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7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0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11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2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3.xml" ContentType="application/vnd.openxmlformats-officedocument.drawingml.diagramData+xml"/>
  <Override PartName="/ppt/diagrams/data14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5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6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7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8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9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20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21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22.xml" ContentType="application/vnd.openxmlformats-officedocument.drawingml.diagramData+xml"/>
  <Override PartName="/ppt/diagrams/data23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24"/>
  </p:notesMasterIdLst>
  <p:handoutMasterIdLst>
    <p:handoutMasterId r:id="rId25"/>
  </p:handoutMasterIdLst>
  <p:sldIdLst>
    <p:sldId id="256" r:id="rId2"/>
    <p:sldId id="608" r:id="rId3"/>
    <p:sldId id="609" r:id="rId4"/>
    <p:sldId id="610" r:id="rId5"/>
    <p:sldId id="626" r:id="rId6"/>
    <p:sldId id="627" r:id="rId7"/>
    <p:sldId id="628" r:id="rId8"/>
    <p:sldId id="612" r:id="rId9"/>
    <p:sldId id="613" r:id="rId10"/>
    <p:sldId id="614" r:id="rId11"/>
    <p:sldId id="615" r:id="rId12"/>
    <p:sldId id="616" r:id="rId13"/>
    <p:sldId id="618" r:id="rId14"/>
    <p:sldId id="619" r:id="rId15"/>
    <p:sldId id="620" r:id="rId16"/>
    <p:sldId id="623" r:id="rId17"/>
    <p:sldId id="621" r:id="rId18"/>
    <p:sldId id="611" r:id="rId19"/>
    <p:sldId id="625" r:id="rId20"/>
    <p:sldId id="622" r:id="rId21"/>
    <p:sldId id="606" r:id="rId22"/>
    <p:sldId id="26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000"/>
    <a:srgbClr val="0033A0"/>
    <a:srgbClr val="898989"/>
    <a:srgbClr val="DA7C30"/>
    <a:srgbClr val="3AECFF"/>
    <a:srgbClr val="FFFF00"/>
    <a:srgbClr val="80FF80"/>
    <a:srgbClr val="3E9651"/>
    <a:srgbClr val="CC2529"/>
    <a:srgbClr val="D755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87779" autoAdjust="0"/>
  </p:normalViewPr>
  <p:slideViewPr>
    <p:cSldViewPr snapToGrid="0">
      <p:cViewPr varScale="1">
        <p:scale>
          <a:sx n="121" d="100"/>
          <a:sy n="121" d="100"/>
        </p:scale>
        <p:origin x="51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event/1406007/" TargetMode="Externa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hyperlink" Target="https://bib-pubdb1.desy.de/record/396403/files/Flaschel-thesis.pdf" TargetMode="External"/><Relationship Id="rId1" Type="http://schemas.openxmlformats.org/officeDocument/2006/relationships/hyperlink" Target="http://dx.doi.org/10.1016/j.nima.2017.05.003" TargetMode="External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image" Target="../media/image180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hyperlink" Target="https://nxct.ac.uk/" TargetMode="External"/><Relationship Id="rId1" Type="http://schemas.openxmlformats.org/officeDocument/2006/relationships/hyperlink" Target="https://www.royce.ac.uk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event/1406007/" TargetMode="External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hyperlink" Target="https://nxct.ac.uk/" TargetMode="External"/><Relationship Id="rId1" Type="http://schemas.openxmlformats.org/officeDocument/2006/relationships/hyperlink" Target="https://www.royce.ac.uk/" TargetMode="External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hyperlink" Target="https://bib-pubdb1.desy.de/record/396403/files/Flaschel-thesis.pdf" TargetMode="External"/><Relationship Id="rId1" Type="http://schemas.openxmlformats.org/officeDocument/2006/relationships/hyperlink" Target="http://dx.doi.org/10.1016/j.nima.2017.05.00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Introduction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F59C8D39-9AF8-429F-A08D-E751124FB1B2}">
      <dgm:prSet phldrT="[Text]"/>
      <dgm:spPr/>
      <dgm:t>
        <a:bodyPr/>
        <a:lstStyle/>
        <a:p>
          <a:r>
            <a:rPr lang="en-US" dirty="0"/>
            <a:t>Three (sub-)projects will be described today:</a:t>
          </a:r>
        </a:p>
      </dgm:t>
    </dgm:pt>
    <dgm:pt modelId="{3FE3E28E-04D3-487A-8A8D-31E7B338F5C5}" type="parTrans" cxnId="{38721667-9590-4FC0-81A1-9002C5EE765A}">
      <dgm:prSet/>
      <dgm:spPr/>
      <dgm:t>
        <a:bodyPr/>
        <a:lstStyle/>
        <a:p>
          <a:endParaRPr lang="en-US"/>
        </a:p>
      </dgm:t>
    </dgm:pt>
    <dgm:pt modelId="{ABA19887-0BE7-4213-A406-732A5D8682CD}" type="sibTrans" cxnId="{38721667-9590-4FC0-81A1-9002C5EE765A}">
      <dgm:prSet/>
      <dgm:spPr/>
      <dgm:t>
        <a:bodyPr/>
        <a:lstStyle/>
        <a:p>
          <a:endParaRPr lang="en-US"/>
        </a:p>
      </dgm:t>
    </dgm:pt>
    <dgm:pt modelId="{9963D20F-B5B8-4987-98E6-170EAA5D5791}">
      <dgm:prSet phldrT="[Text]"/>
      <dgm:spPr/>
      <dgm:t>
        <a:bodyPr/>
        <a:lstStyle/>
        <a:p>
          <a:r>
            <a:rPr lang="en-GB" dirty="0"/>
            <a:t>Microchannel cooling and active interconnection developments (CNM, DESY, IFIC)</a:t>
          </a:r>
          <a:endParaRPr lang="en-US" dirty="0"/>
        </a:p>
      </dgm:t>
    </dgm:pt>
    <dgm:pt modelId="{0CAB2116-B1C4-49B5-A2E0-4D42810E3CFB}" type="parTrans" cxnId="{5BDCE3D7-C238-456A-AC05-71E5FB294E44}">
      <dgm:prSet/>
      <dgm:spPr/>
      <dgm:t>
        <a:bodyPr/>
        <a:lstStyle/>
        <a:p>
          <a:endParaRPr lang="en-GB"/>
        </a:p>
      </dgm:t>
    </dgm:pt>
    <dgm:pt modelId="{13062D21-1B87-4E5A-8102-8A8DB5983C3D}" type="sibTrans" cxnId="{5BDCE3D7-C238-456A-AC05-71E5FB294E44}">
      <dgm:prSet/>
      <dgm:spPr/>
      <dgm:t>
        <a:bodyPr/>
        <a:lstStyle/>
        <a:p>
          <a:endParaRPr lang="en-GB"/>
        </a:p>
      </dgm:t>
    </dgm:pt>
    <dgm:pt modelId="{971656BC-D5E5-4610-9A5B-925AB5445893}">
      <dgm:prSet phldrT="[Text]"/>
      <dgm:spPr/>
      <dgm:t>
        <a:bodyPr/>
        <a:lstStyle/>
        <a:p>
          <a:r>
            <a:rPr lang="en-GB" dirty="0"/>
            <a:t>Microchannel cooling manufacturing via thermocompression (CPPM)</a:t>
          </a:r>
          <a:endParaRPr lang="en-US" dirty="0"/>
        </a:p>
      </dgm:t>
    </dgm:pt>
    <dgm:pt modelId="{B3DCA21D-1904-43F7-8DA6-28762B9C1562}" type="parTrans" cxnId="{9CE71877-F38A-4BDE-88B2-EE8DC798B8C4}">
      <dgm:prSet/>
      <dgm:spPr/>
      <dgm:t>
        <a:bodyPr/>
        <a:lstStyle/>
        <a:p>
          <a:endParaRPr lang="en-GB"/>
        </a:p>
      </dgm:t>
    </dgm:pt>
    <dgm:pt modelId="{5F339B4C-D554-4E38-BC77-A09B3EB9BC2F}" type="sibTrans" cxnId="{9CE71877-F38A-4BDE-88B2-EE8DC798B8C4}">
      <dgm:prSet/>
      <dgm:spPr/>
      <dgm:t>
        <a:bodyPr/>
        <a:lstStyle/>
        <a:p>
          <a:endParaRPr lang="en-GB"/>
        </a:p>
      </dgm:t>
    </dgm:pt>
    <dgm:pt modelId="{816F11BD-35C0-404E-BE23-BC1E51B0D16C}">
      <dgm:prSet phldrT="[Text]"/>
      <dgm:spPr/>
      <dgm:t>
        <a:bodyPr/>
        <a:lstStyle/>
        <a:p>
          <a:r>
            <a:rPr lang="en-US" b="1" u="sng" dirty="0"/>
            <a:t>No single solution for the cooling structure nor coolant</a:t>
          </a:r>
          <a:endParaRPr lang="en-US" b="0" i="0" dirty="0"/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BBDC964A-E4A6-48D8-92C6-61402FB9BCED}">
      <dgm:prSet phldrT="[Text]"/>
      <dgm:spPr/>
      <dgm:t>
        <a:bodyPr/>
        <a:lstStyle/>
        <a:p>
          <a:endParaRPr lang="en-US" b="0" i="0" dirty="0"/>
        </a:p>
      </dgm:t>
    </dgm:pt>
    <dgm:pt modelId="{8B640B66-AB1C-4BCB-94FD-90DE6A18D31C}" type="parTrans" cxnId="{DEDFE71F-5295-4D6C-B925-A699ACCB3F4C}">
      <dgm:prSet/>
      <dgm:spPr/>
      <dgm:t>
        <a:bodyPr/>
        <a:lstStyle/>
        <a:p>
          <a:endParaRPr lang="en-GB"/>
        </a:p>
      </dgm:t>
    </dgm:pt>
    <dgm:pt modelId="{B1DA1BA4-86BA-4026-99BE-A5F9A9189AB4}" type="sibTrans" cxnId="{DEDFE71F-5295-4D6C-B925-A699ACCB3F4C}">
      <dgm:prSet/>
      <dgm:spPr/>
      <dgm:t>
        <a:bodyPr/>
        <a:lstStyle/>
        <a:p>
          <a:endParaRPr lang="en-GB"/>
        </a:p>
      </dgm:t>
    </dgm:pt>
    <dgm:pt modelId="{2CD64CF4-697B-42AB-B181-F0311DD3F007}">
      <dgm:prSet/>
      <dgm:spPr/>
      <dgm:t>
        <a:bodyPr/>
        <a:lstStyle/>
        <a:p>
          <a:r>
            <a:rPr lang="en-US" b="0" u="none" dirty="0"/>
            <a:t>Different material budget constraints, power dissipation, …</a:t>
          </a:r>
        </a:p>
      </dgm:t>
    </dgm:pt>
    <dgm:pt modelId="{1C907B5E-7F9F-475E-9C88-4D96431C2AB5}" type="parTrans" cxnId="{A5BEBB9A-A0F1-417A-88E0-10856959106D}">
      <dgm:prSet/>
      <dgm:spPr/>
      <dgm:t>
        <a:bodyPr/>
        <a:lstStyle/>
        <a:p>
          <a:endParaRPr lang="en-GB"/>
        </a:p>
      </dgm:t>
    </dgm:pt>
    <dgm:pt modelId="{885364CC-4984-4F3D-92D4-4D15B646EDAF}" type="sibTrans" cxnId="{A5BEBB9A-A0F1-417A-88E0-10856959106D}">
      <dgm:prSet/>
      <dgm:spPr/>
      <dgm:t>
        <a:bodyPr/>
        <a:lstStyle/>
        <a:p>
          <a:endParaRPr lang="en-GB"/>
        </a:p>
      </dgm:t>
    </dgm:pt>
    <dgm:pt modelId="{F56E113A-BD76-41E7-90BC-51DD8775434E}">
      <dgm:prSet/>
      <dgm:spPr/>
      <dgm:t>
        <a:bodyPr/>
        <a:lstStyle/>
        <a:p>
          <a:r>
            <a:rPr lang="en-GB" dirty="0"/>
            <a:t>DRD7:</a:t>
          </a:r>
          <a:endParaRPr lang="en-US" b="0" i="0" dirty="0"/>
        </a:p>
      </dgm:t>
    </dgm:pt>
    <dgm:pt modelId="{8B208B94-3DC3-4D78-BD78-3B27C93F4433}" type="parTrans" cxnId="{2B34FB96-41F8-4871-890B-2FBB70B200C6}">
      <dgm:prSet/>
      <dgm:spPr/>
      <dgm:t>
        <a:bodyPr/>
        <a:lstStyle/>
        <a:p>
          <a:endParaRPr lang="en-GB"/>
        </a:p>
      </dgm:t>
    </dgm:pt>
    <dgm:pt modelId="{069C8D8E-C8FF-4A7B-8FB0-D9F6E751B857}" type="sibTrans" cxnId="{2B34FB96-41F8-4871-890B-2FBB70B200C6}">
      <dgm:prSet/>
      <dgm:spPr/>
      <dgm:t>
        <a:bodyPr/>
        <a:lstStyle/>
        <a:p>
          <a:endParaRPr lang="en-GB"/>
        </a:p>
      </dgm:t>
    </dgm:pt>
    <dgm:pt modelId="{FED37002-D9E9-4353-B9AC-ADB9D0010145}">
      <dgm:prSet/>
      <dgm:spPr/>
      <dgm:t>
        <a:bodyPr/>
        <a:lstStyle/>
        <a:p>
          <a:r>
            <a:rPr lang="en-GB" dirty="0"/>
            <a:t>DRD7.4c – “covers the cooling structures in direct contact with electronics”</a:t>
          </a:r>
        </a:p>
      </dgm:t>
    </dgm:pt>
    <dgm:pt modelId="{C031C003-5629-4B77-A4F8-B73458686084}" type="parTrans" cxnId="{F8CE5863-2A7B-4C72-A0F9-2A4EA68ED44F}">
      <dgm:prSet/>
      <dgm:spPr/>
      <dgm:t>
        <a:bodyPr/>
        <a:lstStyle/>
        <a:p>
          <a:endParaRPr lang="en-GB"/>
        </a:p>
      </dgm:t>
    </dgm:pt>
    <dgm:pt modelId="{C2906458-F672-4D41-B24A-E736DA6D0D53}" type="sibTrans" cxnId="{F8CE5863-2A7B-4C72-A0F9-2A4EA68ED44F}">
      <dgm:prSet/>
      <dgm:spPr/>
      <dgm:t>
        <a:bodyPr/>
        <a:lstStyle/>
        <a:p>
          <a:endParaRPr lang="en-GB"/>
        </a:p>
      </dgm:t>
    </dgm:pt>
    <dgm:pt modelId="{8D758DA2-51EA-4E4E-A7FD-C3C0ACADFF05}">
      <dgm:prSet/>
      <dgm:spPr/>
      <dgm:t>
        <a:bodyPr/>
        <a:lstStyle/>
        <a:p>
          <a:r>
            <a:rPr lang="en-GB" dirty="0"/>
            <a:t>Cooling plates are included (e.g.: coolant R&amp;D not included)</a:t>
          </a:r>
        </a:p>
      </dgm:t>
    </dgm:pt>
    <dgm:pt modelId="{EAEDA089-FB28-4252-847E-473DE8F824B1}" type="parTrans" cxnId="{1C167422-34AC-4A59-B058-30BF1560C015}">
      <dgm:prSet/>
      <dgm:spPr/>
      <dgm:t>
        <a:bodyPr/>
        <a:lstStyle/>
        <a:p>
          <a:endParaRPr lang="en-GB"/>
        </a:p>
      </dgm:t>
    </dgm:pt>
    <dgm:pt modelId="{9754FC98-DE16-4364-9DED-7EF0EBCFC7D2}" type="sibTrans" cxnId="{1C167422-34AC-4A59-B058-30BF1560C015}">
      <dgm:prSet/>
      <dgm:spPr/>
      <dgm:t>
        <a:bodyPr/>
        <a:lstStyle/>
        <a:p>
          <a:endParaRPr lang="en-GB"/>
        </a:p>
      </dgm:t>
    </dgm:pt>
    <dgm:pt modelId="{246602B7-880F-4207-92FD-C7D8B550F7D5}">
      <dgm:prSet phldrT="[Text]"/>
      <dgm:spPr/>
      <dgm:t>
        <a:bodyPr/>
        <a:lstStyle/>
        <a:p>
          <a:endParaRPr lang="en-US" dirty="0"/>
        </a:p>
      </dgm:t>
    </dgm:pt>
    <dgm:pt modelId="{7234278E-0AB3-4C54-A8FD-4AEC637139A7}" type="parTrans" cxnId="{B819E44B-8425-4530-8FF9-5D7D336B3E1D}">
      <dgm:prSet/>
      <dgm:spPr/>
      <dgm:t>
        <a:bodyPr/>
        <a:lstStyle/>
        <a:p>
          <a:endParaRPr lang="en-GB"/>
        </a:p>
      </dgm:t>
    </dgm:pt>
    <dgm:pt modelId="{23ABEBDC-037F-4E79-B5AC-0E7E637CA82D}" type="sibTrans" cxnId="{B819E44B-8425-4530-8FF9-5D7D336B3E1D}">
      <dgm:prSet/>
      <dgm:spPr/>
      <dgm:t>
        <a:bodyPr/>
        <a:lstStyle/>
        <a:p>
          <a:endParaRPr lang="en-GB"/>
        </a:p>
      </dgm:t>
    </dgm:pt>
    <dgm:pt modelId="{EA99D084-8718-4834-94F6-B1F4F9B2E48D}">
      <dgm:prSet phldrT="[Text]"/>
      <dgm:spPr/>
      <dgm:t>
        <a:bodyPr/>
        <a:lstStyle/>
        <a:p>
          <a:r>
            <a:rPr lang="en-US" dirty="0"/>
            <a:t>Ceramics cooling plate and metal 3D printing (UoM)</a:t>
          </a:r>
        </a:p>
      </dgm:t>
    </dgm:pt>
    <dgm:pt modelId="{2074D996-DD93-4457-BB2F-1B9C8BE0756D}" type="parTrans" cxnId="{A67B7370-A10A-4EDF-9E18-585060780EC2}">
      <dgm:prSet/>
      <dgm:spPr/>
      <dgm:t>
        <a:bodyPr/>
        <a:lstStyle/>
        <a:p>
          <a:endParaRPr lang="en-GB"/>
        </a:p>
      </dgm:t>
    </dgm:pt>
    <dgm:pt modelId="{AB73AC90-AC4A-42EA-9993-A3BE51CA3158}" type="sibTrans" cxnId="{A67B7370-A10A-4EDF-9E18-585060780EC2}">
      <dgm:prSet/>
      <dgm:spPr/>
      <dgm:t>
        <a:bodyPr/>
        <a:lstStyle/>
        <a:p>
          <a:endParaRPr lang="en-GB"/>
        </a:p>
      </dgm:t>
    </dgm:pt>
    <dgm:pt modelId="{91CA5691-AC38-4467-B9FA-E56430F09ED8}">
      <dgm:prSet/>
      <dgm:spPr/>
      <dgm:t>
        <a:bodyPr/>
        <a:lstStyle/>
        <a:p>
          <a:r>
            <a:rPr lang="en-US" dirty="0"/>
            <a:t>Recently approved</a:t>
          </a:r>
          <a:endParaRPr lang="en-GB" dirty="0"/>
        </a:p>
      </dgm:t>
    </dgm:pt>
    <dgm:pt modelId="{AF93C4FF-9A90-4784-ADAB-8BDA126DE687}" type="parTrans" cxnId="{7154E677-25C2-4425-8D6A-33ED8DE351FB}">
      <dgm:prSet/>
      <dgm:spPr/>
      <dgm:t>
        <a:bodyPr/>
        <a:lstStyle/>
        <a:p>
          <a:endParaRPr lang="en-GB"/>
        </a:p>
      </dgm:t>
    </dgm:pt>
    <dgm:pt modelId="{B505F8C9-1EC7-4FDF-86C2-638CA1492D71}" type="sibTrans" cxnId="{7154E677-25C2-4425-8D6A-33ED8DE351FB}">
      <dgm:prSet/>
      <dgm:spPr/>
      <dgm:t>
        <a:bodyPr/>
        <a:lstStyle/>
        <a:p>
          <a:endParaRPr lang="en-GB"/>
        </a:p>
      </dgm:t>
    </dgm:pt>
    <dgm:pt modelId="{DEFB262E-38DB-499C-B50F-691DACF793BF}">
      <dgm:prSet/>
      <dgm:spPr/>
      <dgm:t>
        <a:bodyPr/>
        <a:lstStyle/>
        <a:p>
          <a:r>
            <a:rPr lang="en-US" dirty="0"/>
            <a:t>DRDC open session on June 3</a:t>
          </a:r>
          <a:r>
            <a:rPr lang="en-US" baseline="30000" dirty="0"/>
            <a:t>rd</a:t>
          </a:r>
          <a:r>
            <a:rPr lang="en-US" dirty="0"/>
            <a:t> (</a:t>
          </a:r>
          <a:r>
            <a:rPr lang="en-US" dirty="0">
              <a:hlinkClick xmlns:r="http://schemas.openxmlformats.org/officeDocument/2006/relationships" r:id="rId1"/>
            </a:rPr>
            <a:t>link</a:t>
          </a:r>
          <a:r>
            <a:rPr lang="en-US" dirty="0"/>
            <a:t>)</a:t>
          </a:r>
          <a:endParaRPr lang="en-GB" dirty="0"/>
        </a:p>
      </dgm:t>
    </dgm:pt>
    <dgm:pt modelId="{C840EF93-0037-4E42-9A6E-A549D86C78AE}" type="parTrans" cxnId="{C30C3D45-63E7-44F7-B5BA-4FB8B4B32739}">
      <dgm:prSet/>
      <dgm:spPr/>
      <dgm:t>
        <a:bodyPr/>
        <a:lstStyle/>
        <a:p>
          <a:endParaRPr lang="en-GB"/>
        </a:p>
      </dgm:t>
    </dgm:pt>
    <dgm:pt modelId="{FF76A314-6DB6-44AB-AC48-2A1A681E3351}" type="sibTrans" cxnId="{C30C3D45-63E7-44F7-B5BA-4FB8B4B32739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B82BEC14-102F-4A05-91F2-B8FA87D9D4B8}" type="presOf" srcId="{246602B7-880F-4207-92FD-C7D8B550F7D5}" destId="{4BB89884-CE97-4452-B52D-24ACA0EF22AA}" srcOrd="0" destOrd="7" presId="urn:microsoft.com/office/officeart/2005/8/layout/list1"/>
    <dgm:cxn modelId="{8682CA1E-57CD-476F-8AA7-4489BA0DA8AD}" type="presOf" srcId="{EA99D084-8718-4834-94F6-B1F4F9B2E48D}" destId="{4BB89884-CE97-4452-B52D-24ACA0EF22AA}" srcOrd="0" destOrd="4" presId="urn:microsoft.com/office/officeart/2005/8/layout/list1"/>
    <dgm:cxn modelId="{DEDFE71F-5295-4D6C-B925-A699ACCB3F4C}" srcId="{E68BC455-653C-467A-B073-FADDF464823E}" destId="{BBDC964A-E4A6-48D8-92C6-61402FB9BCED}" srcOrd="1" destOrd="0" parTransId="{8B640B66-AB1C-4BCB-94FD-90DE6A18D31C}" sibTransId="{B1DA1BA4-86BA-4026-99BE-A5F9A9189AB4}"/>
    <dgm:cxn modelId="{1C167422-34AC-4A59-B058-30BF1560C015}" srcId="{FED37002-D9E9-4353-B9AC-ADB9D0010145}" destId="{8D758DA2-51EA-4E4E-A7FD-C3C0ACADFF05}" srcOrd="0" destOrd="0" parTransId="{EAEDA089-FB28-4252-847E-473DE8F824B1}" sibTransId="{9754FC98-DE16-4364-9DED-7EF0EBCFC7D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08A8B15E-B5D4-4F9B-AE61-6EF5779B9FBA}" type="presOf" srcId="{DEFB262E-38DB-499C-B50F-691DACF793BF}" destId="{4BB89884-CE97-4452-B52D-24ACA0EF22AA}" srcOrd="0" destOrd="12" presId="urn:microsoft.com/office/officeart/2005/8/layout/list1"/>
    <dgm:cxn modelId="{01492961-3F63-4194-9AB2-8A7C0CF844C0}" type="presOf" srcId="{8D758DA2-51EA-4E4E-A7FD-C3C0ACADFF05}" destId="{4BB89884-CE97-4452-B52D-24ACA0EF22AA}" srcOrd="0" destOrd="10" presId="urn:microsoft.com/office/officeart/2005/8/layout/list1"/>
    <dgm:cxn modelId="{31192643-D442-4914-A17D-0BED551D1544}" type="presOf" srcId="{BBDC964A-E4A6-48D8-92C6-61402FB9BCED}" destId="{4BB89884-CE97-4452-B52D-24ACA0EF22AA}" srcOrd="0" destOrd="2" presId="urn:microsoft.com/office/officeart/2005/8/layout/list1"/>
    <dgm:cxn modelId="{F8CE5863-2A7B-4C72-A0F9-2A4EA68ED44F}" srcId="{F56E113A-BD76-41E7-90BC-51DD8775434E}" destId="{FED37002-D9E9-4353-B9AC-ADB9D0010145}" srcOrd="0" destOrd="0" parTransId="{C031C003-5629-4B77-A4F8-B73458686084}" sibTransId="{C2906458-F672-4D41-B24A-E736DA6D0D53}"/>
    <dgm:cxn modelId="{C30C3D45-63E7-44F7-B5BA-4FB8B4B32739}" srcId="{91CA5691-AC38-4467-B9FA-E56430F09ED8}" destId="{DEFB262E-38DB-499C-B50F-691DACF793BF}" srcOrd="0" destOrd="0" parTransId="{C840EF93-0037-4E42-9A6E-A549D86C78AE}" sibTransId="{FF76A314-6DB6-44AB-AC48-2A1A681E3351}"/>
    <dgm:cxn modelId="{38721667-9590-4FC0-81A1-9002C5EE765A}" srcId="{E68BC455-653C-467A-B073-FADDF464823E}" destId="{F59C8D39-9AF8-429F-A08D-E751124FB1B2}" srcOrd="2" destOrd="0" parTransId="{3FE3E28E-04D3-487A-8A8D-31E7B338F5C5}" sibTransId="{ABA19887-0BE7-4213-A406-732A5D8682CD}"/>
    <dgm:cxn modelId="{9BEF9467-4896-4054-A875-B976D295FE59}" type="presOf" srcId="{2CD64CF4-697B-42AB-B181-F0311DD3F007}" destId="{4BB89884-CE97-4452-B52D-24ACA0EF22AA}" srcOrd="0" destOrd="1" presId="urn:microsoft.com/office/officeart/2005/8/layout/list1"/>
    <dgm:cxn modelId="{B819E44B-8425-4530-8FF9-5D7D336B3E1D}" srcId="{E68BC455-653C-467A-B073-FADDF464823E}" destId="{246602B7-880F-4207-92FD-C7D8B550F7D5}" srcOrd="3" destOrd="0" parTransId="{7234278E-0AB3-4C54-A8FD-4AEC637139A7}" sibTransId="{23ABEBDC-037F-4E79-B5AC-0E7E637CA82D}"/>
    <dgm:cxn modelId="{A67B7370-A10A-4EDF-9E18-585060780EC2}" srcId="{F59C8D39-9AF8-429F-A08D-E751124FB1B2}" destId="{EA99D084-8718-4834-94F6-B1F4F9B2E48D}" srcOrd="0" destOrd="0" parTransId="{2074D996-DD93-4457-BB2F-1B9C8BE0756D}" sibTransId="{AB73AC90-AC4A-42EA-9993-A3BE51CA3158}"/>
    <dgm:cxn modelId="{9CE71877-F38A-4BDE-88B2-EE8DC798B8C4}" srcId="{F59C8D39-9AF8-429F-A08D-E751124FB1B2}" destId="{971656BC-D5E5-4610-9A5B-925AB5445893}" srcOrd="2" destOrd="0" parTransId="{B3DCA21D-1904-43F7-8DA6-28762B9C1562}" sibTransId="{5F339B4C-D554-4E38-BC77-A09B3EB9BC2F}"/>
    <dgm:cxn modelId="{7154E677-25C2-4425-8D6A-33ED8DE351FB}" srcId="{F56E113A-BD76-41E7-90BC-51DD8775434E}" destId="{91CA5691-AC38-4467-B9FA-E56430F09ED8}" srcOrd="1" destOrd="0" parTransId="{AF93C4FF-9A90-4784-ADAB-8BDA126DE687}" sibTransId="{B505F8C9-1EC7-4FDF-86C2-638CA1492D71}"/>
    <dgm:cxn modelId="{76E8345A-3C06-4A2A-9520-2CE6D2506B86}" type="presOf" srcId="{9963D20F-B5B8-4987-98E6-170EAA5D5791}" destId="{4BB89884-CE97-4452-B52D-24ACA0EF22AA}" srcOrd="0" destOrd="5" presId="urn:microsoft.com/office/officeart/2005/8/layout/list1"/>
    <dgm:cxn modelId="{63439E7B-CE9D-4E0E-8BB2-FF529A2B2EDA}" type="presOf" srcId="{91CA5691-AC38-4467-B9FA-E56430F09ED8}" destId="{4BB89884-CE97-4452-B52D-24ACA0EF22AA}" srcOrd="0" destOrd="11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9DCD8E84-7C96-4CDD-B98D-E30B434F285B}" type="presOf" srcId="{F56E113A-BD76-41E7-90BC-51DD8775434E}" destId="{4BB89884-CE97-4452-B52D-24ACA0EF22AA}" srcOrd="0" destOrd="8" presId="urn:microsoft.com/office/officeart/2005/8/layout/list1"/>
    <dgm:cxn modelId="{7FF7EA87-A0AF-4E6B-95FC-96EC3E07AE14}" type="presOf" srcId="{816F11BD-35C0-404E-BE23-BC1E51B0D16C}" destId="{4BB89884-CE97-4452-B52D-24ACA0EF22AA}" srcOrd="0" destOrd="0" presId="urn:microsoft.com/office/officeart/2005/8/layout/list1"/>
    <dgm:cxn modelId="{F95AF18D-D3F9-4207-90A6-3B78E55F6E0C}" type="presOf" srcId="{971656BC-D5E5-4610-9A5B-925AB5445893}" destId="{4BB89884-CE97-4452-B52D-24ACA0EF22AA}" srcOrd="0" destOrd="6" presId="urn:microsoft.com/office/officeart/2005/8/layout/list1"/>
    <dgm:cxn modelId="{2B34FB96-41F8-4871-890B-2FBB70B200C6}" srcId="{E68BC455-653C-467A-B073-FADDF464823E}" destId="{F56E113A-BD76-41E7-90BC-51DD8775434E}" srcOrd="4" destOrd="0" parTransId="{8B208B94-3DC3-4D78-BD78-3B27C93F4433}" sibTransId="{069C8D8E-C8FF-4A7B-8FB0-D9F6E751B857}"/>
    <dgm:cxn modelId="{A5BEBB9A-A0F1-417A-88E0-10856959106D}" srcId="{816F11BD-35C0-404E-BE23-BC1E51B0D16C}" destId="{2CD64CF4-697B-42AB-B181-F0311DD3F007}" srcOrd="0" destOrd="0" parTransId="{1C907B5E-7F9F-475E-9C88-4D96431C2AB5}" sibTransId="{885364CC-4984-4F3D-92D4-4D15B646EDAF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D61661C3-19DB-4D54-8043-F54ED0C24A15}" type="presOf" srcId="{FED37002-D9E9-4353-B9AC-ADB9D0010145}" destId="{4BB89884-CE97-4452-B52D-24ACA0EF22AA}" srcOrd="0" destOrd="9" presId="urn:microsoft.com/office/officeart/2005/8/layout/list1"/>
    <dgm:cxn modelId="{5BDCE3D7-C238-456A-AC05-71E5FB294E44}" srcId="{F59C8D39-9AF8-429F-A08D-E751124FB1B2}" destId="{9963D20F-B5B8-4987-98E6-170EAA5D5791}" srcOrd="1" destOrd="0" parTransId="{0CAB2116-B1C4-49B5-A2E0-4D42810E3CFB}" sibTransId="{13062D21-1B87-4E5A-8102-8A8DB5983C3D}"/>
    <dgm:cxn modelId="{E678DAD9-508E-495E-964D-267DA0A1223F}" type="presOf" srcId="{F59C8D39-9AF8-429F-A08D-E751124FB1B2}" destId="{4BB89884-CE97-4452-B52D-24ACA0EF22AA}" srcOrd="0" destOrd="3" presId="urn:microsoft.com/office/officeart/2005/8/layout/list1"/>
    <dgm:cxn modelId="{2DFFE7E7-8944-4ECA-BE5B-CB92669872BC}" srcId="{E68BC455-653C-467A-B073-FADDF464823E}" destId="{816F11BD-35C0-404E-BE23-BC1E51B0D16C}" srcOrd="0" destOrd="0" parTransId="{9AEF36BE-D112-435A-A76D-AAA0D5BFADE4}" sibTransId="{995BC27D-4323-4438-9EEA-AC4B354574D4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200" dirty="0"/>
            <a:t>Microchannel cooling and active interconnection developments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dirty="0"/>
            <a:t>In the past, we developed a technology of micro-channel cooling for High Energy Physics detectors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1E7253F9-8C09-4E6A-AD52-B94C31070256}">
      <dgm:prSet/>
      <dgm:spPr/>
      <dgm:t>
        <a:bodyPr/>
        <a:lstStyle/>
        <a:p>
          <a:r>
            <a:rPr lang="en-US" dirty="0"/>
            <a:t>N. </a:t>
          </a:r>
          <a:r>
            <a:rPr lang="en-US" dirty="0" err="1"/>
            <a:t>Flaschel</a:t>
          </a:r>
          <a:r>
            <a:rPr lang="en-US" dirty="0"/>
            <a:t>, et al. “Thermal and hydrodynamic studies for micro-channel cooling for large area silicon sensors in high energy physics experiments”, NIMA, vol. </a:t>
          </a:r>
          <a:r>
            <a:rPr lang="en-GB" dirty="0"/>
            <a:t>863, pp. 26-34,</a:t>
          </a:r>
          <a:r>
            <a:rPr lang="en-US" dirty="0"/>
            <a:t> 2017. (</a:t>
          </a:r>
          <a:r>
            <a:rPr lang="en-US" dirty="0">
              <a:hlinkClick xmlns:r="http://schemas.openxmlformats.org/officeDocument/2006/relationships" r:id="rId1"/>
            </a:rPr>
            <a:t>link</a:t>
          </a:r>
          <a:r>
            <a:rPr lang="en-US" dirty="0"/>
            <a:t>)</a:t>
          </a:r>
          <a:endParaRPr lang="en-US" dirty="0">
            <a:solidFill>
              <a:schemeClr val="accent2"/>
            </a:solidFill>
          </a:endParaRPr>
        </a:p>
      </dgm:t>
    </dgm:pt>
    <dgm:pt modelId="{52686318-5461-4088-A424-9236305D146E}" type="parTrans" cxnId="{E0A0F9A6-248F-42D4-BC3E-AE22DE26BBEA}">
      <dgm:prSet/>
      <dgm:spPr/>
      <dgm:t>
        <a:bodyPr/>
        <a:lstStyle/>
        <a:p>
          <a:endParaRPr lang="en-GB"/>
        </a:p>
      </dgm:t>
    </dgm:pt>
    <dgm:pt modelId="{1E8AFC55-927C-4183-9911-F3FAF743D73A}" type="sibTrans" cxnId="{E0A0F9A6-248F-42D4-BC3E-AE22DE26BBEA}">
      <dgm:prSet/>
      <dgm:spPr/>
      <dgm:t>
        <a:bodyPr/>
        <a:lstStyle/>
        <a:p>
          <a:endParaRPr lang="en-GB"/>
        </a:p>
      </dgm:t>
    </dgm:pt>
    <dgm:pt modelId="{C9E6356D-72C5-4F83-B055-39D317EC234E}">
      <dgm:prSet/>
      <dgm:spPr/>
      <dgm:t>
        <a:bodyPr/>
        <a:lstStyle/>
        <a:p>
          <a:r>
            <a:rPr lang="en-US" dirty="0" err="1"/>
            <a:t>Ph.D</a:t>
          </a:r>
          <a:r>
            <a:rPr lang="en-US" dirty="0"/>
            <a:t> Thesis: Micro-channel Cooling For Silicon Detectors. Nils </a:t>
          </a:r>
          <a:r>
            <a:rPr lang="en-US" dirty="0" err="1"/>
            <a:t>Flaschel</a:t>
          </a:r>
          <a:r>
            <a:rPr lang="en-US" dirty="0"/>
            <a:t>. Hamburg University. 2017 (</a:t>
          </a:r>
          <a:r>
            <a:rPr lang="en-US" dirty="0">
              <a:hlinkClick xmlns:r="http://schemas.openxmlformats.org/officeDocument/2006/relationships" r:id="rId2"/>
            </a:rPr>
            <a:t>link</a:t>
          </a:r>
          <a:r>
            <a:rPr lang="en-US" dirty="0"/>
            <a:t>)</a:t>
          </a:r>
        </a:p>
      </dgm:t>
    </dgm:pt>
    <dgm:pt modelId="{A811690E-19BE-42D4-A24E-0A0057EF15F2}" type="parTrans" cxnId="{46C789CD-C7C4-45E3-B47B-AB6DA540ABB0}">
      <dgm:prSet/>
      <dgm:spPr/>
      <dgm:t>
        <a:bodyPr/>
        <a:lstStyle/>
        <a:p>
          <a:endParaRPr lang="en-GB"/>
        </a:p>
      </dgm:t>
    </dgm:pt>
    <dgm:pt modelId="{8D550EE1-2258-40CA-98DB-3C0F9A83E2D1}" type="sibTrans" cxnId="{46C789CD-C7C4-45E3-B47B-AB6DA540ABB0}">
      <dgm:prSet/>
      <dgm:spPr/>
      <dgm:t>
        <a:bodyPr/>
        <a:lstStyle/>
        <a:p>
          <a:endParaRPr lang="en-GB"/>
        </a:p>
      </dgm:t>
    </dgm:pt>
    <dgm:pt modelId="{7E24387F-C038-4893-8373-242C4B73C6D1}">
      <dgm:prSet phldrT="[Text]"/>
      <dgm:spPr/>
      <dgm:t>
        <a:bodyPr/>
        <a:lstStyle/>
        <a:p>
          <a:r>
            <a:rPr lang="en-GB" b="1" i="0" dirty="0"/>
            <a:t>Miguel Ullán (IMB-CNM, CSIC)</a:t>
          </a:r>
          <a:r>
            <a:rPr lang="en-GB" b="0" i="0" dirty="0"/>
            <a:t>, Carlos </a:t>
          </a:r>
          <a:r>
            <a:rPr lang="en-GB" b="0" i="0" dirty="0" err="1"/>
            <a:t>Mariñas</a:t>
          </a:r>
          <a:r>
            <a:rPr lang="en-GB" b="0" i="0" dirty="0"/>
            <a:t> (IFIC-UV, CSIC), Marcel Vos (IFIC, CSIC-UV), Ingrid Gregor (DESY), Sergio </a:t>
          </a:r>
          <a:r>
            <a:rPr lang="en-GB" b="0" i="0" dirty="0" err="1"/>
            <a:t>Díez</a:t>
          </a:r>
          <a:r>
            <a:rPr lang="en-GB" b="0" i="0" dirty="0"/>
            <a:t> (DESY) and Jonathan Correa (from DESY) </a:t>
          </a:r>
          <a:endParaRPr lang="en-US" b="0" i="0" dirty="0"/>
        </a:p>
      </dgm:t>
    </dgm:pt>
    <dgm:pt modelId="{920AB6C5-9944-40C7-8FE0-E13D54B4300E}" type="parTrans" cxnId="{E2A321A9-23C6-4D0E-B9A1-91C85EF2C4C8}">
      <dgm:prSet/>
      <dgm:spPr/>
      <dgm:t>
        <a:bodyPr/>
        <a:lstStyle/>
        <a:p>
          <a:endParaRPr lang="en-GB"/>
        </a:p>
      </dgm:t>
    </dgm:pt>
    <dgm:pt modelId="{19D396B3-4D84-4C67-A3E0-12112A38BFAB}" type="sibTrans" cxnId="{E2A321A9-23C6-4D0E-B9A1-91C85EF2C4C8}">
      <dgm:prSet/>
      <dgm:spPr/>
      <dgm:t>
        <a:bodyPr/>
        <a:lstStyle/>
        <a:p>
          <a:endParaRPr lang="en-GB"/>
        </a:p>
      </dgm:t>
    </dgm:pt>
    <dgm:pt modelId="{4926D13A-CF15-432A-9F4F-8DBB229EE78F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EF4ACE5F-3653-415B-B989-A4F992B938F8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E6F9C91-FAA7-4196-9F4A-9F3510E591E2}" type="pres">
      <dgm:prSet presAssocID="{E68BC455-653C-467A-B073-FADDF464823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C944FF31-863C-4EE4-9EE5-6FF0E9C6AB62}" type="presOf" srcId="{C52E8058-854B-4E05-8F35-3FD95788A1B4}" destId="{4926D13A-CF15-432A-9F4F-8DBB229EE78F}" srcOrd="0" destOrd="0" presId="urn:microsoft.com/office/officeart/2005/8/layout/vList2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4E6CAD85-0EC0-4BA5-B1F3-1B7CFB61C187}" type="presOf" srcId="{C9E6356D-72C5-4F83-B055-39D317EC234E}" destId="{0E6F9C91-FAA7-4196-9F4A-9F3510E591E2}" srcOrd="0" destOrd="3" presId="urn:microsoft.com/office/officeart/2005/8/layout/vList2"/>
    <dgm:cxn modelId="{18F2DB9B-C238-4C71-B9D5-8ECAE8C54EFB}" type="presOf" srcId="{7E24387F-C038-4893-8373-242C4B73C6D1}" destId="{0E6F9C91-FAA7-4196-9F4A-9F3510E591E2}" srcOrd="0" destOrd="0" presId="urn:microsoft.com/office/officeart/2005/8/layout/vList2"/>
    <dgm:cxn modelId="{1C613CA6-EFEC-4F2E-992A-23CA802BD14A}" type="presOf" srcId="{1E7253F9-8C09-4E6A-AD52-B94C31070256}" destId="{0E6F9C91-FAA7-4196-9F4A-9F3510E591E2}" srcOrd="0" destOrd="2" presId="urn:microsoft.com/office/officeart/2005/8/layout/vList2"/>
    <dgm:cxn modelId="{E0A0F9A6-248F-42D4-BC3E-AE22DE26BBEA}" srcId="{D76B20DB-24A8-49AC-9575-3BDB9F0EF682}" destId="{1E7253F9-8C09-4E6A-AD52-B94C31070256}" srcOrd="0" destOrd="0" parTransId="{52686318-5461-4088-A424-9236305D146E}" sibTransId="{1E8AFC55-927C-4183-9911-F3FAF743D73A}"/>
    <dgm:cxn modelId="{E2A321A9-23C6-4D0E-B9A1-91C85EF2C4C8}" srcId="{E68BC455-653C-467A-B073-FADDF464823E}" destId="{7E24387F-C038-4893-8373-242C4B73C6D1}" srcOrd="0" destOrd="0" parTransId="{920AB6C5-9944-40C7-8FE0-E13D54B4300E}" sibTransId="{19D396B3-4D84-4C67-A3E0-12112A38BFAB}"/>
    <dgm:cxn modelId="{E0B3F2C2-AA97-4587-80B1-5759E43616B8}" type="presOf" srcId="{E68BC455-653C-467A-B073-FADDF464823E}" destId="{EF4ACE5F-3653-415B-B989-A4F992B938F8}" srcOrd="0" destOrd="0" presId="urn:microsoft.com/office/officeart/2005/8/layout/vList2"/>
    <dgm:cxn modelId="{46C789CD-C7C4-45E3-B47B-AB6DA540ABB0}" srcId="{D76B20DB-24A8-49AC-9575-3BDB9F0EF682}" destId="{C9E6356D-72C5-4F83-B055-39D317EC234E}" srcOrd="1" destOrd="0" parTransId="{A811690E-19BE-42D4-A24E-0A0057EF15F2}" sibTransId="{8D550EE1-2258-40CA-98DB-3C0F9A83E2D1}"/>
    <dgm:cxn modelId="{F7DD49FD-3947-404E-9F90-F42C87A4CD60}" type="presOf" srcId="{D76B20DB-24A8-49AC-9575-3BDB9F0EF682}" destId="{0E6F9C91-FAA7-4196-9F4A-9F3510E591E2}" srcOrd="0" destOrd="1" presId="urn:microsoft.com/office/officeart/2005/8/layout/vList2"/>
    <dgm:cxn modelId="{0CF97D5A-012D-4D3A-BBE2-51CE60D7CA10}" type="presParOf" srcId="{4926D13A-CF15-432A-9F4F-8DBB229EE78F}" destId="{EF4ACE5F-3653-415B-B989-A4F992B938F8}" srcOrd="0" destOrd="0" presId="urn:microsoft.com/office/officeart/2005/8/layout/vList2"/>
    <dgm:cxn modelId="{62298C49-4080-42B3-8624-645C128B15E9}" type="presParOf" srcId="{4926D13A-CF15-432A-9F4F-8DBB229EE78F}" destId="{0E6F9C91-FAA7-4196-9F4A-9F3510E591E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800" dirty="0"/>
            <a:t>Microchannel cooling and active interconnection developments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7E24387F-C038-4893-8373-242C4B73C6D1}">
      <dgm:prSet phldrT="[Text]" custT="1"/>
      <dgm:spPr/>
      <dgm:t>
        <a:bodyPr/>
        <a:lstStyle/>
        <a:p>
          <a:r>
            <a:rPr lang="en-GB" sz="2800" b="0" i="0" dirty="0"/>
            <a:t>Technological process for micro-channels at IMB-CNM</a:t>
          </a:r>
          <a:endParaRPr lang="en-US" sz="2800" b="0" i="0" dirty="0"/>
        </a:p>
      </dgm:t>
    </dgm:pt>
    <dgm:pt modelId="{920AB6C5-9944-40C7-8FE0-E13D54B4300E}" type="parTrans" cxnId="{E2A321A9-23C6-4D0E-B9A1-91C85EF2C4C8}">
      <dgm:prSet/>
      <dgm:spPr/>
      <dgm:t>
        <a:bodyPr/>
        <a:lstStyle/>
        <a:p>
          <a:endParaRPr lang="en-GB"/>
        </a:p>
      </dgm:t>
    </dgm:pt>
    <dgm:pt modelId="{19D396B3-4D84-4C67-A3E0-12112A38BFAB}" type="sibTrans" cxnId="{E2A321A9-23C6-4D0E-B9A1-91C85EF2C4C8}">
      <dgm:prSet/>
      <dgm:spPr/>
      <dgm:t>
        <a:bodyPr/>
        <a:lstStyle/>
        <a:p>
          <a:endParaRPr lang="en-GB"/>
        </a:p>
      </dgm:t>
    </dgm:pt>
    <dgm:pt modelId="{FCE89666-6128-4EC5-8BDF-71959ED06CC7}">
      <dgm:prSet custT="1"/>
      <dgm:spPr/>
      <dgm:t>
        <a:bodyPr/>
        <a:lstStyle/>
        <a:p>
          <a:endParaRPr lang="en-GB" sz="2800" b="0" i="0" dirty="0"/>
        </a:p>
      </dgm:t>
    </dgm:pt>
    <dgm:pt modelId="{0E3BB57D-0320-4C3C-955E-51DB16A18786}" type="parTrans" cxnId="{0B89FEEF-A223-4FB7-ACBC-B90C9D7AE0ED}">
      <dgm:prSet/>
      <dgm:spPr/>
      <dgm:t>
        <a:bodyPr/>
        <a:lstStyle/>
        <a:p>
          <a:endParaRPr lang="en-GB"/>
        </a:p>
      </dgm:t>
    </dgm:pt>
    <dgm:pt modelId="{A393E524-4D0B-42CF-A3DE-67FA265A48DA}" type="sibTrans" cxnId="{0B89FEEF-A223-4FB7-ACBC-B90C9D7AE0ED}">
      <dgm:prSet/>
      <dgm:spPr/>
      <dgm:t>
        <a:bodyPr/>
        <a:lstStyle/>
        <a:p>
          <a:endParaRPr lang="en-GB"/>
        </a:p>
      </dgm:t>
    </dgm:pt>
    <dgm:pt modelId="{FCC4578E-CC19-430C-A4D6-A867EF816463}">
      <dgm:prSet custT="1"/>
      <dgm:spPr/>
      <dgm:t>
        <a:bodyPr/>
        <a:lstStyle/>
        <a:p>
          <a:r>
            <a:rPr lang="en-GB" sz="2800" b="0" i="0" dirty="0"/>
            <a:t>Creation of microchannels: </a:t>
          </a:r>
        </a:p>
      </dgm:t>
    </dgm:pt>
    <dgm:pt modelId="{704766F6-8221-4E62-9A26-CE35F3C16E36}" type="parTrans" cxnId="{A346F904-C6D3-4344-AF9B-8C1189432147}">
      <dgm:prSet/>
      <dgm:spPr/>
      <dgm:t>
        <a:bodyPr/>
        <a:lstStyle/>
        <a:p>
          <a:endParaRPr lang="en-GB"/>
        </a:p>
      </dgm:t>
    </dgm:pt>
    <dgm:pt modelId="{3C2D687E-51F1-4CEF-9B5D-BC7D96688D42}" type="sibTrans" cxnId="{A346F904-C6D3-4344-AF9B-8C1189432147}">
      <dgm:prSet/>
      <dgm:spPr/>
      <dgm:t>
        <a:bodyPr/>
        <a:lstStyle/>
        <a:p>
          <a:endParaRPr lang="en-GB"/>
        </a:p>
      </dgm:t>
    </dgm:pt>
    <dgm:pt modelId="{C448581A-4596-43C2-8DA1-C8C6893B1E05}">
      <dgm:prSet custT="1"/>
      <dgm:spPr/>
      <dgm:t>
        <a:bodyPr/>
        <a:lstStyle/>
        <a:p>
          <a:r>
            <a:rPr lang="en-GB" sz="2800" b="0" i="0" dirty="0"/>
            <a:t>Deep Reactive ion etching (DRIE)</a:t>
          </a:r>
        </a:p>
      </dgm:t>
    </dgm:pt>
    <dgm:pt modelId="{17A6BC85-6B87-4782-9863-448E67C795F5}" type="parTrans" cxnId="{C5CAC3D1-503E-4C0A-A0A9-B4D29F54F401}">
      <dgm:prSet/>
      <dgm:spPr/>
      <dgm:t>
        <a:bodyPr/>
        <a:lstStyle/>
        <a:p>
          <a:endParaRPr lang="en-GB"/>
        </a:p>
      </dgm:t>
    </dgm:pt>
    <dgm:pt modelId="{19EA98B1-ED65-476C-B877-3928B82CFF9E}" type="sibTrans" cxnId="{C5CAC3D1-503E-4C0A-A0A9-B4D29F54F401}">
      <dgm:prSet/>
      <dgm:spPr/>
      <dgm:t>
        <a:bodyPr/>
        <a:lstStyle/>
        <a:p>
          <a:endParaRPr lang="en-GB"/>
        </a:p>
      </dgm:t>
    </dgm:pt>
    <dgm:pt modelId="{49671326-CFCC-4B0C-8F86-B5469E60AA18}">
      <dgm:prSet custT="1"/>
      <dgm:spPr/>
      <dgm:t>
        <a:bodyPr/>
        <a:lstStyle/>
        <a:p>
          <a:endParaRPr lang="en-GB" sz="2800" b="0" i="0" dirty="0"/>
        </a:p>
      </dgm:t>
    </dgm:pt>
    <dgm:pt modelId="{B6A77A76-B4C8-4D5F-A4AD-B3AAAECAE3DE}" type="parTrans" cxnId="{405CFB2A-9E73-43CD-99EF-78E6B8719A79}">
      <dgm:prSet/>
      <dgm:spPr/>
      <dgm:t>
        <a:bodyPr/>
        <a:lstStyle/>
        <a:p>
          <a:endParaRPr lang="en-GB"/>
        </a:p>
      </dgm:t>
    </dgm:pt>
    <dgm:pt modelId="{16882E07-5EC5-4DEA-99FB-6506BA529232}" type="sibTrans" cxnId="{405CFB2A-9E73-43CD-99EF-78E6B8719A79}">
      <dgm:prSet/>
      <dgm:spPr/>
      <dgm:t>
        <a:bodyPr/>
        <a:lstStyle/>
        <a:p>
          <a:endParaRPr lang="en-GB"/>
        </a:p>
      </dgm:t>
    </dgm:pt>
    <dgm:pt modelId="{B31A18E5-6722-4882-9710-6E26CF46EA08}">
      <dgm:prSet custT="1"/>
      <dgm:spPr/>
      <dgm:t>
        <a:bodyPr/>
        <a:lstStyle/>
        <a:p>
          <a:r>
            <a:rPr lang="en-GB" sz="2800" b="0" i="0" dirty="0"/>
            <a:t>Microchannels enclosure via:</a:t>
          </a:r>
        </a:p>
      </dgm:t>
    </dgm:pt>
    <dgm:pt modelId="{6F3DFB1B-327F-48A0-9F70-40EA8AABC402}" type="parTrans" cxnId="{4C9C5D3C-51FA-46A7-A652-894F7676D8C9}">
      <dgm:prSet/>
      <dgm:spPr/>
      <dgm:t>
        <a:bodyPr/>
        <a:lstStyle/>
        <a:p>
          <a:endParaRPr lang="en-GB"/>
        </a:p>
      </dgm:t>
    </dgm:pt>
    <dgm:pt modelId="{64E6D9D3-84D3-4EC2-85FA-B13C809DD709}" type="sibTrans" cxnId="{4C9C5D3C-51FA-46A7-A652-894F7676D8C9}">
      <dgm:prSet/>
      <dgm:spPr/>
      <dgm:t>
        <a:bodyPr/>
        <a:lstStyle/>
        <a:p>
          <a:endParaRPr lang="en-GB"/>
        </a:p>
      </dgm:t>
    </dgm:pt>
    <dgm:pt modelId="{B9192F08-03FD-4622-99E2-736F356A49A9}">
      <dgm:prSet custT="1"/>
      <dgm:spPr/>
      <dgm:t>
        <a:bodyPr/>
        <a:lstStyle/>
        <a:p>
          <a:r>
            <a:rPr lang="en-GB" sz="2800" b="0" i="0" dirty="0"/>
            <a:t>Wafer bonding</a:t>
          </a:r>
        </a:p>
      </dgm:t>
    </dgm:pt>
    <dgm:pt modelId="{1856ECA5-7B3F-4E17-8052-44DD5F94609E}" type="parTrans" cxnId="{DCD76DB1-CA67-4C45-B316-6D4E47F9040D}">
      <dgm:prSet/>
      <dgm:spPr/>
      <dgm:t>
        <a:bodyPr/>
        <a:lstStyle/>
        <a:p>
          <a:endParaRPr lang="en-GB"/>
        </a:p>
      </dgm:t>
    </dgm:pt>
    <dgm:pt modelId="{61AE463D-57E8-449D-B122-C1255ED3F0D1}" type="sibTrans" cxnId="{DCD76DB1-CA67-4C45-B316-6D4E47F9040D}">
      <dgm:prSet/>
      <dgm:spPr/>
      <dgm:t>
        <a:bodyPr/>
        <a:lstStyle/>
        <a:p>
          <a:endParaRPr lang="en-GB"/>
        </a:p>
      </dgm:t>
    </dgm:pt>
    <dgm:pt modelId="{E04DBDE9-ED80-4272-8B68-093632722D4E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7BE55E04-2B3D-4A89-9939-FF14750D92B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B28D6AB-A318-4121-A524-15188342421D}" type="pres">
      <dgm:prSet presAssocID="{E68BC455-653C-467A-B073-FADDF464823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A346F904-C6D3-4344-AF9B-8C1189432147}" srcId="{E68BC455-653C-467A-B073-FADDF464823E}" destId="{FCC4578E-CC19-430C-A4D6-A867EF816463}" srcOrd="2" destOrd="0" parTransId="{704766F6-8221-4E62-9A26-CE35F3C16E36}" sibTransId="{3C2D687E-51F1-4CEF-9B5D-BC7D96688D42}"/>
    <dgm:cxn modelId="{DEA60309-3B08-4855-BE79-846FB79873C3}" type="presOf" srcId="{FCE89666-6128-4EC5-8BDF-71959ED06CC7}" destId="{4B28D6AB-A318-4121-A524-15188342421D}" srcOrd="0" destOrd="1" presId="urn:microsoft.com/office/officeart/2005/8/layout/vList2"/>
    <dgm:cxn modelId="{3100D611-8A93-491F-8B52-3F716173FD66}" type="presOf" srcId="{49671326-CFCC-4B0C-8F86-B5469E60AA18}" destId="{4B28D6AB-A318-4121-A524-15188342421D}" srcOrd="0" destOrd="4" presId="urn:microsoft.com/office/officeart/2005/8/layout/vList2"/>
    <dgm:cxn modelId="{3F0F411E-4A7A-43D2-831C-F1EDF5B19D56}" type="presOf" srcId="{7E24387F-C038-4893-8373-242C4B73C6D1}" destId="{4B28D6AB-A318-4121-A524-15188342421D}" srcOrd="0" destOrd="0" presId="urn:microsoft.com/office/officeart/2005/8/layout/vList2"/>
    <dgm:cxn modelId="{405CFB2A-9E73-43CD-99EF-78E6B8719A79}" srcId="{E68BC455-653C-467A-B073-FADDF464823E}" destId="{49671326-CFCC-4B0C-8F86-B5469E60AA18}" srcOrd="3" destOrd="0" parTransId="{B6A77A76-B4C8-4D5F-A4AD-B3AAAECAE3DE}" sibTransId="{16882E07-5EC5-4DEA-99FB-6506BA529232}"/>
    <dgm:cxn modelId="{72C0D42D-CE0A-4E5C-9DC4-86ED6F9608FB}" type="presOf" srcId="{B31A18E5-6722-4882-9710-6E26CF46EA08}" destId="{4B28D6AB-A318-4121-A524-15188342421D}" srcOrd="0" destOrd="5" presId="urn:microsoft.com/office/officeart/2005/8/layout/vList2"/>
    <dgm:cxn modelId="{4C9C5D3C-51FA-46A7-A652-894F7676D8C9}" srcId="{E68BC455-653C-467A-B073-FADDF464823E}" destId="{B31A18E5-6722-4882-9710-6E26CF46EA08}" srcOrd="4" destOrd="0" parTransId="{6F3DFB1B-327F-48A0-9F70-40EA8AABC402}" sibTransId="{64E6D9D3-84D3-4EC2-85FA-B13C809DD709}"/>
    <dgm:cxn modelId="{BD9B6586-F13A-470B-865A-FB6D04D90F92}" type="presOf" srcId="{C52E8058-854B-4E05-8F35-3FD95788A1B4}" destId="{E04DBDE9-ED80-4272-8B68-093632722D4E}" srcOrd="0" destOrd="0" presId="urn:microsoft.com/office/officeart/2005/8/layout/vList2"/>
    <dgm:cxn modelId="{D809EF86-203C-42FB-A17C-B17EBFF88E18}" type="presOf" srcId="{FCC4578E-CC19-430C-A4D6-A867EF816463}" destId="{4B28D6AB-A318-4121-A524-15188342421D}" srcOrd="0" destOrd="2" presId="urn:microsoft.com/office/officeart/2005/8/layout/vList2"/>
    <dgm:cxn modelId="{7F51B993-F896-489F-A86F-442952A0E411}" type="presOf" srcId="{E68BC455-653C-467A-B073-FADDF464823E}" destId="{7BE55E04-2B3D-4A89-9939-FF14750D92B5}" srcOrd="0" destOrd="0" presId="urn:microsoft.com/office/officeart/2005/8/layout/vList2"/>
    <dgm:cxn modelId="{885D2FA5-DA4D-45E3-85CD-5B75C0AB6FE1}" type="presOf" srcId="{C448581A-4596-43C2-8DA1-C8C6893B1E05}" destId="{4B28D6AB-A318-4121-A524-15188342421D}" srcOrd="0" destOrd="3" presId="urn:microsoft.com/office/officeart/2005/8/layout/vList2"/>
    <dgm:cxn modelId="{E2A321A9-23C6-4D0E-B9A1-91C85EF2C4C8}" srcId="{E68BC455-653C-467A-B073-FADDF464823E}" destId="{7E24387F-C038-4893-8373-242C4B73C6D1}" srcOrd="0" destOrd="0" parTransId="{920AB6C5-9944-40C7-8FE0-E13D54B4300E}" sibTransId="{19D396B3-4D84-4C67-A3E0-12112A38BFAB}"/>
    <dgm:cxn modelId="{DCD76DB1-CA67-4C45-B316-6D4E47F9040D}" srcId="{B31A18E5-6722-4882-9710-6E26CF46EA08}" destId="{B9192F08-03FD-4622-99E2-736F356A49A9}" srcOrd="0" destOrd="0" parTransId="{1856ECA5-7B3F-4E17-8052-44DD5F94609E}" sibTransId="{61AE463D-57E8-449D-B122-C1255ED3F0D1}"/>
    <dgm:cxn modelId="{C5CAC3D1-503E-4C0A-A0A9-B4D29F54F401}" srcId="{FCC4578E-CC19-430C-A4D6-A867EF816463}" destId="{C448581A-4596-43C2-8DA1-C8C6893B1E05}" srcOrd="0" destOrd="0" parTransId="{17A6BC85-6B87-4782-9863-448E67C795F5}" sibTransId="{19EA98B1-ED65-476C-B877-3928B82CFF9E}"/>
    <dgm:cxn modelId="{808FFCD3-F557-4B8E-930B-73E07CFC3B9E}" type="presOf" srcId="{B9192F08-03FD-4622-99E2-736F356A49A9}" destId="{4B28D6AB-A318-4121-A524-15188342421D}" srcOrd="0" destOrd="6" presId="urn:microsoft.com/office/officeart/2005/8/layout/vList2"/>
    <dgm:cxn modelId="{0B89FEEF-A223-4FB7-ACBC-B90C9D7AE0ED}" srcId="{E68BC455-653C-467A-B073-FADDF464823E}" destId="{FCE89666-6128-4EC5-8BDF-71959ED06CC7}" srcOrd="1" destOrd="0" parTransId="{0E3BB57D-0320-4C3C-955E-51DB16A18786}" sibTransId="{A393E524-4D0B-42CF-A3DE-67FA265A48DA}"/>
    <dgm:cxn modelId="{7B28B55E-86E6-4A5B-86F4-42575D97D232}" type="presParOf" srcId="{E04DBDE9-ED80-4272-8B68-093632722D4E}" destId="{7BE55E04-2B3D-4A89-9939-FF14750D92B5}" srcOrd="0" destOrd="0" presId="urn:microsoft.com/office/officeart/2005/8/layout/vList2"/>
    <dgm:cxn modelId="{9EFD237D-9D06-448F-8C02-5195CC7C4900}" type="presParOf" srcId="{E04DBDE9-ED80-4272-8B68-093632722D4E}" destId="{4B28D6AB-A318-4121-A524-15188342421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800" dirty="0"/>
            <a:t>Microchannel cooling and active interconnection developments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7E24387F-C038-4893-8373-242C4B73C6D1}">
      <dgm:prSet phldrT="[Text]" custT="1"/>
      <dgm:spPr>
        <a:ln>
          <a:noFill/>
        </a:ln>
      </dgm:spPr>
      <dgm:t>
        <a:bodyPr/>
        <a:lstStyle/>
        <a:p>
          <a:r>
            <a:rPr lang="en-GB" sz="2800" b="0" i="0" dirty="0"/>
            <a:t>Previous results on fluidic and thermal tests</a:t>
          </a:r>
          <a:endParaRPr lang="en-US" sz="2800" b="0" i="0" dirty="0"/>
        </a:p>
      </dgm:t>
    </dgm:pt>
    <dgm:pt modelId="{920AB6C5-9944-40C7-8FE0-E13D54B4300E}" type="parTrans" cxnId="{E2A321A9-23C6-4D0E-B9A1-91C85EF2C4C8}">
      <dgm:prSet/>
      <dgm:spPr/>
      <dgm:t>
        <a:bodyPr/>
        <a:lstStyle/>
        <a:p>
          <a:endParaRPr lang="en-GB"/>
        </a:p>
      </dgm:t>
    </dgm:pt>
    <dgm:pt modelId="{19D396B3-4D84-4C67-A3E0-12112A38BFAB}" type="sibTrans" cxnId="{E2A321A9-23C6-4D0E-B9A1-91C85EF2C4C8}">
      <dgm:prSet/>
      <dgm:spPr/>
      <dgm:t>
        <a:bodyPr/>
        <a:lstStyle/>
        <a:p>
          <a:endParaRPr lang="en-GB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endParaRPr lang="en-US" sz="2400" b="0" i="0" dirty="0"/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C9B4B6E5-8A23-4385-9A86-E80D970C9E90}">
      <dgm:prSet custT="1"/>
      <dgm:spPr>
        <a:ln>
          <a:noFill/>
        </a:ln>
      </dgm:spPr>
      <dgm:t>
        <a:bodyPr/>
        <a:lstStyle/>
        <a:p>
          <a:r>
            <a:rPr lang="en-GB" sz="2800" b="0" i="0" dirty="0"/>
            <a:t>Laminar flow</a:t>
          </a:r>
        </a:p>
      </dgm:t>
    </dgm:pt>
    <dgm:pt modelId="{AC7521E7-B228-48EC-BDF3-69B71E0863B8}" type="parTrans" cxnId="{915C80F9-FBE8-4CF4-985C-DF00ECE89357}">
      <dgm:prSet/>
      <dgm:spPr/>
      <dgm:t>
        <a:bodyPr/>
        <a:lstStyle/>
        <a:p>
          <a:endParaRPr lang="en-GB"/>
        </a:p>
      </dgm:t>
    </dgm:pt>
    <dgm:pt modelId="{40646092-1F3F-4EB5-BFED-21EC5B988FA0}" type="sibTrans" cxnId="{915C80F9-FBE8-4CF4-985C-DF00ECE89357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132253D2-D79D-4786-B978-8E130C2ED201}">
          <dgm:prSet custT="1"/>
          <dgm:spPr>
            <a:ln>
              <a:noFill/>
            </a:ln>
          </dgm:spPr>
          <dgm:t>
            <a:bodyPr/>
            <a:lstStyle/>
            <a:p>
              <a:r>
                <a:rPr lang="en-GB" sz="2800" b="0" i="0" dirty="0"/>
                <a:t>Thermal homogeneity across the sample(</a:t>
              </a:r>
              <a14:m>
                <m:oMath xmlns:m="http://schemas.openxmlformats.org/officeDocument/2006/math">
                  <m:r>
                    <a:rPr lang="en-GB" sz="2800" i="0" dirty="0" smtClean="0">
                      <a:latin typeface="Cambria Math" panose="02040503050406030204" pitchFamily="18" charset="0"/>
                    </a:rPr>
                    <m:t>~4</m:t>
                  </m:r>
                  <m:r>
                    <a:rPr lang="en-US" sz="2800" b="0" i="1" dirty="0" smtClean="0">
                      <a:latin typeface="Cambria Math" panose="02040503050406030204" pitchFamily="18" charset="0"/>
                    </a:rPr>
                    <m:t>×</m:t>
                  </m:r>
                  <m:r>
                    <a:rPr lang="en-GB" sz="2800" i="0" dirty="0" smtClean="0">
                      <a:latin typeface="Cambria Math" panose="02040503050406030204" pitchFamily="18" charset="0"/>
                    </a:rPr>
                    <m:t>4 </m:t>
                  </m:r>
                  <m:sSup>
                    <m:sSupPr>
                      <m:ctrlPr>
                        <a:rPr lang="en-US" sz="2800" b="0" i="0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sz="2800" i="0" dirty="0" smtClean="0">
                          <a:latin typeface="Cambria Math" panose="02040503050406030204" pitchFamily="18" charset="0"/>
                        </a:rPr>
                        <m:t>cm</m:t>
                      </m:r>
                    </m:e>
                    <m:sup>
                      <m:r>
                        <a:rPr lang="en-US" sz="2800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rPr lang="en-GB" sz="2800" i="1" dirty="0"/>
                <a:t> </a:t>
              </a:r>
              <a:r>
                <a:rPr lang="en-GB" sz="2800" i="0" dirty="0"/>
                <a:t>large</a:t>
              </a:r>
              <a:r>
                <a:rPr lang="en-GB" sz="2800" b="0" i="0" dirty="0"/>
                <a:t>),</a:t>
              </a:r>
              <a:br>
                <a:rPr lang="en-GB" sz="2800" b="0" i="0" dirty="0"/>
              </a:br>
              <a:r>
                <a:rPr lang="en-GB" sz="2800" b="0" i="0" dirty="0"/>
                <a:t> &lt; ±1 ºC (for lowest flow rate)</a:t>
              </a:r>
            </a:p>
          </dgm:t>
        </dgm:pt>
      </mc:Choice>
      <mc:Fallback>
        <dgm:pt modelId="{132253D2-D79D-4786-B978-8E130C2ED201}">
          <dgm:prSet custT="1"/>
          <dgm:spPr>
            <a:ln>
              <a:noFill/>
            </a:ln>
          </dgm:spPr>
          <dgm:t>
            <a:bodyPr/>
            <a:lstStyle/>
            <a:p>
              <a:r>
                <a:rPr lang="en-GB" sz="2800" b="0" i="0" dirty="0"/>
                <a:t>Thermal homogeneity across the sample(</a:t>
              </a:r>
              <a:r>
                <a:rPr lang="en-GB" sz="2800" i="0" dirty="0">
                  <a:latin typeface="Cambria Math" panose="02040503050406030204" pitchFamily="18" charset="0"/>
                </a:rPr>
                <a:t>~4</a:t>
              </a:r>
              <a:r>
                <a:rPr lang="en-US" sz="2800" b="0" i="0" dirty="0">
                  <a:latin typeface="Cambria Math" panose="02040503050406030204" pitchFamily="18" charset="0"/>
                </a:rPr>
                <a:t>×</a:t>
              </a:r>
              <a:r>
                <a:rPr lang="en-GB" sz="2800" i="0" dirty="0">
                  <a:latin typeface="Cambria Math" panose="02040503050406030204" pitchFamily="18" charset="0"/>
                </a:rPr>
                <a:t>4 cm</a:t>
              </a:r>
              <a:r>
                <a:rPr lang="en-US" sz="2800" b="0" i="0" dirty="0">
                  <a:latin typeface="Cambria Math" panose="02040503050406030204" pitchFamily="18" charset="0"/>
                </a:rPr>
                <a:t>^2</a:t>
              </a:r>
              <a:r>
                <a:rPr lang="en-GB" sz="2800" i="1" dirty="0"/>
                <a:t> </a:t>
              </a:r>
              <a:r>
                <a:rPr lang="en-GB" sz="2800" i="0" dirty="0"/>
                <a:t>large</a:t>
              </a:r>
              <a:r>
                <a:rPr lang="en-GB" sz="2800" b="0" i="0" dirty="0"/>
                <a:t>),</a:t>
              </a:r>
              <a:br>
                <a:rPr lang="en-GB" sz="2800" b="0" i="0" dirty="0"/>
              </a:br>
              <a:r>
                <a:rPr lang="en-GB" sz="2800" b="0" i="0" dirty="0"/>
                <a:t> &lt; ±1 ºC (for lowest flow rate)</a:t>
              </a:r>
            </a:p>
          </dgm:t>
        </dgm:pt>
      </mc:Fallback>
    </mc:AlternateContent>
    <dgm:pt modelId="{F5EDD321-B397-447E-83E5-EC600F38DC49}" type="parTrans" cxnId="{C7D0D01E-7F17-45EC-A89B-AD64513F7C40}">
      <dgm:prSet/>
      <dgm:spPr/>
      <dgm:t>
        <a:bodyPr/>
        <a:lstStyle/>
        <a:p>
          <a:endParaRPr lang="en-GB"/>
        </a:p>
      </dgm:t>
    </dgm:pt>
    <dgm:pt modelId="{988C97C4-E4CF-4397-A70A-7067416A9171}" type="sibTrans" cxnId="{C7D0D01E-7F17-45EC-A89B-AD64513F7C40}">
      <dgm:prSet/>
      <dgm:spPr/>
      <dgm:t>
        <a:bodyPr/>
        <a:lstStyle/>
        <a:p>
          <a:endParaRPr lang="en-GB"/>
        </a:p>
      </dgm:t>
    </dgm:pt>
    <dgm:pt modelId="{487AD005-B1CA-4C84-AD20-B3F758E207E6}">
      <dgm:prSet custT="1"/>
      <dgm:spPr>
        <a:ln>
          <a:noFill/>
        </a:ln>
      </dgm:spPr>
      <dgm:t>
        <a:bodyPr/>
        <a:lstStyle/>
        <a:p>
          <a:r>
            <a:rPr lang="en-GB" sz="2800" b="0" i="0" dirty="0"/>
            <a:t>Good agreement with simulation</a:t>
          </a:r>
        </a:p>
      </dgm:t>
    </dgm:pt>
    <dgm:pt modelId="{EA500753-5439-4778-A4FE-E1B35BC8EA75}" type="parTrans" cxnId="{E1329D4A-9478-4D6D-A12A-0F9ECBDCF0A4}">
      <dgm:prSet/>
      <dgm:spPr/>
      <dgm:t>
        <a:bodyPr/>
        <a:lstStyle/>
        <a:p>
          <a:endParaRPr lang="en-GB"/>
        </a:p>
      </dgm:t>
    </dgm:pt>
    <dgm:pt modelId="{27014ED8-FBD4-4369-918A-7D3462FD73C6}" type="sibTrans" cxnId="{E1329D4A-9478-4D6D-A12A-0F9ECBDCF0A4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3D9F3DB-1CD0-4F44-AB8A-9CDEA8A68EF3}">
          <dgm:prSet custT="1"/>
          <dgm:spPr>
            <a:ln>
              <a:noFill/>
            </a:ln>
          </dgm:spPr>
          <dgm:t>
            <a:bodyPr/>
            <a:lstStyle/>
            <a:p>
              <a:r>
                <a:rPr lang="en-US" sz="2800" b="0" i="0" dirty="0"/>
                <a:t>Low power density: </a:t>
              </a:r>
              <a14:m>
                <m:oMath xmlns:m="http://schemas.openxmlformats.org/officeDocument/2006/math">
                  <m:r>
                    <a:rPr lang="en-US" sz="2800" b="0" i="0" dirty="0" smtClean="0">
                      <a:latin typeface="Cambria Math" panose="02040503050406030204" pitchFamily="18" charset="0"/>
                    </a:rPr>
                    <m:t>30.8</m:t>
                  </m:r>
                  <m:r>
                    <m:rPr>
                      <m:sty m:val="p"/>
                    </m:rPr>
                    <a:rPr lang="en-US" sz="2800" b="0" i="0" dirty="0" smtClean="0">
                      <a:latin typeface="Cambria Math" panose="02040503050406030204" pitchFamily="18" charset="0"/>
                    </a:rPr>
                    <m:t>mW</m:t>
                  </m:r>
                  <m:r>
                    <a:rPr lang="en-US" sz="2800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sz="2800" b="0" i="0" dirty="0" smtClean="0">
                      <a:latin typeface="Cambria Math" panose="02040503050406030204" pitchFamily="18" charset="0"/>
                    </a:rPr>
                    <m:t>c</m:t>
                  </m:r>
                  <m:sSup>
                    <m:sSupPr>
                      <m:ctrlPr>
                        <a:rPr lang="en-US" sz="2800" b="0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US" sz="2800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GB" sz="2800" b="0" i="0" dirty="0"/>
            </a:p>
          </dgm:t>
        </dgm:pt>
      </mc:Choice>
      <mc:Fallback xmlns="">
        <dgm:pt modelId="{53D9F3DB-1CD0-4F44-AB8A-9CDEA8A68EF3}">
          <dgm:prSet custT="1"/>
          <dgm:spPr>
            <a:ln>
              <a:noFill/>
            </a:ln>
          </dgm:spPr>
          <dgm:t>
            <a:bodyPr/>
            <a:lstStyle/>
            <a:p>
              <a:r>
                <a:rPr lang="en-US" sz="2800" b="0" i="0" dirty="0"/>
                <a:t>Low power density: </a:t>
              </a:r>
              <a:r>
                <a:rPr lang="en-US" sz="2800" b="0" i="0" dirty="0">
                  <a:latin typeface="Cambria Math" panose="02040503050406030204" pitchFamily="18" charset="0"/>
                </a:rPr>
                <a:t>30.8mW/cm^2</a:t>
              </a:r>
              <a:endParaRPr lang="en-GB" sz="2800" b="0" i="0" dirty="0"/>
            </a:p>
          </dgm:t>
        </dgm:pt>
      </mc:Fallback>
    </mc:AlternateContent>
    <dgm:pt modelId="{E4D9484E-DB0F-4A53-A2B3-9DD760872294}" type="parTrans" cxnId="{F6446CDD-D5C4-4D66-9AB5-0B8076B40A3C}">
      <dgm:prSet/>
      <dgm:spPr/>
      <dgm:t>
        <a:bodyPr/>
        <a:lstStyle/>
        <a:p>
          <a:endParaRPr lang="en-GB"/>
        </a:p>
      </dgm:t>
    </dgm:pt>
    <dgm:pt modelId="{7B679141-D43D-41BA-8B4B-C3D202AA2D38}" type="sibTrans" cxnId="{F6446CDD-D5C4-4D66-9AB5-0B8076B40A3C}">
      <dgm:prSet/>
      <dgm:spPr/>
      <dgm:t>
        <a:bodyPr/>
        <a:lstStyle/>
        <a:p>
          <a:endParaRPr lang="en-GB"/>
        </a:p>
      </dgm:t>
    </dgm:pt>
    <dgm:pt modelId="{57E590D8-796B-4E3F-8485-F4F43C6E6025}">
      <dgm:prSet custT="1"/>
      <dgm:spPr>
        <a:ln>
          <a:noFill/>
        </a:ln>
      </dgm:spPr>
      <dgm:t>
        <a:bodyPr/>
        <a:lstStyle/>
        <a:p>
          <a:r>
            <a:rPr lang="en-US" sz="2800" b="0" i="0" dirty="0"/>
            <a:t>Coolant: 3M </a:t>
          </a:r>
          <a:r>
            <a:rPr lang="en-GB" sz="2800" b="0" i="0" dirty="0"/>
            <a:t>HFE7100</a:t>
          </a:r>
        </a:p>
      </dgm:t>
    </dgm:pt>
    <dgm:pt modelId="{8E93F1C8-D578-43FE-A603-E9FDD6E4DF63}" type="parTrans" cxnId="{BA5939DE-36E0-424B-866A-F5F4BA422050}">
      <dgm:prSet/>
      <dgm:spPr/>
      <dgm:t>
        <a:bodyPr/>
        <a:lstStyle/>
        <a:p>
          <a:endParaRPr lang="en-GB"/>
        </a:p>
      </dgm:t>
    </dgm:pt>
    <dgm:pt modelId="{F189EF6E-5513-4EEF-B6A9-D5D0FC16B8ED}" type="sibTrans" cxnId="{BA5939DE-36E0-424B-866A-F5F4BA422050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B894BA0D-18FE-4876-9211-A94C5CFDEA36}" type="presOf" srcId="{C9B4B6E5-8A23-4385-9A86-E80D970C9E90}" destId="{98C6EAD9-4DFE-4386-891E-290E8C36A4DE}" srcOrd="0" destOrd="2" presId="urn:microsoft.com/office/officeart/2005/8/layout/vList2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C7D0D01E-7F17-45EC-A89B-AD64513F7C40}" srcId="{E68BC455-653C-467A-B073-FADDF464823E}" destId="{132253D2-D79D-4786-B978-8E130C2ED201}" srcOrd="6" destOrd="0" parTransId="{F5EDD321-B397-447E-83E5-EC600F38DC49}" sibTransId="{988C97C4-E4CF-4397-A70A-7067416A9171}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5024E42E-6276-4F23-AE67-8189E00D893F}" type="presOf" srcId="{132253D2-D79D-4786-B978-8E130C2ED201}" destId="{98C6EAD9-4DFE-4386-891E-290E8C36A4DE}" srcOrd="0" destOrd="6" presId="urn:microsoft.com/office/officeart/2005/8/layout/vList2"/>
    <dgm:cxn modelId="{115F1968-BBAC-4759-BB4D-183E1A7A7989}" type="presOf" srcId="{487AD005-B1CA-4C84-AD20-B3F758E207E6}" destId="{98C6EAD9-4DFE-4386-891E-290E8C36A4DE}" srcOrd="0" destOrd="5" presId="urn:microsoft.com/office/officeart/2005/8/layout/vList2"/>
    <dgm:cxn modelId="{E1329D4A-9478-4D6D-A12A-0F9ECBDCF0A4}" srcId="{E68BC455-653C-467A-B073-FADDF464823E}" destId="{487AD005-B1CA-4C84-AD20-B3F758E207E6}" srcOrd="5" destOrd="0" parTransId="{EA500753-5439-4778-A4FE-E1B35BC8EA75}" sibTransId="{27014ED8-FBD4-4369-918A-7D3462FD73C6}"/>
    <dgm:cxn modelId="{F144D1A2-7C97-4DC3-9C4A-D16699AAA845}" type="presOf" srcId="{53D9F3DB-1CD0-4F44-AB8A-9CDEA8A68EF3}" destId="{98C6EAD9-4DFE-4386-891E-290E8C36A4DE}" srcOrd="0" destOrd="4" presId="urn:microsoft.com/office/officeart/2005/8/layout/vList2"/>
    <dgm:cxn modelId="{E2A321A9-23C6-4D0E-B9A1-91C85EF2C4C8}" srcId="{E68BC455-653C-467A-B073-FADDF464823E}" destId="{7E24387F-C038-4893-8373-242C4B73C6D1}" srcOrd="1" destOrd="0" parTransId="{920AB6C5-9944-40C7-8FE0-E13D54B4300E}" sibTransId="{19D396B3-4D84-4C67-A3E0-12112A38BFAB}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F6446CDD-D5C4-4D66-9AB5-0B8076B40A3C}" srcId="{E68BC455-653C-467A-B073-FADDF464823E}" destId="{53D9F3DB-1CD0-4F44-AB8A-9CDEA8A68EF3}" srcOrd="4" destOrd="0" parTransId="{E4D9484E-DB0F-4A53-A2B3-9DD760872294}" sibTransId="{7B679141-D43D-41BA-8B4B-C3D202AA2D38}"/>
    <dgm:cxn modelId="{BA5939DE-36E0-424B-866A-F5F4BA422050}" srcId="{E68BC455-653C-467A-B073-FADDF464823E}" destId="{57E590D8-796B-4E3F-8485-F4F43C6E6025}" srcOrd="3" destOrd="0" parTransId="{8E93F1C8-D578-43FE-A603-E9FDD6E4DF63}" sibTransId="{F189EF6E-5513-4EEF-B6A9-D5D0FC16B8ED}"/>
    <dgm:cxn modelId="{CF85C3E1-DA5D-4DCF-B38A-72627A37CE2C}" type="presOf" srcId="{57E590D8-796B-4E3F-8485-F4F43C6E6025}" destId="{98C6EAD9-4DFE-4386-891E-290E8C36A4DE}" srcOrd="0" destOrd="3" presId="urn:microsoft.com/office/officeart/2005/8/layout/vList2"/>
    <dgm:cxn modelId="{2CD263E4-FB77-42D3-B444-F89892DDF71A}" type="presOf" srcId="{7E24387F-C038-4893-8373-242C4B73C6D1}" destId="{98C6EAD9-4DFE-4386-891E-290E8C36A4DE}" srcOrd="0" destOrd="1" presId="urn:microsoft.com/office/officeart/2005/8/layout/vList2"/>
    <dgm:cxn modelId="{915C80F9-FBE8-4CF4-985C-DF00ECE89357}" srcId="{E68BC455-653C-467A-B073-FADDF464823E}" destId="{C9B4B6E5-8A23-4385-9A86-E80D970C9E90}" srcOrd="2" destOrd="0" parTransId="{AC7521E7-B228-48EC-BDF3-69B71E0863B8}" sibTransId="{40646092-1F3F-4EB5-BFED-21EC5B988FA0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800" dirty="0"/>
            <a:t>Microchannel cooling and active interconnection developments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7E24387F-C038-4893-8373-242C4B73C6D1}">
      <dgm:prSet phldrT="[Text]"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920AB6C5-9944-40C7-8FE0-E13D54B4300E}" type="parTrans" cxnId="{E2A321A9-23C6-4D0E-B9A1-91C85EF2C4C8}">
      <dgm:prSet/>
      <dgm:spPr/>
      <dgm:t>
        <a:bodyPr/>
        <a:lstStyle/>
        <a:p>
          <a:endParaRPr lang="en-GB"/>
        </a:p>
      </dgm:t>
    </dgm:pt>
    <dgm:pt modelId="{19D396B3-4D84-4C67-A3E0-12112A38BFAB}" type="sibTrans" cxnId="{E2A321A9-23C6-4D0E-B9A1-91C85EF2C4C8}">
      <dgm:prSet/>
      <dgm:spPr/>
      <dgm:t>
        <a:bodyPr/>
        <a:lstStyle/>
        <a:p>
          <a:endParaRPr lang="en-GB"/>
        </a:p>
      </dgm:t>
    </dgm:pt>
    <dgm:pt modelId="{51416A60-40E7-4AC5-B7CD-50749FA39FFB}">
      <dgm:prSet phldrT="[Text]" custT="1"/>
      <dgm:spPr>
        <a:blipFill>
          <a:blip xmlns:r="http://schemas.openxmlformats.org/officeDocument/2006/relationships" r:embed="rId1"/>
          <a:stretch>
            <a:fillRect l="-636" b="-4115"/>
          </a:stretch>
        </a:blipFill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C9B4B6E5-8A23-4385-9A86-E80D970C9E90}">
      <dgm:prSet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AC7521E7-B228-48EC-BDF3-69B71E0863B8}" type="parTrans" cxnId="{915C80F9-FBE8-4CF4-985C-DF00ECE89357}">
      <dgm:prSet/>
      <dgm:spPr/>
      <dgm:t>
        <a:bodyPr/>
        <a:lstStyle/>
        <a:p>
          <a:endParaRPr lang="en-GB"/>
        </a:p>
      </dgm:t>
    </dgm:pt>
    <dgm:pt modelId="{40646092-1F3F-4EB5-BFED-21EC5B988FA0}" type="sibTrans" cxnId="{915C80F9-FBE8-4CF4-985C-DF00ECE89357}">
      <dgm:prSet/>
      <dgm:spPr/>
      <dgm:t>
        <a:bodyPr/>
        <a:lstStyle/>
        <a:p>
          <a:endParaRPr lang="en-GB"/>
        </a:p>
      </dgm:t>
    </dgm:pt>
    <dgm:pt modelId="{132253D2-D79D-4786-B978-8E130C2ED201}">
      <dgm:prSet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F5EDD321-B397-447E-83E5-EC600F38DC49}" type="parTrans" cxnId="{C7D0D01E-7F17-45EC-A89B-AD64513F7C40}">
      <dgm:prSet/>
      <dgm:spPr/>
      <dgm:t>
        <a:bodyPr/>
        <a:lstStyle/>
        <a:p>
          <a:endParaRPr lang="en-GB"/>
        </a:p>
      </dgm:t>
    </dgm:pt>
    <dgm:pt modelId="{988C97C4-E4CF-4397-A70A-7067416A9171}" type="sibTrans" cxnId="{C7D0D01E-7F17-45EC-A89B-AD64513F7C40}">
      <dgm:prSet/>
      <dgm:spPr/>
      <dgm:t>
        <a:bodyPr/>
        <a:lstStyle/>
        <a:p>
          <a:endParaRPr lang="en-GB"/>
        </a:p>
      </dgm:t>
    </dgm:pt>
    <dgm:pt modelId="{487AD005-B1CA-4C84-AD20-B3F758E207E6}">
      <dgm:prSet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A500753-5439-4778-A4FE-E1B35BC8EA75}" type="parTrans" cxnId="{E1329D4A-9478-4D6D-A12A-0F9ECBDCF0A4}">
      <dgm:prSet/>
      <dgm:spPr/>
      <dgm:t>
        <a:bodyPr/>
        <a:lstStyle/>
        <a:p>
          <a:endParaRPr lang="en-GB"/>
        </a:p>
      </dgm:t>
    </dgm:pt>
    <dgm:pt modelId="{27014ED8-FBD4-4369-918A-7D3462FD73C6}" type="sibTrans" cxnId="{E1329D4A-9478-4D6D-A12A-0F9ECBDCF0A4}">
      <dgm:prSet/>
      <dgm:spPr/>
      <dgm:t>
        <a:bodyPr/>
        <a:lstStyle/>
        <a:p>
          <a:endParaRPr lang="en-GB"/>
        </a:p>
      </dgm:t>
    </dgm:pt>
    <dgm:pt modelId="{53D9F3DB-1CD0-4F44-AB8A-9CDEA8A68EF3}">
      <dgm:prSet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4D9484E-DB0F-4A53-A2B3-9DD760872294}" type="parTrans" cxnId="{F6446CDD-D5C4-4D66-9AB5-0B8076B40A3C}">
      <dgm:prSet/>
      <dgm:spPr/>
      <dgm:t>
        <a:bodyPr/>
        <a:lstStyle/>
        <a:p>
          <a:endParaRPr lang="en-GB"/>
        </a:p>
      </dgm:t>
    </dgm:pt>
    <dgm:pt modelId="{7B679141-D43D-41BA-8B4B-C3D202AA2D38}" type="sibTrans" cxnId="{F6446CDD-D5C4-4D66-9AB5-0B8076B40A3C}">
      <dgm:prSet/>
      <dgm:spPr/>
      <dgm:t>
        <a:bodyPr/>
        <a:lstStyle/>
        <a:p>
          <a:endParaRPr lang="en-GB"/>
        </a:p>
      </dgm:t>
    </dgm:pt>
    <dgm:pt modelId="{57E590D8-796B-4E3F-8485-F4F43C6E6025}">
      <dgm:prSet custT="1"/>
      <dgm:spPr>
        <a:ln>
          <a:noFill/>
        </a:ln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8E93F1C8-D578-43FE-A603-E9FDD6E4DF63}" type="parTrans" cxnId="{BA5939DE-36E0-424B-866A-F5F4BA422050}">
      <dgm:prSet/>
      <dgm:spPr/>
      <dgm:t>
        <a:bodyPr/>
        <a:lstStyle/>
        <a:p>
          <a:endParaRPr lang="en-GB"/>
        </a:p>
      </dgm:t>
    </dgm:pt>
    <dgm:pt modelId="{F189EF6E-5513-4EEF-B6A9-D5D0FC16B8ED}" type="sibTrans" cxnId="{BA5939DE-36E0-424B-866A-F5F4BA422050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B894BA0D-18FE-4876-9211-A94C5CFDEA36}" type="presOf" srcId="{C9B4B6E5-8A23-4385-9A86-E80D970C9E90}" destId="{98C6EAD9-4DFE-4386-891E-290E8C36A4DE}" srcOrd="0" destOrd="2" presId="urn:microsoft.com/office/officeart/2005/8/layout/vList2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C7D0D01E-7F17-45EC-A89B-AD64513F7C40}" srcId="{E68BC455-653C-467A-B073-FADDF464823E}" destId="{132253D2-D79D-4786-B978-8E130C2ED201}" srcOrd="6" destOrd="0" parTransId="{F5EDD321-B397-447E-83E5-EC600F38DC49}" sibTransId="{988C97C4-E4CF-4397-A70A-7067416A9171}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5024E42E-6276-4F23-AE67-8189E00D893F}" type="presOf" srcId="{132253D2-D79D-4786-B978-8E130C2ED201}" destId="{98C6EAD9-4DFE-4386-891E-290E8C36A4DE}" srcOrd="0" destOrd="6" presId="urn:microsoft.com/office/officeart/2005/8/layout/vList2"/>
    <dgm:cxn modelId="{115F1968-BBAC-4759-BB4D-183E1A7A7989}" type="presOf" srcId="{487AD005-B1CA-4C84-AD20-B3F758E207E6}" destId="{98C6EAD9-4DFE-4386-891E-290E8C36A4DE}" srcOrd="0" destOrd="5" presId="urn:microsoft.com/office/officeart/2005/8/layout/vList2"/>
    <dgm:cxn modelId="{E1329D4A-9478-4D6D-A12A-0F9ECBDCF0A4}" srcId="{E68BC455-653C-467A-B073-FADDF464823E}" destId="{487AD005-B1CA-4C84-AD20-B3F758E207E6}" srcOrd="5" destOrd="0" parTransId="{EA500753-5439-4778-A4FE-E1B35BC8EA75}" sibTransId="{27014ED8-FBD4-4369-918A-7D3462FD73C6}"/>
    <dgm:cxn modelId="{F144D1A2-7C97-4DC3-9C4A-D16699AAA845}" type="presOf" srcId="{53D9F3DB-1CD0-4F44-AB8A-9CDEA8A68EF3}" destId="{98C6EAD9-4DFE-4386-891E-290E8C36A4DE}" srcOrd="0" destOrd="4" presId="urn:microsoft.com/office/officeart/2005/8/layout/vList2"/>
    <dgm:cxn modelId="{E2A321A9-23C6-4D0E-B9A1-91C85EF2C4C8}" srcId="{E68BC455-653C-467A-B073-FADDF464823E}" destId="{7E24387F-C038-4893-8373-242C4B73C6D1}" srcOrd="1" destOrd="0" parTransId="{920AB6C5-9944-40C7-8FE0-E13D54B4300E}" sibTransId="{19D396B3-4D84-4C67-A3E0-12112A38BFAB}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F6446CDD-D5C4-4D66-9AB5-0B8076B40A3C}" srcId="{E68BC455-653C-467A-B073-FADDF464823E}" destId="{53D9F3DB-1CD0-4F44-AB8A-9CDEA8A68EF3}" srcOrd="4" destOrd="0" parTransId="{E4D9484E-DB0F-4A53-A2B3-9DD760872294}" sibTransId="{7B679141-D43D-41BA-8B4B-C3D202AA2D38}"/>
    <dgm:cxn modelId="{BA5939DE-36E0-424B-866A-F5F4BA422050}" srcId="{E68BC455-653C-467A-B073-FADDF464823E}" destId="{57E590D8-796B-4E3F-8485-F4F43C6E6025}" srcOrd="3" destOrd="0" parTransId="{8E93F1C8-D578-43FE-A603-E9FDD6E4DF63}" sibTransId="{F189EF6E-5513-4EEF-B6A9-D5D0FC16B8ED}"/>
    <dgm:cxn modelId="{CF85C3E1-DA5D-4DCF-B38A-72627A37CE2C}" type="presOf" srcId="{57E590D8-796B-4E3F-8485-F4F43C6E6025}" destId="{98C6EAD9-4DFE-4386-891E-290E8C36A4DE}" srcOrd="0" destOrd="3" presId="urn:microsoft.com/office/officeart/2005/8/layout/vList2"/>
    <dgm:cxn modelId="{2CD263E4-FB77-42D3-B444-F89892DDF71A}" type="presOf" srcId="{7E24387F-C038-4893-8373-242C4B73C6D1}" destId="{98C6EAD9-4DFE-4386-891E-290E8C36A4DE}" srcOrd="0" destOrd="1" presId="urn:microsoft.com/office/officeart/2005/8/layout/vList2"/>
    <dgm:cxn modelId="{915C80F9-FBE8-4CF4-985C-DF00ECE89357}" srcId="{E68BC455-653C-467A-B073-FADDF464823E}" destId="{C9B4B6E5-8A23-4385-9A86-E80D970C9E90}" srcOrd="2" destOrd="0" parTransId="{AC7521E7-B228-48EC-BDF3-69B71E0863B8}" sibTransId="{40646092-1F3F-4EB5-BFED-21EC5B988FA0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800" dirty="0"/>
            <a:t>Microchannel cooling and active interconnection developments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r>
            <a:rPr lang="en-US" sz="2000" dirty="0"/>
            <a:t>Main Objective I: Integration of micro-channels in silicon interposers with integrated signal and power routing (RDL) </a:t>
          </a:r>
          <a:endParaRPr lang="en-US" sz="1800" b="0" i="0" dirty="0"/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7607F72A-831F-4240-93E4-29CB801A9905}">
      <dgm:prSet phldrT="[Text]" custT="1"/>
      <dgm:spPr>
        <a:ln>
          <a:noFill/>
        </a:ln>
      </dgm:spPr>
      <dgm:t>
        <a:bodyPr/>
        <a:lstStyle/>
        <a:p>
          <a:endParaRPr lang="en-US" sz="1800" b="0" i="0" dirty="0"/>
        </a:p>
      </dgm:t>
    </dgm:pt>
    <dgm:pt modelId="{2502B3B6-52FE-452C-BCF4-138E949D4B6C}" type="parTrans" cxnId="{F101A9BC-8849-4C0C-9573-29AC0518ECC1}">
      <dgm:prSet/>
      <dgm:spPr/>
      <dgm:t>
        <a:bodyPr/>
        <a:lstStyle/>
        <a:p>
          <a:endParaRPr lang="en-GB"/>
        </a:p>
      </dgm:t>
    </dgm:pt>
    <dgm:pt modelId="{937E4DE6-1E15-4600-B6EE-A47E44938B18}" type="sibTrans" cxnId="{F101A9BC-8849-4C0C-9573-29AC0518ECC1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1" presId="urn:microsoft.com/office/officeart/2005/8/layout/vList2"/>
    <dgm:cxn modelId="{4EB83AA2-E473-4C2F-AF44-BBC140657794}" type="presOf" srcId="{7607F72A-831F-4240-93E4-29CB801A9905}" destId="{98C6EAD9-4DFE-4386-891E-290E8C36A4DE}" srcOrd="0" destOrd="0" presId="urn:microsoft.com/office/officeart/2005/8/layout/vList2"/>
    <dgm:cxn modelId="{F101A9BC-8849-4C0C-9573-29AC0518ECC1}" srcId="{E68BC455-653C-467A-B073-FADDF464823E}" destId="{7607F72A-831F-4240-93E4-29CB801A9905}" srcOrd="0" destOrd="0" parTransId="{2502B3B6-52FE-452C-BCF4-138E949D4B6C}" sibTransId="{937E4DE6-1E15-4600-B6EE-A47E44938B18}"/>
    <dgm:cxn modelId="{E03C61C9-2D65-43F2-ABFE-D944C7C97157}" srcId="{E68BC455-653C-467A-B073-FADDF464823E}" destId="{51416A60-40E7-4AC5-B7CD-50749FA39FFB}" srcOrd="1" destOrd="0" parTransId="{28650667-448B-4CFE-BB5B-29D22D2C89F1}" sibTransId="{0845863C-C476-491F-B1ED-2E8BA62907C7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800" dirty="0"/>
            <a:t>Microchannel cooling manufacturing via thermocompression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endParaRPr lang="en-US" sz="2000" b="0" i="0" dirty="0">
            <a:solidFill>
              <a:srgbClr val="FF7000"/>
            </a:solidFill>
          </a:endParaRP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65500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400" dirty="0"/>
            <a:t>Microchannel cooling manufacturing via thermocompression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endParaRPr lang="en-US" sz="2000" b="0" i="0" dirty="0">
            <a:solidFill>
              <a:schemeClr val="tx1"/>
            </a:solidFill>
          </a:endParaRP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EF4F5361-3104-4C7F-8C1B-529D3C0CA112}">
      <dgm:prSet custT="1"/>
      <dgm:spPr/>
      <dgm:t>
        <a:bodyPr/>
        <a:lstStyle/>
        <a:p>
          <a:endParaRPr lang="en-GB" sz="1600" b="0" i="0" dirty="0"/>
        </a:p>
      </dgm:t>
    </dgm:pt>
    <dgm:pt modelId="{ECF1D81E-F653-4086-ABA5-3D07F0697CFA}" type="parTrans" cxnId="{575AD4FD-42EC-47B5-938F-BB239B376481}">
      <dgm:prSet/>
      <dgm:spPr/>
      <dgm:t>
        <a:bodyPr/>
        <a:lstStyle/>
        <a:p>
          <a:endParaRPr lang="en-GB"/>
        </a:p>
      </dgm:t>
    </dgm:pt>
    <dgm:pt modelId="{B4A9A0E6-2A90-43FF-ADE5-A886B90B69E2}" type="sibTrans" cxnId="{575AD4FD-42EC-47B5-938F-BB239B376481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95971" custLinFactNeighborX="-188" custLinFactNeighborY="-56504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9DB23482-E58B-4106-AEC5-4DDFF97A9359}" type="presOf" srcId="{EF4F5361-3104-4C7F-8C1B-529D3C0CA112}" destId="{98C6EAD9-4DFE-4386-891E-290E8C36A4DE}" srcOrd="0" destOrd="1" presId="urn:microsoft.com/office/officeart/2005/8/layout/vList2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575AD4FD-42EC-47B5-938F-BB239B376481}" srcId="{E68BC455-653C-467A-B073-FADDF464823E}" destId="{EF4F5361-3104-4C7F-8C1B-529D3C0CA112}" srcOrd="1" destOrd="0" parTransId="{ECF1D81E-F653-4086-ABA5-3D07F0697CFA}" sibTransId="{B4A9A0E6-2A90-43FF-ADE5-A886B90B69E2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400" dirty="0"/>
            <a:t>Microchannel cooling manufacturing via thermocompression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r>
            <a:rPr lang="en-US" sz="2400" b="0" i="0" dirty="0">
              <a:solidFill>
                <a:schemeClr val="tx1"/>
              </a:solidFill>
            </a:rPr>
            <a:t>Towards the bonding of a connector using thermocompression process:</a:t>
          </a: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EF4F5361-3104-4C7F-8C1B-529D3C0CA112}">
      <dgm:prSet custT="1"/>
      <dgm:spPr/>
      <dgm:t>
        <a:bodyPr/>
        <a:lstStyle/>
        <a:p>
          <a:endParaRPr lang="en-GB" sz="1600" b="0" i="0" dirty="0"/>
        </a:p>
      </dgm:t>
    </dgm:pt>
    <dgm:pt modelId="{ECF1D81E-F653-4086-ABA5-3D07F0697CFA}" type="parTrans" cxnId="{575AD4FD-42EC-47B5-938F-BB239B376481}">
      <dgm:prSet/>
      <dgm:spPr/>
      <dgm:t>
        <a:bodyPr/>
        <a:lstStyle/>
        <a:p>
          <a:endParaRPr lang="en-GB"/>
        </a:p>
      </dgm:t>
    </dgm:pt>
    <dgm:pt modelId="{B4A9A0E6-2A90-43FF-ADE5-A886B90B69E2}" type="sibTrans" cxnId="{575AD4FD-42EC-47B5-938F-BB239B376481}">
      <dgm:prSet/>
      <dgm:spPr/>
      <dgm:t>
        <a:bodyPr/>
        <a:lstStyle/>
        <a:p>
          <a:endParaRPr lang="en-GB"/>
        </a:p>
      </dgm:t>
    </dgm:pt>
    <dgm:pt modelId="{42696E3C-06A5-4BB8-A1AA-7EBCFA910534}">
      <dgm:prSet phldrT="[Text]" custT="1"/>
      <dgm:spPr>
        <a:ln>
          <a:noFill/>
        </a:ln>
      </dgm:spPr>
      <dgm:t>
        <a:bodyPr/>
        <a:lstStyle/>
        <a:p>
          <a:r>
            <a:rPr lang="en-US" sz="2400" b="0" i="0" dirty="0">
              <a:solidFill>
                <a:schemeClr val="tx1"/>
              </a:solidFill>
            </a:rPr>
            <a:t>Investigate chip level bonding replacing the bonder with a mechanical press at atmospheric pressure outside the clean room</a:t>
          </a:r>
        </a:p>
      </dgm:t>
    </dgm:pt>
    <dgm:pt modelId="{1E19D217-E221-4E2D-9BBC-8E44CD6EFE34}" type="parTrans" cxnId="{58215DEC-1020-4E29-808F-99FDA2EDCC43}">
      <dgm:prSet/>
      <dgm:spPr/>
      <dgm:t>
        <a:bodyPr/>
        <a:lstStyle/>
        <a:p>
          <a:endParaRPr lang="en-GB"/>
        </a:p>
      </dgm:t>
    </dgm:pt>
    <dgm:pt modelId="{042FEA58-E23C-4DFD-8781-DC996F84204A}" type="sibTrans" cxnId="{58215DEC-1020-4E29-808F-99FDA2EDCC43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173992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9DB23482-E58B-4106-AEC5-4DDFF97A9359}" type="presOf" srcId="{EF4F5361-3104-4C7F-8C1B-529D3C0CA112}" destId="{98C6EAD9-4DFE-4386-891E-290E8C36A4DE}" srcOrd="0" destOrd="2" presId="urn:microsoft.com/office/officeart/2005/8/layout/vList2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5C5EC8CA-5A4B-4635-A5C4-950255D8AC45}" type="presOf" srcId="{42696E3C-06A5-4BB8-A1AA-7EBCFA910534}" destId="{98C6EAD9-4DFE-4386-891E-290E8C36A4DE}" srcOrd="0" destOrd="1" presId="urn:microsoft.com/office/officeart/2005/8/layout/vList2"/>
    <dgm:cxn modelId="{58215DEC-1020-4E29-808F-99FDA2EDCC43}" srcId="{51416A60-40E7-4AC5-B7CD-50749FA39FFB}" destId="{42696E3C-06A5-4BB8-A1AA-7EBCFA910534}" srcOrd="0" destOrd="0" parTransId="{1E19D217-E221-4E2D-9BBC-8E44CD6EFE34}" sibTransId="{042FEA58-E23C-4DFD-8781-DC996F84204A}"/>
    <dgm:cxn modelId="{575AD4FD-42EC-47B5-938F-BB239B376481}" srcId="{E68BC455-653C-467A-B073-FADDF464823E}" destId="{EF4F5361-3104-4C7F-8C1B-529D3C0CA112}" srcOrd="1" destOrd="0" parTransId="{ECF1D81E-F653-4086-ABA5-3D07F0697CFA}" sibTransId="{B4A9A0E6-2A90-43FF-ADE5-A886B90B69E2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400"/>
            <a:t>Hyperbar bonding</a:t>
          </a:r>
          <a:endParaRPr lang="en-GB" sz="2400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B8C42E75-C284-41FC-A0DB-109514B22BBF}">
      <dgm:prSet phldrT="[Text]" custT="1"/>
      <dgm:spPr>
        <a:ln>
          <a:noFill/>
        </a:ln>
      </dgm:spPr>
      <dgm:t>
        <a:bodyPr/>
        <a:lstStyle/>
        <a:p>
          <a:pPr>
            <a:buFont typeface="Arial"/>
            <a:buNone/>
          </a:pPr>
          <a:r>
            <a:rPr lang="en-GB" sz="2000">
              <a:solidFill>
                <a:srgbClr val="F77841"/>
              </a:solidFill>
              <a:latin typeface="Liberation Sans"/>
              <a:ea typeface="Liberation Sans"/>
              <a:cs typeface="Liberation Sans"/>
            </a:rPr>
            <a:t>Replace the mechanical press with an hyperbar chamber</a:t>
          </a:r>
          <a:endParaRPr lang="en-US" sz="2000" b="0" i="0" dirty="0">
            <a:solidFill>
              <a:srgbClr val="FF7000"/>
            </a:solidFill>
          </a:endParaRPr>
        </a:p>
      </dgm:t>
    </dgm:pt>
    <dgm:pt modelId="{94700259-74DB-4804-8120-5AF9A2E7E45B}" type="parTrans" cxnId="{F9339AE5-336B-480E-90F5-AEF2D3B11A4C}">
      <dgm:prSet/>
      <dgm:spPr/>
      <dgm:t>
        <a:bodyPr/>
        <a:lstStyle/>
        <a:p>
          <a:endParaRPr lang="en-GB"/>
        </a:p>
      </dgm:t>
    </dgm:pt>
    <dgm:pt modelId="{1FA64549-BEAF-4D07-9B3E-111CE0AC3160}" type="sibTrans" cxnId="{F9339AE5-336B-480E-90F5-AEF2D3B11A4C}">
      <dgm:prSet/>
      <dgm:spPr/>
      <dgm:t>
        <a:bodyPr/>
        <a:lstStyle/>
        <a:p>
          <a:endParaRPr lang="en-GB"/>
        </a:p>
      </dgm:t>
    </dgm:pt>
    <dgm:pt modelId="{C0A478A0-244B-4F27-AFEF-658832E3E77C}">
      <dgm:prSet custT="1"/>
      <dgm:spPr/>
      <dgm:t>
        <a:bodyPr/>
        <a:lstStyle/>
        <a:p>
          <a:r>
            <a:rPr lang="en-GB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Allow to reach very high pressure on large surface</a:t>
          </a:r>
          <a:endParaRPr lang="en-GB" sz="2000" dirty="0">
            <a:latin typeface="Liberation Sans"/>
            <a:cs typeface="Liberation Sans"/>
          </a:endParaRPr>
        </a:p>
      </dgm:t>
    </dgm:pt>
    <dgm:pt modelId="{B18D7B22-85C0-4436-BF16-09C03F4BE336}" type="parTrans" cxnId="{550FEF7A-B546-42AB-8B7C-502D7A528096}">
      <dgm:prSet/>
      <dgm:spPr/>
      <dgm:t>
        <a:bodyPr/>
        <a:lstStyle/>
        <a:p>
          <a:endParaRPr lang="en-GB"/>
        </a:p>
      </dgm:t>
    </dgm:pt>
    <dgm:pt modelId="{F6C88206-3EF0-4EAD-90BD-0D62BB32B98A}" type="sibTrans" cxnId="{550FEF7A-B546-42AB-8B7C-502D7A528096}">
      <dgm:prSet/>
      <dgm:spPr/>
      <dgm:t>
        <a:bodyPr/>
        <a:lstStyle/>
        <a:p>
          <a:endParaRPr lang="en-GB"/>
        </a:p>
      </dgm:t>
    </dgm:pt>
    <dgm:pt modelId="{7DD43DF3-F734-46A2-A6E6-171F66143698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≥ 400 bar in chamber</a:t>
          </a:r>
          <a:endParaRPr lang="en-US" sz="20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</dgm:t>
    </dgm:pt>
    <dgm:pt modelId="{48F11A5E-9329-48F2-BC31-9DAE21B8024F}" type="parTrans" cxnId="{845E82AB-FA65-4F0C-B067-67FD6C3DC5F0}">
      <dgm:prSet/>
      <dgm:spPr/>
      <dgm:t>
        <a:bodyPr/>
        <a:lstStyle/>
        <a:p>
          <a:endParaRPr lang="en-GB"/>
        </a:p>
      </dgm:t>
    </dgm:pt>
    <dgm:pt modelId="{A4D79BFE-BFB6-41D6-A0A3-E7893E8F06BA}" type="sibTrans" cxnId="{845E82AB-FA65-4F0C-B067-67FD6C3DC5F0}">
      <dgm:prSet/>
      <dgm:spPr/>
      <dgm:t>
        <a:bodyPr/>
        <a:lstStyle/>
        <a:p>
          <a:endParaRPr lang="en-GB"/>
        </a:p>
      </dgm:t>
    </dgm:pt>
    <dgm:pt modelId="{48CACACB-4D6C-4661-ADF2-532B761538B0}">
      <dgm:prSet custT="1"/>
      <dgm:spPr/>
      <dgm:t>
        <a:bodyPr/>
        <a:lstStyle/>
        <a:p>
          <a:r>
            <a:rPr lang="en-GB" sz="2000" b="0" i="0" u="none" strike="noStrike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Force applied in bonder typically limited to 40kN </a:t>
          </a:r>
          <a:endParaRPr lang="en-GB" sz="20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</dgm:t>
    </dgm:pt>
    <dgm:pt modelId="{109C177E-50CA-481F-AF0E-44BF69B806FF}" type="parTrans" cxnId="{E20CB60F-4531-4070-9F99-F750DDA20BAA}">
      <dgm:prSet/>
      <dgm:spPr/>
      <dgm:t>
        <a:bodyPr/>
        <a:lstStyle/>
        <a:p>
          <a:endParaRPr lang="en-GB"/>
        </a:p>
      </dgm:t>
    </dgm:pt>
    <dgm:pt modelId="{5D81E3CA-F85D-44AE-96D5-6BBDE44FF59C}" type="sibTrans" cxnId="{E20CB60F-4531-4070-9F99-F750DDA20BAA}">
      <dgm:prSet/>
      <dgm:spPr/>
      <dgm:t>
        <a:bodyPr/>
        <a:lstStyle/>
        <a:p>
          <a:endParaRPr lang="en-GB"/>
        </a:p>
      </dgm:t>
    </dgm:pt>
    <dgm:pt modelId="{BE648343-02FE-402C-8C88-D1B99AC7AA6D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(i.e. 5.1MPa for 4” wafer, 2.3MPa for 6” wafer)</a:t>
          </a:r>
          <a:endParaRPr lang="en-US" sz="20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</dgm:t>
    </dgm:pt>
    <dgm:pt modelId="{62E56803-4B19-4F06-8615-83CCA8AD798A}" type="parTrans" cxnId="{C8BD1BDA-4E81-441B-9AE6-F2722BECFCD1}">
      <dgm:prSet/>
      <dgm:spPr/>
      <dgm:t>
        <a:bodyPr/>
        <a:lstStyle/>
        <a:p>
          <a:endParaRPr lang="en-GB"/>
        </a:p>
      </dgm:t>
    </dgm:pt>
    <dgm:pt modelId="{D8EEBFAB-4076-4182-978D-E2A8B737DEB5}" type="sibTrans" cxnId="{C8BD1BDA-4E81-441B-9AE6-F2722BECFCD1}">
      <dgm:prSet/>
      <dgm:spPr/>
      <dgm:t>
        <a:bodyPr/>
        <a:lstStyle/>
        <a:p>
          <a:endParaRPr lang="en-GB"/>
        </a:p>
      </dgm:t>
    </dgm:pt>
    <dgm:pt modelId="{DF01C8C9-6422-40AE-9EE8-11F81D9F0E3D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Pressure more uniform</a:t>
          </a:r>
          <a:endParaRPr lang="en-US" sz="2000" dirty="0">
            <a:latin typeface="Liberation Sans"/>
            <a:cs typeface="Liberation Sans"/>
          </a:endParaRPr>
        </a:p>
      </dgm:t>
    </dgm:pt>
    <dgm:pt modelId="{A172EECF-F4A4-4834-A283-F99404E9ABAE}" type="parTrans" cxnId="{59569E84-4D71-43C3-AA2E-CB24DAD2DDDF}">
      <dgm:prSet/>
      <dgm:spPr/>
      <dgm:t>
        <a:bodyPr/>
        <a:lstStyle/>
        <a:p>
          <a:endParaRPr lang="en-GB"/>
        </a:p>
      </dgm:t>
    </dgm:pt>
    <dgm:pt modelId="{2C15EFFD-F689-418C-9819-3394CF39C7CF}" type="sibTrans" cxnId="{59569E84-4D71-43C3-AA2E-CB24DAD2DDDF}">
      <dgm:prSet/>
      <dgm:spPr/>
      <dgm:t>
        <a:bodyPr/>
        <a:lstStyle/>
        <a:p>
          <a:endParaRPr lang="en-GB"/>
        </a:p>
      </dgm:t>
    </dgm:pt>
    <dgm:pt modelId="{A0156BAB-471B-4D6F-B917-8B07AF914543}">
      <dgm:prSet custT="1"/>
      <dgm:spPr/>
      <dgm:t>
        <a:bodyPr/>
        <a:lstStyle/>
        <a:p>
          <a:r>
            <a:rPr lang="en-US" sz="2000" b="0" i="0" u="none" strike="noStrike" cap="none" spc="0" dirty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Less stress applied on wafer</a:t>
          </a:r>
          <a:endParaRPr lang="en-US" sz="2000" b="0" i="0" u="none" strike="noStrike" cap="none" spc="0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0E18020F-EBF7-43BA-86F3-CE25AB7BB501}" type="parTrans" cxnId="{EAD5A90C-B261-4ADD-84BA-273CC80FA53B}">
      <dgm:prSet/>
      <dgm:spPr/>
      <dgm:t>
        <a:bodyPr/>
        <a:lstStyle/>
        <a:p>
          <a:endParaRPr lang="en-GB"/>
        </a:p>
      </dgm:t>
    </dgm:pt>
    <dgm:pt modelId="{5583A211-0CBE-4545-BA1E-C50C3466AE9F}" type="sibTrans" cxnId="{EAD5A90C-B261-4ADD-84BA-273CC80FA53B}">
      <dgm:prSet/>
      <dgm:spPr/>
      <dgm:t>
        <a:bodyPr/>
        <a:lstStyle/>
        <a:p>
          <a:endParaRPr lang="en-GB"/>
        </a:p>
      </dgm:t>
    </dgm:pt>
    <dgm:pt modelId="{059E8632-4D81-4AB5-A750-B39AA059284C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Bonding at room temperature</a:t>
          </a:r>
          <a:endParaRPr lang="en-US" sz="2000" b="0" i="0" u="none" strike="noStrike" cap="none" spc="0" dirty="0">
            <a:solidFill>
              <a:schemeClr val="tx1"/>
            </a:solidFill>
            <a:latin typeface="Liberation Sans"/>
            <a:cs typeface="Liberation Sans"/>
          </a:endParaRPr>
        </a:p>
      </dgm:t>
    </dgm:pt>
    <dgm:pt modelId="{10866D5F-8A45-4F35-900D-176BA2ADDDDE}" type="parTrans" cxnId="{4B213590-36EF-4750-8CD9-1532352F0936}">
      <dgm:prSet/>
      <dgm:spPr/>
      <dgm:t>
        <a:bodyPr/>
        <a:lstStyle/>
        <a:p>
          <a:endParaRPr lang="en-GB"/>
        </a:p>
      </dgm:t>
    </dgm:pt>
    <dgm:pt modelId="{2838AC83-65C4-44A1-AEE1-4848DE296330}" type="sibTrans" cxnId="{4B213590-36EF-4750-8CD9-1532352F0936}">
      <dgm:prSet/>
      <dgm:spPr/>
      <dgm:t>
        <a:bodyPr/>
        <a:lstStyle/>
        <a:p>
          <a:endParaRPr lang="en-GB"/>
        </a:p>
      </dgm:t>
    </dgm:pt>
    <dgm:pt modelId="{D4DC095B-BE80-439E-B4AB-8273488E4852}">
      <dgm:prSet custT="1"/>
      <dgm:spPr/>
      <dgm:t>
        <a:bodyPr/>
        <a:lstStyle/>
        <a:p>
          <a:r>
            <a:rPr lang="en-US" sz="2000" b="0" i="0" u="none" strike="noStrike" cap="none" spc="0" dirty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Can adapt various geometries</a:t>
          </a:r>
          <a:endParaRPr lang="en-US" sz="2000" dirty="0">
            <a:latin typeface="Liberation Sans"/>
            <a:cs typeface="Liberation Sans"/>
          </a:endParaRPr>
        </a:p>
      </dgm:t>
    </dgm:pt>
    <dgm:pt modelId="{FEB2AA77-6215-4736-B2CD-74450C9F7F85}" type="parTrans" cxnId="{F7EF4C8B-5CF3-40CF-B7F3-DA4C28FCE787}">
      <dgm:prSet/>
      <dgm:spPr/>
      <dgm:t>
        <a:bodyPr/>
        <a:lstStyle/>
        <a:p>
          <a:endParaRPr lang="en-GB"/>
        </a:p>
      </dgm:t>
    </dgm:pt>
    <dgm:pt modelId="{DD331BB0-3DD0-4F94-A840-173963667333}" type="sibTrans" cxnId="{F7EF4C8B-5CF3-40CF-B7F3-DA4C28FCE787}">
      <dgm:prSet/>
      <dgm:spPr/>
      <dgm:t>
        <a:bodyPr/>
        <a:lstStyle/>
        <a:p>
          <a:endParaRPr lang="en-GB"/>
        </a:p>
      </dgm:t>
    </dgm:pt>
    <dgm:pt modelId="{F8A2362B-3782-4476-8142-4C4C175941AF}">
      <dgm:prSet custT="1"/>
      <dgm:spPr/>
      <dgm:t>
        <a:bodyPr/>
        <a:lstStyle/>
        <a:p>
          <a:endParaRPr lang="en-GB" sz="2000" dirty="0">
            <a:solidFill>
              <a:schemeClr val="tx1">
                <a:lumMod val="75000"/>
                <a:lumOff val="25000"/>
              </a:schemeClr>
            </a:solidFill>
            <a:latin typeface="Liberation Sans"/>
            <a:cs typeface="Liberation Sans"/>
          </a:endParaRPr>
        </a:p>
      </dgm:t>
    </dgm:pt>
    <dgm:pt modelId="{B594F4E2-19FC-471B-8DFF-ADBC28ED568D}" type="parTrans" cxnId="{3BBB3F06-1AFA-4645-B7CA-EE3C7F6D4968}">
      <dgm:prSet/>
      <dgm:spPr/>
      <dgm:t>
        <a:bodyPr/>
        <a:lstStyle/>
        <a:p>
          <a:endParaRPr lang="en-GB"/>
        </a:p>
      </dgm:t>
    </dgm:pt>
    <dgm:pt modelId="{1182A456-B2A7-4982-AA94-A45C6825DF1B}" type="sibTrans" cxnId="{3BBB3F06-1AFA-4645-B7CA-EE3C7F6D4968}">
      <dgm:prSet/>
      <dgm:spPr/>
      <dgm:t>
        <a:bodyPr/>
        <a:lstStyle/>
        <a:p>
          <a:endParaRPr lang="en-GB"/>
        </a:p>
      </dgm:t>
    </dgm:pt>
    <dgm:pt modelId="{ADBD5747-2CEC-431C-999B-3107A7E707FC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rgbClr val="F77841"/>
              </a:solidFill>
              <a:latin typeface="Liberation Sans"/>
              <a:ea typeface="Liberation Sans"/>
              <a:cs typeface="Liberation Sans"/>
            </a:rPr>
            <a:t>Visualizing the pressure applied in the hyperbar chamber</a:t>
          </a:r>
          <a:endParaRPr lang="en-US" sz="2000" b="0" i="0" u="none" strike="noStrike" cap="none" spc="0" dirty="0">
            <a:solidFill>
              <a:srgbClr val="F77841"/>
            </a:solidFill>
            <a:latin typeface="Liberation Sans"/>
            <a:ea typeface="Liberation Sans"/>
            <a:cs typeface="Liberation Sans"/>
          </a:endParaRPr>
        </a:p>
      </dgm:t>
    </dgm:pt>
    <dgm:pt modelId="{F7813E54-F7DB-40A4-BE85-7BEE530BCB18}" type="parTrans" cxnId="{C4F4435C-6A6A-40AF-A7EA-FF13F4CBB243}">
      <dgm:prSet/>
      <dgm:spPr/>
      <dgm:t>
        <a:bodyPr/>
        <a:lstStyle/>
        <a:p>
          <a:endParaRPr lang="en-GB"/>
        </a:p>
      </dgm:t>
    </dgm:pt>
    <dgm:pt modelId="{7833DB0B-0B99-4056-A17E-8D354701557C}" type="sibTrans" cxnId="{C4F4435C-6A6A-40AF-A7EA-FF13F4CBB243}">
      <dgm:prSet/>
      <dgm:spPr/>
      <dgm:t>
        <a:bodyPr/>
        <a:lstStyle/>
        <a:p>
          <a:endParaRPr lang="en-GB"/>
        </a:p>
      </dgm:t>
    </dgm:pt>
    <dgm:pt modelId="{73378FCC-6569-4829-BA0C-17AD1EADFC53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Using a pressure sensitive film</a:t>
          </a:r>
          <a:endParaRPr lang="en-US" sz="2000" b="0" i="0" u="none" strike="noStrike" cap="none" spc="0" dirty="0">
            <a:solidFill>
              <a:schemeClr val="tx1"/>
            </a:solidFill>
            <a:latin typeface="Liberation Sans"/>
            <a:ea typeface="Liberation Sans"/>
            <a:cs typeface="Liberation Sans"/>
          </a:endParaRPr>
        </a:p>
      </dgm:t>
    </dgm:pt>
    <dgm:pt modelId="{1665E19F-24CF-45DE-BECB-342F34201BC2}" type="parTrans" cxnId="{9C0B8B73-9EBC-47D2-BB23-21EE63ACA803}">
      <dgm:prSet/>
      <dgm:spPr/>
      <dgm:t>
        <a:bodyPr/>
        <a:lstStyle/>
        <a:p>
          <a:endParaRPr lang="en-GB"/>
        </a:p>
      </dgm:t>
    </dgm:pt>
    <dgm:pt modelId="{82B30231-D839-41C0-978E-258DA76FA3D9}" type="sibTrans" cxnId="{9C0B8B73-9EBC-47D2-BB23-21EE63ACA803}">
      <dgm:prSet/>
      <dgm:spPr/>
      <dgm:t>
        <a:bodyPr/>
        <a:lstStyle/>
        <a:p>
          <a:endParaRPr lang="en-GB"/>
        </a:p>
      </dgm:t>
    </dgm:pt>
    <dgm:pt modelId="{86A8D0C8-7413-4AE2-8918-A32A34306572}">
      <dgm:prSet custT="1"/>
      <dgm:spPr/>
      <dgm:t>
        <a:bodyPr/>
        <a:lstStyle/>
        <a:p>
          <a: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“Pressure boost” around the channel</a:t>
          </a:r>
          <a:b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</a:br>
          <a:r>
            <a:rPr lang="en-US" sz="2000" b="0" i="0" u="none" strike="noStrike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as expected from numerical simulation</a:t>
          </a:r>
          <a:endParaRPr lang="en-US" sz="2000" b="0" i="0" u="none" strike="noStrike" cap="none" spc="0" dirty="0">
            <a:solidFill>
              <a:schemeClr val="tx1"/>
            </a:solidFill>
            <a:latin typeface="Liberation Sans"/>
            <a:ea typeface="Liberation Sans"/>
            <a:cs typeface="Liberation Sans"/>
          </a:endParaRPr>
        </a:p>
      </dgm:t>
    </dgm:pt>
    <dgm:pt modelId="{8E5075B3-861E-4544-8B2B-6FCBD81E9676}" type="parTrans" cxnId="{B03EE1F1-F284-499E-B002-2B827FCD08E2}">
      <dgm:prSet/>
      <dgm:spPr/>
      <dgm:t>
        <a:bodyPr/>
        <a:lstStyle/>
        <a:p>
          <a:endParaRPr lang="en-GB"/>
        </a:p>
      </dgm:t>
    </dgm:pt>
    <dgm:pt modelId="{28750B62-E9E9-4B06-BA2A-51B67CE53CEC}" type="sibTrans" cxnId="{B03EE1F1-F284-499E-B002-2B827FCD08E2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173992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BBB3F06-1AFA-4645-B7CA-EE3C7F6D4968}" srcId="{E68BC455-653C-467A-B073-FADDF464823E}" destId="{F8A2362B-3782-4476-8142-4C4C175941AF}" srcOrd="6" destOrd="0" parTransId="{B594F4E2-19FC-471B-8DFF-ADBC28ED568D}" sibTransId="{1182A456-B2A7-4982-AA94-A45C6825DF1B}"/>
    <dgm:cxn modelId="{A364E306-7377-4780-837F-631C6569EA56}" type="presOf" srcId="{B8C42E75-C284-41FC-A0DB-109514B22BBF}" destId="{98C6EAD9-4DFE-4386-891E-290E8C36A4DE}" srcOrd="0" destOrd="0" presId="urn:microsoft.com/office/officeart/2005/8/layout/vList2"/>
    <dgm:cxn modelId="{DC882108-EB73-4826-A3A0-85B037656056}" type="presOf" srcId="{E68BC455-653C-467A-B073-FADDF464823E}" destId="{B53ABA21-3709-4836-AD85-45A0DAAA38FB}" srcOrd="0" destOrd="0" presId="urn:microsoft.com/office/officeart/2005/8/layout/vList2"/>
    <dgm:cxn modelId="{EAD5A90C-B261-4ADD-84BA-273CC80FA53B}" srcId="{E68BC455-653C-467A-B073-FADDF464823E}" destId="{A0156BAB-471B-4D6F-B917-8B07AF914543}" srcOrd="3" destOrd="0" parTransId="{0E18020F-EBF7-43BA-86F3-CE25AB7BB501}" sibTransId="{5583A211-0CBE-4545-BA1E-C50C3466AE9F}"/>
    <dgm:cxn modelId="{2C04DB0D-5DA5-4F26-884B-1FF4FD8F8920}" type="presOf" srcId="{86A8D0C8-7413-4AE2-8918-A32A34306572}" destId="{98C6EAD9-4DFE-4386-891E-290E8C36A4DE}" srcOrd="0" destOrd="12" presId="urn:microsoft.com/office/officeart/2005/8/layout/vList2"/>
    <dgm:cxn modelId="{E20CB60F-4531-4070-9F99-F750DDA20BAA}" srcId="{C0A478A0-244B-4F27-AFEF-658832E3E77C}" destId="{48CACACB-4D6C-4661-ADF2-532B761538B0}" srcOrd="1" destOrd="0" parTransId="{109C177E-50CA-481F-AF0E-44BF69B806FF}" sibTransId="{5D81E3CA-F85D-44AE-96D5-6BBDE44FF59C}"/>
    <dgm:cxn modelId="{5B29F61F-E7AA-4704-A589-7515C7998C9A}" type="presOf" srcId="{48CACACB-4D6C-4661-ADF2-532B761538B0}" destId="{98C6EAD9-4DFE-4386-891E-290E8C36A4DE}" srcOrd="0" destOrd="3" presId="urn:microsoft.com/office/officeart/2005/8/layout/vList2"/>
    <dgm:cxn modelId="{C4F4435C-6A6A-40AF-A7EA-FF13F4CBB243}" srcId="{E68BC455-653C-467A-B073-FADDF464823E}" destId="{ADBD5747-2CEC-431C-999B-3107A7E707FC}" srcOrd="7" destOrd="0" parTransId="{F7813E54-F7DB-40A4-BE85-7BEE530BCB18}" sibTransId="{7833DB0B-0B99-4056-A17E-8D354701557C}"/>
    <dgm:cxn modelId="{BB62444F-5B4F-44E7-9283-3B7A510CB6A6}" type="presOf" srcId="{C52E8058-854B-4E05-8F35-3FD95788A1B4}" destId="{98FD5686-AC74-4076-BA87-40D2F09CAE88}" srcOrd="0" destOrd="0" presId="urn:microsoft.com/office/officeart/2005/8/layout/vList2"/>
    <dgm:cxn modelId="{9C0B8B73-9EBC-47D2-BB23-21EE63ACA803}" srcId="{E68BC455-653C-467A-B073-FADDF464823E}" destId="{73378FCC-6569-4829-BA0C-17AD1EADFC53}" srcOrd="8" destOrd="0" parTransId="{1665E19F-24CF-45DE-BECB-342F34201BC2}" sibTransId="{82B30231-D839-41C0-978E-258DA76FA3D9}"/>
    <dgm:cxn modelId="{BFA01859-D671-4053-B309-EC614E6E6116}" type="presOf" srcId="{D4DC095B-BE80-439E-B4AB-8273488E4852}" destId="{98C6EAD9-4DFE-4386-891E-290E8C36A4DE}" srcOrd="0" destOrd="8" presId="urn:microsoft.com/office/officeart/2005/8/layout/vList2"/>
    <dgm:cxn modelId="{550FEF7A-B546-42AB-8B7C-502D7A528096}" srcId="{E68BC455-653C-467A-B073-FADDF464823E}" destId="{C0A478A0-244B-4F27-AFEF-658832E3E77C}" srcOrd="1" destOrd="0" parTransId="{B18D7B22-85C0-4436-BF16-09C03F4BE336}" sibTransId="{F6C88206-3EF0-4EAD-90BD-0D62BB32B98A}"/>
    <dgm:cxn modelId="{4B75BB7C-3B79-49EE-89B2-0CFFD4EE2DFF}" type="presOf" srcId="{73378FCC-6569-4829-BA0C-17AD1EADFC53}" destId="{98C6EAD9-4DFE-4386-891E-290E8C36A4DE}" srcOrd="0" destOrd="11" presId="urn:microsoft.com/office/officeart/2005/8/layout/vList2"/>
    <dgm:cxn modelId="{F105FC7D-0548-4FE4-B4CD-AA2C78F22BCE}" type="presOf" srcId="{ADBD5747-2CEC-431C-999B-3107A7E707FC}" destId="{98C6EAD9-4DFE-4386-891E-290E8C36A4DE}" srcOrd="0" destOrd="10" presId="urn:microsoft.com/office/officeart/2005/8/layout/vList2"/>
    <dgm:cxn modelId="{59569E84-4D71-43C3-AA2E-CB24DAD2DDDF}" srcId="{E68BC455-653C-467A-B073-FADDF464823E}" destId="{DF01C8C9-6422-40AE-9EE8-11F81D9F0E3D}" srcOrd="2" destOrd="0" parTransId="{A172EECF-F4A4-4834-A283-F99404E9ABAE}" sibTransId="{2C15EFFD-F689-418C-9819-3394CF39C7CF}"/>
    <dgm:cxn modelId="{1A500B8A-443C-4DCD-940D-C219408B3DF5}" type="presOf" srcId="{C0A478A0-244B-4F27-AFEF-658832E3E77C}" destId="{98C6EAD9-4DFE-4386-891E-290E8C36A4DE}" srcOrd="0" destOrd="1" presId="urn:microsoft.com/office/officeart/2005/8/layout/vList2"/>
    <dgm:cxn modelId="{F7EF4C8B-5CF3-40CF-B7F3-DA4C28FCE787}" srcId="{E68BC455-653C-467A-B073-FADDF464823E}" destId="{D4DC095B-BE80-439E-B4AB-8273488E4852}" srcOrd="5" destOrd="0" parTransId="{FEB2AA77-6215-4736-B2CD-74450C9F7F85}" sibTransId="{DD331BB0-3DD0-4F94-A840-173963667333}"/>
    <dgm:cxn modelId="{4B213590-36EF-4750-8CD9-1532352F0936}" srcId="{E68BC455-653C-467A-B073-FADDF464823E}" destId="{059E8632-4D81-4AB5-A750-B39AA059284C}" srcOrd="4" destOrd="0" parTransId="{10866D5F-8A45-4F35-900D-176BA2ADDDDE}" sibTransId="{2838AC83-65C4-44A1-AEE1-4848DE296330}"/>
    <dgm:cxn modelId="{75C1F698-E74C-42E5-8142-7887EA825F85}" type="presOf" srcId="{059E8632-4D81-4AB5-A750-B39AA059284C}" destId="{98C6EAD9-4DFE-4386-891E-290E8C36A4DE}" srcOrd="0" destOrd="7" presId="urn:microsoft.com/office/officeart/2005/8/layout/vList2"/>
    <dgm:cxn modelId="{57C575A0-14BE-4DF9-95A7-708B3EAF2241}" type="presOf" srcId="{A0156BAB-471B-4D6F-B917-8B07AF914543}" destId="{98C6EAD9-4DFE-4386-891E-290E8C36A4DE}" srcOrd="0" destOrd="6" presId="urn:microsoft.com/office/officeart/2005/8/layout/vList2"/>
    <dgm:cxn modelId="{845E82AB-FA65-4F0C-B067-67FD6C3DC5F0}" srcId="{C0A478A0-244B-4F27-AFEF-658832E3E77C}" destId="{7DD43DF3-F734-46A2-A6E6-171F66143698}" srcOrd="0" destOrd="0" parTransId="{48F11A5E-9329-48F2-BC31-9DAE21B8024F}" sibTransId="{A4D79BFE-BFB6-41D6-A0A3-E7893E8F06BA}"/>
    <dgm:cxn modelId="{D98F9FAE-B0AD-4FC4-B52D-06A7041CAA69}" type="presOf" srcId="{F8A2362B-3782-4476-8142-4C4C175941AF}" destId="{98C6EAD9-4DFE-4386-891E-290E8C36A4DE}" srcOrd="0" destOrd="9" presId="urn:microsoft.com/office/officeart/2005/8/layout/vList2"/>
    <dgm:cxn modelId="{0C4DF4C1-AC20-4C86-BD84-C94A98820145}" type="presOf" srcId="{7DD43DF3-F734-46A2-A6E6-171F66143698}" destId="{98C6EAD9-4DFE-4386-891E-290E8C36A4DE}" srcOrd="0" destOrd="2" presId="urn:microsoft.com/office/officeart/2005/8/layout/vList2"/>
    <dgm:cxn modelId="{169526CA-4018-43D9-94F8-59FE8E630C91}" type="presOf" srcId="{DF01C8C9-6422-40AE-9EE8-11F81D9F0E3D}" destId="{98C6EAD9-4DFE-4386-891E-290E8C36A4DE}" srcOrd="0" destOrd="5" presId="urn:microsoft.com/office/officeart/2005/8/layout/vList2"/>
    <dgm:cxn modelId="{C8BD1BDA-4E81-441B-9AE6-F2722BECFCD1}" srcId="{C0A478A0-244B-4F27-AFEF-658832E3E77C}" destId="{BE648343-02FE-402C-8C88-D1B99AC7AA6D}" srcOrd="2" destOrd="0" parTransId="{62E56803-4B19-4F06-8615-83CCA8AD798A}" sibTransId="{D8EEBFAB-4076-4182-978D-E2A8B737DEB5}"/>
    <dgm:cxn modelId="{3639D3DC-9931-49CA-BCC3-95248FBC2B81}" type="presOf" srcId="{BE648343-02FE-402C-8C88-D1B99AC7AA6D}" destId="{98C6EAD9-4DFE-4386-891E-290E8C36A4DE}" srcOrd="0" destOrd="4" presId="urn:microsoft.com/office/officeart/2005/8/layout/vList2"/>
    <dgm:cxn modelId="{F9339AE5-336B-480E-90F5-AEF2D3B11A4C}" srcId="{E68BC455-653C-467A-B073-FADDF464823E}" destId="{B8C42E75-C284-41FC-A0DB-109514B22BBF}" srcOrd="0" destOrd="0" parTransId="{94700259-74DB-4804-8120-5AF9A2E7E45B}" sibTransId="{1FA64549-BEAF-4D07-9B3E-111CE0AC3160}"/>
    <dgm:cxn modelId="{B03EE1F1-F284-499E-B002-2B827FCD08E2}" srcId="{E68BC455-653C-467A-B073-FADDF464823E}" destId="{86A8D0C8-7413-4AE2-8918-A32A34306572}" srcOrd="9" destOrd="0" parTransId="{8E5075B3-861E-4544-8B2B-6FCBD81E9676}" sibTransId="{28750B62-E9E9-4B06-BA2A-51B67CE53CEC}"/>
    <dgm:cxn modelId="{4817AAA8-6E09-4FA2-93D8-7AC6D81D494A}" type="presParOf" srcId="{98FD5686-AC74-4076-BA87-40D2F09CAE88}" destId="{B53ABA21-3709-4836-AD85-45A0DAAA38FB}" srcOrd="0" destOrd="0" presId="urn:microsoft.com/office/officeart/2005/8/layout/vList2"/>
    <dgm:cxn modelId="{BE3E0AD2-F317-465A-B729-8576EF391790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400" dirty="0"/>
            <a:t>Microchannel cooling manufacturing via thermocompression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r>
            <a:rPr lang="en-GB" sz="2000" b="0" i="0" dirty="0">
              <a:solidFill>
                <a:srgbClr val="FF7000"/>
              </a:solidFill>
            </a:rPr>
            <a:t>Replace the mechanical press with an </a:t>
          </a:r>
          <a:r>
            <a:rPr lang="en-GB" sz="2000" b="0" i="0" dirty="0" err="1">
              <a:solidFill>
                <a:srgbClr val="FF7000"/>
              </a:solidFill>
            </a:rPr>
            <a:t>hyperbar</a:t>
          </a:r>
          <a:r>
            <a:rPr lang="en-GB" sz="2000" b="0" i="0" dirty="0">
              <a:solidFill>
                <a:srgbClr val="FF7000"/>
              </a:solidFill>
            </a:rPr>
            <a:t> chamber</a:t>
          </a:r>
          <a:endParaRPr lang="en-US" sz="2000" b="0" i="0" dirty="0">
            <a:solidFill>
              <a:srgbClr val="FF7000"/>
            </a:solidFill>
          </a:endParaRP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86A32EBC-95E6-45F0-AF5D-90FA3E02679D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≥ 400 bar in chamber</a:t>
          </a:r>
        </a:p>
      </dgm:t>
    </dgm:pt>
    <dgm:pt modelId="{B020FA01-7AA8-4F07-B1DD-48FD70688B39}" type="parTrans" cxnId="{CFDE011E-A96D-4306-A0A6-942EC428001A}">
      <dgm:prSet/>
      <dgm:spPr/>
      <dgm:t>
        <a:bodyPr/>
        <a:lstStyle/>
        <a:p>
          <a:endParaRPr lang="en-GB"/>
        </a:p>
      </dgm:t>
    </dgm:pt>
    <dgm:pt modelId="{2A5C4690-C9D2-402A-9F87-698258EFF279}" type="sibTrans" cxnId="{CFDE011E-A96D-4306-A0A6-942EC428001A}">
      <dgm:prSet/>
      <dgm:spPr/>
      <dgm:t>
        <a:bodyPr/>
        <a:lstStyle/>
        <a:p>
          <a:endParaRPr lang="en-GB"/>
        </a:p>
      </dgm:t>
    </dgm:pt>
    <dgm:pt modelId="{B6D594F7-35BD-4E7D-8C38-5AC498F8580D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Force applied in bonder limited to 40kN</a:t>
          </a:r>
        </a:p>
      </dgm:t>
    </dgm:pt>
    <dgm:pt modelId="{B781CFB0-83A8-40E4-A5AA-3A4A32C75746}" type="parTrans" cxnId="{164B6D5A-4C78-4BF5-A44B-9FC7E1272537}">
      <dgm:prSet/>
      <dgm:spPr/>
      <dgm:t>
        <a:bodyPr/>
        <a:lstStyle/>
        <a:p>
          <a:endParaRPr lang="en-GB"/>
        </a:p>
      </dgm:t>
    </dgm:pt>
    <dgm:pt modelId="{77F0043C-1B21-48D0-B284-B1DD08A32116}" type="sibTrans" cxnId="{164B6D5A-4C78-4BF5-A44B-9FC7E1272537}">
      <dgm:prSet/>
      <dgm:spPr/>
      <dgm:t>
        <a:bodyPr/>
        <a:lstStyle/>
        <a:p>
          <a:endParaRPr lang="en-GB"/>
        </a:p>
      </dgm:t>
    </dgm:pt>
    <dgm:pt modelId="{F7BB38F4-8316-4CAD-B654-68E8E1E68080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(i.e. 5.1MPa for 4” wafer, 2.3MPa for 6” wafer)</a:t>
          </a:r>
        </a:p>
      </dgm:t>
    </dgm:pt>
    <dgm:pt modelId="{7781A087-B71C-41FF-8420-CD5A84C3EF52}" type="parTrans" cxnId="{1CB2B458-8E11-42EE-A38A-89D9B5700A80}">
      <dgm:prSet/>
      <dgm:spPr/>
      <dgm:t>
        <a:bodyPr/>
        <a:lstStyle/>
        <a:p>
          <a:endParaRPr lang="en-GB"/>
        </a:p>
      </dgm:t>
    </dgm:pt>
    <dgm:pt modelId="{9D8AA82B-8F53-431E-B70E-6D9F73BEB3DF}" type="sibTrans" cxnId="{1CB2B458-8E11-42EE-A38A-89D9B5700A80}">
      <dgm:prSet/>
      <dgm:spPr/>
      <dgm:t>
        <a:bodyPr/>
        <a:lstStyle/>
        <a:p>
          <a:endParaRPr lang="en-GB"/>
        </a:p>
      </dgm:t>
    </dgm:pt>
    <dgm:pt modelId="{192D6568-3530-459D-A314-EBFC21B34D67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Pressure more uniform</a:t>
          </a:r>
        </a:p>
      </dgm:t>
    </dgm:pt>
    <dgm:pt modelId="{0E095279-43B2-48BC-A398-AE50D0CBEC05}" type="parTrans" cxnId="{E4D8FDF1-5FB1-436E-A498-C74A014D26F0}">
      <dgm:prSet/>
      <dgm:spPr/>
      <dgm:t>
        <a:bodyPr/>
        <a:lstStyle/>
        <a:p>
          <a:endParaRPr lang="en-GB"/>
        </a:p>
      </dgm:t>
    </dgm:pt>
    <dgm:pt modelId="{38169B20-DCEC-450E-83A8-434852EDECCD}" type="sibTrans" cxnId="{E4D8FDF1-5FB1-436E-A498-C74A014D26F0}">
      <dgm:prSet/>
      <dgm:spPr/>
      <dgm:t>
        <a:bodyPr/>
        <a:lstStyle/>
        <a:p>
          <a:endParaRPr lang="en-GB"/>
        </a:p>
      </dgm:t>
    </dgm:pt>
    <dgm:pt modelId="{E2412800-57BE-424D-9A25-860278A9FE5D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Less stress applied on wafer</a:t>
          </a:r>
        </a:p>
      </dgm:t>
    </dgm:pt>
    <dgm:pt modelId="{22825D74-C54C-4847-8D3B-A2BAB0335192}" type="parTrans" cxnId="{E43EA65F-D162-4F36-A6F3-7052EDFE6031}">
      <dgm:prSet/>
      <dgm:spPr/>
      <dgm:t>
        <a:bodyPr/>
        <a:lstStyle/>
        <a:p>
          <a:endParaRPr lang="en-GB"/>
        </a:p>
      </dgm:t>
    </dgm:pt>
    <dgm:pt modelId="{BA5E0026-3C78-492F-98D2-0C939BB39066}" type="sibTrans" cxnId="{E43EA65F-D162-4F36-A6F3-7052EDFE6031}">
      <dgm:prSet/>
      <dgm:spPr/>
      <dgm:t>
        <a:bodyPr/>
        <a:lstStyle/>
        <a:p>
          <a:endParaRPr lang="en-GB"/>
        </a:p>
      </dgm:t>
    </dgm:pt>
    <dgm:pt modelId="{3C253A1C-FF0B-4606-8C1A-4A8ABCC58DAB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Bonding at room temperature</a:t>
          </a:r>
        </a:p>
      </dgm:t>
    </dgm:pt>
    <dgm:pt modelId="{D9C22056-1525-485D-A2F2-C57BC6B12002}" type="parTrans" cxnId="{86D38820-9EB1-4F8A-B07E-A54C78D69948}">
      <dgm:prSet/>
      <dgm:spPr/>
      <dgm:t>
        <a:bodyPr/>
        <a:lstStyle/>
        <a:p>
          <a:endParaRPr lang="en-GB"/>
        </a:p>
      </dgm:t>
    </dgm:pt>
    <dgm:pt modelId="{1BBE6465-F412-4E2E-B3A5-A400895DABD6}" type="sibTrans" cxnId="{86D38820-9EB1-4F8A-B07E-A54C78D69948}">
      <dgm:prSet/>
      <dgm:spPr/>
      <dgm:t>
        <a:bodyPr/>
        <a:lstStyle/>
        <a:p>
          <a:endParaRPr lang="en-GB"/>
        </a:p>
      </dgm:t>
    </dgm:pt>
    <dgm:pt modelId="{06A6148A-8CDA-4130-87AA-B454904782ED}">
      <dgm:prSet custT="1"/>
      <dgm:spPr/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Can adapt various geometries</a:t>
          </a:r>
        </a:p>
      </dgm:t>
    </dgm:pt>
    <dgm:pt modelId="{DAF01BE0-4944-44BC-88D0-98871E8F6194}" type="parTrans" cxnId="{CFF594EB-475A-4474-8F2B-3438DB421959}">
      <dgm:prSet/>
      <dgm:spPr/>
      <dgm:t>
        <a:bodyPr/>
        <a:lstStyle/>
        <a:p>
          <a:endParaRPr lang="en-GB"/>
        </a:p>
      </dgm:t>
    </dgm:pt>
    <dgm:pt modelId="{A8E05F5D-C7C3-4D98-99FC-0CEA57F2516C}" type="sibTrans" cxnId="{CFF594EB-475A-4474-8F2B-3438DB421959}">
      <dgm:prSet/>
      <dgm:spPr/>
      <dgm:t>
        <a:bodyPr/>
        <a:lstStyle/>
        <a:p>
          <a:endParaRPr lang="en-GB"/>
        </a:p>
      </dgm:t>
    </dgm:pt>
    <dgm:pt modelId="{36F932B8-D498-4B7F-AAC8-CFE108A57DDB}">
      <dgm:prSet custT="1"/>
      <dgm:spPr/>
      <dgm:t>
        <a:bodyPr/>
        <a:lstStyle/>
        <a:p>
          <a:pPr>
            <a:buNone/>
          </a:pPr>
          <a:r>
            <a:rPr lang="en-GB" sz="2000" b="0" i="0" dirty="0">
              <a:solidFill>
                <a:schemeClr val="tx1"/>
              </a:solidFill>
            </a:rPr>
            <a:t>⇒ All samples sustained very high pressure</a:t>
          </a:r>
        </a:p>
      </dgm:t>
    </dgm:pt>
    <dgm:pt modelId="{0CCFB79E-CC1B-4B58-B1CB-5444079CE3DB}" type="parTrans" cxnId="{BE5A1E6F-CC5C-48D9-B8CD-7B33A10192DB}">
      <dgm:prSet/>
      <dgm:spPr/>
      <dgm:t>
        <a:bodyPr/>
        <a:lstStyle/>
        <a:p>
          <a:endParaRPr lang="en-GB"/>
        </a:p>
      </dgm:t>
    </dgm:pt>
    <dgm:pt modelId="{B34F91F4-AAB9-4594-9C74-51CC506B1A1F}" type="sibTrans" cxnId="{BE5A1E6F-CC5C-48D9-B8CD-7B33A10192DB}">
      <dgm:prSet/>
      <dgm:spPr/>
      <dgm:t>
        <a:bodyPr/>
        <a:lstStyle/>
        <a:p>
          <a:endParaRPr lang="en-GB"/>
        </a:p>
      </dgm:t>
    </dgm:pt>
    <dgm:pt modelId="{55231595-0DDC-4F05-A731-461620F4E9DC}">
      <dgm:prSet custT="1"/>
      <dgm:spPr/>
      <dgm:t>
        <a:bodyPr/>
        <a:lstStyle/>
        <a:p>
          <a:pPr>
            <a:buNone/>
          </a:pPr>
          <a:r>
            <a:rPr lang="en-GB" sz="2000" b="0" i="0" dirty="0">
              <a:solidFill>
                <a:schemeClr val="tx1"/>
              </a:solidFill>
            </a:rPr>
            <a:t>⇒ All breakage occurred in the silicon (i.e. bonding has held)</a:t>
          </a:r>
        </a:p>
      </dgm:t>
    </dgm:pt>
    <dgm:pt modelId="{5C85ECC3-ADD5-4264-928C-B41B41955346}" type="parTrans" cxnId="{AB6282D6-6D25-4F90-800A-5B3FB048F50A}">
      <dgm:prSet/>
      <dgm:spPr/>
      <dgm:t>
        <a:bodyPr/>
        <a:lstStyle/>
        <a:p>
          <a:endParaRPr lang="en-GB"/>
        </a:p>
      </dgm:t>
    </dgm:pt>
    <dgm:pt modelId="{4C4539D6-2708-4735-A1D6-9FB3C6146EE9}" type="sibTrans" cxnId="{AB6282D6-6D25-4F90-800A-5B3FB048F50A}">
      <dgm:prSet/>
      <dgm:spPr/>
      <dgm:t>
        <a:bodyPr/>
        <a:lstStyle/>
        <a:p>
          <a:endParaRPr lang="en-GB"/>
        </a:p>
      </dgm:t>
    </dgm:pt>
    <dgm:pt modelId="{B1C4AA6E-F51F-49D4-88B4-58B0289BF4FA}">
      <dgm:prSet custT="1"/>
      <dgm:spPr/>
      <dgm:t>
        <a:bodyPr/>
        <a:lstStyle/>
        <a:p>
          <a:pPr>
            <a:buNone/>
          </a:pPr>
          <a:r>
            <a:rPr lang="en-GB" sz="2000" b="0" i="0" dirty="0">
              <a:solidFill>
                <a:srgbClr val="FF7000"/>
              </a:solidFill>
            </a:rPr>
            <a:t>⇒ Proof of concept validated !</a:t>
          </a:r>
        </a:p>
      </dgm:t>
    </dgm:pt>
    <dgm:pt modelId="{C93A3422-D2D4-48BB-AF3E-94F0F3B9B8BE}" type="parTrans" cxnId="{77F07FFF-1670-453E-BC91-C18403FD5C14}">
      <dgm:prSet/>
      <dgm:spPr/>
      <dgm:t>
        <a:bodyPr/>
        <a:lstStyle/>
        <a:p>
          <a:endParaRPr lang="en-GB"/>
        </a:p>
      </dgm:t>
    </dgm:pt>
    <dgm:pt modelId="{8BDCF882-FF3D-4011-BE6E-4B67E28EA668}" type="sibTrans" cxnId="{77F07FFF-1670-453E-BC91-C18403FD5C14}">
      <dgm:prSet/>
      <dgm:spPr/>
      <dgm:t>
        <a:bodyPr/>
        <a:lstStyle/>
        <a:p>
          <a:endParaRPr lang="en-GB"/>
        </a:p>
      </dgm:t>
    </dgm:pt>
    <dgm:pt modelId="{486A4849-C522-4A80-BCE3-203AB8240552}">
      <dgm:prSet phldrT="[Text]" custT="1"/>
      <dgm:spPr>
        <a:ln>
          <a:noFill/>
        </a:ln>
      </dgm:spPr>
      <dgm:t>
        <a:bodyPr/>
        <a:lstStyle/>
        <a:p>
          <a:pPr>
            <a:buNone/>
          </a:pPr>
          <a:r>
            <a:rPr lang="en-GB" sz="1600" b="0" i="0" dirty="0">
              <a:solidFill>
                <a:schemeClr val="tx1"/>
              </a:solidFill>
            </a:rPr>
            <a:t>– Allow to reach very high pressure</a:t>
          </a:r>
          <a:endParaRPr lang="en-US" sz="1600" b="0" i="0" dirty="0">
            <a:solidFill>
              <a:schemeClr val="tx1"/>
            </a:solidFill>
          </a:endParaRPr>
        </a:p>
      </dgm:t>
    </dgm:pt>
    <dgm:pt modelId="{36990B0F-03E9-44F5-9519-C997E8DF602B}" type="parTrans" cxnId="{42D72C41-F4F6-4C17-82A6-B469EA646FD8}">
      <dgm:prSet/>
      <dgm:spPr/>
      <dgm:t>
        <a:bodyPr/>
        <a:lstStyle/>
        <a:p>
          <a:endParaRPr lang="en-GB"/>
        </a:p>
      </dgm:t>
    </dgm:pt>
    <dgm:pt modelId="{F6236758-937E-4599-AACD-BC5A8D54417F}" type="sibTrans" cxnId="{42D72C41-F4F6-4C17-82A6-B469EA646FD8}">
      <dgm:prSet/>
      <dgm:spPr/>
      <dgm:t>
        <a:bodyPr/>
        <a:lstStyle/>
        <a:p>
          <a:endParaRPr lang="en-GB"/>
        </a:p>
      </dgm:t>
    </dgm:pt>
    <dgm:pt modelId="{D35B8D94-781A-485A-8D6B-60D60FA02CA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000" b="0" i="0" dirty="0">
              <a:solidFill>
                <a:schemeClr val="tx1"/>
              </a:solidFill>
            </a:rPr>
            <a:t>Test wafer bonding with fixed width pressure test structures (w=850µm)</a:t>
          </a:r>
          <a:endParaRPr lang="en-GB" sz="1600" b="0" i="0" dirty="0">
            <a:solidFill>
              <a:schemeClr val="tx1"/>
            </a:solidFill>
          </a:endParaRPr>
        </a:p>
      </dgm:t>
    </dgm:pt>
    <dgm:pt modelId="{791EB5C1-4120-482F-A72B-8A2AF02CE3FD}" type="parTrans" cxnId="{067BBD6F-F2FA-4BF6-BEB0-CE2E18A79234}">
      <dgm:prSet/>
      <dgm:spPr/>
      <dgm:t>
        <a:bodyPr/>
        <a:lstStyle/>
        <a:p>
          <a:endParaRPr lang="en-GB"/>
        </a:p>
      </dgm:t>
    </dgm:pt>
    <dgm:pt modelId="{22D0EF74-1329-475C-B134-A89BFFAED222}" type="sibTrans" cxnId="{067BBD6F-F2FA-4BF6-BEB0-CE2E18A79234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173992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CFDE011E-A96D-4306-A0A6-942EC428001A}" srcId="{51416A60-40E7-4AC5-B7CD-50749FA39FFB}" destId="{86A32EBC-95E6-45F0-AF5D-90FA3E02679D}" srcOrd="1" destOrd="0" parTransId="{B020FA01-7AA8-4F07-B1DD-48FD70688B39}" sibTransId="{2A5C4690-C9D2-402A-9F87-698258EFF279}"/>
    <dgm:cxn modelId="{86D38820-9EB1-4F8A-B07E-A54C78D69948}" srcId="{51416A60-40E7-4AC5-B7CD-50749FA39FFB}" destId="{3C253A1C-FF0B-4606-8C1A-4A8ABCC58DAB}" srcOrd="6" destOrd="0" parTransId="{D9C22056-1525-485D-A2F2-C57BC6B12002}" sibTransId="{1BBE6465-F412-4E2E-B3A5-A400895DABD6}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77E8142E-5331-4566-850D-D2AA82D1343D}" type="presOf" srcId="{3C253A1C-FF0B-4606-8C1A-4A8ABCC58DAB}" destId="{98C6EAD9-4DFE-4386-891E-290E8C36A4DE}" srcOrd="0" destOrd="7" presId="urn:microsoft.com/office/officeart/2005/8/layout/vList2"/>
    <dgm:cxn modelId="{E43EA65F-D162-4F36-A6F3-7052EDFE6031}" srcId="{51416A60-40E7-4AC5-B7CD-50749FA39FFB}" destId="{E2412800-57BE-424D-9A25-860278A9FE5D}" srcOrd="5" destOrd="0" parTransId="{22825D74-C54C-4847-8D3B-A2BAB0335192}" sibTransId="{BA5E0026-3C78-492F-98D2-0C939BB39066}"/>
    <dgm:cxn modelId="{42D72C41-F4F6-4C17-82A6-B469EA646FD8}" srcId="{51416A60-40E7-4AC5-B7CD-50749FA39FFB}" destId="{486A4849-C522-4A80-BCE3-203AB8240552}" srcOrd="0" destOrd="0" parTransId="{36990B0F-03E9-44F5-9519-C997E8DF602B}" sibTransId="{F6236758-937E-4599-AACD-BC5A8D54417F}"/>
    <dgm:cxn modelId="{F1691B49-730F-4CE3-9AEA-17E8A9551CA6}" type="presOf" srcId="{B6D594F7-35BD-4E7D-8C38-5AC498F8580D}" destId="{98C6EAD9-4DFE-4386-891E-290E8C36A4DE}" srcOrd="0" destOrd="3" presId="urn:microsoft.com/office/officeart/2005/8/layout/vList2"/>
    <dgm:cxn modelId="{3A2C534A-23E1-420E-83A2-C7929FFF5E2F}" type="presOf" srcId="{486A4849-C522-4A80-BCE3-203AB8240552}" destId="{98C6EAD9-4DFE-4386-891E-290E8C36A4DE}" srcOrd="0" destOrd="1" presId="urn:microsoft.com/office/officeart/2005/8/layout/vList2"/>
    <dgm:cxn modelId="{77C9124C-D44C-4A47-8BB2-C5766C4B2853}" type="presOf" srcId="{D35B8D94-781A-485A-8D6B-60D60FA02CA6}" destId="{98C6EAD9-4DFE-4386-891E-290E8C36A4DE}" srcOrd="0" destOrd="9" presId="urn:microsoft.com/office/officeart/2005/8/layout/vList2"/>
    <dgm:cxn modelId="{BE5A1E6F-CC5C-48D9-B8CD-7B33A10192DB}" srcId="{E68BC455-653C-467A-B073-FADDF464823E}" destId="{36F932B8-D498-4B7F-AAC8-CFE108A57DDB}" srcOrd="2" destOrd="0" parTransId="{0CCFB79E-CC1B-4B58-B1CB-5444079CE3DB}" sibTransId="{B34F91F4-AAB9-4594-9C74-51CC506B1A1F}"/>
    <dgm:cxn modelId="{067BBD6F-F2FA-4BF6-BEB0-CE2E18A79234}" srcId="{E68BC455-653C-467A-B073-FADDF464823E}" destId="{D35B8D94-781A-485A-8D6B-60D60FA02CA6}" srcOrd="1" destOrd="0" parTransId="{791EB5C1-4120-482F-A72B-8A2AF02CE3FD}" sibTransId="{22D0EF74-1329-475C-B134-A89BFFAED222}"/>
    <dgm:cxn modelId="{89302451-F880-4881-8F56-63E3B2E58CC6}" type="presOf" srcId="{E2412800-57BE-424D-9A25-860278A9FE5D}" destId="{98C6EAD9-4DFE-4386-891E-290E8C36A4DE}" srcOrd="0" destOrd="6" presId="urn:microsoft.com/office/officeart/2005/8/layout/vList2"/>
    <dgm:cxn modelId="{11867B71-6B56-4015-A71B-32F2792F5FAA}" type="presOf" srcId="{36F932B8-D498-4B7F-AAC8-CFE108A57DDB}" destId="{98C6EAD9-4DFE-4386-891E-290E8C36A4DE}" srcOrd="0" destOrd="10" presId="urn:microsoft.com/office/officeart/2005/8/layout/vList2"/>
    <dgm:cxn modelId="{1CB2B458-8E11-42EE-A38A-89D9B5700A80}" srcId="{51416A60-40E7-4AC5-B7CD-50749FA39FFB}" destId="{F7BB38F4-8316-4CAD-B654-68E8E1E68080}" srcOrd="3" destOrd="0" parTransId="{7781A087-B71C-41FF-8420-CD5A84C3EF52}" sibTransId="{9D8AA82B-8F53-431E-B70E-6D9F73BEB3DF}"/>
    <dgm:cxn modelId="{164B6D5A-4C78-4BF5-A44B-9FC7E1272537}" srcId="{51416A60-40E7-4AC5-B7CD-50749FA39FFB}" destId="{B6D594F7-35BD-4E7D-8C38-5AC498F8580D}" srcOrd="2" destOrd="0" parTransId="{B781CFB0-83A8-40E4-A5AA-3A4A32C75746}" sibTransId="{77F0043C-1B21-48D0-B284-B1DD08A32116}"/>
    <dgm:cxn modelId="{CBB9278B-583C-484B-8319-50087A8185E2}" type="presOf" srcId="{B1C4AA6E-F51F-49D4-88B4-58B0289BF4FA}" destId="{98C6EAD9-4DFE-4386-891E-290E8C36A4DE}" srcOrd="0" destOrd="12" presId="urn:microsoft.com/office/officeart/2005/8/layout/vList2"/>
    <dgm:cxn modelId="{4CB22B8E-1056-425E-ACC3-59BB9A57FDEA}" type="presOf" srcId="{86A32EBC-95E6-45F0-AF5D-90FA3E02679D}" destId="{98C6EAD9-4DFE-4386-891E-290E8C36A4DE}" srcOrd="0" destOrd="2" presId="urn:microsoft.com/office/officeart/2005/8/layout/vList2"/>
    <dgm:cxn modelId="{BB7877BF-6055-401B-B494-1B07197623FF}" type="presOf" srcId="{192D6568-3530-459D-A314-EBFC21B34D67}" destId="{98C6EAD9-4DFE-4386-891E-290E8C36A4DE}" srcOrd="0" destOrd="5" presId="urn:microsoft.com/office/officeart/2005/8/layout/vList2"/>
    <dgm:cxn modelId="{774B97C0-F045-4141-9DF3-A52146F78163}" type="presOf" srcId="{06A6148A-8CDA-4130-87AA-B454904782ED}" destId="{98C6EAD9-4DFE-4386-891E-290E8C36A4DE}" srcOrd="0" destOrd="8" presId="urn:microsoft.com/office/officeart/2005/8/layout/vList2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AB6282D6-6D25-4F90-800A-5B3FB048F50A}" srcId="{E68BC455-653C-467A-B073-FADDF464823E}" destId="{55231595-0DDC-4F05-A731-461620F4E9DC}" srcOrd="3" destOrd="0" parTransId="{5C85ECC3-ADD5-4264-928C-B41B41955346}" sibTransId="{4C4539D6-2708-4735-A1D6-9FB3C6146EE9}"/>
    <dgm:cxn modelId="{4EB6D1DD-E30F-433E-8C65-30DA467D08C0}" type="presOf" srcId="{F7BB38F4-8316-4CAD-B654-68E8E1E68080}" destId="{98C6EAD9-4DFE-4386-891E-290E8C36A4DE}" srcOrd="0" destOrd="4" presId="urn:microsoft.com/office/officeart/2005/8/layout/vList2"/>
    <dgm:cxn modelId="{C77F36E2-9E6C-4BE5-8127-2192CF263E21}" type="presOf" srcId="{55231595-0DDC-4F05-A731-461620F4E9DC}" destId="{98C6EAD9-4DFE-4386-891E-290E8C36A4DE}" srcOrd="0" destOrd="11" presId="urn:microsoft.com/office/officeart/2005/8/layout/vList2"/>
    <dgm:cxn modelId="{CFF594EB-475A-4474-8F2B-3438DB421959}" srcId="{51416A60-40E7-4AC5-B7CD-50749FA39FFB}" destId="{06A6148A-8CDA-4130-87AA-B454904782ED}" srcOrd="7" destOrd="0" parTransId="{DAF01BE0-4944-44BC-88D0-98871E8F6194}" sibTransId="{A8E05F5D-C7C3-4D98-99FC-0CEA57F2516C}"/>
    <dgm:cxn modelId="{E4D8FDF1-5FB1-436E-A498-C74A014D26F0}" srcId="{51416A60-40E7-4AC5-B7CD-50749FA39FFB}" destId="{192D6568-3530-459D-A314-EBFC21B34D67}" srcOrd="4" destOrd="0" parTransId="{0E095279-43B2-48BC-A398-AE50D0CBEC05}" sibTransId="{38169B20-DCEC-450E-83A8-434852EDECCD}"/>
    <dgm:cxn modelId="{77F07FFF-1670-453E-BC91-C18403FD5C14}" srcId="{E68BC455-653C-467A-B073-FADDF464823E}" destId="{B1C4AA6E-F51F-49D4-88B4-58B0289BF4FA}" srcOrd="4" destOrd="0" parTransId="{C93A3422-D2D4-48BB-AF3E-94F0F3B9B8BE}" sibTransId="{8BDCF882-FF3D-4011-BE6E-4B67E28EA668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US" b="1" u="sng" dirty="0"/>
            <a:t>Why? </a:t>
          </a:r>
          <a:endParaRPr lang="en-US" b="0" i="0" dirty="0"/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 dirty="0"/>
            <a:t>Robustness, reliability, stability in ultra-high-vacuum</a:t>
          </a:r>
          <a:endParaRPr lang="en-US" b="0" i="0" dirty="0"/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b="0" i="0" dirty="0"/>
            <a:t>Manufacturing at IKTS Fraunhofer (Germany)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/>
            <a:t>Possible to embed conductive layers in between ceramics layers and metalize the surface</a:t>
          </a:r>
          <a:endParaRPr lang="en-GB" dirty="0"/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 dirty="0"/>
            <a:t>Potential to integrate electronics or high conductivity elements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US" b="0" i="0" dirty="0"/>
            <a:t>Mechanically robust and compatible with high ultra vacuum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Choice>
      <mc:Fallback xmlns="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Fallback>
    </mc:AlternateConten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 dirty="0"/>
            <a:t>Manufacturing based on several layers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GB" sz="2400" dirty="0"/>
            <a:t>Microchannel cooling manufacturing via thermocompression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51416A60-40E7-4AC5-B7CD-50749FA39FFB}">
      <dgm:prSet phldrT="[Text]" custT="1"/>
      <dgm:spPr>
        <a:ln>
          <a:noFill/>
        </a:ln>
      </dgm:spPr>
      <dgm:t>
        <a:bodyPr/>
        <a:lstStyle/>
        <a:p>
          <a:endParaRPr lang="en-US" sz="2000" b="0" i="0" dirty="0">
            <a:solidFill>
              <a:srgbClr val="FF7000"/>
            </a:solidFill>
          </a:endParaRPr>
        </a:p>
      </dgm:t>
    </dgm:pt>
    <dgm:pt modelId="{28650667-448B-4CFE-BB5B-29D22D2C89F1}" type="parTrans" cxnId="{E03C61C9-2D65-43F2-ABFE-D944C7C97157}">
      <dgm:prSet/>
      <dgm:spPr/>
      <dgm:t>
        <a:bodyPr/>
        <a:lstStyle/>
        <a:p>
          <a:endParaRPr lang="en-GB"/>
        </a:p>
      </dgm:t>
    </dgm:pt>
    <dgm:pt modelId="{0845863C-C476-491F-B1ED-2E8BA62907C7}" type="sibTrans" cxnId="{E03C61C9-2D65-43F2-ABFE-D944C7C97157}">
      <dgm:prSet/>
      <dgm:spPr/>
      <dgm:t>
        <a:bodyPr/>
        <a:lstStyle/>
        <a:p>
          <a:endParaRPr lang="en-GB"/>
        </a:p>
      </dgm:t>
    </dgm:pt>
    <dgm:pt modelId="{B1C4AA6E-F51F-49D4-88B4-58B0289BF4FA}">
      <dgm:prSet custT="1"/>
      <dgm:spPr/>
      <dgm:t>
        <a:bodyPr/>
        <a:lstStyle/>
        <a:p>
          <a:pPr>
            <a:buNone/>
          </a:pPr>
          <a:endParaRPr lang="en-GB" sz="2000" b="0" i="0" dirty="0">
            <a:solidFill>
              <a:srgbClr val="FF7000"/>
            </a:solidFill>
          </a:endParaRPr>
        </a:p>
      </dgm:t>
    </dgm:pt>
    <dgm:pt modelId="{C93A3422-D2D4-48BB-AF3E-94F0F3B9B8BE}" type="parTrans" cxnId="{77F07FFF-1670-453E-BC91-C18403FD5C14}">
      <dgm:prSet/>
      <dgm:spPr/>
      <dgm:t>
        <a:bodyPr/>
        <a:lstStyle/>
        <a:p>
          <a:endParaRPr lang="en-GB"/>
        </a:p>
      </dgm:t>
    </dgm:pt>
    <dgm:pt modelId="{8BDCF882-FF3D-4011-BE6E-4B67E28EA668}" type="sibTrans" cxnId="{77F07FFF-1670-453E-BC91-C18403FD5C14}">
      <dgm:prSet/>
      <dgm:spPr/>
      <dgm:t>
        <a:bodyPr/>
        <a:lstStyle/>
        <a:p>
          <a:endParaRPr lang="en-GB"/>
        </a:p>
      </dgm:t>
    </dgm:pt>
    <dgm:pt modelId="{98FD5686-AC74-4076-BA87-40D2F09CAE88}" type="pres">
      <dgm:prSet presAssocID="{C52E8058-854B-4E05-8F35-3FD95788A1B4}" presName="linear" presStyleCnt="0">
        <dgm:presLayoutVars>
          <dgm:animLvl val="lvl"/>
          <dgm:resizeHandles val="exact"/>
        </dgm:presLayoutVars>
      </dgm:prSet>
      <dgm:spPr/>
    </dgm:pt>
    <dgm:pt modelId="{B53ABA21-3709-4836-AD85-45A0DAAA38FB}" type="pres">
      <dgm:prSet presAssocID="{E68BC455-653C-467A-B073-FADDF464823E}" presName="parentText" presStyleLbl="node1" presStyleIdx="0" presStyleCnt="1" custScaleY="173992">
        <dgm:presLayoutVars>
          <dgm:chMax val="0"/>
          <dgm:bulletEnabled val="1"/>
        </dgm:presLayoutVars>
      </dgm:prSet>
      <dgm:spPr/>
    </dgm:pt>
    <dgm:pt modelId="{98C6EAD9-4DFE-4386-891E-290E8C36A4DE}" type="pres">
      <dgm:prSet presAssocID="{E68BC455-653C-467A-B073-FADDF464823E}" presName="childText" presStyleLbl="revTx" presStyleIdx="0" presStyleCnt="1" custScaleY="132959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C55F112-CFEB-4F17-A881-2DAD64D7D995}" type="presOf" srcId="{E68BC455-653C-467A-B073-FADDF464823E}" destId="{B53ABA21-3709-4836-AD85-45A0DAAA38FB}" srcOrd="0" destOrd="0" presId="urn:microsoft.com/office/officeart/2005/8/layout/vList2"/>
    <dgm:cxn modelId="{1D939720-B796-4A2A-BEEF-42EBBDCF7B78}" type="presOf" srcId="{C52E8058-854B-4E05-8F35-3FD95788A1B4}" destId="{98FD5686-AC74-4076-BA87-40D2F09CAE88}" srcOrd="0" destOrd="0" presId="urn:microsoft.com/office/officeart/2005/8/layout/vList2"/>
    <dgm:cxn modelId="{2C00A920-AEC1-4A36-95C5-E6DA1689512F}" type="presOf" srcId="{51416A60-40E7-4AC5-B7CD-50749FA39FFB}" destId="{98C6EAD9-4DFE-4386-891E-290E8C36A4DE}" srcOrd="0" destOrd="0" presId="urn:microsoft.com/office/officeart/2005/8/layout/vList2"/>
    <dgm:cxn modelId="{CBB9278B-583C-484B-8319-50087A8185E2}" type="presOf" srcId="{B1C4AA6E-F51F-49D4-88B4-58B0289BF4FA}" destId="{98C6EAD9-4DFE-4386-891E-290E8C36A4DE}" srcOrd="0" destOrd="1" presId="urn:microsoft.com/office/officeart/2005/8/layout/vList2"/>
    <dgm:cxn modelId="{E03C61C9-2D65-43F2-ABFE-D944C7C97157}" srcId="{E68BC455-653C-467A-B073-FADDF464823E}" destId="{51416A60-40E7-4AC5-B7CD-50749FA39FFB}" srcOrd="0" destOrd="0" parTransId="{28650667-448B-4CFE-BB5B-29D22D2C89F1}" sibTransId="{0845863C-C476-491F-B1ED-2E8BA62907C7}"/>
    <dgm:cxn modelId="{77F07FFF-1670-453E-BC91-C18403FD5C14}" srcId="{E68BC455-653C-467A-B073-FADDF464823E}" destId="{B1C4AA6E-F51F-49D4-88B4-58B0289BF4FA}" srcOrd="1" destOrd="0" parTransId="{C93A3422-D2D4-48BB-AF3E-94F0F3B9B8BE}" sibTransId="{8BDCF882-FF3D-4011-BE6E-4B67E28EA668}"/>
    <dgm:cxn modelId="{2FB38F03-62FD-441E-BCC0-0FA3716922A0}" type="presParOf" srcId="{98FD5686-AC74-4076-BA87-40D2F09CAE88}" destId="{B53ABA21-3709-4836-AD85-45A0DAAA38FB}" srcOrd="0" destOrd="0" presId="urn:microsoft.com/office/officeart/2005/8/layout/vList2"/>
    <dgm:cxn modelId="{DEB1666A-1CA6-461E-B646-DBD9E8F069E7}" type="presParOf" srcId="{98FD5686-AC74-4076-BA87-40D2F09CAE88}" destId="{98C6EAD9-4DFE-4386-891E-290E8C36A4D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US" sz="3600" dirty="0"/>
            <a:t>Conclusion</a:t>
          </a:r>
          <a:endParaRPr lang="en-US" sz="2100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4A41DBA2-CC50-41AB-BE2C-1EE23C63BACC}">
      <dgm:prSet phldrT="[Text]"/>
      <dgm:spPr/>
      <dgm:t>
        <a:bodyPr/>
        <a:lstStyle/>
        <a:p>
          <a:r>
            <a:rPr lang="en-US" b="0" i="0" dirty="0"/>
            <a:t>Ceramics</a:t>
          </a:r>
        </a:p>
      </dgm:t>
    </dgm:pt>
    <dgm:pt modelId="{5CE318F5-22DF-464E-8B21-63618F5AE287}" type="parTrans" cxnId="{E97F841D-2374-4FA9-8EED-03D9B95E7872}">
      <dgm:prSet/>
      <dgm:spPr/>
      <dgm:t>
        <a:bodyPr/>
        <a:lstStyle/>
        <a:p>
          <a:endParaRPr lang="en-GB"/>
        </a:p>
      </dgm:t>
    </dgm:pt>
    <dgm:pt modelId="{D5CE13FB-617C-4F13-BD19-92B994C8AEDB}" type="sibTrans" cxnId="{E97F841D-2374-4FA9-8EED-03D9B95E7872}">
      <dgm:prSet/>
      <dgm:spPr/>
      <dgm:t>
        <a:bodyPr/>
        <a:lstStyle/>
        <a:p>
          <a:endParaRPr lang="en-GB"/>
        </a:p>
      </dgm:t>
    </dgm:pt>
    <dgm:pt modelId="{5F996067-90B4-4D43-A671-E930D78D7482}">
      <dgm:prSet phldrT="[Text]"/>
      <dgm:spPr/>
      <dgm:t>
        <a:bodyPr/>
        <a:lstStyle/>
        <a:p>
          <a:r>
            <a:rPr lang="en-US" b="0" i="0" dirty="0"/>
            <a:t>Fully validated initial prototypes in the coming years to high pressure, leak tightness and cooling performance in the following years</a:t>
          </a:r>
        </a:p>
      </dgm:t>
    </dgm:pt>
    <dgm:pt modelId="{A85BDDC6-9487-441B-938E-185458666E11}" type="parTrans" cxnId="{C1CB763F-C6B1-4177-851F-018C0224910B}">
      <dgm:prSet/>
      <dgm:spPr/>
      <dgm:t>
        <a:bodyPr/>
        <a:lstStyle/>
        <a:p>
          <a:endParaRPr lang="en-GB"/>
        </a:p>
      </dgm:t>
    </dgm:pt>
    <dgm:pt modelId="{CAB4EF17-23B7-407A-8FB4-F7231C367E53}" type="sibTrans" cxnId="{C1CB763F-C6B1-4177-851F-018C0224910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85F93578-C4C1-402E-8C86-28E79BE6725F}">
          <dgm:prSet phldrT="[Text]"/>
          <dgm:spPr/>
          <dgm:t>
            <a:bodyPr/>
            <a:lstStyle/>
            <a:p>
              <a:r>
                <a:rPr lang="en-US" b="0" i="0" dirty="0"/>
                <a:t>LHCb VELO Upgrade 2 as benchmark requirements (High pressure,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b="0" i="0" dirty="0"/>
                <a:t> evaporative cooling)</a:t>
              </a:r>
            </a:p>
          </dgm:t>
        </dgm:pt>
      </mc:Choice>
      <mc:Fallback xmlns="">
        <dgm:pt modelId="{85F93578-C4C1-402E-8C86-28E79BE6725F}">
          <dgm:prSet phldrT="[Text]"/>
          <dgm:spPr/>
          <dgm:t>
            <a:bodyPr/>
            <a:lstStyle/>
            <a:p>
              <a:r>
                <a:rPr lang="en-US" b="0" i="0" dirty="0"/>
                <a:t>LHCb VELO Upgrade 2 as benchmark requirements (High pressure, </a:t>
              </a:r>
              <a:r>
                <a:rPr lang="en-US" b="0" i="0" dirty="0">
                  <a:latin typeface="Cambria Math" panose="02040503050406030204" pitchFamily="18" charset="0"/>
                </a:rPr>
                <a:t>CO_2</a:t>
              </a:r>
              <a:r>
                <a:rPr lang="en-US" b="0" i="0" dirty="0"/>
                <a:t> evaporative cooling)</a:t>
              </a:r>
            </a:p>
          </dgm:t>
        </dgm:pt>
      </mc:Fallback>
    </mc:AlternateContent>
    <dgm:pt modelId="{FC707AFB-B3E2-473A-B25F-59BC47C5BFA2}" type="parTrans" cxnId="{15FCDD45-74BA-49F7-9AC5-0496BBA0BB66}">
      <dgm:prSet/>
      <dgm:spPr/>
      <dgm:t>
        <a:bodyPr/>
        <a:lstStyle/>
        <a:p>
          <a:endParaRPr lang="en-GB"/>
        </a:p>
      </dgm:t>
    </dgm:pt>
    <dgm:pt modelId="{AB1B2DB6-CB0F-4B5C-8CA2-4A937F3B4D24}" type="sibTrans" cxnId="{15FCDD45-74BA-49F7-9AC5-0496BBA0BB66}">
      <dgm:prSet/>
      <dgm:spPr/>
      <dgm:t>
        <a:bodyPr/>
        <a:lstStyle/>
        <a:p>
          <a:endParaRPr lang="en-GB"/>
        </a:p>
      </dgm:t>
    </dgm:pt>
    <dgm:pt modelId="{EE0C33D2-5C49-42FC-82C0-7012DCFD5123}">
      <dgm:prSet phldrT="[Text]"/>
      <dgm:spPr/>
      <dgm:t>
        <a:bodyPr/>
        <a:lstStyle/>
        <a:p>
          <a:r>
            <a:rPr lang="en-GB" dirty="0"/>
            <a:t>Microchannel cooling and active interconnection developments (CNM, DESY, IFIC)</a:t>
          </a:r>
          <a:endParaRPr lang="en-US" b="0" i="0" dirty="0"/>
        </a:p>
      </dgm:t>
    </dgm:pt>
    <dgm:pt modelId="{E1490934-4924-410F-92E9-176A582D7D4B}" type="parTrans" cxnId="{626578D7-846C-4750-A197-A887787ABFAE}">
      <dgm:prSet/>
      <dgm:spPr/>
      <dgm:t>
        <a:bodyPr/>
        <a:lstStyle/>
        <a:p>
          <a:endParaRPr lang="en-GB"/>
        </a:p>
      </dgm:t>
    </dgm:pt>
    <dgm:pt modelId="{EEF75D1E-3FC0-4F84-818F-B8B9402D423B}" type="sibTrans" cxnId="{626578D7-846C-4750-A197-A887787ABFAE}">
      <dgm:prSet/>
      <dgm:spPr/>
      <dgm:t>
        <a:bodyPr/>
        <a:lstStyle/>
        <a:p>
          <a:endParaRPr lang="en-GB"/>
        </a:p>
      </dgm:t>
    </dgm:pt>
    <dgm:pt modelId="{C73792CF-7C24-44D4-BD9C-C054C5C71BE4}">
      <dgm:prSet phldrT="[Text]"/>
      <dgm:spPr/>
      <dgm:t>
        <a:bodyPr/>
        <a:lstStyle/>
        <a:p>
          <a:r>
            <a:rPr lang="en-US" b="0" i="0" dirty="0"/>
            <a:t>Aiming to bring more functionalities to the cooling plate</a:t>
          </a:r>
        </a:p>
      </dgm:t>
    </dgm:pt>
    <dgm:pt modelId="{491C8109-7649-46E2-BAB6-2D01D17EF5DE}" type="parTrans" cxnId="{7E534015-598E-4189-B304-837FE5EA06BE}">
      <dgm:prSet/>
      <dgm:spPr/>
      <dgm:t>
        <a:bodyPr/>
        <a:lstStyle/>
        <a:p>
          <a:endParaRPr lang="en-GB"/>
        </a:p>
      </dgm:t>
    </dgm:pt>
    <dgm:pt modelId="{ABE27407-582F-492A-A769-A90525D8157B}" type="sibTrans" cxnId="{7E534015-598E-4189-B304-837FE5EA06BE}">
      <dgm:prSet/>
      <dgm:spPr/>
      <dgm:t>
        <a:bodyPr/>
        <a:lstStyle/>
        <a:p>
          <a:endParaRPr lang="en-GB"/>
        </a:p>
      </dgm:t>
    </dgm:pt>
    <dgm:pt modelId="{CD626BF5-8E9E-491B-A080-0121A99E8773}">
      <dgm:prSet phldrT="[Text]"/>
      <dgm:spPr/>
      <dgm:t>
        <a:bodyPr/>
        <a:lstStyle/>
        <a:p>
          <a:r>
            <a:rPr lang="en-US" b="0" i="0" dirty="0"/>
            <a:t>Redistribution layer could be an interesting solution for ASICs with through-silicon vias</a:t>
          </a:r>
        </a:p>
      </dgm:t>
    </dgm:pt>
    <dgm:pt modelId="{678912F6-C832-4E1A-8029-E4F72C2281E8}" type="parTrans" cxnId="{EB59A028-6BCD-4116-AC92-3AF3911E02D3}">
      <dgm:prSet/>
      <dgm:spPr/>
      <dgm:t>
        <a:bodyPr/>
        <a:lstStyle/>
        <a:p>
          <a:endParaRPr lang="en-GB"/>
        </a:p>
      </dgm:t>
    </dgm:pt>
    <dgm:pt modelId="{B4B12939-7216-40D4-9837-F542DFDE5DA2}" type="sibTrans" cxnId="{EB59A028-6BCD-4116-AC92-3AF3911E02D3}">
      <dgm:prSet/>
      <dgm:spPr/>
      <dgm:t>
        <a:bodyPr/>
        <a:lstStyle/>
        <a:p>
          <a:endParaRPr lang="en-GB"/>
        </a:p>
      </dgm:t>
    </dgm:pt>
    <dgm:pt modelId="{51457F6A-1676-4D26-9221-D206906203C2}">
      <dgm:prSet phldrT="[Text]"/>
      <dgm:spPr/>
      <dgm:t>
        <a:bodyPr/>
        <a:lstStyle/>
        <a:p>
          <a:endParaRPr lang="en-US" b="0" i="0" dirty="0"/>
        </a:p>
      </dgm:t>
    </dgm:pt>
    <dgm:pt modelId="{3A79DE29-8921-41C8-AFDE-20EF1F90143B}" type="parTrans" cxnId="{51C4B84D-882C-4FEF-90DF-399B5155769C}">
      <dgm:prSet/>
      <dgm:spPr/>
      <dgm:t>
        <a:bodyPr/>
        <a:lstStyle/>
        <a:p>
          <a:endParaRPr lang="en-GB"/>
        </a:p>
      </dgm:t>
    </dgm:pt>
    <dgm:pt modelId="{E9158C9F-C5DB-4053-B16C-D8EF4216D9AE}" type="sibTrans" cxnId="{51C4B84D-882C-4FEF-90DF-399B5155769C}">
      <dgm:prSet/>
      <dgm:spPr/>
      <dgm:t>
        <a:bodyPr/>
        <a:lstStyle/>
        <a:p>
          <a:endParaRPr lang="en-GB"/>
        </a:p>
      </dgm:t>
    </dgm:pt>
    <dgm:pt modelId="{D581030F-9675-40B2-BC24-CBC6967B38F7}">
      <dgm:prSet phldrT="[Text]"/>
      <dgm:spPr/>
      <dgm:t>
        <a:bodyPr/>
        <a:lstStyle/>
        <a:p>
          <a:r>
            <a:rPr lang="en-US" b="0" i="0" dirty="0"/>
            <a:t>CMOS compatible process to integrate the cooling to the sensor</a:t>
          </a:r>
        </a:p>
      </dgm:t>
    </dgm:pt>
    <dgm:pt modelId="{F18925A1-F2C8-4563-94F7-360F22318006}" type="parTrans" cxnId="{E35AF2CA-57EE-4120-B3A5-8D5324278B27}">
      <dgm:prSet/>
      <dgm:spPr/>
      <dgm:t>
        <a:bodyPr/>
        <a:lstStyle/>
        <a:p>
          <a:endParaRPr lang="en-GB"/>
        </a:p>
      </dgm:t>
    </dgm:pt>
    <dgm:pt modelId="{DDDEFD34-2F52-4091-9CE5-61B5391BE9CF}" type="sibTrans" cxnId="{E35AF2CA-57EE-4120-B3A5-8D5324278B27}">
      <dgm:prSet/>
      <dgm:spPr/>
      <dgm:t>
        <a:bodyPr/>
        <a:lstStyle/>
        <a:p>
          <a:endParaRPr lang="en-GB"/>
        </a:p>
      </dgm:t>
    </dgm:pt>
    <dgm:pt modelId="{605944F0-3D57-43A6-B090-32ACAC0CFEB4}">
      <dgm:prSet phldrT="[Text]"/>
      <dgm:spPr/>
      <dgm:t>
        <a:bodyPr/>
        <a:lstStyle/>
        <a:p>
          <a:r>
            <a:rPr lang="en-GB" dirty="0"/>
            <a:t>Microchannel cooling manufacturing via thermocompression (CPPM)</a:t>
          </a:r>
          <a:endParaRPr lang="en-US" b="0" i="0" dirty="0"/>
        </a:p>
      </dgm:t>
    </dgm:pt>
    <dgm:pt modelId="{3739364B-82F0-4E6D-9734-2F5C7E5BCBBA}" type="parTrans" cxnId="{475D5B0E-E007-4252-9653-CBDE909F8A0E}">
      <dgm:prSet/>
      <dgm:spPr/>
      <dgm:t>
        <a:bodyPr/>
        <a:lstStyle/>
        <a:p>
          <a:endParaRPr lang="en-GB"/>
        </a:p>
      </dgm:t>
    </dgm:pt>
    <dgm:pt modelId="{1B9986B2-BF11-4121-BA5C-7992B8BC8A80}" type="sibTrans" cxnId="{475D5B0E-E007-4252-9653-CBDE909F8A0E}">
      <dgm:prSet/>
      <dgm:spPr/>
      <dgm:t>
        <a:bodyPr/>
        <a:lstStyle/>
        <a:p>
          <a:endParaRPr lang="en-GB"/>
        </a:p>
      </dgm:t>
    </dgm:pt>
    <dgm:pt modelId="{533C36E6-BA34-4F60-B257-75BB378C94D2}">
      <dgm:prSet phldrT="[Text]"/>
      <dgm:spPr/>
      <dgm:t>
        <a:bodyPr/>
        <a:lstStyle/>
        <a:p>
          <a:endParaRPr lang="en-US" b="0" i="0" dirty="0"/>
        </a:p>
      </dgm:t>
    </dgm:pt>
    <dgm:pt modelId="{00E3A891-16A8-4C29-8546-4C4BAC30C113}" type="parTrans" cxnId="{F717CE56-1A10-4F72-B096-FBCB7C17FAF9}">
      <dgm:prSet/>
      <dgm:spPr/>
      <dgm:t>
        <a:bodyPr/>
        <a:lstStyle/>
        <a:p>
          <a:endParaRPr lang="en-GB"/>
        </a:p>
      </dgm:t>
    </dgm:pt>
    <dgm:pt modelId="{416FBB9A-843F-4D9E-8127-209419988BAB}" type="sibTrans" cxnId="{F717CE56-1A10-4F72-B096-FBCB7C17FAF9}">
      <dgm:prSet/>
      <dgm:spPr/>
      <dgm:t>
        <a:bodyPr/>
        <a:lstStyle/>
        <a:p>
          <a:endParaRPr lang="en-GB"/>
        </a:p>
      </dgm:t>
    </dgm:pt>
    <dgm:pt modelId="{E1BA6CA8-3D68-4B09-8030-B9A6F2ED1FB6}">
      <dgm:prSet phldrT="[Text]"/>
      <dgm:spPr/>
      <dgm:t>
        <a:bodyPr/>
        <a:lstStyle/>
        <a:p>
          <a:r>
            <a:rPr lang="en-US" b="0" i="0" dirty="0"/>
            <a:t>Main motivation to reduce the manufacturing cost</a:t>
          </a:r>
        </a:p>
      </dgm:t>
    </dgm:pt>
    <dgm:pt modelId="{E66C36AA-347E-4037-8A86-4FA25E64E455}" type="parTrans" cxnId="{A4E83333-BCDE-466B-B0A2-16C0787118B0}">
      <dgm:prSet/>
      <dgm:spPr/>
      <dgm:t>
        <a:bodyPr/>
        <a:lstStyle/>
        <a:p>
          <a:endParaRPr lang="en-GB"/>
        </a:p>
      </dgm:t>
    </dgm:pt>
    <dgm:pt modelId="{F9FFDC89-3F13-4EE9-B3E6-6716F3D11861}" type="sibTrans" cxnId="{A4E83333-BCDE-466B-B0A2-16C0787118B0}">
      <dgm:prSet/>
      <dgm:spPr/>
      <dgm:t>
        <a:bodyPr/>
        <a:lstStyle/>
        <a:p>
          <a:endParaRPr lang="en-GB"/>
        </a:p>
      </dgm:t>
    </dgm:pt>
    <dgm:pt modelId="{A3559BEE-A53D-4232-9A8F-FC07B0A916F3}">
      <dgm:prSet phldrT="[Text]"/>
      <dgm:spPr/>
      <dgm:t>
        <a:bodyPr/>
        <a:lstStyle/>
        <a:p>
          <a:r>
            <a:rPr lang="en-US" b="0" i="0" dirty="0"/>
            <a:t>Very promising results “</a:t>
          </a:r>
          <a:r>
            <a:rPr lang="en-US" b="0" i="0" dirty="0" err="1"/>
            <a:t>hyperbar</a:t>
          </a:r>
          <a:r>
            <a:rPr lang="en-US" b="0" i="0" dirty="0"/>
            <a:t>” chamber (resistance to high pressure)</a:t>
          </a:r>
        </a:p>
      </dgm:t>
    </dgm:pt>
    <dgm:pt modelId="{A53D79E3-A56C-4EDC-9D8D-6B945EA3BCA1}" type="parTrans" cxnId="{283D9B6F-B70F-4F13-8B21-B659172D15C8}">
      <dgm:prSet/>
      <dgm:spPr/>
      <dgm:t>
        <a:bodyPr/>
        <a:lstStyle/>
        <a:p>
          <a:endParaRPr lang="en-GB"/>
        </a:p>
      </dgm:t>
    </dgm:pt>
    <dgm:pt modelId="{0DE7C600-FA61-4052-A6FB-B889C3099F51}" type="sibTrans" cxnId="{283D9B6F-B70F-4F13-8B21-B659172D15C8}">
      <dgm:prSet/>
      <dgm:spPr/>
      <dgm:t>
        <a:bodyPr/>
        <a:lstStyle/>
        <a:p>
          <a:endParaRPr lang="en-GB"/>
        </a:p>
      </dgm:t>
    </dgm:pt>
    <dgm:pt modelId="{CA39D047-CE9B-4F3C-BDD3-EB6A8E37A962}">
      <dgm:prSet phldrT="[Text]"/>
      <dgm:spPr/>
      <dgm:t>
        <a:bodyPr/>
        <a:lstStyle/>
        <a:p>
          <a:r>
            <a:rPr lang="en-US" b="0" i="0" dirty="0"/>
            <a:t>Techniques developed can be also explored for integration (chips and </a:t>
          </a:r>
          <a:r>
            <a:rPr lang="en-US" b="0" i="0" dirty="0" err="1"/>
            <a:t>connecturization</a:t>
          </a:r>
          <a:r>
            <a:rPr lang="en-US" b="0" i="0" dirty="0"/>
            <a:t>)</a:t>
          </a:r>
        </a:p>
      </dgm:t>
    </dgm:pt>
    <dgm:pt modelId="{83B8A095-E535-42B8-A65D-C0581FB6DCE6}" type="parTrans" cxnId="{93A95FD5-2228-43EE-B3CA-6784F1E93B50}">
      <dgm:prSet/>
      <dgm:spPr/>
      <dgm:t>
        <a:bodyPr/>
        <a:lstStyle/>
        <a:p>
          <a:endParaRPr lang="en-GB"/>
        </a:p>
      </dgm:t>
    </dgm:pt>
    <dgm:pt modelId="{2A7E6200-495A-4C0D-8511-8D5CB9432B4D}" type="sibTrans" cxnId="{93A95FD5-2228-43EE-B3CA-6784F1E93B50}">
      <dgm:prSet/>
      <dgm:spPr/>
      <dgm:t>
        <a:bodyPr/>
        <a:lstStyle/>
        <a:p>
          <a:endParaRPr lang="en-GB"/>
        </a:p>
      </dgm:t>
    </dgm:pt>
    <dgm:pt modelId="{B160A742-D036-4AA9-B9FA-924D13A4B0FB}">
      <dgm:prSet phldrT="[Text]"/>
      <dgm:spPr/>
      <dgm:t>
        <a:bodyPr/>
        <a:lstStyle/>
        <a:p>
          <a:r>
            <a:rPr lang="en-US" b="0" i="0" dirty="0"/>
            <a:t>It has also the potential to include electronic features</a:t>
          </a:r>
        </a:p>
      </dgm:t>
    </dgm:pt>
    <dgm:pt modelId="{983674D2-03E7-4BA0-A3B1-D1962767C2A7}" type="parTrans" cxnId="{125C77DE-E9BF-4BFB-B95F-D421DC22B445}">
      <dgm:prSet/>
      <dgm:spPr/>
      <dgm:t>
        <a:bodyPr/>
        <a:lstStyle/>
        <a:p>
          <a:endParaRPr lang="en-GB"/>
        </a:p>
      </dgm:t>
    </dgm:pt>
    <dgm:pt modelId="{C288C0A0-EE29-462B-80A3-E5462550C11B}" type="sibTrans" cxnId="{125C77DE-E9BF-4BFB-B95F-D421DC22B445}">
      <dgm:prSet/>
      <dgm:spPr/>
      <dgm:t>
        <a:bodyPr/>
        <a:lstStyle/>
        <a:p>
          <a:endParaRPr lang="en-GB"/>
        </a:p>
      </dgm:t>
    </dgm:pt>
    <dgm:pt modelId="{11E1845F-5D07-4903-ADDB-5F1AE08AB8D0}">
      <dgm:prSet phldrT="[Text]"/>
      <dgm:spPr/>
      <dgm:t>
        <a:bodyPr/>
        <a:lstStyle/>
        <a:p>
          <a:r>
            <a:rPr lang="en-US" b="0" i="0" dirty="0"/>
            <a:t>Metal 3D printing</a:t>
          </a:r>
        </a:p>
      </dgm:t>
    </dgm:pt>
    <dgm:pt modelId="{CCA13A72-850D-4A91-AD66-3D58AC8E6EF0}" type="parTrans" cxnId="{B2A0EC04-4B6C-4692-916C-801E550D520A}">
      <dgm:prSet/>
      <dgm:spPr/>
      <dgm:t>
        <a:bodyPr/>
        <a:lstStyle/>
        <a:p>
          <a:endParaRPr lang="en-GB"/>
        </a:p>
      </dgm:t>
    </dgm:pt>
    <dgm:pt modelId="{8E8ECBAC-DBE6-458C-9E6D-AE0DD4C0D10D}" type="sibTrans" cxnId="{B2A0EC04-4B6C-4692-916C-801E550D520A}">
      <dgm:prSet/>
      <dgm:spPr/>
      <dgm:t>
        <a:bodyPr/>
        <a:lstStyle/>
        <a:p>
          <a:endParaRPr lang="en-GB"/>
        </a:p>
      </dgm:t>
    </dgm:pt>
    <dgm:pt modelId="{21096A2C-8C2E-401F-A882-CBA0001E6109}">
      <dgm:prSet phldrT="[Text]"/>
      <dgm:spPr/>
      <dgm:t>
        <a:bodyPr/>
        <a:lstStyle/>
        <a:p>
          <a:endParaRPr lang="en-US" b="0" i="0" dirty="0"/>
        </a:p>
      </dgm:t>
    </dgm:pt>
    <dgm:pt modelId="{D83431A3-BA48-41A6-A446-349C02A01BB9}" type="parTrans" cxnId="{7867D451-7457-4353-8804-AFFE0D2B49A1}">
      <dgm:prSet/>
      <dgm:spPr/>
      <dgm:t>
        <a:bodyPr/>
        <a:lstStyle/>
        <a:p>
          <a:endParaRPr lang="en-GB"/>
        </a:p>
      </dgm:t>
    </dgm:pt>
    <dgm:pt modelId="{AF2844F0-75CE-4723-A848-0FF7B43A0A5C}" type="sibTrans" cxnId="{7867D451-7457-4353-8804-AFFE0D2B49A1}">
      <dgm:prSet/>
      <dgm:spPr/>
      <dgm:t>
        <a:bodyPr/>
        <a:lstStyle/>
        <a:p>
          <a:endParaRPr lang="en-GB"/>
        </a:p>
      </dgm:t>
    </dgm:pt>
    <dgm:pt modelId="{5C5B3E53-7063-4456-99DE-529B2153A7F1}">
      <dgm:prSet phldrT="[Text]"/>
      <dgm:spPr/>
      <dgm:t>
        <a:bodyPr/>
        <a:lstStyle/>
        <a:p>
          <a:r>
            <a:rPr lang="en-US" b="0" i="0" dirty="0"/>
            <a:t>Next run: focus on improving distortion and fill factor and investigation of electropolishing (material reduction/easier integration?)</a:t>
          </a:r>
        </a:p>
      </dgm:t>
    </dgm:pt>
    <dgm:pt modelId="{39F63662-0543-448F-A36A-2D48BCD4A1BB}" type="parTrans" cxnId="{D61729DB-B54C-4292-AD15-1EC96E8621D0}">
      <dgm:prSet/>
      <dgm:spPr/>
      <dgm:t>
        <a:bodyPr/>
        <a:lstStyle/>
        <a:p>
          <a:endParaRPr lang="en-GB"/>
        </a:p>
      </dgm:t>
    </dgm:pt>
    <dgm:pt modelId="{68922DAD-8676-443C-8806-C4E36F487703}" type="sibTrans" cxnId="{D61729DB-B54C-4292-AD15-1EC96E8621D0}">
      <dgm:prSet/>
      <dgm:spPr/>
      <dgm:t>
        <a:bodyPr/>
        <a:lstStyle/>
        <a:p>
          <a:endParaRPr lang="en-GB"/>
        </a:p>
      </dgm:t>
    </dgm:pt>
    <dgm:pt modelId="{12E00B87-3F13-4ECC-B8BE-7AD0189BD4EC}">
      <dgm:prSet phldrT="[Text]"/>
      <dgm:spPr/>
      <dgm:t>
        <a:bodyPr/>
        <a:lstStyle/>
        <a:p>
          <a:r>
            <a:rPr lang="en-US" b="0" i="0" dirty="0"/>
            <a:t>X-ray tomography indicates issue with the fill factor</a:t>
          </a:r>
        </a:p>
      </dgm:t>
    </dgm:pt>
    <dgm:pt modelId="{D0173B72-B7DB-497E-AC24-B51CBF24CC32}" type="parTrans" cxnId="{59ABE1B2-0A3F-4D20-A134-1CF3D82BFF3B}">
      <dgm:prSet/>
      <dgm:spPr/>
      <dgm:t>
        <a:bodyPr/>
        <a:lstStyle/>
        <a:p>
          <a:endParaRPr lang="en-GB"/>
        </a:p>
      </dgm:t>
    </dgm:pt>
    <dgm:pt modelId="{DCACF590-9DF6-4481-8201-EAE35C6CF3BE}" type="sibTrans" cxnId="{59ABE1B2-0A3F-4D20-A134-1CF3D82BFF3B}">
      <dgm:prSet/>
      <dgm:spPr/>
      <dgm:t>
        <a:bodyPr/>
        <a:lstStyle/>
        <a:p>
          <a:endParaRPr lang="en-GB"/>
        </a:p>
      </dgm:t>
    </dgm:pt>
    <dgm:pt modelId="{83B1D081-F15E-4C69-B7A7-44548CEFAF34}">
      <dgm:prSet phldrT="[Text]"/>
      <dgm:spPr/>
      <dgm:t>
        <a:bodyPr/>
        <a:lstStyle/>
        <a:p>
          <a:r>
            <a:rPr lang="en-US" b="0" i="0" dirty="0"/>
            <a:t>Distortion observed created a choke point</a:t>
          </a:r>
        </a:p>
      </dgm:t>
    </dgm:pt>
    <dgm:pt modelId="{DBB4FF9F-6854-49EF-98DF-9AE83625A7F0}" type="parTrans" cxnId="{4A2A8A5A-C82B-4148-96E8-DC6B10017313}">
      <dgm:prSet/>
      <dgm:spPr/>
      <dgm:t>
        <a:bodyPr/>
        <a:lstStyle/>
        <a:p>
          <a:endParaRPr lang="en-GB"/>
        </a:p>
      </dgm:t>
    </dgm:pt>
    <dgm:pt modelId="{7EE670AD-96E8-4636-9C36-E08FE5E1BC53}" type="sibTrans" cxnId="{4A2A8A5A-C82B-4148-96E8-DC6B10017313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 custScaleX="34656" custLinFactNeighborY="-8195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 custAng="0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B2A0EC04-4B6C-4692-916C-801E550D520A}" srcId="{E68BC455-653C-467A-B073-FADDF464823E}" destId="{11E1845F-5D07-4903-ADDB-5F1AE08AB8D0}" srcOrd="6" destOrd="0" parTransId="{CCA13A72-850D-4A91-AD66-3D58AC8E6EF0}" sibTransId="{8E8ECBAC-DBE6-458C-9E6D-AE0DD4C0D10D}"/>
    <dgm:cxn modelId="{475D5B0E-E007-4252-9653-CBDE909F8A0E}" srcId="{E68BC455-653C-467A-B073-FADDF464823E}" destId="{605944F0-3D57-43A6-B090-32ACAC0CFEB4}" srcOrd="2" destOrd="0" parTransId="{3739364B-82F0-4E6D-9734-2F5C7E5BCBBA}" sibTransId="{1B9986B2-BF11-4121-BA5C-7992B8BC8A80}"/>
    <dgm:cxn modelId="{3A1FDB14-53E6-4368-84A9-CF49A645A740}" type="presOf" srcId="{5C5B3E53-7063-4456-99DE-529B2153A7F1}" destId="{4BB89884-CE97-4452-B52D-24ACA0EF22AA}" srcOrd="0" destOrd="18" presId="urn:microsoft.com/office/officeart/2005/8/layout/list1"/>
    <dgm:cxn modelId="{7E534015-598E-4189-B304-837FE5EA06BE}" srcId="{EE0C33D2-5C49-42FC-82C0-7012DCFD5123}" destId="{C73792CF-7C24-44D4-BD9C-C054C5C71BE4}" srcOrd="0" destOrd="0" parTransId="{491C8109-7649-46E2-BAB6-2D01D17EF5DE}" sibTransId="{ABE27407-582F-492A-A769-A90525D8157B}"/>
    <dgm:cxn modelId="{BCF99C17-6F94-4C39-ABA1-2BC6E1B6C3F3}" type="presOf" srcId="{12E00B87-3F13-4ECC-B8BE-7AD0189BD4EC}" destId="{4BB89884-CE97-4452-B52D-24ACA0EF22AA}" srcOrd="0" destOrd="16" presId="urn:microsoft.com/office/officeart/2005/8/layout/list1"/>
    <dgm:cxn modelId="{E97F841D-2374-4FA9-8EED-03D9B95E7872}" srcId="{E68BC455-653C-467A-B073-FADDF464823E}" destId="{4A41DBA2-CC50-41AB-BE2C-1EE23C63BACC}" srcOrd="4" destOrd="0" parTransId="{5CE318F5-22DF-464E-8B21-63618F5AE287}" sibTransId="{D5CE13FB-617C-4F13-BD19-92B994C8AEDB}"/>
    <dgm:cxn modelId="{EB59A028-6BCD-4116-AC92-3AF3911E02D3}" srcId="{C73792CF-7C24-44D4-BD9C-C054C5C71BE4}" destId="{CD626BF5-8E9E-491B-A080-0121A99E8773}" srcOrd="0" destOrd="0" parTransId="{678912F6-C832-4E1A-8029-E4F72C2281E8}" sibTransId="{B4B12939-7216-40D4-9837-F542DFDE5DA2}"/>
    <dgm:cxn modelId="{A4E83333-BCDE-466B-B0A2-16C0787118B0}" srcId="{605944F0-3D57-43A6-B090-32ACAC0CFEB4}" destId="{E1BA6CA8-3D68-4B09-8030-B9A6F2ED1FB6}" srcOrd="0" destOrd="0" parTransId="{E66C36AA-347E-4037-8A86-4FA25E64E455}" sibTransId="{F9FFDC89-3F13-4EE9-B3E6-6716F3D11861}"/>
    <dgm:cxn modelId="{C1CB763F-C6B1-4177-851F-018C0224910B}" srcId="{4A41DBA2-CC50-41AB-BE2C-1EE23C63BACC}" destId="{5F996067-90B4-4D43-A671-E930D78D7482}" srcOrd="1" destOrd="0" parTransId="{A85BDDC6-9487-441B-938E-185458666E11}" sibTransId="{CAB4EF17-23B7-407A-8FB4-F7231C367E53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15FCDD45-74BA-49F7-9AC5-0496BBA0BB66}" srcId="{4A41DBA2-CC50-41AB-BE2C-1EE23C63BACC}" destId="{85F93578-C4C1-402E-8C86-28E79BE6725F}" srcOrd="2" destOrd="0" parTransId="{FC707AFB-B3E2-473A-B25F-59BC47C5BFA2}" sibTransId="{AB1B2DB6-CB0F-4B5C-8CA2-4A937F3B4D24}"/>
    <dgm:cxn modelId="{2E502D48-CD5C-4646-84C7-B6F126A7E755}" type="presOf" srcId="{51457F6A-1676-4D26-9221-D206906203C2}" destId="{4BB89884-CE97-4452-B52D-24ACA0EF22AA}" srcOrd="0" destOrd="9" presId="urn:microsoft.com/office/officeart/2005/8/layout/list1"/>
    <dgm:cxn modelId="{51C4B84D-882C-4FEF-90DF-399B5155769C}" srcId="{E68BC455-653C-467A-B073-FADDF464823E}" destId="{51457F6A-1676-4D26-9221-D206906203C2}" srcOrd="3" destOrd="0" parTransId="{3A79DE29-8921-41C8-AFDE-20EF1F90143B}" sibTransId="{E9158C9F-C5DB-4053-B16C-D8EF4216D9AE}"/>
    <dgm:cxn modelId="{283D9B6F-B70F-4F13-8B21-B659172D15C8}" srcId="{E1BA6CA8-3D68-4B09-8030-B9A6F2ED1FB6}" destId="{A3559BEE-A53D-4232-9A8F-FC07B0A916F3}" srcOrd="0" destOrd="0" parTransId="{A53D79E3-A56C-4EDC-9D8D-6B945EA3BCA1}" sibTransId="{0DE7C600-FA61-4052-A6FB-B889C3099F51}"/>
    <dgm:cxn modelId="{7867D451-7457-4353-8804-AFFE0D2B49A1}" srcId="{E68BC455-653C-467A-B073-FADDF464823E}" destId="{21096A2C-8C2E-401F-A882-CBA0001E6109}" srcOrd="5" destOrd="0" parTransId="{D83431A3-BA48-41A6-A446-349C02A01BB9}" sibTransId="{AF2844F0-75CE-4723-A848-0FF7B43A0A5C}"/>
    <dgm:cxn modelId="{93FB1A74-1681-455B-8590-8343D6E47A55}" type="presOf" srcId="{A3559BEE-A53D-4232-9A8F-FC07B0A916F3}" destId="{4BB89884-CE97-4452-B52D-24ACA0EF22AA}" srcOrd="0" destOrd="7" presId="urn:microsoft.com/office/officeart/2005/8/layout/list1"/>
    <dgm:cxn modelId="{3E393254-AA16-4AAD-8338-7C6A7FBE164E}" type="presOf" srcId="{533C36E6-BA34-4F60-B257-75BB378C94D2}" destId="{4BB89884-CE97-4452-B52D-24ACA0EF22AA}" srcOrd="0" destOrd="4" presId="urn:microsoft.com/office/officeart/2005/8/layout/list1"/>
    <dgm:cxn modelId="{63125A74-13AF-4937-9431-71341D5D3A44}" type="presOf" srcId="{D581030F-9675-40B2-BC24-CBC6967B38F7}" destId="{4BB89884-CE97-4452-B52D-24ACA0EF22AA}" srcOrd="0" destOrd="3" presId="urn:microsoft.com/office/officeart/2005/8/layout/list1"/>
    <dgm:cxn modelId="{D18B1056-E79A-49A2-95C2-31A07B60DA8F}" type="presOf" srcId="{605944F0-3D57-43A6-B090-32ACAC0CFEB4}" destId="{4BB89884-CE97-4452-B52D-24ACA0EF22AA}" srcOrd="0" destOrd="5" presId="urn:microsoft.com/office/officeart/2005/8/layout/list1"/>
    <dgm:cxn modelId="{F717CE56-1A10-4F72-B096-FBCB7C17FAF9}" srcId="{E68BC455-653C-467A-B073-FADDF464823E}" destId="{533C36E6-BA34-4F60-B257-75BB378C94D2}" srcOrd="1" destOrd="0" parTransId="{00E3A891-16A8-4C29-8546-4C4BAC30C113}" sibTransId="{416FBB9A-843F-4D9E-8127-209419988BAB}"/>
    <dgm:cxn modelId="{2A08E278-113E-4501-8F05-46C4815A6CEC}" type="presOf" srcId="{CA39D047-CE9B-4F3C-BDD3-EB6A8E37A962}" destId="{4BB89884-CE97-4452-B52D-24ACA0EF22AA}" srcOrd="0" destOrd="8" presId="urn:microsoft.com/office/officeart/2005/8/layout/list1"/>
    <dgm:cxn modelId="{80326B79-4FB8-4B6E-A59C-93221B103A46}" type="presOf" srcId="{E1BA6CA8-3D68-4B09-8030-B9A6F2ED1FB6}" destId="{4BB89884-CE97-4452-B52D-24ACA0EF22AA}" srcOrd="0" destOrd="6" presId="urn:microsoft.com/office/officeart/2005/8/layout/list1"/>
    <dgm:cxn modelId="{4A2A8A5A-C82B-4148-96E8-DC6B10017313}" srcId="{11E1845F-5D07-4903-ADDB-5F1AE08AB8D0}" destId="{83B1D081-F15E-4C69-B7A7-44548CEFAF34}" srcOrd="1" destOrd="0" parTransId="{DBB4FF9F-6854-49EF-98DF-9AE83625A7F0}" sibTransId="{7EE670AD-96E8-4636-9C36-E08FE5E1BC53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8B72DE8E-22F5-4239-90FA-410A33E7380D}" type="presOf" srcId="{4A41DBA2-CC50-41AB-BE2C-1EE23C63BACC}" destId="{4BB89884-CE97-4452-B52D-24ACA0EF22AA}" srcOrd="0" destOrd="10" presId="urn:microsoft.com/office/officeart/2005/8/layout/list1"/>
    <dgm:cxn modelId="{D2AFDEA0-6CEE-4247-88D7-2F51299E2FD6}" type="presOf" srcId="{5F996067-90B4-4D43-A671-E930D78D7482}" destId="{4BB89884-CE97-4452-B52D-24ACA0EF22AA}" srcOrd="0" destOrd="12" presId="urn:microsoft.com/office/officeart/2005/8/layout/list1"/>
    <dgm:cxn modelId="{59ABE1B2-0A3F-4D20-A134-1CF3D82BFF3B}" srcId="{11E1845F-5D07-4903-ADDB-5F1AE08AB8D0}" destId="{12E00B87-3F13-4ECC-B8BE-7AD0189BD4EC}" srcOrd="0" destOrd="0" parTransId="{D0173B72-B7DB-497E-AC24-B51CBF24CC32}" sibTransId="{DCACF590-9DF6-4481-8201-EAE35C6CF3BE}"/>
    <dgm:cxn modelId="{CA2CBFB4-9BDA-4643-916D-350A8E7828EF}" type="presOf" srcId="{11E1845F-5D07-4903-ADDB-5F1AE08AB8D0}" destId="{4BB89884-CE97-4452-B52D-24ACA0EF22AA}" srcOrd="0" destOrd="1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1C7212BA-5813-4963-A0EE-A6A84DB0F242}" type="presOf" srcId="{CD626BF5-8E9E-491B-A080-0121A99E8773}" destId="{4BB89884-CE97-4452-B52D-24ACA0EF22AA}" srcOrd="0" destOrd="2" presId="urn:microsoft.com/office/officeart/2005/8/layout/list1"/>
    <dgm:cxn modelId="{652052BD-D296-43CF-A9EC-36FB80A742A0}" type="presOf" srcId="{C73792CF-7C24-44D4-BD9C-C054C5C71BE4}" destId="{4BB89884-CE97-4452-B52D-24ACA0EF22AA}" srcOrd="0" destOrd="1" presId="urn:microsoft.com/office/officeart/2005/8/layout/list1"/>
    <dgm:cxn modelId="{3B7F38CA-3454-4C94-832B-493D59DB9634}" type="presOf" srcId="{EE0C33D2-5C49-42FC-82C0-7012DCFD5123}" destId="{4BB89884-CE97-4452-B52D-24ACA0EF22AA}" srcOrd="0" destOrd="0" presId="urn:microsoft.com/office/officeart/2005/8/layout/list1"/>
    <dgm:cxn modelId="{E35AF2CA-57EE-4120-B3A5-8D5324278B27}" srcId="{EE0C33D2-5C49-42FC-82C0-7012DCFD5123}" destId="{D581030F-9675-40B2-BC24-CBC6967B38F7}" srcOrd="1" destOrd="0" parTransId="{F18925A1-F2C8-4563-94F7-360F22318006}" sibTransId="{DDDEFD34-2F52-4091-9CE5-61B5391BE9CF}"/>
    <dgm:cxn modelId="{5C5A29D2-001C-430E-8C9D-8EC921C4304B}" type="presOf" srcId="{85F93578-C4C1-402E-8C86-28E79BE6725F}" destId="{4BB89884-CE97-4452-B52D-24ACA0EF22AA}" srcOrd="0" destOrd="13" presId="urn:microsoft.com/office/officeart/2005/8/layout/list1"/>
    <dgm:cxn modelId="{079125D4-1CA4-431B-AC1B-7D30E6CD36BE}" type="presOf" srcId="{83B1D081-F15E-4C69-B7A7-44548CEFAF34}" destId="{4BB89884-CE97-4452-B52D-24ACA0EF22AA}" srcOrd="0" destOrd="17" presId="urn:microsoft.com/office/officeart/2005/8/layout/list1"/>
    <dgm:cxn modelId="{93A95FD5-2228-43EE-B3CA-6784F1E93B50}" srcId="{605944F0-3D57-43A6-B090-32ACAC0CFEB4}" destId="{CA39D047-CE9B-4F3C-BDD3-EB6A8E37A962}" srcOrd="1" destOrd="0" parTransId="{83B8A095-E535-42B8-A65D-C0581FB6DCE6}" sibTransId="{2A7E6200-495A-4C0D-8511-8D5CB9432B4D}"/>
    <dgm:cxn modelId="{626578D7-846C-4750-A197-A887787ABFAE}" srcId="{E68BC455-653C-467A-B073-FADDF464823E}" destId="{EE0C33D2-5C49-42FC-82C0-7012DCFD5123}" srcOrd="0" destOrd="0" parTransId="{E1490934-4924-410F-92E9-176A582D7D4B}" sibTransId="{EEF75D1E-3FC0-4F84-818F-B8B9402D423B}"/>
    <dgm:cxn modelId="{D61729DB-B54C-4292-AD15-1EC96E8621D0}" srcId="{11E1845F-5D07-4903-ADDB-5F1AE08AB8D0}" destId="{5C5B3E53-7063-4456-99DE-529B2153A7F1}" srcOrd="2" destOrd="0" parTransId="{39F63662-0543-448F-A36A-2D48BCD4A1BB}" sibTransId="{68922DAD-8676-443C-8806-C4E36F487703}"/>
    <dgm:cxn modelId="{125C77DE-E9BF-4BFB-B95F-D421DC22B445}" srcId="{4A41DBA2-CC50-41AB-BE2C-1EE23C63BACC}" destId="{B160A742-D036-4AA9-B9FA-924D13A4B0FB}" srcOrd="0" destOrd="0" parTransId="{983674D2-03E7-4BA0-A3B1-D1962767C2A7}" sibTransId="{C288C0A0-EE29-462B-80A3-E5462550C11B}"/>
    <dgm:cxn modelId="{71F228EF-A0EE-476C-8CDC-E9DAFEEE32F4}" type="presOf" srcId="{21096A2C-8C2E-401F-A882-CBA0001E6109}" destId="{4BB89884-CE97-4452-B52D-24ACA0EF22AA}" srcOrd="0" destOrd="14" presId="urn:microsoft.com/office/officeart/2005/8/layout/list1"/>
    <dgm:cxn modelId="{61A9F7FA-97FB-4FE0-8B8F-7684D65C44A9}" type="presOf" srcId="{B160A742-D036-4AA9-B9FA-924D13A4B0FB}" destId="{4BB89884-CE97-4452-B52D-24ACA0EF22AA}" srcOrd="0" destOrd="11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US" sz="3600" dirty="0"/>
            <a:t>Conclusion</a:t>
          </a:r>
          <a:endParaRPr lang="en-US" sz="2100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4A41DBA2-CC50-41AB-BE2C-1EE23C63BAC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CE318F5-22DF-464E-8B21-63618F5AE287}" type="parTrans" cxnId="{E97F841D-2374-4FA9-8EED-03D9B95E7872}">
      <dgm:prSet/>
      <dgm:spPr/>
      <dgm:t>
        <a:bodyPr/>
        <a:lstStyle/>
        <a:p>
          <a:endParaRPr lang="en-GB"/>
        </a:p>
      </dgm:t>
    </dgm:pt>
    <dgm:pt modelId="{D5CE13FB-617C-4F13-BD19-92B994C8AEDB}" type="sibTrans" cxnId="{E97F841D-2374-4FA9-8EED-03D9B95E7872}">
      <dgm:prSet/>
      <dgm:spPr/>
      <dgm:t>
        <a:bodyPr/>
        <a:lstStyle/>
        <a:p>
          <a:endParaRPr lang="en-GB"/>
        </a:p>
      </dgm:t>
    </dgm:pt>
    <dgm:pt modelId="{5F996067-90B4-4D43-A671-E930D78D748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85BDDC6-9487-441B-938E-185458666E11}" type="parTrans" cxnId="{C1CB763F-C6B1-4177-851F-018C0224910B}">
      <dgm:prSet/>
      <dgm:spPr/>
      <dgm:t>
        <a:bodyPr/>
        <a:lstStyle/>
        <a:p>
          <a:endParaRPr lang="en-GB"/>
        </a:p>
      </dgm:t>
    </dgm:pt>
    <dgm:pt modelId="{CAB4EF17-23B7-407A-8FB4-F7231C367E53}" type="sibTrans" cxnId="{C1CB763F-C6B1-4177-851F-018C0224910B}">
      <dgm:prSet/>
      <dgm:spPr/>
      <dgm:t>
        <a:bodyPr/>
        <a:lstStyle/>
        <a:p>
          <a:endParaRPr lang="en-GB"/>
        </a:p>
      </dgm:t>
    </dgm:pt>
    <dgm:pt modelId="{85F93578-C4C1-402E-8C86-28E79BE6725F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C707AFB-B3E2-473A-B25F-59BC47C5BFA2}" type="parTrans" cxnId="{15FCDD45-74BA-49F7-9AC5-0496BBA0BB66}">
      <dgm:prSet/>
      <dgm:spPr/>
      <dgm:t>
        <a:bodyPr/>
        <a:lstStyle/>
        <a:p>
          <a:endParaRPr lang="en-GB"/>
        </a:p>
      </dgm:t>
    </dgm:pt>
    <dgm:pt modelId="{AB1B2DB6-CB0F-4B5C-8CA2-4A937F3B4D24}" type="sibTrans" cxnId="{15FCDD45-74BA-49F7-9AC5-0496BBA0BB66}">
      <dgm:prSet/>
      <dgm:spPr/>
      <dgm:t>
        <a:bodyPr/>
        <a:lstStyle/>
        <a:p>
          <a:endParaRPr lang="en-GB"/>
        </a:p>
      </dgm:t>
    </dgm:pt>
    <dgm:pt modelId="{EE0C33D2-5C49-42FC-82C0-7012DCFD5123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1490934-4924-410F-92E9-176A582D7D4B}" type="parTrans" cxnId="{626578D7-846C-4750-A197-A887787ABFAE}">
      <dgm:prSet/>
      <dgm:spPr/>
      <dgm:t>
        <a:bodyPr/>
        <a:lstStyle/>
        <a:p>
          <a:endParaRPr lang="en-GB"/>
        </a:p>
      </dgm:t>
    </dgm:pt>
    <dgm:pt modelId="{EEF75D1E-3FC0-4F84-818F-B8B9402D423B}" type="sibTrans" cxnId="{626578D7-846C-4750-A197-A887787ABFAE}">
      <dgm:prSet/>
      <dgm:spPr/>
      <dgm:t>
        <a:bodyPr/>
        <a:lstStyle/>
        <a:p>
          <a:endParaRPr lang="en-GB"/>
        </a:p>
      </dgm:t>
    </dgm:pt>
    <dgm:pt modelId="{C73792CF-7C24-44D4-BD9C-C054C5C71BE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91C8109-7649-46E2-BAB6-2D01D17EF5DE}" type="parTrans" cxnId="{7E534015-598E-4189-B304-837FE5EA06BE}">
      <dgm:prSet/>
      <dgm:spPr/>
      <dgm:t>
        <a:bodyPr/>
        <a:lstStyle/>
        <a:p>
          <a:endParaRPr lang="en-GB"/>
        </a:p>
      </dgm:t>
    </dgm:pt>
    <dgm:pt modelId="{ABE27407-582F-492A-A769-A90525D8157B}" type="sibTrans" cxnId="{7E534015-598E-4189-B304-837FE5EA06BE}">
      <dgm:prSet/>
      <dgm:spPr/>
      <dgm:t>
        <a:bodyPr/>
        <a:lstStyle/>
        <a:p>
          <a:endParaRPr lang="en-GB"/>
        </a:p>
      </dgm:t>
    </dgm:pt>
    <dgm:pt modelId="{CD626BF5-8E9E-491B-A080-0121A99E877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78912F6-C832-4E1A-8029-E4F72C2281E8}" type="parTrans" cxnId="{EB59A028-6BCD-4116-AC92-3AF3911E02D3}">
      <dgm:prSet/>
      <dgm:spPr/>
      <dgm:t>
        <a:bodyPr/>
        <a:lstStyle/>
        <a:p>
          <a:endParaRPr lang="en-GB"/>
        </a:p>
      </dgm:t>
    </dgm:pt>
    <dgm:pt modelId="{B4B12939-7216-40D4-9837-F542DFDE5DA2}" type="sibTrans" cxnId="{EB59A028-6BCD-4116-AC92-3AF3911E02D3}">
      <dgm:prSet/>
      <dgm:spPr/>
      <dgm:t>
        <a:bodyPr/>
        <a:lstStyle/>
        <a:p>
          <a:endParaRPr lang="en-GB"/>
        </a:p>
      </dgm:t>
    </dgm:pt>
    <dgm:pt modelId="{51457F6A-1676-4D26-9221-D206906203C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A79DE29-8921-41C8-AFDE-20EF1F90143B}" type="parTrans" cxnId="{51C4B84D-882C-4FEF-90DF-399B5155769C}">
      <dgm:prSet/>
      <dgm:spPr/>
      <dgm:t>
        <a:bodyPr/>
        <a:lstStyle/>
        <a:p>
          <a:endParaRPr lang="en-GB"/>
        </a:p>
      </dgm:t>
    </dgm:pt>
    <dgm:pt modelId="{E9158C9F-C5DB-4053-B16C-D8EF4216D9AE}" type="sibTrans" cxnId="{51C4B84D-882C-4FEF-90DF-399B5155769C}">
      <dgm:prSet/>
      <dgm:spPr/>
      <dgm:t>
        <a:bodyPr/>
        <a:lstStyle/>
        <a:p>
          <a:endParaRPr lang="en-GB"/>
        </a:p>
      </dgm:t>
    </dgm:pt>
    <dgm:pt modelId="{D581030F-9675-40B2-BC24-CBC6967B38F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18925A1-F2C8-4563-94F7-360F22318006}" type="parTrans" cxnId="{E35AF2CA-57EE-4120-B3A5-8D5324278B27}">
      <dgm:prSet/>
      <dgm:spPr/>
      <dgm:t>
        <a:bodyPr/>
        <a:lstStyle/>
        <a:p>
          <a:endParaRPr lang="en-GB"/>
        </a:p>
      </dgm:t>
    </dgm:pt>
    <dgm:pt modelId="{DDDEFD34-2F52-4091-9CE5-61B5391BE9CF}" type="sibTrans" cxnId="{E35AF2CA-57EE-4120-B3A5-8D5324278B27}">
      <dgm:prSet/>
      <dgm:spPr/>
      <dgm:t>
        <a:bodyPr/>
        <a:lstStyle/>
        <a:p>
          <a:endParaRPr lang="en-GB"/>
        </a:p>
      </dgm:t>
    </dgm:pt>
    <dgm:pt modelId="{605944F0-3D57-43A6-B090-32ACAC0CFEB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39364B-82F0-4E6D-9734-2F5C7E5BCBBA}" type="parTrans" cxnId="{475D5B0E-E007-4252-9653-CBDE909F8A0E}">
      <dgm:prSet/>
      <dgm:spPr/>
      <dgm:t>
        <a:bodyPr/>
        <a:lstStyle/>
        <a:p>
          <a:endParaRPr lang="en-GB"/>
        </a:p>
      </dgm:t>
    </dgm:pt>
    <dgm:pt modelId="{1B9986B2-BF11-4121-BA5C-7992B8BC8A80}" type="sibTrans" cxnId="{475D5B0E-E007-4252-9653-CBDE909F8A0E}">
      <dgm:prSet/>
      <dgm:spPr/>
      <dgm:t>
        <a:bodyPr/>
        <a:lstStyle/>
        <a:p>
          <a:endParaRPr lang="en-GB"/>
        </a:p>
      </dgm:t>
    </dgm:pt>
    <dgm:pt modelId="{533C36E6-BA34-4F60-B257-75BB378C94D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0E3A891-16A8-4C29-8546-4C4BAC30C113}" type="parTrans" cxnId="{F717CE56-1A10-4F72-B096-FBCB7C17FAF9}">
      <dgm:prSet/>
      <dgm:spPr/>
      <dgm:t>
        <a:bodyPr/>
        <a:lstStyle/>
        <a:p>
          <a:endParaRPr lang="en-GB"/>
        </a:p>
      </dgm:t>
    </dgm:pt>
    <dgm:pt modelId="{416FBB9A-843F-4D9E-8127-209419988BAB}" type="sibTrans" cxnId="{F717CE56-1A10-4F72-B096-FBCB7C17FAF9}">
      <dgm:prSet/>
      <dgm:spPr/>
      <dgm:t>
        <a:bodyPr/>
        <a:lstStyle/>
        <a:p>
          <a:endParaRPr lang="en-GB"/>
        </a:p>
      </dgm:t>
    </dgm:pt>
    <dgm:pt modelId="{E1BA6CA8-3D68-4B09-8030-B9A6F2ED1FB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66C36AA-347E-4037-8A86-4FA25E64E455}" type="parTrans" cxnId="{A4E83333-BCDE-466B-B0A2-16C0787118B0}">
      <dgm:prSet/>
      <dgm:spPr/>
      <dgm:t>
        <a:bodyPr/>
        <a:lstStyle/>
        <a:p>
          <a:endParaRPr lang="en-GB"/>
        </a:p>
      </dgm:t>
    </dgm:pt>
    <dgm:pt modelId="{F9FFDC89-3F13-4EE9-B3E6-6716F3D11861}" type="sibTrans" cxnId="{A4E83333-BCDE-466B-B0A2-16C0787118B0}">
      <dgm:prSet/>
      <dgm:spPr/>
      <dgm:t>
        <a:bodyPr/>
        <a:lstStyle/>
        <a:p>
          <a:endParaRPr lang="en-GB"/>
        </a:p>
      </dgm:t>
    </dgm:pt>
    <dgm:pt modelId="{A3559BEE-A53D-4232-9A8F-FC07B0A916F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53D79E3-A56C-4EDC-9D8D-6B945EA3BCA1}" type="parTrans" cxnId="{283D9B6F-B70F-4F13-8B21-B659172D15C8}">
      <dgm:prSet/>
      <dgm:spPr/>
      <dgm:t>
        <a:bodyPr/>
        <a:lstStyle/>
        <a:p>
          <a:endParaRPr lang="en-GB"/>
        </a:p>
      </dgm:t>
    </dgm:pt>
    <dgm:pt modelId="{0DE7C600-FA61-4052-A6FB-B889C3099F51}" type="sibTrans" cxnId="{283D9B6F-B70F-4F13-8B21-B659172D15C8}">
      <dgm:prSet/>
      <dgm:spPr/>
      <dgm:t>
        <a:bodyPr/>
        <a:lstStyle/>
        <a:p>
          <a:endParaRPr lang="en-GB"/>
        </a:p>
      </dgm:t>
    </dgm:pt>
    <dgm:pt modelId="{CA39D047-CE9B-4F3C-BDD3-EB6A8E37A96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3B8A095-E535-42B8-A65D-C0581FB6DCE6}" type="parTrans" cxnId="{93A95FD5-2228-43EE-B3CA-6784F1E93B50}">
      <dgm:prSet/>
      <dgm:spPr/>
      <dgm:t>
        <a:bodyPr/>
        <a:lstStyle/>
        <a:p>
          <a:endParaRPr lang="en-GB"/>
        </a:p>
      </dgm:t>
    </dgm:pt>
    <dgm:pt modelId="{2A7E6200-495A-4C0D-8511-8D5CB9432B4D}" type="sibTrans" cxnId="{93A95FD5-2228-43EE-B3CA-6784F1E93B50}">
      <dgm:prSet/>
      <dgm:spPr/>
      <dgm:t>
        <a:bodyPr/>
        <a:lstStyle/>
        <a:p>
          <a:endParaRPr lang="en-GB"/>
        </a:p>
      </dgm:t>
    </dgm:pt>
    <dgm:pt modelId="{B160A742-D036-4AA9-B9FA-924D13A4B0F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83674D2-03E7-4BA0-A3B1-D1962767C2A7}" type="parTrans" cxnId="{125C77DE-E9BF-4BFB-B95F-D421DC22B445}">
      <dgm:prSet/>
      <dgm:spPr/>
      <dgm:t>
        <a:bodyPr/>
        <a:lstStyle/>
        <a:p>
          <a:endParaRPr lang="en-GB"/>
        </a:p>
      </dgm:t>
    </dgm:pt>
    <dgm:pt modelId="{C288C0A0-EE29-462B-80A3-E5462550C11B}" type="sibTrans" cxnId="{125C77DE-E9BF-4BFB-B95F-D421DC22B445}">
      <dgm:prSet/>
      <dgm:spPr/>
      <dgm:t>
        <a:bodyPr/>
        <a:lstStyle/>
        <a:p>
          <a:endParaRPr lang="en-GB"/>
        </a:p>
      </dgm:t>
    </dgm:pt>
    <dgm:pt modelId="{11E1845F-5D07-4903-ADDB-5F1AE08AB8D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CA13A72-850D-4A91-AD66-3D58AC8E6EF0}" type="parTrans" cxnId="{B2A0EC04-4B6C-4692-916C-801E550D520A}">
      <dgm:prSet/>
      <dgm:spPr/>
      <dgm:t>
        <a:bodyPr/>
        <a:lstStyle/>
        <a:p>
          <a:endParaRPr lang="en-GB"/>
        </a:p>
      </dgm:t>
    </dgm:pt>
    <dgm:pt modelId="{8E8ECBAC-DBE6-458C-9E6D-AE0DD4C0D10D}" type="sibTrans" cxnId="{B2A0EC04-4B6C-4692-916C-801E550D520A}">
      <dgm:prSet/>
      <dgm:spPr/>
      <dgm:t>
        <a:bodyPr/>
        <a:lstStyle/>
        <a:p>
          <a:endParaRPr lang="en-GB"/>
        </a:p>
      </dgm:t>
    </dgm:pt>
    <dgm:pt modelId="{21096A2C-8C2E-401F-A882-CBA0001E6109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83431A3-BA48-41A6-A446-349C02A01BB9}" type="parTrans" cxnId="{7867D451-7457-4353-8804-AFFE0D2B49A1}">
      <dgm:prSet/>
      <dgm:spPr/>
      <dgm:t>
        <a:bodyPr/>
        <a:lstStyle/>
        <a:p>
          <a:endParaRPr lang="en-GB"/>
        </a:p>
      </dgm:t>
    </dgm:pt>
    <dgm:pt modelId="{AF2844F0-75CE-4723-A848-0FF7B43A0A5C}" type="sibTrans" cxnId="{7867D451-7457-4353-8804-AFFE0D2B49A1}">
      <dgm:prSet/>
      <dgm:spPr/>
      <dgm:t>
        <a:bodyPr/>
        <a:lstStyle/>
        <a:p>
          <a:endParaRPr lang="en-GB"/>
        </a:p>
      </dgm:t>
    </dgm:pt>
    <dgm:pt modelId="{5C5B3E53-7063-4456-99DE-529B2153A7F1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9F63662-0543-448F-A36A-2D48BCD4A1BB}" type="parTrans" cxnId="{D61729DB-B54C-4292-AD15-1EC96E8621D0}">
      <dgm:prSet/>
      <dgm:spPr/>
      <dgm:t>
        <a:bodyPr/>
        <a:lstStyle/>
        <a:p>
          <a:endParaRPr lang="en-GB"/>
        </a:p>
      </dgm:t>
    </dgm:pt>
    <dgm:pt modelId="{68922DAD-8676-443C-8806-C4E36F487703}" type="sibTrans" cxnId="{D61729DB-B54C-4292-AD15-1EC96E8621D0}">
      <dgm:prSet/>
      <dgm:spPr/>
      <dgm:t>
        <a:bodyPr/>
        <a:lstStyle/>
        <a:p>
          <a:endParaRPr lang="en-GB"/>
        </a:p>
      </dgm:t>
    </dgm:pt>
    <dgm:pt modelId="{12E00B87-3F13-4ECC-B8BE-7AD0189BD4E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0173B72-B7DB-497E-AC24-B51CBF24CC32}" type="parTrans" cxnId="{59ABE1B2-0A3F-4D20-A134-1CF3D82BFF3B}">
      <dgm:prSet/>
      <dgm:spPr/>
      <dgm:t>
        <a:bodyPr/>
        <a:lstStyle/>
        <a:p>
          <a:endParaRPr lang="en-GB"/>
        </a:p>
      </dgm:t>
    </dgm:pt>
    <dgm:pt modelId="{DCACF590-9DF6-4481-8201-EAE35C6CF3BE}" type="sibTrans" cxnId="{59ABE1B2-0A3F-4D20-A134-1CF3D82BFF3B}">
      <dgm:prSet/>
      <dgm:spPr/>
      <dgm:t>
        <a:bodyPr/>
        <a:lstStyle/>
        <a:p>
          <a:endParaRPr lang="en-GB"/>
        </a:p>
      </dgm:t>
    </dgm:pt>
    <dgm:pt modelId="{83B1D081-F15E-4C69-B7A7-44548CEFAF3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BB4FF9F-6854-49EF-98DF-9AE83625A7F0}" type="parTrans" cxnId="{4A2A8A5A-C82B-4148-96E8-DC6B10017313}">
      <dgm:prSet/>
      <dgm:spPr/>
      <dgm:t>
        <a:bodyPr/>
        <a:lstStyle/>
        <a:p>
          <a:endParaRPr lang="en-GB"/>
        </a:p>
      </dgm:t>
    </dgm:pt>
    <dgm:pt modelId="{7EE670AD-96E8-4636-9C36-E08FE5E1BC53}" type="sibTrans" cxnId="{4A2A8A5A-C82B-4148-96E8-DC6B10017313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 custScaleX="34656" custLinFactNeighborY="-8195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 custAng="0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B2A0EC04-4B6C-4692-916C-801E550D520A}" srcId="{E68BC455-653C-467A-B073-FADDF464823E}" destId="{11E1845F-5D07-4903-ADDB-5F1AE08AB8D0}" srcOrd="6" destOrd="0" parTransId="{CCA13A72-850D-4A91-AD66-3D58AC8E6EF0}" sibTransId="{8E8ECBAC-DBE6-458C-9E6D-AE0DD4C0D10D}"/>
    <dgm:cxn modelId="{475D5B0E-E007-4252-9653-CBDE909F8A0E}" srcId="{E68BC455-653C-467A-B073-FADDF464823E}" destId="{605944F0-3D57-43A6-B090-32ACAC0CFEB4}" srcOrd="2" destOrd="0" parTransId="{3739364B-82F0-4E6D-9734-2F5C7E5BCBBA}" sibTransId="{1B9986B2-BF11-4121-BA5C-7992B8BC8A80}"/>
    <dgm:cxn modelId="{3A1FDB14-53E6-4368-84A9-CF49A645A740}" type="presOf" srcId="{5C5B3E53-7063-4456-99DE-529B2153A7F1}" destId="{4BB89884-CE97-4452-B52D-24ACA0EF22AA}" srcOrd="0" destOrd="18" presId="urn:microsoft.com/office/officeart/2005/8/layout/list1"/>
    <dgm:cxn modelId="{7E534015-598E-4189-B304-837FE5EA06BE}" srcId="{EE0C33D2-5C49-42FC-82C0-7012DCFD5123}" destId="{C73792CF-7C24-44D4-BD9C-C054C5C71BE4}" srcOrd="0" destOrd="0" parTransId="{491C8109-7649-46E2-BAB6-2D01D17EF5DE}" sibTransId="{ABE27407-582F-492A-A769-A90525D8157B}"/>
    <dgm:cxn modelId="{BCF99C17-6F94-4C39-ABA1-2BC6E1B6C3F3}" type="presOf" srcId="{12E00B87-3F13-4ECC-B8BE-7AD0189BD4EC}" destId="{4BB89884-CE97-4452-B52D-24ACA0EF22AA}" srcOrd="0" destOrd="16" presId="urn:microsoft.com/office/officeart/2005/8/layout/list1"/>
    <dgm:cxn modelId="{E97F841D-2374-4FA9-8EED-03D9B95E7872}" srcId="{E68BC455-653C-467A-B073-FADDF464823E}" destId="{4A41DBA2-CC50-41AB-BE2C-1EE23C63BACC}" srcOrd="4" destOrd="0" parTransId="{5CE318F5-22DF-464E-8B21-63618F5AE287}" sibTransId="{D5CE13FB-617C-4F13-BD19-92B994C8AEDB}"/>
    <dgm:cxn modelId="{EB59A028-6BCD-4116-AC92-3AF3911E02D3}" srcId="{C73792CF-7C24-44D4-BD9C-C054C5C71BE4}" destId="{CD626BF5-8E9E-491B-A080-0121A99E8773}" srcOrd="0" destOrd="0" parTransId="{678912F6-C832-4E1A-8029-E4F72C2281E8}" sibTransId="{B4B12939-7216-40D4-9837-F542DFDE5DA2}"/>
    <dgm:cxn modelId="{A4E83333-BCDE-466B-B0A2-16C0787118B0}" srcId="{605944F0-3D57-43A6-B090-32ACAC0CFEB4}" destId="{E1BA6CA8-3D68-4B09-8030-B9A6F2ED1FB6}" srcOrd="0" destOrd="0" parTransId="{E66C36AA-347E-4037-8A86-4FA25E64E455}" sibTransId="{F9FFDC89-3F13-4EE9-B3E6-6716F3D11861}"/>
    <dgm:cxn modelId="{C1CB763F-C6B1-4177-851F-018C0224910B}" srcId="{4A41DBA2-CC50-41AB-BE2C-1EE23C63BACC}" destId="{5F996067-90B4-4D43-A671-E930D78D7482}" srcOrd="1" destOrd="0" parTransId="{A85BDDC6-9487-441B-938E-185458666E11}" sibTransId="{CAB4EF17-23B7-407A-8FB4-F7231C367E53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15FCDD45-74BA-49F7-9AC5-0496BBA0BB66}" srcId="{4A41DBA2-CC50-41AB-BE2C-1EE23C63BACC}" destId="{85F93578-C4C1-402E-8C86-28E79BE6725F}" srcOrd="2" destOrd="0" parTransId="{FC707AFB-B3E2-473A-B25F-59BC47C5BFA2}" sibTransId="{AB1B2DB6-CB0F-4B5C-8CA2-4A937F3B4D24}"/>
    <dgm:cxn modelId="{2E502D48-CD5C-4646-84C7-B6F126A7E755}" type="presOf" srcId="{51457F6A-1676-4D26-9221-D206906203C2}" destId="{4BB89884-CE97-4452-B52D-24ACA0EF22AA}" srcOrd="0" destOrd="9" presId="urn:microsoft.com/office/officeart/2005/8/layout/list1"/>
    <dgm:cxn modelId="{51C4B84D-882C-4FEF-90DF-399B5155769C}" srcId="{E68BC455-653C-467A-B073-FADDF464823E}" destId="{51457F6A-1676-4D26-9221-D206906203C2}" srcOrd="3" destOrd="0" parTransId="{3A79DE29-8921-41C8-AFDE-20EF1F90143B}" sibTransId="{E9158C9F-C5DB-4053-B16C-D8EF4216D9AE}"/>
    <dgm:cxn modelId="{283D9B6F-B70F-4F13-8B21-B659172D15C8}" srcId="{E1BA6CA8-3D68-4B09-8030-B9A6F2ED1FB6}" destId="{A3559BEE-A53D-4232-9A8F-FC07B0A916F3}" srcOrd="0" destOrd="0" parTransId="{A53D79E3-A56C-4EDC-9D8D-6B945EA3BCA1}" sibTransId="{0DE7C600-FA61-4052-A6FB-B889C3099F51}"/>
    <dgm:cxn modelId="{7867D451-7457-4353-8804-AFFE0D2B49A1}" srcId="{E68BC455-653C-467A-B073-FADDF464823E}" destId="{21096A2C-8C2E-401F-A882-CBA0001E6109}" srcOrd="5" destOrd="0" parTransId="{D83431A3-BA48-41A6-A446-349C02A01BB9}" sibTransId="{AF2844F0-75CE-4723-A848-0FF7B43A0A5C}"/>
    <dgm:cxn modelId="{93FB1A74-1681-455B-8590-8343D6E47A55}" type="presOf" srcId="{A3559BEE-A53D-4232-9A8F-FC07B0A916F3}" destId="{4BB89884-CE97-4452-B52D-24ACA0EF22AA}" srcOrd="0" destOrd="7" presId="urn:microsoft.com/office/officeart/2005/8/layout/list1"/>
    <dgm:cxn modelId="{3E393254-AA16-4AAD-8338-7C6A7FBE164E}" type="presOf" srcId="{533C36E6-BA34-4F60-B257-75BB378C94D2}" destId="{4BB89884-CE97-4452-B52D-24ACA0EF22AA}" srcOrd="0" destOrd="4" presId="urn:microsoft.com/office/officeart/2005/8/layout/list1"/>
    <dgm:cxn modelId="{63125A74-13AF-4937-9431-71341D5D3A44}" type="presOf" srcId="{D581030F-9675-40B2-BC24-CBC6967B38F7}" destId="{4BB89884-CE97-4452-B52D-24ACA0EF22AA}" srcOrd="0" destOrd="3" presId="urn:microsoft.com/office/officeart/2005/8/layout/list1"/>
    <dgm:cxn modelId="{D18B1056-E79A-49A2-95C2-31A07B60DA8F}" type="presOf" srcId="{605944F0-3D57-43A6-B090-32ACAC0CFEB4}" destId="{4BB89884-CE97-4452-B52D-24ACA0EF22AA}" srcOrd="0" destOrd="5" presId="urn:microsoft.com/office/officeart/2005/8/layout/list1"/>
    <dgm:cxn modelId="{F717CE56-1A10-4F72-B096-FBCB7C17FAF9}" srcId="{E68BC455-653C-467A-B073-FADDF464823E}" destId="{533C36E6-BA34-4F60-B257-75BB378C94D2}" srcOrd="1" destOrd="0" parTransId="{00E3A891-16A8-4C29-8546-4C4BAC30C113}" sibTransId="{416FBB9A-843F-4D9E-8127-209419988BAB}"/>
    <dgm:cxn modelId="{2A08E278-113E-4501-8F05-46C4815A6CEC}" type="presOf" srcId="{CA39D047-CE9B-4F3C-BDD3-EB6A8E37A962}" destId="{4BB89884-CE97-4452-B52D-24ACA0EF22AA}" srcOrd="0" destOrd="8" presId="urn:microsoft.com/office/officeart/2005/8/layout/list1"/>
    <dgm:cxn modelId="{80326B79-4FB8-4B6E-A59C-93221B103A46}" type="presOf" srcId="{E1BA6CA8-3D68-4B09-8030-B9A6F2ED1FB6}" destId="{4BB89884-CE97-4452-B52D-24ACA0EF22AA}" srcOrd="0" destOrd="6" presId="urn:microsoft.com/office/officeart/2005/8/layout/list1"/>
    <dgm:cxn modelId="{4A2A8A5A-C82B-4148-96E8-DC6B10017313}" srcId="{11E1845F-5D07-4903-ADDB-5F1AE08AB8D0}" destId="{83B1D081-F15E-4C69-B7A7-44548CEFAF34}" srcOrd="1" destOrd="0" parTransId="{DBB4FF9F-6854-49EF-98DF-9AE83625A7F0}" sibTransId="{7EE670AD-96E8-4636-9C36-E08FE5E1BC53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8B72DE8E-22F5-4239-90FA-410A33E7380D}" type="presOf" srcId="{4A41DBA2-CC50-41AB-BE2C-1EE23C63BACC}" destId="{4BB89884-CE97-4452-B52D-24ACA0EF22AA}" srcOrd="0" destOrd="10" presId="urn:microsoft.com/office/officeart/2005/8/layout/list1"/>
    <dgm:cxn modelId="{D2AFDEA0-6CEE-4247-88D7-2F51299E2FD6}" type="presOf" srcId="{5F996067-90B4-4D43-A671-E930D78D7482}" destId="{4BB89884-CE97-4452-B52D-24ACA0EF22AA}" srcOrd="0" destOrd="12" presId="urn:microsoft.com/office/officeart/2005/8/layout/list1"/>
    <dgm:cxn modelId="{59ABE1B2-0A3F-4D20-A134-1CF3D82BFF3B}" srcId="{11E1845F-5D07-4903-ADDB-5F1AE08AB8D0}" destId="{12E00B87-3F13-4ECC-B8BE-7AD0189BD4EC}" srcOrd="0" destOrd="0" parTransId="{D0173B72-B7DB-497E-AC24-B51CBF24CC32}" sibTransId="{DCACF590-9DF6-4481-8201-EAE35C6CF3BE}"/>
    <dgm:cxn modelId="{CA2CBFB4-9BDA-4643-916D-350A8E7828EF}" type="presOf" srcId="{11E1845F-5D07-4903-ADDB-5F1AE08AB8D0}" destId="{4BB89884-CE97-4452-B52D-24ACA0EF22AA}" srcOrd="0" destOrd="1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1C7212BA-5813-4963-A0EE-A6A84DB0F242}" type="presOf" srcId="{CD626BF5-8E9E-491B-A080-0121A99E8773}" destId="{4BB89884-CE97-4452-B52D-24ACA0EF22AA}" srcOrd="0" destOrd="2" presId="urn:microsoft.com/office/officeart/2005/8/layout/list1"/>
    <dgm:cxn modelId="{652052BD-D296-43CF-A9EC-36FB80A742A0}" type="presOf" srcId="{C73792CF-7C24-44D4-BD9C-C054C5C71BE4}" destId="{4BB89884-CE97-4452-B52D-24ACA0EF22AA}" srcOrd="0" destOrd="1" presId="urn:microsoft.com/office/officeart/2005/8/layout/list1"/>
    <dgm:cxn modelId="{3B7F38CA-3454-4C94-832B-493D59DB9634}" type="presOf" srcId="{EE0C33D2-5C49-42FC-82C0-7012DCFD5123}" destId="{4BB89884-CE97-4452-B52D-24ACA0EF22AA}" srcOrd="0" destOrd="0" presId="urn:microsoft.com/office/officeart/2005/8/layout/list1"/>
    <dgm:cxn modelId="{E35AF2CA-57EE-4120-B3A5-8D5324278B27}" srcId="{EE0C33D2-5C49-42FC-82C0-7012DCFD5123}" destId="{D581030F-9675-40B2-BC24-CBC6967B38F7}" srcOrd="1" destOrd="0" parTransId="{F18925A1-F2C8-4563-94F7-360F22318006}" sibTransId="{DDDEFD34-2F52-4091-9CE5-61B5391BE9CF}"/>
    <dgm:cxn modelId="{5C5A29D2-001C-430E-8C9D-8EC921C4304B}" type="presOf" srcId="{85F93578-C4C1-402E-8C86-28E79BE6725F}" destId="{4BB89884-CE97-4452-B52D-24ACA0EF22AA}" srcOrd="0" destOrd="13" presId="urn:microsoft.com/office/officeart/2005/8/layout/list1"/>
    <dgm:cxn modelId="{079125D4-1CA4-431B-AC1B-7D30E6CD36BE}" type="presOf" srcId="{83B1D081-F15E-4C69-B7A7-44548CEFAF34}" destId="{4BB89884-CE97-4452-B52D-24ACA0EF22AA}" srcOrd="0" destOrd="17" presId="urn:microsoft.com/office/officeart/2005/8/layout/list1"/>
    <dgm:cxn modelId="{93A95FD5-2228-43EE-B3CA-6784F1E93B50}" srcId="{605944F0-3D57-43A6-B090-32ACAC0CFEB4}" destId="{CA39D047-CE9B-4F3C-BDD3-EB6A8E37A962}" srcOrd="1" destOrd="0" parTransId="{83B8A095-E535-42B8-A65D-C0581FB6DCE6}" sibTransId="{2A7E6200-495A-4C0D-8511-8D5CB9432B4D}"/>
    <dgm:cxn modelId="{626578D7-846C-4750-A197-A887787ABFAE}" srcId="{E68BC455-653C-467A-B073-FADDF464823E}" destId="{EE0C33D2-5C49-42FC-82C0-7012DCFD5123}" srcOrd="0" destOrd="0" parTransId="{E1490934-4924-410F-92E9-176A582D7D4B}" sibTransId="{EEF75D1E-3FC0-4F84-818F-B8B9402D423B}"/>
    <dgm:cxn modelId="{D61729DB-B54C-4292-AD15-1EC96E8621D0}" srcId="{11E1845F-5D07-4903-ADDB-5F1AE08AB8D0}" destId="{5C5B3E53-7063-4456-99DE-529B2153A7F1}" srcOrd="2" destOrd="0" parTransId="{39F63662-0543-448F-A36A-2D48BCD4A1BB}" sibTransId="{68922DAD-8676-443C-8806-C4E36F487703}"/>
    <dgm:cxn modelId="{125C77DE-E9BF-4BFB-B95F-D421DC22B445}" srcId="{4A41DBA2-CC50-41AB-BE2C-1EE23C63BACC}" destId="{B160A742-D036-4AA9-B9FA-924D13A4B0FB}" srcOrd="0" destOrd="0" parTransId="{983674D2-03E7-4BA0-A3B1-D1962767C2A7}" sibTransId="{C288C0A0-EE29-462B-80A3-E5462550C11B}"/>
    <dgm:cxn modelId="{71F228EF-A0EE-476C-8CDC-E9DAFEEE32F4}" type="presOf" srcId="{21096A2C-8C2E-401F-A882-CBA0001E6109}" destId="{4BB89884-CE97-4452-B52D-24ACA0EF22AA}" srcOrd="0" destOrd="14" presId="urn:microsoft.com/office/officeart/2005/8/layout/list1"/>
    <dgm:cxn modelId="{61A9F7FA-97FB-4FE0-8B8F-7684D65C44A9}" type="presOf" srcId="{B160A742-D036-4AA9-B9FA-924D13A4B0FB}" destId="{4BB89884-CE97-4452-B52D-24ACA0EF22AA}" srcOrd="0" destOrd="11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 custT="1"/>
      <dgm:spPr/>
      <dgm:t>
        <a:bodyPr/>
        <a:lstStyle/>
        <a:p>
          <a:r>
            <a:rPr lang="en-US" sz="3600" dirty="0"/>
            <a:t>Contacts</a:t>
          </a:r>
          <a:endParaRPr lang="en-US" sz="2100" dirty="0"/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4A41DBA2-CC50-41AB-BE2C-1EE23C63BACC}">
      <dgm:prSet phldrT="[Text]"/>
      <dgm:spPr/>
      <dgm:t>
        <a:bodyPr/>
        <a:lstStyle/>
        <a:p>
          <a:r>
            <a:rPr lang="en-US" b="0" i="0" dirty="0"/>
            <a:t>Ceramics and Metal 3D printing</a:t>
          </a:r>
        </a:p>
      </dgm:t>
    </dgm:pt>
    <dgm:pt modelId="{5CE318F5-22DF-464E-8B21-63618F5AE287}" type="parTrans" cxnId="{E97F841D-2374-4FA9-8EED-03D9B95E7872}">
      <dgm:prSet/>
      <dgm:spPr/>
      <dgm:t>
        <a:bodyPr/>
        <a:lstStyle/>
        <a:p>
          <a:endParaRPr lang="en-GB"/>
        </a:p>
      </dgm:t>
    </dgm:pt>
    <dgm:pt modelId="{D5CE13FB-617C-4F13-BD19-92B994C8AEDB}" type="sibTrans" cxnId="{E97F841D-2374-4FA9-8EED-03D9B95E7872}">
      <dgm:prSet/>
      <dgm:spPr/>
      <dgm:t>
        <a:bodyPr/>
        <a:lstStyle/>
        <a:p>
          <a:endParaRPr lang="en-GB"/>
        </a:p>
      </dgm:t>
    </dgm:pt>
    <dgm:pt modelId="{EE0C33D2-5C49-42FC-82C0-7012DCFD5123}">
      <dgm:prSet phldrT="[Text]"/>
      <dgm:spPr/>
      <dgm:t>
        <a:bodyPr/>
        <a:lstStyle/>
        <a:p>
          <a:r>
            <a:rPr lang="en-GB" dirty="0"/>
            <a:t>Microchannel cooling and active interconnection developments (CNM, DESY, IFIC)</a:t>
          </a:r>
          <a:endParaRPr lang="en-US" b="0" i="0" dirty="0"/>
        </a:p>
      </dgm:t>
    </dgm:pt>
    <dgm:pt modelId="{E1490934-4924-410F-92E9-176A582D7D4B}" type="parTrans" cxnId="{626578D7-846C-4750-A197-A887787ABFAE}">
      <dgm:prSet/>
      <dgm:spPr/>
      <dgm:t>
        <a:bodyPr/>
        <a:lstStyle/>
        <a:p>
          <a:endParaRPr lang="en-GB"/>
        </a:p>
      </dgm:t>
    </dgm:pt>
    <dgm:pt modelId="{EEF75D1E-3FC0-4F84-818F-B8B9402D423B}" type="sibTrans" cxnId="{626578D7-846C-4750-A197-A887787ABFAE}">
      <dgm:prSet/>
      <dgm:spPr/>
      <dgm:t>
        <a:bodyPr/>
        <a:lstStyle/>
        <a:p>
          <a:endParaRPr lang="en-GB"/>
        </a:p>
      </dgm:t>
    </dgm:pt>
    <dgm:pt modelId="{C73792CF-7C24-44D4-BD9C-C054C5C71BE4}">
      <dgm:prSet phldrT="[Text]"/>
      <dgm:spPr/>
      <dgm:t>
        <a:bodyPr/>
        <a:lstStyle/>
        <a:p>
          <a:r>
            <a:rPr lang="en-US" b="0" i="0" dirty="0"/>
            <a:t>Miguel Ullan (</a:t>
          </a:r>
          <a:r>
            <a:rPr lang="pt-BR" b="0" i="0" dirty="0"/>
            <a:t>miguel.ullan at imb-cnm.csic.es</a:t>
          </a:r>
          <a:r>
            <a:rPr lang="en-US" b="0" i="0" dirty="0"/>
            <a:t>)</a:t>
          </a:r>
        </a:p>
      </dgm:t>
    </dgm:pt>
    <dgm:pt modelId="{491C8109-7649-46E2-BAB6-2D01D17EF5DE}" type="parTrans" cxnId="{7E534015-598E-4189-B304-837FE5EA06BE}">
      <dgm:prSet/>
      <dgm:spPr/>
      <dgm:t>
        <a:bodyPr/>
        <a:lstStyle/>
        <a:p>
          <a:endParaRPr lang="en-GB"/>
        </a:p>
      </dgm:t>
    </dgm:pt>
    <dgm:pt modelId="{ABE27407-582F-492A-A769-A90525D8157B}" type="sibTrans" cxnId="{7E534015-598E-4189-B304-837FE5EA06BE}">
      <dgm:prSet/>
      <dgm:spPr/>
      <dgm:t>
        <a:bodyPr/>
        <a:lstStyle/>
        <a:p>
          <a:endParaRPr lang="en-GB"/>
        </a:p>
      </dgm:t>
    </dgm:pt>
    <dgm:pt modelId="{51457F6A-1676-4D26-9221-D206906203C2}">
      <dgm:prSet phldrT="[Text]"/>
      <dgm:spPr/>
      <dgm:t>
        <a:bodyPr/>
        <a:lstStyle/>
        <a:p>
          <a:endParaRPr lang="en-US" b="0" i="0" dirty="0"/>
        </a:p>
      </dgm:t>
    </dgm:pt>
    <dgm:pt modelId="{3A79DE29-8921-41C8-AFDE-20EF1F90143B}" type="parTrans" cxnId="{51C4B84D-882C-4FEF-90DF-399B5155769C}">
      <dgm:prSet/>
      <dgm:spPr/>
      <dgm:t>
        <a:bodyPr/>
        <a:lstStyle/>
        <a:p>
          <a:endParaRPr lang="en-GB"/>
        </a:p>
      </dgm:t>
    </dgm:pt>
    <dgm:pt modelId="{E9158C9F-C5DB-4053-B16C-D8EF4216D9AE}" type="sibTrans" cxnId="{51C4B84D-882C-4FEF-90DF-399B5155769C}">
      <dgm:prSet/>
      <dgm:spPr/>
      <dgm:t>
        <a:bodyPr/>
        <a:lstStyle/>
        <a:p>
          <a:endParaRPr lang="en-GB"/>
        </a:p>
      </dgm:t>
    </dgm:pt>
    <dgm:pt modelId="{605944F0-3D57-43A6-B090-32ACAC0CFEB4}">
      <dgm:prSet phldrT="[Text]"/>
      <dgm:spPr/>
      <dgm:t>
        <a:bodyPr/>
        <a:lstStyle/>
        <a:p>
          <a:r>
            <a:rPr lang="en-GB" dirty="0"/>
            <a:t>Microchannel cooling manufacturing via thermocompression (CPPM)</a:t>
          </a:r>
          <a:endParaRPr lang="en-US" b="0" i="0" dirty="0"/>
        </a:p>
      </dgm:t>
    </dgm:pt>
    <dgm:pt modelId="{3739364B-82F0-4E6D-9734-2F5C7E5BCBBA}" type="parTrans" cxnId="{475D5B0E-E007-4252-9653-CBDE909F8A0E}">
      <dgm:prSet/>
      <dgm:spPr/>
      <dgm:t>
        <a:bodyPr/>
        <a:lstStyle/>
        <a:p>
          <a:endParaRPr lang="en-GB"/>
        </a:p>
      </dgm:t>
    </dgm:pt>
    <dgm:pt modelId="{1B9986B2-BF11-4121-BA5C-7992B8BC8A80}" type="sibTrans" cxnId="{475D5B0E-E007-4252-9653-CBDE909F8A0E}">
      <dgm:prSet/>
      <dgm:spPr/>
      <dgm:t>
        <a:bodyPr/>
        <a:lstStyle/>
        <a:p>
          <a:endParaRPr lang="en-GB"/>
        </a:p>
      </dgm:t>
    </dgm:pt>
    <dgm:pt modelId="{533C36E6-BA34-4F60-B257-75BB378C94D2}">
      <dgm:prSet phldrT="[Text]"/>
      <dgm:spPr/>
      <dgm:t>
        <a:bodyPr/>
        <a:lstStyle/>
        <a:p>
          <a:endParaRPr lang="en-US" b="0" i="0" dirty="0"/>
        </a:p>
      </dgm:t>
    </dgm:pt>
    <dgm:pt modelId="{00E3A891-16A8-4C29-8546-4C4BAC30C113}" type="parTrans" cxnId="{F717CE56-1A10-4F72-B096-FBCB7C17FAF9}">
      <dgm:prSet/>
      <dgm:spPr/>
      <dgm:t>
        <a:bodyPr/>
        <a:lstStyle/>
        <a:p>
          <a:endParaRPr lang="en-GB"/>
        </a:p>
      </dgm:t>
    </dgm:pt>
    <dgm:pt modelId="{416FBB9A-843F-4D9E-8127-209419988BAB}" type="sibTrans" cxnId="{F717CE56-1A10-4F72-B096-FBCB7C17FAF9}">
      <dgm:prSet/>
      <dgm:spPr/>
      <dgm:t>
        <a:bodyPr/>
        <a:lstStyle/>
        <a:p>
          <a:endParaRPr lang="en-GB"/>
        </a:p>
      </dgm:t>
    </dgm:pt>
    <dgm:pt modelId="{E1BA6CA8-3D68-4B09-8030-B9A6F2ED1FB6}">
      <dgm:prSet phldrT="[Text]"/>
      <dgm:spPr/>
      <dgm:t>
        <a:bodyPr/>
        <a:lstStyle/>
        <a:p>
          <a:r>
            <a:rPr lang="en-US" b="0" i="0" dirty="0"/>
            <a:t>Julien Cogan (</a:t>
          </a:r>
          <a:r>
            <a:rPr lang="es-ES" b="0" i="0" dirty="0" err="1"/>
            <a:t>cogan</a:t>
          </a:r>
          <a:r>
            <a:rPr lang="es-ES" b="0" i="0" dirty="0"/>
            <a:t> at cppm.in2p3.fr</a:t>
          </a:r>
          <a:r>
            <a:rPr lang="en-US" b="0" i="0" dirty="0"/>
            <a:t>)</a:t>
          </a:r>
        </a:p>
      </dgm:t>
    </dgm:pt>
    <dgm:pt modelId="{E66C36AA-347E-4037-8A86-4FA25E64E455}" type="parTrans" cxnId="{A4E83333-BCDE-466B-B0A2-16C0787118B0}">
      <dgm:prSet/>
      <dgm:spPr/>
      <dgm:t>
        <a:bodyPr/>
        <a:lstStyle/>
        <a:p>
          <a:endParaRPr lang="en-GB"/>
        </a:p>
      </dgm:t>
    </dgm:pt>
    <dgm:pt modelId="{F9FFDC89-3F13-4EE9-B3E6-6716F3D11861}" type="sibTrans" cxnId="{A4E83333-BCDE-466B-B0A2-16C0787118B0}">
      <dgm:prSet/>
      <dgm:spPr/>
      <dgm:t>
        <a:bodyPr/>
        <a:lstStyle/>
        <a:p>
          <a:endParaRPr lang="en-GB"/>
        </a:p>
      </dgm:t>
    </dgm:pt>
    <dgm:pt modelId="{9E2DE4A4-36F7-467E-82E6-70904721DE94}">
      <dgm:prSet phldrT="[Text]"/>
      <dgm:spPr/>
      <dgm:t>
        <a:bodyPr/>
        <a:lstStyle/>
        <a:p>
          <a:r>
            <a:rPr lang="en-US" b="0" i="0" dirty="0"/>
            <a:t>Oscar Augusto de Aguiar Francisco (</a:t>
          </a:r>
          <a:r>
            <a:rPr lang="en-US" b="0" i="0" dirty="0" err="1"/>
            <a:t>oscar.augusto</a:t>
          </a:r>
          <a:r>
            <a:rPr lang="en-US" b="0" i="0" dirty="0"/>
            <a:t> at manchester.ac.uk)</a:t>
          </a:r>
        </a:p>
      </dgm:t>
    </dgm:pt>
    <dgm:pt modelId="{9E9908E2-3AEA-49D0-AD31-010D5A44B15A}" type="parTrans" cxnId="{AB8791EF-6A3D-4A0D-AE3B-F5F2BA474B89}">
      <dgm:prSet/>
      <dgm:spPr/>
      <dgm:t>
        <a:bodyPr/>
        <a:lstStyle/>
        <a:p>
          <a:endParaRPr lang="en-GB"/>
        </a:p>
      </dgm:t>
    </dgm:pt>
    <dgm:pt modelId="{99419CD6-C6FB-4F49-B09D-FEEBAF083264}" type="sibTrans" cxnId="{AB8791EF-6A3D-4A0D-AE3B-F5F2BA474B89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 custScaleX="34656" custLinFactNeighborY="-8195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 custAng="0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475D5B0E-E007-4252-9653-CBDE909F8A0E}" srcId="{E68BC455-653C-467A-B073-FADDF464823E}" destId="{605944F0-3D57-43A6-B090-32ACAC0CFEB4}" srcOrd="2" destOrd="0" parTransId="{3739364B-82F0-4E6D-9734-2F5C7E5BCBBA}" sibTransId="{1B9986B2-BF11-4121-BA5C-7992B8BC8A80}"/>
    <dgm:cxn modelId="{7E534015-598E-4189-B304-837FE5EA06BE}" srcId="{EE0C33D2-5C49-42FC-82C0-7012DCFD5123}" destId="{C73792CF-7C24-44D4-BD9C-C054C5C71BE4}" srcOrd="0" destOrd="0" parTransId="{491C8109-7649-46E2-BAB6-2D01D17EF5DE}" sibTransId="{ABE27407-582F-492A-A769-A90525D8157B}"/>
    <dgm:cxn modelId="{E97F841D-2374-4FA9-8EED-03D9B95E7872}" srcId="{E68BC455-653C-467A-B073-FADDF464823E}" destId="{4A41DBA2-CC50-41AB-BE2C-1EE23C63BACC}" srcOrd="4" destOrd="0" parTransId="{5CE318F5-22DF-464E-8B21-63618F5AE287}" sibTransId="{D5CE13FB-617C-4F13-BD19-92B994C8AEDB}"/>
    <dgm:cxn modelId="{A4E83333-BCDE-466B-B0A2-16C0787118B0}" srcId="{605944F0-3D57-43A6-B090-32ACAC0CFEB4}" destId="{E1BA6CA8-3D68-4B09-8030-B9A6F2ED1FB6}" srcOrd="0" destOrd="0" parTransId="{E66C36AA-347E-4037-8A86-4FA25E64E455}" sibTransId="{F9FFDC89-3F13-4EE9-B3E6-6716F3D11861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2E502D48-CD5C-4646-84C7-B6F126A7E755}" type="presOf" srcId="{51457F6A-1676-4D26-9221-D206906203C2}" destId="{4BB89884-CE97-4452-B52D-24ACA0EF22AA}" srcOrd="0" destOrd="5" presId="urn:microsoft.com/office/officeart/2005/8/layout/list1"/>
    <dgm:cxn modelId="{51C4B84D-882C-4FEF-90DF-399B5155769C}" srcId="{E68BC455-653C-467A-B073-FADDF464823E}" destId="{51457F6A-1676-4D26-9221-D206906203C2}" srcOrd="3" destOrd="0" parTransId="{3A79DE29-8921-41C8-AFDE-20EF1F90143B}" sibTransId="{E9158C9F-C5DB-4053-B16C-D8EF4216D9AE}"/>
    <dgm:cxn modelId="{3E393254-AA16-4AAD-8338-7C6A7FBE164E}" type="presOf" srcId="{533C36E6-BA34-4F60-B257-75BB378C94D2}" destId="{4BB89884-CE97-4452-B52D-24ACA0EF22AA}" srcOrd="0" destOrd="2" presId="urn:microsoft.com/office/officeart/2005/8/layout/list1"/>
    <dgm:cxn modelId="{D18B1056-E79A-49A2-95C2-31A07B60DA8F}" type="presOf" srcId="{605944F0-3D57-43A6-B090-32ACAC0CFEB4}" destId="{4BB89884-CE97-4452-B52D-24ACA0EF22AA}" srcOrd="0" destOrd="3" presId="urn:microsoft.com/office/officeart/2005/8/layout/list1"/>
    <dgm:cxn modelId="{F717CE56-1A10-4F72-B096-FBCB7C17FAF9}" srcId="{E68BC455-653C-467A-B073-FADDF464823E}" destId="{533C36E6-BA34-4F60-B257-75BB378C94D2}" srcOrd="1" destOrd="0" parTransId="{00E3A891-16A8-4C29-8546-4C4BAC30C113}" sibTransId="{416FBB9A-843F-4D9E-8127-209419988BAB}"/>
    <dgm:cxn modelId="{80326B79-4FB8-4B6E-A59C-93221B103A46}" type="presOf" srcId="{E1BA6CA8-3D68-4B09-8030-B9A6F2ED1FB6}" destId="{4BB89884-CE97-4452-B52D-24ACA0EF22AA}" srcOrd="0" destOrd="4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8B72DE8E-22F5-4239-90FA-410A33E7380D}" type="presOf" srcId="{4A41DBA2-CC50-41AB-BE2C-1EE23C63BACC}" destId="{4BB89884-CE97-4452-B52D-24ACA0EF22AA}" srcOrd="0" destOrd="6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52052BD-D296-43CF-A9EC-36FB80A742A0}" type="presOf" srcId="{C73792CF-7C24-44D4-BD9C-C054C5C71BE4}" destId="{4BB89884-CE97-4452-B52D-24ACA0EF22AA}" srcOrd="0" destOrd="1" presId="urn:microsoft.com/office/officeart/2005/8/layout/list1"/>
    <dgm:cxn modelId="{3B7F38CA-3454-4C94-832B-493D59DB9634}" type="presOf" srcId="{EE0C33D2-5C49-42FC-82C0-7012DCFD5123}" destId="{4BB89884-CE97-4452-B52D-24ACA0EF22AA}" srcOrd="0" destOrd="0" presId="urn:microsoft.com/office/officeart/2005/8/layout/list1"/>
    <dgm:cxn modelId="{626578D7-846C-4750-A197-A887787ABFAE}" srcId="{E68BC455-653C-467A-B073-FADDF464823E}" destId="{EE0C33D2-5C49-42FC-82C0-7012DCFD5123}" srcOrd="0" destOrd="0" parTransId="{E1490934-4924-410F-92E9-176A582D7D4B}" sibTransId="{EEF75D1E-3FC0-4F84-818F-B8B9402D423B}"/>
    <dgm:cxn modelId="{AB8791EF-6A3D-4A0D-AE3B-F5F2BA474B89}" srcId="{4A41DBA2-CC50-41AB-BE2C-1EE23C63BACC}" destId="{9E2DE4A4-36F7-467E-82E6-70904721DE94}" srcOrd="0" destOrd="0" parTransId="{9E9908E2-3AEA-49D0-AD31-010D5A44B15A}" sibTransId="{99419CD6-C6FB-4F49-B09D-FEEBAF083264}"/>
    <dgm:cxn modelId="{C046C8F8-3946-45EE-9067-557882775DCD}" type="presOf" srcId="{9E2DE4A4-36F7-467E-82E6-70904721DE94}" destId="{4BB89884-CE97-4452-B52D-24ACA0EF22AA}" srcOrd="0" destOrd="7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dgm:pt modelId="{168FA071-B4D9-4B18-B136-38F9F819ED3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Experience with fluidic applications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 dirty="0"/>
            <a:t>First prototype based on the early VELO Upgrade I CERN design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70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μm</m:t>
                  </m:r>
                </m:oMath>
              </a14:m>
              <a:r>
                <a:rPr lang="en-GB" dirty="0"/>
                <a:t> width (restrictions)</a:t>
              </a:r>
            </a:p>
          </dgm:t>
        </dgm:pt>
      </mc:Choice>
      <mc:Fallback xmlns="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:r>
                <a:rPr lang="en-GB" i="0" dirty="0">
                  <a:latin typeface="Cambria Math" panose="02040503050406030204" pitchFamily="18" charset="0"/>
                </a:rPr>
                <a:t>70μm</a:t>
              </a:r>
              <a:r>
                <a:rPr lang="en-GB" dirty="0"/>
                <a:t> width (restrictions)</a:t>
              </a:r>
            </a:p>
          </dgm:t>
        </dgm:pt>
      </mc:Fallback>
    </mc:AlternateConten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100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𝜇</m:t>
                  </m:r>
                  <m:r>
                    <a:rPr lang="en-GB" b="0" i="1" dirty="0">
                      <a:latin typeface="Cambria Math" panose="02040503050406030204" pitchFamily="18" charset="0"/>
                    </a:rPr>
                    <m:t>𝑚</m:t>
                  </m:r>
                </m:oMath>
              </a14:m>
              <a:endParaRPr lang="en-GB" b="0" dirty="0"/>
            </a:p>
          </dgm:t>
        </dgm:pt>
      </mc:Choice>
      <mc:Fallback xmlns="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:r>
                <a:rPr lang="en-GB" b="0" i="0" dirty="0">
                  <a:latin typeface="Cambria Math" panose="02040503050406030204" pitchFamily="18" charset="0"/>
                </a:rPr>
                <a:t>100𝜇𝑚</a:t>
              </a:r>
              <a:endParaRPr lang="en-GB" b="0" dirty="0"/>
            </a:p>
          </dgm:t>
        </dgm:pt>
      </mc:Fallback>
    </mc:AlternateConten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40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×60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GB" dirty="0"/>
            </a:p>
          </dgm:t>
        </dgm:pt>
      </mc:Choice>
      <mc:Fallback xmlns="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:r>
                <a:rPr lang="en-GB" b="0" i="0" dirty="0">
                  <a:latin typeface="Cambria Math" panose="02040503050406030204" pitchFamily="18" charset="0"/>
                </a:rPr>
                <a:t>40×60</a:t>
              </a:r>
              <a:r>
                <a:rPr lang="en-GB" i="0" dirty="0">
                  <a:latin typeface="Cambria Math" panose="02040503050406030204" pitchFamily="18" charset="0"/>
                </a:rPr>
                <a:t>mm^2</a:t>
              </a:r>
              <a:endParaRPr lang="en-GB" dirty="0"/>
            </a:p>
          </dgm:t>
        </dgm:pt>
      </mc:Fallback>
    </mc:AlternateConten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 dirty="0"/>
            <a:t>Based on LTCC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29BE65FA-3B15-4A7E-A718-A939DE102F54}">
      <dgm:prSet/>
      <dgm:spPr/>
      <dgm:t>
        <a:bodyPr/>
        <a:lstStyle/>
        <a:p>
          <a:r>
            <a:rPr lang="en-GB" dirty="0"/>
            <a:t>Possible to move to </a:t>
          </a:r>
          <a:r>
            <a:rPr lang="en-GB" dirty="0" err="1"/>
            <a:t>SiC</a:t>
          </a:r>
          <a:r>
            <a:rPr lang="en-GB" dirty="0"/>
            <a:t> or </a:t>
          </a:r>
          <a:r>
            <a:rPr lang="en-GB" dirty="0" err="1"/>
            <a:t>AlN</a:t>
          </a:r>
          <a:endParaRPr lang="en-GB" dirty="0"/>
        </a:p>
      </dgm:t>
    </dgm:pt>
    <dgm:pt modelId="{71AD051C-9E2D-4B5B-81A9-41FEC0EC0FCF}" type="parTrans" cxnId="{670F3112-0260-47CA-9172-71D371E1E453}">
      <dgm:prSet/>
      <dgm:spPr/>
      <dgm:t>
        <a:bodyPr/>
        <a:lstStyle/>
        <a:p>
          <a:endParaRPr lang="en-GB"/>
        </a:p>
      </dgm:t>
    </dgm:pt>
    <dgm:pt modelId="{E61E447A-39E3-4C7B-A06D-4E5E4152BFBD}" type="sibTrans" cxnId="{670F3112-0260-47CA-9172-71D371E1E453}">
      <dgm:prSet/>
      <dgm:spPr/>
      <dgm:t>
        <a:bodyPr/>
        <a:lstStyle/>
        <a:p>
          <a:endParaRPr lang="en-GB"/>
        </a:p>
      </dgm:t>
    </dgm:pt>
    <dgm:pt modelId="{22915A10-6692-49E7-A130-283E549AB198}">
      <dgm:prSet/>
      <dgm:spPr/>
      <dgm:t>
        <a:bodyPr/>
        <a:lstStyle/>
        <a:p>
          <a:r>
            <a:rPr lang="en-GB" dirty="0"/>
            <a:t>Encouraging results from FEA studies</a:t>
          </a:r>
        </a:p>
      </dgm:t>
    </dgm:pt>
    <dgm:pt modelId="{5E22DCE2-8B09-442C-9885-16438F2C6AB0}" type="parTrans" cxnId="{F84D10EA-9BB0-4678-9E9C-46245A087EF6}">
      <dgm:prSet/>
      <dgm:spPr/>
      <dgm:t>
        <a:bodyPr/>
        <a:lstStyle/>
        <a:p>
          <a:endParaRPr lang="en-GB"/>
        </a:p>
      </dgm:t>
    </dgm:pt>
    <dgm:pt modelId="{CF0E6E89-D06F-47D4-A231-6178E4976822}" type="sibTrans" cxnId="{F84D10EA-9BB0-4678-9E9C-46245A087EF6}">
      <dgm:prSet/>
      <dgm:spPr/>
      <dgm:t>
        <a:bodyPr/>
        <a:lstStyle/>
        <a:p>
          <a:endParaRPr lang="en-GB"/>
        </a:p>
      </dgm:t>
    </dgm:pt>
    <dgm:pt modelId="{77CF4E68-EEAD-4936-9EC3-701787AB049C}">
      <dgm:prSet/>
      <dgm:spPr/>
      <dgm:t>
        <a:bodyPr/>
        <a:lstStyle/>
        <a:p>
          <a:r>
            <a:rPr lang="en-GB" dirty="0"/>
            <a:t>Geometry based on the VELO Upgrade I design (5 mm overhang)</a:t>
          </a:r>
        </a:p>
      </dgm:t>
    </dgm:pt>
    <dgm:pt modelId="{13E52FC8-2730-45F9-93FF-4C02E8CA5F68}" type="parTrans" cxnId="{C8B71B63-546C-4EE0-958B-AFCC2FB3D5CE}">
      <dgm:prSet/>
      <dgm:spPr/>
      <dgm:t>
        <a:bodyPr/>
        <a:lstStyle/>
        <a:p>
          <a:endParaRPr lang="en-GB"/>
        </a:p>
      </dgm:t>
    </dgm:pt>
    <dgm:pt modelId="{16910551-9D26-4FF6-BC24-1C49EB00AE24}" type="sibTrans" cxnId="{C8B71B63-546C-4EE0-958B-AFCC2FB3D5CE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637BF5F-C02E-4DA1-AA34-29B9D276544E}">
          <dgm:prSet/>
          <dgm:spPr/>
          <dgm:t>
            <a:bodyPr/>
            <a:lstStyle/>
            <a:p>
              <a:r>
                <a:rPr lang="en-GB" dirty="0"/>
                <a:t>For </a:t>
              </a:r>
              <a14:m>
                <m:oMath xmlns:m="http://schemas.openxmlformats.org/officeDocument/2006/math">
                  <m:r>
                    <a:rPr lang="en-GB" i="0" dirty="0" smtClean="0"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lang="en-GB" i="0" dirty="0" smtClean="0">
                      <a:latin typeface="Cambria Math" panose="02040503050406030204" pitchFamily="18" charset="0"/>
                    </a:rPr>
                    <m:t>W</m:t>
                  </m:r>
                  <m:r>
                    <a:rPr lang="en-GB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GB" i="0" dirty="0" smtClean="0">
                      <a:latin typeface="Cambria Math" panose="02040503050406030204" pitchFamily="18" charset="0"/>
                    </a:rPr>
                    <m:t>c</m:t>
                  </m:r>
                  <m:sSup>
                    <m:sSup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i="0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rPr lang="en-GB" dirty="0"/>
                <a:t>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b="0" i="0" smtClean="0">
                      <a:latin typeface="Cambria Math" panose="02040503050406030204" pitchFamily="18" charset="0"/>
                    </a:rPr>
                    <m:t>ΔT</m:t>
                  </m:r>
                  <m:r>
                    <a:rPr lang="en-GB" b="0" i="0" smtClean="0">
                      <a:latin typeface="Cambria Math" panose="02040503050406030204" pitchFamily="18" charset="0"/>
                    </a:rPr>
                    <m:t> ~</m:t>
                  </m:r>
                  <m:sSup>
                    <m:sSupPr>
                      <m:ctrlPr>
                        <a:rPr lang="en-GB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</m:t>
                      </m:r>
                    </m:e>
                    <m: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  <m:r>
                    <m:rPr>
                      <m:sty m:val="p"/>
                    </m:rPr>
                    <a:rPr lang="en-GB" b="0" i="0" smtClean="0">
                      <a:latin typeface="Cambria Math" panose="02040503050406030204" pitchFamily="18" charset="0"/>
                    </a:rPr>
                    <m:t>C</m:t>
                  </m:r>
                </m:oMath>
              </a14:m>
              <a:r>
                <a:rPr lang="en-GB" dirty="0"/>
                <a:t> (coolant heat transfer coefficient not considered)</a:t>
              </a:r>
            </a:p>
          </dgm:t>
        </dgm:pt>
      </mc:Choice>
      <mc:Fallback xmlns="">
        <dgm:pt modelId="{0637BF5F-C02E-4DA1-AA34-29B9D276544E}">
          <dgm:prSet/>
          <dgm:spPr/>
          <dgm:t>
            <a:bodyPr/>
            <a:lstStyle/>
            <a:p>
              <a:r>
                <a:rPr lang="en-GB" dirty="0"/>
                <a:t>For </a:t>
              </a:r>
              <a:r>
                <a:rPr lang="en-GB" i="0" dirty="0">
                  <a:latin typeface="Cambria Math" panose="02040503050406030204" pitchFamily="18" charset="0"/>
                </a:rPr>
                <a:t>2W/cm^2</a:t>
              </a:r>
              <a:r>
                <a:rPr lang="en-GB" dirty="0"/>
                <a:t>, </a:t>
              </a:r>
              <a:r>
                <a:rPr lang="en-GB" b="0" i="0">
                  <a:latin typeface="Cambria Math" panose="02040503050406030204" pitchFamily="18" charset="0"/>
                </a:rPr>
                <a:t>ΔT ~9^∘ C</a:t>
              </a:r>
              <a:r>
                <a:rPr lang="en-GB" dirty="0"/>
                <a:t> (coolant heat transfer coefficient not considered)</a:t>
              </a:r>
            </a:p>
          </dgm:t>
        </dgm:pt>
      </mc:Fallback>
    </mc:AlternateContent>
    <dgm:pt modelId="{0B153710-68AE-4E2E-9BA7-E0CFB7A1D4A3}" type="parTrans" cxnId="{E96FFC20-14EA-46FA-9974-3529832712AF}">
      <dgm:prSet/>
      <dgm:spPr/>
      <dgm:t>
        <a:bodyPr/>
        <a:lstStyle/>
        <a:p>
          <a:endParaRPr lang="en-GB"/>
        </a:p>
      </dgm:t>
    </dgm:pt>
    <dgm:pt modelId="{6CB75C7E-26E2-42B3-9DEC-0A3A1F914F1F}" type="sibTrans" cxnId="{E96FFC20-14EA-46FA-9974-3529832712A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B0575E6D-5619-45C6-ABF2-7DCE96DC5D6A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i="0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US" b="0" i="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b="0" i="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dirty="0"/>
                <a:t> HTCC is </a:t>
              </a:r>
              <a14:m>
                <m:oMath xmlns:m="http://schemas.openxmlformats.org/officeDocument/2006/math">
                  <m:r>
                    <a:rPr lang="en-US" i="1" dirty="0" smtClean="0">
                      <a:latin typeface="Cambria Math" panose="02040503050406030204" pitchFamily="18" charset="0"/>
                    </a:rPr>
                    <m:t>~96%</m:t>
                  </m:r>
                </m:oMath>
              </a14:m>
              <a:endParaRPr lang="en-GB" dirty="0"/>
            </a:p>
          </dgm:t>
        </dgm:pt>
      </mc:Choice>
      <mc:Fallback>
        <dgm:pt modelId="{B0575E6D-5619-45C6-ABF2-7DCE96DC5D6A}">
          <dgm:prSet/>
          <dgm:spPr/>
          <dgm:t>
            <a:bodyPr/>
            <a:lstStyle/>
            <a:p>
              <a:r>
                <a:rPr lang="en-US" i="0" dirty="0">
                  <a:latin typeface="Cambria Math" panose="02040503050406030204" pitchFamily="18" charset="0"/>
                </a:rPr>
                <a:t>Al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2</a:t>
              </a:r>
              <a:r>
                <a:rPr lang="en-US" b="0" i="0" dirty="0">
                  <a:latin typeface="Cambria Math" panose="02040503050406030204" pitchFamily="18" charset="0"/>
                </a:rPr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O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3</a:t>
              </a:r>
              <a:r>
                <a:rPr lang="en-US" dirty="0"/>
                <a:t> HTCC is </a:t>
              </a:r>
              <a:r>
                <a:rPr lang="en-US" i="0" dirty="0">
                  <a:latin typeface="Cambria Math" panose="02040503050406030204" pitchFamily="18" charset="0"/>
                </a:rPr>
                <a:t>~96%</a:t>
              </a:r>
              <a:endParaRPr lang="en-GB" dirty="0"/>
            </a:p>
          </dgm:t>
        </dgm:pt>
      </mc:Fallback>
    </mc:AlternateContent>
    <dgm:pt modelId="{79C2741F-0EB8-4C3F-A55B-27CACCE002A8}" type="parTrans" cxnId="{091A75FC-8C3F-46D0-B14F-D4543AEE5D8C}">
      <dgm:prSet/>
      <dgm:spPr/>
      <dgm:t>
        <a:bodyPr/>
        <a:lstStyle/>
        <a:p>
          <a:endParaRPr lang="en-GB"/>
        </a:p>
      </dgm:t>
    </dgm:pt>
    <dgm:pt modelId="{2D21DA09-88DC-4B13-9124-AE234B0FE45F}" type="sibTrans" cxnId="{091A75FC-8C3F-46D0-B14F-D4543AEE5D8C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5FE017B6-9CED-48F7-A8F6-A87390894383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Glass</m:t>
                  </m:r>
                </m:oMath>
              </a14:m>
              <a:r>
                <a:rPr lang="en-GB" dirty="0"/>
                <a:t>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~1:1</m:t>
                  </m:r>
                </m:oMath>
              </a14:m>
              <a:endParaRPr lang="en-GB" dirty="0"/>
            </a:p>
          </dgm:t>
        </dgm:pt>
      </mc:Choice>
      <mc:Fallback>
        <dgm:pt modelId="{5FE017B6-9CED-48F7-A8F6-A87390894383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US" b="0" i="0" dirty="0">
                  <a:latin typeface="Cambria Math" panose="02040503050406030204" pitchFamily="18" charset="0"/>
                </a:rPr>
                <a:t>/Glass</a:t>
              </a:r>
              <a:r>
                <a:rPr lang="en-GB" dirty="0"/>
                <a:t> </a:t>
              </a:r>
              <a:r>
                <a:rPr lang="en-GB" i="0" dirty="0">
                  <a:latin typeface="Cambria Math" panose="02040503050406030204" pitchFamily="18" charset="0"/>
                </a:rPr>
                <a:t>~1:1</a:t>
              </a:r>
              <a:endParaRPr lang="en-GB" dirty="0"/>
            </a:p>
          </dgm:t>
        </dgm:pt>
      </mc:Fallback>
    </mc:AlternateConten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71CC2812-EFDF-4DF6-9DB0-5307338EF62C}" type="presOf" srcId="{0637BF5F-C02E-4DA1-AA34-29B9D276544E}" destId="{4BB89884-CE97-4452-B52D-24ACA0EF22AA}" srcOrd="0" destOrd="11" presId="urn:microsoft.com/office/officeart/2005/8/layout/list1"/>
    <dgm:cxn modelId="{670F3112-0260-47CA-9172-71D371E1E453}" srcId="{BBF4008F-DFB0-4007-9D29-D57DFB18F018}" destId="{29BE65FA-3B15-4A7E-A718-A939DE102F54}" srcOrd="4" destOrd="0" parTransId="{71AD051C-9E2D-4B5B-81A9-41FEC0EC0FCF}" sibTransId="{E61E447A-39E3-4C7B-A06D-4E5E4152BFBD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E96FFC20-14EA-46FA-9974-3529832712AF}" srcId="{22915A10-6692-49E7-A130-283E549AB198}" destId="{0637BF5F-C02E-4DA1-AA34-29B9D276544E}" srcOrd="1" destOrd="0" parTransId="{0B153710-68AE-4E2E-9BA7-E0CFB7A1D4A3}" sibTransId="{6CB75C7E-26E2-42B3-9DEC-0A3A1F914F1F}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C8B71B63-546C-4EE0-958B-AFCC2FB3D5CE}" srcId="{22915A10-6692-49E7-A130-283E549AB198}" destId="{77CF4E68-EEAD-4936-9EC3-701787AB049C}" srcOrd="0" destOrd="0" parTransId="{13E52FC8-2730-45F9-93FF-4C02E8CA5F68}" sibTransId="{16910551-9D26-4FF6-BC24-1C49EB00AE24}"/>
    <dgm:cxn modelId="{3F0B4B48-97D8-4F76-91EA-BF7C242CD42F}" type="presOf" srcId="{22915A10-6692-49E7-A130-283E549AB198}" destId="{4BB89884-CE97-4452-B52D-24ACA0EF22AA}" srcOrd="0" destOrd="9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8BB1D99D-B64C-48E0-A374-468CE669BA07}" type="presOf" srcId="{B0575E6D-5619-45C6-ABF2-7DCE96DC5D6A}" destId="{4BB89884-CE97-4452-B52D-24ACA0EF22AA}" srcOrd="0" destOrd="7" presId="urn:microsoft.com/office/officeart/2005/8/layout/list1"/>
    <dgm:cxn modelId="{87A380A5-726B-491F-918F-612210D87726}" type="presOf" srcId="{77CF4E68-EEAD-4936-9EC3-701787AB049C}" destId="{4BB89884-CE97-4452-B52D-24ACA0EF22AA}" srcOrd="0" destOrd="10" presId="urn:microsoft.com/office/officeart/2005/8/layout/list1"/>
    <dgm:cxn modelId="{2E6667A7-02C8-4DD5-9EB7-DEEB8EB33E9A}" type="presOf" srcId="{29BE65FA-3B15-4A7E-A718-A939DE102F54}" destId="{4BB89884-CE97-4452-B52D-24ACA0EF22AA}" srcOrd="0" destOrd="8" presId="urn:microsoft.com/office/officeart/2005/8/layout/list1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F84D10EA-9BB0-4678-9E9C-46245A087EF6}" srcId="{E68BC455-653C-467A-B073-FADDF464823E}" destId="{22915A10-6692-49E7-A130-283E549AB198}" srcOrd="2" destOrd="0" parTransId="{5E22DCE2-8B09-442C-9885-16438F2C6AB0}" sibTransId="{CF0E6E89-D06F-47D4-A231-6178E4976822}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091A75FC-8C3F-46D0-B14F-D4543AEE5D8C}" srcId="{8D330365-19DF-46CB-B70C-97449144173C}" destId="{B0575E6D-5619-45C6-ABF2-7DCE96DC5D6A}" srcOrd="1" destOrd="0" parTransId="{79C2741F-0EB8-4C3F-A55B-27CACCE002A8}" sibTransId="{2D21DA09-88DC-4B13-9124-AE234B0FE45F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dgm:pt modelId="{4D26A0FD-FE5A-46BB-9296-69F0B64AEDF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dgm:pt modelId="{0CC28F67-E1D2-445D-802F-D752BBD91B9A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dgm:pt modelId="{C6239EF1-45E3-47BF-8ADC-DD59B1A8801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29BE65FA-3B15-4A7E-A718-A939DE102F5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1AD051C-9E2D-4B5B-81A9-41FEC0EC0FCF}" type="parTrans" cxnId="{670F3112-0260-47CA-9172-71D371E1E453}">
      <dgm:prSet/>
      <dgm:spPr/>
      <dgm:t>
        <a:bodyPr/>
        <a:lstStyle/>
        <a:p>
          <a:endParaRPr lang="en-GB"/>
        </a:p>
      </dgm:t>
    </dgm:pt>
    <dgm:pt modelId="{E61E447A-39E3-4C7B-A06D-4E5E4152BFBD}" type="sibTrans" cxnId="{670F3112-0260-47CA-9172-71D371E1E453}">
      <dgm:prSet/>
      <dgm:spPr/>
      <dgm:t>
        <a:bodyPr/>
        <a:lstStyle/>
        <a:p>
          <a:endParaRPr lang="en-GB"/>
        </a:p>
      </dgm:t>
    </dgm:pt>
    <dgm:pt modelId="{22915A10-6692-49E7-A130-283E549AB19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E22DCE2-8B09-442C-9885-16438F2C6AB0}" type="parTrans" cxnId="{F84D10EA-9BB0-4678-9E9C-46245A087EF6}">
      <dgm:prSet/>
      <dgm:spPr/>
      <dgm:t>
        <a:bodyPr/>
        <a:lstStyle/>
        <a:p>
          <a:endParaRPr lang="en-GB"/>
        </a:p>
      </dgm:t>
    </dgm:pt>
    <dgm:pt modelId="{CF0E6E89-D06F-47D4-A231-6178E4976822}" type="sibTrans" cxnId="{F84D10EA-9BB0-4678-9E9C-46245A087EF6}">
      <dgm:prSet/>
      <dgm:spPr/>
      <dgm:t>
        <a:bodyPr/>
        <a:lstStyle/>
        <a:p>
          <a:endParaRPr lang="en-GB"/>
        </a:p>
      </dgm:t>
    </dgm:pt>
    <dgm:pt modelId="{77CF4E68-EEAD-4936-9EC3-701787AB049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3E52FC8-2730-45F9-93FF-4C02E8CA5F68}" type="parTrans" cxnId="{C8B71B63-546C-4EE0-958B-AFCC2FB3D5CE}">
      <dgm:prSet/>
      <dgm:spPr/>
      <dgm:t>
        <a:bodyPr/>
        <a:lstStyle/>
        <a:p>
          <a:endParaRPr lang="en-GB"/>
        </a:p>
      </dgm:t>
    </dgm:pt>
    <dgm:pt modelId="{16910551-9D26-4FF6-BC24-1C49EB00AE24}" type="sibTrans" cxnId="{C8B71B63-546C-4EE0-958B-AFCC2FB3D5CE}">
      <dgm:prSet/>
      <dgm:spPr/>
      <dgm:t>
        <a:bodyPr/>
        <a:lstStyle/>
        <a:p>
          <a:endParaRPr lang="en-GB"/>
        </a:p>
      </dgm:t>
    </dgm:pt>
    <dgm:pt modelId="{0637BF5F-C02E-4DA1-AA34-29B9D276544E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B153710-68AE-4E2E-9BA7-E0CFB7A1D4A3}" type="parTrans" cxnId="{E96FFC20-14EA-46FA-9974-3529832712AF}">
      <dgm:prSet/>
      <dgm:spPr/>
      <dgm:t>
        <a:bodyPr/>
        <a:lstStyle/>
        <a:p>
          <a:endParaRPr lang="en-GB"/>
        </a:p>
      </dgm:t>
    </dgm:pt>
    <dgm:pt modelId="{6CB75C7E-26E2-42B3-9DEC-0A3A1F914F1F}" type="sibTrans" cxnId="{E96FFC20-14EA-46FA-9974-3529832712AF}">
      <dgm:prSet/>
      <dgm:spPr/>
      <dgm:t>
        <a:bodyPr/>
        <a:lstStyle/>
        <a:p>
          <a:endParaRPr lang="en-GB"/>
        </a:p>
      </dgm:t>
    </dgm:pt>
    <dgm:pt modelId="{B0575E6D-5619-45C6-ABF2-7DCE96DC5D6A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9C2741F-0EB8-4C3F-A55B-27CACCE002A8}" type="parTrans" cxnId="{091A75FC-8C3F-46D0-B14F-D4543AEE5D8C}">
      <dgm:prSet/>
      <dgm:spPr/>
      <dgm:t>
        <a:bodyPr/>
        <a:lstStyle/>
        <a:p>
          <a:endParaRPr lang="en-GB"/>
        </a:p>
      </dgm:t>
    </dgm:pt>
    <dgm:pt modelId="{2D21DA09-88DC-4B13-9124-AE234B0FE45F}" type="sibTrans" cxnId="{091A75FC-8C3F-46D0-B14F-D4543AEE5D8C}">
      <dgm:prSet/>
      <dgm:spPr/>
      <dgm:t>
        <a:bodyPr/>
        <a:lstStyle/>
        <a:p>
          <a:endParaRPr lang="en-GB"/>
        </a:p>
      </dgm:t>
    </dgm:pt>
    <dgm:pt modelId="{5FE017B6-9CED-48F7-A8F6-A87390894383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71CC2812-EFDF-4DF6-9DB0-5307338EF62C}" type="presOf" srcId="{0637BF5F-C02E-4DA1-AA34-29B9D276544E}" destId="{4BB89884-CE97-4452-B52D-24ACA0EF22AA}" srcOrd="0" destOrd="11" presId="urn:microsoft.com/office/officeart/2005/8/layout/list1"/>
    <dgm:cxn modelId="{670F3112-0260-47CA-9172-71D371E1E453}" srcId="{BBF4008F-DFB0-4007-9D29-D57DFB18F018}" destId="{29BE65FA-3B15-4A7E-A718-A939DE102F54}" srcOrd="4" destOrd="0" parTransId="{71AD051C-9E2D-4B5B-81A9-41FEC0EC0FCF}" sibTransId="{E61E447A-39E3-4C7B-A06D-4E5E4152BFBD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E96FFC20-14EA-46FA-9974-3529832712AF}" srcId="{22915A10-6692-49E7-A130-283E549AB198}" destId="{0637BF5F-C02E-4DA1-AA34-29B9D276544E}" srcOrd="1" destOrd="0" parTransId="{0B153710-68AE-4E2E-9BA7-E0CFB7A1D4A3}" sibTransId="{6CB75C7E-26E2-42B3-9DEC-0A3A1F914F1F}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C8B71B63-546C-4EE0-958B-AFCC2FB3D5CE}" srcId="{22915A10-6692-49E7-A130-283E549AB198}" destId="{77CF4E68-EEAD-4936-9EC3-701787AB049C}" srcOrd="0" destOrd="0" parTransId="{13E52FC8-2730-45F9-93FF-4C02E8CA5F68}" sibTransId="{16910551-9D26-4FF6-BC24-1C49EB00AE24}"/>
    <dgm:cxn modelId="{3F0B4B48-97D8-4F76-91EA-BF7C242CD42F}" type="presOf" srcId="{22915A10-6692-49E7-A130-283E549AB198}" destId="{4BB89884-CE97-4452-B52D-24ACA0EF22AA}" srcOrd="0" destOrd="9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8BB1D99D-B64C-48E0-A374-468CE669BA07}" type="presOf" srcId="{B0575E6D-5619-45C6-ABF2-7DCE96DC5D6A}" destId="{4BB89884-CE97-4452-B52D-24ACA0EF22AA}" srcOrd="0" destOrd="7" presId="urn:microsoft.com/office/officeart/2005/8/layout/list1"/>
    <dgm:cxn modelId="{87A380A5-726B-491F-918F-612210D87726}" type="presOf" srcId="{77CF4E68-EEAD-4936-9EC3-701787AB049C}" destId="{4BB89884-CE97-4452-B52D-24ACA0EF22AA}" srcOrd="0" destOrd="10" presId="urn:microsoft.com/office/officeart/2005/8/layout/list1"/>
    <dgm:cxn modelId="{2E6667A7-02C8-4DD5-9EB7-DEEB8EB33E9A}" type="presOf" srcId="{29BE65FA-3B15-4A7E-A718-A939DE102F54}" destId="{4BB89884-CE97-4452-B52D-24ACA0EF22AA}" srcOrd="0" destOrd="8" presId="urn:microsoft.com/office/officeart/2005/8/layout/list1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F84D10EA-9BB0-4678-9E9C-46245A087EF6}" srcId="{E68BC455-653C-467A-B073-FADDF464823E}" destId="{22915A10-6692-49E7-A130-283E549AB198}" srcOrd="2" destOrd="0" parTransId="{5E22DCE2-8B09-442C-9885-16438F2C6AB0}" sibTransId="{CF0E6E89-D06F-47D4-A231-6178E4976822}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091A75FC-8C3F-46D0-B14F-D4543AEE5D8C}" srcId="{8D330365-19DF-46CB-B70C-97449144173C}" destId="{B0575E6D-5619-45C6-ABF2-7DCE96DC5D6A}" srcOrd="1" destOrd="0" parTransId="{79C2741F-0EB8-4C3F-A55B-27CACCE002A8}" sibTransId="{2D21DA09-88DC-4B13-9124-AE234B0FE45F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Ceramics: Goal and status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Very encouraging first manufacturing results!!!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D778E869-3965-4454-8AFF-F39F28A163E0}">
      <dgm:prSet phldrT="[Text]"/>
      <dgm:spPr/>
      <dgm:t>
        <a:bodyPr/>
        <a:lstStyle/>
        <a:p>
          <a:r>
            <a:rPr lang="en-GB" dirty="0"/>
            <a:t>Goal:</a:t>
          </a:r>
          <a:endParaRPr lang="en-US" b="0" i="0" dirty="0"/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4B527DF7-48F9-4D04-AE87-5A216873D64F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Manufacture first samples (IKTS)</a:t>
          </a:r>
        </a:p>
      </dgm:t>
    </dgm:pt>
    <dgm:pt modelId="{CD0E9DC7-4693-4A9A-BBF4-72D3609C5ED4}" type="parTrans" cxnId="{C0DC63EF-65DB-4317-8BDD-AA99D328A4D1}">
      <dgm:prSet/>
      <dgm:spPr/>
      <dgm:t>
        <a:bodyPr/>
        <a:lstStyle/>
        <a:p>
          <a:endParaRPr lang="en-GB"/>
        </a:p>
      </dgm:t>
    </dgm:pt>
    <dgm:pt modelId="{7482B0AE-1545-4EDD-8DD9-B2E76B022295}" type="sibTrans" cxnId="{C0DC63EF-65DB-4317-8BDD-AA99D328A4D1}">
      <dgm:prSet/>
      <dgm:spPr/>
      <dgm:t>
        <a:bodyPr/>
        <a:lstStyle/>
        <a:p>
          <a:endParaRPr lang="en-GB"/>
        </a:p>
      </dgm:t>
    </dgm:pt>
    <dgm:pt modelId="{2089A679-128C-4953-80CC-A80D16371AA5}">
      <dgm:prSet/>
      <dgm:spPr/>
      <dgm:t>
        <a:bodyPr/>
        <a:lstStyle/>
        <a:p>
          <a:r>
            <a:rPr lang="en-GB" dirty="0"/>
            <a:t>Second round being prepared</a:t>
          </a:r>
        </a:p>
      </dgm:t>
    </dgm:pt>
    <dgm:pt modelId="{EDE2687A-DC7B-48E2-8500-B3A862CF2D3D}" type="parTrans" cxnId="{8B54AD6E-5C65-44CD-B2ED-3A79044EEFA0}">
      <dgm:prSet/>
      <dgm:spPr/>
      <dgm:t>
        <a:bodyPr/>
        <a:lstStyle/>
        <a:p>
          <a:endParaRPr lang="en-GB"/>
        </a:p>
      </dgm:t>
    </dgm:pt>
    <dgm:pt modelId="{6757BE11-E1CC-4018-BA60-70DDF2345FCD}" type="sibTrans" cxnId="{8B54AD6E-5C65-44CD-B2ED-3A79044EEFA0}">
      <dgm:prSet/>
      <dgm:spPr/>
      <dgm:t>
        <a:bodyPr/>
        <a:lstStyle/>
        <a:p>
          <a:endParaRPr lang="en-GB"/>
        </a:p>
      </dgm:t>
    </dgm:pt>
    <dgm:pt modelId="{496A207C-0E12-4906-93AB-75832D8B84AF}">
      <dgm:prSet/>
      <dgm:spPr/>
      <dgm:t>
        <a:bodyPr/>
        <a:lstStyle/>
        <a:p>
          <a:r>
            <a:rPr lang="en-US" b="0" i="0" dirty="0"/>
            <a:t>Validate initial prototypes to high pressure, leak tightness and cooling performance</a:t>
          </a:r>
          <a:endParaRPr lang="en-GB" dirty="0"/>
        </a:p>
      </dgm:t>
    </dgm:pt>
    <dgm:pt modelId="{4A583AA5-D037-45EB-A443-5F953FC365C6}" type="parTrans" cxnId="{DDFE9854-19FD-4198-964A-501A04595D57}">
      <dgm:prSet/>
      <dgm:spPr/>
      <dgm:t>
        <a:bodyPr/>
        <a:lstStyle/>
        <a:p>
          <a:endParaRPr lang="en-GB"/>
        </a:p>
      </dgm:t>
    </dgm:pt>
    <dgm:pt modelId="{81B23027-FAB1-4707-9DAE-1A261E06E52E}" type="sibTrans" cxnId="{DDFE9854-19FD-4198-964A-501A04595D57}">
      <dgm:prSet/>
      <dgm:spPr/>
      <dgm:t>
        <a:bodyPr/>
        <a:lstStyle/>
        <a:p>
          <a:endParaRPr lang="en-GB"/>
        </a:p>
      </dgm:t>
    </dgm:pt>
    <dgm:pt modelId="{8DB1AD4E-68F1-49DF-BD77-A78788EFC26B}">
      <dgm:prSet/>
      <dgm:spPr/>
      <dgm:t>
        <a:bodyPr/>
        <a:lstStyle/>
        <a:p>
          <a:r>
            <a:rPr lang="en-GB" dirty="0"/>
            <a:t>Benchmark: LHCb VELO Upgrade 2 requirements (High pressure 186 bar, leak tight (vacuum operation) and excellent thermal performance</a:t>
          </a:r>
        </a:p>
      </dgm:t>
    </dgm:pt>
    <dgm:pt modelId="{B00AA185-6F26-47A5-B99F-C45E40FB3025}" type="parTrans" cxnId="{6C437284-9B0E-49D9-AFAF-9FC40727213F}">
      <dgm:prSet/>
      <dgm:spPr/>
      <dgm:t>
        <a:bodyPr/>
        <a:lstStyle/>
        <a:p>
          <a:endParaRPr lang="en-GB"/>
        </a:p>
      </dgm:t>
    </dgm:pt>
    <dgm:pt modelId="{2C8EEE9F-90A2-43F5-9DE2-F29129AC104C}" type="sibTrans" cxnId="{6C437284-9B0E-49D9-AFAF-9FC40727213F}">
      <dgm:prSet/>
      <dgm:spPr/>
      <dgm:t>
        <a:bodyPr/>
        <a:lstStyle/>
        <a:p>
          <a:endParaRPr lang="en-GB"/>
        </a:p>
      </dgm:t>
    </dgm:pt>
    <dgm:pt modelId="{459E46D3-AD9D-4EB5-A687-008B665FD5A3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Miniaturized version (2x smaller in-plane)</a:t>
          </a:r>
          <a:endParaRPr lang="en-GB" dirty="0"/>
        </a:p>
      </dgm:t>
    </dgm:pt>
    <dgm:pt modelId="{E3C1F0E4-58CB-4204-B2B5-2464AEC0D7BF}" type="parTrans" cxnId="{F0270F15-0712-46E7-8C45-8D7535F566DA}">
      <dgm:prSet/>
      <dgm:spPr/>
      <dgm:t>
        <a:bodyPr/>
        <a:lstStyle/>
        <a:p>
          <a:endParaRPr lang="en-GB"/>
        </a:p>
      </dgm:t>
    </dgm:pt>
    <dgm:pt modelId="{BF850837-80C6-4CF7-8F63-85EB03782254}" type="sibTrans" cxnId="{F0270F15-0712-46E7-8C45-8D7535F566DA}">
      <dgm:prSet/>
      <dgm:spPr/>
      <dgm:t>
        <a:bodyPr/>
        <a:lstStyle/>
        <a:p>
          <a:endParaRPr lang="en-GB"/>
        </a:p>
      </dgm:t>
    </dgm:pt>
    <dgm:pt modelId="{A1E50DFC-6AE0-43C9-B5AD-E3D360AEB97A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Expected 35um and 100um width restrictions and main channels respectively!</a:t>
          </a:r>
          <a:endParaRPr lang="en-GB" dirty="0"/>
        </a:p>
      </dgm:t>
    </dgm:pt>
    <dgm:pt modelId="{F02781FB-D267-4AAF-93AE-4B0B04F22475}" type="parTrans" cxnId="{C7B43E1F-5CDB-4257-9368-A58A70CAE880}">
      <dgm:prSet/>
      <dgm:spPr/>
      <dgm:t>
        <a:bodyPr/>
        <a:lstStyle/>
        <a:p>
          <a:endParaRPr lang="en-GB"/>
        </a:p>
      </dgm:t>
    </dgm:pt>
    <dgm:pt modelId="{BD042F9D-B9EF-48FE-A2CC-696D1987BF93}" type="sibTrans" cxnId="{C7B43E1F-5CDB-4257-9368-A58A70CAE880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F0270F15-0712-46E7-8C45-8D7535F566DA}" srcId="{4B527DF7-48F9-4D04-AE87-5A216873D64F}" destId="{459E46D3-AD9D-4EB5-A687-008B665FD5A3}" srcOrd="0" destOrd="0" parTransId="{E3C1F0E4-58CB-4204-B2B5-2464AEC0D7BF}" sibTransId="{BF850837-80C6-4CF7-8F63-85EB03782254}"/>
    <dgm:cxn modelId="{9844F81A-1E4C-4FC4-BCC2-D0B944D90CCF}" type="presOf" srcId="{496A207C-0E12-4906-93AB-75832D8B84AF}" destId="{4BB89884-CE97-4452-B52D-24ACA0EF22AA}" srcOrd="0" destOrd="5" presId="urn:microsoft.com/office/officeart/2005/8/layout/list1"/>
    <dgm:cxn modelId="{CE78621E-F10A-477D-82D1-B9BB146F3A9B}" type="presOf" srcId="{D76B20DB-24A8-49AC-9575-3BDB9F0EF682}" destId="{4BB89884-CE97-4452-B52D-24ACA0EF22AA}" srcOrd="0" destOrd="7" presId="urn:microsoft.com/office/officeart/2005/8/layout/list1"/>
    <dgm:cxn modelId="{C7B43E1F-5CDB-4257-9368-A58A70CAE880}" srcId="{4B527DF7-48F9-4D04-AE87-5A216873D64F}" destId="{A1E50DFC-6AE0-43C9-B5AD-E3D360AEB97A}" srcOrd="1" destOrd="0" parTransId="{F02781FB-D267-4AAF-93AE-4B0B04F22475}" sibTransId="{BD042F9D-B9EF-48FE-A2CC-696D1987BF93}"/>
    <dgm:cxn modelId="{13DC7828-CB75-4E86-A730-41FA3C747EA0}" type="presOf" srcId="{8DB1AD4E-68F1-49DF-BD77-A78788EFC26B}" destId="{4BB89884-CE97-4452-B52D-24ACA0EF22AA}" srcOrd="0" destOrd="6" presId="urn:microsoft.com/office/officeart/2005/8/layout/list1"/>
    <dgm:cxn modelId="{9690322A-9571-4233-B21C-38C816A11B58}" type="presOf" srcId="{459E46D3-AD9D-4EB5-A687-008B665FD5A3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1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8B54AD6E-5C65-44CD-B2ED-3A79044EEFA0}" srcId="{D778E869-3965-4454-8AFF-F39F28A163E0}" destId="{2089A679-128C-4953-80CC-A80D16371AA5}" srcOrd="1" destOrd="0" parTransId="{EDE2687A-DC7B-48E2-8500-B3A862CF2D3D}" sibTransId="{6757BE11-E1CC-4018-BA60-70DDF2345FCD}"/>
    <dgm:cxn modelId="{DDFE9854-19FD-4198-964A-501A04595D57}" srcId="{D778E869-3965-4454-8AFF-F39F28A163E0}" destId="{496A207C-0E12-4906-93AB-75832D8B84AF}" srcOrd="2" destOrd="0" parTransId="{4A583AA5-D037-45EB-A443-5F953FC365C6}" sibTransId="{81B23027-FAB1-4707-9DAE-1A261E06E52E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6C437284-9B0E-49D9-AFAF-9FC40727213F}" srcId="{D778E869-3965-4454-8AFF-F39F28A163E0}" destId="{8DB1AD4E-68F1-49DF-BD77-A78788EFC26B}" srcOrd="3" destOrd="0" parTransId="{B00AA185-6F26-47A5-B99F-C45E40FB3025}" sibTransId="{2C8EEE9F-90A2-43F5-9DE2-F29129AC104C}"/>
    <dgm:cxn modelId="{FC2CC785-5C8B-4A14-BFEA-846FBEDFD5B2}" type="presOf" srcId="{4B527DF7-48F9-4D04-AE87-5A216873D64F}" destId="{4BB89884-CE97-4452-B52D-24ACA0EF22AA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7871F0E0-069F-4A92-885E-1FB91D6709B3}" type="presOf" srcId="{A1E50DFC-6AE0-43C9-B5AD-E3D360AEB97A}" destId="{4BB89884-CE97-4452-B52D-24ACA0EF22AA}" srcOrd="0" destOrd="3" presId="urn:microsoft.com/office/officeart/2005/8/layout/list1"/>
    <dgm:cxn modelId="{A468B3E5-5326-4CA2-948E-A5527F859356}" type="presOf" srcId="{2089A679-128C-4953-80CC-A80D16371AA5}" destId="{4BB89884-CE97-4452-B52D-24ACA0EF22AA}" srcOrd="0" destOrd="4" presId="urn:microsoft.com/office/officeart/2005/8/layout/list1"/>
    <dgm:cxn modelId="{C0DC63EF-65DB-4317-8BDD-AA99D328A4D1}" srcId="{D778E869-3965-4454-8AFF-F39F28A163E0}" destId="{4B527DF7-48F9-4D04-AE87-5A216873D64F}" srcOrd="0" destOrd="0" parTransId="{CD0E9DC7-4693-4A9A-BBF4-72D3609C5ED4}" sibTransId="{7482B0AE-1545-4EDD-8DD9-B2E76B022295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/>
      <dgm:t>
        <a:bodyPr/>
        <a:lstStyle/>
        <a:p>
          <a:r>
            <a:rPr lang="en-US" b="0" i="0" dirty="0"/>
            <a:t>Exploration phase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b="0" i="0" dirty="0"/>
                <a:t> as baseline solution</a:t>
              </a:r>
            </a:p>
          </dgm:t>
        </dgm:pt>
      </mc:Choice>
      <mc:Fallback xmlns="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:r>
                <a:rPr lang="en-US" b="0" i="0" dirty="0">
                  <a:latin typeface="Cambria Math" panose="02040503050406030204" pitchFamily="18" charset="0"/>
                </a:rPr>
                <a:t>CO_2</a:t>
              </a:r>
              <a:r>
                <a:rPr lang="en-US" b="0" i="0" dirty="0"/>
                <a:t> as baseline solution</a:t>
              </a:r>
            </a:p>
          </dgm:t>
        </dgm:pt>
      </mc:Fallback>
    </mc:AlternateConten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14:m>
                <m:oMath xmlns:m="http://schemas.openxmlformats.org/officeDocument/2006/math">
                  <m:r>
                    <a:rPr lang="en-US" b="0" i="0" dirty="0" smtClean="0"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W</m:t>
                  </m:r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p>
                    <m:sSup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US" b="0" i="0" dirty="0"/>
            </a:p>
          </dgm:t>
        </dgm:pt>
      </mc:Choice>
      <mc:Fallback xmlns="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:r>
                <a:rPr lang="en-US" b="0" i="0" dirty="0">
                  <a:latin typeface="Cambria Math" panose="02040503050406030204" pitchFamily="18" charset="0"/>
                </a:rPr>
                <a:t>2W/cm^2</a:t>
              </a:r>
              <a:endParaRPr lang="en-US" b="0" i="0" dirty="0"/>
            </a:p>
          </dgm:t>
        </dgm:pt>
      </mc:Fallback>
    </mc:AlternateConten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47534D34-1256-40DD-ABF2-071FFEDE43BB}">
          <dgm:prSet phldrT="[Text]"/>
          <dgm:spPr/>
          <dgm:t>
            <a:bodyPr/>
            <a:lstStyle/>
            <a:p>
              <a:r>
                <a:rPr lang="en-US" b="0" i="0" dirty="0"/>
                <a:t>Larger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smtClean="0">
                      <a:latin typeface="Cambria Math" panose="02040503050406030204" pitchFamily="18" charset="0"/>
                    </a:rPr>
                    <m:t>ΔT</m:t>
                  </m:r>
                </m:oMath>
              </a14:m>
              <a:r>
                <a:rPr lang="en-US" b="0" i="0" dirty="0"/>
                <a:t> would have to be compensated by the coolant working temperature</a:t>
              </a:r>
            </a:p>
          </dgm:t>
        </dgm:pt>
      </mc:Choice>
      <mc:Fallback xmlns="">
        <dgm:pt modelId="{47534D34-1256-40DD-ABF2-071FFEDE43BB}">
          <dgm:prSet phldrT="[Text]"/>
          <dgm:spPr/>
          <dgm:t>
            <a:bodyPr/>
            <a:lstStyle/>
            <a:p>
              <a:r>
                <a:rPr lang="en-US" b="0" i="0" dirty="0"/>
                <a:t>Larger </a:t>
              </a:r>
              <a:r>
                <a:rPr lang="en-US" b="0" i="0">
                  <a:latin typeface="Cambria Math" panose="02040503050406030204" pitchFamily="18" charset="0"/>
                </a:rPr>
                <a:t>ΔT</a:t>
              </a:r>
              <a:r>
                <a:rPr lang="en-US" b="0" i="0" dirty="0"/>
                <a:t> would have to be compensated by the coolant working temperature</a:t>
              </a:r>
            </a:p>
          </dgm:t>
        </dgm:pt>
      </mc:Fallback>
    </mc:AlternateContent>
    <dgm:pt modelId="{0D768F1C-2DE2-48E6-B0B8-864CFCC99C1E}" type="parTrans" cxnId="{49DED4B0-CA4B-4759-AB02-C2AC46F95B8F}">
      <dgm:prSet/>
      <dgm:spPr/>
      <dgm:t>
        <a:bodyPr/>
        <a:lstStyle/>
        <a:p>
          <a:endParaRPr lang="en-GB"/>
        </a:p>
      </dgm:t>
    </dgm:pt>
    <dgm:pt modelId="{D85EA368-3206-40B1-B387-96941F8B7195}" type="sibTrans" cxnId="{49DED4B0-CA4B-4759-AB02-C2AC46F95B8F}">
      <dgm:prSet/>
      <dgm:spPr/>
      <dgm:t>
        <a:bodyPr/>
        <a:lstStyle/>
        <a:p>
          <a:endParaRPr lang="en-GB"/>
        </a:p>
      </dgm:t>
    </dgm:pt>
    <dgm:pt modelId="{547AB6A2-C5FC-4751-AAFA-EF1B35993FB3}">
      <dgm:prSet phldrT="[Text]"/>
      <dgm:spPr/>
      <dgm:t>
        <a:bodyPr/>
        <a:lstStyle/>
        <a:p>
          <a:r>
            <a:rPr lang="en-US" b="0" i="0" dirty="0"/>
            <a:t>More aggressive design for reduced material budget due to the cooling substrate</a:t>
          </a:r>
        </a:p>
      </dgm:t>
    </dgm:p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533B387-F0D2-4238-A8DA-9DC75746E9AB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25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r>
                <a:rPr lang="en-US" b="0" i="0" dirty="0"/>
                <a:t> (with respect to the inner side wall)</a:t>
              </a:r>
            </a:p>
          </dgm:t>
        </dgm:pt>
      </mc:Choice>
      <mc:Fallback xmlns="">
        <dgm:pt modelId="{5533B387-F0D2-4238-A8DA-9DC75746E9AB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:r>
                <a:rPr lang="en-US" b="0" i="0">
                  <a:latin typeface="Cambria Math" panose="02040503050406030204" pitchFamily="18" charset="0"/>
                </a:rPr>
                <a:t>25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r>
                <a:rPr lang="en-US" b="0" i="0" dirty="0"/>
                <a:t> (with respect to the inner side wall)</a:t>
              </a:r>
            </a:p>
          </dgm:t>
        </dgm:pt>
      </mc:Fallback>
    </mc:AlternateContent>
    <dgm:pt modelId="{0450074D-CA11-415D-AF30-E0B3D0C35279}" type="parTrans" cxnId="{9389E077-983D-4BFE-84F5-BC5C2C50A35F}">
      <dgm:prSet/>
      <dgm:spPr/>
      <dgm:t>
        <a:bodyPr/>
        <a:lstStyle/>
        <a:p>
          <a:endParaRPr lang="en-GB"/>
        </a:p>
      </dgm:t>
    </dgm:pt>
    <dgm:pt modelId="{37841493-2ED5-40FB-91E0-B73AA3351A25}" type="sibTrans" cxnId="{9389E077-983D-4BFE-84F5-BC5C2C50A35F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US" b="0" i="0" dirty="0"/>
            <a:t>Alternative strategy to cooldown off-chip electronics would have to be improved (cooling routing lines)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63A41B59-7085-486D-8DFB-D1A83BD1B56C}">
      <dgm:prSet phldrT="[Text]"/>
      <dgm:spPr/>
      <dgm:t>
        <a:bodyPr/>
        <a:lstStyle/>
        <a:p>
          <a:r>
            <a:rPr lang="en-US" b="0" i="0" dirty="0"/>
            <a:t>Passive medium integration</a:t>
          </a:r>
        </a:p>
      </dgm:t>
    </dgm:pt>
    <dgm:pt modelId="{E4EAAD6C-6068-419F-A857-33916FC8E638}" type="parTrans" cxnId="{2739A487-FC5E-4626-9926-BF1C715666A2}">
      <dgm:prSet/>
      <dgm:spPr/>
      <dgm:t>
        <a:bodyPr/>
        <a:lstStyle/>
        <a:p>
          <a:endParaRPr lang="en-GB"/>
        </a:p>
      </dgm:t>
    </dgm:pt>
    <dgm:pt modelId="{F9F50922-B17C-4517-A527-65970F5E0FD7}" type="sibTrans" cxnId="{2739A487-FC5E-4626-9926-BF1C715666A2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US" b="0" i="0" dirty="0"/>
            <a:t>Aggressive U-track like design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13220016-A580-45CE-8092-19EB03BB0720}">
      <dgm:prSet phldrT="[Text]"/>
      <dgm:spPr/>
      <dgm:t>
        <a:bodyPr/>
        <a:lstStyle/>
        <a:p>
          <a:r>
            <a:rPr lang="en-US" b="0" i="0" dirty="0"/>
            <a:t>Lower material budget contribution compared to same silicon thickness (factor x2)</a:t>
          </a:r>
        </a:p>
      </dgm:t>
    </dgm:pt>
    <dgm:pt modelId="{244E2A18-1175-4A86-9F68-EBC889E7F636}" type="parTrans" cxnId="{CEEEB90C-0097-4D80-B4DC-2DEC1432D5DD}">
      <dgm:prSet/>
      <dgm:spPr/>
      <dgm:t>
        <a:bodyPr/>
        <a:lstStyle/>
        <a:p>
          <a:endParaRPr lang="en-GB"/>
        </a:p>
      </dgm:t>
    </dgm:pt>
    <dgm:pt modelId="{B584D6B3-AD06-4241-97E4-AC8871E270AC}" type="sibTrans" cxnId="{CEEEB90C-0097-4D80-B4DC-2DEC1432D5DD}">
      <dgm:prSet/>
      <dgm:spPr/>
      <dgm:t>
        <a:bodyPr/>
        <a:lstStyle/>
        <a:p>
          <a:endParaRPr lang="en-GB"/>
        </a:p>
      </dgm:t>
    </dgm:pt>
    <dgm:pt modelId="{282DD0EF-A31C-4C5B-B740-0F29B9428EDB}">
      <dgm:prSet phldrT="[Text]"/>
      <dgm:spPr/>
      <dgm:t>
        <a:bodyPr/>
        <a:lstStyle/>
        <a:p>
          <a:r>
            <a:rPr lang="en-US" b="0" i="0" dirty="0"/>
            <a:t>Cooling line integration via soldering (</a:t>
          </a:r>
          <a:r>
            <a:rPr lang="en-US" b="0" i="0" dirty="0" err="1"/>
            <a:t>NanoFoil</a:t>
          </a:r>
          <a:r>
            <a:rPr lang="en-US" b="0" i="0" dirty="0"/>
            <a:t>, </a:t>
          </a:r>
          <a:r>
            <a:rPr lang="en-GB" b="0" i="0" dirty="0"/>
            <a:t>35–50W/</a:t>
          </a:r>
          <a:r>
            <a:rPr lang="en-GB" b="0" i="0" dirty="0" err="1"/>
            <a:t>mK</a:t>
          </a:r>
          <a:r>
            <a:rPr lang="en-GB" b="0" i="0" dirty="0"/>
            <a:t>)</a:t>
          </a:r>
          <a:endParaRPr lang="en-US" b="0" i="0" dirty="0"/>
        </a:p>
      </dgm:t>
    </dgm:pt>
    <dgm:pt modelId="{E023C783-8CCD-4462-B5ED-39783753C008}" type="parTrans" cxnId="{8DBA8AF7-86B0-4A4C-8A44-64E2DAD972C1}">
      <dgm:prSet/>
      <dgm:spPr/>
      <dgm:t>
        <a:bodyPr/>
        <a:lstStyle/>
        <a:p>
          <a:endParaRPr lang="en-GB"/>
        </a:p>
      </dgm:t>
    </dgm:pt>
    <dgm:pt modelId="{CDA7FA33-ADC7-444E-AF24-BDDE64AC262D}" type="sibTrans" cxnId="{8DBA8AF7-86B0-4A4C-8A44-64E2DAD972C1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4BA1920-AFDB-43CF-B2CD-533E02286356}">
          <dgm:prSet phldrT="[Text]"/>
          <dgm:spPr/>
          <dgm:t>
            <a:bodyPr/>
            <a:lstStyle/>
            <a:p>
              <a:r>
                <a:rPr lang="en-US" b="0" dirty="0"/>
                <a:t>FEA indicates a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smtClean="0">
                      <a:latin typeface="Cambria Math" panose="02040503050406030204" pitchFamily="18" charset="0"/>
                    </a:rPr>
                    <m:t>ΔT</m:t>
                  </m:r>
                  <m:r>
                    <a:rPr lang="en-US" b="0" i="0" smtClean="0">
                      <a:latin typeface="Cambria Math" panose="02040503050406030204" pitchFamily="18" charset="0"/>
                    </a:rPr>
                    <m:t>~21℃</m:t>
                  </m:r>
                </m:oMath>
              </a14:m>
              <a:r>
                <a:rPr lang="en-US" b="0" i="0" dirty="0"/>
                <a:t> when pushing away the Ti2 cooling lines by </a:t>
              </a:r>
              <a14:m>
                <m:oMath xmlns:m="http://schemas.openxmlformats.org/officeDocument/2006/math">
                  <m:r>
                    <a:rPr lang="en-US" b="0" i="0" dirty="0" smtClean="0">
                      <a:latin typeface="Cambria Math" panose="02040503050406030204" pitchFamily="18" charset="0"/>
                    </a:rPr>
                    <m:t>~30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mm</m:t>
                  </m:r>
                </m:oMath>
              </a14:m>
              <a:endParaRPr lang="en-US" b="0" i="0" dirty="0"/>
            </a:p>
          </dgm:t>
        </dgm:pt>
      </mc:Choice>
      <mc:Fallback xmlns="">
        <dgm:pt modelId="{54BA1920-AFDB-43CF-B2CD-533E02286356}">
          <dgm:prSet phldrT="[Text]"/>
          <dgm:spPr/>
          <dgm:t>
            <a:bodyPr/>
            <a:lstStyle/>
            <a:p>
              <a:r>
                <a:rPr lang="en-US" b="0" dirty="0"/>
                <a:t>FEA indicates a </a:t>
              </a:r>
              <a:r>
                <a:rPr lang="en-US" b="0" i="0">
                  <a:latin typeface="Cambria Math" panose="02040503050406030204" pitchFamily="18" charset="0"/>
                </a:rPr>
                <a:t>ΔT~21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r>
                <a:rPr lang="en-US" b="0" i="0" dirty="0"/>
                <a:t> when pushing away the Ti2 cooling lines by </a:t>
              </a:r>
              <a:r>
                <a:rPr lang="en-US" b="0" i="0" dirty="0">
                  <a:latin typeface="Cambria Math" panose="02040503050406030204" pitchFamily="18" charset="0"/>
                </a:rPr>
                <a:t>~30mm</a:t>
              </a:r>
              <a:endParaRPr lang="en-US" b="0" i="0" dirty="0"/>
            </a:p>
          </dgm:t>
        </dgm:pt>
      </mc:Fallback>
    </mc:AlternateContent>
    <dgm:pt modelId="{B0664798-2C05-4781-97E9-3F2A3DA8A7BC}" type="parTrans" cxnId="{1707F032-55D4-44B6-94FC-84D9ACE6CD9A}">
      <dgm:prSet/>
      <dgm:spPr/>
      <dgm:t>
        <a:bodyPr/>
        <a:lstStyle/>
        <a:p>
          <a:endParaRPr lang="en-GB"/>
        </a:p>
      </dgm:t>
    </dgm:pt>
    <dgm:pt modelId="{28F2984A-6662-422E-8696-7A3F05E351F6}" type="sibTrans" cxnId="{1707F032-55D4-44B6-94FC-84D9ACE6CD9A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3"/>
      <dgm:spPr/>
    </dgm:pt>
    <dgm:pt modelId="{5F2E1E99-2920-40CB-B94D-1EC36410D045}" type="pres">
      <dgm:prSet presAssocID="{E68BC455-653C-467A-B073-FADDF464823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3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3"/>
      <dgm:spPr/>
    </dgm:pt>
    <dgm:pt modelId="{CD851CFD-87F1-4CC3-81EA-2390778C10BA}" type="pres">
      <dgm:prSet presAssocID="{9A0EEC7C-5B55-4C02-8DC2-9B3F04C99F7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3">
        <dgm:presLayoutVars>
          <dgm:bulletEnabled val="1"/>
        </dgm:presLayoutVars>
      </dgm:prSet>
      <dgm:spPr/>
    </dgm:pt>
    <dgm:pt modelId="{66C8726F-A85F-44BC-B0B3-AC95220E8C03}" type="pres">
      <dgm:prSet presAssocID="{D7D09A8B-208C-4012-883D-AB6B636B7B23}" presName="spaceBetweenRectangles" presStyleCnt="0"/>
      <dgm:spPr/>
    </dgm:pt>
    <dgm:pt modelId="{619F7627-FD83-4D4A-AA3C-D9F9669B5A3C}" type="pres">
      <dgm:prSet presAssocID="{63A41B59-7085-486D-8DFB-D1A83BD1B56C}" presName="parentLin" presStyleCnt="0"/>
      <dgm:spPr/>
    </dgm:pt>
    <dgm:pt modelId="{1BE6BA9A-0AE4-42BA-A8DA-080B921EE813}" type="pres">
      <dgm:prSet presAssocID="{63A41B59-7085-486D-8DFB-D1A83BD1B56C}" presName="parentLeftMargin" presStyleLbl="node1" presStyleIdx="1" presStyleCnt="3"/>
      <dgm:spPr/>
    </dgm:pt>
    <dgm:pt modelId="{313AC42C-AD9D-4A08-A3AA-41C079381EBD}" type="pres">
      <dgm:prSet presAssocID="{63A41B59-7085-486D-8DFB-D1A83BD1B56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321C87E-FE65-4999-9D2E-1D244FBF49EB}" type="pres">
      <dgm:prSet presAssocID="{63A41B59-7085-486D-8DFB-D1A83BD1B56C}" presName="negativeSpace" presStyleCnt="0"/>
      <dgm:spPr/>
    </dgm:pt>
    <dgm:pt modelId="{EE077835-9CEB-4593-9F7F-EDE2229B8636}" type="pres">
      <dgm:prSet presAssocID="{63A41B59-7085-486D-8DFB-D1A83BD1B5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3" presId="urn:microsoft.com/office/officeart/2005/8/layout/list1"/>
    <dgm:cxn modelId="{CEEEB90C-0097-4D80-B4DC-2DEC1432D5DD}" srcId="{63A41B59-7085-486D-8DFB-D1A83BD1B56C}" destId="{13220016-A580-45CE-8092-19EB03BB0720}" srcOrd="0" destOrd="0" parTransId="{244E2A18-1175-4A86-9F68-EBC889E7F636}" sibTransId="{B584D6B3-AD06-4241-97E4-AC8871E270AC}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1707F032-55D4-44B6-94FC-84D9ACE6CD9A}" srcId="{63A41B59-7085-486D-8DFB-D1A83BD1B56C}" destId="{54BA1920-AFDB-43CF-B2CD-533E02286356}" srcOrd="2" destOrd="0" parTransId="{B0664798-2C05-4781-97E9-3F2A3DA8A7BC}" sibTransId="{28F2984A-6662-422E-8696-7A3F05E351F6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2" destOrd="0" parTransId="{4EE52C11-ED94-4023-A3B8-35B38E5D3D5A}" sibTransId="{F55D7D54-D2FB-4632-9438-7C16672D9010}"/>
    <dgm:cxn modelId="{52E98073-B8F4-41B1-A673-B88228F58421}" type="presOf" srcId="{47534D34-1256-40DD-ABF2-071FFEDE43BB}" destId="{80A0E605-4853-47B2-AD77-4A570D336C9C}" srcOrd="0" destOrd="2" presId="urn:microsoft.com/office/officeart/2005/8/layout/list1"/>
    <dgm:cxn modelId="{9389E077-983D-4BFE-84F5-BC5C2C50A35F}" srcId="{9A0EEC7C-5B55-4C02-8DC2-9B3F04C99F77}" destId="{5533B387-F0D2-4238-A8DA-9DC75746E9AB}" srcOrd="1" destOrd="0" parTransId="{0450074D-CA11-415D-AF30-E0B3D0C35279}" sibTransId="{37841493-2ED5-40FB-91E0-B73AA3351A25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739A487-FC5E-4626-9926-BF1C715666A2}" srcId="{C52E8058-854B-4E05-8F35-3FD95788A1B4}" destId="{63A41B59-7085-486D-8DFB-D1A83BD1B56C}" srcOrd="2" destOrd="0" parTransId="{E4EAAD6C-6068-419F-A857-33916FC8E638}" sibTransId="{F9F50922-B17C-4517-A527-65970F5E0FD7}"/>
    <dgm:cxn modelId="{AB472DA4-B507-41E4-A14F-1EA152670A3F}" type="presOf" srcId="{63A41B59-7085-486D-8DFB-D1A83BD1B56C}" destId="{1BE6BA9A-0AE4-42BA-A8DA-080B921EE813}" srcOrd="0" destOrd="0" presId="urn:microsoft.com/office/officeart/2005/8/layout/list1"/>
    <dgm:cxn modelId="{DBB9C3A7-EC8D-47C5-929A-A44EE180F844}" type="presOf" srcId="{13220016-A580-45CE-8092-19EB03BB0720}" destId="{EE077835-9CEB-4593-9F7F-EDE2229B8636}" srcOrd="0" destOrd="0" presId="urn:microsoft.com/office/officeart/2005/8/layout/list1"/>
    <dgm:cxn modelId="{49DED4B0-CA4B-4759-AB02-C2AC46F95B8F}" srcId="{5533B387-F0D2-4238-A8DA-9DC75746E9AB}" destId="{47534D34-1256-40DD-ABF2-071FFEDE43BB}" srcOrd="0" destOrd="0" parTransId="{0D768F1C-2DE2-48E6-B0B8-864CFCC99C1E}" sibTransId="{D85EA368-3206-40B1-B387-96941F8B7195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08855BB6-E00C-4EC7-902D-9F419F18CD72}" type="presOf" srcId="{5533B387-F0D2-4238-A8DA-9DC75746E9AB}" destId="{80A0E605-4853-47B2-AD77-4A570D336C9C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27F1D6D3-D4EA-4EB8-A05A-A11F08FD5C6E}" type="presOf" srcId="{282DD0EF-A31C-4C5B-B740-0F29B9428EDB}" destId="{EE077835-9CEB-4593-9F7F-EDE2229B8636}" srcOrd="0" destOrd="1" presId="urn:microsoft.com/office/officeart/2005/8/layout/list1"/>
    <dgm:cxn modelId="{E73219E4-FE68-4ACA-98DB-ACDB46C07AC2}" type="presOf" srcId="{54BA1920-AFDB-43CF-B2CD-533E02286356}" destId="{EE077835-9CEB-4593-9F7F-EDE2229B8636}" srcOrd="0" destOrd="2" presId="urn:microsoft.com/office/officeart/2005/8/layout/list1"/>
    <dgm:cxn modelId="{337744E4-53A5-46E9-9956-C6426C203452}" type="presOf" srcId="{63A41B59-7085-486D-8DFB-D1A83BD1B56C}" destId="{313AC42C-AD9D-4A08-A3AA-41C079381EBD}" srcOrd="1" destOrd="0" presId="urn:microsoft.com/office/officeart/2005/8/layout/list1"/>
    <dgm:cxn modelId="{8DBA8AF7-86B0-4A4C-8A44-64E2DAD972C1}" srcId="{63A41B59-7085-486D-8DFB-D1A83BD1B56C}" destId="{282DD0EF-A31C-4C5B-B740-0F29B9428EDB}" srcOrd="1" destOrd="0" parTransId="{E023C783-8CCD-4462-B5ED-39783753C008}" sibTransId="{CDA7FA33-ADC7-444E-AF24-BDDE64AC262D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  <dgm:cxn modelId="{39DDCFCC-3A39-4D2C-BC28-9079E0582106}" type="presParOf" srcId="{361DBF59-2DEF-42F1-A323-8C76D3AF7E25}" destId="{66C8726F-A85F-44BC-B0B3-AC95220E8C03}" srcOrd="7" destOrd="0" presId="urn:microsoft.com/office/officeart/2005/8/layout/list1"/>
    <dgm:cxn modelId="{A090ADF4-DBF2-4D25-910B-BA115726B948}" type="presParOf" srcId="{361DBF59-2DEF-42F1-A323-8C76D3AF7E25}" destId="{619F7627-FD83-4D4A-AA3C-D9F9669B5A3C}" srcOrd="8" destOrd="0" presId="urn:microsoft.com/office/officeart/2005/8/layout/list1"/>
    <dgm:cxn modelId="{63DB6D0B-EB5A-497B-972A-C6FC332C22D4}" type="presParOf" srcId="{619F7627-FD83-4D4A-AA3C-D9F9669B5A3C}" destId="{1BE6BA9A-0AE4-42BA-A8DA-080B921EE813}" srcOrd="0" destOrd="0" presId="urn:microsoft.com/office/officeart/2005/8/layout/list1"/>
    <dgm:cxn modelId="{71B5369A-5D39-419B-BB82-997A0CC429C9}" type="presParOf" srcId="{619F7627-FD83-4D4A-AA3C-D9F9669B5A3C}" destId="{313AC42C-AD9D-4A08-A3AA-41C079381EBD}" srcOrd="1" destOrd="0" presId="urn:microsoft.com/office/officeart/2005/8/layout/list1"/>
    <dgm:cxn modelId="{CD1EF979-23C8-4373-AD29-D1A1E20F7740}" type="presParOf" srcId="{361DBF59-2DEF-42F1-A323-8C76D3AF7E25}" destId="{B321C87E-FE65-4999-9D2E-1D244FBF49EB}" srcOrd="9" destOrd="0" presId="urn:microsoft.com/office/officeart/2005/8/layout/list1"/>
    <dgm:cxn modelId="{5C4D1199-87AC-4413-8FA2-66FD62119696}" type="presParOf" srcId="{361DBF59-2DEF-42F1-A323-8C76D3AF7E25}" destId="{EE077835-9CEB-4593-9F7F-EDE2229B863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5B933DC7-826A-40CD-94A9-4A4EF5C5EBF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dgm:pt modelId="{32C540FB-8C08-4E15-8524-1F70A89E61F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dgm:pt modelId="{47534D34-1256-40DD-ABF2-071FFEDE43B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D768F1C-2DE2-48E6-B0B8-864CFCC99C1E}" type="parTrans" cxnId="{49DED4B0-CA4B-4759-AB02-C2AC46F95B8F}">
      <dgm:prSet/>
      <dgm:spPr/>
      <dgm:t>
        <a:bodyPr/>
        <a:lstStyle/>
        <a:p>
          <a:endParaRPr lang="en-GB"/>
        </a:p>
      </dgm:t>
    </dgm:pt>
    <dgm:pt modelId="{D85EA368-3206-40B1-B387-96941F8B7195}" type="sibTrans" cxnId="{49DED4B0-CA4B-4759-AB02-C2AC46F95B8F}">
      <dgm:prSet/>
      <dgm:spPr/>
      <dgm:t>
        <a:bodyPr/>
        <a:lstStyle/>
        <a:p>
          <a:endParaRPr lang="en-GB"/>
        </a:p>
      </dgm:t>
    </dgm:pt>
    <dgm:pt modelId="{547AB6A2-C5FC-4751-AAFA-EF1B35993FB3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dgm:pt modelId="{5533B387-F0D2-4238-A8DA-9DC75746E9A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450074D-CA11-415D-AF30-E0B3D0C35279}" type="parTrans" cxnId="{9389E077-983D-4BFE-84F5-BC5C2C50A35F}">
      <dgm:prSet/>
      <dgm:spPr/>
      <dgm:t>
        <a:bodyPr/>
        <a:lstStyle/>
        <a:p>
          <a:endParaRPr lang="en-GB"/>
        </a:p>
      </dgm:t>
    </dgm:pt>
    <dgm:pt modelId="{37841493-2ED5-40FB-91E0-B73AA3351A25}" type="sibTrans" cxnId="{9389E077-983D-4BFE-84F5-BC5C2C50A35F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63A41B59-7085-486D-8DFB-D1A83BD1B56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4EAAD6C-6068-419F-A857-33916FC8E638}" type="parTrans" cxnId="{2739A487-FC5E-4626-9926-BF1C715666A2}">
      <dgm:prSet/>
      <dgm:spPr/>
      <dgm:t>
        <a:bodyPr/>
        <a:lstStyle/>
        <a:p>
          <a:endParaRPr lang="en-GB"/>
        </a:p>
      </dgm:t>
    </dgm:pt>
    <dgm:pt modelId="{F9F50922-B17C-4517-A527-65970F5E0FD7}" type="sibTrans" cxnId="{2739A487-FC5E-4626-9926-BF1C715666A2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13220016-A580-45CE-8092-19EB03BB0720}">
      <dgm:prSet phldrT="[Text]"/>
      <dgm:spPr>
        <a:blipFill>
          <a:blip xmlns:r="http://schemas.openxmlformats.org/officeDocument/2006/relationships" r:embed="rId3"/>
          <a:stretch>
            <a:fillRect b="-325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44E2A18-1175-4A86-9F68-EBC889E7F636}" type="parTrans" cxnId="{CEEEB90C-0097-4D80-B4DC-2DEC1432D5DD}">
      <dgm:prSet/>
      <dgm:spPr/>
      <dgm:t>
        <a:bodyPr/>
        <a:lstStyle/>
        <a:p>
          <a:endParaRPr lang="en-GB"/>
        </a:p>
      </dgm:t>
    </dgm:pt>
    <dgm:pt modelId="{B584D6B3-AD06-4241-97E4-AC8871E270AC}" type="sibTrans" cxnId="{CEEEB90C-0097-4D80-B4DC-2DEC1432D5DD}">
      <dgm:prSet/>
      <dgm:spPr/>
      <dgm:t>
        <a:bodyPr/>
        <a:lstStyle/>
        <a:p>
          <a:endParaRPr lang="en-GB"/>
        </a:p>
      </dgm:t>
    </dgm:pt>
    <dgm:pt modelId="{282DD0EF-A31C-4C5B-B740-0F29B9428ED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023C783-8CCD-4462-B5ED-39783753C008}" type="parTrans" cxnId="{8DBA8AF7-86B0-4A4C-8A44-64E2DAD972C1}">
      <dgm:prSet/>
      <dgm:spPr/>
      <dgm:t>
        <a:bodyPr/>
        <a:lstStyle/>
        <a:p>
          <a:endParaRPr lang="en-GB"/>
        </a:p>
      </dgm:t>
    </dgm:pt>
    <dgm:pt modelId="{CDA7FA33-ADC7-444E-AF24-BDDE64AC262D}" type="sibTrans" cxnId="{8DBA8AF7-86B0-4A4C-8A44-64E2DAD972C1}">
      <dgm:prSet/>
      <dgm:spPr/>
      <dgm:t>
        <a:bodyPr/>
        <a:lstStyle/>
        <a:p>
          <a:endParaRPr lang="en-GB"/>
        </a:p>
      </dgm:t>
    </dgm:pt>
    <dgm:pt modelId="{54BA1920-AFDB-43CF-B2CD-533E0228635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0664798-2C05-4781-97E9-3F2A3DA8A7BC}" type="parTrans" cxnId="{1707F032-55D4-44B6-94FC-84D9ACE6CD9A}">
      <dgm:prSet/>
      <dgm:spPr/>
      <dgm:t>
        <a:bodyPr/>
        <a:lstStyle/>
        <a:p>
          <a:endParaRPr lang="en-GB"/>
        </a:p>
      </dgm:t>
    </dgm:pt>
    <dgm:pt modelId="{28F2984A-6662-422E-8696-7A3F05E351F6}" type="sibTrans" cxnId="{1707F032-55D4-44B6-94FC-84D9ACE6CD9A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3"/>
      <dgm:spPr/>
    </dgm:pt>
    <dgm:pt modelId="{5F2E1E99-2920-40CB-B94D-1EC36410D045}" type="pres">
      <dgm:prSet presAssocID="{E68BC455-653C-467A-B073-FADDF464823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3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3"/>
      <dgm:spPr/>
    </dgm:pt>
    <dgm:pt modelId="{CD851CFD-87F1-4CC3-81EA-2390778C10BA}" type="pres">
      <dgm:prSet presAssocID="{9A0EEC7C-5B55-4C02-8DC2-9B3F04C99F7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3">
        <dgm:presLayoutVars>
          <dgm:bulletEnabled val="1"/>
        </dgm:presLayoutVars>
      </dgm:prSet>
      <dgm:spPr/>
    </dgm:pt>
    <dgm:pt modelId="{66C8726F-A85F-44BC-B0B3-AC95220E8C03}" type="pres">
      <dgm:prSet presAssocID="{D7D09A8B-208C-4012-883D-AB6B636B7B23}" presName="spaceBetweenRectangles" presStyleCnt="0"/>
      <dgm:spPr/>
    </dgm:pt>
    <dgm:pt modelId="{619F7627-FD83-4D4A-AA3C-D9F9669B5A3C}" type="pres">
      <dgm:prSet presAssocID="{63A41B59-7085-486D-8DFB-D1A83BD1B56C}" presName="parentLin" presStyleCnt="0"/>
      <dgm:spPr/>
    </dgm:pt>
    <dgm:pt modelId="{1BE6BA9A-0AE4-42BA-A8DA-080B921EE813}" type="pres">
      <dgm:prSet presAssocID="{63A41B59-7085-486D-8DFB-D1A83BD1B56C}" presName="parentLeftMargin" presStyleLbl="node1" presStyleIdx="1" presStyleCnt="3"/>
      <dgm:spPr/>
    </dgm:pt>
    <dgm:pt modelId="{313AC42C-AD9D-4A08-A3AA-41C079381EBD}" type="pres">
      <dgm:prSet presAssocID="{63A41B59-7085-486D-8DFB-D1A83BD1B56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321C87E-FE65-4999-9D2E-1D244FBF49EB}" type="pres">
      <dgm:prSet presAssocID="{63A41B59-7085-486D-8DFB-D1A83BD1B56C}" presName="negativeSpace" presStyleCnt="0"/>
      <dgm:spPr/>
    </dgm:pt>
    <dgm:pt modelId="{EE077835-9CEB-4593-9F7F-EDE2229B8636}" type="pres">
      <dgm:prSet presAssocID="{63A41B59-7085-486D-8DFB-D1A83BD1B5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3" presId="urn:microsoft.com/office/officeart/2005/8/layout/list1"/>
    <dgm:cxn modelId="{CEEEB90C-0097-4D80-B4DC-2DEC1432D5DD}" srcId="{63A41B59-7085-486D-8DFB-D1A83BD1B56C}" destId="{13220016-A580-45CE-8092-19EB03BB0720}" srcOrd="0" destOrd="0" parTransId="{244E2A18-1175-4A86-9F68-EBC889E7F636}" sibTransId="{B584D6B3-AD06-4241-97E4-AC8871E270AC}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1707F032-55D4-44B6-94FC-84D9ACE6CD9A}" srcId="{63A41B59-7085-486D-8DFB-D1A83BD1B56C}" destId="{54BA1920-AFDB-43CF-B2CD-533E02286356}" srcOrd="2" destOrd="0" parTransId="{B0664798-2C05-4781-97E9-3F2A3DA8A7BC}" sibTransId="{28F2984A-6662-422E-8696-7A3F05E351F6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2" destOrd="0" parTransId="{4EE52C11-ED94-4023-A3B8-35B38E5D3D5A}" sibTransId="{F55D7D54-D2FB-4632-9438-7C16672D9010}"/>
    <dgm:cxn modelId="{52E98073-B8F4-41B1-A673-B88228F58421}" type="presOf" srcId="{47534D34-1256-40DD-ABF2-071FFEDE43BB}" destId="{80A0E605-4853-47B2-AD77-4A570D336C9C}" srcOrd="0" destOrd="2" presId="urn:microsoft.com/office/officeart/2005/8/layout/list1"/>
    <dgm:cxn modelId="{9389E077-983D-4BFE-84F5-BC5C2C50A35F}" srcId="{9A0EEC7C-5B55-4C02-8DC2-9B3F04C99F77}" destId="{5533B387-F0D2-4238-A8DA-9DC75746E9AB}" srcOrd="1" destOrd="0" parTransId="{0450074D-CA11-415D-AF30-E0B3D0C35279}" sibTransId="{37841493-2ED5-40FB-91E0-B73AA3351A25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739A487-FC5E-4626-9926-BF1C715666A2}" srcId="{C52E8058-854B-4E05-8F35-3FD95788A1B4}" destId="{63A41B59-7085-486D-8DFB-D1A83BD1B56C}" srcOrd="2" destOrd="0" parTransId="{E4EAAD6C-6068-419F-A857-33916FC8E638}" sibTransId="{F9F50922-B17C-4517-A527-65970F5E0FD7}"/>
    <dgm:cxn modelId="{AB472DA4-B507-41E4-A14F-1EA152670A3F}" type="presOf" srcId="{63A41B59-7085-486D-8DFB-D1A83BD1B56C}" destId="{1BE6BA9A-0AE4-42BA-A8DA-080B921EE813}" srcOrd="0" destOrd="0" presId="urn:microsoft.com/office/officeart/2005/8/layout/list1"/>
    <dgm:cxn modelId="{DBB9C3A7-EC8D-47C5-929A-A44EE180F844}" type="presOf" srcId="{13220016-A580-45CE-8092-19EB03BB0720}" destId="{EE077835-9CEB-4593-9F7F-EDE2229B8636}" srcOrd="0" destOrd="0" presId="urn:microsoft.com/office/officeart/2005/8/layout/list1"/>
    <dgm:cxn modelId="{49DED4B0-CA4B-4759-AB02-C2AC46F95B8F}" srcId="{5533B387-F0D2-4238-A8DA-9DC75746E9AB}" destId="{47534D34-1256-40DD-ABF2-071FFEDE43BB}" srcOrd="0" destOrd="0" parTransId="{0D768F1C-2DE2-48E6-B0B8-864CFCC99C1E}" sibTransId="{D85EA368-3206-40B1-B387-96941F8B7195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08855BB6-E00C-4EC7-902D-9F419F18CD72}" type="presOf" srcId="{5533B387-F0D2-4238-A8DA-9DC75746E9AB}" destId="{80A0E605-4853-47B2-AD77-4A570D336C9C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27F1D6D3-D4EA-4EB8-A05A-A11F08FD5C6E}" type="presOf" srcId="{282DD0EF-A31C-4C5B-B740-0F29B9428EDB}" destId="{EE077835-9CEB-4593-9F7F-EDE2229B8636}" srcOrd="0" destOrd="1" presId="urn:microsoft.com/office/officeart/2005/8/layout/list1"/>
    <dgm:cxn modelId="{E73219E4-FE68-4ACA-98DB-ACDB46C07AC2}" type="presOf" srcId="{54BA1920-AFDB-43CF-B2CD-533E02286356}" destId="{EE077835-9CEB-4593-9F7F-EDE2229B8636}" srcOrd="0" destOrd="2" presId="urn:microsoft.com/office/officeart/2005/8/layout/list1"/>
    <dgm:cxn modelId="{337744E4-53A5-46E9-9956-C6426C203452}" type="presOf" srcId="{63A41B59-7085-486D-8DFB-D1A83BD1B56C}" destId="{313AC42C-AD9D-4A08-A3AA-41C079381EBD}" srcOrd="1" destOrd="0" presId="urn:microsoft.com/office/officeart/2005/8/layout/list1"/>
    <dgm:cxn modelId="{8DBA8AF7-86B0-4A4C-8A44-64E2DAD972C1}" srcId="{63A41B59-7085-486D-8DFB-D1A83BD1B56C}" destId="{282DD0EF-A31C-4C5B-B740-0F29B9428EDB}" srcOrd="1" destOrd="0" parTransId="{E023C783-8CCD-4462-B5ED-39783753C008}" sibTransId="{CDA7FA33-ADC7-444E-AF24-BDDE64AC262D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  <dgm:cxn modelId="{39DDCFCC-3A39-4D2C-BC28-9079E0582106}" type="presParOf" srcId="{361DBF59-2DEF-42F1-A323-8C76D3AF7E25}" destId="{66C8726F-A85F-44BC-B0B3-AC95220E8C03}" srcOrd="7" destOrd="0" presId="urn:microsoft.com/office/officeart/2005/8/layout/list1"/>
    <dgm:cxn modelId="{A090ADF4-DBF2-4D25-910B-BA115726B948}" type="presParOf" srcId="{361DBF59-2DEF-42F1-A323-8C76D3AF7E25}" destId="{619F7627-FD83-4D4A-AA3C-D9F9669B5A3C}" srcOrd="8" destOrd="0" presId="urn:microsoft.com/office/officeart/2005/8/layout/list1"/>
    <dgm:cxn modelId="{63DB6D0B-EB5A-497B-972A-C6FC332C22D4}" type="presParOf" srcId="{619F7627-FD83-4D4A-AA3C-D9F9669B5A3C}" destId="{1BE6BA9A-0AE4-42BA-A8DA-080B921EE813}" srcOrd="0" destOrd="0" presId="urn:microsoft.com/office/officeart/2005/8/layout/list1"/>
    <dgm:cxn modelId="{71B5369A-5D39-419B-BB82-997A0CC429C9}" type="presParOf" srcId="{619F7627-FD83-4D4A-AA3C-D9F9669B5A3C}" destId="{313AC42C-AD9D-4A08-A3AA-41C079381EBD}" srcOrd="1" destOrd="0" presId="urn:microsoft.com/office/officeart/2005/8/layout/list1"/>
    <dgm:cxn modelId="{CD1EF979-23C8-4373-AD29-D1A1E20F7740}" type="presParOf" srcId="{361DBF59-2DEF-42F1-A323-8C76D3AF7E25}" destId="{B321C87E-FE65-4999-9D2E-1D244FBF49EB}" srcOrd="9" destOrd="0" presId="urn:microsoft.com/office/officeart/2005/8/layout/list1"/>
    <dgm:cxn modelId="{5C4D1199-87AC-4413-8FA2-66FD62119696}" type="presParOf" srcId="{361DBF59-2DEF-42F1-A323-8C76D3AF7E25}" destId="{EE077835-9CEB-4593-9F7F-EDE2229B863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metal: LHCb VELO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BDC88E0-B6DD-4FCC-8462-499ABECFF158}">
      <dgm:prSet phldrT="[Text]"/>
      <dgm:spPr/>
      <dgm:t>
        <a:bodyPr/>
        <a:lstStyle/>
        <a:p>
          <a:r>
            <a:rPr lang="en-US" dirty="0"/>
            <a:t>Different designs were submitted to </a:t>
          </a:r>
          <a:r>
            <a:rPr lang="en-US" dirty="0">
              <a:hlinkClick xmlns:r="http://schemas.openxmlformats.org/officeDocument/2006/relationships" r:id="rId1"/>
            </a:rPr>
            <a:t>Royce Institute</a:t>
          </a:r>
          <a:r>
            <a:rPr lang="en-US" dirty="0"/>
            <a:t> (Innovation Center - Sheffield)</a:t>
          </a:r>
        </a:p>
      </dgm:t>
    </dgm:pt>
    <dgm:pt modelId="{B50B6D66-C8A3-4BC6-AF47-845C9C9D0635}" type="parTrans" cxnId="{8FA1DFC5-CCAF-4062-9931-33B53C405BFC}">
      <dgm:prSet/>
      <dgm:spPr/>
      <dgm:t>
        <a:bodyPr/>
        <a:lstStyle/>
        <a:p>
          <a:endParaRPr lang="en-GB"/>
        </a:p>
      </dgm:t>
    </dgm:pt>
    <dgm:pt modelId="{26B575E8-8324-405C-8074-3BFB02E535B7}" type="sibTrans" cxnId="{8FA1DFC5-CCAF-4062-9931-33B53C405BFC}">
      <dgm:prSet/>
      <dgm:spPr/>
      <dgm:t>
        <a:bodyPr/>
        <a:lstStyle/>
        <a:p>
          <a:endParaRPr lang="en-GB"/>
        </a:p>
      </dgm:t>
    </dgm:pt>
    <dgm:pt modelId="{3A927D5A-B185-43E0-B4CE-05DED07FA804}">
      <dgm:prSet phldrT="[Text]"/>
      <dgm:spPr/>
      <dgm:t>
        <a:bodyPr/>
        <a:lstStyle/>
        <a:p>
          <a:r>
            <a:rPr lang="en-US" dirty="0"/>
            <a:t>Filling factor being improved, and different approaches being tested</a:t>
          </a:r>
        </a:p>
      </dgm:t>
    </dgm:pt>
    <dgm:pt modelId="{05A570DB-B4B7-4D53-A4F4-2B0588705B9C}" type="parTrans" cxnId="{E7E8B215-A2C7-424B-B614-895B03BB042E}">
      <dgm:prSet/>
      <dgm:spPr/>
      <dgm:t>
        <a:bodyPr/>
        <a:lstStyle/>
        <a:p>
          <a:endParaRPr lang="en-GB"/>
        </a:p>
      </dgm:t>
    </dgm:pt>
    <dgm:pt modelId="{369BD949-04B2-4C9A-B8E4-1162B982529A}" type="sibTrans" cxnId="{E7E8B215-A2C7-424B-B614-895B03BB042E}">
      <dgm:prSet/>
      <dgm:spPr/>
      <dgm:t>
        <a:bodyPr/>
        <a:lstStyle/>
        <a:p>
          <a:endParaRPr lang="en-GB"/>
        </a:p>
      </dgm:t>
    </dgm:pt>
    <dgm:pt modelId="{A1898C55-4BD0-4F3A-A1B9-E628043E0773}">
      <dgm:prSet phldrT="[Text]"/>
      <dgm:spPr/>
      <dgm:t>
        <a:bodyPr/>
        <a:lstStyle/>
        <a:p>
          <a:r>
            <a:rPr lang="en-US" dirty="0"/>
            <a:t>Single squared tubes and easier integration with a plate-like design</a:t>
          </a:r>
        </a:p>
      </dgm:t>
    </dgm:pt>
    <dgm:pt modelId="{3DBFBAED-4FC2-460A-8877-CB3AC90B5E50}" type="parTrans" cxnId="{E88CB24F-D6E5-4F54-921F-C67D9FC5B000}">
      <dgm:prSet/>
      <dgm:spPr/>
      <dgm:t>
        <a:bodyPr/>
        <a:lstStyle/>
        <a:p>
          <a:endParaRPr lang="en-GB"/>
        </a:p>
      </dgm:t>
    </dgm:pt>
    <dgm:pt modelId="{79D6926A-EC2E-428A-A63A-B57D87F4B5FC}" type="sibTrans" cxnId="{E88CB24F-D6E5-4F54-921F-C67D9FC5B000}">
      <dgm:prSet/>
      <dgm:spPr/>
      <dgm:t>
        <a:bodyPr/>
        <a:lstStyle/>
        <a:p>
          <a:endParaRPr lang="en-GB"/>
        </a:p>
      </dgm:t>
    </dgm:pt>
    <dgm:pt modelId="{9B1E8480-5605-46DC-82BB-CB38BB03920B}">
      <dgm:prSet phldrT="[Text]"/>
      <dgm:spPr/>
      <dgm:t>
        <a:bodyPr/>
        <a:lstStyle/>
        <a:p>
          <a:r>
            <a:rPr lang="en-US" dirty="0"/>
            <a:t>Potential to also explore better integration</a:t>
          </a:r>
        </a:p>
      </dgm:t>
    </dgm:pt>
    <dgm:pt modelId="{E5639ADC-8402-4FA7-AE00-F266900BC218}" type="parTrans" cxnId="{1064B142-0463-4E70-AB7E-44C42084E1F3}">
      <dgm:prSet/>
      <dgm:spPr/>
      <dgm:t>
        <a:bodyPr/>
        <a:lstStyle/>
        <a:p>
          <a:endParaRPr lang="en-GB"/>
        </a:p>
      </dgm:t>
    </dgm:pt>
    <dgm:pt modelId="{B807EA2E-548C-493D-9313-38B4326A9325}" type="sibTrans" cxnId="{1064B142-0463-4E70-AB7E-44C42084E1F3}">
      <dgm:prSet/>
      <dgm:spPr/>
      <dgm:t>
        <a:bodyPr/>
        <a:lstStyle/>
        <a:p>
          <a:endParaRPr lang="en-GB"/>
        </a:p>
      </dgm:t>
    </dgm:pt>
    <dgm:pt modelId="{D7DF717E-B242-4C1B-B472-30D0ED6619A8}">
      <dgm:prSet phldrT="[Text]"/>
      <dgm:spPr/>
      <dgm:t>
        <a:bodyPr/>
        <a:lstStyle/>
        <a:p>
          <a:r>
            <a:rPr lang="en-US" dirty="0"/>
            <a:t>U-shaped design</a:t>
          </a:r>
        </a:p>
      </dgm:t>
    </dgm:pt>
    <dgm:pt modelId="{5EDD5A34-CE7E-4BE4-B4A9-2F3FC0D61F51}" type="parTrans" cxnId="{E4A4C0F2-A88C-4D26-B9B8-DC8FDB3CA90D}">
      <dgm:prSet/>
      <dgm:spPr/>
      <dgm:t>
        <a:bodyPr/>
        <a:lstStyle/>
        <a:p>
          <a:endParaRPr lang="en-GB"/>
        </a:p>
      </dgm:t>
    </dgm:pt>
    <dgm:pt modelId="{6CD448CB-6A5B-4D18-9B44-4E82C29F42C6}" type="sibTrans" cxnId="{E4A4C0F2-A88C-4D26-B9B8-DC8FDB3CA90D}">
      <dgm:prSet/>
      <dgm:spPr/>
      <dgm:t>
        <a:bodyPr/>
        <a:lstStyle/>
        <a:p>
          <a:endParaRPr lang="en-GB"/>
        </a:p>
      </dgm:t>
    </dgm:pt>
    <dgm:pt modelId="{81468A4A-35C6-4AB5-9BB5-26D4201F6F3A}">
      <dgm:prSet phldrT="[Text]"/>
      <dgm:spPr/>
      <dgm:t>
        <a:bodyPr/>
        <a:lstStyle/>
        <a:p>
          <a:r>
            <a:rPr lang="en-US" dirty="0"/>
            <a:t>Squared tube and connector prototypes</a:t>
          </a:r>
        </a:p>
      </dgm:t>
    </dgm:pt>
    <dgm:pt modelId="{FD1C9045-8B3F-489F-B40A-06B848EDBA37}" type="parTrans" cxnId="{EC64B24B-CBE9-4DFF-8EE6-9AD8C7D15344}">
      <dgm:prSet/>
      <dgm:spPr/>
      <dgm:t>
        <a:bodyPr/>
        <a:lstStyle/>
        <a:p>
          <a:endParaRPr lang="en-GB"/>
        </a:p>
      </dgm:t>
    </dgm:pt>
    <dgm:pt modelId="{E018E427-33DB-47DC-9591-8CFC15F7ADE9}" type="sibTrans" cxnId="{EC64B24B-CBE9-4DFF-8EE6-9AD8C7D15344}">
      <dgm:prSet/>
      <dgm:spPr/>
      <dgm:t>
        <a:bodyPr/>
        <a:lstStyle/>
        <a:p>
          <a:endParaRPr lang="en-GB"/>
        </a:p>
      </dgm:t>
    </dgm:pt>
    <dgm:pt modelId="{3935D321-A70D-498D-8A38-759A7769E7EA}">
      <dgm:prSet phldrT="[Text]"/>
      <dgm:spPr/>
      <dgm:t>
        <a:bodyPr/>
        <a:lstStyle/>
        <a:p>
          <a:r>
            <a:rPr lang="en-US" dirty="0"/>
            <a:t>X-ray tomography via </a:t>
          </a:r>
          <a:r>
            <a:rPr lang="en-US" dirty="0">
              <a:hlinkClick xmlns:r="http://schemas.openxmlformats.org/officeDocument/2006/relationships" r:id="rId2"/>
            </a:rPr>
            <a:t>NXCT</a:t>
          </a:r>
          <a:endParaRPr lang="en-US" dirty="0"/>
        </a:p>
      </dgm:t>
    </dgm:pt>
    <dgm:pt modelId="{AFF82D84-AD1D-4EDE-9EEE-A22EC458362D}" type="parTrans" cxnId="{F0AF48C5-AAE7-4075-A7B8-529B7F56F8E8}">
      <dgm:prSet/>
      <dgm:spPr/>
      <dgm:t>
        <a:bodyPr/>
        <a:lstStyle/>
        <a:p>
          <a:endParaRPr lang="en-GB"/>
        </a:p>
      </dgm:t>
    </dgm:pt>
    <dgm:pt modelId="{542FF056-5915-4EEF-9944-DA70B1796343}" type="sibTrans" cxnId="{F0AF48C5-AAE7-4075-A7B8-529B7F56F8E8}">
      <dgm:prSet/>
      <dgm:spPr/>
      <dgm:t>
        <a:bodyPr/>
        <a:lstStyle/>
        <a:p>
          <a:endParaRPr lang="en-GB"/>
        </a:p>
      </dgm:t>
    </dgm:pt>
    <dgm:pt modelId="{39CF4F89-6121-46A5-9540-BD7E9ED7D758}">
      <dgm:prSet phldrT="[Text]"/>
      <dgm:spPr/>
      <dgm:t>
        <a:bodyPr/>
        <a:lstStyle/>
        <a:p>
          <a:r>
            <a:rPr lang="en-US" dirty="0"/>
            <a:t>New round of printing on-going:</a:t>
          </a:r>
        </a:p>
      </dgm:t>
    </dgm:pt>
    <dgm:pt modelId="{C0AFB0F0-C2C2-421D-B25D-A7985E6C9FA8}" type="parTrans" cxnId="{E589694E-0209-43B1-BCD8-6622AF06F334}">
      <dgm:prSet/>
      <dgm:spPr/>
      <dgm:t>
        <a:bodyPr/>
        <a:lstStyle/>
        <a:p>
          <a:endParaRPr lang="en-GB"/>
        </a:p>
      </dgm:t>
    </dgm:pt>
    <dgm:pt modelId="{54EE9130-70C8-41F1-AD1A-F9E64EA37033}" type="sibTrans" cxnId="{E589694E-0209-43B1-BCD8-6622AF06F334}">
      <dgm:prSet/>
      <dgm:spPr/>
      <dgm:t>
        <a:bodyPr/>
        <a:lstStyle/>
        <a:p>
          <a:endParaRPr lang="en-GB"/>
        </a:p>
      </dgm:t>
    </dgm:pt>
    <dgm:pt modelId="{DA46D684-6D76-4FFA-B44F-268D544E53EC}">
      <dgm:prSet phldrT="[Text]"/>
      <dgm:spPr/>
      <dgm:t>
        <a:bodyPr/>
        <a:lstStyle/>
        <a:p>
          <a:r>
            <a:rPr lang="en-US" dirty="0"/>
            <a:t>Half of the samples will be electro-polished (easier integration?)</a:t>
          </a:r>
        </a:p>
      </dgm:t>
    </dgm:pt>
    <dgm:pt modelId="{AECB2292-B3C3-48BC-8515-E6A6A70BEC35}" type="parTrans" cxnId="{D2B5334F-1ABB-4DA4-9B34-6EC89B59545B}">
      <dgm:prSet/>
      <dgm:spPr/>
      <dgm:t>
        <a:bodyPr/>
        <a:lstStyle/>
        <a:p>
          <a:endParaRPr lang="en-GB"/>
        </a:p>
      </dgm:t>
    </dgm:pt>
    <dgm:pt modelId="{CC0A50E6-91D5-42A6-9CBF-E1044FB444C9}" type="sibTrans" cxnId="{D2B5334F-1ABB-4DA4-9B34-6EC89B59545B}">
      <dgm:prSet/>
      <dgm:spPr/>
      <dgm:t>
        <a:bodyPr/>
        <a:lstStyle/>
        <a:p>
          <a:endParaRPr lang="en-GB"/>
        </a:p>
      </dgm:t>
    </dgm:pt>
    <dgm:pt modelId="{7B801F75-FC38-423B-AA34-8D506EA16444}">
      <dgm:prSet phldrT="[Text]"/>
      <dgm:spPr/>
      <dgm:t>
        <a:bodyPr/>
        <a:lstStyle/>
        <a:p>
          <a:r>
            <a:rPr lang="en-US" dirty="0"/>
            <a:t>Different printing parameters to improve distortions and fill factor</a:t>
          </a:r>
        </a:p>
      </dgm:t>
    </dgm:pt>
    <dgm:pt modelId="{068B01F8-A211-4DFA-95CF-28ECD1385F3A}" type="parTrans" cxnId="{78B6CC00-D31C-409C-8670-389D4166E836}">
      <dgm:prSet/>
      <dgm:spPr/>
      <dgm:t>
        <a:bodyPr/>
        <a:lstStyle/>
        <a:p>
          <a:endParaRPr lang="en-GB"/>
        </a:p>
      </dgm:t>
    </dgm:pt>
    <dgm:pt modelId="{865C46D5-1854-408F-8A81-99D95B72A9F7}" type="sibTrans" cxnId="{78B6CC00-D31C-409C-8670-389D4166E836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78B6CC00-D31C-409C-8670-389D4166E836}" srcId="{39CF4F89-6121-46A5-9540-BD7E9ED7D758}" destId="{7B801F75-FC38-423B-AA34-8D506EA16444}" srcOrd="0" destOrd="0" parTransId="{068B01F8-A211-4DFA-95CF-28ECD1385F3A}" sibTransId="{865C46D5-1854-408F-8A81-99D95B72A9F7}"/>
    <dgm:cxn modelId="{D519BE06-6143-4356-B9E0-7EE18A8929B9}" type="presOf" srcId="{D7DF717E-B242-4C1B-B472-30D0ED6619A8}" destId="{4BB89884-CE97-4452-B52D-24ACA0EF22AA}" srcOrd="0" destOrd="1" presId="urn:microsoft.com/office/officeart/2005/8/layout/list1"/>
    <dgm:cxn modelId="{E7E8B215-A2C7-424B-B614-895B03BB042E}" srcId="{E68BC455-653C-467A-B073-FADDF464823E}" destId="{3A927D5A-B185-43E0-B4CE-05DED07FA804}" srcOrd="2" destOrd="0" parTransId="{05A570DB-B4B7-4D53-A4F4-2B0588705B9C}" sibTransId="{369BD949-04B2-4C9A-B8E4-1162B982529A}"/>
    <dgm:cxn modelId="{E2F2EC3C-891E-49BA-B560-E71B292C9C10}" type="presOf" srcId="{81468A4A-35C6-4AB5-9BB5-26D4201F6F3A}" destId="{4BB89884-CE97-4452-B52D-24ACA0EF22AA}" srcOrd="0" destOrd="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1064B142-0463-4E70-AB7E-44C42084E1F3}" srcId="{3A927D5A-B185-43E0-B4CE-05DED07FA804}" destId="{9B1E8480-5605-46DC-82BB-CB38BB03920B}" srcOrd="1" destOrd="0" parTransId="{E5639ADC-8402-4FA7-AE00-F266900BC218}" sibTransId="{B807EA2E-548C-493D-9313-38B4326A9325}"/>
    <dgm:cxn modelId="{EC64B24B-CBE9-4DFF-8EE6-9AD8C7D15344}" srcId="{ABDC88E0-B6DD-4FCC-8462-499ABECFF158}" destId="{81468A4A-35C6-4AB5-9BB5-26D4201F6F3A}" srcOrd="1" destOrd="0" parTransId="{FD1C9045-8B3F-489F-B40A-06B848EDBA37}" sibTransId="{E018E427-33DB-47DC-9591-8CFC15F7ADE9}"/>
    <dgm:cxn modelId="{E589694E-0209-43B1-BCD8-6622AF06F334}" srcId="{E68BC455-653C-467A-B073-FADDF464823E}" destId="{39CF4F89-6121-46A5-9540-BD7E9ED7D758}" srcOrd="3" destOrd="0" parTransId="{C0AFB0F0-C2C2-421D-B25D-A7985E6C9FA8}" sibTransId="{54EE9130-70C8-41F1-AD1A-F9E64EA37033}"/>
    <dgm:cxn modelId="{D2B5334F-1ABB-4DA4-9B34-6EC89B59545B}" srcId="{39CF4F89-6121-46A5-9540-BD7E9ED7D758}" destId="{DA46D684-6D76-4FFA-B44F-268D544E53EC}" srcOrd="1" destOrd="0" parTransId="{AECB2292-B3C3-48BC-8515-E6A6A70BEC35}" sibTransId="{CC0A50E6-91D5-42A6-9CBF-E1044FB444C9}"/>
    <dgm:cxn modelId="{B0A2986F-7D63-4A64-A1E8-51C1AD8E77C2}" type="presOf" srcId="{7B801F75-FC38-423B-AA34-8D506EA16444}" destId="{4BB89884-CE97-4452-B52D-24ACA0EF22AA}" srcOrd="0" destOrd="8" presId="urn:microsoft.com/office/officeart/2005/8/layout/list1"/>
    <dgm:cxn modelId="{E88CB24F-D6E5-4F54-921F-C67D9FC5B000}" srcId="{3A927D5A-B185-43E0-B4CE-05DED07FA804}" destId="{A1898C55-4BD0-4F3A-A1B9-E628043E0773}" srcOrd="0" destOrd="0" parTransId="{3DBFBAED-4FC2-460A-8877-CB3AC90B5E50}" sibTransId="{79D6926A-EC2E-428A-A63A-B57D87F4B5FC}"/>
    <dgm:cxn modelId="{1B1A7F57-F99F-44FD-ACA8-373712BEA24C}" type="presOf" srcId="{39CF4F89-6121-46A5-9540-BD7E9ED7D758}" destId="{4BB89884-CE97-4452-B52D-24ACA0EF22AA}" srcOrd="0" destOrd="7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D64D48D-FC91-4C87-B5D3-EEEF1A3DF2F3}" type="presOf" srcId="{3935D321-A70D-498D-8A38-759A7769E7EA}" destId="{4BB89884-CE97-4452-B52D-24ACA0EF22AA}" srcOrd="0" destOrd="3" presId="urn:microsoft.com/office/officeart/2005/8/layout/list1"/>
    <dgm:cxn modelId="{F0E39DA0-2F2C-4100-A32B-4255D33A39F1}" type="presOf" srcId="{9B1E8480-5605-46DC-82BB-CB38BB03920B}" destId="{4BB89884-CE97-4452-B52D-24ACA0EF22AA}" srcOrd="0" destOrd="6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CC9B2BBA-3516-4894-9F5B-B7E9CD9802C4}" type="presOf" srcId="{3A927D5A-B185-43E0-B4CE-05DED07FA804}" destId="{4BB89884-CE97-4452-B52D-24ACA0EF22AA}" srcOrd="0" destOrd="4" presId="urn:microsoft.com/office/officeart/2005/8/layout/list1"/>
    <dgm:cxn modelId="{F0AF48C5-AAE7-4075-A7B8-529B7F56F8E8}" srcId="{E68BC455-653C-467A-B073-FADDF464823E}" destId="{3935D321-A70D-498D-8A38-759A7769E7EA}" srcOrd="1" destOrd="0" parTransId="{AFF82D84-AD1D-4EDE-9EEE-A22EC458362D}" sibTransId="{542FF056-5915-4EEF-9944-DA70B1796343}"/>
    <dgm:cxn modelId="{8FA1DFC5-CCAF-4062-9931-33B53C405BFC}" srcId="{E68BC455-653C-467A-B073-FADDF464823E}" destId="{ABDC88E0-B6DD-4FCC-8462-499ABECFF158}" srcOrd="0" destOrd="0" parTransId="{B50B6D66-C8A3-4BC6-AF47-845C9C9D0635}" sibTransId="{26B575E8-8324-405C-8074-3BFB02E535B7}"/>
    <dgm:cxn modelId="{A2C405D1-32D9-44DC-B66D-2A9F5D7FC6B8}" type="presOf" srcId="{ABDC88E0-B6DD-4FCC-8462-499ABECFF158}" destId="{4BB89884-CE97-4452-B52D-24ACA0EF22AA}" srcOrd="0" destOrd="0" presId="urn:microsoft.com/office/officeart/2005/8/layout/list1"/>
    <dgm:cxn modelId="{FA09A1EE-8E88-4A93-BA53-F302B00E28B0}" type="presOf" srcId="{DA46D684-6D76-4FFA-B44F-268D544E53EC}" destId="{4BB89884-CE97-4452-B52D-24ACA0EF22AA}" srcOrd="0" destOrd="9" presId="urn:microsoft.com/office/officeart/2005/8/layout/list1"/>
    <dgm:cxn modelId="{E4A4C0F2-A88C-4D26-B9B8-DC8FDB3CA90D}" srcId="{ABDC88E0-B6DD-4FCC-8462-499ABECFF158}" destId="{D7DF717E-B242-4C1B-B472-30D0ED6619A8}" srcOrd="0" destOrd="0" parTransId="{5EDD5A34-CE7E-4BE4-B4A9-2F3FC0D61F51}" sibTransId="{6CD448CB-6A5B-4D18-9B44-4E82C29F42C6}"/>
    <dgm:cxn modelId="{CC5C88FB-A9B2-4850-862D-6B9691C7A170}" type="presOf" srcId="{A1898C55-4BD0-4F3A-A1B9-E628043E0773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537908"/>
          <a:ext cx="11559396" cy="5266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7138" tIns="458216" rIns="89713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u="sng" kern="1200" dirty="0"/>
            <a:t>No single solution for the cooling structure nor coolant</a:t>
          </a:r>
          <a:endParaRPr lang="en-US" sz="2200" b="0" i="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u="none" kern="1200" dirty="0"/>
            <a:t>Different material budget constraints, power dissipation, …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b="0" i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Three (sub-)projects will be described today: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Ceramics cooling plate and metal 3D printing (UoM)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Microchannel cooling and active interconnection developments (CNM, DESY, IFIC)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Microchannel cooling manufacturing via thermocompression (CPPM)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DRD7:</a:t>
          </a:r>
          <a:endParaRPr lang="en-US" sz="2200" b="0" i="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DRD7.4c – “covers the cooling structures in direct contact with electronics”</a:t>
          </a:r>
        </a:p>
        <a:p>
          <a:pPr marL="685800" lvl="3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Cooling plates are included (e.g.: coolant R&amp;D not included)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Recently approved</a:t>
          </a:r>
          <a:endParaRPr lang="en-GB" sz="2200" kern="1200" dirty="0"/>
        </a:p>
        <a:p>
          <a:pPr marL="685800" lvl="3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DRDC open session on June 3</a:t>
          </a:r>
          <a:r>
            <a:rPr lang="en-US" sz="2200" kern="1200" baseline="30000" dirty="0"/>
            <a:t>rd</a:t>
          </a:r>
          <a:r>
            <a:rPr lang="en-US" sz="2200" kern="1200" dirty="0"/>
            <a:t> (</a:t>
          </a:r>
          <a:r>
            <a:rPr lang="en-US" sz="2200" kern="1200" dirty="0">
              <a:hlinkClick xmlns:r="http://schemas.openxmlformats.org/officeDocument/2006/relationships" r:id="rId1"/>
            </a:rPr>
            <a:t>link</a:t>
          </a:r>
          <a:r>
            <a:rPr lang="en-US" sz="2200" kern="1200" dirty="0"/>
            <a:t>)</a:t>
          </a:r>
          <a:endParaRPr lang="en-GB" sz="2200" kern="1200" dirty="0"/>
        </a:p>
      </dsp:txBody>
      <dsp:txXfrm>
        <a:off x="0" y="537908"/>
        <a:ext cx="11559396" cy="5266799"/>
      </dsp:txXfrm>
    </dsp:sp>
    <dsp:sp modelId="{5F2E1E99-2920-40CB-B94D-1EC36410D045}">
      <dsp:nvSpPr>
        <dsp:cNvPr id="0" name=""/>
        <dsp:cNvSpPr/>
      </dsp:nvSpPr>
      <dsp:spPr>
        <a:xfrm>
          <a:off x="577969" y="213188"/>
          <a:ext cx="8091577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42" tIns="0" rIns="3058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Introduction</a:t>
          </a:r>
        </a:p>
      </dsp:txBody>
      <dsp:txXfrm>
        <a:off x="609672" y="244891"/>
        <a:ext cx="8028171" cy="5860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998"/>
          <a:ext cx="5749526" cy="1026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Microchannel cooling and active interconnection developments</a:t>
          </a:r>
        </a:p>
      </dsp:txBody>
      <dsp:txXfrm>
        <a:off x="50118" y="51116"/>
        <a:ext cx="5649290" cy="926439"/>
      </dsp:txXfrm>
    </dsp:sp>
    <dsp:sp modelId="{98C6EAD9-4DFE-4386-891E-290E8C36A4DE}">
      <dsp:nvSpPr>
        <dsp:cNvPr id="0" name=""/>
        <dsp:cNvSpPr/>
      </dsp:nvSpPr>
      <dsp:spPr>
        <a:xfrm>
          <a:off x="0" y="1027673"/>
          <a:ext cx="5749526" cy="1459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54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800" b="0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Main Objective I: Integration of micro-channels in silicon interposers with integrated signal and power routing (RDL) </a:t>
          </a:r>
          <a:endParaRPr lang="en-US" sz="1800" b="0" i="0" kern="1200" dirty="0"/>
        </a:p>
      </dsp:txBody>
      <dsp:txXfrm>
        <a:off x="0" y="1027673"/>
        <a:ext cx="5749526" cy="145912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853245"/>
          <a:ext cx="5749526" cy="784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Microchannel cooling manufacturing via thermocompression</a:t>
          </a:r>
        </a:p>
      </dsp:txBody>
      <dsp:txXfrm>
        <a:off x="38308" y="891553"/>
        <a:ext cx="5672910" cy="708126"/>
      </dsp:txXfrm>
    </dsp:sp>
    <dsp:sp modelId="{98C6EAD9-4DFE-4386-891E-290E8C36A4DE}">
      <dsp:nvSpPr>
        <dsp:cNvPr id="0" name=""/>
        <dsp:cNvSpPr/>
      </dsp:nvSpPr>
      <dsp:spPr>
        <a:xfrm>
          <a:off x="0" y="1637987"/>
          <a:ext cx="5749526" cy="140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54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000" b="0" i="0" kern="1200" dirty="0">
            <a:solidFill>
              <a:srgbClr val="FF7000"/>
            </a:solidFill>
          </a:endParaRPr>
        </a:p>
      </dsp:txBody>
      <dsp:txXfrm>
        <a:off x="0" y="1637987"/>
        <a:ext cx="5749526" cy="140915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42511"/>
          <a:ext cx="5056635" cy="11677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Microchannel cooling manufacturing via thermocompression</a:t>
          </a:r>
        </a:p>
      </dsp:txBody>
      <dsp:txXfrm>
        <a:off x="57006" y="99517"/>
        <a:ext cx="4942623" cy="1053763"/>
      </dsp:txXfrm>
    </dsp:sp>
    <dsp:sp modelId="{98C6EAD9-4DFE-4386-891E-290E8C36A4DE}">
      <dsp:nvSpPr>
        <dsp:cNvPr id="0" name=""/>
        <dsp:cNvSpPr/>
      </dsp:nvSpPr>
      <dsp:spPr>
        <a:xfrm>
          <a:off x="0" y="1818495"/>
          <a:ext cx="5056635" cy="1431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548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000" b="0" i="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1600" b="0" i="0" kern="1200" dirty="0"/>
        </a:p>
      </dsp:txBody>
      <dsp:txXfrm>
        <a:off x="0" y="1818495"/>
        <a:ext cx="5056635" cy="143117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704"/>
          <a:ext cx="6042754" cy="13236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Microchannel cooling manufacturing via thermocompression</a:t>
          </a:r>
        </a:p>
      </dsp:txBody>
      <dsp:txXfrm>
        <a:off x="64617" y="65321"/>
        <a:ext cx="5913520" cy="1194452"/>
      </dsp:txXfrm>
    </dsp:sp>
    <dsp:sp modelId="{98C6EAD9-4DFE-4386-891E-290E8C36A4DE}">
      <dsp:nvSpPr>
        <dsp:cNvPr id="0" name=""/>
        <dsp:cNvSpPr/>
      </dsp:nvSpPr>
      <dsp:spPr>
        <a:xfrm>
          <a:off x="0" y="1324391"/>
          <a:ext cx="6042754" cy="257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857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b="0" i="0" kern="1200" dirty="0">
              <a:solidFill>
                <a:schemeClr val="tx1"/>
              </a:solidFill>
            </a:rPr>
            <a:t>Towards the bonding of a connector using thermocompression process: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b="0" i="0" kern="1200" dirty="0">
              <a:solidFill>
                <a:schemeClr val="tx1"/>
              </a:solidFill>
            </a:rPr>
            <a:t>Investigate chip level bonding replacing the bonder with a mechanical press at atmospheric pressure outside the clean room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1600" b="0" i="0" kern="1200" dirty="0"/>
        </a:p>
      </dsp:txBody>
      <dsp:txXfrm>
        <a:off x="0" y="1324391"/>
        <a:ext cx="6042754" cy="257529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2092"/>
          <a:ext cx="6042754" cy="8063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Hyperbar bonding</a:t>
          </a:r>
          <a:endParaRPr lang="en-GB" sz="2400" kern="1200" dirty="0"/>
        </a:p>
      </dsp:txBody>
      <dsp:txXfrm>
        <a:off x="39362" y="41454"/>
        <a:ext cx="5964030" cy="727613"/>
      </dsp:txXfrm>
    </dsp:sp>
    <dsp:sp modelId="{98C6EAD9-4DFE-4386-891E-290E8C36A4DE}">
      <dsp:nvSpPr>
        <dsp:cNvPr id="0" name=""/>
        <dsp:cNvSpPr/>
      </dsp:nvSpPr>
      <dsp:spPr>
        <a:xfrm>
          <a:off x="0" y="808429"/>
          <a:ext cx="6042754" cy="3089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85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/>
            <a:buNone/>
          </a:pPr>
          <a:r>
            <a:rPr lang="en-GB" sz="2000" kern="1200">
              <a:solidFill>
                <a:srgbClr val="F77841"/>
              </a:solidFill>
              <a:latin typeface="Liberation Sans"/>
              <a:ea typeface="Liberation Sans"/>
              <a:cs typeface="Liberation Sans"/>
            </a:rPr>
            <a:t>Replace the mechanical press with an hyperbar chamber</a:t>
          </a:r>
          <a:endParaRPr lang="en-US" sz="2000" b="0" i="0" kern="1200" dirty="0">
            <a:solidFill>
              <a:srgbClr val="FF7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Allow to reach very high pressure on large surface</a:t>
          </a:r>
          <a:endParaRPr lang="en-GB" sz="2000" kern="1200" dirty="0">
            <a:latin typeface="Liberation Sans"/>
            <a:cs typeface="Liberation Sans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≥ 400 bar in chamber</a:t>
          </a:r>
          <a:endParaRPr lang="en-US" sz="2000" kern="12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i="0" u="none" strike="noStrike" kern="1200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Force applied in bonder typically limited to 40kN </a:t>
          </a:r>
          <a:endParaRPr lang="en-GB" sz="2000" kern="12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>
                  <a:lumMod val="65000"/>
                  <a:lumOff val="35000"/>
                </a:schemeClr>
              </a:solidFill>
              <a:latin typeface="Liberation Sans"/>
              <a:ea typeface="Liberation Sans"/>
              <a:cs typeface="Liberation Sans"/>
            </a:rPr>
            <a:t>(i.e. 5.1MPa for 4” wafer, 2.3MPa for 6” wafer)</a:t>
          </a:r>
          <a:endParaRPr lang="en-US" sz="2000" kern="1200" dirty="0">
            <a:solidFill>
              <a:schemeClr val="tx1">
                <a:lumMod val="65000"/>
                <a:lumOff val="35000"/>
              </a:schemeClr>
            </a:solidFill>
            <a:latin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Pressure more uniform</a:t>
          </a:r>
          <a:endParaRPr lang="en-US" sz="2000" kern="1200" dirty="0">
            <a:latin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 dirty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Less stress applied on wafer</a:t>
          </a:r>
          <a:endParaRPr lang="en-US" sz="2000" b="0" i="0" u="none" strike="noStrike" kern="1200" cap="none" spc="0" dirty="0">
            <a:solidFill>
              <a:schemeClr val="tx1"/>
            </a:solidFill>
            <a:latin typeface="Times New Roman"/>
            <a:cs typeface="Times New Roman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Bonding at room temperature</a:t>
          </a:r>
          <a:endParaRPr lang="en-US" sz="2000" b="0" i="0" u="none" strike="noStrike" kern="1200" cap="none" spc="0" dirty="0">
            <a:solidFill>
              <a:schemeClr val="tx1"/>
            </a:solidFill>
            <a:latin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 dirty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Can adapt various geometries</a:t>
          </a:r>
          <a:endParaRPr lang="en-US" sz="2000" kern="1200" dirty="0">
            <a:latin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>
            <a:solidFill>
              <a:schemeClr val="tx1">
                <a:lumMod val="75000"/>
                <a:lumOff val="25000"/>
              </a:schemeClr>
            </a:solidFill>
            <a:latin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rgbClr val="F77841"/>
              </a:solidFill>
              <a:latin typeface="Liberation Sans"/>
              <a:ea typeface="Liberation Sans"/>
              <a:cs typeface="Liberation Sans"/>
            </a:rPr>
            <a:t>Visualizing the pressure applied in the hyperbar chamber</a:t>
          </a:r>
          <a:endParaRPr lang="en-US" sz="2000" b="0" i="0" u="none" strike="noStrike" kern="1200" cap="none" spc="0" dirty="0">
            <a:solidFill>
              <a:srgbClr val="F77841"/>
            </a:solidFill>
            <a:latin typeface="Liberation Sans"/>
            <a:ea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Using a pressure sensitive film</a:t>
          </a:r>
          <a:endParaRPr lang="en-US" sz="2000" b="0" i="0" u="none" strike="noStrike" kern="1200" cap="none" spc="0" dirty="0">
            <a:solidFill>
              <a:schemeClr val="tx1"/>
            </a:solidFill>
            <a:latin typeface="Liberation Sans"/>
            <a:ea typeface="Liberation Sans"/>
            <a:cs typeface="Liberation San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“Pressure boost” around the channel</a:t>
          </a:r>
          <a:b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</a:br>
          <a:r>
            <a:rPr lang="en-US" sz="2000" b="0" i="0" u="none" strike="noStrike" kern="1200" cap="none" spc="0">
              <a:solidFill>
                <a:schemeClr val="tx1"/>
              </a:solidFill>
              <a:latin typeface="Liberation Sans"/>
              <a:ea typeface="Liberation Sans"/>
              <a:cs typeface="Liberation Sans"/>
            </a:rPr>
            <a:t>as expected from numerical simulation</a:t>
          </a:r>
          <a:endParaRPr lang="en-US" sz="2000" b="0" i="0" u="none" strike="noStrike" kern="1200" cap="none" spc="0" dirty="0">
            <a:solidFill>
              <a:schemeClr val="tx1"/>
            </a:solidFill>
            <a:latin typeface="Liberation Sans"/>
            <a:ea typeface="Liberation Sans"/>
            <a:cs typeface="Liberation Sans"/>
          </a:endParaRPr>
        </a:p>
      </dsp:txBody>
      <dsp:txXfrm>
        <a:off x="0" y="808429"/>
        <a:ext cx="6042754" cy="308986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2170"/>
          <a:ext cx="6042754" cy="1167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Microchannel cooling manufacturing via thermocompression</a:t>
          </a:r>
        </a:p>
      </dsp:txBody>
      <dsp:txXfrm>
        <a:off x="57001" y="59171"/>
        <a:ext cx="5928752" cy="1053678"/>
      </dsp:txXfrm>
    </dsp:sp>
    <dsp:sp modelId="{98C6EAD9-4DFE-4386-891E-290E8C36A4DE}">
      <dsp:nvSpPr>
        <dsp:cNvPr id="0" name=""/>
        <dsp:cNvSpPr/>
      </dsp:nvSpPr>
      <dsp:spPr>
        <a:xfrm>
          <a:off x="0" y="1169850"/>
          <a:ext cx="6042754" cy="2728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85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i="0" kern="1200" dirty="0">
              <a:solidFill>
                <a:srgbClr val="FF7000"/>
              </a:solidFill>
            </a:rPr>
            <a:t>Replace the mechanical press with an </a:t>
          </a:r>
          <a:r>
            <a:rPr lang="en-GB" sz="2000" b="0" i="0" kern="1200" dirty="0" err="1">
              <a:solidFill>
                <a:srgbClr val="FF7000"/>
              </a:solidFill>
            </a:rPr>
            <a:t>hyperbar</a:t>
          </a:r>
          <a:r>
            <a:rPr lang="en-GB" sz="2000" b="0" i="0" kern="1200" dirty="0">
              <a:solidFill>
                <a:srgbClr val="FF7000"/>
              </a:solidFill>
            </a:rPr>
            <a:t> chamber</a:t>
          </a:r>
          <a:endParaRPr lang="en-US" sz="2000" b="0" i="0" kern="1200" dirty="0">
            <a:solidFill>
              <a:srgbClr val="FF7000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Allow to reach very high pressure</a:t>
          </a:r>
          <a:endParaRPr lang="en-US" sz="1600" b="0" i="0" kern="1200" dirty="0">
            <a:solidFill>
              <a:schemeClr val="tx1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≥ 400 bar in chamber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Force applied in bonder limited to 40kN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(i.e. 5.1MPa for 4” wafer, 2.3MPa for 6” wafer)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Pressure more uniform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Less stress applied on wafer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Bonding at room temperature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600" b="0" i="0" kern="1200" dirty="0">
              <a:solidFill>
                <a:schemeClr val="tx1"/>
              </a:solidFill>
            </a:rPr>
            <a:t>– Can adapt various geometries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GB" sz="2000" b="0" i="0" kern="1200" dirty="0">
              <a:solidFill>
                <a:schemeClr val="tx1"/>
              </a:solidFill>
            </a:rPr>
            <a:t>Test wafer bonding with fixed width pressure test structures (w=850µm)</a:t>
          </a:r>
          <a:endParaRPr lang="en-GB" sz="1600" b="0" i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2000" b="0" i="0" kern="1200" dirty="0">
              <a:solidFill>
                <a:schemeClr val="tx1"/>
              </a:solidFill>
            </a:rPr>
            <a:t>⇒ All samples sustained very high pressure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2000" b="0" i="0" kern="1200" dirty="0">
              <a:solidFill>
                <a:schemeClr val="tx1"/>
              </a:solidFill>
            </a:rPr>
            <a:t>⇒ All breakage occurred in the silicon (i.e. bonding has held)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2000" b="0" i="0" kern="1200" dirty="0">
              <a:solidFill>
                <a:srgbClr val="FF7000"/>
              </a:solidFill>
            </a:rPr>
            <a:t>⇒ Proof of concept validated !</a:t>
          </a:r>
        </a:p>
      </dsp:txBody>
      <dsp:txXfrm>
        <a:off x="0" y="1169850"/>
        <a:ext cx="6042754" cy="272836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598"/>
          <a:ext cx="6042754" cy="13024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Microchannel cooling manufacturing via thermocompression</a:t>
          </a:r>
        </a:p>
      </dsp:txBody>
      <dsp:txXfrm>
        <a:off x="63583" y="64181"/>
        <a:ext cx="5915588" cy="1175328"/>
      </dsp:txXfrm>
    </dsp:sp>
    <dsp:sp modelId="{98C6EAD9-4DFE-4386-891E-290E8C36A4DE}">
      <dsp:nvSpPr>
        <dsp:cNvPr id="0" name=""/>
        <dsp:cNvSpPr/>
      </dsp:nvSpPr>
      <dsp:spPr>
        <a:xfrm>
          <a:off x="0" y="1303093"/>
          <a:ext cx="6042754" cy="708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85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000" b="0" i="0" kern="1200" dirty="0">
            <a:solidFill>
              <a:srgbClr val="FF7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GB" sz="2000" b="0" i="0" kern="1200" dirty="0">
            <a:solidFill>
              <a:srgbClr val="FF7000"/>
            </a:solidFill>
          </a:endParaRPr>
        </a:p>
      </dsp:txBody>
      <dsp:txXfrm>
        <a:off x="0" y="1303093"/>
        <a:ext cx="6042754" cy="70867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46835"/>
          <a:ext cx="11950164" cy="584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466" tIns="333248" rIns="92746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Microchannel cooling and active interconnection developments (CNM, DESY, IFIC)</a:t>
          </a:r>
          <a:endParaRPr lang="en-US" sz="1600" b="0" i="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Aiming to bring more functionalities to the cooling plate</a:t>
          </a:r>
        </a:p>
        <a:p>
          <a:pPr marL="514350" lvl="3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Redistribution layer could be an interesting solution for ASICs with through-silicon vias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CMOS compatible process to integrate the cooling to the sensor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Microchannel cooling manufacturing via thermocompression (CPPM)</a:t>
          </a:r>
          <a:endParaRPr lang="en-US" sz="1600" b="0" i="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Main motivation to reduce the manufacturing cost</a:t>
          </a:r>
        </a:p>
        <a:p>
          <a:pPr marL="514350" lvl="3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Very promising results “</a:t>
          </a:r>
          <a:r>
            <a:rPr lang="en-US" sz="1600" b="0" i="0" kern="1200" dirty="0" err="1"/>
            <a:t>hyperbar</a:t>
          </a:r>
          <a:r>
            <a:rPr lang="en-US" sz="1600" b="0" i="0" kern="1200" dirty="0"/>
            <a:t>” chamber (resistance to high pressure)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Techniques developed can be also explored for integration (chips and </a:t>
          </a:r>
          <a:r>
            <a:rPr lang="en-US" sz="1600" b="0" i="0" kern="1200" dirty="0" err="1"/>
            <a:t>connecturization</a:t>
          </a:r>
          <a:r>
            <a:rPr lang="en-US" sz="1600" b="0" i="0" kern="1200" dirty="0"/>
            <a:t>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Ceramics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It has also the potential to include electronic features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Fully validated initial prototypes in the coming years to high pressure, leak tightness and cooling performance in the following years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LHCb VELO Upgrade 2 as benchmark requirements (High pressure,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600" b="0" i="0" kern="1200" dirty="0" smtClean="0"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US" sz="16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600" b="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600" b="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600" b="0" i="0" kern="1200" dirty="0"/>
            <a:t> evaporative cooling)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Metal 3D printing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X-ray tomography indicates issue with the fill factor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Distortion observed created a choke point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Next run: focus on improving distortion and fill factor and investigation of electropolishing (material reduction/easier integration?)</a:t>
          </a:r>
        </a:p>
      </dsp:txBody>
      <dsp:txXfrm>
        <a:off x="0" y="346835"/>
        <a:ext cx="11950164" cy="5846400"/>
      </dsp:txXfrm>
    </dsp:sp>
    <dsp:sp modelId="{5F2E1E99-2920-40CB-B94D-1EC36410D045}">
      <dsp:nvSpPr>
        <dsp:cNvPr id="0" name=""/>
        <dsp:cNvSpPr/>
      </dsp:nvSpPr>
      <dsp:spPr>
        <a:xfrm>
          <a:off x="597508" y="71968"/>
          <a:ext cx="2899014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181" tIns="0" rIns="316181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Conclusion</a:t>
          </a:r>
          <a:endParaRPr lang="en-US" sz="2100" kern="1200" dirty="0"/>
        </a:p>
      </dsp:txBody>
      <dsp:txXfrm>
        <a:off x="620565" y="95025"/>
        <a:ext cx="2852900" cy="42620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88450"/>
          <a:ext cx="11950164" cy="5755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466" tIns="604012" rIns="927466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900" kern="1200" dirty="0"/>
            <a:t>Microchannel cooling and active interconnection developments (CNM, DESY, IFIC)</a:t>
          </a:r>
          <a:endParaRPr lang="en-US" sz="2900" b="0" i="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i="0" kern="1200" dirty="0"/>
            <a:t>Miguel Ullan (</a:t>
          </a:r>
          <a:r>
            <a:rPr lang="pt-BR" sz="2900" b="0" i="0" kern="1200" dirty="0"/>
            <a:t>miguel.ullan at imb-cnm.csic.es</a:t>
          </a:r>
          <a:r>
            <a:rPr lang="en-US" sz="2900" b="0" i="0" kern="1200" dirty="0"/>
            <a:t>)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900" b="0" i="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900" kern="1200" dirty="0"/>
            <a:t>Microchannel cooling manufacturing via thermocompression (CPPM)</a:t>
          </a:r>
          <a:endParaRPr lang="en-US" sz="2900" b="0" i="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i="0" kern="1200" dirty="0"/>
            <a:t>Julien Cogan (</a:t>
          </a:r>
          <a:r>
            <a:rPr lang="es-ES" sz="2900" b="0" i="0" kern="1200" dirty="0" err="1"/>
            <a:t>cogan</a:t>
          </a:r>
          <a:r>
            <a:rPr lang="es-ES" sz="2900" b="0" i="0" kern="1200" dirty="0"/>
            <a:t> at cppm.in2p3.fr</a:t>
          </a:r>
          <a:r>
            <a:rPr lang="en-US" sz="2900" b="0" i="0" kern="1200" dirty="0"/>
            <a:t>)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900" b="0" i="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i="0" kern="1200" dirty="0"/>
            <a:t>Ceramics and Metal 3D printing</a:t>
          </a:r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i="0" kern="1200" dirty="0"/>
            <a:t>Oscar Augusto de Aguiar Francisco (</a:t>
          </a:r>
          <a:r>
            <a:rPr lang="en-US" sz="2900" b="0" i="0" kern="1200" dirty="0" err="1"/>
            <a:t>oscar.augusto</a:t>
          </a:r>
          <a:r>
            <a:rPr lang="en-US" sz="2900" b="0" i="0" kern="1200" dirty="0"/>
            <a:t> at manchester.ac.uk)</a:t>
          </a:r>
        </a:p>
      </dsp:txBody>
      <dsp:txXfrm>
        <a:off x="0" y="488450"/>
        <a:ext cx="11950164" cy="5755050"/>
      </dsp:txXfrm>
    </dsp:sp>
    <dsp:sp modelId="{5F2E1E99-2920-40CB-B94D-1EC36410D045}">
      <dsp:nvSpPr>
        <dsp:cNvPr id="0" name=""/>
        <dsp:cNvSpPr/>
      </dsp:nvSpPr>
      <dsp:spPr>
        <a:xfrm>
          <a:off x="597508" y="0"/>
          <a:ext cx="2899014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181" tIns="0" rIns="316181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Contacts</a:t>
          </a:r>
          <a:endParaRPr lang="en-US" sz="2100" kern="1200" dirty="0"/>
        </a:p>
      </dsp:txBody>
      <dsp:txXfrm>
        <a:off x="639298" y="41790"/>
        <a:ext cx="2815434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603255"/>
          <a:ext cx="4885763" cy="541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189" tIns="416560" rIns="3791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Manufacturing at IKTS Fraunhofer (Germany)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Different base materials: YSZ,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0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GB" sz="2000" kern="1200" dirty="0"/>
            <a:t>, … including </a:t>
          </a:r>
          <a:r>
            <a:rPr lang="en-GB" sz="2000" b="1" kern="1200" dirty="0" err="1"/>
            <a:t>SiC</a:t>
          </a:r>
          <a:r>
            <a:rPr lang="en-GB" sz="2000" kern="1200" dirty="0"/>
            <a:t> and </a:t>
          </a:r>
          <a:r>
            <a:rPr lang="en-GB" sz="2000" b="1" kern="1200" dirty="0" err="1"/>
            <a:t>AlN</a:t>
          </a:r>
          <a:endParaRPr lang="en-US" sz="2000" b="1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Manufacturing based on several layers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u="sng" kern="1200" dirty="0"/>
            <a:t>Why? 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Robustness, reliability, stability in ultra-high-vacuum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Possible to embed conductive layers in between ceramics layers and metalize the surface</a:t>
          </a:r>
          <a:endParaRPr lang="en-GB" sz="2000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Potential to integrate electronics or high conductivity elements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Mechanically robust and compatible with high ultra vacuum</a:t>
          </a:r>
        </a:p>
      </dsp:txBody>
      <dsp:txXfrm>
        <a:off x="0" y="603255"/>
        <a:ext cx="4885763" cy="5418000"/>
      </dsp:txXfrm>
    </dsp:sp>
    <dsp:sp modelId="{5F2E1E99-2920-40CB-B94D-1EC36410D045}">
      <dsp:nvSpPr>
        <dsp:cNvPr id="0" name=""/>
        <dsp:cNvSpPr/>
      </dsp:nvSpPr>
      <dsp:spPr>
        <a:xfrm>
          <a:off x="244288" y="308055"/>
          <a:ext cx="342003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269" tIns="0" rIns="1292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Ceramics</a:t>
          </a:r>
        </a:p>
      </dsp:txBody>
      <dsp:txXfrm>
        <a:off x="273109" y="336876"/>
        <a:ext cx="3362392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42885"/>
          <a:ext cx="5429035" cy="59534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37388" rIns="42135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Experience with fluidic applications</a:t>
          </a:r>
          <a:endParaRPr lang="en-US" sz="2100" b="0" i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First prototype based on the early VELO Upgrade I CERN design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Initial channel with </a:t>
          </a:r>
          <a14:m xmlns:a14="http://schemas.microsoft.com/office/drawing/2010/main">
            <m:oMath xmlns:m="http://schemas.openxmlformats.org/officeDocument/2006/math">
              <m:r>
                <a:rPr lang="en-GB" sz="2100" i="1" kern="1200" dirty="0" smtClean="0">
                  <a:latin typeface="Cambria Math" panose="02040503050406030204" pitchFamily="18" charset="0"/>
                </a:rPr>
                <m:t>70</m:t>
              </m:r>
              <m:r>
                <m:rPr>
                  <m:sty m:val="p"/>
                </m:rPr>
                <a:rPr lang="en-GB" sz="2100" kern="1200" dirty="0" smtClean="0">
                  <a:latin typeface="Cambria Math" panose="02040503050406030204" pitchFamily="18" charset="0"/>
                </a:rPr>
                <m:t>μm</m:t>
              </m:r>
            </m:oMath>
          </a14:m>
          <a:r>
            <a:rPr lang="en-GB" sz="2100" kern="1200" dirty="0"/>
            <a:t> width (restrictions)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Channels height </a:t>
          </a:r>
          <a14:m xmlns:a14="http://schemas.microsoft.com/office/drawing/2010/main">
            <m:oMath xmlns:m="http://schemas.openxmlformats.org/officeDocument/2006/math">
              <m:r>
                <a:rPr lang="en-GB" sz="2100" b="0" i="0" kern="1200" dirty="0" smtClean="0">
                  <a:latin typeface="Cambria Math" panose="02040503050406030204" pitchFamily="18" charset="0"/>
                </a:rPr>
                <m:t>100</m:t>
              </m:r>
              <m:r>
                <a:rPr lang="en-GB" sz="2100" b="0" i="1" kern="1200" dirty="0" smtClean="0">
                  <a:latin typeface="Cambria Math" panose="02040503050406030204" pitchFamily="18" charset="0"/>
                </a:rPr>
                <m:t>𝜇</m:t>
              </m:r>
              <m:r>
                <a:rPr lang="en-GB" sz="2100" b="0" i="1" kern="1200" dirty="0">
                  <a:latin typeface="Cambria Math" panose="02040503050406030204" pitchFamily="18" charset="0"/>
                </a:rPr>
                <m:t>𝑚</m:t>
              </m:r>
            </m:oMath>
          </a14:m>
          <a:endParaRPr lang="en-GB" sz="2100" b="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Overall dimensions: </a:t>
          </a:r>
          <a14:m xmlns:a14="http://schemas.microsoft.com/office/drawing/2010/main">
            <m:oMath xmlns:m="http://schemas.openxmlformats.org/officeDocument/2006/math">
              <m:r>
                <a:rPr lang="en-GB" sz="2100" b="0" i="0" kern="1200" dirty="0" smtClean="0">
                  <a:latin typeface="Cambria Math" panose="02040503050406030204" pitchFamily="18" charset="0"/>
                </a:rPr>
                <m:t>40</m:t>
              </m:r>
              <m:r>
                <a:rPr lang="en-GB" sz="2100" b="0" i="1" kern="1200" dirty="0" smtClean="0">
                  <a:latin typeface="Cambria Math" panose="02040503050406030204" pitchFamily="18" charset="0"/>
                </a:rPr>
                <m:t>×60</m:t>
              </m:r>
              <m:r>
                <m:rPr>
                  <m:sty m:val="p"/>
                </m:rPr>
                <a:rPr lang="en-GB" sz="2100" kern="1200" dirty="0" smtClean="0"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GB" sz="21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10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10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Based on LTCC</a:t>
          </a:r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1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1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1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1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1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1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1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  <m:r>
                <a:rPr lang="en-US" sz="21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2100" b="0" i="0" kern="1200" dirty="0" smtClean="0">
                  <a:latin typeface="Cambria Math" panose="02040503050406030204" pitchFamily="18" charset="0"/>
                </a:rPr>
                <m:t>Glass</m:t>
              </m:r>
            </m:oMath>
          </a14:m>
          <a:r>
            <a:rPr lang="en-GB" sz="21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2100" i="1" kern="1200" dirty="0" smtClean="0">
                  <a:latin typeface="Cambria Math" panose="02040503050406030204" pitchFamily="18" charset="0"/>
                </a:rPr>
                <m:t>~1:1</m:t>
              </m:r>
            </m:oMath>
          </a14:m>
          <a:endParaRPr lang="en-GB" sz="2100" kern="1200" dirty="0"/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2100" i="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US" sz="2100" b="0" i="0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100" i="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US" sz="210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2100" b="0" i="0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10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2100" i="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2100" kern="1200" dirty="0"/>
            <a:t> HTCC is </a:t>
          </a:r>
          <a14:m xmlns:a14="http://schemas.microsoft.com/office/drawing/2010/main">
            <m:oMath xmlns:m="http://schemas.openxmlformats.org/officeDocument/2006/math">
              <m:r>
                <a:rPr lang="en-US" sz="2100" i="1" kern="1200" dirty="0" smtClean="0">
                  <a:latin typeface="Cambria Math" panose="02040503050406030204" pitchFamily="18" charset="0"/>
                </a:rPr>
                <m:t>~96%</m:t>
              </m:r>
            </m:oMath>
          </a14:m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Possible to move to </a:t>
          </a:r>
          <a:r>
            <a:rPr lang="en-GB" sz="2100" kern="1200" dirty="0" err="1"/>
            <a:t>SiC</a:t>
          </a:r>
          <a:r>
            <a:rPr lang="en-GB" sz="2100" kern="1200" dirty="0"/>
            <a:t> or </a:t>
          </a:r>
          <a:r>
            <a:rPr lang="en-GB" sz="2100" kern="1200" dirty="0" err="1"/>
            <a:t>AlN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Encouraging results from FEA studies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Geometry based on the VELO Upgrade I design (5 mm overhang)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For </a:t>
          </a:r>
          <a14:m xmlns:a14="http://schemas.microsoft.com/office/drawing/2010/main">
            <m:oMath xmlns:m="http://schemas.openxmlformats.org/officeDocument/2006/math">
              <m:r>
                <a:rPr lang="en-GB" sz="2100" i="0" kern="1200" dirty="0" smtClean="0">
                  <a:latin typeface="Cambria Math" panose="02040503050406030204" pitchFamily="18" charset="0"/>
                </a:rPr>
                <m:t>2</m:t>
              </m:r>
              <m:r>
                <m:rPr>
                  <m:sty m:val="p"/>
                </m:rPr>
                <a:rPr lang="en-GB" sz="2100" i="0" kern="1200" dirty="0" smtClean="0">
                  <a:latin typeface="Cambria Math" panose="02040503050406030204" pitchFamily="18" charset="0"/>
                </a:rPr>
                <m:t>W</m:t>
              </m:r>
              <m:r>
                <a:rPr lang="en-GB" sz="210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GB" sz="2100" i="0" kern="1200" dirty="0" smtClean="0">
                  <a:latin typeface="Cambria Math" panose="02040503050406030204" pitchFamily="18" charset="0"/>
                </a:rPr>
                <m:t>c</m:t>
              </m:r>
              <m:sSup>
                <m:sSupPr>
                  <m:ctrlPr>
                    <a:rPr lang="en-GB" sz="21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100" i="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10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r>
            <a:rPr lang="en-GB" sz="2100" kern="1200" dirty="0"/>
            <a:t>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100" b="0" i="0" kern="1200" smtClean="0">
                  <a:latin typeface="Cambria Math" panose="02040503050406030204" pitchFamily="18" charset="0"/>
                </a:rPr>
                <m:t>ΔT</m:t>
              </m:r>
              <m:r>
                <a:rPr lang="en-GB" sz="2100" b="0" i="0" kern="1200" smtClean="0">
                  <a:latin typeface="Cambria Math" panose="02040503050406030204" pitchFamily="18" charset="0"/>
                </a:rPr>
                <m:t> ~</m:t>
              </m:r>
              <m:sSup>
                <m:sSupPr>
                  <m:ctrlPr>
                    <a:rPr lang="en-GB" sz="21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GB" sz="2100" b="0" i="0" kern="1200" smtClean="0">
                      <a:latin typeface="Cambria Math" panose="02040503050406030204" pitchFamily="18" charset="0"/>
                    </a:rPr>
                    <m:t>9</m:t>
                  </m:r>
                </m:e>
                <m:sup>
                  <m:r>
                    <a:rPr lang="en-GB" sz="2100" b="0" i="1" kern="1200" smtClean="0">
                      <a:latin typeface="Cambria Math" panose="02040503050406030204" pitchFamily="18" charset="0"/>
                    </a:rPr>
                    <m:t>∘</m:t>
                  </m:r>
                </m:sup>
              </m:sSup>
              <m:r>
                <m:rPr>
                  <m:sty m:val="p"/>
                </m:rPr>
                <a:rPr lang="en-GB" sz="2100" b="0" i="0" kern="1200" smtClean="0">
                  <a:latin typeface="Cambria Math" panose="02040503050406030204" pitchFamily="18" charset="0"/>
                </a:rPr>
                <m:t>C</m:t>
              </m:r>
            </m:oMath>
          </a14:m>
          <a:r>
            <a:rPr lang="en-GB" sz="2100" kern="1200" dirty="0"/>
            <a:t> (coolant heat transfer coefficient not considered)</a:t>
          </a:r>
        </a:p>
      </dsp:txBody>
      <dsp:txXfrm>
        <a:off x="0" y="342885"/>
        <a:ext cx="5429035" cy="5953499"/>
      </dsp:txXfrm>
    </dsp:sp>
    <dsp:sp modelId="{5F2E1E99-2920-40CB-B94D-1EC36410D045}">
      <dsp:nvSpPr>
        <dsp:cNvPr id="0" name=""/>
        <dsp:cNvSpPr/>
      </dsp:nvSpPr>
      <dsp:spPr>
        <a:xfrm>
          <a:off x="271451" y="32925"/>
          <a:ext cx="380032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Ceramics</a:t>
          </a:r>
        </a:p>
      </dsp:txBody>
      <dsp:txXfrm>
        <a:off x="301713" y="63187"/>
        <a:ext cx="3739800" cy="5593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342885"/>
          <a:ext cx="5429035" cy="59534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37388" rIns="42135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Goal:</a:t>
          </a:r>
          <a:endParaRPr lang="en-US" sz="2100" b="0" i="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100" kern="1200" dirty="0"/>
            <a:t>Manufacture first samples (IKTS)</a:t>
          </a:r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100" kern="1200" dirty="0"/>
            <a:t>Miniaturized version (2x smaller in-plane)</a:t>
          </a:r>
          <a:endParaRPr lang="en-GB" sz="2100" kern="1200" dirty="0"/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100" kern="1200" dirty="0"/>
            <a:t>Expected 35um and 100um width restrictions and main channels respectively!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Second round being prepared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 dirty="0"/>
            <a:t>Validate initial prototypes to high pressure, leak tightness and cooling performance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Benchmark: LHCb VELO Upgrade 2 requirements (High pressure 186 bar, leak tight (vacuum operation) and excellent thermal performance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Very encouraging first manufacturing results!!!</a:t>
          </a:r>
          <a:endParaRPr lang="en-US" sz="2100" b="0" i="0" kern="1200" dirty="0"/>
        </a:p>
      </dsp:txBody>
      <dsp:txXfrm>
        <a:off x="0" y="342885"/>
        <a:ext cx="5429035" cy="5953499"/>
      </dsp:txXfrm>
    </dsp:sp>
    <dsp:sp modelId="{5F2E1E99-2920-40CB-B94D-1EC36410D045}">
      <dsp:nvSpPr>
        <dsp:cNvPr id="0" name=""/>
        <dsp:cNvSpPr/>
      </dsp:nvSpPr>
      <dsp:spPr>
        <a:xfrm>
          <a:off x="271451" y="32925"/>
          <a:ext cx="380032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Ceramics: Goal and status</a:t>
          </a:r>
        </a:p>
      </dsp:txBody>
      <dsp:txXfrm>
        <a:off x="301713" y="63187"/>
        <a:ext cx="3739800" cy="5593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238575"/>
          <a:ext cx="5429035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33248" rIns="42135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Exploration phase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Considering evaporative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600" b="0" i="0" kern="1200" dirty="0" smtClean="0"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US" sz="16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600" b="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600" b="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600" b="0" i="0" kern="1200" dirty="0"/>
            <a:t> as baseline solution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Power dissipation of up to </a:t>
          </a:r>
          <a14:m xmlns:a14="http://schemas.microsoft.com/office/drawing/2010/main">
            <m:oMath xmlns:m="http://schemas.openxmlformats.org/officeDocument/2006/math">
              <m:r>
                <a:rPr lang="en-US" sz="1600" b="0" i="0" kern="1200" dirty="0" smtClean="0">
                  <a:latin typeface="Cambria Math" panose="02040503050406030204" pitchFamily="18" charset="0"/>
                </a:rPr>
                <m:t>2</m:t>
              </m:r>
              <m:r>
                <m:rPr>
                  <m:sty m:val="p"/>
                </m:rPr>
                <a:rPr lang="en-US" sz="1600" b="0" i="0" kern="1200" dirty="0" smtClean="0">
                  <a:latin typeface="Cambria Math" panose="02040503050406030204" pitchFamily="18" charset="0"/>
                </a:rPr>
                <m:t>W</m:t>
              </m:r>
              <m:r>
                <a:rPr lang="en-US" sz="16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1600" b="0" i="0" kern="1200" dirty="0" smtClean="0">
                  <a:latin typeface="Cambria Math" panose="02040503050406030204" pitchFamily="18" charset="0"/>
                </a:rPr>
                <m:t>c</m:t>
              </m:r>
              <m:sSup>
                <m:sSupPr>
                  <m:ctrlPr>
                    <a:rPr lang="en-US" sz="1600" b="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1600" b="0" i="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US" sz="1600" b="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US" sz="1600" b="0" i="0" kern="1200" dirty="0"/>
        </a:p>
      </dsp:txBody>
      <dsp:txXfrm>
        <a:off x="0" y="238575"/>
        <a:ext cx="5429035" cy="1209600"/>
      </dsp:txXfrm>
    </dsp:sp>
    <dsp:sp modelId="{5F2E1E99-2920-40CB-B94D-1EC36410D045}">
      <dsp:nvSpPr>
        <dsp:cNvPr id="0" name=""/>
        <dsp:cNvSpPr/>
      </dsp:nvSpPr>
      <dsp:spPr>
        <a:xfrm>
          <a:off x="271451" y="2415"/>
          <a:ext cx="3800324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3D metal</a:t>
          </a:r>
        </a:p>
      </dsp:txBody>
      <dsp:txXfrm>
        <a:off x="294508" y="25472"/>
        <a:ext cx="3754210" cy="426206"/>
      </dsp:txXfrm>
    </dsp:sp>
    <dsp:sp modelId="{80A0E605-4853-47B2-AD77-4A570D336C9C}">
      <dsp:nvSpPr>
        <dsp:cNvPr id="0" name=""/>
        <dsp:cNvSpPr/>
      </dsp:nvSpPr>
      <dsp:spPr>
        <a:xfrm>
          <a:off x="0" y="1770735"/>
          <a:ext cx="5429035" cy="236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33248" rIns="42135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More aggressive design for reduced material budget due to the cooling substrate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Largest variation of temperature on the sensor part around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25</m:t>
              </m:r>
              <m:r>
                <a:rPr lang="en-US" sz="16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r>
            <a:rPr lang="en-US" sz="1600" b="0" i="0" kern="1200" dirty="0"/>
            <a:t> (with respect to the inner side wall)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Larger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600" b="0" i="0" kern="1200" smtClean="0">
                  <a:latin typeface="Cambria Math" panose="02040503050406030204" pitchFamily="18" charset="0"/>
                </a:rPr>
                <m:t>ΔT</m:t>
              </m:r>
            </m:oMath>
          </a14:m>
          <a:r>
            <a:rPr lang="en-US" sz="1600" b="0" i="0" kern="1200" dirty="0"/>
            <a:t> would have to be compensated by the coolant working temperature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Alternative strategy to cooldown off-chip electronics would have to be improved (cooling routing lines)</a:t>
          </a:r>
        </a:p>
      </dsp:txBody>
      <dsp:txXfrm>
        <a:off x="0" y="1770735"/>
        <a:ext cx="5429035" cy="2368800"/>
      </dsp:txXfrm>
    </dsp:sp>
    <dsp:sp modelId="{CD851CFD-87F1-4CC3-81EA-2390778C10BA}">
      <dsp:nvSpPr>
        <dsp:cNvPr id="0" name=""/>
        <dsp:cNvSpPr/>
      </dsp:nvSpPr>
      <dsp:spPr>
        <a:xfrm>
          <a:off x="271451" y="1534575"/>
          <a:ext cx="3800324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/>
            <a:t>Aggressive U-track like design</a:t>
          </a:r>
        </a:p>
      </dsp:txBody>
      <dsp:txXfrm>
        <a:off x="294508" y="1557632"/>
        <a:ext cx="3754210" cy="426206"/>
      </dsp:txXfrm>
    </dsp:sp>
    <dsp:sp modelId="{EE077835-9CEB-4593-9F7F-EDE2229B8636}">
      <dsp:nvSpPr>
        <dsp:cNvPr id="0" name=""/>
        <dsp:cNvSpPr/>
      </dsp:nvSpPr>
      <dsp:spPr>
        <a:xfrm>
          <a:off x="0" y="4462095"/>
          <a:ext cx="5429035" cy="186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33248" rIns="42135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Lower material budget contribution compared to same silicon thickness (factor x2)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Cooling line integration via soldering (</a:t>
          </a:r>
          <a:r>
            <a:rPr lang="en-US" sz="1600" b="0" i="0" kern="1200" dirty="0" err="1"/>
            <a:t>NanoFoil</a:t>
          </a:r>
          <a:r>
            <a:rPr lang="en-US" sz="1600" b="0" i="0" kern="1200" dirty="0"/>
            <a:t>, </a:t>
          </a:r>
          <a:r>
            <a:rPr lang="en-GB" sz="1600" b="0" i="0" kern="1200" dirty="0"/>
            <a:t>35–50W/</a:t>
          </a:r>
          <a:r>
            <a:rPr lang="en-GB" sz="1600" b="0" i="0" kern="1200" dirty="0" err="1"/>
            <a:t>mK</a:t>
          </a:r>
          <a:r>
            <a:rPr lang="en-GB" sz="1600" b="0" i="0" kern="1200" dirty="0"/>
            <a:t>)</a:t>
          </a:r>
          <a:endParaRPr lang="en-US" sz="1600" b="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/>
            <a:t>FEA indicates a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600" b="0" i="0" kern="1200" smtClean="0">
                  <a:latin typeface="Cambria Math" panose="02040503050406030204" pitchFamily="18" charset="0"/>
                </a:rPr>
                <m:t>ΔT</m:t>
              </m:r>
              <m:r>
                <a:rPr lang="en-US" sz="1600" b="0" i="0" kern="1200" smtClean="0">
                  <a:latin typeface="Cambria Math" panose="02040503050406030204" pitchFamily="18" charset="0"/>
                </a:rPr>
                <m:t>~21℃</m:t>
              </m:r>
            </m:oMath>
          </a14:m>
          <a:r>
            <a:rPr lang="en-US" sz="1600" b="0" i="0" kern="1200" dirty="0"/>
            <a:t> when pushing away the Ti2 cooling lines by </a:t>
          </a:r>
          <a14:m xmlns:a14="http://schemas.microsoft.com/office/drawing/2010/main">
            <m:oMath xmlns:m="http://schemas.openxmlformats.org/officeDocument/2006/math">
              <m:r>
                <a:rPr lang="en-US" sz="1600" b="0" i="0" kern="1200" dirty="0" smtClean="0">
                  <a:latin typeface="Cambria Math" panose="02040503050406030204" pitchFamily="18" charset="0"/>
                </a:rPr>
                <m:t>~30</m:t>
              </m:r>
              <m:r>
                <m:rPr>
                  <m:sty m:val="p"/>
                </m:rPr>
                <a:rPr lang="en-US" sz="1600" b="0" i="0" kern="1200" dirty="0" smtClean="0">
                  <a:latin typeface="Cambria Math" panose="02040503050406030204" pitchFamily="18" charset="0"/>
                </a:rPr>
                <m:t>mm</m:t>
              </m:r>
            </m:oMath>
          </a14:m>
          <a:endParaRPr lang="en-US" sz="1600" b="0" i="0" kern="1200" dirty="0"/>
        </a:p>
      </dsp:txBody>
      <dsp:txXfrm>
        <a:off x="0" y="4462095"/>
        <a:ext cx="5429035" cy="1864800"/>
      </dsp:txXfrm>
    </dsp:sp>
    <dsp:sp modelId="{313AC42C-AD9D-4A08-A3AA-41C079381EBD}">
      <dsp:nvSpPr>
        <dsp:cNvPr id="0" name=""/>
        <dsp:cNvSpPr/>
      </dsp:nvSpPr>
      <dsp:spPr>
        <a:xfrm>
          <a:off x="271451" y="4225935"/>
          <a:ext cx="3800324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/>
            <a:t>Passive medium integration</a:t>
          </a:r>
        </a:p>
      </dsp:txBody>
      <dsp:txXfrm>
        <a:off x="294508" y="4248992"/>
        <a:ext cx="3754210" cy="4262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540255"/>
          <a:ext cx="5429035" cy="554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16560" rIns="42135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Different designs were submitted to </a:t>
          </a:r>
          <a:r>
            <a:rPr lang="en-US" sz="2000" kern="1200" dirty="0">
              <a:hlinkClick xmlns:r="http://schemas.openxmlformats.org/officeDocument/2006/relationships" r:id="rId1"/>
            </a:rPr>
            <a:t>Royce Institute</a:t>
          </a:r>
          <a:r>
            <a:rPr lang="en-US" sz="2000" kern="1200" dirty="0"/>
            <a:t> (Innovation Center - Sheffield)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U-shaped design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Squared tube and connector prototypes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X-ray tomography via </a:t>
          </a:r>
          <a:r>
            <a:rPr lang="en-US" sz="2000" kern="1200" dirty="0">
              <a:hlinkClick xmlns:r="http://schemas.openxmlformats.org/officeDocument/2006/relationships" r:id="rId2"/>
            </a:rPr>
            <a:t>NXCT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Filling factor being improved, and different approaches being tested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Single squared tubes and easier integration with a plate-like design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Potential to also explore better integration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New round of printing on-going: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Different printing parameters to improve distortions and fill factor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Half of the samples will be electro-polished (easier integration?)</a:t>
          </a:r>
        </a:p>
      </dsp:txBody>
      <dsp:txXfrm>
        <a:off x="0" y="540255"/>
        <a:ext cx="5429035" cy="5544000"/>
      </dsp:txXfrm>
    </dsp:sp>
    <dsp:sp modelId="{5F2E1E99-2920-40CB-B94D-1EC36410D045}">
      <dsp:nvSpPr>
        <dsp:cNvPr id="0" name=""/>
        <dsp:cNvSpPr/>
      </dsp:nvSpPr>
      <dsp:spPr>
        <a:xfrm>
          <a:off x="271451" y="245055"/>
          <a:ext cx="380032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3D metal: LHCb VELO</a:t>
          </a:r>
        </a:p>
      </dsp:txBody>
      <dsp:txXfrm>
        <a:off x="300272" y="273876"/>
        <a:ext cx="3742682" cy="532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ACE5F-3653-415B-B989-A4F992B938F8}">
      <dsp:nvSpPr>
        <dsp:cNvPr id="0" name=""/>
        <dsp:cNvSpPr/>
      </dsp:nvSpPr>
      <dsp:spPr>
        <a:xfrm>
          <a:off x="0" y="117705"/>
          <a:ext cx="5829333" cy="877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Microchannel cooling and active interconnection developments</a:t>
          </a:r>
        </a:p>
      </dsp:txBody>
      <dsp:txXfrm>
        <a:off x="42836" y="160541"/>
        <a:ext cx="5743661" cy="791828"/>
      </dsp:txXfrm>
    </dsp:sp>
    <dsp:sp modelId="{0E6F9C91-FAA7-4196-9F4A-9F3510E591E2}">
      <dsp:nvSpPr>
        <dsp:cNvPr id="0" name=""/>
        <dsp:cNvSpPr/>
      </dsp:nvSpPr>
      <dsp:spPr>
        <a:xfrm>
          <a:off x="0" y="995205"/>
          <a:ext cx="5829333" cy="521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081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b="1" i="0" kern="1200" dirty="0"/>
            <a:t>Miguel Ullán (IMB-CNM, CSIC)</a:t>
          </a:r>
          <a:r>
            <a:rPr lang="en-GB" sz="2300" b="0" i="0" kern="1200" dirty="0"/>
            <a:t>, Carlos </a:t>
          </a:r>
          <a:r>
            <a:rPr lang="en-GB" sz="2300" b="0" i="0" kern="1200" dirty="0" err="1"/>
            <a:t>Mariñas</a:t>
          </a:r>
          <a:r>
            <a:rPr lang="en-GB" sz="2300" b="0" i="0" kern="1200" dirty="0"/>
            <a:t> (IFIC-UV, CSIC), Marcel Vos (IFIC, CSIC-UV), Ingrid Gregor (DESY), Sergio </a:t>
          </a:r>
          <a:r>
            <a:rPr lang="en-GB" sz="2300" b="0" i="0" kern="1200" dirty="0" err="1"/>
            <a:t>Díez</a:t>
          </a:r>
          <a:r>
            <a:rPr lang="en-GB" sz="2300" b="0" i="0" kern="1200" dirty="0"/>
            <a:t> (DESY) and Jonathan Correa (from DESY) </a:t>
          </a:r>
          <a:endParaRPr lang="en-US" sz="2300" b="0" i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In the past, we developed a technology of micro-channel cooling for High Energy Physics detectors</a:t>
          </a:r>
          <a:endParaRPr lang="en-US" sz="2300" b="0" i="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N. </a:t>
          </a:r>
          <a:r>
            <a:rPr lang="en-US" sz="2300" kern="1200" dirty="0" err="1"/>
            <a:t>Flaschel</a:t>
          </a:r>
          <a:r>
            <a:rPr lang="en-US" sz="2300" kern="1200" dirty="0"/>
            <a:t>, et al. “Thermal and hydrodynamic studies for micro-channel cooling for large area silicon sensors in high energy physics experiments”, NIMA, vol. </a:t>
          </a:r>
          <a:r>
            <a:rPr lang="en-GB" sz="2300" kern="1200" dirty="0"/>
            <a:t>863, pp. 26-34,</a:t>
          </a:r>
          <a:r>
            <a:rPr lang="en-US" sz="2300" kern="1200" dirty="0"/>
            <a:t> 2017. (</a:t>
          </a:r>
          <a:r>
            <a:rPr lang="en-US" sz="2300" kern="1200" dirty="0">
              <a:hlinkClick xmlns:r="http://schemas.openxmlformats.org/officeDocument/2006/relationships" r:id="rId1"/>
            </a:rPr>
            <a:t>link</a:t>
          </a:r>
          <a:r>
            <a:rPr lang="en-US" sz="2300" kern="1200" dirty="0"/>
            <a:t>)</a:t>
          </a:r>
          <a:endParaRPr lang="en-US" sz="2300" kern="1200" dirty="0">
            <a:solidFill>
              <a:schemeClr val="accent2"/>
            </a:solidFill>
          </a:endParaRP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 err="1"/>
            <a:t>Ph.D</a:t>
          </a:r>
          <a:r>
            <a:rPr lang="en-US" sz="2300" kern="1200" dirty="0"/>
            <a:t> Thesis: Micro-channel Cooling For Silicon Detectors. Nils </a:t>
          </a:r>
          <a:r>
            <a:rPr lang="en-US" sz="2300" kern="1200" dirty="0" err="1"/>
            <a:t>Flaschel</a:t>
          </a:r>
          <a:r>
            <a:rPr lang="en-US" sz="2300" kern="1200" dirty="0"/>
            <a:t>. Hamburg University. 2017 (</a:t>
          </a:r>
          <a:r>
            <a:rPr lang="en-US" sz="2300" kern="1200" dirty="0">
              <a:hlinkClick xmlns:r="http://schemas.openxmlformats.org/officeDocument/2006/relationships" r:id="rId2"/>
            </a:rPr>
            <a:t>link</a:t>
          </a:r>
          <a:r>
            <a:rPr lang="en-US" sz="2300" kern="1200" dirty="0"/>
            <a:t>)</a:t>
          </a:r>
        </a:p>
      </dsp:txBody>
      <dsp:txXfrm>
        <a:off x="0" y="995205"/>
        <a:ext cx="5829333" cy="52164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55E04-2B3D-4A89-9939-FF14750D92B5}">
      <dsp:nvSpPr>
        <dsp:cNvPr id="0" name=""/>
        <dsp:cNvSpPr/>
      </dsp:nvSpPr>
      <dsp:spPr>
        <a:xfrm>
          <a:off x="0" y="470730"/>
          <a:ext cx="553682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Microchannel cooling and active interconnection developments</a:t>
          </a:r>
        </a:p>
      </dsp:txBody>
      <dsp:txXfrm>
        <a:off x="59399" y="530129"/>
        <a:ext cx="5418022" cy="1098002"/>
      </dsp:txXfrm>
    </dsp:sp>
    <dsp:sp modelId="{4B28D6AB-A318-4121-A524-15188342421D}">
      <dsp:nvSpPr>
        <dsp:cNvPr id="0" name=""/>
        <dsp:cNvSpPr/>
      </dsp:nvSpPr>
      <dsp:spPr>
        <a:xfrm>
          <a:off x="0" y="1687530"/>
          <a:ext cx="5536820" cy="4171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794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Technological process for micro-channels at IMB-CNM</a:t>
          </a:r>
          <a:endParaRPr lang="en-US" sz="28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8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Creation of microchannels: 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Deep Reactive ion etching (DRIE)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8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Microchannels enclosure via: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Wafer bonding</a:t>
          </a:r>
        </a:p>
      </dsp:txBody>
      <dsp:txXfrm>
        <a:off x="0" y="1687530"/>
        <a:ext cx="5536820" cy="41710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ABA21-3709-4836-AD85-45A0DAAA38FB}">
      <dsp:nvSpPr>
        <dsp:cNvPr id="0" name=""/>
        <dsp:cNvSpPr/>
      </dsp:nvSpPr>
      <dsp:spPr>
        <a:xfrm>
          <a:off x="0" y="214794"/>
          <a:ext cx="5749526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Microchannel cooling and active interconnection developments</a:t>
          </a:r>
        </a:p>
      </dsp:txBody>
      <dsp:txXfrm>
        <a:off x="59399" y="274193"/>
        <a:ext cx="5630728" cy="1098002"/>
      </dsp:txXfrm>
    </dsp:sp>
    <dsp:sp modelId="{98C6EAD9-4DFE-4386-891E-290E8C36A4DE}">
      <dsp:nvSpPr>
        <dsp:cNvPr id="0" name=""/>
        <dsp:cNvSpPr/>
      </dsp:nvSpPr>
      <dsp:spPr>
        <a:xfrm>
          <a:off x="0" y="1431594"/>
          <a:ext cx="5749526" cy="4440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547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4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Previous results on fluidic and thermal tests</a:t>
          </a:r>
          <a:endParaRPr lang="en-US" sz="28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Laminar flow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0" i="0" kern="1200" dirty="0"/>
            <a:t>Coolant: 3M </a:t>
          </a:r>
          <a:r>
            <a:rPr lang="en-GB" sz="2800" b="0" i="0" kern="1200" dirty="0"/>
            <a:t>HFE7100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0" i="0" kern="1200" dirty="0"/>
            <a:t>Low power density: </a:t>
          </a:r>
          <a14:m xmlns:a14="http://schemas.microsoft.com/office/drawing/2010/main">
            <m:oMath xmlns:m="http://schemas.openxmlformats.org/officeDocument/2006/math">
              <m:r>
                <a:rPr lang="en-US" sz="2800" b="0" i="0" kern="1200" dirty="0" smtClean="0">
                  <a:latin typeface="Cambria Math" panose="02040503050406030204" pitchFamily="18" charset="0"/>
                </a:rPr>
                <m:t>30.8</m:t>
              </m:r>
              <m:r>
                <m:rPr>
                  <m:sty m:val="p"/>
                </m:rPr>
                <a:rPr lang="en-US" sz="2800" b="0" i="0" kern="1200" dirty="0" smtClean="0">
                  <a:latin typeface="Cambria Math" panose="02040503050406030204" pitchFamily="18" charset="0"/>
                </a:rPr>
                <m:t>mW</m:t>
              </m:r>
              <m:r>
                <a:rPr lang="en-US" sz="28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2800" b="0" i="0" kern="1200" dirty="0" smtClean="0">
                  <a:latin typeface="Cambria Math" panose="02040503050406030204" pitchFamily="18" charset="0"/>
                </a:rPr>
                <m:t>c</m:t>
              </m:r>
              <m:sSup>
                <m:sSupPr>
                  <m:ctrlPr>
                    <a:rPr lang="en-US" sz="2800" b="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2800" b="0" i="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US" sz="2800" b="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GB" sz="2800" b="0" i="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Good agreement with simulation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b="0" i="0" kern="1200" dirty="0"/>
            <a:t>Thermal homogeneity across the sample(</a:t>
          </a:r>
          <a14:m xmlns:a14="http://schemas.microsoft.com/office/drawing/2010/main">
            <m:oMath xmlns:m="http://schemas.openxmlformats.org/officeDocument/2006/math">
              <m:r>
                <a:rPr lang="en-GB" sz="2800" i="0" kern="1200" dirty="0" smtClean="0">
                  <a:latin typeface="Cambria Math" panose="02040503050406030204" pitchFamily="18" charset="0"/>
                </a:rPr>
                <m:t>~4</m:t>
              </m:r>
              <m:r>
                <a:rPr lang="en-US" sz="2800" b="0" i="1" kern="1200" dirty="0" smtClean="0">
                  <a:latin typeface="Cambria Math" panose="02040503050406030204" pitchFamily="18" charset="0"/>
                </a:rPr>
                <m:t>×</m:t>
              </m:r>
              <m:r>
                <a:rPr lang="en-GB" sz="2800" i="0" kern="1200" dirty="0" smtClean="0">
                  <a:latin typeface="Cambria Math" panose="02040503050406030204" pitchFamily="18" charset="0"/>
                </a:rPr>
                <m:t>4 </m:t>
              </m:r>
              <m:sSup>
                <m:sSupPr>
                  <m:ctrlPr>
                    <a:rPr lang="en-US" sz="2800" b="0" i="0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800" i="0" kern="1200" dirty="0" smtClean="0">
                      <a:latin typeface="Cambria Math" panose="02040503050406030204" pitchFamily="18" charset="0"/>
                    </a:rPr>
                    <m:t>cm</m:t>
                  </m:r>
                </m:e>
                <m:sup>
                  <m:r>
                    <a:rPr lang="en-US" sz="2800" b="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r>
            <a:rPr lang="en-GB" sz="2800" i="1" kern="1200" dirty="0"/>
            <a:t> </a:t>
          </a:r>
          <a:r>
            <a:rPr lang="en-GB" sz="2800" i="0" kern="1200" dirty="0"/>
            <a:t>large</a:t>
          </a:r>
          <a:r>
            <a:rPr lang="en-GB" sz="2800" b="0" i="0" kern="1200" dirty="0"/>
            <a:t>),</a:t>
          </a:r>
          <a:br>
            <a:rPr lang="en-GB" sz="2800" b="0" i="0" kern="1200" dirty="0"/>
          </a:br>
          <a:r>
            <a:rPr lang="en-GB" sz="2800" b="0" i="0" kern="1200" dirty="0"/>
            <a:t> &lt; ±1 ºC (for lowest flow rate)</a:t>
          </a:r>
        </a:p>
      </dsp:txBody>
      <dsp:txXfrm>
        <a:off x="0" y="1431594"/>
        <a:ext cx="5749526" cy="444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BBE828-5B96-4A4B-A137-547E2B9667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29BE47-7BE6-4359-93DE-A4C96D428E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B56F1-2699-488C-A0C7-D0A4C175A59B}" type="datetimeFigureOut">
              <a:rPr lang="en-US" smtClean="0"/>
              <a:t>5/31/2024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3770D-24C1-4B72-BCE9-6DF49859DF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F6D2A-5F55-41AF-83F0-653049B358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17C78-A5F1-4F38-AE85-EE60AE7D98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06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D1D53-20D4-4AEE-AA01-01CB453C46A8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55C29-6222-499A-9542-7398901ECE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6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55C29-6222-499A-9542-7398901ECE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DRD7: AN R&amp;D COLLABORATION ON ELECTRONICS AND ON-DETECTOR 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ttangolo 4">
            <a:extLst>
              <a:ext uri="{FF2B5EF4-FFF2-40B4-BE49-F238E27FC236}">
                <a16:creationId xmlns:a16="http://schemas.microsoft.com/office/drawing/2014/main" id="{1FA6156B-910F-4B8A-9A4A-B8BD7442FB03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417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86" y="6466472"/>
            <a:ext cx="1970106" cy="365125"/>
          </a:xfrm>
        </p:spPr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07183" y="6466472"/>
            <a:ext cx="5977634" cy="365125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898989"/>
                </a:solidFill>
                <a:ea typeface="+mj-ea"/>
                <a:cs typeface="+mj-cs"/>
              </a:rPr>
              <a:t>DRD7: AN R&amp;D COLLABORATION ON ELECTRONICS AND ON-DETECTOR PROCESSING</a:t>
            </a:r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19308" y="6466471"/>
            <a:ext cx="1970103" cy="365125"/>
          </a:xfrm>
        </p:spPr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4B1F7CD-E96D-4953-B53F-1C68805258A2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09842-A99D-4CBA-A800-25EF8A3326FB}"/>
              </a:ext>
            </a:extLst>
          </p:cNvPr>
          <p:cNvSpPr txBox="1"/>
          <p:nvPr userDrawn="1"/>
        </p:nvSpPr>
        <p:spPr>
          <a:xfrm>
            <a:off x="5972175" y="180099"/>
            <a:ext cx="53810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DRD7: AN R&amp;D COLLABORATION ON ELECTRONICS AND ON-DETECTOR PROCESSING</a:t>
            </a:r>
          </a:p>
        </p:txBody>
      </p:sp>
    </p:spTree>
    <p:extLst>
      <p:ext uri="{BB962C8B-B14F-4D97-AF65-F5344CB8AC3E}">
        <p14:creationId xmlns:p14="http://schemas.microsoft.com/office/powerpoint/2010/main" val="1524879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259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DRD7: AN R&amp;D COLLABORATION ON ELECTRONICS AND ON-DETECTOR PROCESSING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38CA-D033-426D-9DA8-820EBC07D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08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DRD7: AN R&amp;D COLLABORATION ON ELECTRONICS AND ON-DETECTOR PROCESSING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3" r:id="rId2"/>
    <p:sldLayoutId id="2147483664" r:id="rId3"/>
    <p:sldLayoutId id="214748366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2.gif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png"/><Relationship Id="rId3" Type="http://schemas.openxmlformats.org/officeDocument/2006/relationships/diagramLayout" Target="../diagrams/layout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image" Target="../media/image3.png"/><Relationship Id="rId5" Type="http://schemas.openxmlformats.org/officeDocument/2006/relationships/diagramColors" Target="../diagrams/colors10.xml"/><Relationship Id="rId15" Type="http://schemas.openxmlformats.org/officeDocument/2006/relationships/image" Target="../media/image33.png"/><Relationship Id="rId10" Type="http://schemas.openxmlformats.org/officeDocument/2006/relationships/image" Target="../media/image2.gif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240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11.xml"/><Relationship Id="rId7" Type="http://schemas.openxmlformats.org/officeDocument/2006/relationships/hyperlink" Target="https://www.mdpi.com/2072-666X/14/7/1297" TargetMode="Externa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1.xml"/><Relationship Id="rId10" Type="http://schemas.openxmlformats.org/officeDocument/2006/relationships/image" Target="../media/image36.pn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Layout" Target="../diagrams/layout12.xml"/><Relationship Id="rId7" Type="http://schemas.openxmlformats.org/officeDocument/2006/relationships/hyperlink" Target="https://www.mdpi.com/2072-666X/14/7/1297" TargetMode="Externa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39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3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5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10" Type="http://schemas.openxmlformats.org/officeDocument/2006/relationships/image" Target="../media/image43.pn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42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4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5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01027" TargetMode="External"/><Relationship Id="rId13" Type="http://schemas.openxmlformats.org/officeDocument/2006/relationships/image" Target="../media/image52.png"/><Relationship Id="rId18" Type="http://schemas.openxmlformats.org/officeDocument/2006/relationships/image" Target="../media/image55.png"/><Relationship Id="rId3" Type="http://schemas.openxmlformats.org/officeDocument/2006/relationships/image" Target="../media/image48.png"/><Relationship Id="rId7" Type="http://schemas.openxmlformats.org/officeDocument/2006/relationships/image" Target="../media/image50.jpeg"/><Relationship Id="rId12" Type="http://schemas.openxmlformats.org/officeDocument/2006/relationships/hyperlink" Target="https://scipost.org/SciPostPhysProc.5.020/pdf" TargetMode="External"/><Relationship Id="rId17" Type="http://schemas.openxmlformats.org/officeDocument/2006/relationships/image" Target="../media/image54.png"/><Relationship Id="rId2" Type="http://schemas.openxmlformats.org/officeDocument/2006/relationships/image" Target="../media/image47.jpeg"/><Relationship Id="rId16" Type="http://schemas.openxmlformats.org/officeDocument/2006/relationships/hyperlink" Target="https://cds.cern.ch/record/2253663" TargetMode="External"/><Relationship Id="rId20" Type="http://schemas.openxmlformats.org/officeDocument/2006/relationships/hyperlink" Target="https://cds.cern.ch/record/2776420?ln=e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opscience.iop.org/article/10.1088/1748-0221/14/07/P07010" TargetMode="External"/><Relationship Id="rId11" Type="http://schemas.openxmlformats.org/officeDocument/2006/relationships/image" Target="../media/image51.png"/><Relationship Id="rId5" Type="http://schemas.openxmlformats.org/officeDocument/2006/relationships/image" Target="../media/image420.png"/><Relationship Id="rId15" Type="http://schemas.openxmlformats.org/officeDocument/2006/relationships/image" Target="../media/image53.jpeg"/><Relationship Id="rId10" Type="http://schemas.openxmlformats.org/officeDocument/2006/relationships/hyperlink" Target="https://www.sciencedirect.com/science/article/pii/S0168900222003394?via%3Dihub" TargetMode="External"/><Relationship Id="rId19" Type="http://schemas.openxmlformats.org/officeDocument/2006/relationships/image" Target="../media/image150.png"/><Relationship Id="rId4" Type="http://schemas.openxmlformats.org/officeDocument/2006/relationships/image" Target="../media/image49.png"/><Relationship Id="rId9" Type="http://schemas.openxmlformats.org/officeDocument/2006/relationships/image" Target="../media/image80.png"/><Relationship Id="rId14" Type="http://schemas.openxmlformats.org/officeDocument/2006/relationships/image" Target="../media/image1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gif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.gif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12" Type="http://schemas.openxmlformats.org/officeDocument/2006/relationships/image" Target="../media/image1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9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8.xml"/><Relationship Id="rId12" Type="http://schemas.openxmlformats.org/officeDocument/2006/relationships/image" Target="../media/image18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1.gif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9.xml"/><Relationship Id="rId7" Type="http://schemas.microsoft.com/office/2007/relationships/diagramDrawing" Target="../diagrams/drawing6.xml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11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microsoft.com/office/2007/relationships/diagramDrawing" Target="../diagrams/drawing7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image" Target="../media/image25.png"/><Relationship Id="rId7" Type="http://schemas.openxmlformats.org/officeDocument/2006/relationships/diagramData" Target="../diagrams/data1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microsoft.com/office/2007/relationships/diagramDrawing" Target="../diagrams/drawing8.xml"/><Relationship Id="rId5" Type="http://schemas.openxmlformats.org/officeDocument/2006/relationships/image" Target="../media/image27.png"/><Relationship Id="rId10" Type="http://schemas.openxmlformats.org/officeDocument/2006/relationships/diagramColors" Target="../diagrams/colors8.xml"/><Relationship Id="rId4" Type="http://schemas.openxmlformats.org/officeDocument/2006/relationships/image" Target="../media/image26.png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8874C1D-0FAE-404B-B6E8-FF5807355235}"/>
              </a:ext>
            </a:extLst>
          </p:cNvPr>
          <p:cNvSpPr txBox="1"/>
          <p:nvPr/>
        </p:nvSpPr>
        <p:spPr>
          <a:xfrm>
            <a:off x="515220" y="482206"/>
            <a:ext cx="10817475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0033A0"/>
                </a:solidFill>
                <a:latin typeface="Calibri Light"/>
                <a:ea typeface="+mj-ea"/>
                <a:cs typeface="+mj-cs"/>
              </a:rPr>
              <a:t>DRD7: Cooling plates</a:t>
            </a: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On behalf</a:t>
            </a:r>
            <a:r>
              <a:rPr lang="en-US" sz="2400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 of the DRD7.4c collaborators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sz="2400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sz="2400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DRD7.4: EXTREME ENVIRONMENT AND LONGEVITY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IMPLEMENTING DRD7:</a:t>
            </a:r>
          </a:p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AN R&amp;D COLLABORATION ON ELECTRONICS AND ON-DETECTOR PROCESSING</a:t>
            </a:r>
          </a:p>
          <a:p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r>
              <a:rPr kumimoji="0" lang="en-US" sz="160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Oscar Augusto de Aguiar Francisco (The University of Manchester)</a:t>
            </a:r>
          </a:p>
          <a:p>
            <a:r>
              <a:rPr lang="en-US" sz="16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1600" b="0" u="none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scar.augusto@cern.ch</a:t>
            </a:r>
            <a:endParaRPr lang="en-US" dirty="0"/>
          </a:p>
        </p:txBody>
      </p:sp>
      <p:pic>
        <p:nvPicPr>
          <p:cNvPr id="3" name="Picture 2" descr="University logo | University brand | StaffNet | The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9793539" y="84221"/>
            <a:ext cx="2300853" cy="100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D5BC7DD-7D03-322C-6341-1E4926B88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664" y="1135335"/>
            <a:ext cx="735330" cy="73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4">
            <a:extLst>
              <a:ext uri="{FF2B5EF4-FFF2-40B4-BE49-F238E27FC236}">
                <a16:creationId xmlns:a16="http://schemas.microsoft.com/office/drawing/2014/main" id="{B6982899-25EA-AB52-C4DE-D6207F8DA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1247" y="1212455"/>
            <a:ext cx="869161" cy="568478"/>
          </a:xfrm>
          <a:prstGeom prst="rect">
            <a:avLst/>
          </a:prstGeom>
        </p:spPr>
      </p:pic>
      <p:pic>
        <p:nvPicPr>
          <p:cNvPr id="5" name="Picture 4" descr="logocnm-oficial-transp">
            <a:extLst>
              <a:ext uri="{FF2B5EF4-FFF2-40B4-BE49-F238E27FC236}">
                <a16:creationId xmlns:a16="http://schemas.microsoft.com/office/drawing/2014/main" id="{84B0F088-5B29-8806-0963-C8E91244C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288" y="1195315"/>
            <a:ext cx="2002284" cy="60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18387C-D149-C349-AD9E-E3F7A1754A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3729" y="133123"/>
            <a:ext cx="799810" cy="9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90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A7C5E0D0-C309-7CEA-C6B8-6847985EA7B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21290059"/>
                  </p:ext>
                </p:extLst>
              </p:nvPr>
            </p:nvGraphicFramePr>
            <p:xfrm>
              <a:off x="65120" y="192341"/>
              <a:ext cx="5749526" cy="608653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A7C5E0D0-C309-7CEA-C6B8-6847985EA7B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21290059"/>
                  </p:ext>
                </p:extLst>
              </p:nvPr>
            </p:nvGraphicFramePr>
            <p:xfrm>
              <a:off x="65120" y="192341"/>
              <a:ext cx="5749526" cy="608653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pic>
        <p:nvPicPr>
          <p:cNvPr id="12" name="Picture 2">
            <a:extLst>
              <a:ext uri="{FF2B5EF4-FFF2-40B4-BE49-F238E27FC236}">
                <a16:creationId xmlns:a16="http://schemas.microsoft.com/office/drawing/2014/main" id="{4FCEE431-6391-EC9F-CE60-91AB5AA98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856" y="3543421"/>
            <a:ext cx="4324184" cy="278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269B1C6-A238-074F-0B61-64FE9B4095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1" t="23140" r="3798" b="13605"/>
          <a:stretch/>
        </p:blipFill>
        <p:spPr bwMode="auto">
          <a:xfrm>
            <a:off x="5863650" y="542077"/>
            <a:ext cx="6158633" cy="286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http://www.desy.de/f/students/DESY-Logo-cyan-RGB_ger.gif">
            <a:extLst>
              <a:ext uri="{FF2B5EF4-FFF2-40B4-BE49-F238E27FC236}">
                <a16:creationId xmlns:a16="http://schemas.microsoft.com/office/drawing/2014/main" id="{4D8E5144-4639-928D-84BD-A1E8F0397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0757" y="4808765"/>
            <a:ext cx="973429" cy="97342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70925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86C94D3-EF12-E18D-E092-11859B488173}"/>
              </a:ext>
            </a:extLst>
          </p:cNvPr>
          <p:cNvSpPr/>
          <p:nvPr/>
        </p:nvSpPr>
        <p:spPr>
          <a:xfrm>
            <a:off x="5863650" y="1399647"/>
            <a:ext cx="6159335" cy="50005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363336"/>
              </p:ext>
            </p:extLst>
          </p:nvPr>
        </p:nvGraphicFramePr>
        <p:xfrm>
          <a:off x="65120" y="192342"/>
          <a:ext cx="5749526" cy="2487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C43439-568A-1BA2-EBDB-CB830970D4F0}"/>
                  </a:ext>
                </a:extLst>
              </p:cNvPr>
              <p:cNvSpPr txBox="1"/>
              <p:nvPr/>
            </p:nvSpPr>
            <p:spPr>
              <a:xfrm>
                <a:off x="5907870" y="1388363"/>
                <a:ext cx="6098102" cy="3785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n-US" sz="2000" dirty="0"/>
                  <a:t>Main Objective II: </a:t>
                </a:r>
                <a:r>
                  <a:rPr lang="en-GB" sz="2000" dirty="0"/>
                  <a:t>Full integration of the sensor (CMOS technology) with the microchannel cooling in a single silicon piece</a:t>
                </a: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Full integration of DMAPS chip with the microchannels in a single monolithic piece</a:t>
                </a: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Post-processing at wafer level with a CMOS compatible process</a:t>
                </a: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Following the “post-processing” technique developed previously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Additional technological  developments</a:t>
                </a:r>
              </a:p>
              <a:p>
                <a:pPr marL="800100" lvl="1" indent="-342900">
                  <a:buFont typeface="Wingdings" panose="05000000000000000000" pitchFamily="2" charset="2"/>
                  <a:buChar char="ü"/>
                </a:pPr>
                <a:r>
                  <a:rPr lang="en-GB" sz="1600" dirty="0"/>
                  <a:t>Low temperature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0" dirty="0" smtClean="0">
                            <a:latin typeface="Cambria Math" panose="02040503050406030204" pitchFamily="18" charset="0"/>
                          </a:rPr>
                          <m:t>350</m:t>
                        </m:r>
                      </m:e>
                      <m:sup>
                        <m:r>
                          <a:rPr lang="en-GB" sz="1600" b="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1600" b="0" i="0" dirty="0" err="1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1600" dirty="0"/>
                  <a:t>) anodic bonding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1600" dirty="0"/>
                  <a:t>Microchannels created on glass substrates (isotropic wet etching)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1600" dirty="0"/>
                  <a:t>Eutectic and/or fusion bonding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1600" dirty="0"/>
                  <a:t>Improve post-processing compatibility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1600" dirty="0"/>
                  <a:t>Full demonstrator</a:t>
                </a:r>
                <a:endParaRPr lang="en-US" b="0" i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C43439-568A-1BA2-EBDB-CB830970D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870" y="1388363"/>
                <a:ext cx="6098102" cy="3785652"/>
              </a:xfrm>
              <a:prstGeom prst="rect">
                <a:avLst/>
              </a:prstGeom>
              <a:blipFill>
                <a:blip r:embed="rId9"/>
                <a:stretch>
                  <a:fillRect l="-1000" t="-9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BFEAAF8-1392-845B-BEC5-DA6D033D4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891" y="475791"/>
            <a:ext cx="735330" cy="73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4">
            <a:extLst>
              <a:ext uri="{FF2B5EF4-FFF2-40B4-BE49-F238E27FC236}">
                <a16:creationId xmlns:a16="http://schemas.microsoft.com/office/drawing/2014/main" id="{3CCDA47F-C7C5-B13D-A835-4C0FF6FD20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76970" y="559217"/>
            <a:ext cx="869161" cy="568478"/>
          </a:xfrm>
          <a:prstGeom prst="rect">
            <a:avLst/>
          </a:prstGeom>
        </p:spPr>
      </p:pic>
      <p:pic>
        <p:nvPicPr>
          <p:cNvPr id="17" name="Picture 16" descr="logocnm-oficial-transp">
            <a:extLst>
              <a:ext uri="{FF2B5EF4-FFF2-40B4-BE49-F238E27FC236}">
                <a16:creationId xmlns:a16="http://schemas.microsoft.com/office/drawing/2014/main" id="{18A5E2A6-DE65-BE2A-932F-509EF295C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611" y="542077"/>
            <a:ext cx="2002284" cy="60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3">
            <a:extLst>
              <a:ext uri="{FF2B5EF4-FFF2-40B4-BE49-F238E27FC236}">
                <a16:creationId xmlns:a16="http://schemas.microsoft.com/office/drawing/2014/main" id="{FE421E73-B01C-5F00-23E5-04BD8318FD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32083" y="5398024"/>
            <a:ext cx="4062362" cy="799153"/>
          </a:xfrm>
          <a:prstGeom prst="rect">
            <a:avLst/>
          </a:prstGeom>
        </p:spPr>
      </p:pic>
      <p:pic>
        <p:nvPicPr>
          <p:cNvPr id="12" name="Imagen 3">
            <a:extLst>
              <a:ext uri="{FF2B5EF4-FFF2-40B4-BE49-F238E27FC236}">
                <a16:creationId xmlns:a16="http://schemas.microsoft.com/office/drawing/2014/main" id="{D094ADEE-68BD-C3CC-0FEC-5CA76DE327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709" y="2652728"/>
            <a:ext cx="5658347" cy="1438163"/>
          </a:xfrm>
          <a:prstGeom prst="rect">
            <a:avLst/>
          </a:prstGeom>
        </p:spPr>
      </p:pic>
      <p:pic>
        <p:nvPicPr>
          <p:cNvPr id="13" name="Imagen 7">
            <a:extLst>
              <a:ext uri="{FF2B5EF4-FFF2-40B4-BE49-F238E27FC236}">
                <a16:creationId xmlns:a16="http://schemas.microsoft.com/office/drawing/2014/main" id="{3BD79843-A927-85FE-CFEE-859C5F0D832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3269" y="4389167"/>
            <a:ext cx="5156200" cy="17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36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7979414"/>
              </p:ext>
            </p:extLst>
          </p:nvPr>
        </p:nvGraphicFramePr>
        <p:xfrm>
          <a:off x="65120" y="-154500"/>
          <a:ext cx="5749526" cy="3900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47C127A-5C8D-9FCE-E8D8-1CFEE34DE5E0}"/>
              </a:ext>
            </a:extLst>
          </p:cNvPr>
          <p:cNvSpPr txBox="1"/>
          <p:nvPr/>
        </p:nvSpPr>
        <p:spPr>
          <a:xfrm>
            <a:off x="6661132" y="1021844"/>
            <a:ext cx="4442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hlinkClick r:id="rId7"/>
              </a:rPr>
              <a:t>Bargiel</a:t>
            </a:r>
            <a:r>
              <a:rPr lang="fr-FR" dirty="0">
                <a:hlinkClick r:id="rId7"/>
              </a:rPr>
              <a:t> et al., Micromachines 2023, 14, 1297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399A7B-2DD6-97DA-D8EE-FA33BA53F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1777" y="4103299"/>
            <a:ext cx="3356755" cy="18595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11F3BC-6E44-7EAC-F04F-3BB0CD2AD3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1132" y="3826343"/>
            <a:ext cx="4412186" cy="23757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A480F2D-2BBE-97E0-4988-33A2009BFD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74698" y="1391176"/>
            <a:ext cx="4498620" cy="24351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D1AA30F-0ECA-C6BC-D42A-9682154920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BDB4FDC-9359-6769-F71A-F1ED1FE2FAD7}"/>
              </a:ext>
            </a:extLst>
          </p:cNvPr>
          <p:cNvSpPr txBox="1"/>
          <p:nvPr/>
        </p:nvSpPr>
        <p:spPr>
          <a:xfrm>
            <a:off x="118366" y="1391176"/>
            <a:ext cx="59776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0" i="0" dirty="0">
                <a:solidFill>
                  <a:srgbClr val="FF7000"/>
                </a:solidFill>
              </a:rPr>
              <a:t>R&amp;D to develop a low-cost micro-channel production process</a:t>
            </a:r>
            <a:endParaRPr lang="en-US" sz="2000" b="0" i="0" dirty="0">
              <a:solidFill>
                <a:srgbClr val="FF7000"/>
              </a:solidFill>
            </a:endParaRPr>
          </a:p>
          <a:p>
            <a:pPr lvl="0"/>
            <a:r>
              <a:rPr lang="en-GB" sz="2000" b="0" i="0" dirty="0"/>
              <a:t>As an alternative to the complicated and costly direct Si/Si bonding, investigate bonding techniques with intermediate thin layers: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b="0" i="0" dirty="0"/>
              <a:t>Anodic bonding with glass (BF33)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b="0" i="0" dirty="0"/>
              <a:t>Thermocompression with gold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12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0778844"/>
              </p:ext>
            </p:extLst>
          </p:nvPr>
        </p:nvGraphicFramePr>
        <p:xfrm>
          <a:off x="53247" y="26403"/>
          <a:ext cx="5056635" cy="3900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47C127A-5C8D-9FCE-E8D8-1CFEE34DE5E0}"/>
              </a:ext>
            </a:extLst>
          </p:cNvPr>
          <p:cNvSpPr txBox="1"/>
          <p:nvPr/>
        </p:nvSpPr>
        <p:spPr>
          <a:xfrm>
            <a:off x="6602599" y="419562"/>
            <a:ext cx="4442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hlinkClick r:id="rId7"/>
              </a:rPr>
              <a:t>Bargiel</a:t>
            </a:r>
            <a:r>
              <a:rPr lang="fr-FR" dirty="0">
                <a:hlinkClick r:id="rId7"/>
              </a:rPr>
              <a:t> et al., Micromachines 2023, 14, 1297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06530B-6ED2-56E8-F15A-CB2217B8C6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0751" y="3995094"/>
            <a:ext cx="3737064" cy="23120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906FB9-3601-9208-A8AE-1B4951C637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64710" y="1140979"/>
            <a:ext cx="4888639" cy="25020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1569E9-C996-4995-F4EE-97F064CD6D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17815" y="3995094"/>
            <a:ext cx="3611931" cy="2243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49825E-DC0B-E04B-E312-FB587D448E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F6E2CFE-307C-4A2B-5F08-47F711915EC1}"/>
              </a:ext>
            </a:extLst>
          </p:cNvPr>
          <p:cNvSpPr txBox="1"/>
          <p:nvPr/>
        </p:nvSpPr>
        <p:spPr>
          <a:xfrm>
            <a:off x="138504" y="1435909"/>
            <a:ext cx="477403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</a:rPr>
              <a:t>Bonding strength evaluated through a series of destructive pressure burst tests, recording the maximum pressure reached in microfluidic test structures before breakage (à la LHCb)</a:t>
            </a:r>
            <a:endParaRPr lang="en-US" sz="2000" b="0" i="0" dirty="0">
              <a:solidFill>
                <a:schemeClr val="tx1"/>
              </a:solidFill>
            </a:endParaRPr>
          </a:p>
          <a:p>
            <a:pPr lvl="0"/>
            <a:r>
              <a:rPr lang="en-GB" sz="2000" b="0" i="0" dirty="0">
                <a:solidFill>
                  <a:srgbClr val="FF7000"/>
                </a:solidFill>
              </a:rPr>
              <a:t>⇒ Test chips produced both with the anodic and with the thermocompression </a:t>
            </a:r>
            <a:r>
              <a:rPr lang="en-GB" sz="2000" b="0" i="0" dirty="0" err="1">
                <a:solidFill>
                  <a:srgbClr val="FF7000"/>
                </a:solidFill>
              </a:rPr>
              <a:t>bondings</a:t>
            </a:r>
            <a:r>
              <a:rPr lang="en-GB" sz="2000" b="0" i="0" dirty="0">
                <a:solidFill>
                  <a:srgbClr val="FF7000"/>
                </a:solidFill>
              </a:rPr>
              <a:t> can sustain very high pressure</a:t>
            </a:r>
          </a:p>
          <a:p>
            <a:pPr lvl="0"/>
            <a:r>
              <a:rPr lang="en-GB" sz="2000" b="0" i="0" dirty="0">
                <a:solidFill>
                  <a:srgbClr val="FF7000"/>
                </a:solidFill>
              </a:rPr>
              <a:t>⇒ Focus on thermocompression as</a:t>
            </a:r>
          </a:p>
          <a:p>
            <a:pPr lvl="1">
              <a:buNone/>
            </a:pPr>
            <a:r>
              <a:rPr lang="en-GB" sz="2000" b="0" i="0" dirty="0">
                <a:solidFill>
                  <a:srgbClr val="FF7000"/>
                </a:solidFill>
              </a:rPr>
              <a:t>– It generally allows to reach higher maximal pressures</a:t>
            </a:r>
          </a:p>
          <a:p>
            <a:pPr lvl="1">
              <a:buNone/>
            </a:pPr>
            <a:r>
              <a:rPr lang="en-GB" sz="2000" b="0" i="0" dirty="0">
                <a:solidFill>
                  <a:srgbClr val="FF7000"/>
                </a:solidFill>
              </a:rPr>
              <a:t>– It is a widespread technique available in most clean room facilities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314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B6FC99-F57C-068F-92B9-1981ECEE1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173" y="1486478"/>
            <a:ext cx="7551608" cy="473413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5102233"/>
              </p:ext>
            </p:extLst>
          </p:nvPr>
        </p:nvGraphicFramePr>
        <p:xfrm>
          <a:off x="53246" y="26403"/>
          <a:ext cx="6042754" cy="3900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3EB761-A862-D8F1-D075-6D144BA85C76}"/>
                  </a:ext>
                </a:extLst>
              </p:cNvPr>
              <p:cNvSpPr txBox="1"/>
              <p:nvPr/>
            </p:nvSpPr>
            <p:spPr>
              <a:xfrm>
                <a:off x="237256" y="3447872"/>
                <a:ext cx="4252917" cy="2677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US" sz="2400" b="0" i="0" dirty="0">
                    <a:solidFill>
                      <a:schemeClr val="tx1"/>
                    </a:solidFill>
                  </a:rPr>
                  <a:t>Two configurations tested:</a:t>
                </a:r>
              </a:p>
              <a:p>
                <a:pPr lvl="1">
                  <a:buNone/>
                </a:pPr>
                <a:r>
                  <a:rPr lang="en-US" sz="2400" b="0" i="0" dirty="0">
                    <a:solidFill>
                      <a:schemeClr val="tx1"/>
                    </a:solidFill>
                  </a:rPr>
                  <a:t>-Si/Si bonding (for reference)</a:t>
                </a:r>
              </a:p>
              <a:p>
                <a:pPr lvl="1">
                  <a:buNone/>
                </a:pPr>
                <a:r>
                  <a:rPr lang="en-US" sz="2400" b="0" i="0" dirty="0">
                    <a:solidFill>
                      <a:schemeClr val="tx1"/>
                    </a:solidFill>
                  </a:rPr>
                  <a:t>-Si/Invar</a:t>
                </a:r>
              </a:p>
              <a:p>
                <a:pPr lvl="1">
                  <a:buNone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b="0" i="0" dirty="0">
                    <a:solidFill>
                      <a:schemeClr val="tx1"/>
                    </a:solidFill>
                  </a:rPr>
                  <a:t> Both types can sustain high pressure</a:t>
                </a:r>
              </a:p>
              <a:p>
                <a:pPr lvl="1">
                  <a:buNone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b="0" i="0" dirty="0">
                    <a:solidFill>
                      <a:schemeClr val="tx1"/>
                    </a:solidFill>
                  </a:rPr>
                  <a:t> Proof of concept validated!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3EB761-A862-D8F1-D075-6D144BA85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56" y="3447872"/>
                <a:ext cx="4252917" cy="2677656"/>
              </a:xfrm>
              <a:prstGeom prst="rect">
                <a:avLst/>
              </a:prstGeom>
              <a:blipFill>
                <a:blip r:embed="rId8"/>
                <a:stretch>
                  <a:fillRect l="-2006" t="-1822" r="-143" b="-4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54AC03E7-79BF-00A5-B7BD-B8D49BB15B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93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DRD7: AN R&amp;D COLLABORATION ON ELECTRONICS AND ON-DETECTOR PROCESSING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4025142"/>
              </p:ext>
            </p:extLst>
          </p:nvPr>
        </p:nvGraphicFramePr>
        <p:xfrm>
          <a:off x="53246" y="26403"/>
          <a:ext cx="6042754" cy="3900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6210919-2652-2D73-013A-9644D9737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737BA7-BD42-05B1-A2D2-8367A921619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7047"/>
          <a:stretch/>
        </p:blipFill>
        <p:spPr bwMode="auto">
          <a:xfrm>
            <a:off x="7230491" y="4977144"/>
            <a:ext cx="4051081" cy="14893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CE9634-095D-101E-A926-42BBCC70BCC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84" t="23424" r="50522" b="49262"/>
          <a:stretch/>
        </p:blipFill>
        <p:spPr bwMode="auto">
          <a:xfrm>
            <a:off x="7696518" y="1221892"/>
            <a:ext cx="3359544" cy="33434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F95577-06C2-EA12-C603-95F7E1D56F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696518" y="503795"/>
            <a:ext cx="3359544" cy="76704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54A6691-4701-321A-B870-94FB170400AC}"/>
              </a:ext>
            </a:extLst>
          </p:cNvPr>
          <p:cNvGrpSpPr/>
          <p:nvPr/>
        </p:nvGrpSpPr>
        <p:grpSpPr bwMode="auto">
          <a:xfrm>
            <a:off x="7700144" y="4566724"/>
            <a:ext cx="3352292" cy="367271"/>
            <a:chOff x="0" y="0"/>
            <a:chExt cx="3352292" cy="3672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B65F5E5-49DD-EF05-A106-9DDCD21AB003}"/>
                </a:ext>
              </a:extLst>
            </p:cNvPr>
            <p:cNvSpPr/>
            <p:nvPr/>
          </p:nvSpPr>
          <p:spPr bwMode="auto">
            <a:xfrm>
              <a:off x="0" y="209187"/>
              <a:ext cx="3352292" cy="438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49" cap="flat" cmpd="sng" algn="ctr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3711065-7DA9-EF5C-4FA5-94ADEA804CB5}"/>
                </a:ext>
              </a:extLst>
            </p:cNvPr>
            <p:cNvSpPr/>
            <p:nvPr/>
          </p:nvSpPr>
          <p:spPr bwMode="auto">
            <a:xfrm>
              <a:off x="0" y="253049"/>
              <a:ext cx="3352292" cy="11422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49" cap="flat" cmpd="sng" algn="ctr">
              <a:solidFill>
                <a:schemeClr val="tx1">
                  <a:lumMod val="65098"/>
                  <a:lumOff val="34902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C41519A-CE68-EAC0-FDAE-F7B910BD6B16}"/>
                </a:ext>
              </a:extLst>
            </p:cNvPr>
            <p:cNvGrpSpPr/>
            <p:nvPr/>
          </p:nvGrpSpPr>
          <p:grpSpPr bwMode="auto">
            <a:xfrm>
              <a:off x="0" y="0"/>
              <a:ext cx="3352292" cy="209355"/>
              <a:chOff x="0" y="0"/>
              <a:chExt cx="3352292" cy="209355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5352B4D-BAFF-4320-55D4-C728E5957B1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352292" cy="20832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02BEAF4-8294-7C3F-7031-3628B78349D4}"/>
                  </a:ext>
                </a:extLst>
              </p:cNvPr>
              <p:cNvSpPr/>
              <p:nvPr/>
            </p:nvSpPr>
            <p:spPr bwMode="auto">
              <a:xfrm>
                <a:off x="330656" y="117105"/>
                <a:ext cx="84089" cy="92250"/>
              </a:xfrm>
              <a:prstGeom prst="rect">
                <a:avLst/>
              </a:prstGeom>
              <a:solidFill>
                <a:schemeClr val="bg1"/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B7E03B1-8C88-1B4C-AF64-498BDDA4E789}"/>
                  </a:ext>
                </a:extLst>
              </p:cNvPr>
              <p:cNvSpPr/>
              <p:nvPr/>
            </p:nvSpPr>
            <p:spPr bwMode="auto">
              <a:xfrm>
                <a:off x="982803" y="116078"/>
                <a:ext cx="84088" cy="92249"/>
              </a:xfrm>
              <a:prstGeom prst="rect">
                <a:avLst/>
              </a:prstGeom>
              <a:solidFill>
                <a:schemeClr val="bg1"/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02288C3-C30D-694F-A698-C7D9A2C26A2A}"/>
                  </a:ext>
                </a:extLst>
              </p:cNvPr>
              <p:cNvSpPr/>
              <p:nvPr/>
            </p:nvSpPr>
            <p:spPr bwMode="auto">
              <a:xfrm>
                <a:off x="1625654" y="116078"/>
                <a:ext cx="84088" cy="92249"/>
              </a:xfrm>
              <a:prstGeom prst="rect">
                <a:avLst/>
              </a:prstGeom>
              <a:solidFill>
                <a:schemeClr val="bg1"/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6E22776-A633-9ADA-6C33-CB85208DCD4B}"/>
                  </a:ext>
                </a:extLst>
              </p:cNvPr>
              <p:cNvSpPr/>
              <p:nvPr/>
            </p:nvSpPr>
            <p:spPr bwMode="auto">
              <a:xfrm>
                <a:off x="2277030" y="116078"/>
                <a:ext cx="84088" cy="92249"/>
              </a:xfrm>
              <a:prstGeom prst="rect">
                <a:avLst/>
              </a:prstGeom>
              <a:solidFill>
                <a:schemeClr val="bg1"/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E0B7A78-652C-4C99-2F0B-E4148D500D50}"/>
                  </a:ext>
                </a:extLst>
              </p:cNvPr>
              <p:cNvSpPr/>
              <p:nvPr/>
            </p:nvSpPr>
            <p:spPr bwMode="auto">
              <a:xfrm>
                <a:off x="2919881" y="116078"/>
                <a:ext cx="84088" cy="92249"/>
              </a:xfrm>
              <a:prstGeom prst="rect">
                <a:avLst/>
              </a:prstGeom>
              <a:solidFill>
                <a:schemeClr val="bg1"/>
              </a:solidFill>
              <a:ln w="6349" cap="flat" cmpd="sng" algn="ctr">
                <a:solidFill>
                  <a:schemeClr val="tx1">
                    <a:lumMod val="65098"/>
                    <a:lumOff val="34902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9684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/>
        </p:nvGraphicFramePr>
        <p:xfrm>
          <a:off x="53246" y="26403"/>
          <a:ext cx="6042754" cy="3900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7E1123B-94CE-8D8D-5B92-521B2DFCDA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9824" y="668934"/>
            <a:ext cx="4229986" cy="5520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210919-2652-2D73-013A-9644D97370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7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0432659"/>
              </p:ext>
            </p:extLst>
          </p:nvPr>
        </p:nvGraphicFramePr>
        <p:xfrm>
          <a:off x="53246" y="26403"/>
          <a:ext cx="6042754" cy="2012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C01514D-6294-27FA-DC65-DB25CD427444}"/>
              </a:ext>
            </a:extLst>
          </p:cNvPr>
          <p:cNvSpPr txBox="1"/>
          <p:nvPr/>
        </p:nvSpPr>
        <p:spPr>
          <a:xfrm>
            <a:off x="438121" y="1729320"/>
            <a:ext cx="11315758" cy="415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dirty="0"/>
              <a:t>R&amp;D to develop low-cost micro-channel production process is being pursued at CPPM</a:t>
            </a:r>
          </a:p>
          <a:p>
            <a:endParaRPr lang="en-GB" sz="2400" dirty="0"/>
          </a:p>
          <a:p>
            <a:r>
              <a:rPr lang="en-GB" sz="2400" dirty="0"/>
              <a:t>Currently focusing on the bonding process, very appealing technique identified:</a:t>
            </a:r>
          </a:p>
          <a:p>
            <a:r>
              <a:rPr lang="en-GB" sz="2400" dirty="0">
                <a:solidFill>
                  <a:srgbClr val="FF7000"/>
                </a:solidFill>
              </a:rPr>
              <a:t>– “</a:t>
            </a:r>
            <a:r>
              <a:rPr lang="en-GB" sz="2400" dirty="0" err="1">
                <a:solidFill>
                  <a:srgbClr val="FF7000"/>
                </a:solidFill>
              </a:rPr>
              <a:t>Hyperbar</a:t>
            </a:r>
            <a:r>
              <a:rPr lang="en-GB" sz="2400" dirty="0">
                <a:solidFill>
                  <a:srgbClr val="FF7000"/>
                </a:solidFill>
              </a:rPr>
              <a:t>” bonding with thin intermediate Au layers</a:t>
            </a:r>
          </a:p>
          <a:p>
            <a:r>
              <a:rPr lang="en-GB" sz="2400" dirty="0"/>
              <a:t>– Can be used to bond wafer </a:t>
            </a:r>
          </a:p>
          <a:p>
            <a:r>
              <a:rPr lang="en-GB" sz="2400" dirty="0"/>
              <a:t>– Bonding of connector in </a:t>
            </a:r>
            <a:r>
              <a:rPr lang="en-GB" sz="2400" dirty="0" err="1"/>
              <a:t>hyperbar</a:t>
            </a:r>
            <a:r>
              <a:rPr lang="en-GB" sz="2400" dirty="0"/>
              <a:t> chamber being investigated</a:t>
            </a:r>
          </a:p>
          <a:p>
            <a:endParaRPr lang="en-GB" sz="2400" dirty="0"/>
          </a:p>
          <a:p>
            <a:r>
              <a:rPr lang="en-GB" sz="2400" dirty="0"/>
              <a:t>Goal is a functional prototype in the coming years </a:t>
            </a:r>
          </a:p>
          <a:p>
            <a:endParaRPr lang="en-GB" sz="2400" dirty="0"/>
          </a:p>
          <a:p>
            <a:r>
              <a:rPr lang="en-GB" sz="2400" dirty="0"/>
              <a:t>Part of a global R&amp;T effort in CNRS/IN2P3, shared among 3 French laboratories and including developments on boiling flow modelling and testing.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86F5-63E5-FE14-41E1-0EF925C70D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0385" y="364576"/>
            <a:ext cx="799810" cy="95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04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428247422"/>
                  </p:ext>
                </p:extLst>
              </p:nvPr>
            </p:nvGraphicFramePr>
            <p:xfrm>
              <a:off x="97056" y="162560"/>
              <a:ext cx="11950164" cy="63039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428247422"/>
                  </p:ext>
                </p:extLst>
              </p:nvPr>
            </p:nvGraphicFramePr>
            <p:xfrm>
              <a:off x="97056" y="162560"/>
              <a:ext cx="11950164" cy="63039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656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287179672"/>
              </p:ext>
            </p:extLst>
          </p:nvPr>
        </p:nvGraphicFramePr>
        <p:xfrm>
          <a:off x="97056" y="162560"/>
          <a:ext cx="11950164" cy="6303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49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405097667"/>
              </p:ext>
            </p:extLst>
          </p:nvPr>
        </p:nvGraphicFramePr>
        <p:xfrm>
          <a:off x="215660" y="448574"/>
          <a:ext cx="11559397" cy="6017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2246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1F9C0-A2FC-EB1D-29CD-8A63765D0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82564-4075-D102-022A-8F87A8D3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898989"/>
                </a:solidFill>
                <a:ea typeface="+mj-ea"/>
                <a:cs typeface="+mj-cs"/>
              </a:rPr>
              <a:t>DRD7: AN R&amp;D COLLABORATION ON ELECTRONICS AND ON-DETECTOR PROCESSING</a:t>
            </a:r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E09408-51A0-3A46-D034-3C06DAE5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2FC58A-0315-33A4-91D5-F514F4C39AA3}"/>
              </a:ext>
            </a:extLst>
          </p:cNvPr>
          <p:cNvSpPr txBox="1"/>
          <p:nvPr/>
        </p:nvSpPr>
        <p:spPr>
          <a:xfrm flipH="1">
            <a:off x="2537459" y="2644170"/>
            <a:ext cx="7117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+mj-lt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413153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 descr="Scatter chart&#10;&#10;Description automatically generated with medium confidence">
            <a:extLst>
              <a:ext uri="{FF2B5EF4-FFF2-40B4-BE49-F238E27FC236}">
                <a16:creationId xmlns:a16="http://schemas.microsoft.com/office/drawing/2014/main" id="{1F7E1EF4-86FA-526C-8BC9-8E44AED23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88" y="754766"/>
            <a:ext cx="9158424" cy="571170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439005" y="4668593"/>
            <a:ext cx="7955825" cy="22258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646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2166726" y="3776784"/>
            <a:ext cx="4972070" cy="2716024"/>
          </a:xfrm>
          <a:prstGeom prst="roundRect">
            <a:avLst>
              <a:gd name="adj" fmla="val 8584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7316192" y="3794504"/>
            <a:ext cx="4699842" cy="2716024"/>
          </a:xfrm>
          <a:prstGeom prst="roundRect">
            <a:avLst>
              <a:gd name="adj" fmla="val 8584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6874434" y="350650"/>
            <a:ext cx="5141600" cy="3243072"/>
          </a:xfrm>
          <a:prstGeom prst="roundRect">
            <a:avLst>
              <a:gd name="adj" fmla="val 8960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5" name="Rounded Rectangle 2054"/>
          <p:cNvSpPr/>
          <p:nvPr/>
        </p:nvSpPr>
        <p:spPr>
          <a:xfrm>
            <a:off x="2200088" y="392597"/>
            <a:ext cx="4425696" cy="3243072"/>
          </a:xfrm>
          <a:prstGeom prst="roundRect">
            <a:avLst>
              <a:gd name="adj" fmla="val 8584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72297"/>
          </a:xfrm>
        </p:spPr>
        <p:txBody>
          <a:bodyPr/>
          <a:lstStyle/>
          <a:p>
            <a:r>
              <a:rPr lang="en-GB" dirty="0"/>
              <a:t>Cooling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0300" y="1082186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Vacuum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0299" y="1858602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Operating Temperature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20299" y="2635018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Material Budget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0298" y="3411434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Power density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20298" y="4187850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Thermal figure of merit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20298" y="4925136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Integration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20298" y="5740682"/>
            <a:ext cx="1847335" cy="6487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Area/Cost</a:t>
            </a:r>
          </a:p>
        </p:txBody>
      </p:sp>
      <p:pic>
        <p:nvPicPr>
          <p:cNvPr id="1026" name="Picture 2" descr="https://cds.cern.ch/record/2253663/files/46_MAX_4800.jpg?subformat=icon-14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746" y="734137"/>
            <a:ext cx="3249827" cy="216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963" y="772297"/>
            <a:ext cx="1454686" cy="11310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5963" y="1974317"/>
            <a:ext cx="1357245" cy="8887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310941" y="3044060"/>
                <a:ext cx="419037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/>
                  <a:t>0.5%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/>
                  <a:t>, 200 × 70 </a:t>
                </a:r>
                <a14:m>
                  <m:oMath xmlns:m="http://schemas.openxmlformats.org/officeDocument/2006/math"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/>
                  <a:t> micro-channels, C6F14 liquid coolant, vacuum, </a:t>
                </a:r>
                <a14:m>
                  <m:oMath xmlns:m="http://schemas.openxmlformats.org/officeDocument/2006/math"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0.32 </m:t>
                    </m:r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/>
                  <a:t>in the pixel matrix, &lt; 5C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941" y="3044060"/>
                <a:ext cx="4190372" cy="523220"/>
              </a:xfrm>
              <a:prstGeom prst="rect">
                <a:avLst/>
              </a:prstGeom>
              <a:blipFill>
                <a:blip r:embed="rId5"/>
                <a:stretch>
                  <a:fillRect l="-437" b="-12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318444" y="397500"/>
            <a:ext cx="1215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effectLst/>
                <a:hlinkClick r:id="rId6"/>
              </a:rPr>
              <a:t>JINST</a:t>
            </a:r>
            <a:r>
              <a:rPr lang="en-GB" sz="1200" dirty="0">
                <a:effectLst/>
                <a:hlinkClick r:id="rId6"/>
              </a:rPr>
              <a:t> </a:t>
            </a:r>
            <a:r>
              <a:rPr lang="en-GB" sz="1200" b="1" dirty="0">
                <a:effectLst/>
                <a:hlinkClick r:id="rId6"/>
              </a:rPr>
              <a:t>14</a:t>
            </a:r>
            <a:r>
              <a:rPr lang="en-GB" sz="1200" dirty="0">
                <a:effectLst/>
                <a:hlinkClick r:id="rId6"/>
              </a:rPr>
              <a:t> P07010</a:t>
            </a:r>
            <a:endParaRPr lang="en-GB" sz="1200" dirty="0"/>
          </a:p>
        </p:txBody>
      </p:sp>
      <p:pic>
        <p:nvPicPr>
          <p:cNvPr id="2050" name="Picture 2" descr="https://cds.cern.ch/record/2801027/files/202202-021_322.jpg?subformat=icon-144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8" t="10575" r="20155" b="6020"/>
          <a:stretch/>
        </p:blipFill>
        <p:spPr bwMode="auto">
          <a:xfrm>
            <a:off x="6967786" y="745936"/>
            <a:ext cx="1804087" cy="26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918358" y="564601"/>
            <a:ext cx="19029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>
                <a:hlinkClick r:id="rId8"/>
              </a:rPr>
              <a:t>Brice, Maximilien; </a:t>
            </a:r>
            <a:r>
              <a:rPr lang="fr-FR" sz="700" dirty="0" err="1">
                <a:hlinkClick r:id="rId8"/>
              </a:rPr>
              <a:t>Ordan</a:t>
            </a:r>
            <a:r>
              <a:rPr lang="fr-FR" sz="700" dirty="0">
                <a:hlinkClick r:id="rId8"/>
              </a:rPr>
              <a:t>, Julien Marius (CERN)</a:t>
            </a:r>
            <a:endParaRPr lang="en-GB" sz="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903564" y="2299167"/>
                <a:ext cx="3170420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0.4-0.9%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/>
                  <a:t> (innermost region)</a:t>
                </a:r>
              </a:p>
              <a:p>
                <a:r>
                  <a:rPr lang="en-GB" sz="1400" dirty="0"/>
                  <a:t>ASIC/Sensor overhangs by 5 mm,</a:t>
                </a:r>
              </a:p>
              <a:p>
                <a:r>
                  <a:rPr lang="en-GB" sz="1400" dirty="0"/>
                  <a:t>Micro-channels 120x200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dirty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GB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/>
                  <a:t>,</a:t>
                </a:r>
              </a:p>
              <a:p>
                <a:r>
                  <a:rPr lang="en-GB" sz="1400" dirty="0"/>
                  <a:t>CO2 bi-phase, 1W/cm^2, Sensor &lt; 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  <m:sup>
                        <m:r>
                          <a:rPr lang="en-GB" sz="1400" i="1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1400" i="1" dirty="0" err="1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sz="1400" dirty="0"/>
                  <a:t>,</a:t>
                </a:r>
              </a:p>
              <a:p>
                <a:r>
                  <a:rPr lang="en-GB" sz="1400" dirty="0"/>
                  <a:t>vacuum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564" y="2299167"/>
                <a:ext cx="3170420" cy="1169551"/>
              </a:xfrm>
              <a:prstGeom prst="rect">
                <a:avLst/>
              </a:prstGeom>
              <a:blipFill>
                <a:blip r:embed="rId9"/>
                <a:stretch>
                  <a:fillRect l="-577" t="-1042" b="-4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0595400" y="644264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10"/>
              </a:rPr>
              <a:t>j.nima.2022.166874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03564" y="1057512"/>
            <a:ext cx="2854744" cy="910741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9227733" y="1040138"/>
            <a:ext cx="232013" cy="250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59746" y="631448"/>
            <a:ext cx="0" cy="141905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227420" y="631448"/>
            <a:ext cx="0" cy="141905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9071068" y="646341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5 mm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0576" y="362225"/>
            <a:ext cx="113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NA62 GTK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445234" y="353262"/>
            <a:ext cx="217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LHCb VELO Upgrade 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67243" y="3830350"/>
            <a:ext cx="319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hlinkClick r:id="rId12"/>
              </a:rPr>
              <a:t>SciPost</a:t>
            </a:r>
            <a:r>
              <a:rPr lang="en-GB" dirty="0">
                <a:hlinkClick r:id="rId12"/>
              </a:rPr>
              <a:t> Phys. Proc. 5, 020 (2021)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565237" y="38303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Mu3e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69423" y="5354243"/>
            <a:ext cx="2109788" cy="838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48" name="TextBox 2047"/>
              <p:cNvSpPr txBox="1"/>
              <p:nvPr/>
            </p:nvSpPr>
            <p:spPr>
              <a:xfrm>
                <a:off x="5094931" y="4272237"/>
                <a:ext cx="1977942" cy="831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0.1%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GB" sz="16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/>
                  <a:t>, Helium gas cooling, </a:t>
                </a:r>
                <a14:m>
                  <m:oMath xmlns:m="http://schemas.openxmlformats.org/officeDocument/2006/math">
                    <m:r>
                      <a:rPr lang="en-GB" sz="1600" i="0" dirty="0" smtClean="0">
                        <a:latin typeface="Cambria Math" panose="02040503050406030204" pitchFamily="18" charset="0"/>
                      </a:rPr>
                      <m:t>0.4</m:t>
                    </m:r>
                    <m:r>
                      <m:rPr>
                        <m:sty m:val="p"/>
                      </m:rPr>
                      <a:rPr lang="en-GB" sz="1600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GB" sz="16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6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6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600" dirty="0"/>
                  <a:t>,</a:t>
                </a:r>
              </a:p>
              <a:p>
                <a:r>
                  <a:rPr lang="en-GB" sz="1600" dirty="0"/>
                  <a:t>Temperature 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0" dirty="0" smtClean="0">
                            <a:latin typeface="Cambria Math" panose="02040503050406030204" pitchFamily="18" charset="0"/>
                          </a:rPr>
                          <m:t>70</m:t>
                        </m:r>
                      </m:e>
                      <m:sup>
                        <m:r>
                          <a:rPr lang="en-GB" sz="1600" b="0" i="0" dirty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1600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2048" name="TextBox 20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931" y="4272237"/>
                <a:ext cx="1977942" cy="831831"/>
              </a:xfrm>
              <a:prstGeom prst="rect">
                <a:avLst/>
              </a:prstGeom>
              <a:blipFill>
                <a:blip r:embed="rId14"/>
                <a:stretch>
                  <a:fillRect l="-1852" t="-220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 descr="https://ars.els-cdn.com/content/image/1-s2.0-S0168900221006641-gr40_lrg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17" y="4265065"/>
            <a:ext cx="2558177" cy="18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" name="TextBox 2048"/>
          <p:cNvSpPr txBox="1"/>
          <p:nvPr/>
        </p:nvSpPr>
        <p:spPr>
          <a:xfrm>
            <a:off x="2475515" y="940110"/>
            <a:ext cx="1391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hlinkClick r:id="rId16"/>
              </a:rPr>
              <a:t>Bennett, Sophia Elizabeth (CERN)</a:t>
            </a:r>
            <a:endParaRPr lang="en-GB" sz="700" dirty="0"/>
          </a:p>
        </p:txBody>
      </p:sp>
      <p:pic>
        <p:nvPicPr>
          <p:cNvPr id="2051" name="Picture 205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20958" y="4136119"/>
            <a:ext cx="2548269" cy="1930865"/>
          </a:xfrm>
          <a:prstGeom prst="rect">
            <a:avLst/>
          </a:prstGeom>
        </p:spPr>
      </p:pic>
      <p:pic>
        <p:nvPicPr>
          <p:cNvPr id="2053" name="Picture 205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330936" y="4105054"/>
            <a:ext cx="1556264" cy="19523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54" name="TextBox 2053"/>
              <p:cNvSpPr txBox="1"/>
              <p:nvPr/>
            </p:nvSpPr>
            <p:spPr>
              <a:xfrm>
                <a:off x="7520958" y="6036937"/>
                <a:ext cx="44950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i="0" dirty="0" smtClean="0">
                        <a:latin typeface="Cambria Math" panose="02040503050406030204" pitchFamily="18" charset="0"/>
                      </a:rPr>
                      <m:t>18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/>
                  <a:t>, 1-2%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/>
                  <a:t>, Kapton tubes, Liquid cooling (?), 0.3W/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/>
                  <a:t>, Temperature </a:t>
                </a:r>
                <a14:m>
                  <m:oMath xmlns:m="http://schemas.openxmlformats.org/officeDocument/2006/math"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054" name="TextBox 20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958" y="6036937"/>
                <a:ext cx="4495076" cy="523220"/>
              </a:xfrm>
              <a:prstGeom prst="rect">
                <a:avLst/>
              </a:prstGeom>
              <a:blipFill>
                <a:blip r:embed="rId19"/>
                <a:stretch>
                  <a:fillRect l="-407" r="-814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8381609" y="3787205"/>
            <a:ext cx="277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LHCb Mighty Tracker (2032)</a:t>
            </a:r>
          </a:p>
        </p:txBody>
      </p:sp>
      <p:sp>
        <p:nvSpPr>
          <p:cNvPr id="2056" name="TextBox 2055"/>
          <p:cNvSpPr txBox="1"/>
          <p:nvPr/>
        </p:nvSpPr>
        <p:spPr>
          <a:xfrm>
            <a:off x="11225195" y="374899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0"/>
              </a:rPr>
              <a:t>FTDR</a:t>
            </a:r>
            <a:endParaRPr lang="en-GB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297C678-9A2F-2736-034A-4109F5806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GB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35CA79EF-8F1F-75C2-1A60-8275126D6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DRD7: AN R&amp;D COLLABORATION ON ELECTRONICS AND ON-DETECTOR PROCESSING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F4074DB-43BA-3443-CE9E-C0A0E2AD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38CA-D033-426D-9DA8-820EBC07DCE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66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427725967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427725967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03A6C0-E4A1-BAFE-22E1-A1C8EBA38B42}"/>
              </a:ext>
            </a:extLst>
          </p:cNvPr>
          <p:cNvSpPr txBox="1"/>
          <p:nvPr/>
        </p:nvSpPr>
        <p:spPr>
          <a:xfrm>
            <a:off x="8268988" y="3569122"/>
            <a:ext cx="185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©Fraunhofer IKTS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64A092-9046-A418-4DD2-ACEECB74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0248" y="3938454"/>
            <a:ext cx="5745284" cy="2065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A4CDAB-197B-A22A-1F39-3AF6E62F65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55450" y="1143979"/>
            <a:ext cx="1382182" cy="2594901"/>
          </a:xfrm>
          <a:prstGeom prst="rect">
            <a:avLst/>
          </a:prstGeom>
        </p:spPr>
      </p:pic>
      <p:pic>
        <p:nvPicPr>
          <p:cNvPr id="10" name="Picture 9" descr="University logo | University brand | StaffNet | The ...">
            <a:extLst>
              <a:ext uri="{FF2B5EF4-FFF2-40B4-BE49-F238E27FC236}">
                <a16:creationId xmlns:a16="http://schemas.microsoft.com/office/drawing/2014/main" id="{F1EB588E-AFB2-33A5-87E5-E81111592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350111" y="423769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173F58-AE21-4442-5EF8-8F359E9693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84299" y="854538"/>
            <a:ext cx="5023448" cy="27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41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179649317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179649317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2438D6-7415-61AF-63C0-AFB94BEF76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9696085" y="1096613"/>
            <a:ext cx="1872795" cy="27919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FFF74A-A348-B095-F628-E01C93332706}"/>
              </a:ext>
            </a:extLst>
          </p:cNvPr>
          <p:cNvSpPr txBox="1"/>
          <p:nvPr/>
        </p:nvSpPr>
        <p:spPr>
          <a:xfrm>
            <a:off x="7399034" y="2386802"/>
            <a:ext cx="20337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SNAKEI based design to optimize printing parameters/test feasibility</a:t>
            </a:r>
          </a:p>
        </p:txBody>
      </p:sp>
      <p:pic>
        <p:nvPicPr>
          <p:cNvPr id="16" name="Picture 2" descr="Image preview">
            <a:extLst>
              <a:ext uri="{FF2B5EF4-FFF2-40B4-BE49-F238E27FC236}">
                <a16:creationId xmlns:a16="http://schemas.microsoft.com/office/drawing/2014/main" id="{0C9DD48A-F2A2-D90A-CF38-37DB15600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713" y="3648096"/>
            <a:ext cx="4273370" cy="192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853587D-D7D1-87F9-CEA9-341B51A6013E}"/>
              </a:ext>
            </a:extLst>
          </p:cNvPr>
          <p:cNvSpPr txBox="1"/>
          <p:nvPr/>
        </p:nvSpPr>
        <p:spPr>
          <a:xfrm>
            <a:off x="5986396" y="5451399"/>
            <a:ext cx="4273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Simplified FEA focusing on the 5 mm overhang. Substrate in alumina and heat conduction on one side of the cooling plate and </a:t>
            </a:r>
            <a:r>
              <a:rPr lang="en-GB" sz="1600" dirty="0" err="1"/>
              <a:t>Stycast</a:t>
            </a:r>
            <a:r>
              <a:rPr lang="en-GB" sz="1600" dirty="0"/>
              <a:t> (100um). </a:t>
            </a:r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219308" y="65644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5A6D34-E984-A887-D29D-8F816595FE6B}"/>
              </a:ext>
            </a:extLst>
          </p:cNvPr>
          <p:cNvSpPr txBox="1"/>
          <p:nvPr/>
        </p:nvSpPr>
        <p:spPr>
          <a:xfrm>
            <a:off x="6540851" y="1753622"/>
            <a:ext cx="187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</a:t>
            </a:r>
            <a:r>
              <a:rPr lang="en-GB" dirty="0" err="1"/>
              <a:t>Fraunhofer</a:t>
            </a:r>
            <a:r>
              <a:rPr lang="en-GB" dirty="0"/>
              <a:t> IKTS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9C895-1548-ACD2-A96A-02EB409E7E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0800000">
            <a:off x="5702157" y="503961"/>
            <a:ext cx="3382660" cy="131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87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6DF0220-9932-5EBB-130C-A00999073DC1}"/>
              </a:ext>
            </a:extLst>
          </p:cNvPr>
          <p:cNvSpPr/>
          <p:nvPr/>
        </p:nvSpPr>
        <p:spPr>
          <a:xfrm>
            <a:off x="9249261" y="3241528"/>
            <a:ext cx="2758440" cy="3191119"/>
          </a:xfrm>
          <a:prstGeom prst="rect">
            <a:avLst/>
          </a:prstGeom>
          <a:solidFill>
            <a:srgbClr val="FF7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400675258"/>
              </p:ext>
            </p:extLst>
          </p:nvPr>
        </p:nvGraphicFramePr>
        <p:xfrm>
          <a:off x="97055" y="137160"/>
          <a:ext cx="5429035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219308" y="65644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752E29-ECAC-520F-EA9E-9CA70D18C30E}"/>
              </a:ext>
            </a:extLst>
          </p:cNvPr>
          <p:cNvSpPr txBox="1"/>
          <p:nvPr/>
        </p:nvSpPr>
        <p:spPr>
          <a:xfrm>
            <a:off x="9293311" y="5847574"/>
            <a:ext cx="26579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First samples in-house</a:t>
            </a:r>
          </a:p>
          <a:p>
            <a:r>
              <a:rPr lang="en-GB" sz="1600" dirty="0"/>
              <a:t>(eagerly waiting to be tested)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5743A66D-ECE0-3DBA-DAF1-B6B2546FE24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3865" r="2400" b="13865"/>
          <a:stretch/>
        </p:blipFill>
        <p:spPr>
          <a:xfrm>
            <a:off x="5653153" y="2510877"/>
            <a:ext cx="3547596" cy="36444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11E1A81-DD6C-A5C4-85C0-2B1FEE2B5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14042" r="18958" b="3306"/>
          <a:stretch/>
        </p:blipFill>
        <p:spPr bwMode="auto">
          <a:xfrm rot="10800000">
            <a:off x="9293311" y="3303985"/>
            <a:ext cx="2657912" cy="25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E0DD5331-0A68-4661-19F3-977766118CF9}"/>
              </a:ext>
            </a:extLst>
          </p:cNvPr>
          <p:cNvSpPr/>
          <p:nvPr/>
        </p:nvSpPr>
        <p:spPr>
          <a:xfrm>
            <a:off x="9941517" y="1543623"/>
            <a:ext cx="2136769" cy="1661832"/>
          </a:xfrm>
          <a:prstGeom prst="wedgeRectCallout">
            <a:avLst>
              <a:gd name="adj1" fmla="val -120891"/>
              <a:gd name="adj2" fmla="val 5152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0D79270A-D0FF-C582-6AE9-5136467D089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456" y="1610176"/>
            <a:ext cx="2059773" cy="1544829"/>
          </a:xfrm>
          <a:prstGeom prst="rect">
            <a:avLst/>
          </a:prstGeom>
        </p:spPr>
      </p:pic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347DAB85-A954-3883-31B4-E5594978F93F}"/>
              </a:ext>
            </a:extLst>
          </p:cNvPr>
          <p:cNvSpPr/>
          <p:nvPr/>
        </p:nvSpPr>
        <p:spPr>
          <a:xfrm>
            <a:off x="7814057" y="706947"/>
            <a:ext cx="2079306" cy="1597443"/>
          </a:xfrm>
          <a:prstGeom prst="wedgeRectCallout">
            <a:avLst>
              <a:gd name="adj1" fmla="val -72630"/>
              <a:gd name="adj2" fmla="val 10662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fik 9">
            <a:extLst>
              <a:ext uri="{FF2B5EF4-FFF2-40B4-BE49-F238E27FC236}">
                <a16:creationId xmlns:a16="http://schemas.microsoft.com/office/drawing/2014/main" id="{4FC86D49-C767-1565-0ED5-D2B0364B80F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024" y="738838"/>
            <a:ext cx="2034901" cy="1526176"/>
          </a:xfrm>
          <a:prstGeom prst="rect">
            <a:avLst/>
          </a:prstGeom>
        </p:spPr>
      </p:pic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853CCCFE-1475-44F1-5C76-1C0FFA08C2AF}"/>
              </a:ext>
            </a:extLst>
          </p:cNvPr>
          <p:cNvSpPr/>
          <p:nvPr/>
        </p:nvSpPr>
        <p:spPr>
          <a:xfrm>
            <a:off x="5679298" y="706948"/>
            <a:ext cx="2096915" cy="1597443"/>
          </a:xfrm>
          <a:prstGeom prst="wedgeRectCallout">
            <a:avLst>
              <a:gd name="adj1" fmla="val -18244"/>
              <a:gd name="adj2" fmla="val 103322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rafik 4">
            <a:extLst>
              <a:ext uri="{FF2B5EF4-FFF2-40B4-BE49-F238E27FC236}">
                <a16:creationId xmlns:a16="http://schemas.microsoft.com/office/drawing/2014/main" id="{28903A81-A355-1839-787D-B4BC7F91E8A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43" y="744854"/>
            <a:ext cx="2026880" cy="15201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A6A90B-A936-ADD1-5788-D03A96F7A4CC}"/>
              </a:ext>
            </a:extLst>
          </p:cNvPr>
          <p:cNvSpPr txBox="1"/>
          <p:nvPr/>
        </p:nvSpPr>
        <p:spPr>
          <a:xfrm>
            <a:off x="8176417" y="5716769"/>
            <a:ext cx="861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36B92D-C79A-D4A5-E2AF-4B9EFDB60C9D}"/>
              </a:ext>
            </a:extLst>
          </p:cNvPr>
          <p:cNvSpPr txBox="1"/>
          <p:nvPr/>
        </p:nvSpPr>
        <p:spPr>
          <a:xfrm>
            <a:off x="6734589" y="693195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E1D393-7827-7D7C-76D4-55DC89BC48F0}"/>
              </a:ext>
            </a:extLst>
          </p:cNvPr>
          <p:cNvSpPr txBox="1"/>
          <p:nvPr/>
        </p:nvSpPr>
        <p:spPr>
          <a:xfrm>
            <a:off x="8844044" y="689151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E24E21-6B86-4C3E-2ED3-80CAF1F1DE16}"/>
              </a:ext>
            </a:extLst>
          </p:cNvPr>
          <p:cNvSpPr txBox="1"/>
          <p:nvPr/>
        </p:nvSpPr>
        <p:spPr>
          <a:xfrm>
            <a:off x="11020752" y="1559726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33484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905730235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3905730235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350111" y="436557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9064453-5B19-3B84-5FE0-6B30B7A6822A}"/>
              </a:ext>
            </a:extLst>
          </p:cNvPr>
          <p:cNvGrpSpPr/>
          <p:nvPr/>
        </p:nvGrpSpPr>
        <p:grpSpPr>
          <a:xfrm>
            <a:off x="5653153" y="520185"/>
            <a:ext cx="4696958" cy="3044469"/>
            <a:chOff x="5653153" y="436557"/>
            <a:chExt cx="4426675" cy="27937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ACD494-6C51-3818-4644-666C72F869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3298" r="21751" b="9409"/>
            <a:stretch/>
          </p:blipFill>
          <p:spPr>
            <a:xfrm>
              <a:off x="5653153" y="436557"/>
              <a:ext cx="4426675" cy="271836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0E0BEA2-B457-1CEB-C712-5691693E5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87542" t="18760" b="38696"/>
            <a:stretch/>
          </p:blipFill>
          <p:spPr>
            <a:xfrm>
              <a:off x="9472047" y="1748204"/>
              <a:ext cx="607781" cy="14821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015A168-1EE5-10D4-DB63-105534E487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63650" y="3638833"/>
            <a:ext cx="5816233" cy="267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54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close-up of a metal object&#10;&#10;Description automatically generated">
            <a:extLst>
              <a:ext uri="{FF2B5EF4-FFF2-40B4-BE49-F238E27FC236}">
                <a16:creationId xmlns:a16="http://schemas.microsoft.com/office/drawing/2014/main" id="{A240A907-F157-5BDA-33A7-3CABC3E033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3" t="4714" r="15050" b="7281"/>
          <a:stretch/>
        </p:blipFill>
        <p:spPr>
          <a:xfrm>
            <a:off x="5644790" y="1161682"/>
            <a:ext cx="3485207" cy="4286978"/>
          </a:xfrm>
          <a:prstGeom prst="rect">
            <a:avLst/>
          </a:prstGeom>
        </p:spPr>
      </p:pic>
      <p:sp>
        <p:nvSpPr>
          <p:cNvPr id="38" name="Speech Bubble: Rectangle 37">
            <a:extLst>
              <a:ext uri="{FF2B5EF4-FFF2-40B4-BE49-F238E27FC236}">
                <a16:creationId xmlns:a16="http://schemas.microsoft.com/office/drawing/2014/main" id="{14C2B655-125C-AA50-9315-2FC3B4E4AFED}"/>
              </a:ext>
            </a:extLst>
          </p:cNvPr>
          <p:cNvSpPr/>
          <p:nvPr/>
        </p:nvSpPr>
        <p:spPr>
          <a:xfrm>
            <a:off x="9129998" y="4181015"/>
            <a:ext cx="2904498" cy="1844023"/>
          </a:xfrm>
          <a:prstGeom prst="wedgeRectCallout">
            <a:avLst>
              <a:gd name="adj1" fmla="val -58001"/>
              <a:gd name="adj2" fmla="val -5310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843981397"/>
              </p:ext>
            </p:extLst>
          </p:nvPr>
        </p:nvGraphicFramePr>
        <p:xfrm>
          <a:off x="97055" y="137160"/>
          <a:ext cx="5429035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350111" y="436557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A36414-D38B-3DDC-C14F-27C1C75836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16225" y="4665429"/>
            <a:ext cx="1016806" cy="9831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98616A3-93B8-860A-BE79-6C67F72E6021}"/>
              </a:ext>
            </a:extLst>
          </p:cNvPr>
          <p:cNvSpPr/>
          <p:nvPr/>
        </p:nvSpPr>
        <p:spPr>
          <a:xfrm>
            <a:off x="9386188" y="4702223"/>
            <a:ext cx="833120" cy="8331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3E4D20-C2D0-CE30-9BFA-DFC3343F5B69}"/>
              </a:ext>
            </a:extLst>
          </p:cNvPr>
          <p:cNvSpPr/>
          <p:nvPr/>
        </p:nvSpPr>
        <p:spPr>
          <a:xfrm>
            <a:off x="9551200" y="4873541"/>
            <a:ext cx="494803" cy="4948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0DCD24-A194-AF85-385D-1A38F8F49A01}"/>
              </a:ext>
            </a:extLst>
          </p:cNvPr>
          <p:cNvCxnSpPr/>
          <p:nvPr/>
        </p:nvCxnSpPr>
        <p:spPr>
          <a:xfrm>
            <a:off x="9386188" y="5648621"/>
            <a:ext cx="833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D2904-8C4A-965B-E7C3-7629339D0B88}"/>
              </a:ext>
            </a:extLst>
          </p:cNvPr>
          <p:cNvCxnSpPr>
            <a:cxnSpLocks/>
          </p:cNvCxnSpPr>
          <p:nvPr/>
        </p:nvCxnSpPr>
        <p:spPr>
          <a:xfrm>
            <a:off x="9551200" y="4570066"/>
            <a:ext cx="4948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49365FA-9B96-5133-20AA-BA6D66DD9832}"/>
              </a:ext>
            </a:extLst>
          </p:cNvPr>
          <p:cNvSpPr txBox="1"/>
          <p:nvPr/>
        </p:nvSpPr>
        <p:spPr>
          <a:xfrm>
            <a:off x="9450589" y="4262289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0.5mm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EA2038-CB31-6389-F314-86166867901B}"/>
              </a:ext>
            </a:extLst>
          </p:cNvPr>
          <p:cNvSpPr txBox="1"/>
          <p:nvPr/>
        </p:nvSpPr>
        <p:spPr>
          <a:xfrm>
            <a:off x="9677613" y="5701874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1.0mm</a:t>
            </a:r>
            <a:endParaRPr lang="en-GB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E32BC0-AAF2-5789-8CF5-033DFB69C9B0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11254923" y="4607178"/>
            <a:ext cx="178446" cy="378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29F082F-9139-2322-F5D0-13F278BFAB03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11254923" y="4607178"/>
            <a:ext cx="178446" cy="76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E9BADA-93FF-24DD-18E8-92593A2DBBE1}"/>
              </a:ext>
            </a:extLst>
          </p:cNvPr>
          <p:cNvSpPr txBox="1"/>
          <p:nvPr/>
        </p:nvSpPr>
        <p:spPr>
          <a:xfrm>
            <a:off x="10475350" y="4237846"/>
            <a:ext cx="155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 factor issue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62A20B-E1B7-F39E-05F2-96A285CCA9F4}"/>
              </a:ext>
            </a:extLst>
          </p:cNvPr>
          <p:cNvSpPr txBox="1"/>
          <p:nvPr/>
        </p:nvSpPr>
        <p:spPr>
          <a:xfrm>
            <a:off x="9411086" y="2655484"/>
            <a:ext cx="2117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Printing distortion and blockage</a:t>
            </a:r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87DA536-DFCE-4368-C95B-B753FDEDE203}"/>
              </a:ext>
            </a:extLst>
          </p:cNvPr>
          <p:cNvCxnSpPr>
            <a:stCxn id="28" idx="1"/>
          </p:cNvCxnSpPr>
          <p:nvPr/>
        </p:nvCxnSpPr>
        <p:spPr>
          <a:xfrm flipH="1">
            <a:off x="8677789" y="2978650"/>
            <a:ext cx="733297" cy="634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277B36-590B-1152-3EC1-1C5AF828A77F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6231781" y="2978650"/>
            <a:ext cx="3179305" cy="625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3CFBF6D-FD6B-DB92-6981-281228231DD9}"/>
              </a:ext>
            </a:extLst>
          </p:cNvPr>
          <p:cNvSpPr txBox="1"/>
          <p:nvPr/>
        </p:nvSpPr>
        <p:spPr>
          <a:xfrm>
            <a:off x="6380945" y="765295"/>
            <a:ext cx="368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X-ray 2D tomography (one projection)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594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2C7BA14-D32F-4883-A2F6-72E571F81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891" y="475791"/>
            <a:ext cx="735330" cy="73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4">
            <a:extLst>
              <a:ext uri="{FF2B5EF4-FFF2-40B4-BE49-F238E27FC236}">
                <a16:creationId xmlns:a16="http://schemas.microsoft.com/office/drawing/2014/main" id="{B86A2376-DF40-4398-8F4E-B171A0EDE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6970" y="559217"/>
            <a:ext cx="869161" cy="568478"/>
          </a:xfrm>
          <a:prstGeom prst="rect">
            <a:avLst/>
          </a:prstGeom>
        </p:spPr>
      </p:pic>
      <p:pic>
        <p:nvPicPr>
          <p:cNvPr id="20" name="Picture 19" descr="logocnm-oficial-transp">
            <a:extLst>
              <a:ext uri="{FF2B5EF4-FFF2-40B4-BE49-F238E27FC236}">
                <a16:creationId xmlns:a16="http://schemas.microsoft.com/office/drawing/2014/main" id="{77BA5C43-E927-6DCE-0923-4D93699BF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611" y="542077"/>
            <a:ext cx="2002284" cy="60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3">
            <a:extLst>
              <a:ext uri="{FF2B5EF4-FFF2-40B4-BE49-F238E27FC236}">
                <a16:creationId xmlns:a16="http://schemas.microsoft.com/office/drawing/2014/main" id="{51CFC83F-1262-B8BC-CA8D-85FA20B8D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7549" y="1431049"/>
            <a:ext cx="3499694" cy="4249132"/>
          </a:xfrm>
          <a:prstGeom prst="rect">
            <a:avLst/>
          </a:prstGeom>
        </p:spPr>
      </p:pic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A7C5E0D0-C309-7CEA-C6B8-6847985EA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22518"/>
              </p:ext>
            </p:extLst>
          </p:nvPr>
        </p:nvGraphicFramePr>
        <p:xfrm>
          <a:off x="65120" y="192340"/>
          <a:ext cx="5829333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FD0D87D2-3EC8-B194-03A0-4B2827CC5E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4161" r="5095" b="5187"/>
          <a:stretch/>
        </p:blipFill>
        <p:spPr bwMode="auto">
          <a:xfrm>
            <a:off x="9339267" y="3564014"/>
            <a:ext cx="2628615" cy="254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319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7">
            <a:extLst>
              <a:ext uri="{FF2B5EF4-FFF2-40B4-BE49-F238E27FC236}">
                <a16:creationId xmlns:a16="http://schemas.microsoft.com/office/drawing/2014/main" id="{4EA4AC51-E528-726B-AF89-0027EF2760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34"/>
          <a:stretch/>
        </p:blipFill>
        <p:spPr>
          <a:xfrm>
            <a:off x="5372852" y="2809919"/>
            <a:ext cx="6698975" cy="341068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2024/05/31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28D0BF-6982-3E62-883B-B379B0A3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DRD7: AN R&amp;D COLLABORATION ON ELECTRONICS AND ON-DETECTOR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9314B9C-F1B5-EE4B-92D2-D01D9E82E9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65" b="7615"/>
          <a:stretch/>
        </p:blipFill>
        <p:spPr bwMode="auto">
          <a:xfrm>
            <a:off x="6096000" y="1125704"/>
            <a:ext cx="2202249" cy="12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0 Imagen">
            <a:extLst>
              <a:ext uri="{FF2B5EF4-FFF2-40B4-BE49-F238E27FC236}">
                <a16:creationId xmlns:a16="http://schemas.microsoft.com/office/drawing/2014/main" id="{ACE087B4-AF22-146D-04FC-ADC2E7982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66"/>
          <a:stretch>
            <a:fillRect/>
          </a:stretch>
        </p:blipFill>
        <p:spPr bwMode="auto">
          <a:xfrm>
            <a:off x="8362233" y="1125704"/>
            <a:ext cx="1810208" cy="122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9713C71-D38A-57F3-8682-2230AA5AD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167" y="1125704"/>
            <a:ext cx="1630715" cy="122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 descr="logocnm-oficial-transp">
            <a:extLst>
              <a:ext uri="{FF2B5EF4-FFF2-40B4-BE49-F238E27FC236}">
                <a16:creationId xmlns:a16="http://schemas.microsoft.com/office/drawing/2014/main" id="{8E65141F-B9B1-BA14-CED0-720366C3D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725" y="6006303"/>
            <a:ext cx="1423789" cy="42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EA637EE-4AFD-81EA-0D2D-2E4D504D20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234352"/>
              </p:ext>
            </p:extLst>
          </p:nvPr>
        </p:nvGraphicFramePr>
        <p:xfrm>
          <a:off x="152027" y="217115"/>
          <a:ext cx="5536820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11412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zato 1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33A1"/>
      </a:accent1>
      <a:accent2>
        <a:srgbClr val="0033A1"/>
      </a:accent2>
      <a:accent3>
        <a:srgbClr val="0033A1"/>
      </a:accent3>
      <a:accent4>
        <a:srgbClr val="0033A1"/>
      </a:accent4>
      <a:accent5>
        <a:srgbClr val="0033A1"/>
      </a:accent5>
      <a:accent6>
        <a:srgbClr val="0033A1"/>
      </a:accent6>
      <a:hlink>
        <a:srgbClr val="0563C1"/>
      </a:hlink>
      <a:folHlink>
        <a:srgbClr val="954F72"/>
      </a:folHlink>
    </a:clrScheme>
    <a:fontScheme name="Personalizzato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59356</TotalTime>
  <Words>2207</Words>
  <Application>Microsoft Office PowerPoint</Application>
  <PresentationFormat>Widescreen</PresentationFormat>
  <Paragraphs>303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Courier New</vt:lpstr>
      <vt:lpstr>Liberation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Cooling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DRD8: DRD7.4c</dc:title>
  <dc:creator>Oscar Augusto</dc:creator>
  <cp:lastModifiedBy>Oscaraugusto Deaguiarfrancisco</cp:lastModifiedBy>
  <cp:revision>2114</cp:revision>
  <dcterms:created xsi:type="dcterms:W3CDTF">2020-10-09T06:56:53Z</dcterms:created>
  <dcterms:modified xsi:type="dcterms:W3CDTF">2024-05-31T12:30:15Z</dcterms:modified>
</cp:coreProperties>
</file>