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diagrams/data30.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5" r:id="rId3"/>
  </p:sldMasterIdLst>
  <p:notesMasterIdLst>
    <p:notesMasterId r:id="rId28"/>
  </p:notesMasterIdLst>
  <p:sldIdLst>
    <p:sldId id="256" r:id="rId4"/>
    <p:sldId id="295" r:id="rId5"/>
    <p:sldId id="258" r:id="rId6"/>
    <p:sldId id="259" r:id="rId7"/>
    <p:sldId id="294" r:id="rId8"/>
    <p:sldId id="583" r:id="rId9"/>
    <p:sldId id="594" r:id="rId10"/>
    <p:sldId id="260" r:id="rId11"/>
    <p:sldId id="300" r:id="rId12"/>
    <p:sldId id="262" r:id="rId13"/>
    <p:sldId id="267" r:id="rId14"/>
    <p:sldId id="264" r:id="rId15"/>
    <p:sldId id="436" r:id="rId16"/>
    <p:sldId id="299" r:id="rId17"/>
    <p:sldId id="291" r:id="rId18"/>
    <p:sldId id="292" r:id="rId19"/>
    <p:sldId id="273" r:id="rId20"/>
    <p:sldId id="437" r:id="rId21"/>
    <p:sldId id="265" r:id="rId22"/>
    <p:sldId id="266" r:id="rId23"/>
    <p:sldId id="279" r:id="rId24"/>
    <p:sldId id="257" r:id="rId25"/>
    <p:sldId id="290" r:id="rId26"/>
    <p:sldId id="287"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6" autoAdjust="0"/>
    <p:restoredTop sz="94660"/>
  </p:normalViewPr>
  <p:slideViewPr>
    <p:cSldViewPr snapToGrid="0">
      <p:cViewPr>
        <p:scale>
          <a:sx n="70" d="100"/>
          <a:sy n="70" d="100"/>
        </p:scale>
        <p:origin x="77" y="29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viewProps" Target="viewProps.xml"/></Relationships>
</file>

<file path=ppt/diagrams/_rels/data3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image" Target="../media/image280.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EBED8AB-8594-4789-A5A8-310660BF11D1}" type="doc">
      <dgm:prSet loTypeId="urn:microsoft.com/office/officeart/2005/8/layout/hList1" loCatId="list" qsTypeId="urn:microsoft.com/office/officeart/2005/8/quickstyle/simple1" qsCatId="simple" csTypeId="urn:microsoft.com/office/officeart/2005/8/colors/accent1_2" csCatId="accent1"/>
      <dgm:spPr/>
      <dgm:t>
        <a:bodyPr/>
        <a:lstStyle/>
        <a:p>
          <a:endParaRPr lang="en-GB"/>
        </a:p>
      </dgm:t>
    </dgm:pt>
    <dgm:pt modelId="{FC3C4169-CD9D-404B-892A-A6648101DFE6}">
      <dgm:prSet/>
      <dgm:spPr/>
      <dgm:t>
        <a:bodyPr/>
        <a:lstStyle/>
        <a:p>
          <a:r>
            <a:rPr lang="en-GB" dirty="0"/>
            <a:t>WG 8.2: Low Mass Mechanics and thermal management:</a:t>
          </a:r>
        </a:p>
      </dgm:t>
    </dgm:pt>
    <dgm:pt modelId="{7D5B621E-F157-4724-8AC1-931696A1CAE6}" type="parTrans" cxnId="{9F0BEDC8-B23B-4E0C-A1BA-55EC21C32B1C}">
      <dgm:prSet/>
      <dgm:spPr/>
      <dgm:t>
        <a:bodyPr/>
        <a:lstStyle/>
        <a:p>
          <a:endParaRPr lang="en-GB"/>
        </a:p>
      </dgm:t>
    </dgm:pt>
    <dgm:pt modelId="{C0A3138F-7AEE-4D17-80DD-0FF2CA8CFD59}" type="sibTrans" cxnId="{9F0BEDC8-B23B-4E0C-A1BA-55EC21C32B1C}">
      <dgm:prSet/>
      <dgm:spPr/>
      <dgm:t>
        <a:bodyPr/>
        <a:lstStyle/>
        <a:p>
          <a:endParaRPr lang="en-GB"/>
        </a:p>
      </dgm:t>
    </dgm:pt>
    <dgm:pt modelId="{D6539389-36AD-4903-ACDF-9F697FFC9015}">
      <dgm:prSet/>
      <dgm:spPr/>
      <dgm:t>
        <a:bodyPr/>
        <a:lstStyle/>
        <a:p>
          <a:r>
            <a:rPr lang="en-GB" dirty="0"/>
            <a:t>Novel materials for structural and thermal management applications, including qualification for operation in harsh environments; </a:t>
          </a:r>
        </a:p>
      </dgm:t>
    </dgm:pt>
    <dgm:pt modelId="{AE3EAA08-26D5-44B7-98A7-0769A458B911}" type="parTrans" cxnId="{8618C7B1-C49E-4716-86ED-73A4674F8A59}">
      <dgm:prSet/>
      <dgm:spPr/>
      <dgm:t>
        <a:bodyPr/>
        <a:lstStyle/>
        <a:p>
          <a:endParaRPr lang="en-GB"/>
        </a:p>
      </dgm:t>
    </dgm:pt>
    <dgm:pt modelId="{19EECCAD-43DC-4240-A9D6-10A2BD98CAFD}" type="sibTrans" cxnId="{8618C7B1-C49E-4716-86ED-73A4674F8A59}">
      <dgm:prSet/>
      <dgm:spPr/>
      <dgm:t>
        <a:bodyPr/>
        <a:lstStyle/>
        <a:p>
          <a:endParaRPr lang="en-GB"/>
        </a:p>
      </dgm:t>
    </dgm:pt>
    <dgm:pt modelId="{2B87C3E3-DF05-49B5-99DA-68BFC5A2FEF7}">
      <dgm:prSet/>
      <dgm:spPr/>
      <dgm:t>
        <a:bodyPr/>
        <a:lstStyle/>
        <a:p>
          <a:r>
            <a:rPr lang="en-GB" dirty="0">
              <a:solidFill>
                <a:srgbClr val="FF0000"/>
              </a:solidFill>
            </a:rPr>
            <a:t>Advanced manufacturing techniques, including additive manufacturing; </a:t>
          </a:r>
        </a:p>
      </dgm:t>
    </dgm:pt>
    <dgm:pt modelId="{8B88D13F-A50E-48C0-BAE8-4A6508C20768}" type="parTrans" cxnId="{9FD22D4C-101E-4E2B-B31C-2A2B99FD3744}">
      <dgm:prSet/>
      <dgm:spPr/>
      <dgm:t>
        <a:bodyPr/>
        <a:lstStyle/>
        <a:p>
          <a:endParaRPr lang="en-GB"/>
        </a:p>
      </dgm:t>
    </dgm:pt>
    <dgm:pt modelId="{5A8CDAC4-9A6C-4888-96B7-E94DFF01FB43}" type="sibTrans" cxnId="{9FD22D4C-101E-4E2B-B31C-2A2B99FD3744}">
      <dgm:prSet/>
      <dgm:spPr/>
      <dgm:t>
        <a:bodyPr/>
        <a:lstStyle/>
        <a:p>
          <a:endParaRPr lang="en-GB"/>
        </a:p>
      </dgm:t>
    </dgm:pt>
    <dgm:pt modelId="{332111E8-7D78-4C0D-BA28-29B58C518327}">
      <dgm:prSet/>
      <dgm:spPr/>
      <dgm:t>
        <a:bodyPr/>
        <a:lstStyle/>
        <a:p>
          <a:r>
            <a:rPr lang="en-GB" dirty="0">
              <a:solidFill>
                <a:srgbClr val="FF0000"/>
              </a:solidFill>
            </a:rPr>
            <a:t>Support structures with integrated cooling circuits, including silicon or ceramic substrates with embedded microchannels, composite substrates with embedded pipe-less networks and cold plates with thin-walled pipes;</a:t>
          </a:r>
        </a:p>
      </dgm:t>
    </dgm:pt>
    <dgm:pt modelId="{BE783CD6-175A-43B6-859A-88FA54844011}" type="parTrans" cxnId="{5D257C24-ACE5-48E6-8EA8-D5EE38518D9C}">
      <dgm:prSet/>
      <dgm:spPr/>
      <dgm:t>
        <a:bodyPr/>
        <a:lstStyle/>
        <a:p>
          <a:endParaRPr lang="en-GB"/>
        </a:p>
      </dgm:t>
    </dgm:pt>
    <dgm:pt modelId="{A01C5684-396B-44F3-9617-07FEB07A26BC}" type="sibTrans" cxnId="{5D257C24-ACE5-48E6-8EA8-D5EE38518D9C}">
      <dgm:prSet/>
      <dgm:spPr/>
      <dgm:t>
        <a:bodyPr/>
        <a:lstStyle/>
        <a:p>
          <a:endParaRPr lang="en-GB"/>
        </a:p>
      </dgm:t>
    </dgm:pt>
    <dgm:pt modelId="{106FB17E-6857-4431-9C22-C3FAAD1F8FFA}">
      <dgm:prSet/>
      <dgm:spPr/>
      <dgm:t>
        <a:bodyPr/>
        <a:lstStyle/>
        <a:p>
          <a:r>
            <a:rPr lang="en-GB" dirty="0"/>
            <a:t>Modular, scalable designs for detectors with large surface areas; </a:t>
          </a:r>
        </a:p>
      </dgm:t>
    </dgm:pt>
    <dgm:pt modelId="{33E105F1-6AC1-4E0E-837F-F037F767BC70}" type="parTrans" cxnId="{8D953AC1-8E65-4108-B03A-5E7777A53F23}">
      <dgm:prSet/>
      <dgm:spPr/>
      <dgm:t>
        <a:bodyPr/>
        <a:lstStyle/>
        <a:p>
          <a:endParaRPr lang="en-GB"/>
        </a:p>
      </dgm:t>
    </dgm:pt>
    <dgm:pt modelId="{FFC26A47-E262-4962-A286-02534959AF03}" type="sibTrans" cxnId="{8D953AC1-8E65-4108-B03A-5E7777A53F23}">
      <dgm:prSet/>
      <dgm:spPr/>
      <dgm:t>
        <a:bodyPr/>
        <a:lstStyle/>
        <a:p>
          <a:endParaRPr lang="en-GB"/>
        </a:p>
      </dgm:t>
    </dgm:pt>
    <dgm:pt modelId="{6B17F511-EF59-487C-9596-78162BE3DC0D}">
      <dgm:prSet/>
      <dgm:spPr/>
      <dgm:t>
        <a:bodyPr/>
        <a:lstStyle/>
        <a:p>
          <a:r>
            <a:rPr lang="en-GB"/>
            <a:t>Vacuum-tight composite structures.</a:t>
          </a:r>
        </a:p>
      </dgm:t>
    </dgm:pt>
    <dgm:pt modelId="{460817D6-264D-4F4D-A346-CC87644DC71D}" type="parTrans" cxnId="{26755B29-8A80-44CF-8E95-E1ABAAA2CA49}">
      <dgm:prSet/>
      <dgm:spPr/>
      <dgm:t>
        <a:bodyPr/>
        <a:lstStyle/>
        <a:p>
          <a:endParaRPr lang="en-GB"/>
        </a:p>
      </dgm:t>
    </dgm:pt>
    <dgm:pt modelId="{3167E4AA-DC06-4AFA-808D-3E49A3970B9A}" type="sibTrans" cxnId="{26755B29-8A80-44CF-8E95-E1ABAAA2CA49}">
      <dgm:prSet/>
      <dgm:spPr/>
      <dgm:t>
        <a:bodyPr/>
        <a:lstStyle/>
        <a:p>
          <a:endParaRPr lang="en-GB"/>
        </a:p>
      </dgm:t>
    </dgm:pt>
    <dgm:pt modelId="{5C525C8D-3E49-4B68-A751-3EBD5732CD19}">
      <dgm:prSet/>
      <dgm:spPr/>
      <dgm:t>
        <a:bodyPr/>
        <a:lstStyle/>
        <a:p>
          <a:r>
            <a:rPr lang="en-GB"/>
            <a:t>WG 8.3: Detector Cooling: </a:t>
          </a:r>
        </a:p>
      </dgm:t>
    </dgm:pt>
    <dgm:pt modelId="{860A2374-D57B-451B-AA53-11251E2CE8D6}" type="parTrans" cxnId="{39E16C05-BCE1-47E6-89B9-E1F6CE7FB11D}">
      <dgm:prSet/>
      <dgm:spPr/>
      <dgm:t>
        <a:bodyPr/>
        <a:lstStyle/>
        <a:p>
          <a:endParaRPr lang="en-GB"/>
        </a:p>
      </dgm:t>
    </dgm:pt>
    <dgm:pt modelId="{C5DB6697-6B4A-4384-A7FA-88057366D5A9}" type="sibTrans" cxnId="{39E16C05-BCE1-47E6-89B9-E1F6CE7FB11D}">
      <dgm:prSet/>
      <dgm:spPr/>
      <dgm:t>
        <a:bodyPr/>
        <a:lstStyle/>
        <a:p>
          <a:endParaRPr lang="en-GB"/>
        </a:p>
      </dgm:t>
    </dgm:pt>
    <dgm:pt modelId="{96BA2C75-3AB5-4B32-89BC-84CBED83B49D}">
      <dgm:prSet/>
      <dgm:spPr/>
      <dgm:t>
        <a:bodyPr/>
        <a:lstStyle/>
        <a:p>
          <a:r>
            <a:rPr lang="en-GB" dirty="0">
              <a:solidFill>
                <a:srgbClr val="FF0000"/>
              </a:solidFill>
            </a:rPr>
            <a:t>Evaporative and liquid cooling for both low and warm temperatures, based on natural or eco-friendly refrigerants and new cycles;</a:t>
          </a:r>
        </a:p>
      </dgm:t>
    </dgm:pt>
    <dgm:pt modelId="{A903E8B5-7A3B-4E74-96DF-861E2CFE3E37}" type="parTrans" cxnId="{BC50501E-DF22-4170-BF2E-47A2A4050AFC}">
      <dgm:prSet/>
      <dgm:spPr/>
      <dgm:t>
        <a:bodyPr/>
        <a:lstStyle/>
        <a:p>
          <a:endParaRPr lang="en-GB"/>
        </a:p>
      </dgm:t>
    </dgm:pt>
    <dgm:pt modelId="{02DCB912-9F8E-4949-BC37-A7F0F1A07E9E}" type="sibTrans" cxnId="{BC50501E-DF22-4170-BF2E-47A2A4050AFC}">
      <dgm:prSet/>
      <dgm:spPr/>
      <dgm:t>
        <a:bodyPr/>
        <a:lstStyle/>
        <a:p>
          <a:endParaRPr lang="en-GB"/>
        </a:p>
      </dgm:t>
    </dgm:pt>
    <dgm:pt modelId="{0CE95891-5D1E-4FF8-9FDB-FE9ECE649E16}">
      <dgm:prSet/>
      <dgm:spPr/>
      <dgm:t>
        <a:bodyPr/>
        <a:lstStyle/>
        <a:p>
          <a:r>
            <a:rPr lang="en-GB" dirty="0">
              <a:solidFill>
                <a:srgbClr val="FF0000"/>
              </a:solidFill>
            </a:rPr>
            <a:t>Gas cooling solutions for detectors, including flow design and heat transfer through porous media;</a:t>
          </a:r>
        </a:p>
      </dgm:t>
    </dgm:pt>
    <dgm:pt modelId="{4BC82041-3282-4201-94D2-FF04AE946239}" type="parTrans" cxnId="{60A4A5F6-9EEC-4308-9C3A-09C053635212}">
      <dgm:prSet/>
      <dgm:spPr/>
      <dgm:t>
        <a:bodyPr/>
        <a:lstStyle/>
        <a:p>
          <a:endParaRPr lang="en-GB"/>
        </a:p>
      </dgm:t>
    </dgm:pt>
    <dgm:pt modelId="{2BD812FF-301F-4A22-8209-C143019E24BF}" type="sibTrans" cxnId="{60A4A5F6-9EEC-4308-9C3A-09C053635212}">
      <dgm:prSet/>
      <dgm:spPr/>
      <dgm:t>
        <a:bodyPr/>
        <a:lstStyle/>
        <a:p>
          <a:endParaRPr lang="en-GB"/>
        </a:p>
      </dgm:t>
    </dgm:pt>
    <dgm:pt modelId="{DA2C6D69-6C26-4B76-9592-1C907F2D7CC7}">
      <dgm:prSet/>
      <dgm:spPr/>
      <dgm:t>
        <a:bodyPr/>
        <a:lstStyle/>
        <a:p>
          <a:r>
            <a:rPr lang="en-GB" dirty="0">
              <a:solidFill>
                <a:srgbClr val="FF0000"/>
              </a:solidFill>
            </a:rPr>
            <a:t>Connection technologies for cooling circuits, including leak repair methods;</a:t>
          </a:r>
        </a:p>
      </dgm:t>
    </dgm:pt>
    <dgm:pt modelId="{7133A464-DF22-4081-9E4E-741E65209FEA}" type="parTrans" cxnId="{564F13C1-8641-40B7-A0FA-C8B3E8484A5C}">
      <dgm:prSet/>
      <dgm:spPr/>
      <dgm:t>
        <a:bodyPr/>
        <a:lstStyle/>
        <a:p>
          <a:endParaRPr lang="en-GB"/>
        </a:p>
      </dgm:t>
    </dgm:pt>
    <dgm:pt modelId="{DF06E111-9902-4B8B-8422-18BB594A8B85}" type="sibTrans" cxnId="{564F13C1-8641-40B7-A0FA-C8B3E8484A5C}">
      <dgm:prSet/>
      <dgm:spPr/>
      <dgm:t>
        <a:bodyPr/>
        <a:lstStyle/>
        <a:p>
          <a:endParaRPr lang="en-GB"/>
        </a:p>
      </dgm:t>
    </dgm:pt>
    <dgm:pt modelId="{36696CA8-4BEA-4732-B6DE-21DCAF329139}">
      <dgm:prSet/>
      <dgm:spPr/>
      <dgm:t>
        <a:bodyPr/>
        <a:lstStyle/>
        <a:p>
          <a:r>
            <a:rPr lang="en-GB" dirty="0">
              <a:solidFill>
                <a:srgbClr val="FF0000"/>
              </a:solidFill>
            </a:rPr>
            <a:t>Instrumentation, including flow measurements for gases and liquids.</a:t>
          </a:r>
        </a:p>
      </dgm:t>
    </dgm:pt>
    <dgm:pt modelId="{B7B71A7F-5ECC-48D5-903D-E4AD15BCB42B}" type="parTrans" cxnId="{5BEE05E1-B040-40F2-A87B-BC3709B2DA39}">
      <dgm:prSet/>
      <dgm:spPr/>
      <dgm:t>
        <a:bodyPr/>
        <a:lstStyle/>
        <a:p>
          <a:endParaRPr lang="en-GB"/>
        </a:p>
      </dgm:t>
    </dgm:pt>
    <dgm:pt modelId="{E2BE190B-B5D1-433E-995A-1B58058F7EE2}" type="sibTrans" cxnId="{5BEE05E1-B040-40F2-A87B-BC3709B2DA39}">
      <dgm:prSet/>
      <dgm:spPr/>
      <dgm:t>
        <a:bodyPr/>
        <a:lstStyle/>
        <a:p>
          <a:endParaRPr lang="en-GB"/>
        </a:p>
      </dgm:t>
    </dgm:pt>
    <dgm:pt modelId="{48476B3F-2FFD-43C9-9B54-88B9CF617146}" type="pres">
      <dgm:prSet presAssocID="{6EBED8AB-8594-4789-A5A8-310660BF11D1}" presName="Name0" presStyleCnt="0">
        <dgm:presLayoutVars>
          <dgm:dir/>
          <dgm:animLvl val="lvl"/>
          <dgm:resizeHandles val="exact"/>
        </dgm:presLayoutVars>
      </dgm:prSet>
      <dgm:spPr/>
    </dgm:pt>
    <dgm:pt modelId="{83E3E891-BBA3-4815-AEC4-4D1F298F1A0C}" type="pres">
      <dgm:prSet presAssocID="{FC3C4169-CD9D-404B-892A-A6648101DFE6}" presName="composite" presStyleCnt="0"/>
      <dgm:spPr/>
    </dgm:pt>
    <dgm:pt modelId="{8B2D0F63-914E-4FEF-A90B-9AFA16C2016B}" type="pres">
      <dgm:prSet presAssocID="{FC3C4169-CD9D-404B-892A-A6648101DFE6}" presName="parTx" presStyleLbl="alignNode1" presStyleIdx="0" presStyleCnt="2">
        <dgm:presLayoutVars>
          <dgm:chMax val="0"/>
          <dgm:chPref val="0"/>
          <dgm:bulletEnabled val="1"/>
        </dgm:presLayoutVars>
      </dgm:prSet>
      <dgm:spPr/>
    </dgm:pt>
    <dgm:pt modelId="{5DCAB492-E06B-4E62-911F-DB1902258005}" type="pres">
      <dgm:prSet presAssocID="{FC3C4169-CD9D-404B-892A-A6648101DFE6}" presName="desTx" presStyleLbl="alignAccFollowNode1" presStyleIdx="0" presStyleCnt="2">
        <dgm:presLayoutVars>
          <dgm:bulletEnabled val="1"/>
        </dgm:presLayoutVars>
      </dgm:prSet>
      <dgm:spPr/>
    </dgm:pt>
    <dgm:pt modelId="{4E2DCC9F-2CDF-4705-9DBA-0FE26EE24392}" type="pres">
      <dgm:prSet presAssocID="{C0A3138F-7AEE-4D17-80DD-0FF2CA8CFD59}" presName="space" presStyleCnt="0"/>
      <dgm:spPr/>
    </dgm:pt>
    <dgm:pt modelId="{3F8FAC53-B30B-40DE-B33F-14ACA61BEAF7}" type="pres">
      <dgm:prSet presAssocID="{5C525C8D-3E49-4B68-A751-3EBD5732CD19}" presName="composite" presStyleCnt="0"/>
      <dgm:spPr/>
    </dgm:pt>
    <dgm:pt modelId="{7A808CA9-EF9C-4229-B88B-D195185118AC}" type="pres">
      <dgm:prSet presAssocID="{5C525C8D-3E49-4B68-A751-3EBD5732CD19}" presName="parTx" presStyleLbl="alignNode1" presStyleIdx="1" presStyleCnt="2">
        <dgm:presLayoutVars>
          <dgm:chMax val="0"/>
          <dgm:chPref val="0"/>
          <dgm:bulletEnabled val="1"/>
        </dgm:presLayoutVars>
      </dgm:prSet>
      <dgm:spPr/>
    </dgm:pt>
    <dgm:pt modelId="{73467DF2-2494-42CC-A312-B5C49FA2A483}" type="pres">
      <dgm:prSet presAssocID="{5C525C8D-3E49-4B68-A751-3EBD5732CD19}" presName="desTx" presStyleLbl="alignAccFollowNode1" presStyleIdx="1" presStyleCnt="2">
        <dgm:presLayoutVars>
          <dgm:bulletEnabled val="1"/>
        </dgm:presLayoutVars>
      </dgm:prSet>
      <dgm:spPr/>
    </dgm:pt>
  </dgm:ptLst>
  <dgm:cxnLst>
    <dgm:cxn modelId="{39E16C05-BCE1-47E6-89B9-E1F6CE7FB11D}" srcId="{6EBED8AB-8594-4789-A5A8-310660BF11D1}" destId="{5C525C8D-3E49-4B68-A751-3EBD5732CD19}" srcOrd="1" destOrd="0" parTransId="{860A2374-D57B-451B-AA53-11251E2CE8D6}" sibTransId="{C5DB6697-6B4A-4384-A7FA-88057366D5A9}"/>
    <dgm:cxn modelId="{BC50501E-DF22-4170-BF2E-47A2A4050AFC}" srcId="{5C525C8D-3E49-4B68-A751-3EBD5732CD19}" destId="{96BA2C75-3AB5-4B32-89BC-84CBED83B49D}" srcOrd="0" destOrd="0" parTransId="{A903E8B5-7A3B-4E74-96DF-861E2CFE3E37}" sibTransId="{02DCB912-9F8E-4949-BC37-A7F0F1A07E9E}"/>
    <dgm:cxn modelId="{5D257C24-ACE5-48E6-8EA8-D5EE38518D9C}" srcId="{FC3C4169-CD9D-404B-892A-A6648101DFE6}" destId="{332111E8-7D78-4C0D-BA28-29B58C518327}" srcOrd="2" destOrd="0" parTransId="{BE783CD6-175A-43B6-859A-88FA54844011}" sibTransId="{A01C5684-396B-44F3-9617-07FEB07A26BC}"/>
    <dgm:cxn modelId="{26755B29-8A80-44CF-8E95-E1ABAAA2CA49}" srcId="{FC3C4169-CD9D-404B-892A-A6648101DFE6}" destId="{6B17F511-EF59-487C-9596-78162BE3DC0D}" srcOrd="4" destOrd="0" parTransId="{460817D6-264D-4F4D-A346-CC87644DC71D}" sibTransId="{3167E4AA-DC06-4AFA-808D-3E49A3970B9A}"/>
    <dgm:cxn modelId="{F785CF2C-ADC2-4011-ACB2-2D90D3198632}" type="presOf" srcId="{332111E8-7D78-4C0D-BA28-29B58C518327}" destId="{5DCAB492-E06B-4E62-911F-DB1902258005}" srcOrd="0" destOrd="2" presId="urn:microsoft.com/office/officeart/2005/8/layout/hList1"/>
    <dgm:cxn modelId="{9C59982F-C65D-435C-A90D-4648C450A504}" type="presOf" srcId="{FC3C4169-CD9D-404B-892A-A6648101DFE6}" destId="{8B2D0F63-914E-4FEF-A90B-9AFA16C2016B}" srcOrd="0" destOrd="0" presId="urn:microsoft.com/office/officeart/2005/8/layout/hList1"/>
    <dgm:cxn modelId="{C593C231-68F6-4190-B9BB-69E072C77B73}" type="presOf" srcId="{6B17F511-EF59-487C-9596-78162BE3DC0D}" destId="{5DCAB492-E06B-4E62-911F-DB1902258005}" srcOrd="0" destOrd="4" presId="urn:microsoft.com/office/officeart/2005/8/layout/hList1"/>
    <dgm:cxn modelId="{4A0E7341-9821-41C9-8BBE-12D66C9B4E49}" type="presOf" srcId="{DA2C6D69-6C26-4B76-9592-1C907F2D7CC7}" destId="{73467DF2-2494-42CC-A312-B5C49FA2A483}" srcOrd="0" destOrd="2" presId="urn:microsoft.com/office/officeart/2005/8/layout/hList1"/>
    <dgm:cxn modelId="{9FD22D4C-101E-4E2B-B31C-2A2B99FD3744}" srcId="{FC3C4169-CD9D-404B-892A-A6648101DFE6}" destId="{2B87C3E3-DF05-49B5-99DA-68BFC5A2FEF7}" srcOrd="1" destOrd="0" parTransId="{8B88D13F-A50E-48C0-BAE8-4A6508C20768}" sibTransId="{5A8CDAC4-9A6C-4888-96B7-E94DFF01FB43}"/>
    <dgm:cxn modelId="{1CF1186F-E2FA-4119-839D-60210328F352}" type="presOf" srcId="{6EBED8AB-8594-4789-A5A8-310660BF11D1}" destId="{48476B3F-2FFD-43C9-9B54-88B9CF617146}" srcOrd="0" destOrd="0" presId="urn:microsoft.com/office/officeart/2005/8/layout/hList1"/>
    <dgm:cxn modelId="{31234380-5E76-426C-9E2B-832F9BFD0069}" type="presOf" srcId="{5C525C8D-3E49-4B68-A751-3EBD5732CD19}" destId="{7A808CA9-EF9C-4229-B88B-D195185118AC}" srcOrd="0" destOrd="0" presId="urn:microsoft.com/office/officeart/2005/8/layout/hList1"/>
    <dgm:cxn modelId="{B885C083-9D23-4F2B-83C9-81BDA1A0DE81}" type="presOf" srcId="{0CE95891-5D1E-4FF8-9FDB-FE9ECE649E16}" destId="{73467DF2-2494-42CC-A312-B5C49FA2A483}" srcOrd="0" destOrd="1" presId="urn:microsoft.com/office/officeart/2005/8/layout/hList1"/>
    <dgm:cxn modelId="{E8C4C486-AA40-4F49-9933-0EB7EF36BA8B}" type="presOf" srcId="{106FB17E-6857-4431-9C22-C3FAAD1F8FFA}" destId="{5DCAB492-E06B-4E62-911F-DB1902258005}" srcOrd="0" destOrd="3" presId="urn:microsoft.com/office/officeart/2005/8/layout/hList1"/>
    <dgm:cxn modelId="{8618C7B1-C49E-4716-86ED-73A4674F8A59}" srcId="{FC3C4169-CD9D-404B-892A-A6648101DFE6}" destId="{D6539389-36AD-4903-ACDF-9F697FFC9015}" srcOrd="0" destOrd="0" parTransId="{AE3EAA08-26D5-44B7-98A7-0769A458B911}" sibTransId="{19EECCAD-43DC-4240-A9D6-10A2BD98CAFD}"/>
    <dgm:cxn modelId="{564F13C1-8641-40B7-A0FA-C8B3E8484A5C}" srcId="{5C525C8D-3E49-4B68-A751-3EBD5732CD19}" destId="{DA2C6D69-6C26-4B76-9592-1C907F2D7CC7}" srcOrd="2" destOrd="0" parTransId="{7133A464-DF22-4081-9E4E-741E65209FEA}" sibTransId="{DF06E111-9902-4B8B-8422-18BB594A8B85}"/>
    <dgm:cxn modelId="{8D953AC1-8E65-4108-B03A-5E7777A53F23}" srcId="{FC3C4169-CD9D-404B-892A-A6648101DFE6}" destId="{106FB17E-6857-4431-9C22-C3FAAD1F8FFA}" srcOrd="3" destOrd="0" parTransId="{33E105F1-6AC1-4E0E-837F-F037F767BC70}" sibTransId="{FFC26A47-E262-4962-A286-02534959AF03}"/>
    <dgm:cxn modelId="{833743C1-DEF0-4682-88AF-75989D250853}" type="presOf" srcId="{36696CA8-4BEA-4732-B6DE-21DCAF329139}" destId="{73467DF2-2494-42CC-A312-B5C49FA2A483}" srcOrd="0" destOrd="3" presId="urn:microsoft.com/office/officeart/2005/8/layout/hList1"/>
    <dgm:cxn modelId="{9F0BEDC8-B23B-4E0C-A1BA-55EC21C32B1C}" srcId="{6EBED8AB-8594-4789-A5A8-310660BF11D1}" destId="{FC3C4169-CD9D-404B-892A-A6648101DFE6}" srcOrd="0" destOrd="0" parTransId="{7D5B621E-F157-4724-8AC1-931696A1CAE6}" sibTransId="{C0A3138F-7AEE-4D17-80DD-0FF2CA8CFD59}"/>
    <dgm:cxn modelId="{1887B2D7-8F9E-47F7-9A8A-F06F3BC36086}" type="presOf" srcId="{D6539389-36AD-4903-ACDF-9F697FFC9015}" destId="{5DCAB492-E06B-4E62-911F-DB1902258005}" srcOrd="0" destOrd="0" presId="urn:microsoft.com/office/officeart/2005/8/layout/hList1"/>
    <dgm:cxn modelId="{5BEE05E1-B040-40F2-A87B-BC3709B2DA39}" srcId="{5C525C8D-3E49-4B68-A751-3EBD5732CD19}" destId="{36696CA8-4BEA-4732-B6DE-21DCAF329139}" srcOrd="3" destOrd="0" parTransId="{B7B71A7F-5ECC-48D5-903D-E4AD15BCB42B}" sibTransId="{E2BE190B-B5D1-433E-995A-1B58058F7EE2}"/>
    <dgm:cxn modelId="{51795DF4-0E94-4DBA-B6DF-12AAA42B1A20}" type="presOf" srcId="{2B87C3E3-DF05-49B5-99DA-68BFC5A2FEF7}" destId="{5DCAB492-E06B-4E62-911F-DB1902258005}" srcOrd="0" destOrd="1" presId="urn:microsoft.com/office/officeart/2005/8/layout/hList1"/>
    <dgm:cxn modelId="{1AE8FDF4-DAB5-4325-90D7-78F2410019A6}" type="presOf" srcId="{96BA2C75-3AB5-4B32-89BC-84CBED83B49D}" destId="{73467DF2-2494-42CC-A312-B5C49FA2A483}" srcOrd="0" destOrd="0" presId="urn:microsoft.com/office/officeart/2005/8/layout/hList1"/>
    <dgm:cxn modelId="{60A4A5F6-9EEC-4308-9C3A-09C053635212}" srcId="{5C525C8D-3E49-4B68-A751-3EBD5732CD19}" destId="{0CE95891-5D1E-4FF8-9FDB-FE9ECE649E16}" srcOrd="1" destOrd="0" parTransId="{4BC82041-3282-4201-94D2-FF04AE946239}" sibTransId="{2BD812FF-301F-4A22-8209-C143019E24BF}"/>
    <dgm:cxn modelId="{F333CFB5-BCAD-484B-A69B-23C07D15AC3D}" type="presParOf" srcId="{48476B3F-2FFD-43C9-9B54-88B9CF617146}" destId="{83E3E891-BBA3-4815-AEC4-4D1F298F1A0C}" srcOrd="0" destOrd="0" presId="urn:microsoft.com/office/officeart/2005/8/layout/hList1"/>
    <dgm:cxn modelId="{1398BB31-8382-4EAC-AD6A-5ECCC1199A98}" type="presParOf" srcId="{83E3E891-BBA3-4815-AEC4-4D1F298F1A0C}" destId="{8B2D0F63-914E-4FEF-A90B-9AFA16C2016B}" srcOrd="0" destOrd="0" presId="urn:microsoft.com/office/officeart/2005/8/layout/hList1"/>
    <dgm:cxn modelId="{11287E52-43B0-4561-B6F4-43ADABA4B1BD}" type="presParOf" srcId="{83E3E891-BBA3-4815-AEC4-4D1F298F1A0C}" destId="{5DCAB492-E06B-4E62-911F-DB1902258005}" srcOrd="1" destOrd="0" presId="urn:microsoft.com/office/officeart/2005/8/layout/hList1"/>
    <dgm:cxn modelId="{BDC15971-5887-4E66-9B13-B66B35A8F91F}" type="presParOf" srcId="{48476B3F-2FFD-43C9-9B54-88B9CF617146}" destId="{4E2DCC9F-2CDF-4705-9DBA-0FE26EE24392}" srcOrd="1" destOrd="0" presId="urn:microsoft.com/office/officeart/2005/8/layout/hList1"/>
    <dgm:cxn modelId="{D5061C6E-974E-414D-9259-486FEFBF2430}" type="presParOf" srcId="{48476B3F-2FFD-43C9-9B54-88B9CF617146}" destId="{3F8FAC53-B30B-40DE-B33F-14ACA61BEAF7}" srcOrd="2" destOrd="0" presId="urn:microsoft.com/office/officeart/2005/8/layout/hList1"/>
    <dgm:cxn modelId="{202946B7-6958-481B-9101-2D3FCAB76594}" type="presParOf" srcId="{3F8FAC53-B30B-40DE-B33F-14ACA61BEAF7}" destId="{7A808CA9-EF9C-4229-B88B-D195185118AC}" srcOrd="0" destOrd="0" presId="urn:microsoft.com/office/officeart/2005/8/layout/hList1"/>
    <dgm:cxn modelId="{9D7122E6-67DB-42B6-A683-2D4AA9A1E7D5}" type="presParOf" srcId="{3F8FAC53-B30B-40DE-B33F-14ACA61BEAF7}" destId="{73467DF2-2494-42CC-A312-B5C49FA2A483}"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EBED8AB-8594-4789-A5A8-310660BF11D1}" type="doc">
      <dgm:prSet loTypeId="urn:microsoft.com/office/officeart/2005/8/layout/hList1" loCatId="list" qsTypeId="urn:microsoft.com/office/officeart/2005/8/quickstyle/simple1" qsCatId="simple" csTypeId="urn:microsoft.com/office/officeart/2005/8/colors/accent1_2" csCatId="accent1"/>
      <dgm:spPr/>
      <dgm:t>
        <a:bodyPr/>
        <a:lstStyle/>
        <a:p>
          <a:endParaRPr lang="en-GB"/>
        </a:p>
      </dgm:t>
    </dgm:pt>
    <dgm:pt modelId="{FC3C4169-CD9D-404B-892A-A6648101DFE6}">
      <dgm:prSet/>
      <dgm:spPr/>
      <dgm:t>
        <a:bodyPr/>
        <a:lstStyle/>
        <a:p>
          <a:r>
            <a:rPr lang="en-GB" dirty="0"/>
            <a:t>WG 8.2: Low Mass Mechanics and thermal management:</a:t>
          </a:r>
        </a:p>
      </dgm:t>
    </dgm:pt>
    <dgm:pt modelId="{7D5B621E-F157-4724-8AC1-931696A1CAE6}" type="parTrans" cxnId="{9F0BEDC8-B23B-4E0C-A1BA-55EC21C32B1C}">
      <dgm:prSet/>
      <dgm:spPr/>
      <dgm:t>
        <a:bodyPr/>
        <a:lstStyle/>
        <a:p>
          <a:endParaRPr lang="en-GB"/>
        </a:p>
      </dgm:t>
    </dgm:pt>
    <dgm:pt modelId="{C0A3138F-7AEE-4D17-80DD-0FF2CA8CFD59}" type="sibTrans" cxnId="{9F0BEDC8-B23B-4E0C-A1BA-55EC21C32B1C}">
      <dgm:prSet/>
      <dgm:spPr/>
      <dgm:t>
        <a:bodyPr/>
        <a:lstStyle/>
        <a:p>
          <a:endParaRPr lang="en-GB"/>
        </a:p>
      </dgm:t>
    </dgm:pt>
    <dgm:pt modelId="{D6539389-36AD-4903-ACDF-9F697FFC9015}">
      <dgm:prSet/>
      <dgm:spPr/>
      <dgm:t>
        <a:bodyPr/>
        <a:lstStyle/>
        <a:p>
          <a:r>
            <a:rPr lang="en-GB" dirty="0">
              <a:solidFill>
                <a:schemeClr val="bg1">
                  <a:lumMod val="75000"/>
                </a:schemeClr>
              </a:solidFill>
            </a:rPr>
            <a:t>Novel materials for structural and thermal management applications, including qualification for operation in harsh environments; </a:t>
          </a:r>
        </a:p>
      </dgm:t>
    </dgm:pt>
    <dgm:pt modelId="{AE3EAA08-26D5-44B7-98A7-0769A458B911}" type="parTrans" cxnId="{8618C7B1-C49E-4716-86ED-73A4674F8A59}">
      <dgm:prSet/>
      <dgm:spPr/>
      <dgm:t>
        <a:bodyPr/>
        <a:lstStyle/>
        <a:p>
          <a:endParaRPr lang="en-GB"/>
        </a:p>
      </dgm:t>
    </dgm:pt>
    <dgm:pt modelId="{19EECCAD-43DC-4240-A9D6-10A2BD98CAFD}" type="sibTrans" cxnId="{8618C7B1-C49E-4716-86ED-73A4674F8A59}">
      <dgm:prSet/>
      <dgm:spPr/>
      <dgm:t>
        <a:bodyPr/>
        <a:lstStyle/>
        <a:p>
          <a:endParaRPr lang="en-GB"/>
        </a:p>
      </dgm:t>
    </dgm:pt>
    <dgm:pt modelId="{2B87C3E3-DF05-49B5-99DA-68BFC5A2FEF7}">
      <dgm:prSet/>
      <dgm:spPr/>
      <dgm:t>
        <a:bodyPr/>
        <a:lstStyle/>
        <a:p>
          <a:r>
            <a:rPr lang="en-GB" dirty="0">
              <a:solidFill>
                <a:srgbClr val="FF0000"/>
              </a:solidFill>
            </a:rPr>
            <a:t>Advanced manufacturing techniques, including additive manufacturing; </a:t>
          </a:r>
        </a:p>
      </dgm:t>
    </dgm:pt>
    <dgm:pt modelId="{8B88D13F-A50E-48C0-BAE8-4A6508C20768}" type="parTrans" cxnId="{9FD22D4C-101E-4E2B-B31C-2A2B99FD3744}">
      <dgm:prSet/>
      <dgm:spPr/>
      <dgm:t>
        <a:bodyPr/>
        <a:lstStyle/>
        <a:p>
          <a:endParaRPr lang="en-GB"/>
        </a:p>
      </dgm:t>
    </dgm:pt>
    <dgm:pt modelId="{5A8CDAC4-9A6C-4888-96B7-E94DFF01FB43}" type="sibTrans" cxnId="{9FD22D4C-101E-4E2B-B31C-2A2B99FD3744}">
      <dgm:prSet/>
      <dgm:spPr/>
      <dgm:t>
        <a:bodyPr/>
        <a:lstStyle/>
        <a:p>
          <a:endParaRPr lang="en-GB"/>
        </a:p>
      </dgm:t>
    </dgm:pt>
    <dgm:pt modelId="{332111E8-7D78-4C0D-BA28-29B58C518327}">
      <dgm:prSet/>
      <dgm:spPr/>
      <dgm:t>
        <a:bodyPr/>
        <a:lstStyle/>
        <a:p>
          <a:r>
            <a:rPr lang="en-GB" dirty="0">
              <a:solidFill>
                <a:schemeClr val="accent1"/>
              </a:solidFill>
            </a:rPr>
            <a:t>Support structures with integrated cooling circuits, including silicon or ceramic substrates with embedded microchannels, composite substrates with embedded pipe-less networks and cold plates with thin-walled pipes;</a:t>
          </a:r>
        </a:p>
      </dgm:t>
    </dgm:pt>
    <dgm:pt modelId="{BE783CD6-175A-43B6-859A-88FA54844011}" type="parTrans" cxnId="{5D257C24-ACE5-48E6-8EA8-D5EE38518D9C}">
      <dgm:prSet/>
      <dgm:spPr/>
      <dgm:t>
        <a:bodyPr/>
        <a:lstStyle/>
        <a:p>
          <a:endParaRPr lang="en-GB"/>
        </a:p>
      </dgm:t>
    </dgm:pt>
    <dgm:pt modelId="{A01C5684-396B-44F3-9617-07FEB07A26BC}" type="sibTrans" cxnId="{5D257C24-ACE5-48E6-8EA8-D5EE38518D9C}">
      <dgm:prSet/>
      <dgm:spPr/>
      <dgm:t>
        <a:bodyPr/>
        <a:lstStyle/>
        <a:p>
          <a:endParaRPr lang="en-GB"/>
        </a:p>
      </dgm:t>
    </dgm:pt>
    <dgm:pt modelId="{106FB17E-6857-4431-9C22-C3FAAD1F8FFA}">
      <dgm:prSet/>
      <dgm:spPr/>
      <dgm:t>
        <a:bodyPr/>
        <a:lstStyle/>
        <a:p>
          <a:r>
            <a:rPr lang="en-GB" dirty="0">
              <a:solidFill>
                <a:schemeClr val="bg1">
                  <a:lumMod val="75000"/>
                </a:schemeClr>
              </a:solidFill>
            </a:rPr>
            <a:t>Modular, scalable designs for detectors with large surface areas; </a:t>
          </a:r>
        </a:p>
      </dgm:t>
    </dgm:pt>
    <dgm:pt modelId="{33E105F1-6AC1-4E0E-837F-F037F767BC70}" type="parTrans" cxnId="{8D953AC1-8E65-4108-B03A-5E7777A53F23}">
      <dgm:prSet/>
      <dgm:spPr/>
      <dgm:t>
        <a:bodyPr/>
        <a:lstStyle/>
        <a:p>
          <a:endParaRPr lang="en-GB"/>
        </a:p>
      </dgm:t>
    </dgm:pt>
    <dgm:pt modelId="{FFC26A47-E262-4962-A286-02534959AF03}" type="sibTrans" cxnId="{8D953AC1-8E65-4108-B03A-5E7777A53F23}">
      <dgm:prSet/>
      <dgm:spPr/>
      <dgm:t>
        <a:bodyPr/>
        <a:lstStyle/>
        <a:p>
          <a:endParaRPr lang="en-GB"/>
        </a:p>
      </dgm:t>
    </dgm:pt>
    <dgm:pt modelId="{6B17F511-EF59-487C-9596-78162BE3DC0D}">
      <dgm:prSet/>
      <dgm:spPr/>
      <dgm:t>
        <a:bodyPr/>
        <a:lstStyle/>
        <a:p>
          <a:r>
            <a:rPr lang="en-GB" dirty="0">
              <a:solidFill>
                <a:schemeClr val="bg1">
                  <a:lumMod val="75000"/>
                </a:schemeClr>
              </a:solidFill>
            </a:rPr>
            <a:t>Vacuum-tight composite structures.</a:t>
          </a:r>
        </a:p>
      </dgm:t>
    </dgm:pt>
    <dgm:pt modelId="{460817D6-264D-4F4D-A346-CC87644DC71D}" type="parTrans" cxnId="{26755B29-8A80-44CF-8E95-E1ABAAA2CA49}">
      <dgm:prSet/>
      <dgm:spPr/>
      <dgm:t>
        <a:bodyPr/>
        <a:lstStyle/>
        <a:p>
          <a:endParaRPr lang="en-GB"/>
        </a:p>
      </dgm:t>
    </dgm:pt>
    <dgm:pt modelId="{3167E4AA-DC06-4AFA-808D-3E49A3970B9A}" type="sibTrans" cxnId="{26755B29-8A80-44CF-8E95-E1ABAAA2CA49}">
      <dgm:prSet/>
      <dgm:spPr/>
      <dgm:t>
        <a:bodyPr/>
        <a:lstStyle/>
        <a:p>
          <a:endParaRPr lang="en-GB"/>
        </a:p>
      </dgm:t>
    </dgm:pt>
    <dgm:pt modelId="{5C525C8D-3E49-4B68-A751-3EBD5732CD19}">
      <dgm:prSet/>
      <dgm:spPr/>
      <dgm:t>
        <a:bodyPr/>
        <a:lstStyle/>
        <a:p>
          <a:r>
            <a:rPr lang="en-GB"/>
            <a:t>WG 8.3: Detector Cooling: </a:t>
          </a:r>
        </a:p>
      </dgm:t>
    </dgm:pt>
    <dgm:pt modelId="{860A2374-D57B-451B-AA53-11251E2CE8D6}" type="parTrans" cxnId="{39E16C05-BCE1-47E6-89B9-E1F6CE7FB11D}">
      <dgm:prSet/>
      <dgm:spPr/>
      <dgm:t>
        <a:bodyPr/>
        <a:lstStyle/>
        <a:p>
          <a:endParaRPr lang="en-GB"/>
        </a:p>
      </dgm:t>
    </dgm:pt>
    <dgm:pt modelId="{C5DB6697-6B4A-4384-A7FA-88057366D5A9}" type="sibTrans" cxnId="{39E16C05-BCE1-47E6-89B9-E1F6CE7FB11D}">
      <dgm:prSet/>
      <dgm:spPr/>
      <dgm:t>
        <a:bodyPr/>
        <a:lstStyle/>
        <a:p>
          <a:endParaRPr lang="en-GB"/>
        </a:p>
      </dgm:t>
    </dgm:pt>
    <dgm:pt modelId="{96BA2C75-3AB5-4B32-89BC-84CBED83B49D}">
      <dgm:prSet/>
      <dgm:spPr/>
      <dgm:t>
        <a:bodyPr/>
        <a:lstStyle/>
        <a:p>
          <a:r>
            <a:rPr lang="en-GB" dirty="0">
              <a:solidFill>
                <a:schemeClr val="accent1"/>
              </a:solidFill>
            </a:rPr>
            <a:t>Evaporative and liquid cooling for both low and warm temperatures, based on natural or eco-friendly refrigerants and new cycles;</a:t>
          </a:r>
        </a:p>
      </dgm:t>
    </dgm:pt>
    <dgm:pt modelId="{A903E8B5-7A3B-4E74-96DF-861E2CFE3E37}" type="parTrans" cxnId="{BC50501E-DF22-4170-BF2E-47A2A4050AFC}">
      <dgm:prSet/>
      <dgm:spPr/>
      <dgm:t>
        <a:bodyPr/>
        <a:lstStyle/>
        <a:p>
          <a:endParaRPr lang="en-GB"/>
        </a:p>
      </dgm:t>
    </dgm:pt>
    <dgm:pt modelId="{02DCB912-9F8E-4949-BC37-A7F0F1A07E9E}" type="sibTrans" cxnId="{BC50501E-DF22-4170-BF2E-47A2A4050AFC}">
      <dgm:prSet/>
      <dgm:spPr/>
      <dgm:t>
        <a:bodyPr/>
        <a:lstStyle/>
        <a:p>
          <a:endParaRPr lang="en-GB"/>
        </a:p>
      </dgm:t>
    </dgm:pt>
    <dgm:pt modelId="{0CE95891-5D1E-4FF8-9FDB-FE9ECE649E16}">
      <dgm:prSet/>
      <dgm:spPr/>
      <dgm:t>
        <a:bodyPr/>
        <a:lstStyle/>
        <a:p>
          <a:r>
            <a:rPr lang="en-GB" dirty="0">
              <a:solidFill>
                <a:schemeClr val="accent1"/>
              </a:solidFill>
            </a:rPr>
            <a:t>Gas cooling solutions for detectors, including flow design and heat transfer through porous media;</a:t>
          </a:r>
        </a:p>
      </dgm:t>
    </dgm:pt>
    <dgm:pt modelId="{4BC82041-3282-4201-94D2-FF04AE946239}" type="parTrans" cxnId="{60A4A5F6-9EEC-4308-9C3A-09C053635212}">
      <dgm:prSet/>
      <dgm:spPr/>
      <dgm:t>
        <a:bodyPr/>
        <a:lstStyle/>
        <a:p>
          <a:endParaRPr lang="en-GB"/>
        </a:p>
      </dgm:t>
    </dgm:pt>
    <dgm:pt modelId="{2BD812FF-301F-4A22-8209-C143019E24BF}" type="sibTrans" cxnId="{60A4A5F6-9EEC-4308-9C3A-09C053635212}">
      <dgm:prSet/>
      <dgm:spPr/>
      <dgm:t>
        <a:bodyPr/>
        <a:lstStyle/>
        <a:p>
          <a:endParaRPr lang="en-GB"/>
        </a:p>
      </dgm:t>
    </dgm:pt>
    <dgm:pt modelId="{DA2C6D69-6C26-4B76-9592-1C907F2D7CC7}">
      <dgm:prSet/>
      <dgm:spPr/>
      <dgm:t>
        <a:bodyPr/>
        <a:lstStyle/>
        <a:p>
          <a:r>
            <a:rPr lang="en-GB" dirty="0">
              <a:solidFill>
                <a:srgbClr val="FF0000"/>
              </a:solidFill>
            </a:rPr>
            <a:t>Connection technologies for cooling circuits, including leak repair methods;</a:t>
          </a:r>
        </a:p>
      </dgm:t>
    </dgm:pt>
    <dgm:pt modelId="{7133A464-DF22-4081-9E4E-741E65209FEA}" type="parTrans" cxnId="{564F13C1-8641-40B7-A0FA-C8B3E8484A5C}">
      <dgm:prSet/>
      <dgm:spPr/>
      <dgm:t>
        <a:bodyPr/>
        <a:lstStyle/>
        <a:p>
          <a:endParaRPr lang="en-GB"/>
        </a:p>
      </dgm:t>
    </dgm:pt>
    <dgm:pt modelId="{DF06E111-9902-4B8B-8422-18BB594A8B85}" type="sibTrans" cxnId="{564F13C1-8641-40B7-A0FA-C8B3E8484A5C}">
      <dgm:prSet/>
      <dgm:spPr/>
      <dgm:t>
        <a:bodyPr/>
        <a:lstStyle/>
        <a:p>
          <a:endParaRPr lang="en-GB"/>
        </a:p>
      </dgm:t>
    </dgm:pt>
    <dgm:pt modelId="{36696CA8-4BEA-4732-B6DE-21DCAF329139}">
      <dgm:prSet/>
      <dgm:spPr/>
      <dgm:t>
        <a:bodyPr/>
        <a:lstStyle/>
        <a:p>
          <a:r>
            <a:rPr lang="en-GB" dirty="0">
              <a:solidFill>
                <a:srgbClr val="FF0000"/>
              </a:solidFill>
            </a:rPr>
            <a:t>Instrumentation, including flow measurements for gases and liquids.</a:t>
          </a:r>
        </a:p>
      </dgm:t>
    </dgm:pt>
    <dgm:pt modelId="{B7B71A7F-5ECC-48D5-903D-E4AD15BCB42B}" type="parTrans" cxnId="{5BEE05E1-B040-40F2-A87B-BC3709B2DA39}">
      <dgm:prSet/>
      <dgm:spPr/>
      <dgm:t>
        <a:bodyPr/>
        <a:lstStyle/>
        <a:p>
          <a:endParaRPr lang="en-GB"/>
        </a:p>
      </dgm:t>
    </dgm:pt>
    <dgm:pt modelId="{E2BE190B-B5D1-433E-995A-1B58058F7EE2}" type="sibTrans" cxnId="{5BEE05E1-B040-40F2-A87B-BC3709B2DA39}">
      <dgm:prSet/>
      <dgm:spPr/>
      <dgm:t>
        <a:bodyPr/>
        <a:lstStyle/>
        <a:p>
          <a:endParaRPr lang="en-GB"/>
        </a:p>
      </dgm:t>
    </dgm:pt>
    <dgm:pt modelId="{48476B3F-2FFD-43C9-9B54-88B9CF617146}" type="pres">
      <dgm:prSet presAssocID="{6EBED8AB-8594-4789-A5A8-310660BF11D1}" presName="Name0" presStyleCnt="0">
        <dgm:presLayoutVars>
          <dgm:dir/>
          <dgm:animLvl val="lvl"/>
          <dgm:resizeHandles val="exact"/>
        </dgm:presLayoutVars>
      </dgm:prSet>
      <dgm:spPr/>
    </dgm:pt>
    <dgm:pt modelId="{83E3E891-BBA3-4815-AEC4-4D1F298F1A0C}" type="pres">
      <dgm:prSet presAssocID="{FC3C4169-CD9D-404B-892A-A6648101DFE6}" presName="composite" presStyleCnt="0"/>
      <dgm:spPr/>
    </dgm:pt>
    <dgm:pt modelId="{8B2D0F63-914E-4FEF-A90B-9AFA16C2016B}" type="pres">
      <dgm:prSet presAssocID="{FC3C4169-CD9D-404B-892A-A6648101DFE6}" presName="parTx" presStyleLbl="alignNode1" presStyleIdx="0" presStyleCnt="2">
        <dgm:presLayoutVars>
          <dgm:chMax val="0"/>
          <dgm:chPref val="0"/>
          <dgm:bulletEnabled val="1"/>
        </dgm:presLayoutVars>
      </dgm:prSet>
      <dgm:spPr/>
    </dgm:pt>
    <dgm:pt modelId="{5DCAB492-E06B-4E62-911F-DB1902258005}" type="pres">
      <dgm:prSet presAssocID="{FC3C4169-CD9D-404B-892A-A6648101DFE6}" presName="desTx" presStyleLbl="alignAccFollowNode1" presStyleIdx="0" presStyleCnt="2">
        <dgm:presLayoutVars>
          <dgm:bulletEnabled val="1"/>
        </dgm:presLayoutVars>
      </dgm:prSet>
      <dgm:spPr/>
    </dgm:pt>
    <dgm:pt modelId="{4E2DCC9F-2CDF-4705-9DBA-0FE26EE24392}" type="pres">
      <dgm:prSet presAssocID="{C0A3138F-7AEE-4D17-80DD-0FF2CA8CFD59}" presName="space" presStyleCnt="0"/>
      <dgm:spPr/>
    </dgm:pt>
    <dgm:pt modelId="{3F8FAC53-B30B-40DE-B33F-14ACA61BEAF7}" type="pres">
      <dgm:prSet presAssocID="{5C525C8D-3E49-4B68-A751-3EBD5732CD19}" presName="composite" presStyleCnt="0"/>
      <dgm:spPr/>
    </dgm:pt>
    <dgm:pt modelId="{7A808CA9-EF9C-4229-B88B-D195185118AC}" type="pres">
      <dgm:prSet presAssocID="{5C525C8D-3E49-4B68-A751-3EBD5732CD19}" presName="parTx" presStyleLbl="alignNode1" presStyleIdx="1" presStyleCnt="2">
        <dgm:presLayoutVars>
          <dgm:chMax val="0"/>
          <dgm:chPref val="0"/>
          <dgm:bulletEnabled val="1"/>
        </dgm:presLayoutVars>
      </dgm:prSet>
      <dgm:spPr/>
    </dgm:pt>
    <dgm:pt modelId="{73467DF2-2494-42CC-A312-B5C49FA2A483}" type="pres">
      <dgm:prSet presAssocID="{5C525C8D-3E49-4B68-A751-3EBD5732CD19}" presName="desTx" presStyleLbl="alignAccFollowNode1" presStyleIdx="1" presStyleCnt="2">
        <dgm:presLayoutVars>
          <dgm:bulletEnabled val="1"/>
        </dgm:presLayoutVars>
      </dgm:prSet>
      <dgm:spPr/>
    </dgm:pt>
  </dgm:ptLst>
  <dgm:cxnLst>
    <dgm:cxn modelId="{39E16C05-BCE1-47E6-89B9-E1F6CE7FB11D}" srcId="{6EBED8AB-8594-4789-A5A8-310660BF11D1}" destId="{5C525C8D-3E49-4B68-A751-3EBD5732CD19}" srcOrd="1" destOrd="0" parTransId="{860A2374-D57B-451B-AA53-11251E2CE8D6}" sibTransId="{C5DB6697-6B4A-4384-A7FA-88057366D5A9}"/>
    <dgm:cxn modelId="{BC50501E-DF22-4170-BF2E-47A2A4050AFC}" srcId="{5C525C8D-3E49-4B68-A751-3EBD5732CD19}" destId="{96BA2C75-3AB5-4B32-89BC-84CBED83B49D}" srcOrd="0" destOrd="0" parTransId="{A903E8B5-7A3B-4E74-96DF-861E2CFE3E37}" sibTransId="{02DCB912-9F8E-4949-BC37-A7F0F1A07E9E}"/>
    <dgm:cxn modelId="{5D257C24-ACE5-48E6-8EA8-D5EE38518D9C}" srcId="{FC3C4169-CD9D-404B-892A-A6648101DFE6}" destId="{332111E8-7D78-4C0D-BA28-29B58C518327}" srcOrd="2" destOrd="0" parTransId="{BE783CD6-175A-43B6-859A-88FA54844011}" sibTransId="{A01C5684-396B-44F3-9617-07FEB07A26BC}"/>
    <dgm:cxn modelId="{26755B29-8A80-44CF-8E95-E1ABAAA2CA49}" srcId="{FC3C4169-CD9D-404B-892A-A6648101DFE6}" destId="{6B17F511-EF59-487C-9596-78162BE3DC0D}" srcOrd="4" destOrd="0" parTransId="{460817D6-264D-4F4D-A346-CC87644DC71D}" sibTransId="{3167E4AA-DC06-4AFA-808D-3E49A3970B9A}"/>
    <dgm:cxn modelId="{F785CF2C-ADC2-4011-ACB2-2D90D3198632}" type="presOf" srcId="{332111E8-7D78-4C0D-BA28-29B58C518327}" destId="{5DCAB492-E06B-4E62-911F-DB1902258005}" srcOrd="0" destOrd="2" presId="urn:microsoft.com/office/officeart/2005/8/layout/hList1"/>
    <dgm:cxn modelId="{9C59982F-C65D-435C-A90D-4648C450A504}" type="presOf" srcId="{FC3C4169-CD9D-404B-892A-A6648101DFE6}" destId="{8B2D0F63-914E-4FEF-A90B-9AFA16C2016B}" srcOrd="0" destOrd="0" presId="urn:microsoft.com/office/officeart/2005/8/layout/hList1"/>
    <dgm:cxn modelId="{C593C231-68F6-4190-B9BB-69E072C77B73}" type="presOf" srcId="{6B17F511-EF59-487C-9596-78162BE3DC0D}" destId="{5DCAB492-E06B-4E62-911F-DB1902258005}" srcOrd="0" destOrd="4" presId="urn:microsoft.com/office/officeart/2005/8/layout/hList1"/>
    <dgm:cxn modelId="{4A0E7341-9821-41C9-8BBE-12D66C9B4E49}" type="presOf" srcId="{DA2C6D69-6C26-4B76-9592-1C907F2D7CC7}" destId="{73467DF2-2494-42CC-A312-B5C49FA2A483}" srcOrd="0" destOrd="2" presId="urn:microsoft.com/office/officeart/2005/8/layout/hList1"/>
    <dgm:cxn modelId="{9FD22D4C-101E-4E2B-B31C-2A2B99FD3744}" srcId="{FC3C4169-CD9D-404B-892A-A6648101DFE6}" destId="{2B87C3E3-DF05-49B5-99DA-68BFC5A2FEF7}" srcOrd="1" destOrd="0" parTransId="{8B88D13F-A50E-48C0-BAE8-4A6508C20768}" sibTransId="{5A8CDAC4-9A6C-4888-96B7-E94DFF01FB43}"/>
    <dgm:cxn modelId="{1CF1186F-E2FA-4119-839D-60210328F352}" type="presOf" srcId="{6EBED8AB-8594-4789-A5A8-310660BF11D1}" destId="{48476B3F-2FFD-43C9-9B54-88B9CF617146}" srcOrd="0" destOrd="0" presId="urn:microsoft.com/office/officeart/2005/8/layout/hList1"/>
    <dgm:cxn modelId="{31234380-5E76-426C-9E2B-832F9BFD0069}" type="presOf" srcId="{5C525C8D-3E49-4B68-A751-3EBD5732CD19}" destId="{7A808CA9-EF9C-4229-B88B-D195185118AC}" srcOrd="0" destOrd="0" presId="urn:microsoft.com/office/officeart/2005/8/layout/hList1"/>
    <dgm:cxn modelId="{B885C083-9D23-4F2B-83C9-81BDA1A0DE81}" type="presOf" srcId="{0CE95891-5D1E-4FF8-9FDB-FE9ECE649E16}" destId="{73467DF2-2494-42CC-A312-B5C49FA2A483}" srcOrd="0" destOrd="1" presId="urn:microsoft.com/office/officeart/2005/8/layout/hList1"/>
    <dgm:cxn modelId="{E8C4C486-AA40-4F49-9933-0EB7EF36BA8B}" type="presOf" srcId="{106FB17E-6857-4431-9C22-C3FAAD1F8FFA}" destId="{5DCAB492-E06B-4E62-911F-DB1902258005}" srcOrd="0" destOrd="3" presId="urn:microsoft.com/office/officeart/2005/8/layout/hList1"/>
    <dgm:cxn modelId="{8618C7B1-C49E-4716-86ED-73A4674F8A59}" srcId="{FC3C4169-CD9D-404B-892A-A6648101DFE6}" destId="{D6539389-36AD-4903-ACDF-9F697FFC9015}" srcOrd="0" destOrd="0" parTransId="{AE3EAA08-26D5-44B7-98A7-0769A458B911}" sibTransId="{19EECCAD-43DC-4240-A9D6-10A2BD98CAFD}"/>
    <dgm:cxn modelId="{564F13C1-8641-40B7-A0FA-C8B3E8484A5C}" srcId="{5C525C8D-3E49-4B68-A751-3EBD5732CD19}" destId="{DA2C6D69-6C26-4B76-9592-1C907F2D7CC7}" srcOrd="2" destOrd="0" parTransId="{7133A464-DF22-4081-9E4E-741E65209FEA}" sibTransId="{DF06E111-9902-4B8B-8422-18BB594A8B85}"/>
    <dgm:cxn modelId="{8D953AC1-8E65-4108-B03A-5E7777A53F23}" srcId="{FC3C4169-CD9D-404B-892A-A6648101DFE6}" destId="{106FB17E-6857-4431-9C22-C3FAAD1F8FFA}" srcOrd="3" destOrd="0" parTransId="{33E105F1-6AC1-4E0E-837F-F037F767BC70}" sibTransId="{FFC26A47-E262-4962-A286-02534959AF03}"/>
    <dgm:cxn modelId="{833743C1-DEF0-4682-88AF-75989D250853}" type="presOf" srcId="{36696CA8-4BEA-4732-B6DE-21DCAF329139}" destId="{73467DF2-2494-42CC-A312-B5C49FA2A483}" srcOrd="0" destOrd="3" presId="urn:microsoft.com/office/officeart/2005/8/layout/hList1"/>
    <dgm:cxn modelId="{9F0BEDC8-B23B-4E0C-A1BA-55EC21C32B1C}" srcId="{6EBED8AB-8594-4789-A5A8-310660BF11D1}" destId="{FC3C4169-CD9D-404B-892A-A6648101DFE6}" srcOrd="0" destOrd="0" parTransId="{7D5B621E-F157-4724-8AC1-931696A1CAE6}" sibTransId="{C0A3138F-7AEE-4D17-80DD-0FF2CA8CFD59}"/>
    <dgm:cxn modelId="{1887B2D7-8F9E-47F7-9A8A-F06F3BC36086}" type="presOf" srcId="{D6539389-36AD-4903-ACDF-9F697FFC9015}" destId="{5DCAB492-E06B-4E62-911F-DB1902258005}" srcOrd="0" destOrd="0" presId="urn:microsoft.com/office/officeart/2005/8/layout/hList1"/>
    <dgm:cxn modelId="{5BEE05E1-B040-40F2-A87B-BC3709B2DA39}" srcId="{5C525C8D-3E49-4B68-A751-3EBD5732CD19}" destId="{36696CA8-4BEA-4732-B6DE-21DCAF329139}" srcOrd="3" destOrd="0" parTransId="{B7B71A7F-5ECC-48D5-903D-E4AD15BCB42B}" sibTransId="{E2BE190B-B5D1-433E-995A-1B58058F7EE2}"/>
    <dgm:cxn modelId="{51795DF4-0E94-4DBA-B6DF-12AAA42B1A20}" type="presOf" srcId="{2B87C3E3-DF05-49B5-99DA-68BFC5A2FEF7}" destId="{5DCAB492-E06B-4E62-911F-DB1902258005}" srcOrd="0" destOrd="1" presId="urn:microsoft.com/office/officeart/2005/8/layout/hList1"/>
    <dgm:cxn modelId="{1AE8FDF4-DAB5-4325-90D7-78F2410019A6}" type="presOf" srcId="{96BA2C75-3AB5-4B32-89BC-84CBED83B49D}" destId="{73467DF2-2494-42CC-A312-B5C49FA2A483}" srcOrd="0" destOrd="0" presId="urn:microsoft.com/office/officeart/2005/8/layout/hList1"/>
    <dgm:cxn modelId="{60A4A5F6-9EEC-4308-9C3A-09C053635212}" srcId="{5C525C8D-3E49-4B68-A751-3EBD5732CD19}" destId="{0CE95891-5D1E-4FF8-9FDB-FE9ECE649E16}" srcOrd="1" destOrd="0" parTransId="{4BC82041-3282-4201-94D2-FF04AE946239}" sibTransId="{2BD812FF-301F-4A22-8209-C143019E24BF}"/>
    <dgm:cxn modelId="{F333CFB5-BCAD-484B-A69B-23C07D15AC3D}" type="presParOf" srcId="{48476B3F-2FFD-43C9-9B54-88B9CF617146}" destId="{83E3E891-BBA3-4815-AEC4-4D1F298F1A0C}" srcOrd="0" destOrd="0" presId="urn:microsoft.com/office/officeart/2005/8/layout/hList1"/>
    <dgm:cxn modelId="{1398BB31-8382-4EAC-AD6A-5ECCC1199A98}" type="presParOf" srcId="{83E3E891-BBA3-4815-AEC4-4D1F298F1A0C}" destId="{8B2D0F63-914E-4FEF-A90B-9AFA16C2016B}" srcOrd="0" destOrd="0" presId="urn:microsoft.com/office/officeart/2005/8/layout/hList1"/>
    <dgm:cxn modelId="{11287E52-43B0-4561-B6F4-43ADABA4B1BD}" type="presParOf" srcId="{83E3E891-BBA3-4815-AEC4-4D1F298F1A0C}" destId="{5DCAB492-E06B-4E62-911F-DB1902258005}" srcOrd="1" destOrd="0" presId="urn:microsoft.com/office/officeart/2005/8/layout/hList1"/>
    <dgm:cxn modelId="{BDC15971-5887-4E66-9B13-B66B35A8F91F}" type="presParOf" srcId="{48476B3F-2FFD-43C9-9B54-88B9CF617146}" destId="{4E2DCC9F-2CDF-4705-9DBA-0FE26EE24392}" srcOrd="1" destOrd="0" presId="urn:microsoft.com/office/officeart/2005/8/layout/hList1"/>
    <dgm:cxn modelId="{D5061C6E-974E-414D-9259-486FEFBF2430}" type="presParOf" srcId="{48476B3F-2FFD-43C9-9B54-88B9CF617146}" destId="{3F8FAC53-B30B-40DE-B33F-14ACA61BEAF7}" srcOrd="2" destOrd="0" presId="urn:microsoft.com/office/officeart/2005/8/layout/hList1"/>
    <dgm:cxn modelId="{202946B7-6958-481B-9101-2D3FCAB76594}" type="presParOf" srcId="{3F8FAC53-B30B-40DE-B33F-14ACA61BEAF7}" destId="{7A808CA9-EF9C-4229-B88B-D195185118AC}" srcOrd="0" destOrd="0" presId="urn:microsoft.com/office/officeart/2005/8/layout/hList1"/>
    <dgm:cxn modelId="{9D7122E6-67DB-42B6-A683-2D4AA9A1E7D5}" type="presParOf" srcId="{3F8FAC53-B30B-40DE-B33F-14ACA61BEAF7}" destId="{73467DF2-2494-42CC-A312-B5C49FA2A483}"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A3E17B9-11A7-4857-95B3-C81E8B558C27}"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GB"/>
        </a:p>
      </dgm:t>
    </dgm:pt>
    <dgm:pt modelId="{D4288CEC-7EB6-4376-841D-0FCE664872D5}">
      <dgm:prSet phldrT="[Text]"/>
      <dgm:spPr/>
      <dgm:t>
        <a:bodyPr/>
        <a:lstStyle/>
        <a:p>
          <a:pPr>
            <a:buFont typeface="Arial" panose="020B0604020202020204" pitchFamily="34" charset="0"/>
            <a:buChar char="•"/>
          </a:pPr>
          <a:r>
            <a:rPr lang="en-GB" altLang="en-US" dirty="0">
              <a:latin typeface="Arial" panose="020B0604020202020204" pitchFamily="34" charset="0"/>
            </a:rPr>
            <a:t>Low intensity </a:t>
          </a:r>
          <a:endParaRPr lang="en-GB" dirty="0"/>
        </a:p>
      </dgm:t>
    </dgm:pt>
    <dgm:pt modelId="{6DE37FAB-5052-4904-BBC1-0BDFEF3DD042}" type="parTrans" cxnId="{9F0DEBB5-FFCE-4BE3-AB67-AAFBC82A6BE9}">
      <dgm:prSet/>
      <dgm:spPr/>
      <dgm:t>
        <a:bodyPr/>
        <a:lstStyle/>
        <a:p>
          <a:endParaRPr lang="en-GB"/>
        </a:p>
      </dgm:t>
    </dgm:pt>
    <dgm:pt modelId="{81553A3F-EA64-4143-A892-648AD7F6507C}" type="sibTrans" cxnId="{9F0DEBB5-FFCE-4BE3-AB67-AAFBC82A6BE9}">
      <dgm:prSet/>
      <dgm:spPr/>
      <dgm:t>
        <a:bodyPr/>
        <a:lstStyle/>
        <a:p>
          <a:endParaRPr lang="en-GB"/>
        </a:p>
      </dgm:t>
    </dgm:pt>
    <dgm:pt modelId="{55688697-E7D4-426D-920F-238FCFC5315E}">
      <dgm:prSet/>
      <dgm:spPr/>
      <dgm:t>
        <a:bodyPr/>
        <a:lstStyle/>
        <a:p>
          <a:r>
            <a:rPr lang="en-GB" altLang="en-US">
              <a:latin typeface="Arial" panose="020B0604020202020204" pitchFamily="34" charset="0"/>
            </a:rPr>
            <a:t>low power</a:t>
          </a:r>
          <a:endParaRPr lang="en-GB" altLang="en-US" dirty="0">
            <a:latin typeface="Arial" panose="020B0604020202020204" pitchFamily="34" charset="0"/>
          </a:endParaRPr>
        </a:p>
      </dgm:t>
    </dgm:pt>
    <dgm:pt modelId="{91C7ACB5-5D5B-4AD9-AE2A-3899BDDF4492}" type="parTrans" cxnId="{BB20D08D-4A6A-40A5-AA44-2E3AB3CF6DF6}">
      <dgm:prSet/>
      <dgm:spPr/>
      <dgm:t>
        <a:bodyPr/>
        <a:lstStyle/>
        <a:p>
          <a:endParaRPr lang="en-GB"/>
        </a:p>
      </dgm:t>
    </dgm:pt>
    <dgm:pt modelId="{1C0B7FB7-9074-4D7C-8647-AEDF7883DC61}" type="sibTrans" cxnId="{BB20D08D-4A6A-40A5-AA44-2E3AB3CF6DF6}">
      <dgm:prSet/>
      <dgm:spPr/>
      <dgm:t>
        <a:bodyPr/>
        <a:lstStyle/>
        <a:p>
          <a:endParaRPr lang="en-GB"/>
        </a:p>
      </dgm:t>
    </dgm:pt>
    <dgm:pt modelId="{2117BD59-FE88-496E-8085-8DF108FC2EDA}">
      <dgm:prSet/>
      <dgm:spPr/>
      <dgm:t>
        <a:bodyPr/>
        <a:lstStyle/>
        <a:p>
          <a:r>
            <a:rPr lang="en-GB" altLang="en-US">
              <a:latin typeface="Arial" panose="020B0604020202020204" pitchFamily="34" charset="0"/>
            </a:rPr>
            <a:t>low radiation</a:t>
          </a:r>
          <a:endParaRPr lang="en-US" altLang="en-US" i="0" dirty="0">
            <a:latin typeface="Cambria Math" panose="02040503050406030204" pitchFamily="18" charset="0"/>
          </a:endParaRPr>
        </a:p>
      </dgm:t>
    </dgm:pt>
    <dgm:pt modelId="{85E722C1-446E-49A3-9862-6F022CBB6BB8}" type="parTrans" cxnId="{F93B5D92-4917-4D64-905C-CCC689AE6C15}">
      <dgm:prSet/>
      <dgm:spPr/>
      <dgm:t>
        <a:bodyPr/>
        <a:lstStyle/>
        <a:p>
          <a:endParaRPr lang="en-GB"/>
        </a:p>
      </dgm:t>
    </dgm:pt>
    <dgm:pt modelId="{C3B1703B-0BC6-422C-BDAF-4E6DB3908885}" type="sibTrans" cxnId="{F93B5D92-4917-4D64-905C-CCC689AE6C15}">
      <dgm:prSet/>
      <dgm:spPr/>
      <dgm:t>
        <a:bodyPr/>
        <a:lstStyle/>
        <a:p>
          <a:endParaRPr lang="en-GB"/>
        </a:p>
      </dgm:t>
    </dgm:pt>
    <mc:AlternateContent xmlns:mc="http://schemas.openxmlformats.org/markup-compatibility/2006" xmlns:a14="http://schemas.microsoft.com/office/drawing/2010/main">
      <mc:Choice Requires="a14">
        <dgm:pt modelId="{BCF1091B-218F-4550-9F9D-45F0609213F7}">
          <dgm:prSet/>
          <dgm:spPr/>
          <dgm:t>
            <a:bodyPr/>
            <a:lstStyle/>
            <a:p>
              <a:pPr/>
              <a14:m>
                <m:oMathPara xmlns:m="http://schemas.openxmlformats.org/officeDocument/2006/math">
                  <m:oMathParaPr>
                    <m:jc m:val="centerGroup"/>
                  </m:oMathParaPr>
                  <m:oMath xmlns:m="http://schemas.openxmlformats.org/officeDocument/2006/math">
                    <m:r>
                      <m:rPr>
                        <m:sty m:val="p"/>
                      </m:rPr>
                      <a:rPr lang="en-GB" altLang="en-US" i="0" dirty="0" smtClean="0">
                        <a:latin typeface="Cambria Math" panose="02040503050406030204" pitchFamily="18" charset="0"/>
                      </a:rPr>
                      <m:t>T</m:t>
                    </m:r>
                    <m:r>
                      <a:rPr lang="en-GB" altLang="en-US" i="0" dirty="0" smtClean="0">
                        <a:latin typeface="Cambria Math" panose="02040503050406030204" pitchFamily="18" charset="0"/>
                      </a:rPr>
                      <m:t>&lt;15℃</m:t>
                    </m:r>
                  </m:oMath>
                </m:oMathPara>
              </a14:m>
              <a:endParaRPr lang="en-US" altLang="en-US" i="0" dirty="0">
                <a:latin typeface="Cambria Math" panose="02040503050406030204" pitchFamily="18" charset="0"/>
                <a:ea typeface="Cambria Math" panose="02040503050406030204" pitchFamily="18" charset="0"/>
              </a:endParaRPr>
            </a:p>
          </dgm:t>
        </dgm:pt>
      </mc:Choice>
      <mc:Fallback xmlns="">
        <dgm:pt modelId="{BCF1091B-218F-4550-9F9D-45F0609213F7}">
          <dgm:prSet/>
          <dgm:spPr/>
          <dgm:t>
            <a:bodyPr/>
            <a:lstStyle/>
            <a:p>
              <a:r>
                <a:rPr lang="en-GB" altLang="en-US" i="0" dirty="0">
                  <a:latin typeface="Cambria Math" panose="02040503050406030204" pitchFamily="18" charset="0"/>
                </a:rPr>
                <a:t>T&lt;15℃</a:t>
              </a:r>
              <a:endParaRPr lang="en-US" altLang="en-US" i="0" dirty="0">
                <a:latin typeface="Cambria Math" panose="02040503050406030204" pitchFamily="18" charset="0"/>
                <a:ea typeface="Cambria Math" panose="02040503050406030204" pitchFamily="18" charset="0"/>
              </a:endParaRPr>
            </a:p>
          </dgm:t>
        </dgm:pt>
      </mc:Fallback>
    </mc:AlternateContent>
    <dgm:pt modelId="{E6100FEC-52DF-4DBD-BA43-E4CED3C8CE6E}" type="parTrans" cxnId="{B7C23BE9-218E-4D6B-97CE-35D3D737D648}">
      <dgm:prSet/>
      <dgm:spPr/>
      <dgm:t>
        <a:bodyPr/>
        <a:lstStyle/>
        <a:p>
          <a:endParaRPr lang="en-GB"/>
        </a:p>
      </dgm:t>
    </dgm:pt>
    <dgm:pt modelId="{A578C15A-4E79-48BB-AE5E-7A4D86239EEC}" type="sibTrans" cxnId="{B7C23BE9-218E-4D6B-97CE-35D3D737D648}">
      <dgm:prSet/>
      <dgm:spPr/>
      <dgm:t>
        <a:bodyPr/>
        <a:lstStyle/>
        <a:p>
          <a:endParaRPr lang="en-GB"/>
        </a:p>
      </dgm:t>
    </dgm:pt>
    <mc:AlternateContent xmlns:mc="http://schemas.openxmlformats.org/markup-compatibility/2006" xmlns:a14="http://schemas.microsoft.com/office/drawing/2010/main">
      <mc:Choice Requires="a14">
        <dgm:pt modelId="{EAEA5F31-6AC3-472A-9088-7624C494606C}">
          <dgm:prSet/>
          <dgm:spPr/>
          <dgm:t>
            <a:bodyPr/>
            <a:lstStyle/>
            <a:p>
              <a:pPr/>
              <a14:m>
                <m:oMathPara xmlns:m="http://schemas.openxmlformats.org/officeDocument/2006/math">
                  <m:oMathParaPr>
                    <m:jc m:val="centerGroup"/>
                  </m:oMathParaPr>
                  <m:oMath xmlns:m="http://schemas.openxmlformats.org/officeDocument/2006/math">
                    <m:r>
                      <m:rPr>
                        <m:sty m:val="p"/>
                      </m:rPr>
                      <a:rPr lang="en-US" altLang="en-US" b="0" i="0" dirty="0" smtClean="0">
                        <a:latin typeface="Cambria Math" panose="02040503050406030204" pitchFamily="18" charset="0"/>
                        <a:ea typeface="Cambria Math" panose="02040503050406030204" pitchFamily="18" charset="0"/>
                      </a:rPr>
                      <m:t>targeting</m:t>
                    </m:r>
                    <m:r>
                      <a:rPr lang="en-US" altLang="en-US" b="0" i="0" dirty="0" smtClean="0">
                        <a:latin typeface="Cambria Math" panose="02040503050406030204" pitchFamily="18" charset="0"/>
                        <a:ea typeface="Cambria Math" panose="02040503050406030204" pitchFamily="18" charset="0"/>
                      </a:rPr>
                      <m:t> </m:t>
                    </m:r>
                    <m:r>
                      <m:rPr>
                        <m:sty m:val="p"/>
                      </m:rPr>
                      <a:rPr lang="en-US" altLang="en-US" b="0" i="0" dirty="0" smtClean="0">
                        <a:latin typeface="Cambria Math" panose="02040503050406030204" pitchFamily="18" charset="0"/>
                        <a:ea typeface="Cambria Math" panose="02040503050406030204" pitchFamily="18" charset="0"/>
                      </a:rPr>
                      <m:t>future</m:t>
                    </m:r>
                    <m:r>
                      <a:rPr lang="en-US" altLang="en-US" b="0" i="0" dirty="0" smtClean="0">
                        <a:latin typeface="Cambria Math" panose="02040503050406030204" pitchFamily="18" charset="0"/>
                        <a:ea typeface="Cambria Math" panose="02040503050406030204" pitchFamily="18" charset="0"/>
                      </a:rPr>
                      <m:t> </m:t>
                    </m:r>
                    <m:r>
                      <m:rPr>
                        <m:sty m:val="p"/>
                      </m:rPr>
                      <a:rPr lang="en-US" altLang="en-US" b="0" i="0" dirty="0" smtClean="0">
                        <a:latin typeface="Cambria Math" panose="02040503050406030204" pitchFamily="18" charset="0"/>
                        <a:ea typeface="Cambria Math" panose="02040503050406030204" pitchFamily="18" charset="0"/>
                      </a:rPr>
                      <m:t>lepton</m:t>
                    </m:r>
                    <m:r>
                      <a:rPr lang="en-US" altLang="en-US" b="0" i="0" dirty="0" smtClean="0">
                        <a:latin typeface="Cambria Math" panose="02040503050406030204" pitchFamily="18" charset="0"/>
                        <a:ea typeface="Cambria Math" panose="02040503050406030204" pitchFamily="18" charset="0"/>
                      </a:rPr>
                      <m:t> </m:t>
                    </m:r>
                    <m:r>
                      <m:rPr>
                        <m:sty m:val="p"/>
                      </m:rPr>
                      <a:rPr lang="en-US" altLang="en-US" b="0" i="0" dirty="0" smtClean="0">
                        <a:latin typeface="Cambria Math" panose="02040503050406030204" pitchFamily="18" charset="0"/>
                        <a:ea typeface="Cambria Math" panose="02040503050406030204" pitchFamily="18" charset="0"/>
                      </a:rPr>
                      <m:t>colliders</m:t>
                    </m:r>
                  </m:oMath>
                </m:oMathPara>
              </a14:m>
              <a:endParaRPr lang="en-US" altLang="en-US" b="0" dirty="0">
                <a:latin typeface="Arial" panose="020B0604020202020204" pitchFamily="34" charset="0"/>
                <a:ea typeface="Cambria Math" panose="02040503050406030204" pitchFamily="18" charset="0"/>
              </a:endParaRPr>
            </a:p>
          </dgm:t>
        </dgm:pt>
      </mc:Choice>
      <mc:Fallback xmlns="">
        <dgm:pt modelId="{EAEA5F31-6AC3-472A-9088-7624C494606C}">
          <dgm:prSet/>
          <dgm:spPr/>
          <dgm:t>
            <a:bodyPr/>
            <a:lstStyle/>
            <a:p>
              <a:r>
                <a:rPr lang="en-US" altLang="en-US" b="0" i="0" dirty="0">
                  <a:latin typeface="Cambria Math" panose="02040503050406030204" pitchFamily="18" charset="0"/>
                  <a:ea typeface="Cambria Math" panose="02040503050406030204" pitchFamily="18" charset="0"/>
                </a:rPr>
                <a:t>targeting future lepton colliders</a:t>
              </a:r>
              <a:endParaRPr lang="en-US" altLang="en-US" b="0" dirty="0">
                <a:latin typeface="Arial" panose="020B0604020202020204" pitchFamily="34" charset="0"/>
                <a:ea typeface="Cambria Math" panose="02040503050406030204" pitchFamily="18" charset="0"/>
              </a:endParaRPr>
            </a:p>
          </dgm:t>
        </dgm:pt>
      </mc:Fallback>
    </mc:AlternateContent>
    <dgm:pt modelId="{211BADBE-4911-4D92-833F-43C7A1CF8E4B}" type="parTrans" cxnId="{CDA9E82E-291F-4B1F-B372-2A26D74BFC21}">
      <dgm:prSet/>
      <dgm:spPr/>
      <dgm:t>
        <a:bodyPr/>
        <a:lstStyle/>
        <a:p>
          <a:endParaRPr lang="en-GB"/>
        </a:p>
      </dgm:t>
    </dgm:pt>
    <dgm:pt modelId="{73CE6EB0-BF0F-4399-BF80-08A64E34D090}" type="sibTrans" cxnId="{CDA9E82E-291F-4B1F-B372-2A26D74BFC21}">
      <dgm:prSet/>
      <dgm:spPr/>
      <dgm:t>
        <a:bodyPr/>
        <a:lstStyle/>
        <a:p>
          <a:endParaRPr lang="en-GB"/>
        </a:p>
      </dgm:t>
    </dgm:pt>
    <dgm:pt modelId="{E918EF1B-D7FB-4F45-978A-0734E3DD8ABE}">
      <dgm:prSet/>
      <dgm:spPr/>
      <dgm:t>
        <a:bodyPr/>
        <a:lstStyle/>
        <a:p>
          <a:r>
            <a:rPr kumimoji="0" lang="en-GB" altLang="en-US" b="0" u="none" strike="noStrike" cap="none" normalizeH="0" baseline="0" dirty="0">
              <a:ln>
                <a:noFill/>
              </a:ln>
              <a:solidFill>
                <a:schemeClr val="bg1"/>
              </a:solidFill>
              <a:effectLst/>
              <a:latin typeface="Arial" panose="020B0604020202020204" pitchFamily="34" charset="0"/>
            </a:rPr>
            <a:t>High intensity</a:t>
          </a:r>
        </a:p>
      </dgm:t>
    </dgm:pt>
    <dgm:pt modelId="{8D0CFB95-1A2D-497F-AFD9-26C9098BA1E2}" type="parTrans" cxnId="{CB653843-0144-4F6D-B6DB-3F48AA52069D}">
      <dgm:prSet/>
      <dgm:spPr/>
      <dgm:t>
        <a:bodyPr/>
        <a:lstStyle/>
        <a:p>
          <a:endParaRPr lang="en-GB"/>
        </a:p>
      </dgm:t>
    </dgm:pt>
    <dgm:pt modelId="{1FE5B433-80CC-4474-8484-FF671BBA08F0}" type="sibTrans" cxnId="{CB653843-0144-4F6D-B6DB-3F48AA52069D}">
      <dgm:prSet/>
      <dgm:spPr/>
      <dgm:t>
        <a:bodyPr/>
        <a:lstStyle/>
        <a:p>
          <a:endParaRPr lang="en-GB"/>
        </a:p>
      </dgm:t>
    </dgm:pt>
    <dgm:pt modelId="{3F16A15A-ACE9-41E2-8D05-F3DA7B657CB4}">
      <dgm:prSet/>
      <dgm:spPr/>
      <dgm:t>
        <a:bodyPr/>
        <a:lstStyle/>
        <a:p>
          <a:r>
            <a:rPr kumimoji="0" lang="en-GB" altLang="en-US" b="0" u="none" strike="noStrike" cap="none" normalizeH="0" baseline="0">
              <a:ln>
                <a:noFill/>
              </a:ln>
              <a:solidFill>
                <a:schemeClr val="tx1"/>
              </a:solidFill>
              <a:effectLst/>
              <a:latin typeface="Arial" panose="020B0604020202020204" pitchFamily="34" charset="0"/>
            </a:rPr>
            <a:t>high power</a:t>
          </a:r>
          <a:endParaRPr kumimoji="0" lang="en-GB" altLang="en-US" b="0" u="none" strike="noStrike" cap="none" normalizeH="0" baseline="0" dirty="0">
            <a:ln>
              <a:noFill/>
            </a:ln>
            <a:solidFill>
              <a:schemeClr val="tx1"/>
            </a:solidFill>
            <a:effectLst/>
            <a:latin typeface="Arial" panose="020B0604020202020204" pitchFamily="34" charset="0"/>
          </a:endParaRPr>
        </a:p>
      </dgm:t>
    </dgm:pt>
    <dgm:pt modelId="{D371DE09-033D-4EA6-B536-9117B1A40CD9}" type="parTrans" cxnId="{12243421-609A-478C-A31E-40FC11CC8428}">
      <dgm:prSet/>
      <dgm:spPr/>
      <dgm:t>
        <a:bodyPr/>
        <a:lstStyle/>
        <a:p>
          <a:endParaRPr lang="en-GB"/>
        </a:p>
      </dgm:t>
    </dgm:pt>
    <dgm:pt modelId="{0FCCBA9F-621D-40D5-84A0-F0E32A94C684}" type="sibTrans" cxnId="{12243421-609A-478C-A31E-40FC11CC8428}">
      <dgm:prSet/>
      <dgm:spPr/>
      <dgm:t>
        <a:bodyPr/>
        <a:lstStyle/>
        <a:p>
          <a:endParaRPr lang="en-GB"/>
        </a:p>
      </dgm:t>
    </dgm:pt>
    <dgm:pt modelId="{F076B127-E2A6-41A1-8A7C-659D1D3B8065}">
      <dgm:prSet/>
      <dgm:spPr/>
      <dgm:t>
        <a:bodyPr/>
        <a:lstStyle/>
        <a:p>
          <a:r>
            <a:rPr kumimoji="0" lang="en-GB" altLang="en-US" b="0" u="none" strike="noStrike" cap="none" normalizeH="0" baseline="0">
              <a:ln>
                <a:noFill/>
              </a:ln>
              <a:solidFill>
                <a:schemeClr val="tx1"/>
              </a:solidFill>
              <a:effectLst/>
              <a:latin typeface="Arial" panose="020B0604020202020204" pitchFamily="34" charset="0"/>
            </a:rPr>
            <a:t>high radiation</a:t>
          </a:r>
          <a:endParaRPr kumimoji="0" lang="en-GB" altLang="en-US" b="0" u="none" strike="noStrike" cap="none" normalizeH="0" baseline="0" dirty="0">
            <a:ln>
              <a:noFill/>
            </a:ln>
            <a:solidFill>
              <a:schemeClr val="tx1"/>
            </a:solidFill>
            <a:effectLst/>
            <a:latin typeface="Arial" panose="020B0604020202020204" pitchFamily="34" charset="0"/>
          </a:endParaRPr>
        </a:p>
      </dgm:t>
    </dgm:pt>
    <dgm:pt modelId="{ED0E68B2-531A-458E-BA67-6A76C30E268C}" type="parTrans" cxnId="{5F9B861D-5968-4EFE-B973-2674BF09A23A}">
      <dgm:prSet/>
      <dgm:spPr/>
      <dgm:t>
        <a:bodyPr/>
        <a:lstStyle/>
        <a:p>
          <a:endParaRPr lang="en-GB"/>
        </a:p>
      </dgm:t>
    </dgm:pt>
    <dgm:pt modelId="{91970FA6-8F41-4360-A6B0-5E302FB5A7AB}" type="sibTrans" cxnId="{5F9B861D-5968-4EFE-B973-2674BF09A23A}">
      <dgm:prSet/>
      <dgm:spPr/>
      <dgm:t>
        <a:bodyPr/>
        <a:lstStyle/>
        <a:p>
          <a:endParaRPr lang="en-GB"/>
        </a:p>
      </dgm:t>
    </dgm:pt>
    <mc:AlternateContent xmlns:mc="http://schemas.openxmlformats.org/markup-compatibility/2006" xmlns:a14="http://schemas.microsoft.com/office/drawing/2010/main">
      <mc:Choice Requires="a14">
        <dgm:pt modelId="{4CABCB13-F462-46AB-9896-D23AF0156809}">
          <dgm:prSet/>
          <dgm:spPr/>
          <dgm:t>
            <a:bodyPr/>
            <a:lstStyle/>
            <a:p>
              <a:pPr/>
              <a14:m>
                <m:oMathPara xmlns:m="http://schemas.openxmlformats.org/officeDocument/2006/math">
                  <m:oMathParaPr>
                    <m:jc m:val="centerGroup"/>
                  </m:oMathParaPr>
                  <m:oMath xmlns:m="http://schemas.openxmlformats.org/officeDocument/2006/math">
                    <m:r>
                      <a:rPr kumimoji="0" lang="en-GB" altLang="en-US" b="0" i="1" u="none" strike="noStrike" cap="none" normalizeH="0" baseline="0" dirty="0" smtClean="0">
                        <a:ln>
                          <a:noFill/>
                        </a:ln>
                        <a:solidFill>
                          <a:schemeClr val="tx1"/>
                        </a:solidFill>
                        <a:effectLst/>
                        <a:latin typeface="Cambria Math" panose="02040503050406030204" pitchFamily="18" charset="0"/>
                      </a:rPr>
                      <m:t>𝑇</m:t>
                    </m:r>
                    <m:r>
                      <a:rPr kumimoji="0" lang="en-GB" altLang="en-US" b="0" i="1" u="none" strike="noStrike" cap="none" normalizeH="0" baseline="0" dirty="0" smtClean="0">
                        <a:ln>
                          <a:noFill/>
                        </a:ln>
                        <a:solidFill>
                          <a:schemeClr val="tx1"/>
                        </a:solidFill>
                        <a:effectLst/>
                        <a:latin typeface="Cambria Math" panose="02040503050406030204" pitchFamily="18" charset="0"/>
                      </a:rPr>
                      <m:t>&lt;−35℃</m:t>
                    </m:r>
                  </m:oMath>
                </m:oMathPara>
              </a14:m>
              <a:endParaRPr kumimoji="0" lang="en-US" altLang="en-US" b="0" u="none" strike="noStrike" cap="none" normalizeH="0" baseline="0" dirty="0">
                <a:ln>
                  <a:noFill/>
                </a:ln>
                <a:solidFill>
                  <a:schemeClr val="tx1"/>
                </a:solidFill>
                <a:effectLst/>
                <a:latin typeface="Arial" panose="020B0604020202020204" pitchFamily="34" charset="0"/>
                <a:ea typeface="Cambria Math" panose="02040503050406030204" pitchFamily="18" charset="0"/>
              </a:endParaRPr>
            </a:p>
          </dgm:t>
        </dgm:pt>
      </mc:Choice>
      <mc:Fallback xmlns="">
        <dgm:pt modelId="{4CABCB13-F462-46AB-9896-D23AF0156809}">
          <dgm:prSet/>
          <dgm:spPr/>
          <dgm:t>
            <a:bodyPr/>
            <a:lstStyle/>
            <a:p>
              <a:r>
                <a:rPr kumimoji="0" lang="en-GB" altLang="en-US" b="0" i="0" u="none" strike="noStrike" cap="none" normalizeH="0" baseline="0" dirty="0">
                  <a:ln>
                    <a:noFill/>
                  </a:ln>
                  <a:solidFill>
                    <a:schemeClr val="tx1"/>
                  </a:solidFill>
                  <a:effectLst/>
                  <a:latin typeface="Cambria Math" panose="02040503050406030204" pitchFamily="18" charset="0"/>
                </a:rPr>
                <a:t>𝑇&lt;−35℃</a:t>
              </a:r>
              <a:endParaRPr kumimoji="0" lang="en-US" altLang="en-US" b="0" u="none" strike="noStrike" cap="none" normalizeH="0" baseline="0" dirty="0">
                <a:ln>
                  <a:noFill/>
                </a:ln>
                <a:solidFill>
                  <a:schemeClr val="tx1"/>
                </a:solidFill>
                <a:effectLst/>
                <a:latin typeface="Arial" panose="020B0604020202020204" pitchFamily="34" charset="0"/>
                <a:ea typeface="Cambria Math" panose="02040503050406030204" pitchFamily="18" charset="0"/>
              </a:endParaRPr>
            </a:p>
          </dgm:t>
        </dgm:pt>
      </mc:Fallback>
    </mc:AlternateContent>
    <dgm:pt modelId="{DC00DEE4-7D26-416A-A65D-52C13D9BE553}" type="parTrans" cxnId="{B023C2A7-20CE-4746-AC76-B53359D33D9D}">
      <dgm:prSet/>
      <dgm:spPr/>
      <dgm:t>
        <a:bodyPr/>
        <a:lstStyle/>
        <a:p>
          <a:endParaRPr lang="en-GB"/>
        </a:p>
      </dgm:t>
    </dgm:pt>
    <dgm:pt modelId="{D9A2F667-6068-4A67-91A0-BA4C31786B03}" type="sibTrans" cxnId="{B023C2A7-20CE-4746-AC76-B53359D33D9D}">
      <dgm:prSet/>
      <dgm:spPr/>
      <dgm:t>
        <a:bodyPr/>
        <a:lstStyle/>
        <a:p>
          <a:endParaRPr lang="en-GB"/>
        </a:p>
      </dgm:t>
    </dgm:pt>
    <dgm:pt modelId="{B010256A-53F3-4F0F-8500-921F50153134}">
      <dgm:prSet/>
      <dgm:spPr/>
      <dgm:t>
        <a:bodyPr/>
        <a:lstStyle/>
        <a:p>
          <a:r>
            <a:rPr kumimoji="0" lang="en-GB" altLang="en-US" b="0" u="none" strike="noStrike" cap="none" normalizeH="0" baseline="0" dirty="0">
              <a:ln>
                <a:noFill/>
              </a:ln>
              <a:solidFill>
                <a:schemeClr val="tx1"/>
              </a:solidFill>
              <a:effectLst/>
              <a:latin typeface="Arial" panose="020B0604020202020204" pitchFamily="34" charset="0"/>
            </a:rPr>
            <a:t>evaporative systems </a:t>
          </a:r>
          <a:r>
            <a:rPr lang="en-GB" altLang="en-US" dirty="0">
              <a:latin typeface="Arial" panose="020B0604020202020204" pitchFamily="34" charset="0"/>
            </a:rPr>
            <a:t>preferred</a:t>
          </a:r>
          <a:endParaRPr kumimoji="0" lang="en-GB" altLang="en-US" b="0" u="none" strike="noStrike" cap="none" normalizeH="0" baseline="0" dirty="0">
            <a:ln>
              <a:noFill/>
            </a:ln>
            <a:solidFill>
              <a:schemeClr val="tx1"/>
            </a:solidFill>
            <a:effectLst/>
            <a:latin typeface="Arial" panose="020B0604020202020204" pitchFamily="34" charset="0"/>
          </a:endParaRPr>
        </a:p>
      </dgm:t>
    </dgm:pt>
    <dgm:pt modelId="{44D4155B-51A4-4FCC-BECF-B75497DFDB4A}" type="parTrans" cxnId="{ADB0C243-3EA6-4D56-94BE-5AFF6B3A7F44}">
      <dgm:prSet/>
      <dgm:spPr/>
      <dgm:t>
        <a:bodyPr/>
        <a:lstStyle/>
        <a:p>
          <a:endParaRPr lang="en-GB"/>
        </a:p>
      </dgm:t>
    </dgm:pt>
    <dgm:pt modelId="{AD2C1B04-C256-42E0-9544-20A8A6D94A61}" type="sibTrans" cxnId="{ADB0C243-3EA6-4D56-94BE-5AFF6B3A7F44}">
      <dgm:prSet/>
      <dgm:spPr/>
      <dgm:t>
        <a:bodyPr/>
        <a:lstStyle/>
        <a:p>
          <a:endParaRPr lang="en-GB"/>
        </a:p>
      </dgm:t>
    </dgm:pt>
    <dgm:pt modelId="{CB670F36-0624-4189-A604-D71260D0FF63}">
      <dgm:prSet/>
      <dgm:spPr/>
      <dgm:t>
        <a:bodyPr/>
        <a:lstStyle/>
        <a:p>
          <a:r>
            <a:rPr kumimoji="0" lang="en-GB" altLang="en-US" b="0" u="none" strike="noStrike" cap="none" normalizeH="0" baseline="0" dirty="0">
              <a:ln>
                <a:noFill/>
              </a:ln>
              <a:solidFill>
                <a:schemeClr val="tx1"/>
              </a:solidFill>
              <a:effectLst/>
              <a:latin typeface="Arial" panose="020B0604020202020204" pitchFamily="34" charset="0"/>
            </a:rPr>
            <a:t>targeting future hadron colliders</a:t>
          </a:r>
        </a:p>
      </dgm:t>
    </dgm:pt>
    <dgm:pt modelId="{2B70D34C-09D0-42FB-8391-A859E6A748B8}" type="parTrans" cxnId="{23106168-EDCC-4BC3-B11C-766C7193E0FC}">
      <dgm:prSet/>
      <dgm:spPr/>
      <dgm:t>
        <a:bodyPr/>
        <a:lstStyle/>
        <a:p>
          <a:endParaRPr lang="en-GB"/>
        </a:p>
      </dgm:t>
    </dgm:pt>
    <dgm:pt modelId="{11BDEDA6-14D7-4625-93FF-0CA0004BD7E9}" type="sibTrans" cxnId="{23106168-EDCC-4BC3-B11C-766C7193E0FC}">
      <dgm:prSet/>
      <dgm:spPr/>
      <dgm:t>
        <a:bodyPr/>
        <a:lstStyle/>
        <a:p>
          <a:endParaRPr lang="en-GB"/>
        </a:p>
      </dgm:t>
    </dgm:pt>
    <dgm:pt modelId="{EB3B66CD-2920-4122-8220-78BB787D4C2A}">
      <dgm:prSet/>
      <dgm:spPr/>
      <dgm:t>
        <a:bodyPr/>
        <a:lstStyle/>
        <a:p>
          <a:r>
            <a:rPr lang="en-US" altLang="en-US" b="0" dirty="0">
              <a:latin typeface="Arial" panose="020B0604020202020204" pitchFamily="34" charset="0"/>
              <a:ea typeface="Cambria Math" panose="02040503050406030204" pitchFamily="18" charset="0"/>
            </a:rPr>
            <a:t>Liquid and gas cooling can be considered</a:t>
          </a:r>
        </a:p>
      </dgm:t>
    </dgm:pt>
    <dgm:pt modelId="{6F7A2FE6-C59A-465E-9DF7-67343BDC225F}" type="parTrans" cxnId="{ED7D1459-2061-426A-B592-FE264B819DE4}">
      <dgm:prSet/>
      <dgm:spPr/>
      <dgm:t>
        <a:bodyPr/>
        <a:lstStyle/>
        <a:p>
          <a:endParaRPr lang="en-GB"/>
        </a:p>
      </dgm:t>
    </dgm:pt>
    <dgm:pt modelId="{150B535F-68E3-4996-B9B0-9D628E86972D}" type="sibTrans" cxnId="{ED7D1459-2061-426A-B592-FE264B819DE4}">
      <dgm:prSet/>
      <dgm:spPr/>
      <dgm:t>
        <a:bodyPr/>
        <a:lstStyle/>
        <a:p>
          <a:endParaRPr lang="en-GB"/>
        </a:p>
      </dgm:t>
    </dgm:pt>
    <dgm:pt modelId="{05120F0E-3E1B-4E66-A6FA-262FF572449F}" type="pres">
      <dgm:prSet presAssocID="{1A3E17B9-11A7-4857-95B3-C81E8B558C27}" presName="Name0" presStyleCnt="0">
        <dgm:presLayoutVars>
          <dgm:dir/>
          <dgm:animLvl val="lvl"/>
          <dgm:resizeHandles val="exact"/>
        </dgm:presLayoutVars>
      </dgm:prSet>
      <dgm:spPr/>
    </dgm:pt>
    <dgm:pt modelId="{602888F3-4534-413C-84C4-7A5FD653F523}" type="pres">
      <dgm:prSet presAssocID="{D4288CEC-7EB6-4376-841D-0FCE664872D5}" presName="composite" presStyleCnt="0"/>
      <dgm:spPr/>
    </dgm:pt>
    <dgm:pt modelId="{EEAC7456-C58B-41DD-9075-3104F14E7F52}" type="pres">
      <dgm:prSet presAssocID="{D4288CEC-7EB6-4376-841D-0FCE664872D5}" presName="parTx" presStyleLbl="alignNode1" presStyleIdx="0" presStyleCnt="2">
        <dgm:presLayoutVars>
          <dgm:chMax val="0"/>
          <dgm:chPref val="0"/>
          <dgm:bulletEnabled val="1"/>
        </dgm:presLayoutVars>
      </dgm:prSet>
      <dgm:spPr/>
    </dgm:pt>
    <dgm:pt modelId="{CF5395C4-BFF3-4708-8F98-76E79999D7AE}" type="pres">
      <dgm:prSet presAssocID="{D4288CEC-7EB6-4376-841D-0FCE664872D5}" presName="desTx" presStyleLbl="alignAccFollowNode1" presStyleIdx="0" presStyleCnt="2">
        <dgm:presLayoutVars>
          <dgm:bulletEnabled val="1"/>
        </dgm:presLayoutVars>
      </dgm:prSet>
      <dgm:spPr/>
    </dgm:pt>
    <dgm:pt modelId="{FE2D3B06-D512-41E4-AD90-4283B40BAE97}" type="pres">
      <dgm:prSet presAssocID="{81553A3F-EA64-4143-A892-648AD7F6507C}" presName="space" presStyleCnt="0"/>
      <dgm:spPr/>
    </dgm:pt>
    <dgm:pt modelId="{360D0494-A605-4F86-A99C-D3CCE50EEC39}" type="pres">
      <dgm:prSet presAssocID="{E918EF1B-D7FB-4F45-978A-0734E3DD8ABE}" presName="composite" presStyleCnt="0"/>
      <dgm:spPr/>
    </dgm:pt>
    <dgm:pt modelId="{8CB797FA-95C5-43E3-A3DB-1CEDF13CBC9A}" type="pres">
      <dgm:prSet presAssocID="{E918EF1B-D7FB-4F45-978A-0734E3DD8ABE}" presName="parTx" presStyleLbl="alignNode1" presStyleIdx="1" presStyleCnt="2">
        <dgm:presLayoutVars>
          <dgm:chMax val="0"/>
          <dgm:chPref val="0"/>
          <dgm:bulletEnabled val="1"/>
        </dgm:presLayoutVars>
      </dgm:prSet>
      <dgm:spPr/>
    </dgm:pt>
    <dgm:pt modelId="{9A8AF93D-845E-4E0D-AF77-1885C56ED5EF}" type="pres">
      <dgm:prSet presAssocID="{E918EF1B-D7FB-4F45-978A-0734E3DD8ABE}" presName="desTx" presStyleLbl="alignAccFollowNode1" presStyleIdx="1" presStyleCnt="2">
        <dgm:presLayoutVars>
          <dgm:bulletEnabled val="1"/>
        </dgm:presLayoutVars>
      </dgm:prSet>
      <dgm:spPr/>
    </dgm:pt>
  </dgm:ptLst>
  <dgm:cxnLst>
    <dgm:cxn modelId="{A89D7910-2A0B-4832-A8DF-BF1135019BA5}" type="presOf" srcId="{CB670F36-0624-4189-A604-D71260D0FF63}" destId="{9A8AF93D-845E-4E0D-AF77-1885C56ED5EF}" srcOrd="0" destOrd="4" presId="urn:microsoft.com/office/officeart/2005/8/layout/hList1"/>
    <dgm:cxn modelId="{8293401D-03DE-41AF-8C4F-F43DC27A2720}" type="presOf" srcId="{2117BD59-FE88-496E-8085-8DF108FC2EDA}" destId="{CF5395C4-BFF3-4708-8F98-76E79999D7AE}" srcOrd="0" destOrd="1" presId="urn:microsoft.com/office/officeart/2005/8/layout/hList1"/>
    <dgm:cxn modelId="{5F9B861D-5968-4EFE-B973-2674BF09A23A}" srcId="{E918EF1B-D7FB-4F45-978A-0734E3DD8ABE}" destId="{F076B127-E2A6-41A1-8A7C-659D1D3B8065}" srcOrd="1" destOrd="0" parTransId="{ED0E68B2-531A-458E-BA67-6A76C30E268C}" sibTransId="{91970FA6-8F41-4360-A6B0-5E302FB5A7AB}"/>
    <dgm:cxn modelId="{12243421-609A-478C-A31E-40FC11CC8428}" srcId="{E918EF1B-D7FB-4F45-978A-0734E3DD8ABE}" destId="{3F16A15A-ACE9-41E2-8D05-F3DA7B657CB4}" srcOrd="0" destOrd="0" parTransId="{D371DE09-033D-4EA6-B536-9117B1A40CD9}" sibTransId="{0FCCBA9F-621D-40D5-84A0-F0E32A94C684}"/>
    <dgm:cxn modelId="{16192523-C863-4784-A2AF-F045818ED5BE}" type="presOf" srcId="{E918EF1B-D7FB-4F45-978A-0734E3DD8ABE}" destId="{8CB797FA-95C5-43E3-A3DB-1CEDF13CBC9A}" srcOrd="0" destOrd="0" presId="urn:microsoft.com/office/officeart/2005/8/layout/hList1"/>
    <dgm:cxn modelId="{CDA9E82E-291F-4B1F-B372-2A26D74BFC21}" srcId="{D4288CEC-7EB6-4376-841D-0FCE664872D5}" destId="{EAEA5F31-6AC3-472A-9088-7624C494606C}" srcOrd="3" destOrd="0" parTransId="{211BADBE-4911-4D92-833F-43C7A1CF8E4B}" sibTransId="{73CE6EB0-BF0F-4399-BF80-08A64E34D090}"/>
    <dgm:cxn modelId="{CB653843-0144-4F6D-B6DB-3F48AA52069D}" srcId="{1A3E17B9-11A7-4857-95B3-C81E8B558C27}" destId="{E918EF1B-D7FB-4F45-978A-0734E3DD8ABE}" srcOrd="1" destOrd="0" parTransId="{8D0CFB95-1A2D-497F-AFD9-26C9098BA1E2}" sibTransId="{1FE5B433-80CC-4474-8484-FF671BBA08F0}"/>
    <dgm:cxn modelId="{ADB0C243-3EA6-4D56-94BE-5AFF6B3A7F44}" srcId="{E918EF1B-D7FB-4F45-978A-0734E3DD8ABE}" destId="{B010256A-53F3-4F0F-8500-921F50153134}" srcOrd="3" destOrd="0" parTransId="{44D4155B-51A4-4FCC-BECF-B75497DFDB4A}" sibTransId="{AD2C1B04-C256-42E0-9544-20A8A6D94A61}"/>
    <dgm:cxn modelId="{5AFA9745-4B97-4E9B-90A2-ED8496304121}" type="presOf" srcId="{1A3E17B9-11A7-4857-95B3-C81E8B558C27}" destId="{05120F0E-3E1B-4E66-A6FA-262FF572449F}" srcOrd="0" destOrd="0" presId="urn:microsoft.com/office/officeart/2005/8/layout/hList1"/>
    <dgm:cxn modelId="{23106168-EDCC-4BC3-B11C-766C7193E0FC}" srcId="{E918EF1B-D7FB-4F45-978A-0734E3DD8ABE}" destId="{CB670F36-0624-4189-A604-D71260D0FF63}" srcOrd="4" destOrd="0" parTransId="{2B70D34C-09D0-42FB-8391-A859E6A748B8}" sibTransId="{11BDEDA6-14D7-4625-93FF-0CA0004BD7E9}"/>
    <dgm:cxn modelId="{D030F649-ADC4-4DD3-BBE8-025AB984D2B6}" type="presOf" srcId="{4CABCB13-F462-46AB-9896-D23AF0156809}" destId="{9A8AF93D-845E-4E0D-AF77-1885C56ED5EF}" srcOrd="0" destOrd="2" presId="urn:microsoft.com/office/officeart/2005/8/layout/hList1"/>
    <dgm:cxn modelId="{3F23C775-A292-4619-BCE3-33C68FED0BD9}" type="presOf" srcId="{BCF1091B-218F-4550-9F9D-45F0609213F7}" destId="{CF5395C4-BFF3-4708-8F98-76E79999D7AE}" srcOrd="0" destOrd="2" presId="urn:microsoft.com/office/officeart/2005/8/layout/hList1"/>
    <dgm:cxn modelId="{6877BA56-9CCF-4157-B20A-C70481000627}" type="presOf" srcId="{D4288CEC-7EB6-4376-841D-0FCE664872D5}" destId="{EEAC7456-C58B-41DD-9075-3104F14E7F52}" srcOrd="0" destOrd="0" presId="urn:microsoft.com/office/officeart/2005/8/layout/hList1"/>
    <dgm:cxn modelId="{ED7D1459-2061-426A-B592-FE264B819DE4}" srcId="{D4288CEC-7EB6-4376-841D-0FCE664872D5}" destId="{EB3B66CD-2920-4122-8220-78BB787D4C2A}" srcOrd="4" destOrd="0" parTransId="{6F7A2FE6-C59A-465E-9DF7-67343BDC225F}" sibTransId="{150B535F-68E3-4996-B9B0-9D628E86972D}"/>
    <dgm:cxn modelId="{BB20D08D-4A6A-40A5-AA44-2E3AB3CF6DF6}" srcId="{D4288CEC-7EB6-4376-841D-0FCE664872D5}" destId="{55688697-E7D4-426D-920F-238FCFC5315E}" srcOrd="0" destOrd="0" parTransId="{91C7ACB5-5D5B-4AD9-AE2A-3899BDDF4492}" sibTransId="{1C0B7FB7-9074-4D7C-8647-AEDF7883DC61}"/>
    <dgm:cxn modelId="{F93B5D92-4917-4D64-905C-CCC689AE6C15}" srcId="{D4288CEC-7EB6-4376-841D-0FCE664872D5}" destId="{2117BD59-FE88-496E-8085-8DF108FC2EDA}" srcOrd="1" destOrd="0" parTransId="{85E722C1-446E-49A3-9862-6F022CBB6BB8}" sibTransId="{C3B1703B-0BC6-422C-BDAF-4E6DB3908885}"/>
    <dgm:cxn modelId="{B023C2A7-20CE-4746-AC76-B53359D33D9D}" srcId="{E918EF1B-D7FB-4F45-978A-0734E3DD8ABE}" destId="{4CABCB13-F462-46AB-9896-D23AF0156809}" srcOrd="2" destOrd="0" parTransId="{DC00DEE4-7D26-416A-A65D-52C13D9BE553}" sibTransId="{D9A2F667-6068-4A67-91A0-BA4C31786B03}"/>
    <dgm:cxn modelId="{9F0DEBB5-FFCE-4BE3-AB67-AAFBC82A6BE9}" srcId="{1A3E17B9-11A7-4857-95B3-C81E8B558C27}" destId="{D4288CEC-7EB6-4376-841D-0FCE664872D5}" srcOrd="0" destOrd="0" parTransId="{6DE37FAB-5052-4904-BBC1-0BDFEF3DD042}" sibTransId="{81553A3F-EA64-4143-A892-648AD7F6507C}"/>
    <dgm:cxn modelId="{E3AB34B7-3716-40C2-8E4A-F03409229DCB}" type="presOf" srcId="{3F16A15A-ACE9-41E2-8D05-F3DA7B657CB4}" destId="{9A8AF93D-845E-4E0D-AF77-1885C56ED5EF}" srcOrd="0" destOrd="0" presId="urn:microsoft.com/office/officeart/2005/8/layout/hList1"/>
    <dgm:cxn modelId="{D21A34C3-3C99-4B20-AFF0-24C2AB4075C0}" type="presOf" srcId="{EAEA5F31-6AC3-472A-9088-7624C494606C}" destId="{CF5395C4-BFF3-4708-8F98-76E79999D7AE}" srcOrd="0" destOrd="3" presId="urn:microsoft.com/office/officeart/2005/8/layout/hList1"/>
    <dgm:cxn modelId="{0C2AF4E2-23A8-4143-BAFA-A89ADC96F9F5}" type="presOf" srcId="{EB3B66CD-2920-4122-8220-78BB787D4C2A}" destId="{CF5395C4-BFF3-4708-8F98-76E79999D7AE}" srcOrd="0" destOrd="4" presId="urn:microsoft.com/office/officeart/2005/8/layout/hList1"/>
    <dgm:cxn modelId="{65810FE9-79A6-4E02-A29C-46EA2351FEB1}" type="presOf" srcId="{B010256A-53F3-4F0F-8500-921F50153134}" destId="{9A8AF93D-845E-4E0D-AF77-1885C56ED5EF}" srcOrd="0" destOrd="3" presId="urn:microsoft.com/office/officeart/2005/8/layout/hList1"/>
    <dgm:cxn modelId="{B7C23BE9-218E-4D6B-97CE-35D3D737D648}" srcId="{D4288CEC-7EB6-4376-841D-0FCE664872D5}" destId="{BCF1091B-218F-4550-9F9D-45F0609213F7}" srcOrd="2" destOrd="0" parTransId="{E6100FEC-52DF-4DBD-BA43-E4CED3C8CE6E}" sibTransId="{A578C15A-4E79-48BB-AE5E-7A4D86239EEC}"/>
    <dgm:cxn modelId="{EA102AF2-FC2B-4CFB-8804-46B930C3840E}" type="presOf" srcId="{55688697-E7D4-426D-920F-238FCFC5315E}" destId="{CF5395C4-BFF3-4708-8F98-76E79999D7AE}" srcOrd="0" destOrd="0" presId="urn:microsoft.com/office/officeart/2005/8/layout/hList1"/>
    <dgm:cxn modelId="{EE7B1EFB-2B41-4DAC-9A05-C5547D85F9D6}" type="presOf" srcId="{F076B127-E2A6-41A1-8A7C-659D1D3B8065}" destId="{9A8AF93D-845E-4E0D-AF77-1885C56ED5EF}" srcOrd="0" destOrd="1" presId="urn:microsoft.com/office/officeart/2005/8/layout/hList1"/>
    <dgm:cxn modelId="{348373F7-D7B5-4897-9FEA-4647A1FB61C2}" type="presParOf" srcId="{05120F0E-3E1B-4E66-A6FA-262FF572449F}" destId="{602888F3-4534-413C-84C4-7A5FD653F523}" srcOrd="0" destOrd="0" presId="urn:microsoft.com/office/officeart/2005/8/layout/hList1"/>
    <dgm:cxn modelId="{414377B7-D333-4D5F-A4ED-538123EB8C3E}" type="presParOf" srcId="{602888F3-4534-413C-84C4-7A5FD653F523}" destId="{EEAC7456-C58B-41DD-9075-3104F14E7F52}" srcOrd="0" destOrd="0" presId="urn:microsoft.com/office/officeart/2005/8/layout/hList1"/>
    <dgm:cxn modelId="{5317FA93-0542-4F29-B21B-BE41B5B0BDA9}" type="presParOf" srcId="{602888F3-4534-413C-84C4-7A5FD653F523}" destId="{CF5395C4-BFF3-4708-8F98-76E79999D7AE}" srcOrd="1" destOrd="0" presId="urn:microsoft.com/office/officeart/2005/8/layout/hList1"/>
    <dgm:cxn modelId="{7488D02E-7052-41C8-ACD3-D6E880355472}" type="presParOf" srcId="{05120F0E-3E1B-4E66-A6FA-262FF572449F}" destId="{FE2D3B06-D512-41E4-AD90-4283B40BAE97}" srcOrd="1" destOrd="0" presId="urn:microsoft.com/office/officeart/2005/8/layout/hList1"/>
    <dgm:cxn modelId="{327EA6C8-0BD8-442C-B1DF-B7B7CBDE73DB}" type="presParOf" srcId="{05120F0E-3E1B-4E66-A6FA-262FF572449F}" destId="{360D0494-A605-4F86-A99C-D3CCE50EEC39}" srcOrd="2" destOrd="0" presId="urn:microsoft.com/office/officeart/2005/8/layout/hList1"/>
    <dgm:cxn modelId="{156E24FC-0A18-4CFF-89ED-06D770ECB72C}" type="presParOf" srcId="{360D0494-A605-4F86-A99C-D3CCE50EEC39}" destId="{8CB797FA-95C5-43E3-A3DB-1CEDF13CBC9A}" srcOrd="0" destOrd="0" presId="urn:microsoft.com/office/officeart/2005/8/layout/hList1"/>
    <dgm:cxn modelId="{C856A35D-4AF3-4FE9-A895-A530F9BA7500}" type="presParOf" srcId="{360D0494-A605-4F86-A99C-D3CCE50EEC39}" destId="{9A8AF93D-845E-4E0D-AF77-1885C56ED5EF}"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1A3E17B9-11A7-4857-95B3-C81E8B558C27}"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GB"/>
        </a:p>
      </dgm:t>
    </dgm:pt>
    <dgm:pt modelId="{D4288CEC-7EB6-4376-841D-0FCE664872D5}">
      <dgm:prSet phldrT="[Text]"/>
      <dgm:spPr/>
      <dgm:t>
        <a:bodyPr/>
        <a:lstStyle/>
        <a:p>
          <a:pPr>
            <a:buFont typeface="Arial" panose="020B0604020202020204" pitchFamily="34" charset="0"/>
            <a:buChar char="•"/>
          </a:pPr>
          <a:r>
            <a:rPr lang="en-GB" altLang="en-US" dirty="0">
              <a:latin typeface="Arial" panose="020B0604020202020204" pitchFamily="34" charset="0"/>
            </a:rPr>
            <a:t>Low intensity </a:t>
          </a:r>
          <a:endParaRPr lang="en-GB" dirty="0"/>
        </a:p>
      </dgm:t>
    </dgm:pt>
    <dgm:pt modelId="{6DE37FAB-5052-4904-BBC1-0BDFEF3DD042}" type="parTrans" cxnId="{9F0DEBB5-FFCE-4BE3-AB67-AAFBC82A6BE9}">
      <dgm:prSet/>
      <dgm:spPr/>
      <dgm:t>
        <a:bodyPr/>
        <a:lstStyle/>
        <a:p>
          <a:endParaRPr lang="en-GB"/>
        </a:p>
      </dgm:t>
    </dgm:pt>
    <dgm:pt modelId="{81553A3F-EA64-4143-A892-648AD7F6507C}" type="sibTrans" cxnId="{9F0DEBB5-FFCE-4BE3-AB67-AAFBC82A6BE9}">
      <dgm:prSet/>
      <dgm:spPr/>
      <dgm:t>
        <a:bodyPr/>
        <a:lstStyle/>
        <a:p>
          <a:endParaRPr lang="en-GB"/>
        </a:p>
      </dgm:t>
    </dgm:pt>
    <dgm:pt modelId="{55688697-E7D4-426D-920F-238FCFC5315E}">
      <dgm:prSet/>
      <dgm:spPr>
        <a:blipFill>
          <a:blip xmlns:r="http://schemas.openxmlformats.org/officeDocument/2006/relationships" r:embed="rId1"/>
          <a:stretch>
            <a:fillRect l="-958"/>
          </a:stretch>
        </a:blipFill>
      </dgm:spPr>
      <dgm:t>
        <a:bodyPr/>
        <a:lstStyle/>
        <a:p>
          <a:r>
            <a:rPr lang="en-GB">
              <a:noFill/>
            </a:rPr>
            <a:t> </a:t>
          </a:r>
        </a:p>
      </dgm:t>
    </dgm:pt>
    <dgm:pt modelId="{91C7ACB5-5D5B-4AD9-AE2A-3899BDDF4492}" type="parTrans" cxnId="{BB20D08D-4A6A-40A5-AA44-2E3AB3CF6DF6}">
      <dgm:prSet/>
      <dgm:spPr/>
      <dgm:t>
        <a:bodyPr/>
        <a:lstStyle/>
        <a:p>
          <a:endParaRPr lang="en-GB"/>
        </a:p>
      </dgm:t>
    </dgm:pt>
    <dgm:pt modelId="{1C0B7FB7-9074-4D7C-8647-AEDF7883DC61}" type="sibTrans" cxnId="{BB20D08D-4A6A-40A5-AA44-2E3AB3CF6DF6}">
      <dgm:prSet/>
      <dgm:spPr/>
      <dgm:t>
        <a:bodyPr/>
        <a:lstStyle/>
        <a:p>
          <a:endParaRPr lang="en-GB"/>
        </a:p>
      </dgm:t>
    </dgm:pt>
    <dgm:pt modelId="{2117BD59-FE88-496E-8085-8DF108FC2EDA}">
      <dgm:prSet/>
      <dgm:spPr/>
      <dgm:t>
        <a:bodyPr/>
        <a:lstStyle/>
        <a:p>
          <a:r>
            <a:rPr lang="en-GB">
              <a:noFill/>
            </a:rPr>
            <a:t> </a:t>
          </a:r>
        </a:p>
      </dgm:t>
    </dgm:pt>
    <dgm:pt modelId="{85E722C1-446E-49A3-9862-6F022CBB6BB8}" type="parTrans" cxnId="{F93B5D92-4917-4D64-905C-CCC689AE6C15}">
      <dgm:prSet/>
      <dgm:spPr/>
      <dgm:t>
        <a:bodyPr/>
        <a:lstStyle/>
        <a:p>
          <a:endParaRPr lang="en-GB"/>
        </a:p>
      </dgm:t>
    </dgm:pt>
    <dgm:pt modelId="{C3B1703B-0BC6-422C-BDAF-4E6DB3908885}" type="sibTrans" cxnId="{F93B5D92-4917-4D64-905C-CCC689AE6C15}">
      <dgm:prSet/>
      <dgm:spPr/>
      <dgm:t>
        <a:bodyPr/>
        <a:lstStyle/>
        <a:p>
          <a:endParaRPr lang="en-GB"/>
        </a:p>
      </dgm:t>
    </dgm:pt>
    <dgm:pt modelId="{BCF1091B-218F-4550-9F9D-45F0609213F7}">
      <dgm:prSet/>
      <dgm:spPr/>
      <dgm:t>
        <a:bodyPr/>
        <a:lstStyle/>
        <a:p>
          <a:r>
            <a:rPr lang="en-GB">
              <a:noFill/>
            </a:rPr>
            <a:t> </a:t>
          </a:r>
        </a:p>
      </dgm:t>
    </dgm:pt>
    <dgm:pt modelId="{E6100FEC-52DF-4DBD-BA43-E4CED3C8CE6E}" type="parTrans" cxnId="{B7C23BE9-218E-4D6B-97CE-35D3D737D648}">
      <dgm:prSet/>
      <dgm:spPr/>
      <dgm:t>
        <a:bodyPr/>
        <a:lstStyle/>
        <a:p>
          <a:endParaRPr lang="en-GB"/>
        </a:p>
      </dgm:t>
    </dgm:pt>
    <dgm:pt modelId="{A578C15A-4E79-48BB-AE5E-7A4D86239EEC}" type="sibTrans" cxnId="{B7C23BE9-218E-4D6B-97CE-35D3D737D648}">
      <dgm:prSet/>
      <dgm:spPr/>
      <dgm:t>
        <a:bodyPr/>
        <a:lstStyle/>
        <a:p>
          <a:endParaRPr lang="en-GB"/>
        </a:p>
      </dgm:t>
    </dgm:pt>
    <dgm:pt modelId="{EAEA5F31-6AC3-472A-9088-7624C494606C}">
      <dgm:prSet/>
      <dgm:spPr/>
      <dgm:t>
        <a:bodyPr/>
        <a:lstStyle/>
        <a:p>
          <a:r>
            <a:rPr lang="en-GB">
              <a:noFill/>
            </a:rPr>
            <a:t> </a:t>
          </a:r>
        </a:p>
      </dgm:t>
    </dgm:pt>
    <dgm:pt modelId="{211BADBE-4911-4D92-833F-43C7A1CF8E4B}" type="parTrans" cxnId="{CDA9E82E-291F-4B1F-B372-2A26D74BFC21}">
      <dgm:prSet/>
      <dgm:spPr/>
      <dgm:t>
        <a:bodyPr/>
        <a:lstStyle/>
        <a:p>
          <a:endParaRPr lang="en-GB"/>
        </a:p>
      </dgm:t>
    </dgm:pt>
    <dgm:pt modelId="{73CE6EB0-BF0F-4399-BF80-08A64E34D090}" type="sibTrans" cxnId="{CDA9E82E-291F-4B1F-B372-2A26D74BFC21}">
      <dgm:prSet/>
      <dgm:spPr/>
      <dgm:t>
        <a:bodyPr/>
        <a:lstStyle/>
        <a:p>
          <a:endParaRPr lang="en-GB"/>
        </a:p>
      </dgm:t>
    </dgm:pt>
    <dgm:pt modelId="{E918EF1B-D7FB-4F45-978A-0734E3DD8ABE}">
      <dgm:prSet/>
      <dgm:spPr/>
      <dgm:t>
        <a:bodyPr/>
        <a:lstStyle/>
        <a:p>
          <a:r>
            <a:rPr kumimoji="0" lang="en-GB" altLang="en-US" b="0" u="none" strike="noStrike" cap="none" normalizeH="0" baseline="0" dirty="0">
              <a:ln>
                <a:noFill/>
              </a:ln>
              <a:solidFill>
                <a:schemeClr val="bg1"/>
              </a:solidFill>
              <a:effectLst/>
              <a:latin typeface="Arial" panose="020B0604020202020204" pitchFamily="34" charset="0"/>
            </a:rPr>
            <a:t>High intensity</a:t>
          </a:r>
        </a:p>
      </dgm:t>
    </dgm:pt>
    <dgm:pt modelId="{8D0CFB95-1A2D-497F-AFD9-26C9098BA1E2}" type="parTrans" cxnId="{CB653843-0144-4F6D-B6DB-3F48AA52069D}">
      <dgm:prSet/>
      <dgm:spPr/>
      <dgm:t>
        <a:bodyPr/>
        <a:lstStyle/>
        <a:p>
          <a:endParaRPr lang="en-GB"/>
        </a:p>
      </dgm:t>
    </dgm:pt>
    <dgm:pt modelId="{1FE5B433-80CC-4474-8484-FF671BBA08F0}" type="sibTrans" cxnId="{CB653843-0144-4F6D-B6DB-3F48AA52069D}">
      <dgm:prSet/>
      <dgm:spPr/>
      <dgm:t>
        <a:bodyPr/>
        <a:lstStyle/>
        <a:p>
          <a:endParaRPr lang="en-GB"/>
        </a:p>
      </dgm:t>
    </dgm:pt>
    <dgm:pt modelId="{3F16A15A-ACE9-41E2-8D05-F3DA7B657CB4}">
      <dgm:prSet/>
      <dgm:spPr>
        <a:blipFill>
          <a:blip xmlns:r="http://schemas.openxmlformats.org/officeDocument/2006/relationships" r:embed="rId2"/>
          <a:stretch>
            <a:fillRect l="-1118"/>
          </a:stretch>
        </a:blipFill>
      </dgm:spPr>
      <dgm:t>
        <a:bodyPr/>
        <a:lstStyle/>
        <a:p>
          <a:r>
            <a:rPr lang="en-GB">
              <a:noFill/>
            </a:rPr>
            <a:t> </a:t>
          </a:r>
        </a:p>
      </dgm:t>
    </dgm:pt>
    <dgm:pt modelId="{D371DE09-033D-4EA6-B536-9117B1A40CD9}" type="parTrans" cxnId="{12243421-609A-478C-A31E-40FC11CC8428}">
      <dgm:prSet/>
      <dgm:spPr/>
      <dgm:t>
        <a:bodyPr/>
        <a:lstStyle/>
        <a:p>
          <a:endParaRPr lang="en-GB"/>
        </a:p>
      </dgm:t>
    </dgm:pt>
    <dgm:pt modelId="{0FCCBA9F-621D-40D5-84A0-F0E32A94C684}" type="sibTrans" cxnId="{12243421-609A-478C-A31E-40FC11CC8428}">
      <dgm:prSet/>
      <dgm:spPr/>
      <dgm:t>
        <a:bodyPr/>
        <a:lstStyle/>
        <a:p>
          <a:endParaRPr lang="en-GB"/>
        </a:p>
      </dgm:t>
    </dgm:pt>
    <dgm:pt modelId="{F076B127-E2A6-41A1-8A7C-659D1D3B8065}">
      <dgm:prSet/>
      <dgm:spPr/>
      <dgm:t>
        <a:bodyPr/>
        <a:lstStyle/>
        <a:p>
          <a:r>
            <a:rPr lang="en-GB">
              <a:noFill/>
            </a:rPr>
            <a:t> </a:t>
          </a:r>
        </a:p>
      </dgm:t>
    </dgm:pt>
    <dgm:pt modelId="{ED0E68B2-531A-458E-BA67-6A76C30E268C}" type="parTrans" cxnId="{5F9B861D-5968-4EFE-B973-2674BF09A23A}">
      <dgm:prSet/>
      <dgm:spPr/>
      <dgm:t>
        <a:bodyPr/>
        <a:lstStyle/>
        <a:p>
          <a:endParaRPr lang="en-GB"/>
        </a:p>
      </dgm:t>
    </dgm:pt>
    <dgm:pt modelId="{91970FA6-8F41-4360-A6B0-5E302FB5A7AB}" type="sibTrans" cxnId="{5F9B861D-5968-4EFE-B973-2674BF09A23A}">
      <dgm:prSet/>
      <dgm:spPr/>
      <dgm:t>
        <a:bodyPr/>
        <a:lstStyle/>
        <a:p>
          <a:endParaRPr lang="en-GB"/>
        </a:p>
      </dgm:t>
    </dgm:pt>
    <dgm:pt modelId="{4CABCB13-F462-46AB-9896-D23AF0156809}">
      <dgm:prSet/>
      <dgm:spPr/>
      <dgm:t>
        <a:bodyPr/>
        <a:lstStyle/>
        <a:p>
          <a:r>
            <a:rPr lang="en-GB">
              <a:noFill/>
            </a:rPr>
            <a:t> </a:t>
          </a:r>
        </a:p>
      </dgm:t>
    </dgm:pt>
    <dgm:pt modelId="{DC00DEE4-7D26-416A-A65D-52C13D9BE553}" type="parTrans" cxnId="{B023C2A7-20CE-4746-AC76-B53359D33D9D}">
      <dgm:prSet/>
      <dgm:spPr/>
      <dgm:t>
        <a:bodyPr/>
        <a:lstStyle/>
        <a:p>
          <a:endParaRPr lang="en-GB"/>
        </a:p>
      </dgm:t>
    </dgm:pt>
    <dgm:pt modelId="{D9A2F667-6068-4A67-91A0-BA4C31786B03}" type="sibTrans" cxnId="{B023C2A7-20CE-4746-AC76-B53359D33D9D}">
      <dgm:prSet/>
      <dgm:spPr/>
      <dgm:t>
        <a:bodyPr/>
        <a:lstStyle/>
        <a:p>
          <a:endParaRPr lang="en-GB"/>
        </a:p>
      </dgm:t>
    </dgm:pt>
    <dgm:pt modelId="{B010256A-53F3-4F0F-8500-921F50153134}">
      <dgm:prSet/>
      <dgm:spPr/>
      <dgm:t>
        <a:bodyPr/>
        <a:lstStyle/>
        <a:p>
          <a:r>
            <a:rPr lang="en-GB">
              <a:noFill/>
            </a:rPr>
            <a:t> </a:t>
          </a:r>
        </a:p>
      </dgm:t>
    </dgm:pt>
    <dgm:pt modelId="{44D4155B-51A4-4FCC-BECF-B75497DFDB4A}" type="parTrans" cxnId="{ADB0C243-3EA6-4D56-94BE-5AFF6B3A7F44}">
      <dgm:prSet/>
      <dgm:spPr/>
      <dgm:t>
        <a:bodyPr/>
        <a:lstStyle/>
        <a:p>
          <a:endParaRPr lang="en-GB"/>
        </a:p>
      </dgm:t>
    </dgm:pt>
    <dgm:pt modelId="{AD2C1B04-C256-42E0-9544-20A8A6D94A61}" type="sibTrans" cxnId="{ADB0C243-3EA6-4D56-94BE-5AFF6B3A7F44}">
      <dgm:prSet/>
      <dgm:spPr/>
      <dgm:t>
        <a:bodyPr/>
        <a:lstStyle/>
        <a:p>
          <a:endParaRPr lang="en-GB"/>
        </a:p>
      </dgm:t>
    </dgm:pt>
    <dgm:pt modelId="{CB670F36-0624-4189-A604-D71260D0FF63}">
      <dgm:prSet/>
      <dgm:spPr/>
      <dgm:t>
        <a:bodyPr/>
        <a:lstStyle/>
        <a:p>
          <a:r>
            <a:rPr lang="en-GB">
              <a:noFill/>
            </a:rPr>
            <a:t> </a:t>
          </a:r>
        </a:p>
      </dgm:t>
    </dgm:pt>
    <dgm:pt modelId="{2B70D34C-09D0-42FB-8391-A859E6A748B8}" type="parTrans" cxnId="{23106168-EDCC-4BC3-B11C-766C7193E0FC}">
      <dgm:prSet/>
      <dgm:spPr/>
      <dgm:t>
        <a:bodyPr/>
        <a:lstStyle/>
        <a:p>
          <a:endParaRPr lang="en-GB"/>
        </a:p>
      </dgm:t>
    </dgm:pt>
    <dgm:pt modelId="{11BDEDA6-14D7-4625-93FF-0CA0004BD7E9}" type="sibTrans" cxnId="{23106168-EDCC-4BC3-B11C-766C7193E0FC}">
      <dgm:prSet/>
      <dgm:spPr/>
      <dgm:t>
        <a:bodyPr/>
        <a:lstStyle/>
        <a:p>
          <a:endParaRPr lang="en-GB"/>
        </a:p>
      </dgm:t>
    </dgm:pt>
    <dgm:pt modelId="{EB3B66CD-2920-4122-8220-78BB787D4C2A}">
      <dgm:prSet/>
      <dgm:spPr/>
      <dgm:t>
        <a:bodyPr/>
        <a:lstStyle/>
        <a:p>
          <a:r>
            <a:rPr lang="en-GB">
              <a:noFill/>
            </a:rPr>
            <a:t> </a:t>
          </a:r>
        </a:p>
      </dgm:t>
    </dgm:pt>
    <dgm:pt modelId="{6F7A2FE6-C59A-465E-9DF7-67343BDC225F}" type="parTrans" cxnId="{ED7D1459-2061-426A-B592-FE264B819DE4}">
      <dgm:prSet/>
      <dgm:spPr/>
      <dgm:t>
        <a:bodyPr/>
        <a:lstStyle/>
        <a:p>
          <a:endParaRPr lang="en-GB"/>
        </a:p>
      </dgm:t>
    </dgm:pt>
    <dgm:pt modelId="{150B535F-68E3-4996-B9B0-9D628E86972D}" type="sibTrans" cxnId="{ED7D1459-2061-426A-B592-FE264B819DE4}">
      <dgm:prSet/>
      <dgm:spPr/>
      <dgm:t>
        <a:bodyPr/>
        <a:lstStyle/>
        <a:p>
          <a:endParaRPr lang="en-GB"/>
        </a:p>
      </dgm:t>
    </dgm:pt>
    <dgm:pt modelId="{05120F0E-3E1B-4E66-A6FA-262FF572449F}" type="pres">
      <dgm:prSet presAssocID="{1A3E17B9-11A7-4857-95B3-C81E8B558C27}" presName="Name0" presStyleCnt="0">
        <dgm:presLayoutVars>
          <dgm:dir/>
          <dgm:animLvl val="lvl"/>
          <dgm:resizeHandles val="exact"/>
        </dgm:presLayoutVars>
      </dgm:prSet>
      <dgm:spPr/>
    </dgm:pt>
    <dgm:pt modelId="{602888F3-4534-413C-84C4-7A5FD653F523}" type="pres">
      <dgm:prSet presAssocID="{D4288CEC-7EB6-4376-841D-0FCE664872D5}" presName="composite" presStyleCnt="0"/>
      <dgm:spPr/>
    </dgm:pt>
    <dgm:pt modelId="{EEAC7456-C58B-41DD-9075-3104F14E7F52}" type="pres">
      <dgm:prSet presAssocID="{D4288CEC-7EB6-4376-841D-0FCE664872D5}" presName="parTx" presStyleLbl="alignNode1" presStyleIdx="0" presStyleCnt="2">
        <dgm:presLayoutVars>
          <dgm:chMax val="0"/>
          <dgm:chPref val="0"/>
          <dgm:bulletEnabled val="1"/>
        </dgm:presLayoutVars>
      </dgm:prSet>
      <dgm:spPr/>
    </dgm:pt>
    <dgm:pt modelId="{CF5395C4-BFF3-4708-8F98-76E79999D7AE}" type="pres">
      <dgm:prSet presAssocID="{D4288CEC-7EB6-4376-841D-0FCE664872D5}" presName="desTx" presStyleLbl="alignAccFollowNode1" presStyleIdx="0" presStyleCnt="2">
        <dgm:presLayoutVars>
          <dgm:bulletEnabled val="1"/>
        </dgm:presLayoutVars>
      </dgm:prSet>
      <dgm:spPr/>
    </dgm:pt>
    <dgm:pt modelId="{FE2D3B06-D512-41E4-AD90-4283B40BAE97}" type="pres">
      <dgm:prSet presAssocID="{81553A3F-EA64-4143-A892-648AD7F6507C}" presName="space" presStyleCnt="0"/>
      <dgm:spPr/>
    </dgm:pt>
    <dgm:pt modelId="{360D0494-A605-4F86-A99C-D3CCE50EEC39}" type="pres">
      <dgm:prSet presAssocID="{E918EF1B-D7FB-4F45-978A-0734E3DD8ABE}" presName="composite" presStyleCnt="0"/>
      <dgm:spPr/>
    </dgm:pt>
    <dgm:pt modelId="{8CB797FA-95C5-43E3-A3DB-1CEDF13CBC9A}" type="pres">
      <dgm:prSet presAssocID="{E918EF1B-D7FB-4F45-978A-0734E3DD8ABE}" presName="parTx" presStyleLbl="alignNode1" presStyleIdx="1" presStyleCnt="2">
        <dgm:presLayoutVars>
          <dgm:chMax val="0"/>
          <dgm:chPref val="0"/>
          <dgm:bulletEnabled val="1"/>
        </dgm:presLayoutVars>
      </dgm:prSet>
      <dgm:spPr/>
    </dgm:pt>
    <dgm:pt modelId="{9A8AF93D-845E-4E0D-AF77-1885C56ED5EF}" type="pres">
      <dgm:prSet presAssocID="{E918EF1B-D7FB-4F45-978A-0734E3DD8ABE}" presName="desTx" presStyleLbl="alignAccFollowNode1" presStyleIdx="1" presStyleCnt="2">
        <dgm:presLayoutVars>
          <dgm:bulletEnabled val="1"/>
        </dgm:presLayoutVars>
      </dgm:prSet>
      <dgm:spPr/>
    </dgm:pt>
  </dgm:ptLst>
  <dgm:cxnLst>
    <dgm:cxn modelId="{A89D7910-2A0B-4832-A8DF-BF1135019BA5}" type="presOf" srcId="{CB670F36-0624-4189-A604-D71260D0FF63}" destId="{9A8AF93D-845E-4E0D-AF77-1885C56ED5EF}" srcOrd="0" destOrd="4" presId="urn:microsoft.com/office/officeart/2005/8/layout/hList1"/>
    <dgm:cxn modelId="{8293401D-03DE-41AF-8C4F-F43DC27A2720}" type="presOf" srcId="{2117BD59-FE88-496E-8085-8DF108FC2EDA}" destId="{CF5395C4-BFF3-4708-8F98-76E79999D7AE}" srcOrd="0" destOrd="1" presId="urn:microsoft.com/office/officeart/2005/8/layout/hList1"/>
    <dgm:cxn modelId="{5F9B861D-5968-4EFE-B973-2674BF09A23A}" srcId="{E918EF1B-D7FB-4F45-978A-0734E3DD8ABE}" destId="{F076B127-E2A6-41A1-8A7C-659D1D3B8065}" srcOrd="1" destOrd="0" parTransId="{ED0E68B2-531A-458E-BA67-6A76C30E268C}" sibTransId="{91970FA6-8F41-4360-A6B0-5E302FB5A7AB}"/>
    <dgm:cxn modelId="{12243421-609A-478C-A31E-40FC11CC8428}" srcId="{E918EF1B-D7FB-4F45-978A-0734E3DD8ABE}" destId="{3F16A15A-ACE9-41E2-8D05-F3DA7B657CB4}" srcOrd="0" destOrd="0" parTransId="{D371DE09-033D-4EA6-B536-9117B1A40CD9}" sibTransId="{0FCCBA9F-621D-40D5-84A0-F0E32A94C684}"/>
    <dgm:cxn modelId="{16192523-C863-4784-A2AF-F045818ED5BE}" type="presOf" srcId="{E918EF1B-D7FB-4F45-978A-0734E3DD8ABE}" destId="{8CB797FA-95C5-43E3-A3DB-1CEDF13CBC9A}" srcOrd="0" destOrd="0" presId="urn:microsoft.com/office/officeart/2005/8/layout/hList1"/>
    <dgm:cxn modelId="{CDA9E82E-291F-4B1F-B372-2A26D74BFC21}" srcId="{D4288CEC-7EB6-4376-841D-0FCE664872D5}" destId="{EAEA5F31-6AC3-472A-9088-7624C494606C}" srcOrd="3" destOrd="0" parTransId="{211BADBE-4911-4D92-833F-43C7A1CF8E4B}" sibTransId="{73CE6EB0-BF0F-4399-BF80-08A64E34D090}"/>
    <dgm:cxn modelId="{CB653843-0144-4F6D-B6DB-3F48AA52069D}" srcId="{1A3E17B9-11A7-4857-95B3-C81E8B558C27}" destId="{E918EF1B-D7FB-4F45-978A-0734E3DD8ABE}" srcOrd="1" destOrd="0" parTransId="{8D0CFB95-1A2D-497F-AFD9-26C9098BA1E2}" sibTransId="{1FE5B433-80CC-4474-8484-FF671BBA08F0}"/>
    <dgm:cxn modelId="{ADB0C243-3EA6-4D56-94BE-5AFF6B3A7F44}" srcId="{E918EF1B-D7FB-4F45-978A-0734E3DD8ABE}" destId="{B010256A-53F3-4F0F-8500-921F50153134}" srcOrd="3" destOrd="0" parTransId="{44D4155B-51A4-4FCC-BECF-B75497DFDB4A}" sibTransId="{AD2C1B04-C256-42E0-9544-20A8A6D94A61}"/>
    <dgm:cxn modelId="{5AFA9745-4B97-4E9B-90A2-ED8496304121}" type="presOf" srcId="{1A3E17B9-11A7-4857-95B3-C81E8B558C27}" destId="{05120F0E-3E1B-4E66-A6FA-262FF572449F}" srcOrd="0" destOrd="0" presId="urn:microsoft.com/office/officeart/2005/8/layout/hList1"/>
    <dgm:cxn modelId="{23106168-EDCC-4BC3-B11C-766C7193E0FC}" srcId="{E918EF1B-D7FB-4F45-978A-0734E3DD8ABE}" destId="{CB670F36-0624-4189-A604-D71260D0FF63}" srcOrd="4" destOrd="0" parTransId="{2B70D34C-09D0-42FB-8391-A859E6A748B8}" sibTransId="{11BDEDA6-14D7-4625-93FF-0CA0004BD7E9}"/>
    <dgm:cxn modelId="{D030F649-ADC4-4DD3-BBE8-025AB984D2B6}" type="presOf" srcId="{4CABCB13-F462-46AB-9896-D23AF0156809}" destId="{9A8AF93D-845E-4E0D-AF77-1885C56ED5EF}" srcOrd="0" destOrd="2" presId="urn:microsoft.com/office/officeart/2005/8/layout/hList1"/>
    <dgm:cxn modelId="{3F23C775-A292-4619-BCE3-33C68FED0BD9}" type="presOf" srcId="{BCF1091B-218F-4550-9F9D-45F0609213F7}" destId="{CF5395C4-BFF3-4708-8F98-76E79999D7AE}" srcOrd="0" destOrd="2" presId="urn:microsoft.com/office/officeart/2005/8/layout/hList1"/>
    <dgm:cxn modelId="{6877BA56-9CCF-4157-B20A-C70481000627}" type="presOf" srcId="{D4288CEC-7EB6-4376-841D-0FCE664872D5}" destId="{EEAC7456-C58B-41DD-9075-3104F14E7F52}" srcOrd="0" destOrd="0" presId="urn:microsoft.com/office/officeart/2005/8/layout/hList1"/>
    <dgm:cxn modelId="{ED7D1459-2061-426A-B592-FE264B819DE4}" srcId="{D4288CEC-7EB6-4376-841D-0FCE664872D5}" destId="{EB3B66CD-2920-4122-8220-78BB787D4C2A}" srcOrd="4" destOrd="0" parTransId="{6F7A2FE6-C59A-465E-9DF7-67343BDC225F}" sibTransId="{150B535F-68E3-4996-B9B0-9D628E86972D}"/>
    <dgm:cxn modelId="{BB20D08D-4A6A-40A5-AA44-2E3AB3CF6DF6}" srcId="{D4288CEC-7EB6-4376-841D-0FCE664872D5}" destId="{55688697-E7D4-426D-920F-238FCFC5315E}" srcOrd="0" destOrd="0" parTransId="{91C7ACB5-5D5B-4AD9-AE2A-3899BDDF4492}" sibTransId="{1C0B7FB7-9074-4D7C-8647-AEDF7883DC61}"/>
    <dgm:cxn modelId="{F93B5D92-4917-4D64-905C-CCC689AE6C15}" srcId="{D4288CEC-7EB6-4376-841D-0FCE664872D5}" destId="{2117BD59-FE88-496E-8085-8DF108FC2EDA}" srcOrd="1" destOrd="0" parTransId="{85E722C1-446E-49A3-9862-6F022CBB6BB8}" sibTransId="{C3B1703B-0BC6-422C-BDAF-4E6DB3908885}"/>
    <dgm:cxn modelId="{B023C2A7-20CE-4746-AC76-B53359D33D9D}" srcId="{E918EF1B-D7FB-4F45-978A-0734E3DD8ABE}" destId="{4CABCB13-F462-46AB-9896-D23AF0156809}" srcOrd="2" destOrd="0" parTransId="{DC00DEE4-7D26-416A-A65D-52C13D9BE553}" sibTransId="{D9A2F667-6068-4A67-91A0-BA4C31786B03}"/>
    <dgm:cxn modelId="{9F0DEBB5-FFCE-4BE3-AB67-AAFBC82A6BE9}" srcId="{1A3E17B9-11A7-4857-95B3-C81E8B558C27}" destId="{D4288CEC-7EB6-4376-841D-0FCE664872D5}" srcOrd="0" destOrd="0" parTransId="{6DE37FAB-5052-4904-BBC1-0BDFEF3DD042}" sibTransId="{81553A3F-EA64-4143-A892-648AD7F6507C}"/>
    <dgm:cxn modelId="{E3AB34B7-3716-40C2-8E4A-F03409229DCB}" type="presOf" srcId="{3F16A15A-ACE9-41E2-8D05-F3DA7B657CB4}" destId="{9A8AF93D-845E-4E0D-AF77-1885C56ED5EF}" srcOrd="0" destOrd="0" presId="urn:microsoft.com/office/officeart/2005/8/layout/hList1"/>
    <dgm:cxn modelId="{D21A34C3-3C99-4B20-AFF0-24C2AB4075C0}" type="presOf" srcId="{EAEA5F31-6AC3-472A-9088-7624C494606C}" destId="{CF5395C4-BFF3-4708-8F98-76E79999D7AE}" srcOrd="0" destOrd="3" presId="urn:microsoft.com/office/officeart/2005/8/layout/hList1"/>
    <dgm:cxn modelId="{0C2AF4E2-23A8-4143-BAFA-A89ADC96F9F5}" type="presOf" srcId="{EB3B66CD-2920-4122-8220-78BB787D4C2A}" destId="{CF5395C4-BFF3-4708-8F98-76E79999D7AE}" srcOrd="0" destOrd="4" presId="urn:microsoft.com/office/officeart/2005/8/layout/hList1"/>
    <dgm:cxn modelId="{65810FE9-79A6-4E02-A29C-46EA2351FEB1}" type="presOf" srcId="{B010256A-53F3-4F0F-8500-921F50153134}" destId="{9A8AF93D-845E-4E0D-AF77-1885C56ED5EF}" srcOrd="0" destOrd="3" presId="urn:microsoft.com/office/officeart/2005/8/layout/hList1"/>
    <dgm:cxn modelId="{B7C23BE9-218E-4D6B-97CE-35D3D737D648}" srcId="{D4288CEC-7EB6-4376-841D-0FCE664872D5}" destId="{BCF1091B-218F-4550-9F9D-45F0609213F7}" srcOrd="2" destOrd="0" parTransId="{E6100FEC-52DF-4DBD-BA43-E4CED3C8CE6E}" sibTransId="{A578C15A-4E79-48BB-AE5E-7A4D86239EEC}"/>
    <dgm:cxn modelId="{EA102AF2-FC2B-4CFB-8804-46B930C3840E}" type="presOf" srcId="{55688697-E7D4-426D-920F-238FCFC5315E}" destId="{CF5395C4-BFF3-4708-8F98-76E79999D7AE}" srcOrd="0" destOrd="0" presId="urn:microsoft.com/office/officeart/2005/8/layout/hList1"/>
    <dgm:cxn modelId="{EE7B1EFB-2B41-4DAC-9A05-C5547D85F9D6}" type="presOf" srcId="{F076B127-E2A6-41A1-8A7C-659D1D3B8065}" destId="{9A8AF93D-845E-4E0D-AF77-1885C56ED5EF}" srcOrd="0" destOrd="1" presId="urn:microsoft.com/office/officeart/2005/8/layout/hList1"/>
    <dgm:cxn modelId="{348373F7-D7B5-4897-9FEA-4647A1FB61C2}" type="presParOf" srcId="{05120F0E-3E1B-4E66-A6FA-262FF572449F}" destId="{602888F3-4534-413C-84C4-7A5FD653F523}" srcOrd="0" destOrd="0" presId="urn:microsoft.com/office/officeart/2005/8/layout/hList1"/>
    <dgm:cxn modelId="{414377B7-D333-4D5F-A4ED-538123EB8C3E}" type="presParOf" srcId="{602888F3-4534-413C-84C4-7A5FD653F523}" destId="{EEAC7456-C58B-41DD-9075-3104F14E7F52}" srcOrd="0" destOrd="0" presId="urn:microsoft.com/office/officeart/2005/8/layout/hList1"/>
    <dgm:cxn modelId="{5317FA93-0542-4F29-B21B-BE41B5B0BDA9}" type="presParOf" srcId="{602888F3-4534-413C-84C4-7A5FD653F523}" destId="{CF5395C4-BFF3-4708-8F98-76E79999D7AE}" srcOrd="1" destOrd="0" presId="urn:microsoft.com/office/officeart/2005/8/layout/hList1"/>
    <dgm:cxn modelId="{7488D02E-7052-41C8-ACD3-D6E880355472}" type="presParOf" srcId="{05120F0E-3E1B-4E66-A6FA-262FF572449F}" destId="{FE2D3B06-D512-41E4-AD90-4283B40BAE97}" srcOrd="1" destOrd="0" presId="urn:microsoft.com/office/officeart/2005/8/layout/hList1"/>
    <dgm:cxn modelId="{327EA6C8-0BD8-442C-B1DF-B7B7CBDE73DB}" type="presParOf" srcId="{05120F0E-3E1B-4E66-A6FA-262FF572449F}" destId="{360D0494-A605-4F86-A99C-D3CCE50EEC39}" srcOrd="2" destOrd="0" presId="urn:microsoft.com/office/officeart/2005/8/layout/hList1"/>
    <dgm:cxn modelId="{156E24FC-0A18-4CFF-89ED-06D770ECB72C}" type="presParOf" srcId="{360D0494-A605-4F86-A99C-D3CCE50EEC39}" destId="{8CB797FA-95C5-43E3-A3DB-1CEDF13CBC9A}" srcOrd="0" destOrd="0" presId="urn:microsoft.com/office/officeart/2005/8/layout/hList1"/>
    <dgm:cxn modelId="{C856A35D-4AF3-4FE9-A895-A530F9BA7500}" type="presParOf" srcId="{360D0494-A605-4F86-A99C-D3CCE50EEC39}" destId="{9A8AF93D-845E-4E0D-AF77-1885C56ED5EF}"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2D0F63-914E-4FEF-A90B-9AFA16C2016B}">
      <dsp:nvSpPr>
        <dsp:cNvPr id="0" name=""/>
        <dsp:cNvSpPr/>
      </dsp:nvSpPr>
      <dsp:spPr>
        <a:xfrm>
          <a:off x="57" y="66953"/>
          <a:ext cx="5489690" cy="649563"/>
        </a:xfrm>
        <a:prstGeom prst="rect">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69088" rIns="120904" bIns="69088" numCol="1" spcCol="1270" anchor="ctr" anchorCtr="0">
          <a:noAutofit/>
        </a:bodyPr>
        <a:lstStyle/>
        <a:p>
          <a:pPr marL="0" lvl="0" indent="0" algn="ctr" defTabSz="755650">
            <a:lnSpc>
              <a:spcPct val="90000"/>
            </a:lnSpc>
            <a:spcBef>
              <a:spcPct val="0"/>
            </a:spcBef>
            <a:spcAft>
              <a:spcPct val="35000"/>
            </a:spcAft>
            <a:buNone/>
          </a:pPr>
          <a:r>
            <a:rPr lang="en-GB" sz="1700" kern="1200" dirty="0"/>
            <a:t>WG 8.2: Low Mass Mechanics and thermal management:</a:t>
          </a:r>
        </a:p>
      </dsp:txBody>
      <dsp:txXfrm>
        <a:off x="57" y="66953"/>
        <a:ext cx="5489690" cy="649563"/>
      </dsp:txXfrm>
    </dsp:sp>
    <dsp:sp modelId="{5DCAB492-E06B-4E62-911F-DB1902258005}">
      <dsp:nvSpPr>
        <dsp:cNvPr id="0" name=""/>
        <dsp:cNvSpPr/>
      </dsp:nvSpPr>
      <dsp:spPr>
        <a:xfrm>
          <a:off x="57" y="716516"/>
          <a:ext cx="5489690" cy="3546540"/>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ct val="15000"/>
            </a:spcAft>
            <a:buChar char="•"/>
          </a:pPr>
          <a:r>
            <a:rPr lang="en-GB" sz="1700" kern="1200" dirty="0"/>
            <a:t>Novel materials for structural and thermal management applications, including qualification for operation in harsh environments; </a:t>
          </a:r>
        </a:p>
        <a:p>
          <a:pPr marL="171450" lvl="1" indent="-171450" algn="l" defTabSz="755650">
            <a:lnSpc>
              <a:spcPct val="90000"/>
            </a:lnSpc>
            <a:spcBef>
              <a:spcPct val="0"/>
            </a:spcBef>
            <a:spcAft>
              <a:spcPct val="15000"/>
            </a:spcAft>
            <a:buChar char="•"/>
          </a:pPr>
          <a:r>
            <a:rPr lang="en-GB" sz="1700" kern="1200" dirty="0">
              <a:solidFill>
                <a:srgbClr val="FF0000"/>
              </a:solidFill>
            </a:rPr>
            <a:t>Advanced manufacturing techniques, including additive manufacturing; </a:t>
          </a:r>
        </a:p>
        <a:p>
          <a:pPr marL="171450" lvl="1" indent="-171450" algn="l" defTabSz="755650">
            <a:lnSpc>
              <a:spcPct val="90000"/>
            </a:lnSpc>
            <a:spcBef>
              <a:spcPct val="0"/>
            </a:spcBef>
            <a:spcAft>
              <a:spcPct val="15000"/>
            </a:spcAft>
            <a:buChar char="•"/>
          </a:pPr>
          <a:r>
            <a:rPr lang="en-GB" sz="1700" kern="1200" dirty="0">
              <a:solidFill>
                <a:srgbClr val="FF0000"/>
              </a:solidFill>
            </a:rPr>
            <a:t>Support structures with integrated cooling circuits, including silicon or ceramic substrates with embedded microchannels, composite substrates with embedded pipe-less networks and cold plates with thin-walled pipes;</a:t>
          </a:r>
        </a:p>
        <a:p>
          <a:pPr marL="171450" lvl="1" indent="-171450" algn="l" defTabSz="755650">
            <a:lnSpc>
              <a:spcPct val="90000"/>
            </a:lnSpc>
            <a:spcBef>
              <a:spcPct val="0"/>
            </a:spcBef>
            <a:spcAft>
              <a:spcPct val="15000"/>
            </a:spcAft>
            <a:buChar char="•"/>
          </a:pPr>
          <a:r>
            <a:rPr lang="en-GB" sz="1700" kern="1200" dirty="0"/>
            <a:t>Modular, scalable designs for detectors with large surface areas; </a:t>
          </a:r>
        </a:p>
        <a:p>
          <a:pPr marL="171450" lvl="1" indent="-171450" algn="l" defTabSz="755650">
            <a:lnSpc>
              <a:spcPct val="90000"/>
            </a:lnSpc>
            <a:spcBef>
              <a:spcPct val="0"/>
            </a:spcBef>
            <a:spcAft>
              <a:spcPct val="15000"/>
            </a:spcAft>
            <a:buChar char="•"/>
          </a:pPr>
          <a:r>
            <a:rPr lang="en-GB" sz="1700" kern="1200"/>
            <a:t>Vacuum-tight composite structures.</a:t>
          </a:r>
        </a:p>
      </dsp:txBody>
      <dsp:txXfrm>
        <a:off x="57" y="716516"/>
        <a:ext cx="5489690" cy="3546540"/>
      </dsp:txXfrm>
    </dsp:sp>
    <dsp:sp modelId="{7A808CA9-EF9C-4229-B88B-D195185118AC}">
      <dsp:nvSpPr>
        <dsp:cNvPr id="0" name=""/>
        <dsp:cNvSpPr/>
      </dsp:nvSpPr>
      <dsp:spPr>
        <a:xfrm>
          <a:off x="6258304" y="66953"/>
          <a:ext cx="5489690" cy="649563"/>
        </a:xfrm>
        <a:prstGeom prst="rect">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69088" rIns="120904" bIns="69088" numCol="1" spcCol="1270" anchor="ctr" anchorCtr="0">
          <a:noAutofit/>
        </a:bodyPr>
        <a:lstStyle/>
        <a:p>
          <a:pPr marL="0" lvl="0" indent="0" algn="ctr" defTabSz="755650">
            <a:lnSpc>
              <a:spcPct val="90000"/>
            </a:lnSpc>
            <a:spcBef>
              <a:spcPct val="0"/>
            </a:spcBef>
            <a:spcAft>
              <a:spcPct val="35000"/>
            </a:spcAft>
            <a:buNone/>
          </a:pPr>
          <a:r>
            <a:rPr lang="en-GB" sz="1700" kern="1200"/>
            <a:t>WG 8.3: Detector Cooling: </a:t>
          </a:r>
        </a:p>
      </dsp:txBody>
      <dsp:txXfrm>
        <a:off x="6258304" y="66953"/>
        <a:ext cx="5489690" cy="649563"/>
      </dsp:txXfrm>
    </dsp:sp>
    <dsp:sp modelId="{73467DF2-2494-42CC-A312-B5C49FA2A483}">
      <dsp:nvSpPr>
        <dsp:cNvPr id="0" name=""/>
        <dsp:cNvSpPr/>
      </dsp:nvSpPr>
      <dsp:spPr>
        <a:xfrm>
          <a:off x="6258304" y="716516"/>
          <a:ext cx="5489690" cy="3546540"/>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ct val="15000"/>
            </a:spcAft>
            <a:buChar char="•"/>
          </a:pPr>
          <a:r>
            <a:rPr lang="en-GB" sz="1700" kern="1200" dirty="0">
              <a:solidFill>
                <a:srgbClr val="FF0000"/>
              </a:solidFill>
            </a:rPr>
            <a:t>Evaporative and liquid cooling for both low and warm temperatures, based on natural or eco-friendly refrigerants and new cycles;</a:t>
          </a:r>
        </a:p>
        <a:p>
          <a:pPr marL="171450" lvl="1" indent="-171450" algn="l" defTabSz="755650">
            <a:lnSpc>
              <a:spcPct val="90000"/>
            </a:lnSpc>
            <a:spcBef>
              <a:spcPct val="0"/>
            </a:spcBef>
            <a:spcAft>
              <a:spcPct val="15000"/>
            </a:spcAft>
            <a:buChar char="•"/>
          </a:pPr>
          <a:r>
            <a:rPr lang="en-GB" sz="1700" kern="1200" dirty="0">
              <a:solidFill>
                <a:srgbClr val="FF0000"/>
              </a:solidFill>
            </a:rPr>
            <a:t>Gas cooling solutions for detectors, including flow design and heat transfer through porous media;</a:t>
          </a:r>
        </a:p>
        <a:p>
          <a:pPr marL="171450" lvl="1" indent="-171450" algn="l" defTabSz="755650">
            <a:lnSpc>
              <a:spcPct val="90000"/>
            </a:lnSpc>
            <a:spcBef>
              <a:spcPct val="0"/>
            </a:spcBef>
            <a:spcAft>
              <a:spcPct val="15000"/>
            </a:spcAft>
            <a:buChar char="•"/>
          </a:pPr>
          <a:r>
            <a:rPr lang="en-GB" sz="1700" kern="1200" dirty="0">
              <a:solidFill>
                <a:srgbClr val="FF0000"/>
              </a:solidFill>
            </a:rPr>
            <a:t>Connection technologies for cooling circuits, including leak repair methods;</a:t>
          </a:r>
        </a:p>
        <a:p>
          <a:pPr marL="171450" lvl="1" indent="-171450" algn="l" defTabSz="755650">
            <a:lnSpc>
              <a:spcPct val="90000"/>
            </a:lnSpc>
            <a:spcBef>
              <a:spcPct val="0"/>
            </a:spcBef>
            <a:spcAft>
              <a:spcPct val="15000"/>
            </a:spcAft>
            <a:buChar char="•"/>
          </a:pPr>
          <a:r>
            <a:rPr lang="en-GB" sz="1700" kern="1200" dirty="0">
              <a:solidFill>
                <a:srgbClr val="FF0000"/>
              </a:solidFill>
            </a:rPr>
            <a:t>Instrumentation, including flow measurements for gases and liquids.</a:t>
          </a:r>
        </a:p>
      </dsp:txBody>
      <dsp:txXfrm>
        <a:off x="6258304" y="716516"/>
        <a:ext cx="5489690" cy="354654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2D0F63-914E-4FEF-A90B-9AFA16C2016B}">
      <dsp:nvSpPr>
        <dsp:cNvPr id="0" name=""/>
        <dsp:cNvSpPr/>
      </dsp:nvSpPr>
      <dsp:spPr>
        <a:xfrm>
          <a:off x="57" y="66953"/>
          <a:ext cx="5489690" cy="649563"/>
        </a:xfrm>
        <a:prstGeom prst="rect">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69088" rIns="120904" bIns="69088" numCol="1" spcCol="1270" anchor="ctr" anchorCtr="0">
          <a:noAutofit/>
        </a:bodyPr>
        <a:lstStyle/>
        <a:p>
          <a:pPr marL="0" lvl="0" indent="0" algn="ctr" defTabSz="755650">
            <a:lnSpc>
              <a:spcPct val="90000"/>
            </a:lnSpc>
            <a:spcBef>
              <a:spcPct val="0"/>
            </a:spcBef>
            <a:spcAft>
              <a:spcPct val="35000"/>
            </a:spcAft>
            <a:buNone/>
          </a:pPr>
          <a:r>
            <a:rPr lang="en-GB" sz="1700" kern="1200" dirty="0"/>
            <a:t>WG 8.2: Low Mass Mechanics and thermal management:</a:t>
          </a:r>
        </a:p>
      </dsp:txBody>
      <dsp:txXfrm>
        <a:off x="57" y="66953"/>
        <a:ext cx="5489690" cy="649563"/>
      </dsp:txXfrm>
    </dsp:sp>
    <dsp:sp modelId="{5DCAB492-E06B-4E62-911F-DB1902258005}">
      <dsp:nvSpPr>
        <dsp:cNvPr id="0" name=""/>
        <dsp:cNvSpPr/>
      </dsp:nvSpPr>
      <dsp:spPr>
        <a:xfrm>
          <a:off x="57" y="716516"/>
          <a:ext cx="5489690" cy="3546540"/>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ct val="15000"/>
            </a:spcAft>
            <a:buChar char="•"/>
          </a:pPr>
          <a:r>
            <a:rPr lang="en-GB" sz="1700" kern="1200" dirty="0">
              <a:solidFill>
                <a:schemeClr val="bg1">
                  <a:lumMod val="75000"/>
                </a:schemeClr>
              </a:solidFill>
            </a:rPr>
            <a:t>Novel materials for structural and thermal management applications, including qualification for operation in harsh environments; </a:t>
          </a:r>
        </a:p>
        <a:p>
          <a:pPr marL="171450" lvl="1" indent="-171450" algn="l" defTabSz="755650">
            <a:lnSpc>
              <a:spcPct val="90000"/>
            </a:lnSpc>
            <a:spcBef>
              <a:spcPct val="0"/>
            </a:spcBef>
            <a:spcAft>
              <a:spcPct val="15000"/>
            </a:spcAft>
            <a:buChar char="•"/>
          </a:pPr>
          <a:r>
            <a:rPr lang="en-GB" sz="1700" kern="1200" dirty="0">
              <a:solidFill>
                <a:srgbClr val="FF0000"/>
              </a:solidFill>
            </a:rPr>
            <a:t>Advanced manufacturing techniques, including additive manufacturing; </a:t>
          </a:r>
        </a:p>
        <a:p>
          <a:pPr marL="171450" lvl="1" indent="-171450" algn="l" defTabSz="755650">
            <a:lnSpc>
              <a:spcPct val="90000"/>
            </a:lnSpc>
            <a:spcBef>
              <a:spcPct val="0"/>
            </a:spcBef>
            <a:spcAft>
              <a:spcPct val="15000"/>
            </a:spcAft>
            <a:buChar char="•"/>
          </a:pPr>
          <a:r>
            <a:rPr lang="en-GB" sz="1700" kern="1200" dirty="0">
              <a:solidFill>
                <a:schemeClr val="accent1"/>
              </a:solidFill>
            </a:rPr>
            <a:t>Support structures with integrated cooling circuits, including silicon or ceramic substrates with embedded microchannels, composite substrates with embedded pipe-less networks and cold plates with thin-walled pipes;</a:t>
          </a:r>
        </a:p>
        <a:p>
          <a:pPr marL="171450" lvl="1" indent="-171450" algn="l" defTabSz="755650">
            <a:lnSpc>
              <a:spcPct val="90000"/>
            </a:lnSpc>
            <a:spcBef>
              <a:spcPct val="0"/>
            </a:spcBef>
            <a:spcAft>
              <a:spcPct val="15000"/>
            </a:spcAft>
            <a:buChar char="•"/>
          </a:pPr>
          <a:r>
            <a:rPr lang="en-GB" sz="1700" kern="1200" dirty="0">
              <a:solidFill>
                <a:schemeClr val="bg1">
                  <a:lumMod val="75000"/>
                </a:schemeClr>
              </a:solidFill>
            </a:rPr>
            <a:t>Modular, scalable designs for detectors with large surface areas; </a:t>
          </a:r>
        </a:p>
        <a:p>
          <a:pPr marL="171450" lvl="1" indent="-171450" algn="l" defTabSz="755650">
            <a:lnSpc>
              <a:spcPct val="90000"/>
            </a:lnSpc>
            <a:spcBef>
              <a:spcPct val="0"/>
            </a:spcBef>
            <a:spcAft>
              <a:spcPct val="15000"/>
            </a:spcAft>
            <a:buChar char="•"/>
          </a:pPr>
          <a:r>
            <a:rPr lang="en-GB" sz="1700" kern="1200" dirty="0">
              <a:solidFill>
                <a:schemeClr val="bg1">
                  <a:lumMod val="75000"/>
                </a:schemeClr>
              </a:solidFill>
            </a:rPr>
            <a:t>Vacuum-tight composite structures.</a:t>
          </a:r>
        </a:p>
      </dsp:txBody>
      <dsp:txXfrm>
        <a:off x="57" y="716516"/>
        <a:ext cx="5489690" cy="3546540"/>
      </dsp:txXfrm>
    </dsp:sp>
    <dsp:sp modelId="{7A808CA9-EF9C-4229-B88B-D195185118AC}">
      <dsp:nvSpPr>
        <dsp:cNvPr id="0" name=""/>
        <dsp:cNvSpPr/>
      </dsp:nvSpPr>
      <dsp:spPr>
        <a:xfrm>
          <a:off x="6258304" y="66953"/>
          <a:ext cx="5489690" cy="649563"/>
        </a:xfrm>
        <a:prstGeom prst="rect">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69088" rIns="120904" bIns="69088" numCol="1" spcCol="1270" anchor="ctr" anchorCtr="0">
          <a:noAutofit/>
        </a:bodyPr>
        <a:lstStyle/>
        <a:p>
          <a:pPr marL="0" lvl="0" indent="0" algn="ctr" defTabSz="755650">
            <a:lnSpc>
              <a:spcPct val="90000"/>
            </a:lnSpc>
            <a:spcBef>
              <a:spcPct val="0"/>
            </a:spcBef>
            <a:spcAft>
              <a:spcPct val="35000"/>
            </a:spcAft>
            <a:buNone/>
          </a:pPr>
          <a:r>
            <a:rPr lang="en-GB" sz="1700" kern="1200"/>
            <a:t>WG 8.3: Detector Cooling: </a:t>
          </a:r>
        </a:p>
      </dsp:txBody>
      <dsp:txXfrm>
        <a:off x="6258304" y="66953"/>
        <a:ext cx="5489690" cy="649563"/>
      </dsp:txXfrm>
    </dsp:sp>
    <dsp:sp modelId="{73467DF2-2494-42CC-A312-B5C49FA2A483}">
      <dsp:nvSpPr>
        <dsp:cNvPr id="0" name=""/>
        <dsp:cNvSpPr/>
      </dsp:nvSpPr>
      <dsp:spPr>
        <a:xfrm>
          <a:off x="6258304" y="716516"/>
          <a:ext cx="5489690" cy="3546540"/>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ct val="15000"/>
            </a:spcAft>
            <a:buChar char="•"/>
          </a:pPr>
          <a:r>
            <a:rPr lang="en-GB" sz="1700" kern="1200" dirty="0">
              <a:solidFill>
                <a:schemeClr val="accent1"/>
              </a:solidFill>
            </a:rPr>
            <a:t>Evaporative and liquid cooling for both low and warm temperatures, based on natural or eco-friendly refrigerants and new cycles;</a:t>
          </a:r>
        </a:p>
        <a:p>
          <a:pPr marL="171450" lvl="1" indent="-171450" algn="l" defTabSz="755650">
            <a:lnSpc>
              <a:spcPct val="90000"/>
            </a:lnSpc>
            <a:spcBef>
              <a:spcPct val="0"/>
            </a:spcBef>
            <a:spcAft>
              <a:spcPct val="15000"/>
            </a:spcAft>
            <a:buChar char="•"/>
          </a:pPr>
          <a:r>
            <a:rPr lang="en-GB" sz="1700" kern="1200" dirty="0">
              <a:solidFill>
                <a:schemeClr val="accent1"/>
              </a:solidFill>
            </a:rPr>
            <a:t>Gas cooling solutions for detectors, including flow design and heat transfer through porous media;</a:t>
          </a:r>
        </a:p>
        <a:p>
          <a:pPr marL="171450" lvl="1" indent="-171450" algn="l" defTabSz="755650">
            <a:lnSpc>
              <a:spcPct val="90000"/>
            </a:lnSpc>
            <a:spcBef>
              <a:spcPct val="0"/>
            </a:spcBef>
            <a:spcAft>
              <a:spcPct val="15000"/>
            </a:spcAft>
            <a:buChar char="•"/>
          </a:pPr>
          <a:r>
            <a:rPr lang="en-GB" sz="1700" kern="1200" dirty="0">
              <a:solidFill>
                <a:srgbClr val="FF0000"/>
              </a:solidFill>
            </a:rPr>
            <a:t>Connection technologies for cooling circuits, including leak repair methods;</a:t>
          </a:r>
        </a:p>
        <a:p>
          <a:pPr marL="171450" lvl="1" indent="-171450" algn="l" defTabSz="755650">
            <a:lnSpc>
              <a:spcPct val="90000"/>
            </a:lnSpc>
            <a:spcBef>
              <a:spcPct val="0"/>
            </a:spcBef>
            <a:spcAft>
              <a:spcPct val="15000"/>
            </a:spcAft>
            <a:buChar char="•"/>
          </a:pPr>
          <a:r>
            <a:rPr lang="en-GB" sz="1700" kern="1200" dirty="0">
              <a:solidFill>
                <a:srgbClr val="FF0000"/>
              </a:solidFill>
            </a:rPr>
            <a:t>Instrumentation, including flow measurements for gases and liquids.</a:t>
          </a:r>
        </a:p>
      </dsp:txBody>
      <dsp:txXfrm>
        <a:off x="6258304" y="716516"/>
        <a:ext cx="5489690" cy="354654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AC7456-C58B-41DD-9075-3104F14E7F52}">
      <dsp:nvSpPr>
        <dsp:cNvPr id="0" name=""/>
        <dsp:cNvSpPr/>
      </dsp:nvSpPr>
      <dsp:spPr>
        <a:xfrm>
          <a:off x="39" y="1444788"/>
          <a:ext cx="3798093" cy="547200"/>
        </a:xfrm>
        <a:prstGeom prst="rect">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marL="0" lvl="0" indent="0" algn="ctr" defTabSz="844550">
            <a:lnSpc>
              <a:spcPct val="90000"/>
            </a:lnSpc>
            <a:spcBef>
              <a:spcPct val="0"/>
            </a:spcBef>
            <a:spcAft>
              <a:spcPct val="35000"/>
            </a:spcAft>
            <a:buFont typeface="Arial" panose="020B0604020202020204" pitchFamily="34" charset="0"/>
            <a:buNone/>
          </a:pPr>
          <a:r>
            <a:rPr lang="en-GB" altLang="en-US" sz="1900" kern="1200" dirty="0">
              <a:latin typeface="Arial" panose="020B0604020202020204" pitchFamily="34" charset="0"/>
            </a:rPr>
            <a:t>Low intensity </a:t>
          </a:r>
          <a:endParaRPr lang="en-GB" sz="1900" kern="1200" dirty="0"/>
        </a:p>
      </dsp:txBody>
      <dsp:txXfrm>
        <a:off x="39" y="1444788"/>
        <a:ext cx="3798093" cy="547200"/>
      </dsp:txXfrm>
    </dsp:sp>
    <dsp:sp modelId="{CF5395C4-BFF3-4708-8F98-76E79999D7AE}">
      <dsp:nvSpPr>
        <dsp:cNvPr id="0" name=""/>
        <dsp:cNvSpPr/>
      </dsp:nvSpPr>
      <dsp:spPr>
        <a:xfrm>
          <a:off x="39" y="1991988"/>
          <a:ext cx="3798093" cy="1981889"/>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lang="en-GB" altLang="en-US" sz="1900" kern="1200">
              <a:latin typeface="Arial" panose="020B0604020202020204" pitchFamily="34" charset="0"/>
            </a:rPr>
            <a:t>low power</a:t>
          </a:r>
          <a:endParaRPr lang="en-GB" altLang="en-US" sz="1900" kern="1200" dirty="0">
            <a:latin typeface="Arial" panose="020B0604020202020204" pitchFamily="34" charset="0"/>
          </a:endParaRPr>
        </a:p>
        <a:p>
          <a:pPr marL="171450" lvl="1" indent="-171450" algn="l" defTabSz="844550">
            <a:lnSpc>
              <a:spcPct val="90000"/>
            </a:lnSpc>
            <a:spcBef>
              <a:spcPct val="0"/>
            </a:spcBef>
            <a:spcAft>
              <a:spcPct val="15000"/>
            </a:spcAft>
            <a:buChar char="•"/>
          </a:pPr>
          <a:r>
            <a:rPr lang="en-GB" altLang="en-US" sz="1900" kern="1200">
              <a:latin typeface="Arial" panose="020B0604020202020204" pitchFamily="34" charset="0"/>
            </a:rPr>
            <a:t>low radiation</a:t>
          </a:r>
          <a:endParaRPr lang="en-US" altLang="en-US" sz="1900" i="0" kern="1200" dirty="0">
            <a:latin typeface="Cambria Math" panose="02040503050406030204" pitchFamily="18" charset="0"/>
          </a:endParaRPr>
        </a:p>
        <a:p>
          <a:pPr marL="171450" lvl="1" indent="-171450" algn="l" defTabSz="844550">
            <a:lnSpc>
              <a:spcPct val="90000"/>
            </a:lnSpc>
            <a:spcBef>
              <a:spcPct val="0"/>
            </a:spcBef>
            <a:spcAft>
              <a:spcPct val="15000"/>
            </a:spcAft>
            <a:buChar char="•"/>
          </a:pPr>
          <a14:m xmlns:a14="http://schemas.microsoft.com/office/drawing/2010/main">
            <m:oMath xmlns:m="http://schemas.openxmlformats.org/officeDocument/2006/math">
              <m:r>
                <m:rPr>
                  <m:sty m:val="p"/>
                </m:rPr>
                <a:rPr lang="en-GB" altLang="en-US" sz="1900" i="0" kern="1200" dirty="0" smtClean="0">
                  <a:latin typeface="Cambria Math" panose="02040503050406030204" pitchFamily="18" charset="0"/>
                </a:rPr>
                <m:t>T</m:t>
              </m:r>
              <m:r>
                <a:rPr lang="en-GB" altLang="en-US" sz="1900" i="0" kern="1200" dirty="0" smtClean="0">
                  <a:latin typeface="Cambria Math" panose="02040503050406030204" pitchFamily="18" charset="0"/>
                </a:rPr>
                <m:t>&lt;15℃</m:t>
              </m:r>
            </m:oMath>
          </a14:m>
          <a:endParaRPr lang="en-US" altLang="en-US" sz="1900" i="0" kern="1200" dirty="0">
            <a:latin typeface="Cambria Math" panose="02040503050406030204" pitchFamily="18" charset="0"/>
            <a:ea typeface="Cambria Math" panose="02040503050406030204" pitchFamily="18" charset="0"/>
          </a:endParaRPr>
        </a:p>
        <a:p>
          <a:pPr marL="171450" lvl="1" indent="-171450" algn="l" defTabSz="844550">
            <a:lnSpc>
              <a:spcPct val="90000"/>
            </a:lnSpc>
            <a:spcBef>
              <a:spcPct val="0"/>
            </a:spcBef>
            <a:spcAft>
              <a:spcPct val="15000"/>
            </a:spcAft>
            <a:buChar char="•"/>
          </a:pPr>
          <a14:m xmlns:a14="http://schemas.microsoft.com/office/drawing/2010/main">
            <m:oMath xmlns:m="http://schemas.openxmlformats.org/officeDocument/2006/math">
              <m:r>
                <m:rPr>
                  <m:sty m:val="p"/>
                </m:rPr>
                <a:rPr lang="en-US" altLang="en-US" sz="1900" b="0" i="0" kern="1200" dirty="0" smtClean="0">
                  <a:latin typeface="Cambria Math" panose="02040503050406030204" pitchFamily="18" charset="0"/>
                  <a:ea typeface="Cambria Math" panose="02040503050406030204" pitchFamily="18" charset="0"/>
                </a:rPr>
                <m:t>targeting</m:t>
              </m:r>
              <m:r>
                <a:rPr lang="en-US" altLang="en-US" sz="1900" b="0" i="0" kern="1200" dirty="0" smtClean="0">
                  <a:latin typeface="Cambria Math" panose="02040503050406030204" pitchFamily="18" charset="0"/>
                  <a:ea typeface="Cambria Math" panose="02040503050406030204" pitchFamily="18" charset="0"/>
                </a:rPr>
                <m:t> </m:t>
              </m:r>
              <m:r>
                <m:rPr>
                  <m:sty m:val="p"/>
                </m:rPr>
                <a:rPr lang="en-US" altLang="en-US" sz="1900" b="0" i="0" kern="1200" dirty="0" smtClean="0">
                  <a:latin typeface="Cambria Math" panose="02040503050406030204" pitchFamily="18" charset="0"/>
                  <a:ea typeface="Cambria Math" panose="02040503050406030204" pitchFamily="18" charset="0"/>
                </a:rPr>
                <m:t>future</m:t>
              </m:r>
              <m:r>
                <a:rPr lang="en-US" altLang="en-US" sz="1900" b="0" i="0" kern="1200" dirty="0" smtClean="0">
                  <a:latin typeface="Cambria Math" panose="02040503050406030204" pitchFamily="18" charset="0"/>
                  <a:ea typeface="Cambria Math" panose="02040503050406030204" pitchFamily="18" charset="0"/>
                </a:rPr>
                <m:t> </m:t>
              </m:r>
              <m:r>
                <m:rPr>
                  <m:sty m:val="p"/>
                </m:rPr>
                <a:rPr lang="en-US" altLang="en-US" sz="1900" b="0" i="0" kern="1200" dirty="0" smtClean="0">
                  <a:latin typeface="Cambria Math" panose="02040503050406030204" pitchFamily="18" charset="0"/>
                  <a:ea typeface="Cambria Math" panose="02040503050406030204" pitchFamily="18" charset="0"/>
                </a:rPr>
                <m:t>lepton</m:t>
              </m:r>
              <m:r>
                <a:rPr lang="en-US" altLang="en-US" sz="1900" b="0" i="0" kern="1200" dirty="0" smtClean="0">
                  <a:latin typeface="Cambria Math" panose="02040503050406030204" pitchFamily="18" charset="0"/>
                  <a:ea typeface="Cambria Math" panose="02040503050406030204" pitchFamily="18" charset="0"/>
                </a:rPr>
                <m:t> </m:t>
              </m:r>
              <m:r>
                <m:rPr>
                  <m:sty m:val="p"/>
                </m:rPr>
                <a:rPr lang="en-US" altLang="en-US" sz="1900" b="0" i="0" kern="1200" dirty="0" smtClean="0">
                  <a:latin typeface="Cambria Math" panose="02040503050406030204" pitchFamily="18" charset="0"/>
                  <a:ea typeface="Cambria Math" panose="02040503050406030204" pitchFamily="18" charset="0"/>
                </a:rPr>
                <m:t>colliders</m:t>
              </m:r>
            </m:oMath>
          </a14:m>
          <a:endParaRPr lang="en-US" altLang="en-US" sz="1900" b="0" kern="1200" dirty="0">
            <a:latin typeface="Arial" panose="020B0604020202020204" pitchFamily="34" charset="0"/>
            <a:ea typeface="Cambria Math" panose="02040503050406030204" pitchFamily="18" charset="0"/>
          </a:endParaRPr>
        </a:p>
        <a:p>
          <a:pPr marL="171450" lvl="1" indent="-171450" algn="l" defTabSz="844550">
            <a:lnSpc>
              <a:spcPct val="90000"/>
            </a:lnSpc>
            <a:spcBef>
              <a:spcPct val="0"/>
            </a:spcBef>
            <a:spcAft>
              <a:spcPct val="15000"/>
            </a:spcAft>
            <a:buChar char="•"/>
          </a:pPr>
          <a:r>
            <a:rPr lang="en-US" altLang="en-US" sz="1900" b="0" kern="1200" dirty="0">
              <a:latin typeface="Arial" panose="020B0604020202020204" pitchFamily="34" charset="0"/>
              <a:ea typeface="Cambria Math" panose="02040503050406030204" pitchFamily="18" charset="0"/>
            </a:rPr>
            <a:t>Liquid and gas cooling can be considered</a:t>
          </a:r>
        </a:p>
      </dsp:txBody>
      <dsp:txXfrm>
        <a:off x="39" y="1991988"/>
        <a:ext cx="3798093" cy="1981889"/>
      </dsp:txXfrm>
    </dsp:sp>
    <dsp:sp modelId="{8CB797FA-95C5-43E3-A3DB-1CEDF13CBC9A}">
      <dsp:nvSpPr>
        <dsp:cNvPr id="0" name=""/>
        <dsp:cNvSpPr/>
      </dsp:nvSpPr>
      <dsp:spPr>
        <a:xfrm>
          <a:off x="4329866" y="1444788"/>
          <a:ext cx="3798093" cy="547200"/>
        </a:xfrm>
        <a:prstGeom prst="rect">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marL="0" lvl="0" indent="0" algn="ctr" defTabSz="844550">
            <a:lnSpc>
              <a:spcPct val="90000"/>
            </a:lnSpc>
            <a:spcBef>
              <a:spcPct val="0"/>
            </a:spcBef>
            <a:spcAft>
              <a:spcPct val="35000"/>
            </a:spcAft>
            <a:buNone/>
          </a:pPr>
          <a:r>
            <a:rPr kumimoji="0" lang="en-GB" altLang="en-US" sz="1900" b="0" u="none" strike="noStrike" kern="1200" cap="none" normalizeH="0" baseline="0" dirty="0">
              <a:ln>
                <a:noFill/>
              </a:ln>
              <a:solidFill>
                <a:schemeClr val="bg1"/>
              </a:solidFill>
              <a:effectLst/>
              <a:latin typeface="Arial" panose="020B0604020202020204" pitchFamily="34" charset="0"/>
            </a:rPr>
            <a:t>High intensity</a:t>
          </a:r>
        </a:p>
      </dsp:txBody>
      <dsp:txXfrm>
        <a:off x="4329866" y="1444788"/>
        <a:ext cx="3798093" cy="547200"/>
      </dsp:txXfrm>
    </dsp:sp>
    <dsp:sp modelId="{9A8AF93D-845E-4E0D-AF77-1885C56ED5EF}">
      <dsp:nvSpPr>
        <dsp:cNvPr id="0" name=""/>
        <dsp:cNvSpPr/>
      </dsp:nvSpPr>
      <dsp:spPr>
        <a:xfrm>
          <a:off x="4329866" y="1991988"/>
          <a:ext cx="3798093" cy="1981889"/>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kumimoji="0" lang="en-GB" altLang="en-US" sz="1900" b="0" u="none" strike="noStrike" kern="1200" cap="none" normalizeH="0" baseline="0">
              <a:ln>
                <a:noFill/>
              </a:ln>
              <a:solidFill>
                <a:schemeClr val="tx1"/>
              </a:solidFill>
              <a:effectLst/>
              <a:latin typeface="Arial" panose="020B0604020202020204" pitchFamily="34" charset="0"/>
            </a:rPr>
            <a:t>high power</a:t>
          </a:r>
          <a:endParaRPr kumimoji="0" lang="en-GB" altLang="en-US" sz="1900" b="0" u="none" strike="noStrike" kern="1200" cap="none" normalizeH="0" baseline="0" dirty="0">
            <a:ln>
              <a:noFill/>
            </a:ln>
            <a:solidFill>
              <a:schemeClr val="tx1"/>
            </a:solidFill>
            <a:effectLst/>
            <a:latin typeface="Arial" panose="020B0604020202020204" pitchFamily="34" charset="0"/>
          </a:endParaRPr>
        </a:p>
        <a:p>
          <a:pPr marL="171450" lvl="1" indent="-171450" algn="l" defTabSz="844550">
            <a:lnSpc>
              <a:spcPct val="90000"/>
            </a:lnSpc>
            <a:spcBef>
              <a:spcPct val="0"/>
            </a:spcBef>
            <a:spcAft>
              <a:spcPct val="15000"/>
            </a:spcAft>
            <a:buChar char="•"/>
          </a:pPr>
          <a:r>
            <a:rPr kumimoji="0" lang="en-GB" altLang="en-US" sz="1900" b="0" u="none" strike="noStrike" kern="1200" cap="none" normalizeH="0" baseline="0">
              <a:ln>
                <a:noFill/>
              </a:ln>
              <a:solidFill>
                <a:schemeClr val="tx1"/>
              </a:solidFill>
              <a:effectLst/>
              <a:latin typeface="Arial" panose="020B0604020202020204" pitchFamily="34" charset="0"/>
            </a:rPr>
            <a:t>high radiation</a:t>
          </a:r>
          <a:endParaRPr kumimoji="0" lang="en-GB" altLang="en-US" sz="1900" b="0" u="none" strike="noStrike" kern="1200" cap="none" normalizeH="0" baseline="0" dirty="0">
            <a:ln>
              <a:noFill/>
            </a:ln>
            <a:solidFill>
              <a:schemeClr val="tx1"/>
            </a:solidFill>
            <a:effectLst/>
            <a:latin typeface="Arial" panose="020B0604020202020204" pitchFamily="34" charset="0"/>
          </a:endParaRPr>
        </a:p>
        <a:p>
          <a:pPr marL="171450" lvl="1" indent="-171450" algn="l" defTabSz="844550">
            <a:lnSpc>
              <a:spcPct val="90000"/>
            </a:lnSpc>
            <a:spcBef>
              <a:spcPct val="0"/>
            </a:spcBef>
            <a:spcAft>
              <a:spcPct val="15000"/>
            </a:spcAft>
            <a:buChar char="•"/>
          </a:pPr>
          <a14:m xmlns:a14="http://schemas.microsoft.com/office/drawing/2010/main">
            <m:oMath xmlns:m="http://schemas.openxmlformats.org/officeDocument/2006/math">
              <m:r>
                <a:rPr kumimoji="0" lang="en-GB" altLang="en-US" sz="1900" b="0" i="1" u="none" strike="noStrike" kern="1200" cap="none" normalizeH="0" baseline="0" dirty="0" smtClean="0">
                  <a:ln>
                    <a:noFill/>
                  </a:ln>
                  <a:solidFill>
                    <a:schemeClr val="tx1"/>
                  </a:solidFill>
                  <a:effectLst/>
                  <a:latin typeface="Cambria Math" panose="02040503050406030204" pitchFamily="18" charset="0"/>
                </a:rPr>
                <m:t>𝑇</m:t>
              </m:r>
              <m:r>
                <a:rPr kumimoji="0" lang="en-GB" altLang="en-US" sz="1900" b="0" i="1" u="none" strike="noStrike" kern="1200" cap="none" normalizeH="0" baseline="0" dirty="0" smtClean="0">
                  <a:ln>
                    <a:noFill/>
                  </a:ln>
                  <a:solidFill>
                    <a:schemeClr val="tx1"/>
                  </a:solidFill>
                  <a:effectLst/>
                  <a:latin typeface="Cambria Math" panose="02040503050406030204" pitchFamily="18" charset="0"/>
                </a:rPr>
                <m:t>&lt;−35℃</m:t>
              </m:r>
            </m:oMath>
          </a14:m>
          <a:endParaRPr kumimoji="0" lang="en-US" altLang="en-US" sz="1900" b="0" u="none" strike="noStrike" kern="1200" cap="none" normalizeH="0" baseline="0" dirty="0">
            <a:ln>
              <a:noFill/>
            </a:ln>
            <a:solidFill>
              <a:schemeClr val="tx1"/>
            </a:solidFill>
            <a:effectLst/>
            <a:latin typeface="Arial" panose="020B0604020202020204" pitchFamily="34" charset="0"/>
            <a:ea typeface="Cambria Math" panose="02040503050406030204" pitchFamily="18" charset="0"/>
          </a:endParaRPr>
        </a:p>
        <a:p>
          <a:pPr marL="171450" lvl="1" indent="-171450" algn="l" defTabSz="844550">
            <a:lnSpc>
              <a:spcPct val="90000"/>
            </a:lnSpc>
            <a:spcBef>
              <a:spcPct val="0"/>
            </a:spcBef>
            <a:spcAft>
              <a:spcPct val="15000"/>
            </a:spcAft>
            <a:buChar char="•"/>
          </a:pPr>
          <a:r>
            <a:rPr kumimoji="0" lang="en-GB" altLang="en-US" sz="1900" b="0" u="none" strike="noStrike" kern="1200" cap="none" normalizeH="0" baseline="0" dirty="0">
              <a:ln>
                <a:noFill/>
              </a:ln>
              <a:solidFill>
                <a:schemeClr val="tx1"/>
              </a:solidFill>
              <a:effectLst/>
              <a:latin typeface="Arial" panose="020B0604020202020204" pitchFamily="34" charset="0"/>
            </a:rPr>
            <a:t>evaporative systems </a:t>
          </a:r>
          <a:r>
            <a:rPr lang="en-GB" altLang="en-US" sz="1900" kern="1200" dirty="0">
              <a:latin typeface="Arial" panose="020B0604020202020204" pitchFamily="34" charset="0"/>
            </a:rPr>
            <a:t>preferred</a:t>
          </a:r>
          <a:endParaRPr kumimoji="0" lang="en-GB" altLang="en-US" sz="1900" b="0" u="none" strike="noStrike" kern="1200" cap="none" normalizeH="0" baseline="0" dirty="0">
            <a:ln>
              <a:noFill/>
            </a:ln>
            <a:solidFill>
              <a:schemeClr val="tx1"/>
            </a:solidFill>
            <a:effectLst/>
            <a:latin typeface="Arial" panose="020B0604020202020204" pitchFamily="34" charset="0"/>
          </a:endParaRPr>
        </a:p>
        <a:p>
          <a:pPr marL="171450" lvl="1" indent="-171450" algn="l" defTabSz="844550">
            <a:lnSpc>
              <a:spcPct val="90000"/>
            </a:lnSpc>
            <a:spcBef>
              <a:spcPct val="0"/>
            </a:spcBef>
            <a:spcAft>
              <a:spcPct val="15000"/>
            </a:spcAft>
            <a:buChar char="•"/>
          </a:pPr>
          <a:r>
            <a:rPr kumimoji="0" lang="en-GB" altLang="en-US" sz="1900" b="0" u="none" strike="noStrike" kern="1200" cap="none" normalizeH="0" baseline="0" dirty="0">
              <a:ln>
                <a:noFill/>
              </a:ln>
              <a:solidFill>
                <a:schemeClr val="tx1"/>
              </a:solidFill>
              <a:effectLst/>
              <a:latin typeface="Arial" panose="020B0604020202020204" pitchFamily="34" charset="0"/>
            </a:rPr>
            <a:t>targeting future hadron colliders</a:t>
          </a:r>
        </a:p>
      </dsp:txBody>
      <dsp:txXfrm>
        <a:off x="4329866" y="1991988"/>
        <a:ext cx="3798093" cy="1981889"/>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37C83AD-A86E-4803-B9F0-0EE284F7A033}" type="datetimeFigureOut">
              <a:rPr lang="en-GB" smtClean="0"/>
              <a:t>30/05/2024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6D08414-A77B-4B86-9173-10DB7594183D}" type="slidenum">
              <a:rPr lang="en-GB" smtClean="0"/>
              <a:t>‹#›</a:t>
            </a:fld>
            <a:endParaRPr lang="en-GB"/>
          </a:p>
        </p:txBody>
      </p:sp>
    </p:spTree>
    <p:extLst>
      <p:ext uri="{BB962C8B-B14F-4D97-AF65-F5344CB8AC3E}">
        <p14:creationId xmlns:p14="http://schemas.microsoft.com/office/powerpoint/2010/main" val="33857704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0880910-34AB-4726-BA3E-21F55EA4871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898606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DCBDE-4265-C348-DBA2-0935B0A8814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36FED6E9-3DE6-EA0F-1827-623643F9FAC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AC24A07D-595A-6990-8EC3-564E355DC5F5}"/>
              </a:ext>
            </a:extLst>
          </p:cNvPr>
          <p:cNvSpPr>
            <a:spLocks noGrp="1"/>
          </p:cNvSpPr>
          <p:nvPr>
            <p:ph type="dt" sz="half" idx="10"/>
          </p:nvPr>
        </p:nvSpPr>
        <p:spPr/>
        <p:txBody>
          <a:bodyPr/>
          <a:lstStyle/>
          <a:p>
            <a:fld id="{0118F5B7-4B95-4556-A848-8C0D668298B9}" type="datetimeFigureOut">
              <a:rPr lang="en-GB" smtClean="0"/>
              <a:t>30/05/2024</a:t>
            </a:fld>
            <a:endParaRPr lang="en-GB"/>
          </a:p>
        </p:txBody>
      </p:sp>
      <p:sp>
        <p:nvSpPr>
          <p:cNvPr id="5" name="Footer Placeholder 4">
            <a:extLst>
              <a:ext uri="{FF2B5EF4-FFF2-40B4-BE49-F238E27FC236}">
                <a16:creationId xmlns:a16="http://schemas.microsoft.com/office/drawing/2014/main" id="{D779CC80-28F9-6A0F-7A0E-D51166F46A8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4EBD2B9-204F-DBEC-6C23-7126517BD716}"/>
              </a:ext>
            </a:extLst>
          </p:cNvPr>
          <p:cNvSpPr>
            <a:spLocks noGrp="1"/>
          </p:cNvSpPr>
          <p:nvPr>
            <p:ph type="sldNum" sz="quarter" idx="12"/>
          </p:nvPr>
        </p:nvSpPr>
        <p:spPr/>
        <p:txBody>
          <a:bodyPr/>
          <a:lstStyle/>
          <a:p>
            <a:fld id="{FE2882C4-69C4-4EE6-9441-73DD79248DAE}" type="slidenum">
              <a:rPr lang="en-GB" smtClean="0"/>
              <a:t>‹#›</a:t>
            </a:fld>
            <a:endParaRPr lang="en-GB"/>
          </a:p>
        </p:txBody>
      </p:sp>
    </p:spTree>
    <p:extLst>
      <p:ext uri="{BB962C8B-B14F-4D97-AF65-F5344CB8AC3E}">
        <p14:creationId xmlns:p14="http://schemas.microsoft.com/office/powerpoint/2010/main" val="31463591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5BE6B8-A723-6712-CF21-184909AA347D}"/>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5CC2F0F-F990-49AE-79D2-CC2EA67C39D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E3F5F23-DD01-1FF1-A7B4-8EE46F6BA437}"/>
              </a:ext>
            </a:extLst>
          </p:cNvPr>
          <p:cNvSpPr>
            <a:spLocks noGrp="1"/>
          </p:cNvSpPr>
          <p:nvPr>
            <p:ph type="dt" sz="half" idx="10"/>
          </p:nvPr>
        </p:nvSpPr>
        <p:spPr/>
        <p:txBody>
          <a:bodyPr/>
          <a:lstStyle/>
          <a:p>
            <a:fld id="{0118F5B7-4B95-4556-A848-8C0D668298B9}" type="datetimeFigureOut">
              <a:rPr lang="en-GB" smtClean="0"/>
              <a:t>30/05/2024</a:t>
            </a:fld>
            <a:endParaRPr lang="en-GB"/>
          </a:p>
        </p:txBody>
      </p:sp>
      <p:sp>
        <p:nvSpPr>
          <p:cNvPr id="5" name="Footer Placeholder 4">
            <a:extLst>
              <a:ext uri="{FF2B5EF4-FFF2-40B4-BE49-F238E27FC236}">
                <a16:creationId xmlns:a16="http://schemas.microsoft.com/office/drawing/2014/main" id="{448D000F-2AEE-1BA4-D369-5909EB0E9D6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555C21D-3592-EB4B-DBB2-5DCA4B6DEEA1}"/>
              </a:ext>
            </a:extLst>
          </p:cNvPr>
          <p:cNvSpPr>
            <a:spLocks noGrp="1"/>
          </p:cNvSpPr>
          <p:nvPr>
            <p:ph type="sldNum" sz="quarter" idx="12"/>
          </p:nvPr>
        </p:nvSpPr>
        <p:spPr/>
        <p:txBody>
          <a:bodyPr/>
          <a:lstStyle/>
          <a:p>
            <a:fld id="{FE2882C4-69C4-4EE6-9441-73DD79248DAE}" type="slidenum">
              <a:rPr lang="en-GB" smtClean="0"/>
              <a:t>‹#›</a:t>
            </a:fld>
            <a:endParaRPr lang="en-GB"/>
          </a:p>
        </p:txBody>
      </p:sp>
    </p:spTree>
    <p:extLst>
      <p:ext uri="{BB962C8B-B14F-4D97-AF65-F5344CB8AC3E}">
        <p14:creationId xmlns:p14="http://schemas.microsoft.com/office/powerpoint/2010/main" val="19886743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2D99C2F-00AD-2C8F-843A-98C841DFB04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82853EA-D8C6-8F59-8CA5-945CAADBF96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4758344-FA39-1FD8-CAE9-44305E557F11}"/>
              </a:ext>
            </a:extLst>
          </p:cNvPr>
          <p:cNvSpPr>
            <a:spLocks noGrp="1"/>
          </p:cNvSpPr>
          <p:nvPr>
            <p:ph type="dt" sz="half" idx="10"/>
          </p:nvPr>
        </p:nvSpPr>
        <p:spPr/>
        <p:txBody>
          <a:bodyPr/>
          <a:lstStyle/>
          <a:p>
            <a:fld id="{0118F5B7-4B95-4556-A848-8C0D668298B9}" type="datetimeFigureOut">
              <a:rPr lang="en-GB" smtClean="0"/>
              <a:t>30/05/2024</a:t>
            </a:fld>
            <a:endParaRPr lang="en-GB"/>
          </a:p>
        </p:txBody>
      </p:sp>
      <p:sp>
        <p:nvSpPr>
          <p:cNvPr id="5" name="Footer Placeholder 4">
            <a:extLst>
              <a:ext uri="{FF2B5EF4-FFF2-40B4-BE49-F238E27FC236}">
                <a16:creationId xmlns:a16="http://schemas.microsoft.com/office/drawing/2014/main" id="{193F7966-35DC-DD58-9FC0-A2A24034141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8CF34DB-2496-57A7-3CDA-C74954B99483}"/>
              </a:ext>
            </a:extLst>
          </p:cNvPr>
          <p:cNvSpPr>
            <a:spLocks noGrp="1"/>
          </p:cNvSpPr>
          <p:nvPr>
            <p:ph type="sldNum" sz="quarter" idx="12"/>
          </p:nvPr>
        </p:nvSpPr>
        <p:spPr/>
        <p:txBody>
          <a:bodyPr/>
          <a:lstStyle/>
          <a:p>
            <a:fld id="{FE2882C4-69C4-4EE6-9441-73DD79248DAE}" type="slidenum">
              <a:rPr lang="en-GB" smtClean="0"/>
              <a:t>‹#›</a:t>
            </a:fld>
            <a:endParaRPr lang="en-GB"/>
          </a:p>
        </p:txBody>
      </p:sp>
    </p:spTree>
    <p:extLst>
      <p:ext uri="{BB962C8B-B14F-4D97-AF65-F5344CB8AC3E}">
        <p14:creationId xmlns:p14="http://schemas.microsoft.com/office/powerpoint/2010/main" val="28157478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717CFAF2-DAA8-578E-8D7F-AD52E30DAC61}"/>
              </a:ext>
            </a:extLst>
          </p:cNvPr>
          <p:cNvPicPr>
            <a:picLocks noChangeAspect="1"/>
          </p:cNvPicPr>
          <p:nvPr userDrawn="1"/>
        </p:nvPicPr>
        <p:blipFill rotWithShape="1">
          <a:blip r:embed="rId2"/>
          <a:srcRect r="4843"/>
          <a:stretch/>
        </p:blipFill>
        <p:spPr>
          <a:xfrm flipH="1">
            <a:off x="0" y="0"/>
            <a:ext cx="12193058" cy="756000"/>
          </a:xfrm>
          <a:custGeom>
            <a:avLst/>
            <a:gdLst>
              <a:gd name="connsiteX0" fmla="*/ 1539722 w 12193058"/>
              <a:gd name="connsiteY0" fmla="*/ 0 h 756000"/>
              <a:gd name="connsiteX1" fmla="*/ 12193058 w 12193058"/>
              <a:gd name="connsiteY1" fmla="*/ 0 h 756000"/>
              <a:gd name="connsiteX2" fmla="*/ 12193058 w 12193058"/>
              <a:gd name="connsiteY2" fmla="*/ 756000 h 756000"/>
              <a:gd name="connsiteX3" fmla="*/ 1805790 w 12193058"/>
              <a:gd name="connsiteY3" fmla="*/ 756000 h 756000"/>
              <a:gd name="connsiteX4" fmla="*/ 1831271 w 12193058"/>
              <a:gd name="connsiteY4" fmla="*/ 709054 h 756000"/>
              <a:gd name="connsiteX5" fmla="*/ 1873707 w 12193058"/>
              <a:gd name="connsiteY5" fmla="*/ 498861 h 756000"/>
              <a:gd name="connsiteX6" fmla="*/ 1543900 w 12193058"/>
              <a:gd name="connsiteY6" fmla="*/ 1297 h 756000"/>
              <a:gd name="connsiteX7" fmla="*/ 0 w 12193058"/>
              <a:gd name="connsiteY7" fmla="*/ 0 h 756000"/>
              <a:gd name="connsiteX8" fmla="*/ 1127693 w 12193058"/>
              <a:gd name="connsiteY8" fmla="*/ 0 h 756000"/>
              <a:gd name="connsiteX9" fmla="*/ 1123515 w 12193058"/>
              <a:gd name="connsiteY9" fmla="*/ 1297 h 756000"/>
              <a:gd name="connsiteX10" fmla="*/ 793707 w 12193058"/>
              <a:gd name="connsiteY10" fmla="*/ 498861 h 756000"/>
              <a:gd name="connsiteX11" fmla="*/ 836143 w 12193058"/>
              <a:gd name="connsiteY11" fmla="*/ 709054 h 756000"/>
              <a:gd name="connsiteX12" fmla="*/ 861625 w 12193058"/>
              <a:gd name="connsiteY12" fmla="*/ 756000 h 756000"/>
              <a:gd name="connsiteX13" fmla="*/ 0 w 12193058"/>
              <a:gd name="connsiteY13" fmla="*/ 756000 h 75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3058" h="756000">
                <a:moveTo>
                  <a:pt x="1539722" y="0"/>
                </a:moveTo>
                <a:lnTo>
                  <a:pt x="12193058" y="0"/>
                </a:lnTo>
                <a:lnTo>
                  <a:pt x="12193058" y="756000"/>
                </a:lnTo>
                <a:lnTo>
                  <a:pt x="1805790" y="756000"/>
                </a:lnTo>
                <a:lnTo>
                  <a:pt x="1831271" y="709054"/>
                </a:lnTo>
                <a:cubicBezTo>
                  <a:pt x="1858597" y="644449"/>
                  <a:pt x="1873707" y="573420"/>
                  <a:pt x="1873707" y="498861"/>
                </a:cubicBezTo>
                <a:cubicBezTo>
                  <a:pt x="1873707" y="275186"/>
                  <a:pt x="1737714" y="83273"/>
                  <a:pt x="1543900" y="1297"/>
                </a:cubicBezTo>
                <a:close/>
                <a:moveTo>
                  <a:pt x="0" y="0"/>
                </a:moveTo>
                <a:lnTo>
                  <a:pt x="1127693" y="0"/>
                </a:lnTo>
                <a:lnTo>
                  <a:pt x="1123515" y="1297"/>
                </a:lnTo>
                <a:cubicBezTo>
                  <a:pt x="929701" y="83273"/>
                  <a:pt x="793707" y="275186"/>
                  <a:pt x="793707" y="498861"/>
                </a:cubicBezTo>
                <a:cubicBezTo>
                  <a:pt x="793707" y="573420"/>
                  <a:pt x="808818" y="644449"/>
                  <a:pt x="836143" y="709054"/>
                </a:cubicBezTo>
                <a:lnTo>
                  <a:pt x="861625" y="756000"/>
                </a:lnTo>
                <a:lnTo>
                  <a:pt x="0" y="756000"/>
                </a:lnTo>
                <a:close/>
              </a:path>
            </a:pathLst>
          </a:custGeom>
          <a:effectLst>
            <a:outerShdw blurRad="50800" dist="38100" dir="5400000" algn="t" rotWithShape="0">
              <a:prstClr val="black">
                <a:alpha val="40000"/>
              </a:prstClr>
            </a:outerShdw>
          </a:effectLst>
        </p:spPr>
      </p:pic>
      <p:sp>
        <p:nvSpPr>
          <p:cNvPr id="2" name="Title 1">
            <a:extLst>
              <a:ext uri="{FF2B5EF4-FFF2-40B4-BE49-F238E27FC236}">
                <a16:creationId xmlns:a16="http://schemas.microsoft.com/office/drawing/2014/main" id="{DDE09CA4-64F6-41AA-8797-D946970D5992}"/>
              </a:ext>
            </a:extLst>
          </p:cNvPr>
          <p:cNvSpPr>
            <a:spLocks noGrp="1"/>
          </p:cNvSpPr>
          <p:nvPr>
            <p:ph type="title"/>
          </p:nvPr>
        </p:nvSpPr>
        <p:spPr>
          <a:xfrm>
            <a:off x="0" y="-9059"/>
            <a:ext cx="9637295" cy="765059"/>
          </a:xfrm>
          <a:prstGeom prst="rect">
            <a:avLst/>
          </a:prstGeom>
        </p:spPr>
        <p:txBody>
          <a:bodyPr anchor="ctr">
            <a:normAutofit/>
          </a:bodyPr>
          <a:lstStyle>
            <a:lvl1pPr algn="l">
              <a:defRPr sz="2800" b="1">
                <a:solidFill>
                  <a:schemeClr val="bg1"/>
                </a:solidFill>
              </a:defRPr>
            </a:lvl1pPr>
          </a:lstStyle>
          <a:p>
            <a:r>
              <a:rPr lang="en-US" dirty="0"/>
              <a:t>Click to edit Master title style</a:t>
            </a:r>
            <a:endParaRPr lang="en-GB" dirty="0"/>
          </a:p>
        </p:txBody>
      </p:sp>
      <p:sp>
        <p:nvSpPr>
          <p:cNvPr id="7" name="Slide Number Placeholder 5">
            <a:extLst>
              <a:ext uri="{FF2B5EF4-FFF2-40B4-BE49-F238E27FC236}">
                <a16:creationId xmlns:a16="http://schemas.microsoft.com/office/drawing/2014/main" id="{1684E1A1-9C62-0EB8-60CC-60C4882C116D}"/>
              </a:ext>
            </a:extLst>
          </p:cNvPr>
          <p:cNvSpPr>
            <a:spLocks noGrp="1"/>
          </p:cNvSpPr>
          <p:nvPr>
            <p:ph type="sldNum" sz="quarter" idx="12"/>
          </p:nvPr>
        </p:nvSpPr>
        <p:spPr>
          <a:xfrm>
            <a:off x="11199956" y="190907"/>
            <a:ext cx="871728" cy="365125"/>
          </a:xfrm>
        </p:spPr>
        <p:txBody>
          <a:bodyPr/>
          <a:lstStyle>
            <a:lvl1pPr>
              <a:defRPr sz="1800" b="1">
                <a:solidFill>
                  <a:schemeClr val="bg1"/>
                </a:solidFill>
              </a:defRPr>
            </a:lvl1pPr>
          </a:lstStyle>
          <a:p>
            <a:fld id="{4B8DAB7E-37F5-46E8-B622-74515EB4CF12}" type="slidenum">
              <a:rPr lang="en-GB" smtClean="0"/>
              <a:pPr/>
              <a:t>‹#›</a:t>
            </a:fld>
            <a:endParaRPr lang="en-GB"/>
          </a:p>
        </p:txBody>
      </p:sp>
    </p:spTree>
    <p:extLst>
      <p:ext uri="{BB962C8B-B14F-4D97-AF65-F5344CB8AC3E}">
        <p14:creationId xmlns:p14="http://schemas.microsoft.com/office/powerpoint/2010/main" val="37378993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0" name="Picture 9"/>
          <p:cNvPicPr>
            <a:picLocks noChangeAspect="1" noChangeArrowheads="1"/>
          </p:cNvPicPr>
          <p:nvPr userDrawn="1"/>
        </p:nvPicPr>
        <p:blipFill rotWithShape="1">
          <a:blip r:embed="rId2" cstate="print">
            <a:extLst>
              <a:ext uri="{28A0092B-C50C-407E-A947-70E740481C1C}">
                <a14:useLocalDpi xmlns:a14="http://schemas.microsoft.com/office/drawing/2010/main"/>
              </a:ext>
            </a:extLst>
          </a:blip>
          <a:srcRect/>
          <a:stretch/>
        </p:blipFill>
        <p:spPr bwMode="auto">
          <a:xfrm>
            <a:off x="5040174" y="1"/>
            <a:ext cx="7163268" cy="671179"/>
          </a:xfrm>
          <a:prstGeom prst="rect">
            <a:avLst/>
          </a:prstGeom>
          <a:noFill/>
          <a:ln w="9525">
            <a:noFill/>
            <a:miter lim="800000"/>
            <a:headEnd/>
            <a:tailEnd/>
          </a:ln>
        </p:spPr>
      </p:pic>
      <p:sp>
        <p:nvSpPr>
          <p:cNvPr id="2" name="Title 1"/>
          <p:cNvSpPr>
            <a:spLocks noGrp="1"/>
          </p:cNvSpPr>
          <p:nvPr>
            <p:ph type="ctrTitle"/>
          </p:nvPr>
        </p:nvSpPr>
        <p:spPr>
          <a:xfrm>
            <a:off x="914400" y="609601"/>
            <a:ext cx="10363200" cy="4267200"/>
          </a:xfrm>
        </p:spPr>
        <p:txBody>
          <a:bodyPr anchor="ctr">
            <a:noAutofit/>
          </a:bodyPr>
          <a:lstStyle>
            <a:lvl1pPr algn="ctr">
              <a:lnSpc>
                <a:spcPct val="100000"/>
              </a:lnSpc>
              <a:defRPr sz="5400"/>
            </a:lvl1pPr>
          </a:lstStyle>
          <a:p>
            <a:r>
              <a:rPr lang="en-US" dirty="0"/>
              <a:t>Click to edit Master title style</a:t>
            </a:r>
          </a:p>
        </p:txBody>
      </p:sp>
      <p:sp>
        <p:nvSpPr>
          <p:cNvPr id="3" name="Subtitle 2"/>
          <p:cNvSpPr>
            <a:spLocks noGrp="1"/>
          </p:cNvSpPr>
          <p:nvPr>
            <p:ph type="subTitle" idx="1"/>
          </p:nvPr>
        </p:nvSpPr>
        <p:spPr>
          <a:xfrm>
            <a:off x="1828800" y="4953000"/>
            <a:ext cx="8534400" cy="1219200"/>
          </a:xfrm>
        </p:spPr>
        <p:txBody>
          <a:bodyPr>
            <a:normAutofit/>
          </a:bodyPr>
          <a:lstStyle>
            <a:lvl1pPr marL="0" indent="0" algn="ctr">
              <a:buNone/>
              <a:defRPr sz="2400">
                <a:solidFill>
                  <a:srgbClr val="00206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8" name="Slide Number Placeholder 7"/>
          <p:cNvSpPr>
            <a:spLocks noGrp="1"/>
          </p:cNvSpPr>
          <p:nvPr>
            <p:ph type="sldNum" sz="quarter" idx="11"/>
          </p:nvPr>
        </p:nvSpPr>
        <p:spPr/>
        <p:txBody>
          <a:bodyPr/>
          <a:lstStyle/>
          <a:p>
            <a:fld id="{BA9B540C-44DA-4F69-89C9-7C84606640D3}" type="slidenum">
              <a:rPr lang="en-US" smtClean="0"/>
              <a:pPr/>
              <a:t>‹#›</a:t>
            </a:fld>
            <a:endParaRPr lang="en-US" dirty="0"/>
          </a:p>
        </p:txBody>
      </p:sp>
      <p:sp>
        <p:nvSpPr>
          <p:cNvPr id="13" name="Date Placeholder 9"/>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4A99BD-3826-412E-85E0-1EFB828E166B}" type="datetimeFigureOut">
              <a:rPr lang="en-GB" smtClean="0"/>
              <a:pPr/>
              <a:t>30/05/2024</a:t>
            </a:fld>
            <a:endParaRPr lang="en-GB"/>
          </a:p>
        </p:txBody>
      </p:sp>
      <p:sp>
        <p:nvSpPr>
          <p:cNvPr id="14" name="Footer Placeholder 10"/>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B. Verlaat</a:t>
            </a:r>
            <a:endParaRPr lang="en-GB" dirty="0"/>
          </a:p>
        </p:txBody>
      </p:sp>
    </p:spTree>
    <p:extLst>
      <p:ext uri="{BB962C8B-B14F-4D97-AF65-F5344CB8AC3E}">
        <p14:creationId xmlns:p14="http://schemas.microsoft.com/office/powerpoint/2010/main" val="31051114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C00000"/>
                </a:solidFill>
              </a:defRPr>
            </a:lvl1pPr>
          </a:lstStyle>
          <a:p>
            <a:r>
              <a:rPr lang="en-US" dirty="0"/>
              <a:t>Click to edit Master title style</a:t>
            </a:r>
          </a:p>
        </p:txBody>
      </p:sp>
      <p:sp>
        <p:nvSpPr>
          <p:cNvPr id="3" name="Content Placeholder 2"/>
          <p:cNvSpPr>
            <a:spLocks noGrp="1"/>
          </p:cNvSpPr>
          <p:nvPr>
            <p:ph idx="1"/>
          </p:nvPr>
        </p:nvSpPr>
        <p:spPr/>
        <p:txBody>
          <a:bodyPr/>
          <a:lstStyle>
            <a:lvl1pPr>
              <a:defRPr>
                <a:solidFill>
                  <a:schemeClr val="tx2"/>
                </a:solidFill>
              </a:defRPr>
            </a:lvl1pPr>
            <a:lvl5pPr>
              <a:defRPr/>
            </a:lvl5pPr>
            <a:lvl6pPr>
              <a:defRPr/>
            </a:lvl6pPr>
            <a:lvl7pPr>
              <a:defRPr/>
            </a:lvl7pPr>
            <a:lvl8pPr>
              <a:defRPr/>
            </a:lvl8pPr>
            <a:lvl9pPr>
              <a:buFont typeface="Arial" pitchFamily="34" charset="0"/>
              <a:buChar char="•"/>
              <a:defRPr/>
            </a:lvl9pPr>
          </a:lstStyle>
          <a:p>
            <a:pPr lvl="0"/>
            <a:r>
              <a:rPr lang="en-US" dirty="0"/>
              <a:t>Click to edit Master text styles</a:t>
            </a:r>
          </a:p>
          <a:p>
            <a:pPr lvl="1"/>
            <a:r>
              <a:rPr lang="en-US" dirty="0"/>
              <a:t>Second level</a:t>
            </a:r>
          </a:p>
          <a:p>
            <a:pPr lvl="2"/>
            <a:r>
              <a:rPr lang="en-US" dirty="0"/>
              <a:t>Third level</a:t>
            </a:r>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
        <p:nvSpPr>
          <p:cNvPr id="10" name="Date Placeholder 9"/>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4A99BD-3826-412E-85E0-1EFB828E166B}" type="datetimeFigureOut">
              <a:rPr lang="en-GB" smtClean="0"/>
              <a:pPr/>
              <a:t>30/05/2024</a:t>
            </a:fld>
            <a:endParaRPr lang="en-GB"/>
          </a:p>
        </p:txBody>
      </p:sp>
      <p:sp>
        <p:nvSpPr>
          <p:cNvPr id="11" name="Footer Placeholder 10"/>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B. Verlaat</a:t>
            </a:r>
            <a:endParaRPr lang="en-GB" dirty="0"/>
          </a:p>
        </p:txBody>
      </p:sp>
    </p:spTree>
    <p:extLst>
      <p:ext uri="{BB962C8B-B14F-4D97-AF65-F5344CB8AC3E}">
        <p14:creationId xmlns:p14="http://schemas.microsoft.com/office/powerpoint/2010/main" val="24346654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Content Placeholder 3"/>
          <p:cNvSpPr>
            <a:spLocks noGrp="1"/>
          </p:cNvSpPr>
          <p:nvPr>
            <p:ph sz="half" idx="2"/>
          </p:nvPr>
        </p:nvSpPr>
        <p:spPr>
          <a:xfrm>
            <a:off x="6197600" y="1096848"/>
            <a:ext cx="5384800" cy="5029316"/>
          </a:xfrm>
        </p:spPr>
        <p:txBody>
          <a:bodyPr>
            <a:normAutofit/>
          </a:bodyPr>
          <a:lstStyle>
            <a:lvl1pPr>
              <a:defRPr sz="1800"/>
            </a:lvl1pPr>
            <a:lvl2pPr>
              <a:defRPr sz="1400"/>
            </a:lvl2pPr>
            <a:lvl3pPr>
              <a:defRPr sz="1400"/>
            </a:lvl3pPr>
            <a:lvl4pPr>
              <a:defRPr sz="1400"/>
            </a:lvl4pPr>
            <a:lvl5pPr>
              <a:defRPr sz="14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p:txBody>
      </p:sp>
      <p:sp>
        <p:nvSpPr>
          <p:cNvPr id="7" name="Slide Number Placeholder 6"/>
          <p:cNvSpPr>
            <a:spLocks noGrp="1"/>
          </p:cNvSpPr>
          <p:nvPr>
            <p:ph type="sldNum" sz="quarter" idx="12"/>
          </p:nvPr>
        </p:nvSpPr>
        <p:spPr/>
        <p:txBody>
          <a:bodyPr/>
          <a:lstStyle/>
          <a:p>
            <a:fld id="{BA9B540C-44DA-4F69-89C9-7C84606640D3}" type="slidenum">
              <a:rPr lang="en-US" smtClean="0"/>
              <a:pPr/>
              <a:t>‹#›</a:t>
            </a:fld>
            <a:endParaRPr lang="en-US"/>
          </a:p>
        </p:txBody>
      </p:sp>
      <p:sp>
        <p:nvSpPr>
          <p:cNvPr id="9" name="Content Placeholder 8"/>
          <p:cNvSpPr>
            <a:spLocks noGrp="1"/>
          </p:cNvSpPr>
          <p:nvPr>
            <p:ph sz="quarter" idx="13"/>
          </p:nvPr>
        </p:nvSpPr>
        <p:spPr>
          <a:xfrm>
            <a:off x="487680" y="1096848"/>
            <a:ext cx="5388864" cy="5029633"/>
          </a:xfrm>
        </p:spPr>
        <p:txBody>
          <a:bodyPr>
            <a:normAutofit/>
          </a:bodyPr>
          <a:lstStyle>
            <a:lvl1pPr>
              <a:defRPr sz="1800"/>
            </a:lvl1pPr>
            <a:lvl2pPr>
              <a:defRPr sz="1400"/>
            </a:lvl2pPr>
            <a:lvl3pPr>
              <a:defRPr sz="14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p:txBody>
      </p:sp>
      <p:sp>
        <p:nvSpPr>
          <p:cNvPr id="11" name="Date Placeholder 9"/>
          <p:cNvSpPr>
            <a:spLocks noGrp="1"/>
          </p:cNvSpPr>
          <p:nvPr>
            <p:ph type="dt" sz="half" idx="14"/>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4A99BD-3826-412E-85E0-1EFB828E166B}" type="datetimeFigureOut">
              <a:rPr lang="en-GB" smtClean="0"/>
              <a:pPr/>
              <a:t>30/05/2024</a:t>
            </a:fld>
            <a:endParaRPr lang="en-GB"/>
          </a:p>
        </p:txBody>
      </p:sp>
      <p:sp>
        <p:nvSpPr>
          <p:cNvPr id="12" name="Footer Placeholder 10"/>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B. Verlaat</a:t>
            </a:r>
            <a:endParaRPr lang="en-GB" dirty="0"/>
          </a:p>
        </p:txBody>
      </p:sp>
    </p:spTree>
    <p:extLst>
      <p:ext uri="{BB962C8B-B14F-4D97-AF65-F5344CB8AC3E}">
        <p14:creationId xmlns:p14="http://schemas.microsoft.com/office/powerpoint/2010/main" val="34639252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5" name="Slide Number Placeholder 4"/>
          <p:cNvSpPr>
            <a:spLocks noGrp="1"/>
          </p:cNvSpPr>
          <p:nvPr>
            <p:ph type="sldNum" sz="quarter" idx="12"/>
          </p:nvPr>
        </p:nvSpPr>
        <p:spPr/>
        <p:txBody>
          <a:bodyPr/>
          <a:lstStyle/>
          <a:p>
            <a:fld id="{BA9B540C-44DA-4F69-89C9-7C84606640D3}" type="slidenum">
              <a:rPr lang="en-US" smtClean="0"/>
              <a:pPr/>
              <a:t>‹#›</a:t>
            </a:fld>
            <a:endParaRPr lang="en-US"/>
          </a:p>
        </p:txBody>
      </p:sp>
      <p:sp>
        <p:nvSpPr>
          <p:cNvPr id="8" name="Date Placeholder 9"/>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4A99BD-3826-412E-85E0-1EFB828E166B}" type="datetimeFigureOut">
              <a:rPr lang="en-GB" smtClean="0"/>
              <a:pPr/>
              <a:t>30/05/2024</a:t>
            </a:fld>
            <a:endParaRPr lang="en-GB"/>
          </a:p>
        </p:txBody>
      </p:sp>
      <p:sp>
        <p:nvSpPr>
          <p:cNvPr id="9" name="Footer Placeholder 10"/>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B. Verlaat</a:t>
            </a:r>
            <a:endParaRPr lang="en-GB" dirty="0"/>
          </a:p>
        </p:txBody>
      </p:sp>
    </p:spTree>
    <p:extLst>
      <p:ext uri="{BB962C8B-B14F-4D97-AF65-F5344CB8AC3E}">
        <p14:creationId xmlns:p14="http://schemas.microsoft.com/office/powerpoint/2010/main" val="102016469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A9B540C-44DA-4F69-89C9-7C84606640D3}" type="slidenum">
              <a:rPr lang="en-US" smtClean="0"/>
              <a:pPr/>
              <a:t>‹#›</a:t>
            </a:fld>
            <a:endParaRPr lang="en-US"/>
          </a:p>
        </p:txBody>
      </p:sp>
      <p:sp>
        <p:nvSpPr>
          <p:cNvPr id="7" name="Date Placeholder 9"/>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4A99BD-3826-412E-85E0-1EFB828E166B}" type="datetimeFigureOut">
              <a:rPr lang="en-GB" smtClean="0"/>
              <a:pPr/>
              <a:t>30/05/2024</a:t>
            </a:fld>
            <a:endParaRPr lang="en-GB"/>
          </a:p>
        </p:txBody>
      </p:sp>
      <p:sp>
        <p:nvSpPr>
          <p:cNvPr id="8" name="Footer Placeholder 10"/>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B. Verlaat</a:t>
            </a:r>
            <a:endParaRPr lang="en-GB" dirty="0"/>
          </a:p>
        </p:txBody>
      </p:sp>
    </p:spTree>
    <p:extLst>
      <p:ext uri="{BB962C8B-B14F-4D97-AF65-F5344CB8AC3E}">
        <p14:creationId xmlns:p14="http://schemas.microsoft.com/office/powerpoint/2010/main" val="7437178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0" name="Picture 9"/>
          <p:cNvPicPr>
            <a:picLocks noChangeAspect="1" noChangeArrowheads="1"/>
          </p:cNvPicPr>
          <p:nvPr userDrawn="1"/>
        </p:nvPicPr>
        <p:blipFill rotWithShape="1">
          <a:blip r:embed="rId2" cstate="print">
            <a:extLst>
              <a:ext uri="{28A0092B-C50C-407E-A947-70E740481C1C}">
                <a14:useLocalDpi xmlns:a14="http://schemas.microsoft.com/office/drawing/2010/main"/>
              </a:ext>
            </a:extLst>
          </a:blip>
          <a:srcRect/>
          <a:stretch/>
        </p:blipFill>
        <p:spPr bwMode="auto">
          <a:xfrm>
            <a:off x="3695700" y="1"/>
            <a:ext cx="8507741" cy="671179"/>
          </a:xfrm>
          <a:prstGeom prst="rect">
            <a:avLst/>
          </a:prstGeom>
          <a:noFill/>
          <a:ln w="9525">
            <a:noFill/>
            <a:miter lim="800000"/>
            <a:headEnd/>
            <a:tailEnd/>
          </a:ln>
        </p:spPr>
      </p:pic>
      <p:sp>
        <p:nvSpPr>
          <p:cNvPr id="2" name="Title 1"/>
          <p:cNvSpPr>
            <a:spLocks noGrp="1"/>
          </p:cNvSpPr>
          <p:nvPr>
            <p:ph type="ctrTitle"/>
          </p:nvPr>
        </p:nvSpPr>
        <p:spPr>
          <a:xfrm>
            <a:off x="914400" y="609601"/>
            <a:ext cx="10363200" cy="4267200"/>
          </a:xfrm>
        </p:spPr>
        <p:txBody>
          <a:bodyPr anchor="ctr">
            <a:noAutofit/>
          </a:bodyPr>
          <a:lstStyle>
            <a:lvl1pPr algn="ctr">
              <a:lnSpc>
                <a:spcPct val="100000"/>
              </a:lnSpc>
              <a:defRPr sz="5400"/>
            </a:lvl1pPr>
          </a:lstStyle>
          <a:p>
            <a:r>
              <a:rPr lang="en-US" dirty="0"/>
              <a:t>Click to edit Master title style</a:t>
            </a:r>
          </a:p>
        </p:txBody>
      </p:sp>
      <p:sp>
        <p:nvSpPr>
          <p:cNvPr id="3" name="Subtitle 2"/>
          <p:cNvSpPr>
            <a:spLocks noGrp="1"/>
          </p:cNvSpPr>
          <p:nvPr>
            <p:ph type="subTitle" idx="1"/>
          </p:nvPr>
        </p:nvSpPr>
        <p:spPr>
          <a:xfrm>
            <a:off x="1828800" y="4953000"/>
            <a:ext cx="8534400" cy="1219200"/>
          </a:xfrm>
        </p:spPr>
        <p:txBody>
          <a:bodyPr>
            <a:normAutofit/>
          </a:bodyPr>
          <a:lstStyle>
            <a:lvl1pPr marL="0" indent="0" algn="ctr">
              <a:buNone/>
              <a:defRPr sz="2400">
                <a:solidFill>
                  <a:srgbClr val="00206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8" name="Slide Number Placeholder 7"/>
          <p:cNvSpPr>
            <a:spLocks noGrp="1"/>
          </p:cNvSpPr>
          <p:nvPr>
            <p:ph type="sldNum" sz="quarter" idx="11"/>
          </p:nvPr>
        </p:nvSpPr>
        <p:spPr/>
        <p:txBody>
          <a:bodyPr/>
          <a:lstStyle/>
          <a:p>
            <a:fld id="{BA9B540C-44DA-4F69-89C9-7C84606640D3}" type="slidenum">
              <a:rPr lang="en-US" smtClean="0"/>
              <a:pPr/>
              <a:t>‹#›</a:t>
            </a:fld>
            <a:endParaRPr lang="en-US" dirty="0"/>
          </a:p>
        </p:txBody>
      </p:sp>
      <p:sp>
        <p:nvSpPr>
          <p:cNvPr id="13" name="Date Placeholder 9"/>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4A99BD-3826-412E-85E0-1EFB828E166B}" type="datetimeFigureOut">
              <a:rPr lang="en-GB" smtClean="0"/>
              <a:pPr/>
              <a:t>31/05/2024</a:t>
            </a:fld>
            <a:endParaRPr lang="en-GB"/>
          </a:p>
        </p:txBody>
      </p:sp>
      <p:sp>
        <p:nvSpPr>
          <p:cNvPr id="14" name="Footer Placeholder 10"/>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B. Verlaat</a:t>
            </a:r>
            <a:endParaRPr lang="en-GB" dirty="0"/>
          </a:p>
        </p:txBody>
      </p:sp>
    </p:spTree>
    <p:extLst>
      <p:ext uri="{BB962C8B-B14F-4D97-AF65-F5344CB8AC3E}">
        <p14:creationId xmlns:p14="http://schemas.microsoft.com/office/powerpoint/2010/main" val="33191799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C00000"/>
                </a:solidFill>
              </a:defRPr>
            </a:lvl1pPr>
          </a:lstStyle>
          <a:p>
            <a:r>
              <a:rPr lang="en-US" dirty="0"/>
              <a:t>Click to edit Master title style</a:t>
            </a:r>
          </a:p>
        </p:txBody>
      </p:sp>
      <p:sp>
        <p:nvSpPr>
          <p:cNvPr id="3" name="Content Placeholder 2"/>
          <p:cNvSpPr>
            <a:spLocks noGrp="1"/>
          </p:cNvSpPr>
          <p:nvPr>
            <p:ph idx="1"/>
          </p:nvPr>
        </p:nvSpPr>
        <p:spPr/>
        <p:txBody>
          <a:bodyPr/>
          <a:lstStyle>
            <a:lvl1pPr>
              <a:defRPr>
                <a:solidFill>
                  <a:schemeClr val="tx2"/>
                </a:solidFill>
              </a:defRPr>
            </a:lvl1pPr>
            <a:lvl5pPr>
              <a:defRPr/>
            </a:lvl5pPr>
            <a:lvl6pPr>
              <a:defRPr/>
            </a:lvl6pPr>
            <a:lvl7pPr>
              <a:defRPr/>
            </a:lvl7pPr>
            <a:lvl8pPr>
              <a:defRPr/>
            </a:lvl8pPr>
            <a:lvl9pPr>
              <a:buFont typeface="Arial" pitchFamily="34" charset="0"/>
              <a:buChar char="•"/>
              <a:defRPr/>
            </a:lvl9pPr>
          </a:lstStyle>
          <a:p>
            <a:pPr lvl="0"/>
            <a:r>
              <a:rPr lang="en-US" dirty="0"/>
              <a:t>Click to edit Master text styles</a:t>
            </a:r>
          </a:p>
          <a:p>
            <a:pPr lvl="1"/>
            <a:r>
              <a:rPr lang="en-US" dirty="0"/>
              <a:t>Second level</a:t>
            </a:r>
          </a:p>
          <a:p>
            <a:pPr lvl="2"/>
            <a:r>
              <a:rPr lang="en-US" dirty="0"/>
              <a:t>Third level</a:t>
            </a:r>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
        <p:nvSpPr>
          <p:cNvPr id="10" name="Date Placeholder 9"/>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4A99BD-3826-412E-85E0-1EFB828E166B}" type="datetimeFigureOut">
              <a:rPr lang="en-GB" smtClean="0"/>
              <a:pPr/>
              <a:t>31/05/2024</a:t>
            </a:fld>
            <a:endParaRPr lang="en-GB"/>
          </a:p>
        </p:txBody>
      </p:sp>
      <p:sp>
        <p:nvSpPr>
          <p:cNvPr id="11" name="Footer Placeholder 10"/>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B. Verlaat</a:t>
            </a:r>
            <a:endParaRPr lang="en-GB" dirty="0"/>
          </a:p>
        </p:txBody>
      </p:sp>
    </p:spTree>
    <p:extLst>
      <p:ext uri="{BB962C8B-B14F-4D97-AF65-F5344CB8AC3E}">
        <p14:creationId xmlns:p14="http://schemas.microsoft.com/office/powerpoint/2010/main" val="31731546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8EC847-FDCE-1716-CD3D-26C303259F6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A168613-0A40-AF2C-E691-A2BFC5C0AA0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68C920D-56B5-A9F4-A181-CE6BA802FC26}"/>
              </a:ext>
            </a:extLst>
          </p:cNvPr>
          <p:cNvSpPr>
            <a:spLocks noGrp="1"/>
          </p:cNvSpPr>
          <p:nvPr>
            <p:ph type="dt" sz="half" idx="10"/>
          </p:nvPr>
        </p:nvSpPr>
        <p:spPr/>
        <p:txBody>
          <a:bodyPr/>
          <a:lstStyle/>
          <a:p>
            <a:fld id="{0118F5B7-4B95-4556-A848-8C0D668298B9}" type="datetimeFigureOut">
              <a:rPr lang="en-GB" smtClean="0"/>
              <a:t>30/05/2024</a:t>
            </a:fld>
            <a:endParaRPr lang="en-GB"/>
          </a:p>
        </p:txBody>
      </p:sp>
      <p:sp>
        <p:nvSpPr>
          <p:cNvPr id="5" name="Footer Placeholder 4">
            <a:extLst>
              <a:ext uri="{FF2B5EF4-FFF2-40B4-BE49-F238E27FC236}">
                <a16:creationId xmlns:a16="http://schemas.microsoft.com/office/drawing/2014/main" id="{93713A98-E23B-8988-0E50-2FD63358D80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85BCAF1-AEBD-7554-8CC2-8AA9853FBE58}"/>
              </a:ext>
            </a:extLst>
          </p:cNvPr>
          <p:cNvSpPr>
            <a:spLocks noGrp="1"/>
          </p:cNvSpPr>
          <p:nvPr>
            <p:ph type="sldNum" sz="quarter" idx="12"/>
          </p:nvPr>
        </p:nvSpPr>
        <p:spPr/>
        <p:txBody>
          <a:bodyPr/>
          <a:lstStyle/>
          <a:p>
            <a:fld id="{FE2882C4-69C4-4EE6-9441-73DD79248DAE}" type="slidenum">
              <a:rPr lang="en-GB" smtClean="0"/>
              <a:t>‹#›</a:t>
            </a:fld>
            <a:endParaRPr lang="en-GB"/>
          </a:p>
        </p:txBody>
      </p:sp>
    </p:spTree>
    <p:extLst>
      <p:ext uri="{BB962C8B-B14F-4D97-AF65-F5344CB8AC3E}">
        <p14:creationId xmlns:p14="http://schemas.microsoft.com/office/powerpoint/2010/main" val="6066996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Content Placeholder 3"/>
          <p:cNvSpPr>
            <a:spLocks noGrp="1"/>
          </p:cNvSpPr>
          <p:nvPr>
            <p:ph sz="half" idx="2"/>
          </p:nvPr>
        </p:nvSpPr>
        <p:spPr>
          <a:xfrm>
            <a:off x="6197600" y="1096848"/>
            <a:ext cx="5384800" cy="5029316"/>
          </a:xfrm>
        </p:spPr>
        <p:txBody>
          <a:bodyPr>
            <a:normAutofit/>
          </a:bodyPr>
          <a:lstStyle>
            <a:lvl1pPr>
              <a:defRPr sz="1800"/>
            </a:lvl1pPr>
            <a:lvl2pPr>
              <a:defRPr sz="1400"/>
            </a:lvl2pPr>
            <a:lvl3pPr>
              <a:defRPr sz="1400"/>
            </a:lvl3pPr>
            <a:lvl4pPr>
              <a:defRPr sz="1400"/>
            </a:lvl4pPr>
            <a:lvl5pPr>
              <a:defRPr sz="14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p:txBody>
      </p:sp>
      <p:sp>
        <p:nvSpPr>
          <p:cNvPr id="7" name="Slide Number Placeholder 6"/>
          <p:cNvSpPr>
            <a:spLocks noGrp="1"/>
          </p:cNvSpPr>
          <p:nvPr>
            <p:ph type="sldNum" sz="quarter" idx="12"/>
          </p:nvPr>
        </p:nvSpPr>
        <p:spPr/>
        <p:txBody>
          <a:bodyPr/>
          <a:lstStyle/>
          <a:p>
            <a:fld id="{BA9B540C-44DA-4F69-89C9-7C84606640D3}" type="slidenum">
              <a:rPr lang="en-US" smtClean="0"/>
              <a:pPr/>
              <a:t>‹#›</a:t>
            </a:fld>
            <a:endParaRPr lang="en-US"/>
          </a:p>
        </p:txBody>
      </p:sp>
      <p:sp>
        <p:nvSpPr>
          <p:cNvPr id="9" name="Content Placeholder 8"/>
          <p:cNvSpPr>
            <a:spLocks noGrp="1"/>
          </p:cNvSpPr>
          <p:nvPr>
            <p:ph sz="quarter" idx="13"/>
          </p:nvPr>
        </p:nvSpPr>
        <p:spPr>
          <a:xfrm>
            <a:off x="487680" y="1096848"/>
            <a:ext cx="5388864" cy="5029633"/>
          </a:xfrm>
        </p:spPr>
        <p:txBody>
          <a:bodyPr>
            <a:normAutofit/>
          </a:bodyPr>
          <a:lstStyle>
            <a:lvl1pPr>
              <a:defRPr sz="1800"/>
            </a:lvl1pPr>
            <a:lvl2pPr>
              <a:defRPr sz="1400"/>
            </a:lvl2pPr>
            <a:lvl3pPr>
              <a:defRPr sz="14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p:txBody>
      </p:sp>
      <p:sp>
        <p:nvSpPr>
          <p:cNvPr id="11" name="Date Placeholder 9"/>
          <p:cNvSpPr>
            <a:spLocks noGrp="1"/>
          </p:cNvSpPr>
          <p:nvPr>
            <p:ph type="dt" sz="half" idx="14"/>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4A99BD-3826-412E-85E0-1EFB828E166B}" type="datetimeFigureOut">
              <a:rPr lang="en-GB" smtClean="0"/>
              <a:pPr/>
              <a:t>31/05/2024</a:t>
            </a:fld>
            <a:endParaRPr lang="en-GB"/>
          </a:p>
        </p:txBody>
      </p:sp>
      <p:sp>
        <p:nvSpPr>
          <p:cNvPr id="12" name="Footer Placeholder 10"/>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B. Verlaat</a:t>
            </a:r>
            <a:endParaRPr lang="en-GB" dirty="0"/>
          </a:p>
        </p:txBody>
      </p:sp>
    </p:spTree>
    <p:extLst>
      <p:ext uri="{BB962C8B-B14F-4D97-AF65-F5344CB8AC3E}">
        <p14:creationId xmlns:p14="http://schemas.microsoft.com/office/powerpoint/2010/main" val="7982266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5" name="Slide Number Placeholder 4"/>
          <p:cNvSpPr>
            <a:spLocks noGrp="1"/>
          </p:cNvSpPr>
          <p:nvPr>
            <p:ph type="sldNum" sz="quarter" idx="12"/>
          </p:nvPr>
        </p:nvSpPr>
        <p:spPr/>
        <p:txBody>
          <a:bodyPr/>
          <a:lstStyle/>
          <a:p>
            <a:fld id="{BA9B540C-44DA-4F69-89C9-7C84606640D3}" type="slidenum">
              <a:rPr lang="en-US" smtClean="0"/>
              <a:pPr/>
              <a:t>‹#›</a:t>
            </a:fld>
            <a:endParaRPr lang="en-US"/>
          </a:p>
        </p:txBody>
      </p:sp>
      <p:sp>
        <p:nvSpPr>
          <p:cNvPr id="8" name="Date Placeholder 9"/>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4A99BD-3826-412E-85E0-1EFB828E166B}" type="datetimeFigureOut">
              <a:rPr lang="en-GB" smtClean="0"/>
              <a:pPr/>
              <a:t>31/05/2024</a:t>
            </a:fld>
            <a:endParaRPr lang="en-GB"/>
          </a:p>
        </p:txBody>
      </p:sp>
      <p:sp>
        <p:nvSpPr>
          <p:cNvPr id="9" name="Footer Placeholder 10"/>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B. Verlaat</a:t>
            </a:r>
            <a:endParaRPr lang="en-GB" dirty="0"/>
          </a:p>
        </p:txBody>
      </p:sp>
    </p:spTree>
    <p:extLst>
      <p:ext uri="{BB962C8B-B14F-4D97-AF65-F5344CB8AC3E}">
        <p14:creationId xmlns:p14="http://schemas.microsoft.com/office/powerpoint/2010/main" val="17820118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A9B540C-44DA-4F69-89C9-7C84606640D3}" type="slidenum">
              <a:rPr lang="en-US" smtClean="0"/>
              <a:pPr/>
              <a:t>‹#›</a:t>
            </a:fld>
            <a:endParaRPr lang="en-US"/>
          </a:p>
        </p:txBody>
      </p:sp>
      <p:sp>
        <p:nvSpPr>
          <p:cNvPr id="7" name="Date Placeholder 9"/>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4A99BD-3826-412E-85E0-1EFB828E166B}" type="datetimeFigureOut">
              <a:rPr lang="en-GB" smtClean="0"/>
              <a:pPr/>
              <a:t>31/05/2024</a:t>
            </a:fld>
            <a:endParaRPr lang="en-GB"/>
          </a:p>
        </p:txBody>
      </p:sp>
      <p:sp>
        <p:nvSpPr>
          <p:cNvPr id="8" name="Footer Placeholder 10"/>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B. Verlaat</a:t>
            </a:r>
            <a:endParaRPr lang="en-GB" dirty="0"/>
          </a:p>
        </p:txBody>
      </p:sp>
    </p:spTree>
    <p:extLst>
      <p:ext uri="{BB962C8B-B14F-4D97-AF65-F5344CB8AC3E}">
        <p14:creationId xmlns:p14="http://schemas.microsoft.com/office/powerpoint/2010/main" val="317196072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Heading Only">
    <p:spTree>
      <p:nvGrpSpPr>
        <p:cNvPr id="1" name=""/>
        <p:cNvGrpSpPr/>
        <p:nvPr/>
      </p:nvGrpSpPr>
      <p:grpSpPr>
        <a:xfrm>
          <a:off x="0" y="0"/>
          <a:ext cx="0" cy="0"/>
          <a:chOff x="0" y="0"/>
          <a:chExt cx="0" cy="0"/>
        </a:xfrm>
      </p:grpSpPr>
      <p:sp>
        <p:nvSpPr>
          <p:cNvPr id="29" name="Rectangle 2"/>
          <p:cNvSpPr>
            <a:spLocks noGrp="1"/>
          </p:cNvSpPr>
          <p:nvPr>
            <p:ph type="title"/>
          </p:nvPr>
        </p:nvSpPr>
        <p:spPr>
          <a:xfrm>
            <a:off x="11480800" y="2057400"/>
            <a:ext cx="711200" cy="4648200"/>
          </a:xfrm>
          <a:prstGeom prst="rect">
            <a:avLst/>
          </a:prstGeom>
        </p:spPr>
        <p:txBody>
          <a:bodyPr vert="vert"/>
          <a:lstStyle/>
          <a:p>
            <a:r>
              <a:rPr lang="en-US" dirty="0"/>
              <a:t>Click to edit Master title style</a:t>
            </a:r>
          </a:p>
        </p:txBody>
      </p:sp>
      <p:sp>
        <p:nvSpPr>
          <p:cNvPr id="19" name="Rectangle 8"/>
          <p:cNvSpPr>
            <a:spLocks noGrp="1"/>
          </p:cNvSpPr>
          <p:nvPr>
            <p:ph type="body" sz="quarter" idx="13" hasCustomPrompt="1"/>
          </p:nvPr>
        </p:nvSpPr>
        <p:spPr>
          <a:xfrm>
            <a:off x="406400" y="381000"/>
            <a:ext cx="10769600" cy="457200"/>
          </a:xfrm>
          <a:solidFill>
            <a:schemeClr val="accent6">
              <a:shade val="75000"/>
            </a:schemeClr>
          </a:solidFill>
        </p:spPr>
        <p:txBody>
          <a:bodyPr/>
          <a:lstStyle>
            <a:lvl1pPr>
              <a:defRPr b="1">
                <a:solidFill>
                  <a:schemeClr val="bg1"/>
                </a:solidFill>
                <a:latin typeface="Chalkduster"/>
                <a:cs typeface="Chalkduster"/>
              </a:defRPr>
            </a:lvl1pPr>
            <a:extLst/>
          </a:lstStyle>
          <a:p>
            <a:pPr lvl="0"/>
            <a:r>
              <a:rPr lang="en-US" dirty="0"/>
              <a:t>Click to add heading</a:t>
            </a:r>
          </a:p>
        </p:txBody>
      </p:sp>
      <p:sp>
        <p:nvSpPr>
          <p:cNvPr id="7" name="Rectangle 7"/>
          <p:cNvSpPr>
            <a:spLocks noGrp="1"/>
          </p:cNvSpPr>
          <p:nvPr>
            <p:ph type="dt" sz="half" idx="14"/>
          </p:nvPr>
        </p:nvSpPr>
        <p:spPr/>
        <p:txBody>
          <a:bodyPr/>
          <a:lstStyle/>
          <a:p>
            <a:pPr algn="r"/>
            <a:r>
              <a:rPr lang="en-US"/>
              <a:t>30 June 2014</a:t>
            </a:r>
            <a:endParaRPr lang="en-US" dirty="0"/>
          </a:p>
        </p:txBody>
      </p:sp>
      <p:sp>
        <p:nvSpPr>
          <p:cNvPr id="8" name="Rectangle 8"/>
          <p:cNvSpPr>
            <a:spLocks noGrp="1"/>
          </p:cNvSpPr>
          <p:nvPr>
            <p:ph type="sldNum" sz="quarter" idx="15"/>
          </p:nvPr>
        </p:nvSpPr>
        <p:spPr/>
        <p:txBody>
          <a:bodyPr/>
          <a:lstStyle/>
          <a:p>
            <a:pPr algn="r"/>
            <a:fld id="{256D3EEF-DE4E-429D-8EC4-DDC531AFF587}" type="slidenum">
              <a:rPr lang="en-US" sz="1000" smtClean="0"/>
              <a:pPr algn="r"/>
              <a:t>‹#›</a:t>
            </a:fld>
            <a:endParaRPr lang="en-US"/>
          </a:p>
        </p:txBody>
      </p:sp>
      <p:sp>
        <p:nvSpPr>
          <p:cNvPr id="9" name="Rectangle 9"/>
          <p:cNvSpPr>
            <a:spLocks noGrp="1"/>
          </p:cNvSpPr>
          <p:nvPr>
            <p:ph type="ftr" sz="quarter" idx="16"/>
          </p:nvPr>
        </p:nvSpPr>
        <p:spPr/>
        <p:txBody>
          <a:bodyPr/>
          <a:lstStyle/>
          <a:p>
            <a:r>
              <a:rPr lang="en-US"/>
              <a:t>P. Tropea </a:t>
            </a:r>
          </a:p>
        </p:txBody>
      </p:sp>
      <p:sp>
        <p:nvSpPr>
          <p:cNvPr id="3" name="Content Placeholder 2"/>
          <p:cNvSpPr>
            <a:spLocks noGrp="1"/>
          </p:cNvSpPr>
          <p:nvPr>
            <p:ph sz="quarter" idx="17"/>
          </p:nvPr>
        </p:nvSpPr>
        <p:spPr>
          <a:xfrm>
            <a:off x="406400" y="914400"/>
            <a:ext cx="10769600" cy="5486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8355762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EE92D8-3D61-C90B-DC75-30CB04F89C7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E9C11AA-835E-EF63-EF10-27A4E1FA6238}"/>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35A7ECB-7AA6-9D7D-4D37-9554D95914F1}"/>
              </a:ext>
            </a:extLst>
          </p:cNvPr>
          <p:cNvSpPr>
            <a:spLocks noGrp="1"/>
          </p:cNvSpPr>
          <p:nvPr>
            <p:ph type="dt" sz="half" idx="10"/>
          </p:nvPr>
        </p:nvSpPr>
        <p:spPr/>
        <p:txBody>
          <a:bodyPr/>
          <a:lstStyle/>
          <a:p>
            <a:fld id="{0118F5B7-4B95-4556-A848-8C0D668298B9}" type="datetimeFigureOut">
              <a:rPr lang="en-GB" smtClean="0"/>
              <a:t>30/05/2024</a:t>
            </a:fld>
            <a:endParaRPr lang="en-GB"/>
          </a:p>
        </p:txBody>
      </p:sp>
      <p:sp>
        <p:nvSpPr>
          <p:cNvPr id="5" name="Footer Placeholder 4">
            <a:extLst>
              <a:ext uri="{FF2B5EF4-FFF2-40B4-BE49-F238E27FC236}">
                <a16:creationId xmlns:a16="http://schemas.microsoft.com/office/drawing/2014/main" id="{8A2DE3C3-D981-BBBB-9576-CA406DF8E76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DCBE51D-6C24-B491-8634-29781061B4D5}"/>
              </a:ext>
            </a:extLst>
          </p:cNvPr>
          <p:cNvSpPr>
            <a:spLocks noGrp="1"/>
          </p:cNvSpPr>
          <p:nvPr>
            <p:ph type="sldNum" sz="quarter" idx="12"/>
          </p:nvPr>
        </p:nvSpPr>
        <p:spPr/>
        <p:txBody>
          <a:bodyPr/>
          <a:lstStyle/>
          <a:p>
            <a:fld id="{FE2882C4-69C4-4EE6-9441-73DD79248DAE}" type="slidenum">
              <a:rPr lang="en-GB" smtClean="0"/>
              <a:t>‹#›</a:t>
            </a:fld>
            <a:endParaRPr lang="en-GB"/>
          </a:p>
        </p:txBody>
      </p:sp>
    </p:spTree>
    <p:extLst>
      <p:ext uri="{BB962C8B-B14F-4D97-AF65-F5344CB8AC3E}">
        <p14:creationId xmlns:p14="http://schemas.microsoft.com/office/powerpoint/2010/main" val="14143095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D73C85-B3AE-F951-4231-845864D5566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871965E-C72E-F842-70A2-425C65CFAAC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597110DB-8273-9CC4-19F1-338568E58D3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2C019B49-7CB1-4BAC-D7A2-E01DA85083AE}"/>
              </a:ext>
            </a:extLst>
          </p:cNvPr>
          <p:cNvSpPr>
            <a:spLocks noGrp="1"/>
          </p:cNvSpPr>
          <p:nvPr>
            <p:ph type="dt" sz="half" idx="10"/>
          </p:nvPr>
        </p:nvSpPr>
        <p:spPr/>
        <p:txBody>
          <a:bodyPr/>
          <a:lstStyle/>
          <a:p>
            <a:fld id="{0118F5B7-4B95-4556-A848-8C0D668298B9}" type="datetimeFigureOut">
              <a:rPr lang="en-GB" smtClean="0"/>
              <a:t>30/05/2024</a:t>
            </a:fld>
            <a:endParaRPr lang="en-GB"/>
          </a:p>
        </p:txBody>
      </p:sp>
      <p:sp>
        <p:nvSpPr>
          <p:cNvPr id="6" name="Footer Placeholder 5">
            <a:extLst>
              <a:ext uri="{FF2B5EF4-FFF2-40B4-BE49-F238E27FC236}">
                <a16:creationId xmlns:a16="http://schemas.microsoft.com/office/drawing/2014/main" id="{79D2ED6F-5099-BD12-B67D-EF03BBD2958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F4BCDD3-DC9E-0CD7-E79E-C1308843182D}"/>
              </a:ext>
            </a:extLst>
          </p:cNvPr>
          <p:cNvSpPr>
            <a:spLocks noGrp="1"/>
          </p:cNvSpPr>
          <p:nvPr>
            <p:ph type="sldNum" sz="quarter" idx="12"/>
          </p:nvPr>
        </p:nvSpPr>
        <p:spPr/>
        <p:txBody>
          <a:bodyPr/>
          <a:lstStyle/>
          <a:p>
            <a:fld id="{FE2882C4-69C4-4EE6-9441-73DD79248DAE}" type="slidenum">
              <a:rPr lang="en-GB" smtClean="0"/>
              <a:t>‹#›</a:t>
            </a:fld>
            <a:endParaRPr lang="en-GB"/>
          </a:p>
        </p:txBody>
      </p:sp>
    </p:spTree>
    <p:extLst>
      <p:ext uri="{BB962C8B-B14F-4D97-AF65-F5344CB8AC3E}">
        <p14:creationId xmlns:p14="http://schemas.microsoft.com/office/powerpoint/2010/main" val="36461450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451073-3146-B456-C671-30AFA8731B5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C9BAEE4-DF33-A167-D429-A925096BCF0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EC495FE-4D31-EBF5-2ABA-62D58973820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4A0268CE-1970-1D4A-6A96-521AF16593C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95455EB-BA68-1760-838B-C45BCCA4CAE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076CD938-7E6F-F551-F4F2-FB10BC472C08}"/>
              </a:ext>
            </a:extLst>
          </p:cNvPr>
          <p:cNvSpPr>
            <a:spLocks noGrp="1"/>
          </p:cNvSpPr>
          <p:nvPr>
            <p:ph type="dt" sz="half" idx="10"/>
          </p:nvPr>
        </p:nvSpPr>
        <p:spPr/>
        <p:txBody>
          <a:bodyPr/>
          <a:lstStyle/>
          <a:p>
            <a:fld id="{0118F5B7-4B95-4556-A848-8C0D668298B9}" type="datetimeFigureOut">
              <a:rPr lang="en-GB" smtClean="0"/>
              <a:t>30/05/2024</a:t>
            </a:fld>
            <a:endParaRPr lang="en-GB"/>
          </a:p>
        </p:txBody>
      </p:sp>
      <p:sp>
        <p:nvSpPr>
          <p:cNvPr id="8" name="Footer Placeholder 7">
            <a:extLst>
              <a:ext uri="{FF2B5EF4-FFF2-40B4-BE49-F238E27FC236}">
                <a16:creationId xmlns:a16="http://schemas.microsoft.com/office/drawing/2014/main" id="{20541ACB-8B90-2D4E-C390-2C943420C5CD}"/>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1D8D3049-AA85-88BC-BA55-3FF68D0639EE}"/>
              </a:ext>
            </a:extLst>
          </p:cNvPr>
          <p:cNvSpPr>
            <a:spLocks noGrp="1"/>
          </p:cNvSpPr>
          <p:nvPr>
            <p:ph type="sldNum" sz="quarter" idx="12"/>
          </p:nvPr>
        </p:nvSpPr>
        <p:spPr/>
        <p:txBody>
          <a:bodyPr/>
          <a:lstStyle/>
          <a:p>
            <a:fld id="{FE2882C4-69C4-4EE6-9441-73DD79248DAE}" type="slidenum">
              <a:rPr lang="en-GB" smtClean="0"/>
              <a:t>‹#›</a:t>
            </a:fld>
            <a:endParaRPr lang="en-GB"/>
          </a:p>
        </p:txBody>
      </p:sp>
    </p:spTree>
    <p:extLst>
      <p:ext uri="{BB962C8B-B14F-4D97-AF65-F5344CB8AC3E}">
        <p14:creationId xmlns:p14="http://schemas.microsoft.com/office/powerpoint/2010/main" val="8379070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B4E33C-35FE-3D86-7B7E-8EB1104808CE}"/>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11F8A593-6AE9-EDCD-A4EC-DFC42C01668C}"/>
              </a:ext>
            </a:extLst>
          </p:cNvPr>
          <p:cNvSpPr>
            <a:spLocks noGrp="1"/>
          </p:cNvSpPr>
          <p:nvPr>
            <p:ph type="dt" sz="half" idx="10"/>
          </p:nvPr>
        </p:nvSpPr>
        <p:spPr/>
        <p:txBody>
          <a:bodyPr/>
          <a:lstStyle/>
          <a:p>
            <a:fld id="{0118F5B7-4B95-4556-A848-8C0D668298B9}" type="datetimeFigureOut">
              <a:rPr lang="en-GB" smtClean="0"/>
              <a:t>30/05/2024</a:t>
            </a:fld>
            <a:endParaRPr lang="en-GB"/>
          </a:p>
        </p:txBody>
      </p:sp>
      <p:sp>
        <p:nvSpPr>
          <p:cNvPr id="4" name="Footer Placeholder 3">
            <a:extLst>
              <a:ext uri="{FF2B5EF4-FFF2-40B4-BE49-F238E27FC236}">
                <a16:creationId xmlns:a16="http://schemas.microsoft.com/office/drawing/2014/main" id="{4415CE58-F048-E612-6C4A-BD0222837765}"/>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CC4172A-DBFF-396D-9216-DB2FAC430F57}"/>
              </a:ext>
            </a:extLst>
          </p:cNvPr>
          <p:cNvSpPr>
            <a:spLocks noGrp="1"/>
          </p:cNvSpPr>
          <p:nvPr>
            <p:ph type="sldNum" sz="quarter" idx="12"/>
          </p:nvPr>
        </p:nvSpPr>
        <p:spPr/>
        <p:txBody>
          <a:bodyPr/>
          <a:lstStyle/>
          <a:p>
            <a:fld id="{FE2882C4-69C4-4EE6-9441-73DD79248DAE}" type="slidenum">
              <a:rPr lang="en-GB" smtClean="0"/>
              <a:t>‹#›</a:t>
            </a:fld>
            <a:endParaRPr lang="en-GB"/>
          </a:p>
        </p:txBody>
      </p:sp>
    </p:spTree>
    <p:extLst>
      <p:ext uri="{BB962C8B-B14F-4D97-AF65-F5344CB8AC3E}">
        <p14:creationId xmlns:p14="http://schemas.microsoft.com/office/powerpoint/2010/main" val="19049763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0B73579-D31E-0713-925F-14EA11EE6CCB}"/>
              </a:ext>
            </a:extLst>
          </p:cNvPr>
          <p:cNvSpPr>
            <a:spLocks noGrp="1"/>
          </p:cNvSpPr>
          <p:nvPr>
            <p:ph type="dt" sz="half" idx="10"/>
          </p:nvPr>
        </p:nvSpPr>
        <p:spPr/>
        <p:txBody>
          <a:bodyPr/>
          <a:lstStyle/>
          <a:p>
            <a:fld id="{0118F5B7-4B95-4556-A848-8C0D668298B9}" type="datetimeFigureOut">
              <a:rPr lang="en-GB" smtClean="0"/>
              <a:t>30/05/2024</a:t>
            </a:fld>
            <a:endParaRPr lang="en-GB"/>
          </a:p>
        </p:txBody>
      </p:sp>
      <p:sp>
        <p:nvSpPr>
          <p:cNvPr id="3" name="Footer Placeholder 2">
            <a:extLst>
              <a:ext uri="{FF2B5EF4-FFF2-40B4-BE49-F238E27FC236}">
                <a16:creationId xmlns:a16="http://schemas.microsoft.com/office/drawing/2014/main" id="{1CAC7BE8-D1A8-FFA9-3D35-201AA86FD993}"/>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5388719D-4D0E-6C35-9CB3-5F1EEFA82893}"/>
              </a:ext>
            </a:extLst>
          </p:cNvPr>
          <p:cNvSpPr>
            <a:spLocks noGrp="1"/>
          </p:cNvSpPr>
          <p:nvPr>
            <p:ph type="sldNum" sz="quarter" idx="12"/>
          </p:nvPr>
        </p:nvSpPr>
        <p:spPr/>
        <p:txBody>
          <a:bodyPr/>
          <a:lstStyle/>
          <a:p>
            <a:fld id="{FE2882C4-69C4-4EE6-9441-73DD79248DAE}" type="slidenum">
              <a:rPr lang="en-GB" smtClean="0"/>
              <a:t>‹#›</a:t>
            </a:fld>
            <a:endParaRPr lang="en-GB"/>
          </a:p>
        </p:txBody>
      </p:sp>
    </p:spTree>
    <p:extLst>
      <p:ext uri="{BB962C8B-B14F-4D97-AF65-F5344CB8AC3E}">
        <p14:creationId xmlns:p14="http://schemas.microsoft.com/office/powerpoint/2010/main" val="32900834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46A98A-CDFB-40FC-492F-CC48E89B9BC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E9F2EA07-AF80-FC67-B6ED-15208BC638D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3DF9160-9E0E-CD00-5257-43DABEC3CE0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5E2BC17-1B2C-A4D7-CA40-C0028D588B0E}"/>
              </a:ext>
            </a:extLst>
          </p:cNvPr>
          <p:cNvSpPr>
            <a:spLocks noGrp="1"/>
          </p:cNvSpPr>
          <p:nvPr>
            <p:ph type="dt" sz="half" idx="10"/>
          </p:nvPr>
        </p:nvSpPr>
        <p:spPr/>
        <p:txBody>
          <a:bodyPr/>
          <a:lstStyle/>
          <a:p>
            <a:fld id="{0118F5B7-4B95-4556-A848-8C0D668298B9}" type="datetimeFigureOut">
              <a:rPr lang="en-GB" smtClean="0"/>
              <a:t>30/05/2024</a:t>
            </a:fld>
            <a:endParaRPr lang="en-GB"/>
          </a:p>
        </p:txBody>
      </p:sp>
      <p:sp>
        <p:nvSpPr>
          <p:cNvPr id="6" name="Footer Placeholder 5">
            <a:extLst>
              <a:ext uri="{FF2B5EF4-FFF2-40B4-BE49-F238E27FC236}">
                <a16:creationId xmlns:a16="http://schemas.microsoft.com/office/drawing/2014/main" id="{2DB327B7-BC17-C464-0447-6F62DA2FBFE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4BD034E-1EAC-ED9E-9539-321820A799A0}"/>
              </a:ext>
            </a:extLst>
          </p:cNvPr>
          <p:cNvSpPr>
            <a:spLocks noGrp="1"/>
          </p:cNvSpPr>
          <p:nvPr>
            <p:ph type="sldNum" sz="quarter" idx="12"/>
          </p:nvPr>
        </p:nvSpPr>
        <p:spPr/>
        <p:txBody>
          <a:bodyPr/>
          <a:lstStyle/>
          <a:p>
            <a:fld id="{FE2882C4-69C4-4EE6-9441-73DD79248DAE}" type="slidenum">
              <a:rPr lang="en-GB" smtClean="0"/>
              <a:t>‹#›</a:t>
            </a:fld>
            <a:endParaRPr lang="en-GB"/>
          </a:p>
        </p:txBody>
      </p:sp>
    </p:spTree>
    <p:extLst>
      <p:ext uri="{BB962C8B-B14F-4D97-AF65-F5344CB8AC3E}">
        <p14:creationId xmlns:p14="http://schemas.microsoft.com/office/powerpoint/2010/main" val="27480726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089F4B-AAAD-AE6B-E6CA-E82E7D2D2EA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068470E8-CC1B-EEBF-83DA-3DB65D4A099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69E34764-B89A-7E21-CF82-5876FB46314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7FC7CC2-6A39-ECDA-5F65-520F5FBF6EB7}"/>
              </a:ext>
            </a:extLst>
          </p:cNvPr>
          <p:cNvSpPr>
            <a:spLocks noGrp="1"/>
          </p:cNvSpPr>
          <p:nvPr>
            <p:ph type="dt" sz="half" idx="10"/>
          </p:nvPr>
        </p:nvSpPr>
        <p:spPr/>
        <p:txBody>
          <a:bodyPr/>
          <a:lstStyle/>
          <a:p>
            <a:fld id="{0118F5B7-4B95-4556-A848-8C0D668298B9}" type="datetimeFigureOut">
              <a:rPr lang="en-GB" smtClean="0"/>
              <a:t>30/05/2024</a:t>
            </a:fld>
            <a:endParaRPr lang="en-GB"/>
          </a:p>
        </p:txBody>
      </p:sp>
      <p:sp>
        <p:nvSpPr>
          <p:cNvPr id="6" name="Footer Placeholder 5">
            <a:extLst>
              <a:ext uri="{FF2B5EF4-FFF2-40B4-BE49-F238E27FC236}">
                <a16:creationId xmlns:a16="http://schemas.microsoft.com/office/drawing/2014/main" id="{A73B8968-421C-AC2A-E11E-0A2940CADAC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CBA432C-0607-93A4-9562-FC9A5FF47697}"/>
              </a:ext>
            </a:extLst>
          </p:cNvPr>
          <p:cNvSpPr>
            <a:spLocks noGrp="1"/>
          </p:cNvSpPr>
          <p:nvPr>
            <p:ph type="sldNum" sz="quarter" idx="12"/>
          </p:nvPr>
        </p:nvSpPr>
        <p:spPr/>
        <p:txBody>
          <a:bodyPr/>
          <a:lstStyle/>
          <a:p>
            <a:fld id="{FE2882C4-69C4-4EE6-9441-73DD79248DAE}" type="slidenum">
              <a:rPr lang="en-GB" smtClean="0"/>
              <a:t>‹#›</a:t>
            </a:fld>
            <a:endParaRPr lang="en-GB"/>
          </a:p>
        </p:txBody>
      </p:sp>
    </p:spTree>
    <p:extLst>
      <p:ext uri="{BB962C8B-B14F-4D97-AF65-F5344CB8AC3E}">
        <p14:creationId xmlns:p14="http://schemas.microsoft.com/office/powerpoint/2010/main" val="39006132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15.xml"/><Relationship Id="rId7" Type="http://schemas.openxmlformats.org/officeDocument/2006/relationships/image" Target="../media/image3.png"/><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theme" Target="../theme/theme2.xml"/><Relationship Id="rId5" Type="http://schemas.openxmlformats.org/officeDocument/2006/relationships/slideLayout" Target="../slideLayouts/slideLayout17.xml"/><Relationship Id="rId4"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20.xml"/><Relationship Id="rId7"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5" Type="http://schemas.openxmlformats.org/officeDocument/2006/relationships/slideLayout" Target="../slideLayouts/slideLayout22.xml"/><Relationship Id="rId4" Type="http://schemas.openxmlformats.org/officeDocument/2006/relationships/slideLayout" Target="../slideLayouts/slideLayout21.xml"/><Relationship Id="rId9" Type="http://schemas.openxmlformats.org/officeDocument/2006/relationships/image" Target="../media/image6.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0EE1413-46E8-4B1B-3D61-26BC3BA3F15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2D393DA-1F60-AB9E-712E-36153945D0E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A4F1FCC-DD8E-01F4-F92F-6F590CB31E8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0118F5B7-4B95-4556-A848-8C0D668298B9}" type="datetimeFigureOut">
              <a:rPr lang="en-GB" smtClean="0"/>
              <a:t>30/05/2024</a:t>
            </a:fld>
            <a:endParaRPr lang="en-GB"/>
          </a:p>
        </p:txBody>
      </p:sp>
      <p:sp>
        <p:nvSpPr>
          <p:cNvPr id="5" name="Footer Placeholder 4">
            <a:extLst>
              <a:ext uri="{FF2B5EF4-FFF2-40B4-BE49-F238E27FC236}">
                <a16:creationId xmlns:a16="http://schemas.microsoft.com/office/drawing/2014/main" id="{49C1EE11-2382-8013-47BA-92F7C887DB4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F1E6B5F0-5930-507A-3B3D-3A0013E3017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FE2882C4-69C4-4EE6-9441-73DD79248DAE}" type="slidenum">
              <a:rPr lang="en-GB" smtClean="0"/>
              <a:t>‹#›</a:t>
            </a:fld>
            <a:endParaRPr lang="en-GB"/>
          </a:p>
        </p:txBody>
      </p:sp>
    </p:spTree>
    <p:extLst>
      <p:ext uri="{BB962C8B-B14F-4D97-AF65-F5344CB8AC3E}">
        <p14:creationId xmlns:p14="http://schemas.microsoft.com/office/powerpoint/2010/main" val="4545734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74"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9" name="Picture 40"/>
          <p:cNvPicPr>
            <a:picLocks noChangeAspect="1" noChangeArrowheads="1"/>
          </p:cNvPicPr>
          <p:nvPr userDrawn="1"/>
        </p:nvPicPr>
        <p:blipFill rotWithShape="1">
          <a:blip r:embed="rId7" cstate="screen">
            <a:clrChange>
              <a:clrFrom>
                <a:srgbClr val="FFFFFF"/>
              </a:clrFrom>
              <a:clrTo>
                <a:srgbClr val="FFFFFF">
                  <a:alpha val="0"/>
                </a:srgbClr>
              </a:clrTo>
            </a:clrChange>
          </a:blip>
          <a:srcRect t="1135"/>
          <a:stretch/>
        </p:blipFill>
        <p:spPr bwMode="auto">
          <a:xfrm>
            <a:off x="2070202" y="179614"/>
            <a:ext cx="8012581" cy="6780178"/>
          </a:xfrm>
          <a:prstGeom prst="rect">
            <a:avLst/>
          </a:prstGeom>
          <a:noFill/>
          <a:ln w="9525">
            <a:noFill/>
            <a:miter lim="800000"/>
            <a:headEnd/>
            <a:tailEnd/>
          </a:ln>
        </p:spPr>
      </p:pic>
      <p:pic>
        <p:nvPicPr>
          <p:cNvPr id="4" name="Picture 3"/>
          <p:cNvPicPr>
            <a:picLocks noChangeAspect="1"/>
          </p:cNvPicPr>
          <p:nvPr userDrawn="1"/>
        </p:nvPicPr>
        <p:blipFill rotWithShape="1">
          <a:blip r:embed="rId8"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1" y="21570"/>
            <a:ext cx="2450592" cy="624086"/>
          </a:xfrm>
          <a:prstGeom prst="rect">
            <a:avLst/>
          </a:prstGeom>
        </p:spPr>
      </p:pic>
      <p:sp>
        <p:nvSpPr>
          <p:cNvPr id="2" name="Title Placeholder 1"/>
          <p:cNvSpPr>
            <a:spLocks noGrp="1"/>
          </p:cNvSpPr>
          <p:nvPr>
            <p:ph type="title"/>
          </p:nvPr>
        </p:nvSpPr>
        <p:spPr>
          <a:xfrm>
            <a:off x="2560320" y="0"/>
            <a:ext cx="9022081" cy="759316"/>
          </a:xfrm>
          <a:prstGeom prst="rect">
            <a:avLst/>
          </a:prstGeom>
        </p:spPr>
        <p:txBody>
          <a:bodyPr vert="horz" lIns="91440" tIns="45720" rIns="91440" bIns="45720" rtlCol="0" anchor="t">
            <a:noAutofit/>
          </a:bodyPr>
          <a:lstStyle/>
          <a:p>
            <a:r>
              <a:rPr lang="en-US" dirty="0"/>
              <a:t>Click to edit Master title style</a:t>
            </a:r>
          </a:p>
        </p:txBody>
      </p:sp>
      <p:sp>
        <p:nvSpPr>
          <p:cNvPr id="3" name="Text Placeholder 2"/>
          <p:cNvSpPr>
            <a:spLocks noGrp="1"/>
          </p:cNvSpPr>
          <p:nvPr>
            <p:ph type="body" idx="1"/>
          </p:nvPr>
        </p:nvSpPr>
        <p:spPr>
          <a:xfrm>
            <a:off x="609600" y="935421"/>
            <a:ext cx="10972800" cy="519074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p:txBody>
      </p:sp>
      <p:sp>
        <p:nvSpPr>
          <p:cNvPr id="6" name="Slide Number Placeholder 5"/>
          <p:cNvSpPr>
            <a:spLocks noGrp="1"/>
          </p:cNvSpPr>
          <p:nvPr>
            <p:ph type="sldNum" sz="quarter" idx="4"/>
          </p:nvPr>
        </p:nvSpPr>
        <p:spPr>
          <a:xfrm>
            <a:off x="11391038" y="6356351"/>
            <a:ext cx="749300"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Arial"/>
                <a:cs typeface="Arial"/>
              </a:defRPr>
            </a:lvl1pPr>
          </a:lstStyle>
          <a:p>
            <a:fld id="{BA9B540C-44DA-4F69-89C9-7C84606640D3}" type="slidenum">
              <a:rPr lang="en-US" smtClean="0"/>
              <a:pPr/>
              <a:t>‹#›</a:t>
            </a:fld>
            <a:endParaRPr lang="en-US" dirty="0"/>
          </a:p>
        </p:txBody>
      </p:sp>
      <p:sp>
        <p:nvSpPr>
          <p:cNvPr id="10" name="Date Placeholder 9"/>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4A99BD-3826-412E-85E0-1EFB828E166B}" type="datetimeFigureOut">
              <a:rPr lang="en-GB" smtClean="0"/>
              <a:pPr/>
              <a:t>30/05/2024</a:t>
            </a:fld>
            <a:endParaRPr lang="en-GB"/>
          </a:p>
        </p:txBody>
      </p:sp>
      <p:sp>
        <p:nvSpPr>
          <p:cNvPr id="11" name="Footer Placeholder 10"/>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B. Verlaat</a:t>
            </a:r>
            <a:endParaRPr lang="en-GB" dirty="0"/>
          </a:p>
        </p:txBody>
      </p:sp>
    </p:spTree>
    <p:extLst>
      <p:ext uri="{BB962C8B-B14F-4D97-AF65-F5344CB8AC3E}">
        <p14:creationId xmlns:p14="http://schemas.microsoft.com/office/powerpoint/2010/main" val="67660763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hf hdr="0"/>
  <p:txStyles>
    <p:titleStyle>
      <a:lvl1pPr algn="r" defTabSz="914400" rtl="0" eaLnBrk="1" latinLnBrk="0" hangingPunct="1">
        <a:lnSpc>
          <a:spcPct val="100000"/>
        </a:lnSpc>
        <a:spcBef>
          <a:spcPct val="0"/>
        </a:spcBef>
        <a:buNone/>
        <a:defRPr sz="3200" kern="1200">
          <a:solidFill>
            <a:srgbClr val="C00000"/>
          </a:solidFill>
          <a:effectLst>
            <a:outerShdw blurRad="63500" dist="38100" dir="5400000" algn="t" rotWithShape="0">
              <a:prstClr val="black">
                <a:alpha val="25000"/>
              </a:prstClr>
            </a:outerShdw>
          </a:effectLst>
          <a:latin typeface="Arial"/>
          <a:ea typeface="+mj-ea"/>
          <a:cs typeface="Arial"/>
        </a:defRPr>
      </a:lvl1pPr>
    </p:titleStyle>
    <p:bodyStyle>
      <a:lvl1pPr marL="342900" indent="-342900" algn="l" defTabSz="914400" rtl="0" eaLnBrk="1" latinLnBrk="0" hangingPunct="1">
        <a:spcBef>
          <a:spcPct val="20000"/>
        </a:spcBef>
        <a:buFont typeface="Arial" pitchFamily="34" charset="0"/>
        <a:buChar char="•"/>
        <a:defRPr sz="2000" kern="1200">
          <a:solidFill>
            <a:srgbClr val="002060"/>
          </a:solidFill>
          <a:latin typeface="Arial"/>
          <a:ea typeface="+mn-ea"/>
          <a:cs typeface="Arial"/>
        </a:defRPr>
      </a:lvl1pPr>
      <a:lvl2pPr marL="742950" indent="-285750" algn="l" defTabSz="914400" rtl="0" eaLnBrk="1" latinLnBrk="0" hangingPunct="1">
        <a:spcBef>
          <a:spcPct val="20000"/>
        </a:spcBef>
        <a:buFont typeface="Courier New" pitchFamily="49" charset="0"/>
        <a:buChar char="o"/>
        <a:defRPr sz="1600" kern="1200">
          <a:solidFill>
            <a:srgbClr val="008000"/>
          </a:solidFill>
          <a:latin typeface="Arial"/>
          <a:ea typeface="+mn-ea"/>
          <a:cs typeface="Arial"/>
        </a:defRPr>
      </a:lvl2pPr>
      <a:lvl3pPr marL="1143000" indent="-228600" algn="l" defTabSz="914400" rtl="0" eaLnBrk="1" latinLnBrk="0" hangingPunct="1">
        <a:spcBef>
          <a:spcPct val="20000"/>
        </a:spcBef>
        <a:buFont typeface="Arial" pitchFamily="34" charset="0"/>
        <a:buChar char="•"/>
        <a:defRPr sz="1600" kern="1200">
          <a:solidFill>
            <a:srgbClr val="FF6600"/>
          </a:solidFill>
          <a:latin typeface="Arial"/>
          <a:ea typeface="+mn-ea"/>
          <a:cs typeface="Arial"/>
        </a:defRPr>
      </a:lvl3pPr>
      <a:lvl4pPr marL="1600200" indent="-228600" algn="l" defTabSz="914400" rtl="0" eaLnBrk="1" latinLnBrk="0" hangingPunct="1">
        <a:spcBef>
          <a:spcPct val="20000"/>
        </a:spcBef>
        <a:buFont typeface="Courier New" pitchFamily="49" charset="0"/>
        <a:buChar char="o"/>
        <a:defRPr sz="1600" kern="1200">
          <a:solidFill>
            <a:schemeClr val="accent3">
              <a:lumMod val="75000"/>
            </a:schemeClr>
          </a:solidFill>
          <a:latin typeface="Arial"/>
          <a:ea typeface="+mn-ea"/>
          <a:cs typeface="Arial"/>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Arial"/>
          <a:ea typeface="+mn-ea"/>
          <a:cs typeface="Arial"/>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9" name="Picture 40"/>
          <p:cNvPicPr>
            <a:picLocks noChangeAspect="1" noChangeArrowheads="1"/>
          </p:cNvPicPr>
          <p:nvPr userDrawn="1"/>
        </p:nvPicPr>
        <p:blipFill>
          <a:blip r:embed="rId8" cstate="screen">
            <a:clrChange>
              <a:clrFrom>
                <a:srgbClr val="FFFFFF"/>
              </a:clrFrom>
              <a:clrTo>
                <a:srgbClr val="FFFFFF">
                  <a:alpha val="0"/>
                </a:srgbClr>
              </a:clrTo>
            </a:clrChange>
          </a:blip>
          <a:srcRect/>
          <a:stretch>
            <a:fillRect/>
          </a:stretch>
        </p:blipFill>
        <p:spPr bwMode="auto">
          <a:xfrm>
            <a:off x="1422400" y="0"/>
            <a:ext cx="10160000" cy="6858000"/>
          </a:xfrm>
          <a:prstGeom prst="rect">
            <a:avLst/>
          </a:prstGeom>
          <a:noFill/>
          <a:ln w="9525">
            <a:noFill/>
            <a:miter lim="800000"/>
            <a:headEnd/>
            <a:tailEnd/>
          </a:ln>
        </p:spPr>
      </p:pic>
      <p:pic>
        <p:nvPicPr>
          <p:cNvPr id="4" name="Picture 3"/>
          <p:cNvPicPr>
            <a:picLocks noChangeAspect="1"/>
          </p:cNvPicPr>
          <p:nvPr userDrawn="1"/>
        </p:nvPicPr>
        <p:blipFill rotWithShape="1">
          <a:blip r:embed="rId9"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0" y="21570"/>
            <a:ext cx="3238501" cy="624086"/>
          </a:xfrm>
          <a:prstGeom prst="rect">
            <a:avLst/>
          </a:prstGeom>
        </p:spPr>
      </p:pic>
      <p:sp>
        <p:nvSpPr>
          <p:cNvPr id="2" name="Title Placeholder 1"/>
          <p:cNvSpPr>
            <a:spLocks noGrp="1"/>
          </p:cNvSpPr>
          <p:nvPr>
            <p:ph type="title"/>
          </p:nvPr>
        </p:nvSpPr>
        <p:spPr>
          <a:xfrm>
            <a:off x="3467101" y="0"/>
            <a:ext cx="8115300" cy="759316"/>
          </a:xfrm>
          <a:prstGeom prst="rect">
            <a:avLst/>
          </a:prstGeom>
        </p:spPr>
        <p:txBody>
          <a:bodyPr vert="horz" lIns="91440" tIns="45720" rIns="91440" bIns="45720" rtlCol="0" anchor="t">
            <a:noAutofit/>
          </a:bodyPr>
          <a:lstStyle/>
          <a:p>
            <a:r>
              <a:rPr lang="en-US" dirty="0"/>
              <a:t>Click to edit Master title style</a:t>
            </a:r>
          </a:p>
        </p:txBody>
      </p:sp>
      <p:sp>
        <p:nvSpPr>
          <p:cNvPr id="3" name="Text Placeholder 2"/>
          <p:cNvSpPr>
            <a:spLocks noGrp="1"/>
          </p:cNvSpPr>
          <p:nvPr>
            <p:ph type="body" idx="1"/>
          </p:nvPr>
        </p:nvSpPr>
        <p:spPr>
          <a:xfrm>
            <a:off x="609600" y="935421"/>
            <a:ext cx="10972800" cy="519074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p:txBody>
      </p:sp>
      <p:sp>
        <p:nvSpPr>
          <p:cNvPr id="6" name="Slide Number Placeholder 5"/>
          <p:cNvSpPr>
            <a:spLocks noGrp="1"/>
          </p:cNvSpPr>
          <p:nvPr>
            <p:ph type="sldNum" sz="quarter" idx="4"/>
          </p:nvPr>
        </p:nvSpPr>
        <p:spPr>
          <a:xfrm>
            <a:off x="11391038" y="6356351"/>
            <a:ext cx="749300"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Arial"/>
                <a:cs typeface="Arial"/>
              </a:defRPr>
            </a:lvl1pPr>
          </a:lstStyle>
          <a:p>
            <a:fld id="{BA9B540C-44DA-4F69-89C9-7C84606640D3}" type="slidenum">
              <a:rPr lang="en-US" smtClean="0"/>
              <a:pPr/>
              <a:t>‹#›</a:t>
            </a:fld>
            <a:endParaRPr lang="en-US" dirty="0"/>
          </a:p>
        </p:txBody>
      </p:sp>
      <p:sp>
        <p:nvSpPr>
          <p:cNvPr id="10" name="Date Placeholder 9"/>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4A99BD-3826-412E-85E0-1EFB828E166B}" type="datetimeFigureOut">
              <a:rPr lang="en-GB" smtClean="0"/>
              <a:pPr/>
              <a:t>31/05/2024</a:t>
            </a:fld>
            <a:endParaRPr lang="en-GB"/>
          </a:p>
        </p:txBody>
      </p:sp>
      <p:sp>
        <p:nvSpPr>
          <p:cNvPr id="11" name="Footer Placeholder 10"/>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B. Verlaat</a:t>
            </a:r>
            <a:endParaRPr lang="en-GB" dirty="0"/>
          </a:p>
        </p:txBody>
      </p:sp>
    </p:spTree>
    <p:extLst>
      <p:ext uri="{BB962C8B-B14F-4D97-AF65-F5344CB8AC3E}">
        <p14:creationId xmlns:p14="http://schemas.microsoft.com/office/powerpoint/2010/main" val="2099238425"/>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Lst>
  <p:hf hdr="0"/>
  <p:txStyles>
    <p:titleStyle>
      <a:lvl1pPr algn="r" defTabSz="914400" rtl="0" eaLnBrk="1" latinLnBrk="0" hangingPunct="1">
        <a:lnSpc>
          <a:spcPct val="100000"/>
        </a:lnSpc>
        <a:spcBef>
          <a:spcPct val="0"/>
        </a:spcBef>
        <a:buNone/>
        <a:defRPr sz="3200" kern="1200">
          <a:solidFill>
            <a:srgbClr val="C00000"/>
          </a:solidFill>
          <a:effectLst>
            <a:outerShdw blurRad="63500" dist="38100" dir="5400000" algn="t" rotWithShape="0">
              <a:prstClr val="black">
                <a:alpha val="25000"/>
              </a:prstClr>
            </a:outerShdw>
          </a:effectLst>
          <a:latin typeface="Arial"/>
          <a:ea typeface="+mj-ea"/>
          <a:cs typeface="Arial"/>
        </a:defRPr>
      </a:lvl1pPr>
    </p:titleStyle>
    <p:bodyStyle>
      <a:lvl1pPr marL="342900" indent="-342900" algn="l" defTabSz="914400" rtl="0" eaLnBrk="1" latinLnBrk="0" hangingPunct="1">
        <a:spcBef>
          <a:spcPct val="20000"/>
        </a:spcBef>
        <a:buFont typeface="Arial" pitchFamily="34" charset="0"/>
        <a:buChar char="•"/>
        <a:defRPr sz="2000" kern="1200">
          <a:solidFill>
            <a:srgbClr val="002060"/>
          </a:solidFill>
          <a:latin typeface="Arial"/>
          <a:ea typeface="+mn-ea"/>
          <a:cs typeface="Arial"/>
        </a:defRPr>
      </a:lvl1pPr>
      <a:lvl2pPr marL="742950" indent="-285750" algn="l" defTabSz="914400" rtl="0" eaLnBrk="1" latinLnBrk="0" hangingPunct="1">
        <a:spcBef>
          <a:spcPct val="20000"/>
        </a:spcBef>
        <a:buFont typeface="Courier New" pitchFamily="49" charset="0"/>
        <a:buChar char="o"/>
        <a:defRPr sz="1600" kern="1200">
          <a:solidFill>
            <a:srgbClr val="008000"/>
          </a:solidFill>
          <a:latin typeface="Arial"/>
          <a:ea typeface="+mn-ea"/>
          <a:cs typeface="Arial"/>
        </a:defRPr>
      </a:lvl2pPr>
      <a:lvl3pPr marL="1143000" indent="-228600" algn="l" defTabSz="914400" rtl="0" eaLnBrk="1" latinLnBrk="0" hangingPunct="1">
        <a:spcBef>
          <a:spcPct val="20000"/>
        </a:spcBef>
        <a:buFont typeface="Arial" pitchFamily="34" charset="0"/>
        <a:buChar char="•"/>
        <a:defRPr sz="1600" kern="1200">
          <a:solidFill>
            <a:srgbClr val="FF6600"/>
          </a:solidFill>
          <a:latin typeface="Arial"/>
          <a:ea typeface="+mn-ea"/>
          <a:cs typeface="Arial"/>
        </a:defRPr>
      </a:lvl3pPr>
      <a:lvl4pPr marL="1600200" indent="-228600" algn="l" defTabSz="914400" rtl="0" eaLnBrk="1" latinLnBrk="0" hangingPunct="1">
        <a:spcBef>
          <a:spcPct val="20000"/>
        </a:spcBef>
        <a:buFont typeface="Courier New" pitchFamily="49" charset="0"/>
        <a:buChar char="o"/>
        <a:defRPr sz="1600" kern="1200">
          <a:solidFill>
            <a:schemeClr val="accent3">
              <a:lumMod val="75000"/>
            </a:schemeClr>
          </a:solidFill>
          <a:latin typeface="Arial"/>
          <a:ea typeface="+mn-ea"/>
          <a:cs typeface="Arial"/>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Arial"/>
          <a:ea typeface="+mn-ea"/>
          <a:cs typeface="Arial"/>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10.xml.rels><?xml version="1.0" encoding="UTF-8" standalone="yes"?>
<Relationships xmlns="http://schemas.openxmlformats.org/package/2006/relationships"><Relationship Id="rId3" Type="http://schemas.openxmlformats.org/officeDocument/2006/relationships/hyperlink" Target="https://echa.europa.eu/documents/10162/1c480180-ece9-1bdd-1eb8-0f3f8e7c0c49" TargetMode="External"/><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hyperlink" Target="https://edms.cern.ch/ui/file/2911627/1/Novec.pdf"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indico.cern.ch/event/1344395/timetable/#20231206.detailed" TargetMode="External"/><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hyperlink" Target="https://indico.cern.ch/event/1344395/"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3.png"/><Relationship Id="rId7" Type="http://schemas.openxmlformats.org/officeDocument/2006/relationships/image" Target="../media/image26.pn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25.png"/><Relationship Id="rId5" Type="http://schemas.openxmlformats.org/officeDocument/2006/relationships/image" Target="../media/image24.png"/><Relationship Id="rId10" Type="http://schemas.openxmlformats.org/officeDocument/2006/relationships/image" Target="../media/image29.jpeg"/><Relationship Id="rId4" Type="http://schemas.openxmlformats.org/officeDocument/2006/relationships/image" Target="../media/image20.png"/><Relationship Id="rId9" Type="http://schemas.openxmlformats.org/officeDocument/2006/relationships/image" Target="../media/image28.png"/></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hyperlink" Target="https://doi.org/10.1016/j.nima.2024.169420" TargetMode="External"/><Relationship Id="rId1" Type="http://schemas.openxmlformats.org/officeDocument/2006/relationships/slideLayout" Target="../slideLayouts/slideLayout2.xml"/><Relationship Id="rId6" Type="http://schemas.openxmlformats.org/officeDocument/2006/relationships/image" Target="../media/image33.jpg"/><Relationship Id="rId5" Type="http://schemas.openxmlformats.org/officeDocument/2006/relationships/image" Target="../media/image32.jpeg"/><Relationship Id="rId4" Type="http://schemas.openxmlformats.org/officeDocument/2006/relationships/image" Target="../media/image31.emf"/></Relationships>
</file>

<file path=ppt/slides/_rels/slide15.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5.png"/><Relationship Id="rId7" Type="http://schemas.openxmlformats.org/officeDocument/2006/relationships/hyperlink" Target="https://indico.cern.ch/event/1344395/contributions/5703565/attachments/2766701/4819324/UNIVERSITY%20OF%20SHEFFIELD%20ATLAS%20ITK%20UPGRADE%20&amp;%20BEYOND.pdf" TargetMode="External"/><Relationship Id="rId2" Type="http://schemas.openxmlformats.org/officeDocument/2006/relationships/hyperlink" Target="https://indico.cern.ch/event/1395929/timetable/#20240522" TargetMode="External"/><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 Id="rId9" Type="http://schemas.openxmlformats.org/officeDocument/2006/relationships/image" Target="../media/image40.png"/></Relationships>
</file>

<file path=ppt/slides/_rels/slide16.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41.png"/><Relationship Id="rId7" Type="http://schemas.openxmlformats.org/officeDocument/2006/relationships/hyperlink" Target="https://indico.cern.ch/event/1344395/contributions/5703563/attachments/2766585/4819099/2023_12_06_Perugia_contribution.pdf" TargetMode="External"/><Relationship Id="rId2" Type="http://schemas.openxmlformats.org/officeDocument/2006/relationships/hyperlink" Target="https://indico.cern.ch/event/1395929/timetable/#20240522" TargetMode="External"/><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hyperlink" Target="https://indico.cern.ch/event/1344395/contributions/5703564/attachments/2766470/4819312/IPHC-interests-DRD8.pdf" TargetMode="External"/><Relationship Id="rId10" Type="http://schemas.openxmlformats.org/officeDocument/2006/relationships/image" Target="../media/image45.png"/><Relationship Id="rId4" Type="http://schemas.openxmlformats.org/officeDocument/2006/relationships/image" Target="../media/image42.png"/><Relationship Id="rId9" Type="http://schemas.openxmlformats.org/officeDocument/2006/relationships/hyperlink" Target="https://indico.cern.ch/event/1344395/contributions/5703581/attachments/2766480/4819367/06.12.23%20STS_R&amp;D_CERN.pdf"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attract-eu.com/wp-content/uploads/2019/05/SWaP_ATTRACT-1.pdf" TargetMode="External"/><Relationship Id="rId7" Type="http://schemas.openxmlformats.org/officeDocument/2006/relationships/hyperlink" Target="https://cds.cern.ch/record/2804132/files/1-s2.0-S0168900222000997-main.pdf" TargetMode="External"/><Relationship Id="rId2" Type="http://schemas.openxmlformats.org/officeDocument/2006/relationships/image" Target="../media/image46.png"/><Relationship Id="rId1" Type="http://schemas.openxmlformats.org/officeDocument/2006/relationships/slideLayout" Target="../slideLayouts/slideLayout2.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Layout" Target="../diagrams/layout3.xml"/><Relationship Id="rId7" Type="http://schemas.openxmlformats.org/officeDocument/2006/relationships/diagramData" Target="../diagrams/data30.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10" Type="http://schemas.openxmlformats.org/officeDocument/2006/relationships/diagramColors" Target="../diagrams/colors3.xml"/><Relationship Id="rId4" Type="http://schemas.openxmlformats.org/officeDocument/2006/relationships/diagramQuickStyle" Target="../diagrams/quickStyle3.xml"/><Relationship Id="rId9" Type="http://schemas.openxmlformats.org/officeDocument/2006/relationships/diagramQuickStyle" Target="../diagrams/quickStyle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indico.cern.ch/event/1344395/contributions/5703565/attachments/2766701/4819324/UNIVERSITY%20OF%20SHEFFIELD%20ATLAS%20ITK%20UPGRADE%20&amp;%20BEYOND.pdf" TargetMode="External"/><Relationship Id="rId2" Type="http://schemas.openxmlformats.org/officeDocument/2006/relationships/hyperlink" Target="https://indico.cern.ch/event/1344395/contributions/5703564/attachments/2766470/4819312/IPHC-interests-DRD8.pdf" TargetMode="External"/><Relationship Id="rId1" Type="http://schemas.openxmlformats.org/officeDocument/2006/relationships/slideLayout" Target="../slideLayouts/slideLayout2.xml"/><Relationship Id="rId5" Type="http://schemas.openxmlformats.org/officeDocument/2006/relationships/hyperlink" Target="https://indico.cern.ch/event/1344395/contributions/5703582/attachments/2766692/4819305/231205_FOTMContributionUoM.pdf" TargetMode="External"/><Relationship Id="rId4" Type="http://schemas.openxmlformats.org/officeDocument/2006/relationships/hyperlink" Target="https://indico.cern.ch/event/1344395/contributions/5703563/attachments/2766585/4819099/2023_12_06_Perugia_contribution.pdf"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indico.cern.ch/event/1344395/contributions/5703550/attachments/2766830/4819580/231206%20DESY%20DRD8.pdf" TargetMode="External"/><Relationship Id="rId2" Type="http://schemas.openxmlformats.org/officeDocument/2006/relationships/hyperlink" Target="https://indico.cern.ch/event/1344395/contributions/5703581/attachments/2766480/4819367/06.12.23%20STS_R&amp;D_CERN.pdf" TargetMode="External"/><Relationship Id="rId1" Type="http://schemas.openxmlformats.org/officeDocument/2006/relationships/slideLayout" Target="../slideLayouts/slideLayout2.xml"/><Relationship Id="rId6" Type="http://schemas.openxmlformats.org/officeDocument/2006/relationships/hyperlink" Target="https://indico.cern.ch/event/1344395/contributions/5703551/attachments/2766615/4819150/Petagna%20FDTM%20Community%20Meeting%202023.12.06.pdf" TargetMode="External"/><Relationship Id="rId5" Type="http://schemas.openxmlformats.org/officeDocument/2006/relationships/hyperlink" Target="https://indico.cern.ch/event/1344395/contributions/5703549/attachments/2766858/4819678/CERN.pdf" TargetMode="External"/><Relationship Id="rId4" Type="http://schemas.openxmlformats.org/officeDocument/2006/relationships/hyperlink" Target="https://indico.cern.ch/event/1344395/contributions/5703552/attachments/2766857/4819638/20231206%20Community%20Meeting%20R&amp;D%20CERN%20-%20Purdue%20perspective.pdf" TargetMode="External"/></Relationships>
</file>

<file path=ppt/slides/_rels/slide24.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cds.cern.ch/record/2799303" TargetMode="External"/><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image" Target="../media/image11.emf"/><Relationship Id="rId7" Type="http://schemas.openxmlformats.org/officeDocument/2006/relationships/image" Target="../media/image14.emf"/><Relationship Id="rId2" Type="http://schemas.openxmlformats.org/officeDocument/2006/relationships/hyperlink" Target="https://indico.cern.ch/event/233332/contributions/1546088/attachments/388971/540971/ForumSlides18jun2013.pdf" TargetMode="External"/><Relationship Id="rId1" Type="http://schemas.openxmlformats.org/officeDocument/2006/relationships/slideLayout" Target="../slideLayouts/slideLayout19.xml"/><Relationship Id="rId6" Type="http://schemas.openxmlformats.org/officeDocument/2006/relationships/hyperlink" Target="https://indico.cern.ch/event/932973/contributions/4102407/attachments/2142143/3609779/CoolingTalkFCCworkshop10nov20.pdf" TargetMode="External"/><Relationship Id="rId5" Type="http://schemas.openxmlformats.org/officeDocument/2006/relationships/image" Target="../media/image13.emf"/><Relationship Id="rId4" Type="http://schemas.openxmlformats.org/officeDocument/2006/relationships/image" Target="../media/image12.emf"/></Relationships>
</file>

<file path=ppt/slides/_rels/slide7.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emf"/><Relationship Id="rId1" Type="http://schemas.openxmlformats.org/officeDocument/2006/relationships/slideLayout" Target="../slideLayouts/slideLayout19.xml"/><Relationship Id="rId6" Type="http://schemas.openxmlformats.org/officeDocument/2006/relationships/hyperlink" Target="https://indico.cern.ch/event/932973/contributions/4102407/attachments/2142143/3609779/CoolingTalkFCCworkshop10nov20.pdf" TargetMode="External"/><Relationship Id="rId5" Type="http://schemas.openxmlformats.org/officeDocument/2006/relationships/image" Target="../media/image18.emf"/><Relationship Id="rId4" Type="http://schemas.openxmlformats.org/officeDocument/2006/relationships/image" Target="../media/image17.emf"/></Relationships>
</file>

<file path=ppt/slides/_rels/slide8.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https://mmm.cern.ch/owa/redir.aspx?C=6ahAxu9dPBnT5aFcVHFhcCegmEk8NuQYdnmOeuqH-gU3_SDaeavaCA..&amp;URL=https%3a%2f%2fatmosphere.cool%2fhfo-tfa-report%2f" TargetMode="External"/><Relationship Id="rId1" Type="http://schemas.openxmlformats.org/officeDocument/2006/relationships/slideLayout" Target="../slideLayouts/slideLayout14.xml"/><Relationship Id="rId4" Type="http://schemas.openxmlformats.org/officeDocument/2006/relationships/hyperlink" Target="https://indico.cern.ch/event/1193771/"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BC86A8-F15A-24E7-E0D8-49D783EDE42C}"/>
              </a:ext>
            </a:extLst>
          </p:cNvPr>
          <p:cNvSpPr>
            <a:spLocks noGrp="1"/>
          </p:cNvSpPr>
          <p:nvPr>
            <p:ph type="ctrTitle"/>
          </p:nvPr>
        </p:nvSpPr>
        <p:spPr/>
        <p:txBody>
          <a:bodyPr/>
          <a:lstStyle/>
          <a:p>
            <a:r>
              <a:rPr lang="en-US" dirty="0"/>
              <a:t>DRD8 WG3</a:t>
            </a:r>
            <a:endParaRPr lang="en-GB" dirty="0"/>
          </a:p>
        </p:txBody>
      </p:sp>
      <p:sp>
        <p:nvSpPr>
          <p:cNvPr id="3" name="Subtitle 2">
            <a:extLst>
              <a:ext uri="{FF2B5EF4-FFF2-40B4-BE49-F238E27FC236}">
                <a16:creationId xmlns:a16="http://schemas.microsoft.com/office/drawing/2014/main" id="{18CC2CE0-19D7-0559-7E0D-FA1C63D8EC7D}"/>
              </a:ext>
            </a:extLst>
          </p:cNvPr>
          <p:cNvSpPr>
            <a:spLocks noGrp="1"/>
          </p:cNvSpPr>
          <p:nvPr>
            <p:ph type="subTitle" idx="1"/>
          </p:nvPr>
        </p:nvSpPr>
        <p:spPr>
          <a:xfrm>
            <a:off x="1524000" y="3602037"/>
            <a:ext cx="9144000" cy="2257743"/>
          </a:xfrm>
        </p:spPr>
        <p:txBody>
          <a:bodyPr>
            <a:normAutofit/>
          </a:bodyPr>
          <a:lstStyle/>
          <a:p>
            <a:r>
              <a:rPr lang="en-US" dirty="0"/>
              <a:t>Bart Verlaat and Oscar Augusto de Aguiar Francisco</a:t>
            </a:r>
          </a:p>
          <a:p>
            <a:r>
              <a:rPr lang="en-US" dirty="0"/>
              <a:t>On behalf of the DRD8 preparation group</a:t>
            </a:r>
          </a:p>
          <a:p>
            <a:r>
              <a:rPr lang="en-US" dirty="0"/>
              <a:t>Forum on Tracking Mechanics</a:t>
            </a:r>
          </a:p>
          <a:p>
            <a:r>
              <a:rPr lang="en-US" dirty="0"/>
              <a:t>29-31 May 2024</a:t>
            </a:r>
          </a:p>
          <a:p>
            <a:r>
              <a:rPr lang="en-US" dirty="0"/>
              <a:t>Purdue University, West Lafayette, USA</a:t>
            </a:r>
          </a:p>
          <a:p>
            <a:endParaRPr lang="en-GB" dirty="0"/>
          </a:p>
        </p:txBody>
      </p:sp>
      <p:pic>
        <p:nvPicPr>
          <p:cNvPr id="1026" name="Picture 2" descr="CERN - Wikipedia">
            <a:extLst>
              <a:ext uri="{FF2B5EF4-FFF2-40B4-BE49-F238E27FC236}">
                <a16:creationId xmlns:a16="http://schemas.microsoft.com/office/drawing/2014/main" id="{C481A4A4-FF02-26E7-207F-A770E04DF92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640264" cy="164026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Main logo">
            <a:extLst>
              <a:ext uri="{FF2B5EF4-FFF2-40B4-BE49-F238E27FC236}">
                <a16:creationId xmlns:a16="http://schemas.microsoft.com/office/drawing/2014/main" id="{4B259BDC-C9C9-120A-C962-C3E61A23893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8240" t="19469" r="18560" b="23083"/>
          <a:stretch/>
        </p:blipFill>
        <p:spPr bwMode="auto">
          <a:xfrm>
            <a:off x="9182100" y="0"/>
            <a:ext cx="3009900" cy="123666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77503BC5-E7BE-4920-93EC-48F7BB7ECD7B}"/>
              </a:ext>
            </a:extLst>
          </p:cNvPr>
          <p:cNvPicPr>
            <a:picLocks noChangeAspect="1"/>
          </p:cNvPicPr>
          <p:nvPr/>
        </p:nvPicPr>
        <p:blipFill>
          <a:blip r:embed="rId4"/>
          <a:stretch>
            <a:fillRect/>
          </a:stretch>
        </p:blipFill>
        <p:spPr>
          <a:xfrm>
            <a:off x="1809520" y="0"/>
            <a:ext cx="6683200" cy="1728414"/>
          </a:xfrm>
          <a:prstGeom prst="rect">
            <a:avLst/>
          </a:prstGeom>
        </p:spPr>
      </p:pic>
    </p:spTree>
    <p:extLst>
      <p:ext uri="{BB962C8B-B14F-4D97-AF65-F5344CB8AC3E}">
        <p14:creationId xmlns:p14="http://schemas.microsoft.com/office/powerpoint/2010/main" val="35097027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D090E-4502-F1DF-915B-05D57582A1DD}"/>
              </a:ext>
            </a:extLst>
          </p:cNvPr>
          <p:cNvSpPr>
            <a:spLocks noGrp="1"/>
          </p:cNvSpPr>
          <p:nvPr>
            <p:ph type="title"/>
          </p:nvPr>
        </p:nvSpPr>
        <p:spPr>
          <a:xfrm>
            <a:off x="0" y="0"/>
            <a:ext cx="10515600" cy="765387"/>
          </a:xfrm>
        </p:spPr>
        <p:txBody>
          <a:bodyPr/>
          <a:lstStyle/>
          <a:p>
            <a:r>
              <a:rPr lang="en-US" dirty="0"/>
              <a:t>Operating field (simplified)</a:t>
            </a:r>
            <a:endParaRPr lang="en-GB" dirty="0"/>
          </a:p>
        </p:txBody>
      </p:sp>
      <mc:AlternateContent xmlns:mc="http://schemas.openxmlformats.org/markup-compatibility/2006">
        <mc:Choice xmlns:a14="http://schemas.microsoft.com/office/drawing/2010/main" Requires="a14">
          <p:graphicFrame>
            <p:nvGraphicFramePr>
              <p:cNvPr id="5" name="Content Placeholder 4">
                <a:extLst>
                  <a:ext uri="{FF2B5EF4-FFF2-40B4-BE49-F238E27FC236}">
                    <a16:creationId xmlns:a16="http://schemas.microsoft.com/office/drawing/2014/main" id="{677C8ED2-A71A-83A9-DEB9-1317FBA0A350}"/>
                  </a:ext>
                </a:extLst>
              </p:cNvPr>
              <p:cNvGraphicFramePr>
                <a:graphicFrameLocks noGrp="1"/>
              </p:cNvGraphicFramePr>
              <p:nvPr>
                <p:ph idx="1"/>
                <p:extLst>
                  <p:ext uri="{D42A27DB-BD31-4B8C-83A1-F6EECF244321}">
                    <p14:modId xmlns:p14="http://schemas.microsoft.com/office/powerpoint/2010/main" val="3070142652"/>
                  </p:ext>
                </p:extLst>
              </p:nvPr>
            </p:nvGraphicFramePr>
            <p:xfrm>
              <a:off x="838202" y="1843312"/>
              <a:ext cx="10515596" cy="2461623"/>
            </p:xfrm>
            <a:graphic>
              <a:graphicData uri="http://schemas.openxmlformats.org/drawingml/2006/table">
                <a:tbl>
                  <a:tblPr bandRow="1">
                    <a:tableStyleId>{BC89EF96-8CEA-46FF-86C4-4CE0E7609802}</a:tableStyleId>
                  </a:tblPr>
                  <a:tblGrid>
                    <a:gridCol w="2628899">
                      <a:extLst>
                        <a:ext uri="{9D8B030D-6E8A-4147-A177-3AD203B41FA5}">
                          <a16:colId xmlns:a16="http://schemas.microsoft.com/office/drawing/2014/main" val="2993784871"/>
                        </a:ext>
                      </a:extLst>
                    </a:gridCol>
                    <a:gridCol w="2628899">
                      <a:extLst>
                        <a:ext uri="{9D8B030D-6E8A-4147-A177-3AD203B41FA5}">
                          <a16:colId xmlns:a16="http://schemas.microsoft.com/office/drawing/2014/main" val="23816491"/>
                        </a:ext>
                      </a:extLst>
                    </a:gridCol>
                    <a:gridCol w="2628899">
                      <a:extLst>
                        <a:ext uri="{9D8B030D-6E8A-4147-A177-3AD203B41FA5}">
                          <a16:colId xmlns:a16="http://schemas.microsoft.com/office/drawing/2014/main" val="2798697855"/>
                        </a:ext>
                      </a:extLst>
                    </a:gridCol>
                    <a:gridCol w="2628899">
                      <a:extLst>
                        <a:ext uri="{9D8B030D-6E8A-4147-A177-3AD203B41FA5}">
                          <a16:colId xmlns:a16="http://schemas.microsoft.com/office/drawing/2014/main" val="719762650"/>
                        </a:ext>
                      </a:extLst>
                    </a:gridCol>
                  </a:tblGrid>
                  <a:tr h="370840">
                    <a:tc>
                      <a:txBody>
                        <a:bodyPr/>
                        <a:lstStyle/>
                        <a:p>
                          <a:r>
                            <a:rPr lang="en-US" dirty="0"/>
                            <a:t>Power density (</a:t>
                          </a:r>
                          <a14:m>
                            <m:oMath xmlns:m="http://schemas.openxmlformats.org/officeDocument/2006/math">
                              <m:r>
                                <m:rPr>
                                  <m:sty m:val="p"/>
                                </m:rPr>
                                <a:rPr lang="en-US" dirty="0" smtClean="0">
                                  <a:latin typeface="Cambria Math" panose="02040503050406030204" pitchFamily="18" charset="0"/>
                                </a:rPr>
                                <m:t>W</m:t>
                              </m:r>
                              <m:r>
                                <a:rPr lang="en-US" dirty="0" smtClean="0">
                                  <a:latin typeface="Cambria Math" panose="02040503050406030204" pitchFamily="18" charset="0"/>
                                </a:rPr>
                                <m:t>/</m:t>
                              </m:r>
                              <m:r>
                                <m:rPr>
                                  <m:sty m:val="p"/>
                                </m:rPr>
                                <a:rPr lang="en-US" dirty="0" smtClean="0">
                                  <a:latin typeface="Cambria Math" panose="02040503050406030204" pitchFamily="18" charset="0"/>
                                </a:rPr>
                                <m:t>c</m:t>
                              </m:r>
                              <m:sSup>
                                <m:sSupPr>
                                  <m:ctrlPr>
                                    <a:rPr lang="en-US" i="1" dirty="0" smtClean="0">
                                      <a:latin typeface="Cambria Math" panose="02040503050406030204" pitchFamily="18" charset="0"/>
                                    </a:rPr>
                                  </m:ctrlPr>
                                </m:sSupPr>
                                <m:e>
                                  <m:r>
                                    <m:rPr>
                                      <m:sty m:val="p"/>
                                    </m:rPr>
                                    <a:rPr lang="en-US" dirty="0" smtClean="0">
                                      <a:latin typeface="Cambria Math" panose="02040503050406030204" pitchFamily="18" charset="0"/>
                                    </a:rPr>
                                    <m:t>m</m:t>
                                  </m:r>
                                </m:e>
                                <m:sup>
                                  <m:r>
                                    <a:rPr lang="en-US" dirty="0" smtClean="0">
                                      <a:latin typeface="Cambria Math" panose="02040503050406030204" pitchFamily="18" charset="0"/>
                                    </a:rPr>
                                    <m:t>2</m:t>
                                  </m:r>
                                </m:sup>
                              </m:sSup>
                            </m:oMath>
                          </a14:m>
                          <a:r>
                            <a:rPr lang="en-US" dirty="0"/>
                            <a:t>)</a:t>
                          </a:r>
                          <a:endParaRPr lang="en-GB" dirty="0"/>
                        </a:p>
                      </a:txBody>
                      <a:tcPr/>
                    </a:tc>
                    <a:tc>
                      <a:txBody>
                        <a:bodyPr/>
                        <a:lstStyle/>
                        <a:p>
                          <a:pPr/>
                          <a14:m>
                            <m:oMathPara xmlns:m="http://schemas.openxmlformats.org/officeDocument/2006/math">
                              <m:oMathParaPr>
                                <m:jc m:val="centerGroup"/>
                              </m:oMathParaPr>
                              <m:oMath xmlns:m="http://schemas.openxmlformats.org/officeDocument/2006/math">
                                <m:r>
                                  <m:rPr>
                                    <m:sty m:val="p"/>
                                  </m:rPr>
                                  <a:rPr lang="en-US" dirty="0" smtClean="0">
                                    <a:latin typeface="Cambria Math" panose="02040503050406030204" pitchFamily="18" charset="0"/>
                                  </a:rPr>
                                  <m:t>T</m:t>
                                </m:r>
                                <m:r>
                                  <a:rPr lang="en-US" dirty="0" smtClean="0">
                                    <a:latin typeface="Cambria Math" panose="02040503050406030204" pitchFamily="18" charset="0"/>
                                  </a:rPr>
                                  <m:t>&lt;−45℃</m:t>
                                </m:r>
                              </m:oMath>
                            </m:oMathPara>
                          </a14:m>
                          <a:endParaRPr lang="en-GB" i="0" dirty="0"/>
                        </a:p>
                      </a:txBody>
                      <a:tcPr/>
                    </a:tc>
                    <a:tc>
                      <a:txBody>
                        <a:bodyPr/>
                        <a:lstStyle/>
                        <a:p>
                          <a:pPr/>
                          <a14:m>
                            <m:oMathPara xmlns:m="http://schemas.openxmlformats.org/officeDocument/2006/math">
                              <m:oMathParaPr>
                                <m:jc m:val="centerGroup"/>
                              </m:oMathParaPr>
                              <m:oMath xmlns:m="http://schemas.openxmlformats.org/officeDocument/2006/math">
                                <m:r>
                                  <a:rPr lang="en-US" b="0" dirty="0" smtClean="0">
                                    <a:latin typeface="Cambria Math" panose="02040503050406030204" pitchFamily="18" charset="0"/>
                                  </a:rPr>
                                  <m:t>−45℃&lt;</m:t>
                                </m:r>
                                <m:r>
                                  <m:rPr>
                                    <m:sty m:val="p"/>
                                  </m:rPr>
                                  <a:rPr lang="en-US" b="0" dirty="0" smtClean="0">
                                    <a:latin typeface="Cambria Math" panose="02040503050406030204" pitchFamily="18" charset="0"/>
                                  </a:rPr>
                                  <m:t>T</m:t>
                                </m:r>
                                <m:r>
                                  <a:rPr lang="en-US" b="0" dirty="0" smtClean="0">
                                    <a:latin typeface="Cambria Math" panose="02040503050406030204" pitchFamily="18" charset="0"/>
                                  </a:rPr>
                                  <m:t>&lt;15℃</m:t>
                                </m:r>
                              </m:oMath>
                            </m:oMathPara>
                          </a14:m>
                          <a:endParaRPr lang="en-GB" dirty="0"/>
                        </a:p>
                      </a:txBody>
                      <a:tcPr/>
                    </a:tc>
                    <a:tc>
                      <a:txBody>
                        <a:bodyPr/>
                        <a:lstStyle/>
                        <a:p>
                          <a:pPr/>
                          <a14:m>
                            <m:oMathPara xmlns:m="http://schemas.openxmlformats.org/officeDocument/2006/math">
                              <m:oMathParaPr>
                                <m:jc m:val="centerGroup"/>
                              </m:oMathParaPr>
                              <m:oMath xmlns:m="http://schemas.openxmlformats.org/officeDocument/2006/math">
                                <m:r>
                                  <a:rPr lang="en-US" dirty="0" smtClean="0">
                                    <a:latin typeface="Cambria Math" panose="02040503050406030204" pitchFamily="18" charset="0"/>
                                  </a:rPr>
                                  <m:t>15℃</m:t>
                                </m:r>
                                <m:r>
                                  <a:rPr lang="en-US" b="0" dirty="0" smtClean="0">
                                    <a:latin typeface="Cambria Math" panose="02040503050406030204" pitchFamily="18" charset="0"/>
                                  </a:rPr>
                                  <m:t>&lt;</m:t>
                                </m:r>
                                <m:r>
                                  <m:rPr>
                                    <m:sty m:val="p"/>
                                  </m:rPr>
                                  <a:rPr lang="en-US" b="0" dirty="0" smtClean="0">
                                    <a:latin typeface="Cambria Math" panose="02040503050406030204" pitchFamily="18" charset="0"/>
                                  </a:rPr>
                                  <m:t>T</m:t>
                                </m:r>
                              </m:oMath>
                            </m:oMathPara>
                          </a14:m>
                          <a:endParaRPr lang="en-GB" i="0" dirty="0"/>
                        </a:p>
                      </a:txBody>
                      <a:tcPr/>
                    </a:tc>
                    <a:extLst>
                      <a:ext uri="{0D108BD9-81ED-4DB2-BD59-A6C34878D82A}">
                        <a16:rowId xmlns:a16="http://schemas.microsoft.com/office/drawing/2014/main" val="477240671"/>
                      </a:ext>
                    </a:extLst>
                  </a:tr>
                  <a:tr h="370840">
                    <a:tc>
                      <a:txBody>
                        <a:bodyPr/>
                        <a:lstStyle/>
                        <a:p>
                          <a:pPr/>
                          <a14:m>
                            <m:oMathPara xmlns:m="http://schemas.openxmlformats.org/officeDocument/2006/math">
                              <m:oMathParaPr>
                                <m:jc m:val="centerGroup"/>
                              </m:oMathParaPr>
                              <m:oMath xmlns:m="http://schemas.openxmlformats.org/officeDocument/2006/math">
                                <m:r>
                                  <a:rPr lang="en-US" b="0" smtClean="0">
                                    <a:latin typeface="Cambria Math" panose="02040503050406030204" pitchFamily="18" charset="0"/>
                                  </a:rPr>
                                  <m:t>&gt;1</m:t>
                                </m:r>
                              </m:oMath>
                            </m:oMathPara>
                          </a14:m>
                          <a:endParaRPr lang="en-GB" dirty="0"/>
                        </a:p>
                      </a:txBody>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rgbClr val="FF0000"/>
                              </a:solidFill>
                            </a:rPr>
                            <a:t>Krypton (2phKr,  </a:t>
                          </a:r>
                          <a:r>
                            <a:rPr lang="en-US" dirty="0" err="1">
                              <a:solidFill>
                                <a:srgbClr val="FF0000"/>
                              </a:solidFill>
                            </a:rPr>
                            <a:t>scKr</a:t>
                          </a:r>
                          <a:r>
                            <a:rPr lang="en-US" dirty="0">
                              <a:solidFill>
                                <a:srgbClr val="FF0000"/>
                              </a:solidFill>
                            </a:rPr>
                            <a:t>)</a:t>
                          </a:r>
                        </a:p>
                        <a:p>
                          <a:endParaRPr lang="en-US" dirty="0"/>
                        </a:p>
                      </a:txBody>
                      <a:tcPr anchor="ctr"/>
                    </a:tc>
                    <a:tc>
                      <a:txBody>
                        <a:bodyPr/>
                        <a:lstStyle/>
                        <a:p>
                          <a:pPr algn="ctr"/>
                          <a:r>
                            <a:rPr lang="en-US" dirty="0"/>
                            <a:t>2phCO</a:t>
                          </a:r>
                          <a:r>
                            <a:rPr lang="en-US" baseline="-25000" dirty="0"/>
                            <a:t>2</a:t>
                          </a:r>
                          <a:endParaRPr lang="en-GB" baseline="-25000"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solidFill>
                                <a:srgbClr val="FF0000"/>
                              </a:solidFill>
                            </a:rPr>
                            <a:t>2phCO</a:t>
                          </a:r>
                          <a:r>
                            <a:rPr lang="en-US" baseline="-25000" dirty="0">
                              <a:solidFill>
                                <a:srgbClr val="FF0000"/>
                              </a:solidFill>
                            </a:rPr>
                            <a:t>2</a:t>
                          </a:r>
                          <a:r>
                            <a:rPr lang="en-US" baseline="0" dirty="0">
                              <a:solidFill>
                                <a:srgbClr val="FF0000"/>
                              </a:solidFill>
                            </a:rPr>
                            <a:t>,</a:t>
                          </a:r>
                          <a:r>
                            <a:rPr lang="en-GB" baseline="-25000" dirty="0">
                              <a:solidFill>
                                <a:srgbClr val="FF0000"/>
                              </a:solidFill>
                            </a:rPr>
                            <a:t>    </a:t>
                          </a:r>
                          <a:r>
                            <a:rPr lang="en-US" baseline="0" dirty="0">
                              <a:solidFill>
                                <a:srgbClr val="FF0000"/>
                              </a:solidFill>
                            </a:rPr>
                            <a:t>sc</a:t>
                          </a:r>
                          <a:r>
                            <a:rPr lang="en-US" dirty="0">
                              <a:solidFill>
                                <a:srgbClr val="FF0000"/>
                              </a:solidFill>
                            </a:rPr>
                            <a:t>CO</a:t>
                          </a:r>
                          <a:r>
                            <a:rPr lang="en-US" baseline="-25000" dirty="0">
                              <a:solidFill>
                                <a:srgbClr val="FF0000"/>
                              </a:solidFill>
                            </a:rPr>
                            <a:t>2</a:t>
                          </a:r>
                          <a:endParaRPr lang="en-GB" dirty="0">
                            <a:solidFill>
                              <a:srgbClr val="FF0000"/>
                            </a:solidFill>
                          </a:endParaRPr>
                        </a:p>
                      </a:txBody>
                      <a:tcPr anchor="ctr"/>
                    </a:tc>
                    <a:extLst>
                      <a:ext uri="{0D108BD9-81ED-4DB2-BD59-A6C34878D82A}">
                        <a16:rowId xmlns:a16="http://schemas.microsoft.com/office/drawing/2014/main" val="2321107350"/>
                      </a:ext>
                    </a:extLst>
                  </a:tr>
                  <a:tr h="531223">
                    <a:tc>
                      <a:txBody>
                        <a:bodyPr/>
                        <a:lstStyle/>
                        <a:p>
                          <a:pPr/>
                          <a14:m>
                            <m:oMathPara xmlns:m="http://schemas.openxmlformats.org/officeDocument/2006/math">
                              <m:oMathParaPr>
                                <m:jc m:val="centerGroup"/>
                              </m:oMathParaPr>
                              <m:oMath xmlns:m="http://schemas.openxmlformats.org/officeDocument/2006/math">
                                <m:r>
                                  <a:rPr lang="en-US" b="0" smtClean="0">
                                    <a:latin typeface="Cambria Math" panose="02040503050406030204" pitchFamily="18" charset="0"/>
                                  </a:rPr>
                                  <m:t>0.15−1</m:t>
                                </m:r>
                              </m:oMath>
                            </m:oMathPara>
                          </a14:m>
                          <a:endParaRPr lang="en-GB" dirty="0"/>
                        </a:p>
                      </a:txBody>
                      <a:tcPr/>
                    </a:tc>
                    <a:tc vMerge="1">
                      <a:txBody>
                        <a:bodyPr/>
                        <a:lstStyle/>
                        <a:p>
                          <a:endParaRPr lang="en-GB" dirty="0"/>
                        </a:p>
                      </a:txBody>
                      <a:tcPr/>
                    </a:tc>
                    <a:tc>
                      <a:txBody>
                        <a:bodyPr/>
                        <a:lstStyle/>
                        <a:p>
                          <a:pPr algn="ctr"/>
                          <a:r>
                            <a:rPr lang="en-US" dirty="0"/>
                            <a:t>2phCO</a:t>
                          </a:r>
                          <a:r>
                            <a:rPr lang="en-US" baseline="-25000" dirty="0"/>
                            <a:t>2 </a:t>
                          </a:r>
                          <a:r>
                            <a:rPr lang="en-US" baseline="0" dirty="0"/>
                            <a:t>(Common)</a:t>
                          </a:r>
                          <a:endParaRPr lang="en-GB" baseline="-250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2phCO</a:t>
                          </a:r>
                          <a:r>
                            <a:rPr lang="en-US" baseline="-25000" dirty="0"/>
                            <a:t>2</a:t>
                          </a:r>
                          <a:r>
                            <a:rPr lang="en-GB" baseline="-25000" dirty="0"/>
                            <a:t> </a:t>
                          </a:r>
                          <a:r>
                            <a:rPr lang="en-GB" baseline="0" dirty="0"/>
                            <a:t>,</a:t>
                          </a:r>
                          <a:r>
                            <a:rPr lang="en-GB" baseline="-25000" dirty="0"/>
                            <a:t> </a:t>
                          </a:r>
                          <a:r>
                            <a:rPr lang="en-US" baseline="0" dirty="0">
                              <a:solidFill>
                                <a:srgbClr val="FF0000"/>
                              </a:solidFill>
                            </a:rPr>
                            <a:t>sc</a:t>
                          </a:r>
                          <a:r>
                            <a:rPr lang="en-US" dirty="0">
                              <a:solidFill>
                                <a:srgbClr val="FF0000"/>
                              </a:solidFill>
                            </a:rPr>
                            <a:t>CO</a:t>
                          </a:r>
                          <a:r>
                            <a:rPr lang="en-US" baseline="-25000" dirty="0">
                              <a:solidFill>
                                <a:srgbClr val="FF0000"/>
                              </a:solidFill>
                            </a:rPr>
                            <a:t>2</a:t>
                          </a:r>
                          <a:endParaRPr lang="en-GB" dirty="0">
                            <a:solidFill>
                              <a:srgbClr val="FF0000"/>
                            </a:solidFill>
                          </a:endParaRPr>
                        </a:p>
                      </a:txBody>
                      <a:tcPr/>
                    </a:tc>
                    <a:extLst>
                      <a:ext uri="{0D108BD9-81ED-4DB2-BD59-A6C34878D82A}">
                        <a16:rowId xmlns:a16="http://schemas.microsoft.com/office/drawing/2014/main" val="1052847073"/>
                      </a:ext>
                    </a:extLst>
                  </a:tr>
                  <a:tr h="370840">
                    <a:tc>
                      <a:txBody>
                        <a:bodyPr/>
                        <a:lstStyle/>
                        <a:p>
                          <a:pPr/>
                          <a14:m>
                            <m:oMathPara xmlns:m="http://schemas.openxmlformats.org/officeDocument/2006/math">
                              <m:oMathParaPr>
                                <m:jc m:val="centerGroup"/>
                              </m:oMathParaPr>
                              <m:oMath xmlns:m="http://schemas.openxmlformats.org/officeDocument/2006/math">
                                <m:r>
                                  <a:rPr lang="en-US" dirty="0" smtClean="0">
                                    <a:latin typeface="Cambria Math" panose="02040503050406030204" pitchFamily="18" charset="0"/>
                                  </a:rPr>
                                  <m:t>&lt;0.15</m:t>
                                </m:r>
                              </m:oMath>
                            </m:oMathPara>
                          </a14:m>
                          <a:endParaRPr lang="en-GB" dirty="0"/>
                        </a:p>
                      </a:txBody>
                      <a:tcPr/>
                    </a:tc>
                    <a:tc>
                      <a:txBody>
                        <a:bodyPr/>
                        <a:lstStyle/>
                        <a:p>
                          <a:pPr algn="ctr"/>
                          <a:r>
                            <a:rPr lang="en-US" dirty="0">
                              <a:solidFill>
                                <a:srgbClr val="FF0000"/>
                              </a:solidFill>
                            </a:rPr>
                            <a:t>Krypton, 2phN</a:t>
                          </a:r>
                          <a:r>
                            <a:rPr lang="en-US" baseline="-25000" dirty="0">
                              <a:solidFill>
                                <a:srgbClr val="FF0000"/>
                              </a:solidFill>
                            </a:rPr>
                            <a:t>2</a:t>
                          </a:r>
                          <a:r>
                            <a:rPr lang="en-US" dirty="0">
                              <a:solidFill>
                                <a:srgbClr val="FF0000"/>
                              </a:solidFill>
                            </a:rPr>
                            <a:t>O</a:t>
                          </a:r>
                        </a:p>
                        <a:p>
                          <a:pPr algn="ctr"/>
                          <a:r>
                            <a:rPr lang="en-US" dirty="0">
                              <a:solidFill>
                                <a:srgbClr val="FF0000"/>
                              </a:solidFill>
                            </a:rPr>
                            <a:t>N</a:t>
                          </a:r>
                          <a:r>
                            <a:rPr lang="en-US" baseline="-25000" dirty="0">
                              <a:solidFill>
                                <a:srgbClr val="FF0000"/>
                              </a:solidFill>
                            </a:rPr>
                            <a:t>2</a:t>
                          </a:r>
                          <a:r>
                            <a:rPr lang="en-US" dirty="0">
                              <a:solidFill>
                                <a:srgbClr val="FF0000"/>
                              </a:solidFill>
                            </a:rPr>
                            <a:t>O/CO</a:t>
                          </a:r>
                          <a:r>
                            <a:rPr lang="en-US" baseline="-25000" dirty="0">
                              <a:solidFill>
                                <a:srgbClr val="FF0000"/>
                              </a:solidFill>
                            </a:rPr>
                            <a:t>2</a:t>
                          </a:r>
                          <a:r>
                            <a:rPr lang="en-US" dirty="0">
                              <a:solidFill>
                                <a:srgbClr val="FF0000"/>
                              </a:solidFill>
                            </a:rPr>
                            <a:t> mix </a:t>
                          </a:r>
                        </a:p>
                        <a:p>
                          <a:pPr algn="ctr"/>
                          <a:r>
                            <a:rPr lang="en-US" dirty="0">
                              <a:solidFill>
                                <a:srgbClr val="FF0000"/>
                              </a:solidFill>
                            </a:rPr>
                            <a:t>Sublimation CO</a:t>
                          </a:r>
                          <a:r>
                            <a:rPr lang="en-US" baseline="-25000" dirty="0">
                              <a:solidFill>
                                <a:srgbClr val="FF0000"/>
                              </a:solidFill>
                            </a:rPr>
                            <a:t>2</a:t>
                          </a:r>
                        </a:p>
                        <a:p>
                          <a:pPr algn="ctr"/>
                          <a:r>
                            <a:rPr lang="en-US" dirty="0"/>
                            <a:t>(</a:t>
                          </a:r>
                          <a:r>
                            <a:rPr lang="en-US" strike="sngStrike" dirty="0" err="1"/>
                            <a:t>Novec</a:t>
                          </a:r>
                          <a:r>
                            <a:rPr lang="en-US" dirty="0">
                              <a:solidFill>
                                <a:srgbClr val="FF0000"/>
                              </a:solidFill>
                            </a:rPr>
                            <a:t>*</a:t>
                          </a:r>
                          <a:r>
                            <a:rPr lang="en-US" dirty="0"/>
                            <a:t>) or gN2</a:t>
                          </a:r>
                          <a:endParaRPr lang="en-GB" dirty="0"/>
                        </a:p>
                      </a:txBody>
                      <a:tcPr/>
                    </a:tc>
                    <a:tc>
                      <a:txBody>
                        <a:bodyPr/>
                        <a:lstStyle/>
                        <a:p>
                          <a14:m>
                            <m:oMath xmlns:m="http://schemas.openxmlformats.org/officeDocument/2006/math">
                              <m:r>
                                <m:rPr>
                                  <m:nor/>
                                </m:rPr>
                                <a:rPr lang="en-US" dirty="0" smtClean="0"/>
                                <m:t>2</m:t>
                              </m:r>
                              <m:r>
                                <m:rPr>
                                  <m:nor/>
                                </m:rPr>
                                <a:rPr lang="en-US" dirty="0" smtClean="0"/>
                                <m:t>phCO</m:t>
                              </m:r>
                              <m:r>
                                <m:rPr>
                                  <m:nor/>
                                </m:rPr>
                                <a:rPr lang="en-US" baseline="-25000" dirty="0" smtClean="0"/>
                                <m:t>2</m:t>
                              </m:r>
                            </m:oMath>
                          </a14:m>
                          <a:r>
                            <a:rPr lang="en-US" dirty="0"/>
                            <a:t> or Liquid (</a:t>
                          </a:r>
                          <a:r>
                            <a:rPr lang="en-US" strike="sngStrike" dirty="0" err="1"/>
                            <a:t>Novec</a:t>
                          </a:r>
                          <a:r>
                            <a:rPr lang="en-US" dirty="0">
                              <a:solidFill>
                                <a:srgbClr val="FF0000"/>
                              </a:solidFill>
                            </a:rPr>
                            <a:t>*</a:t>
                          </a:r>
                          <a:r>
                            <a:rPr lang="en-US" dirty="0"/>
                            <a:t>)</a:t>
                          </a:r>
                          <a:endParaRPr lang="en-GB"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aseline="0" dirty="0"/>
                            <a:t>2phCO2</a:t>
                          </a:r>
                          <a:r>
                            <a:rPr lang="en-GB" baseline="0" dirty="0"/>
                            <a:t>, </a:t>
                          </a:r>
                          <a:r>
                            <a:rPr lang="en-US" baseline="0" dirty="0">
                              <a:solidFill>
                                <a:srgbClr val="FF0000"/>
                              </a:solidFill>
                            </a:rPr>
                            <a:t>scCO2</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 Liquid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baseline="0" dirty="0">
                              <a:solidFill>
                                <a:srgbClr val="FF0000"/>
                              </a:solidFill>
                            </a:rPr>
                            <a:t>Air</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baseline="0" dirty="0">
                              <a:solidFill>
                                <a:srgbClr val="FF0000"/>
                              </a:solidFill>
                            </a:rPr>
                            <a:t>Special gas</a:t>
                          </a:r>
                          <a:endParaRPr lang="en-GB" baseline="0" dirty="0">
                            <a:solidFill>
                              <a:srgbClr val="FF0000"/>
                            </a:solidFill>
                          </a:endParaRPr>
                        </a:p>
                      </a:txBody>
                      <a:tcPr/>
                    </a:tc>
                    <a:extLst>
                      <a:ext uri="{0D108BD9-81ED-4DB2-BD59-A6C34878D82A}">
                        <a16:rowId xmlns:a16="http://schemas.microsoft.com/office/drawing/2014/main" val="2334332165"/>
                      </a:ext>
                    </a:extLst>
                  </a:tr>
                </a:tbl>
              </a:graphicData>
            </a:graphic>
          </p:graphicFrame>
        </mc:Choice>
        <mc:Fallback>
          <p:graphicFrame>
            <p:nvGraphicFramePr>
              <p:cNvPr id="5" name="Content Placeholder 4">
                <a:extLst>
                  <a:ext uri="{FF2B5EF4-FFF2-40B4-BE49-F238E27FC236}">
                    <a16:creationId xmlns:a16="http://schemas.microsoft.com/office/drawing/2014/main" id="{677C8ED2-A71A-83A9-DEB9-1317FBA0A350}"/>
                  </a:ext>
                </a:extLst>
              </p:cNvPr>
              <p:cNvGraphicFramePr>
                <a:graphicFrameLocks noGrp="1"/>
              </p:cNvGraphicFramePr>
              <p:nvPr>
                <p:ph idx="1"/>
                <p:extLst>
                  <p:ext uri="{D42A27DB-BD31-4B8C-83A1-F6EECF244321}">
                    <p14:modId xmlns:p14="http://schemas.microsoft.com/office/powerpoint/2010/main" val="3070142652"/>
                  </p:ext>
                </p:extLst>
              </p:nvPr>
            </p:nvGraphicFramePr>
            <p:xfrm>
              <a:off x="838202" y="1843312"/>
              <a:ext cx="10515596" cy="2461623"/>
            </p:xfrm>
            <a:graphic>
              <a:graphicData uri="http://schemas.openxmlformats.org/drawingml/2006/table">
                <a:tbl>
                  <a:tblPr bandRow="1">
                    <a:tableStyleId>{BC89EF96-8CEA-46FF-86C4-4CE0E7609802}</a:tableStyleId>
                  </a:tblPr>
                  <a:tblGrid>
                    <a:gridCol w="2628899">
                      <a:extLst>
                        <a:ext uri="{9D8B030D-6E8A-4147-A177-3AD203B41FA5}">
                          <a16:colId xmlns:a16="http://schemas.microsoft.com/office/drawing/2014/main" val="2993784871"/>
                        </a:ext>
                      </a:extLst>
                    </a:gridCol>
                    <a:gridCol w="2628899">
                      <a:extLst>
                        <a:ext uri="{9D8B030D-6E8A-4147-A177-3AD203B41FA5}">
                          <a16:colId xmlns:a16="http://schemas.microsoft.com/office/drawing/2014/main" val="23816491"/>
                        </a:ext>
                      </a:extLst>
                    </a:gridCol>
                    <a:gridCol w="2628899">
                      <a:extLst>
                        <a:ext uri="{9D8B030D-6E8A-4147-A177-3AD203B41FA5}">
                          <a16:colId xmlns:a16="http://schemas.microsoft.com/office/drawing/2014/main" val="2798697855"/>
                        </a:ext>
                      </a:extLst>
                    </a:gridCol>
                    <a:gridCol w="2628899">
                      <a:extLst>
                        <a:ext uri="{9D8B030D-6E8A-4147-A177-3AD203B41FA5}">
                          <a16:colId xmlns:a16="http://schemas.microsoft.com/office/drawing/2014/main" val="719762650"/>
                        </a:ext>
                      </a:extLst>
                    </a:gridCol>
                  </a:tblGrid>
                  <a:tr h="370840">
                    <a:tc>
                      <a:txBody>
                        <a:bodyPr/>
                        <a:lstStyle/>
                        <a:p>
                          <a:endParaRPr lang="en-US"/>
                        </a:p>
                      </a:txBody>
                      <a:tcPr>
                        <a:blipFill>
                          <a:blip r:embed="rId2"/>
                          <a:stretch>
                            <a:fillRect l="-231" t="-6557" r="-300000" b="-590164"/>
                          </a:stretch>
                        </a:blipFill>
                      </a:tcPr>
                    </a:tc>
                    <a:tc>
                      <a:txBody>
                        <a:bodyPr/>
                        <a:lstStyle/>
                        <a:p>
                          <a:endParaRPr lang="en-US"/>
                        </a:p>
                      </a:txBody>
                      <a:tcPr>
                        <a:blipFill>
                          <a:blip r:embed="rId2"/>
                          <a:stretch>
                            <a:fillRect l="-100464" t="-6557" r="-200696" b="-590164"/>
                          </a:stretch>
                        </a:blipFill>
                      </a:tcPr>
                    </a:tc>
                    <a:tc>
                      <a:txBody>
                        <a:bodyPr/>
                        <a:lstStyle/>
                        <a:p>
                          <a:endParaRPr lang="en-US"/>
                        </a:p>
                      </a:txBody>
                      <a:tcPr>
                        <a:blipFill>
                          <a:blip r:embed="rId2"/>
                          <a:stretch>
                            <a:fillRect l="-200000" t="-6557" r="-100231" b="-590164"/>
                          </a:stretch>
                        </a:blipFill>
                      </a:tcPr>
                    </a:tc>
                    <a:tc>
                      <a:txBody>
                        <a:bodyPr/>
                        <a:lstStyle/>
                        <a:p>
                          <a:endParaRPr lang="en-US"/>
                        </a:p>
                      </a:txBody>
                      <a:tcPr>
                        <a:blipFill>
                          <a:blip r:embed="rId2"/>
                          <a:stretch>
                            <a:fillRect l="-300696" t="-6557" r="-464" b="-590164"/>
                          </a:stretch>
                        </a:blipFill>
                      </a:tcPr>
                    </a:tc>
                    <a:extLst>
                      <a:ext uri="{0D108BD9-81ED-4DB2-BD59-A6C34878D82A}">
                        <a16:rowId xmlns:a16="http://schemas.microsoft.com/office/drawing/2014/main" val="477240671"/>
                      </a:ext>
                    </a:extLst>
                  </a:tr>
                  <a:tr h="370840">
                    <a:tc>
                      <a:txBody>
                        <a:bodyPr/>
                        <a:lstStyle/>
                        <a:p>
                          <a:endParaRPr lang="en-US"/>
                        </a:p>
                      </a:txBody>
                      <a:tcPr>
                        <a:blipFill>
                          <a:blip r:embed="rId2"/>
                          <a:stretch>
                            <a:fillRect l="-231" t="-106557" r="-300000" b="-490164"/>
                          </a:stretch>
                        </a:blipFill>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rgbClr val="FF0000"/>
                              </a:solidFill>
                            </a:rPr>
                            <a:t>Krypton (2phKr,  </a:t>
                          </a:r>
                          <a:r>
                            <a:rPr lang="en-US" dirty="0" err="1">
                              <a:solidFill>
                                <a:srgbClr val="FF0000"/>
                              </a:solidFill>
                            </a:rPr>
                            <a:t>scKr</a:t>
                          </a:r>
                          <a:r>
                            <a:rPr lang="en-US" dirty="0">
                              <a:solidFill>
                                <a:srgbClr val="FF0000"/>
                              </a:solidFill>
                            </a:rPr>
                            <a:t>)</a:t>
                          </a:r>
                        </a:p>
                        <a:p>
                          <a:endParaRPr lang="en-US" dirty="0"/>
                        </a:p>
                      </a:txBody>
                      <a:tcPr anchor="ctr"/>
                    </a:tc>
                    <a:tc>
                      <a:txBody>
                        <a:bodyPr/>
                        <a:lstStyle/>
                        <a:p>
                          <a:pPr algn="ctr"/>
                          <a:r>
                            <a:rPr lang="en-US" dirty="0"/>
                            <a:t>2phCO</a:t>
                          </a:r>
                          <a:r>
                            <a:rPr lang="en-US" baseline="-25000" dirty="0"/>
                            <a:t>2</a:t>
                          </a:r>
                          <a:endParaRPr lang="en-GB" baseline="-25000"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solidFill>
                                <a:srgbClr val="FF0000"/>
                              </a:solidFill>
                            </a:rPr>
                            <a:t>2phCO</a:t>
                          </a:r>
                          <a:r>
                            <a:rPr lang="en-US" baseline="-25000" dirty="0">
                              <a:solidFill>
                                <a:srgbClr val="FF0000"/>
                              </a:solidFill>
                            </a:rPr>
                            <a:t>2</a:t>
                          </a:r>
                          <a:r>
                            <a:rPr lang="en-US" baseline="0" dirty="0">
                              <a:solidFill>
                                <a:srgbClr val="FF0000"/>
                              </a:solidFill>
                            </a:rPr>
                            <a:t>,</a:t>
                          </a:r>
                          <a:r>
                            <a:rPr lang="en-GB" baseline="-25000" dirty="0">
                              <a:solidFill>
                                <a:srgbClr val="FF0000"/>
                              </a:solidFill>
                            </a:rPr>
                            <a:t>    </a:t>
                          </a:r>
                          <a:r>
                            <a:rPr lang="en-US" baseline="0" dirty="0">
                              <a:solidFill>
                                <a:srgbClr val="FF0000"/>
                              </a:solidFill>
                            </a:rPr>
                            <a:t>sc</a:t>
                          </a:r>
                          <a:r>
                            <a:rPr lang="en-US" dirty="0">
                              <a:solidFill>
                                <a:srgbClr val="FF0000"/>
                              </a:solidFill>
                            </a:rPr>
                            <a:t>CO</a:t>
                          </a:r>
                          <a:r>
                            <a:rPr lang="en-US" baseline="-25000" dirty="0">
                              <a:solidFill>
                                <a:srgbClr val="FF0000"/>
                              </a:solidFill>
                            </a:rPr>
                            <a:t>2</a:t>
                          </a:r>
                          <a:endParaRPr lang="en-GB" dirty="0">
                            <a:solidFill>
                              <a:srgbClr val="FF0000"/>
                            </a:solidFill>
                          </a:endParaRPr>
                        </a:p>
                      </a:txBody>
                      <a:tcPr anchor="ctr"/>
                    </a:tc>
                    <a:extLst>
                      <a:ext uri="{0D108BD9-81ED-4DB2-BD59-A6C34878D82A}">
                        <a16:rowId xmlns:a16="http://schemas.microsoft.com/office/drawing/2014/main" val="2321107350"/>
                      </a:ext>
                    </a:extLst>
                  </a:tr>
                  <a:tr h="531223">
                    <a:tc>
                      <a:txBody>
                        <a:bodyPr/>
                        <a:lstStyle/>
                        <a:p>
                          <a:endParaRPr lang="en-US"/>
                        </a:p>
                      </a:txBody>
                      <a:tcPr>
                        <a:blipFill>
                          <a:blip r:embed="rId2"/>
                          <a:stretch>
                            <a:fillRect l="-231" t="-144828" r="-300000" b="-243678"/>
                          </a:stretch>
                        </a:blipFill>
                      </a:tcPr>
                    </a:tc>
                    <a:tc vMerge="1">
                      <a:txBody>
                        <a:bodyPr/>
                        <a:lstStyle/>
                        <a:p>
                          <a:endParaRPr lang="en-GB" dirty="0"/>
                        </a:p>
                      </a:txBody>
                      <a:tcPr/>
                    </a:tc>
                    <a:tc>
                      <a:txBody>
                        <a:bodyPr/>
                        <a:lstStyle/>
                        <a:p>
                          <a:pPr algn="ctr"/>
                          <a:r>
                            <a:rPr lang="en-US" dirty="0"/>
                            <a:t>2phCO</a:t>
                          </a:r>
                          <a:r>
                            <a:rPr lang="en-US" baseline="-25000" dirty="0"/>
                            <a:t>2 </a:t>
                          </a:r>
                          <a:r>
                            <a:rPr lang="en-US" baseline="0" dirty="0"/>
                            <a:t>(Common)</a:t>
                          </a:r>
                          <a:endParaRPr lang="en-GB" baseline="-250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2phCO</a:t>
                          </a:r>
                          <a:r>
                            <a:rPr lang="en-US" baseline="-25000" dirty="0"/>
                            <a:t>2</a:t>
                          </a:r>
                          <a:r>
                            <a:rPr lang="en-GB" baseline="-25000" dirty="0"/>
                            <a:t> </a:t>
                          </a:r>
                          <a:r>
                            <a:rPr lang="en-GB" baseline="0" dirty="0"/>
                            <a:t>,</a:t>
                          </a:r>
                          <a:r>
                            <a:rPr lang="en-GB" baseline="-25000" dirty="0"/>
                            <a:t> </a:t>
                          </a:r>
                          <a:r>
                            <a:rPr lang="en-US" baseline="0" dirty="0">
                              <a:solidFill>
                                <a:srgbClr val="FF0000"/>
                              </a:solidFill>
                            </a:rPr>
                            <a:t>sc</a:t>
                          </a:r>
                          <a:r>
                            <a:rPr lang="en-US" dirty="0">
                              <a:solidFill>
                                <a:srgbClr val="FF0000"/>
                              </a:solidFill>
                            </a:rPr>
                            <a:t>CO</a:t>
                          </a:r>
                          <a:r>
                            <a:rPr lang="en-US" baseline="-25000" dirty="0">
                              <a:solidFill>
                                <a:srgbClr val="FF0000"/>
                              </a:solidFill>
                            </a:rPr>
                            <a:t>2</a:t>
                          </a:r>
                          <a:endParaRPr lang="en-GB" dirty="0">
                            <a:solidFill>
                              <a:srgbClr val="FF0000"/>
                            </a:solidFill>
                          </a:endParaRPr>
                        </a:p>
                      </a:txBody>
                      <a:tcPr/>
                    </a:tc>
                    <a:extLst>
                      <a:ext uri="{0D108BD9-81ED-4DB2-BD59-A6C34878D82A}">
                        <a16:rowId xmlns:a16="http://schemas.microsoft.com/office/drawing/2014/main" val="1052847073"/>
                      </a:ext>
                    </a:extLst>
                  </a:tr>
                  <a:tr h="1188720">
                    <a:tc>
                      <a:txBody>
                        <a:bodyPr/>
                        <a:lstStyle/>
                        <a:p>
                          <a:endParaRPr lang="en-US"/>
                        </a:p>
                      </a:txBody>
                      <a:tcPr>
                        <a:blipFill>
                          <a:blip r:embed="rId2"/>
                          <a:stretch>
                            <a:fillRect l="-231" t="-108673" r="-300000" b="-8163"/>
                          </a:stretch>
                        </a:blipFill>
                      </a:tcPr>
                    </a:tc>
                    <a:tc>
                      <a:txBody>
                        <a:bodyPr/>
                        <a:lstStyle/>
                        <a:p>
                          <a:pPr algn="ctr"/>
                          <a:r>
                            <a:rPr lang="en-US" dirty="0">
                              <a:solidFill>
                                <a:srgbClr val="FF0000"/>
                              </a:solidFill>
                            </a:rPr>
                            <a:t>Krypton, 2phN</a:t>
                          </a:r>
                          <a:r>
                            <a:rPr lang="en-US" baseline="-25000" dirty="0">
                              <a:solidFill>
                                <a:srgbClr val="FF0000"/>
                              </a:solidFill>
                            </a:rPr>
                            <a:t>2</a:t>
                          </a:r>
                          <a:r>
                            <a:rPr lang="en-US" dirty="0">
                              <a:solidFill>
                                <a:srgbClr val="FF0000"/>
                              </a:solidFill>
                            </a:rPr>
                            <a:t>O</a:t>
                          </a:r>
                        </a:p>
                        <a:p>
                          <a:pPr algn="ctr"/>
                          <a:r>
                            <a:rPr lang="en-US" dirty="0">
                              <a:solidFill>
                                <a:srgbClr val="FF0000"/>
                              </a:solidFill>
                            </a:rPr>
                            <a:t>N</a:t>
                          </a:r>
                          <a:r>
                            <a:rPr lang="en-US" baseline="-25000" dirty="0">
                              <a:solidFill>
                                <a:srgbClr val="FF0000"/>
                              </a:solidFill>
                            </a:rPr>
                            <a:t>2</a:t>
                          </a:r>
                          <a:r>
                            <a:rPr lang="en-US" dirty="0">
                              <a:solidFill>
                                <a:srgbClr val="FF0000"/>
                              </a:solidFill>
                            </a:rPr>
                            <a:t>O/CO</a:t>
                          </a:r>
                          <a:r>
                            <a:rPr lang="en-US" baseline="-25000" dirty="0">
                              <a:solidFill>
                                <a:srgbClr val="FF0000"/>
                              </a:solidFill>
                            </a:rPr>
                            <a:t>2</a:t>
                          </a:r>
                          <a:r>
                            <a:rPr lang="en-US" dirty="0">
                              <a:solidFill>
                                <a:srgbClr val="FF0000"/>
                              </a:solidFill>
                            </a:rPr>
                            <a:t> mix </a:t>
                          </a:r>
                        </a:p>
                        <a:p>
                          <a:pPr algn="ctr"/>
                          <a:r>
                            <a:rPr lang="en-US" dirty="0">
                              <a:solidFill>
                                <a:srgbClr val="FF0000"/>
                              </a:solidFill>
                            </a:rPr>
                            <a:t>Sublimation CO</a:t>
                          </a:r>
                          <a:r>
                            <a:rPr lang="en-US" baseline="-25000" dirty="0">
                              <a:solidFill>
                                <a:srgbClr val="FF0000"/>
                              </a:solidFill>
                            </a:rPr>
                            <a:t>2</a:t>
                          </a:r>
                        </a:p>
                        <a:p>
                          <a:pPr algn="ctr"/>
                          <a:r>
                            <a:rPr lang="en-US" dirty="0"/>
                            <a:t>(</a:t>
                          </a:r>
                          <a:r>
                            <a:rPr lang="en-US" strike="sngStrike" dirty="0" err="1"/>
                            <a:t>Novec</a:t>
                          </a:r>
                          <a:r>
                            <a:rPr lang="en-US" dirty="0">
                              <a:solidFill>
                                <a:srgbClr val="FF0000"/>
                              </a:solidFill>
                            </a:rPr>
                            <a:t>*</a:t>
                          </a:r>
                          <a:r>
                            <a:rPr lang="en-US" dirty="0"/>
                            <a:t>) or gN2</a:t>
                          </a:r>
                          <a:endParaRPr lang="en-GB" dirty="0"/>
                        </a:p>
                      </a:txBody>
                      <a:tcPr/>
                    </a:tc>
                    <a:tc>
                      <a:txBody>
                        <a:bodyPr/>
                        <a:lstStyle/>
                        <a:p>
                          <a:endParaRPr lang="en-US"/>
                        </a:p>
                      </a:txBody>
                      <a:tcPr>
                        <a:blipFill>
                          <a:blip r:embed="rId2"/>
                          <a:stretch>
                            <a:fillRect l="-200000" t="-108673" r="-100231" b="-8163"/>
                          </a:stretch>
                        </a:blip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aseline="0" dirty="0"/>
                            <a:t>2phCO2</a:t>
                          </a:r>
                          <a:r>
                            <a:rPr lang="en-GB" baseline="0" dirty="0"/>
                            <a:t>, </a:t>
                          </a:r>
                          <a:r>
                            <a:rPr lang="en-US" baseline="0" dirty="0">
                              <a:solidFill>
                                <a:srgbClr val="FF0000"/>
                              </a:solidFill>
                            </a:rPr>
                            <a:t>scCO2</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 Liquid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baseline="0" dirty="0">
                              <a:solidFill>
                                <a:srgbClr val="FF0000"/>
                              </a:solidFill>
                            </a:rPr>
                            <a:t>Air</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baseline="0" dirty="0">
                              <a:solidFill>
                                <a:srgbClr val="FF0000"/>
                              </a:solidFill>
                            </a:rPr>
                            <a:t>Special gas</a:t>
                          </a:r>
                          <a:endParaRPr lang="en-GB" baseline="0" dirty="0">
                            <a:solidFill>
                              <a:srgbClr val="FF0000"/>
                            </a:solidFill>
                          </a:endParaRPr>
                        </a:p>
                      </a:txBody>
                      <a:tcPr/>
                    </a:tc>
                    <a:extLst>
                      <a:ext uri="{0D108BD9-81ED-4DB2-BD59-A6C34878D82A}">
                        <a16:rowId xmlns:a16="http://schemas.microsoft.com/office/drawing/2014/main" val="2334332165"/>
                      </a:ext>
                    </a:extLst>
                  </a:tr>
                </a:tbl>
              </a:graphicData>
            </a:graphic>
          </p:graphicFrame>
        </mc:Fallback>
      </mc:AlternateContent>
      <p:sp>
        <p:nvSpPr>
          <p:cNvPr id="7" name="TextBox 6">
            <a:extLst>
              <a:ext uri="{FF2B5EF4-FFF2-40B4-BE49-F238E27FC236}">
                <a16:creationId xmlns:a16="http://schemas.microsoft.com/office/drawing/2014/main" id="{3A746C79-45DD-214E-E458-DCA081F0E913}"/>
              </a:ext>
            </a:extLst>
          </p:cNvPr>
          <p:cNvSpPr txBox="1"/>
          <p:nvPr/>
        </p:nvSpPr>
        <p:spPr>
          <a:xfrm>
            <a:off x="122570" y="5437012"/>
            <a:ext cx="11946860" cy="646331"/>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en-US" sz="1800" dirty="0">
                <a:solidFill>
                  <a:srgbClr val="FF0000"/>
                </a:solidFill>
              </a:rPr>
              <a:t>*</a:t>
            </a:r>
            <a:r>
              <a:rPr lang="en-US" sz="1800" dirty="0"/>
              <a:t>Fluorocarbon-based coolants are </a:t>
            </a:r>
            <a:r>
              <a:rPr lang="en-US" dirty="0"/>
              <a:t>not recommended, and if approved the </a:t>
            </a:r>
            <a:r>
              <a:rPr lang="en-GB" sz="1800" dirty="0"/>
              <a:t>European Chemical Agency Restriction draft</a:t>
            </a:r>
          </a:p>
          <a:p>
            <a:r>
              <a:rPr lang="en-GB" dirty="0"/>
              <a:t>w</a:t>
            </a:r>
            <a:r>
              <a:rPr lang="en-GB" sz="1800" dirty="0"/>
              <a:t>ill limit their usage even more (</a:t>
            </a:r>
            <a:r>
              <a:rPr lang="en-GB" sz="1800" dirty="0">
                <a:hlinkClick r:id="rId3"/>
              </a:rPr>
              <a:t>Annex XV</a:t>
            </a:r>
            <a:r>
              <a:rPr lang="en-GB" sz="1800" dirty="0"/>
              <a:t>, </a:t>
            </a:r>
            <a:r>
              <a:rPr lang="en-GB" sz="1800" dirty="0">
                <a:hlinkClick r:id="rId4"/>
              </a:rPr>
              <a:t>June Status Update EDMS</a:t>
            </a:r>
            <a:r>
              <a:rPr lang="en-GB" sz="1800" dirty="0"/>
              <a:t>) =&gt; GWP &amp; PFAS regulations</a:t>
            </a:r>
            <a:endParaRPr lang="en-GB" dirty="0">
              <a:solidFill>
                <a:srgbClr val="FF0000"/>
              </a:solidFill>
            </a:endParaRPr>
          </a:p>
        </p:txBody>
      </p:sp>
      <p:sp>
        <p:nvSpPr>
          <p:cNvPr id="3" name="TextBox 2">
            <a:extLst>
              <a:ext uri="{FF2B5EF4-FFF2-40B4-BE49-F238E27FC236}">
                <a16:creationId xmlns:a16="http://schemas.microsoft.com/office/drawing/2014/main" id="{F8F53934-A855-DBEB-644D-5641F16ABCF1}"/>
              </a:ext>
            </a:extLst>
          </p:cNvPr>
          <p:cNvSpPr txBox="1"/>
          <p:nvPr/>
        </p:nvSpPr>
        <p:spPr>
          <a:xfrm>
            <a:off x="1338720" y="4547808"/>
            <a:ext cx="10273005" cy="646331"/>
          </a:xfrm>
          <a:prstGeom prst="rect">
            <a:avLst/>
          </a:prstGeom>
          <a:noFill/>
        </p:spPr>
        <p:txBody>
          <a:bodyPr wrap="none" rtlCol="0">
            <a:spAutoFit/>
          </a:bodyPr>
          <a:lstStyle/>
          <a:p>
            <a:r>
              <a:rPr lang="en-US" dirty="0"/>
              <a:t>Future cooling should only focus on natural refrigerants (CO</a:t>
            </a:r>
            <a:r>
              <a:rPr lang="en-US" baseline="-25000" dirty="0"/>
              <a:t>2</a:t>
            </a:r>
            <a:r>
              <a:rPr lang="en-US" dirty="0"/>
              <a:t>, N</a:t>
            </a:r>
            <a:r>
              <a:rPr lang="en-US" baseline="-25000" dirty="0"/>
              <a:t>2</a:t>
            </a:r>
            <a:r>
              <a:rPr lang="en-US" dirty="0"/>
              <a:t>O, Kr, Air, Water)</a:t>
            </a:r>
          </a:p>
          <a:p>
            <a:r>
              <a:rPr lang="en-US" dirty="0"/>
              <a:t>What about flammable gasses?  There are some thermally very good candidates (Methane, Ethylene)</a:t>
            </a:r>
            <a:endParaRPr lang="en-GB" dirty="0"/>
          </a:p>
        </p:txBody>
      </p:sp>
      <p:sp>
        <p:nvSpPr>
          <p:cNvPr id="6" name="TextBox 5">
            <a:extLst>
              <a:ext uri="{FF2B5EF4-FFF2-40B4-BE49-F238E27FC236}">
                <a16:creationId xmlns:a16="http://schemas.microsoft.com/office/drawing/2014/main" id="{F7473283-B0CB-A112-98C9-D4CB03B2B02A}"/>
              </a:ext>
            </a:extLst>
          </p:cNvPr>
          <p:cNvSpPr txBox="1"/>
          <p:nvPr/>
        </p:nvSpPr>
        <p:spPr>
          <a:xfrm>
            <a:off x="3396343" y="1131609"/>
            <a:ext cx="2231701" cy="400110"/>
          </a:xfrm>
          <a:prstGeom prst="rect">
            <a:avLst/>
          </a:prstGeom>
          <a:noFill/>
        </p:spPr>
        <p:txBody>
          <a:bodyPr wrap="none" rtlCol="0">
            <a:spAutoFit/>
          </a:bodyPr>
          <a:lstStyle/>
          <a:p>
            <a:r>
              <a:rPr lang="en-US" sz="2000" dirty="0">
                <a:solidFill>
                  <a:srgbClr val="FF0000"/>
                </a:solidFill>
              </a:rPr>
              <a:t>RED</a:t>
            </a:r>
            <a:r>
              <a:rPr lang="en-US" sz="2000" dirty="0"/>
              <a:t>= R&amp;D needed</a:t>
            </a:r>
            <a:endParaRPr lang="en-GB" sz="2000" dirty="0"/>
          </a:p>
        </p:txBody>
      </p:sp>
      <p:sp>
        <p:nvSpPr>
          <p:cNvPr id="8" name="TextBox 7">
            <a:extLst>
              <a:ext uri="{FF2B5EF4-FFF2-40B4-BE49-F238E27FC236}">
                <a16:creationId xmlns:a16="http://schemas.microsoft.com/office/drawing/2014/main" id="{792F909A-98DA-DFC3-A556-E2DCBE2B9CE3}"/>
              </a:ext>
            </a:extLst>
          </p:cNvPr>
          <p:cNvSpPr txBox="1"/>
          <p:nvPr/>
        </p:nvSpPr>
        <p:spPr>
          <a:xfrm>
            <a:off x="8754015" y="286659"/>
            <a:ext cx="1879297" cy="1200329"/>
          </a:xfrm>
          <a:prstGeom prst="rect">
            <a:avLst/>
          </a:prstGeom>
          <a:noFill/>
        </p:spPr>
        <p:txBody>
          <a:bodyPr wrap="none" rtlCol="0">
            <a:spAutoFit/>
          </a:bodyPr>
          <a:lstStyle/>
          <a:p>
            <a:r>
              <a:rPr lang="en-US" dirty="0"/>
              <a:t>Sc=Super critical</a:t>
            </a:r>
          </a:p>
          <a:p>
            <a:r>
              <a:rPr lang="en-US" dirty="0"/>
              <a:t>2ph=2-phase</a:t>
            </a:r>
          </a:p>
          <a:p>
            <a:r>
              <a:rPr lang="en-US" dirty="0"/>
              <a:t>l=Liquid</a:t>
            </a:r>
          </a:p>
          <a:p>
            <a:r>
              <a:rPr lang="en-US" dirty="0"/>
              <a:t>G=gas</a:t>
            </a:r>
            <a:endParaRPr lang="en-GB" dirty="0"/>
          </a:p>
        </p:txBody>
      </p:sp>
    </p:spTree>
    <p:extLst>
      <p:ext uri="{BB962C8B-B14F-4D97-AF65-F5344CB8AC3E}">
        <p14:creationId xmlns:p14="http://schemas.microsoft.com/office/powerpoint/2010/main" val="32905040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D090E-4502-F1DF-915B-05D57582A1DD}"/>
              </a:ext>
            </a:extLst>
          </p:cNvPr>
          <p:cNvSpPr>
            <a:spLocks noGrp="1"/>
          </p:cNvSpPr>
          <p:nvPr>
            <p:ph type="title"/>
          </p:nvPr>
        </p:nvSpPr>
        <p:spPr>
          <a:xfrm>
            <a:off x="0" y="0"/>
            <a:ext cx="10515600" cy="765387"/>
          </a:xfrm>
        </p:spPr>
        <p:txBody>
          <a:bodyPr/>
          <a:lstStyle/>
          <a:p>
            <a:r>
              <a:rPr lang="en-US" dirty="0"/>
              <a:t>Pre-DRD8 discussion</a:t>
            </a:r>
            <a:endParaRPr lang="en-GB" dirty="0"/>
          </a:p>
        </p:txBody>
      </p:sp>
      <p:pic>
        <p:nvPicPr>
          <p:cNvPr id="6" name="Picture 5">
            <a:extLst>
              <a:ext uri="{FF2B5EF4-FFF2-40B4-BE49-F238E27FC236}">
                <a16:creationId xmlns:a16="http://schemas.microsoft.com/office/drawing/2014/main" id="{5C2C152D-3EC5-B381-B3C2-CC663F7E2F6A}"/>
              </a:ext>
            </a:extLst>
          </p:cNvPr>
          <p:cNvPicPr>
            <a:picLocks noChangeAspect="1"/>
          </p:cNvPicPr>
          <p:nvPr/>
        </p:nvPicPr>
        <p:blipFill>
          <a:blip r:embed="rId2"/>
          <a:stretch>
            <a:fillRect/>
          </a:stretch>
        </p:blipFill>
        <p:spPr>
          <a:xfrm>
            <a:off x="620747" y="545031"/>
            <a:ext cx="5833756" cy="6117177"/>
          </a:xfrm>
          <a:prstGeom prst="rect">
            <a:avLst/>
          </a:prstGeom>
        </p:spPr>
      </p:pic>
      <p:sp>
        <p:nvSpPr>
          <p:cNvPr id="5" name="TextBox 4">
            <a:extLst>
              <a:ext uri="{FF2B5EF4-FFF2-40B4-BE49-F238E27FC236}">
                <a16:creationId xmlns:a16="http://schemas.microsoft.com/office/drawing/2014/main" id="{B4DE9064-4504-4E9E-50E4-3B5925929BE6}"/>
              </a:ext>
            </a:extLst>
          </p:cNvPr>
          <p:cNvSpPr txBox="1"/>
          <p:nvPr/>
        </p:nvSpPr>
        <p:spPr>
          <a:xfrm>
            <a:off x="3197559" y="723395"/>
            <a:ext cx="1734706" cy="369332"/>
          </a:xfrm>
          <a:prstGeom prst="rect">
            <a:avLst/>
          </a:prstGeom>
          <a:noFill/>
        </p:spPr>
        <p:txBody>
          <a:bodyPr wrap="none" rtlCol="0">
            <a:spAutoFit/>
          </a:bodyPr>
          <a:lstStyle/>
          <a:p>
            <a:r>
              <a:rPr lang="en-US" dirty="0">
                <a:hlinkClick r:id="rId3"/>
              </a:rPr>
              <a:t>Indico page link</a:t>
            </a:r>
            <a:endParaRPr lang="en-GB" dirty="0"/>
          </a:p>
        </p:txBody>
      </p:sp>
      <p:sp>
        <p:nvSpPr>
          <p:cNvPr id="3" name="TextBox 2">
            <a:extLst>
              <a:ext uri="{FF2B5EF4-FFF2-40B4-BE49-F238E27FC236}">
                <a16:creationId xmlns:a16="http://schemas.microsoft.com/office/drawing/2014/main" id="{74E8E1D6-C86A-5AE8-1F6F-5DDB8A079ECF}"/>
              </a:ext>
            </a:extLst>
          </p:cNvPr>
          <p:cNvSpPr txBox="1"/>
          <p:nvPr/>
        </p:nvSpPr>
        <p:spPr>
          <a:xfrm>
            <a:off x="6809362" y="681399"/>
            <a:ext cx="4761891" cy="1754326"/>
          </a:xfrm>
          <a:prstGeom prst="rect">
            <a:avLst/>
          </a:prstGeom>
          <a:noFill/>
        </p:spPr>
        <p:txBody>
          <a:bodyPr wrap="square" rtlCol="0">
            <a:spAutoFit/>
          </a:bodyPr>
          <a:lstStyle/>
          <a:p>
            <a:r>
              <a:rPr lang="en-US" dirty="0"/>
              <a:t>At 6 December 2023, groups have expressed their interests and available facilities for the different research topics.</a:t>
            </a:r>
          </a:p>
          <a:p>
            <a:endParaRPr lang="en-US" dirty="0"/>
          </a:p>
          <a:p>
            <a:r>
              <a:rPr lang="en-GB" dirty="0">
                <a:hlinkClick r:id="rId4"/>
              </a:rPr>
              <a:t>https://indico.cern.ch/event/1344395\</a:t>
            </a:r>
            <a:endParaRPr lang="en-GB" dirty="0"/>
          </a:p>
          <a:p>
            <a:endParaRPr lang="en-GB" dirty="0"/>
          </a:p>
        </p:txBody>
      </p:sp>
      <p:sp>
        <p:nvSpPr>
          <p:cNvPr id="4" name="TextBox 3">
            <a:extLst>
              <a:ext uri="{FF2B5EF4-FFF2-40B4-BE49-F238E27FC236}">
                <a16:creationId xmlns:a16="http://schemas.microsoft.com/office/drawing/2014/main" id="{F5DD5E79-2363-DC56-C85D-AD076D3A7C54}"/>
              </a:ext>
            </a:extLst>
          </p:cNvPr>
          <p:cNvSpPr txBox="1"/>
          <p:nvPr/>
        </p:nvSpPr>
        <p:spPr>
          <a:xfrm>
            <a:off x="6574972" y="2475576"/>
            <a:ext cx="5148942" cy="3693319"/>
          </a:xfrm>
          <a:prstGeom prst="rect">
            <a:avLst/>
          </a:prstGeom>
          <a:noFill/>
        </p:spPr>
        <p:txBody>
          <a:bodyPr wrap="square" rtlCol="0">
            <a:spAutoFit/>
          </a:bodyPr>
          <a:lstStyle/>
          <a:p>
            <a:pPr marL="285750" indent="-285750">
              <a:buFont typeface="Arial" panose="020B0604020202020204" pitchFamily="34" charset="0"/>
              <a:buChar char="•"/>
            </a:pPr>
            <a:r>
              <a:rPr lang="en-US" dirty="0"/>
              <a:t>We will contact the groups to discuss their whishes and ideas. </a:t>
            </a:r>
          </a:p>
          <a:p>
            <a:pPr marL="285750" indent="-285750">
              <a:buFont typeface="Arial" panose="020B0604020202020204" pitchFamily="34" charset="0"/>
              <a:buChar char="•"/>
            </a:pPr>
            <a:r>
              <a:rPr lang="en-US" dirty="0"/>
              <a:t>If you were not yet involved but interested in joining some related </a:t>
            </a:r>
            <a:r>
              <a:rPr lang="en-US" dirty="0" err="1"/>
              <a:t>RnD</a:t>
            </a:r>
            <a:r>
              <a:rPr lang="en-US" dirty="0"/>
              <a:t> let me know</a:t>
            </a:r>
          </a:p>
          <a:p>
            <a:pPr marL="285750" indent="-285750">
              <a:buFont typeface="Arial" panose="020B0604020202020204" pitchFamily="34" charset="0"/>
              <a:buChar char="•"/>
            </a:pPr>
            <a:r>
              <a:rPr lang="en-US" dirty="0"/>
              <a:t>If you are at forum its  good forum coffee talk</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Please contact me or Oscar:</a:t>
            </a:r>
          </a:p>
          <a:p>
            <a:pPr marL="742950" lvl="1" indent="-285750">
              <a:buFont typeface="Arial" panose="020B0604020202020204" pitchFamily="34" charset="0"/>
              <a:buChar char="•"/>
            </a:pPr>
            <a:r>
              <a:rPr lang="nl-NL" dirty="0"/>
              <a:t>"Bart Verlaat" &lt;Bart.Verlaat@cern.ch&gt;</a:t>
            </a:r>
            <a:endParaRPr lang="en-US" dirty="0"/>
          </a:p>
          <a:p>
            <a:pPr marL="742950" lvl="1" indent="-285750">
              <a:buFont typeface="Arial" panose="020B0604020202020204" pitchFamily="34" charset="0"/>
              <a:buChar char="•"/>
            </a:pPr>
            <a:r>
              <a:rPr lang="pt-BR" dirty="0"/>
              <a:t>"Oscar Augusto De Aguiar Francisco" &lt;oscar.augusto@cern.ch&gt;</a:t>
            </a:r>
            <a:endParaRPr lang="en-US" dirty="0"/>
          </a:p>
          <a:p>
            <a:pPr marL="742950" lvl="1"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32516144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D090E-4502-F1DF-915B-05D57582A1DD}"/>
              </a:ext>
            </a:extLst>
          </p:cNvPr>
          <p:cNvSpPr>
            <a:spLocks noGrp="1"/>
          </p:cNvSpPr>
          <p:nvPr>
            <p:ph type="title"/>
          </p:nvPr>
        </p:nvSpPr>
        <p:spPr>
          <a:xfrm>
            <a:off x="0" y="0"/>
            <a:ext cx="10515600" cy="765387"/>
          </a:xfrm>
        </p:spPr>
        <p:txBody>
          <a:bodyPr/>
          <a:lstStyle/>
          <a:p>
            <a:r>
              <a:rPr lang="en-US" dirty="0"/>
              <a:t>Pre-DRD8 discussion</a:t>
            </a:r>
            <a:endParaRPr lang="en-GB" dirty="0"/>
          </a:p>
        </p:txBody>
      </p:sp>
      <p:sp>
        <p:nvSpPr>
          <p:cNvPr id="8" name="Content Placeholder 2">
            <a:extLst>
              <a:ext uri="{FF2B5EF4-FFF2-40B4-BE49-F238E27FC236}">
                <a16:creationId xmlns:a16="http://schemas.microsoft.com/office/drawing/2014/main" id="{9D4D9CED-DE05-53C2-21AB-190E8F8E8CA3}"/>
              </a:ext>
            </a:extLst>
          </p:cNvPr>
          <p:cNvSpPr>
            <a:spLocks noGrp="1"/>
          </p:cNvSpPr>
          <p:nvPr>
            <p:ph idx="1"/>
          </p:nvPr>
        </p:nvSpPr>
        <p:spPr>
          <a:xfrm>
            <a:off x="231913" y="765387"/>
            <a:ext cx="11869624" cy="4954477"/>
          </a:xfrm>
        </p:spPr>
        <p:txBody>
          <a:bodyPr>
            <a:normAutofit fontScale="92500" lnSpcReduction="20000"/>
          </a:bodyPr>
          <a:lstStyle/>
          <a:p>
            <a:pPr marL="0" indent="0">
              <a:buNone/>
            </a:pPr>
            <a:r>
              <a:rPr lang="en-GB" sz="2400" b="1" dirty="0">
                <a:solidFill>
                  <a:srgbClr val="002060"/>
                </a:solidFill>
              </a:rPr>
              <a:t>WG 8.2: Low Mass Mechanics and thermal management:</a:t>
            </a:r>
          </a:p>
          <a:p>
            <a:pPr marL="457200" indent="-457200">
              <a:buFont typeface="+mj-lt"/>
              <a:buAutoNum type="arabicPeriod"/>
            </a:pPr>
            <a:r>
              <a:rPr lang="en-GB" sz="2000" dirty="0"/>
              <a:t>Novel materials for structural and thermal management applications, including qualification for operation in harsh environments; </a:t>
            </a:r>
          </a:p>
          <a:p>
            <a:pPr marL="457200" indent="-457200">
              <a:buFont typeface="+mj-lt"/>
              <a:buAutoNum type="arabicPeriod"/>
            </a:pPr>
            <a:r>
              <a:rPr lang="en-GB" sz="2000" dirty="0">
                <a:solidFill>
                  <a:srgbClr val="FF0000"/>
                </a:solidFill>
              </a:rPr>
              <a:t>Advanced manufacturing techniques, including additive manufacturing; </a:t>
            </a:r>
            <a:r>
              <a:rPr lang="en-GB" sz="2000" dirty="0">
                <a:solidFill>
                  <a:srgbClr val="00B050"/>
                </a:solidFill>
              </a:rPr>
              <a:t>(4x, Sheffield, Manchester, GSI, CERN)</a:t>
            </a:r>
            <a:endParaRPr lang="en-GB" sz="2000" dirty="0">
              <a:solidFill>
                <a:srgbClr val="FF0000"/>
              </a:solidFill>
            </a:endParaRPr>
          </a:p>
          <a:p>
            <a:pPr marL="457200" indent="-457200">
              <a:buFont typeface="+mj-lt"/>
              <a:buAutoNum type="arabicPeriod"/>
            </a:pPr>
            <a:r>
              <a:rPr lang="en-GB" sz="2000" dirty="0">
                <a:solidFill>
                  <a:srgbClr val="FF0000"/>
                </a:solidFill>
              </a:rPr>
              <a:t>Support structures with integrated cooling circuits, including silicon or ceramic substrates with embedded microchannels, composite substrates with embedded pipe-less networks and cold plates with thin-walled pipes; </a:t>
            </a:r>
            <a:r>
              <a:rPr lang="en-GB" sz="2000" dirty="0">
                <a:solidFill>
                  <a:srgbClr val="00B050"/>
                </a:solidFill>
              </a:rPr>
              <a:t>(7x, Strasbourg, Perugia, Manchester, GSI, DESY, Perdue, CERN)</a:t>
            </a:r>
            <a:endParaRPr lang="en-GB" sz="2000" dirty="0">
              <a:solidFill>
                <a:srgbClr val="FF0000"/>
              </a:solidFill>
            </a:endParaRPr>
          </a:p>
          <a:p>
            <a:pPr marL="457200" indent="-457200">
              <a:buFont typeface="+mj-lt"/>
              <a:buAutoNum type="arabicPeriod"/>
            </a:pPr>
            <a:r>
              <a:rPr lang="en-GB" sz="2000" dirty="0"/>
              <a:t>Modular, scalable designs for detectors with large surface areas;</a:t>
            </a:r>
          </a:p>
          <a:p>
            <a:pPr marL="457200" indent="-457200">
              <a:buFont typeface="+mj-lt"/>
              <a:buAutoNum type="arabicPeriod"/>
            </a:pPr>
            <a:r>
              <a:rPr lang="en-GB" sz="2000" dirty="0"/>
              <a:t>Vacuum-tight composite structures.</a:t>
            </a:r>
          </a:p>
          <a:p>
            <a:pPr marL="0" indent="0">
              <a:buNone/>
            </a:pPr>
            <a:r>
              <a:rPr lang="en-GB" sz="2400" b="1" dirty="0">
                <a:solidFill>
                  <a:srgbClr val="002060"/>
                </a:solidFill>
              </a:rPr>
              <a:t>WG 8.3: Detector Cooling: </a:t>
            </a:r>
          </a:p>
          <a:p>
            <a:pPr marL="457200" indent="-457200">
              <a:buFont typeface="+mj-lt"/>
              <a:buAutoNum type="arabicPeriod"/>
            </a:pPr>
            <a:r>
              <a:rPr lang="en-GB" sz="2000" dirty="0">
                <a:solidFill>
                  <a:srgbClr val="FF0000"/>
                </a:solidFill>
              </a:rPr>
              <a:t>Evaporative and liquid cooling for both low and warm temperatures, based on natural or eco-friendly refrigerants and new cycles; </a:t>
            </a:r>
            <a:r>
              <a:rPr lang="en-GB" sz="2000" dirty="0">
                <a:solidFill>
                  <a:srgbClr val="00B050"/>
                </a:solidFill>
              </a:rPr>
              <a:t>(4x, Perugia, Manchester, DESY, CERN)</a:t>
            </a:r>
            <a:endParaRPr lang="en-GB" sz="2000" dirty="0">
              <a:solidFill>
                <a:srgbClr val="FF0000"/>
              </a:solidFill>
            </a:endParaRPr>
          </a:p>
          <a:p>
            <a:pPr marL="457200" indent="-457200">
              <a:buFont typeface="+mj-lt"/>
              <a:buAutoNum type="arabicPeriod"/>
            </a:pPr>
            <a:r>
              <a:rPr lang="en-GB" sz="2000" dirty="0">
                <a:solidFill>
                  <a:srgbClr val="FF0000"/>
                </a:solidFill>
              </a:rPr>
              <a:t>Gas cooling solutions for detectors, including flow design and heat transfer through porous media; </a:t>
            </a:r>
            <a:r>
              <a:rPr lang="en-GB" sz="2000" dirty="0">
                <a:solidFill>
                  <a:srgbClr val="00B050"/>
                </a:solidFill>
              </a:rPr>
              <a:t>(4x, Strasbourg, Perugia, DESY, CERN )</a:t>
            </a:r>
            <a:endParaRPr lang="en-GB" sz="2000" dirty="0">
              <a:solidFill>
                <a:srgbClr val="FF0000"/>
              </a:solidFill>
            </a:endParaRPr>
          </a:p>
          <a:p>
            <a:pPr marL="457200" indent="-457200">
              <a:buFont typeface="+mj-lt"/>
              <a:buAutoNum type="arabicPeriod"/>
            </a:pPr>
            <a:r>
              <a:rPr lang="en-GB" sz="2000" dirty="0">
                <a:solidFill>
                  <a:srgbClr val="FF0000"/>
                </a:solidFill>
              </a:rPr>
              <a:t>Connection technologies for cooling circuits, including leak repair methods; </a:t>
            </a:r>
            <a:r>
              <a:rPr lang="en-GB" sz="2000" dirty="0">
                <a:solidFill>
                  <a:srgbClr val="00B050"/>
                </a:solidFill>
              </a:rPr>
              <a:t>(2x, Sheffield, Manchester )</a:t>
            </a:r>
            <a:endParaRPr lang="en-GB" sz="2000" dirty="0">
              <a:solidFill>
                <a:srgbClr val="FF0000"/>
              </a:solidFill>
            </a:endParaRPr>
          </a:p>
          <a:p>
            <a:pPr marL="457200" indent="-457200">
              <a:buFont typeface="+mj-lt"/>
              <a:buAutoNum type="arabicPeriod"/>
            </a:pPr>
            <a:r>
              <a:rPr lang="en-GB" sz="2000" dirty="0">
                <a:solidFill>
                  <a:srgbClr val="FF0000"/>
                </a:solidFill>
              </a:rPr>
              <a:t>Instrumentation, including flow measurements for gases and liquids. </a:t>
            </a:r>
            <a:r>
              <a:rPr lang="en-GB" sz="2000" dirty="0">
                <a:solidFill>
                  <a:srgbClr val="00B050"/>
                </a:solidFill>
              </a:rPr>
              <a:t>(1x, CERN)</a:t>
            </a:r>
            <a:endParaRPr lang="en-GB" sz="2000" dirty="0">
              <a:solidFill>
                <a:srgbClr val="FF0000"/>
              </a:solidFill>
            </a:endParaRPr>
          </a:p>
          <a:p>
            <a:pPr marL="457200" indent="-457200">
              <a:buFont typeface="+mj-lt"/>
              <a:buAutoNum type="arabicPeriod"/>
            </a:pPr>
            <a:endParaRPr lang="en-GB" sz="2000" dirty="0">
              <a:solidFill>
                <a:srgbClr val="FF0000"/>
              </a:solidFill>
            </a:endParaRPr>
          </a:p>
          <a:p>
            <a:endParaRPr lang="en-GB" sz="2000" dirty="0">
              <a:solidFill>
                <a:srgbClr val="002060"/>
              </a:solidFill>
            </a:endParaRPr>
          </a:p>
        </p:txBody>
      </p:sp>
      <p:sp>
        <p:nvSpPr>
          <p:cNvPr id="3" name="TextBox 2">
            <a:extLst>
              <a:ext uri="{FF2B5EF4-FFF2-40B4-BE49-F238E27FC236}">
                <a16:creationId xmlns:a16="http://schemas.microsoft.com/office/drawing/2014/main" id="{CEDB7671-9CD6-3F94-9E84-DEC9998FA85A}"/>
              </a:ext>
            </a:extLst>
          </p:cNvPr>
          <p:cNvSpPr txBox="1"/>
          <p:nvPr/>
        </p:nvSpPr>
        <p:spPr>
          <a:xfrm>
            <a:off x="1060315" y="5907947"/>
            <a:ext cx="9893542" cy="369332"/>
          </a:xfrm>
          <a:prstGeom prst="rect">
            <a:avLst/>
          </a:prstGeom>
          <a:noFill/>
        </p:spPr>
        <p:txBody>
          <a:bodyPr wrap="none" rtlCol="0">
            <a:spAutoFit/>
          </a:bodyPr>
          <a:lstStyle/>
          <a:p>
            <a:r>
              <a:rPr lang="en-US" dirty="0"/>
              <a:t>We will contact you soon to discuss your ideas for input. If you are at the forum, lets have a coffee…</a:t>
            </a:r>
            <a:endParaRPr lang="en-GB" dirty="0"/>
          </a:p>
        </p:txBody>
      </p:sp>
    </p:spTree>
    <p:extLst>
      <p:ext uri="{BB962C8B-B14F-4D97-AF65-F5344CB8AC3E}">
        <p14:creationId xmlns:p14="http://schemas.microsoft.com/office/powerpoint/2010/main" val="13980900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51AA9313-ADD8-0ABF-C762-46E7EA3FF3E7}"/>
              </a:ext>
            </a:extLst>
          </p:cNvPr>
          <p:cNvPicPr>
            <a:picLocks noChangeAspect="1"/>
          </p:cNvPicPr>
          <p:nvPr/>
        </p:nvPicPr>
        <p:blipFill>
          <a:blip r:embed="rId3"/>
          <a:stretch>
            <a:fillRect/>
          </a:stretch>
        </p:blipFill>
        <p:spPr>
          <a:xfrm>
            <a:off x="5649128" y="2261863"/>
            <a:ext cx="790055" cy="720000"/>
          </a:xfrm>
          <a:prstGeom prst="rect">
            <a:avLst/>
          </a:prstGeom>
        </p:spPr>
      </p:pic>
      <p:sp>
        <p:nvSpPr>
          <p:cNvPr id="30" name="Content Placeholder 2">
            <a:extLst>
              <a:ext uri="{FF2B5EF4-FFF2-40B4-BE49-F238E27FC236}">
                <a16:creationId xmlns:a16="http://schemas.microsoft.com/office/drawing/2014/main" id="{CFCBB3A8-0E76-4D6C-CB2A-AF8C5D860738}"/>
              </a:ext>
            </a:extLst>
          </p:cNvPr>
          <p:cNvSpPr txBox="1">
            <a:spLocks/>
          </p:cNvSpPr>
          <p:nvPr/>
        </p:nvSpPr>
        <p:spPr>
          <a:xfrm>
            <a:off x="481650" y="1050452"/>
            <a:ext cx="5002105" cy="492965"/>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marR="0" lvl="0" indent="-3429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2000" b="1" i="0" u="none" strike="noStrike" kern="1200" cap="none" spc="0" normalizeH="0" baseline="0" noProof="0" dirty="0">
                <a:ln>
                  <a:noFill/>
                </a:ln>
                <a:solidFill>
                  <a:prstClr val="black"/>
                </a:solidFill>
                <a:effectLst/>
                <a:uLnTx/>
                <a:uFillTx/>
                <a:latin typeface="Calibri" panose="020F0502020204030204"/>
                <a:ea typeface="+mn-ea"/>
                <a:cs typeface="+mn-cs"/>
              </a:rPr>
              <a:t>Supercritical CO2 for warm applications</a:t>
            </a:r>
          </a:p>
        </p:txBody>
      </p:sp>
      <p:sp>
        <p:nvSpPr>
          <p:cNvPr id="27" name="Title 26">
            <a:extLst>
              <a:ext uri="{FF2B5EF4-FFF2-40B4-BE49-F238E27FC236}">
                <a16:creationId xmlns:a16="http://schemas.microsoft.com/office/drawing/2014/main" id="{DAD114D9-9168-E826-8570-D2966400FE7B}"/>
              </a:ext>
            </a:extLst>
          </p:cNvPr>
          <p:cNvSpPr>
            <a:spLocks noGrp="1"/>
          </p:cNvSpPr>
          <p:nvPr>
            <p:ph type="title"/>
          </p:nvPr>
        </p:nvSpPr>
        <p:spPr>
          <a:xfrm>
            <a:off x="838200" y="365126"/>
            <a:ext cx="10515600" cy="533662"/>
          </a:xfrm>
        </p:spPr>
        <p:txBody>
          <a:bodyPr>
            <a:normAutofit fontScale="90000"/>
          </a:bodyPr>
          <a:lstStyle/>
          <a:p>
            <a:r>
              <a:rPr lang="en-US" dirty="0"/>
              <a:t>Cooling system cycle and fluid research at CERN</a:t>
            </a:r>
            <a:endParaRPr lang="en-GB" dirty="0"/>
          </a:p>
        </p:txBody>
      </p:sp>
      <p:sp>
        <p:nvSpPr>
          <p:cNvPr id="6" name="Slide Number Placeholder 5">
            <a:extLst>
              <a:ext uri="{FF2B5EF4-FFF2-40B4-BE49-F238E27FC236}">
                <a16:creationId xmlns:a16="http://schemas.microsoft.com/office/drawing/2014/main" id="{401B1C4E-9DF3-6893-1DEB-FBAA5163BEF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B8DAB7E-37F5-46E8-B622-74515EB4CF12}" type="slidenum">
              <a:rPr kumimoji="0" lang="en-GB" sz="1800" b="1"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GB" sz="1800" b="1"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Picture 2">
            <a:extLst>
              <a:ext uri="{FF2B5EF4-FFF2-40B4-BE49-F238E27FC236}">
                <a16:creationId xmlns:a16="http://schemas.microsoft.com/office/drawing/2014/main" id="{3834FCAE-5195-0688-594D-74425BD27A6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52616" y="5642396"/>
            <a:ext cx="826421" cy="45912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a:extLst>
              <a:ext uri="{FF2B5EF4-FFF2-40B4-BE49-F238E27FC236}">
                <a16:creationId xmlns:a16="http://schemas.microsoft.com/office/drawing/2014/main" id="{7B6945A4-66AF-A274-864F-151F639C5206}"/>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35109" b="51606"/>
          <a:stretch/>
        </p:blipFill>
        <p:spPr bwMode="auto">
          <a:xfrm>
            <a:off x="4507782" y="6507892"/>
            <a:ext cx="3538449" cy="350107"/>
          </a:xfrm>
          <a:prstGeom prst="rect">
            <a:avLst/>
          </a:prstGeom>
          <a:noFill/>
          <a:extLst>
            <a:ext uri="{909E8E84-426E-40DD-AFC4-6F175D3DCCD1}">
              <a14:hiddenFill xmlns:a14="http://schemas.microsoft.com/office/drawing/2010/main">
                <a:solidFill>
                  <a:srgbClr val="FFFFFF"/>
                </a:solidFill>
              </a14:hiddenFill>
            </a:ext>
          </a:extLst>
        </p:spPr>
      </p:pic>
      <p:sp>
        <p:nvSpPr>
          <p:cNvPr id="8" name="Content Placeholder 2">
            <a:extLst>
              <a:ext uri="{FF2B5EF4-FFF2-40B4-BE49-F238E27FC236}">
                <a16:creationId xmlns:a16="http://schemas.microsoft.com/office/drawing/2014/main" id="{099C248B-70A7-EF48-BECC-ADA63FFC6262}"/>
              </a:ext>
            </a:extLst>
          </p:cNvPr>
          <p:cNvSpPr txBox="1">
            <a:spLocks/>
          </p:cNvSpPr>
          <p:nvPr/>
        </p:nvSpPr>
        <p:spPr>
          <a:xfrm>
            <a:off x="6277006" y="1072550"/>
            <a:ext cx="5458903" cy="387743"/>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marR="0" lvl="0" indent="-3429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2000" b="1" i="0" u="none" strike="noStrike" kern="1200" cap="none" spc="0" normalizeH="0" baseline="0" noProof="0" dirty="0">
                <a:ln>
                  <a:noFill/>
                </a:ln>
                <a:solidFill>
                  <a:prstClr val="black"/>
                </a:solidFill>
                <a:effectLst/>
                <a:uLnTx/>
                <a:uFillTx/>
                <a:latin typeface="Calibri" panose="020F0502020204030204"/>
                <a:ea typeface="+mn-ea"/>
                <a:cs typeface="+mn-cs"/>
              </a:rPr>
              <a:t>Super and subcritical Kr for cold applications</a:t>
            </a:r>
          </a:p>
        </p:txBody>
      </p:sp>
      <p:sp>
        <p:nvSpPr>
          <p:cNvPr id="45" name="TextBox 44">
            <a:extLst>
              <a:ext uri="{FF2B5EF4-FFF2-40B4-BE49-F238E27FC236}">
                <a16:creationId xmlns:a16="http://schemas.microsoft.com/office/drawing/2014/main" id="{161D1EF6-207B-E7BD-2867-31BF730D3AE9}"/>
              </a:ext>
            </a:extLst>
          </p:cNvPr>
          <p:cNvSpPr txBox="1"/>
          <p:nvPr/>
        </p:nvSpPr>
        <p:spPr>
          <a:xfrm>
            <a:off x="6096000" y="5253926"/>
            <a:ext cx="1229824"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Bradley Hand ITC" panose="03070402050302030203" pitchFamily="66" charset="0"/>
                <a:ea typeface="+mn-ea"/>
                <a:cs typeface="+mn-cs"/>
              </a:rPr>
              <a:t>Collaboration </a:t>
            </a:r>
            <a:br>
              <a:rPr kumimoji="0" lang="en-GB" sz="1400" b="1" i="0" u="none" strike="noStrike" kern="1200" cap="none" spc="0" normalizeH="0" baseline="0" noProof="0" dirty="0">
                <a:ln>
                  <a:noFill/>
                </a:ln>
                <a:solidFill>
                  <a:prstClr val="black"/>
                </a:solidFill>
                <a:effectLst/>
                <a:uLnTx/>
                <a:uFillTx/>
                <a:latin typeface="Bradley Hand ITC" panose="03070402050302030203" pitchFamily="66" charset="0"/>
                <a:ea typeface="+mn-ea"/>
                <a:cs typeface="+mn-cs"/>
              </a:rPr>
            </a:br>
            <a:r>
              <a:rPr kumimoji="0" lang="en-GB" sz="1400" b="1" i="0" u="none" strike="noStrike" kern="1200" cap="none" spc="0" normalizeH="0" baseline="0" noProof="0" dirty="0">
                <a:ln>
                  <a:noFill/>
                </a:ln>
                <a:solidFill>
                  <a:prstClr val="black"/>
                </a:solidFill>
                <a:effectLst/>
                <a:uLnTx/>
                <a:uFillTx/>
                <a:latin typeface="Bradley Hand ITC" panose="03070402050302030203" pitchFamily="66" charset="0"/>
                <a:ea typeface="+mn-ea"/>
                <a:cs typeface="+mn-cs"/>
              </a:rPr>
              <a:t>with</a:t>
            </a:r>
          </a:p>
        </p:txBody>
      </p:sp>
      <p:pic>
        <p:nvPicPr>
          <p:cNvPr id="47" name="Picture 46">
            <a:extLst>
              <a:ext uri="{FF2B5EF4-FFF2-40B4-BE49-F238E27FC236}">
                <a16:creationId xmlns:a16="http://schemas.microsoft.com/office/drawing/2014/main" id="{5110407B-AC34-4481-F542-F6C8791CDE4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110760" y="6064813"/>
            <a:ext cx="868277" cy="390965"/>
          </a:xfrm>
          <a:prstGeom prst="rect">
            <a:avLst/>
          </a:prstGeom>
        </p:spPr>
      </p:pic>
      <p:pic>
        <p:nvPicPr>
          <p:cNvPr id="53" name="Picture 52">
            <a:extLst>
              <a:ext uri="{FF2B5EF4-FFF2-40B4-BE49-F238E27FC236}">
                <a16:creationId xmlns:a16="http://schemas.microsoft.com/office/drawing/2014/main" id="{F1A38CB3-DE25-0001-DB0E-D53144B40686}"/>
              </a:ext>
            </a:extLst>
          </p:cNvPr>
          <p:cNvPicPr>
            <a:picLocks noChangeAspect="1"/>
          </p:cNvPicPr>
          <p:nvPr/>
        </p:nvPicPr>
        <p:blipFill rotWithShape="1">
          <a:blip r:embed="rId7"/>
          <a:srcRect t="27273" r="21749" b="-4263"/>
          <a:stretch/>
        </p:blipFill>
        <p:spPr>
          <a:xfrm>
            <a:off x="5043228" y="5778739"/>
            <a:ext cx="1198600" cy="653347"/>
          </a:xfrm>
          <a:prstGeom prst="rect">
            <a:avLst/>
          </a:prstGeom>
        </p:spPr>
      </p:pic>
      <p:sp>
        <p:nvSpPr>
          <p:cNvPr id="54" name="TextBox 53">
            <a:extLst>
              <a:ext uri="{FF2B5EF4-FFF2-40B4-BE49-F238E27FC236}">
                <a16:creationId xmlns:a16="http://schemas.microsoft.com/office/drawing/2014/main" id="{4FD13549-E711-326E-7FFA-C3210815425D}"/>
              </a:ext>
            </a:extLst>
          </p:cNvPr>
          <p:cNvSpPr txBox="1"/>
          <p:nvPr/>
        </p:nvSpPr>
        <p:spPr>
          <a:xfrm>
            <a:off x="9731100" y="1820584"/>
            <a:ext cx="1148071" cy="307777"/>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Bradley Hand ITC" panose="03070402050302030203" pitchFamily="66" charset="0"/>
                <a:ea typeface="+mn-ea"/>
                <a:cs typeface="+mn-cs"/>
              </a:rPr>
              <a:t>(L. Contiero)</a:t>
            </a:r>
          </a:p>
        </p:txBody>
      </p:sp>
      <p:sp>
        <p:nvSpPr>
          <p:cNvPr id="55" name="TextBox 54">
            <a:extLst>
              <a:ext uri="{FF2B5EF4-FFF2-40B4-BE49-F238E27FC236}">
                <a16:creationId xmlns:a16="http://schemas.microsoft.com/office/drawing/2014/main" id="{A401970C-DF7C-1DB7-4FDE-31A988BD3A8B}"/>
              </a:ext>
            </a:extLst>
          </p:cNvPr>
          <p:cNvSpPr txBox="1"/>
          <p:nvPr/>
        </p:nvSpPr>
        <p:spPr>
          <a:xfrm>
            <a:off x="4036235" y="1860694"/>
            <a:ext cx="1066318" cy="307777"/>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Bradley Hand ITC" panose="03070402050302030203" pitchFamily="66" charset="0"/>
                <a:ea typeface="+mn-ea"/>
                <a:cs typeface="+mn-cs"/>
              </a:rPr>
              <a:t>(C. Pedano)</a:t>
            </a:r>
          </a:p>
        </p:txBody>
      </p:sp>
      <p:sp>
        <p:nvSpPr>
          <p:cNvPr id="59" name="Rectangle: Rounded Corners 58">
            <a:extLst>
              <a:ext uri="{FF2B5EF4-FFF2-40B4-BE49-F238E27FC236}">
                <a16:creationId xmlns:a16="http://schemas.microsoft.com/office/drawing/2014/main" id="{6C4F8ED7-2705-870E-FFF1-7160E2A1052A}"/>
              </a:ext>
            </a:extLst>
          </p:cNvPr>
          <p:cNvSpPr/>
          <p:nvPr/>
        </p:nvSpPr>
        <p:spPr>
          <a:xfrm>
            <a:off x="7447269" y="5719587"/>
            <a:ext cx="4036604" cy="712499"/>
          </a:xfrm>
          <a:prstGeom prst="roundRect">
            <a:avLst>
              <a:gd name="adj" fmla="val 1506"/>
            </a:avLst>
          </a:prstGeom>
          <a:solidFill>
            <a:srgbClr val="001C57">
              <a:alpha val="49804"/>
            </a:srgbClr>
          </a:solidFill>
          <a:ln w="28575" cap="flat" cmpd="sng" algn="ctr">
            <a:solidFill>
              <a:srgbClr val="2F5597"/>
            </a:solidFill>
            <a:prstDash val="solid"/>
          </a:ln>
          <a:effectLst/>
        </p:spPr>
        <p:txBody>
          <a:bodyPr rtlCol="0" anchor="t"/>
          <a:lstStyle/>
          <a:p>
            <a:pPr marL="144000" marR="0" lvl="0" indent="-144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0" cap="none" spc="0" normalizeH="0" baseline="0" noProof="0" dirty="0">
                <a:ln>
                  <a:noFill/>
                </a:ln>
                <a:solidFill>
                  <a:prstClr val="white"/>
                </a:solidFill>
                <a:effectLst/>
                <a:uLnTx/>
                <a:uFillTx/>
                <a:latin typeface="Calibri" panose="020F0502020204030204"/>
                <a:ea typeface="+mn-ea"/>
                <a:cs typeface="Calibri" panose="020F0502020204030204" pitchFamily="34" charset="0"/>
              </a:rPr>
              <a:t>Experimental setup completed @NTNU, </a:t>
            </a:r>
            <a:br>
              <a:rPr kumimoji="0" lang="en-GB" sz="1400" b="0" i="0" u="none" strike="noStrike" kern="0" cap="none" spc="0" normalizeH="0" baseline="0" noProof="0" dirty="0">
                <a:ln>
                  <a:noFill/>
                </a:ln>
                <a:solidFill>
                  <a:prstClr val="white"/>
                </a:solidFill>
                <a:effectLst/>
                <a:uLnTx/>
                <a:uFillTx/>
                <a:latin typeface="Calibri" panose="020F0502020204030204"/>
                <a:ea typeface="+mn-ea"/>
                <a:cs typeface="Calibri" panose="020F0502020204030204" pitchFamily="34" charset="0"/>
              </a:rPr>
            </a:br>
            <a:r>
              <a:rPr kumimoji="0" lang="en-GB" sz="1400" b="0" i="0" u="none" strike="noStrike" kern="0" cap="none" spc="0" normalizeH="0" baseline="0" noProof="0" dirty="0">
                <a:ln>
                  <a:noFill/>
                </a:ln>
                <a:solidFill>
                  <a:prstClr val="white"/>
                </a:solidFill>
                <a:effectLst/>
                <a:uLnTx/>
                <a:uFillTx/>
                <a:latin typeface="Calibri" panose="020F0502020204030204"/>
                <a:ea typeface="+mn-ea"/>
                <a:cs typeface="Calibri" panose="020F0502020204030204" pitchFamily="34" charset="0"/>
              </a:rPr>
              <a:t>transfer at CERN planned for June</a:t>
            </a:r>
          </a:p>
          <a:p>
            <a:pPr marL="144000" marR="0" lvl="0" indent="-144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0" cap="none" spc="0" normalizeH="0" baseline="0" noProof="0" dirty="0">
                <a:ln>
                  <a:noFill/>
                </a:ln>
                <a:solidFill>
                  <a:prstClr val="white"/>
                </a:solidFill>
                <a:effectLst/>
                <a:uLnTx/>
                <a:uFillTx/>
                <a:latin typeface="Calibri" panose="020F0502020204030204"/>
                <a:ea typeface="+mn-ea"/>
                <a:cs typeface="Calibri" panose="020F0502020204030204" pitchFamily="34" charset="0"/>
              </a:rPr>
              <a:t>Commissioning and calibration planned with CO</a:t>
            </a:r>
            <a:r>
              <a:rPr kumimoji="0" lang="en-GB" sz="1400" b="0" i="0" u="none" strike="noStrike" kern="0" cap="none" spc="0" normalizeH="0" baseline="-25000" noProof="0" dirty="0">
                <a:ln>
                  <a:noFill/>
                </a:ln>
                <a:solidFill>
                  <a:prstClr val="white"/>
                </a:solidFill>
                <a:effectLst/>
                <a:uLnTx/>
                <a:uFillTx/>
                <a:latin typeface="Calibri" panose="020F0502020204030204"/>
                <a:ea typeface="+mn-ea"/>
                <a:cs typeface="Calibri" panose="020F0502020204030204" pitchFamily="34" charset="0"/>
              </a:rPr>
              <a:t>2</a:t>
            </a:r>
            <a:endParaRPr kumimoji="0" lang="en-GB" sz="1400" b="0" i="0" u="none" strike="noStrike" kern="0" cap="none" spc="0" normalizeH="0" baseline="0" noProof="0" dirty="0">
              <a:ln>
                <a:noFill/>
              </a:ln>
              <a:solidFill>
                <a:prstClr val="white"/>
              </a:solidFill>
              <a:effectLst/>
              <a:uLnTx/>
              <a:uFillTx/>
              <a:latin typeface="Calibri" panose="020F0502020204030204"/>
              <a:ea typeface="+mn-ea"/>
              <a:cs typeface="Calibri" panose="020F0502020204030204" pitchFamily="34" charset="0"/>
            </a:endParaRPr>
          </a:p>
        </p:txBody>
      </p:sp>
      <p:sp>
        <p:nvSpPr>
          <p:cNvPr id="60" name="Rectangle: Rounded Corners 59">
            <a:extLst>
              <a:ext uri="{FF2B5EF4-FFF2-40B4-BE49-F238E27FC236}">
                <a16:creationId xmlns:a16="http://schemas.microsoft.com/office/drawing/2014/main" id="{BB38FDDE-8483-F10C-1FD8-5E23B70620A3}"/>
              </a:ext>
            </a:extLst>
          </p:cNvPr>
          <p:cNvSpPr/>
          <p:nvPr/>
        </p:nvSpPr>
        <p:spPr>
          <a:xfrm>
            <a:off x="333896" y="5719587"/>
            <a:ext cx="4331029" cy="712499"/>
          </a:xfrm>
          <a:prstGeom prst="roundRect">
            <a:avLst>
              <a:gd name="adj" fmla="val 1506"/>
            </a:avLst>
          </a:prstGeom>
          <a:solidFill>
            <a:srgbClr val="001C57">
              <a:alpha val="49804"/>
            </a:srgbClr>
          </a:solidFill>
          <a:ln w="28575" cap="flat" cmpd="sng" algn="ctr">
            <a:solidFill>
              <a:srgbClr val="2F5597"/>
            </a:solidFill>
            <a:prstDash val="solid"/>
          </a:ln>
          <a:effectLst/>
        </p:spPr>
        <p:txBody>
          <a:bodyPr rtlCol="0" anchor="t"/>
          <a:lstStyle/>
          <a:p>
            <a:pPr marL="144000" marR="0" lvl="0" indent="-144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0" cap="none" spc="0" normalizeH="0" baseline="0" noProof="0" dirty="0">
                <a:ln>
                  <a:noFill/>
                </a:ln>
                <a:solidFill>
                  <a:prstClr val="white"/>
                </a:solidFill>
                <a:effectLst/>
                <a:uLnTx/>
                <a:uFillTx/>
                <a:latin typeface="Calibri" panose="020F0502020204030204"/>
                <a:ea typeface="+mn-ea"/>
                <a:cs typeface="Calibri" panose="020F0502020204030204" pitchFamily="34" charset="0"/>
              </a:rPr>
              <a:t>Experimental setup almost completed @CERN,</a:t>
            </a:r>
          </a:p>
          <a:p>
            <a:pPr marL="144000" marR="0" lvl="0" indent="-144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0" cap="none" spc="0" normalizeH="0" baseline="0" noProof="0" dirty="0">
                <a:ln>
                  <a:noFill/>
                </a:ln>
                <a:solidFill>
                  <a:prstClr val="white"/>
                </a:solidFill>
                <a:effectLst/>
                <a:uLnTx/>
                <a:uFillTx/>
                <a:latin typeface="Calibri" panose="020F0502020204030204"/>
                <a:ea typeface="+mn-ea"/>
                <a:cs typeface="Calibri" panose="020F0502020204030204" pitchFamily="34" charset="0"/>
              </a:rPr>
              <a:t>Start of experimental activity planned for June </a:t>
            </a:r>
            <a:br>
              <a:rPr kumimoji="0" lang="en-GB" sz="1400" b="0" i="0" u="none" strike="noStrike" kern="0" cap="none" spc="0" normalizeH="0" baseline="0" noProof="0" dirty="0">
                <a:ln>
                  <a:noFill/>
                </a:ln>
                <a:solidFill>
                  <a:prstClr val="white"/>
                </a:solidFill>
                <a:effectLst/>
                <a:uLnTx/>
                <a:uFillTx/>
                <a:latin typeface="Calibri" panose="020F0502020204030204"/>
                <a:ea typeface="+mn-ea"/>
                <a:cs typeface="Calibri" panose="020F0502020204030204" pitchFamily="34" charset="0"/>
              </a:rPr>
            </a:br>
            <a:r>
              <a:rPr kumimoji="0" lang="en-GB" sz="1400" b="0" i="0" u="none" strike="noStrike" kern="0" cap="none" spc="0" normalizeH="0" baseline="0" noProof="0" dirty="0">
                <a:ln>
                  <a:noFill/>
                </a:ln>
                <a:solidFill>
                  <a:prstClr val="white"/>
                </a:solidFill>
                <a:effectLst/>
                <a:uLnTx/>
                <a:uFillTx/>
                <a:latin typeface="Calibri" panose="020F0502020204030204"/>
                <a:ea typeface="+mn-ea"/>
                <a:cs typeface="Calibri" panose="020F0502020204030204" pitchFamily="34" charset="0"/>
              </a:rPr>
              <a:t>(after setup commissioning and calibration)</a:t>
            </a:r>
            <a:br>
              <a:rPr kumimoji="0" lang="en-GB" sz="1400" b="0" i="0" u="none" strike="noStrike" kern="0" cap="none" spc="0" normalizeH="0" baseline="0" noProof="0" dirty="0">
                <a:ln>
                  <a:noFill/>
                </a:ln>
                <a:solidFill>
                  <a:prstClr val="white"/>
                </a:solidFill>
                <a:effectLst/>
                <a:uLnTx/>
                <a:uFillTx/>
                <a:latin typeface="Calibri" panose="020F0502020204030204"/>
                <a:ea typeface="+mn-ea"/>
                <a:cs typeface="Calibri" panose="020F0502020204030204" pitchFamily="34" charset="0"/>
              </a:rPr>
            </a:br>
            <a:endParaRPr kumimoji="0" lang="en-GB" sz="1400" b="0" i="0" u="none" strike="noStrike" kern="0" cap="none" spc="0" normalizeH="0" baseline="0" noProof="0" dirty="0">
              <a:ln>
                <a:noFill/>
              </a:ln>
              <a:solidFill>
                <a:prstClr val="white"/>
              </a:solidFill>
              <a:effectLst/>
              <a:uLnTx/>
              <a:uFillTx/>
              <a:latin typeface="Calibri" panose="020F0502020204030204"/>
              <a:ea typeface="+mn-ea"/>
              <a:cs typeface="Calibri" panose="020F0502020204030204" pitchFamily="34" charset="0"/>
            </a:endParaRPr>
          </a:p>
          <a:p>
            <a:pPr marL="144000" marR="0" lvl="0" indent="-144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400" b="0" i="0" u="none" strike="noStrike" kern="0" cap="none" spc="0" normalizeH="0" baseline="0" noProof="0" dirty="0">
              <a:ln>
                <a:noFill/>
              </a:ln>
              <a:solidFill>
                <a:prstClr val="white"/>
              </a:solidFill>
              <a:effectLst/>
              <a:uLnTx/>
              <a:uFillTx/>
              <a:latin typeface="Calibri" panose="020F0502020204030204"/>
              <a:ea typeface="+mn-ea"/>
              <a:cs typeface="Calibri" panose="020F0502020204030204" pitchFamily="34" charset="0"/>
            </a:endParaRPr>
          </a:p>
        </p:txBody>
      </p:sp>
      <p:sp>
        <p:nvSpPr>
          <p:cNvPr id="61" name="TextBox 60">
            <a:extLst>
              <a:ext uri="{FF2B5EF4-FFF2-40B4-BE49-F238E27FC236}">
                <a16:creationId xmlns:a16="http://schemas.microsoft.com/office/drawing/2014/main" id="{2E743FFF-E543-3CD8-826F-E03D80DDD5B3}"/>
              </a:ext>
            </a:extLst>
          </p:cNvPr>
          <p:cNvSpPr txBox="1"/>
          <p:nvPr/>
        </p:nvSpPr>
        <p:spPr>
          <a:xfrm>
            <a:off x="5013929" y="5222050"/>
            <a:ext cx="939652" cy="523220"/>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Bradley Hand ITC" panose="03070402050302030203" pitchFamily="66" charset="0"/>
                <a:ea typeface="+mn-ea"/>
                <a:cs typeface="+mn-cs"/>
              </a:rPr>
              <a:t>External partners</a:t>
            </a:r>
          </a:p>
        </p:txBody>
      </p:sp>
      <p:cxnSp>
        <p:nvCxnSpPr>
          <p:cNvPr id="64" name="Straight Connector 63">
            <a:extLst>
              <a:ext uri="{FF2B5EF4-FFF2-40B4-BE49-F238E27FC236}">
                <a16:creationId xmlns:a16="http://schemas.microsoft.com/office/drawing/2014/main" id="{DA08F43C-EA47-C1A4-0927-5E989E3C9042}"/>
              </a:ext>
            </a:extLst>
          </p:cNvPr>
          <p:cNvCxnSpPr>
            <a:cxnSpLocks/>
          </p:cNvCxnSpPr>
          <p:nvPr/>
        </p:nvCxnSpPr>
        <p:spPr>
          <a:xfrm flipH="1">
            <a:off x="6078493" y="1557271"/>
            <a:ext cx="1" cy="3335825"/>
          </a:xfrm>
          <a:prstGeom prst="line">
            <a:avLst/>
          </a:prstGeom>
          <a:ln w="38100">
            <a:solidFill>
              <a:srgbClr val="001C57"/>
            </a:solidFill>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068B0525-EFBB-B5AD-B38D-A0E72595A57F}"/>
              </a:ext>
            </a:extLst>
          </p:cNvPr>
          <p:cNvSpPr txBox="1"/>
          <p:nvPr/>
        </p:nvSpPr>
        <p:spPr>
          <a:xfrm>
            <a:off x="479591" y="1584386"/>
            <a:ext cx="4984011" cy="1761173"/>
          </a:xfrm>
          <a:prstGeom prst="rect">
            <a:avLst/>
          </a:prstGeom>
        </p:spPr>
        <p:txBody>
          <a:bodyPr vert="horz" lIns="91440" tIns="45720" rIns="91440" bIns="45720" rtlCol="0">
            <a:normAutofit/>
          </a:bodyPr>
          <a:lstStyle>
            <a:lvl1pPr marL="171446" indent="-171446" defTabSz="685783">
              <a:lnSpc>
                <a:spcPct val="90000"/>
              </a:lnSpc>
              <a:spcBef>
                <a:spcPts val="750"/>
              </a:spcBef>
              <a:buClr>
                <a:srgbClr val="F2B53C"/>
              </a:buClr>
              <a:buFont typeface="Arial" panose="020B0604020202020204" pitchFamily="34" charset="0"/>
              <a:buChar char="•"/>
              <a:defRPr sz="2100" b="0">
                <a:solidFill>
                  <a:srgbClr val="171A6C"/>
                </a:solidFill>
              </a:defRPr>
            </a:lvl1pPr>
            <a:lvl2pPr marL="514337" indent="-171446" defTabSz="685783">
              <a:lnSpc>
                <a:spcPct val="90000"/>
              </a:lnSpc>
              <a:spcBef>
                <a:spcPts val="375"/>
              </a:spcBef>
              <a:buClr>
                <a:srgbClr val="F2B53C"/>
              </a:buClr>
              <a:buFont typeface="Arial" panose="020B0604020202020204" pitchFamily="34" charset="0"/>
              <a:buChar char="•"/>
              <a:defRPr b="0">
                <a:solidFill>
                  <a:srgbClr val="171A6C"/>
                </a:solidFill>
              </a:defRPr>
            </a:lvl2pPr>
            <a:lvl3pPr marL="857228" indent="-171446" defTabSz="685783">
              <a:lnSpc>
                <a:spcPct val="90000"/>
              </a:lnSpc>
              <a:spcBef>
                <a:spcPts val="375"/>
              </a:spcBef>
              <a:buClr>
                <a:srgbClr val="F2B53C"/>
              </a:buClr>
              <a:buFont typeface="Arial" panose="020B0604020202020204" pitchFamily="34" charset="0"/>
              <a:buChar char="•"/>
              <a:defRPr sz="1500" b="0">
                <a:solidFill>
                  <a:srgbClr val="171A6C"/>
                </a:solidFill>
              </a:defRPr>
            </a:lvl3pPr>
            <a:lvl4pPr marL="1200120" indent="-171446" defTabSz="685783">
              <a:lnSpc>
                <a:spcPct val="90000"/>
              </a:lnSpc>
              <a:spcBef>
                <a:spcPts val="375"/>
              </a:spcBef>
              <a:buClr>
                <a:srgbClr val="F2B53C"/>
              </a:buClr>
              <a:buFont typeface="Arial" panose="020B0604020202020204" pitchFamily="34" charset="0"/>
              <a:buChar char="•"/>
              <a:defRPr sz="1350" b="0">
                <a:solidFill>
                  <a:srgbClr val="171A6C"/>
                </a:solidFill>
              </a:defRPr>
            </a:lvl4pPr>
            <a:lvl5pPr marL="1543012" indent="-171446" defTabSz="685783">
              <a:lnSpc>
                <a:spcPct val="90000"/>
              </a:lnSpc>
              <a:spcBef>
                <a:spcPts val="375"/>
              </a:spcBef>
              <a:buClr>
                <a:srgbClr val="F2B53C"/>
              </a:buClr>
              <a:buFont typeface="Arial" panose="020B0604020202020204" pitchFamily="34" charset="0"/>
              <a:buChar char="•"/>
              <a:defRPr sz="1350" b="0">
                <a:solidFill>
                  <a:srgbClr val="171A6C"/>
                </a:solidFill>
              </a:defRPr>
            </a:lvl5pPr>
            <a:lvl6pPr marL="1885903" indent="-171446" defTabSz="685783">
              <a:lnSpc>
                <a:spcPct val="90000"/>
              </a:lnSpc>
              <a:spcBef>
                <a:spcPts val="375"/>
              </a:spcBef>
              <a:buFont typeface="Arial" panose="020B0604020202020204" pitchFamily="34" charset="0"/>
              <a:buChar char="•"/>
              <a:defRPr sz="1350"/>
            </a:lvl6pPr>
            <a:lvl7pPr marL="2228795" indent="-171446" defTabSz="685783">
              <a:lnSpc>
                <a:spcPct val="90000"/>
              </a:lnSpc>
              <a:spcBef>
                <a:spcPts val="375"/>
              </a:spcBef>
              <a:buFont typeface="Arial" panose="020B0604020202020204" pitchFamily="34" charset="0"/>
              <a:buChar char="•"/>
              <a:defRPr sz="1350"/>
            </a:lvl7pPr>
            <a:lvl8pPr marL="2571686" indent="-171446" defTabSz="685783">
              <a:lnSpc>
                <a:spcPct val="90000"/>
              </a:lnSpc>
              <a:spcBef>
                <a:spcPts val="375"/>
              </a:spcBef>
              <a:buFont typeface="Arial" panose="020B0604020202020204" pitchFamily="34" charset="0"/>
              <a:buChar char="•"/>
              <a:defRPr sz="1350"/>
            </a:lvl8pPr>
            <a:lvl9pPr marL="2914577" indent="-171446" defTabSz="685783">
              <a:lnSpc>
                <a:spcPct val="90000"/>
              </a:lnSpc>
              <a:spcBef>
                <a:spcPts val="375"/>
              </a:spcBef>
              <a:buFont typeface="Arial" panose="020B0604020202020204" pitchFamily="34" charset="0"/>
              <a:buChar char="•"/>
              <a:defRPr sz="1350"/>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In the range +32 C to + 40 C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400" b="1" i="0" u="none" strike="noStrike" kern="1200" cap="none" spc="0" normalizeH="0" baseline="0" noProof="0" dirty="0">
                <a:ln>
                  <a:noFill/>
                </a:ln>
                <a:solidFill>
                  <a:srgbClr val="00B050"/>
                </a:solidFill>
                <a:effectLst/>
                <a:uLnTx/>
                <a:uFillTx/>
                <a:latin typeface="Calibri" panose="020F0502020204030204"/>
                <a:ea typeface="+mn-ea"/>
                <a:cs typeface="+mn-cs"/>
              </a:rPr>
              <a:t>Advantages:</a:t>
            </a:r>
          </a:p>
          <a:p>
            <a:pPr marL="171446" marR="0" lvl="0" indent="-171446"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Simplicity of a single-phase cooling-like</a:t>
            </a:r>
          </a:p>
          <a:p>
            <a:pPr marL="514337" marR="0" lvl="0" indent="-171446"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Hydraulic pressure drop</a:t>
            </a: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sym typeface="Wingdings" panose="05000000000000000000" pitchFamily="2" charset="2"/>
              </a:rPr>
              <a:t> </a:t>
            </a: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gas-like</a:t>
            </a:r>
          </a:p>
          <a:p>
            <a:pPr marL="171446" marR="0" lvl="0" indent="-171446"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Better heat and mass transfer properties than water.</a:t>
            </a:r>
          </a:p>
          <a:p>
            <a:pPr marL="171446" marR="0" lvl="0" indent="-171446"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Dielectric fluid, Natural refrigerant</a:t>
            </a:r>
          </a:p>
        </p:txBody>
      </p:sp>
      <p:sp>
        <p:nvSpPr>
          <p:cNvPr id="67" name="TextBox 66">
            <a:extLst>
              <a:ext uri="{FF2B5EF4-FFF2-40B4-BE49-F238E27FC236}">
                <a16:creationId xmlns:a16="http://schemas.microsoft.com/office/drawing/2014/main" id="{2675C0AD-53DD-6B51-95CE-609990655918}"/>
              </a:ext>
            </a:extLst>
          </p:cNvPr>
          <p:cNvSpPr txBox="1"/>
          <p:nvPr/>
        </p:nvSpPr>
        <p:spPr>
          <a:xfrm>
            <a:off x="6565826" y="1843446"/>
            <a:ext cx="4572000" cy="1334536"/>
          </a:xfrm>
          <a:prstGeom prst="rect">
            <a:avLst/>
          </a:prstGeom>
        </p:spPr>
        <p:txBody>
          <a:bodyPr vert="horz" lIns="91440" tIns="45720" rIns="91440" bIns="45720" rtlCol="0">
            <a:normAutofit lnSpcReduction="10000"/>
          </a:bodyPr>
          <a:lstStyle>
            <a:defPPr>
              <a:defRPr lang="en-US"/>
            </a:defPPr>
            <a:lvl1pPr marL="171446" indent="-171446">
              <a:lnSpc>
                <a:spcPct val="100000"/>
              </a:lnSpc>
              <a:spcBef>
                <a:spcPts val="0"/>
              </a:spcBef>
              <a:buClrTx/>
              <a:buFont typeface="Arial" panose="020B0604020202020204" pitchFamily="34" charset="0"/>
              <a:buChar char="•"/>
              <a:defRPr sz="1400" b="0">
                <a:solidFill>
                  <a:prstClr val="black"/>
                </a:solidFill>
                <a:latin typeface="Calibri" panose="020F0502020204030204"/>
              </a:defRPr>
            </a:lvl1pPr>
            <a:lvl2pPr marL="514337" indent="-171446" defTabSz="685783">
              <a:lnSpc>
                <a:spcPct val="90000"/>
              </a:lnSpc>
              <a:spcBef>
                <a:spcPts val="375"/>
              </a:spcBef>
              <a:buClr>
                <a:srgbClr val="F2B53C"/>
              </a:buClr>
              <a:buFont typeface="Arial" panose="020B0604020202020204" pitchFamily="34" charset="0"/>
              <a:buChar char="•"/>
              <a:defRPr b="0">
                <a:solidFill>
                  <a:srgbClr val="171A6C"/>
                </a:solidFill>
              </a:defRPr>
            </a:lvl2pPr>
            <a:lvl3pPr marL="857228" indent="-171446" defTabSz="685783">
              <a:lnSpc>
                <a:spcPct val="90000"/>
              </a:lnSpc>
              <a:spcBef>
                <a:spcPts val="375"/>
              </a:spcBef>
              <a:buClr>
                <a:srgbClr val="F2B53C"/>
              </a:buClr>
              <a:buFont typeface="Arial" panose="020B0604020202020204" pitchFamily="34" charset="0"/>
              <a:buChar char="•"/>
              <a:defRPr sz="1500" b="0">
                <a:solidFill>
                  <a:srgbClr val="171A6C"/>
                </a:solidFill>
              </a:defRPr>
            </a:lvl3pPr>
            <a:lvl4pPr marL="1200120" indent="-171446" defTabSz="685783">
              <a:lnSpc>
                <a:spcPct val="90000"/>
              </a:lnSpc>
              <a:spcBef>
                <a:spcPts val="375"/>
              </a:spcBef>
              <a:buClr>
                <a:srgbClr val="F2B53C"/>
              </a:buClr>
              <a:buFont typeface="Arial" panose="020B0604020202020204" pitchFamily="34" charset="0"/>
              <a:buChar char="•"/>
              <a:defRPr sz="1350" b="0">
                <a:solidFill>
                  <a:srgbClr val="171A6C"/>
                </a:solidFill>
              </a:defRPr>
            </a:lvl4pPr>
            <a:lvl5pPr marL="1543012" indent="-171446" defTabSz="685783">
              <a:lnSpc>
                <a:spcPct val="90000"/>
              </a:lnSpc>
              <a:spcBef>
                <a:spcPts val="375"/>
              </a:spcBef>
              <a:buClr>
                <a:srgbClr val="F2B53C"/>
              </a:buClr>
              <a:buFont typeface="Arial" panose="020B0604020202020204" pitchFamily="34" charset="0"/>
              <a:buChar char="•"/>
              <a:defRPr sz="1350" b="0">
                <a:solidFill>
                  <a:srgbClr val="171A6C"/>
                </a:solidFill>
              </a:defRPr>
            </a:lvl5pPr>
            <a:lvl6pPr marL="1885903" indent="-171446" defTabSz="685783">
              <a:lnSpc>
                <a:spcPct val="90000"/>
              </a:lnSpc>
              <a:spcBef>
                <a:spcPts val="375"/>
              </a:spcBef>
              <a:buFont typeface="Arial" panose="020B0604020202020204" pitchFamily="34" charset="0"/>
              <a:buChar char="•"/>
              <a:defRPr sz="1350"/>
            </a:lvl6pPr>
            <a:lvl7pPr marL="2228795" indent="-171446" defTabSz="685783">
              <a:lnSpc>
                <a:spcPct val="90000"/>
              </a:lnSpc>
              <a:spcBef>
                <a:spcPts val="375"/>
              </a:spcBef>
              <a:buFont typeface="Arial" panose="020B0604020202020204" pitchFamily="34" charset="0"/>
              <a:buChar char="•"/>
              <a:defRPr sz="1350"/>
            </a:lvl7pPr>
            <a:lvl8pPr marL="2571686" indent="-171446" defTabSz="685783">
              <a:lnSpc>
                <a:spcPct val="90000"/>
              </a:lnSpc>
              <a:spcBef>
                <a:spcPts val="375"/>
              </a:spcBef>
              <a:buFont typeface="Arial" panose="020B0604020202020204" pitchFamily="34" charset="0"/>
              <a:buChar char="•"/>
              <a:defRPr sz="1350"/>
            </a:lvl8pPr>
            <a:lvl9pPr marL="2914577" indent="-171446" defTabSz="685783">
              <a:lnSpc>
                <a:spcPct val="90000"/>
              </a:lnSpc>
              <a:spcBef>
                <a:spcPts val="375"/>
              </a:spcBef>
              <a:buFont typeface="Arial" panose="020B0604020202020204" pitchFamily="34" charset="0"/>
              <a:buChar char="•"/>
              <a:defRPr sz="1350"/>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As low as -90C</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400" b="1" i="0" u="none" strike="noStrike" kern="1200" cap="none" spc="0" normalizeH="0" baseline="0" noProof="0" dirty="0">
                <a:ln>
                  <a:noFill/>
                </a:ln>
                <a:solidFill>
                  <a:srgbClr val="00B050"/>
                </a:solidFill>
                <a:effectLst/>
                <a:uLnTx/>
                <a:uFillTx/>
                <a:latin typeface="Calibri" panose="020F0502020204030204"/>
                <a:ea typeface="+mn-ea"/>
                <a:cs typeface="+mn-cs"/>
              </a:rPr>
              <a:t>Advantages:</a:t>
            </a:r>
          </a:p>
          <a:p>
            <a:pPr marL="171446" marR="0" lvl="0" indent="-171446"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E</a:t>
            </a:r>
            <a:r>
              <a:rPr kumimoji="0" lang="en-GB" sz="1400" b="0" i="0" u="none" strike="noStrike" kern="1200" cap="none" spc="0" normalizeH="0" baseline="0" noProof="0" dirty="0" err="1">
                <a:ln>
                  <a:noFill/>
                </a:ln>
                <a:solidFill>
                  <a:prstClr val="black"/>
                </a:solidFill>
                <a:effectLst/>
                <a:uLnTx/>
                <a:uFillTx/>
                <a:latin typeface="Calibri" panose="020F0502020204030204"/>
                <a:ea typeface="+mn-ea"/>
                <a:cs typeface="+mn-cs"/>
              </a:rPr>
              <a:t>xpected</a:t>
            </a: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 similar behaviour as CO2 but then at cold. (The CO2 of the cold)</a:t>
            </a:r>
          </a:p>
          <a:p>
            <a:pPr marL="171446" marR="0" lvl="0" indent="-171446"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New cycle in development, also applicable to other fluids.</a:t>
            </a:r>
          </a:p>
          <a:p>
            <a:pPr marL="171446" marR="0" lvl="0" indent="-171446"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Dielectric fluid, Natural refrigerant </a:t>
            </a:r>
          </a:p>
        </p:txBody>
      </p:sp>
      <p:pic>
        <p:nvPicPr>
          <p:cNvPr id="7" name="Picture 6">
            <a:extLst>
              <a:ext uri="{FF2B5EF4-FFF2-40B4-BE49-F238E27FC236}">
                <a16:creationId xmlns:a16="http://schemas.microsoft.com/office/drawing/2014/main" id="{72E25182-0A1E-F645-634E-6CF3052379DB}"/>
              </a:ext>
            </a:extLst>
          </p:cNvPr>
          <p:cNvPicPr>
            <a:picLocks noChangeAspect="1"/>
          </p:cNvPicPr>
          <p:nvPr/>
        </p:nvPicPr>
        <p:blipFill>
          <a:blip r:embed="rId8"/>
          <a:stretch>
            <a:fillRect/>
          </a:stretch>
        </p:blipFill>
        <p:spPr>
          <a:xfrm>
            <a:off x="7451877" y="3253788"/>
            <a:ext cx="1768525" cy="2427896"/>
          </a:xfrm>
          <a:prstGeom prst="rect">
            <a:avLst/>
          </a:prstGeom>
        </p:spPr>
      </p:pic>
      <p:pic>
        <p:nvPicPr>
          <p:cNvPr id="17" name="Picture 16">
            <a:extLst>
              <a:ext uri="{FF2B5EF4-FFF2-40B4-BE49-F238E27FC236}">
                <a16:creationId xmlns:a16="http://schemas.microsoft.com/office/drawing/2014/main" id="{83C1C95C-1F6D-571D-D878-6C693AE5E2DD}"/>
              </a:ext>
            </a:extLst>
          </p:cNvPr>
          <p:cNvPicPr>
            <a:picLocks noChangeAspect="1"/>
          </p:cNvPicPr>
          <p:nvPr/>
        </p:nvPicPr>
        <p:blipFill rotWithShape="1">
          <a:blip r:embed="rId9"/>
          <a:srcRect t="18849"/>
          <a:stretch/>
        </p:blipFill>
        <p:spPr>
          <a:xfrm>
            <a:off x="9270530" y="3253788"/>
            <a:ext cx="2243860" cy="2427896"/>
          </a:xfrm>
          <a:prstGeom prst="rect">
            <a:avLst/>
          </a:prstGeom>
        </p:spPr>
      </p:pic>
      <p:sp>
        <p:nvSpPr>
          <p:cNvPr id="19" name="TextBox 18">
            <a:extLst>
              <a:ext uri="{FF2B5EF4-FFF2-40B4-BE49-F238E27FC236}">
                <a16:creationId xmlns:a16="http://schemas.microsoft.com/office/drawing/2014/main" id="{34931978-C000-F99B-D0DB-4C75ECFA0960}"/>
              </a:ext>
            </a:extLst>
          </p:cNvPr>
          <p:cNvSpPr txBox="1"/>
          <p:nvPr/>
        </p:nvSpPr>
        <p:spPr>
          <a:xfrm>
            <a:off x="7450621" y="3251515"/>
            <a:ext cx="1769782" cy="307777"/>
          </a:xfrm>
          <a:prstGeom prst="rect">
            <a:avLst/>
          </a:prstGeom>
          <a:solidFill>
            <a:srgbClr val="001C57">
              <a:alpha val="54000"/>
            </a:srgb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Calibri" panose="020F0502020204030204"/>
                <a:ea typeface="+mn-ea"/>
                <a:cs typeface="Times New Roman" panose="02020603050405020304" pitchFamily="18" charset="0"/>
              </a:rPr>
              <a:t>Detector simulator</a:t>
            </a:r>
            <a:endParaRPr kumimoji="0" lang="en-GB" sz="1400" b="0" i="0" u="none" strike="noStrike" kern="1200" cap="none" spc="0" normalizeH="0" baseline="0" noProof="0" dirty="0">
              <a:ln>
                <a:noFill/>
              </a:ln>
              <a:solidFill>
                <a:prstClr val="white"/>
              </a:solidFill>
              <a:effectLst/>
              <a:uLnTx/>
              <a:uFillTx/>
              <a:latin typeface="Calibri" panose="020F0502020204030204"/>
              <a:ea typeface="+mn-ea"/>
              <a:cs typeface="Times New Roman" panose="02020603050405020304" pitchFamily="18" charset="0"/>
            </a:endParaRPr>
          </a:p>
        </p:txBody>
      </p:sp>
      <p:sp>
        <p:nvSpPr>
          <p:cNvPr id="20" name="TextBox 19">
            <a:extLst>
              <a:ext uri="{FF2B5EF4-FFF2-40B4-BE49-F238E27FC236}">
                <a16:creationId xmlns:a16="http://schemas.microsoft.com/office/drawing/2014/main" id="{6EAB8EBE-D4E5-D373-3F0A-0E73A4372E81}"/>
              </a:ext>
            </a:extLst>
          </p:cNvPr>
          <p:cNvSpPr txBox="1"/>
          <p:nvPr/>
        </p:nvSpPr>
        <p:spPr>
          <a:xfrm>
            <a:off x="9270529" y="3251514"/>
            <a:ext cx="2243860" cy="307777"/>
          </a:xfrm>
          <a:prstGeom prst="rect">
            <a:avLst/>
          </a:prstGeom>
          <a:solidFill>
            <a:srgbClr val="001C57">
              <a:alpha val="54000"/>
            </a:srgb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Calibri" panose="020F0502020204030204"/>
                <a:ea typeface="+mn-ea"/>
                <a:cs typeface="Times New Roman" panose="02020603050405020304" pitchFamily="18" charset="0"/>
              </a:rPr>
              <a:t>Cooling cycle</a:t>
            </a:r>
            <a:endParaRPr kumimoji="0" lang="en-GB" sz="1400" b="0" i="0" u="none" strike="noStrike" kern="1200" cap="none" spc="0" normalizeH="0" baseline="0" noProof="0" dirty="0">
              <a:ln>
                <a:noFill/>
              </a:ln>
              <a:solidFill>
                <a:prstClr val="white"/>
              </a:solidFill>
              <a:effectLst/>
              <a:uLnTx/>
              <a:uFillTx/>
              <a:latin typeface="Calibri" panose="020F0502020204030204"/>
              <a:ea typeface="+mn-ea"/>
              <a:cs typeface="Times New Roman" panose="02020603050405020304" pitchFamily="18" charset="0"/>
            </a:endParaRPr>
          </a:p>
        </p:txBody>
      </p:sp>
      <p:pic>
        <p:nvPicPr>
          <p:cNvPr id="18" name="Content Placeholder 5" descr="A machine with blue and silver parts">
            <a:extLst>
              <a:ext uri="{FF2B5EF4-FFF2-40B4-BE49-F238E27FC236}">
                <a16:creationId xmlns:a16="http://schemas.microsoft.com/office/drawing/2014/main" id="{0E5A358D-C99C-EF24-9B91-E16BD7B3F1BC}"/>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t="19688" b="4042"/>
          <a:stretch/>
        </p:blipFill>
        <p:spPr>
          <a:xfrm rot="10800000">
            <a:off x="333895" y="3216091"/>
            <a:ext cx="4338017" cy="2465591"/>
          </a:xfrm>
          <a:prstGeom prst="rect">
            <a:avLst/>
          </a:prstGeom>
        </p:spPr>
      </p:pic>
      <p:sp>
        <p:nvSpPr>
          <p:cNvPr id="21" name="TextBox 20">
            <a:extLst>
              <a:ext uri="{FF2B5EF4-FFF2-40B4-BE49-F238E27FC236}">
                <a16:creationId xmlns:a16="http://schemas.microsoft.com/office/drawing/2014/main" id="{42761322-8FF6-5FAE-155B-CB4277F60A00}"/>
              </a:ext>
            </a:extLst>
          </p:cNvPr>
          <p:cNvSpPr txBox="1"/>
          <p:nvPr/>
        </p:nvSpPr>
        <p:spPr>
          <a:xfrm>
            <a:off x="351241" y="3216093"/>
            <a:ext cx="4320673" cy="307777"/>
          </a:xfrm>
          <a:prstGeom prst="rect">
            <a:avLst/>
          </a:prstGeom>
          <a:solidFill>
            <a:srgbClr val="001C57">
              <a:alpha val="54000"/>
            </a:srgb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Calibri" panose="020F0502020204030204"/>
                <a:ea typeface="+mn-ea"/>
                <a:cs typeface="Times New Roman" panose="02020603050405020304" pitchFamily="18" charset="0"/>
              </a:rPr>
              <a:t>Cooling cycle</a:t>
            </a:r>
            <a:endParaRPr kumimoji="0" lang="en-GB" sz="1400" b="0" i="0" u="none" strike="noStrike" kern="1200" cap="none" spc="0" normalizeH="0" baseline="0" noProof="0" dirty="0">
              <a:ln>
                <a:noFill/>
              </a:ln>
              <a:solidFill>
                <a:prstClr val="white"/>
              </a:solidFill>
              <a:effectLst/>
              <a:uLnTx/>
              <a:uFillTx/>
              <a:latin typeface="Calibri" panose="020F0502020204030204"/>
              <a:ea typeface="+mn-ea"/>
              <a:cs typeface="Times New Roman" panose="02020603050405020304" pitchFamily="18" charset="0"/>
            </a:endParaRPr>
          </a:p>
        </p:txBody>
      </p:sp>
    </p:spTree>
    <p:extLst>
      <p:ext uri="{BB962C8B-B14F-4D97-AF65-F5344CB8AC3E}">
        <p14:creationId xmlns:p14="http://schemas.microsoft.com/office/powerpoint/2010/main" val="5633309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A939EC-D777-621F-3A91-78D4C4F4B2F9}"/>
              </a:ext>
            </a:extLst>
          </p:cNvPr>
          <p:cNvSpPr>
            <a:spLocks noGrp="1"/>
          </p:cNvSpPr>
          <p:nvPr>
            <p:ph type="title"/>
          </p:nvPr>
        </p:nvSpPr>
        <p:spPr>
          <a:xfrm>
            <a:off x="3190874" y="365125"/>
            <a:ext cx="8162925" cy="1325563"/>
          </a:xfrm>
        </p:spPr>
        <p:txBody>
          <a:bodyPr/>
          <a:lstStyle/>
          <a:p>
            <a:pPr algn="ctr"/>
            <a:r>
              <a:rPr lang="en-US" dirty="0">
                <a:solidFill>
                  <a:srgbClr val="00B050"/>
                </a:solidFill>
              </a:rPr>
              <a:t>From -40°C to -70 °C and below </a:t>
            </a:r>
            <a:br>
              <a:rPr lang="en-US" dirty="0">
                <a:solidFill>
                  <a:srgbClr val="00B050"/>
                </a:solidFill>
              </a:rPr>
            </a:br>
            <a:r>
              <a:rPr lang="en-US" dirty="0">
                <a:solidFill>
                  <a:srgbClr val="00B050"/>
                </a:solidFill>
              </a:rPr>
              <a:t>=&gt; from R744 to R784</a:t>
            </a:r>
            <a:endParaRPr lang="en-GB" dirty="0">
              <a:solidFill>
                <a:srgbClr val="00B050"/>
              </a:solidFill>
            </a:endParaRPr>
          </a:p>
        </p:txBody>
      </p:sp>
      <p:sp>
        <p:nvSpPr>
          <p:cNvPr id="5" name="TextBox 4">
            <a:extLst>
              <a:ext uri="{FF2B5EF4-FFF2-40B4-BE49-F238E27FC236}">
                <a16:creationId xmlns:a16="http://schemas.microsoft.com/office/drawing/2014/main" id="{DA4CD525-7286-68DB-6A12-804535F6C538}"/>
              </a:ext>
            </a:extLst>
          </p:cNvPr>
          <p:cNvSpPr txBox="1"/>
          <p:nvPr/>
        </p:nvSpPr>
        <p:spPr>
          <a:xfrm>
            <a:off x="7573793" y="4002889"/>
            <a:ext cx="4647389" cy="646331"/>
          </a:xfrm>
          <a:prstGeom prst="rect">
            <a:avLst/>
          </a:prstGeom>
          <a:noFill/>
        </p:spPr>
        <p:txBody>
          <a:bodyPr wrap="square">
            <a:spAutoFit/>
          </a:bodyPr>
          <a:lstStyle/>
          <a:p>
            <a:r>
              <a:rPr lang="en-GB" dirty="0">
                <a:hlinkClick r:id="rId2"/>
              </a:rPr>
              <a:t>https://doi.org/10.1016/j.nima.2024.169420</a:t>
            </a:r>
            <a:endParaRPr lang="en-GB" dirty="0"/>
          </a:p>
          <a:p>
            <a:endParaRPr lang="en-GB" dirty="0"/>
          </a:p>
        </p:txBody>
      </p:sp>
      <p:pic>
        <p:nvPicPr>
          <p:cNvPr id="7" name="Picture 6">
            <a:extLst>
              <a:ext uri="{FF2B5EF4-FFF2-40B4-BE49-F238E27FC236}">
                <a16:creationId xmlns:a16="http://schemas.microsoft.com/office/drawing/2014/main" id="{3634276A-6126-C0ED-3FE6-0273E343E5C3}"/>
              </a:ext>
            </a:extLst>
          </p:cNvPr>
          <p:cNvPicPr>
            <a:picLocks noChangeAspect="1"/>
          </p:cNvPicPr>
          <p:nvPr/>
        </p:nvPicPr>
        <p:blipFill>
          <a:blip r:embed="rId3"/>
          <a:stretch>
            <a:fillRect/>
          </a:stretch>
        </p:blipFill>
        <p:spPr>
          <a:xfrm>
            <a:off x="8054502" y="4408501"/>
            <a:ext cx="3685972" cy="1990880"/>
          </a:xfrm>
          <a:prstGeom prst="rect">
            <a:avLst/>
          </a:prstGeom>
        </p:spPr>
      </p:pic>
      <p:sp>
        <p:nvSpPr>
          <p:cNvPr id="10" name="TextBox 9">
            <a:extLst>
              <a:ext uri="{FF2B5EF4-FFF2-40B4-BE49-F238E27FC236}">
                <a16:creationId xmlns:a16="http://schemas.microsoft.com/office/drawing/2014/main" id="{06BBB7B3-8FDC-059A-D79E-77BB9BCDF5A0}"/>
              </a:ext>
            </a:extLst>
          </p:cNvPr>
          <p:cNvSpPr txBox="1"/>
          <p:nvPr/>
        </p:nvSpPr>
        <p:spPr>
          <a:xfrm>
            <a:off x="838200" y="1602126"/>
            <a:ext cx="4546758" cy="369332"/>
          </a:xfrm>
          <a:prstGeom prst="rect">
            <a:avLst/>
          </a:prstGeom>
          <a:noFill/>
        </p:spPr>
        <p:txBody>
          <a:bodyPr wrap="none" rtlCol="0">
            <a:spAutoFit/>
          </a:bodyPr>
          <a:lstStyle/>
          <a:p>
            <a:r>
              <a:rPr lang="en-US" dirty="0">
                <a:solidFill>
                  <a:srgbClr val="FF0000"/>
                </a:solidFill>
              </a:rPr>
              <a:t>Is Krypton the CO</a:t>
            </a:r>
            <a:r>
              <a:rPr lang="en-US" baseline="-25000" dirty="0">
                <a:solidFill>
                  <a:srgbClr val="FF0000"/>
                </a:solidFill>
              </a:rPr>
              <a:t>2</a:t>
            </a:r>
            <a:r>
              <a:rPr lang="en-US" dirty="0">
                <a:solidFill>
                  <a:srgbClr val="FF0000"/>
                </a:solidFill>
              </a:rPr>
              <a:t> for colder temperatures?</a:t>
            </a:r>
            <a:endParaRPr lang="en-GB" dirty="0">
              <a:solidFill>
                <a:srgbClr val="FF0000"/>
              </a:solidFill>
            </a:endParaRPr>
          </a:p>
        </p:txBody>
      </p:sp>
      <p:sp>
        <p:nvSpPr>
          <p:cNvPr id="11" name="TextBox 10">
            <a:extLst>
              <a:ext uri="{FF2B5EF4-FFF2-40B4-BE49-F238E27FC236}">
                <a16:creationId xmlns:a16="http://schemas.microsoft.com/office/drawing/2014/main" id="{75923EBD-72B2-83F4-5EB1-F6B1ADDB4998}"/>
              </a:ext>
            </a:extLst>
          </p:cNvPr>
          <p:cNvSpPr txBox="1"/>
          <p:nvPr/>
        </p:nvSpPr>
        <p:spPr>
          <a:xfrm>
            <a:off x="838200" y="1999356"/>
            <a:ext cx="9071522" cy="646331"/>
          </a:xfrm>
          <a:prstGeom prst="rect">
            <a:avLst/>
          </a:prstGeom>
          <a:noFill/>
        </p:spPr>
        <p:txBody>
          <a:bodyPr wrap="none" rtlCol="0">
            <a:spAutoFit/>
          </a:bodyPr>
          <a:lstStyle/>
          <a:p>
            <a:r>
              <a:rPr lang="en-US" dirty="0"/>
              <a:t>Development of a new cycle with a new coolant</a:t>
            </a:r>
          </a:p>
          <a:p>
            <a:r>
              <a:rPr lang="en-US" dirty="0"/>
              <a:t>An ejector driven cycle with potential also for other fluids (Full control, no thermal chocks)</a:t>
            </a:r>
            <a:endParaRPr lang="en-GB" dirty="0"/>
          </a:p>
        </p:txBody>
      </p:sp>
      <p:sp>
        <p:nvSpPr>
          <p:cNvPr id="12" name="TextBox 11">
            <a:extLst>
              <a:ext uri="{FF2B5EF4-FFF2-40B4-BE49-F238E27FC236}">
                <a16:creationId xmlns:a16="http://schemas.microsoft.com/office/drawing/2014/main" id="{0A4D3844-F0D9-221E-D1B6-F4A259E7D4A1}"/>
              </a:ext>
            </a:extLst>
          </p:cNvPr>
          <p:cNvSpPr txBox="1"/>
          <p:nvPr/>
        </p:nvSpPr>
        <p:spPr>
          <a:xfrm>
            <a:off x="8214462" y="3356558"/>
            <a:ext cx="3366050" cy="646331"/>
          </a:xfrm>
          <a:prstGeom prst="rect">
            <a:avLst/>
          </a:prstGeom>
          <a:noFill/>
        </p:spPr>
        <p:txBody>
          <a:bodyPr wrap="none" rtlCol="0">
            <a:spAutoFit/>
          </a:bodyPr>
          <a:lstStyle/>
          <a:p>
            <a:pPr algn="ctr"/>
            <a:r>
              <a:rPr lang="en-US" dirty="0"/>
              <a:t>A PhD project by Luca </a:t>
            </a:r>
            <a:r>
              <a:rPr lang="en-US" dirty="0" err="1"/>
              <a:t>Contiero</a:t>
            </a:r>
            <a:r>
              <a:rPr lang="en-US" dirty="0"/>
              <a:t> </a:t>
            </a:r>
          </a:p>
          <a:p>
            <a:pPr algn="ctr"/>
            <a:r>
              <a:rPr lang="en-US" dirty="0"/>
              <a:t>1</a:t>
            </a:r>
            <a:r>
              <a:rPr lang="en-US" baseline="30000" dirty="0"/>
              <a:t>st</a:t>
            </a:r>
            <a:r>
              <a:rPr lang="en-US" dirty="0"/>
              <a:t> paper published</a:t>
            </a:r>
            <a:endParaRPr lang="en-GB" dirty="0"/>
          </a:p>
        </p:txBody>
      </p:sp>
      <p:pic>
        <p:nvPicPr>
          <p:cNvPr id="13" name="Picture 12">
            <a:extLst>
              <a:ext uri="{FF2B5EF4-FFF2-40B4-BE49-F238E27FC236}">
                <a16:creationId xmlns:a16="http://schemas.microsoft.com/office/drawing/2014/main" id="{9B813EEB-1E99-2E44-8F90-487CE57D790F}"/>
              </a:ext>
            </a:extLst>
          </p:cNvPr>
          <p:cNvPicPr>
            <a:picLocks noChangeAspect="1"/>
          </p:cNvPicPr>
          <p:nvPr/>
        </p:nvPicPr>
        <p:blipFill rotWithShape="1">
          <a:blip r:embed="rId4"/>
          <a:srcRect t="14457" r="41069" b="7853"/>
          <a:stretch/>
        </p:blipFill>
        <p:spPr>
          <a:xfrm>
            <a:off x="178759" y="3244335"/>
            <a:ext cx="4426630" cy="3284416"/>
          </a:xfrm>
          <a:prstGeom prst="rect">
            <a:avLst/>
          </a:prstGeom>
        </p:spPr>
      </p:pic>
      <p:pic>
        <p:nvPicPr>
          <p:cNvPr id="14" name="Picture 13" descr="A machine with many wires and cables&#10;&#10;Description automatically generated with medium confidence">
            <a:extLst>
              <a:ext uri="{FF2B5EF4-FFF2-40B4-BE49-F238E27FC236}">
                <a16:creationId xmlns:a16="http://schemas.microsoft.com/office/drawing/2014/main" id="{2DD1582C-1E3E-A753-C7F7-42E8238C616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3268"/>
          <a:stretch/>
        </p:blipFill>
        <p:spPr>
          <a:xfrm rot="5400000">
            <a:off x="4642087" y="3455866"/>
            <a:ext cx="3127490" cy="2704431"/>
          </a:xfrm>
          <a:prstGeom prst="rect">
            <a:avLst/>
          </a:prstGeom>
        </p:spPr>
      </p:pic>
      <p:sp>
        <p:nvSpPr>
          <p:cNvPr id="15" name="TextBox 14">
            <a:extLst>
              <a:ext uri="{FF2B5EF4-FFF2-40B4-BE49-F238E27FC236}">
                <a16:creationId xmlns:a16="http://schemas.microsoft.com/office/drawing/2014/main" id="{28673D19-98CD-FBA9-385A-32B1E13275A6}"/>
              </a:ext>
            </a:extLst>
          </p:cNvPr>
          <p:cNvSpPr txBox="1"/>
          <p:nvPr/>
        </p:nvSpPr>
        <p:spPr>
          <a:xfrm>
            <a:off x="4926109" y="2855111"/>
            <a:ext cx="2631939" cy="369332"/>
          </a:xfrm>
          <a:prstGeom prst="rect">
            <a:avLst/>
          </a:prstGeom>
          <a:noFill/>
        </p:spPr>
        <p:txBody>
          <a:bodyPr wrap="none" rtlCol="0">
            <a:spAutoFit/>
          </a:bodyPr>
          <a:lstStyle/>
          <a:p>
            <a:r>
              <a:rPr lang="en-US" dirty="0"/>
              <a:t>Prototype ready at NTNU</a:t>
            </a:r>
            <a:endParaRPr lang="en-GB" dirty="0"/>
          </a:p>
        </p:txBody>
      </p:sp>
      <p:sp>
        <p:nvSpPr>
          <p:cNvPr id="16" name="TextBox 15">
            <a:extLst>
              <a:ext uri="{FF2B5EF4-FFF2-40B4-BE49-F238E27FC236}">
                <a16:creationId xmlns:a16="http://schemas.microsoft.com/office/drawing/2014/main" id="{10A78E5A-6FB6-973E-F811-99436910393F}"/>
              </a:ext>
            </a:extLst>
          </p:cNvPr>
          <p:cNvSpPr txBox="1"/>
          <p:nvPr/>
        </p:nvSpPr>
        <p:spPr>
          <a:xfrm>
            <a:off x="720415" y="2875003"/>
            <a:ext cx="3884974" cy="369332"/>
          </a:xfrm>
          <a:prstGeom prst="rect">
            <a:avLst/>
          </a:prstGeom>
          <a:noFill/>
        </p:spPr>
        <p:txBody>
          <a:bodyPr wrap="none" rtlCol="0">
            <a:spAutoFit/>
          </a:bodyPr>
          <a:lstStyle/>
          <a:p>
            <a:r>
              <a:rPr lang="en-US" dirty="0"/>
              <a:t>Maneuvering through the PH-diagram</a:t>
            </a:r>
            <a:endParaRPr lang="en-GB" dirty="0"/>
          </a:p>
        </p:txBody>
      </p:sp>
      <p:pic>
        <p:nvPicPr>
          <p:cNvPr id="17" name="Bilde 6" descr="eng_logo_ny.jpg">
            <a:extLst>
              <a:ext uri="{FF2B5EF4-FFF2-40B4-BE49-F238E27FC236}">
                <a16:creationId xmlns:a16="http://schemas.microsoft.com/office/drawing/2014/main" id="{6E303CF1-4048-BC6E-1CF5-67C660E2F1B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6840" y="325463"/>
            <a:ext cx="2256645" cy="494636"/>
          </a:xfrm>
          <a:prstGeom prst="rect">
            <a:avLst/>
          </a:prstGeom>
        </p:spPr>
      </p:pic>
      <p:pic>
        <p:nvPicPr>
          <p:cNvPr id="18" name="Picture 2" descr="EP-DT">
            <a:extLst>
              <a:ext uri="{FF2B5EF4-FFF2-40B4-BE49-F238E27FC236}">
                <a16:creationId xmlns:a16="http://schemas.microsoft.com/office/drawing/2014/main" id="{EA4DC18A-A4E4-39D1-8DFE-345B59F2189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5400000">
            <a:off x="1377584" y="28328"/>
            <a:ext cx="544081" cy="23655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1638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D090E-4502-F1DF-915B-05D57582A1DD}"/>
              </a:ext>
            </a:extLst>
          </p:cNvPr>
          <p:cNvSpPr>
            <a:spLocks noGrp="1"/>
          </p:cNvSpPr>
          <p:nvPr>
            <p:ph type="title"/>
          </p:nvPr>
        </p:nvSpPr>
        <p:spPr>
          <a:xfrm>
            <a:off x="0" y="0"/>
            <a:ext cx="10515600" cy="765387"/>
          </a:xfrm>
        </p:spPr>
        <p:txBody>
          <a:bodyPr/>
          <a:lstStyle/>
          <a:p>
            <a:r>
              <a:rPr lang="en-US" dirty="0"/>
              <a:t>Interconnections</a:t>
            </a:r>
            <a:endParaRPr lang="en-GB" dirty="0"/>
          </a:p>
        </p:txBody>
      </p:sp>
      <p:sp>
        <p:nvSpPr>
          <p:cNvPr id="5" name="TextBox 4">
            <a:extLst>
              <a:ext uri="{FF2B5EF4-FFF2-40B4-BE49-F238E27FC236}">
                <a16:creationId xmlns:a16="http://schemas.microsoft.com/office/drawing/2014/main" id="{AD6F2E23-0CA1-9ADB-5353-7903FD7DB7C0}"/>
              </a:ext>
            </a:extLst>
          </p:cNvPr>
          <p:cNvSpPr txBox="1"/>
          <p:nvPr/>
        </p:nvSpPr>
        <p:spPr>
          <a:xfrm>
            <a:off x="1683520" y="1090507"/>
            <a:ext cx="2516971" cy="369332"/>
          </a:xfrm>
          <a:prstGeom prst="rect">
            <a:avLst/>
          </a:prstGeom>
          <a:noFill/>
        </p:spPr>
        <p:txBody>
          <a:bodyPr wrap="none" rtlCol="0">
            <a:spAutoFit/>
          </a:bodyPr>
          <a:lstStyle/>
          <a:p>
            <a:r>
              <a:rPr lang="en-US" dirty="0"/>
              <a:t>C. Gargiulo (</a:t>
            </a:r>
            <a:r>
              <a:rPr lang="en-US" dirty="0">
                <a:hlinkClick r:id="rId2"/>
              </a:rPr>
              <a:t>EP-DT day</a:t>
            </a:r>
            <a:r>
              <a:rPr lang="en-US" dirty="0"/>
              <a:t>)</a:t>
            </a:r>
            <a:endParaRPr lang="en-GB" dirty="0"/>
          </a:p>
        </p:txBody>
      </p:sp>
      <p:pic>
        <p:nvPicPr>
          <p:cNvPr id="8" name="Picture 7">
            <a:extLst>
              <a:ext uri="{FF2B5EF4-FFF2-40B4-BE49-F238E27FC236}">
                <a16:creationId xmlns:a16="http://schemas.microsoft.com/office/drawing/2014/main" id="{770E3A05-676B-0ABB-BFCE-42BD9FC105E3}"/>
              </a:ext>
            </a:extLst>
          </p:cNvPr>
          <p:cNvPicPr>
            <a:picLocks noChangeAspect="1"/>
          </p:cNvPicPr>
          <p:nvPr/>
        </p:nvPicPr>
        <p:blipFill rotWithShape="1">
          <a:blip r:embed="rId3"/>
          <a:srcRect l="63549" t="31789" r="711" b="16117"/>
          <a:stretch/>
        </p:blipFill>
        <p:spPr>
          <a:xfrm>
            <a:off x="794451" y="3858676"/>
            <a:ext cx="3220872" cy="2320693"/>
          </a:xfrm>
          <a:prstGeom prst="rect">
            <a:avLst/>
          </a:prstGeom>
        </p:spPr>
      </p:pic>
      <p:pic>
        <p:nvPicPr>
          <p:cNvPr id="4" name="Picture 3">
            <a:extLst>
              <a:ext uri="{FF2B5EF4-FFF2-40B4-BE49-F238E27FC236}">
                <a16:creationId xmlns:a16="http://schemas.microsoft.com/office/drawing/2014/main" id="{6A343FFD-A0C1-6F34-DC3F-2D308A92525B}"/>
              </a:ext>
            </a:extLst>
          </p:cNvPr>
          <p:cNvPicPr>
            <a:picLocks noChangeAspect="1"/>
          </p:cNvPicPr>
          <p:nvPr/>
        </p:nvPicPr>
        <p:blipFill>
          <a:blip r:embed="rId4"/>
          <a:stretch>
            <a:fillRect/>
          </a:stretch>
        </p:blipFill>
        <p:spPr>
          <a:xfrm>
            <a:off x="729624" y="1887631"/>
            <a:ext cx="3581710" cy="1699407"/>
          </a:xfrm>
          <a:prstGeom prst="rect">
            <a:avLst/>
          </a:prstGeom>
        </p:spPr>
      </p:pic>
      <p:sp>
        <p:nvSpPr>
          <p:cNvPr id="6" name="TextBox 5">
            <a:extLst>
              <a:ext uri="{FF2B5EF4-FFF2-40B4-BE49-F238E27FC236}">
                <a16:creationId xmlns:a16="http://schemas.microsoft.com/office/drawing/2014/main" id="{B594B950-EFDF-B17C-0FDD-C00E2CF8891C}"/>
              </a:ext>
            </a:extLst>
          </p:cNvPr>
          <p:cNvSpPr txBox="1"/>
          <p:nvPr/>
        </p:nvSpPr>
        <p:spPr>
          <a:xfrm>
            <a:off x="467360" y="1090507"/>
            <a:ext cx="776175" cy="369332"/>
          </a:xfrm>
          <a:prstGeom prst="rect">
            <a:avLst/>
          </a:prstGeom>
          <a:noFill/>
        </p:spPr>
        <p:txBody>
          <a:bodyPr wrap="none" rtlCol="0">
            <a:spAutoFit/>
          </a:bodyPr>
          <a:lstStyle/>
          <a:p>
            <a:r>
              <a:rPr lang="en-US" dirty="0"/>
              <a:t>CERN</a:t>
            </a:r>
            <a:endParaRPr lang="en-GB" dirty="0"/>
          </a:p>
        </p:txBody>
      </p:sp>
      <p:pic>
        <p:nvPicPr>
          <p:cNvPr id="11" name="Picture 10">
            <a:extLst>
              <a:ext uri="{FF2B5EF4-FFF2-40B4-BE49-F238E27FC236}">
                <a16:creationId xmlns:a16="http://schemas.microsoft.com/office/drawing/2014/main" id="{7D5F93D8-87FD-F859-F262-052A8C050263}"/>
              </a:ext>
            </a:extLst>
          </p:cNvPr>
          <p:cNvPicPr>
            <a:picLocks noChangeAspect="1"/>
          </p:cNvPicPr>
          <p:nvPr/>
        </p:nvPicPr>
        <p:blipFill>
          <a:blip r:embed="rId5"/>
          <a:stretch>
            <a:fillRect/>
          </a:stretch>
        </p:blipFill>
        <p:spPr>
          <a:xfrm>
            <a:off x="9113899" y="1984718"/>
            <a:ext cx="2789162" cy="1844200"/>
          </a:xfrm>
          <a:prstGeom prst="rect">
            <a:avLst/>
          </a:prstGeom>
        </p:spPr>
      </p:pic>
      <p:sp>
        <p:nvSpPr>
          <p:cNvPr id="12" name="TextBox 11">
            <a:extLst>
              <a:ext uri="{FF2B5EF4-FFF2-40B4-BE49-F238E27FC236}">
                <a16:creationId xmlns:a16="http://schemas.microsoft.com/office/drawing/2014/main" id="{83B6E6CC-9BDB-9760-8A7A-47C8CA0995D9}"/>
              </a:ext>
            </a:extLst>
          </p:cNvPr>
          <p:cNvSpPr txBox="1"/>
          <p:nvPr/>
        </p:nvSpPr>
        <p:spPr>
          <a:xfrm>
            <a:off x="9051277" y="1406868"/>
            <a:ext cx="2664640" cy="584775"/>
          </a:xfrm>
          <a:prstGeom prst="rect">
            <a:avLst/>
          </a:prstGeom>
          <a:noFill/>
        </p:spPr>
        <p:txBody>
          <a:bodyPr wrap="none" rtlCol="0">
            <a:spAutoFit/>
          </a:bodyPr>
          <a:lstStyle/>
          <a:p>
            <a:r>
              <a:rPr lang="en-US" sz="1600" dirty="0"/>
              <a:t>Experience with electrically</a:t>
            </a:r>
          </a:p>
          <a:p>
            <a:r>
              <a:rPr lang="en-US" sz="1600" dirty="0"/>
              <a:t>Insulating with ceramics</a:t>
            </a:r>
            <a:endParaRPr lang="en-GB" sz="1600" dirty="0"/>
          </a:p>
        </p:txBody>
      </p:sp>
      <p:pic>
        <p:nvPicPr>
          <p:cNvPr id="14" name="Picture 13">
            <a:extLst>
              <a:ext uri="{FF2B5EF4-FFF2-40B4-BE49-F238E27FC236}">
                <a16:creationId xmlns:a16="http://schemas.microsoft.com/office/drawing/2014/main" id="{B1AF435E-6D21-4E11-FFCA-BBA455624DE2}"/>
              </a:ext>
            </a:extLst>
          </p:cNvPr>
          <p:cNvPicPr>
            <a:picLocks noChangeAspect="1"/>
          </p:cNvPicPr>
          <p:nvPr/>
        </p:nvPicPr>
        <p:blipFill>
          <a:blip r:embed="rId6"/>
          <a:stretch>
            <a:fillRect/>
          </a:stretch>
        </p:blipFill>
        <p:spPr>
          <a:xfrm>
            <a:off x="5187506" y="1851684"/>
            <a:ext cx="3318352" cy="2006992"/>
          </a:xfrm>
          <a:prstGeom prst="rect">
            <a:avLst/>
          </a:prstGeom>
        </p:spPr>
      </p:pic>
      <p:sp>
        <p:nvSpPr>
          <p:cNvPr id="15" name="TextBox 14">
            <a:extLst>
              <a:ext uri="{FF2B5EF4-FFF2-40B4-BE49-F238E27FC236}">
                <a16:creationId xmlns:a16="http://schemas.microsoft.com/office/drawing/2014/main" id="{D750FF20-67C3-99C1-54A7-1E2D626ADCE6}"/>
              </a:ext>
            </a:extLst>
          </p:cNvPr>
          <p:cNvSpPr txBox="1"/>
          <p:nvPr/>
        </p:nvSpPr>
        <p:spPr>
          <a:xfrm>
            <a:off x="5187506" y="1306199"/>
            <a:ext cx="3090590" cy="523220"/>
          </a:xfrm>
          <a:prstGeom prst="rect">
            <a:avLst/>
          </a:prstGeom>
          <a:noFill/>
        </p:spPr>
        <p:txBody>
          <a:bodyPr wrap="none" rtlCol="0">
            <a:spAutoFit/>
          </a:bodyPr>
          <a:lstStyle/>
          <a:p>
            <a:r>
              <a:rPr lang="en-US" sz="1400" dirty="0"/>
              <a:t>Custom-made removable connection</a:t>
            </a:r>
          </a:p>
          <a:p>
            <a:r>
              <a:rPr lang="en-US" sz="1400" dirty="0"/>
              <a:t>(welding)</a:t>
            </a:r>
            <a:endParaRPr lang="en-GB" sz="1400" dirty="0"/>
          </a:p>
        </p:txBody>
      </p:sp>
      <p:sp>
        <p:nvSpPr>
          <p:cNvPr id="16" name="TextBox 15">
            <a:extLst>
              <a:ext uri="{FF2B5EF4-FFF2-40B4-BE49-F238E27FC236}">
                <a16:creationId xmlns:a16="http://schemas.microsoft.com/office/drawing/2014/main" id="{97C6D9EE-364C-1019-AF07-63FDC7A9B001}"/>
              </a:ext>
            </a:extLst>
          </p:cNvPr>
          <p:cNvSpPr txBox="1"/>
          <p:nvPr/>
        </p:nvSpPr>
        <p:spPr>
          <a:xfrm>
            <a:off x="5443131" y="888399"/>
            <a:ext cx="2337819" cy="369332"/>
          </a:xfrm>
          <a:prstGeom prst="rect">
            <a:avLst/>
          </a:prstGeom>
          <a:noFill/>
        </p:spPr>
        <p:txBody>
          <a:bodyPr wrap="none" rtlCol="0">
            <a:spAutoFit/>
          </a:bodyPr>
          <a:lstStyle/>
          <a:p>
            <a:r>
              <a:rPr lang="en-US" dirty="0">
                <a:hlinkClick r:id="rId7"/>
              </a:rPr>
              <a:t>University of Sheffield</a:t>
            </a:r>
            <a:endParaRPr lang="en-GB" dirty="0"/>
          </a:p>
        </p:txBody>
      </p:sp>
      <p:pic>
        <p:nvPicPr>
          <p:cNvPr id="18" name="Picture 17">
            <a:extLst>
              <a:ext uri="{FF2B5EF4-FFF2-40B4-BE49-F238E27FC236}">
                <a16:creationId xmlns:a16="http://schemas.microsoft.com/office/drawing/2014/main" id="{8EAD864B-F019-FEA9-595E-9E62E3ABB5EB}"/>
              </a:ext>
            </a:extLst>
          </p:cNvPr>
          <p:cNvPicPr>
            <a:picLocks noChangeAspect="1"/>
          </p:cNvPicPr>
          <p:nvPr/>
        </p:nvPicPr>
        <p:blipFill>
          <a:blip r:embed="rId8"/>
          <a:stretch>
            <a:fillRect/>
          </a:stretch>
        </p:blipFill>
        <p:spPr>
          <a:xfrm>
            <a:off x="5187506" y="4473438"/>
            <a:ext cx="3332253" cy="1852299"/>
          </a:xfrm>
          <a:prstGeom prst="rect">
            <a:avLst/>
          </a:prstGeom>
        </p:spPr>
      </p:pic>
      <p:pic>
        <p:nvPicPr>
          <p:cNvPr id="20" name="Picture 19">
            <a:extLst>
              <a:ext uri="{FF2B5EF4-FFF2-40B4-BE49-F238E27FC236}">
                <a16:creationId xmlns:a16="http://schemas.microsoft.com/office/drawing/2014/main" id="{FEEDB912-BB08-9A6E-8502-6194E21135FE}"/>
              </a:ext>
            </a:extLst>
          </p:cNvPr>
          <p:cNvPicPr>
            <a:picLocks noChangeAspect="1"/>
          </p:cNvPicPr>
          <p:nvPr/>
        </p:nvPicPr>
        <p:blipFill>
          <a:blip r:embed="rId9"/>
          <a:stretch>
            <a:fillRect/>
          </a:stretch>
        </p:blipFill>
        <p:spPr>
          <a:xfrm>
            <a:off x="9113899" y="4277754"/>
            <a:ext cx="2756592" cy="2252699"/>
          </a:xfrm>
          <a:prstGeom prst="rect">
            <a:avLst/>
          </a:prstGeom>
        </p:spPr>
      </p:pic>
    </p:spTree>
    <p:extLst>
      <p:ext uri="{BB962C8B-B14F-4D97-AF65-F5344CB8AC3E}">
        <p14:creationId xmlns:p14="http://schemas.microsoft.com/office/powerpoint/2010/main" val="24793111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D090E-4502-F1DF-915B-05D57582A1DD}"/>
              </a:ext>
            </a:extLst>
          </p:cNvPr>
          <p:cNvSpPr>
            <a:spLocks noGrp="1"/>
          </p:cNvSpPr>
          <p:nvPr>
            <p:ph type="title"/>
          </p:nvPr>
        </p:nvSpPr>
        <p:spPr>
          <a:xfrm>
            <a:off x="445074" y="8473"/>
            <a:ext cx="11628834" cy="765387"/>
          </a:xfrm>
        </p:spPr>
        <p:txBody>
          <a:bodyPr>
            <a:noAutofit/>
          </a:bodyPr>
          <a:lstStyle/>
          <a:p>
            <a:r>
              <a:rPr lang="en-US" sz="3200" dirty="0"/>
              <a:t>Gas Cooling for warm low power  detectors (Typical e-e </a:t>
            </a:r>
            <a:r>
              <a:rPr lang="en-US" sz="3200" dirty="0" err="1"/>
              <a:t>coliders</a:t>
            </a:r>
            <a:r>
              <a:rPr lang="en-US" sz="3200" dirty="0"/>
              <a:t>)</a:t>
            </a:r>
            <a:endParaRPr lang="en-GB" sz="3200" dirty="0"/>
          </a:p>
        </p:txBody>
      </p:sp>
      <p:sp>
        <p:nvSpPr>
          <p:cNvPr id="5" name="TextBox 4">
            <a:extLst>
              <a:ext uri="{FF2B5EF4-FFF2-40B4-BE49-F238E27FC236}">
                <a16:creationId xmlns:a16="http://schemas.microsoft.com/office/drawing/2014/main" id="{AD6F2E23-0CA1-9ADB-5353-7903FD7DB7C0}"/>
              </a:ext>
            </a:extLst>
          </p:cNvPr>
          <p:cNvSpPr txBox="1"/>
          <p:nvPr/>
        </p:nvSpPr>
        <p:spPr>
          <a:xfrm>
            <a:off x="153274" y="1243368"/>
            <a:ext cx="1364220" cy="646331"/>
          </a:xfrm>
          <a:prstGeom prst="rect">
            <a:avLst/>
          </a:prstGeom>
          <a:noFill/>
        </p:spPr>
        <p:txBody>
          <a:bodyPr wrap="none" rtlCol="0">
            <a:spAutoFit/>
          </a:bodyPr>
          <a:lstStyle/>
          <a:p>
            <a:r>
              <a:rPr lang="en-US" dirty="0"/>
              <a:t>C. Gargiulo</a:t>
            </a:r>
          </a:p>
          <a:p>
            <a:r>
              <a:rPr lang="en-US" dirty="0"/>
              <a:t>(</a:t>
            </a:r>
            <a:r>
              <a:rPr lang="en-US" dirty="0">
                <a:hlinkClick r:id="rId2"/>
              </a:rPr>
              <a:t>EP-DT day</a:t>
            </a:r>
            <a:r>
              <a:rPr lang="en-US" dirty="0"/>
              <a:t>)</a:t>
            </a:r>
            <a:endParaRPr lang="en-GB" dirty="0"/>
          </a:p>
        </p:txBody>
      </p:sp>
      <p:sp>
        <p:nvSpPr>
          <p:cNvPr id="6" name="TextBox 5">
            <a:extLst>
              <a:ext uri="{FF2B5EF4-FFF2-40B4-BE49-F238E27FC236}">
                <a16:creationId xmlns:a16="http://schemas.microsoft.com/office/drawing/2014/main" id="{B594B950-EFDF-B17C-0FDD-C00E2CF8891C}"/>
              </a:ext>
            </a:extLst>
          </p:cNvPr>
          <p:cNvSpPr txBox="1"/>
          <p:nvPr/>
        </p:nvSpPr>
        <p:spPr>
          <a:xfrm>
            <a:off x="392534" y="765387"/>
            <a:ext cx="776175" cy="369332"/>
          </a:xfrm>
          <a:prstGeom prst="rect">
            <a:avLst/>
          </a:prstGeom>
          <a:noFill/>
        </p:spPr>
        <p:txBody>
          <a:bodyPr wrap="none" rtlCol="0">
            <a:spAutoFit/>
          </a:bodyPr>
          <a:lstStyle/>
          <a:p>
            <a:r>
              <a:rPr lang="en-US" dirty="0"/>
              <a:t>CERN</a:t>
            </a:r>
            <a:endParaRPr lang="en-GB" dirty="0"/>
          </a:p>
        </p:txBody>
      </p:sp>
      <p:pic>
        <p:nvPicPr>
          <p:cNvPr id="7" name="Picture 6">
            <a:extLst>
              <a:ext uri="{FF2B5EF4-FFF2-40B4-BE49-F238E27FC236}">
                <a16:creationId xmlns:a16="http://schemas.microsoft.com/office/drawing/2014/main" id="{7B243574-DEBF-33CA-7764-63909AD88220}"/>
              </a:ext>
            </a:extLst>
          </p:cNvPr>
          <p:cNvPicPr>
            <a:picLocks noChangeAspect="1"/>
          </p:cNvPicPr>
          <p:nvPr/>
        </p:nvPicPr>
        <p:blipFill rotWithShape="1">
          <a:blip r:embed="rId3"/>
          <a:srcRect b="30487"/>
          <a:stretch/>
        </p:blipFill>
        <p:spPr>
          <a:xfrm>
            <a:off x="1421890" y="721001"/>
            <a:ext cx="5017057" cy="2831264"/>
          </a:xfrm>
          <a:prstGeom prst="rect">
            <a:avLst/>
          </a:prstGeom>
        </p:spPr>
      </p:pic>
      <p:pic>
        <p:nvPicPr>
          <p:cNvPr id="10" name="Picture 9">
            <a:extLst>
              <a:ext uri="{FF2B5EF4-FFF2-40B4-BE49-F238E27FC236}">
                <a16:creationId xmlns:a16="http://schemas.microsoft.com/office/drawing/2014/main" id="{AEAFE72E-271E-54D3-BC99-AE91011F6ECC}"/>
              </a:ext>
            </a:extLst>
          </p:cNvPr>
          <p:cNvPicPr>
            <a:picLocks noChangeAspect="1"/>
          </p:cNvPicPr>
          <p:nvPr/>
        </p:nvPicPr>
        <p:blipFill>
          <a:blip r:embed="rId4"/>
          <a:stretch>
            <a:fillRect/>
          </a:stretch>
        </p:blipFill>
        <p:spPr>
          <a:xfrm>
            <a:off x="7605379" y="1504269"/>
            <a:ext cx="4501901" cy="2047996"/>
          </a:xfrm>
          <a:prstGeom prst="rect">
            <a:avLst/>
          </a:prstGeom>
        </p:spPr>
      </p:pic>
      <p:sp>
        <p:nvSpPr>
          <p:cNvPr id="17" name="TextBox 16">
            <a:extLst>
              <a:ext uri="{FF2B5EF4-FFF2-40B4-BE49-F238E27FC236}">
                <a16:creationId xmlns:a16="http://schemas.microsoft.com/office/drawing/2014/main" id="{1E659756-77F0-090F-2860-903DB83073D4}"/>
              </a:ext>
            </a:extLst>
          </p:cNvPr>
          <p:cNvSpPr txBox="1"/>
          <p:nvPr/>
        </p:nvSpPr>
        <p:spPr>
          <a:xfrm>
            <a:off x="7366923" y="748115"/>
            <a:ext cx="6217920" cy="338554"/>
          </a:xfrm>
          <a:prstGeom prst="rect">
            <a:avLst/>
          </a:prstGeom>
          <a:noFill/>
        </p:spPr>
        <p:txBody>
          <a:bodyPr wrap="square">
            <a:spAutoFit/>
          </a:bodyPr>
          <a:lstStyle/>
          <a:p>
            <a:r>
              <a:rPr lang="en-GB" sz="1600" dirty="0">
                <a:hlinkClick r:id="rId5"/>
              </a:rPr>
              <a:t>IPHC/ CNRS/ University Strasbourg, J. </a:t>
            </a:r>
            <a:r>
              <a:rPr lang="en-GB" sz="1600" dirty="0" err="1">
                <a:hlinkClick r:id="rId5"/>
              </a:rPr>
              <a:t>Baudot</a:t>
            </a:r>
            <a:endParaRPr lang="en-US" sz="1600" dirty="0"/>
          </a:p>
        </p:txBody>
      </p:sp>
      <p:sp>
        <p:nvSpPr>
          <p:cNvPr id="19" name="TextBox 18">
            <a:extLst>
              <a:ext uri="{FF2B5EF4-FFF2-40B4-BE49-F238E27FC236}">
                <a16:creationId xmlns:a16="http://schemas.microsoft.com/office/drawing/2014/main" id="{D5392862-A845-84B1-F9BC-6C5F918BC8F1}"/>
              </a:ext>
            </a:extLst>
          </p:cNvPr>
          <p:cNvSpPr txBox="1"/>
          <p:nvPr/>
        </p:nvSpPr>
        <p:spPr>
          <a:xfrm>
            <a:off x="7316634" y="1059518"/>
            <a:ext cx="4281172" cy="307777"/>
          </a:xfrm>
          <a:prstGeom prst="rect">
            <a:avLst/>
          </a:prstGeom>
          <a:noFill/>
        </p:spPr>
        <p:txBody>
          <a:bodyPr wrap="none" rtlCol="0">
            <a:spAutoFit/>
          </a:bodyPr>
          <a:lstStyle/>
          <a:p>
            <a:r>
              <a:rPr lang="en-US" sz="1400" dirty="0"/>
              <a:t>Sensor bending (Goal: reduce radius down to 1-3 cm)</a:t>
            </a:r>
            <a:endParaRPr lang="en-GB" sz="1400" dirty="0"/>
          </a:p>
        </p:txBody>
      </p:sp>
      <p:pic>
        <p:nvPicPr>
          <p:cNvPr id="23" name="Picture 22">
            <a:extLst>
              <a:ext uri="{FF2B5EF4-FFF2-40B4-BE49-F238E27FC236}">
                <a16:creationId xmlns:a16="http://schemas.microsoft.com/office/drawing/2014/main" id="{A14C3899-95F4-DF0E-7580-913C9DCF5E24}"/>
              </a:ext>
            </a:extLst>
          </p:cNvPr>
          <p:cNvPicPr>
            <a:picLocks noChangeAspect="1"/>
          </p:cNvPicPr>
          <p:nvPr/>
        </p:nvPicPr>
        <p:blipFill>
          <a:blip r:embed="rId6"/>
          <a:stretch>
            <a:fillRect/>
          </a:stretch>
        </p:blipFill>
        <p:spPr>
          <a:xfrm>
            <a:off x="7316634" y="4472609"/>
            <a:ext cx="4585548" cy="2047726"/>
          </a:xfrm>
          <a:prstGeom prst="rect">
            <a:avLst/>
          </a:prstGeom>
        </p:spPr>
      </p:pic>
      <p:sp>
        <p:nvSpPr>
          <p:cNvPr id="24" name="Rectangle 23">
            <a:extLst>
              <a:ext uri="{FF2B5EF4-FFF2-40B4-BE49-F238E27FC236}">
                <a16:creationId xmlns:a16="http://schemas.microsoft.com/office/drawing/2014/main" id="{C1EA36F4-9818-7624-2EFF-78F77B82477D}"/>
              </a:ext>
            </a:extLst>
          </p:cNvPr>
          <p:cNvSpPr/>
          <p:nvPr/>
        </p:nvSpPr>
        <p:spPr>
          <a:xfrm>
            <a:off x="7792278" y="4472609"/>
            <a:ext cx="1007165" cy="371061"/>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Box 25">
            <a:extLst>
              <a:ext uri="{FF2B5EF4-FFF2-40B4-BE49-F238E27FC236}">
                <a16:creationId xmlns:a16="http://schemas.microsoft.com/office/drawing/2014/main" id="{A37C8A68-F655-8666-FC8C-85EC28D834F9}"/>
              </a:ext>
            </a:extLst>
          </p:cNvPr>
          <p:cNvSpPr txBox="1"/>
          <p:nvPr/>
        </p:nvSpPr>
        <p:spPr>
          <a:xfrm>
            <a:off x="9609409" y="3739342"/>
            <a:ext cx="7023652" cy="369332"/>
          </a:xfrm>
          <a:prstGeom prst="rect">
            <a:avLst/>
          </a:prstGeom>
          <a:noFill/>
        </p:spPr>
        <p:txBody>
          <a:bodyPr wrap="square">
            <a:spAutoFit/>
          </a:bodyPr>
          <a:lstStyle/>
          <a:p>
            <a:r>
              <a:rPr lang="en-GB" sz="1800" dirty="0">
                <a:hlinkClick r:id="rId7"/>
              </a:rPr>
              <a:t>INFN Perugia, C. </a:t>
            </a:r>
            <a:r>
              <a:rPr lang="en-GB" sz="1800" dirty="0" err="1">
                <a:hlinkClick r:id="rId7"/>
              </a:rPr>
              <a:t>Turrioni</a:t>
            </a:r>
            <a:r>
              <a:rPr lang="en-GB" sz="1800" dirty="0"/>
              <a:t> </a:t>
            </a:r>
          </a:p>
        </p:txBody>
      </p:sp>
      <p:sp>
        <p:nvSpPr>
          <p:cNvPr id="28" name="TextBox 27">
            <a:extLst>
              <a:ext uri="{FF2B5EF4-FFF2-40B4-BE49-F238E27FC236}">
                <a16:creationId xmlns:a16="http://schemas.microsoft.com/office/drawing/2014/main" id="{7B272999-407D-32D5-4D1A-0EEDA1725CEF}"/>
              </a:ext>
            </a:extLst>
          </p:cNvPr>
          <p:cNvSpPr txBox="1"/>
          <p:nvPr/>
        </p:nvSpPr>
        <p:spPr>
          <a:xfrm>
            <a:off x="7412817" y="4106840"/>
            <a:ext cx="2847170" cy="369332"/>
          </a:xfrm>
          <a:prstGeom prst="rect">
            <a:avLst/>
          </a:prstGeom>
          <a:noFill/>
        </p:spPr>
        <p:txBody>
          <a:bodyPr wrap="square">
            <a:spAutoFit/>
          </a:bodyPr>
          <a:lstStyle/>
          <a:p>
            <a:r>
              <a:rPr lang="en-US" dirty="0"/>
              <a:t>Air flow cooling simulation</a:t>
            </a:r>
            <a:endParaRPr lang="en-GB" dirty="0"/>
          </a:p>
        </p:txBody>
      </p:sp>
      <p:pic>
        <p:nvPicPr>
          <p:cNvPr id="32" name="Picture 31">
            <a:extLst>
              <a:ext uri="{FF2B5EF4-FFF2-40B4-BE49-F238E27FC236}">
                <a16:creationId xmlns:a16="http://schemas.microsoft.com/office/drawing/2014/main" id="{5D686762-C70A-DEC1-A83C-79E0C10BC2A6}"/>
              </a:ext>
            </a:extLst>
          </p:cNvPr>
          <p:cNvPicPr>
            <a:picLocks noChangeAspect="1"/>
          </p:cNvPicPr>
          <p:nvPr/>
        </p:nvPicPr>
        <p:blipFill>
          <a:blip r:embed="rId8"/>
          <a:stretch>
            <a:fillRect/>
          </a:stretch>
        </p:blipFill>
        <p:spPr>
          <a:xfrm>
            <a:off x="3075017" y="4028957"/>
            <a:ext cx="1332223" cy="2741011"/>
          </a:xfrm>
          <a:prstGeom prst="rect">
            <a:avLst/>
          </a:prstGeom>
        </p:spPr>
      </p:pic>
      <p:sp>
        <p:nvSpPr>
          <p:cNvPr id="34" name="TextBox 33">
            <a:extLst>
              <a:ext uri="{FF2B5EF4-FFF2-40B4-BE49-F238E27FC236}">
                <a16:creationId xmlns:a16="http://schemas.microsoft.com/office/drawing/2014/main" id="{4E85BCB4-CED6-F2C9-AC66-74643ECDAD9A}"/>
              </a:ext>
            </a:extLst>
          </p:cNvPr>
          <p:cNvSpPr txBox="1"/>
          <p:nvPr/>
        </p:nvSpPr>
        <p:spPr>
          <a:xfrm>
            <a:off x="86357" y="4852848"/>
            <a:ext cx="3381509" cy="923330"/>
          </a:xfrm>
          <a:prstGeom prst="rect">
            <a:avLst/>
          </a:prstGeom>
          <a:noFill/>
        </p:spPr>
        <p:txBody>
          <a:bodyPr wrap="square">
            <a:spAutoFit/>
          </a:bodyPr>
          <a:lstStyle/>
          <a:p>
            <a:r>
              <a:rPr lang="en-US" dirty="0">
                <a:hlinkClick r:id="rId9"/>
              </a:rPr>
              <a:t>Open source Air flow</a:t>
            </a:r>
          </a:p>
          <a:p>
            <a:r>
              <a:rPr lang="en-US" dirty="0">
                <a:hlinkClick r:id="rId9"/>
              </a:rPr>
              <a:t>simulation(</a:t>
            </a:r>
            <a:r>
              <a:rPr lang="en-US" dirty="0" err="1">
                <a:hlinkClick r:id="rId9"/>
              </a:rPr>
              <a:t>OpenFoam</a:t>
            </a:r>
            <a:r>
              <a:rPr lang="en-US" dirty="0">
                <a:hlinkClick r:id="rId9"/>
              </a:rPr>
              <a:t>)</a:t>
            </a:r>
          </a:p>
          <a:p>
            <a:r>
              <a:rPr lang="en-US" dirty="0">
                <a:hlinkClick r:id="rId9"/>
              </a:rPr>
              <a:t>GSI-Darmstadt,  M. </a:t>
            </a:r>
            <a:r>
              <a:rPr lang="en-US" dirty="0" err="1">
                <a:hlinkClick r:id="rId9"/>
              </a:rPr>
              <a:t>Teklishyn</a:t>
            </a:r>
            <a:endParaRPr lang="en-GB" dirty="0"/>
          </a:p>
        </p:txBody>
      </p:sp>
      <p:pic>
        <p:nvPicPr>
          <p:cNvPr id="36" name="Picture 35">
            <a:extLst>
              <a:ext uri="{FF2B5EF4-FFF2-40B4-BE49-F238E27FC236}">
                <a16:creationId xmlns:a16="http://schemas.microsoft.com/office/drawing/2014/main" id="{C7BDB51F-CB68-97BD-B777-F8052C2D0B8D}"/>
              </a:ext>
            </a:extLst>
          </p:cNvPr>
          <p:cNvPicPr>
            <a:picLocks noChangeAspect="1"/>
          </p:cNvPicPr>
          <p:nvPr/>
        </p:nvPicPr>
        <p:blipFill>
          <a:blip r:embed="rId10"/>
          <a:stretch>
            <a:fillRect/>
          </a:stretch>
        </p:blipFill>
        <p:spPr>
          <a:xfrm>
            <a:off x="4448463" y="3975449"/>
            <a:ext cx="1666449" cy="2785266"/>
          </a:xfrm>
          <a:prstGeom prst="rect">
            <a:avLst/>
          </a:prstGeom>
        </p:spPr>
      </p:pic>
      <p:sp>
        <p:nvSpPr>
          <p:cNvPr id="37" name="TextBox 36">
            <a:extLst>
              <a:ext uri="{FF2B5EF4-FFF2-40B4-BE49-F238E27FC236}">
                <a16:creationId xmlns:a16="http://schemas.microsoft.com/office/drawing/2014/main" id="{80D8BD8C-FD31-FF11-381E-CE99C0D80404}"/>
              </a:ext>
            </a:extLst>
          </p:cNvPr>
          <p:cNvSpPr txBox="1"/>
          <p:nvPr/>
        </p:nvSpPr>
        <p:spPr>
          <a:xfrm>
            <a:off x="3673544" y="4546055"/>
            <a:ext cx="636713" cy="261610"/>
          </a:xfrm>
          <a:prstGeom prst="rect">
            <a:avLst/>
          </a:prstGeom>
          <a:noFill/>
        </p:spPr>
        <p:txBody>
          <a:bodyPr wrap="none" rtlCol="0">
            <a:spAutoFit/>
          </a:bodyPr>
          <a:lstStyle/>
          <a:p>
            <a:r>
              <a:rPr lang="en-US" sz="1100" dirty="0"/>
              <a:t>Air flow</a:t>
            </a:r>
            <a:endParaRPr lang="en-GB" sz="1100" dirty="0"/>
          </a:p>
        </p:txBody>
      </p:sp>
      <p:sp>
        <p:nvSpPr>
          <p:cNvPr id="38" name="TextBox 37">
            <a:extLst>
              <a:ext uri="{FF2B5EF4-FFF2-40B4-BE49-F238E27FC236}">
                <a16:creationId xmlns:a16="http://schemas.microsoft.com/office/drawing/2014/main" id="{A954F905-A35B-D0C8-A4C8-D7946106F15E}"/>
              </a:ext>
            </a:extLst>
          </p:cNvPr>
          <p:cNvSpPr txBox="1"/>
          <p:nvPr/>
        </p:nvSpPr>
        <p:spPr>
          <a:xfrm>
            <a:off x="5132275" y="6593127"/>
            <a:ext cx="963725" cy="261610"/>
          </a:xfrm>
          <a:prstGeom prst="rect">
            <a:avLst/>
          </a:prstGeom>
          <a:noFill/>
        </p:spPr>
        <p:txBody>
          <a:bodyPr wrap="none" rtlCol="0">
            <a:spAutoFit/>
          </a:bodyPr>
          <a:lstStyle/>
          <a:p>
            <a:r>
              <a:rPr lang="en-US" sz="1050" dirty="0"/>
              <a:t>Temperature</a:t>
            </a:r>
            <a:endParaRPr lang="en-GB" dirty="0"/>
          </a:p>
        </p:txBody>
      </p:sp>
      <p:sp>
        <p:nvSpPr>
          <p:cNvPr id="3" name="TextBox 2">
            <a:extLst>
              <a:ext uri="{FF2B5EF4-FFF2-40B4-BE49-F238E27FC236}">
                <a16:creationId xmlns:a16="http://schemas.microsoft.com/office/drawing/2014/main" id="{00FF34DF-B063-E720-A854-0F19AE268B72}"/>
              </a:ext>
            </a:extLst>
          </p:cNvPr>
          <p:cNvSpPr txBox="1"/>
          <p:nvPr/>
        </p:nvSpPr>
        <p:spPr>
          <a:xfrm>
            <a:off x="8279181" y="6472913"/>
            <a:ext cx="3828099" cy="369332"/>
          </a:xfrm>
          <a:prstGeom prst="rect">
            <a:avLst/>
          </a:prstGeom>
          <a:noFill/>
        </p:spPr>
        <p:txBody>
          <a:bodyPr wrap="none" rtlCol="0">
            <a:spAutoFit/>
          </a:bodyPr>
          <a:lstStyle/>
          <a:p>
            <a:r>
              <a:rPr lang="en-US" dirty="0"/>
              <a:t>Some talks were shown on the forum</a:t>
            </a:r>
            <a:endParaRPr lang="en-GB" dirty="0"/>
          </a:p>
        </p:txBody>
      </p:sp>
    </p:spTree>
    <p:extLst>
      <p:ext uri="{BB962C8B-B14F-4D97-AF65-F5344CB8AC3E}">
        <p14:creationId xmlns:p14="http://schemas.microsoft.com/office/powerpoint/2010/main" val="2737565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739AF88-F86B-9C5B-25DE-C75124D03869}"/>
              </a:ext>
            </a:extLst>
          </p:cNvPr>
          <p:cNvSpPr/>
          <p:nvPr/>
        </p:nvSpPr>
        <p:spPr>
          <a:xfrm>
            <a:off x="203200" y="765387"/>
            <a:ext cx="6333067" cy="6014720"/>
          </a:xfrm>
          <a:prstGeom prst="rect">
            <a:avLst/>
          </a:prstGeom>
        </p:spPr>
        <p:style>
          <a:lnRef idx="2">
            <a:schemeClr val="accent1"/>
          </a:lnRef>
          <a:fillRef idx="1">
            <a:schemeClr val="lt1"/>
          </a:fillRef>
          <a:effectRef idx="0">
            <a:schemeClr val="accent1"/>
          </a:effectRef>
          <a:fontRef idx="minor">
            <a:schemeClr val="dk1"/>
          </a:fontRef>
        </p:style>
        <p:txBody>
          <a:bodyPr rtlCol="0" anchor="t"/>
          <a:lstStyle/>
          <a:p>
            <a:pPr algn="ctr"/>
            <a:r>
              <a:rPr lang="en-US" dirty="0"/>
              <a:t>In-line temperature sensor</a:t>
            </a:r>
            <a:endParaRPr lang="en-GB" dirty="0"/>
          </a:p>
        </p:txBody>
      </p:sp>
      <p:sp>
        <p:nvSpPr>
          <p:cNvPr id="2" name="Title 1">
            <a:extLst>
              <a:ext uri="{FF2B5EF4-FFF2-40B4-BE49-F238E27FC236}">
                <a16:creationId xmlns:a16="http://schemas.microsoft.com/office/drawing/2014/main" id="{4C1D090E-4502-F1DF-915B-05D57582A1DD}"/>
              </a:ext>
            </a:extLst>
          </p:cNvPr>
          <p:cNvSpPr>
            <a:spLocks noGrp="1"/>
          </p:cNvSpPr>
          <p:nvPr>
            <p:ph type="title"/>
          </p:nvPr>
        </p:nvSpPr>
        <p:spPr>
          <a:xfrm>
            <a:off x="0" y="0"/>
            <a:ext cx="10515600" cy="765387"/>
          </a:xfrm>
        </p:spPr>
        <p:txBody>
          <a:bodyPr/>
          <a:lstStyle/>
          <a:p>
            <a:r>
              <a:rPr lang="en-US" dirty="0"/>
              <a:t>Monitoring</a:t>
            </a:r>
            <a:endParaRPr lang="en-GB" dirty="0"/>
          </a:p>
        </p:txBody>
      </p:sp>
      <p:pic>
        <p:nvPicPr>
          <p:cNvPr id="4" name="Picture 3">
            <a:extLst>
              <a:ext uri="{FF2B5EF4-FFF2-40B4-BE49-F238E27FC236}">
                <a16:creationId xmlns:a16="http://schemas.microsoft.com/office/drawing/2014/main" id="{12E701E6-3E93-8864-34A1-1B8D67D1F21C}"/>
              </a:ext>
            </a:extLst>
          </p:cNvPr>
          <p:cNvPicPr>
            <a:picLocks noChangeAspect="1"/>
          </p:cNvPicPr>
          <p:nvPr/>
        </p:nvPicPr>
        <p:blipFill>
          <a:blip r:embed="rId2"/>
          <a:stretch>
            <a:fillRect/>
          </a:stretch>
        </p:blipFill>
        <p:spPr>
          <a:xfrm>
            <a:off x="818304" y="1596224"/>
            <a:ext cx="5030470" cy="2534855"/>
          </a:xfrm>
          <a:prstGeom prst="rect">
            <a:avLst/>
          </a:prstGeom>
        </p:spPr>
      </p:pic>
      <p:sp>
        <p:nvSpPr>
          <p:cNvPr id="6" name="TextBox 5">
            <a:extLst>
              <a:ext uri="{FF2B5EF4-FFF2-40B4-BE49-F238E27FC236}">
                <a16:creationId xmlns:a16="http://schemas.microsoft.com/office/drawing/2014/main" id="{02F5175F-7293-2B1E-0BB9-D94FFDA676F2}"/>
              </a:ext>
            </a:extLst>
          </p:cNvPr>
          <p:cNvSpPr txBox="1"/>
          <p:nvPr/>
        </p:nvSpPr>
        <p:spPr>
          <a:xfrm>
            <a:off x="1541029" y="1226892"/>
            <a:ext cx="3585020" cy="369332"/>
          </a:xfrm>
          <a:prstGeom prst="rect">
            <a:avLst/>
          </a:prstGeom>
          <a:noFill/>
        </p:spPr>
        <p:txBody>
          <a:bodyPr wrap="none" rtlCol="0">
            <a:spAutoFit/>
          </a:bodyPr>
          <a:lstStyle/>
          <a:p>
            <a:r>
              <a:rPr lang="en-US" dirty="0"/>
              <a:t>C. </a:t>
            </a:r>
            <a:r>
              <a:rPr lang="en-US" dirty="0" err="1"/>
              <a:t>Manoli</a:t>
            </a:r>
            <a:r>
              <a:rPr lang="en-US" dirty="0"/>
              <a:t> et al (</a:t>
            </a:r>
            <a:r>
              <a:rPr lang="en-US" dirty="0">
                <a:hlinkClick r:id="rId3"/>
              </a:rPr>
              <a:t>Attract final report</a:t>
            </a:r>
            <a:r>
              <a:rPr lang="en-US" dirty="0"/>
              <a:t>)</a:t>
            </a:r>
            <a:endParaRPr lang="en-GB" dirty="0"/>
          </a:p>
        </p:txBody>
      </p:sp>
      <p:pic>
        <p:nvPicPr>
          <p:cNvPr id="9" name="Picture 8">
            <a:extLst>
              <a:ext uri="{FF2B5EF4-FFF2-40B4-BE49-F238E27FC236}">
                <a16:creationId xmlns:a16="http://schemas.microsoft.com/office/drawing/2014/main" id="{18E0D6A9-CE0F-3313-89A8-65F5894480EF}"/>
              </a:ext>
            </a:extLst>
          </p:cNvPr>
          <p:cNvPicPr>
            <a:picLocks noChangeAspect="1"/>
          </p:cNvPicPr>
          <p:nvPr/>
        </p:nvPicPr>
        <p:blipFill>
          <a:blip r:embed="rId4"/>
          <a:stretch>
            <a:fillRect/>
          </a:stretch>
        </p:blipFill>
        <p:spPr>
          <a:xfrm>
            <a:off x="1163744" y="4131079"/>
            <a:ext cx="4339590" cy="2451407"/>
          </a:xfrm>
          <a:prstGeom prst="rect">
            <a:avLst/>
          </a:prstGeom>
        </p:spPr>
      </p:pic>
      <p:sp>
        <p:nvSpPr>
          <p:cNvPr id="14" name="TextBox 13">
            <a:extLst>
              <a:ext uri="{FF2B5EF4-FFF2-40B4-BE49-F238E27FC236}">
                <a16:creationId xmlns:a16="http://schemas.microsoft.com/office/drawing/2014/main" id="{F5DD2577-A6C7-CF49-375B-7ADE28A0AB57}"/>
              </a:ext>
            </a:extLst>
          </p:cNvPr>
          <p:cNvSpPr txBox="1"/>
          <p:nvPr/>
        </p:nvSpPr>
        <p:spPr>
          <a:xfrm>
            <a:off x="6970732" y="4565847"/>
            <a:ext cx="4785360" cy="923330"/>
          </a:xfrm>
          <a:prstGeom prst="rect">
            <a:avLst/>
          </a:prstGeom>
        </p:spPr>
        <p:style>
          <a:lnRef idx="3">
            <a:schemeClr val="lt1"/>
          </a:lnRef>
          <a:fillRef idx="1">
            <a:schemeClr val="accent2"/>
          </a:fillRef>
          <a:effectRef idx="1">
            <a:schemeClr val="accent2"/>
          </a:effectRef>
          <a:fontRef idx="minor">
            <a:schemeClr val="lt1"/>
          </a:fontRef>
        </p:style>
        <p:txBody>
          <a:bodyPr wrap="square" rtlCol="0">
            <a:spAutoFit/>
          </a:bodyPr>
          <a:lstStyle/>
          <a:p>
            <a:r>
              <a:rPr lang="en-US" dirty="0"/>
              <a:t>New potential contributions not mentioned in the pre-DRD8 meeting(?)</a:t>
            </a:r>
          </a:p>
          <a:p>
            <a:pPr marL="285750" indent="-285750">
              <a:buFont typeface="Arial" panose="020B0604020202020204" pitchFamily="34" charset="0"/>
              <a:buChar char="•"/>
            </a:pPr>
            <a:r>
              <a:rPr lang="en-US" dirty="0"/>
              <a:t>More contributions welcomed</a:t>
            </a:r>
            <a:endParaRPr lang="en-GB" dirty="0"/>
          </a:p>
        </p:txBody>
      </p:sp>
      <p:pic>
        <p:nvPicPr>
          <p:cNvPr id="16" name="Picture 15">
            <a:extLst>
              <a:ext uri="{FF2B5EF4-FFF2-40B4-BE49-F238E27FC236}">
                <a16:creationId xmlns:a16="http://schemas.microsoft.com/office/drawing/2014/main" id="{A0944CF1-DC29-B231-D193-C58CC59AFADD}"/>
              </a:ext>
            </a:extLst>
          </p:cNvPr>
          <p:cNvPicPr>
            <a:picLocks noChangeAspect="1"/>
          </p:cNvPicPr>
          <p:nvPr/>
        </p:nvPicPr>
        <p:blipFill>
          <a:blip r:embed="rId5"/>
          <a:stretch>
            <a:fillRect/>
          </a:stretch>
        </p:blipFill>
        <p:spPr>
          <a:xfrm>
            <a:off x="7720845" y="319465"/>
            <a:ext cx="3285136" cy="2123191"/>
          </a:xfrm>
          <a:prstGeom prst="rect">
            <a:avLst/>
          </a:prstGeom>
        </p:spPr>
      </p:pic>
      <p:pic>
        <p:nvPicPr>
          <p:cNvPr id="18" name="Picture 17">
            <a:extLst>
              <a:ext uri="{FF2B5EF4-FFF2-40B4-BE49-F238E27FC236}">
                <a16:creationId xmlns:a16="http://schemas.microsoft.com/office/drawing/2014/main" id="{22444AE3-FB04-8D82-12BE-96D3CE4D4EF2}"/>
              </a:ext>
            </a:extLst>
          </p:cNvPr>
          <p:cNvPicPr>
            <a:picLocks noChangeAspect="1"/>
          </p:cNvPicPr>
          <p:nvPr/>
        </p:nvPicPr>
        <p:blipFill>
          <a:blip r:embed="rId6"/>
          <a:stretch>
            <a:fillRect/>
          </a:stretch>
        </p:blipFill>
        <p:spPr>
          <a:xfrm>
            <a:off x="7248086" y="2499784"/>
            <a:ext cx="4230653" cy="2008935"/>
          </a:xfrm>
          <a:prstGeom prst="rect">
            <a:avLst/>
          </a:prstGeom>
        </p:spPr>
      </p:pic>
      <p:sp>
        <p:nvSpPr>
          <p:cNvPr id="3" name="TextBox 2">
            <a:extLst>
              <a:ext uri="{FF2B5EF4-FFF2-40B4-BE49-F238E27FC236}">
                <a16:creationId xmlns:a16="http://schemas.microsoft.com/office/drawing/2014/main" id="{B21A226C-A7E9-9A7A-092C-D994DDE11A90}"/>
              </a:ext>
            </a:extLst>
          </p:cNvPr>
          <p:cNvSpPr txBox="1"/>
          <p:nvPr/>
        </p:nvSpPr>
        <p:spPr>
          <a:xfrm>
            <a:off x="2594796" y="217977"/>
            <a:ext cx="4491229" cy="369332"/>
          </a:xfrm>
          <a:prstGeom prst="rect">
            <a:avLst/>
          </a:prstGeom>
          <a:noFill/>
        </p:spPr>
        <p:txBody>
          <a:bodyPr wrap="none" rtlCol="0">
            <a:spAutoFit/>
          </a:bodyPr>
          <a:lstStyle/>
          <a:p>
            <a:r>
              <a:rPr lang="en-US" dirty="0"/>
              <a:t>In combination with additive manufacturing</a:t>
            </a:r>
            <a:endParaRPr lang="en-GB" dirty="0"/>
          </a:p>
        </p:txBody>
      </p:sp>
      <p:sp>
        <p:nvSpPr>
          <p:cNvPr id="5" name="TextBox 4">
            <a:extLst>
              <a:ext uri="{FF2B5EF4-FFF2-40B4-BE49-F238E27FC236}">
                <a16:creationId xmlns:a16="http://schemas.microsoft.com/office/drawing/2014/main" id="{21A16A63-FC38-8506-339C-66EA6EA14A23}"/>
              </a:ext>
            </a:extLst>
          </p:cNvPr>
          <p:cNvSpPr txBox="1"/>
          <p:nvPr/>
        </p:nvSpPr>
        <p:spPr>
          <a:xfrm>
            <a:off x="6923456" y="5781451"/>
            <a:ext cx="4832636" cy="923330"/>
          </a:xfrm>
          <a:prstGeom prst="rect">
            <a:avLst/>
          </a:prstGeom>
          <a:noFill/>
        </p:spPr>
        <p:txBody>
          <a:bodyPr wrap="square" rtlCol="0">
            <a:spAutoFit/>
          </a:bodyPr>
          <a:lstStyle/>
          <a:p>
            <a:r>
              <a:rPr lang="en-US" dirty="0"/>
              <a:t>New monitoring applications with fibers? </a:t>
            </a:r>
          </a:p>
          <a:p>
            <a:r>
              <a:rPr lang="en-US" dirty="0"/>
              <a:t>Large volume temperature mapping, integrated  flow and pressure measurements?</a:t>
            </a:r>
            <a:endParaRPr lang="en-GB" dirty="0"/>
          </a:p>
        </p:txBody>
      </p:sp>
      <p:sp>
        <p:nvSpPr>
          <p:cNvPr id="13" name="TextBox 12">
            <a:extLst>
              <a:ext uri="{FF2B5EF4-FFF2-40B4-BE49-F238E27FC236}">
                <a16:creationId xmlns:a16="http://schemas.microsoft.com/office/drawing/2014/main" id="{87282776-83DB-3E4E-CD4D-C668A16BB739}"/>
              </a:ext>
            </a:extLst>
          </p:cNvPr>
          <p:cNvSpPr txBox="1"/>
          <p:nvPr/>
        </p:nvSpPr>
        <p:spPr>
          <a:xfrm>
            <a:off x="7720845" y="2627087"/>
            <a:ext cx="2526060" cy="646331"/>
          </a:xfrm>
          <a:prstGeom prst="rect">
            <a:avLst/>
          </a:prstGeom>
          <a:noFill/>
        </p:spPr>
        <p:txBody>
          <a:bodyPr wrap="square" rtlCol="0">
            <a:spAutoFit/>
          </a:bodyPr>
          <a:lstStyle/>
          <a:p>
            <a:r>
              <a:rPr lang="en-US" dirty="0"/>
              <a:t>Humidity </a:t>
            </a:r>
            <a:r>
              <a:rPr lang="en-US" dirty="0" err="1"/>
              <a:t>fibre</a:t>
            </a:r>
            <a:r>
              <a:rPr lang="en-US" dirty="0"/>
              <a:t> sensors (</a:t>
            </a:r>
            <a:r>
              <a:rPr lang="en-US" dirty="0">
                <a:hlinkClick r:id="rId7"/>
              </a:rPr>
              <a:t>L. </a:t>
            </a:r>
            <a:r>
              <a:rPr lang="en-US" dirty="0" err="1">
                <a:hlinkClick r:id="rId7"/>
              </a:rPr>
              <a:t>Scherino</a:t>
            </a:r>
            <a:r>
              <a:rPr lang="en-US" dirty="0">
                <a:hlinkClick r:id="rId7"/>
              </a:rPr>
              <a:t> et al</a:t>
            </a:r>
            <a:r>
              <a:rPr lang="en-US" dirty="0"/>
              <a:t>)</a:t>
            </a:r>
          </a:p>
        </p:txBody>
      </p:sp>
    </p:spTree>
    <p:extLst>
      <p:ext uri="{BB962C8B-B14F-4D97-AF65-F5344CB8AC3E}">
        <p14:creationId xmlns:p14="http://schemas.microsoft.com/office/powerpoint/2010/main" val="18382915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709FB2-C1C0-2851-0407-599A7B5F76E1}"/>
              </a:ext>
            </a:extLst>
          </p:cNvPr>
          <p:cNvSpPr>
            <a:spLocks noGrp="1"/>
          </p:cNvSpPr>
          <p:nvPr>
            <p:ph type="title"/>
          </p:nvPr>
        </p:nvSpPr>
        <p:spPr/>
        <p:txBody>
          <a:bodyPr/>
          <a:lstStyle/>
          <a:p>
            <a:r>
              <a:rPr lang="en-US" dirty="0"/>
              <a:t>Backup slides</a:t>
            </a:r>
            <a:endParaRPr lang="en-GB" dirty="0"/>
          </a:p>
        </p:txBody>
      </p:sp>
      <p:sp>
        <p:nvSpPr>
          <p:cNvPr id="3" name="Content Placeholder 2">
            <a:extLst>
              <a:ext uri="{FF2B5EF4-FFF2-40B4-BE49-F238E27FC236}">
                <a16:creationId xmlns:a16="http://schemas.microsoft.com/office/drawing/2014/main" id="{3985A7B2-D3AC-AA57-D112-4BD6D605B4E1}"/>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15028032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D090E-4502-F1DF-915B-05D57582A1DD}"/>
              </a:ext>
            </a:extLst>
          </p:cNvPr>
          <p:cNvSpPr>
            <a:spLocks noGrp="1"/>
          </p:cNvSpPr>
          <p:nvPr>
            <p:ph type="title"/>
          </p:nvPr>
        </p:nvSpPr>
        <p:spPr>
          <a:xfrm>
            <a:off x="0" y="0"/>
            <a:ext cx="10515600" cy="765387"/>
          </a:xfrm>
        </p:spPr>
        <p:txBody>
          <a:bodyPr/>
          <a:lstStyle/>
          <a:p>
            <a:r>
              <a:rPr lang="en-US" dirty="0"/>
              <a:t>DRD8 letter of intent</a:t>
            </a:r>
            <a:endParaRPr lang="en-GB" dirty="0"/>
          </a:p>
        </p:txBody>
      </p:sp>
      <p:sp>
        <p:nvSpPr>
          <p:cNvPr id="7" name="TextBox 6">
            <a:extLst>
              <a:ext uri="{FF2B5EF4-FFF2-40B4-BE49-F238E27FC236}">
                <a16:creationId xmlns:a16="http://schemas.microsoft.com/office/drawing/2014/main" id="{F8419A50-1FA8-A51E-7F17-882CF6AF4304}"/>
              </a:ext>
            </a:extLst>
          </p:cNvPr>
          <p:cNvSpPr txBox="1"/>
          <p:nvPr/>
        </p:nvSpPr>
        <p:spPr>
          <a:xfrm>
            <a:off x="152400" y="1317909"/>
            <a:ext cx="11887200" cy="4385816"/>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a:ln>
                  <a:noFill/>
                </a:ln>
                <a:solidFill>
                  <a:schemeClr val="tx1"/>
                </a:solidFill>
                <a:effectLst/>
                <a:latin typeface="Arial" panose="020B0604020202020204" pitchFamily="34" charset="0"/>
                <a:ea typeface="Palatino Linotype" panose="02040502050505030304" pitchFamily="18" charset="0"/>
                <a:cs typeface="Palatino Linotype" panose="02040502050505030304" pitchFamily="18" charset="0"/>
              </a:rPr>
              <a:t>Because of the dependence on design choices for sensors, front-end electronics, and electrical and readout services, the work on </a:t>
            </a:r>
            <a:r>
              <a:rPr kumimoji="0" lang="en-GB" altLang="en-US" sz="1400" b="0" i="0" u="none" strike="noStrike" cap="none" normalizeH="0" baseline="0" dirty="0">
                <a:ln>
                  <a:noFill/>
                </a:ln>
                <a:solidFill>
                  <a:srgbClr val="FF0000"/>
                </a:solidFill>
                <a:effectLst/>
                <a:latin typeface="Arial" panose="020B0604020202020204" pitchFamily="34" charset="0"/>
                <a:ea typeface="Palatino Linotype" panose="02040502050505030304" pitchFamily="18" charset="0"/>
                <a:cs typeface="Palatino Linotype" panose="02040502050505030304" pitchFamily="18" charset="0"/>
              </a:rPr>
              <a:t>mechanics and cooling is highly reliant on the system specifications</a:t>
            </a:r>
            <a:r>
              <a:rPr kumimoji="0" lang="en-GB" altLang="en-US" sz="1400" b="0" i="0" u="none" strike="noStrike" cap="none" normalizeH="0" baseline="0" dirty="0">
                <a:ln>
                  <a:noFill/>
                </a:ln>
                <a:solidFill>
                  <a:schemeClr val="tx1"/>
                </a:solidFill>
                <a:effectLst/>
                <a:latin typeface="Arial" panose="020B0604020202020204" pitchFamily="34" charset="0"/>
                <a:ea typeface="Palatino Linotype" panose="02040502050505030304" pitchFamily="18" charset="0"/>
                <a:cs typeface="Palatino Linotype" panose="02040502050505030304" pitchFamily="18" charset="0"/>
              </a:rPr>
              <a:t>. To enable targeted and collaborative R&amp;D work in our field, we propose to focus on solutions within two application frameworks.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9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en-US" sz="1400" b="0" i="0" u="none" strike="noStrike" cap="none" normalizeH="0" baseline="0" dirty="0">
                <a:ln>
                  <a:noFill/>
                </a:ln>
                <a:solidFill>
                  <a:srgbClr val="FF0000"/>
                </a:solidFill>
                <a:effectLst/>
                <a:latin typeface="Arial" panose="020B0604020202020204" pitchFamily="34" charset="0"/>
                <a:ea typeface="Palatino Linotype" panose="02040502050505030304" pitchFamily="18" charset="0"/>
                <a:cs typeface="Palatino Linotype" panose="02040502050505030304" pitchFamily="18" charset="0"/>
              </a:rPr>
              <a:t>Low intensity </a:t>
            </a:r>
            <a:r>
              <a:rPr kumimoji="0" lang="en-GB" altLang="en-US" sz="1400" b="0" i="0" u="none" strike="noStrike" cap="none" normalizeH="0" baseline="0" dirty="0">
                <a:ln>
                  <a:noFill/>
                </a:ln>
                <a:solidFill>
                  <a:schemeClr val="tx1"/>
                </a:solidFill>
                <a:effectLst/>
                <a:latin typeface="Arial" panose="020B0604020202020204" pitchFamily="34" charset="0"/>
                <a:ea typeface="Palatino Linotype" panose="02040502050505030304" pitchFamily="18" charset="0"/>
                <a:cs typeface="Palatino Linotype" panose="02040502050505030304" pitchFamily="18" charset="0"/>
              </a:rPr>
              <a:t>(LI): In this framework the mechanics and cooling will support sensors and electronics that have been designed </a:t>
            </a:r>
            <a:r>
              <a:rPr kumimoji="0" lang="en-GB" altLang="en-US" sz="1400" b="0" i="0" u="none" strike="noStrike" cap="none" normalizeH="0" baseline="0" dirty="0">
                <a:ln>
                  <a:noFill/>
                </a:ln>
                <a:solidFill>
                  <a:srgbClr val="FF0000"/>
                </a:solidFill>
                <a:effectLst/>
                <a:latin typeface="Arial" panose="020B0604020202020204" pitchFamily="34" charset="0"/>
                <a:ea typeface="Palatino Linotype" panose="02040502050505030304" pitchFamily="18" charset="0"/>
                <a:cs typeface="Palatino Linotype" panose="02040502050505030304" pitchFamily="18" charset="0"/>
              </a:rPr>
              <a:t>for low power densities</a:t>
            </a:r>
            <a:r>
              <a:rPr kumimoji="0" lang="en-GB" altLang="en-US" sz="1400" b="0" i="0" u="none" strike="noStrike" cap="none" normalizeH="0" baseline="0" dirty="0">
                <a:ln>
                  <a:noFill/>
                </a:ln>
                <a:solidFill>
                  <a:schemeClr val="tx1"/>
                </a:solidFill>
                <a:effectLst/>
                <a:latin typeface="Arial" panose="020B0604020202020204" pitchFamily="34" charset="0"/>
                <a:ea typeface="Palatino Linotype" panose="02040502050505030304" pitchFamily="18" charset="0"/>
                <a:cs typeface="Palatino Linotype" panose="02040502050505030304" pitchFamily="18" charset="0"/>
              </a:rPr>
              <a:t>, possibly involving pulsed powering. The number and cross-section of electrical services will be small. </a:t>
            </a:r>
            <a:r>
              <a:rPr kumimoji="0" lang="en-GB" altLang="en-US" sz="1400" b="0" i="0" u="none" strike="noStrike" cap="none" normalizeH="0" baseline="0" dirty="0">
                <a:ln>
                  <a:noFill/>
                </a:ln>
                <a:solidFill>
                  <a:srgbClr val="FF0000"/>
                </a:solidFill>
                <a:effectLst/>
                <a:latin typeface="Arial" panose="020B0604020202020204" pitchFamily="34" charset="0"/>
                <a:ea typeface="Palatino Linotype" panose="02040502050505030304" pitchFamily="18" charset="0"/>
                <a:cs typeface="Palatino Linotype" panose="02040502050505030304" pitchFamily="18" charset="0"/>
              </a:rPr>
              <a:t>Radiation damage levels will be low</a:t>
            </a:r>
            <a:r>
              <a:rPr kumimoji="0" lang="en-GB" altLang="en-US" sz="1400" b="0" i="0" u="none" strike="noStrike" cap="none" normalizeH="0" baseline="0" dirty="0">
                <a:ln>
                  <a:noFill/>
                </a:ln>
                <a:solidFill>
                  <a:schemeClr val="tx1"/>
                </a:solidFill>
                <a:effectLst/>
                <a:latin typeface="Arial" panose="020B0604020202020204" pitchFamily="34" charset="0"/>
                <a:ea typeface="Palatino Linotype" panose="02040502050505030304" pitchFamily="18" charset="0"/>
                <a:cs typeface="Palatino Linotype" panose="02040502050505030304" pitchFamily="18" charset="0"/>
              </a:rPr>
              <a:t>, and thus there will be no need to operate these systems cold </a:t>
            </a:r>
            <a:r>
              <a:rPr kumimoji="0" lang="en-GB" altLang="en-US" sz="1400" b="0" i="0" u="none" strike="noStrike" cap="none" normalizeH="0" baseline="0" dirty="0">
                <a:ln>
                  <a:noFill/>
                </a:ln>
                <a:solidFill>
                  <a:srgbClr val="FF0000"/>
                </a:solidFill>
                <a:effectLst/>
                <a:latin typeface="Arial" panose="020B0604020202020204" pitchFamily="34" charset="0"/>
                <a:ea typeface="Palatino Linotype" panose="02040502050505030304" pitchFamily="18" charset="0"/>
                <a:cs typeface="Palatino Linotype" panose="02040502050505030304" pitchFamily="18" charset="0"/>
              </a:rPr>
              <a:t>(&lt; 15 °C). </a:t>
            </a:r>
            <a:r>
              <a:rPr kumimoji="0" lang="en-GB" altLang="en-US" sz="1400" b="0" i="0" u="none" strike="noStrike" cap="none" normalizeH="0" baseline="0" dirty="0">
                <a:ln>
                  <a:noFill/>
                </a:ln>
                <a:solidFill>
                  <a:schemeClr val="tx1"/>
                </a:solidFill>
                <a:effectLst/>
                <a:latin typeface="Arial" panose="020B0604020202020204" pitchFamily="34" charset="0"/>
                <a:ea typeface="Palatino Linotype" panose="02040502050505030304" pitchFamily="18" charset="0"/>
                <a:cs typeface="Palatino Linotype" panose="02040502050505030304" pitchFamily="18" charset="0"/>
              </a:rPr>
              <a:t>Where possible, gas cooling will be an appealing solution. Radiation hardness levels of materials will be moderate. This will be the framework that will target, although not exclusively, experiments at </a:t>
            </a:r>
            <a:r>
              <a:rPr kumimoji="0" lang="en-GB" altLang="en-US" sz="1400" b="0" i="0" u="none" strike="noStrike" cap="none" normalizeH="0" baseline="0" dirty="0">
                <a:ln>
                  <a:noFill/>
                </a:ln>
                <a:solidFill>
                  <a:srgbClr val="FF0000"/>
                </a:solidFill>
                <a:effectLst/>
                <a:latin typeface="Arial" panose="020B0604020202020204" pitchFamily="34" charset="0"/>
                <a:ea typeface="Palatino Linotype" panose="02040502050505030304" pitchFamily="18" charset="0"/>
                <a:cs typeface="Palatino Linotype" panose="02040502050505030304" pitchFamily="18" charset="0"/>
              </a:rPr>
              <a:t>future lepton colliders.</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en-US" sz="9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en-US" sz="1400" b="0" i="0" u="none" strike="noStrike" cap="none" normalizeH="0" baseline="0" dirty="0">
                <a:ln>
                  <a:noFill/>
                </a:ln>
                <a:solidFill>
                  <a:srgbClr val="FF0000"/>
                </a:solidFill>
                <a:effectLst/>
                <a:latin typeface="Arial" panose="020B0604020202020204" pitchFamily="34" charset="0"/>
                <a:ea typeface="Palatino Linotype" panose="02040502050505030304" pitchFamily="18" charset="0"/>
                <a:cs typeface="Palatino Linotype" panose="02040502050505030304" pitchFamily="18" charset="0"/>
              </a:rPr>
              <a:t>High intensity </a:t>
            </a:r>
            <a:r>
              <a:rPr kumimoji="0" lang="en-GB" altLang="en-US" sz="1400" b="0" i="0" u="none" strike="noStrike" cap="none" normalizeH="0" baseline="0" dirty="0">
                <a:ln>
                  <a:noFill/>
                </a:ln>
                <a:solidFill>
                  <a:schemeClr val="tx1"/>
                </a:solidFill>
                <a:effectLst/>
                <a:latin typeface="Arial" panose="020B0604020202020204" pitchFamily="34" charset="0"/>
                <a:ea typeface="Palatino Linotype" panose="02040502050505030304" pitchFamily="18" charset="0"/>
                <a:cs typeface="Palatino Linotype" panose="02040502050505030304" pitchFamily="18" charset="0"/>
              </a:rPr>
              <a:t>(HI): Detector systems within this framework will have to cope with high particle densities of signal and background particles. The high channel density and complexity of the front-end electronics will result in </a:t>
            </a:r>
            <a:r>
              <a:rPr kumimoji="0" lang="en-GB" altLang="en-US" sz="1400" b="0" i="0" u="none" strike="noStrike" cap="none" normalizeH="0" baseline="0" dirty="0">
                <a:ln>
                  <a:noFill/>
                </a:ln>
                <a:solidFill>
                  <a:srgbClr val="FF0000"/>
                </a:solidFill>
                <a:effectLst/>
                <a:latin typeface="Arial" panose="020B0604020202020204" pitchFamily="34" charset="0"/>
                <a:ea typeface="Palatino Linotype" panose="02040502050505030304" pitchFamily="18" charset="0"/>
                <a:cs typeface="Palatino Linotype" panose="02040502050505030304" pitchFamily="18" charset="0"/>
              </a:rPr>
              <a:t>high power densities</a:t>
            </a:r>
            <a:r>
              <a:rPr kumimoji="0" lang="en-GB" altLang="en-US" sz="1400" b="0" i="0" u="none" strike="noStrike" cap="none" normalizeH="0" baseline="0" dirty="0">
                <a:ln>
                  <a:noFill/>
                </a:ln>
                <a:solidFill>
                  <a:schemeClr val="tx1"/>
                </a:solidFill>
                <a:effectLst/>
                <a:latin typeface="Arial" panose="020B0604020202020204" pitchFamily="34" charset="0"/>
                <a:ea typeface="Palatino Linotype" panose="02040502050505030304" pitchFamily="18" charset="0"/>
                <a:cs typeface="Palatino Linotype" panose="02040502050505030304" pitchFamily="18" charset="0"/>
              </a:rPr>
              <a:t>, which will need to be supplied (likely by advanced powering systems like serial powering or DC-DC conversion), and removed by potent </a:t>
            </a:r>
            <a:r>
              <a:rPr kumimoji="0" lang="en-GB" altLang="en-US" sz="1400" b="0" i="0" u="none" strike="noStrike" cap="none" normalizeH="0" baseline="0" dirty="0">
                <a:ln>
                  <a:noFill/>
                </a:ln>
                <a:solidFill>
                  <a:srgbClr val="FF0000"/>
                </a:solidFill>
                <a:effectLst/>
                <a:latin typeface="Arial" panose="020B0604020202020204" pitchFamily="34" charset="0"/>
                <a:ea typeface="Palatino Linotype" panose="02040502050505030304" pitchFamily="18" charset="0"/>
                <a:cs typeface="Palatino Linotype" panose="02040502050505030304" pitchFamily="18" charset="0"/>
              </a:rPr>
              <a:t>evaporative cooling</a:t>
            </a:r>
            <a:r>
              <a:rPr kumimoji="0" lang="en-GB" altLang="en-US" sz="1400" b="0" i="0" u="none" strike="noStrike" cap="none" normalizeH="0" baseline="0" dirty="0">
                <a:ln>
                  <a:noFill/>
                </a:ln>
                <a:solidFill>
                  <a:schemeClr val="tx1"/>
                </a:solidFill>
                <a:effectLst/>
                <a:latin typeface="Arial" panose="020B0604020202020204" pitchFamily="34" charset="0"/>
                <a:ea typeface="Palatino Linotype" panose="02040502050505030304" pitchFamily="18" charset="0"/>
                <a:cs typeface="Palatino Linotype" panose="02040502050505030304" pitchFamily="18" charset="0"/>
              </a:rPr>
              <a:t> systems. Significant radiation damage will require cold </a:t>
            </a:r>
            <a:r>
              <a:rPr kumimoji="0" lang="en-GB" altLang="en-US" sz="1400" b="0" i="0" u="none" strike="noStrike" cap="none" normalizeH="0" baseline="0" dirty="0">
                <a:ln>
                  <a:noFill/>
                </a:ln>
                <a:solidFill>
                  <a:srgbClr val="FF0000"/>
                </a:solidFill>
                <a:effectLst/>
                <a:latin typeface="Arial" panose="020B0604020202020204" pitchFamily="34" charset="0"/>
                <a:ea typeface="Palatino Linotype" panose="02040502050505030304" pitchFamily="18" charset="0"/>
                <a:cs typeface="Palatino Linotype" panose="02040502050505030304" pitchFamily="18" charset="0"/>
              </a:rPr>
              <a:t>(&lt; -35 °C) </a:t>
            </a:r>
            <a:r>
              <a:rPr kumimoji="0" lang="en-GB" altLang="en-US" sz="1400" b="0" i="0" u="none" strike="noStrike" cap="none" normalizeH="0" baseline="0" dirty="0">
                <a:ln>
                  <a:noFill/>
                </a:ln>
                <a:solidFill>
                  <a:schemeClr val="tx1"/>
                </a:solidFill>
                <a:effectLst/>
                <a:latin typeface="Arial" panose="020B0604020202020204" pitchFamily="34" charset="0"/>
                <a:ea typeface="Palatino Linotype" panose="02040502050505030304" pitchFamily="18" charset="0"/>
                <a:cs typeface="Palatino Linotype" panose="02040502050505030304" pitchFamily="18" charset="0"/>
              </a:rPr>
              <a:t>operation to keep leakage currents under control. Materials will need to be qualified for the </a:t>
            </a:r>
            <a:r>
              <a:rPr kumimoji="0" lang="en-GB" altLang="en-US" sz="1400" b="0" i="0" u="none" strike="noStrike" cap="none" normalizeH="0" baseline="0" dirty="0">
                <a:ln>
                  <a:noFill/>
                </a:ln>
                <a:solidFill>
                  <a:srgbClr val="FF0000"/>
                </a:solidFill>
                <a:effectLst/>
                <a:latin typeface="Arial" panose="020B0604020202020204" pitchFamily="34" charset="0"/>
                <a:ea typeface="Palatino Linotype" panose="02040502050505030304" pitchFamily="18" charset="0"/>
                <a:cs typeface="Palatino Linotype" panose="02040502050505030304" pitchFamily="18" charset="0"/>
              </a:rPr>
              <a:t>high radiation e</a:t>
            </a:r>
            <a:r>
              <a:rPr kumimoji="0" lang="en-GB" altLang="en-US" sz="1400" b="0" i="0" u="sng" strike="noStrike" cap="none" normalizeH="0" baseline="0" dirty="0">
                <a:ln>
                  <a:noFill/>
                </a:ln>
                <a:solidFill>
                  <a:srgbClr val="FF0000"/>
                </a:solidFill>
                <a:effectLst/>
                <a:latin typeface="Arial" panose="020B0604020202020204" pitchFamily="34" charset="0"/>
                <a:ea typeface="Palatino Linotype" panose="02040502050505030304" pitchFamily="18" charset="0"/>
                <a:cs typeface="Palatino Linotype" panose="02040502050505030304" pitchFamily="18" charset="0"/>
              </a:rPr>
              <a:t>n</a:t>
            </a:r>
            <a:r>
              <a:rPr kumimoji="0" lang="en-GB" altLang="en-US" sz="1400" b="0" i="0" u="none" strike="noStrike" cap="none" normalizeH="0" baseline="0" dirty="0">
                <a:ln>
                  <a:noFill/>
                </a:ln>
                <a:solidFill>
                  <a:srgbClr val="FF0000"/>
                </a:solidFill>
                <a:effectLst/>
                <a:latin typeface="Arial" panose="020B0604020202020204" pitchFamily="34" charset="0"/>
                <a:ea typeface="Palatino Linotype" panose="02040502050505030304" pitchFamily="18" charset="0"/>
                <a:cs typeface="Palatino Linotype" panose="02040502050505030304" pitchFamily="18" charset="0"/>
              </a:rPr>
              <a:t>vironment</a:t>
            </a:r>
            <a:r>
              <a:rPr kumimoji="0" lang="en-GB" altLang="en-US" sz="1400" b="0" i="0" u="none" strike="noStrike" cap="none" normalizeH="0" baseline="0" dirty="0">
                <a:ln>
                  <a:noFill/>
                </a:ln>
                <a:solidFill>
                  <a:schemeClr val="tx1"/>
                </a:solidFill>
                <a:effectLst/>
                <a:latin typeface="Arial" panose="020B0604020202020204" pitchFamily="34" charset="0"/>
                <a:ea typeface="Palatino Linotype" panose="02040502050505030304" pitchFamily="18" charset="0"/>
                <a:cs typeface="Palatino Linotype" panose="02040502050505030304" pitchFamily="18" charset="0"/>
              </a:rPr>
              <a:t>. This will be the framework that will aim for experiments at </a:t>
            </a:r>
            <a:r>
              <a:rPr kumimoji="0" lang="en-GB" altLang="en-US" sz="1400" b="0" i="0" u="none" strike="noStrike" cap="none" normalizeH="0" baseline="0" dirty="0">
                <a:ln>
                  <a:noFill/>
                </a:ln>
                <a:solidFill>
                  <a:srgbClr val="FF0000"/>
                </a:solidFill>
                <a:effectLst/>
                <a:latin typeface="Arial" panose="020B0604020202020204" pitchFamily="34" charset="0"/>
                <a:ea typeface="Palatino Linotype" panose="02040502050505030304" pitchFamily="18" charset="0"/>
                <a:cs typeface="Palatino Linotype" panose="02040502050505030304" pitchFamily="18" charset="0"/>
              </a:rPr>
              <a:t>future hadron machines.</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en-US" sz="9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a:ln>
                  <a:noFill/>
                </a:ln>
                <a:solidFill>
                  <a:schemeClr val="tx1"/>
                </a:solidFill>
                <a:effectLst/>
                <a:latin typeface="Arial" panose="020B0604020202020204" pitchFamily="34" charset="0"/>
                <a:ea typeface="Palatino Linotype" panose="02040502050505030304" pitchFamily="18" charset="0"/>
                <a:cs typeface="Palatino Linotype" panose="02040502050505030304" pitchFamily="18" charset="0"/>
              </a:rPr>
              <a:t>Material minimisation and a good thermal connection between local heat sources and sinks will be major goals in both cases, but the optimisation will be different. Nevertheless, we do expect that some of the solutions we will develop will be of benefit for both frameworks.</a:t>
            </a:r>
            <a:endParaRPr kumimoji="0" lang="en-US" altLang="en-US" sz="9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a:ln>
                  <a:noFill/>
                </a:ln>
                <a:solidFill>
                  <a:schemeClr val="tx1"/>
                </a:solidFill>
                <a:effectLst/>
                <a:latin typeface="Arial" panose="020B0604020202020204" pitchFamily="34" charset="0"/>
                <a:ea typeface="Palatino Linotype" panose="02040502050505030304" pitchFamily="18" charset="0"/>
                <a:cs typeface="Palatino Linotype" panose="02040502050505030304" pitchFamily="18" charset="0"/>
              </a:rPr>
              <a:t>To verify and benchmark the performance of the solutions developed in this R&amp;D effort, and as physical deliverables, we propose the </a:t>
            </a:r>
            <a:r>
              <a:rPr kumimoji="0" lang="en-GB" altLang="en-US" sz="1400" b="0" i="0" u="none" strike="noStrike" cap="none" normalizeH="0" baseline="0" dirty="0">
                <a:ln>
                  <a:noFill/>
                </a:ln>
                <a:solidFill>
                  <a:srgbClr val="FF0000"/>
                </a:solidFill>
                <a:effectLst/>
                <a:latin typeface="Arial" panose="020B0604020202020204" pitchFamily="34" charset="0"/>
                <a:ea typeface="Palatino Linotype" panose="02040502050505030304" pitchFamily="18" charset="0"/>
                <a:cs typeface="Palatino Linotype" panose="02040502050505030304" pitchFamily="18" charset="0"/>
              </a:rPr>
              <a:t>construction of demonstrators </a:t>
            </a:r>
            <a:r>
              <a:rPr kumimoji="0" lang="en-GB" altLang="en-US" sz="1400" b="0" i="0" u="none" strike="noStrike" cap="none" normalizeH="0" baseline="0" dirty="0">
                <a:ln>
                  <a:noFill/>
                </a:ln>
                <a:solidFill>
                  <a:schemeClr val="tx1"/>
                </a:solidFill>
                <a:effectLst/>
                <a:latin typeface="Arial" panose="020B0604020202020204" pitchFamily="34" charset="0"/>
                <a:ea typeface="Palatino Linotype" panose="02040502050505030304" pitchFamily="18" charset="0"/>
                <a:cs typeface="Palatino Linotype" panose="02040502050505030304" pitchFamily="18" charset="0"/>
              </a:rPr>
              <a:t>which take into account the specifications </a:t>
            </a:r>
            <a:r>
              <a:rPr kumimoji="0" lang="en-GB" altLang="en-US" sz="1400" b="0" i="0" u="none" strike="noStrike" cap="none" normalizeH="0" baseline="0" dirty="0">
                <a:ln>
                  <a:noFill/>
                </a:ln>
                <a:solidFill>
                  <a:srgbClr val="FF0000"/>
                </a:solidFill>
                <a:effectLst/>
                <a:latin typeface="Arial" panose="020B0604020202020204" pitchFamily="34" charset="0"/>
                <a:ea typeface="Palatino Linotype" panose="02040502050505030304" pitchFamily="18" charset="0"/>
                <a:cs typeface="Palatino Linotype" panose="02040502050505030304" pitchFamily="18" charset="0"/>
              </a:rPr>
              <a:t>defined in the context of other DRD efforts like DRD3 or DRD7</a:t>
            </a:r>
            <a:r>
              <a:rPr kumimoji="0" lang="en-GB" altLang="en-US" sz="1400" b="0" i="0" u="none" strike="noStrike" cap="none" normalizeH="0" baseline="0" dirty="0">
                <a:ln>
                  <a:noFill/>
                </a:ln>
                <a:solidFill>
                  <a:schemeClr val="tx1"/>
                </a:solidFill>
                <a:effectLst/>
                <a:latin typeface="Arial" panose="020B0604020202020204" pitchFamily="34" charset="0"/>
                <a:ea typeface="Palatino Linotype" panose="02040502050505030304" pitchFamily="18" charset="0"/>
                <a:cs typeface="Palatino Linotype" panose="02040502050505030304" pitchFamily="18" charset="0"/>
              </a:rPr>
              <a:t>. These demonstrators should be exercised in </a:t>
            </a:r>
            <a:r>
              <a:rPr kumimoji="0" lang="en-GB" altLang="en-US" sz="1400" b="0" i="0" u="none" strike="noStrike" cap="none" normalizeH="0" baseline="0" dirty="0">
                <a:ln>
                  <a:noFill/>
                </a:ln>
                <a:solidFill>
                  <a:srgbClr val="FF0000"/>
                </a:solidFill>
                <a:effectLst/>
                <a:latin typeface="Arial" panose="020B0604020202020204" pitchFamily="34" charset="0"/>
                <a:ea typeface="Palatino Linotype" panose="02040502050505030304" pitchFamily="18" charset="0"/>
                <a:cs typeface="Palatino Linotype" panose="02040502050505030304" pitchFamily="18" charset="0"/>
              </a:rPr>
              <a:t>realistic environments</a:t>
            </a:r>
            <a:r>
              <a:rPr kumimoji="0" lang="en-GB" altLang="en-US" sz="1400" b="0" i="0" u="none" strike="noStrike" cap="none" normalizeH="0" baseline="0" dirty="0">
                <a:ln>
                  <a:noFill/>
                </a:ln>
                <a:solidFill>
                  <a:schemeClr val="tx1"/>
                </a:solidFill>
                <a:effectLst/>
                <a:latin typeface="Arial" panose="020B0604020202020204" pitchFamily="34" charset="0"/>
                <a:ea typeface="Palatino Linotype" panose="02040502050505030304" pitchFamily="18" charset="0"/>
                <a:cs typeface="Palatino Linotype" panose="02040502050505030304" pitchFamily="18" charset="0"/>
              </a:rPr>
              <a:t>, in a test-beam and/or real physics experiments, where possible. </a:t>
            </a:r>
            <a:endParaRPr kumimoji="0" lang="en-GB" altLang="en-US" sz="20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1777540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368994-1A09-ABBA-FDB3-3209B4588F7F}"/>
              </a:ext>
            </a:extLst>
          </p:cNvPr>
          <p:cNvSpPr>
            <a:spLocks noGrp="1"/>
          </p:cNvSpPr>
          <p:nvPr>
            <p:ph type="title"/>
          </p:nvPr>
        </p:nvSpPr>
        <p:spPr/>
        <p:txBody>
          <a:bodyPr/>
          <a:lstStyle/>
          <a:p>
            <a:r>
              <a:rPr lang="en-US" dirty="0"/>
              <a:t>Goal of the DRD8 WG3</a:t>
            </a:r>
            <a:endParaRPr lang="en-GB" dirty="0"/>
          </a:p>
        </p:txBody>
      </p:sp>
      <p:sp>
        <p:nvSpPr>
          <p:cNvPr id="3" name="Content Placeholder 2">
            <a:extLst>
              <a:ext uri="{FF2B5EF4-FFF2-40B4-BE49-F238E27FC236}">
                <a16:creationId xmlns:a16="http://schemas.microsoft.com/office/drawing/2014/main" id="{68F4EA45-3FAC-F77B-4472-45E8F4B0A332}"/>
              </a:ext>
            </a:extLst>
          </p:cNvPr>
          <p:cNvSpPr>
            <a:spLocks noGrp="1"/>
          </p:cNvSpPr>
          <p:nvPr>
            <p:ph idx="1"/>
          </p:nvPr>
        </p:nvSpPr>
        <p:spPr/>
        <p:txBody>
          <a:bodyPr/>
          <a:lstStyle/>
          <a:p>
            <a:r>
              <a:rPr lang="en-US" dirty="0"/>
              <a:t>To identify the development directions for cooling related topics.</a:t>
            </a:r>
          </a:p>
          <a:p>
            <a:endParaRPr lang="en-US" dirty="0"/>
          </a:p>
          <a:p>
            <a:r>
              <a:rPr lang="en-US" dirty="0"/>
              <a:t>To find partner institutes to setup and define research</a:t>
            </a:r>
          </a:p>
          <a:p>
            <a:endParaRPr lang="en-US" dirty="0"/>
          </a:p>
          <a:p>
            <a:r>
              <a:rPr lang="en-US" dirty="0"/>
              <a:t>To coordinate the activities and funding</a:t>
            </a:r>
          </a:p>
          <a:p>
            <a:endParaRPr lang="en-US" dirty="0"/>
          </a:p>
          <a:p>
            <a:r>
              <a:rPr lang="en-US" dirty="0"/>
              <a:t>To indicate existing and available research facilities</a:t>
            </a:r>
            <a:endParaRPr lang="en-GB" dirty="0"/>
          </a:p>
        </p:txBody>
      </p:sp>
    </p:spTree>
    <p:extLst>
      <p:ext uri="{BB962C8B-B14F-4D97-AF65-F5344CB8AC3E}">
        <p14:creationId xmlns:p14="http://schemas.microsoft.com/office/powerpoint/2010/main" val="14292216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D090E-4502-F1DF-915B-05D57582A1DD}"/>
              </a:ext>
            </a:extLst>
          </p:cNvPr>
          <p:cNvSpPr>
            <a:spLocks noGrp="1"/>
          </p:cNvSpPr>
          <p:nvPr>
            <p:ph type="title"/>
          </p:nvPr>
        </p:nvSpPr>
        <p:spPr>
          <a:xfrm>
            <a:off x="0" y="0"/>
            <a:ext cx="10515600" cy="765387"/>
          </a:xfrm>
        </p:spPr>
        <p:txBody>
          <a:bodyPr/>
          <a:lstStyle/>
          <a:p>
            <a:r>
              <a:rPr lang="en-US" dirty="0"/>
              <a:t>DRD8 letter of intent</a:t>
            </a:r>
            <a:endParaRPr lang="en-GB" dirty="0"/>
          </a:p>
        </p:txBody>
      </p:sp>
      <p:sp>
        <p:nvSpPr>
          <p:cNvPr id="7" name="TextBox 6">
            <a:extLst>
              <a:ext uri="{FF2B5EF4-FFF2-40B4-BE49-F238E27FC236}">
                <a16:creationId xmlns:a16="http://schemas.microsoft.com/office/drawing/2014/main" id="{F8419A50-1FA8-A51E-7F17-882CF6AF4304}"/>
              </a:ext>
            </a:extLst>
          </p:cNvPr>
          <p:cNvSpPr txBox="1"/>
          <p:nvPr/>
        </p:nvSpPr>
        <p:spPr>
          <a:xfrm>
            <a:off x="152400" y="1317909"/>
            <a:ext cx="11887200" cy="5016758"/>
          </a:xfrm>
          <a:prstGeom prst="rect">
            <a:avLst/>
          </a:prstGeom>
          <a:noFill/>
        </p:spPr>
        <p:txBody>
          <a:bodyPr wrap="square">
            <a:spAutoFit/>
          </a:bodyPr>
          <a:lstStyle/>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2000" b="0" i="0" u="none" strike="noStrike" cap="none" normalizeH="0" baseline="0" dirty="0">
                <a:ln>
                  <a:noFill/>
                </a:ln>
                <a:solidFill>
                  <a:schemeClr val="tx1"/>
                </a:solidFill>
                <a:effectLst/>
                <a:latin typeface="Arial" panose="020B0604020202020204" pitchFamily="34" charset="0"/>
              </a:rPr>
              <a:t>Mechanics is highly reliant on the system specifications</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lang="en-US" altLang="en-US" sz="2000" dirty="0">
              <a:latin typeface="Arial" panose="020B060402020202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GB" altLang="en-US" sz="2000" b="0" i="0" u="none" strike="noStrike" cap="none" normalizeH="0" baseline="0" dirty="0">
                <a:ln>
                  <a:noFill/>
                </a:ln>
                <a:solidFill>
                  <a:schemeClr val="tx1"/>
                </a:solidFill>
                <a:effectLst/>
                <a:latin typeface="Arial" panose="020B0604020202020204" pitchFamily="34" charset="0"/>
              </a:rPr>
              <a:t>Two potential optimization paths:</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lang="en-GB" altLang="en-US" sz="2000" dirty="0">
              <a:latin typeface="Arial" panose="020B060402020202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kumimoji="0" lang="en-GB" altLang="en-US" sz="2000" b="0" u="none" strike="noStrike" cap="none" normalizeH="0" baseline="0" dirty="0">
              <a:ln>
                <a:noFill/>
              </a:ln>
              <a:solidFill>
                <a:schemeClr val="tx1"/>
              </a:solidFill>
              <a:effectLst/>
              <a:latin typeface="Arial" panose="020B060402020202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lang="en-GB" altLang="en-US" sz="2000" dirty="0">
              <a:latin typeface="Arial" panose="020B060402020202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kumimoji="0" lang="en-GB" altLang="en-US" sz="2000" b="0" u="none" strike="noStrike" cap="none" normalizeH="0" baseline="0" dirty="0">
              <a:ln>
                <a:noFill/>
              </a:ln>
              <a:solidFill>
                <a:schemeClr val="tx1"/>
              </a:solidFill>
              <a:effectLst/>
              <a:latin typeface="Arial" panose="020B060402020202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lang="en-GB" altLang="en-US" sz="2000" dirty="0">
              <a:latin typeface="Arial" panose="020B060402020202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kumimoji="0" lang="en-GB" altLang="en-US" sz="2000" b="0" u="none" strike="noStrike" cap="none" normalizeH="0" baseline="0" dirty="0">
              <a:ln>
                <a:noFill/>
              </a:ln>
              <a:solidFill>
                <a:schemeClr val="tx1"/>
              </a:solidFill>
              <a:effectLst/>
              <a:latin typeface="Arial" panose="020B060402020202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lang="en-GB" altLang="en-US" sz="2000" dirty="0">
              <a:latin typeface="Arial" panose="020B060402020202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kumimoji="0" lang="en-GB" altLang="en-US" sz="2000" b="0" u="none" strike="noStrike" cap="none" normalizeH="0" baseline="0" dirty="0">
              <a:ln>
                <a:noFill/>
              </a:ln>
              <a:solidFill>
                <a:schemeClr val="tx1"/>
              </a:solidFill>
              <a:effectLst/>
              <a:latin typeface="Arial" panose="020B0604020202020204" pitchFamily="34" charset="0"/>
            </a:endParaRPr>
          </a:p>
          <a:p>
            <a:pPr marL="800100" lvl="1" indent="-342900" eaLnBrk="0" fontAlgn="base" hangingPunct="0">
              <a:spcBef>
                <a:spcPct val="0"/>
              </a:spcBef>
              <a:spcAft>
                <a:spcPct val="0"/>
              </a:spcAft>
              <a:buFont typeface="Arial" panose="020B0604020202020204" pitchFamily="34" charset="0"/>
              <a:buChar char="•"/>
            </a:pPr>
            <a:endParaRPr lang="en-GB" altLang="en-US" sz="2000" dirty="0">
              <a:latin typeface="Arial" panose="020B0604020202020204" pitchFamily="34" charset="0"/>
            </a:endParaRPr>
          </a:p>
          <a:p>
            <a:pPr marL="342900" indent="-342900" eaLnBrk="0" fontAlgn="base" hangingPunct="0">
              <a:spcBef>
                <a:spcPct val="0"/>
              </a:spcBef>
              <a:spcAft>
                <a:spcPct val="0"/>
              </a:spcAft>
              <a:buFont typeface="Arial" panose="020B0604020202020204" pitchFamily="34" charset="0"/>
              <a:buChar char="•"/>
            </a:pPr>
            <a:endParaRPr kumimoji="0" lang="en-GB" altLang="en-US" sz="2000" b="0" u="none" strike="noStrike" cap="none" normalizeH="0" baseline="0" dirty="0">
              <a:ln>
                <a:noFill/>
              </a:ln>
              <a:solidFill>
                <a:schemeClr val="tx1"/>
              </a:solidFill>
              <a:effectLst/>
              <a:latin typeface="Arial" panose="020B0604020202020204" pitchFamily="34" charset="0"/>
            </a:endParaRPr>
          </a:p>
          <a:p>
            <a:pPr marL="342900" indent="-342900" eaLnBrk="0" fontAlgn="base" hangingPunct="0">
              <a:spcBef>
                <a:spcPct val="0"/>
              </a:spcBef>
              <a:spcAft>
                <a:spcPct val="0"/>
              </a:spcAft>
              <a:buFont typeface="Arial" panose="020B0604020202020204" pitchFamily="34" charset="0"/>
              <a:buChar char="•"/>
            </a:pPr>
            <a:r>
              <a:rPr kumimoji="0" lang="en-GB" altLang="en-US" sz="2000" b="0" u="none" strike="noStrike" cap="none" normalizeH="0" baseline="0" dirty="0">
                <a:ln>
                  <a:noFill/>
                </a:ln>
                <a:solidFill>
                  <a:schemeClr val="tx1"/>
                </a:solidFill>
                <a:effectLst/>
                <a:latin typeface="Arial" panose="020B0604020202020204" pitchFamily="34" charset="0"/>
              </a:rPr>
              <a:t>Within the DRD8 framework, the proposal is to construct demonstrators defined in the context of DRD efforts like DRD3 and DRD7 </a:t>
            </a:r>
            <a:r>
              <a:rPr lang="en-GB" altLang="en-US" sz="2000" dirty="0">
                <a:latin typeface="Arial" panose="020B0604020202020204" pitchFamily="34" charset="0"/>
              </a:rPr>
              <a:t>to be tested in realistic environments (</a:t>
            </a:r>
            <a:r>
              <a:rPr lang="en-GB" altLang="en-US" sz="2000" dirty="0" err="1">
                <a:latin typeface="Arial" panose="020B0604020202020204" pitchFamily="34" charset="0"/>
              </a:rPr>
              <a:t>testbeam</a:t>
            </a:r>
            <a:r>
              <a:rPr lang="en-GB" altLang="en-US" sz="2000" dirty="0">
                <a:latin typeface="Arial" panose="020B0604020202020204" pitchFamily="34" charset="0"/>
              </a:rPr>
              <a:t> or physics experiments)</a:t>
            </a:r>
            <a:endParaRPr kumimoji="0" lang="en-GB" altLang="en-US" sz="2000" b="0" u="none" strike="noStrike" cap="none" normalizeH="0" baseline="0" dirty="0">
              <a:ln>
                <a:noFill/>
              </a:ln>
              <a:solidFill>
                <a:schemeClr val="tx1"/>
              </a:solidFill>
              <a:effectLst/>
              <a:latin typeface="Arial" panose="020B0604020202020204" pitchFamily="34" charset="0"/>
            </a:endParaRPr>
          </a:p>
        </p:txBody>
      </p:sp>
      <mc:AlternateContent xmlns:mc="http://schemas.openxmlformats.org/markup-compatibility/2006" xmlns:a14="http://schemas.microsoft.com/office/drawing/2010/main">
        <mc:Choice Requires="a14">
          <p:graphicFrame>
            <p:nvGraphicFramePr>
              <p:cNvPr id="3" name="Diagram 2">
                <a:extLst>
                  <a:ext uri="{FF2B5EF4-FFF2-40B4-BE49-F238E27FC236}">
                    <a16:creationId xmlns:a16="http://schemas.microsoft.com/office/drawing/2014/main" id="{38974242-3341-CFA2-D08C-DBBFF755F17E}"/>
                  </a:ext>
                </a:extLst>
              </p:cNvPr>
              <p:cNvGraphicFramePr/>
              <p:nvPr>
                <p:extLst>
                  <p:ext uri="{D42A27DB-BD31-4B8C-83A1-F6EECF244321}">
                    <p14:modId xmlns:p14="http://schemas.microsoft.com/office/powerpoint/2010/main" val="3414675307"/>
                  </p:ext>
                </p:extLst>
              </p:nvPr>
            </p:nvGraphicFramePr>
            <p:xfrm>
              <a:off x="2032000" y="1116954"/>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mc:Choice>
        <mc:Fallback xmlns="">
          <p:graphicFrame>
            <p:nvGraphicFramePr>
              <p:cNvPr id="3" name="Diagram 2">
                <a:extLst>
                  <a:ext uri="{FF2B5EF4-FFF2-40B4-BE49-F238E27FC236}">
                    <a16:creationId xmlns:a16="http://schemas.microsoft.com/office/drawing/2014/main" id="{38974242-3341-CFA2-D08C-DBBFF755F17E}"/>
                  </a:ext>
                </a:extLst>
              </p:cNvPr>
              <p:cNvGraphicFramePr/>
              <p:nvPr>
                <p:extLst>
                  <p:ext uri="{D42A27DB-BD31-4B8C-83A1-F6EECF244321}">
                    <p14:modId xmlns:p14="http://schemas.microsoft.com/office/powerpoint/2010/main" val="3414675307"/>
                  </p:ext>
                </p:extLst>
              </p:nvPr>
            </p:nvGraphicFramePr>
            <p:xfrm>
              <a:off x="2032000" y="1116954"/>
              <a:ext cx="8128000" cy="541866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mc:Fallback>
      </mc:AlternateContent>
    </p:spTree>
    <p:extLst>
      <p:ext uri="{BB962C8B-B14F-4D97-AF65-F5344CB8AC3E}">
        <p14:creationId xmlns:p14="http://schemas.microsoft.com/office/powerpoint/2010/main" val="10823169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63D699-348F-2EE2-3B77-AC62A8BA52D5}"/>
              </a:ext>
            </a:extLst>
          </p:cNvPr>
          <p:cNvSpPr>
            <a:spLocks noGrp="1"/>
          </p:cNvSpPr>
          <p:nvPr>
            <p:ph type="title"/>
          </p:nvPr>
        </p:nvSpPr>
        <p:spPr>
          <a:xfrm>
            <a:off x="2152650" y="152035"/>
            <a:ext cx="7886700" cy="991234"/>
          </a:xfrm>
          <a:solidFill>
            <a:srgbClr val="002060"/>
          </a:solidFill>
        </p:spPr>
        <p:txBody>
          <a:bodyPr>
            <a:normAutofit/>
          </a:bodyPr>
          <a:lstStyle/>
          <a:p>
            <a:r>
              <a:rPr lang="en-GB" dirty="0"/>
              <a:t> </a:t>
            </a:r>
            <a:r>
              <a:rPr lang="en-GB" dirty="0">
                <a:solidFill>
                  <a:schemeClr val="bg1">
                    <a:lumMod val="95000"/>
                  </a:schemeClr>
                </a:solidFill>
              </a:rPr>
              <a:t> Timeline</a:t>
            </a:r>
          </a:p>
        </p:txBody>
      </p:sp>
      <p:sp>
        <p:nvSpPr>
          <p:cNvPr id="3" name="Content Placeholder 2">
            <a:extLst>
              <a:ext uri="{FF2B5EF4-FFF2-40B4-BE49-F238E27FC236}">
                <a16:creationId xmlns:a16="http://schemas.microsoft.com/office/drawing/2014/main" id="{D5C56A4B-DBED-0114-0E34-35C0DB8C04AD}"/>
              </a:ext>
            </a:extLst>
          </p:cNvPr>
          <p:cNvSpPr>
            <a:spLocks noGrp="1"/>
          </p:cNvSpPr>
          <p:nvPr>
            <p:ph idx="1"/>
          </p:nvPr>
        </p:nvSpPr>
        <p:spPr>
          <a:xfrm>
            <a:off x="2099896" y="1485673"/>
            <a:ext cx="7886700" cy="5044667"/>
          </a:xfrm>
        </p:spPr>
        <p:txBody>
          <a:bodyPr anchor="ctr">
            <a:normAutofit/>
          </a:bodyPr>
          <a:lstStyle/>
          <a:p>
            <a:pPr marL="0" indent="0">
              <a:buNone/>
            </a:pPr>
            <a:r>
              <a:rPr lang="en-GB" sz="2400" b="1" dirty="0">
                <a:solidFill>
                  <a:srgbClr val="002060"/>
                </a:solidFill>
              </a:rPr>
              <a:t>Suggestion: </a:t>
            </a:r>
          </a:p>
          <a:p>
            <a:r>
              <a:rPr lang="en-GB" sz="2000" dirty="0"/>
              <a:t>To have the DRD8 Proposal ready for submission in autumn, we must start now nominating a team of people preparing and collecting the contents of the proposed R&amp;D for each WG.</a:t>
            </a:r>
          </a:p>
          <a:p>
            <a:pPr lvl="1">
              <a:buFont typeface="Wingdings" panose="05000000000000000000" pitchFamily="2" charset="2"/>
              <a:buChar char="Ø"/>
            </a:pPr>
            <a:r>
              <a:rPr lang="en-GB" sz="1600" b="1" dirty="0">
                <a:solidFill>
                  <a:srgbClr val="002060"/>
                </a:solidFill>
              </a:rPr>
              <a:t>We should create mailing lists for each WG and a general mailing list for DRD8. </a:t>
            </a:r>
          </a:p>
          <a:p>
            <a:pPr lvl="1">
              <a:buFont typeface="Wingdings" panose="05000000000000000000" pitchFamily="2" charset="2"/>
              <a:buChar char="Ø"/>
            </a:pPr>
            <a:r>
              <a:rPr lang="en-GB" sz="1600" b="1" dirty="0">
                <a:solidFill>
                  <a:srgbClr val="002060"/>
                </a:solidFill>
              </a:rPr>
              <a:t>It would be good to have one contact person per institute and WG to facilitate the collection of information.</a:t>
            </a:r>
          </a:p>
          <a:p>
            <a:pPr lvl="1">
              <a:buFont typeface="Wingdings" panose="05000000000000000000" pitchFamily="2" charset="2"/>
              <a:buChar char="Ø"/>
            </a:pPr>
            <a:r>
              <a:rPr lang="en-GB" sz="1600" b="1" dirty="0">
                <a:solidFill>
                  <a:srgbClr val="002060"/>
                </a:solidFill>
              </a:rPr>
              <a:t>We should nominate WG conveners asap, ideally 2-3 per WG. </a:t>
            </a:r>
          </a:p>
          <a:p>
            <a:r>
              <a:rPr lang="en-GB" sz="2000" dirty="0"/>
              <a:t>We certainly need at least one more DRD8 meeting after the summer before submission of the Proposal.</a:t>
            </a:r>
          </a:p>
          <a:p>
            <a:pPr lvl="1"/>
            <a:r>
              <a:rPr lang="en-GB" sz="1600" b="1" dirty="0">
                <a:solidFill>
                  <a:srgbClr val="002060"/>
                </a:solidFill>
              </a:rPr>
              <a:t>Boundaries of WG2 and WG3 should be discussed.</a:t>
            </a:r>
            <a:endParaRPr lang="en-GB" sz="1600" dirty="0"/>
          </a:p>
          <a:p>
            <a:pPr lvl="1"/>
            <a:r>
              <a:rPr lang="en-GB" sz="1600" b="1" dirty="0">
                <a:solidFill>
                  <a:srgbClr val="002060"/>
                </a:solidFill>
              </a:rPr>
              <a:t>We need an overall editorial team, which could be the Steering Committee. </a:t>
            </a:r>
            <a:endParaRPr lang="en-GB" sz="2000" b="1" dirty="0"/>
          </a:p>
        </p:txBody>
      </p:sp>
      <p:sp>
        <p:nvSpPr>
          <p:cNvPr id="6" name="Slide Number Placeholder 5">
            <a:extLst>
              <a:ext uri="{FF2B5EF4-FFF2-40B4-BE49-F238E27FC236}">
                <a16:creationId xmlns:a16="http://schemas.microsoft.com/office/drawing/2014/main" id="{5C407CEF-7570-582D-526D-3D3022E80D8B}"/>
              </a:ext>
            </a:extLst>
          </p:cNvPr>
          <p:cNvSpPr>
            <a:spLocks noGrp="1"/>
          </p:cNvSpPr>
          <p:nvPr>
            <p:ph type="sldNum" sz="quarter" idx="12"/>
          </p:nvPr>
        </p:nvSpPr>
        <p:spPr/>
        <p:txBody>
          <a:bodyPr/>
          <a:lstStyle/>
          <a:p>
            <a:fld id="{78D5EB2A-D79A-4EBC-8D41-D3E244EB970E}" type="slidenum">
              <a:rPr lang="en-GB" smtClean="0"/>
              <a:t>21</a:t>
            </a:fld>
            <a:endParaRPr lang="en-GB"/>
          </a:p>
        </p:txBody>
      </p:sp>
    </p:spTree>
    <p:extLst>
      <p:ext uri="{BB962C8B-B14F-4D97-AF65-F5344CB8AC3E}">
        <p14:creationId xmlns:p14="http://schemas.microsoft.com/office/powerpoint/2010/main" val="27145501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D9D9D0-6F65-65C0-55E1-4A442B6CEAAD}"/>
              </a:ext>
            </a:extLst>
          </p:cNvPr>
          <p:cNvSpPr>
            <a:spLocks noGrp="1"/>
          </p:cNvSpPr>
          <p:nvPr>
            <p:ph type="title"/>
          </p:nvPr>
        </p:nvSpPr>
        <p:spPr>
          <a:xfrm>
            <a:off x="0" y="0"/>
            <a:ext cx="10874339" cy="755373"/>
          </a:xfrm>
        </p:spPr>
        <p:txBody>
          <a:bodyPr>
            <a:normAutofit/>
          </a:bodyPr>
          <a:lstStyle/>
          <a:p>
            <a:r>
              <a:rPr lang="en-US" dirty="0"/>
              <a:t>Presented interest in cooling related matters (1)</a:t>
            </a:r>
          </a:p>
        </p:txBody>
      </p:sp>
      <p:sp>
        <p:nvSpPr>
          <p:cNvPr id="3" name="Content Placeholder 2">
            <a:extLst>
              <a:ext uri="{FF2B5EF4-FFF2-40B4-BE49-F238E27FC236}">
                <a16:creationId xmlns:a16="http://schemas.microsoft.com/office/drawing/2014/main" id="{93780022-F12E-0E52-CC4B-1E5BE607D64F}"/>
              </a:ext>
            </a:extLst>
          </p:cNvPr>
          <p:cNvSpPr>
            <a:spLocks noGrp="1"/>
          </p:cNvSpPr>
          <p:nvPr>
            <p:ph idx="1"/>
          </p:nvPr>
        </p:nvSpPr>
        <p:spPr>
          <a:xfrm>
            <a:off x="132986" y="755373"/>
            <a:ext cx="11678014" cy="5817705"/>
          </a:xfrm>
        </p:spPr>
        <p:txBody>
          <a:bodyPr anchor="ctr">
            <a:normAutofit fontScale="55000" lnSpcReduction="20000"/>
          </a:bodyPr>
          <a:lstStyle/>
          <a:p>
            <a:r>
              <a:rPr lang="en-GB" sz="3700" dirty="0">
                <a:hlinkClick r:id="rId2"/>
              </a:rPr>
              <a:t>IPHC/ CNRS/ University Strasbourg, J. </a:t>
            </a:r>
            <a:r>
              <a:rPr lang="en-GB" sz="3700" dirty="0" err="1">
                <a:hlinkClick r:id="rId2"/>
              </a:rPr>
              <a:t>Baudot</a:t>
            </a:r>
            <a:endParaRPr lang="en-US" sz="3700" dirty="0"/>
          </a:p>
          <a:p>
            <a:pPr lvl="1"/>
            <a:r>
              <a:rPr lang="en-US" sz="3500" dirty="0"/>
              <a:t>8.2.3 Integrated support structure and cooling</a:t>
            </a:r>
          </a:p>
          <a:p>
            <a:pPr lvl="1"/>
            <a:r>
              <a:rPr lang="en-US" sz="3500" dirty="0"/>
              <a:t>8.3.2 Direct sensor air cooling</a:t>
            </a:r>
          </a:p>
          <a:p>
            <a:pPr lvl="1"/>
            <a:endParaRPr lang="en-US" sz="3500" dirty="0"/>
          </a:p>
          <a:p>
            <a:r>
              <a:rPr lang="en-GB" sz="3700" dirty="0">
                <a:hlinkClick r:id="rId3"/>
              </a:rPr>
              <a:t>University of Sheffield/ Lancaster University/ RAL/ QMUL, Paul Kemp-Russel</a:t>
            </a:r>
            <a:endParaRPr lang="en-GB" sz="3700" dirty="0"/>
          </a:p>
          <a:p>
            <a:pPr lvl="1"/>
            <a:r>
              <a:rPr lang="en-GB" sz="3500" dirty="0"/>
              <a:t>8.2.2 Additive manufacturing</a:t>
            </a:r>
          </a:p>
          <a:p>
            <a:pPr lvl="1"/>
            <a:r>
              <a:rPr lang="en-GB" sz="3500" dirty="0"/>
              <a:t>8.3.3 Connection technologies</a:t>
            </a:r>
          </a:p>
          <a:p>
            <a:pPr lvl="1"/>
            <a:endParaRPr lang="en-GB" sz="3500" dirty="0"/>
          </a:p>
          <a:p>
            <a:r>
              <a:rPr lang="en-GB" sz="3700" dirty="0">
                <a:hlinkClick r:id="rId4"/>
              </a:rPr>
              <a:t>INFN Perugia, C. </a:t>
            </a:r>
            <a:r>
              <a:rPr lang="en-GB" sz="3700" dirty="0" err="1">
                <a:hlinkClick r:id="rId4"/>
              </a:rPr>
              <a:t>Turrioni</a:t>
            </a:r>
            <a:r>
              <a:rPr lang="en-GB" sz="3700" dirty="0"/>
              <a:t> </a:t>
            </a:r>
          </a:p>
          <a:p>
            <a:pPr lvl="1"/>
            <a:r>
              <a:rPr lang="en-GB" sz="3500" dirty="0"/>
              <a:t>8.2.3 </a:t>
            </a:r>
            <a:r>
              <a:rPr lang="en-US" sz="3500" dirty="0"/>
              <a:t>Integrated support structure and cooling</a:t>
            </a:r>
          </a:p>
          <a:p>
            <a:pPr lvl="1"/>
            <a:r>
              <a:rPr lang="en-US" sz="3500" dirty="0"/>
              <a:t>8.3.1 Evaporative cooling and thermodynamics </a:t>
            </a:r>
          </a:p>
          <a:p>
            <a:pPr lvl="1"/>
            <a:r>
              <a:rPr lang="en-US" sz="3500" dirty="0"/>
              <a:t>8.3.2 Direct sensor air cooling</a:t>
            </a:r>
          </a:p>
          <a:p>
            <a:pPr lvl="1"/>
            <a:endParaRPr lang="en-US" sz="3500" dirty="0"/>
          </a:p>
          <a:p>
            <a:r>
              <a:rPr lang="en-US" sz="3700" dirty="0">
                <a:hlinkClick r:id="rId5"/>
              </a:rPr>
              <a:t>University of Manchester, O. Augusto de Aguiar Francisco</a:t>
            </a:r>
            <a:endParaRPr lang="en-US" sz="3700" dirty="0"/>
          </a:p>
          <a:p>
            <a:pPr lvl="1"/>
            <a:r>
              <a:rPr lang="en-US" sz="3300" b="1" i="0" dirty="0">
                <a:solidFill>
                  <a:srgbClr val="021F03"/>
                </a:solidFill>
                <a:effectLst/>
                <a:latin typeface="Liberation Sans"/>
              </a:rPr>
              <a:t>Included in the “</a:t>
            </a:r>
            <a:r>
              <a:rPr lang="en-GB" sz="3200" b="1" i="0" dirty="0">
                <a:solidFill>
                  <a:srgbClr val="021F03"/>
                </a:solidFill>
                <a:effectLst/>
                <a:latin typeface="Liberation Sans"/>
              </a:rPr>
              <a:t>Microchannels cooling plates”</a:t>
            </a:r>
            <a:r>
              <a:rPr lang="en-US" sz="3300" b="1" dirty="0"/>
              <a:t> at Forum on Tracking Mechanics 2024</a:t>
            </a:r>
            <a:endParaRPr lang="en-GB" sz="3300" b="1" dirty="0"/>
          </a:p>
          <a:p>
            <a:pPr lvl="1"/>
            <a:r>
              <a:rPr lang="en-GB" sz="3500" dirty="0"/>
              <a:t>8.2.2 Additive manufacturing</a:t>
            </a:r>
            <a:endParaRPr lang="en-US" sz="3500" dirty="0"/>
          </a:p>
          <a:p>
            <a:pPr lvl="1"/>
            <a:r>
              <a:rPr lang="en-US" sz="3500" dirty="0"/>
              <a:t>8.2.3 Integrated support structure and cooling</a:t>
            </a:r>
          </a:p>
          <a:p>
            <a:pPr lvl="1"/>
            <a:r>
              <a:rPr lang="en-US" sz="3500" dirty="0"/>
              <a:t>8.3.1 Evaporative cooling and thermodynamics </a:t>
            </a:r>
          </a:p>
          <a:p>
            <a:pPr lvl="1"/>
            <a:r>
              <a:rPr lang="en-GB" sz="3500" dirty="0"/>
              <a:t>8.3.3 Connection technologies</a:t>
            </a:r>
            <a:endParaRPr lang="en-US" dirty="0"/>
          </a:p>
        </p:txBody>
      </p:sp>
    </p:spTree>
    <p:extLst>
      <p:ext uri="{BB962C8B-B14F-4D97-AF65-F5344CB8AC3E}">
        <p14:creationId xmlns:p14="http://schemas.microsoft.com/office/powerpoint/2010/main" val="26163358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D9D9D0-6F65-65C0-55E1-4A442B6CEAAD}"/>
              </a:ext>
            </a:extLst>
          </p:cNvPr>
          <p:cNvSpPr>
            <a:spLocks noGrp="1"/>
          </p:cNvSpPr>
          <p:nvPr>
            <p:ph type="title"/>
          </p:nvPr>
        </p:nvSpPr>
        <p:spPr>
          <a:xfrm>
            <a:off x="0" y="0"/>
            <a:ext cx="10874339" cy="755373"/>
          </a:xfrm>
        </p:spPr>
        <p:txBody>
          <a:bodyPr>
            <a:normAutofit/>
          </a:bodyPr>
          <a:lstStyle/>
          <a:p>
            <a:r>
              <a:rPr lang="en-US" dirty="0"/>
              <a:t>Presented interest in cooling related matters (2)</a:t>
            </a:r>
          </a:p>
        </p:txBody>
      </p:sp>
      <p:sp>
        <p:nvSpPr>
          <p:cNvPr id="3" name="Content Placeholder 2">
            <a:extLst>
              <a:ext uri="{FF2B5EF4-FFF2-40B4-BE49-F238E27FC236}">
                <a16:creationId xmlns:a16="http://schemas.microsoft.com/office/drawing/2014/main" id="{93780022-F12E-0E52-CC4B-1E5BE607D64F}"/>
              </a:ext>
            </a:extLst>
          </p:cNvPr>
          <p:cNvSpPr>
            <a:spLocks noGrp="1"/>
          </p:cNvSpPr>
          <p:nvPr>
            <p:ph idx="1"/>
          </p:nvPr>
        </p:nvSpPr>
        <p:spPr>
          <a:xfrm>
            <a:off x="132986" y="755373"/>
            <a:ext cx="11578954" cy="5817705"/>
          </a:xfrm>
        </p:spPr>
        <p:txBody>
          <a:bodyPr anchor="ctr">
            <a:normAutofit fontScale="85000" lnSpcReduction="20000"/>
          </a:bodyPr>
          <a:lstStyle/>
          <a:p>
            <a:r>
              <a:rPr lang="en-US" dirty="0">
                <a:hlinkClick r:id="rId2"/>
              </a:rPr>
              <a:t>GSI-Darmstadt,  M. </a:t>
            </a:r>
            <a:r>
              <a:rPr lang="en-US" dirty="0" err="1">
                <a:hlinkClick r:id="rId2"/>
              </a:rPr>
              <a:t>Teklishyn</a:t>
            </a:r>
            <a:endParaRPr lang="en-GB" dirty="0"/>
          </a:p>
          <a:p>
            <a:pPr lvl="1"/>
            <a:r>
              <a:rPr lang="en-GB" dirty="0"/>
              <a:t>8.2.2 Additive manufacturing</a:t>
            </a:r>
          </a:p>
          <a:p>
            <a:pPr lvl="1"/>
            <a:r>
              <a:rPr lang="en-GB" dirty="0"/>
              <a:t>8.2.3 </a:t>
            </a:r>
            <a:r>
              <a:rPr lang="en-US" dirty="0"/>
              <a:t>Integrated support structure and cooling</a:t>
            </a:r>
          </a:p>
          <a:p>
            <a:pPr lvl="1"/>
            <a:endParaRPr lang="en-US" dirty="0"/>
          </a:p>
          <a:p>
            <a:r>
              <a:rPr lang="en-US" dirty="0" err="1">
                <a:hlinkClick r:id="rId3"/>
              </a:rPr>
              <a:t>Desy</a:t>
            </a:r>
            <a:r>
              <a:rPr lang="en-US" dirty="0">
                <a:hlinkClick r:id="rId3"/>
              </a:rPr>
              <a:t>-Hamburg, A. </a:t>
            </a:r>
            <a:r>
              <a:rPr lang="en-US" dirty="0" err="1">
                <a:hlinkClick r:id="rId3"/>
              </a:rPr>
              <a:t>Mussgiller</a:t>
            </a:r>
            <a:endParaRPr lang="en-US" dirty="0"/>
          </a:p>
          <a:p>
            <a:pPr lvl="1"/>
            <a:r>
              <a:rPr lang="en-US" dirty="0"/>
              <a:t>8.2.3 Integrated support structure and cooling</a:t>
            </a:r>
          </a:p>
          <a:p>
            <a:pPr lvl="1"/>
            <a:r>
              <a:rPr lang="en-US" dirty="0"/>
              <a:t>8.3.1 Evaporative cooling and thermodynamics </a:t>
            </a:r>
          </a:p>
          <a:p>
            <a:pPr lvl="1"/>
            <a:r>
              <a:rPr lang="en-US" dirty="0"/>
              <a:t>8.3.2 Direct sensor air cooling</a:t>
            </a:r>
          </a:p>
          <a:p>
            <a:pPr lvl="1"/>
            <a:endParaRPr lang="en-US" dirty="0"/>
          </a:p>
          <a:p>
            <a:r>
              <a:rPr lang="en-US" dirty="0">
                <a:hlinkClick r:id="rId4"/>
              </a:rPr>
              <a:t>Perdue University, S. Karmarkar</a:t>
            </a:r>
            <a:endParaRPr lang="en-US" dirty="0"/>
          </a:p>
          <a:p>
            <a:pPr lvl="1"/>
            <a:r>
              <a:rPr lang="en-US" dirty="0"/>
              <a:t>8.2.3 Integrated support structure and cooling</a:t>
            </a:r>
          </a:p>
          <a:p>
            <a:pPr lvl="1"/>
            <a:endParaRPr lang="en-US" dirty="0"/>
          </a:p>
          <a:p>
            <a:r>
              <a:rPr lang="en-US" dirty="0"/>
              <a:t>CERN, </a:t>
            </a:r>
            <a:r>
              <a:rPr lang="en-US" dirty="0">
                <a:hlinkClick r:id="rId5"/>
              </a:rPr>
              <a:t>C. Gargiulo</a:t>
            </a:r>
            <a:r>
              <a:rPr lang="en-US" dirty="0"/>
              <a:t>, </a:t>
            </a:r>
            <a:r>
              <a:rPr lang="en-US" dirty="0">
                <a:hlinkClick r:id="rId6"/>
              </a:rPr>
              <a:t>P. Petagna, </a:t>
            </a:r>
            <a:r>
              <a:rPr lang="en-US" dirty="0" err="1">
                <a:hlinkClick r:id="rId6"/>
              </a:rPr>
              <a:t>B.Verlaat</a:t>
            </a:r>
            <a:endParaRPr lang="en-US" dirty="0"/>
          </a:p>
          <a:p>
            <a:pPr lvl="1"/>
            <a:r>
              <a:rPr lang="en-US" dirty="0"/>
              <a:t>8.2.1 Novel materials</a:t>
            </a:r>
          </a:p>
          <a:p>
            <a:pPr lvl="1"/>
            <a:r>
              <a:rPr lang="en-GB" dirty="0"/>
              <a:t>8.2.2 Additive manufacturing</a:t>
            </a:r>
            <a:endParaRPr lang="en-US" dirty="0"/>
          </a:p>
          <a:p>
            <a:pPr lvl="1"/>
            <a:r>
              <a:rPr lang="en-US" dirty="0"/>
              <a:t>8.2.3 Integrated support structure and cooling</a:t>
            </a:r>
          </a:p>
          <a:p>
            <a:pPr lvl="1"/>
            <a:r>
              <a:rPr lang="en-US" dirty="0"/>
              <a:t>8.3.1 Evaporative cooling and thermodynamics </a:t>
            </a:r>
          </a:p>
          <a:p>
            <a:pPr lvl="1"/>
            <a:r>
              <a:rPr lang="en-US" dirty="0"/>
              <a:t>8.3.2 Direct sensor air cooling</a:t>
            </a:r>
          </a:p>
          <a:p>
            <a:pPr lvl="1"/>
            <a:r>
              <a:rPr lang="en-US" dirty="0"/>
              <a:t>8.3.4 Instrumentation</a:t>
            </a:r>
          </a:p>
        </p:txBody>
      </p:sp>
    </p:spTree>
    <p:extLst>
      <p:ext uri="{BB962C8B-B14F-4D97-AF65-F5344CB8AC3E}">
        <p14:creationId xmlns:p14="http://schemas.microsoft.com/office/powerpoint/2010/main" val="15000498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6D6968-BC1C-A070-D6B0-8782DA87D7AF}"/>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719C6061-88DA-AB0F-A180-A82DCF178CBC}"/>
              </a:ext>
            </a:extLst>
          </p:cNvPr>
          <p:cNvSpPr>
            <a:spLocks noGrp="1"/>
          </p:cNvSpPr>
          <p:nvPr>
            <p:ph idx="1"/>
          </p:nvPr>
        </p:nvSpPr>
        <p:spPr/>
        <p:txBody>
          <a:bodyPr/>
          <a:lstStyle/>
          <a:p>
            <a:endParaRPr lang="en-US" dirty="0"/>
          </a:p>
        </p:txBody>
      </p:sp>
      <p:pic>
        <p:nvPicPr>
          <p:cNvPr id="7" name="Picture 6">
            <a:extLst>
              <a:ext uri="{FF2B5EF4-FFF2-40B4-BE49-F238E27FC236}">
                <a16:creationId xmlns:a16="http://schemas.microsoft.com/office/drawing/2014/main" id="{E40B92C1-9B1D-C00E-51A8-FC2F8BEB5EE7}"/>
              </a:ext>
            </a:extLst>
          </p:cNvPr>
          <p:cNvPicPr>
            <a:picLocks noChangeAspect="1"/>
          </p:cNvPicPr>
          <p:nvPr/>
        </p:nvPicPr>
        <p:blipFill>
          <a:blip r:embed="rId2"/>
          <a:stretch>
            <a:fillRect/>
          </a:stretch>
        </p:blipFill>
        <p:spPr>
          <a:xfrm>
            <a:off x="2873891" y="681037"/>
            <a:ext cx="4871021" cy="5167312"/>
          </a:xfrm>
          <a:prstGeom prst="rect">
            <a:avLst/>
          </a:prstGeom>
        </p:spPr>
      </p:pic>
    </p:spTree>
    <p:extLst>
      <p:ext uri="{BB962C8B-B14F-4D97-AF65-F5344CB8AC3E}">
        <p14:creationId xmlns:p14="http://schemas.microsoft.com/office/powerpoint/2010/main" val="38848187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0D89665-0D1C-FE0F-757E-87B1635A3977}"/>
              </a:ext>
            </a:extLst>
          </p:cNvPr>
          <p:cNvPicPr>
            <a:picLocks noChangeAspect="1"/>
          </p:cNvPicPr>
          <p:nvPr/>
        </p:nvPicPr>
        <p:blipFill>
          <a:blip r:embed="rId2"/>
          <a:stretch>
            <a:fillRect/>
          </a:stretch>
        </p:blipFill>
        <p:spPr>
          <a:xfrm>
            <a:off x="1823231" y="0"/>
            <a:ext cx="8545538" cy="6858000"/>
          </a:xfrm>
          <a:prstGeom prst="rect">
            <a:avLst/>
          </a:prstGeom>
        </p:spPr>
      </p:pic>
      <p:sp>
        <p:nvSpPr>
          <p:cNvPr id="2" name="Title 1">
            <a:extLst>
              <a:ext uri="{FF2B5EF4-FFF2-40B4-BE49-F238E27FC236}">
                <a16:creationId xmlns:a16="http://schemas.microsoft.com/office/drawing/2014/main" id="{4C1D090E-4502-F1DF-915B-05D57582A1DD}"/>
              </a:ext>
            </a:extLst>
          </p:cNvPr>
          <p:cNvSpPr>
            <a:spLocks noGrp="1"/>
          </p:cNvSpPr>
          <p:nvPr>
            <p:ph type="title"/>
          </p:nvPr>
        </p:nvSpPr>
        <p:spPr>
          <a:xfrm>
            <a:off x="0" y="0"/>
            <a:ext cx="10515600" cy="765387"/>
          </a:xfrm>
        </p:spPr>
        <p:txBody>
          <a:bodyPr/>
          <a:lstStyle/>
          <a:p>
            <a:r>
              <a:rPr lang="en-US" dirty="0"/>
              <a:t>ECFA roadmap</a:t>
            </a:r>
            <a:endParaRPr lang="en-GB" dirty="0"/>
          </a:p>
        </p:txBody>
      </p:sp>
      <p:sp>
        <p:nvSpPr>
          <p:cNvPr id="8" name="Rectangle 7">
            <a:extLst>
              <a:ext uri="{FF2B5EF4-FFF2-40B4-BE49-F238E27FC236}">
                <a16:creationId xmlns:a16="http://schemas.microsoft.com/office/drawing/2014/main" id="{9B526487-6CCE-8421-1097-0D64E284E033}"/>
              </a:ext>
            </a:extLst>
          </p:cNvPr>
          <p:cNvSpPr/>
          <p:nvPr/>
        </p:nvSpPr>
        <p:spPr>
          <a:xfrm>
            <a:off x="1823231" y="2248747"/>
            <a:ext cx="8329996" cy="1232746"/>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78BC69BE-FF1C-F2F3-7924-948EB1B5A36E}"/>
              </a:ext>
            </a:extLst>
          </p:cNvPr>
          <p:cNvSpPr/>
          <p:nvPr/>
        </p:nvSpPr>
        <p:spPr>
          <a:xfrm>
            <a:off x="2504661" y="4859425"/>
            <a:ext cx="7648566" cy="520958"/>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67AA1F05-7FC6-C238-7FA8-DB41233B7705}"/>
              </a:ext>
            </a:extLst>
          </p:cNvPr>
          <p:cNvSpPr txBox="1"/>
          <p:nvPr/>
        </p:nvSpPr>
        <p:spPr>
          <a:xfrm>
            <a:off x="10500360" y="3926617"/>
            <a:ext cx="1640257" cy="369332"/>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wrap="none" rtlCol="0">
            <a:spAutoFit/>
          </a:bodyPr>
          <a:lstStyle/>
          <a:p>
            <a:r>
              <a:rPr lang="en-US" dirty="0"/>
              <a:t>WG2 and WG3</a:t>
            </a:r>
            <a:endParaRPr lang="en-GB" dirty="0"/>
          </a:p>
        </p:txBody>
      </p:sp>
      <p:sp>
        <p:nvSpPr>
          <p:cNvPr id="11" name="Arrow: Bent-Up 10">
            <a:extLst>
              <a:ext uri="{FF2B5EF4-FFF2-40B4-BE49-F238E27FC236}">
                <a16:creationId xmlns:a16="http://schemas.microsoft.com/office/drawing/2014/main" id="{B6C498D9-3D8A-9B3A-A4D9-05E7881B4658}"/>
              </a:ext>
            </a:extLst>
          </p:cNvPr>
          <p:cNvSpPr/>
          <p:nvPr/>
        </p:nvSpPr>
        <p:spPr>
          <a:xfrm flipV="1">
            <a:off x="10310191" y="2743198"/>
            <a:ext cx="1305339" cy="1152939"/>
          </a:xfrm>
          <a:prstGeom prst="bentUpArrow">
            <a:avLst>
              <a:gd name="adj1" fmla="val 17529"/>
              <a:gd name="adj2" fmla="val 25000"/>
              <a:gd name="adj3" fmla="val 2500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Arrow: Bent-Up 11">
            <a:extLst>
              <a:ext uri="{FF2B5EF4-FFF2-40B4-BE49-F238E27FC236}">
                <a16:creationId xmlns:a16="http://schemas.microsoft.com/office/drawing/2014/main" id="{CB5D36D5-E2A7-9E23-F2D0-0DFECE2F3DE6}"/>
              </a:ext>
            </a:extLst>
          </p:cNvPr>
          <p:cNvSpPr/>
          <p:nvPr/>
        </p:nvSpPr>
        <p:spPr>
          <a:xfrm>
            <a:off x="10310191" y="4325105"/>
            <a:ext cx="1252332" cy="984029"/>
          </a:xfrm>
          <a:prstGeom prst="bentUp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8DCC75D2-55D9-796F-30C6-00D166E11A46}"/>
              </a:ext>
            </a:extLst>
          </p:cNvPr>
          <p:cNvSpPr/>
          <p:nvPr/>
        </p:nvSpPr>
        <p:spPr>
          <a:xfrm>
            <a:off x="1823231" y="3481493"/>
            <a:ext cx="8329996" cy="149603"/>
          </a:xfrm>
          <a:prstGeom prst="rect">
            <a:avLst/>
          </a:prstGeom>
          <a:noFill/>
          <a:ln>
            <a:solidFill>
              <a:srgbClr val="FF000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401B71B2-66A0-2115-6F76-CBBD80B383BA}"/>
              </a:ext>
            </a:extLst>
          </p:cNvPr>
          <p:cNvSpPr txBox="1"/>
          <p:nvPr/>
        </p:nvSpPr>
        <p:spPr>
          <a:xfrm>
            <a:off x="41343" y="659780"/>
            <a:ext cx="4544305" cy="923330"/>
          </a:xfrm>
          <a:prstGeom prst="rect">
            <a:avLst/>
          </a:prstGeom>
          <a:noFill/>
        </p:spPr>
        <p:txBody>
          <a:bodyPr wrap="square">
            <a:spAutoFit/>
          </a:bodyPr>
          <a:lstStyle/>
          <a:p>
            <a:r>
              <a:rPr lang="en-GB" dirty="0">
                <a:hlinkClick r:id="rId3"/>
              </a:rPr>
              <a:t>The </a:t>
            </a:r>
            <a:r>
              <a:rPr lang="en-GB" sz="1600" dirty="0">
                <a:hlinkClick r:id="rId3"/>
              </a:rPr>
              <a:t>2021</a:t>
            </a:r>
            <a:r>
              <a:rPr lang="en-GB" dirty="0">
                <a:hlinkClick r:id="rId3"/>
              </a:rPr>
              <a:t> ECFA detector research and development roadmap - CERN Document Server</a:t>
            </a:r>
            <a:endParaRPr lang="en-GB" dirty="0"/>
          </a:p>
        </p:txBody>
      </p:sp>
    </p:spTree>
    <p:extLst>
      <p:ext uri="{BB962C8B-B14F-4D97-AF65-F5344CB8AC3E}">
        <p14:creationId xmlns:p14="http://schemas.microsoft.com/office/powerpoint/2010/main" val="11095338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D090E-4502-F1DF-915B-05D57582A1DD}"/>
              </a:ext>
            </a:extLst>
          </p:cNvPr>
          <p:cNvSpPr>
            <a:spLocks noGrp="1"/>
          </p:cNvSpPr>
          <p:nvPr>
            <p:ph type="title"/>
          </p:nvPr>
        </p:nvSpPr>
        <p:spPr>
          <a:xfrm>
            <a:off x="0" y="0"/>
            <a:ext cx="10515600" cy="765387"/>
          </a:xfrm>
        </p:spPr>
        <p:txBody>
          <a:bodyPr/>
          <a:lstStyle/>
          <a:p>
            <a:r>
              <a:rPr lang="en-US" dirty="0"/>
              <a:t>Boundary between WG3/2 from LOI</a:t>
            </a:r>
            <a:endParaRPr lang="en-GB" dirty="0"/>
          </a:p>
        </p:txBody>
      </p:sp>
      <p:graphicFrame>
        <p:nvGraphicFramePr>
          <p:cNvPr id="4" name="Content Placeholder 3">
            <a:extLst>
              <a:ext uri="{FF2B5EF4-FFF2-40B4-BE49-F238E27FC236}">
                <a16:creationId xmlns:a16="http://schemas.microsoft.com/office/drawing/2014/main" id="{118123B5-E626-EA77-BC4F-8AE57C7CB557}"/>
              </a:ext>
            </a:extLst>
          </p:cNvPr>
          <p:cNvGraphicFramePr>
            <a:graphicFrameLocks noGrp="1"/>
          </p:cNvGraphicFramePr>
          <p:nvPr>
            <p:ph idx="1"/>
            <p:extLst>
              <p:ext uri="{D42A27DB-BD31-4B8C-83A1-F6EECF244321}">
                <p14:modId xmlns:p14="http://schemas.microsoft.com/office/powerpoint/2010/main" val="1791455196"/>
              </p:ext>
            </p:extLst>
          </p:nvPr>
        </p:nvGraphicFramePr>
        <p:xfrm>
          <a:off x="221974" y="1003957"/>
          <a:ext cx="11748052" cy="43300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angle: Rounded Corners 2">
            <a:extLst>
              <a:ext uri="{FF2B5EF4-FFF2-40B4-BE49-F238E27FC236}">
                <a16:creationId xmlns:a16="http://schemas.microsoft.com/office/drawing/2014/main" id="{1B1F390E-4E9B-FF18-B6D4-05BFFF4D815D}"/>
              </a:ext>
            </a:extLst>
          </p:cNvPr>
          <p:cNvSpPr/>
          <p:nvPr/>
        </p:nvSpPr>
        <p:spPr>
          <a:xfrm>
            <a:off x="221974" y="5572538"/>
            <a:ext cx="11748052" cy="1000539"/>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dirty="0"/>
              <a:t>These two groups cannot be disentangled in many aspects</a:t>
            </a:r>
          </a:p>
          <a:p>
            <a:pPr algn="ctr"/>
            <a:r>
              <a:rPr lang="en-US" dirty="0"/>
              <a:t>(coolant – cooling plate, integration-local cooling plate, coolant-material compatibility, scalability-integration, …)</a:t>
            </a:r>
            <a:endParaRPr lang="en-GB" dirty="0"/>
          </a:p>
        </p:txBody>
      </p:sp>
      <p:sp>
        <p:nvSpPr>
          <p:cNvPr id="34" name="Arrow: Left-Right 33">
            <a:extLst>
              <a:ext uri="{FF2B5EF4-FFF2-40B4-BE49-F238E27FC236}">
                <a16:creationId xmlns:a16="http://schemas.microsoft.com/office/drawing/2014/main" id="{25B9E063-42C7-7B4E-AD1A-14D1A19602B5}"/>
              </a:ext>
            </a:extLst>
          </p:cNvPr>
          <p:cNvSpPr/>
          <p:nvPr/>
        </p:nvSpPr>
        <p:spPr>
          <a:xfrm>
            <a:off x="5691809" y="2986745"/>
            <a:ext cx="801756" cy="364434"/>
          </a:xfrm>
          <a:prstGeom prst="lef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A68C6BFE-CC97-B6B0-8E7B-42FF4609A635}"/>
              </a:ext>
            </a:extLst>
          </p:cNvPr>
          <p:cNvSpPr txBox="1"/>
          <p:nvPr/>
        </p:nvSpPr>
        <p:spPr>
          <a:xfrm>
            <a:off x="6884073" y="534553"/>
            <a:ext cx="4592668" cy="461665"/>
          </a:xfrm>
          <a:prstGeom prst="rect">
            <a:avLst/>
          </a:prstGeom>
          <a:noFill/>
        </p:spPr>
        <p:txBody>
          <a:bodyPr wrap="none" rtlCol="0">
            <a:spAutoFit/>
          </a:bodyPr>
          <a:lstStyle/>
          <a:p>
            <a:r>
              <a:rPr lang="en-US" sz="2400" dirty="0">
                <a:solidFill>
                  <a:srgbClr val="FF0000"/>
                </a:solidFill>
              </a:rPr>
              <a:t>All red are directly cooling related</a:t>
            </a:r>
            <a:endParaRPr lang="en-GB" sz="2400" dirty="0">
              <a:solidFill>
                <a:srgbClr val="FF0000"/>
              </a:solidFill>
            </a:endParaRPr>
          </a:p>
        </p:txBody>
      </p:sp>
      <p:sp>
        <p:nvSpPr>
          <p:cNvPr id="6" name="TextBox 5">
            <a:extLst>
              <a:ext uri="{FF2B5EF4-FFF2-40B4-BE49-F238E27FC236}">
                <a16:creationId xmlns:a16="http://schemas.microsoft.com/office/drawing/2014/main" id="{4F0F8CB2-BC37-06B8-0943-3DC0E1B66083}"/>
              </a:ext>
            </a:extLst>
          </p:cNvPr>
          <p:cNvSpPr txBox="1"/>
          <p:nvPr/>
        </p:nvSpPr>
        <p:spPr>
          <a:xfrm>
            <a:off x="856034" y="591882"/>
            <a:ext cx="3519553" cy="369332"/>
          </a:xfrm>
          <a:prstGeom prst="rect">
            <a:avLst/>
          </a:prstGeom>
          <a:noFill/>
        </p:spPr>
        <p:txBody>
          <a:bodyPr wrap="none" rtlCol="0">
            <a:spAutoFit/>
          </a:bodyPr>
          <a:lstStyle/>
          <a:p>
            <a:r>
              <a:rPr lang="en-US" dirty="0"/>
              <a:t>Current identified research topics</a:t>
            </a:r>
            <a:endParaRPr lang="en-GB" dirty="0"/>
          </a:p>
        </p:txBody>
      </p:sp>
    </p:spTree>
    <p:extLst>
      <p:ext uri="{BB962C8B-B14F-4D97-AF65-F5344CB8AC3E}">
        <p14:creationId xmlns:p14="http://schemas.microsoft.com/office/powerpoint/2010/main" val="42368943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D090E-4502-F1DF-915B-05D57582A1DD}"/>
              </a:ext>
            </a:extLst>
          </p:cNvPr>
          <p:cNvSpPr>
            <a:spLocks noGrp="1"/>
          </p:cNvSpPr>
          <p:nvPr>
            <p:ph type="title"/>
          </p:nvPr>
        </p:nvSpPr>
        <p:spPr>
          <a:xfrm>
            <a:off x="0" y="0"/>
            <a:ext cx="10515600" cy="765387"/>
          </a:xfrm>
        </p:spPr>
        <p:txBody>
          <a:bodyPr/>
          <a:lstStyle/>
          <a:p>
            <a:r>
              <a:rPr lang="en-US" dirty="0"/>
              <a:t>Similarities between WG3/2</a:t>
            </a:r>
            <a:endParaRPr lang="en-GB" dirty="0"/>
          </a:p>
        </p:txBody>
      </p:sp>
      <p:graphicFrame>
        <p:nvGraphicFramePr>
          <p:cNvPr id="4" name="Content Placeholder 3">
            <a:extLst>
              <a:ext uri="{FF2B5EF4-FFF2-40B4-BE49-F238E27FC236}">
                <a16:creationId xmlns:a16="http://schemas.microsoft.com/office/drawing/2014/main" id="{118123B5-E626-EA77-BC4F-8AE57C7CB557}"/>
              </a:ext>
            </a:extLst>
          </p:cNvPr>
          <p:cNvGraphicFramePr>
            <a:graphicFrameLocks noGrp="1"/>
          </p:cNvGraphicFramePr>
          <p:nvPr>
            <p:ph idx="1"/>
            <p:extLst>
              <p:ext uri="{D42A27DB-BD31-4B8C-83A1-F6EECF244321}">
                <p14:modId xmlns:p14="http://schemas.microsoft.com/office/powerpoint/2010/main" val="3001553498"/>
              </p:ext>
            </p:extLst>
          </p:nvPr>
        </p:nvGraphicFramePr>
        <p:xfrm>
          <a:off x="221974" y="1003957"/>
          <a:ext cx="11748052" cy="43300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7" name="Straight Arrow Connector 6">
            <a:extLst>
              <a:ext uri="{FF2B5EF4-FFF2-40B4-BE49-F238E27FC236}">
                <a16:creationId xmlns:a16="http://schemas.microsoft.com/office/drawing/2014/main" id="{1FCE596A-3E68-8D5A-B0DB-CB2DF3D6BBDD}"/>
              </a:ext>
            </a:extLst>
          </p:cNvPr>
          <p:cNvCxnSpPr>
            <a:cxnSpLocks/>
          </p:cNvCxnSpPr>
          <p:nvPr/>
        </p:nvCxnSpPr>
        <p:spPr>
          <a:xfrm flipV="1">
            <a:off x="5335571" y="2158738"/>
            <a:ext cx="1319753" cy="108408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9" name="Straight Arrow Connector 8">
            <a:extLst>
              <a:ext uri="{FF2B5EF4-FFF2-40B4-BE49-F238E27FC236}">
                <a16:creationId xmlns:a16="http://schemas.microsoft.com/office/drawing/2014/main" id="{34DDA06B-C8A8-910B-7C57-E1805B79FE62}"/>
              </a:ext>
            </a:extLst>
          </p:cNvPr>
          <p:cNvCxnSpPr>
            <a:cxnSpLocks/>
          </p:cNvCxnSpPr>
          <p:nvPr/>
        </p:nvCxnSpPr>
        <p:spPr>
          <a:xfrm flipV="1">
            <a:off x="5335571" y="2818614"/>
            <a:ext cx="1319753" cy="42420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FBB02FE1-058A-C122-032F-3D1B22210E81}"/>
              </a:ext>
            </a:extLst>
          </p:cNvPr>
          <p:cNvCxnSpPr>
            <a:cxnSpLocks/>
          </p:cNvCxnSpPr>
          <p:nvPr/>
        </p:nvCxnSpPr>
        <p:spPr>
          <a:xfrm>
            <a:off x="4894082" y="2773839"/>
            <a:ext cx="1761242" cy="582103"/>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D020F38B-07AE-403D-C14D-925EA4DCF339}"/>
              </a:ext>
            </a:extLst>
          </p:cNvPr>
          <p:cNvCxnSpPr>
            <a:cxnSpLocks/>
          </p:cNvCxnSpPr>
          <p:nvPr/>
        </p:nvCxnSpPr>
        <p:spPr>
          <a:xfrm>
            <a:off x="4894082" y="2773839"/>
            <a:ext cx="1761242" cy="1053443"/>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8" name="TextBox 17">
            <a:extLst>
              <a:ext uri="{FF2B5EF4-FFF2-40B4-BE49-F238E27FC236}">
                <a16:creationId xmlns:a16="http://schemas.microsoft.com/office/drawing/2014/main" id="{985CD0E0-FFDD-F6CC-02E3-6E3F34D8D37F}"/>
              </a:ext>
            </a:extLst>
          </p:cNvPr>
          <p:cNvSpPr txBox="1"/>
          <p:nvPr/>
        </p:nvSpPr>
        <p:spPr>
          <a:xfrm>
            <a:off x="1676400" y="5542961"/>
            <a:ext cx="10103796" cy="923330"/>
          </a:xfrm>
          <a:prstGeom prst="rect">
            <a:avLst/>
          </a:prstGeom>
          <a:noFill/>
        </p:spPr>
        <p:txBody>
          <a:bodyPr wrap="square" rtlCol="0">
            <a:spAutoFit/>
          </a:bodyPr>
          <a:lstStyle/>
          <a:p>
            <a:r>
              <a:rPr lang="en-US" dirty="0"/>
              <a:t>You cannot separate the same colors from each other.  Developing integrated cooling means you need to integrate the right geometry for best heat transfer, not just integrate a channel . </a:t>
            </a:r>
          </a:p>
          <a:p>
            <a:r>
              <a:rPr lang="en-US" dirty="0"/>
              <a:t>Connection methods and new instrumentation are often based on additive manufacturing</a:t>
            </a:r>
            <a:endParaRPr lang="en-GB" dirty="0"/>
          </a:p>
        </p:txBody>
      </p:sp>
    </p:spTree>
    <p:extLst>
      <p:ext uri="{BB962C8B-B14F-4D97-AF65-F5344CB8AC3E}">
        <p14:creationId xmlns:p14="http://schemas.microsoft.com/office/powerpoint/2010/main" val="30800220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169232" y="-35642"/>
            <a:ext cx="8498769" cy="759316"/>
          </a:xfrm>
        </p:spPr>
        <p:txBody>
          <a:bodyPr/>
          <a:lstStyle/>
          <a:p>
            <a:r>
              <a:rPr lang="en-GB" sz="2800" dirty="0"/>
              <a:t>Fluid comparison and temperature performance </a:t>
            </a:r>
          </a:p>
        </p:txBody>
      </p:sp>
      <p:sp>
        <p:nvSpPr>
          <p:cNvPr id="3" name="Content Placeholder 2"/>
          <p:cNvSpPr>
            <a:spLocks noGrp="1"/>
          </p:cNvSpPr>
          <p:nvPr>
            <p:ph idx="1"/>
          </p:nvPr>
        </p:nvSpPr>
        <p:spPr>
          <a:xfrm>
            <a:off x="86704" y="5471417"/>
            <a:ext cx="11228944" cy="1516584"/>
          </a:xfrm>
        </p:spPr>
        <p:txBody>
          <a:bodyPr>
            <a:normAutofit fontScale="92500" lnSpcReduction="10000"/>
          </a:bodyPr>
          <a:lstStyle/>
          <a:p>
            <a:r>
              <a:rPr lang="en-GB" sz="1400" dirty="0"/>
              <a:t>The cooling optimization fluid comparison is explained in detail at:</a:t>
            </a:r>
          </a:p>
          <a:p>
            <a:pPr lvl="1"/>
            <a:r>
              <a:rPr lang="en-GB" sz="1400" dirty="0"/>
              <a:t>Slides of the 2013 Forum in Oxford (UK), </a:t>
            </a:r>
            <a:r>
              <a:rPr lang="en-GB" sz="1400" dirty="0">
                <a:hlinkClick r:id="rId2"/>
              </a:rPr>
              <a:t>https://indico.cern.ch/event/233332/contributions/1546088/attachments/388971/540971/ForumSlides18jun2013.pdf</a:t>
            </a:r>
            <a:endParaRPr lang="en-GB" sz="1400" dirty="0"/>
          </a:p>
          <a:p>
            <a:r>
              <a:rPr lang="en-GB" sz="1400" dirty="0"/>
              <a:t>In the Encyclopaedia of Two-Phase Heat Transfer and Flow:</a:t>
            </a:r>
          </a:p>
          <a:p>
            <a:pPr lvl="1"/>
            <a:r>
              <a:rPr lang="en-GB" sz="1300" dirty="0"/>
              <a:t>P. Petagna, B. Verlaat, A. </a:t>
            </a:r>
            <a:r>
              <a:rPr lang="en-GB" sz="1300" dirty="0" err="1"/>
              <a:t>Francescon</a:t>
            </a:r>
            <a:r>
              <a:rPr lang="en-GB" sz="1300" dirty="0"/>
              <a:t>, “Two-Phase Thermal Management of Silicon Detectors for High Energy Physics”, in J.R. </a:t>
            </a:r>
            <a:r>
              <a:rPr lang="en-GB" sz="1300" dirty="0" err="1"/>
              <a:t>Thome</a:t>
            </a:r>
            <a:r>
              <a:rPr lang="en-GB" sz="1300" dirty="0"/>
              <a:t> (Ed), Encyclopaedia of Two-Phase Heat Transfer and Flow III, World Scientific, 2018, pp. 335-412</a:t>
            </a:r>
          </a:p>
          <a:p>
            <a:pPr marL="0" indent="0">
              <a:buNone/>
            </a:pPr>
            <a:r>
              <a:rPr lang="en-GB" sz="1300" dirty="0"/>
              <a:t> </a:t>
            </a:r>
          </a:p>
          <a:p>
            <a:endParaRPr lang="en-GB" sz="2800" dirty="0"/>
          </a:p>
        </p:txBody>
      </p:sp>
      <p:sp>
        <p:nvSpPr>
          <p:cNvPr id="4" name="Slide Number Placeholder 3"/>
          <p:cNvSpPr>
            <a:spLocks noGrp="1"/>
          </p:cNvSpPr>
          <p:nvPr>
            <p:ph type="sldNum" sz="quarter" idx="12"/>
          </p:nvPr>
        </p:nvSpPr>
        <p:spPr>
          <a:xfrm>
            <a:off x="11420903" y="5410787"/>
            <a:ext cx="561975" cy="365125"/>
          </a:xfrm>
        </p:spPr>
        <p:txBody>
          <a:bodyPr/>
          <a:lstStyle/>
          <a:p>
            <a:fld id="{BA9B540C-44DA-4F69-89C9-7C84606640D3}" type="slidenum">
              <a:rPr lang="en-US">
                <a:solidFill>
                  <a:prstClr val="black">
                    <a:lumMod val="65000"/>
                    <a:lumOff val="35000"/>
                  </a:prstClr>
                </a:solidFill>
              </a:rPr>
              <a:pPr/>
              <a:t>6</a:t>
            </a:fld>
            <a:endParaRPr lang="en-US">
              <a:solidFill>
                <a:prstClr val="black">
                  <a:lumMod val="65000"/>
                  <a:lumOff val="35000"/>
                </a:prstClr>
              </a:solidFill>
            </a:endParaRPr>
          </a:p>
        </p:txBody>
      </p:sp>
      <p:pic>
        <p:nvPicPr>
          <p:cNvPr id="8" name="Picture 7"/>
          <p:cNvPicPr>
            <a:picLocks noChangeAspect="1"/>
          </p:cNvPicPr>
          <p:nvPr/>
        </p:nvPicPr>
        <p:blipFill>
          <a:blip r:embed="rId3"/>
          <a:stretch>
            <a:fillRect/>
          </a:stretch>
        </p:blipFill>
        <p:spPr>
          <a:xfrm>
            <a:off x="5142415" y="538753"/>
            <a:ext cx="3453318" cy="2599490"/>
          </a:xfrm>
          <a:prstGeom prst="rect">
            <a:avLst/>
          </a:prstGeom>
        </p:spPr>
      </p:pic>
      <p:pic>
        <p:nvPicPr>
          <p:cNvPr id="9" name="Picture 8"/>
          <p:cNvPicPr>
            <a:picLocks noChangeAspect="1"/>
          </p:cNvPicPr>
          <p:nvPr/>
        </p:nvPicPr>
        <p:blipFill>
          <a:blip r:embed="rId4"/>
          <a:stretch>
            <a:fillRect/>
          </a:stretch>
        </p:blipFill>
        <p:spPr>
          <a:xfrm>
            <a:off x="8199584" y="549841"/>
            <a:ext cx="3453318" cy="2599490"/>
          </a:xfrm>
          <a:prstGeom prst="rect">
            <a:avLst/>
          </a:prstGeom>
        </p:spPr>
      </p:pic>
      <p:pic>
        <p:nvPicPr>
          <p:cNvPr id="11" name="Picture 10"/>
          <p:cNvPicPr>
            <a:picLocks noChangeAspect="1"/>
          </p:cNvPicPr>
          <p:nvPr/>
        </p:nvPicPr>
        <p:blipFill>
          <a:blip r:embed="rId5"/>
          <a:stretch>
            <a:fillRect/>
          </a:stretch>
        </p:blipFill>
        <p:spPr>
          <a:xfrm>
            <a:off x="4910819" y="3110925"/>
            <a:ext cx="7019925" cy="2688419"/>
          </a:xfrm>
          <a:prstGeom prst="rect">
            <a:avLst/>
          </a:prstGeom>
        </p:spPr>
      </p:pic>
      <p:sp>
        <p:nvSpPr>
          <p:cNvPr id="12" name="TextBox 11"/>
          <p:cNvSpPr txBox="1"/>
          <p:nvPr/>
        </p:nvSpPr>
        <p:spPr>
          <a:xfrm>
            <a:off x="6909542" y="3897001"/>
            <a:ext cx="2377438" cy="584775"/>
          </a:xfrm>
          <a:prstGeom prst="rect">
            <a:avLst/>
          </a:prstGeom>
          <a:noFill/>
        </p:spPr>
        <p:txBody>
          <a:bodyPr wrap="square" rtlCol="0">
            <a:spAutoFit/>
          </a:bodyPr>
          <a:lstStyle/>
          <a:p>
            <a:r>
              <a:rPr lang="en-GB" sz="1600" dirty="0">
                <a:solidFill>
                  <a:prstClr val="black"/>
                </a:solidFill>
                <a:latin typeface="Palatino Linotype"/>
              </a:rPr>
              <a:t>Heat transfer is best close to the critical point</a:t>
            </a:r>
          </a:p>
        </p:txBody>
      </p:sp>
      <p:cxnSp>
        <p:nvCxnSpPr>
          <p:cNvPr id="14" name="Straight Arrow Connector 13"/>
          <p:cNvCxnSpPr/>
          <p:nvPr/>
        </p:nvCxnSpPr>
        <p:spPr>
          <a:xfrm flipV="1">
            <a:off x="8856967" y="3486012"/>
            <a:ext cx="660635" cy="65101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10266540" y="3770095"/>
            <a:ext cx="511679" cy="307777"/>
          </a:xfrm>
          <a:prstGeom prst="rect">
            <a:avLst/>
          </a:prstGeom>
          <a:noFill/>
        </p:spPr>
        <p:txBody>
          <a:bodyPr wrap="none" rtlCol="0">
            <a:spAutoFit/>
          </a:bodyPr>
          <a:lstStyle/>
          <a:p>
            <a:r>
              <a:rPr lang="en-GB" sz="1400" dirty="0">
                <a:solidFill>
                  <a:srgbClr val="FFC000"/>
                </a:solidFill>
                <a:latin typeface="Palatino Linotype"/>
              </a:rPr>
              <a:t>CO</a:t>
            </a:r>
            <a:r>
              <a:rPr lang="en-GB" sz="1400" baseline="-25000" dirty="0">
                <a:solidFill>
                  <a:srgbClr val="FFC000"/>
                </a:solidFill>
                <a:latin typeface="Palatino Linotype"/>
              </a:rPr>
              <a:t>2</a:t>
            </a:r>
          </a:p>
        </p:txBody>
      </p:sp>
      <p:sp>
        <p:nvSpPr>
          <p:cNvPr id="10" name="TextBox 9"/>
          <p:cNvSpPr txBox="1"/>
          <p:nvPr/>
        </p:nvSpPr>
        <p:spPr>
          <a:xfrm>
            <a:off x="3335034" y="3970716"/>
            <a:ext cx="1974143" cy="923330"/>
          </a:xfrm>
          <a:prstGeom prst="rect">
            <a:avLst/>
          </a:prstGeom>
          <a:solidFill>
            <a:schemeClr val="tx2">
              <a:lumMod val="20000"/>
              <a:lumOff val="80000"/>
            </a:schemeClr>
          </a:solidFill>
        </p:spPr>
        <p:txBody>
          <a:bodyPr wrap="square" rtlCol="0">
            <a:spAutoFit/>
          </a:bodyPr>
          <a:lstStyle/>
          <a:p>
            <a:r>
              <a:rPr lang="en-GB" dirty="0">
                <a:solidFill>
                  <a:prstClr val="black"/>
                </a:solidFill>
                <a:latin typeface="Palatino Linotype"/>
              </a:rPr>
              <a:t>What about this mysterious critical point?</a:t>
            </a:r>
          </a:p>
        </p:txBody>
      </p:sp>
      <p:sp>
        <p:nvSpPr>
          <p:cNvPr id="2" name="TextBox 1"/>
          <p:cNvSpPr txBox="1"/>
          <p:nvPr/>
        </p:nvSpPr>
        <p:spPr>
          <a:xfrm>
            <a:off x="6711826" y="860716"/>
            <a:ext cx="1397781" cy="369332"/>
          </a:xfrm>
          <a:prstGeom prst="rect">
            <a:avLst/>
          </a:prstGeom>
          <a:noFill/>
        </p:spPr>
        <p:txBody>
          <a:bodyPr wrap="square" rtlCol="0">
            <a:spAutoFit/>
          </a:bodyPr>
          <a:lstStyle/>
          <a:p>
            <a:r>
              <a:rPr lang="en-GB" dirty="0">
                <a:solidFill>
                  <a:prstClr val="black"/>
                </a:solidFill>
                <a:latin typeface="Palatino Linotype"/>
              </a:rPr>
              <a:t>-40°C</a:t>
            </a:r>
          </a:p>
        </p:txBody>
      </p:sp>
      <p:sp>
        <p:nvSpPr>
          <p:cNvPr id="13" name="TextBox 12"/>
          <p:cNvSpPr txBox="1"/>
          <p:nvPr/>
        </p:nvSpPr>
        <p:spPr>
          <a:xfrm>
            <a:off x="9380438" y="895092"/>
            <a:ext cx="1397781" cy="369332"/>
          </a:xfrm>
          <a:prstGeom prst="rect">
            <a:avLst/>
          </a:prstGeom>
          <a:noFill/>
        </p:spPr>
        <p:txBody>
          <a:bodyPr wrap="square" rtlCol="0">
            <a:spAutoFit/>
          </a:bodyPr>
          <a:lstStyle/>
          <a:p>
            <a:r>
              <a:rPr lang="en-GB" dirty="0">
                <a:solidFill>
                  <a:prstClr val="black"/>
                </a:solidFill>
                <a:latin typeface="Palatino Linotype"/>
              </a:rPr>
              <a:t>+5°C</a:t>
            </a:r>
          </a:p>
        </p:txBody>
      </p:sp>
      <p:sp>
        <p:nvSpPr>
          <p:cNvPr id="5" name="TextBox 4"/>
          <p:cNvSpPr txBox="1"/>
          <p:nvPr/>
        </p:nvSpPr>
        <p:spPr>
          <a:xfrm>
            <a:off x="10385838" y="2128547"/>
            <a:ext cx="1597040" cy="307777"/>
          </a:xfrm>
          <a:prstGeom prst="rect">
            <a:avLst/>
          </a:prstGeom>
          <a:solidFill>
            <a:schemeClr val="accent1">
              <a:lumMod val="40000"/>
              <a:lumOff val="60000"/>
            </a:schemeClr>
          </a:solidFill>
        </p:spPr>
        <p:txBody>
          <a:bodyPr wrap="none" rtlCol="0">
            <a:spAutoFit/>
          </a:bodyPr>
          <a:lstStyle/>
          <a:p>
            <a:r>
              <a:rPr lang="en-GB" sz="1400" dirty="0">
                <a:solidFill>
                  <a:prstClr val="black"/>
                </a:solidFill>
                <a:latin typeface="Palatino Linotype"/>
              </a:rPr>
              <a:t>L=2m, Q=200Watt</a:t>
            </a:r>
          </a:p>
        </p:txBody>
      </p:sp>
      <p:sp>
        <p:nvSpPr>
          <p:cNvPr id="6" name="TextBox 5"/>
          <p:cNvSpPr txBox="1"/>
          <p:nvPr/>
        </p:nvSpPr>
        <p:spPr>
          <a:xfrm>
            <a:off x="6835893" y="3537696"/>
            <a:ext cx="1646605" cy="307777"/>
          </a:xfrm>
          <a:prstGeom prst="rect">
            <a:avLst/>
          </a:prstGeom>
          <a:solidFill>
            <a:schemeClr val="accent5">
              <a:lumMod val="20000"/>
              <a:lumOff val="80000"/>
            </a:schemeClr>
          </a:solidFill>
        </p:spPr>
        <p:txBody>
          <a:bodyPr wrap="none" rtlCol="0">
            <a:spAutoFit/>
          </a:bodyPr>
          <a:lstStyle/>
          <a:p>
            <a:r>
              <a:rPr lang="en-GB" sz="1400" dirty="0">
                <a:solidFill>
                  <a:prstClr val="black"/>
                </a:solidFill>
                <a:latin typeface="Palatino Linotype"/>
              </a:rPr>
              <a:t>Plot of maximums</a:t>
            </a:r>
          </a:p>
        </p:txBody>
      </p:sp>
      <p:sp>
        <p:nvSpPr>
          <p:cNvPr id="17" name="TextBox 16">
            <a:extLst>
              <a:ext uri="{FF2B5EF4-FFF2-40B4-BE49-F238E27FC236}">
                <a16:creationId xmlns:a16="http://schemas.microsoft.com/office/drawing/2014/main" id="{0775AE36-8E4B-1B4D-2F92-46635C20DF1A}"/>
              </a:ext>
            </a:extLst>
          </p:cNvPr>
          <p:cNvSpPr txBox="1"/>
          <p:nvPr/>
        </p:nvSpPr>
        <p:spPr>
          <a:xfrm>
            <a:off x="758919" y="2779999"/>
            <a:ext cx="4269442" cy="369332"/>
          </a:xfrm>
          <a:prstGeom prst="rect">
            <a:avLst/>
          </a:prstGeom>
          <a:noFill/>
        </p:spPr>
        <p:txBody>
          <a:bodyPr wrap="square" rtlCol="0">
            <a:spAutoFit/>
          </a:bodyPr>
          <a:lstStyle/>
          <a:p>
            <a:r>
              <a:rPr lang="en-US" dirty="0"/>
              <a:t>Slides from FCC workshop 2020</a:t>
            </a:r>
            <a:endParaRPr lang="en-GB" dirty="0"/>
          </a:p>
        </p:txBody>
      </p:sp>
      <p:sp>
        <p:nvSpPr>
          <p:cNvPr id="19" name="TextBox 18">
            <a:extLst>
              <a:ext uri="{FF2B5EF4-FFF2-40B4-BE49-F238E27FC236}">
                <a16:creationId xmlns:a16="http://schemas.microsoft.com/office/drawing/2014/main" id="{387F803A-4040-5644-F098-426EED2D3761}"/>
              </a:ext>
            </a:extLst>
          </p:cNvPr>
          <p:cNvSpPr txBox="1"/>
          <p:nvPr/>
        </p:nvSpPr>
        <p:spPr>
          <a:xfrm>
            <a:off x="753934" y="3122197"/>
            <a:ext cx="2494560" cy="830997"/>
          </a:xfrm>
          <a:prstGeom prst="rect">
            <a:avLst/>
          </a:prstGeom>
          <a:noFill/>
        </p:spPr>
        <p:txBody>
          <a:bodyPr wrap="square">
            <a:spAutoFit/>
          </a:bodyPr>
          <a:lstStyle/>
          <a:p>
            <a:r>
              <a:rPr lang="en-GB" sz="1200" dirty="0">
                <a:hlinkClick r:id="rId6"/>
              </a:rPr>
              <a:t>https://indico.cern.ch/event/932973/contributions/4102407/attachments/2142143/3609779/CoolingTalkFCCworkshop10nov20.pdf</a:t>
            </a:r>
            <a:endParaRPr lang="en-GB" sz="1200" dirty="0"/>
          </a:p>
        </p:txBody>
      </p:sp>
      <p:pic>
        <p:nvPicPr>
          <p:cNvPr id="20" name="Picture 19">
            <a:extLst>
              <a:ext uri="{FF2B5EF4-FFF2-40B4-BE49-F238E27FC236}">
                <a16:creationId xmlns:a16="http://schemas.microsoft.com/office/drawing/2014/main" id="{BC49F2BB-06AF-29B3-01EC-DDED683B0ADF}"/>
              </a:ext>
            </a:extLs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6704" y="723108"/>
            <a:ext cx="5055712" cy="1773846"/>
          </a:xfrm>
          <a:prstGeom prst="rect">
            <a:avLst/>
          </a:prstGeom>
          <a:noFill/>
          <a:ln>
            <a:noFill/>
          </a:ln>
        </p:spPr>
      </p:pic>
    </p:spTree>
    <p:extLst>
      <p:ext uri="{BB962C8B-B14F-4D97-AF65-F5344CB8AC3E}">
        <p14:creationId xmlns:p14="http://schemas.microsoft.com/office/powerpoint/2010/main" val="8448556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293414" y="-9518"/>
            <a:ext cx="8115300" cy="759316"/>
          </a:xfrm>
        </p:spPr>
        <p:txBody>
          <a:bodyPr/>
          <a:lstStyle/>
          <a:p>
            <a:r>
              <a:rPr lang="en-US" dirty="0"/>
              <a:t>Optimize design for the detector</a:t>
            </a:r>
          </a:p>
        </p:txBody>
      </p:sp>
      <p:sp>
        <p:nvSpPr>
          <p:cNvPr id="7" name="Content Placeholder 6"/>
          <p:cNvSpPr>
            <a:spLocks noGrp="1"/>
          </p:cNvSpPr>
          <p:nvPr>
            <p:ph idx="1"/>
          </p:nvPr>
        </p:nvSpPr>
        <p:spPr>
          <a:xfrm>
            <a:off x="5267326" y="851878"/>
            <a:ext cx="6400800" cy="2470677"/>
          </a:xfrm>
        </p:spPr>
        <p:txBody>
          <a:bodyPr>
            <a:normAutofit fontScale="85000" lnSpcReduction="10000"/>
          </a:bodyPr>
          <a:lstStyle/>
          <a:p>
            <a:r>
              <a:rPr lang="en-US" dirty="0"/>
              <a:t>Minimize the cooling pipe only is not necessary the optimum. </a:t>
            </a:r>
          </a:p>
          <a:p>
            <a:r>
              <a:rPr lang="en-US" dirty="0"/>
              <a:t>A small pipe makes the cooling hardware light but depending on the design it can be replaced by other material.</a:t>
            </a:r>
          </a:p>
          <a:p>
            <a:r>
              <a:rPr lang="en-US" dirty="0"/>
              <a:t>The pipe interface becomes smaller and hence temperature gradients can increase over this interface</a:t>
            </a:r>
          </a:p>
          <a:p>
            <a:pPr lvl="1"/>
            <a:r>
              <a:rPr lang="en-US" dirty="0"/>
              <a:t>Glued pipes are critical for small glue surfaces</a:t>
            </a:r>
          </a:p>
          <a:p>
            <a:r>
              <a:rPr lang="en-US" dirty="0"/>
              <a:t>A full conductance picture must be included in the analyses for optimization</a:t>
            </a:r>
          </a:p>
          <a:p>
            <a:pPr lvl="1"/>
            <a:endParaRPr lang="en-US" dirty="0"/>
          </a:p>
        </p:txBody>
      </p:sp>
      <p:sp>
        <p:nvSpPr>
          <p:cNvPr id="5" name="Slide Number Placeholder 4"/>
          <p:cNvSpPr>
            <a:spLocks noGrp="1"/>
          </p:cNvSpPr>
          <p:nvPr>
            <p:ph type="sldNum" sz="quarter" idx="4294967295"/>
          </p:nvPr>
        </p:nvSpPr>
        <p:spPr/>
        <p:txBody>
          <a:bodyPr/>
          <a:lstStyle/>
          <a:p>
            <a:pPr>
              <a:defRPr/>
            </a:pPr>
            <a:fld id="{C66CFD65-F38C-4C6B-939F-5CC8E8EBC620}" type="slidenum">
              <a:rPr lang="en-US">
                <a:solidFill>
                  <a:prstClr val="black">
                    <a:lumMod val="65000"/>
                    <a:lumOff val="35000"/>
                  </a:prstClr>
                </a:solidFill>
              </a:rPr>
              <a:pPr>
                <a:defRPr/>
              </a:pPr>
              <a:t>7</a:t>
            </a:fld>
            <a:endParaRPr lang="en-US">
              <a:solidFill>
                <a:prstClr val="black">
                  <a:lumMod val="65000"/>
                  <a:lumOff val="35000"/>
                </a:prstClr>
              </a:solidFill>
            </a:endParaRPr>
          </a:p>
        </p:txBody>
      </p:sp>
      <p:pic>
        <p:nvPicPr>
          <p:cNvPr id="2" name="Picture 1"/>
          <p:cNvPicPr>
            <a:picLocks noChangeAspect="1"/>
          </p:cNvPicPr>
          <p:nvPr/>
        </p:nvPicPr>
        <p:blipFill>
          <a:blip r:embed="rId2"/>
          <a:stretch>
            <a:fillRect/>
          </a:stretch>
        </p:blipFill>
        <p:spPr>
          <a:xfrm>
            <a:off x="2832258" y="641848"/>
            <a:ext cx="2522016" cy="1672347"/>
          </a:xfrm>
          <a:prstGeom prst="rect">
            <a:avLst/>
          </a:prstGeom>
        </p:spPr>
      </p:pic>
      <p:pic>
        <p:nvPicPr>
          <p:cNvPr id="3" name="Picture 2"/>
          <p:cNvPicPr>
            <a:picLocks noChangeAspect="1"/>
          </p:cNvPicPr>
          <p:nvPr/>
        </p:nvPicPr>
        <p:blipFill>
          <a:blip r:embed="rId3"/>
          <a:stretch>
            <a:fillRect/>
          </a:stretch>
        </p:blipFill>
        <p:spPr>
          <a:xfrm>
            <a:off x="414738" y="640075"/>
            <a:ext cx="2641459" cy="1750735"/>
          </a:xfrm>
          <a:prstGeom prst="rect">
            <a:avLst/>
          </a:prstGeom>
        </p:spPr>
      </p:pic>
      <p:pic>
        <p:nvPicPr>
          <p:cNvPr id="55" name="Picture 4"/>
          <p:cNvPicPr>
            <a:picLocks noChangeAspect="1" noChangeArrowheads="1"/>
          </p:cNvPicPr>
          <p:nvPr/>
        </p:nvPicPr>
        <p:blipFill>
          <a:blip r:embed="rId4" cstate="print"/>
          <a:srcRect/>
          <a:stretch>
            <a:fillRect/>
          </a:stretch>
        </p:blipFill>
        <p:spPr bwMode="auto">
          <a:xfrm>
            <a:off x="3122280" y="4367972"/>
            <a:ext cx="4463988" cy="2152280"/>
          </a:xfrm>
          <a:prstGeom prst="rect">
            <a:avLst/>
          </a:prstGeom>
          <a:noFill/>
          <a:ln w="9525">
            <a:noFill/>
            <a:miter lim="800000"/>
            <a:headEnd/>
            <a:tailEnd/>
          </a:ln>
          <a:effectLst/>
        </p:spPr>
      </p:pic>
      <p:cxnSp>
        <p:nvCxnSpPr>
          <p:cNvPr id="56" name="Straight Connector 55"/>
          <p:cNvCxnSpPr/>
          <p:nvPr/>
        </p:nvCxnSpPr>
        <p:spPr>
          <a:xfrm flipV="1">
            <a:off x="4230975" y="4911388"/>
            <a:ext cx="0" cy="1332148"/>
          </a:xfrm>
          <a:prstGeom prst="line">
            <a:avLst/>
          </a:pr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4166397" y="5354102"/>
            <a:ext cx="889987" cy="369332"/>
          </a:xfrm>
          <a:prstGeom prst="rect">
            <a:avLst/>
          </a:prstGeom>
          <a:noFill/>
        </p:spPr>
        <p:txBody>
          <a:bodyPr wrap="none" rtlCol="0">
            <a:spAutoFit/>
          </a:bodyPr>
          <a:lstStyle/>
          <a:p>
            <a:r>
              <a:rPr lang="en-US" dirty="0">
                <a:solidFill>
                  <a:prstClr val="black"/>
                </a:solidFill>
                <a:latin typeface="Palatino Linotype"/>
              </a:rPr>
              <a:t>1.5mm</a:t>
            </a:r>
          </a:p>
        </p:txBody>
      </p:sp>
      <p:pic>
        <p:nvPicPr>
          <p:cNvPr id="59" name="Picture 6"/>
          <p:cNvPicPr>
            <a:picLocks noChangeAspect="1" noChangeArrowheads="1"/>
          </p:cNvPicPr>
          <p:nvPr/>
        </p:nvPicPr>
        <p:blipFill>
          <a:blip r:embed="rId5" cstate="print"/>
          <a:srcRect/>
          <a:stretch>
            <a:fillRect/>
          </a:stretch>
        </p:blipFill>
        <p:spPr bwMode="auto">
          <a:xfrm>
            <a:off x="7491452" y="3148257"/>
            <a:ext cx="4411811" cy="3526263"/>
          </a:xfrm>
          <a:prstGeom prst="rect">
            <a:avLst/>
          </a:prstGeom>
          <a:noFill/>
          <a:ln w="9525">
            <a:noFill/>
            <a:miter lim="800000"/>
            <a:headEnd/>
            <a:tailEnd/>
          </a:ln>
          <a:effectLst/>
        </p:spPr>
      </p:pic>
      <p:sp>
        <p:nvSpPr>
          <p:cNvPr id="58" name="Content Placeholder 10"/>
          <p:cNvSpPr txBox="1">
            <a:spLocks/>
          </p:cNvSpPr>
          <p:nvPr/>
        </p:nvSpPr>
        <p:spPr>
          <a:xfrm>
            <a:off x="8306169" y="3470792"/>
            <a:ext cx="3862772" cy="201622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000" kern="1200">
                <a:solidFill>
                  <a:schemeClr val="tx2"/>
                </a:solidFill>
                <a:latin typeface="Arial"/>
                <a:ea typeface="+mn-ea"/>
                <a:cs typeface="Arial"/>
              </a:defRPr>
            </a:lvl1pPr>
            <a:lvl2pPr marL="742950" indent="-285750" algn="l" defTabSz="914400" rtl="0" eaLnBrk="1" latinLnBrk="0" hangingPunct="1">
              <a:spcBef>
                <a:spcPct val="20000"/>
              </a:spcBef>
              <a:buFont typeface="Courier New" pitchFamily="49" charset="0"/>
              <a:buChar char="o"/>
              <a:defRPr sz="1600" kern="1200">
                <a:solidFill>
                  <a:srgbClr val="008000"/>
                </a:solidFill>
                <a:latin typeface="Arial"/>
                <a:ea typeface="+mn-ea"/>
                <a:cs typeface="Arial"/>
              </a:defRPr>
            </a:lvl2pPr>
            <a:lvl3pPr marL="1143000" indent="-228600" algn="l" defTabSz="914400" rtl="0" eaLnBrk="1" latinLnBrk="0" hangingPunct="1">
              <a:spcBef>
                <a:spcPct val="20000"/>
              </a:spcBef>
              <a:buFont typeface="Arial" pitchFamily="34" charset="0"/>
              <a:buChar char="•"/>
              <a:defRPr sz="1600" kern="1200">
                <a:solidFill>
                  <a:srgbClr val="FF6600"/>
                </a:solidFill>
                <a:latin typeface="Arial"/>
                <a:ea typeface="+mn-ea"/>
                <a:cs typeface="Arial"/>
              </a:defRPr>
            </a:lvl3pPr>
            <a:lvl4pPr marL="1600200" indent="-228600" algn="l" defTabSz="914400" rtl="0" eaLnBrk="1" latinLnBrk="0" hangingPunct="1">
              <a:spcBef>
                <a:spcPct val="20000"/>
              </a:spcBef>
              <a:buFont typeface="Courier New" pitchFamily="49" charset="0"/>
              <a:buChar char="o"/>
              <a:defRPr sz="1600" kern="1200">
                <a:solidFill>
                  <a:schemeClr val="accent3">
                    <a:lumMod val="75000"/>
                  </a:schemeClr>
                </a:solidFill>
                <a:latin typeface="Arial"/>
                <a:ea typeface="+mn-ea"/>
                <a:cs typeface="Arial"/>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Arial"/>
                <a:ea typeface="+mn-ea"/>
                <a:cs typeface="Arial"/>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r>
              <a:rPr lang="en-US" sz="1000" dirty="0">
                <a:solidFill>
                  <a:srgbClr val="2F5897"/>
                </a:solidFill>
              </a:rPr>
              <a:t>IBL-like properties:</a:t>
            </a:r>
          </a:p>
          <a:p>
            <a:pPr lvl="1"/>
            <a:r>
              <a:rPr lang="en-US" sz="800" dirty="0" err="1"/>
              <a:t>T_tube</a:t>
            </a:r>
            <a:r>
              <a:rPr lang="en-US" sz="800" dirty="0"/>
              <a:t>=0.1 mm</a:t>
            </a:r>
          </a:p>
          <a:p>
            <a:pPr lvl="1"/>
            <a:r>
              <a:rPr lang="en-US" sz="800" dirty="0" err="1"/>
              <a:t>T_glue</a:t>
            </a:r>
            <a:r>
              <a:rPr lang="en-US" sz="800" dirty="0"/>
              <a:t>=0.1 mm</a:t>
            </a:r>
          </a:p>
          <a:p>
            <a:pPr lvl="1"/>
            <a:r>
              <a:rPr lang="en-US" sz="800" dirty="0" err="1"/>
              <a:t>k_tube</a:t>
            </a:r>
            <a:r>
              <a:rPr lang="en-US" sz="800" dirty="0"/>
              <a:t>=7.2 W/</a:t>
            </a:r>
            <a:r>
              <a:rPr lang="en-US" sz="800" dirty="0" err="1"/>
              <a:t>mk</a:t>
            </a:r>
            <a:endParaRPr lang="en-US" sz="800" dirty="0"/>
          </a:p>
          <a:p>
            <a:pPr lvl="1"/>
            <a:r>
              <a:rPr lang="en-US" sz="800" dirty="0" err="1"/>
              <a:t>k_foam</a:t>
            </a:r>
            <a:r>
              <a:rPr lang="en-US" sz="800" dirty="0"/>
              <a:t>=35 W/</a:t>
            </a:r>
            <a:r>
              <a:rPr lang="en-US" sz="800" dirty="0" err="1"/>
              <a:t>mk</a:t>
            </a:r>
            <a:endParaRPr lang="en-US" sz="800" dirty="0"/>
          </a:p>
          <a:p>
            <a:pPr lvl="1"/>
            <a:r>
              <a:rPr lang="en-US" sz="800" dirty="0" err="1"/>
              <a:t>k_glue</a:t>
            </a:r>
            <a:r>
              <a:rPr lang="en-US" sz="800" dirty="0"/>
              <a:t>=1.02 W/</a:t>
            </a:r>
            <a:r>
              <a:rPr lang="en-US" sz="800" dirty="0" err="1"/>
              <a:t>mk</a:t>
            </a:r>
            <a:endParaRPr lang="en-US" sz="800" dirty="0"/>
          </a:p>
          <a:p>
            <a:pPr lvl="1"/>
            <a:r>
              <a:rPr lang="en-US" sz="800" dirty="0" err="1"/>
              <a:t>d_glue</a:t>
            </a:r>
            <a:r>
              <a:rPr lang="en-US" sz="800" dirty="0"/>
              <a:t>=2400 kg/m3</a:t>
            </a:r>
          </a:p>
          <a:p>
            <a:pPr lvl="1"/>
            <a:r>
              <a:rPr lang="en-US" sz="800" dirty="0" err="1"/>
              <a:t>d_foam</a:t>
            </a:r>
            <a:r>
              <a:rPr lang="en-US" sz="800" dirty="0"/>
              <a:t>=198 kg/m3</a:t>
            </a:r>
          </a:p>
          <a:p>
            <a:pPr lvl="1"/>
            <a:r>
              <a:rPr lang="en-US" sz="800" dirty="0" err="1"/>
              <a:t>d_tube</a:t>
            </a:r>
            <a:r>
              <a:rPr lang="en-US" sz="800" dirty="0"/>
              <a:t>=4400; kg/m3</a:t>
            </a:r>
          </a:p>
        </p:txBody>
      </p:sp>
      <p:sp>
        <p:nvSpPr>
          <p:cNvPr id="4" name="TextBox 3"/>
          <p:cNvSpPr txBox="1"/>
          <p:nvPr/>
        </p:nvSpPr>
        <p:spPr>
          <a:xfrm>
            <a:off x="5056384" y="3836581"/>
            <a:ext cx="2712537" cy="369332"/>
          </a:xfrm>
          <a:prstGeom prst="rect">
            <a:avLst/>
          </a:prstGeom>
          <a:solidFill>
            <a:schemeClr val="accent1">
              <a:lumMod val="20000"/>
              <a:lumOff val="80000"/>
            </a:schemeClr>
          </a:solidFill>
        </p:spPr>
        <p:txBody>
          <a:bodyPr wrap="none" rtlCol="0">
            <a:spAutoFit/>
          </a:bodyPr>
          <a:lstStyle/>
          <a:p>
            <a:r>
              <a:rPr lang="en-GB" dirty="0">
                <a:solidFill>
                  <a:prstClr val="black"/>
                </a:solidFill>
                <a:latin typeface="Palatino Linotype"/>
              </a:rPr>
              <a:t>ATLAS IBL optimization</a:t>
            </a:r>
          </a:p>
        </p:txBody>
      </p:sp>
      <p:sp>
        <p:nvSpPr>
          <p:cNvPr id="8" name="TextBox 7">
            <a:extLst>
              <a:ext uri="{FF2B5EF4-FFF2-40B4-BE49-F238E27FC236}">
                <a16:creationId xmlns:a16="http://schemas.microsoft.com/office/drawing/2014/main" id="{E8CD4B08-407C-0C07-1276-5801DA32A92B}"/>
              </a:ext>
            </a:extLst>
          </p:cNvPr>
          <p:cNvSpPr txBox="1"/>
          <p:nvPr/>
        </p:nvSpPr>
        <p:spPr>
          <a:xfrm>
            <a:off x="133325" y="4273863"/>
            <a:ext cx="2147567" cy="646331"/>
          </a:xfrm>
          <a:prstGeom prst="rect">
            <a:avLst/>
          </a:prstGeom>
          <a:noFill/>
        </p:spPr>
        <p:txBody>
          <a:bodyPr wrap="square" rtlCol="0">
            <a:spAutoFit/>
          </a:bodyPr>
          <a:lstStyle/>
          <a:p>
            <a:r>
              <a:rPr lang="en-US" dirty="0"/>
              <a:t>Slides from FCC workshop 2020</a:t>
            </a:r>
            <a:endParaRPr lang="en-GB" dirty="0"/>
          </a:p>
        </p:txBody>
      </p:sp>
      <p:sp>
        <p:nvSpPr>
          <p:cNvPr id="9" name="TextBox 8">
            <a:extLst>
              <a:ext uri="{FF2B5EF4-FFF2-40B4-BE49-F238E27FC236}">
                <a16:creationId xmlns:a16="http://schemas.microsoft.com/office/drawing/2014/main" id="{64889F0C-ACB8-747E-3981-7A31812F196D}"/>
              </a:ext>
            </a:extLst>
          </p:cNvPr>
          <p:cNvSpPr txBox="1"/>
          <p:nvPr/>
        </p:nvSpPr>
        <p:spPr>
          <a:xfrm>
            <a:off x="151951" y="4920194"/>
            <a:ext cx="1254786" cy="1754326"/>
          </a:xfrm>
          <a:prstGeom prst="rect">
            <a:avLst/>
          </a:prstGeom>
          <a:noFill/>
        </p:spPr>
        <p:txBody>
          <a:bodyPr wrap="square">
            <a:spAutoFit/>
          </a:bodyPr>
          <a:lstStyle/>
          <a:p>
            <a:r>
              <a:rPr lang="en-GB" sz="1200" dirty="0">
                <a:hlinkClick r:id="rId6"/>
              </a:rPr>
              <a:t>https://indico.cern.ch/event/932973/contributions/4102407/attachments/2142143/3609779/CoolingTalkFCCworkshop10nov20.pdf</a:t>
            </a:r>
            <a:endParaRPr lang="en-GB" sz="1200" dirty="0"/>
          </a:p>
        </p:txBody>
      </p:sp>
      <p:sp>
        <p:nvSpPr>
          <p:cNvPr id="10" name="TextBox 9">
            <a:extLst>
              <a:ext uri="{FF2B5EF4-FFF2-40B4-BE49-F238E27FC236}">
                <a16:creationId xmlns:a16="http://schemas.microsoft.com/office/drawing/2014/main" id="{B7F24E6A-580E-CE81-38AE-A75DF52093E2}"/>
              </a:ext>
            </a:extLst>
          </p:cNvPr>
          <p:cNvSpPr txBox="1"/>
          <p:nvPr/>
        </p:nvSpPr>
        <p:spPr>
          <a:xfrm>
            <a:off x="314843" y="2898052"/>
            <a:ext cx="4855759" cy="923330"/>
          </a:xfrm>
          <a:prstGeom prst="rect">
            <a:avLst/>
          </a:prstGeom>
          <a:noFill/>
        </p:spPr>
        <p:txBody>
          <a:bodyPr wrap="square" rtlCol="0">
            <a:spAutoFit/>
          </a:bodyPr>
          <a:lstStyle/>
          <a:p>
            <a:r>
              <a:rPr lang="en-US" dirty="0"/>
              <a:t>This combined cooling pipe/detector conductive path optimization is needed and is a </a:t>
            </a:r>
            <a:r>
              <a:rPr lang="en-US" dirty="0">
                <a:solidFill>
                  <a:srgbClr val="FF0000"/>
                </a:solidFill>
              </a:rPr>
              <a:t>combined WG2 and WG3 activity</a:t>
            </a:r>
            <a:endParaRPr lang="en-GB" dirty="0">
              <a:solidFill>
                <a:srgbClr val="FF0000"/>
              </a:solidFill>
            </a:endParaRPr>
          </a:p>
        </p:txBody>
      </p:sp>
    </p:spTree>
    <p:extLst>
      <p:ext uri="{BB962C8B-B14F-4D97-AF65-F5344CB8AC3E}">
        <p14:creationId xmlns:p14="http://schemas.microsoft.com/office/powerpoint/2010/main" val="37729745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0DEF27F2-1C13-DA1E-FF16-4C3A180DAD09}"/>
              </a:ext>
            </a:extLst>
          </p:cNvPr>
          <p:cNvPicPr>
            <a:picLocks noChangeAspect="1"/>
          </p:cNvPicPr>
          <p:nvPr/>
        </p:nvPicPr>
        <p:blipFill>
          <a:blip r:embed="rId2"/>
          <a:stretch>
            <a:fillRect/>
          </a:stretch>
        </p:blipFill>
        <p:spPr>
          <a:xfrm>
            <a:off x="1888959" y="293536"/>
            <a:ext cx="8725656" cy="5959356"/>
          </a:xfrm>
          <a:prstGeom prst="rect">
            <a:avLst/>
          </a:prstGeom>
        </p:spPr>
      </p:pic>
      <p:sp>
        <p:nvSpPr>
          <p:cNvPr id="2" name="Title 1">
            <a:extLst>
              <a:ext uri="{FF2B5EF4-FFF2-40B4-BE49-F238E27FC236}">
                <a16:creationId xmlns:a16="http://schemas.microsoft.com/office/drawing/2014/main" id="{4C1D090E-4502-F1DF-915B-05D57582A1DD}"/>
              </a:ext>
            </a:extLst>
          </p:cNvPr>
          <p:cNvSpPr>
            <a:spLocks noGrp="1"/>
          </p:cNvSpPr>
          <p:nvPr>
            <p:ph type="title"/>
          </p:nvPr>
        </p:nvSpPr>
        <p:spPr>
          <a:xfrm>
            <a:off x="0" y="0"/>
            <a:ext cx="10515600" cy="765387"/>
          </a:xfrm>
        </p:spPr>
        <p:txBody>
          <a:bodyPr/>
          <a:lstStyle/>
          <a:p>
            <a:r>
              <a:rPr lang="en-US" dirty="0"/>
              <a:t>Coolants</a:t>
            </a:r>
            <a:endParaRPr lang="en-GB" dirty="0"/>
          </a:p>
        </p:txBody>
      </p:sp>
      <p:sp>
        <p:nvSpPr>
          <p:cNvPr id="6" name="Content Placeholder 5">
            <a:extLst>
              <a:ext uri="{FF2B5EF4-FFF2-40B4-BE49-F238E27FC236}">
                <a16:creationId xmlns:a16="http://schemas.microsoft.com/office/drawing/2014/main" id="{C40A9717-3EF4-CC26-15E3-DF2DCD977ABF}"/>
              </a:ext>
            </a:extLst>
          </p:cNvPr>
          <p:cNvSpPr>
            <a:spLocks noGrp="1"/>
          </p:cNvSpPr>
          <p:nvPr>
            <p:ph idx="1"/>
          </p:nvPr>
        </p:nvSpPr>
        <p:spPr>
          <a:xfrm>
            <a:off x="753754" y="6250758"/>
            <a:ext cx="10684491" cy="366570"/>
          </a:xfrm>
        </p:spPr>
        <p:txBody>
          <a:bodyPr>
            <a:normAutofit fontScale="92500" lnSpcReduction="20000"/>
          </a:bodyPr>
          <a:lstStyle/>
          <a:p>
            <a:r>
              <a:rPr lang="en-GB" sz="2400" dirty="0">
                <a:solidFill>
                  <a:srgbClr val="FF0000"/>
                </a:solidFill>
              </a:rPr>
              <a:t>No R&amp;D is advised for any fluorocarbon or other greenhouse cooling liquid. (roadmap)</a:t>
            </a:r>
          </a:p>
        </p:txBody>
      </p:sp>
      <p:cxnSp>
        <p:nvCxnSpPr>
          <p:cNvPr id="12" name="Straight Connector 11">
            <a:extLst>
              <a:ext uri="{FF2B5EF4-FFF2-40B4-BE49-F238E27FC236}">
                <a16:creationId xmlns:a16="http://schemas.microsoft.com/office/drawing/2014/main" id="{F70C0D02-AAC8-9657-0604-0A9507F0A65F}"/>
              </a:ext>
            </a:extLst>
          </p:cNvPr>
          <p:cNvCxnSpPr/>
          <p:nvPr/>
        </p:nvCxnSpPr>
        <p:spPr>
          <a:xfrm flipV="1">
            <a:off x="6977270" y="106017"/>
            <a:ext cx="0" cy="5917096"/>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5AB3F9A2-753E-387C-D09F-C889B0891B34}"/>
                  </a:ext>
                </a:extLst>
              </p:cNvPr>
              <p:cNvSpPr txBox="1"/>
              <p:nvPr/>
            </p:nvSpPr>
            <p:spPr>
              <a:xfrm rot="16200000">
                <a:off x="6352122" y="2374435"/>
                <a:ext cx="1909879" cy="64633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b="0" i="0" dirty="0" smtClean="0">
                          <a:solidFill>
                            <a:srgbClr val="FF0000"/>
                          </a:solidFill>
                          <a:latin typeface="Cambria Math" panose="02040503050406030204" pitchFamily="18" charset="0"/>
                        </a:rPr>
                        <m:t> </m:t>
                      </m:r>
                      <m:r>
                        <m:rPr>
                          <m:sty m:val="p"/>
                        </m:rPr>
                        <a:rPr lang="en-US" b="0" i="0" dirty="0" smtClean="0">
                          <a:solidFill>
                            <a:srgbClr val="FF0000"/>
                          </a:solidFill>
                          <a:latin typeface="Cambria Math" panose="02040503050406030204" pitchFamily="18" charset="0"/>
                        </a:rPr>
                        <m:t>Evaporative</m:t>
                      </m:r>
                      <m:r>
                        <a:rPr lang="en-US" b="0" i="0" dirty="0" smtClean="0">
                          <a:solidFill>
                            <a:srgbClr val="FF0000"/>
                          </a:solidFill>
                          <a:latin typeface="Cambria Math" panose="02040503050406030204" pitchFamily="18" charset="0"/>
                        </a:rPr>
                        <m:t> </m:t>
                      </m:r>
                      <m:r>
                        <m:rPr>
                          <m:sty m:val="p"/>
                        </m:rPr>
                        <a:rPr lang="en-US" i="0" dirty="0" smtClean="0">
                          <a:solidFill>
                            <a:srgbClr val="FF0000"/>
                          </a:solidFill>
                          <a:latin typeface="Cambria Math" panose="02040503050406030204" pitchFamily="18" charset="0"/>
                        </a:rPr>
                        <m:t>C</m:t>
                      </m:r>
                      <m:sSub>
                        <m:sSubPr>
                          <m:ctrlPr>
                            <a:rPr lang="en-US" i="1" dirty="0" smtClean="0">
                              <a:solidFill>
                                <a:srgbClr val="FF0000"/>
                              </a:solidFill>
                              <a:latin typeface="Cambria Math" panose="02040503050406030204" pitchFamily="18" charset="0"/>
                            </a:rPr>
                          </m:ctrlPr>
                        </m:sSubPr>
                        <m:e>
                          <m:r>
                            <m:rPr>
                              <m:sty m:val="p"/>
                            </m:rPr>
                            <a:rPr lang="en-US" i="0" dirty="0" smtClean="0">
                              <a:solidFill>
                                <a:srgbClr val="FF0000"/>
                              </a:solidFill>
                              <a:latin typeface="Cambria Math" panose="02040503050406030204" pitchFamily="18" charset="0"/>
                            </a:rPr>
                            <m:t>O</m:t>
                          </m:r>
                        </m:e>
                        <m:sub>
                          <m:r>
                            <a:rPr lang="en-US" i="0" dirty="0" smtClean="0">
                              <a:solidFill>
                                <a:srgbClr val="FF0000"/>
                              </a:solidFill>
                              <a:latin typeface="Cambria Math" panose="02040503050406030204" pitchFamily="18" charset="0"/>
                            </a:rPr>
                            <m:t>2</m:t>
                          </m:r>
                        </m:sub>
                      </m:sSub>
                    </m:oMath>
                  </m:oMathPara>
                </a14:m>
                <a:endParaRPr lang="en-US" i="1" dirty="0">
                  <a:solidFill>
                    <a:srgbClr val="FF0000"/>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m:rPr>
                          <m:sty m:val="p"/>
                        </m:rPr>
                        <a:rPr lang="en-US" b="0" i="0" dirty="0" smtClean="0">
                          <a:solidFill>
                            <a:srgbClr val="FF0000"/>
                          </a:solidFill>
                          <a:latin typeface="Cambria Math" panose="02040503050406030204" pitchFamily="18" charset="0"/>
                        </a:rPr>
                        <m:t>practical</m:t>
                      </m:r>
                      <m:r>
                        <a:rPr lang="en-US" b="0" i="0" dirty="0" smtClean="0">
                          <a:solidFill>
                            <a:srgbClr val="FF0000"/>
                          </a:solidFill>
                          <a:latin typeface="Cambria Math" panose="02040503050406030204" pitchFamily="18" charset="0"/>
                        </a:rPr>
                        <m:t> </m:t>
                      </m:r>
                      <m:r>
                        <m:rPr>
                          <m:sty m:val="p"/>
                        </m:rPr>
                        <a:rPr lang="en-US" b="0" i="0" dirty="0" smtClean="0">
                          <a:solidFill>
                            <a:srgbClr val="FF0000"/>
                          </a:solidFill>
                          <a:latin typeface="Cambria Math" panose="02040503050406030204" pitchFamily="18" charset="0"/>
                        </a:rPr>
                        <m:t>limit</m:t>
                      </m:r>
                      <m:r>
                        <a:rPr lang="en-US" b="0" i="0" dirty="0" smtClean="0">
                          <a:solidFill>
                            <a:srgbClr val="FF0000"/>
                          </a:solidFill>
                          <a:latin typeface="Cambria Math" panose="02040503050406030204" pitchFamily="18" charset="0"/>
                        </a:rPr>
                        <m:t> [2]</m:t>
                      </m:r>
                    </m:oMath>
                  </m:oMathPara>
                </a14:m>
                <a:endParaRPr lang="en-GB" dirty="0">
                  <a:solidFill>
                    <a:srgbClr val="FF0000"/>
                  </a:solidFill>
                </a:endParaRPr>
              </a:p>
            </p:txBody>
          </p:sp>
        </mc:Choice>
        <mc:Fallback xmlns="">
          <p:sp>
            <p:nvSpPr>
              <p:cNvPr id="14" name="TextBox 13">
                <a:extLst>
                  <a:ext uri="{FF2B5EF4-FFF2-40B4-BE49-F238E27FC236}">
                    <a16:creationId xmlns:a16="http://schemas.microsoft.com/office/drawing/2014/main" id="{5AB3F9A2-753E-387C-D09F-C889B0891B34}"/>
                  </a:ext>
                </a:extLst>
              </p:cNvPr>
              <p:cNvSpPr txBox="1">
                <a:spLocks noRot="1" noChangeAspect="1" noMove="1" noResize="1" noEditPoints="1" noAdjustHandles="1" noChangeArrowheads="1" noChangeShapeType="1" noTextEdit="1"/>
              </p:cNvSpPr>
              <p:nvPr/>
            </p:nvSpPr>
            <p:spPr>
              <a:xfrm rot="16200000">
                <a:off x="6352122" y="2374435"/>
                <a:ext cx="1909879" cy="646331"/>
              </a:xfrm>
              <a:prstGeom prst="rect">
                <a:avLst/>
              </a:prstGeom>
              <a:blipFill>
                <a:blip r:embed="rId3"/>
                <a:stretch>
                  <a:fillRect t="-319" r="-8491"/>
                </a:stretch>
              </a:blipFill>
            </p:spPr>
            <p:txBody>
              <a:bodyPr/>
              <a:lstStyle/>
              <a:p>
                <a:r>
                  <a:rPr lang="en-GB">
                    <a:noFill/>
                  </a:rPr>
                  <a:t> </a:t>
                </a:r>
              </a:p>
            </p:txBody>
          </p:sp>
        </mc:Fallback>
      </mc:AlternateContent>
      <p:sp>
        <p:nvSpPr>
          <p:cNvPr id="5" name="Freeform: Shape 4">
            <a:extLst>
              <a:ext uri="{FF2B5EF4-FFF2-40B4-BE49-F238E27FC236}">
                <a16:creationId xmlns:a16="http://schemas.microsoft.com/office/drawing/2014/main" id="{6F5F02C4-2238-6324-C62C-B497DF96A7AE}"/>
              </a:ext>
            </a:extLst>
          </p:cNvPr>
          <p:cNvSpPr/>
          <p:nvPr/>
        </p:nvSpPr>
        <p:spPr>
          <a:xfrm>
            <a:off x="5015905" y="4022337"/>
            <a:ext cx="1336033" cy="1038146"/>
          </a:xfrm>
          <a:custGeom>
            <a:avLst/>
            <a:gdLst>
              <a:gd name="connsiteX0" fmla="*/ 770746 w 1336033"/>
              <a:gd name="connsiteY0" fmla="*/ 959096 h 1038146"/>
              <a:gd name="connsiteX1" fmla="*/ 388608 w 1336033"/>
              <a:gd name="connsiteY1" fmla="*/ 1027335 h 1038146"/>
              <a:gd name="connsiteX2" fmla="*/ 6471 w 1336033"/>
              <a:gd name="connsiteY2" fmla="*/ 727084 h 1038146"/>
              <a:gd name="connsiteX3" fmla="*/ 183892 w 1336033"/>
              <a:gd name="connsiteY3" fmla="*/ 536015 h 1038146"/>
              <a:gd name="connsiteX4" fmla="*/ 634268 w 1336033"/>
              <a:gd name="connsiteY4" fmla="*/ 181173 h 1038146"/>
              <a:gd name="connsiteX5" fmla="*/ 866280 w 1336033"/>
              <a:gd name="connsiteY5" fmla="*/ 31048 h 1038146"/>
              <a:gd name="connsiteX6" fmla="*/ 1152883 w 1336033"/>
              <a:gd name="connsiteY6" fmla="*/ 3753 h 1038146"/>
              <a:gd name="connsiteX7" fmla="*/ 1303008 w 1336033"/>
              <a:gd name="connsiteY7" fmla="*/ 85639 h 1038146"/>
              <a:gd name="connsiteX8" fmla="*/ 1330304 w 1336033"/>
              <a:gd name="connsiteY8" fmla="*/ 317651 h 1038146"/>
              <a:gd name="connsiteX9" fmla="*/ 1221122 w 1336033"/>
              <a:gd name="connsiteY9" fmla="*/ 549663 h 1038146"/>
              <a:gd name="connsiteX10" fmla="*/ 866280 w 1336033"/>
              <a:gd name="connsiteY10" fmla="*/ 836266 h 1038146"/>
              <a:gd name="connsiteX11" fmla="*/ 770746 w 1336033"/>
              <a:gd name="connsiteY11" fmla="*/ 959096 h 1038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36033" h="1038146">
                <a:moveTo>
                  <a:pt x="770746" y="959096"/>
                </a:moveTo>
                <a:cubicBezTo>
                  <a:pt x="691134" y="990941"/>
                  <a:pt x="515987" y="1066004"/>
                  <a:pt x="388608" y="1027335"/>
                </a:cubicBezTo>
                <a:cubicBezTo>
                  <a:pt x="261229" y="988666"/>
                  <a:pt x="40590" y="808970"/>
                  <a:pt x="6471" y="727084"/>
                </a:cubicBezTo>
                <a:cubicBezTo>
                  <a:pt x="-27648" y="645198"/>
                  <a:pt x="79259" y="627000"/>
                  <a:pt x="183892" y="536015"/>
                </a:cubicBezTo>
                <a:cubicBezTo>
                  <a:pt x="288525" y="445030"/>
                  <a:pt x="520537" y="265334"/>
                  <a:pt x="634268" y="181173"/>
                </a:cubicBezTo>
                <a:cubicBezTo>
                  <a:pt x="747999" y="97012"/>
                  <a:pt x="779844" y="60618"/>
                  <a:pt x="866280" y="31048"/>
                </a:cubicBezTo>
                <a:cubicBezTo>
                  <a:pt x="952716" y="1478"/>
                  <a:pt x="1080095" y="-5345"/>
                  <a:pt x="1152883" y="3753"/>
                </a:cubicBezTo>
                <a:cubicBezTo>
                  <a:pt x="1225671" y="12851"/>
                  <a:pt x="1273438" y="33323"/>
                  <a:pt x="1303008" y="85639"/>
                </a:cubicBezTo>
                <a:cubicBezTo>
                  <a:pt x="1332578" y="137955"/>
                  <a:pt x="1343952" y="240314"/>
                  <a:pt x="1330304" y="317651"/>
                </a:cubicBezTo>
                <a:cubicBezTo>
                  <a:pt x="1316656" y="394988"/>
                  <a:pt x="1298459" y="463227"/>
                  <a:pt x="1221122" y="549663"/>
                </a:cubicBezTo>
                <a:cubicBezTo>
                  <a:pt x="1143785" y="636099"/>
                  <a:pt x="934519" y="772576"/>
                  <a:pt x="866280" y="836266"/>
                </a:cubicBezTo>
                <a:cubicBezTo>
                  <a:pt x="798041" y="899955"/>
                  <a:pt x="850358" y="927251"/>
                  <a:pt x="770746" y="959096"/>
                </a:cubicBezTo>
                <a:close/>
              </a:path>
            </a:pathLst>
          </a:cu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Arrow Connector 8">
            <a:extLst>
              <a:ext uri="{FF2B5EF4-FFF2-40B4-BE49-F238E27FC236}">
                <a16:creationId xmlns:a16="http://schemas.microsoft.com/office/drawing/2014/main" id="{65145B65-F35D-C53F-5950-0EEA4DCACA27}"/>
              </a:ext>
            </a:extLst>
          </p:cNvPr>
          <p:cNvCxnSpPr>
            <a:endCxn id="5" idx="3"/>
          </p:cNvCxnSpPr>
          <p:nvPr/>
        </p:nvCxnSpPr>
        <p:spPr>
          <a:xfrm>
            <a:off x="1676400" y="4408227"/>
            <a:ext cx="3523397" cy="150125"/>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9CE2BE32-C069-6EAD-4844-6B5213E89502}"/>
              </a:ext>
            </a:extLst>
          </p:cNvPr>
          <p:cNvSpPr txBox="1"/>
          <p:nvPr/>
        </p:nvSpPr>
        <p:spPr>
          <a:xfrm>
            <a:off x="123603" y="3855127"/>
            <a:ext cx="1904288" cy="1200329"/>
          </a:xfrm>
          <a:prstGeom prst="rect">
            <a:avLst/>
          </a:prstGeom>
          <a:noFill/>
        </p:spPr>
        <p:txBody>
          <a:bodyPr wrap="square" rtlCol="0">
            <a:spAutoFit/>
          </a:bodyPr>
          <a:lstStyle/>
          <a:p>
            <a:r>
              <a:rPr lang="en-US" dirty="0"/>
              <a:t>Interesting candidate fluid for temperatures below CO2</a:t>
            </a:r>
            <a:endParaRPr lang="en-GB" dirty="0"/>
          </a:p>
        </p:txBody>
      </p:sp>
    </p:spTree>
    <p:extLst>
      <p:ext uri="{BB962C8B-B14F-4D97-AF65-F5344CB8AC3E}">
        <p14:creationId xmlns:p14="http://schemas.microsoft.com/office/powerpoint/2010/main" val="1143845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olo 1">
            <a:extLst>
              <a:ext uri="{FF2B5EF4-FFF2-40B4-BE49-F238E27FC236}">
                <a16:creationId xmlns:a16="http://schemas.microsoft.com/office/drawing/2014/main" id="{6DA1E7AA-4085-D849-E025-B467EDE5431C}"/>
              </a:ext>
            </a:extLst>
          </p:cNvPr>
          <p:cNvSpPr>
            <a:spLocks noGrp="1"/>
          </p:cNvSpPr>
          <p:nvPr>
            <p:ph type="title"/>
          </p:nvPr>
        </p:nvSpPr>
        <p:spPr>
          <a:xfrm>
            <a:off x="569232" y="180748"/>
            <a:ext cx="11236325" cy="1325563"/>
          </a:xfrm>
        </p:spPr>
        <p:txBody>
          <a:bodyPr/>
          <a:lstStyle/>
          <a:p>
            <a:r>
              <a:rPr lang="en-GB" altLang="nb-NO" dirty="0">
                <a:solidFill>
                  <a:srgbClr val="0070C0"/>
                </a:solidFill>
                <a:latin typeface="Arial" panose="020B0604020202020204" pitchFamily="34" charset="0"/>
                <a:cs typeface="Arial" panose="020B0604020202020204" pitchFamily="34" charset="0"/>
              </a:rPr>
              <a:t>Next generation of synthetic refrigerants?</a:t>
            </a:r>
          </a:p>
        </p:txBody>
      </p:sp>
      <p:sp>
        <p:nvSpPr>
          <p:cNvPr id="34" name="TextBox 1">
            <a:extLst>
              <a:ext uri="{FF2B5EF4-FFF2-40B4-BE49-F238E27FC236}">
                <a16:creationId xmlns:a16="http://schemas.microsoft.com/office/drawing/2014/main" id="{7C09ADF3-8ACA-0D89-7FF9-849245708965}"/>
              </a:ext>
            </a:extLst>
          </p:cNvPr>
          <p:cNvSpPr txBox="1">
            <a:spLocks noChangeArrowheads="1"/>
          </p:cNvSpPr>
          <p:nvPr/>
        </p:nvSpPr>
        <p:spPr bwMode="auto">
          <a:xfrm>
            <a:off x="219075" y="859404"/>
            <a:ext cx="10479088" cy="3508653"/>
          </a:xfrm>
          <a:prstGeom prst="rect">
            <a:avLst/>
          </a:prstGeom>
          <a:noFill/>
          <a:ln>
            <a:noFill/>
          </a:ln>
        </p:spPr>
        <p:txBody>
          <a:bodyPr>
            <a:spAutoFit/>
          </a:bodyPr>
          <a:lstStyle>
            <a:lvl1pPr>
              <a:spcBef>
                <a:spcPct val="20000"/>
              </a:spcBef>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auto" latinLnBrk="0" hangingPunct="1">
              <a:lnSpc>
                <a:spcPct val="100000"/>
              </a:lnSpc>
              <a:spcBef>
                <a:spcPct val="0"/>
              </a:spcBef>
              <a:spcAft>
                <a:spcPts val="0"/>
              </a:spcAft>
              <a:buClr>
                <a:srgbClr val="000000"/>
              </a:buClr>
              <a:buSzTx/>
              <a:buFont typeface="Times New Roman" panose="02020603050405020304" pitchFamily="18" charset="0"/>
              <a:buNone/>
              <a:tabLst/>
              <a:defRPr/>
            </a:pPr>
            <a:r>
              <a:rPr kumimoji="0" lang="en-GB" altLang="nb-NO"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The use of F-gasses in the past decades has a severe impact on humans and the environment:</a:t>
            </a:r>
          </a:p>
          <a:p>
            <a:pPr marL="0" marR="0" lvl="0" indent="0" algn="l" defTabSz="914400" rtl="0" eaLnBrk="1" fontAlgn="auto" latinLnBrk="0" hangingPunct="1">
              <a:lnSpc>
                <a:spcPct val="100000"/>
              </a:lnSpc>
              <a:spcBef>
                <a:spcPct val="0"/>
              </a:spcBef>
              <a:spcAft>
                <a:spcPts val="0"/>
              </a:spcAft>
              <a:buClr>
                <a:srgbClr val="000000"/>
              </a:buClr>
              <a:buSzTx/>
              <a:buFont typeface="Times New Roman" panose="02020603050405020304" pitchFamily="18" charset="0"/>
              <a:buNone/>
              <a:tabLst/>
              <a:defRPr/>
            </a:pPr>
            <a:endParaRPr kumimoji="0" lang="en-GB" altLang="nb-NO"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457189" marR="0" lvl="0" indent="-457189" algn="l" defTabSz="914400" rtl="0" eaLnBrk="1" fontAlgn="auto" latinLnBrk="0" hangingPunct="1">
              <a:lnSpc>
                <a:spcPct val="100000"/>
              </a:lnSpc>
              <a:spcBef>
                <a:spcPct val="0"/>
              </a:spcBef>
              <a:spcAft>
                <a:spcPts val="0"/>
              </a:spcAft>
              <a:buClr>
                <a:srgbClr val="000000"/>
              </a:buClr>
              <a:buSzTx/>
              <a:buFont typeface="Arial" panose="020B0604020202020204" pitchFamily="34" charset="0"/>
              <a:buChar char="•"/>
              <a:tabLst/>
              <a:defRPr/>
            </a:pPr>
            <a:r>
              <a:rPr kumimoji="0" lang="en-GB" altLang="nb-NO" b="0" i="0"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Depletion of the ozone layer (CFCs)</a:t>
            </a:r>
          </a:p>
          <a:p>
            <a:pPr marL="457189" marR="0" lvl="0" indent="-457189" algn="l" defTabSz="914400" rtl="0" eaLnBrk="1" fontAlgn="auto" latinLnBrk="0" hangingPunct="1">
              <a:lnSpc>
                <a:spcPct val="100000"/>
              </a:lnSpc>
              <a:spcBef>
                <a:spcPct val="0"/>
              </a:spcBef>
              <a:spcAft>
                <a:spcPts val="0"/>
              </a:spcAft>
              <a:buClr>
                <a:srgbClr val="000000"/>
              </a:buClr>
              <a:buSzTx/>
              <a:buFont typeface="Arial" panose="020B0604020202020204" pitchFamily="34" charset="0"/>
              <a:buChar char="•"/>
              <a:tabLst/>
              <a:defRPr/>
            </a:pPr>
            <a:r>
              <a:rPr kumimoji="0" lang="en-GB" altLang="nb-NO" b="0" i="0"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Global warming (CFCs, HCFs, HFCs)</a:t>
            </a:r>
          </a:p>
          <a:p>
            <a:pPr marL="457189" marR="0" lvl="0" indent="-457189" algn="l" defTabSz="914400" rtl="0" eaLnBrk="1" fontAlgn="auto" latinLnBrk="0" hangingPunct="1">
              <a:lnSpc>
                <a:spcPct val="100000"/>
              </a:lnSpc>
              <a:spcBef>
                <a:spcPct val="0"/>
              </a:spcBef>
              <a:spcAft>
                <a:spcPts val="0"/>
              </a:spcAft>
              <a:buClr>
                <a:srgbClr val="000000"/>
              </a:buClr>
              <a:buSzTx/>
              <a:buFont typeface="Arial" panose="020B0604020202020204" pitchFamily="34" charset="0"/>
              <a:buChar char="•"/>
              <a:tabLst/>
              <a:defRPr/>
            </a:pPr>
            <a:r>
              <a:rPr kumimoji="0" lang="en-GB" altLang="nb-NO" b="0" i="0"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Poisonous decomposition products in new HFO class (PFAS*)</a:t>
            </a:r>
          </a:p>
          <a:p>
            <a:pPr marL="1200139" marR="0" lvl="1" indent="-457189" algn="l" defTabSz="914400" rtl="0" eaLnBrk="1" fontAlgn="auto" latinLnBrk="0" hangingPunct="1">
              <a:lnSpc>
                <a:spcPct val="100000"/>
              </a:lnSpc>
              <a:spcBef>
                <a:spcPct val="0"/>
              </a:spcBef>
              <a:spcAft>
                <a:spcPts val="0"/>
              </a:spcAft>
              <a:buClr>
                <a:srgbClr val="000000"/>
              </a:buClr>
              <a:buSzTx/>
              <a:buFont typeface="Arial" panose="020B0604020202020204" pitchFamily="34" charset="0"/>
              <a:buChar char="–"/>
              <a:tabLst/>
              <a:defRPr/>
            </a:pPr>
            <a:r>
              <a:rPr kumimoji="0" lang="en-GB" altLang="nb-NO" b="0" i="0"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Acidification of our waters by TFA   </a:t>
            </a:r>
          </a:p>
          <a:p>
            <a:pPr marL="1200139" marR="0" lvl="1" indent="-457189" algn="l" defTabSz="914400" rtl="0" eaLnBrk="1" fontAlgn="auto" latinLnBrk="0" hangingPunct="1">
              <a:lnSpc>
                <a:spcPct val="100000"/>
              </a:lnSpc>
              <a:spcBef>
                <a:spcPct val="0"/>
              </a:spcBef>
              <a:spcAft>
                <a:spcPts val="0"/>
              </a:spcAft>
              <a:buClr>
                <a:srgbClr val="000000"/>
              </a:buClr>
              <a:buSzTx/>
              <a:buFont typeface="Arial" panose="020B0604020202020204" pitchFamily="34" charset="0"/>
              <a:buChar char="–"/>
              <a:tabLst/>
              <a:defRPr/>
            </a:pPr>
            <a:r>
              <a:rPr kumimoji="0" lang="en-GB" altLang="nb-NO" b="0" i="0"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New “allowed” HFO-1234yf  is a serious treat to the environment</a:t>
            </a:r>
          </a:p>
          <a:p>
            <a:pPr marL="1200139" marR="0" lvl="1" indent="-457189" algn="l" defTabSz="914400" rtl="0" eaLnBrk="1" fontAlgn="auto" latinLnBrk="0" hangingPunct="1">
              <a:lnSpc>
                <a:spcPct val="100000"/>
              </a:lnSpc>
              <a:spcBef>
                <a:spcPct val="0"/>
              </a:spcBef>
              <a:spcAft>
                <a:spcPts val="0"/>
              </a:spcAft>
              <a:buClr>
                <a:srgbClr val="000000"/>
              </a:buClr>
              <a:buSzTx/>
              <a:buFont typeface="Arial" panose="020B0604020202020204" pitchFamily="34" charset="0"/>
              <a:buChar char="–"/>
              <a:tabLst/>
              <a:defRPr/>
            </a:pPr>
            <a:r>
              <a:rPr kumimoji="0" lang="en-GB" altLang="nb-NO" b="0" i="0"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See warning report: </a:t>
            </a:r>
            <a:r>
              <a:rPr kumimoji="0" lang="en-GB"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GB" sz="1800" b="0" i="0" u="sng"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hlinkClick r:id="rId2"/>
              </a:rPr>
              <a:t>https://atmosphere.cool/hfo-tfa-report/</a:t>
            </a:r>
            <a:endParaRPr kumimoji="0" lang="en-GB" altLang="nb-NO" sz="2400" b="0" i="0"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ct val="0"/>
              </a:spcBef>
              <a:spcAft>
                <a:spcPts val="0"/>
              </a:spcAft>
              <a:buClr>
                <a:srgbClr val="000000"/>
              </a:buClr>
              <a:buSzTx/>
              <a:buFont typeface="Times New Roman" panose="02020603050405020304" pitchFamily="18" charset="0"/>
              <a:buNone/>
              <a:tabLst/>
              <a:defRPr/>
            </a:pPr>
            <a:endParaRPr kumimoji="0" lang="en-GB" altLang="nb-NO"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3" name="TextBox 2">
            <a:extLst>
              <a:ext uri="{FF2B5EF4-FFF2-40B4-BE49-F238E27FC236}">
                <a16:creationId xmlns:a16="http://schemas.microsoft.com/office/drawing/2014/main" id="{E74B15B1-E776-5449-9EA8-53F049D3EF7F}"/>
              </a:ext>
            </a:extLst>
          </p:cNvPr>
          <p:cNvSpPr txBox="1"/>
          <p:nvPr/>
        </p:nvSpPr>
        <p:spPr>
          <a:xfrm>
            <a:off x="1883392" y="4157553"/>
            <a:ext cx="12023676" cy="58477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1600" b="0" i="0" u="none" strike="noStrike" kern="1200" cap="none" spc="0" normalizeH="0" baseline="0" noProof="0" dirty="0">
                <a:ln>
                  <a:noFill/>
                </a:ln>
                <a:solidFill>
                  <a:prstClr val="black"/>
                </a:solidFill>
                <a:effectLst/>
                <a:uLnTx/>
                <a:uFillTx/>
                <a:latin typeface="Palatino Linotype"/>
                <a:ea typeface="+mn-ea"/>
                <a:cs typeface="+mn-cs"/>
              </a:rPr>
              <a:t>*</a:t>
            </a:r>
            <a:r>
              <a:rPr kumimoji="0" lang="en-US" sz="1600" b="0" i="0" u="none" strike="noStrike" kern="1200" cap="none" spc="0" normalizeH="0" baseline="0" noProof="0" dirty="0">
                <a:ln>
                  <a:noFill/>
                </a:ln>
                <a:solidFill>
                  <a:prstClr val="black"/>
                </a:solidFill>
                <a:effectLst/>
                <a:uLnTx/>
                <a:uFillTx/>
                <a:latin typeface="Palatino Linotype"/>
                <a:ea typeface="+mn-ea"/>
                <a:cs typeface="+mn-cs"/>
              </a:rPr>
              <a:t>PFAS  (Per- and polyfluorinated alkyl substances), also known as the </a:t>
            </a:r>
            <a:r>
              <a:rPr kumimoji="0" lang="en-US" sz="1600" b="1" i="0" u="sng" strike="noStrike" kern="1200" cap="none" spc="0" normalizeH="0" baseline="0" noProof="0" dirty="0">
                <a:ln>
                  <a:noFill/>
                </a:ln>
                <a:solidFill>
                  <a:srgbClr val="FF0000"/>
                </a:solidFill>
                <a:effectLst/>
                <a:uLnTx/>
                <a:uFillTx/>
                <a:latin typeface="Palatino Linotype"/>
                <a:ea typeface="+mn-ea"/>
                <a:cs typeface="+mn-cs"/>
              </a:rPr>
              <a:t>Forever Chemicals.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Palatino Linotype"/>
                <a:ea typeface="+mn-ea"/>
                <a:cs typeface="+mn-cs"/>
              </a:rPr>
              <a:t>L</a:t>
            </a:r>
            <a:r>
              <a:rPr kumimoji="0" lang="en-US" sz="1600" b="0" i="0" u="none" strike="noStrike" kern="1200" cap="none" spc="0" normalizeH="0" baseline="0" noProof="0" dirty="0">
                <a:ln>
                  <a:noFill/>
                </a:ln>
                <a:solidFill>
                  <a:prstClr val="black"/>
                </a:solidFill>
                <a:effectLst/>
                <a:uLnTx/>
                <a:uFillTx/>
                <a:latin typeface="Palatino Linotype"/>
                <a:ea typeface="+mn-ea"/>
                <a:cs typeface="+mn-cs"/>
              </a:rPr>
              <a:t>arge chemical family of over 9,000 highly persistent chemicals that don't occur in nature</a:t>
            </a:r>
            <a:r>
              <a:rPr kumimoji="0" lang="en-US" sz="1600" b="0" i="0" u="none" strike="noStrike" kern="1200" cap="none" spc="0" normalizeH="0" baseline="0" noProof="0" dirty="0">
                <a:ln>
                  <a:noFill/>
                </a:ln>
                <a:solidFill>
                  <a:srgbClr val="FF0000"/>
                </a:solidFill>
                <a:effectLst/>
                <a:uLnTx/>
                <a:uFillTx/>
                <a:latin typeface="Palatino Linotype"/>
                <a:ea typeface="+mn-ea"/>
                <a:cs typeface="+mn-cs"/>
              </a:rPr>
              <a:t>.</a:t>
            </a:r>
            <a:endParaRPr kumimoji="0" lang="nb-NO" sz="1600" b="0" i="0" u="none" strike="noStrike" kern="1200" cap="none" spc="0" normalizeH="0" baseline="0" noProof="0" dirty="0">
              <a:ln>
                <a:noFill/>
              </a:ln>
              <a:solidFill>
                <a:srgbClr val="FF0000"/>
              </a:solidFill>
              <a:effectLst/>
              <a:uLnTx/>
              <a:uFillTx/>
              <a:latin typeface="Palatino Linotype"/>
              <a:ea typeface="+mn-ea"/>
              <a:cs typeface="+mn-cs"/>
            </a:endParaRPr>
          </a:p>
        </p:txBody>
      </p:sp>
      <p:sp>
        <p:nvSpPr>
          <p:cNvPr id="2" name="TextBox 1">
            <a:extLst>
              <a:ext uri="{FF2B5EF4-FFF2-40B4-BE49-F238E27FC236}">
                <a16:creationId xmlns:a16="http://schemas.microsoft.com/office/drawing/2014/main" id="{78ACFD10-6A98-2BDF-022D-30240593AF45}"/>
              </a:ext>
            </a:extLst>
          </p:cNvPr>
          <p:cNvSpPr txBox="1"/>
          <p:nvPr/>
        </p:nvSpPr>
        <p:spPr>
          <a:xfrm>
            <a:off x="471259" y="4932378"/>
            <a:ext cx="9202139"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B050"/>
                </a:solidFill>
                <a:effectLst/>
                <a:uLnTx/>
                <a:uFillTx/>
                <a:latin typeface="Palatino Linotype"/>
                <a:ea typeface="+mn-ea"/>
                <a:cs typeface="+mn-cs"/>
              </a:rPr>
              <a:t>Investigations by NIST (M. </a:t>
            </a:r>
            <a:r>
              <a:rPr kumimoji="0" lang="en-US" sz="1800" b="0" i="0" u="none" strike="noStrike" kern="1200" cap="none" spc="0" normalizeH="0" baseline="0" noProof="0" dirty="0" err="1">
                <a:ln>
                  <a:noFill/>
                </a:ln>
                <a:solidFill>
                  <a:srgbClr val="00B050"/>
                </a:solidFill>
                <a:effectLst/>
                <a:uLnTx/>
                <a:uFillTx/>
                <a:latin typeface="Palatino Linotype"/>
                <a:ea typeface="+mn-ea"/>
                <a:cs typeface="+mn-cs"/>
              </a:rPr>
              <a:t>McLinden</a:t>
            </a:r>
            <a:r>
              <a:rPr kumimoji="0" lang="en-US" sz="1800" b="0" i="0" u="none" strike="noStrike" kern="1200" cap="none" spc="0" normalizeH="0" baseline="0" noProof="0" dirty="0">
                <a:ln>
                  <a:noFill/>
                </a:ln>
                <a:solidFill>
                  <a:srgbClr val="00B050"/>
                </a:solidFill>
                <a:effectLst/>
                <a:uLnTx/>
                <a:uFillTx/>
                <a:latin typeface="Palatino Linotype"/>
                <a:ea typeface="+mn-ea"/>
                <a:cs typeface="+mn-cs"/>
              </a:rPr>
              <a:t> @ ICR2019) show that by theoretical analyses of all possible molecule combinations that the options for the use of efficient cooling fluids without the risk of a future ban by regulations are </a:t>
            </a:r>
            <a:r>
              <a:rPr kumimoji="0" lang="en-US" b="1" i="0" u="none" strike="noStrike" kern="1200" cap="none" spc="0" normalizeH="0" baseline="0" noProof="0" dirty="0">
                <a:ln>
                  <a:noFill/>
                </a:ln>
                <a:solidFill>
                  <a:srgbClr val="FF0000"/>
                </a:solidFill>
                <a:effectLst/>
                <a:uLnTx/>
                <a:uFillTx/>
                <a:latin typeface="Palatino Linotype"/>
                <a:ea typeface="+mn-ea"/>
                <a:cs typeface="+mn-cs"/>
              </a:rPr>
              <a:t>the use of natural refrigerants only</a:t>
            </a:r>
            <a:r>
              <a:rPr kumimoji="0" lang="en-US" b="1" i="0" u="none" strike="noStrike" kern="1200" cap="none" spc="0" normalizeH="0" baseline="0" noProof="0" dirty="0">
                <a:ln>
                  <a:noFill/>
                </a:ln>
                <a:solidFill>
                  <a:prstClr val="black"/>
                </a:solidFill>
                <a:effectLst/>
                <a:uLnTx/>
                <a:uFillTx/>
                <a:latin typeface="Palatino Linotype"/>
                <a:ea typeface="+mn-ea"/>
                <a:cs typeface="+mn-cs"/>
              </a:rPr>
              <a:t>. </a:t>
            </a:r>
            <a:r>
              <a:rPr kumimoji="0" lang="en-US" sz="1800" b="0" i="0" u="none" strike="noStrike" kern="1200" cap="none" spc="0" normalizeH="0" baseline="0" noProof="0" dirty="0">
                <a:ln>
                  <a:noFill/>
                </a:ln>
                <a:solidFill>
                  <a:srgbClr val="00B050"/>
                </a:solidFill>
                <a:effectLst/>
                <a:uLnTx/>
                <a:uFillTx/>
                <a:latin typeface="Palatino Linotype"/>
                <a:ea typeface="+mn-ea"/>
                <a:cs typeface="+mn-cs"/>
              </a:rPr>
              <a:t>Any other chemical fluid will sooner or later be banned by regulations.</a:t>
            </a:r>
            <a:endParaRPr kumimoji="0" lang="en-GB" sz="1800" b="0" i="0" u="none" strike="noStrike" kern="1200" cap="none" spc="0" normalizeH="0" baseline="0" noProof="0" dirty="0">
              <a:ln>
                <a:noFill/>
              </a:ln>
              <a:solidFill>
                <a:srgbClr val="00B050"/>
              </a:solidFill>
              <a:effectLst/>
              <a:uLnTx/>
              <a:uFillTx/>
              <a:latin typeface="Palatino Linotype"/>
              <a:ea typeface="+mn-ea"/>
              <a:cs typeface="+mn-cs"/>
            </a:endParaRPr>
          </a:p>
        </p:txBody>
      </p:sp>
      <p:grpSp>
        <p:nvGrpSpPr>
          <p:cNvPr id="4" name="Group 3">
            <a:extLst>
              <a:ext uri="{FF2B5EF4-FFF2-40B4-BE49-F238E27FC236}">
                <a16:creationId xmlns:a16="http://schemas.microsoft.com/office/drawing/2014/main" id="{711408EC-F1B2-15BF-CE0F-F40EE0F17914}"/>
              </a:ext>
            </a:extLst>
          </p:cNvPr>
          <p:cNvGrpSpPr/>
          <p:nvPr/>
        </p:nvGrpSpPr>
        <p:grpSpPr>
          <a:xfrm>
            <a:off x="9673398" y="5116601"/>
            <a:ext cx="2394857" cy="1330476"/>
            <a:chOff x="9056913" y="2148498"/>
            <a:chExt cx="2394857" cy="1330476"/>
          </a:xfrm>
        </p:grpSpPr>
        <p:pic>
          <p:nvPicPr>
            <p:cNvPr id="5" name="Picture 2" descr="See the source image">
              <a:extLst>
                <a:ext uri="{FF2B5EF4-FFF2-40B4-BE49-F238E27FC236}">
                  <a16:creationId xmlns:a16="http://schemas.microsoft.com/office/drawing/2014/main" id="{900CB8E0-F08E-9947-F672-4791C25FD4F6}"/>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056913" y="2148498"/>
              <a:ext cx="2394857" cy="1330476"/>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DC40BFCE-0BDF-6985-9633-AA1F96406965}"/>
                </a:ext>
              </a:extLst>
            </p:cNvPr>
            <p:cNvSpPr txBox="1"/>
            <p:nvPr/>
          </p:nvSpPr>
          <p:spPr>
            <a:xfrm>
              <a:off x="9056913" y="3007850"/>
              <a:ext cx="2353208"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Palatino Linotype"/>
                  <a:ea typeface="+mn-ea"/>
                  <a:cs typeface="+mn-cs"/>
                </a:rPr>
                <a:t>Slides: Armin Hafner</a:t>
              </a:r>
              <a:endParaRPr kumimoji="0" lang="en-GB" sz="1800" b="0" i="0" u="none" strike="noStrike" kern="1200" cap="none" spc="0" normalizeH="0" baseline="0" noProof="0" dirty="0">
                <a:ln>
                  <a:noFill/>
                </a:ln>
                <a:solidFill>
                  <a:prstClr val="black"/>
                </a:solidFill>
                <a:effectLst/>
                <a:uLnTx/>
                <a:uFillTx/>
                <a:latin typeface="Palatino Linotype"/>
                <a:ea typeface="+mn-ea"/>
                <a:cs typeface="+mn-cs"/>
              </a:endParaRPr>
            </a:p>
          </p:txBody>
        </p:sp>
      </p:grpSp>
      <p:sp>
        <p:nvSpPr>
          <p:cNvPr id="8" name="TextBox 7">
            <a:extLst>
              <a:ext uri="{FF2B5EF4-FFF2-40B4-BE49-F238E27FC236}">
                <a16:creationId xmlns:a16="http://schemas.microsoft.com/office/drawing/2014/main" id="{E3A06FC7-A2A3-F3C9-0569-30F1637FFAFA}"/>
              </a:ext>
            </a:extLst>
          </p:cNvPr>
          <p:cNvSpPr txBox="1"/>
          <p:nvPr/>
        </p:nvSpPr>
        <p:spPr>
          <a:xfrm>
            <a:off x="1572424" y="6345285"/>
            <a:ext cx="9998411" cy="461665"/>
          </a:xfrm>
          <a:prstGeom prst="rect">
            <a:avLst/>
          </a:prstGeom>
          <a:noFill/>
        </p:spPr>
        <p:txBody>
          <a:bodyPr wrap="square">
            <a:spAutoFit/>
          </a:bodyPr>
          <a:lstStyle/>
          <a:p>
            <a:r>
              <a:rPr lang="en-GB" sz="2400" dirty="0">
                <a:hlinkClick r:id="rId4"/>
              </a:rPr>
              <a:t>CERN and the Environment (12-13 October 2022): Overview · Indico</a:t>
            </a:r>
            <a:endParaRPr lang="en-GB" sz="2400" dirty="0"/>
          </a:p>
        </p:txBody>
      </p:sp>
      <p:sp>
        <p:nvSpPr>
          <p:cNvPr id="9" name="TextBox 8">
            <a:extLst>
              <a:ext uri="{FF2B5EF4-FFF2-40B4-BE49-F238E27FC236}">
                <a16:creationId xmlns:a16="http://schemas.microsoft.com/office/drawing/2014/main" id="{683C53A3-9A5B-7B12-D0D5-EF15E457B5B1}"/>
              </a:ext>
            </a:extLst>
          </p:cNvPr>
          <p:cNvSpPr txBox="1"/>
          <p:nvPr/>
        </p:nvSpPr>
        <p:spPr>
          <a:xfrm>
            <a:off x="5854889" y="2383186"/>
            <a:ext cx="2584362" cy="369332"/>
          </a:xfrm>
          <a:prstGeom prst="rect">
            <a:avLst/>
          </a:prstGeom>
          <a:noFill/>
        </p:spPr>
        <p:txBody>
          <a:bodyPr wrap="none" rtlCol="0">
            <a:spAutoFit/>
          </a:bodyPr>
          <a:lstStyle/>
          <a:p>
            <a:r>
              <a:rPr lang="en-US" dirty="0"/>
              <a:t>Fluorocarbons @ CERN</a:t>
            </a:r>
            <a:endParaRPr lang="en-GB" dirty="0"/>
          </a:p>
        </p:txBody>
      </p:sp>
      <p:sp>
        <p:nvSpPr>
          <p:cNvPr id="10" name="TextBox 9">
            <a:extLst>
              <a:ext uri="{FF2B5EF4-FFF2-40B4-BE49-F238E27FC236}">
                <a16:creationId xmlns:a16="http://schemas.microsoft.com/office/drawing/2014/main" id="{E7F48731-054C-198B-8A71-F1EA98744E27}"/>
              </a:ext>
            </a:extLst>
          </p:cNvPr>
          <p:cNvSpPr txBox="1"/>
          <p:nvPr/>
        </p:nvSpPr>
        <p:spPr>
          <a:xfrm>
            <a:off x="9115914" y="2749838"/>
            <a:ext cx="1952779" cy="369332"/>
          </a:xfrm>
          <a:prstGeom prst="rect">
            <a:avLst/>
          </a:prstGeom>
          <a:noFill/>
        </p:spPr>
        <p:txBody>
          <a:bodyPr wrap="none" rtlCol="0">
            <a:spAutoFit/>
          </a:bodyPr>
          <a:lstStyle/>
          <a:p>
            <a:r>
              <a:rPr lang="en-US" dirty="0"/>
              <a:t>NOVEC @ CERN</a:t>
            </a:r>
            <a:endParaRPr lang="en-GB" dirty="0"/>
          </a:p>
        </p:txBody>
      </p:sp>
    </p:spTree>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_rels/theme3.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Basic_blu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spDef>
      <a:spPr>
        <a:noFill/>
        <a:ln w="12700">
          <a:solidFill>
            <a:srgbClr val="FF0000"/>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38100">
          <a:solidFill>
            <a:srgbClr val="FF0000"/>
          </a:solidFill>
          <a:headEnd type="triangle"/>
          <a:tailEnd type="none"/>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3.xml><?xml version="1.0" encoding="utf-8"?>
<a:theme xmlns:a="http://schemas.openxmlformats.org/drawingml/2006/main" name="1_Basic_blu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spDef>
      <a:spPr>
        <a:noFill/>
        <a:ln w="12700">
          <a:solidFill>
            <a:srgbClr val="FF0000"/>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5114</TotalTime>
  <Words>2787</Words>
  <Application>Microsoft Office PowerPoint</Application>
  <PresentationFormat>Widescreen</PresentationFormat>
  <Paragraphs>316</Paragraphs>
  <Slides>24</Slides>
  <Notes>1</Notes>
  <HiddenSlides>0</HiddenSlides>
  <MMClips>0</MMClips>
  <ScaleCrop>false</ScaleCrop>
  <HeadingPairs>
    <vt:vector size="6" baseType="variant">
      <vt:variant>
        <vt:lpstr>Fonts Used</vt:lpstr>
      </vt:variant>
      <vt:variant>
        <vt:i4>12</vt:i4>
      </vt:variant>
      <vt:variant>
        <vt:lpstr>Theme</vt:lpstr>
      </vt:variant>
      <vt:variant>
        <vt:i4>3</vt:i4>
      </vt:variant>
      <vt:variant>
        <vt:lpstr>Slide Titles</vt:lpstr>
      </vt:variant>
      <vt:variant>
        <vt:i4>24</vt:i4>
      </vt:variant>
    </vt:vector>
  </HeadingPairs>
  <TitlesOfParts>
    <vt:vector size="39" baseType="lpstr">
      <vt:lpstr>Aptos</vt:lpstr>
      <vt:lpstr>Aptos Display</vt:lpstr>
      <vt:lpstr>Arial</vt:lpstr>
      <vt:lpstr>Bradley Hand ITC</vt:lpstr>
      <vt:lpstr>Calibri</vt:lpstr>
      <vt:lpstr>Cambria Math</vt:lpstr>
      <vt:lpstr>Chalkduster</vt:lpstr>
      <vt:lpstr>Courier New</vt:lpstr>
      <vt:lpstr>Liberation Sans</vt:lpstr>
      <vt:lpstr>Palatino Linotype</vt:lpstr>
      <vt:lpstr>Times New Roman</vt:lpstr>
      <vt:lpstr>Wingdings</vt:lpstr>
      <vt:lpstr>Office Theme</vt:lpstr>
      <vt:lpstr>Basic_blue</vt:lpstr>
      <vt:lpstr>1_Basic_blue</vt:lpstr>
      <vt:lpstr>DRD8 WG3</vt:lpstr>
      <vt:lpstr>Goal of the DRD8 WG3</vt:lpstr>
      <vt:lpstr>ECFA roadmap</vt:lpstr>
      <vt:lpstr>Boundary between WG3/2 from LOI</vt:lpstr>
      <vt:lpstr>Similarities between WG3/2</vt:lpstr>
      <vt:lpstr>Fluid comparison and temperature performance </vt:lpstr>
      <vt:lpstr>Optimize design for the detector</vt:lpstr>
      <vt:lpstr>Coolants</vt:lpstr>
      <vt:lpstr>Next generation of synthetic refrigerants?</vt:lpstr>
      <vt:lpstr>Operating field (simplified)</vt:lpstr>
      <vt:lpstr>Pre-DRD8 discussion</vt:lpstr>
      <vt:lpstr>Pre-DRD8 discussion</vt:lpstr>
      <vt:lpstr>Cooling system cycle and fluid research at CERN</vt:lpstr>
      <vt:lpstr>From -40°C to -70 °C and below  =&gt; from R744 to R784</vt:lpstr>
      <vt:lpstr>Interconnections</vt:lpstr>
      <vt:lpstr>Gas Cooling for warm low power  detectors (Typical e-e coliders)</vt:lpstr>
      <vt:lpstr>Monitoring</vt:lpstr>
      <vt:lpstr>Backup slides</vt:lpstr>
      <vt:lpstr>DRD8 letter of intent</vt:lpstr>
      <vt:lpstr>DRD8 letter of intent</vt:lpstr>
      <vt:lpstr>  Timeline</vt:lpstr>
      <vt:lpstr>Presented interest in cooling related matters (1)</vt:lpstr>
      <vt:lpstr>Presented interest in cooling related matters (2)</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Oscaraugusto Deaguiarfrancisco</dc:creator>
  <cp:lastModifiedBy>Bart Verlaat</cp:lastModifiedBy>
  <cp:revision>33</cp:revision>
  <dcterms:created xsi:type="dcterms:W3CDTF">2024-05-21T12:35:20Z</dcterms:created>
  <dcterms:modified xsi:type="dcterms:W3CDTF">2024-05-31T14:31:13Z</dcterms:modified>
</cp:coreProperties>
</file>