
<file path=[Content_Types].xml><?xml version="1.0" encoding="utf-8"?>
<Types xmlns="http://schemas.openxmlformats.org/package/2006/content-types">
  <Default Extension="jpeg" ContentType="image/jpeg"/>
  <Default Extension="jpg" ContentType="image/jpeg"/>
  <Default Extension="MOV" ContentType="video/quicktime"/>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548" r:id="rId3"/>
    <p:sldId id="549" r:id="rId4"/>
    <p:sldId id="562" r:id="rId5"/>
    <p:sldId id="265" r:id="rId6"/>
    <p:sldId id="582" r:id="rId7"/>
    <p:sldId id="581" r:id="rId8"/>
    <p:sldId id="573" r:id="rId9"/>
    <p:sldId id="574" r:id="rId10"/>
    <p:sldId id="575" r:id="rId11"/>
    <p:sldId id="579" r:id="rId12"/>
    <p:sldId id="576" r:id="rId13"/>
    <p:sldId id="584" r:id="rId14"/>
    <p:sldId id="583" r:id="rId15"/>
    <p:sldId id="257" r:id="rId16"/>
    <p:sldId id="58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93" d="100"/>
          <a:sy n="93" d="100"/>
        </p:scale>
        <p:origin x="293" y="3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C33D74-42CF-4EF0-ADDF-1AE2E358B6FD}" type="datetimeFigureOut">
              <a:rPr lang="en-US" smtClean="0"/>
              <a:t>5/28/2024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1F38856-4CCF-4CEB-B78D-A23029CAECCB}" type="slidenum">
              <a:rPr lang="en-US" smtClean="0"/>
              <a:t>‹#›</a:t>
            </a:fld>
            <a:endParaRPr lang="en-US"/>
          </a:p>
        </p:txBody>
      </p:sp>
    </p:spTree>
    <p:extLst>
      <p:ext uri="{BB962C8B-B14F-4D97-AF65-F5344CB8AC3E}">
        <p14:creationId xmlns:p14="http://schemas.microsoft.com/office/powerpoint/2010/main" val="8366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E5EEBF51-37AE-44B7-9688-05C70AA7883D}" type="slidenum">
              <a:rPr lang="it-IT" smtClean="0"/>
              <a:t>2</a:t>
            </a:fld>
            <a:endParaRPr lang="it-IT"/>
          </a:p>
        </p:txBody>
      </p:sp>
    </p:spTree>
    <p:extLst>
      <p:ext uri="{BB962C8B-B14F-4D97-AF65-F5344CB8AC3E}">
        <p14:creationId xmlns:p14="http://schemas.microsoft.com/office/powerpoint/2010/main" val="2072218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F29F5-BC69-FA2E-28FD-93BCD98965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59B149A-28E0-EA16-56F5-3556DA2C9C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9124242-819F-57E6-204D-1CEDC515FD4A}"/>
              </a:ext>
            </a:extLst>
          </p:cNvPr>
          <p:cNvSpPr>
            <a:spLocks noGrp="1"/>
          </p:cNvSpPr>
          <p:nvPr>
            <p:ph type="dt" sz="half" idx="10"/>
          </p:nvPr>
        </p:nvSpPr>
        <p:spPr/>
        <p:txBody>
          <a:bodyPr/>
          <a:lstStyle/>
          <a:p>
            <a:r>
              <a:rPr lang="en-US"/>
              <a:t>29/05/2024</a:t>
            </a:r>
          </a:p>
        </p:txBody>
      </p:sp>
      <p:sp>
        <p:nvSpPr>
          <p:cNvPr id="5" name="Footer Placeholder 4">
            <a:extLst>
              <a:ext uri="{FF2B5EF4-FFF2-40B4-BE49-F238E27FC236}">
                <a16:creationId xmlns:a16="http://schemas.microsoft.com/office/drawing/2014/main" id="{67EDEE8E-1A50-8976-168E-424CC225AB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621B7C-D16B-1E13-DFE5-D6A47F784560}"/>
              </a:ext>
            </a:extLst>
          </p:cNvPr>
          <p:cNvSpPr>
            <a:spLocks noGrp="1"/>
          </p:cNvSpPr>
          <p:nvPr>
            <p:ph type="sldNum" sz="quarter" idx="12"/>
          </p:nvPr>
        </p:nvSpPr>
        <p:spPr/>
        <p:txBody>
          <a:bodyPr/>
          <a:lstStyle/>
          <a:p>
            <a:fld id="{DF23F53D-062D-426B-8ACC-E4452248BC53}" type="slidenum">
              <a:rPr lang="en-US" smtClean="0"/>
              <a:t>‹#›</a:t>
            </a:fld>
            <a:endParaRPr lang="en-US"/>
          </a:p>
        </p:txBody>
      </p:sp>
    </p:spTree>
    <p:extLst>
      <p:ext uri="{BB962C8B-B14F-4D97-AF65-F5344CB8AC3E}">
        <p14:creationId xmlns:p14="http://schemas.microsoft.com/office/powerpoint/2010/main" val="21737353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4E7284-02F4-37F1-9185-8C75967F96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87D722F-C2E0-A47F-BAF0-309627CB2E0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C5105E-8255-18A4-EA84-7934EF0094CF}"/>
              </a:ext>
            </a:extLst>
          </p:cNvPr>
          <p:cNvSpPr>
            <a:spLocks noGrp="1"/>
          </p:cNvSpPr>
          <p:nvPr>
            <p:ph type="dt" sz="half" idx="10"/>
          </p:nvPr>
        </p:nvSpPr>
        <p:spPr/>
        <p:txBody>
          <a:bodyPr/>
          <a:lstStyle/>
          <a:p>
            <a:r>
              <a:rPr lang="en-US"/>
              <a:t>29/05/2024</a:t>
            </a:r>
          </a:p>
        </p:txBody>
      </p:sp>
      <p:sp>
        <p:nvSpPr>
          <p:cNvPr id="5" name="Footer Placeholder 4">
            <a:extLst>
              <a:ext uri="{FF2B5EF4-FFF2-40B4-BE49-F238E27FC236}">
                <a16:creationId xmlns:a16="http://schemas.microsoft.com/office/drawing/2014/main" id="{CC9605CA-6F5C-BD05-90F7-C94A4A53D7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0014CC-8840-8329-2962-F0C445C73263}"/>
              </a:ext>
            </a:extLst>
          </p:cNvPr>
          <p:cNvSpPr>
            <a:spLocks noGrp="1"/>
          </p:cNvSpPr>
          <p:nvPr>
            <p:ph type="sldNum" sz="quarter" idx="12"/>
          </p:nvPr>
        </p:nvSpPr>
        <p:spPr/>
        <p:txBody>
          <a:bodyPr/>
          <a:lstStyle/>
          <a:p>
            <a:fld id="{DF23F53D-062D-426B-8ACC-E4452248BC53}" type="slidenum">
              <a:rPr lang="en-US" smtClean="0"/>
              <a:t>‹#›</a:t>
            </a:fld>
            <a:endParaRPr lang="en-US"/>
          </a:p>
        </p:txBody>
      </p:sp>
    </p:spTree>
    <p:extLst>
      <p:ext uri="{BB962C8B-B14F-4D97-AF65-F5344CB8AC3E}">
        <p14:creationId xmlns:p14="http://schemas.microsoft.com/office/powerpoint/2010/main" val="1391705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A2A786-7E7D-A7A9-DCF9-3BAA9BCDB1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6EF8A8B-6EC6-BF35-F59E-C259865D579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4605DC-A9AD-2818-E90A-585A5C17BA1A}"/>
              </a:ext>
            </a:extLst>
          </p:cNvPr>
          <p:cNvSpPr>
            <a:spLocks noGrp="1"/>
          </p:cNvSpPr>
          <p:nvPr>
            <p:ph type="dt" sz="half" idx="10"/>
          </p:nvPr>
        </p:nvSpPr>
        <p:spPr/>
        <p:txBody>
          <a:bodyPr/>
          <a:lstStyle/>
          <a:p>
            <a:r>
              <a:rPr lang="en-US"/>
              <a:t>29/05/2024</a:t>
            </a:r>
          </a:p>
        </p:txBody>
      </p:sp>
      <p:sp>
        <p:nvSpPr>
          <p:cNvPr id="5" name="Footer Placeholder 4">
            <a:extLst>
              <a:ext uri="{FF2B5EF4-FFF2-40B4-BE49-F238E27FC236}">
                <a16:creationId xmlns:a16="http://schemas.microsoft.com/office/drawing/2014/main" id="{D22DE814-DD71-F0B0-75C8-131905CE54F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9BBB88-EE69-E96B-7775-4220A9F8EFFB}"/>
              </a:ext>
            </a:extLst>
          </p:cNvPr>
          <p:cNvSpPr>
            <a:spLocks noGrp="1"/>
          </p:cNvSpPr>
          <p:nvPr>
            <p:ph type="sldNum" sz="quarter" idx="12"/>
          </p:nvPr>
        </p:nvSpPr>
        <p:spPr/>
        <p:txBody>
          <a:bodyPr/>
          <a:lstStyle/>
          <a:p>
            <a:fld id="{DF23F53D-062D-426B-8ACC-E4452248BC53}" type="slidenum">
              <a:rPr lang="en-US" smtClean="0"/>
              <a:t>‹#›</a:t>
            </a:fld>
            <a:endParaRPr lang="en-US"/>
          </a:p>
        </p:txBody>
      </p:sp>
    </p:spTree>
    <p:extLst>
      <p:ext uri="{BB962C8B-B14F-4D97-AF65-F5344CB8AC3E}">
        <p14:creationId xmlns:p14="http://schemas.microsoft.com/office/powerpoint/2010/main" val="2774256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0FEEB7-F41B-999B-EAD4-F6022E71C6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E26761-9668-CE7B-DE12-FE76E14C16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38BBEF6-CAD4-5822-AFEC-6156C06C6E06}"/>
              </a:ext>
            </a:extLst>
          </p:cNvPr>
          <p:cNvSpPr>
            <a:spLocks noGrp="1"/>
          </p:cNvSpPr>
          <p:nvPr>
            <p:ph type="dt" sz="half" idx="10"/>
          </p:nvPr>
        </p:nvSpPr>
        <p:spPr/>
        <p:txBody>
          <a:bodyPr/>
          <a:lstStyle/>
          <a:p>
            <a:r>
              <a:rPr lang="en-US"/>
              <a:t>29/05/2024</a:t>
            </a:r>
          </a:p>
        </p:txBody>
      </p:sp>
      <p:sp>
        <p:nvSpPr>
          <p:cNvPr id="5" name="Footer Placeholder 4">
            <a:extLst>
              <a:ext uri="{FF2B5EF4-FFF2-40B4-BE49-F238E27FC236}">
                <a16:creationId xmlns:a16="http://schemas.microsoft.com/office/drawing/2014/main" id="{80A4B0EC-D4A3-2B57-6EC3-3A85E56EB0C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D68A350-CE6A-F92D-0326-D466CD322D3B}"/>
              </a:ext>
            </a:extLst>
          </p:cNvPr>
          <p:cNvSpPr>
            <a:spLocks noGrp="1"/>
          </p:cNvSpPr>
          <p:nvPr>
            <p:ph type="sldNum" sz="quarter" idx="12"/>
          </p:nvPr>
        </p:nvSpPr>
        <p:spPr/>
        <p:txBody>
          <a:bodyPr/>
          <a:lstStyle/>
          <a:p>
            <a:fld id="{DF23F53D-062D-426B-8ACC-E4452248BC53}" type="slidenum">
              <a:rPr lang="en-US" smtClean="0"/>
              <a:t>‹#›</a:t>
            </a:fld>
            <a:endParaRPr lang="en-US"/>
          </a:p>
        </p:txBody>
      </p:sp>
    </p:spTree>
    <p:extLst>
      <p:ext uri="{BB962C8B-B14F-4D97-AF65-F5344CB8AC3E}">
        <p14:creationId xmlns:p14="http://schemas.microsoft.com/office/powerpoint/2010/main" val="2959675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51833-A9AF-F33A-6E73-FF48BD04F85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A9D76ED-FAD3-D15B-74F2-7F5F8F16E0C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AB6E788-1176-53EB-A8D1-9BB12E78EAA6}"/>
              </a:ext>
            </a:extLst>
          </p:cNvPr>
          <p:cNvSpPr>
            <a:spLocks noGrp="1"/>
          </p:cNvSpPr>
          <p:nvPr>
            <p:ph type="dt" sz="half" idx="10"/>
          </p:nvPr>
        </p:nvSpPr>
        <p:spPr/>
        <p:txBody>
          <a:bodyPr/>
          <a:lstStyle/>
          <a:p>
            <a:r>
              <a:rPr lang="en-US"/>
              <a:t>29/05/2024</a:t>
            </a:r>
          </a:p>
        </p:txBody>
      </p:sp>
      <p:sp>
        <p:nvSpPr>
          <p:cNvPr id="5" name="Footer Placeholder 4">
            <a:extLst>
              <a:ext uri="{FF2B5EF4-FFF2-40B4-BE49-F238E27FC236}">
                <a16:creationId xmlns:a16="http://schemas.microsoft.com/office/drawing/2014/main" id="{254FF73F-402E-1D3F-BA65-CAA225AF0E9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864E1B-7265-39A9-7B2A-2A0D5B086F4B}"/>
              </a:ext>
            </a:extLst>
          </p:cNvPr>
          <p:cNvSpPr>
            <a:spLocks noGrp="1"/>
          </p:cNvSpPr>
          <p:nvPr>
            <p:ph type="sldNum" sz="quarter" idx="12"/>
          </p:nvPr>
        </p:nvSpPr>
        <p:spPr/>
        <p:txBody>
          <a:bodyPr/>
          <a:lstStyle/>
          <a:p>
            <a:fld id="{DF23F53D-062D-426B-8ACC-E4452248BC53}" type="slidenum">
              <a:rPr lang="en-US" smtClean="0"/>
              <a:t>‹#›</a:t>
            </a:fld>
            <a:endParaRPr lang="en-US"/>
          </a:p>
        </p:txBody>
      </p:sp>
    </p:spTree>
    <p:extLst>
      <p:ext uri="{BB962C8B-B14F-4D97-AF65-F5344CB8AC3E}">
        <p14:creationId xmlns:p14="http://schemas.microsoft.com/office/powerpoint/2010/main" val="31695031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CC0B7-BCCD-C8A6-DD39-65B4D269596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625082-E28A-4EB5-E6D7-FC1EF5E0173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435FFD8-A685-9664-80CF-5D950B0F06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46D09EE-9294-98CB-BF78-ADC051139A4E}"/>
              </a:ext>
            </a:extLst>
          </p:cNvPr>
          <p:cNvSpPr>
            <a:spLocks noGrp="1"/>
          </p:cNvSpPr>
          <p:nvPr>
            <p:ph type="dt" sz="half" idx="10"/>
          </p:nvPr>
        </p:nvSpPr>
        <p:spPr/>
        <p:txBody>
          <a:bodyPr/>
          <a:lstStyle/>
          <a:p>
            <a:r>
              <a:rPr lang="en-US"/>
              <a:t>29/05/2024</a:t>
            </a:r>
          </a:p>
        </p:txBody>
      </p:sp>
      <p:sp>
        <p:nvSpPr>
          <p:cNvPr id="6" name="Footer Placeholder 5">
            <a:extLst>
              <a:ext uri="{FF2B5EF4-FFF2-40B4-BE49-F238E27FC236}">
                <a16:creationId xmlns:a16="http://schemas.microsoft.com/office/drawing/2014/main" id="{7EFFF75E-9A63-DD9C-7B30-71655963C1B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ED9BDF-C7CC-D6ED-D915-F130473843E0}"/>
              </a:ext>
            </a:extLst>
          </p:cNvPr>
          <p:cNvSpPr>
            <a:spLocks noGrp="1"/>
          </p:cNvSpPr>
          <p:nvPr>
            <p:ph type="sldNum" sz="quarter" idx="12"/>
          </p:nvPr>
        </p:nvSpPr>
        <p:spPr/>
        <p:txBody>
          <a:bodyPr/>
          <a:lstStyle/>
          <a:p>
            <a:fld id="{DF23F53D-062D-426B-8ACC-E4452248BC53}" type="slidenum">
              <a:rPr lang="en-US" smtClean="0"/>
              <a:t>‹#›</a:t>
            </a:fld>
            <a:endParaRPr lang="en-US"/>
          </a:p>
        </p:txBody>
      </p:sp>
    </p:spTree>
    <p:extLst>
      <p:ext uri="{BB962C8B-B14F-4D97-AF65-F5344CB8AC3E}">
        <p14:creationId xmlns:p14="http://schemas.microsoft.com/office/powerpoint/2010/main" val="1862881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B8F043-E3FA-D792-E8A3-85F0C1A10B9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AC89ABF-C5E8-5589-4766-70F287198F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4040AC3-A100-8A55-C2F8-184B9917EA6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D585772-1B9A-D736-0FC1-C3E888118FA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CF391D1-02DC-C0A3-AB0C-F5955850CB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47ACDA3-460F-D9F6-7F73-30408EB88C94}"/>
              </a:ext>
            </a:extLst>
          </p:cNvPr>
          <p:cNvSpPr>
            <a:spLocks noGrp="1"/>
          </p:cNvSpPr>
          <p:nvPr>
            <p:ph type="dt" sz="half" idx="10"/>
          </p:nvPr>
        </p:nvSpPr>
        <p:spPr/>
        <p:txBody>
          <a:bodyPr/>
          <a:lstStyle/>
          <a:p>
            <a:r>
              <a:rPr lang="en-US"/>
              <a:t>29/05/2024</a:t>
            </a:r>
          </a:p>
        </p:txBody>
      </p:sp>
      <p:sp>
        <p:nvSpPr>
          <p:cNvPr id="8" name="Footer Placeholder 7">
            <a:extLst>
              <a:ext uri="{FF2B5EF4-FFF2-40B4-BE49-F238E27FC236}">
                <a16:creationId xmlns:a16="http://schemas.microsoft.com/office/drawing/2014/main" id="{DCBAC480-108E-37B6-935F-E7A48DA53AB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F00F771-5165-DD59-0C34-C4B30A5CD1CE}"/>
              </a:ext>
            </a:extLst>
          </p:cNvPr>
          <p:cNvSpPr>
            <a:spLocks noGrp="1"/>
          </p:cNvSpPr>
          <p:nvPr>
            <p:ph type="sldNum" sz="quarter" idx="12"/>
          </p:nvPr>
        </p:nvSpPr>
        <p:spPr/>
        <p:txBody>
          <a:bodyPr/>
          <a:lstStyle/>
          <a:p>
            <a:fld id="{DF23F53D-062D-426B-8ACC-E4452248BC53}" type="slidenum">
              <a:rPr lang="en-US" smtClean="0"/>
              <a:t>‹#›</a:t>
            </a:fld>
            <a:endParaRPr lang="en-US"/>
          </a:p>
        </p:txBody>
      </p:sp>
    </p:spTree>
    <p:extLst>
      <p:ext uri="{BB962C8B-B14F-4D97-AF65-F5344CB8AC3E}">
        <p14:creationId xmlns:p14="http://schemas.microsoft.com/office/powerpoint/2010/main" val="2737123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04D46-89A4-1E00-6C4D-BFFF5A5C988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DCD569-1928-E00C-2CB4-BC336AC2A1AD}"/>
              </a:ext>
            </a:extLst>
          </p:cNvPr>
          <p:cNvSpPr>
            <a:spLocks noGrp="1"/>
          </p:cNvSpPr>
          <p:nvPr>
            <p:ph type="dt" sz="half" idx="10"/>
          </p:nvPr>
        </p:nvSpPr>
        <p:spPr/>
        <p:txBody>
          <a:bodyPr/>
          <a:lstStyle/>
          <a:p>
            <a:r>
              <a:rPr lang="en-US"/>
              <a:t>29/05/2024</a:t>
            </a:r>
          </a:p>
        </p:txBody>
      </p:sp>
      <p:sp>
        <p:nvSpPr>
          <p:cNvPr id="4" name="Footer Placeholder 3">
            <a:extLst>
              <a:ext uri="{FF2B5EF4-FFF2-40B4-BE49-F238E27FC236}">
                <a16:creationId xmlns:a16="http://schemas.microsoft.com/office/drawing/2014/main" id="{365D0341-63A3-479B-691C-4CB502DEE86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19842B9-BAAC-6CAD-E49E-957EF41F5D7F}"/>
              </a:ext>
            </a:extLst>
          </p:cNvPr>
          <p:cNvSpPr>
            <a:spLocks noGrp="1"/>
          </p:cNvSpPr>
          <p:nvPr>
            <p:ph type="sldNum" sz="quarter" idx="12"/>
          </p:nvPr>
        </p:nvSpPr>
        <p:spPr/>
        <p:txBody>
          <a:bodyPr/>
          <a:lstStyle/>
          <a:p>
            <a:fld id="{DF23F53D-062D-426B-8ACC-E4452248BC53}" type="slidenum">
              <a:rPr lang="en-US" smtClean="0"/>
              <a:t>‹#›</a:t>
            </a:fld>
            <a:endParaRPr lang="en-US"/>
          </a:p>
        </p:txBody>
      </p:sp>
    </p:spTree>
    <p:extLst>
      <p:ext uri="{BB962C8B-B14F-4D97-AF65-F5344CB8AC3E}">
        <p14:creationId xmlns:p14="http://schemas.microsoft.com/office/powerpoint/2010/main" val="676826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059EDA-139F-11E3-285B-C61E2CE0E2CA}"/>
              </a:ext>
            </a:extLst>
          </p:cNvPr>
          <p:cNvSpPr>
            <a:spLocks noGrp="1"/>
          </p:cNvSpPr>
          <p:nvPr>
            <p:ph type="dt" sz="half" idx="10"/>
          </p:nvPr>
        </p:nvSpPr>
        <p:spPr/>
        <p:txBody>
          <a:bodyPr/>
          <a:lstStyle/>
          <a:p>
            <a:r>
              <a:rPr lang="en-US"/>
              <a:t>29/05/2024</a:t>
            </a:r>
          </a:p>
        </p:txBody>
      </p:sp>
      <p:sp>
        <p:nvSpPr>
          <p:cNvPr id="3" name="Footer Placeholder 2">
            <a:extLst>
              <a:ext uri="{FF2B5EF4-FFF2-40B4-BE49-F238E27FC236}">
                <a16:creationId xmlns:a16="http://schemas.microsoft.com/office/drawing/2014/main" id="{1AFC01AB-5555-F4D3-39B2-6A401C03692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FD6C09-0963-DE83-2FAB-11F06ACF1569}"/>
              </a:ext>
            </a:extLst>
          </p:cNvPr>
          <p:cNvSpPr>
            <a:spLocks noGrp="1"/>
          </p:cNvSpPr>
          <p:nvPr>
            <p:ph type="sldNum" sz="quarter" idx="12"/>
          </p:nvPr>
        </p:nvSpPr>
        <p:spPr/>
        <p:txBody>
          <a:bodyPr/>
          <a:lstStyle/>
          <a:p>
            <a:fld id="{DF23F53D-062D-426B-8ACC-E4452248BC53}" type="slidenum">
              <a:rPr lang="en-US" smtClean="0"/>
              <a:t>‹#›</a:t>
            </a:fld>
            <a:endParaRPr lang="en-US"/>
          </a:p>
        </p:txBody>
      </p:sp>
    </p:spTree>
    <p:extLst>
      <p:ext uri="{BB962C8B-B14F-4D97-AF65-F5344CB8AC3E}">
        <p14:creationId xmlns:p14="http://schemas.microsoft.com/office/powerpoint/2010/main" val="388911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F92BEB-256F-449C-4D56-BC202AA8C0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5D7D714-D329-02F5-DB85-0B53C9E5A1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5A6E8D5-EA4C-C68A-D252-3D06CD06F5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6BA8E6-B89B-0E9F-FAFB-0A2BBB52CBE5}"/>
              </a:ext>
            </a:extLst>
          </p:cNvPr>
          <p:cNvSpPr>
            <a:spLocks noGrp="1"/>
          </p:cNvSpPr>
          <p:nvPr>
            <p:ph type="dt" sz="half" idx="10"/>
          </p:nvPr>
        </p:nvSpPr>
        <p:spPr/>
        <p:txBody>
          <a:bodyPr/>
          <a:lstStyle/>
          <a:p>
            <a:r>
              <a:rPr lang="en-US"/>
              <a:t>29/05/2024</a:t>
            </a:r>
          </a:p>
        </p:txBody>
      </p:sp>
      <p:sp>
        <p:nvSpPr>
          <p:cNvPr id="6" name="Footer Placeholder 5">
            <a:extLst>
              <a:ext uri="{FF2B5EF4-FFF2-40B4-BE49-F238E27FC236}">
                <a16:creationId xmlns:a16="http://schemas.microsoft.com/office/drawing/2014/main" id="{EB756AEF-960F-C806-7C4C-4F99779FC80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978051-5777-604D-7D45-91C551937CE8}"/>
              </a:ext>
            </a:extLst>
          </p:cNvPr>
          <p:cNvSpPr>
            <a:spLocks noGrp="1"/>
          </p:cNvSpPr>
          <p:nvPr>
            <p:ph type="sldNum" sz="quarter" idx="12"/>
          </p:nvPr>
        </p:nvSpPr>
        <p:spPr/>
        <p:txBody>
          <a:bodyPr/>
          <a:lstStyle/>
          <a:p>
            <a:fld id="{DF23F53D-062D-426B-8ACC-E4452248BC53}" type="slidenum">
              <a:rPr lang="en-US" smtClean="0"/>
              <a:t>‹#›</a:t>
            </a:fld>
            <a:endParaRPr lang="en-US"/>
          </a:p>
        </p:txBody>
      </p:sp>
    </p:spTree>
    <p:extLst>
      <p:ext uri="{BB962C8B-B14F-4D97-AF65-F5344CB8AC3E}">
        <p14:creationId xmlns:p14="http://schemas.microsoft.com/office/powerpoint/2010/main" val="1119212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81BE5A-2733-24DB-3E9C-8BCA09F0E83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FA1F032-2FF7-91BB-C66C-B82ED2EFF90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F92D3CA-76B2-8E1D-4744-B864375E17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53DACD-83D0-7D36-FD24-ACA235828519}"/>
              </a:ext>
            </a:extLst>
          </p:cNvPr>
          <p:cNvSpPr>
            <a:spLocks noGrp="1"/>
          </p:cNvSpPr>
          <p:nvPr>
            <p:ph type="dt" sz="half" idx="10"/>
          </p:nvPr>
        </p:nvSpPr>
        <p:spPr/>
        <p:txBody>
          <a:bodyPr/>
          <a:lstStyle/>
          <a:p>
            <a:r>
              <a:rPr lang="en-US"/>
              <a:t>29/05/2024</a:t>
            </a:r>
          </a:p>
        </p:txBody>
      </p:sp>
      <p:sp>
        <p:nvSpPr>
          <p:cNvPr id="6" name="Footer Placeholder 5">
            <a:extLst>
              <a:ext uri="{FF2B5EF4-FFF2-40B4-BE49-F238E27FC236}">
                <a16:creationId xmlns:a16="http://schemas.microsoft.com/office/drawing/2014/main" id="{7A9EDDB8-019E-DB74-374A-14EF4BE1E2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F620DF-5836-920B-99E1-96C5409869EA}"/>
              </a:ext>
            </a:extLst>
          </p:cNvPr>
          <p:cNvSpPr>
            <a:spLocks noGrp="1"/>
          </p:cNvSpPr>
          <p:nvPr>
            <p:ph type="sldNum" sz="quarter" idx="12"/>
          </p:nvPr>
        </p:nvSpPr>
        <p:spPr/>
        <p:txBody>
          <a:bodyPr/>
          <a:lstStyle/>
          <a:p>
            <a:fld id="{DF23F53D-062D-426B-8ACC-E4452248BC53}" type="slidenum">
              <a:rPr lang="en-US" smtClean="0"/>
              <a:t>‹#›</a:t>
            </a:fld>
            <a:endParaRPr lang="en-US"/>
          </a:p>
        </p:txBody>
      </p:sp>
    </p:spTree>
    <p:extLst>
      <p:ext uri="{BB962C8B-B14F-4D97-AF65-F5344CB8AC3E}">
        <p14:creationId xmlns:p14="http://schemas.microsoft.com/office/powerpoint/2010/main" val="20445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AC931AF-BF21-2BBC-7562-A1EDBEB411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44BCB5E-00B4-01F6-CE10-C2F7FA343D6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B8B873-2D9D-2F3D-CA55-1E6D912BDB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r>
              <a:rPr lang="en-US"/>
              <a:t>29/05/2024</a:t>
            </a:r>
          </a:p>
        </p:txBody>
      </p:sp>
      <p:sp>
        <p:nvSpPr>
          <p:cNvPr id="5" name="Footer Placeholder 4">
            <a:extLst>
              <a:ext uri="{FF2B5EF4-FFF2-40B4-BE49-F238E27FC236}">
                <a16:creationId xmlns:a16="http://schemas.microsoft.com/office/drawing/2014/main" id="{12C87599-E067-7B7C-28E8-AFAEDCF753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4DD845F4-47B4-01E9-74CB-05BBF129925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F23F53D-062D-426B-8ACC-E4452248BC53}" type="slidenum">
              <a:rPr lang="en-US" smtClean="0"/>
              <a:t>‹#›</a:t>
            </a:fld>
            <a:endParaRPr lang="en-US"/>
          </a:p>
        </p:txBody>
      </p:sp>
    </p:spTree>
    <p:extLst>
      <p:ext uri="{BB962C8B-B14F-4D97-AF65-F5344CB8AC3E}">
        <p14:creationId xmlns:p14="http://schemas.microsoft.com/office/powerpoint/2010/main" val="42070775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jpeg"/><Relationship Id="rId2" Type="http://schemas.microsoft.com/office/2007/relationships/media" Target="../media/media1.MOV"/><Relationship Id="rId1" Type="http://schemas.openxmlformats.org/officeDocument/2006/relationships/video" Target="NULL" TargetMode="External"/><Relationship Id="rId6" Type="http://schemas.openxmlformats.org/officeDocument/2006/relationships/image" Target="../media/image37.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44.jpeg"/></Relationships>
</file>

<file path=ppt/slides/_rels/slide1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50.png"/><Relationship Id="rId7" Type="http://schemas.openxmlformats.org/officeDocument/2006/relationships/image" Target="../media/image47.png"/><Relationship Id="rId2" Type="http://schemas.openxmlformats.org/officeDocument/2006/relationships/image" Target="../media/image45.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5.pn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5.png"/><Relationship Id="rId7" Type="http://schemas.openxmlformats.org/officeDocument/2006/relationships/image" Target="../media/image20.jpe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5.png"/><Relationship Id="rId7" Type="http://schemas.openxmlformats.org/officeDocument/2006/relationships/image" Target="../media/image28.pn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6.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35.jpg"/><Relationship Id="rId5" Type="http://schemas.openxmlformats.org/officeDocument/2006/relationships/image" Target="../media/image18.jpeg"/><Relationship Id="rId4" Type="http://schemas.openxmlformats.org/officeDocument/2006/relationships/image" Target="../media/image34.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40339C-1529-E0B2-92EC-E5CFD69E5CDA}"/>
              </a:ext>
            </a:extLst>
          </p:cNvPr>
          <p:cNvSpPr>
            <a:spLocks noGrp="1"/>
          </p:cNvSpPr>
          <p:nvPr>
            <p:ph type="ctrTitle"/>
          </p:nvPr>
        </p:nvSpPr>
        <p:spPr>
          <a:xfrm>
            <a:off x="643468" y="643467"/>
            <a:ext cx="4620584" cy="4567137"/>
          </a:xfrm>
        </p:spPr>
        <p:txBody>
          <a:bodyPr>
            <a:normAutofit/>
          </a:bodyPr>
          <a:lstStyle/>
          <a:p>
            <a:pPr algn="l"/>
            <a:r>
              <a:rPr lang="en-US" sz="3600" dirty="0">
                <a:effectLst/>
                <a:ea typeface="Calibri" panose="020F0502020204030204" pitchFamily="34" charset="0"/>
                <a:cs typeface="Arial" panose="020B0604020202020204" pitchFamily="34" charset="0"/>
              </a:rPr>
              <a:t>TFPX-TBPX adjustable mechanical connection tests for the Phase II integration of the CMS Inner Tracker</a:t>
            </a:r>
            <a:endParaRPr lang="en-US" sz="3600" dirty="0"/>
          </a:p>
        </p:txBody>
      </p:sp>
      <p:sp>
        <p:nvSpPr>
          <p:cNvPr id="3" name="Subtitle 2">
            <a:extLst>
              <a:ext uri="{FF2B5EF4-FFF2-40B4-BE49-F238E27FC236}">
                <a16:creationId xmlns:a16="http://schemas.microsoft.com/office/drawing/2014/main" id="{9A34B74E-A54F-4127-4D51-F2BA71FFA650}"/>
              </a:ext>
            </a:extLst>
          </p:cNvPr>
          <p:cNvSpPr>
            <a:spLocks noGrp="1"/>
          </p:cNvSpPr>
          <p:nvPr>
            <p:ph type="subTitle" idx="1"/>
          </p:nvPr>
        </p:nvSpPr>
        <p:spPr>
          <a:xfrm>
            <a:off x="643467" y="5277684"/>
            <a:ext cx="4620584" cy="775494"/>
          </a:xfrm>
        </p:spPr>
        <p:txBody>
          <a:bodyPr>
            <a:noAutofit/>
          </a:bodyPr>
          <a:lstStyle/>
          <a:p>
            <a:pPr algn="l"/>
            <a:r>
              <a:rPr lang="en-US" sz="1400" dirty="0"/>
              <a:t>28/05/24</a:t>
            </a:r>
            <a:br>
              <a:rPr lang="en-US" sz="1400" dirty="0"/>
            </a:br>
            <a:r>
              <a:rPr lang="en-US" sz="1400" dirty="0"/>
              <a:t>D. Benvenuti</a:t>
            </a:r>
            <a:br>
              <a:rPr lang="en-US" sz="1400" dirty="0"/>
            </a:br>
            <a:r>
              <a:rPr lang="en-US" sz="1400" dirty="0"/>
              <a:t>A. Basti, R. Dell’Orso, S. Coli, S. Garrafa</a:t>
            </a:r>
            <a:br>
              <a:rPr lang="en-US" sz="1400" dirty="0"/>
            </a:br>
            <a:r>
              <a:rPr lang="en-US" sz="1400" dirty="0"/>
              <a:t>On behalf of CMS Tracker group</a:t>
            </a:r>
          </a:p>
        </p:txBody>
      </p:sp>
      <p:pic>
        <p:nvPicPr>
          <p:cNvPr id="4" name="Picture 2">
            <a:extLst>
              <a:ext uri="{FF2B5EF4-FFF2-40B4-BE49-F238E27FC236}">
                <a16:creationId xmlns:a16="http://schemas.microsoft.com/office/drawing/2014/main" id="{516BBE6C-4313-48F7-9B2A-920FBFE5AF7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87" b="12753"/>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
        <p:nvSpPr>
          <p:cNvPr id="5" name="Date Placeholder 4">
            <a:extLst>
              <a:ext uri="{FF2B5EF4-FFF2-40B4-BE49-F238E27FC236}">
                <a16:creationId xmlns:a16="http://schemas.microsoft.com/office/drawing/2014/main" id="{B34E17B6-37C7-9402-5125-8F530C255521}"/>
              </a:ext>
            </a:extLst>
          </p:cNvPr>
          <p:cNvSpPr>
            <a:spLocks noGrp="1"/>
          </p:cNvSpPr>
          <p:nvPr>
            <p:ph type="dt" sz="half" idx="10"/>
          </p:nvPr>
        </p:nvSpPr>
        <p:spPr/>
        <p:txBody>
          <a:bodyPr/>
          <a:lstStyle/>
          <a:p>
            <a:r>
              <a:rPr lang="en-US"/>
              <a:t>29/05/2024</a:t>
            </a:r>
          </a:p>
        </p:txBody>
      </p:sp>
      <p:sp>
        <p:nvSpPr>
          <p:cNvPr id="6" name="Slide Number Placeholder 5">
            <a:extLst>
              <a:ext uri="{FF2B5EF4-FFF2-40B4-BE49-F238E27FC236}">
                <a16:creationId xmlns:a16="http://schemas.microsoft.com/office/drawing/2014/main" id="{249CC4F4-5C41-5A0F-CA79-534105008220}"/>
              </a:ext>
            </a:extLst>
          </p:cNvPr>
          <p:cNvSpPr>
            <a:spLocks noGrp="1"/>
          </p:cNvSpPr>
          <p:nvPr>
            <p:ph type="sldNum" sz="quarter" idx="12"/>
          </p:nvPr>
        </p:nvSpPr>
        <p:spPr/>
        <p:txBody>
          <a:bodyPr/>
          <a:lstStyle/>
          <a:p>
            <a:fld id="{DF23F53D-062D-426B-8ACC-E4452248BC53}" type="slidenum">
              <a:rPr lang="en-US" smtClean="0"/>
              <a:t>1</a:t>
            </a:fld>
            <a:endParaRPr lang="en-US"/>
          </a:p>
        </p:txBody>
      </p:sp>
    </p:spTree>
    <p:extLst>
      <p:ext uri="{BB962C8B-B14F-4D97-AF65-F5344CB8AC3E}">
        <p14:creationId xmlns:p14="http://schemas.microsoft.com/office/powerpoint/2010/main" val="39676024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CF170-207A-8BB6-098B-8F8269A62824}"/>
              </a:ext>
            </a:extLst>
          </p:cNvPr>
          <p:cNvSpPr>
            <a:spLocks noGrp="1"/>
          </p:cNvSpPr>
          <p:nvPr>
            <p:ph type="title"/>
          </p:nvPr>
        </p:nvSpPr>
        <p:spPr>
          <a:xfrm>
            <a:off x="838200" y="58166"/>
            <a:ext cx="10515600" cy="1325563"/>
          </a:xfrm>
        </p:spPr>
        <p:txBody>
          <a:bodyPr/>
          <a:lstStyle/>
          <a:p>
            <a:pPr algn="ctr"/>
            <a:r>
              <a:rPr lang="en-US" dirty="0"/>
              <a:t>Regulation</a:t>
            </a:r>
          </a:p>
        </p:txBody>
      </p:sp>
      <p:pic>
        <p:nvPicPr>
          <p:cNvPr id="4" name="Immagine 4">
            <a:extLst>
              <a:ext uri="{FF2B5EF4-FFF2-40B4-BE49-F238E27FC236}">
                <a16:creationId xmlns:a16="http://schemas.microsoft.com/office/drawing/2014/main" id="{3E2BAC8C-4571-9EED-5E98-17CC121DAB6A}"/>
              </a:ext>
            </a:extLst>
          </p:cNvPr>
          <p:cNvPicPr>
            <a:picLocks noChangeAspect="1"/>
          </p:cNvPicPr>
          <p:nvPr/>
        </p:nvPicPr>
        <p:blipFill rotWithShape="1">
          <a:blip r:embed="rId2"/>
          <a:srcRect t="15180" r="57596"/>
          <a:stretch/>
        </p:blipFill>
        <p:spPr>
          <a:xfrm>
            <a:off x="65105" y="68694"/>
            <a:ext cx="2144695" cy="993736"/>
          </a:xfrm>
          <a:prstGeom prst="rect">
            <a:avLst/>
          </a:prstGeom>
        </p:spPr>
      </p:pic>
      <p:pic>
        <p:nvPicPr>
          <p:cNvPr id="5" name="Immagine 7">
            <a:extLst>
              <a:ext uri="{FF2B5EF4-FFF2-40B4-BE49-F238E27FC236}">
                <a16:creationId xmlns:a16="http://schemas.microsoft.com/office/drawing/2014/main" id="{A870B900-D4A3-C02D-2C1B-85A41426CA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graphicFrame>
        <p:nvGraphicFramePr>
          <p:cNvPr id="6" name="Table 5">
            <a:extLst>
              <a:ext uri="{FF2B5EF4-FFF2-40B4-BE49-F238E27FC236}">
                <a16:creationId xmlns:a16="http://schemas.microsoft.com/office/drawing/2014/main" id="{602B4A56-7CB6-7C87-0B77-9FFF8B2905C8}"/>
              </a:ext>
            </a:extLst>
          </p:cNvPr>
          <p:cNvGraphicFramePr>
            <a:graphicFrameLocks noGrp="1"/>
          </p:cNvGraphicFramePr>
          <p:nvPr>
            <p:extLst>
              <p:ext uri="{D42A27DB-BD31-4B8C-83A1-F6EECF244321}">
                <p14:modId xmlns:p14="http://schemas.microsoft.com/office/powerpoint/2010/main" val="2853581373"/>
              </p:ext>
            </p:extLst>
          </p:nvPr>
        </p:nvGraphicFramePr>
        <p:xfrm>
          <a:off x="236563" y="1582168"/>
          <a:ext cx="5729235" cy="1325880"/>
        </p:xfrm>
        <a:graphic>
          <a:graphicData uri="http://schemas.openxmlformats.org/drawingml/2006/table">
            <a:tbl>
              <a:tblPr>
                <a:tableStyleId>{5C22544A-7EE6-4342-B048-85BDC9FD1C3A}</a:tableStyleId>
              </a:tblPr>
              <a:tblGrid>
                <a:gridCol w="1133079">
                  <a:extLst>
                    <a:ext uri="{9D8B030D-6E8A-4147-A177-3AD203B41FA5}">
                      <a16:colId xmlns:a16="http://schemas.microsoft.com/office/drawing/2014/main" val="2016659841"/>
                    </a:ext>
                  </a:extLst>
                </a:gridCol>
                <a:gridCol w="766026">
                  <a:extLst>
                    <a:ext uri="{9D8B030D-6E8A-4147-A177-3AD203B41FA5}">
                      <a16:colId xmlns:a16="http://schemas.microsoft.com/office/drawing/2014/main" val="2126939960"/>
                    </a:ext>
                  </a:extLst>
                </a:gridCol>
                <a:gridCol w="766026">
                  <a:extLst>
                    <a:ext uri="{9D8B030D-6E8A-4147-A177-3AD203B41FA5}">
                      <a16:colId xmlns:a16="http://schemas.microsoft.com/office/drawing/2014/main" val="816882993"/>
                    </a:ext>
                  </a:extLst>
                </a:gridCol>
                <a:gridCol w="766026">
                  <a:extLst>
                    <a:ext uri="{9D8B030D-6E8A-4147-A177-3AD203B41FA5}">
                      <a16:colId xmlns:a16="http://schemas.microsoft.com/office/drawing/2014/main" val="1106350319"/>
                    </a:ext>
                  </a:extLst>
                </a:gridCol>
                <a:gridCol w="766026">
                  <a:extLst>
                    <a:ext uri="{9D8B030D-6E8A-4147-A177-3AD203B41FA5}">
                      <a16:colId xmlns:a16="http://schemas.microsoft.com/office/drawing/2014/main" val="4236043353"/>
                    </a:ext>
                  </a:extLst>
                </a:gridCol>
                <a:gridCol w="766026">
                  <a:extLst>
                    <a:ext uri="{9D8B030D-6E8A-4147-A177-3AD203B41FA5}">
                      <a16:colId xmlns:a16="http://schemas.microsoft.com/office/drawing/2014/main" val="974747168"/>
                    </a:ext>
                  </a:extLst>
                </a:gridCol>
                <a:gridCol w="766026">
                  <a:extLst>
                    <a:ext uri="{9D8B030D-6E8A-4147-A177-3AD203B41FA5}">
                      <a16:colId xmlns:a16="http://schemas.microsoft.com/office/drawing/2014/main" val="1952000237"/>
                    </a:ext>
                  </a:extLst>
                </a:gridCol>
              </a:tblGrid>
              <a:tr h="220927">
                <a:tc>
                  <a:txBody>
                    <a:bodyPr/>
                    <a:lstStyle/>
                    <a:p>
                      <a:pPr algn="ctr" fontAlgn="b"/>
                      <a:r>
                        <a:rPr lang="en-US" sz="1400" b="1" u="none" strike="noStrike" dirty="0">
                          <a:solidFill>
                            <a:schemeClr val="bg1"/>
                          </a:solidFill>
                          <a:effectLst/>
                        </a:rPr>
                        <a:t>Target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-2.500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194.500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3754943814"/>
                  </a:ext>
                </a:extLst>
              </a:tr>
              <a:tr h="220927">
                <a:tc>
                  <a:txBody>
                    <a:bodyPr/>
                    <a:lstStyle/>
                    <a:p>
                      <a:pPr algn="ctr" fontAlgn="b"/>
                      <a:r>
                        <a:rPr lang="en-US" sz="1400" b="1" u="none" strike="noStrike" dirty="0">
                          <a:solidFill>
                            <a:schemeClr val="bg1"/>
                          </a:solidFill>
                          <a:effectLst/>
                        </a:rPr>
                        <a:t>1</a:t>
                      </a:r>
                      <a:r>
                        <a:rPr lang="en-US" sz="1400" b="1" u="none" strike="noStrike" baseline="30000" dirty="0">
                          <a:solidFill>
                            <a:schemeClr val="bg1"/>
                          </a:solidFill>
                          <a:effectLst/>
                        </a:rPr>
                        <a:t>st</a:t>
                      </a:r>
                      <a:r>
                        <a:rPr lang="en-US" sz="1400" b="1" u="none" strike="noStrike" dirty="0">
                          <a:solidFill>
                            <a:schemeClr val="bg1"/>
                          </a:solidFill>
                          <a:effectLst/>
                        </a:rPr>
                        <a:t> trial</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xc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a:solidFill>
                            <a:schemeClr val="bg1"/>
                          </a:solidFill>
                          <a:effectLst/>
                        </a:rPr>
                        <a:t>yc</a:t>
                      </a:r>
                      <a:endParaRPr lang="en-US" sz="1400" b="1" i="0" u="none" strike="noStrike">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zp</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theta</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psi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phi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57612625"/>
                  </a:ext>
                </a:extLst>
              </a:tr>
              <a:tr h="22092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solidFill>
                            <a:schemeClr val="bg1"/>
                          </a:solidFill>
                          <a:effectLst/>
                        </a:rPr>
                        <a:t>Position</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0" i="0" u="none" strike="noStrike" dirty="0">
                          <a:solidFill>
                            <a:srgbClr val="000000"/>
                          </a:solidFill>
                          <a:effectLst/>
                          <a:latin typeface="Calibri" panose="020F0502020204030204" pitchFamily="34" charset="0"/>
                        </a:rPr>
                        <a:t>-2.759</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-0.782</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194.525</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0.002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72154207"/>
                  </a:ext>
                </a:extLst>
              </a:tr>
              <a:tr h="220927">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0.099 </a:t>
                      </a:r>
                      <a:r>
                        <a:rPr lang="en-US" sz="1400" u="none" strike="noStrike" dirty="0">
                          <a:effectLst/>
                        </a:rPr>
                        <a:t>°</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0.017 </a:t>
                      </a:r>
                      <a:r>
                        <a:rPr lang="en-US" sz="1400" u="none" strike="noStrike" dirty="0">
                          <a:effectLst/>
                        </a:rPr>
                        <a:t>°</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30215186"/>
                  </a:ext>
                </a:extLst>
              </a:tr>
              <a:tr h="220927">
                <a:tc>
                  <a:txBody>
                    <a:bodyPr/>
                    <a:lstStyle/>
                    <a:p>
                      <a:pPr algn="ctr" fontAlgn="b"/>
                      <a:r>
                        <a:rPr lang="en-US" sz="1400" b="1" u="none" strike="noStrike" dirty="0">
                          <a:solidFill>
                            <a:schemeClr val="bg1"/>
                          </a:solidFill>
                          <a:effectLst/>
                        </a:rPr>
                        <a:t>Adjustments</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yt</a:t>
                      </a:r>
                      <a:r>
                        <a:rPr lang="en-US" sz="1400" b="1" u="none" strike="noStrike" dirty="0">
                          <a:solidFill>
                            <a:schemeClr val="bg1"/>
                          </a:solidFill>
                          <a:effectLst/>
                        </a:rPr>
                        <a:t>=yd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65732824"/>
                  </a:ext>
                </a:extLst>
              </a:tr>
              <a:tr h="220927">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0" i="0" u="none" strike="noStrike">
                          <a:solidFill>
                            <a:srgbClr val="000000"/>
                          </a:solidFill>
                          <a:effectLst/>
                          <a:latin typeface="Calibri" panose="020F0502020204030204" pitchFamily="34" charset="0"/>
                        </a:rPr>
                        <a:t>0.566</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-0.049</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0.782</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-0.124</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-0.025</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0.074</a:t>
                      </a:r>
                    </a:p>
                  </a:txBody>
                  <a:tcPr marL="7620" marR="7620" marT="7620" marB="0" anchor="b"/>
                </a:tc>
                <a:extLst>
                  <a:ext uri="{0D108BD9-81ED-4DB2-BD59-A6C34878D82A}">
                    <a16:rowId xmlns:a16="http://schemas.microsoft.com/office/drawing/2014/main" val="738026482"/>
                  </a:ext>
                </a:extLst>
              </a:tr>
            </a:tbl>
          </a:graphicData>
        </a:graphic>
      </p:graphicFrame>
      <p:graphicFrame>
        <p:nvGraphicFramePr>
          <p:cNvPr id="7" name="Table 6">
            <a:extLst>
              <a:ext uri="{FF2B5EF4-FFF2-40B4-BE49-F238E27FC236}">
                <a16:creationId xmlns:a16="http://schemas.microsoft.com/office/drawing/2014/main" id="{F57CCF98-C2D2-AE62-FFF1-3AA49533394A}"/>
              </a:ext>
            </a:extLst>
          </p:cNvPr>
          <p:cNvGraphicFramePr>
            <a:graphicFrameLocks noGrp="1"/>
          </p:cNvGraphicFramePr>
          <p:nvPr>
            <p:extLst>
              <p:ext uri="{D42A27DB-BD31-4B8C-83A1-F6EECF244321}">
                <p14:modId xmlns:p14="http://schemas.microsoft.com/office/powerpoint/2010/main" val="1888264389"/>
              </p:ext>
            </p:extLst>
          </p:nvPr>
        </p:nvGraphicFramePr>
        <p:xfrm>
          <a:off x="6096000" y="1582168"/>
          <a:ext cx="5729235" cy="1325880"/>
        </p:xfrm>
        <a:graphic>
          <a:graphicData uri="http://schemas.openxmlformats.org/drawingml/2006/table">
            <a:tbl>
              <a:tblPr>
                <a:tableStyleId>{5C22544A-7EE6-4342-B048-85BDC9FD1C3A}</a:tableStyleId>
              </a:tblPr>
              <a:tblGrid>
                <a:gridCol w="1133079">
                  <a:extLst>
                    <a:ext uri="{9D8B030D-6E8A-4147-A177-3AD203B41FA5}">
                      <a16:colId xmlns:a16="http://schemas.microsoft.com/office/drawing/2014/main" val="2016659841"/>
                    </a:ext>
                  </a:extLst>
                </a:gridCol>
                <a:gridCol w="766026">
                  <a:extLst>
                    <a:ext uri="{9D8B030D-6E8A-4147-A177-3AD203B41FA5}">
                      <a16:colId xmlns:a16="http://schemas.microsoft.com/office/drawing/2014/main" val="2126939960"/>
                    </a:ext>
                  </a:extLst>
                </a:gridCol>
                <a:gridCol w="766026">
                  <a:extLst>
                    <a:ext uri="{9D8B030D-6E8A-4147-A177-3AD203B41FA5}">
                      <a16:colId xmlns:a16="http://schemas.microsoft.com/office/drawing/2014/main" val="816882993"/>
                    </a:ext>
                  </a:extLst>
                </a:gridCol>
                <a:gridCol w="766026">
                  <a:extLst>
                    <a:ext uri="{9D8B030D-6E8A-4147-A177-3AD203B41FA5}">
                      <a16:colId xmlns:a16="http://schemas.microsoft.com/office/drawing/2014/main" val="1106350319"/>
                    </a:ext>
                  </a:extLst>
                </a:gridCol>
                <a:gridCol w="766026">
                  <a:extLst>
                    <a:ext uri="{9D8B030D-6E8A-4147-A177-3AD203B41FA5}">
                      <a16:colId xmlns:a16="http://schemas.microsoft.com/office/drawing/2014/main" val="4236043353"/>
                    </a:ext>
                  </a:extLst>
                </a:gridCol>
                <a:gridCol w="766026">
                  <a:extLst>
                    <a:ext uri="{9D8B030D-6E8A-4147-A177-3AD203B41FA5}">
                      <a16:colId xmlns:a16="http://schemas.microsoft.com/office/drawing/2014/main" val="974747168"/>
                    </a:ext>
                  </a:extLst>
                </a:gridCol>
                <a:gridCol w="766026">
                  <a:extLst>
                    <a:ext uri="{9D8B030D-6E8A-4147-A177-3AD203B41FA5}">
                      <a16:colId xmlns:a16="http://schemas.microsoft.com/office/drawing/2014/main" val="1952000237"/>
                    </a:ext>
                  </a:extLst>
                </a:gridCol>
              </a:tblGrid>
              <a:tr h="220927">
                <a:tc>
                  <a:txBody>
                    <a:bodyPr/>
                    <a:lstStyle/>
                    <a:p>
                      <a:pPr algn="ctr" fontAlgn="b"/>
                      <a:r>
                        <a:rPr lang="en-US" sz="1400" b="1" u="none" strike="noStrike" dirty="0">
                          <a:solidFill>
                            <a:schemeClr val="bg1"/>
                          </a:solidFill>
                          <a:effectLst/>
                        </a:rPr>
                        <a:t>Target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-2.500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194.500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3754943814"/>
                  </a:ext>
                </a:extLst>
              </a:tr>
              <a:tr h="220927">
                <a:tc>
                  <a:txBody>
                    <a:bodyPr/>
                    <a:lstStyle/>
                    <a:p>
                      <a:pPr algn="ctr" fontAlgn="b"/>
                      <a:r>
                        <a:rPr lang="en-US" sz="1400" b="1" u="none" strike="noStrike" dirty="0">
                          <a:solidFill>
                            <a:schemeClr val="bg1"/>
                          </a:solidFill>
                          <a:effectLst/>
                        </a:rPr>
                        <a:t>1</a:t>
                      </a:r>
                      <a:r>
                        <a:rPr lang="en-US" sz="1400" b="1" u="none" strike="noStrike" baseline="30000" dirty="0">
                          <a:solidFill>
                            <a:schemeClr val="bg1"/>
                          </a:solidFill>
                          <a:effectLst/>
                        </a:rPr>
                        <a:t>st</a:t>
                      </a:r>
                      <a:r>
                        <a:rPr lang="en-US" sz="1400" b="1" u="none" strike="noStrike" dirty="0">
                          <a:solidFill>
                            <a:schemeClr val="bg1"/>
                          </a:solidFill>
                          <a:effectLst/>
                        </a:rPr>
                        <a:t> trial</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xc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a:solidFill>
                            <a:schemeClr val="bg1"/>
                          </a:solidFill>
                          <a:effectLst/>
                        </a:rPr>
                        <a:t>yc</a:t>
                      </a:r>
                      <a:endParaRPr lang="en-US" sz="1400" b="1" i="0" u="none" strike="noStrike">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zp</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theta</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psi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phi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57612625"/>
                  </a:ext>
                </a:extLst>
              </a:tr>
              <a:tr h="22092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solidFill>
                            <a:schemeClr val="bg1"/>
                          </a:solidFill>
                          <a:effectLst/>
                        </a:rPr>
                        <a:t>Position</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0" i="0" u="none" strike="noStrike" dirty="0">
                          <a:solidFill>
                            <a:srgbClr val="000000"/>
                          </a:solidFill>
                          <a:effectLst/>
                          <a:latin typeface="Calibri" panose="020F0502020204030204" pitchFamily="34" charset="0"/>
                        </a:rPr>
                        <a:t>-2.984</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-0.272</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193.727</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0.005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72154207"/>
                  </a:ext>
                </a:extLst>
              </a:tr>
              <a:tr h="220927">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-0.009 </a:t>
                      </a:r>
                      <a:r>
                        <a:rPr lang="en-US" sz="1400" u="none" strike="noStrike" dirty="0">
                          <a:effectLst/>
                        </a:rPr>
                        <a:t>°</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0.274 </a:t>
                      </a:r>
                      <a:r>
                        <a:rPr lang="en-US" sz="1400" u="none" strike="noStrike" dirty="0">
                          <a:effectLst/>
                        </a:rPr>
                        <a:t>°</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30215186"/>
                  </a:ext>
                </a:extLst>
              </a:tr>
              <a:tr h="220927">
                <a:tc>
                  <a:txBody>
                    <a:bodyPr/>
                    <a:lstStyle/>
                    <a:p>
                      <a:pPr algn="ctr" fontAlgn="b"/>
                      <a:r>
                        <a:rPr lang="en-US" sz="1400" b="1" u="none" strike="noStrike" dirty="0">
                          <a:solidFill>
                            <a:schemeClr val="bg1"/>
                          </a:solidFill>
                          <a:effectLst/>
                        </a:rPr>
                        <a:t>Adjustments</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yt</a:t>
                      </a:r>
                      <a:r>
                        <a:rPr lang="en-US" sz="1400" b="1" u="none" strike="noStrike" dirty="0">
                          <a:solidFill>
                            <a:schemeClr val="bg1"/>
                          </a:solidFill>
                          <a:effectLst/>
                        </a:rPr>
                        <a:t>=yd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65732824"/>
                  </a:ext>
                </a:extLst>
              </a:tr>
              <a:tr h="220927">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0" i="0" u="none" strike="noStrike">
                          <a:solidFill>
                            <a:srgbClr val="000000"/>
                          </a:solidFill>
                          <a:effectLst/>
                          <a:latin typeface="Calibri" panose="020F0502020204030204" pitchFamily="34" charset="0"/>
                        </a:rPr>
                        <a:t>0.454</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0.454</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0.272</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-0.848</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0.773</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2.394</a:t>
                      </a:r>
                    </a:p>
                  </a:txBody>
                  <a:tcPr marL="7620" marR="7620" marT="7620" marB="0" anchor="b"/>
                </a:tc>
                <a:extLst>
                  <a:ext uri="{0D108BD9-81ED-4DB2-BD59-A6C34878D82A}">
                    <a16:rowId xmlns:a16="http://schemas.microsoft.com/office/drawing/2014/main" val="738026482"/>
                  </a:ext>
                </a:extLst>
              </a:tr>
            </a:tbl>
          </a:graphicData>
        </a:graphic>
      </p:graphicFrame>
      <p:graphicFrame>
        <p:nvGraphicFramePr>
          <p:cNvPr id="8" name="Table 7">
            <a:extLst>
              <a:ext uri="{FF2B5EF4-FFF2-40B4-BE49-F238E27FC236}">
                <a16:creationId xmlns:a16="http://schemas.microsoft.com/office/drawing/2014/main" id="{2C34797D-0638-403A-2421-E85833F544AF}"/>
              </a:ext>
            </a:extLst>
          </p:cNvPr>
          <p:cNvGraphicFramePr>
            <a:graphicFrameLocks noGrp="1"/>
          </p:cNvGraphicFramePr>
          <p:nvPr>
            <p:extLst>
              <p:ext uri="{D42A27DB-BD31-4B8C-83A1-F6EECF244321}">
                <p14:modId xmlns:p14="http://schemas.microsoft.com/office/powerpoint/2010/main" val="2491080455"/>
              </p:ext>
            </p:extLst>
          </p:nvPr>
        </p:nvGraphicFramePr>
        <p:xfrm>
          <a:off x="236563" y="2986320"/>
          <a:ext cx="5729235" cy="1104900"/>
        </p:xfrm>
        <a:graphic>
          <a:graphicData uri="http://schemas.openxmlformats.org/drawingml/2006/table">
            <a:tbl>
              <a:tblPr>
                <a:tableStyleId>{5C22544A-7EE6-4342-B048-85BDC9FD1C3A}</a:tableStyleId>
              </a:tblPr>
              <a:tblGrid>
                <a:gridCol w="1133079">
                  <a:extLst>
                    <a:ext uri="{9D8B030D-6E8A-4147-A177-3AD203B41FA5}">
                      <a16:colId xmlns:a16="http://schemas.microsoft.com/office/drawing/2014/main" val="2016659841"/>
                    </a:ext>
                  </a:extLst>
                </a:gridCol>
                <a:gridCol w="766026">
                  <a:extLst>
                    <a:ext uri="{9D8B030D-6E8A-4147-A177-3AD203B41FA5}">
                      <a16:colId xmlns:a16="http://schemas.microsoft.com/office/drawing/2014/main" val="2126939960"/>
                    </a:ext>
                  </a:extLst>
                </a:gridCol>
                <a:gridCol w="766026">
                  <a:extLst>
                    <a:ext uri="{9D8B030D-6E8A-4147-A177-3AD203B41FA5}">
                      <a16:colId xmlns:a16="http://schemas.microsoft.com/office/drawing/2014/main" val="816882993"/>
                    </a:ext>
                  </a:extLst>
                </a:gridCol>
                <a:gridCol w="766026">
                  <a:extLst>
                    <a:ext uri="{9D8B030D-6E8A-4147-A177-3AD203B41FA5}">
                      <a16:colId xmlns:a16="http://schemas.microsoft.com/office/drawing/2014/main" val="1106350319"/>
                    </a:ext>
                  </a:extLst>
                </a:gridCol>
                <a:gridCol w="766026">
                  <a:extLst>
                    <a:ext uri="{9D8B030D-6E8A-4147-A177-3AD203B41FA5}">
                      <a16:colId xmlns:a16="http://schemas.microsoft.com/office/drawing/2014/main" val="4236043353"/>
                    </a:ext>
                  </a:extLst>
                </a:gridCol>
                <a:gridCol w="766026">
                  <a:extLst>
                    <a:ext uri="{9D8B030D-6E8A-4147-A177-3AD203B41FA5}">
                      <a16:colId xmlns:a16="http://schemas.microsoft.com/office/drawing/2014/main" val="974747168"/>
                    </a:ext>
                  </a:extLst>
                </a:gridCol>
                <a:gridCol w="766026">
                  <a:extLst>
                    <a:ext uri="{9D8B030D-6E8A-4147-A177-3AD203B41FA5}">
                      <a16:colId xmlns:a16="http://schemas.microsoft.com/office/drawing/2014/main" val="1952000237"/>
                    </a:ext>
                  </a:extLst>
                </a:gridCol>
              </a:tblGrid>
              <a:tr h="220927">
                <a:tc>
                  <a:txBody>
                    <a:bodyPr/>
                    <a:lstStyle/>
                    <a:p>
                      <a:pPr algn="ctr" fontAlgn="b"/>
                      <a:r>
                        <a:rPr lang="en-US" sz="1400" b="1" u="none" strike="noStrike" dirty="0">
                          <a:solidFill>
                            <a:schemeClr val="bg1"/>
                          </a:solidFill>
                          <a:effectLst/>
                        </a:rPr>
                        <a:t>4</a:t>
                      </a:r>
                      <a:r>
                        <a:rPr lang="en-US" sz="1400" b="1" u="none" strike="noStrike" baseline="30000" dirty="0">
                          <a:solidFill>
                            <a:schemeClr val="bg1"/>
                          </a:solidFill>
                          <a:effectLst/>
                        </a:rPr>
                        <a:t>th</a:t>
                      </a:r>
                      <a:r>
                        <a:rPr lang="en-US" sz="1400" b="1" u="none" strike="noStrike" dirty="0">
                          <a:solidFill>
                            <a:schemeClr val="bg1"/>
                          </a:solidFill>
                          <a:effectLst/>
                        </a:rPr>
                        <a:t> trial</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xc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a:solidFill>
                            <a:schemeClr val="bg1"/>
                          </a:solidFill>
                          <a:effectLst/>
                        </a:rPr>
                        <a:t>yc</a:t>
                      </a:r>
                      <a:endParaRPr lang="en-US" sz="1400" b="1" i="0" u="none" strike="noStrike">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zp</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theta</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psi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phi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57612625"/>
                  </a:ext>
                </a:extLst>
              </a:tr>
              <a:tr h="22092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solidFill>
                            <a:schemeClr val="bg1"/>
                          </a:solidFill>
                          <a:effectLst/>
                        </a:rPr>
                        <a:t>Position</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i="0" u="none" strike="noStrike" dirty="0">
                          <a:solidFill>
                            <a:srgbClr val="000000"/>
                          </a:solidFill>
                          <a:effectLst/>
                          <a:latin typeface="Calibri" panose="020F0502020204030204" pitchFamily="34" charset="0"/>
                        </a:rPr>
                        <a:t>-2.306</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-0.447</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194.662</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r>
                        <a:rPr lang="en-US" sz="1400" b="0" i="0" u="none" strike="noStrike" dirty="0">
                          <a:solidFill>
                            <a:srgbClr val="000000"/>
                          </a:solidFill>
                          <a:effectLst/>
                          <a:latin typeface="Calibri" panose="020F0502020204030204" pitchFamily="34" charset="0"/>
                        </a:rPr>
                        <a:t> </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0.001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72154207"/>
                  </a:ext>
                </a:extLst>
              </a:tr>
              <a:tr h="220927">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0.000 </a:t>
                      </a:r>
                      <a:r>
                        <a:rPr lang="en-US" sz="1400" b="1"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0.065 </a:t>
                      </a:r>
                      <a:r>
                        <a:rPr lang="en-US" sz="1400" b="1"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0.019 </a:t>
                      </a:r>
                      <a:r>
                        <a:rPr lang="en-US" sz="1400" b="1"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30215186"/>
                  </a:ext>
                </a:extLst>
              </a:tr>
              <a:tr h="220927">
                <a:tc>
                  <a:txBody>
                    <a:bodyPr/>
                    <a:lstStyle/>
                    <a:p>
                      <a:pPr algn="ctr" fontAlgn="b"/>
                      <a:r>
                        <a:rPr lang="en-US" sz="1400" b="1" u="none" strike="noStrike" dirty="0">
                          <a:solidFill>
                            <a:schemeClr val="bg1"/>
                          </a:solidFill>
                          <a:effectLst/>
                        </a:rPr>
                        <a:t>Adjustments</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yt</a:t>
                      </a:r>
                      <a:r>
                        <a:rPr lang="en-US" sz="1400" b="1" u="none" strike="noStrike" dirty="0">
                          <a:solidFill>
                            <a:schemeClr val="bg1"/>
                          </a:solidFill>
                          <a:effectLst/>
                        </a:rPr>
                        <a:t>=yd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65732824"/>
                  </a:ext>
                </a:extLst>
              </a:tr>
              <a:tr h="220927">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dirty="0">
                          <a:effectLst/>
                        </a:rPr>
                        <a:t>0.007</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-0.396</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0.447</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-0.276</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-0.161</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-0.047</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38026482"/>
                  </a:ext>
                </a:extLst>
              </a:tr>
            </a:tbl>
          </a:graphicData>
        </a:graphic>
      </p:graphicFrame>
      <p:graphicFrame>
        <p:nvGraphicFramePr>
          <p:cNvPr id="9" name="Table 8">
            <a:extLst>
              <a:ext uri="{FF2B5EF4-FFF2-40B4-BE49-F238E27FC236}">
                <a16:creationId xmlns:a16="http://schemas.microsoft.com/office/drawing/2014/main" id="{C1971336-12CC-7EFD-21BA-4625C7A1A100}"/>
              </a:ext>
            </a:extLst>
          </p:cNvPr>
          <p:cNvGraphicFramePr>
            <a:graphicFrameLocks noGrp="1"/>
          </p:cNvGraphicFramePr>
          <p:nvPr>
            <p:extLst>
              <p:ext uri="{D42A27DB-BD31-4B8C-83A1-F6EECF244321}">
                <p14:modId xmlns:p14="http://schemas.microsoft.com/office/powerpoint/2010/main" val="170232696"/>
              </p:ext>
            </p:extLst>
          </p:nvPr>
        </p:nvGraphicFramePr>
        <p:xfrm>
          <a:off x="6096000" y="2986320"/>
          <a:ext cx="5729235" cy="1104900"/>
        </p:xfrm>
        <a:graphic>
          <a:graphicData uri="http://schemas.openxmlformats.org/drawingml/2006/table">
            <a:tbl>
              <a:tblPr>
                <a:tableStyleId>{5C22544A-7EE6-4342-B048-85BDC9FD1C3A}</a:tableStyleId>
              </a:tblPr>
              <a:tblGrid>
                <a:gridCol w="1133079">
                  <a:extLst>
                    <a:ext uri="{9D8B030D-6E8A-4147-A177-3AD203B41FA5}">
                      <a16:colId xmlns:a16="http://schemas.microsoft.com/office/drawing/2014/main" val="2016659841"/>
                    </a:ext>
                  </a:extLst>
                </a:gridCol>
                <a:gridCol w="766026">
                  <a:extLst>
                    <a:ext uri="{9D8B030D-6E8A-4147-A177-3AD203B41FA5}">
                      <a16:colId xmlns:a16="http://schemas.microsoft.com/office/drawing/2014/main" val="2126939960"/>
                    </a:ext>
                  </a:extLst>
                </a:gridCol>
                <a:gridCol w="766026">
                  <a:extLst>
                    <a:ext uri="{9D8B030D-6E8A-4147-A177-3AD203B41FA5}">
                      <a16:colId xmlns:a16="http://schemas.microsoft.com/office/drawing/2014/main" val="816882993"/>
                    </a:ext>
                  </a:extLst>
                </a:gridCol>
                <a:gridCol w="766026">
                  <a:extLst>
                    <a:ext uri="{9D8B030D-6E8A-4147-A177-3AD203B41FA5}">
                      <a16:colId xmlns:a16="http://schemas.microsoft.com/office/drawing/2014/main" val="1106350319"/>
                    </a:ext>
                  </a:extLst>
                </a:gridCol>
                <a:gridCol w="766026">
                  <a:extLst>
                    <a:ext uri="{9D8B030D-6E8A-4147-A177-3AD203B41FA5}">
                      <a16:colId xmlns:a16="http://schemas.microsoft.com/office/drawing/2014/main" val="4236043353"/>
                    </a:ext>
                  </a:extLst>
                </a:gridCol>
                <a:gridCol w="766026">
                  <a:extLst>
                    <a:ext uri="{9D8B030D-6E8A-4147-A177-3AD203B41FA5}">
                      <a16:colId xmlns:a16="http://schemas.microsoft.com/office/drawing/2014/main" val="974747168"/>
                    </a:ext>
                  </a:extLst>
                </a:gridCol>
                <a:gridCol w="766026">
                  <a:extLst>
                    <a:ext uri="{9D8B030D-6E8A-4147-A177-3AD203B41FA5}">
                      <a16:colId xmlns:a16="http://schemas.microsoft.com/office/drawing/2014/main" val="1952000237"/>
                    </a:ext>
                  </a:extLst>
                </a:gridCol>
              </a:tblGrid>
              <a:tr h="220927">
                <a:tc>
                  <a:txBody>
                    <a:bodyPr/>
                    <a:lstStyle/>
                    <a:p>
                      <a:pPr algn="ctr" fontAlgn="b"/>
                      <a:r>
                        <a:rPr lang="en-US" sz="1400" b="1" u="none" strike="noStrike" dirty="0">
                          <a:solidFill>
                            <a:schemeClr val="bg1"/>
                          </a:solidFill>
                          <a:effectLst/>
                        </a:rPr>
                        <a:t>6</a:t>
                      </a:r>
                      <a:r>
                        <a:rPr lang="en-US" sz="1400" b="1" u="none" strike="noStrike" baseline="30000" dirty="0">
                          <a:solidFill>
                            <a:schemeClr val="bg1"/>
                          </a:solidFill>
                          <a:effectLst/>
                        </a:rPr>
                        <a:t>th</a:t>
                      </a:r>
                      <a:r>
                        <a:rPr lang="en-US" sz="1400" b="1" u="none" strike="noStrike" dirty="0">
                          <a:solidFill>
                            <a:schemeClr val="bg1"/>
                          </a:solidFill>
                          <a:effectLst/>
                        </a:rPr>
                        <a:t> trial</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xc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a:solidFill>
                            <a:schemeClr val="bg1"/>
                          </a:solidFill>
                          <a:effectLst/>
                        </a:rPr>
                        <a:t>yc</a:t>
                      </a:r>
                      <a:endParaRPr lang="en-US" sz="1400" b="1" i="0" u="none" strike="noStrike">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zp</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theta</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psi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phi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57612625"/>
                  </a:ext>
                </a:extLst>
              </a:tr>
              <a:tr h="22092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solidFill>
                            <a:schemeClr val="bg1"/>
                          </a:solidFill>
                          <a:effectLst/>
                        </a:rPr>
                        <a:t>Position</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i="0" u="none" strike="noStrike" dirty="0">
                          <a:solidFill>
                            <a:srgbClr val="000000"/>
                          </a:solidFill>
                          <a:effectLst/>
                          <a:latin typeface="Calibri" panose="020F0502020204030204" pitchFamily="34" charset="0"/>
                        </a:rPr>
                        <a:t>-3.078</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-0.888</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194.340</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-0.001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-0.003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72154207"/>
                  </a:ext>
                </a:extLst>
              </a:tr>
              <a:tr h="220927">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0.000 </a:t>
                      </a:r>
                      <a:r>
                        <a:rPr lang="en-US" sz="1400"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-0.032 </a:t>
                      </a:r>
                      <a:r>
                        <a:rPr lang="en-US" sz="1400"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-0.152 </a:t>
                      </a:r>
                      <a:r>
                        <a:rPr lang="en-US" sz="1400"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30215186"/>
                  </a:ext>
                </a:extLst>
              </a:tr>
              <a:tr h="220927">
                <a:tc>
                  <a:txBody>
                    <a:bodyPr/>
                    <a:lstStyle/>
                    <a:p>
                      <a:pPr algn="ctr" fontAlgn="b"/>
                      <a:r>
                        <a:rPr lang="en-US" sz="1400" b="1" u="none" strike="noStrike" dirty="0">
                          <a:solidFill>
                            <a:schemeClr val="bg1"/>
                          </a:solidFill>
                          <a:effectLst/>
                        </a:rPr>
                        <a:t>Adjustments</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yt</a:t>
                      </a:r>
                      <a:r>
                        <a:rPr lang="en-US" sz="1400" b="1" u="none" strike="noStrike" dirty="0">
                          <a:solidFill>
                            <a:schemeClr val="bg1"/>
                          </a:solidFill>
                          <a:effectLst/>
                        </a:rPr>
                        <a:t>=yd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65732824"/>
                  </a:ext>
                </a:extLst>
              </a:tr>
              <a:tr h="220927">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0" i="0" u="none" strike="noStrike">
                          <a:solidFill>
                            <a:srgbClr val="000000"/>
                          </a:solidFill>
                          <a:effectLst/>
                          <a:latin typeface="Calibri" panose="020F0502020204030204" pitchFamily="34" charset="0"/>
                        </a:rPr>
                        <a:t>0.477</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0.679</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0.888</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1.060</a:t>
                      </a:r>
                    </a:p>
                  </a:txBody>
                  <a:tcPr marL="7620" marR="7620" marT="7620" marB="0" anchor="b"/>
                </a:tc>
                <a:tc>
                  <a:txBody>
                    <a:bodyPr/>
                    <a:lstStyle/>
                    <a:p>
                      <a:pPr algn="ctr" fontAlgn="b"/>
                      <a:r>
                        <a:rPr lang="en-US" sz="1400" b="0" i="0" u="none" strike="noStrike">
                          <a:solidFill>
                            <a:srgbClr val="000000"/>
                          </a:solidFill>
                          <a:effectLst/>
                          <a:latin typeface="Calibri" panose="020F0502020204030204" pitchFamily="34" charset="0"/>
                        </a:rPr>
                        <a:t>0.160</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-0.740</a:t>
                      </a:r>
                    </a:p>
                  </a:txBody>
                  <a:tcPr marL="7620" marR="7620" marT="7620" marB="0" anchor="b"/>
                </a:tc>
                <a:extLst>
                  <a:ext uri="{0D108BD9-81ED-4DB2-BD59-A6C34878D82A}">
                    <a16:rowId xmlns:a16="http://schemas.microsoft.com/office/drawing/2014/main" val="738026482"/>
                  </a:ext>
                </a:extLst>
              </a:tr>
            </a:tbl>
          </a:graphicData>
        </a:graphic>
      </p:graphicFrame>
      <p:sp>
        <p:nvSpPr>
          <p:cNvPr id="10" name="TextBox 9">
            <a:extLst>
              <a:ext uri="{FF2B5EF4-FFF2-40B4-BE49-F238E27FC236}">
                <a16:creationId xmlns:a16="http://schemas.microsoft.com/office/drawing/2014/main" id="{69E94DE4-9D10-46D0-05D4-A00E5512272A}"/>
              </a:ext>
            </a:extLst>
          </p:cNvPr>
          <p:cNvSpPr txBox="1"/>
          <p:nvPr/>
        </p:nvSpPr>
        <p:spPr>
          <a:xfrm>
            <a:off x="236562" y="4279037"/>
            <a:ext cx="11766047" cy="1754326"/>
          </a:xfrm>
          <a:prstGeom prst="rect">
            <a:avLst/>
          </a:prstGeom>
          <a:noFill/>
        </p:spPr>
        <p:txBody>
          <a:bodyPr wrap="square" rtlCol="0">
            <a:spAutoFit/>
          </a:bodyPr>
          <a:lstStyle/>
          <a:p>
            <a:r>
              <a:rPr lang="en-US" dirty="0"/>
              <a:t>From this two positioning tests it was pointed out:</a:t>
            </a:r>
            <a:br>
              <a:rPr lang="en-US" dirty="0"/>
            </a:br>
            <a:r>
              <a:rPr lang="en-US" dirty="0"/>
              <a:t>- The precision of the connection is quite far from the one expected from previous test run in Pisa</a:t>
            </a:r>
          </a:p>
          <a:p>
            <a:r>
              <a:rPr lang="en-US" dirty="0"/>
              <a:t>- The regulation of x and y is accurate and simple till we stay inside the regulation range, otherwise the adjustments applied are not effective as they should.</a:t>
            </a:r>
          </a:p>
          <a:p>
            <a:r>
              <a:rPr lang="en-US" dirty="0"/>
              <a:t>- The z positioning it’s accurate and stable. In case we go outside of the regulation range for the x and y, the z system get blocked, allowing adjustments in just one direction.</a:t>
            </a:r>
          </a:p>
        </p:txBody>
      </p:sp>
      <p:sp>
        <p:nvSpPr>
          <p:cNvPr id="11" name="TextBox 10">
            <a:extLst>
              <a:ext uri="{FF2B5EF4-FFF2-40B4-BE49-F238E27FC236}">
                <a16:creationId xmlns:a16="http://schemas.microsoft.com/office/drawing/2014/main" id="{94630484-FD07-0139-A95B-D602E2385F8F}"/>
              </a:ext>
            </a:extLst>
          </p:cNvPr>
          <p:cNvSpPr txBox="1"/>
          <p:nvPr/>
        </p:nvSpPr>
        <p:spPr>
          <a:xfrm>
            <a:off x="2509095" y="1204421"/>
            <a:ext cx="1207125" cy="369332"/>
          </a:xfrm>
          <a:prstGeom prst="rect">
            <a:avLst/>
          </a:prstGeom>
          <a:noFill/>
        </p:spPr>
        <p:txBody>
          <a:bodyPr wrap="none" rtlCol="0">
            <a:spAutoFit/>
          </a:bodyPr>
          <a:lstStyle/>
          <a:p>
            <a:r>
              <a:rPr lang="it-IT" b="1" dirty="0"/>
              <a:t>TBPX z+ x+</a:t>
            </a:r>
            <a:endParaRPr lang="en-US" b="1" dirty="0"/>
          </a:p>
        </p:txBody>
      </p:sp>
      <p:sp>
        <p:nvSpPr>
          <p:cNvPr id="14" name="TextBox 13">
            <a:extLst>
              <a:ext uri="{FF2B5EF4-FFF2-40B4-BE49-F238E27FC236}">
                <a16:creationId xmlns:a16="http://schemas.microsoft.com/office/drawing/2014/main" id="{4C548522-6858-3C85-E9FA-26FB879C4529}"/>
              </a:ext>
            </a:extLst>
          </p:cNvPr>
          <p:cNvSpPr txBox="1"/>
          <p:nvPr/>
        </p:nvSpPr>
        <p:spPr>
          <a:xfrm>
            <a:off x="8357054" y="1212836"/>
            <a:ext cx="1162241" cy="369332"/>
          </a:xfrm>
          <a:prstGeom prst="rect">
            <a:avLst/>
          </a:prstGeom>
          <a:noFill/>
        </p:spPr>
        <p:txBody>
          <a:bodyPr wrap="none" rtlCol="0">
            <a:spAutoFit/>
          </a:bodyPr>
          <a:lstStyle/>
          <a:p>
            <a:r>
              <a:rPr lang="it-IT" b="1" dirty="0"/>
              <a:t>TBPX z+ x-</a:t>
            </a:r>
            <a:endParaRPr lang="en-US" b="1" dirty="0"/>
          </a:p>
        </p:txBody>
      </p:sp>
      <p:sp>
        <p:nvSpPr>
          <p:cNvPr id="12" name="Slide Number Placeholder 11">
            <a:extLst>
              <a:ext uri="{FF2B5EF4-FFF2-40B4-BE49-F238E27FC236}">
                <a16:creationId xmlns:a16="http://schemas.microsoft.com/office/drawing/2014/main" id="{98F04F5C-2784-96A3-4303-0C120A6A57DE}"/>
              </a:ext>
            </a:extLst>
          </p:cNvPr>
          <p:cNvSpPr>
            <a:spLocks noGrp="1"/>
          </p:cNvSpPr>
          <p:nvPr>
            <p:ph type="sldNum" sz="quarter" idx="12"/>
          </p:nvPr>
        </p:nvSpPr>
        <p:spPr/>
        <p:txBody>
          <a:bodyPr/>
          <a:lstStyle/>
          <a:p>
            <a:fld id="{2E535A2D-944E-49F2-86FA-F970EA5124E0}" type="slidenum">
              <a:rPr lang="en-US" smtClean="0"/>
              <a:t>10</a:t>
            </a:fld>
            <a:endParaRPr lang="en-US"/>
          </a:p>
        </p:txBody>
      </p:sp>
      <p:sp>
        <p:nvSpPr>
          <p:cNvPr id="13" name="Date Placeholder 12">
            <a:extLst>
              <a:ext uri="{FF2B5EF4-FFF2-40B4-BE49-F238E27FC236}">
                <a16:creationId xmlns:a16="http://schemas.microsoft.com/office/drawing/2014/main" id="{D8B86A8E-F726-AA2C-D475-1EE821812E80}"/>
              </a:ext>
            </a:extLst>
          </p:cNvPr>
          <p:cNvSpPr>
            <a:spLocks noGrp="1"/>
          </p:cNvSpPr>
          <p:nvPr>
            <p:ph type="dt" sz="half" idx="10"/>
          </p:nvPr>
        </p:nvSpPr>
        <p:spPr/>
        <p:txBody>
          <a:bodyPr/>
          <a:lstStyle/>
          <a:p>
            <a:r>
              <a:rPr lang="en-US"/>
              <a:t>29/05/2024</a:t>
            </a:r>
          </a:p>
        </p:txBody>
      </p:sp>
    </p:spTree>
    <p:extLst>
      <p:ext uri="{BB962C8B-B14F-4D97-AF65-F5344CB8AC3E}">
        <p14:creationId xmlns:p14="http://schemas.microsoft.com/office/powerpoint/2010/main" val="35097173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CF170-207A-8BB6-098B-8F8269A62824}"/>
              </a:ext>
            </a:extLst>
          </p:cNvPr>
          <p:cNvSpPr>
            <a:spLocks noGrp="1"/>
          </p:cNvSpPr>
          <p:nvPr>
            <p:ph type="title"/>
          </p:nvPr>
        </p:nvSpPr>
        <p:spPr>
          <a:xfrm>
            <a:off x="838200" y="-25033"/>
            <a:ext cx="10515600" cy="1325563"/>
          </a:xfrm>
        </p:spPr>
        <p:txBody>
          <a:bodyPr/>
          <a:lstStyle/>
          <a:p>
            <a:pPr algn="ctr"/>
            <a:r>
              <a:rPr lang="it-IT" dirty="0"/>
              <a:t>T</a:t>
            </a:r>
            <a:r>
              <a:rPr lang="en-US" dirty="0"/>
              <a:t>he insertion</a:t>
            </a:r>
          </a:p>
        </p:txBody>
      </p:sp>
      <p:pic>
        <p:nvPicPr>
          <p:cNvPr id="4" name="Immagine 4">
            <a:extLst>
              <a:ext uri="{FF2B5EF4-FFF2-40B4-BE49-F238E27FC236}">
                <a16:creationId xmlns:a16="http://schemas.microsoft.com/office/drawing/2014/main" id="{3E2BAC8C-4571-9EED-5E98-17CC121DAB6A}"/>
              </a:ext>
            </a:extLst>
          </p:cNvPr>
          <p:cNvPicPr>
            <a:picLocks noChangeAspect="1"/>
          </p:cNvPicPr>
          <p:nvPr/>
        </p:nvPicPr>
        <p:blipFill rotWithShape="1">
          <a:blip r:embed="rId4"/>
          <a:srcRect t="15180" r="57596"/>
          <a:stretch/>
        </p:blipFill>
        <p:spPr>
          <a:xfrm>
            <a:off x="65105" y="68694"/>
            <a:ext cx="2144695" cy="993736"/>
          </a:xfrm>
          <a:prstGeom prst="rect">
            <a:avLst/>
          </a:prstGeom>
        </p:spPr>
      </p:pic>
      <p:pic>
        <p:nvPicPr>
          <p:cNvPr id="5" name="Immagine 7">
            <a:extLst>
              <a:ext uri="{FF2B5EF4-FFF2-40B4-BE49-F238E27FC236}">
                <a16:creationId xmlns:a16="http://schemas.microsoft.com/office/drawing/2014/main" id="{A870B900-D4A3-C02D-2C1B-85A41426CA5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pic>
        <p:nvPicPr>
          <p:cNvPr id="3" name="IMG_6988">
            <a:hlinkClick r:id="" action="ppaction://media"/>
            <a:extLst>
              <a:ext uri="{FF2B5EF4-FFF2-40B4-BE49-F238E27FC236}">
                <a16:creationId xmlns:a16="http://schemas.microsoft.com/office/drawing/2014/main" id="{FA905265-8699-C09A-E28A-2859AE10CA8E}"/>
              </a:ext>
            </a:extLst>
          </p:cNvPr>
          <p:cNvPicPr>
            <a:picLocks noChangeAspect="1"/>
          </p:cNvPicPr>
          <p:nvPr>
            <a:videoFile r:link="rId1"/>
            <p:extLst>
              <p:ext uri="{DAA4B4D4-6D71-4841-9C94-3DE7FCFB9230}">
                <p14:media xmlns:p14="http://schemas.microsoft.com/office/powerpoint/2010/main" r:embed="rId2">
                  <p14:trim st="10293"/>
                </p14:media>
              </p:ext>
            </p:extLst>
          </p:nvPr>
        </p:nvPicPr>
        <p:blipFill rotWithShape="1">
          <a:blip r:embed="rId6"/>
          <a:srcRect b="10019"/>
          <a:stretch/>
        </p:blipFill>
        <p:spPr>
          <a:xfrm>
            <a:off x="305160" y="977908"/>
            <a:ext cx="3415077" cy="5462965"/>
          </a:xfrm>
          <a:prstGeom prst="rect">
            <a:avLst/>
          </a:prstGeom>
        </p:spPr>
      </p:pic>
      <p:grpSp>
        <p:nvGrpSpPr>
          <p:cNvPr id="12" name="Group 11">
            <a:extLst>
              <a:ext uri="{FF2B5EF4-FFF2-40B4-BE49-F238E27FC236}">
                <a16:creationId xmlns:a16="http://schemas.microsoft.com/office/drawing/2014/main" id="{274ED006-5DB2-C3FB-820B-F5A25D73BC71}"/>
              </a:ext>
            </a:extLst>
          </p:cNvPr>
          <p:cNvGrpSpPr/>
          <p:nvPr/>
        </p:nvGrpSpPr>
        <p:grpSpPr>
          <a:xfrm>
            <a:off x="3960292" y="977908"/>
            <a:ext cx="7674649" cy="5551085"/>
            <a:chOff x="4043513" y="1062430"/>
            <a:chExt cx="7674649" cy="5551085"/>
          </a:xfrm>
        </p:grpSpPr>
        <p:pic>
          <p:nvPicPr>
            <p:cNvPr id="1026" name="Picture 2">
              <a:extLst>
                <a:ext uri="{FF2B5EF4-FFF2-40B4-BE49-F238E27FC236}">
                  <a16:creationId xmlns:a16="http://schemas.microsoft.com/office/drawing/2014/main" id="{05213964-77DF-FDCA-0A69-45603042E1BA}"/>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1115" t="14165" r="7193" b="23751"/>
            <a:stretch/>
          </p:blipFill>
          <p:spPr bwMode="auto">
            <a:xfrm>
              <a:off x="4043513" y="1062430"/>
              <a:ext cx="5476574" cy="555108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48705D1D-4730-A8FA-48C1-41D7FCE59C5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40777" t="28341" r="38645" b="55603"/>
            <a:stretch/>
          </p:blipFill>
          <p:spPr bwMode="auto">
            <a:xfrm>
              <a:off x="9387810" y="1291794"/>
              <a:ext cx="2330352" cy="242525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ED955377-9B28-F747-2C72-B81D2AAFA18F}"/>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40472" t="46103" r="37891" b="35419"/>
            <a:stretch/>
          </p:blipFill>
          <p:spPr bwMode="auto">
            <a:xfrm>
              <a:off x="9255532" y="3837972"/>
              <a:ext cx="2330352" cy="265462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7" name="Arrow: Right 6">
              <a:extLst>
                <a:ext uri="{FF2B5EF4-FFF2-40B4-BE49-F238E27FC236}">
                  <a16:creationId xmlns:a16="http://schemas.microsoft.com/office/drawing/2014/main" id="{3BB44E80-3AC4-0321-B373-B67F44278701}"/>
                </a:ext>
              </a:extLst>
            </p:cNvPr>
            <p:cNvSpPr/>
            <p:nvPr/>
          </p:nvSpPr>
          <p:spPr>
            <a:xfrm rot="21169722">
              <a:off x="7620445" y="2466833"/>
              <a:ext cx="1547816" cy="579261"/>
            </a:xfrm>
            <a:prstGeom prst="rightArrow">
              <a:avLst/>
            </a:prstGeom>
            <a:solidFill>
              <a:srgbClr val="FF00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9117E5C4-3756-A1FF-9C9E-D4EC5C2C1227}"/>
                </a:ext>
              </a:extLst>
            </p:cNvPr>
            <p:cNvSpPr/>
            <p:nvPr/>
          </p:nvSpPr>
          <p:spPr>
            <a:xfrm>
              <a:off x="6146069" y="2254928"/>
              <a:ext cx="1343204" cy="149144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5BE5C7BB-4293-6BDA-EBD5-C87D797F81CB}"/>
                </a:ext>
              </a:extLst>
            </p:cNvPr>
            <p:cNvSpPr/>
            <p:nvPr/>
          </p:nvSpPr>
          <p:spPr>
            <a:xfrm>
              <a:off x="6078615" y="4004916"/>
              <a:ext cx="1343204" cy="1491449"/>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extLst>
                <a:ext uri="{FF2B5EF4-FFF2-40B4-BE49-F238E27FC236}">
                  <a16:creationId xmlns:a16="http://schemas.microsoft.com/office/drawing/2014/main" id="{6EE3DA52-4B78-B8CE-A90E-229F8DC36FB5}"/>
                </a:ext>
              </a:extLst>
            </p:cNvPr>
            <p:cNvSpPr/>
            <p:nvPr/>
          </p:nvSpPr>
          <p:spPr>
            <a:xfrm rot="459408">
              <a:off x="7546573" y="4587347"/>
              <a:ext cx="1547816" cy="579261"/>
            </a:xfrm>
            <a:prstGeom prst="rightArrow">
              <a:avLst/>
            </a:prstGeom>
            <a:solidFill>
              <a:srgbClr val="FF0000"/>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Slide Number Placeholder 12">
            <a:extLst>
              <a:ext uri="{FF2B5EF4-FFF2-40B4-BE49-F238E27FC236}">
                <a16:creationId xmlns:a16="http://schemas.microsoft.com/office/drawing/2014/main" id="{5096D55A-9708-F740-1E10-743C8481B7AF}"/>
              </a:ext>
            </a:extLst>
          </p:cNvPr>
          <p:cNvSpPr>
            <a:spLocks noGrp="1"/>
          </p:cNvSpPr>
          <p:nvPr>
            <p:ph type="sldNum" sz="quarter" idx="12"/>
          </p:nvPr>
        </p:nvSpPr>
        <p:spPr/>
        <p:txBody>
          <a:bodyPr/>
          <a:lstStyle/>
          <a:p>
            <a:fld id="{2E535A2D-944E-49F2-86FA-F970EA5124E0}" type="slidenum">
              <a:rPr lang="en-US" smtClean="0"/>
              <a:t>11</a:t>
            </a:fld>
            <a:endParaRPr lang="en-US"/>
          </a:p>
        </p:txBody>
      </p:sp>
      <p:sp>
        <p:nvSpPr>
          <p:cNvPr id="14" name="Date Placeholder 13">
            <a:extLst>
              <a:ext uri="{FF2B5EF4-FFF2-40B4-BE49-F238E27FC236}">
                <a16:creationId xmlns:a16="http://schemas.microsoft.com/office/drawing/2014/main" id="{4FE7DFCF-865A-2ACB-BA23-DDEAFDB8CCF4}"/>
              </a:ext>
            </a:extLst>
          </p:cNvPr>
          <p:cNvSpPr>
            <a:spLocks noGrp="1"/>
          </p:cNvSpPr>
          <p:nvPr>
            <p:ph type="dt" sz="half" idx="10"/>
          </p:nvPr>
        </p:nvSpPr>
        <p:spPr/>
        <p:txBody>
          <a:bodyPr/>
          <a:lstStyle/>
          <a:p>
            <a:r>
              <a:rPr lang="en-US"/>
              <a:t>29/05/2024</a:t>
            </a:r>
          </a:p>
        </p:txBody>
      </p:sp>
    </p:spTree>
    <p:extLst>
      <p:ext uri="{BB962C8B-B14F-4D97-AF65-F5344CB8AC3E}">
        <p14:creationId xmlns:p14="http://schemas.microsoft.com/office/powerpoint/2010/main" val="419137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666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mute="1">
                <p:cTn id="7" repeatCount="indefinite" fill="remove"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CF170-207A-8BB6-098B-8F8269A62824}"/>
              </a:ext>
            </a:extLst>
          </p:cNvPr>
          <p:cNvSpPr>
            <a:spLocks noGrp="1"/>
          </p:cNvSpPr>
          <p:nvPr>
            <p:ph type="title"/>
          </p:nvPr>
        </p:nvSpPr>
        <p:spPr>
          <a:xfrm>
            <a:off x="838200" y="58166"/>
            <a:ext cx="10515600" cy="1325563"/>
          </a:xfrm>
        </p:spPr>
        <p:txBody>
          <a:bodyPr/>
          <a:lstStyle/>
          <a:p>
            <a:pPr algn="ctr"/>
            <a:r>
              <a:rPr lang="en-US" dirty="0"/>
              <a:t>Precision after the insertion</a:t>
            </a:r>
          </a:p>
        </p:txBody>
      </p:sp>
      <p:pic>
        <p:nvPicPr>
          <p:cNvPr id="4" name="Immagine 4">
            <a:extLst>
              <a:ext uri="{FF2B5EF4-FFF2-40B4-BE49-F238E27FC236}">
                <a16:creationId xmlns:a16="http://schemas.microsoft.com/office/drawing/2014/main" id="{3E2BAC8C-4571-9EED-5E98-17CC121DAB6A}"/>
              </a:ext>
            </a:extLst>
          </p:cNvPr>
          <p:cNvPicPr>
            <a:picLocks noChangeAspect="1"/>
          </p:cNvPicPr>
          <p:nvPr/>
        </p:nvPicPr>
        <p:blipFill rotWithShape="1">
          <a:blip r:embed="rId2"/>
          <a:srcRect t="15180" r="57596"/>
          <a:stretch/>
        </p:blipFill>
        <p:spPr>
          <a:xfrm>
            <a:off x="65105" y="68694"/>
            <a:ext cx="2144695" cy="993736"/>
          </a:xfrm>
          <a:prstGeom prst="rect">
            <a:avLst/>
          </a:prstGeom>
        </p:spPr>
      </p:pic>
      <p:pic>
        <p:nvPicPr>
          <p:cNvPr id="5" name="Immagine 7">
            <a:extLst>
              <a:ext uri="{FF2B5EF4-FFF2-40B4-BE49-F238E27FC236}">
                <a16:creationId xmlns:a16="http://schemas.microsoft.com/office/drawing/2014/main" id="{A870B900-D4A3-C02D-2C1B-85A41426CA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graphicFrame>
        <p:nvGraphicFramePr>
          <p:cNvPr id="6" name="Table 5">
            <a:extLst>
              <a:ext uri="{FF2B5EF4-FFF2-40B4-BE49-F238E27FC236}">
                <a16:creationId xmlns:a16="http://schemas.microsoft.com/office/drawing/2014/main" id="{602B4A56-7CB6-7C87-0B77-9FFF8B2905C8}"/>
              </a:ext>
            </a:extLst>
          </p:cNvPr>
          <p:cNvGraphicFramePr>
            <a:graphicFrameLocks noGrp="1"/>
          </p:cNvGraphicFramePr>
          <p:nvPr>
            <p:extLst>
              <p:ext uri="{D42A27DB-BD31-4B8C-83A1-F6EECF244321}">
                <p14:modId xmlns:p14="http://schemas.microsoft.com/office/powerpoint/2010/main" val="1172343178"/>
              </p:ext>
            </p:extLst>
          </p:nvPr>
        </p:nvGraphicFramePr>
        <p:xfrm>
          <a:off x="236563" y="1301053"/>
          <a:ext cx="6362198" cy="1546860"/>
        </p:xfrm>
        <a:graphic>
          <a:graphicData uri="http://schemas.openxmlformats.org/drawingml/2006/table">
            <a:tbl>
              <a:tblPr>
                <a:tableStyleId>{5C22544A-7EE6-4342-B048-85BDC9FD1C3A}</a:tableStyleId>
              </a:tblPr>
              <a:tblGrid>
                <a:gridCol w="1373808">
                  <a:extLst>
                    <a:ext uri="{9D8B030D-6E8A-4147-A177-3AD203B41FA5}">
                      <a16:colId xmlns:a16="http://schemas.microsoft.com/office/drawing/2014/main" val="2016659841"/>
                    </a:ext>
                  </a:extLst>
                </a:gridCol>
                <a:gridCol w="735110">
                  <a:extLst>
                    <a:ext uri="{9D8B030D-6E8A-4147-A177-3AD203B41FA5}">
                      <a16:colId xmlns:a16="http://schemas.microsoft.com/office/drawing/2014/main" val="2126939960"/>
                    </a:ext>
                  </a:extLst>
                </a:gridCol>
                <a:gridCol w="850656">
                  <a:extLst>
                    <a:ext uri="{9D8B030D-6E8A-4147-A177-3AD203B41FA5}">
                      <a16:colId xmlns:a16="http://schemas.microsoft.com/office/drawing/2014/main" val="816882993"/>
                    </a:ext>
                  </a:extLst>
                </a:gridCol>
                <a:gridCol w="850656">
                  <a:extLst>
                    <a:ext uri="{9D8B030D-6E8A-4147-A177-3AD203B41FA5}">
                      <a16:colId xmlns:a16="http://schemas.microsoft.com/office/drawing/2014/main" val="1106350319"/>
                    </a:ext>
                  </a:extLst>
                </a:gridCol>
                <a:gridCol w="850656">
                  <a:extLst>
                    <a:ext uri="{9D8B030D-6E8A-4147-A177-3AD203B41FA5}">
                      <a16:colId xmlns:a16="http://schemas.microsoft.com/office/drawing/2014/main" val="4236043353"/>
                    </a:ext>
                  </a:extLst>
                </a:gridCol>
                <a:gridCol w="850656">
                  <a:extLst>
                    <a:ext uri="{9D8B030D-6E8A-4147-A177-3AD203B41FA5}">
                      <a16:colId xmlns:a16="http://schemas.microsoft.com/office/drawing/2014/main" val="974747168"/>
                    </a:ext>
                  </a:extLst>
                </a:gridCol>
                <a:gridCol w="850656">
                  <a:extLst>
                    <a:ext uri="{9D8B030D-6E8A-4147-A177-3AD203B41FA5}">
                      <a16:colId xmlns:a16="http://schemas.microsoft.com/office/drawing/2014/main" val="1952000237"/>
                    </a:ext>
                  </a:extLst>
                </a:gridCol>
              </a:tblGrid>
              <a:tr h="192448">
                <a:tc>
                  <a:txBody>
                    <a:bodyPr/>
                    <a:lstStyle/>
                    <a:p>
                      <a:pPr algn="ctr" fontAlgn="b"/>
                      <a:r>
                        <a:rPr lang="en-US" sz="1400" b="1" u="none" strike="noStrike" dirty="0">
                          <a:solidFill>
                            <a:schemeClr val="bg1"/>
                          </a:solidFill>
                          <a:effectLst/>
                        </a:rPr>
                        <a:t>Target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-2.500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194.500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3754943814"/>
                  </a:ext>
                </a:extLst>
              </a:tr>
              <a:tr h="192448">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xc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a:solidFill>
                            <a:schemeClr val="bg1"/>
                          </a:solidFill>
                          <a:effectLst/>
                        </a:rPr>
                        <a:t>yc</a:t>
                      </a:r>
                      <a:endParaRPr lang="en-US" sz="1400" b="1" i="0" u="none" strike="noStrike">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zp</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theta</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psi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phi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57612625"/>
                  </a:ext>
                </a:extLst>
              </a:tr>
              <a:tr h="192448">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solidFill>
                            <a:schemeClr val="bg1"/>
                          </a:solidFill>
                          <a:effectLst/>
                        </a:rPr>
                        <a:t>Before insertion</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i="0" u="none" strike="noStrike" dirty="0">
                          <a:solidFill>
                            <a:srgbClr val="000000"/>
                          </a:solidFill>
                          <a:effectLst/>
                          <a:latin typeface="Calibri" panose="020F0502020204030204" pitchFamily="34" charset="0"/>
                        </a:rPr>
                        <a:t>-2.306</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-0.447</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194.662</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r>
                        <a:rPr lang="en-US" sz="1400" b="0" i="0" u="none" strike="noStrike" dirty="0">
                          <a:solidFill>
                            <a:srgbClr val="000000"/>
                          </a:solidFill>
                          <a:effectLst/>
                          <a:latin typeface="Calibri" panose="020F0502020204030204" pitchFamily="34" charset="0"/>
                        </a:rPr>
                        <a:t> </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0.001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72154207"/>
                  </a:ext>
                </a:extLst>
              </a:tr>
              <a:tr h="192448">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0.000 </a:t>
                      </a:r>
                      <a:r>
                        <a:rPr lang="en-US" sz="1400" b="1"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0.065 </a:t>
                      </a:r>
                      <a:r>
                        <a:rPr lang="en-US" sz="1400" b="1"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0.019 </a:t>
                      </a:r>
                      <a:r>
                        <a:rPr lang="en-US" sz="1400" b="1"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30215186"/>
                  </a:ext>
                </a:extLst>
              </a:tr>
              <a:tr h="192448">
                <a:tc>
                  <a:txBody>
                    <a:bodyPr/>
                    <a:lstStyle/>
                    <a:p>
                      <a:pPr algn="ctr" fontAlgn="b"/>
                      <a:r>
                        <a:rPr lang="en-US" sz="1400" b="1" u="none" strike="noStrike" dirty="0">
                          <a:solidFill>
                            <a:schemeClr val="bg1"/>
                          </a:solidFill>
                          <a:effectLst/>
                        </a:rPr>
                        <a:t>After insertion</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xc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yc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zp</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theta</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psi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phi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65732824"/>
                  </a:ext>
                </a:extLst>
              </a:tr>
              <a:tr h="192448">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i="0" u="none" strike="noStrike" dirty="0">
                          <a:solidFill>
                            <a:srgbClr val="000000"/>
                          </a:solidFill>
                          <a:effectLst/>
                          <a:latin typeface="Calibri" panose="020F0502020204030204" pitchFamily="34" charset="0"/>
                        </a:rPr>
                        <a:t>-2.553</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-0.445</a:t>
                      </a:r>
                    </a:p>
                  </a:txBody>
                  <a:tcPr marL="7620" marR="7620" marT="7620" marB="0" anchor="b"/>
                </a:tc>
                <a:tc>
                  <a:txBody>
                    <a:bodyPr/>
                    <a:lstStyle/>
                    <a:p>
                      <a:pPr algn="ctr" fontAlgn="b"/>
                      <a:r>
                        <a:rPr lang="en-US" sz="1400" b="1" i="0" u="none" strike="noStrike" dirty="0">
                          <a:solidFill>
                            <a:srgbClr val="FF0000"/>
                          </a:solidFill>
                          <a:effectLst/>
                          <a:latin typeface="Calibri" panose="020F0502020204030204" pitchFamily="34" charset="0"/>
                        </a:rPr>
                        <a:t>193.415</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0.005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38026482"/>
                  </a:ext>
                </a:extLst>
              </a:tr>
              <a:tr h="192448">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0.000 </a:t>
                      </a:r>
                      <a:r>
                        <a:rPr lang="en-US" sz="1400" b="1"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FF0000"/>
                          </a:solidFill>
                          <a:effectLst/>
                          <a:latin typeface="Calibri" panose="020F0502020204030204" pitchFamily="34" charset="0"/>
                        </a:rPr>
                        <a:t>0.291 </a:t>
                      </a:r>
                      <a:r>
                        <a:rPr lang="en-US" sz="1400" b="1" u="none" strike="noStrike" dirty="0">
                          <a:solidFill>
                            <a:srgbClr val="FF0000"/>
                          </a:solidFill>
                          <a:effectLst/>
                        </a:rPr>
                        <a:t>°</a:t>
                      </a:r>
                      <a:endParaRPr lang="en-US" sz="1400" b="1" i="0" u="none" strike="noStrike" dirty="0">
                        <a:solidFill>
                          <a:srgbClr val="FF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0.016 </a:t>
                      </a:r>
                      <a:r>
                        <a:rPr lang="en-US" sz="1400" b="1"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62558932"/>
                  </a:ext>
                </a:extLst>
              </a:tr>
            </a:tbl>
          </a:graphicData>
        </a:graphic>
      </p:graphicFrame>
      <p:graphicFrame>
        <p:nvGraphicFramePr>
          <p:cNvPr id="7" name="Table 6">
            <a:extLst>
              <a:ext uri="{FF2B5EF4-FFF2-40B4-BE49-F238E27FC236}">
                <a16:creationId xmlns:a16="http://schemas.microsoft.com/office/drawing/2014/main" id="{F57CCF98-C2D2-AE62-FFF1-3AA49533394A}"/>
              </a:ext>
            </a:extLst>
          </p:cNvPr>
          <p:cNvGraphicFramePr>
            <a:graphicFrameLocks noGrp="1"/>
          </p:cNvGraphicFramePr>
          <p:nvPr>
            <p:extLst>
              <p:ext uri="{D42A27DB-BD31-4B8C-83A1-F6EECF244321}">
                <p14:modId xmlns:p14="http://schemas.microsoft.com/office/powerpoint/2010/main" val="2575985421"/>
              </p:ext>
            </p:extLst>
          </p:nvPr>
        </p:nvGraphicFramePr>
        <p:xfrm>
          <a:off x="236563" y="3192547"/>
          <a:ext cx="6362198" cy="1546860"/>
        </p:xfrm>
        <a:graphic>
          <a:graphicData uri="http://schemas.openxmlformats.org/drawingml/2006/table">
            <a:tbl>
              <a:tblPr>
                <a:tableStyleId>{5C22544A-7EE6-4342-B048-85BDC9FD1C3A}</a:tableStyleId>
              </a:tblPr>
              <a:tblGrid>
                <a:gridCol w="1403384">
                  <a:extLst>
                    <a:ext uri="{9D8B030D-6E8A-4147-A177-3AD203B41FA5}">
                      <a16:colId xmlns:a16="http://schemas.microsoft.com/office/drawing/2014/main" val="2016659841"/>
                    </a:ext>
                  </a:extLst>
                </a:gridCol>
                <a:gridCol w="705534">
                  <a:extLst>
                    <a:ext uri="{9D8B030D-6E8A-4147-A177-3AD203B41FA5}">
                      <a16:colId xmlns:a16="http://schemas.microsoft.com/office/drawing/2014/main" val="2126939960"/>
                    </a:ext>
                  </a:extLst>
                </a:gridCol>
                <a:gridCol w="850656">
                  <a:extLst>
                    <a:ext uri="{9D8B030D-6E8A-4147-A177-3AD203B41FA5}">
                      <a16:colId xmlns:a16="http://schemas.microsoft.com/office/drawing/2014/main" val="816882993"/>
                    </a:ext>
                  </a:extLst>
                </a:gridCol>
                <a:gridCol w="850656">
                  <a:extLst>
                    <a:ext uri="{9D8B030D-6E8A-4147-A177-3AD203B41FA5}">
                      <a16:colId xmlns:a16="http://schemas.microsoft.com/office/drawing/2014/main" val="1106350319"/>
                    </a:ext>
                  </a:extLst>
                </a:gridCol>
                <a:gridCol w="850656">
                  <a:extLst>
                    <a:ext uri="{9D8B030D-6E8A-4147-A177-3AD203B41FA5}">
                      <a16:colId xmlns:a16="http://schemas.microsoft.com/office/drawing/2014/main" val="4236043353"/>
                    </a:ext>
                  </a:extLst>
                </a:gridCol>
                <a:gridCol w="850656">
                  <a:extLst>
                    <a:ext uri="{9D8B030D-6E8A-4147-A177-3AD203B41FA5}">
                      <a16:colId xmlns:a16="http://schemas.microsoft.com/office/drawing/2014/main" val="974747168"/>
                    </a:ext>
                  </a:extLst>
                </a:gridCol>
                <a:gridCol w="850656">
                  <a:extLst>
                    <a:ext uri="{9D8B030D-6E8A-4147-A177-3AD203B41FA5}">
                      <a16:colId xmlns:a16="http://schemas.microsoft.com/office/drawing/2014/main" val="1952000237"/>
                    </a:ext>
                  </a:extLst>
                </a:gridCol>
              </a:tblGrid>
              <a:tr h="176202">
                <a:tc>
                  <a:txBody>
                    <a:bodyPr/>
                    <a:lstStyle/>
                    <a:p>
                      <a:pPr algn="ctr" fontAlgn="b"/>
                      <a:r>
                        <a:rPr lang="en-US" sz="1400" b="1" u="none" strike="noStrike" dirty="0">
                          <a:solidFill>
                            <a:schemeClr val="bg1"/>
                          </a:solidFill>
                          <a:effectLst/>
                        </a:rPr>
                        <a:t>Target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-2.500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194.500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3754943814"/>
                  </a:ext>
                </a:extLst>
              </a:tr>
              <a:tr h="176202">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xc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a:solidFill>
                            <a:schemeClr val="bg1"/>
                          </a:solidFill>
                          <a:effectLst/>
                        </a:rPr>
                        <a:t>yc</a:t>
                      </a:r>
                      <a:endParaRPr lang="en-US" sz="1400" b="1" i="0" u="none" strike="noStrike">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zp</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theta</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psi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phi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57612625"/>
                  </a:ext>
                </a:extLst>
              </a:tr>
              <a:tr h="176202">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solidFill>
                            <a:schemeClr val="bg1"/>
                          </a:solidFill>
                          <a:effectLst/>
                        </a:rPr>
                        <a:t>Before insertion</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i="0" u="none" strike="noStrike" dirty="0">
                          <a:solidFill>
                            <a:srgbClr val="000000"/>
                          </a:solidFill>
                          <a:effectLst/>
                          <a:latin typeface="Calibri" panose="020F0502020204030204" pitchFamily="34" charset="0"/>
                        </a:rPr>
                        <a:t>-3.078</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-0.888</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194.340</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-0.001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-0.003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72154207"/>
                  </a:ext>
                </a:extLst>
              </a:tr>
              <a:tr h="176202">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0.000 </a:t>
                      </a:r>
                      <a:r>
                        <a:rPr lang="en-US" sz="1400"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-0.032 </a:t>
                      </a:r>
                      <a:r>
                        <a:rPr lang="en-US" sz="1400"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-0.152 </a:t>
                      </a:r>
                      <a:r>
                        <a:rPr lang="en-US" sz="1400"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30215186"/>
                  </a:ext>
                </a:extLst>
              </a:tr>
              <a:tr h="176202">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solidFill>
                            <a:schemeClr val="bg1"/>
                          </a:solidFill>
                          <a:effectLst/>
                        </a:rPr>
                        <a:t>After insertion</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xc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yc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zp</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theta</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psi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phi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65732824"/>
                  </a:ext>
                </a:extLst>
              </a:tr>
              <a:tr h="176202">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i="0" u="none" strike="noStrike" dirty="0">
                          <a:solidFill>
                            <a:srgbClr val="000000"/>
                          </a:solidFill>
                          <a:effectLst/>
                          <a:latin typeface="Calibri" panose="020F0502020204030204" pitchFamily="34" charset="0"/>
                        </a:rPr>
                        <a:t>-3.301</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-0.868</a:t>
                      </a: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194.412</a:t>
                      </a: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0.000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-0.002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0" i="0" u="none" strike="noStrike" dirty="0">
                          <a:solidFill>
                            <a:srgbClr val="000000"/>
                          </a:solidFill>
                          <a:effectLst/>
                          <a:latin typeface="Calibri" panose="020F0502020204030204" pitchFamily="34" charset="0"/>
                        </a:rPr>
                        <a:t>-0.003 </a:t>
                      </a:r>
                      <a:r>
                        <a:rPr lang="en-US" sz="1400" u="none" strike="noStrike" dirty="0">
                          <a:effectLst/>
                        </a:rPr>
                        <a:t>rad</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38026482"/>
                  </a:ext>
                </a:extLst>
              </a:tr>
              <a:tr h="176202">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0.000 </a:t>
                      </a:r>
                      <a:r>
                        <a:rPr lang="en-US" sz="1400" b="1"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FF0000"/>
                          </a:solidFill>
                          <a:effectLst/>
                          <a:latin typeface="Calibri" panose="020F0502020204030204" pitchFamily="34" charset="0"/>
                        </a:rPr>
                        <a:t>-0.132 </a:t>
                      </a:r>
                      <a:r>
                        <a:rPr lang="en-US" sz="1400" b="1" u="none" strike="noStrike" dirty="0">
                          <a:solidFill>
                            <a:srgbClr val="FF0000"/>
                          </a:solidFill>
                          <a:effectLst/>
                        </a:rPr>
                        <a:t>°</a:t>
                      </a:r>
                      <a:endParaRPr lang="en-US" sz="1400" b="1" i="0" u="none" strike="noStrike" dirty="0">
                        <a:solidFill>
                          <a:srgbClr val="FF0000"/>
                        </a:solidFill>
                        <a:effectLst/>
                        <a:latin typeface="Calibri" panose="020F0502020204030204" pitchFamily="34" charset="0"/>
                      </a:endParaRPr>
                    </a:p>
                  </a:txBody>
                  <a:tcPr marL="7620" marR="7620" marT="7620" marB="0" anchor="b"/>
                </a:tc>
                <a:tc>
                  <a:txBody>
                    <a:bodyPr/>
                    <a:lstStyle/>
                    <a:p>
                      <a:pPr algn="ctr" fontAlgn="b"/>
                      <a:r>
                        <a:rPr lang="en-US" sz="1400" b="1" i="0" u="none" strike="noStrike" dirty="0">
                          <a:solidFill>
                            <a:srgbClr val="000000"/>
                          </a:solidFill>
                          <a:effectLst/>
                          <a:latin typeface="Calibri" panose="020F0502020204030204" pitchFamily="34" charset="0"/>
                        </a:rPr>
                        <a:t>-0.152 </a:t>
                      </a:r>
                      <a:r>
                        <a:rPr lang="en-US" sz="1400" b="1" u="none" strike="noStrike" dirty="0">
                          <a:effectLst/>
                        </a:rPr>
                        <a:t>°</a:t>
                      </a:r>
                      <a:endParaRPr lang="en-US" sz="14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84359793"/>
                  </a:ext>
                </a:extLst>
              </a:tr>
            </a:tbl>
          </a:graphicData>
        </a:graphic>
      </p:graphicFrame>
      <p:sp>
        <p:nvSpPr>
          <p:cNvPr id="10" name="TextBox 9">
            <a:extLst>
              <a:ext uri="{FF2B5EF4-FFF2-40B4-BE49-F238E27FC236}">
                <a16:creationId xmlns:a16="http://schemas.microsoft.com/office/drawing/2014/main" id="{69E94DE4-9D10-46D0-05D4-A00E5512272A}"/>
              </a:ext>
            </a:extLst>
          </p:cNvPr>
          <p:cNvSpPr txBox="1"/>
          <p:nvPr/>
        </p:nvSpPr>
        <p:spPr>
          <a:xfrm>
            <a:off x="65105" y="4723030"/>
            <a:ext cx="6754787" cy="1815882"/>
          </a:xfrm>
          <a:prstGeom prst="rect">
            <a:avLst/>
          </a:prstGeom>
          <a:noFill/>
        </p:spPr>
        <p:txBody>
          <a:bodyPr wrap="square" rtlCol="0">
            <a:spAutoFit/>
          </a:bodyPr>
          <a:lstStyle/>
          <a:p>
            <a:r>
              <a:rPr lang="en-US" sz="1400" dirty="0"/>
              <a:t>After the insertion</a:t>
            </a:r>
            <a:br>
              <a:rPr lang="en-US" sz="1400" dirty="0"/>
            </a:br>
            <a:r>
              <a:rPr lang="en-US" sz="1400" dirty="0"/>
              <a:t>- The precision in y direction was steady</a:t>
            </a:r>
          </a:p>
          <a:p>
            <a:r>
              <a:rPr lang="en-US" sz="1400" dirty="0"/>
              <a:t>- The precision in z was expected to be steady, but for TBPX z+ x+ we lost 1mm</a:t>
            </a:r>
          </a:p>
          <a:p>
            <a:r>
              <a:rPr lang="en-US" sz="1400" dirty="0"/>
              <a:t>- The position in x wasn’t steady. That might have been caused by a rotation of the whole mockup in ψ (perpendicular to z). The reason behind that could be the fact that TFPX wheels were touching just one side of the rails, while the adjustments were applied with the mockup locked on the service cylinder.</a:t>
            </a:r>
          </a:p>
          <a:p>
            <a:r>
              <a:rPr lang="en-US" sz="1400" dirty="0"/>
              <a:t>- θ and φ resulted steady after the insertion</a:t>
            </a:r>
          </a:p>
        </p:txBody>
      </p:sp>
      <p:sp>
        <p:nvSpPr>
          <p:cNvPr id="11" name="TextBox 10">
            <a:extLst>
              <a:ext uri="{FF2B5EF4-FFF2-40B4-BE49-F238E27FC236}">
                <a16:creationId xmlns:a16="http://schemas.microsoft.com/office/drawing/2014/main" id="{94630484-FD07-0139-A95B-D602E2385F8F}"/>
              </a:ext>
            </a:extLst>
          </p:cNvPr>
          <p:cNvSpPr txBox="1"/>
          <p:nvPr/>
        </p:nvSpPr>
        <p:spPr>
          <a:xfrm>
            <a:off x="2924666" y="941261"/>
            <a:ext cx="1207125" cy="369332"/>
          </a:xfrm>
          <a:prstGeom prst="rect">
            <a:avLst/>
          </a:prstGeom>
          <a:noFill/>
        </p:spPr>
        <p:txBody>
          <a:bodyPr wrap="none" rtlCol="0">
            <a:spAutoFit/>
          </a:bodyPr>
          <a:lstStyle/>
          <a:p>
            <a:r>
              <a:rPr lang="it-IT" b="1" dirty="0"/>
              <a:t>TBPX z+ x+</a:t>
            </a:r>
            <a:endParaRPr lang="en-US" b="1" dirty="0"/>
          </a:p>
        </p:txBody>
      </p:sp>
      <p:sp>
        <p:nvSpPr>
          <p:cNvPr id="14" name="TextBox 13">
            <a:extLst>
              <a:ext uri="{FF2B5EF4-FFF2-40B4-BE49-F238E27FC236}">
                <a16:creationId xmlns:a16="http://schemas.microsoft.com/office/drawing/2014/main" id="{4C548522-6858-3C85-E9FA-26FB879C4529}"/>
              </a:ext>
            </a:extLst>
          </p:cNvPr>
          <p:cNvSpPr txBox="1"/>
          <p:nvPr/>
        </p:nvSpPr>
        <p:spPr>
          <a:xfrm>
            <a:off x="2947109" y="2853698"/>
            <a:ext cx="1162241" cy="369332"/>
          </a:xfrm>
          <a:prstGeom prst="rect">
            <a:avLst/>
          </a:prstGeom>
          <a:noFill/>
        </p:spPr>
        <p:txBody>
          <a:bodyPr wrap="none" rtlCol="0">
            <a:spAutoFit/>
          </a:bodyPr>
          <a:lstStyle/>
          <a:p>
            <a:r>
              <a:rPr lang="it-IT" b="1" dirty="0"/>
              <a:t>TBPX z+ x-</a:t>
            </a:r>
            <a:endParaRPr lang="en-US" b="1" dirty="0"/>
          </a:p>
        </p:txBody>
      </p:sp>
      <p:pic>
        <p:nvPicPr>
          <p:cNvPr id="3" name="Content Placeholder 4">
            <a:extLst>
              <a:ext uri="{FF2B5EF4-FFF2-40B4-BE49-F238E27FC236}">
                <a16:creationId xmlns:a16="http://schemas.microsoft.com/office/drawing/2014/main" id="{817D0DA7-6A88-D08B-F5AA-56414F64C9F2}"/>
              </a:ext>
            </a:extLst>
          </p:cNvPr>
          <p:cNvPicPr>
            <a:picLocks noGrp="1" noChangeAspect="1"/>
          </p:cNvPicPr>
          <p:nvPr>
            <p:ph idx="1"/>
          </p:nvPr>
        </p:nvPicPr>
        <p:blipFill rotWithShape="1">
          <a:blip r:embed="rId4"/>
          <a:srcRect l="773" t="2893" r="36089" b="6475"/>
          <a:stretch/>
        </p:blipFill>
        <p:spPr>
          <a:xfrm>
            <a:off x="6738893" y="1166542"/>
            <a:ext cx="5295900" cy="5210458"/>
          </a:xfrm>
        </p:spPr>
      </p:pic>
      <p:sp>
        <p:nvSpPr>
          <p:cNvPr id="9" name="Slide Number Placeholder 8">
            <a:extLst>
              <a:ext uri="{FF2B5EF4-FFF2-40B4-BE49-F238E27FC236}">
                <a16:creationId xmlns:a16="http://schemas.microsoft.com/office/drawing/2014/main" id="{86ED0832-9DDB-7E56-24D6-0B13A609CCCB}"/>
              </a:ext>
            </a:extLst>
          </p:cNvPr>
          <p:cNvSpPr>
            <a:spLocks noGrp="1"/>
          </p:cNvSpPr>
          <p:nvPr>
            <p:ph type="sldNum" sz="quarter" idx="12"/>
          </p:nvPr>
        </p:nvSpPr>
        <p:spPr/>
        <p:txBody>
          <a:bodyPr/>
          <a:lstStyle/>
          <a:p>
            <a:fld id="{2E535A2D-944E-49F2-86FA-F970EA5124E0}" type="slidenum">
              <a:rPr lang="en-US" smtClean="0"/>
              <a:t>12</a:t>
            </a:fld>
            <a:endParaRPr lang="en-US"/>
          </a:p>
        </p:txBody>
      </p:sp>
      <p:sp>
        <p:nvSpPr>
          <p:cNvPr id="12" name="Date Placeholder 11">
            <a:extLst>
              <a:ext uri="{FF2B5EF4-FFF2-40B4-BE49-F238E27FC236}">
                <a16:creationId xmlns:a16="http://schemas.microsoft.com/office/drawing/2014/main" id="{ECB8CCF5-70B4-28A5-1189-C9596848B249}"/>
              </a:ext>
            </a:extLst>
          </p:cNvPr>
          <p:cNvSpPr>
            <a:spLocks noGrp="1"/>
          </p:cNvSpPr>
          <p:nvPr>
            <p:ph type="dt" sz="half" idx="10"/>
          </p:nvPr>
        </p:nvSpPr>
        <p:spPr/>
        <p:txBody>
          <a:bodyPr/>
          <a:lstStyle/>
          <a:p>
            <a:r>
              <a:rPr lang="en-US"/>
              <a:t>29/05/2024</a:t>
            </a:r>
          </a:p>
        </p:txBody>
      </p:sp>
    </p:spTree>
    <p:extLst>
      <p:ext uri="{BB962C8B-B14F-4D97-AF65-F5344CB8AC3E}">
        <p14:creationId xmlns:p14="http://schemas.microsoft.com/office/powerpoint/2010/main" val="5064780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9BAB8-999E-7AE1-67DD-A5BD37CB9326}"/>
              </a:ext>
            </a:extLst>
          </p:cNvPr>
          <p:cNvSpPr>
            <a:spLocks noGrp="1"/>
          </p:cNvSpPr>
          <p:nvPr>
            <p:ph type="title"/>
          </p:nvPr>
        </p:nvSpPr>
        <p:spPr>
          <a:xfrm>
            <a:off x="1032430" y="144748"/>
            <a:ext cx="10515600" cy="1325563"/>
          </a:xfrm>
        </p:spPr>
        <p:txBody>
          <a:bodyPr>
            <a:normAutofit/>
          </a:bodyPr>
          <a:lstStyle/>
          <a:p>
            <a:pPr algn="ctr"/>
            <a:r>
              <a:rPr lang="en-US" sz="4000" dirty="0"/>
              <a:t>Future Test in Pisa setup and procedure</a:t>
            </a:r>
          </a:p>
        </p:txBody>
      </p:sp>
      <p:sp>
        <p:nvSpPr>
          <p:cNvPr id="4" name="Date Placeholder 3">
            <a:extLst>
              <a:ext uri="{FF2B5EF4-FFF2-40B4-BE49-F238E27FC236}">
                <a16:creationId xmlns:a16="http://schemas.microsoft.com/office/drawing/2014/main" id="{A9B74103-91C2-37C6-B258-2B1F14E3AA37}"/>
              </a:ext>
            </a:extLst>
          </p:cNvPr>
          <p:cNvSpPr>
            <a:spLocks noGrp="1"/>
          </p:cNvSpPr>
          <p:nvPr>
            <p:ph type="dt" sz="half" idx="10"/>
          </p:nvPr>
        </p:nvSpPr>
        <p:spPr/>
        <p:txBody>
          <a:bodyPr/>
          <a:lstStyle/>
          <a:p>
            <a:r>
              <a:rPr lang="en-US"/>
              <a:t>29/05/2024</a:t>
            </a:r>
          </a:p>
        </p:txBody>
      </p:sp>
      <p:sp>
        <p:nvSpPr>
          <p:cNvPr id="5" name="Slide Number Placeholder 4">
            <a:extLst>
              <a:ext uri="{FF2B5EF4-FFF2-40B4-BE49-F238E27FC236}">
                <a16:creationId xmlns:a16="http://schemas.microsoft.com/office/drawing/2014/main" id="{D0F7098D-A5BE-8A61-51FE-4DDF33B01EE5}"/>
              </a:ext>
            </a:extLst>
          </p:cNvPr>
          <p:cNvSpPr>
            <a:spLocks noGrp="1"/>
          </p:cNvSpPr>
          <p:nvPr>
            <p:ph type="sldNum" sz="quarter" idx="12"/>
          </p:nvPr>
        </p:nvSpPr>
        <p:spPr/>
        <p:txBody>
          <a:bodyPr/>
          <a:lstStyle/>
          <a:p>
            <a:fld id="{DF23F53D-062D-426B-8ACC-E4452248BC53}" type="slidenum">
              <a:rPr lang="en-US" smtClean="0"/>
              <a:t>13</a:t>
            </a:fld>
            <a:endParaRPr lang="en-US"/>
          </a:p>
        </p:txBody>
      </p:sp>
      <p:pic>
        <p:nvPicPr>
          <p:cNvPr id="39" name="Immagine 4">
            <a:extLst>
              <a:ext uri="{FF2B5EF4-FFF2-40B4-BE49-F238E27FC236}">
                <a16:creationId xmlns:a16="http://schemas.microsoft.com/office/drawing/2014/main" id="{23E15705-FB7B-4F61-C0DF-D308798B0A3E}"/>
              </a:ext>
            </a:extLst>
          </p:cNvPr>
          <p:cNvPicPr>
            <a:picLocks noChangeAspect="1"/>
          </p:cNvPicPr>
          <p:nvPr/>
        </p:nvPicPr>
        <p:blipFill rotWithShape="1">
          <a:blip r:embed="rId2"/>
          <a:srcRect t="15180" r="57596"/>
          <a:stretch/>
        </p:blipFill>
        <p:spPr>
          <a:xfrm>
            <a:off x="65105" y="68694"/>
            <a:ext cx="2144695" cy="993736"/>
          </a:xfrm>
          <a:prstGeom prst="rect">
            <a:avLst/>
          </a:prstGeom>
        </p:spPr>
      </p:pic>
      <p:pic>
        <p:nvPicPr>
          <p:cNvPr id="40" name="Immagine 7">
            <a:extLst>
              <a:ext uri="{FF2B5EF4-FFF2-40B4-BE49-F238E27FC236}">
                <a16:creationId xmlns:a16="http://schemas.microsoft.com/office/drawing/2014/main" id="{82519E3F-9A05-2C23-72D7-C301671B39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sp>
        <p:nvSpPr>
          <p:cNvPr id="42" name="TextBox 41">
            <a:extLst>
              <a:ext uri="{FF2B5EF4-FFF2-40B4-BE49-F238E27FC236}">
                <a16:creationId xmlns:a16="http://schemas.microsoft.com/office/drawing/2014/main" id="{E7D20A36-3FA4-A712-FCE1-367687B88707}"/>
              </a:ext>
            </a:extLst>
          </p:cNvPr>
          <p:cNvSpPr txBox="1"/>
          <p:nvPr/>
        </p:nvSpPr>
        <p:spPr>
          <a:xfrm>
            <a:off x="7448020" y="1894963"/>
            <a:ext cx="4628966" cy="3693319"/>
          </a:xfrm>
          <a:prstGeom prst="rect">
            <a:avLst/>
          </a:prstGeom>
          <a:noFill/>
        </p:spPr>
        <p:txBody>
          <a:bodyPr wrap="square" rtlCol="0">
            <a:spAutoFit/>
          </a:bodyPr>
          <a:lstStyle/>
          <a:p>
            <a:r>
              <a:rPr lang="en-US" b="1" dirty="0"/>
              <a:t>Test in Pisa mounting schedule</a:t>
            </a:r>
          </a:p>
          <a:p>
            <a:endParaRPr lang="en-US" b="1" dirty="0"/>
          </a:p>
          <a:p>
            <a:pPr marL="285750" indent="-285750">
              <a:buFont typeface="Arial" panose="020B0604020202020204" pitchFamily="34" charset="0"/>
              <a:buChar char="•"/>
            </a:pPr>
            <a:r>
              <a:rPr lang="en-US" b="1" dirty="0"/>
              <a:t>Rail alignment</a:t>
            </a:r>
            <a:br>
              <a:rPr lang="en-US" b="1" dirty="0"/>
            </a:br>
            <a:r>
              <a:rPr lang="en-US" dirty="0"/>
              <a:t>Define a reference system from one rail, which is going to be a global reference system, and align the other 3 rails to it</a:t>
            </a:r>
            <a:br>
              <a:rPr lang="en-US" dirty="0"/>
            </a:br>
            <a:endParaRPr lang="en-US" b="1" dirty="0"/>
          </a:p>
          <a:p>
            <a:pPr marL="285750" indent="-285750">
              <a:buFont typeface="Arial" panose="020B0604020202020204" pitchFamily="34" charset="0"/>
              <a:buChar char="•"/>
            </a:pPr>
            <a:r>
              <a:rPr lang="en-US" b="1" dirty="0"/>
              <a:t>TFPX alignment</a:t>
            </a:r>
            <a:br>
              <a:rPr lang="en-US" b="1" dirty="0"/>
            </a:br>
            <a:r>
              <a:rPr lang="en-US" dirty="0"/>
              <a:t>Align TFPX to the global reference system</a:t>
            </a:r>
            <a:br>
              <a:rPr lang="en-US" dirty="0"/>
            </a:br>
            <a:endParaRPr lang="en-US" dirty="0"/>
          </a:p>
          <a:p>
            <a:pPr marL="285750" indent="-285750">
              <a:buFont typeface="Arial" panose="020B0604020202020204" pitchFamily="34" charset="0"/>
              <a:buChar char="•"/>
            </a:pPr>
            <a:r>
              <a:rPr lang="en-US" b="1" dirty="0"/>
              <a:t>TBPX alignment</a:t>
            </a:r>
            <a:br>
              <a:rPr lang="en-US" b="1" dirty="0"/>
            </a:br>
            <a:r>
              <a:rPr lang="en-US" dirty="0"/>
              <a:t>Align TBPX to the global reference system</a:t>
            </a:r>
            <a:endParaRPr lang="en-US" b="1" dirty="0"/>
          </a:p>
          <a:p>
            <a:pPr marL="285750" indent="-285750">
              <a:buFont typeface="Arial" panose="020B0604020202020204" pitchFamily="34" charset="0"/>
              <a:buChar char="•"/>
            </a:pPr>
            <a:endParaRPr lang="en-US" dirty="0"/>
          </a:p>
        </p:txBody>
      </p:sp>
      <p:grpSp>
        <p:nvGrpSpPr>
          <p:cNvPr id="75" name="Group 74">
            <a:extLst>
              <a:ext uri="{FF2B5EF4-FFF2-40B4-BE49-F238E27FC236}">
                <a16:creationId xmlns:a16="http://schemas.microsoft.com/office/drawing/2014/main" id="{7FC70752-437A-2C5E-8E84-05A48D68C471}"/>
              </a:ext>
            </a:extLst>
          </p:cNvPr>
          <p:cNvGrpSpPr/>
          <p:nvPr/>
        </p:nvGrpSpPr>
        <p:grpSpPr>
          <a:xfrm>
            <a:off x="202083" y="1409201"/>
            <a:ext cx="7787706" cy="4955020"/>
            <a:chOff x="202083" y="1409201"/>
            <a:chExt cx="7787706" cy="4955020"/>
          </a:xfrm>
        </p:grpSpPr>
        <p:pic>
          <p:nvPicPr>
            <p:cNvPr id="8" name="Picture 7" descr="A metal frame on a table&#10;&#10;Description automatically generated">
              <a:extLst>
                <a:ext uri="{FF2B5EF4-FFF2-40B4-BE49-F238E27FC236}">
                  <a16:creationId xmlns:a16="http://schemas.microsoft.com/office/drawing/2014/main" id="{D70D1B58-B157-F1C4-F89B-63B7822FF1E7}"/>
                </a:ext>
              </a:extLst>
            </p:cNvPr>
            <p:cNvPicPr>
              <a:picLocks noChangeAspect="1"/>
            </p:cNvPicPr>
            <p:nvPr/>
          </p:nvPicPr>
          <p:blipFill rotWithShape="1">
            <a:blip r:embed="rId4">
              <a:extLst>
                <a:ext uri="{28A0092B-C50C-407E-A947-70E740481C1C}">
                  <a14:useLocalDpi xmlns:a14="http://schemas.microsoft.com/office/drawing/2010/main" val="0"/>
                </a:ext>
              </a:extLst>
            </a:blip>
            <a:srcRect l="15641" t="27735" r="5355" b="14884"/>
            <a:stretch/>
          </p:blipFill>
          <p:spPr>
            <a:xfrm>
              <a:off x="202083" y="1559979"/>
              <a:ext cx="4952754" cy="4796371"/>
            </a:xfrm>
            <a:prstGeom prst="rect">
              <a:avLst/>
            </a:prstGeom>
          </p:spPr>
        </p:pic>
        <p:grpSp>
          <p:nvGrpSpPr>
            <p:cNvPr id="38" name="Group 37">
              <a:extLst>
                <a:ext uri="{FF2B5EF4-FFF2-40B4-BE49-F238E27FC236}">
                  <a16:creationId xmlns:a16="http://schemas.microsoft.com/office/drawing/2014/main" id="{BAC3F9EB-AD7E-4D5E-9AFB-DD22E11BF5AB}"/>
                </a:ext>
              </a:extLst>
            </p:cNvPr>
            <p:cNvGrpSpPr/>
            <p:nvPr/>
          </p:nvGrpSpPr>
          <p:grpSpPr>
            <a:xfrm>
              <a:off x="1247410" y="3654186"/>
              <a:ext cx="1108424" cy="1597396"/>
              <a:chOff x="3867673" y="3313211"/>
              <a:chExt cx="1108424" cy="1597396"/>
            </a:xfrm>
          </p:grpSpPr>
          <p:grpSp>
            <p:nvGrpSpPr>
              <p:cNvPr id="22" name="Group 21">
                <a:extLst>
                  <a:ext uri="{FF2B5EF4-FFF2-40B4-BE49-F238E27FC236}">
                    <a16:creationId xmlns:a16="http://schemas.microsoft.com/office/drawing/2014/main" id="{309840C1-30FF-E6C2-8D47-528A540169AD}"/>
                  </a:ext>
                </a:extLst>
              </p:cNvPr>
              <p:cNvGrpSpPr/>
              <p:nvPr/>
            </p:nvGrpSpPr>
            <p:grpSpPr>
              <a:xfrm>
                <a:off x="4243979" y="4413058"/>
                <a:ext cx="732118" cy="497549"/>
                <a:chOff x="6183984" y="5043340"/>
                <a:chExt cx="732118" cy="497549"/>
              </a:xfrm>
            </p:grpSpPr>
            <p:cxnSp>
              <p:nvCxnSpPr>
                <p:cNvPr id="23" name="Straight Arrow Connector 22">
                  <a:extLst>
                    <a:ext uri="{FF2B5EF4-FFF2-40B4-BE49-F238E27FC236}">
                      <a16:creationId xmlns:a16="http://schemas.microsoft.com/office/drawing/2014/main" id="{1984315D-C8A9-F637-8EE7-CBB33B0AAE4C}"/>
                    </a:ext>
                  </a:extLst>
                </p:cNvPr>
                <p:cNvCxnSpPr>
                  <a:cxnSpLocks/>
                </p:cNvCxnSpPr>
                <p:nvPr/>
              </p:nvCxnSpPr>
              <p:spPr>
                <a:xfrm>
                  <a:off x="6183984" y="5043340"/>
                  <a:ext cx="521551" cy="497549"/>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57DC98ED-35DC-3B60-7E4A-8EC8C2A1F52F}"/>
                    </a:ext>
                  </a:extLst>
                </p:cNvPr>
                <p:cNvSpPr txBox="1"/>
                <p:nvPr/>
              </p:nvSpPr>
              <p:spPr>
                <a:xfrm>
                  <a:off x="6624034" y="5092096"/>
                  <a:ext cx="292068" cy="369332"/>
                </a:xfrm>
                <a:prstGeom prst="rect">
                  <a:avLst/>
                </a:prstGeom>
                <a:noFill/>
                <a:ln>
                  <a:solidFill>
                    <a:schemeClr val="tx1"/>
                  </a:solidFill>
                </a:ln>
              </p:spPr>
              <p:txBody>
                <a:bodyPr wrap="none" rtlCol="0">
                  <a:spAutoFit/>
                </a:bodyPr>
                <a:lstStyle/>
                <a:p>
                  <a:r>
                    <a:rPr lang="it-IT" b="1" dirty="0"/>
                    <a:t>z</a:t>
                  </a:r>
                  <a:endParaRPr lang="en-US" b="1" dirty="0"/>
                </a:p>
              </p:txBody>
            </p:sp>
          </p:grpSp>
          <p:grpSp>
            <p:nvGrpSpPr>
              <p:cNvPr id="26" name="Group 25">
                <a:extLst>
                  <a:ext uri="{FF2B5EF4-FFF2-40B4-BE49-F238E27FC236}">
                    <a16:creationId xmlns:a16="http://schemas.microsoft.com/office/drawing/2014/main" id="{72AAB7FD-A9F7-E8D4-1770-FD95B8894951}"/>
                  </a:ext>
                </a:extLst>
              </p:cNvPr>
              <p:cNvGrpSpPr/>
              <p:nvPr/>
            </p:nvGrpSpPr>
            <p:grpSpPr>
              <a:xfrm>
                <a:off x="3867673" y="3313211"/>
                <a:ext cx="394293" cy="1099847"/>
                <a:chOff x="5788738" y="4305031"/>
                <a:chExt cx="394293" cy="1099847"/>
              </a:xfrm>
            </p:grpSpPr>
            <p:cxnSp>
              <p:nvCxnSpPr>
                <p:cNvPr id="27" name="Straight Arrow Connector 26">
                  <a:extLst>
                    <a:ext uri="{FF2B5EF4-FFF2-40B4-BE49-F238E27FC236}">
                      <a16:creationId xmlns:a16="http://schemas.microsoft.com/office/drawing/2014/main" id="{69282D38-0316-C22A-9F90-75BD9208538E}"/>
                    </a:ext>
                  </a:extLst>
                </p:cNvPr>
                <p:cNvCxnSpPr>
                  <a:cxnSpLocks/>
                </p:cNvCxnSpPr>
                <p:nvPr/>
              </p:nvCxnSpPr>
              <p:spPr>
                <a:xfrm flipV="1">
                  <a:off x="6175234" y="4489697"/>
                  <a:ext cx="7797" cy="915181"/>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69D7325D-8E4D-60BB-C1F1-A377EAF08AAD}"/>
                    </a:ext>
                  </a:extLst>
                </p:cNvPr>
                <p:cNvSpPr txBox="1"/>
                <p:nvPr/>
              </p:nvSpPr>
              <p:spPr>
                <a:xfrm>
                  <a:off x="5788738" y="4305031"/>
                  <a:ext cx="298480" cy="369332"/>
                </a:xfrm>
                <a:prstGeom prst="rect">
                  <a:avLst/>
                </a:prstGeom>
                <a:noFill/>
                <a:ln>
                  <a:solidFill>
                    <a:schemeClr val="tx1"/>
                  </a:solidFill>
                </a:ln>
              </p:spPr>
              <p:txBody>
                <a:bodyPr wrap="none" rtlCol="0">
                  <a:spAutoFit/>
                </a:bodyPr>
                <a:lstStyle/>
                <a:p>
                  <a:r>
                    <a:rPr lang="it-IT" b="1" dirty="0"/>
                    <a:t>y</a:t>
                  </a:r>
                  <a:endParaRPr lang="en-US" b="1" dirty="0"/>
                </a:p>
              </p:txBody>
            </p:sp>
          </p:grpSp>
          <p:grpSp>
            <p:nvGrpSpPr>
              <p:cNvPr id="37" name="Group 36">
                <a:extLst>
                  <a:ext uri="{FF2B5EF4-FFF2-40B4-BE49-F238E27FC236}">
                    <a16:creationId xmlns:a16="http://schemas.microsoft.com/office/drawing/2014/main" id="{16110FD0-7A9B-317C-9D14-FF982FC84F2A}"/>
                  </a:ext>
                </a:extLst>
              </p:cNvPr>
              <p:cNvGrpSpPr/>
              <p:nvPr/>
            </p:nvGrpSpPr>
            <p:grpSpPr>
              <a:xfrm>
                <a:off x="4254169" y="3834776"/>
                <a:ext cx="721928" cy="578282"/>
                <a:chOff x="4254169" y="3834776"/>
                <a:chExt cx="721928" cy="578282"/>
              </a:xfrm>
            </p:grpSpPr>
            <p:sp>
              <p:nvSpPr>
                <p:cNvPr id="31" name="TextBox 30">
                  <a:extLst>
                    <a:ext uri="{FF2B5EF4-FFF2-40B4-BE49-F238E27FC236}">
                      <a16:creationId xmlns:a16="http://schemas.microsoft.com/office/drawing/2014/main" id="{5F5B6DCD-DABA-6FC6-5585-F77A303E612C}"/>
                    </a:ext>
                  </a:extLst>
                </p:cNvPr>
                <p:cNvSpPr txBox="1"/>
                <p:nvPr/>
              </p:nvSpPr>
              <p:spPr>
                <a:xfrm>
                  <a:off x="4490748" y="3834776"/>
                  <a:ext cx="298480" cy="369332"/>
                </a:xfrm>
                <a:prstGeom prst="rect">
                  <a:avLst/>
                </a:prstGeom>
                <a:noFill/>
                <a:ln>
                  <a:solidFill>
                    <a:schemeClr val="tx1"/>
                  </a:solidFill>
                </a:ln>
              </p:spPr>
              <p:txBody>
                <a:bodyPr wrap="none" rtlCol="0">
                  <a:spAutoFit/>
                </a:bodyPr>
                <a:lstStyle/>
                <a:p>
                  <a:r>
                    <a:rPr lang="it-IT" b="1" dirty="0"/>
                    <a:t>x</a:t>
                  </a:r>
                  <a:endParaRPr lang="en-US" b="1" dirty="0"/>
                </a:p>
              </p:txBody>
            </p:sp>
            <p:cxnSp>
              <p:nvCxnSpPr>
                <p:cNvPr id="32" name="Straight Arrow Connector 31">
                  <a:extLst>
                    <a:ext uri="{FF2B5EF4-FFF2-40B4-BE49-F238E27FC236}">
                      <a16:creationId xmlns:a16="http://schemas.microsoft.com/office/drawing/2014/main" id="{A2DABC54-D508-6756-5F6E-0EBB5EB6305E}"/>
                    </a:ext>
                  </a:extLst>
                </p:cNvPr>
                <p:cNvCxnSpPr>
                  <a:cxnSpLocks/>
                </p:cNvCxnSpPr>
                <p:nvPr/>
              </p:nvCxnSpPr>
              <p:spPr>
                <a:xfrm flipV="1">
                  <a:off x="4254169" y="4126370"/>
                  <a:ext cx="721928" cy="286688"/>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pic>
          <p:nvPicPr>
            <p:cNvPr id="29" name="Picture 28" descr="A close-up of a metal piece&#10;&#10;Description automatically generated">
              <a:extLst>
                <a:ext uri="{FF2B5EF4-FFF2-40B4-BE49-F238E27FC236}">
                  <a16:creationId xmlns:a16="http://schemas.microsoft.com/office/drawing/2014/main" id="{C2F8A24E-E092-2E0D-2FFF-FF91BF17C3E9}"/>
                </a:ext>
              </a:extLst>
            </p:cNvPr>
            <p:cNvPicPr>
              <a:picLocks noChangeAspect="1"/>
            </p:cNvPicPr>
            <p:nvPr/>
          </p:nvPicPr>
          <p:blipFill rotWithShape="1">
            <a:blip r:embed="rId5">
              <a:extLst>
                <a:ext uri="{28A0092B-C50C-407E-A947-70E740481C1C}">
                  <a14:useLocalDpi xmlns:a14="http://schemas.microsoft.com/office/drawing/2010/main" val="0"/>
                </a:ext>
              </a:extLst>
            </a:blip>
            <a:srcRect l="21789" t="28691" r="17290" b="22518"/>
            <a:stretch/>
          </p:blipFill>
          <p:spPr>
            <a:xfrm>
              <a:off x="4891940" y="3654186"/>
              <a:ext cx="2537888" cy="271003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6" name="Picture 15" descr="A metal piece of metal with a screw&#10;&#10;Description automatically generated with medium confidence">
              <a:extLst>
                <a:ext uri="{FF2B5EF4-FFF2-40B4-BE49-F238E27FC236}">
                  <a16:creationId xmlns:a16="http://schemas.microsoft.com/office/drawing/2014/main" id="{ECE03207-1B4A-9135-5480-E6DCD8AE3A8C}"/>
                </a:ext>
              </a:extLst>
            </p:cNvPr>
            <p:cNvPicPr>
              <a:picLocks noChangeAspect="1"/>
            </p:cNvPicPr>
            <p:nvPr/>
          </p:nvPicPr>
          <p:blipFill rotWithShape="1">
            <a:blip r:embed="rId6">
              <a:extLst>
                <a:ext uri="{28A0092B-C50C-407E-A947-70E740481C1C}">
                  <a14:useLocalDpi xmlns:a14="http://schemas.microsoft.com/office/drawing/2010/main" val="0"/>
                </a:ext>
              </a:extLst>
            </a:blip>
            <a:srcRect l="17408" t="14398" r="10251" b="37459"/>
            <a:stretch/>
          </p:blipFill>
          <p:spPr>
            <a:xfrm>
              <a:off x="4957863" y="1409201"/>
              <a:ext cx="2276273" cy="201979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6" name="Arrow: Down 35">
              <a:extLst>
                <a:ext uri="{FF2B5EF4-FFF2-40B4-BE49-F238E27FC236}">
                  <a16:creationId xmlns:a16="http://schemas.microsoft.com/office/drawing/2014/main" id="{6FD862D6-849D-8434-3A71-7FBBEE38F83D}"/>
                </a:ext>
              </a:extLst>
            </p:cNvPr>
            <p:cNvSpPr/>
            <p:nvPr/>
          </p:nvSpPr>
          <p:spPr>
            <a:xfrm rot="14907406">
              <a:off x="4893559" y="2287556"/>
              <a:ext cx="453197" cy="56899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Down 40">
              <a:extLst>
                <a:ext uri="{FF2B5EF4-FFF2-40B4-BE49-F238E27FC236}">
                  <a16:creationId xmlns:a16="http://schemas.microsoft.com/office/drawing/2014/main" id="{BAEC9760-B3D2-1F3C-3A17-13C02D83A4A9}"/>
                </a:ext>
              </a:extLst>
            </p:cNvPr>
            <p:cNvSpPr/>
            <p:nvPr/>
          </p:nvSpPr>
          <p:spPr>
            <a:xfrm rot="15476145">
              <a:off x="4644291" y="5004096"/>
              <a:ext cx="453197" cy="571302"/>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a:extLst>
                <a:ext uri="{FF2B5EF4-FFF2-40B4-BE49-F238E27FC236}">
                  <a16:creationId xmlns:a16="http://schemas.microsoft.com/office/drawing/2014/main" id="{7944B3DB-A56F-51A1-EAA3-321AC7B1AE3C}"/>
                </a:ext>
              </a:extLst>
            </p:cNvPr>
            <p:cNvSpPr txBox="1"/>
            <p:nvPr/>
          </p:nvSpPr>
          <p:spPr>
            <a:xfrm>
              <a:off x="6869867" y="5649136"/>
              <a:ext cx="1119922" cy="369332"/>
            </a:xfrm>
            <a:prstGeom prst="rect">
              <a:avLst/>
            </a:prstGeom>
            <a:solidFill>
              <a:schemeClr val="bg1"/>
            </a:solidFill>
            <a:ln>
              <a:solidFill>
                <a:schemeClr val="tx1"/>
              </a:solidFill>
            </a:ln>
          </p:spPr>
          <p:txBody>
            <a:bodyPr wrap="none" rtlCol="0">
              <a:spAutoFit/>
            </a:bodyPr>
            <a:lstStyle/>
            <a:p>
              <a:r>
                <a:rPr lang="it-IT" dirty="0"/>
                <a:t>Z stopper</a:t>
              </a:r>
              <a:endParaRPr lang="en-US" dirty="0"/>
            </a:p>
          </p:txBody>
        </p:sp>
        <p:sp>
          <p:nvSpPr>
            <p:cNvPr id="44" name="TextBox 43">
              <a:extLst>
                <a:ext uri="{FF2B5EF4-FFF2-40B4-BE49-F238E27FC236}">
                  <a16:creationId xmlns:a16="http://schemas.microsoft.com/office/drawing/2014/main" id="{1224FAAE-97D7-2BDD-829C-AC051594DED4}"/>
                </a:ext>
              </a:extLst>
            </p:cNvPr>
            <p:cNvSpPr txBox="1"/>
            <p:nvPr/>
          </p:nvSpPr>
          <p:spPr>
            <a:xfrm>
              <a:off x="4485385" y="4674218"/>
              <a:ext cx="1359283" cy="369332"/>
            </a:xfrm>
            <a:prstGeom prst="rect">
              <a:avLst/>
            </a:prstGeom>
            <a:solidFill>
              <a:schemeClr val="bg1"/>
            </a:solidFill>
            <a:ln>
              <a:solidFill>
                <a:schemeClr val="tx1"/>
              </a:solidFill>
            </a:ln>
          </p:spPr>
          <p:txBody>
            <a:bodyPr wrap="none" rtlCol="0">
              <a:spAutoFit/>
            </a:bodyPr>
            <a:lstStyle/>
            <a:p>
              <a:r>
                <a:rPr lang="en-US" dirty="0"/>
                <a:t>X regulation</a:t>
              </a:r>
            </a:p>
          </p:txBody>
        </p:sp>
        <p:sp>
          <p:nvSpPr>
            <p:cNvPr id="45" name="TextBox 44">
              <a:extLst>
                <a:ext uri="{FF2B5EF4-FFF2-40B4-BE49-F238E27FC236}">
                  <a16:creationId xmlns:a16="http://schemas.microsoft.com/office/drawing/2014/main" id="{58868A15-3EAD-BFCC-8291-F0CEC6FA23F5}"/>
                </a:ext>
              </a:extLst>
            </p:cNvPr>
            <p:cNvSpPr txBox="1"/>
            <p:nvPr/>
          </p:nvSpPr>
          <p:spPr>
            <a:xfrm>
              <a:off x="5556105" y="3811014"/>
              <a:ext cx="1359283" cy="369332"/>
            </a:xfrm>
            <a:prstGeom prst="rect">
              <a:avLst/>
            </a:prstGeom>
            <a:solidFill>
              <a:schemeClr val="bg1"/>
            </a:solidFill>
            <a:ln>
              <a:solidFill>
                <a:schemeClr val="tx1"/>
              </a:solidFill>
            </a:ln>
          </p:spPr>
          <p:txBody>
            <a:bodyPr wrap="none" rtlCol="0">
              <a:spAutoFit/>
            </a:bodyPr>
            <a:lstStyle/>
            <a:p>
              <a:r>
                <a:rPr lang="en-US" dirty="0"/>
                <a:t>Y regulation</a:t>
              </a:r>
            </a:p>
          </p:txBody>
        </p:sp>
        <p:cxnSp>
          <p:nvCxnSpPr>
            <p:cNvPr id="47" name="Straight Arrow Connector 46">
              <a:extLst>
                <a:ext uri="{FF2B5EF4-FFF2-40B4-BE49-F238E27FC236}">
                  <a16:creationId xmlns:a16="http://schemas.microsoft.com/office/drawing/2014/main" id="{AC1AE2BC-3C6B-C2A6-C66B-C8F182BB5E36}"/>
                </a:ext>
              </a:extLst>
            </p:cNvPr>
            <p:cNvCxnSpPr>
              <a:cxnSpLocks/>
              <a:endCxn id="45" idx="2"/>
            </p:cNvCxnSpPr>
            <p:nvPr/>
          </p:nvCxnSpPr>
          <p:spPr>
            <a:xfrm flipH="1" flipV="1">
              <a:off x="6235747" y="4180346"/>
              <a:ext cx="22146" cy="493872"/>
            </a:xfrm>
            <a:prstGeom prst="straightConnector1">
              <a:avLst/>
            </a:prstGeom>
            <a:ln w="38100">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FAD69C50-C391-0F8D-CA1E-60BE8E58B698}"/>
                </a:ext>
              </a:extLst>
            </p:cNvPr>
            <p:cNvCxnSpPr>
              <a:cxnSpLocks/>
              <a:endCxn id="44" idx="3"/>
            </p:cNvCxnSpPr>
            <p:nvPr/>
          </p:nvCxnSpPr>
          <p:spPr>
            <a:xfrm flipH="1">
              <a:off x="5844668" y="4784199"/>
              <a:ext cx="445562" cy="74685"/>
            </a:xfrm>
            <a:prstGeom prst="straightConnector1">
              <a:avLst/>
            </a:prstGeom>
            <a:ln w="38100">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56" name="Straight Arrow Connector 55">
              <a:extLst>
                <a:ext uri="{FF2B5EF4-FFF2-40B4-BE49-F238E27FC236}">
                  <a16:creationId xmlns:a16="http://schemas.microsoft.com/office/drawing/2014/main" id="{DFDB32D6-304A-3E86-67E2-63894F45B56B}"/>
                </a:ext>
              </a:extLst>
            </p:cNvPr>
            <p:cNvCxnSpPr>
              <a:cxnSpLocks/>
              <a:endCxn id="43" idx="1"/>
            </p:cNvCxnSpPr>
            <p:nvPr/>
          </p:nvCxnSpPr>
          <p:spPr>
            <a:xfrm>
              <a:off x="6558014" y="5527428"/>
              <a:ext cx="311853" cy="306374"/>
            </a:xfrm>
            <a:prstGeom prst="straightConnector1">
              <a:avLst/>
            </a:prstGeom>
            <a:ln w="38100">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60" name="TextBox 59">
              <a:extLst>
                <a:ext uri="{FF2B5EF4-FFF2-40B4-BE49-F238E27FC236}">
                  <a16:creationId xmlns:a16="http://schemas.microsoft.com/office/drawing/2014/main" id="{BCBB967B-CAA8-81CD-6518-D3E1233AE343}"/>
                </a:ext>
              </a:extLst>
            </p:cNvPr>
            <p:cNvSpPr txBox="1"/>
            <p:nvPr/>
          </p:nvSpPr>
          <p:spPr>
            <a:xfrm>
              <a:off x="5355424" y="1501748"/>
              <a:ext cx="1359283" cy="369332"/>
            </a:xfrm>
            <a:prstGeom prst="rect">
              <a:avLst/>
            </a:prstGeom>
            <a:solidFill>
              <a:schemeClr val="bg1"/>
            </a:solidFill>
            <a:ln>
              <a:solidFill>
                <a:schemeClr val="tx1"/>
              </a:solidFill>
            </a:ln>
          </p:spPr>
          <p:txBody>
            <a:bodyPr wrap="square" rtlCol="0">
              <a:spAutoFit/>
            </a:bodyPr>
            <a:lstStyle/>
            <a:p>
              <a:r>
                <a:rPr lang="en-US" dirty="0"/>
                <a:t>Y regulation</a:t>
              </a:r>
            </a:p>
          </p:txBody>
        </p:sp>
        <p:cxnSp>
          <p:nvCxnSpPr>
            <p:cNvPr id="61" name="Straight Arrow Connector 60">
              <a:extLst>
                <a:ext uri="{FF2B5EF4-FFF2-40B4-BE49-F238E27FC236}">
                  <a16:creationId xmlns:a16="http://schemas.microsoft.com/office/drawing/2014/main" id="{5D12498B-0843-2343-17A1-490F9133137D}"/>
                </a:ext>
              </a:extLst>
            </p:cNvPr>
            <p:cNvCxnSpPr>
              <a:cxnSpLocks/>
              <a:endCxn id="60" idx="2"/>
            </p:cNvCxnSpPr>
            <p:nvPr/>
          </p:nvCxnSpPr>
          <p:spPr>
            <a:xfrm flipV="1">
              <a:off x="6035066" y="1871080"/>
              <a:ext cx="0" cy="385736"/>
            </a:xfrm>
            <a:prstGeom prst="straightConnector1">
              <a:avLst/>
            </a:prstGeom>
            <a:ln w="38100">
              <a:solidFill>
                <a:srgbClr val="FFFF00"/>
              </a:solidFill>
              <a:tailEnd type="triangle"/>
            </a:ln>
          </p:spPr>
          <p:style>
            <a:lnRef idx="2">
              <a:schemeClr val="accent1"/>
            </a:lnRef>
            <a:fillRef idx="0">
              <a:schemeClr val="accent1"/>
            </a:fillRef>
            <a:effectRef idx="1">
              <a:schemeClr val="accent1"/>
            </a:effectRef>
            <a:fontRef idx="minor">
              <a:schemeClr val="tx1"/>
            </a:fontRef>
          </p:style>
        </p:cxnSp>
        <p:sp>
          <p:nvSpPr>
            <p:cNvPr id="73" name="TextBox 72">
              <a:extLst>
                <a:ext uri="{FF2B5EF4-FFF2-40B4-BE49-F238E27FC236}">
                  <a16:creationId xmlns:a16="http://schemas.microsoft.com/office/drawing/2014/main" id="{311D82AB-7572-0A09-9A67-E3E0BA19A036}"/>
                </a:ext>
              </a:extLst>
            </p:cNvPr>
            <p:cNvSpPr txBox="1"/>
            <p:nvPr/>
          </p:nvSpPr>
          <p:spPr>
            <a:xfrm>
              <a:off x="1080924" y="2734084"/>
              <a:ext cx="1153454" cy="646331"/>
            </a:xfrm>
            <a:prstGeom prst="rect">
              <a:avLst/>
            </a:prstGeom>
            <a:solidFill>
              <a:schemeClr val="bg1"/>
            </a:solidFill>
            <a:ln>
              <a:solidFill>
                <a:schemeClr val="tx1"/>
              </a:solidFill>
            </a:ln>
          </p:spPr>
          <p:txBody>
            <a:bodyPr wrap="square" rtlCol="0">
              <a:spAutoFit/>
            </a:bodyPr>
            <a:lstStyle/>
            <a:p>
              <a:pPr algn="ctr"/>
              <a:r>
                <a:rPr lang="en-US" dirty="0"/>
                <a:t>Service cylinder</a:t>
              </a:r>
            </a:p>
          </p:txBody>
        </p:sp>
        <p:sp>
          <p:nvSpPr>
            <p:cNvPr id="74" name="TextBox 73">
              <a:extLst>
                <a:ext uri="{FF2B5EF4-FFF2-40B4-BE49-F238E27FC236}">
                  <a16:creationId xmlns:a16="http://schemas.microsoft.com/office/drawing/2014/main" id="{02D59386-3A02-4ED8-B46E-58A607E7F116}"/>
                </a:ext>
              </a:extLst>
            </p:cNvPr>
            <p:cNvSpPr txBox="1"/>
            <p:nvPr/>
          </p:nvSpPr>
          <p:spPr>
            <a:xfrm>
              <a:off x="3453586" y="5537422"/>
              <a:ext cx="878393" cy="369332"/>
            </a:xfrm>
            <a:prstGeom prst="rect">
              <a:avLst/>
            </a:prstGeom>
            <a:solidFill>
              <a:schemeClr val="bg1"/>
            </a:solidFill>
            <a:ln>
              <a:solidFill>
                <a:schemeClr val="tx1"/>
              </a:solidFill>
            </a:ln>
          </p:spPr>
          <p:txBody>
            <a:bodyPr wrap="square" rtlCol="0">
              <a:spAutoFit/>
            </a:bodyPr>
            <a:lstStyle/>
            <a:p>
              <a:pPr algn="ctr"/>
              <a:r>
                <a:rPr lang="en-US" dirty="0"/>
                <a:t>Rails</a:t>
              </a:r>
            </a:p>
          </p:txBody>
        </p:sp>
      </p:grpSp>
      <p:cxnSp>
        <p:nvCxnSpPr>
          <p:cNvPr id="76" name="Straight Arrow Connector 75">
            <a:extLst>
              <a:ext uri="{FF2B5EF4-FFF2-40B4-BE49-F238E27FC236}">
                <a16:creationId xmlns:a16="http://schemas.microsoft.com/office/drawing/2014/main" id="{750DCC76-4888-BC15-F220-28608786AB3B}"/>
              </a:ext>
            </a:extLst>
          </p:cNvPr>
          <p:cNvCxnSpPr>
            <a:cxnSpLocks/>
            <a:stCxn id="74" idx="0"/>
          </p:cNvCxnSpPr>
          <p:nvPr/>
        </p:nvCxnSpPr>
        <p:spPr>
          <a:xfrm flipV="1">
            <a:off x="3892783" y="5353050"/>
            <a:ext cx="335530" cy="184372"/>
          </a:xfrm>
          <a:prstGeom prst="straightConnector1">
            <a:avLst/>
          </a:prstGeom>
          <a:ln w="38100">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79" name="Straight Arrow Connector 78">
            <a:extLst>
              <a:ext uri="{FF2B5EF4-FFF2-40B4-BE49-F238E27FC236}">
                <a16:creationId xmlns:a16="http://schemas.microsoft.com/office/drawing/2014/main" id="{A32CE31D-1C0B-A223-20D5-0D3C355891F8}"/>
              </a:ext>
            </a:extLst>
          </p:cNvPr>
          <p:cNvCxnSpPr>
            <a:cxnSpLocks/>
            <a:stCxn id="74" idx="0"/>
          </p:cNvCxnSpPr>
          <p:nvPr/>
        </p:nvCxnSpPr>
        <p:spPr>
          <a:xfrm flipV="1">
            <a:off x="3892783" y="2655651"/>
            <a:ext cx="486339" cy="2881771"/>
          </a:xfrm>
          <a:prstGeom prst="straightConnector1">
            <a:avLst/>
          </a:prstGeom>
          <a:ln w="38100">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83" name="Straight Arrow Connector 82">
            <a:extLst>
              <a:ext uri="{FF2B5EF4-FFF2-40B4-BE49-F238E27FC236}">
                <a16:creationId xmlns:a16="http://schemas.microsoft.com/office/drawing/2014/main" id="{0D186916-13BF-1D9A-5871-C7D0724A8435}"/>
              </a:ext>
            </a:extLst>
          </p:cNvPr>
          <p:cNvCxnSpPr>
            <a:cxnSpLocks/>
          </p:cNvCxnSpPr>
          <p:nvPr/>
        </p:nvCxnSpPr>
        <p:spPr>
          <a:xfrm flipH="1" flipV="1">
            <a:off x="2139794" y="4096536"/>
            <a:ext cx="1752989" cy="1440886"/>
          </a:xfrm>
          <a:prstGeom prst="straightConnector1">
            <a:avLst/>
          </a:prstGeom>
          <a:ln w="38100">
            <a:solidFill>
              <a:srgbClr val="FFFF00"/>
            </a:solidFill>
            <a:tailEnd type="triangle"/>
          </a:ln>
        </p:spPr>
        <p:style>
          <a:lnRef idx="2">
            <a:schemeClr val="accent1"/>
          </a:lnRef>
          <a:fillRef idx="0">
            <a:schemeClr val="accent1"/>
          </a:fillRef>
          <a:effectRef idx="1">
            <a:schemeClr val="accent1"/>
          </a:effectRef>
          <a:fontRef idx="minor">
            <a:schemeClr val="tx1"/>
          </a:fontRef>
        </p:style>
      </p:cxnSp>
      <p:cxnSp>
        <p:nvCxnSpPr>
          <p:cNvPr id="85" name="Straight Arrow Connector 84">
            <a:extLst>
              <a:ext uri="{FF2B5EF4-FFF2-40B4-BE49-F238E27FC236}">
                <a16:creationId xmlns:a16="http://schemas.microsoft.com/office/drawing/2014/main" id="{9B5BC145-0919-5B72-9CC7-E8D2AA96CF0E}"/>
              </a:ext>
            </a:extLst>
          </p:cNvPr>
          <p:cNvCxnSpPr>
            <a:cxnSpLocks/>
          </p:cNvCxnSpPr>
          <p:nvPr/>
        </p:nvCxnSpPr>
        <p:spPr>
          <a:xfrm flipH="1" flipV="1">
            <a:off x="2092651" y="2063948"/>
            <a:ext cx="1800132" cy="3473474"/>
          </a:xfrm>
          <a:prstGeom prst="straightConnector1">
            <a:avLst/>
          </a:prstGeom>
          <a:ln w="38100">
            <a:solidFill>
              <a:srgbClr val="FFFF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29729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9BAB8-999E-7AE1-67DD-A5BD37CB9326}"/>
              </a:ext>
            </a:extLst>
          </p:cNvPr>
          <p:cNvSpPr>
            <a:spLocks noGrp="1"/>
          </p:cNvSpPr>
          <p:nvPr>
            <p:ph type="title"/>
          </p:nvPr>
        </p:nvSpPr>
        <p:spPr>
          <a:xfrm>
            <a:off x="838200" y="365124"/>
            <a:ext cx="10515600" cy="1325563"/>
          </a:xfrm>
        </p:spPr>
        <p:txBody>
          <a:bodyPr/>
          <a:lstStyle/>
          <a:p>
            <a:pPr algn="ctr"/>
            <a:r>
              <a:rPr lang="en-US"/>
              <a:t>Rails pre alignment</a:t>
            </a:r>
          </a:p>
        </p:txBody>
      </p:sp>
      <p:sp>
        <p:nvSpPr>
          <p:cNvPr id="4" name="Date Placeholder 3">
            <a:extLst>
              <a:ext uri="{FF2B5EF4-FFF2-40B4-BE49-F238E27FC236}">
                <a16:creationId xmlns:a16="http://schemas.microsoft.com/office/drawing/2014/main" id="{A9B74103-91C2-37C6-B258-2B1F14E3AA37}"/>
              </a:ext>
            </a:extLst>
          </p:cNvPr>
          <p:cNvSpPr>
            <a:spLocks noGrp="1"/>
          </p:cNvSpPr>
          <p:nvPr>
            <p:ph type="dt" sz="half" idx="10"/>
          </p:nvPr>
        </p:nvSpPr>
        <p:spPr/>
        <p:txBody>
          <a:bodyPr/>
          <a:lstStyle/>
          <a:p>
            <a:r>
              <a:rPr lang="en-US"/>
              <a:t>29/05/2024</a:t>
            </a:r>
          </a:p>
        </p:txBody>
      </p:sp>
      <p:sp>
        <p:nvSpPr>
          <p:cNvPr id="5" name="Slide Number Placeholder 4">
            <a:extLst>
              <a:ext uri="{FF2B5EF4-FFF2-40B4-BE49-F238E27FC236}">
                <a16:creationId xmlns:a16="http://schemas.microsoft.com/office/drawing/2014/main" id="{D0F7098D-A5BE-8A61-51FE-4DDF33B01EE5}"/>
              </a:ext>
            </a:extLst>
          </p:cNvPr>
          <p:cNvSpPr>
            <a:spLocks noGrp="1"/>
          </p:cNvSpPr>
          <p:nvPr>
            <p:ph type="sldNum" sz="quarter" idx="12"/>
          </p:nvPr>
        </p:nvSpPr>
        <p:spPr/>
        <p:txBody>
          <a:bodyPr/>
          <a:lstStyle/>
          <a:p>
            <a:fld id="{DF23F53D-062D-426B-8ACC-E4452248BC53}" type="slidenum">
              <a:rPr lang="en-US" smtClean="0"/>
              <a:t>14</a:t>
            </a:fld>
            <a:endParaRPr lang="en-US"/>
          </a:p>
        </p:txBody>
      </p:sp>
      <p:grpSp>
        <p:nvGrpSpPr>
          <p:cNvPr id="17" name="Group 16">
            <a:extLst>
              <a:ext uri="{FF2B5EF4-FFF2-40B4-BE49-F238E27FC236}">
                <a16:creationId xmlns:a16="http://schemas.microsoft.com/office/drawing/2014/main" id="{4162493C-B4BF-213D-77A1-0A8CCE60646C}"/>
              </a:ext>
            </a:extLst>
          </p:cNvPr>
          <p:cNvGrpSpPr/>
          <p:nvPr/>
        </p:nvGrpSpPr>
        <p:grpSpPr>
          <a:xfrm>
            <a:off x="124398" y="1792847"/>
            <a:ext cx="7214655" cy="4679344"/>
            <a:chOff x="838200" y="1818293"/>
            <a:chExt cx="7214655" cy="4679344"/>
          </a:xfrm>
        </p:grpSpPr>
        <p:pic>
          <p:nvPicPr>
            <p:cNvPr id="7" name="Picture 6">
              <a:extLst>
                <a:ext uri="{FF2B5EF4-FFF2-40B4-BE49-F238E27FC236}">
                  <a16:creationId xmlns:a16="http://schemas.microsoft.com/office/drawing/2014/main" id="{B108779F-D4A0-F029-9D13-559BD17E0C4E}"/>
                </a:ext>
              </a:extLst>
            </p:cNvPr>
            <p:cNvPicPr>
              <a:picLocks noChangeAspect="1"/>
            </p:cNvPicPr>
            <p:nvPr/>
          </p:nvPicPr>
          <p:blipFill>
            <a:blip r:embed="rId2"/>
            <a:stretch>
              <a:fillRect/>
            </a:stretch>
          </p:blipFill>
          <p:spPr>
            <a:xfrm>
              <a:off x="838200" y="1818293"/>
              <a:ext cx="4193011" cy="4277232"/>
            </a:xfrm>
            <a:prstGeom prst="rect">
              <a:avLst/>
            </a:prstGeom>
          </p:spPr>
        </p:pic>
        <p:pic>
          <p:nvPicPr>
            <p:cNvPr id="9" name="Picture 8">
              <a:extLst>
                <a:ext uri="{FF2B5EF4-FFF2-40B4-BE49-F238E27FC236}">
                  <a16:creationId xmlns:a16="http://schemas.microsoft.com/office/drawing/2014/main" id="{6DFB9335-A559-4D36-CF0B-1AB1D2FFC9E3}"/>
                </a:ext>
              </a:extLst>
            </p:cNvPr>
            <p:cNvPicPr>
              <a:picLocks noChangeAspect="1"/>
            </p:cNvPicPr>
            <p:nvPr/>
          </p:nvPicPr>
          <p:blipFill>
            <a:blip r:embed="rId3"/>
            <a:stretch>
              <a:fillRect/>
            </a:stretch>
          </p:blipFill>
          <p:spPr>
            <a:xfrm>
              <a:off x="4800600" y="4471987"/>
              <a:ext cx="3252255" cy="202565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0" name="Arrow: Down 9">
              <a:extLst>
                <a:ext uri="{FF2B5EF4-FFF2-40B4-BE49-F238E27FC236}">
                  <a16:creationId xmlns:a16="http://schemas.microsoft.com/office/drawing/2014/main" id="{23F93E89-10AC-1AD3-5B5E-A87F76E8CED1}"/>
                </a:ext>
              </a:extLst>
            </p:cNvPr>
            <p:cNvSpPr/>
            <p:nvPr/>
          </p:nvSpPr>
          <p:spPr>
            <a:xfrm rot="16852076">
              <a:off x="4619625" y="5213019"/>
              <a:ext cx="361950" cy="34985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D74FDA42-8E6F-7530-0598-D7A9608FC0A3}"/>
                </a:ext>
              </a:extLst>
            </p:cNvPr>
            <p:cNvSpPr/>
            <p:nvPr/>
          </p:nvSpPr>
          <p:spPr>
            <a:xfrm>
              <a:off x="4102291" y="4937780"/>
              <a:ext cx="578869" cy="555317"/>
            </a:xfrm>
            <a:prstGeom prst="ellipse">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extBox 11">
            <a:extLst>
              <a:ext uri="{FF2B5EF4-FFF2-40B4-BE49-F238E27FC236}">
                <a16:creationId xmlns:a16="http://schemas.microsoft.com/office/drawing/2014/main" id="{44D5B711-F796-4A44-FFFC-8042FC6C15FF}"/>
              </a:ext>
            </a:extLst>
          </p:cNvPr>
          <p:cNvSpPr txBox="1"/>
          <p:nvPr/>
        </p:nvSpPr>
        <p:spPr>
          <a:xfrm>
            <a:off x="4310612" y="1757125"/>
            <a:ext cx="3746743" cy="2062103"/>
          </a:xfrm>
          <a:prstGeom prst="rect">
            <a:avLst/>
          </a:prstGeom>
          <a:noFill/>
        </p:spPr>
        <p:txBody>
          <a:bodyPr wrap="square" rtlCol="0">
            <a:spAutoFit/>
          </a:bodyPr>
          <a:lstStyle/>
          <a:p>
            <a:r>
              <a:rPr lang="en-US" sz="1600" b="1" dirty="0"/>
              <a:t>Reference system definition:</a:t>
            </a:r>
          </a:p>
          <a:p>
            <a:pPr marL="285750" indent="-285750">
              <a:buFont typeface="Arial" panose="020B0604020202020204" pitchFamily="34" charset="0"/>
              <a:buChar char="•"/>
            </a:pPr>
            <a:r>
              <a:rPr lang="en-US" sz="1600" dirty="0"/>
              <a:t>Y plane offset by 197 mm from Y’ plane</a:t>
            </a:r>
          </a:p>
          <a:p>
            <a:pPr marL="285750" indent="-285750">
              <a:buFont typeface="Arial" panose="020B0604020202020204" pitchFamily="34" charset="0"/>
              <a:buChar char="•"/>
            </a:pPr>
            <a:r>
              <a:rPr lang="en-US" sz="1600" dirty="0"/>
              <a:t>Z direction given by the bottom right edge</a:t>
            </a:r>
          </a:p>
          <a:p>
            <a:pPr marL="285750" indent="-285750">
              <a:buFont typeface="Arial" panose="020B0604020202020204" pitchFamily="34" charset="0"/>
              <a:buChar char="•"/>
            </a:pPr>
            <a:endParaRPr lang="en-US" sz="1600" dirty="0"/>
          </a:p>
          <a:p>
            <a:r>
              <a:rPr lang="en-US" sz="1600" dirty="0"/>
              <a:t>Align the other 3 rails with a 0.1 mm precision</a:t>
            </a:r>
          </a:p>
        </p:txBody>
      </p:sp>
      <p:cxnSp>
        <p:nvCxnSpPr>
          <p:cNvPr id="14" name="Straight Arrow Connector 13">
            <a:extLst>
              <a:ext uri="{FF2B5EF4-FFF2-40B4-BE49-F238E27FC236}">
                <a16:creationId xmlns:a16="http://schemas.microsoft.com/office/drawing/2014/main" id="{8E7A1333-3244-6EA2-096F-B599ADE7F2BD}"/>
              </a:ext>
            </a:extLst>
          </p:cNvPr>
          <p:cNvCxnSpPr>
            <a:cxnSpLocks/>
            <a:stCxn id="15" idx="2"/>
          </p:cNvCxnSpPr>
          <p:nvPr/>
        </p:nvCxnSpPr>
        <p:spPr>
          <a:xfrm>
            <a:off x="4756793" y="4469380"/>
            <a:ext cx="378469" cy="7162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A6ADBADE-D683-ED35-305E-A4445C1EA5CD}"/>
              </a:ext>
            </a:extLst>
          </p:cNvPr>
          <p:cNvSpPr txBox="1"/>
          <p:nvPr/>
        </p:nvSpPr>
        <p:spPr>
          <a:xfrm>
            <a:off x="4317409" y="4130826"/>
            <a:ext cx="878767" cy="338554"/>
          </a:xfrm>
          <a:prstGeom prst="rect">
            <a:avLst/>
          </a:prstGeom>
          <a:noFill/>
          <a:ln w="28575">
            <a:solidFill>
              <a:schemeClr val="tx1"/>
            </a:solidFill>
          </a:ln>
        </p:spPr>
        <p:txBody>
          <a:bodyPr wrap="none" rtlCol="0">
            <a:spAutoFit/>
          </a:bodyPr>
          <a:lstStyle/>
          <a:p>
            <a:r>
              <a:rPr lang="en-US" sz="1600"/>
              <a:t>Y’ plane</a:t>
            </a:r>
          </a:p>
        </p:txBody>
      </p:sp>
      <p:grpSp>
        <p:nvGrpSpPr>
          <p:cNvPr id="21" name="Group 20">
            <a:extLst>
              <a:ext uri="{FF2B5EF4-FFF2-40B4-BE49-F238E27FC236}">
                <a16:creationId xmlns:a16="http://schemas.microsoft.com/office/drawing/2014/main" id="{797C73E5-4CE8-EB6B-1F91-C9C2DC35EA39}"/>
              </a:ext>
            </a:extLst>
          </p:cNvPr>
          <p:cNvGrpSpPr/>
          <p:nvPr/>
        </p:nvGrpSpPr>
        <p:grpSpPr>
          <a:xfrm>
            <a:off x="5579340" y="5102267"/>
            <a:ext cx="1010154" cy="555317"/>
            <a:chOff x="6183984" y="5043340"/>
            <a:chExt cx="1010154" cy="555317"/>
          </a:xfrm>
        </p:grpSpPr>
        <p:cxnSp>
          <p:nvCxnSpPr>
            <p:cNvPr id="19" name="Straight Arrow Connector 18">
              <a:extLst>
                <a:ext uri="{FF2B5EF4-FFF2-40B4-BE49-F238E27FC236}">
                  <a16:creationId xmlns:a16="http://schemas.microsoft.com/office/drawing/2014/main" id="{96FB362A-1A54-3313-746C-67D368E00CE2}"/>
                </a:ext>
              </a:extLst>
            </p:cNvPr>
            <p:cNvCxnSpPr/>
            <p:nvPr/>
          </p:nvCxnSpPr>
          <p:spPr>
            <a:xfrm>
              <a:off x="6183984" y="5043340"/>
              <a:ext cx="952107" cy="555317"/>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CAB6CE2E-6718-9E7A-6FDD-1D128FEF76E0}"/>
                </a:ext>
              </a:extLst>
            </p:cNvPr>
            <p:cNvSpPr txBox="1"/>
            <p:nvPr/>
          </p:nvSpPr>
          <p:spPr>
            <a:xfrm>
              <a:off x="6902070" y="5187432"/>
              <a:ext cx="292068" cy="369332"/>
            </a:xfrm>
            <a:prstGeom prst="rect">
              <a:avLst/>
            </a:prstGeom>
            <a:noFill/>
          </p:spPr>
          <p:txBody>
            <a:bodyPr wrap="none" rtlCol="0">
              <a:spAutoFit/>
            </a:bodyPr>
            <a:lstStyle/>
            <a:p>
              <a:r>
                <a:rPr lang="it-IT" b="1" dirty="0"/>
                <a:t>z</a:t>
              </a:r>
              <a:endParaRPr lang="en-US" b="1" dirty="0"/>
            </a:p>
          </p:txBody>
        </p:sp>
      </p:grpSp>
      <p:grpSp>
        <p:nvGrpSpPr>
          <p:cNvPr id="18" name="Group 17">
            <a:extLst>
              <a:ext uri="{FF2B5EF4-FFF2-40B4-BE49-F238E27FC236}">
                <a16:creationId xmlns:a16="http://schemas.microsoft.com/office/drawing/2014/main" id="{500BD44F-8A2A-2834-0BEC-E1BA68CBC344}"/>
              </a:ext>
            </a:extLst>
          </p:cNvPr>
          <p:cNvGrpSpPr/>
          <p:nvPr/>
        </p:nvGrpSpPr>
        <p:grpSpPr>
          <a:xfrm>
            <a:off x="8011359" y="1854635"/>
            <a:ext cx="3520705" cy="4276435"/>
            <a:chOff x="8011359" y="1854635"/>
            <a:chExt cx="3520705" cy="4276435"/>
          </a:xfrm>
        </p:grpSpPr>
        <p:pic>
          <p:nvPicPr>
            <p:cNvPr id="6" name="Picture 5" descr="A machine with a metal frame&#10;&#10;Description automatically generated">
              <a:extLst>
                <a:ext uri="{FF2B5EF4-FFF2-40B4-BE49-F238E27FC236}">
                  <a16:creationId xmlns:a16="http://schemas.microsoft.com/office/drawing/2014/main" id="{5AC18BB6-6A70-7E28-47EB-2F217D3293D1}"/>
                </a:ext>
              </a:extLst>
            </p:cNvPr>
            <p:cNvPicPr>
              <a:picLocks noChangeAspect="1"/>
            </p:cNvPicPr>
            <p:nvPr/>
          </p:nvPicPr>
          <p:blipFill rotWithShape="1">
            <a:blip r:embed="rId4">
              <a:extLst>
                <a:ext uri="{28A0092B-C50C-407E-A947-70E740481C1C}">
                  <a14:useLocalDpi xmlns:a14="http://schemas.microsoft.com/office/drawing/2010/main" val="0"/>
                </a:ext>
              </a:extLst>
            </a:blip>
            <a:srcRect l="16539" t="15134" r="23271" b="30033"/>
            <a:stretch/>
          </p:blipFill>
          <p:spPr>
            <a:xfrm>
              <a:off x="8011359" y="1854635"/>
              <a:ext cx="3520705" cy="4276435"/>
            </a:xfrm>
            <a:prstGeom prst="rect">
              <a:avLst/>
            </a:prstGeom>
          </p:spPr>
        </p:pic>
        <p:grpSp>
          <p:nvGrpSpPr>
            <p:cNvPr id="38" name="Group 37">
              <a:extLst>
                <a:ext uri="{FF2B5EF4-FFF2-40B4-BE49-F238E27FC236}">
                  <a16:creationId xmlns:a16="http://schemas.microsoft.com/office/drawing/2014/main" id="{BAC3F9EB-AD7E-4D5E-9AFB-DD22E11BF5AB}"/>
                </a:ext>
              </a:extLst>
            </p:cNvPr>
            <p:cNvGrpSpPr/>
            <p:nvPr/>
          </p:nvGrpSpPr>
          <p:grpSpPr>
            <a:xfrm>
              <a:off x="8420152" y="4911596"/>
              <a:ext cx="818120" cy="1027657"/>
              <a:chOff x="3927845" y="3908923"/>
              <a:chExt cx="818120" cy="1027657"/>
            </a:xfrm>
          </p:grpSpPr>
          <p:grpSp>
            <p:nvGrpSpPr>
              <p:cNvPr id="22" name="Group 21">
                <a:extLst>
                  <a:ext uri="{FF2B5EF4-FFF2-40B4-BE49-F238E27FC236}">
                    <a16:creationId xmlns:a16="http://schemas.microsoft.com/office/drawing/2014/main" id="{309840C1-30FF-E6C2-8D47-528A540169AD}"/>
                  </a:ext>
                </a:extLst>
              </p:cNvPr>
              <p:cNvGrpSpPr/>
              <p:nvPr/>
            </p:nvGrpSpPr>
            <p:grpSpPr>
              <a:xfrm>
                <a:off x="4243979" y="4413058"/>
                <a:ext cx="501986" cy="523522"/>
                <a:chOff x="6183984" y="5043340"/>
                <a:chExt cx="501986" cy="523522"/>
              </a:xfrm>
            </p:grpSpPr>
            <p:cxnSp>
              <p:nvCxnSpPr>
                <p:cNvPr id="23" name="Straight Arrow Connector 22">
                  <a:extLst>
                    <a:ext uri="{FF2B5EF4-FFF2-40B4-BE49-F238E27FC236}">
                      <a16:creationId xmlns:a16="http://schemas.microsoft.com/office/drawing/2014/main" id="{1984315D-C8A9-F637-8EE7-CBB33B0AAE4C}"/>
                    </a:ext>
                  </a:extLst>
                </p:cNvPr>
                <p:cNvCxnSpPr>
                  <a:cxnSpLocks/>
                </p:cNvCxnSpPr>
                <p:nvPr/>
              </p:nvCxnSpPr>
              <p:spPr>
                <a:xfrm>
                  <a:off x="6183984" y="5043340"/>
                  <a:ext cx="160511" cy="421500"/>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57DC98ED-35DC-3B60-7E4A-8EC8C2A1F52F}"/>
                    </a:ext>
                  </a:extLst>
                </p:cNvPr>
                <p:cNvSpPr txBox="1"/>
                <p:nvPr/>
              </p:nvSpPr>
              <p:spPr>
                <a:xfrm>
                  <a:off x="6393902" y="5197530"/>
                  <a:ext cx="292068" cy="369332"/>
                </a:xfrm>
                <a:prstGeom prst="rect">
                  <a:avLst/>
                </a:prstGeom>
                <a:noFill/>
                <a:ln>
                  <a:solidFill>
                    <a:schemeClr val="bg1"/>
                  </a:solidFill>
                </a:ln>
              </p:spPr>
              <p:txBody>
                <a:bodyPr wrap="none" rtlCol="0">
                  <a:spAutoFit/>
                </a:bodyPr>
                <a:lstStyle/>
                <a:p>
                  <a:r>
                    <a:rPr lang="it-IT" b="1" dirty="0">
                      <a:solidFill>
                        <a:schemeClr val="bg1"/>
                      </a:solidFill>
                    </a:rPr>
                    <a:t>z</a:t>
                  </a:r>
                  <a:endParaRPr lang="en-US" b="1" dirty="0">
                    <a:solidFill>
                      <a:schemeClr val="bg1"/>
                    </a:solidFill>
                  </a:endParaRPr>
                </a:p>
              </p:txBody>
            </p:sp>
          </p:grpSp>
          <p:grpSp>
            <p:nvGrpSpPr>
              <p:cNvPr id="26" name="Group 25">
                <a:extLst>
                  <a:ext uri="{FF2B5EF4-FFF2-40B4-BE49-F238E27FC236}">
                    <a16:creationId xmlns:a16="http://schemas.microsoft.com/office/drawing/2014/main" id="{72AAB7FD-A9F7-E8D4-1770-FD95B8894951}"/>
                  </a:ext>
                </a:extLst>
              </p:cNvPr>
              <p:cNvGrpSpPr/>
              <p:nvPr/>
            </p:nvGrpSpPr>
            <p:grpSpPr>
              <a:xfrm>
                <a:off x="3927845" y="3908923"/>
                <a:ext cx="326324" cy="504135"/>
                <a:chOff x="5848910" y="4900743"/>
                <a:chExt cx="326324" cy="504135"/>
              </a:xfrm>
            </p:grpSpPr>
            <p:cxnSp>
              <p:nvCxnSpPr>
                <p:cNvPr id="27" name="Straight Arrow Connector 26">
                  <a:extLst>
                    <a:ext uri="{FF2B5EF4-FFF2-40B4-BE49-F238E27FC236}">
                      <a16:creationId xmlns:a16="http://schemas.microsoft.com/office/drawing/2014/main" id="{69282D38-0316-C22A-9F90-75BD9208538E}"/>
                    </a:ext>
                  </a:extLst>
                </p:cNvPr>
                <p:cNvCxnSpPr>
                  <a:cxnSpLocks/>
                </p:cNvCxnSpPr>
                <p:nvPr/>
              </p:nvCxnSpPr>
              <p:spPr>
                <a:xfrm flipV="1">
                  <a:off x="6146104" y="4900743"/>
                  <a:ext cx="0" cy="504135"/>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69D7325D-8E4D-60BB-C1F1-A377EAF08AAD}"/>
                    </a:ext>
                  </a:extLst>
                </p:cNvPr>
                <p:cNvSpPr txBox="1"/>
                <p:nvPr/>
              </p:nvSpPr>
              <p:spPr>
                <a:xfrm>
                  <a:off x="5848910" y="4933524"/>
                  <a:ext cx="326324" cy="369332"/>
                </a:xfrm>
                <a:prstGeom prst="rect">
                  <a:avLst/>
                </a:prstGeom>
                <a:noFill/>
                <a:ln>
                  <a:solidFill>
                    <a:schemeClr val="bg1"/>
                  </a:solidFill>
                </a:ln>
              </p:spPr>
              <p:txBody>
                <a:bodyPr wrap="square" rtlCol="0">
                  <a:spAutoFit/>
                </a:bodyPr>
                <a:lstStyle/>
                <a:p>
                  <a:r>
                    <a:rPr lang="it-IT" b="1" dirty="0">
                      <a:solidFill>
                        <a:schemeClr val="bg1"/>
                      </a:solidFill>
                    </a:rPr>
                    <a:t>y</a:t>
                  </a:r>
                  <a:endParaRPr lang="en-US" b="1" dirty="0">
                    <a:solidFill>
                      <a:schemeClr val="bg1"/>
                    </a:solidFill>
                  </a:endParaRPr>
                </a:p>
              </p:txBody>
            </p:sp>
          </p:grpSp>
          <p:grpSp>
            <p:nvGrpSpPr>
              <p:cNvPr id="37" name="Group 36">
                <a:extLst>
                  <a:ext uri="{FF2B5EF4-FFF2-40B4-BE49-F238E27FC236}">
                    <a16:creationId xmlns:a16="http://schemas.microsoft.com/office/drawing/2014/main" id="{16110FD0-7A9B-317C-9D14-FF982FC84F2A}"/>
                  </a:ext>
                </a:extLst>
              </p:cNvPr>
              <p:cNvGrpSpPr/>
              <p:nvPr/>
            </p:nvGrpSpPr>
            <p:grpSpPr>
              <a:xfrm>
                <a:off x="4254169" y="3941704"/>
                <a:ext cx="435290" cy="471354"/>
                <a:chOff x="4254169" y="3941704"/>
                <a:chExt cx="435290" cy="471354"/>
              </a:xfrm>
            </p:grpSpPr>
            <p:sp>
              <p:nvSpPr>
                <p:cNvPr id="31" name="TextBox 30">
                  <a:extLst>
                    <a:ext uri="{FF2B5EF4-FFF2-40B4-BE49-F238E27FC236}">
                      <a16:creationId xmlns:a16="http://schemas.microsoft.com/office/drawing/2014/main" id="{5F5B6DCD-DABA-6FC6-5585-F77A303E612C}"/>
                    </a:ext>
                  </a:extLst>
                </p:cNvPr>
                <p:cNvSpPr txBox="1"/>
                <p:nvPr/>
              </p:nvSpPr>
              <p:spPr>
                <a:xfrm>
                  <a:off x="4390979" y="3941704"/>
                  <a:ext cx="298480" cy="369332"/>
                </a:xfrm>
                <a:prstGeom prst="rect">
                  <a:avLst/>
                </a:prstGeom>
                <a:noFill/>
                <a:ln>
                  <a:solidFill>
                    <a:schemeClr val="bg1"/>
                  </a:solidFill>
                </a:ln>
              </p:spPr>
              <p:txBody>
                <a:bodyPr wrap="none" rtlCol="0">
                  <a:spAutoFit/>
                </a:bodyPr>
                <a:lstStyle/>
                <a:p>
                  <a:r>
                    <a:rPr lang="it-IT" b="1" dirty="0">
                      <a:solidFill>
                        <a:schemeClr val="bg1"/>
                      </a:solidFill>
                    </a:rPr>
                    <a:t>x</a:t>
                  </a:r>
                  <a:endParaRPr lang="en-US" b="1" dirty="0">
                    <a:solidFill>
                      <a:schemeClr val="bg1"/>
                    </a:solidFill>
                  </a:endParaRPr>
                </a:p>
              </p:txBody>
            </p:sp>
            <p:cxnSp>
              <p:nvCxnSpPr>
                <p:cNvPr id="32" name="Straight Arrow Connector 31">
                  <a:extLst>
                    <a:ext uri="{FF2B5EF4-FFF2-40B4-BE49-F238E27FC236}">
                      <a16:creationId xmlns:a16="http://schemas.microsoft.com/office/drawing/2014/main" id="{A2DABC54-D508-6756-5F6E-0EBB5EB6305E}"/>
                    </a:ext>
                  </a:extLst>
                </p:cNvPr>
                <p:cNvCxnSpPr>
                  <a:cxnSpLocks/>
                </p:cNvCxnSpPr>
                <p:nvPr/>
              </p:nvCxnSpPr>
              <p:spPr>
                <a:xfrm flipV="1">
                  <a:off x="4254169" y="4311036"/>
                  <a:ext cx="399457" cy="102022"/>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grpSp>
      <p:pic>
        <p:nvPicPr>
          <p:cNvPr id="39" name="Immagine 4">
            <a:extLst>
              <a:ext uri="{FF2B5EF4-FFF2-40B4-BE49-F238E27FC236}">
                <a16:creationId xmlns:a16="http://schemas.microsoft.com/office/drawing/2014/main" id="{23E15705-FB7B-4F61-C0DF-D308798B0A3E}"/>
              </a:ext>
            </a:extLst>
          </p:cNvPr>
          <p:cNvPicPr>
            <a:picLocks noChangeAspect="1"/>
          </p:cNvPicPr>
          <p:nvPr/>
        </p:nvPicPr>
        <p:blipFill rotWithShape="1">
          <a:blip r:embed="rId5"/>
          <a:srcRect t="15180" r="57596"/>
          <a:stretch/>
        </p:blipFill>
        <p:spPr>
          <a:xfrm>
            <a:off x="65105" y="68694"/>
            <a:ext cx="2144695" cy="993736"/>
          </a:xfrm>
          <a:prstGeom prst="rect">
            <a:avLst/>
          </a:prstGeom>
        </p:spPr>
      </p:pic>
      <p:pic>
        <p:nvPicPr>
          <p:cNvPr id="40" name="Immagine 7">
            <a:extLst>
              <a:ext uri="{FF2B5EF4-FFF2-40B4-BE49-F238E27FC236}">
                <a16:creationId xmlns:a16="http://schemas.microsoft.com/office/drawing/2014/main" id="{82519E3F-9A05-2C23-72D7-C301671B396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spTree>
    <p:extLst>
      <p:ext uri="{BB962C8B-B14F-4D97-AF65-F5344CB8AC3E}">
        <p14:creationId xmlns:p14="http://schemas.microsoft.com/office/powerpoint/2010/main" val="6823767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66359-2642-5F2D-D0FB-581EF368E6C8}"/>
              </a:ext>
            </a:extLst>
          </p:cNvPr>
          <p:cNvSpPr>
            <a:spLocks noGrp="1"/>
          </p:cNvSpPr>
          <p:nvPr>
            <p:ph type="title"/>
          </p:nvPr>
        </p:nvSpPr>
        <p:spPr>
          <a:xfrm>
            <a:off x="985338" y="42728"/>
            <a:ext cx="10515600" cy="1325563"/>
          </a:xfrm>
        </p:spPr>
        <p:txBody>
          <a:bodyPr>
            <a:normAutofit/>
          </a:bodyPr>
          <a:lstStyle/>
          <a:p>
            <a:pPr algn="ctr"/>
            <a:r>
              <a:rPr lang="en-US" sz="4000" dirty="0"/>
              <a:t>TFPX posture estimation and regulation</a:t>
            </a:r>
          </a:p>
        </p:txBody>
      </p:sp>
      <p:sp>
        <p:nvSpPr>
          <p:cNvPr id="46" name="TextBox 45">
            <a:extLst>
              <a:ext uri="{FF2B5EF4-FFF2-40B4-BE49-F238E27FC236}">
                <a16:creationId xmlns:a16="http://schemas.microsoft.com/office/drawing/2014/main" id="{07A4A1E4-6F37-3D74-FCBC-5E9A0808783D}"/>
              </a:ext>
            </a:extLst>
          </p:cNvPr>
          <p:cNvSpPr txBox="1"/>
          <p:nvPr/>
        </p:nvSpPr>
        <p:spPr>
          <a:xfrm>
            <a:off x="2703355" y="1569637"/>
            <a:ext cx="2701737" cy="1323439"/>
          </a:xfrm>
          <a:prstGeom prst="rect">
            <a:avLst/>
          </a:prstGeom>
          <a:noFill/>
        </p:spPr>
        <p:txBody>
          <a:bodyPr wrap="square" rtlCol="0">
            <a:spAutoFit/>
          </a:bodyPr>
          <a:lstStyle/>
          <a:p>
            <a:r>
              <a:rPr lang="en-US" sz="1600" dirty="0"/>
              <a:t>By giving the position in x, y and z of the three reference blocks it tells you:</a:t>
            </a:r>
            <a:br>
              <a:rPr lang="en-US" sz="1600" dirty="0"/>
            </a:br>
            <a:r>
              <a:rPr lang="en-US" sz="1600" dirty="0"/>
              <a:t>- Center misalignment</a:t>
            </a:r>
            <a:br>
              <a:rPr lang="en-US" sz="1600" dirty="0"/>
            </a:br>
            <a:r>
              <a:rPr lang="en-US" sz="1600" dirty="0"/>
              <a:t>- </a:t>
            </a:r>
            <a:r>
              <a:rPr lang="el-GR" sz="1600" dirty="0"/>
              <a:t>φ</a:t>
            </a:r>
            <a:r>
              <a:rPr lang="it-IT" sz="1600" dirty="0"/>
              <a:t>, </a:t>
            </a:r>
            <a:r>
              <a:rPr lang="el-GR" sz="1600" dirty="0"/>
              <a:t>θ</a:t>
            </a:r>
            <a:r>
              <a:rPr lang="it-IT" sz="1600" dirty="0"/>
              <a:t>, </a:t>
            </a:r>
            <a:r>
              <a:rPr lang="el-GR" sz="1600" dirty="0"/>
              <a:t>ψ</a:t>
            </a:r>
            <a:endParaRPr lang="en-US" sz="1600" dirty="0"/>
          </a:p>
        </p:txBody>
      </p:sp>
      <p:grpSp>
        <p:nvGrpSpPr>
          <p:cNvPr id="110" name="Group 109">
            <a:extLst>
              <a:ext uri="{FF2B5EF4-FFF2-40B4-BE49-F238E27FC236}">
                <a16:creationId xmlns:a16="http://schemas.microsoft.com/office/drawing/2014/main" id="{1C0BFC1D-6FCF-11E9-DAE4-2E5760A9BBA2}"/>
              </a:ext>
            </a:extLst>
          </p:cNvPr>
          <p:cNvGrpSpPr/>
          <p:nvPr/>
        </p:nvGrpSpPr>
        <p:grpSpPr>
          <a:xfrm>
            <a:off x="88513" y="1989855"/>
            <a:ext cx="2939781" cy="4422238"/>
            <a:chOff x="533400" y="1459515"/>
            <a:chExt cx="3432145" cy="5033360"/>
          </a:xfrm>
        </p:grpSpPr>
        <p:pic>
          <p:nvPicPr>
            <p:cNvPr id="7" name="Picture 6">
              <a:extLst>
                <a:ext uri="{FF2B5EF4-FFF2-40B4-BE49-F238E27FC236}">
                  <a16:creationId xmlns:a16="http://schemas.microsoft.com/office/drawing/2014/main" id="{B7F77701-3129-8639-ECF3-15A6FFF23644}"/>
                </a:ext>
              </a:extLst>
            </p:cNvPr>
            <p:cNvPicPr>
              <a:picLocks noChangeAspect="1"/>
            </p:cNvPicPr>
            <p:nvPr/>
          </p:nvPicPr>
          <p:blipFill>
            <a:blip r:embed="rId2"/>
            <a:stretch>
              <a:fillRect/>
            </a:stretch>
          </p:blipFill>
          <p:spPr>
            <a:xfrm>
              <a:off x="533400" y="1459515"/>
              <a:ext cx="2978361" cy="5033360"/>
            </a:xfrm>
            <a:prstGeom prst="rect">
              <a:avLst/>
            </a:prstGeom>
          </p:spPr>
        </p:pic>
        <p:sp>
          <p:nvSpPr>
            <p:cNvPr id="50" name="Oval 49">
              <a:extLst>
                <a:ext uri="{FF2B5EF4-FFF2-40B4-BE49-F238E27FC236}">
                  <a16:creationId xmlns:a16="http://schemas.microsoft.com/office/drawing/2014/main" id="{3944B763-ED55-0FFD-9683-337B8A9C1477}"/>
                </a:ext>
              </a:extLst>
            </p:cNvPr>
            <p:cNvSpPr/>
            <p:nvPr/>
          </p:nvSpPr>
          <p:spPr>
            <a:xfrm>
              <a:off x="1905972" y="1794569"/>
              <a:ext cx="316895" cy="312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T</a:t>
              </a:r>
            </a:p>
          </p:txBody>
        </p:sp>
        <p:cxnSp>
          <p:nvCxnSpPr>
            <p:cNvPr id="52" name="Straight Arrow Connector 51">
              <a:extLst>
                <a:ext uri="{FF2B5EF4-FFF2-40B4-BE49-F238E27FC236}">
                  <a16:creationId xmlns:a16="http://schemas.microsoft.com/office/drawing/2014/main" id="{0540BD76-F9DC-81EE-8A62-D7A3044736E9}"/>
                </a:ext>
              </a:extLst>
            </p:cNvPr>
            <p:cNvCxnSpPr>
              <a:cxnSpLocks/>
              <a:stCxn id="50" idx="5"/>
            </p:cNvCxnSpPr>
            <p:nvPr/>
          </p:nvCxnSpPr>
          <p:spPr>
            <a:xfrm>
              <a:off x="2176459" y="2061088"/>
              <a:ext cx="521811" cy="23822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4" name="Group 53">
              <a:extLst>
                <a:ext uri="{FF2B5EF4-FFF2-40B4-BE49-F238E27FC236}">
                  <a16:creationId xmlns:a16="http://schemas.microsoft.com/office/drawing/2014/main" id="{67B37D91-DDAD-021A-DFCE-88C348C0DCF0}"/>
                </a:ext>
              </a:extLst>
            </p:cNvPr>
            <p:cNvGrpSpPr/>
            <p:nvPr/>
          </p:nvGrpSpPr>
          <p:grpSpPr>
            <a:xfrm>
              <a:off x="2000280" y="2894040"/>
              <a:ext cx="1965265" cy="2051444"/>
              <a:chOff x="271845" y="4139622"/>
              <a:chExt cx="1965265" cy="2051444"/>
            </a:xfrm>
            <a:solidFill>
              <a:schemeClr val="bg1"/>
            </a:solidFill>
          </p:grpSpPr>
          <p:grpSp>
            <p:nvGrpSpPr>
              <p:cNvPr id="55" name="Group 54">
                <a:extLst>
                  <a:ext uri="{FF2B5EF4-FFF2-40B4-BE49-F238E27FC236}">
                    <a16:creationId xmlns:a16="http://schemas.microsoft.com/office/drawing/2014/main" id="{0805B949-3D96-0B04-F78D-90172E338DDF}"/>
                  </a:ext>
                </a:extLst>
              </p:cNvPr>
              <p:cNvGrpSpPr/>
              <p:nvPr/>
            </p:nvGrpSpPr>
            <p:grpSpPr>
              <a:xfrm>
                <a:off x="312953" y="4139622"/>
                <a:ext cx="1924157" cy="2051444"/>
                <a:chOff x="253317" y="4102167"/>
                <a:chExt cx="1924157" cy="2051444"/>
              </a:xfrm>
              <a:grpFill/>
            </p:grpSpPr>
            <p:grpSp>
              <p:nvGrpSpPr>
                <p:cNvPr id="57" name="Group 56">
                  <a:extLst>
                    <a:ext uri="{FF2B5EF4-FFF2-40B4-BE49-F238E27FC236}">
                      <a16:creationId xmlns:a16="http://schemas.microsoft.com/office/drawing/2014/main" id="{BF88B48C-E2FE-DBE5-E8B6-961716B270A6}"/>
                    </a:ext>
                  </a:extLst>
                </p:cNvPr>
                <p:cNvGrpSpPr/>
                <p:nvPr/>
              </p:nvGrpSpPr>
              <p:grpSpPr>
                <a:xfrm>
                  <a:off x="253317" y="4102167"/>
                  <a:ext cx="1924157" cy="2051444"/>
                  <a:chOff x="253317" y="4102167"/>
                  <a:chExt cx="1924157" cy="2051444"/>
                </a:xfrm>
                <a:grpFill/>
              </p:grpSpPr>
              <p:cxnSp>
                <p:nvCxnSpPr>
                  <p:cNvPr id="59" name="Straight Connector 58">
                    <a:extLst>
                      <a:ext uri="{FF2B5EF4-FFF2-40B4-BE49-F238E27FC236}">
                        <a16:creationId xmlns:a16="http://schemas.microsoft.com/office/drawing/2014/main" id="{3A120362-A3F9-2625-D9DE-E0DFB8EC0657}"/>
                      </a:ext>
                    </a:extLst>
                  </p:cNvPr>
                  <p:cNvCxnSpPr/>
                  <p:nvPr/>
                </p:nvCxnSpPr>
                <p:spPr>
                  <a:xfrm>
                    <a:off x="1159190" y="5603195"/>
                    <a:ext cx="902439" cy="550416"/>
                  </a:xfrm>
                  <a:prstGeom prst="line">
                    <a:avLst/>
                  </a:prstGeom>
                  <a:grpFill/>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EFD8D1CA-3CC0-2953-F55F-7FC37AD7869D}"/>
                      </a:ext>
                    </a:extLst>
                  </p:cNvPr>
                  <p:cNvCxnSpPr>
                    <a:cxnSpLocks/>
                  </p:cNvCxnSpPr>
                  <p:nvPr/>
                </p:nvCxnSpPr>
                <p:spPr>
                  <a:xfrm flipV="1">
                    <a:off x="671776" y="4102167"/>
                    <a:ext cx="14679" cy="1224179"/>
                  </a:xfrm>
                  <a:prstGeom prst="straightConnector1">
                    <a:avLst/>
                  </a:prstGeom>
                  <a:grpFill/>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DB9EB5FD-75F3-9F15-525C-435D76236BC1}"/>
                      </a:ext>
                    </a:extLst>
                  </p:cNvPr>
                  <p:cNvCxnSpPr>
                    <a:cxnSpLocks/>
                  </p:cNvCxnSpPr>
                  <p:nvPr/>
                </p:nvCxnSpPr>
                <p:spPr>
                  <a:xfrm>
                    <a:off x="686455" y="5313176"/>
                    <a:ext cx="607076" cy="380313"/>
                  </a:xfrm>
                  <a:prstGeom prst="straightConnector1">
                    <a:avLst/>
                  </a:prstGeom>
                  <a:grpFill/>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a:extLst>
                      <a:ext uri="{FF2B5EF4-FFF2-40B4-BE49-F238E27FC236}">
                        <a16:creationId xmlns:a16="http://schemas.microsoft.com/office/drawing/2014/main" id="{C2D2EECA-8C7B-BAEC-B791-21B9856EED12}"/>
                      </a:ext>
                    </a:extLst>
                  </p:cNvPr>
                  <p:cNvCxnSpPr>
                    <a:cxnSpLocks/>
                  </p:cNvCxnSpPr>
                  <p:nvPr/>
                </p:nvCxnSpPr>
                <p:spPr>
                  <a:xfrm flipV="1">
                    <a:off x="671776" y="4762873"/>
                    <a:ext cx="1422403" cy="550303"/>
                  </a:xfrm>
                  <a:prstGeom prst="straightConnector1">
                    <a:avLst/>
                  </a:prstGeom>
                  <a:grpFill/>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Arrow: Curved Up 62">
                    <a:extLst>
                      <a:ext uri="{FF2B5EF4-FFF2-40B4-BE49-F238E27FC236}">
                        <a16:creationId xmlns:a16="http://schemas.microsoft.com/office/drawing/2014/main" id="{E83C89E5-020B-E03B-9257-435C8FAA59D6}"/>
                      </a:ext>
                    </a:extLst>
                  </p:cNvPr>
                  <p:cNvSpPr/>
                  <p:nvPr/>
                </p:nvSpPr>
                <p:spPr>
                  <a:xfrm rot="12827246">
                    <a:off x="1342547" y="5575390"/>
                    <a:ext cx="674832" cy="481150"/>
                  </a:xfrm>
                  <a:prstGeom prst="curvedUp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64" name="Arrow: Curved Up 63">
                    <a:extLst>
                      <a:ext uri="{FF2B5EF4-FFF2-40B4-BE49-F238E27FC236}">
                        <a16:creationId xmlns:a16="http://schemas.microsoft.com/office/drawing/2014/main" id="{E4D240A4-6D26-3A1D-48C6-17E268BA0D29}"/>
                      </a:ext>
                    </a:extLst>
                  </p:cNvPr>
                  <p:cNvSpPr/>
                  <p:nvPr/>
                </p:nvSpPr>
                <p:spPr>
                  <a:xfrm rot="20419049">
                    <a:off x="406130" y="4628346"/>
                    <a:ext cx="674832" cy="481150"/>
                  </a:xfrm>
                  <a:prstGeom prst="curvedUp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65" name="Arrow: Curved Down 64">
                    <a:extLst>
                      <a:ext uri="{FF2B5EF4-FFF2-40B4-BE49-F238E27FC236}">
                        <a16:creationId xmlns:a16="http://schemas.microsoft.com/office/drawing/2014/main" id="{8352A0E2-CE77-DEDE-3C02-E67F1A1388A4}"/>
                      </a:ext>
                    </a:extLst>
                  </p:cNvPr>
                  <p:cNvSpPr/>
                  <p:nvPr/>
                </p:nvSpPr>
                <p:spPr>
                  <a:xfrm rot="21338836">
                    <a:off x="1147625" y="4557080"/>
                    <a:ext cx="596380" cy="454893"/>
                  </a:xfrm>
                  <a:prstGeom prst="curved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66" name="TextBox 65">
                    <a:extLst>
                      <a:ext uri="{FF2B5EF4-FFF2-40B4-BE49-F238E27FC236}">
                        <a16:creationId xmlns:a16="http://schemas.microsoft.com/office/drawing/2014/main" id="{2313C723-9F7C-EF5C-843C-4CCF4884CEF7}"/>
                      </a:ext>
                    </a:extLst>
                  </p:cNvPr>
                  <p:cNvSpPr txBox="1"/>
                  <p:nvPr/>
                </p:nvSpPr>
                <p:spPr>
                  <a:xfrm>
                    <a:off x="1785267" y="4407466"/>
                    <a:ext cx="290464" cy="369332"/>
                  </a:xfrm>
                  <a:prstGeom prst="rect">
                    <a:avLst/>
                  </a:prstGeom>
                  <a:grpFill/>
                </p:spPr>
                <p:txBody>
                  <a:bodyPr wrap="none" rtlCol="0">
                    <a:spAutoFit/>
                  </a:bodyPr>
                  <a:lstStyle/>
                  <a:p>
                    <a:r>
                      <a:rPr lang="en-US" b="1" dirty="0">
                        <a:solidFill>
                          <a:sysClr val="windowText" lastClr="000000"/>
                        </a:solidFill>
                      </a:rPr>
                      <a:t>x</a:t>
                    </a:r>
                  </a:p>
                </p:txBody>
              </p:sp>
              <p:sp>
                <p:nvSpPr>
                  <p:cNvPr id="67" name="TextBox 66">
                    <a:extLst>
                      <a:ext uri="{FF2B5EF4-FFF2-40B4-BE49-F238E27FC236}">
                        <a16:creationId xmlns:a16="http://schemas.microsoft.com/office/drawing/2014/main" id="{751404E2-9541-7223-AC27-6C529EB43288}"/>
                      </a:ext>
                    </a:extLst>
                  </p:cNvPr>
                  <p:cNvSpPr txBox="1"/>
                  <p:nvPr/>
                </p:nvSpPr>
                <p:spPr>
                  <a:xfrm>
                    <a:off x="253317" y="4188049"/>
                    <a:ext cx="293670" cy="369332"/>
                  </a:xfrm>
                  <a:prstGeom prst="rect">
                    <a:avLst/>
                  </a:prstGeom>
                  <a:grpFill/>
                </p:spPr>
                <p:txBody>
                  <a:bodyPr wrap="none" rtlCol="0">
                    <a:spAutoFit/>
                  </a:bodyPr>
                  <a:lstStyle/>
                  <a:p>
                    <a:r>
                      <a:rPr lang="en-US" b="1" dirty="0">
                        <a:solidFill>
                          <a:sysClr val="windowText" lastClr="000000"/>
                        </a:solidFill>
                      </a:rPr>
                      <a:t>y</a:t>
                    </a:r>
                  </a:p>
                </p:txBody>
              </p:sp>
              <p:sp>
                <p:nvSpPr>
                  <p:cNvPr id="68" name="TextBox 67">
                    <a:extLst>
                      <a:ext uri="{FF2B5EF4-FFF2-40B4-BE49-F238E27FC236}">
                        <a16:creationId xmlns:a16="http://schemas.microsoft.com/office/drawing/2014/main" id="{FD5DE8E3-76D7-3684-D495-959119620ED5}"/>
                      </a:ext>
                    </a:extLst>
                  </p:cNvPr>
                  <p:cNvSpPr txBox="1"/>
                  <p:nvPr/>
                </p:nvSpPr>
                <p:spPr>
                  <a:xfrm>
                    <a:off x="1822890" y="5252188"/>
                    <a:ext cx="354584" cy="369332"/>
                  </a:xfrm>
                  <a:prstGeom prst="rect">
                    <a:avLst/>
                  </a:prstGeom>
                  <a:grpFill/>
                </p:spPr>
                <p:txBody>
                  <a:bodyPr wrap="none" rtlCol="0">
                    <a:spAutoFit/>
                  </a:bodyPr>
                  <a:lstStyle/>
                  <a:p>
                    <a:r>
                      <a:rPr lang="el-GR" b="1" dirty="0">
                        <a:solidFill>
                          <a:sysClr val="windowText" lastClr="000000"/>
                        </a:solidFill>
                      </a:rPr>
                      <a:t>ψ</a:t>
                    </a:r>
                    <a:endParaRPr lang="en-US" b="1" dirty="0">
                      <a:solidFill>
                        <a:sysClr val="windowText" lastClr="000000"/>
                      </a:solidFill>
                    </a:endParaRPr>
                  </a:p>
                </p:txBody>
              </p:sp>
              <p:sp>
                <p:nvSpPr>
                  <p:cNvPr id="69" name="TextBox 68">
                    <a:extLst>
                      <a:ext uri="{FF2B5EF4-FFF2-40B4-BE49-F238E27FC236}">
                        <a16:creationId xmlns:a16="http://schemas.microsoft.com/office/drawing/2014/main" id="{9FA73288-434A-01CB-59B4-D25C7C728EC4}"/>
                      </a:ext>
                    </a:extLst>
                  </p:cNvPr>
                  <p:cNvSpPr txBox="1"/>
                  <p:nvPr/>
                </p:nvSpPr>
                <p:spPr>
                  <a:xfrm>
                    <a:off x="1382977" y="4197894"/>
                    <a:ext cx="346570" cy="369332"/>
                  </a:xfrm>
                  <a:prstGeom prst="rect">
                    <a:avLst/>
                  </a:prstGeom>
                  <a:grpFill/>
                </p:spPr>
                <p:txBody>
                  <a:bodyPr wrap="none" rtlCol="0">
                    <a:spAutoFit/>
                  </a:bodyPr>
                  <a:lstStyle/>
                  <a:p>
                    <a:r>
                      <a:rPr lang="en-US" b="1" dirty="0">
                        <a:solidFill>
                          <a:sysClr val="windowText" lastClr="000000"/>
                        </a:solidFill>
                      </a:rPr>
                      <a:t>φ</a:t>
                    </a:r>
                  </a:p>
                </p:txBody>
              </p:sp>
            </p:grpSp>
            <p:sp>
              <p:nvSpPr>
                <p:cNvPr id="58" name="TextBox 57">
                  <a:extLst>
                    <a:ext uri="{FF2B5EF4-FFF2-40B4-BE49-F238E27FC236}">
                      <a16:creationId xmlns:a16="http://schemas.microsoft.com/office/drawing/2014/main" id="{1B10ED47-F00E-D7F4-75EA-C1F233670A47}"/>
                    </a:ext>
                  </a:extLst>
                </p:cNvPr>
                <p:cNvSpPr txBox="1"/>
                <p:nvPr/>
              </p:nvSpPr>
              <p:spPr>
                <a:xfrm>
                  <a:off x="790419" y="5483917"/>
                  <a:ext cx="284052" cy="369332"/>
                </a:xfrm>
                <a:prstGeom prst="rect">
                  <a:avLst/>
                </a:prstGeom>
                <a:grpFill/>
              </p:spPr>
              <p:txBody>
                <a:bodyPr wrap="none" rtlCol="0">
                  <a:spAutoFit/>
                </a:bodyPr>
                <a:lstStyle/>
                <a:p>
                  <a:r>
                    <a:rPr lang="en-US" b="1" dirty="0">
                      <a:solidFill>
                        <a:sysClr val="windowText" lastClr="000000"/>
                      </a:solidFill>
                    </a:rPr>
                    <a:t>z</a:t>
                  </a:r>
                </a:p>
              </p:txBody>
            </p:sp>
          </p:grpSp>
          <p:sp>
            <p:nvSpPr>
              <p:cNvPr id="56" name="TextBox 55">
                <a:extLst>
                  <a:ext uri="{FF2B5EF4-FFF2-40B4-BE49-F238E27FC236}">
                    <a16:creationId xmlns:a16="http://schemas.microsoft.com/office/drawing/2014/main" id="{3E5ECC11-4E31-AC35-DA1A-6079BECE4FD1}"/>
                  </a:ext>
                </a:extLst>
              </p:cNvPr>
              <p:cNvSpPr txBox="1"/>
              <p:nvPr/>
            </p:nvSpPr>
            <p:spPr>
              <a:xfrm>
                <a:off x="271845" y="4874779"/>
                <a:ext cx="308098" cy="369332"/>
              </a:xfrm>
              <a:prstGeom prst="rect">
                <a:avLst/>
              </a:prstGeom>
              <a:grpFill/>
            </p:spPr>
            <p:txBody>
              <a:bodyPr wrap="none" rtlCol="0">
                <a:spAutoFit/>
              </a:bodyPr>
              <a:lstStyle/>
              <a:p>
                <a:r>
                  <a:rPr lang="el-GR" b="1" dirty="0">
                    <a:solidFill>
                      <a:sysClr val="windowText" lastClr="000000"/>
                    </a:solidFill>
                  </a:rPr>
                  <a:t>θ</a:t>
                </a:r>
                <a:endParaRPr lang="en-US" b="1" dirty="0">
                  <a:solidFill>
                    <a:sysClr val="windowText" lastClr="000000"/>
                  </a:solidFill>
                </a:endParaRPr>
              </a:p>
            </p:txBody>
          </p:sp>
        </p:grpSp>
        <p:sp>
          <p:nvSpPr>
            <p:cNvPr id="105" name="Oval 104">
              <a:extLst>
                <a:ext uri="{FF2B5EF4-FFF2-40B4-BE49-F238E27FC236}">
                  <a16:creationId xmlns:a16="http://schemas.microsoft.com/office/drawing/2014/main" id="{F814B8C6-ABE4-F643-F9E9-CFD88211F938}"/>
                </a:ext>
              </a:extLst>
            </p:cNvPr>
            <p:cNvSpPr/>
            <p:nvPr/>
          </p:nvSpPr>
          <p:spPr>
            <a:xfrm>
              <a:off x="1930831" y="5492679"/>
              <a:ext cx="316895" cy="312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B</a:t>
              </a:r>
            </a:p>
          </p:txBody>
        </p:sp>
        <p:cxnSp>
          <p:nvCxnSpPr>
            <p:cNvPr id="106" name="Straight Arrow Connector 105">
              <a:extLst>
                <a:ext uri="{FF2B5EF4-FFF2-40B4-BE49-F238E27FC236}">
                  <a16:creationId xmlns:a16="http://schemas.microsoft.com/office/drawing/2014/main" id="{A9F5E626-5561-BE20-B08D-794D4A2896A4}"/>
                </a:ext>
              </a:extLst>
            </p:cNvPr>
            <p:cNvCxnSpPr>
              <a:cxnSpLocks/>
              <a:stCxn id="105" idx="5"/>
            </p:cNvCxnSpPr>
            <p:nvPr/>
          </p:nvCxnSpPr>
          <p:spPr>
            <a:xfrm>
              <a:off x="2201318" y="5759198"/>
              <a:ext cx="521811" cy="23822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7" name="Oval 106">
              <a:extLst>
                <a:ext uri="{FF2B5EF4-FFF2-40B4-BE49-F238E27FC236}">
                  <a16:creationId xmlns:a16="http://schemas.microsoft.com/office/drawing/2014/main" id="{EE8AFD83-3850-6D49-3536-F2BF8BBE8A03}"/>
                </a:ext>
              </a:extLst>
            </p:cNvPr>
            <p:cNvSpPr/>
            <p:nvPr/>
          </p:nvSpPr>
          <p:spPr>
            <a:xfrm>
              <a:off x="702306" y="4357050"/>
              <a:ext cx="316895" cy="312246"/>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ysClr val="windowText" lastClr="000000"/>
                  </a:solidFill>
                </a:rPr>
                <a:t>C</a:t>
              </a:r>
            </a:p>
          </p:txBody>
        </p:sp>
        <p:cxnSp>
          <p:nvCxnSpPr>
            <p:cNvPr id="108" name="Straight Arrow Connector 107">
              <a:extLst>
                <a:ext uri="{FF2B5EF4-FFF2-40B4-BE49-F238E27FC236}">
                  <a16:creationId xmlns:a16="http://schemas.microsoft.com/office/drawing/2014/main" id="{9FD12062-B832-C9B5-F81E-8B7E5A5A3682}"/>
                </a:ext>
              </a:extLst>
            </p:cNvPr>
            <p:cNvCxnSpPr>
              <a:cxnSpLocks/>
              <a:stCxn id="107" idx="5"/>
            </p:cNvCxnSpPr>
            <p:nvPr/>
          </p:nvCxnSpPr>
          <p:spPr>
            <a:xfrm>
              <a:off x="972793" y="4623569"/>
              <a:ext cx="521811" cy="23822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 name="Group 5">
            <a:extLst>
              <a:ext uri="{FF2B5EF4-FFF2-40B4-BE49-F238E27FC236}">
                <a16:creationId xmlns:a16="http://schemas.microsoft.com/office/drawing/2014/main" id="{8B33F7DD-FD81-8183-A21E-DB32F887F351}"/>
              </a:ext>
            </a:extLst>
          </p:cNvPr>
          <p:cNvGrpSpPr/>
          <p:nvPr/>
        </p:nvGrpSpPr>
        <p:grpSpPr>
          <a:xfrm>
            <a:off x="2975549" y="3024323"/>
            <a:ext cx="3325249" cy="3554563"/>
            <a:chOff x="6584695" y="2511685"/>
            <a:chExt cx="3325249" cy="3554563"/>
          </a:xfrm>
        </p:grpSpPr>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975A4FB-2D51-7B95-A65A-173F36F5B77B}"/>
                    </a:ext>
                  </a:extLst>
                </p:cNvPr>
                <p:cNvSpPr txBox="1"/>
                <p:nvPr/>
              </p:nvSpPr>
              <p:spPr>
                <a:xfrm>
                  <a:off x="6746455" y="2511685"/>
                  <a:ext cx="3163489" cy="3554563"/>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r>
                          <a:rPr lang="it-IT" sz="1400" b="0" i="1" smtClean="0">
                            <a:latin typeface="Cambria Math" panose="02040503050406030204" pitchFamily="18" charset="0"/>
                          </a:rPr>
                          <m:t>𝑥</m:t>
                        </m:r>
                        <m:r>
                          <a:rPr lang="it-IT" sz="1400" b="0" i="1" smtClean="0">
                            <a:latin typeface="Cambria Math" panose="02040503050406030204" pitchFamily="18" charset="0"/>
                          </a:rPr>
                          <m:t>0=</m:t>
                        </m:r>
                        <m:f>
                          <m:fPr>
                            <m:ctrlPr>
                              <a:rPr lang="it-IT" sz="1400" b="0" i="1" smtClean="0">
                                <a:latin typeface="Cambria Math" panose="02040503050406030204" pitchFamily="18" charset="0"/>
                              </a:rPr>
                            </m:ctrlPr>
                          </m:fPr>
                          <m:num>
                            <m:r>
                              <a:rPr lang="it-IT" sz="1400" i="1">
                                <a:latin typeface="Cambria Math" panose="02040503050406030204" pitchFamily="18" charset="0"/>
                              </a:rPr>
                              <m:t>𝑥𝑇</m:t>
                            </m:r>
                            <m:r>
                              <a:rPr lang="it-IT" sz="1400" i="1">
                                <a:latin typeface="Cambria Math" panose="02040503050406030204" pitchFamily="18" charset="0"/>
                              </a:rPr>
                              <m:t>+</m:t>
                            </m:r>
                            <m:r>
                              <a:rPr lang="it-IT" sz="1400" i="1">
                                <a:latin typeface="Cambria Math" panose="02040503050406030204" pitchFamily="18" charset="0"/>
                              </a:rPr>
                              <m:t>𝑥𝐶</m:t>
                            </m:r>
                            <m:r>
                              <a:rPr lang="it-IT" sz="1400" i="1">
                                <a:latin typeface="Cambria Math" panose="02040503050406030204" pitchFamily="18" charset="0"/>
                              </a:rPr>
                              <m:t>+</m:t>
                            </m:r>
                            <m:r>
                              <a:rPr lang="it-IT" sz="1400" i="1">
                                <a:latin typeface="Cambria Math" panose="02040503050406030204" pitchFamily="18" charset="0"/>
                              </a:rPr>
                              <m:t>𝑥𝐵</m:t>
                            </m:r>
                          </m:num>
                          <m:den>
                            <m:r>
                              <a:rPr lang="it-IT" sz="1400" b="0" i="1" smtClean="0">
                                <a:latin typeface="Cambria Math" panose="02040503050406030204" pitchFamily="18" charset="0"/>
                              </a:rPr>
                              <m:t>3</m:t>
                            </m:r>
                          </m:den>
                        </m:f>
                      </m:oMath>
                    </m:oMathPara>
                  </a14:m>
                  <a:endParaRPr lang="en-US" sz="1400" dirty="0"/>
                </a:p>
                <a:p>
                  <a:pPr/>
                  <a14:m>
                    <m:oMathPara xmlns:m="http://schemas.openxmlformats.org/officeDocument/2006/math">
                      <m:oMathParaPr>
                        <m:jc m:val="left"/>
                      </m:oMathParaPr>
                      <m:oMath xmlns:m="http://schemas.openxmlformats.org/officeDocument/2006/math">
                        <m:r>
                          <a:rPr lang="it-IT" sz="1400" b="0" i="1" smtClean="0">
                            <a:latin typeface="Cambria Math" panose="02040503050406030204" pitchFamily="18" charset="0"/>
                          </a:rPr>
                          <m:t>𝑦</m:t>
                        </m:r>
                        <m:r>
                          <a:rPr lang="it-IT" sz="1400" b="0" i="1" smtClean="0">
                            <a:latin typeface="Cambria Math" panose="02040503050406030204" pitchFamily="18" charset="0"/>
                          </a:rPr>
                          <m:t>0=</m:t>
                        </m:r>
                        <m:f>
                          <m:fPr>
                            <m:ctrlPr>
                              <a:rPr lang="it-IT" sz="1400" b="0" i="1" smtClean="0">
                                <a:latin typeface="Cambria Math" panose="02040503050406030204" pitchFamily="18" charset="0"/>
                              </a:rPr>
                            </m:ctrlPr>
                          </m:fPr>
                          <m:num>
                            <m:r>
                              <a:rPr lang="it-IT" sz="1400" b="0" i="1" smtClean="0">
                                <a:latin typeface="Cambria Math" panose="02040503050406030204" pitchFamily="18" charset="0"/>
                              </a:rPr>
                              <m:t>𝑦</m:t>
                            </m:r>
                            <m:r>
                              <a:rPr lang="it-IT" sz="1400" i="1">
                                <a:latin typeface="Cambria Math" panose="02040503050406030204" pitchFamily="18" charset="0"/>
                              </a:rPr>
                              <m:t>𝑇</m:t>
                            </m:r>
                            <m:r>
                              <a:rPr lang="it-IT" sz="1400" i="1">
                                <a:latin typeface="Cambria Math" panose="02040503050406030204" pitchFamily="18" charset="0"/>
                              </a:rPr>
                              <m:t>+</m:t>
                            </m:r>
                            <m:r>
                              <a:rPr lang="it-IT" sz="1400" b="0" i="1" smtClean="0">
                                <a:latin typeface="Cambria Math" panose="02040503050406030204" pitchFamily="18" charset="0"/>
                              </a:rPr>
                              <m:t>𝑦</m:t>
                            </m:r>
                            <m:r>
                              <a:rPr lang="it-IT" sz="1400" i="1">
                                <a:latin typeface="Cambria Math" panose="02040503050406030204" pitchFamily="18" charset="0"/>
                              </a:rPr>
                              <m:t>𝐶</m:t>
                            </m:r>
                            <m:r>
                              <a:rPr lang="it-IT" sz="1400" i="1">
                                <a:latin typeface="Cambria Math" panose="02040503050406030204" pitchFamily="18" charset="0"/>
                              </a:rPr>
                              <m:t>+</m:t>
                            </m:r>
                            <m:r>
                              <a:rPr lang="it-IT" sz="1400" b="0" i="1" smtClean="0">
                                <a:latin typeface="Cambria Math" panose="02040503050406030204" pitchFamily="18" charset="0"/>
                              </a:rPr>
                              <m:t>𝑦</m:t>
                            </m:r>
                            <m:r>
                              <a:rPr lang="it-IT" sz="1400" i="1">
                                <a:latin typeface="Cambria Math" panose="02040503050406030204" pitchFamily="18" charset="0"/>
                              </a:rPr>
                              <m:t>𝐵</m:t>
                            </m:r>
                          </m:num>
                          <m:den>
                            <m:r>
                              <a:rPr lang="it-IT" sz="1400" b="0" i="1" smtClean="0">
                                <a:latin typeface="Cambria Math" panose="02040503050406030204" pitchFamily="18" charset="0"/>
                              </a:rPr>
                              <m:t>3</m:t>
                            </m:r>
                          </m:den>
                        </m:f>
                      </m:oMath>
                    </m:oMathPara>
                  </a14:m>
                  <a:endParaRPr lang="en-US" sz="1400" dirty="0"/>
                </a:p>
                <a:p>
                  <a:pPr/>
                  <a14:m>
                    <m:oMathPara xmlns:m="http://schemas.openxmlformats.org/officeDocument/2006/math">
                      <m:oMathParaPr>
                        <m:jc m:val="left"/>
                      </m:oMathParaPr>
                      <m:oMath xmlns:m="http://schemas.openxmlformats.org/officeDocument/2006/math">
                        <m:r>
                          <a:rPr lang="it-IT" sz="1400" b="0" i="1" smtClean="0">
                            <a:latin typeface="Cambria Math" panose="02040503050406030204" pitchFamily="18" charset="0"/>
                          </a:rPr>
                          <m:t>𝑧</m:t>
                        </m:r>
                        <m:r>
                          <a:rPr lang="it-IT" sz="1400" b="0" i="1" smtClean="0">
                            <a:latin typeface="Cambria Math" panose="02040503050406030204" pitchFamily="18" charset="0"/>
                          </a:rPr>
                          <m:t>0=</m:t>
                        </m:r>
                        <m:f>
                          <m:fPr>
                            <m:ctrlPr>
                              <a:rPr lang="it-IT" sz="1400" b="0" i="1" smtClean="0">
                                <a:latin typeface="Cambria Math" panose="02040503050406030204" pitchFamily="18" charset="0"/>
                              </a:rPr>
                            </m:ctrlPr>
                          </m:fPr>
                          <m:num>
                            <m:r>
                              <a:rPr lang="it-IT" sz="1400" b="0" i="1" smtClean="0">
                                <a:latin typeface="Cambria Math" panose="02040503050406030204" pitchFamily="18" charset="0"/>
                              </a:rPr>
                              <m:t>𝑧</m:t>
                            </m:r>
                            <m:r>
                              <a:rPr lang="it-IT" sz="1400" i="1">
                                <a:latin typeface="Cambria Math" panose="02040503050406030204" pitchFamily="18" charset="0"/>
                              </a:rPr>
                              <m:t>𝑇</m:t>
                            </m:r>
                            <m:r>
                              <a:rPr lang="it-IT" sz="1400" i="1">
                                <a:latin typeface="Cambria Math" panose="02040503050406030204" pitchFamily="18" charset="0"/>
                              </a:rPr>
                              <m:t>+</m:t>
                            </m:r>
                            <m:r>
                              <a:rPr lang="it-IT" sz="1400" b="0" i="1" smtClean="0">
                                <a:latin typeface="Cambria Math" panose="02040503050406030204" pitchFamily="18" charset="0"/>
                              </a:rPr>
                              <m:t>𝑧</m:t>
                            </m:r>
                            <m:r>
                              <a:rPr lang="it-IT" sz="1400" i="1">
                                <a:latin typeface="Cambria Math" panose="02040503050406030204" pitchFamily="18" charset="0"/>
                              </a:rPr>
                              <m:t>𝐶</m:t>
                            </m:r>
                            <m:r>
                              <a:rPr lang="it-IT" sz="1400" i="1">
                                <a:latin typeface="Cambria Math" panose="02040503050406030204" pitchFamily="18" charset="0"/>
                              </a:rPr>
                              <m:t>+</m:t>
                            </m:r>
                            <m:r>
                              <a:rPr lang="it-IT" sz="1400" b="0" i="1" smtClean="0">
                                <a:latin typeface="Cambria Math" panose="02040503050406030204" pitchFamily="18" charset="0"/>
                              </a:rPr>
                              <m:t>𝑧</m:t>
                            </m:r>
                            <m:r>
                              <a:rPr lang="it-IT" sz="1400" i="1">
                                <a:latin typeface="Cambria Math" panose="02040503050406030204" pitchFamily="18" charset="0"/>
                              </a:rPr>
                              <m:t>𝐵</m:t>
                            </m:r>
                          </m:num>
                          <m:den>
                            <m:r>
                              <a:rPr lang="it-IT" sz="1400" b="0" i="1" smtClean="0">
                                <a:latin typeface="Cambria Math" panose="02040503050406030204" pitchFamily="18" charset="0"/>
                              </a:rPr>
                              <m:t>3</m:t>
                            </m:r>
                          </m:den>
                        </m:f>
                      </m:oMath>
                    </m:oMathPara>
                  </a14:m>
                  <a:endParaRPr lang="en-US" sz="1400" dirty="0"/>
                </a:p>
                <a:p>
                  <a:endParaRPr lang="en-US" sz="1400" dirty="0"/>
                </a:p>
                <a:p>
                  <a:pPr/>
                  <a14:m>
                    <m:oMathPara xmlns:m="http://schemas.openxmlformats.org/officeDocument/2006/math">
                      <m:oMathParaPr>
                        <m:jc m:val="left"/>
                      </m:oMathParaPr>
                      <m:oMath xmlns:m="http://schemas.openxmlformats.org/officeDocument/2006/math">
                        <m:r>
                          <m:rPr>
                            <m:sty m:val="p"/>
                          </m:rPr>
                          <a:rPr lang="el-GR" sz="1400" i="1" smtClean="0">
                            <a:latin typeface="Cambria Math" panose="02040503050406030204" pitchFamily="18" charset="0"/>
                          </a:rPr>
                          <m:t>φ</m:t>
                        </m:r>
                        <m:r>
                          <a:rPr lang="it-IT" sz="1400" b="0" i="1" smtClean="0">
                            <a:latin typeface="Cambria Math" panose="02040503050406030204" pitchFamily="18" charset="0"/>
                          </a:rPr>
                          <m:t>=</m:t>
                        </m:r>
                        <m:f>
                          <m:fPr>
                            <m:ctrlPr>
                              <a:rPr lang="it-IT" sz="1400" b="0" i="1" smtClean="0">
                                <a:latin typeface="Cambria Math" panose="02040503050406030204" pitchFamily="18" charset="0"/>
                              </a:rPr>
                            </m:ctrlPr>
                          </m:fPr>
                          <m:num>
                            <m:r>
                              <a:rPr lang="it-IT" sz="1400" i="1">
                                <a:latin typeface="Cambria Math" panose="02040503050406030204" pitchFamily="18" charset="0"/>
                              </a:rPr>
                              <m:t>𝑧𝑇</m:t>
                            </m:r>
                            <m:r>
                              <a:rPr lang="it-IT" sz="1400" i="1">
                                <a:latin typeface="Cambria Math" panose="02040503050406030204" pitchFamily="18" charset="0"/>
                              </a:rPr>
                              <m:t>−</m:t>
                            </m:r>
                            <m:r>
                              <a:rPr lang="it-IT" sz="1400" i="1">
                                <a:latin typeface="Cambria Math" panose="02040503050406030204" pitchFamily="18" charset="0"/>
                              </a:rPr>
                              <m:t>𝑧𝐵</m:t>
                            </m:r>
                          </m:num>
                          <m:den>
                            <m:r>
                              <a:rPr lang="it-IT" sz="1400" b="0" i="1" smtClean="0">
                                <a:latin typeface="Cambria Math" panose="02040503050406030204" pitchFamily="18" charset="0"/>
                              </a:rPr>
                              <m:t>2</m:t>
                            </m:r>
                            <m:r>
                              <a:rPr lang="it-IT" sz="1400" b="0" i="1" smtClean="0">
                                <a:latin typeface="Cambria Math" panose="02040503050406030204" pitchFamily="18" charset="0"/>
                              </a:rPr>
                              <m:t>𝐿</m:t>
                            </m:r>
                          </m:den>
                        </m:f>
                      </m:oMath>
                    </m:oMathPara>
                  </a14:m>
                  <a:endParaRPr lang="en-US" sz="1400" dirty="0"/>
                </a:p>
                <a:p>
                  <a:endParaRPr lang="en-US" sz="1400" dirty="0"/>
                </a:p>
                <a:p>
                  <a:pPr/>
                  <a14:m>
                    <m:oMathPara xmlns:m="http://schemas.openxmlformats.org/officeDocument/2006/math">
                      <m:oMathParaPr>
                        <m:jc m:val="left"/>
                      </m:oMathParaPr>
                      <m:oMath xmlns:m="http://schemas.openxmlformats.org/officeDocument/2006/math">
                        <m:r>
                          <a:rPr lang="en-US" sz="1400" i="1" smtClean="0">
                            <a:latin typeface="Cambria Math" panose="02040503050406030204" pitchFamily="18" charset="0"/>
                            <a:ea typeface="Cambria Math" panose="02040503050406030204" pitchFamily="18" charset="0"/>
                          </a:rPr>
                          <m:t>𝜃</m:t>
                        </m:r>
                        <m:r>
                          <a:rPr lang="it-IT" sz="1400" b="0" i="1" smtClean="0">
                            <a:latin typeface="Cambria Math" panose="02040503050406030204" pitchFamily="18" charset="0"/>
                            <a:ea typeface="Cambria Math" panose="02040503050406030204" pitchFamily="18" charset="0"/>
                          </a:rPr>
                          <m:t>=</m:t>
                        </m:r>
                        <m:f>
                          <m:fPr>
                            <m:ctrlPr>
                              <a:rPr lang="it-IT" sz="1400" b="0" i="1" smtClean="0">
                                <a:latin typeface="Cambria Math" panose="02040503050406030204" pitchFamily="18" charset="0"/>
                                <a:ea typeface="Cambria Math" panose="02040503050406030204" pitchFamily="18" charset="0"/>
                              </a:rPr>
                            </m:ctrlPr>
                          </m:fPr>
                          <m:num>
                            <m:r>
                              <a:rPr lang="it-IT" sz="1400" i="1">
                                <a:latin typeface="Cambria Math" panose="02040503050406030204" pitchFamily="18" charset="0"/>
                                <a:ea typeface="Cambria Math" panose="02040503050406030204" pitchFamily="18" charset="0"/>
                              </a:rPr>
                              <m:t>𝑧𝐶</m:t>
                            </m:r>
                            <m:r>
                              <a:rPr lang="it-IT" sz="1400" i="1">
                                <a:latin typeface="Cambria Math" panose="02040503050406030204" pitchFamily="18" charset="0"/>
                                <a:ea typeface="Cambria Math" panose="02040503050406030204" pitchFamily="18" charset="0"/>
                              </a:rPr>
                              <m:t>−</m:t>
                            </m:r>
                            <m:f>
                              <m:fPr>
                                <m:ctrlPr>
                                  <a:rPr lang="it-IT" sz="1400" i="1">
                                    <a:latin typeface="Cambria Math" panose="02040503050406030204" pitchFamily="18" charset="0"/>
                                    <a:ea typeface="Cambria Math" panose="02040503050406030204" pitchFamily="18" charset="0"/>
                                  </a:rPr>
                                </m:ctrlPr>
                              </m:fPr>
                              <m:num>
                                <m:r>
                                  <a:rPr lang="it-IT" sz="1400" i="1">
                                    <a:latin typeface="Cambria Math" panose="02040503050406030204" pitchFamily="18" charset="0"/>
                                    <a:ea typeface="Cambria Math" panose="02040503050406030204" pitchFamily="18" charset="0"/>
                                  </a:rPr>
                                  <m:t>𝑧𝑇</m:t>
                                </m:r>
                                <m:r>
                                  <a:rPr lang="it-IT" sz="1400" i="1">
                                    <a:latin typeface="Cambria Math" panose="02040503050406030204" pitchFamily="18" charset="0"/>
                                    <a:ea typeface="Cambria Math" panose="02040503050406030204" pitchFamily="18" charset="0"/>
                                  </a:rPr>
                                  <m:t>+</m:t>
                                </m:r>
                                <m:r>
                                  <a:rPr lang="it-IT" sz="1400" i="1">
                                    <a:latin typeface="Cambria Math" panose="02040503050406030204" pitchFamily="18" charset="0"/>
                                    <a:ea typeface="Cambria Math" panose="02040503050406030204" pitchFamily="18" charset="0"/>
                                  </a:rPr>
                                  <m:t>𝑧𝐵</m:t>
                                </m:r>
                              </m:num>
                              <m:den>
                                <m:r>
                                  <a:rPr lang="it-IT" sz="1400" i="1">
                                    <a:latin typeface="Cambria Math" panose="02040503050406030204" pitchFamily="18" charset="0"/>
                                    <a:ea typeface="Cambria Math" panose="02040503050406030204" pitchFamily="18" charset="0"/>
                                  </a:rPr>
                                  <m:t>2</m:t>
                                </m:r>
                              </m:den>
                            </m:f>
                          </m:num>
                          <m:den>
                            <m:r>
                              <a:rPr lang="it-IT" sz="1400" b="0" i="1" smtClean="0">
                                <a:latin typeface="Cambria Math" panose="02040503050406030204" pitchFamily="18" charset="0"/>
                                <a:ea typeface="Cambria Math" panose="02040503050406030204" pitchFamily="18" charset="0"/>
                              </a:rPr>
                              <m:t>𝑥𝐶</m:t>
                            </m:r>
                            <m:r>
                              <a:rPr lang="it-IT" sz="1400" b="0" i="1" smtClean="0">
                                <a:latin typeface="Cambria Math" panose="02040503050406030204" pitchFamily="18" charset="0"/>
                                <a:ea typeface="Cambria Math" panose="02040503050406030204" pitchFamily="18" charset="0"/>
                              </a:rPr>
                              <m:t>−</m:t>
                            </m:r>
                            <m:r>
                              <a:rPr lang="it-IT" sz="1400" b="0" i="1" smtClean="0">
                                <a:latin typeface="Cambria Math" panose="02040503050406030204" pitchFamily="18" charset="0"/>
                                <a:ea typeface="Cambria Math" panose="02040503050406030204" pitchFamily="18" charset="0"/>
                              </a:rPr>
                              <m:t>𝑥𝑇</m:t>
                            </m:r>
                          </m:den>
                        </m:f>
                      </m:oMath>
                    </m:oMathPara>
                  </a14:m>
                  <a:endParaRPr lang="en-US" sz="1400" dirty="0"/>
                </a:p>
                <a:p>
                  <a:endParaRPr lang="it-IT" sz="140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m:rPr>
                            <m:sty m:val="p"/>
                          </m:rPr>
                          <a:rPr lang="el-GR" sz="1400" i="1" smtClean="0">
                            <a:latin typeface="Cambria Math" panose="02040503050406030204" pitchFamily="18" charset="0"/>
                          </a:rPr>
                          <m:t>ψ</m:t>
                        </m:r>
                        <m:r>
                          <a:rPr lang="it-IT" sz="1400" b="0" i="1" smtClean="0">
                            <a:latin typeface="Cambria Math" panose="02040503050406030204" pitchFamily="18" charset="0"/>
                          </a:rPr>
                          <m:t>=</m:t>
                        </m:r>
                        <m:f>
                          <m:fPr>
                            <m:ctrlPr>
                              <a:rPr lang="it-IT" sz="1400" b="0" i="1" smtClean="0">
                                <a:latin typeface="Cambria Math" panose="02040503050406030204" pitchFamily="18" charset="0"/>
                              </a:rPr>
                            </m:ctrlPr>
                          </m:fPr>
                          <m:num>
                            <m:r>
                              <a:rPr lang="it-IT" sz="1400" i="1">
                                <a:latin typeface="Cambria Math" panose="02040503050406030204" pitchFamily="18" charset="0"/>
                              </a:rPr>
                              <m:t>𝑥𝑇</m:t>
                            </m:r>
                            <m:r>
                              <a:rPr lang="it-IT" sz="1400" i="1">
                                <a:latin typeface="Cambria Math" panose="02040503050406030204" pitchFamily="18" charset="0"/>
                              </a:rPr>
                              <m:t>−</m:t>
                            </m:r>
                            <m:r>
                              <a:rPr lang="it-IT" sz="1400" i="1">
                                <a:latin typeface="Cambria Math" panose="02040503050406030204" pitchFamily="18" charset="0"/>
                              </a:rPr>
                              <m:t>𝑥𝐵</m:t>
                            </m:r>
                            <m:r>
                              <a:rPr lang="it-IT" sz="1400" i="1">
                                <a:latin typeface="Cambria Math" panose="02040503050406030204" pitchFamily="18" charset="0"/>
                              </a:rPr>
                              <m:t>−</m:t>
                            </m:r>
                            <m:r>
                              <a:rPr lang="it-IT" sz="1400" i="1">
                                <a:latin typeface="Cambria Math" panose="02040503050406030204" pitchFamily="18" charset="0"/>
                              </a:rPr>
                              <m:t>𝑥</m:t>
                            </m:r>
                            <m:r>
                              <a:rPr lang="it-IT" sz="1400" i="1">
                                <a:latin typeface="Cambria Math" panose="02040503050406030204" pitchFamily="18" charset="0"/>
                              </a:rPr>
                              <m:t>0</m:t>
                            </m:r>
                          </m:num>
                          <m:den>
                            <m:r>
                              <a:rPr lang="it-IT" sz="1400" b="0" i="1" smtClean="0">
                                <a:latin typeface="Cambria Math" panose="02040503050406030204" pitchFamily="18" charset="0"/>
                              </a:rPr>
                              <m:t>2</m:t>
                            </m:r>
                            <m:r>
                              <a:rPr lang="it-IT" sz="1400" b="0" i="1" smtClean="0">
                                <a:latin typeface="Cambria Math" panose="02040503050406030204" pitchFamily="18" charset="0"/>
                                <a:ea typeface="Cambria Math" panose="02040503050406030204" pitchFamily="18" charset="0"/>
                              </a:rPr>
                              <m:t>∙</m:t>
                            </m:r>
                            <m:r>
                              <a:rPr lang="it-IT" sz="1400" b="0" i="1" smtClean="0">
                                <a:latin typeface="Cambria Math" panose="02040503050406030204" pitchFamily="18" charset="0"/>
                              </a:rPr>
                              <m:t>𝑦𝑇</m:t>
                            </m:r>
                          </m:den>
                        </m:f>
                      </m:oMath>
                    </m:oMathPara>
                  </a14:m>
                  <a:endParaRPr lang="en-US" sz="1400" dirty="0"/>
                </a:p>
                <a:p>
                  <a:endParaRPr lang="en-US" sz="1400" dirty="0"/>
                </a:p>
              </p:txBody>
            </p:sp>
          </mc:Choice>
          <mc:Fallback xmlns="">
            <p:sp>
              <p:nvSpPr>
                <p:cNvPr id="3" name="TextBox 2">
                  <a:extLst>
                    <a:ext uri="{FF2B5EF4-FFF2-40B4-BE49-F238E27FC236}">
                      <a16:creationId xmlns:a16="http://schemas.microsoft.com/office/drawing/2014/main" id="{A975A4FB-2D51-7B95-A65A-173F36F5B77B}"/>
                    </a:ext>
                  </a:extLst>
                </p:cNvPr>
                <p:cNvSpPr txBox="1">
                  <a:spLocks noRot="1" noChangeAspect="1" noMove="1" noResize="1" noEditPoints="1" noAdjustHandles="1" noChangeArrowheads="1" noChangeShapeType="1" noTextEdit="1"/>
                </p:cNvSpPr>
                <p:nvPr/>
              </p:nvSpPr>
              <p:spPr>
                <a:xfrm>
                  <a:off x="6746455" y="2511685"/>
                  <a:ext cx="3163489" cy="3554563"/>
                </a:xfrm>
                <a:prstGeom prst="rect">
                  <a:avLst/>
                </a:prstGeom>
                <a:blipFill>
                  <a:blip r:embed="rId3"/>
                  <a:stretch>
                    <a:fillRect/>
                  </a:stretch>
                </a:blipFill>
              </p:spPr>
              <p:txBody>
                <a:bodyPr/>
                <a:lstStyle/>
                <a:p>
                  <a:r>
                    <a:rPr lang="en-US">
                      <a:noFill/>
                    </a:rPr>
                    <a:t> </a:t>
                  </a:r>
                </a:p>
              </p:txBody>
            </p:sp>
          </mc:Fallback>
        </mc:AlternateContent>
        <p:sp>
          <p:nvSpPr>
            <p:cNvPr id="4" name="Left Brace 3">
              <a:extLst>
                <a:ext uri="{FF2B5EF4-FFF2-40B4-BE49-F238E27FC236}">
                  <a16:creationId xmlns:a16="http://schemas.microsoft.com/office/drawing/2014/main" id="{DD6EB85A-61E0-85DE-F49E-6DCD515C01CD}"/>
                </a:ext>
              </a:extLst>
            </p:cNvPr>
            <p:cNvSpPr/>
            <p:nvPr/>
          </p:nvSpPr>
          <p:spPr>
            <a:xfrm>
              <a:off x="6610095" y="2640745"/>
              <a:ext cx="221828" cy="1136574"/>
            </a:xfrm>
            <a:prstGeom prst="leftBrace">
              <a:avLst/>
            </a:prstGeom>
            <a:ln w="285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sz="1400"/>
            </a:p>
          </p:txBody>
        </p:sp>
        <p:sp>
          <p:nvSpPr>
            <p:cNvPr id="5" name="Left Brace 4">
              <a:extLst>
                <a:ext uri="{FF2B5EF4-FFF2-40B4-BE49-F238E27FC236}">
                  <a16:creationId xmlns:a16="http://schemas.microsoft.com/office/drawing/2014/main" id="{25DBA54C-4610-24CF-365C-338E8011CCE6}"/>
                </a:ext>
              </a:extLst>
            </p:cNvPr>
            <p:cNvSpPr/>
            <p:nvPr/>
          </p:nvSpPr>
          <p:spPr>
            <a:xfrm>
              <a:off x="6584695" y="3941525"/>
              <a:ext cx="292056" cy="1796628"/>
            </a:xfrm>
            <a:prstGeom prst="leftBrace">
              <a:avLst/>
            </a:prstGeom>
            <a:ln w="285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sz="1400"/>
            </a:p>
          </p:txBody>
        </p:sp>
      </p:grpSp>
      <p:pic>
        <p:nvPicPr>
          <p:cNvPr id="8" name="Immagine 4">
            <a:extLst>
              <a:ext uri="{FF2B5EF4-FFF2-40B4-BE49-F238E27FC236}">
                <a16:creationId xmlns:a16="http://schemas.microsoft.com/office/drawing/2014/main" id="{7AE32F46-A64D-D090-6255-83DD8D862DCD}"/>
              </a:ext>
            </a:extLst>
          </p:cNvPr>
          <p:cNvPicPr>
            <a:picLocks noChangeAspect="1"/>
          </p:cNvPicPr>
          <p:nvPr/>
        </p:nvPicPr>
        <p:blipFill rotWithShape="1">
          <a:blip r:embed="rId4"/>
          <a:srcRect t="15180" r="57596"/>
          <a:stretch/>
        </p:blipFill>
        <p:spPr>
          <a:xfrm>
            <a:off x="65105" y="68694"/>
            <a:ext cx="2144695" cy="993736"/>
          </a:xfrm>
          <a:prstGeom prst="rect">
            <a:avLst/>
          </a:prstGeom>
        </p:spPr>
      </p:pic>
      <p:pic>
        <p:nvPicPr>
          <p:cNvPr id="9" name="Immagine 7">
            <a:extLst>
              <a:ext uri="{FF2B5EF4-FFF2-40B4-BE49-F238E27FC236}">
                <a16:creationId xmlns:a16="http://schemas.microsoft.com/office/drawing/2014/main" id="{EE3C0D03-9313-9E83-AAA1-69FA197A0B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grpSp>
        <p:nvGrpSpPr>
          <p:cNvPr id="39" name="Group 38">
            <a:extLst>
              <a:ext uri="{FF2B5EF4-FFF2-40B4-BE49-F238E27FC236}">
                <a16:creationId xmlns:a16="http://schemas.microsoft.com/office/drawing/2014/main" id="{C5DD120E-6181-70E8-9B63-F85F0D7F209D}"/>
              </a:ext>
            </a:extLst>
          </p:cNvPr>
          <p:cNvGrpSpPr/>
          <p:nvPr/>
        </p:nvGrpSpPr>
        <p:grpSpPr>
          <a:xfrm>
            <a:off x="5333497" y="2219642"/>
            <a:ext cx="4666559" cy="4189081"/>
            <a:chOff x="452022" y="1459514"/>
            <a:chExt cx="5721856" cy="5033361"/>
          </a:xfrm>
        </p:grpSpPr>
        <p:grpSp>
          <p:nvGrpSpPr>
            <p:cNvPr id="40" name="Group 39">
              <a:extLst>
                <a:ext uri="{FF2B5EF4-FFF2-40B4-BE49-F238E27FC236}">
                  <a16:creationId xmlns:a16="http://schemas.microsoft.com/office/drawing/2014/main" id="{B8A6A018-95E9-657A-F23D-7D21FBE420A4}"/>
                </a:ext>
              </a:extLst>
            </p:cNvPr>
            <p:cNvGrpSpPr/>
            <p:nvPr/>
          </p:nvGrpSpPr>
          <p:grpSpPr>
            <a:xfrm>
              <a:off x="452022" y="1459514"/>
              <a:ext cx="5721856" cy="5033361"/>
              <a:chOff x="4038600" y="1457164"/>
              <a:chExt cx="5721856" cy="5033361"/>
            </a:xfrm>
          </p:grpSpPr>
          <p:pic>
            <p:nvPicPr>
              <p:cNvPr id="85" name="Picture 84">
                <a:extLst>
                  <a:ext uri="{FF2B5EF4-FFF2-40B4-BE49-F238E27FC236}">
                    <a16:creationId xmlns:a16="http://schemas.microsoft.com/office/drawing/2014/main" id="{391314A3-0F8A-A57E-A6B8-A485375FE408}"/>
                  </a:ext>
                </a:extLst>
              </p:cNvPr>
              <p:cNvPicPr>
                <a:picLocks noChangeAspect="1"/>
              </p:cNvPicPr>
              <p:nvPr/>
            </p:nvPicPr>
            <p:blipFill>
              <a:blip r:embed="rId6"/>
              <a:stretch>
                <a:fillRect/>
              </a:stretch>
            </p:blipFill>
            <p:spPr>
              <a:xfrm>
                <a:off x="4038600" y="1457164"/>
                <a:ext cx="5721856" cy="5033361"/>
              </a:xfrm>
              <a:prstGeom prst="rect">
                <a:avLst/>
              </a:prstGeom>
              <a:ln w="38100">
                <a:noFill/>
              </a:ln>
            </p:spPr>
          </p:pic>
          <p:cxnSp>
            <p:nvCxnSpPr>
              <p:cNvPr id="86" name="Straight Arrow Connector 85">
                <a:extLst>
                  <a:ext uri="{FF2B5EF4-FFF2-40B4-BE49-F238E27FC236}">
                    <a16:creationId xmlns:a16="http://schemas.microsoft.com/office/drawing/2014/main" id="{994E42EA-FB6B-D768-6527-F546065ED90C}"/>
                  </a:ext>
                </a:extLst>
              </p:cNvPr>
              <p:cNvCxnSpPr/>
              <p:nvPr/>
            </p:nvCxnSpPr>
            <p:spPr>
              <a:xfrm flipV="1">
                <a:off x="8948691" y="5280341"/>
                <a:ext cx="0" cy="56264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87" name="Straight Arrow Connector 86">
                <a:extLst>
                  <a:ext uri="{FF2B5EF4-FFF2-40B4-BE49-F238E27FC236}">
                    <a16:creationId xmlns:a16="http://schemas.microsoft.com/office/drawing/2014/main" id="{27E51D9E-D0F2-5BDC-F39D-663B952A7226}"/>
                  </a:ext>
                </a:extLst>
              </p:cNvPr>
              <p:cNvCxnSpPr/>
              <p:nvPr/>
            </p:nvCxnSpPr>
            <p:spPr>
              <a:xfrm flipV="1">
                <a:off x="4335262" y="2778318"/>
                <a:ext cx="0" cy="562645"/>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88" name="Straight Arrow Connector 87">
                <a:extLst>
                  <a:ext uri="{FF2B5EF4-FFF2-40B4-BE49-F238E27FC236}">
                    <a16:creationId xmlns:a16="http://schemas.microsoft.com/office/drawing/2014/main" id="{D475BE86-163B-1ECD-1657-513D8E78B1DC}"/>
                  </a:ext>
                </a:extLst>
              </p:cNvPr>
              <p:cNvCxnSpPr>
                <a:cxnSpLocks/>
              </p:cNvCxnSpPr>
              <p:nvPr/>
            </p:nvCxnSpPr>
            <p:spPr>
              <a:xfrm flipV="1">
                <a:off x="8948691" y="5628528"/>
                <a:ext cx="329683" cy="21445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89" name="Straight Arrow Connector 88">
                <a:extLst>
                  <a:ext uri="{FF2B5EF4-FFF2-40B4-BE49-F238E27FC236}">
                    <a16:creationId xmlns:a16="http://schemas.microsoft.com/office/drawing/2014/main" id="{944EE460-6ACA-A456-72E8-539AB9C80EEE}"/>
                  </a:ext>
                </a:extLst>
              </p:cNvPr>
              <p:cNvCxnSpPr>
                <a:cxnSpLocks/>
              </p:cNvCxnSpPr>
              <p:nvPr/>
            </p:nvCxnSpPr>
            <p:spPr>
              <a:xfrm flipV="1">
                <a:off x="8948691" y="4333522"/>
                <a:ext cx="329683" cy="21445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90" name="Straight Arrow Connector 89">
                <a:extLst>
                  <a:ext uri="{FF2B5EF4-FFF2-40B4-BE49-F238E27FC236}">
                    <a16:creationId xmlns:a16="http://schemas.microsoft.com/office/drawing/2014/main" id="{A985925A-B495-702C-D0D1-D649CAF773D0}"/>
                  </a:ext>
                </a:extLst>
              </p:cNvPr>
              <p:cNvCxnSpPr>
                <a:cxnSpLocks/>
              </p:cNvCxnSpPr>
              <p:nvPr/>
            </p:nvCxnSpPr>
            <p:spPr>
              <a:xfrm flipV="1">
                <a:off x="4327728" y="1707618"/>
                <a:ext cx="329683" cy="21445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91" name="Straight Arrow Connector 90">
                <a:extLst>
                  <a:ext uri="{FF2B5EF4-FFF2-40B4-BE49-F238E27FC236}">
                    <a16:creationId xmlns:a16="http://schemas.microsoft.com/office/drawing/2014/main" id="{3BEFC7C6-3E28-471C-54D8-83A27C0C988D}"/>
                  </a:ext>
                </a:extLst>
              </p:cNvPr>
              <p:cNvCxnSpPr>
                <a:cxnSpLocks/>
              </p:cNvCxnSpPr>
              <p:nvPr/>
            </p:nvCxnSpPr>
            <p:spPr>
              <a:xfrm flipV="1">
                <a:off x="4320194" y="3157270"/>
                <a:ext cx="329683" cy="214458"/>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99" name="TextBox 98">
                <a:extLst>
                  <a:ext uri="{FF2B5EF4-FFF2-40B4-BE49-F238E27FC236}">
                    <a16:creationId xmlns:a16="http://schemas.microsoft.com/office/drawing/2014/main" id="{1B3C16D9-3990-D3E2-9DDB-31626AE5EBC5}"/>
                  </a:ext>
                </a:extLst>
              </p:cNvPr>
              <p:cNvSpPr txBox="1"/>
              <p:nvPr/>
            </p:nvSpPr>
            <p:spPr>
              <a:xfrm>
                <a:off x="4485035" y="1714073"/>
                <a:ext cx="519629" cy="369332"/>
              </a:xfrm>
              <a:prstGeom prst="rect">
                <a:avLst/>
              </a:prstGeom>
              <a:noFill/>
            </p:spPr>
            <p:txBody>
              <a:bodyPr wrap="none" rtlCol="0">
                <a:spAutoFit/>
              </a:bodyPr>
              <a:lstStyle/>
              <a:p>
                <a:r>
                  <a:rPr lang="it-IT" dirty="0" err="1"/>
                  <a:t>TBx</a:t>
                </a:r>
                <a:endParaRPr lang="en-US" dirty="0"/>
              </a:p>
            </p:txBody>
          </p:sp>
          <p:sp>
            <p:nvSpPr>
              <p:cNvPr id="100" name="TextBox 99">
                <a:extLst>
                  <a:ext uri="{FF2B5EF4-FFF2-40B4-BE49-F238E27FC236}">
                    <a16:creationId xmlns:a16="http://schemas.microsoft.com/office/drawing/2014/main" id="{E92FEA33-2157-948D-370D-D3595AB7BDAA}"/>
                  </a:ext>
                </a:extLst>
              </p:cNvPr>
              <p:cNvSpPr txBox="1"/>
              <p:nvPr/>
            </p:nvSpPr>
            <p:spPr>
              <a:xfrm>
                <a:off x="9076189" y="4360162"/>
                <a:ext cx="502061" cy="369332"/>
              </a:xfrm>
              <a:prstGeom prst="rect">
                <a:avLst/>
              </a:prstGeom>
              <a:noFill/>
            </p:spPr>
            <p:txBody>
              <a:bodyPr wrap="none" rtlCol="0">
                <a:spAutoFit/>
              </a:bodyPr>
              <a:lstStyle/>
              <a:p>
                <a:r>
                  <a:rPr lang="it-IT" dirty="0" err="1"/>
                  <a:t>TFx</a:t>
                </a:r>
                <a:endParaRPr lang="en-US" dirty="0"/>
              </a:p>
            </p:txBody>
          </p:sp>
          <p:sp>
            <p:nvSpPr>
              <p:cNvPr id="101" name="TextBox 100">
                <a:extLst>
                  <a:ext uri="{FF2B5EF4-FFF2-40B4-BE49-F238E27FC236}">
                    <a16:creationId xmlns:a16="http://schemas.microsoft.com/office/drawing/2014/main" id="{0828B17B-CB58-F47E-C12C-B497A295BEB9}"/>
                  </a:ext>
                </a:extLst>
              </p:cNvPr>
              <p:cNvSpPr txBox="1"/>
              <p:nvPr/>
            </p:nvSpPr>
            <p:spPr>
              <a:xfrm>
                <a:off x="9094759" y="5658804"/>
                <a:ext cx="514885" cy="369332"/>
              </a:xfrm>
              <a:prstGeom prst="rect">
                <a:avLst/>
              </a:prstGeom>
              <a:noFill/>
            </p:spPr>
            <p:txBody>
              <a:bodyPr wrap="none" rtlCol="0">
                <a:spAutoFit/>
              </a:bodyPr>
              <a:lstStyle/>
              <a:p>
                <a:r>
                  <a:rPr lang="it-IT" dirty="0" err="1"/>
                  <a:t>BFx</a:t>
                </a:r>
                <a:endParaRPr lang="en-US" dirty="0"/>
              </a:p>
            </p:txBody>
          </p:sp>
          <p:sp>
            <p:nvSpPr>
              <p:cNvPr id="102" name="TextBox 101">
                <a:extLst>
                  <a:ext uri="{FF2B5EF4-FFF2-40B4-BE49-F238E27FC236}">
                    <a16:creationId xmlns:a16="http://schemas.microsoft.com/office/drawing/2014/main" id="{5D4FB415-B777-7A8B-F69B-4DE2893D873E}"/>
                  </a:ext>
                </a:extLst>
              </p:cNvPr>
              <p:cNvSpPr txBox="1"/>
              <p:nvPr/>
            </p:nvSpPr>
            <p:spPr>
              <a:xfrm>
                <a:off x="4612305" y="2979275"/>
                <a:ext cx="724990" cy="443768"/>
              </a:xfrm>
              <a:prstGeom prst="rect">
                <a:avLst/>
              </a:prstGeom>
              <a:solidFill>
                <a:schemeClr val="bg1"/>
              </a:solidFill>
              <a:ln w="28575">
                <a:solidFill>
                  <a:schemeClr val="tx1"/>
                </a:solidFill>
              </a:ln>
            </p:spPr>
            <p:txBody>
              <a:bodyPr wrap="square" rtlCol="0">
                <a:spAutoFit/>
              </a:bodyPr>
              <a:lstStyle/>
              <a:p>
                <a:r>
                  <a:rPr lang="it-IT" dirty="0" err="1"/>
                  <a:t>BBx</a:t>
                </a:r>
                <a:endParaRPr lang="en-US" dirty="0"/>
              </a:p>
            </p:txBody>
          </p:sp>
          <p:sp>
            <p:nvSpPr>
              <p:cNvPr id="103" name="TextBox 102">
                <a:extLst>
                  <a:ext uri="{FF2B5EF4-FFF2-40B4-BE49-F238E27FC236}">
                    <a16:creationId xmlns:a16="http://schemas.microsoft.com/office/drawing/2014/main" id="{FD8D21C4-AA00-4101-E2BA-2D49BCE7F6BE}"/>
                  </a:ext>
                </a:extLst>
              </p:cNvPr>
              <p:cNvSpPr txBox="1"/>
              <p:nvPr/>
            </p:nvSpPr>
            <p:spPr>
              <a:xfrm>
                <a:off x="4412649" y="2499233"/>
                <a:ext cx="724990" cy="443768"/>
              </a:xfrm>
              <a:prstGeom prst="rect">
                <a:avLst/>
              </a:prstGeom>
              <a:solidFill>
                <a:schemeClr val="bg1"/>
              </a:solidFill>
              <a:ln w="28575">
                <a:solidFill>
                  <a:schemeClr val="tx1"/>
                </a:solidFill>
              </a:ln>
            </p:spPr>
            <p:txBody>
              <a:bodyPr wrap="square" rtlCol="0">
                <a:spAutoFit/>
              </a:bodyPr>
              <a:lstStyle/>
              <a:p>
                <a:r>
                  <a:rPr lang="it-IT" dirty="0" err="1"/>
                  <a:t>BBy</a:t>
                </a:r>
                <a:endParaRPr lang="en-US" dirty="0"/>
              </a:p>
            </p:txBody>
          </p:sp>
        </p:grpSp>
        <p:sp>
          <p:nvSpPr>
            <p:cNvPr id="41" name="TextBox 40">
              <a:extLst>
                <a:ext uri="{FF2B5EF4-FFF2-40B4-BE49-F238E27FC236}">
                  <a16:creationId xmlns:a16="http://schemas.microsoft.com/office/drawing/2014/main" id="{ED02AA85-13CB-2FB3-9454-7B369399912D}"/>
                </a:ext>
              </a:extLst>
            </p:cNvPr>
            <p:cNvSpPr txBox="1"/>
            <p:nvPr/>
          </p:nvSpPr>
          <p:spPr>
            <a:xfrm>
              <a:off x="5349354" y="5098817"/>
              <a:ext cx="519694" cy="369332"/>
            </a:xfrm>
            <a:prstGeom prst="rect">
              <a:avLst/>
            </a:prstGeom>
            <a:noFill/>
          </p:spPr>
          <p:txBody>
            <a:bodyPr wrap="none" rtlCol="0">
              <a:spAutoFit/>
            </a:bodyPr>
            <a:lstStyle/>
            <a:p>
              <a:r>
                <a:rPr lang="it-IT" dirty="0" err="1"/>
                <a:t>BFy</a:t>
              </a:r>
              <a:endParaRPr lang="en-US" dirty="0"/>
            </a:p>
          </p:txBody>
        </p:sp>
        <p:sp>
          <p:nvSpPr>
            <p:cNvPr id="42" name="TextBox 41">
              <a:extLst>
                <a:ext uri="{FF2B5EF4-FFF2-40B4-BE49-F238E27FC236}">
                  <a16:creationId xmlns:a16="http://schemas.microsoft.com/office/drawing/2014/main" id="{595EA6F7-908F-D90A-5140-78852E39BC06}"/>
                </a:ext>
              </a:extLst>
            </p:cNvPr>
            <p:cNvSpPr txBox="1"/>
            <p:nvPr/>
          </p:nvSpPr>
          <p:spPr>
            <a:xfrm>
              <a:off x="5180917" y="6065218"/>
              <a:ext cx="506870" cy="369332"/>
            </a:xfrm>
            <a:prstGeom prst="rect">
              <a:avLst/>
            </a:prstGeom>
            <a:noFill/>
          </p:spPr>
          <p:txBody>
            <a:bodyPr wrap="none" rtlCol="0">
              <a:spAutoFit/>
            </a:bodyPr>
            <a:lstStyle/>
            <a:p>
              <a:r>
                <a:rPr lang="it-IT" dirty="0" err="1"/>
                <a:t>BFz</a:t>
              </a:r>
              <a:endParaRPr lang="en-US" dirty="0"/>
            </a:p>
          </p:txBody>
        </p:sp>
        <p:cxnSp>
          <p:nvCxnSpPr>
            <p:cNvPr id="43" name="Straight Arrow Connector 42">
              <a:extLst>
                <a:ext uri="{FF2B5EF4-FFF2-40B4-BE49-F238E27FC236}">
                  <a16:creationId xmlns:a16="http://schemas.microsoft.com/office/drawing/2014/main" id="{5A4EE990-231B-9211-81DC-75728BC6AC72}"/>
                </a:ext>
              </a:extLst>
            </p:cNvPr>
            <p:cNvCxnSpPr>
              <a:cxnSpLocks/>
            </p:cNvCxnSpPr>
            <p:nvPr/>
          </p:nvCxnSpPr>
          <p:spPr>
            <a:xfrm>
              <a:off x="5349354" y="5835122"/>
              <a:ext cx="391287" cy="22564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grpSp>
          <p:nvGrpSpPr>
            <p:cNvPr id="44" name="Group 43">
              <a:extLst>
                <a:ext uri="{FF2B5EF4-FFF2-40B4-BE49-F238E27FC236}">
                  <a16:creationId xmlns:a16="http://schemas.microsoft.com/office/drawing/2014/main" id="{A2639D9D-E214-70DE-7F32-48C30B7182C6}"/>
                </a:ext>
              </a:extLst>
            </p:cNvPr>
            <p:cNvGrpSpPr/>
            <p:nvPr/>
          </p:nvGrpSpPr>
          <p:grpSpPr>
            <a:xfrm>
              <a:off x="564140" y="4329430"/>
              <a:ext cx="1965265" cy="2051444"/>
              <a:chOff x="271845" y="4139622"/>
              <a:chExt cx="1965265" cy="2051444"/>
            </a:xfrm>
            <a:solidFill>
              <a:schemeClr val="bg1"/>
            </a:solidFill>
          </p:grpSpPr>
          <p:grpSp>
            <p:nvGrpSpPr>
              <p:cNvPr id="45" name="Group 44">
                <a:extLst>
                  <a:ext uri="{FF2B5EF4-FFF2-40B4-BE49-F238E27FC236}">
                    <a16:creationId xmlns:a16="http://schemas.microsoft.com/office/drawing/2014/main" id="{EAF1CA78-4B72-7BF4-D8F7-724A1752607F}"/>
                  </a:ext>
                </a:extLst>
              </p:cNvPr>
              <p:cNvGrpSpPr/>
              <p:nvPr/>
            </p:nvGrpSpPr>
            <p:grpSpPr>
              <a:xfrm>
                <a:off x="312953" y="4139622"/>
                <a:ext cx="1924157" cy="2051444"/>
                <a:chOff x="253317" y="4102167"/>
                <a:chExt cx="1924157" cy="2051444"/>
              </a:xfrm>
              <a:grpFill/>
            </p:grpSpPr>
            <p:grpSp>
              <p:nvGrpSpPr>
                <p:cNvPr id="48" name="Group 47">
                  <a:extLst>
                    <a:ext uri="{FF2B5EF4-FFF2-40B4-BE49-F238E27FC236}">
                      <a16:creationId xmlns:a16="http://schemas.microsoft.com/office/drawing/2014/main" id="{8F1F9CE1-546A-E0B7-DFEB-7D4318365D22}"/>
                    </a:ext>
                  </a:extLst>
                </p:cNvPr>
                <p:cNvGrpSpPr/>
                <p:nvPr/>
              </p:nvGrpSpPr>
              <p:grpSpPr>
                <a:xfrm>
                  <a:off x="253317" y="4102167"/>
                  <a:ext cx="1924157" cy="2051444"/>
                  <a:chOff x="253317" y="4102167"/>
                  <a:chExt cx="1924157" cy="2051444"/>
                </a:xfrm>
                <a:grpFill/>
              </p:grpSpPr>
              <p:cxnSp>
                <p:nvCxnSpPr>
                  <p:cNvPr id="53" name="Straight Connector 52">
                    <a:extLst>
                      <a:ext uri="{FF2B5EF4-FFF2-40B4-BE49-F238E27FC236}">
                        <a16:creationId xmlns:a16="http://schemas.microsoft.com/office/drawing/2014/main" id="{850FC240-08FE-F952-7D8D-2ACE5867F395}"/>
                      </a:ext>
                    </a:extLst>
                  </p:cNvPr>
                  <p:cNvCxnSpPr/>
                  <p:nvPr/>
                </p:nvCxnSpPr>
                <p:spPr>
                  <a:xfrm>
                    <a:off x="1159190" y="5603195"/>
                    <a:ext cx="902439" cy="550416"/>
                  </a:xfrm>
                  <a:prstGeom prst="line">
                    <a:avLst/>
                  </a:prstGeom>
                  <a:grpFill/>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71" name="Straight Arrow Connector 70">
                    <a:extLst>
                      <a:ext uri="{FF2B5EF4-FFF2-40B4-BE49-F238E27FC236}">
                        <a16:creationId xmlns:a16="http://schemas.microsoft.com/office/drawing/2014/main" id="{89750A0C-CE3A-09D0-6DD7-E761C2744819}"/>
                      </a:ext>
                    </a:extLst>
                  </p:cNvPr>
                  <p:cNvCxnSpPr>
                    <a:cxnSpLocks/>
                  </p:cNvCxnSpPr>
                  <p:nvPr/>
                </p:nvCxnSpPr>
                <p:spPr>
                  <a:xfrm flipV="1">
                    <a:off x="671776" y="4102167"/>
                    <a:ext cx="14679" cy="1224179"/>
                  </a:xfrm>
                  <a:prstGeom prst="straightConnector1">
                    <a:avLst/>
                  </a:prstGeom>
                  <a:grpFill/>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Straight Arrow Connector 71">
                    <a:extLst>
                      <a:ext uri="{FF2B5EF4-FFF2-40B4-BE49-F238E27FC236}">
                        <a16:creationId xmlns:a16="http://schemas.microsoft.com/office/drawing/2014/main" id="{CE5E953B-1D0B-3AD7-9D91-BF782327E697}"/>
                      </a:ext>
                    </a:extLst>
                  </p:cNvPr>
                  <p:cNvCxnSpPr>
                    <a:cxnSpLocks/>
                  </p:cNvCxnSpPr>
                  <p:nvPr/>
                </p:nvCxnSpPr>
                <p:spPr>
                  <a:xfrm>
                    <a:off x="686455" y="5313176"/>
                    <a:ext cx="607076" cy="380313"/>
                  </a:xfrm>
                  <a:prstGeom prst="straightConnector1">
                    <a:avLst/>
                  </a:prstGeom>
                  <a:grpFill/>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AC4D3D03-74DD-48CB-D7E6-582682D936A9}"/>
                      </a:ext>
                    </a:extLst>
                  </p:cNvPr>
                  <p:cNvCxnSpPr>
                    <a:cxnSpLocks/>
                  </p:cNvCxnSpPr>
                  <p:nvPr/>
                </p:nvCxnSpPr>
                <p:spPr>
                  <a:xfrm flipV="1">
                    <a:off x="671776" y="4762873"/>
                    <a:ext cx="1422403" cy="550303"/>
                  </a:xfrm>
                  <a:prstGeom prst="straightConnector1">
                    <a:avLst/>
                  </a:prstGeom>
                  <a:grpFill/>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Arrow: Curved Up 74">
                    <a:extLst>
                      <a:ext uri="{FF2B5EF4-FFF2-40B4-BE49-F238E27FC236}">
                        <a16:creationId xmlns:a16="http://schemas.microsoft.com/office/drawing/2014/main" id="{4433A3CB-9D04-C0CF-C3AC-74A249AEC883}"/>
                      </a:ext>
                    </a:extLst>
                  </p:cNvPr>
                  <p:cNvSpPr/>
                  <p:nvPr/>
                </p:nvSpPr>
                <p:spPr>
                  <a:xfrm rot="12827246">
                    <a:off x="1342547" y="5575390"/>
                    <a:ext cx="674832" cy="481150"/>
                  </a:xfrm>
                  <a:prstGeom prst="curvedUp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78" name="Arrow: Curved Up 77">
                    <a:extLst>
                      <a:ext uri="{FF2B5EF4-FFF2-40B4-BE49-F238E27FC236}">
                        <a16:creationId xmlns:a16="http://schemas.microsoft.com/office/drawing/2014/main" id="{C567D6B8-EBBC-D89E-1195-E98364C79384}"/>
                      </a:ext>
                    </a:extLst>
                  </p:cNvPr>
                  <p:cNvSpPr/>
                  <p:nvPr/>
                </p:nvSpPr>
                <p:spPr>
                  <a:xfrm rot="20419049">
                    <a:off x="406130" y="4628346"/>
                    <a:ext cx="674832" cy="481150"/>
                  </a:xfrm>
                  <a:prstGeom prst="curvedUp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79" name="Arrow: Curved Down 78">
                    <a:extLst>
                      <a:ext uri="{FF2B5EF4-FFF2-40B4-BE49-F238E27FC236}">
                        <a16:creationId xmlns:a16="http://schemas.microsoft.com/office/drawing/2014/main" id="{7B9C91B0-5525-E409-EDFA-3012E62440DF}"/>
                      </a:ext>
                    </a:extLst>
                  </p:cNvPr>
                  <p:cNvSpPr/>
                  <p:nvPr/>
                </p:nvSpPr>
                <p:spPr>
                  <a:xfrm rot="21338836">
                    <a:off x="1147625" y="4557080"/>
                    <a:ext cx="596380" cy="454893"/>
                  </a:xfrm>
                  <a:prstGeom prst="curved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80" name="TextBox 79">
                    <a:extLst>
                      <a:ext uri="{FF2B5EF4-FFF2-40B4-BE49-F238E27FC236}">
                        <a16:creationId xmlns:a16="http://schemas.microsoft.com/office/drawing/2014/main" id="{3DCE277E-8258-ECD4-AC2F-5C1607361E1E}"/>
                      </a:ext>
                    </a:extLst>
                  </p:cNvPr>
                  <p:cNvSpPr txBox="1"/>
                  <p:nvPr/>
                </p:nvSpPr>
                <p:spPr>
                  <a:xfrm>
                    <a:off x="1785267" y="4407466"/>
                    <a:ext cx="290464" cy="369332"/>
                  </a:xfrm>
                  <a:prstGeom prst="rect">
                    <a:avLst/>
                  </a:prstGeom>
                  <a:grpFill/>
                </p:spPr>
                <p:txBody>
                  <a:bodyPr wrap="none" rtlCol="0">
                    <a:spAutoFit/>
                  </a:bodyPr>
                  <a:lstStyle/>
                  <a:p>
                    <a:r>
                      <a:rPr lang="en-US" b="1" dirty="0">
                        <a:solidFill>
                          <a:sysClr val="windowText" lastClr="000000"/>
                        </a:solidFill>
                      </a:rPr>
                      <a:t>x</a:t>
                    </a:r>
                  </a:p>
                </p:txBody>
              </p:sp>
              <p:sp>
                <p:nvSpPr>
                  <p:cNvPr id="81" name="TextBox 80">
                    <a:extLst>
                      <a:ext uri="{FF2B5EF4-FFF2-40B4-BE49-F238E27FC236}">
                        <a16:creationId xmlns:a16="http://schemas.microsoft.com/office/drawing/2014/main" id="{B0DEBDB5-FBD4-0ECC-0816-FD5291C4D578}"/>
                      </a:ext>
                    </a:extLst>
                  </p:cNvPr>
                  <p:cNvSpPr txBox="1"/>
                  <p:nvPr/>
                </p:nvSpPr>
                <p:spPr>
                  <a:xfrm>
                    <a:off x="253317" y="4188049"/>
                    <a:ext cx="293670" cy="369332"/>
                  </a:xfrm>
                  <a:prstGeom prst="rect">
                    <a:avLst/>
                  </a:prstGeom>
                  <a:grpFill/>
                </p:spPr>
                <p:txBody>
                  <a:bodyPr wrap="none" rtlCol="0">
                    <a:spAutoFit/>
                  </a:bodyPr>
                  <a:lstStyle/>
                  <a:p>
                    <a:r>
                      <a:rPr lang="en-US" b="1" dirty="0">
                        <a:solidFill>
                          <a:sysClr val="windowText" lastClr="000000"/>
                        </a:solidFill>
                      </a:rPr>
                      <a:t>y</a:t>
                    </a:r>
                  </a:p>
                </p:txBody>
              </p:sp>
              <p:sp>
                <p:nvSpPr>
                  <p:cNvPr id="82" name="TextBox 81">
                    <a:extLst>
                      <a:ext uri="{FF2B5EF4-FFF2-40B4-BE49-F238E27FC236}">
                        <a16:creationId xmlns:a16="http://schemas.microsoft.com/office/drawing/2014/main" id="{D2158CF5-9DA5-539D-EF5D-0BA018A0603C}"/>
                      </a:ext>
                    </a:extLst>
                  </p:cNvPr>
                  <p:cNvSpPr txBox="1"/>
                  <p:nvPr/>
                </p:nvSpPr>
                <p:spPr>
                  <a:xfrm>
                    <a:off x="1822890" y="5252188"/>
                    <a:ext cx="354584" cy="369332"/>
                  </a:xfrm>
                  <a:prstGeom prst="rect">
                    <a:avLst/>
                  </a:prstGeom>
                  <a:grpFill/>
                </p:spPr>
                <p:txBody>
                  <a:bodyPr wrap="none" rtlCol="0">
                    <a:spAutoFit/>
                  </a:bodyPr>
                  <a:lstStyle/>
                  <a:p>
                    <a:r>
                      <a:rPr lang="el-GR" b="1" dirty="0">
                        <a:solidFill>
                          <a:sysClr val="windowText" lastClr="000000"/>
                        </a:solidFill>
                      </a:rPr>
                      <a:t>ψ</a:t>
                    </a:r>
                    <a:endParaRPr lang="en-US" b="1" dirty="0">
                      <a:solidFill>
                        <a:sysClr val="windowText" lastClr="000000"/>
                      </a:solidFill>
                    </a:endParaRPr>
                  </a:p>
                </p:txBody>
              </p:sp>
              <p:sp>
                <p:nvSpPr>
                  <p:cNvPr id="84" name="TextBox 83">
                    <a:extLst>
                      <a:ext uri="{FF2B5EF4-FFF2-40B4-BE49-F238E27FC236}">
                        <a16:creationId xmlns:a16="http://schemas.microsoft.com/office/drawing/2014/main" id="{5D12D497-5E0A-B270-6179-E0442B24AB61}"/>
                      </a:ext>
                    </a:extLst>
                  </p:cNvPr>
                  <p:cNvSpPr txBox="1"/>
                  <p:nvPr/>
                </p:nvSpPr>
                <p:spPr>
                  <a:xfrm>
                    <a:off x="1382977" y="4197894"/>
                    <a:ext cx="346570" cy="369332"/>
                  </a:xfrm>
                  <a:prstGeom prst="rect">
                    <a:avLst/>
                  </a:prstGeom>
                  <a:grpFill/>
                </p:spPr>
                <p:txBody>
                  <a:bodyPr wrap="none" rtlCol="0">
                    <a:spAutoFit/>
                  </a:bodyPr>
                  <a:lstStyle/>
                  <a:p>
                    <a:r>
                      <a:rPr lang="en-US" b="1" dirty="0">
                        <a:solidFill>
                          <a:sysClr val="windowText" lastClr="000000"/>
                        </a:solidFill>
                      </a:rPr>
                      <a:t>φ</a:t>
                    </a:r>
                  </a:p>
                </p:txBody>
              </p:sp>
            </p:grpSp>
            <p:sp>
              <p:nvSpPr>
                <p:cNvPr id="51" name="TextBox 50">
                  <a:extLst>
                    <a:ext uri="{FF2B5EF4-FFF2-40B4-BE49-F238E27FC236}">
                      <a16:creationId xmlns:a16="http://schemas.microsoft.com/office/drawing/2014/main" id="{8B209E8F-412A-B479-8D83-D2208E1E9E1D}"/>
                    </a:ext>
                  </a:extLst>
                </p:cNvPr>
                <p:cNvSpPr txBox="1"/>
                <p:nvPr/>
              </p:nvSpPr>
              <p:spPr>
                <a:xfrm>
                  <a:off x="790419" y="5483917"/>
                  <a:ext cx="284052" cy="369332"/>
                </a:xfrm>
                <a:prstGeom prst="rect">
                  <a:avLst/>
                </a:prstGeom>
                <a:grpFill/>
              </p:spPr>
              <p:txBody>
                <a:bodyPr wrap="none" rtlCol="0">
                  <a:spAutoFit/>
                </a:bodyPr>
                <a:lstStyle/>
                <a:p>
                  <a:r>
                    <a:rPr lang="en-US" b="1" dirty="0">
                      <a:solidFill>
                        <a:sysClr val="windowText" lastClr="000000"/>
                      </a:solidFill>
                    </a:rPr>
                    <a:t>z</a:t>
                  </a:r>
                </a:p>
              </p:txBody>
            </p:sp>
          </p:grpSp>
          <p:sp>
            <p:nvSpPr>
              <p:cNvPr id="47" name="TextBox 46">
                <a:extLst>
                  <a:ext uri="{FF2B5EF4-FFF2-40B4-BE49-F238E27FC236}">
                    <a16:creationId xmlns:a16="http://schemas.microsoft.com/office/drawing/2014/main" id="{64D1941B-97D7-0D3E-9306-8952BDE1DBAA}"/>
                  </a:ext>
                </a:extLst>
              </p:cNvPr>
              <p:cNvSpPr txBox="1"/>
              <p:nvPr/>
            </p:nvSpPr>
            <p:spPr>
              <a:xfrm>
                <a:off x="271845" y="4874779"/>
                <a:ext cx="308098" cy="369332"/>
              </a:xfrm>
              <a:prstGeom prst="rect">
                <a:avLst/>
              </a:prstGeom>
              <a:grpFill/>
            </p:spPr>
            <p:txBody>
              <a:bodyPr wrap="none" rtlCol="0">
                <a:spAutoFit/>
              </a:bodyPr>
              <a:lstStyle/>
              <a:p>
                <a:r>
                  <a:rPr lang="el-GR" b="1" dirty="0">
                    <a:solidFill>
                      <a:sysClr val="windowText" lastClr="000000"/>
                    </a:solidFill>
                  </a:rPr>
                  <a:t>θ</a:t>
                </a:r>
                <a:endParaRPr lang="en-US" b="1" dirty="0">
                  <a:solidFill>
                    <a:sysClr val="windowText" lastClr="000000"/>
                  </a:solidFill>
                </a:endParaRPr>
              </a:p>
            </p:txBody>
          </p:sp>
        </p:grpSp>
      </p:grpSp>
      <p:sp>
        <p:nvSpPr>
          <p:cNvPr id="104" name="TextBox 103">
            <a:extLst>
              <a:ext uri="{FF2B5EF4-FFF2-40B4-BE49-F238E27FC236}">
                <a16:creationId xmlns:a16="http://schemas.microsoft.com/office/drawing/2014/main" id="{FA1B4A1E-2F3C-E7EE-09E8-023A7658A0D7}"/>
              </a:ext>
            </a:extLst>
          </p:cNvPr>
          <p:cNvSpPr txBox="1"/>
          <p:nvPr/>
        </p:nvSpPr>
        <p:spPr>
          <a:xfrm>
            <a:off x="5335769" y="1577846"/>
            <a:ext cx="6116601" cy="584775"/>
          </a:xfrm>
          <a:prstGeom prst="rect">
            <a:avLst/>
          </a:prstGeom>
          <a:noFill/>
        </p:spPr>
        <p:txBody>
          <a:bodyPr wrap="square" rtlCol="0">
            <a:spAutoFit/>
          </a:bodyPr>
          <a:lstStyle/>
          <a:p>
            <a:r>
              <a:rPr lang="en-US" sz="1600" dirty="0"/>
              <a:t>It tells you how to regulate the wheels in x and y, and the stopper in z to compensate misalignments and rotations</a:t>
            </a:r>
          </a:p>
        </p:txBody>
      </p:sp>
      <p:grpSp>
        <p:nvGrpSpPr>
          <p:cNvPr id="109" name="Group 108">
            <a:extLst>
              <a:ext uri="{FF2B5EF4-FFF2-40B4-BE49-F238E27FC236}">
                <a16:creationId xmlns:a16="http://schemas.microsoft.com/office/drawing/2014/main" id="{7135F867-0386-A4E6-4DF6-72DBDEE4951F}"/>
              </a:ext>
            </a:extLst>
          </p:cNvPr>
          <p:cNvGrpSpPr/>
          <p:nvPr/>
        </p:nvGrpSpPr>
        <p:grpSpPr>
          <a:xfrm>
            <a:off x="8916387" y="2145839"/>
            <a:ext cx="2684594" cy="2308324"/>
            <a:chOff x="6459204" y="2212028"/>
            <a:chExt cx="2684594" cy="2308324"/>
          </a:xfrm>
          <a:solidFill>
            <a:schemeClr val="bg1"/>
          </a:solidFill>
        </p:grpSpPr>
        <mc:AlternateContent xmlns:mc="http://schemas.openxmlformats.org/markup-compatibility/2006" xmlns:a14="http://schemas.microsoft.com/office/drawing/2010/main">
          <mc:Choice Requires="a14">
            <p:sp>
              <p:nvSpPr>
                <p:cNvPr id="111" name="TextBox 110">
                  <a:extLst>
                    <a:ext uri="{FF2B5EF4-FFF2-40B4-BE49-F238E27FC236}">
                      <a16:creationId xmlns:a16="http://schemas.microsoft.com/office/drawing/2014/main" id="{884BC30B-ABEE-2D0B-AB95-3AD1061D34A8}"/>
                    </a:ext>
                  </a:extLst>
                </p:cNvPr>
                <p:cNvSpPr txBox="1"/>
                <p:nvPr/>
              </p:nvSpPr>
              <p:spPr>
                <a:xfrm>
                  <a:off x="6477812" y="2212028"/>
                  <a:ext cx="2665986" cy="2308324"/>
                </a:xfrm>
                <a:prstGeom prst="rect">
                  <a:avLst/>
                </a:prstGeom>
                <a:grpFill/>
              </p:spPr>
              <p:txBody>
                <a:bodyPr wrap="square" rtlCol="0">
                  <a:spAutoFit/>
                </a:bodyPr>
                <a:lstStyle/>
                <a:p>
                  <a:pPr/>
                  <a14:m>
                    <m:oMathPara xmlns:m="http://schemas.openxmlformats.org/officeDocument/2006/math">
                      <m:oMathParaPr>
                        <m:jc m:val="left"/>
                      </m:oMathParaPr>
                      <m:oMath xmlns:m="http://schemas.openxmlformats.org/officeDocument/2006/math">
                        <m:r>
                          <a:rPr lang="it-IT" sz="1600" b="0" i="1" smtClean="0">
                            <a:latin typeface="Cambria Math" panose="02040503050406030204" pitchFamily="18" charset="0"/>
                          </a:rPr>
                          <m:t>𝑇𝐵𝑥</m:t>
                        </m:r>
                        <m:r>
                          <a:rPr lang="it-IT" sz="1600" b="0" i="1" smtClean="0">
                            <a:latin typeface="Cambria Math" panose="02040503050406030204" pitchFamily="18" charset="0"/>
                          </a:rPr>
                          <m:t>=−</m:t>
                        </m:r>
                        <m:r>
                          <a:rPr lang="it-IT" sz="1600" b="0" i="1" smtClean="0">
                            <a:latin typeface="Cambria Math" panose="02040503050406030204" pitchFamily="18" charset="0"/>
                          </a:rPr>
                          <m:t>𝑥</m:t>
                        </m:r>
                        <m:r>
                          <a:rPr lang="it-IT" sz="1600" b="0" i="1" smtClean="0">
                            <a:latin typeface="Cambria Math" panose="02040503050406030204" pitchFamily="18" charset="0"/>
                          </a:rPr>
                          <m:t>0+</m:t>
                        </m:r>
                        <m:r>
                          <a:rPr lang="it-IT" sz="1600" b="0" i="1" smtClean="0">
                            <a:latin typeface="Cambria Math" panose="02040503050406030204" pitchFamily="18" charset="0"/>
                          </a:rPr>
                          <m:t>𝐿</m:t>
                        </m:r>
                        <m:r>
                          <a:rPr lang="it-IT" sz="1600" i="1">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𝜃</m:t>
                        </m:r>
                        <m:r>
                          <a:rPr lang="it-IT"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𝑦𝑇</m:t>
                        </m:r>
                        <m:r>
                          <a:rPr lang="el-GR" sz="1600" dirty="0" smtClean="0">
                            <a:latin typeface="Cambria Math" panose="02040503050406030204" pitchFamily="18" charset="0"/>
                          </a:rPr>
                          <m:t>∙</m:t>
                        </m:r>
                        <m:r>
                          <m:rPr>
                            <m:sty m:val="p"/>
                          </m:rPr>
                          <a:rPr lang="el-GR" sz="1600" i="1">
                            <a:latin typeface="Cambria Math" panose="02040503050406030204" pitchFamily="18" charset="0"/>
                          </a:rPr>
                          <m:t>ψ</m:t>
                        </m:r>
                      </m:oMath>
                    </m:oMathPara>
                  </a14:m>
                  <a:endParaRPr lang="it-IT" sz="1600" i="1" dirty="0">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it-IT" sz="1600" b="0" i="1" smtClean="0">
                            <a:latin typeface="Cambria Math" panose="02040503050406030204" pitchFamily="18" charset="0"/>
                          </a:rPr>
                          <m:t>𝑇𝐹𝑥</m:t>
                        </m:r>
                        <m:r>
                          <a:rPr lang="it-IT" sz="1600" b="0" i="1" smtClean="0">
                            <a:latin typeface="Cambria Math" panose="02040503050406030204" pitchFamily="18" charset="0"/>
                          </a:rPr>
                          <m:t>=−</m:t>
                        </m:r>
                        <m:r>
                          <a:rPr lang="it-IT" sz="1600" b="0" i="1" smtClean="0">
                            <a:latin typeface="Cambria Math" panose="02040503050406030204" pitchFamily="18" charset="0"/>
                          </a:rPr>
                          <m:t>𝑥</m:t>
                        </m:r>
                        <m:r>
                          <a:rPr lang="it-IT" sz="1600" b="0" i="1" smtClean="0">
                            <a:latin typeface="Cambria Math" panose="02040503050406030204" pitchFamily="18" charset="0"/>
                          </a:rPr>
                          <m:t>0+</m:t>
                        </m:r>
                        <m:r>
                          <a:rPr lang="it-IT" sz="1600" b="0" i="1" smtClean="0">
                            <a:latin typeface="Cambria Math" panose="02040503050406030204" pitchFamily="18" charset="0"/>
                            <a:ea typeface="Cambria Math" panose="02040503050406030204" pitchFamily="18" charset="0"/>
                          </a:rPr>
                          <m:t>𝑦𝑇</m:t>
                        </m:r>
                        <m:r>
                          <a:rPr lang="el-GR" sz="1600" dirty="0" smtClean="0">
                            <a:latin typeface="Cambria Math" panose="02040503050406030204" pitchFamily="18" charset="0"/>
                          </a:rPr>
                          <m:t>∙</m:t>
                        </m:r>
                        <m:r>
                          <m:rPr>
                            <m:sty m:val="p"/>
                          </m:rPr>
                          <a:rPr lang="el-GR" sz="1600" i="1">
                            <a:latin typeface="Cambria Math" panose="02040503050406030204" pitchFamily="18" charset="0"/>
                          </a:rPr>
                          <m:t>ψ</m:t>
                        </m:r>
                      </m:oMath>
                    </m:oMathPara>
                  </a14:m>
                  <a:endParaRPr lang="it-IT" sz="1600" dirty="0"/>
                </a:p>
                <a:p>
                  <a:pPr/>
                  <a14:m>
                    <m:oMathPara xmlns:m="http://schemas.openxmlformats.org/officeDocument/2006/math">
                      <m:oMathParaPr>
                        <m:jc m:val="left"/>
                      </m:oMathParaPr>
                      <m:oMath xmlns:m="http://schemas.openxmlformats.org/officeDocument/2006/math">
                        <m:r>
                          <a:rPr lang="it-IT" sz="1600" b="0" i="1" smtClean="0">
                            <a:latin typeface="Cambria Math" panose="02040503050406030204" pitchFamily="18" charset="0"/>
                          </a:rPr>
                          <m:t>𝐵𝐵𝑥</m:t>
                        </m:r>
                        <m:r>
                          <a:rPr lang="it-IT" sz="1600" b="0" i="1" smtClean="0">
                            <a:latin typeface="Cambria Math" panose="02040503050406030204" pitchFamily="18" charset="0"/>
                          </a:rPr>
                          <m:t>=−</m:t>
                        </m:r>
                        <m:r>
                          <a:rPr lang="it-IT" sz="1600" b="0" i="1" smtClean="0">
                            <a:latin typeface="Cambria Math" panose="02040503050406030204" pitchFamily="18" charset="0"/>
                          </a:rPr>
                          <m:t>𝑥</m:t>
                        </m:r>
                        <m:r>
                          <a:rPr lang="it-IT" sz="1600" b="0" i="1" smtClean="0">
                            <a:latin typeface="Cambria Math" panose="02040503050406030204" pitchFamily="18" charset="0"/>
                          </a:rPr>
                          <m:t>0−</m:t>
                        </m:r>
                        <m:r>
                          <a:rPr lang="it-IT" sz="1600" b="0" i="1" smtClean="0">
                            <a:latin typeface="Cambria Math" panose="02040503050406030204" pitchFamily="18" charset="0"/>
                          </a:rPr>
                          <m:t>𝐿</m:t>
                        </m:r>
                        <m:r>
                          <a:rPr lang="it-IT" sz="1600" i="1">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𝜃</m:t>
                        </m:r>
                        <m:r>
                          <a:rPr lang="it-IT"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𝑦</m:t>
                        </m:r>
                        <m:r>
                          <m:rPr>
                            <m:sty m:val="p"/>
                          </m:rPr>
                          <a:rPr lang="it-IT" sz="1600" b="0" i="0" smtClean="0">
                            <a:latin typeface="Cambria Math" panose="02040503050406030204" pitchFamily="18" charset="0"/>
                            <a:ea typeface="Cambria Math" panose="02040503050406030204" pitchFamily="18" charset="0"/>
                          </a:rPr>
                          <m:t>B</m:t>
                        </m:r>
                        <m:r>
                          <a:rPr lang="el-GR" sz="1600" dirty="0" smtClean="0">
                            <a:latin typeface="Cambria Math" panose="02040503050406030204" pitchFamily="18" charset="0"/>
                          </a:rPr>
                          <m:t>∙</m:t>
                        </m:r>
                        <m:r>
                          <m:rPr>
                            <m:sty m:val="p"/>
                          </m:rPr>
                          <a:rPr lang="el-GR" sz="1600" i="1">
                            <a:latin typeface="Cambria Math" panose="02040503050406030204" pitchFamily="18" charset="0"/>
                          </a:rPr>
                          <m:t>ψ</m:t>
                        </m:r>
                      </m:oMath>
                    </m:oMathPara>
                  </a14:m>
                  <a:endParaRPr lang="it-IT" sz="1600" dirty="0"/>
                </a:p>
                <a:p>
                  <a:pPr/>
                  <a14:m>
                    <m:oMathPara xmlns:m="http://schemas.openxmlformats.org/officeDocument/2006/math">
                      <m:oMathParaPr>
                        <m:jc m:val="left"/>
                      </m:oMathParaPr>
                      <m:oMath xmlns:m="http://schemas.openxmlformats.org/officeDocument/2006/math">
                        <m:r>
                          <a:rPr lang="it-IT" sz="1600" b="0" i="1" smtClean="0">
                            <a:latin typeface="Cambria Math" panose="02040503050406030204" pitchFamily="18" charset="0"/>
                          </a:rPr>
                          <m:t>𝐵𝐹𝑥</m:t>
                        </m:r>
                        <m:r>
                          <a:rPr lang="it-IT" sz="1600" b="0" i="1" smtClean="0">
                            <a:latin typeface="Cambria Math" panose="02040503050406030204" pitchFamily="18" charset="0"/>
                          </a:rPr>
                          <m:t>=−</m:t>
                        </m:r>
                        <m:r>
                          <a:rPr lang="it-IT" sz="1600" b="0" i="1" smtClean="0">
                            <a:latin typeface="Cambria Math" panose="02040503050406030204" pitchFamily="18" charset="0"/>
                          </a:rPr>
                          <m:t>𝑥</m:t>
                        </m:r>
                        <m:r>
                          <a:rPr lang="it-IT" sz="1600" b="0" i="1" smtClean="0">
                            <a:latin typeface="Cambria Math" panose="02040503050406030204" pitchFamily="18" charset="0"/>
                          </a:rPr>
                          <m:t>0−</m:t>
                        </m:r>
                        <m:r>
                          <a:rPr lang="it-IT" sz="1600" b="0" i="1" smtClean="0">
                            <a:latin typeface="Cambria Math" panose="02040503050406030204" pitchFamily="18" charset="0"/>
                            <a:ea typeface="Cambria Math" panose="02040503050406030204" pitchFamily="18" charset="0"/>
                          </a:rPr>
                          <m:t>𝑦</m:t>
                        </m:r>
                        <m:r>
                          <m:rPr>
                            <m:sty m:val="p"/>
                          </m:rPr>
                          <a:rPr lang="it-IT" sz="1600" b="0" i="0" smtClean="0">
                            <a:latin typeface="Cambria Math" panose="02040503050406030204" pitchFamily="18" charset="0"/>
                            <a:ea typeface="Cambria Math" panose="02040503050406030204" pitchFamily="18" charset="0"/>
                          </a:rPr>
                          <m:t>B</m:t>
                        </m:r>
                        <m:r>
                          <a:rPr lang="el-GR" sz="1600" dirty="0" smtClean="0">
                            <a:latin typeface="Cambria Math" panose="02040503050406030204" pitchFamily="18" charset="0"/>
                          </a:rPr>
                          <m:t>∙</m:t>
                        </m:r>
                        <m:r>
                          <m:rPr>
                            <m:sty m:val="p"/>
                          </m:rPr>
                          <a:rPr lang="el-GR" sz="1600" i="1">
                            <a:latin typeface="Cambria Math" panose="02040503050406030204" pitchFamily="18" charset="0"/>
                          </a:rPr>
                          <m:t>ψ</m:t>
                        </m:r>
                      </m:oMath>
                    </m:oMathPara>
                  </a14:m>
                  <a:endParaRPr lang="it-IT" sz="1600" dirty="0"/>
                </a:p>
                <a:p>
                  <a:endParaRPr lang="it-IT" sz="1600" dirty="0"/>
                </a:p>
                <a:p>
                  <a:pPr/>
                  <a14:m>
                    <m:oMathPara xmlns:m="http://schemas.openxmlformats.org/officeDocument/2006/math">
                      <m:oMathParaPr>
                        <m:jc m:val="left"/>
                      </m:oMathParaPr>
                      <m:oMath xmlns:m="http://schemas.openxmlformats.org/officeDocument/2006/math">
                        <m:r>
                          <a:rPr lang="it-IT" sz="1600" b="0" i="1" smtClean="0">
                            <a:latin typeface="Cambria Math" panose="02040503050406030204" pitchFamily="18" charset="0"/>
                          </a:rPr>
                          <m:t>𝐵𝐵𝑦</m:t>
                        </m:r>
                        <m:r>
                          <a:rPr lang="it-IT" sz="1600" b="0" i="1" smtClean="0">
                            <a:latin typeface="Cambria Math" panose="02040503050406030204" pitchFamily="18" charset="0"/>
                          </a:rPr>
                          <m:t>=−</m:t>
                        </m:r>
                        <m:r>
                          <a:rPr lang="it-IT" sz="1600" i="1">
                            <a:latin typeface="Cambria Math" panose="02040503050406030204" pitchFamily="18" charset="0"/>
                          </a:rPr>
                          <m:t>𝑦</m:t>
                        </m:r>
                        <m:r>
                          <a:rPr lang="it-IT" sz="1600" i="1">
                            <a:latin typeface="Cambria Math" panose="02040503050406030204" pitchFamily="18" charset="0"/>
                          </a:rPr>
                          <m:t>0−</m:t>
                        </m:r>
                        <m:r>
                          <a:rPr lang="it-IT" sz="1600" i="1">
                            <a:latin typeface="Cambria Math" panose="02040503050406030204" pitchFamily="18" charset="0"/>
                          </a:rPr>
                          <m:t>𝐿</m:t>
                        </m:r>
                        <m:r>
                          <a:rPr lang="it-IT" sz="1600" i="1">
                            <a:latin typeface="Cambria Math" panose="02040503050406030204" pitchFamily="18" charset="0"/>
                            <a:ea typeface="Cambria Math" panose="02040503050406030204" pitchFamily="18" charset="0"/>
                          </a:rPr>
                          <m:t>∙</m:t>
                        </m:r>
                        <m:r>
                          <a:rPr lang="it-IT" sz="1600" i="1">
                            <a:latin typeface="Cambria Math" panose="02040503050406030204" pitchFamily="18" charset="0"/>
                            <a:ea typeface="Cambria Math" panose="02040503050406030204" pitchFamily="18" charset="0"/>
                          </a:rPr>
                          <m:t>𝜑</m:t>
                        </m:r>
                      </m:oMath>
                    </m:oMathPara>
                  </a14:m>
                  <a:endParaRPr lang="it-IT" sz="1600" i="1" dirty="0">
                    <a:latin typeface="Cambria Math" panose="02040503050406030204" pitchFamily="18"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r>
                          <a:rPr lang="it-IT" sz="1600" b="0" i="1" smtClean="0">
                            <a:latin typeface="Cambria Math" panose="02040503050406030204" pitchFamily="18" charset="0"/>
                          </a:rPr>
                          <m:t>𝐵𝐹𝑦</m:t>
                        </m:r>
                        <m:r>
                          <a:rPr lang="it-IT" sz="1600" b="0" i="1" smtClean="0">
                            <a:latin typeface="Cambria Math" panose="02040503050406030204" pitchFamily="18" charset="0"/>
                          </a:rPr>
                          <m:t>=−</m:t>
                        </m:r>
                        <m:r>
                          <a:rPr lang="it-IT" sz="1600" b="0" i="1" smtClean="0">
                            <a:latin typeface="Cambria Math" panose="02040503050406030204" pitchFamily="18" charset="0"/>
                          </a:rPr>
                          <m:t>𝑦</m:t>
                        </m:r>
                        <m:r>
                          <a:rPr lang="it-IT" sz="1600" b="0" i="1" smtClean="0">
                            <a:latin typeface="Cambria Math" panose="02040503050406030204" pitchFamily="18" charset="0"/>
                          </a:rPr>
                          <m:t>0</m:t>
                        </m:r>
                      </m:oMath>
                    </m:oMathPara>
                  </a14:m>
                  <a:endParaRPr lang="it-IT" sz="1600" dirty="0"/>
                </a:p>
                <a:p>
                  <a:endParaRPr lang="it-IT" sz="1600" dirty="0"/>
                </a:p>
                <a:p>
                  <a:pPr/>
                  <a14:m>
                    <m:oMathPara xmlns:m="http://schemas.openxmlformats.org/officeDocument/2006/math">
                      <m:oMathParaPr>
                        <m:jc m:val="left"/>
                      </m:oMathParaPr>
                      <m:oMath xmlns:m="http://schemas.openxmlformats.org/officeDocument/2006/math">
                        <m:r>
                          <a:rPr lang="it-IT" sz="1600" b="0" i="1" smtClean="0">
                            <a:latin typeface="Cambria Math" panose="02040503050406030204" pitchFamily="18" charset="0"/>
                          </a:rPr>
                          <m:t>𝐵𝐹𝑧</m:t>
                        </m:r>
                        <m:r>
                          <a:rPr lang="it-IT" sz="1600" b="0" i="1" smtClean="0">
                            <a:latin typeface="Cambria Math" panose="02040503050406030204" pitchFamily="18" charset="0"/>
                          </a:rPr>
                          <m:t>=−</m:t>
                        </m:r>
                        <m:r>
                          <a:rPr lang="it-IT" sz="1600" b="0" i="1" smtClean="0">
                            <a:latin typeface="Cambria Math" panose="02040503050406030204" pitchFamily="18" charset="0"/>
                          </a:rPr>
                          <m:t>𝑧</m:t>
                        </m:r>
                        <m:r>
                          <a:rPr lang="it-IT" sz="1600" b="0" i="1" smtClean="0">
                            <a:latin typeface="Cambria Math" panose="02040503050406030204" pitchFamily="18" charset="0"/>
                          </a:rPr>
                          <m:t>0−</m:t>
                        </m:r>
                        <m:r>
                          <a:rPr lang="it-IT" sz="1600" b="0" i="1" smtClean="0">
                            <a:latin typeface="Cambria Math" panose="02040503050406030204" pitchFamily="18" charset="0"/>
                          </a:rPr>
                          <m:t>𝑦𝑇</m:t>
                        </m:r>
                        <m:r>
                          <a:rPr lang="it-IT" sz="1600" b="0" i="1" smtClean="0">
                            <a:latin typeface="Cambria Math" panose="02040503050406030204" pitchFamily="18" charset="0"/>
                            <a:ea typeface="Cambria Math" panose="02040503050406030204" pitchFamily="18" charset="0"/>
                          </a:rPr>
                          <m:t>∙</m:t>
                        </m:r>
                        <m:r>
                          <a:rPr lang="it-IT" sz="1600" b="0" i="1" smtClean="0">
                            <a:latin typeface="Cambria Math" panose="02040503050406030204" pitchFamily="18" charset="0"/>
                            <a:ea typeface="Cambria Math" panose="02040503050406030204" pitchFamily="18" charset="0"/>
                          </a:rPr>
                          <m:t>𝜃</m:t>
                        </m:r>
                      </m:oMath>
                    </m:oMathPara>
                  </a14:m>
                  <a:endParaRPr lang="it-IT" sz="1600" dirty="0"/>
                </a:p>
              </p:txBody>
            </p:sp>
          </mc:Choice>
          <mc:Fallback xmlns="">
            <p:sp>
              <p:nvSpPr>
                <p:cNvPr id="111" name="TextBox 110">
                  <a:extLst>
                    <a:ext uri="{FF2B5EF4-FFF2-40B4-BE49-F238E27FC236}">
                      <a16:creationId xmlns:a16="http://schemas.microsoft.com/office/drawing/2014/main" id="{884BC30B-ABEE-2D0B-AB95-3AD1061D34A8}"/>
                    </a:ext>
                  </a:extLst>
                </p:cNvPr>
                <p:cNvSpPr txBox="1">
                  <a:spLocks noRot="1" noChangeAspect="1" noMove="1" noResize="1" noEditPoints="1" noAdjustHandles="1" noChangeArrowheads="1" noChangeShapeType="1" noTextEdit="1"/>
                </p:cNvSpPr>
                <p:nvPr/>
              </p:nvSpPr>
              <p:spPr>
                <a:xfrm>
                  <a:off x="6477812" y="2212028"/>
                  <a:ext cx="2665986" cy="2308324"/>
                </a:xfrm>
                <a:prstGeom prst="rect">
                  <a:avLst/>
                </a:prstGeom>
                <a:blipFill>
                  <a:blip r:embed="rId7"/>
                  <a:stretch>
                    <a:fillRect b="-528"/>
                  </a:stretch>
                </a:blipFill>
              </p:spPr>
              <p:txBody>
                <a:bodyPr/>
                <a:lstStyle/>
                <a:p>
                  <a:r>
                    <a:rPr lang="en-US">
                      <a:noFill/>
                    </a:rPr>
                    <a:t> </a:t>
                  </a:r>
                </a:p>
              </p:txBody>
            </p:sp>
          </mc:Fallback>
        </mc:AlternateContent>
        <p:sp>
          <p:nvSpPr>
            <p:cNvPr id="112" name="Left Brace 111">
              <a:extLst>
                <a:ext uri="{FF2B5EF4-FFF2-40B4-BE49-F238E27FC236}">
                  <a16:creationId xmlns:a16="http://schemas.microsoft.com/office/drawing/2014/main" id="{0C07A266-AF44-2448-DB78-9C1BFC4CEDBE}"/>
                </a:ext>
              </a:extLst>
            </p:cNvPr>
            <p:cNvSpPr/>
            <p:nvPr/>
          </p:nvSpPr>
          <p:spPr>
            <a:xfrm>
              <a:off x="6466542" y="2227141"/>
              <a:ext cx="119719" cy="1147439"/>
            </a:xfrm>
            <a:prstGeom prst="leftBrace">
              <a:avLst/>
            </a:prstGeom>
            <a:grpFill/>
            <a:ln w="285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sz="1600" dirty="0"/>
            </a:p>
          </p:txBody>
        </p:sp>
        <p:sp>
          <p:nvSpPr>
            <p:cNvPr id="113" name="Left Brace 112">
              <a:extLst>
                <a:ext uri="{FF2B5EF4-FFF2-40B4-BE49-F238E27FC236}">
                  <a16:creationId xmlns:a16="http://schemas.microsoft.com/office/drawing/2014/main" id="{3F27A801-566E-97C3-B681-A2D203B88985}"/>
                </a:ext>
              </a:extLst>
            </p:cNvPr>
            <p:cNvSpPr/>
            <p:nvPr/>
          </p:nvSpPr>
          <p:spPr>
            <a:xfrm>
              <a:off x="6459204" y="3431601"/>
              <a:ext cx="140248" cy="588566"/>
            </a:xfrm>
            <a:prstGeom prst="leftBrace">
              <a:avLst/>
            </a:prstGeom>
            <a:grpFill/>
            <a:ln w="285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en-US" sz="1600" dirty="0"/>
            </a:p>
          </p:txBody>
        </p:sp>
      </p:grpSp>
      <p:sp>
        <p:nvSpPr>
          <p:cNvPr id="114" name="TextBox 113">
            <a:extLst>
              <a:ext uri="{FF2B5EF4-FFF2-40B4-BE49-F238E27FC236}">
                <a16:creationId xmlns:a16="http://schemas.microsoft.com/office/drawing/2014/main" id="{1B631E59-939F-1525-82F4-75947B9F3789}"/>
              </a:ext>
            </a:extLst>
          </p:cNvPr>
          <p:cNvSpPr txBox="1"/>
          <p:nvPr/>
        </p:nvSpPr>
        <p:spPr>
          <a:xfrm>
            <a:off x="1388579" y="1140803"/>
            <a:ext cx="2723951" cy="369332"/>
          </a:xfrm>
          <a:prstGeom prst="rect">
            <a:avLst/>
          </a:prstGeom>
          <a:noFill/>
        </p:spPr>
        <p:txBody>
          <a:bodyPr wrap="none" rtlCol="0">
            <a:spAutoFit/>
          </a:bodyPr>
          <a:lstStyle/>
          <a:p>
            <a:r>
              <a:rPr lang="en-US" b="1" dirty="0"/>
              <a:t>TFPX posture estimation</a:t>
            </a:r>
          </a:p>
        </p:txBody>
      </p:sp>
      <p:sp>
        <p:nvSpPr>
          <p:cNvPr id="115" name="TextBox 114">
            <a:extLst>
              <a:ext uri="{FF2B5EF4-FFF2-40B4-BE49-F238E27FC236}">
                <a16:creationId xmlns:a16="http://schemas.microsoft.com/office/drawing/2014/main" id="{32155B16-DB5B-BB7D-D00C-135917D2B073}"/>
              </a:ext>
            </a:extLst>
          </p:cNvPr>
          <p:cNvSpPr txBox="1"/>
          <p:nvPr/>
        </p:nvSpPr>
        <p:spPr>
          <a:xfrm>
            <a:off x="7523133" y="1141986"/>
            <a:ext cx="1804468" cy="369332"/>
          </a:xfrm>
          <a:prstGeom prst="rect">
            <a:avLst/>
          </a:prstGeom>
          <a:noFill/>
        </p:spPr>
        <p:txBody>
          <a:bodyPr wrap="none" rtlCol="0">
            <a:spAutoFit/>
          </a:bodyPr>
          <a:lstStyle/>
          <a:p>
            <a:r>
              <a:rPr lang="en-US" b="1" dirty="0"/>
              <a:t>TFPX regulation</a:t>
            </a:r>
          </a:p>
        </p:txBody>
      </p:sp>
      <p:pic>
        <p:nvPicPr>
          <p:cNvPr id="117" name="Picture 116">
            <a:extLst>
              <a:ext uri="{FF2B5EF4-FFF2-40B4-BE49-F238E27FC236}">
                <a16:creationId xmlns:a16="http://schemas.microsoft.com/office/drawing/2014/main" id="{2C700976-C4FA-8DA6-DBAB-68D44AAD1F20}"/>
              </a:ext>
            </a:extLst>
          </p:cNvPr>
          <p:cNvPicPr>
            <a:picLocks noChangeAspect="1"/>
          </p:cNvPicPr>
          <p:nvPr/>
        </p:nvPicPr>
        <p:blipFill rotWithShape="1">
          <a:blip r:embed="rId8"/>
          <a:srcRect r="28965"/>
          <a:stretch/>
        </p:blipFill>
        <p:spPr>
          <a:xfrm>
            <a:off x="10068418" y="5380212"/>
            <a:ext cx="2050818" cy="1027253"/>
          </a:xfrm>
          <a:prstGeom prst="rect">
            <a:avLst/>
          </a:prstGeom>
        </p:spPr>
      </p:pic>
      <p:sp>
        <p:nvSpPr>
          <p:cNvPr id="10" name="Date Placeholder 9">
            <a:extLst>
              <a:ext uri="{FF2B5EF4-FFF2-40B4-BE49-F238E27FC236}">
                <a16:creationId xmlns:a16="http://schemas.microsoft.com/office/drawing/2014/main" id="{51058778-557F-8198-4918-58E333B3ADB2}"/>
              </a:ext>
            </a:extLst>
          </p:cNvPr>
          <p:cNvSpPr>
            <a:spLocks noGrp="1"/>
          </p:cNvSpPr>
          <p:nvPr>
            <p:ph type="dt" sz="half" idx="10"/>
          </p:nvPr>
        </p:nvSpPr>
        <p:spPr/>
        <p:txBody>
          <a:bodyPr/>
          <a:lstStyle/>
          <a:p>
            <a:r>
              <a:rPr lang="en-US"/>
              <a:t>29/05/2024</a:t>
            </a:r>
          </a:p>
        </p:txBody>
      </p:sp>
      <p:sp>
        <p:nvSpPr>
          <p:cNvPr id="11" name="Slide Number Placeholder 10">
            <a:extLst>
              <a:ext uri="{FF2B5EF4-FFF2-40B4-BE49-F238E27FC236}">
                <a16:creationId xmlns:a16="http://schemas.microsoft.com/office/drawing/2014/main" id="{BB68FA0F-DFBA-6493-276E-6AD6557A8B12}"/>
              </a:ext>
            </a:extLst>
          </p:cNvPr>
          <p:cNvSpPr>
            <a:spLocks noGrp="1"/>
          </p:cNvSpPr>
          <p:nvPr>
            <p:ph type="sldNum" sz="quarter" idx="12"/>
          </p:nvPr>
        </p:nvSpPr>
        <p:spPr/>
        <p:txBody>
          <a:bodyPr/>
          <a:lstStyle/>
          <a:p>
            <a:fld id="{DF23F53D-062D-426B-8ACC-E4452248BC53}" type="slidenum">
              <a:rPr lang="en-US" smtClean="0"/>
              <a:t>15</a:t>
            </a:fld>
            <a:endParaRPr lang="en-US"/>
          </a:p>
        </p:txBody>
      </p:sp>
    </p:spTree>
    <p:extLst>
      <p:ext uri="{BB962C8B-B14F-4D97-AF65-F5344CB8AC3E}">
        <p14:creationId xmlns:p14="http://schemas.microsoft.com/office/powerpoint/2010/main" val="3381395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D28D0-30AE-1902-D567-BE63732B4D43}"/>
              </a:ext>
            </a:extLst>
          </p:cNvPr>
          <p:cNvSpPr>
            <a:spLocks noGrp="1"/>
          </p:cNvSpPr>
          <p:nvPr>
            <p:ph type="title"/>
          </p:nvPr>
        </p:nvSpPr>
        <p:spPr/>
        <p:txBody>
          <a:bodyPr/>
          <a:lstStyle/>
          <a:p>
            <a:pPr algn="ctr"/>
            <a:r>
              <a:rPr lang="en-US"/>
              <a:t>Conclusion</a:t>
            </a:r>
          </a:p>
        </p:txBody>
      </p:sp>
      <p:sp>
        <p:nvSpPr>
          <p:cNvPr id="3" name="Content Placeholder 2">
            <a:extLst>
              <a:ext uri="{FF2B5EF4-FFF2-40B4-BE49-F238E27FC236}">
                <a16:creationId xmlns:a16="http://schemas.microsoft.com/office/drawing/2014/main" id="{E65FECD7-696F-C01A-A458-B59B084C5E34}"/>
              </a:ext>
            </a:extLst>
          </p:cNvPr>
          <p:cNvSpPr>
            <a:spLocks noGrp="1"/>
          </p:cNvSpPr>
          <p:nvPr>
            <p:ph idx="1"/>
          </p:nvPr>
        </p:nvSpPr>
        <p:spPr>
          <a:xfrm>
            <a:off x="593387" y="1590674"/>
            <a:ext cx="11269715" cy="4765675"/>
          </a:xfrm>
        </p:spPr>
        <p:txBody>
          <a:bodyPr>
            <a:normAutofit/>
          </a:bodyPr>
          <a:lstStyle/>
          <a:p>
            <a:r>
              <a:rPr lang="en-US" sz="2000" dirty="0"/>
              <a:t>The insertion test run in Purdue has been useful, for the first time ITST, TFPX and TBPX mockups were mounted and tested together. This test pointed out many criticalities to solve, procedure to define and correction to the designs.</a:t>
            </a:r>
          </a:p>
          <a:p>
            <a:r>
              <a:rPr lang="en-US" sz="2000" dirty="0"/>
              <a:t>The system was proved to be adjustable and precise. It has been proved the possibility to align with a center offset in case of necessity. Nevertheless, the alignment precision and assembly components needs to be improved to have more margin from collision</a:t>
            </a:r>
          </a:p>
          <a:p>
            <a:pPr marL="285750" indent="-285750">
              <a:buFont typeface="Arial" panose="020B0604020202020204" pitchFamily="34" charset="0"/>
              <a:buChar char="•"/>
            </a:pPr>
            <a:r>
              <a:rPr lang="en-US" sz="2000" dirty="0"/>
              <a:t>Some criticalities of the system were pointed out, making necessary: </a:t>
            </a:r>
            <a:br>
              <a:rPr lang="en-US" sz="2000" dirty="0"/>
            </a:br>
            <a:r>
              <a:rPr lang="en-US" sz="2000" dirty="0"/>
              <a:t>- a precise pre-alignment of the connection reference blocks, to avoid to run out of the regulation</a:t>
            </a:r>
            <a:br>
              <a:rPr lang="en-US" sz="2000" dirty="0"/>
            </a:br>
            <a:r>
              <a:rPr lang="en-US" sz="2000" dirty="0"/>
              <a:t>- a bigger regulation range, to better compensate misalignments</a:t>
            </a:r>
            <a:br>
              <a:rPr lang="en-US" sz="2000" dirty="0"/>
            </a:br>
            <a:r>
              <a:rPr lang="en-US" sz="2000" dirty="0"/>
              <a:t>- rigid connection components, to reduce elastic deflections or cracks</a:t>
            </a:r>
            <a:br>
              <a:rPr lang="en-US" sz="2000" dirty="0"/>
            </a:br>
            <a:r>
              <a:rPr lang="en-US" sz="2000" dirty="0"/>
              <a:t>- define the metrology system to the final alignment to freeze mounting criteria to improve the precision and reduce the amount of time needed</a:t>
            </a:r>
            <a:br>
              <a:rPr lang="en-US" sz="2000" dirty="0"/>
            </a:br>
            <a:r>
              <a:rPr lang="en-US" sz="2000" dirty="0"/>
              <a:t>- tools and structures to lock TFPX while the adjustments are applied on TBPX</a:t>
            </a:r>
          </a:p>
          <a:p>
            <a:pPr marL="285750" indent="-285750">
              <a:buFont typeface="Arial" panose="020B0604020202020204" pitchFamily="34" charset="0"/>
              <a:buChar char="•"/>
            </a:pPr>
            <a:r>
              <a:rPr lang="en-US" sz="2000" dirty="0"/>
              <a:t>Further tests are foreseen in Pisa to improve TFPX and TBPX regulation, based on a trigonometry-based system to take the parts to the nominal position</a:t>
            </a:r>
          </a:p>
          <a:p>
            <a:endParaRPr lang="en-US" sz="2000" dirty="0"/>
          </a:p>
        </p:txBody>
      </p:sp>
      <p:sp>
        <p:nvSpPr>
          <p:cNvPr id="4" name="Date Placeholder 3">
            <a:extLst>
              <a:ext uri="{FF2B5EF4-FFF2-40B4-BE49-F238E27FC236}">
                <a16:creationId xmlns:a16="http://schemas.microsoft.com/office/drawing/2014/main" id="{B280F40A-C803-1C3C-6D1B-0CAC1B1EEF4F}"/>
              </a:ext>
            </a:extLst>
          </p:cNvPr>
          <p:cNvSpPr>
            <a:spLocks noGrp="1"/>
          </p:cNvSpPr>
          <p:nvPr>
            <p:ph type="dt" sz="half" idx="10"/>
          </p:nvPr>
        </p:nvSpPr>
        <p:spPr/>
        <p:txBody>
          <a:bodyPr/>
          <a:lstStyle/>
          <a:p>
            <a:r>
              <a:rPr lang="en-US"/>
              <a:t>29/05/2024</a:t>
            </a:r>
          </a:p>
        </p:txBody>
      </p:sp>
      <p:sp>
        <p:nvSpPr>
          <p:cNvPr id="5" name="Slide Number Placeholder 4">
            <a:extLst>
              <a:ext uri="{FF2B5EF4-FFF2-40B4-BE49-F238E27FC236}">
                <a16:creationId xmlns:a16="http://schemas.microsoft.com/office/drawing/2014/main" id="{80242508-8DBB-521C-3815-EF8EE3E01901}"/>
              </a:ext>
            </a:extLst>
          </p:cNvPr>
          <p:cNvSpPr>
            <a:spLocks noGrp="1"/>
          </p:cNvSpPr>
          <p:nvPr>
            <p:ph type="sldNum" sz="quarter" idx="12"/>
          </p:nvPr>
        </p:nvSpPr>
        <p:spPr/>
        <p:txBody>
          <a:bodyPr/>
          <a:lstStyle/>
          <a:p>
            <a:fld id="{DF23F53D-062D-426B-8ACC-E4452248BC53}" type="slidenum">
              <a:rPr lang="en-US" smtClean="0"/>
              <a:t>16</a:t>
            </a:fld>
            <a:endParaRPr lang="en-US"/>
          </a:p>
        </p:txBody>
      </p:sp>
      <p:pic>
        <p:nvPicPr>
          <p:cNvPr id="6" name="Immagine 4">
            <a:extLst>
              <a:ext uri="{FF2B5EF4-FFF2-40B4-BE49-F238E27FC236}">
                <a16:creationId xmlns:a16="http://schemas.microsoft.com/office/drawing/2014/main" id="{97362DF3-566A-3AFE-6C05-2DD3724DA60D}"/>
              </a:ext>
            </a:extLst>
          </p:cNvPr>
          <p:cNvPicPr>
            <a:picLocks noChangeAspect="1"/>
          </p:cNvPicPr>
          <p:nvPr/>
        </p:nvPicPr>
        <p:blipFill rotWithShape="1">
          <a:blip r:embed="rId2"/>
          <a:srcRect t="15180" r="57596"/>
          <a:stretch/>
        </p:blipFill>
        <p:spPr>
          <a:xfrm>
            <a:off x="65105" y="68694"/>
            <a:ext cx="2144695" cy="993736"/>
          </a:xfrm>
          <a:prstGeom prst="rect">
            <a:avLst/>
          </a:prstGeom>
        </p:spPr>
      </p:pic>
      <p:pic>
        <p:nvPicPr>
          <p:cNvPr id="7" name="Immagine 7">
            <a:extLst>
              <a:ext uri="{FF2B5EF4-FFF2-40B4-BE49-F238E27FC236}">
                <a16:creationId xmlns:a16="http://schemas.microsoft.com/office/drawing/2014/main" id="{9E5BE7E1-6093-46F3-E89E-03BF02D0BB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spTree>
    <p:extLst>
      <p:ext uri="{BB962C8B-B14F-4D97-AF65-F5344CB8AC3E}">
        <p14:creationId xmlns:p14="http://schemas.microsoft.com/office/powerpoint/2010/main" val="32861592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aph with green and orange lines&#10;&#10;Description automatically generated">
            <a:extLst>
              <a:ext uri="{FF2B5EF4-FFF2-40B4-BE49-F238E27FC236}">
                <a16:creationId xmlns:a16="http://schemas.microsoft.com/office/drawing/2014/main" id="{F4F525AD-CFF9-CE08-9201-540ED87A83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368" y="3983828"/>
            <a:ext cx="7293315" cy="2431105"/>
          </a:xfrm>
          <a:prstGeom prst="rect">
            <a:avLst/>
          </a:prstGeom>
        </p:spPr>
      </p:pic>
      <p:sp>
        <p:nvSpPr>
          <p:cNvPr id="3" name="Segnaposto contenuto 2">
            <a:extLst>
              <a:ext uri="{FF2B5EF4-FFF2-40B4-BE49-F238E27FC236}">
                <a16:creationId xmlns:a16="http://schemas.microsoft.com/office/drawing/2014/main" id="{2F56B87E-3459-431D-943E-81C71B9A8BC1}"/>
              </a:ext>
            </a:extLst>
          </p:cNvPr>
          <p:cNvSpPr>
            <a:spLocks noGrp="1"/>
          </p:cNvSpPr>
          <p:nvPr>
            <p:ph idx="1"/>
          </p:nvPr>
        </p:nvSpPr>
        <p:spPr>
          <a:xfrm>
            <a:off x="148951" y="1146615"/>
            <a:ext cx="6970305" cy="3003549"/>
          </a:xfrm>
        </p:spPr>
        <p:txBody>
          <a:bodyPr>
            <a:normAutofit/>
          </a:bodyPr>
          <a:lstStyle/>
          <a:p>
            <a:r>
              <a:rPr lang="en-US" sz="1600" dirty="0">
                <a:cs typeface="Calibri" panose="020F0502020204030204" pitchFamily="34" charset="0"/>
              </a:rPr>
              <a:t>During LHC Phase II, the CMS Inner tracker will be updated. The goal of this upgrade is to maintain or even </a:t>
            </a:r>
            <a:r>
              <a:rPr lang="en-US" sz="1600" b="1" dirty="0">
                <a:cs typeface="Calibri" panose="020F0502020204030204" pitchFamily="34" charset="0"/>
              </a:rPr>
              <a:t>improve the tracking performance </a:t>
            </a:r>
            <a:r>
              <a:rPr lang="en-US" sz="1600" dirty="0">
                <a:cs typeface="Calibri" panose="020F0502020204030204" pitchFamily="34" charset="0"/>
              </a:rPr>
              <a:t>compared to the Phase I detector. The main improvements are the </a:t>
            </a:r>
            <a:r>
              <a:rPr lang="en-US" sz="1600" b="1" dirty="0">
                <a:cs typeface="Calibri" panose="020F0502020204030204" pitchFamily="34" charset="0"/>
              </a:rPr>
              <a:t>increase of the tracker coverage </a:t>
            </a:r>
            <a:r>
              <a:rPr lang="en-US" sz="1600" dirty="0">
                <a:cs typeface="Calibri" panose="020F0502020204030204" pitchFamily="34" charset="0"/>
              </a:rPr>
              <a:t>and the </a:t>
            </a:r>
            <a:r>
              <a:rPr lang="en-US" sz="1600" b="1" dirty="0">
                <a:cs typeface="Calibri" panose="020F0502020204030204" pitchFamily="34" charset="0"/>
              </a:rPr>
              <a:t>increase of detector resolution</a:t>
            </a:r>
          </a:p>
          <a:p>
            <a:r>
              <a:rPr lang="en-US" sz="1600" dirty="0">
                <a:cs typeface="Calibri" panose="020F0502020204030204" pitchFamily="34" charset="0"/>
              </a:rPr>
              <a:t>Made of barrel part with four layers (Tracker Barrel Pixel Detector, </a:t>
            </a:r>
            <a:r>
              <a:rPr lang="en-US" sz="1600" b="1" i="1" dirty="0">
                <a:cs typeface="Calibri" panose="020F0502020204030204" pitchFamily="34" charset="0"/>
              </a:rPr>
              <a:t>TBPX</a:t>
            </a:r>
            <a:r>
              <a:rPr lang="en-US" sz="1600" dirty="0">
                <a:cs typeface="Calibri" panose="020F0502020204030204" pitchFamily="34" charset="0"/>
              </a:rPr>
              <a:t>), eight small double-discs per side (Tracker Forward Pixel Detector, </a:t>
            </a:r>
            <a:r>
              <a:rPr lang="en-US" sz="1600" b="1" i="1" dirty="0">
                <a:cs typeface="Calibri" panose="020F0502020204030204" pitchFamily="34" charset="0"/>
              </a:rPr>
              <a:t>TFPX</a:t>
            </a:r>
            <a:r>
              <a:rPr lang="en-US" sz="1600" dirty="0">
                <a:cs typeface="Calibri" panose="020F0502020204030204" pitchFamily="34" charset="0"/>
              </a:rPr>
              <a:t>) and four large double-disks per side (Tracker Endcap Pixel Detector, </a:t>
            </a:r>
            <a:r>
              <a:rPr lang="en-US" sz="1600" b="1" i="1" dirty="0">
                <a:cs typeface="Calibri" panose="020F0502020204030204" pitchFamily="34" charset="0"/>
              </a:rPr>
              <a:t>TEPX</a:t>
            </a:r>
            <a:r>
              <a:rPr lang="en-US" sz="1600" dirty="0">
                <a:cs typeface="Calibri" panose="020F0502020204030204" pitchFamily="34" charset="0"/>
              </a:rPr>
              <a:t>). The whole Inner tracker slides inside </a:t>
            </a:r>
            <a:r>
              <a:rPr lang="en-US" sz="1600" b="1" dirty="0">
                <a:cs typeface="Calibri" panose="020F0502020204030204" pitchFamily="34" charset="0"/>
              </a:rPr>
              <a:t>ITST</a:t>
            </a:r>
            <a:r>
              <a:rPr lang="en-US" sz="1600" dirty="0">
                <a:cs typeface="Calibri" panose="020F0502020204030204" pitchFamily="34" charset="0"/>
              </a:rPr>
              <a:t> rails (Inner Tracker Support Tube)</a:t>
            </a:r>
          </a:p>
          <a:p>
            <a:r>
              <a:rPr lang="en-US" sz="1600" dirty="0">
                <a:cs typeface="Calibri" panose="020F0502020204030204" pitchFamily="34" charset="0"/>
              </a:rPr>
              <a:t>Placed all around the beam pipe, it is installed inside the Outer Tracker  </a:t>
            </a:r>
            <a:br>
              <a:rPr lang="en-US" sz="1600" dirty="0">
                <a:cs typeface="Calibri" panose="020F0502020204030204" pitchFamily="34" charset="0"/>
              </a:rPr>
            </a:br>
            <a:r>
              <a:rPr lang="en-US" sz="1600" dirty="0">
                <a:cs typeface="Calibri" panose="020F0502020204030204" pitchFamily="34" charset="0"/>
              </a:rPr>
              <a:t>→ possibility to replace innermost degraded parts over an Extended Technical Stop</a:t>
            </a:r>
          </a:p>
        </p:txBody>
      </p:sp>
      <p:sp>
        <p:nvSpPr>
          <p:cNvPr id="6" name="Segnaposto data 5">
            <a:extLst>
              <a:ext uri="{FF2B5EF4-FFF2-40B4-BE49-F238E27FC236}">
                <a16:creationId xmlns:a16="http://schemas.microsoft.com/office/drawing/2014/main" id="{FE6F3054-72E2-4136-A8C8-0A13271AAC7E}"/>
              </a:ext>
            </a:extLst>
          </p:cNvPr>
          <p:cNvSpPr>
            <a:spLocks noGrp="1"/>
          </p:cNvSpPr>
          <p:nvPr>
            <p:ph type="dt" sz="half" idx="10"/>
          </p:nvPr>
        </p:nvSpPr>
        <p:spPr/>
        <p:txBody>
          <a:bodyPr/>
          <a:lstStyle/>
          <a:p>
            <a:r>
              <a:rPr lang="en-US"/>
              <a:t>29/05/2024</a:t>
            </a:r>
            <a:endParaRPr lang="it-IT"/>
          </a:p>
        </p:txBody>
      </p:sp>
      <p:sp>
        <p:nvSpPr>
          <p:cNvPr id="8" name="Segnaposto numero diapositiva 7">
            <a:extLst>
              <a:ext uri="{FF2B5EF4-FFF2-40B4-BE49-F238E27FC236}">
                <a16:creationId xmlns:a16="http://schemas.microsoft.com/office/drawing/2014/main" id="{4CE852C8-32DE-41D0-805F-379CD47EA121}"/>
              </a:ext>
            </a:extLst>
          </p:cNvPr>
          <p:cNvSpPr>
            <a:spLocks noGrp="1"/>
          </p:cNvSpPr>
          <p:nvPr>
            <p:ph type="sldNum" sz="quarter" idx="12"/>
          </p:nvPr>
        </p:nvSpPr>
        <p:spPr/>
        <p:txBody>
          <a:bodyPr/>
          <a:lstStyle/>
          <a:p>
            <a:fld id="{AFDB6C39-B721-4A2E-8F87-FF70553A6D06}" type="slidenum">
              <a:rPr lang="it-IT" smtClean="0"/>
              <a:t>2</a:t>
            </a:fld>
            <a:endParaRPr lang="it-IT"/>
          </a:p>
        </p:txBody>
      </p:sp>
      <p:pic>
        <p:nvPicPr>
          <p:cNvPr id="5" name="Immagine 4">
            <a:extLst>
              <a:ext uri="{FF2B5EF4-FFF2-40B4-BE49-F238E27FC236}">
                <a16:creationId xmlns:a16="http://schemas.microsoft.com/office/drawing/2014/main" id="{071897FE-7992-4611-A262-9D4FED809E4D}"/>
              </a:ext>
            </a:extLst>
          </p:cNvPr>
          <p:cNvPicPr>
            <a:picLocks noChangeAspect="1"/>
          </p:cNvPicPr>
          <p:nvPr/>
        </p:nvPicPr>
        <p:blipFill>
          <a:blip r:embed="rId4"/>
          <a:stretch>
            <a:fillRect/>
          </a:stretch>
        </p:blipFill>
        <p:spPr>
          <a:xfrm>
            <a:off x="7324683" y="1062430"/>
            <a:ext cx="3404608" cy="2527748"/>
          </a:xfrm>
          <a:prstGeom prst="rect">
            <a:avLst/>
          </a:prstGeom>
        </p:spPr>
      </p:pic>
      <p:grpSp>
        <p:nvGrpSpPr>
          <p:cNvPr id="9" name="Gruppo 8">
            <a:extLst>
              <a:ext uri="{FF2B5EF4-FFF2-40B4-BE49-F238E27FC236}">
                <a16:creationId xmlns:a16="http://schemas.microsoft.com/office/drawing/2014/main" id="{923238F4-B6C7-42C6-8138-1A4092A8EF8C}"/>
              </a:ext>
            </a:extLst>
          </p:cNvPr>
          <p:cNvGrpSpPr/>
          <p:nvPr/>
        </p:nvGrpSpPr>
        <p:grpSpPr>
          <a:xfrm>
            <a:off x="758878" y="154076"/>
            <a:ext cx="10674001" cy="754206"/>
            <a:chOff x="758878" y="154076"/>
            <a:chExt cx="10674001" cy="754206"/>
          </a:xfrm>
        </p:grpSpPr>
        <p:sp>
          <p:nvSpPr>
            <p:cNvPr id="10" name="CasellaDiTesto 8">
              <a:extLst>
                <a:ext uri="{FF2B5EF4-FFF2-40B4-BE49-F238E27FC236}">
                  <a16:creationId xmlns:a16="http://schemas.microsoft.com/office/drawing/2014/main" id="{6DCD8D66-E959-4C00-8D14-772E8388913E}"/>
                </a:ext>
              </a:extLst>
            </p:cNvPr>
            <p:cNvSpPr/>
            <p:nvPr/>
          </p:nvSpPr>
          <p:spPr>
            <a:xfrm>
              <a:off x="4127042" y="154076"/>
              <a:ext cx="4795285" cy="680458"/>
            </a:xfrm>
            <a:custGeom>
              <a:avLst/>
              <a:gdLst>
                <a:gd name="f0" fmla="val w"/>
                <a:gd name="f1" fmla="val h"/>
                <a:gd name="f2" fmla="val 0"/>
                <a:gd name="f3" fmla="val 21600"/>
                <a:gd name="f4" fmla="*/ f0 1 21600"/>
                <a:gd name="f5" fmla="*/ f1 1 21600"/>
                <a:gd name="f6" fmla="val f2"/>
                <a:gd name="f7" fmla="val f3"/>
                <a:gd name="f8" fmla="+- f7 0 f6"/>
                <a:gd name="f9" fmla="*/ f8 1 21600"/>
                <a:gd name="f10" fmla="*/ f6 1 f9"/>
                <a:gd name="f11" fmla="*/ f7 1 f9"/>
                <a:gd name="f12" fmla="*/ f10 f4 1"/>
                <a:gd name="f13" fmla="*/ f11 f4 1"/>
                <a:gd name="f14" fmla="*/ f11 f5 1"/>
                <a:gd name="f15" fmla="*/ f10 f5 1"/>
              </a:gdLst>
              <a:ahLst/>
              <a:cxnLst>
                <a:cxn ang="3cd4">
                  <a:pos x="hc" y="t"/>
                </a:cxn>
                <a:cxn ang="0">
                  <a:pos x="r" y="vc"/>
                </a:cxn>
                <a:cxn ang="cd4">
                  <a:pos x="hc" y="b"/>
                </a:cxn>
                <a:cxn ang="cd2">
                  <a:pos x="l" y="vc"/>
                </a:cxn>
              </a:cxnLst>
              <a:rect l="f12" t="f15" r="f13" b="f14"/>
              <a:pathLst>
                <a:path w="21600" h="21600">
                  <a:moveTo>
                    <a:pt x="f2" y="f2"/>
                  </a:moveTo>
                  <a:lnTo>
                    <a:pt x="f3" y="f2"/>
                  </a:lnTo>
                  <a:lnTo>
                    <a:pt x="f3" y="f3"/>
                  </a:lnTo>
                  <a:lnTo>
                    <a:pt x="f2" y="f3"/>
                  </a:lnTo>
                  <a:lnTo>
                    <a:pt x="f2" y="f2"/>
                  </a:lnTo>
                  <a:close/>
                </a:path>
              </a:pathLst>
            </a:custGeom>
            <a:noFill/>
            <a:ln cap="flat">
              <a:noFill/>
              <a:prstDash val="solid"/>
            </a:ln>
          </p:spPr>
          <p:txBody>
            <a:bodyPr vert="horz" wrap="square" lIns="90004" tIns="44997" rIns="90004" bIns="44997" anchor="t" anchorCtr="1" compatLnSpc="0">
              <a:spAutoFit/>
            </a:bodyPr>
            <a:lstStyle/>
            <a:p>
              <a:pPr lvl="0" algn="ctr" hangingPunct="0">
                <a:lnSpc>
                  <a:spcPct val="150000"/>
                </a:lnSpc>
                <a:defRPr sz="1800" b="0" i="0" u="none" strike="noStrike" kern="0" cap="none" spc="0" baseline="0">
                  <a:solidFill>
                    <a:srgbClr val="000000"/>
                  </a:solidFill>
                  <a:uFillTx/>
                </a:defRPr>
              </a:pPr>
              <a:r>
                <a:rPr lang="it-IT" sz="2800" b="1" kern="0" dirty="0">
                  <a:solidFill>
                    <a:srgbClr val="000000"/>
                  </a:solidFill>
                  <a:latin typeface="+mj-lt"/>
                  <a:ea typeface="Microsoft YaHei" pitchFamily="2"/>
                  <a:cs typeface="Calibri" panose="020F0502020204030204" pitchFamily="34" charset="0"/>
                </a:rPr>
                <a:t>The Phase-2 Inner Tracker</a:t>
              </a:r>
            </a:p>
          </p:txBody>
        </p:sp>
        <p:sp>
          <p:nvSpPr>
            <p:cNvPr id="11" name="Connettore diritto 10">
              <a:extLst>
                <a:ext uri="{FF2B5EF4-FFF2-40B4-BE49-F238E27FC236}">
                  <a16:creationId xmlns:a16="http://schemas.microsoft.com/office/drawing/2014/main" id="{D3759CDE-C63C-44E7-BA85-997BC0F0A85C}"/>
                </a:ext>
              </a:extLst>
            </p:cNvPr>
            <p:cNvSpPr/>
            <p:nvPr/>
          </p:nvSpPr>
          <p:spPr>
            <a:xfrm>
              <a:off x="758878" y="908282"/>
              <a:ext cx="10674001" cy="0"/>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6483" cap="flat">
              <a:solidFill>
                <a:srgbClr val="000000"/>
              </a:solidFill>
              <a:prstDash val="solid"/>
              <a:miter/>
            </a:ln>
          </p:spPr>
          <p:txBody>
            <a:bodyPr vert="horz" wrap="square" lIns="90004" tIns="44997" rIns="90004" bIns="44997" anchor="ctr" anchorCtr="1" compatLnSpc="0">
              <a:noAutofit/>
            </a:bodyPr>
            <a:lstStyle/>
            <a:p>
              <a:pPr marL="0" marR="0" lvl="0" indent="0" algn="l" defTabSz="914400" rtl="0" fontAlgn="auto" hangingPunct="0">
                <a:lnSpc>
                  <a:spcPct val="100000"/>
                </a:lnSpc>
                <a:spcBef>
                  <a:spcPts val="0"/>
                </a:spcBef>
                <a:spcAft>
                  <a:spcPts val="0"/>
                </a:spcAft>
                <a:buNone/>
                <a:tabLst/>
                <a:defRPr sz="1800" b="0" i="0" u="none" strike="noStrike" kern="0" cap="none" spc="0" baseline="0">
                  <a:solidFill>
                    <a:srgbClr val="000000"/>
                  </a:solidFill>
                  <a:uFillTx/>
                </a:defRPr>
              </a:pPr>
              <a:endParaRPr lang="it-IT" sz="1800" b="0" i="0" u="none" strike="noStrike" kern="1200" cap="none" spc="0" baseline="0">
                <a:solidFill>
                  <a:srgbClr val="000000"/>
                </a:solidFill>
                <a:uFillTx/>
                <a:latin typeface="Arial" pitchFamily="18"/>
                <a:ea typeface="Microsoft YaHei" pitchFamily="2"/>
                <a:cs typeface="Lucida Sans" pitchFamily="2"/>
              </a:endParaRPr>
            </a:p>
          </p:txBody>
        </p:sp>
      </p:grpSp>
      <p:pic>
        <p:nvPicPr>
          <p:cNvPr id="18" name="Immagine 4">
            <a:extLst>
              <a:ext uri="{FF2B5EF4-FFF2-40B4-BE49-F238E27FC236}">
                <a16:creationId xmlns:a16="http://schemas.microsoft.com/office/drawing/2014/main" id="{8D6E52B6-5EE0-BAC7-77AE-3BFBEAE6DA41}"/>
              </a:ext>
            </a:extLst>
          </p:cNvPr>
          <p:cNvPicPr>
            <a:picLocks noChangeAspect="1"/>
          </p:cNvPicPr>
          <p:nvPr/>
        </p:nvPicPr>
        <p:blipFill rotWithShape="1">
          <a:blip r:embed="rId5"/>
          <a:srcRect t="15180" r="57596"/>
          <a:stretch/>
        </p:blipFill>
        <p:spPr>
          <a:xfrm>
            <a:off x="65105" y="68694"/>
            <a:ext cx="2144695" cy="993736"/>
          </a:xfrm>
          <a:prstGeom prst="rect">
            <a:avLst/>
          </a:prstGeom>
        </p:spPr>
      </p:pic>
      <p:pic>
        <p:nvPicPr>
          <p:cNvPr id="19" name="Immagine 7">
            <a:extLst>
              <a:ext uri="{FF2B5EF4-FFF2-40B4-BE49-F238E27FC236}">
                <a16:creationId xmlns:a16="http://schemas.microsoft.com/office/drawing/2014/main" id="{0ED910BD-D9FD-7D9D-0390-2B123A1CA17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grpSp>
        <p:nvGrpSpPr>
          <p:cNvPr id="27" name="Group 26">
            <a:extLst>
              <a:ext uri="{FF2B5EF4-FFF2-40B4-BE49-F238E27FC236}">
                <a16:creationId xmlns:a16="http://schemas.microsoft.com/office/drawing/2014/main" id="{3BB22B09-1E25-1C93-B681-9DDC8489B4F8}"/>
              </a:ext>
            </a:extLst>
          </p:cNvPr>
          <p:cNvGrpSpPr/>
          <p:nvPr/>
        </p:nvGrpSpPr>
        <p:grpSpPr>
          <a:xfrm>
            <a:off x="2209800" y="4274685"/>
            <a:ext cx="4243405" cy="1872536"/>
            <a:chOff x="4737995" y="1962924"/>
            <a:chExt cx="3981142" cy="1658091"/>
          </a:xfrm>
        </p:grpSpPr>
        <p:sp>
          <p:nvSpPr>
            <p:cNvPr id="20" name="CasellaDiTesto 10">
              <a:extLst>
                <a:ext uri="{FF2B5EF4-FFF2-40B4-BE49-F238E27FC236}">
                  <a16:creationId xmlns:a16="http://schemas.microsoft.com/office/drawing/2014/main" id="{83F1C154-A5EF-EBF4-DAA3-833D9CB06B34}"/>
                </a:ext>
              </a:extLst>
            </p:cNvPr>
            <p:cNvSpPr txBox="1"/>
            <p:nvPr/>
          </p:nvSpPr>
          <p:spPr>
            <a:xfrm>
              <a:off x="5793043" y="1962924"/>
              <a:ext cx="500759" cy="307716"/>
            </a:xfrm>
            <a:prstGeom prst="rect">
              <a:avLst/>
            </a:prstGeom>
            <a:noFill/>
          </p:spPr>
          <p:txBody>
            <a:bodyPr wrap="none" rtlCol="0">
              <a:spAutoFit/>
            </a:bodyPr>
            <a:lstStyle/>
            <a:p>
              <a:r>
                <a:rPr lang="it-IT" sz="2000" b="1" dirty="0"/>
                <a:t>TBPX</a:t>
              </a:r>
              <a:endParaRPr lang="it-IT" b="1" dirty="0"/>
            </a:p>
          </p:txBody>
        </p:sp>
        <p:sp>
          <p:nvSpPr>
            <p:cNvPr id="22" name="CasellaDiTesto 11">
              <a:extLst>
                <a:ext uri="{FF2B5EF4-FFF2-40B4-BE49-F238E27FC236}">
                  <a16:creationId xmlns:a16="http://schemas.microsoft.com/office/drawing/2014/main" id="{C812DF3E-6DC6-916E-43EA-71E6A88C09F5}"/>
                </a:ext>
              </a:extLst>
            </p:cNvPr>
            <p:cNvSpPr txBox="1"/>
            <p:nvPr/>
          </p:nvSpPr>
          <p:spPr>
            <a:xfrm>
              <a:off x="5054404" y="2096472"/>
              <a:ext cx="438992" cy="284046"/>
            </a:xfrm>
            <a:prstGeom prst="rect">
              <a:avLst/>
            </a:prstGeom>
            <a:noFill/>
          </p:spPr>
          <p:txBody>
            <a:bodyPr wrap="none" rtlCol="0">
              <a:spAutoFit/>
            </a:bodyPr>
            <a:lstStyle/>
            <a:p>
              <a:r>
                <a:rPr lang="it-IT" dirty="0"/>
                <a:t>TFPX</a:t>
              </a:r>
            </a:p>
          </p:txBody>
        </p:sp>
        <p:sp>
          <p:nvSpPr>
            <p:cNvPr id="23" name="CasellaDiTesto 12">
              <a:extLst>
                <a:ext uri="{FF2B5EF4-FFF2-40B4-BE49-F238E27FC236}">
                  <a16:creationId xmlns:a16="http://schemas.microsoft.com/office/drawing/2014/main" id="{455DC328-27EB-2C70-C9C0-4E8372C7EFFF}"/>
                </a:ext>
              </a:extLst>
            </p:cNvPr>
            <p:cNvSpPr txBox="1"/>
            <p:nvPr/>
          </p:nvSpPr>
          <p:spPr>
            <a:xfrm>
              <a:off x="7864099" y="3336969"/>
              <a:ext cx="443407" cy="284046"/>
            </a:xfrm>
            <a:prstGeom prst="rect">
              <a:avLst/>
            </a:prstGeom>
            <a:noFill/>
          </p:spPr>
          <p:txBody>
            <a:bodyPr wrap="none" rtlCol="0">
              <a:spAutoFit/>
            </a:bodyPr>
            <a:lstStyle/>
            <a:p>
              <a:r>
                <a:rPr lang="it-IT" dirty="0"/>
                <a:t>TEPX</a:t>
              </a:r>
            </a:p>
          </p:txBody>
        </p:sp>
        <p:sp>
          <p:nvSpPr>
            <p:cNvPr id="24" name="Parentesi graffa aperta 13">
              <a:extLst>
                <a:ext uri="{FF2B5EF4-FFF2-40B4-BE49-F238E27FC236}">
                  <a16:creationId xmlns:a16="http://schemas.microsoft.com/office/drawing/2014/main" id="{9490A770-A619-2E38-45D8-CF9E11E1686C}"/>
                </a:ext>
              </a:extLst>
            </p:cNvPr>
            <p:cNvSpPr/>
            <p:nvPr/>
          </p:nvSpPr>
          <p:spPr>
            <a:xfrm rot="5400000">
              <a:off x="5162625" y="1935086"/>
              <a:ext cx="327025" cy="1176285"/>
            </a:xfrm>
            <a:prstGeom prst="leftBrace">
              <a:avLst>
                <a:gd name="adj1" fmla="val 8332"/>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dirty="0"/>
            </a:p>
          </p:txBody>
        </p:sp>
        <p:sp>
          <p:nvSpPr>
            <p:cNvPr id="25" name="Parentesi graffa aperta 15">
              <a:extLst>
                <a:ext uri="{FF2B5EF4-FFF2-40B4-BE49-F238E27FC236}">
                  <a16:creationId xmlns:a16="http://schemas.microsoft.com/office/drawing/2014/main" id="{36FCEDDE-B718-81A8-D19B-63ED84927139}"/>
                </a:ext>
              </a:extLst>
            </p:cNvPr>
            <p:cNvSpPr/>
            <p:nvPr/>
          </p:nvSpPr>
          <p:spPr>
            <a:xfrm rot="5400000">
              <a:off x="6024274" y="2164241"/>
              <a:ext cx="208211" cy="421009"/>
            </a:xfrm>
            <a:prstGeom prst="leftBrace">
              <a:avLst>
                <a:gd name="adj1" fmla="val 8333"/>
                <a:gd name="adj2" fmla="val 55827"/>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a:p>
          </p:txBody>
        </p:sp>
        <p:sp>
          <p:nvSpPr>
            <p:cNvPr id="26" name="Parentesi graffa aperta 16">
              <a:extLst>
                <a:ext uri="{FF2B5EF4-FFF2-40B4-BE49-F238E27FC236}">
                  <a16:creationId xmlns:a16="http://schemas.microsoft.com/office/drawing/2014/main" id="{06183741-2209-FEFF-9FC1-A3BAF5385091}"/>
                </a:ext>
              </a:extLst>
            </p:cNvPr>
            <p:cNvSpPr/>
            <p:nvPr/>
          </p:nvSpPr>
          <p:spPr>
            <a:xfrm rot="16200000">
              <a:off x="8047873" y="2807728"/>
              <a:ext cx="219725" cy="1122803"/>
            </a:xfrm>
            <a:prstGeom prst="leftBrace">
              <a:avLst>
                <a:gd name="adj1" fmla="val 8332"/>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dirty="0"/>
            </a:p>
          </p:txBody>
        </p:sp>
      </p:grpSp>
      <p:pic>
        <p:nvPicPr>
          <p:cNvPr id="4" name="Picture 3">
            <a:extLst>
              <a:ext uri="{FF2B5EF4-FFF2-40B4-BE49-F238E27FC236}">
                <a16:creationId xmlns:a16="http://schemas.microsoft.com/office/drawing/2014/main" id="{E0391CBB-48FF-2013-DC00-EC8A030DC316}"/>
              </a:ext>
            </a:extLst>
          </p:cNvPr>
          <p:cNvPicPr>
            <a:picLocks noChangeAspect="1"/>
          </p:cNvPicPr>
          <p:nvPr/>
        </p:nvPicPr>
        <p:blipFill>
          <a:blip r:embed="rId7"/>
          <a:stretch>
            <a:fillRect/>
          </a:stretch>
        </p:blipFill>
        <p:spPr>
          <a:xfrm>
            <a:off x="7385124" y="3769295"/>
            <a:ext cx="3283725" cy="2645638"/>
          </a:xfrm>
          <a:prstGeom prst="rect">
            <a:avLst/>
          </a:prstGeom>
        </p:spPr>
      </p:pic>
      <p:sp>
        <p:nvSpPr>
          <p:cNvPr id="12" name="Parentesi graffa aperta 16">
            <a:extLst>
              <a:ext uri="{FF2B5EF4-FFF2-40B4-BE49-F238E27FC236}">
                <a16:creationId xmlns:a16="http://schemas.microsoft.com/office/drawing/2014/main" id="{4F51464D-7846-A02B-31E3-AF8380E92BE9}"/>
              </a:ext>
            </a:extLst>
          </p:cNvPr>
          <p:cNvSpPr/>
          <p:nvPr/>
        </p:nvSpPr>
        <p:spPr>
          <a:xfrm rot="16200000">
            <a:off x="1368448" y="5212446"/>
            <a:ext cx="248143" cy="1196769"/>
          </a:xfrm>
          <a:prstGeom prst="leftBrace">
            <a:avLst>
              <a:gd name="adj1" fmla="val 8332"/>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dirty="0"/>
          </a:p>
        </p:txBody>
      </p:sp>
      <p:sp>
        <p:nvSpPr>
          <p:cNvPr id="13" name="CasellaDiTesto 12">
            <a:extLst>
              <a:ext uri="{FF2B5EF4-FFF2-40B4-BE49-F238E27FC236}">
                <a16:creationId xmlns:a16="http://schemas.microsoft.com/office/drawing/2014/main" id="{A26A17CD-9060-1955-70C6-303F22E7D036}"/>
              </a:ext>
            </a:extLst>
          </p:cNvPr>
          <p:cNvSpPr txBox="1"/>
          <p:nvPr/>
        </p:nvSpPr>
        <p:spPr>
          <a:xfrm>
            <a:off x="1164188" y="5826438"/>
            <a:ext cx="472617" cy="320782"/>
          </a:xfrm>
          <a:prstGeom prst="rect">
            <a:avLst/>
          </a:prstGeom>
          <a:noFill/>
        </p:spPr>
        <p:txBody>
          <a:bodyPr wrap="none" rtlCol="0">
            <a:spAutoFit/>
          </a:bodyPr>
          <a:lstStyle/>
          <a:p>
            <a:r>
              <a:rPr lang="it-IT" dirty="0"/>
              <a:t>TEPX</a:t>
            </a:r>
          </a:p>
        </p:txBody>
      </p:sp>
      <p:sp>
        <p:nvSpPr>
          <p:cNvPr id="14" name="Parentesi graffa aperta 13">
            <a:extLst>
              <a:ext uri="{FF2B5EF4-FFF2-40B4-BE49-F238E27FC236}">
                <a16:creationId xmlns:a16="http://schemas.microsoft.com/office/drawing/2014/main" id="{B772E426-5C76-37B1-5ED6-C9812D78C4BE}"/>
              </a:ext>
            </a:extLst>
          </p:cNvPr>
          <p:cNvSpPr/>
          <p:nvPr/>
        </p:nvSpPr>
        <p:spPr>
          <a:xfrm rot="5400000">
            <a:off x="4333894" y="4280567"/>
            <a:ext cx="369320" cy="1253774"/>
          </a:xfrm>
          <a:prstGeom prst="leftBrace">
            <a:avLst>
              <a:gd name="adj1" fmla="val 8332"/>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it-IT" dirty="0"/>
          </a:p>
        </p:txBody>
      </p:sp>
      <p:sp>
        <p:nvSpPr>
          <p:cNvPr id="15" name="CasellaDiTesto 11">
            <a:extLst>
              <a:ext uri="{FF2B5EF4-FFF2-40B4-BE49-F238E27FC236}">
                <a16:creationId xmlns:a16="http://schemas.microsoft.com/office/drawing/2014/main" id="{77414B48-8C46-05B0-2536-BE049B114E08}"/>
              </a:ext>
            </a:extLst>
          </p:cNvPr>
          <p:cNvSpPr txBox="1"/>
          <p:nvPr/>
        </p:nvSpPr>
        <p:spPr>
          <a:xfrm>
            <a:off x="4239887" y="4437288"/>
            <a:ext cx="467911" cy="320782"/>
          </a:xfrm>
          <a:prstGeom prst="rect">
            <a:avLst/>
          </a:prstGeom>
          <a:noFill/>
        </p:spPr>
        <p:txBody>
          <a:bodyPr wrap="none" rtlCol="0">
            <a:spAutoFit/>
          </a:bodyPr>
          <a:lstStyle/>
          <a:p>
            <a:r>
              <a:rPr lang="it-IT" dirty="0"/>
              <a:t>TFPX</a:t>
            </a:r>
          </a:p>
        </p:txBody>
      </p:sp>
    </p:spTree>
    <p:extLst>
      <p:ext uri="{BB962C8B-B14F-4D97-AF65-F5344CB8AC3E}">
        <p14:creationId xmlns:p14="http://schemas.microsoft.com/office/powerpoint/2010/main" val="21628738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A9DE3-7DAA-F350-F0E1-D6EEBD249E9D}"/>
              </a:ext>
            </a:extLst>
          </p:cNvPr>
          <p:cNvSpPr>
            <a:spLocks noGrp="1"/>
          </p:cNvSpPr>
          <p:nvPr>
            <p:ph type="title"/>
          </p:nvPr>
        </p:nvSpPr>
        <p:spPr>
          <a:xfrm>
            <a:off x="838200" y="-183229"/>
            <a:ext cx="10515600" cy="1325563"/>
          </a:xfrm>
        </p:spPr>
        <p:txBody>
          <a:bodyPr/>
          <a:lstStyle/>
          <a:p>
            <a:pPr algn="ctr"/>
            <a:r>
              <a:rPr lang="en-US" dirty="0">
                <a:cs typeface="Calibri" panose="020F0502020204030204" pitchFamily="34" charset="0"/>
              </a:rPr>
              <a:t>TBPX design</a:t>
            </a:r>
          </a:p>
        </p:txBody>
      </p:sp>
      <p:sp>
        <p:nvSpPr>
          <p:cNvPr id="8" name="Date Placeholder 7">
            <a:extLst>
              <a:ext uri="{FF2B5EF4-FFF2-40B4-BE49-F238E27FC236}">
                <a16:creationId xmlns:a16="http://schemas.microsoft.com/office/drawing/2014/main" id="{5D887543-F349-C370-5AD0-96008C150B82}"/>
              </a:ext>
            </a:extLst>
          </p:cNvPr>
          <p:cNvSpPr>
            <a:spLocks noGrp="1"/>
          </p:cNvSpPr>
          <p:nvPr>
            <p:ph type="dt" sz="half" idx="10"/>
          </p:nvPr>
        </p:nvSpPr>
        <p:spPr/>
        <p:txBody>
          <a:bodyPr/>
          <a:lstStyle/>
          <a:p>
            <a:r>
              <a:rPr lang="en-US"/>
              <a:t>29/05/2024</a:t>
            </a:r>
          </a:p>
        </p:txBody>
      </p:sp>
      <p:sp>
        <p:nvSpPr>
          <p:cNvPr id="10" name="Slide Number Placeholder 9">
            <a:extLst>
              <a:ext uri="{FF2B5EF4-FFF2-40B4-BE49-F238E27FC236}">
                <a16:creationId xmlns:a16="http://schemas.microsoft.com/office/drawing/2014/main" id="{54F19D42-0F80-368F-DFA0-0CBED4AF6C1E}"/>
              </a:ext>
            </a:extLst>
          </p:cNvPr>
          <p:cNvSpPr>
            <a:spLocks noGrp="1"/>
          </p:cNvSpPr>
          <p:nvPr>
            <p:ph type="sldNum" sz="quarter" idx="12"/>
          </p:nvPr>
        </p:nvSpPr>
        <p:spPr/>
        <p:txBody>
          <a:bodyPr/>
          <a:lstStyle/>
          <a:p>
            <a:fld id="{2A9B7C09-EEAC-4612-ABB7-6FCE9513420E}" type="slidenum">
              <a:rPr lang="en-US" smtClean="0"/>
              <a:t>3</a:t>
            </a:fld>
            <a:endParaRPr lang="en-US" dirty="0"/>
          </a:p>
        </p:txBody>
      </p:sp>
      <p:sp>
        <p:nvSpPr>
          <p:cNvPr id="11" name="TextBox 10">
            <a:extLst>
              <a:ext uri="{FF2B5EF4-FFF2-40B4-BE49-F238E27FC236}">
                <a16:creationId xmlns:a16="http://schemas.microsoft.com/office/drawing/2014/main" id="{9D94D0E8-8CDC-D031-06E4-D696BD7FE94E}"/>
              </a:ext>
            </a:extLst>
          </p:cNvPr>
          <p:cNvSpPr txBox="1"/>
          <p:nvPr/>
        </p:nvSpPr>
        <p:spPr>
          <a:xfrm>
            <a:off x="7044900" y="1195025"/>
            <a:ext cx="4473608" cy="5262979"/>
          </a:xfrm>
          <a:prstGeom prst="rect">
            <a:avLst/>
          </a:prstGeom>
          <a:noFill/>
        </p:spPr>
        <p:txBody>
          <a:bodyPr wrap="square" rtlCol="0">
            <a:spAutoFit/>
          </a:bodyPr>
          <a:lstStyle/>
          <a:p>
            <a:pPr marL="285750" indent="-285750">
              <a:buFont typeface="Arial" panose="020B0604020202020204" pitchFamily="34" charset="0"/>
              <a:buChar char="•"/>
            </a:pPr>
            <a:r>
              <a:rPr lang="en-US" sz="1600" dirty="0">
                <a:cs typeface="Calibri" panose="020F0502020204030204" pitchFamily="34" charset="0"/>
              </a:rPr>
              <a:t>The TBPX detector is made of four quarters, each quarter is made of four Layers. To increase the Tracker coverage </a:t>
            </a:r>
            <a:r>
              <a:rPr lang="en-US" sz="1600" b="1" dirty="0">
                <a:cs typeface="Calibri" panose="020F0502020204030204" pitchFamily="34" charset="0"/>
              </a:rPr>
              <a:t>the ladders of each layer of the two halves are staggered </a:t>
            </a:r>
            <a:r>
              <a:rPr lang="en-US" sz="1600" dirty="0">
                <a:cs typeface="Calibri" panose="020F0502020204030204" pitchFamily="34" charset="0"/>
              </a:rPr>
              <a:t>around the interaction point. In the intersection of the quarters the ladders are skewed to increase the gap</a:t>
            </a:r>
            <a:br>
              <a:rPr lang="en-US" sz="1600" dirty="0">
                <a:cs typeface="Calibri" panose="020F0502020204030204" pitchFamily="34" charset="0"/>
              </a:rPr>
            </a:br>
            <a:endParaRPr lang="en-US" sz="1600" dirty="0">
              <a:cs typeface="Calibri" panose="020F0502020204030204" pitchFamily="34" charset="0"/>
            </a:endParaRPr>
          </a:p>
          <a:p>
            <a:pPr marL="285750" indent="-285750">
              <a:buFont typeface="Arial" panose="020B0604020202020204" pitchFamily="34" charset="0"/>
              <a:buChar char="•"/>
            </a:pPr>
            <a:r>
              <a:rPr lang="en-US" sz="1600" dirty="0">
                <a:cs typeface="Calibri" panose="020F0502020204030204" pitchFamily="34" charset="0"/>
              </a:rPr>
              <a:t>TBPX is composed by an external carbon fiber shell, the External cylinder, which holds all the TBPX load and allows the connection with TFPX. Inside ladder are connected one by one to the External cylinder by some mechanical flanges, which connect one layer to the other.</a:t>
            </a:r>
            <a:br>
              <a:rPr lang="en-US" sz="1600" dirty="0">
                <a:cs typeface="Calibri" panose="020F0502020204030204" pitchFamily="34" charset="0"/>
              </a:rPr>
            </a:br>
            <a:endParaRPr lang="en-US" sz="1600" dirty="0">
              <a:cs typeface="Calibri" panose="020F0502020204030204" pitchFamily="34" charset="0"/>
            </a:endParaRPr>
          </a:p>
          <a:p>
            <a:pPr marL="285750" indent="-285750">
              <a:buFont typeface="Arial" panose="020B0604020202020204" pitchFamily="34" charset="0"/>
              <a:buChar char="•"/>
            </a:pPr>
            <a:r>
              <a:rPr lang="en-US" sz="1600" dirty="0">
                <a:cs typeface="Calibri" panose="020F0502020204030204" pitchFamily="34" charset="0"/>
              </a:rPr>
              <a:t>Since the parts are connected one by one from the External cylinder up to the innermost layer, this </a:t>
            </a:r>
            <a:r>
              <a:rPr lang="en-US" sz="1600" b="1" dirty="0">
                <a:cs typeface="Calibri" panose="020F0502020204030204" pitchFamily="34" charset="0"/>
              </a:rPr>
              <a:t>propagate their positioning error</a:t>
            </a:r>
            <a:r>
              <a:rPr lang="en-US" sz="1600" dirty="0">
                <a:cs typeface="Calibri" panose="020F0502020204030204" pitchFamily="34" charset="0"/>
              </a:rPr>
              <a:t>, that might cause collision between the two halves during the installation.</a:t>
            </a:r>
          </a:p>
          <a:p>
            <a:pPr marL="285750" indent="-285750">
              <a:buFont typeface="Arial" panose="020B0604020202020204" pitchFamily="34" charset="0"/>
              <a:buChar char="•"/>
            </a:pPr>
            <a:endParaRPr lang="en-US" sz="1600" dirty="0">
              <a:cs typeface="Calibri" panose="020F0502020204030204" pitchFamily="34" charset="0"/>
            </a:endParaRPr>
          </a:p>
        </p:txBody>
      </p:sp>
      <p:pic>
        <p:nvPicPr>
          <p:cNvPr id="15" name="Immagine 4">
            <a:extLst>
              <a:ext uri="{FF2B5EF4-FFF2-40B4-BE49-F238E27FC236}">
                <a16:creationId xmlns:a16="http://schemas.microsoft.com/office/drawing/2014/main" id="{9C8ADCCE-1F6C-7A83-9ED9-C9E30A81C0DA}"/>
              </a:ext>
            </a:extLst>
          </p:cNvPr>
          <p:cNvPicPr>
            <a:picLocks noChangeAspect="1"/>
          </p:cNvPicPr>
          <p:nvPr/>
        </p:nvPicPr>
        <p:blipFill rotWithShape="1">
          <a:blip r:embed="rId2"/>
          <a:srcRect t="15180" r="57596"/>
          <a:stretch/>
        </p:blipFill>
        <p:spPr>
          <a:xfrm>
            <a:off x="65105" y="68694"/>
            <a:ext cx="2144695" cy="993736"/>
          </a:xfrm>
          <a:prstGeom prst="rect">
            <a:avLst/>
          </a:prstGeom>
        </p:spPr>
      </p:pic>
      <p:pic>
        <p:nvPicPr>
          <p:cNvPr id="16" name="Immagine 7">
            <a:extLst>
              <a:ext uri="{FF2B5EF4-FFF2-40B4-BE49-F238E27FC236}">
                <a16:creationId xmlns:a16="http://schemas.microsoft.com/office/drawing/2014/main" id="{9541D471-B39E-D7F8-D4C8-BDA663DC25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grpSp>
        <p:nvGrpSpPr>
          <p:cNvPr id="34" name="Group 33">
            <a:extLst>
              <a:ext uri="{FF2B5EF4-FFF2-40B4-BE49-F238E27FC236}">
                <a16:creationId xmlns:a16="http://schemas.microsoft.com/office/drawing/2014/main" id="{8E002BEF-B65A-2DD2-2EC0-82F8CD714863}"/>
              </a:ext>
            </a:extLst>
          </p:cNvPr>
          <p:cNvGrpSpPr/>
          <p:nvPr/>
        </p:nvGrpSpPr>
        <p:grpSpPr>
          <a:xfrm>
            <a:off x="733890" y="797756"/>
            <a:ext cx="6030894" cy="5586715"/>
            <a:chOff x="733890" y="797756"/>
            <a:chExt cx="6030894" cy="5586715"/>
          </a:xfrm>
        </p:grpSpPr>
        <p:grpSp>
          <p:nvGrpSpPr>
            <p:cNvPr id="50" name="Group 49">
              <a:extLst>
                <a:ext uri="{FF2B5EF4-FFF2-40B4-BE49-F238E27FC236}">
                  <a16:creationId xmlns:a16="http://schemas.microsoft.com/office/drawing/2014/main" id="{78E3C3F4-6B2D-8283-0F42-FB9655883EE2}"/>
                </a:ext>
              </a:extLst>
            </p:cNvPr>
            <p:cNvGrpSpPr/>
            <p:nvPr/>
          </p:nvGrpSpPr>
          <p:grpSpPr>
            <a:xfrm>
              <a:off x="2254726" y="797756"/>
              <a:ext cx="4508541" cy="2986086"/>
              <a:chOff x="2254726" y="797756"/>
              <a:chExt cx="4508541" cy="2986086"/>
            </a:xfrm>
          </p:grpSpPr>
          <p:pic>
            <p:nvPicPr>
              <p:cNvPr id="21" name="Picture 20">
                <a:extLst>
                  <a:ext uri="{FF2B5EF4-FFF2-40B4-BE49-F238E27FC236}">
                    <a16:creationId xmlns:a16="http://schemas.microsoft.com/office/drawing/2014/main" id="{D55459ED-8D66-DD3D-3DB3-CF78F9873A4F}"/>
                  </a:ext>
                </a:extLst>
              </p:cNvPr>
              <p:cNvPicPr>
                <a:picLocks noChangeAspect="1"/>
              </p:cNvPicPr>
              <p:nvPr/>
            </p:nvPicPr>
            <p:blipFill>
              <a:blip r:embed="rId4"/>
              <a:stretch>
                <a:fillRect/>
              </a:stretch>
            </p:blipFill>
            <p:spPr>
              <a:xfrm>
                <a:off x="2254726" y="797756"/>
                <a:ext cx="2019299" cy="2986086"/>
              </a:xfrm>
              <a:prstGeom prst="rect">
                <a:avLst/>
              </a:prstGeom>
            </p:spPr>
          </p:pic>
          <p:pic>
            <p:nvPicPr>
              <p:cNvPr id="23" name="Picture 22">
                <a:extLst>
                  <a:ext uri="{FF2B5EF4-FFF2-40B4-BE49-F238E27FC236}">
                    <a16:creationId xmlns:a16="http://schemas.microsoft.com/office/drawing/2014/main" id="{18925186-2DD3-847B-922C-B4B8BFE7A99E}"/>
                  </a:ext>
                </a:extLst>
              </p:cNvPr>
              <p:cNvPicPr>
                <a:picLocks noChangeAspect="1"/>
              </p:cNvPicPr>
              <p:nvPr/>
            </p:nvPicPr>
            <p:blipFill>
              <a:blip r:embed="rId5"/>
              <a:stretch>
                <a:fillRect/>
              </a:stretch>
            </p:blipFill>
            <p:spPr>
              <a:xfrm>
                <a:off x="4269524" y="797756"/>
                <a:ext cx="2493743" cy="2957964"/>
              </a:xfrm>
              <a:prstGeom prst="rect">
                <a:avLst/>
              </a:prstGeom>
            </p:spPr>
          </p:pic>
          <p:cxnSp>
            <p:nvCxnSpPr>
              <p:cNvPr id="18" name="Straight Arrow Connector 17">
                <a:extLst>
                  <a:ext uri="{FF2B5EF4-FFF2-40B4-BE49-F238E27FC236}">
                    <a16:creationId xmlns:a16="http://schemas.microsoft.com/office/drawing/2014/main" id="{9150959A-2620-CF3B-CF96-0AB81B2904CC}"/>
                  </a:ext>
                </a:extLst>
              </p:cNvPr>
              <p:cNvCxnSpPr>
                <a:cxnSpLocks/>
                <a:stCxn id="17" idx="0"/>
              </p:cNvCxnSpPr>
              <p:nvPr/>
            </p:nvCxnSpPr>
            <p:spPr>
              <a:xfrm flipV="1">
                <a:off x="4468424" y="2667786"/>
                <a:ext cx="101838" cy="672505"/>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F3814EBE-FA48-4BB0-56A8-B3E8BAC87A15}"/>
                  </a:ext>
                </a:extLst>
              </p:cNvPr>
              <p:cNvSpPr txBox="1"/>
              <p:nvPr/>
            </p:nvSpPr>
            <p:spPr>
              <a:xfrm>
                <a:off x="4027328" y="3340291"/>
                <a:ext cx="882192" cy="276999"/>
              </a:xfrm>
              <a:prstGeom prst="rect">
                <a:avLst/>
              </a:prstGeom>
              <a:solidFill>
                <a:schemeClr val="bg1"/>
              </a:solidFill>
              <a:ln w="19050">
                <a:solidFill>
                  <a:schemeClr val="tx1"/>
                </a:solidFill>
              </a:ln>
            </p:spPr>
            <p:txBody>
              <a:bodyPr wrap="square" rtlCol="0">
                <a:spAutoFit/>
              </a:bodyPr>
              <a:lstStyle/>
              <a:p>
                <a:pPr algn="ctr"/>
                <a:r>
                  <a:rPr lang="en-US" sz="1200" b="1" dirty="0"/>
                  <a:t>Ladders</a:t>
                </a:r>
              </a:p>
            </p:txBody>
          </p:sp>
          <p:cxnSp>
            <p:nvCxnSpPr>
              <p:cNvPr id="30" name="Straight Arrow Connector 29">
                <a:extLst>
                  <a:ext uri="{FF2B5EF4-FFF2-40B4-BE49-F238E27FC236}">
                    <a16:creationId xmlns:a16="http://schemas.microsoft.com/office/drawing/2014/main" id="{DD384F51-BE6F-7963-5640-C62F6C4726EA}"/>
                  </a:ext>
                </a:extLst>
              </p:cNvPr>
              <p:cNvCxnSpPr>
                <a:cxnSpLocks/>
                <a:stCxn id="31" idx="2"/>
              </p:cNvCxnSpPr>
              <p:nvPr/>
            </p:nvCxnSpPr>
            <p:spPr>
              <a:xfrm>
                <a:off x="6166856" y="1229359"/>
                <a:ext cx="263536" cy="43923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CC87FBAA-7EB1-367E-5211-384D7D01B0F3}"/>
                  </a:ext>
                </a:extLst>
              </p:cNvPr>
              <p:cNvSpPr txBox="1"/>
              <p:nvPr/>
            </p:nvSpPr>
            <p:spPr>
              <a:xfrm>
                <a:off x="5570444" y="952360"/>
                <a:ext cx="1192823" cy="276999"/>
              </a:xfrm>
              <a:prstGeom prst="rect">
                <a:avLst/>
              </a:prstGeom>
              <a:solidFill>
                <a:schemeClr val="bg1"/>
              </a:solidFill>
              <a:ln w="19050">
                <a:solidFill>
                  <a:schemeClr val="tx1"/>
                </a:solidFill>
              </a:ln>
            </p:spPr>
            <p:txBody>
              <a:bodyPr wrap="square" rtlCol="0">
                <a:spAutoFit/>
              </a:bodyPr>
              <a:lstStyle/>
              <a:p>
                <a:pPr algn="ctr"/>
                <a:r>
                  <a:rPr lang="en-US" sz="1200" b="1" dirty="0"/>
                  <a:t>Cooling loops</a:t>
                </a:r>
              </a:p>
            </p:txBody>
          </p:sp>
          <p:cxnSp>
            <p:nvCxnSpPr>
              <p:cNvPr id="39" name="Straight Arrow Connector 38">
                <a:extLst>
                  <a:ext uri="{FF2B5EF4-FFF2-40B4-BE49-F238E27FC236}">
                    <a16:creationId xmlns:a16="http://schemas.microsoft.com/office/drawing/2014/main" id="{4DC24E21-37CE-0415-4507-45D60EE9A862}"/>
                  </a:ext>
                </a:extLst>
              </p:cNvPr>
              <p:cNvCxnSpPr>
                <a:cxnSpLocks/>
                <a:stCxn id="40" idx="0"/>
              </p:cNvCxnSpPr>
              <p:nvPr/>
            </p:nvCxnSpPr>
            <p:spPr>
              <a:xfrm flipH="1" flipV="1">
                <a:off x="5939938" y="2984528"/>
                <a:ext cx="348885" cy="43556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718E8CDC-EDDF-C4F1-C114-CCFE2B291FBC}"/>
                  </a:ext>
                </a:extLst>
              </p:cNvPr>
              <p:cNvSpPr txBox="1"/>
              <p:nvPr/>
            </p:nvSpPr>
            <p:spPr>
              <a:xfrm>
                <a:off x="5847727" y="3420096"/>
                <a:ext cx="882192" cy="276999"/>
              </a:xfrm>
              <a:prstGeom prst="rect">
                <a:avLst/>
              </a:prstGeom>
              <a:solidFill>
                <a:schemeClr val="bg1"/>
              </a:solidFill>
              <a:ln w="19050">
                <a:solidFill>
                  <a:schemeClr val="tx1"/>
                </a:solidFill>
              </a:ln>
            </p:spPr>
            <p:txBody>
              <a:bodyPr wrap="square" rtlCol="0">
                <a:spAutoFit/>
              </a:bodyPr>
              <a:lstStyle/>
              <a:p>
                <a:pPr algn="ctr"/>
                <a:r>
                  <a:rPr lang="en-US" sz="1200" b="1" dirty="0"/>
                  <a:t>Flanges</a:t>
                </a:r>
              </a:p>
            </p:txBody>
          </p:sp>
        </p:grpSp>
        <p:grpSp>
          <p:nvGrpSpPr>
            <p:cNvPr id="49" name="Group 48">
              <a:extLst>
                <a:ext uri="{FF2B5EF4-FFF2-40B4-BE49-F238E27FC236}">
                  <a16:creationId xmlns:a16="http://schemas.microsoft.com/office/drawing/2014/main" id="{F0C0C982-DC5A-B0CD-CAF4-484869FF2AF6}"/>
                </a:ext>
              </a:extLst>
            </p:cNvPr>
            <p:cNvGrpSpPr/>
            <p:nvPr/>
          </p:nvGrpSpPr>
          <p:grpSpPr>
            <a:xfrm>
              <a:off x="733890" y="3742964"/>
              <a:ext cx="6030894" cy="2641507"/>
              <a:chOff x="733890" y="3742964"/>
              <a:chExt cx="6030894" cy="2641507"/>
            </a:xfrm>
          </p:grpSpPr>
          <p:sp>
            <p:nvSpPr>
              <p:cNvPr id="3" name="TextBox 2">
                <a:extLst>
                  <a:ext uri="{FF2B5EF4-FFF2-40B4-BE49-F238E27FC236}">
                    <a16:creationId xmlns:a16="http://schemas.microsoft.com/office/drawing/2014/main" id="{78CEF30B-F777-51F0-6E46-BCAF27F3C43E}"/>
                  </a:ext>
                </a:extLst>
              </p:cNvPr>
              <p:cNvSpPr txBox="1"/>
              <p:nvPr/>
            </p:nvSpPr>
            <p:spPr>
              <a:xfrm>
                <a:off x="6095999" y="3929771"/>
                <a:ext cx="668785" cy="276999"/>
              </a:xfrm>
              <a:prstGeom prst="rect">
                <a:avLst/>
              </a:prstGeom>
              <a:noFill/>
              <a:ln>
                <a:solidFill>
                  <a:schemeClr val="tx1"/>
                </a:solidFill>
              </a:ln>
            </p:spPr>
            <p:txBody>
              <a:bodyPr wrap="square" rtlCol="0">
                <a:spAutoFit/>
              </a:bodyPr>
              <a:lstStyle/>
              <a:p>
                <a:pPr algn="ctr"/>
                <a:r>
                  <a:rPr lang="en-US" sz="1200" dirty="0"/>
                  <a:t>Flanges</a:t>
                </a:r>
              </a:p>
            </p:txBody>
          </p:sp>
          <p:cxnSp>
            <p:nvCxnSpPr>
              <p:cNvPr id="12" name="Straight Arrow Connector 11">
                <a:extLst>
                  <a:ext uri="{FF2B5EF4-FFF2-40B4-BE49-F238E27FC236}">
                    <a16:creationId xmlns:a16="http://schemas.microsoft.com/office/drawing/2014/main" id="{E202156E-3B99-9548-EAB9-83FE81C096EC}"/>
                  </a:ext>
                </a:extLst>
              </p:cNvPr>
              <p:cNvCxnSpPr>
                <a:cxnSpLocks/>
                <a:stCxn id="3" idx="2"/>
              </p:cNvCxnSpPr>
              <p:nvPr/>
            </p:nvCxnSpPr>
            <p:spPr>
              <a:xfrm flipH="1">
                <a:off x="6275602" y="4206770"/>
                <a:ext cx="154790" cy="977789"/>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6566BD52-5148-2E85-DC56-6E2B678A715A}"/>
                  </a:ext>
                </a:extLst>
              </p:cNvPr>
              <p:cNvPicPr>
                <a:picLocks noChangeAspect="1"/>
              </p:cNvPicPr>
              <p:nvPr/>
            </p:nvPicPr>
            <p:blipFill>
              <a:blip r:embed="rId6"/>
              <a:stretch>
                <a:fillRect/>
              </a:stretch>
            </p:blipFill>
            <p:spPr>
              <a:xfrm>
                <a:off x="733890" y="3746968"/>
                <a:ext cx="2518437" cy="2637503"/>
              </a:xfrm>
              <a:prstGeom prst="rect">
                <a:avLst/>
              </a:prstGeom>
            </p:spPr>
          </p:pic>
          <p:pic>
            <p:nvPicPr>
              <p:cNvPr id="19" name="Picture 18">
                <a:extLst>
                  <a:ext uri="{FF2B5EF4-FFF2-40B4-BE49-F238E27FC236}">
                    <a16:creationId xmlns:a16="http://schemas.microsoft.com/office/drawing/2014/main" id="{1F2AE608-FFC0-4D07-9262-4A55BDB26627}"/>
                  </a:ext>
                </a:extLst>
              </p:cNvPr>
              <p:cNvPicPr>
                <a:picLocks noChangeAspect="1"/>
              </p:cNvPicPr>
              <p:nvPr/>
            </p:nvPicPr>
            <p:blipFill>
              <a:blip r:embed="rId7"/>
              <a:stretch>
                <a:fillRect/>
              </a:stretch>
            </p:blipFill>
            <p:spPr>
              <a:xfrm>
                <a:off x="3252327" y="3746968"/>
                <a:ext cx="3510940" cy="2637503"/>
              </a:xfrm>
              <a:prstGeom prst="rect">
                <a:avLst/>
              </a:prstGeom>
            </p:spPr>
          </p:pic>
          <p:sp>
            <p:nvSpPr>
              <p:cNvPr id="43" name="TextBox 42">
                <a:extLst>
                  <a:ext uri="{FF2B5EF4-FFF2-40B4-BE49-F238E27FC236}">
                    <a16:creationId xmlns:a16="http://schemas.microsoft.com/office/drawing/2014/main" id="{0F104732-0932-21A4-1D63-FB223F19F0F5}"/>
                  </a:ext>
                </a:extLst>
              </p:cNvPr>
              <p:cNvSpPr txBox="1"/>
              <p:nvPr/>
            </p:nvSpPr>
            <p:spPr>
              <a:xfrm>
                <a:off x="2453868" y="4294175"/>
                <a:ext cx="465584" cy="287252"/>
              </a:xfrm>
              <a:prstGeom prst="rect">
                <a:avLst/>
              </a:prstGeom>
              <a:solidFill>
                <a:schemeClr val="bg1"/>
              </a:solidFill>
              <a:ln w="19050">
                <a:solidFill>
                  <a:schemeClr val="tx1"/>
                </a:solidFill>
              </a:ln>
            </p:spPr>
            <p:txBody>
              <a:bodyPr wrap="square" rtlCol="0">
                <a:spAutoFit/>
              </a:bodyPr>
              <a:lstStyle/>
              <a:p>
                <a:pPr algn="ctr"/>
                <a:r>
                  <a:rPr lang="en-US" sz="1200" b="1" dirty="0"/>
                  <a:t>Z +</a:t>
                </a:r>
              </a:p>
            </p:txBody>
          </p:sp>
          <p:sp>
            <p:nvSpPr>
              <p:cNvPr id="46" name="TextBox 45">
                <a:extLst>
                  <a:ext uri="{FF2B5EF4-FFF2-40B4-BE49-F238E27FC236}">
                    <a16:creationId xmlns:a16="http://schemas.microsoft.com/office/drawing/2014/main" id="{56FFA7A2-135C-38D7-5E61-2FEB890EF48E}"/>
                  </a:ext>
                </a:extLst>
              </p:cNvPr>
              <p:cNvSpPr txBox="1"/>
              <p:nvPr/>
            </p:nvSpPr>
            <p:spPr>
              <a:xfrm>
                <a:off x="1538281" y="3776145"/>
                <a:ext cx="465584" cy="287252"/>
              </a:xfrm>
              <a:prstGeom prst="rect">
                <a:avLst/>
              </a:prstGeom>
              <a:solidFill>
                <a:schemeClr val="bg1"/>
              </a:solidFill>
              <a:ln w="19050">
                <a:solidFill>
                  <a:schemeClr val="tx1"/>
                </a:solidFill>
              </a:ln>
            </p:spPr>
            <p:txBody>
              <a:bodyPr wrap="square" rtlCol="0">
                <a:spAutoFit/>
              </a:bodyPr>
              <a:lstStyle/>
              <a:p>
                <a:pPr algn="ctr"/>
                <a:r>
                  <a:rPr lang="en-US" sz="1200" b="1" dirty="0"/>
                  <a:t>Z -</a:t>
                </a:r>
              </a:p>
            </p:txBody>
          </p:sp>
          <p:sp>
            <p:nvSpPr>
              <p:cNvPr id="47" name="TextBox 46">
                <a:extLst>
                  <a:ext uri="{FF2B5EF4-FFF2-40B4-BE49-F238E27FC236}">
                    <a16:creationId xmlns:a16="http://schemas.microsoft.com/office/drawing/2014/main" id="{D078EDEE-3784-6523-341C-74301B9DE355}"/>
                  </a:ext>
                </a:extLst>
              </p:cNvPr>
              <p:cNvSpPr txBox="1"/>
              <p:nvPr/>
            </p:nvSpPr>
            <p:spPr>
              <a:xfrm>
                <a:off x="5386433" y="3752065"/>
                <a:ext cx="465584" cy="287252"/>
              </a:xfrm>
              <a:prstGeom prst="rect">
                <a:avLst/>
              </a:prstGeom>
              <a:solidFill>
                <a:schemeClr val="bg1"/>
              </a:solidFill>
              <a:ln w="19050">
                <a:solidFill>
                  <a:schemeClr val="tx1"/>
                </a:solidFill>
              </a:ln>
            </p:spPr>
            <p:txBody>
              <a:bodyPr wrap="square" rtlCol="0">
                <a:spAutoFit/>
              </a:bodyPr>
              <a:lstStyle/>
              <a:p>
                <a:pPr algn="ctr"/>
                <a:r>
                  <a:rPr lang="en-US" sz="1200" b="1" dirty="0"/>
                  <a:t>Z +</a:t>
                </a:r>
              </a:p>
            </p:txBody>
          </p:sp>
          <p:sp>
            <p:nvSpPr>
              <p:cNvPr id="48" name="TextBox 47">
                <a:extLst>
                  <a:ext uri="{FF2B5EF4-FFF2-40B4-BE49-F238E27FC236}">
                    <a16:creationId xmlns:a16="http://schemas.microsoft.com/office/drawing/2014/main" id="{FF901744-CADF-52CC-D11F-231EDF01050F}"/>
                  </a:ext>
                </a:extLst>
              </p:cNvPr>
              <p:cNvSpPr txBox="1"/>
              <p:nvPr/>
            </p:nvSpPr>
            <p:spPr>
              <a:xfrm>
                <a:off x="4086588" y="3742964"/>
                <a:ext cx="465584" cy="287252"/>
              </a:xfrm>
              <a:prstGeom prst="rect">
                <a:avLst/>
              </a:prstGeom>
              <a:solidFill>
                <a:schemeClr val="bg1"/>
              </a:solidFill>
              <a:ln w="19050">
                <a:solidFill>
                  <a:schemeClr val="tx1"/>
                </a:solidFill>
              </a:ln>
            </p:spPr>
            <p:txBody>
              <a:bodyPr wrap="square" rtlCol="0">
                <a:spAutoFit/>
              </a:bodyPr>
              <a:lstStyle/>
              <a:p>
                <a:pPr algn="ctr"/>
                <a:r>
                  <a:rPr lang="en-US" sz="1200" b="1" dirty="0"/>
                  <a:t>Z -</a:t>
                </a:r>
              </a:p>
            </p:txBody>
          </p:sp>
        </p:grpSp>
        <p:cxnSp>
          <p:nvCxnSpPr>
            <p:cNvPr id="51" name="Straight Arrow Connector 50">
              <a:extLst>
                <a:ext uri="{FF2B5EF4-FFF2-40B4-BE49-F238E27FC236}">
                  <a16:creationId xmlns:a16="http://schemas.microsoft.com/office/drawing/2014/main" id="{BBC0594F-4C67-EDAB-B683-40DB3908B5F2}"/>
                </a:ext>
              </a:extLst>
            </p:cNvPr>
            <p:cNvCxnSpPr>
              <a:cxnSpLocks/>
              <a:stCxn id="52" idx="2"/>
            </p:cNvCxnSpPr>
            <p:nvPr/>
          </p:nvCxnSpPr>
          <p:spPr>
            <a:xfrm flipH="1">
              <a:off x="3915967" y="1113127"/>
              <a:ext cx="364091" cy="112252"/>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EE9CE93E-3A80-F61C-28C0-580867A689E7}"/>
                </a:ext>
              </a:extLst>
            </p:cNvPr>
            <p:cNvSpPr txBox="1"/>
            <p:nvPr/>
          </p:nvSpPr>
          <p:spPr>
            <a:xfrm>
              <a:off x="3838962" y="836128"/>
              <a:ext cx="882192" cy="276999"/>
            </a:xfrm>
            <a:prstGeom prst="rect">
              <a:avLst/>
            </a:prstGeom>
            <a:solidFill>
              <a:schemeClr val="bg1"/>
            </a:solidFill>
            <a:ln w="19050">
              <a:solidFill>
                <a:schemeClr val="tx1"/>
              </a:solidFill>
            </a:ln>
          </p:spPr>
          <p:txBody>
            <a:bodyPr wrap="square" rtlCol="0">
              <a:spAutoFit/>
            </a:bodyPr>
            <a:lstStyle/>
            <a:p>
              <a:pPr algn="ctr"/>
              <a:r>
                <a:rPr lang="en-US" sz="1200" b="1" dirty="0"/>
                <a:t>Brackets</a:t>
              </a:r>
            </a:p>
          </p:txBody>
        </p:sp>
        <p:cxnSp>
          <p:nvCxnSpPr>
            <p:cNvPr id="4" name="Straight Arrow Connector 3">
              <a:extLst>
                <a:ext uri="{FF2B5EF4-FFF2-40B4-BE49-F238E27FC236}">
                  <a16:creationId xmlns:a16="http://schemas.microsoft.com/office/drawing/2014/main" id="{B2D846BC-617B-3C88-97F5-6BF5C0A12E37}"/>
                </a:ext>
              </a:extLst>
            </p:cNvPr>
            <p:cNvCxnSpPr>
              <a:cxnSpLocks/>
              <a:stCxn id="5" idx="2"/>
            </p:cNvCxnSpPr>
            <p:nvPr/>
          </p:nvCxnSpPr>
          <p:spPr>
            <a:xfrm>
              <a:off x="2737781" y="1334531"/>
              <a:ext cx="418694" cy="233439"/>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2ED9390D-C1C2-BE69-F1ED-45E486769DBB}"/>
                </a:ext>
              </a:extLst>
            </p:cNvPr>
            <p:cNvSpPr txBox="1"/>
            <p:nvPr/>
          </p:nvSpPr>
          <p:spPr>
            <a:xfrm>
              <a:off x="2332690" y="872866"/>
              <a:ext cx="810182" cy="461665"/>
            </a:xfrm>
            <a:prstGeom prst="rect">
              <a:avLst/>
            </a:prstGeom>
            <a:solidFill>
              <a:schemeClr val="bg1"/>
            </a:solidFill>
            <a:ln w="19050">
              <a:solidFill>
                <a:schemeClr val="tx1"/>
              </a:solidFill>
            </a:ln>
          </p:spPr>
          <p:txBody>
            <a:bodyPr wrap="square" rtlCol="0">
              <a:spAutoFit/>
            </a:bodyPr>
            <a:lstStyle/>
            <a:p>
              <a:pPr algn="ctr"/>
              <a:r>
                <a:rPr lang="en-US" sz="1200" b="1" dirty="0"/>
                <a:t>External cylinder</a:t>
              </a:r>
            </a:p>
          </p:txBody>
        </p:sp>
      </p:grpSp>
    </p:spTree>
    <p:extLst>
      <p:ext uri="{BB962C8B-B14F-4D97-AF65-F5344CB8AC3E}">
        <p14:creationId xmlns:p14="http://schemas.microsoft.com/office/powerpoint/2010/main" val="35579775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AFE05-AD38-D08B-C73C-72824419EA71}"/>
              </a:ext>
            </a:extLst>
          </p:cNvPr>
          <p:cNvSpPr>
            <a:spLocks noGrp="1"/>
          </p:cNvSpPr>
          <p:nvPr>
            <p:ph type="title"/>
          </p:nvPr>
        </p:nvSpPr>
        <p:spPr>
          <a:xfrm>
            <a:off x="646573" y="-6293"/>
            <a:ext cx="10515600" cy="1325563"/>
          </a:xfrm>
        </p:spPr>
        <p:txBody>
          <a:bodyPr>
            <a:normAutofit/>
          </a:bodyPr>
          <a:lstStyle/>
          <a:p>
            <a:pPr algn="ctr"/>
            <a:r>
              <a:rPr lang="en-US" sz="4000" dirty="0">
                <a:latin typeface="Calibri" panose="020F0502020204030204" pitchFamily="34" charset="0"/>
                <a:cs typeface="Calibri" panose="020F0502020204030204" pitchFamily="34" charset="0"/>
              </a:rPr>
              <a:t>TBPX Z+ Nominal</a:t>
            </a:r>
            <a:r>
              <a:rPr lang="en-US" sz="4000" dirty="0"/>
              <a:t> gaps</a:t>
            </a:r>
          </a:p>
        </p:txBody>
      </p:sp>
      <p:grpSp>
        <p:nvGrpSpPr>
          <p:cNvPr id="3" name="Group 2">
            <a:extLst>
              <a:ext uri="{FF2B5EF4-FFF2-40B4-BE49-F238E27FC236}">
                <a16:creationId xmlns:a16="http://schemas.microsoft.com/office/drawing/2014/main" id="{F67C7A29-EFDD-052E-8E6E-1C65E9FA41ED}"/>
              </a:ext>
            </a:extLst>
          </p:cNvPr>
          <p:cNvGrpSpPr/>
          <p:nvPr/>
        </p:nvGrpSpPr>
        <p:grpSpPr>
          <a:xfrm>
            <a:off x="238125" y="1316276"/>
            <a:ext cx="10517790" cy="5035877"/>
            <a:chOff x="1451264" y="1421051"/>
            <a:chExt cx="10517790" cy="5035877"/>
          </a:xfrm>
        </p:grpSpPr>
        <p:grpSp>
          <p:nvGrpSpPr>
            <p:cNvPr id="4" name="Group 3">
              <a:extLst>
                <a:ext uri="{FF2B5EF4-FFF2-40B4-BE49-F238E27FC236}">
                  <a16:creationId xmlns:a16="http://schemas.microsoft.com/office/drawing/2014/main" id="{F967DDFD-DF56-2100-87F3-EDECCA28D0A8}"/>
                </a:ext>
              </a:extLst>
            </p:cNvPr>
            <p:cNvGrpSpPr/>
            <p:nvPr/>
          </p:nvGrpSpPr>
          <p:grpSpPr>
            <a:xfrm>
              <a:off x="1451264" y="1421051"/>
              <a:ext cx="10517790" cy="5035877"/>
              <a:chOff x="1451264" y="1421051"/>
              <a:chExt cx="10517790" cy="5035877"/>
            </a:xfrm>
          </p:grpSpPr>
          <p:pic>
            <p:nvPicPr>
              <p:cNvPr id="9" name="Picture 8">
                <a:extLst>
                  <a:ext uri="{FF2B5EF4-FFF2-40B4-BE49-F238E27FC236}">
                    <a16:creationId xmlns:a16="http://schemas.microsoft.com/office/drawing/2014/main" id="{3F27F74C-ACBA-B37B-9377-E3603C065BBB}"/>
                  </a:ext>
                </a:extLst>
              </p:cNvPr>
              <p:cNvPicPr>
                <a:picLocks noChangeAspect="1"/>
              </p:cNvPicPr>
              <p:nvPr/>
            </p:nvPicPr>
            <p:blipFill>
              <a:blip r:embed="rId2"/>
              <a:stretch>
                <a:fillRect/>
              </a:stretch>
            </p:blipFill>
            <p:spPr>
              <a:xfrm>
                <a:off x="6602027" y="1690688"/>
                <a:ext cx="5367027" cy="4766240"/>
              </a:xfrm>
              <a:prstGeom prst="rect">
                <a:avLst/>
              </a:prstGeom>
            </p:spPr>
          </p:pic>
          <p:grpSp>
            <p:nvGrpSpPr>
              <p:cNvPr id="10" name="Group 9">
                <a:extLst>
                  <a:ext uri="{FF2B5EF4-FFF2-40B4-BE49-F238E27FC236}">
                    <a16:creationId xmlns:a16="http://schemas.microsoft.com/office/drawing/2014/main" id="{54971063-B644-37D4-0843-D112FB7E0D00}"/>
                  </a:ext>
                </a:extLst>
              </p:cNvPr>
              <p:cNvGrpSpPr/>
              <p:nvPr/>
            </p:nvGrpSpPr>
            <p:grpSpPr>
              <a:xfrm>
                <a:off x="1451264" y="1421051"/>
                <a:ext cx="5666248" cy="5014938"/>
                <a:chOff x="1424631" y="1441990"/>
                <a:chExt cx="5666248" cy="5014938"/>
              </a:xfrm>
            </p:grpSpPr>
            <p:pic>
              <p:nvPicPr>
                <p:cNvPr id="26" name="Picture 25">
                  <a:extLst>
                    <a:ext uri="{FF2B5EF4-FFF2-40B4-BE49-F238E27FC236}">
                      <a16:creationId xmlns:a16="http://schemas.microsoft.com/office/drawing/2014/main" id="{5FD10D6B-F5D4-41D0-9DB8-0DE6DADFE55E}"/>
                    </a:ext>
                  </a:extLst>
                </p:cNvPr>
                <p:cNvPicPr>
                  <a:picLocks noChangeAspect="1"/>
                </p:cNvPicPr>
                <p:nvPr/>
              </p:nvPicPr>
              <p:blipFill>
                <a:blip r:embed="rId3"/>
                <a:stretch>
                  <a:fillRect/>
                </a:stretch>
              </p:blipFill>
              <p:spPr>
                <a:xfrm>
                  <a:off x="2019634" y="1690688"/>
                  <a:ext cx="4583165" cy="4766240"/>
                </a:xfrm>
                <a:prstGeom prst="rect">
                  <a:avLst/>
                </a:prstGeom>
              </p:spPr>
            </p:pic>
            <p:pic>
              <p:nvPicPr>
                <p:cNvPr id="27" name="Picture 26">
                  <a:extLst>
                    <a:ext uri="{FF2B5EF4-FFF2-40B4-BE49-F238E27FC236}">
                      <a16:creationId xmlns:a16="http://schemas.microsoft.com/office/drawing/2014/main" id="{38D131DC-6A76-8401-11F5-A2FF9FE20593}"/>
                    </a:ext>
                  </a:extLst>
                </p:cNvPr>
                <p:cNvPicPr>
                  <a:picLocks noChangeAspect="1"/>
                </p:cNvPicPr>
                <p:nvPr/>
              </p:nvPicPr>
              <p:blipFill>
                <a:blip r:embed="rId4"/>
                <a:stretch>
                  <a:fillRect/>
                </a:stretch>
              </p:blipFill>
              <p:spPr>
                <a:xfrm>
                  <a:off x="4982694" y="1441990"/>
                  <a:ext cx="2007734" cy="187388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8" name="Picture 27">
                  <a:extLst>
                    <a:ext uri="{FF2B5EF4-FFF2-40B4-BE49-F238E27FC236}">
                      <a16:creationId xmlns:a16="http://schemas.microsoft.com/office/drawing/2014/main" id="{A7BC8026-BD8F-7335-DACC-2D04DF55D65A}"/>
                    </a:ext>
                  </a:extLst>
                </p:cNvPr>
                <p:cNvPicPr>
                  <a:picLocks noChangeAspect="1"/>
                </p:cNvPicPr>
                <p:nvPr/>
              </p:nvPicPr>
              <p:blipFill rotWithShape="1">
                <a:blip r:embed="rId5"/>
                <a:srcRect l="24073" t="24263" r="31075" b="37768"/>
                <a:stretch/>
              </p:blipFill>
              <p:spPr>
                <a:xfrm>
                  <a:off x="1424631" y="1965373"/>
                  <a:ext cx="2309465" cy="196885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9" name="Picture 28">
                  <a:extLst>
                    <a:ext uri="{FF2B5EF4-FFF2-40B4-BE49-F238E27FC236}">
                      <a16:creationId xmlns:a16="http://schemas.microsoft.com/office/drawing/2014/main" id="{575BA69F-09CC-21F9-139C-87527A8639EF}"/>
                    </a:ext>
                  </a:extLst>
                </p:cNvPr>
                <p:cNvPicPr>
                  <a:picLocks noChangeAspect="1"/>
                </p:cNvPicPr>
                <p:nvPr/>
              </p:nvPicPr>
              <p:blipFill rotWithShape="1">
                <a:blip r:embed="rId6"/>
                <a:srcRect l="19014" t="15973" r="27863" b="27015"/>
                <a:stretch/>
              </p:blipFill>
              <p:spPr>
                <a:xfrm>
                  <a:off x="1770244" y="4013539"/>
                  <a:ext cx="2412950" cy="239456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0" name="Picture 29">
                  <a:extLst>
                    <a:ext uri="{FF2B5EF4-FFF2-40B4-BE49-F238E27FC236}">
                      <a16:creationId xmlns:a16="http://schemas.microsoft.com/office/drawing/2014/main" id="{CD1DFA0F-4F6C-47DA-5133-5BBD2256EB55}"/>
                    </a:ext>
                  </a:extLst>
                </p:cNvPr>
                <p:cNvPicPr>
                  <a:picLocks noChangeAspect="1"/>
                </p:cNvPicPr>
                <p:nvPr/>
              </p:nvPicPr>
              <p:blipFill rotWithShape="1">
                <a:blip r:embed="rId7"/>
                <a:srcRect l="28315" t="24439" r="30859" b="20160"/>
                <a:stretch/>
              </p:blipFill>
              <p:spPr>
                <a:xfrm>
                  <a:off x="4605012" y="3449939"/>
                  <a:ext cx="2485867" cy="2577333"/>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31" name="Arrow: Right 30">
                  <a:extLst>
                    <a:ext uri="{FF2B5EF4-FFF2-40B4-BE49-F238E27FC236}">
                      <a16:creationId xmlns:a16="http://schemas.microsoft.com/office/drawing/2014/main" id="{95DBEF86-B6FE-3774-6F95-C5730F7E6CD2}"/>
                    </a:ext>
                  </a:extLst>
                </p:cNvPr>
                <p:cNvSpPr/>
                <p:nvPr/>
              </p:nvSpPr>
              <p:spPr>
                <a:xfrm rot="20864882">
                  <a:off x="4391872" y="2196887"/>
                  <a:ext cx="699942" cy="3454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Arrow: Right 10">
                <a:extLst>
                  <a:ext uri="{FF2B5EF4-FFF2-40B4-BE49-F238E27FC236}">
                    <a16:creationId xmlns:a16="http://schemas.microsoft.com/office/drawing/2014/main" id="{A9BA6771-9172-1FC5-7D0C-2BA1529EDFEB}"/>
                  </a:ext>
                </a:extLst>
              </p:cNvPr>
              <p:cNvSpPr/>
              <p:nvPr/>
            </p:nvSpPr>
            <p:spPr>
              <a:xfrm rot="7547595">
                <a:off x="3475204" y="4017029"/>
                <a:ext cx="945733" cy="3454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111BACC3-44B6-1C85-F5E3-E71F660553F1}"/>
                  </a:ext>
                </a:extLst>
              </p:cNvPr>
              <p:cNvSpPr/>
              <p:nvPr/>
            </p:nvSpPr>
            <p:spPr>
              <a:xfrm rot="11115091">
                <a:off x="3467640" y="2710076"/>
                <a:ext cx="699942" cy="3454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C09BF086-3AAE-7ADB-9762-1F18D9438972}"/>
                  </a:ext>
                </a:extLst>
              </p:cNvPr>
              <p:cNvSpPr/>
              <p:nvPr/>
            </p:nvSpPr>
            <p:spPr>
              <a:xfrm rot="2341724">
                <a:off x="4366680" y="3511514"/>
                <a:ext cx="957289" cy="3454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723599B6-E353-6035-24FD-C319577A973F}"/>
                  </a:ext>
                </a:extLst>
              </p:cNvPr>
              <p:cNvCxnSpPr/>
              <p:nvPr/>
            </p:nvCxnSpPr>
            <p:spPr>
              <a:xfrm>
                <a:off x="5930549" y="2006353"/>
                <a:ext cx="45909" cy="328474"/>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D44C37E-968D-704A-915B-C2B18F580499}"/>
                  </a:ext>
                </a:extLst>
              </p:cNvPr>
              <p:cNvCxnSpPr>
                <a:cxnSpLocks/>
              </p:cNvCxnSpPr>
              <p:nvPr/>
            </p:nvCxnSpPr>
            <p:spPr>
              <a:xfrm>
                <a:off x="1895595" y="3086829"/>
                <a:ext cx="172256" cy="253429"/>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FD8DDDEC-303C-6AC2-247C-210B753C844A}"/>
                  </a:ext>
                </a:extLst>
              </p:cNvPr>
              <p:cNvCxnSpPr>
                <a:cxnSpLocks/>
              </p:cNvCxnSpPr>
              <p:nvPr/>
            </p:nvCxnSpPr>
            <p:spPr>
              <a:xfrm>
                <a:off x="5397927" y="4852901"/>
                <a:ext cx="147989" cy="180347"/>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9FCCECF-BE37-942F-6FC9-5501C89508B4}"/>
                  </a:ext>
                </a:extLst>
              </p:cNvPr>
              <p:cNvCxnSpPr>
                <a:cxnSpLocks/>
              </p:cNvCxnSpPr>
              <p:nvPr/>
            </p:nvCxnSpPr>
            <p:spPr>
              <a:xfrm>
                <a:off x="2272683" y="5188251"/>
                <a:ext cx="124288" cy="200495"/>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C01C27B-767B-D146-7C7E-95252EBA59F5}"/>
                  </a:ext>
                </a:extLst>
              </p:cNvPr>
              <p:cNvSpPr txBox="1"/>
              <p:nvPr/>
            </p:nvSpPr>
            <p:spPr>
              <a:xfrm>
                <a:off x="5821028" y="1421051"/>
                <a:ext cx="399468" cy="369332"/>
              </a:xfrm>
              <a:prstGeom prst="rect">
                <a:avLst/>
              </a:prstGeom>
              <a:noFill/>
            </p:spPr>
            <p:txBody>
              <a:bodyPr wrap="none" rtlCol="0">
                <a:spAutoFit/>
              </a:bodyPr>
              <a:lstStyle/>
              <a:p>
                <a:r>
                  <a:rPr lang="it-IT" b="1" dirty="0"/>
                  <a:t>L4</a:t>
                </a:r>
                <a:endParaRPr lang="en-US" b="1" dirty="0"/>
              </a:p>
            </p:txBody>
          </p:sp>
          <p:sp>
            <p:nvSpPr>
              <p:cNvPr id="19" name="TextBox 18">
                <a:extLst>
                  <a:ext uri="{FF2B5EF4-FFF2-40B4-BE49-F238E27FC236}">
                    <a16:creationId xmlns:a16="http://schemas.microsoft.com/office/drawing/2014/main" id="{0DFF0AC9-3615-0861-42CB-E6D9FF43E471}"/>
                  </a:ext>
                </a:extLst>
              </p:cNvPr>
              <p:cNvSpPr txBox="1"/>
              <p:nvPr/>
            </p:nvSpPr>
            <p:spPr>
              <a:xfrm>
                <a:off x="2406262" y="1909794"/>
                <a:ext cx="399468" cy="369332"/>
              </a:xfrm>
              <a:prstGeom prst="rect">
                <a:avLst/>
              </a:prstGeom>
              <a:noFill/>
            </p:spPr>
            <p:txBody>
              <a:bodyPr wrap="none" rtlCol="0">
                <a:spAutoFit/>
              </a:bodyPr>
              <a:lstStyle/>
              <a:p>
                <a:r>
                  <a:rPr lang="it-IT" b="1" dirty="0"/>
                  <a:t>L3</a:t>
                </a:r>
                <a:endParaRPr lang="en-US" b="1" dirty="0"/>
              </a:p>
            </p:txBody>
          </p:sp>
          <p:sp>
            <p:nvSpPr>
              <p:cNvPr id="20" name="TextBox 19">
                <a:extLst>
                  <a:ext uri="{FF2B5EF4-FFF2-40B4-BE49-F238E27FC236}">
                    <a16:creationId xmlns:a16="http://schemas.microsoft.com/office/drawing/2014/main" id="{9FE2A599-AF31-893A-F6B9-1A19A9B43551}"/>
                  </a:ext>
                </a:extLst>
              </p:cNvPr>
              <p:cNvSpPr txBox="1"/>
              <p:nvPr/>
            </p:nvSpPr>
            <p:spPr>
              <a:xfrm>
                <a:off x="5721185" y="3429000"/>
                <a:ext cx="399468" cy="369332"/>
              </a:xfrm>
              <a:prstGeom prst="rect">
                <a:avLst/>
              </a:prstGeom>
              <a:noFill/>
            </p:spPr>
            <p:txBody>
              <a:bodyPr wrap="none" rtlCol="0">
                <a:spAutoFit/>
              </a:bodyPr>
              <a:lstStyle/>
              <a:p>
                <a:r>
                  <a:rPr lang="it-IT" b="1" dirty="0"/>
                  <a:t>L2</a:t>
                </a:r>
                <a:endParaRPr lang="en-US" b="1" dirty="0"/>
              </a:p>
            </p:txBody>
          </p:sp>
          <p:sp>
            <p:nvSpPr>
              <p:cNvPr id="21" name="TextBox 20">
                <a:extLst>
                  <a:ext uri="{FF2B5EF4-FFF2-40B4-BE49-F238E27FC236}">
                    <a16:creationId xmlns:a16="http://schemas.microsoft.com/office/drawing/2014/main" id="{5AFAACC4-A44B-6945-4B42-FCB2BFDBA8A1}"/>
                  </a:ext>
                </a:extLst>
              </p:cNvPr>
              <p:cNvSpPr txBox="1"/>
              <p:nvPr/>
            </p:nvSpPr>
            <p:spPr>
              <a:xfrm>
                <a:off x="2803618" y="4189751"/>
                <a:ext cx="399468" cy="369332"/>
              </a:xfrm>
              <a:prstGeom prst="rect">
                <a:avLst/>
              </a:prstGeom>
              <a:noFill/>
            </p:spPr>
            <p:txBody>
              <a:bodyPr wrap="none" rtlCol="0">
                <a:spAutoFit/>
              </a:bodyPr>
              <a:lstStyle/>
              <a:p>
                <a:r>
                  <a:rPr lang="it-IT" b="1" dirty="0"/>
                  <a:t>L1</a:t>
                </a:r>
                <a:endParaRPr lang="en-US" b="1" dirty="0"/>
              </a:p>
            </p:txBody>
          </p:sp>
          <p:sp>
            <p:nvSpPr>
              <p:cNvPr id="22" name="TextBox 21">
                <a:extLst>
                  <a:ext uri="{FF2B5EF4-FFF2-40B4-BE49-F238E27FC236}">
                    <a16:creationId xmlns:a16="http://schemas.microsoft.com/office/drawing/2014/main" id="{E94F15E8-0B5C-EB46-472B-0B47BC75A04E}"/>
                  </a:ext>
                </a:extLst>
              </p:cNvPr>
              <p:cNvSpPr txBox="1"/>
              <p:nvPr/>
            </p:nvSpPr>
            <p:spPr>
              <a:xfrm rot="20883173">
                <a:off x="5912125" y="1906408"/>
                <a:ext cx="957313" cy="369332"/>
              </a:xfrm>
              <a:prstGeom prst="rect">
                <a:avLst/>
              </a:prstGeom>
              <a:noFill/>
            </p:spPr>
            <p:txBody>
              <a:bodyPr wrap="none" rtlCol="0">
                <a:spAutoFit/>
              </a:bodyPr>
              <a:lstStyle/>
              <a:p>
                <a:r>
                  <a:rPr lang="it-IT" b="1" dirty="0"/>
                  <a:t>2.1 mm</a:t>
                </a:r>
                <a:endParaRPr lang="en-US" b="1" dirty="0"/>
              </a:p>
            </p:txBody>
          </p:sp>
          <p:sp>
            <p:nvSpPr>
              <p:cNvPr id="23" name="TextBox 22">
                <a:extLst>
                  <a:ext uri="{FF2B5EF4-FFF2-40B4-BE49-F238E27FC236}">
                    <a16:creationId xmlns:a16="http://schemas.microsoft.com/office/drawing/2014/main" id="{F1DFA542-5F44-4E6A-589E-373559E14F99}"/>
                  </a:ext>
                </a:extLst>
              </p:cNvPr>
              <p:cNvSpPr txBox="1"/>
              <p:nvPr/>
            </p:nvSpPr>
            <p:spPr>
              <a:xfrm rot="19651997">
                <a:off x="1901571" y="2810718"/>
                <a:ext cx="957313" cy="369332"/>
              </a:xfrm>
              <a:prstGeom prst="rect">
                <a:avLst/>
              </a:prstGeom>
              <a:noFill/>
            </p:spPr>
            <p:txBody>
              <a:bodyPr wrap="none" rtlCol="0">
                <a:spAutoFit/>
              </a:bodyPr>
              <a:lstStyle/>
              <a:p>
                <a:r>
                  <a:rPr lang="it-IT" b="1" dirty="0"/>
                  <a:t>2.1 mm</a:t>
                </a:r>
                <a:endParaRPr lang="en-US" b="1" dirty="0"/>
              </a:p>
            </p:txBody>
          </p:sp>
          <p:sp>
            <p:nvSpPr>
              <p:cNvPr id="24" name="TextBox 23">
                <a:extLst>
                  <a:ext uri="{FF2B5EF4-FFF2-40B4-BE49-F238E27FC236}">
                    <a16:creationId xmlns:a16="http://schemas.microsoft.com/office/drawing/2014/main" id="{BCD64123-364A-2451-190C-8F5080D28B52}"/>
                  </a:ext>
                </a:extLst>
              </p:cNvPr>
              <p:cNvSpPr txBox="1"/>
              <p:nvPr/>
            </p:nvSpPr>
            <p:spPr>
              <a:xfrm rot="19695859">
                <a:off x="5405608" y="4534601"/>
                <a:ext cx="957313" cy="369332"/>
              </a:xfrm>
              <a:prstGeom prst="rect">
                <a:avLst/>
              </a:prstGeom>
              <a:noFill/>
            </p:spPr>
            <p:txBody>
              <a:bodyPr wrap="none" rtlCol="0">
                <a:spAutoFit/>
              </a:bodyPr>
              <a:lstStyle/>
              <a:p>
                <a:r>
                  <a:rPr lang="it-IT" b="1" dirty="0"/>
                  <a:t>1.8 mm</a:t>
                </a:r>
                <a:endParaRPr lang="en-US" b="1" dirty="0"/>
              </a:p>
            </p:txBody>
          </p:sp>
          <p:sp>
            <p:nvSpPr>
              <p:cNvPr id="25" name="TextBox 24">
                <a:extLst>
                  <a:ext uri="{FF2B5EF4-FFF2-40B4-BE49-F238E27FC236}">
                    <a16:creationId xmlns:a16="http://schemas.microsoft.com/office/drawing/2014/main" id="{F3D3D754-DB9B-7836-B664-061850CF0F63}"/>
                  </a:ext>
                </a:extLst>
              </p:cNvPr>
              <p:cNvSpPr txBox="1"/>
              <p:nvPr/>
            </p:nvSpPr>
            <p:spPr>
              <a:xfrm rot="19780525">
                <a:off x="2292549" y="4888252"/>
                <a:ext cx="957313" cy="369332"/>
              </a:xfrm>
              <a:prstGeom prst="rect">
                <a:avLst/>
              </a:prstGeom>
              <a:noFill/>
            </p:spPr>
            <p:txBody>
              <a:bodyPr wrap="none" rtlCol="0">
                <a:spAutoFit/>
              </a:bodyPr>
              <a:lstStyle/>
              <a:p>
                <a:r>
                  <a:rPr lang="it-IT" b="1" dirty="0"/>
                  <a:t>1.1 mm</a:t>
                </a:r>
                <a:endParaRPr lang="en-US" b="1" dirty="0"/>
              </a:p>
            </p:txBody>
          </p:sp>
        </p:grpSp>
        <p:sp>
          <p:nvSpPr>
            <p:cNvPr id="5" name="Oval 4">
              <a:extLst>
                <a:ext uri="{FF2B5EF4-FFF2-40B4-BE49-F238E27FC236}">
                  <a16:creationId xmlns:a16="http://schemas.microsoft.com/office/drawing/2014/main" id="{2285A318-505C-ABBA-757A-BF07B0DCD176}"/>
                </a:ext>
              </a:extLst>
            </p:cNvPr>
            <p:cNvSpPr/>
            <p:nvPr/>
          </p:nvSpPr>
          <p:spPr>
            <a:xfrm>
              <a:off x="4150271" y="3515557"/>
              <a:ext cx="301613" cy="305606"/>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A7DC6C30-7555-4BEE-4B4D-E47D58F12112}"/>
                </a:ext>
              </a:extLst>
            </p:cNvPr>
            <p:cNvSpPr/>
            <p:nvPr/>
          </p:nvSpPr>
          <p:spPr>
            <a:xfrm>
              <a:off x="4213925" y="3142133"/>
              <a:ext cx="301613" cy="305606"/>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E6B5D8B8-7AB5-901F-BC80-7461102591A8}"/>
                </a:ext>
              </a:extLst>
            </p:cNvPr>
            <p:cNvSpPr/>
            <p:nvPr/>
          </p:nvSpPr>
          <p:spPr>
            <a:xfrm>
              <a:off x="4125854" y="2714564"/>
              <a:ext cx="301613" cy="305606"/>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EA9D96D8-4C9A-4F61-A561-06D84C33B3A6}"/>
                </a:ext>
              </a:extLst>
            </p:cNvPr>
            <p:cNvSpPr/>
            <p:nvPr/>
          </p:nvSpPr>
          <p:spPr>
            <a:xfrm>
              <a:off x="4153763" y="2286558"/>
              <a:ext cx="301613" cy="305606"/>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3" name="Immagine 4">
            <a:extLst>
              <a:ext uri="{FF2B5EF4-FFF2-40B4-BE49-F238E27FC236}">
                <a16:creationId xmlns:a16="http://schemas.microsoft.com/office/drawing/2014/main" id="{ECE33191-A774-6636-0A53-B509FA271BF0}"/>
              </a:ext>
            </a:extLst>
          </p:cNvPr>
          <p:cNvPicPr>
            <a:picLocks noChangeAspect="1"/>
          </p:cNvPicPr>
          <p:nvPr/>
        </p:nvPicPr>
        <p:blipFill rotWithShape="1">
          <a:blip r:embed="rId8"/>
          <a:srcRect t="15180" r="57596"/>
          <a:stretch/>
        </p:blipFill>
        <p:spPr>
          <a:xfrm>
            <a:off x="65105" y="68694"/>
            <a:ext cx="2144695" cy="993736"/>
          </a:xfrm>
          <a:prstGeom prst="rect">
            <a:avLst/>
          </a:prstGeom>
        </p:spPr>
      </p:pic>
      <p:pic>
        <p:nvPicPr>
          <p:cNvPr id="34" name="Immagine 7">
            <a:extLst>
              <a:ext uri="{FF2B5EF4-FFF2-40B4-BE49-F238E27FC236}">
                <a16:creationId xmlns:a16="http://schemas.microsoft.com/office/drawing/2014/main" id="{DC9D79C6-21D8-194B-4CC2-119295753A4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sp>
        <p:nvSpPr>
          <p:cNvPr id="36" name="Slide Number Placeholder 35">
            <a:extLst>
              <a:ext uri="{FF2B5EF4-FFF2-40B4-BE49-F238E27FC236}">
                <a16:creationId xmlns:a16="http://schemas.microsoft.com/office/drawing/2014/main" id="{1D0F3E7F-47F2-2408-2584-FB6AF568A5B3}"/>
              </a:ext>
            </a:extLst>
          </p:cNvPr>
          <p:cNvSpPr>
            <a:spLocks noGrp="1"/>
          </p:cNvSpPr>
          <p:nvPr>
            <p:ph type="sldNum" sz="quarter" idx="12"/>
          </p:nvPr>
        </p:nvSpPr>
        <p:spPr/>
        <p:txBody>
          <a:bodyPr/>
          <a:lstStyle/>
          <a:p>
            <a:fld id="{2E535A2D-944E-49F2-86FA-F970EA5124E0}" type="slidenum">
              <a:rPr lang="en-US" smtClean="0"/>
              <a:t>4</a:t>
            </a:fld>
            <a:endParaRPr lang="en-US"/>
          </a:p>
        </p:txBody>
      </p:sp>
      <p:sp>
        <p:nvSpPr>
          <p:cNvPr id="32" name="Date Placeholder 31">
            <a:extLst>
              <a:ext uri="{FF2B5EF4-FFF2-40B4-BE49-F238E27FC236}">
                <a16:creationId xmlns:a16="http://schemas.microsoft.com/office/drawing/2014/main" id="{78033B00-2397-CC89-61B7-293EA82E57B2}"/>
              </a:ext>
            </a:extLst>
          </p:cNvPr>
          <p:cNvSpPr>
            <a:spLocks noGrp="1"/>
          </p:cNvSpPr>
          <p:nvPr>
            <p:ph type="dt" sz="half" idx="10"/>
          </p:nvPr>
        </p:nvSpPr>
        <p:spPr/>
        <p:txBody>
          <a:bodyPr/>
          <a:lstStyle/>
          <a:p>
            <a:r>
              <a:rPr lang="en-US"/>
              <a:t>29/05/2024</a:t>
            </a:r>
          </a:p>
        </p:txBody>
      </p:sp>
      <p:grpSp>
        <p:nvGrpSpPr>
          <p:cNvPr id="42" name="Group 41">
            <a:extLst>
              <a:ext uri="{FF2B5EF4-FFF2-40B4-BE49-F238E27FC236}">
                <a16:creationId xmlns:a16="http://schemas.microsoft.com/office/drawing/2014/main" id="{CD75345F-2C48-EACE-46D3-ED395A4D5564}"/>
              </a:ext>
            </a:extLst>
          </p:cNvPr>
          <p:cNvGrpSpPr/>
          <p:nvPr/>
        </p:nvGrpSpPr>
        <p:grpSpPr>
          <a:xfrm>
            <a:off x="9416768" y="4963344"/>
            <a:ext cx="1202583" cy="1073375"/>
            <a:chOff x="9443326" y="4888123"/>
            <a:chExt cx="1202583" cy="1073375"/>
          </a:xfrm>
        </p:grpSpPr>
        <p:cxnSp>
          <p:nvCxnSpPr>
            <p:cNvPr id="35" name="Straight Arrow Connector 34">
              <a:extLst>
                <a:ext uri="{FF2B5EF4-FFF2-40B4-BE49-F238E27FC236}">
                  <a16:creationId xmlns:a16="http://schemas.microsoft.com/office/drawing/2014/main" id="{C6A5A58B-E72B-A79A-C002-AA50A5E47E93}"/>
                </a:ext>
              </a:extLst>
            </p:cNvPr>
            <p:cNvCxnSpPr>
              <a:cxnSpLocks/>
            </p:cNvCxnSpPr>
            <p:nvPr/>
          </p:nvCxnSpPr>
          <p:spPr>
            <a:xfrm flipV="1">
              <a:off x="10041211" y="5293995"/>
              <a:ext cx="399548" cy="352069"/>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7" name="TextBox 36">
              <a:extLst>
                <a:ext uri="{FF2B5EF4-FFF2-40B4-BE49-F238E27FC236}">
                  <a16:creationId xmlns:a16="http://schemas.microsoft.com/office/drawing/2014/main" id="{9069F5BF-56D8-BF44-8695-E8D9EA31546E}"/>
                </a:ext>
              </a:extLst>
            </p:cNvPr>
            <p:cNvSpPr txBox="1"/>
            <p:nvPr/>
          </p:nvSpPr>
          <p:spPr>
            <a:xfrm>
              <a:off x="10353841" y="5461398"/>
              <a:ext cx="292068" cy="369332"/>
            </a:xfrm>
            <a:prstGeom prst="rect">
              <a:avLst/>
            </a:prstGeom>
            <a:noFill/>
            <a:ln>
              <a:solidFill>
                <a:schemeClr val="tx1"/>
              </a:solidFill>
            </a:ln>
          </p:spPr>
          <p:txBody>
            <a:bodyPr wrap="none" rtlCol="0">
              <a:spAutoFit/>
            </a:bodyPr>
            <a:lstStyle/>
            <a:p>
              <a:r>
                <a:rPr lang="it-IT" b="1" dirty="0"/>
                <a:t>z</a:t>
              </a:r>
              <a:endParaRPr lang="en-US" b="1" dirty="0"/>
            </a:p>
          </p:txBody>
        </p:sp>
        <p:cxnSp>
          <p:nvCxnSpPr>
            <p:cNvPr id="38" name="Straight Arrow Connector 37">
              <a:extLst>
                <a:ext uri="{FF2B5EF4-FFF2-40B4-BE49-F238E27FC236}">
                  <a16:creationId xmlns:a16="http://schemas.microsoft.com/office/drawing/2014/main" id="{19F23FAC-6B48-5D9D-4EC6-D57D6CBC6258}"/>
                </a:ext>
              </a:extLst>
            </p:cNvPr>
            <p:cNvCxnSpPr>
              <a:cxnSpLocks/>
            </p:cNvCxnSpPr>
            <p:nvPr/>
          </p:nvCxnSpPr>
          <p:spPr>
            <a:xfrm flipH="1" flipV="1">
              <a:off x="10008758" y="4965702"/>
              <a:ext cx="13513" cy="680362"/>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39" name="TextBox 38">
              <a:extLst>
                <a:ext uri="{FF2B5EF4-FFF2-40B4-BE49-F238E27FC236}">
                  <a16:creationId xmlns:a16="http://schemas.microsoft.com/office/drawing/2014/main" id="{5B5E33F9-7DC4-5BFD-82ED-A91ACDB560BB}"/>
                </a:ext>
              </a:extLst>
            </p:cNvPr>
            <p:cNvSpPr txBox="1"/>
            <p:nvPr/>
          </p:nvSpPr>
          <p:spPr>
            <a:xfrm>
              <a:off x="9615069" y="4888123"/>
              <a:ext cx="326324" cy="369332"/>
            </a:xfrm>
            <a:prstGeom prst="rect">
              <a:avLst/>
            </a:prstGeom>
            <a:noFill/>
            <a:ln>
              <a:solidFill>
                <a:schemeClr val="tx1"/>
              </a:solidFill>
            </a:ln>
          </p:spPr>
          <p:txBody>
            <a:bodyPr wrap="square" rtlCol="0">
              <a:spAutoFit/>
            </a:bodyPr>
            <a:lstStyle/>
            <a:p>
              <a:r>
                <a:rPr lang="it-IT" b="1" dirty="0"/>
                <a:t>y</a:t>
              </a:r>
              <a:endParaRPr lang="en-US" b="1" dirty="0"/>
            </a:p>
          </p:txBody>
        </p:sp>
        <p:sp>
          <p:nvSpPr>
            <p:cNvPr id="40" name="TextBox 39">
              <a:extLst>
                <a:ext uri="{FF2B5EF4-FFF2-40B4-BE49-F238E27FC236}">
                  <a16:creationId xmlns:a16="http://schemas.microsoft.com/office/drawing/2014/main" id="{B818CDB1-D99D-C85B-E937-DA020AF9EC65}"/>
                </a:ext>
              </a:extLst>
            </p:cNvPr>
            <p:cNvSpPr txBox="1"/>
            <p:nvPr/>
          </p:nvSpPr>
          <p:spPr>
            <a:xfrm>
              <a:off x="9443326" y="5592166"/>
              <a:ext cx="298480" cy="369332"/>
            </a:xfrm>
            <a:prstGeom prst="rect">
              <a:avLst/>
            </a:prstGeom>
            <a:noFill/>
            <a:ln>
              <a:solidFill>
                <a:schemeClr val="tx1"/>
              </a:solidFill>
            </a:ln>
          </p:spPr>
          <p:txBody>
            <a:bodyPr wrap="none" rtlCol="0">
              <a:spAutoFit/>
            </a:bodyPr>
            <a:lstStyle/>
            <a:p>
              <a:r>
                <a:rPr lang="it-IT" b="1" dirty="0"/>
                <a:t>x</a:t>
              </a:r>
              <a:endParaRPr lang="en-US" b="1" dirty="0"/>
            </a:p>
          </p:txBody>
        </p:sp>
        <p:cxnSp>
          <p:nvCxnSpPr>
            <p:cNvPr id="41" name="Straight Arrow Connector 40">
              <a:extLst>
                <a:ext uri="{FF2B5EF4-FFF2-40B4-BE49-F238E27FC236}">
                  <a16:creationId xmlns:a16="http://schemas.microsoft.com/office/drawing/2014/main" id="{8A358BDF-F29E-2DD8-C86C-2012B6370ECF}"/>
                </a:ext>
              </a:extLst>
            </p:cNvPr>
            <p:cNvCxnSpPr>
              <a:cxnSpLocks/>
            </p:cNvCxnSpPr>
            <p:nvPr/>
          </p:nvCxnSpPr>
          <p:spPr>
            <a:xfrm flipH="1" flipV="1">
              <a:off x="9534191" y="5446348"/>
              <a:ext cx="517210" cy="199716"/>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028371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E7E33-56B2-527D-1F64-6670E3DDC4ED}"/>
              </a:ext>
            </a:extLst>
          </p:cNvPr>
          <p:cNvSpPr>
            <a:spLocks noGrp="1"/>
          </p:cNvSpPr>
          <p:nvPr>
            <p:ph type="title"/>
          </p:nvPr>
        </p:nvSpPr>
        <p:spPr>
          <a:xfrm>
            <a:off x="903329" y="58675"/>
            <a:ext cx="10515600" cy="1325563"/>
          </a:xfrm>
        </p:spPr>
        <p:txBody>
          <a:bodyPr>
            <a:normAutofit/>
          </a:bodyPr>
          <a:lstStyle/>
          <a:p>
            <a:pPr algn="ctr"/>
            <a:r>
              <a:rPr lang="en-US" sz="4000" dirty="0">
                <a:cs typeface="Calibri" panose="020F0502020204030204" pitchFamily="34" charset="0"/>
              </a:rPr>
              <a:t>TFPX-TBPX</a:t>
            </a:r>
            <a:r>
              <a:rPr lang="en-US" sz="4000" dirty="0">
                <a:latin typeface="Calibri" panose="020F0502020204030204" pitchFamily="34" charset="0"/>
                <a:cs typeface="Calibri" panose="020F0502020204030204" pitchFamily="34" charset="0"/>
              </a:rPr>
              <a:t> </a:t>
            </a:r>
            <a:r>
              <a:rPr lang="en-US" sz="4000" dirty="0">
                <a:cs typeface="Calibri" panose="020F0502020204030204" pitchFamily="34" charset="0"/>
              </a:rPr>
              <a:t>connection</a:t>
            </a:r>
            <a:r>
              <a:rPr lang="en-US" sz="4000" dirty="0">
                <a:latin typeface="Calibri" panose="020F0502020204030204" pitchFamily="34" charset="0"/>
                <a:cs typeface="Calibri" panose="020F0502020204030204" pitchFamily="34" charset="0"/>
              </a:rPr>
              <a:t> design first test</a:t>
            </a:r>
          </a:p>
        </p:txBody>
      </p:sp>
      <p:sp>
        <p:nvSpPr>
          <p:cNvPr id="32" name="Date Placeholder 31">
            <a:extLst>
              <a:ext uri="{FF2B5EF4-FFF2-40B4-BE49-F238E27FC236}">
                <a16:creationId xmlns:a16="http://schemas.microsoft.com/office/drawing/2014/main" id="{119A2E1A-AA8E-CF65-0AD2-B6CDFDFC27DB}"/>
              </a:ext>
            </a:extLst>
          </p:cNvPr>
          <p:cNvSpPr>
            <a:spLocks noGrp="1"/>
          </p:cNvSpPr>
          <p:nvPr>
            <p:ph type="dt" sz="half" idx="10"/>
          </p:nvPr>
        </p:nvSpPr>
        <p:spPr/>
        <p:txBody>
          <a:bodyPr/>
          <a:lstStyle/>
          <a:p>
            <a:r>
              <a:rPr lang="en-US"/>
              <a:t>29/05/2024</a:t>
            </a:r>
            <a:endParaRPr lang="en-US" dirty="0"/>
          </a:p>
        </p:txBody>
      </p:sp>
      <p:sp>
        <p:nvSpPr>
          <p:cNvPr id="33" name="Slide Number Placeholder 32">
            <a:extLst>
              <a:ext uri="{FF2B5EF4-FFF2-40B4-BE49-F238E27FC236}">
                <a16:creationId xmlns:a16="http://schemas.microsoft.com/office/drawing/2014/main" id="{FC77E29A-35AF-190B-9C4D-00C39E93D7A1}"/>
              </a:ext>
            </a:extLst>
          </p:cNvPr>
          <p:cNvSpPr>
            <a:spLocks noGrp="1"/>
          </p:cNvSpPr>
          <p:nvPr>
            <p:ph type="sldNum" sz="quarter" idx="12"/>
          </p:nvPr>
        </p:nvSpPr>
        <p:spPr/>
        <p:txBody>
          <a:bodyPr/>
          <a:lstStyle/>
          <a:p>
            <a:fld id="{3C5608C5-6DA8-44A5-B525-9E86D3CC496A}" type="slidenum">
              <a:rPr lang="en-US" smtClean="0"/>
              <a:t>5</a:t>
            </a:fld>
            <a:endParaRPr lang="en-US" dirty="0"/>
          </a:p>
        </p:txBody>
      </p:sp>
      <p:sp>
        <p:nvSpPr>
          <p:cNvPr id="8" name="TextBox 7">
            <a:extLst>
              <a:ext uri="{FF2B5EF4-FFF2-40B4-BE49-F238E27FC236}">
                <a16:creationId xmlns:a16="http://schemas.microsoft.com/office/drawing/2014/main" id="{CBA139AE-E43E-E0D5-48A4-1207ABF2D190}"/>
              </a:ext>
            </a:extLst>
          </p:cNvPr>
          <p:cNvSpPr txBox="1"/>
          <p:nvPr/>
        </p:nvSpPr>
        <p:spPr>
          <a:xfrm>
            <a:off x="2267078" y="3784087"/>
            <a:ext cx="4760215" cy="1015663"/>
          </a:xfrm>
          <a:prstGeom prst="rect">
            <a:avLst/>
          </a:prstGeom>
          <a:noFill/>
        </p:spPr>
        <p:txBody>
          <a:bodyPr wrap="square">
            <a:spAutoFit/>
          </a:bodyPr>
          <a:lstStyle/>
          <a:p>
            <a:r>
              <a:rPr lang="en-US" sz="1200" b="1" dirty="0">
                <a:cs typeface="Calibri" panose="020F0502020204030204" pitchFamily="34" charset="0"/>
              </a:rPr>
              <a:t>The tooling is attached to the TBPX brackets with two bolts</a:t>
            </a:r>
          </a:p>
          <a:p>
            <a:pPr marL="171450" indent="-171450">
              <a:buFontTx/>
              <a:buChar char="-"/>
            </a:pPr>
            <a:r>
              <a:rPr lang="en-US" sz="1200" dirty="0">
                <a:cs typeface="Calibri" panose="020F0502020204030204" pitchFamily="34" charset="0"/>
              </a:rPr>
              <a:t>Self aligning against the TBPX external cylinder</a:t>
            </a:r>
          </a:p>
          <a:p>
            <a:pPr marL="171450" indent="-171450">
              <a:buFontTx/>
              <a:buChar char="-"/>
            </a:pPr>
            <a:r>
              <a:rPr lang="en-US" sz="1200" dirty="0">
                <a:cs typeface="Calibri" panose="020F0502020204030204" pitchFamily="34" charset="0"/>
              </a:rPr>
              <a:t>The tool has 2x micrometric screws and one M3 set-screw, allowing precise adjustments</a:t>
            </a:r>
          </a:p>
          <a:p>
            <a:pPr marL="171450" indent="-171450">
              <a:buFontTx/>
              <a:buChar char="-"/>
            </a:pPr>
            <a:r>
              <a:rPr lang="en-US" sz="1200" dirty="0">
                <a:cs typeface="Calibri" panose="020F0502020204030204" pitchFamily="34" charset="0"/>
              </a:rPr>
              <a:t>The adjuster is removable after the regulation</a:t>
            </a:r>
          </a:p>
        </p:txBody>
      </p:sp>
      <p:sp>
        <p:nvSpPr>
          <p:cNvPr id="30" name="TextBox 29">
            <a:extLst>
              <a:ext uri="{FF2B5EF4-FFF2-40B4-BE49-F238E27FC236}">
                <a16:creationId xmlns:a16="http://schemas.microsoft.com/office/drawing/2014/main" id="{F29FD9DE-1CC2-FA38-0705-928D4967F9F0}"/>
              </a:ext>
            </a:extLst>
          </p:cNvPr>
          <p:cNvSpPr txBox="1"/>
          <p:nvPr/>
        </p:nvSpPr>
        <p:spPr>
          <a:xfrm>
            <a:off x="1039180" y="1189988"/>
            <a:ext cx="1937710" cy="369332"/>
          </a:xfrm>
          <a:prstGeom prst="rect">
            <a:avLst/>
          </a:prstGeom>
          <a:noFill/>
        </p:spPr>
        <p:txBody>
          <a:bodyPr wrap="none" rtlCol="0">
            <a:spAutoFit/>
          </a:bodyPr>
          <a:lstStyle/>
          <a:p>
            <a:r>
              <a:rPr lang="en-US" b="1" dirty="0">
                <a:cs typeface="Calibri" panose="020F0502020204030204" pitchFamily="34" charset="0"/>
              </a:rPr>
              <a:t>Definitive design</a:t>
            </a:r>
          </a:p>
        </p:txBody>
      </p:sp>
      <p:pic>
        <p:nvPicPr>
          <p:cNvPr id="1062" name="Immagine 4">
            <a:extLst>
              <a:ext uri="{FF2B5EF4-FFF2-40B4-BE49-F238E27FC236}">
                <a16:creationId xmlns:a16="http://schemas.microsoft.com/office/drawing/2014/main" id="{DE834E0F-4E15-F8B3-2027-2AD3F5FA702F}"/>
              </a:ext>
            </a:extLst>
          </p:cNvPr>
          <p:cNvPicPr>
            <a:picLocks noChangeAspect="1"/>
          </p:cNvPicPr>
          <p:nvPr/>
        </p:nvPicPr>
        <p:blipFill rotWithShape="1">
          <a:blip r:embed="rId2"/>
          <a:srcRect t="15180" r="57596"/>
          <a:stretch/>
        </p:blipFill>
        <p:spPr>
          <a:xfrm>
            <a:off x="65105" y="68694"/>
            <a:ext cx="2144695" cy="993736"/>
          </a:xfrm>
          <a:prstGeom prst="rect">
            <a:avLst/>
          </a:prstGeom>
        </p:spPr>
      </p:pic>
      <p:pic>
        <p:nvPicPr>
          <p:cNvPr id="1063" name="Immagine 7">
            <a:extLst>
              <a:ext uri="{FF2B5EF4-FFF2-40B4-BE49-F238E27FC236}">
                <a16:creationId xmlns:a16="http://schemas.microsoft.com/office/drawing/2014/main" id="{25BA5139-98BA-032A-0CC9-501D7E7B8B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sp>
        <p:nvSpPr>
          <p:cNvPr id="1035" name="TextBox 1034">
            <a:extLst>
              <a:ext uri="{FF2B5EF4-FFF2-40B4-BE49-F238E27FC236}">
                <a16:creationId xmlns:a16="http://schemas.microsoft.com/office/drawing/2014/main" id="{14810FE2-BFFE-DD89-CE37-B2E56EE7A441}"/>
              </a:ext>
            </a:extLst>
          </p:cNvPr>
          <p:cNvSpPr txBox="1"/>
          <p:nvPr/>
        </p:nvSpPr>
        <p:spPr>
          <a:xfrm>
            <a:off x="6946453" y="1262728"/>
            <a:ext cx="1148007" cy="369332"/>
          </a:xfrm>
          <a:prstGeom prst="rect">
            <a:avLst/>
          </a:prstGeom>
          <a:noFill/>
        </p:spPr>
        <p:txBody>
          <a:bodyPr wrap="none" rtlCol="0">
            <a:spAutoFit/>
          </a:bodyPr>
          <a:lstStyle/>
          <a:p>
            <a:r>
              <a:rPr lang="en-US" b="1" dirty="0"/>
              <a:t>Test setup</a:t>
            </a:r>
          </a:p>
        </p:txBody>
      </p:sp>
      <p:pic>
        <p:nvPicPr>
          <p:cNvPr id="7" name="Picture 6">
            <a:extLst>
              <a:ext uri="{FF2B5EF4-FFF2-40B4-BE49-F238E27FC236}">
                <a16:creationId xmlns:a16="http://schemas.microsoft.com/office/drawing/2014/main" id="{9F95ED95-B0BE-8E3C-5D10-161B3273CAC7}"/>
              </a:ext>
            </a:extLst>
          </p:cNvPr>
          <p:cNvPicPr>
            <a:picLocks noChangeAspect="1"/>
          </p:cNvPicPr>
          <p:nvPr/>
        </p:nvPicPr>
        <p:blipFill>
          <a:blip r:embed="rId4"/>
          <a:stretch>
            <a:fillRect/>
          </a:stretch>
        </p:blipFill>
        <p:spPr>
          <a:xfrm>
            <a:off x="254365" y="1528284"/>
            <a:ext cx="2665419" cy="2212534"/>
          </a:xfrm>
          <a:prstGeom prst="rect">
            <a:avLst/>
          </a:prstGeom>
        </p:spPr>
      </p:pic>
      <p:pic>
        <p:nvPicPr>
          <p:cNvPr id="9" name="Picture 6">
            <a:extLst>
              <a:ext uri="{FF2B5EF4-FFF2-40B4-BE49-F238E27FC236}">
                <a16:creationId xmlns:a16="http://schemas.microsoft.com/office/drawing/2014/main" id="{41F9F986-7A39-5D1A-E7A6-29ECB8A602A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3952" b="15538"/>
          <a:stretch/>
        </p:blipFill>
        <p:spPr bwMode="auto">
          <a:xfrm>
            <a:off x="251867" y="3884864"/>
            <a:ext cx="1991401" cy="2493193"/>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9" name="Table 8">
            <a:extLst>
              <a:ext uri="{FF2B5EF4-FFF2-40B4-BE49-F238E27FC236}">
                <a16:creationId xmlns:a16="http://schemas.microsoft.com/office/drawing/2014/main" id="{C2890EA5-D154-9B54-AA0E-E7A279E39E1C}"/>
              </a:ext>
            </a:extLst>
          </p:cNvPr>
          <p:cNvGraphicFramePr>
            <a:graphicFrameLocks noGrp="1"/>
          </p:cNvGraphicFramePr>
          <p:nvPr>
            <p:extLst>
              <p:ext uri="{D42A27DB-BD31-4B8C-83A1-F6EECF244321}">
                <p14:modId xmlns:p14="http://schemas.microsoft.com/office/powerpoint/2010/main" val="3732292916"/>
              </p:ext>
            </p:extLst>
          </p:nvPr>
        </p:nvGraphicFramePr>
        <p:xfrm>
          <a:off x="2333102" y="4781932"/>
          <a:ext cx="4507823" cy="886080"/>
        </p:xfrm>
        <a:graphic>
          <a:graphicData uri="http://schemas.openxmlformats.org/drawingml/2006/table">
            <a:tbl>
              <a:tblPr firstRow="1" bandRow="1">
                <a:tableStyleId>{5C22544A-7EE6-4342-B048-85BDC9FD1C3A}</a:tableStyleId>
              </a:tblPr>
              <a:tblGrid>
                <a:gridCol w="2178430">
                  <a:extLst>
                    <a:ext uri="{9D8B030D-6E8A-4147-A177-3AD203B41FA5}">
                      <a16:colId xmlns:a16="http://schemas.microsoft.com/office/drawing/2014/main" val="3826696097"/>
                    </a:ext>
                  </a:extLst>
                </a:gridCol>
                <a:gridCol w="761865">
                  <a:extLst>
                    <a:ext uri="{9D8B030D-6E8A-4147-A177-3AD203B41FA5}">
                      <a16:colId xmlns:a16="http://schemas.microsoft.com/office/drawing/2014/main" val="1428345763"/>
                    </a:ext>
                  </a:extLst>
                </a:gridCol>
                <a:gridCol w="784273">
                  <a:extLst>
                    <a:ext uri="{9D8B030D-6E8A-4147-A177-3AD203B41FA5}">
                      <a16:colId xmlns:a16="http://schemas.microsoft.com/office/drawing/2014/main" val="3778084925"/>
                    </a:ext>
                  </a:extLst>
                </a:gridCol>
                <a:gridCol w="783255">
                  <a:extLst>
                    <a:ext uri="{9D8B030D-6E8A-4147-A177-3AD203B41FA5}">
                      <a16:colId xmlns:a16="http://schemas.microsoft.com/office/drawing/2014/main" val="896649237"/>
                    </a:ext>
                  </a:extLst>
                </a:gridCol>
              </a:tblGrid>
              <a:tr h="295360">
                <a:tc>
                  <a:txBody>
                    <a:bodyPr/>
                    <a:lstStyle/>
                    <a:p>
                      <a:r>
                        <a:rPr lang="en-US" sz="1100" dirty="0"/>
                        <a:t>Relative precision </a:t>
                      </a:r>
                    </a:p>
                  </a:txBody>
                  <a:tcPr/>
                </a:tc>
                <a:tc>
                  <a:txBody>
                    <a:bodyPr/>
                    <a:lstStyle/>
                    <a:p>
                      <a:pPr algn="ctr"/>
                      <a:r>
                        <a:rPr lang="en-US" sz="1100" dirty="0"/>
                        <a:t>x [mm]</a:t>
                      </a:r>
                    </a:p>
                  </a:txBody>
                  <a:tcPr/>
                </a:tc>
                <a:tc>
                  <a:txBody>
                    <a:bodyPr/>
                    <a:lstStyle/>
                    <a:p>
                      <a:pPr algn="ctr"/>
                      <a:r>
                        <a:rPr lang="en-US" sz="1100" dirty="0"/>
                        <a:t>y [mm]</a:t>
                      </a:r>
                    </a:p>
                  </a:txBody>
                  <a:tcPr/>
                </a:tc>
                <a:tc>
                  <a:txBody>
                    <a:bodyPr/>
                    <a:lstStyle/>
                    <a:p>
                      <a:pPr algn="ctr"/>
                      <a:r>
                        <a:rPr lang="en-US" sz="1100" dirty="0"/>
                        <a:t>z [mm]</a:t>
                      </a:r>
                    </a:p>
                  </a:txBody>
                  <a:tcPr/>
                </a:tc>
                <a:extLst>
                  <a:ext uri="{0D108BD9-81ED-4DB2-BD59-A6C34878D82A}">
                    <a16:rowId xmlns:a16="http://schemas.microsoft.com/office/drawing/2014/main" val="2042767676"/>
                  </a:ext>
                </a:extLst>
              </a:tr>
              <a:tr h="295360">
                <a:tc>
                  <a:txBody>
                    <a:bodyPr/>
                    <a:lstStyle/>
                    <a:p>
                      <a:r>
                        <a:rPr lang="en-US" sz="1100" noProof="0" dirty="0"/>
                        <a:t>After adjustments</a:t>
                      </a:r>
                    </a:p>
                  </a:txBody>
                  <a:tcPr/>
                </a:tc>
                <a:tc>
                  <a:txBody>
                    <a:bodyPr/>
                    <a:lstStyle/>
                    <a:p>
                      <a:pPr algn="ctr"/>
                      <a:r>
                        <a:rPr lang="en-US" sz="1100" b="1" dirty="0">
                          <a:solidFill>
                            <a:schemeClr val="tx1"/>
                          </a:solidFill>
                        </a:rPr>
                        <a:t>0.050</a:t>
                      </a:r>
                    </a:p>
                  </a:txBody>
                  <a:tcPr/>
                </a:tc>
                <a:tc>
                  <a:txBody>
                    <a:bodyPr/>
                    <a:lstStyle/>
                    <a:p>
                      <a:pPr algn="ctr"/>
                      <a:r>
                        <a:rPr lang="en-US" sz="1100" b="1" dirty="0">
                          <a:solidFill>
                            <a:schemeClr val="tx1"/>
                          </a:solidFill>
                        </a:rPr>
                        <a:t>0.050</a:t>
                      </a:r>
                    </a:p>
                  </a:txBody>
                  <a:tcPr/>
                </a:tc>
                <a:tc>
                  <a:txBody>
                    <a:bodyPr/>
                    <a:lstStyle/>
                    <a:p>
                      <a:pPr algn="ctr"/>
                      <a:r>
                        <a:rPr lang="en-US" sz="1100" b="1" dirty="0"/>
                        <a:t>0.050</a:t>
                      </a:r>
                    </a:p>
                  </a:txBody>
                  <a:tcPr/>
                </a:tc>
                <a:extLst>
                  <a:ext uri="{0D108BD9-81ED-4DB2-BD59-A6C34878D82A}">
                    <a16:rowId xmlns:a16="http://schemas.microsoft.com/office/drawing/2014/main" val="3847225902"/>
                  </a:ext>
                </a:extLst>
              </a:tr>
              <a:tr h="295360">
                <a:tc>
                  <a:txBody>
                    <a:bodyPr/>
                    <a:lstStyle/>
                    <a:p>
                      <a:r>
                        <a:rPr lang="en-US" sz="1100" dirty="0"/>
                        <a:t>Locked</a:t>
                      </a:r>
                    </a:p>
                  </a:txBody>
                  <a:tcPr/>
                </a:tc>
                <a:tc>
                  <a:txBody>
                    <a:bodyPr/>
                    <a:lstStyle/>
                    <a:p>
                      <a:pPr algn="ctr"/>
                      <a:r>
                        <a:rPr lang="en-US" sz="1100" b="1" dirty="0">
                          <a:solidFill>
                            <a:schemeClr val="tx1"/>
                          </a:solidFill>
                        </a:rPr>
                        <a:t>0.100</a:t>
                      </a:r>
                    </a:p>
                  </a:txBody>
                  <a:tcPr/>
                </a:tc>
                <a:tc>
                  <a:txBody>
                    <a:bodyPr/>
                    <a:lstStyle/>
                    <a:p>
                      <a:pPr algn="ctr"/>
                      <a:r>
                        <a:rPr lang="en-US" sz="1100" b="1" dirty="0">
                          <a:solidFill>
                            <a:schemeClr val="tx1"/>
                          </a:solidFill>
                        </a:rPr>
                        <a:t>0.100</a:t>
                      </a:r>
                    </a:p>
                  </a:txBody>
                  <a:tcPr/>
                </a:tc>
                <a:tc>
                  <a:txBody>
                    <a:bodyPr/>
                    <a:lstStyle/>
                    <a:p>
                      <a:pPr algn="ctr"/>
                      <a:r>
                        <a:rPr lang="en-US" sz="1100" b="1" dirty="0"/>
                        <a:t>0.100</a:t>
                      </a:r>
                    </a:p>
                  </a:txBody>
                  <a:tcPr/>
                </a:tc>
                <a:extLst>
                  <a:ext uri="{0D108BD9-81ED-4DB2-BD59-A6C34878D82A}">
                    <a16:rowId xmlns:a16="http://schemas.microsoft.com/office/drawing/2014/main" val="3672028604"/>
                  </a:ext>
                </a:extLst>
              </a:tr>
            </a:tbl>
          </a:graphicData>
        </a:graphic>
      </p:graphicFrame>
      <p:graphicFrame>
        <p:nvGraphicFramePr>
          <p:cNvPr id="31" name="Table 30">
            <a:extLst>
              <a:ext uri="{FF2B5EF4-FFF2-40B4-BE49-F238E27FC236}">
                <a16:creationId xmlns:a16="http://schemas.microsoft.com/office/drawing/2014/main" id="{28213A7C-4EB0-1D7F-31AE-78138E273049}"/>
              </a:ext>
            </a:extLst>
          </p:cNvPr>
          <p:cNvGraphicFramePr>
            <a:graphicFrameLocks noGrp="1"/>
          </p:cNvGraphicFramePr>
          <p:nvPr>
            <p:extLst>
              <p:ext uri="{D42A27DB-BD31-4B8C-83A1-F6EECF244321}">
                <p14:modId xmlns:p14="http://schemas.microsoft.com/office/powerpoint/2010/main" val="2627284982"/>
              </p:ext>
            </p:extLst>
          </p:nvPr>
        </p:nvGraphicFramePr>
        <p:xfrm>
          <a:off x="2315899" y="5600817"/>
          <a:ext cx="4531624" cy="820770"/>
        </p:xfrm>
        <a:graphic>
          <a:graphicData uri="http://schemas.openxmlformats.org/drawingml/2006/table">
            <a:tbl>
              <a:tblPr firstRow="1" bandRow="1">
                <a:tableStyleId>{5C22544A-7EE6-4342-B048-85BDC9FD1C3A}</a:tableStyleId>
              </a:tblPr>
              <a:tblGrid>
                <a:gridCol w="2182352">
                  <a:extLst>
                    <a:ext uri="{9D8B030D-6E8A-4147-A177-3AD203B41FA5}">
                      <a16:colId xmlns:a16="http://schemas.microsoft.com/office/drawing/2014/main" val="3826696097"/>
                    </a:ext>
                  </a:extLst>
                </a:gridCol>
                <a:gridCol w="759330">
                  <a:extLst>
                    <a:ext uri="{9D8B030D-6E8A-4147-A177-3AD203B41FA5}">
                      <a16:colId xmlns:a16="http://schemas.microsoft.com/office/drawing/2014/main" val="1428345763"/>
                    </a:ext>
                  </a:extLst>
                </a:gridCol>
                <a:gridCol w="759332">
                  <a:extLst>
                    <a:ext uri="{9D8B030D-6E8A-4147-A177-3AD203B41FA5}">
                      <a16:colId xmlns:a16="http://schemas.microsoft.com/office/drawing/2014/main" val="3778084925"/>
                    </a:ext>
                  </a:extLst>
                </a:gridCol>
                <a:gridCol w="830610">
                  <a:extLst>
                    <a:ext uri="{9D8B030D-6E8A-4147-A177-3AD203B41FA5}">
                      <a16:colId xmlns:a16="http://schemas.microsoft.com/office/drawing/2014/main" val="896649237"/>
                    </a:ext>
                  </a:extLst>
                </a:gridCol>
              </a:tblGrid>
              <a:tr h="273590">
                <a:tc>
                  <a:txBody>
                    <a:bodyPr/>
                    <a:lstStyle/>
                    <a:p>
                      <a:r>
                        <a:rPr lang="en-US" sz="1100" dirty="0"/>
                        <a:t>Relative angle  precision </a:t>
                      </a:r>
                    </a:p>
                  </a:txBody>
                  <a:tcPr/>
                </a:tc>
                <a:tc>
                  <a:txBody>
                    <a:bodyPr/>
                    <a:lstStyle/>
                    <a:p>
                      <a:pPr algn="ctr"/>
                      <a:r>
                        <a:rPr lang="el-GR" sz="1100" dirty="0"/>
                        <a:t>θ</a:t>
                      </a:r>
                      <a:r>
                        <a:rPr lang="it-IT" sz="1100" dirty="0"/>
                        <a:t> [°] </a:t>
                      </a:r>
                      <a:endParaRPr lang="en-US" sz="1100" dirty="0"/>
                    </a:p>
                  </a:txBody>
                  <a:tcPr/>
                </a:tc>
                <a:tc>
                  <a:txBody>
                    <a:bodyPr/>
                    <a:lstStyle/>
                    <a:p>
                      <a:pPr algn="ctr"/>
                      <a:r>
                        <a:rPr lang="el-GR" sz="1100" b="1" dirty="0"/>
                        <a:t>ψ</a:t>
                      </a:r>
                      <a:r>
                        <a:rPr lang="it-IT" sz="1100" b="1" dirty="0"/>
                        <a:t> </a:t>
                      </a:r>
                      <a:r>
                        <a:rPr lang="it-IT" sz="1100" dirty="0"/>
                        <a:t>[°] </a:t>
                      </a:r>
                      <a:endParaRPr lang="en-US" sz="1100" dirty="0"/>
                    </a:p>
                  </a:txBody>
                  <a:tcPr/>
                </a:tc>
                <a:tc>
                  <a:txBody>
                    <a:bodyPr/>
                    <a:lstStyle/>
                    <a:p>
                      <a:pPr algn="ctr"/>
                      <a:r>
                        <a:rPr lang="el-GR" sz="1100" b="1" dirty="0"/>
                        <a:t>φ</a:t>
                      </a:r>
                      <a:r>
                        <a:rPr lang="it-IT" sz="1100" b="1" dirty="0"/>
                        <a:t> </a:t>
                      </a:r>
                      <a:r>
                        <a:rPr lang="it-IT" sz="1100" dirty="0"/>
                        <a:t>[°]</a:t>
                      </a:r>
                      <a:endParaRPr lang="en-US" sz="1100" dirty="0"/>
                    </a:p>
                  </a:txBody>
                  <a:tcPr/>
                </a:tc>
                <a:extLst>
                  <a:ext uri="{0D108BD9-81ED-4DB2-BD59-A6C34878D82A}">
                    <a16:rowId xmlns:a16="http://schemas.microsoft.com/office/drawing/2014/main" val="2042767676"/>
                  </a:ext>
                </a:extLst>
              </a:tr>
              <a:tr h="273590">
                <a:tc>
                  <a:txBody>
                    <a:bodyPr/>
                    <a:lstStyle/>
                    <a:p>
                      <a:r>
                        <a:rPr lang="en-US" sz="1100" noProof="0" dirty="0"/>
                        <a:t>After adjustments</a:t>
                      </a:r>
                    </a:p>
                  </a:txBody>
                  <a:tcPr/>
                </a:tc>
                <a:tc>
                  <a:txBody>
                    <a:bodyPr/>
                    <a:lstStyle/>
                    <a:p>
                      <a:pPr algn="ctr"/>
                      <a:r>
                        <a:rPr lang="en-US" sz="1100" b="1" dirty="0">
                          <a:solidFill>
                            <a:schemeClr val="tx1"/>
                          </a:solidFill>
                        </a:rPr>
                        <a:t>0.02</a:t>
                      </a:r>
                    </a:p>
                  </a:txBody>
                  <a:tcPr/>
                </a:tc>
                <a:tc>
                  <a:txBody>
                    <a:bodyPr/>
                    <a:lstStyle/>
                    <a:p>
                      <a:pPr algn="ctr"/>
                      <a:r>
                        <a:rPr lang="en-US" sz="1100" b="1" dirty="0">
                          <a:solidFill>
                            <a:schemeClr val="tx1"/>
                          </a:solidFill>
                        </a:rPr>
                        <a:t>0.01</a:t>
                      </a:r>
                    </a:p>
                  </a:txBody>
                  <a:tcPr/>
                </a:tc>
                <a:tc>
                  <a:txBody>
                    <a:bodyPr/>
                    <a:lstStyle/>
                    <a:p>
                      <a:pPr algn="ctr"/>
                      <a:r>
                        <a:rPr lang="en-US" sz="1100" b="1" dirty="0"/>
                        <a:t>0.02</a:t>
                      </a:r>
                    </a:p>
                  </a:txBody>
                  <a:tcPr/>
                </a:tc>
                <a:extLst>
                  <a:ext uri="{0D108BD9-81ED-4DB2-BD59-A6C34878D82A}">
                    <a16:rowId xmlns:a16="http://schemas.microsoft.com/office/drawing/2014/main" val="3847225902"/>
                  </a:ext>
                </a:extLst>
              </a:tr>
              <a:tr h="273590">
                <a:tc>
                  <a:txBody>
                    <a:bodyPr/>
                    <a:lstStyle/>
                    <a:p>
                      <a:r>
                        <a:rPr lang="en-US" sz="1100" dirty="0"/>
                        <a:t>Locked</a:t>
                      </a:r>
                    </a:p>
                  </a:txBody>
                  <a:tcPr/>
                </a:tc>
                <a:tc>
                  <a:txBody>
                    <a:bodyPr/>
                    <a:lstStyle/>
                    <a:p>
                      <a:pPr algn="ctr"/>
                      <a:r>
                        <a:rPr lang="en-US" sz="1100" b="1" dirty="0">
                          <a:solidFill>
                            <a:schemeClr val="tx1"/>
                          </a:solidFill>
                        </a:rPr>
                        <a:t>0.100</a:t>
                      </a:r>
                    </a:p>
                  </a:txBody>
                  <a:tcPr/>
                </a:tc>
                <a:tc>
                  <a:txBody>
                    <a:bodyPr/>
                    <a:lstStyle/>
                    <a:p>
                      <a:pPr algn="ctr"/>
                      <a:r>
                        <a:rPr lang="en-US" sz="1100" b="1" dirty="0">
                          <a:solidFill>
                            <a:schemeClr val="tx1"/>
                          </a:solidFill>
                        </a:rPr>
                        <a:t>0.01</a:t>
                      </a:r>
                    </a:p>
                  </a:txBody>
                  <a:tcPr/>
                </a:tc>
                <a:tc>
                  <a:txBody>
                    <a:bodyPr/>
                    <a:lstStyle/>
                    <a:p>
                      <a:pPr algn="ctr"/>
                      <a:r>
                        <a:rPr lang="en-US" sz="1100" b="1" dirty="0"/>
                        <a:t>0.100</a:t>
                      </a:r>
                    </a:p>
                  </a:txBody>
                  <a:tcPr/>
                </a:tc>
                <a:extLst>
                  <a:ext uri="{0D108BD9-81ED-4DB2-BD59-A6C34878D82A}">
                    <a16:rowId xmlns:a16="http://schemas.microsoft.com/office/drawing/2014/main" val="3672028604"/>
                  </a:ext>
                </a:extLst>
              </a:tr>
            </a:tbl>
          </a:graphicData>
        </a:graphic>
      </p:graphicFrame>
      <p:grpSp>
        <p:nvGrpSpPr>
          <p:cNvPr id="4" name="Group 3">
            <a:extLst>
              <a:ext uri="{FF2B5EF4-FFF2-40B4-BE49-F238E27FC236}">
                <a16:creationId xmlns:a16="http://schemas.microsoft.com/office/drawing/2014/main" id="{29A723DA-8E84-38BD-2D14-68B0BF9416EC}"/>
              </a:ext>
            </a:extLst>
          </p:cNvPr>
          <p:cNvGrpSpPr/>
          <p:nvPr/>
        </p:nvGrpSpPr>
        <p:grpSpPr>
          <a:xfrm>
            <a:off x="7013542" y="1331254"/>
            <a:ext cx="5057748" cy="4588779"/>
            <a:chOff x="6553527" y="1341631"/>
            <a:chExt cx="5848417" cy="4866221"/>
          </a:xfrm>
        </p:grpSpPr>
        <p:grpSp>
          <p:nvGrpSpPr>
            <p:cNvPr id="35" name="Group 34">
              <a:extLst>
                <a:ext uri="{FF2B5EF4-FFF2-40B4-BE49-F238E27FC236}">
                  <a16:creationId xmlns:a16="http://schemas.microsoft.com/office/drawing/2014/main" id="{3B128F5C-2F71-240E-CBC8-83C19D8FDDE4}"/>
                </a:ext>
              </a:extLst>
            </p:cNvPr>
            <p:cNvGrpSpPr/>
            <p:nvPr/>
          </p:nvGrpSpPr>
          <p:grpSpPr>
            <a:xfrm>
              <a:off x="6553527" y="1341631"/>
              <a:ext cx="5696754" cy="4866221"/>
              <a:chOff x="5563767" y="1135407"/>
              <a:chExt cx="5696754" cy="4866221"/>
            </a:xfrm>
          </p:grpSpPr>
          <p:pic>
            <p:nvPicPr>
              <p:cNvPr id="45" name="Picture 2">
                <a:extLst>
                  <a:ext uri="{FF2B5EF4-FFF2-40B4-BE49-F238E27FC236}">
                    <a16:creationId xmlns:a16="http://schemas.microsoft.com/office/drawing/2014/main" id="{935366D9-46A7-6101-207A-14481ADAE2F1}"/>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3946" t="15550" r="2336" b="14873"/>
              <a:stretch/>
            </p:blipFill>
            <p:spPr bwMode="auto">
              <a:xfrm>
                <a:off x="5563767" y="1529919"/>
                <a:ext cx="4033750" cy="4467226"/>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4">
                <a:extLst>
                  <a:ext uri="{FF2B5EF4-FFF2-40B4-BE49-F238E27FC236}">
                    <a16:creationId xmlns:a16="http://schemas.microsoft.com/office/drawing/2014/main" id="{059848CC-0186-9FDD-8E46-EE8401DDBC3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8770" t="24864" b="8444"/>
              <a:stretch/>
            </p:blipFill>
            <p:spPr bwMode="auto">
              <a:xfrm>
                <a:off x="8275876" y="1135407"/>
                <a:ext cx="2381964" cy="232027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pic>
            <p:nvPicPr>
              <p:cNvPr id="47" name="Picture 6">
                <a:extLst>
                  <a:ext uri="{FF2B5EF4-FFF2-40B4-BE49-F238E27FC236}">
                    <a16:creationId xmlns:a16="http://schemas.microsoft.com/office/drawing/2014/main" id="{3207B796-21F1-EF0B-F5D1-4B13FFAEB36E}"/>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24564" t="12416" r="2425" b="20307"/>
              <a:stretch/>
            </p:blipFill>
            <p:spPr bwMode="auto">
              <a:xfrm>
                <a:off x="8387830" y="3351800"/>
                <a:ext cx="2158055" cy="264982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48" name="TextBox 47">
                <a:extLst>
                  <a:ext uri="{FF2B5EF4-FFF2-40B4-BE49-F238E27FC236}">
                    <a16:creationId xmlns:a16="http://schemas.microsoft.com/office/drawing/2014/main" id="{3C73783B-AD3F-8FC7-EC59-30B08082788E}"/>
                  </a:ext>
                </a:extLst>
              </p:cNvPr>
              <p:cNvSpPr txBox="1"/>
              <p:nvPr/>
            </p:nvSpPr>
            <p:spPr>
              <a:xfrm>
                <a:off x="9745078" y="3095239"/>
                <a:ext cx="1296934" cy="263467"/>
              </a:xfrm>
              <a:prstGeom prst="rect">
                <a:avLst/>
              </a:prstGeom>
              <a:solidFill>
                <a:schemeClr val="bg1"/>
              </a:solidFill>
              <a:ln>
                <a:solidFill>
                  <a:schemeClr val="accent1"/>
                </a:solidFill>
              </a:ln>
            </p:spPr>
            <p:txBody>
              <a:bodyPr wrap="square">
                <a:spAutoFit/>
              </a:bodyPr>
              <a:lstStyle/>
              <a:p>
                <a:r>
                  <a:rPr lang="en-US" sz="1100" dirty="0"/>
                  <a:t>Lateral bracket</a:t>
                </a:r>
              </a:p>
            </p:txBody>
          </p:sp>
          <p:cxnSp>
            <p:nvCxnSpPr>
              <p:cNvPr id="57" name="Straight Arrow Connector 56">
                <a:extLst>
                  <a:ext uri="{FF2B5EF4-FFF2-40B4-BE49-F238E27FC236}">
                    <a16:creationId xmlns:a16="http://schemas.microsoft.com/office/drawing/2014/main" id="{5A3C975F-3860-CD38-D27B-B83DDAFFB532}"/>
                  </a:ext>
                </a:extLst>
              </p:cNvPr>
              <p:cNvCxnSpPr>
                <a:cxnSpLocks/>
                <a:stCxn id="48" idx="0"/>
              </p:cNvCxnSpPr>
              <p:nvPr/>
            </p:nvCxnSpPr>
            <p:spPr>
              <a:xfrm flipH="1" flipV="1">
                <a:off x="9789490" y="2781869"/>
                <a:ext cx="604055" cy="31337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EB53417E-80E7-5CFA-BBFE-1FB297F9AF2E}"/>
                  </a:ext>
                </a:extLst>
              </p:cNvPr>
              <p:cNvSpPr txBox="1"/>
              <p:nvPr/>
            </p:nvSpPr>
            <p:spPr>
              <a:xfrm>
                <a:off x="9381220" y="1246387"/>
                <a:ext cx="1522728" cy="277427"/>
              </a:xfrm>
              <a:prstGeom prst="rect">
                <a:avLst/>
              </a:prstGeom>
              <a:solidFill>
                <a:schemeClr val="bg1"/>
              </a:solidFill>
              <a:ln>
                <a:solidFill>
                  <a:schemeClr val="accent1"/>
                </a:solidFill>
              </a:ln>
            </p:spPr>
            <p:txBody>
              <a:bodyPr wrap="square">
                <a:spAutoFit/>
              </a:bodyPr>
              <a:lstStyle/>
              <a:p>
                <a:r>
                  <a:rPr lang="en-US" sz="1100" dirty="0"/>
                  <a:t>Position adjuster</a:t>
                </a:r>
              </a:p>
            </p:txBody>
          </p:sp>
          <p:cxnSp>
            <p:nvCxnSpPr>
              <p:cNvPr id="59" name="Straight Arrow Connector 58">
                <a:extLst>
                  <a:ext uri="{FF2B5EF4-FFF2-40B4-BE49-F238E27FC236}">
                    <a16:creationId xmlns:a16="http://schemas.microsoft.com/office/drawing/2014/main" id="{B3C7BC8C-0119-57C1-CEAA-D9A08E9D3720}"/>
                  </a:ext>
                </a:extLst>
              </p:cNvPr>
              <p:cNvCxnSpPr>
                <a:cxnSpLocks/>
                <a:stCxn id="58" idx="2"/>
              </p:cNvCxnSpPr>
              <p:nvPr/>
            </p:nvCxnSpPr>
            <p:spPr>
              <a:xfrm flipH="1">
                <a:off x="9597517" y="1523815"/>
                <a:ext cx="545068" cy="30198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AAEE7A67-5C4D-0D4E-55D5-40C954A720B8}"/>
                  </a:ext>
                </a:extLst>
              </p:cNvPr>
              <p:cNvCxnSpPr>
                <a:cxnSpLocks/>
                <a:stCxn id="1025" idx="2"/>
              </p:cNvCxnSpPr>
              <p:nvPr/>
            </p:nvCxnSpPr>
            <p:spPr>
              <a:xfrm>
                <a:off x="8329348" y="1474610"/>
                <a:ext cx="297529" cy="30939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AAD60348-F5AD-C65C-B056-F0C3747ED539}"/>
                  </a:ext>
                </a:extLst>
              </p:cNvPr>
              <p:cNvSpPr txBox="1"/>
              <p:nvPr/>
            </p:nvSpPr>
            <p:spPr>
              <a:xfrm>
                <a:off x="9916600" y="4420871"/>
                <a:ext cx="1343921" cy="277427"/>
              </a:xfrm>
              <a:prstGeom prst="rect">
                <a:avLst/>
              </a:prstGeom>
              <a:solidFill>
                <a:schemeClr val="bg1"/>
              </a:solidFill>
              <a:ln>
                <a:solidFill>
                  <a:schemeClr val="accent1"/>
                </a:solidFill>
              </a:ln>
            </p:spPr>
            <p:txBody>
              <a:bodyPr wrap="square">
                <a:spAutoFit/>
              </a:bodyPr>
              <a:lstStyle/>
              <a:p>
                <a:r>
                  <a:rPr lang="en-US" sz="1100" dirty="0"/>
                  <a:t>Central bracket</a:t>
                </a:r>
              </a:p>
            </p:txBody>
          </p:sp>
          <p:cxnSp>
            <p:nvCxnSpPr>
              <p:cNvPr id="63" name="Straight Arrow Connector 62">
                <a:extLst>
                  <a:ext uri="{FF2B5EF4-FFF2-40B4-BE49-F238E27FC236}">
                    <a16:creationId xmlns:a16="http://schemas.microsoft.com/office/drawing/2014/main" id="{3AE7792F-2319-416C-C024-7633654FC3BE}"/>
                  </a:ext>
                </a:extLst>
              </p:cNvPr>
              <p:cNvCxnSpPr>
                <a:cxnSpLocks/>
                <a:stCxn id="62" idx="1"/>
              </p:cNvCxnSpPr>
              <p:nvPr/>
            </p:nvCxnSpPr>
            <p:spPr>
              <a:xfrm flipH="1">
                <a:off x="9671297" y="4559585"/>
                <a:ext cx="245303" cy="6165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25" name="TextBox 1024">
                <a:extLst>
                  <a:ext uri="{FF2B5EF4-FFF2-40B4-BE49-F238E27FC236}">
                    <a16:creationId xmlns:a16="http://schemas.microsoft.com/office/drawing/2014/main" id="{693E991E-C78D-C0EB-E751-2190A5C60526}"/>
                  </a:ext>
                </a:extLst>
              </p:cNvPr>
              <p:cNvSpPr txBox="1"/>
              <p:nvPr/>
            </p:nvSpPr>
            <p:spPr>
              <a:xfrm>
                <a:off x="7639763" y="1197183"/>
                <a:ext cx="1379168" cy="277427"/>
              </a:xfrm>
              <a:prstGeom prst="rect">
                <a:avLst/>
              </a:prstGeom>
              <a:solidFill>
                <a:schemeClr val="bg1"/>
              </a:solidFill>
              <a:ln>
                <a:solidFill>
                  <a:schemeClr val="accent1"/>
                </a:solidFill>
              </a:ln>
            </p:spPr>
            <p:txBody>
              <a:bodyPr wrap="square">
                <a:spAutoFit/>
              </a:bodyPr>
              <a:lstStyle/>
              <a:p>
                <a:r>
                  <a:rPr lang="en-US" sz="1100" dirty="0"/>
                  <a:t>Reference block</a:t>
                </a:r>
              </a:p>
            </p:txBody>
          </p:sp>
        </p:grpSp>
        <p:sp>
          <p:nvSpPr>
            <p:cNvPr id="37" name="TextBox 36">
              <a:extLst>
                <a:ext uri="{FF2B5EF4-FFF2-40B4-BE49-F238E27FC236}">
                  <a16:creationId xmlns:a16="http://schemas.microsoft.com/office/drawing/2014/main" id="{94F383D0-B0B3-3A02-6A33-83C8BD0FD8E2}"/>
                </a:ext>
              </a:extLst>
            </p:cNvPr>
            <p:cNvSpPr txBox="1"/>
            <p:nvPr/>
          </p:nvSpPr>
          <p:spPr>
            <a:xfrm>
              <a:off x="11105010" y="1936672"/>
              <a:ext cx="1296934" cy="263467"/>
            </a:xfrm>
            <a:prstGeom prst="rect">
              <a:avLst/>
            </a:prstGeom>
            <a:solidFill>
              <a:schemeClr val="bg1"/>
            </a:solidFill>
            <a:ln>
              <a:solidFill>
                <a:schemeClr val="accent1"/>
              </a:solidFill>
            </a:ln>
          </p:spPr>
          <p:txBody>
            <a:bodyPr wrap="square">
              <a:spAutoFit/>
            </a:bodyPr>
            <a:lstStyle/>
            <a:p>
              <a:r>
                <a:rPr lang="en-US" sz="1100" dirty="0"/>
                <a:t>Spherical washer</a:t>
              </a:r>
            </a:p>
          </p:txBody>
        </p:sp>
        <p:cxnSp>
          <p:nvCxnSpPr>
            <p:cNvPr id="39" name="Straight Arrow Connector 38">
              <a:extLst>
                <a:ext uri="{FF2B5EF4-FFF2-40B4-BE49-F238E27FC236}">
                  <a16:creationId xmlns:a16="http://schemas.microsoft.com/office/drawing/2014/main" id="{0939686F-CA8B-88DC-1053-92B91279CACC}"/>
                </a:ext>
              </a:extLst>
            </p:cNvPr>
            <p:cNvCxnSpPr>
              <a:cxnSpLocks/>
              <a:stCxn id="37" idx="2"/>
            </p:cNvCxnSpPr>
            <p:nvPr/>
          </p:nvCxnSpPr>
          <p:spPr>
            <a:xfrm flipH="1">
              <a:off x="10770569" y="2200139"/>
              <a:ext cx="982908" cy="24168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3" name="TextBox 2">
            <a:extLst>
              <a:ext uri="{FF2B5EF4-FFF2-40B4-BE49-F238E27FC236}">
                <a16:creationId xmlns:a16="http://schemas.microsoft.com/office/drawing/2014/main" id="{6AF4E3DE-9DC3-6DEB-7DE6-C07974D47669}"/>
              </a:ext>
            </a:extLst>
          </p:cNvPr>
          <p:cNvSpPr txBox="1"/>
          <p:nvPr/>
        </p:nvSpPr>
        <p:spPr>
          <a:xfrm>
            <a:off x="2948711" y="1542760"/>
            <a:ext cx="4016422" cy="2031325"/>
          </a:xfrm>
          <a:prstGeom prst="rect">
            <a:avLst/>
          </a:prstGeom>
          <a:noFill/>
        </p:spPr>
        <p:txBody>
          <a:bodyPr wrap="square" rtlCol="0">
            <a:spAutoFit/>
          </a:bodyPr>
          <a:lstStyle/>
          <a:p>
            <a:r>
              <a:rPr lang="en-US" sz="1400" dirty="0"/>
              <a:t>The first accuracy test consisted into adjusting TBPX to two reference blocks simulating TFPX wheels references. The goal was to check and fine tune the precision of the connection and the accuracy of the adjusting tool. During the alignment, the TBPX position is defined by two pinned holes placed on the rear flange of the External Cylinder, which are referred to the global Barrel Pixel reference system</a:t>
            </a:r>
          </a:p>
        </p:txBody>
      </p:sp>
      <p:grpSp>
        <p:nvGrpSpPr>
          <p:cNvPr id="5" name="Group 4">
            <a:extLst>
              <a:ext uri="{FF2B5EF4-FFF2-40B4-BE49-F238E27FC236}">
                <a16:creationId xmlns:a16="http://schemas.microsoft.com/office/drawing/2014/main" id="{DA7F5C85-15CB-1C04-8E79-468630AC2C35}"/>
              </a:ext>
            </a:extLst>
          </p:cNvPr>
          <p:cNvGrpSpPr/>
          <p:nvPr/>
        </p:nvGrpSpPr>
        <p:grpSpPr>
          <a:xfrm>
            <a:off x="7090481" y="4826630"/>
            <a:ext cx="1714863" cy="1712282"/>
            <a:chOff x="271845" y="4139622"/>
            <a:chExt cx="1965265" cy="2051444"/>
          </a:xfrm>
          <a:solidFill>
            <a:schemeClr val="bg1"/>
          </a:solidFill>
        </p:grpSpPr>
        <p:grpSp>
          <p:nvGrpSpPr>
            <p:cNvPr id="6" name="Group 5">
              <a:extLst>
                <a:ext uri="{FF2B5EF4-FFF2-40B4-BE49-F238E27FC236}">
                  <a16:creationId xmlns:a16="http://schemas.microsoft.com/office/drawing/2014/main" id="{9034353F-510C-A272-C685-E1DA5134DC29}"/>
                </a:ext>
              </a:extLst>
            </p:cNvPr>
            <p:cNvGrpSpPr/>
            <p:nvPr/>
          </p:nvGrpSpPr>
          <p:grpSpPr>
            <a:xfrm>
              <a:off x="312953" y="4139622"/>
              <a:ext cx="1924157" cy="2051444"/>
              <a:chOff x="253317" y="4102167"/>
              <a:chExt cx="1924157" cy="2051444"/>
            </a:xfrm>
            <a:grpFill/>
          </p:grpSpPr>
          <p:grpSp>
            <p:nvGrpSpPr>
              <p:cNvPr id="11" name="Group 10">
                <a:extLst>
                  <a:ext uri="{FF2B5EF4-FFF2-40B4-BE49-F238E27FC236}">
                    <a16:creationId xmlns:a16="http://schemas.microsoft.com/office/drawing/2014/main" id="{F408DA2D-B22D-99B9-0B08-4AE2855DA455}"/>
                  </a:ext>
                </a:extLst>
              </p:cNvPr>
              <p:cNvGrpSpPr/>
              <p:nvPr/>
            </p:nvGrpSpPr>
            <p:grpSpPr>
              <a:xfrm>
                <a:off x="253317" y="4102167"/>
                <a:ext cx="1924157" cy="2051444"/>
                <a:chOff x="253317" y="4102167"/>
                <a:chExt cx="1924157" cy="2051444"/>
              </a:xfrm>
              <a:grpFill/>
            </p:grpSpPr>
            <p:cxnSp>
              <p:nvCxnSpPr>
                <p:cNvPr id="13" name="Straight Connector 12">
                  <a:extLst>
                    <a:ext uri="{FF2B5EF4-FFF2-40B4-BE49-F238E27FC236}">
                      <a16:creationId xmlns:a16="http://schemas.microsoft.com/office/drawing/2014/main" id="{268FC433-DC51-CB32-FEF6-22DA7E8EF38B}"/>
                    </a:ext>
                  </a:extLst>
                </p:cNvPr>
                <p:cNvCxnSpPr/>
                <p:nvPr/>
              </p:nvCxnSpPr>
              <p:spPr>
                <a:xfrm>
                  <a:off x="1159190" y="5603195"/>
                  <a:ext cx="902439" cy="550416"/>
                </a:xfrm>
                <a:prstGeom prst="line">
                  <a:avLst/>
                </a:prstGeom>
                <a:grpFill/>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BD1ED4B0-98F4-0AF0-6091-3275D1665F8E}"/>
                    </a:ext>
                  </a:extLst>
                </p:cNvPr>
                <p:cNvCxnSpPr>
                  <a:cxnSpLocks/>
                </p:cNvCxnSpPr>
                <p:nvPr/>
              </p:nvCxnSpPr>
              <p:spPr>
                <a:xfrm flipV="1">
                  <a:off x="671776" y="4102167"/>
                  <a:ext cx="14679" cy="1224179"/>
                </a:xfrm>
                <a:prstGeom prst="straightConnector1">
                  <a:avLst/>
                </a:prstGeom>
                <a:grpFill/>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C91A204-C0B8-40F5-8BE5-F3409DECDF4A}"/>
                    </a:ext>
                  </a:extLst>
                </p:cNvPr>
                <p:cNvCxnSpPr>
                  <a:cxnSpLocks/>
                </p:cNvCxnSpPr>
                <p:nvPr/>
              </p:nvCxnSpPr>
              <p:spPr>
                <a:xfrm>
                  <a:off x="686455" y="5313176"/>
                  <a:ext cx="607076" cy="380313"/>
                </a:xfrm>
                <a:prstGeom prst="straightConnector1">
                  <a:avLst/>
                </a:prstGeom>
                <a:grpFill/>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2FDEF1FB-FE89-AD5F-CFBE-AACDFC0473AE}"/>
                    </a:ext>
                  </a:extLst>
                </p:cNvPr>
                <p:cNvCxnSpPr>
                  <a:cxnSpLocks/>
                </p:cNvCxnSpPr>
                <p:nvPr/>
              </p:nvCxnSpPr>
              <p:spPr>
                <a:xfrm flipV="1">
                  <a:off x="671776" y="4762873"/>
                  <a:ext cx="1422403" cy="550303"/>
                </a:xfrm>
                <a:prstGeom prst="straightConnector1">
                  <a:avLst/>
                </a:prstGeom>
                <a:grpFill/>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Arrow: Curved Up 16">
                  <a:extLst>
                    <a:ext uri="{FF2B5EF4-FFF2-40B4-BE49-F238E27FC236}">
                      <a16:creationId xmlns:a16="http://schemas.microsoft.com/office/drawing/2014/main" id="{0FCF694D-197C-DA66-5324-297996D2005F}"/>
                    </a:ext>
                  </a:extLst>
                </p:cNvPr>
                <p:cNvSpPr/>
                <p:nvPr/>
              </p:nvSpPr>
              <p:spPr>
                <a:xfrm rot="12827246">
                  <a:off x="1342547" y="5575390"/>
                  <a:ext cx="674832" cy="481150"/>
                </a:xfrm>
                <a:prstGeom prst="curvedUp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18" name="Arrow: Curved Up 17">
                  <a:extLst>
                    <a:ext uri="{FF2B5EF4-FFF2-40B4-BE49-F238E27FC236}">
                      <a16:creationId xmlns:a16="http://schemas.microsoft.com/office/drawing/2014/main" id="{E190B6CC-1244-F9A5-890A-C7904502BC28}"/>
                    </a:ext>
                  </a:extLst>
                </p:cNvPr>
                <p:cNvSpPr/>
                <p:nvPr/>
              </p:nvSpPr>
              <p:spPr>
                <a:xfrm rot="20419049">
                  <a:off x="406130" y="4628346"/>
                  <a:ext cx="674832" cy="481150"/>
                </a:xfrm>
                <a:prstGeom prst="curvedUp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19" name="Arrow: Curved Down 18">
                  <a:extLst>
                    <a:ext uri="{FF2B5EF4-FFF2-40B4-BE49-F238E27FC236}">
                      <a16:creationId xmlns:a16="http://schemas.microsoft.com/office/drawing/2014/main" id="{238DC22B-612B-7254-E967-89416DF16363}"/>
                    </a:ext>
                  </a:extLst>
                </p:cNvPr>
                <p:cNvSpPr/>
                <p:nvPr/>
              </p:nvSpPr>
              <p:spPr>
                <a:xfrm rot="21338836">
                  <a:off x="1147625" y="4557080"/>
                  <a:ext cx="596380" cy="454893"/>
                </a:xfrm>
                <a:prstGeom prst="curvedDown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ysClr val="windowText" lastClr="000000"/>
                    </a:solidFill>
                  </a:endParaRPr>
                </a:p>
              </p:txBody>
            </p:sp>
            <p:sp>
              <p:nvSpPr>
                <p:cNvPr id="20" name="TextBox 19">
                  <a:extLst>
                    <a:ext uri="{FF2B5EF4-FFF2-40B4-BE49-F238E27FC236}">
                      <a16:creationId xmlns:a16="http://schemas.microsoft.com/office/drawing/2014/main" id="{BF32590D-F08A-9073-27FB-0BEFD35D35CF}"/>
                    </a:ext>
                  </a:extLst>
                </p:cNvPr>
                <p:cNvSpPr txBox="1"/>
                <p:nvPr/>
              </p:nvSpPr>
              <p:spPr>
                <a:xfrm>
                  <a:off x="1785267" y="4407466"/>
                  <a:ext cx="290464" cy="369332"/>
                </a:xfrm>
                <a:prstGeom prst="rect">
                  <a:avLst/>
                </a:prstGeom>
                <a:grpFill/>
              </p:spPr>
              <p:txBody>
                <a:bodyPr wrap="none" rtlCol="0">
                  <a:spAutoFit/>
                </a:bodyPr>
                <a:lstStyle/>
                <a:p>
                  <a:r>
                    <a:rPr lang="en-US" b="1" dirty="0">
                      <a:solidFill>
                        <a:sysClr val="windowText" lastClr="000000"/>
                      </a:solidFill>
                    </a:rPr>
                    <a:t>x</a:t>
                  </a:r>
                </a:p>
              </p:txBody>
            </p:sp>
            <p:sp>
              <p:nvSpPr>
                <p:cNvPr id="21" name="TextBox 20">
                  <a:extLst>
                    <a:ext uri="{FF2B5EF4-FFF2-40B4-BE49-F238E27FC236}">
                      <a16:creationId xmlns:a16="http://schemas.microsoft.com/office/drawing/2014/main" id="{D97DB00B-08E3-F972-56C9-9CB946B9DC63}"/>
                    </a:ext>
                  </a:extLst>
                </p:cNvPr>
                <p:cNvSpPr txBox="1"/>
                <p:nvPr/>
              </p:nvSpPr>
              <p:spPr>
                <a:xfrm>
                  <a:off x="253317" y="4188049"/>
                  <a:ext cx="293670" cy="369332"/>
                </a:xfrm>
                <a:prstGeom prst="rect">
                  <a:avLst/>
                </a:prstGeom>
                <a:grpFill/>
              </p:spPr>
              <p:txBody>
                <a:bodyPr wrap="none" rtlCol="0">
                  <a:spAutoFit/>
                </a:bodyPr>
                <a:lstStyle/>
                <a:p>
                  <a:r>
                    <a:rPr lang="en-US" b="1" dirty="0">
                      <a:solidFill>
                        <a:sysClr val="windowText" lastClr="000000"/>
                      </a:solidFill>
                    </a:rPr>
                    <a:t>y</a:t>
                  </a:r>
                </a:p>
              </p:txBody>
            </p:sp>
            <p:sp>
              <p:nvSpPr>
                <p:cNvPr id="22" name="TextBox 21">
                  <a:extLst>
                    <a:ext uri="{FF2B5EF4-FFF2-40B4-BE49-F238E27FC236}">
                      <a16:creationId xmlns:a16="http://schemas.microsoft.com/office/drawing/2014/main" id="{C643EA51-EDFE-99BA-CCE7-7FA18CA3084A}"/>
                    </a:ext>
                  </a:extLst>
                </p:cNvPr>
                <p:cNvSpPr txBox="1"/>
                <p:nvPr/>
              </p:nvSpPr>
              <p:spPr>
                <a:xfrm>
                  <a:off x="1822890" y="5252188"/>
                  <a:ext cx="354584" cy="369332"/>
                </a:xfrm>
                <a:prstGeom prst="rect">
                  <a:avLst/>
                </a:prstGeom>
                <a:grpFill/>
              </p:spPr>
              <p:txBody>
                <a:bodyPr wrap="none" rtlCol="0">
                  <a:spAutoFit/>
                </a:bodyPr>
                <a:lstStyle/>
                <a:p>
                  <a:r>
                    <a:rPr lang="el-GR" b="1" dirty="0">
                      <a:solidFill>
                        <a:sysClr val="windowText" lastClr="000000"/>
                      </a:solidFill>
                    </a:rPr>
                    <a:t>ψ</a:t>
                  </a:r>
                  <a:endParaRPr lang="en-US" b="1" dirty="0">
                    <a:solidFill>
                      <a:sysClr val="windowText" lastClr="000000"/>
                    </a:solidFill>
                  </a:endParaRPr>
                </a:p>
              </p:txBody>
            </p:sp>
            <p:sp>
              <p:nvSpPr>
                <p:cNvPr id="23" name="TextBox 22">
                  <a:extLst>
                    <a:ext uri="{FF2B5EF4-FFF2-40B4-BE49-F238E27FC236}">
                      <a16:creationId xmlns:a16="http://schemas.microsoft.com/office/drawing/2014/main" id="{A064BC19-1C69-D651-E785-634EF5DFE8F5}"/>
                    </a:ext>
                  </a:extLst>
                </p:cNvPr>
                <p:cNvSpPr txBox="1"/>
                <p:nvPr/>
              </p:nvSpPr>
              <p:spPr>
                <a:xfrm>
                  <a:off x="1382977" y="4197894"/>
                  <a:ext cx="346570" cy="369332"/>
                </a:xfrm>
                <a:prstGeom prst="rect">
                  <a:avLst/>
                </a:prstGeom>
                <a:grpFill/>
              </p:spPr>
              <p:txBody>
                <a:bodyPr wrap="none" rtlCol="0">
                  <a:spAutoFit/>
                </a:bodyPr>
                <a:lstStyle/>
                <a:p>
                  <a:r>
                    <a:rPr lang="en-US" b="1" dirty="0">
                      <a:solidFill>
                        <a:sysClr val="windowText" lastClr="000000"/>
                      </a:solidFill>
                    </a:rPr>
                    <a:t>φ</a:t>
                  </a:r>
                </a:p>
              </p:txBody>
            </p:sp>
          </p:grpSp>
          <p:sp>
            <p:nvSpPr>
              <p:cNvPr id="12" name="TextBox 11">
                <a:extLst>
                  <a:ext uri="{FF2B5EF4-FFF2-40B4-BE49-F238E27FC236}">
                    <a16:creationId xmlns:a16="http://schemas.microsoft.com/office/drawing/2014/main" id="{003B6CB3-F46B-3961-F746-942970F85FEF}"/>
                  </a:ext>
                </a:extLst>
              </p:cNvPr>
              <p:cNvSpPr txBox="1"/>
              <p:nvPr/>
            </p:nvSpPr>
            <p:spPr>
              <a:xfrm>
                <a:off x="679116" y="5619107"/>
                <a:ext cx="284052" cy="369332"/>
              </a:xfrm>
              <a:prstGeom prst="rect">
                <a:avLst/>
              </a:prstGeom>
              <a:grpFill/>
            </p:spPr>
            <p:txBody>
              <a:bodyPr wrap="none" rtlCol="0">
                <a:spAutoFit/>
              </a:bodyPr>
              <a:lstStyle/>
              <a:p>
                <a:r>
                  <a:rPr lang="en-US" b="1" dirty="0">
                    <a:solidFill>
                      <a:sysClr val="windowText" lastClr="000000"/>
                    </a:solidFill>
                  </a:rPr>
                  <a:t>z</a:t>
                </a:r>
              </a:p>
            </p:txBody>
          </p:sp>
        </p:grpSp>
        <p:sp>
          <p:nvSpPr>
            <p:cNvPr id="10" name="TextBox 9">
              <a:extLst>
                <a:ext uri="{FF2B5EF4-FFF2-40B4-BE49-F238E27FC236}">
                  <a16:creationId xmlns:a16="http://schemas.microsoft.com/office/drawing/2014/main" id="{0676DABB-BCF0-3AFF-20CD-67E2367B4ADA}"/>
                </a:ext>
              </a:extLst>
            </p:cNvPr>
            <p:cNvSpPr txBox="1"/>
            <p:nvPr/>
          </p:nvSpPr>
          <p:spPr>
            <a:xfrm>
              <a:off x="271845" y="4874779"/>
              <a:ext cx="308098" cy="369332"/>
            </a:xfrm>
            <a:prstGeom prst="rect">
              <a:avLst/>
            </a:prstGeom>
            <a:grpFill/>
          </p:spPr>
          <p:txBody>
            <a:bodyPr wrap="none" rtlCol="0">
              <a:spAutoFit/>
            </a:bodyPr>
            <a:lstStyle/>
            <a:p>
              <a:r>
                <a:rPr lang="el-GR" b="1" dirty="0">
                  <a:solidFill>
                    <a:sysClr val="windowText" lastClr="000000"/>
                  </a:solidFill>
                </a:rPr>
                <a:t>θ</a:t>
              </a:r>
              <a:endParaRPr lang="en-US" b="1" dirty="0">
                <a:solidFill>
                  <a:sysClr val="windowText" lastClr="000000"/>
                </a:solidFill>
              </a:endParaRPr>
            </a:p>
          </p:txBody>
        </p:sp>
      </p:grpSp>
    </p:spTree>
    <p:extLst>
      <p:ext uri="{BB962C8B-B14F-4D97-AF65-F5344CB8AC3E}">
        <p14:creationId xmlns:p14="http://schemas.microsoft.com/office/powerpoint/2010/main" val="21031625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A4893-23F5-8468-6B3B-74F56E84B9AB}"/>
              </a:ext>
            </a:extLst>
          </p:cNvPr>
          <p:cNvSpPr>
            <a:spLocks noGrp="1"/>
          </p:cNvSpPr>
          <p:nvPr>
            <p:ph type="title"/>
          </p:nvPr>
        </p:nvSpPr>
        <p:spPr>
          <a:xfrm>
            <a:off x="838200" y="6193"/>
            <a:ext cx="10515600" cy="1325563"/>
          </a:xfrm>
        </p:spPr>
        <p:txBody>
          <a:bodyPr/>
          <a:lstStyle/>
          <a:p>
            <a:pPr algn="ctr"/>
            <a:r>
              <a:rPr lang="it-IT" dirty="0"/>
              <a:t>Integration test setup in </a:t>
            </a:r>
            <a:r>
              <a:rPr lang="it-IT" dirty="0" err="1"/>
              <a:t>Purdue</a:t>
            </a:r>
            <a:endParaRPr lang="en-US" dirty="0"/>
          </a:p>
        </p:txBody>
      </p:sp>
      <p:pic>
        <p:nvPicPr>
          <p:cNvPr id="3" name="Immagine 4">
            <a:extLst>
              <a:ext uri="{FF2B5EF4-FFF2-40B4-BE49-F238E27FC236}">
                <a16:creationId xmlns:a16="http://schemas.microsoft.com/office/drawing/2014/main" id="{8F32AC3C-D1FA-2533-55CD-FA42B06E5097}"/>
              </a:ext>
            </a:extLst>
          </p:cNvPr>
          <p:cNvPicPr>
            <a:picLocks noChangeAspect="1"/>
          </p:cNvPicPr>
          <p:nvPr/>
        </p:nvPicPr>
        <p:blipFill rotWithShape="1">
          <a:blip r:embed="rId2"/>
          <a:srcRect t="15180" r="57596"/>
          <a:stretch/>
        </p:blipFill>
        <p:spPr>
          <a:xfrm>
            <a:off x="65105" y="68694"/>
            <a:ext cx="2144695" cy="993736"/>
          </a:xfrm>
          <a:prstGeom prst="rect">
            <a:avLst/>
          </a:prstGeom>
        </p:spPr>
      </p:pic>
      <p:pic>
        <p:nvPicPr>
          <p:cNvPr id="4" name="Immagine 7">
            <a:extLst>
              <a:ext uri="{FF2B5EF4-FFF2-40B4-BE49-F238E27FC236}">
                <a16:creationId xmlns:a16="http://schemas.microsoft.com/office/drawing/2014/main" id="{AA00913B-CD64-50EC-0D40-44E9681B96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grpSp>
        <p:nvGrpSpPr>
          <p:cNvPr id="19" name="Group 18">
            <a:extLst>
              <a:ext uri="{FF2B5EF4-FFF2-40B4-BE49-F238E27FC236}">
                <a16:creationId xmlns:a16="http://schemas.microsoft.com/office/drawing/2014/main" id="{C69573EB-9712-5FA0-B09D-C60FA71699DF}"/>
              </a:ext>
            </a:extLst>
          </p:cNvPr>
          <p:cNvGrpSpPr/>
          <p:nvPr/>
        </p:nvGrpSpPr>
        <p:grpSpPr>
          <a:xfrm>
            <a:off x="133150" y="1358861"/>
            <a:ext cx="4714875" cy="4839248"/>
            <a:chOff x="6995778" y="1468810"/>
            <a:chExt cx="4714875" cy="4839248"/>
          </a:xfrm>
        </p:grpSpPr>
        <p:pic>
          <p:nvPicPr>
            <p:cNvPr id="1028" name="Picture 4">
              <a:extLst>
                <a:ext uri="{FF2B5EF4-FFF2-40B4-BE49-F238E27FC236}">
                  <a16:creationId xmlns:a16="http://schemas.microsoft.com/office/drawing/2014/main" id="{3BB97173-4B4A-81C8-DB4D-45C9459B6F9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797" t="24785" r="16016" b="26589"/>
            <a:stretch/>
          </p:blipFill>
          <p:spPr bwMode="auto">
            <a:xfrm>
              <a:off x="6995778" y="1468810"/>
              <a:ext cx="4714875" cy="483924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8E3AA4D-CCA0-2E72-068D-C6EE8563C350}"/>
                </a:ext>
              </a:extLst>
            </p:cNvPr>
            <p:cNvSpPr txBox="1"/>
            <p:nvPr/>
          </p:nvSpPr>
          <p:spPr>
            <a:xfrm>
              <a:off x="8543591" y="5389148"/>
              <a:ext cx="1121597" cy="261610"/>
            </a:xfrm>
            <a:prstGeom prst="rect">
              <a:avLst/>
            </a:prstGeom>
            <a:solidFill>
              <a:schemeClr val="bg1"/>
            </a:solidFill>
            <a:ln>
              <a:solidFill>
                <a:schemeClr val="accent1"/>
              </a:solidFill>
            </a:ln>
          </p:spPr>
          <p:txBody>
            <a:bodyPr wrap="square">
              <a:spAutoFit/>
            </a:bodyPr>
            <a:lstStyle/>
            <a:p>
              <a:pPr algn="ctr"/>
              <a:r>
                <a:rPr lang="en-US" sz="1100" dirty="0"/>
                <a:t>TBPX mockup</a:t>
              </a:r>
            </a:p>
          </p:txBody>
        </p:sp>
        <p:cxnSp>
          <p:nvCxnSpPr>
            <p:cNvPr id="6" name="Straight Arrow Connector 5">
              <a:extLst>
                <a:ext uri="{FF2B5EF4-FFF2-40B4-BE49-F238E27FC236}">
                  <a16:creationId xmlns:a16="http://schemas.microsoft.com/office/drawing/2014/main" id="{45B1086A-085A-6786-0FE8-822ED718CF6E}"/>
                </a:ext>
              </a:extLst>
            </p:cNvPr>
            <p:cNvCxnSpPr>
              <a:cxnSpLocks/>
              <a:stCxn id="5" idx="0"/>
            </p:cNvCxnSpPr>
            <p:nvPr/>
          </p:nvCxnSpPr>
          <p:spPr>
            <a:xfrm flipH="1" flipV="1">
              <a:off x="8581999" y="5093645"/>
              <a:ext cx="522391" cy="29550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597CDA40-5E31-D970-18AF-F9F82D4E93CD}"/>
                </a:ext>
              </a:extLst>
            </p:cNvPr>
            <p:cNvSpPr txBox="1"/>
            <p:nvPr/>
          </p:nvSpPr>
          <p:spPr>
            <a:xfrm>
              <a:off x="9353216" y="4788565"/>
              <a:ext cx="790909" cy="261610"/>
            </a:xfrm>
            <a:prstGeom prst="rect">
              <a:avLst/>
            </a:prstGeom>
            <a:solidFill>
              <a:schemeClr val="bg1"/>
            </a:solidFill>
            <a:ln>
              <a:solidFill>
                <a:schemeClr val="accent1"/>
              </a:solidFill>
            </a:ln>
          </p:spPr>
          <p:txBody>
            <a:bodyPr wrap="square">
              <a:spAutoFit/>
            </a:bodyPr>
            <a:lstStyle/>
            <a:p>
              <a:pPr algn="ctr"/>
              <a:r>
                <a:rPr lang="en-US" sz="1100" dirty="0"/>
                <a:t>ITST rails</a:t>
              </a:r>
            </a:p>
          </p:txBody>
        </p:sp>
        <p:cxnSp>
          <p:nvCxnSpPr>
            <p:cNvPr id="8" name="Straight Arrow Connector 7">
              <a:extLst>
                <a:ext uri="{FF2B5EF4-FFF2-40B4-BE49-F238E27FC236}">
                  <a16:creationId xmlns:a16="http://schemas.microsoft.com/office/drawing/2014/main" id="{7AC43EB4-68E6-2169-6925-DA8E85942C0D}"/>
                </a:ext>
              </a:extLst>
            </p:cNvPr>
            <p:cNvCxnSpPr>
              <a:cxnSpLocks/>
              <a:stCxn id="7" idx="0"/>
            </p:cNvCxnSpPr>
            <p:nvPr/>
          </p:nvCxnSpPr>
          <p:spPr>
            <a:xfrm flipH="1" flipV="1">
              <a:off x="9391624" y="4493062"/>
              <a:ext cx="357047" cy="29550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0F8BB1E9-D301-47AC-297C-34E16D38C724}"/>
                </a:ext>
              </a:extLst>
            </p:cNvPr>
            <p:cNvSpPr txBox="1"/>
            <p:nvPr/>
          </p:nvSpPr>
          <p:spPr>
            <a:xfrm>
              <a:off x="9022528" y="2232077"/>
              <a:ext cx="1378772" cy="261610"/>
            </a:xfrm>
            <a:prstGeom prst="rect">
              <a:avLst/>
            </a:prstGeom>
            <a:solidFill>
              <a:schemeClr val="bg1"/>
            </a:solidFill>
            <a:ln>
              <a:solidFill>
                <a:schemeClr val="accent1"/>
              </a:solidFill>
            </a:ln>
          </p:spPr>
          <p:txBody>
            <a:bodyPr wrap="square">
              <a:spAutoFit/>
            </a:bodyPr>
            <a:lstStyle/>
            <a:p>
              <a:pPr algn="ctr"/>
              <a:r>
                <a:rPr lang="en-US" sz="1100" dirty="0"/>
                <a:t>TFPX short mockup</a:t>
              </a:r>
            </a:p>
          </p:txBody>
        </p:sp>
        <p:cxnSp>
          <p:nvCxnSpPr>
            <p:cNvPr id="12" name="Straight Arrow Connector 11">
              <a:extLst>
                <a:ext uri="{FF2B5EF4-FFF2-40B4-BE49-F238E27FC236}">
                  <a16:creationId xmlns:a16="http://schemas.microsoft.com/office/drawing/2014/main" id="{CDB97EAC-3AD4-C0F7-5B0C-83DA4B587219}"/>
                </a:ext>
              </a:extLst>
            </p:cNvPr>
            <p:cNvCxnSpPr>
              <a:cxnSpLocks/>
              <a:stCxn id="11" idx="2"/>
            </p:cNvCxnSpPr>
            <p:nvPr/>
          </p:nvCxnSpPr>
          <p:spPr>
            <a:xfrm flipH="1">
              <a:off x="9391624" y="2493687"/>
              <a:ext cx="320290" cy="31244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E13A8F63-9BB9-E3BE-4B50-2FECDAD50E1A}"/>
              </a:ext>
            </a:extLst>
          </p:cNvPr>
          <p:cNvGrpSpPr/>
          <p:nvPr/>
        </p:nvGrpSpPr>
        <p:grpSpPr>
          <a:xfrm>
            <a:off x="8599778" y="1054680"/>
            <a:ext cx="3271101" cy="2516109"/>
            <a:chOff x="8599779" y="912891"/>
            <a:chExt cx="3271101" cy="2516109"/>
          </a:xfrm>
        </p:grpSpPr>
        <p:pic>
          <p:nvPicPr>
            <p:cNvPr id="1030" name="Picture 6">
              <a:extLst>
                <a:ext uri="{FF2B5EF4-FFF2-40B4-BE49-F238E27FC236}">
                  <a16:creationId xmlns:a16="http://schemas.microsoft.com/office/drawing/2014/main" id="{A364B622-3A46-A465-8AC3-3033004B7CC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15799"/>
            <a:stretch/>
          </p:blipFill>
          <p:spPr bwMode="auto">
            <a:xfrm>
              <a:off x="8599779" y="1240619"/>
              <a:ext cx="3271101" cy="2188381"/>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A7F12C9F-4E28-CBA7-AC14-6AA9C9AF5973}"/>
                </a:ext>
              </a:extLst>
            </p:cNvPr>
            <p:cNvSpPr txBox="1"/>
            <p:nvPr/>
          </p:nvSpPr>
          <p:spPr>
            <a:xfrm>
              <a:off x="9463363" y="912891"/>
              <a:ext cx="1713611" cy="369332"/>
            </a:xfrm>
            <a:prstGeom prst="rect">
              <a:avLst/>
            </a:prstGeom>
            <a:solidFill>
              <a:srgbClr val="FF0000"/>
            </a:solidFill>
            <a:ln w="28575">
              <a:solidFill>
                <a:schemeClr val="tx1"/>
              </a:solidFill>
            </a:ln>
          </p:spPr>
          <p:txBody>
            <a:bodyPr wrap="none" rtlCol="0">
              <a:spAutoFit/>
            </a:bodyPr>
            <a:lstStyle/>
            <a:p>
              <a:r>
                <a:rPr lang="it-IT" dirty="0"/>
                <a:t>TFPX </a:t>
              </a:r>
              <a:r>
                <a:rPr lang="it-IT" dirty="0" err="1"/>
                <a:t>regulation</a:t>
              </a:r>
              <a:endParaRPr lang="en-US" dirty="0"/>
            </a:p>
          </p:txBody>
        </p:sp>
      </p:grpSp>
      <p:grpSp>
        <p:nvGrpSpPr>
          <p:cNvPr id="22" name="Group 21">
            <a:extLst>
              <a:ext uri="{FF2B5EF4-FFF2-40B4-BE49-F238E27FC236}">
                <a16:creationId xmlns:a16="http://schemas.microsoft.com/office/drawing/2014/main" id="{609F5276-84B8-34FB-2D61-499F5B3BC684}"/>
              </a:ext>
            </a:extLst>
          </p:cNvPr>
          <p:cNvGrpSpPr/>
          <p:nvPr/>
        </p:nvGrpSpPr>
        <p:grpSpPr>
          <a:xfrm>
            <a:off x="9061171" y="3595987"/>
            <a:ext cx="2348314" cy="2736327"/>
            <a:chOff x="9061170" y="3756548"/>
            <a:chExt cx="2348314" cy="2736327"/>
          </a:xfrm>
        </p:grpSpPr>
        <p:pic>
          <p:nvPicPr>
            <p:cNvPr id="1032" name="Picture 8">
              <a:extLst>
                <a:ext uri="{FF2B5EF4-FFF2-40B4-BE49-F238E27FC236}">
                  <a16:creationId xmlns:a16="http://schemas.microsoft.com/office/drawing/2014/main" id="{8B4F032D-6FD1-AC86-60DF-A801BD3E4B8D}"/>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25319" t="12784" r="32518"/>
            <a:stretch/>
          </p:blipFill>
          <p:spPr bwMode="auto">
            <a:xfrm>
              <a:off x="9061170" y="3756548"/>
              <a:ext cx="2348314" cy="2736327"/>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2619DFD5-E78A-FABF-0E8D-8894DA4AEA00}"/>
                </a:ext>
              </a:extLst>
            </p:cNvPr>
            <p:cNvSpPr txBox="1"/>
            <p:nvPr/>
          </p:nvSpPr>
          <p:spPr>
            <a:xfrm>
              <a:off x="9378522" y="3759094"/>
              <a:ext cx="1731243" cy="369332"/>
            </a:xfrm>
            <a:prstGeom prst="rect">
              <a:avLst/>
            </a:prstGeom>
            <a:solidFill>
              <a:srgbClr val="FF0000"/>
            </a:solidFill>
            <a:ln w="28575">
              <a:solidFill>
                <a:schemeClr val="tx1"/>
              </a:solidFill>
            </a:ln>
          </p:spPr>
          <p:txBody>
            <a:bodyPr wrap="none" rtlCol="0">
              <a:spAutoFit/>
            </a:bodyPr>
            <a:lstStyle/>
            <a:p>
              <a:r>
                <a:rPr lang="it-IT" dirty="0"/>
                <a:t>TBPX </a:t>
              </a:r>
              <a:r>
                <a:rPr lang="it-IT" dirty="0" err="1"/>
                <a:t>regulation</a:t>
              </a:r>
              <a:endParaRPr lang="en-US" dirty="0"/>
            </a:p>
          </p:txBody>
        </p:sp>
      </p:grpSp>
      <p:sp>
        <p:nvSpPr>
          <p:cNvPr id="24" name="TextBox 23">
            <a:extLst>
              <a:ext uri="{FF2B5EF4-FFF2-40B4-BE49-F238E27FC236}">
                <a16:creationId xmlns:a16="http://schemas.microsoft.com/office/drawing/2014/main" id="{F3A9BA38-2C3E-766F-18B9-B6AFBE2714F9}"/>
              </a:ext>
            </a:extLst>
          </p:cNvPr>
          <p:cNvSpPr txBox="1"/>
          <p:nvPr/>
        </p:nvSpPr>
        <p:spPr>
          <a:xfrm>
            <a:off x="4905852" y="1425625"/>
            <a:ext cx="3636099" cy="3785652"/>
          </a:xfrm>
          <a:prstGeom prst="rect">
            <a:avLst/>
          </a:prstGeom>
          <a:noFill/>
        </p:spPr>
        <p:txBody>
          <a:bodyPr wrap="square" rtlCol="0">
            <a:spAutoFit/>
          </a:bodyPr>
          <a:lstStyle/>
          <a:p>
            <a:r>
              <a:rPr lang="en-US" sz="1600" dirty="0"/>
              <a:t>The test setup is composed by:</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ITST carbon fiber mockup</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TFPX short carbon fiber mockup</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TBPX plastic mockup</a:t>
            </a:r>
          </a:p>
          <a:p>
            <a:pPr marL="285750" indent="-285750">
              <a:buFont typeface="Arial" panose="020B0604020202020204" pitchFamily="34" charset="0"/>
              <a:buChar char="•"/>
            </a:pPr>
            <a:endParaRPr lang="en-US" sz="1600" dirty="0"/>
          </a:p>
          <a:p>
            <a:endParaRPr lang="en-US" sz="1600" dirty="0"/>
          </a:p>
          <a:p>
            <a:endParaRPr lang="en-US" sz="1600" dirty="0"/>
          </a:p>
          <a:p>
            <a:r>
              <a:rPr lang="en-US" sz="1600" dirty="0"/>
              <a:t>The regulation for TFPX was done directly on the ITST rails, meanwhile for TBPX it was necessary to take out the Service cylinder and to regulate it supported by a Bosch structure</a:t>
            </a:r>
          </a:p>
        </p:txBody>
      </p:sp>
      <p:sp>
        <p:nvSpPr>
          <p:cNvPr id="9" name="Date Placeholder 8">
            <a:extLst>
              <a:ext uri="{FF2B5EF4-FFF2-40B4-BE49-F238E27FC236}">
                <a16:creationId xmlns:a16="http://schemas.microsoft.com/office/drawing/2014/main" id="{38C952DC-7F11-9A4F-2CEA-6EFE9F3225AE}"/>
              </a:ext>
            </a:extLst>
          </p:cNvPr>
          <p:cNvSpPr>
            <a:spLocks noGrp="1"/>
          </p:cNvSpPr>
          <p:nvPr>
            <p:ph type="dt" sz="half" idx="10"/>
          </p:nvPr>
        </p:nvSpPr>
        <p:spPr/>
        <p:txBody>
          <a:bodyPr/>
          <a:lstStyle/>
          <a:p>
            <a:r>
              <a:rPr lang="en-US"/>
              <a:t>29/05/2024</a:t>
            </a:r>
          </a:p>
        </p:txBody>
      </p:sp>
      <p:sp>
        <p:nvSpPr>
          <p:cNvPr id="10" name="Slide Number Placeholder 9">
            <a:extLst>
              <a:ext uri="{FF2B5EF4-FFF2-40B4-BE49-F238E27FC236}">
                <a16:creationId xmlns:a16="http://schemas.microsoft.com/office/drawing/2014/main" id="{442B302B-DF2A-CCD1-1DDC-C02413C13086}"/>
              </a:ext>
            </a:extLst>
          </p:cNvPr>
          <p:cNvSpPr>
            <a:spLocks noGrp="1"/>
          </p:cNvSpPr>
          <p:nvPr>
            <p:ph type="sldNum" sz="quarter" idx="12"/>
          </p:nvPr>
        </p:nvSpPr>
        <p:spPr/>
        <p:txBody>
          <a:bodyPr/>
          <a:lstStyle/>
          <a:p>
            <a:fld id="{DF23F53D-062D-426B-8ACC-E4452248BC53}" type="slidenum">
              <a:rPr lang="en-US" smtClean="0"/>
              <a:t>6</a:t>
            </a:fld>
            <a:endParaRPr lang="en-US"/>
          </a:p>
        </p:txBody>
      </p:sp>
    </p:spTree>
    <p:extLst>
      <p:ext uri="{BB962C8B-B14F-4D97-AF65-F5344CB8AC3E}">
        <p14:creationId xmlns:p14="http://schemas.microsoft.com/office/powerpoint/2010/main" val="3197624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AFE05-AD38-D08B-C73C-72824419EA71}"/>
              </a:ext>
            </a:extLst>
          </p:cNvPr>
          <p:cNvSpPr>
            <a:spLocks noGrp="1"/>
          </p:cNvSpPr>
          <p:nvPr>
            <p:ph type="title"/>
          </p:nvPr>
        </p:nvSpPr>
        <p:spPr>
          <a:xfrm>
            <a:off x="1137452" y="-35873"/>
            <a:ext cx="10515600" cy="1325563"/>
          </a:xfrm>
        </p:spPr>
        <p:txBody>
          <a:bodyPr>
            <a:normAutofit/>
          </a:bodyPr>
          <a:lstStyle/>
          <a:p>
            <a:pPr algn="ctr"/>
            <a:r>
              <a:rPr lang="en-US" sz="4000"/>
              <a:t>Mockup gaps</a:t>
            </a:r>
          </a:p>
        </p:txBody>
      </p:sp>
      <p:pic>
        <p:nvPicPr>
          <p:cNvPr id="33" name="Immagine 4">
            <a:extLst>
              <a:ext uri="{FF2B5EF4-FFF2-40B4-BE49-F238E27FC236}">
                <a16:creationId xmlns:a16="http://schemas.microsoft.com/office/drawing/2014/main" id="{ECE33191-A774-6636-0A53-B509FA271BF0}"/>
              </a:ext>
            </a:extLst>
          </p:cNvPr>
          <p:cNvPicPr>
            <a:picLocks noChangeAspect="1"/>
          </p:cNvPicPr>
          <p:nvPr/>
        </p:nvPicPr>
        <p:blipFill rotWithShape="1">
          <a:blip r:embed="rId2"/>
          <a:srcRect t="15180" r="57596"/>
          <a:stretch/>
        </p:blipFill>
        <p:spPr>
          <a:xfrm>
            <a:off x="65105" y="68694"/>
            <a:ext cx="2144695" cy="993736"/>
          </a:xfrm>
          <a:prstGeom prst="rect">
            <a:avLst/>
          </a:prstGeom>
        </p:spPr>
      </p:pic>
      <p:pic>
        <p:nvPicPr>
          <p:cNvPr id="34" name="Immagine 7">
            <a:extLst>
              <a:ext uri="{FF2B5EF4-FFF2-40B4-BE49-F238E27FC236}">
                <a16:creationId xmlns:a16="http://schemas.microsoft.com/office/drawing/2014/main" id="{DC9D79C6-21D8-194B-4CC2-119295753A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sp>
        <p:nvSpPr>
          <p:cNvPr id="4" name="Slide Number Placeholder 3">
            <a:extLst>
              <a:ext uri="{FF2B5EF4-FFF2-40B4-BE49-F238E27FC236}">
                <a16:creationId xmlns:a16="http://schemas.microsoft.com/office/drawing/2014/main" id="{FA1715E1-65E4-F758-D635-2195F753CF76}"/>
              </a:ext>
            </a:extLst>
          </p:cNvPr>
          <p:cNvSpPr>
            <a:spLocks noGrp="1"/>
          </p:cNvSpPr>
          <p:nvPr>
            <p:ph type="sldNum" sz="quarter" idx="12"/>
          </p:nvPr>
        </p:nvSpPr>
        <p:spPr/>
        <p:txBody>
          <a:bodyPr/>
          <a:lstStyle/>
          <a:p>
            <a:fld id="{2E535A2D-944E-49F2-86FA-F970EA5124E0}" type="slidenum">
              <a:rPr lang="en-US" smtClean="0"/>
              <a:t>7</a:t>
            </a:fld>
            <a:endParaRPr lang="en-US"/>
          </a:p>
        </p:txBody>
      </p:sp>
      <p:grpSp>
        <p:nvGrpSpPr>
          <p:cNvPr id="9" name="Group 8">
            <a:extLst>
              <a:ext uri="{FF2B5EF4-FFF2-40B4-BE49-F238E27FC236}">
                <a16:creationId xmlns:a16="http://schemas.microsoft.com/office/drawing/2014/main" id="{D2AB1A60-57BC-908D-1C79-F3AF78512495}"/>
              </a:ext>
            </a:extLst>
          </p:cNvPr>
          <p:cNvGrpSpPr/>
          <p:nvPr/>
        </p:nvGrpSpPr>
        <p:grpSpPr>
          <a:xfrm>
            <a:off x="580870" y="1162244"/>
            <a:ext cx="10772930" cy="5221608"/>
            <a:chOff x="580870" y="1162244"/>
            <a:chExt cx="10772930" cy="5221608"/>
          </a:xfrm>
        </p:grpSpPr>
        <p:grpSp>
          <p:nvGrpSpPr>
            <p:cNvPr id="86" name="Group 85">
              <a:extLst>
                <a:ext uri="{FF2B5EF4-FFF2-40B4-BE49-F238E27FC236}">
                  <a16:creationId xmlns:a16="http://schemas.microsoft.com/office/drawing/2014/main" id="{7E04876F-4272-EEA5-5CC1-AE3F416C27DF}"/>
                </a:ext>
              </a:extLst>
            </p:cNvPr>
            <p:cNvGrpSpPr/>
            <p:nvPr/>
          </p:nvGrpSpPr>
          <p:grpSpPr>
            <a:xfrm>
              <a:off x="580870" y="1166997"/>
              <a:ext cx="10772930" cy="5216855"/>
              <a:chOff x="1167626" y="1033687"/>
              <a:chExt cx="10772930" cy="5216855"/>
            </a:xfrm>
          </p:grpSpPr>
          <p:grpSp>
            <p:nvGrpSpPr>
              <p:cNvPr id="57" name="Group 56">
                <a:extLst>
                  <a:ext uri="{FF2B5EF4-FFF2-40B4-BE49-F238E27FC236}">
                    <a16:creationId xmlns:a16="http://schemas.microsoft.com/office/drawing/2014/main" id="{23B5BDE2-FA89-3FA0-34A5-536ADEE5AD81}"/>
                  </a:ext>
                </a:extLst>
              </p:cNvPr>
              <p:cNvGrpSpPr/>
              <p:nvPr/>
            </p:nvGrpSpPr>
            <p:grpSpPr>
              <a:xfrm>
                <a:off x="1167626" y="1033687"/>
                <a:ext cx="10772930" cy="5216855"/>
                <a:chOff x="1167626" y="1033687"/>
                <a:chExt cx="10772930" cy="5216855"/>
              </a:xfrm>
            </p:grpSpPr>
            <p:pic>
              <p:nvPicPr>
                <p:cNvPr id="46" name="Picture 45">
                  <a:extLst>
                    <a:ext uri="{FF2B5EF4-FFF2-40B4-BE49-F238E27FC236}">
                      <a16:creationId xmlns:a16="http://schemas.microsoft.com/office/drawing/2014/main" id="{186BA87A-EC5E-769E-C05C-F9B7F6B5F232}"/>
                    </a:ext>
                  </a:extLst>
                </p:cNvPr>
                <p:cNvPicPr>
                  <a:picLocks noChangeAspect="1"/>
                </p:cNvPicPr>
                <p:nvPr/>
              </p:nvPicPr>
              <p:blipFill>
                <a:blip r:embed="rId4"/>
                <a:stretch>
                  <a:fillRect/>
                </a:stretch>
              </p:blipFill>
              <p:spPr>
                <a:xfrm>
                  <a:off x="6841903" y="1288379"/>
                  <a:ext cx="5098653" cy="4960851"/>
                </a:xfrm>
                <a:prstGeom prst="rect">
                  <a:avLst/>
                </a:prstGeom>
              </p:spPr>
            </p:pic>
            <p:pic>
              <p:nvPicPr>
                <p:cNvPr id="36" name="Picture 35">
                  <a:extLst>
                    <a:ext uri="{FF2B5EF4-FFF2-40B4-BE49-F238E27FC236}">
                      <a16:creationId xmlns:a16="http://schemas.microsoft.com/office/drawing/2014/main" id="{60F5BF35-CBFB-58F6-D1F1-DDBCFC9BE239}"/>
                    </a:ext>
                  </a:extLst>
                </p:cNvPr>
                <p:cNvPicPr>
                  <a:picLocks noChangeAspect="1"/>
                </p:cNvPicPr>
                <p:nvPr/>
              </p:nvPicPr>
              <p:blipFill>
                <a:blip r:embed="rId5"/>
                <a:stretch>
                  <a:fillRect/>
                </a:stretch>
              </p:blipFill>
              <p:spPr>
                <a:xfrm>
                  <a:off x="2276659" y="1289690"/>
                  <a:ext cx="4656800" cy="4960852"/>
                </a:xfrm>
                <a:prstGeom prst="rect">
                  <a:avLst/>
                </a:prstGeom>
              </p:spPr>
            </p:pic>
            <p:pic>
              <p:nvPicPr>
                <p:cNvPr id="38" name="Picture 37">
                  <a:extLst>
                    <a:ext uri="{FF2B5EF4-FFF2-40B4-BE49-F238E27FC236}">
                      <a16:creationId xmlns:a16="http://schemas.microsoft.com/office/drawing/2014/main" id="{1161C6F0-B00E-AA31-32BF-0A16C5F7A019}"/>
                    </a:ext>
                  </a:extLst>
                </p:cNvPr>
                <p:cNvPicPr>
                  <a:picLocks noChangeAspect="1"/>
                </p:cNvPicPr>
                <p:nvPr/>
              </p:nvPicPr>
              <p:blipFill rotWithShape="1">
                <a:blip r:embed="rId6"/>
                <a:srcRect l="15157" t="30984" r="16009" b="18933"/>
                <a:stretch/>
              </p:blipFill>
              <p:spPr>
                <a:xfrm>
                  <a:off x="1167626" y="1033687"/>
                  <a:ext cx="2531828" cy="145453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0" name="Picture 39">
                  <a:extLst>
                    <a:ext uri="{FF2B5EF4-FFF2-40B4-BE49-F238E27FC236}">
                      <a16:creationId xmlns:a16="http://schemas.microsoft.com/office/drawing/2014/main" id="{9C5098AE-2DCC-3B6F-E4A5-BB4FE581CCA6}"/>
                    </a:ext>
                  </a:extLst>
                </p:cNvPr>
                <p:cNvPicPr>
                  <a:picLocks noChangeAspect="1"/>
                </p:cNvPicPr>
                <p:nvPr/>
              </p:nvPicPr>
              <p:blipFill rotWithShape="1">
                <a:blip r:embed="rId7"/>
                <a:srcRect l="11023" t="24926" r="6836" b="15803"/>
                <a:stretch/>
              </p:blipFill>
              <p:spPr>
                <a:xfrm>
                  <a:off x="5182809" y="1574500"/>
                  <a:ext cx="2272684" cy="134912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2" name="Picture 41">
                  <a:extLst>
                    <a:ext uri="{FF2B5EF4-FFF2-40B4-BE49-F238E27FC236}">
                      <a16:creationId xmlns:a16="http://schemas.microsoft.com/office/drawing/2014/main" id="{4AE4152B-BC18-1A39-3484-E95D4F881F96}"/>
                    </a:ext>
                  </a:extLst>
                </p:cNvPr>
                <p:cNvPicPr>
                  <a:picLocks noChangeAspect="1"/>
                </p:cNvPicPr>
                <p:nvPr/>
              </p:nvPicPr>
              <p:blipFill rotWithShape="1">
                <a:blip r:embed="rId8"/>
                <a:srcRect l="26650" t="12206" r="8665" b="11437"/>
                <a:stretch/>
              </p:blipFill>
              <p:spPr>
                <a:xfrm>
                  <a:off x="1400400" y="2702930"/>
                  <a:ext cx="2631666" cy="170169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44" name="Picture 43">
                  <a:extLst>
                    <a:ext uri="{FF2B5EF4-FFF2-40B4-BE49-F238E27FC236}">
                      <a16:creationId xmlns:a16="http://schemas.microsoft.com/office/drawing/2014/main" id="{646783F3-AE7E-A763-EE09-88849A8EAB5B}"/>
                    </a:ext>
                  </a:extLst>
                </p:cNvPr>
                <p:cNvPicPr>
                  <a:picLocks noChangeAspect="1"/>
                </p:cNvPicPr>
                <p:nvPr/>
              </p:nvPicPr>
              <p:blipFill rotWithShape="1">
                <a:blip r:embed="rId9"/>
                <a:srcRect l="16589" t="11033" r="19254" b="32241"/>
                <a:stretch/>
              </p:blipFill>
              <p:spPr>
                <a:xfrm>
                  <a:off x="4793940" y="3507138"/>
                  <a:ext cx="2272684" cy="154425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7" name="Arrow: Right 46">
                  <a:extLst>
                    <a:ext uri="{FF2B5EF4-FFF2-40B4-BE49-F238E27FC236}">
                      <a16:creationId xmlns:a16="http://schemas.microsoft.com/office/drawing/2014/main" id="{193995A6-9E0F-8358-4FE9-AAB7C45E7343}"/>
                    </a:ext>
                  </a:extLst>
                </p:cNvPr>
                <p:cNvSpPr/>
                <p:nvPr/>
              </p:nvSpPr>
              <p:spPr>
                <a:xfrm rot="11505179">
                  <a:off x="3539806" y="1721540"/>
                  <a:ext cx="945733" cy="3454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90EB1FE3-ACA4-9AF4-2275-63C3BD5A46B5}"/>
                    </a:ext>
                  </a:extLst>
                </p:cNvPr>
                <p:cNvSpPr/>
                <p:nvPr/>
              </p:nvSpPr>
              <p:spPr>
                <a:xfrm>
                  <a:off x="4446313" y="1872580"/>
                  <a:ext cx="301613" cy="305606"/>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Arrow: Right 48">
                  <a:extLst>
                    <a:ext uri="{FF2B5EF4-FFF2-40B4-BE49-F238E27FC236}">
                      <a16:creationId xmlns:a16="http://schemas.microsoft.com/office/drawing/2014/main" id="{A54A1BAC-3591-82FD-33B9-995F7DB26D23}"/>
                    </a:ext>
                  </a:extLst>
                </p:cNvPr>
                <p:cNvSpPr/>
                <p:nvPr/>
              </p:nvSpPr>
              <p:spPr>
                <a:xfrm rot="9752406">
                  <a:off x="3705157" y="3021056"/>
                  <a:ext cx="801773" cy="3454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BE6C572B-6E0B-3D2A-9424-B10237F0C3C4}"/>
                    </a:ext>
                  </a:extLst>
                </p:cNvPr>
                <p:cNvSpPr/>
                <p:nvPr/>
              </p:nvSpPr>
              <p:spPr>
                <a:xfrm>
                  <a:off x="4473908" y="2860970"/>
                  <a:ext cx="301613" cy="305606"/>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Arrow: Right 50">
                  <a:extLst>
                    <a:ext uri="{FF2B5EF4-FFF2-40B4-BE49-F238E27FC236}">
                      <a16:creationId xmlns:a16="http://schemas.microsoft.com/office/drawing/2014/main" id="{66D9C2D7-34BD-F927-A689-6E570CEB1B35}"/>
                    </a:ext>
                  </a:extLst>
                </p:cNvPr>
                <p:cNvSpPr/>
                <p:nvPr/>
              </p:nvSpPr>
              <p:spPr>
                <a:xfrm rot="20704460">
                  <a:off x="4732328" y="2221284"/>
                  <a:ext cx="649903" cy="3454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51">
                  <a:extLst>
                    <a:ext uri="{FF2B5EF4-FFF2-40B4-BE49-F238E27FC236}">
                      <a16:creationId xmlns:a16="http://schemas.microsoft.com/office/drawing/2014/main" id="{AB353B9D-61EA-09C5-D554-6899B38944C7}"/>
                    </a:ext>
                  </a:extLst>
                </p:cNvPr>
                <p:cNvSpPr/>
                <p:nvPr/>
              </p:nvSpPr>
              <p:spPr>
                <a:xfrm>
                  <a:off x="4459534" y="2369586"/>
                  <a:ext cx="301613" cy="305606"/>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Arrow: Right 52">
                  <a:extLst>
                    <a:ext uri="{FF2B5EF4-FFF2-40B4-BE49-F238E27FC236}">
                      <a16:creationId xmlns:a16="http://schemas.microsoft.com/office/drawing/2014/main" id="{5FD63D1A-8CC8-A0F4-7447-C9B60CADBA6C}"/>
                    </a:ext>
                  </a:extLst>
                </p:cNvPr>
                <p:cNvSpPr/>
                <p:nvPr/>
              </p:nvSpPr>
              <p:spPr>
                <a:xfrm rot="1670118">
                  <a:off x="4664932" y="3468612"/>
                  <a:ext cx="731182" cy="3454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a:extLst>
                    <a:ext uri="{FF2B5EF4-FFF2-40B4-BE49-F238E27FC236}">
                      <a16:creationId xmlns:a16="http://schemas.microsoft.com/office/drawing/2014/main" id="{6D42BC8E-4035-BA51-AB90-98C494CE3CC9}"/>
                    </a:ext>
                  </a:extLst>
                </p:cNvPr>
                <p:cNvSpPr/>
                <p:nvPr/>
              </p:nvSpPr>
              <p:spPr>
                <a:xfrm>
                  <a:off x="4446315" y="3234917"/>
                  <a:ext cx="301613" cy="305606"/>
                </a:xfrm>
                <a:prstGeom prst="ellipse">
                  <a:avLst/>
                </a:prstGeom>
                <a:no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6" name="TextBox 55">
                <a:extLst>
                  <a:ext uri="{FF2B5EF4-FFF2-40B4-BE49-F238E27FC236}">
                    <a16:creationId xmlns:a16="http://schemas.microsoft.com/office/drawing/2014/main" id="{7972EA31-B6B5-37D4-13FD-567C0152ABC3}"/>
                  </a:ext>
                </a:extLst>
              </p:cNvPr>
              <p:cNvSpPr txBox="1"/>
              <p:nvPr/>
            </p:nvSpPr>
            <p:spPr>
              <a:xfrm rot="21397077">
                <a:off x="2023929" y="1968001"/>
                <a:ext cx="972483" cy="369332"/>
              </a:xfrm>
              <a:prstGeom prst="rect">
                <a:avLst/>
              </a:prstGeom>
              <a:noFill/>
            </p:spPr>
            <p:txBody>
              <a:bodyPr wrap="square" rtlCol="0">
                <a:spAutoFit/>
              </a:bodyPr>
              <a:lstStyle/>
              <a:p>
                <a:r>
                  <a:rPr lang="it-IT" b="1" dirty="0"/>
                  <a:t>1.7 mm</a:t>
                </a:r>
              </a:p>
            </p:txBody>
          </p:sp>
          <p:cxnSp>
            <p:nvCxnSpPr>
              <p:cNvPr id="66" name="Straight Arrow Connector 65">
                <a:extLst>
                  <a:ext uri="{FF2B5EF4-FFF2-40B4-BE49-F238E27FC236}">
                    <a16:creationId xmlns:a16="http://schemas.microsoft.com/office/drawing/2014/main" id="{3E83EB7E-6E6C-BB81-A0F0-FCB6A31E2F81}"/>
                  </a:ext>
                </a:extLst>
              </p:cNvPr>
              <p:cNvCxnSpPr>
                <a:cxnSpLocks/>
              </p:cNvCxnSpPr>
              <p:nvPr/>
            </p:nvCxnSpPr>
            <p:spPr>
              <a:xfrm flipH="1">
                <a:off x="2515187" y="1832504"/>
                <a:ext cx="76145" cy="77450"/>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318593A3-D41A-9539-13A3-7421A91C249C}"/>
                  </a:ext>
                </a:extLst>
              </p:cNvPr>
              <p:cNvCxnSpPr>
                <a:cxnSpLocks/>
              </p:cNvCxnSpPr>
              <p:nvPr/>
            </p:nvCxnSpPr>
            <p:spPr>
              <a:xfrm flipH="1">
                <a:off x="6319151" y="2249061"/>
                <a:ext cx="95954" cy="120525"/>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0" name="TextBox 69">
                <a:extLst>
                  <a:ext uri="{FF2B5EF4-FFF2-40B4-BE49-F238E27FC236}">
                    <a16:creationId xmlns:a16="http://schemas.microsoft.com/office/drawing/2014/main" id="{FEFFC560-7E11-85DB-7F25-C0AED963E3C3}"/>
                  </a:ext>
                </a:extLst>
              </p:cNvPr>
              <p:cNvSpPr txBox="1"/>
              <p:nvPr/>
            </p:nvSpPr>
            <p:spPr>
              <a:xfrm>
                <a:off x="5976146" y="2377211"/>
                <a:ext cx="957313" cy="369332"/>
              </a:xfrm>
              <a:prstGeom prst="rect">
                <a:avLst/>
              </a:prstGeom>
              <a:noFill/>
            </p:spPr>
            <p:txBody>
              <a:bodyPr wrap="none" rtlCol="0">
                <a:spAutoFit/>
              </a:bodyPr>
              <a:lstStyle/>
              <a:p>
                <a:r>
                  <a:rPr lang="it-IT" b="1" dirty="0"/>
                  <a:t>1.7 mm</a:t>
                </a:r>
                <a:endParaRPr lang="en-US" b="1" dirty="0"/>
              </a:p>
            </p:txBody>
          </p:sp>
          <p:cxnSp>
            <p:nvCxnSpPr>
              <p:cNvPr id="75" name="Straight Arrow Connector 74">
                <a:extLst>
                  <a:ext uri="{FF2B5EF4-FFF2-40B4-BE49-F238E27FC236}">
                    <a16:creationId xmlns:a16="http://schemas.microsoft.com/office/drawing/2014/main" id="{08973246-A27E-6351-A6CE-78B1ED8767BC}"/>
                  </a:ext>
                </a:extLst>
              </p:cNvPr>
              <p:cNvCxnSpPr>
                <a:cxnSpLocks/>
              </p:cNvCxnSpPr>
              <p:nvPr/>
            </p:nvCxnSpPr>
            <p:spPr>
              <a:xfrm flipH="1">
                <a:off x="2515187" y="3507138"/>
                <a:ext cx="76145" cy="134196"/>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73620CC8-1035-BF39-32E9-50104A635283}"/>
                  </a:ext>
                </a:extLst>
              </p:cNvPr>
              <p:cNvSpPr txBox="1"/>
              <p:nvPr/>
            </p:nvSpPr>
            <p:spPr>
              <a:xfrm rot="21537247">
                <a:off x="2218586" y="3204376"/>
                <a:ext cx="957313" cy="369332"/>
              </a:xfrm>
              <a:prstGeom prst="rect">
                <a:avLst/>
              </a:prstGeom>
              <a:noFill/>
            </p:spPr>
            <p:txBody>
              <a:bodyPr wrap="none" rtlCol="0">
                <a:spAutoFit/>
              </a:bodyPr>
              <a:lstStyle/>
              <a:p>
                <a:r>
                  <a:rPr lang="it-IT" b="1" dirty="0"/>
                  <a:t>1.3 mm</a:t>
                </a:r>
                <a:endParaRPr lang="en-US" b="1" dirty="0"/>
              </a:p>
            </p:txBody>
          </p:sp>
          <p:cxnSp>
            <p:nvCxnSpPr>
              <p:cNvPr id="83" name="Straight Arrow Connector 82">
                <a:extLst>
                  <a:ext uri="{FF2B5EF4-FFF2-40B4-BE49-F238E27FC236}">
                    <a16:creationId xmlns:a16="http://schemas.microsoft.com/office/drawing/2014/main" id="{4852A154-E5D2-F620-D612-27E5BB856DAD}"/>
                  </a:ext>
                </a:extLst>
              </p:cNvPr>
              <p:cNvCxnSpPr>
                <a:cxnSpLocks/>
              </p:cNvCxnSpPr>
              <p:nvPr/>
            </p:nvCxnSpPr>
            <p:spPr>
              <a:xfrm flipH="1">
                <a:off x="6080029" y="4332996"/>
                <a:ext cx="81131" cy="203493"/>
              </a:xfrm>
              <a:prstGeom prst="straightConnector1">
                <a:avLst/>
              </a:prstGeom>
              <a:ln w="3810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4" name="TextBox 83">
                <a:extLst>
                  <a:ext uri="{FF2B5EF4-FFF2-40B4-BE49-F238E27FC236}">
                    <a16:creationId xmlns:a16="http://schemas.microsoft.com/office/drawing/2014/main" id="{086102BE-E2DF-DE3E-AA8E-A005111E2A4B}"/>
                  </a:ext>
                </a:extLst>
              </p:cNvPr>
              <p:cNvSpPr txBox="1"/>
              <p:nvPr/>
            </p:nvSpPr>
            <p:spPr>
              <a:xfrm>
                <a:off x="5840494" y="3987876"/>
                <a:ext cx="957313" cy="369332"/>
              </a:xfrm>
              <a:prstGeom prst="rect">
                <a:avLst/>
              </a:prstGeom>
              <a:noFill/>
            </p:spPr>
            <p:txBody>
              <a:bodyPr wrap="none" rtlCol="0">
                <a:spAutoFit/>
              </a:bodyPr>
              <a:lstStyle/>
              <a:p>
                <a:r>
                  <a:rPr lang="it-IT" b="1" dirty="0"/>
                  <a:t>1.0 mm</a:t>
                </a:r>
                <a:endParaRPr lang="en-US" b="1" dirty="0"/>
              </a:p>
            </p:txBody>
          </p:sp>
        </p:grpSp>
        <p:sp>
          <p:nvSpPr>
            <p:cNvPr id="5" name="TextBox 4">
              <a:extLst>
                <a:ext uri="{FF2B5EF4-FFF2-40B4-BE49-F238E27FC236}">
                  <a16:creationId xmlns:a16="http://schemas.microsoft.com/office/drawing/2014/main" id="{99EBB2F7-97E5-C2EB-B760-591FDA3CC1E7}"/>
                </a:ext>
              </a:extLst>
            </p:cNvPr>
            <p:cNvSpPr txBox="1"/>
            <p:nvPr/>
          </p:nvSpPr>
          <p:spPr>
            <a:xfrm>
              <a:off x="5515308" y="3673833"/>
              <a:ext cx="399468" cy="369332"/>
            </a:xfrm>
            <a:prstGeom prst="rect">
              <a:avLst/>
            </a:prstGeom>
            <a:noFill/>
          </p:spPr>
          <p:txBody>
            <a:bodyPr wrap="none" rtlCol="0">
              <a:spAutoFit/>
            </a:bodyPr>
            <a:lstStyle/>
            <a:p>
              <a:r>
                <a:rPr lang="it-IT" b="1" dirty="0"/>
                <a:t>L1</a:t>
              </a:r>
              <a:endParaRPr lang="en-US" b="1" dirty="0"/>
            </a:p>
          </p:txBody>
        </p:sp>
        <p:sp>
          <p:nvSpPr>
            <p:cNvPr id="6" name="TextBox 5">
              <a:extLst>
                <a:ext uri="{FF2B5EF4-FFF2-40B4-BE49-F238E27FC236}">
                  <a16:creationId xmlns:a16="http://schemas.microsoft.com/office/drawing/2014/main" id="{FC80356C-86AF-4C73-2DBD-2D43DC06E2F0}"/>
                </a:ext>
              </a:extLst>
            </p:cNvPr>
            <p:cNvSpPr txBox="1"/>
            <p:nvPr/>
          </p:nvSpPr>
          <p:spPr>
            <a:xfrm>
              <a:off x="1465864" y="1162244"/>
              <a:ext cx="399468" cy="369332"/>
            </a:xfrm>
            <a:prstGeom prst="rect">
              <a:avLst/>
            </a:prstGeom>
            <a:noFill/>
          </p:spPr>
          <p:txBody>
            <a:bodyPr wrap="none" rtlCol="0">
              <a:spAutoFit/>
            </a:bodyPr>
            <a:lstStyle/>
            <a:p>
              <a:r>
                <a:rPr lang="it-IT" b="1" dirty="0"/>
                <a:t>L4</a:t>
              </a:r>
              <a:endParaRPr lang="en-US" b="1" dirty="0"/>
            </a:p>
          </p:txBody>
        </p:sp>
        <p:sp>
          <p:nvSpPr>
            <p:cNvPr id="7" name="TextBox 6">
              <a:extLst>
                <a:ext uri="{FF2B5EF4-FFF2-40B4-BE49-F238E27FC236}">
                  <a16:creationId xmlns:a16="http://schemas.microsoft.com/office/drawing/2014/main" id="{7A934C7F-6747-2C62-DA6C-BAF01892FAFC}"/>
                </a:ext>
              </a:extLst>
            </p:cNvPr>
            <p:cNvSpPr txBox="1"/>
            <p:nvPr/>
          </p:nvSpPr>
          <p:spPr>
            <a:xfrm>
              <a:off x="5414317" y="1712599"/>
              <a:ext cx="399468" cy="369332"/>
            </a:xfrm>
            <a:prstGeom prst="rect">
              <a:avLst/>
            </a:prstGeom>
            <a:noFill/>
          </p:spPr>
          <p:txBody>
            <a:bodyPr wrap="none" rtlCol="0">
              <a:spAutoFit/>
            </a:bodyPr>
            <a:lstStyle/>
            <a:p>
              <a:r>
                <a:rPr lang="it-IT" b="1" dirty="0"/>
                <a:t>L3</a:t>
              </a:r>
              <a:endParaRPr lang="en-US" b="1" dirty="0"/>
            </a:p>
          </p:txBody>
        </p:sp>
        <p:sp>
          <p:nvSpPr>
            <p:cNvPr id="8" name="TextBox 7">
              <a:extLst>
                <a:ext uri="{FF2B5EF4-FFF2-40B4-BE49-F238E27FC236}">
                  <a16:creationId xmlns:a16="http://schemas.microsoft.com/office/drawing/2014/main" id="{6B802B98-F9AD-F2CD-0F05-B81444B6F44D}"/>
                </a:ext>
              </a:extLst>
            </p:cNvPr>
            <p:cNvSpPr txBox="1"/>
            <p:nvPr/>
          </p:nvSpPr>
          <p:spPr>
            <a:xfrm>
              <a:off x="1865332" y="2836240"/>
              <a:ext cx="399468" cy="369332"/>
            </a:xfrm>
            <a:prstGeom prst="rect">
              <a:avLst/>
            </a:prstGeom>
            <a:noFill/>
          </p:spPr>
          <p:txBody>
            <a:bodyPr wrap="none" rtlCol="0">
              <a:spAutoFit/>
            </a:bodyPr>
            <a:lstStyle/>
            <a:p>
              <a:r>
                <a:rPr lang="it-IT" b="1" dirty="0"/>
                <a:t>L2</a:t>
              </a:r>
              <a:endParaRPr lang="en-US" b="1" dirty="0"/>
            </a:p>
          </p:txBody>
        </p:sp>
      </p:grpSp>
      <p:sp>
        <p:nvSpPr>
          <p:cNvPr id="10" name="Date Placeholder 9">
            <a:extLst>
              <a:ext uri="{FF2B5EF4-FFF2-40B4-BE49-F238E27FC236}">
                <a16:creationId xmlns:a16="http://schemas.microsoft.com/office/drawing/2014/main" id="{908C2FD6-B8E8-6A50-1F86-C9AE817B2D0F}"/>
              </a:ext>
            </a:extLst>
          </p:cNvPr>
          <p:cNvSpPr>
            <a:spLocks noGrp="1"/>
          </p:cNvSpPr>
          <p:nvPr>
            <p:ph type="dt" sz="half" idx="10"/>
          </p:nvPr>
        </p:nvSpPr>
        <p:spPr/>
        <p:txBody>
          <a:bodyPr/>
          <a:lstStyle/>
          <a:p>
            <a:r>
              <a:rPr lang="en-US"/>
              <a:t>29/05/2024</a:t>
            </a:r>
          </a:p>
        </p:txBody>
      </p:sp>
      <p:grpSp>
        <p:nvGrpSpPr>
          <p:cNvPr id="3" name="Group 2">
            <a:extLst>
              <a:ext uri="{FF2B5EF4-FFF2-40B4-BE49-F238E27FC236}">
                <a16:creationId xmlns:a16="http://schemas.microsoft.com/office/drawing/2014/main" id="{B6D2F80F-F006-09B3-C0DD-BEFDD1D12824}"/>
              </a:ext>
            </a:extLst>
          </p:cNvPr>
          <p:cNvGrpSpPr/>
          <p:nvPr/>
        </p:nvGrpSpPr>
        <p:grpSpPr>
          <a:xfrm>
            <a:off x="10282592" y="5030784"/>
            <a:ext cx="1000549" cy="1143194"/>
            <a:chOff x="9508128" y="4882317"/>
            <a:chExt cx="1000549" cy="1143194"/>
          </a:xfrm>
        </p:grpSpPr>
        <p:cxnSp>
          <p:nvCxnSpPr>
            <p:cNvPr id="11" name="Straight Arrow Connector 10">
              <a:extLst>
                <a:ext uri="{FF2B5EF4-FFF2-40B4-BE49-F238E27FC236}">
                  <a16:creationId xmlns:a16="http://schemas.microsoft.com/office/drawing/2014/main" id="{B25BE5E4-F17E-1156-B9DA-8146C76387B4}"/>
                </a:ext>
              </a:extLst>
            </p:cNvPr>
            <p:cNvCxnSpPr>
              <a:cxnSpLocks/>
            </p:cNvCxnSpPr>
            <p:nvPr/>
          </p:nvCxnSpPr>
          <p:spPr>
            <a:xfrm flipV="1">
              <a:off x="10041211" y="5317648"/>
              <a:ext cx="402627" cy="328416"/>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C46272F2-9E57-997F-AF65-648BF33672D9}"/>
                </a:ext>
              </a:extLst>
            </p:cNvPr>
            <p:cNvSpPr txBox="1"/>
            <p:nvPr/>
          </p:nvSpPr>
          <p:spPr>
            <a:xfrm>
              <a:off x="10216609" y="4882317"/>
              <a:ext cx="292068" cy="369332"/>
            </a:xfrm>
            <a:prstGeom prst="rect">
              <a:avLst/>
            </a:prstGeom>
            <a:noFill/>
            <a:ln>
              <a:solidFill>
                <a:schemeClr val="tx1"/>
              </a:solidFill>
            </a:ln>
          </p:spPr>
          <p:txBody>
            <a:bodyPr wrap="none" rtlCol="0">
              <a:spAutoFit/>
            </a:bodyPr>
            <a:lstStyle/>
            <a:p>
              <a:r>
                <a:rPr lang="it-IT" b="1" dirty="0"/>
                <a:t>z</a:t>
              </a:r>
              <a:endParaRPr lang="en-US" b="1" dirty="0"/>
            </a:p>
          </p:txBody>
        </p:sp>
        <p:cxnSp>
          <p:nvCxnSpPr>
            <p:cNvPr id="13" name="Straight Arrow Connector 12">
              <a:extLst>
                <a:ext uri="{FF2B5EF4-FFF2-40B4-BE49-F238E27FC236}">
                  <a16:creationId xmlns:a16="http://schemas.microsoft.com/office/drawing/2014/main" id="{FD92ED05-2CE1-7EE3-EFBB-7483E7E6FCD5}"/>
                </a:ext>
              </a:extLst>
            </p:cNvPr>
            <p:cNvCxnSpPr>
              <a:cxnSpLocks/>
            </p:cNvCxnSpPr>
            <p:nvPr/>
          </p:nvCxnSpPr>
          <p:spPr>
            <a:xfrm flipV="1">
              <a:off x="10022271" y="5141929"/>
              <a:ext cx="0" cy="504135"/>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78BBF88B-99E7-2482-7CCA-8330A829F5A2}"/>
                </a:ext>
              </a:extLst>
            </p:cNvPr>
            <p:cNvSpPr txBox="1"/>
            <p:nvPr/>
          </p:nvSpPr>
          <p:spPr>
            <a:xfrm>
              <a:off x="9649517" y="5020395"/>
              <a:ext cx="326324" cy="369332"/>
            </a:xfrm>
            <a:prstGeom prst="rect">
              <a:avLst/>
            </a:prstGeom>
            <a:noFill/>
            <a:ln>
              <a:solidFill>
                <a:schemeClr val="tx1"/>
              </a:solidFill>
            </a:ln>
          </p:spPr>
          <p:txBody>
            <a:bodyPr wrap="square" rtlCol="0">
              <a:spAutoFit/>
            </a:bodyPr>
            <a:lstStyle/>
            <a:p>
              <a:r>
                <a:rPr lang="it-IT" b="1" dirty="0"/>
                <a:t>y</a:t>
              </a:r>
              <a:endParaRPr lang="en-US" b="1" dirty="0"/>
            </a:p>
          </p:txBody>
        </p:sp>
        <p:sp>
          <p:nvSpPr>
            <p:cNvPr id="15" name="TextBox 14">
              <a:extLst>
                <a:ext uri="{FF2B5EF4-FFF2-40B4-BE49-F238E27FC236}">
                  <a16:creationId xmlns:a16="http://schemas.microsoft.com/office/drawing/2014/main" id="{3772FB48-CCB9-A462-7A86-9E89E55F94DD}"/>
                </a:ext>
              </a:extLst>
            </p:cNvPr>
            <p:cNvSpPr txBox="1"/>
            <p:nvPr/>
          </p:nvSpPr>
          <p:spPr>
            <a:xfrm>
              <a:off x="9508128" y="5656179"/>
              <a:ext cx="298480" cy="369332"/>
            </a:xfrm>
            <a:prstGeom prst="rect">
              <a:avLst/>
            </a:prstGeom>
            <a:noFill/>
            <a:ln>
              <a:solidFill>
                <a:schemeClr val="tx1"/>
              </a:solidFill>
            </a:ln>
          </p:spPr>
          <p:txBody>
            <a:bodyPr wrap="none" rtlCol="0">
              <a:spAutoFit/>
            </a:bodyPr>
            <a:lstStyle/>
            <a:p>
              <a:r>
                <a:rPr lang="it-IT" b="1" dirty="0"/>
                <a:t>x</a:t>
              </a:r>
              <a:endParaRPr lang="en-US" b="1" dirty="0"/>
            </a:p>
          </p:txBody>
        </p:sp>
        <p:cxnSp>
          <p:nvCxnSpPr>
            <p:cNvPr id="16" name="Straight Arrow Connector 15">
              <a:extLst>
                <a:ext uri="{FF2B5EF4-FFF2-40B4-BE49-F238E27FC236}">
                  <a16:creationId xmlns:a16="http://schemas.microsoft.com/office/drawing/2014/main" id="{A5A3B308-EFBB-3C38-C2CD-C26D4FA0238C}"/>
                </a:ext>
              </a:extLst>
            </p:cNvPr>
            <p:cNvCxnSpPr>
              <a:cxnSpLocks/>
            </p:cNvCxnSpPr>
            <p:nvPr/>
          </p:nvCxnSpPr>
          <p:spPr>
            <a:xfrm flipH="1" flipV="1">
              <a:off x="9619644" y="5512429"/>
              <a:ext cx="431757" cy="133635"/>
            </a:xfrm>
            <a:prstGeom prst="straightConnector1">
              <a:avLst/>
            </a:prstGeom>
            <a:ln w="381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368294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CF170-207A-8BB6-098B-8F8269A62824}"/>
              </a:ext>
            </a:extLst>
          </p:cNvPr>
          <p:cNvSpPr>
            <a:spLocks noGrp="1"/>
          </p:cNvSpPr>
          <p:nvPr>
            <p:ph type="title"/>
          </p:nvPr>
        </p:nvSpPr>
        <p:spPr>
          <a:xfrm>
            <a:off x="838200" y="58166"/>
            <a:ext cx="10515600" cy="1325563"/>
          </a:xfrm>
        </p:spPr>
        <p:txBody>
          <a:bodyPr/>
          <a:lstStyle/>
          <a:p>
            <a:pPr algn="ctr"/>
            <a:r>
              <a:rPr lang="en-US" dirty="0"/>
              <a:t>First assembly and insertion</a:t>
            </a:r>
          </a:p>
        </p:txBody>
      </p:sp>
      <p:pic>
        <p:nvPicPr>
          <p:cNvPr id="4" name="Immagine 4">
            <a:extLst>
              <a:ext uri="{FF2B5EF4-FFF2-40B4-BE49-F238E27FC236}">
                <a16:creationId xmlns:a16="http://schemas.microsoft.com/office/drawing/2014/main" id="{3E2BAC8C-4571-9EED-5E98-17CC121DAB6A}"/>
              </a:ext>
            </a:extLst>
          </p:cNvPr>
          <p:cNvPicPr>
            <a:picLocks noChangeAspect="1"/>
          </p:cNvPicPr>
          <p:nvPr/>
        </p:nvPicPr>
        <p:blipFill rotWithShape="1">
          <a:blip r:embed="rId2"/>
          <a:srcRect t="15180" r="57596"/>
          <a:stretch/>
        </p:blipFill>
        <p:spPr>
          <a:xfrm>
            <a:off x="65105" y="68694"/>
            <a:ext cx="2144695" cy="993736"/>
          </a:xfrm>
          <a:prstGeom prst="rect">
            <a:avLst/>
          </a:prstGeom>
        </p:spPr>
      </p:pic>
      <p:pic>
        <p:nvPicPr>
          <p:cNvPr id="5" name="Immagine 7">
            <a:extLst>
              <a:ext uri="{FF2B5EF4-FFF2-40B4-BE49-F238E27FC236}">
                <a16:creationId xmlns:a16="http://schemas.microsoft.com/office/drawing/2014/main" id="{A870B900-D4A3-C02D-2C1B-85A41426CA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pic>
        <p:nvPicPr>
          <p:cNvPr id="4098" name="Picture 2">
            <a:extLst>
              <a:ext uri="{FF2B5EF4-FFF2-40B4-BE49-F238E27FC236}">
                <a16:creationId xmlns:a16="http://schemas.microsoft.com/office/drawing/2014/main" id="{DAC5D98A-7189-1326-D5AE-02A18FC2139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7370" r="5336" b="5439"/>
          <a:stretch/>
        </p:blipFill>
        <p:spPr bwMode="auto">
          <a:xfrm>
            <a:off x="3833279" y="1185071"/>
            <a:ext cx="4179590" cy="513443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a:extLst>
              <a:ext uri="{FF2B5EF4-FFF2-40B4-BE49-F238E27FC236}">
                <a16:creationId xmlns:a16="http://schemas.microsoft.com/office/drawing/2014/main" id="{80BED5E2-85CB-BBE0-0521-65FB189EF91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6001" b="17886"/>
          <a:stretch/>
        </p:blipFill>
        <p:spPr bwMode="auto">
          <a:xfrm>
            <a:off x="8183501" y="1185071"/>
            <a:ext cx="3799283" cy="513443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583EC551-2985-24ED-4200-ED05CF48CEA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27083" b="22206"/>
          <a:stretch/>
        </p:blipFill>
        <p:spPr bwMode="auto">
          <a:xfrm>
            <a:off x="226971" y="3246050"/>
            <a:ext cx="3413386" cy="307345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64A8D8F-79F3-A0BE-E567-4B175794C45A}"/>
              </a:ext>
            </a:extLst>
          </p:cNvPr>
          <p:cNvSpPr txBox="1"/>
          <p:nvPr/>
        </p:nvSpPr>
        <p:spPr>
          <a:xfrm>
            <a:off x="209216" y="1148222"/>
            <a:ext cx="3624063" cy="2031325"/>
          </a:xfrm>
          <a:prstGeom prst="rect">
            <a:avLst/>
          </a:prstGeom>
          <a:noFill/>
        </p:spPr>
        <p:txBody>
          <a:bodyPr wrap="square" rtlCol="0">
            <a:spAutoFit/>
          </a:bodyPr>
          <a:lstStyle/>
          <a:p>
            <a:r>
              <a:rPr lang="en-US" sz="1400" dirty="0"/>
              <a:t>First insertion, without applying the proper adjustments by scanning but by using a ruler.</a:t>
            </a:r>
            <a:br>
              <a:rPr lang="en-US" sz="1400" dirty="0"/>
            </a:br>
            <a:r>
              <a:rPr lang="en-US" sz="1400" dirty="0"/>
              <a:t>The goal of this first insertion was to check any collision o issues during the insertion of the final assembly. We didn’t find any issues on rails, but we had collision for L1 and L2 layers, pointing out that the internal layers were tilted to the center by the internal rings. We took them off for the next insertion</a:t>
            </a:r>
          </a:p>
        </p:txBody>
      </p:sp>
      <p:sp>
        <p:nvSpPr>
          <p:cNvPr id="7" name="Slide Number Placeholder 6">
            <a:extLst>
              <a:ext uri="{FF2B5EF4-FFF2-40B4-BE49-F238E27FC236}">
                <a16:creationId xmlns:a16="http://schemas.microsoft.com/office/drawing/2014/main" id="{C15B3AA1-1BD2-0F03-4A35-2C35C09DB9FA}"/>
              </a:ext>
            </a:extLst>
          </p:cNvPr>
          <p:cNvSpPr>
            <a:spLocks noGrp="1"/>
          </p:cNvSpPr>
          <p:nvPr>
            <p:ph type="sldNum" sz="quarter" idx="12"/>
          </p:nvPr>
        </p:nvSpPr>
        <p:spPr/>
        <p:txBody>
          <a:bodyPr/>
          <a:lstStyle/>
          <a:p>
            <a:fld id="{2E535A2D-944E-49F2-86FA-F970EA5124E0}" type="slidenum">
              <a:rPr lang="en-US" smtClean="0"/>
              <a:t>8</a:t>
            </a:fld>
            <a:endParaRPr lang="en-US"/>
          </a:p>
        </p:txBody>
      </p:sp>
      <p:sp>
        <p:nvSpPr>
          <p:cNvPr id="8" name="Date Placeholder 7">
            <a:extLst>
              <a:ext uri="{FF2B5EF4-FFF2-40B4-BE49-F238E27FC236}">
                <a16:creationId xmlns:a16="http://schemas.microsoft.com/office/drawing/2014/main" id="{017551BB-A542-7239-8A2B-C4733D041A1B}"/>
              </a:ext>
            </a:extLst>
          </p:cNvPr>
          <p:cNvSpPr>
            <a:spLocks noGrp="1"/>
          </p:cNvSpPr>
          <p:nvPr>
            <p:ph type="dt" sz="half" idx="10"/>
          </p:nvPr>
        </p:nvSpPr>
        <p:spPr/>
        <p:txBody>
          <a:bodyPr/>
          <a:lstStyle/>
          <a:p>
            <a:r>
              <a:rPr lang="en-US"/>
              <a:t>29/05/2024</a:t>
            </a:r>
          </a:p>
        </p:txBody>
      </p:sp>
    </p:spTree>
    <p:extLst>
      <p:ext uri="{BB962C8B-B14F-4D97-AF65-F5344CB8AC3E}">
        <p14:creationId xmlns:p14="http://schemas.microsoft.com/office/powerpoint/2010/main" val="38702893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CF170-207A-8BB6-098B-8F8269A62824}"/>
              </a:ext>
            </a:extLst>
          </p:cNvPr>
          <p:cNvSpPr>
            <a:spLocks noGrp="1"/>
          </p:cNvSpPr>
          <p:nvPr>
            <p:ph type="title"/>
          </p:nvPr>
        </p:nvSpPr>
        <p:spPr>
          <a:xfrm>
            <a:off x="838200" y="58166"/>
            <a:ext cx="10515600" cy="1325563"/>
          </a:xfrm>
        </p:spPr>
        <p:txBody>
          <a:bodyPr/>
          <a:lstStyle/>
          <a:p>
            <a:pPr algn="ctr"/>
            <a:r>
              <a:rPr lang="en-US" dirty="0"/>
              <a:t>First regulation and problematics</a:t>
            </a:r>
          </a:p>
        </p:txBody>
      </p:sp>
      <p:pic>
        <p:nvPicPr>
          <p:cNvPr id="4" name="Immagine 4">
            <a:extLst>
              <a:ext uri="{FF2B5EF4-FFF2-40B4-BE49-F238E27FC236}">
                <a16:creationId xmlns:a16="http://schemas.microsoft.com/office/drawing/2014/main" id="{3E2BAC8C-4571-9EED-5E98-17CC121DAB6A}"/>
              </a:ext>
            </a:extLst>
          </p:cNvPr>
          <p:cNvPicPr>
            <a:picLocks noChangeAspect="1"/>
          </p:cNvPicPr>
          <p:nvPr/>
        </p:nvPicPr>
        <p:blipFill rotWithShape="1">
          <a:blip r:embed="rId2"/>
          <a:srcRect t="15180" r="57596"/>
          <a:stretch/>
        </p:blipFill>
        <p:spPr>
          <a:xfrm>
            <a:off x="65105" y="68694"/>
            <a:ext cx="2144695" cy="993736"/>
          </a:xfrm>
          <a:prstGeom prst="rect">
            <a:avLst/>
          </a:prstGeom>
        </p:spPr>
      </p:pic>
      <p:pic>
        <p:nvPicPr>
          <p:cNvPr id="5" name="Immagine 7">
            <a:extLst>
              <a:ext uri="{FF2B5EF4-FFF2-40B4-BE49-F238E27FC236}">
                <a16:creationId xmlns:a16="http://schemas.microsoft.com/office/drawing/2014/main" id="{A870B900-D4A3-C02D-2C1B-85A41426CA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44498" y="153775"/>
            <a:ext cx="1018604" cy="1018604"/>
          </a:xfrm>
          <a:prstGeom prst="rect">
            <a:avLst/>
          </a:prstGeom>
        </p:spPr>
      </p:pic>
      <p:pic>
        <p:nvPicPr>
          <p:cNvPr id="1028" name="Picture 4">
            <a:extLst>
              <a:ext uri="{FF2B5EF4-FFF2-40B4-BE49-F238E27FC236}">
                <a16:creationId xmlns:a16="http://schemas.microsoft.com/office/drawing/2014/main" id="{3A161C25-8ECA-6E5B-68F3-2FB7F0B48426}"/>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536" t="7917" b="8611"/>
          <a:stretch/>
        </p:blipFill>
        <p:spPr bwMode="auto">
          <a:xfrm>
            <a:off x="347943" y="1383728"/>
            <a:ext cx="2813432" cy="476749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E15F9977-8C88-B273-4102-D61EC6B8BD9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3952" b="15538"/>
          <a:stretch/>
        </p:blipFill>
        <p:spPr bwMode="auto">
          <a:xfrm>
            <a:off x="9404186" y="1383728"/>
            <a:ext cx="2484437" cy="311046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a:extLst>
              <a:ext uri="{FF2B5EF4-FFF2-40B4-BE49-F238E27FC236}">
                <a16:creationId xmlns:a16="http://schemas.microsoft.com/office/drawing/2014/main" id="{C491E84D-26D2-6FCD-623A-E4E2F8788931}"/>
              </a:ext>
            </a:extLst>
          </p:cNvPr>
          <p:cNvGraphicFramePr>
            <a:graphicFrameLocks noGrp="1"/>
          </p:cNvGraphicFramePr>
          <p:nvPr>
            <p:extLst>
              <p:ext uri="{D42A27DB-BD31-4B8C-83A1-F6EECF244321}">
                <p14:modId xmlns:p14="http://schemas.microsoft.com/office/powerpoint/2010/main" val="730585725"/>
              </p:ext>
            </p:extLst>
          </p:nvPr>
        </p:nvGraphicFramePr>
        <p:xfrm>
          <a:off x="3237215" y="1383728"/>
          <a:ext cx="6091130" cy="1325880"/>
        </p:xfrm>
        <a:graphic>
          <a:graphicData uri="http://schemas.openxmlformats.org/drawingml/2006/table">
            <a:tbl>
              <a:tblPr>
                <a:tableStyleId>{5C22544A-7EE6-4342-B048-85BDC9FD1C3A}</a:tableStyleId>
              </a:tblPr>
              <a:tblGrid>
                <a:gridCol w="1204652">
                  <a:extLst>
                    <a:ext uri="{9D8B030D-6E8A-4147-A177-3AD203B41FA5}">
                      <a16:colId xmlns:a16="http://schemas.microsoft.com/office/drawing/2014/main" val="2016659841"/>
                    </a:ext>
                  </a:extLst>
                </a:gridCol>
                <a:gridCol w="814413">
                  <a:extLst>
                    <a:ext uri="{9D8B030D-6E8A-4147-A177-3AD203B41FA5}">
                      <a16:colId xmlns:a16="http://schemas.microsoft.com/office/drawing/2014/main" val="2126939960"/>
                    </a:ext>
                  </a:extLst>
                </a:gridCol>
                <a:gridCol w="814413">
                  <a:extLst>
                    <a:ext uri="{9D8B030D-6E8A-4147-A177-3AD203B41FA5}">
                      <a16:colId xmlns:a16="http://schemas.microsoft.com/office/drawing/2014/main" val="816882993"/>
                    </a:ext>
                  </a:extLst>
                </a:gridCol>
                <a:gridCol w="814413">
                  <a:extLst>
                    <a:ext uri="{9D8B030D-6E8A-4147-A177-3AD203B41FA5}">
                      <a16:colId xmlns:a16="http://schemas.microsoft.com/office/drawing/2014/main" val="1106350319"/>
                    </a:ext>
                  </a:extLst>
                </a:gridCol>
                <a:gridCol w="814413">
                  <a:extLst>
                    <a:ext uri="{9D8B030D-6E8A-4147-A177-3AD203B41FA5}">
                      <a16:colId xmlns:a16="http://schemas.microsoft.com/office/drawing/2014/main" val="4236043353"/>
                    </a:ext>
                  </a:extLst>
                </a:gridCol>
                <a:gridCol w="814413">
                  <a:extLst>
                    <a:ext uri="{9D8B030D-6E8A-4147-A177-3AD203B41FA5}">
                      <a16:colId xmlns:a16="http://schemas.microsoft.com/office/drawing/2014/main" val="974747168"/>
                    </a:ext>
                  </a:extLst>
                </a:gridCol>
                <a:gridCol w="814413">
                  <a:extLst>
                    <a:ext uri="{9D8B030D-6E8A-4147-A177-3AD203B41FA5}">
                      <a16:colId xmlns:a16="http://schemas.microsoft.com/office/drawing/2014/main" val="1952000237"/>
                    </a:ext>
                  </a:extLst>
                </a:gridCol>
              </a:tblGrid>
              <a:tr h="220927">
                <a:tc>
                  <a:txBody>
                    <a:bodyPr/>
                    <a:lstStyle/>
                    <a:p>
                      <a:pPr algn="ctr" fontAlgn="b"/>
                      <a:r>
                        <a:rPr lang="en-US" sz="1400" b="1" u="none" strike="noStrike" dirty="0">
                          <a:solidFill>
                            <a:schemeClr val="bg1"/>
                          </a:solidFill>
                          <a:effectLst/>
                        </a:rPr>
                        <a:t>Target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194.500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0.000</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3754943814"/>
                  </a:ext>
                </a:extLst>
              </a:tr>
              <a:tr h="220927">
                <a:tc>
                  <a:txBody>
                    <a:bodyPr/>
                    <a:lstStyle/>
                    <a:p>
                      <a:pPr algn="ctr" fontAlgn="b"/>
                      <a:r>
                        <a:rPr lang="en-US" sz="1400" b="1" u="none" strike="noStrike" dirty="0">
                          <a:solidFill>
                            <a:schemeClr val="bg1"/>
                          </a:solidFill>
                          <a:effectLst/>
                        </a:rPr>
                        <a:t>1</a:t>
                      </a:r>
                      <a:r>
                        <a:rPr lang="en-US" sz="1400" b="1" u="none" strike="noStrike" baseline="30000" dirty="0">
                          <a:solidFill>
                            <a:schemeClr val="bg1"/>
                          </a:solidFill>
                          <a:effectLst/>
                        </a:rPr>
                        <a:t>st</a:t>
                      </a:r>
                      <a:r>
                        <a:rPr lang="en-US" sz="1400" b="1" u="none" strike="noStrike" dirty="0">
                          <a:solidFill>
                            <a:schemeClr val="bg1"/>
                          </a:solidFill>
                          <a:effectLst/>
                        </a:rPr>
                        <a:t> trial</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xc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a:solidFill>
                            <a:schemeClr val="bg1"/>
                          </a:solidFill>
                          <a:effectLst/>
                        </a:rPr>
                        <a:t>yc</a:t>
                      </a:r>
                      <a:endParaRPr lang="en-US" sz="1400" b="1" i="0" u="none" strike="noStrike">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zp</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theta</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psi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phi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57612625"/>
                  </a:ext>
                </a:extLst>
              </a:tr>
              <a:tr h="220927">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solidFill>
                            <a:schemeClr val="bg1"/>
                          </a:solidFill>
                          <a:effectLst/>
                        </a:rPr>
                        <a:t>Position</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a:effectLst/>
                        </a:rPr>
                        <a:t>-0.890</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0.402</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193.450</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0.000 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-0.011 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-0.001 rad</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272154207"/>
                  </a:ext>
                </a:extLst>
              </a:tr>
              <a:tr h="220927">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0.000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-0.642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-0.045 °</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30215186"/>
                  </a:ext>
                </a:extLst>
              </a:tr>
              <a:tr h="220927">
                <a:tc>
                  <a:txBody>
                    <a:bodyPr/>
                    <a:lstStyle/>
                    <a:p>
                      <a:pPr algn="ctr" fontAlgn="b"/>
                      <a:r>
                        <a:rPr lang="en-US" sz="1400" b="1" u="none" strike="noStrike" dirty="0">
                          <a:solidFill>
                            <a:schemeClr val="bg1"/>
                          </a:solidFill>
                          <a:effectLst/>
                        </a:rPr>
                        <a:t>Adjustments</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yt</a:t>
                      </a:r>
                      <a:r>
                        <a:rPr lang="en-US" sz="1400" b="1" u="none" strike="noStrike" dirty="0">
                          <a:solidFill>
                            <a:schemeClr val="bg1"/>
                          </a:solidFill>
                          <a:effectLst/>
                        </a:rPr>
                        <a:t>=yd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2165732824"/>
                  </a:ext>
                </a:extLst>
              </a:tr>
              <a:tr h="220927">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a:effectLst/>
                        </a:rPr>
                        <a:t>-1.109</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2.888</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-0.402</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1.313</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1.051</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0.786</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38026482"/>
                  </a:ext>
                </a:extLst>
              </a:tr>
            </a:tbl>
          </a:graphicData>
        </a:graphic>
      </p:graphicFrame>
      <p:graphicFrame>
        <p:nvGraphicFramePr>
          <p:cNvPr id="6" name="Table 5">
            <a:extLst>
              <a:ext uri="{FF2B5EF4-FFF2-40B4-BE49-F238E27FC236}">
                <a16:creationId xmlns:a16="http://schemas.microsoft.com/office/drawing/2014/main" id="{693700BB-63AC-4EE7-D9B3-3F9778625670}"/>
              </a:ext>
            </a:extLst>
          </p:cNvPr>
          <p:cNvGraphicFramePr>
            <a:graphicFrameLocks noGrp="1"/>
          </p:cNvGraphicFramePr>
          <p:nvPr>
            <p:extLst>
              <p:ext uri="{D42A27DB-BD31-4B8C-83A1-F6EECF244321}">
                <p14:modId xmlns:p14="http://schemas.microsoft.com/office/powerpoint/2010/main" val="4023224348"/>
              </p:ext>
            </p:extLst>
          </p:nvPr>
        </p:nvGraphicFramePr>
        <p:xfrm>
          <a:off x="3237215" y="2801698"/>
          <a:ext cx="6091130" cy="1104900"/>
        </p:xfrm>
        <a:graphic>
          <a:graphicData uri="http://schemas.openxmlformats.org/drawingml/2006/table">
            <a:tbl>
              <a:tblPr>
                <a:tableStyleId>{5C22544A-7EE6-4342-B048-85BDC9FD1C3A}</a:tableStyleId>
              </a:tblPr>
              <a:tblGrid>
                <a:gridCol w="1204652">
                  <a:extLst>
                    <a:ext uri="{9D8B030D-6E8A-4147-A177-3AD203B41FA5}">
                      <a16:colId xmlns:a16="http://schemas.microsoft.com/office/drawing/2014/main" val="1429788191"/>
                    </a:ext>
                  </a:extLst>
                </a:gridCol>
                <a:gridCol w="814413">
                  <a:extLst>
                    <a:ext uri="{9D8B030D-6E8A-4147-A177-3AD203B41FA5}">
                      <a16:colId xmlns:a16="http://schemas.microsoft.com/office/drawing/2014/main" val="3541514703"/>
                    </a:ext>
                  </a:extLst>
                </a:gridCol>
                <a:gridCol w="814413">
                  <a:extLst>
                    <a:ext uri="{9D8B030D-6E8A-4147-A177-3AD203B41FA5}">
                      <a16:colId xmlns:a16="http://schemas.microsoft.com/office/drawing/2014/main" val="2368613242"/>
                    </a:ext>
                  </a:extLst>
                </a:gridCol>
                <a:gridCol w="814413">
                  <a:extLst>
                    <a:ext uri="{9D8B030D-6E8A-4147-A177-3AD203B41FA5}">
                      <a16:colId xmlns:a16="http://schemas.microsoft.com/office/drawing/2014/main" val="3860225933"/>
                    </a:ext>
                  </a:extLst>
                </a:gridCol>
                <a:gridCol w="814413">
                  <a:extLst>
                    <a:ext uri="{9D8B030D-6E8A-4147-A177-3AD203B41FA5}">
                      <a16:colId xmlns:a16="http://schemas.microsoft.com/office/drawing/2014/main" val="2416674793"/>
                    </a:ext>
                  </a:extLst>
                </a:gridCol>
                <a:gridCol w="814413">
                  <a:extLst>
                    <a:ext uri="{9D8B030D-6E8A-4147-A177-3AD203B41FA5}">
                      <a16:colId xmlns:a16="http://schemas.microsoft.com/office/drawing/2014/main" val="685812396"/>
                    </a:ext>
                  </a:extLst>
                </a:gridCol>
                <a:gridCol w="814413">
                  <a:extLst>
                    <a:ext uri="{9D8B030D-6E8A-4147-A177-3AD203B41FA5}">
                      <a16:colId xmlns:a16="http://schemas.microsoft.com/office/drawing/2014/main" val="3465236460"/>
                    </a:ext>
                  </a:extLst>
                </a:gridCol>
              </a:tblGrid>
              <a:tr h="194721">
                <a:tc>
                  <a:txBody>
                    <a:bodyPr/>
                    <a:lstStyle/>
                    <a:p>
                      <a:pPr algn="ctr" fontAlgn="b"/>
                      <a:r>
                        <a:rPr lang="it-IT" sz="1400" b="1" i="0" u="none" strike="noStrike" dirty="0">
                          <a:solidFill>
                            <a:schemeClr val="bg1"/>
                          </a:solidFill>
                          <a:effectLst/>
                          <a:latin typeface="Calibri" panose="020F0502020204030204" pitchFamily="34" charset="0"/>
                        </a:rPr>
                        <a:t>2nd trial</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xc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a:solidFill>
                            <a:schemeClr val="bg1"/>
                          </a:solidFill>
                          <a:effectLst/>
                        </a:rPr>
                        <a:t>yc</a:t>
                      </a:r>
                      <a:endParaRPr lang="en-US" sz="1400" b="1" i="0" u="none" strike="noStrike">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a:solidFill>
                            <a:schemeClr val="bg1"/>
                          </a:solidFill>
                          <a:effectLst/>
                        </a:rPr>
                        <a:t>zp</a:t>
                      </a:r>
                      <a:endParaRPr lang="en-US" sz="1400" b="1" i="0" u="none" strike="noStrike">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theta</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psi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a:solidFill>
                            <a:schemeClr val="bg1"/>
                          </a:solidFill>
                          <a:effectLst/>
                        </a:rPr>
                        <a:t>phi</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1268608160"/>
                  </a:ext>
                </a:extLst>
              </a:tr>
              <a:tr h="20283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400" b="1" u="none" strike="noStrike" dirty="0">
                          <a:solidFill>
                            <a:schemeClr val="bg1"/>
                          </a:solidFill>
                          <a:effectLst/>
                        </a:rPr>
                        <a:t>Position</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dirty="0">
                          <a:effectLst/>
                        </a:rPr>
                        <a:t>-4.492</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-0.801</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194.480</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0.000 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-0.005 rad</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-0.001 rad</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559251739"/>
                  </a:ext>
                </a:extLst>
              </a:tr>
              <a:tr h="202834">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 </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0.000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-0.258 °</a:t>
                      </a:r>
                      <a:endParaRPr lang="en-US" sz="14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-0.083 °</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911797037"/>
                  </a:ext>
                </a:extLst>
              </a:tr>
              <a:tr h="194721">
                <a:tc>
                  <a:txBody>
                    <a:bodyPr/>
                    <a:lstStyle/>
                    <a:p>
                      <a:pPr algn="ctr" fontAlgn="b"/>
                      <a:r>
                        <a:rPr lang="en-US" sz="1400" b="1" u="none" strike="noStrike" dirty="0">
                          <a:solidFill>
                            <a:schemeClr val="bg1"/>
                          </a:solidFill>
                          <a:effectLst/>
                        </a:rPr>
                        <a:t>Adjustments</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xd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a:solidFill>
                            <a:schemeClr val="bg1"/>
                          </a:solidFill>
                          <a:effectLst/>
                        </a:rPr>
                        <a:t>yt=yd</a:t>
                      </a:r>
                      <a:endParaRPr lang="en-US" sz="1400" b="1" i="0" u="none" strike="noStrike">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zt</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zc</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b="1" u="none" strike="noStrike" dirty="0" err="1">
                          <a:solidFill>
                            <a:schemeClr val="bg1"/>
                          </a:solidFill>
                          <a:effectLst/>
                        </a:rPr>
                        <a:t>zd</a:t>
                      </a:r>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extLst>
                  <a:ext uri="{0D108BD9-81ED-4DB2-BD59-A6C34878D82A}">
                    <a16:rowId xmlns:a16="http://schemas.microsoft.com/office/drawing/2014/main" val="1689527939"/>
                  </a:ext>
                </a:extLst>
              </a:tr>
              <a:tr h="202834">
                <a:tc>
                  <a:txBody>
                    <a:bodyPr/>
                    <a:lstStyle/>
                    <a:p>
                      <a:pPr algn="ctr" fontAlgn="b"/>
                      <a:endParaRPr lang="en-US" sz="1400" b="1" i="0" u="none" strike="noStrike" dirty="0">
                        <a:solidFill>
                          <a:schemeClr val="bg1"/>
                        </a:solidFill>
                        <a:effectLst/>
                        <a:latin typeface="Calibri" panose="020F0502020204030204" pitchFamily="34" charset="0"/>
                      </a:endParaRPr>
                    </a:p>
                  </a:txBody>
                  <a:tcPr marL="7620" marR="7620" marT="7620" marB="0" anchor="b">
                    <a:solidFill>
                      <a:schemeClr val="accent1"/>
                    </a:solidFill>
                  </a:tcPr>
                </a:tc>
                <a:tc>
                  <a:txBody>
                    <a:bodyPr/>
                    <a:lstStyle/>
                    <a:p>
                      <a:pPr algn="ctr" fontAlgn="b"/>
                      <a:r>
                        <a:rPr lang="en-US" sz="1400" u="none" strike="noStrike">
                          <a:effectLst/>
                        </a:rPr>
                        <a:t>3.687</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5.297</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0.801</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0.511</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a:effectLst/>
                        </a:rPr>
                        <a:t>0.020</a:t>
                      </a:r>
                      <a:endParaRPr lang="en-US" sz="14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1400" u="none" strike="noStrike" dirty="0">
                          <a:effectLst/>
                        </a:rPr>
                        <a:t>-0.472</a:t>
                      </a:r>
                      <a:endParaRPr lang="en-US" sz="14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5921541"/>
                  </a:ext>
                </a:extLst>
              </a:tr>
            </a:tbl>
          </a:graphicData>
        </a:graphic>
      </p:graphicFrame>
      <p:pic>
        <p:nvPicPr>
          <p:cNvPr id="9" name="Picture 8" descr="A close up of a piece of metal&#10;&#10;Description automatically generated">
            <a:extLst>
              <a:ext uri="{FF2B5EF4-FFF2-40B4-BE49-F238E27FC236}">
                <a16:creationId xmlns:a16="http://schemas.microsoft.com/office/drawing/2014/main" id="{5EE3F535-19EE-F269-7A3F-16CE16248589}"/>
              </a:ext>
            </a:extLst>
          </p:cNvPr>
          <p:cNvPicPr>
            <a:picLocks noChangeAspect="1"/>
          </p:cNvPicPr>
          <p:nvPr/>
        </p:nvPicPr>
        <p:blipFill rotWithShape="1">
          <a:blip r:embed="rId6">
            <a:extLst>
              <a:ext uri="{28A0092B-C50C-407E-A947-70E740481C1C}">
                <a14:useLocalDpi xmlns:a14="http://schemas.microsoft.com/office/drawing/2010/main" val="0"/>
              </a:ext>
            </a:extLst>
          </a:blip>
          <a:srcRect l="35732" t="35857" r="28195" b="39511"/>
          <a:stretch/>
        </p:blipFill>
        <p:spPr>
          <a:xfrm>
            <a:off x="9404186" y="3972055"/>
            <a:ext cx="2484437" cy="2261955"/>
          </a:xfrm>
          <a:prstGeom prst="rect">
            <a:avLst/>
          </a:prstGeom>
        </p:spPr>
      </p:pic>
      <mc:AlternateContent xmlns:mc="http://schemas.openxmlformats.org/markup-compatibility/2006">
        <mc:Choice xmlns:a14="http://schemas.microsoft.com/office/drawing/2010/main" Requires="a14">
          <p:sp>
            <p:nvSpPr>
              <p:cNvPr id="10" name="TextBox 9">
                <a:extLst>
                  <a:ext uri="{FF2B5EF4-FFF2-40B4-BE49-F238E27FC236}">
                    <a16:creationId xmlns:a16="http://schemas.microsoft.com/office/drawing/2014/main" id="{B3B31233-0697-FB3D-E5F6-1F2E9D4A3AC7}"/>
                  </a:ext>
                </a:extLst>
              </p:cNvPr>
              <p:cNvSpPr txBox="1"/>
              <p:nvPr/>
            </p:nvSpPr>
            <p:spPr>
              <a:xfrm>
                <a:off x="3208337" y="4409609"/>
                <a:ext cx="6091130" cy="2031325"/>
              </a:xfrm>
              <a:prstGeom prst="rect">
                <a:avLst/>
              </a:prstGeom>
              <a:noFill/>
            </p:spPr>
            <p:txBody>
              <a:bodyPr wrap="square" rtlCol="0">
                <a:spAutoFit/>
              </a:bodyPr>
              <a:lstStyle/>
              <a:p>
                <a:r>
                  <a:rPr lang="en-US" sz="1400" dirty="0"/>
                  <a:t>We went out of regulation for the x direction. It was due to sums of errors into the prototypes position, which was out of the ± 1.75 mm that the position adjuster can compensate.</a:t>
                </a:r>
                <a:br>
                  <a:rPr lang="en-US" sz="1400" dirty="0"/>
                </a:br>
                <a:r>
                  <a:rPr lang="en-US" sz="1400" dirty="0"/>
                  <a:t>Indeed, trying to force the system we crack a High temp resin bracket, pointing out the fragility of such a material. It was substituted by more resistant carbon fiber </a:t>
                </a:r>
                <a:r>
                  <a:rPr lang="en-US" sz="1400" dirty="0" err="1"/>
                  <a:t>pps</a:t>
                </a:r>
                <a:r>
                  <a:rPr lang="en-US" sz="1400" dirty="0"/>
                  <a:t> bracket.</a:t>
                </a:r>
              </a:p>
              <a:p>
                <a:br>
                  <a:rPr lang="en-US" sz="1400" dirty="0"/>
                </a:br>
                <a:r>
                  <a:rPr lang="en-US" sz="1400" dirty="0"/>
                  <a:t>We decided so to change the set point to </a:t>
                </a:r>
                <a14:m>
                  <m:oMath xmlns:m="http://schemas.openxmlformats.org/officeDocument/2006/math">
                    <m:r>
                      <a:rPr lang="en-US" sz="1400" i="1" dirty="0" smtClean="0">
                        <a:latin typeface="Cambria Math" panose="02040503050406030204" pitchFamily="18" charset="0"/>
                      </a:rPr>
                      <m:t>𝑥𝑐</m:t>
                    </m:r>
                    <m:r>
                      <a:rPr lang="en-US" sz="1400" i="1" dirty="0" smtClean="0">
                        <a:latin typeface="Cambria Math" panose="02040503050406030204" pitchFamily="18" charset="0"/>
                      </a:rPr>
                      <m:t>=−2.5 </m:t>
                    </m:r>
                    <m:r>
                      <a:rPr lang="en-US" sz="1400" i="1" dirty="0" smtClean="0">
                        <a:latin typeface="Cambria Math" panose="02040503050406030204" pitchFamily="18" charset="0"/>
                      </a:rPr>
                      <m:t>𝑚𝑚</m:t>
                    </m:r>
                    <m:r>
                      <a:rPr lang="en-US" sz="1400" i="1" dirty="0" smtClean="0">
                        <a:latin typeface="Cambria Math" panose="02040503050406030204" pitchFamily="18" charset="0"/>
                      </a:rPr>
                      <m:t> </m:t>
                    </m:r>
                  </m:oMath>
                </a14:m>
                <a:r>
                  <a:rPr lang="en-US" sz="1400" dirty="0"/>
                  <a:t>to validate the regulation and to make a proper insertion</a:t>
                </a:r>
              </a:p>
            </p:txBody>
          </p:sp>
        </mc:Choice>
        <mc:Fallback>
          <p:sp>
            <p:nvSpPr>
              <p:cNvPr id="10" name="TextBox 9">
                <a:extLst>
                  <a:ext uri="{FF2B5EF4-FFF2-40B4-BE49-F238E27FC236}">
                    <a16:creationId xmlns:a16="http://schemas.microsoft.com/office/drawing/2014/main" id="{B3B31233-0697-FB3D-E5F6-1F2E9D4A3AC7}"/>
                  </a:ext>
                </a:extLst>
              </p:cNvPr>
              <p:cNvSpPr txBox="1">
                <a:spLocks noRot="1" noChangeAspect="1" noMove="1" noResize="1" noEditPoints="1" noAdjustHandles="1" noChangeArrowheads="1" noChangeShapeType="1" noTextEdit="1"/>
              </p:cNvSpPr>
              <p:nvPr/>
            </p:nvSpPr>
            <p:spPr>
              <a:xfrm>
                <a:off x="3208337" y="4409609"/>
                <a:ext cx="6091130" cy="2031325"/>
              </a:xfrm>
              <a:prstGeom prst="rect">
                <a:avLst/>
              </a:prstGeom>
              <a:blipFill>
                <a:blip r:embed="rId7"/>
                <a:stretch>
                  <a:fillRect l="-300" t="-299" b="-2096"/>
                </a:stretch>
              </a:blipFill>
            </p:spPr>
            <p:txBody>
              <a:bodyPr/>
              <a:lstStyle/>
              <a:p>
                <a:r>
                  <a:rPr lang="en-US">
                    <a:noFill/>
                  </a:rPr>
                  <a:t> </a:t>
                </a:r>
              </a:p>
            </p:txBody>
          </p:sp>
        </mc:Fallback>
      </mc:AlternateContent>
      <p:sp>
        <p:nvSpPr>
          <p:cNvPr id="8" name="Slide Number Placeholder 7">
            <a:extLst>
              <a:ext uri="{FF2B5EF4-FFF2-40B4-BE49-F238E27FC236}">
                <a16:creationId xmlns:a16="http://schemas.microsoft.com/office/drawing/2014/main" id="{090B2145-811E-FEEC-8C4A-F36774E892AA}"/>
              </a:ext>
            </a:extLst>
          </p:cNvPr>
          <p:cNvSpPr>
            <a:spLocks noGrp="1"/>
          </p:cNvSpPr>
          <p:nvPr>
            <p:ph type="sldNum" sz="quarter" idx="12"/>
          </p:nvPr>
        </p:nvSpPr>
        <p:spPr/>
        <p:txBody>
          <a:bodyPr/>
          <a:lstStyle/>
          <a:p>
            <a:fld id="{2E535A2D-944E-49F2-86FA-F970EA5124E0}" type="slidenum">
              <a:rPr lang="en-US" smtClean="0"/>
              <a:t>9</a:t>
            </a:fld>
            <a:endParaRPr lang="en-US" dirty="0"/>
          </a:p>
        </p:txBody>
      </p:sp>
      <p:sp>
        <p:nvSpPr>
          <p:cNvPr id="11" name="Date Placeholder 10">
            <a:extLst>
              <a:ext uri="{FF2B5EF4-FFF2-40B4-BE49-F238E27FC236}">
                <a16:creationId xmlns:a16="http://schemas.microsoft.com/office/drawing/2014/main" id="{00D7362B-4E01-0DD3-EF33-2C03EE50D325}"/>
              </a:ext>
            </a:extLst>
          </p:cNvPr>
          <p:cNvSpPr>
            <a:spLocks noGrp="1"/>
          </p:cNvSpPr>
          <p:nvPr>
            <p:ph type="dt" sz="half" idx="10"/>
          </p:nvPr>
        </p:nvSpPr>
        <p:spPr/>
        <p:txBody>
          <a:bodyPr/>
          <a:lstStyle/>
          <a:p>
            <a:r>
              <a:rPr lang="en-US"/>
              <a:t>29/05/2024</a:t>
            </a:r>
          </a:p>
        </p:txBody>
      </p:sp>
      <p:sp>
        <p:nvSpPr>
          <p:cNvPr id="7" name="TextBox 6">
            <a:extLst>
              <a:ext uri="{FF2B5EF4-FFF2-40B4-BE49-F238E27FC236}">
                <a16:creationId xmlns:a16="http://schemas.microsoft.com/office/drawing/2014/main" id="{3115A0BD-F029-CDAC-7A9B-B88571EACFD8}"/>
              </a:ext>
            </a:extLst>
          </p:cNvPr>
          <p:cNvSpPr txBox="1"/>
          <p:nvPr/>
        </p:nvSpPr>
        <p:spPr>
          <a:xfrm>
            <a:off x="3208337" y="3889931"/>
            <a:ext cx="6195849" cy="523220"/>
          </a:xfrm>
          <a:prstGeom prst="rect">
            <a:avLst/>
          </a:prstGeom>
          <a:noFill/>
        </p:spPr>
        <p:txBody>
          <a:bodyPr wrap="square" rtlCol="0">
            <a:spAutoFit/>
          </a:bodyPr>
          <a:lstStyle/>
          <a:p>
            <a:r>
              <a:rPr lang="en-US" sz="1400" dirty="0"/>
              <a:t>Where: xc and </a:t>
            </a:r>
            <a:r>
              <a:rPr lang="en-US" sz="1400" dirty="0" err="1"/>
              <a:t>yc</a:t>
            </a:r>
            <a:r>
              <a:rPr lang="en-US" sz="1400" dirty="0"/>
              <a:t> are the position of the center of TBPX quarter and </a:t>
            </a:r>
            <a:r>
              <a:rPr lang="en-US" sz="1400" dirty="0" err="1"/>
              <a:t>zp</a:t>
            </a:r>
            <a:r>
              <a:rPr lang="en-US" sz="1400" dirty="0"/>
              <a:t> is the position of the External cylinder rear plane</a:t>
            </a:r>
          </a:p>
        </p:txBody>
      </p:sp>
    </p:spTree>
    <p:extLst>
      <p:ext uri="{BB962C8B-B14F-4D97-AF65-F5344CB8AC3E}">
        <p14:creationId xmlns:p14="http://schemas.microsoft.com/office/powerpoint/2010/main" val="40152600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2040</Words>
  <Application>Microsoft Office PowerPoint</Application>
  <PresentationFormat>Widescreen</PresentationFormat>
  <Paragraphs>541</Paragraphs>
  <Slides>16</Slides>
  <Notes>1</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Aptos</vt:lpstr>
      <vt:lpstr>Aptos Display</vt:lpstr>
      <vt:lpstr>Arial</vt:lpstr>
      <vt:lpstr>Calibri</vt:lpstr>
      <vt:lpstr>Cambria Math</vt:lpstr>
      <vt:lpstr>Office Theme</vt:lpstr>
      <vt:lpstr>TFPX-TBPX adjustable mechanical connection tests for the Phase II integration of the CMS Inner Tracker</vt:lpstr>
      <vt:lpstr>PowerPoint Presentation</vt:lpstr>
      <vt:lpstr>TBPX design</vt:lpstr>
      <vt:lpstr>TBPX Z+ Nominal gaps</vt:lpstr>
      <vt:lpstr>TFPX-TBPX connection design first test</vt:lpstr>
      <vt:lpstr>Integration test setup in Purdue</vt:lpstr>
      <vt:lpstr>Mockup gaps</vt:lpstr>
      <vt:lpstr>First assembly and insertion</vt:lpstr>
      <vt:lpstr>First regulation and problematics</vt:lpstr>
      <vt:lpstr>Regulation</vt:lpstr>
      <vt:lpstr>The insertion</vt:lpstr>
      <vt:lpstr>Precision after the insertion</vt:lpstr>
      <vt:lpstr>Future Test in Pisa setup and procedure</vt:lpstr>
      <vt:lpstr>Rails pre alignment</vt:lpstr>
      <vt:lpstr>TFPX posture estimation and regulation</vt:lpstr>
      <vt:lpstr>Conclusion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TFPX-TBPX adjustable mechanical connection tests for the Phase II integration of the CMS Inner Tracker</dc:title>
  <dc:creator>Daniele Benvenuti</dc:creator>
  <cp:lastModifiedBy>Daniele Benvenuti</cp:lastModifiedBy>
  <cp:revision>23</cp:revision>
  <dcterms:created xsi:type="dcterms:W3CDTF">2024-04-09T07:33:51Z</dcterms:created>
  <dcterms:modified xsi:type="dcterms:W3CDTF">2024-05-28T16:08:23Z</dcterms:modified>
</cp:coreProperties>
</file>