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notesMasterIdLst>
    <p:notesMasterId r:id="rId9"/>
  </p:notesMasterIdLst>
  <p:sldIdLst>
    <p:sldId id="1503" r:id="rId2"/>
    <p:sldId id="1506" r:id="rId3"/>
    <p:sldId id="1510" r:id="rId4"/>
    <p:sldId id="258" r:id="rId5"/>
    <p:sldId id="1508" r:id="rId6"/>
    <p:sldId id="1509" r:id="rId7"/>
    <p:sldId id="1511" r:id="rId8"/>
  </p:sldIdLst>
  <p:sldSz cx="9144000" cy="5143500" type="screen16x9"/>
  <p:notesSz cx="7772400" cy="100584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94"/>
  </p:normalViewPr>
  <p:slideViewPr>
    <p:cSldViewPr snapToGrid="0">
      <p:cViewPr varScale="1">
        <p:scale>
          <a:sx n="161" d="100"/>
          <a:sy n="161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C96A2-6385-3442-99DE-075984665CA1}" type="datetimeFigureOut">
              <a:rPr lang="en-CH" smtClean="0"/>
              <a:t>12.10.23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E300D-DBBF-3848-BA67-121F084FCDA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94681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1pPr>
            <a:lvl2pPr marL="742950" indent="-28575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2pPr>
            <a:lvl3pPr marL="11430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9512" y="4948014"/>
            <a:ext cx="7516688" cy="2300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en-US" dirty="0"/>
              <a:t>D. Schulte                                 IMCC progress, ICB meeting, October 2023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65175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600" b="0"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0165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Image 8" descr="MUON-Slide-graphBase-pagebottom.jpg"/>
          <p:cNvPicPr/>
          <p:nvPr/>
        </p:nvPicPr>
        <p:blipFill>
          <a:blip r:embed="rId15"/>
          <a:stretch/>
        </p:blipFill>
        <p:spPr>
          <a:xfrm>
            <a:off x="0" y="4947840"/>
            <a:ext cx="9143280" cy="264600"/>
          </a:xfrm>
          <a:prstGeom prst="rect">
            <a:avLst/>
          </a:prstGeom>
          <a:ln w="0">
            <a:noFill/>
          </a:ln>
        </p:spPr>
      </p:pic>
      <p:pic>
        <p:nvPicPr>
          <p:cNvPr id="81" name="Image 6" descr="MCC-inernational-finalV01.png"/>
          <p:cNvPicPr/>
          <p:nvPr/>
        </p:nvPicPr>
        <p:blipFill>
          <a:blip r:embed="rId16"/>
          <a:stretch/>
        </p:blipFill>
        <p:spPr>
          <a:xfrm>
            <a:off x="8110800" y="36000"/>
            <a:ext cx="1013040" cy="1013040"/>
          </a:xfrm>
          <a:prstGeom prst="rect">
            <a:avLst/>
          </a:prstGeom>
          <a:ln w="0">
            <a:noFill/>
          </a:ln>
        </p:spPr>
      </p:pic>
      <p:pic>
        <p:nvPicPr>
          <p:cNvPr id="82" name="Image 8" descr="MUON-Slide-graphBase-pagebottom.jpg"/>
          <p:cNvPicPr/>
          <p:nvPr/>
        </p:nvPicPr>
        <p:blipFill>
          <a:blip r:embed="rId15"/>
          <a:stretch/>
        </p:blipFill>
        <p:spPr>
          <a:xfrm>
            <a:off x="-12600" y="4705200"/>
            <a:ext cx="9143280" cy="507240"/>
          </a:xfrm>
          <a:prstGeom prst="rect">
            <a:avLst/>
          </a:prstGeom>
          <a:ln w="0">
            <a:noFill/>
          </a:ln>
        </p:spPr>
      </p:pic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D. Schulte                                 IMCC progress, ICB meeting, October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dirty="0">
                <a:latin typeface="Calibri"/>
                <a:cs typeface="Calibri"/>
              </a:rPr>
              <a:t>Interim Report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45F55EB9-21EA-6446-98FE-FEF3ABA31BC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92615" y="544637"/>
            <a:ext cx="8305800" cy="219341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160" tIns="37080" rIns="74160" bIns="37080" anchor="t">
            <a:spAutoFit/>
          </a:bodyPr>
          <a:lstStyle/>
          <a:p>
            <a:pPr marL="0" indent="0">
              <a:lnSpc>
                <a:spcPct val="100000"/>
              </a:lnSpc>
              <a:buClr>
                <a:srgbClr val="000000"/>
              </a:buClr>
              <a:buNone/>
            </a:pPr>
            <a:r>
              <a:rPr lang="en-US" sz="1600" b="1" spc="-1" dirty="0">
                <a:latin typeface="Calibri" panose="020F0502020204030204" pitchFamily="34" charset="0"/>
                <a:cs typeface="Calibri" panose="020F0502020204030204" pitchFamily="34" charset="0"/>
              </a:rPr>
              <a:t>Purpose</a:t>
            </a:r>
            <a:endParaRPr lang="en-US" sz="1600" b="1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 of the European Accelerator R&amp;D Roadmap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spc="-1" dirty="0" err="1">
                <a:latin typeface="Calibri" panose="020F0502020204030204" pitchFamily="34" charset="0"/>
                <a:cs typeface="Calibri" panose="020F0502020204030204" pitchFamily="34" charset="0"/>
              </a:rPr>
              <a:t>MuCol</a:t>
            </a:r>
            <a:r>
              <a:rPr lang="en-US" sz="1600" spc="-1" dirty="0">
                <a:latin typeface="Calibri" panose="020F0502020204030204" pitchFamily="34" charset="0"/>
                <a:cs typeface="Calibri" panose="020F0502020204030204" pitchFamily="34" charset="0"/>
              </a:rPr>
              <a:t> deliverable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Help to </a:t>
            </a:r>
            <a:r>
              <a:rPr lang="en-US" sz="1600" spc="-1" dirty="0">
                <a:latin typeface="Calibri" panose="020F0502020204030204" pitchFamily="34" charset="0"/>
                <a:cs typeface="Calibri" panose="020F0502020204030204" pitchFamily="34" charset="0"/>
              </a:rPr>
              <a:t>increase support from Council and other funding agencies</a:t>
            </a:r>
            <a:endParaRPr lang="en-US" sz="16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Manage expectation for next reports</a:t>
            </a:r>
            <a:endParaRPr lang="en-US" sz="16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Prepare key elements of the R</a:t>
            </a:r>
            <a:r>
              <a:rPr lang="en-US" sz="1600" b="0" strike="noStrike" spc="-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&amp;D</a:t>
            </a:r>
            <a:endParaRPr lang="en-US" sz="16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449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D. Schulte                                 IMCC progress, ICB meeting, October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dirty="0">
                <a:latin typeface="Calibri"/>
                <a:cs typeface="Calibri"/>
              </a:rPr>
              <a:t>Interim Report Key Messages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2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4C4AB211-B1A5-2674-E6AB-9A3AA64AC1E0}"/>
              </a:ext>
            </a:extLst>
          </p:cNvPr>
          <p:cNvSpPr/>
          <p:nvPr/>
        </p:nvSpPr>
        <p:spPr>
          <a:xfrm>
            <a:off x="107640" y="868652"/>
            <a:ext cx="8161718" cy="395286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 interest in the collaboration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E.g. US P5 ask</a:t>
            </a:r>
            <a:endParaRPr lang="en-US" sz="1400" b="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Substantial increase in resources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 to EU Design Study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resources in institutes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(e.g. CERN MTP)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Good progress in studies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Many examples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Still not at required level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Manage expectations for 2025/2026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Synergies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 synergies exist, in particular for HTS magnet development, strong impact on society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will we need in the future?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test stand, demonstrator etc.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Technology developments</a:t>
            </a:r>
          </a:p>
        </p:txBody>
      </p:sp>
    </p:spTree>
    <p:extLst>
      <p:ext uri="{BB962C8B-B14F-4D97-AF65-F5344CB8AC3E}">
        <p14:creationId xmlns:p14="http://schemas.microsoft.com/office/powerpoint/2010/main" val="3166883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D. Schulte                                 IMCC progress, ICB meeting, October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dirty="0">
                <a:latin typeface="Calibri"/>
                <a:cs typeface="Calibri"/>
              </a:rPr>
              <a:t>Interim Report Structure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3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CACD8A7A-BD5D-E40A-D1CE-6309B55F1B72}"/>
              </a:ext>
            </a:extLst>
          </p:cNvPr>
          <p:cNvSpPr/>
          <p:nvPr/>
        </p:nvSpPr>
        <p:spPr>
          <a:xfrm>
            <a:off x="107640" y="438840"/>
            <a:ext cx="4007160" cy="46915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Collaboration Development 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(Nadia </a:t>
            </a:r>
            <a:r>
              <a:rPr lang="en-US" sz="100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Pastrone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Steinar </a:t>
            </a:r>
            <a:r>
              <a:rPr lang="en-US" sz="100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Stapnes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Daniel Schulte, also Mark Palmer, </a:t>
            </a:r>
            <a:r>
              <a:rPr lang="en-US" sz="100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Sergo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en-US" sz="100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Jindariani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</a:t>
            </a:r>
            <a:r>
              <a:rPr lang="en-US" sz="100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Diktys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en-US" sz="100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Stratakis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  <a:endParaRPr lang="en-US" sz="100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Members, contributions, </a:t>
            </a:r>
            <a:r>
              <a:rPr lang="en-US" sz="1000" b="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MuCol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US plans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Implementation Considerations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Staging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Maturity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Timeline considerations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Reuse of existing infrastructure, Europe and US, site considerations</a:t>
            </a:r>
          </a:p>
          <a:p>
            <a:pPr>
              <a:lnSpc>
                <a:spcPct val="100000"/>
              </a:lnSpc>
            </a:pPr>
            <a:endParaRPr lang="en-US" sz="1000" b="1" strike="noStrike" spc="-1" dirty="0"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Physics Potential 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(Andrea </a:t>
            </a:r>
            <a:r>
              <a:rPr lang="en-US" sz="100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Wulzer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spc="-1" dirty="0">
                <a:latin typeface="Calibri" panose="020F0502020204030204" pitchFamily="34" charset="0"/>
                <a:cs typeface="Calibri" panose="020F0502020204030204" pitchFamily="34" charset="0"/>
              </a:rPr>
              <a:t>Also synergy physics case</a:t>
            </a:r>
            <a:endParaRPr lang="en-US" sz="100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Physics, Detector and Accelerator Interface 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(NN)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Physics and detector needs (NN)</a:t>
            </a:r>
            <a:endParaRPr lang="en-US" sz="1000" strike="noStrike" spc="-1" dirty="0"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MDI (Anton Lechner)</a:t>
            </a:r>
          </a:p>
          <a:p>
            <a:pPr>
              <a:lnSpc>
                <a:spcPct val="100000"/>
              </a:lnSpc>
            </a:pP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Detector 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(Donatella </a:t>
            </a:r>
            <a:r>
              <a:rPr lang="en-US" sz="100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Lucchesi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  <a:endParaRPr lang="en-US" sz="1000" b="1" strike="noStrike" spc="-1" dirty="0"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Concepts (</a:t>
            </a:r>
            <a:r>
              <a:rPr lang="en-US" sz="10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Lorenzo </a:t>
            </a:r>
            <a:r>
              <a:rPr lang="en-US" sz="1000" b="0" i="0" u="none" strike="noStrike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Sestini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Technologies (</a:t>
            </a:r>
            <a:r>
              <a:rPr lang="en-US" sz="1000" b="0" i="0" u="none" strike="noStrike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Nazar</a:t>
            </a:r>
            <a:r>
              <a:rPr lang="en-US" sz="10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00" b="0" i="0" u="none" strike="noStrike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Bartosik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Performance (</a:t>
            </a:r>
            <a:r>
              <a:rPr lang="en-US" sz="10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Massimo </a:t>
            </a:r>
            <a:r>
              <a:rPr lang="en-US" sz="1000" b="0" i="0" u="none" strike="noStrike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Casarsa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  <a:endParaRPr lang="en-US" sz="100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Accelerator design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Overview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Proton complex (Natalia </a:t>
            </a:r>
            <a:r>
              <a:rPr lang="en-US" sz="1000" b="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Milas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Muon </a:t>
            </a:r>
            <a:r>
              <a:rPr lang="en-US" sz="10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production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and cooling (Chris Rogers)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Acceleration (Antoine Chance, Heiko </a:t>
            </a:r>
            <a:r>
              <a:rPr lang="en-US" sz="1000" b="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Damerau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Collider ring (Christian Carli)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Collective effects (Elias </a:t>
            </a:r>
            <a:r>
              <a:rPr lang="en-US" sz="10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Metral</a:t>
            </a:r>
            <a:r>
              <a:rPr lang="en-US" sz="10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FB2DAAE5-E771-8DE5-0783-6FE4314A6454}"/>
              </a:ext>
            </a:extLst>
          </p:cNvPr>
          <p:cNvSpPr/>
          <p:nvPr/>
        </p:nvSpPr>
        <p:spPr>
          <a:xfrm>
            <a:off x="4222440" y="421200"/>
            <a:ext cx="4007160" cy="46915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Accelerator technologies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Magnets (Luca </a:t>
            </a:r>
            <a:r>
              <a:rPr lang="en-US" sz="1000" b="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Bottura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spc="-1" dirty="0">
                <a:latin typeface="Calibri" panose="020F0502020204030204" pitchFamily="34" charset="0"/>
                <a:cs typeface="Calibri" panose="020F0502020204030204" pitchFamily="34" charset="0"/>
              </a:rPr>
              <a:t>Power converter (</a:t>
            </a:r>
            <a:r>
              <a:rPr lang="en-US" sz="1000" spc="-1" dirty="0" err="1">
                <a:latin typeface="Calibri" panose="020F0502020204030204" pitchFamily="34" charset="0"/>
                <a:cs typeface="Calibri" panose="020F0502020204030204" pitchFamily="34" charset="0"/>
              </a:rPr>
              <a:t>Fulvio</a:t>
            </a:r>
            <a:r>
              <a:rPr lang="en-US" sz="1000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00" spc="-1" dirty="0" err="1">
                <a:latin typeface="Calibri" panose="020F0502020204030204" pitchFamily="34" charset="0"/>
                <a:cs typeface="Calibri" panose="020F0502020204030204" pitchFamily="34" charset="0"/>
              </a:rPr>
              <a:t>Boattini</a:t>
            </a:r>
            <a:r>
              <a:rPr lang="en-US" sz="1000" spc="-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RF (Dario </a:t>
            </a:r>
            <a:r>
              <a:rPr lang="en-US" sz="1000" b="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Giove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</a:t>
            </a:r>
            <a:r>
              <a:rPr lang="en-US" sz="1000" b="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Alexej</a:t>
            </a:r>
            <a:r>
              <a:rPr lang="en-US" sz="10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en-US" sz="1000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Grudiev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</a:p>
          <a:p>
            <a:pPr marL="285840" indent="-285840"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Target (Marco </a:t>
            </a:r>
            <a:r>
              <a:rPr lang="en-US" sz="1000" b="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Calviani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Anton Lechner)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Beam-matter interaction (Anton Lechner)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Muon cooling m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odule (Lucio </a:t>
            </a:r>
            <a:r>
              <a:rPr lang="en-US" sz="10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Rossi, Roberto </a:t>
            </a:r>
            <a:r>
              <a:rPr lang="en-US" sz="1000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Losito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ryogenics (Rob, Patricia)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V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acuum (Jose)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Instrumentation (Thibaut?)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Absorbers and beam</a:t>
            </a:r>
            <a:r>
              <a:rPr lang="en-US" sz="10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intercepting devices (Rui, Jose, Anton)</a:t>
            </a:r>
            <a:endParaRPr lang="en-US" sz="1000" b="0" strike="noStrike" spc="-1" dirty="0"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spc="-1" dirty="0">
                <a:latin typeface="Calibri" panose="020F0502020204030204" pitchFamily="34" charset="0"/>
                <a:cs typeface="Calibri" panose="020F0502020204030204" pitchFamily="34" charset="0"/>
              </a:rPr>
              <a:t>Radiation and protection (Claudia)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Civil engin</a:t>
            </a:r>
            <a:r>
              <a:rPr lang="en-US" sz="1000" spc="-1" dirty="0">
                <a:latin typeface="Calibri" panose="020F0502020204030204" pitchFamily="34" charset="0"/>
                <a:cs typeface="Calibri" panose="020F0502020204030204" pitchFamily="34" charset="0"/>
              </a:rPr>
              <a:t>eering (Yuri, John)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Movers (</a:t>
            </a:r>
            <a:r>
              <a:rPr lang="en-US" sz="10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Antii</a:t>
            </a:r>
            <a:r>
              <a:rPr lang="en-US" sz="1000" spc="-1" dirty="0">
                <a:latin typeface="Calibri" panose="020F0502020204030204" pitchFamily="34" charset="0"/>
                <a:cs typeface="Calibri" panose="020F0502020204030204" pitchFamily="34" charset="0"/>
              </a:rPr>
              <a:t>, Carlotta)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Electric supply (EN/EL?)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spc="-1" dirty="0">
                <a:latin typeface="Calibri" panose="020F0502020204030204" pitchFamily="34" charset="0"/>
                <a:cs typeface="Calibri" panose="020F0502020204030204" pitchFamily="34" charset="0"/>
              </a:rPr>
              <a:t>HVAC (Ingo </a:t>
            </a:r>
            <a:r>
              <a:rPr lang="en-US" sz="1000" spc="-1" dirty="0" err="1">
                <a:latin typeface="Calibri" panose="020F0502020204030204" pitchFamily="34" charset="0"/>
                <a:cs typeface="Calibri" panose="020F0502020204030204" pitchFamily="34" charset="0"/>
              </a:rPr>
              <a:t>Ruehl</a:t>
            </a:r>
            <a:r>
              <a:rPr lang="en-US" sz="1000" spc="-1" dirty="0">
                <a:latin typeface="Calibri" panose="020F0502020204030204" pitchFamily="34" charset="0"/>
                <a:cs typeface="Calibri" panose="020F0502020204030204" pitchFamily="34" charset="0"/>
              </a:rPr>
              <a:t>, just to identify risks)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General safety considerations (Claudia to coordinate)</a:t>
            </a:r>
          </a:p>
          <a:p>
            <a:pPr>
              <a:lnSpc>
                <a:spcPct val="100000"/>
              </a:lnSpc>
            </a:pP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Synergies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Technologies (Luca </a:t>
            </a:r>
            <a:r>
              <a:rPr lang="en-US" sz="1000" b="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Bottura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…)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Facilities (Chris Rogers</a:t>
            </a:r>
            <a:r>
              <a:rPr lang="en-US" sz="10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</a:p>
          <a:p>
            <a:pPr>
              <a:lnSpc>
                <a:spcPct val="100000"/>
              </a:lnSpc>
            </a:pP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R&amp;D </a:t>
            </a:r>
            <a:r>
              <a:rPr lang="en-US" sz="1000" b="1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programme</a:t>
            </a: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development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Demonstrator (Roberto </a:t>
            </a:r>
            <a:r>
              <a:rPr lang="en-US" sz="1000" b="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Losito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Chris Rogers)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RF test stand (Dario </a:t>
            </a:r>
            <a:r>
              <a:rPr lang="en-US" sz="1000" b="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Giove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</a:t>
            </a:r>
            <a:r>
              <a:rPr lang="en-US" sz="1000" b="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Alexej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en-US" sz="1000" b="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Grudiev</a:t>
            </a:r>
            <a:r>
              <a:rPr lang="en-US" sz="1000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Magnet test facility (Lucio Rossi, Luca </a:t>
            </a:r>
            <a:r>
              <a:rPr lang="en-US" sz="1000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Bottura</a:t>
            </a:r>
            <a:r>
              <a:rPr lang="en-US" sz="10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  <a:endParaRPr lang="en-US" sz="1000" b="0" strike="noStrike" spc="-1" dirty="0"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000" spc="-1" dirty="0">
                <a:latin typeface="Calibri" panose="020F0502020204030204" pitchFamily="34" charset="0"/>
                <a:cs typeface="Calibri" panose="020F0502020204030204" pitchFamily="34" charset="0"/>
              </a:rPr>
              <a:t>Other test infrastructure required (</a:t>
            </a:r>
            <a:r>
              <a:rPr lang="en-US" sz="1000" spc="-1" dirty="0" err="1">
                <a:latin typeface="Calibri" panose="020F0502020204030204" pitchFamily="34" charset="0"/>
                <a:cs typeface="Calibri" panose="020F0502020204030204" pitchFamily="34" charset="0"/>
              </a:rPr>
              <a:t>HiRadMat</a:t>
            </a:r>
            <a:r>
              <a:rPr lang="en-US" sz="1000" spc="-1" dirty="0">
                <a:latin typeface="Calibri" panose="020F0502020204030204" pitchFamily="34" charset="0"/>
                <a:cs typeface="Calibri" panose="020F0502020204030204" pitchFamily="34" charset="0"/>
              </a:rPr>
              <a:t>, …) (Roberto </a:t>
            </a:r>
            <a:r>
              <a:rPr lang="en-US" sz="1000" spc="-1" dirty="0" err="1">
                <a:latin typeface="Calibri" panose="020F0502020204030204" pitchFamily="34" charset="0"/>
                <a:cs typeface="Calibri" panose="020F0502020204030204" pitchFamily="34" charset="0"/>
              </a:rPr>
              <a:t>Losito</a:t>
            </a:r>
            <a:r>
              <a:rPr lang="en-US" sz="1000" spc="-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Executive Summary 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(Nadia </a:t>
            </a:r>
            <a:r>
              <a:rPr lang="en-US" sz="100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Pastrone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Steinar </a:t>
            </a:r>
            <a:r>
              <a:rPr lang="en-US" sz="1000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Stapnes</a:t>
            </a:r>
            <a:r>
              <a:rPr lang="en-US" sz="100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Daniel Schulte)</a:t>
            </a:r>
            <a:endParaRPr lang="en-US" sz="100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831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Box 4"/>
          <p:cNvSpPr/>
          <p:nvPr/>
        </p:nvSpPr>
        <p:spPr>
          <a:xfrm>
            <a:off x="107640" y="510840"/>
            <a:ext cx="8161718" cy="37374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Could be similar layout for each section</a:t>
            </a: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latin typeface="Calibri"/>
                <a:ea typeface="DejaVu Sans"/>
              </a:rPr>
              <a:t>However might want to group the whole report into this as parts (the first two together) and have sections under them </a:t>
            </a:r>
            <a:endParaRPr lang="en-US" sz="1400" strike="noStrike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>
              <a:lnSpc>
                <a:spcPct val="100000"/>
              </a:lnSpc>
            </a:pPr>
            <a:endParaRPr lang="en-US" sz="1400" b="1" strike="noStrike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System Overview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Short description of the system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Key challenges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Reminder of key challenges of the system?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Work progress since Roadmap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Status of the current concept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Work planned for Evaluation Report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Based on existing resources, until end of 2025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Important missing Effort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What would be important to add?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1295280" y="-92520"/>
            <a:ext cx="6780960" cy="431280"/>
          </a:xfrm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Interim Report Section Layout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sldNum" idx="3"/>
          </p:nvPr>
        </p:nvSpPr>
        <p:spPr>
          <a:xfrm>
            <a:off x="7975440" y="4921920"/>
            <a:ext cx="405720" cy="192240"/>
          </a:xfrm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1" strike="noStrike" spc="-1">
                <a:solidFill>
                  <a:srgbClr val="FFFFFF"/>
                </a:solidFill>
                <a:latin typeface="Arial Narrow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347FE2B0-0AA6-4C67-AC5C-1F4509CC1579}" type="slidenum">
              <a:rPr lang="en-US" sz="1200" b="1" strike="noStrike" spc="-1">
                <a:solidFill>
                  <a:srgbClr val="FFFFFF"/>
                </a:solidFill>
                <a:latin typeface="Arial Narrow"/>
              </a:rPr>
              <a:t>4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D. Schulte                                 IMCC progress, ICB meeting, October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dirty="0">
                <a:latin typeface="Calibri"/>
                <a:cs typeface="Calibri"/>
              </a:rPr>
              <a:t>Credible Timeline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5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6ADC6FA5-50AC-C919-02B1-1F7D438F9C0F}"/>
              </a:ext>
            </a:extLst>
          </p:cNvPr>
          <p:cNvSpPr/>
          <p:nvPr/>
        </p:nvSpPr>
        <p:spPr>
          <a:xfrm>
            <a:off x="107640" y="526742"/>
            <a:ext cx="8161718" cy="43837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Become more specific about staging concept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Start considering realistic timelines</a:t>
            </a:r>
          </a:p>
          <a:p>
            <a:pPr>
              <a:lnSpc>
                <a:spcPct val="100000"/>
              </a:lnSpc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 years to start 3 </a:t>
            </a:r>
            <a:r>
              <a:rPr lang="en-US" sz="14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construction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HTS for muon production and cooling, Nb</a:t>
            </a:r>
            <a:r>
              <a:rPr lang="en-US" sz="1400" spc="-1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 for collider ring (11 T, 16 cm aperture)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 years to start 10 </a:t>
            </a:r>
            <a:r>
              <a:rPr lang="en-US" sz="14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construction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HTS/hybrid throughout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About 7 years of construction for each stage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operate up to 13 years at 3 </a:t>
            </a:r>
            <a:r>
              <a:rPr lang="en-US" sz="14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overlap of construction and operation except for last two years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Maybe 2 years of long shutdown, luminosity ramp-up in first 2-3 years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Maybe 9-10 years of full luminosity, can relax luminosity target (before assumed 5 years)</a:t>
            </a:r>
          </a:p>
          <a:p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 is consistent with human resource limitations during construction and initial operation of first stage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Stretches budget (cost of both stages are expected to be similar)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Allows significant technology advances between stages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operation time similar to full CLIC </a:t>
            </a:r>
            <a:r>
              <a:rPr lang="en-US" sz="14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(and cost maybe below)</a:t>
            </a:r>
          </a:p>
        </p:txBody>
      </p:sp>
    </p:spTree>
    <p:extLst>
      <p:ext uri="{BB962C8B-B14F-4D97-AF65-F5344CB8AC3E}">
        <p14:creationId xmlns:p14="http://schemas.microsoft.com/office/powerpoint/2010/main" val="3454800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D. Schulte                                 IMCC progress, ICB meeting, October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dirty="0">
                <a:latin typeface="Calibri"/>
                <a:cs typeface="Calibri"/>
              </a:rPr>
              <a:t>Credible Timeline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6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621730C1-1635-625F-C7DC-40E11E56BA8E}"/>
              </a:ext>
            </a:extLst>
          </p:cNvPr>
          <p:cNvSpPr/>
          <p:nvPr/>
        </p:nvSpPr>
        <p:spPr>
          <a:xfrm>
            <a:off x="107640" y="526742"/>
            <a:ext cx="8161718" cy="395286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future will develop timeline for the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development and test station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demonstrator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technology / test station / cooling cell module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technologies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Focus on green field for now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Still at the beginning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Fair collaboration with the US and other regions</a:t>
            </a:r>
          </a:p>
          <a:p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the end will consider reusing the SPS and LHC tunnels for the muon beam accelerating stages</a:t>
            </a:r>
          </a:p>
          <a:p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to do about LHC tunnel?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en-US" sz="14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accelerator, but delays project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US" sz="14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accelerator, but have to consider neutrinos more</a:t>
            </a:r>
          </a:p>
        </p:txBody>
      </p:sp>
    </p:spTree>
    <p:extLst>
      <p:ext uri="{BB962C8B-B14F-4D97-AF65-F5344CB8AC3E}">
        <p14:creationId xmlns:p14="http://schemas.microsoft.com/office/powerpoint/2010/main" val="2191360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D. Schulte                                 IMCC progress, ICB meeting, October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dirty="0">
                <a:latin typeface="Calibri"/>
                <a:cs typeface="Calibri"/>
              </a:rPr>
              <a:t>Plan for Interim Report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7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621730C1-1635-625F-C7DC-40E11E56BA8E}"/>
              </a:ext>
            </a:extLst>
          </p:cNvPr>
          <p:cNvSpPr/>
          <p:nvPr/>
        </p:nvSpPr>
        <p:spPr>
          <a:xfrm>
            <a:off x="107640" y="526742"/>
            <a:ext cx="8161718" cy="43837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Kick-off meeting: today, October 17</a:t>
            </a:r>
          </a:p>
          <a:p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Initial draft November 3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Should contain bullet points of messages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Important input for executive summary</a:t>
            </a:r>
          </a:p>
          <a:p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Complete draft November 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Fully formulated text</a:t>
            </a:r>
          </a:p>
          <a:p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Content editing completed December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Iteration of main editors with section editors to </a:t>
            </a:r>
            <a:r>
              <a:rPr lang="en-US" sz="14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harmonise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level, </a:t>
            </a:r>
            <a:r>
              <a:rPr lang="en-US" sz="14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contant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etc.</a:t>
            </a:r>
          </a:p>
          <a:p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Language edited December 15</a:t>
            </a:r>
          </a:p>
          <a:p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IAC review January 2024</a:t>
            </a:r>
          </a:p>
          <a:p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Submission to EU and LDG/CERN Council February 2024</a:t>
            </a:r>
          </a:p>
          <a:p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Page goal: maximum of 4 pages per section</a:t>
            </a:r>
          </a:p>
        </p:txBody>
      </p:sp>
    </p:spTree>
    <p:extLst>
      <p:ext uri="{BB962C8B-B14F-4D97-AF65-F5344CB8AC3E}">
        <p14:creationId xmlns:p14="http://schemas.microsoft.com/office/powerpoint/2010/main" val="3020356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41275</TotalTime>
  <Words>922</Words>
  <Application>Microsoft Macintosh PowerPoint</Application>
  <PresentationFormat>On-screen Show (16:9)</PresentationFormat>
  <Paragraphs>176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Calibri</vt:lpstr>
      <vt:lpstr>Symbol</vt:lpstr>
      <vt:lpstr>Times New Roman</vt:lpstr>
      <vt:lpstr>Wingdings</vt:lpstr>
      <vt:lpstr>Office Theme</vt:lpstr>
      <vt:lpstr>Interim Report</vt:lpstr>
      <vt:lpstr>Interim Report Key Messages</vt:lpstr>
      <vt:lpstr>Interim Report Structure</vt:lpstr>
      <vt:lpstr>Interim Report Section Layout</vt:lpstr>
      <vt:lpstr>Credible Timeline</vt:lpstr>
      <vt:lpstr>Credible Timeline</vt:lpstr>
      <vt:lpstr>Plan for Interim Report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MuCol_template</dc:title>
  <dc:subject/>
  <dc:creator/>
  <dc:description/>
  <cp:lastModifiedBy>Daniel Schulte</cp:lastModifiedBy>
  <cp:revision>38</cp:revision>
  <dcterms:created xsi:type="dcterms:W3CDTF">2023-06-08T13:19:21Z</dcterms:created>
  <dcterms:modified xsi:type="dcterms:W3CDTF">2023-10-17T14:32:34Z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On-screen Show (16:9)</vt:lpwstr>
  </property>
  <property fmtid="{D5CDD505-2E9C-101B-9397-08002B2CF9AE}" pid="3" name="Slides">
    <vt:r8>23</vt:r8>
  </property>
</Properties>
</file>