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8"/>
  </p:notesMasterIdLst>
  <p:sldIdLst>
    <p:sldId id="256" r:id="rId2"/>
    <p:sldId id="282" r:id="rId3"/>
    <p:sldId id="312" r:id="rId4"/>
    <p:sldId id="293" r:id="rId5"/>
    <p:sldId id="275" r:id="rId6"/>
    <p:sldId id="294" r:id="rId7"/>
    <p:sldId id="295" r:id="rId8"/>
    <p:sldId id="304" r:id="rId9"/>
    <p:sldId id="305" r:id="rId10"/>
    <p:sldId id="287" r:id="rId11"/>
    <p:sldId id="288" r:id="rId12"/>
    <p:sldId id="289" r:id="rId13"/>
    <p:sldId id="290" r:id="rId14"/>
    <p:sldId id="291" r:id="rId15"/>
    <p:sldId id="292" r:id="rId16"/>
    <p:sldId id="296" r:id="rId17"/>
    <p:sldId id="258" r:id="rId18"/>
    <p:sldId id="279" r:id="rId19"/>
    <p:sldId id="285" r:id="rId20"/>
    <p:sldId id="286" r:id="rId21"/>
    <p:sldId id="280" r:id="rId22"/>
    <p:sldId id="265" r:id="rId23"/>
    <p:sldId id="260" r:id="rId24"/>
    <p:sldId id="266" r:id="rId25"/>
    <p:sldId id="273" r:id="rId26"/>
    <p:sldId id="314" r:id="rId27"/>
    <p:sldId id="315" r:id="rId28"/>
    <p:sldId id="276" r:id="rId29"/>
    <p:sldId id="301" r:id="rId30"/>
    <p:sldId id="300" r:id="rId31"/>
    <p:sldId id="302" r:id="rId32"/>
    <p:sldId id="303" r:id="rId33"/>
    <p:sldId id="306" r:id="rId34"/>
    <p:sldId id="319" r:id="rId35"/>
    <p:sldId id="320" r:id="rId36"/>
    <p:sldId id="321" r:id="rId37"/>
    <p:sldId id="307" r:id="rId38"/>
    <p:sldId id="308" r:id="rId39"/>
    <p:sldId id="309" r:id="rId40"/>
    <p:sldId id="318" r:id="rId41"/>
    <p:sldId id="281" r:id="rId42"/>
    <p:sldId id="263" r:id="rId43"/>
    <p:sldId id="313" r:id="rId44"/>
    <p:sldId id="311" r:id="rId45"/>
    <p:sldId id="317" r:id="rId46"/>
    <p:sldId id="310"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66"/>
    <p:restoredTop sz="94607"/>
  </p:normalViewPr>
  <p:slideViewPr>
    <p:cSldViewPr snapToGrid="0">
      <p:cViewPr>
        <p:scale>
          <a:sx n="126" d="100"/>
          <a:sy n="126" d="100"/>
        </p:scale>
        <p:origin x="224" y="9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F03DBD-838F-B84B-88CD-CBDB18801CDE}" type="datetimeFigureOut">
              <a:rPr lang="en-US" smtClean="0"/>
              <a:t>2/13/24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8AB248-0778-B94F-A332-1C3FAA435A0A}" type="slidenum">
              <a:rPr lang="en-US" smtClean="0"/>
              <a:t>‹#›</a:t>
            </a:fld>
            <a:endParaRPr lang="en-US"/>
          </a:p>
        </p:txBody>
      </p:sp>
    </p:spTree>
    <p:extLst>
      <p:ext uri="{BB962C8B-B14F-4D97-AF65-F5344CB8AC3E}">
        <p14:creationId xmlns:p14="http://schemas.microsoft.com/office/powerpoint/2010/main" val="1661558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8AB248-0778-B94F-A332-1C3FAA435A0A}" type="slidenum">
              <a:rPr lang="en-US" smtClean="0"/>
              <a:t>15</a:t>
            </a:fld>
            <a:endParaRPr lang="en-US"/>
          </a:p>
        </p:txBody>
      </p:sp>
    </p:spTree>
    <p:extLst>
      <p:ext uri="{BB962C8B-B14F-4D97-AF65-F5344CB8AC3E}">
        <p14:creationId xmlns:p14="http://schemas.microsoft.com/office/powerpoint/2010/main" val="22508077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tilt is designed to increase the acceptance along with the finer resolution. </a:t>
            </a:r>
            <a:r>
              <a:rPr lang="en-GB" dirty="0"/>
              <a:t>called SALT (Silicon ASIC for </a:t>
            </a:r>
            <a:r>
              <a:rPr lang="en-GB" dirty="0" err="1"/>
              <a:t>LHCb</a:t>
            </a:r>
            <a:r>
              <a:rPr lang="en-GB" dirty="0"/>
              <a:t> Tracker), which is being developed by the AGH-UST Krakow </a:t>
            </a:r>
            <a:r>
              <a:rPr lang="en-GB" dirty="0" err="1"/>
              <a:t>LHCb</a:t>
            </a:r>
            <a:r>
              <a:rPr lang="en-GB" dirty="0"/>
              <a:t> 32 Figure 2.19: The SALT ASIC block diagram. group. There are a number of technological challenges related to the design arising from the required performance and harsh environment of the 14 </a:t>
            </a:r>
            <a:r>
              <a:rPr lang="en-GB" dirty="0" err="1"/>
              <a:t>TeV</a:t>
            </a:r>
            <a:r>
              <a:rPr lang="en-GB" dirty="0"/>
              <a:t> pp collisions. The SALT ASIC will read out 128 channels and will be manufactured in IBM CMOS 130 nm technology. The ASIC main blocks are shown in Fig. 2.19. Each channel comprises an analogue block with a charge sensitive preamplifier, a shaper and a single-ended to differential converter. The differential analogue signal is then sent to an Analogue to Digital Converter (ADC) implemented as a 6-bit fully differential Successive Approximation Register (SAR). The digitised data is then fed to the digital signal processing block (DSP), which performs pedestal subtraction, mean common mode subtraction and zero suppression. After the DSP the data, with added header information, are placed into a de-randomising buffer [28] and transmitted to the consecutive parts of the read out system using serial links</a:t>
            </a:r>
            <a:endParaRPr lang="en-US" dirty="0"/>
          </a:p>
        </p:txBody>
      </p:sp>
      <p:sp>
        <p:nvSpPr>
          <p:cNvPr id="4" name="Slide Number Placeholder 3"/>
          <p:cNvSpPr>
            <a:spLocks noGrp="1"/>
          </p:cNvSpPr>
          <p:nvPr>
            <p:ph type="sldNum" sz="quarter" idx="5"/>
          </p:nvPr>
        </p:nvSpPr>
        <p:spPr/>
        <p:txBody>
          <a:bodyPr/>
          <a:lstStyle/>
          <a:p>
            <a:fld id="{F98AB248-0778-B94F-A332-1C3FAA435A0A}" type="slidenum">
              <a:rPr lang="en-US" smtClean="0"/>
              <a:t>36</a:t>
            </a:fld>
            <a:endParaRPr lang="en-US"/>
          </a:p>
        </p:txBody>
      </p:sp>
    </p:spTree>
    <p:extLst>
      <p:ext uri="{BB962C8B-B14F-4D97-AF65-F5344CB8AC3E}">
        <p14:creationId xmlns:p14="http://schemas.microsoft.com/office/powerpoint/2010/main" val="2744163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8AB248-0778-B94F-A332-1C3FAA435A0A}" type="slidenum">
              <a:rPr lang="en-US" smtClean="0"/>
              <a:t>46</a:t>
            </a:fld>
            <a:endParaRPr lang="en-US"/>
          </a:p>
        </p:txBody>
      </p:sp>
    </p:spTree>
    <p:extLst>
      <p:ext uri="{BB962C8B-B14F-4D97-AF65-F5344CB8AC3E}">
        <p14:creationId xmlns:p14="http://schemas.microsoft.com/office/powerpoint/2010/main" val="4285189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8AB248-0778-B94F-A332-1C3FAA435A0A}" type="slidenum">
              <a:rPr lang="en-US" smtClean="0"/>
              <a:t>16</a:t>
            </a:fld>
            <a:endParaRPr lang="en-US"/>
          </a:p>
        </p:txBody>
      </p:sp>
    </p:spTree>
    <p:extLst>
      <p:ext uri="{BB962C8B-B14F-4D97-AF65-F5344CB8AC3E}">
        <p14:creationId xmlns:p14="http://schemas.microsoft.com/office/powerpoint/2010/main" val="114379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Most of the events, 73%, are reconstructed from decays downstream of the VELO using the TT and the downstream tracker. Adding TT hits to tracks also significantly improves the momentum resolution. Figure 2.3 (left) shows the invariant mass of di-muon pairs in the </a:t>
            </a:r>
            <a:r>
              <a:rPr lang="el-GR" dirty="0"/>
              <a:t>Υ </a:t>
            </a:r>
            <a:r>
              <a:rPr lang="en-GB" dirty="0"/>
              <a:t>mass region. The resolution is significantly improved, by ∼25%, if the tracks have TT hits as shown in Fig. 2.3 (right).</a:t>
            </a:r>
            <a:endParaRPr lang="en-US" dirty="0"/>
          </a:p>
          <a:p>
            <a:endParaRPr lang="en-US" dirty="0"/>
          </a:p>
        </p:txBody>
      </p:sp>
      <p:sp>
        <p:nvSpPr>
          <p:cNvPr id="4" name="Slide Number Placeholder 3"/>
          <p:cNvSpPr>
            <a:spLocks noGrp="1"/>
          </p:cNvSpPr>
          <p:nvPr>
            <p:ph type="sldNum" sz="quarter" idx="5"/>
          </p:nvPr>
        </p:nvSpPr>
        <p:spPr/>
        <p:txBody>
          <a:bodyPr/>
          <a:lstStyle/>
          <a:p>
            <a:fld id="{F98AB248-0778-B94F-A332-1C3FAA435A0A}" type="slidenum">
              <a:rPr lang="en-US" smtClean="0"/>
              <a:t>29</a:t>
            </a:fld>
            <a:endParaRPr lang="en-US"/>
          </a:p>
        </p:txBody>
      </p:sp>
    </p:spTree>
    <p:extLst>
      <p:ext uri="{BB962C8B-B14F-4D97-AF65-F5344CB8AC3E}">
        <p14:creationId xmlns:p14="http://schemas.microsoft.com/office/powerpoint/2010/main" val="36030081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Most of the events, 73%, are reconstructed from decays downstream of the VELO using the TT and the downstream tracker. Adding TT hits to tracks also significantly improves the momentum resolution. Figure 2.3 (left) shows the invariant mass of di-muon pairs in the </a:t>
            </a:r>
            <a:r>
              <a:rPr lang="el-GR" dirty="0"/>
              <a:t>Υ </a:t>
            </a:r>
            <a:r>
              <a:rPr lang="en-GB" dirty="0"/>
              <a:t>mass region. The resolution is significantly improved, by ∼25%, if the tracks have TT hits as shown in Fig. 2.3 (right).</a:t>
            </a:r>
            <a:endParaRPr lang="en-US" dirty="0"/>
          </a:p>
          <a:p>
            <a:endParaRPr lang="en-US" dirty="0"/>
          </a:p>
        </p:txBody>
      </p:sp>
      <p:sp>
        <p:nvSpPr>
          <p:cNvPr id="4" name="Slide Number Placeholder 3"/>
          <p:cNvSpPr>
            <a:spLocks noGrp="1"/>
          </p:cNvSpPr>
          <p:nvPr>
            <p:ph type="sldNum" sz="quarter" idx="5"/>
          </p:nvPr>
        </p:nvSpPr>
        <p:spPr/>
        <p:txBody>
          <a:bodyPr/>
          <a:lstStyle/>
          <a:p>
            <a:fld id="{F98AB248-0778-B94F-A332-1C3FAA435A0A}" type="slidenum">
              <a:rPr lang="en-US" smtClean="0"/>
              <a:t>30</a:t>
            </a:fld>
            <a:endParaRPr lang="en-US"/>
          </a:p>
        </p:txBody>
      </p:sp>
    </p:spTree>
    <p:extLst>
      <p:ext uri="{BB962C8B-B14F-4D97-AF65-F5344CB8AC3E}">
        <p14:creationId xmlns:p14="http://schemas.microsoft.com/office/powerpoint/2010/main" val="16288873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Figure 2.4 shows a simulation, using the upgrade geometry, of the number of good tracks, and ghost tracks both with and without the UT match requirement as a function of the number of VELO tracks. Here we require that hits in at least three out of four stations match the reconstructed track projections in the UT. Then for ∼240 VELO tracks, the average multiplicity expected at a luminosity of 2 × 1033cm−2 s −1 , the ghost rate is reduced by about a factor of three. This reduction is important in speeding up trigger timings as well as for reducing backgrounds in all physics analyses.</a:t>
            </a:r>
            <a:endParaRPr lang="en-US" dirty="0"/>
          </a:p>
        </p:txBody>
      </p:sp>
      <p:sp>
        <p:nvSpPr>
          <p:cNvPr id="4" name="Slide Number Placeholder 3"/>
          <p:cNvSpPr>
            <a:spLocks noGrp="1"/>
          </p:cNvSpPr>
          <p:nvPr>
            <p:ph type="sldNum" sz="quarter" idx="5"/>
          </p:nvPr>
        </p:nvSpPr>
        <p:spPr/>
        <p:txBody>
          <a:bodyPr/>
          <a:lstStyle/>
          <a:p>
            <a:fld id="{F98AB248-0778-B94F-A332-1C3FAA435A0A}" type="slidenum">
              <a:rPr lang="en-US" smtClean="0"/>
              <a:t>31</a:t>
            </a:fld>
            <a:endParaRPr lang="en-US"/>
          </a:p>
        </p:txBody>
      </p:sp>
    </p:spTree>
    <p:extLst>
      <p:ext uri="{BB962C8B-B14F-4D97-AF65-F5344CB8AC3E}">
        <p14:creationId xmlns:p14="http://schemas.microsoft.com/office/powerpoint/2010/main" val="31171015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tilt is designed to increase the acceptance along with the finer resolution. </a:t>
            </a:r>
            <a:r>
              <a:rPr lang="en-GB" dirty="0"/>
              <a:t>called SALT (Silicon ASIC for </a:t>
            </a:r>
            <a:r>
              <a:rPr lang="en-GB" dirty="0" err="1"/>
              <a:t>LHCb</a:t>
            </a:r>
            <a:r>
              <a:rPr lang="en-GB" dirty="0"/>
              <a:t> Tracker), which is being developed by the AGH-UST Krakow </a:t>
            </a:r>
            <a:r>
              <a:rPr lang="en-GB" dirty="0" err="1"/>
              <a:t>LHCb</a:t>
            </a:r>
            <a:r>
              <a:rPr lang="en-GB" dirty="0"/>
              <a:t> 32 Figure 2.19: The SALT ASIC block diagram. group. There are a number of technological challenges related to the design arising from the required performance and harsh environment of the 14 </a:t>
            </a:r>
            <a:r>
              <a:rPr lang="en-GB" dirty="0" err="1"/>
              <a:t>TeV</a:t>
            </a:r>
            <a:r>
              <a:rPr lang="en-GB" dirty="0"/>
              <a:t> pp collisions. The SALT ASIC will read out 128 channels and will be manufactured in IBM CMOS 130 nm technology. The ASIC main blocks are shown in Fig. 2.19. Each channel comprises an analogue block with a charge sensitive preamplifier, a shaper and a single-ended to differential converter. The differential analogue signal is then sent to an Analogue to Digital Converter (ADC) implemented as a 6-bit fully differential Successive Approximation Register (SAR). The digitised data is then fed to the digital signal processing block (DSP), which performs pedestal subtraction, mean common mode subtraction and zero suppression. After the DSP the data, with added header information, are placed into a de-randomising buffer [28] and transmitted to the consecutive parts of the read out system using serial links</a:t>
            </a:r>
            <a:endParaRPr lang="en-US" dirty="0"/>
          </a:p>
        </p:txBody>
      </p:sp>
      <p:sp>
        <p:nvSpPr>
          <p:cNvPr id="4" name="Slide Number Placeholder 3"/>
          <p:cNvSpPr>
            <a:spLocks noGrp="1"/>
          </p:cNvSpPr>
          <p:nvPr>
            <p:ph type="sldNum" sz="quarter" idx="5"/>
          </p:nvPr>
        </p:nvSpPr>
        <p:spPr/>
        <p:txBody>
          <a:bodyPr/>
          <a:lstStyle/>
          <a:p>
            <a:fld id="{F98AB248-0778-B94F-A332-1C3FAA435A0A}" type="slidenum">
              <a:rPr lang="en-US" smtClean="0"/>
              <a:t>32</a:t>
            </a:fld>
            <a:endParaRPr lang="en-US"/>
          </a:p>
        </p:txBody>
      </p:sp>
    </p:spTree>
    <p:extLst>
      <p:ext uri="{BB962C8B-B14F-4D97-AF65-F5344CB8AC3E}">
        <p14:creationId xmlns:p14="http://schemas.microsoft.com/office/powerpoint/2010/main" val="36969559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tilt is designed to increase the acceptance along with the finer resolution. </a:t>
            </a:r>
            <a:r>
              <a:rPr lang="en-GB" dirty="0"/>
              <a:t>called SALT (Silicon ASIC for </a:t>
            </a:r>
            <a:r>
              <a:rPr lang="en-GB" dirty="0" err="1"/>
              <a:t>LHCb</a:t>
            </a:r>
            <a:r>
              <a:rPr lang="en-GB" dirty="0"/>
              <a:t> Tracker), which is being developed by the AGH-UST Krakow </a:t>
            </a:r>
            <a:r>
              <a:rPr lang="en-GB" dirty="0" err="1"/>
              <a:t>LHCb</a:t>
            </a:r>
            <a:r>
              <a:rPr lang="en-GB" dirty="0"/>
              <a:t> 32 Figure 2.19: The SALT ASIC block diagram. group. There are a number of technological challenges related to the design arising from the required performance and harsh environment of the 14 </a:t>
            </a:r>
            <a:r>
              <a:rPr lang="en-GB" dirty="0" err="1"/>
              <a:t>TeV</a:t>
            </a:r>
            <a:r>
              <a:rPr lang="en-GB" dirty="0"/>
              <a:t> pp collisions. The SALT ASIC will read out 128 channels and will be manufactured in IBM CMOS 130 nm technology. The ASIC main blocks are shown in Fig. 2.19. Each channel comprises an analogue block with a charge sensitive preamplifier, a shaper and a single-ended to differential converter. The differential analogue signal is then sent to an Analogue to Digital Converter (ADC) implemented as a 6-bit fully differential Successive Approximation Register (SAR). The digitised data is then fed to the digital signal processing block (DSP), which performs pedestal subtraction, mean common mode subtraction and zero suppression. After the DSP the data, with added header information, are placed into a de-randomising buffer [28] and transmitted to the consecutive parts of the read out system using serial links</a:t>
            </a:r>
            <a:endParaRPr lang="en-US" dirty="0"/>
          </a:p>
        </p:txBody>
      </p:sp>
      <p:sp>
        <p:nvSpPr>
          <p:cNvPr id="4" name="Slide Number Placeholder 3"/>
          <p:cNvSpPr>
            <a:spLocks noGrp="1"/>
          </p:cNvSpPr>
          <p:nvPr>
            <p:ph type="sldNum" sz="quarter" idx="5"/>
          </p:nvPr>
        </p:nvSpPr>
        <p:spPr/>
        <p:txBody>
          <a:bodyPr/>
          <a:lstStyle/>
          <a:p>
            <a:fld id="{F98AB248-0778-B94F-A332-1C3FAA435A0A}" type="slidenum">
              <a:rPr lang="en-US" smtClean="0"/>
              <a:t>33</a:t>
            </a:fld>
            <a:endParaRPr lang="en-US"/>
          </a:p>
        </p:txBody>
      </p:sp>
    </p:spTree>
    <p:extLst>
      <p:ext uri="{BB962C8B-B14F-4D97-AF65-F5344CB8AC3E}">
        <p14:creationId xmlns:p14="http://schemas.microsoft.com/office/powerpoint/2010/main" val="42632440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tilt is designed to increase the acceptance along with the finer resolution. </a:t>
            </a:r>
            <a:r>
              <a:rPr lang="en-GB" dirty="0"/>
              <a:t>called SALT (Silicon ASIC for </a:t>
            </a:r>
            <a:r>
              <a:rPr lang="en-GB" dirty="0" err="1"/>
              <a:t>LHCb</a:t>
            </a:r>
            <a:r>
              <a:rPr lang="en-GB" dirty="0"/>
              <a:t> Tracker), which is being developed by the AGH-UST Krakow </a:t>
            </a:r>
            <a:r>
              <a:rPr lang="en-GB" dirty="0" err="1"/>
              <a:t>LHCb</a:t>
            </a:r>
            <a:r>
              <a:rPr lang="en-GB" dirty="0"/>
              <a:t> 32 Figure 2.19: The SALT ASIC block diagram. group. There are a number of technological challenges related to the design arising from the required performance and harsh environment of the 14 </a:t>
            </a:r>
            <a:r>
              <a:rPr lang="en-GB" dirty="0" err="1"/>
              <a:t>TeV</a:t>
            </a:r>
            <a:r>
              <a:rPr lang="en-GB" dirty="0"/>
              <a:t> pp collisions. The SALT ASIC will read out 128 channels and will be manufactured in IBM CMOS 130 nm technology. The ASIC main blocks are shown in Fig. 2.19. Each channel comprises an analogue block with a charge sensitive preamplifier, a shaper and a single-ended to differential converter. The differential analogue signal is then sent to an Analogue to Digital Converter (ADC) implemented as a 6-bit fully differential Successive Approximation Register (SAR). The digitised data is then fed to the digital signal processing block (DSP), which performs pedestal subtraction, mean common mode subtraction and zero suppression. After the DSP the data, with added header information, are placed into a de-randomising buffer [28] and transmitted to the consecutive parts of the read out system using serial links</a:t>
            </a:r>
            <a:endParaRPr lang="en-US" dirty="0"/>
          </a:p>
        </p:txBody>
      </p:sp>
      <p:sp>
        <p:nvSpPr>
          <p:cNvPr id="4" name="Slide Number Placeholder 3"/>
          <p:cNvSpPr>
            <a:spLocks noGrp="1"/>
          </p:cNvSpPr>
          <p:nvPr>
            <p:ph type="sldNum" sz="quarter" idx="5"/>
          </p:nvPr>
        </p:nvSpPr>
        <p:spPr/>
        <p:txBody>
          <a:bodyPr/>
          <a:lstStyle/>
          <a:p>
            <a:fld id="{F98AB248-0778-B94F-A332-1C3FAA435A0A}" type="slidenum">
              <a:rPr lang="en-US" smtClean="0"/>
              <a:t>34</a:t>
            </a:fld>
            <a:endParaRPr lang="en-US"/>
          </a:p>
        </p:txBody>
      </p:sp>
    </p:spTree>
    <p:extLst>
      <p:ext uri="{BB962C8B-B14F-4D97-AF65-F5344CB8AC3E}">
        <p14:creationId xmlns:p14="http://schemas.microsoft.com/office/powerpoint/2010/main" val="28777546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tilt is designed to increase the acceptance along with the finer resolution. </a:t>
            </a:r>
            <a:r>
              <a:rPr lang="en-GB" dirty="0"/>
              <a:t>called SALT (Silicon ASIC for </a:t>
            </a:r>
            <a:r>
              <a:rPr lang="en-GB" dirty="0" err="1"/>
              <a:t>LHCb</a:t>
            </a:r>
            <a:r>
              <a:rPr lang="en-GB" dirty="0"/>
              <a:t> Tracker), which is being developed by the AGH-UST Krakow </a:t>
            </a:r>
            <a:r>
              <a:rPr lang="en-GB" dirty="0" err="1"/>
              <a:t>LHCb</a:t>
            </a:r>
            <a:r>
              <a:rPr lang="en-GB" dirty="0"/>
              <a:t> 32 Figure 2.19: The SALT ASIC block diagram. group. There are a number of technological challenges related to the design arising from the required performance and harsh environment of the 14 </a:t>
            </a:r>
            <a:r>
              <a:rPr lang="en-GB" dirty="0" err="1"/>
              <a:t>TeV</a:t>
            </a:r>
            <a:r>
              <a:rPr lang="en-GB" dirty="0"/>
              <a:t> pp collisions. The SALT ASIC will read out 128 channels and will be manufactured in IBM CMOS 130 nm technology. The ASIC main blocks are shown in Fig. 2.19. Each channel comprises an analogue block with a charge sensitive preamplifier, a shaper and a single-ended to differential converter. The differential analogue signal is then sent to an Analogue to Digital Converter (ADC) implemented as a 6-bit fully differential Successive Approximation Register (SAR). The digitised data is then fed to the digital signal processing block (DSP), which performs pedestal subtraction, mean common mode subtraction and zero suppression. After the DSP the data, with added header information, are placed into a de-randomising buffer [28] and transmitted to the consecutive parts of the read out system using serial links</a:t>
            </a:r>
            <a:endParaRPr lang="en-US" dirty="0"/>
          </a:p>
        </p:txBody>
      </p:sp>
      <p:sp>
        <p:nvSpPr>
          <p:cNvPr id="4" name="Slide Number Placeholder 3"/>
          <p:cNvSpPr>
            <a:spLocks noGrp="1"/>
          </p:cNvSpPr>
          <p:nvPr>
            <p:ph type="sldNum" sz="quarter" idx="5"/>
          </p:nvPr>
        </p:nvSpPr>
        <p:spPr/>
        <p:txBody>
          <a:bodyPr/>
          <a:lstStyle/>
          <a:p>
            <a:fld id="{F98AB248-0778-B94F-A332-1C3FAA435A0A}" type="slidenum">
              <a:rPr lang="en-US" smtClean="0"/>
              <a:t>35</a:t>
            </a:fld>
            <a:endParaRPr lang="en-US"/>
          </a:p>
        </p:txBody>
      </p:sp>
    </p:spTree>
    <p:extLst>
      <p:ext uri="{BB962C8B-B14F-4D97-AF65-F5344CB8AC3E}">
        <p14:creationId xmlns:p14="http://schemas.microsoft.com/office/powerpoint/2010/main" val="67965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7815D7-ADF3-DDE5-4EA9-59749A4FE0C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4C41097-62F3-1EAE-FC45-4007717234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F77570-BB59-C884-035C-7E588E8E22D9}"/>
              </a:ext>
            </a:extLst>
          </p:cNvPr>
          <p:cNvSpPr>
            <a:spLocks noGrp="1"/>
          </p:cNvSpPr>
          <p:nvPr>
            <p:ph type="dt" sz="half" idx="10"/>
          </p:nvPr>
        </p:nvSpPr>
        <p:spPr/>
        <p:txBody>
          <a:bodyPr/>
          <a:lstStyle/>
          <a:p>
            <a:fld id="{2DA84BF9-0730-F944-95E4-E192A81C5635}" type="datetime1">
              <a:rPr lang="en-GB" smtClean="0"/>
              <a:t>13/02/2024</a:t>
            </a:fld>
            <a:endParaRPr lang="en-US"/>
          </a:p>
        </p:txBody>
      </p:sp>
      <p:sp>
        <p:nvSpPr>
          <p:cNvPr id="5" name="Footer Placeholder 4">
            <a:extLst>
              <a:ext uri="{FF2B5EF4-FFF2-40B4-BE49-F238E27FC236}">
                <a16:creationId xmlns:a16="http://schemas.microsoft.com/office/drawing/2014/main" id="{DE958E0B-4B8C-F416-82CB-3E85DB6E1D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3C978F-1BA0-29C8-CAF4-CE59A5A01CB7}"/>
              </a:ext>
            </a:extLst>
          </p:cNvPr>
          <p:cNvSpPr>
            <a:spLocks noGrp="1"/>
          </p:cNvSpPr>
          <p:nvPr>
            <p:ph type="sldNum" sz="quarter" idx="12"/>
          </p:nvPr>
        </p:nvSpPr>
        <p:spPr/>
        <p:txBody>
          <a:bodyPr/>
          <a:lstStyle/>
          <a:p>
            <a:fld id="{50F41377-CC3F-4C4B-8423-5B8B84ED6FFE}" type="slidenum">
              <a:rPr lang="en-US" smtClean="0"/>
              <a:t>‹#›</a:t>
            </a:fld>
            <a:endParaRPr lang="en-US"/>
          </a:p>
        </p:txBody>
      </p:sp>
    </p:spTree>
    <p:extLst>
      <p:ext uri="{BB962C8B-B14F-4D97-AF65-F5344CB8AC3E}">
        <p14:creationId xmlns:p14="http://schemas.microsoft.com/office/powerpoint/2010/main" val="4048179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176C3-8505-B5D8-85D9-E7C9A357D00F}"/>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CA4CC45-E9C6-D586-A72D-F9E622B0C59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3911B7-11D4-A8C8-6ACE-7BDBD49B06A9}"/>
              </a:ext>
            </a:extLst>
          </p:cNvPr>
          <p:cNvSpPr>
            <a:spLocks noGrp="1"/>
          </p:cNvSpPr>
          <p:nvPr>
            <p:ph type="dt" sz="half" idx="10"/>
          </p:nvPr>
        </p:nvSpPr>
        <p:spPr/>
        <p:txBody>
          <a:bodyPr/>
          <a:lstStyle/>
          <a:p>
            <a:fld id="{97713F48-B617-8440-8BAC-3816D9D93B50}" type="datetime1">
              <a:rPr lang="en-GB" smtClean="0"/>
              <a:t>13/02/2024</a:t>
            </a:fld>
            <a:endParaRPr lang="en-US"/>
          </a:p>
        </p:txBody>
      </p:sp>
      <p:sp>
        <p:nvSpPr>
          <p:cNvPr id="5" name="Footer Placeholder 4">
            <a:extLst>
              <a:ext uri="{FF2B5EF4-FFF2-40B4-BE49-F238E27FC236}">
                <a16:creationId xmlns:a16="http://schemas.microsoft.com/office/drawing/2014/main" id="{FD790C7E-F9A9-F722-0717-394604F3FE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8D566E-0823-A908-5DA2-E16DE2E09443}"/>
              </a:ext>
            </a:extLst>
          </p:cNvPr>
          <p:cNvSpPr>
            <a:spLocks noGrp="1"/>
          </p:cNvSpPr>
          <p:nvPr>
            <p:ph type="sldNum" sz="quarter" idx="12"/>
          </p:nvPr>
        </p:nvSpPr>
        <p:spPr/>
        <p:txBody>
          <a:bodyPr/>
          <a:lstStyle/>
          <a:p>
            <a:fld id="{50F41377-CC3F-4C4B-8423-5B8B84ED6FFE}" type="slidenum">
              <a:rPr lang="en-US" smtClean="0"/>
              <a:t>‹#›</a:t>
            </a:fld>
            <a:endParaRPr lang="en-US"/>
          </a:p>
        </p:txBody>
      </p:sp>
    </p:spTree>
    <p:extLst>
      <p:ext uri="{BB962C8B-B14F-4D97-AF65-F5344CB8AC3E}">
        <p14:creationId xmlns:p14="http://schemas.microsoft.com/office/powerpoint/2010/main" val="42753699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164B0A3-F5F6-AA43-353B-681A0865C46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59AB5D9-63BA-7F3A-EC5A-FA227C8EA67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03B963E-928D-43E3-B4ED-6369CCC2BFEA}"/>
              </a:ext>
            </a:extLst>
          </p:cNvPr>
          <p:cNvSpPr>
            <a:spLocks noGrp="1"/>
          </p:cNvSpPr>
          <p:nvPr>
            <p:ph type="dt" sz="half" idx="10"/>
          </p:nvPr>
        </p:nvSpPr>
        <p:spPr/>
        <p:txBody>
          <a:bodyPr/>
          <a:lstStyle/>
          <a:p>
            <a:fld id="{742BB5CF-FF74-BF42-9CD7-8395A1A13C58}" type="datetime1">
              <a:rPr lang="en-GB" smtClean="0"/>
              <a:t>13/02/2024</a:t>
            </a:fld>
            <a:endParaRPr lang="en-US"/>
          </a:p>
        </p:txBody>
      </p:sp>
      <p:sp>
        <p:nvSpPr>
          <p:cNvPr id="5" name="Footer Placeholder 4">
            <a:extLst>
              <a:ext uri="{FF2B5EF4-FFF2-40B4-BE49-F238E27FC236}">
                <a16:creationId xmlns:a16="http://schemas.microsoft.com/office/drawing/2014/main" id="{344BB5D7-64E0-FC22-2669-F03B6E99D9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3C71E4-3112-C485-0D69-1FECAECEB375}"/>
              </a:ext>
            </a:extLst>
          </p:cNvPr>
          <p:cNvSpPr>
            <a:spLocks noGrp="1"/>
          </p:cNvSpPr>
          <p:nvPr>
            <p:ph type="sldNum" sz="quarter" idx="12"/>
          </p:nvPr>
        </p:nvSpPr>
        <p:spPr/>
        <p:txBody>
          <a:bodyPr/>
          <a:lstStyle/>
          <a:p>
            <a:fld id="{50F41377-CC3F-4C4B-8423-5B8B84ED6FFE}" type="slidenum">
              <a:rPr lang="en-US" smtClean="0"/>
              <a:t>‹#›</a:t>
            </a:fld>
            <a:endParaRPr lang="en-US"/>
          </a:p>
        </p:txBody>
      </p:sp>
    </p:spTree>
    <p:extLst>
      <p:ext uri="{BB962C8B-B14F-4D97-AF65-F5344CB8AC3E}">
        <p14:creationId xmlns:p14="http://schemas.microsoft.com/office/powerpoint/2010/main" val="933838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82AE1-BE6F-6392-A986-1F7BB6E9A20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CBCFB4E-8097-9503-0C23-4DAD0B9863B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736C6D5-A655-BA00-F58B-D3B7162CA038}"/>
              </a:ext>
            </a:extLst>
          </p:cNvPr>
          <p:cNvSpPr>
            <a:spLocks noGrp="1"/>
          </p:cNvSpPr>
          <p:nvPr>
            <p:ph type="dt" sz="half" idx="10"/>
          </p:nvPr>
        </p:nvSpPr>
        <p:spPr/>
        <p:txBody>
          <a:bodyPr/>
          <a:lstStyle/>
          <a:p>
            <a:fld id="{217581B5-9245-E44F-855B-3E5A2A8EA6A8}" type="datetime1">
              <a:rPr lang="en-GB" smtClean="0"/>
              <a:t>13/02/2024</a:t>
            </a:fld>
            <a:endParaRPr lang="en-US"/>
          </a:p>
        </p:txBody>
      </p:sp>
      <p:sp>
        <p:nvSpPr>
          <p:cNvPr id="5" name="Footer Placeholder 4">
            <a:extLst>
              <a:ext uri="{FF2B5EF4-FFF2-40B4-BE49-F238E27FC236}">
                <a16:creationId xmlns:a16="http://schemas.microsoft.com/office/drawing/2014/main" id="{9161835D-71D2-B0F8-DD64-3C08275E91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5F1C95-0047-4AB5-AC57-C2DD59C818B8}"/>
              </a:ext>
            </a:extLst>
          </p:cNvPr>
          <p:cNvSpPr>
            <a:spLocks noGrp="1"/>
          </p:cNvSpPr>
          <p:nvPr>
            <p:ph type="sldNum" sz="quarter" idx="12"/>
          </p:nvPr>
        </p:nvSpPr>
        <p:spPr/>
        <p:txBody>
          <a:bodyPr/>
          <a:lstStyle/>
          <a:p>
            <a:fld id="{50F41377-CC3F-4C4B-8423-5B8B84ED6FFE}" type="slidenum">
              <a:rPr lang="en-US" smtClean="0"/>
              <a:t>‹#›</a:t>
            </a:fld>
            <a:endParaRPr lang="en-US"/>
          </a:p>
        </p:txBody>
      </p:sp>
    </p:spTree>
    <p:extLst>
      <p:ext uri="{BB962C8B-B14F-4D97-AF65-F5344CB8AC3E}">
        <p14:creationId xmlns:p14="http://schemas.microsoft.com/office/powerpoint/2010/main" val="1852947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E2D63-AA57-31C9-F88C-20C1B8AD8C22}"/>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C56EA0EB-92AA-D7F4-1BFB-13C24F24BFA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A3196E0-7631-DECA-7DD2-028295CEB940}"/>
              </a:ext>
            </a:extLst>
          </p:cNvPr>
          <p:cNvSpPr>
            <a:spLocks noGrp="1"/>
          </p:cNvSpPr>
          <p:nvPr>
            <p:ph type="dt" sz="half" idx="10"/>
          </p:nvPr>
        </p:nvSpPr>
        <p:spPr/>
        <p:txBody>
          <a:bodyPr/>
          <a:lstStyle/>
          <a:p>
            <a:fld id="{B2E75F0E-606C-D84B-86A1-1795ACD23CB1}" type="datetime1">
              <a:rPr lang="en-GB" smtClean="0"/>
              <a:t>13/02/2024</a:t>
            </a:fld>
            <a:endParaRPr lang="en-US"/>
          </a:p>
        </p:txBody>
      </p:sp>
      <p:sp>
        <p:nvSpPr>
          <p:cNvPr id="5" name="Footer Placeholder 4">
            <a:extLst>
              <a:ext uri="{FF2B5EF4-FFF2-40B4-BE49-F238E27FC236}">
                <a16:creationId xmlns:a16="http://schemas.microsoft.com/office/drawing/2014/main" id="{35452A2D-ABC1-4240-7E16-D9A45A3197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732DD8-0007-8901-6B85-6EE04B66B6A9}"/>
              </a:ext>
            </a:extLst>
          </p:cNvPr>
          <p:cNvSpPr>
            <a:spLocks noGrp="1"/>
          </p:cNvSpPr>
          <p:nvPr>
            <p:ph type="sldNum" sz="quarter" idx="12"/>
          </p:nvPr>
        </p:nvSpPr>
        <p:spPr/>
        <p:txBody>
          <a:bodyPr/>
          <a:lstStyle/>
          <a:p>
            <a:fld id="{50F41377-CC3F-4C4B-8423-5B8B84ED6FFE}" type="slidenum">
              <a:rPr lang="en-US" smtClean="0"/>
              <a:t>‹#›</a:t>
            </a:fld>
            <a:endParaRPr lang="en-US"/>
          </a:p>
        </p:txBody>
      </p:sp>
    </p:spTree>
    <p:extLst>
      <p:ext uri="{BB962C8B-B14F-4D97-AF65-F5344CB8AC3E}">
        <p14:creationId xmlns:p14="http://schemas.microsoft.com/office/powerpoint/2010/main" val="1431747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943CD-8630-176E-B6E4-7566C33B4FB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557B940-F8A5-DAF5-8451-9836065C644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1214419-4849-CEFD-95D4-8337B1EB33F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038DADEE-C08E-DC0F-266E-74DEBB55C372}"/>
              </a:ext>
            </a:extLst>
          </p:cNvPr>
          <p:cNvSpPr>
            <a:spLocks noGrp="1"/>
          </p:cNvSpPr>
          <p:nvPr>
            <p:ph type="dt" sz="half" idx="10"/>
          </p:nvPr>
        </p:nvSpPr>
        <p:spPr/>
        <p:txBody>
          <a:bodyPr/>
          <a:lstStyle/>
          <a:p>
            <a:fld id="{C8544271-835C-9349-8A38-D4605F32564D}" type="datetime1">
              <a:rPr lang="en-GB" smtClean="0"/>
              <a:t>13/02/2024</a:t>
            </a:fld>
            <a:endParaRPr lang="en-US"/>
          </a:p>
        </p:txBody>
      </p:sp>
      <p:sp>
        <p:nvSpPr>
          <p:cNvPr id="6" name="Footer Placeholder 5">
            <a:extLst>
              <a:ext uri="{FF2B5EF4-FFF2-40B4-BE49-F238E27FC236}">
                <a16:creationId xmlns:a16="http://schemas.microsoft.com/office/drawing/2014/main" id="{1B8BAF67-56BD-B6FA-B8AA-AA17C698F1C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7669C1-E929-9788-3683-97EA62F91BAC}"/>
              </a:ext>
            </a:extLst>
          </p:cNvPr>
          <p:cNvSpPr>
            <a:spLocks noGrp="1"/>
          </p:cNvSpPr>
          <p:nvPr>
            <p:ph type="sldNum" sz="quarter" idx="12"/>
          </p:nvPr>
        </p:nvSpPr>
        <p:spPr/>
        <p:txBody>
          <a:bodyPr/>
          <a:lstStyle/>
          <a:p>
            <a:fld id="{50F41377-CC3F-4C4B-8423-5B8B84ED6FFE}" type="slidenum">
              <a:rPr lang="en-US" smtClean="0"/>
              <a:t>‹#›</a:t>
            </a:fld>
            <a:endParaRPr lang="en-US"/>
          </a:p>
        </p:txBody>
      </p:sp>
    </p:spTree>
    <p:extLst>
      <p:ext uri="{BB962C8B-B14F-4D97-AF65-F5344CB8AC3E}">
        <p14:creationId xmlns:p14="http://schemas.microsoft.com/office/powerpoint/2010/main" val="1341313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6AEBDB-BAF6-FAC7-04BC-C3D8BB66572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76035A2-BDD7-1EBF-469A-48EA64C2EB1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2621A52-F4E5-37DC-2B16-E1C4D19B805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4ADAFE2B-A10D-7049-542D-24F40E564F3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59EF189C-8BD0-C624-7EAF-D859B6924DC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945F69C2-9DC9-0104-B6B6-3720761AB67F}"/>
              </a:ext>
            </a:extLst>
          </p:cNvPr>
          <p:cNvSpPr>
            <a:spLocks noGrp="1"/>
          </p:cNvSpPr>
          <p:nvPr>
            <p:ph type="dt" sz="half" idx="10"/>
          </p:nvPr>
        </p:nvSpPr>
        <p:spPr/>
        <p:txBody>
          <a:bodyPr/>
          <a:lstStyle/>
          <a:p>
            <a:fld id="{FD03F769-9519-6E42-B28F-BDDD6730FED0}" type="datetime1">
              <a:rPr lang="en-GB" smtClean="0"/>
              <a:t>13/02/2024</a:t>
            </a:fld>
            <a:endParaRPr lang="en-US"/>
          </a:p>
        </p:txBody>
      </p:sp>
      <p:sp>
        <p:nvSpPr>
          <p:cNvPr id="8" name="Footer Placeholder 7">
            <a:extLst>
              <a:ext uri="{FF2B5EF4-FFF2-40B4-BE49-F238E27FC236}">
                <a16:creationId xmlns:a16="http://schemas.microsoft.com/office/drawing/2014/main" id="{814951BC-BBCB-3E58-B34B-2FA0D24F5AA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20CDA12-DD0C-8025-CB5F-AE9FF716FEAF}"/>
              </a:ext>
            </a:extLst>
          </p:cNvPr>
          <p:cNvSpPr>
            <a:spLocks noGrp="1"/>
          </p:cNvSpPr>
          <p:nvPr>
            <p:ph type="sldNum" sz="quarter" idx="12"/>
          </p:nvPr>
        </p:nvSpPr>
        <p:spPr/>
        <p:txBody>
          <a:bodyPr/>
          <a:lstStyle/>
          <a:p>
            <a:fld id="{50F41377-CC3F-4C4B-8423-5B8B84ED6FFE}" type="slidenum">
              <a:rPr lang="en-US" smtClean="0"/>
              <a:t>‹#›</a:t>
            </a:fld>
            <a:endParaRPr lang="en-US"/>
          </a:p>
        </p:txBody>
      </p:sp>
    </p:spTree>
    <p:extLst>
      <p:ext uri="{BB962C8B-B14F-4D97-AF65-F5344CB8AC3E}">
        <p14:creationId xmlns:p14="http://schemas.microsoft.com/office/powerpoint/2010/main" val="820526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B4494-0D33-2474-1D5D-2A564F434D5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54F4F76-5A5D-645E-BD95-F75B5D0F92AF}"/>
              </a:ext>
            </a:extLst>
          </p:cNvPr>
          <p:cNvSpPr>
            <a:spLocks noGrp="1"/>
          </p:cNvSpPr>
          <p:nvPr>
            <p:ph type="dt" sz="half" idx="10"/>
          </p:nvPr>
        </p:nvSpPr>
        <p:spPr/>
        <p:txBody>
          <a:bodyPr/>
          <a:lstStyle/>
          <a:p>
            <a:fld id="{4FC1C0EF-875D-1D47-AEFB-BF625B6A5BE6}" type="datetime1">
              <a:rPr lang="en-GB" smtClean="0"/>
              <a:t>13/02/2024</a:t>
            </a:fld>
            <a:endParaRPr lang="en-US"/>
          </a:p>
        </p:txBody>
      </p:sp>
      <p:sp>
        <p:nvSpPr>
          <p:cNvPr id="4" name="Footer Placeholder 3">
            <a:extLst>
              <a:ext uri="{FF2B5EF4-FFF2-40B4-BE49-F238E27FC236}">
                <a16:creationId xmlns:a16="http://schemas.microsoft.com/office/drawing/2014/main" id="{235623D1-CA65-EEAD-205F-111517B3D12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B62352C-4F2B-BAB9-BF09-F45ED65498DE}"/>
              </a:ext>
            </a:extLst>
          </p:cNvPr>
          <p:cNvSpPr>
            <a:spLocks noGrp="1"/>
          </p:cNvSpPr>
          <p:nvPr>
            <p:ph type="sldNum" sz="quarter" idx="12"/>
          </p:nvPr>
        </p:nvSpPr>
        <p:spPr/>
        <p:txBody>
          <a:bodyPr/>
          <a:lstStyle/>
          <a:p>
            <a:fld id="{50F41377-CC3F-4C4B-8423-5B8B84ED6FFE}" type="slidenum">
              <a:rPr lang="en-US" smtClean="0"/>
              <a:t>‹#›</a:t>
            </a:fld>
            <a:endParaRPr lang="en-US"/>
          </a:p>
        </p:txBody>
      </p:sp>
    </p:spTree>
    <p:extLst>
      <p:ext uri="{BB962C8B-B14F-4D97-AF65-F5344CB8AC3E}">
        <p14:creationId xmlns:p14="http://schemas.microsoft.com/office/powerpoint/2010/main" val="4078714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874EFF6-FF02-56EA-5EC6-A7D2E264188D}"/>
              </a:ext>
            </a:extLst>
          </p:cNvPr>
          <p:cNvSpPr>
            <a:spLocks noGrp="1"/>
          </p:cNvSpPr>
          <p:nvPr>
            <p:ph type="dt" sz="half" idx="10"/>
          </p:nvPr>
        </p:nvSpPr>
        <p:spPr/>
        <p:txBody>
          <a:bodyPr/>
          <a:lstStyle/>
          <a:p>
            <a:fld id="{C6925184-0470-DD40-91C1-F365C450B673}" type="datetime1">
              <a:rPr lang="en-GB" smtClean="0"/>
              <a:t>13/02/2024</a:t>
            </a:fld>
            <a:endParaRPr lang="en-US"/>
          </a:p>
        </p:txBody>
      </p:sp>
      <p:sp>
        <p:nvSpPr>
          <p:cNvPr id="3" name="Footer Placeholder 2">
            <a:extLst>
              <a:ext uri="{FF2B5EF4-FFF2-40B4-BE49-F238E27FC236}">
                <a16:creationId xmlns:a16="http://schemas.microsoft.com/office/drawing/2014/main" id="{B9EEB016-C0EF-772C-C1EC-312D28A482A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0372A07-4FBA-2470-8979-54CB8614450C}"/>
              </a:ext>
            </a:extLst>
          </p:cNvPr>
          <p:cNvSpPr>
            <a:spLocks noGrp="1"/>
          </p:cNvSpPr>
          <p:nvPr>
            <p:ph type="sldNum" sz="quarter" idx="12"/>
          </p:nvPr>
        </p:nvSpPr>
        <p:spPr/>
        <p:txBody>
          <a:bodyPr/>
          <a:lstStyle/>
          <a:p>
            <a:fld id="{50F41377-CC3F-4C4B-8423-5B8B84ED6FFE}" type="slidenum">
              <a:rPr lang="en-US" smtClean="0"/>
              <a:t>‹#›</a:t>
            </a:fld>
            <a:endParaRPr lang="en-US"/>
          </a:p>
        </p:txBody>
      </p:sp>
    </p:spTree>
    <p:extLst>
      <p:ext uri="{BB962C8B-B14F-4D97-AF65-F5344CB8AC3E}">
        <p14:creationId xmlns:p14="http://schemas.microsoft.com/office/powerpoint/2010/main" val="1605437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B14F1-32D2-01E8-96D9-C6AE9002BFA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D642AAD-2429-7B19-2C9C-2A20BB54556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3F50B4E0-6E1E-F1DC-E09A-F4CB5A66F3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87F9906-8836-A198-202D-94680E8409DB}"/>
              </a:ext>
            </a:extLst>
          </p:cNvPr>
          <p:cNvSpPr>
            <a:spLocks noGrp="1"/>
          </p:cNvSpPr>
          <p:nvPr>
            <p:ph type="dt" sz="half" idx="10"/>
          </p:nvPr>
        </p:nvSpPr>
        <p:spPr/>
        <p:txBody>
          <a:bodyPr/>
          <a:lstStyle/>
          <a:p>
            <a:fld id="{B0AFDD69-CF71-2F43-8327-4A389360E700}" type="datetime1">
              <a:rPr lang="en-GB" smtClean="0"/>
              <a:t>13/02/2024</a:t>
            </a:fld>
            <a:endParaRPr lang="en-US"/>
          </a:p>
        </p:txBody>
      </p:sp>
      <p:sp>
        <p:nvSpPr>
          <p:cNvPr id="6" name="Footer Placeholder 5">
            <a:extLst>
              <a:ext uri="{FF2B5EF4-FFF2-40B4-BE49-F238E27FC236}">
                <a16:creationId xmlns:a16="http://schemas.microsoft.com/office/drawing/2014/main" id="{ABF34DA8-C9F9-48A4-3D73-54DCB14DE01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A6339E4-673B-AB77-6543-B76ACAE0D872}"/>
              </a:ext>
            </a:extLst>
          </p:cNvPr>
          <p:cNvSpPr>
            <a:spLocks noGrp="1"/>
          </p:cNvSpPr>
          <p:nvPr>
            <p:ph type="sldNum" sz="quarter" idx="12"/>
          </p:nvPr>
        </p:nvSpPr>
        <p:spPr/>
        <p:txBody>
          <a:bodyPr/>
          <a:lstStyle/>
          <a:p>
            <a:fld id="{50F41377-CC3F-4C4B-8423-5B8B84ED6FFE}" type="slidenum">
              <a:rPr lang="en-US" smtClean="0"/>
              <a:t>‹#›</a:t>
            </a:fld>
            <a:endParaRPr lang="en-US"/>
          </a:p>
        </p:txBody>
      </p:sp>
    </p:spTree>
    <p:extLst>
      <p:ext uri="{BB962C8B-B14F-4D97-AF65-F5344CB8AC3E}">
        <p14:creationId xmlns:p14="http://schemas.microsoft.com/office/powerpoint/2010/main" val="1062403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503B0-CC7D-18E6-4B0C-A434DD5B555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9A23AB6B-1429-1714-24B0-B5C88375CBC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BD33403-5C4D-02C1-F1F3-30CD44B238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0EE7370-C949-6E52-F56E-F81AC12E5AA4}"/>
              </a:ext>
            </a:extLst>
          </p:cNvPr>
          <p:cNvSpPr>
            <a:spLocks noGrp="1"/>
          </p:cNvSpPr>
          <p:nvPr>
            <p:ph type="dt" sz="half" idx="10"/>
          </p:nvPr>
        </p:nvSpPr>
        <p:spPr/>
        <p:txBody>
          <a:bodyPr/>
          <a:lstStyle/>
          <a:p>
            <a:fld id="{AE209C1F-39BE-B64A-AFFF-DA734BAF53D8}" type="datetime1">
              <a:rPr lang="en-GB" smtClean="0"/>
              <a:t>13/02/2024</a:t>
            </a:fld>
            <a:endParaRPr lang="en-US"/>
          </a:p>
        </p:txBody>
      </p:sp>
      <p:sp>
        <p:nvSpPr>
          <p:cNvPr id="6" name="Footer Placeholder 5">
            <a:extLst>
              <a:ext uri="{FF2B5EF4-FFF2-40B4-BE49-F238E27FC236}">
                <a16:creationId xmlns:a16="http://schemas.microsoft.com/office/drawing/2014/main" id="{F7ECDA7E-BF24-C1C7-30AB-544081D7388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55A0ADD-E639-2BBE-3723-0AA8C381DB14}"/>
              </a:ext>
            </a:extLst>
          </p:cNvPr>
          <p:cNvSpPr>
            <a:spLocks noGrp="1"/>
          </p:cNvSpPr>
          <p:nvPr>
            <p:ph type="sldNum" sz="quarter" idx="12"/>
          </p:nvPr>
        </p:nvSpPr>
        <p:spPr/>
        <p:txBody>
          <a:bodyPr/>
          <a:lstStyle/>
          <a:p>
            <a:fld id="{50F41377-CC3F-4C4B-8423-5B8B84ED6FFE}" type="slidenum">
              <a:rPr lang="en-US" smtClean="0"/>
              <a:t>‹#›</a:t>
            </a:fld>
            <a:endParaRPr lang="en-US"/>
          </a:p>
        </p:txBody>
      </p:sp>
    </p:spTree>
    <p:extLst>
      <p:ext uri="{BB962C8B-B14F-4D97-AF65-F5344CB8AC3E}">
        <p14:creationId xmlns:p14="http://schemas.microsoft.com/office/powerpoint/2010/main" val="311491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314A63-F8A1-CC12-94F5-BC9EB0A8ABD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01AFB32-98D3-2813-882F-E5E1CEA9E5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1E3FFD1-A3A3-4991-FABC-468AF660822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81E82D-279C-9B4C-882B-CF51989FC61C}" type="datetime1">
              <a:rPr lang="en-GB" smtClean="0"/>
              <a:t>13/02/2024</a:t>
            </a:fld>
            <a:endParaRPr lang="en-US"/>
          </a:p>
        </p:txBody>
      </p:sp>
      <p:sp>
        <p:nvSpPr>
          <p:cNvPr id="5" name="Footer Placeholder 4">
            <a:extLst>
              <a:ext uri="{FF2B5EF4-FFF2-40B4-BE49-F238E27FC236}">
                <a16:creationId xmlns:a16="http://schemas.microsoft.com/office/drawing/2014/main" id="{CC16F12E-12A2-3E86-6F9E-794AA9476F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B237539-40FB-8BBC-EE96-5DC109659A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F41377-CC3F-4C4B-8423-5B8B84ED6FFE}" type="slidenum">
              <a:rPr lang="en-US" smtClean="0"/>
              <a:t>‹#›</a:t>
            </a:fld>
            <a:endParaRPr lang="en-US"/>
          </a:p>
        </p:txBody>
      </p:sp>
    </p:spTree>
    <p:extLst>
      <p:ext uri="{BB962C8B-B14F-4D97-AF65-F5344CB8AC3E}">
        <p14:creationId xmlns:p14="http://schemas.microsoft.com/office/powerpoint/2010/main" val="34350441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3.png"/><Relationship Id="rId4" Type="http://schemas.openxmlformats.org/officeDocument/2006/relationships/image" Target="../media/image2.sv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3.png"/><Relationship Id="rId4" Type="http://schemas.openxmlformats.org/officeDocument/2006/relationships/image" Target="../media/image2.svg"/></Relationships>
</file>

<file path=ppt/slides/_rels/slide1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11.jpe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2.svg"/><Relationship Id="rId7"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0.png"/><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image" Target="../media/image3.png"/><Relationship Id="rId4" Type="http://schemas.openxmlformats.org/officeDocument/2006/relationships/image" Target="../media/image2.svg"/></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3.png"/><Relationship Id="rId1" Type="http://schemas.openxmlformats.org/officeDocument/2006/relationships/slideLayout" Target="../slideLayouts/slideLayout4.xml"/><Relationship Id="rId5" Type="http://schemas.openxmlformats.org/officeDocument/2006/relationships/image" Target="../media/image2.svg"/><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23.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3.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sv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27.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3.png"/><Relationship Id="rId4" Type="http://schemas.openxmlformats.org/officeDocument/2006/relationships/image" Target="../media/image2.sv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3.png"/><Relationship Id="rId4" Type="http://schemas.openxmlformats.org/officeDocument/2006/relationships/image" Target="../media/image2.sv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2.sv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png"/><Relationship Id="rId4" Type="http://schemas.openxmlformats.org/officeDocument/2006/relationships/image" Target="../media/image2.sv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png"/><Relationship Id="rId4" Type="http://schemas.openxmlformats.org/officeDocument/2006/relationships/image" Target="../media/image2.svg"/></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svg"/></Relationships>
</file>

<file path=ppt/slides/_rels/slide3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svg"/></Relationships>
</file>

<file path=ppt/slides/_rels/slide3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jpe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png"/></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0.png"/><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2.svg"/></Relationships>
</file>

<file path=ppt/slides/_rels/slide4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41.png"/><Relationship Id="rId4" Type="http://schemas.openxmlformats.org/officeDocument/2006/relationships/image" Target="../media/image3.png"/></Relationships>
</file>

<file path=ppt/slides/_rels/slide4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42.png"/><Relationship Id="rId4" Type="http://schemas.openxmlformats.org/officeDocument/2006/relationships/image" Target="../media/image3.png"/></Relationships>
</file>

<file path=ppt/slides/_rels/slide4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3.jpeg"/><Relationship Id="rId4" Type="http://schemas.openxmlformats.org/officeDocument/2006/relationships/image" Target="../media/image3.png"/></Relationships>
</file>

<file path=ppt/slides/_rels/slide46.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sv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EF585-4403-323D-7BED-0625CCA8A5C8}"/>
              </a:ext>
            </a:extLst>
          </p:cNvPr>
          <p:cNvSpPr>
            <a:spLocks noGrp="1"/>
          </p:cNvSpPr>
          <p:nvPr>
            <p:ph type="ctrTitle"/>
          </p:nvPr>
        </p:nvSpPr>
        <p:spPr/>
        <p:txBody>
          <a:bodyPr>
            <a:normAutofit fontScale="90000"/>
          </a:bodyPr>
          <a:lstStyle/>
          <a:p>
            <a:r>
              <a:rPr lang="en-US" dirty="0"/>
              <a:t>Everything you needed to know, didn’t know you needed to know, and don’t need to know about Upgrade I</a:t>
            </a:r>
          </a:p>
        </p:txBody>
      </p:sp>
      <p:pic>
        <p:nvPicPr>
          <p:cNvPr id="5" name="Graphic 4">
            <a:extLst>
              <a:ext uri="{FF2B5EF4-FFF2-40B4-BE49-F238E27FC236}">
                <a16:creationId xmlns:a16="http://schemas.microsoft.com/office/drawing/2014/main" id="{1E6D31C6-F5EE-4678-D4E7-77B8AD3B88C1}"/>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sp>
        <p:nvSpPr>
          <p:cNvPr id="3" name="Subtitle 2">
            <a:extLst>
              <a:ext uri="{FF2B5EF4-FFF2-40B4-BE49-F238E27FC236}">
                <a16:creationId xmlns:a16="http://schemas.microsoft.com/office/drawing/2014/main" id="{04A9534D-7E2C-6811-AF6A-2594DAF058C0}"/>
              </a:ext>
            </a:extLst>
          </p:cNvPr>
          <p:cNvSpPr>
            <a:spLocks noGrp="1"/>
          </p:cNvSpPr>
          <p:nvPr>
            <p:ph type="subTitle" idx="1"/>
          </p:nvPr>
        </p:nvSpPr>
        <p:spPr/>
        <p:txBody>
          <a:bodyPr/>
          <a:lstStyle/>
          <a:p>
            <a:r>
              <a:rPr lang="en-US" dirty="0"/>
              <a:t>Dr. David Friday</a:t>
            </a:r>
          </a:p>
        </p:txBody>
      </p:sp>
      <p:pic>
        <p:nvPicPr>
          <p:cNvPr id="6" name="Picture 5" descr="A purple bee with wings&#10;&#10;Description automatically generated">
            <a:extLst>
              <a:ext uri="{FF2B5EF4-FFF2-40B4-BE49-F238E27FC236}">
                <a16:creationId xmlns:a16="http://schemas.microsoft.com/office/drawing/2014/main" id="{DE443E3E-9A4E-9D57-EFD6-C31DD2FE236D}"/>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pic>
        <p:nvPicPr>
          <p:cNvPr id="21506" name="Picture 2">
            <a:extLst>
              <a:ext uri="{FF2B5EF4-FFF2-40B4-BE49-F238E27FC236}">
                <a16:creationId xmlns:a16="http://schemas.microsoft.com/office/drawing/2014/main" id="{56C231B0-DB5F-44E8-2F46-3BC7D607CC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630" y="4548475"/>
            <a:ext cx="4494530" cy="190376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a:extLst>
              <a:ext uri="{FF2B5EF4-FFF2-40B4-BE49-F238E27FC236}">
                <a16:creationId xmlns:a16="http://schemas.microsoft.com/office/drawing/2014/main" id="{B4CE0E04-03F4-2CCF-2F95-206AD87DAC4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01253" y="4548475"/>
            <a:ext cx="3172933" cy="1903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6078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057E7-BDDA-EDC8-134B-611D72A6CA6F}"/>
              </a:ext>
            </a:extLst>
          </p:cNvPr>
          <p:cNvSpPr>
            <a:spLocks noGrp="1"/>
          </p:cNvSpPr>
          <p:nvPr>
            <p:ph type="title"/>
          </p:nvPr>
        </p:nvSpPr>
        <p:spPr/>
        <p:txBody>
          <a:bodyPr/>
          <a:lstStyle/>
          <a:p>
            <a:r>
              <a:rPr lang="en-US" dirty="0"/>
              <a:t>Upgrade 1</a:t>
            </a:r>
          </a:p>
        </p:txBody>
      </p:sp>
      <p:pic>
        <p:nvPicPr>
          <p:cNvPr id="4" name="Graphic 3">
            <a:extLst>
              <a:ext uri="{FF2B5EF4-FFF2-40B4-BE49-F238E27FC236}">
                <a16:creationId xmlns:a16="http://schemas.microsoft.com/office/drawing/2014/main" id="{773A85CE-24F0-909C-77B9-F3BFBDBB8ED9}"/>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017236A9-E42A-FFE7-E11B-2C9A0929C20A}"/>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8" name="Footer Placeholder 7">
            <a:extLst>
              <a:ext uri="{FF2B5EF4-FFF2-40B4-BE49-F238E27FC236}">
                <a16:creationId xmlns:a16="http://schemas.microsoft.com/office/drawing/2014/main" id="{523ACF39-A352-B9DC-C05F-31D34552C9A3}"/>
              </a:ext>
            </a:extLst>
          </p:cNvPr>
          <p:cNvSpPr>
            <a:spLocks noGrp="1"/>
          </p:cNvSpPr>
          <p:nvPr>
            <p:ph type="ftr" sz="quarter" idx="11"/>
          </p:nvPr>
        </p:nvSpPr>
        <p:spPr>
          <a:xfrm>
            <a:off x="4038600" y="6364817"/>
            <a:ext cx="4114800" cy="365125"/>
          </a:xfrm>
        </p:spPr>
        <p:txBody>
          <a:bodyPr/>
          <a:lstStyle/>
          <a:p>
            <a:r>
              <a:rPr lang="en-US"/>
              <a:t>David Friday (david.friday@cern.ch)</a:t>
            </a:r>
          </a:p>
        </p:txBody>
      </p:sp>
      <p:sp>
        <p:nvSpPr>
          <p:cNvPr id="9" name="Slide Number Placeholder 8">
            <a:extLst>
              <a:ext uri="{FF2B5EF4-FFF2-40B4-BE49-F238E27FC236}">
                <a16:creationId xmlns:a16="http://schemas.microsoft.com/office/drawing/2014/main" id="{FD1DED0B-710C-B4CF-FD88-75ECEEBAC2CF}"/>
              </a:ext>
            </a:extLst>
          </p:cNvPr>
          <p:cNvSpPr>
            <a:spLocks noGrp="1"/>
          </p:cNvSpPr>
          <p:nvPr>
            <p:ph type="sldNum" sz="quarter" idx="12"/>
          </p:nvPr>
        </p:nvSpPr>
        <p:spPr/>
        <p:txBody>
          <a:bodyPr/>
          <a:lstStyle/>
          <a:p>
            <a:fld id="{E08DE932-3671-FE41-87AA-2D00A64ACF59}" type="slidenum">
              <a:rPr lang="en-US" smtClean="0"/>
              <a:t>10</a:t>
            </a:fld>
            <a:endParaRPr lang="en-US"/>
          </a:p>
        </p:txBody>
      </p:sp>
      <p:pic>
        <p:nvPicPr>
          <p:cNvPr id="3" name="Picture 2">
            <a:extLst>
              <a:ext uri="{FF2B5EF4-FFF2-40B4-BE49-F238E27FC236}">
                <a16:creationId xmlns:a16="http://schemas.microsoft.com/office/drawing/2014/main" id="{0A294A60-8013-0406-92C6-1873B8EDFCF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102" y="1641336"/>
            <a:ext cx="6109873" cy="471501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white sheet with black text&#10;&#10;Description automatically generated">
            <a:extLst>
              <a:ext uri="{FF2B5EF4-FFF2-40B4-BE49-F238E27FC236}">
                <a16:creationId xmlns:a16="http://schemas.microsoft.com/office/drawing/2014/main" id="{B08D3F7D-C8DF-D1CE-8529-BDD5D1E94AB7}"/>
              </a:ext>
            </a:extLst>
          </p:cNvPr>
          <p:cNvPicPr>
            <a:picLocks noChangeAspect="1"/>
          </p:cNvPicPr>
          <p:nvPr/>
        </p:nvPicPr>
        <p:blipFill>
          <a:blip r:embed="rId6"/>
          <a:stretch>
            <a:fillRect/>
          </a:stretch>
        </p:blipFill>
        <p:spPr>
          <a:xfrm>
            <a:off x="6768292" y="3063239"/>
            <a:ext cx="4892620" cy="2844781"/>
          </a:xfrm>
          <a:prstGeom prst="rect">
            <a:avLst/>
          </a:prstGeom>
        </p:spPr>
      </p:pic>
      <p:sp>
        <p:nvSpPr>
          <p:cNvPr id="12" name="TextBox 11">
            <a:extLst>
              <a:ext uri="{FF2B5EF4-FFF2-40B4-BE49-F238E27FC236}">
                <a16:creationId xmlns:a16="http://schemas.microsoft.com/office/drawing/2014/main" id="{BA6C00D1-EBC8-13D9-0DE8-77A069AE0255}"/>
              </a:ext>
            </a:extLst>
          </p:cNvPr>
          <p:cNvSpPr txBox="1"/>
          <p:nvPr/>
        </p:nvSpPr>
        <p:spPr>
          <a:xfrm>
            <a:off x="3047238" y="3244334"/>
            <a:ext cx="6094476" cy="369332"/>
          </a:xfrm>
          <a:prstGeom prst="rect">
            <a:avLst/>
          </a:prstGeom>
          <a:noFill/>
        </p:spPr>
        <p:txBody>
          <a:bodyPr wrap="square">
            <a:spAutoFit/>
          </a:bodyPr>
          <a:lstStyle/>
          <a:p>
            <a:r>
              <a:rPr lang="en-GB" b="0" i="0" dirty="0">
                <a:solidFill>
                  <a:srgbClr val="E8EAED"/>
                </a:solidFill>
                <a:effectLst/>
                <a:latin typeface="arial" panose="020B0604020202020204" pitchFamily="34" charset="0"/>
              </a:rPr>
              <a:t>640000</a:t>
            </a:r>
            <a:endParaRPr lang="en-US" dirty="0"/>
          </a:p>
        </p:txBody>
      </p:sp>
      <p:sp>
        <p:nvSpPr>
          <p:cNvPr id="14" name="TextBox 13">
            <a:extLst>
              <a:ext uri="{FF2B5EF4-FFF2-40B4-BE49-F238E27FC236}">
                <a16:creationId xmlns:a16="http://schemas.microsoft.com/office/drawing/2014/main" id="{95E4B2DA-CDF5-4F87-54E5-0918CA5F1555}"/>
              </a:ext>
            </a:extLst>
          </p:cNvPr>
          <p:cNvSpPr txBox="1"/>
          <p:nvPr/>
        </p:nvSpPr>
        <p:spPr>
          <a:xfrm>
            <a:off x="5587388" y="1419652"/>
            <a:ext cx="6456086" cy="646331"/>
          </a:xfrm>
          <a:prstGeom prst="rect">
            <a:avLst/>
          </a:prstGeom>
          <a:noFill/>
        </p:spPr>
        <p:txBody>
          <a:bodyPr wrap="square">
            <a:spAutoFit/>
          </a:bodyPr>
          <a:lstStyle/>
          <a:p>
            <a:r>
              <a:rPr lang="en-GB" b="0" i="0" dirty="0">
                <a:effectLst/>
                <a:latin typeface="Google Sans"/>
              </a:rPr>
              <a:t>“And that's what I've done. Maintained it for 20 years. This old brooms had 17 new heads and 14 new handles in its time.”</a:t>
            </a:r>
            <a:endParaRPr lang="en-US" dirty="0"/>
          </a:p>
        </p:txBody>
      </p:sp>
    </p:spTree>
    <p:extLst>
      <p:ext uri="{BB962C8B-B14F-4D97-AF65-F5344CB8AC3E}">
        <p14:creationId xmlns:p14="http://schemas.microsoft.com/office/powerpoint/2010/main" val="10138013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057E7-BDDA-EDC8-134B-611D72A6CA6F}"/>
              </a:ext>
            </a:extLst>
          </p:cNvPr>
          <p:cNvSpPr>
            <a:spLocks noGrp="1"/>
          </p:cNvSpPr>
          <p:nvPr>
            <p:ph type="title"/>
          </p:nvPr>
        </p:nvSpPr>
        <p:spPr/>
        <p:txBody>
          <a:bodyPr/>
          <a:lstStyle/>
          <a:p>
            <a:r>
              <a:rPr lang="en-US" dirty="0"/>
              <a:t>Upgrade 1</a:t>
            </a:r>
          </a:p>
        </p:txBody>
      </p:sp>
      <p:pic>
        <p:nvPicPr>
          <p:cNvPr id="4" name="Graphic 3">
            <a:extLst>
              <a:ext uri="{FF2B5EF4-FFF2-40B4-BE49-F238E27FC236}">
                <a16:creationId xmlns:a16="http://schemas.microsoft.com/office/drawing/2014/main" id="{773A85CE-24F0-909C-77B9-F3BFBDBB8ED9}"/>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017236A9-E42A-FFE7-E11B-2C9A0929C20A}"/>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8" name="Footer Placeholder 7">
            <a:extLst>
              <a:ext uri="{FF2B5EF4-FFF2-40B4-BE49-F238E27FC236}">
                <a16:creationId xmlns:a16="http://schemas.microsoft.com/office/drawing/2014/main" id="{523ACF39-A352-B9DC-C05F-31D34552C9A3}"/>
              </a:ext>
            </a:extLst>
          </p:cNvPr>
          <p:cNvSpPr>
            <a:spLocks noGrp="1"/>
          </p:cNvSpPr>
          <p:nvPr>
            <p:ph type="ftr" sz="quarter" idx="11"/>
          </p:nvPr>
        </p:nvSpPr>
        <p:spPr/>
        <p:txBody>
          <a:bodyPr/>
          <a:lstStyle/>
          <a:p>
            <a:r>
              <a:rPr lang="en-US"/>
              <a:t>David Friday (david.friday@cern.ch)</a:t>
            </a:r>
          </a:p>
        </p:txBody>
      </p:sp>
      <p:sp>
        <p:nvSpPr>
          <p:cNvPr id="9" name="Slide Number Placeholder 8">
            <a:extLst>
              <a:ext uri="{FF2B5EF4-FFF2-40B4-BE49-F238E27FC236}">
                <a16:creationId xmlns:a16="http://schemas.microsoft.com/office/drawing/2014/main" id="{FD1DED0B-710C-B4CF-FD88-75ECEEBAC2CF}"/>
              </a:ext>
            </a:extLst>
          </p:cNvPr>
          <p:cNvSpPr>
            <a:spLocks noGrp="1"/>
          </p:cNvSpPr>
          <p:nvPr>
            <p:ph type="sldNum" sz="quarter" idx="12"/>
          </p:nvPr>
        </p:nvSpPr>
        <p:spPr/>
        <p:txBody>
          <a:bodyPr/>
          <a:lstStyle/>
          <a:p>
            <a:fld id="{E08DE932-3671-FE41-87AA-2D00A64ACF59}" type="slidenum">
              <a:rPr lang="en-US" smtClean="0"/>
              <a:t>11</a:t>
            </a:fld>
            <a:endParaRPr lang="en-US"/>
          </a:p>
        </p:txBody>
      </p:sp>
      <p:pic>
        <p:nvPicPr>
          <p:cNvPr id="3" name="Picture 2">
            <a:extLst>
              <a:ext uri="{FF2B5EF4-FFF2-40B4-BE49-F238E27FC236}">
                <a16:creationId xmlns:a16="http://schemas.microsoft.com/office/drawing/2014/main" id="{0A294A60-8013-0406-92C6-1873B8EDFCF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102" y="1641336"/>
            <a:ext cx="6109873" cy="471501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white sheet with black text&#10;&#10;Description automatically generated">
            <a:extLst>
              <a:ext uri="{FF2B5EF4-FFF2-40B4-BE49-F238E27FC236}">
                <a16:creationId xmlns:a16="http://schemas.microsoft.com/office/drawing/2014/main" id="{B08D3F7D-C8DF-D1CE-8529-BDD5D1E94AB7}"/>
              </a:ext>
            </a:extLst>
          </p:cNvPr>
          <p:cNvPicPr>
            <a:picLocks noChangeAspect="1"/>
          </p:cNvPicPr>
          <p:nvPr/>
        </p:nvPicPr>
        <p:blipFill>
          <a:blip r:embed="rId6"/>
          <a:stretch>
            <a:fillRect/>
          </a:stretch>
        </p:blipFill>
        <p:spPr>
          <a:xfrm>
            <a:off x="6768292" y="3063239"/>
            <a:ext cx="4892620" cy="2844781"/>
          </a:xfrm>
          <a:prstGeom prst="rect">
            <a:avLst/>
          </a:prstGeom>
        </p:spPr>
      </p:pic>
      <p:sp>
        <p:nvSpPr>
          <p:cNvPr id="12" name="TextBox 11">
            <a:extLst>
              <a:ext uri="{FF2B5EF4-FFF2-40B4-BE49-F238E27FC236}">
                <a16:creationId xmlns:a16="http://schemas.microsoft.com/office/drawing/2014/main" id="{BA6C00D1-EBC8-13D9-0DE8-77A069AE0255}"/>
              </a:ext>
            </a:extLst>
          </p:cNvPr>
          <p:cNvSpPr txBox="1"/>
          <p:nvPr/>
        </p:nvSpPr>
        <p:spPr>
          <a:xfrm>
            <a:off x="3047238" y="3244334"/>
            <a:ext cx="6094476" cy="369332"/>
          </a:xfrm>
          <a:prstGeom prst="rect">
            <a:avLst/>
          </a:prstGeom>
          <a:noFill/>
        </p:spPr>
        <p:txBody>
          <a:bodyPr wrap="square">
            <a:spAutoFit/>
          </a:bodyPr>
          <a:lstStyle/>
          <a:p>
            <a:r>
              <a:rPr lang="en-GB" b="0" i="0" dirty="0">
                <a:solidFill>
                  <a:srgbClr val="E8EAED"/>
                </a:solidFill>
                <a:effectLst/>
                <a:latin typeface="arial" panose="020B0604020202020204" pitchFamily="34" charset="0"/>
              </a:rPr>
              <a:t>640000</a:t>
            </a:r>
            <a:endParaRPr lang="en-US" dirty="0"/>
          </a:p>
        </p:txBody>
      </p:sp>
      <p:sp>
        <p:nvSpPr>
          <p:cNvPr id="6" name="Doughnut 5">
            <a:extLst>
              <a:ext uri="{FF2B5EF4-FFF2-40B4-BE49-F238E27FC236}">
                <a16:creationId xmlns:a16="http://schemas.microsoft.com/office/drawing/2014/main" id="{2088EFC2-747F-665D-8B5C-A4828EFC72AD}"/>
              </a:ext>
            </a:extLst>
          </p:cNvPr>
          <p:cNvSpPr/>
          <p:nvPr/>
        </p:nvSpPr>
        <p:spPr>
          <a:xfrm>
            <a:off x="442102" y="3746378"/>
            <a:ext cx="1323703" cy="1227909"/>
          </a:xfrm>
          <a:prstGeom prst="donut">
            <a:avLst>
              <a:gd name="adj" fmla="val 42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TextBox 10">
            <a:extLst>
              <a:ext uri="{FF2B5EF4-FFF2-40B4-BE49-F238E27FC236}">
                <a16:creationId xmlns:a16="http://schemas.microsoft.com/office/drawing/2014/main" id="{ED98B14D-6794-9CE2-5E2D-3CF4BD9BD6EA}"/>
              </a:ext>
            </a:extLst>
          </p:cNvPr>
          <p:cNvSpPr txBox="1"/>
          <p:nvPr/>
        </p:nvSpPr>
        <p:spPr>
          <a:xfrm>
            <a:off x="508000" y="2164535"/>
            <a:ext cx="3310467" cy="369332"/>
          </a:xfrm>
          <a:prstGeom prst="rect">
            <a:avLst/>
          </a:prstGeom>
          <a:noFill/>
        </p:spPr>
        <p:txBody>
          <a:bodyPr wrap="square" rtlCol="0">
            <a:spAutoFit/>
          </a:bodyPr>
          <a:lstStyle/>
          <a:p>
            <a:r>
              <a:rPr lang="en-US" dirty="0"/>
              <a:t>New Pixel Based Vertex Detector</a:t>
            </a:r>
          </a:p>
        </p:txBody>
      </p:sp>
    </p:spTree>
    <p:extLst>
      <p:ext uri="{BB962C8B-B14F-4D97-AF65-F5344CB8AC3E}">
        <p14:creationId xmlns:p14="http://schemas.microsoft.com/office/powerpoint/2010/main" val="1059328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057E7-BDDA-EDC8-134B-611D72A6CA6F}"/>
              </a:ext>
            </a:extLst>
          </p:cNvPr>
          <p:cNvSpPr>
            <a:spLocks noGrp="1"/>
          </p:cNvSpPr>
          <p:nvPr>
            <p:ph type="title"/>
          </p:nvPr>
        </p:nvSpPr>
        <p:spPr/>
        <p:txBody>
          <a:bodyPr/>
          <a:lstStyle/>
          <a:p>
            <a:r>
              <a:rPr lang="en-US" dirty="0"/>
              <a:t>Upgrade 1</a:t>
            </a:r>
          </a:p>
        </p:txBody>
      </p:sp>
      <p:pic>
        <p:nvPicPr>
          <p:cNvPr id="4" name="Graphic 3">
            <a:extLst>
              <a:ext uri="{FF2B5EF4-FFF2-40B4-BE49-F238E27FC236}">
                <a16:creationId xmlns:a16="http://schemas.microsoft.com/office/drawing/2014/main" id="{773A85CE-24F0-909C-77B9-F3BFBDBB8ED9}"/>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017236A9-E42A-FFE7-E11B-2C9A0929C20A}"/>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8" name="Footer Placeholder 7">
            <a:extLst>
              <a:ext uri="{FF2B5EF4-FFF2-40B4-BE49-F238E27FC236}">
                <a16:creationId xmlns:a16="http://schemas.microsoft.com/office/drawing/2014/main" id="{523ACF39-A352-B9DC-C05F-31D34552C9A3}"/>
              </a:ext>
            </a:extLst>
          </p:cNvPr>
          <p:cNvSpPr>
            <a:spLocks noGrp="1"/>
          </p:cNvSpPr>
          <p:nvPr>
            <p:ph type="ftr" sz="quarter" idx="11"/>
          </p:nvPr>
        </p:nvSpPr>
        <p:spPr/>
        <p:txBody>
          <a:bodyPr/>
          <a:lstStyle/>
          <a:p>
            <a:r>
              <a:rPr lang="en-US"/>
              <a:t>David Friday (david.friday@cern.ch)</a:t>
            </a:r>
          </a:p>
        </p:txBody>
      </p:sp>
      <p:sp>
        <p:nvSpPr>
          <p:cNvPr id="9" name="Slide Number Placeholder 8">
            <a:extLst>
              <a:ext uri="{FF2B5EF4-FFF2-40B4-BE49-F238E27FC236}">
                <a16:creationId xmlns:a16="http://schemas.microsoft.com/office/drawing/2014/main" id="{FD1DED0B-710C-B4CF-FD88-75ECEEBAC2CF}"/>
              </a:ext>
            </a:extLst>
          </p:cNvPr>
          <p:cNvSpPr>
            <a:spLocks noGrp="1"/>
          </p:cNvSpPr>
          <p:nvPr>
            <p:ph type="sldNum" sz="quarter" idx="12"/>
          </p:nvPr>
        </p:nvSpPr>
        <p:spPr/>
        <p:txBody>
          <a:bodyPr/>
          <a:lstStyle/>
          <a:p>
            <a:fld id="{E08DE932-3671-FE41-87AA-2D00A64ACF59}" type="slidenum">
              <a:rPr lang="en-US" smtClean="0"/>
              <a:t>12</a:t>
            </a:fld>
            <a:endParaRPr lang="en-US"/>
          </a:p>
        </p:txBody>
      </p:sp>
      <p:pic>
        <p:nvPicPr>
          <p:cNvPr id="3" name="Picture 2">
            <a:extLst>
              <a:ext uri="{FF2B5EF4-FFF2-40B4-BE49-F238E27FC236}">
                <a16:creationId xmlns:a16="http://schemas.microsoft.com/office/drawing/2014/main" id="{0A294A60-8013-0406-92C6-1873B8EDFCF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102" y="1641336"/>
            <a:ext cx="6109873" cy="471501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white sheet with black text&#10;&#10;Description automatically generated">
            <a:extLst>
              <a:ext uri="{FF2B5EF4-FFF2-40B4-BE49-F238E27FC236}">
                <a16:creationId xmlns:a16="http://schemas.microsoft.com/office/drawing/2014/main" id="{B08D3F7D-C8DF-D1CE-8529-BDD5D1E94AB7}"/>
              </a:ext>
            </a:extLst>
          </p:cNvPr>
          <p:cNvPicPr>
            <a:picLocks noChangeAspect="1"/>
          </p:cNvPicPr>
          <p:nvPr/>
        </p:nvPicPr>
        <p:blipFill>
          <a:blip r:embed="rId6"/>
          <a:stretch>
            <a:fillRect/>
          </a:stretch>
        </p:blipFill>
        <p:spPr>
          <a:xfrm>
            <a:off x="6768292" y="3063239"/>
            <a:ext cx="4892620" cy="2844781"/>
          </a:xfrm>
          <a:prstGeom prst="rect">
            <a:avLst/>
          </a:prstGeom>
        </p:spPr>
      </p:pic>
      <p:sp>
        <p:nvSpPr>
          <p:cNvPr id="12" name="TextBox 11">
            <a:extLst>
              <a:ext uri="{FF2B5EF4-FFF2-40B4-BE49-F238E27FC236}">
                <a16:creationId xmlns:a16="http://schemas.microsoft.com/office/drawing/2014/main" id="{BA6C00D1-EBC8-13D9-0DE8-77A069AE0255}"/>
              </a:ext>
            </a:extLst>
          </p:cNvPr>
          <p:cNvSpPr txBox="1"/>
          <p:nvPr/>
        </p:nvSpPr>
        <p:spPr>
          <a:xfrm>
            <a:off x="3047238" y="3244334"/>
            <a:ext cx="6094476" cy="369332"/>
          </a:xfrm>
          <a:prstGeom prst="rect">
            <a:avLst/>
          </a:prstGeom>
          <a:noFill/>
        </p:spPr>
        <p:txBody>
          <a:bodyPr wrap="square">
            <a:spAutoFit/>
          </a:bodyPr>
          <a:lstStyle/>
          <a:p>
            <a:r>
              <a:rPr lang="en-GB" b="0" i="0" dirty="0">
                <a:solidFill>
                  <a:srgbClr val="E8EAED"/>
                </a:solidFill>
                <a:effectLst/>
                <a:latin typeface="arial" panose="020B0604020202020204" pitchFamily="34" charset="0"/>
              </a:rPr>
              <a:t>640000</a:t>
            </a:r>
            <a:endParaRPr lang="en-US" dirty="0"/>
          </a:p>
        </p:txBody>
      </p:sp>
      <p:sp>
        <p:nvSpPr>
          <p:cNvPr id="6" name="Doughnut 5">
            <a:extLst>
              <a:ext uri="{FF2B5EF4-FFF2-40B4-BE49-F238E27FC236}">
                <a16:creationId xmlns:a16="http://schemas.microsoft.com/office/drawing/2014/main" id="{A7057CB4-B425-4C21-57C2-7DAC6A4C88D3}"/>
              </a:ext>
            </a:extLst>
          </p:cNvPr>
          <p:cNvSpPr/>
          <p:nvPr/>
        </p:nvSpPr>
        <p:spPr>
          <a:xfrm>
            <a:off x="2309186" y="3244334"/>
            <a:ext cx="1323703" cy="2044309"/>
          </a:xfrm>
          <a:prstGeom prst="donut">
            <a:avLst>
              <a:gd name="adj" fmla="val 42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TextBox 6">
            <a:extLst>
              <a:ext uri="{FF2B5EF4-FFF2-40B4-BE49-F238E27FC236}">
                <a16:creationId xmlns:a16="http://schemas.microsoft.com/office/drawing/2014/main" id="{2135673B-8913-3BAE-39E8-EF11DB0D6C58}"/>
              </a:ext>
            </a:extLst>
          </p:cNvPr>
          <p:cNvSpPr txBox="1"/>
          <p:nvPr/>
        </p:nvSpPr>
        <p:spPr>
          <a:xfrm>
            <a:off x="1315803" y="2176627"/>
            <a:ext cx="3310467" cy="369332"/>
          </a:xfrm>
          <a:prstGeom prst="rect">
            <a:avLst/>
          </a:prstGeom>
          <a:noFill/>
        </p:spPr>
        <p:txBody>
          <a:bodyPr wrap="square" rtlCol="0">
            <a:spAutoFit/>
          </a:bodyPr>
          <a:lstStyle/>
          <a:p>
            <a:r>
              <a:rPr lang="en-US" dirty="0"/>
              <a:t>Upgraded Silicon Tracker</a:t>
            </a:r>
          </a:p>
        </p:txBody>
      </p:sp>
    </p:spTree>
    <p:extLst>
      <p:ext uri="{BB962C8B-B14F-4D97-AF65-F5344CB8AC3E}">
        <p14:creationId xmlns:p14="http://schemas.microsoft.com/office/powerpoint/2010/main" val="28711525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057E7-BDDA-EDC8-134B-611D72A6CA6F}"/>
              </a:ext>
            </a:extLst>
          </p:cNvPr>
          <p:cNvSpPr>
            <a:spLocks noGrp="1"/>
          </p:cNvSpPr>
          <p:nvPr>
            <p:ph type="title"/>
          </p:nvPr>
        </p:nvSpPr>
        <p:spPr/>
        <p:txBody>
          <a:bodyPr/>
          <a:lstStyle/>
          <a:p>
            <a:r>
              <a:rPr lang="en-US" dirty="0"/>
              <a:t>Upgrade 1</a:t>
            </a:r>
          </a:p>
        </p:txBody>
      </p:sp>
      <p:pic>
        <p:nvPicPr>
          <p:cNvPr id="4" name="Graphic 3">
            <a:extLst>
              <a:ext uri="{FF2B5EF4-FFF2-40B4-BE49-F238E27FC236}">
                <a16:creationId xmlns:a16="http://schemas.microsoft.com/office/drawing/2014/main" id="{773A85CE-24F0-909C-77B9-F3BFBDBB8ED9}"/>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017236A9-E42A-FFE7-E11B-2C9A0929C20A}"/>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8" name="Footer Placeholder 7">
            <a:extLst>
              <a:ext uri="{FF2B5EF4-FFF2-40B4-BE49-F238E27FC236}">
                <a16:creationId xmlns:a16="http://schemas.microsoft.com/office/drawing/2014/main" id="{523ACF39-A352-B9DC-C05F-31D34552C9A3}"/>
              </a:ext>
            </a:extLst>
          </p:cNvPr>
          <p:cNvSpPr>
            <a:spLocks noGrp="1"/>
          </p:cNvSpPr>
          <p:nvPr>
            <p:ph type="ftr" sz="quarter" idx="11"/>
          </p:nvPr>
        </p:nvSpPr>
        <p:spPr/>
        <p:txBody>
          <a:bodyPr/>
          <a:lstStyle/>
          <a:p>
            <a:r>
              <a:rPr lang="en-US"/>
              <a:t>David Friday (david.friday@cern.ch)</a:t>
            </a:r>
          </a:p>
        </p:txBody>
      </p:sp>
      <p:sp>
        <p:nvSpPr>
          <p:cNvPr id="9" name="Slide Number Placeholder 8">
            <a:extLst>
              <a:ext uri="{FF2B5EF4-FFF2-40B4-BE49-F238E27FC236}">
                <a16:creationId xmlns:a16="http://schemas.microsoft.com/office/drawing/2014/main" id="{FD1DED0B-710C-B4CF-FD88-75ECEEBAC2CF}"/>
              </a:ext>
            </a:extLst>
          </p:cNvPr>
          <p:cNvSpPr>
            <a:spLocks noGrp="1"/>
          </p:cNvSpPr>
          <p:nvPr>
            <p:ph type="sldNum" sz="quarter" idx="12"/>
          </p:nvPr>
        </p:nvSpPr>
        <p:spPr/>
        <p:txBody>
          <a:bodyPr/>
          <a:lstStyle/>
          <a:p>
            <a:fld id="{E08DE932-3671-FE41-87AA-2D00A64ACF59}" type="slidenum">
              <a:rPr lang="en-US" smtClean="0"/>
              <a:t>13</a:t>
            </a:fld>
            <a:endParaRPr lang="en-US"/>
          </a:p>
        </p:txBody>
      </p:sp>
      <p:pic>
        <p:nvPicPr>
          <p:cNvPr id="3" name="Picture 2">
            <a:extLst>
              <a:ext uri="{FF2B5EF4-FFF2-40B4-BE49-F238E27FC236}">
                <a16:creationId xmlns:a16="http://schemas.microsoft.com/office/drawing/2014/main" id="{0A294A60-8013-0406-92C6-1873B8EDFCF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102" y="1641336"/>
            <a:ext cx="6109873" cy="471501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white sheet with black text&#10;&#10;Description automatically generated">
            <a:extLst>
              <a:ext uri="{FF2B5EF4-FFF2-40B4-BE49-F238E27FC236}">
                <a16:creationId xmlns:a16="http://schemas.microsoft.com/office/drawing/2014/main" id="{B08D3F7D-C8DF-D1CE-8529-BDD5D1E94AB7}"/>
              </a:ext>
            </a:extLst>
          </p:cNvPr>
          <p:cNvPicPr>
            <a:picLocks noChangeAspect="1"/>
          </p:cNvPicPr>
          <p:nvPr/>
        </p:nvPicPr>
        <p:blipFill>
          <a:blip r:embed="rId6"/>
          <a:stretch>
            <a:fillRect/>
          </a:stretch>
        </p:blipFill>
        <p:spPr>
          <a:xfrm>
            <a:off x="6768292" y="3063239"/>
            <a:ext cx="4892620" cy="2844781"/>
          </a:xfrm>
          <a:prstGeom prst="rect">
            <a:avLst/>
          </a:prstGeom>
        </p:spPr>
      </p:pic>
      <p:sp>
        <p:nvSpPr>
          <p:cNvPr id="12" name="TextBox 11">
            <a:extLst>
              <a:ext uri="{FF2B5EF4-FFF2-40B4-BE49-F238E27FC236}">
                <a16:creationId xmlns:a16="http://schemas.microsoft.com/office/drawing/2014/main" id="{BA6C00D1-EBC8-13D9-0DE8-77A069AE0255}"/>
              </a:ext>
            </a:extLst>
          </p:cNvPr>
          <p:cNvSpPr txBox="1"/>
          <p:nvPr/>
        </p:nvSpPr>
        <p:spPr>
          <a:xfrm>
            <a:off x="3047238" y="3244334"/>
            <a:ext cx="6094476" cy="369332"/>
          </a:xfrm>
          <a:prstGeom prst="rect">
            <a:avLst/>
          </a:prstGeom>
          <a:noFill/>
        </p:spPr>
        <p:txBody>
          <a:bodyPr wrap="square">
            <a:spAutoFit/>
          </a:bodyPr>
          <a:lstStyle/>
          <a:p>
            <a:r>
              <a:rPr lang="en-GB" b="0" i="0" dirty="0">
                <a:solidFill>
                  <a:srgbClr val="E8EAED"/>
                </a:solidFill>
                <a:effectLst/>
                <a:latin typeface="arial" panose="020B0604020202020204" pitchFamily="34" charset="0"/>
              </a:rPr>
              <a:t>640000</a:t>
            </a:r>
            <a:endParaRPr lang="en-US" dirty="0"/>
          </a:p>
        </p:txBody>
      </p:sp>
      <p:sp>
        <p:nvSpPr>
          <p:cNvPr id="6" name="Doughnut 5">
            <a:extLst>
              <a:ext uri="{FF2B5EF4-FFF2-40B4-BE49-F238E27FC236}">
                <a16:creationId xmlns:a16="http://schemas.microsoft.com/office/drawing/2014/main" id="{0641C66A-4371-B36C-45F9-D780C4C0F541}"/>
              </a:ext>
            </a:extLst>
          </p:cNvPr>
          <p:cNvSpPr/>
          <p:nvPr/>
        </p:nvSpPr>
        <p:spPr>
          <a:xfrm>
            <a:off x="2775047" y="3063239"/>
            <a:ext cx="1323703" cy="2651761"/>
          </a:xfrm>
          <a:prstGeom prst="donut">
            <a:avLst>
              <a:gd name="adj" fmla="val 42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TextBox 6">
            <a:extLst>
              <a:ext uri="{FF2B5EF4-FFF2-40B4-BE49-F238E27FC236}">
                <a16:creationId xmlns:a16="http://schemas.microsoft.com/office/drawing/2014/main" id="{058E1641-171D-0D09-6106-BB516ADFC76D}"/>
              </a:ext>
            </a:extLst>
          </p:cNvPr>
          <p:cNvSpPr txBox="1"/>
          <p:nvPr/>
        </p:nvSpPr>
        <p:spPr>
          <a:xfrm>
            <a:off x="1841804" y="2007631"/>
            <a:ext cx="3310467" cy="646331"/>
          </a:xfrm>
          <a:prstGeom prst="rect">
            <a:avLst/>
          </a:prstGeom>
          <a:noFill/>
        </p:spPr>
        <p:txBody>
          <a:bodyPr wrap="square" rtlCol="0">
            <a:spAutoFit/>
          </a:bodyPr>
          <a:lstStyle/>
          <a:p>
            <a:r>
              <a:rPr lang="en-US" dirty="0"/>
              <a:t>Updated Rich PMTs and Electronics</a:t>
            </a:r>
          </a:p>
        </p:txBody>
      </p:sp>
    </p:spTree>
    <p:extLst>
      <p:ext uri="{BB962C8B-B14F-4D97-AF65-F5344CB8AC3E}">
        <p14:creationId xmlns:p14="http://schemas.microsoft.com/office/powerpoint/2010/main" val="2385278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057E7-BDDA-EDC8-134B-611D72A6CA6F}"/>
              </a:ext>
            </a:extLst>
          </p:cNvPr>
          <p:cNvSpPr>
            <a:spLocks noGrp="1"/>
          </p:cNvSpPr>
          <p:nvPr>
            <p:ph type="title"/>
          </p:nvPr>
        </p:nvSpPr>
        <p:spPr/>
        <p:txBody>
          <a:bodyPr/>
          <a:lstStyle/>
          <a:p>
            <a:r>
              <a:rPr lang="en-US" dirty="0"/>
              <a:t>Upgrade 1</a:t>
            </a:r>
          </a:p>
        </p:txBody>
      </p:sp>
      <p:pic>
        <p:nvPicPr>
          <p:cNvPr id="4" name="Graphic 3">
            <a:extLst>
              <a:ext uri="{FF2B5EF4-FFF2-40B4-BE49-F238E27FC236}">
                <a16:creationId xmlns:a16="http://schemas.microsoft.com/office/drawing/2014/main" id="{773A85CE-24F0-909C-77B9-F3BFBDBB8ED9}"/>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017236A9-E42A-FFE7-E11B-2C9A0929C20A}"/>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8" name="Footer Placeholder 7">
            <a:extLst>
              <a:ext uri="{FF2B5EF4-FFF2-40B4-BE49-F238E27FC236}">
                <a16:creationId xmlns:a16="http://schemas.microsoft.com/office/drawing/2014/main" id="{523ACF39-A352-B9DC-C05F-31D34552C9A3}"/>
              </a:ext>
            </a:extLst>
          </p:cNvPr>
          <p:cNvSpPr>
            <a:spLocks noGrp="1"/>
          </p:cNvSpPr>
          <p:nvPr>
            <p:ph type="ftr" sz="quarter" idx="11"/>
          </p:nvPr>
        </p:nvSpPr>
        <p:spPr/>
        <p:txBody>
          <a:bodyPr/>
          <a:lstStyle/>
          <a:p>
            <a:r>
              <a:rPr lang="en-US" dirty="0"/>
              <a:t>David Friday (</a:t>
            </a:r>
            <a:r>
              <a:rPr lang="en-US" dirty="0" err="1"/>
              <a:t>david.friday@cern.ch</a:t>
            </a:r>
            <a:r>
              <a:rPr lang="en-US" dirty="0"/>
              <a:t>)</a:t>
            </a:r>
          </a:p>
        </p:txBody>
      </p:sp>
      <p:sp>
        <p:nvSpPr>
          <p:cNvPr id="9" name="Slide Number Placeholder 8">
            <a:extLst>
              <a:ext uri="{FF2B5EF4-FFF2-40B4-BE49-F238E27FC236}">
                <a16:creationId xmlns:a16="http://schemas.microsoft.com/office/drawing/2014/main" id="{FD1DED0B-710C-B4CF-FD88-75ECEEBAC2CF}"/>
              </a:ext>
            </a:extLst>
          </p:cNvPr>
          <p:cNvSpPr>
            <a:spLocks noGrp="1"/>
          </p:cNvSpPr>
          <p:nvPr>
            <p:ph type="sldNum" sz="quarter" idx="12"/>
          </p:nvPr>
        </p:nvSpPr>
        <p:spPr/>
        <p:txBody>
          <a:bodyPr/>
          <a:lstStyle/>
          <a:p>
            <a:fld id="{E08DE932-3671-FE41-87AA-2D00A64ACF59}" type="slidenum">
              <a:rPr lang="en-US" smtClean="0"/>
              <a:t>14</a:t>
            </a:fld>
            <a:endParaRPr lang="en-US"/>
          </a:p>
        </p:txBody>
      </p:sp>
      <p:pic>
        <p:nvPicPr>
          <p:cNvPr id="3" name="Picture 2">
            <a:extLst>
              <a:ext uri="{FF2B5EF4-FFF2-40B4-BE49-F238E27FC236}">
                <a16:creationId xmlns:a16="http://schemas.microsoft.com/office/drawing/2014/main" id="{0A294A60-8013-0406-92C6-1873B8EDFCF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102" y="1641336"/>
            <a:ext cx="6109873" cy="471501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white sheet with black text&#10;&#10;Description automatically generated">
            <a:extLst>
              <a:ext uri="{FF2B5EF4-FFF2-40B4-BE49-F238E27FC236}">
                <a16:creationId xmlns:a16="http://schemas.microsoft.com/office/drawing/2014/main" id="{B08D3F7D-C8DF-D1CE-8529-BDD5D1E94AB7}"/>
              </a:ext>
            </a:extLst>
          </p:cNvPr>
          <p:cNvPicPr>
            <a:picLocks noChangeAspect="1"/>
          </p:cNvPicPr>
          <p:nvPr/>
        </p:nvPicPr>
        <p:blipFill>
          <a:blip r:embed="rId6"/>
          <a:stretch>
            <a:fillRect/>
          </a:stretch>
        </p:blipFill>
        <p:spPr>
          <a:xfrm>
            <a:off x="6768292" y="3063239"/>
            <a:ext cx="4892620" cy="2844781"/>
          </a:xfrm>
          <a:prstGeom prst="rect">
            <a:avLst/>
          </a:prstGeom>
        </p:spPr>
      </p:pic>
      <p:sp>
        <p:nvSpPr>
          <p:cNvPr id="12" name="TextBox 11">
            <a:extLst>
              <a:ext uri="{FF2B5EF4-FFF2-40B4-BE49-F238E27FC236}">
                <a16:creationId xmlns:a16="http://schemas.microsoft.com/office/drawing/2014/main" id="{BA6C00D1-EBC8-13D9-0DE8-77A069AE0255}"/>
              </a:ext>
            </a:extLst>
          </p:cNvPr>
          <p:cNvSpPr txBox="1"/>
          <p:nvPr/>
        </p:nvSpPr>
        <p:spPr>
          <a:xfrm>
            <a:off x="3047238" y="3244334"/>
            <a:ext cx="6094476" cy="369332"/>
          </a:xfrm>
          <a:prstGeom prst="rect">
            <a:avLst/>
          </a:prstGeom>
          <a:noFill/>
        </p:spPr>
        <p:txBody>
          <a:bodyPr wrap="square">
            <a:spAutoFit/>
          </a:bodyPr>
          <a:lstStyle/>
          <a:p>
            <a:r>
              <a:rPr lang="en-GB" b="0" i="0" dirty="0">
                <a:solidFill>
                  <a:srgbClr val="E8EAED"/>
                </a:solidFill>
                <a:effectLst/>
                <a:latin typeface="arial" panose="020B0604020202020204" pitchFamily="34" charset="0"/>
              </a:rPr>
              <a:t>640000</a:t>
            </a:r>
            <a:endParaRPr lang="en-US" dirty="0"/>
          </a:p>
        </p:txBody>
      </p:sp>
      <p:sp>
        <p:nvSpPr>
          <p:cNvPr id="6" name="Doughnut 5">
            <a:extLst>
              <a:ext uri="{FF2B5EF4-FFF2-40B4-BE49-F238E27FC236}">
                <a16:creationId xmlns:a16="http://schemas.microsoft.com/office/drawing/2014/main" id="{88DF7825-D3A7-9BA5-FB6A-3F2DA254068F}"/>
              </a:ext>
            </a:extLst>
          </p:cNvPr>
          <p:cNvSpPr/>
          <p:nvPr/>
        </p:nvSpPr>
        <p:spPr>
          <a:xfrm>
            <a:off x="3471703" y="3143145"/>
            <a:ext cx="1323703" cy="2512588"/>
          </a:xfrm>
          <a:prstGeom prst="donut">
            <a:avLst>
              <a:gd name="adj" fmla="val 42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TextBox 6">
            <a:extLst>
              <a:ext uri="{FF2B5EF4-FFF2-40B4-BE49-F238E27FC236}">
                <a16:creationId xmlns:a16="http://schemas.microsoft.com/office/drawing/2014/main" id="{85A39CB1-0DE7-B190-BBD4-3582E8743090}"/>
              </a:ext>
            </a:extLst>
          </p:cNvPr>
          <p:cNvSpPr txBox="1"/>
          <p:nvPr/>
        </p:nvSpPr>
        <p:spPr>
          <a:xfrm>
            <a:off x="1981200" y="2181656"/>
            <a:ext cx="3310467" cy="646331"/>
          </a:xfrm>
          <a:prstGeom prst="rect">
            <a:avLst/>
          </a:prstGeom>
          <a:noFill/>
        </p:spPr>
        <p:txBody>
          <a:bodyPr wrap="square" rtlCol="0">
            <a:spAutoFit/>
          </a:bodyPr>
          <a:lstStyle/>
          <a:p>
            <a:r>
              <a:rPr lang="en-US" dirty="0"/>
              <a:t>Removed SPD/PS and Upgraded Calo</a:t>
            </a:r>
          </a:p>
        </p:txBody>
      </p:sp>
    </p:spTree>
    <p:extLst>
      <p:ext uri="{BB962C8B-B14F-4D97-AF65-F5344CB8AC3E}">
        <p14:creationId xmlns:p14="http://schemas.microsoft.com/office/powerpoint/2010/main" val="36334810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057E7-BDDA-EDC8-134B-611D72A6CA6F}"/>
              </a:ext>
            </a:extLst>
          </p:cNvPr>
          <p:cNvSpPr>
            <a:spLocks noGrp="1"/>
          </p:cNvSpPr>
          <p:nvPr>
            <p:ph type="title"/>
          </p:nvPr>
        </p:nvSpPr>
        <p:spPr/>
        <p:txBody>
          <a:bodyPr/>
          <a:lstStyle/>
          <a:p>
            <a:r>
              <a:rPr lang="en-US" dirty="0"/>
              <a:t>Upgrade 1</a:t>
            </a:r>
          </a:p>
        </p:txBody>
      </p:sp>
      <p:pic>
        <p:nvPicPr>
          <p:cNvPr id="4" name="Graphic 3">
            <a:extLst>
              <a:ext uri="{FF2B5EF4-FFF2-40B4-BE49-F238E27FC236}">
                <a16:creationId xmlns:a16="http://schemas.microsoft.com/office/drawing/2014/main" id="{773A85CE-24F0-909C-77B9-F3BFBDBB8ED9}"/>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38498"/>
          <a:stretch/>
        </p:blipFill>
        <p:spPr>
          <a:xfrm>
            <a:off x="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017236A9-E42A-FFE7-E11B-2C9A0929C20A}"/>
              </a:ext>
            </a:extLst>
          </p:cNvPr>
          <p:cNvPicPr>
            <a:picLocks noChangeAspect="1"/>
          </p:cNvPicPr>
          <p:nvPr/>
        </p:nvPicPr>
        <p:blipFill>
          <a:blip r:embed="rId5">
            <a:alphaModFix amt="61000"/>
          </a:blip>
          <a:stretch>
            <a:fillRect/>
          </a:stretch>
        </p:blipFill>
        <p:spPr>
          <a:xfrm>
            <a:off x="11078886" y="136525"/>
            <a:ext cx="990600" cy="774700"/>
          </a:xfrm>
          <a:prstGeom prst="rect">
            <a:avLst/>
          </a:prstGeom>
        </p:spPr>
      </p:pic>
      <p:sp>
        <p:nvSpPr>
          <p:cNvPr id="8" name="Footer Placeholder 7">
            <a:extLst>
              <a:ext uri="{FF2B5EF4-FFF2-40B4-BE49-F238E27FC236}">
                <a16:creationId xmlns:a16="http://schemas.microsoft.com/office/drawing/2014/main" id="{523ACF39-A352-B9DC-C05F-31D34552C9A3}"/>
              </a:ext>
            </a:extLst>
          </p:cNvPr>
          <p:cNvSpPr>
            <a:spLocks noGrp="1"/>
          </p:cNvSpPr>
          <p:nvPr>
            <p:ph type="ftr" sz="quarter" idx="11"/>
          </p:nvPr>
        </p:nvSpPr>
        <p:spPr/>
        <p:txBody>
          <a:bodyPr/>
          <a:lstStyle/>
          <a:p>
            <a:r>
              <a:rPr lang="en-US"/>
              <a:t>David Friday (david.friday@cern.ch)</a:t>
            </a:r>
          </a:p>
        </p:txBody>
      </p:sp>
      <p:sp>
        <p:nvSpPr>
          <p:cNvPr id="9" name="Slide Number Placeholder 8">
            <a:extLst>
              <a:ext uri="{FF2B5EF4-FFF2-40B4-BE49-F238E27FC236}">
                <a16:creationId xmlns:a16="http://schemas.microsoft.com/office/drawing/2014/main" id="{FD1DED0B-710C-B4CF-FD88-75ECEEBAC2CF}"/>
              </a:ext>
            </a:extLst>
          </p:cNvPr>
          <p:cNvSpPr>
            <a:spLocks noGrp="1"/>
          </p:cNvSpPr>
          <p:nvPr>
            <p:ph type="sldNum" sz="quarter" idx="12"/>
          </p:nvPr>
        </p:nvSpPr>
        <p:spPr/>
        <p:txBody>
          <a:bodyPr/>
          <a:lstStyle/>
          <a:p>
            <a:fld id="{E08DE932-3671-FE41-87AA-2D00A64ACF59}" type="slidenum">
              <a:rPr lang="en-US" smtClean="0"/>
              <a:t>15</a:t>
            </a:fld>
            <a:endParaRPr lang="en-US"/>
          </a:p>
        </p:txBody>
      </p:sp>
      <p:pic>
        <p:nvPicPr>
          <p:cNvPr id="3" name="Picture 2">
            <a:extLst>
              <a:ext uri="{FF2B5EF4-FFF2-40B4-BE49-F238E27FC236}">
                <a16:creationId xmlns:a16="http://schemas.microsoft.com/office/drawing/2014/main" id="{0A294A60-8013-0406-92C6-1873B8EDFCF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2102" y="1641336"/>
            <a:ext cx="6109873" cy="471501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white sheet with black text&#10;&#10;Description automatically generated">
            <a:extLst>
              <a:ext uri="{FF2B5EF4-FFF2-40B4-BE49-F238E27FC236}">
                <a16:creationId xmlns:a16="http://schemas.microsoft.com/office/drawing/2014/main" id="{B08D3F7D-C8DF-D1CE-8529-BDD5D1E94AB7}"/>
              </a:ext>
            </a:extLst>
          </p:cNvPr>
          <p:cNvPicPr>
            <a:picLocks noChangeAspect="1"/>
          </p:cNvPicPr>
          <p:nvPr/>
        </p:nvPicPr>
        <p:blipFill>
          <a:blip r:embed="rId7"/>
          <a:stretch>
            <a:fillRect/>
          </a:stretch>
        </p:blipFill>
        <p:spPr>
          <a:xfrm>
            <a:off x="6768292" y="3063239"/>
            <a:ext cx="4892620" cy="2844781"/>
          </a:xfrm>
          <a:prstGeom prst="rect">
            <a:avLst/>
          </a:prstGeom>
        </p:spPr>
      </p:pic>
      <p:sp>
        <p:nvSpPr>
          <p:cNvPr id="12" name="TextBox 11">
            <a:extLst>
              <a:ext uri="{FF2B5EF4-FFF2-40B4-BE49-F238E27FC236}">
                <a16:creationId xmlns:a16="http://schemas.microsoft.com/office/drawing/2014/main" id="{BA6C00D1-EBC8-13D9-0DE8-77A069AE0255}"/>
              </a:ext>
            </a:extLst>
          </p:cNvPr>
          <p:cNvSpPr txBox="1"/>
          <p:nvPr/>
        </p:nvSpPr>
        <p:spPr>
          <a:xfrm>
            <a:off x="3047238" y="3244334"/>
            <a:ext cx="6094476" cy="369332"/>
          </a:xfrm>
          <a:prstGeom prst="rect">
            <a:avLst/>
          </a:prstGeom>
          <a:noFill/>
        </p:spPr>
        <p:txBody>
          <a:bodyPr wrap="square">
            <a:spAutoFit/>
          </a:bodyPr>
          <a:lstStyle/>
          <a:p>
            <a:r>
              <a:rPr lang="en-GB" b="0" i="0" dirty="0">
                <a:solidFill>
                  <a:srgbClr val="E8EAED"/>
                </a:solidFill>
                <a:effectLst/>
                <a:latin typeface="arial" panose="020B0604020202020204" pitchFamily="34" charset="0"/>
              </a:rPr>
              <a:t>640000</a:t>
            </a:r>
            <a:endParaRPr lang="en-US" dirty="0"/>
          </a:p>
        </p:txBody>
      </p:sp>
      <p:sp>
        <p:nvSpPr>
          <p:cNvPr id="6" name="Doughnut 5">
            <a:extLst>
              <a:ext uri="{FF2B5EF4-FFF2-40B4-BE49-F238E27FC236}">
                <a16:creationId xmlns:a16="http://schemas.microsoft.com/office/drawing/2014/main" id="{9C2928DA-D93D-C486-EF25-BC9C18BA5084}"/>
              </a:ext>
            </a:extLst>
          </p:cNvPr>
          <p:cNvSpPr/>
          <p:nvPr/>
        </p:nvSpPr>
        <p:spPr>
          <a:xfrm>
            <a:off x="4038600" y="2552579"/>
            <a:ext cx="1727200" cy="3438646"/>
          </a:xfrm>
          <a:prstGeom prst="donut">
            <a:avLst>
              <a:gd name="adj" fmla="val 42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TextBox 10">
            <a:extLst>
              <a:ext uri="{FF2B5EF4-FFF2-40B4-BE49-F238E27FC236}">
                <a16:creationId xmlns:a16="http://schemas.microsoft.com/office/drawing/2014/main" id="{772B793C-0EB7-588D-BF17-EB71BC04876C}"/>
              </a:ext>
            </a:extLst>
          </p:cNvPr>
          <p:cNvSpPr txBox="1"/>
          <p:nvPr/>
        </p:nvSpPr>
        <p:spPr>
          <a:xfrm>
            <a:off x="3497038" y="1864288"/>
            <a:ext cx="3310467" cy="646331"/>
          </a:xfrm>
          <a:prstGeom prst="rect">
            <a:avLst/>
          </a:prstGeom>
          <a:noFill/>
        </p:spPr>
        <p:txBody>
          <a:bodyPr wrap="square" rtlCol="0">
            <a:spAutoFit/>
          </a:bodyPr>
          <a:lstStyle/>
          <a:p>
            <a:r>
              <a:rPr lang="en-US" dirty="0"/>
              <a:t>Removal of station M1 and upgraded FE Electronics</a:t>
            </a:r>
          </a:p>
        </p:txBody>
      </p:sp>
    </p:spTree>
    <p:extLst>
      <p:ext uri="{BB962C8B-B14F-4D97-AF65-F5344CB8AC3E}">
        <p14:creationId xmlns:p14="http://schemas.microsoft.com/office/powerpoint/2010/main" val="31609982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057E7-BDDA-EDC8-134B-611D72A6CA6F}"/>
              </a:ext>
            </a:extLst>
          </p:cNvPr>
          <p:cNvSpPr>
            <a:spLocks noGrp="1"/>
          </p:cNvSpPr>
          <p:nvPr>
            <p:ph type="title"/>
          </p:nvPr>
        </p:nvSpPr>
        <p:spPr/>
        <p:txBody>
          <a:bodyPr/>
          <a:lstStyle/>
          <a:p>
            <a:r>
              <a:rPr lang="en-US" dirty="0"/>
              <a:t>Upgrade 1</a:t>
            </a:r>
          </a:p>
        </p:txBody>
      </p:sp>
      <p:pic>
        <p:nvPicPr>
          <p:cNvPr id="4" name="Graphic 3">
            <a:extLst>
              <a:ext uri="{FF2B5EF4-FFF2-40B4-BE49-F238E27FC236}">
                <a16:creationId xmlns:a16="http://schemas.microsoft.com/office/drawing/2014/main" id="{773A85CE-24F0-909C-77B9-F3BFBDBB8ED9}"/>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38498"/>
          <a:stretch/>
        </p:blipFill>
        <p:spPr>
          <a:xfrm>
            <a:off x="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017236A9-E42A-FFE7-E11B-2C9A0929C20A}"/>
              </a:ext>
            </a:extLst>
          </p:cNvPr>
          <p:cNvPicPr>
            <a:picLocks noChangeAspect="1"/>
          </p:cNvPicPr>
          <p:nvPr/>
        </p:nvPicPr>
        <p:blipFill>
          <a:blip r:embed="rId5">
            <a:alphaModFix amt="61000"/>
          </a:blip>
          <a:stretch>
            <a:fillRect/>
          </a:stretch>
        </p:blipFill>
        <p:spPr>
          <a:xfrm>
            <a:off x="11078886" y="136525"/>
            <a:ext cx="990600" cy="774700"/>
          </a:xfrm>
          <a:prstGeom prst="rect">
            <a:avLst/>
          </a:prstGeom>
        </p:spPr>
      </p:pic>
      <p:sp>
        <p:nvSpPr>
          <p:cNvPr id="8" name="Footer Placeholder 7">
            <a:extLst>
              <a:ext uri="{FF2B5EF4-FFF2-40B4-BE49-F238E27FC236}">
                <a16:creationId xmlns:a16="http://schemas.microsoft.com/office/drawing/2014/main" id="{523ACF39-A352-B9DC-C05F-31D34552C9A3}"/>
              </a:ext>
            </a:extLst>
          </p:cNvPr>
          <p:cNvSpPr>
            <a:spLocks noGrp="1"/>
          </p:cNvSpPr>
          <p:nvPr>
            <p:ph type="ftr" sz="quarter" idx="11"/>
          </p:nvPr>
        </p:nvSpPr>
        <p:spPr/>
        <p:txBody>
          <a:bodyPr/>
          <a:lstStyle/>
          <a:p>
            <a:r>
              <a:rPr lang="en-US"/>
              <a:t>David Friday (david.friday@cern.ch)</a:t>
            </a:r>
          </a:p>
        </p:txBody>
      </p:sp>
      <p:sp>
        <p:nvSpPr>
          <p:cNvPr id="9" name="Slide Number Placeholder 8">
            <a:extLst>
              <a:ext uri="{FF2B5EF4-FFF2-40B4-BE49-F238E27FC236}">
                <a16:creationId xmlns:a16="http://schemas.microsoft.com/office/drawing/2014/main" id="{FD1DED0B-710C-B4CF-FD88-75ECEEBAC2CF}"/>
              </a:ext>
            </a:extLst>
          </p:cNvPr>
          <p:cNvSpPr>
            <a:spLocks noGrp="1"/>
          </p:cNvSpPr>
          <p:nvPr>
            <p:ph type="sldNum" sz="quarter" idx="12"/>
          </p:nvPr>
        </p:nvSpPr>
        <p:spPr/>
        <p:txBody>
          <a:bodyPr/>
          <a:lstStyle/>
          <a:p>
            <a:fld id="{E08DE932-3671-FE41-87AA-2D00A64ACF59}" type="slidenum">
              <a:rPr lang="en-US" smtClean="0"/>
              <a:t>16</a:t>
            </a:fld>
            <a:endParaRPr lang="en-US"/>
          </a:p>
        </p:txBody>
      </p:sp>
      <p:pic>
        <p:nvPicPr>
          <p:cNvPr id="3" name="Picture 2">
            <a:extLst>
              <a:ext uri="{FF2B5EF4-FFF2-40B4-BE49-F238E27FC236}">
                <a16:creationId xmlns:a16="http://schemas.microsoft.com/office/drawing/2014/main" id="{0A294A60-8013-0406-92C6-1873B8EDFCF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2102" y="1641336"/>
            <a:ext cx="6109873" cy="471501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white sheet with black text&#10;&#10;Description automatically generated">
            <a:extLst>
              <a:ext uri="{FF2B5EF4-FFF2-40B4-BE49-F238E27FC236}">
                <a16:creationId xmlns:a16="http://schemas.microsoft.com/office/drawing/2014/main" id="{B08D3F7D-C8DF-D1CE-8529-BDD5D1E94AB7}"/>
              </a:ext>
            </a:extLst>
          </p:cNvPr>
          <p:cNvPicPr>
            <a:picLocks noChangeAspect="1"/>
          </p:cNvPicPr>
          <p:nvPr/>
        </p:nvPicPr>
        <p:blipFill>
          <a:blip r:embed="rId7"/>
          <a:stretch>
            <a:fillRect/>
          </a:stretch>
        </p:blipFill>
        <p:spPr>
          <a:xfrm>
            <a:off x="6768292" y="3063239"/>
            <a:ext cx="4892620" cy="2844781"/>
          </a:xfrm>
          <a:prstGeom prst="rect">
            <a:avLst/>
          </a:prstGeom>
        </p:spPr>
      </p:pic>
      <p:sp>
        <p:nvSpPr>
          <p:cNvPr id="12" name="TextBox 11">
            <a:extLst>
              <a:ext uri="{FF2B5EF4-FFF2-40B4-BE49-F238E27FC236}">
                <a16:creationId xmlns:a16="http://schemas.microsoft.com/office/drawing/2014/main" id="{BA6C00D1-EBC8-13D9-0DE8-77A069AE0255}"/>
              </a:ext>
            </a:extLst>
          </p:cNvPr>
          <p:cNvSpPr txBox="1"/>
          <p:nvPr/>
        </p:nvSpPr>
        <p:spPr>
          <a:xfrm>
            <a:off x="3047238" y="3244334"/>
            <a:ext cx="6094476" cy="369332"/>
          </a:xfrm>
          <a:prstGeom prst="rect">
            <a:avLst/>
          </a:prstGeom>
          <a:noFill/>
        </p:spPr>
        <p:txBody>
          <a:bodyPr wrap="square">
            <a:spAutoFit/>
          </a:bodyPr>
          <a:lstStyle/>
          <a:p>
            <a:r>
              <a:rPr lang="en-GB" b="0" i="0" dirty="0">
                <a:solidFill>
                  <a:srgbClr val="E8EAED"/>
                </a:solidFill>
                <a:effectLst/>
                <a:latin typeface="arial" panose="020B0604020202020204" pitchFamily="34" charset="0"/>
              </a:rPr>
              <a:t>640000</a:t>
            </a:r>
            <a:endParaRPr lang="en-US" dirty="0"/>
          </a:p>
        </p:txBody>
      </p:sp>
      <p:sp>
        <p:nvSpPr>
          <p:cNvPr id="6" name="Doughnut 5">
            <a:extLst>
              <a:ext uri="{FF2B5EF4-FFF2-40B4-BE49-F238E27FC236}">
                <a16:creationId xmlns:a16="http://schemas.microsoft.com/office/drawing/2014/main" id="{9C2928DA-D93D-C486-EF25-BC9C18BA5084}"/>
              </a:ext>
            </a:extLst>
          </p:cNvPr>
          <p:cNvSpPr/>
          <p:nvPr/>
        </p:nvSpPr>
        <p:spPr>
          <a:xfrm>
            <a:off x="225785" y="2552578"/>
            <a:ext cx="6551975" cy="3803771"/>
          </a:xfrm>
          <a:prstGeom prst="donut">
            <a:avLst>
              <a:gd name="adj" fmla="val 161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TextBox 10">
            <a:extLst>
              <a:ext uri="{FF2B5EF4-FFF2-40B4-BE49-F238E27FC236}">
                <a16:creationId xmlns:a16="http://schemas.microsoft.com/office/drawing/2014/main" id="{772B793C-0EB7-588D-BF17-EB71BC04876C}"/>
              </a:ext>
            </a:extLst>
          </p:cNvPr>
          <p:cNvSpPr txBox="1"/>
          <p:nvPr/>
        </p:nvSpPr>
        <p:spPr>
          <a:xfrm>
            <a:off x="3497038" y="1864288"/>
            <a:ext cx="3310467" cy="646331"/>
          </a:xfrm>
          <a:prstGeom prst="rect">
            <a:avLst/>
          </a:prstGeom>
          <a:noFill/>
        </p:spPr>
        <p:txBody>
          <a:bodyPr wrap="square" rtlCol="0">
            <a:spAutoFit/>
          </a:bodyPr>
          <a:lstStyle/>
          <a:p>
            <a:r>
              <a:rPr lang="en-US" dirty="0"/>
              <a:t>L0 is gone, Only Software triggers now!</a:t>
            </a:r>
          </a:p>
        </p:txBody>
      </p:sp>
    </p:spTree>
    <p:extLst>
      <p:ext uri="{BB962C8B-B14F-4D97-AF65-F5344CB8AC3E}">
        <p14:creationId xmlns:p14="http://schemas.microsoft.com/office/powerpoint/2010/main" val="25666237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D5741-021C-AAB8-74EB-69025CA9893D}"/>
              </a:ext>
            </a:extLst>
          </p:cNvPr>
          <p:cNvSpPr>
            <a:spLocks noGrp="1"/>
          </p:cNvSpPr>
          <p:nvPr>
            <p:ph type="title"/>
          </p:nvPr>
        </p:nvSpPr>
        <p:spPr/>
        <p:txBody>
          <a:bodyPr/>
          <a:lstStyle/>
          <a:p>
            <a:r>
              <a:rPr lang="en-US" dirty="0"/>
              <a:t>What is the VELO?</a:t>
            </a:r>
          </a:p>
        </p:txBody>
      </p:sp>
      <p:sp>
        <p:nvSpPr>
          <p:cNvPr id="5" name="Content Placeholder 4">
            <a:extLst>
              <a:ext uri="{FF2B5EF4-FFF2-40B4-BE49-F238E27FC236}">
                <a16:creationId xmlns:a16="http://schemas.microsoft.com/office/drawing/2014/main" id="{99C8BA91-B8D5-A42E-5F70-B15FD244F11C}"/>
              </a:ext>
            </a:extLst>
          </p:cNvPr>
          <p:cNvSpPr>
            <a:spLocks noGrp="1"/>
          </p:cNvSpPr>
          <p:nvPr>
            <p:ph sz="half" idx="1"/>
          </p:nvPr>
        </p:nvSpPr>
        <p:spPr/>
        <p:txBody>
          <a:bodyPr>
            <a:normAutofit fontScale="92500" lnSpcReduction="10000"/>
          </a:bodyPr>
          <a:lstStyle/>
          <a:p>
            <a:r>
              <a:rPr lang="en-US" sz="2600" dirty="0"/>
              <a:t>The VELO (</a:t>
            </a:r>
            <a:r>
              <a:rPr lang="en-US" sz="2600" dirty="0" err="1"/>
              <a:t>VErtex</a:t>
            </a:r>
            <a:r>
              <a:rPr lang="en-US" sz="2600" dirty="0"/>
              <a:t> </a:t>
            </a:r>
            <a:r>
              <a:rPr lang="en-US" sz="2600" dirty="0" err="1"/>
              <a:t>LOcator</a:t>
            </a:r>
            <a:r>
              <a:rPr lang="en-US" sz="2600" dirty="0"/>
              <a:t>) is a hybrid pixel detector designed to cover the forward region of the pp interaction point.</a:t>
            </a:r>
          </a:p>
          <a:p>
            <a:endParaRPr lang="en-US" sz="2600" dirty="0"/>
          </a:p>
          <a:p>
            <a:r>
              <a:rPr lang="en-US" sz="2600" dirty="0"/>
              <a:t>Novel features include (but are not limited to)</a:t>
            </a:r>
          </a:p>
          <a:p>
            <a:pPr marL="0" indent="0">
              <a:buNone/>
            </a:pPr>
            <a:endParaRPr lang="en-US" dirty="0"/>
          </a:p>
          <a:p>
            <a:pPr lvl="1"/>
            <a:r>
              <a:rPr lang="en-US" sz="2600" dirty="0"/>
              <a:t>Improved radiation tolerance!</a:t>
            </a:r>
          </a:p>
          <a:p>
            <a:pPr lvl="1"/>
            <a:r>
              <a:rPr lang="en-US" sz="2600" dirty="0"/>
              <a:t>Microchannel cooling!</a:t>
            </a:r>
          </a:p>
          <a:p>
            <a:pPr lvl="1"/>
            <a:r>
              <a:rPr lang="en-US" sz="2600" dirty="0"/>
              <a:t>Digital readout!</a:t>
            </a:r>
          </a:p>
          <a:p>
            <a:pPr lvl="1"/>
            <a:r>
              <a:rPr lang="en-US" sz="2600" dirty="0" err="1"/>
              <a:t>Superpixels</a:t>
            </a:r>
            <a:r>
              <a:rPr lang="en-US" sz="2600" dirty="0"/>
              <a:t>!</a:t>
            </a:r>
          </a:p>
          <a:p>
            <a:endParaRPr lang="en-US" dirty="0"/>
          </a:p>
        </p:txBody>
      </p:sp>
      <p:pic>
        <p:nvPicPr>
          <p:cNvPr id="9" name="Graphic 8">
            <a:extLst>
              <a:ext uri="{FF2B5EF4-FFF2-40B4-BE49-F238E27FC236}">
                <a16:creationId xmlns:a16="http://schemas.microsoft.com/office/drawing/2014/main" id="{8F38D581-D0A6-6658-E3D1-382408119734}"/>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10" name="Picture 9" descr="A purple bee with wings&#10;&#10;Description automatically generated">
            <a:extLst>
              <a:ext uri="{FF2B5EF4-FFF2-40B4-BE49-F238E27FC236}">
                <a16:creationId xmlns:a16="http://schemas.microsoft.com/office/drawing/2014/main" id="{881325E8-2FE2-BF48-176C-3A598B2BCFAD}"/>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pic>
        <p:nvPicPr>
          <p:cNvPr id="1026" name="Picture 2">
            <a:extLst>
              <a:ext uri="{FF2B5EF4-FFF2-40B4-BE49-F238E27FC236}">
                <a16:creationId xmlns:a16="http://schemas.microsoft.com/office/drawing/2014/main" id="{2EAB6857-E8B6-9361-520F-ECDDCEFD8BC5}"/>
              </a:ext>
            </a:extLst>
          </p:cNvPr>
          <p:cNvPicPr>
            <a:picLocks noGrp="1" noChangeAspect="1" noChangeArrowheads="1"/>
          </p:cNvPicPr>
          <p:nvPr>
            <p:ph sz="half" idx="2"/>
          </p:nvPr>
        </p:nvPicPr>
        <p:blipFill>
          <a:blip r:embed="rId5">
            <a:extLst>
              <a:ext uri="{28A0092B-C50C-407E-A947-70E740481C1C}">
                <a14:useLocalDpi xmlns:a14="http://schemas.microsoft.com/office/drawing/2010/main" val="0"/>
              </a:ext>
            </a:extLst>
          </a:blip>
          <a:srcRect/>
          <a:stretch>
            <a:fillRect/>
          </a:stretch>
        </p:blipFill>
        <p:spPr bwMode="auto">
          <a:xfrm>
            <a:off x="6362088" y="1767681"/>
            <a:ext cx="5181600" cy="3454400"/>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6">
            <a:extLst>
              <a:ext uri="{FF2B5EF4-FFF2-40B4-BE49-F238E27FC236}">
                <a16:creationId xmlns:a16="http://schemas.microsoft.com/office/drawing/2014/main" id="{70FAD602-B226-CFC7-FC61-8DD037BC7C8E}"/>
              </a:ext>
            </a:extLst>
          </p:cNvPr>
          <p:cNvSpPr>
            <a:spLocks noGrp="1"/>
          </p:cNvSpPr>
          <p:nvPr>
            <p:ph type="ftr" sz="quarter" idx="11"/>
          </p:nvPr>
        </p:nvSpPr>
        <p:spPr/>
        <p:txBody>
          <a:bodyPr/>
          <a:lstStyle/>
          <a:p>
            <a:r>
              <a:rPr lang="en-US"/>
              <a:t>David Friday (david.friday@cern.ch)</a:t>
            </a:r>
          </a:p>
        </p:txBody>
      </p:sp>
      <p:sp>
        <p:nvSpPr>
          <p:cNvPr id="8" name="Slide Number Placeholder 7">
            <a:extLst>
              <a:ext uri="{FF2B5EF4-FFF2-40B4-BE49-F238E27FC236}">
                <a16:creationId xmlns:a16="http://schemas.microsoft.com/office/drawing/2014/main" id="{21DEF070-2980-DDE8-C0C6-FD2F8162B85D}"/>
              </a:ext>
            </a:extLst>
          </p:cNvPr>
          <p:cNvSpPr>
            <a:spLocks noGrp="1"/>
          </p:cNvSpPr>
          <p:nvPr>
            <p:ph type="sldNum" sz="quarter" idx="12"/>
          </p:nvPr>
        </p:nvSpPr>
        <p:spPr/>
        <p:txBody>
          <a:bodyPr/>
          <a:lstStyle/>
          <a:p>
            <a:fld id="{E08DE932-3671-FE41-87AA-2D00A64ACF59}" type="slidenum">
              <a:rPr lang="en-US" smtClean="0"/>
              <a:t>17</a:t>
            </a:fld>
            <a:endParaRPr lang="en-US"/>
          </a:p>
        </p:txBody>
      </p:sp>
    </p:spTree>
    <p:extLst>
      <p:ext uri="{BB962C8B-B14F-4D97-AF65-F5344CB8AC3E}">
        <p14:creationId xmlns:p14="http://schemas.microsoft.com/office/powerpoint/2010/main" val="24194949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057E7-BDDA-EDC8-134B-611D72A6CA6F}"/>
              </a:ext>
            </a:extLst>
          </p:cNvPr>
          <p:cNvSpPr>
            <a:spLocks noGrp="1"/>
          </p:cNvSpPr>
          <p:nvPr>
            <p:ph type="title"/>
          </p:nvPr>
        </p:nvSpPr>
        <p:spPr/>
        <p:txBody>
          <a:bodyPr/>
          <a:lstStyle/>
          <a:p>
            <a:r>
              <a:rPr lang="en-US" dirty="0"/>
              <a:t>Anatomy of the VELO (small picture)</a:t>
            </a:r>
          </a:p>
        </p:txBody>
      </p:sp>
      <p:pic>
        <p:nvPicPr>
          <p:cNvPr id="4" name="Graphic 3">
            <a:extLst>
              <a:ext uri="{FF2B5EF4-FFF2-40B4-BE49-F238E27FC236}">
                <a16:creationId xmlns:a16="http://schemas.microsoft.com/office/drawing/2014/main" id="{773A85CE-24F0-909C-77B9-F3BFBDBB8ED9}"/>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017236A9-E42A-FFE7-E11B-2C9A0929C20A}"/>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8" name="Footer Placeholder 7">
            <a:extLst>
              <a:ext uri="{FF2B5EF4-FFF2-40B4-BE49-F238E27FC236}">
                <a16:creationId xmlns:a16="http://schemas.microsoft.com/office/drawing/2014/main" id="{523ACF39-A352-B9DC-C05F-31D34552C9A3}"/>
              </a:ext>
            </a:extLst>
          </p:cNvPr>
          <p:cNvSpPr>
            <a:spLocks noGrp="1"/>
          </p:cNvSpPr>
          <p:nvPr>
            <p:ph type="ftr" sz="quarter" idx="11"/>
          </p:nvPr>
        </p:nvSpPr>
        <p:spPr/>
        <p:txBody>
          <a:bodyPr/>
          <a:lstStyle/>
          <a:p>
            <a:r>
              <a:rPr lang="en-US"/>
              <a:t>David Friday (david.friday@cern.ch)</a:t>
            </a:r>
          </a:p>
        </p:txBody>
      </p:sp>
      <p:sp>
        <p:nvSpPr>
          <p:cNvPr id="9" name="Slide Number Placeholder 8">
            <a:extLst>
              <a:ext uri="{FF2B5EF4-FFF2-40B4-BE49-F238E27FC236}">
                <a16:creationId xmlns:a16="http://schemas.microsoft.com/office/drawing/2014/main" id="{FD1DED0B-710C-B4CF-FD88-75ECEEBAC2CF}"/>
              </a:ext>
            </a:extLst>
          </p:cNvPr>
          <p:cNvSpPr>
            <a:spLocks noGrp="1"/>
          </p:cNvSpPr>
          <p:nvPr>
            <p:ph type="sldNum" sz="quarter" idx="12"/>
          </p:nvPr>
        </p:nvSpPr>
        <p:spPr/>
        <p:txBody>
          <a:bodyPr/>
          <a:lstStyle/>
          <a:p>
            <a:fld id="{E08DE932-3671-FE41-87AA-2D00A64ACF59}" type="slidenum">
              <a:rPr lang="en-US" smtClean="0"/>
              <a:t>18</a:t>
            </a:fld>
            <a:endParaRPr lang="en-US"/>
          </a:p>
        </p:txBody>
      </p:sp>
      <p:pic>
        <p:nvPicPr>
          <p:cNvPr id="3" name="Content Placeholder 4" descr="A diagram of a machine&#10;&#10;Description automatically generated with medium confidence">
            <a:extLst>
              <a:ext uri="{FF2B5EF4-FFF2-40B4-BE49-F238E27FC236}">
                <a16:creationId xmlns:a16="http://schemas.microsoft.com/office/drawing/2014/main" id="{9C2BA86D-E1ED-0AAD-6AD7-FFFC15C668CB}"/>
              </a:ext>
            </a:extLst>
          </p:cNvPr>
          <p:cNvPicPr>
            <a:picLocks noGrp="1" noChangeAspect="1"/>
          </p:cNvPicPr>
          <p:nvPr>
            <p:ph idx="1"/>
          </p:nvPr>
        </p:nvPicPr>
        <p:blipFill>
          <a:blip r:embed="rId5"/>
          <a:stretch>
            <a:fillRect/>
          </a:stretch>
        </p:blipFill>
        <p:spPr>
          <a:xfrm>
            <a:off x="132116" y="1748801"/>
            <a:ext cx="6551975" cy="4117734"/>
          </a:xfrm>
        </p:spPr>
      </p:pic>
      <p:pic>
        <p:nvPicPr>
          <p:cNvPr id="11" name="Content Placeholder 4" descr="A diagram of a machine&#10;&#10;Description automatically generated with medium confidence">
            <a:extLst>
              <a:ext uri="{FF2B5EF4-FFF2-40B4-BE49-F238E27FC236}">
                <a16:creationId xmlns:a16="http://schemas.microsoft.com/office/drawing/2014/main" id="{06C37E79-3005-D403-6A51-BC45535AACD3}"/>
              </a:ext>
            </a:extLst>
          </p:cNvPr>
          <p:cNvPicPr>
            <a:picLocks noChangeAspect="1"/>
          </p:cNvPicPr>
          <p:nvPr/>
        </p:nvPicPr>
        <p:blipFill>
          <a:blip r:embed="rId5"/>
          <a:stretch>
            <a:fillRect/>
          </a:stretch>
        </p:blipFill>
        <p:spPr>
          <a:xfrm>
            <a:off x="122514" y="1690688"/>
            <a:ext cx="6551975" cy="4117734"/>
          </a:xfrm>
          <a:prstGeom prst="rect">
            <a:avLst/>
          </a:prstGeom>
        </p:spPr>
      </p:pic>
      <p:pic>
        <p:nvPicPr>
          <p:cNvPr id="12" name="Content Placeholder 4" descr="A diagram of a graph&#10;&#10;Description automatically generated">
            <a:extLst>
              <a:ext uri="{FF2B5EF4-FFF2-40B4-BE49-F238E27FC236}">
                <a16:creationId xmlns:a16="http://schemas.microsoft.com/office/drawing/2014/main" id="{47785342-DBC8-4A6A-6C14-72B608AB2BCD}"/>
              </a:ext>
            </a:extLst>
          </p:cNvPr>
          <p:cNvPicPr>
            <a:picLocks noChangeAspect="1"/>
          </p:cNvPicPr>
          <p:nvPr/>
        </p:nvPicPr>
        <p:blipFill>
          <a:blip r:embed="rId6"/>
          <a:stretch>
            <a:fillRect/>
          </a:stretch>
        </p:blipFill>
        <p:spPr>
          <a:xfrm>
            <a:off x="6995858" y="1692624"/>
            <a:ext cx="4578328" cy="4173911"/>
          </a:xfrm>
          <a:prstGeom prst="rect">
            <a:avLst/>
          </a:prstGeom>
        </p:spPr>
      </p:pic>
    </p:spTree>
    <p:extLst>
      <p:ext uri="{BB962C8B-B14F-4D97-AF65-F5344CB8AC3E}">
        <p14:creationId xmlns:p14="http://schemas.microsoft.com/office/powerpoint/2010/main" val="31336044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057E7-BDDA-EDC8-134B-611D72A6CA6F}"/>
              </a:ext>
            </a:extLst>
          </p:cNvPr>
          <p:cNvSpPr>
            <a:spLocks noGrp="1"/>
          </p:cNvSpPr>
          <p:nvPr>
            <p:ph type="title"/>
          </p:nvPr>
        </p:nvSpPr>
        <p:spPr/>
        <p:txBody>
          <a:bodyPr/>
          <a:lstStyle/>
          <a:p>
            <a:r>
              <a:rPr lang="en-US" dirty="0"/>
              <a:t>Anatomy of the VELO (small picture)</a:t>
            </a:r>
          </a:p>
        </p:txBody>
      </p:sp>
      <p:pic>
        <p:nvPicPr>
          <p:cNvPr id="4" name="Graphic 3">
            <a:extLst>
              <a:ext uri="{FF2B5EF4-FFF2-40B4-BE49-F238E27FC236}">
                <a16:creationId xmlns:a16="http://schemas.microsoft.com/office/drawing/2014/main" id="{773A85CE-24F0-909C-77B9-F3BFBDBB8ED9}"/>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017236A9-E42A-FFE7-E11B-2C9A0929C20A}"/>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8" name="Footer Placeholder 7">
            <a:extLst>
              <a:ext uri="{FF2B5EF4-FFF2-40B4-BE49-F238E27FC236}">
                <a16:creationId xmlns:a16="http://schemas.microsoft.com/office/drawing/2014/main" id="{523ACF39-A352-B9DC-C05F-31D34552C9A3}"/>
              </a:ext>
            </a:extLst>
          </p:cNvPr>
          <p:cNvSpPr>
            <a:spLocks noGrp="1"/>
          </p:cNvSpPr>
          <p:nvPr>
            <p:ph type="ftr" sz="quarter" idx="11"/>
          </p:nvPr>
        </p:nvSpPr>
        <p:spPr/>
        <p:txBody>
          <a:bodyPr/>
          <a:lstStyle/>
          <a:p>
            <a:r>
              <a:rPr lang="en-US"/>
              <a:t>David Friday (david.friday@cern.ch)</a:t>
            </a:r>
          </a:p>
        </p:txBody>
      </p:sp>
      <p:sp>
        <p:nvSpPr>
          <p:cNvPr id="9" name="Slide Number Placeholder 8">
            <a:extLst>
              <a:ext uri="{FF2B5EF4-FFF2-40B4-BE49-F238E27FC236}">
                <a16:creationId xmlns:a16="http://schemas.microsoft.com/office/drawing/2014/main" id="{FD1DED0B-710C-B4CF-FD88-75ECEEBAC2CF}"/>
              </a:ext>
            </a:extLst>
          </p:cNvPr>
          <p:cNvSpPr>
            <a:spLocks noGrp="1"/>
          </p:cNvSpPr>
          <p:nvPr>
            <p:ph type="sldNum" sz="quarter" idx="12"/>
          </p:nvPr>
        </p:nvSpPr>
        <p:spPr>
          <a:xfrm>
            <a:off x="8610600" y="6395084"/>
            <a:ext cx="2743200" cy="365125"/>
          </a:xfrm>
        </p:spPr>
        <p:txBody>
          <a:bodyPr/>
          <a:lstStyle/>
          <a:p>
            <a:fld id="{E08DE932-3671-FE41-87AA-2D00A64ACF59}" type="slidenum">
              <a:rPr lang="en-US" smtClean="0"/>
              <a:t>19</a:t>
            </a:fld>
            <a:endParaRPr lang="en-US"/>
          </a:p>
        </p:txBody>
      </p:sp>
      <p:pic>
        <p:nvPicPr>
          <p:cNvPr id="3" name="Content Placeholder 4" descr="A diagram of a machine&#10;&#10;Description automatically generated with medium confidence">
            <a:extLst>
              <a:ext uri="{FF2B5EF4-FFF2-40B4-BE49-F238E27FC236}">
                <a16:creationId xmlns:a16="http://schemas.microsoft.com/office/drawing/2014/main" id="{9C2BA86D-E1ED-0AAD-6AD7-FFFC15C668CB}"/>
              </a:ext>
            </a:extLst>
          </p:cNvPr>
          <p:cNvPicPr>
            <a:picLocks noGrp="1" noChangeAspect="1"/>
          </p:cNvPicPr>
          <p:nvPr>
            <p:ph idx="1"/>
          </p:nvPr>
        </p:nvPicPr>
        <p:blipFill>
          <a:blip r:embed="rId5"/>
          <a:stretch>
            <a:fillRect/>
          </a:stretch>
        </p:blipFill>
        <p:spPr>
          <a:xfrm>
            <a:off x="132116" y="1748801"/>
            <a:ext cx="6551975" cy="4117734"/>
          </a:xfrm>
        </p:spPr>
      </p:pic>
      <p:pic>
        <p:nvPicPr>
          <p:cNvPr id="11" name="Content Placeholder 4" descr="A diagram of a machine&#10;&#10;Description automatically generated with medium confidence">
            <a:extLst>
              <a:ext uri="{FF2B5EF4-FFF2-40B4-BE49-F238E27FC236}">
                <a16:creationId xmlns:a16="http://schemas.microsoft.com/office/drawing/2014/main" id="{06C37E79-3005-D403-6A51-BC45535AACD3}"/>
              </a:ext>
            </a:extLst>
          </p:cNvPr>
          <p:cNvPicPr>
            <a:picLocks noChangeAspect="1"/>
          </p:cNvPicPr>
          <p:nvPr/>
        </p:nvPicPr>
        <p:blipFill>
          <a:blip r:embed="rId5"/>
          <a:stretch>
            <a:fillRect/>
          </a:stretch>
        </p:blipFill>
        <p:spPr>
          <a:xfrm>
            <a:off x="122514" y="1690688"/>
            <a:ext cx="6551975" cy="4117734"/>
          </a:xfrm>
          <a:prstGeom prst="rect">
            <a:avLst/>
          </a:prstGeom>
        </p:spPr>
      </p:pic>
      <p:pic>
        <p:nvPicPr>
          <p:cNvPr id="12" name="Content Placeholder 4" descr="A diagram of a graph&#10;&#10;Description automatically generated">
            <a:extLst>
              <a:ext uri="{FF2B5EF4-FFF2-40B4-BE49-F238E27FC236}">
                <a16:creationId xmlns:a16="http://schemas.microsoft.com/office/drawing/2014/main" id="{47785342-DBC8-4A6A-6C14-72B608AB2BCD}"/>
              </a:ext>
            </a:extLst>
          </p:cNvPr>
          <p:cNvPicPr>
            <a:picLocks noChangeAspect="1"/>
          </p:cNvPicPr>
          <p:nvPr/>
        </p:nvPicPr>
        <p:blipFill>
          <a:blip r:embed="rId6"/>
          <a:stretch>
            <a:fillRect/>
          </a:stretch>
        </p:blipFill>
        <p:spPr>
          <a:xfrm>
            <a:off x="6995858" y="1692624"/>
            <a:ext cx="4578328" cy="4173911"/>
          </a:xfrm>
          <a:prstGeom prst="rect">
            <a:avLst/>
          </a:prstGeom>
        </p:spPr>
      </p:pic>
      <p:sp>
        <p:nvSpPr>
          <p:cNvPr id="14" name="Frame 13">
            <a:extLst>
              <a:ext uri="{FF2B5EF4-FFF2-40B4-BE49-F238E27FC236}">
                <a16:creationId xmlns:a16="http://schemas.microsoft.com/office/drawing/2014/main" id="{3E7960F9-AC95-9FE2-ACEE-D5D493C505B9}"/>
              </a:ext>
            </a:extLst>
          </p:cNvPr>
          <p:cNvSpPr/>
          <p:nvPr/>
        </p:nvSpPr>
        <p:spPr>
          <a:xfrm rot="18916883">
            <a:off x="9012377" y="3393840"/>
            <a:ext cx="1768257" cy="628990"/>
          </a:xfrm>
          <a:prstGeom prst="frame">
            <a:avLst>
              <a:gd name="adj1" fmla="val 10513"/>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Frame 9">
            <a:extLst>
              <a:ext uri="{FF2B5EF4-FFF2-40B4-BE49-F238E27FC236}">
                <a16:creationId xmlns:a16="http://schemas.microsoft.com/office/drawing/2014/main" id="{B601D1C4-6438-8858-EF1B-FC390F9DB0DE}"/>
              </a:ext>
            </a:extLst>
          </p:cNvPr>
          <p:cNvSpPr/>
          <p:nvPr/>
        </p:nvSpPr>
        <p:spPr>
          <a:xfrm rot="2718505">
            <a:off x="8062960" y="2686872"/>
            <a:ext cx="1768257" cy="628990"/>
          </a:xfrm>
          <a:prstGeom prst="frame">
            <a:avLst>
              <a:gd name="adj1" fmla="val 10513"/>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591421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057E7-BDDA-EDC8-134B-611D72A6CA6F}"/>
              </a:ext>
            </a:extLst>
          </p:cNvPr>
          <p:cNvSpPr>
            <a:spLocks noGrp="1"/>
          </p:cNvSpPr>
          <p:nvPr>
            <p:ph type="title"/>
          </p:nvPr>
        </p:nvSpPr>
        <p:spPr/>
        <p:txBody>
          <a:bodyPr/>
          <a:lstStyle/>
          <a:p>
            <a:r>
              <a:rPr lang="en-US" dirty="0"/>
              <a:t>The Challenge of Run 3 (Short version)</a:t>
            </a:r>
          </a:p>
        </p:txBody>
      </p:sp>
      <p:pic>
        <p:nvPicPr>
          <p:cNvPr id="4" name="Graphic 3">
            <a:extLst>
              <a:ext uri="{FF2B5EF4-FFF2-40B4-BE49-F238E27FC236}">
                <a16:creationId xmlns:a16="http://schemas.microsoft.com/office/drawing/2014/main" id="{773A85CE-24F0-909C-77B9-F3BFBDBB8ED9}"/>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017236A9-E42A-FFE7-E11B-2C9A0929C20A}"/>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8" name="Footer Placeholder 7">
            <a:extLst>
              <a:ext uri="{FF2B5EF4-FFF2-40B4-BE49-F238E27FC236}">
                <a16:creationId xmlns:a16="http://schemas.microsoft.com/office/drawing/2014/main" id="{523ACF39-A352-B9DC-C05F-31D34552C9A3}"/>
              </a:ext>
            </a:extLst>
          </p:cNvPr>
          <p:cNvSpPr>
            <a:spLocks noGrp="1"/>
          </p:cNvSpPr>
          <p:nvPr>
            <p:ph type="ftr" sz="quarter" idx="11"/>
          </p:nvPr>
        </p:nvSpPr>
        <p:spPr/>
        <p:txBody>
          <a:bodyPr/>
          <a:lstStyle/>
          <a:p>
            <a:r>
              <a:rPr lang="en-US" dirty="0"/>
              <a:t>David Friday (</a:t>
            </a:r>
            <a:r>
              <a:rPr lang="en-US" dirty="0" err="1"/>
              <a:t>david.friday@cern.ch</a:t>
            </a:r>
            <a:r>
              <a:rPr lang="en-US" dirty="0"/>
              <a:t>)</a:t>
            </a:r>
          </a:p>
        </p:txBody>
      </p:sp>
      <p:sp>
        <p:nvSpPr>
          <p:cNvPr id="9" name="Slide Number Placeholder 8">
            <a:extLst>
              <a:ext uri="{FF2B5EF4-FFF2-40B4-BE49-F238E27FC236}">
                <a16:creationId xmlns:a16="http://schemas.microsoft.com/office/drawing/2014/main" id="{FD1DED0B-710C-B4CF-FD88-75ECEEBAC2CF}"/>
              </a:ext>
            </a:extLst>
          </p:cNvPr>
          <p:cNvSpPr>
            <a:spLocks noGrp="1"/>
          </p:cNvSpPr>
          <p:nvPr>
            <p:ph type="sldNum" sz="quarter" idx="12"/>
          </p:nvPr>
        </p:nvSpPr>
        <p:spPr/>
        <p:txBody>
          <a:bodyPr/>
          <a:lstStyle/>
          <a:p>
            <a:fld id="{E08DE932-3671-FE41-87AA-2D00A64ACF59}" type="slidenum">
              <a:rPr lang="en-US" smtClean="0"/>
              <a:t>2</a:t>
            </a:fld>
            <a:endParaRPr lang="en-US"/>
          </a:p>
        </p:txBody>
      </p:sp>
      <p:pic>
        <p:nvPicPr>
          <p:cNvPr id="10" name="Content Placeholder 4" descr="A diagram of different colors&#10;&#10;Description automatically generated">
            <a:extLst>
              <a:ext uri="{FF2B5EF4-FFF2-40B4-BE49-F238E27FC236}">
                <a16:creationId xmlns:a16="http://schemas.microsoft.com/office/drawing/2014/main" id="{3635C167-2FB2-B2C2-6F9D-7B6DD7872E1A}"/>
              </a:ext>
            </a:extLst>
          </p:cNvPr>
          <p:cNvPicPr>
            <a:picLocks noGrp="1" noChangeAspect="1"/>
          </p:cNvPicPr>
          <p:nvPr>
            <p:ph idx="1"/>
          </p:nvPr>
        </p:nvPicPr>
        <p:blipFill rotWithShape="1">
          <a:blip r:embed="rId5"/>
          <a:srcRect r="49378"/>
          <a:stretch/>
        </p:blipFill>
        <p:spPr>
          <a:xfrm>
            <a:off x="6558536" y="1410134"/>
            <a:ext cx="4513789" cy="4418761"/>
          </a:xfrm>
          <a:prstGeom prst="rect">
            <a:avLst/>
          </a:prstGeom>
        </p:spPr>
      </p:pic>
      <p:sp>
        <p:nvSpPr>
          <p:cNvPr id="13" name="Content Placeholder 4">
            <a:extLst>
              <a:ext uri="{FF2B5EF4-FFF2-40B4-BE49-F238E27FC236}">
                <a16:creationId xmlns:a16="http://schemas.microsoft.com/office/drawing/2014/main" id="{A7104001-52E0-2592-1003-2C4A845A553B}"/>
              </a:ext>
            </a:extLst>
          </p:cNvPr>
          <p:cNvSpPr txBox="1">
            <a:spLocks/>
          </p:cNvSpPr>
          <p:nvPr/>
        </p:nvSpPr>
        <p:spPr>
          <a:xfrm>
            <a:off x="838199" y="1825625"/>
            <a:ext cx="5515505"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dirty="0"/>
              <a:t>The luminosity increase alone will (and is) pushing the Rate up significantly in </a:t>
            </a:r>
            <a:r>
              <a:rPr lang="en-US" sz="2600" dirty="0" err="1"/>
              <a:t>LHCb</a:t>
            </a:r>
            <a:r>
              <a:rPr lang="en-US" sz="2600" dirty="0"/>
              <a:t>.</a:t>
            </a:r>
          </a:p>
          <a:p>
            <a:endParaRPr lang="en-US" sz="2600" dirty="0"/>
          </a:p>
          <a:p>
            <a:r>
              <a:rPr lang="en-US" sz="2600" dirty="0"/>
              <a:t>The number of interactions per event also increases significantly so there is much more pileup.</a:t>
            </a:r>
          </a:p>
          <a:p>
            <a:endParaRPr lang="en-US" sz="2600" dirty="0"/>
          </a:p>
          <a:p>
            <a:r>
              <a:rPr lang="en-US" sz="2600" dirty="0"/>
              <a:t>There is also a large increase in the radiation!</a:t>
            </a:r>
          </a:p>
          <a:p>
            <a:endParaRPr lang="en-US" sz="2600" dirty="0"/>
          </a:p>
          <a:p>
            <a:pPr marL="0" indent="0">
              <a:buNone/>
            </a:pPr>
            <a:endParaRPr lang="en-US" sz="2600" dirty="0"/>
          </a:p>
          <a:p>
            <a:pPr marL="0" indent="0">
              <a:buNone/>
            </a:pPr>
            <a:endParaRPr lang="en-US" sz="2600" dirty="0"/>
          </a:p>
          <a:p>
            <a:endParaRPr lang="en-US" dirty="0"/>
          </a:p>
        </p:txBody>
      </p:sp>
    </p:spTree>
    <p:extLst>
      <p:ext uri="{BB962C8B-B14F-4D97-AF65-F5344CB8AC3E}">
        <p14:creationId xmlns:p14="http://schemas.microsoft.com/office/powerpoint/2010/main" val="33624521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057E7-BDDA-EDC8-134B-611D72A6CA6F}"/>
              </a:ext>
            </a:extLst>
          </p:cNvPr>
          <p:cNvSpPr>
            <a:spLocks noGrp="1"/>
          </p:cNvSpPr>
          <p:nvPr>
            <p:ph type="title"/>
          </p:nvPr>
        </p:nvSpPr>
        <p:spPr/>
        <p:txBody>
          <a:bodyPr/>
          <a:lstStyle/>
          <a:p>
            <a:r>
              <a:rPr lang="en-US" dirty="0"/>
              <a:t>Anatomy of the VELO (small picture)</a:t>
            </a:r>
          </a:p>
        </p:txBody>
      </p:sp>
      <p:pic>
        <p:nvPicPr>
          <p:cNvPr id="4" name="Graphic 3">
            <a:extLst>
              <a:ext uri="{FF2B5EF4-FFF2-40B4-BE49-F238E27FC236}">
                <a16:creationId xmlns:a16="http://schemas.microsoft.com/office/drawing/2014/main" id="{773A85CE-24F0-909C-77B9-F3BFBDBB8ED9}"/>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017236A9-E42A-FFE7-E11B-2C9A0929C20A}"/>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8" name="Footer Placeholder 7">
            <a:extLst>
              <a:ext uri="{FF2B5EF4-FFF2-40B4-BE49-F238E27FC236}">
                <a16:creationId xmlns:a16="http://schemas.microsoft.com/office/drawing/2014/main" id="{523ACF39-A352-B9DC-C05F-31D34552C9A3}"/>
              </a:ext>
            </a:extLst>
          </p:cNvPr>
          <p:cNvSpPr>
            <a:spLocks noGrp="1"/>
          </p:cNvSpPr>
          <p:nvPr>
            <p:ph type="ftr" sz="quarter" idx="11"/>
          </p:nvPr>
        </p:nvSpPr>
        <p:spPr/>
        <p:txBody>
          <a:bodyPr/>
          <a:lstStyle/>
          <a:p>
            <a:r>
              <a:rPr lang="en-US"/>
              <a:t>David Friday (david.friday@cern.ch)</a:t>
            </a:r>
          </a:p>
        </p:txBody>
      </p:sp>
      <p:sp>
        <p:nvSpPr>
          <p:cNvPr id="9" name="Slide Number Placeholder 8">
            <a:extLst>
              <a:ext uri="{FF2B5EF4-FFF2-40B4-BE49-F238E27FC236}">
                <a16:creationId xmlns:a16="http://schemas.microsoft.com/office/drawing/2014/main" id="{FD1DED0B-710C-B4CF-FD88-75ECEEBAC2CF}"/>
              </a:ext>
            </a:extLst>
          </p:cNvPr>
          <p:cNvSpPr>
            <a:spLocks noGrp="1"/>
          </p:cNvSpPr>
          <p:nvPr>
            <p:ph type="sldNum" sz="quarter" idx="12"/>
          </p:nvPr>
        </p:nvSpPr>
        <p:spPr>
          <a:xfrm>
            <a:off x="8610600" y="6395084"/>
            <a:ext cx="2743200" cy="365125"/>
          </a:xfrm>
        </p:spPr>
        <p:txBody>
          <a:bodyPr/>
          <a:lstStyle/>
          <a:p>
            <a:fld id="{E08DE932-3671-FE41-87AA-2D00A64ACF59}" type="slidenum">
              <a:rPr lang="en-US" smtClean="0"/>
              <a:t>20</a:t>
            </a:fld>
            <a:endParaRPr lang="en-US"/>
          </a:p>
        </p:txBody>
      </p:sp>
      <p:pic>
        <p:nvPicPr>
          <p:cNvPr id="3" name="Content Placeholder 4" descr="A diagram of a machine&#10;&#10;Description automatically generated with medium confidence">
            <a:extLst>
              <a:ext uri="{FF2B5EF4-FFF2-40B4-BE49-F238E27FC236}">
                <a16:creationId xmlns:a16="http://schemas.microsoft.com/office/drawing/2014/main" id="{9C2BA86D-E1ED-0AAD-6AD7-FFFC15C668CB}"/>
              </a:ext>
            </a:extLst>
          </p:cNvPr>
          <p:cNvPicPr>
            <a:picLocks noGrp="1" noChangeAspect="1"/>
          </p:cNvPicPr>
          <p:nvPr>
            <p:ph idx="1"/>
          </p:nvPr>
        </p:nvPicPr>
        <p:blipFill>
          <a:blip r:embed="rId5"/>
          <a:stretch>
            <a:fillRect/>
          </a:stretch>
        </p:blipFill>
        <p:spPr>
          <a:xfrm>
            <a:off x="132116" y="1748801"/>
            <a:ext cx="6551975" cy="4117734"/>
          </a:xfrm>
        </p:spPr>
      </p:pic>
      <p:pic>
        <p:nvPicPr>
          <p:cNvPr id="11" name="Content Placeholder 4" descr="A diagram of a machine&#10;&#10;Description automatically generated with medium confidence">
            <a:extLst>
              <a:ext uri="{FF2B5EF4-FFF2-40B4-BE49-F238E27FC236}">
                <a16:creationId xmlns:a16="http://schemas.microsoft.com/office/drawing/2014/main" id="{06C37E79-3005-D403-6A51-BC45535AACD3}"/>
              </a:ext>
            </a:extLst>
          </p:cNvPr>
          <p:cNvPicPr>
            <a:picLocks noChangeAspect="1"/>
          </p:cNvPicPr>
          <p:nvPr/>
        </p:nvPicPr>
        <p:blipFill>
          <a:blip r:embed="rId5"/>
          <a:stretch>
            <a:fillRect/>
          </a:stretch>
        </p:blipFill>
        <p:spPr>
          <a:xfrm>
            <a:off x="122514" y="1690688"/>
            <a:ext cx="6551975" cy="4117734"/>
          </a:xfrm>
          <a:prstGeom prst="rect">
            <a:avLst/>
          </a:prstGeom>
        </p:spPr>
      </p:pic>
      <p:pic>
        <p:nvPicPr>
          <p:cNvPr id="12" name="Content Placeholder 4" descr="A diagram of a graph&#10;&#10;Description automatically generated">
            <a:extLst>
              <a:ext uri="{FF2B5EF4-FFF2-40B4-BE49-F238E27FC236}">
                <a16:creationId xmlns:a16="http://schemas.microsoft.com/office/drawing/2014/main" id="{47785342-DBC8-4A6A-6C14-72B608AB2BCD}"/>
              </a:ext>
            </a:extLst>
          </p:cNvPr>
          <p:cNvPicPr>
            <a:picLocks noChangeAspect="1"/>
          </p:cNvPicPr>
          <p:nvPr/>
        </p:nvPicPr>
        <p:blipFill>
          <a:blip r:embed="rId6"/>
          <a:stretch>
            <a:fillRect/>
          </a:stretch>
        </p:blipFill>
        <p:spPr>
          <a:xfrm>
            <a:off x="6995858" y="1692624"/>
            <a:ext cx="4578328" cy="4173911"/>
          </a:xfrm>
          <a:prstGeom prst="rect">
            <a:avLst/>
          </a:prstGeom>
        </p:spPr>
      </p:pic>
      <p:sp>
        <p:nvSpPr>
          <p:cNvPr id="6" name="Frame 5">
            <a:extLst>
              <a:ext uri="{FF2B5EF4-FFF2-40B4-BE49-F238E27FC236}">
                <a16:creationId xmlns:a16="http://schemas.microsoft.com/office/drawing/2014/main" id="{D1D35433-F8FA-A7A8-339C-9BD6F81A11B4}"/>
              </a:ext>
            </a:extLst>
          </p:cNvPr>
          <p:cNvSpPr/>
          <p:nvPr/>
        </p:nvSpPr>
        <p:spPr>
          <a:xfrm rot="18916883">
            <a:off x="9426456" y="3795622"/>
            <a:ext cx="1768257" cy="628990"/>
          </a:xfrm>
          <a:prstGeom prst="frame">
            <a:avLst>
              <a:gd name="adj1" fmla="val 10513"/>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Frame 6">
            <a:extLst>
              <a:ext uri="{FF2B5EF4-FFF2-40B4-BE49-F238E27FC236}">
                <a16:creationId xmlns:a16="http://schemas.microsoft.com/office/drawing/2014/main" id="{1CF82552-440F-E3DB-3AB5-04E82090F883}"/>
              </a:ext>
            </a:extLst>
          </p:cNvPr>
          <p:cNvSpPr/>
          <p:nvPr/>
        </p:nvSpPr>
        <p:spPr>
          <a:xfrm rot="2641529">
            <a:off x="8488105" y="2284380"/>
            <a:ext cx="1822892" cy="628990"/>
          </a:xfrm>
          <a:prstGeom prst="frame">
            <a:avLst>
              <a:gd name="adj1" fmla="val 10513"/>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7901645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D5741-021C-AAB8-74EB-69025CA9893D}"/>
              </a:ext>
            </a:extLst>
          </p:cNvPr>
          <p:cNvSpPr>
            <a:spLocks noGrp="1"/>
          </p:cNvSpPr>
          <p:nvPr>
            <p:ph type="title"/>
          </p:nvPr>
        </p:nvSpPr>
        <p:spPr/>
        <p:txBody>
          <a:bodyPr/>
          <a:lstStyle/>
          <a:p>
            <a:r>
              <a:rPr lang="en-US" dirty="0" err="1"/>
              <a:t>Superpixel</a:t>
            </a:r>
            <a:r>
              <a:rPr lang="en-US" dirty="0"/>
              <a:t> Monitoring </a:t>
            </a:r>
          </a:p>
        </p:txBody>
      </p:sp>
      <p:pic>
        <p:nvPicPr>
          <p:cNvPr id="9" name="Graphic 8">
            <a:extLst>
              <a:ext uri="{FF2B5EF4-FFF2-40B4-BE49-F238E27FC236}">
                <a16:creationId xmlns:a16="http://schemas.microsoft.com/office/drawing/2014/main" id="{8F38D581-D0A6-6658-E3D1-382408119734}"/>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10" name="Picture 9" descr="A purple bee with wings&#10;&#10;Description automatically generated">
            <a:extLst>
              <a:ext uri="{FF2B5EF4-FFF2-40B4-BE49-F238E27FC236}">
                <a16:creationId xmlns:a16="http://schemas.microsoft.com/office/drawing/2014/main" id="{881325E8-2FE2-BF48-176C-3A598B2BCFAD}"/>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11" name="AutoShape 8" descr="preview url image">
            <a:extLst>
              <a:ext uri="{FF2B5EF4-FFF2-40B4-BE49-F238E27FC236}">
                <a16:creationId xmlns:a16="http://schemas.microsoft.com/office/drawing/2014/main" id="{5D82469E-107E-CB0A-0FA7-C66E695286E7}"/>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ooter Placeholder 13">
            <a:extLst>
              <a:ext uri="{FF2B5EF4-FFF2-40B4-BE49-F238E27FC236}">
                <a16:creationId xmlns:a16="http://schemas.microsoft.com/office/drawing/2014/main" id="{8E64CFEC-3E25-2AF3-6371-9BAC84582194}"/>
              </a:ext>
            </a:extLst>
          </p:cNvPr>
          <p:cNvSpPr>
            <a:spLocks noGrp="1"/>
          </p:cNvSpPr>
          <p:nvPr>
            <p:ph type="ftr" sz="quarter" idx="11"/>
          </p:nvPr>
        </p:nvSpPr>
        <p:spPr/>
        <p:txBody>
          <a:bodyPr/>
          <a:lstStyle/>
          <a:p>
            <a:r>
              <a:rPr lang="en-US"/>
              <a:t>David Friday (david.friday@cern.ch)</a:t>
            </a:r>
          </a:p>
        </p:txBody>
      </p:sp>
      <p:sp>
        <p:nvSpPr>
          <p:cNvPr id="15" name="Slide Number Placeholder 14">
            <a:extLst>
              <a:ext uri="{FF2B5EF4-FFF2-40B4-BE49-F238E27FC236}">
                <a16:creationId xmlns:a16="http://schemas.microsoft.com/office/drawing/2014/main" id="{498933F5-7B83-A34D-DF2B-D572A178897D}"/>
              </a:ext>
            </a:extLst>
          </p:cNvPr>
          <p:cNvSpPr>
            <a:spLocks noGrp="1"/>
          </p:cNvSpPr>
          <p:nvPr>
            <p:ph type="sldNum" sz="quarter" idx="12"/>
          </p:nvPr>
        </p:nvSpPr>
        <p:spPr/>
        <p:txBody>
          <a:bodyPr/>
          <a:lstStyle/>
          <a:p>
            <a:fld id="{E08DE932-3671-FE41-87AA-2D00A64ACF59}" type="slidenum">
              <a:rPr lang="en-US" smtClean="0"/>
              <a:t>21</a:t>
            </a:fld>
            <a:endParaRPr lang="en-US"/>
          </a:p>
        </p:txBody>
      </p:sp>
      <p:sp>
        <p:nvSpPr>
          <p:cNvPr id="3" name="Content Placeholder 2">
            <a:extLst>
              <a:ext uri="{FF2B5EF4-FFF2-40B4-BE49-F238E27FC236}">
                <a16:creationId xmlns:a16="http://schemas.microsoft.com/office/drawing/2014/main" id="{5FA5E260-EFA1-4530-2691-E2D40CD01662}"/>
              </a:ext>
            </a:extLst>
          </p:cNvPr>
          <p:cNvSpPr>
            <a:spLocks noGrp="1"/>
          </p:cNvSpPr>
          <p:nvPr>
            <p:ph idx="1"/>
          </p:nvPr>
        </p:nvSpPr>
        <p:spPr>
          <a:xfrm>
            <a:off x="838200" y="1825625"/>
            <a:ext cx="4679373" cy="4351338"/>
          </a:xfrm>
        </p:spPr>
        <p:txBody>
          <a:bodyPr>
            <a:normAutofit fontScale="85000" lnSpcReduction="20000"/>
          </a:bodyPr>
          <a:lstStyle/>
          <a:p>
            <a:r>
              <a:rPr lang="en-US" dirty="0"/>
              <a:t>Each 256 x 256 pixel array contains 64 x 128 </a:t>
            </a:r>
            <a:r>
              <a:rPr lang="en-US" dirty="0" err="1"/>
              <a:t>Superpixels</a:t>
            </a:r>
            <a:r>
              <a:rPr lang="en-US" dirty="0"/>
              <a:t>. This groups pixels in 2 x 4 grids.</a:t>
            </a:r>
          </a:p>
          <a:p>
            <a:endParaRPr lang="en-US" dirty="0"/>
          </a:p>
          <a:p>
            <a:r>
              <a:rPr lang="en-US" dirty="0" err="1"/>
              <a:t>Superpixels</a:t>
            </a:r>
            <a:r>
              <a:rPr lang="en-US" dirty="0"/>
              <a:t> are read out in column form, takes 64 clock cycles to fully read out.</a:t>
            </a:r>
          </a:p>
          <a:p>
            <a:endParaRPr lang="en-US" dirty="0"/>
          </a:p>
          <a:p>
            <a:r>
              <a:rPr lang="en-US" dirty="0" err="1"/>
              <a:t>Superpixel</a:t>
            </a:r>
            <a:r>
              <a:rPr lang="en-US" dirty="0"/>
              <a:t> packets are only 23 bits.</a:t>
            </a:r>
          </a:p>
          <a:p>
            <a:endParaRPr lang="en-US" dirty="0"/>
          </a:p>
          <a:p>
            <a:r>
              <a:rPr lang="en-US" dirty="0"/>
              <a:t>30% reduction in data volume.</a:t>
            </a:r>
          </a:p>
          <a:p>
            <a:endParaRPr lang="en-US" dirty="0"/>
          </a:p>
        </p:txBody>
      </p:sp>
      <p:pic>
        <p:nvPicPr>
          <p:cNvPr id="4" name="Content Placeholder 5" descr="A diagram of a computer&#10;&#10;Description automatically generated">
            <a:extLst>
              <a:ext uri="{FF2B5EF4-FFF2-40B4-BE49-F238E27FC236}">
                <a16:creationId xmlns:a16="http://schemas.microsoft.com/office/drawing/2014/main" id="{1069BC3F-0E6A-F6BE-0167-35A08F438542}"/>
              </a:ext>
            </a:extLst>
          </p:cNvPr>
          <p:cNvPicPr>
            <a:picLocks noChangeAspect="1"/>
          </p:cNvPicPr>
          <p:nvPr/>
        </p:nvPicPr>
        <p:blipFill>
          <a:blip r:embed="rId5"/>
          <a:stretch>
            <a:fillRect/>
          </a:stretch>
        </p:blipFill>
        <p:spPr>
          <a:xfrm>
            <a:off x="6054436" y="535051"/>
            <a:ext cx="5279697" cy="5957824"/>
          </a:xfrm>
          <a:prstGeom prst="rect">
            <a:avLst/>
          </a:prstGeom>
        </p:spPr>
      </p:pic>
      <p:pic>
        <p:nvPicPr>
          <p:cNvPr id="5" name="Picture 4">
            <a:extLst>
              <a:ext uri="{FF2B5EF4-FFF2-40B4-BE49-F238E27FC236}">
                <a16:creationId xmlns:a16="http://schemas.microsoft.com/office/drawing/2014/main" id="{D9385246-4198-CE0F-948F-3FA35B7872BF}"/>
              </a:ext>
            </a:extLst>
          </p:cNvPr>
          <p:cNvPicPr>
            <a:picLocks noChangeAspect="1"/>
          </p:cNvPicPr>
          <p:nvPr/>
        </p:nvPicPr>
        <p:blipFill>
          <a:blip r:embed="rId6"/>
          <a:stretch>
            <a:fillRect/>
          </a:stretch>
        </p:blipFill>
        <p:spPr>
          <a:xfrm>
            <a:off x="283724" y="5888313"/>
            <a:ext cx="5824532" cy="462264"/>
          </a:xfrm>
          <a:prstGeom prst="rect">
            <a:avLst/>
          </a:prstGeom>
        </p:spPr>
      </p:pic>
    </p:spTree>
    <p:extLst>
      <p:ext uri="{BB962C8B-B14F-4D97-AF65-F5344CB8AC3E}">
        <p14:creationId xmlns:p14="http://schemas.microsoft.com/office/powerpoint/2010/main" val="42660971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057E7-BDDA-EDC8-134B-611D72A6CA6F}"/>
              </a:ext>
            </a:extLst>
          </p:cNvPr>
          <p:cNvSpPr>
            <a:spLocks noGrp="1"/>
          </p:cNvSpPr>
          <p:nvPr>
            <p:ph type="title"/>
          </p:nvPr>
        </p:nvSpPr>
        <p:spPr/>
        <p:txBody>
          <a:bodyPr/>
          <a:lstStyle/>
          <a:p>
            <a:r>
              <a:rPr lang="en-US" dirty="0"/>
              <a:t>Anatomy of the VELO (big picture)</a:t>
            </a:r>
          </a:p>
        </p:txBody>
      </p:sp>
      <p:pic>
        <p:nvPicPr>
          <p:cNvPr id="4" name="Graphic 3">
            <a:extLst>
              <a:ext uri="{FF2B5EF4-FFF2-40B4-BE49-F238E27FC236}">
                <a16:creationId xmlns:a16="http://schemas.microsoft.com/office/drawing/2014/main" id="{773A85CE-24F0-909C-77B9-F3BFBDBB8ED9}"/>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017236A9-E42A-FFE7-E11B-2C9A0929C20A}"/>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pic>
        <p:nvPicPr>
          <p:cNvPr id="6" name="Content Placeholder 4" descr="A white text with black text&#10;&#10;Description automatically generated">
            <a:extLst>
              <a:ext uri="{FF2B5EF4-FFF2-40B4-BE49-F238E27FC236}">
                <a16:creationId xmlns:a16="http://schemas.microsoft.com/office/drawing/2014/main" id="{49F847BF-F38A-EC8A-2EAE-B8200F2CE9F5}"/>
              </a:ext>
            </a:extLst>
          </p:cNvPr>
          <p:cNvPicPr>
            <a:picLocks noChangeAspect="1"/>
          </p:cNvPicPr>
          <p:nvPr/>
        </p:nvPicPr>
        <p:blipFill>
          <a:blip r:embed="rId5"/>
          <a:stretch>
            <a:fillRect/>
          </a:stretch>
        </p:blipFill>
        <p:spPr>
          <a:xfrm>
            <a:off x="337039" y="2471864"/>
            <a:ext cx="4751363" cy="3101975"/>
          </a:xfrm>
          <a:prstGeom prst="rect">
            <a:avLst/>
          </a:prstGeom>
        </p:spPr>
      </p:pic>
      <p:pic>
        <p:nvPicPr>
          <p:cNvPr id="7" name="Picture 6" descr="A diagram of a structure&#10;&#10;Description automatically generated">
            <a:extLst>
              <a:ext uri="{FF2B5EF4-FFF2-40B4-BE49-F238E27FC236}">
                <a16:creationId xmlns:a16="http://schemas.microsoft.com/office/drawing/2014/main" id="{AB2D052C-6377-B23E-D534-7742A4F2FC7A}"/>
              </a:ext>
            </a:extLst>
          </p:cNvPr>
          <p:cNvPicPr>
            <a:picLocks noChangeAspect="1"/>
          </p:cNvPicPr>
          <p:nvPr/>
        </p:nvPicPr>
        <p:blipFill>
          <a:blip r:embed="rId6"/>
          <a:stretch>
            <a:fillRect/>
          </a:stretch>
        </p:blipFill>
        <p:spPr>
          <a:xfrm>
            <a:off x="5677354" y="1276350"/>
            <a:ext cx="5676446" cy="4797666"/>
          </a:xfrm>
          <a:prstGeom prst="rect">
            <a:avLst/>
          </a:prstGeom>
        </p:spPr>
      </p:pic>
      <p:sp>
        <p:nvSpPr>
          <p:cNvPr id="8" name="Footer Placeholder 7">
            <a:extLst>
              <a:ext uri="{FF2B5EF4-FFF2-40B4-BE49-F238E27FC236}">
                <a16:creationId xmlns:a16="http://schemas.microsoft.com/office/drawing/2014/main" id="{523ACF39-A352-B9DC-C05F-31D34552C9A3}"/>
              </a:ext>
            </a:extLst>
          </p:cNvPr>
          <p:cNvSpPr>
            <a:spLocks noGrp="1"/>
          </p:cNvSpPr>
          <p:nvPr>
            <p:ph type="ftr" sz="quarter" idx="11"/>
          </p:nvPr>
        </p:nvSpPr>
        <p:spPr/>
        <p:txBody>
          <a:bodyPr/>
          <a:lstStyle/>
          <a:p>
            <a:r>
              <a:rPr lang="en-US"/>
              <a:t>David Friday (david.friday@cern.ch)</a:t>
            </a:r>
          </a:p>
        </p:txBody>
      </p:sp>
      <p:sp>
        <p:nvSpPr>
          <p:cNvPr id="9" name="Slide Number Placeholder 8">
            <a:extLst>
              <a:ext uri="{FF2B5EF4-FFF2-40B4-BE49-F238E27FC236}">
                <a16:creationId xmlns:a16="http://schemas.microsoft.com/office/drawing/2014/main" id="{FD1DED0B-710C-B4CF-FD88-75ECEEBAC2CF}"/>
              </a:ext>
            </a:extLst>
          </p:cNvPr>
          <p:cNvSpPr>
            <a:spLocks noGrp="1"/>
          </p:cNvSpPr>
          <p:nvPr>
            <p:ph type="sldNum" sz="quarter" idx="12"/>
          </p:nvPr>
        </p:nvSpPr>
        <p:spPr/>
        <p:txBody>
          <a:bodyPr/>
          <a:lstStyle/>
          <a:p>
            <a:fld id="{E08DE932-3671-FE41-87AA-2D00A64ACF59}" type="slidenum">
              <a:rPr lang="en-US" smtClean="0"/>
              <a:t>22</a:t>
            </a:fld>
            <a:endParaRPr lang="en-US"/>
          </a:p>
        </p:txBody>
      </p:sp>
    </p:spTree>
    <p:extLst>
      <p:ext uri="{BB962C8B-B14F-4D97-AF65-F5344CB8AC3E}">
        <p14:creationId xmlns:p14="http://schemas.microsoft.com/office/powerpoint/2010/main" val="17759303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B95F6-598B-B3CF-BCE2-CC131D394ADA}"/>
              </a:ext>
            </a:extLst>
          </p:cNvPr>
          <p:cNvSpPr>
            <a:spLocks noGrp="1"/>
          </p:cNvSpPr>
          <p:nvPr>
            <p:ph type="title"/>
          </p:nvPr>
        </p:nvSpPr>
        <p:spPr/>
        <p:txBody>
          <a:bodyPr/>
          <a:lstStyle/>
          <a:p>
            <a:r>
              <a:rPr lang="en-US" dirty="0"/>
              <a:t>What issue faced the VELO?</a:t>
            </a:r>
          </a:p>
        </p:txBody>
      </p:sp>
      <p:pic>
        <p:nvPicPr>
          <p:cNvPr id="5" name="Graphic 4">
            <a:extLst>
              <a:ext uri="{FF2B5EF4-FFF2-40B4-BE49-F238E27FC236}">
                <a16:creationId xmlns:a16="http://schemas.microsoft.com/office/drawing/2014/main" id="{D935D0D9-D379-A805-0CD4-0BBC5CDC4F1E}"/>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6" name="Picture 5" descr="A purple bee with wings&#10;&#10;Description automatically generated">
            <a:extLst>
              <a:ext uri="{FF2B5EF4-FFF2-40B4-BE49-F238E27FC236}">
                <a16:creationId xmlns:a16="http://schemas.microsoft.com/office/drawing/2014/main" id="{73088E68-28C9-5571-64B0-8DD4DE3E57DE}"/>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9" name="Footer Placeholder 8">
            <a:extLst>
              <a:ext uri="{FF2B5EF4-FFF2-40B4-BE49-F238E27FC236}">
                <a16:creationId xmlns:a16="http://schemas.microsoft.com/office/drawing/2014/main" id="{1596F3EA-AE1B-B008-E328-3B248E9E7D52}"/>
              </a:ext>
            </a:extLst>
          </p:cNvPr>
          <p:cNvSpPr>
            <a:spLocks noGrp="1"/>
          </p:cNvSpPr>
          <p:nvPr>
            <p:ph type="ftr" sz="quarter" idx="11"/>
          </p:nvPr>
        </p:nvSpPr>
        <p:spPr/>
        <p:txBody>
          <a:bodyPr/>
          <a:lstStyle/>
          <a:p>
            <a:r>
              <a:rPr lang="en-US"/>
              <a:t>David Friday (david.friday@cern.ch)</a:t>
            </a:r>
          </a:p>
        </p:txBody>
      </p:sp>
      <p:sp>
        <p:nvSpPr>
          <p:cNvPr id="10" name="Slide Number Placeholder 9">
            <a:extLst>
              <a:ext uri="{FF2B5EF4-FFF2-40B4-BE49-F238E27FC236}">
                <a16:creationId xmlns:a16="http://schemas.microsoft.com/office/drawing/2014/main" id="{CC3BE5B8-8BE2-CDC0-F08E-62FC689E8221}"/>
              </a:ext>
            </a:extLst>
          </p:cNvPr>
          <p:cNvSpPr>
            <a:spLocks noGrp="1"/>
          </p:cNvSpPr>
          <p:nvPr>
            <p:ph type="sldNum" sz="quarter" idx="12"/>
          </p:nvPr>
        </p:nvSpPr>
        <p:spPr/>
        <p:txBody>
          <a:bodyPr/>
          <a:lstStyle/>
          <a:p>
            <a:fld id="{E08DE932-3671-FE41-87AA-2D00A64ACF59}" type="slidenum">
              <a:rPr lang="en-US" smtClean="0"/>
              <a:t>23</a:t>
            </a:fld>
            <a:endParaRPr lang="en-US"/>
          </a:p>
        </p:txBody>
      </p:sp>
      <p:pic>
        <p:nvPicPr>
          <p:cNvPr id="3074" name="Picture 2" descr="Embracing the Elephant in the Room — Horizon Leadership">
            <a:extLst>
              <a:ext uri="{FF2B5EF4-FFF2-40B4-BE49-F238E27FC236}">
                <a16:creationId xmlns:a16="http://schemas.microsoft.com/office/drawing/2014/main" id="{D462DD39-1B3C-BA7F-BD9E-0218C1419C5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47265" y="1447432"/>
            <a:ext cx="7297470" cy="490891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1,500+ Tin Foil Hat Stock Photos, Pictures &amp; Royalty-Free Images - iStock | Tin  foil hat man, Man in tin foil hat">
            <a:extLst>
              <a:ext uri="{FF2B5EF4-FFF2-40B4-BE49-F238E27FC236}">
                <a16:creationId xmlns:a16="http://schemas.microsoft.com/office/drawing/2014/main" id="{DA61A77E-91E2-33AE-B56D-070249CA1A25}"/>
              </a:ext>
            </a:extLst>
          </p:cNvPr>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4412" b="91912" l="9804" r="89706">
                        <a14:foregroundMark x1="29248" y1="89706" x2="52614" y2="95098"/>
                        <a14:foregroundMark x1="52614" y1="95098" x2="59641" y2="91912"/>
                        <a14:foregroundMark x1="59641" y1="91912" x2="61601" y2="88971"/>
                        <a14:foregroundMark x1="45752" y1="9069" x2="48039" y2="9804"/>
                        <a14:foregroundMark x1="46242" y1="4412" x2="47059" y2="4657"/>
                      </a14:backgroundRemoval>
                    </a14:imgEffect>
                  </a14:imgLayer>
                </a14:imgProps>
              </a:ext>
              <a:ext uri="{28A0092B-C50C-407E-A947-70E740481C1C}">
                <a14:useLocalDpi xmlns:a14="http://schemas.microsoft.com/office/drawing/2010/main" val="0"/>
              </a:ext>
            </a:extLst>
          </a:blip>
          <a:srcRect/>
          <a:stretch>
            <a:fillRect/>
          </a:stretch>
        </p:blipFill>
        <p:spPr bwMode="auto">
          <a:xfrm>
            <a:off x="5391400" y="1447432"/>
            <a:ext cx="2374325" cy="1582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66704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B95F6-598B-B3CF-BCE2-CC131D394ADA}"/>
              </a:ext>
            </a:extLst>
          </p:cNvPr>
          <p:cNvSpPr>
            <a:spLocks noGrp="1"/>
          </p:cNvSpPr>
          <p:nvPr>
            <p:ph type="title"/>
          </p:nvPr>
        </p:nvSpPr>
        <p:spPr/>
        <p:txBody>
          <a:bodyPr/>
          <a:lstStyle/>
          <a:p>
            <a:r>
              <a:rPr lang="en-US" dirty="0"/>
              <a:t>What issue faced the VELO?</a:t>
            </a:r>
          </a:p>
        </p:txBody>
      </p:sp>
      <p:sp>
        <p:nvSpPr>
          <p:cNvPr id="3" name="Content Placeholder 2">
            <a:extLst>
              <a:ext uri="{FF2B5EF4-FFF2-40B4-BE49-F238E27FC236}">
                <a16:creationId xmlns:a16="http://schemas.microsoft.com/office/drawing/2014/main" id="{3C3D5E54-E525-0645-358A-8EBE162774F6}"/>
              </a:ext>
            </a:extLst>
          </p:cNvPr>
          <p:cNvSpPr>
            <a:spLocks noGrp="1"/>
          </p:cNvSpPr>
          <p:nvPr>
            <p:ph sz="half" idx="1"/>
          </p:nvPr>
        </p:nvSpPr>
        <p:spPr>
          <a:xfrm>
            <a:off x="838200" y="1825625"/>
            <a:ext cx="5181600" cy="2507384"/>
          </a:xfrm>
        </p:spPr>
        <p:txBody>
          <a:bodyPr>
            <a:normAutofit fontScale="62500" lnSpcReduction="20000"/>
          </a:bodyPr>
          <a:lstStyle/>
          <a:p>
            <a:r>
              <a:rPr lang="en-US" dirty="0"/>
              <a:t>Due to a vacuum incident (Just a small 200 mbar differential) the RF Foil (right) was heavily deformed reducing our closure.</a:t>
            </a:r>
          </a:p>
          <a:p>
            <a:pPr marL="0" indent="0">
              <a:buNone/>
            </a:pPr>
            <a:endParaRPr lang="en-US" dirty="0"/>
          </a:p>
          <a:p>
            <a:r>
              <a:rPr lang="en-US" dirty="0"/>
              <a:t>However, after inspection, it appears the motion system and front end electronics were</a:t>
            </a:r>
            <a:r>
              <a:rPr lang="en-US" b="1" dirty="0"/>
              <a:t> unaffected</a:t>
            </a:r>
            <a:r>
              <a:rPr lang="en-US" dirty="0"/>
              <a:t>.</a:t>
            </a:r>
          </a:p>
          <a:p>
            <a:endParaRPr lang="en-US" dirty="0"/>
          </a:p>
          <a:p>
            <a:r>
              <a:rPr lang="en-US" dirty="0"/>
              <a:t>We maintained a closure of </a:t>
            </a:r>
            <a:r>
              <a:rPr lang="en-GB" dirty="0"/>
              <a:t>49mm (Gap) 10.5mm (Radius).</a:t>
            </a:r>
            <a:r>
              <a:rPr lang="en-US" dirty="0"/>
              <a:t> </a:t>
            </a:r>
          </a:p>
        </p:txBody>
      </p:sp>
      <p:pic>
        <p:nvPicPr>
          <p:cNvPr id="8" name="Content Placeholder 7" descr="A metal piece with a pattern on it&#10;&#10;Description automatically generated with medium confidence">
            <a:extLst>
              <a:ext uri="{FF2B5EF4-FFF2-40B4-BE49-F238E27FC236}">
                <a16:creationId xmlns:a16="http://schemas.microsoft.com/office/drawing/2014/main" id="{6FCCDEF8-A8B3-13B6-8AEE-A9A612E8862B}"/>
              </a:ext>
            </a:extLst>
          </p:cNvPr>
          <p:cNvPicPr>
            <a:picLocks noGrp="1" noChangeAspect="1"/>
          </p:cNvPicPr>
          <p:nvPr>
            <p:ph sz="half" idx="2"/>
          </p:nvPr>
        </p:nvPicPr>
        <p:blipFill>
          <a:blip r:embed="rId2"/>
          <a:stretch>
            <a:fillRect/>
          </a:stretch>
        </p:blipFill>
        <p:spPr>
          <a:xfrm>
            <a:off x="6840769" y="1825625"/>
            <a:ext cx="3844461" cy="4351338"/>
          </a:xfrm>
        </p:spPr>
      </p:pic>
      <p:pic>
        <p:nvPicPr>
          <p:cNvPr id="5" name="Graphic 4">
            <a:extLst>
              <a:ext uri="{FF2B5EF4-FFF2-40B4-BE49-F238E27FC236}">
                <a16:creationId xmlns:a16="http://schemas.microsoft.com/office/drawing/2014/main" id="{D935D0D9-D379-A805-0CD4-0BBC5CDC4F1E}"/>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38498"/>
          <a:stretch/>
        </p:blipFill>
        <p:spPr>
          <a:xfrm>
            <a:off x="0" y="0"/>
            <a:ext cx="6551975" cy="6858000"/>
          </a:xfrm>
          <a:prstGeom prst="rect">
            <a:avLst/>
          </a:prstGeom>
        </p:spPr>
      </p:pic>
      <p:pic>
        <p:nvPicPr>
          <p:cNvPr id="6" name="Picture 5" descr="A purple bee with wings&#10;&#10;Description automatically generated">
            <a:extLst>
              <a:ext uri="{FF2B5EF4-FFF2-40B4-BE49-F238E27FC236}">
                <a16:creationId xmlns:a16="http://schemas.microsoft.com/office/drawing/2014/main" id="{73088E68-28C9-5571-64B0-8DD4DE3E57DE}"/>
              </a:ext>
            </a:extLst>
          </p:cNvPr>
          <p:cNvPicPr>
            <a:picLocks noChangeAspect="1"/>
          </p:cNvPicPr>
          <p:nvPr/>
        </p:nvPicPr>
        <p:blipFill>
          <a:blip r:embed="rId5">
            <a:alphaModFix amt="61000"/>
          </a:blip>
          <a:stretch>
            <a:fillRect/>
          </a:stretch>
        </p:blipFill>
        <p:spPr>
          <a:xfrm>
            <a:off x="11078886" y="136525"/>
            <a:ext cx="990600" cy="774700"/>
          </a:xfrm>
          <a:prstGeom prst="rect">
            <a:avLst/>
          </a:prstGeom>
        </p:spPr>
      </p:pic>
      <p:sp>
        <p:nvSpPr>
          <p:cNvPr id="9" name="Footer Placeholder 8">
            <a:extLst>
              <a:ext uri="{FF2B5EF4-FFF2-40B4-BE49-F238E27FC236}">
                <a16:creationId xmlns:a16="http://schemas.microsoft.com/office/drawing/2014/main" id="{1596F3EA-AE1B-B008-E328-3B248E9E7D52}"/>
              </a:ext>
            </a:extLst>
          </p:cNvPr>
          <p:cNvSpPr>
            <a:spLocks noGrp="1"/>
          </p:cNvSpPr>
          <p:nvPr>
            <p:ph type="ftr" sz="quarter" idx="11"/>
          </p:nvPr>
        </p:nvSpPr>
        <p:spPr/>
        <p:txBody>
          <a:bodyPr/>
          <a:lstStyle/>
          <a:p>
            <a:r>
              <a:rPr lang="en-US"/>
              <a:t>David Friday (david.friday@cern.ch)</a:t>
            </a:r>
          </a:p>
        </p:txBody>
      </p:sp>
      <p:sp>
        <p:nvSpPr>
          <p:cNvPr id="10" name="Slide Number Placeholder 9">
            <a:extLst>
              <a:ext uri="{FF2B5EF4-FFF2-40B4-BE49-F238E27FC236}">
                <a16:creationId xmlns:a16="http://schemas.microsoft.com/office/drawing/2014/main" id="{CC3BE5B8-8BE2-CDC0-F08E-62FC689E8221}"/>
              </a:ext>
            </a:extLst>
          </p:cNvPr>
          <p:cNvSpPr>
            <a:spLocks noGrp="1"/>
          </p:cNvSpPr>
          <p:nvPr>
            <p:ph type="sldNum" sz="quarter" idx="12"/>
          </p:nvPr>
        </p:nvSpPr>
        <p:spPr/>
        <p:txBody>
          <a:bodyPr/>
          <a:lstStyle/>
          <a:p>
            <a:fld id="{E08DE932-3671-FE41-87AA-2D00A64ACF59}" type="slidenum">
              <a:rPr lang="en-US" smtClean="0"/>
              <a:t>24</a:t>
            </a:fld>
            <a:endParaRPr lang="en-US"/>
          </a:p>
        </p:txBody>
      </p:sp>
      <p:pic>
        <p:nvPicPr>
          <p:cNvPr id="7" name="Picture 6" descr="A diagram of a gap&#10;&#10;Description automatically generated">
            <a:extLst>
              <a:ext uri="{FF2B5EF4-FFF2-40B4-BE49-F238E27FC236}">
                <a16:creationId xmlns:a16="http://schemas.microsoft.com/office/drawing/2014/main" id="{C2742CC9-1A8B-8C2E-F8A2-401C4D65DA09}"/>
              </a:ext>
            </a:extLst>
          </p:cNvPr>
          <p:cNvPicPr>
            <a:picLocks noChangeAspect="1"/>
          </p:cNvPicPr>
          <p:nvPr/>
        </p:nvPicPr>
        <p:blipFill>
          <a:blip r:embed="rId6"/>
          <a:stretch>
            <a:fillRect/>
          </a:stretch>
        </p:blipFill>
        <p:spPr>
          <a:xfrm>
            <a:off x="1750291" y="4512396"/>
            <a:ext cx="3662218" cy="1909029"/>
          </a:xfrm>
          <a:prstGeom prst="rect">
            <a:avLst/>
          </a:prstGeom>
        </p:spPr>
      </p:pic>
    </p:spTree>
    <p:extLst>
      <p:ext uri="{BB962C8B-B14F-4D97-AF65-F5344CB8AC3E}">
        <p14:creationId xmlns:p14="http://schemas.microsoft.com/office/powerpoint/2010/main" val="7956945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B95F6-598B-B3CF-BCE2-CC131D394ADA}"/>
              </a:ext>
            </a:extLst>
          </p:cNvPr>
          <p:cNvSpPr>
            <a:spLocks noGrp="1"/>
          </p:cNvSpPr>
          <p:nvPr>
            <p:ph type="title"/>
          </p:nvPr>
        </p:nvSpPr>
        <p:spPr/>
        <p:txBody>
          <a:bodyPr/>
          <a:lstStyle/>
          <a:p>
            <a:r>
              <a:rPr lang="en-US" dirty="0"/>
              <a:t>What issue faced the VELO?</a:t>
            </a:r>
          </a:p>
        </p:txBody>
      </p:sp>
      <p:pic>
        <p:nvPicPr>
          <p:cNvPr id="6" name="Picture 5" descr="A purple bee with wings&#10;&#10;Description automatically generated">
            <a:extLst>
              <a:ext uri="{FF2B5EF4-FFF2-40B4-BE49-F238E27FC236}">
                <a16:creationId xmlns:a16="http://schemas.microsoft.com/office/drawing/2014/main" id="{73088E68-28C9-5571-64B0-8DD4DE3E57DE}"/>
              </a:ext>
            </a:extLst>
          </p:cNvPr>
          <p:cNvPicPr>
            <a:picLocks noChangeAspect="1"/>
          </p:cNvPicPr>
          <p:nvPr/>
        </p:nvPicPr>
        <p:blipFill>
          <a:blip r:embed="rId2">
            <a:alphaModFix amt="61000"/>
          </a:blip>
          <a:stretch>
            <a:fillRect/>
          </a:stretch>
        </p:blipFill>
        <p:spPr>
          <a:xfrm>
            <a:off x="11078886" y="136525"/>
            <a:ext cx="990600" cy="774700"/>
          </a:xfrm>
          <a:prstGeom prst="rect">
            <a:avLst/>
          </a:prstGeom>
        </p:spPr>
      </p:pic>
      <p:sp>
        <p:nvSpPr>
          <p:cNvPr id="9" name="Footer Placeholder 8">
            <a:extLst>
              <a:ext uri="{FF2B5EF4-FFF2-40B4-BE49-F238E27FC236}">
                <a16:creationId xmlns:a16="http://schemas.microsoft.com/office/drawing/2014/main" id="{1596F3EA-AE1B-B008-E328-3B248E9E7D52}"/>
              </a:ext>
            </a:extLst>
          </p:cNvPr>
          <p:cNvSpPr>
            <a:spLocks noGrp="1"/>
          </p:cNvSpPr>
          <p:nvPr>
            <p:ph type="ftr" sz="quarter" idx="11"/>
          </p:nvPr>
        </p:nvSpPr>
        <p:spPr/>
        <p:txBody>
          <a:bodyPr/>
          <a:lstStyle/>
          <a:p>
            <a:r>
              <a:rPr lang="en-US"/>
              <a:t>David Friday (david.friday@cern.ch)</a:t>
            </a:r>
          </a:p>
        </p:txBody>
      </p:sp>
      <p:sp>
        <p:nvSpPr>
          <p:cNvPr id="10" name="Slide Number Placeholder 9">
            <a:extLst>
              <a:ext uri="{FF2B5EF4-FFF2-40B4-BE49-F238E27FC236}">
                <a16:creationId xmlns:a16="http://schemas.microsoft.com/office/drawing/2014/main" id="{CC3BE5B8-8BE2-CDC0-F08E-62FC689E8221}"/>
              </a:ext>
            </a:extLst>
          </p:cNvPr>
          <p:cNvSpPr>
            <a:spLocks noGrp="1"/>
          </p:cNvSpPr>
          <p:nvPr>
            <p:ph type="sldNum" sz="quarter" idx="12"/>
          </p:nvPr>
        </p:nvSpPr>
        <p:spPr/>
        <p:txBody>
          <a:bodyPr/>
          <a:lstStyle/>
          <a:p>
            <a:fld id="{E08DE932-3671-FE41-87AA-2D00A64ACF59}" type="slidenum">
              <a:rPr lang="en-US" smtClean="0"/>
              <a:t>25</a:t>
            </a:fld>
            <a:endParaRPr lang="en-US"/>
          </a:p>
        </p:txBody>
      </p:sp>
      <p:pic>
        <p:nvPicPr>
          <p:cNvPr id="12" name="Content Placeholder 11" descr="A hammer with a wooden handle&#10;&#10;Description automatically generated">
            <a:extLst>
              <a:ext uri="{FF2B5EF4-FFF2-40B4-BE49-F238E27FC236}">
                <a16:creationId xmlns:a16="http://schemas.microsoft.com/office/drawing/2014/main" id="{F0CFA881-64E6-1AE8-8B40-F64FF3520071}"/>
              </a:ext>
            </a:extLst>
          </p:cNvPr>
          <p:cNvPicPr>
            <a:picLocks noGrp="1" noChangeAspect="1"/>
          </p:cNvPicPr>
          <p:nvPr>
            <p:ph sz="half" idx="2"/>
          </p:nvPr>
        </p:nvPicPr>
        <p:blipFill>
          <a:blip r:embed="rId3"/>
          <a:stretch>
            <a:fillRect/>
          </a:stretch>
        </p:blipFill>
        <p:spPr>
          <a:xfrm>
            <a:off x="6587331" y="1825625"/>
            <a:ext cx="4351338" cy="4351338"/>
          </a:xfrm>
        </p:spPr>
      </p:pic>
      <p:sp>
        <p:nvSpPr>
          <p:cNvPr id="16" name="Content Placeholder 2">
            <a:extLst>
              <a:ext uri="{FF2B5EF4-FFF2-40B4-BE49-F238E27FC236}">
                <a16:creationId xmlns:a16="http://schemas.microsoft.com/office/drawing/2014/main" id="{55F62235-3512-BC76-D5CD-7BF9DD9EF96A}"/>
              </a:ext>
            </a:extLst>
          </p:cNvPr>
          <p:cNvSpPr txBox="1">
            <a:spLocks/>
          </p:cNvSpPr>
          <p:nvPr/>
        </p:nvSpPr>
        <p:spPr>
          <a:xfrm>
            <a:off x="990600" y="1978025"/>
            <a:ext cx="5181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600" dirty="0">
              <a:solidFill>
                <a:schemeClr val="bg1"/>
              </a:solidFill>
            </a:endParaRPr>
          </a:p>
        </p:txBody>
      </p:sp>
      <p:sp>
        <p:nvSpPr>
          <p:cNvPr id="19" name="Content Placeholder 2">
            <a:extLst>
              <a:ext uri="{FF2B5EF4-FFF2-40B4-BE49-F238E27FC236}">
                <a16:creationId xmlns:a16="http://schemas.microsoft.com/office/drawing/2014/main" id="{F1C15A5F-FBCA-61D8-9BFF-ECC52788A74A}"/>
              </a:ext>
            </a:extLst>
          </p:cNvPr>
          <p:cNvSpPr>
            <a:spLocks noGrp="1"/>
          </p:cNvSpPr>
          <p:nvPr>
            <p:ph sz="half" idx="1"/>
          </p:nvPr>
        </p:nvSpPr>
        <p:spPr>
          <a:xfrm>
            <a:off x="838200" y="1825625"/>
            <a:ext cx="5181600" cy="4351338"/>
          </a:xfrm>
        </p:spPr>
        <p:txBody>
          <a:bodyPr>
            <a:normAutofit fontScale="92500"/>
          </a:bodyPr>
          <a:lstStyle/>
          <a:p>
            <a:r>
              <a:rPr lang="en-US" dirty="0"/>
              <a:t>Old foil has been removed using precision tools and YETS activities progressing well!</a:t>
            </a:r>
          </a:p>
          <a:p>
            <a:pPr marL="0" indent="0">
              <a:buNone/>
            </a:pPr>
            <a:endParaRPr lang="en-US" dirty="0"/>
          </a:p>
          <a:p>
            <a:r>
              <a:rPr lang="en-US" dirty="0"/>
              <a:t>Only 2 open questions?</a:t>
            </a:r>
          </a:p>
          <a:p>
            <a:endParaRPr lang="en-US" dirty="0"/>
          </a:p>
          <a:p>
            <a:r>
              <a:rPr lang="en-US" b="1" dirty="0">
                <a:solidFill>
                  <a:schemeClr val="bg1"/>
                </a:solidFill>
              </a:rPr>
              <a:t>How</a:t>
            </a:r>
            <a:r>
              <a:rPr lang="en-US" dirty="0">
                <a:solidFill>
                  <a:schemeClr val="bg1"/>
                </a:solidFill>
              </a:rPr>
              <a:t> has the opening effected the Ion data? </a:t>
            </a:r>
          </a:p>
          <a:p>
            <a:r>
              <a:rPr lang="en-US" b="1" dirty="0">
                <a:solidFill>
                  <a:schemeClr val="bg1"/>
                </a:solidFill>
              </a:rPr>
              <a:t>How </a:t>
            </a:r>
            <a:r>
              <a:rPr lang="en-US" dirty="0">
                <a:solidFill>
                  <a:schemeClr val="bg1"/>
                </a:solidFill>
              </a:rPr>
              <a:t>smoothly will commissioning the motion system go? </a:t>
            </a:r>
          </a:p>
        </p:txBody>
      </p:sp>
      <p:pic>
        <p:nvPicPr>
          <p:cNvPr id="5" name="Graphic 4">
            <a:extLst>
              <a:ext uri="{FF2B5EF4-FFF2-40B4-BE49-F238E27FC236}">
                <a16:creationId xmlns:a16="http://schemas.microsoft.com/office/drawing/2014/main" id="{D935D0D9-D379-A805-0CD4-0BBC5CDC4F1E}"/>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38498"/>
          <a:stretch/>
        </p:blipFill>
        <p:spPr>
          <a:xfrm>
            <a:off x="0" y="0"/>
            <a:ext cx="6551975" cy="6858000"/>
          </a:xfrm>
          <a:prstGeom prst="rect">
            <a:avLst/>
          </a:prstGeom>
        </p:spPr>
      </p:pic>
    </p:spTree>
    <p:extLst>
      <p:ext uri="{BB962C8B-B14F-4D97-AF65-F5344CB8AC3E}">
        <p14:creationId xmlns:p14="http://schemas.microsoft.com/office/powerpoint/2010/main" val="1189323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B95F6-598B-B3CF-BCE2-CC131D394ADA}"/>
              </a:ext>
            </a:extLst>
          </p:cNvPr>
          <p:cNvSpPr>
            <a:spLocks noGrp="1"/>
          </p:cNvSpPr>
          <p:nvPr>
            <p:ph type="title"/>
          </p:nvPr>
        </p:nvSpPr>
        <p:spPr/>
        <p:txBody>
          <a:bodyPr/>
          <a:lstStyle/>
          <a:p>
            <a:r>
              <a:rPr lang="en-US" dirty="0"/>
              <a:t>What issue faced the VELO?</a:t>
            </a:r>
          </a:p>
        </p:txBody>
      </p:sp>
      <p:sp>
        <p:nvSpPr>
          <p:cNvPr id="3" name="Content Placeholder 2">
            <a:extLst>
              <a:ext uri="{FF2B5EF4-FFF2-40B4-BE49-F238E27FC236}">
                <a16:creationId xmlns:a16="http://schemas.microsoft.com/office/drawing/2014/main" id="{3C3D5E54-E525-0645-358A-8EBE162774F6}"/>
              </a:ext>
            </a:extLst>
          </p:cNvPr>
          <p:cNvSpPr>
            <a:spLocks noGrp="1"/>
          </p:cNvSpPr>
          <p:nvPr>
            <p:ph sz="half" idx="1"/>
          </p:nvPr>
        </p:nvSpPr>
        <p:spPr/>
        <p:txBody>
          <a:bodyPr>
            <a:normAutofit fontScale="92500"/>
          </a:bodyPr>
          <a:lstStyle/>
          <a:p>
            <a:r>
              <a:rPr lang="en-US" dirty="0"/>
              <a:t>Old foil has been removed using precision tools and YETS activities progressing well!</a:t>
            </a:r>
          </a:p>
          <a:p>
            <a:pPr marL="0" indent="0">
              <a:buNone/>
            </a:pPr>
            <a:endParaRPr lang="en-US" dirty="0"/>
          </a:p>
          <a:p>
            <a:r>
              <a:rPr lang="en-US" dirty="0"/>
              <a:t>Only 2 open questions?</a:t>
            </a:r>
          </a:p>
          <a:p>
            <a:endParaRPr lang="en-US" dirty="0"/>
          </a:p>
          <a:p>
            <a:r>
              <a:rPr lang="en-US" b="1" dirty="0">
                <a:solidFill>
                  <a:schemeClr val="bg1"/>
                </a:solidFill>
              </a:rPr>
              <a:t>How</a:t>
            </a:r>
            <a:r>
              <a:rPr lang="en-US" dirty="0">
                <a:solidFill>
                  <a:schemeClr val="bg1"/>
                </a:solidFill>
              </a:rPr>
              <a:t> has the opening effected the Ion data? </a:t>
            </a:r>
          </a:p>
          <a:p>
            <a:r>
              <a:rPr lang="en-US" b="1" dirty="0">
                <a:solidFill>
                  <a:schemeClr val="bg1"/>
                </a:solidFill>
              </a:rPr>
              <a:t>How </a:t>
            </a:r>
            <a:r>
              <a:rPr lang="en-US" dirty="0">
                <a:solidFill>
                  <a:schemeClr val="bg1"/>
                </a:solidFill>
              </a:rPr>
              <a:t>smoothly will commissioning the motion system go? </a:t>
            </a:r>
          </a:p>
        </p:txBody>
      </p:sp>
      <p:pic>
        <p:nvPicPr>
          <p:cNvPr id="5" name="Graphic 4">
            <a:extLst>
              <a:ext uri="{FF2B5EF4-FFF2-40B4-BE49-F238E27FC236}">
                <a16:creationId xmlns:a16="http://schemas.microsoft.com/office/drawing/2014/main" id="{D935D0D9-D379-A805-0CD4-0BBC5CDC4F1E}"/>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6" name="Picture 5" descr="A purple bee with wings&#10;&#10;Description automatically generated">
            <a:extLst>
              <a:ext uri="{FF2B5EF4-FFF2-40B4-BE49-F238E27FC236}">
                <a16:creationId xmlns:a16="http://schemas.microsoft.com/office/drawing/2014/main" id="{73088E68-28C9-5571-64B0-8DD4DE3E57DE}"/>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9" name="Footer Placeholder 8">
            <a:extLst>
              <a:ext uri="{FF2B5EF4-FFF2-40B4-BE49-F238E27FC236}">
                <a16:creationId xmlns:a16="http://schemas.microsoft.com/office/drawing/2014/main" id="{1596F3EA-AE1B-B008-E328-3B248E9E7D52}"/>
              </a:ext>
            </a:extLst>
          </p:cNvPr>
          <p:cNvSpPr>
            <a:spLocks noGrp="1"/>
          </p:cNvSpPr>
          <p:nvPr>
            <p:ph type="ftr" sz="quarter" idx="11"/>
          </p:nvPr>
        </p:nvSpPr>
        <p:spPr/>
        <p:txBody>
          <a:bodyPr/>
          <a:lstStyle/>
          <a:p>
            <a:r>
              <a:rPr lang="en-US"/>
              <a:t>David Friday (david.friday@cern.ch)</a:t>
            </a:r>
          </a:p>
        </p:txBody>
      </p:sp>
      <p:sp>
        <p:nvSpPr>
          <p:cNvPr id="10" name="Slide Number Placeholder 9">
            <a:extLst>
              <a:ext uri="{FF2B5EF4-FFF2-40B4-BE49-F238E27FC236}">
                <a16:creationId xmlns:a16="http://schemas.microsoft.com/office/drawing/2014/main" id="{CC3BE5B8-8BE2-CDC0-F08E-62FC689E8221}"/>
              </a:ext>
            </a:extLst>
          </p:cNvPr>
          <p:cNvSpPr>
            <a:spLocks noGrp="1"/>
          </p:cNvSpPr>
          <p:nvPr>
            <p:ph type="sldNum" sz="quarter" idx="12"/>
          </p:nvPr>
        </p:nvSpPr>
        <p:spPr/>
        <p:txBody>
          <a:bodyPr/>
          <a:lstStyle/>
          <a:p>
            <a:fld id="{E08DE932-3671-FE41-87AA-2D00A64ACF59}" type="slidenum">
              <a:rPr lang="en-US" smtClean="0"/>
              <a:t>26</a:t>
            </a:fld>
            <a:endParaRPr lang="en-US"/>
          </a:p>
        </p:txBody>
      </p:sp>
      <p:pic>
        <p:nvPicPr>
          <p:cNvPr id="11" name="Content Placeholder 10" descr="A group of green hooks&#10;&#10;Description automatically generated">
            <a:extLst>
              <a:ext uri="{FF2B5EF4-FFF2-40B4-BE49-F238E27FC236}">
                <a16:creationId xmlns:a16="http://schemas.microsoft.com/office/drawing/2014/main" id="{75DD774A-8E51-1A4E-B877-37F2C3966D33}"/>
              </a:ext>
            </a:extLst>
          </p:cNvPr>
          <p:cNvPicPr>
            <a:picLocks noGrp="1" noChangeAspect="1"/>
          </p:cNvPicPr>
          <p:nvPr>
            <p:ph sz="half" idx="2"/>
          </p:nvPr>
        </p:nvPicPr>
        <p:blipFill>
          <a:blip r:embed="rId5"/>
          <a:stretch>
            <a:fillRect/>
          </a:stretch>
        </p:blipFill>
        <p:spPr>
          <a:xfrm>
            <a:off x="5980944" y="1825625"/>
            <a:ext cx="5943887" cy="2833832"/>
          </a:xfrm>
        </p:spPr>
      </p:pic>
      <p:sp>
        <p:nvSpPr>
          <p:cNvPr id="4" name="Rectangle 3">
            <a:extLst>
              <a:ext uri="{FF2B5EF4-FFF2-40B4-BE49-F238E27FC236}">
                <a16:creationId xmlns:a16="http://schemas.microsoft.com/office/drawing/2014/main" id="{3D3A3BA1-A058-70F1-672A-B7997AC9476E}"/>
              </a:ext>
            </a:extLst>
          </p:cNvPr>
          <p:cNvSpPr/>
          <p:nvPr/>
        </p:nvSpPr>
        <p:spPr>
          <a:xfrm>
            <a:off x="6256966" y="4548871"/>
            <a:ext cx="5391841" cy="1740455"/>
          </a:xfrm>
          <a:prstGeom prst="rect">
            <a:avLst/>
          </a:prstGeom>
          <a:noFill/>
        </p:spPr>
        <p:txBody>
          <a:bodyPr wrap="square" lIns="91440" tIns="45720" rIns="91440" bIns="45720">
            <a:spAutoFit/>
          </a:bodyPr>
          <a:lstStyle/>
          <a:p>
            <a:pPr algn="ctr"/>
            <a:r>
              <a:rPr lang="en-GB" sz="5400" b="1" cap="none" spc="0" dirty="0">
                <a:ln w="22225">
                  <a:solidFill>
                    <a:schemeClr val="accent2"/>
                  </a:solidFill>
                  <a:prstDash val="solid"/>
                </a:ln>
                <a:solidFill>
                  <a:schemeClr val="accent2">
                    <a:lumMod val="40000"/>
                    <a:lumOff val="60000"/>
                  </a:schemeClr>
                </a:solidFill>
                <a:effectLst/>
              </a:rPr>
              <a:t>Huge effort from the VELO team!</a:t>
            </a:r>
          </a:p>
        </p:txBody>
      </p:sp>
    </p:spTree>
    <p:extLst>
      <p:ext uri="{BB962C8B-B14F-4D97-AF65-F5344CB8AC3E}">
        <p14:creationId xmlns:p14="http://schemas.microsoft.com/office/powerpoint/2010/main" val="41442061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B95F6-598B-B3CF-BCE2-CC131D394ADA}"/>
              </a:ext>
            </a:extLst>
          </p:cNvPr>
          <p:cNvSpPr>
            <a:spLocks noGrp="1"/>
          </p:cNvSpPr>
          <p:nvPr>
            <p:ph type="title"/>
          </p:nvPr>
        </p:nvSpPr>
        <p:spPr/>
        <p:txBody>
          <a:bodyPr/>
          <a:lstStyle/>
          <a:p>
            <a:r>
              <a:rPr lang="en-US" dirty="0"/>
              <a:t>How well?</a:t>
            </a:r>
          </a:p>
        </p:txBody>
      </p:sp>
      <p:pic>
        <p:nvPicPr>
          <p:cNvPr id="5" name="Graphic 4">
            <a:extLst>
              <a:ext uri="{FF2B5EF4-FFF2-40B4-BE49-F238E27FC236}">
                <a16:creationId xmlns:a16="http://schemas.microsoft.com/office/drawing/2014/main" id="{D935D0D9-D379-A805-0CD4-0BBC5CDC4F1E}"/>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6" name="Picture 5" descr="A purple bee with wings&#10;&#10;Description automatically generated">
            <a:extLst>
              <a:ext uri="{FF2B5EF4-FFF2-40B4-BE49-F238E27FC236}">
                <a16:creationId xmlns:a16="http://schemas.microsoft.com/office/drawing/2014/main" id="{73088E68-28C9-5571-64B0-8DD4DE3E57DE}"/>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9" name="Footer Placeholder 8">
            <a:extLst>
              <a:ext uri="{FF2B5EF4-FFF2-40B4-BE49-F238E27FC236}">
                <a16:creationId xmlns:a16="http://schemas.microsoft.com/office/drawing/2014/main" id="{1596F3EA-AE1B-B008-E328-3B248E9E7D52}"/>
              </a:ext>
            </a:extLst>
          </p:cNvPr>
          <p:cNvSpPr>
            <a:spLocks noGrp="1"/>
          </p:cNvSpPr>
          <p:nvPr>
            <p:ph type="ftr" sz="quarter" idx="11"/>
          </p:nvPr>
        </p:nvSpPr>
        <p:spPr/>
        <p:txBody>
          <a:bodyPr/>
          <a:lstStyle/>
          <a:p>
            <a:r>
              <a:rPr lang="en-US"/>
              <a:t>David Friday (david.friday@cern.ch)</a:t>
            </a:r>
          </a:p>
        </p:txBody>
      </p:sp>
      <p:sp>
        <p:nvSpPr>
          <p:cNvPr id="10" name="Slide Number Placeholder 9">
            <a:extLst>
              <a:ext uri="{FF2B5EF4-FFF2-40B4-BE49-F238E27FC236}">
                <a16:creationId xmlns:a16="http://schemas.microsoft.com/office/drawing/2014/main" id="{CC3BE5B8-8BE2-CDC0-F08E-62FC689E8221}"/>
              </a:ext>
            </a:extLst>
          </p:cNvPr>
          <p:cNvSpPr>
            <a:spLocks noGrp="1"/>
          </p:cNvSpPr>
          <p:nvPr>
            <p:ph type="sldNum" sz="quarter" idx="12"/>
          </p:nvPr>
        </p:nvSpPr>
        <p:spPr/>
        <p:txBody>
          <a:bodyPr/>
          <a:lstStyle/>
          <a:p>
            <a:fld id="{E08DE932-3671-FE41-87AA-2D00A64ACF59}" type="slidenum">
              <a:rPr lang="en-US" smtClean="0"/>
              <a:t>27</a:t>
            </a:fld>
            <a:endParaRPr lang="en-US" dirty="0"/>
          </a:p>
        </p:txBody>
      </p:sp>
      <p:pic>
        <p:nvPicPr>
          <p:cNvPr id="7170" name="Picture 2">
            <a:extLst>
              <a:ext uri="{FF2B5EF4-FFF2-40B4-BE49-F238E27FC236}">
                <a16:creationId xmlns:a16="http://schemas.microsoft.com/office/drawing/2014/main" id="{8AF91A48-C16E-C991-832C-26D4B12A89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3320" y="1690688"/>
            <a:ext cx="5615031" cy="4211273"/>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a:extLst>
              <a:ext uri="{FF2B5EF4-FFF2-40B4-BE49-F238E27FC236}">
                <a16:creationId xmlns:a16="http://schemas.microsoft.com/office/drawing/2014/main" id="{D694FFC4-182A-0D17-A28C-A44064FEA1B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3651" y="1690688"/>
            <a:ext cx="5615031" cy="4211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82681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B95F6-598B-B3CF-BCE2-CC131D394ADA}"/>
              </a:ext>
            </a:extLst>
          </p:cNvPr>
          <p:cNvSpPr>
            <a:spLocks noGrp="1"/>
          </p:cNvSpPr>
          <p:nvPr>
            <p:ph type="title"/>
          </p:nvPr>
        </p:nvSpPr>
        <p:spPr/>
        <p:txBody>
          <a:bodyPr/>
          <a:lstStyle/>
          <a:p>
            <a:r>
              <a:rPr lang="en-US" dirty="0"/>
              <a:t>What are the current issues facing the VELO?</a:t>
            </a:r>
          </a:p>
        </p:txBody>
      </p:sp>
      <p:sp>
        <p:nvSpPr>
          <p:cNvPr id="3" name="Content Placeholder 2">
            <a:extLst>
              <a:ext uri="{FF2B5EF4-FFF2-40B4-BE49-F238E27FC236}">
                <a16:creationId xmlns:a16="http://schemas.microsoft.com/office/drawing/2014/main" id="{3C3D5E54-E525-0645-358A-8EBE162774F6}"/>
              </a:ext>
            </a:extLst>
          </p:cNvPr>
          <p:cNvSpPr>
            <a:spLocks noGrp="1"/>
          </p:cNvSpPr>
          <p:nvPr>
            <p:ph sz="half" idx="1"/>
          </p:nvPr>
        </p:nvSpPr>
        <p:spPr/>
        <p:txBody>
          <a:bodyPr>
            <a:normAutofit fontScale="92500"/>
          </a:bodyPr>
          <a:lstStyle/>
          <a:p>
            <a:r>
              <a:rPr lang="en-US" dirty="0"/>
              <a:t>Old foil has been removed using precision tools and YETS activities progressing well</a:t>
            </a:r>
          </a:p>
          <a:p>
            <a:pPr marL="0" indent="0">
              <a:buNone/>
            </a:pPr>
            <a:endParaRPr lang="en-US" dirty="0"/>
          </a:p>
          <a:p>
            <a:r>
              <a:rPr lang="en-US" dirty="0"/>
              <a:t>Only 2 open questions?</a:t>
            </a:r>
          </a:p>
          <a:p>
            <a:endParaRPr lang="en-US" dirty="0"/>
          </a:p>
          <a:p>
            <a:r>
              <a:rPr lang="en-US" b="1" dirty="0"/>
              <a:t>How</a:t>
            </a:r>
            <a:r>
              <a:rPr lang="en-US" dirty="0"/>
              <a:t> has the opening affected the Ion data? </a:t>
            </a:r>
          </a:p>
          <a:p>
            <a:r>
              <a:rPr lang="en-US" b="1" dirty="0"/>
              <a:t>How </a:t>
            </a:r>
            <a:r>
              <a:rPr lang="en-US" dirty="0"/>
              <a:t>smoothly will commissioning the motion system go? </a:t>
            </a:r>
          </a:p>
        </p:txBody>
      </p:sp>
      <p:pic>
        <p:nvPicPr>
          <p:cNvPr id="5" name="Graphic 4">
            <a:extLst>
              <a:ext uri="{FF2B5EF4-FFF2-40B4-BE49-F238E27FC236}">
                <a16:creationId xmlns:a16="http://schemas.microsoft.com/office/drawing/2014/main" id="{D935D0D9-D379-A805-0CD4-0BBC5CDC4F1E}"/>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6" name="Picture 5" descr="A purple bee with wings&#10;&#10;Description automatically generated">
            <a:extLst>
              <a:ext uri="{FF2B5EF4-FFF2-40B4-BE49-F238E27FC236}">
                <a16:creationId xmlns:a16="http://schemas.microsoft.com/office/drawing/2014/main" id="{73088E68-28C9-5571-64B0-8DD4DE3E57DE}"/>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9" name="Footer Placeholder 8">
            <a:extLst>
              <a:ext uri="{FF2B5EF4-FFF2-40B4-BE49-F238E27FC236}">
                <a16:creationId xmlns:a16="http://schemas.microsoft.com/office/drawing/2014/main" id="{1596F3EA-AE1B-B008-E328-3B248E9E7D52}"/>
              </a:ext>
            </a:extLst>
          </p:cNvPr>
          <p:cNvSpPr>
            <a:spLocks noGrp="1"/>
          </p:cNvSpPr>
          <p:nvPr>
            <p:ph type="ftr" sz="quarter" idx="11"/>
          </p:nvPr>
        </p:nvSpPr>
        <p:spPr/>
        <p:txBody>
          <a:bodyPr/>
          <a:lstStyle/>
          <a:p>
            <a:r>
              <a:rPr lang="en-US"/>
              <a:t>David Friday (david.friday@cern.ch)</a:t>
            </a:r>
          </a:p>
        </p:txBody>
      </p:sp>
      <p:sp>
        <p:nvSpPr>
          <p:cNvPr id="10" name="Slide Number Placeholder 9">
            <a:extLst>
              <a:ext uri="{FF2B5EF4-FFF2-40B4-BE49-F238E27FC236}">
                <a16:creationId xmlns:a16="http://schemas.microsoft.com/office/drawing/2014/main" id="{CC3BE5B8-8BE2-CDC0-F08E-62FC689E8221}"/>
              </a:ext>
            </a:extLst>
          </p:cNvPr>
          <p:cNvSpPr>
            <a:spLocks noGrp="1"/>
          </p:cNvSpPr>
          <p:nvPr>
            <p:ph type="sldNum" sz="quarter" idx="12"/>
          </p:nvPr>
        </p:nvSpPr>
        <p:spPr/>
        <p:txBody>
          <a:bodyPr/>
          <a:lstStyle/>
          <a:p>
            <a:fld id="{E08DE932-3671-FE41-87AA-2D00A64ACF59}" type="slidenum">
              <a:rPr lang="en-US" smtClean="0"/>
              <a:t>28</a:t>
            </a:fld>
            <a:endParaRPr lang="en-US"/>
          </a:p>
        </p:txBody>
      </p:sp>
      <p:pic>
        <p:nvPicPr>
          <p:cNvPr id="11" name="Content Placeholder 10" descr="A group of green hooks&#10;&#10;Description automatically generated">
            <a:extLst>
              <a:ext uri="{FF2B5EF4-FFF2-40B4-BE49-F238E27FC236}">
                <a16:creationId xmlns:a16="http://schemas.microsoft.com/office/drawing/2014/main" id="{75DD774A-8E51-1A4E-B877-37F2C3966D33}"/>
              </a:ext>
            </a:extLst>
          </p:cNvPr>
          <p:cNvPicPr>
            <a:picLocks noGrp="1" noChangeAspect="1"/>
          </p:cNvPicPr>
          <p:nvPr>
            <p:ph sz="half" idx="2"/>
          </p:nvPr>
        </p:nvPicPr>
        <p:blipFill>
          <a:blip r:embed="rId5"/>
          <a:stretch>
            <a:fillRect/>
          </a:stretch>
        </p:blipFill>
        <p:spPr>
          <a:xfrm>
            <a:off x="5980944" y="1825625"/>
            <a:ext cx="5943887" cy="2833832"/>
          </a:xfrm>
        </p:spPr>
      </p:pic>
      <p:pic>
        <p:nvPicPr>
          <p:cNvPr id="12" name="Picture 11" descr="A graph of a graph showing the number of tracks&#10;&#10;Description automatically generated with medium confidence">
            <a:extLst>
              <a:ext uri="{FF2B5EF4-FFF2-40B4-BE49-F238E27FC236}">
                <a16:creationId xmlns:a16="http://schemas.microsoft.com/office/drawing/2014/main" id="{73CB9EC2-4800-0770-10E9-CD8488F59988}"/>
              </a:ext>
            </a:extLst>
          </p:cNvPr>
          <p:cNvPicPr>
            <a:picLocks noChangeAspect="1"/>
          </p:cNvPicPr>
          <p:nvPr/>
        </p:nvPicPr>
        <p:blipFill>
          <a:blip r:embed="rId6"/>
          <a:stretch>
            <a:fillRect/>
          </a:stretch>
        </p:blipFill>
        <p:spPr>
          <a:xfrm>
            <a:off x="5957150" y="1895187"/>
            <a:ext cx="5967682" cy="4162713"/>
          </a:xfrm>
          <a:prstGeom prst="rect">
            <a:avLst/>
          </a:prstGeom>
        </p:spPr>
      </p:pic>
    </p:spTree>
    <p:extLst>
      <p:ext uri="{BB962C8B-B14F-4D97-AF65-F5344CB8AC3E}">
        <p14:creationId xmlns:p14="http://schemas.microsoft.com/office/powerpoint/2010/main" val="29532264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057E7-BDDA-EDC8-134B-611D72A6CA6F}"/>
              </a:ext>
            </a:extLst>
          </p:cNvPr>
          <p:cNvSpPr>
            <a:spLocks noGrp="1"/>
          </p:cNvSpPr>
          <p:nvPr>
            <p:ph type="title"/>
          </p:nvPr>
        </p:nvSpPr>
        <p:spPr/>
        <p:txBody>
          <a:bodyPr/>
          <a:lstStyle/>
          <a:p>
            <a:r>
              <a:rPr lang="en-US" dirty="0"/>
              <a:t>The UT</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568BF48-A773-19BE-2F61-1707815E3183}"/>
                  </a:ext>
                </a:extLst>
              </p:cNvPr>
              <p:cNvSpPr>
                <a:spLocks noGrp="1"/>
              </p:cNvSpPr>
              <p:nvPr>
                <p:ph idx="1"/>
              </p:nvPr>
            </p:nvSpPr>
            <p:spPr/>
            <p:txBody>
              <a:bodyPr/>
              <a:lstStyle/>
              <a:p>
                <a:r>
                  <a:rPr lang="en-US" dirty="0"/>
                  <a:t>The UT is a </a:t>
                </a:r>
                <a:r>
                  <a:rPr lang="en-US" b="1" dirty="0"/>
                  <a:t>core part </a:t>
                </a:r>
                <a:r>
                  <a:rPr lang="en-US" dirty="0"/>
                  <a:t>of the </a:t>
                </a:r>
                <a:r>
                  <a:rPr lang="en-US" dirty="0" err="1"/>
                  <a:t>LHCb</a:t>
                </a:r>
                <a:r>
                  <a:rPr lang="en-US" dirty="0"/>
                  <a:t> physics case being required to constrain important decays such as </a:t>
                </a:r>
                <a14:m>
                  <m:oMath xmlns:m="http://schemas.openxmlformats.org/officeDocument/2006/math">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𝐾</m:t>
                        </m:r>
                      </m:e>
                      <m:sub>
                        <m:r>
                          <a:rPr lang="en-GB" b="0" i="1" smtClean="0">
                            <a:latin typeface="Cambria Math" panose="02040503050406030204" pitchFamily="18" charset="0"/>
                          </a:rPr>
                          <m:t>𝑠</m:t>
                        </m:r>
                      </m:sub>
                      <m:sup>
                        <m:r>
                          <a:rPr lang="en-GB" b="0" i="1" smtClean="0">
                            <a:latin typeface="Cambria Math" panose="02040503050406030204" pitchFamily="18" charset="0"/>
                          </a:rPr>
                          <m:t>0</m:t>
                        </m:r>
                      </m:sup>
                    </m:sSubSup>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𝜋𝜋</m:t>
                    </m:r>
                  </m:oMath>
                </a14:m>
                <a:r>
                  <a:rPr lang="en-US" dirty="0"/>
                  <a:t> that </a:t>
                </a:r>
                <a:r>
                  <a:rPr lang="en-US" b="1" dirty="0"/>
                  <a:t>decay beyond </a:t>
                </a:r>
                <a:r>
                  <a:rPr lang="en-US" dirty="0"/>
                  <a:t>the VELO acceptance.</a:t>
                </a:r>
              </a:p>
              <a:p>
                <a:r>
                  <a:rPr lang="en-US" dirty="0"/>
                  <a:t>Depending on channel up to </a:t>
                </a:r>
                <a:r>
                  <a:rPr lang="en-US" b="1" dirty="0"/>
                  <a:t>73% </a:t>
                </a:r>
                <a:r>
                  <a:rPr lang="en-US" dirty="0"/>
                  <a:t>of these decays are completely constrained by the UT and later trackers.</a:t>
                </a:r>
              </a:p>
              <a:p>
                <a:r>
                  <a:rPr lang="en-US" dirty="0"/>
                  <a:t>The UT also </a:t>
                </a:r>
                <a:r>
                  <a:rPr lang="en-US" b="1" dirty="0"/>
                  <a:t>boosts the momentum resolution </a:t>
                </a:r>
                <a:r>
                  <a:rPr lang="en-US" dirty="0"/>
                  <a:t>significantly!</a:t>
                </a:r>
              </a:p>
              <a:p>
                <a:r>
                  <a:rPr lang="en-US" dirty="0"/>
                  <a:t>Finally, the UT deals very well with spooky ghost tracks!</a:t>
                </a:r>
              </a:p>
              <a:p>
                <a:endParaRPr lang="en-US" dirty="0"/>
              </a:p>
            </p:txBody>
          </p:sp>
        </mc:Choice>
        <mc:Fallback>
          <p:sp>
            <p:nvSpPr>
              <p:cNvPr id="3" name="Content Placeholder 2">
                <a:extLst>
                  <a:ext uri="{FF2B5EF4-FFF2-40B4-BE49-F238E27FC236}">
                    <a16:creationId xmlns:a16="http://schemas.microsoft.com/office/drawing/2014/main" id="{6568BF48-A773-19BE-2F61-1707815E3183}"/>
                  </a:ext>
                </a:extLst>
              </p:cNvPr>
              <p:cNvSpPr>
                <a:spLocks noGrp="1" noRot="1" noChangeAspect="1" noMove="1" noResize="1" noEditPoints="1" noAdjustHandles="1" noChangeArrowheads="1" noChangeShapeType="1" noTextEdit="1"/>
              </p:cNvSpPr>
              <p:nvPr>
                <p:ph idx="1"/>
              </p:nvPr>
            </p:nvSpPr>
            <p:spPr>
              <a:blipFill>
                <a:blip r:embed="rId3"/>
                <a:stretch>
                  <a:fillRect l="-1086" t="-2326"/>
                </a:stretch>
              </a:blipFill>
            </p:spPr>
            <p:txBody>
              <a:bodyPr/>
              <a:lstStyle/>
              <a:p>
                <a:r>
                  <a:rPr lang="en-US">
                    <a:noFill/>
                  </a:rPr>
                  <a:t> </a:t>
                </a:r>
              </a:p>
            </p:txBody>
          </p:sp>
        </mc:Fallback>
      </mc:AlternateContent>
      <p:sp>
        <p:nvSpPr>
          <p:cNvPr id="8" name="Footer Placeholder 7">
            <a:extLst>
              <a:ext uri="{FF2B5EF4-FFF2-40B4-BE49-F238E27FC236}">
                <a16:creationId xmlns:a16="http://schemas.microsoft.com/office/drawing/2014/main" id="{523ACF39-A352-B9DC-C05F-31D34552C9A3}"/>
              </a:ext>
            </a:extLst>
          </p:cNvPr>
          <p:cNvSpPr>
            <a:spLocks noGrp="1"/>
          </p:cNvSpPr>
          <p:nvPr>
            <p:ph type="ftr" sz="quarter" idx="11"/>
          </p:nvPr>
        </p:nvSpPr>
        <p:spPr/>
        <p:txBody>
          <a:bodyPr/>
          <a:lstStyle/>
          <a:p>
            <a:r>
              <a:rPr lang="en-US"/>
              <a:t>David Friday (david.friday@cern.ch)</a:t>
            </a:r>
          </a:p>
        </p:txBody>
      </p:sp>
      <p:sp>
        <p:nvSpPr>
          <p:cNvPr id="9" name="Slide Number Placeholder 8">
            <a:extLst>
              <a:ext uri="{FF2B5EF4-FFF2-40B4-BE49-F238E27FC236}">
                <a16:creationId xmlns:a16="http://schemas.microsoft.com/office/drawing/2014/main" id="{FD1DED0B-710C-B4CF-FD88-75ECEEBAC2CF}"/>
              </a:ext>
            </a:extLst>
          </p:cNvPr>
          <p:cNvSpPr>
            <a:spLocks noGrp="1"/>
          </p:cNvSpPr>
          <p:nvPr>
            <p:ph type="sldNum" sz="quarter" idx="12"/>
          </p:nvPr>
        </p:nvSpPr>
        <p:spPr/>
        <p:txBody>
          <a:bodyPr/>
          <a:lstStyle/>
          <a:p>
            <a:fld id="{E08DE932-3671-FE41-87AA-2D00A64ACF59}" type="slidenum">
              <a:rPr lang="en-US" smtClean="0"/>
              <a:t>29</a:t>
            </a:fld>
            <a:endParaRPr lang="en-US" dirty="0"/>
          </a:p>
        </p:txBody>
      </p:sp>
      <p:pic>
        <p:nvPicPr>
          <p:cNvPr id="4" name="Graphic 3">
            <a:extLst>
              <a:ext uri="{FF2B5EF4-FFF2-40B4-BE49-F238E27FC236}">
                <a16:creationId xmlns:a16="http://schemas.microsoft.com/office/drawing/2014/main" id="{773A85CE-24F0-909C-77B9-F3BFBDBB8ED9}"/>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38498"/>
          <a:stretch/>
        </p:blipFill>
        <p:spPr>
          <a:xfrm>
            <a:off x="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017236A9-E42A-FFE7-E11B-2C9A0929C20A}"/>
              </a:ext>
            </a:extLst>
          </p:cNvPr>
          <p:cNvPicPr>
            <a:picLocks noChangeAspect="1"/>
          </p:cNvPicPr>
          <p:nvPr/>
        </p:nvPicPr>
        <p:blipFill>
          <a:blip r:embed="rId6">
            <a:alphaModFix amt="61000"/>
          </a:blip>
          <a:stretch>
            <a:fillRect/>
          </a:stretch>
        </p:blipFill>
        <p:spPr>
          <a:xfrm>
            <a:off x="11078886" y="136525"/>
            <a:ext cx="990600" cy="774700"/>
          </a:xfrm>
          <a:prstGeom prst="rect">
            <a:avLst/>
          </a:prstGeom>
        </p:spPr>
      </p:pic>
    </p:spTree>
    <p:extLst>
      <p:ext uri="{BB962C8B-B14F-4D97-AF65-F5344CB8AC3E}">
        <p14:creationId xmlns:p14="http://schemas.microsoft.com/office/powerpoint/2010/main" val="980114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057E7-BDDA-EDC8-134B-611D72A6CA6F}"/>
              </a:ext>
            </a:extLst>
          </p:cNvPr>
          <p:cNvSpPr>
            <a:spLocks noGrp="1"/>
          </p:cNvSpPr>
          <p:nvPr>
            <p:ph type="title"/>
          </p:nvPr>
        </p:nvSpPr>
        <p:spPr/>
        <p:txBody>
          <a:bodyPr/>
          <a:lstStyle/>
          <a:p>
            <a:r>
              <a:rPr lang="en-US" dirty="0"/>
              <a:t>But why do it?</a:t>
            </a:r>
          </a:p>
        </p:txBody>
      </p:sp>
      <p:pic>
        <p:nvPicPr>
          <p:cNvPr id="4" name="Graphic 3">
            <a:extLst>
              <a:ext uri="{FF2B5EF4-FFF2-40B4-BE49-F238E27FC236}">
                <a16:creationId xmlns:a16="http://schemas.microsoft.com/office/drawing/2014/main" id="{773A85CE-24F0-909C-77B9-F3BFBDBB8ED9}"/>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017236A9-E42A-FFE7-E11B-2C9A0929C20A}"/>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8" name="Footer Placeholder 7">
            <a:extLst>
              <a:ext uri="{FF2B5EF4-FFF2-40B4-BE49-F238E27FC236}">
                <a16:creationId xmlns:a16="http://schemas.microsoft.com/office/drawing/2014/main" id="{523ACF39-A352-B9DC-C05F-31D34552C9A3}"/>
              </a:ext>
            </a:extLst>
          </p:cNvPr>
          <p:cNvSpPr>
            <a:spLocks noGrp="1"/>
          </p:cNvSpPr>
          <p:nvPr>
            <p:ph type="ftr" sz="quarter" idx="11"/>
          </p:nvPr>
        </p:nvSpPr>
        <p:spPr/>
        <p:txBody>
          <a:bodyPr/>
          <a:lstStyle/>
          <a:p>
            <a:r>
              <a:rPr lang="en-US" dirty="0"/>
              <a:t>David Friday (</a:t>
            </a:r>
            <a:r>
              <a:rPr lang="en-US" dirty="0" err="1"/>
              <a:t>david.friday@cern.ch</a:t>
            </a:r>
            <a:r>
              <a:rPr lang="en-US" dirty="0"/>
              <a:t>)</a:t>
            </a:r>
          </a:p>
        </p:txBody>
      </p:sp>
      <p:sp>
        <p:nvSpPr>
          <p:cNvPr id="9" name="Slide Number Placeholder 8">
            <a:extLst>
              <a:ext uri="{FF2B5EF4-FFF2-40B4-BE49-F238E27FC236}">
                <a16:creationId xmlns:a16="http://schemas.microsoft.com/office/drawing/2014/main" id="{FD1DED0B-710C-B4CF-FD88-75ECEEBAC2CF}"/>
              </a:ext>
            </a:extLst>
          </p:cNvPr>
          <p:cNvSpPr>
            <a:spLocks noGrp="1"/>
          </p:cNvSpPr>
          <p:nvPr>
            <p:ph type="sldNum" sz="quarter" idx="12"/>
          </p:nvPr>
        </p:nvSpPr>
        <p:spPr/>
        <p:txBody>
          <a:bodyPr/>
          <a:lstStyle/>
          <a:p>
            <a:fld id="{E08DE932-3671-FE41-87AA-2D00A64ACF59}" type="slidenum">
              <a:rPr lang="en-US" smtClean="0"/>
              <a:t>3</a:t>
            </a:fld>
            <a:endParaRPr lang="en-US"/>
          </a:p>
        </p:txBody>
      </p:sp>
      <p:pic>
        <p:nvPicPr>
          <p:cNvPr id="12" name="Picture 11" descr="A screenshot of a math test&#10;&#10;Description automatically generated with medium confidence">
            <a:extLst>
              <a:ext uri="{FF2B5EF4-FFF2-40B4-BE49-F238E27FC236}">
                <a16:creationId xmlns:a16="http://schemas.microsoft.com/office/drawing/2014/main" id="{F50A9C2D-9D66-0748-7BB9-AA513A3F1182}"/>
              </a:ext>
            </a:extLst>
          </p:cNvPr>
          <p:cNvPicPr>
            <a:picLocks noChangeAspect="1"/>
          </p:cNvPicPr>
          <p:nvPr/>
        </p:nvPicPr>
        <p:blipFill>
          <a:blip r:embed="rId5"/>
          <a:stretch>
            <a:fillRect/>
          </a:stretch>
        </p:blipFill>
        <p:spPr>
          <a:xfrm>
            <a:off x="2209800" y="1359944"/>
            <a:ext cx="7772400" cy="5327150"/>
          </a:xfrm>
          <a:prstGeom prst="rect">
            <a:avLst/>
          </a:prstGeom>
        </p:spPr>
      </p:pic>
    </p:spTree>
    <p:extLst>
      <p:ext uri="{BB962C8B-B14F-4D97-AF65-F5344CB8AC3E}">
        <p14:creationId xmlns:p14="http://schemas.microsoft.com/office/powerpoint/2010/main" val="11527327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alloween Ghost Cartoon Sticker Graphic by MVMET · Creative Fabrica">
            <a:extLst>
              <a:ext uri="{FF2B5EF4-FFF2-40B4-BE49-F238E27FC236}">
                <a16:creationId xmlns:a16="http://schemas.microsoft.com/office/drawing/2014/main" id="{81444678-094C-0D06-B38F-18EB3F7E95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4470400"/>
            <a:ext cx="3581400" cy="238759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313057E7-BDDA-EDC8-134B-611D72A6CA6F}"/>
              </a:ext>
            </a:extLst>
          </p:cNvPr>
          <p:cNvSpPr>
            <a:spLocks noGrp="1"/>
          </p:cNvSpPr>
          <p:nvPr>
            <p:ph type="title"/>
          </p:nvPr>
        </p:nvSpPr>
        <p:spPr/>
        <p:txBody>
          <a:bodyPr/>
          <a:lstStyle/>
          <a:p>
            <a:r>
              <a:rPr lang="en-US" dirty="0"/>
              <a:t>The UT</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568BF48-A773-19BE-2F61-1707815E3183}"/>
                  </a:ext>
                </a:extLst>
              </p:cNvPr>
              <p:cNvSpPr>
                <a:spLocks noGrp="1"/>
              </p:cNvSpPr>
              <p:nvPr>
                <p:ph idx="1"/>
              </p:nvPr>
            </p:nvSpPr>
            <p:spPr/>
            <p:txBody>
              <a:bodyPr/>
              <a:lstStyle/>
              <a:p>
                <a:r>
                  <a:rPr lang="en-US" dirty="0"/>
                  <a:t>The UT is a </a:t>
                </a:r>
                <a:r>
                  <a:rPr lang="en-US" b="1" dirty="0"/>
                  <a:t>core part </a:t>
                </a:r>
                <a:r>
                  <a:rPr lang="en-US" dirty="0"/>
                  <a:t>of the </a:t>
                </a:r>
                <a:r>
                  <a:rPr lang="en-US" dirty="0" err="1"/>
                  <a:t>LHCb</a:t>
                </a:r>
                <a:r>
                  <a:rPr lang="en-US" dirty="0"/>
                  <a:t> physics case being required to constrain important decays such as </a:t>
                </a:r>
                <a14:m>
                  <m:oMath xmlns:m="http://schemas.openxmlformats.org/officeDocument/2006/math">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𝐾</m:t>
                        </m:r>
                      </m:e>
                      <m:sub>
                        <m:r>
                          <a:rPr lang="en-GB" b="0" i="1" smtClean="0">
                            <a:latin typeface="Cambria Math" panose="02040503050406030204" pitchFamily="18" charset="0"/>
                          </a:rPr>
                          <m:t>𝑠</m:t>
                        </m:r>
                      </m:sub>
                      <m:sup>
                        <m:r>
                          <a:rPr lang="en-GB" b="0" i="1" smtClean="0">
                            <a:latin typeface="Cambria Math" panose="02040503050406030204" pitchFamily="18" charset="0"/>
                          </a:rPr>
                          <m:t>0</m:t>
                        </m:r>
                      </m:sup>
                    </m:sSubSup>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𝜋𝜋</m:t>
                    </m:r>
                  </m:oMath>
                </a14:m>
                <a:r>
                  <a:rPr lang="en-US" dirty="0"/>
                  <a:t> that </a:t>
                </a:r>
                <a:r>
                  <a:rPr lang="en-US" b="1" dirty="0"/>
                  <a:t>decay beyond </a:t>
                </a:r>
                <a:r>
                  <a:rPr lang="en-US" dirty="0"/>
                  <a:t>the VELO acceptance.</a:t>
                </a:r>
              </a:p>
              <a:p>
                <a:r>
                  <a:rPr lang="en-US" dirty="0"/>
                  <a:t>Depending on channel up to </a:t>
                </a:r>
                <a:r>
                  <a:rPr lang="en-US" b="1" dirty="0"/>
                  <a:t>73% </a:t>
                </a:r>
                <a:r>
                  <a:rPr lang="en-US" dirty="0"/>
                  <a:t>of these decays are completely constrained by the UT and later trackers.</a:t>
                </a:r>
              </a:p>
              <a:p>
                <a:r>
                  <a:rPr lang="en-US" dirty="0"/>
                  <a:t>The UT also </a:t>
                </a:r>
                <a:r>
                  <a:rPr lang="en-US" b="1" dirty="0"/>
                  <a:t>boosts the momentum resolution </a:t>
                </a:r>
                <a:r>
                  <a:rPr lang="en-US" dirty="0"/>
                  <a:t>significantly!</a:t>
                </a:r>
              </a:p>
              <a:p>
                <a:r>
                  <a:rPr lang="en-US" dirty="0"/>
                  <a:t>Finally, the UT deals very well with spooky ghost tracks!</a:t>
                </a:r>
              </a:p>
              <a:p>
                <a:endParaRPr lang="en-US" dirty="0"/>
              </a:p>
            </p:txBody>
          </p:sp>
        </mc:Choice>
        <mc:Fallback>
          <p:sp>
            <p:nvSpPr>
              <p:cNvPr id="3" name="Content Placeholder 2">
                <a:extLst>
                  <a:ext uri="{FF2B5EF4-FFF2-40B4-BE49-F238E27FC236}">
                    <a16:creationId xmlns:a16="http://schemas.microsoft.com/office/drawing/2014/main" id="{6568BF48-A773-19BE-2F61-1707815E3183}"/>
                  </a:ext>
                </a:extLst>
              </p:cNvPr>
              <p:cNvSpPr>
                <a:spLocks noGrp="1" noRot="1" noChangeAspect="1" noMove="1" noResize="1" noEditPoints="1" noAdjustHandles="1" noChangeArrowheads="1" noChangeShapeType="1" noTextEdit="1"/>
              </p:cNvSpPr>
              <p:nvPr>
                <p:ph idx="1"/>
              </p:nvPr>
            </p:nvSpPr>
            <p:spPr>
              <a:blipFill>
                <a:blip r:embed="rId4"/>
                <a:stretch>
                  <a:fillRect l="-1086" t="-2326"/>
                </a:stretch>
              </a:blipFill>
            </p:spPr>
            <p:txBody>
              <a:bodyPr/>
              <a:lstStyle/>
              <a:p>
                <a:r>
                  <a:rPr lang="en-US">
                    <a:noFill/>
                  </a:rPr>
                  <a:t> </a:t>
                </a:r>
              </a:p>
            </p:txBody>
          </p:sp>
        </mc:Fallback>
      </mc:AlternateContent>
      <p:sp>
        <p:nvSpPr>
          <p:cNvPr id="8" name="Footer Placeholder 7">
            <a:extLst>
              <a:ext uri="{FF2B5EF4-FFF2-40B4-BE49-F238E27FC236}">
                <a16:creationId xmlns:a16="http://schemas.microsoft.com/office/drawing/2014/main" id="{523ACF39-A352-B9DC-C05F-31D34552C9A3}"/>
              </a:ext>
            </a:extLst>
          </p:cNvPr>
          <p:cNvSpPr>
            <a:spLocks noGrp="1"/>
          </p:cNvSpPr>
          <p:nvPr>
            <p:ph type="ftr" sz="quarter" idx="11"/>
          </p:nvPr>
        </p:nvSpPr>
        <p:spPr/>
        <p:txBody>
          <a:bodyPr/>
          <a:lstStyle/>
          <a:p>
            <a:r>
              <a:rPr lang="en-US"/>
              <a:t>David Friday (david.friday@cern.ch)</a:t>
            </a:r>
          </a:p>
        </p:txBody>
      </p:sp>
      <p:sp>
        <p:nvSpPr>
          <p:cNvPr id="9" name="Slide Number Placeholder 8">
            <a:extLst>
              <a:ext uri="{FF2B5EF4-FFF2-40B4-BE49-F238E27FC236}">
                <a16:creationId xmlns:a16="http://schemas.microsoft.com/office/drawing/2014/main" id="{FD1DED0B-710C-B4CF-FD88-75ECEEBAC2CF}"/>
              </a:ext>
            </a:extLst>
          </p:cNvPr>
          <p:cNvSpPr>
            <a:spLocks noGrp="1"/>
          </p:cNvSpPr>
          <p:nvPr>
            <p:ph type="sldNum" sz="quarter" idx="12"/>
          </p:nvPr>
        </p:nvSpPr>
        <p:spPr/>
        <p:txBody>
          <a:bodyPr/>
          <a:lstStyle/>
          <a:p>
            <a:fld id="{E08DE932-3671-FE41-87AA-2D00A64ACF59}" type="slidenum">
              <a:rPr lang="en-US" smtClean="0"/>
              <a:t>30</a:t>
            </a:fld>
            <a:endParaRPr lang="en-US"/>
          </a:p>
        </p:txBody>
      </p:sp>
      <p:pic>
        <p:nvPicPr>
          <p:cNvPr id="4" name="Graphic 3">
            <a:extLst>
              <a:ext uri="{FF2B5EF4-FFF2-40B4-BE49-F238E27FC236}">
                <a16:creationId xmlns:a16="http://schemas.microsoft.com/office/drawing/2014/main" id="{773A85CE-24F0-909C-77B9-F3BFBDBB8ED9}"/>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38498"/>
          <a:stretch/>
        </p:blipFill>
        <p:spPr>
          <a:xfrm>
            <a:off x="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017236A9-E42A-FFE7-E11B-2C9A0929C20A}"/>
              </a:ext>
            </a:extLst>
          </p:cNvPr>
          <p:cNvPicPr>
            <a:picLocks noChangeAspect="1"/>
          </p:cNvPicPr>
          <p:nvPr/>
        </p:nvPicPr>
        <p:blipFill>
          <a:blip r:embed="rId7">
            <a:alphaModFix amt="61000"/>
          </a:blip>
          <a:stretch>
            <a:fillRect/>
          </a:stretch>
        </p:blipFill>
        <p:spPr>
          <a:xfrm>
            <a:off x="11078886" y="136525"/>
            <a:ext cx="990600" cy="774700"/>
          </a:xfrm>
          <a:prstGeom prst="rect">
            <a:avLst/>
          </a:prstGeom>
        </p:spPr>
      </p:pic>
    </p:spTree>
    <p:extLst>
      <p:ext uri="{BB962C8B-B14F-4D97-AF65-F5344CB8AC3E}">
        <p14:creationId xmlns:p14="http://schemas.microsoft.com/office/powerpoint/2010/main" val="12357026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057E7-BDDA-EDC8-134B-611D72A6CA6F}"/>
              </a:ext>
            </a:extLst>
          </p:cNvPr>
          <p:cNvSpPr>
            <a:spLocks noGrp="1"/>
          </p:cNvSpPr>
          <p:nvPr>
            <p:ph type="title"/>
          </p:nvPr>
        </p:nvSpPr>
        <p:spPr/>
        <p:txBody>
          <a:bodyPr/>
          <a:lstStyle/>
          <a:p>
            <a:r>
              <a:rPr lang="en-US" dirty="0"/>
              <a:t>The UT</a:t>
            </a:r>
          </a:p>
        </p:txBody>
      </p:sp>
      <p:sp>
        <p:nvSpPr>
          <p:cNvPr id="8" name="Footer Placeholder 7">
            <a:extLst>
              <a:ext uri="{FF2B5EF4-FFF2-40B4-BE49-F238E27FC236}">
                <a16:creationId xmlns:a16="http://schemas.microsoft.com/office/drawing/2014/main" id="{523ACF39-A352-B9DC-C05F-31D34552C9A3}"/>
              </a:ext>
            </a:extLst>
          </p:cNvPr>
          <p:cNvSpPr>
            <a:spLocks noGrp="1"/>
          </p:cNvSpPr>
          <p:nvPr>
            <p:ph type="ftr" sz="quarter" idx="11"/>
          </p:nvPr>
        </p:nvSpPr>
        <p:spPr/>
        <p:txBody>
          <a:bodyPr/>
          <a:lstStyle/>
          <a:p>
            <a:r>
              <a:rPr lang="en-US"/>
              <a:t>David Friday (david.friday@cern.ch)</a:t>
            </a:r>
          </a:p>
        </p:txBody>
      </p:sp>
      <p:sp>
        <p:nvSpPr>
          <p:cNvPr id="9" name="Slide Number Placeholder 8">
            <a:extLst>
              <a:ext uri="{FF2B5EF4-FFF2-40B4-BE49-F238E27FC236}">
                <a16:creationId xmlns:a16="http://schemas.microsoft.com/office/drawing/2014/main" id="{FD1DED0B-710C-B4CF-FD88-75ECEEBAC2CF}"/>
              </a:ext>
            </a:extLst>
          </p:cNvPr>
          <p:cNvSpPr>
            <a:spLocks noGrp="1"/>
          </p:cNvSpPr>
          <p:nvPr>
            <p:ph type="sldNum" sz="quarter" idx="12"/>
          </p:nvPr>
        </p:nvSpPr>
        <p:spPr/>
        <p:txBody>
          <a:bodyPr/>
          <a:lstStyle/>
          <a:p>
            <a:fld id="{E08DE932-3671-FE41-87AA-2D00A64ACF59}" type="slidenum">
              <a:rPr lang="en-US" smtClean="0"/>
              <a:t>31</a:t>
            </a:fld>
            <a:endParaRPr lang="en-US"/>
          </a:p>
        </p:txBody>
      </p:sp>
      <p:pic>
        <p:nvPicPr>
          <p:cNvPr id="4" name="Graphic 3">
            <a:extLst>
              <a:ext uri="{FF2B5EF4-FFF2-40B4-BE49-F238E27FC236}">
                <a16:creationId xmlns:a16="http://schemas.microsoft.com/office/drawing/2014/main" id="{773A85CE-24F0-909C-77B9-F3BFBDBB8ED9}"/>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38498"/>
          <a:stretch/>
        </p:blipFill>
        <p:spPr>
          <a:xfrm>
            <a:off x="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017236A9-E42A-FFE7-E11B-2C9A0929C20A}"/>
              </a:ext>
            </a:extLst>
          </p:cNvPr>
          <p:cNvPicPr>
            <a:picLocks noChangeAspect="1"/>
          </p:cNvPicPr>
          <p:nvPr/>
        </p:nvPicPr>
        <p:blipFill>
          <a:blip r:embed="rId5">
            <a:alphaModFix amt="61000"/>
          </a:blip>
          <a:stretch>
            <a:fillRect/>
          </a:stretch>
        </p:blipFill>
        <p:spPr>
          <a:xfrm>
            <a:off x="11078886" y="136525"/>
            <a:ext cx="990600" cy="774700"/>
          </a:xfrm>
          <a:prstGeom prst="rect">
            <a:avLst/>
          </a:prstGeom>
        </p:spPr>
      </p:pic>
      <p:pic>
        <p:nvPicPr>
          <p:cNvPr id="7" name="Picture 6" descr="A graph of a number of events&#10;&#10;Description automatically generated">
            <a:extLst>
              <a:ext uri="{FF2B5EF4-FFF2-40B4-BE49-F238E27FC236}">
                <a16:creationId xmlns:a16="http://schemas.microsoft.com/office/drawing/2014/main" id="{10AE7B1B-C667-6D9D-DE24-CDE97861411A}"/>
              </a:ext>
            </a:extLst>
          </p:cNvPr>
          <p:cNvPicPr>
            <a:picLocks noChangeAspect="1"/>
          </p:cNvPicPr>
          <p:nvPr/>
        </p:nvPicPr>
        <p:blipFill>
          <a:blip r:embed="rId6"/>
          <a:stretch>
            <a:fillRect/>
          </a:stretch>
        </p:blipFill>
        <p:spPr>
          <a:xfrm>
            <a:off x="1399565" y="1797367"/>
            <a:ext cx="9392870" cy="4300537"/>
          </a:xfrm>
          <a:prstGeom prst="rect">
            <a:avLst/>
          </a:prstGeom>
        </p:spPr>
      </p:pic>
    </p:spTree>
    <p:extLst>
      <p:ext uri="{BB962C8B-B14F-4D97-AF65-F5344CB8AC3E}">
        <p14:creationId xmlns:p14="http://schemas.microsoft.com/office/powerpoint/2010/main" val="9225979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057E7-BDDA-EDC8-134B-611D72A6CA6F}"/>
              </a:ext>
            </a:extLst>
          </p:cNvPr>
          <p:cNvSpPr>
            <a:spLocks noGrp="1"/>
          </p:cNvSpPr>
          <p:nvPr>
            <p:ph type="title"/>
          </p:nvPr>
        </p:nvSpPr>
        <p:spPr/>
        <p:txBody>
          <a:bodyPr/>
          <a:lstStyle/>
          <a:p>
            <a:r>
              <a:rPr lang="en-US" dirty="0"/>
              <a:t>The UT – Construction</a:t>
            </a:r>
          </a:p>
        </p:txBody>
      </p:sp>
      <p:sp>
        <p:nvSpPr>
          <p:cNvPr id="3" name="Content Placeholder 2">
            <a:extLst>
              <a:ext uri="{FF2B5EF4-FFF2-40B4-BE49-F238E27FC236}">
                <a16:creationId xmlns:a16="http://schemas.microsoft.com/office/drawing/2014/main" id="{6568BF48-A773-19BE-2F61-1707815E3183}"/>
              </a:ext>
            </a:extLst>
          </p:cNvPr>
          <p:cNvSpPr>
            <a:spLocks noGrp="1"/>
          </p:cNvSpPr>
          <p:nvPr>
            <p:ph idx="1"/>
          </p:nvPr>
        </p:nvSpPr>
        <p:spPr>
          <a:xfrm>
            <a:off x="838200" y="1825625"/>
            <a:ext cx="5836920" cy="4351338"/>
          </a:xfrm>
        </p:spPr>
        <p:txBody>
          <a:bodyPr/>
          <a:lstStyle/>
          <a:p>
            <a:r>
              <a:rPr lang="en-GB" dirty="0"/>
              <a:t>Four-layer silicon strip detector </a:t>
            </a:r>
          </a:p>
          <a:p>
            <a:pPr lvl="1"/>
            <a:r>
              <a:rPr lang="en-GB" dirty="0"/>
              <a:t>Finer granularity than TT, innermost sensors closer to beam pipe </a:t>
            </a:r>
          </a:p>
          <a:p>
            <a:pPr lvl="1"/>
            <a:r>
              <a:rPr lang="en-GB" dirty="0"/>
              <a:t>Inner layers tilted by a stereo angle (±5%)</a:t>
            </a:r>
          </a:p>
          <a:p>
            <a:pPr lvl="1"/>
            <a:r>
              <a:rPr lang="en-GB" dirty="0"/>
              <a:t>Four different types of sensors</a:t>
            </a:r>
          </a:p>
          <a:p>
            <a:pPr lvl="1"/>
            <a:r>
              <a:rPr lang="en-GB" dirty="0"/>
              <a:t>Mounted to lightweight staves (10 cm wide, 1.6 m long)</a:t>
            </a:r>
          </a:p>
          <a:p>
            <a:pPr lvl="1"/>
            <a:r>
              <a:rPr lang="en-GB" dirty="0"/>
              <a:t>Novel readout chip (SALT ASIC)</a:t>
            </a:r>
            <a:endParaRPr lang="en-US" dirty="0"/>
          </a:p>
        </p:txBody>
      </p:sp>
      <p:sp>
        <p:nvSpPr>
          <p:cNvPr id="8" name="Footer Placeholder 7">
            <a:extLst>
              <a:ext uri="{FF2B5EF4-FFF2-40B4-BE49-F238E27FC236}">
                <a16:creationId xmlns:a16="http://schemas.microsoft.com/office/drawing/2014/main" id="{523ACF39-A352-B9DC-C05F-31D34552C9A3}"/>
              </a:ext>
            </a:extLst>
          </p:cNvPr>
          <p:cNvSpPr>
            <a:spLocks noGrp="1"/>
          </p:cNvSpPr>
          <p:nvPr>
            <p:ph type="ftr" sz="quarter" idx="11"/>
          </p:nvPr>
        </p:nvSpPr>
        <p:spPr/>
        <p:txBody>
          <a:bodyPr/>
          <a:lstStyle/>
          <a:p>
            <a:r>
              <a:rPr lang="en-US"/>
              <a:t>David Friday (david.friday@cern.ch)</a:t>
            </a:r>
          </a:p>
        </p:txBody>
      </p:sp>
      <p:sp>
        <p:nvSpPr>
          <p:cNvPr id="9" name="Slide Number Placeholder 8">
            <a:extLst>
              <a:ext uri="{FF2B5EF4-FFF2-40B4-BE49-F238E27FC236}">
                <a16:creationId xmlns:a16="http://schemas.microsoft.com/office/drawing/2014/main" id="{FD1DED0B-710C-B4CF-FD88-75ECEEBAC2CF}"/>
              </a:ext>
            </a:extLst>
          </p:cNvPr>
          <p:cNvSpPr>
            <a:spLocks noGrp="1"/>
          </p:cNvSpPr>
          <p:nvPr>
            <p:ph type="sldNum" sz="quarter" idx="12"/>
          </p:nvPr>
        </p:nvSpPr>
        <p:spPr/>
        <p:txBody>
          <a:bodyPr/>
          <a:lstStyle/>
          <a:p>
            <a:fld id="{E08DE932-3671-FE41-87AA-2D00A64ACF59}" type="slidenum">
              <a:rPr lang="en-US" smtClean="0"/>
              <a:t>32</a:t>
            </a:fld>
            <a:endParaRPr lang="en-US" dirty="0"/>
          </a:p>
        </p:txBody>
      </p:sp>
      <p:pic>
        <p:nvPicPr>
          <p:cNvPr id="4" name="Graphic 3">
            <a:extLst>
              <a:ext uri="{FF2B5EF4-FFF2-40B4-BE49-F238E27FC236}">
                <a16:creationId xmlns:a16="http://schemas.microsoft.com/office/drawing/2014/main" id="{773A85CE-24F0-909C-77B9-F3BFBDBB8ED9}"/>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38498"/>
          <a:stretch/>
        </p:blipFill>
        <p:spPr>
          <a:xfrm>
            <a:off x="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017236A9-E42A-FFE7-E11B-2C9A0929C20A}"/>
              </a:ext>
            </a:extLst>
          </p:cNvPr>
          <p:cNvPicPr>
            <a:picLocks noChangeAspect="1"/>
          </p:cNvPicPr>
          <p:nvPr/>
        </p:nvPicPr>
        <p:blipFill>
          <a:blip r:embed="rId5">
            <a:alphaModFix amt="61000"/>
          </a:blip>
          <a:stretch>
            <a:fillRect/>
          </a:stretch>
        </p:blipFill>
        <p:spPr>
          <a:xfrm>
            <a:off x="11078886" y="136525"/>
            <a:ext cx="990600" cy="774700"/>
          </a:xfrm>
          <a:prstGeom prst="rect">
            <a:avLst/>
          </a:prstGeom>
        </p:spPr>
      </p:pic>
      <p:pic>
        <p:nvPicPr>
          <p:cNvPr id="7" name="Picture 6" descr="A diagram of a grid&#10;&#10;Description automatically generated">
            <a:extLst>
              <a:ext uri="{FF2B5EF4-FFF2-40B4-BE49-F238E27FC236}">
                <a16:creationId xmlns:a16="http://schemas.microsoft.com/office/drawing/2014/main" id="{A576E87D-646A-C942-C4DE-68952FE78FCC}"/>
              </a:ext>
            </a:extLst>
          </p:cNvPr>
          <p:cNvPicPr>
            <a:picLocks noChangeAspect="1"/>
          </p:cNvPicPr>
          <p:nvPr/>
        </p:nvPicPr>
        <p:blipFill>
          <a:blip r:embed="rId6"/>
          <a:stretch>
            <a:fillRect/>
          </a:stretch>
        </p:blipFill>
        <p:spPr>
          <a:xfrm>
            <a:off x="6536573" y="1619250"/>
            <a:ext cx="5532913" cy="3957637"/>
          </a:xfrm>
          <a:prstGeom prst="rect">
            <a:avLst/>
          </a:prstGeom>
        </p:spPr>
      </p:pic>
    </p:spTree>
    <p:extLst>
      <p:ext uri="{BB962C8B-B14F-4D97-AF65-F5344CB8AC3E}">
        <p14:creationId xmlns:p14="http://schemas.microsoft.com/office/powerpoint/2010/main" val="27166558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057E7-BDDA-EDC8-134B-611D72A6CA6F}"/>
              </a:ext>
            </a:extLst>
          </p:cNvPr>
          <p:cNvSpPr>
            <a:spLocks noGrp="1"/>
          </p:cNvSpPr>
          <p:nvPr>
            <p:ph type="title"/>
          </p:nvPr>
        </p:nvSpPr>
        <p:spPr/>
        <p:txBody>
          <a:bodyPr/>
          <a:lstStyle/>
          <a:p>
            <a:r>
              <a:rPr lang="en-US" dirty="0"/>
              <a:t>The </a:t>
            </a:r>
            <a:r>
              <a:rPr lang="en-US" dirty="0" err="1"/>
              <a:t>SciFi</a:t>
            </a:r>
            <a:endParaRPr lang="en-US" dirty="0"/>
          </a:p>
        </p:txBody>
      </p:sp>
      <p:sp>
        <p:nvSpPr>
          <p:cNvPr id="3" name="Content Placeholder 2">
            <a:extLst>
              <a:ext uri="{FF2B5EF4-FFF2-40B4-BE49-F238E27FC236}">
                <a16:creationId xmlns:a16="http://schemas.microsoft.com/office/drawing/2014/main" id="{6568BF48-A773-19BE-2F61-1707815E3183}"/>
              </a:ext>
            </a:extLst>
          </p:cNvPr>
          <p:cNvSpPr>
            <a:spLocks noGrp="1"/>
          </p:cNvSpPr>
          <p:nvPr>
            <p:ph idx="1"/>
          </p:nvPr>
        </p:nvSpPr>
        <p:spPr>
          <a:xfrm>
            <a:off x="838200" y="1825625"/>
            <a:ext cx="4485640" cy="4351338"/>
          </a:xfrm>
        </p:spPr>
        <p:txBody>
          <a:bodyPr/>
          <a:lstStyle/>
          <a:p>
            <a:r>
              <a:rPr lang="en-GB" dirty="0"/>
              <a:t>3 x 4 layers of scintillating </a:t>
            </a:r>
            <a:r>
              <a:rPr lang="en-GB" dirty="0" err="1"/>
              <a:t>fiber</a:t>
            </a:r>
            <a:r>
              <a:rPr lang="en-GB" dirty="0"/>
              <a:t> mats</a:t>
            </a:r>
          </a:p>
          <a:p>
            <a:r>
              <a:rPr lang="en-GB" dirty="0"/>
              <a:t>Each mat with 6 layers of fibres</a:t>
            </a:r>
          </a:p>
          <a:p>
            <a:r>
              <a:rPr lang="en-GB" dirty="0"/>
              <a:t>8 mats assembled into a module</a:t>
            </a:r>
          </a:p>
          <a:p>
            <a:r>
              <a:rPr lang="en-GB" dirty="0"/>
              <a:t>11,000 km of fibres in total </a:t>
            </a:r>
          </a:p>
          <a:p>
            <a:r>
              <a:rPr lang="en-GB" dirty="0"/>
              <a:t>Coverage up to 3m from the beam pipe</a:t>
            </a:r>
            <a:endParaRPr lang="en-US" dirty="0"/>
          </a:p>
        </p:txBody>
      </p:sp>
      <p:sp>
        <p:nvSpPr>
          <p:cNvPr id="8" name="Footer Placeholder 7">
            <a:extLst>
              <a:ext uri="{FF2B5EF4-FFF2-40B4-BE49-F238E27FC236}">
                <a16:creationId xmlns:a16="http://schemas.microsoft.com/office/drawing/2014/main" id="{523ACF39-A352-B9DC-C05F-31D34552C9A3}"/>
              </a:ext>
            </a:extLst>
          </p:cNvPr>
          <p:cNvSpPr>
            <a:spLocks noGrp="1"/>
          </p:cNvSpPr>
          <p:nvPr>
            <p:ph type="ftr" sz="quarter" idx="11"/>
          </p:nvPr>
        </p:nvSpPr>
        <p:spPr/>
        <p:txBody>
          <a:bodyPr/>
          <a:lstStyle/>
          <a:p>
            <a:r>
              <a:rPr lang="en-US"/>
              <a:t>David Friday (david.friday@cern.ch)</a:t>
            </a:r>
          </a:p>
        </p:txBody>
      </p:sp>
      <p:sp>
        <p:nvSpPr>
          <p:cNvPr id="9" name="Slide Number Placeholder 8">
            <a:extLst>
              <a:ext uri="{FF2B5EF4-FFF2-40B4-BE49-F238E27FC236}">
                <a16:creationId xmlns:a16="http://schemas.microsoft.com/office/drawing/2014/main" id="{FD1DED0B-710C-B4CF-FD88-75ECEEBAC2CF}"/>
              </a:ext>
            </a:extLst>
          </p:cNvPr>
          <p:cNvSpPr>
            <a:spLocks noGrp="1"/>
          </p:cNvSpPr>
          <p:nvPr>
            <p:ph type="sldNum" sz="quarter" idx="12"/>
          </p:nvPr>
        </p:nvSpPr>
        <p:spPr/>
        <p:txBody>
          <a:bodyPr/>
          <a:lstStyle/>
          <a:p>
            <a:fld id="{E08DE932-3671-FE41-87AA-2D00A64ACF59}" type="slidenum">
              <a:rPr lang="en-US" smtClean="0"/>
              <a:t>33</a:t>
            </a:fld>
            <a:endParaRPr lang="en-US" dirty="0"/>
          </a:p>
        </p:txBody>
      </p:sp>
      <p:pic>
        <p:nvPicPr>
          <p:cNvPr id="4" name="Graphic 3">
            <a:extLst>
              <a:ext uri="{FF2B5EF4-FFF2-40B4-BE49-F238E27FC236}">
                <a16:creationId xmlns:a16="http://schemas.microsoft.com/office/drawing/2014/main" id="{773A85CE-24F0-909C-77B9-F3BFBDBB8ED9}"/>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38498"/>
          <a:stretch/>
        </p:blipFill>
        <p:spPr>
          <a:xfrm>
            <a:off x="-1016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017236A9-E42A-FFE7-E11B-2C9A0929C20A}"/>
              </a:ext>
            </a:extLst>
          </p:cNvPr>
          <p:cNvPicPr>
            <a:picLocks noChangeAspect="1"/>
          </p:cNvPicPr>
          <p:nvPr/>
        </p:nvPicPr>
        <p:blipFill>
          <a:blip r:embed="rId5">
            <a:alphaModFix amt="61000"/>
          </a:blip>
          <a:stretch>
            <a:fillRect/>
          </a:stretch>
        </p:blipFill>
        <p:spPr>
          <a:xfrm>
            <a:off x="11078886" y="136525"/>
            <a:ext cx="990600" cy="774700"/>
          </a:xfrm>
          <a:prstGeom prst="rect">
            <a:avLst/>
          </a:prstGeom>
        </p:spPr>
      </p:pic>
      <p:pic>
        <p:nvPicPr>
          <p:cNvPr id="12" name="Picture 11" descr="A diagram of a rectangular object&#10;&#10;Description automatically generated">
            <a:extLst>
              <a:ext uri="{FF2B5EF4-FFF2-40B4-BE49-F238E27FC236}">
                <a16:creationId xmlns:a16="http://schemas.microsoft.com/office/drawing/2014/main" id="{6BE9F463-FA6E-C391-43FF-B25EF2BB6B78}"/>
              </a:ext>
            </a:extLst>
          </p:cNvPr>
          <p:cNvPicPr>
            <a:picLocks noChangeAspect="1"/>
          </p:cNvPicPr>
          <p:nvPr/>
        </p:nvPicPr>
        <p:blipFill>
          <a:blip r:embed="rId6"/>
          <a:stretch>
            <a:fillRect/>
          </a:stretch>
        </p:blipFill>
        <p:spPr>
          <a:xfrm>
            <a:off x="5323840" y="1994390"/>
            <a:ext cx="6322060" cy="3862204"/>
          </a:xfrm>
          <a:prstGeom prst="rect">
            <a:avLst/>
          </a:prstGeom>
        </p:spPr>
      </p:pic>
      <p:sp>
        <p:nvSpPr>
          <p:cNvPr id="13" name="Rectangle 12">
            <a:extLst>
              <a:ext uri="{FF2B5EF4-FFF2-40B4-BE49-F238E27FC236}">
                <a16:creationId xmlns:a16="http://schemas.microsoft.com/office/drawing/2014/main" id="{F9068C93-3BDF-4A4F-4E4C-16CA068079A1}"/>
              </a:ext>
            </a:extLst>
          </p:cNvPr>
          <p:cNvSpPr/>
          <p:nvPr/>
        </p:nvSpPr>
        <p:spPr>
          <a:xfrm rot="860962">
            <a:off x="7266000" y="1734551"/>
            <a:ext cx="5768431" cy="523220"/>
          </a:xfrm>
          <a:prstGeom prst="rect">
            <a:avLst/>
          </a:prstGeom>
          <a:noFill/>
        </p:spPr>
        <p:txBody>
          <a:bodyPr wrap="square" lIns="91440" tIns="45720" rIns="91440" bIns="45720">
            <a:spAutoFit/>
          </a:bodyPr>
          <a:lstStyle/>
          <a:p>
            <a:pPr algn="ctr"/>
            <a:r>
              <a:rPr lang="en-GB" sz="2800" b="1" cap="none" spc="0" dirty="0">
                <a:ln w="22225">
                  <a:solidFill>
                    <a:schemeClr val="accent2"/>
                  </a:solidFill>
                  <a:prstDash val="solid"/>
                </a:ln>
                <a:solidFill>
                  <a:schemeClr val="accent2">
                    <a:lumMod val="40000"/>
                    <a:lumOff val="60000"/>
                  </a:schemeClr>
                </a:solidFill>
                <a:effectLst/>
              </a:rPr>
              <a:t>That’s stereo!</a:t>
            </a:r>
          </a:p>
        </p:txBody>
      </p:sp>
    </p:spTree>
    <p:extLst>
      <p:ext uri="{BB962C8B-B14F-4D97-AF65-F5344CB8AC3E}">
        <p14:creationId xmlns:p14="http://schemas.microsoft.com/office/powerpoint/2010/main" val="5973978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057E7-BDDA-EDC8-134B-611D72A6CA6F}"/>
              </a:ext>
            </a:extLst>
          </p:cNvPr>
          <p:cNvSpPr>
            <a:spLocks noGrp="1"/>
          </p:cNvSpPr>
          <p:nvPr>
            <p:ph type="title"/>
          </p:nvPr>
        </p:nvSpPr>
        <p:spPr/>
        <p:txBody>
          <a:bodyPr/>
          <a:lstStyle/>
          <a:p>
            <a:r>
              <a:rPr lang="en-US" dirty="0"/>
              <a:t>The </a:t>
            </a:r>
            <a:r>
              <a:rPr lang="en-US" dirty="0" err="1"/>
              <a:t>SciFi</a:t>
            </a:r>
            <a:endParaRPr lang="en-US" dirty="0"/>
          </a:p>
        </p:txBody>
      </p:sp>
      <p:sp>
        <p:nvSpPr>
          <p:cNvPr id="8" name="Footer Placeholder 7">
            <a:extLst>
              <a:ext uri="{FF2B5EF4-FFF2-40B4-BE49-F238E27FC236}">
                <a16:creationId xmlns:a16="http://schemas.microsoft.com/office/drawing/2014/main" id="{523ACF39-A352-B9DC-C05F-31D34552C9A3}"/>
              </a:ext>
            </a:extLst>
          </p:cNvPr>
          <p:cNvSpPr>
            <a:spLocks noGrp="1"/>
          </p:cNvSpPr>
          <p:nvPr>
            <p:ph type="ftr" sz="quarter" idx="11"/>
          </p:nvPr>
        </p:nvSpPr>
        <p:spPr/>
        <p:txBody>
          <a:bodyPr/>
          <a:lstStyle/>
          <a:p>
            <a:r>
              <a:rPr lang="en-US"/>
              <a:t>David Friday (david.friday@cern.ch)</a:t>
            </a:r>
          </a:p>
        </p:txBody>
      </p:sp>
      <p:sp>
        <p:nvSpPr>
          <p:cNvPr id="9" name="Slide Number Placeholder 8">
            <a:extLst>
              <a:ext uri="{FF2B5EF4-FFF2-40B4-BE49-F238E27FC236}">
                <a16:creationId xmlns:a16="http://schemas.microsoft.com/office/drawing/2014/main" id="{FD1DED0B-710C-B4CF-FD88-75ECEEBAC2CF}"/>
              </a:ext>
            </a:extLst>
          </p:cNvPr>
          <p:cNvSpPr>
            <a:spLocks noGrp="1"/>
          </p:cNvSpPr>
          <p:nvPr>
            <p:ph type="sldNum" sz="quarter" idx="12"/>
          </p:nvPr>
        </p:nvSpPr>
        <p:spPr/>
        <p:txBody>
          <a:bodyPr/>
          <a:lstStyle/>
          <a:p>
            <a:fld id="{E08DE932-3671-FE41-87AA-2D00A64ACF59}" type="slidenum">
              <a:rPr lang="en-US" smtClean="0"/>
              <a:t>34</a:t>
            </a:fld>
            <a:endParaRPr lang="en-US" dirty="0"/>
          </a:p>
        </p:txBody>
      </p:sp>
      <p:pic>
        <p:nvPicPr>
          <p:cNvPr id="4" name="Graphic 3">
            <a:extLst>
              <a:ext uri="{FF2B5EF4-FFF2-40B4-BE49-F238E27FC236}">
                <a16:creationId xmlns:a16="http://schemas.microsoft.com/office/drawing/2014/main" id="{773A85CE-24F0-909C-77B9-F3BFBDBB8ED9}"/>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38498"/>
          <a:stretch/>
        </p:blipFill>
        <p:spPr>
          <a:xfrm>
            <a:off x="-1016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017236A9-E42A-FFE7-E11B-2C9A0929C20A}"/>
              </a:ext>
            </a:extLst>
          </p:cNvPr>
          <p:cNvPicPr>
            <a:picLocks noChangeAspect="1"/>
          </p:cNvPicPr>
          <p:nvPr/>
        </p:nvPicPr>
        <p:blipFill>
          <a:blip r:embed="rId5">
            <a:alphaModFix amt="61000"/>
          </a:blip>
          <a:stretch>
            <a:fillRect/>
          </a:stretch>
        </p:blipFill>
        <p:spPr>
          <a:xfrm>
            <a:off x="11078886" y="136525"/>
            <a:ext cx="990600" cy="774700"/>
          </a:xfrm>
          <a:prstGeom prst="rect">
            <a:avLst/>
          </a:prstGeom>
        </p:spPr>
      </p:pic>
      <p:pic>
        <p:nvPicPr>
          <p:cNvPr id="15" name="Picture 14" descr="A diagram of a light source&#10;&#10;Description automatically generated with medium confidence">
            <a:extLst>
              <a:ext uri="{FF2B5EF4-FFF2-40B4-BE49-F238E27FC236}">
                <a16:creationId xmlns:a16="http://schemas.microsoft.com/office/drawing/2014/main" id="{F9B1E072-2417-1C30-CEC3-AC89511F2FE7}"/>
              </a:ext>
            </a:extLst>
          </p:cNvPr>
          <p:cNvPicPr>
            <a:picLocks noChangeAspect="1"/>
          </p:cNvPicPr>
          <p:nvPr/>
        </p:nvPicPr>
        <p:blipFill>
          <a:blip r:embed="rId6"/>
          <a:stretch>
            <a:fillRect/>
          </a:stretch>
        </p:blipFill>
        <p:spPr>
          <a:xfrm>
            <a:off x="1144241" y="3294133"/>
            <a:ext cx="10113039" cy="3052410"/>
          </a:xfrm>
          <a:prstGeom prst="rect">
            <a:avLst/>
          </a:prstGeom>
        </p:spPr>
      </p:pic>
      <p:sp>
        <p:nvSpPr>
          <p:cNvPr id="16" name="Content Placeholder 2">
            <a:extLst>
              <a:ext uri="{FF2B5EF4-FFF2-40B4-BE49-F238E27FC236}">
                <a16:creationId xmlns:a16="http://schemas.microsoft.com/office/drawing/2014/main" id="{DBDCD20F-8B6E-A630-567A-83B0D1D88ADD}"/>
              </a:ext>
            </a:extLst>
          </p:cNvPr>
          <p:cNvSpPr>
            <a:spLocks noGrp="1"/>
          </p:cNvSpPr>
          <p:nvPr>
            <p:ph idx="1"/>
          </p:nvPr>
        </p:nvSpPr>
        <p:spPr>
          <a:xfrm>
            <a:off x="838200" y="1825625"/>
            <a:ext cx="9240520" cy="1325563"/>
          </a:xfrm>
        </p:spPr>
        <p:txBody>
          <a:bodyPr>
            <a:normAutofit/>
          </a:bodyPr>
          <a:lstStyle/>
          <a:p>
            <a:r>
              <a:rPr lang="en-US" dirty="0"/>
              <a:t>The scintillating fibers work by collecting light from particles travelling through them. 3 offset layers per station give the </a:t>
            </a:r>
            <a:r>
              <a:rPr lang="en-US" dirty="0" err="1"/>
              <a:t>SciFi</a:t>
            </a:r>
            <a:r>
              <a:rPr lang="en-US" dirty="0"/>
              <a:t> the best possible coverage of the </a:t>
            </a:r>
            <a:r>
              <a:rPr lang="en-US" dirty="0" err="1"/>
              <a:t>LHCb</a:t>
            </a:r>
            <a:r>
              <a:rPr lang="en-US" dirty="0"/>
              <a:t> acceptance.</a:t>
            </a:r>
          </a:p>
        </p:txBody>
      </p:sp>
    </p:spTree>
    <p:extLst>
      <p:ext uri="{BB962C8B-B14F-4D97-AF65-F5344CB8AC3E}">
        <p14:creationId xmlns:p14="http://schemas.microsoft.com/office/powerpoint/2010/main" val="41934820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057E7-BDDA-EDC8-134B-611D72A6CA6F}"/>
              </a:ext>
            </a:extLst>
          </p:cNvPr>
          <p:cNvSpPr>
            <a:spLocks noGrp="1"/>
          </p:cNvSpPr>
          <p:nvPr>
            <p:ph type="title"/>
          </p:nvPr>
        </p:nvSpPr>
        <p:spPr/>
        <p:txBody>
          <a:bodyPr/>
          <a:lstStyle/>
          <a:p>
            <a:r>
              <a:rPr lang="en-US" dirty="0"/>
              <a:t>Rich</a:t>
            </a:r>
          </a:p>
        </p:txBody>
      </p:sp>
      <p:sp>
        <p:nvSpPr>
          <p:cNvPr id="8" name="Footer Placeholder 7">
            <a:extLst>
              <a:ext uri="{FF2B5EF4-FFF2-40B4-BE49-F238E27FC236}">
                <a16:creationId xmlns:a16="http://schemas.microsoft.com/office/drawing/2014/main" id="{523ACF39-A352-B9DC-C05F-31D34552C9A3}"/>
              </a:ext>
            </a:extLst>
          </p:cNvPr>
          <p:cNvSpPr>
            <a:spLocks noGrp="1"/>
          </p:cNvSpPr>
          <p:nvPr>
            <p:ph type="ftr" sz="quarter" idx="11"/>
          </p:nvPr>
        </p:nvSpPr>
        <p:spPr/>
        <p:txBody>
          <a:bodyPr/>
          <a:lstStyle/>
          <a:p>
            <a:r>
              <a:rPr lang="en-US"/>
              <a:t>David Friday (david.friday@cern.ch)</a:t>
            </a:r>
          </a:p>
        </p:txBody>
      </p:sp>
      <p:sp>
        <p:nvSpPr>
          <p:cNvPr id="9" name="Slide Number Placeholder 8">
            <a:extLst>
              <a:ext uri="{FF2B5EF4-FFF2-40B4-BE49-F238E27FC236}">
                <a16:creationId xmlns:a16="http://schemas.microsoft.com/office/drawing/2014/main" id="{FD1DED0B-710C-B4CF-FD88-75ECEEBAC2CF}"/>
              </a:ext>
            </a:extLst>
          </p:cNvPr>
          <p:cNvSpPr>
            <a:spLocks noGrp="1"/>
          </p:cNvSpPr>
          <p:nvPr>
            <p:ph type="sldNum" sz="quarter" idx="12"/>
          </p:nvPr>
        </p:nvSpPr>
        <p:spPr/>
        <p:txBody>
          <a:bodyPr/>
          <a:lstStyle/>
          <a:p>
            <a:fld id="{E08DE932-3671-FE41-87AA-2D00A64ACF59}" type="slidenum">
              <a:rPr lang="en-US" smtClean="0"/>
              <a:t>35</a:t>
            </a:fld>
            <a:endParaRPr lang="en-US" dirty="0"/>
          </a:p>
        </p:txBody>
      </p:sp>
      <p:pic>
        <p:nvPicPr>
          <p:cNvPr id="4" name="Graphic 3">
            <a:extLst>
              <a:ext uri="{FF2B5EF4-FFF2-40B4-BE49-F238E27FC236}">
                <a16:creationId xmlns:a16="http://schemas.microsoft.com/office/drawing/2014/main" id="{773A85CE-24F0-909C-77B9-F3BFBDBB8ED9}"/>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38498"/>
          <a:stretch/>
        </p:blipFill>
        <p:spPr>
          <a:xfrm>
            <a:off x="-1016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017236A9-E42A-FFE7-E11B-2C9A0929C20A}"/>
              </a:ext>
            </a:extLst>
          </p:cNvPr>
          <p:cNvPicPr>
            <a:picLocks noChangeAspect="1"/>
          </p:cNvPicPr>
          <p:nvPr/>
        </p:nvPicPr>
        <p:blipFill>
          <a:blip r:embed="rId5">
            <a:alphaModFix amt="61000"/>
          </a:blip>
          <a:stretch>
            <a:fillRect/>
          </a:stretch>
        </p:blipFill>
        <p:spPr>
          <a:xfrm>
            <a:off x="11078886" y="136525"/>
            <a:ext cx="990600" cy="774700"/>
          </a:xfrm>
          <a:prstGeom prst="rect">
            <a:avLst/>
          </a:prstGeom>
        </p:spPr>
      </p:pic>
      <p:sp>
        <p:nvSpPr>
          <p:cNvPr id="16" name="Content Placeholder 2">
            <a:extLst>
              <a:ext uri="{FF2B5EF4-FFF2-40B4-BE49-F238E27FC236}">
                <a16:creationId xmlns:a16="http://schemas.microsoft.com/office/drawing/2014/main" id="{DBDCD20F-8B6E-A630-567A-83B0D1D88ADD}"/>
              </a:ext>
            </a:extLst>
          </p:cNvPr>
          <p:cNvSpPr>
            <a:spLocks noGrp="1"/>
          </p:cNvSpPr>
          <p:nvPr>
            <p:ph idx="1"/>
          </p:nvPr>
        </p:nvSpPr>
        <p:spPr>
          <a:xfrm>
            <a:off x="838200" y="1825625"/>
            <a:ext cx="6731000" cy="3996055"/>
          </a:xfrm>
        </p:spPr>
        <p:txBody>
          <a:bodyPr>
            <a:normAutofit/>
          </a:bodyPr>
          <a:lstStyle/>
          <a:p>
            <a:r>
              <a:rPr lang="en-GB" dirty="0"/>
              <a:t>RICH1 has new flat mirrors for better photon yield</a:t>
            </a:r>
          </a:p>
          <a:p>
            <a:r>
              <a:rPr lang="en-GB" dirty="0"/>
              <a:t>Focal plane, optics modified to increase size of Cherenkov rings</a:t>
            </a:r>
          </a:p>
          <a:p>
            <a:r>
              <a:rPr lang="en-GB" dirty="0"/>
              <a:t>Photo-detectors have been upgraded</a:t>
            </a:r>
          </a:p>
          <a:p>
            <a:r>
              <a:rPr lang="en-GB" dirty="0"/>
              <a:t>Two new types of multi-anode photomultiplier tubes (</a:t>
            </a:r>
            <a:r>
              <a:rPr lang="en-GB" dirty="0" err="1"/>
              <a:t>MaPMTs</a:t>
            </a:r>
            <a:r>
              <a:rPr lang="en-GB" dirty="0"/>
              <a:t>) with finer granularity have been installed</a:t>
            </a:r>
            <a:endParaRPr lang="en-US" dirty="0"/>
          </a:p>
        </p:txBody>
      </p:sp>
      <p:pic>
        <p:nvPicPr>
          <p:cNvPr id="6" name="Picture 5" descr="A white and yellow cubes&#10;&#10;Description automatically generated">
            <a:extLst>
              <a:ext uri="{FF2B5EF4-FFF2-40B4-BE49-F238E27FC236}">
                <a16:creationId xmlns:a16="http://schemas.microsoft.com/office/drawing/2014/main" id="{17B046BB-1594-42E8-6835-07A688CDAB68}"/>
              </a:ext>
            </a:extLst>
          </p:cNvPr>
          <p:cNvPicPr>
            <a:picLocks noChangeAspect="1"/>
          </p:cNvPicPr>
          <p:nvPr/>
        </p:nvPicPr>
        <p:blipFill>
          <a:blip r:embed="rId6"/>
          <a:stretch>
            <a:fillRect/>
          </a:stretch>
        </p:blipFill>
        <p:spPr>
          <a:xfrm>
            <a:off x="8078470" y="911225"/>
            <a:ext cx="2781300" cy="4914900"/>
          </a:xfrm>
          <a:prstGeom prst="rect">
            <a:avLst/>
          </a:prstGeom>
        </p:spPr>
      </p:pic>
    </p:spTree>
    <p:extLst>
      <p:ext uri="{BB962C8B-B14F-4D97-AF65-F5344CB8AC3E}">
        <p14:creationId xmlns:p14="http://schemas.microsoft.com/office/powerpoint/2010/main" val="36211069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057E7-BDDA-EDC8-134B-611D72A6CA6F}"/>
              </a:ext>
            </a:extLst>
          </p:cNvPr>
          <p:cNvSpPr>
            <a:spLocks noGrp="1"/>
          </p:cNvSpPr>
          <p:nvPr>
            <p:ph type="title"/>
          </p:nvPr>
        </p:nvSpPr>
        <p:spPr/>
        <p:txBody>
          <a:bodyPr/>
          <a:lstStyle/>
          <a:p>
            <a:r>
              <a:rPr lang="en-US" dirty="0"/>
              <a:t>What I don’t go into depth on!</a:t>
            </a:r>
          </a:p>
        </p:txBody>
      </p:sp>
      <p:sp>
        <p:nvSpPr>
          <p:cNvPr id="8" name="Footer Placeholder 7">
            <a:extLst>
              <a:ext uri="{FF2B5EF4-FFF2-40B4-BE49-F238E27FC236}">
                <a16:creationId xmlns:a16="http://schemas.microsoft.com/office/drawing/2014/main" id="{523ACF39-A352-B9DC-C05F-31D34552C9A3}"/>
              </a:ext>
            </a:extLst>
          </p:cNvPr>
          <p:cNvSpPr>
            <a:spLocks noGrp="1"/>
          </p:cNvSpPr>
          <p:nvPr>
            <p:ph type="ftr" sz="quarter" idx="11"/>
          </p:nvPr>
        </p:nvSpPr>
        <p:spPr/>
        <p:txBody>
          <a:bodyPr/>
          <a:lstStyle/>
          <a:p>
            <a:r>
              <a:rPr lang="en-US"/>
              <a:t>David Friday (david.friday@cern.ch)</a:t>
            </a:r>
          </a:p>
        </p:txBody>
      </p:sp>
      <p:sp>
        <p:nvSpPr>
          <p:cNvPr id="9" name="Slide Number Placeholder 8">
            <a:extLst>
              <a:ext uri="{FF2B5EF4-FFF2-40B4-BE49-F238E27FC236}">
                <a16:creationId xmlns:a16="http://schemas.microsoft.com/office/drawing/2014/main" id="{FD1DED0B-710C-B4CF-FD88-75ECEEBAC2CF}"/>
              </a:ext>
            </a:extLst>
          </p:cNvPr>
          <p:cNvSpPr>
            <a:spLocks noGrp="1"/>
          </p:cNvSpPr>
          <p:nvPr>
            <p:ph type="sldNum" sz="quarter" idx="12"/>
          </p:nvPr>
        </p:nvSpPr>
        <p:spPr/>
        <p:txBody>
          <a:bodyPr/>
          <a:lstStyle/>
          <a:p>
            <a:fld id="{E08DE932-3671-FE41-87AA-2D00A64ACF59}" type="slidenum">
              <a:rPr lang="en-US" smtClean="0"/>
              <a:t>36</a:t>
            </a:fld>
            <a:endParaRPr lang="en-US" dirty="0"/>
          </a:p>
        </p:txBody>
      </p:sp>
      <p:pic>
        <p:nvPicPr>
          <p:cNvPr id="4" name="Graphic 3">
            <a:extLst>
              <a:ext uri="{FF2B5EF4-FFF2-40B4-BE49-F238E27FC236}">
                <a16:creationId xmlns:a16="http://schemas.microsoft.com/office/drawing/2014/main" id="{773A85CE-24F0-909C-77B9-F3BFBDBB8ED9}"/>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38498"/>
          <a:stretch/>
        </p:blipFill>
        <p:spPr>
          <a:xfrm>
            <a:off x="-1016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017236A9-E42A-FFE7-E11B-2C9A0929C20A}"/>
              </a:ext>
            </a:extLst>
          </p:cNvPr>
          <p:cNvPicPr>
            <a:picLocks noChangeAspect="1"/>
          </p:cNvPicPr>
          <p:nvPr/>
        </p:nvPicPr>
        <p:blipFill>
          <a:blip r:embed="rId5">
            <a:alphaModFix amt="61000"/>
          </a:blip>
          <a:stretch>
            <a:fillRect/>
          </a:stretch>
        </p:blipFill>
        <p:spPr>
          <a:xfrm>
            <a:off x="11078886" y="136525"/>
            <a:ext cx="990600" cy="774700"/>
          </a:xfrm>
          <a:prstGeom prst="rect">
            <a:avLst/>
          </a:prstGeom>
        </p:spPr>
      </p:pic>
      <p:sp>
        <p:nvSpPr>
          <p:cNvPr id="16" name="Content Placeholder 2">
            <a:extLst>
              <a:ext uri="{FF2B5EF4-FFF2-40B4-BE49-F238E27FC236}">
                <a16:creationId xmlns:a16="http://schemas.microsoft.com/office/drawing/2014/main" id="{DBDCD20F-8B6E-A630-567A-83B0D1D88ADD}"/>
              </a:ext>
            </a:extLst>
          </p:cNvPr>
          <p:cNvSpPr>
            <a:spLocks noGrp="1"/>
          </p:cNvSpPr>
          <p:nvPr>
            <p:ph idx="1"/>
          </p:nvPr>
        </p:nvSpPr>
        <p:spPr>
          <a:xfrm>
            <a:off x="711200" y="1845945"/>
            <a:ext cx="10642600" cy="3996055"/>
          </a:xfrm>
        </p:spPr>
        <p:txBody>
          <a:bodyPr>
            <a:normAutofit/>
          </a:bodyPr>
          <a:lstStyle/>
          <a:p>
            <a:r>
              <a:rPr lang="en-US" dirty="0"/>
              <a:t>SMOG 2. It was installed and provides a unique fixed target program to the </a:t>
            </a:r>
            <a:r>
              <a:rPr lang="en-US" dirty="0" err="1"/>
              <a:t>LHCb</a:t>
            </a:r>
            <a:r>
              <a:rPr lang="en-US" dirty="0"/>
              <a:t>. Learn about </a:t>
            </a:r>
            <a:r>
              <a:rPr lang="en-GB" dirty="0"/>
              <a:t>anti-proton production, Central exclusive production, Strangeness production and other cool things with this targeted gas injection system!</a:t>
            </a:r>
          </a:p>
          <a:p>
            <a:endParaRPr lang="en-GB" dirty="0"/>
          </a:p>
          <a:p>
            <a:r>
              <a:rPr lang="en-GB" dirty="0"/>
              <a:t>Calo and Muon upgrades. Both have made substantial upgrades to the from ends but the technology otherwise has remained relatively stable!</a:t>
            </a:r>
            <a:endParaRPr lang="en-US" dirty="0"/>
          </a:p>
        </p:txBody>
      </p:sp>
    </p:spTree>
    <p:extLst>
      <p:ext uri="{BB962C8B-B14F-4D97-AF65-F5344CB8AC3E}">
        <p14:creationId xmlns:p14="http://schemas.microsoft.com/office/powerpoint/2010/main" val="38314808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D5741-021C-AAB8-74EB-69025CA9893D}"/>
              </a:ext>
            </a:extLst>
          </p:cNvPr>
          <p:cNvSpPr>
            <a:spLocks noGrp="1"/>
          </p:cNvSpPr>
          <p:nvPr>
            <p:ph type="title"/>
          </p:nvPr>
        </p:nvSpPr>
        <p:spPr/>
        <p:txBody>
          <a:bodyPr/>
          <a:lstStyle/>
          <a:p>
            <a:r>
              <a:rPr lang="en-US" dirty="0"/>
              <a:t>Readout!</a:t>
            </a:r>
          </a:p>
        </p:txBody>
      </p:sp>
      <p:pic>
        <p:nvPicPr>
          <p:cNvPr id="9" name="Graphic 8">
            <a:extLst>
              <a:ext uri="{FF2B5EF4-FFF2-40B4-BE49-F238E27FC236}">
                <a16:creationId xmlns:a16="http://schemas.microsoft.com/office/drawing/2014/main" id="{8F38D581-D0A6-6658-E3D1-382408119734}"/>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10" name="Picture 9" descr="A purple bee with wings&#10;&#10;Description automatically generated">
            <a:extLst>
              <a:ext uri="{FF2B5EF4-FFF2-40B4-BE49-F238E27FC236}">
                <a16:creationId xmlns:a16="http://schemas.microsoft.com/office/drawing/2014/main" id="{881325E8-2FE2-BF48-176C-3A598B2BCFAD}"/>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11" name="AutoShape 8" descr="preview url image">
            <a:extLst>
              <a:ext uri="{FF2B5EF4-FFF2-40B4-BE49-F238E27FC236}">
                <a16:creationId xmlns:a16="http://schemas.microsoft.com/office/drawing/2014/main" id="{5D82469E-107E-CB0A-0FA7-C66E695286E7}"/>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ooter Placeholder 13">
            <a:extLst>
              <a:ext uri="{FF2B5EF4-FFF2-40B4-BE49-F238E27FC236}">
                <a16:creationId xmlns:a16="http://schemas.microsoft.com/office/drawing/2014/main" id="{8E64CFEC-3E25-2AF3-6371-9BAC84582194}"/>
              </a:ext>
            </a:extLst>
          </p:cNvPr>
          <p:cNvSpPr>
            <a:spLocks noGrp="1"/>
          </p:cNvSpPr>
          <p:nvPr>
            <p:ph type="ftr" sz="quarter" idx="11"/>
          </p:nvPr>
        </p:nvSpPr>
        <p:spPr/>
        <p:txBody>
          <a:bodyPr/>
          <a:lstStyle/>
          <a:p>
            <a:r>
              <a:rPr lang="en-US"/>
              <a:t>David Friday (david.friday@cern.ch)</a:t>
            </a:r>
          </a:p>
        </p:txBody>
      </p:sp>
      <p:sp>
        <p:nvSpPr>
          <p:cNvPr id="15" name="Slide Number Placeholder 14">
            <a:extLst>
              <a:ext uri="{FF2B5EF4-FFF2-40B4-BE49-F238E27FC236}">
                <a16:creationId xmlns:a16="http://schemas.microsoft.com/office/drawing/2014/main" id="{498933F5-7B83-A34D-DF2B-D572A178897D}"/>
              </a:ext>
            </a:extLst>
          </p:cNvPr>
          <p:cNvSpPr>
            <a:spLocks noGrp="1"/>
          </p:cNvSpPr>
          <p:nvPr>
            <p:ph type="sldNum" sz="quarter" idx="12"/>
          </p:nvPr>
        </p:nvSpPr>
        <p:spPr/>
        <p:txBody>
          <a:bodyPr/>
          <a:lstStyle/>
          <a:p>
            <a:fld id="{E08DE932-3671-FE41-87AA-2D00A64ACF59}" type="slidenum">
              <a:rPr lang="en-US" smtClean="0"/>
              <a:t>37</a:t>
            </a:fld>
            <a:endParaRPr lang="en-US"/>
          </a:p>
        </p:txBody>
      </p:sp>
      <p:sp>
        <p:nvSpPr>
          <p:cNvPr id="5" name="Content Placeholder 4">
            <a:extLst>
              <a:ext uri="{FF2B5EF4-FFF2-40B4-BE49-F238E27FC236}">
                <a16:creationId xmlns:a16="http://schemas.microsoft.com/office/drawing/2014/main" id="{AA02C24D-7996-83E9-A332-CD5575CF8906}"/>
              </a:ext>
            </a:extLst>
          </p:cNvPr>
          <p:cNvSpPr>
            <a:spLocks noGrp="1"/>
          </p:cNvSpPr>
          <p:nvPr>
            <p:ph idx="1"/>
          </p:nvPr>
        </p:nvSpPr>
        <p:spPr>
          <a:xfrm>
            <a:off x="990600" y="1847850"/>
            <a:ext cx="4953000" cy="4351338"/>
          </a:xfrm>
        </p:spPr>
        <p:txBody>
          <a:bodyPr/>
          <a:lstStyle/>
          <a:p>
            <a:r>
              <a:rPr lang="en-US" dirty="0"/>
              <a:t>With the removal of the L0 hardware trigger </a:t>
            </a:r>
            <a:r>
              <a:rPr lang="en-US" b="1" dirty="0"/>
              <a:t>all</a:t>
            </a:r>
            <a:r>
              <a:rPr lang="en-US" dirty="0"/>
              <a:t> bunch crossings can be triggered on and sent to the Event Builder nodes on the surface!</a:t>
            </a:r>
          </a:p>
          <a:p>
            <a:r>
              <a:rPr lang="en-US" dirty="0"/>
              <a:t>That’s around 19000m of optical </a:t>
            </a:r>
            <a:r>
              <a:rPr lang="en-US" dirty="0" err="1"/>
              <a:t>fibres</a:t>
            </a:r>
            <a:r>
              <a:rPr lang="en-US" dirty="0"/>
              <a:t> with a yield of 99.75%</a:t>
            </a:r>
          </a:p>
          <a:p>
            <a:endParaRPr lang="en-US" dirty="0"/>
          </a:p>
        </p:txBody>
      </p:sp>
      <p:pic>
        <p:nvPicPr>
          <p:cNvPr id="16" name="Picture 15" descr="A diagram of a system&#10;&#10;Description automatically generated">
            <a:extLst>
              <a:ext uri="{FF2B5EF4-FFF2-40B4-BE49-F238E27FC236}">
                <a16:creationId xmlns:a16="http://schemas.microsoft.com/office/drawing/2014/main" id="{AD9666BC-B7F6-A456-7568-E23549B8B021}"/>
              </a:ext>
            </a:extLst>
          </p:cNvPr>
          <p:cNvPicPr>
            <a:picLocks noChangeAspect="1"/>
          </p:cNvPicPr>
          <p:nvPr/>
        </p:nvPicPr>
        <p:blipFill>
          <a:blip r:embed="rId5"/>
          <a:stretch>
            <a:fillRect/>
          </a:stretch>
        </p:blipFill>
        <p:spPr>
          <a:xfrm>
            <a:off x="5943600" y="1690688"/>
            <a:ext cx="5603874" cy="4483099"/>
          </a:xfrm>
          <a:prstGeom prst="rect">
            <a:avLst/>
          </a:prstGeom>
        </p:spPr>
      </p:pic>
    </p:spTree>
    <p:extLst>
      <p:ext uri="{BB962C8B-B14F-4D97-AF65-F5344CB8AC3E}">
        <p14:creationId xmlns:p14="http://schemas.microsoft.com/office/powerpoint/2010/main" val="14417814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diagram of a computer network&#10;&#10;Description automatically generated">
            <a:extLst>
              <a:ext uri="{FF2B5EF4-FFF2-40B4-BE49-F238E27FC236}">
                <a16:creationId xmlns:a16="http://schemas.microsoft.com/office/drawing/2014/main" id="{F98A0FFB-E256-D6FB-A5D1-EEA60ABC359A}"/>
              </a:ext>
            </a:extLst>
          </p:cNvPr>
          <p:cNvPicPr>
            <a:picLocks noChangeAspect="1"/>
          </p:cNvPicPr>
          <p:nvPr/>
        </p:nvPicPr>
        <p:blipFill>
          <a:blip r:embed="rId2"/>
          <a:stretch>
            <a:fillRect/>
          </a:stretch>
        </p:blipFill>
        <p:spPr>
          <a:xfrm>
            <a:off x="6301620" y="78305"/>
            <a:ext cx="5027622" cy="6396589"/>
          </a:xfrm>
          <a:prstGeom prst="rect">
            <a:avLst/>
          </a:prstGeom>
        </p:spPr>
      </p:pic>
      <p:sp>
        <p:nvSpPr>
          <p:cNvPr id="2" name="Title 1">
            <a:extLst>
              <a:ext uri="{FF2B5EF4-FFF2-40B4-BE49-F238E27FC236}">
                <a16:creationId xmlns:a16="http://schemas.microsoft.com/office/drawing/2014/main" id="{4F6D5741-021C-AAB8-74EB-69025CA9893D}"/>
              </a:ext>
            </a:extLst>
          </p:cNvPr>
          <p:cNvSpPr>
            <a:spLocks noGrp="1"/>
          </p:cNvSpPr>
          <p:nvPr>
            <p:ph type="title"/>
          </p:nvPr>
        </p:nvSpPr>
        <p:spPr/>
        <p:txBody>
          <a:bodyPr/>
          <a:lstStyle/>
          <a:p>
            <a:r>
              <a:rPr lang="en-US" dirty="0"/>
              <a:t>Readout</a:t>
            </a:r>
          </a:p>
        </p:txBody>
      </p:sp>
      <p:pic>
        <p:nvPicPr>
          <p:cNvPr id="9" name="Graphic 8">
            <a:extLst>
              <a:ext uri="{FF2B5EF4-FFF2-40B4-BE49-F238E27FC236}">
                <a16:creationId xmlns:a16="http://schemas.microsoft.com/office/drawing/2014/main" id="{8F38D581-D0A6-6658-E3D1-382408119734}"/>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38498"/>
          <a:stretch/>
        </p:blipFill>
        <p:spPr>
          <a:xfrm>
            <a:off x="0" y="0"/>
            <a:ext cx="6551975" cy="6858000"/>
          </a:xfrm>
          <a:prstGeom prst="rect">
            <a:avLst/>
          </a:prstGeom>
        </p:spPr>
      </p:pic>
      <p:pic>
        <p:nvPicPr>
          <p:cNvPr id="10" name="Picture 9" descr="A purple bee with wings&#10;&#10;Description automatically generated">
            <a:extLst>
              <a:ext uri="{FF2B5EF4-FFF2-40B4-BE49-F238E27FC236}">
                <a16:creationId xmlns:a16="http://schemas.microsoft.com/office/drawing/2014/main" id="{881325E8-2FE2-BF48-176C-3A598B2BCFAD}"/>
              </a:ext>
            </a:extLst>
          </p:cNvPr>
          <p:cNvPicPr>
            <a:picLocks noChangeAspect="1"/>
          </p:cNvPicPr>
          <p:nvPr/>
        </p:nvPicPr>
        <p:blipFill>
          <a:blip r:embed="rId5">
            <a:alphaModFix amt="61000"/>
          </a:blip>
          <a:stretch>
            <a:fillRect/>
          </a:stretch>
        </p:blipFill>
        <p:spPr>
          <a:xfrm>
            <a:off x="11078886" y="136525"/>
            <a:ext cx="990600" cy="774700"/>
          </a:xfrm>
          <a:prstGeom prst="rect">
            <a:avLst/>
          </a:prstGeom>
        </p:spPr>
      </p:pic>
      <p:sp>
        <p:nvSpPr>
          <p:cNvPr id="11" name="AutoShape 8" descr="preview url image">
            <a:extLst>
              <a:ext uri="{FF2B5EF4-FFF2-40B4-BE49-F238E27FC236}">
                <a16:creationId xmlns:a16="http://schemas.microsoft.com/office/drawing/2014/main" id="{5D82469E-107E-CB0A-0FA7-C66E695286E7}"/>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ooter Placeholder 13">
            <a:extLst>
              <a:ext uri="{FF2B5EF4-FFF2-40B4-BE49-F238E27FC236}">
                <a16:creationId xmlns:a16="http://schemas.microsoft.com/office/drawing/2014/main" id="{8E64CFEC-3E25-2AF3-6371-9BAC84582194}"/>
              </a:ext>
            </a:extLst>
          </p:cNvPr>
          <p:cNvSpPr>
            <a:spLocks noGrp="1"/>
          </p:cNvSpPr>
          <p:nvPr>
            <p:ph type="ftr" sz="quarter" idx="11"/>
          </p:nvPr>
        </p:nvSpPr>
        <p:spPr/>
        <p:txBody>
          <a:bodyPr/>
          <a:lstStyle/>
          <a:p>
            <a:r>
              <a:rPr lang="en-US"/>
              <a:t>David Friday (david.friday@cern.ch)</a:t>
            </a:r>
          </a:p>
        </p:txBody>
      </p:sp>
      <p:sp>
        <p:nvSpPr>
          <p:cNvPr id="15" name="Slide Number Placeholder 14">
            <a:extLst>
              <a:ext uri="{FF2B5EF4-FFF2-40B4-BE49-F238E27FC236}">
                <a16:creationId xmlns:a16="http://schemas.microsoft.com/office/drawing/2014/main" id="{498933F5-7B83-A34D-DF2B-D572A178897D}"/>
              </a:ext>
            </a:extLst>
          </p:cNvPr>
          <p:cNvSpPr>
            <a:spLocks noGrp="1"/>
          </p:cNvSpPr>
          <p:nvPr>
            <p:ph type="sldNum" sz="quarter" idx="12"/>
          </p:nvPr>
        </p:nvSpPr>
        <p:spPr/>
        <p:txBody>
          <a:bodyPr/>
          <a:lstStyle/>
          <a:p>
            <a:fld id="{E08DE932-3671-FE41-87AA-2D00A64ACF59}" type="slidenum">
              <a:rPr lang="en-US" smtClean="0"/>
              <a:t>38</a:t>
            </a:fld>
            <a:endParaRPr lang="en-US"/>
          </a:p>
        </p:txBody>
      </p:sp>
      <p:sp>
        <p:nvSpPr>
          <p:cNvPr id="5" name="Content Placeholder 4">
            <a:extLst>
              <a:ext uri="{FF2B5EF4-FFF2-40B4-BE49-F238E27FC236}">
                <a16:creationId xmlns:a16="http://schemas.microsoft.com/office/drawing/2014/main" id="{AA02C24D-7996-83E9-A332-CD5575CF8906}"/>
              </a:ext>
            </a:extLst>
          </p:cNvPr>
          <p:cNvSpPr>
            <a:spLocks noGrp="1"/>
          </p:cNvSpPr>
          <p:nvPr>
            <p:ph idx="1"/>
          </p:nvPr>
        </p:nvSpPr>
        <p:spPr>
          <a:xfrm>
            <a:off x="990600" y="1847850"/>
            <a:ext cx="4953000" cy="4351338"/>
          </a:xfrm>
        </p:spPr>
        <p:txBody>
          <a:bodyPr/>
          <a:lstStyle/>
          <a:p>
            <a:r>
              <a:rPr lang="en-US" dirty="0"/>
              <a:t>What this means at the detector end is that the LHC clock synchronizes all </a:t>
            </a:r>
            <a:r>
              <a:rPr lang="en-US" dirty="0" err="1"/>
              <a:t>LHCb</a:t>
            </a:r>
            <a:r>
              <a:rPr lang="en-US" dirty="0"/>
              <a:t> front end electronics via the SOL40’s</a:t>
            </a:r>
          </a:p>
          <a:p>
            <a:r>
              <a:rPr lang="en-US" dirty="0"/>
              <a:t>These readout the front ends and transmit them to the ECS. Timing calibration of the from ends ensure the correct packets are synchronized.</a:t>
            </a:r>
          </a:p>
          <a:p>
            <a:endParaRPr lang="en-US" dirty="0"/>
          </a:p>
        </p:txBody>
      </p:sp>
    </p:spTree>
    <p:extLst>
      <p:ext uri="{BB962C8B-B14F-4D97-AF65-F5344CB8AC3E}">
        <p14:creationId xmlns:p14="http://schemas.microsoft.com/office/powerpoint/2010/main" val="36578439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D5741-021C-AAB8-74EB-69025CA9893D}"/>
              </a:ext>
            </a:extLst>
          </p:cNvPr>
          <p:cNvSpPr>
            <a:spLocks noGrp="1"/>
          </p:cNvSpPr>
          <p:nvPr>
            <p:ph type="title"/>
          </p:nvPr>
        </p:nvSpPr>
        <p:spPr/>
        <p:txBody>
          <a:bodyPr/>
          <a:lstStyle/>
          <a:p>
            <a:r>
              <a:rPr lang="en-US" dirty="0"/>
              <a:t>All</a:t>
            </a:r>
            <a:r>
              <a:rPr lang="en-US" b="1" dirty="0"/>
              <a:t>e</a:t>
            </a:r>
            <a:r>
              <a:rPr lang="en-US" dirty="0"/>
              <a:t>n! (motivation)</a:t>
            </a:r>
          </a:p>
        </p:txBody>
      </p:sp>
      <p:pic>
        <p:nvPicPr>
          <p:cNvPr id="9" name="Graphic 8">
            <a:extLst>
              <a:ext uri="{FF2B5EF4-FFF2-40B4-BE49-F238E27FC236}">
                <a16:creationId xmlns:a16="http://schemas.microsoft.com/office/drawing/2014/main" id="{8F38D581-D0A6-6658-E3D1-382408119734}"/>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10" name="Picture 9" descr="A purple bee with wings&#10;&#10;Description automatically generated">
            <a:extLst>
              <a:ext uri="{FF2B5EF4-FFF2-40B4-BE49-F238E27FC236}">
                <a16:creationId xmlns:a16="http://schemas.microsoft.com/office/drawing/2014/main" id="{881325E8-2FE2-BF48-176C-3A598B2BCFAD}"/>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11" name="AutoShape 8" descr="preview url image">
            <a:extLst>
              <a:ext uri="{FF2B5EF4-FFF2-40B4-BE49-F238E27FC236}">
                <a16:creationId xmlns:a16="http://schemas.microsoft.com/office/drawing/2014/main" id="{5D82469E-107E-CB0A-0FA7-C66E695286E7}"/>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ooter Placeholder 13">
            <a:extLst>
              <a:ext uri="{FF2B5EF4-FFF2-40B4-BE49-F238E27FC236}">
                <a16:creationId xmlns:a16="http://schemas.microsoft.com/office/drawing/2014/main" id="{8E64CFEC-3E25-2AF3-6371-9BAC84582194}"/>
              </a:ext>
            </a:extLst>
          </p:cNvPr>
          <p:cNvSpPr>
            <a:spLocks noGrp="1"/>
          </p:cNvSpPr>
          <p:nvPr>
            <p:ph type="ftr" sz="quarter" idx="11"/>
          </p:nvPr>
        </p:nvSpPr>
        <p:spPr/>
        <p:txBody>
          <a:bodyPr/>
          <a:lstStyle/>
          <a:p>
            <a:r>
              <a:rPr lang="en-US" dirty="0"/>
              <a:t>David Friday (</a:t>
            </a:r>
            <a:r>
              <a:rPr lang="en-US" dirty="0" err="1"/>
              <a:t>david.friday@cern.ch</a:t>
            </a:r>
            <a:r>
              <a:rPr lang="en-US" dirty="0"/>
              <a:t>)</a:t>
            </a:r>
          </a:p>
        </p:txBody>
      </p:sp>
      <p:sp>
        <p:nvSpPr>
          <p:cNvPr id="15" name="Slide Number Placeholder 14">
            <a:extLst>
              <a:ext uri="{FF2B5EF4-FFF2-40B4-BE49-F238E27FC236}">
                <a16:creationId xmlns:a16="http://schemas.microsoft.com/office/drawing/2014/main" id="{498933F5-7B83-A34D-DF2B-D572A178897D}"/>
              </a:ext>
            </a:extLst>
          </p:cNvPr>
          <p:cNvSpPr>
            <a:spLocks noGrp="1"/>
          </p:cNvSpPr>
          <p:nvPr>
            <p:ph type="sldNum" sz="quarter" idx="12"/>
          </p:nvPr>
        </p:nvSpPr>
        <p:spPr/>
        <p:txBody>
          <a:bodyPr/>
          <a:lstStyle/>
          <a:p>
            <a:fld id="{E08DE932-3671-FE41-87AA-2D00A64ACF59}" type="slidenum">
              <a:rPr lang="en-US" smtClean="0"/>
              <a:t>39</a:t>
            </a:fld>
            <a:endParaRPr lang="en-US"/>
          </a:p>
        </p:txBody>
      </p:sp>
      <p:sp>
        <p:nvSpPr>
          <p:cNvPr id="5" name="Content Placeholder 4">
            <a:extLst>
              <a:ext uri="{FF2B5EF4-FFF2-40B4-BE49-F238E27FC236}">
                <a16:creationId xmlns:a16="http://schemas.microsoft.com/office/drawing/2014/main" id="{AA02C24D-7996-83E9-A332-CD5575CF8906}"/>
              </a:ext>
            </a:extLst>
          </p:cNvPr>
          <p:cNvSpPr>
            <a:spLocks noGrp="1"/>
          </p:cNvSpPr>
          <p:nvPr>
            <p:ph idx="1"/>
          </p:nvPr>
        </p:nvSpPr>
        <p:spPr>
          <a:xfrm>
            <a:off x="990600" y="1847850"/>
            <a:ext cx="4953000" cy="4351338"/>
          </a:xfrm>
        </p:spPr>
        <p:txBody>
          <a:bodyPr>
            <a:normAutofit lnSpcReduction="10000"/>
          </a:bodyPr>
          <a:lstStyle/>
          <a:p>
            <a:r>
              <a:rPr lang="en-US" dirty="0"/>
              <a:t>Traditionally the HLT sequence is made of 2 stages. HLT1 which uses a stripped down reconstruction to veto any “no physics” events before a disk buffer.</a:t>
            </a:r>
          </a:p>
          <a:p>
            <a:r>
              <a:rPr lang="en-US" dirty="0"/>
              <a:t>Then HLT2 that completes and triggers on the full event reconstruction. Depending on the buffer size HLT2 doesn’t need the same speed as HLT1</a:t>
            </a:r>
          </a:p>
          <a:p>
            <a:endParaRPr lang="en-US" dirty="0"/>
          </a:p>
        </p:txBody>
      </p:sp>
      <p:pic>
        <p:nvPicPr>
          <p:cNvPr id="6146" name="Picture 2" descr="Allan Allan Allan Steve GIFs | Tenor">
            <a:extLst>
              <a:ext uri="{FF2B5EF4-FFF2-40B4-BE49-F238E27FC236}">
                <a16:creationId xmlns:a16="http://schemas.microsoft.com/office/drawing/2014/main" id="{98423235-56BA-F78E-DDB2-D52688E7982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7107" y="195143"/>
            <a:ext cx="3975100" cy="20447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 diagram of a process flow&#10;&#10;Description automatically generated">
            <a:extLst>
              <a:ext uri="{FF2B5EF4-FFF2-40B4-BE49-F238E27FC236}">
                <a16:creationId xmlns:a16="http://schemas.microsoft.com/office/drawing/2014/main" id="{200072ED-4C82-C628-093C-0C1494CAC77E}"/>
              </a:ext>
            </a:extLst>
          </p:cNvPr>
          <p:cNvPicPr>
            <a:picLocks noChangeAspect="1"/>
          </p:cNvPicPr>
          <p:nvPr/>
        </p:nvPicPr>
        <p:blipFill>
          <a:blip r:embed="rId6"/>
          <a:stretch>
            <a:fillRect/>
          </a:stretch>
        </p:blipFill>
        <p:spPr>
          <a:xfrm>
            <a:off x="6210300" y="2604968"/>
            <a:ext cx="5981700" cy="3429000"/>
          </a:xfrm>
          <a:prstGeom prst="rect">
            <a:avLst/>
          </a:prstGeom>
        </p:spPr>
      </p:pic>
    </p:spTree>
    <p:extLst>
      <p:ext uri="{BB962C8B-B14F-4D97-AF65-F5344CB8AC3E}">
        <p14:creationId xmlns:p14="http://schemas.microsoft.com/office/powerpoint/2010/main" val="670012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1E5D3873-B358-B16B-B156-B4AED7F6F14A}"/>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1C7CE8DD-F361-D0BB-986F-0F4DF36730D9}"/>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8" name="Title 7">
            <a:extLst>
              <a:ext uri="{FF2B5EF4-FFF2-40B4-BE49-F238E27FC236}">
                <a16:creationId xmlns:a16="http://schemas.microsoft.com/office/drawing/2014/main" id="{B72B3684-8D21-C135-9BB0-48B02B95C9DE}"/>
              </a:ext>
            </a:extLst>
          </p:cNvPr>
          <p:cNvSpPr>
            <a:spLocks noGrp="1"/>
          </p:cNvSpPr>
          <p:nvPr>
            <p:ph type="title"/>
          </p:nvPr>
        </p:nvSpPr>
        <p:spPr/>
        <p:txBody>
          <a:bodyPr/>
          <a:lstStyle/>
          <a:p>
            <a:r>
              <a:rPr lang="en-US" dirty="0"/>
              <a:t>Where we started?</a:t>
            </a:r>
          </a:p>
        </p:txBody>
      </p:sp>
      <p:pic>
        <p:nvPicPr>
          <p:cNvPr id="7" name="Picture 6" descr="A diagram of a machine&#10;&#10;Description automatically generated">
            <a:extLst>
              <a:ext uri="{FF2B5EF4-FFF2-40B4-BE49-F238E27FC236}">
                <a16:creationId xmlns:a16="http://schemas.microsoft.com/office/drawing/2014/main" id="{F1297D86-BD9F-6DEA-D9A2-8DC65D0FC66D}"/>
              </a:ext>
            </a:extLst>
          </p:cNvPr>
          <p:cNvPicPr>
            <a:picLocks noChangeAspect="1"/>
          </p:cNvPicPr>
          <p:nvPr/>
        </p:nvPicPr>
        <p:blipFill>
          <a:blip r:embed="rId5"/>
          <a:stretch>
            <a:fillRect/>
          </a:stretch>
        </p:blipFill>
        <p:spPr>
          <a:xfrm>
            <a:off x="2205597" y="1861616"/>
            <a:ext cx="7780806" cy="4825456"/>
          </a:xfrm>
          <a:prstGeom prst="rect">
            <a:avLst/>
          </a:prstGeom>
        </p:spPr>
      </p:pic>
      <p:sp>
        <p:nvSpPr>
          <p:cNvPr id="9" name="TextBox 8">
            <a:extLst>
              <a:ext uri="{FF2B5EF4-FFF2-40B4-BE49-F238E27FC236}">
                <a16:creationId xmlns:a16="http://schemas.microsoft.com/office/drawing/2014/main" id="{2605A107-24FE-6C42-62B7-C2E6F4920813}"/>
              </a:ext>
            </a:extLst>
          </p:cNvPr>
          <p:cNvSpPr txBox="1"/>
          <p:nvPr/>
        </p:nvSpPr>
        <p:spPr>
          <a:xfrm>
            <a:off x="2423427" y="1321356"/>
            <a:ext cx="7562976" cy="369332"/>
          </a:xfrm>
          <a:prstGeom prst="rect">
            <a:avLst/>
          </a:prstGeom>
          <a:noFill/>
        </p:spPr>
        <p:txBody>
          <a:bodyPr wrap="square">
            <a:spAutoFit/>
          </a:bodyPr>
          <a:lstStyle/>
          <a:p>
            <a:r>
              <a:rPr lang="en-GB" b="0" i="0" dirty="0">
                <a:effectLst/>
                <a:latin typeface="Google Sans"/>
              </a:rPr>
              <a:t>Single-arm spectrometer in the forward region to study beauty and charm</a:t>
            </a:r>
            <a:endParaRPr lang="en-US" dirty="0"/>
          </a:p>
        </p:txBody>
      </p:sp>
    </p:spTree>
    <p:extLst>
      <p:ext uri="{BB962C8B-B14F-4D97-AF65-F5344CB8AC3E}">
        <p14:creationId xmlns:p14="http://schemas.microsoft.com/office/powerpoint/2010/main" val="587329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D5741-021C-AAB8-74EB-69025CA9893D}"/>
              </a:ext>
            </a:extLst>
          </p:cNvPr>
          <p:cNvSpPr>
            <a:spLocks noGrp="1"/>
          </p:cNvSpPr>
          <p:nvPr>
            <p:ph type="title"/>
          </p:nvPr>
        </p:nvSpPr>
        <p:spPr/>
        <p:txBody>
          <a:bodyPr/>
          <a:lstStyle/>
          <a:p>
            <a:r>
              <a:rPr lang="en-US" dirty="0"/>
              <a:t>All</a:t>
            </a:r>
            <a:r>
              <a:rPr lang="en-US" b="1" dirty="0"/>
              <a:t>e</a:t>
            </a:r>
            <a:r>
              <a:rPr lang="en-US" dirty="0"/>
              <a:t>n</a:t>
            </a:r>
          </a:p>
        </p:txBody>
      </p:sp>
      <p:pic>
        <p:nvPicPr>
          <p:cNvPr id="9" name="Graphic 8">
            <a:extLst>
              <a:ext uri="{FF2B5EF4-FFF2-40B4-BE49-F238E27FC236}">
                <a16:creationId xmlns:a16="http://schemas.microsoft.com/office/drawing/2014/main" id="{8F38D581-D0A6-6658-E3D1-382408119734}"/>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10" name="Picture 9" descr="A purple bee with wings&#10;&#10;Description automatically generated">
            <a:extLst>
              <a:ext uri="{FF2B5EF4-FFF2-40B4-BE49-F238E27FC236}">
                <a16:creationId xmlns:a16="http://schemas.microsoft.com/office/drawing/2014/main" id="{881325E8-2FE2-BF48-176C-3A598B2BCFAD}"/>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11" name="AutoShape 8" descr="preview url image">
            <a:extLst>
              <a:ext uri="{FF2B5EF4-FFF2-40B4-BE49-F238E27FC236}">
                <a16:creationId xmlns:a16="http://schemas.microsoft.com/office/drawing/2014/main" id="{5D82469E-107E-CB0A-0FA7-C66E695286E7}"/>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ooter Placeholder 13">
            <a:extLst>
              <a:ext uri="{FF2B5EF4-FFF2-40B4-BE49-F238E27FC236}">
                <a16:creationId xmlns:a16="http://schemas.microsoft.com/office/drawing/2014/main" id="{8E64CFEC-3E25-2AF3-6371-9BAC84582194}"/>
              </a:ext>
            </a:extLst>
          </p:cNvPr>
          <p:cNvSpPr>
            <a:spLocks noGrp="1"/>
          </p:cNvSpPr>
          <p:nvPr>
            <p:ph type="ftr" sz="quarter" idx="11"/>
          </p:nvPr>
        </p:nvSpPr>
        <p:spPr/>
        <p:txBody>
          <a:bodyPr/>
          <a:lstStyle/>
          <a:p>
            <a:r>
              <a:rPr lang="en-US" dirty="0"/>
              <a:t>David Friday (</a:t>
            </a:r>
            <a:r>
              <a:rPr lang="en-US" dirty="0" err="1"/>
              <a:t>david.friday@cern.ch</a:t>
            </a:r>
            <a:r>
              <a:rPr lang="en-US" dirty="0"/>
              <a:t>)</a:t>
            </a:r>
          </a:p>
        </p:txBody>
      </p:sp>
      <p:sp>
        <p:nvSpPr>
          <p:cNvPr id="15" name="Slide Number Placeholder 14">
            <a:extLst>
              <a:ext uri="{FF2B5EF4-FFF2-40B4-BE49-F238E27FC236}">
                <a16:creationId xmlns:a16="http://schemas.microsoft.com/office/drawing/2014/main" id="{498933F5-7B83-A34D-DF2B-D572A178897D}"/>
              </a:ext>
            </a:extLst>
          </p:cNvPr>
          <p:cNvSpPr>
            <a:spLocks noGrp="1"/>
          </p:cNvSpPr>
          <p:nvPr>
            <p:ph type="sldNum" sz="quarter" idx="12"/>
          </p:nvPr>
        </p:nvSpPr>
        <p:spPr/>
        <p:txBody>
          <a:bodyPr/>
          <a:lstStyle/>
          <a:p>
            <a:fld id="{E08DE932-3671-FE41-87AA-2D00A64ACF59}" type="slidenum">
              <a:rPr lang="en-US" smtClean="0"/>
              <a:t>40</a:t>
            </a:fld>
            <a:endParaRPr lang="en-US"/>
          </a:p>
        </p:txBody>
      </p:sp>
      <p:sp>
        <p:nvSpPr>
          <p:cNvPr id="5" name="Content Placeholder 4">
            <a:extLst>
              <a:ext uri="{FF2B5EF4-FFF2-40B4-BE49-F238E27FC236}">
                <a16:creationId xmlns:a16="http://schemas.microsoft.com/office/drawing/2014/main" id="{AA02C24D-7996-83E9-A332-CD5575CF8906}"/>
              </a:ext>
            </a:extLst>
          </p:cNvPr>
          <p:cNvSpPr>
            <a:spLocks noGrp="1"/>
          </p:cNvSpPr>
          <p:nvPr>
            <p:ph idx="1"/>
          </p:nvPr>
        </p:nvSpPr>
        <p:spPr>
          <a:xfrm>
            <a:off x="990600" y="1847850"/>
            <a:ext cx="4953000" cy="4351338"/>
          </a:xfrm>
        </p:spPr>
        <p:txBody>
          <a:bodyPr>
            <a:normAutofit/>
          </a:bodyPr>
          <a:lstStyle/>
          <a:p>
            <a:r>
              <a:rPr lang="en-GB" dirty="0"/>
              <a:t>Allen project for fully software trigger on GPUs</a:t>
            </a:r>
          </a:p>
          <a:p>
            <a:pPr lvl="1"/>
            <a:r>
              <a:rPr lang="en-GB" dirty="0"/>
              <a:t>Implemented on C++, CUDA and python </a:t>
            </a:r>
          </a:p>
          <a:p>
            <a:pPr lvl="1"/>
            <a:r>
              <a:rPr lang="en-GB" dirty="0"/>
              <a:t>Running also for CPU and HIP (AMD, experimental)</a:t>
            </a:r>
          </a:p>
          <a:p>
            <a:pPr lvl="1"/>
            <a:r>
              <a:rPr lang="en-GB" dirty="0"/>
              <a:t>It can run standalone!</a:t>
            </a:r>
            <a:endParaRPr lang="en-US" dirty="0"/>
          </a:p>
        </p:txBody>
      </p:sp>
      <p:pic>
        <p:nvPicPr>
          <p:cNvPr id="4" name="Picture 3" descr="A diagram of a computer&#10;&#10;Description automatically generated">
            <a:extLst>
              <a:ext uri="{FF2B5EF4-FFF2-40B4-BE49-F238E27FC236}">
                <a16:creationId xmlns:a16="http://schemas.microsoft.com/office/drawing/2014/main" id="{67A2409E-476C-AE77-5BBD-E2C859A77F25}"/>
              </a:ext>
            </a:extLst>
          </p:cNvPr>
          <p:cNvPicPr>
            <a:picLocks noChangeAspect="1"/>
          </p:cNvPicPr>
          <p:nvPr/>
        </p:nvPicPr>
        <p:blipFill>
          <a:blip r:embed="rId5"/>
          <a:stretch>
            <a:fillRect/>
          </a:stretch>
        </p:blipFill>
        <p:spPr>
          <a:xfrm>
            <a:off x="6371084" y="1364914"/>
            <a:ext cx="5163607" cy="3823371"/>
          </a:xfrm>
          <a:prstGeom prst="rect">
            <a:avLst/>
          </a:prstGeom>
        </p:spPr>
      </p:pic>
    </p:spTree>
    <p:extLst>
      <p:ext uri="{BB962C8B-B14F-4D97-AF65-F5344CB8AC3E}">
        <p14:creationId xmlns:p14="http://schemas.microsoft.com/office/powerpoint/2010/main" val="35954133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D5741-021C-AAB8-74EB-69025CA9893D}"/>
              </a:ext>
            </a:extLst>
          </p:cNvPr>
          <p:cNvSpPr>
            <a:spLocks noGrp="1"/>
          </p:cNvSpPr>
          <p:nvPr>
            <p:ph type="title"/>
          </p:nvPr>
        </p:nvSpPr>
        <p:spPr/>
        <p:txBody>
          <a:bodyPr/>
          <a:lstStyle/>
          <a:p>
            <a:r>
              <a:rPr lang="en-US" dirty="0"/>
              <a:t>Online Monitoring workflow</a:t>
            </a:r>
          </a:p>
        </p:txBody>
      </p:sp>
      <p:pic>
        <p:nvPicPr>
          <p:cNvPr id="9" name="Graphic 8">
            <a:extLst>
              <a:ext uri="{FF2B5EF4-FFF2-40B4-BE49-F238E27FC236}">
                <a16:creationId xmlns:a16="http://schemas.microsoft.com/office/drawing/2014/main" id="{8F38D581-D0A6-6658-E3D1-382408119734}"/>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10" name="Picture 9" descr="A purple bee with wings&#10;&#10;Description automatically generated">
            <a:extLst>
              <a:ext uri="{FF2B5EF4-FFF2-40B4-BE49-F238E27FC236}">
                <a16:creationId xmlns:a16="http://schemas.microsoft.com/office/drawing/2014/main" id="{881325E8-2FE2-BF48-176C-3A598B2BCFAD}"/>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pic>
        <p:nvPicPr>
          <p:cNvPr id="13" name="Content Placeholder 12" descr="A diagram of a process flow&#10;&#10;Description automatically generated">
            <a:extLst>
              <a:ext uri="{FF2B5EF4-FFF2-40B4-BE49-F238E27FC236}">
                <a16:creationId xmlns:a16="http://schemas.microsoft.com/office/drawing/2014/main" id="{879CE811-4CEA-977D-5DD8-B1C2E7830070}"/>
              </a:ext>
            </a:extLst>
          </p:cNvPr>
          <p:cNvPicPr>
            <a:picLocks noGrp="1" noChangeAspect="1"/>
          </p:cNvPicPr>
          <p:nvPr>
            <p:ph idx="1"/>
          </p:nvPr>
        </p:nvPicPr>
        <p:blipFill>
          <a:blip r:embed="rId5"/>
          <a:stretch>
            <a:fillRect/>
          </a:stretch>
        </p:blipFill>
        <p:spPr bwMode="auto">
          <a:xfrm>
            <a:off x="2952238" y="1417638"/>
            <a:ext cx="5982724" cy="4802187"/>
          </a:xfrm>
          <a:prstGeom prst="rect">
            <a:avLst/>
          </a:prstGeom>
          <a:noFill/>
          <a:extLst>
            <a:ext uri="{909E8E84-426E-40DD-AFC4-6F175D3DCCD1}">
              <a14:hiddenFill xmlns:a14="http://schemas.microsoft.com/office/drawing/2010/main">
                <a:solidFill>
                  <a:srgbClr val="FFFFFF"/>
                </a:solidFill>
              </a14:hiddenFill>
            </a:ext>
          </a:extLst>
        </p:spPr>
      </p:pic>
      <p:sp>
        <p:nvSpPr>
          <p:cNvPr id="11" name="AutoShape 8" descr="preview url image">
            <a:extLst>
              <a:ext uri="{FF2B5EF4-FFF2-40B4-BE49-F238E27FC236}">
                <a16:creationId xmlns:a16="http://schemas.microsoft.com/office/drawing/2014/main" id="{5D82469E-107E-CB0A-0FA7-C66E695286E7}"/>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ooter Placeholder 13">
            <a:extLst>
              <a:ext uri="{FF2B5EF4-FFF2-40B4-BE49-F238E27FC236}">
                <a16:creationId xmlns:a16="http://schemas.microsoft.com/office/drawing/2014/main" id="{8E64CFEC-3E25-2AF3-6371-9BAC84582194}"/>
              </a:ext>
            </a:extLst>
          </p:cNvPr>
          <p:cNvSpPr>
            <a:spLocks noGrp="1"/>
          </p:cNvSpPr>
          <p:nvPr>
            <p:ph type="ftr" sz="quarter" idx="11"/>
          </p:nvPr>
        </p:nvSpPr>
        <p:spPr/>
        <p:txBody>
          <a:bodyPr/>
          <a:lstStyle/>
          <a:p>
            <a:r>
              <a:rPr lang="en-US"/>
              <a:t>David Friday (david.friday@cern.ch)</a:t>
            </a:r>
          </a:p>
        </p:txBody>
      </p:sp>
      <p:sp>
        <p:nvSpPr>
          <p:cNvPr id="15" name="Slide Number Placeholder 14">
            <a:extLst>
              <a:ext uri="{FF2B5EF4-FFF2-40B4-BE49-F238E27FC236}">
                <a16:creationId xmlns:a16="http://schemas.microsoft.com/office/drawing/2014/main" id="{498933F5-7B83-A34D-DF2B-D572A178897D}"/>
              </a:ext>
            </a:extLst>
          </p:cNvPr>
          <p:cNvSpPr>
            <a:spLocks noGrp="1"/>
          </p:cNvSpPr>
          <p:nvPr>
            <p:ph type="sldNum" sz="quarter" idx="12"/>
          </p:nvPr>
        </p:nvSpPr>
        <p:spPr/>
        <p:txBody>
          <a:bodyPr/>
          <a:lstStyle/>
          <a:p>
            <a:fld id="{E08DE932-3671-FE41-87AA-2D00A64ACF59}" type="slidenum">
              <a:rPr lang="en-US" smtClean="0"/>
              <a:t>41</a:t>
            </a:fld>
            <a:endParaRPr lang="en-US"/>
          </a:p>
        </p:txBody>
      </p:sp>
      <p:sp>
        <p:nvSpPr>
          <p:cNvPr id="3" name="Frame 2">
            <a:extLst>
              <a:ext uri="{FF2B5EF4-FFF2-40B4-BE49-F238E27FC236}">
                <a16:creationId xmlns:a16="http://schemas.microsoft.com/office/drawing/2014/main" id="{8CFF4900-DABE-FDD7-D665-1F01AE3169AB}"/>
              </a:ext>
            </a:extLst>
          </p:cNvPr>
          <p:cNvSpPr/>
          <p:nvPr/>
        </p:nvSpPr>
        <p:spPr>
          <a:xfrm>
            <a:off x="2763982" y="1281113"/>
            <a:ext cx="6411191" cy="1025669"/>
          </a:xfrm>
          <a:prstGeom prst="frame">
            <a:avLst>
              <a:gd name="adj1" fmla="val 3382"/>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Frame 3">
            <a:extLst>
              <a:ext uri="{FF2B5EF4-FFF2-40B4-BE49-F238E27FC236}">
                <a16:creationId xmlns:a16="http://schemas.microsoft.com/office/drawing/2014/main" id="{04F6CBBB-E6A1-04E2-F8BA-B4DEBE50DAFC}"/>
              </a:ext>
            </a:extLst>
          </p:cNvPr>
          <p:cNvSpPr/>
          <p:nvPr/>
        </p:nvSpPr>
        <p:spPr>
          <a:xfrm>
            <a:off x="2773153" y="3305896"/>
            <a:ext cx="6411191" cy="1025669"/>
          </a:xfrm>
          <a:prstGeom prst="frame">
            <a:avLst>
              <a:gd name="adj1" fmla="val 3382"/>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8941183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CB07AE-BDD2-5B70-E580-EA7E7C465B24}"/>
              </a:ext>
            </a:extLst>
          </p:cNvPr>
          <p:cNvSpPr>
            <a:spLocks noGrp="1"/>
          </p:cNvSpPr>
          <p:nvPr>
            <p:ph type="title"/>
          </p:nvPr>
        </p:nvSpPr>
        <p:spPr/>
        <p:txBody>
          <a:bodyPr/>
          <a:lstStyle/>
          <a:p>
            <a:r>
              <a:rPr lang="en-US" dirty="0"/>
              <a:t>Real Time Monitoring (VELO)</a:t>
            </a:r>
          </a:p>
        </p:txBody>
      </p:sp>
      <p:sp>
        <p:nvSpPr>
          <p:cNvPr id="3" name="Content Placeholder 2">
            <a:extLst>
              <a:ext uri="{FF2B5EF4-FFF2-40B4-BE49-F238E27FC236}">
                <a16:creationId xmlns:a16="http://schemas.microsoft.com/office/drawing/2014/main" id="{47DCD91B-8DAD-68FF-B60C-0F07EF1DD256}"/>
              </a:ext>
            </a:extLst>
          </p:cNvPr>
          <p:cNvSpPr>
            <a:spLocks noGrp="1"/>
          </p:cNvSpPr>
          <p:nvPr>
            <p:ph sz="half" idx="1"/>
          </p:nvPr>
        </p:nvSpPr>
        <p:spPr/>
        <p:txBody>
          <a:bodyPr>
            <a:normAutofit fontScale="92500" lnSpcReduction="10000"/>
          </a:bodyPr>
          <a:lstStyle/>
          <a:p>
            <a:r>
              <a:rPr lang="en-US" dirty="0"/>
              <a:t>We monitor the clustering across all ASIC channels from the front ends.</a:t>
            </a:r>
          </a:p>
          <a:p>
            <a:pPr marL="0" indent="0">
              <a:buNone/>
            </a:pPr>
            <a:endParaRPr lang="en-US" dirty="0"/>
          </a:p>
          <a:p>
            <a:r>
              <a:rPr lang="en-US" dirty="0"/>
              <a:t>At a high level this allows for Data Shifters to quickly identify if an ASIC has any ‘hot pixels’ or is inefficient.</a:t>
            </a:r>
          </a:p>
          <a:p>
            <a:pPr marL="0" indent="0">
              <a:buNone/>
            </a:pPr>
            <a:endParaRPr lang="en-US" dirty="0"/>
          </a:p>
          <a:p>
            <a:r>
              <a:rPr lang="en-US" dirty="0"/>
              <a:t>Generally, this is the first place a VELO issue will present itself.</a:t>
            </a:r>
          </a:p>
        </p:txBody>
      </p:sp>
      <p:pic>
        <p:nvPicPr>
          <p:cNvPr id="8" name="Content Placeholder 7" descr="A graph of a function&#10;&#10;Description automatically generated with medium confidence">
            <a:extLst>
              <a:ext uri="{FF2B5EF4-FFF2-40B4-BE49-F238E27FC236}">
                <a16:creationId xmlns:a16="http://schemas.microsoft.com/office/drawing/2014/main" id="{DD218696-6AC8-4BFC-67AC-B5FE7C6F62EC}"/>
              </a:ext>
            </a:extLst>
          </p:cNvPr>
          <p:cNvPicPr>
            <a:picLocks noGrp="1" noChangeAspect="1"/>
          </p:cNvPicPr>
          <p:nvPr>
            <p:ph sz="half" idx="2"/>
          </p:nvPr>
        </p:nvPicPr>
        <p:blipFill>
          <a:blip r:embed="rId2"/>
          <a:stretch>
            <a:fillRect/>
          </a:stretch>
        </p:blipFill>
        <p:spPr>
          <a:xfrm>
            <a:off x="6232610" y="1690688"/>
            <a:ext cx="5121190" cy="4351338"/>
          </a:xfrm>
        </p:spPr>
      </p:pic>
      <p:sp>
        <p:nvSpPr>
          <p:cNvPr id="5" name="Footer Placeholder 4">
            <a:extLst>
              <a:ext uri="{FF2B5EF4-FFF2-40B4-BE49-F238E27FC236}">
                <a16:creationId xmlns:a16="http://schemas.microsoft.com/office/drawing/2014/main" id="{FD5BE5A6-41F8-9A84-368A-CE76FEEE5794}"/>
              </a:ext>
            </a:extLst>
          </p:cNvPr>
          <p:cNvSpPr>
            <a:spLocks noGrp="1"/>
          </p:cNvSpPr>
          <p:nvPr>
            <p:ph type="ftr" sz="quarter" idx="11"/>
          </p:nvPr>
        </p:nvSpPr>
        <p:spPr/>
        <p:txBody>
          <a:bodyPr/>
          <a:lstStyle/>
          <a:p>
            <a:r>
              <a:rPr lang="en-US" dirty="0"/>
              <a:t>David Friday (</a:t>
            </a:r>
            <a:r>
              <a:rPr lang="en-US" dirty="0" err="1"/>
              <a:t>david.friday@cern.ch</a:t>
            </a:r>
            <a:r>
              <a:rPr lang="en-US" dirty="0"/>
              <a:t>)</a:t>
            </a:r>
          </a:p>
        </p:txBody>
      </p:sp>
      <p:sp>
        <p:nvSpPr>
          <p:cNvPr id="6" name="Slide Number Placeholder 5">
            <a:extLst>
              <a:ext uri="{FF2B5EF4-FFF2-40B4-BE49-F238E27FC236}">
                <a16:creationId xmlns:a16="http://schemas.microsoft.com/office/drawing/2014/main" id="{4EAEE5ED-B438-1114-7C9F-83A51CDF8CBD}"/>
              </a:ext>
            </a:extLst>
          </p:cNvPr>
          <p:cNvSpPr>
            <a:spLocks noGrp="1"/>
          </p:cNvSpPr>
          <p:nvPr>
            <p:ph type="sldNum" sz="quarter" idx="12"/>
          </p:nvPr>
        </p:nvSpPr>
        <p:spPr/>
        <p:txBody>
          <a:bodyPr/>
          <a:lstStyle/>
          <a:p>
            <a:fld id="{E08DE932-3671-FE41-87AA-2D00A64ACF59}" type="slidenum">
              <a:rPr lang="en-US" smtClean="0"/>
              <a:t>42</a:t>
            </a:fld>
            <a:endParaRPr lang="en-US"/>
          </a:p>
        </p:txBody>
      </p:sp>
      <p:pic>
        <p:nvPicPr>
          <p:cNvPr id="9" name="Graphic 8">
            <a:extLst>
              <a:ext uri="{FF2B5EF4-FFF2-40B4-BE49-F238E27FC236}">
                <a16:creationId xmlns:a16="http://schemas.microsoft.com/office/drawing/2014/main" id="{8525D380-21D8-15F1-E57C-62C7166B3E4E}"/>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38498"/>
          <a:stretch/>
        </p:blipFill>
        <p:spPr>
          <a:xfrm>
            <a:off x="0" y="0"/>
            <a:ext cx="6551975" cy="6858000"/>
          </a:xfrm>
          <a:prstGeom prst="rect">
            <a:avLst/>
          </a:prstGeom>
        </p:spPr>
      </p:pic>
      <p:pic>
        <p:nvPicPr>
          <p:cNvPr id="10" name="Picture 9" descr="A purple bee with wings&#10;&#10;Description automatically generated">
            <a:extLst>
              <a:ext uri="{FF2B5EF4-FFF2-40B4-BE49-F238E27FC236}">
                <a16:creationId xmlns:a16="http://schemas.microsoft.com/office/drawing/2014/main" id="{5A6430A4-4CAC-0EA3-AE79-B0DD021F2021}"/>
              </a:ext>
            </a:extLst>
          </p:cNvPr>
          <p:cNvPicPr>
            <a:picLocks noChangeAspect="1"/>
          </p:cNvPicPr>
          <p:nvPr/>
        </p:nvPicPr>
        <p:blipFill>
          <a:blip r:embed="rId5">
            <a:alphaModFix amt="61000"/>
          </a:blip>
          <a:stretch>
            <a:fillRect/>
          </a:stretch>
        </p:blipFill>
        <p:spPr>
          <a:xfrm>
            <a:off x="11078886" y="136525"/>
            <a:ext cx="990600" cy="774700"/>
          </a:xfrm>
          <a:prstGeom prst="rect">
            <a:avLst/>
          </a:prstGeom>
        </p:spPr>
      </p:pic>
    </p:spTree>
    <p:extLst>
      <p:ext uri="{BB962C8B-B14F-4D97-AF65-F5344CB8AC3E}">
        <p14:creationId xmlns:p14="http://schemas.microsoft.com/office/powerpoint/2010/main" val="183047812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CB07AE-BDD2-5B70-E580-EA7E7C465B24}"/>
              </a:ext>
            </a:extLst>
          </p:cNvPr>
          <p:cNvSpPr>
            <a:spLocks noGrp="1"/>
          </p:cNvSpPr>
          <p:nvPr>
            <p:ph type="title"/>
          </p:nvPr>
        </p:nvSpPr>
        <p:spPr/>
        <p:txBody>
          <a:bodyPr/>
          <a:lstStyle/>
          <a:p>
            <a:r>
              <a:rPr lang="en-US" dirty="0"/>
              <a:t>Real Time Monitoring (</a:t>
            </a:r>
            <a:r>
              <a:rPr lang="en-US" dirty="0" err="1"/>
              <a:t>SciFi</a:t>
            </a:r>
            <a:r>
              <a:rPr lang="en-US" dirty="0"/>
              <a:t>)!</a:t>
            </a:r>
          </a:p>
        </p:txBody>
      </p:sp>
      <p:sp>
        <p:nvSpPr>
          <p:cNvPr id="5" name="Footer Placeholder 4">
            <a:extLst>
              <a:ext uri="{FF2B5EF4-FFF2-40B4-BE49-F238E27FC236}">
                <a16:creationId xmlns:a16="http://schemas.microsoft.com/office/drawing/2014/main" id="{FD5BE5A6-41F8-9A84-368A-CE76FEEE5794}"/>
              </a:ext>
            </a:extLst>
          </p:cNvPr>
          <p:cNvSpPr>
            <a:spLocks noGrp="1"/>
          </p:cNvSpPr>
          <p:nvPr>
            <p:ph type="ftr" sz="quarter" idx="11"/>
          </p:nvPr>
        </p:nvSpPr>
        <p:spPr/>
        <p:txBody>
          <a:bodyPr/>
          <a:lstStyle/>
          <a:p>
            <a:r>
              <a:rPr lang="en-US" dirty="0"/>
              <a:t>David Friday (</a:t>
            </a:r>
            <a:r>
              <a:rPr lang="en-US" dirty="0" err="1"/>
              <a:t>david.friday@cern.ch</a:t>
            </a:r>
            <a:r>
              <a:rPr lang="en-US" dirty="0"/>
              <a:t>)</a:t>
            </a:r>
          </a:p>
        </p:txBody>
      </p:sp>
      <p:sp>
        <p:nvSpPr>
          <p:cNvPr id="6" name="Slide Number Placeholder 5">
            <a:extLst>
              <a:ext uri="{FF2B5EF4-FFF2-40B4-BE49-F238E27FC236}">
                <a16:creationId xmlns:a16="http://schemas.microsoft.com/office/drawing/2014/main" id="{4EAEE5ED-B438-1114-7C9F-83A51CDF8CBD}"/>
              </a:ext>
            </a:extLst>
          </p:cNvPr>
          <p:cNvSpPr>
            <a:spLocks noGrp="1"/>
          </p:cNvSpPr>
          <p:nvPr>
            <p:ph type="sldNum" sz="quarter" idx="12"/>
          </p:nvPr>
        </p:nvSpPr>
        <p:spPr/>
        <p:txBody>
          <a:bodyPr/>
          <a:lstStyle/>
          <a:p>
            <a:fld id="{E08DE932-3671-FE41-87AA-2D00A64ACF59}" type="slidenum">
              <a:rPr lang="en-US" smtClean="0"/>
              <a:t>43</a:t>
            </a:fld>
            <a:endParaRPr lang="en-US"/>
          </a:p>
        </p:txBody>
      </p:sp>
      <p:pic>
        <p:nvPicPr>
          <p:cNvPr id="9" name="Graphic 8">
            <a:extLst>
              <a:ext uri="{FF2B5EF4-FFF2-40B4-BE49-F238E27FC236}">
                <a16:creationId xmlns:a16="http://schemas.microsoft.com/office/drawing/2014/main" id="{8525D380-21D8-15F1-E57C-62C7166B3E4E}"/>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10" name="Picture 9" descr="A purple bee with wings&#10;&#10;Description automatically generated">
            <a:extLst>
              <a:ext uri="{FF2B5EF4-FFF2-40B4-BE49-F238E27FC236}">
                <a16:creationId xmlns:a16="http://schemas.microsoft.com/office/drawing/2014/main" id="{5A6430A4-4CAC-0EA3-AE79-B0DD021F2021}"/>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pic>
        <p:nvPicPr>
          <p:cNvPr id="4" name="Picture 3" descr="A chart of a graph&#10;&#10;Description automatically generated with medium confidence">
            <a:extLst>
              <a:ext uri="{FF2B5EF4-FFF2-40B4-BE49-F238E27FC236}">
                <a16:creationId xmlns:a16="http://schemas.microsoft.com/office/drawing/2014/main" id="{C4C34D4E-1E0A-F522-6A6C-B402800E9E7A}"/>
              </a:ext>
            </a:extLst>
          </p:cNvPr>
          <p:cNvPicPr>
            <a:picLocks noChangeAspect="1"/>
          </p:cNvPicPr>
          <p:nvPr/>
        </p:nvPicPr>
        <p:blipFill>
          <a:blip r:embed="rId5"/>
          <a:stretch>
            <a:fillRect/>
          </a:stretch>
        </p:blipFill>
        <p:spPr>
          <a:xfrm>
            <a:off x="1579286" y="1276350"/>
            <a:ext cx="9499600" cy="5170077"/>
          </a:xfrm>
          <a:prstGeom prst="rect">
            <a:avLst/>
          </a:prstGeom>
        </p:spPr>
      </p:pic>
    </p:spTree>
    <p:extLst>
      <p:ext uri="{BB962C8B-B14F-4D97-AF65-F5344CB8AC3E}">
        <p14:creationId xmlns:p14="http://schemas.microsoft.com/office/powerpoint/2010/main" val="16410521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CB07AE-BDD2-5B70-E580-EA7E7C465B24}"/>
              </a:ext>
            </a:extLst>
          </p:cNvPr>
          <p:cNvSpPr>
            <a:spLocks noGrp="1"/>
          </p:cNvSpPr>
          <p:nvPr>
            <p:ph type="title"/>
          </p:nvPr>
        </p:nvSpPr>
        <p:spPr/>
        <p:txBody>
          <a:bodyPr/>
          <a:lstStyle/>
          <a:p>
            <a:r>
              <a:rPr lang="en-US" dirty="0"/>
              <a:t>Real Time Monitoring (RTA)</a:t>
            </a:r>
          </a:p>
        </p:txBody>
      </p:sp>
      <p:sp>
        <p:nvSpPr>
          <p:cNvPr id="5" name="Footer Placeholder 4">
            <a:extLst>
              <a:ext uri="{FF2B5EF4-FFF2-40B4-BE49-F238E27FC236}">
                <a16:creationId xmlns:a16="http://schemas.microsoft.com/office/drawing/2014/main" id="{FD5BE5A6-41F8-9A84-368A-CE76FEEE5794}"/>
              </a:ext>
            </a:extLst>
          </p:cNvPr>
          <p:cNvSpPr>
            <a:spLocks noGrp="1"/>
          </p:cNvSpPr>
          <p:nvPr>
            <p:ph type="ftr" sz="quarter" idx="11"/>
          </p:nvPr>
        </p:nvSpPr>
        <p:spPr/>
        <p:txBody>
          <a:bodyPr/>
          <a:lstStyle/>
          <a:p>
            <a:r>
              <a:rPr lang="en-US" dirty="0"/>
              <a:t>David Friday (</a:t>
            </a:r>
            <a:r>
              <a:rPr lang="en-US" dirty="0" err="1"/>
              <a:t>david.friday@cern.ch</a:t>
            </a:r>
            <a:r>
              <a:rPr lang="en-US" dirty="0"/>
              <a:t>)</a:t>
            </a:r>
          </a:p>
        </p:txBody>
      </p:sp>
      <p:sp>
        <p:nvSpPr>
          <p:cNvPr id="6" name="Slide Number Placeholder 5">
            <a:extLst>
              <a:ext uri="{FF2B5EF4-FFF2-40B4-BE49-F238E27FC236}">
                <a16:creationId xmlns:a16="http://schemas.microsoft.com/office/drawing/2014/main" id="{4EAEE5ED-B438-1114-7C9F-83A51CDF8CBD}"/>
              </a:ext>
            </a:extLst>
          </p:cNvPr>
          <p:cNvSpPr>
            <a:spLocks noGrp="1"/>
          </p:cNvSpPr>
          <p:nvPr>
            <p:ph type="sldNum" sz="quarter" idx="12"/>
          </p:nvPr>
        </p:nvSpPr>
        <p:spPr/>
        <p:txBody>
          <a:bodyPr/>
          <a:lstStyle/>
          <a:p>
            <a:fld id="{E08DE932-3671-FE41-87AA-2D00A64ACF59}" type="slidenum">
              <a:rPr lang="en-US" smtClean="0"/>
              <a:t>44</a:t>
            </a:fld>
            <a:endParaRPr lang="en-US"/>
          </a:p>
        </p:txBody>
      </p:sp>
      <p:pic>
        <p:nvPicPr>
          <p:cNvPr id="9" name="Graphic 8">
            <a:extLst>
              <a:ext uri="{FF2B5EF4-FFF2-40B4-BE49-F238E27FC236}">
                <a16:creationId xmlns:a16="http://schemas.microsoft.com/office/drawing/2014/main" id="{8525D380-21D8-15F1-E57C-62C7166B3E4E}"/>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10" name="Picture 9" descr="A purple bee with wings&#10;&#10;Description automatically generated">
            <a:extLst>
              <a:ext uri="{FF2B5EF4-FFF2-40B4-BE49-F238E27FC236}">
                <a16:creationId xmlns:a16="http://schemas.microsoft.com/office/drawing/2014/main" id="{5A6430A4-4CAC-0EA3-AE79-B0DD021F2021}"/>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pic>
        <p:nvPicPr>
          <p:cNvPr id="14" name="Picture 13" descr="A graph of a graph&#10;&#10;Description automatically generated with medium confidence">
            <a:extLst>
              <a:ext uri="{FF2B5EF4-FFF2-40B4-BE49-F238E27FC236}">
                <a16:creationId xmlns:a16="http://schemas.microsoft.com/office/drawing/2014/main" id="{3FD2F413-ACC3-07FF-6046-1413F82D385C}"/>
              </a:ext>
            </a:extLst>
          </p:cNvPr>
          <p:cNvPicPr>
            <a:picLocks noChangeAspect="1"/>
          </p:cNvPicPr>
          <p:nvPr/>
        </p:nvPicPr>
        <p:blipFill>
          <a:blip r:embed="rId5"/>
          <a:stretch>
            <a:fillRect/>
          </a:stretch>
        </p:blipFill>
        <p:spPr>
          <a:xfrm>
            <a:off x="1361440" y="1311436"/>
            <a:ext cx="9469120" cy="5044914"/>
          </a:xfrm>
          <a:prstGeom prst="rect">
            <a:avLst/>
          </a:prstGeom>
        </p:spPr>
      </p:pic>
      <p:sp>
        <p:nvSpPr>
          <p:cNvPr id="15" name="Rectangle 14">
            <a:extLst>
              <a:ext uri="{FF2B5EF4-FFF2-40B4-BE49-F238E27FC236}">
                <a16:creationId xmlns:a16="http://schemas.microsoft.com/office/drawing/2014/main" id="{ED612B6E-5520-ABBC-9400-CE309F930099}"/>
              </a:ext>
            </a:extLst>
          </p:cNvPr>
          <p:cNvSpPr/>
          <p:nvPr/>
        </p:nvSpPr>
        <p:spPr>
          <a:xfrm rot="860962">
            <a:off x="6217392" y="2627364"/>
            <a:ext cx="5768431" cy="523220"/>
          </a:xfrm>
          <a:prstGeom prst="rect">
            <a:avLst/>
          </a:prstGeom>
          <a:noFill/>
        </p:spPr>
        <p:txBody>
          <a:bodyPr wrap="square" lIns="91440" tIns="45720" rIns="91440" bIns="45720">
            <a:spAutoFit/>
          </a:bodyPr>
          <a:lstStyle/>
          <a:p>
            <a:pPr algn="ctr"/>
            <a:r>
              <a:rPr lang="en-GB" sz="2800" b="1" dirty="0">
                <a:ln w="22225">
                  <a:solidFill>
                    <a:schemeClr val="accent2"/>
                  </a:solidFill>
                  <a:prstDash val="solid"/>
                </a:ln>
                <a:solidFill>
                  <a:schemeClr val="accent2">
                    <a:lumMod val="40000"/>
                    <a:lumOff val="60000"/>
                  </a:schemeClr>
                </a:solidFill>
              </a:rPr>
              <a:t>We do it live!</a:t>
            </a:r>
            <a:endParaRPr lang="en-GB" sz="28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260880146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D5741-021C-AAB8-74EB-69025CA9893D}"/>
              </a:ext>
            </a:extLst>
          </p:cNvPr>
          <p:cNvSpPr>
            <a:spLocks noGrp="1"/>
          </p:cNvSpPr>
          <p:nvPr>
            <p:ph type="title"/>
          </p:nvPr>
        </p:nvSpPr>
        <p:spPr/>
        <p:txBody>
          <a:bodyPr/>
          <a:lstStyle/>
          <a:p>
            <a:r>
              <a:rPr lang="en-US" dirty="0"/>
              <a:t>The sales pitch (Supporting Run 3)</a:t>
            </a:r>
          </a:p>
        </p:txBody>
      </p:sp>
      <p:pic>
        <p:nvPicPr>
          <p:cNvPr id="9" name="Graphic 8">
            <a:extLst>
              <a:ext uri="{FF2B5EF4-FFF2-40B4-BE49-F238E27FC236}">
                <a16:creationId xmlns:a16="http://schemas.microsoft.com/office/drawing/2014/main" id="{8F38D581-D0A6-6658-E3D1-382408119734}"/>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10" name="Picture 9" descr="A purple bee with wings&#10;&#10;Description automatically generated">
            <a:extLst>
              <a:ext uri="{FF2B5EF4-FFF2-40B4-BE49-F238E27FC236}">
                <a16:creationId xmlns:a16="http://schemas.microsoft.com/office/drawing/2014/main" id="{881325E8-2FE2-BF48-176C-3A598B2BCFAD}"/>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11" name="AutoShape 8" descr="preview url image">
            <a:extLst>
              <a:ext uri="{FF2B5EF4-FFF2-40B4-BE49-F238E27FC236}">
                <a16:creationId xmlns:a16="http://schemas.microsoft.com/office/drawing/2014/main" id="{5D82469E-107E-CB0A-0FA7-C66E695286E7}"/>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ooter Placeholder 13">
            <a:extLst>
              <a:ext uri="{FF2B5EF4-FFF2-40B4-BE49-F238E27FC236}">
                <a16:creationId xmlns:a16="http://schemas.microsoft.com/office/drawing/2014/main" id="{8E64CFEC-3E25-2AF3-6371-9BAC84582194}"/>
              </a:ext>
            </a:extLst>
          </p:cNvPr>
          <p:cNvSpPr>
            <a:spLocks noGrp="1"/>
          </p:cNvSpPr>
          <p:nvPr>
            <p:ph type="ftr" sz="quarter" idx="11"/>
          </p:nvPr>
        </p:nvSpPr>
        <p:spPr/>
        <p:txBody>
          <a:bodyPr/>
          <a:lstStyle/>
          <a:p>
            <a:r>
              <a:rPr lang="en-US" dirty="0"/>
              <a:t>David Friday (</a:t>
            </a:r>
            <a:r>
              <a:rPr lang="en-US" dirty="0" err="1"/>
              <a:t>david.friday@cern.ch</a:t>
            </a:r>
            <a:r>
              <a:rPr lang="en-US" dirty="0"/>
              <a:t>)</a:t>
            </a:r>
          </a:p>
        </p:txBody>
      </p:sp>
      <p:sp>
        <p:nvSpPr>
          <p:cNvPr id="15" name="Slide Number Placeholder 14">
            <a:extLst>
              <a:ext uri="{FF2B5EF4-FFF2-40B4-BE49-F238E27FC236}">
                <a16:creationId xmlns:a16="http://schemas.microsoft.com/office/drawing/2014/main" id="{498933F5-7B83-A34D-DF2B-D572A178897D}"/>
              </a:ext>
            </a:extLst>
          </p:cNvPr>
          <p:cNvSpPr>
            <a:spLocks noGrp="1"/>
          </p:cNvSpPr>
          <p:nvPr>
            <p:ph type="sldNum" sz="quarter" idx="12"/>
          </p:nvPr>
        </p:nvSpPr>
        <p:spPr/>
        <p:txBody>
          <a:bodyPr/>
          <a:lstStyle/>
          <a:p>
            <a:fld id="{E08DE932-3671-FE41-87AA-2D00A64ACF59}" type="slidenum">
              <a:rPr lang="en-US" smtClean="0"/>
              <a:t>45</a:t>
            </a:fld>
            <a:endParaRPr lang="en-US"/>
          </a:p>
        </p:txBody>
      </p:sp>
      <p:sp>
        <p:nvSpPr>
          <p:cNvPr id="4" name="Content Placeholder 3">
            <a:extLst>
              <a:ext uri="{FF2B5EF4-FFF2-40B4-BE49-F238E27FC236}">
                <a16:creationId xmlns:a16="http://schemas.microsoft.com/office/drawing/2014/main" id="{22132EBD-2F1A-EDEC-7803-D4D3F8214A69}"/>
              </a:ext>
            </a:extLst>
          </p:cNvPr>
          <p:cNvSpPr>
            <a:spLocks noGrp="1"/>
          </p:cNvSpPr>
          <p:nvPr>
            <p:ph idx="1"/>
          </p:nvPr>
        </p:nvSpPr>
        <p:spPr>
          <a:xfrm>
            <a:off x="838200" y="1825625"/>
            <a:ext cx="7315200" cy="4351338"/>
          </a:xfrm>
        </p:spPr>
        <p:txBody>
          <a:bodyPr>
            <a:normAutofit fontScale="92500" lnSpcReduction="20000"/>
          </a:bodyPr>
          <a:lstStyle/>
          <a:p>
            <a:r>
              <a:rPr lang="en-US" dirty="0"/>
              <a:t>If we want to make the most of data taking we need the support of the whole collaboration!</a:t>
            </a:r>
          </a:p>
          <a:p>
            <a:endParaRPr lang="en-US" dirty="0"/>
          </a:p>
          <a:p>
            <a:r>
              <a:rPr lang="en-US" dirty="0"/>
              <a:t>Shifters make up the heart of the </a:t>
            </a:r>
            <a:r>
              <a:rPr lang="en-US" dirty="0" err="1"/>
              <a:t>LHCb</a:t>
            </a:r>
            <a:endParaRPr lang="en-US" dirty="0"/>
          </a:p>
          <a:p>
            <a:pPr lvl="1"/>
            <a:r>
              <a:rPr lang="en-US" dirty="0"/>
              <a:t>This includes roles such as </a:t>
            </a:r>
            <a:r>
              <a:rPr lang="en-US" b="1" dirty="0"/>
              <a:t>Shift Leader (must be prepared to push buttons)</a:t>
            </a:r>
          </a:p>
          <a:p>
            <a:pPr lvl="1"/>
            <a:r>
              <a:rPr lang="en-US" dirty="0"/>
              <a:t>The Data manager, who monitors the quality of data live!</a:t>
            </a:r>
          </a:p>
          <a:p>
            <a:pPr lvl="1"/>
            <a:r>
              <a:rPr lang="en-US" dirty="0"/>
              <a:t>And the 24/7 piquet roles rotated across sub systems in case there’s a specific issue!</a:t>
            </a:r>
          </a:p>
          <a:p>
            <a:pPr marL="457200" lvl="1" indent="0">
              <a:buNone/>
            </a:pPr>
            <a:endParaRPr lang="en-US" dirty="0"/>
          </a:p>
          <a:p>
            <a:r>
              <a:rPr lang="en-US" dirty="0"/>
              <a:t>There’s no quota’s and it’s completely voluntary. But great fun, you get to learn a lot starting up and no existing technical expertise required!</a:t>
            </a:r>
          </a:p>
          <a:p>
            <a:pPr lvl="1"/>
            <a:endParaRPr lang="en-US" dirty="0"/>
          </a:p>
          <a:p>
            <a:endParaRPr lang="en-US" dirty="0"/>
          </a:p>
        </p:txBody>
      </p:sp>
      <p:pic>
        <p:nvPicPr>
          <p:cNvPr id="9218" name="Picture 2" descr="A cat in a blue shirt is using a computer, with some assistance.">
            <a:extLst>
              <a:ext uri="{FF2B5EF4-FFF2-40B4-BE49-F238E27FC236}">
                <a16:creationId xmlns:a16="http://schemas.microsoft.com/office/drawing/2014/main" id="{D1B1777B-0201-4D56-57C2-A9217102F3F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26673" y="1704240"/>
            <a:ext cx="3711054" cy="407828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5202B3C9-BA6B-7030-886F-394803BF691B}"/>
              </a:ext>
            </a:extLst>
          </p:cNvPr>
          <p:cNvSpPr/>
          <p:nvPr/>
        </p:nvSpPr>
        <p:spPr>
          <a:xfrm>
            <a:off x="7390175" y="5743437"/>
            <a:ext cx="5768431" cy="523220"/>
          </a:xfrm>
          <a:prstGeom prst="rect">
            <a:avLst/>
          </a:prstGeom>
          <a:noFill/>
        </p:spPr>
        <p:txBody>
          <a:bodyPr wrap="square" lIns="91440" tIns="45720" rIns="91440" bIns="45720">
            <a:spAutoFit/>
          </a:bodyPr>
          <a:lstStyle/>
          <a:p>
            <a:pPr algn="ctr"/>
            <a:r>
              <a:rPr lang="en-GB" sz="2800" b="1" cap="none" spc="0" dirty="0" err="1">
                <a:ln w="22225">
                  <a:solidFill>
                    <a:schemeClr val="accent2"/>
                  </a:solidFill>
                  <a:prstDash val="solid"/>
                </a:ln>
                <a:solidFill>
                  <a:schemeClr val="accent2">
                    <a:lumMod val="40000"/>
                    <a:lumOff val="60000"/>
                  </a:schemeClr>
                </a:solidFill>
                <a:effectLst/>
              </a:rPr>
              <a:t>Miw</a:t>
            </a:r>
            <a:r>
              <a:rPr lang="en-GB" sz="2800" b="1" cap="none" spc="0" dirty="0">
                <a:ln w="22225">
                  <a:solidFill>
                    <a:schemeClr val="accent2"/>
                  </a:solidFill>
                  <a:prstDash val="solid"/>
                </a:ln>
                <a:solidFill>
                  <a:schemeClr val="accent2">
                    <a:lumMod val="40000"/>
                    <a:lumOff val="60000"/>
                  </a:schemeClr>
                </a:solidFill>
                <a:effectLst/>
              </a:rPr>
              <a:t>-on Piquet</a:t>
            </a:r>
          </a:p>
        </p:txBody>
      </p:sp>
    </p:spTree>
    <p:extLst>
      <p:ext uri="{BB962C8B-B14F-4D97-AF65-F5344CB8AC3E}">
        <p14:creationId xmlns:p14="http://schemas.microsoft.com/office/powerpoint/2010/main" val="32532284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people sitting at a table&#10;&#10;Description automatically generated">
            <a:extLst>
              <a:ext uri="{FF2B5EF4-FFF2-40B4-BE49-F238E27FC236}">
                <a16:creationId xmlns:a16="http://schemas.microsoft.com/office/drawing/2014/main" id="{1C1C1058-AE95-0ECA-9822-FEEF306F7DA2}"/>
              </a:ext>
            </a:extLst>
          </p:cNvPr>
          <p:cNvPicPr>
            <a:picLocks noChangeAspect="1"/>
          </p:cNvPicPr>
          <p:nvPr/>
        </p:nvPicPr>
        <p:blipFill rotWithShape="1">
          <a:blip r:embed="rId3"/>
          <a:srcRect t="1359"/>
          <a:stretch/>
        </p:blipFill>
        <p:spPr>
          <a:xfrm>
            <a:off x="4916846" y="523875"/>
            <a:ext cx="6162040" cy="3783049"/>
          </a:xfrm>
          <a:prstGeom prst="rect">
            <a:avLst/>
          </a:prstGeom>
        </p:spPr>
      </p:pic>
      <p:sp>
        <p:nvSpPr>
          <p:cNvPr id="2" name="Title 1">
            <a:extLst>
              <a:ext uri="{FF2B5EF4-FFF2-40B4-BE49-F238E27FC236}">
                <a16:creationId xmlns:a16="http://schemas.microsoft.com/office/drawing/2014/main" id="{4F6D5741-021C-AAB8-74EB-69025CA9893D}"/>
              </a:ext>
            </a:extLst>
          </p:cNvPr>
          <p:cNvSpPr>
            <a:spLocks noGrp="1"/>
          </p:cNvSpPr>
          <p:nvPr>
            <p:ph type="title"/>
          </p:nvPr>
        </p:nvSpPr>
        <p:spPr/>
        <p:txBody>
          <a:bodyPr/>
          <a:lstStyle/>
          <a:p>
            <a:r>
              <a:rPr lang="en-US" dirty="0"/>
              <a:t>Closing thoughts</a:t>
            </a:r>
          </a:p>
        </p:txBody>
      </p:sp>
      <p:pic>
        <p:nvPicPr>
          <p:cNvPr id="9" name="Graphic 8">
            <a:extLst>
              <a:ext uri="{FF2B5EF4-FFF2-40B4-BE49-F238E27FC236}">
                <a16:creationId xmlns:a16="http://schemas.microsoft.com/office/drawing/2014/main" id="{8F38D581-D0A6-6658-E3D1-382408119734}"/>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38498"/>
          <a:stretch/>
        </p:blipFill>
        <p:spPr>
          <a:xfrm>
            <a:off x="0" y="0"/>
            <a:ext cx="6551975" cy="6858000"/>
          </a:xfrm>
          <a:prstGeom prst="rect">
            <a:avLst/>
          </a:prstGeom>
        </p:spPr>
      </p:pic>
      <p:pic>
        <p:nvPicPr>
          <p:cNvPr id="10" name="Picture 9" descr="A purple bee with wings&#10;&#10;Description automatically generated">
            <a:extLst>
              <a:ext uri="{FF2B5EF4-FFF2-40B4-BE49-F238E27FC236}">
                <a16:creationId xmlns:a16="http://schemas.microsoft.com/office/drawing/2014/main" id="{881325E8-2FE2-BF48-176C-3A598B2BCFAD}"/>
              </a:ext>
            </a:extLst>
          </p:cNvPr>
          <p:cNvPicPr>
            <a:picLocks noChangeAspect="1"/>
          </p:cNvPicPr>
          <p:nvPr/>
        </p:nvPicPr>
        <p:blipFill>
          <a:blip r:embed="rId6">
            <a:alphaModFix amt="61000"/>
          </a:blip>
          <a:stretch>
            <a:fillRect/>
          </a:stretch>
        </p:blipFill>
        <p:spPr>
          <a:xfrm>
            <a:off x="11078886" y="136525"/>
            <a:ext cx="990600" cy="774700"/>
          </a:xfrm>
          <a:prstGeom prst="rect">
            <a:avLst/>
          </a:prstGeom>
        </p:spPr>
      </p:pic>
      <p:sp>
        <p:nvSpPr>
          <p:cNvPr id="14" name="Footer Placeholder 13">
            <a:extLst>
              <a:ext uri="{FF2B5EF4-FFF2-40B4-BE49-F238E27FC236}">
                <a16:creationId xmlns:a16="http://schemas.microsoft.com/office/drawing/2014/main" id="{8E64CFEC-3E25-2AF3-6371-9BAC84582194}"/>
              </a:ext>
            </a:extLst>
          </p:cNvPr>
          <p:cNvSpPr>
            <a:spLocks noGrp="1"/>
          </p:cNvSpPr>
          <p:nvPr>
            <p:ph type="ftr" sz="quarter" idx="11"/>
          </p:nvPr>
        </p:nvSpPr>
        <p:spPr/>
        <p:txBody>
          <a:bodyPr/>
          <a:lstStyle/>
          <a:p>
            <a:r>
              <a:rPr lang="en-US"/>
              <a:t>David Friday (david.friday@cern.ch)</a:t>
            </a:r>
          </a:p>
        </p:txBody>
      </p:sp>
      <p:sp>
        <p:nvSpPr>
          <p:cNvPr id="15" name="Slide Number Placeholder 14">
            <a:extLst>
              <a:ext uri="{FF2B5EF4-FFF2-40B4-BE49-F238E27FC236}">
                <a16:creationId xmlns:a16="http://schemas.microsoft.com/office/drawing/2014/main" id="{498933F5-7B83-A34D-DF2B-D572A178897D}"/>
              </a:ext>
            </a:extLst>
          </p:cNvPr>
          <p:cNvSpPr>
            <a:spLocks noGrp="1"/>
          </p:cNvSpPr>
          <p:nvPr>
            <p:ph type="sldNum" sz="quarter" idx="12"/>
          </p:nvPr>
        </p:nvSpPr>
        <p:spPr/>
        <p:txBody>
          <a:bodyPr/>
          <a:lstStyle/>
          <a:p>
            <a:fld id="{E08DE932-3671-FE41-87AA-2D00A64ACF59}" type="slidenum">
              <a:rPr lang="en-US" smtClean="0"/>
              <a:t>46</a:t>
            </a:fld>
            <a:endParaRPr lang="en-US"/>
          </a:p>
        </p:txBody>
      </p:sp>
      <p:sp>
        <p:nvSpPr>
          <p:cNvPr id="5" name="Content Placeholder 4">
            <a:extLst>
              <a:ext uri="{FF2B5EF4-FFF2-40B4-BE49-F238E27FC236}">
                <a16:creationId xmlns:a16="http://schemas.microsoft.com/office/drawing/2014/main" id="{B65A8B5D-9554-C8D9-42AA-D13BE2106245}"/>
              </a:ext>
            </a:extLst>
          </p:cNvPr>
          <p:cNvSpPr>
            <a:spLocks noGrp="1"/>
          </p:cNvSpPr>
          <p:nvPr>
            <p:ph idx="1"/>
          </p:nvPr>
        </p:nvSpPr>
        <p:spPr>
          <a:xfrm>
            <a:off x="838200" y="1825625"/>
            <a:ext cx="6385560" cy="4351338"/>
          </a:xfrm>
        </p:spPr>
        <p:txBody>
          <a:bodyPr/>
          <a:lstStyle/>
          <a:p>
            <a:r>
              <a:rPr lang="en-US" dirty="0"/>
              <a:t>Although the Upgrade is complete we still need commissioning effort. There’s plenty of opportunity to get involved with performance and commissioning studies!</a:t>
            </a:r>
          </a:p>
          <a:p>
            <a:r>
              <a:rPr lang="en-US" dirty="0"/>
              <a:t>Where there’s an upgrade there’s an </a:t>
            </a:r>
            <a:r>
              <a:rPr lang="en-US" b="1" dirty="0"/>
              <a:t>upgrade 2</a:t>
            </a:r>
            <a:r>
              <a:rPr lang="en-US" dirty="0"/>
              <a:t>. For high luminosity we need effort on Mighty Tracker, Torch, 3D silicon tracker R&amp;D. </a:t>
            </a:r>
            <a:r>
              <a:rPr lang="en-US" b="1" dirty="0"/>
              <a:t>You</a:t>
            </a:r>
            <a:r>
              <a:rPr lang="en-US" dirty="0"/>
              <a:t> might well define what the future </a:t>
            </a:r>
            <a:r>
              <a:rPr lang="en-US" dirty="0" err="1"/>
              <a:t>LHCb</a:t>
            </a:r>
            <a:r>
              <a:rPr lang="en-US" dirty="0"/>
              <a:t> looks like!</a:t>
            </a:r>
          </a:p>
          <a:p>
            <a:pPr marL="0" indent="0">
              <a:buNone/>
            </a:pPr>
            <a:endParaRPr lang="en-US" dirty="0"/>
          </a:p>
        </p:txBody>
      </p:sp>
      <p:pic>
        <p:nvPicPr>
          <p:cNvPr id="7" name="Picture 6" descr="A penguin wearing sunglasses&#10;&#10;Description automatically generated">
            <a:extLst>
              <a:ext uri="{FF2B5EF4-FFF2-40B4-BE49-F238E27FC236}">
                <a16:creationId xmlns:a16="http://schemas.microsoft.com/office/drawing/2014/main" id="{6D0D75A9-7133-17F1-824B-E0FD57AFE051}"/>
              </a:ext>
            </a:extLst>
          </p:cNvPr>
          <p:cNvPicPr>
            <a:picLocks noChangeAspect="1"/>
          </p:cNvPicPr>
          <p:nvPr/>
        </p:nvPicPr>
        <p:blipFill>
          <a:blip r:embed="rId7"/>
          <a:stretch>
            <a:fillRect/>
          </a:stretch>
        </p:blipFill>
        <p:spPr>
          <a:xfrm>
            <a:off x="8153400" y="2846820"/>
            <a:ext cx="3376030" cy="4777509"/>
          </a:xfrm>
          <a:prstGeom prst="rect">
            <a:avLst/>
          </a:prstGeom>
        </p:spPr>
      </p:pic>
    </p:spTree>
    <p:extLst>
      <p:ext uri="{BB962C8B-B14F-4D97-AF65-F5344CB8AC3E}">
        <p14:creationId xmlns:p14="http://schemas.microsoft.com/office/powerpoint/2010/main" val="32976986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1E5D3873-B358-B16B-B156-B4AED7F6F14A}"/>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1C7CE8DD-F361-D0BB-986F-0F4DF36730D9}"/>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8" name="Title 7">
            <a:extLst>
              <a:ext uri="{FF2B5EF4-FFF2-40B4-BE49-F238E27FC236}">
                <a16:creationId xmlns:a16="http://schemas.microsoft.com/office/drawing/2014/main" id="{B72B3684-8D21-C135-9BB0-48B02B95C9DE}"/>
              </a:ext>
            </a:extLst>
          </p:cNvPr>
          <p:cNvSpPr>
            <a:spLocks noGrp="1"/>
          </p:cNvSpPr>
          <p:nvPr>
            <p:ph type="title"/>
          </p:nvPr>
        </p:nvSpPr>
        <p:spPr/>
        <p:txBody>
          <a:bodyPr/>
          <a:lstStyle/>
          <a:p>
            <a:r>
              <a:rPr lang="en-US" dirty="0"/>
              <a:t>Where we started?</a:t>
            </a:r>
          </a:p>
        </p:txBody>
      </p:sp>
      <p:pic>
        <p:nvPicPr>
          <p:cNvPr id="7" name="Picture 6" descr="A diagram of a machine&#10;&#10;Description automatically generated">
            <a:extLst>
              <a:ext uri="{FF2B5EF4-FFF2-40B4-BE49-F238E27FC236}">
                <a16:creationId xmlns:a16="http://schemas.microsoft.com/office/drawing/2014/main" id="{F1297D86-BD9F-6DEA-D9A2-8DC65D0FC66D}"/>
              </a:ext>
            </a:extLst>
          </p:cNvPr>
          <p:cNvPicPr>
            <a:picLocks noChangeAspect="1"/>
          </p:cNvPicPr>
          <p:nvPr/>
        </p:nvPicPr>
        <p:blipFill>
          <a:blip r:embed="rId5"/>
          <a:stretch>
            <a:fillRect/>
          </a:stretch>
        </p:blipFill>
        <p:spPr>
          <a:xfrm>
            <a:off x="2205597" y="1861616"/>
            <a:ext cx="7780806" cy="4825456"/>
          </a:xfrm>
          <a:prstGeom prst="rect">
            <a:avLst/>
          </a:prstGeom>
        </p:spPr>
      </p:pic>
      <p:sp>
        <p:nvSpPr>
          <p:cNvPr id="9" name="TextBox 8">
            <a:extLst>
              <a:ext uri="{FF2B5EF4-FFF2-40B4-BE49-F238E27FC236}">
                <a16:creationId xmlns:a16="http://schemas.microsoft.com/office/drawing/2014/main" id="{2605A107-24FE-6C42-62B7-C2E6F4920813}"/>
              </a:ext>
            </a:extLst>
          </p:cNvPr>
          <p:cNvSpPr txBox="1"/>
          <p:nvPr/>
        </p:nvSpPr>
        <p:spPr>
          <a:xfrm>
            <a:off x="2423427" y="1321356"/>
            <a:ext cx="7562976" cy="369332"/>
          </a:xfrm>
          <a:prstGeom prst="rect">
            <a:avLst/>
          </a:prstGeom>
          <a:noFill/>
        </p:spPr>
        <p:txBody>
          <a:bodyPr wrap="square">
            <a:spAutoFit/>
          </a:bodyPr>
          <a:lstStyle/>
          <a:p>
            <a:r>
              <a:rPr lang="en-GB" b="0" i="0" dirty="0">
                <a:effectLst/>
                <a:latin typeface="Google Sans"/>
              </a:rPr>
              <a:t>Strip based vertex detector</a:t>
            </a:r>
            <a:endParaRPr lang="en-US" dirty="0"/>
          </a:p>
        </p:txBody>
      </p:sp>
      <p:sp>
        <p:nvSpPr>
          <p:cNvPr id="10" name="Doughnut 9">
            <a:extLst>
              <a:ext uri="{FF2B5EF4-FFF2-40B4-BE49-F238E27FC236}">
                <a16:creationId xmlns:a16="http://schemas.microsoft.com/office/drawing/2014/main" id="{9A396560-DD3C-494C-6670-CC9E98C6D84D}"/>
              </a:ext>
            </a:extLst>
          </p:cNvPr>
          <p:cNvSpPr/>
          <p:nvPr/>
        </p:nvSpPr>
        <p:spPr>
          <a:xfrm>
            <a:off x="2205597" y="3924178"/>
            <a:ext cx="1323703" cy="1227909"/>
          </a:xfrm>
          <a:prstGeom prst="donut">
            <a:avLst>
              <a:gd name="adj" fmla="val 42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6942452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1E5D3873-B358-B16B-B156-B4AED7F6F14A}"/>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1C7CE8DD-F361-D0BB-986F-0F4DF36730D9}"/>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8" name="Title 7">
            <a:extLst>
              <a:ext uri="{FF2B5EF4-FFF2-40B4-BE49-F238E27FC236}">
                <a16:creationId xmlns:a16="http://schemas.microsoft.com/office/drawing/2014/main" id="{B72B3684-8D21-C135-9BB0-48B02B95C9DE}"/>
              </a:ext>
            </a:extLst>
          </p:cNvPr>
          <p:cNvSpPr>
            <a:spLocks noGrp="1"/>
          </p:cNvSpPr>
          <p:nvPr>
            <p:ph type="title"/>
          </p:nvPr>
        </p:nvSpPr>
        <p:spPr/>
        <p:txBody>
          <a:bodyPr/>
          <a:lstStyle/>
          <a:p>
            <a:r>
              <a:rPr lang="en-US" dirty="0"/>
              <a:t>Where we started?</a:t>
            </a:r>
          </a:p>
        </p:txBody>
      </p:sp>
      <p:pic>
        <p:nvPicPr>
          <p:cNvPr id="7" name="Picture 6" descr="A diagram of a machine&#10;&#10;Description automatically generated">
            <a:extLst>
              <a:ext uri="{FF2B5EF4-FFF2-40B4-BE49-F238E27FC236}">
                <a16:creationId xmlns:a16="http://schemas.microsoft.com/office/drawing/2014/main" id="{F1297D86-BD9F-6DEA-D9A2-8DC65D0FC66D}"/>
              </a:ext>
            </a:extLst>
          </p:cNvPr>
          <p:cNvPicPr>
            <a:picLocks noChangeAspect="1"/>
          </p:cNvPicPr>
          <p:nvPr/>
        </p:nvPicPr>
        <p:blipFill>
          <a:blip r:embed="rId5"/>
          <a:stretch>
            <a:fillRect/>
          </a:stretch>
        </p:blipFill>
        <p:spPr>
          <a:xfrm>
            <a:off x="2205597" y="1861616"/>
            <a:ext cx="7780806" cy="4825456"/>
          </a:xfrm>
          <a:prstGeom prst="rect">
            <a:avLst/>
          </a:prstGeom>
        </p:spPr>
      </p:pic>
      <p:sp>
        <p:nvSpPr>
          <p:cNvPr id="9" name="TextBox 8">
            <a:extLst>
              <a:ext uri="{FF2B5EF4-FFF2-40B4-BE49-F238E27FC236}">
                <a16:creationId xmlns:a16="http://schemas.microsoft.com/office/drawing/2014/main" id="{2605A107-24FE-6C42-62B7-C2E6F4920813}"/>
              </a:ext>
            </a:extLst>
          </p:cNvPr>
          <p:cNvSpPr txBox="1"/>
          <p:nvPr/>
        </p:nvSpPr>
        <p:spPr>
          <a:xfrm>
            <a:off x="2423427" y="1321356"/>
            <a:ext cx="7562976" cy="369332"/>
          </a:xfrm>
          <a:prstGeom prst="rect">
            <a:avLst/>
          </a:prstGeom>
          <a:noFill/>
        </p:spPr>
        <p:txBody>
          <a:bodyPr wrap="square">
            <a:spAutoFit/>
          </a:bodyPr>
          <a:lstStyle/>
          <a:p>
            <a:r>
              <a:rPr lang="en-GB" b="0" i="0" dirty="0">
                <a:effectLst/>
                <a:latin typeface="Google Sans"/>
              </a:rPr>
              <a:t>Silicon tracking system TT upstream and T1-T3 downstream </a:t>
            </a:r>
            <a:endParaRPr lang="en-US" dirty="0"/>
          </a:p>
        </p:txBody>
      </p:sp>
      <p:sp>
        <p:nvSpPr>
          <p:cNvPr id="10" name="Doughnut 9">
            <a:extLst>
              <a:ext uri="{FF2B5EF4-FFF2-40B4-BE49-F238E27FC236}">
                <a16:creationId xmlns:a16="http://schemas.microsoft.com/office/drawing/2014/main" id="{9A396560-DD3C-494C-6670-CC9E98C6D84D}"/>
              </a:ext>
            </a:extLst>
          </p:cNvPr>
          <p:cNvSpPr/>
          <p:nvPr/>
        </p:nvSpPr>
        <p:spPr>
          <a:xfrm>
            <a:off x="3441731" y="2751666"/>
            <a:ext cx="2400270" cy="3335867"/>
          </a:xfrm>
          <a:prstGeom prst="donut">
            <a:avLst>
              <a:gd name="adj" fmla="val 18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20989415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1E5D3873-B358-B16B-B156-B4AED7F6F14A}"/>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1C7CE8DD-F361-D0BB-986F-0F4DF36730D9}"/>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8" name="Title 7">
            <a:extLst>
              <a:ext uri="{FF2B5EF4-FFF2-40B4-BE49-F238E27FC236}">
                <a16:creationId xmlns:a16="http://schemas.microsoft.com/office/drawing/2014/main" id="{B72B3684-8D21-C135-9BB0-48B02B95C9DE}"/>
              </a:ext>
            </a:extLst>
          </p:cNvPr>
          <p:cNvSpPr>
            <a:spLocks noGrp="1"/>
          </p:cNvSpPr>
          <p:nvPr>
            <p:ph type="title"/>
          </p:nvPr>
        </p:nvSpPr>
        <p:spPr/>
        <p:txBody>
          <a:bodyPr/>
          <a:lstStyle/>
          <a:p>
            <a:r>
              <a:rPr lang="en-US" dirty="0"/>
              <a:t>Where we started?</a:t>
            </a:r>
          </a:p>
        </p:txBody>
      </p:sp>
      <p:pic>
        <p:nvPicPr>
          <p:cNvPr id="7" name="Picture 6" descr="A diagram of a machine&#10;&#10;Description automatically generated">
            <a:extLst>
              <a:ext uri="{FF2B5EF4-FFF2-40B4-BE49-F238E27FC236}">
                <a16:creationId xmlns:a16="http://schemas.microsoft.com/office/drawing/2014/main" id="{F1297D86-BD9F-6DEA-D9A2-8DC65D0FC66D}"/>
              </a:ext>
            </a:extLst>
          </p:cNvPr>
          <p:cNvPicPr>
            <a:picLocks noChangeAspect="1"/>
          </p:cNvPicPr>
          <p:nvPr/>
        </p:nvPicPr>
        <p:blipFill>
          <a:blip r:embed="rId5"/>
          <a:stretch>
            <a:fillRect/>
          </a:stretch>
        </p:blipFill>
        <p:spPr>
          <a:xfrm>
            <a:off x="2205597" y="1861616"/>
            <a:ext cx="7780806" cy="4825456"/>
          </a:xfrm>
          <a:prstGeom prst="rect">
            <a:avLst/>
          </a:prstGeom>
        </p:spPr>
      </p:pic>
      <p:sp>
        <p:nvSpPr>
          <p:cNvPr id="9" name="TextBox 8">
            <a:extLst>
              <a:ext uri="{FF2B5EF4-FFF2-40B4-BE49-F238E27FC236}">
                <a16:creationId xmlns:a16="http://schemas.microsoft.com/office/drawing/2014/main" id="{2605A107-24FE-6C42-62B7-C2E6F4920813}"/>
              </a:ext>
            </a:extLst>
          </p:cNvPr>
          <p:cNvSpPr txBox="1"/>
          <p:nvPr/>
        </p:nvSpPr>
        <p:spPr>
          <a:xfrm>
            <a:off x="2423427" y="1321356"/>
            <a:ext cx="7562976" cy="369332"/>
          </a:xfrm>
          <a:prstGeom prst="rect">
            <a:avLst/>
          </a:prstGeom>
          <a:noFill/>
        </p:spPr>
        <p:txBody>
          <a:bodyPr wrap="square">
            <a:spAutoFit/>
          </a:bodyPr>
          <a:lstStyle/>
          <a:p>
            <a:r>
              <a:rPr lang="en-GB" b="0" i="0" dirty="0">
                <a:effectLst/>
                <a:latin typeface="Google Sans"/>
              </a:rPr>
              <a:t>Ring Imaging Cherenkov System</a:t>
            </a:r>
            <a:endParaRPr lang="en-US" dirty="0"/>
          </a:p>
        </p:txBody>
      </p:sp>
      <p:sp>
        <p:nvSpPr>
          <p:cNvPr id="10" name="Doughnut 9">
            <a:extLst>
              <a:ext uri="{FF2B5EF4-FFF2-40B4-BE49-F238E27FC236}">
                <a16:creationId xmlns:a16="http://schemas.microsoft.com/office/drawing/2014/main" id="{9A396560-DD3C-494C-6670-CC9E98C6D84D}"/>
              </a:ext>
            </a:extLst>
          </p:cNvPr>
          <p:cNvSpPr/>
          <p:nvPr/>
        </p:nvSpPr>
        <p:spPr>
          <a:xfrm>
            <a:off x="5438026" y="3195857"/>
            <a:ext cx="1113949" cy="2384453"/>
          </a:xfrm>
          <a:prstGeom prst="donut">
            <a:avLst>
              <a:gd name="adj" fmla="val 56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2810371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1E5D3873-B358-B16B-B156-B4AED7F6F14A}"/>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1C7CE8DD-F361-D0BB-986F-0F4DF36730D9}"/>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8" name="Title 7">
            <a:extLst>
              <a:ext uri="{FF2B5EF4-FFF2-40B4-BE49-F238E27FC236}">
                <a16:creationId xmlns:a16="http://schemas.microsoft.com/office/drawing/2014/main" id="{B72B3684-8D21-C135-9BB0-48B02B95C9DE}"/>
              </a:ext>
            </a:extLst>
          </p:cNvPr>
          <p:cNvSpPr>
            <a:spLocks noGrp="1"/>
          </p:cNvSpPr>
          <p:nvPr>
            <p:ph type="title"/>
          </p:nvPr>
        </p:nvSpPr>
        <p:spPr/>
        <p:txBody>
          <a:bodyPr/>
          <a:lstStyle/>
          <a:p>
            <a:r>
              <a:rPr lang="en-US" dirty="0"/>
              <a:t>Where we started?</a:t>
            </a:r>
          </a:p>
        </p:txBody>
      </p:sp>
      <p:pic>
        <p:nvPicPr>
          <p:cNvPr id="7" name="Picture 6" descr="A diagram of a machine&#10;&#10;Description automatically generated">
            <a:extLst>
              <a:ext uri="{FF2B5EF4-FFF2-40B4-BE49-F238E27FC236}">
                <a16:creationId xmlns:a16="http://schemas.microsoft.com/office/drawing/2014/main" id="{F1297D86-BD9F-6DEA-D9A2-8DC65D0FC66D}"/>
              </a:ext>
            </a:extLst>
          </p:cNvPr>
          <p:cNvPicPr>
            <a:picLocks noChangeAspect="1"/>
          </p:cNvPicPr>
          <p:nvPr/>
        </p:nvPicPr>
        <p:blipFill>
          <a:blip r:embed="rId5"/>
          <a:stretch>
            <a:fillRect/>
          </a:stretch>
        </p:blipFill>
        <p:spPr>
          <a:xfrm>
            <a:off x="2205597" y="1861616"/>
            <a:ext cx="7780806" cy="4825456"/>
          </a:xfrm>
          <a:prstGeom prst="rect">
            <a:avLst/>
          </a:prstGeom>
        </p:spPr>
      </p:pic>
      <p:sp>
        <p:nvSpPr>
          <p:cNvPr id="9" name="TextBox 8">
            <a:extLst>
              <a:ext uri="{FF2B5EF4-FFF2-40B4-BE49-F238E27FC236}">
                <a16:creationId xmlns:a16="http://schemas.microsoft.com/office/drawing/2014/main" id="{2605A107-24FE-6C42-62B7-C2E6F4920813}"/>
              </a:ext>
            </a:extLst>
          </p:cNvPr>
          <p:cNvSpPr txBox="1"/>
          <p:nvPr/>
        </p:nvSpPr>
        <p:spPr>
          <a:xfrm>
            <a:off x="2423427" y="1321356"/>
            <a:ext cx="7562976" cy="369332"/>
          </a:xfrm>
          <a:prstGeom prst="rect">
            <a:avLst/>
          </a:prstGeom>
          <a:noFill/>
        </p:spPr>
        <p:txBody>
          <a:bodyPr wrap="square">
            <a:spAutoFit/>
          </a:bodyPr>
          <a:lstStyle/>
          <a:p>
            <a:r>
              <a:rPr lang="en-GB" dirty="0">
                <a:latin typeface="Google Sans"/>
              </a:rPr>
              <a:t>Lots of Calo!</a:t>
            </a:r>
            <a:endParaRPr lang="en-US" dirty="0"/>
          </a:p>
        </p:txBody>
      </p:sp>
      <p:sp>
        <p:nvSpPr>
          <p:cNvPr id="10" name="Doughnut 9">
            <a:extLst>
              <a:ext uri="{FF2B5EF4-FFF2-40B4-BE49-F238E27FC236}">
                <a16:creationId xmlns:a16="http://schemas.microsoft.com/office/drawing/2014/main" id="{9A396560-DD3C-494C-6670-CC9E98C6D84D}"/>
              </a:ext>
            </a:extLst>
          </p:cNvPr>
          <p:cNvSpPr/>
          <p:nvPr/>
        </p:nvSpPr>
        <p:spPr>
          <a:xfrm>
            <a:off x="6096000" y="2646919"/>
            <a:ext cx="1319002" cy="3714741"/>
          </a:xfrm>
          <a:prstGeom prst="donut">
            <a:avLst>
              <a:gd name="adj" fmla="val 56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365724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1E5D3873-B358-B16B-B156-B4AED7F6F14A}"/>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8498"/>
          <a:stretch/>
        </p:blipFill>
        <p:spPr>
          <a:xfrm>
            <a:off x="0" y="0"/>
            <a:ext cx="6551975" cy="6858000"/>
          </a:xfrm>
          <a:prstGeom prst="rect">
            <a:avLst/>
          </a:prstGeom>
        </p:spPr>
      </p:pic>
      <p:pic>
        <p:nvPicPr>
          <p:cNvPr id="5" name="Picture 4" descr="A purple bee with wings&#10;&#10;Description automatically generated">
            <a:extLst>
              <a:ext uri="{FF2B5EF4-FFF2-40B4-BE49-F238E27FC236}">
                <a16:creationId xmlns:a16="http://schemas.microsoft.com/office/drawing/2014/main" id="{1C7CE8DD-F361-D0BB-986F-0F4DF36730D9}"/>
              </a:ext>
            </a:extLst>
          </p:cNvPr>
          <p:cNvPicPr>
            <a:picLocks noChangeAspect="1"/>
          </p:cNvPicPr>
          <p:nvPr/>
        </p:nvPicPr>
        <p:blipFill>
          <a:blip r:embed="rId4">
            <a:alphaModFix amt="61000"/>
          </a:blip>
          <a:stretch>
            <a:fillRect/>
          </a:stretch>
        </p:blipFill>
        <p:spPr>
          <a:xfrm>
            <a:off x="11078886" y="136525"/>
            <a:ext cx="990600" cy="774700"/>
          </a:xfrm>
          <a:prstGeom prst="rect">
            <a:avLst/>
          </a:prstGeom>
        </p:spPr>
      </p:pic>
      <p:sp>
        <p:nvSpPr>
          <p:cNvPr id="8" name="Title 7">
            <a:extLst>
              <a:ext uri="{FF2B5EF4-FFF2-40B4-BE49-F238E27FC236}">
                <a16:creationId xmlns:a16="http://schemas.microsoft.com/office/drawing/2014/main" id="{B72B3684-8D21-C135-9BB0-48B02B95C9DE}"/>
              </a:ext>
            </a:extLst>
          </p:cNvPr>
          <p:cNvSpPr>
            <a:spLocks noGrp="1"/>
          </p:cNvSpPr>
          <p:nvPr>
            <p:ph type="title"/>
          </p:nvPr>
        </p:nvSpPr>
        <p:spPr/>
        <p:txBody>
          <a:bodyPr/>
          <a:lstStyle/>
          <a:p>
            <a:r>
              <a:rPr lang="en-US" dirty="0"/>
              <a:t>Where we started?</a:t>
            </a:r>
          </a:p>
        </p:txBody>
      </p:sp>
      <p:pic>
        <p:nvPicPr>
          <p:cNvPr id="7" name="Picture 6" descr="A diagram of a machine&#10;&#10;Description automatically generated">
            <a:extLst>
              <a:ext uri="{FF2B5EF4-FFF2-40B4-BE49-F238E27FC236}">
                <a16:creationId xmlns:a16="http://schemas.microsoft.com/office/drawing/2014/main" id="{F1297D86-BD9F-6DEA-D9A2-8DC65D0FC66D}"/>
              </a:ext>
            </a:extLst>
          </p:cNvPr>
          <p:cNvPicPr>
            <a:picLocks noChangeAspect="1"/>
          </p:cNvPicPr>
          <p:nvPr/>
        </p:nvPicPr>
        <p:blipFill>
          <a:blip r:embed="rId5"/>
          <a:stretch>
            <a:fillRect/>
          </a:stretch>
        </p:blipFill>
        <p:spPr>
          <a:xfrm>
            <a:off x="2205597" y="1861616"/>
            <a:ext cx="7780806" cy="4825456"/>
          </a:xfrm>
          <a:prstGeom prst="rect">
            <a:avLst/>
          </a:prstGeom>
        </p:spPr>
      </p:pic>
      <p:sp>
        <p:nvSpPr>
          <p:cNvPr id="9" name="TextBox 8">
            <a:extLst>
              <a:ext uri="{FF2B5EF4-FFF2-40B4-BE49-F238E27FC236}">
                <a16:creationId xmlns:a16="http://schemas.microsoft.com/office/drawing/2014/main" id="{2605A107-24FE-6C42-62B7-C2E6F4920813}"/>
              </a:ext>
            </a:extLst>
          </p:cNvPr>
          <p:cNvSpPr txBox="1"/>
          <p:nvPr/>
        </p:nvSpPr>
        <p:spPr>
          <a:xfrm>
            <a:off x="2423427" y="1321356"/>
            <a:ext cx="7562976" cy="369332"/>
          </a:xfrm>
          <a:prstGeom prst="rect">
            <a:avLst/>
          </a:prstGeom>
          <a:noFill/>
        </p:spPr>
        <p:txBody>
          <a:bodyPr wrap="square">
            <a:spAutoFit/>
          </a:bodyPr>
          <a:lstStyle/>
          <a:p>
            <a:r>
              <a:rPr lang="en-GB" dirty="0">
                <a:latin typeface="Google Sans"/>
              </a:rPr>
              <a:t>A muon system including M1 located just before the ECAL</a:t>
            </a:r>
            <a:endParaRPr lang="en-US" dirty="0"/>
          </a:p>
        </p:txBody>
      </p:sp>
      <p:sp>
        <p:nvSpPr>
          <p:cNvPr id="10" name="Doughnut 9">
            <a:extLst>
              <a:ext uri="{FF2B5EF4-FFF2-40B4-BE49-F238E27FC236}">
                <a16:creationId xmlns:a16="http://schemas.microsoft.com/office/drawing/2014/main" id="{9A396560-DD3C-494C-6670-CC9E98C6D84D}"/>
              </a:ext>
            </a:extLst>
          </p:cNvPr>
          <p:cNvSpPr/>
          <p:nvPr/>
        </p:nvSpPr>
        <p:spPr>
          <a:xfrm>
            <a:off x="5656333" y="2218041"/>
            <a:ext cx="3272357" cy="4274834"/>
          </a:xfrm>
          <a:prstGeom prst="donut">
            <a:avLst>
              <a:gd name="adj" fmla="val 190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8943126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4993</TotalTime>
  <Words>3197</Words>
  <Application>Microsoft Macintosh PowerPoint</Application>
  <PresentationFormat>Widescreen</PresentationFormat>
  <Paragraphs>265</Paragraphs>
  <Slides>46</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46</vt:i4>
      </vt:variant>
    </vt:vector>
  </HeadingPairs>
  <TitlesOfParts>
    <vt:vector size="53" baseType="lpstr">
      <vt:lpstr>Arial</vt:lpstr>
      <vt:lpstr>Arial</vt:lpstr>
      <vt:lpstr>Calibri</vt:lpstr>
      <vt:lpstr>Calibri Light</vt:lpstr>
      <vt:lpstr>Cambria Math</vt:lpstr>
      <vt:lpstr>Google Sans</vt:lpstr>
      <vt:lpstr>Office Theme</vt:lpstr>
      <vt:lpstr>Everything you needed to know, didn’t know you needed to know, and don’t need to know about Upgrade I</vt:lpstr>
      <vt:lpstr>The Challenge of Run 3 (Short version)</vt:lpstr>
      <vt:lpstr>But why do it?</vt:lpstr>
      <vt:lpstr>Where we started?</vt:lpstr>
      <vt:lpstr>Where we started?</vt:lpstr>
      <vt:lpstr>Where we started?</vt:lpstr>
      <vt:lpstr>Where we started?</vt:lpstr>
      <vt:lpstr>Where we started?</vt:lpstr>
      <vt:lpstr>Where we started?</vt:lpstr>
      <vt:lpstr>Upgrade 1</vt:lpstr>
      <vt:lpstr>Upgrade 1</vt:lpstr>
      <vt:lpstr>Upgrade 1</vt:lpstr>
      <vt:lpstr>Upgrade 1</vt:lpstr>
      <vt:lpstr>Upgrade 1</vt:lpstr>
      <vt:lpstr>Upgrade 1</vt:lpstr>
      <vt:lpstr>Upgrade 1</vt:lpstr>
      <vt:lpstr>What is the VELO?</vt:lpstr>
      <vt:lpstr>Anatomy of the VELO (small picture)</vt:lpstr>
      <vt:lpstr>Anatomy of the VELO (small picture)</vt:lpstr>
      <vt:lpstr>Anatomy of the VELO (small picture)</vt:lpstr>
      <vt:lpstr>Superpixel Monitoring </vt:lpstr>
      <vt:lpstr>Anatomy of the VELO (big picture)</vt:lpstr>
      <vt:lpstr>What issue faced the VELO?</vt:lpstr>
      <vt:lpstr>What issue faced the VELO?</vt:lpstr>
      <vt:lpstr>What issue faced the VELO?</vt:lpstr>
      <vt:lpstr>What issue faced the VELO?</vt:lpstr>
      <vt:lpstr>How well?</vt:lpstr>
      <vt:lpstr>What are the current issues facing the VELO?</vt:lpstr>
      <vt:lpstr>The UT</vt:lpstr>
      <vt:lpstr>The UT</vt:lpstr>
      <vt:lpstr>The UT</vt:lpstr>
      <vt:lpstr>The UT – Construction</vt:lpstr>
      <vt:lpstr>The SciFi</vt:lpstr>
      <vt:lpstr>The SciFi</vt:lpstr>
      <vt:lpstr>Rich</vt:lpstr>
      <vt:lpstr>What I don’t go into depth on!</vt:lpstr>
      <vt:lpstr>Readout!</vt:lpstr>
      <vt:lpstr>Readout</vt:lpstr>
      <vt:lpstr>Allen! (motivation)</vt:lpstr>
      <vt:lpstr>Allen</vt:lpstr>
      <vt:lpstr>Online Monitoring workflow</vt:lpstr>
      <vt:lpstr>Real Time Monitoring (VELO)</vt:lpstr>
      <vt:lpstr>Real Time Monitoring (SciFi)!</vt:lpstr>
      <vt:lpstr>Real Time Monitoring (RTA)</vt:lpstr>
      <vt:lpstr>The sales pitch (Supporting Run 3)</vt:lpstr>
      <vt:lpstr>Closing thoughts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Crisis of sustainability in Particle Physics!</dc:title>
  <dc:creator>David Friday</dc:creator>
  <cp:lastModifiedBy>David Friday</cp:lastModifiedBy>
  <cp:revision>10</cp:revision>
  <dcterms:created xsi:type="dcterms:W3CDTF">2023-11-21T11:22:40Z</dcterms:created>
  <dcterms:modified xsi:type="dcterms:W3CDTF">2024-02-14T00:00:18Z</dcterms:modified>
</cp:coreProperties>
</file>