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vsd" ContentType="application/vnd.visio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316" r:id="rId2"/>
    <p:sldId id="403" r:id="rId3"/>
    <p:sldId id="404" r:id="rId4"/>
    <p:sldId id="405" r:id="rId5"/>
    <p:sldId id="408" r:id="rId6"/>
    <p:sldId id="406" r:id="rId7"/>
    <p:sldId id="407" r:id="rId8"/>
    <p:sldId id="409" r:id="rId9"/>
    <p:sldId id="402" r:id="rId10"/>
    <p:sldId id="410" r:id="rId11"/>
    <p:sldId id="411" r:id="rId12"/>
    <p:sldId id="401" r:id="rId13"/>
    <p:sldId id="413" r:id="rId14"/>
    <p:sldId id="414" r:id="rId15"/>
    <p:sldId id="415" r:id="rId16"/>
    <p:sldId id="412" r:id="rId17"/>
    <p:sldId id="417" r:id="rId18"/>
    <p:sldId id="418" r:id="rId19"/>
    <p:sldId id="419" r:id="rId20"/>
    <p:sldId id="420" r:id="rId21"/>
    <p:sldId id="421" r:id="rId22"/>
    <p:sldId id="422" r:id="rId23"/>
    <p:sldId id="423" r:id="rId24"/>
    <p:sldId id="424" r:id="rId25"/>
    <p:sldId id="427" r:id="rId26"/>
    <p:sldId id="426" r:id="rId27"/>
    <p:sldId id="428" r:id="rId28"/>
    <p:sldId id="429" r:id="rId29"/>
    <p:sldId id="430" r:id="rId30"/>
    <p:sldId id="431" r:id="rId31"/>
    <p:sldId id="434" r:id="rId32"/>
    <p:sldId id="435" r:id="rId33"/>
    <p:sldId id="425" r:id="rId34"/>
    <p:sldId id="432" r:id="rId35"/>
    <p:sldId id="433" r:id="rId36"/>
    <p:sldId id="416" r:id="rId37"/>
    <p:sldId id="436" r:id="rId38"/>
    <p:sldId id="437" r:id="rId39"/>
    <p:sldId id="438" r:id="rId40"/>
  </p:sldIdLst>
  <p:sldSz cx="9144000" cy="6858000" type="screen4x3"/>
  <p:notesSz cx="7104063" cy="10234613"/>
  <p:custDataLst>
    <p:tags r:id="rId4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E1BD9C2-BAB2-42F1-99C3-A327F753EAF2}">
          <p14:sldIdLst>
            <p14:sldId id="316"/>
            <p14:sldId id="403"/>
            <p14:sldId id="404"/>
            <p14:sldId id="405"/>
            <p14:sldId id="408"/>
            <p14:sldId id="406"/>
            <p14:sldId id="407"/>
            <p14:sldId id="409"/>
            <p14:sldId id="402"/>
            <p14:sldId id="410"/>
            <p14:sldId id="411"/>
            <p14:sldId id="401"/>
            <p14:sldId id="413"/>
            <p14:sldId id="414"/>
            <p14:sldId id="415"/>
            <p14:sldId id="412"/>
            <p14:sldId id="417"/>
            <p14:sldId id="418"/>
            <p14:sldId id="419"/>
            <p14:sldId id="420"/>
            <p14:sldId id="421"/>
            <p14:sldId id="422"/>
            <p14:sldId id="423"/>
            <p14:sldId id="424"/>
            <p14:sldId id="427"/>
            <p14:sldId id="426"/>
            <p14:sldId id="428"/>
            <p14:sldId id="429"/>
            <p14:sldId id="430"/>
            <p14:sldId id="431"/>
            <p14:sldId id="434"/>
            <p14:sldId id="435"/>
          </p14:sldIdLst>
        </p14:section>
        <p14:section name="Backup" id="{7B413DA3-C0A1-4E7C-8D47-DEF4C1E688AF}">
          <p14:sldIdLst>
            <p14:sldId id="425"/>
            <p14:sldId id="432"/>
            <p14:sldId id="433"/>
            <p14:sldId id="416"/>
            <p14:sldId id="436"/>
            <p14:sldId id="437"/>
            <p14:sldId id="43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470"/>
    <a:srgbClr val="F4EE00"/>
    <a:srgbClr val="2C258B"/>
    <a:srgbClr val="14345F"/>
    <a:srgbClr val="32A177"/>
    <a:srgbClr val="CCCCFF"/>
    <a:srgbClr val="223E88"/>
    <a:srgbClr val="1C4885"/>
    <a:srgbClr val="217DD8"/>
    <a:srgbClr val="1F68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E25E649-3F16-4E02-A733-19D2CDBF48F0}" styleName="中度样式 3 - 强调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1296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4" Type="http://schemas.openxmlformats.org/officeDocument/2006/relationships/image" Target="../media/image7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88.emf"/><Relationship Id="rId1" Type="http://schemas.openxmlformats.org/officeDocument/2006/relationships/image" Target="../media/image8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4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image" Target="../media/image45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6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emf"/><Relationship Id="rId4" Type="http://schemas.openxmlformats.org/officeDocument/2006/relationships/image" Target="../media/image6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09F974BD-6D5A-4CE7-80BB-B5070A734526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2D447FC-3BF4-4FD1-ABB9-ADB4DACB1D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122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BDB2-8251-47D0-8491-41FA2FBB9A76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03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37D06-2581-4EB6-9050-8A948CF541C3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859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B9B-60AF-4F0D-BF0B-1D98E1CF76B3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835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233" y="48873"/>
            <a:ext cx="7772400" cy="479560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2800" b="1" spc="100" baseline="0">
                <a:solidFill>
                  <a:schemeClr val="tx1"/>
                </a:solidFill>
                <a:latin typeface="+mn-lt"/>
                <a:ea typeface="+mj-ea"/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4398C-61E5-418E-8C74-EB5A0A0FF7F6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D3B8-2ABD-4ABC-B91F-F3C3858228E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5" name="任意多边形 24"/>
          <p:cNvSpPr/>
          <p:nvPr userDrawn="1"/>
        </p:nvSpPr>
        <p:spPr>
          <a:xfrm>
            <a:off x="6859278" y="-1627"/>
            <a:ext cx="652164" cy="401677"/>
          </a:xfrm>
          <a:custGeom>
            <a:avLst/>
            <a:gdLst>
              <a:gd name="connsiteX0" fmla="*/ 15986 w 683098"/>
              <a:gd name="connsiteY0" fmla="*/ 0 h 420730"/>
              <a:gd name="connsiteX1" fmla="*/ 667112 w 683098"/>
              <a:gd name="connsiteY1" fmla="*/ 0 h 420730"/>
              <a:gd name="connsiteX2" fmla="*/ 683098 w 683098"/>
              <a:gd name="connsiteY2" fmla="*/ 79181 h 420730"/>
              <a:gd name="connsiteX3" fmla="*/ 341549 w 683098"/>
              <a:gd name="connsiteY3" fmla="*/ 420730 h 420730"/>
              <a:gd name="connsiteX4" fmla="*/ 0 w 683098"/>
              <a:gd name="connsiteY4" fmla="*/ 79181 h 420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098" h="420730">
                <a:moveTo>
                  <a:pt x="15986" y="0"/>
                </a:moveTo>
                <a:lnTo>
                  <a:pt x="667112" y="0"/>
                </a:lnTo>
                <a:lnTo>
                  <a:pt x="683098" y="79181"/>
                </a:lnTo>
                <a:cubicBezTo>
                  <a:pt x="683098" y="267813"/>
                  <a:pt x="530181" y="420730"/>
                  <a:pt x="341549" y="420730"/>
                </a:cubicBezTo>
                <a:cubicBezTo>
                  <a:pt x="152917" y="420730"/>
                  <a:pt x="0" y="267813"/>
                  <a:pt x="0" y="79181"/>
                </a:cubicBezTo>
                <a:close/>
              </a:path>
            </a:pathLst>
          </a:cu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 userDrawn="1"/>
        </p:nvSpPr>
        <p:spPr>
          <a:xfrm>
            <a:off x="7283666" y="-1627"/>
            <a:ext cx="555851" cy="144172"/>
          </a:xfrm>
          <a:custGeom>
            <a:avLst/>
            <a:gdLst>
              <a:gd name="connsiteX0" fmla="*/ 0 w 555851"/>
              <a:gd name="connsiteY0" fmla="*/ 0 h 144172"/>
              <a:gd name="connsiteX1" fmla="*/ 555851 w 555851"/>
              <a:gd name="connsiteY1" fmla="*/ 0 h 144172"/>
              <a:gd name="connsiteX2" fmla="*/ 519437 w 555851"/>
              <a:gd name="connsiteY2" fmla="*/ 44135 h 144172"/>
              <a:gd name="connsiteX3" fmla="*/ 277925 w 555851"/>
              <a:gd name="connsiteY3" fmla="*/ 144172 h 144172"/>
              <a:gd name="connsiteX4" fmla="*/ 36414 w 555851"/>
              <a:gd name="connsiteY4" fmla="*/ 44135 h 144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5851" h="144172">
                <a:moveTo>
                  <a:pt x="0" y="0"/>
                </a:moveTo>
                <a:lnTo>
                  <a:pt x="555851" y="0"/>
                </a:lnTo>
                <a:lnTo>
                  <a:pt x="519437" y="44135"/>
                </a:lnTo>
                <a:cubicBezTo>
                  <a:pt x="457629" y="105943"/>
                  <a:pt x="372241" y="144172"/>
                  <a:pt x="277925" y="144172"/>
                </a:cubicBezTo>
                <a:cubicBezTo>
                  <a:pt x="183609" y="144172"/>
                  <a:pt x="98222" y="105943"/>
                  <a:pt x="36414" y="44135"/>
                </a:cubicBezTo>
                <a:close/>
              </a:path>
            </a:pathLst>
          </a:cu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435790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pos="249">
          <p15:clr>
            <a:srgbClr val="FBAE40"/>
          </p15:clr>
        </p15:guide>
        <p15:guide id="3" pos="551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D5D69-3EE0-4067-A759-1E590F17B7F6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534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9294-CFB4-4320-9FEC-20E3B17FB734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406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9200-DDDF-4983-8BAC-BBFC2E4335ED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9483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B43ED-05EB-4149-85AD-ABC76CAE7CF9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80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7F6D8-F87E-4976-BE5B-DE17FC9B5B82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828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F6B46-C6A8-4CB7-950E-30F91A9EB10E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5980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188BA-3119-472C-9AD7-82A37BBC3489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186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77302-8D2F-46C0-8F3E-27A7C61C0DE0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199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5">
            <a:extLst>
              <a:ext uri="{FF2B5EF4-FFF2-40B4-BE49-F238E27FC236}">
                <a16:creationId xmlns:a16="http://schemas.microsoft.com/office/drawing/2014/main" id="{A217C43D-30ED-41A0-87B8-5F6C496E4D4C}"/>
              </a:ext>
            </a:extLst>
          </p:cNvPr>
          <p:cNvGrpSpPr/>
          <p:nvPr userDrawn="1"/>
        </p:nvGrpSpPr>
        <p:grpSpPr>
          <a:xfrm>
            <a:off x="317880" y="3175"/>
            <a:ext cx="8826120" cy="6854825"/>
            <a:chOff x="423840" y="3175"/>
            <a:chExt cx="11768160" cy="6854825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AF785E2-B299-437B-8C64-26BF644069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5817" y="3175"/>
              <a:ext cx="6716183" cy="6854825"/>
            </a:xfrm>
            <a:custGeom>
              <a:avLst/>
              <a:gdLst>
                <a:gd name="T0" fmla="*/ 1295 w 1295"/>
                <a:gd name="T1" fmla="*/ 1062 h 1062"/>
                <a:gd name="T2" fmla="*/ 1295 w 1295"/>
                <a:gd name="T3" fmla="*/ 0 h 1062"/>
                <a:gd name="T4" fmla="*/ 1081 w 1295"/>
                <a:gd name="T5" fmla="*/ 163 h 1062"/>
                <a:gd name="T6" fmla="*/ 878 w 1295"/>
                <a:gd name="T7" fmla="*/ 281 h 1062"/>
                <a:gd name="T8" fmla="*/ 641 w 1295"/>
                <a:gd name="T9" fmla="*/ 438 h 1062"/>
                <a:gd name="T10" fmla="*/ 274 w 1295"/>
                <a:gd name="T11" fmla="*/ 590 h 1062"/>
                <a:gd name="T12" fmla="*/ 45 w 1295"/>
                <a:gd name="T13" fmla="*/ 979 h 1062"/>
                <a:gd name="T14" fmla="*/ 0 w 1295"/>
                <a:gd name="T15" fmla="*/ 1062 h 1062"/>
                <a:gd name="T16" fmla="*/ 1295 w 1295"/>
                <a:gd name="T17" fmla="*/ 1062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5" h="1062">
                  <a:moveTo>
                    <a:pt x="1295" y="1062"/>
                  </a:moveTo>
                  <a:cubicBezTo>
                    <a:pt x="1295" y="0"/>
                    <a:pt x="1295" y="0"/>
                    <a:pt x="1295" y="0"/>
                  </a:cubicBezTo>
                  <a:cubicBezTo>
                    <a:pt x="1176" y="15"/>
                    <a:pt x="1104" y="111"/>
                    <a:pt x="1081" y="163"/>
                  </a:cubicBezTo>
                  <a:cubicBezTo>
                    <a:pt x="1045" y="243"/>
                    <a:pt x="985" y="294"/>
                    <a:pt x="878" y="281"/>
                  </a:cubicBezTo>
                  <a:cubicBezTo>
                    <a:pt x="771" y="268"/>
                    <a:pt x="707" y="299"/>
                    <a:pt x="641" y="438"/>
                  </a:cubicBezTo>
                  <a:cubicBezTo>
                    <a:pt x="582" y="560"/>
                    <a:pt x="520" y="531"/>
                    <a:pt x="274" y="590"/>
                  </a:cubicBezTo>
                  <a:cubicBezTo>
                    <a:pt x="28" y="649"/>
                    <a:pt x="96" y="812"/>
                    <a:pt x="45" y="979"/>
                  </a:cubicBezTo>
                  <a:cubicBezTo>
                    <a:pt x="35" y="1011"/>
                    <a:pt x="19" y="1038"/>
                    <a:pt x="0" y="1062"/>
                  </a:cubicBezTo>
                  <a:lnTo>
                    <a:pt x="1295" y="1062"/>
                  </a:lnTo>
                  <a:close/>
                </a:path>
              </a:pathLst>
            </a:custGeom>
            <a:solidFill>
              <a:sysClr val="window" lastClr="FFFFFF">
                <a:lumMod val="95000"/>
                <a:alpha val="22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10" name="椭圆 5">
              <a:extLst>
                <a:ext uri="{FF2B5EF4-FFF2-40B4-BE49-F238E27FC236}">
                  <a16:creationId xmlns:a16="http://schemas.microsoft.com/office/drawing/2014/main" id="{74555D62-4766-4023-A2CB-86083FE9EA3B}"/>
                </a:ext>
              </a:extLst>
            </p:cNvPr>
            <p:cNvSpPr/>
            <p:nvPr userDrawn="1"/>
          </p:nvSpPr>
          <p:spPr>
            <a:xfrm>
              <a:off x="423840" y="391874"/>
              <a:ext cx="415843" cy="324679"/>
            </a:xfrm>
            <a:prstGeom prst="ellipse">
              <a:avLst/>
            </a:prstGeom>
            <a:gradFill flip="none" rotWithShape="1">
              <a:gsLst>
                <a:gs pos="0">
                  <a:srgbClr val="1D9A78"/>
                </a:gs>
                <a:gs pos="100000">
                  <a:srgbClr val="8BC145"/>
                </a:gs>
              </a:gsLst>
              <a:lin ang="108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762000" dist="2540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360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" panose="020B0500000000000000" pitchFamily="34" charset="-122"/>
                <a:ea typeface="思源黑体" panose="020B0500000000000000" pitchFamily="34" charset="-122"/>
                <a:cs typeface="Open Sans" charset="0"/>
                <a:sym typeface="思源黑体" panose="020B0500000000000000" pitchFamily="34" charset="-122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818" y="328072"/>
            <a:ext cx="7886700" cy="315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08FE7-BC8C-4D65-B7DD-98F0313CC2FA}" type="datetime1">
              <a:rPr lang="zh-CN" altLang="en-US" smtClean="0"/>
              <a:t>2024/6/21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4880" y="63990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F74FD-DB01-4D33-9EA7-AD1620E98765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584088" y="698033"/>
            <a:ext cx="8168026" cy="0"/>
          </a:xfrm>
          <a:prstGeom prst="line">
            <a:avLst/>
          </a:prstGeom>
          <a:ln w="19050">
            <a:solidFill>
              <a:srgbClr val="32A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478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jinhongwang@ustc.edu.c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Visio_2003-2010_Drawing.vsd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4.emf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4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45.emf"/><Relationship Id="rId4" Type="http://schemas.openxmlformats.org/officeDocument/2006/relationships/oleObject" Target="../embeddings/oleObject1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9.png"/><Relationship Id="rId7" Type="http://schemas.openxmlformats.org/officeDocument/2006/relationships/image" Target="../media/image4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46.emf"/><Relationship Id="rId4" Type="http://schemas.openxmlformats.org/officeDocument/2006/relationships/oleObject" Target="../embeddings/oleObject1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5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46.emf"/><Relationship Id="rId9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oleObject" Target="../embeddings/oleObject15.bin"/><Relationship Id="rId7" Type="http://schemas.openxmlformats.org/officeDocument/2006/relationships/image" Target="../media/image6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67.wmf"/><Relationship Id="rId5" Type="http://schemas.openxmlformats.org/officeDocument/2006/relationships/image" Target="../media/image68.emf"/><Relationship Id="rId10" Type="http://schemas.openxmlformats.org/officeDocument/2006/relationships/oleObject" Target="../embeddings/oleObject18.bin"/><Relationship Id="rId4" Type="http://schemas.openxmlformats.org/officeDocument/2006/relationships/image" Target="../media/image64.emf"/><Relationship Id="rId9" Type="http://schemas.openxmlformats.org/officeDocument/2006/relationships/image" Target="../media/image66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20.bin"/><Relationship Id="rId10" Type="http://schemas.openxmlformats.org/officeDocument/2006/relationships/image" Target="../media/image72.wmf"/><Relationship Id="rId4" Type="http://schemas.openxmlformats.org/officeDocument/2006/relationships/image" Target="../media/image69.wmf"/><Relationship Id="rId9" Type="http://schemas.openxmlformats.org/officeDocument/2006/relationships/oleObject" Target="../embeddings/oleObject2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7" Type="http://schemas.openxmlformats.org/officeDocument/2006/relationships/image" Target="../media/image7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8.emf"/><Relationship Id="rId5" Type="http://schemas.openxmlformats.org/officeDocument/2006/relationships/image" Target="../media/image76.wmf"/><Relationship Id="rId4" Type="http://schemas.openxmlformats.org/officeDocument/2006/relationships/oleObject" Target="../embeddings/oleObject2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oleObject" Target="../embeddings/oleObject24.bin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8.e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87.emf"/><Relationship Id="rId9" Type="http://schemas.openxmlformats.org/officeDocument/2006/relationships/image" Target="../media/image89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90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9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3.wmf"/><Relationship Id="rId3" Type="http://schemas.openxmlformats.org/officeDocument/2006/relationships/image" Target="../media/image14.png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9">
            <a:extLst>
              <a:ext uri="{FF2B5EF4-FFF2-40B4-BE49-F238E27FC236}">
                <a16:creationId xmlns:a16="http://schemas.microsoft.com/office/drawing/2014/main" id="{4389F5C7-54F0-7E40-A347-430981EB5BD9}"/>
              </a:ext>
            </a:extLst>
          </p:cNvPr>
          <p:cNvSpPr>
            <a:spLocks/>
          </p:cNvSpPr>
          <p:nvPr/>
        </p:nvSpPr>
        <p:spPr bwMode="auto">
          <a:xfrm>
            <a:off x="2409370" y="0"/>
            <a:ext cx="6734630" cy="6854504"/>
          </a:xfrm>
          <a:custGeom>
            <a:avLst/>
            <a:gdLst>
              <a:gd name="T0" fmla="*/ 1295 w 1295"/>
              <a:gd name="T1" fmla="*/ 1062 h 1062"/>
              <a:gd name="T2" fmla="*/ 1295 w 1295"/>
              <a:gd name="T3" fmla="*/ 0 h 1062"/>
              <a:gd name="T4" fmla="*/ 1081 w 1295"/>
              <a:gd name="T5" fmla="*/ 163 h 1062"/>
              <a:gd name="T6" fmla="*/ 878 w 1295"/>
              <a:gd name="T7" fmla="*/ 281 h 1062"/>
              <a:gd name="T8" fmla="*/ 641 w 1295"/>
              <a:gd name="T9" fmla="*/ 438 h 1062"/>
              <a:gd name="T10" fmla="*/ 274 w 1295"/>
              <a:gd name="T11" fmla="*/ 590 h 1062"/>
              <a:gd name="T12" fmla="*/ 45 w 1295"/>
              <a:gd name="T13" fmla="*/ 979 h 1062"/>
              <a:gd name="T14" fmla="*/ 0 w 1295"/>
              <a:gd name="T15" fmla="*/ 1062 h 1062"/>
              <a:gd name="T16" fmla="*/ 1295 w 1295"/>
              <a:gd name="T17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5" h="1062">
                <a:moveTo>
                  <a:pt x="1295" y="1062"/>
                </a:moveTo>
                <a:cubicBezTo>
                  <a:pt x="1295" y="0"/>
                  <a:pt x="1295" y="0"/>
                  <a:pt x="1295" y="0"/>
                </a:cubicBezTo>
                <a:cubicBezTo>
                  <a:pt x="1176" y="15"/>
                  <a:pt x="1104" y="111"/>
                  <a:pt x="1081" y="163"/>
                </a:cubicBezTo>
                <a:cubicBezTo>
                  <a:pt x="1045" y="243"/>
                  <a:pt x="985" y="294"/>
                  <a:pt x="878" y="281"/>
                </a:cubicBezTo>
                <a:cubicBezTo>
                  <a:pt x="771" y="268"/>
                  <a:pt x="707" y="299"/>
                  <a:pt x="641" y="438"/>
                </a:cubicBezTo>
                <a:cubicBezTo>
                  <a:pt x="582" y="560"/>
                  <a:pt x="520" y="531"/>
                  <a:pt x="274" y="590"/>
                </a:cubicBezTo>
                <a:cubicBezTo>
                  <a:pt x="28" y="649"/>
                  <a:pt x="96" y="812"/>
                  <a:pt x="45" y="979"/>
                </a:cubicBezTo>
                <a:cubicBezTo>
                  <a:pt x="35" y="1011"/>
                  <a:pt x="19" y="1038"/>
                  <a:pt x="0" y="1062"/>
                </a:cubicBezTo>
                <a:lnTo>
                  <a:pt x="1295" y="1062"/>
                </a:lnTo>
                <a:close/>
              </a:path>
            </a:pathLst>
          </a:custGeom>
          <a:solidFill>
            <a:sysClr val="window" lastClr="FFFFFF">
              <a:lumMod val="95000"/>
              <a:alpha val="60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sym typeface="思源黑体" panose="020B0500000000000000" pitchFamily="34" charset="-122"/>
            </a:endParaRPr>
          </a:p>
        </p:txBody>
      </p:sp>
      <p:sp>
        <p:nvSpPr>
          <p:cNvPr id="29" name="Freeform 9">
            <a:extLst>
              <a:ext uri="{FF2B5EF4-FFF2-40B4-BE49-F238E27FC236}">
                <a16:creationId xmlns:a16="http://schemas.microsoft.com/office/drawing/2014/main" id="{F5D9CB89-5CE4-6841-9AFD-532CC7516E20}"/>
              </a:ext>
            </a:extLst>
          </p:cNvPr>
          <p:cNvSpPr>
            <a:spLocks/>
          </p:cNvSpPr>
          <p:nvPr/>
        </p:nvSpPr>
        <p:spPr bwMode="auto">
          <a:xfrm>
            <a:off x="5857462" y="3626918"/>
            <a:ext cx="3286538" cy="3227586"/>
          </a:xfrm>
          <a:custGeom>
            <a:avLst/>
            <a:gdLst>
              <a:gd name="T0" fmla="*/ 1295 w 1295"/>
              <a:gd name="T1" fmla="*/ 1062 h 1062"/>
              <a:gd name="T2" fmla="*/ 1295 w 1295"/>
              <a:gd name="T3" fmla="*/ 0 h 1062"/>
              <a:gd name="T4" fmla="*/ 1081 w 1295"/>
              <a:gd name="T5" fmla="*/ 163 h 1062"/>
              <a:gd name="T6" fmla="*/ 878 w 1295"/>
              <a:gd name="T7" fmla="*/ 281 h 1062"/>
              <a:gd name="T8" fmla="*/ 641 w 1295"/>
              <a:gd name="T9" fmla="*/ 438 h 1062"/>
              <a:gd name="T10" fmla="*/ 274 w 1295"/>
              <a:gd name="T11" fmla="*/ 590 h 1062"/>
              <a:gd name="T12" fmla="*/ 45 w 1295"/>
              <a:gd name="T13" fmla="*/ 979 h 1062"/>
              <a:gd name="T14" fmla="*/ 0 w 1295"/>
              <a:gd name="T15" fmla="*/ 1062 h 1062"/>
              <a:gd name="T16" fmla="*/ 1295 w 1295"/>
              <a:gd name="T17" fmla="*/ 1062 h 10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5" h="1062">
                <a:moveTo>
                  <a:pt x="1295" y="1062"/>
                </a:moveTo>
                <a:cubicBezTo>
                  <a:pt x="1295" y="0"/>
                  <a:pt x="1295" y="0"/>
                  <a:pt x="1295" y="0"/>
                </a:cubicBezTo>
                <a:cubicBezTo>
                  <a:pt x="1176" y="15"/>
                  <a:pt x="1104" y="111"/>
                  <a:pt x="1081" y="163"/>
                </a:cubicBezTo>
                <a:cubicBezTo>
                  <a:pt x="1045" y="243"/>
                  <a:pt x="985" y="294"/>
                  <a:pt x="878" y="281"/>
                </a:cubicBezTo>
                <a:cubicBezTo>
                  <a:pt x="771" y="268"/>
                  <a:pt x="707" y="299"/>
                  <a:pt x="641" y="438"/>
                </a:cubicBezTo>
                <a:cubicBezTo>
                  <a:pt x="582" y="560"/>
                  <a:pt x="520" y="531"/>
                  <a:pt x="274" y="590"/>
                </a:cubicBezTo>
                <a:cubicBezTo>
                  <a:pt x="28" y="649"/>
                  <a:pt x="96" y="812"/>
                  <a:pt x="45" y="979"/>
                </a:cubicBezTo>
                <a:cubicBezTo>
                  <a:pt x="35" y="1011"/>
                  <a:pt x="19" y="1038"/>
                  <a:pt x="0" y="1062"/>
                </a:cubicBezTo>
                <a:lnTo>
                  <a:pt x="1295" y="10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>
            <a:outerShdw blurRad="762000" dist="2540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360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37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" panose="020B0500000000000000" pitchFamily="34" charset="-122"/>
              <a:ea typeface="思源黑体" panose="020B0500000000000000" pitchFamily="34" charset="-122"/>
              <a:cs typeface="Open Sans" charset="0"/>
              <a:sym typeface="思源黑体" panose="020B0500000000000000" pitchFamily="34" charset="-122"/>
            </a:endParaRPr>
          </a:p>
        </p:txBody>
      </p:sp>
      <p:sp>
        <p:nvSpPr>
          <p:cNvPr id="19" name="TextBox 49">
            <a:extLst>
              <a:ext uri="{FF2B5EF4-FFF2-40B4-BE49-F238E27FC236}">
                <a16:creationId xmlns:a16="http://schemas.microsoft.com/office/drawing/2014/main" id="{423DBD5C-1085-43F9-9F17-1228788CB211}"/>
              </a:ext>
            </a:extLst>
          </p:cNvPr>
          <p:cNvSpPr txBox="1"/>
          <p:nvPr/>
        </p:nvSpPr>
        <p:spPr>
          <a:xfrm>
            <a:off x="425282" y="1677057"/>
            <a:ext cx="8550535" cy="1642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b="1" dirty="0">
                <a:solidFill>
                  <a:srgbClr val="32A1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Towards</a:t>
            </a:r>
            <a:r>
              <a:rPr lang="en-US" altLang="zh-CN" sz="4000" dirty="0">
                <a:solidFill>
                  <a:srgbClr val="32A1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000" b="1" dirty="0">
                <a:solidFill>
                  <a:srgbClr val="32A1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pico-seconds</a:t>
            </a:r>
          </a:p>
          <a:p>
            <a:pPr>
              <a:lnSpc>
                <a:spcPct val="120000"/>
              </a:lnSpc>
            </a:pPr>
            <a:r>
              <a:rPr lang="en-US" altLang="zh-CN" sz="4800" b="1" dirty="0">
                <a:solidFill>
                  <a:srgbClr val="32A1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Time Digitization in FPGAs</a:t>
            </a:r>
            <a:endParaRPr lang="en-US" altLang="zh-CN" sz="4800" dirty="0">
              <a:solidFill>
                <a:srgbClr val="32A17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0647" y="4040382"/>
            <a:ext cx="45304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377"/>
            <a:r>
              <a:rPr lang="en-US" altLang="zh-CN" sz="2400" b="1" kern="0" dirty="0">
                <a:latin typeface="Microsoft YaHei" panose="020B0503020204020204" pitchFamily="34" charset="-122"/>
                <a:ea typeface="Microsoft YaHei" panose="020B0503020204020204" pitchFamily="34" charset="-122"/>
                <a:cs typeface="Open Sans" charset="0"/>
                <a:sym typeface="微软雅黑" pitchFamily="34" charset="-122"/>
              </a:rPr>
              <a:t>Jinhong Wang</a:t>
            </a:r>
          </a:p>
          <a:p>
            <a:pPr algn="ctr" defTabSz="914377"/>
            <a:r>
              <a:rPr lang="en-US" altLang="zh-CN" sz="2400" b="1" kern="0" dirty="0">
                <a:latin typeface="Microsoft YaHei" panose="020B0503020204020204" pitchFamily="34" charset="-122"/>
                <a:ea typeface="Microsoft YaHei" panose="020B0503020204020204" pitchFamily="34" charset="-122"/>
                <a:cs typeface="Open Sans" charset="0"/>
                <a:sym typeface="微软雅黑" pitchFamily="34" charset="-122"/>
              </a:rPr>
              <a:t>(</a:t>
            </a:r>
            <a:r>
              <a:rPr lang="en-US" altLang="zh-CN" sz="2400" b="1" kern="0" dirty="0">
                <a:latin typeface="Microsoft YaHei" panose="020B0503020204020204" pitchFamily="34" charset="-122"/>
                <a:ea typeface="Microsoft YaHei" panose="020B0503020204020204" pitchFamily="34" charset="-122"/>
                <a:cs typeface="Open Sans" charset="0"/>
                <a:sym typeface="微软雅黑" pitchFamily="34" charset="-122"/>
                <a:hlinkClick r:id="rId2"/>
              </a:rPr>
              <a:t>jinhongwang@ustc.edu.cn</a:t>
            </a:r>
            <a:r>
              <a:rPr lang="en-US" altLang="zh-CN" sz="2400" b="1" kern="0" dirty="0">
                <a:latin typeface="Microsoft YaHei" panose="020B0503020204020204" pitchFamily="34" charset="-122"/>
                <a:ea typeface="Microsoft YaHei" panose="020B0503020204020204" pitchFamily="34" charset="-122"/>
                <a:cs typeface="Open Sans" charset="0"/>
                <a:sym typeface="微软雅黑" pitchFamily="34" charset="-122"/>
              </a:rPr>
              <a:t>)</a:t>
            </a:r>
          </a:p>
          <a:p>
            <a:pPr algn="ctr" defTabSz="914377"/>
            <a:r>
              <a:rPr lang="zh-CN" altLang="en-US" sz="2400" b="1" kern="0" dirty="0">
                <a:latin typeface="Microsoft YaHei" panose="020B0503020204020204" pitchFamily="34" charset="-122"/>
                <a:ea typeface="Microsoft YaHei" panose="020B0503020204020204" pitchFamily="34" charset="-122"/>
                <a:cs typeface="Open Sans" charset="0"/>
                <a:sym typeface="微软雅黑" pitchFamily="34" charset="-122"/>
              </a:rPr>
              <a:t>    </a:t>
            </a:r>
            <a:endParaRPr lang="en-US" altLang="zh-CN" sz="2400" b="1" kern="0" dirty="0">
              <a:latin typeface="Microsoft YaHei" panose="020B0503020204020204" pitchFamily="34" charset="-122"/>
              <a:ea typeface="Microsoft YaHei" panose="020B0503020204020204" pitchFamily="34" charset="-122"/>
              <a:cs typeface="Open Sans" charset="0"/>
              <a:sym typeface="微软雅黑" pitchFamily="34" charset="-122"/>
            </a:endParaRPr>
          </a:p>
          <a:p>
            <a:pPr algn="ctr" defTabSz="914377"/>
            <a:r>
              <a:rPr lang="en-US" altLang="zh-CN" sz="2400" b="1" kern="0" dirty="0">
                <a:latin typeface="Microsoft YaHei" panose="020B0503020204020204" pitchFamily="34" charset="-122"/>
                <a:ea typeface="Microsoft YaHei" panose="020B0503020204020204" pitchFamily="34" charset="-122"/>
                <a:cs typeface="Open Sans" charset="0"/>
                <a:sym typeface="微软雅黑" pitchFamily="34" charset="-122"/>
              </a:rPr>
              <a:t>June 22, 2024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5EA7C0-3425-41E7-B71B-2EF659C01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1827" y="121217"/>
            <a:ext cx="1266370" cy="12663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7EDDAF8-8BA5-4510-8BA8-82FD72E34F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662635" cy="133700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3DBE7E-7B9D-4177-932C-C6E1ADF63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260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Time Digitization in FPGAs : </a:t>
            </a:r>
            <a:r>
              <a:rPr lang="en-US" altLang="zh-CN" sz="2000" dirty="0"/>
              <a:t>dual Counter</a:t>
            </a:r>
            <a:endParaRPr lang="zh-CN" altLang="en-US" sz="28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3C11B54-34EA-456D-AE00-9D119A630EA1}"/>
              </a:ext>
            </a:extLst>
          </p:cNvPr>
          <p:cNvGrpSpPr/>
          <p:nvPr/>
        </p:nvGrpSpPr>
        <p:grpSpPr>
          <a:xfrm>
            <a:off x="4430684" y="1300941"/>
            <a:ext cx="3406142" cy="403167"/>
            <a:chOff x="4430684" y="1300941"/>
            <a:chExt cx="3406142" cy="403167"/>
          </a:xfrm>
        </p:grpSpPr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48D2E24F-C9C9-4EAC-8E85-5CA106D762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30684" y="1300941"/>
              <a:ext cx="469669" cy="403167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or: Elbow 18">
              <a:extLst>
                <a:ext uri="{FF2B5EF4-FFF2-40B4-BE49-F238E27FC236}">
                  <a16:creationId xmlns:a16="http://schemas.microsoft.com/office/drawing/2014/main" id="{F8348A72-4120-4375-B3E3-DDC7D17B2CAA}"/>
                </a:ext>
              </a:extLst>
            </p:cNvPr>
            <p:cNvCxnSpPr>
              <a:cxnSpLocks/>
            </p:cNvCxnSpPr>
            <p:nvPr/>
          </p:nvCxnSpPr>
          <p:spPr>
            <a:xfrm>
              <a:off x="4856711" y="1300941"/>
              <a:ext cx="567344" cy="403167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Elbow 24">
              <a:extLst>
                <a:ext uri="{FF2B5EF4-FFF2-40B4-BE49-F238E27FC236}">
                  <a16:creationId xmlns:a16="http://schemas.microsoft.com/office/drawing/2014/main" id="{A08CC282-5F63-4461-8A69-52F3C58535D6}"/>
                </a:ext>
              </a:extLst>
            </p:cNvPr>
            <p:cNvCxnSpPr/>
            <p:nvPr/>
          </p:nvCxnSpPr>
          <p:spPr>
            <a:xfrm flipV="1">
              <a:off x="5380414" y="1300941"/>
              <a:ext cx="469669" cy="403167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or: Elbow 25">
              <a:extLst>
                <a:ext uri="{FF2B5EF4-FFF2-40B4-BE49-F238E27FC236}">
                  <a16:creationId xmlns:a16="http://schemas.microsoft.com/office/drawing/2014/main" id="{086B512B-7F78-4114-A73E-2C4EFD5779CC}"/>
                </a:ext>
              </a:extLst>
            </p:cNvPr>
            <p:cNvCxnSpPr>
              <a:cxnSpLocks/>
            </p:cNvCxnSpPr>
            <p:nvPr/>
          </p:nvCxnSpPr>
          <p:spPr>
            <a:xfrm>
              <a:off x="5850082" y="1300941"/>
              <a:ext cx="567344" cy="403167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or: Elbow 26">
              <a:extLst>
                <a:ext uri="{FF2B5EF4-FFF2-40B4-BE49-F238E27FC236}">
                  <a16:creationId xmlns:a16="http://schemas.microsoft.com/office/drawing/2014/main" id="{0DDC5C02-FB6C-46BB-8E9A-D37F4C51174E}"/>
                </a:ext>
              </a:extLst>
            </p:cNvPr>
            <p:cNvCxnSpPr/>
            <p:nvPr/>
          </p:nvCxnSpPr>
          <p:spPr>
            <a:xfrm flipV="1">
              <a:off x="6373785" y="1300941"/>
              <a:ext cx="469669" cy="403167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or: Elbow 27">
              <a:extLst>
                <a:ext uri="{FF2B5EF4-FFF2-40B4-BE49-F238E27FC236}">
                  <a16:creationId xmlns:a16="http://schemas.microsoft.com/office/drawing/2014/main" id="{2C9C3D1E-51CF-44D6-998D-28C8B143CE5C}"/>
                </a:ext>
              </a:extLst>
            </p:cNvPr>
            <p:cNvCxnSpPr>
              <a:cxnSpLocks/>
            </p:cNvCxnSpPr>
            <p:nvPr/>
          </p:nvCxnSpPr>
          <p:spPr>
            <a:xfrm>
              <a:off x="6843454" y="1300941"/>
              <a:ext cx="567344" cy="403167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id="{3C3D8EB8-F799-4E0D-84D8-8CEFFCB27C6B}"/>
                </a:ext>
              </a:extLst>
            </p:cNvPr>
            <p:cNvCxnSpPr/>
            <p:nvPr/>
          </p:nvCxnSpPr>
          <p:spPr>
            <a:xfrm flipV="1">
              <a:off x="7367157" y="1300941"/>
              <a:ext cx="469669" cy="403167"/>
            </a:xfrm>
            <a:prstGeom prst="bentConnector3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5EA0730-8E30-494D-A55F-9D4626B2CBD0}"/>
              </a:ext>
            </a:extLst>
          </p:cNvPr>
          <p:cNvCxnSpPr>
            <a:cxnSpLocks/>
          </p:cNvCxnSpPr>
          <p:nvPr/>
        </p:nvCxnSpPr>
        <p:spPr>
          <a:xfrm>
            <a:off x="4646814" y="1188720"/>
            <a:ext cx="0" cy="482553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8661F58-10F7-45BE-9865-18812D0B92FA}"/>
              </a:ext>
            </a:extLst>
          </p:cNvPr>
          <p:cNvCxnSpPr>
            <a:cxnSpLocks/>
          </p:cNvCxnSpPr>
          <p:nvPr/>
        </p:nvCxnSpPr>
        <p:spPr>
          <a:xfrm>
            <a:off x="5622174" y="1188720"/>
            <a:ext cx="0" cy="487957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DA48869-1104-498B-8BFF-2A5189F63A21}"/>
              </a:ext>
            </a:extLst>
          </p:cNvPr>
          <p:cNvCxnSpPr>
            <a:cxnSpLocks/>
          </p:cNvCxnSpPr>
          <p:nvPr/>
        </p:nvCxnSpPr>
        <p:spPr>
          <a:xfrm>
            <a:off x="6615544" y="1188720"/>
            <a:ext cx="0" cy="494607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77902A8-90A4-41B7-98D5-683DA3B1D574}"/>
              </a:ext>
            </a:extLst>
          </p:cNvPr>
          <p:cNvCxnSpPr>
            <a:cxnSpLocks/>
          </p:cNvCxnSpPr>
          <p:nvPr/>
        </p:nvCxnSpPr>
        <p:spPr>
          <a:xfrm>
            <a:off x="7604760" y="1188720"/>
            <a:ext cx="0" cy="499179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18FD0BAA-C071-4270-B661-09636A009E96}"/>
              </a:ext>
            </a:extLst>
          </p:cNvPr>
          <p:cNvSpPr/>
          <p:nvPr/>
        </p:nvSpPr>
        <p:spPr>
          <a:xfrm>
            <a:off x="4742417" y="2131962"/>
            <a:ext cx="798010" cy="212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C00000"/>
                </a:solidFill>
              </a:rPr>
              <a:t>1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C89E366-612D-44C5-A399-561CE207E28B}"/>
              </a:ext>
            </a:extLst>
          </p:cNvPr>
          <p:cNvSpPr/>
          <p:nvPr/>
        </p:nvSpPr>
        <p:spPr>
          <a:xfrm>
            <a:off x="5734749" y="2131962"/>
            <a:ext cx="798010" cy="212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C00000"/>
                </a:solidFill>
              </a:rPr>
              <a:t>2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E22387E-F3F3-4CE1-B169-254F307721AC}"/>
              </a:ext>
            </a:extLst>
          </p:cNvPr>
          <p:cNvSpPr/>
          <p:nvPr/>
        </p:nvSpPr>
        <p:spPr>
          <a:xfrm>
            <a:off x="6698330" y="2131962"/>
            <a:ext cx="798010" cy="212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C00000"/>
                </a:solidFill>
              </a:rPr>
              <a:t>3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D59AC38-9495-4EAC-BE77-087BF0D7EEBC}"/>
              </a:ext>
            </a:extLst>
          </p:cNvPr>
          <p:cNvSpPr txBox="1"/>
          <p:nvPr/>
        </p:nvSpPr>
        <p:spPr>
          <a:xfrm>
            <a:off x="3795885" y="144699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Clock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62E0CC7-E3D0-4704-A882-62253F4D1131}"/>
              </a:ext>
            </a:extLst>
          </p:cNvPr>
          <p:cNvSpPr txBox="1"/>
          <p:nvPr/>
        </p:nvSpPr>
        <p:spPr>
          <a:xfrm>
            <a:off x="3804570" y="1948132"/>
            <a:ext cx="688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Time</a:t>
            </a:r>
          </a:p>
          <a:p>
            <a:r>
              <a:rPr lang="en-US" altLang="zh-CN" dirty="0">
                <a:solidFill>
                  <a:srgbClr val="C00000"/>
                </a:solidFill>
              </a:rPr>
              <a:t>digits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F720002-439E-4FED-9E5D-3822C1194654}"/>
              </a:ext>
            </a:extLst>
          </p:cNvPr>
          <p:cNvCxnSpPr/>
          <p:nvPr/>
        </p:nvCxnSpPr>
        <p:spPr>
          <a:xfrm flipV="1">
            <a:off x="4852864" y="4899769"/>
            <a:ext cx="0" cy="68995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5A62CE5-1267-4E9D-8507-F694E43FB669}"/>
              </a:ext>
            </a:extLst>
          </p:cNvPr>
          <p:cNvCxnSpPr/>
          <p:nvPr/>
        </p:nvCxnSpPr>
        <p:spPr>
          <a:xfrm flipV="1">
            <a:off x="6942477" y="4869289"/>
            <a:ext cx="0" cy="68995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4F2E59D-6658-4ACB-B58A-F108763DFD0B}"/>
              </a:ext>
            </a:extLst>
          </p:cNvPr>
          <p:cNvCxnSpPr/>
          <p:nvPr/>
        </p:nvCxnSpPr>
        <p:spPr>
          <a:xfrm>
            <a:off x="5007688" y="5257216"/>
            <a:ext cx="18828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158DC5E9-2379-4771-9EF2-02B329033F43}"/>
              </a:ext>
            </a:extLst>
          </p:cNvPr>
          <p:cNvSpPr txBox="1"/>
          <p:nvPr/>
        </p:nvSpPr>
        <p:spPr>
          <a:xfrm>
            <a:off x="4510962" y="5669280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Start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DD0E1CF-AAFC-4501-95CA-E299738294BF}"/>
              </a:ext>
            </a:extLst>
          </p:cNvPr>
          <p:cNvSpPr txBox="1"/>
          <p:nvPr/>
        </p:nvSpPr>
        <p:spPr>
          <a:xfrm>
            <a:off x="6687157" y="5669280"/>
            <a:ext cx="60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Stop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510362FE-B0B9-4616-9B4E-B1C606794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77" y="1004463"/>
            <a:ext cx="2819394" cy="2002848"/>
          </a:xfrm>
          <a:prstGeom prst="rect">
            <a:avLst/>
          </a:prstGeom>
        </p:spPr>
      </p:pic>
      <p:sp>
        <p:nvSpPr>
          <p:cNvPr id="50" name="Arrow: Right 49">
            <a:extLst>
              <a:ext uri="{FF2B5EF4-FFF2-40B4-BE49-F238E27FC236}">
                <a16:creationId xmlns:a16="http://schemas.microsoft.com/office/drawing/2014/main" id="{DD1E9285-51BF-4687-A9D4-920FCAC1AC9F}"/>
              </a:ext>
            </a:extLst>
          </p:cNvPr>
          <p:cNvSpPr/>
          <p:nvPr/>
        </p:nvSpPr>
        <p:spPr>
          <a:xfrm>
            <a:off x="3083271" y="1591887"/>
            <a:ext cx="354044" cy="19119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324177-A5A6-432A-88C1-15A6FF7DEAAF}"/>
              </a:ext>
            </a:extLst>
          </p:cNvPr>
          <p:cNvSpPr txBox="1"/>
          <p:nvPr/>
        </p:nvSpPr>
        <p:spPr>
          <a:xfrm>
            <a:off x="1171834" y="2986571"/>
            <a:ext cx="158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Clock Manager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C68A11D-0977-4DD7-AECE-F9EA0E31A30E}"/>
              </a:ext>
            </a:extLst>
          </p:cNvPr>
          <p:cNvCxnSpPr/>
          <p:nvPr/>
        </p:nvCxnSpPr>
        <p:spPr>
          <a:xfrm>
            <a:off x="4695611" y="1941022"/>
            <a:ext cx="87807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62B7785-70AF-41E2-8255-B7A22B813FCC}"/>
                  </a:ext>
                </a:extLst>
              </p:cNvPr>
              <p:cNvSpPr txBox="1"/>
              <p:nvPr/>
            </p:nvSpPr>
            <p:spPr>
              <a:xfrm>
                <a:off x="4842528" y="1664023"/>
                <a:ext cx="6395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𝒄𝒍𝒐𝒄𝒌</m:t>
                          </m:r>
                        </m:sub>
                      </m:sSub>
                    </m:oMath>
                  </m:oMathPara>
                </a14:m>
                <a:endParaRPr lang="zh-CN" altLang="en-US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62B7785-70AF-41E2-8255-B7A22B813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2528" y="1664023"/>
                <a:ext cx="639534" cy="276999"/>
              </a:xfrm>
              <a:prstGeom prst="rect">
                <a:avLst/>
              </a:prstGeom>
              <a:blipFill>
                <a:blip r:embed="rId3"/>
                <a:stretch>
                  <a:fillRect l="-7619" r="-4762" b="-2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388E768F-1326-4D83-8FAF-28818C59C21B}"/>
              </a:ext>
            </a:extLst>
          </p:cNvPr>
          <p:cNvCxnSpPr>
            <a:cxnSpLocks/>
          </p:cNvCxnSpPr>
          <p:nvPr/>
        </p:nvCxnSpPr>
        <p:spPr>
          <a:xfrm flipV="1">
            <a:off x="4896976" y="2804526"/>
            <a:ext cx="469669" cy="403167"/>
          </a:xfrm>
          <a:prstGeom prst="bentConnector3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or: Elbow 66">
            <a:extLst>
              <a:ext uri="{FF2B5EF4-FFF2-40B4-BE49-F238E27FC236}">
                <a16:creationId xmlns:a16="http://schemas.microsoft.com/office/drawing/2014/main" id="{46A0F852-CE1E-4149-95A0-F226BE410B63}"/>
              </a:ext>
            </a:extLst>
          </p:cNvPr>
          <p:cNvCxnSpPr>
            <a:cxnSpLocks/>
          </p:cNvCxnSpPr>
          <p:nvPr/>
        </p:nvCxnSpPr>
        <p:spPr>
          <a:xfrm>
            <a:off x="5323003" y="2804526"/>
            <a:ext cx="567344" cy="403167"/>
          </a:xfrm>
          <a:prstGeom prst="bentConnector3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Elbow 67">
            <a:extLst>
              <a:ext uri="{FF2B5EF4-FFF2-40B4-BE49-F238E27FC236}">
                <a16:creationId xmlns:a16="http://schemas.microsoft.com/office/drawing/2014/main" id="{12098AA6-65A6-4016-8472-30A3D1369906}"/>
              </a:ext>
            </a:extLst>
          </p:cNvPr>
          <p:cNvCxnSpPr/>
          <p:nvPr/>
        </p:nvCxnSpPr>
        <p:spPr>
          <a:xfrm flipV="1">
            <a:off x="5846706" y="2804526"/>
            <a:ext cx="469669" cy="403167"/>
          </a:xfrm>
          <a:prstGeom prst="bentConnector3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6CD27EA4-A2E3-4401-99FF-76C4912CBDF2}"/>
              </a:ext>
            </a:extLst>
          </p:cNvPr>
          <p:cNvCxnSpPr>
            <a:cxnSpLocks/>
          </p:cNvCxnSpPr>
          <p:nvPr/>
        </p:nvCxnSpPr>
        <p:spPr>
          <a:xfrm>
            <a:off x="6316374" y="2804526"/>
            <a:ext cx="567344" cy="403167"/>
          </a:xfrm>
          <a:prstGeom prst="bentConnector3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or: Elbow 69">
            <a:extLst>
              <a:ext uri="{FF2B5EF4-FFF2-40B4-BE49-F238E27FC236}">
                <a16:creationId xmlns:a16="http://schemas.microsoft.com/office/drawing/2014/main" id="{10AE9C92-F295-47FC-A048-86B9620BE434}"/>
              </a:ext>
            </a:extLst>
          </p:cNvPr>
          <p:cNvCxnSpPr/>
          <p:nvPr/>
        </p:nvCxnSpPr>
        <p:spPr>
          <a:xfrm flipV="1">
            <a:off x="6840077" y="2804526"/>
            <a:ext cx="469669" cy="403167"/>
          </a:xfrm>
          <a:prstGeom prst="bentConnector3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4AC14AB9-2034-4883-AD8A-9A3425083B8D}"/>
              </a:ext>
            </a:extLst>
          </p:cNvPr>
          <p:cNvCxnSpPr>
            <a:cxnSpLocks/>
          </p:cNvCxnSpPr>
          <p:nvPr/>
        </p:nvCxnSpPr>
        <p:spPr>
          <a:xfrm>
            <a:off x="7309746" y="2804526"/>
            <a:ext cx="567344" cy="403167"/>
          </a:xfrm>
          <a:prstGeom prst="bentConnector3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5D03CE55-E1A2-46D7-99F3-94A63F7960D8}"/>
              </a:ext>
            </a:extLst>
          </p:cNvPr>
          <p:cNvCxnSpPr>
            <a:cxnSpLocks/>
          </p:cNvCxnSpPr>
          <p:nvPr/>
        </p:nvCxnSpPr>
        <p:spPr>
          <a:xfrm>
            <a:off x="4459360" y="2804526"/>
            <a:ext cx="472502" cy="405569"/>
          </a:xfrm>
          <a:prstGeom prst="bentConnector3">
            <a:avLst>
              <a:gd name="adj1" fmla="val 43842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7A39498E-5AEA-4E93-89FC-CA08D357CD05}"/>
              </a:ext>
            </a:extLst>
          </p:cNvPr>
          <p:cNvCxnSpPr>
            <a:cxnSpLocks/>
          </p:cNvCxnSpPr>
          <p:nvPr/>
        </p:nvCxnSpPr>
        <p:spPr>
          <a:xfrm>
            <a:off x="5134702" y="1188720"/>
            <a:ext cx="0" cy="4879571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62E6958-DFDE-4777-B4AC-AE51A30DCE97}"/>
              </a:ext>
            </a:extLst>
          </p:cNvPr>
          <p:cNvCxnSpPr>
            <a:cxnSpLocks/>
          </p:cNvCxnSpPr>
          <p:nvPr/>
        </p:nvCxnSpPr>
        <p:spPr>
          <a:xfrm>
            <a:off x="6143313" y="1181282"/>
            <a:ext cx="0" cy="4879571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6D6D4CD-6911-4296-B6F2-85203A7F801C}"/>
              </a:ext>
            </a:extLst>
          </p:cNvPr>
          <p:cNvCxnSpPr>
            <a:cxnSpLocks/>
          </p:cNvCxnSpPr>
          <p:nvPr/>
        </p:nvCxnSpPr>
        <p:spPr>
          <a:xfrm>
            <a:off x="7128371" y="1188720"/>
            <a:ext cx="0" cy="4879571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8E3F3E50-E259-4E2D-BA76-B36A8FF59250}"/>
              </a:ext>
            </a:extLst>
          </p:cNvPr>
          <p:cNvSpPr/>
          <p:nvPr/>
        </p:nvSpPr>
        <p:spPr>
          <a:xfrm>
            <a:off x="4296606" y="3410702"/>
            <a:ext cx="798010" cy="212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C00000"/>
                </a:solidFill>
              </a:rPr>
              <a:t>1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DE76876-794C-4273-A7C0-B06FCE20B942}"/>
              </a:ext>
            </a:extLst>
          </p:cNvPr>
          <p:cNvSpPr/>
          <p:nvPr/>
        </p:nvSpPr>
        <p:spPr>
          <a:xfrm>
            <a:off x="5288938" y="3410702"/>
            <a:ext cx="798010" cy="212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C00000"/>
                </a:solidFill>
              </a:rPr>
              <a:t>2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DDB99B3-6B09-4997-8F05-CE40C074C292}"/>
              </a:ext>
            </a:extLst>
          </p:cNvPr>
          <p:cNvSpPr/>
          <p:nvPr/>
        </p:nvSpPr>
        <p:spPr>
          <a:xfrm>
            <a:off x="6252519" y="3410702"/>
            <a:ext cx="798010" cy="2122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C00000"/>
                </a:solidFill>
              </a:rPr>
              <a:t>3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30660F3-7341-473A-80E9-9609A1FDCDF2}"/>
              </a:ext>
            </a:extLst>
          </p:cNvPr>
          <p:cNvSpPr txBox="1"/>
          <p:nvPr/>
        </p:nvSpPr>
        <p:spPr>
          <a:xfrm>
            <a:off x="3612890" y="2633404"/>
            <a:ext cx="934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Clock</a:t>
            </a:r>
          </a:p>
          <a:p>
            <a:r>
              <a:rPr lang="en-US" altLang="zh-CN" dirty="0">
                <a:solidFill>
                  <a:srgbClr val="C00000"/>
                </a:solidFill>
              </a:rPr>
              <a:t>180 deg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D38A5476-BC00-4636-9AB3-66B5A93A4862}"/>
              </a:ext>
            </a:extLst>
          </p:cNvPr>
          <p:cNvCxnSpPr/>
          <p:nvPr/>
        </p:nvCxnSpPr>
        <p:spPr>
          <a:xfrm rot="5400000">
            <a:off x="4384045" y="2862884"/>
            <a:ext cx="1016637" cy="78998"/>
          </a:xfrm>
          <a:prstGeom prst="curvedConnector3">
            <a:avLst>
              <a:gd name="adj1" fmla="val 173468"/>
            </a:avLst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90A97B-6F50-4D37-A9AC-D359FAFC00D6}"/>
                  </a:ext>
                </a:extLst>
              </p:cNvPr>
              <p:cNvSpPr txBox="1"/>
              <p:nvPr/>
            </p:nvSpPr>
            <p:spPr>
              <a:xfrm>
                <a:off x="4597320" y="4280608"/>
                <a:ext cx="1208792" cy="461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altLang="zh-CN" sz="1600" b="1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𝒄𝒍𝒐𝒄𝒌</m:t>
                          </m:r>
                        </m:sub>
                      </m:sSub>
                    </m:oMath>
                  </m:oMathPara>
                </a14:m>
                <a:endParaRPr lang="zh-CN" altLang="en-US" b="1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90A97B-6F50-4D37-A9AC-D359FAFC0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7320" y="4280608"/>
                <a:ext cx="1208792" cy="4610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0" name="Connector: Curved 79">
            <a:extLst>
              <a:ext uri="{FF2B5EF4-FFF2-40B4-BE49-F238E27FC236}">
                <a16:creationId xmlns:a16="http://schemas.microsoft.com/office/drawing/2014/main" id="{7DA50EB7-8CAF-4609-BB43-D173390706FC}"/>
              </a:ext>
            </a:extLst>
          </p:cNvPr>
          <p:cNvCxnSpPr/>
          <p:nvPr/>
        </p:nvCxnSpPr>
        <p:spPr>
          <a:xfrm rot="5400000">
            <a:off x="5875160" y="2819546"/>
            <a:ext cx="1016637" cy="78998"/>
          </a:xfrm>
          <a:prstGeom prst="curvedConnector3">
            <a:avLst>
              <a:gd name="adj1" fmla="val 173468"/>
            </a:avLst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B7C4C5F-8A64-4A05-A44C-4D31E0110B7C}"/>
                  </a:ext>
                </a:extLst>
              </p:cNvPr>
              <p:cNvSpPr txBox="1"/>
              <p:nvPr/>
            </p:nvSpPr>
            <p:spPr>
              <a:xfrm>
                <a:off x="6104576" y="4292728"/>
                <a:ext cx="1208792" cy="461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US" altLang="zh-CN" sz="1600" b="1" i="1" smtClean="0">
                          <a:latin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altLang="zh-CN" sz="1600" b="1" i="1" smtClean="0">
                              <a:latin typeface="Cambria Math" panose="02040503050406030204" pitchFamily="18" charset="0"/>
                            </a:rPr>
                            <m:t>𝒄𝒍𝒐𝒄𝒌</m:t>
                          </m:r>
                        </m:sub>
                      </m:sSub>
                    </m:oMath>
                  </m:oMathPara>
                </a14:m>
                <a:endParaRPr lang="zh-CN" altLang="en-US" b="1" dirty="0"/>
              </a:p>
            </p:txBody>
          </p:sp>
        </mc:Choice>
        <mc:Fallback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B7C4C5F-8A64-4A05-A44C-4D31E0110B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4576" y="4292728"/>
                <a:ext cx="1208792" cy="46102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Arrow: Right 81">
            <a:extLst>
              <a:ext uri="{FF2B5EF4-FFF2-40B4-BE49-F238E27FC236}">
                <a16:creationId xmlns:a16="http://schemas.microsoft.com/office/drawing/2014/main" id="{F77431E0-2961-42B3-AAC4-D8A6CF9DF90B}"/>
              </a:ext>
            </a:extLst>
          </p:cNvPr>
          <p:cNvSpPr/>
          <p:nvPr/>
        </p:nvSpPr>
        <p:spPr>
          <a:xfrm>
            <a:off x="3042638" y="2798289"/>
            <a:ext cx="354044" cy="19119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427568-6A6B-4EE3-959C-C6D29038521B}"/>
              </a:ext>
            </a:extLst>
          </p:cNvPr>
          <p:cNvSpPr txBox="1"/>
          <p:nvPr/>
        </p:nvSpPr>
        <p:spPr>
          <a:xfrm>
            <a:off x="130499" y="3751941"/>
            <a:ext cx="433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If </a:t>
            </a:r>
            <a:r>
              <a:rPr lang="en-US" altLang="zh-CN" dirty="0" err="1"/>
              <a:t>T</a:t>
            </a:r>
            <a:r>
              <a:rPr lang="en-US" altLang="zh-CN" baseline="-25000" dirty="0" err="1"/>
              <a:t>clock</a:t>
            </a:r>
            <a:r>
              <a:rPr lang="en-US" altLang="zh-CN" dirty="0"/>
              <a:t> is 3.125 ns, min., what can we do?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C8B1B3-1DDF-4143-A11A-EA11D6B65B1B}"/>
              </a:ext>
            </a:extLst>
          </p:cNvPr>
          <p:cNvSpPr txBox="1"/>
          <p:nvPr/>
        </p:nvSpPr>
        <p:spPr>
          <a:xfrm>
            <a:off x="273602" y="4338574"/>
            <a:ext cx="436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zh-CN" dirty="0">
                <a:sym typeface="Wingdings" panose="05000000000000000000" pitchFamily="2" charset="2"/>
              </a:rPr>
              <a:t>Add a 180 deg (inverted) clock @ 3.125ns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C9216-BDE2-4628-936C-98B6F5CB7ACD}"/>
              </a:ext>
            </a:extLst>
          </p:cNvPr>
          <p:cNvSpPr/>
          <p:nvPr/>
        </p:nvSpPr>
        <p:spPr>
          <a:xfrm>
            <a:off x="1753985" y="1631663"/>
            <a:ext cx="419793" cy="6626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2A37013-A0C0-4A38-AB64-4BA639BCF688}"/>
              </a:ext>
            </a:extLst>
          </p:cNvPr>
          <p:cNvSpPr/>
          <p:nvPr/>
        </p:nvSpPr>
        <p:spPr>
          <a:xfrm>
            <a:off x="281297" y="49049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zh-CN" dirty="0">
                <a:sym typeface="Wingdings" panose="05000000000000000000" pitchFamily="2" charset="2"/>
              </a:rPr>
              <a:t>Equivalently, 0.5*</a:t>
            </a:r>
            <a:r>
              <a:rPr lang="en-US" altLang="zh-CN" dirty="0" err="1">
                <a:sym typeface="Wingdings" panose="05000000000000000000" pitchFamily="2" charset="2"/>
              </a:rPr>
              <a:t>T</a:t>
            </a:r>
            <a:r>
              <a:rPr lang="en-US" altLang="zh-CN" baseline="-25000" dirty="0" err="1">
                <a:sym typeface="Wingdings" panose="05000000000000000000" pitchFamily="2" charset="2"/>
              </a:rPr>
              <a:t>clock</a:t>
            </a:r>
            <a:r>
              <a:rPr lang="en-US" altLang="zh-CN" dirty="0">
                <a:sym typeface="Wingdings" panose="05000000000000000000" pitchFamily="2" charset="2"/>
              </a:rPr>
              <a:t> resolution is obtained, i.e., </a:t>
            </a:r>
            <a:r>
              <a:rPr lang="en-US" altLang="zh-CN" dirty="0">
                <a:solidFill>
                  <a:srgbClr val="C00000"/>
                </a:solidFill>
                <a:sym typeface="Wingdings" panose="05000000000000000000" pitchFamily="2" charset="2"/>
              </a:rPr>
              <a:t>1.5625 ns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177CA69-46F3-45F3-98F8-27C43158AFCE}"/>
              </a:ext>
            </a:extLst>
          </p:cNvPr>
          <p:cNvSpPr/>
          <p:nvPr/>
        </p:nvSpPr>
        <p:spPr>
          <a:xfrm>
            <a:off x="280276" y="567862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zh-CN" dirty="0">
                <a:sym typeface="Wingdings" panose="05000000000000000000" pitchFamily="2" charset="2"/>
              </a:rPr>
              <a:t>Pursuit in this line… </a:t>
            </a:r>
            <a:endParaRPr lang="zh-CN" alt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A45284F0-2954-4B1B-8929-D44467EE2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242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dirty="0"/>
              <a:t>Time Digitization in FPGAs : </a:t>
            </a:r>
            <a:r>
              <a:rPr lang="en-US" altLang="zh-CN" sz="2000" dirty="0"/>
              <a:t>phase interpolation</a:t>
            </a:r>
            <a:endParaRPr lang="zh-CN" altLang="en-US" sz="2800" dirty="0"/>
          </a:p>
        </p:txBody>
      </p:sp>
      <p:graphicFrame>
        <p:nvGraphicFramePr>
          <p:cNvPr id="54" name="Object 9">
            <a:extLst>
              <a:ext uri="{FF2B5EF4-FFF2-40B4-BE49-F238E27FC236}">
                <a16:creationId xmlns:a16="http://schemas.microsoft.com/office/drawing/2014/main" id="{5D1BC8CE-F6AC-43A8-831B-E591C3E572B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67354"/>
              </p:ext>
            </p:extLst>
          </p:nvPr>
        </p:nvGraphicFramePr>
        <p:xfrm>
          <a:off x="3132051" y="1674064"/>
          <a:ext cx="5816600" cy="2830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" name="Visio" r:id="rId3" imgW="5873877" imgH="3003804" progId="Visio.Drawing.11">
                  <p:embed/>
                </p:oleObj>
              </mc:Choice>
              <mc:Fallback>
                <p:oleObj name="Visio" r:id="rId3" imgW="5873877" imgH="3003804" progId="Visio.Drawing.11">
                  <p:embed/>
                  <p:pic>
                    <p:nvPicPr>
                      <p:cNvPr id="58371" name="Object 9">
                        <a:extLst>
                          <a:ext uri="{FF2B5EF4-FFF2-40B4-BE49-F238E27FC236}">
                            <a16:creationId xmlns:a16="http://schemas.microsoft.com/office/drawing/2014/main" id="{0D156ABF-2C92-4C34-8837-94DC2A9E42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051" y="1674064"/>
                        <a:ext cx="5816600" cy="2830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">
            <a:extLst>
              <a:ext uri="{FF2B5EF4-FFF2-40B4-BE49-F238E27FC236}">
                <a16:creationId xmlns:a16="http://schemas.microsoft.com/office/drawing/2014/main" id="{5BA916FB-A9A9-44F7-BF88-1336AFCF997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660452"/>
              </p:ext>
            </p:extLst>
          </p:nvPr>
        </p:nvGraphicFramePr>
        <p:xfrm>
          <a:off x="90401" y="1575639"/>
          <a:ext cx="2857500" cy="285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5" name="Visio" r:id="rId5" imgW="2615827" imgH="2616327" progId="Visio.Drawing.11">
                  <p:embed/>
                </p:oleObj>
              </mc:Choice>
              <mc:Fallback>
                <p:oleObj name="Visio" r:id="rId5" imgW="2615827" imgH="2616327" progId="Visio.Drawing.11">
                  <p:embed/>
                  <p:pic>
                    <p:nvPicPr>
                      <p:cNvPr id="58373" name="Object 5">
                        <a:extLst>
                          <a:ext uri="{FF2B5EF4-FFF2-40B4-BE49-F238E27FC236}">
                            <a16:creationId xmlns:a16="http://schemas.microsoft.com/office/drawing/2014/main" id="{12E94EF8-ED58-478C-8443-1140D93B5C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01" y="1575639"/>
                        <a:ext cx="2857500" cy="285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Rectangle 55">
            <a:extLst>
              <a:ext uri="{FF2B5EF4-FFF2-40B4-BE49-F238E27FC236}">
                <a16:creationId xmlns:a16="http://schemas.microsoft.com/office/drawing/2014/main" id="{E965A227-AA58-462E-8BDB-4F8A80E480F9}"/>
              </a:ext>
            </a:extLst>
          </p:cNvPr>
          <p:cNvSpPr/>
          <p:nvPr/>
        </p:nvSpPr>
        <p:spPr>
          <a:xfrm>
            <a:off x="159741" y="974357"/>
            <a:ext cx="7670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ym typeface="Wingdings" panose="05000000000000000000" pitchFamily="2" charset="2"/>
              </a:rPr>
              <a:t>Four phases of 320 MHz, (0, 90, 180, 270), equivalently ~780 </a:t>
            </a:r>
            <a:r>
              <a:rPr lang="en-US" altLang="zh-CN" dirty="0" err="1">
                <a:sym typeface="Wingdings" panose="05000000000000000000" pitchFamily="2" charset="2"/>
              </a:rPr>
              <a:t>ps</a:t>
            </a:r>
            <a:r>
              <a:rPr lang="en-US" altLang="zh-CN" dirty="0">
                <a:sym typeface="Wingdings" panose="05000000000000000000" pitchFamily="2" charset="2"/>
              </a:rPr>
              <a:t> resolution</a:t>
            </a:r>
            <a:endParaRPr lang="zh-CN" altLang="en-US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1766A9E-2FE4-4345-A5CD-1B8D1BC0D023}"/>
              </a:ext>
            </a:extLst>
          </p:cNvPr>
          <p:cNvSpPr/>
          <p:nvPr/>
        </p:nvSpPr>
        <p:spPr>
          <a:xfrm>
            <a:off x="222086" y="4913029"/>
            <a:ext cx="78495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ym typeface="Wingdings" panose="05000000000000000000" pitchFamily="2" charset="2"/>
              </a:rPr>
              <a:t>Limited by number of finer clock phases (generated from clock managers)</a:t>
            </a:r>
          </a:p>
          <a:p>
            <a:r>
              <a:rPr lang="en-US" altLang="zh-CN" dirty="0">
                <a:sym typeface="Wingdings" panose="05000000000000000000" pitchFamily="2" charset="2"/>
              </a:rPr>
              <a:t>      plus, difficulty in keeping alignment of clock edges (cons)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ym typeface="Wingdings" panose="05000000000000000000" pitchFamily="2" charset="2"/>
              </a:rPr>
              <a:t>Pros: simple, and easy to implement with macro blocks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94628B-4DE2-4736-A7CD-E99F5D0FAA9B}"/>
              </a:ext>
            </a:extLst>
          </p:cNvPr>
          <p:cNvSpPr/>
          <p:nvPr/>
        </p:nvSpPr>
        <p:spPr>
          <a:xfrm>
            <a:off x="159741" y="5875480"/>
            <a:ext cx="4334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ym typeface="Wingdings" panose="05000000000000000000" pitchFamily="2" charset="2"/>
              </a:rPr>
              <a:t>Achieved resolution: </a:t>
            </a:r>
            <a:r>
              <a:rPr lang="en-US" altLang="zh-CN" b="1" dirty="0">
                <a:solidFill>
                  <a:srgbClr val="FF0000"/>
                </a:solidFill>
                <a:sym typeface="Wingdings" panose="05000000000000000000" pitchFamily="2" charset="2"/>
              </a:rPr>
              <a:t>~ 100s pico-seconds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D6B911-7F5D-4188-9F55-A511AB665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FD6A223-412C-4C2F-A382-C0D8A273ECD6}"/>
              </a:ext>
            </a:extLst>
          </p:cNvPr>
          <p:cNvSpPr txBox="1"/>
          <p:nvPr/>
        </p:nvSpPr>
        <p:spPr>
          <a:xfrm>
            <a:off x="495300" y="6283933"/>
            <a:ext cx="320677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Progress by now: ~ hundreds </a:t>
            </a:r>
            <a:r>
              <a:rPr lang="en-US" altLang="zh-CN" b="1" dirty="0" err="1">
                <a:solidFill>
                  <a:srgbClr val="FF0000"/>
                </a:solidFill>
              </a:rPr>
              <a:t>ps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707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CA3B5-2F5F-42B7-BFDB-05ECAF5AA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Pico-seconds ?</a:t>
            </a:r>
            <a:endParaRPr lang="zh-CN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721C6A-D4D7-4AA0-A63E-F366592A5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EF69D7-6C83-4559-B79D-06D72561E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528829" y="2949703"/>
            <a:ext cx="5242557" cy="136961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EFAADB5-8AA6-4920-A79D-26C6FF615B36}"/>
              </a:ext>
            </a:extLst>
          </p:cNvPr>
          <p:cNvSpPr/>
          <p:nvPr/>
        </p:nvSpPr>
        <p:spPr>
          <a:xfrm>
            <a:off x="1673349" y="1149516"/>
            <a:ext cx="207819" cy="789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D1F131-2ADF-4A65-A197-13079339A1E8}"/>
              </a:ext>
            </a:extLst>
          </p:cNvPr>
          <p:cNvSpPr txBox="1"/>
          <p:nvPr/>
        </p:nvSpPr>
        <p:spPr>
          <a:xfrm>
            <a:off x="1941021" y="892081"/>
            <a:ext cx="6355080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dirty="0"/>
              <a:t> 1: identify finer time intervals</a:t>
            </a:r>
          </a:p>
          <a:p>
            <a:r>
              <a:rPr lang="en-US" altLang="zh-CN" dirty="0"/>
              <a:t>(e.g., if a “component”/unit/cell with ~50 </a:t>
            </a:r>
            <a:r>
              <a:rPr lang="en-US" altLang="zh-CN" dirty="0" err="1"/>
              <a:t>ps</a:t>
            </a:r>
            <a:r>
              <a:rPr lang="en-US" altLang="zh-CN" dirty="0"/>
              <a:t> delay is found, and  there are many of them to be added  together uniformly)</a:t>
            </a:r>
            <a:endParaRPr lang="zh-CN" alt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290A0C-FEE0-4DF4-B178-DA852437480F}"/>
              </a:ext>
            </a:extLst>
          </p:cNvPr>
          <p:cNvSpPr/>
          <p:nvPr/>
        </p:nvSpPr>
        <p:spPr>
          <a:xfrm>
            <a:off x="1450571" y="1013233"/>
            <a:ext cx="369916" cy="48763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14271E-9F20-407D-8BB6-AD0E2F37A7D0}"/>
              </a:ext>
            </a:extLst>
          </p:cNvPr>
          <p:cNvSpPr txBox="1"/>
          <p:nvPr/>
        </p:nvSpPr>
        <p:spPr>
          <a:xfrm>
            <a:off x="1777258" y="5648888"/>
            <a:ext cx="721319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2: add up to a “working” range</a:t>
            </a:r>
          </a:p>
          <a:p>
            <a:r>
              <a:rPr lang="en-US" altLang="zh-CN" dirty="0"/>
              <a:t>(e.g., add as many components up to 3.125 ns, the “counter” clock period) </a:t>
            </a:r>
            <a:endParaRPr lang="zh-CN" alt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3345740-CC7A-4955-A3FC-DB109E6E0A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2287" y="2178249"/>
            <a:ext cx="4106012" cy="2389839"/>
          </a:xfrm>
          <a:prstGeom prst="rect">
            <a:avLst/>
          </a:prstGeom>
        </p:spPr>
      </p:pic>
      <p:graphicFrame>
        <p:nvGraphicFramePr>
          <p:cNvPr id="15" name="Object 10">
            <a:extLst>
              <a:ext uri="{FF2B5EF4-FFF2-40B4-BE49-F238E27FC236}">
                <a16:creationId xmlns:a16="http://schemas.microsoft.com/office/drawing/2014/main" id="{C9F0C155-CBF4-4B6C-96E0-AA9AF202D2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434907"/>
              </p:ext>
            </p:extLst>
          </p:nvPr>
        </p:nvGraphicFramePr>
        <p:xfrm>
          <a:off x="2567435" y="4671997"/>
          <a:ext cx="3355715" cy="666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6" name="Visio" r:id="rId5" imgW="5616245" imgH="1116178" progId="Visio.Drawing.11">
                  <p:embed/>
                </p:oleObj>
              </mc:Choice>
              <mc:Fallback>
                <p:oleObj name="Visio" r:id="rId5" imgW="5616245" imgH="1116178" progId="Visio.Drawing.11">
                  <p:embed/>
                  <p:pic>
                    <p:nvPicPr>
                      <p:cNvPr id="55305" name="Object 10">
                        <a:extLst>
                          <a:ext uri="{FF2B5EF4-FFF2-40B4-BE49-F238E27FC236}">
                            <a16:creationId xmlns:a16="http://schemas.microsoft.com/office/drawing/2014/main" id="{1FF8EDE4-50E4-49D3-BA6E-A4390D412A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7435" y="4671997"/>
                        <a:ext cx="3355715" cy="666253"/>
                      </a:xfrm>
                      <a:prstGeom prst="rect">
                        <a:avLst/>
                      </a:prstGeom>
                      <a:solidFill>
                        <a:schemeClr val="bg1">
                          <a:alpha val="50195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13932619-0A33-428B-BE46-00593B7B8759}"/>
              </a:ext>
            </a:extLst>
          </p:cNvPr>
          <p:cNvSpPr/>
          <p:nvPr/>
        </p:nvSpPr>
        <p:spPr>
          <a:xfrm>
            <a:off x="6156665" y="2351885"/>
            <a:ext cx="29056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</a:rPr>
              <a:t>Pioneered by </a:t>
            </a:r>
            <a:r>
              <a:rPr lang="en-US" altLang="zh-CN" sz="1200" dirty="0" err="1">
                <a:solidFill>
                  <a:srgbClr val="C00000"/>
                </a:solidFill>
              </a:rPr>
              <a:t>Jinyuan</a:t>
            </a:r>
            <a:r>
              <a:rPr lang="en-US" altLang="zh-CN" sz="1200" dirty="0">
                <a:solidFill>
                  <a:srgbClr val="C00000"/>
                </a:solidFill>
              </a:rPr>
              <a:t> Wu @ Fermilab</a:t>
            </a:r>
          </a:p>
          <a:p>
            <a:r>
              <a:rPr lang="en-US" altLang="zh-CN" sz="1200" dirty="0">
                <a:solidFill>
                  <a:srgbClr val="C00000"/>
                </a:solidFill>
              </a:rPr>
              <a:t>Cascade chain (2003) https://ieeexplore.ieee.org/stamp/stamp.jsp?tp=&amp;arnumber=1352025</a:t>
            </a:r>
            <a:endParaRPr lang="zh-CN" altLang="en-US" sz="1200" dirty="0">
              <a:solidFill>
                <a:srgbClr val="C00000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73EE73-D9A9-433A-81AF-D4F0EF6C9198}"/>
              </a:ext>
            </a:extLst>
          </p:cNvPr>
          <p:cNvSpPr/>
          <p:nvPr/>
        </p:nvSpPr>
        <p:spPr>
          <a:xfrm>
            <a:off x="6156664" y="3286743"/>
            <a:ext cx="29056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rgbClr val="007470"/>
                </a:solidFill>
              </a:rPr>
              <a:t>Inspired by Wu’s idea,</a:t>
            </a:r>
          </a:p>
          <a:p>
            <a:r>
              <a:rPr lang="en-US" altLang="zh-CN" sz="1200" dirty="0">
                <a:solidFill>
                  <a:srgbClr val="007470"/>
                </a:solidFill>
              </a:rPr>
              <a:t>A carry-chain version was invented @ USTC</a:t>
            </a:r>
          </a:p>
          <a:p>
            <a:r>
              <a:rPr lang="en-US" altLang="zh-CN" sz="1200" dirty="0">
                <a:solidFill>
                  <a:srgbClr val="007470"/>
                </a:solidFill>
              </a:rPr>
              <a:t>https://ieeexplore.ieee.org/stamp/stamp.jsp?tp=&amp;arnumber=1610982</a:t>
            </a:r>
            <a:endParaRPr lang="zh-CN" altLang="en-US" sz="1200" dirty="0">
              <a:solidFill>
                <a:srgbClr val="00747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4D77DC-9FD7-4D87-8B0E-4C22B46E561E}"/>
              </a:ext>
            </a:extLst>
          </p:cNvPr>
          <p:cNvSpPr txBox="1"/>
          <p:nvPr/>
        </p:nvSpPr>
        <p:spPr>
          <a:xfrm>
            <a:off x="6298299" y="4543458"/>
            <a:ext cx="2733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Nowadays, the delay of typical carry-chain cell is around </a:t>
            </a:r>
            <a:r>
              <a:rPr lang="en-US" altLang="zh-CN" dirty="0">
                <a:solidFill>
                  <a:srgbClr val="FF0000"/>
                </a:solidFill>
              </a:rPr>
              <a:t>10s picoseconds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596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With Carry-chain as </a:t>
            </a:r>
            <a:r>
              <a:rPr lang="en-US" altLang="zh-CN" dirty="0" err="1"/>
              <a:t>the“Delay</a:t>
            </a:r>
            <a:r>
              <a:rPr lang="en-US" altLang="zh-CN" dirty="0"/>
              <a:t>”</a:t>
            </a:r>
            <a:endParaRPr lang="zh-CN" altLang="en-US" dirty="0"/>
          </a:p>
        </p:txBody>
      </p:sp>
      <p:graphicFrame>
        <p:nvGraphicFramePr>
          <p:cNvPr id="15" name="Object 1">
            <a:extLst>
              <a:ext uri="{FF2B5EF4-FFF2-40B4-BE49-F238E27FC236}">
                <a16:creationId xmlns:a16="http://schemas.microsoft.com/office/drawing/2014/main" id="{E275351E-8C9B-4242-B3FE-A1B180B21F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6712678"/>
              </p:ext>
            </p:extLst>
          </p:nvPr>
        </p:nvGraphicFramePr>
        <p:xfrm>
          <a:off x="342207" y="4400204"/>
          <a:ext cx="4319588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82" name="Visio" r:id="rId3" imgW="5616245" imgH="1116178" progId="Visio.Drawing.11">
                  <p:embed/>
                </p:oleObj>
              </mc:Choice>
              <mc:Fallback>
                <p:oleObj name="Visio" r:id="rId3" imgW="5616245" imgH="1116178" progId="Visio.Drawing.11">
                  <p:embed/>
                  <p:pic>
                    <p:nvPicPr>
                      <p:cNvPr id="19461" name="Object 1">
                        <a:extLst>
                          <a:ext uri="{FF2B5EF4-FFF2-40B4-BE49-F238E27FC236}">
                            <a16:creationId xmlns:a16="http://schemas.microsoft.com/office/drawing/2014/main" id="{20324AF1-848D-4C60-A2D7-B626D39A8575}"/>
                          </a:ext>
                        </a:extLst>
                      </p:cNvPr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207" y="4400204"/>
                        <a:ext cx="4319588" cy="1223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3">
            <a:extLst>
              <a:ext uri="{FF2B5EF4-FFF2-40B4-BE49-F238E27FC236}">
                <a16:creationId xmlns:a16="http://schemas.microsoft.com/office/drawing/2014/main" id="{744AF79F-42BB-4EDB-B155-37EB47D97F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9010068"/>
              </p:ext>
            </p:extLst>
          </p:nvPr>
        </p:nvGraphicFramePr>
        <p:xfrm>
          <a:off x="189807" y="1352204"/>
          <a:ext cx="4191000" cy="284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83" name="Visio" r:id="rId5" imgW="3844800" imgH="2601942" progId="Visio.Drawing.11">
                  <p:embed/>
                </p:oleObj>
              </mc:Choice>
              <mc:Fallback>
                <p:oleObj name="Visio" r:id="rId5" imgW="3844800" imgH="2601942" progId="Visio.Drawing.11">
                  <p:embed/>
                  <p:pic>
                    <p:nvPicPr>
                      <p:cNvPr id="19463" name="Object 3">
                        <a:extLst>
                          <a:ext uri="{FF2B5EF4-FFF2-40B4-BE49-F238E27FC236}">
                            <a16:creationId xmlns:a16="http://schemas.microsoft.com/office/drawing/2014/main" id="{42A0310E-F89C-4C6E-BD60-B6C0720229B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807" y="1352204"/>
                        <a:ext cx="4191000" cy="284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4">
            <a:extLst>
              <a:ext uri="{FF2B5EF4-FFF2-40B4-BE49-F238E27FC236}">
                <a16:creationId xmlns:a16="http://schemas.microsoft.com/office/drawing/2014/main" id="{B2CD59CC-16E0-435C-AF4C-A51CB3420D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3212890"/>
              </p:ext>
            </p:extLst>
          </p:nvPr>
        </p:nvGraphicFramePr>
        <p:xfrm>
          <a:off x="4533207" y="1428404"/>
          <a:ext cx="4464050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84" name="Visio" r:id="rId7" imgW="3755700" imgH="954297" progId="Visio.Drawing.11">
                  <p:embed/>
                </p:oleObj>
              </mc:Choice>
              <mc:Fallback>
                <p:oleObj name="Visio" r:id="rId7" imgW="3755700" imgH="954297" progId="Visio.Drawing.11">
                  <p:embed/>
                  <p:pic>
                    <p:nvPicPr>
                      <p:cNvPr id="19466" name="Object 4">
                        <a:extLst>
                          <a:ext uri="{FF2B5EF4-FFF2-40B4-BE49-F238E27FC236}">
                            <a16:creationId xmlns:a16="http://schemas.microsoft.com/office/drawing/2014/main" id="{6049B123-42E7-4473-AE7D-05CD1D7DBE1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3207" y="1428404"/>
                        <a:ext cx="4464050" cy="1133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图片 10" descr="Spartan3-Archi">
            <a:extLst>
              <a:ext uri="{FF2B5EF4-FFF2-40B4-BE49-F238E27FC236}">
                <a16:creationId xmlns:a16="http://schemas.microsoft.com/office/drawing/2014/main" id="{8B079808-DEC6-4836-9060-A7D6F17398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407" y="2647604"/>
            <a:ext cx="273685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2">
            <a:extLst>
              <a:ext uri="{FF2B5EF4-FFF2-40B4-BE49-F238E27FC236}">
                <a16:creationId xmlns:a16="http://schemas.microsoft.com/office/drawing/2014/main" id="{C9087C24-7FEF-49A3-AD0A-FE032D3CF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407" y="5619404"/>
            <a:ext cx="34734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>
                <a:latin typeface="Comic Sans MS" panose="030F0702030302020204" pitchFamily="66" charset="0"/>
              </a:rPr>
              <a:t>c) Carry chain of a multi-bit adder</a:t>
            </a:r>
            <a:endParaRPr lang="zh-CN" altLang="en-US" sz="1600">
              <a:latin typeface="Comic Sans MS" panose="030F0702030302020204" pitchFamily="66" charset="0"/>
            </a:endParaRP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2255BEED-B728-422F-A0FA-B47C3D1A0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9007" y="4095404"/>
            <a:ext cx="21399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>
                <a:latin typeface="Comic Sans MS" panose="030F0702030302020204" pitchFamily="66" charset="0"/>
              </a:rPr>
              <a:t>a) Carry-in in a Slice</a:t>
            </a:r>
            <a:endParaRPr lang="zh-CN" altLang="en-US" sz="1600">
              <a:latin typeface="Comic Sans MS" panose="030F0702030302020204" pitchFamily="66" charset="0"/>
            </a:endParaRP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CC4DE5E9-3FF5-46EC-B922-E5E7CD289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7607" y="5619404"/>
            <a:ext cx="1955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>
                <a:latin typeface="Comic Sans MS" panose="030F0702030302020204" pitchFamily="66" charset="0"/>
              </a:rPr>
              <a:t>b) Rout in a SLICE</a:t>
            </a:r>
            <a:endParaRPr lang="zh-CN" altLang="en-US" sz="1600"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AF5739-0D01-4083-AB12-818396384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369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Forming a chain </a:t>
            </a:r>
            <a:r>
              <a:rPr lang="en-US" altLang="zh-CN" dirty="0" err="1"/>
              <a:t>of“Delay</a:t>
            </a:r>
            <a:r>
              <a:rPr lang="en-US" altLang="zh-CN" dirty="0"/>
              <a:t>”</a:t>
            </a:r>
            <a:endParaRPr lang="zh-CN" altLang="en-US" dirty="0"/>
          </a:p>
        </p:txBody>
      </p:sp>
      <p:pic>
        <p:nvPicPr>
          <p:cNvPr id="25" name="Picture 12">
            <a:extLst>
              <a:ext uri="{FF2B5EF4-FFF2-40B4-BE49-F238E27FC236}">
                <a16:creationId xmlns:a16="http://schemas.microsoft.com/office/drawing/2014/main" id="{F63DB0F6-7EBD-4CE0-B9B6-895D119613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02594" y="994555"/>
            <a:ext cx="2616200" cy="2663825"/>
          </a:xfrm>
          <a:prstGeom prst="rect">
            <a:avLst/>
          </a:prstGeom>
          <a:noFill/>
        </p:spPr>
      </p:pic>
      <p:sp>
        <p:nvSpPr>
          <p:cNvPr id="26" name="Text Box 4">
            <a:extLst>
              <a:ext uri="{FF2B5EF4-FFF2-40B4-BE49-F238E27FC236}">
                <a16:creationId xmlns:a16="http://schemas.microsoft.com/office/drawing/2014/main" id="{BBD8748D-17BB-4E3B-9123-B8DD8F689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1206" y="5963430"/>
            <a:ext cx="1504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r>
              <a:rPr lang="en-US" altLang="zh-CN" dirty="0"/>
              <a:t>CYCLONE</a:t>
            </a:r>
          </a:p>
        </p:txBody>
      </p:sp>
      <p:pic>
        <p:nvPicPr>
          <p:cNvPr id="27" name="Picture 10" descr="DICENG">
            <a:extLst>
              <a:ext uri="{FF2B5EF4-FFF2-40B4-BE49-F238E27FC236}">
                <a16:creationId xmlns:a16="http://schemas.microsoft.com/office/drawing/2014/main" id="{EC3E06FC-DBE3-41A2-8D07-D2A1252E21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6131" y="2110567"/>
            <a:ext cx="4038600" cy="3824288"/>
          </a:xfrm>
          <a:prstGeom prst="rect">
            <a:avLst/>
          </a:prstGeom>
          <a:noFill/>
        </p:spPr>
      </p:pic>
      <p:pic>
        <p:nvPicPr>
          <p:cNvPr id="28" name="Picture 11">
            <a:extLst>
              <a:ext uri="{FF2B5EF4-FFF2-40B4-BE49-F238E27FC236}">
                <a16:creationId xmlns:a16="http://schemas.microsoft.com/office/drawing/2014/main" id="{2B2628D5-E92E-4687-AB12-2848054AC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53144" y="2723342"/>
            <a:ext cx="2382837" cy="3527425"/>
          </a:xfrm>
          <a:prstGeom prst="rect">
            <a:avLst/>
          </a:prstGeom>
          <a:noFill/>
        </p:spPr>
      </p:pic>
      <p:pic>
        <p:nvPicPr>
          <p:cNvPr id="29" name="Picture 13">
            <a:extLst>
              <a:ext uri="{FF2B5EF4-FFF2-40B4-BE49-F238E27FC236}">
                <a16:creationId xmlns:a16="http://schemas.microsoft.com/office/drawing/2014/main" id="{637493DC-0FE7-47F8-A4C7-18AAB26F3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719" y="1246967"/>
            <a:ext cx="1722437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4">
            <a:extLst>
              <a:ext uri="{FF2B5EF4-FFF2-40B4-BE49-F238E27FC236}">
                <a16:creationId xmlns:a16="http://schemas.microsoft.com/office/drawing/2014/main" id="{ADBDA761-7C55-4AE7-92D5-05638A4AB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357" y="994555"/>
            <a:ext cx="26254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en-US" altLang="zh-CN" dirty="0"/>
              <a:t>In Altera (Intel) FPGAs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66BD7-06AE-4EF3-9881-B9547C7CE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468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Forming a chain of "Delay”</a:t>
            </a:r>
            <a:endParaRPr lang="zh-CN" altLang="en-US" dirty="0"/>
          </a:p>
        </p:txBody>
      </p:sp>
      <p:pic>
        <p:nvPicPr>
          <p:cNvPr id="9" name="图片 126" descr="InputDFF">
            <a:extLst>
              <a:ext uri="{FF2B5EF4-FFF2-40B4-BE49-F238E27FC236}">
                <a16:creationId xmlns:a16="http://schemas.microsoft.com/office/drawing/2014/main" id="{A1BCF0C5-4DE6-438B-8A9C-194E510F5CB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111" y="1554480"/>
            <a:ext cx="2471737" cy="4530725"/>
          </a:xfrm>
          <a:noFill/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DA6E5832-8C36-45EE-8971-6134F3D9B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46011" y="1554480"/>
            <a:ext cx="3817937" cy="4530725"/>
          </a:xfrm>
          <a:prstGeom prst="rect">
            <a:avLst/>
          </a:prstGeom>
          <a:noFill/>
        </p:spPr>
      </p:pic>
      <p:sp>
        <p:nvSpPr>
          <p:cNvPr id="11" name="Text Box 4">
            <a:extLst>
              <a:ext uri="{FF2B5EF4-FFF2-40B4-BE49-F238E27FC236}">
                <a16:creationId xmlns:a16="http://schemas.microsoft.com/office/drawing/2014/main" id="{F9DD2DD5-1E10-49B6-8C3D-C701A22C75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357" y="994555"/>
            <a:ext cx="26468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en-US" altLang="zh-CN" dirty="0"/>
              <a:t>In Xilinx (AMD) FPGAs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3A118D-6428-44C0-909C-573B4625C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55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43C91F-9710-438F-B243-22076287B3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59" b="20763"/>
          <a:stretch/>
        </p:blipFill>
        <p:spPr>
          <a:xfrm>
            <a:off x="6153573" y="741516"/>
            <a:ext cx="2213543" cy="14781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Principle: </a:t>
            </a:r>
            <a:r>
              <a:rPr lang="en-US" altLang="zh-CN" sz="2400" dirty="0"/>
              <a:t>tapped-delay-line approach</a:t>
            </a:r>
            <a:endParaRPr lang="zh-CN" altLang="en-US" dirty="0"/>
          </a:p>
        </p:txBody>
      </p:sp>
      <p:graphicFrame>
        <p:nvGraphicFramePr>
          <p:cNvPr id="8" name="Object 3">
            <a:extLst>
              <a:ext uri="{FF2B5EF4-FFF2-40B4-BE49-F238E27FC236}">
                <a16:creationId xmlns:a16="http://schemas.microsoft.com/office/drawing/2014/main" id="{A81C22D3-F6A0-4075-B649-8CF6EFFE35E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6099665"/>
              </p:ext>
            </p:extLst>
          </p:nvPr>
        </p:nvGraphicFramePr>
        <p:xfrm>
          <a:off x="652521" y="2134149"/>
          <a:ext cx="3394075" cy="376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8" name="Visio" r:id="rId4" imgW="5496269" imgH="6091842" progId="Visio.Drawing.11">
                  <p:embed/>
                </p:oleObj>
              </mc:Choice>
              <mc:Fallback>
                <p:oleObj name="Visio" r:id="rId4" imgW="5496269" imgH="6091842" progId="Visio.Drawing.11">
                  <p:embed/>
                  <p:pic>
                    <p:nvPicPr>
                      <p:cNvPr id="18437" name="Object 3">
                        <a:extLst>
                          <a:ext uri="{FF2B5EF4-FFF2-40B4-BE49-F238E27FC236}">
                            <a16:creationId xmlns:a16="http://schemas.microsoft.com/office/drawing/2014/main" id="{0103CA47-0311-4B5E-9A67-1E9048B522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521" y="2134149"/>
                        <a:ext cx="3394075" cy="3762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4">
            <a:extLst>
              <a:ext uri="{FF2B5EF4-FFF2-40B4-BE49-F238E27FC236}">
                <a16:creationId xmlns:a16="http://schemas.microsoft.com/office/drawing/2014/main" id="{6287F5E9-09DB-4DBE-903B-166CFA5090D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3636160"/>
              </p:ext>
            </p:extLst>
          </p:nvPr>
        </p:nvGraphicFramePr>
        <p:xfrm>
          <a:off x="4397433" y="2075411"/>
          <a:ext cx="4008438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59" name="Visio" r:id="rId6" imgW="3668573" imgH="3485388" progId="Visio.Drawing.11">
                  <p:embed/>
                </p:oleObj>
              </mc:Choice>
              <mc:Fallback>
                <p:oleObj name="Visio" r:id="rId6" imgW="3668573" imgH="3485388" progId="Visio.Drawing.11">
                  <p:embed/>
                  <p:pic>
                    <p:nvPicPr>
                      <p:cNvPr id="18439" name="Object 4">
                        <a:extLst>
                          <a:ext uri="{FF2B5EF4-FFF2-40B4-BE49-F238E27FC236}">
                            <a16:creationId xmlns:a16="http://schemas.microsoft.com/office/drawing/2014/main" id="{D4AE7327-F88C-495A-A74B-003B83D5B56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7433" y="2075411"/>
                        <a:ext cx="4008438" cy="381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744D9EC-BEDB-4DCD-8651-2CDC24386314}"/>
              </a:ext>
            </a:extLst>
          </p:cNvPr>
          <p:cNvCxnSpPr/>
          <p:nvPr/>
        </p:nvCxnSpPr>
        <p:spPr>
          <a:xfrm flipH="1" flipV="1">
            <a:off x="3025833" y="2685011"/>
            <a:ext cx="17526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1B606C0-FCDC-42C4-AE99-75CDFA6F527E}"/>
              </a:ext>
            </a:extLst>
          </p:cNvPr>
          <p:cNvCxnSpPr/>
          <p:nvPr/>
        </p:nvCxnSpPr>
        <p:spPr>
          <a:xfrm flipH="1" flipV="1">
            <a:off x="3025833" y="3073949"/>
            <a:ext cx="1752600" cy="6778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E5D5262-BFC7-4FB8-97DC-8E19B89D3FAA}"/>
              </a:ext>
            </a:extLst>
          </p:cNvPr>
          <p:cNvCxnSpPr/>
          <p:nvPr/>
        </p:nvCxnSpPr>
        <p:spPr>
          <a:xfrm flipH="1" flipV="1">
            <a:off x="3254433" y="3675611"/>
            <a:ext cx="1524000" cy="533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D5054F1-7395-4B96-B3B9-0B64F8D06009}"/>
              </a:ext>
            </a:extLst>
          </p:cNvPr>
          <p:cNvCxnSpPr/>
          <p:nvPr/>
        </p:nvCxnSpPr>
        <p:spPr>
          <a:xfrm flipH="1" flipV="1">
            <a:off x="3360796" y="3975649"/>
            <a:ext cx="1417637" cy="7667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DDA9373-516D-4189-B297-D97D9B39422A}"/>
              </a:ext>
            </a:extLst>
          </p:cNvPr>
          <p:cNvSpPr/>
          <p:nvPr/>
        </p:nvSpPr>
        <p:spPr>
          <a:xfrm>
            <a:off x="442452" y="1133970"/>
            <a:ext cx="7670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ym typeface="Wingdings" panose="05000000000000000000" pitchFamily="2" charset="2"/>
              </a:rPr>
              <a:t>Divide a clock period into finer slices (DELAY)</a:t>
            </a:r>
          </a:p>
          <a:p>
            <a:r>
              <a:rPr lang="en-US" altLang="zh-CN" dirty="0">
                <a:sym typeface="Wingdings" panose="05000000000000000000" pitchFamily="2" charset="2"/>
              </a:rPr>
              <a:t>     Forming a tapped-delay line (TDL)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72660A-3F27-4A10-A5C8-4AA4D8634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626CA9-61FF-4D6B-971D-1D2CCB13EE67}"/>
              </a:ext>
            </a:extLst>
          </p:cNvPr>
          <p:cNvSpPr/>
          <p:nvPr/>
        </p:nvSpPr>
        <p:spPr>
          <a:xfrm>
            <a:off x="275167" y="639908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</a:rPr>
              <a:t>https://ieeexplore.ieee.org/document/5446507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915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Determine delay time of “Delay”</a:t>
            </a:r>
            <a:endParaRPr lang="zh-CN" altLang="en-US" dirty="0"/>
          </a:p>
        </p:txBody>
      </p:sp>
      <p:pic>
        <p:nvPicPr>
          <p:cNvPr id="15" name="Picture 5" descr="bin">
            <a:extLst>
              <a:ext uri="{FF2B5EF4-FFF2-40B4-BE49-F238E27FC236}">
                <a16:creationId xmlns:a16="http://schemas.microsoft.com/office/drawing/2014/main" id="{0486988C-7C50-49E5-A1C6-A28F61B08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3" y="3607370"/>
            <a:ext cx="5047210" cy="274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Object 4">
            <a:extLst>
              <a:ext uri="{FF2B5EF4-FFF2-40B4-BE49-F238E27FC236}">
                <a16:creationId xmlns:a16="http://schemas.microsoft.com/office/drawing/2014/main" id="{61F15DFC-7C28-457C-BFDE-39E4FC98113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0111691"/>
              </p:ext>
            </p:extLst>
          </p:nvPr>
        </p:nvGraphicFramePr>
        <p:xfrm>
          <a:off x="5541217" y="992152"/>
          <a:ext cx="3451100" cy="3285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80" name="Visio" r:id="rId4" imgW="3668573" imgH="3485388" progId="Visio.Drawing.11">
                  <p:embed/>
                </p:oleObj>
              </mc:Choice>
              <mc:Fallback>
                <p:oleObj name="Visio" r:id="rId4" imgW="3668573" imgH="3485388" progId="Visio.Drawing.11">
                  <p:embed/>
                  <p:pic>
                    <p:nvPicPr>
                      <p:cNvPr id="9" name="Object 4">
                        <a:extLst>
                          <a:ext uri="{FF2B5EF4-FFF2-40B4-BE49-F238E27FC236}">
                            <a16:creationId xmlns:a16="http://schemas.microsoft.com/office/drawing/2014/main" id="{6287F5E9-09DB-4DBE-903B-166CFA5090D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1217" y="992152"/>
                        <a:ext cx="3451100" cy="3285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8">
            <a:extLst>
              <a:ext uri="{FF2B5EF4-FFF2-40B4-BE49-F238E27FC236}">
                <a16:creationId xmlns:a16="http://schemas.microsoft.com/office/drawing/2014/main" id="{62C6017F-08D6-4DFC-8DA0-282F3F1585A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584693"/>
              </p:ext>
            </p:extLst>
          </p:nvPr>
        </p:nvGraphicFramePr>
        <p:xfrm>
          <a:off x="5665123" y="4580420"/>
          <a:ext cx="176053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81" name="Equation" r:id="rId6" imgW="799753" imgH="380835" progId="Equation.3">
                  <p:embed/>
                </p:oleObj>
              </mc:Choice>
              <mc:Fallback>
                <p:oleObj name="Equation" r:id="rId6" imgW="799753" imgH="380835" progId="Equation.3">
                  <p:embed/>
                  <p:pic>
                    <p:nvPicPr>
                      <p:cNvPr id="22534" name="Object 8">
                        <a:extLst>
                          <a:ext uri="{FF2B5EF4-FFF2-40B4-BE49-F238E27FC236}">
                            <a16:creationId xmlns:a16="http://schemas.microsoft.com/office/drawing/2014/main" id="{CBF03EC4-16C1-41E5-B343-7523D3B681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5123" y="4580420"/>
                        <a:ext cx="1760538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8">
            <a:extLst>
              <a:ext uri="{FF2B5EF4-FFF2-40B4-BE49-F238E27FC236}">
                <a16:creationId xmlns:a16="http://schemas.microsoft.com/office/drawing/2014/main" id="{16EB408B-DF22-4A2D-887E-25FBA75E8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2545" y="5381920"/>
            <a:ext cx="2947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latin typeface="Comic Sans MS" panose="030F0702030302020204" pitchFamily="66" charset="0"/>
              </a:rPr>
              <a:t>Average Bin size: </a:t>
            </a:r>
            <a:r>
              <a:rPr lang="en-US" altLang="zh-CN" b="1" dirty="0" err="1">
                <a:latin typeface="Comic Sans MS" panose="030F0702030302020204" pitchFamily="66" charset="0"/>
              </a:rPr>
              <a:t>Tclk</a:t>
            </a:r>
            <a:r>
              <a:rPr lang="en-US" altLang="zh-CN" b="1" dirty="0">
                <a:latin typeface="Comic Sans MS" panose="030F0702030302020204" pitchFamily="66" charset="0"/>
              </a:rPr>
              <a:t>/n</a:t>
            </a:r>
            <a:endParaRPr lang="zh-CN" altLang="en-US" b="1" dirty="0"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6D9E93-8412-4C94-A7D4-47282D3025CC}"/>
              </a:ext>
            </a:extLst>
          </p:cNvPr>
          <p:cNvSpPr txBox="1"/>
          <p:nvPr/>
        </p:nvSpPr>
        <p:spPr>
          <a:xfrm>
            <a:off x="4846798" y="5871159"/>
            <a:ext cx="4227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Or, since bin width is proportional to its counts, calculate the bin width for each bin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C55D6EDE-2BBC-4A9F-AE9E-91FC12D1023C}"/>
              </a:ext>
            </a:extLst>
          </p:cNvPr>
          <p:cNvSpPr/>
          <p:nvPr/>
        </p:nvSpPr>
        <p:spPr>
          <a:xfrm>
            <a:off x="5390803" y="1516396"/>
            <a:ext cx="224444" cy="20366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3E1397-2CBA-42BB-97CF-02021BE0DA5A}"/>
              </a:ext>
            </a:extLst>
          </p:cNvPr>
          <p:cNvSpPr/>
          <p:nvPr/>
        </p:nvSpPr>
        <p:spPr>
          <a:xfrm>
            <a:off x="4367897" y="1295061"/>
            <a:ext cx="12121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“Random” 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Signals**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87A612D-9EAE-4F51-90A5-16C61BDF896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571" r="28633" b="45330"/>
          <a:stretch/>
        </p:blipFill>
        <p:spPr>
          <a:xfrm>
            <a:off x="707818" y="1029515"/>
            <a:ext cx="3283527" cy="2035058"/>
          </a:xfrm>
          <a:prstGeom prst="rect">
            <a:avLst/>
          </a:prstGeom>
        </p:spPr>
      </p:pic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AC0971B6-9F01-4332-9EDE-C67D4AB91A34}"/>
              </a:ext>
            </a:extLst>
          </p:cNvPr>
          <p:cNvSpPr/>
          <p:nvPr/>
        </p:nvSpPr>
        <p:spPr>
          <a:xfrm rot="5400000">
            <a:off x="2173866" y="3370899"/>
            <a:ext cx="411303" cy="26981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016FF24B-5D88-4F5C-9A22-4C8B79B17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0123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Determine delay time of “Delay”</a:t>
            </a:r>
            <a:endParaRPr lang="zh-CN" altLang="en-US" dirty="0"/>
          </a:p>
        </p:txBody>
      </p:sp>
      <p:graphicFrame>
        <p:nvGraphicFramePr>
          <p:cNvPr id="16" name="Object 4">
            <a:extLst>
              <a:ext uri="{FF2B5EF4-FFF2-40B4-BE49-F238E27FC236}">
                <a16:creationId xmlns:a16="http://schemas.microsoft.com/office/drawing/2014/main" id="{61F15DFC-7C28-457C-BFDE-39E4FC98113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41217" y="992152"/>
          <a:ext cx="3451100" cy="3285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2" name="Visio" r:id="rId3" imgW="3668573" imgH="3485388" progId="Visio.Drawing.11">
                  <p:embed/>
                </p:oleObj>
              </mc:Choice>
              <mc:Fallback>
                <p:oleObj name="Visio" r:id="rId3" imgW="3668573" imgH="3485388" progId="Visio.Drawing.11">
                  <p:embed/>
                  <p:pic>
                    <p:nvPicPr>
                      <p:cNvPr id="16" name="Object 4">
                        <a:extLst>
                          <a:ext uri="{FF2B5EF4-FFF2-40B4-BE49-F238E27FC236}">
                            <a16:creationId xmlns:a16="http://schemas.microsoft.com/office/drawing/2014/main" id="{61F15DFC-7C28-457C-BFDE-39E4FC98113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1217" y="992152"/>
                        <a:ext cx="3451100" cy="32857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8">
            <a:extLst>
              <a:ext uri="{FF2B5EF4-FFF2-40B4-BE49-F238E27FC236}">
                <a16:creationId xmlns:a16="http://schemas.microsoft.com/office/drawing/2014/main" id="{62C6017F-08D6-4DFC-8DA0-282F3F1585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65123" y="4580420"/>
          <a:ext cx="1760538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93" name="Equation" r:id="rId5" imgW="799753" imgH="380835" progId="Equation.3">
                  <p:embed/>
                </p:oleObj>
              </mc:Choice>
              <mc:Fallback>
                <p:oleObj name="Equation" r:id="rId5" imgW="799753" imgH="380835" progId="Equation.3">
                  <p:embed/>
                  <p:pic>
                    <p:nvPicPr>
                      <p:cNvPr id="17" name="Object 8">
                        <a:extLst>
                          <a:ext uri="{FF2B5EF4-FFF2-40B4-BE49-F238E27FC236}">
                            <a16:creationId xmlns:a16="http://schemas.microsoft.com/office/drawing/2014/main" id="{62C6017F-08D6-4DFC-8DA0-282F3F1585A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5123" y="4580420"/>
                        <a:ext cx="1760538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8">
            <a:extLst>
              <a:ext uri="{FF2B5EF4-FFF2-40B4-BE49-F238E27FC236}">
                <a16:creationId xmlns:a16="http://schemas.microsoft.com/office/drawing/2014/main" id="{16EB408B-DF22-4A2D-887E-25FBA75E8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2545" y="5381920"/>
            <a:ext cx="2947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 dirty="0">
                <a:latin typeface="Comic Sans MS" panose="030F0702030302020204" pitchFamily="66" charset="0"/>
              </a:rPr>
              <a:t>Average Bin size: </a:t>
            </a:r>
            <a:r>
              <a:rPr lang="en-US" altLang="zh-CN" b="1" dirty="0" err="1">
                <a:latin typeface="Comic Sans MS" panose="030F0702030302020204" pitchFamily="66" charset="0"/>
              </a:rPr>
              <a:t>Tclk</a:t>
            </a:r>
            <a:r>
              <a:rPr lang="en-US" altLang="zh-CN" b="1" dirty="0">
                <a:latin typeface="Comic Sans MS" panose="030F0702030302020204" pitchFamily="66" charset="0"/>
              </a:rPr>
              <a:t>/n</a:t>
            </a:r>
            <a:endParaRPr lang="zh-CN" altLang="en-US" b="1" dirty="0"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6D9E93-8412-4C94-A7D4-47282D3025CC}"/>
              </a:ext>
            </a:extLst>
          </p:cNvPr>
          <p:cNvSpPr txBox="1"/>
          <p:nvPr/>
        </p:nvSpPr>
        <p:spPr>
          <a:xfrm>
            <a:off x="4846798" y="5871159"/>
            <a:ext cx="4227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Or, since bin width is proportional to its counts, calculate the bin width for each bin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C55D6EDE-2BBC-4A9F-AE9E-91FC12D1023C}"/>
              </a:ext>
            </a:extLst>
          </p:cNvPr>
          <p:cNvSpPr/>
          <p:nvPr/>
        </p:nvSpPr>
        <p:spPr>
          <a:xfrm>
            <a:off x="5390803" y="1516396"/>
            <a:ext cx="224444" cy="20366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68720B-9AEA-4BD9-BD28-4DA30C05CE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070" y="1169752"/>
            <a:ext cx="4227930" cy="50245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39CB150-46AA-4477-BBA1-869897C0CBCF}"/>
                  </a:ext>
                </a:extLst>
              </p:cNvPr>
              <p:cNvSpPr txBox="1"/>
              <p:nvPr/>
            </p:nvSpPr>
            <p:spPr>
              <a:xfrm>
                <a:off x="1337889" y="892753"/>
                <a:ext cx="21634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𝐷𝑁𝐿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𝐵𝑖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̅"/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𝐵𝑖𝑛</m:t>
                          </m:r>
                        </m:e>
                      </m:acc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39CB150-46AA-4477-BBA1-869897C0C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7889" y="892753"/>
                <a:ext cx="2163477" cy="276999"/>
              </a:xfrm>
              <a:prstGeom prst="rect">
                <a:avLst/>
              </a:prstGeom>
              <a:blipFill>
                <a:blip r:embed="rId8"/>
                <a:stretch>
                  <a:fillRect l="-1972" r="-2254" b="-173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C1DF112-7029-4EED-988C-349EA56DDDD4}"/>
                  </a:ext>
                </a:extLst>
              </p:cNvPr>
              <p:cNvSpPr txBox="1"/>
              <p:nvPr/>
            </p:nvSpPr>
            <p:spPr>
              <a:xfrm>
                <a:off x="1318396" y="6240119"/>
                <a:ext cx="2279277" cy="3423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𝐼𝑁𝐿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𝐷𝑁𝐿</m:t>
                      </m:r>
                      <m:d>
                        <m:d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C1DF112-7029-4EED-988C-349EA56DDD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396" y="6240119"/>
                <a:ext cx="2279277" cy="342338"/>
              </a:xfrm>
              <a:prstGeom prst="rect">
                <a:avLst/>
              </a:prstGeom>
              <a:blipFill>
                <a:blip r:embed="rId9"/>
                <a:stretch>
                  <a:fillRect l="-1872" t="-1786" b="-17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EE7B6A4-4E9C-4E1B-9989-63FE43D8D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7BA38CD-D4E5-408E-823E-F90BE6129E7D}"/>
              </a:ext>
            </a:extLst>
          </p:cNvPr>
          <p:cNvSpPr/>
          <p:nvPr/>
        </p:nvSpPr>
        <p:spPr>
          <a:xfrm>
            <a:off x="4367897" y="1295061"/>
            <a:ext cx="12121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“Random” 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Signals**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23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Timing Performance Evaluation</a:t>
            </a:r>
            <a:endParaRPr lang="zh-CN" alt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B9538C4-847F-4100-96A8-7031A93F92E9}"/>
              </a:ext>
            </a:extLst>
          </p:cNvPr>
          <p:cNvSpPr/>
          <p:nvPr/>
        </p:nvSpPr>
        <p:spPr>
          <a:xfrm>
            <a:off x="438218" y="1032921"/>
            <a:ext cx="7670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ym typeface="Wingdings" panose="05000000000000000000" pitchFamily="2" charset="2"/>
              </a:rPr>
              <a:t>Generation of a stable time interval, pico-seconds stability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altLang="zh-CN" dirty="0">
                <a:sym typeface="Wingdings" panose="05000000000000000000" pitchFamily="2" charset="2"/>
              </a:rPr>
              <a:t>High resolution signal generator (e.g., AWG) 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Delay line approach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E1FA6E-5FA2-43DA-A3C3-0C07510817ED}"/>
              </a:ext>
            </a:extLst>
          </p:cNvPr>
          <p:cNvSpPr/>
          <p:nvPr/>
        </p:nvSpPr>
        <p:spPr>
          <a:xfrm>
            <a:off x="707818" y="2809702"/>
            <a:ext cx="1150077" cy="5403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Pulse Generator</a:t>
            </a:r>
            <a:endParaRPr lang="zh-CN" alt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51BEF5A-3E17-491D-AED0-F16509B8DE20}"/>
              </a:ext>
            </a:extLst>
          </p:cNvPr>
          <p:cNvCxnSpPr>
            <a:stCxn id="8" idx="3"/>
          </p:cNvCxnSpPr>
          <p:nvPr/>
        </p:nvCxnSpPr>
        <p:spPr>
          <a:xfrm flipV="1">
            <a:off x="1857895" y="3059084"/>
            <a:ext cx="985058" cy="20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1AA348-4ACC-4BED-A5CE-CF499949C418}"/>
              </a:ext>
            </a:extLst>
          </p:cNvPr>
          <p:cNvCxnSpPr/>
          <p:nvPr/>
        </p:nvCxnSpPr>
        <p:spPr>
          <a:xfrm>
            <a:off x="2805545" y="2753591"/>
            <a:ext cx="0" cy="61098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558EB5B-26DB-4C9D-B2A9-AFD5ECFBEC38}"/>
              </a:ext>
            </a:extLst>
          </p:cNvPr>
          <p:cNvCxnSpPr>
            <a:cxnSpLocks/>
          </p:cNvCxnSpPr>
          <p:nvPr/>
        </p:nvCxnSpPr>
        <p:spPr>
          <a:xfrm>
            <a:off x="2750126" y="2975610"/>
            <a:ext cx="0" cy="16694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7E38F0A5-76CC-497D-8444-720E9E6D390D}"/>
              </a:ext>
            </a:extLst>
          </p:cNvPr>
          <p:cNvCxnSpPr/>
          <p:nvPr/>
        </p:nvCxnSpPr>
        <p:spPr>
          <a:xfrm>
            <a:off x="2842953" y="2753591"/>
            <a:ext cx="1205345" cy="89362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or: Curved 23">
            <a:extLst>
              <a:ext uri="{FF2B5EF4-FFF2-40B4-BE49-F238E27FC236}">
                <a16:creationId xmlns:a16="http://schemas.microsoft.com/office/drawing/2014/main" id="{A65E1EEA-40A6-4D5B-BDF4-3781E5895E37}"/>
              </a:ext>
            </a:extLst>
          </p:cNvPr>
          <p:cNvCxnSpPr>
            <a:cxnSpLocks/>
          </p:cNvCxnSpPr>
          <p:nvPr/>
        </p:nvCxnSpPr>
        <p:spPr>
          <a:xfrm flipV="1">
            <a:off x="2842953" y="3295997"/>
            <a:ext cx="1205345" cy="80703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F319D3B5-7FB7-471F-B720-6C30317F52FB}"/>
              </a:ext>
            </a:extLst>
          </p:cNvPr>
          <p:cNvSpPr/>
          <p:nvPr/>
        </p:nvSpPr>
        <p:spPr>
          <a:xfrm>
            <a:off x="3183775" y="3142557"/>
            <a:ext cx="261845" cy="2074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A5F1284-C276-41DD-8067-93CBEBF400E2}"/>
              </a:ext>
            </a:extLst>
          </p:cNvPr>
          <p:cNvSpPr/>
          <p:nvPr/>
        </p:nvSpPr>
        <p:spPr>
          <a:xfrm>
            <a:off x="3085350" y="3157104"/>
            <a:ext cx="261845" cy="2074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97DF8BC-CCC1-43D1-BDAD-86B016F63AA4}"/>
              </a:ext>
            </a:extLst>
          </p:cNvPr>
          <p:cNvSpPr/>
          <p:nvPr/>
        </p:nvSpPr>
        <p:spPr>
          <a:xfrm>
            <a:off x="4048298" y="2651125"/>
            <a:ext cx="1047404" cy="725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FPGA </a:t>
            </a:r>
            <a:endParaRPr lang="zh-CN" altLang="en-US"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00B1341-969F-4C25-AD4A-667986CF5CB2}"/>
              </a:ext>
            </a:extLst>
          </p:cNvPr>
          <p:cNvSpPr/>
          <p:nvPr/>
        </p:nvSpPr>
        <p:spPr>
          <a:xfrm>
            <a:off x="3007972" y="2651124"/>
            <a:ext cx="498670" cy="812205"/>
          </a:xfrm>
          <a:prstGeom prst="roundRect">
            <a:avLst/>
          </a:pr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4175A46-8263-4DA9-86E4-83ACF39FBE96}"/>
              </a:ext>
            </a:extLst>
          </p:cNvPr>
          <p:cNvSpPr/>
          <p:nvPr/>
        </p:nvSpPr>
        <p:spPr>
          <a:xfrm>
            <a:off x="1827036" y="2269321"/>
            <a:ext cx="32371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dirty="0">
                <a:solidFill>
                  <a:srgbClr val="FF0000"/>
                </a:solidFill>
              </a:rPr>
              <a:t>Cable delay </a:t>
            </a:r>
            <a:r>
              <a:rPr lang="zh-CN" altLang="en-US" dirty="0">
                <a:solidFill>
                  <a:srgbClr val="FF0000"/>
                </a:solidFill>
              </a:rPr>
              <a:t>（</a:t>
            </a:r>
            <a:r>
              <a:rPr lang="en-US" altLang="zh-CN" dirty="0">
                <a:solidFill>
                  <a:srgbClr val="FF0000"/>
                </a:solidFill>
              </a:rPr>
              <a:t>5 ns @1m</a:t>
            </a:r>
            <a:r>
              <a:rPr lang="zh-CN" altLang="en-US" dirty="0">
                <a:solidFill>
                  <a:srgbClr val="FF0000"/>
                </a:solidFill>
              </a:rPr>
              <a:t>）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E1D6575-7BEF-41EC-A4C5-88B12632F510}"/>
              </a:ext>
            </a:extLst>
          </p:cNvPr>
          <p:cNvSpPr/>
          <p:nvPr/>
        </p:nvSpPr>
        <p:spPr>
          <a:xfrm>
            <a:off x="1595923" y="3517441"/>
            <a:ext cx="17957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altLang="zh-CN" dirty="0">
                <a:solidFill>
                  <a:srgbClr val="FF0000"/>
                </a:solidFill>
              </a:rPr>
              <a:t>Power splitter</a:t>
            </a:r>
            <a:endParaRPr lang="zh-CN" altLang="en-US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8058A62-F856-4CF7-B743-44EE275F17D4}"/>
              </a:ext>
            </a:extLst>
          </p:cNvPr>
          <p:cNvCxnSpPr/>
          <p:nvPr/>
        </p:nvCxnSpPr>
        <p:spPr>
          <a:xfrm flipV="1">
            <a:off x="2324100" y="3246293"/>
            <a:ext cx="363682" cy="3636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A0C5FAA1-0664-4D77-81F2-B049E94926F6}"/>
              </a:ext>
            </a:extLst>
          </p:cNvPr>
          <p:cNvSpPr/>
          <p:nvPr/>
        </p:nvSpPr>
        <p:spPr>
          <a:xfrm>
            <a:off x="3624032" y="2651124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A</a:t>
            </a:r>
            <a:endParaRPr lang="zh-CN" alt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B70E8DE-B027-46AD-A7B3-06A98ABE436C}"/>
              </a:ext>
            </a:extLst>
          </p:cNvPr>
          <p:cNvSpPr/>
          <p:nvPr/>
        </p:nvSpPr>
        <p:spPr>
          <a:xfrm>
            <a:off x="3651275" y="3079865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B</a:t>
            </a:r>
            <a:endParaRPr lang="zh-CN" alt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831454B-765B-4E05-A587-0B17959FC648}"/>
              </a:ext>
            </a:extLst>
          </p:cNvPr>
          <p:cNvSpPr txBox="1"/>
          <p:nvPr/>
        </p:nvSpPr>
        <p:spPr>
          <a:xfrm>
            <a:off x="282575" y="4169324"/>
            <a:ext cx="52165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Power splitter splits input pulse into two branches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Each branch share similar time uncertainty, thus could be reduced by measuring their relative difference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A/B are two “identical” channels in FPGA (TDC) </a:t>
            </a:r>
            <a:r>
              <a:rPr lang="en-US" altLang="zh-CN" dirty="0">
                <a:sym typeface="Wingdings" panose="05000000000000000000" pitchFamily="2" charset="2"/>
              </a:rPr>
              <a:t> timing uncertainty for a single channel: 1/sqrt(2)</a:t>
            </a:r>
            <a:endParaRPr lang="zh-CN" altLang="en-US" dirty="0"/>
          </a:p>
        </p:txBody>
      </p:sp>
      <p:pic>
        <p:nvPicPr>
          <p:cNvPr id="38" name="Picture 7">
            <a:extLst>
              <a:ext uri="{FF2B5EF4-FFF2-40B4-BE49-F238E27FC236}">
                <a16:creationId xmlns:a16="http://schemas.microsoft.com/office/drawing/2014/main" id="{E835D96A-0AA6-4D4A-8875-782E7D675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500" y="1956251"/>
            <a:ext cx="3107743" cy="252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B0A7271-9CE3-4C22-BDA7-29159556F850}"/>
              </a:ext>
            </a:extLst>
          </p:cNvPr>
          <p:cNvSpPr txBox="1"/>
          <p:nvPr/>
        </p:nvSpPr>
        <p:spPr>
          <a:xfrm>
            <a:off x="6083300" y="4741333"/>
            <a:ext cx="2976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Bin size (average)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Nonlinearity (DNL/INL)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Timing uncertainty  (RMS)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…</a:t>
            </a:r>
            <a:endParaRPr lang="zh-CN" altLang="en-US" dirty="0"/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5825581F-CB7D-4A69-94E4-2B268D6E0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2441828-B9BA-4A8C-85F3-EE5E73B52897}"/>
              </a:ext>
            </a:extLst>
          </p:cNvPr>
          <p:cNvSpPr txBox="1"/>
          <p:nvPr/>
        </p:nvSpPr>
        <p:spPr>
          <a:xfrm>
            <a:off x="601133" y="6269567"/>
            <a:ext cx="259058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Progress by now: ~ 20 </a:t>
            </a:r>
            <a:r>
              <a:rPr lang="en-US" altLang="zh-CN" b="1" dirty="0" err="1">
                <a:solidFill>
                  <a:srgbClr val="FF0000"/>
                </a:solidFill>
              </a:rPr>
              <a:t>ps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279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Introduction: </a:t>
            </a:r>
            <a:r>
              <a:rPr lang="en-US" altLang="zh-CN" sz="2000" dirty="0"/>
              <a:t>why the timing precision matters!</a:t>
            </a:r>
            <a:endParaRPr lang="zh-CN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6AFA2F-0585-44F1-B724-7A83988D9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85" y="1294956"/>
            <a:ext cx="2975853" cy="45133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8E70F3-034A-4309-B244-673456DCEF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3538" y="1294956"/>
            <a:ext cx="5795326" cy="44251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BE1B2D-96C0-4CB6-B33E-7CA6604AC9A3}"/>
              </a:ext>
            </a:extLst>
          </p:cNvPr>
          <p:cNvSpPr txBox="1"/>
          <p:nvPr/>
        </p:nvSpPr>
        <p:spPr>
          <a:xfrm>
            <a:off x="3233651" y="925624"/>
            <a:ext cx="4184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2008 Beijing Olympics, 100m results (men)</a:t>
            </a:r>
            <a:endParaRPr lang="zh-CN" alt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83F2D25-E3D0-4F13-B937-DA5A01A322AF}"/>
              </a:ext>
            </a:extLst>
          </p:cNvPr>
          <p:cNvSpPr/>
          <p:nvPr/>
        </p:nvSpPr>
        <p:spPr>
          <a:xfrm>
            <a:off x="8125690" y="1367444"/>
            <a:ext cx="873875" cy="4440889"/>
          </a:xfrm>
          <a:prstGeom prst="roundRect">
            <a:avLst/>
          </a:prstGeom>
          <a:solidFill>
            <a:schemeClr val="accent6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5613FC-4769-4782-A369-951B33072353}"/>
              </a:ext>
            </a:extLst>
          </p:cNvPr>
          <p:cNvSpPr txBox="1"/>
          <p:nvPr/>
        </p:nvSpPr>
        <p:spPr>
          <a:xfrm>
            <a:off x="216130" y="6055822"/>
            <a:ext cx="5768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World records (by now), 100m:  9.58 (men); 10.49 (women)</a:t>
            </a:r>
            <a:endParaRPr lang="zh-CN" alt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244EFCE-84B5-421D-BA7C-EBF3F8505B7B}"/>
              </a:ext>
            </a:extLst>
          </p:cNvPr>
          <p:cNvCxnSpPr/>
          <p:nvPr/>
        </p:nvCxnSpPr>
        <p:spPr>
          <a:xfrm>
            <a:off x="8533014" y="2306782"/>
            <a:ext cx="24938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F7DA3AB-7B96-4A47-BAF9-BCCAC29ECC42}"/>
              </a:ext>
            </a:extLst>
          </p:cNvPr>
          <p:cNvCxnSpPr/>
          <p:nvPr/>
        </p:nvCxnSpPr>
        <p:spPr>
          <a:xfrm>
            <a:off x="8533014" y="2970415"/>
            <a:ext cx="24938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E76C5E1-6538-4E95-B426-4DCC35C3F4D8}"/>
              </a:ext>
            </a:extLst>
          </p:cNvPr>
          <p:cNvCxnSpPr/>
          <p:nvPr/>
        </p:nvCxnSpPr>
        <p:spPr>
          <a:xfrm>
            <a:off x="8533014" y="3652058"/>
            <a:ext cx="24938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CE23173-000B-4850-B5FA-8C62F5590FA9}"/>
              </a:ext>
            </a:extLst>
          </p:cNvPr>
          <p:cNvCxnSpPr/>
          <p:nvPr/>
        </p:nvCxnSpPr>
        <p:spPr>
          <a:xfrm>
            <a:off x="8533014" y="4279670"/>
            <a:ext cx="24938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4ACDC7B-B03A-4A8C-874D-6433EA95FF05}"/>
              </a:ext>
            </a:extLst>
          </p:cNvPr>
          <p:cNvSpPr/>
          <p:nvPr/>
        </p:nvSpPr>
        <p:spPr>
          <a:xfrm>
            <a:off x="7536618" y="5955483"/>
            <a:ext cx="1449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Milliseconds!</a:t>
            </a:r>
            <a:endParaRPr lang="zh-CN" alt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56F0E1-4B08-4405-A320-F1DB9F55FEFA}"/>
              </a:ext>
            </a:extLst>
          </p:cNvPr>
          <p:cNvSpPr txBox="1"/>
          <p:nvPr/>
        </p:nvSpPr>
        <p:spPr>
          <a:xfrm>
            <a:off x="5984569" y="6055822"/>
            <a:ext cx="946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~10 m/s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DA6391B1-493E-4C03-84FA-079A52808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203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B0D57-6A86-4A28-A71C-0039870BA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</a:t>
            </a:r>
            <a:r>
              <a:rPr lang="en-US" altLang="zh-CN" dirty="0" err="1"/>
              <a:t>WaveUnion</a:t>
            </a:r>
            <a:r>
              <a:rPr lang="en-US" altLang="zh-CN" dirty="0"/>
              <a:t> Approach</a:t>
            </a:r>
            <a:endParaRPr lang="zh-CN" altLang="en-US" dirty="0"/>
          </a:p>
        </p:txBody>
      </p:sp>
      <p:grpSp>
        <p:nvGrpSpPr>
          <p:cNvPr id="5" name="组合 15">
            <a:extLst>
              <a:ext uri="{FF2B5EF4-FFF2-40B4-BE49-F238E27FC236}">
                <a16:creationId xmlns:a16="http://schemas.microsoft.com/office/drawing/2014/main" id="{5FBF0F60-2D92-4846-A730-FB217DFF7BE8}"/>
              </a:ext>
            </a:extLst>
          </p:cNvPr>
          <p:cNvGrpSpPr/>
          <p:nvPr/>
        </p:nvGrpSpPr>
        <p:grpSpPr>
          <a:xfrm>
            <a:off x="2352845" y="1471908"/>
            <a:ext cx="3771298" cy="2650727"/>
            <a:chOff x="-777104" y="-377619"/>
            <a:chExt cx="3771298" cy="2650727"/>
          </a:xfrm>
        </p:grpSpPr>
        <p:sp>
          <p:nvSpPr>
            <p:cNvPr id="6" name="矩形 16">
              <a:extLst>
                <a:ext uri="{FF2B5EF4-FFF2-40B4-BE49-F238E27FC236}">
                  <a16:creationId xmlns:a16="http://schemas.microsoft.com/office/drawing/2014/main" id="{CCCB7397-38C8-4736-95B1-6815313692AF}"/>
                </a:ext>
              </a:extLst>
            </p:cNvPr>
            <p:cNvSpPr/>
            <p:nvPr/>
          </p:nvSpPr>
          <p:spPr>
            <a:xfrm>
              <a:off x="-777104" y="-377619"/>
              <a:ext cx="18473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17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" name="MH_Others_2">
              <a:extLst>
                <a:ext uri="{FF2B5EF4-FFF2-40B4-BE49-F238E27FC236}">
                  <a16:creationId xmlns:a16="http://schemas.microsoft.com/office/drawing/2014/main" id="{A6081C56-4E62-40D9-9F93-0D99563F8F08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199856" y="1780665"/>
              <a:ext cx="2794338" cy="492443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endParaRPr>
            </a:p>
          </p:txBody>
        </p:sp>
      </p:grpSp>
      <p:sp>
        <p:nvSpPr>
          <p:cNvPr id="8" name="Rectangle 68">
            <a:extLst>
              <a:ext uri="{FF2B5EF4-FFF2-40B4-BE49-F238E27FC236}">
                <a16:creationId xmlns:a16="http://schemas.microsoft.com/office/drawing/2014/main" id="{00026F34-3B11-46B2-BCFC-FDA436AE6B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5" y="20556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9" name="AutoShape 69">
            <a:extLst>
              <a:ext uri="{FF2B5EF4-FFF2-40B4-BE49-F238E27FC236}">
                <a16:creationId xmlns:a16="http://schemas.microsoft.com/office/drawing/2014/main" id="{1BE21902-E928-48D8-ABD0-16936F75E87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18456" y="23199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0" name="Line 70">
            <a:extLst>
              <a:ext uri="{FF2B5EF4-FFF2-40B4-BE49-F238E27FC236}">
                <a16:creationId xmlns:a16="http://schemas.microsoft.com/office/drawing/2014/main" id="{F6FF4C43-9F77-443A-8B83-268C9C0FAB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96975" y="21318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AutoShape 71">
            <a:extLst>
              <a:ext uri="{FF2B5EF4-FFF2-40B4-BE49-F238E27FC236}">
                <a16:creationId xmlns:a16="http://schemas.microsoft.com/office/drawing/2014/main" id="{AB51666D-3BD2-4687-A75D-90FD185249A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044575" y="22842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2" name="Line 72">
            <a:extLst>
              <a:ext uri="{FF2B5EF4-FFF2-40B4-BE49-F238E27FC236}">
                <a16:creationId xmlns:a16="http://schemas.microsoft.com/office/drawing/2014/main" id="{1784764F-B2F2-4080-A2EE-BD7FFA453E0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159848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Line 73">
            <a:extLst>
              <a:ext uri="{FF2B5EF4-FFF2-40B4-BE49-F238E27FC236}">
                <a16:creationId xmlns:a16="http://schemas.microsoft.com/office/drawing/2014/main" id="{236A1D62-904B-4E69-A219-B8C5AD6D50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01775" y="23604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Rectangle 74">
            <a:extLst>
              <a:ext uri="{FF2B5EF4-FFF2-40B4-BE49-F238E27FC236}">
                <a16:creationId xmlns:a16="http://schemas.microsoft.com/office/drawing/2014/main" id="{C8D89CC6-F009-4A80-95FF-1B748D442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5" y="25890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5" name="AutoShape 75">
            <a:extLst>
              <a:ext uri="{FF2B5EF4-FFF2-40B4-BE49-F238E27FC236}">
                <a16:creationId xmlns:a16="http://schemas.microsoft.com/office/drawing/2014/main" id="{B93043E8-100B-46C3-BAEF-6672845D10D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18456" y="28533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6" name="Line 76">
            <a:extLst>
              <a:ext uri="{FF2B5EF4-FFF2-40B4-BE49-F238E27FC236}">
                <a16:creationId xmlns:a16="http://schemas.microsoft.com/office/drawing/2014/main" id="{3F0DD515-8AD2-403D-B6BF-FB286AE51BB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96975" y="26652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AutoShape 77">
            <a:extLst>
              <a:ext uri="{FF2B5EF4-FFF2-40B4-BE49-F238E27FC236}">
                <a16:creationId xmlns:a16="http://schemas.microsoft.com/office/drawing/2014/main" id="{F40381AD-0D3C-443B-9A94-9FF099C1702E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044575" y="28176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8" name="Line 78">
            <a:extLst>
              <a:ext uri="{FF2B5EF4-FFF2-40B4-BE49-F238E27FC236}">
                <a16:creationId xmlns:a16="http://schemas.microsoft.com/office/drawing/2014/main" id="{00407930-F020-45AE-8203-DF5231DE5C3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25128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Line 79">
            <a:extLst>
              <a:ext uri="{FF2B5EF4-FFF2-40B4-BE49-F238E27FC236}">
                <a16:creationId xmlns:a16="http://schemas.microsoft.com/office/drawing/2014/main" id="{CE76DEBC-413E-4CD8-88BD-6DE00244F1D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01775" y="28938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Rectangle 80">
            <a:extLst>
              <a:ext uri="{FF2B5EF4-FFF2-40B4-BE49-F238E27FC236}">
                <a16:creationId xmlns:a16="http://schemas.microsoft.com/office/drawing/2014/main" id="{E1DD0937-55F4-4CE3-8672-0D2784021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5" y="31224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1" name="AutoShape 81">
            <a:extLst>
              <a:ext uri="{FF2B5EF4-FFF2-40B4-BE49-F238E27FC236}">
                <a16:creationId xmlns:a16="http://schemas.microsoft.com/office/drawing/2014/main" id="{E94C175E-8603-4791-ABFB-75537936C63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18456" y="33867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2" name="Line 82">
            <a:extLst>
              <a:ext uri="{FF2B5EF4-FFF2-40B4-BE49-F238E27FC236}">
                <a16:creationId xmlns:a16="http://schemas.microsoft.com/office/drawing/2014/main" id="{7CC2DE13-46AD-4EC3-8660-41FCA49CFED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96975" y="31986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AutoShape 83">
            <a:extLst>
              <a:ext uri="{FF2B5EF4-FFF2-40B4-BE49-F238E27FC236}">
                <a16:creationId xmlns:a16="http://schemas.microsoft.com/office/drawing/2014/main" id="{A4651DB1-B334-4B30-9478-D10BAF19004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044575" y="33510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4" name="Line 84">
            <a:extLst>
              <a:ext uri="{FF2B5EF4-FFF2-40B4-BE49-F238E27FC236}">
                <a16:creationId xmlns:a16="http://schemas.microsoft.com/office/drawing/2014/main" id="{6A8C81EC-082F-4767-BD49-B5BA4EA6316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30462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Line 85">
            <a:extLst>
              <a:ext uri="{FF2B5EF4-FFF2-40B4-BE49-F238E27FC236}">
                <a16:creationId xmlns:a16="http://schemas.microsoft.com/office/drawing/2014/main" id="{0EA39EF4-7024-4860-B390-B946A63E73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01775" y="34272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Rectangle 86">
            <a:extLst>
              <a:ext uri="{FF2B5EF4-FFF2-40B4-BE49-F238E27FC236}">
                <a16:creationId xmlns:a16="http://schemas.microsoft.com/office/drawing/2014/main" id="{AB99FCC1-1B6D-4DA9-AF9F-F4868BEBA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5" y="36558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7" name="AutoShape 87">
            <a:extLst>
              <a:ext uri="{FF2B5EF4-FFF2-40B4-BE49-F238E27FC236}">
                <a16:creationId xmlns:a16="http://schemas.microsoft.com/office/drawing/2014/main" id="{652C1A66-B3F9-4296-AE69-C50798A149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18456" y="39201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8" name="Line 88">
            <a:extLst>
              <a:ext uri="{FF2B5EF4-FFF2-40B4-BE49-F238E27FC236}">
                <a16:creationId xmlns:a16="http://schemas.microsoft.com/office/drawing/2014/main" id="{586522EA-424A-4982-9C3D-AF25C5B453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96975" y="37320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AutoShape 89">
            <a:extLst>
              <a:ext uri="{FF2B5EF4-FFF2-40B4-BE49-F238E27FC236}">
                <a16:creationId xmlns:a16="http://schemas.microsoft.com/office/drawing/2014/main" id="{5055212C-84B3-4E8D-8666-FCFE23E72FE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044575" y="38844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0" name="Line 90">
            <a:extLst>
              <a:ext uri="{FF2B5EF4-FFF2-40B4-BE49-F238E27FC236}">
                <a16:creationId xmlns:a16="http://schemas.microsoft.com/office/drawing/2014/main" id="{7630FEEA-85DD-4282-9C08-0AC2FB2D008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35796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Line 91">
            <a:extLst>
              <a:ext uri="{FF2B5EF4-FFF2-40B4-BE49-F238E27FC236}">
                <a16:creationId xmlns:a16="http://schemas.microsoft.com/office/drawing/2014/main" id="{FA3665DB-0A8F-4559-B6ED-EA6D40C97B1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01775" y="39606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Rectangle 92">
            <a:extLst>
              <a:ext uri="{FF2B5EF4-FFF2-40B4-BE49-F238E27FC236}">
                <a16:creationId xmlns:a16="http://schemas.microsoft.com/office/drawing/2014/main" id="{DBEA669E-B8B1-4860-940B-A74B4CC99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5" y="41892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3" name="AutoShape 93">
            <a:extLst>
              <a:ext uri="{FF2B5EF4-FFF2-40B4-BE49-F238E27FC236}">
                <a16:creationId xmlns:a16="http://schemas.microsoft.com/office/drawing/2014/main" id="{BB631D5D-AB11-4989-9877-D71B92FA8C1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18456" y="44535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4" name="Line 94">
            <a:extLst>
              <a:ext uri="{FF2B5EF4-FFF2-40B4-BE49-F238E27FC236}">
                <a16:creationId xmlns:a16="http://schemas.microsoft.com/office/drawing/2014/main" id="{B8B4ADEB-3930-4D06-920E-1EE4BE1621C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96975" y="42654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" name="AutoShape 95">
            <a:extLst>
              <a:ext uri="{FF2B5EF4-FFF2-40B4-BE49-F238E27FC236}">
                <a16:creationId xmlns:a16="http://schemas.microsoft.com/office/drawing/2014/main" id="{16A7A658-1744-41F9-96AE-00032BCC2858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044575" y="44178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6" name="Line 96">
            <a:extLst>
              <a:ext uri="{FF2B5EF4-FFF2-40B4-BE49-F238E27FC236}">
                <a16:creationId xmlns:a16="http://schemas.microsoft.com/office/drawing/2014/main" id="{ED19579D-4340-4B0A-9CC5-2A0461D0459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41130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Line 97">
            <a:extLst>
              <a:ext uri="{FF2B5EF4-FFF2-40B4-BE49-F238E27FC236}">
                <a16:creationId xmlns:a16="http://schemas.microsoft.com/office/drawing/2014/main" id="{FE0BB0D7-7751-49EE-89E9-531B1149A5B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01775" y="44940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Rectangle 98">
            <a:extLst>
              <a:ext uri="{FF2B5EF4-FFF2-40B4-BE49-F238E27FC236}">
                <a16:creationId xmlns:a16="http://schemas.microsoft.com/office/drawing/2014/main" id="{D2F86769-AC80-42F0-8ABE-C7114E8F7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5" y="47226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9" name="AutoShape 99">
            <a:extLst>
              <a:ext uri="{FF2B5EF4-FFF2-40B4-BE49-F238E27FC236}">
                <a16:creationId xmlns:a16="http://schemas.microsoft.com/office/drawing/2014/main" id="{AF6A3C40-1295-48BD-ABE2-52464A38EE2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18456" y="49869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0" name="Line 100">
            <a:extLst>
              <a:ext uri="{FF2B5EF4-FFF2-40B4-BE49-F238E27FC236}">
                <a16:creationId xmlns:a16="http://schemas.microsoft.com/office/drawing/2014/main" id="{FB9328E6-73E8-449E-8484-3B2521F8EB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96975" y="47988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" name="AutoShape 101">
            <a:extLst>
              <a:ext uri="{FF2B5EF4-FFF2-40B4-BE49-F238E27FC236}">
                <a16:creationId xmlns:a16="http://schemas.microsoft.com/office/drawing/2014/main" id="{DAE3639D-5F3E-4ACD-A91F-48D2CC3D184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044575" y="49512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2" name="Line 102">
            <a:extLst>
              <a:ext uri="{FF2B5EF4-FFF2-40B4-BE49-F238E27FC236}">
                <a16:creationId xmlns:a16="http://schemas.microsoft.com/office/drawing/2014/main" id="{F2F0A9CF-4009-4B60-B981-3B474AB1E6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46464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Line 103">
            <a:extLst>
              <a:ext uri="{FF2B5EF4-FFF2-40B4-BE49-F238E27FC236}">
                <a16:creationId xmlns:a16="http://schemas.microsoft.com/office/drawing/2014/main" id="{CD918DB0-AAE2-458A-96B0-6AA582EBC3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01775" y="50274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" name="Rectangle 104">
            <a:extLst>
              <a:ext uri="{FF2B5EF4-FFF2-40B4-BE49-F238E27FC236}">
                <a16:creationId xmlns:a16="http://schemas.microsoft.com/office/drawing/2014/main" id="{2448F390-0003-461B-849A-32EF75E774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5" y="52560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5" name="AutoShape 105">
            <a:extLst>
              <a:ext uri="{FF2B5EF4-FFF2-40B4-BE49-F238E27FC236}">
                <a16:creationId xmlns:a16="http://schemas.microsoft.com/office/drawing/2014/main" id="{C2E3EFCD-06BA-400B-B60B-91CB102635D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18456" y="55203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6" name="Line 106">
            <a:extLst>
              <a:ext uri="{FF2B5EF4-FFF2-40B4-BE49-F238E27FC236}">
                <a16:creationId xmlns:a16="http://schemas.microsoft.com/office/drawing/2014/main" id="{8D391BAA-5132-4C01-8EE4-3130BA192D6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96975" y="53322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" name="AutoShape 107">
            <a:extLst>
              <a:ext uri="{FF2B5EF4-FFF2-40B4-BE49-F238E27FC236}">
                <a16:creationId xmlns:a16="http://schemas.microsoft.com/office/drawing/2014/main" id="{E65C1719-2152-47C7-9DF5-60C9B2A7762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044575" y="54846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8" name="Line 108">
            <a:extLst>
              <a:ext uri="{FF2B5EF4-FFF2-40B4-BE49-F238E27FC236}">
                <a16:creationId xmlns:a16="http://schemas.microsoft.com/office/drawing/2014/main" id="{FDE41600-D10B-4A58-8D91-B9846BB5532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51798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Line 109">
            <a:extLst>
              <a:ext uri="{FF2B5EF4-FFF2-40B4-BE49-F238E27FC236}">
                <a16:creationId xmlns:a16="http://schemas.microsoft.com/office/drawing/2014/main" id="{F3D25986-4803-4B09-88D0-0644DCB9849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01775" y="55608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0" name="Rectangle 110">
            <a:extLst>
              <a:ext uri="{FF2B5EF4-FFF2-40B4-BE49-F238E27FC236}">
                <a16:creationId xmlns:a16="http://schemas.microsoft.com/office/drawing/2014/main" id="{5046980F-05C5-49B7-8871-1964887BAC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75" y="57894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51" name="AutoShape 111">
            <a:extLst>
              <a:ext uri="{FF2B5EF4-FFF2-40B4-BE49-F238E27FC236}">
                <a16:creationId xmlns:a16="http://schemas.microsoft.com/office/drawing/2014/main" id="{03836220-BE26-476D-8997-867D63B50DE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618456" y="60537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52" name="Line 112">
            <a:extLst>
              <a:ext uri="{FF2B5EF4-FFF2-40B4-BE49-F238E27FC236}">
                <a16:creationId xmlns:a16="http://schemas.microsoft.com/office/drawing/2014/main" id="{3DEE37DE-FA9A-4784-8EBC-B79E82852C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96975" y="58656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" name="Line 113">
            <a:extLst>
              <a:ext uri="{FF2B5EF4-FFF2-40B4-BE49-F238E27FC236}">
                <a16:creationId xmlns:a16="http://schemas.microsoft.com/office/drawing/2014/main" id="{449DCBAC-9D2B-40C5-B8D9-0C3B7D26349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571328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4" name="Line 114">
            <a:extLst>
              <a:ext uri="{FF2B5EF4-FFF2-40B4-BE49-F238E27FC236}">
                <a16:creationId xmlns:a16="http://schemas.microsoft.com/office/drawing/2014/main" id="{08CEE0EE-B514-4F85-BFD9-BEC5F29B02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01775" y="60942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" name="Line 115">
            <a:extLst>
              <a:ext uri="{FF2B5EF4-FFF2-40B4-BE49-F238E27FC236}">
                <a16:creationId xmlns:a16="http://schemas.microsoft.com/office/drawing/2014/main" id="{F70720ED-72F4-4B33-9F87-4C6AB11A530F}"/>
              </a:ext>
            </a:extLst>
          </p:cNvPr>
          <p:cNvSpPr>
            <a:spLocks noChangeShapeType="1"/>
          </p:cNvSpPr>
          <p:nvPr/>
        </p:nvSpPr>
        <p:spPr bwMode="auto">
          <a:xfrm>
            <a:off x="1501775" y="2360480"/>
            <a:ext cx="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6" name="Line 116">
            <a:extLst>
              <a:ext uri="{FF2B5EF4-FFF2-40B4-BE49-F238E27FC236}">
                <a16:creationId xmlns:a16="http://schemas.microsoft.com/office/drawing/2014/main" id="{FDD2AB9A-14AD-490A-B91B-C89A3C81FA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975" y="159848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7" name="Line 117">
            <a:extLst>
              <a:ext uri="{FF2B5EF4-FFF2-40B4-BE49-F238E27FC236}">
                <a16:creationId xmlns:a16="http://schemas.microsoft.com/office/drawing/2014/main" id="{76D4FA39-A685-40D2-BD48-833E2DDD1B69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975" y="624668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8" name="Text Box 118">
            <a:extLst>
              <a:ext uri="{FF2B5EF4-FFF2-40B4-BE49-F238E27FC236}">
                <a16:creationId xmlns:a16="http://schemas.microsoft.com/office/drawing/2014/main" id="{280C7914-A0DB-4EE6-9A25-F795CD47A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175" y="1674680"/>
            <a:ext cx="1698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0">
                <a:latin typeface="Times New Roman" panose="02020603050405020304" pitchFamily="18" charset="0"/>
              </a:rPr>
              <a:t>In</a:t>
            </a:r>
          </a:p>
        </p:txBody>
      </p:sp>
      <p:sp>
        <p:nvSpPr>
          <p:cNvPr id="59" name="Text Box 119">
            <a:extLst>
              <a:ext uri="{FF2B5EF4-FFF2-40B4-BE49-F238E27FC236}">
                <a16:creationId xmlns:a16="http://schemas.microsoft.com/office/drawing/2014/main" id="{DA844101-1CE2-4EEB-AA50-D569AEC23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175" y="5941880"/>
            <a:ext cx="4048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0">
                <a:latin typeface="Times New Roman" panose="02020603050405020304" pitchFamily="18" charset="0"/>
              </a:rPr>
              <a:t>CLK</a:t>
            </a:r>
          </a:p>
        </p:txBody>
      </p:sp>
      <p:pic>
        <p:nvPicPr>
          <p:cNvPr id="60" name="Picture 129">
            <a:extLst>
              <a:ext uri="{FF2B5EF4-FFF2-40B4-BE49-F238E27FC236}">
                <a16:creationId xmlns:a16="http://schemas.microsoft.com/office/drawing/2014/main" id="{A3E5A36B-D6DA-4408-86C1-6178F547B8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75" y="1422268"/>
            <a:ext cx="4616450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" name="Group 130">
            <a:extLst>
              <a:ext uri="{FF2B5EF4-FFF2-40B4-BE49-F238E27FC236}">
                <a16:creationId xmlns:a16="http://schemas.microsoft.com/office/drawing/2014/main" id="{62411C00-9A92-4B28-8EB9-EE95693C1D15}"/>
              </a:ext>
            </a:extLst>
          </p:cNvPr>
          <p:cNvGrpSpPr>
            <a:grpSpLocks/>
          </p:cNvGrpSpPr>
          <p:nvPr/>
        </p:nvGrpSpPr>
        <p:grpSpPr bwMode="auto">
          <a:xfrm>
            <a:off x="3327400" y="1638168"/>
            <a:ext cx="1871663" cy="457200"/>
            <a:chOff x="4080" y="672"/>
            <a:chExt cx="864" cy="288"/>
          </a:xfrm>
        </p:grpSpPr>
        <p:sp>
          <p:nvSpPr>
            <p:cNvPr id="62" name="Line 131">
              <a:extLst>
                <a:ext uri="{FF2B5EF4-FFF2-40B4-BE49-F238E27FC236}">
                  <a16:creationId xmlns:a16="http://schemas.microsoft.com/office/drawing/2014/main" id="{A7095B0E-D7D4-48F6-B9A9-C8B203B95A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12" y="672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Line 132">
              <a:extLst>
                <a:ext uri="{FF2B5EF4-FFF2-40B4-BE49-F238E27FC236}">
                  <a16:creationId xmlns:a16="http://schemas.microsoft.com/office/drawing/2014/main" id="{3D823020-E896-4C7C-B91C-711B85DAB7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80" y="672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Line 133">
              <a:extLst>
                <a:ext uri="{FF2B5EF4-FFF2-40B4-BE49-F238E27FC236}">
                  <a16:creationId xmlns:a16="http://schemas.microsoft.com/office/drawing/2014/main" id="{601FB647-2C59-45A4-9CF1-AF95AD9729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72" y="816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Line 134">
              <a:extLst>
                <a:ext uri="{FF2B5EF4-FFF2-40B4-BE49-F238E27FC236}">
                  <a16:creationId xmlns:a16="http://schemas.microsoft.com/office/drawing/2014/main" id="{90DD949E-74E0-4530-B910-66217FD5CB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52" y="816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Line 135">
              <a:extLst>
                <a:ext uri="{FF2B5EF4-FFF2-40B4-BE49-F238E27FC236}">
                  <a16:creationId xmlns:a16="http://schemas.microsoft.com/office/drawing/2014/main" id="{09350FC2-FECC-4EDD-832D-89DF059341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44" y="672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7" name="Text Box 136">
            <a:extLst>
              <a:ext uri="{FF2B5EF4-FFF2-40B4-BE49-F238E27FC236}">
                <a16:creationId xmlns:a16="http://schemas.microsoft.com/office/drawing/2014/main" id="{89E8B476-A70C-4D05-BD2A-02F4F56532C3}"/>
              </a:ext>
            </a:extLst>
          </p:cNvPr>
          <p:cNvSpPr txBox="1">
            <a:spLocks noChangeArrowheads="1"/>
          </p:cNvSpPr>
          <p:nvPr/>
        </p:nvSpPr>
        <p:spPr bwMode="auto">
          <a:xfrm rot="2700000">
            <a:off x="5315744" y="2026312"/>
            <a:ext cx="1316037" cy="254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0">
                <a:solidFill>
                  <a:srgbClr val="FF0000"/>
                </a:solidFill>
                <a:latin typeface="Times New Roman" panose="02020603050405020304" pitchFamily="18" charset="0"/>
              </a:rPr>
              <a:t>Ultra-wide Bins</a:t>
            </a:r>
          </a:p>
        </p:txBody>
      </p:sp>
      <p:pic>
        <p:nvPicPr>
          <p:cNvPr id="68" name="Picture 120" descr="TDCfloorplan">
            <a:extLst>
              <a:ext uri="{FF2B5EF4-FFF2-40B4-BE49-F238E27FC236}">
                <a16:creationId xmlns:a16="http://schemas.microsoft.com/office/drawing/2014/main" id="{576FA489-E688-42C4-90BB-6EB534A55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r="10001" b="3448"/>
          <a:stretch>
            <a:fillRect/>
          </a:stretch>
        </p:blipFill>
        <p:spPr bwMode="auto">
          <a:xfrm>
            <a:off x="7935913" y="1277805"/>
            <a:ext cx="731837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9" name="Group 121">
            <a:extLst>
              <a:ext uri="{FF2B5EF4-FFF2-40B4-BE49-F238E27FC236}">
                <a16:creationId xmlns:a16="http://schemas.microsoft.com/office/drawing/2014/main" id="{46DD2C36-49AA-4EEC-8122-2A682E1F62DA}"/>
              </a:ext>
            </a:extLst>
          </p:cNvPr>
          <p:cNvGrpSpPr>
            <a:grpSpLocks/>
          </p:cNvGrpSpPr>
          <p:nvPr/>
        </p:nvGrpSpPr>
        <p:grpSpPr bwMode="auto">
          <a:xfrm>
            <a:off x="8240713" y="1735005"/>
            <a:ext cx="0" cy="4114800"/>
            <a:chOff x="1728" y="912"/>
            <a:chExt cx="0" cy="2592"/>
          </a:xfrm>
        </p:grpSpPr>
        <p:sp>
          <p:nvSpPr>
            <p:cNvPr id="70" name="Line 122">
              <a:extLst>
                <a:ext uri="{FF2B5EF4-FFF2-40B4-BE49-F238E27FC236}">
                  <a16:creationId xmlns:a16="http://schemas.microsoft.com/office/drawing/2014/main" id="{EAA383A3-C2C9-40E2-8924-4192E031AF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1344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Line 123">
              <a:extLst>
                <a:ext uri="{FF2B5EF4-FFF2-40B4-BE49-F238E27FC236}">
                  <a16:creationId xmlns:a16="http://schemas.microsoft.com/office/drawing/2014/main" id="{7FBEF510-98F2-4A0F-9192-26F2A18700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912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Line 124">
              <a:extLst>
                <a:ext uri="{FF2B5EF4-FFF2-40B4-BE49-F238E27FC236}">
                  <a16:creationId xmlns:a16="http://schemas.microsoft.com/office/drawing/2014/main" id="{EF5BE748-90C1-42B6-9783-629B177A28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2160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Line 125">
              <a:extLst>
                <a:ext uri="{FF2B5EF4-FFF2-40B4-BE49-F238E27FC236}">
                  <a16:creationId xmlns:a16="http://schemas.microsoft.com/office/drawing/2014/main" id="{510C45C0-4790-4C28-896C-B4A756BD70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1728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Line 126">
              <a:extLst>
                <a:ext uri="{FF2B5EF4-FFF2-40B4-BE49-F238E27FC236}">
                  <a16:creationId xmlns:a16="http://schemas.microsoft.com/office/drawing/2014/main" id="{EECFA567-1A62-4DB3-B552-0C39B4A8CB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2976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Line 127">
              <a:extLst>
                <a:ext uri="{FF2B5EF4-FFF2-40B4-BE49-F238E27FC236}">
                  <a16:creationId xmlns:a16="http://schemas.microsoft.com/office/drawing/2014/main" id="{6DF26E68-77F0-4437-8D8E-02148393B0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2544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Line 128">
              <a:extLst>
                <a:ext uri="{FF2B5EF4-FFF2-40B4-BE49-F238E27FC236}">
                  <a16:creationId xmlns:a16="http://schemas.microsoft.com/office/drawing/2014/main" id="{6510C72C-0A71-4494-AFC5-5825B8B0EC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3360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77" name="Picture 4">
            <a:extLst>
              <a:ext uri="{FF2B5EF4-FFF2-40B4-BE49-F238E27FC236}">
                <a16:creationId xmlns:a16="http://schemas.microsoft.com/office/drawing/2014/main" id="{CD34CA9D-8FC2-4420-BB11-6D3C7A7A4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6" y="4882597"/>
            <a:ext cx="4267200" cy="104775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224B09E0-5377-4553-A8A8-49C29D3B3938}"/>
              </a:ext>
            </a:extLst>
          </p:cNvPr>
          <p:cNvSpPr/>
          <p:nvPr/>
        </p:nvSpPr>
        <p:spPr>
          <a:xfrm>
            <a:off x="2773965" y="4348654"/>
            <a:ext cx="3451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 </a:t>
            </a:r>
            <a:r>
              <a:rPr lang="en-US" altLang="zh-CN" b="1" i="1" dirty="0"/>
              <a:t>Ultra-Large Bin in the Carry-chain</a:t>
            </a:r>
            <a:endParaRPr lang="zh-CN" altLang="en-US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5CE9891-9324-4764-BC46-799E312752D6}"/>
              </a:ext>
            </a:extLst>
          </p:cNvPr>
          <p:cNvSpPr txBox="1"/>
          <p:nvPr/>
        </p:nvSpPr>
        <p:spPr>
          <a:xfrm>
            <a:off x="511175" y="994833"/>
            <a:ext cx="5481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/>
              <a:t>Boosting the TDL-TDC approach beyond its cell delay</a:t>
            </a:r>
            <a:endParaRPr lang="zh-CN" altLang="en-US" b="1" dirty="0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9FA29C4-4837-4205-BC5E-02DA646FA7E3}"/>
              </a:ext>
            </a:extLst>
          </p:cNvPr>
          <p:cNvSpPr/>
          <p:nvPr/>
        </p:nvSpPr>
        <p:spPr>
          <a:xfrm>
            <a:off x="374571" y="6369005"/>
            <a:ext cx="56737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FF0000"/>
                </a:solidFill>
              </a:rPr>
              <a:t>Ref: </a:t>
            </a:r>
            <a:r>
              <a:rPr lang="zh-CN" altLang="en-US" sz="1400" dirty="0">
                <a:solidFill>
                  <a:srgbClr val="FF0000"/>
                </a:solidFill>
              </a:rPr>
              <a:t>https://ieeexplore.ieee.org/document/4775079</a:t>
            </a:r>
          </a:p>
        </p:txBody>
      </p:sp>
      <p:sp>
        <p:nvSpPr>
          <p:cNvPr id="81" name="Slide Number Placeholder 80">
            <a:extLst>
              <a:ext uri="{FF2B5EF4-FFF2-40B4-BE49-F238E27FC236}">
                <a16:creationId xmlns:a16="http://schemas.microsoft.com/office/drawing/2014/main" id="{12609714-15AF-406D-AFB4-B9F90D2C0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51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9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2" presetClass="emph" presetSubtype="0" repeatCount="indefinit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91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2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3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500"/>
                            </p:stCondLst>
                            <p:childTnLst>
                              <p:par>
                                <p:cTn id="10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000"/>
                            </p:stCondLst>
                            <p:childTnLst>
                              <p:par>
                                <p:cTn id="110" presetID="32" presetClass="emph" presetSubtype="0" repeatCount="indefinite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11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2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3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BCBB-88FD-4103-AD5C-64E329C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WaveUnion</a:t>
            </a:r>
            <a:r>
              <a:rPr lang="en-US" altLang="zh-CN" dirty="0"/>
              <a:t> </a:t>
            </a:r>
            <a:r>
              <a:rPr lang="en-US" altLang="zh-CN" sz="2800" dirty="0"/>
              <a:t>A (</a:t>
            </a:r>
            <a:r>
              <a:rPr lang="en-US" altLang="zh-CN" sz="2800" dirty="0" err="1"/>
              <a:t>Jinyuan</a:t>
            </a:r>
            <a:r>
              <a:rPr lang="en-US" altLang="zh-CN" sz="2800" dirty="0"/>
              <a:t> Wu @Fermilab)</a:t>
            </a:r>
            <a:endParaRPr lang="zh-CN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2ADF0F-2CF6-4E93-89E5-676FCD69E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21</a:t>
            </a:fld>
            <a:endParaRPr lang="zh-CN" altLang="en-US"/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F60A8F58-E66B-4886-BD1C-9441FCAB7897}"/>
              </a:ext>
            </a:extLst>
          </p:cNvPr>
          <p:cNvGrpSpPr>
            <a:grpSpLocks/>
          </p:cNvGrpSpPr>
          <p:nvPr/>
        </p:nvGrpSpPr>
        <p:grpSpPr bwMode="auto">
          <a:xfrm>
            <a:off x="4732867" y="1217480"/>
            <a:ext cx="533400" cy="5181600"/>
            <a:chOff x="2352" y="624"/>
            <a:chExt cx="336" cy="3264"/>
          </a:xfrm>
        </p:grpSpPr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id="{33892ACB-1DB0-491A-AA6E-8B7C13765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624"/>
              <a:ext cx="336" cy="816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400" b="0">
                <a:latin typeface="Times New Roman" panose="02020603050405020304" pitchFamily="18" charset="0"/>
              </a:endParaRPr>
            </a:p>
          </p:txBody>
        </p:sp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C183D7C3-ADD7-4A6D-91AB-CDEE112A6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440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94FE01BD-0A3A-454E-B1A9-00936E582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2256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CD65A953-6C61-4CF9-9A68-3004B7E00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3072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</p:grpSp>
      <p:sp>
        <p:nvSpPr>
          <p:cNvPr id="10" name="Rectangle 7">
            <a:extLst>
              <a:ext uri="{FF2B5EF4-FFF2-40B4-BE49-F238E27FC236}">
                <a16:creationId xmlns:a16="http://schemas.microsoft.com/office/drawing/2014/main" id="{F74EC6DD-D91D-4B50-AF7C-DD3FA0E92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867" y="22080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1" name="AutoShape 8">
            <a:extLst>
              <a:ext uri="{FF2B5EF4-FFF2-40B4-BE49-F238E27FC236}">
                <a16:creationId xmlns:a16="http://schemas.microsoft.com/office/drawing/2014/main" id="{DD2695F1-3190-4B98-A448-F161C80C484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68148" y="24723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2" name="Line 9">
            <a:extLst>
              <a:ext uri="{FF2B5EF4-FFF2-40B4-BE49-F238E27FC236}">
                <a16:creationId xmlns:a16="http://schemas.microsoft.com/office/drawing/2014/main" id="{BCDD4E47-62C7-4FB9-9FA3-9CB8A1F287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6667" y="22842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AutoShape 10">
            <a:extLst>
              <a:ext uri="{FF2B5EF4-FFF2-40B4-BE49-F238E27FC236}">
                <a16:creationId xmlns:a16="http://schemas.microsoft.com/office/drawing/2014/main" id="{AC17E65B-2B45-4A98-9D07-3321C9CC6A10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94267" y="24366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4" name="Line 11">
            <a:extLst>
              <a:ext uri="{FF2B5EF4-FFF2-40B4-BE49-F238E27FC236}">
                <a16:creationId xmlns:a16="http://schemas.microsoft.com/office/drawing/2014/main" id="{73E24CBD-9623-4163-9652-E650BAE692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6667" y="175088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Line 12">
            <a:extLst>
              <a:ext uri="{FF2B5EF4-FFF2-40B4-BE49-F238E27FC236}">
                <a16:creationId xmlns:a16="http://schemas.microsoft.com/office/drawing/2014/main" id="{73E4D1EC-A2ED-42F0-A7B6-A187D9868C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1467" y="25128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id="{D8AE4932-E467-4912-A86A-79BE3C7A03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867" y="27414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7" name="AutoShape 14">
            <a:extLst>
              <a:ext uri="{FF2B5EF4-FFF2-40B4-BE49-F238E27FC236}">
                <a16:creationId xmlns:a16="http://schemas.microsoft.com/office/drawing/2014/main" id="{AA5FB032-3B9B-4065-B8FD-E1D7B75928B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68148" y="30057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8" name="Line 15">
            <a:extLst>
              <a:ext uri="{FF2B5EF4-FFF2-40B4-BE49-F238E27FC236}">
                <a16:creationId xmlns:a16="http://schemas.microsoft.com/office/drawing/2014/main" id="{DE49F9BA-7526-486B-8DDA-C565CFC0045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6667" y="28176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AutoShape 16">
            <a:extLst>
              <a:ext uri="{FF2B5EF4-FFF2-40B4-BE49-F238E27FC236}">
                <a16:creationId xmlns:a16="http://schemas.microsoft.com/office/drawing/2014/main" id="{2CB07786-456C-440B-B6DE-35CE152B349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94267" y="29700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0" name="Line 17">
            <a:extLst>
              <a:ext uri="{FF2B5EF4-FFF2-40B4-BE49-F238E27FC236}">
                <a16:creationId xmlns:a16="http://schemas.microsoft.com/office/drawing/2014/main" id="{E7E88055-7FA3-4285-A0FC-CEB9100EC70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6667" y="26652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Line 18">
            <a:extLst>
              <a:ext uri="{FF2B5EF4-FFF2-40B4-BE49-F238E27FC236}">
                <a16:creationId xmlns:a16="http://schemas.microsoft.com/office/drawing/2014/main" id="{9DF20526-0428-4601-BAA6-A770FE2AB3C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1467" y="30462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Rectangle 19">
            <a:extLst>
              <a:ext uri="{FF2B5EF4-FFF2-40B4-BE49-F238E27FC236}">
                <a16:creationId xmlns:a16="http://schemas.microsoft.com/office/drawing/2014/main" id="{5ABB25AD-94FB-42A2-8F12-84B8BFBF2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867" y="32748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3" name="AutoShape 20">
            <a:extLst>
              <a:ext uri="{FF2B5EF4-FFF2-40B4-BE49-F238E27FC236}">
                <a16:creationId xmlns:a16="http://schemas.microsoft.com/office/drawing/2014/main" id="{D0BBBB83-D98F-4D9E-B2AD-0E714C5520C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68148" y="35391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4" name="Line 21">
            <a:extLst>
              <a:ext uri="{FF2B5EF4-FFF2-40B4-BE49-F238E27FC236}">
                <a16:creationId xmlns:a16="http://schemas.microsoft.com/office/drawing/2014/main" id="{1FBD4D9E-9AAF-4665-8507-A40B0D0FB8E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6667" y="33510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AutoShape 22">
            <a:extLst>
              <a:ext uri="{FF2B5EF4-FFF2-40B4-BE49-F238E27FC236}">
                <a16:creationId xmlns:a16="http://schemas.microsoft.com/office/drawing/2014/main" id="{E60E33C2-5A70-4FA4-9147-788BC03B4C8A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94267" y="35034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6" name="Line 23">
            <a:extLst>
              <a:ext uri="{FF2B5EF4-FFF2-40B4-BE49-F238E27FC236}">
                <a16:creationId xmlns:a16="http://schemas.microsoft.com/office/drawing/2014/main" id="{2467A5F1-0977-4F10-A107-1C3C539563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6667" y="31986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Line 24">
            <a:extLst>
              <a:ext uri="{FF2B5EF4-FFF2-40B4-BE49-F238E27FC236}">
                <a16:creationId xmlns:a16="http://schemas.microsoft.com/office/drawing/2014/main" id="{6227A104-1986-4C0C-BF1F-B2B5FD3080A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1467" y="35796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Rectangle 25">
            <a:extLst>
              <a:ext uri="{FF2B5EF4-FFF2-40B4-BE49-F238E27FC236}">
                <a16:creationId xmlns:a16="http://schemas.microsoft.com/office/drawing/2014/main" id="{C3C7B7C1-993E-42F4-B1FF-423009BAF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867" y="38082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9" name="AutoShape 26">
            <a:extLst>
              <a:ext uri="{FF2B5EF4-FFF2-40B4-BE49-F238E27FC236}">
                <a16:creationId xmlns:a16="http://schemas.microsoft.com/office/drawing/2014/main" id="{D60762D6-CC91-44E0-9971-CBC98101ADD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68148" y="40725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0" name="Line 27">
            <a:extLst>
              <a:ext uri="{FF2B5EF4-FFF2-40B4-BE49-F238E27FC236}">
                <a16:creationId xmlns:a16="http://schemas.microsoft.com/office/drawing/2014/main" id="{527F458A-D3E1-4EBD-A275-700132860A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6667" y="38844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AutoShape 28">
            <a:extLst>
              <a:ext uri="{FF2B5EF4-FFF2-40B4-BE49-F238E27FC236}">
                <a16:creationId xmlns:a16="http://schemas.microsoft.com/office/drawing/2014/main" id="{ED72C188-717D-42FB-BC94-F5A16C9AD86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94267" y="40368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2" name="Line 29">
            <a:extLst>
              <a:ext uri="{FF2B5EF4-FFF2-40B4-BE49-F238E27FC236}">
                <a16:creationId xmlns:a16="http://schemas.microsoft.com/office/drawing/2014/main" id="{398C4AC5-1B88-4FF4-B084-A577D81BFB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6667" y="37320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" name="Line 30">
            <a:extLst>
              <a:ext uri="{FF2B5EF4-FFF2-40B4-BE49-F238E27FC236}">
                <a16:creationId xmlns:a16="http://schemas.microsoft.com/office/drawing/2014/main" id="{F1FEDE14-A535-4DFC-B0BF-A67314BC84A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1467" y="41130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Rectangle 31">
            <a:extLst>
              <a:ext uri="{FF2B5EF4-FFF2-40B4-BE49-F238E27FC236}">
                <a16:creationId xmlns:a16="http://schemas.microsoft.com/office/drawing/2014/main" id="{A6639F4F-BFDE-437E-9562-53F819F355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867" y="43416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5" name="AutoShape 32">
            <a:extLst>
              <a:ext uri="{FF2B5EF4-FFF2-40B4-BE49-F238E27FC236}">
                <a16:creationId xmlns:a16="http://schemas.microsoft.com/office/drawing/2014/main" id="{9E0DE6A0-1EF2-4A6F-B4DB-E9110B2B714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68148" y="46059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6" name="Line 33">
            <a:extLst>
              <a:ext uri="{FF2B5EF4-FFF2-40B4-BE49-F238E27FC236}">
                <a16:creationId xmlns:a16="http://schemas.microsoft.com/office/drawing/2014/main" id="{4751FB37-A20B-420F-87C3-2AAD9CCF878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6667" y="44178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AutoShape 34">
            <a:extLst>
              <a:ext uri="{FF2B5EF4-FFF2-40B4-BE49-F238E27FC236}">
                <a16:creationId xmlns:a16="http://schemas.microsoft.com/office/drawing/2014/main" id="{8ADA50C0-A496-4F05-9852-C35F22F45FA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94267" y="45702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8" name="Line 35">
            <a:extLst>
              <a:ext uri="{FF2B5EF4-FFF2-40B4-BE49-F238E27FC236}">
                <a16:creationId xmlns:a16="http://schemas.microsoft.com/office/drawing/2014/main" id="{7ECBE90F-8D51-421E-A261-797163DA0FD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6667" y="42654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Line 36">
            <a:extLst>
              <a:ext uri="{FF2B5EF4-FFF2-40B4-BE49-F238E27FC236}">
                <a16:creationId xmlns:a16="http://schemas.microsoft.com/office/drawing/2014/main" id="{515AA8F0-355F-4EE3-B45D-57DE9890BEB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1467" y="46464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Rectangle 37">
            <a:extLst>
              <a:ext uri="{FF2B5EF4-FFF2-40B4-BE49-F238E27FC236}">
                <a16:creationId xmlns:a16="http://schemas.microsoft.com/office/drawing/2014/main" id="{94A7CFBF-54FC-4FF2-B776-788A63F3A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867" y="48750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1" name="AutoShape 38">
            <a:extLst>
              <a:ext uri="{FF2B5EF4-FFF2-40B4-BE49-F238E27FC236}">
                <a16:creationId xmlns:a16="http://schemas.microsoft.com/office/drawing/2014/main" id="{8CC11244-91E7-4CFC-8755-FA57DD05341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68148" y="51393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2" name="Line 39">
            <a:extLst>
              <a:ext uri="{FF2B5EF4-FFF2-40B4-BE49-F238E27FC236}">
                <a16:creationId xmlns:a16="http://schemas.microsoft.com/office/drawing/2014/main" id="{68915A07-FC13-4FB8-A9D7-749EA1331D2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6667" y="49512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AutoShape 40">
            <a:extLst>
              <a:ext uri="{FF2B5EF4-FFF2-40B4-BE49-F238E27FC236}">
                <a16:creationId xmlns:a16="http://schemas.microsoft.com/office/drawing/2014/main" id="{B7D52DA1-0C10-4B0E-973D-3C1805C8445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94267" y="51036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4" name="Line 41">
            <a:extLst>
              <a:ext uri="{FF2B5EF4-FFF2-40B4-BE49-F238E27FC236}">
                <a16:creationId xmlns:a16="http://schemas.microsoft.com/office/drawing/2014/main" id="{366AEB52-16B5-4B13-AE9D-BB01F43CEA0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6667" y="47988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" name="Line 42">
            <a:extLst>
              <a:ext uri="{FF2B5EF4-FFF2-40B4-BE49-F238E27FC236}">
                <a16:creationId xmlns:a16="http://schemas.microsoft.com/office/drawing/2014/main" id="{1FDE8153-EF96-4B8E-9E07-2EAA1826243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1467" y="51798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Rectangle 43">
            <a:extLst>
              <a:ext uri="{FF2B5EF4-FFF2-40B4-BE49-F238E27FC236}">
                <a16:creationId xmlns:a16="http://schemas.microsoft.com/office/drawing/2014/main" id="{F249D2B4-4EDB-427F-AF8A-793FC4E6F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867" y="54084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7" name="AutoShape 44">
            <a:extLst>
              <a:ext uri="{FF2B5EF4-FFF2-40B4-BE49-F238E27FC236}">
                <a16:creationId xmlns:a16="http://schemas.microsoft.com/office/drawing/2014/main" id="{1E71FAD5-D66D-4D96-B49F-B07C71EE00F3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68148" y="56727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8" name="Line 45">
            <a:extLst>
              <a:ext uri="{FF2B5EF4-FFF2-40B4-BE49-F238E27FC236}">
                <a16:creationId xmlns:a16="http://schemas.microsoft.com/office/drawing/2014/main" id="{3CB10626-ECD0-443A-A5D2-9D9A91DC49A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6667" y="54846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AutoShape 46">
            <a:extLst>
              <a:ext uri="{FF2B5EF4-FFF2-40B4-BE49-F238E27FC236}">
                <a16:creationId xmlns:a16="http://schemas.microsoft.com/office/drawing/2014/main" id="{C87EF9BD-F757-4F42-B2E4-583BD35678B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94267" y="563708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50" name="Line 47">
            <a:extLst>
              <a:ext uri="{FF2B5EF4-FFF2-40B4-BE49-F238E27FC236}">
                <a16:creationId xmlns:a16="http://schemas.microsoft.com/office/drawing/2014/main" id="{DE62C4F1-2AE4-4791-B20B-C8FB7D2E600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6667" y="533228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Line 48">
            <a:extLst>
              <a:ext uri="{FF2B5EF4-FFF2-40B4-BE49-F238E27FC236}">
                <a16:creationId xmlns:a16="http://schemas.microsoft.com/office/drawing/2014/main" id="{148C7045-9EE3-443A-B115-63615CBC06A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1467" y="57132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" name="Rectangle 49">
            <a:extLst>
              <a:ext uri="{FF2B5EF4-FFF2-40B4-BE49-F238E27FC236}">
                <a16:creationId xmlns:a16="http://schemas.microsoft.com/office/drawing/2014/main" id="{BF1E2102-B624-49C8-87E6-063262762B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867" y="594188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53" name="AutoShape 50">
            <a:extLst>
              <a:ext uri="{FF2B5EF4-FFF2-40B4-BE49-F238E27FC236}">
                <a16:creationId xmlns:a16="http://schemas.microsoft.com/office/drawing/2014/main" id="{03A41C52-E82E-4AAC-9039-6B796DDFCE2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268148" y="620619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54" name="Line 51">
            <a:extLst>
              <a:ext uri="{FF2B5EF4-FFF2-40B4-BE49-F238E27FC236}">
                <a16:creationId xmlns:a16="http://schemas.microsoft.com/office/drawing/2014/main" id="{B6B2F628-576C-4FB2-BF48-CE907010286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6667" y="601808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" name="Line 52">
            <a:extLst>
              <a:ext uri="{FF2B5EF4-FFF2-40B4-BE49-F238E27FC236}">
                <a16:creationId xmlns:a16="http://schemas.microsoft.com/office/drawing/2014/main" id="{3C33F84B-0AC7-4997-9B7B-C1769EDC83A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46667" y="586568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6" name="Line 53">
            <a:extLst>
              <a:ext uri="{FF2B5EF4-FFF2-40B4-BE49-F238E27FC236}">
                <a16:creationId xmlns:a16="http://schemas.microsoft.com/office/drawing/2014/main" id="{CE4984DE-1912-4E40-B98A-4DC29C2EB0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51467" y="624668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7" name="Line 54">
            <a:extLst>
              <a:ext uri="{FF2B5EF4-FFF2-40B4-BE49-F238E27FC236}">
                <a16:creationId xmlns:a16="http://schemas.microsoft.com/office/drawing/2014/main" id="{C5B2F9D3-42C0-4013-A690-2993CA8513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1467" y="2512880"/>
            <a:ext cx="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8" name="Line 55">
            <a:extLst>
              <a:ext uri="{FF2B5EF4-FFF2-40B4-BE49-F238E27FC236}">
                <a16:creationId xmlns:a16="http://schemas.microsoft.com/office/drawing/2014/main" id="{1848E329-B65B-48AE-BDD1-522529BA4CC5}"/>
              </a:ext>
            </a:extLst>
          </p:cNvPr>
          <p:cNvSpPr>
            <a:spLocks noChangeShapeType="1"/>
          </p:cNvSpPr>
          <p:nvPr/>
        </p:nvSpPr>
        <p:spPr bwMode="auto">
          <a:xfrm>
            <a:off x="84667" y="175088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" name="Line 56">
            <a:extLst>
              <a:ext uri="{FF2B5EF4-FFF2-40B4-BE49-F238E27FC236}">
                <a16:creationId xmlns:a16="http://schemas.microsoft.com/office/drawing/2014/main" id="{087839F3-8923-4946-B612-CAA7475E43BE}"/>
              </a:ext>
            </a:extLst>
          </p:cNvPr>
          <p:cNvSpPr>
            <a:spLocks noChangeShapeType="1"/>
          </p:cNvSpPr>
          <p:nvPr/>
        </p:nvSpPr>
        <p:spPr bwMode="auto">
          <a:xfrm>
            <a:off x="84667" y="639908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0" name="Text Box 57">
            <a:extLst>
              <a:ext uri="{FF2B5EF4-FFF2-40B4-BE49-F238E27FC236}">
                <a16:creationId xmlns:a16="http://schemas.microsoft.com/office/drawing/2014/main" id="{34BD1F98-10C2-436A-840C-464944DB85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867" y="1827080"/>
            <a:ext cx="1698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0">
                <a:latin typeface="Times New Roman" panose="02020603050405020304" pitchFamily="18" charset="0"/>
              </a:rPr>
              <a:t>In</a:t>
            </a:r>
          </a:p>
        </p:txBody>
      </p:sp>
      <p:sp>
        <p:nvSpPr>
          <p:cNvPr id="61" name="Text Box 58">
            <a:extLst>
              <a:ext uri="{FF2B5EF4-FFF2-40B4-BE49-F238E27FC236}">
                <a16:creationId xmlns:a16="http://schemas.microsoft.com/office/drawing/2014/main" id="{AC3FE829-CEEB-46A4-8BB1-86DD3D9532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867" y="6094280"/>
            <a:ext cx="4048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0">
                <a:latin typeface="Times New Roman" panose="02020603050405020304" pitchFamily="18" charset="0"/>
              </a:rPr>
              <a:t>CLK</a:t>
            </a:r>
          </a:p>
        </p:txBody>
      </p:sp>
      <p:pic>
        <p:nvPicPr>
          <p:cNvPr id="62" name="Picture 59" descr="TDCfloorplan">
            <a:extLst>
              <a:ext uri="{FF2B5EF4-FFF2-40B4-BE49-F238E27FC236}">
                <a16:creationId xmlns:a16="http://schemas.microsoft.com/office/drawing/2014/main" id="{F9AE1AF5-9A29-40F6-8747-CFF7A4FEC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r="10001" b="3448"/>
          <a:stretch>
            <a:fillRect/>
          </a:stretch>
        </p:blipFill>
        <p:spPr bwMode="auto">
          <a:xfrm>
            <a:off x="2218267" y="1217480"/>
            <a:ext cx="731838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AutoShape 60">
            <a:extLst>
              <a:ext uri="{FF2B5EF4-FFF2-40B4-BE49-F238E27FC236}">
                <a16:creationId xmlns:a16="http://schemas.microsoft.com/office/drawing/2014/main" id="{CF2EF5D8-FC2C-4824-AD6F-1E0526F1CEBF}"/>
              </a:ext>
            </a:extLst>
          </p:cNvPr>
          <p:cNvSpPr>
            <a:spLocks/>
          </p:cNvSpPr>
          <p:nvPr/>
        </p:nvSpPr>
        <p:spPr bwMode="auto">
          <a:xfrm>
            <a:off x="1761067" y="2512880"/>
            <a:ext cx="381000" cy="3810000"/>
          </a:xfrm>
          <a:prstGeom prst="leftBrace">
            <a:avLst>
              <a:gd name="adj1" fmla="val 83333"/>
              <a:gd name="adj2" fmla="val 50000"/>
            </a:avLst>
          </a:prstGeom>
          <a:solidFill>
            <a:srgbClr val="33CC33"/>
          </a:solidFill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64" name="AutoShape 61">
            <a:extLst>
              <a:ext uri="{FF2B5EF4-FFF2-40B4-BE49-F238E27FC236}">
                <a16:creationId xmlns:a16="http://schemas.microsoft.com/office/drawing/2014/main" id="{18379A8B-E9AE-4212-B674-D1F22981AB12}"/>
              </a:ext>
            </a:extLst>
          </p:cNvPr>
          <p:cNvSpPr>
            <a:spLocks/>
          </p:cNvSpPr>
          <p:nvPr/>
        </p:nvSpPr>
        <p:spPr bwMode="auto">
          <a:xfrm>
            <a:off x="1761067" y="1217480"/>
            <a:ext cx="381000" cy="1295400"/>
          </a:xfrm>
          <a:prstGeom prst="leftBrace">
            <a:avLst>
              <a:gd name="adj1" fmla="val 28333"/>
              <a:gd name="adj2" fmla="val 50000"/>
            </a:avLst>
          </a:prstGeom>
          <a:solidFill>
            <a:srgbClr val="33CC33"/>
          </a:solidFill>
          <a:ln w="127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grpSp>
        <p:nvGrpSpPr>
          <p:cNvPr id="65" name="Group 62">
            <a:extLst>
              <a:ext uri="{FF2B5EF4-FFF2-40B4-BE49-F238E27FC236}">
                <a16:creationId xmlns:a16="http://schemas.microsoft.com/office/drawing/2014/main" id="{17B0931E-19EA-46B5-ABF7-0C18372B51FC}"/>
              </a:ext>
            </a:extLst>
          </p:cNvPr>
          <p:cNvGrpSpPr>
            <a:grpSpLocks/>
          </p:cNvGrpSpPr>
          <p:nvPr/>
        </p:nvGrpSpPr>
        <p:grpSpPr bwMode="auto">
          <a:xfrm>
            <a:off x="4809067" y="1217480"/>
            <a:ext cx="381000" cy="5181600"/>
            <a:chOff x="3024" y="624"/>
            <a:chExt cx="240" cy="3264"/>
          </a:xfrm>
        </p:grpSpPr>
        <p:sp>
          <p:nvSpPr>
            <p:cNvPr id="66" name="Line 63">
              <a:extLst>
                <a:ext uri="{FF2B5EF4-FFF2-40B4-BE49-F238E27FC236}">
                  <a16:creationId xmlns:a16="http://schemas.microsoft.com/office/drawing/2014/main" id="{6A869D26-DDAE-4C86-B2DE-C8070436A3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624"/>
              <a:ext cx="0" cy="206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Line 64">
              <a:extLst>
                <a:ext uri="{FF2B5EF4-FFF2-40B4-BE49-F238E27FC236}">
                  <a16:creationId xmlns:a16="http://schemas.microsoft.com/office/drawing/2014/main" id="{A6CB6920-DFCD-44E6-9C49-BA4DA43488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26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Line 65">
              <a:extLst>
                <a:ext uri="{FF2B5EF4-FFF2-40B4-BE49-F238E27FC236}">
                  <a16:creationId xmlns:a16="http://schemas.microsoft.com/office/drawing/2014/main" id="{FC67C421-F19F-4ABC-997F-8897F10A56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24" y="3024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Line 66">
              <a:extLst>
                <a:ext uri="{FF2B5EF4-FFF2-40B4-BE49-F238E27FC236}">
                  <a16:creationId xmlns:a16="http://schemas.microsoft.com/office/drawing/2014/main" id="{46293184-676E-48CC-BC57-57A60623CF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24" y="3024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Line 67">
              <a:extLst>
                <a:ext uri="{FF2B5EF4-FFF2-40B4-BE49-F238E27FC236}">
                  <a16:creationId xmlns:a16="http://schemas.microsoft.com/office/drawing/2014/main" id="{69DF4A94-052A-4018-99A5-34E81E8012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" y="2688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Line 68">
              <a:extLst>
                <a:ext uri="{FF2B5EF4-FFF2-40B4-BE49-F238E27FC236}">
                  <a16:creationId xmlns:a16="http://schemas.microsoft.com/office/drawing/2014/main" id="{CE5B6BE0-96B6-41DD-9A30-F2CD2281DD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024" y="3360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Line 69">
              <a:extLst>
                <a:ext uri="{FF2B5EF4-FFF2-40B4-BE49-F238E27FC236}">
                  <a16:creationId xmlns:a16="http://schemas.microsoft.com/office/drawing/2014/main" id="{75B5A5DD-6859-4B38-B050-70D8293E8F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" y="3360"/>
              <a:ext cx="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3" name="Line 70">
            <a:extLst>
              <a:ext uri="{FF2B5EF4-FFF2-40B4-BE49-F238E27FC236}">
                <a16:creationId xmlns:a16="http://schemas.microsoft.com/office/drawing/2014/main" id="{9E167779-6BD7-425D-9357-ED859BE9F65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4267" y="2512880"/>
            <a:ext cx="0" cy="2057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4" name="Rectangle 71">
            <a:extLst>
              <a:ext uri="{FF2B5EF4-FFF2-40B4-BE49-F238E27FC236}">
                <a16:creationId xmlns:a16="http://schemas.microsoft.com/office/drawing/2014/main" id="{1D8AAB35-BED4-4804-BA3D-9864B8249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67" y="1293680"/>
            <a:ext cx="1295400" cy="6858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>
                <a:latin typeface="Times New Roman" panose="02020603050405020304" pitchFamily="18" charset="0"/>
              </a:rPr>
              <a:t>Wave Union</a:t>
            </a:r>
          </a:p>
          <a:p>
            <a:pPr algn="ctr" eaLnBrk="1" hangingPunct="1"/>
            <a:r>
              <a:rPr lang="en-US" altLang="zh-CN">
                <a:latin typeface="Times New Roman" panose="02020603050405020304" pitchFamily="18" charset="0"/>
              </a:rPr>
              <a:t>Launcher</a:t>
            </a:r>
          </a:p>
        </p:txBody>
      </p:sp>
      <p:grpSp>
        <p:nvGrpSpPr>
          <p:cNvPr id="75" name="Group 72">
            <a:extLst>
              <a:ext uri="{FF2B5EF4-FFF2-40B4-BE49-F238E27FC236}">
                <a16:creationId xmlns:a16="http://schemas.microsoft.com/office/drawing/2014/main" id="{293EC9C7-1149-42E5-A7B0-83F54495E600}"/>
              </a:ext>
            </a:extLst>
          </p:cNvPr>
          <p:cNvGrpSpPr>
            <a:grpSpLocks/>
          </p:cNvGrpSpPr>
          <p:nvPr/>
        </p:nvGrpSpPr>
        <p:grpSpPr bwMode="auto">
          <a:xfrm>
            <a:off x="3513667" y="1217480"/>
            <a:ext cx="533400" cy="5181600"/>
            <a:chOff x="2352" y="624"/>
            <a:chExt cx="336" cy="3264"/>
          </a:xfrm>
        </p:grpSpPr>
        <p:sp>
          <p:nvSpPr>
            <p:cNvPr id="76" name="Rectangle 73">
              <a:extLst>
                <a:ext uri="{FF2B5EF4-FFF2-40B4-BE49-F238E27FC236}">
                  <a16:creationId xmlns:a16="http://schemas.microsoft.com/office/drawing/2014/main" id="{921E2931-D009-4373-BA5A-6A3C2BD15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624"/>
              <a:ext cx="336" cy="816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400" b="0">
                <a:latin typeface="Times New Roman" panose="02020603050405020304" pitchFamily="18" charset="0"/>
              </a:endParaRPr>
            </a:p>
          </p:txBody>
        </p:sp>
        <p:sp>
          <p:nvSpPr>
            <p:cNvPr id="77" name="Rectangle 74">
              <a:extLst>
                <a:ext uri="{FF2B5EF4-FFF2-40B4-BE49-F238E27FC236}">
                  <a16:creationId xmlns:a16="http://schemas.microsoft.com/office/drawing/2014/main" id="{E9A86CF7-39B8-46BC-A740-5BE02F48F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440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78" name="Rectangle 75">
              <a:extLst>
                <a:ext uri="{FF2B5EF4-FFF2-40B4-BE49-F238E27FC236}">
                  <a16:creationId xmlns:a16="http://schemas.microsoft.com/office/drawing/2014/main" id="{76A744E0-9AA5-4DD9-B1C5-A3D94ABC6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2256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79" name="Rectangle 76">
              <a:extLst>
                <a:ext uri="{FF2B5EF4-FFF2-40B4-BE49-F238E27FC236}">
                  <a16:creationId xmlns:a16="http://schemas.microsoft.com/office/drawing/2014/main" id="{B016E5CB-9201-4F47-82D8-78563ABC0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3072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</p:grpSp>
      <p:grpSp>
        <p:nvGrpSpPr>
          <p:cNvPr id="80" name="Group 77">
            <a:extLst>
              <a:ext uri="{FF2B5EF4-FFF2-40B4-BE49-F238E27FC236}">
                <a16:creationId xmlns:a16="http://schemas.microsoft.com/office/drawing/2014/main" id="{DDA95535-ECCC-4B0E-9223-173FC3F040A0}"/>
              </a:ext>
            </a:extLst>
          </p:cNvPr>
          <p:cNvGrpSpPr>
            <a:grpSpLocks/>
          </p:cNvGrpSpPr>
          <p:nvPr/>
        </p:nvGrpSpPr>
        <p:grpSpPr bwMode="auto">
          <a:xfrm>
            <a:off x="3132667" y="860293"/>
            <a:ext cx="996950" cy="5538787"/>
            <a:chOff x="2112" y="399"/>
            <a:chExt cx="628" cy="3489"/>
          </a:xfrm>
        </p:grpSpPr>
        <p:sp>
          <p:nvSpPr>
            <p:cNvPr id="81" name="Line 78">
              <a:extLst>
                <a:ext uri="{FF2B5EF4-FFF2-40B4-BE49-F238E27FC236}">
                  <a16:creationId xmlns:a16="http://schemas.microsoft.com/office/drawing/2014/main" id="{2CE98E9A-ECBB-4179-A5F1-A0FD8A0D1B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00" y="624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82" name="Group 79">
              <a:extLst>
                <a:ext uri="{FF2B5EF4-FFF2-40B4-BE49-F238E27FC236}">
                  <a16:creationId xmlns:a16="http://schemas.microsoft.com/office/drawing/2014/main" id="{72976CE3-44A2-4E8D-9020-8BA57EBE67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720"/>
              <a:ext cx="240" cy="672"/>
              <a:chOff x="4224" y="1008"/>
              <a:chExt cx="240" cy="672"/>
            </a:xfrm>
          </p:grpSpPr>
          <p:sp>
            <p:nvSpPr>
              <p:cNvPr id="86" name="Line 80">
                <a:extLst>
                  <a:ext uri="{FF2B5EF4-FFF2-40B4-BE49-F238E27FC236}">
                    <a16:creationId xmlns:a16="http://schemas.microsoft.com/office/drawing/2014/main" id="{C868E71D-BEFF-416A-844E-6F0DA77E77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008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Line 81">
                <a:extLst>
                  <a:ext uri="{FF2B5EF4-FFF2-40B4-BE49-F238E27FC236}">
                    <a16:creationId xmlns:a16="http://schemas.microsoft.com/office/drawing/2014/main" id="{1F76AB2E-8A8A-43BD-8F0D-9375802087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24" y="1344"/>
                <a:ext cx="0" cy="3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" name="Line 82">
                <a:extLst>
                  <a:ext uri="{FF2B5EF4-FFF2-40B4-BE49-F238E27FC236}">
                    <a16:creationId xmlns:a16="http://schemas.microsoft.com/office/drawing/2014/main" id="{BCCA69CA-5CE2-4CE7-B666-D100A2439A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24" y="1344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Line 83">
                <a:extLst>
                  <a:ext uri="{FF2B5EF4-FFF2-40B4-BE49-F238E27FC236}">
                    <a16:creationId xmlns:a16="http://schemas.microsoft.com/office/drawing/2014/main" id="{EB608DFB-6D1B-48A2-A79D-27D0172E35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4" y="1008"/>
                <a:ext cx="0" cy="33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Line 84">
                <a:extLst>
                  <a:ext uri="{FF2B5EF4-FFF2-40B4-BE49-F238E27FC236}">
                    <a16:creationId xmlns:a16="http://schemas.microsoft.com/office/drawing/2014/main" id="{77FB2684-2B8C-4092-8D35-309D69AD62A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24" y="1680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83" name="Line 85">
              <a:extLst>
                <a:ext uri="{FF2B5EF4-FFF2-40B4-BE49-F238E27FC236}">
                  <a16:creationId xmlns:a16="http://schemas.microsoft.com/office/drawing/2014/main" id="{E0060782-8BA1-497C-A77E-8D13DA1F40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0" y="1392"/>
              <a:ext cx="0" cy="24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Text Box 86">
              <a:extLst>
                <a:ext uri="{FF2B5EF4-FFF2-40B4-BE49-F238E27FC236}">
                  <a16:creationId xmlns:a16="http://schemas.microsoft.com/office/drawing/2014/main" id="{9229E390-EF9C-4B04-9D09-A618AFF2BB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" y="399"/>
              <a:ext cx="3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latin typeface="Times New Roman" panose="02020603050405020304" pitchFamily="18" charset="0"/>
                </a:rPr>
                <a:t>0: Hold</a:t>
              </a:r>
            </a:p>
          </p:txBody>
        </p:sp>
        <p:sp>
          <p:nvSpPr>
            <p:cNvPr id="85" name="AutoShape 87">
              <a:extLst>
                <a:ext uri="{FF2B5EF4-FFF2-40B4-BE49-F238E27FC236}">
                  <a16:creationId xmlns:a16="http://schemas.microsoft.com/office/drawing/2014/main" id="{B3EFAD34-E5C6-403F-AA89-D63690064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2" y="624"/>
              <a:ext cx="231" cy="306"/>
            </a:xfrm>
            <a:prstGeom prst="rightArrow">
              <a:avLst>
                <a:gd name="adj1" fmla="val 45750"/>
                <a:gd name="adj2" fmla="val 61648"/>
              </a:avLst>
            </a:prstGeom>
            <a:solidFill>
              <a:schemeClr val="bg1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0"/>
                <a:t>0</a:t>
              </a:r>
            </a:p>
          </p:txBody>
        </p:sp>
      </p:grpSp>
      <p:grpSp>
        <p:nvGrpSpPr>
          <p:cNvPr id="91" name="Group 88">
            <a:extLst>
              <a:ext uri="{FF2B5EF4-FFF2-40B4-BE49-F238E27FC236}">
                <a16:creationId xmlns:a16="http://schemas.microsoft.com/office/drawing/2014/main" id="{46D20289-5E87-4772-8C01-8E4C3E8389D7}"/>
              </a:ext>
            </a:extLst>
          </p:cNvPr>
          <p:cNvGrpSpPr>
            <a:grpSpLocks/>
          </p:cNvGrpSpPr>
          <p:nvPr/>
        </p:nvGrpSpPr>
        <p:grpSpPr bwMode="auto">
          <a:xfrm>
            <a:off x="4351867" y="860293"/>
            <a:ext cx="1104900" cy="842962"/>
            <a:chOff x="2880" y="399"/>
            <a:chExt cx="696" cy="531"/>
          </a:xfrm>
        </p:grpSpPr>
        <p:sp>
          <p:nvSpPr>
            <p:cNvPr id="92" name="Text Box 89">
              <a:extLst>
                <a:ext uri="{FF2B5EF4-FFF2-40B4-BE49-F238E27FC236}">
                  <a16:creationId xmlns:a16="http://schemas.microsoft.com/office/drawing/2014/main" id="{EFB1AB0C-FE10-448C-BC2A-A3F3FBAB34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399"/>
              <a:ext cx="55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latin typeface="Times New Roman" panose="02020603050405020304" pitchFamily="18" charset="0"/>
                </a:rPr>
                <a:t>1: Unleash</a:t>
              </a:r>
            </a:p>
          </p:txBody>
        </p:sp>
        <p:sp>
          <p:nvSpPr>
            <p:cNvPr id="93" name="AutoShape 90">
              <a:extLst>
                <a:ext uri="{FF2B5EF4-FFF2-40B4-BE49-F238E27FC236}">
                  <a16:creationId xmlns:a16="http://schemas.microsoft.com/office/drawing/2014/main" id="{24D7DB63-8476-4CD9-B433-9828D4380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624"/>
              <a:ext cx="231" cy="306"/>
            </a:xfrm>
            <a:prstGeom prst="rightArrow">
              <a:avLst>
                <a:gd name="adj1" fmla="val 45750"/>
                <a:gd name="adj2" fmla="val 61648"/>
              </a:avLst>
            </a:prstGeom>
            <a:solidFill>
              <a:srgbClr val="33CC33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b="0"/>
                <a:t>1</a:t>
              </a:r>
            </a:p>
          </p:txBody>
        </p:sp>
      </p:grpSp>
      <p:pic>
        <p:nvPicPr>
          <p:cNvPr id="94" name="Picture 91">
            <a:extLst>
              <a:ext uri="{FF2B5EF4-FFF2-40B4-BE49-F238E27FC236}">
                <a16:creationId xmlns:a16="http://schemas.microsoft.com/office/drawing/2014/main" id="{97B5359D-39F4-47BA-99E1-4E220AB31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780" y="3503480"/>
            <a:ext cx="3519487" cy="225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Picture 92">
            <a:extLst>
              <a:ext uri="{FF2B5EF4-FFF2-40B4-BE49-F238E27FC236}">
                <a16:creationId xmlns:a16="http://schemas.microsoft.com/office/drawing/2014/main" id="{1E8E9999-D357-463B-8530-945EBEFF6A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067" y="1141280"/>
            <a:ext cx="3536950" cy="227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6" name="Group 93">
            <a:extLst>
              <a:ext uri="{FF2B5EF4-FFF2-40B4-BE49-F238E27FC236}">
                <a16:creationId xmlns:a16="http://schemas.microsoft.com/office/drawing/2014/main" id="{62AA423C-92E6-4244-A832-B8A9E04E2BDB}"/>
              </a:ext>
            </a:extLst>
          </p:cNvPr>
          <p:cNvGrpSpPr>
            <a:grpSpLocks/>
          </p:cNvGrpSpPr>
          <p:nvPr/>
        </p:nvGrpSpPr>
        <p:grpSpPr bwMode="auto">
          <a:xfrm>
            <a:off x="2523067" y="1674680"/>
            <a:ext cx="0" cy="4114800"/>
            <a:chOff x="1728" y="912"/>
            <a:chExt cx="0" cy="2592"/>
          </a:xfrm>
        </p:grpSpPr>
        <p:sp>
          <p:nvSpPr>
            <p:cNvPr id="97" name="Line 94">
              <a:extLst>
                <a:ext uri="{FF2B5EF4-FFF2-40B4-BE49-F238E27FC236}">
                  <a16:creationId xmlns:a16="http://schemas.microsoft.com/office/drawing/2014/main" id="{A055439D-CE0E-406E-9D1D-8473C4D878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1344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Line 95">
              <a:extLst>
                <a:ext uri="{FF2B5EF4-FFF2-40B4-BE49-F238E27FC236}">
                  <a16:creationId xmlns:a16="http://schemas.microsoft.com/office/drawing/2014/main" id="{67E20A95-9705-42ED-8C67-E7BD99325B5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912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Line 96">
              <a:extLst>
                <a:ext uri="{FF2B5EF4-FFF2-40B4-BE49-F238E27FC236}">
                  <a16:creationId xmlns:a16="http://schemas.microsoft.com/office/drawing/2014/main" id="{50EC9737-8FBD-415A-96C8-07FF409810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2160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Line 97">
              <a:extLst>
                <a:ext uri="{FF2B5EF4-FFF2-40B4-BE49-F238E27FC236}">
                  <a16:creationId xmlns:a16="http://schemas.microsoft.com/office/drawing/2014/main" id="{15A05A62-D937-4EB9-93FE-EA35C1AB9D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1728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Line 98">
              <a:extLst>
                <a:ext uri="{FF2B5EF4-FFF2-40B4-BE49-F238E27FC236}">
                  <a16:creationId xmlns:a16="http://schemas.microsoft.com/office/drawing/2014/main" id="{D49650CC-ED74-486C-91F0-37B6F641F4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2976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Line 99">
              <a:extLst>
                <a:ext uri="{FF2B5EF4-FFF2-40B4-BE49-F238E27FC236}">
                  <a16:creationId xmlns:a16="http://schemas.microsoft.com/office/drawing/2014/main" id="{299669A9-98B0-4B02-A3BF-AC9A6C146E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2544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Line 100">
              <a:extLst>
                <a:ext uri="{FF2B5EF4-FFF2-40B4-BE49-F238E27FC236}">
                  <a16:creationId xmlns:a16="http://schemas.microsoft.com/office/drawing/2014/main" id="{E83EDA09-2D6A-4CDC-AED8-33A17782F3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28" y="3360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4" name="Group 101">
            <a:extLst>
              <a:ext uri="{FF2B5EF4-FFF2-40B4-BE49-F238E27FC236}">
                <a16:creationId xmlns:a16="http://schemas.microsoft.com/office/drawing/2014/main" id="{E07DD538-FBEA-4B16-BA23-B57CF0A44219}"/>
              </a:ext>
            </a:extLst>
          </p:cNvPr>
          <p:cNvGrpSpPr>
            <a:grpSpLocks/>
          </p:cNvGrpSpPr>
          <p:nvPr/>
        </p:nvGrpSpPr>
        <p:grpSpPr bwMode="auto">
          <a:xfrm>
            <a:off x="6485467" y="1293680"/>
            <a:ext cx="1371600" cy="457200"/>
            <a:chOff x="4080" y="672"/>
            <a:chExt cx="864" cy="288"/>
          </a:xfrm>
        </p:grpSpPr>
        <p:sp>
          <p:nvSpPr>
            <p:cNvPr id="105" name="Line 102">
              <a:extLst>
                <a:ext uri="{FF2B5EF4-FFF2-40B4-BE49-F238E27FC236}">
                  <a16:creationId xmlns:a16="http://schemas.microsoft.com/office/drawing/2014/main" id="{F109CCCB-14F9-4470-9DF0-AEBE27CB22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12" y="672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Line 103">
              <a:extLst>
                <a:ext uri="{FF2B5EF4-FFF2-40B4-BE49-F238E27FC236}">
                  <a16:creationId xmlns:a16="http://schemas.microsoft.com/office/drawing/2014/main" id="{9873FFC5-53DA-43DB-B2A1-0935ED5B72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80" y="672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Line 104">
              <a:extLst>
                <a:ext uri="{FF2B5EF4-FFF2-40B4-BE49-F238E27FC236}">
                  <a16:creationId xmlns:a16="http://schemas.microsoft.com/office/drawing/2014/main" id="{313A33D7-28C7-40D6-B2B1-B5315CF103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72" y="816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Line 105">
              <a:extLst>
                <a:ext uri="{FF2B5EF4-FFF2-40B4-BE49-F238E27FC236}">
                  <a16:creationId xmlns:a16="http://schemas.microsoft.com/office/drawing/2014/main" id="{762F77AE-BE5D-4FF2-B03A-BC1E6562F4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52" y="816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Line 106">
              <a:extLst>
                <a:ext uri="{FF2B5EF4-FFF2-40B4-BE49-F238E27FC236}">
                  <a16:creationId xmlns:a16="http://schemas.microsoft.com/office/drawing/2014/main" id="{43D1568C-0187-405A-977F-F2B34FD759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44" y="672"/>
              <a:ext cx="0" cy="14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0" name="AutoShape 107">
            <a:extLst>
              <a:ext uri="{FF2B5EF4-FFF2-40B4-BE49-F238E27FC236}">
                <a16:creationId xmlns:a16="http://schemas.microsoft.com/office/drawing/2014/main" id="{3778CE2E-48ED-4E5D-8768-CFC9172201D8}"/>
              </a:ext>
            </a:extLst>
          </p:cNvPr>
          <p:cNvSpPr>
            <a:spLocks/>
          </p:cNvSpPr>
          <p:nvPr/>
        </p:nvSpPr>
        <p:spPr bwMode="auto">
          <a:xfrm flipH="1">
            <a:off x="5266267" y="4494080"/>
            <a:ext cx="381000" cy="1066800"/>
          </a:xfrm>
          <a:prstGeom prst="leftBrace">
            <a:avLst>
              <a:gd name="adj1" fmla="val 15413"/>
              <a:gd name="adj2" fmla="val 50000"/>
            </a:avLst>
          </a:prstGeom>
          <a:noFill/>
          <a:ln w="38100">
            <a:solidFill>
              <a:srgbClr val="0033CC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0">
                <a:solidFill>
                  <a:srgbClr val="0033CC"/>
                </a:solidFill>
              </a:rPr>
              <a:t>+</a:t>
            </a:r>
          </a:p>
        </p:txBody>
      </p:sp>
      <p:sp>
        <p:nvSpPr>
          <p:cNvPr id="111" name="AutoShape 108">
            <a:extLst>
              <a:ext uri="{FF2B5EF4-FFF2-40B4-BE49-F238E27FC236}">
                <a16:creationId xmlns:a16="http://schemas.microsoft.com/office/drawing/2014/main" id="{D51E386A-E8AF-4FAD-8B98-0D462B830E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3467" y="4646480"/>
            <a:ext cx="2743200" cy="6858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12" name="Text Box 109">
            <a:extLst>
              <a:ext uri="{FF2B5EF4-FFF2-40B4-BE49-F238E27FC236}">
                <a16:creationId xmlns:a16="http://schemas.microsoft.com/office/drawing/2014/main" id="{CFFA342E-61BE-40C7-A250-D5D95BB9F0FD}"/>
              </a:ext>
            </a:extLst>
          </p:cNvPr>
          <p:cNvSpPr txBox="1">
            <a:spLocks noChangeArrowheads="1"/>
          </p:cNvSpPr>
          <p:nvPr/>
        </p:nvSpPr>
        <p:spPr bwMode="auto">
          <a:xfrm rot="2700000">
            <a:off x="7834048" y="1824699"/>
            <a:ext cx="1316038" cy="2540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0">
                <a:solidFill>
                  <a:srgbClr val="FF0000"/>
                </a:solidFill>
                <a:latin typeface="Times New Roman" panose="02020603050405020304" pitchFamily="18" charset="0"/>
              </a:rPr>
              <a:t>Ultra-wide Bins</a:t>
            </a:r>
          </a:p>
        </p:txBody>
      </p:sp>
      <p:sp>
        <p:nvSpPr>
          <p:cNvPr id="113" name="Text Box 110">
            <a:extLst>
              <a:ext uri="{FF2B5EF4-FFF2-40B4-BE49-F238E27FC236}">
                <a16:creationId xmlns:a16="http://schemas.microsoft.com/office/drawing/2014/main" id="{9E0A99CF-91B7-4835-8147-9271D72C5939}"/>
              </a:ext>
            </a:extLst>
          </p:cNvPr>
          <p:cNvSpPr txBox="1">
            <a:spLocks noChangeArrowheads="1"/>
          </p:cNvSpPr>
          <p:nvPr/>
        </p:nvSpPr>
        <p:spPr bwMode="auto">
          <a:xfrm rot="600000">
            <a:off x="6333067" y="3579680"/>
            <a:ext cx="2665413" cy="273050"/>
          </a:xfrm>
          <a:prstGeom prst="rect">
            <a:avLst/>
          </a:prstGeom>
          <a:solidFill>
            <a:schemeClr val="bg1"/>
          </a:solidFill>
          <a:ln w="28575">
            <a:solidFill>
              <a:srgbClr val="0033CC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0">
                <a:solidFill>
                  <a:srgbClr val="0033CC"/>
                </a:solidFill>
                <a:latin typeface="Times New Roman" panose="02020603050405020304" pitchFamily="18" charset="0"/>
              </a:rPr>
              <a:t>Ultra-wide bins are sub-divided.</a:t>
            </a:r>
          </a:p>
        </p:txBody>
      </p:sp>
    </p:spTree>
    <p:extLst>
      <p:ext uri="{BB962C8B-B14F-4D97-AF65-F5344CB8AC3E}">
        <p14:creationId xmlns:p14="http://schemas.microsoft.com/office/powerpoint/2010/main" val="93255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5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7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1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1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9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32" presetClass="emph" presetSubtype="0" repeatCount="indefinite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00" dur="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1" dur="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2" dur="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32" presetClass="emph" presetSubtype="0" repeatCount="indefinite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10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1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2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1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2" presetClass="entr" presetSubtype="8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500"/>
                            </p:stCondLst>
                            <p:childTnLst>
                              <p:par>
                                <p:cTn id="1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74" grpId="0" animBg="1"/>
      <p:bldP spid="110" grpId="0" animBg="1"/>
      <p:bldP spid="111" grpId="0" animBg="1"/>
      <p:bldP spid="112" grpId="0" animBg="1"/>
      <p:bldP spid="1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BCBB-88FD-4103-AD5C-64E329CFF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818" y="328072"/>
            <a:ext cx="7886700" cy="315911"/>
          </a:xfrm>
        </p:spPr>
        <p:txBody>
          <a:bodyPr/>
          <a:lstStyle/>
          <a:p>
            <a:r>
              <a:rPr lang="en-US" altLang="zh-CN" dirty="0" err="1"/>
              <a:t>WaveUnion</a:t>
            </a:r>
            <a:r>
              <a:rPr lang="en-US" altLang="zh-CN" dirty="0"/>
              <a:t> A </a:t>
            </a:r>
            <a:r>
              <a:rPr lang="en-US" altLang="zh-CN" sz="2800" dirty="0"/>
              <a:t>(</a:t>
            </a:r>
            <a:r>
              <a:rPr lang="en-US" altLang="zh-CN" sz="2800" dirty="0" err="1"/>
              <a:t>Jinyuan</a:t>
            </a:r>
            <a:r>
              <a:rPr lang="en-US" altLang="zh-CN" sz="2800" dirty="0"/>
              <a:t> Wu @Fermilab)</a:t>
            </a:r>
            <a:endParaRPr lang="zh-CN" altLang="en-US" dirty="0"/>
          </a:p>
        </p:txBody>
      </p:sp>
      <p:sp>
        <p:nvSpPr>
          <p:cNvPr id="114" name="Rectangle 3">
            <a:extLst>
              <a:ext uri="{FF2B5EF4-FFF2-40B4-BE49-F238E27FC236}">
                <a16:creationId xmlns:a16="http://schemas.microsoft.com/office/drawing/2014/main" id="{B0FEC567-E808-420F-A206-539ED87D4D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839788"/>
            <a:ext cx="533400" cy="12954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400" b="0">
              <a:latin typeface="Times New Roman" panose="02020603050405020304" pitchFamily="18" charset="0"/>
            </a:endParaRPr>
          </a:p>
        </p:txBody>
      </p:sp>
      <p:sp>
        <p:nvSpPr>
          <p:cNvPr id="115" name="Rectangle 4">
            <a:extLst>
              <a:ext uri="{FF2B5EF4-FFF2-40B4-BE49-F238E27FC236}">
                <a16:creationId xmlns:a16="http://schemas.microsoft.com/office/drawing/2014/main" id="{3A65DE37-B39E-4D71-98D0-8107AD8DB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2135188"/>
            <a:ext cx="533400" cy="12954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16" name="Rectangle 5">
            <a:extLst>
              <a:ext uri="{FF2B5EF4-FFF2-40B4-BE49-F238E27FC236}">
                <a16:creationId xmlns:a16="http://schemas.microsoft.com/office/drawing/2014/main" id="{BCDE44B9-A56C-420F-821E-A13C9F3DB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3430588"/>
            <a:ext cx="533400" cy="12954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17" name="Rectangle 6">
            <a:extLst>
              <a:ext uri="{FF2B5EF4-FFF2-40B4-BE49-F238E27FC236}">
                <a16:creationId xmlns:a16="http://schemas.microsoft.com/office/drawing/2014/main" id="{5CB2B285-3166-49F1-BA29-96C01AEB46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7200" y="4725988"/>
            <a:ext cx="533400" cy="12954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18" name="Line 7">
            <a:extLst>
              <a:ext uri="{FF2B5EF4-FFF2-40B4-BE49-F238E27FC236}">
                <a16:creationId xmlns:a16="http://schemas.microsoft.com/office/drawing/2014/main" id="{91DDC6AF-13B9-4837-8BD2-E2FD2A85F07D}"/>
              </a:ext>
            </a:extLst>
          </p:cNvPr>
          <p:cNvSpPr>
            <a:spLocks noChangeShapeType="1"/>
          </p:cNvSpPr>
          <p:nvPr/>
        </p:nvSpPr>
        <p:spPr bwMode="auto">
          <a:xfrm>
            <a:off x="8153400" y="839788"/>
            <a:ext cx="0" cy="297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19" name="Group 8">
            <a:extLst>
              <a:ext uri="{FF2B5EF4-FFF2-40B4-BE49-F238E27FC236}">
                <a16:creationId xmlns:a16="http://schemas.microsoft.com/office/drawing/2014/main" id="{53E53CD5-DBCC-435C-B140-E40E4657735F}"/>
              </a:ext>
            </a:extLst>
          </p:cNvPr>
          <p:cNvGrpSpPr>
            <a:grpSpLocks/>
          </p:cNvGrpSpPr>
          <p:nvPr/>
        </p:nvGrpSpPr>
        <p:grpSpPr bwMode="auto">
          <a:xfrm>
            <a:off x="8153400" y="3811588"/>
            <a:ext cx="381000" cy="1066800"/>
            <a:chOff x="4224" y="1008"/>
            <a:chExt cx="240" cy="672"/>
          </a:xfrm>
        </p:grpSpPr>
        <p:sp>
          <p:nvSpPr>
            <p:cNvPr id="120" name="Line 9">
              <a:extLst>
                <a:ext uri="{FF2B5EF4-FFF2-40B4-BE49-F238E27FC236}">
                  <a16:creationId xmlns:a16="http://schemas.microsoft.com/office/drawing/2014/main" id="{E18DD5A5-D6B0-41AF-BCE1-9EDA692E35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4" y="100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Line 10">
              <a:extLst>
                <a:ext uri="{FF2B5EF4-FFF2-40B4-BE49-F238E27FC236}">
                  <a16:creationId xmlns:a16="http://schemas.microsoft.com/office/drawing/2014/main" id="{F512C568-CAE1-412E-95D9-8C1FA7C2CB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4" y="1344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Line 11">
              <a:extLst>
                <a:ext uri="{FF2B5EF4-FFF2-40B4-BE49-F238E27FC236}">
                  <a16:creationId xmlns:a16="http://schemas.microsoft.com/office/drawing/2014/main" id="{21D68930-655A-44B0-BB23-8846886407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24" y="1344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Line 12">
              <a:extLst>
                <a:ext uri="{FF2B5EF4-FFF2-40B4-BE49-F238E27FC236}">
                  <a16:creationId xmlns:a16="http://schemas.microsoft.com/office/drawing/2014/main" id="{8682F752-F74D-4212-8325-0E97323FC5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4" y="1008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Line 13">
              <a:extLst>
                <a:ext uri="{FF2B5EF4-FFF2-40B4-BE49-F238E27FC236}">
                  <a16:creationId xmlns:a16="http://schemas.microsoft.com/office/drawing/2014/main" id="{4245A451-D113-4E7B-AD3E-63A5516438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24" y="1680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5" name="Line 14">
            <a:extLst>
              <a:ext uri="{FF2B5EF4-FFF2-40B4-BE49-F238E27FC236}">
                <a16:creationId xmlns:a16="http://schemas.microsoft.com/office/drawing/2014/main" id="{28A9F6B7-0506-452A-BAAC-A7911D1D4986}"/>
              </a:ext>
            </a:extLst>
          </p:cNvPr>
          <p:cNvSpPr>
            <a:spLocks noChangeShapeType="1"/>
          </p:cNvSpPr>
          <p:nvPr/>
        </p:nvSpPr>
        <p:spPr bwMode="auto">
          <a:xfrm>
            <a:off x="8534400" y="4878388"/>
            <a:ext cx="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6" name="Text Box 15">
            <a:extLst>
              <a:ext uri="{FF2B5EF4-FFF2-40B4-BE49-F238E27FC236}">
                <a16:creationId xmlns:a16="http://schemas.microsoft.com/office/drawing/2014/main" id="{3B154589-CF57-4B50-B6C9-6878AE2FE4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1144588"/>
            <a:ext cx="9842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0">
                <a:latin typeface="Times New Roman" panose="02020603050405020304" pitchFamily="18" charset="0"/>
              </a:rPr>
              <a:t>1: Unleash</a:t>
            </a:r>
          </a:p>
        </p:txBody>
      </p:sp>
      <p:sp>
        <p:nvSpPr>
          <p:cNvPr id="127" name="Line 16">
            <a:extLst>
              <a:ext uri="{FF2B5EF4-FFF2-40B4-BE49-F238E27FC236}">
                <a16:creationId xmlns:a16="http://schemas.microsoft.com/office/drawing/2014/main" id="{EC6982B6-3E5A-42EE-93F2-D9058FBD17B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0400" y="1068388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8" name="Line 17">
            <a:extLst>
              <a:ext uri="{FF2B5EF4-FFF2-40B4-BE49-F238E27FC236}">
                <a16:creationId xmlns:a16="http://schemas.microsoft.com/office/drawing/2014/main" id="{D7C7FC69-CFE9-4039-9D86-1908059E5289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8600" y="2211388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9" name="Line 18">
            <a:extLst>
              <a:ext uri="{FF2B5EF4-FFF2-40B4-BE49-F238E27FC236}">
                <a16:creationId xmlns:a16="http://schemas.microsoft.com/office/drawing/2014/main" id="{C0D628D5-99EE-4A75-AF15-4939BA71393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686800" y="3811588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0" name="Line 19">
            <a:extLst>
              <a:ext uri="{FF2B5EF4-FFF2-40B4-BE49-F238E27FC236}">
                <a16:creationId xmlns:a16="http://schemas.microsoft.com/office/drawing/2014/main" id="{97155C95-AD53-4F4F-A0B0-AA530C8F73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686800" y="4878388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1" name="Text Box 20">
            <a:extLst>
              <a:ext uri="{FF2B5EF4-FFF2-40B4-BE49-F238E27FC236}">
                <a16:creationId xmlns:a16="http://schemas.microsoft.com/office/drawing/2014/main" id="{E85CE7D3-1EC3-4869-8AA5-4B25FB15FD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00" y="3430588"/>
            <a:ext cx="282575" cy="314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32" name="Text Box 21">
            <a:extLst>
              <a:ext uri="{FF2B5EF4-FFF2-40B4-BE49-F238E27FC236}">
                <a16:creationId xmlns:a16="http://schemas.microsoft.com/office/drawing/2014/main" id="{D9314E17-E0A4-4DD1-89F3-D8402B6D15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3000" y="4954588"/>
            <a:ext cx="282575" cy="314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latin typeface="Times New Roman" panose="02020603050405020304" pitchFamily="18" charset="0"/>
              </a:rPr>
              <a:t>2</a:t>
            </a:r>
          </a:p>
        </p:txBody>
      </p:sp>
      <p:grpSp>
        <p:nvGrpSpPr>
          <p:cNvPr id="133" name="Group 22">
            <a:extLst>
              <a:ext uri="{FF2B5EF4-FFF2-40B4-BE49-F238E27FC236}">
                <a16:creationId xmlns:a16="http://schemas.microsoft.com/office/drawing/2014/main" id="{C45D71BD-152D-43BE-AF30-0696D1D8F56F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5486400"/>
            <a:ext cx="7696200" cy="381000"/>
            <a:chOff x="144" y="3120"/>
            <a:chExt cx="4848" cy="240"/>
          </a:xfrm>
        </p:grpSpPr>
        <p:sp>
          <p:nvSpPr>
            <p:cNvPr id="134" name="Rectangle 23">
              <a:extLst>
                <a:ext uri="{FF2B5EF4-FFF2-40B4-BE49-F238E27FC236}">
                  <a16:creationId xmlns:a16="http://schemas.microsoft.com/office/drawing/2014/main" id="{92D383AA-4DE1-4A19-9676-C3A5BE56E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3264"/>
              <a:ext cx="288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35" name="Rectangle 24">
              <a:extLst>
                <a:ext uri="{FF2B5EF4-FFF2-40B4-BE49-F238E27FC236}">
                  <a16:creationId xmlns:a16="http://schemas.microsoft.com/office/drawing/2014/main" id="{9853B19D-FF57-422A-BF25-926EF4D34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3264"/>
              <a:ext cx="480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36" name="Rectangle 25">
              <a:extLst>
                <a:ext uri="{FF2B5EF4-FFF2-40B4-BE49-F238E27FC236}">
                  <a16:creationId xmlns:a16="http://schemas.microsoft.com/office/drawing/2014/main" id="{1B0A699C-9E03-4925-AB1B-C3F0DBDC7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3264"/>
              <a:ext cx="1152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37" name="Text Box 26">
              <a:extLst>
                <a:ext uri="{FF2B5EF4-FFF2-40B4-BE49-F238E27FC236}">
                  <a16:creationId xmlns:a16="http://schemas.microsoft.com/office/drawing/2014/main" id="{7360C896-EDD9-45CA-B91A-CB00F08FF4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3120"/>
              <a:ext cx="178" cy="19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38" name="Rectangle 27">
              <a:extLst>
                <a:ext uri="{FF2B5EF4-FFF2-40B4-BE49-F238E27FC236}">
                  <a16:creationId xmlns:a16="http://schemas.microsoft.com/office/drawing/2014/main" id="{138C0CD5-962E-41E1-BA89-664756E6D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3264"/>
              <a:ext cx="288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39" name="Rectangle 28">
              <a:extLst>
                <a:ext uri="{FF2B5EF4-FFF2-40B4-BE49-F238E27FC236}">
                  <a16:creationId xmlns:a16="http://schemas.microsoft.com/office/drawing/2014/main" id="{F7BE3936-F5AE-4E29-8949-C3B626E60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264"/>
              <a:ext cx="480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40" name="Rectangle 29">
              <a:extLst>
                <a:ext uri="{FF2B5EF4-FFF2-40B4-BE49-F238E27FC236}">
                  <a16:creationId xmlns:a16="http://schemas.microsoft.com/office/drawing/2014/main" id="{9620250C-ADF2-4471-955E-92B306724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3264"/>
              <a:ext cx="288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41" name="Rectangle 30">
              <a:extLst>
                <a:ext uri="{FF2B5EF4-FFF2-40B4-BE49-F238E27FC236}">
                  <a16:creationId xmlns:a16="http://schemas.microsoft.com/office/drawing/2014/main" id="{46D6AAEB-6BD0-4860-A0B8-46E3EEF90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264"/>
              <a:ext cx="480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42" name="Rectangle 31">
              <a:extLst>
                <a:ext uri="{FF2B5EF4-FFF2-40B4-BE49-F238E27FC236}">
                  <a16:creationId xmlns:a16="http://schemas.microsoft.com/office/drawing/2014/main" id="{C57F7B03-55F2-41CC-AA65-010B4890D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3264"/>
              <a:ext cx="288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43" name="Rectangle 32">
              <a:extLst>
                <a:ext uri="{FF2B5EF4-FFF2-40B4-BE49-F238E27FC236}">
                  <a16:creationId xmlns:a16="http://schemas.microsoft.com/office/drawing/2014/main" id="{D9AB633B-DCB7-4241-AD34-306F91989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3264"/>
              <a:ext cx="288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44" name="Rectangle 33">
              <a:extLst>
                <a:ext uri="{FF2B5EF4-FFF2-40B4-BE49-F238E27FC236}">
                  <a16:creationId xmlns:a16="http://schemas.microsoft.com/office/drawing/2014/main" id="{4B384360-14DF-46CF-9591-680A3A1DD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264"/>
              <a:ext cx="480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</p:grpSp>
      <p:grpSp>
        <p:nvGrpSpPr>
          <p:cNvPr id="145" name="Group 34">
            <a:extLst>
              <a:ext uri="{FF2B5EF4-FFF2-40B4-BE49-F238E27FC236}">
                <a16:creationId xmlns:a16="http://schemas.microsoft.com/office/drawing/2014/main" id="{8157923D-36A7-485D-82AB-A42F6CDDA626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5105400"/>
            <a:ext cx="7620000" cy="314325"/>
            <a:chOff x="144" y="3408"/>
            <a:chExt cx="4800" cy="198"/>
          </a:xfrm>
        </p:grpSpPr>
        <p:sp>
          <p:nvSpPr>
            <p:cNvPr id="146" name="Text Box 35">
              <a:extLst>
                <a:ext uri="{FF2B5EF4-FFF2-40B4-BE49-F238E27FC236}">
                  <a16:creationId xmlns:a16="http://schemas.microsoft.com/office/drawing/2014/main" id="{2FBECAB3-3FEE-49B2-9737-17DD2629AE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3408"/>
              <a:ext cx="178" cy="19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4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47" name="Rectangle 36">
              <a:extLst>
                <a:ext uri="{FF2B5EF4-FFF2-40B4-BE49-F238E27FC236}">
                  <a16:creationId xmlns:a16="http://schemas.microsoft.com/office/drawing/2014/main" id="{9172D3A3-0A0C-475C-87F5-74614288C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3504"/>
              <a:ext cx="288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48" name="Rectangle 37">
              <a:extLst>
                <a:ext uri="{FF2B5EF4-FFF2-40B4-BE49-F238E27FC236}">
                  <a16:creationId xmlns:a16="http://schemas.microsoft.com/office/drawing/2014/main" id="{0FD90A8E-7E93-419A-BE48-7BF69CBAD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3504"/>
              <a:ext cx="480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49" name="Rectangle 38">
              <a:extLst>
                <a:ext uri="{FF2B5EF4-FFF2-40B4-BE49-F238E27FC236}">
                  <a16:creationId xmlns:a16="http://schemas.microsoft.com/office/drawing/2014/main" id="{5EEB72C6-6BE4-4D2D-8BEA-B1442CFB1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3504"/>
              <a:ext cx="1152" cy="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50" name="Rectangle 39">
              <a:extLst>
                <a:ext uri="{FF2B5EF4-FFF2-40B4-BE49-F238E27FC236}">
                  <a16:creationId xmlns:a16="http://schemas.microsoft.com/office/drawing/2014/main" id="{6AF3352D-1EDE-463D-8671-745472FC5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504"/>
              <a:ext cx="288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51" name="Rectangle 40">
              <a:extLst>
                <a:ext uri="{FF2B5EF4-FFF2-40B4-BE49-F238E27FC236}">
                  <a16:creationId xmlns:a16="http://schemas.microsoft.com/office/drawing/2014/main" id="{BF698F93-829E-486D-AF75-C0F58993B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8" y="3504"/>
              <a:ext cx="480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52" name="Rectangle 41">
              <a:extLst>
                <a:ext uri="{FF2B5EF4-FFF2-40B4-BE49-F238E27FC236}">
                  <a16:creationId xmlns:a16="http://schemas.microsoft.com/office/drawing/2014/main" id="{7F3076B3-2BE1-4D4A-B724-BE816BFD5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3504"/>
              <a:ext cx="288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53" name="Rectangle 42">
              <a:extLst>
                <a:ext uri="{FF2B5EF4-FFF2-40B4-BE49-F238E27FC236}">
                  <a16:creationId xmlns:a16="http://schemas.microsoft.com/office/drawing/2014/main" id="{B63DD117-ABC6-4D77-BA65-2D8E146DB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3504"/>
              <a:ext cx="480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54" name="Rectangle 43">
              <a:extLst>
                <a:ext uri="{FF2B5EF4-FFF2-40B4-BE49-F238E27FC236}">
                  <a16:creationId xmlns:a16="http://schemas.microsoft.com/office/drawing/2014/main" id="{ABE7CF21-85F6-453C-BF89-904D23EC6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3504"/>
              <a:ext cx="288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55" name="Rectangle 44">
              <a:extLst>
                <a:ext uri="{FF2B5EF4-FFF2-40B4-BE49-F238E27FC236}">
                  <a16:creationId xmlns:a16="http://schemas.microsoft.com/office/drawing/2014/main" id="{2EDF3B69-2812-4FBB-B057-D8DB920F7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504"/>
              <a:ext cx="480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56" name="Rectangle 45">
              <a:extLst>
                <a:ext uri="{FF2B5EF4-FFF2-40B4-BE49-F238E27FC236}">
                  <a16:creationId xmlns:a16="http://schemas.microsoft.com/office/drawing/2014/main" id="{B99F6EBD-FBD1-42E5-8F62-8F71421A5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" y="3504"/>
              <a:ext cx="288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</p:grpSp>
      <p:grpSp>
        <p:nvGrpSpPr>
          <p:cNvPr id="157" name="Group 46">
            <a:extLst>
              <a:ext uri="{FF2B5EF4-FFF2-40B4-BE49-F238E27FC236}">
                <a16:creationId xmlns:a16="http://schemas.microsoft.com/office/drawing/2014/main" id="{6F58007F-72D7-4F05-AEBD-12DBBB6971FF}"/>
              </a:ext>
            </a:extLst>
          </p:cNvPr>
          <p:cNvGrpSpPr>
            <a:grpSpLocks/>
          </p:cNvGrpSpPr>
          <p:nvPr/>
        </p:nvGrpSpPr>
        <p:grpSpPr bwMode="auto">
          <a:xfrm>
            <a:off x="762000" y="4724400"/>
            <a:ext cx="7162800" cy="152400"/>
            <a:chOff x="480" y="3744"/>
            <a:chExt cx="4512" cy="96"/>
          </a:xfrm>
        </p:grpSpPr>
        <p:sp>
          <p:nvSpPr>
            <p:cNvPr id="158" name="Rectangle 47">
              <a:extLst>
                <a:ext uri="{FF2B5EF4-FFF2-40B4-BE49-F238E27FC236}">
                  <a16:creationId xmlns:a16="http://schemas.microsoft.com/office/drawing/2014/main" id="{7082CC4C-23D7-416D-AD0D-6EBEE1320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3744"/>
              <a:ext cx="288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59" name="Rectangle 48">
              <a:extLst>
                <a:ext uri="{FF2B5EF4-FFF2-40B4-BE49-F238E27FC236}">
                  <a16:creationId xmlns:a16="http://schemas.microsoft.com/office/drawing/2014/main" id="{89650755-EBA1-40A0-8B31-4EAB70166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3744"/>
              <a:ext cx="480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60" name="Rectangle 49">
              <a:extLst>
                <a:ext uri="{FF2B5EF4-FFF2-40B4-BE49-F238E27FC236}">
                  <a16:creationId xmlns:a16="http://schemas.microsoft.com/office/drawing/2014/main" id="{B111B629-6B0D-4B44-B234-B84E05832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3744"/>
              <a:ext cx="1152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61" name="Rectangle 50">
              <a:extLst>
                <a:ext uri="{FF2B5EF4-FFF2-40B4-BE49-F238E27FC236}">
                  <a16:creationId xmlns:a16="http://schemas.microsoft.com/office/drawing/2014/main" id="{E0DDEDCF-AEF5-4C31-9865-B0B909B51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3744"/>
              <a:ext cx="288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62" name="Rectangle 51">
              <a:extLst>
                <a:ext uri="{FF2B5EF4-FFF2-40B4-BE49-F238E27FC236}">
                  <a16:creationId xmlns:a16="http://schemas.microsoft.com/office/drawing/2014/main" id="{57C12768-F675-4CB7-8A30-4C84BAAB5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744"/>
              <a:ext cx="480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63" name="Rectangle 52">
              <a:extLst>
                <a:ext uri="{FF2B5EF4-FFF2-40B4-BE49-F238E27FC236}">
                  <a16:creationId xmlns:a16="http://schemas.microsoft.com/office/drawing/2014/main" id="{A1D7F87A-E290-426F-A829-45EBB51D3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3744"/>
              <a:ext cx="288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64" name="Rectangle 53">
              <a:extLst>
                <a:ext uri="{FF2B5EF4-FFF2-40B4-BE49-F238E27FC236}">
                  <a16:creationId xmlns:a16="http://schemas.microsoft.com/office/drawing/2014/main" id="{EC17BDF0-319D-4724-BF26-45BA6C8E9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744"/>
              <a:ext cx="480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65" name="Rectangle 54">
              <a:extLst>
                <a:ext uri="{FF2B5EF4-FFF2-40B4-BE49-F238E27FC236}">
                  <a16:creationId xmlns:a16="http://schemas.microsoft.com/office/drawing/2014/main" id="{6FA9C8FD-A3A4-47C0-8112-1833B984F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3744"/>
              <a:ext cx="288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66" name="Rectangle 55">
              <a:extLst>
                <a:ext uri="{FF2B5EF4-FFF2-40B4-BE49-F238E27FC236}">
                  <a16:creationId xmlns:a16="http://schemas.microsoft.com/office/drawing/2014/main" id="{63862D6A-8ED7-49AF-81FF-65200C96C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3744"/>
              <a:ext cx="288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67" name="Rectangle 56">
              <a:extLst>
                <a:ext uri="{FF2B5EF4-FFF2-40B4-BE49-F238E27FC236}">
                  <a16:creationId xmlns:a16="http://schemas.microsoft.com/office/drawing/2014/main" id="{17E2CCF8-3C2E-41AF-B929-E294DAFB9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744"/>
              <a:ext cx="480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</p:grpSp>
      <p:grpSp>
        <p:nvGrpSpPr>
          <p:cNvPr id="168" name="Group 57">
            <a:extLst>
              <a:ext uri="{FF2B5EF4-FFF2-40B4-BE49-F238E27FC236}">
                <a16:creationId xmlns:a16="http://schemas.microsoft.com/office/drawing/2014/main" id="{EA44D72C-CE3F-4BEC-A5BB-7F90E28E3137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4800600"/>
            <a:ext cx="7162800" cy="152400"/>
            <a:chOff x="432" y="3792"/>
            <a:chExt cx="4512" cy="96"/>
          </a:xfrm>
        </p:grpSpPr>
        <p:sp>
          <p:nvSpPr>
            <p:cNvPr id="169" name="Rectangle 58">
              <a:extLst>
                <a:ext uri="{FF2B5EF4-FFF2-40B4-BE49-F238E27FC236}">
                  <a16:creationId xmlns:a16="http://schemas.microsoft.com/office/drawing/2014/main" id="{78735DE5-4423-4732-8469-04F4B9E9C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3792"/>
              <a:ext cx="288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70" name="Rectangle 59">
              <a:extLst>
                <a:ext uri="{FF2B5EF4-FFF2-40B4-BE49-F238E27FC236}">
                  <a16:creationId xmlns:a16="http://schemas.microsoft.com/office/drawing/2014/main" id="{A499A57F-6C51-4F70-8EBC-E7BC6E596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3792"/>
              <a:ext cx="480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71" name="Rectangle 60">
              <a:extLst>
                <a:ext uri="{FF2B5EF4-FFF2-40B4-BE49-F238E27FC236}">
                  <a16:creationId xmlns:a16="http://schemas.microsoft.com/office/drawing/2014/main" id="{810ABC6C-EE91-4B53-9881-EBFAD635F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3792"/>
              <a:ext cx="1152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72" name="Rectangle 61">
              <a:extLst>
                <a:ext uri="{FF2B5EF4-FFF2-40B4-BE49-F238E27FC236}">
                  <a16:creationId xmlns:a16="http://schemas.microsoft.com/office/drawing/2014/main" id="{B609993E-8092-4943-9BDD-90ABFE434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792"/>
              <a:ext cx="288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73" name="Rectangle 62">
              <a:extLst>
                <a:ext uri="{FF2B5EF4-FFF2-40B4-BE49-F238E27FC236}">
                  <a16:creationId xmlns:a16="http://schemas.microsoft.com/office/drawing/2014/main" id="{E66BEE01-A1A9-4BC7-9D99-AFDD77717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8" y="3792"/>
              <a:ext cx="480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74" name="Rectangle 63">
              <a:extLst>
                <a:ext uri="{FF2B5EF4-FFF2-40B4-BE49-F238E27FC236}">
                  <a16:creationId xmlns:a16="http://schemas.microsoft.com/office/drawing/2014/main" id="{0101AD01-CDA9-4B8E-8887-CA5F4AE39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3792"/>
              <a:ext cx="288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75" name="Rectangle 64">
              <a:extLst>
                <a:ext uri="{FF2B5EF4-FFF2-40B4-BE49-F238E27FC236}">
                  <a16:creationId xmlns:a16="http://schemas.microsoft.com/office/drawing/2014/main" id="{A4774937-2801-4608-B580-8E322676C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3792"/>
              <a:ext cx="480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76" name="Rectangle 65">
              <a:extLst>
                <a:ext uri="{FF2B5EF4-FFF2-40B4-BE49-F238E27FC236}">
                  <a16:creationId xmlns:a16="http://schemas.microsoft.com/office/drawing/2014/main" id="{20B542DF-9919-4A18-A655-DF563682A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3792"/>
              <a:ext cx="288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77" name="Rectangle 66">
              <a:extLst>
                <a:ext uri="{FF2B5EF4-FFF2-40B4-BE49-F238E27FC236}">
                  <a16:creationId xmlns:a16="http://schemas.microsoft.com/office/drawing/2014/main" id="{D0D2838E-6616-40B0-974A-B79A82231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792"/>
              <a:ext cx="480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78" name="Rectangle 67">
              <a:extLst>
                <a:ext uri="{FF2B5EF4-FFF2-40B4-BE49-F238E27FC236}">
                  <a16:creationId xmlns:a16="http://schemas.microsoft.com/office/drawing/2014/main" id="{D5249E12-6159-4AFB-AB74-142053A99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" y="3792"/>
              <a:ext cx="288" cy="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</p:grpSp>
      <p:sp>
        <p:nvSpPr>
          <p:cNvPr id="179" name="Rectangle 68">
            <a:extLst>
              <a:ext uri="{FF2B5EF4-FFF2-40B4-BE49-F238E27FC236}">
                <a16:creationId xmlns:a16="http://schemas.microsoft.com/office/drawing/2014/main" id="{69B49DAE-6C2E-472B-A4D5-F0AF132C25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1906588"/>
            <a:ext cx="31242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69925" indent="-325438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700" b="0"/>
              <a:t>Device: EP2C8T144C6</a:t>
            </a:r>
          </a:p>
          <a:p>
            <a:pPr eaLnBrk="1" hangingPunct="1"/>
            <a:r>
              <a:rPr lang="en-US" altLang="zh-CN" sz="1700" b="0"/>
              <a:t>Plain TDC:</a:t>
            </a:r>
          </a:p>
          <a:p>
            <a:pPr lvl="1" eaLnBrk="1" hangingPunct="1"/>
            <a:r>
              <a:rPr lang="en-US" altLang="zh-CN" sz="1500" b="0"/>
              <a:t>Max. bin width: 160 ps.</a:t>
            </a:r>
          </a:p>
          <a:p>
            <a:pPr lvl="1" eaLnBrk="1" hangingPunct="1"/>
            <a:r>
              <a:rPr lang="en-US" altLang="zh-CN" sz="1500" b="0"/>
              <a:t>Average bin width: 60 ps.</a:t>
            </a:r>
          </a:p>
          <a:p>
            <a:pPr eaLnBrk="1" hangingPunct="1"/>
            <a:r>
              <a:rPr lang="en-US" altLang="zh-CN" sz="1700" b="0"/>
              <a:t>Wave Union TDC A:</a:t>
            </a:r>
          </a:p>
          <a:p>
            <a:pPr lvl="1" eaLnBrk="1" hangingPunct="1"/>
            <a:r>
              <a:rPr lang="en-US" altLang="zh-CN" sz="1500" b="0"/>
              <a:t>Max. bin width: 65 ps.</a:t>
            </a:r>
          </a:p>
          <a:p>
            <a:pPr lvl="1" eaLnBrk="1" hangingPunct="1"/>
            <a:r>
              <a:rPr lang="en-US" altLang="zh-CN" sz="1500" b="0"/>
              <a:t>Average bin width: 30 ps.</a:t>
            </a:r>
          </a:p>
        </p:txBody>
      </p:sp>
      <p:pic>
        <p:nvPicPr>
          <p:cNvPr id="180" name="Picture 69">
            <a:extLst>
              <a:ext uri="{FF2B5EF4-FFF2-40B4-BE49-F238E27FC236}">
                <a16:creationId xmlns:a16="http://schemas.microsoft.com/office/drawing/2014/main" id="{87B7DA65-A8BD-44DD-8E1F-B67467B1C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20788"/>
            <a:ext cx="4695825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" name="Oval 70">
            <a:extLst>
              <a:ext uri="{FF2B5EF4-FFF2-40B4-BE49-F238E27FC236}">
                <a16:creationId xmlns:a16="http://schemas.microsoft.com/office/drawing/2014/main" id="{25555BE5-5B92-4CD0-9CB4-8D5F62654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000" y="2516188"/>
            <a:ext cx="10668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82" name="Oval 71">
            <a:extLst>
              <a:ext uri="{FF2B5EF4-FFF2-40B4-BE49-F238E27FC236}">
                <a16:creationId xmlns:a16="http://schemas.microsoft.com/office/drawing/2014/main" id="{A817F74B-3F07-408D-B64A-6A201AD72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3354388"/>
            <a:ext cx="10668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83" name="Line 72">
            <a:extLst>
              <a:ext uri="{FF2B5EF4-FFF2-40B4-BE49-F238E27FC236}">
                <a16:creationId xmlns:a16="http://schemas.microsoft.com/office/drawing/2014/main" id="{3EB5BFD3-7D34-4119-995E-304FBBB2EA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76400" y="1754188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" name="Line 73">
            <a:extLst>
              <a:ext uri="{FF2B5EF4-FFF2-40B4-BE49-F238E27FC236}">
                <a16:creationId xmlns:a16="http://schemas.microsoft.com/office/drawing/2014/main" id="{96C56FD0-BB2B-47EB-9633-DC971D6E46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10000" y="2820988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A9E0E9-83EA-4156-A3BE-7E790A045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80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 animBg="1"/>
      <p:bldP spid="18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BCBB-88FD-4103-AD5C-64E329C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WaveUnion</a:t>
            </a:r>
            <a:r>
              <a:rPr lang="en-US" altLang="zh-CN" dirty="0"/>
              <a:t> </a:t>
            </a:r>
            <a:r>
              <a:rPr lang="en-US" altLang="zh-CN" sz="2800" dirty="0"/>
              <a:t>A (</a:t>
            </a:r>
            <a:r>
              <a:rPr lang="en-US" altLang="zh-CN" sz="2800" dirty="0" err="1"/>
              <a:t>Jinyuan</a:t>
            </a:r>
            <a:r>
              <a:rPr lang="en-US" altLang="zh-CN" sz="2800" dirty="0"/>
              <a:t> Wu @Fermilab)</a:t>
            </a:r>
            <a:endParaRPr lang="zh-CN" altLang="en-US" dirty="0"/>
          </a:p>
        </p:txBody>
      </p:sp>
      <p:pic>
        <p:nvPicPr>
          <p:cNvPr id="74" name="Picture 14">
            <a:extLst>
              <a:ext uri="{FF2B5EF4-FFF2-40B4-BE49-F238E27FC236}">
                <a16:creationId xmlns:a16="http://schemas.microsoft.com/office/drawing/2014/main" id="{6050B1BC-2439-42AC-849F-A918DF1B32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" y="2414588"/>
            <a:ext cx="470535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Line 16">
            <a:extLst>
              <a:ext uri="{FF2B5EF4-FFF2-40B4-BE49-F238E27FC236}">
                <a16:creationId xmlns:a16="http://schemas.microsoft.com/office/drawing/2014/main" id="{E2BB0D75-045F-4901-B718-DE7655AAFD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63750" y="3481388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6" name="Line 17">
            <a:extLst>
              <a:ext uri="{FF2B5EF4-FFF2-40B4-BE49-F238E27FC236}">
                <a16:creationId xmlns:a16="http://schemas.microsoft.com/office/drawing/2014/main" id="{75AB2E84-73D9-4CC0-8670-4C097470B176}"/>
              </a:ext>
            </a:extLst>
          </p:cNvPr>
          <p:cNvSpPr>
            <a:spLocks noChangeShapeType="1"/>
          </p:cNvSpPr>
          <p:nvPr/>
        </p:nvSpPr>
        <p:spPr bwMode="auto">
          <a:xfrm>
            <a:off x="1454150" y="3481388"/>
            <a:ext cx="304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7" name="Rectangle 12">
            <a:extLst>
              <a:ext uri="{FF2B5EF4-FFF2-40B4-BE49-F238E27FC236}">
                <a16:creationId xmlns:a16="http://schemas.microsoft.com/office/drawing/2014/main" id="{9260E836-58D4-461E-915C-4B3A73157194}"/>
              </a:ext>
            </a:extLst>
          </p:cNvPr>
          <p:cNvSpPr txBox="1">
            <a:spLocks noChangeArrowheads="1"/>
          </p:cNvSpPr>
          <p:nvPr/>
        </p:nvSpPr>
        <p:spPr>
          <a:xfrm>
            <a:off x="4648200" y="1600200"/>
            <a:ext cx="4244975" cy="45307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/>
              <a:t>Plain TDC:</a:t>
            </a:r>
          </a:p>
          <a:p>
            <a:pPr lvl="1"/>
            <a:r>
              <a:rPr lang="en-US" altLang="zh-CN"/>
              <a:t>delta t RMS width: 40 ps</a:t>
            </a:r>
          </a:p>
          <a:p>
            <a:pPr lvl="1"/>
            <a:r>
              <a:rPr lang="en-US" altLang="zh-CN"/>
              <a:t>25 ps single hit</a:t>
            </a:r>
          </a:p>
          <a:p>
            <a:r>
              <a:rPr lang="en-US" altLang="zh-CN" sz="3200"/>
              <a:t>Wave Union TDC A:</a:t>
            </a:r>
          </a:p>
          <a:p>
            <a:pPr lvl="1"/>
            <a:r>
              <a:rPr lang="en-US" altLang="zh-CN"/>
              <a:t>deltat RMS width: </a:t>
            </a:r>
            <a:r>
              <a:rPr lang="en-US" altLang="zh-CN" u="sng">
                <a:solidFill>
                  <a:srgbClr val="FF0000"/>
                </a:solidFill>
              </a:rPr>
              <a:t>25 ps</a:t>
            </a:r>
            <a:endParaRPr lang="en-US" altLang="zh-CN"/>
          </a:p>
          <a:p>
            <a:pPr lvl="1"/>
            <a:r>
              <a:rPr lang="en-US" altLang="zh-CN" u="sng">
                <a:solidFill>
                  <a:srgbClr val="FF0000"/>
                </a:solidFill>
              </a:rPr>
              <a:t>17 ps</a:t>
            </a:r>
            <a:r>
              <a:rPr lang="en-US" altLang="zh-CN"/>
              <a:t> single hit</a:t>
            </a:r>
          </a:p>
        </p:txBody>
      </p:sp>
      <p:sp>
        <p:nvSpPr>
          <p:cNvPr id="78" name="Oval 18">
            <a:extLst>
              <a:ext uri="{FF2B5EF4-FFF2-40B4-BE49-F238E27FC236}">
                <a16:creationId xmlns:a16="http://schemas.microsoft.com/office/drawing/2014/main" id="{6050E65D-EC3C-4FB0-8B9B-CA43DEAE1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6375" y="3429000"/>
            <a:ext cx="3562350" cy="50482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88E28D-2990-4B49-9F61-72236AED0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41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BCBB-88FD-4103-AD5C-64E329C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WaveUnion</a:t>
            </a:r>
            <a:r>
              <a:rPr lang="en-US" altLang="zh-CN" dirty="0"/>
              <a:t> B </a:t>
            </a:r>
            <a:r>
              <a:rPr lang="en-US" altLang="zh-CN" sz="2800" dirty="0"/>
              <a:t>(</a:t>
            </a:r>
            <a:r>
              <a:rPr lang="en-US" altLang="zh-CN" sz="2800" dirty="0" err="1"/>
              <a:t>Jinyuan</a:t>
            </a:r>
            <a:r>
              <a:rPr lang="en-US" altLang="zh-CN" sz="2800" dirty="0"/>
              <a:t> Wu @Fermilab)</a:t>
            </a:r>
            <a:endParaRPr lang="zh-CN" altLang="en-US" dirty="0"/>
          </a:p>
        </p:txBody>
      </p:sp>
      <p:grpSp>
        <p:nvGrpSpPr>
          <p:cNvPr id="8" name="Group 2">
            <a:extLst>
              <a:ext uri="{FF2B5EF4-FFF2-40B4-BE49-F238E27FC236}">
                <a16:creationId xmlns:a16="http://schemas.microsoft.com/office/drawing/2014/main" id="{30533ED9-214E-4B19-8275-8AB333E579F6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984250"/>
            <a:ext cx="533400" cy="5181600"/>
            <a:chOff x="3072" y="960"/>
            <a:chExt cx="336" cy="3264"/>
          </a:xfrm>
        </p:grpSpPr>
        <p:sp>
          <p:nvSpPr>
            <p:cNvPr id="9" name="Rectangle 3">
              <a:extLst>
                <a:ext uri="{FF2B5EF4-FFF2-40B4-BE49-F238E27FC236}">
                  <a16:creationId xmlns:a16="http://schemas.microsoft.com/office/drawing/2014/main" id="{0FF547EB-8985-4C8B-B933-3EF446131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960"/>
              <a:ext cx="336" cy="816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400" b="0">
                <a:latin typeface="Times New Roman" panose="02020603050405020304" pitchFamily="18" charset="0"/>
              </a:endParaRPr>
            </a:p>
          </p:txBody>
        </p:sp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id="{3B68D665-88E1-4C45-9705-EFD7D3F8F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1776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5B51DCDA-6D2B-4194-BFA7-72088F7D1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2592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2" name="Rectangle 6">
              <a:extLst>
                <a:ext uri="{FF2B5EF4-FFF2-40B4-BE49-F238E27FC236}">
                  <a16:creationId xmlns:a16="http://schemas.microsoft.com/office/drawing/2014/main" id="{95CE5EEB-325A-4D4D-9352-E99DC767E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3408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3" name="Line 7">
              <a:extLst>
                <a:ext uri="{FF2B5EF4-FFF2-40B4-BE49-F238E27FC236}">
                  <a16:creationId xmlns:a16="http://schemas.microsoft.com/office/drawing/2014/main" id="{61466D09-A135-4057-BFAC-01B218BD9E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0" y="9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8">
              <a:extLst>
                <a:ext uri="{FF2B5EF4-FFF2-40B4-BE49-F238E27FC236}">
                  <a16:creationId xmlns:a16="http://schemas.microsoft.com/office/drawing/2014/main" id="{B67EC3B9-6CF2-4699-9B0F-8DCF3CF379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0" y="1056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9">
              <a:extLst>
                <a:ext uri="{FF2B5EF4-FFF2-40B4-BE49-F238E27FC236}">
                  <a16:creationId xmlns:a16="http://schemas.microsoft.com/office/drawing/2014/main" id="{A69136B8-2866-45F4-8411-A41013C1FB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1056"/>
              <a:ext cx="0" cy="31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6" name="Rectangle 11">
            <a:extLst>
              <a:ext uri="{FF2B5EF4-FFF2-40B4-BE49-F238E27FC236}">
                <a16:creationId xmlns:a16="http://schemas.microsoft.com/office/drawing/2014/main" id="{17CA5822-CD31-4629-A20F-0875CD1DE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89865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7" name="AutoShape 12">
            <a:extLst>
              <a:ext uri="{FF2B5EF4-FFF2-40B4-BE49-F238E27FC236}">
                <a16:creationId xmlns:a16="http://schemas.microsoft.com/office/drawing/2014/main" id="{05AE3584-B6D7-4D55-A3ED-AC49B38441A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69281" y="216296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8" name="Line 13">
            <a:extLst>
              <a:ext uri="{FF2B5EF4-FFF2-40B4-BE49-F238E27FC236}">
                <a16:creationId xmlns:a16="http://schemas.microsoft.com/office/drawing/2014/main" id="{6449F688-6813-4C26-87E3-2E86018C2A5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19748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AutoShape 14">
            <a:extLst>
              <a:ext uri="{FF2B5EF4-FFF2-40B4-BE49-F238E27FC236}">
                <a16:creationId xmlns:a16="http://schemas.microsoft.com/office/drawing/2014/main" id="{28818932-C2A6-4BFD-B75E-1674AEAB0C5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295400" y="212725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0" name="Line 15">
            <a:extLst>
              <a:ext uri="{FF2B5EF4-FFF2-40B4-BE49-F238E27FC236}">
                <a16:creationId xmlns:a16="http://schemas.microsoft.com/office/drawing/2014/main" id="{8B9C09CE-1A25-40E0-B9BB-0C6CC832D9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167005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Line 16">
            <a:extLst>
              <a:ext uri="{FF2B5EF4-FFF2-40B4-BE49-F238E27FC236}">
                <a16:creationId xmlns:a16="http://schemas.microsoft.com/office/drawing/2014/main" id="{0467F695-FB80-4B4B-AF6B-95A202958E3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2600" y="22034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Rectangle 17">
            <a:extLst>
              <a:ext uri="{FF2B5EF4-FFF2-40B4-BE49-F238E27FC236}">
                <a16:creationId xmlns:a16="http://schemas.microsoft.com/office/drawing/2014/main" id="{84EE31A5-9147-436D-8675-C54A5A2B3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43205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3" name="AutoShape 18">
            <a:extLst>
              <a:ext uri="{FF2B5EF4-FFF2-40B4-BE49-F238E27FC236}">
                <a16:creationId xmlns:a16="http://schemas.microsoft.com/office/drawing/2014/main" id="{BFCC21BD-7E0A-43FF-AE22-895D71755A5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69281" y="269636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4" name="Line 19">
            <a:extLst>
              <a:ext uri="{FF2B5EF4-FFF2-40B4-BE49-F238E27FC236}">
                <a16:creationId xmlns:a16="http://schemas.microsoft.com/office/drawing/2014/main" id="{7DFE404F-EF51-4FD0-B0E8-5F9E5AE4CFD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25082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AutoShape 20">
            <a:extLst>
              <a:ext uri="{FF2B5EF4-FFF2-40B4-BE49-F238E27FC236}">
                <a16:creationId xmlns:a16="http://schemas.microsoft.com/office/drawing/2014/main" id="{FC58CEE8-5FDE-481B-A01A-FE9E89529080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295400" y="266065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6" name="Line 21">
            <a:extLst>
              <a:ext uri="{FF2B5EF4-FFF2-40B4-BE49-F238E27FC236}">
                <a16:creationId xmlns:a16="http://schemas.microsoft.com/office/drawing/2014/main" id="{4A2FB07F-C8A9-496D-ACB0-A26612648ED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23558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Line 22">
            <a:extLst>
              <a:ext uri="{FF2B5EF4-FFF2-40B4-BE49-F238E27FC236}">
                <a16:creationId xmlns:a16="http://schemas.microsoft.com/office/drawing/2014/main" id="{311BF520-5732-4068-B764-B9482E3D309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2600" y="27368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Rectangle 23">
            <a:extLst>
              <a:ext uri="{FF2B5EF4-FFF2-40B4-BE49-F238E27FC236}">
                <a16:creationId xmlns:a16="http://schemas.microsoft.com/office/drawing/2014/main" id="{7110F477-4C14-4422-98D4-5DE75D17A2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96545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29" name="AutoShape 24">
            <a:extLst>
              <a:ext uri="{FF2B5EF4-FFF2-40B4-BE49-F238E27FC236}">
                <a16:creationId xmlns:a16="http://schemas.microsoft.com/office/drawing/2014/main" id="{BAD1269E-7439-47BB-89D2-0B4F862D645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69281" y="322976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0" name="Line 25">
            <a:extLst>
              <a:ext uri="{FF2B5EF4-FFF2-40B4-BE49-F238E27FC236}">
                <a16:creationId xmlns:a16="http://schemas.microsoft.com/office/drawing/2014/main" id="{0D7C0383-9C8A-4075-B593-F5BB5E60FD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30416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AutoShape 26">
            <a:extLst>
              <a:ext uri="{FF2B5EF4-FFF2-40B4-BE49-F238E27FC236}">
                <a16:creationId xmlns:a16="http://schemas.microsoft.com/office/drawing/2014/main" id="{603DC8E6-FDC9-4E56-BE35-26911EA9B8A2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295400" y="319405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2" name="Line 27">
            <a:extLst>
              <a:ext uri="{FF2B5EF4-FFF2-40B4-BE49-F238E27FC236}">
                <a16:creationId xmlns:a16="http://schemas.microsoft.com/office/drawing/2014/main" id="{26BF9F06-7A3D-4F04-8A7D-22EB8CD5F8A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28892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" name="Line 28">
            <a:extLst>
              <a:ext uri="{FF2B5EF4-FFF2-40B4-BE49-F238E27FC236}">
                <a16:creationId xmlns:a16="http://schemas.microsoft.com/office/drawing/2014/main" id="{FF8073FB-55AC-4E17-8D78-0CE177136CC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2600" y="32702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Rectangle 29">
            <a:extLst>
              <a:ext uri="{FF2B5EF4-FFF2-40B4-BE49-F238E27FC236}">
                <a16:creationId xmlns:a16="http://schemas.microsoft.com/office/drawing/2014/main" id="{0CAC855C-FDB4-43CE-9BE9-4259EA04C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49885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5" name="AutoShape 30">
            <a:extLst>
              <a:ext uri="{FF2B5EF4-FFF2-40B4-BE49-F238E27FC236}">
                <a16:creationId xmlns:a16="http://schemas.microsoft.com/office/drawing/2014/main" id="{23B33F14-C320-4C72-B9D2-9632940B70A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69281" y="376316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6" name="Line 31">
            <a:extLst>
              <a:ext uri="{FF2B5EF4-FFF2-40B4-BE49-F238E27FC236}">
                <a16:creationId xmlns:a16="http://schemas.microsoft.com/office/drawing/2014/main" id="{FC7B57DB-6770-46DE-A6C8-3FC78130E07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35750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AutoShape 32">
            <a:extLst>
              <a:ext uri="{FF2B5EF4-FFF2-40B4-BE49-F238E27FC236}">
                <a16:creationId xmlns:a16="http://schemas.microsoft.com/office/drawing/2014/main" id="{905ED81F-736B-4504-8E96-6934560F57A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295400" y="372745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38" name="Line 33">
            <a:extLst>
              <a:ext uri="{FF2B5EF4-FFF2-40B4-BE49-F238E27FC236}">
                <a16:creationId xmlns:a16="http://schemas.microsoft.com/office/drawing/2014/main" id="{87CBBD02-1D5F-4665-9D76-F974BD2638C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34226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Line 34">
            <a:extLst>
              <a:ext uri="{FF2B5EF4-FFF2-40B4-BE49-F238E27FC236}">
                <a16:creationId xmlns:a16="http://schemas.microsoft.com/office/drawing/2014/main" id="{AF53EC0C-FB0F-4C43-8DBB-91F99BD81F0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2600" y="38036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Rectangle 35">
            <a:extLst>
              <a:ext uri="{FF2B5EF4-FFF2-40B4-BE49-F238E27FC236}">
                <a16:creationId xmlns:a16="http://schemas.microsoft.com/office/drawing/2014/main" id="{F94FF271-1DF4-49D0-AF68-B292973078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403225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1" name="AutoShape 36">
            <a:extLst>
              <a:ext uri="{FF2B5EF4-FFF2-40B4-BE49-F238E27FC236}">
                <a16:creationId xmlns:a16="http://schemas.microsoft.com/office/drawing/2014/main" id="{D7A7A3C6-68C5-4BD7-AA1F-0F185EF5611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69281" y="429656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2" name="Line 37">
            <a:extLst>
              <a:ext uri="{FF2B5EF4-FFF2-40B4-BE49-F238E27FC236}">
                <a16:creationId xmlns:a16="http://schemas.microsoft.com/office/drawing/2014/main" id="{9913E683-0AFA-490B-A5E4-85975EB18E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41084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3" name="AutoShape 38">
            <a:extLst>
              <a:ext uri="{FF2B5EF4-FFF2-40B4-BE49-F238E27FC236}">
                <a16:creationId xmlns:a16="http://schemas.microsoft.com/office/drawing/2014/main" id="{CB541B8F-7FC4-45A7-813B-0DDCFB9593C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295400" y="426085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4" name="Line 39">
            <a:extLst>
              <a:ext uri="{FF2B5EF4-FFF2-40B4-BE49-F238E27FC236}">
                <a16:creationId xmlns:a16="http://schemas.microsoft.com/office/drawing/2014/main" id="{4501C47A-BCDC-4E1A-8ABD-4A33EE93572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39560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5" name="Line 40">
            <a:extLst>
              <a:ext uri="{FF2B5EF4-FFF2-40B4-BE49-F238E27FC236}">
                <a16:creationId xmlns:a16="http://schemas.microsoft.com/office/drawing/2014/main" id="{BBC35A95-2F4B-4FE5-8BA7-81A2160921A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2600" y="43370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6" name="Rectangle 41">
            <a:extLst>
              <a:ext uri="{FF2B5EF4-FFF2-40B4-BE49-F238E27FC236}">
                <a16:creationId xmlns:a16="http://schemas.microsoft.com/office/drawing/2014/main" id="{C4BD1B7E-51C3-42ED-815E-C52484A81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456565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7" name="AutoShape 42">
            <a:extLst>
              <a:ext uri="{FF2B5EF4-FFF2-40B4-BE49-F238E27FC236}">
                <a16:creationId xmlns:a16="http://schemas.microsoft.com/office/drawing/2014/main" id="{481A2886-A03F-45B7-A0B9-680BC2210B4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69281" y="482996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48" name="Line 43">
            <a:extLst>
              <a:ext uri="{FF2B5EF4-FFF2-40B4-BE49-F238E27FC236}">
                <a16:creationId xmlns:a16="http://schemas.microsoft.com/office/drawing/2014/main" id="{F341BB0C-3DCD-4FD9-939E-8863F856A6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46418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9" name="AutoShape 44">
            <a:extLst>
              <a:ext uri="{FF2B5EF4-FFF2-40B4-BE49-F238E27FC236}">
                <a16:creationId xmlns:a16="http://schemas.microsoft.com/office/drawing/2014/main" id="{02C69B7C-87E9-4F92-A9F4-753BED5A5810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295400" y="479425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50" name="Line 45">
            <a:extLst>
              <a:ext uri="{FF2B5EF4-FFF2-40B4-BE49-F238E27FC236}">
                <a16:creationId xmlns:a16="http://schemas.microsoft.com/office/drawing/2014/main" id="{3B890F02-527A-4F1D-8192-ADF7CC9AFC6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44894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Line 46">
            <a:extLst>
              <a:ext uri="{FF2B5EF4-FFF2-40B4-BE49-F238E27FC236}">
                <a16:creationId xmlns:a16="http://schemas.microsoft.com/office/drawing/2014/main" id="{44FBEDEF-E55B-4325-9C64-D53733721A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2600" y="48704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" name="Rectangle 47">
            <a:extLst>
              <a:ext uri="{FF2B5EF4-FFF2-40B4-BE49-F238E27FC236}">
                <a16:creationId xmlns:a16="http://schemas.microsoft.com/office/drawing/2014/main" id="{4655E3B6-D528-49C8-B3DC-4677A5C6D8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509905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53" name="AutoShape 48">
            <a:extLst>
              <a:ext uri="{FF2B5EF4-FFF2-40B4-BE49-F238E27FC236}">
                <a16:creationId xmlns:a16="http://schemas.microsoft.com/office/drawing/2014/main" id="{B022180E-74D7-429C-B1D6-B7B016209EE6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69281" y="536336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54" name="Line 49">
            <a:extLst>
              <a:ext uri="{FF2B5EF4-FFF2-40B4-BE49-F238E27FC236}">
                <a16:creationId xmlns:a16="http://schemas.microsoft.com/office/drawing/2014/main" id="{5CC94CFD-82E7-4521-A270-80C4487F42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51752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" name="AutoShape 50">
            <a:extLst>
              <a:ext uri="{FF2B5EF4-FFF2-40B4-BE49-F238E27FC236}">
                <a16:creationId xmlns:a16="http://schemas.microsoft.com/office/drawing/2014/main" id="{0F040BB7-7F1B-4F1D-84A3-6900D5A1B6A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295400" y="5327650"/>
            <a:ext cx="304800" cy="228600"/>
          </a:xfrm>
          <a:prstGeom prst="triangle">
            <a:avLst>
              <a:gd name="adj" fmla="val 50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56" name="Line 51">
            <a:extLst>
              <a:ext uri="{FF2B5EF4-FFF2-40B4-BE49-F238E27FC236}">
                <a16:creationId xmlns:a16="http://schemas.microsoft.com/office/drawing/2014/main" id="{AFE1E8F3-7C02-4380-ACA6-F42955E1147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50228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7" name="Line 52">
            <a:extLst>
              <a:ext uri="{FF2B5EF4-FFF2-40B4-BE49-F238E27FC236}">
                <a16:creationId xmlns:a16="http://schemas.microsoft.com/office/drawing/2014/main" id="{26CB1506-D1DC-43E3-9029-EFB4CE84C2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2600" y="54038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8" name="Rectangle 53">
            <a:extLst>
              <a:ext uri="{FF2B5EF4-FFF2-40B4-BE49-F238E27FC236}">
                <a16:creationId xmlns:a16="http://schemas.microsoft.com/office/drawing/2014/main" id="{FB55AE3D-C830-4C96-9044-DD16D8CF4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5632450"/>
            <a:ext cx="304800" cy="4572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59" name="AutoShape 54">
            <a:extLst>
              <a:ext uri="{FF2B5EF4-FFF2-40B4-BE49-F238E27FC236}">
                <a16:creationId xmlns:a16="http://schemas.microsoft.com/office/drawing/2014/main" id="{8FC989AD-88BF-42B8-97C5-395262174F2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869281" y="5896769"/>
            <a:ext cx="147638" cy="76200"/>
          </a:xfrm>
          <a:prstGeom prst="triangle">
            <a:avLst>
              <a:gd name="adj" fmla="val 50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60" name="Line 55">
            <a:extLst>
              <a:ext uri="{FF2B5EF4-FFF2-40B4-BE49-F238E27FC236}">
                <a16:creationId xmlns:a16="http://schemas.microsoft.com/office/drawing/2014/main" id="{92716E59-B8A4-4509-9C16-C360E3019CF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7800" y="570865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" name="Line 56">
            <a:extLst>
              <a:ext uri="{FF2B5EF4-FFF2-40B4-BE49-F238E27FC236}">
                <a16:creationId xmlns:a16="http://schemas.microsoft.com/office/drawing/2014/main" id="{0295B865-93F7-4F7F-BDB2-5269AD0022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47800" y="555625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2" name="Line 57">
            <a:extLst>
              <a:ext uri="{FF2B5EF4-FFF2-40B4-BE49-F238E27FC236}">
                <a16:creationId xmlns:a16="http://schemas.microsoft.com/office/drawing/2014/main" id="{2A8E0759-203B-4955-80D5-CCF8CB80FF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52600" y="593725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" name="Line 58">
            <a:extLst>
              <a:ext uri="{FF2B5EF4-FFF2-40B4-BE49-F238E27FC236}">
                <a16:creationId xmlns:a16="http://schemas.microsoft.com/office/drawing/2014/main" id="{FCC0E044-CF93-4475-B81B-62F0762DD6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752600" y="2203450"/>
            <a:ext cx="0" cy="388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" name="Rectangle 59">
            <a:extLst>
              <a:ext uri="{FF2B5EF4-FFF2-40B4-BE49-F238E27FC236}">
                <a16:creationId xmlns:a16="http://schemas.microsoft.com/office/drawing/2014/main" id="{7E3E8610-B747-46C5-AFF0-AE533A898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212850"/>
            <a:ext cx="990600" cy="4572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400" b="0">
                <a:latin typeface="Times New Roman" panose="02020603050405020304" pitchFamily="18" charset="0"/>
              </a:rPr>
              <a:t>Wave Union</a:t>
            </a:r>
          </a:p>
          <a:p>
            <a:pPr algn="ctr" eaLnBrk="1" hangingPunct="1"/>
            <a:r>
              <a:rPr lang="en-US" altLang="zh-CN" sz="1400" b="0">
                <a:latin typeface="Times New Roman" panose="02020603050405020304" pitchFamily="18" charset="0"/>
              </a:rPr>
              <a:t>Launcher B</a:t>
            </a:r>
          </a:p>
        </p:txBody>
      </p:sp>
      <p:sp>
        <p:nvSpPr>
          <p:cNvPr id="65" name="Line 60">
            <a:extLst>
              <a:ext uri="{FF2B5EF4-FFF2-40B4-BE49-F238E27FC236}">
                <a16:creationId xmlns:a16="http://schemas.microsoft.com/office/drawing/2014/main" id="{D9678525-9E72-4C6C-9749-6B84653935E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44145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6" name="Line 61">
            <a:extLst>
              <a:ext uri="{FF2B5EF4-FFF2-40B4-BE49-F238E27FC236}">
                <a16:creationId xmlns:a16="http://schemas.microsoft.com/office/drawing/2014/main" id="{3EF3875B-249B-4963-B4B3-E998238502A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08965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7" name="Text Box 62">
            <a:extLst>
              <a:ext uri="{FF2B5EF4-FFF2-40B4-BE49-F238E27FC236}">
                <a16:creationId xmlns:a16="http://schemas.microsoft.com/office/drawing/2014/main" id="{2D795D20-7136-406B-93D5-E2C3F612C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517650"/>
            <a:ext cx="374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0">
                <a:latin typeface="Times New Roman" panose="02020603050405020304" pitchFamily="18" charset="0"/>
              </a:rPr>
              <a:t>In</a:t>
            </a:r>
          </a:p>
        </p:txBody>
      </p:sp>
      <p:sp>
        <p:nvSpPr>
          <p:cNvPr id="68" name="Text Box 63">
            <a:extLst>
              <a:ext uri="{FF2B5EF4-FFF2-40B4-BE49-F238E27FC236}">
                <a16:creationId xmlns:a16="http://schemas.microsoft.com/office/drawing/2014/main" id="{6F7CC1C5-3095-4D18-A660-47B73F482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632450"/>
            <a:ext cx="641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0">
                <a:latin typeface="Times New Roman" panose="02020603050405020304" pitchFamily="18" charset="0"/>
              </a:rPr>
              <a:t>CLK</a:t>
            </a:r>
          </a:p>
        </p:txBody>
      </p:sp>
      <p:grpSp>
        <p:nvGrpSpPr>
          <p:cNvPr id="69" name="Group 64">
            <a:extLst>
              <a:ext uri="{FF2B5EF4-FFF2-40B4-BE49-F238E27FC236}">
                <a16:creationId xmlns:a16="http://schemas.microsoft.com/office/drawing/2014/main" id="{CD5476E8-5277-4CAE-8D0D-A532A10F634A}"/>
              </a:ext>
            </a:extLst>
          </p:cNvPr>
          <p:cNvGrpSpPr>
            <a:grpSpLocks/>
          </p:cNvGrpSpPr>
          <p:nvPr/>
        </p:nvGrpSpPr>
        <p:grpSpPr bwMode="auto">
          <a:xfrm>
            <a:off x="4876800" y="984250"/>
            <a:ext cx="533400" cy="5181600"/>
            <a:chOff x="3072" y="960"/>
            <a:chExt cx="336" cy="3264"/>
          </a:xfrm>
        </p:grpSpPr>
        <p:sp>
          <p:nvSpPr>
            <p:cNvPr id="70" name="Rectangle 65">
              <a:extLst>
                <a:ext uri="{FF2B5EF4-FFF2-40B4-BE49-F238E27FC236}">
                  <a16:creationId xmlns:a16="http://schemas.microsoft.com/office/drawing/2014/main" id="{B7B43C90-24F7-45DA-8DEC-FCAD7B373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960"/>
              <a:ext cx="336" cy="816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400" b="0">
                <a:latin typeface="Times New Roman" panose="02020603050405020304" pitchFamily="18" charset="0"/>
              </a:endParaRPr>
            </a:p>
          </p:txBody>
        </p:sp>
        <p:sp>
          <p:nvSpPr>
            <p:cNvPr id="71" name="Rectangle 66">
              <a:extLst>
                <a:ext uri="{FF2B5EF4-FFF2-40B4-BE49-F238E27FC236}">
                  <a16:creationId xmlns:a16="http://schemas.microsoft.com/office/drawing/2014/main" id="{9C717A49-DEC7-4D02-86A4-29839D0CD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1776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72" name="Rectangle 67">
              <a:extLst>
                <a:ext uri="{FF2B5EF4-FFF2-40B4-BE49-F238E27FC236}">
                  <a16:creationId xmlns:a16="http://schemas.microsoft.com/office/drawing/2014/main" id="{AFFD70F8-2973-4FC2-B5B4-4B45848EA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2592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73" name="Rectangle 68">
              <a:extLst>
                <a:ext uri="{FF2B5EF4-FFF2-40B4-BE49-F238E27FC236}">
                  <a16:creationId xmlns:a16="http://schemas.microsoft.com/office/drawing/2014/main" id="{5C4222D0-C77A-4E28-8372-CFBE7D68D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3408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79" name="Line 69">
              <a:extLst>
                <a:ext uri="{FF2B5EF4-FFF2-40B4-BE49-F238E27FC236}">
                  <a16:creationId xmlns:a16="http://schemas.microsoft.com/office/drawing/2014/main" id="{14136C1E-2407-4A55-9972-034BFBB650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0" y="96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Line 70">
              <a:extLst>
                <a:ext uri="{FF2B5EF4-FFF2-40B4-BE49-F238E27FC236}">
                  <a16:creationId xmlns:a16="http://schemas.microsoft.com/office/drawing/2014/main" id="{3B41397E-3D17-4BA2-B37C-388FAA4A2E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20" y="1056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Line 71">
              <a:extLst>
                <a:ext uri="{FF2B5EF4-FFF2-40B4-BE49-F238E27FC236}">
                  <a16:creationId xmlns:a16="http://schemas.microsoft.com/office/drawing/2014/main" id="{291F84BB-2D82-4D32-A028-44302775A3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1056"/>
              <a:ext cx="0" cy="316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" name="Group 72">
            <a:extLst>
              <a:ext uri="{FF2B5EF4-FFF2-40B4-BE49-F238E27FC236}">
                <a16:creationId xmlns:a16="http://schemas.microsoft.com/office/drawing/2014/main" id="{01E5AECF-28A0-4EE6-AB7D-17E7F0AC8FCE}"/>
              </a:ext>
            </a:extLst>
          </p:cNvPr>
          <p:cNvGrpSpPr>
            <a:grpSpLocks/>
          </p:cNvGrpSpPr>
          <p:nvPr/>
        </p:nvGrpSpPr>
        <p:grpSpPr bwMode="auto">
          <a:xfrm>
            <a:off x="6781800" y="984250"/>
            <a:ext cx="533400" cy="5181600"/>
            <a:chOff x="4272" y="960"/>
            <a:chExt cx="336" cy="3264"/>
          </a:xfrm>
        </p:grpSpPr>
        <p:sp>
          <p:nvSpPr>
            <p:cNvPr id="83" name="Rectangle 73">
              <a:extLst>
                <a:ext uri="{FF2B5EF4-FFF2-40B4-BE49-F238E27FC236}">
                  <a16:creationId xmlns:a16="http://schemas.microsoft.com/office/drawing/2014/main" id="{A77EA6FD-D709-471A-ABA0-330C91C8D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960"/>
              <a:ext cx="336" cy="816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400" b="0">
                <a:latin typeface="Times New Roman" panose="02020603050405020304" pitchFamily="18" charset="0"/>
              </a:endParaRPr>
            </a:p>
          </p:txBody>
        </p:sp>
        <p:sp>
          <p:nvSpPr>
            <p:cNvPr id="84" name="Rectangle 74">
              <a:extLst>
                <a:ext uri="{FF2B5EF4-FFF2-40B4-BE49-F238E27FC236}">
                  <a16:creationId xmlns:a16="http://schemas.microsoft.com/office/drawing/2014/main" id="{97DCA3B0-7F34-41C0-AE19-11CBD717B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1776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85" name="Rectangle 75">
              <a:extLst>
                <a:ext uri="{FF2B5EF4-FFF2-40B4-BE49-F238E27FC236}">
                  <a16:creationId xmlns:a16="http://schemas.microsoft.com/office/drawing/2014/main" id="{D6442FC1-38CC-4EE2-846A-3020AD398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592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86" name="Rectangle 76">
              <a:extLst>
                <a:ext uri="{FF2B5EF4-FFF2-40B4-BE49-F238E27FC236}">
                  <a16:creationId xmlns:a16="http://schemas.microsoft.com/office/drawing/2014/main" id="{7824EFD3-8429-4FB5-A6EE-B9B42DE15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3408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87" name="Line 77">
              <a:extLst>
                <a:ext uri="{FF2B5EF4-FFF2-40B4-BE49-F238E27FC236}">
                  <a16:creationId xmlns:a16="http://schemas.microsoft.com/office/drawing/2014/main" id="{E22C5373-5E27-42E7-970B-954323DEC2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0" y="960"/>
              <a:ext cx="0" cy="7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Line 78">
              <a:extLst>
                <a:ext uri="{FF2B5EF4-FFF2-40B4-BE49-F238E27FC236}">
                  <a16:creationId xmlns:a16="http://schemas.microsoft.com/office/drawing/2014/main" id="{F3FB2C9A-0C54-46B1-A554-F0D470A711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0" y="1680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Line 79">
              <a:extLst>
                <a:ext uri="{FF2B5EF4-FFF2-40B4-BE49-F238E27FC236}">
                  <a16:creationId xmlns:a16="http://schemas.microsoft.com/office/drawing/2014/main" id="{91E1BAF4-0C6D-442A-B10A-F631C241CE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60" y="1680"/>
              <a:ext cx="0" cy="25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0" name="Line 80">
            <a:extLst>
              <a:ext uri="{FF2B5EF4-FFF2-40B4-BE49-F238E27FC236}">
                <a16:creationId xmlns:a16="http://schemas.microsoft.com/office/drawing/2014/main" id="{386671E3-0F0A-4DCA-974C-4022F59C4F87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12128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1" name="Text Box 81">
            <a:extLst>
              <a:ext uri="{FF2B5EF4-FFF2-40B4-BE49-F238E27FC236}">
                <a16:creationId xmlns:a16="http://schemas.microsoft.com/office/drawing/2014/main" id="{F849EF0E-87F3-4CAF-A702-9DB73A7DC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1289050"/>
            <a:ext cx="10477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0">
                <a:latin typeface="Times New Roman" panose="02020603050405020304" pitchFamily="18" charset="0"/>
              </a:rPr>
              <a:t>1: Oscillate</a:t>
            </a:r>
          </a:p>
        </p:txBody>
      </p:sp>
      <p:sp>
        <p:nvSpPr>
          <p:cNvPr id="92" name="Line 82">
            <a:extLst>
              <a:ext uri="{FF2B5EF4-FFF2-40B4-BE49-F238E27FC236}">
                <a16:creationId xmlns:a16="http://schemas.microsoft.com/office/drawing/2014/main" id="{ED0DEFB1-7CB3-422B-9C65-3BB9749AFBAD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2600" y="121285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3" name="Text Box 83">
            <a:extLst>
              <a:ext uri="{FF2B5EF4-FFF2-40B4-BE49-F238E27FC236}">
                <a16:creationId xmlns:a16="http://schemas.microsoft.com/office/drawing/2014/main" id="{C36CF461-BC36-49E8-97AE-F78CFF2DE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8600" y="1289050"/>
            <a:ext cx="692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0">
                <a:latin typeface="Times New Roman" panose="02020603050405020304" pitchFamily="18" charset="0"/>
              </a:rPr>
              <a:t>0: Hold</a:t>
            </a:r>
          </a:p>
        </p:txBody>
      </p:sp>
      <p:sp>
        <p:nvSpPr>
          <p:cNvPr id="94" name="Line 84">
            <a:extLst>
              <a:ext uri="{FF2B5EF4-FFF2-40B4-BE49-F238E27FC236}">
                <a16:creationId xmlns:a16="http://schemas.microsoft.com/office/drawing/2014/main" id="{5678DD63-CDD5-456F-AE06-A5C62FD5CD39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2355850"/>
            <a:ext cx="0" cy="2057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5" name="Group 85">
            <a:extLst>
              <a:ext uri="{FF2B5EF4-FFF2-40B4-BE49-F238E27FC236}">
                <a16:creationId xmlns:a16="http://schemas.microsoft.com/office/drawing/2014/main" id="{0278FDAA-98FE-4164-84E0-BE35A9260B6F}"/>
              </a:ext>
            </a:extLst>
          </p:cNvPr>
          <p:cNvGrpSpPr>
            <a:grpSpLocks/>
          </p:cNvGrpSpPr>
          <p:nvPr/>
        </p:nvGrpSpPr>
        <p:grpSpPr bwMode="auto">
          <a:xfrm>
            <a:off x="2514600" y="984250"/>
            <a:ext cx="1066800" cy="762000"/>
            <a:chOff x="1776" y="1920"/>
            <a:chExt cx="672" cy="480"/>
          </a:xfrm>
        </p:grpSpPr>
        <p:sp>
          <p:nvSpPr>
            <p:cNvPr id="96" name="Line 86">
              <a:extLst>
                <a:ext uri="{FF2B5EF4-FFF2-40B4-BE49-F238E27FC236}">
                  <a16:creationId xmlns:a16="http://schemas.microsoft.com/office/drawing/2014/main" id="{D41859FF-D23E-45E9-8377-BDC4E130D5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12" y="192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AutoShape 87">
              <a:extLst>
                <a:ext uri="{FF2B5EF4-FFF2-40B4-BE49-F238E27FC236}">
                  <a16:creationId xmlns:a16="http://schemas.microsoft.com/office/drawing/2014/main" id="{FF1BC996-573A-45B4-86DF-E242D5731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6" y="2064"/>
              <a:ext cx="192" cy="144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98" name="Line 88">
              <a:extLst>
                <a:ext uri="{FF2B5EF4-FFF2-40B4-BE49-F238E27FC236}">
                  <a16:creationId xmlns:a16="http://schemas.microsoft.com/office/drawing/2014/main" id="{2EB76C8C-3A47-4BBE-BFAA-98D96E7ED8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64" y="2304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Oval 89">
              <a:extLst>
                <a:ext uri="{FF2B5EF4-FFF2-40B4-BE49-F238E27FC236}">
                  <a16:creationId xmlns:a16="http://schemas.microsoft.com/office/drawing/2014/main" id="{A993EC7E-994E-46C5-9CE1-9437C7454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0" y="2208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00" name="AutoShape 90">
              <a:extLst>
                <a:ext uri="{FF2B5EF4-FFF2-40B4-BE49-F238E27FC236}">
                  <a16:creationId xmlns:a16="http://schemas.microsoft.com/office/drawing/2014/main" id="{DE97EBAD-3945-4D9C-8EEE-66B19FD5A3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968" y="2016"/>
              <a:ext cx="192" cy="192"/>
            </a:xfrm>
            <a:prstGeom prst="flowChartDelay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01" name="Line 91">
              <a:extLst>
                <a:ext uri="{FF2B5EF4-FFF2-40B4-BE49-F238E27FC236}">
                  <a16:creationId xmlns:a16="http://schemas.microsoft.com/office/drawing/2014/main" id="{8EC17169-1CEE-4131-9067-7D65BB10AE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12" y="19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Line 92">
              <a:extLst>
                <a:ext uri="{FF2B5EF4-FFF2-40B4-BE49-F238E27FC236}">
                  <a16:creationId xmlns:a16="http://schemas.microsoft.com/office/drawing/2014/main" id="{BC372DFB-B600-4879-BF43-65713C4413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16" y="192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Line 93">
              <a:extLst>
                <a:ext uri="{FF2B5EF4-FFF2-40B4-BE49-F238E27FC236}">
                  <a16:creationId xmlns:a16="http://schemas.microsoft.com/office/drawing/2014/main" id="{BFCD5A21-0BBC-4219-86DF-1529838394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52" y="192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Line 94">
              <a:extLst>
                <a:ext uri="{FF2B5EF4-FFF2-40B4-BE49-F238E27FC236}">
                  <a16:creationId xmlns:a16="http://schemas.microsoft.com/office/drawing/2014/main" id="{0F18090A-FAA6-46A0-B59E-61154F8C1A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52" y="220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Line 95">
              <a:extLst>
                <a:ext uri="{FF2B5EF4-FFF2-40B4-BE49-F238E27FC236}">
                  <a16:creationId xmlns:a16="http://schemas.microsoft.com/office/drawing/2014/main" id="{2AF1575E-4A53-4EAC-BD3F-2193959E9C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76" y="192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Line 96">
              <a:extLst>
                <a:ext uri="{FF2B5EF4-FFF2-40B4-BE49-F238E27FC236}">
                  <a16:creationId xmlns:a16="http://schemas.microsoft.com/office/drawing/2014/main" id="{66705F94-A698-4C22-811D-A69A9903EF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225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7" name="Group 97">
            <a:extLst>
              <a:ext uri="{FF2B5EF4-FFF2-40B4-BE49-F238E27FC236}">
                <a16:creationId xmlns:a16="http://schemas.microsoft.com/office/drawing/2014/main" id="{691D7056-B94A-483E-9857-E31DEC2D7C1B}"/>
              </a:ext>
            </a:extLst>
          </p:cNvPr>
          <p:cNvGrpSpPr>
            <a:grpSpLocks/>
          </p:cNvGrpSpPr>
          <p:nvPr/>
        </p:nvGrpSpPr>
        <p:grpSpPr bwMode="auto">
          <a:xfrm>
            <a:off x="7467600" y="984250"/>
            <a:ext cx="533400" cy="5181600"/>
            <a:chOff x="4704" y="960"/>
            <a:chExt cx="336" cy="3264"/>
          </a:xfrm>
        </p:grpSpPr>
        <p:sp>
          <p:nvSpPr>
            <p:cNvPr id="108" name="Rectangle 98">
              <a:extLst>
                <a:ext uri="{FF2B5EF4-FFF2-40B4-BE49-F238E27FC236}">
                  <a16:creationId xmlns:a16="http://schemas.microsoft.com/office/drawing/2014/main" id="{801DE01B-22F7-4121-84EF-4C813D7DD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960"/>
              <a:ext cx="336" cy="816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400" b="0">
                <a:latin typeface="Times New Roman" panose="02020603050405020304" pitchFamily="18" charset="0"/>
              </a:endParaRPr>
            </a:p>
          </p:txBody>
        </p:sp>
        <p:sp>
          <p:nvSpPr>
            <p:cNvPr id="109" name="Rectangle 99">
              <a:extLst>
                <a:ext uri="{FF2B5EF4-FFF2-40B4-BE49-F238E27FC236}">
                  <a16:creationId xmlns:a16="http://schemas.microsoft.com/office/drawing/2014/main" id="{B28C3E5A-0654-4B90-8C55-B314EF5DA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1776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10" name="Rectangle 100">
              <a:extLst>
                <a:ext uri="{FF2B5EF4-FFF2-40B4-BE49-F238E27FC236}">
                  <a16:creationId xmlns:a16="http://schemas.microsoft.com/office/drawing/2014/main" id="{A9FDCAF8-F4BD-4372-9E16-F83129180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2592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11" name="Rectangle 101">
              <a:extLst>
                <a:ext uri="{FF2B5EF4-FFF2-40B4-BE49-F238E27FC236}">
                  <a16:creationId xmlns:a16="http://schemas.microsoft.com/office/drawing/2014/main" id="{355784D1-3983-4CAB-B36D-C12BAAFC3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408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12" name="Line 102">
              <a:extLst>
                <a:ext uri="{FF2B5EF4-FFF2-40B4-BE49-F238E27FC236}">
                  <a16:creationId xmlns:a16="http://schemas.microsoft.com/office/drawing/2014/main" id="{0214FB1E-E5E4-4683-B7C0-0D26251EFE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2" y="960"/>
              <a:ext cx="0" cy="52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Line 103">
              <a:extLst>
                <a:ext uri="{FF2B5EF4-FFF2-40B4-BE49-F238E27FC236}">
                  <a16:creationId xmlns:a16="http://schemas.microsoft.com/office/drawing/2014/main" id="{E7215F5E-70D7-4EFB-A0CB-3CE03CF11A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2" y="148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Line 104">
              <a:extLst>
                <a:ext uri="{FF2B5EF4-FFF2-40B4-BE49-F238E27FC236}">
                  <a16:creationId xmlns:a16="http://schemas.microsoft.com/office/drawing/2014/main" id="{CC2BECEC-8890-4739-A3DE-BBB08ADA6C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2" y="2544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Line 105">
              <a:extLst>
                <a:ext uri="{FF2B5EF4-FFF2-40B4-BE49-F238E27FC236}">
                  <a16:creationId xmlns:a16="http://schemas.microsoft.com/office/drawing/2014/main" id="{FDF3BA21-CF87-41BE-8A80-AEF6439810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52" y="2544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Line 106">
              <a:extLst>
                <a:ext uri="{FF2B5EF4-FFF2-40B4-BE49-F238E27FC236}">
                  <a16:creationId xmlns:a16="http://schemas.microsoft.com/office/drawing/2014/main" id="{AAD5C378-2C82-47B2-8237-5AAC10F8A69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52" y="3600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Line 107">
              <a:extLst>
                <a:ext uri="{FF2B5EF4-FFF2-40B4-BE49-F238E27FC236}">
                  <a16:creationId xmlns:a16="http://schemas.microsoft.com/office/drawing/2014/main" id="{6C979193-49D2-49EC-856C-5C0565357E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2" y="3600"/>
              <a:ext cx="0" cy="62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Line 108">
              <a:extLst>
                <a:ext uri="{FF2B5EF4-FFF2-40B4-BE49-F238E27FC236}">
                  <a16:creationId xmlns:a16="http://schemas.microsoft.com/office/drawing/2014/main" id="{07889134-B1AF-4EBB-84B2-E7B2053DBE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92" y="1488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9" name="Oval 109">
            <a:extLst>
              <a:ext uri="{FF2B5EF4-FFF2-40B4-BE49-F238E27FC236}">
                <a16:creationId xmlns:a16="http://schemas.microsoft.com/office/drawing/2014/main" id="{E87B8267-888F-4F35-8BDA-0B52DEC50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0" y="1289050"/>
            <a:ext cx="10668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sp>
        <p:nvSpPr>
          <p:cNvPr id="120" name="Oval 110">
            <a:extLst>
              <a:ext uri="{FF2B5EF4-FFF2-40B4-BE49-F238E27FC236}">
                <a16:creationId xmlns:a16="http://schemas.microsoft.com/office/drawing/2014/main" id="{C439D10C-ABA2-4B4C-8EE2-A45AD4697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0" y="1289050"/>
            <a:ext cx="14478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grpSp>
        <p:nvGrpSpPr>
          <p:cNvPr id="121" name="Group 111">
            <a:extLst>
              <a:ext uri="{FF2B5EF4-FFF2-40B4-BE49-F238E27FC236}">
                <a16:creationId xmlns:a16="http://schemas.microsoft.com/office/drawing/2014/main" id="{D2A2E036-D5CA-4DDB-B51B-B3B5E10C3D1E}"/>
              </a:ext>
            </a:extLst>
          </p:cNvPr>
          <p:cNvGrpSpPr>
            <a:grpSpLocks/>
          </p:cNvGrpSpPr>
          <p:nvPr/>
        </p:nvGrpSpPr>
        <p:grpSpPr bwMode="auto">
          <a:xfrm>
            <a:off x="8153400" y="984250"/>
            <a:ext cx="533400" cy="5181600"/>
            <a:chOff x="5136" y="960"/>
            <a:chExt cx="336" cy="3264"/>
          </a:xfrm>
        </p:grpSpPr>
        <p:sp>
          <p:nvSpPr>
            <p:cNvPr id="122" name="Rectangle 112">
              <a:extLst>
                <a:ext uri="{FF2B5EF4-FFF2-40B4-BE49-F238E27FC236}">
                  <a16:creationId xmlns:a16="http://schemas.microsoft.com/office/drawing/2014/main" id="{C4A280F4-315C-442D-BE33-A508F63FA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960"/>
              <a:ext cx="336" cy="816"/>
            </a:xfrm>
            <a:prstGeom prst="rect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400" b="0">
                <a:latin typeface="Times New Roman" panose="02020603050405020304" pitchFamily="18" charset="0"/>
              </a:endParaRPr>
            </a:p>
          </p:txBody>
        </p:sp>
        <p:sp>
          <p:nvSpPr>
            <p:cNvPr id="123" name="Rectangle 113">
              <a:extLst>
                <a:ext uri="{FF2B5EF4-FFF2-40B4-BE49-F238E27FC236}">
                  <a16:creationId xmlns:a16="http://schemas.microsoft.com/office/drawing/2014/main" id="{A732759A-DDEE-4B55-99C9-7594A3A2C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1776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24" name="Rectangle 114">
              <a:extLst>
                <a:ext uri="{FF2B5EF4-FFF2-40B4-BE49-F238E27FC236}">
                  <a16:creationId xmlns:a16="http://schemas.microsoft.com/office/drawing/2014/main" id="{2DB5096B-9A39-47DE-A4E4-FC4002010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2592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25" name="Rectangle 115">
              <a:extLst>
                <a:ext uri="{FF2B5EF4-FFF2-40B4-BE49-F238E27FC236}">
                  <a16:creationId xmlns:a16="http://schemas.microsoft.com/office/drawing/2014/main" id="{50753367-4E8D-4D96-927D-1D692C88F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" y="3408"/>
              <a:ext cx="336" cy="816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Char char="•"/>
              </a:pPr>
              <a:endParaRPr lang="zh-CN" altLang="en-US"/>
            </a:p>
          </p:txBody>
        </p:sp>
        <p:sp>
          <p:nvSpPr>
            <p:cNvPr id="126" name="Line 116">
              <a:extLst>
                <a:ext uri="{FF2B5EF4-FFF2-40B4-BE49-F238E27FC236}">
                  <a16:creationId xmlns:a16="http://schemas.microsoft.com/office/drawing/2014/main" id="{77DCE471-6551-4750-BBEB-6C97F47E25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4" y="960"/>
              <a:ext cx="0" cy="3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Line 117">
              <a:extLst>
                <a:ext uri="{FF2B5EF4-FFF2-40B4-BE49-F238E27FC236}">
                  <a16:creationId xmlns:a16="http://schemas.microsoft.com/office/drawing/2014/main" id="{C586DF75-BF23-400A-A56A-267D9C68A3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4" y="1296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Line 118">
              <a:extLst>
                <a:ext uri="{FF2B5EF4-FFF2-40B4-BE49-F238E27FC236}">
                  <a16:creationId xmlns:a16="http://schemas.microsoft.com/office/drawing/2014/main" id="{49EA0F54-51F2-406F-B900-BAB0629C93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84" y="2352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Line 119">
              <a:extLst>
                <a:ext uri="{FF2B5EF4-FFF2-40B4-BE49-F238E27FC236}">
                  <a16:creationId xmlns:a16="http://schemas.microsoft.com/office/drawing/2014/main" id="{E16E9B9F-CBEE-4518-B9B3-C48F319647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84" y="2352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Line 120">
              <a:extLst>
                <a:ext uri="{FF2B5EF4-FFF2-40B4-BE49-F238E27FC236}">
                  <a16:creationId xmlns:a16="http://schemas.microsoft.com/office/drawing/2014/main" id="{C1504D59-A0CE-4840-AC96-771A324133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184" y="3408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Line 121">
              <a:extLst>
                <a:ext uri="{FF2B5EF4-FFF2-40B4-BE49-F238E27FC236}">
                  <a16:creationId xmlns:a16="http://schemas.microsoft.com/office/drawing/2014/main" id="{EC3510E8-5E1A-4832-AC9F-AE5B6BE1A8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4" y="3408"/>
              <a:ext cx="0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Line 122">
              <a:extLst>
                <a:ext uri="{FF2B5EF4-FFF2-40B4-BE49-F238E27FC236}">
                  <a16:creationId xmlns:a16="http://schemas.microsoft.com/office/drawing/2014/main" id="{8126CBD2-38BE-4427-B222-8E5456377B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4" y="1296"/>
              <a:ext cx="0" cy="105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" name="标题 1">
            <a:extLst>
              <a:ext uri="{FF2B5EF4-FFF2-40B4-BE49-F238E27FC236}">
                <a16:creationId xmlns:a16="http://schemas.microsoft.com/office/drawing/2014/main" id="{6475E2C0-6C12-46C9-86D5-B37E8EA457AD}"/>
              </a:ext>
            </a:extLst>
          </p:cNvPr>
          <p:cNvSpPr txBox="1">
            <a:spLocks/>
          </p:cNvSpPr>
          <p:nvPr/>
        </p:nvSpPr>
        <p:spPr>
          <a:xfrm>
            <a:off x="495300" y="6252103"/>
            <a:ext cx="8229600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1800" b="0" dirty="0">
                <a:solidFill>
                  <a:srgbClr val="FF0000"/>
                </a:solidFill>
                <a:latin typeface="+mn-lt"/>
              </a:rPr>
              <a:t>Does more oscillation cycles always mean better performance?</a:t>
            </a:r>
            <a:endParaRPr lang="zh-CN" altLang="en-US" sz="1800" b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CCED96-739B-47BE-9376-14C4EF468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83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nimBg="1"/>
      <p:bldP spid="120" grpId="0" animBg="1"/>
      <p:bldP spid="1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BCBB-88FD-4103-AD5C-64E329C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WaveUnion</a:t>
            </a:r>
            <a:r>
              <a:rPr lang="en-US" altLang="zh-CN" dirty="0"/>
              <a:t> B </a:t>
            </a:r>
            <a:r>
              <a:rPr lang="en-US" altLang="zh-CN" sz="2800" dirty="0"/>
              <a:t>(USTC)</a:t>
            </a:r>
            <a:endParaRPr lang="zh-CN" altLang="en-US" dirty="0"/>
          </a:p>
        </p:txBody>
      </p:sp>
      <p:sp>
        <p:nvSpPr>
          <p:cNvPr id="133" name="矩形 10">
            <a:extLst>
              <a:ext uri="{FF2B5EF4-FFF2-40B4-BE49-F238E27FC236}">
                <a16:creationId xmlns:a16="http://schemas.microsoft.com/office/drawing/2014/main" id="{17049F94-0AB5-4773-8A0C-C1A4CE5A0DF4}"/>
              </a:ext>
            </a:extLst>
          </p:cNvPr>
          <p:cNvSpPr/>
          <p:nvPr/>
        </p:nvSpPr>
        <p:spPr>
          <a:xfrm>
            <a:off x="1044046" y="1532466"/>
            <a:ext cx="4129087" cy="792163"/>
          </a:xfrm>
          <a:prstGeom prst="rect">
            <a:avLst/>
          </a:prstGeom>
          <a:solidFill>
            <a:schemeClr val="bg1"/>
          </a:solidFill>
          <a:ln w="19050" cmpd="sng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134" name="Object 4">
            <a:extLst>
              <a:ext uri="{FF2B5EF4-FFF2-40B4-BE49-F238E27FC236}">
                <a16:creationId xmlns:a16="http://schemas.microsoft.com/office/drawing/2014/main" id="{AA090375-25BD-47AE-9DAB-93AF476627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229259"/>
              </p:ext>
            </p:extLst>
          </p:nvPr>
        </p:nvGraphicFramePr>
        <p:xfrm>
          <a:off x="982133" y="1532466"/>
          <a:ext cx="6335713" cy="230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4" name="Visio" r:id="rId3" imgW="6256782" imgH="2283785" progId="Visio.Drawing.11">
                  <p:embed/>
                </p:oleObj>
              </mc:Choice>
              <mc:Fallback>
                <p:oleObj name="Visio" r:id="rId3" imgW="6256782" imgH="2283785" progId="Visio.Drawing.11">
                  <p:embed/>
                  <p:pic>
                    <p:nvPicPr>
                      <p:cNvPr id="134" name="Object 4">
                        <a:extLst>
                          <a:ext uri="{FF2B5EF4-FFF2-40B4-BE49-F238E27FC236}">
                            <a16:creationId xmlns:a16="http://schemas.microsoft.com/office/drawing/2014/main" id="{AA090375-25BD-47AE-9DAB-93AF476627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2133" y="1532466"/>
                        <a:ext cx="6335713" cy="230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5" name="TextBox 13">
            <a:extLst>
              <a:ext uri="{FF2B5EF4-FFF2-40B4-BE49-F238E27FC236}">
                <a16:creationId xmlns:a16="http://schemas.microsoft.com/office/drawing/2014/main" id="{7833F043-C20F-49AA-B573-B77507BB9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8458" y="4237566"/>
            <a:ext cx="1879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Comic Sans MS" panose="030F0702030302020204" pitchFamily="66" charset="0"/>
              </a:rPr>
              <a:t>INV+Delay+MUX</a:t>
            </a:r>
            <a:endParaRPr lang="zh-CN" altLang="en-US" sz="1600" b="1">
              <a:latin typeface="Comic Sans MS" panose="030F0702030302020204" pitchFamily="66" charset="0"/>
            </a:endParaRPr>
          </a:p>
        </p:txBody>
      </p:sp>
      <p:pic>
        <p:nvPicPr>
          <p:cNvPr id="136" name="Picture 16">
            <a:extLst>
              <a:ext uri="{FF2B5EF4-FFF2-40B4-BE49-F238E27FC236}">
                <a16:creationId xmlns:a16="http://schemas.microsoft.com/office/drawing/2014/main" id="{CAC50809-82CD-4F0E-85A1-1C80D58EE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33" y="4983691"/>
            <a:ext cx="4341813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" name="任意多边形 14">
            <a:extLst>
              <a:ext uri="{FF2B5EF4-FFF2-40B4-BE49-F238E27FC236}">
                <a16:creationId xmlns:a16="http://schemas.microsoft.com/office/drawing/2014/main" id="{B580732A-3B09-4125-A422-7E91374D20A2}"/>
              </a:ext>
            </a:extLst>
          </p:cNvPr>
          <p:cNvSpPr/>
          <p:nvPr/>
        </p:nvSpPr>
        <p:spPr>
          <a:xfrm>
            <a:off x="601133" y="1913466"/>
            <a:ext cx="358775" cy="2171700"/>
          </a:xfrm>
          <a:custGeom>
            <a:avLst/>
            <a:gdLst>
              <a:gd name="connsiteX0" fmla="*/ 320675 w 358775"/>
              <a:gd name="connsiteY0" fmla="*/ 0 h 2171700"/>
              <a:gd name="connsiteX1" fmla="*/ 6350 w 358775"/>
              <a:gd name="connsiteY1" fmla="*/ 1314450 h 2171700"/>
              <a:gd name="connsiteX2" fmla="*/ 358775 w 358775"/>
              <a:gd name="connsiteY2" fmla="*/ 217170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775" h="2171700">
                <a:moveTo>
                  <a:pt x="320675" y="0"/>
                </a:moveTo>
                <a:cubicBezTo>
                  <a:pt x="160337" y="476250"/>
                  <a:pt x="0" y="952500"/>
                  <a:pt x="6350" y="1314450"/>
                </a:cubicBezTo>
                <a:cubicBezTo>
                  <a:pt x="12700" y="1676400"/>
                  <a:pt x="185737" y="1924050"/>
                  <a:pt x="358775" y="2171700"/>
                </a:cubicBezTo>
              </a:path>
            </a:pathLst>
          </a:custGeom>
          <a:ln w="28575" cmpd="sng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8" name="TextBox 15">
            <a:extLst>
              <a:ext uri="{FF2B5EF4-FFF2-40B4-BE49-F238E27FC236}">
                <a16:creationId xmlns:a16="http://schemas.microsoft.com/office/drawing/2014/main" id="{8A2B5E7D-BBFD-467C-9032-4E135D0C1C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9333" y="1380066"/>
            <a:ext cx="2317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Comic Sans MS" panose="030F0702030302020204" pitchFamily="66" charset="0"/>
              </a:rPr>
              <a:t>Wave Union Launcher</a:t>
            </a:r>
            <a:endParaRPr lang="zh-CN" altLang="en-US" sz="1600" b="1">
              <a:latin typeface="Comic Sans MS" panose="030F0702030302020204" pitchFamily="66" charset="0"/>
            </a:endParaRPr>
          </a:p>
        </p:txBody>
      </p:sp>
      <p:pic>
        <p:nvPicPr>
          <p:cNvPr id="139" name="Picture 15">
            <a:extLst>
              <a:ext uri="{FF2B5EF4-FFF2-40B4-BE49-F238E27FC236}">
                <a16:creationId xmlns:a16="http://schemas.microsoft.com/office/drawing/2014/main" id="{F392BE2E-A7F9-458A-80C2-8DF158978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133" y="3970866"/>
            <a:ext cx="4202113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" name="图片 2" descr="C:\Documents and Settings\Administrator\桌面\关于VIRTEX5插件的相关文档\cfdin_vs_input7.bmp">
            <a:extLst>
              <a:ext uri="{FF2B5EF4-FFF2-40B4-BE49-F238E27FC236}">
                <a16:creationId xmlns:a16="http://schemas.microsoft.com/office/drawing/2014/main" id="{10F12C40-B2A5-41BE-9B5F-DF96B5AC96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33" y="3875616"/>
            <a:ext cx="71628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C0E388B2-1FBE-41B9-A1F5-4FC3FAC0D89E}"/>
              </a:ext>
            </a:extLst>
          </p:cNvPr>
          <p:cNvSpPr txBox="1">
            <a:spLocks/>
          </p:cNvSpPr>
          <p:nvPr/>
        </p:nvSpPr>
        <p:spPr>
          <a:xfrm>
            <a:off x="457200" y="814650"/>
            <a:ext cx="8229600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2400" dirty="0">
                <a:solidFill>
                  <a:srgbClr val="C00000"/>
                </a:solidFill>
                <a:latin typeface="+mn-lt"/>
              </a:rPr>
              <a:t>Principle of the 10-ps FPGA TDC</a:t>
            </a:r>
            <a:endParaRPr lang="zh-CN" altLang="en-US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969A99-CB7B-496F-9157-097316216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AF449A-E3B2-4E1A-AC30-F9969A18187E}"/>
              </a:ext>
            </a:extLst>
          </p:cNvPr>
          <p:cNvSpPr/>
          <p:nvPr/>
        </p:nvSpPr>
        <p:spPr>
          <a:xfrm>
            <a:off x="232040" y="651271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200" dirty="0">
                <a:solidFill>
                  <a:srgbClr val="FF0000"/>
                </a:solidFill>
              </a:rPr>
              <a:t>https://ieeexplore.ieee.org/stamp/stamp.jsp?tp=&amp;arnumber=5941022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68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/>
      <p:bldP spid="135" grpId="0"/>
      <p:bldP spid="1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BCBB-88FD-4103-AD5C-64E329C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WaveUnion</a:t>
            </a:r>
            <a:r>
              <a:rPr lang="en-US" altLang="zh-CN" dirty="0"/>
              <a:t> B </a:t>
            </a:r>
            <a:r>
              <a:rPr lang="en-US" altLang="zh-CN" sz="2800" dirty="0"/>
              <a:t>(USTC)</a:t>
            </a:r>
            <a:endParaRPr lang="zh-CN" altLang="en-US" dirty="0"/>
          </a:p>
        </p:txBody>
      </p:sp>
      <p:graphicFrame>
        <p:nvGraphicFramePr>
          <p:cNvPr id="141" name="Object 1">
            <a:extLst>
              <a:ext uri="{FF2B5EF4-FFF2-40B4-BE49-F238E27FC236}">
                <a16:creationId xmlns:a16="http://schemas.microsoft.com/office/drawing/2014/main" id="{31BB3A0A-1F74-4280-BBED-3EAEF332E06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200" y="1295400"/>
          <a:ext cx="5259388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4" name="Visio" r:id="rId3" imgW="5080635" imgH="2646331" progId="Visio.Drawing.11">
                  <p:embed/>
                </p:oleObj>
              </mc:Choice>
              <mc:Fallback>
                <p:oleObj name="Visio" r:id="rId3" imgW="5080635" imgH="2646331" progId="Visio.Drawing.11">
                  <p:embed/>
                  <p:pic>
                    <p:nvPicPr>
                      <p:cNvPr id="26626" name="Object 1">
                        <a:extLst>
                          <a:ext uri="{FF2B5EF4-FFF2-40B4-BE49-F238E27FC236}">
                            <a16:creationId xmlns:a16="http://schemas.microsoft.com/office/drawing/2014/main" id="{BF8EFA57-F4CA-4D5F-81D6-41BADE63F4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1295400"/>
                        <a:ext cx="5259388" cy="2743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2" name="Picture 7" descr="24_times_fine_code_1">
            <a:extLst>
              <a:ext uri="{FF2B5EF4-FFF2-40B4-BE49-F238E27FC236}">
                <a16:creationId xmlns:a16="http://schemas.microsoft.com/office/drawing/2014/main" id="{8F1DD7D6-1931-42CD-9BF1-92D612E39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38600"/>
            <a:ext cx="4324350" cy="232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3" name="Object 2">
            <a:extLst>
              <a:ext uri="{FF2B5EF4-FFF2-40B4-BE49-F238E27FC236}">
                <a16:creationId xmlns:a16="http://schemas.microsoft.com/office/drawing/2014/main" id="{38919280-4AEA-4F10-A2AF-F06CA939AD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29400" y="1371600"/>
          <a:ext cx="2057400" cy="261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5" name="Equation" r:id="rId6" imgW="1295400" imgH="1651000" progId="Equation.3">
                  <p:embed/>
                </p:oleObj>
              </mc:Choice>
              <mc:Fallback>
                <p:oleObj name="Equation" r:id="rId6" imgW="1295400" imgH="1651000" progId="Equation.3">
                  <p:embed/>
                  <p:pic>
                    <p:nvPicPr>
                      <p:cNvPr id="4099" name="Object 2">
                        <a:extLst>
                          <a:ext uri="{FF2B5EF4-FFF2-40B4-BE49-F238E27FC236}">
                            <a16:creationId xmlns:a16="http://schemas.microsoft.com/office/drawing/2014/main" id="{1CCCD973-161D-4E77-9FCD-D2A819AF9FB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1371600"/>
                        <a:ext cx="2057400" cy="2616200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00CCFF"/>
                        </a:solidFill>
                        <a:prstDash val="dash"/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" name="右箭头 8">
            <a:extLst>
              <a:ext uri="{FF2B5EF4-FFF2-40B4-BE49-F238E27FC236}">
                <a16:creationId xmlns:a16="http://schemas.microsoft.com/office/drawing/2014/main" id="{EB4BC280-80B2-4FD2-9FC4-21C86E08ED9C}"/>
              </a:ext>
            </a:extLst>
          </p:cNvPr>
          <p:cNvSpPr/>
          <p:nvPr/>
        </p:nvSpPr>
        <p:spPr>
          <a:xfrm rot="19315886" flipV="1">
            <a:off x="4725988" y="4205288"/>
            <a:ext cx="1544637" cy="4445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145" name="Object 4">
            <a:extLst>
              <a:ext uri="{FF2B5EF4-FFF2-40B4-BE49-F238E27FC236}">
                <a16:creationId xmlns:a16="http://schemas.microsoft.com/office/drawing/2014/main" id="{4563DA95-C19B-45A5-B527-D7947F6C29A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343400" y="2209800"/>
          <a:ext cx="1973263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6" name="Equation" r:id="rId8" imgW="1016000" imgH="228600" progId="Equation.3">
                  <p:embed/>
                </p:oleObj>
              </mc:Choice>
              <mc:Fallback>
                <p:oleObj name="Equation" r:id="rId8" imgW="1016000" imgH="228600" progId="Equation.3">
                  <p:embed/>
                  <p:pic>
                    <p:nvPicPr>
                      <p:cNvPr id="4100" name="Object 4">
                        <a:extLst>
                          <a:ext uri="{FF2B5EF4-FFF2-40B4-BE49-F238E27FC236}">
                            <a16:creationId xmlns:a16="http://schemas.microsoft.com/office/drawing/2014/main" id="{06A3D0A3-82F7-4598-AD84-892F5EF25E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2209800"/>
                        <a:ext cx="1973263" cy="4460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6" name="右箭头 11">
            <a:extLst>
              <a:ext uri="{FF2B5EF4-FFF2-40B4-BE49-F238E27FC236}">
                <a16:creationId xmlns:a16="http://schemas.microsoft.com/office/drawing/2014/main" id="{15C20678-376D-465B-8CC7-BB1143CC9092}"/>
              </a:ext>
            </a:extLst>
          </p:cNvPr>
          <p:cNvSpPr/>
          <p:nvPr/>
        </p:nvSpPr>
        <p:spPr>
          <a:xfrm rot="5400000" flipV="1">
            <a:off x="3136106" y="3874294"/>
            <a:ext cx="504825" cy="7143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7" name="TextBox 12">
            <a:extLst>
              <a:ext uri="{FF2B5EF4-FFF2-40B4-BE49-F238E27FC236}">
                <a16:creationId xmlns:a16="http://schemas.microsoft.com/office/drawing/2014/main" id="{C720C995-2E46-4B3E-8A73-04E091E8A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3962400"/>
            <a:ext cx="18462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latin typeface="Comic Sans MS" panose="030F0702030302020204" pitchFamily="66" charset="0"/>
              </a:rPr>
              <a:t>N times Oscillation</a:t>
            </a:r>
            <a:endParaRPr lang="zh-CN" altLang="en-US" sz="1400" b="1">
              <a:latin typeface="Comic Sans MS" panose="030F0702030302020204" pitchFamily="66" charset="0"/>
            </a:endParaRPr>
          </a:p>
        </p:txBody>
      </p:sp>
      <p:graphicFrame>
        <p:nvGraphicFramePr>
          <p:cNvPr id="148" name="Object 6">
            <a:extLst>
              <a:ext uri="{FF2B5EF4-FFF2-40B4-BE49-F238E27FC236}">
                <a16:creationId xmlns:a16="http://schemas.microsoft.com/office/drawing/2014/main" id="{88F69DA4-DE89-4EF5-AC41-8F28DC6A73F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15000" y="4495800"/>
          <a:ext cx="2879725" cy="127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97" name="Equation" r:id="rId10" imgW="1117600" imgH="520700" progId="Equation.3">
                  <p:embed/>
                </p:oleObj>
              </mc:Choice>
              <mc:Fallback>
                <p:oleObj name="Equation" r:id="rId10" imgW="1117600" imgH="520700" progId="Equation.3">
                  <p:embed/>
                  <p:pic>
                    <p:nvPicPr>
                      <p:cNvPr id="4101" name="Object 6">
                        <a:extLst>
                          <a:ext uri="{FF2B5EF4-FFF2-40B4-BE49-F238E27FC236}">
                            <a16:creationId xmlns:a16="http://schemas.microsoft.com/office/drawing/2014/main" id="{FD4E9B0A-290A-430D-8F73-9B89A2D4403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495800"/>
                        <a:ext cx="2879725" cy="1279525"/>
                      </a:xfrm>
                      <a:prstGeom prst="rect">
                        <a:avLst/>
                      </a:prstGeom>
                      <a:noFill/>
                      <a:ln w="28575">
                        <a:solidFill>
                          <a:srgbClr val="00CCFF"/>
                        </a:solidFill>
                        <a:prstDash val="dash"/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9" name="TextBox 148">
            <a:extLst>
              <a:ext uri="{FF2B5EF4-FFF2-40B4-BE49-F238E27FC236}">
                <a16:creationId xmlns:a16="http://schemas.microsoft.com/office/drawing/2014/main" id="{11752400-3793-4163-BACD-27D57C8E973E}"/>
              </a:ext>
            </a:extLst>
          </p:cNvPr>
          <p:cNvSpPr txBox="1"/>
          <p:nvPr/>
        </p:nvSpPr>
        <p:spPr>
          <a:xfrm>
            <a:off x="255510" y="812568"/>
            <a:ext cx="50499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</a:rPr>
              <a:t>Signal Processing of the Raw TDC time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E27B2C-8CC3-488F-816A-81B43D60B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81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4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BCBB-88FD-4103-AD5C-64E329C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WaveUnion</a:t>
            </a:r>
            <a:r>
              <a:rPr lang="en-US" altLang="zh-CN" dirty="0"/>
              <a:t> B </a:t>
            </a:r>
            <a:r>
              <a:rPr lang="en-US" altLang="zh-CN" sz="2800" dirty="0"/>
              <a:t>(USTC)</a:t>
            </a:r>
            <a:endParaRPr lang="zh-CN" altLang="en-US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11752400-3793-4163-BACD-27D57C8E973E}"/>
              </a:ext>
            </a:extLst>
          </p:cNvPr>
          <p:cNvSpPr txBox="1"/>
          <p:nvPr/>
        </p:nvSpPr>
        <p:spPr>
          <a:xfrm>
            <a:off x="428271" y="858190"/>
            <a:ext cx="5841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</a:rPr>
              <a:t>Signal Processing of the multi-averaging TDC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1B26844C-FBF1-4B1B-AA01-8B5C90D99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371600"/>
            <a:ext cx="8229600" cy="5257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zh-CN" sz="2000" b="1" dirty="0"/>
              <a:t>RMS timing precision (</a:t>
            </a:r>
            <a:r>
              <a:rPr lang="el-GR" altLang="zh-CN" sz="2000" dirty="0">
                <a:ea typeface="华文中宋"/>
                <a:cs typeface="Times New Roman"/>
              </a:rPr>
              <a:t>σ</a:t>
            </a:r>
            <a:r>
              <a:rPr lang="en-US" altLang="zh-CN" sz="2000" baseline="-25000" dirty="0">
                <a:ea typeface="华文中宋"/>
                <a:cs typeface="Times New Roman"/>
              </a:rPr>
              <a:t>delay</a:t>
            </a:r>
            <a:r>
              <a:rPr lang="en-US" altLang="zh-CN" sz="2000" b="1" dirty="0"/>
              <a:t>) vs. N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altLang="zh-CN" sz="1800" b="1" dirty="0"/>
              <a:t>      </a:t>
            </a:r>
            <a:r>
              <a:rPr lang="en-US" altLang="zh-CN" sz="1800" b="1" dirty="0">
                <a:cs typeface="Times New Roman"/>
              </a:rPr>
              <a:t>• </a:t>
            </a:r>
            <a:r>
              <a:rPr lang="en-US" altLang="zh-CN" sz="1800" dirty="0">
                <a:cs typeface="Times New Roman"/>
              </a:rPr>
              <a:t>Non-uniformed distribution of the carry chain delay (</a:t>
            </a:r>
            <a:r>
              <a:rPr lang="el-GR" altLang="zh-CN" sz="1800" dirty="0">
                <a:ea typeface="华文中宋"/>
                <a:cs typeface="Times New Roman"/>
              </a:rPr>
              <a:t>σ</a:t>
            </a:r>
            <a:r>
              <a:rPr lang="en-US" altLang="zh-CN" sz="1800" baseline="-25000" dirty="0">
                <a:ea typeface="华文中宋"/>
                <a:cs typeface="Times New Roman"/>
              </a:rPr>
              <a:t>cell</a:t>
            </a:r>
            <a:r>
              <a:rPr lang="en-US" altLang="zh-CN" sz="1800" dirty="0">
                <a:ea typeface="华文中宋"/>
                <a:cs typeface="Times New Roman"/>
              </a:rPr>
              <a:t> )</a:t>
            </a:r>
            <a:endParaRPr lang="en-US" altLang="zh-CN" sz="1800" dirty="0">
              <a:cs typeface="Times New Roman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>
                <a:cs typeface="Times New Roman"/>
              </a:rPr>
              <a:t>      • Random uncertainty of the oscillation period (</a:t>
            </a:r>
            <a:r>
              <a:rPr lang="el-GR" altLang="zh-CN" sz="1800" dirty="0">
                <a:ea typeface="华文中宋"/>
                <a:cs typeface="Times New Roman"/>
              </a:rPr>
              <a:t>σ</a:t>
            </a:r>
            <a:r>
              <a:rPr lang="en-US" altLang="zh-CN" sz="1800" baseline="-25000" dirty="0" err="1">
                <a:ea typeface="华文中宋"/>
                <a:cs typeface="Times New Roman"/>
              </a:rPr>
              <a:t>osc</a:t>
            </a:r>
            <a:r>
              <a:rPr lang="en-US" altLang="zh-CN" sz="1800" baseline="-25000" dirty="0">
                <a:ea typeface="华文中宋"/>
                <a:cs typeface="Times New Roman"/>
              </a:rPr>
              <a:t> </a:t>
            </a:r>
            <a:r>
              <a:rPr lang="en-US" altLang="zh-CN" sz="1800" dirty="0">
                <a:ea typeface="华文中宋"/>
                <a:cs typeface="Times New Roman"/>
              </a:rPr>
              <a:t>)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baseline="-25000" dirty="0">
                <a:ea typeface="华文中宋"/>
                <a:cs typeface="Times New Roman"/>
              </a:rPr>
              <a:t>         </a:t>
            </a:r>
            <a:r>
              <a:rPr lang="en-US" altLang="zh-CN" sz="1800" dirty="0">
                <a:cs typeface="Times New Roman"/>
              </a:rPr>
              <a:t>• Other contributors, e.g. the steady of the clock (</a:t>
            </a:r>
            <a:r>
              <a:rPr lang="el-GR" altLang="zh-CN" sz="1800" dirty="0">
                <a:ea typeface="华文中宋"/>
                <a:cs typeface="Times New Roman"/>
              </a:rPr>
              <a:t>σ</a:t>
            </a:r>
            <a:r>
              <a:rPr lang="en-US" altLang="zh-CN" sz="1800" baseline="-25000" dirty="0">
                <a:ea typeface="华文中宋"/>
                <a:cs typeface="Times New Roman"/>
              </a:rPr>
              <a:t>other</a:t>
            </a:r>
            <a:r>
              <a:rPr lang="en-US" altLang="zh-CN" sz="1800" dirty="0">
                <a:ea typeface="华文中宋"/>
                <a:cs typeface="Times New Roman"/>
              </a:rPr>
              <a:t>)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800" dirty="0">
              <a:ea typeface="华文中宋"/>
              <a:cs typeface="Times New Roman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800" dirty="0">
              <a:ea typeface="华文中宋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b="1" dirty="0"/>
              <a:t>   Three possible cases:</a:t>
            </a:r>
          </a:p>
          <a:p>
            <a:pPr marL="457200" indent="-457200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/>
              <a:t>       </a:t>
            </a:r>
            <a:r>
              <a:rPr lang="en-US" altLang="zh-CN" sz="1800" dirty="0">
                <a:cs typeface="Times New Roman"/>
              </a:rPr>
              <a:t>• Case 1: </a:t>
            </a:r>
            <a:r>
              <a:rPr lang="en-US" altLang="zh-CN" sz="1800" dirty="0" err="1"/>
              <a:t>σ</a:t>
            </a:r>
            <a:r>
              <a:rPr lang="en-US" altLang="zh-CN" sz="1800" baseline="-25000" dirty="0" err="1"/>
              <a:t>osc</a:t>
            </a:r>
            <a:r>
              <a:rPr lang="en-US" altLang="zh-CN" sz="1800" dirty="0"/>
              <a:t> &lt;&lt; </a:t>
            </a:r>
            <a:r>
              <a:rPr lang="en-US" altLang="zh-CN" sz="1800" dirty="0" err="1"/>
              <a:t>σ</a:t>
            </a:r>
            <a:r>
              <a:rPr lang="en-US" altLang="zh-CN" sz="1800" baseline="-25000" dirty="0" err="1"/>
              <a:t>cell</a:t>
            </a:r>
            <a:endParaRPr lang="en-US" altLang="zh-CN" sz="1800" dirty="0"/>
          </a:p>
          <a:p>
            <a:pPr marL="457200" indent="-457200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/>
              <a:t>       </a:t>
            </a:r>
            <a:r>
              <a:rPr lang="en-US" altLang="zh-CN" sz="1800" dirty="0">
                <a:cs typeface="Times New Roman"/>
              </a:rPr>
              <a:t>• Case 2: </a:t>
            </a:r>
            <a:r>
              <a:rPr lang="en-US" altLang="zh-CN" sz="1800" dirty="0" err="1"/>
              <a:t>σ</a:t>
            </a:r>
            <a:r>
              <a:rPr lang="en-US" altLang="zh-CN" sz="1800" baseline="-25000" dirty="0" err="1"/>
              <a:t>osc</a:t>
            </a:r>
            <a:r>
              <a:rPr lang="en-US" altLang="zh-CN" sz="1800" dirty="0"/>
              <a:t> ≈ </a:t>
            </a:r>
            <a:r>
              <a:rPr lang="en-US" altLang="zh-CN" sz="1800" dirty="0" err="1"/>
              <a:t>σ</a:t>
            </a:r>
            <a:r>
              <a:rPr lang="en-US" altLang="zh-CN" sz="1800" baseline="-25000" dirty="0" err="1"/>
              <a:t>cell</a:t>
            </a:r>
            <a:r>
              <a:rPr lang="en-US" altLang="zh-CN" sz="1800" baseline="-25000" dirty="0"/>
              <a:t> </a:t>
            </a:r>
            <a:r>
              <a:rPr lang="en-US" altLang="zh-CN" sz="1800" b="1" dirty="0"/>
              <a:t> </a:t>
            </a:r>
            <a:r>
              <a:rPr lang="en-US" altLang="zh-CN" sz="1800" dirty="0"/>
              <a:t>The best timing @</a:t>
            </a:r>
            <a:endParaRPr lang="en-US" altLang="zh-CN" sz="1800" baseline="-25000" dirty="0"/>
          </a:p>
          <a:p>
            <a:pPr marL="457200" indent="-457200"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1800" dirty="0"/>
              <a:t>       </a:t>
            </a:r>
            <a:r>
              <a:rPr lang="en-US" altLang="zh-CN" sz="1800" dirty="0">
                <a:cs typeface="Times New Roman"/>
              </a:rPr>
              <a:t>• Case 3: </a:t>
            </a:r>
            <a:r>
              <a:rPr lang="en-US" altLang="zh-CN" sz="1800" dirty="0" err="1"/>
              <a:t>σ</a:t>
            </a:r>
            <a:r>
              <a:rPr lang="en-US" altLang="zh-CN" sz="1800" baseline="-25000" dirty="0" err="1"/>
              <a:t>osc</a:t>
            </a:r>
            <a:r>
              <a:rPr lang="en-US" altLang="zh-CN" sz="1800" dirty="0"/>
              <a:t> &gt;&gt; </a:t>
            </a:r>
            <a:r>
              <a:rPr lang="en-US" altLang="zh-CN" sz="1800" dirty="0" err="1"/>
              <a:t>σ</a:t>
            </a:r>
            <a:r>
              <a:rPr lang="en-US" altLang="zh-CN" sz="1800" baseline="-25000" dirty="0" err="1"/>
              <a:t>cell</a:t>
            </a:r>
            <a:endParaRPr lang="en-US" altLang="zh-CN" sz="1800" dirty="0"/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800" dirty="0">
              <a:ea typeface="华文中宋"/>
              <a:cs typeface="Times New Roman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800" baseline="-25000" dirty="0">
              <a:ea typeface="华文中宋"/>
              <a:cs typeface="Times New Roman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800" baseline="-25000" dirty="0">
              <a:ea typeface="华文中宋"/>
              <a:cs typeface="Times New Roman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800" baseline="-25000" dirty="0">
              <a:ea typeface="华文中宋"/>
              <a:cs typeface="Times New Roman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800" baseline="-25000" dirty="0">
              <a:ea typeface="华文中宋"/>
              <a:cs typeface="Times New Roman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zh-CN" altLang="en-US" sz="1800" baseline="-25000" dirty="0"/>
          </a:p>
        </p:txBody>
      </p:sp>
      <p:graphicFrame>
        <p:nvGraphicFramePr>
          <p:cNvPr id="13" name="Object 1">
            <a:extLst>
              <a:ext uri="{FF2B5EF4-FFF2-40B4-BE49-F238E27FC236}">
                <a16:creationId xmlns:a16="http://schemas.microsoft.com/office/drawing/2014/main" id="{378C8763-46EA-4A9E-A0C8-4EDC6714B2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5420959"/>
              </p:ext>
            </p:extLst>
          </p:nvPr>
        </p:nvGraphicFramePr>
        <p:xfrm>
          <a:off x="1143000" y="3277414"/>
          <a:ext cx="3953933" cy="761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4" name="Equation" r:id="rId3" imgW="2032000" imgH="393700" progId="Equation.3">
                  <p:embed/>
                </p:oleObj>
              </mc:Choice>
              <mc:Fallback>
                <p:oleObj name="Equation" r:id="rId3" imgW="2032000" imgH="393700" progId="Equation.3">
                  <p:embed/>
                  <p:pic>
                    <p:nvPicPr>
                      <p:cNvPr id="5122" name="Object 1">
                        <a:extLst>
                          <a:ext uri="{FF2B5EF4-FFF2-40B4-BE49-F238E27FC236}">
                            <a16:creationId xmlns:a16="http://schemas.microsoft.com/office/drawing/2014/main" id="{2EA16FE4-120A-4B07-AFE4-10D0F952326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277414"/>
                        <a:ext cx="3953933" cy="7611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7">
            <a:extLst>
              <a:ext uri="{FF2B5EF4-FFF2-40B4-BE49-F238E27FC236}">
                <a16:creationId xmlns:a16="http://schemas.microsoft.com/office/drawing/2014/main" id="{14953663-A114-49BA-B81C-1C51C4B724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3079754"/>
              </p:ext>
            </p:extLst>
          </p:nvPr>
        </p:nvGraphicFramePr>
        <p:xfrm>
          <a:off x="3084835" y="4715933"/>
          <a:ext cx="1695238" cy="661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5" name="Equation" r:id="rId5" imgW="952087" imgH="368140" progId="Equation.3">
                  <p:embed/>
                </p:oleObj>
              </mc:Choice>
              <mc:Fallback>
                <p:oleObj name="Equation" r:id="rId5" imgW="952087" imgH="368140" progId="Equation.3">
                  <p:embed/>
                  <p:pic>
                    <p:nvPicPr>
                      <p:cNvPr id="5123" name="Object 7">
                        <a:extLst>
                          <a:ext uri="{FF2B5EF4-FFF2-40B4-BE49-F238E27FC236}">
                            <a16:creationId xmlns:a16="http://schemas.microsoft.com/office/drawing/2014/main" id="{520E6D1E-1874-4E11-BED3-3AC5129971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4835" y="4715933"/>
                        <a:ext cx="1695238" cy="6612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9">
            <a:extLst>
              <a:ext uri="{FF2B5EF4-FFF2-40B4-BE49-F238E27FC236}">
                <a16:creationId xmlns:a16="http://schemas.microsoft.com/office/drawing/2014/main" id="{92E5948B-4F54-48CF-BF77-D2D1D2E9AF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111342"/>
              </p:ext>
            </p:extLst>
          </p:nvPr>
        </p:nvGraphicFramePr>
        <p:xfrm>
          <a:off x="4813008" y="5274116"/>
          <a:ext cx="1265767" cy="7028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6" name="Equation" r:id="rId7" imgW="774364" imgH="418918" progId="Equation.3">
                  <p:embed/>
                </p:oleObj>
              </mc:Choice>
              <mc:Fallback>
                <p:oleObj name="Equation" r:id="rId7" imgW="774364" imgH="418918" progId="Equation.3">
                  <p:embed/>
                  <p:pic>
                    <p:nvPicPr>
                      <p:cNvPr id="5124" name="Object 9">
                        <a:extLst>
                          <a:ext uri="{FF2B5EF4-FFF2-40B4-BE49-F238E27FC236}">
                            <a16:creationId xmlns:a16="http://schemas.microsoft.com/office/drawing/2014/main" id="{D892B34F-9DDA-46A8-B089-AE66303DDE6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3008" y="5274116"/>
                        <a:ext cx="1265767" cy="7028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2">
            <a:extLst>
              <a:ext uri="{FF2B5EF4-FFF2-40B4-BE49-F238E27FC236}">
                <a16:creationId xmlns:a16="http://schemas.microsoft.com/office/drawing/2014/main" id="{CBE0F2A4-0AD3-4925-931C-10EA969A27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0048835"/>
              </p:ext>
            </p:extLst>
          </p:nvPr>
        </p:nvGraphicFramePr>
        <p:xfrm>
          <a:off x="3272014" y="5904301"/>
          <a:ext cx="1880658" cy="621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17" name="Equation" r:id="rId9" imgW="1091726" imgH="368140" progId="Equation.3">
                  <p:embed/>
                </p:oleObj>
              </mc:Choice>
              <mc:Fallback>
                <p:oleObj name="Equation" r:id="rId9" imgW="1091726" imgH="368140" progId="Equation.3">
                  <p:embed/>
                  <p:pic>
                    <p:nvPicPr>
                      <p:cNvPr id="5125" name="Object 12">
                        <a:extLst>
                          <a:ext uri="{FF2B5EF4-FFF2-40B4-BE49-F238E27FC236}">
                            <a16:creationId xmlns:a16="http://schemas.microsoft.com/office/drawing/2014/main" id="{0636E944-FC3E-49B4-89CC-F9BEA11BA30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2014" y="5904301"/>
                        <a:ext cx="1880658" cy="6213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AC4064-346B-4C73-91CE-A1CD12E44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20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BCBB-88FD-4103-AD5C-64E329C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WaveUnion</a:t>
            </a:r>
            <a:r>
              <a:rPr lang="en-US" altLang="zh-CN" dirty="0"/>
              <a:t> B </a:t>
            </a:r>
            <a:r>
              <a:rPr lang="en-US" altLang="zh-CN" sz="2800" dirty="0"/>
              <a:t>(USTC)</a:t>
            </a:r>
            <a:endParaRPr lang="zh-CN" altLang="en-US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11752400-3793-4163-BACD-27D57C8E973E}"/>
              </a:ext>
            </a:extLst>
          </p:cNvPr>
          <p:cNvSpPr txBox="1"/>
          <p:nvPr/>
        </p:nvSpPr>
        <p:spPr>
          <a:xfrm>
            <a:off x="186971" y="848380"/>
            <a:ext cx="3105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rgbClr val="C00000"/>
                </a:solidFill>
              </a:rPr>
              <a:t>Simulation and Test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  <p:pic>
        <p:nvPicPr>
          <p:cNvPr id="11" name="Picture 3" descr="n vs rms new">
            <a:extLst>
              <a:ext uri="{FF2B5EF4-FFF2-40B4-BE49-F238E27FC236}">
                <a16:creationId xmlns:a16="http://schemas.microsoft.com/office/drawing/2014/main" id="{9BB54951-0018-4472-A5F3-2787FC12A2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0"/>
            <a:ext cx="4716463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14times_average_new">
            <a:extLst>
              <a:ext uri="{FF2B5EF4-FFF2-40B4-BE49-F238E27FC236}">
                <a16:creationId xmlns:a16="http://schemas.microsoft.com/office/drawing/2014/main" id="{73364574-1B71-4B12-8D48-0380C3AD0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657600"/>
            <a:ext cx="4424363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5">
            <a:extLst>
              <a:ext uri="{FF2B5EF4-FFF2-40B4-BE49-F238E27FC236}">
                <a16:creationId xmlns:a16="http://schemas.microsoft.com/office/drawing/2014/main" id="{7E4A94D5-8AFE-4F62-ADE0-587A792464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7800" y="4191000"/>
            <a:ext cx="23288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latin typeface="Comic Sans MS" panose="030F0702030302020204" pitchFamily="66" charset="0"/>
              </a:rPr>
              <a:t>Test: RMS vs. N</a:t>
            </a:r>
            <a:endParaRPr lang="zh-CN" altLang="en-US" sz="2000" b="1">
              <a:latin typeface="Comic Sans MS" panose="030F0702030302020204" pitchFamily="66" charset="0"/>
            </a:endParaRPr>
          </a:p>
        </p:txBody>
      </p:sp>
      <p:pic>
        <p:nvPicPr>
          <p:cNvPr id="19" name="Picture 1" descr="SIM_1">
            <a:extLst>
              <a:ext uri="{FF2B5EF4-FFF2-40B4-BE49-F238E27FC236}">
                <a16:creationId xmlns:a16="http://schemas.microsoft.com/office/drawing/2014/main" id="{7D2191B1-F9B0-4CAE-A361-DE9F0CD5D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4691063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9">
            <a:extLst>
              <a:ext uri="{FF2B5EF4-FFF2-40B4-BE49-F238E27FC236}">
                <a16:creationId xmlns:a16="http://schemas.microsoft.com/office/drawing/2014/main" id="{1E674EE9-3EB6-4C97-A474-ABCD0E0FB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1600200"/>
            <a:ext cx="36718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Comic Sans MS" panose="030F0702030302020204" pitchFamily="66" charset="0"/>
              </a:rPr>
              <a:t>Case 1:  σ</a:t>
            </a:r>
            <a:r>
              <a:rPr lang="en-US" altLang="zh-CN" baseline="-25000">
                <a:latin typeface="Comic Sans MS" panose="030F0702030302020204" pitchFamily="66" charset="0"/>
              </a:rPr>
              <a:t>osc</a:t>
            </a:r>
            <a:r>
              <a:rPr lang="en-US" altLang="zh-CN">
                <a:latin typeface="Comic Sans MS" panose="030F0702030302020204" pitchFamily="66" charset="0"/>
              </a:rPr>
              <a:t> &lt;&lt; σ</a:t>
            </a:r>
            <a:r>
              <a:rPr lang="en-US" altLang="zh-CN" baseline="-25000">
                <a:latin typeface="Comic Sans MS" panose="030F0702030302020204" pitchFamily="66" charset="0"/>
              </a:rPr>
              <a:t>cell</a:t>
            </a:r>
            <a:r>
              <a:rPr lang="en-US" altLang="zh-CN">
                <a:latin typeface="Comic Sans MS" panose="030F0702030302020204" pitchFamily="66" charset="0"/>
              </a:rPr>
              <a:t> </a:t>
            </a:r>
          </a:p>
          <a:p>
            <a:pPr eaLnBrk="1" hangingPunct="1"/>
            <a:r>
              <a:rPr lang="en-US" altLang="zh-CN">
                <a:latin typeface="Comic Sans MS" panose="030F0702030302020204" pitchFamily="66" charset="0"/>
              </a:rPr>
              <a:t>Case 2:  σ</a:t>
            </a:r>
            <a:r>
              <a:rPr lang="en-US" altLang="zh-CN" baseline="-25000">
                <a:latin typeface="Comic Sans MS" panose="030F0702030302020204" pitchFamily="66" charset="0"/>
              </a:rPr>
              <a:t>osc</a:t>
            </a:r>
            <a:r>
              <a:rPr lang="en-US" altLang="zh-CN">
                <a:latin typeface="Comic Sans MS" panose="030F0702030302020204" pitchFamily="66" charset="0"/>
              </a:rPr>
              <a:t> ≈ σ</a:t>
            </a:r>
            <a:r>
              <a:rPr lang="en-US" altLang="zh-CN" baseline="-25000">
                <a:latin typeface="Comic Sans MS" panose="030F0702030302020204" pitchFamily="66" charset="0"/>
              </a:rPr>
              <a:t>cell</a:t>
            </a:r>
          </a:p>
          <a:p>
            <a:pPr eaLnBrk="1" hangingPunct="1"/>
            <a:r>
              <a:rPr lang="en-US" altLang="zh-CN">
                <a:latin typeface="Comic Sans MS" panose="030F0702030302020204" pitchFamily="66" charset="0"/>
              </a:rPr>
              <a:t>Case 3:  σ</a:t>
            </a:r>
            <a:r>
              <a:rPr lang="en-US" altLang="zh-CN" baseline="-25000">
                <a:latin typeface="Comic Sans MS" panose="030F0702030302020204" pitchFamily="66" charset="0"/>
              </a:rPr>
              <a:t>osc</a:t>
            </a:r>
            <a:r>
              <a:rPr lang="en-US" altLang="zh-CN">
                <a:latin typeface="Comic Sans MS" panose="030F0702030302020204" pitchFamily="66" charset="0"/>
              </a:rPr>
              <a:t> &gt;&gt; σ</a:t>
            </a:r>
            <a:r>
              <a:rPr lang="en-US" altLang="zh-CN" baseline="-25000">
                <a:latin typeface="Comic Sans MS" panose="030F0702030302020204" pitchFamily="66" charset="0"/>
              </a:rPr>
              <a:t>cell</a:t>
            </a:r>
            <a:endParaRPr lang="en-US" altLang="zh-CN">
              <a:latin typeface="Comic Sans MS" panose="030F0702030302020204" pitchFamily="66" charset="0"/>
            </a:endParaRPr>
          </a:p>
          <a:p>
            <a:pPr eaLnBrk="1" hangingPunct="1"/>
            <a:r>
              <a:rPr lang="en-US" altLang="zh-CN">
                <a:latin typeface="Calibri" panose="020F0502020204030204" pitchFamily="34" charset="0"/>
              </a:rPr>
              <a:t>                 </a:t>
            </a:r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1" name="TextBox 10">
            <a:extLst>
              <a:ext uri="{FF2B5EF4-FFF2-40B4-BE49-F238E27FC236}">
                <a16:creationId xmlns:a16="http://schemas.microsoft.com/office/drawing/2014/main" id="{C0D54A71-0552-42D9-8409-0FBEDC55F5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213360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Calibri" panose="020F0502020204030204" pitchFamily="34" charset="0"/>
              </a:rPr>
              <a:t>3</a:t>
            </a:r>
            <a:endParaRPr lang="zh-CN" altLang="en-US" sz="2400" b="1">
              <a:latin typeface="Calibri" panose="020F0502020204030204" pitchFamily="34" charset="0"/>
            </a:endParaRPr>
          </a:p>
        </p:txBody>
      </p:sp>
      <p:sp>
        <p:nvSpPr>
          <p:cNvPr id="22" name="TextBox 11">
            <a:extLst>
              <a:ext uri="{FF2B5EF4-FFF2-40B4-BE49-F238E27FC236}">
                <a16:creationId xmlns:a16="http://schemas.microsoft.com/office/drawing/2014/main" id="{2E8EA4AA-9957-4D97-A251-26D19C9015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2971800"/>
            <a:ext cx="341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Calibri" panose="020F0502020204030204" pitchFamily="34" charset="0"/>
              </a:rPr>
              <a:t>2</a:t>
            </a:r>
            <a:endParaRPr lang="zh-CN" altLang="en-US" sz="2400" b="1">
              <a:latin typeface="Calibri" panose="020F0502020204030204" pitchFamily="34" charset="0"/>
            </a:endParaRP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32CC2755-0C0F-4B96-90DB-8F82BDA0A8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3600" y="327660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latin typeface="Calibri" panose="020F0502020204030204" pitchFamily="34" charset="0"/>
              </a:rPr>
              <a:t>1</a:t>
            </a:r>
            <a:endParaRPr lang="zh-CN" altLang="en-US" sz="2400" b="1">
              <a:latin typeface="Calibri" panose="020F0502020204030204" pitchFamily="34" charset="0"/>
            </a:endParaRPr>
          </a:p>
        </p:txBody>
      </p:sp>
      <p:sp>
        <p:nvSpPr>
          <p:cNvPr id="24" name="TextBox 11">
            <a:extLst>
              <a:ext uri="{FF2B5EF4-FFF2-40B4-BE49-F238E27FC236}">
                <a16:creationId xmlns:a16="http://schemas.microsoft.com/office/drawing/2014/main" id="{1A10FACB-6C66-4014-B932-CB7BB4DB5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43200" y="2438400"/>
            <a:ext cx="14303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latin typeface="Comic Sans MS" panose="030F0702030302020204" pitchFamily="66" charset="0"/>
              </a:rPr>
              <a:t>Simulation</a:t>
            </a:r>
            <a:endParaRPr lang="zh-CN" altLang="en-US" sz="2000" b="1">
              <a:latin typeface="Comic Sans MS" panose="030F0702030302020204" pitchFamily="66" charset="0"/>
            </a:endParaRPr>
          </a:p>
        </p:txBody>
      </p:sp>
      <p:sp>
        <p:nvSpPr>
          <p:cNvPr id="25" name="TextBox 8">
            <a:extLst>
              <a:ext uri="{FF2B5EF4-FFF2-40B4-BE49-F238E27FC236}">
                <a16:creationId xmlns:a16="http://schemas.microsoft.com/office/drawing/2014/main" id="{39228219-8AC2-4523-9A9A-8614D4EA0E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3124200"/>
            <a:ext cx="4419600" cy="36988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Comic Sans MS" panose="030F0702030302020204" pitchFamily="66" charset="0"/>
              </a:rPr>
              <a:t>Actual implementation falls in to Case 2</a:t>
            </a:r>
            <a:endParaRPr lang="zh-CN" altLang="en-US"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DA5EC7-E850-4004-86AF-3C032568E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28</a:t>
            </a:fld>
            <a:endParaRPr lang="zh-CN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4607D5-D467-4ACD-A11D-1DFB20BDAC9E}"/>
              </a:ext>
            </a:extLst>
          </p:cNvPr>
          <p:cNvSpPr txBox="1"/>
          <p:nvPr/>
        </p:nvSpPr>
        <p:spPr>
          <a:xfrm>
            <a:off x="5262033" y="6160596"/>
            <a:ext cx="259058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Progress by now: ~ 10 </a:t>
            </a:r>
            <a:r>
              <a:rPr lang="en-US" altLang="zh-CN" b="1" dirty="0" err="1">
                <a:solidFill>
                  <a:srgbClr val="FF0000"/>
                </a:solidFill>
              </a:rPr>
              <a:t>ps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8738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BCBB-88FD-4103-AD5C-64E329C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WaveUnion</a:t>
            </a:r>
            <a:r>
              <a:rPr lang="en-US" altLang="zh-CN" dirty="0"/>
              <a:t> B </a:t>
            </a:r>
            <a:r>
              <a:rPr lang="en-US" altLang="zh-CN" sz="2800" dirty="0"/>
              <a:t>(USTC)</a:t>
            </a:r>
            <a:endParaRPr lang="zh-CN" altLang="en-US" dirty="0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11752400-3793-4163-BACD-27D57C8E973E}"/>
              </a:ext>
            </a:extLst>
          </p:cNvPr>
          <p:cNvSpPr txBox="1"/>
          <p:nvPr/>
        </p:nvSpPr>
        <p:spPr>
          <a:xfrm>
            <a:off x="246237" y="795635"/>
            <a:ext cx="2687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C00000"/>
                </a:solidFill>
              </a:rPr>
              <a:t>Simulation and Test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pic>
        <p:nvPicPr>
          <p:cNvPr id="14" name="Picture 18" descr="4-8-times_average_cmp.emf">
            <a:extLst>
              <a:ext uri="{FF2B5EF4-FFF2-40B4-BE49-F238E27FC236}">
                <a16:creationId xmlns:a16="http://schemas.microsoft.com/office/drawing/2014/main" id="{CB146D40-DCCC-4635-A9DC-CE6E6A486E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143000"/>
            <a:ext cx="5410200" cy="284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D986E37D-CD34-4472-9AC3-FA67F677D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8" y="1295400"/>
            <a:ext cx="8229600" cy="4724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zh-CN" sz="2000" b="1"/>
              <a:t>Bin size vs. N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000" b="1"/>
              <a:t>   </a:t>
            </a:r>
            <a:r>
              <a:rPr lang="en-US" altLang="zh-CN" sz="2000"/>
              <a:t>Effective Bin size: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2000"/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2000"/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2000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000"/>
              <a:t>     </a:t>
            </a:r>
            <a:r>
              <a:rPr lang="en-US" altLang="zh-CN" sz="2000" b="1"/>
              <a:t>Scales as 1/N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1800" b="1"/>
              <a:t>      </a:t>
            </a:r>
            <a:endParaRPr lang="en-US" altLang="zh-CN" sz="1800">
              <a:ea typeface="华文中宋" panose="0201060004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1800" baseline="-25000">
              <a:ea typeface="华文中宋" panose="0201060004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1800" baseline="-25000">
              <a:ea typeface="华文中宋" panose="0201060004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1800" baseline="-25000">
              <a:ea typeface="华文中宋" panose="0201060004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1800" baseline="-25000">
              <a:ea typeface="华文中宋" panose="0201060004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800" baseline="-25000"/>
          </a:p>
        </p:txBody>
      </p:sp>
      <p:graphicFrame>
        <p:nvGraphicFramePr>
          <p:cNvPr id="16" name="Object 6">
            <a:extLst>
              <a:ext uri="{FF2B5EF4-FFF2-40B4-BE49-F238E27FC236}">
                <a16:creationId xmlns:a16="http://schemas.microsoft.com/office/drawing/2014/main" id="{7DED6BB3-4260-4BC1-926C-EE61E83A537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8200" y="2057400"/>
          <a:ext cx="19145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3" name="Equation" r:id="rId4" imgW="761669" imgH="431613" progId="Equation.3">
                  <p:embed/>
                </p:oleObj>
              </mc:Choice>
              <mc:Fallback>
                <p:oleObj name="Equation" r:id="rId4" imgW="761669" imgH="431613" progId="Equation.3">
                  <p:embed/>
                  <p:pic>
                    <p:nvPicPr>
                      <p:cNvPr id="29709" name="Object 6">
                        <a:extLst>
                          <a:ext uri="{FF2B5EF4-FFF2-40B4-BE49-F238E27FC236}">
                            <a16:creationId xmlns:a16="http://schemas.microsoft.com/office/drawing/2014/main" id="{1B7AD1B1-4AC9-4866-8519-BEACB608F61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057400"/>
                        <a:ext cx="19145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3">
            <a:extLst>
              <a:ext uri="{FF2B5EF4-FFF2-40B4-BE49-F238E27FC236}">
                <a16:creationId xmlns:a16="http://schemas.microsoft.com/office/drawing/2014/main" id="{420F6AC7-4DEE-4529-B9CD-097013FB9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1524000"/>
            <a:ext cx="1624013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00"/>
                </a:solidFill>
                <a:latin typeface="Comic Sans MS" panose="030F0702030302020204" pitchFamily="66" charset="0"/>
              </a:rPr>
              <a:t>No Averaging</a:t>
            </a:r>
            <a:endParaRPr lang="zh-CN" altLang="en-US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AA348D3-E515-4C70-B88A-EE2E84512D2F}"/>
              </a:ext>
            </a:extLst>
          </p:cNvPr>
          <p:cNvCxnSpPr/>
          <p:nvPr/>
        </p:nvCxnSpPr>
        <p:spPr>
          <a:xfrm rot="10800000" flipV="1">
            <a:off x="4495800" y="1828800"/>
            <a:ext cx="609600" cy="381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6">
            <a:extLst>
              <a:ext uri="{FF2B5EF4-FFF2-40B4-BE49-F238E27FC236}">
                <a16:creationId xmlns:a16="http://schemas.microsoft.com/office/drawing/2014/main" id="{E716CF99-9ADC-4F6E-B3CC-10BB533609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2209800"/>
            <a:ext cx="627063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00B050"/>
                </a:solidFill>
                <a:latin typeface="Comic Sans MS" panose="030F0702030302020204" pitchFamily="66" charset="0"/>
              </a:rPr>
              <a:t>N=4</a:t>
            </a:r>
            <a:endParaRPr lang="zh-CN" altLang="en-US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FEEB194-66C4-4A3F-98E0-197AC641B535}"/>
              </a:ext>
            </a:extLst>
          </p:cNvPr>
          <p:cNvCxnSpPr/>
          <p:nvPr/>
        </p:nvCxnSpPr>
        <p:spPr>
          <a:xfrm rot="10800000" flipV="1">
            <a:off x="5029200" y="2514600"/>
            <a:ext cx="533400" cy="45720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74B6E161-19A3-4019-93AF-145A295EFE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2590800"/>
            <a:ext cx="627063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FF00FF"/>
                </a:solidFill>
                <a:latin typeface="Comic Sans MS" panose="030F0702030302020204" pitchFamily="66" charset="0"/>
              </a:rPr>
              <a:t>N=8</a:t>
            </a:r>
            <a:endParaRPr lang="zh-CN" altLang="en-US">
              <a:solidFill>
                <a:srgbClr val="FF00FF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6B0F2BB-7FA6-42E5-BCF4-E8EAFE0ACD54}"/>
              </a:ext>
            </a:extLst>
          </p:cNvPr>
          <p:cNvCxnSpPr/>
          <p:nvPr/>
        </p:nvCxnSpPr>
        <p:spPr>
          <a:xfrm rot="10800000" flipV="1">
            <a:off x="6553200" y="2819400"/>
            <a:ext cx="533400" cy="457200"/>
          </a:xfrm>
          <a:prstGeom prst="straightConnector1">
            <a:avLst/>
          </a:prstGeom>
          <a:ln w="190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 descr="finetime_lookup_14times">
            <a:extLst>
              <a:ext uri="{FF2B5EF4-FFF2-40B4-BE49-F238E27FC236}">
                <a16:creationId xmlns:a16="http://schemas.microsoft.com/office/drawing/2014/main" id="{E8C2688A-5E45-44D7-9144-E8443B3F1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0"/>
            <a:ext cx="4572000" cy="241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4" descr="lsb vs n new1">
            <a:extLst>
              <a:ext uri="{FF2B5EF4-FFF2-40B4-BE49-F238E27FC236}">
                <a16:creationId xmlns:a16="http://schemas.microsoft.com/office/drawing/2014/main" id="{FAB99D78-A842-4008-90E9-4CAED9F78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800" y="3810000"/>
            <a:ext cx="477520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9DCAC8-E8B3-4CD3-A40B-51C6779E9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483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Introduction: </a:t>
            </a:r>
            <a:r>
              <a:rPr lang="en-US" altLang="zh-CN" sz="2000" dirty="0"/>
              <a:t>why the timing precision matters!</a:t>
            </a:r>
            <a:endParaRPr lang="zh-CN" altLang="en-US" dirty="0"/>
          </a:p>
        </p:txBody>
      </p:sp>
      <p:pic>
        <p:nvPicPr>
          <p:cNvPr id="26" name="图片 88" descr="LHC副本.png">
            <a:extLst>
              <a:ext uri="{FF2B5EF4-FFF2-40B4-BE49-F238E27FC236}">
                <a16:creationId xmlns:a16="http://schemas.microsoft.com/office/drawing/2014/main" id="{2D571F9E-9BA7-412E-93EB-662683917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5825"/>
            <a:ext cx="3378200" cy="279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椭圆 87">
            <a:extLst>
              <a:ext uri="{FF2B5EF4-FFF2-40B4-BE49-F238E27FC236}">
                <a16:creationId xmlns:a16="http://schemas.microsoft.com/office/drawing/2014/main" id="{6D7BD16C-C3BC-46B3-B63A-19BC165AA736}"/>
              </a:ext>
            </a:extLst>
          </p:cNvPr>
          <p:cNvSpPr>
            <a:spLocks noChangeArrowheads="1"/>
          </p:cNvSpPr>
          <p:nvPr/>
        </p:nvSpPr>
        <p:spPr bwMode="auto">
          <a:xfrm rot="21440071">
            <a:off x="369888" y="1677988"/>
            <a:ext cx="2608262" cy="1417637"/>
          </a:xfrm>
          <a:prstGeom prst="ellipse">
            <a:avLst/>
          </a:prstGeom>
          <a:noFill/>
          <a:ln w="25400" algn="ctr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946EA6-EF6D-4A89-9473-3DAD025DBDDA}"/>
              </a:ext>
            </a:extLst>
          </p:cNvPr>
          <p:cNvSpPr txBox="1"/>
          <p:nvPr/>
        </p:nvSpPr>
        <p:spPr>
          <a:xfrm>
            <a:off x="3597982" y="1061560"/>
            <a:ext cx="3330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Particles travelling at a speed </a:t>
            </a:r>
          </a:p>
          <a:p>
            <a:r>
              <a:rPr lang="en-US" altLang="zh-CN" dirty="0"/>
              <a:t>Approximating the speed of light!</a:t>
            </a:r>
            <a:endParaRPr lang="zh-CN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EE3D58-8AB2-4104-B0EF-EBB6811DBEB5}"/>
                  </a:ext>
                </a:extLst>
              </p:cNvPr>
              <p:cNvSpPr txBox="1"/>
              <p:nvPr/>
            </p:nvSpPr>
            <p:spPr>
              <a:xfrm>
                <a:off x="7063246" y="1316036"/>
                <a:ext cx="145296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~3</m:t>
                      </m:r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altLang="zh-CN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zh-CN" altLang="en-US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EE3D58-8AB2-4104-B0EF-EBB6811DBE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246" y="1316036"/>
                <a:ext cx="1452962" cy="276999"/>
              </a:xfrm>
              <a:prstGeom prst="rect">
                <a:avLst/>
              </a:prstGeom>
              <a:blipFill>
                <a:blip r:embed="rId3"/>
                <a:stretch>
                  <a:fillRect l="-1261" t="-4444" r="-2101" b="-3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2AF44554-E097-40E1-916A-65373B299586}"/>
              </a:ext>
            </a:extLst>
          </p:cNvPr>
          <p:cNvSpPr txBox="1"/>
          <p:nvPr/>
        </p:nvSpPr>
        <p:spPr>
          <a:xfrm>
            <a:off x="3709604" y="1885093"/>
            <a:ext cx="3540200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1 </a:t>
            </a:r>
            <a:r>
              <a:rPr lang="en-US" altLang="zh-CN" dirty="0" err="1"/>
              <a:t>ms</a:t>
            </a:r>
            <a:r>
              <a:rPr lang="en-US" altLang="zh-CN" dirty="0"/>
              <a:t> (10^-3)   </a:t>
            </a:r>
            <a:r>
              <a:rPr lang="en-US" altLang="zh-CN" dirty="0">
                <a:sym typeface="Wingdings" panose="05000000000000000000" pitchFamily="2" charset="2"/>
              </a:rPr>
              <a:t> ~ 300 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ym typeface="Wingdings" panose="05000000000000000000" pitchFamily="2" charset="2"/>
              </a:rPr>
              <a:t>1 ns  (10^-9)    0.3 m (30 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ym typeface="Wingdings" panose="05000000000000000000" pitchFamily="2" charset="2"/>
              </a:rPr>
              <a:t>10 </a:t>
            </a:r>
            <a:r>
              <a:rPr lang="en-US" altLang="zh-CN" dirty="0" err="1">
                <a:sym typeface="Wingdings" panose="05000000000000000000" pitchFamily="2" charset="2"/>
              </a:rPr>
              <a:t>ps</a:t>
            </a:r>
            <a:r>
              <a:rPr lang="en-US" altLang="zh-CN" dirty="0">
                <a:sym typeface="Wingdings" panose="05000000000000000000" pitchFamily="2" charset="2"/>
              </a:rPr>
              <a:t> (10^-11) 0.003 m (3mm)</a:t>
            </a:r>
            <a:endParaRPr lang="zh-CN" altLang="en-US" dirty="0"/>
          </a:p>
        </p:txBody>
      </p:sp>
      <p:pic>
        <p:nvPicPr>
          <p:cNvPr id="30" name="Picture 5">
            <a:extLst>
              <a:ext uri="{FF2B5EF4-FFF2-40B4-BE49-F238E27FC236}">
                <a16:creationId xmlns:a16="http://schemas.microsoft.com/office/drawing/2014/main" id="{6B712DA6-ABE7-4E30-9E8B-D868C5670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b="30907"/>
          <a:stretch>
            <a:fillRect/>
          </a:stretch>
        </p:blipFill>
        <p:spPr bwMode="auto">
          <a:xfrm>
            <a:off x="941984" y="3224691"/>
            <a:ext cx="4135437" cy="3398837"/>
          </a:xfrm>
          <a:prstGeom prst="rect">
            <a:avLst/>
          </a:prstGeom>
          <a:ln w="12700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grpSp>
        <p:nvGrpSpPr>
          <p:cNvPr id="31" name="组合 145">
            <a:extLst>
              <a:ext uri="{FF2B5EF4-FFF2-40B4-BE49-F238E27FC236}">
                <a16:creationId xmlns:a16="http://schemas.microsoft.com/office/drawing/2014/main" id="{DAE8EF04-CA87-48A8-8E06-058BE3C76F6C}"/>
              </a:ext>
            </a:extLst>
          </p:cNvPr>
          <p:cNvGrpSpPr>
            <a:grpSpLocks/>
          </p:cNvGrpSpPr>
          <p:nvPr/>
        </p:nvGrpSpPr>
        <p:grpSpPr bwMode="auto">
          <a:xfrm>
            <a:off x="5535987" y="3694590"/>
            <a:ext cx="2960688" cy="2459037"/>
            <a:chOff x="4101531" y="975285"/>
            <a:chExt cx="3993598" cy="3139515"/>
          </a:xfrm>
        </p:grpSpPr>
        <p:grpSp>
          <p:nvGrpSpPr>
            <p:cNvPr id="32" name="组合 77">
              <a:extLst>
                <a:ext uri="{FF2B5EF4-FFF2-40B4-BE49-F238E27FC236}">
                  <a16:creationId xmlns:a16="http://schemas.microsoft.com/office/drawing/2014/main" id="{9E24C674-C111-4184-A782-E2B4AE9699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01531" y="975285"/>
              <a:ext cx="3993598" cy="3139515"/>
              <a:chOff x="5374519" y="3171641"/>
              <a:chExt cx="2335968" cy="1963161"/>
            </a:xfrm>
          </p:grpSpPr>
          <p:grpSp>
            <p:nvGrpSpPr>
              <p:cNvPr id="48" name="组合 76">
                <a:extLst>
                  <a:ext uri="{FF2B5EF4-FFF2-40B4-BE49-F238E27FC236}">
                    <a16:creationId xmlns:a16="http://schemas.microsoft.com/office/drawing/2014/main" id="{80E82112-8CFC-45F9-AF34-FE1A8F020C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29263" y="3171641"/>
                <a:ext cx="2003490" cy="1963161"/>
                <a:chOff x="5483682" y="3171641"/>
                <a:chExt cx="2049071" cy="1963161"/>
              </a:xfrm>
            </p:grpSpPr>
            <p:grpSp>
              <p:nvGrpSpPr>
                <p:cNvPr id="53" name="组合 53">
                  <a:extLst>
                    <a:ext uri="{FF2B5EF4-FFF2-40B4-BE49-F238E27FC236}">
                      <a16:creationId xmlns:a16="http://schemas.microsoft.com/office/drawing/2014/main" id="{E252961C-890D-4561-9E52-7C6206924A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72128" y="3238500"/>
                  <a:ext cx="1885948" cy="1776412"/>
                  <a:chOff x="5700712" y="3345658"/>
                  <a:chExt cx="1638298" cy="1559718"/>
                </a:xfrm>
              </p:grpSpPr>
              <p:sp>
                <p:nvSpPr>
                  <p:cNvPr id="71" name="矩形 54">
                    <a:extLst>
                      <a:ext uri="{FF2B5EF4-FFF2-40B4-BE49-F238E27FC236}">
                        <a16:creationId xmlns:a16="http://schemas.microsoft.com/office/drawing/2014/main" id="{83E8212D-0E2E-4742-A134-92A303C241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863757">
                    <a:off x="6729412" y="3624264"/>
                    <a:ext cx="628650" cy="714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B050"/>
                      </a:gs>
                      <a:gs pos="25000">
                        <a:srgbClr val="21D6E0"/>
                      </a:gs>
                      <a:gs pos="75000">
                        <a:srgbClr val="0087E6"/>
                      </a:gs>
                      <a:gs pos="100000">
                        <a:srgbClr val="005CBF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72" name="矩形 55">
                    <a:extLst>
                      <a:ext uri="{FF2B5EF4-FFF2-40B4-BE49-F238E27FC236}">
                        <a16:creationId xmlns:a16="http://schemas.microsoft.com/office/drawing/2014/main" id="{1BFF58E1-364F-4130-A722-0AF9E6AAD0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8268374">
                    <a:off x="6710360" y="4638678"/>
                    <a:ext cx="628650" cy="714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B050"/>
                      </a:gs>
                      <a:gs pos="25000">
                        <a:srgbClr val="21D6E0"/>
                      </a:gs>
                      <a:gs pos="75000">
                        <a:srgbClr val="0087E6"/>
                      </a:gs>
                      <a:gs pos="100000">
                        <a:srgbClr val="005CBF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73" name="矩形 56">
                    <a:extLst>
                      <a:ext uri="{FF2B5EF4-FFF2-40B4-BE49-F238E27FC236}">
                        <a16:creationId xmlns:a16="http://schemas.microsoft.com/office/drawing/2014/main" id="{A8CD4C07-BA26-46BD-804F-8258AF83521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8196338">
                    <a:off x="5700712" y="4629151"/>
                    <a:ext cx="628650" cy="714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B050"/>
                      </a:gs>
                      <a:gs pos="25000">
                        <a:srgbClr val="21D6E0"/>
                      </a:gs>
                      <a:gs pos="75000">
                        <a:srgbClr val="0087E6"/>
                      </a:gs>
                      <a:gs pos="100000">
                        <a:srgbClr val="005CBF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74" name="矩形 57">
                    <a:extLst>
                      <a:ext uri="{FF2B5EF4-FFF2-40B4-BE49-F238E27FC236}">
                        <a16:creationId xmlns:a16="http://schemas.microsoft.com/office/drawing/2014/main" id="{D22FA839-18C4-46E1-A6C0-2D8C61AD60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205536" y="4833939"/>
                    <a:ext cx="628650" cy="7143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B050"/>
                      </a:gs>
                      <a:gs pos="25000">
                        <a:srgbClr val="21D6E0"/>
                      </a:gs>
                      <a:gs pos="75000">
                        <a:srgbClr val="0087E6"/>
                      </a:gs>
                      <a:gs pos="100000">
                        <a:srgbClr val="005CBF"/>
                      </a:gs>
                    </a:gsLst>
                    <a:lin ang="5400000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75" name="矩形 59">
                    <a:extLst>
                      <a:ext uri="{FF2B5EF4-FFF2-40B4-BE49-F238E27FC236}">
                        <a16:creationId xmlns:a16="http://schemas.microsoft.com/office/drawing/2014/main" id="{D1EFA167-4D8E-4259-99B5-23F9E6E746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5400000">
                    <a:off x="5486399" y="4129087"/>
                    <a:ext cx="628650" cy="714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B050"/>
                      </a:gs>
                      <a:gs pos="25000">
                        <a:srgbClr val="21D6E0"/>
                      </a:gs>
                      <a:gs pos="75000">
                        <a:srgbClr val="0087E6"/>
                      </a:gs>
                      <a:gs pos="100000">
                        <a:srgbClr val="005CBF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76" name="矩形 60">
                    <a:extLst>
                      <a:ext uri="{FF2B5EF4-FFF2-40B4-BE49-F238E27FC236}">
                        <a16:creationId xmlns:a16="http://schemas.microsoft.com/office/drawing/2014/main" id="{45EC0476-791A-4025-8A86-41C9C8F004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24588" y="3405188"/>
                    <a:ext cx="628650" cy="7143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B050"/>
                      </a:gs>
                      <a:gs pos="25000">
                        <a:srgbClr val="21D6E0"/>
                      </a:gs>
                      <a:gs pos="75000">
                        <a:srgbClr val="0087E6"/>
                      </a:gs>
                      <a:gs pos="100000">
                        <a:srgbClr val="005CBF"/>
                      </a:gs>
                    </a:gsLst>
                    <a:lin ang="5400000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77" name="矩形 61">
                    <a:extLst>
                      <a:ext uri="{FF2B5EF4-FFF2-40B4-BE49-F238E27FC236}">
                        <a16:creationId xmlns:a16="http://schemas.microsoft.com/office/drawing/2014/main" id="{6A6FA630-385E-4DA1-86AF-E17E2B253AD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639552">
                    <a:off x="5705474" y="3619500"/>
                    <a:ext cx="628650" cy="714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B050"/>
                      </a:gs>
                      <a:gs pos="25000">
                        <a:srgbClr val="21D6E0"/>
                      </a:gs>
                      <a:gs pos="75000">
                        <a:srgbClr val="0087E6"/>
                      </a:gs>
                      <a:gs pos="100000">
                        <a:srgbClr val="005CBF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78" name="矩形 62">
                    <a:extLst>
                      <a:ext uri="{FF2B5EF4-FFF2-40B4-BE49-F238E27FC236}">
                        <a16:creationId xmlns:a16="http://schemas.microsoft.com/office/drawing/2014/main" id="{4D570F3B-CC6C-45E1-BB74-572BC7AC83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6934199" y="4138613"/>
                    <a:ext cx="628650" cy="71437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B050"/>
                      </a:gs>
                      <a:gs pos="25000">
                        <a:srgbClr val="21D6E0"/>
                      </a:gs>
                      <a:gs pos="75000">
                        <a:srgbClr val="0087E6"/>
                      </a:gs>
                      <a:gs pos="100000">
                        <a:srgbClr val="005CBF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grpSp>
              <p:nvGrpSpPr>
                <p:cNvPr id="54" name="组合 75">
                  <a:extLst>
                    <a:ext uri="{FF2B5EF4-FFF2-40B4-BE49-F238E27FC236}">
                      <a16:creationId xmlns:a16="http://schemas.microsoft.com/office/drawing/2014/main" id="{4B72B158-CF09-4A65-8409-3EB28302FC7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483682" y="3171641"/>
                  <a:ext cx="1855328" cy="1963161"/>
                  <a:chOff x="5483682" y="3171641"/>
                  <a:chExt cx="1855328" cy="1963161"/>
                </a:xfrm>
              </p:grpSpPr>
              <p:grpSp>
                <p:nvGrpSpPr>
                  <p:cNvPr id="56" name="组合 52">
                    <a:extLst>
                      <a:ext uri="{FF2B5EF4-FFF2-40B4-BE49-F238E27FC236}">
                        <a16:creationId xmlns:a16="http://schemas.microsoft.com/office/drawing/2014/main" id="{63A21E50-0970-4F96-99CC-EFB463E4343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00712" y="3345658"/>
                    <a:ext cx="1638298" cy="1559718"/>
                    <a:chOff x="5700712" y="3345658"/>
                    <a:chExt cx="1638298" cy="1559718"/>
                  </a:xfrm>
                </p:grpSpPr>
                <p:sp>
                  <p:nvSpPr>
                    <p:cNvPr id="63" name="矩形 45">
                      <a:extLst>
                        <a:ext uri="{FF2B5EF4-FFF2-40B4-BE49-F238E27FC236}">
                          <a16:creationId xmlns:a16="http://schemas.microsoft.com/office/drawing/2014/main" id="{9CA40F32-5476-44BA-A96C-82F65F1F4A4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2863757">
                      <a:off x="6729412" y="3624264"/>
                      <a:ext cx="628650" cy="71437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B05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64" name="矩形 50">
                      <a:extLst>
                        <a:ext uri="{FF2B5EF4-FFF2-40B4-BE49-F238E27FC236}">
                          <a16:creationId xmlns:a16="http://schemas.microsoft.com/office/drawing/2014/main" id="{192F0ECC-018F-4609-ABD8-766E886D294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8268374">
                      <a:off x="6710360" y="4638678"/>
                      <a:ext cx="628650" cy="71437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B05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65" name="矩形 51">
                      <a:extLst>
                        <a:ext uri="{FF2B5EF4-FFF2-40B4-BE49-F238E27FC236}">
                          <a16:creationId xmlns:a16="http://schemas.microsoft.com/office/drawing/2014/main" id="{E740D5F5-3EA4-49CF-9F9C-D30AE458B15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8196338">
                      <a:off x="5700712" y="4629151"/>
                      <a:ext cx="628650" cy="71437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B05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66" name="矩形 49">
                      <a:extLst>
                        <a:ext uri="{FF2B5EF4-FFF2-40B4-BE49-F238E27FC236}">
                          <a16:creationId xmlns:a16="http://schemas.microsoft.com/office/drawing/2014/main" id="{A1F3604E-F737-4910-ABED-BC54EC19500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10800000">
                      <a:off x="6205536" y="4833939"/>
                      <a:ext cx="628650" cy="71437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B05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67" name="矩形 47">
                      <a:extLst>
                        <a:ext uri="{FF2B5EF4-FFF2-40B4-BE49-F238E27FC236}">
                          <a16:creationId xmlns:a16="http://schemas.microsoft.com/office/drawing/2014/main" id="{58E7D944-6651-4ABD-96D4-86DB0CF1BDA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5486399" y="4129087"/>
                      <a:ext cx="628650" cy="71437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B05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68" name="矩形 44">
                      <a:extLst>
                        <a:ext uri="{FF2B5EF4-FFF2-40B4-BE49-F238E27FC236}">
                          <a16:creationId xmlns:a16="http://schemas.microsoft.com/office/drawing/2014/main" id="{1BC6745C-87FE-4E03-BAF0-05FE0CC29C2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224588" y="3405188"/>
                      <a:ext cx="628650" cy="71437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B05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69" name="矩形 46">
                      <a:extLst>
                        <a:ext uri="{FF2B5EF4-FFF2-40B4-BE49-F238E27FC236}">
                          <a16:creationId xmlns:a16="http://schemas.microsoft.com/office/drawing/2014/main" id="{A4556003-695A-4F08-8A99-8C0096C262A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2639552">
                      <a:off x="5705474" y="3619500"/>
                      <a:ext cx="628650" cy="71437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B05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70" name="矩形 48">
                      <a:extLst>
                        <a:ext uri="{FF2B5EF4-FFF2-40B4-BE49-F238E27FC236}">
                          <a16:creationId xmlns:a16="http://schemas.microsoft.com/office/drawing/2014/main" id="{5D821A55-1404-430C-A038-37B7ECC5E2F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>
                      <a:off x="6934199" y="4138613"/>
                      <a:ext cx="628650" cy="71437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B05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</p:grpSp>
              <p:grpSp>
                <p:nvGrpSpPr>
                  <p:cNvPr id="57" name="组合 66">
                    <a:extLst>
                      <a:ext uri="{FF2B5EF4-FFF2-40B4-BE49-F238E27FC236}">
                        <a16:creationId xmlns:a16="http://schemas.microsoft.com/office/drawing/2014/main" id="{4C6D97C3-0E36-41FD-BECF-8D93D093A8A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5796061" y="3171641"/>
                    <a:ext cx="1467176" cy="686994"/>
                    <a:chOff x="5796061" y="3171641"/>
                    <a:chExt cx="1467176" cy="686994"/>
                  </a:xfrm>
                </p:grpSpPr>
                <p:sp>
                  <p:nvSpPr>
                    <p:cNvPr id="60" name="矩形 63">
                      <a:extLst>
                        <a:ext uri="{FF2B5EF4-FFF2-40B4-BE49-F238E27FC236}">
                          <a16:creationId xmlns:a16="http://schemas.microsoft.com/office/drawing/2014/main" id="{430B8185-E2E6-4209-B670-8CEBD9DD071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076952" y="3186111"/>
                      <a:ext cx="923926" cy="9525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00B05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61" name="矩形 64">
                      <a:extLst>
                        <a:ext uri="{FF2B5EF4-FFF2-40B4-BE49-F238E27FC236}">
                          <a16:creationId xmlns:a16="http://schemas.microsoft.com/office/drawing/2014/main" id="{A2BA42DF-10AB-4CC8-B0C1-281B5B3958A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2813100">
                      <a:off x="6879095" y="3474493"/>
                      <a:ext cx="672708" cy="95576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B05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  <p:sp>
                  <p:nvSpPr>
                    <p:cNvPr id="62" name="矩形 65">
                      <a:extLst>
                        <a:ext uri="{FF2B5EF4-FFF2-40B4-BE49-F238E27FC236}">
                          <a16:creationId xmlns:a16="http://schemas.microsoft.com/office/drawing/2014/main" id="{63F38FA1-1E56-42B6-A863-0A6F9816C88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-2702287">
                      <a:off x="5507495" y="3460207"/>
                      <a:ext cx="672708" cy="95576"/>
                    </a:xfrm>
                    <a:prstGeom prst="rect">
                      <a:avLst/>
                    </a:prstGeom>
                    <a:gradFill rotWithShape="1">
                      <a:gsLst>
                        <a:gs pos="0">
                          <a:srgbClr val="00B050"/>
                        </a:gs>
                        <a:gs pos="25000">
                          <a:srgbClr val="21D6E0"/>
                        </a:gs>
                        <a:gs pos="75000">
                          <a:srgbClr val="0087E6"/>
                        </a:gs>
                        <a:gs pos="100000">
                          <a:srgbClr val="005CBF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algn="ctr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endParaRPr lang="zh-CN" altLang="en-US"/>
                    </a:p>
                  </p:txBody>
                </p:sp>
              </p:grpSp>
              <p:sp>
                <p:nvSpPr>
                  <p:cNvPr id="58" name="矩形 68">
                    <a:extLst>
                      <a:ext uri="{FF2B5EF4-FFF2-40B4-BE49-F238E27FC236}">
                        <a16:creationId xmlns:a16="http://schemas.microsoft.com/office/drawing/2014/main" id="{5EC6B887-1A11-46FD-9518-E9184E366F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058422" y="5039551"/>
                    <a:ext cx="923926" cy="95251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00B050"/>
                      </a:gs>
                      <a:gs pos="25000">
                        <a:srgbClr val="21D6E0"/>
                      </a:gs>
                      <a:gs pos="75000">
                        <a:srgbClr val="0087E6"/>
                      </a:gs>
                      <a:gs pos="100000">
                        <a:srgbClr val="005CBF"/>
                      </a:gs>
                    </a:gsLst>
                    <a:lin ang="5400000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endParaRPr lang="zh-CN" altLang="en-US"/>
                  </a:p>
                </p:txBody>
              </p:sp>
              <p:sp>
                <p:nvSpPr>
                  <p:cNvPr id="59" name="矩形 69">
                    <a:extLst>
                      <a:ext uri="{FF2B5EF4-FFF2-40B4-BE49-F238E27FC236}">
                        <a16:creationId xmlns:a16="http://schemas.microsoft.com/office/drawing/2014/main" id="{52104FA4-7D9B-4ED7-AA13-901AF8C626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8216211">
                    <a:off x="5483682" y="4760370"/>
                    <a:ext cx="672708" cy="95576"/>
                  </a:xfrm>
                  <a:prstGeom prst="rect">
                    <a:avLst/>
                  </a:prstGeom>
                  <a:gradFill rotWithShape="1">
                    <a:gsLst>
                      <a:gs pos="0">
                        <a:srgbClr val="00B050"/>
                      </a:gs>
                      <a:gs pos="25000">
                        <a:srgbClr val="21D6E0"/>
                      </a:gs>
                      <a:gs pos="75000">
                        <a:srgbClr val="0087E6"/>
                      </a:gs>
                      <a:gs pos="100000">
                        <a:srgbClr val="005CBF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endParaRPr lang="zh-CN" altLang="en-US"/>
                  </a:p>
                </p:txBody>
              </p:sp>
            </p:grpSp>
            <p:sp>
              <p:nvSpPr>
                <p:cNvPr id="55" name="矩形 70">
                  <a:extLst>
                    <a:ext uri="{FF2B5EF4-FFF2-40B4-BE49-F238E27FC236}">
                      <a16:creationId xmlns:a16="http://schemas.microsoft.com/office/drawing/2014/main" id="{966A577E-2C8F-4F2C-85E4-3D2A662DE3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8230521">
                  <a:off x="6860045" y="4774656"/>
                  <a:ext cx="672708" cy="95576"/>
                </a:xfrm>
                <a:prstGeom prst="rect">
                  <a:avLst/>
                </a:prstGeom>
                <a:gradFill rotWithShape="1">
                  <a:gsLst>
                    <a:gs pos="0">
                      <a:srgbClr val="00B050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49" name="矩形 71">
                <a:extLst>
                  <a:ext uri="{FF2B5EF4-FFF2-40B4-BE49-F238E27FC236}">
                    <a16:creationId xmlns:a16="http://schemas.microsoft.com/office/drawing/2014/main" id="{E20F35AC-3D0D-457D-ABC3-D36038FC4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117553" y="4136234"/>
                <a:ext cx="873920" cy="92869"/>
              </a:xfrm>
              <a:prstGeom prst="rect">
                <a:avLst/>
              </a:prstGeom>
              <a:gradFill rotWithShape="1">
                <a:gsLst>
                  <a:gs pos="0">
                    <a:srgbClr val="00B050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0" name="矩形 72">
                <a:extLst>
                  <a:ext uri="{FF2B5EF4-FFF2-40B4-BE49-F238E27FC236}">
                    <a16:creationId xmlns:a16="http://schemas.microsoft.com/office/drawing/2014/main" id="{CE689071-1C26-4289-87BD-92F682EED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7041354" y="4131470"/>
                <a:ext cx="1240631" cy="97634"/>
              </a:xfrm>
              <a:prstGeom prst="rect">
                <a:avLst/>
              </a:prstGeom>
              <a:gradFill rotWithShape="1"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" name="矩形 73">
                <a:extLst>
                  <a:ext uri="{FF2B5EF4-FFF2-40B4-BE49-F238E27FC236}">
                    <a16:creationId xmlns:a16="http://schemas.microsoft.com/office/drawing/2014/main" id="{90BAFC70-5F2E-46EB-93D5-F08C7794C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5098294" y="4117176"/>
                <a:ext cx="873920" cy="92869"/>
              </a:xfrm>
              <a:prstGeom prst="rect">
                <a:avLst/>
              </a:prstGeom>
              <a:gradFill rotWithShape="1">
                <a:gsLst>
                  <a:gs pos="0">
                    <a:srgbClr val="00B050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" name="矩形 74">
                <a:extLst>
                  <a:ext uri="{FF2B5EF4-FFF2-40B4-BE49-F238E27FC236}">
                    <a16:creationId xmlns:a16="http://schemas.microsoft.com/office/drawing/2014/main" id="{E79C389A-35FE-4AB7-B103-54DFF4F01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4803020" y="4107649"/>
                <a:ext cx="1240631" cy="97634"/>
              </a:xfrm>
              <a:prstGeom prst="rect">
                <a:avLst/>
              </a:prstGeom>
              <a:gradFill rotWithShape="1">
                <a:gsLst>
                  <a:gs pos="0">
                    <a:srgbClr val="00B050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33" name="椭圆 78">
              <a:extLst>
                <a:ext uri="{FF2B5EF4-FFF2-40B4-BE49-F238E27FC236}">
                  <a16:creationId xmlns:a16="http://schemas.microsoft.com/office/drawing/2014/main" id="{D45777E3-887C-425F-B6D3-8184C2E76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0450" y="1478252"/>
              <a:ext cx="2279767" cy="2140169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椭圆 79">
              <a:extLst>
                <a:ext uri="{FF2B5EF4-FFF2-40B4-BE49-F238E27FC236}">
                  <a16:creationId xmlns:a16="http://schemas.microsoft.com/office/drawing/2014/main" id="{BA82272B-3423-4649-9BC0-CAE51BB69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1270" y="1515038"/>
              <a:ext cx="2178424" cy="2067126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/>
            </a:p>
          </p:txBody>
        </p:sp>
        <p:pic>
          <p:nvPicPr>
            <p:cNvPr id="35" name="图片 82" descr="三个球 RGB副本.png">
              <a:extLst>
                <a:ext uri="{FF2B5EF4-FFF2-40B4-BE49-F238E27FC236}">
                  <a16:creationId xmlns:a16="http://schemas.microsoft.com/office/drawing/2014/main" id="{E576B0AF-57A1-44E4-B060-F5B8FAC0F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2419" y="2265601"/>
              <a:ext cx="736771" cy="736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Box 87">
              <a:extLst>
                <a:ext uri="{FF2B5EF4-FFF2-40B4-BE49-F238E27FC236}">
                  <a16:creationId xmlns:a16="http://schemas.microsoft.com/office/drawing/2014/main" id="{A1992D75-C9A5-4E46-9002-B589B4F3CD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8627" y="1979478"/>
              <a:ext cx="2343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/>
                <a:t>I</a:t>
              </a:r>
              <a:endParaRPr lang="zh-CN" altLang="en-US" sz="1400"/>
            </a:p>
          </p:txBody>
        </p:sp>
        <p:sp>
          <p:nvSpPr>
            <p:cNvPr id="37" name="TextBox 88">
              <a:extLst>
                <a:ext uri="{FF2B5EF4-FFF2-40B4-BE49-F238E27FC236}">
                  <a16:creationId xmlns:a16="http://schemas.microsoft.com/office/drawing/2014/main" id="{12458445-8F12-4978-8966-9DAAC68850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3858" y="2849980"/>
              <a:ext cx="39305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/>
                <a:t>jet</a:t>
              </a:r>
              <a:endParaRPr lang="zh-CN" altLang="en-US" sz="1400"/>
            </a:p>
          </p:txBody>
        </p:sp>
        <p:sp>
          <p:nvSpPr>
            <p:cNvPr id="38" name="TextBox 89">
              <a:extLst>
                <a:ext uri="{FF2B5EF4-FFF2-40B4-BE49-F238E27FC236}">
                  <a16:creationId xmlns:a16="http://schemas.microsoft.com/office/drawing/2014/main" id="{E45F2DE3-03C8-46A2-878B-38686C441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59619" y="2546203"/>
              <a:ext cx="39305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/>
                <a:t>jet</a:t>
              </a:r>
              <a:endParaRPr lang="zh-CN" altLang="en-US" sz="1400"/>
            </a:p>
          </p:txBody>
        </p:sp>
        <p:sp>
          <p:nvSpPr>
            <p:cNvPr id="39" name="TextBox 90">
              <a:extLst>
                <a:ext uri="{FF2B5EF4-FFF2-40B4-BE49-F238E27FC236}">
                  <a16:creationId xmlns:a16="http://schemas.microsoft.com/office/drawing/2014/main" id="{68116712-62B7-40FC-B0BD-5CDE5305B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30471" y="1880665"/>
              <a:ext cx="2343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400"/>
                <a:t>I</a:t>
              </a:r>
              <a:endParaRPr lang="zh-CN" altLang="en-US" sz="1400"/>
            </a:p>
          </p:txBody>
        </p:sp>
        <p:cxnSp>
          <p:nvCxnSpPr>
            <p:cNvPr id="40" name="直接连接符 98">
              <a:extLst>
                <a:ext uri="{FF2B5EF4-FFF2-40B4-BE49-F238E27FC236}">
                  <a16:creationId xmlns:a16="http://schemas.microsoft.com/office/drawing/2014/main" id="{456607CF-5BEB-4C22-8F43-BAFFEAFE182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>
              <a:off x="5429614" y="2236424"/>
              <a:ext cx="400052" cy="166690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直接连接符 101">
              <a:extLst>
                <a:ext uri="{FF2B5EF4-FFF2-40B4-BE49-F238E27FC236}">
                  <a16:creationId xmlns:a16="http://schemas.microsoft.com/office/drawing/2014/main" id="{20DAD163-0B62-4337-A340-8BF22E40CE8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6226406" y="1992159"/>
              <a:ext cx="466724" cy="357192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2" name="直接连接符 103">
              <a:extLst>
                <a:ext uri="{FF2B5EF4-FFF2-40B4-BE49-F238E27FC236}">
                  <a16:creationId xmlns:a16="http://schemas.microsoft.com/office/drawing/2014/main" id="{1E5E250D-42DB-4C57-A45A-6D0BB8A79B7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569750" y="2995189"/>
              <a:ext cx="219069" cy="214314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3" name="直接连接符 105">
              <a:extLst>
                <a:ext uri="{FF2B5EF4-FFF2-40B4-BE49-F238E27FC236}">
                  <a16:creationId xmlns:a16="http://schemas.microsoft.com/office/drawing/2014/main" id="{470CCBF2-8E20-4D5F-8E4A-C7166D36A54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618374" y="3128223"/>
              <a:ext cx="319085" cy="128587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直接连接符 108">
              <a:extLst>
                <a:ext uri="{FF2B5EF4-FFF2-40B4-BE49-F238E27FC236}">
                  <a16:creationId xmlns:a16="http://schemas.microsoft.com/office/drawing/2014/main" id="{993E0A92-5F4F-40B4-A1C2-0711EAC3240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668249" y="3263636"/>
              <a:ext cx="419100" cy="28575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直接连接符 111">
              <a:extLst>
                <a:ext uri="{FF2B5EF4-FFF2-40B4-BE49-F238E27FC236}">
                  <a16:creationId xmlns:a16="http://schemas.microsoft.com/office/drawing/2014/main" id="{57797519-B9DA-4BF3-8D56-86820849DF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6419858" y="3017369"/>
              <a:ext cx="314322" cy="47611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直接连接符 113">
              <a:extLst>
                <a:ext uri="{FF2B5EF4-FFF2-40B4-BE49-F238E27FC236}">
                  <a16:creationId xmlns:a16="http://schemas.microsoft.com/office/drawing/2014/main" id="{61B0A816-16FD-45F7-80A8-C3AF8677FB5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H="1">
              <a:off x="6503194" y="2927878"/>
              <a:ext cx="381000" cy="233361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直接连接符 117">
              <a:extLst>
                <a:ext uri="{FF2B5EF4-FFF2-40B4-BE49-F238E27FC236}">
                  <a16:creationId xmlns:a16="http://schemas.microsoft.com/office/drawing/2014/main" id="{C64C4C02-BD79-44D2-848D-5381741ED1D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608110" y="2835012"/>
              <a:ext cx="295261" cy="219072"/>
            </a:xfrm>
            <a:prstGeom prst="line">
              <a:avLst/>
            </a:prstGeom>
            <a:noFill/>
            <a:ln w="25400" algn="ctr">
              <a:solidFill>
                <a:srgbClr val="0000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9" name="Arrow: Down 78">
            <a:extLst>
              <a:ext uri="{FF2B5EF4-FFF2-40B4-BE49-F238E27FC236}">
                <a16:creationId xmlns:a16="http://schemas.microsoft.com/office/drawing/2014/main" id="{1A99F45B-14AF-4248-97B4-0ED478C2C21E}"/>
              </a:ext>
            </a:extLst>
          </p:cNvPr>
          <p:cNvSpPr/>
          <p:nvPr/>
        </p:nvSpPr>
        <p:spPr>
          <a:xfrm rot="16200000">
            <a:off x="4947415" y="4864926"/>
            <a:ext cx="344978" cy="257695"/>
          </a:xfrm>
          <a:prstGeom prst="down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8720CF2-40BF-4040-91A2-529EDCB4355B}"/>
              </a:ext>
            </a:extLst>
          </p:cNvPr>
          <p:cNvSpPr/>
          <p:nvPr/>
        </p:nvSpPr>
        <p:spPr>
          <a:xfrm>
            <a:off x="6504282" y="6279267"/>
            <a:ext cx="10916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Detectors</a:t>
            </a:r>
          </a:p>
        </p:txBody>
      </p:sp>
      <p:sp>
        <p:nvSpPr>
          <p:cNvPr id="81" name="Slide Number Placeholder 80">
            <a:extLst>
              <a:ext uri="{FF2B5EF4-FFF2-40B4-BE49-F238E27FC236}">
                <a16:creationId xmlns:a16="http://schemas.microsoft.com/office/drawing/2014/main" id="{CF57C545-EC7B-48F2-90DA-6668B18E6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2307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BCBB-88FD-4103-AD5C-64E329CFF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WaveUnion</a:t>
            </a:r>
            <a:r>
              <a:rPr lang="en-US" altLang="zh-CN" dirty="0"/>
              <a:t> B </a:t>
            </a:r>
            <a:r>
              <a:rPr lang="en-US" altLang="zh-CN" sz="2800" dirty="0"/>
              <a:t>(USTC)</a:t>
            </a:r>
            <a:endParaRPr lang="zh-CN" altLang="en-US" dirty="0"/>
          </a:p>
        </p:txBody>
      </p:sp>
      <p:pic>
        <p:nvPicPr>
          <p:cNvPr id="17" name="Picture 7" descr="untitled53">
            <a:extLst>
              <a:ext uri="{FF2B5EF4-FFF2-40B4-BE49-F238E27FC236}">
                <a16:creationId xmlns:a16="http://schemas.microsoft.com/office/drawing/2014/main" id="{B60EADE4-9D4E-4219-B53B-A7F193B35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828800"/>
            <a:ext cx="453866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内容占位符 2">
            <a:extLst>
              <a:ext uri="{FF2B5EF4-FFF2-40B4-BE49-F238E27FC236}">
                <a16:creationId xmlns:a16="http://schemas.microsoft.com/office/drawing/2014/main" id="{74964A74-8103-4300-A9B9-633AB1B6E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30300"/>
            <a:ext cx="8229600" cy="5257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zh-CN" sz="2000" b="1" dirty="0"/>
              <a:t>Pros and Cons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000" b="1" dirty="0"/>
              <a:t>   </a:t>
            </a:r>
            <a:r>
              <a:rPr lang="en-US" altLang="zh-CN" sz="1800" dirty="0">
                <a:latin typeface="华文中宋" panose="02010600040101010101" pitchFamily="2" charset="-122"/>
                <a:ea typeface="华文中宋" panose="02010600040101010101" pitchFamily="2" charset="-122"/>
                <a:cs typeface="Times New Roman" panose="02020603050405020304" pitchFamily="18" charset="0"/>
              </a:rPr>
              <a:t>√</a:t>
            </a:r>
            <a:r>
              <a:rPr lang="en-US" altLang="zh-CN" sz="1800" dirty="0">
                <a:cs typeface="Times New Roman" panose="02020603050405020304" pitchFamily="18" charset="0"/>
              </a:rPr>
              <a:t> Larger N results in smaller bin size, lower timing precision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1800" dirty="0"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1800" dirty="0"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1800" dirty="0"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1800" dirty="0"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1800" dirty="0"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1800" dirty="0"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1800" dirty="0"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en-US" altLang="zh-CN" sz="1800" dirty="0"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800" dirty="0">
                <a:cs typeface="Times New Roman" panose="02020603050405020304" pitchFamily="18" charset="0"/>
              </a:rPr>
              <a:t>    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800" b="1" dirty="0">
                <a:cs typeface="Times New Roman" panose="02020603050405020304" pitchFamily="18" charset="0"/>
              </a:rPr>
              <a:t>    × </a:t>
            </a:r>
            <a:r>
              <a:rPr lang="en-US" altLang="zh-CN" sz="1800" dirty="0">
                <a:cs typeface="Times New Roman" panose="02020603050405020304" pitchFamily="18" charset="0"/>
              </a:rPr>
              <a:t>Larger N results in larger dead time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800" dirty="0">
                <a:cs typeface="Times New Roman" panose="02020603050405020304" pitchFamily="18" charset="0"/>
              </a:rPr>
              <a:t>           ~ (N+1) * T</a:t>
            </a:r>
            <a:r>
              <a:rPr lang="en-US" altLang="zh-CN" sz="1800" baseline="-25000" dirty="0">
                <a:cs typeface="Times New Roman" panose="02020603050405020304" pitchFamily="18" charset="0"/>
              </a:rPr>
              <a:t>CLK</a:t>
            </a:r>
            <a:r>
              <a:rPr lang="en-US" altLang="zh-CN" sz="1800" dirty="0">
                <a:cs typeface="Times New Roman" panose="02020603050405020304" pitchFamily="18" charset="0"/>
              </a:rPr>
              <a:t> ,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800" dirty="0">
                <a:cs typeface="Times New Roman" panose="02020603050405020304" pitchFamily="18" charset="0"/>
              </a:rPr>
              <a:t> 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800" b="1" dirty="0">
                <a:cs typeface="Times New Roman" panose="02020603050405020304" pitchFamily="18" charset="0"/>
              </a:rPr>
              <a:t>  Trade-off should be made between TDC timing performance and N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1800" dirty="0">
                <a:cs typeface="Times New Roman" panose="02020603050405020304" pitchFamily="18" charset="0"/>
              </a:rPr>
              <a:t>     </a:t>
            </a:r>
            <a:endParaRPr lang="en-US" altLang="zh-CN" sz="1800" dirty="0"/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1800" dirty="0">
              <a:ea typeface="华文中宋" panose="02010600040101010101" pitchFamily="2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1800" dirty="0">
              <a:ea typeface="华文中宋" panose="02010600040101010101" pitchFamily="2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1800" baseline="-25000" dirty="0">
              <a:ea typeface="华文中宋" panose="02010600040101010101" pitchFamily="2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1800" baseline="-25000" dirty="0">
              <a:ea typeface="华文中宋" panose="02010600040101010101" pitchFamily="2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zh-CN" sz="1800" baseline="-25000" dirty="0">
              <a:ea typeface="华文中宋" panose="02010600040101010101" pitchFamily="2" charset="-122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sz="1800" baseline="-25000" dirty="0"/>
          </a:p>
        </p:txBody>
      </p:sp>
      <p:pic>
        <p:nvPicPr>
          <p:cNvPr id="19" name="Picture 6" descr="untitled62">
            <a:extLst>
              <a:ext uri="{FF2B5EF4-FFF2-40B4-BE49-F238E27FC236}">
                <a16:creationId xmlns:a16="http://schemas.microsoft.com/office/drawing/2014/main" id="{8B71D73D-2D95-4197-9EC5-D37881B207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28800"/>
            <a:ext cx="4560888" cy="245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20">
            <a:extLst>
              <a:ext uri="{FF2B5EF4-FFF2-40B4-BE49-F238E27FC236}">
                <a16:creationId xmlns:a16="http://schemas.microsoft.com/office/drawing/2014/main" id="{DC03D39F-F665-47D0-953A-77D96D3FC5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4267200"/>
            <a:ext cx="1670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Comic Sans MS" panose="030F0702030302020204" pitchFamily="66" charset="0"/>
              </a:rPr>
              <a:t>No Averaging</a:t>
            </a:r>
            <a:endParaRPr lang="zh-CN" altLang="en-US">
              <a:latin typeface="Comic Sans MS" panose="030F0702030302020204" pitchFamily="66" charset="0"/>
            </a:endParaRPr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041D0133-B7C4-42FF-BCC5-48B096BF08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4202113"/>
            <a:ext cx="627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Comic Sans MS" panose="030F0702030302020204" pitchFamily="66" charset="0"/>
              </a:rPr>
              <a:t>N=4</a:t>
            </a:r>
            <a:endParaRPr lang="zh-CN" altLang="en-US">
              <a:latin typeface="Comic Sans MS" panose="030F0702030302020204" pitchFamily="66" charset="0"/>
            </a:endParaRPr>
          </a:p>
        </p:txBody>
      </p:sp>
      <p:pic>
        <p:nvPicPr>
          <p:cNvPr id="22" name="Picture 22" descr="images.jpg">
            <a:extLst>
              <a:ext uri="{FF2B5EF4-FFF2-40B4-BE49-F238E27FC236}">
                <a16:creationId xmlns:a16="http://schemas.microsoft.com/office/drawing/2014/main" id="{079ABFDF-3CBD-45FB-B0F8-F02D20972E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519" y="5715000"/>
            <a:ext cx="314325" cy="30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任意多边形 21">
            <a:extLst>
              <a:ext uri="{FF2B5EF4-FFF2-40B4-BE49-F238E27FC236}">
                <a16:creationId xmlns:a16="http://schemas.microsoft.com/office/drawing/2014/main" id="{E2088DA7-AF26-4098-B19A-74BB0B01B328}"/>
              </a:ext>
            </a:extLst>
          </p:cNvPr>
          <p:cNvSpPr>
            <a:spLocks/>
          </p:cNvSpPr>
          <p:nvPr/>
        </p:nvSpPr>
        <p:spPr bwMode="auto">
          <a:xfrm>
            <a:off x="5054600" y="5035551"/>
            <a:ext cx="904875" cy="850900"/>
          </a:xfrm>
          <a:custGeom>
            <a:avLst/>
            <a:gdLst>
              <a:gd name="T0" fmla="*/ 0 w 904672"/>
              <a:gd name="T1" fmla="*/ 781241 h 851171"/>
              <a:gd name="T2" fmla="*/ 253108 w 904672"/>
              <a:gd name="T3" fmla="*/ 703442 h 851171"/>
              <a:gd name="T4" fmla="*/ 467277 w 904672"/>
              <a:gd name="T5" fmla="*/ 3242 h 851171"/>
              <a:gd name="T6" fmla="*/ 642505 w 904672"/>
              <a:gd name="T7" fmla="*/ 722891 h 851171"/>
              <a:gd name="T8" fmla="*/ 866408 w 904672"/>
              <a:gd name="T9" fmla="*/ 771516 h 851171"/>
              <a:gd name="T10" fmla="*/ 876143 w 904672"/>
              <a:gd name="T11" fmla="*/ 781241 h 8511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04672"/>
              <a:gd name="T19" fmla="*/ 0 h 851171"/>
              <a:gd name="T20" fmla="*/ 904672 w 904672"/>
              <a:gd name="T21" fmla="*/ 851171 h 85117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04672" h="851171">
                <a:moveTo>
                  <a:pt x="0" y="781456"/>
                </a:moveTo>
                <a:cubicBezTo>
                  <a:pt x="87549" y="807396"/>
                  <a:pt x="175098" y="833337"/>
                  <a:pt x="252919" y="703635"/>
                </a:cubicBezTo>
                <a:cubicBezTo>
                  <a:pt x="330740" y="573933"/>
                  <a:pt x="402077" y="0"/>
                  <a:pt x="466928" y="3243"/>
                </a:cubicBezTo>
                <a:cubicBezTo>
                  <a:pt x="531779" y="6486"/>
                  <a:pt x="575554" y="595009"/>
                  <a:pt x="642026" y="723090"/>
                </a:cubicBezTo>
                <a:cubicBezTo>
                  <a:pt x="708498" y="851171"/>
                  <a:pt x="826852" y="762000"/>
                  <a:pt x="865762" y="771728"/>
                </a:cubicBezTo>
                <a:cubicBezTo>
                  <a:pt x="904672" y="781456"/>
                  <a:pt x="890080" y="781456"/>
                  <a:pt x="875489" y="781456"/>
                </a:cubicBezTo>
              </a:path>
            </a:pathLst>
          </a:cu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4" name="任意多边形 22">
            <a:extLst>
              <a:ext uri="{FF2B5EF4-FFF2-40B4-BE49-F238E27FC236}">
                <a16:creationId xmlns:a16="http://schemas.microsoft.com/office/drawing/2014/main" id="{8056F9B8-0AA8-4777-84FE-4466DEED9446}"/>
              </a:ext>
            </a:extLst>
          </p:cNvPr>
          <p:cNvSpPr>
            <a:spLocks/>
          </p:cNvSpPr>
          <p:nvPr/>
        </p:nvSpPr>
        <p:spPr bwMode="auto">
          <a:xfrm>
            <a:off x="5775325" y="5035551"/>
            <a:ext cx="904875" cy="850900"/>
          </a:xfrm>
          <a:custGeom>
            <a:avLst/>
            <a:gdLst>
              <a:gd name="T0" fmla="*/ 0 w 904672"/>
              <a:gd name="T1" fmla="*/ 781241 h 851171"/>
              <a:gd name="T2" fmla="*/ 253108 w 904672"/>
              <a:gd name="T3" fmla="*/ 703442 h 851171"/>
              <a:gd name="T4" fmla="*/ 467277 w 904672"/>
              <a:gd name="T5" fmla="*/ 3242 h 851171"/>
              <a:gd name="T6" fmla="*/ 642505 w 904672"/>
              <a:gd name="T7" fmla="*/ 722891 h 851171"/>
              <a:gd name="T8" fmla="*/ 866408 w 904672"/>
              <a:gd name="T9" fmla="*/ 771516 h 851171"/>
              <a:gd name="T10" fmla="*/ 876143 w 904672"/>
              <a:gd name="T11" fmla="*/ 781241 h 8511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04672"/>
              <a:gd name="T19" fmla="*/ 0 h 851171"/>
              <a:gd name="T20" fmla="*/ 904672 w 904672"/>
              <a:gd name="T21" fmla="*/ 851171 h 85117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04672" h="851171">
                <a:moveTo>
                  <a:pt x="0" y="781456"/>
                </a:moveTo>
                <a:cubicBezTo>
                  <a:pt x="87549" y="807396"/>
                  <a:pt x="175098" y="833337"/>
                  <a:pt x="252919" y="703635"/>
                </a:cubicBezTo>
                <a:cubicBezTo>
                  <a:pt x="330740" y="573933"/>
                  <a:pt x="402077" y="0"/>
                  <a:pt x="466928" y="3243"/>
                </a:cubicBezTo>
                <a:cubicBezTo>
                  <a:pt x="531779" y="6486"/>
                  <a:pt x="575554" y="595009"/>
                  <a:pt x="642026" y="723090"/>
                </a:cubicBezTo>
                <a:cubicBezTo>
                  <a:pt x="708498" y="851171"/>
                  <a:pt x="826852" y="762000"/>
                  <a:pt x="865762" y="771728"/>
                </a:cubicBezTo>
                <a:cubicBezTo>
                  <a:pt x="904672" y="781456"/>
                  <a:pt x="890080" y="781456"/>
                  <a:pt x="875489" y="781456"/>
                </a:cubicBezTo>
              </a:path>
            </a:pathLst>
          </a:custGeom>
          <a:noFill/>
          <a:ln w="1905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B6897852-A03E-41D4-B7C6-D897B58BBAD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554663" y="5106988"/>
            <a:ext cx="647700" cy="15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TextBox 29">
            <a:extLst>
              <a:ext uri="{FF2B5EF4-FFF2-40B4-BE49-F238E27FC236}">
                <a16:creationId xmlns:a16="http://schemas.microsoft.com/office/drawing/2014/main" id="{085381C0-9E5A-45F0-B1CD-90EE6B000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4963" y="4675188"/>
            <a:ext cx="1146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/>
              <a:t>B:300 ps</a:t>
            </a:r>
            <a:endParaRPr lang="zh-CN" altLang="en-US" b="1"/>
          </a:p>
        </p:txBody>
      </p:sp>
      <p:cxnSp>
        <p:nvCxnSpPr>
          <p:cNvPr id="35" name="直接箭头连接符 27">
            <a:extLst>
              <a:ext uri="{FF2B5EF4-FFF2-40B4-BE49-F238E27FC236}">
                <a16:creationId xmlns:a16="http://schemas.microsoft.com/office/drawing/2014/main" id="{AB9F41B3-ACF4-4451-AA01-657D3F20A49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264400" y="5076826"/>
            <a:ext cx="792163" cy="15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TextBox 30">
            <a:extLst>
              <a:ext uri="{FF2B5EF4-FFF2-40B4-BE49-F238E27FC236}">
                <a16:creationId xmlns:a16="http://schemas.microsoft.com/office/drawing/2014/main" id="{C7DAAC53-D409-41CF-81D1-19ABAEA55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3438" y="4637088"/>
            <a:ext cx="1146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/>
              <a:t>A:325 ps</a:t>
            </a:r>
            <a:endParaRPr lang="zh-CN" altLang="en-US" b="1"/>
          </a:p>
        </p:txBody>
      </p:sp>
      <p:sp>
        <p:nvSpPr>
          <p:cNvPr id="37" name="任意多边形 21">
            <a:extLst>
              <a:ext uri="{FF2B5EF4-FFF2-40B4-BE49-F238E27FC236}">
                <a16:creationId xmlns:a16="http://schemas.microsoft.com/office/drawing/2014/main" id="{42C2E615-438C-487E-B10A-F0D71DDBEF3E}"/>
              </a:ext>
            </a:extLst>
          </p:cNvPr>
          <p:cNvSpPr>
            <a:spLocks/>
          </p:cNvSpPr>
          <p:nvPr/>
        </p:nvSpPr>
        <p:spPr bwMode="auto">
          <a:xfrm>
            <a:off x="6756400" y="5043488"/>
            <a:ext cx="904875" cy="850900"/>
          </a:xfrm>
          <a:custGeom>
            <a:avLst/>
            <a:gdLst>
              <a:gd name="T0" fmla="*/ 0 w 904672"/>
              <a:gd name="T1" fmla="*/ 781241 h 851171"/>
              <a:gd name="T2" fmla="*/ 253108 w 904672"/>
              <a:gd name="T3" fmla="*/ 703442 h 851171"/>
              <a:gd name="T4" fmla="*/ 467277 w 904672"/>
              <a:gd name="T5" fmla="*/ 3242 h 851171"/>
              <a:gd name="T6" fmla="*/ 642505 w 904672"/>
              <a:gd name="T7" fmla="*/ 722891 h 851171"/>
              <a:gd name="T8" fmla="*/ 866408 w 904672"/>
              <a:gd name="T9" fmla="*/ 771516 h 851171"/>
              <a:gd name="T10" fmla="*/ 876143 w 904672"/>
              <a:gd name="T11" fmla="*/ 781241 h 8511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04672"/>
              <a:gd name="T19" fmla="*/ 0 h 851171"/>
              <a:gd name="T20" fmla="*/ 904672 w 904672"/>
              <a:gd name="T21" fmla="*/ 851171 h 85117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04672" h="851171">
                <a:moveTo>
                  <a:pt x="0" y="781456"/>
                </a:moveTo>
                <a:cubicBezTo>
                  <a:pt x="87549" y="807396"/>
                  <a:pt x="175098" y="833337"/>
                  <a:pt x="252919" y="703635"/>
                </a:cubicBezTo>
                <a:cubicBezTo>
                  <a:pt x="330740" y="573933"/>
                  <a:pt x="402077" y="0"/>
                  <a:pt x="466928" y="3243"/>
                </a:cubicBezTo>
                <a:cubicBezTo>
                  <a:pt x="531779" y="6486"/>
                  <a:pt x="575554" y="595009"/>
                  <a:pt x="642026" y="723090"/>
                </a:cubicBezTo>
                <a:cubicBezTo>
                  <a:pt x="708498" y="851171"/>
                  <a:pt x="826852" y="762000"/>
                  <a:pt x="865762" y="771728"/>
                </a:cubicBezTo>
                <a:cubicBezTo>
                  <a:pt x="904672" y="781456"/>
                  <a:pt x="890080" y="781456"/>
                  <a:pt x="875489" y="781456"/>
                </a:cubicBezTo>
              </a:path>
            </a:pathLst>
          </a:cu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38" name="任意多边形 22">
            <a:extLst>
              <a:ext uri="{FF2B5EF4-FFF2-40B4-BE49-F238E27FC236}">
                <a16:creationId xmlns:a16="http://schemas.microsoft.com/office/drawing/2014/main" id="{AA241B26-F6F6-4D8C-9F86-1297344818E6}"/>
              </a:ext>
            </a:extLst>
          </p:cNvPr>
          <p:cNvSpPr>
            <a:spLocks/>
          </p:cNvSpPr>
          <p:nvPr/>
        </p:nvSpPr>
        <p:spPr bwMode="auto">
          <a:xfrm>
            <a:off x="7629525" y="5041901"/>
            <a:ext cx="904875" cy="850900"/>
          </a:xfrm>
          <a:custGeom>
            <a:avLst/>
            <a:gdLst>
              <a:gd name="T0" fmla="*/ 0 w 904672"/>
              <a:gd name="T1" fmla="*/ 781241 h 851171"/>
              <a:gd name="T2" fmla="*/ 253108 w 904672"/>
              <a:gd name="T3" fmla="*/ 703442 h 851171"/>
              <a:gd name="T4" fmla="*/ 467277 w 904672"/>
              <a:gd name="T5" fmla="*/ 3242 h 851171"/>
              <a:gd name="T6" fmla="*/ 642505 w 904672"/>
              <a:gd name="T7" fmla="*/ 722891 h 851171"/>
              <a:gd name="T8" fmla="*/ 866408 w 904672"/>
              <a:gd name="T9" fmla="*/ 771516 h 851171"/>
              <a:gd name="T10" fmla="*/ 876143 w 904672"/>
              <a:gd name="T11" fmla="*/ 781241 h 8511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04672"/>
              <a:gd name="T19" fmla="*/ 0 h 851171"/>
              <a:gd name="T20" fmla="*/ 904672 w 904672"/>
              <a:gd name="T21" fmla="*/ 851171 h 85117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04672" h="851171">
                <a:moveTo>
                  <a:pt x="0" y="781456"/>
                </a:moveTo>
                <a:cubicBezTo>
                  <a:pt x="87549" y="807396"/>
                  <a:pt x="175098" y="833337"/>
                  <a:pt x="252919" y="703635"/>
                </a:cubicBezTo>
                <a:cubicBezTo>
                  <a:pt x="330740" y="573933"/>
                  <a:pt x="402077" y="0"/>
                  <a:pt x="466928" y="3243"/>
                </a:cubicBezTo>
                <a:cubicBezTo>
                  <a:pt x="531779" y="6486"/>
                  <a:pt x="575554" y="595009"/>
                  <a:pt x="642026" y="723090"/>
                </a:cubicBezTo>
                <a:cubicBezTo>
                  <a:pt x="708498" y="851171"/>
                  <a:pt x="826852" y="762000"/>
                  <a:pt x="865762" y="771728"/>
                </a:cubicBezTo>
                <a:cubicBezTo>
                  <a:pt x="904672" y="781456"/>
                  <a:pt x="890080" y="781456"/>
                  <a:pt x="875489" y="781456"/>
                </a:cubicBezTo>
              </a:path>
            </a:pathLst>
          </a:custGeom>
          <a:noFill/>
          <a:ln w="19050" algn="ctr">
            <a:solidFill>
              <a:srgbClr val="00B0F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39" name="Rounded Rectangle 1">
            <a:extLst>
              <a:ext uri="{FF2B5EF4-FFF2-40B4-BE49-F238E27FC236}">
                <a16:creationId xmlns:a16="http://schemas.microsoft.com/office/drawing/2014/main" id="{2D1AE8D6-CCFE-40BD-9914-CE61A708C696}"/>
              </a:ext>
            </a:extLst>
          </p:cNvPr>
          <p:cNvSpPr/>
          <p:nvPr/>
        </p:nvSpPr>
        <p:spPr>
          <a:xfrm>
            <a:off x="5054600" y="4637088"/>
            <a:ext cx="3479800" cy="1333500"/>
          </a:xfrm>
          <a:prstGeom prst="roundRect">
            <a:avLst/>
          </a:prstGeom>
          <a:noFill/>
          <a:ln>
            <a:solidFill>
              <a:srgbClr val="FF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标题 1">
            <a:extLst>
              <a:ext uri="{FF2B5EF4-FFF2-40B4-BE49-F238E27FC236}">
                <a16:creationId xmlns:a16="http://schemas.microsoft.com/office/drawing/2014/main" id="{28E1E259-3B1F-4B6D-8BED-E1FF0B69AF09}"/>
              </a:ext>
            </a:extLst>
          </p:cNvPr>
          <p:cNvSpPr txBox="1">
            <a:spLocks/>
          </p:cNvSpPr>
          <p:nvPr/>
        </p:nvSpPr>
        <p:spPr>
          <a:xfrm>
            <a:off x="457200" y="533400"/>
            <a:ext cx="8229600" cy="6334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endParaRPr lang="zh-CN" alt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7DFB5B-088F-4EAF-9EAF-760B1E884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29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A9FB3-C211-43FF-9BF4-7BA563AC2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Outlook</a:t>
            </a:r>
            <a:endParaRPr lang="zh-CN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64314C-856D-4DC0-9DC3-55C3754D3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31</a:t>
            </a:fld>
            <a:endParaRPr lang="zh-CN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C6FDE2-3F19-4E78-AE33-ED6814BA9D43}"/>
              </a:ext>
            </a:extLst>
          </p:cNvPr>
          <p:cNvSpPr txBox="1"/>
          <p:nvPr/>
        </p:nvSpPr>
        <p:spPr>
          <a:xfrm>
            <a:off x="182197" y="1071033"/>
            <a:ext cx="8678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sub-10 </a:t>
            </a:r>
            <a:r>
              <a:rPr lang="en-US" altLang="zh-CN" dirty="0" err="1"/>
              <a:t>ps</a:t>
            </a:r>
            <a:r>
              <a:rPr lang="en-US" altLang="zh-CN" dirty="0"/>
              <a:t> resolution/precision time digitization already achieved in FPGAs (</a:t>
            </a:r>
            <a:r>
              <a:rPr lang="en-US" altLang="zh-CN" dirty="0">
                <a:solidFill>
                  <a:srgbClr val="FF0000"/>
                </a:solidFill>
              </a:rPr>
              <a:t>15 years ago</a:t>
            </a:r>
            <a:r>
              <a:rPr lang="en-US" altLang="zh-CN" dirty="0"/>
              <a:t>)</a:t>
            </a:r>
          </a:p>
          <a:p>
            <a:r>
              <a:rPr lang="en-US" altLang="zh-CN" dirty="0"/>
              <a:t>      </a:t>
            </a:r>
            <a:r>
              <a:rPr lang="en-US" altLang="zh-CN" dirty="0">
                <a:sym typeface="Wingdings" panose="05000000000000000000" pitchFamily="2" charset="2"/>
              </a:rPr>
              <a:t> is it possible to overcome the 1 </a:t>
            </a:r>
            <a:r>
              <a:rPr lang="en-US" altLang="zh-CN" dirty="0" err="1">
                <a:sym typeface="Wingdings" panose="05000000000000000000" pitchFamily="2" charset="2"/>
              </a:rPr>
              <a:t>ps</a:t>
            </a:r>
            <a:r>
              <a:rPr lang="en-US" altLang="zh-CN" dirty="0">
                <a:sym typeface="Wingdings" panose="05000000000000000000" pitchFamily="2" charset="2"/>
              </a:rPr>
              <a:t> barrier?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3B9383-844B-4DF8-A672-9D84C9BA2536}"/>
              </a:ext>
            </a:extLst>
          </p:cNvPr>
          <p:cNvSpPr txBox="1"/>
          <p:nvPr/>
        </p:nvSpPr>
        <p:spPr>
          <a:xfrm>
            <a:off x="182195" y="2571463"/>
            <a:ext cx="8678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Timing resolution/precision is just one single measure of timing performance, among linearity, </a:t>
            </a:r>
            <a:r>
              <a:rPr lang="en-US" altLang="zh-CN" dirty="0">
                <a:solidFill>
                  <a:srgbClr val="FF0000"/>
                </a:solidFill>
              </a:rPr>
              <a:t>power</a:t>
            </a:r>
            <a:r>
              <a:rPr lang="en-US" altLang="zh-CN" dirty="0"/>
              <a:t>, resource utilization…</a:t>
            </a:r>
          </a:p>
          <a:p>
            <a:r>
              <a:rPr lang="en-US" altLang="zh-CN" dirty="0">
                <a:sym typeface="Wingdings" panose="05000000000000000000" pitchFamily="2" charset="2"/>
              </a:rPr>
              <a:t>       Nowadays, FPGAs typically not limited by configuration logic resources, thus more attention on </a:t>
            </a:r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power efficiency </a:t>
            </a:r>
            <a:r>
              <a:rPr lang="en-US" altLang="zh-CN" dirty="0">
                <a:sym typeface="Wingdings" panose="05000000000000000000" pitchFamily="2" charset="2"/>
              </a:rPr>
              <a:t>might be necessary.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63651A-B157-4046-8C19-1F31E477FCE7}"/>
              </a:ext>
            </a:extLst>
          </p:cNvPr>
          <p:cNvSpPr txBox="1"/>
          <p:nvPr/>
        </p:nvSpPr>
        <p:spPr>
          <a:xfrm>
            <a:off x="182196" y="1821248"/>
            <a:ext cx="8678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TDL approach is the most popular one in achieving sub-10 </a:t>
            </a:r>
            <a:r>
              <a:rPr lang="en-US" altLang="zh-CN" dirty="0" err="1"/>
              <a:t>ps</a:t>
            </a:r>
            <a:r>
              <a:rPr lang="en-US" altLang="zh-CN" dirty="0"/>
              <a:t> resolution, but not the only one, the choice of architecture is a trade off among power, resource utilization …</a:t>
            </a:r>
            <a:endParaRPr lang="en-US" altLang="zh-CN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625873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14B34-7289-4624-943A-7DAE47648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Quiz</a:t>
            </a:r>
            <a:endParaRPr lang="zh-CN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82362-D608-4707-B9D6-E8F67D82E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32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FE5474-BDFB-4B71-BC16-02CB2B0C22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485" y="1581150"/>
            <a:ext cx="2438400" cy="36957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7FF619-CB66-4803-879E-57A71343F295}"/>
              </a:ext>
            </a:extLst>
          </p:cNvPr>
          <p:cNvSpPr txBox="1"/>
          <p:nvPr/>
        </p:nvSpPr>
        <p:spPr>
          <a:xfrm>
            <a:off x="1143000" y="1211818"/>
            <a:ext cx="2568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/>
              <a:t>Top secrets before class…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5215546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542CF-B95C-48EA-A5CF-BC1CA3767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B5218-9CB1-48E0-90D8-D3D919D095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B8624D-489E-440E-B8BE-F19EAE7DE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33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22DC07-DF01-4C42-97DC-05C23DEAE3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0506"/>
            <a:ext cx="9144000" cy="519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791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F8942-2654-4809-A735-525FEE3C1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2BD28-8810-4D72-8F46-7A63DBA2B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59A2C5-0230-44D9-8904-A7BEC917B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34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0B1F32-8AB2-4EEA-8582-4E9D93D3E1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6468"/>
            <a:ext cx="9144000" cy="528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312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E2FB8-0865-43D9-8EA8-CF69B283F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FE68E-A278-41E5-8C73-EDDEED59F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5168A-C08C-4C50-B3AC-43BE0DA84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35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22FC4F-1E08-45E8-9BF7-8FB371A3D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3223"/>
            <a:ext cx="9144000" cy="511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9112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What if TDL is not long enough?</a:t>
            </a:r>
            <a:endParaRPr lang="zh-CN" altLang="en-US" dirty="0"/>
          </a:p>
        </p:txBody>
      </p:sp>
      <p:graphicFrame>
        <p:nvGraphicFramePr>
          <p:cNvPr id="15" name="Object 4">
            <a:extLst>
              <a:ext uri="{FF2B5EF4-FFF2-40B4-BE49-F238E27FC236}">
                <a16:creationId xmlns:a16="http://schemas.microsoft.com/office/drawing/2014/main" id="{319E9A09-A2D3-43FD-A1F1-48150B62FF12}"/>
              </a:ext>
            </a:extLst>
          </p:cNvPr>
          <p:cNvGraphicFramePr>
            <a:graphicFrameLocks noChangeAspect="1"/>
          </p:cNvGraphicFramePr>
          <p:nvPr>
            <p:ph sz="half" idx="1"/>
          </p:nvPr>
        </p:nvGraphicFramePr>
        <p:xfrm>
          <a:off x="684213" y="1268413"/>
          <a:ext cx="5616575" cy="240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9" name="Visio" r:id="rId3" imgW="9391258" imgH="4015907" progId="Visio.Drawing.11">
                  <p:embed/>
                </p:oleObj>
              </mc:Choice>
              <mc:Fallback>
                <p:oleObj name="Visio" r:id="rId3" imgW="9391258" imgH="4015907" progId="Visio.Drawing.11">
                  <p:embed/>
                  <p:pic>
                    <p:nvPicPr>
                      <p:cNvPr id="26629" name="Object 4">
                        <a:extLst>
                          <a:ext uri="{FF2B5EF4-FFF2-40B4-BE49-F238E27FC236}">
                            <a16:creationId xmlns:a16="http://schemas.microsoft.com/office/drawing/2014/main" id="{588A90A9-9BA1-4EA6-B02C-9BC36F143E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13" y="1268413"/>
                        <a:ext cx="5616575" cy="2401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1">
            <a:extLst>
              <a:ext uri="{FF2B5EF4-FFF2-40B4-BE49-F238E27FC236}">
                <a16:creationId xmlns:a16="http://schemas.microsoft.com/office/drawing/2014/main" id="{83979E3F-6DB0-4EB3-BD98-A40FCE7AA8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727710"/>
              </p:ext>
            </p:extLst>
          </p:nvPr>
        </p:nvGraphicFramePr>
        <p:xfrm>
          <a:off x="6421437" y="992188"/>
          <a:ext cx="2722563" cy="239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20" name="Visio" r:id="rId5" imgW="8752422" imgH="7680642" progId="Visio.Drawing.11">
                  <p:embed/>
                </p:oleObj>
              </mc:Choice>
              <mc:Fallback>
                <p:oleObj name="Visio" r:id="rId5" imgW="8752422" imgH="7680642" progId="Visio.Drawing.11">
                  <p:embed/>
                  <p:pic>
                    <p:nvPicPr>
                      <p:cNvPr id="26633" name="Object 11">
                        <a:extLst>
                          <a:ext uri="{FF2B5EF4-FFF2-40B4-BE49-F238E27FC236}">
                            <a16:creationId xmlns:a16="http://schemas.microsoft.com/office/drawing/2014/main" id="{30E2836F-80F5-481B-B87F-4A9D312A99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1437" y="992188"/>
                        <a:ext cx="2722563" cy="2390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图片 126" descr="InputDFF">
            <a:extLst>
              <a:ext uri="{FF2B5EF4-FFF2-40B4-BE49-F238E27FC236}">
                <a16:creationId xmlns:a16="http://schemas.microsoft.com/office/drawing/2014/main" id="{09BE8541-16FC-4236-ABBE-F0962EE95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963863"/>
            <a:ext cx="1727200" cy="31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2">
            <a:extLst>
              <a:ext uri="{FF2B5EF4-FFF2-40B4-BE49-F238E27FC236}">
                <a16:creationId xmlns:a16="http://schemas.microsoft.com/office/drawing/2014/main" id="{B8EFE537-D8C0-483B-81A2-2008E6D08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2924175"/>
            <a:ext cx="4321175" cy="7921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Char char="•"/>
            </a:pPr>
            <a:endParaRPr lang="zh-CN" altLang="en-US"/>
          </a:p>
        </p:txBody>
      </p:sp>
      <p:graphicFrame>
        <p:nvGraphicFramePr>
          <p:cNvPr id="20" name="Object 8">
            <a:extLst>
              <a:ext uri="{FF2B5EF4-FFF2-40B4-BE49-F238E27FC236}">
                <a16:creationId xmlns:a16="http://schemas.microsoft.com/office/drawing/2014/main" id="{329E13B0-E629-4A03-8359-A81AFC65176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5150" y="3629025"/>
          <a:ext cx="7127875" cy="254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21" name="Visio" r:id="rId8" imgW="8614365" imgH="3080385" progId="Visio.Drawing.11">
                  <p:embed/>
                </p:oleObj>
              </mc:Choice>
              <mc:Fallback>
                <p:oleObj name="Visio" r:id="rId8" imgW="8614365" imgH="3080385" progId="Visio.Drawing.11">
                  <p:embed/>
                  <p:pic>
                    <p:nvPicPr>
                      <p:cNvPr id="1047560" name="Object 8">
                        <a:extLst>
                          <a:ext uri="{FF2B5EF4-FFF2-40B4-BE49-F238E27FC236}">
                            <a16:creationId xmlns:a16="http://schemas.microsoft.com/office/drawing/2014/main" id="{597B0335-2ED1-4C23-8BB4-875E5817003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3629025"/>
                        <a:ext cx="7127875" cy="254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8A801D26-C19C-4EF1-9B3B-18C62AE471B9}"/>
              </a:ext>
            </a:extLst>
          </p:cNvPr>
          <p:cNvSpPr/>
          <p:nvPr/>
        </p:nvSpPr>
        <p:spPr>
          <a:xfrm>
            <a:off x="215900" y="904799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ym typeface="Wingdings" panose="05000000000000000000" pitchFamily="2" charset="2"/>
              </a:rPr>
              <a:t>Typically it means clock period is relatively large!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43E0670-65C8-4E6A-A18C-62EE3CC56B5C}"/>
              </a:ext>
            </a:extLst>
          </p:cNvPr>
          <p:cNvSpPr/>
          <p:nvPr/>
        </p:nvSpPr>
        <p:spPr>
          <a:xfrm>
            <a:off x="3060700" y="5946259"/>
            <a:ext cx="5943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FF0000"/>
                </a:solidFill>
                <a:sym typeface="Wingdings" panose="05000000000000000000" pitchFamily="2" charset="2"/>
              </a:rPr>
              <a:t>Phase interpolation of clocks with TDL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15165-C679-425E-A977-55C7FE216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543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889DD-E562-46D8-BDB2-316363955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C9999C-8ACA-4573-A188-557FD8558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37</a:t>
            </a:fld>
            <a:endParaRPr lang="zh-CN" altLang="en-US"/>
          </a:p>
        </p:txBody>
      </p:sp>
      <p:graphicFrame>
        <p:nvGraphicFramePr>
          <p:cNvPr id="5" name="Object 1">
            <a:extLst>
              <a:ext uri="{FF2B5EF4-FFF2-40B4-BE49-F238E27FC236}">
                <a16:creationId xmlns:a16="http://schemas.microsoft.com/office/drawing/2014/main" id="{3D891C73-9A19-4B2D-8395-BD405DCDF5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817635"/>
              </p:ext>
            </p:extLst>
          </p:nvPr>
        </p:nvGraphicFramePr>
        <p:xfrm>
          <a:off x="502180" y="1865769"/>
          <a:ext cx="7831137" cy="331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4" name="Visio" r:id="rId3" imgW="4090724" imgH="1729909" progId="Visio.Drawing.11">
                  <p:embed/>
                </p:oleObj>
              </mc:Choice>
              <mc:Fallback>
                <p:oleObj name="Visio" r:id="rId3" imgW="4090724" imgH="1729909" progId="Visio.Drawing.11">
                  <p:embed/>
                  <p:pic>
                    <p:nvPicPr>
                      <p:cNvPr id="53253" name="Object 1">
                        <a:extLst>
                          <a:ext uri="{FF2B5EF4-FFF2-40B4-BE49-F238E27FC236}">
                            <a16:creationId xmlns:a16="http://schemas.microsoft.com/office/drawing/2014/main" id="{9C8997DF-1997-4261-97D4-8C02363D18C3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180" y="1865769"/>
                        <a:ext cx="7831137" cy="331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011691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0B820-8CDB-4D77-94DD-4A63AE8F2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89D907-049A-412B-822E-73BA76EBB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38</a:t>
            </a:fld>
            <a:endParaRPr lang="zh-CN" altLang="en-US"/>
          </a:p>
        </p:txBody>
      </p:sp>
      <p:graphicFrame>
        <p:nvGraphicFramePr>
          <p:cNvPr id="5" name="Object 2">
            <a:extLst>
              <a:ext uri="{FF2B5EF4-FFF2-40B4-BE49-F238E27FC236}">
                <a16:creationId xmlns:a16="http://schemas.microsoft.com/office/drawing/2014/main" id="{BEA6804F-F681-41E8-BA0D-0149714362C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5588" y="1412875"/>
          <a:ext cx="4387850" cy="460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" name="Visio" r:id="rId3" imgW="8011924" imgH="8435154" progId="Visio.Drawing.11">
                  <p:embed/>
                </p:oleObj>
              </mc:Choice>
              <mc:Fallback>
                <p:oleObj name="Visio" r:id="rId3" imgW="8011924" imgH="8435154" progId="Visio.Drawing.11">
                  <p:embed/>
                  <p:pic>
                    <p:nvPicPr>
                      <p:cNvPr id="65539" name="Object 2">
                        <a:extLst>
                          <a:ext uri="{FF2B5EF4-FFF2-40B4-BE49-F238E27FC236}">
                            <a16:creationId xmlns:a16="http://schemas.microsoft.com/office/drawing/2014/main" id="{3C1E81E5-E2F0-429C-A18D-23ACC549A9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8" y="1412875"/>
                        <a:ext cx="4387850" cy="4608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内容占位符 2">
            <a:extLst>
              <a:ext uri="{FF2B5EF4-FFF2-40B4-BE49-F238E27FC236}">
                <a16:creationId xmlns:a16="http://schemas.microsoft.com/office/drawing/2014/main" id="{185CDCC7-8E7F-47FA-B2C7-C9FD134F54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43438" y="1635125"/>
            <a:ext cx="4038600" cy="4530725"/>
          </a:xfrm>
        </p:spPr>
        <p:txBody>
          <a:bodyPr>
            <a:normAutofit/>
          </a:bodyPr>
          <a:lstStyle/>
          <a:p>
            <a:pPr eaLnBrk="1" hangingPunct="1"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ACTEL FPGA</a:t>
            </a:r>
          </a:p>
          <a:p>
            <a:pPr lvl="1" eaLnBrk="1" hangingPunct="1"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Flash</a:t>
            </a:r>
          </a:p>
          <a:p>
            <a:pPr lvl="2" eaLnBrk="1" hangingPunct="1"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zh-CN" sz="1800" dirty="0">
                <a:latin typeface="Times New Roman" pitchFamily="18" charset="0"/>
                <a:cs typeface="Times New Roman" pitchFamily="18" charset="0"/>
              </a:rPr>
              <a:t>IGLOO</a:t>
            </a:r>
            <a:r>
              <a:rPr lang="zh-CN" altLang="en-US" sz="1800" dirty="0">
                <a:latin typeface="Times New Roman" pitchFamily="18" charset="0"/>
                <a:cs typeface="Times New Roman" pitchFamily="18" charset="0"/>
              </a:rPr>
              <a:t>、、</a:t>
            </a:r>
            <a:r>
              <a:rPr lang="en-US" altLang="zh-CN" sz="1800" dirty="0">
                <a:latin typeface="Times New Roman" pitchFamily="18" charset="0"/>
                <a:cs typeface="Times New Roman" pitchFamily="18" charset="0"/>
              </a:rPr>
              <a:t>PROAISC3(E)</a:t>
            </a:r>
          </a:p>
          <a:p>
            <a:pPr lvl="1" eaLnBrk="1" hangingPunct="1"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Anti-fuse</a:t>
            </a:r>
          </a:p>
          <a:p>
            <a:pPr lvl="2" eaLnBrk="1" hangingPunct="1"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zh-CN" sz="1800" dirty="0">
                <a:latin typeface="Times New Roman" pitchFamily="18" charset="0"/>
                <a:cs typeface="Times New Roman" pitchFamily="18" charset="0"/>
              </a:rPr>
              <a:t>AXCELERATOR</a:t>
            </a:r>
            <a:r>
              <a:rPr lang="zh-CN" altLang="en-US" sz="1800" dirty="0"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1800" dirty="0">
                <a:latin typeface="Times New Roman" pitchFamily="18" charset="0"/>
                <a:cs typeface="Times New Roman" pitchFamily="18" charset="0"/>
              </a:rPr>
              <a:t>SX_A</a:t>
            </a:r>
            <a:r>
              <a:rPr lang="zh-CN" altLang="en-US" sz="1800" dirty="0"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sz="1800" dirty="0">
                <a:latin typeface="Times New Roman" pitchFamily="18" charset="0"/>
                <a:cs typeface="Times New Roman" pitchFamily="18" charset="0"/>
              </a:rPr>
              <a:t>RTAX_SSL</a:t>
            </a:r>
          </a:p>
          <a:p>
            <a:pPr eaLnBrk="1" hangingPunct="1"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TDC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 lvl="2" eaLnBrk="1" hangingPunct="1"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zh-CN" sz="1800" dirty="0">
                <a:latin typeface="Times New Roman" pitchFamily="18" charset="0"/>
                <a:cs typeface="Times New Roman" pitchFamily="18" charset="0"/>
              </a:rPr>
              <a:t>Flash Buffer</a:t>
            </a:r>
          </a:p>
          <a:p>
            <a:pPr lvl="3" eaLnBrk="1" hangingPunct="1"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Bin   Size~440ps </a:t>
            </a:r>
          </a:p>
          <a:p>
            <a:pPr marL="1371600" lvl="3" indent="0" eaLnBrk="1" hangingPunct="1">
              <a:buSzPct val="50000"/>
              <a:buNone/>
              <a:defRPr/>
            </a:pPr>
            <a:endParaRPr lang="en-US" altLang="zh-CN" sz="1600" dirty="0">
              <a:latin typeface="Times New Roman" pitchFamily="18" charset="0"/>
              <a:cs typeface="Times New Roman" pitchFamily="18" charset="0"/>
            </a:endParaRPr>
          </a:p>
          <a:p>
            <a:pPr lvl="2" eaLnBrk="1" hangingPunct="1"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zh-CN" sz="1800" dirty="0">
                <a:latin typeface="Times New Roman" pitchFamily="18" charset="0"/>
                <a:cs typeface="Times New Roman" pitchFamily="18" charset="0"/>
              </a:rPr>
              <a:t>Anti-fuse</a:t>
            </a:r>
          </a:p>
          <a:p>
            <a:pPr lvl="3" eaLnBrk="1" hangingPunct="1">
              <a:buSzPct val="50000"/>
              <a:buFont typeface="Wingdings" panose="05000000000000000000" pitchFamily="2" charset="2"/>
              <a:buChar char="l"/>
              <a:defRPr/>
            </a:pP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Bin Size ~  80ps</a:t>
            </a:r>
          </a:p>
        </p:txBody>
      </p:sp>
    </p:spTree>
    <p:extLst>
      <p:ext uri="{BB962C8B-B14F-4D97-AF65-F5344CB8AC3E}">
        <p14:creationId xmlns:p14="http://schemas.microsoft.com/office/powerpoint/2010/main" val="4308588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70B820-8CDB-4D77-94DD-4A63AE8F2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89D907-049A-412B-822E-73BA76EBB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39</a:t>
            </a:fld>
            <a:endParaRPr lang="zh-CN" altLang="en-US"/>
          </a:p>
        </p:txBody>
      </p:sp>
      <p:pic>
        <p:nvPicPr>
          <p:cNvPr id="8" name="图片 1" descr="P1010432.JPG">
            <a:extLst>
              <a:ext uri="{FF2B5EF4-FFF2-40B4-BE49-F238E27FC236}">
                <a16:creationId xmlns:a16="http://schemas.microsoft.com/office/drawing/2014/main" id="{BF69382A-71C8-445B-A245-CFA218EAC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125538"/>
            <a:ext cx="3671888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CBFBD80-C182-4C7A-8E72-DBF118AA1B12}"/>
              </a:ext>
            </a:extLst>
          </p:cNvPr>
          <p:cNvSpPr/>
          <p:nvPr/>
        </p:nvSpPr>
        <p:spPr>
          <a:xfrm>
            <a:off x="4651168" y="1512901"/>
            <a:ext cx="2498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en-US" altLang="zh-CN" dirty="0"/>
              <a:t>ACTEL FPGA</a:t>
            </a:r>
            <a:r>
              <a:rPr lang="zh-CN" altLang="en-US" dirty="0"/>
              <a:t>：</a:t>
            </a:r>
            <a:r>
              <a:rPr lang="en-US" altLang="zh-CN" dirty="0"/>
              <a:t>A3PE1500</a:t>
            </a:r>
          </a:p>
        </p:txBody>
      </p:sp>
      <p:pic>
        <p:nvPicPr>
          <p:cNvPr id="10" name="图片 10" descr="DNL_ch3.bmp">
            <a:extLst>
              <a:ext uri="{FF2B5EF4-FFF2-40B4-BE49-F238E27FC236}">
                <a16:creationId xmlns:a16="http://schemas.microsoft.com/office/drawing/2014/main" id="{CC7FA21E-D5DC-417C-8611-45C2ABB76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168" y="2484894"/>
            <a:ext cx="429895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75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Introduction: </a:t>
            </a:r>
            <a:r>
              <a:rPr lang="en-US" altLang="zh-CN" sz="2000" dirty="0"/>
              <a:t>why the timing precision matters!</a:t>
            </a:r>
            <a:endParaRPr lang="zh-CN" altLang="en-US" dirty="0"/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8FD61C71-0AB3-4A95-B97C-FE057580C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411" y="1014502"/>
            <a:ext cx="4625975" cy="2817812"/>
          </a:xfrm>
          <a:prstGeom prst="rect">
            <a:avLst/>
          </a:prstGeom>
          <a:ln>
            <a:solidFill>
              <a:srgbClr val="0000FF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82" name="Object 14">
            <a:extLst>
              <a:ext uri="{FF2B5EF4-FFF2-40B4-BE49-F238E27FC236}">
                <a16:creationId xmlns:a16="http://schemas.microsoft.com/office/drawing/2014/main" id="{3AB699CA-6459-4C0C-88C8-4D51D7516F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9481688"/>
              </p:ext>
            </p:extLst>
          </p:nvPr>
        </p:nvGraphicFramePr>
        <p:xfrm>
          <a:off x="5242214" y="1262257"/>
          <a:ext cx="3295650" cy="2543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9" name="公式" r:id="rId4" imgW="1765300" imgH="1358900" progId="Equation.3">
                  <p:embed/>
                </p:oleObj>
              </mc:Choice>
              <mc:Fallback>
                <p:oleObj name="公式" r:id="rId4" imgW="1765300" imgH="1358900" progId="Equation.3">
                  <p:embed/>
                  <p:pic>
                    <p:nvPicPr>
                      <p:cNvPr id="11275" name="Object 14">
                        <a:extLst>
                          <a:ext uri="{FF2B5EF4-FFF2-40B4-BE49-F238E27FC236}">
                            <a16:creationId xmlns:a16="http://schemas.microsoft.com/office/drawing/2014/main" id="{75357306-D04B-40EB-9762-DFE2B6C6BA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2214" y="1262257"/>
                        <a:ext cx="3295650" cy="2543175"/>
                      </a:xfrm>
                      <a:prstGeom prst="rect">
                        <a:avLst/>
                      </a:prstGeom>
                      <a:solidFill>
                        <a:srgbClr val="FFFFCC">
                          <a:alpha val="61176"/>
                        </a:srgbClr>
                      </a:solidFill>
                      <a:ln w="12700">
                        <a:solidFill>
                          <a:srgbClr val="92D05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内容占位符 10">
            <a:extLst>
              <a:ext uri="{FF2B5EF4-FFF2-40B4-BE49-F238E27FC236}">
                <a16:creationId xmlns:a16="http://schemas.microsoft.com/office/drawing/2014/main" id="{AC7CE9D3-7606-454D-85DD-33B4EF7EC6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823647"/>
              </p:ext>
            </p:extLst>
          </p:nvPr>
        </p:nvGraphicFramePr>
        <p:xfrm>
          <a:off x="353668" y="5152064"/>
          <a:ext cx="5322887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0" name="公式" r:id="rId6" imgW="2616200" imgH="241300" progId="Equation.3">
                  <p:embed/>
                </p:oleObj>
              </mc:Choice>
              <mc:Fallback>
                <p:oleObj name="公式" r:id="rId6" imgW="2616200" imgH="241300" progId="Equation.3">
                  <p:embed/>
                  <p:pic>
                    <p:nvPicPr>
                      <p:cNvPr id="11268" name="内容占位符 10">
                        <a:extLst>
                          <a:ext uri="{FF2B5EF4-FFF2-40B4-BE49-F238E27FC236}">
                            <a16:creationId xmlns:a16="http://schemas.microsoft.com/office/drawing/2014/main" id="{75D7FA56-B3CB-4B92-95D3-48AE27EF01A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668" y="5152064"/>
                        <a:ext cx="5322887" cy="490537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rgbClr val="D0F8D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3">
            <a:extLst>
              <a:ext uri="{FF2B5EF4-FFF2-40B4-BE49-F238E27FC236}">
                <a16:creationId xmlns:a16="http://schemas.microsoft.com/office/drawing/2014/main" id="{C3CC49F7-DDCA-4A2B-8491-4B2C47C310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8538338"/>
              </p:ext>
            </p:extLst>
          </p:nvPr>
        </p:nvGraphicFramePr>
        <p:xfrm>
          <a:off x="655293" y="5656889"/>
          <a:ext cx="4729162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1" name="公式" r:id="rId8" imgW="2641600" imgH="228600" progId="Equation.3">
                  <p:embed/>
                </p:oleObj>
              </mc:Choice>
              <mc:Fallback>
                <p:oleObj name="公式" r:id="rId8" imgW="2641600" imgH="228600" progId="Equation.3">
                  <p:embed/>
                  <p:pic>
                    <p:nvPicPr>
                      <p:cNvPr id="11269" name="Object 3">
                        <a:extLst>
                          <a:ext uri="{FF2B5EF4-FFF2-40B4-BE49-F238E27FC236}">
                            <a16:creationId xmlns:a16="http://schemas.microsoft.com/office/drawing/2014/main" id="{65734DF9-5A8D-404F-93A5-540BED34C2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293" y="5656889"/>
                        <a:ext cx="4729162" cy="4095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rgbClr val="D0F8D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ject 5">
            <a:extLst>
              <a:ext uri="{FF2B5EF4-FFF2-40B4-BE49-F238E27FC236}">
                <a16:creationId xmlns:a16="http://schemas.microsoft.com/office/drawing/2014/main" id="{0D481DB0-E020-4F5D-82B8-71B028E3E7E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8377626"/>
              </p:ext>
            </p:extLst>
          </p:nvPr>
        </p:nvGraphicFramePr>
        <p:xfrm>
          <a:off x="5384455" y="5656889"/>
          <a:ext cx="200025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2" name="公式" r:id="rId10" imgW="1117600" imgH="241300" progId="Equation.3">
                  <p:embed/>
                </p:oleObj>
              </mc:Choice>
              <mc:Fallback>
                <p:oleObj name="公式" r:id="rId10" imgW="1117600" imgH="241300" progId="Equation.3">
                  <p:embed/>
                  <p:pic>
                    <p:nvPicPr>
                      <p:cNvPr id="11270" name="Object 5">
                        <a:extLst>
                          <a:ext uri="{FF2B5EF4-FFF2-40B4-BE49-F238E27FC236}">
                            <a16:creationId xmlns:a16="http://schemas.microsoft.com/office/drawing/2014/main" id="{9FC83B10-1523-4798-AC28-7B7B44A01B1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4455" y="5656889"/>
                        <a:ext cx="2000250" cy="4318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rgbClr val="D0F8D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" name="Object 6">
            <a:extLst>
              <a:ext uri="{FF2B5EF4-FFF2-40B4-BE49-F238E27FC236}">
                <a16:creationId xmlns:a16="http://schemas.microsoft.com/office/drawing/2014/main" id="{22ED82B4-0137-4A0D-B319-5ECF9D85B9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592747"/>
              </p:ext>
            </p:extLst>
          </p:nvPr>
        </p:nvGraphicFramePr>
        <p:xfrm>
          <a:off x="1109173" y="6154729"/>
          <a:ext cx="14097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3" name="公式" r:id="rId12" imgW="787400" imgH="228600" progId="Equation.3">
                  <p:embed/>
                </p:oleObj>
              </mc:Choice>
              <mc:Fallback>
                <p:oleObj name="公式" r:id="rId12" imgW="787400" imgH="228600" progId="Equation.3">
                  <p:embed/>
                  <p:pic>
                    <p:nvPicPr>
                      <p:cNvPr id="11" name="Object 6">
                        <a:extLst>
                          <a:ext uri="{FF2B5EF4-FFF2-40B4-BE49-F238E27FC236}">
                            <a16:creationId xmlns:a16="http://schemas.microsoft.com/office/drawing/2014/main" id="{50F00A71-AE8E-45C0-AA26-6DBCE4D4C7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173" y="6154729"/>
                        <a:ext cx="1409700" cy="4095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2857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AutoShape 77">
            <a:extLst>
              <a:ext uri="{FF2B5EF4-FFF2-40B4-BE49-F238E27FC236}">
                <a16:creationId xmlns:a16="http://schemas.microsoft.com/office/drawing/2014/main" id="{5C14CF4B-D74B-4B8E-8280-D00C99602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668" y="4193325"/>
            <a:ext cx="8105226" cy="860425"/>
          </a:xfrm>
          <a:prstGeom prst="foldedCorner">
            <a:avLst>
              <a:gd name="adj" fmla="val 42088"/>
            </a:avLst>
          </a:prstGeom>
          <a:solidFill>
            <a:srgbClr val="FFFF99">
              <a:alpha val="5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20000"/>
              </a:spcBef>
            </a:pPr>
            <a:endParaRPr lang="zh-CN" altLang="zh-CN" sz="240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" name="Text Box 19">
            <a:extLst>
              <a:ext uri="{FF2B5EF4-FFF2-40B4-BE49-F238E27FC236}">
                <a16:creationId xmlns:a16="http://schemas.microsoft.com/office/drawing/2014/main" id="{9BBE60D0-6DD9-475C-BED1-066480E11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4441" y="4190184"/>
            <a:ext cx="8091280" cy="830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0000FF"/>
                </a:solidFill>
                <a:latin typeface="+mn-lt"/>
              </a:rPr>
              <a:t>BES III (Beijing Spectrometer III) , separate </a:t>
            </a:r>
            <a:r>
              <a:rPr lang="en-US" altLang="zh-CN" sz="2400" dirty="0">
                <a:solidFill>
                  <a:srgbClr val="0000FF"/>
                </a:solidFill>
              </a:rPr>
              <a:t>K/π  with 2σ  at </a:t>
            </a:r>
            <a:r>
              <a:rPr lang="en-US" altLang="zh-CN" sz="2400" dirty="0">
                <a:solidFill>
                  <a:srgbClr val="0000FF"/>
                </a:solidFill>
                <a:latin typeface="+mn-lt"/>
              </a:rPr>
              <a:t>1GeV/c </a:t>
            </a:r>
            <a:r>
              <a:rPr lang="en-US" altLang="zh-CN" sz="2400" dirty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  100 </a:t>
            </a:r>
            <a:r>
              <a:rPr lang="en-US" altLang="zh-CN" sz="2400" dirty="0" err="1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ps</a:t>
            </a:r>
            <a:r>
              <a:rPr lang="en-US" altLang="zh-CN" sz="2400" dirty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 timing precision for the TOF (time of Flight)</a:t>
            </a:r>
            <a:endParaRPr lang="zh-CN" altLang="en-US" sz="24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44AF9E-CFB4-48A8-AF8C-B8C9B0812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086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Introduction: </a:t>
            </a:r>
            <a:r>
              <a:rPr lang="en-US" altLang="zh-CN" sz="2000" dirty="0"/>
              <a:t>why the timing precision matters!</a:t>
            </a:r>
            <a:endParaRPr lang="zh-CN" altLang="en-US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69DDD130-C49F-486E-B969-9638E59E3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50" y="1133855"/>
            <a:ext cx="4829089" cy="2912366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2BA867E3-B28F-4528-B4D8-150AE3345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969" y="4297679"/>
            <a:ext cx="4091554" cy="191770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BE3CC6CD-0A0A-4F11-AD7C-E726B2633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2888" y="1510865"/>
            <a:ext cx="2853143" cy="3257732"/>
          </a:xfrm>
          <a:prstGeom prst="rect">
            <a:avLst/>
          </a:prstGeom>
        </p:spPr>
      </p:pic>
      <p:pic>
        <p:nvPicPr>
          <p:cNvPr id="54" name="Picture 2" descr="Image result for monitored drift tube">
            <a:extLst>
              <a:ext uri="{FF2B5EF4-FFF2-40B4-BE49-F238E27FC236}">
                <a16:creationId xmlns:a16="http://schemas.microsoft.com/office/drawing/2014/main" id="{429BECF0-6988-410A-9EDD-3519FBD6BF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972" y="5226431"/>
            <a:ext cx="1230487" cy="141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E7BB351-5AC2-4AE0-846C-13127E7A30D1}"/>
              </a:ext>
            </a:extLst>
          </p:cNvPr>
          <p:cNvSpPr/>
          <p:nvPr/>
        </p:nvSpPr>
        <p:spPr>
          <a:xfrm>
            <a:off x="329250" y="882397"/>
            <a:ext cx="6159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/>
              <a:t>Measuring muon momentum through its bending trajectories  </a:t>
            </a:r>
            <a:endParaRPr lang="zh-CN" altLang="en-US" b="1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B93952D-046D-4AEF-A205-C709803C591F}"/>
              </a:ext>
            </a:extLst>
          </p:cNvPr>
          <p:cNvSpPr/>
          <p:nvPr/>
        </p:nvSpPr>
        <p:spPr>
          <a:xfrm>
            <a:off x="765712" y="4046221"/>
            <a:ext cx="2175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Monitored Drift Tube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51AE402-5E2C-4BB8-8DCC-5096D3D76C01}"/>
              </a:ext>
            </a:extLst>
          </p:cNvPr>
          <p:cNvSpPr/>
          <p:nvPr/>
        </p:nvSpPr>
        <p:spPr>
          <a:xfrm>
            <a:off x="499430" y="6125780"/>
            <a:ext cx="55807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Magnet field bends the trajectory of the muons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Momentum is measured through “inner-middle-outer” layers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49F5160-0361-46CF-B1E9-C7AC7C48E6B4}"/>
              </a:ext>
            </a:extLst>
          </p:cNvPr>
          <p:cNvSpPr/>
          <p:nvPr/>
        </p:nvSpPr>
        <p:spPr>
          <a:xfrm>
            <a:off x="5941470" y="4768597"/>
            <a:ext cx="23389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Trajectory reconstruction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39BF23-FD99-4039-8271-23541A586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415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Introduction: </a:t>
            </a:r>
            <a:r>
              <a:rPr lang="en-US" altLang="zh-CN" sz="2000" dirty="0"/>
              <a:t>why the timing precision matters!</a:t>
            </a:r>
            <a:endParaRPr lang="zh-CN" altLang="en-US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3344C353-DE2C-42F8-BFD8-726A548EC9D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3044" y="2173721"/>
            <a:ext cx="4038600" cy="2136775"/>
          </a:xfrm>
          <a:noFill/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6700E1F6-0BBE-4BE1-9800-5FE281CB5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4044" y="984684"/>
            <a:ext cx="4038600" cy="4514850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48FB2E-EADF-4675-8B84-A8AD28AE542B}"/>
              </a:ext>
            </a:extLst>
          </p:cNvPr>
          <p:cNvSpPr txBox="1"/>
          <p:nvPr/>
        </p:nvSpPr>
        <p:spPr>
          <a:xfrm>
            <a:off x="707818" y="1203960"/>
            <a:ext cx="1853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/>
              <a:t>3D imaging</a:t>
            </a:r>
            <a:endParaRPr lang="zh-CN" altLang="en-US" sz="28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F279D7-42E7-4CCE-8E93-C38A6C7C1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805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Introduction: </a:t>
            </a:r>
            <a:r>
              <a:rPr lang="en-US" altLang="zh-CN" sz="2000" dirty="0"/>
              <a:t>Examples of timing techniques</a:t>
            </a:r>
            <a:endParaRPr lang="zh-CN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0E6B29-6F0C-406B-A326-9EA49FB0D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54" y="1346661"/>
            <a:ext cx="1829394" cy="42685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E702BB-332A-40D2-9D41-CC189AE66A39}"/>
              </a:ext>
            </a:extLst>
          </p:cNvPr>
          <p:cNvSpPr txBox="1"/>
          <p:nvPr/>
        </p:nvSpPr>
        <p:spPr>
          <a:xfrm>
            <a:off x="569019" y="5836920"/>
            <a:ext cx="1984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 marine sandglass</a:t>
            </a:r>
          </a:p>
          <a:p>
            <a:r>
              <a:rPr lang="en-US" altLang="zh-CN" dirty="0">
                <a:solidFill>
                  <a:srgbClr val="C00000"/>
                </a:solidFill>
              </a:rPr>
              <a:t>(seconds-minutes)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9FC591-3542-4D42-A102-845EC33C7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0908" y="1242754"/>
            <a:ext cx="1631860" cy="19407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B56A74-9F78-455D-9114-691C3FFB6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0485" y="3480953"/>
            <a:ext cx="1502283" cy="195864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2E7AED1-79F0-4568-AF0D-191C6C620503}"/>
              </a:ext>
            </a:extLst>
          </p:cNvPr>
          <p:cNvSpPr txBox="1"/>
          <p:nvPr/>
        </p:nvSpPr>
        <p:spPr>
          <a:xfrm>
            <a:off x="3197853" y="5847080"/>
            <a:ext cx="1477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 stop watch</a:t>
            </a:r>
          </a:p>
          <a:p>
            <a:r>
              <a:rPr lang="en-US" altLang="zh-CN" dirty="0">
                <a:solidFill>
                  <a:srgbClr val="C00000"/>
                </a:solidFill>
              </a:rPr>
              <a:t>(milliseconds)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3984557A-ED34-493C-82A1-2361690A3CC9}"/>
              </a:ext>
            </a:extLst>
          </p:cNvPr>
          <p:cNvSpPr/>
          <p:nvPr/>
        </p:nvSpPr>
        <p:spPr>
          <a:xfrm>
            <a:off x="5618480" y="3183541"/>
            <a:ext cx="548640" cy="4892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93BB85-7369-4029-9514-523C1BE84EFA}"/>
              </a:ext>
            </a:extLst>
          </p:cNvPr>
          <p:cNvSpPr/>
          <p:nvPr/>
        </p:nvSpPr>
        <p:spPr>
          <a:xfrm>
            <a:off x="5467805" y="3313890"/>
            <a:ext cx="101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284C85-314F-4854-AD10-29EA08824032}"/>
              </a:ext>
            </a:extLst>
          </p:cNvPr>
          <p:cNvSpPr/>
          <p:nvPr/>
        </p:nvSpPr>
        <p:spPr>
          <a:xfrm>
            <a:off x="5317130" y="3313890"/>
            <a:ext cx="101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C1D6B1-EB7A-4538-AD26-3A0575339560}"/>
              </a:ext>
            </a:extLst>
          </p:cNvPr>
          <p:cNvSpPr txBox="1"/>
          <p:nvPr/>
        </p:nvSpPr>
        <p:spPr>
          <a:xfrm>
            <a:off x="7116549" y="5740399"/>
            <a:ext cx="1474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 XXXXX?</a:t>
            </a:r>
          </a:p>
          <a:p>
            <a:r>
              <a:rPr lang="en-US" altLang="zh-CN" dirty="0">
                <a:solidFill>
                  <a:srgbClr val="C00000"/>
                </a:solidFill>
              </a:rPr>
              <a:t>(picoseconds)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4AE8AC8-6CD3-4CF0-A714-BAE2399E8649}"/>
              </a:ext>
            </a:extLst>
          </p:cNvPr>
          <p:cNvCxnSpPr/>
          <p:nvPr/>
        </p:nvCxnSpPr>
        <p:spPr>
          <a:xfrm>
            <a:off x="4993640" y="6136640"/>
            <a:ext cx="16764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09B0075-9B49-410B-A905-7A52547F5FC8}"/>
              </a:ext>
            </a:extLst>
          </p:cNvPr>
          <p:cNvSpPr txBox="1"/>
          <p:nvPr/>
        </p:nvSpPr>
        <p:spPr>
          <a:xfrm>
            <a:off x="4879037" y="5652254"/>
            <a:ext cx="1791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Scaled by 1/10^9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482245E-95F9-4A22-940B-D5CBF130B5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3071" y="1346661"/>
            <a:ext cx="2645958" cy="374488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92AE786-4578-4AB7-81CB-AEA6359DBB50}"/>
              </a:ext>
            </a:extLst>
          </p:cNvPr>
          <p:cNvSpPr txBox="1"/>
          <p:nvPr/>
        </p:nvSpPr>
        <p:spPr>
          <a:xfrm>
            <a:off x="7086600" y="4551219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In an FPGA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759EB0-5B69-4B81-BF1A-2C1F5075ACCE}"/>
              </a:ext>
            </a:extLst>
          </p:cNvPr>
          <p:cNvSpPr txBox="1"/>
          <p:nvPr/>
        </p:nvSpPr>
        <p:spPr>
          <a:xfrm>
            <a:off x="5467805" y="897062"/>
            <a:ext cx="3607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See “Introduction to FPGAs” by Hannes </a:t>
            </a:r>
            <a:r>
              <a:rPr lang="en-US" altLang="zh-CN" sz="1400" dirty="0" err="1"/>
              <a:t>Sakulin</a:t>
            </a:r>
            <a:endParaRPr lang="zh-CN" altLang="en-US" sz="1400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3C75BF09-06F1-4DD5-B276-DF15C34E6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376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Introduction: </a:t>
            </a:r>
            <a:r>
              <a:rPr lang="en-US" altLang="zh-CN" sz="2000" dirty="0"/>
              <a:t>Essentials of timing techniques</a:t>
            </a:r>
            <a:endParaRPr lang="zh-CN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B0DDF8-F98C-4B41-9548-1C77FFD3C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1271134" y="3294681"/>
            <a:ext cx="5242557" cy="136961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6D4D9F9-880E-49E7-8A8B-B469B49C374F}"/>
              </a:ext>
            </a:extLst>
          </p:cNvPr>
          <p:cNvCxnSpPr/>
          <p:nvPr/>
        </p:nvCxnSpPr>
        <p:spPr>
          <a:xfrm flipH="1">
            <a:off x="2034954" y="1459807"/>
            <a:ext cx="77890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11E900E-FB3E-4907-8152-C3B9BB27AD2E}"/>
              </a:ext>
            </a:extLst>
          </p:cNvPr>
          <p:cNvCxnSpPr/>
          <p:nvPr/>
        </p:nvCxnSpPr>
        <p:spPr>
          <a:xfrm flipH="1">
            <a:off x="2034954" y="3933767"/>
            <a:ext cx="77890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9531461E-6C3B-4324-80D2-1665261D2868}"/>
              </a:ext>
            </a:extLst>
          </p:cNvPr>
          <p:cNvSpPr/>
          <p:nvPr/>
        </p:nvSpPr>
        <p:spPr>
          <a:xfrm>
            <a:off x="2122978" y="1492134"/>
            <a:ext cx="594360" cy="24106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95993B-E06C-419B-8CB4-129062C3B095}"/>
              </a:ext>
            </a:extLst>
          </p:cNvPr>
          <p:cNvSpPr txBox="1"/>
          <p:nvPr/>
        </p:nvSpPr>
        <p:spPr>
          <a:xfrm>
            <a:off x="378228" y="968859"/>
            <a:ext cx="3216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/>
              <a:t>Measuring the length of a rectangle</a:t>
            </a:r>
            <a:endParaRPr lang="zh-CN" altLang="en-US" sz="1600" b="1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31921C7-F0AF-43D5-AF70-640F8FA8B7DA}"/>
              </a:ext>
            </a:extLst>
          </p:cNvPr>
          <p:cNvCxnSpPr/>
          <p:nvPr/>
        </p:nvCxnSpPr>
        <p:spPr>
          <a:xfrm>
            <a:off x="3990109" y="906087"/>
            <a:ext cx="0" cy="566512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rrow: Left-Right 19">
            <a:extLst>
              <a:ext uri="{FF2B5EF4-FFF2-40B4-BE49-F238E27FC236}">
                <a16:creationId xmlns:a16="http://schemas.microsoft.com/office/drawing/2014/main" id="{0F19BDF3-8069-4ED5-A7C5-6A37F03383A3}"/>
              </a:ext>
            </a:extLst>
          </p:cNvPr>
          <p:cNvSpPr/>
          <p:nvPr/>
        </p:nvSpPr>
        <p:spPr>
          <a:xfrm>
            <a:off x="3692929" y="2876204"/>
            <a:ext cx="594360" cy="274320"/>
          </a:xfrm>
          <a:prstGeom prst="left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9011177-410C-4B82-B8FF-70170B6EA7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274" y="1094435"/>
            <a:ext cx="1799612" cy="272941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9B0C2E1-D2AC-404B-A096-9820302634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9776" y="1133349"/>
            <a:ext cx="1799598" cy="270431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3FA2964-F647-4985-B1E0-775DBFF0C34B}"/>
              </a:ext>
            </a:extLst>
          </p:cNvPr>
          <p:cNvSpPr txBox="1"/>
          <p:nvPr/>
        </p:nvSpPr>
        <p:spPr>
          <a:xfrm>
            <a:off x="2865264" y="129384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A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D95F2EF-292E-496D-A929-CCF085F86046}"/>
              </a:ext>
            </a:extLst>
          </p:cNvPr>
          <p:cNvSpPr txBox="1"/>
          <p:nvPr/>
        </p:nvSpPr>
        <p:spPr>
          <a:xfrm>
            <a:off x="2813858" y="367624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B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3BBCC1-4A18-4CB6-9BB3-6928D088B997}"/>
              </a:ext>
            </a:extLst>
          </p:cNvPr>
          <p:cNvSpPr txBox="1"/>
          <p:nvPr/>
        </p:nvSpPr>
        <p:spPr>
          <a:xfrm>
            <a:off x="4507378" y="3952529"/>
            <a:ext cx="1364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Starting line 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D4FEF02-92F1-4F12-9CB8-DB413D8562CE}"/>
              </a:ext>
            </a:extLst>
          </p:cNvPr>
          <p:cNvSpPr txBox="1"/>
          <p:nvPr/>
        </p:nvSpPr>
        <p:spPr>
          <a:xfrm>
            <a:off x="6957144" y="3952529"/>
            <a:ext cx="146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Finishing line 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0996D7A-DE9F-436D-B923-F806AC812C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699" y="4635134"/>
            <a:ext cx="762282" cy="993849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CCB5FF5-60B8-4E00-B538-73E38B90EEFE}"/>
              </a:ext>
            </a:extLst>
          </p:cNvPr>
          <p:cNvCxnSpPr/>
          <p:nvPr/>
        </p:nvCxnSpPr>
        <p:spPr>
          <a:xfrm>
            <a:off x="5319080" y="4409902"/>
            <a:ext cx="617594" cy="3782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25B53F9-3C2E-4AD6-9888-59DBBF14236B}"/>
              </a:ext>
            </a:extLst>
          </p:cNvPr>
          <p:cNvCxnSpPr>
            <a:cxnSpLocks/>
          </p:cNvCxnSpPr>
          <p:nvPr/>
        </p:nvCxnSpPr>
        <p:spPr>
          <a:xfrm flipH="1">
            <a:off x="6957144" y="4446019"/>
            <a:ext cx="441380" cy="3421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1449C55-CEE0-46FB-B51B-3D86F6F3359A}"/>
              </a:ext>
            </a:extLst>
          </p:cNvPr>
          <p:cNvSpPr txBox="1"/>
          <p:nvPr/>
        </p:nvSpPr>
        <p:spPr>
          <a:xfrm>
            <a:off x="5456958" y="5721177"/>
            <a:ext cx="2231316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Count by milliseconds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7376414-FAE3-4297-B28F-2DDE00219B27}"/>
              </a:ext>
            </a:extLst>
          </p:cNvPr>
          <p:cNvCxnSpPr>
            <a:cxnSpLocks/>
          </p:cNvCxnSpPr>
          <p:nvPr/>
        </p:nvCxnSpPr>
        <p:spPr>
          <a:xfrm>
            <a:off x="2851625" y="1661207"/>
            <a:ext cx="256655" cy="30687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702B8F0-38DF-4750-95E4-7CB046923711}"/>
              </a:ext>
            </a:extLst>
          </p:cNvPr>
          <p:cNvCxnSpPr>
            <a:cxnSpLocks/>
          </p:cNvCxnSpPr>
          <p:nvPr/>
        </p:nvCxnSpPr>
        <p:spPr>
          <a:xfrm>
            <a:off x="2846217" y="3933767"/>
            <a:ext cx="262063" cy="7961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B754DD09-26ED-445C-8579-BA23DE594A8C}"/>
              </a:ext>
            </a:extLst>
          </p:cNvPr>
          <p:cNvSpPr txBox="1"/>
          <p:nvPr/>
        </p:nvSpPr>
        <p:spPr>
          <a:xfrm>
            <a:off x="2147213" y="4713270"/>
            <a:ext cx="239296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Measure by millimeters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43" name="Cloud 42">
            <a:extLst>
              <a:ext uri="{FF2B5EF4-FFF2-40B4-BE49-F238E27FC236}">
                <a16:creationId xmlns:a16="http://schemas.microsoft.com/office/drawing/2014/main" id="{9D790014-CFBA-452D-B29E-E5EC7880645C}"/>
              </a:ext>
            </a:extLst>
          </p:cNvPr>
          <p:cNvSpPr/>
          <p:nvPr/>
        </p:nvSpPr>
        <p:spPr>
          <a:xfrm>
            <a:off x="2846217" y="5456523"/>
            <a:ext cx="2536277" cy="116751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Count at Finer Intervals</a:t>
            </a:r>
            <a:endParaRPr lang="zh-CN" alt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5217A0C-0F50-445B-BA9C-7AC7435934B7}"/>
              </a:ext>
            </a:extLst>
          </p:cNvPr>
          <p:cNvSpPr txBox="1"/>
          <p:nvPr/>
        </p:nvSpPr>
        <p:spPr>
          <a:xfrm>
            <a:off x="5319080" y="6241788"/>
            <a:ext cx="3463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So, let’s start counting, in an FPGA!</a:t>
            </a:r>
            <a:endParaRPr lang="zh-CN" altLang="en-US" dirty="0"/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42B2620A-E38D-40EF-A501-415F49965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603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4061-9687-43DF-82C9-04ABFCAD5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Time Digitization in FPGAs: Counter</a:t>
            </a:r>
            <a:endParaRPr lang="zh-CN" alt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79727CA-B955-44DF-AB2B-1D6DABAA0731}"/>
              </a:ext>
            </a:extLst>
          </p:cNvPr>
          <p:cNvGrpSpPr/>
          <p:nvPr/>
        </p:nvGrpSpPr>
        <p:grpSpPr>
          <a:xfrm>
            <a:off x="4430684" y="1188720"/>
            <a:ext cx="3406142" cy="1795549"/>
            <a:chOff x="4430684" y="1188720"/>
            <a:chExt cx="3406142" cy="1795549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3C11B54-34EA-456D-AE00-9D119A630EA1}"/>
                </a:ext>
              </a:extLst>
            </p:cNvPr>
            <p:cNvGrpSpPr/>
            <p:nvPr/>
          </p:nvGrpSpPr>
          <p:grpSpPr>
            <a:xfrm>
              <a:off x="4430684" y="1300941"/>
              <a:ext cx="3406142" cy="403167"/>
              <a:chOff x="4430684" y="1300941"/>
              <a:chExt cx="3406142" cy="403167"/>
            </a:xfrm>
          </p:grpSpPr>
          <p:cxnSp>
            <p:nvCxnSpPr>
              <p:cNvPr id="18" name="Connector: Elbow 17">
                <a:extLst>
                  <a:ext uri="{FF2B5EF4-FFF2-40B4-BE49-F238E27FC236}">
                    <a16:creationId xmlns:a16="http://schemas.microsoft.com/office/drawing/2014/main" id="{48D2E24F-C9C9-4EAC-8E85-5CA106D762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30684" y="1300941"/>
                <a:ext cx="469669" cy="403167"/>
              </a:xfrm>
              <a:prstGeom prst="bentConnector3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or: Elbow 18">
                <a:extLst>
                  <a:ext uri="{FF2B5EF4-FFF2-40B4-BE49-F238E27FC236}">
                    <a16:creationId xmlns:a16="http://schemas.microsoft.com/office/drawing/2014/main" id="{F8348A72-4120-4375-B3E3-DDC7D17B2C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56711" y="1300941"/>
                <a:ext cx="567344" cy="403167"/>
              </a:xfrm>
              <a:prstGeom prst="bentConnector3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or: Elbow 24">
                <a:extLst>
                  <a:ext uri="{FF2B5EF4-FFF2-40B4-BE49-F238E27FC236}">
                    <a16:creationId xmlns:a16="http://schemas.microsoft.com/office/drawing/2014/main" id="{A08CC282-5F63-4461-8A69-52F3C58535D6}"/>
                  </a:ext>
                </a:extLst>
              </p:cNvPr>
              <p:cNvCxnSpPr/>
              <p:nvPr/>
            </p:nvCxnSpPr>
            <p:spPr>
              <a:xfrm flipV="1">
                <a:off x="5380414" y="1300941"/>
                <a:ext cx="469669" cy="403167"/>
              </a:xfrm>
              <a:prstGeom prst="bentConnector3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or: Elbow 25">
                <a:extLst>
                  <a:ext uri="{FF2B5EF4-FFF2-40B4-BE49-F238E27FC236}">
                    <a16:creationId xmlns:a16="http://schemas.microsoft.com/office/drawing/2014/main" id="{086B512B-7F78-4114-A73E-2C4EFD5779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50082" y="1300941"/>
                <a:ext cx="567344" cy="403167"/>
              </a:xfrm>
              <a:prstGeom prst="bentConnector3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or: Elbow 26">
                <a:extLst>
                  <a:ext uri="{FF2B5EF4-FFF2-40B4-BE49-F238E27FC236}">
                    <a16:creationId xmlns:a16="http://schemas.microsoft.com/office/drawing/2014/main" id="{0DDC5C02-FB6C-46BB-8E9A-D37F4C51174E}"/>
                  </a:ext>
                </a:extLst>
              </p:cNvPr>
              <p:cNvCxnSpPr/>
              <p:nvPr/>
            </p:nvCxnSpPr>
            <p:spPr>
              <a:xfrm flipV="1">
                <a:off x="6373785" y="1300941"/>
                <a:ext cx="469669" cy="403167"/>
              </a:xfrm>
              <a:prstGeom prst="bentConnector3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or: Elbow 27">
                <a:extLst>
                  <a:ext uri="{FF2B5EF4-FFF2-40B4-BE49-F238E27FC236}">
                    <a16:creationId xmlns:a16="http://schemas.microsoft.com/office/drawing/2014/main" id="{2C9C3D1E-51CF-44D6-998D-28C8B143CE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43454" y="1300941"/>
                <a:ext cx="567344" cy="403167"/>
              </a:xfrm>
              <a:prstGeom prst="bentConnector3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or: Elbow 28">
                <a:extLst>
                  <a:ext uri="{FF2B5EF4-FFF2-40B4-BE49-F238E27FC236}">
                    <a16:creationId xmlns:a16="http://schemas.microsoft.com/office/drawing/2014/main" id="{3C3D8EB8-F799-4E0D-84D8-8CEFFCB27C6B}"/>
                  </a:ext>
                </a:extLst>
              </p:cNvPr>
              <p:cNvCxnSpPr/>
              <p:nvPr/>
            </p:nvCxnSpPr>
            <p:spPr>
              <a:xfrm flipV="1">
                <a:off x="7367157" y="1300941"/>
                <a:ext cx="469669" cy="403167"/>
              </a:xfrm>
              <a:prstGeom prst="bentConnector3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5EA0730-8E30-494D-A55F-9D4626B2CBD0}"/>
                </a:ext>
              </a:extLst>
            </p:cNvPr>
            <p:cNvCxnSpPr/>
            <p:nvPr/>
          </p:nvCxnSpPr>
          <p:spPr>
            <a:xfrm>
              <a:off x="4646814" y="1188720"/>
              <a:ext cx="0" cy="1795549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8661F58-10F7-45BE-9865-18812D0B92FA}"/>
                </a:ext>
              </a:extLst>
            </p:cNvPr>
            <p:cNvCxnSpPr/>
            <p:nvPr/>
          </p:nvCxnSpPr>
          <p:spPr>
            <a:xfrm>
              <a:off x="5622174" y="1188720"/>
              <a:ext cx="0" cy="1795549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DA48869-1104-498B-8BFF-2A5189F63A21}"/>
                </a:ext>
              </a:extLst>
            </p:cNvPr>
            <p:cNvCxnSpPr/>
            <p:nvPr/>
          </p:nvCxnSpPr>
          <p:spPr>
            <a:xfrm>
              <a:off x="6615544" y="1188720"/>
              <a:ext cx="0" cy="1795549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277902A8-90A4-41B7-98D5-683DA3B1D574}"/>
                </a:ext>
              </a:extLst>
            </p:cNvPr>
            <p:cNvCxnSpPr/>
            <p:nvPr/>
          </p:nvCxnSpPr>
          <p:spPr>
            <a:xfrm>
              <a:off x="7604760" y="1188720"/>
              <a:ext cx="0" cy="1795549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8FD0BAA-C071-4270-B661-09636A009E96}"/>
                </a:ext>
              </a:extLst>
            </p:cNvPr>
            <p:cNvSpPr/>
            <p:nvPr/>
          </p:nvSpPr>
          <p:spPr>
            <a:xfrm>
              <a:off x="4742417" y="2131962"/>
              <a:ext cx="798010" cy="21222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C00000"/>
                  </a:solidFill>
                </a:rPr>
                <a:t>1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C89E366-612D-44C5-A399-561CE207E28B}"/>
                </a:ext>
              </a:extLst>
            </p:cNvPr>
            <p:cNvSpPr/>
            <p:nvPr/>
          </p:nvSpPr>
          <p:spPr>
            <a:xfrm>
              <a:off x="5734749" y="2131962"/>
              <a:ext cx="798010" cy="21222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C00000"/>
                  </a:solidFill>
                </a:rPr>
                <a:t>2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E22387E-F3F3-4CE1-B169-254F307721AC}"/>
                </a:ext>
              </a:extLst>
            </p:cNvPr>
            <p:cNvSpPr/>
            <p:nvPr/>
          </p:nvSpPr>
          <p:spPr>
            <a:xfrm>
              <a:off x="6698330" y="2131962"/>
              <a:ext cx="798010" cy="21222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C00000"/>
                  </a:solidFill>
                </a:rPr>
                <a:t>3</a:t>
              </a:r>
              <a:endParaRPr lang="zh-CN" altLang="en-US" dirty="0">
                <a:solidFill>
                  <a:srgbClr val="C00000"/>
                </a:solidFill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ED59AC38-9495-4EAC-BE77-087BF0D7EEBC}"/>
              </a:ext>
            </a:extLst>
          </p:cNvPr>
          <p:cNvSpPr txBox="1"/>
          <p:nvPr/>
        </p:nvSpPr>
        <p:spPr>
          <a:xfrm>
            <a:off x="3795885" y="144699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Clock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62E0CC7-E3D0-4704-A882-62253F4D1131}"/>
              </a:ext>
            </a:extLst>
          </p:cNvPr>
          <p:cNvSpPr txBox="1"/>
          <p:nvPr/>
        </p:nvSpPr>
        <p:spPr>
          <a:xfrm>
            <a:off x="3804958" y="2053409"/>
            <a:ext cx="688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Time</a:t>
            </a:r>
          </a:p>
          <a:p>
            <a:r>
              <a:rPr lang="en-US" altLang="zh-CN" dirty="0">
                <a:solidFill>
                  <a:srgbClr val="C00000"/>
                </a:solidFill>
              </a:rPr>
              <a:t>digits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F720002-439E-4FED-9E5D-3822C1194654}"/>
              </a:ext>
            </a:extLst>
          </p:cNvPr>
          <p:cNvCxnSpPr/>
          <p:nvPr/>
        </p:nvCxnSpPr>
        <p:spPr>
          <a:xfrm flipV="1">
            <a:off x="5037513" y="3075709"/>
            <a:ext cx="0" cy="68995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85A62CE5-1267-4E9D-8507-F694E43FB669}"/>
              </a:ext>
            </a:extLst>
          </p:cNvPr>
          <p:cNvCxnSpPr/>
          <p:nvPr/>
        </p:nvCxnSpPr>
        <p:spPr>
          <a:xfrm flipV="1">
            <a:off x="7127126" y="3045229"/>
            <a:ext cx="0" cy="68995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4F2E59D-6658-4ACB-B58A-F108763DFD0B}"/>
              </a:ext>
            </a:extLst>
          </p:cNvPr>
          <p:cNvCxnSpPr/>
          <p:nvPr/>
        </p:nvCxnSpPr>
        <p:spPr>
          <a:xfrm>
            <a:off x="5192337" y="3433156"/>
            <a:ext cx="18828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158DC5E9-2379-4771-9EF2-02B329033F43}"/>
              </a:ext>
            </a:extLst>
          </p:cNvPr>
          <p:cNvSpPr txBox="1"/>
          <p:nvPr/>
        </p:nvSpPr>
        <p:spPr>
          <a:xfrm>
            <a:off x="4695611" y="3845220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Start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DD0E1CF-AAFC-4501-95CA-E299738294BF}"/>
              </a:ext>
            </a:extLst>
          </p:cNvPr>
          <p:cNvSpPr txBox="1"/>
          <p:nvPr/>
        </p:nvSpPr>
        <p:spPr>
          <a:xfrm>
            <a:off x="6871806" y="3845220"/>
            <a:ext cx="60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Stop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510362FE-B0B9-4616-9B4E-B1C606794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77" y="1004463"/>
            <a:ext cx="2819394" cy="2002848"/>
          </a:xfrm>
          <a:prstGeom prst="rect">
            <a:avLst/>
          </a:prstGeom>
        </p:spPr>
      </p:pic>
      <p:sp>
        <p:nvSpPr>
          <p:cNvPr id="50" name="Arrow: Right 49">
            <a:extLst>
              <a:ext uri="{FF2B5EF4-FFF2-40B4-BE49-F238E27FC236}">
                <a16:creationId xmlns:a16="http://schemas.microsoft.com/office/drawing/2014/main" id="{DD1E9285-51BF-4687-A9D4-920FCAC1AC9F}"/>
              </a:ext>
            </a:extLst>
          </p:cNvPr>
          <p:cNvSpPr/>
          <p:nvPr/>
        </p:nvSpPr>
        <p:spPr>
          <a:xfrm>
            <a:off x="3083271" y="1591887"/>
            <a:ext cx="354044" cy="19119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1324177-A5A6-432A-88C1-15A6FF7DEAAF}"/>
              </a:ext>
            </a:extLst>
          </p:cNvPr>
          <p:cNvSpPr txBox="1"/>
          <p:nvPr/>
        </p:nvSpPr>
        <p:spPr>
          <a:xfrm>
            <a:off x="1171834" y="2986571"/>
            <a:ext cx="158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Clock Manager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5420793B-D8D7-49BD-93CE-674A23D77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059" y="3943870"/>
            <a:ext cx="2226639" cy="2315527"/>
          </a:xfrm>
          <a:prstGeom prst="rect">
            <a:avLst/>
          </a:prstGeom>
        </p:spPr>
      </p:pic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456C4EA-906C-47B6-8155-7A7ED46BBA2F}"/>
              </a:ext>
            </a:extLst>
          </p:cNvPr>
          <p:cNvCxnSpPr/>
          <p:nvPr/>
        </p:nvCxnSpPr>
        <p:spPr>
          <a:xfrm flipV="1">
            <a:off x="2967644" y="3429000"/>
            <a:ext cx="1296785" cy="14090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67E469C-B6B6-4656-A045-6937A27ADA05}"/>
              </a:ext>
            </a:extLst>
          </p:cNvPr>
          <p:cNvSpPr txBox="1"/>
          <p:nvPr/>
        </p:nvSpPr>
        <p:spPr>
          <a:xfrm>
            <a:off x="2752395" y="4792540"/>
            <a:ext cx="130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Logic blocks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C68A11D-0977-4DD7-AECE-F9EA0E31A30E}"/>
              </a:ext>
            </a:extLst>
          </p:cNvPr>
          <p:cNvCxnSpPr/>
          <p:nvPr/>
        </p:nvCxnSpPr>
        <p:spPr>
          <a:xfrm>
            <a:off x="4695611" y="1941022"/>
            <a:ext cx="87807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62B7785-70AF-41E2-8255-B7A22B813FCC}"/>
                  </a:ext>
                </a:extLst>
              </p:cNvPr>
              <p:cNvSpPr txBox="1"/>
              <p:nvPr/>
            </p:nvSpPr>
            <p:spPr>
              <a:xfrm>
                <a:off x="4842528" y="1664023"/>
                <a:ext cx="6395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altLang="zh-CN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𝒄𝒍𝒐𝒄𝒌</m:t>
                          </m:r>
                        </m:sub>
                      </m:sSub>
                    </m:oMath>
                  </m:oMathPara>
                </a14:m>
                <a:endParaRPr lang="zh-CN" altLang="en-US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862B7785-70AF-41E2-8255-B7A22B813F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2528" y="1664023"/>
                <a:ext cx="639534" cy="276999"/>
              </a:xfrm>
              <a:prstGeom prst="rect">
                <a:avLst/>
              </a:prstGeom>
              <a:blipFill>
                <a:blip r:embed="rId4"/>
                <a:stretch>
                  <a:fillRect l="-7619" r="-4762" b="-2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B0B07882-5F35-42DE-94A3-D6C6B083046C}"/>
              </a:ext>
            </a:extLst>
          </p:cNvPr>
          <p:cNvSpPr txBox="1"/>
          <p:nvPr/>
        </p:nvSpPr>
        <p:spPr>
          <a:xfrm>
            <a:off x="4568342" y="5266697"/>
            <a:ext cx="41241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min. period of Clock is limited in FPGAs</a:t>
            </a:r>
          </a:p>
          <a:p>
            <a:r>
              <a:rPr lang="en-US" altLang="zh-CN" dirty="0"/>
              <a:t>     typ. in </a:t>
            </a:r>
            <a:r>
              <a:rPr lang="en-US" altLang="zh-CN" dirty="0" err="1"/>
              <a:t>nano</a:t>
            </a:r>
            <a:r>
              <a:rPr lang="en-US" altLang="zh-CN" dirty="0"/>
              <a:t>-seconds ranges min.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D7463C9-9ACE-4F12-8FED-55AA1F6F6A6B}"/>
              </a:ext>
            </a:extLst>
          </p:cNvPr>
          <p:cNvSpPr txBox="1"/>
          <p:nvPr/>
        </p:nvSpPr>
        <p:spPr>
          <a:xfrm>
            <a:off x="4530437" y="4792540"/>
            <a:ext cx="403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Timing resolution corresponds to </a:t>
            </a:r>
            <a:r>
              <a:rPr lang="en-US" altLang="zh-CN" dirty="0" err="1"/>
              <a:t>T</a:t>
            </a:r>
            <a:r>
              <a:rPr lang="en-US" altLang="zh-CN" baseline="-25000" dirty="0" err="1"/>
              <a:t>clock</a:t>
            </a:r>
            <a:endParaRPr lang="en-US" altLang="zh-CN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F2EE3A8-F611-46CF-BB8C-530330B76222}"/>
              </a:ext>
            </a:extLst>
          </p:cNvPr>
          <p:cNvSpPr txBox="1"/>
          <p:nvPr/>
        </p:nvSpPr>
        <p:spPr>
          <a:xfrm>
            <a:off x="4598576" y="5970851"/>
            <a:ext cx="3720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If </a:t>
            </a:r>
            <a:r>
              <a:rPr lang="en-US" altLang="zh-CN" dirty="0" err="1"/>
              <a:t>T</a:t>
            </a:r>
            <a:r>
              <a:rPr lang="en-US" altLang="zh-CN" baseline="-25000" dirty="0" err="1"/>
              <a:t>clock</a:t>
            </a:r>
            <a:r>
              <a:rPr lang="en-US" altLang="zh-CN" dirty="0"/>
              <a:t> is 3.125 ns (320MHz), min., </a:t>
            </a:r>
          </a:p>
          <a:p>
            <a:r>
              <a:rPr lang="en-US" altLang="zh-CN" dirty="0"/>
              <a:t>      what can we do?</a:t>
            </a:r>
          </a:p>
        </p:txBody>
      </p:sp>
      <p:sp>
        <p:nvSpPr>
          <p:cNvPr id="63" name="Slide Number Placeholder 62">
            <a:extLst>
              <a:ext uri="{FF2B5EF4-FFF2-40B4-BE49-F238E27FC236}">
                <a16:creationId xmlns:a16="http://schemas.microsoft.com/office/drawing/2014/main" id="{A2078E18-CC5D-425D-B496-7F773E4DF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74FD-DB01-4D33-9EA7-AD1620E9876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7564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303&quot;/&gt;&lt;/object&gt;&lt;object type=&quot;3&quot; unique_id=&quot;10005&quot;&gt;&lt;property id=&quot;20148&quot; value=&quot;5&quot;/&gt;&lt;property id=&quot;20300&quot; value=&quot;Slide 2&quot;/&gt;&lt;property id=&quot;20307&quot; value=&quot;304&quot;/&gt;&lt;/object&gt;&lt;object type=&quot;3&quot; unique_id=&quot;10006&quot;&gt;&lt;property id=&quot;20148&quot; value=&quot;5&quot;/&gt;&lt;property id=&quot;20300&quot; value=&quot;Slide 3 - &amp;quot;个人简介&amp;quot;&quot;/&gt;&lt;property id=&quot;20307&quot; value=&quot;306&quot;/&gt;&lt;/object&gt;&lt;object type=&quot;3&quot; unique_id=&quot;10007&quot;&gt;&lt;property id=&quot;20148&quot; value=&quot;5&quot;/&gt;&lt;property id=&quot;20300&quot; value=&quot;Slide 4 - &amp;quot;发表论文&amp;quot;&quot;/&gt;&lt;property id=&quot;20307&quot; value=&quot;307&quot;/&gt;&lt;/object&gt;&lt;object type=&quot;3&quot; unique_id=&quot;10008&quot;&gt;&lt;property id=&quot;20148&quot; value=&quot;5&quot;/&gt;&lt;property id=&quot;20300&quot; value=&quot;Slide 5 - &amp;quot;学术创新贡献&amp;quot;&quot;/&gt;&lt;property id=&quot;20307&quot; value=&quot;309&quot;/&gt;&lt;/object&gt;&lt;object type=&quot;3&quot; unique_id=&quot;10009&quot;&gt;&lt;property id=&quot;20148&quot; value=&quot;5&quot;/&gt;&lt;property id=&quot;20300&quot; value=&quot;Slide 6 - &amp;quot;研究科学问题&amp;quot;&quot;/&gt;&lt;property id=&quot;20307&quot; value=&quot;314&quot;/&gt;&lt;/object&gt;&lt;object type=&quot;3&quot; unique_id=&quot;10010&quot;&gt;&lt;property id=&quot;20148&quot; value=&quot;5&quot;/&gt;&lt;property id=&quot;20300&quot; value=&quot;Slide 7 - &amp;quot;学术评价&amp;quot;&quot;/&gt;&lt;property id=&quot;20307&quot; value=&quot;310&quot;/&gt;&lt;/object&gt;&lt;object type=&quot;3&quot; unique_id=&quot;10011&quot;&gt;&lt;property id=&quot;20148&quot; value=&quot;5&quot;/&gt;&lt;property id=&quot;20300&quot; value=&quot;Slide 8 - &amp;quot;科研工作&amp;quot;&quot;/&gt;&lt;property id=&quot;20307&quot; value=&quot;312&quot;/&gt;&lt;/object&gt;&lt;object type=&quot;3&quot; unique_id=&quot;10012&quot;&gt;&lt;property id=&quot;20148&quot; value=&quot;5&quot;/&gt;&lt;property id=&quot;20300&quot; value=&quot;Slide 9 - &amp;quot;支撑条件&amp;quot;&quot;/&gt;&lt;property id=&quot;20307&quot; value=&quot;313&quot;/&gt;&lt;/object&gt;&lt;object type=&quot;3&quot; unique_id=&quot;10013&quot;&gt;&lt;property id=&quot;20148&quot; value=&quot;5&quot;/&gt;&lt;property id=&quot;20300&quot; value=&quot;Slide 10&quot;/&gt;&lt;property id=&quot;20307&quot; value=&quot;315&quot;/&gt;&lt;/object&gt;&lt;/object&gt;&lt;/object&gt;&lt;/database&gt;"/>
  <p:tag name="SECTOMILLISECCONVERTED" val="1"/>
  <p:tag name="ISPRING_RESOURCE_PATHS_HASH_PRESENTER" val="75586cddeb778a2a75276914481c8be7fef296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8563</TotalTime>
  <Words>1636</Words>
  <Application>Microsoft Office PowerPoint</Application>
  <PresentationFormat>On-screen Show (4:3)</PresentationFormat>
  <Paragraphs>339</Paragraphs>
  <Slides>39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7</vt:i4>
      </vt:variant>
      <vt:variant>
        <vt:lpstr>Slide Titles</vt:lpstr>
      </vt:variant>
      <vt:variant>
        <vt:i4>39</vt:i4>
      </vt:variant>
    </vt:vector>
  </HeadingPairs>
  <TitlesOfParts>
    <vt:vector size="60" baseType="lpstr">
      <vt:lpstr>Open Sans</vt:lpstr>
      <vt:lpstr>华文中宋</vt:lpstr>
      <vt:lpstr>宋体</vt:lpstr>
      <vt:lpstr>Microsoft YaHei</vt:lpstr>
      <vt:lpstr>Microsoft YaHei</vt:lpstr>
      <vt:lpstr>思源黑体</vt:lpstr>
      <vt:lpstr>等线</vt:lpstr>
      <vt:lpstr>Arial</vt:lpstr>
      <vt:lpstr>Calibri</vt:lpstr>
      <vt:lpstr>Cambria Math</vt:lpstr>
      <vt:lpstr>Comic Sans MS</vt:lpstr>
      <vt:lpstr>Times New Roman</vt:lpstr>
      <vt:lpstr>Wingdings</vt:lpstr>
      <vt:lpstr>Office 主题​​</vt:lpstr>
      <vt:lpstr>Microsoft 公式 3.0</vt:lpstr>
      <vt:lpstr>Microsoft Visio 2003-2010 Drawing</vt:lpstr>
      <vt:lpstr>Visio</vt:lpstr>
      <vt:lpstr>Microsoft Office Visio 绘图</vt:lpstr>
      <vt:lpstr>Microsoft Equation 3.0</vt:lpstr>
      <vt:lpstr>Microsoft Visio 绘图</vt:lpstr>
      <vt:lpstr>Equation</vt:lpstr>
      <vt:lpstr>PowerPoint Presentation</vt:lpstr>
      <vt:lpstr>Introduction: why the timing precision matters!</vt:lpstr>
      <vt:lpstr>Introduction: why the timing precision matters!</vt:lpstr>
      <vt:lpstr>Introduction: why the timing precision matters!</vt:lpstr>
      <vt:lpstr>Introduction: why the timing precision matters!</vt:lpstr>
      <vt:lpstr>Introduction: why the timing precision matters!</vt:lpstr>
      <vt:lpstr>Introduction: Examples of timing techniques</vt:lpstr>
      <vt:lpstr>Introduction: Essentials of timing techniques</vt:lpstr>
      <vt:lpstr>Time Digitization in FPGAs: Counter</vt:lpstr>
      <vt:lpstr>Time Digitization in FPGAs : dual Counter</vt:lpstr>
      <vt:lpstr>Time Digitization in FPGAs : phase interpolation</vt:lpstr>
      <vt:lpstr>Pico-seconds ?</vt:lpstr>
      <vt:lpstr>With Carry-chain as the“Delay”</vt:lpstr>
      <vt:lpstr>Forming a chain of“Delay”</vt:lpstr>
      <vt:lpstr>Forming a chain of "Delay”</vt:lpstr>
      <vt:lpstr>Principle: tapped-delay-line approach</vt:lpstr>
      <vt:lpstr>Determine delay time of “Delay”</vt:lpstr>
      <vt:lpstr>Determine delay time of “Delay”</vt:lpstr>
      <vt:lpstr>Timing Performance Evaluation</vt:lpstr>
      <vt:lpstr>The WaveUnion Approach</vt:lpstr>
      <vt:lpstr>WaveUnion A (Jinyuan Wu @Fermilab)</vt:lpstr>
      <vt:lpstr>WaveUnion A (Jinyuan Wu @Fermilab)</vt:lpstr>
      <vt:lpstr>WaveUnion A (Jinyuan Wu @Fermilab)</vt:lpstr>
      <vt:lpstr>WaveUnion B (Jinyuan Wu @Fermilab)</vt:lpstr>
      <vt:lpstr>WaveUnion B (USTC)</vt:lpstr>
      <vt:lpstr>WaveUnion B (USTC)</vt:lpstr>
      <vt:lpstr>WaveUnion B (USTC)</vt:lpstr>
      <vt:lpstr>WaveUnion B (USTC)</vt:lpstr>
      <vt:lpstr>WaveUnion B (USTC)</vt:lpstr>
      <vt:lpstr>WaveUnion B (USTC)</vt:lpstr>
      <vt:lpstr>Outlook</vt:lpstr>
      <vt:lpstr>Quiz</vt:lpstr>
      <vt:lpstr>PowerPoint Presentation</vt:lpstr>
      <vt:lpstr>PowerPoint Presentation</vt:lpstr>
      <vt:lpstr>PowerPoint Presentation</vt:lpstr>
      <vt:lpstr>What if TDL is not long enough?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dillo</cp:lastModifiedBy>
  <cp:revision>880</cp:revision>
  <cp:lastPrinted>2024-06-21T15:20:15Z</cp:lastPrinted>
  <dcterms:created xsi:type="dcterms:W3CDTF">2019-07-01T02:24:57Z</dcterms:created>
  <dcterms:modified xsi:type="dcterms:W3CDTF">2024-06-21T15:28:43Z</dcterms:modified>
</cp:coreProperties>
</file>