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441" r:id="rId3"/>
    <p:sldId id="442" r:id="rId4"/>
    <p:sldId id="437" r:id="rId5"/>
    <p:sldId id="443" r:id="rId6"/>
    <p:sldId id="444" r:id="rId7"/>
    <p:sldId id="462" r:id="rId8"/>
    <p:sldId id="451" r:id="rId9"/>
    <p:sldId id="460" r:id="rId10"/>
    <p:sldId id="461" r:id="rId11"/>
    <p:sldId id="459" r:id="rId12"/>
    <p:sldId id="452" r:id="rId13"/>
    <p:sldId id="454" r:id="rId14"/>
    <p:sldId id="458" r:id="rId15"/>
    <p:sldId id="463" r:id="rId16"/>
    <p:sldId id="464" r:id="rId17"/>
    <p:sldId id="465" r:id="rId18"/>
    <p:sldId id="450" r:id="rId19"/>
  </p:sldIdLst>
  <p:sldSz cx="9144000" cy="5143500" type="screen16x9"/>
  <p:notesSz cx="51435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55A0"/>
    <a:srgbClr val="D6A300"/>
    <a:srgbClr val="6EAC6B"/>
    <a:srgbClr val="EEF8E4"/>
    <a:srgbClr val="E7F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3E82E780-52AF-14B8-01BB-8B5C638F789A}">
  <a:tblStyle styleId="{3E82E780-52AF-14B8-01BB-8B5C638F789A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2525" autoAdjust="0"/>
  </p:normalViewPr>
  <p:slideViewPr>
    <p:cSldViewPr>
      <p:cViewPr>
        <p:scale>
          <a:sx n="125" d="100"/>
          <a:sy n="125" d="100"/>
        </p:scale>
        <p:origin x="-588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5786AAB-F7DB-43CA-8A0B-BE787B2A5E84}" type="datetimeFigureOut">
              <a:rPr lang="en-US"/>
              <a:t>10/16/2023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CFB84A-4126-4E73-B9BF-B34C648C5B2E}" type="slidenum">
              <a:rPr lang="en-US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767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3"/>
          </p:nvPr>
        </p:nvSpPr>
        <p:spPr bwMode="auto"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4"/>
          <p:cNvSpPr>
            <a:spLocks noGrp="1"/>
          </p:cNvSpPr>
          <p:nvPr>
            <p:ph sz="quarter" idx="2"/>
          </p:nvPr>
        </p:nvSpPr>
        <p:spPr bwMode="auto">
          <a:xfrm>
            <a:off x="457200" y="952333"/>
            <a:ext cx="4040188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6" y="952333"/>
            <a:ext cx="4041775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3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fr-CH"/>
              <a:t>Drag picture to placeholder or click icon to add</a:t>
            </a:r>
            <a:endParaRPr lang="en-US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028700" lvl="2" indent="-252413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371600" lvl="3" indent="-2476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1714500" lvl="4" indent="-2476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dt" idx="10"/>
          </p:nvPr>
        </p:nvSpPr>
        <p:spPr>
          <a:xfrm>
            <a:off x="1871700" y="4783762"/>
            <a:ext cx="121559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sldNum" idx="12"/>
          </p:nvPr>
        </p:nvSpPr>
        <p:spPr>
          <a:xfrm>
            <a:off x="8330659" y="4787886"/>
            <a:ext cx="51094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rtl="0"/>
            <a:fld id="{00000000-1234-1234-1234-123412341234}" type="slidenum">
              <a:rPr lang="en-US" smtClean="0"/>
              <a:pPr rtl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1315400"/>
            <a:ext cx="2520000" cy="25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BadgeWeb.eps"/>
          <p:cNvPicPr>
            <a:picLocks noChangeAspect="1"/>
          </p:cNvPicPr>
          <p:nvPr userDrawn="1"/>
        </p:nvPicPr>
        <p:blipFill>
          <a:blip r:embed="rId2"/>
          <a:srcRect b="17835"/>
          <a:stretch/>
        </p:blipFill>
        <p:spPr bwMode="auto"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 bwMode="auto">
          <a:xfrm>
            <a:off x="457200" y="41770"/>
            <a:ext cx="8226854" cy="705332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457200" y="818883"/>
            <a:ext cx="8229600" cy="3348000"/>
          </a:xfrm>
        </p:spPr>
        <p:txBody>
          <a:bodyPr/>
          <a:lstStyle>
            <a:lvl1pPr marL="288000" indent="-288000">
              <a:buFont typeface="Wingdings"/>
              <a:buChar char="§"/>
              <a:defRPr>
                <a:solidFill>
                  <a:srgbClr val="000000"/>
                </a:solidFill>
              </a:defRPr>
            </a:lvl1pPr>
            <a:lvl2pPr marL="720000" indent="-288000">
              <a:buFont typeface="Wingdings"/>
              <a:buChar char="Ø"/>
              <a:defRPr>
                <a:solidFill>
                  <a:srgbClr val="000000"/>
                </a:solidFill>
              </a:defRPr>
            </a:lvl2pPr>
            <a:lvl3pPr marL="1080000" indent="-288000">
              <a:buFont typeface="Wingdings"/>
              <a:buChar char="ü"/>
              <a:defRPr>
                <a:solidFill>
                  <a:srgbClr val="000000"/>
                </a:solidFill>
              </a:defRPr>
            </a:lvl3pPr>
            <a:lvl4pPr marL="1440000" indent="-288000">
              <a:buFont typeface="Arial"/>
              <a:buChar char="•"/>
              <a:defRPr>
                <a:solidFill>
                  <a:srgbClr val="000000"/>
                </a:solidFill>
              </a:defRPr>
            </a:lvl4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</p:txBody>
      </p:sp>
      <p:cxnSp>
        <p:nvCxnSpPr>
          <p:cNvPr id="8" name="Connettore 1 14"/>
          <p:cNvCxnSpPr>
            <a:cxnSpLocks/>
          </p:cNvCxnSpPr>
          <p:nvPr userDrawn="1"/>
        </p:nvCxnSpPr>
        <p:spPr bwMode="auto">
          <a:xfrm flipH="1">
            <a:off x="459000" y="676656"/>
            <a:ext cx="8226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ux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 bwMode="auto">
          <a:xfrm>
            <a:off x="457200" y="41770"/>
            <a:ext cx="8226854" cy="705332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cxnSp>
        <p:nvCxnSpPr>
          <p:cNvPr id="7" name="Connettore 1 14"/>
          <p:cNvCxnSpPr>
            <a:cxnSpLocks/>
          </p:cNvCxnSpPr>
          <p:nvPr userDrawn="1"/>
        </p:nvCxnSpPr>
        <p:spPr bwMode="auto">
          <a:xfrm flipH="1">
            <a:off x="459000" y="676656"/>
            <a:ext cx="8226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Espace réservé du contenu 2"/>
          <p:cNvSpPr>
            <a:spLocks noGrp="1"/>
          </p:cNvSpPr>
          <p:nvPr>
            <p:ph sz="half" idx="10"/>
          </p:nvPr>
        </p:nvSpPr>
        <p:spPr bwMode="auto">
          <a:xfrm>
            <a:off x="457200" y="819151"/>
            <a:ext cx="3960000" cy="3348000"/>
          </a:xfrm>
        </p:spPr>
        <p:txBody>
          <a:bodyPr/>
          <a:lstStyle>
            <a:lvl1pPr marL="288000" indent="-288000">
              <a:buFont typeface="Wingdings"/>
              <a:buChar char="§"/>
              <a:defRPr sz="2600">
                <a:solidFill>
                  <a:srgbClr val="000000"/>
                </a:solidFill>
              </a:defRPr>
            </a:lvl1pPr>
            <a:lvl2pPr marL="720000" indent="-288000">
              <a:buFont typeface="Wingdings"/>
              <a:buChar char="Ø"/>
              <a:defRPr sz="2200">
                <a:solidFill>
                  <a:srgbClr val="000000"/>
                </a:solidFill>
              </a:defRPr>
            </a:lvl2pPr>
            <a:lvl3pPr marL="1080000" indent="-288000">
              <a:buFont typeface="Wingdings"/>
              <a:buChar char="ü"/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1"/>
          </p:nvPr>
        </p:nvSpPr>
        <p:spPr bwMode="auto">
          <a:xfrm>
            <a:off x="4724399" y="819149"/>
            <a:ext cx="3960000" cy="3348000"/>
          </a:xfrm>
        </p:spPr>
        <p:txBody>
          <a:bodyPr/>
          <a:lstStyle>
            <a:lvl1pPr marL="288000" indent="-288000">
              <a:buFont typeface="Wingdings"/>
              <a:buChar char="§"/>
              <a:defRPr sz="2600">
                <a:solidFill>
                  <a:srgbClr val="000000"/>
                </a:solidFill>
              </a:defRPr>
            </a:lvl1pPr>
            <a:lvl2pPr marL="720000" indent="-288000">
              <a:buFont typeface="Wingdings"/>
              <a:buChar char="Ø"/>
              <a:defRPr sz="2200">
                <a:solidFill>
                  <a:srgbClr val="000000"/>
                </a:solidFill>
              </a:defRPr>
            </a:lvl2pPr>
            <a:lvl3pPr marL="1080000" indent="-288000">
              <a:buFont typeface="Wingdings"/>
              <a:buChar char="ü"/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7467600" cy="857250"/>
          </a:xfrm>
        </p:spPr>
        <p:txBody>
          <a:bodyPr/>
          <a:lstStyle/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 descr="bande-01.eps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6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994205"/>
            <a:ext cx="8229600" cy="3203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10/16/2023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‹N›</a:t>
            </a:fld>
            <a:endParaRPr lang="en-US"/>
          </a:p>
        </p:txBody>
      </p:sp>
      <p:pic>
        <p:nvPicPr>
          <p:cNvPr id="10" name="Image 7" descr="bande-01.eps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s://github.com/ceph/ceph-csi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ceph.io/en/news/blog/2017/new-luminous-bluestore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techblog.web.cern.ch/techblog/post/radosgw_sync_ec2_keys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539552" y="2005211"/>
            <a:ext cx="8226854" cy="8640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dirty="0" smtClean="0"/>
              <a:t>Ceph at CERN</a:t>
            </a:r>
            <a:br>
              <a:rPr lang="en-US" sz="2800" dirty="0" smtClean="0"/>
            </a:br>
            <a:r>
              <a:rPr lang="en-US" sz="2000" dirty="0" smtClean="0"/>
              <a:t>Overview on Infrastructure and Applications</a:t>
            </a:r>
            <a:endParaRPr lang="en-US" sz="2000" dirty="0"/>
          </a:p>
        </p:txBody>
      </p:sp>
      <p:sp>
        <p:nvSpPr>
          <p:cNvPr id="5" name="Segnaposto testo 1"/>
          <p:cNvSpPr>
            <a:spLocks noGrp="1"/>
          </p:cNvSpPr>
          <p:nvPr>
            <p:ph type="body" idx="10"/>
          </p:nvPr>
        </p:nvSpPr>
        <p:spPr bwMode="auto">
          <a:xfrm>
            <a:off x="539552" y="3579862"/>
            <a:ext cx="2743200" cy="576064"/>
          </a:xfrm>
        </p:spPr>
        <p:txBody>
          <a:bodyPr>
            <a:noAutofit/>
          </a:bodyPr>
          <a:lstStyle/>
          <a:p>
            <a:r>
              <a:rPr lang="en-US" sz="1600" b="1" dirty="0"/>
              <a:t>Enrico Bocchi </a:t>
            </a:r>
          </a:p>
          <a:p>
            <a:r>
              <a:rPr lang="en-US" dirty="0"/>
              <a:t>CERN IT – Storage</a:t>
            </a:r>
          </a:p>
        </p:txBody>
      </p:sp>
      <p:cxnSp>
        <p:nvCxnSpPr>
          <p:cNvPr id="6" name="Connettore 1 8"/>
          <p:cNvCxnSpPr>
            <a:cxnSpLocks/>
          </p:cNvCxnSpPr>
          <p:nvPr/>
        </p:nvCxnSpPr>
        <p:spPr bwMode="auto">
          <a:xfrm flipH="1">
            <a:off x="576944" y="2499742"/>
            <a:ext cx="3600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egnaposto testo 1"/>
          <p:cNvSpPr>
            <a:spLocks/>
          </p:cNvSpPr>
          <p:nvPr/>
        </p:nvSpPr>
        <p:spPr bwMode="auto">
          <a:xfrm>
            <a:off x="5076057" y="3579862"/>
            <a:ext cx="3528392" cy="576064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>
              <a:spcBef>
                <a:spcPts val="0"/>
              </a:spcBef>
              <a:buClr>
                <a:schemeClr val="tx1"/>
              </a:buClr>
              <a:buSzPct val="80000"/>
              <a:buFont typeface="Arial"/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>
              <a:spcBef>
                <a:spcPts val="0"/>
              </a:spcBef>
              <a:buClr>
                <a:schemeClr val="tx1"/>
              </a:buClr>
              <a:buSzPct val="90000"/>
              <a:buFont typeface="Arial"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>
              <a:spcBef>
                <a:spcPts val="0"/>
              </a:spcBef>
              <a:buClr>
                <a:schemeClr val="tx1"/>
              </a:buClr>
              <a:buSzPct val="85000"/>
              <a:buFont typeface="Arial"/>
              <a:buNone/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>
              <a:spcBef>
                <a:spcPts val="0"/>
              </a:spcBef>
              <a:buClr>
                <a:schemeClr val="tx1"/>
              </a:buClr>
              <a:buSzPct val="90000"/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>
              <a:spcBef>
                <a:spcPts val="0"/>
              </a:spcBef>
              <a:buClr>
                <a:schemeClr val="tx1"/>
              </a:buClr>
              <a:buSzPct val="100000"/>
              <a:buFont typeface="Arial"/>
              <a:buNone/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 smtClean="0"/>
              <a:t>CERN – Swisscom Meeting</a:t>
            </a:r>
            <a:br>
              <a:rPr lang="en-US" sz="1600" dirty="0" smtClean="0"/>
            </a:br>
            <a:r>
              <a:rPr lang="en-US" dirty="0" smtClean="0"/>
              <a:t>17 October 2023</a:t>
            </a:r>
            <a:endParaRPr lang="en-US" sz="1600" dirty="0"/>
          </a:p>
        </p:txBody>
      </p:sp>
      <p:pic>
        <p:nvPicPr>
          <p:cNvPr id="8" name="Picture 2" descr="Z:\CERNBox\CERN_PresentationPack\Loghi\ceph-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9" t="12959" r="15775" b="12076"/>
          <a:stretch/>
        </p:blipFill>
        <p:spPr bwMode="auto">
          <a:xfrm>
            <a:off x="6851015" y="483638"/>
            <a:ext cx="66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Z:\CERNBox\CERN_PresentationPack\Loghi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940" y="483638"/>
            <a:ext cx="9015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Ceph + OpenStack at CERN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OpenStack is the entry point for compute and storage resources</a:t>
            </a:r>
          </a:p>
          <a:p>
            <a:pPr lvl="1"/>
            <a:r>
              <a:rPr lang="en-US" sz="1400" dirty="0" smtClean="0"/>
              <a:t>Cinder volumes and Glance images on Ceph RBD</a:t>
            </a:r>
          </a:p>
          <a:p>
            <a:pPr lvl="1"/>
            <a:r>
              <a:rPr lang="en-US" sz="1400" dirty="0" smtClean="0"/>
              <a:t>Manila </a:t>
            </a:r>
            <a:r>
              <a:rPr lang="en-US" sz="1400" dirty="0" err="1" smtClean="0"/>
              <a:t>FileShares</a:t>
            </a:r>
            <a:r>
              <a:rPr lang="en-US" sz="1400" dirty="0" smtClean="0"/>
              <a:t> on CephFS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Quota management and accounting</a:t>
            </a:r>
          </a:p>
          <a:p>
            <a:pPr lvl="1"/>
            <a:r>
              <a:rPr lang="en-US" sz="1400" dirty="0" smtClean="0"/>
              <a:t>Keystone integration for credentials:</a:t>
            </a:r>
          </a:p>
          <a:p>
            <a:pPr lvl="2"/>
            <a:r>
              <a:rPr lang="en-US" sz="1200" dirty="0" err="1" smtClean="0"/>
              <a:t>cephx</a:t>
            </a:r>
            <a:r>
              <a:rPr lang="en-US" sz="1200" dirty="0" smtClean="0"/>
              <a:t> keys for CephFS access</a:t>
            </a:r>
          </a:p>
          <a:p>
            <a:pPr lvl="2"/>
            <a:r>
              <a:rPr lang="en-US" sz="1200" dirty="0" err="1" smtClean="0"/>
              <a:t>Keypair</a:t>
            </a:r>
            <a:r>
              <a:rPr lang="en-US" sz="1200" dirty="0" smtClean="0"/>
              <a:t> for S3 object storage</a:t>
            </a:r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10</a:t>
            </a:fld>
            <a:endParaRPr lang="en-US" dirty="0"/>
          </a:p>
        </p:txBody>
      </p:sp>
      <p:pic>
        <p:nvPicPr>
          <p:cNvPr id="11269" name="Picture 5" descr="Z:\Screenshot from 2022-06-07 13-04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00" y="1779662"/>
            <a:ext cx="5365921" cy="252028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2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Ceph Breakdown per Type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79508"/>
              </p:ext>
            </p:extLst>
          </p:nvPr>
        </p:nvGraphicFramePr>
        <p:xfrm>
          <a:off x="576000" y="925466"/>
          <a:ext cx="7992000" cy="3270340"/>
        </p:xfrm>
        <a:graphic>
          <a:graphicData uri="http://schemas.openxmlformats.org/drawingml/2006/table">
            <a:tbl>
              <a:tblPr firstRow="1" bandRow="1">
                <a:tableStyleId>{3E82E780-52AF-14B8-01BB-8B5C638F789A}</a:tableStyleId>
              </a:tblPr>
              <a:tblGrid>
                <a:gridCol w="3528000"/>
                <a:gridCol w="2160000"/>
                <a:gridCol w="1152000"/>
                <a:gridCol w="1152000"/>
              </a:tblGrid>
              <a:tr h="43562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/>
                        <a:t>Application</a:t>
                      </a:r>
                      <a:endParaRPr sz="1400" u="none" strike="noStrike" cap="none"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/>
                        <a:t>Size (raw)</a:t>
                      </a:r>
                      <a:endParaRPr sz="1400"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/>
                        <a:t>Version</a:t>
                      </a:r>
                      <a:endParaRPr sz="1400" dirty="0"/>
                    </a:p>
                  </a:txBody>
                  <a:tcPr marL="91450" marR="91450" marT="45725" marB="457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solidFill>
                            <a:schemeClr val="dk1"/>
                          </a:solidFill>
                        </a:rPr>
                        <a:t>RBD</a:t>
                      </a:r>
                      <a:r>
                        <a:rPr lang="en-US" sz="12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(OpenStack Cinder/Glance, </a:t>
                      </a:r>
                      <a:r>
                        <a:rPr lang="en-US" sz="1100" b="1" dirty="0" err="1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krbd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)</a:t>
                      </a:r>
                      <a:endParaRPr sz="12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dirty="0">
                          <a:solidFill>
                            <a:schemeClr val="dk1"/>
                          </a:solidFill>
                        </a:rPr>
                        <a:t>Production, HDDs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25.2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PiB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Pacific,</a:t>
                      </a:r>
                      <a:r>
                        <a:rPr lang="en-US" sz="1100" baseline="0" dirty="0" smtClean="0">
                          <a:solidFill>
                            <a:schemeClr val="dk1"/>
                          </a:solidFill>
                        </a:rPr>
                        <a:t> Quincy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dirty="0">
                          <a:solidFill>
                            <a:schemeClr val="dk1"/>
                          </a:solidFill>
                        </a:rPr>
                        <a:t>Production, full-flash EC 4+2</a:t>
                      </a:r>
                      <a:endParaRPr sz="11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703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TiB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Pacific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b="1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CephFS</a:t>
                      </a:r>
                      <a:r>
                        <a:rPr lang="en-US" sz="12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(OpenStack Manila – K8s/OKD PVs, HPC)</a:t>
                      </a:r>
                      <a:endParaRPr sz="1200" b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u="none" strike="noStrike" cap="none" dirty="0">
                          <a:solidFill>
                            <a:schemeClr val="dk1"/>
                          </a:solidFill>
                        </a:rPr>
                        <a:t>Production, HDDs</a:t>
                      </a:r>
                      <a:endParaRPr sz="14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14.3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PiB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Pacific, Quincy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dirty="0">
                          <a:solidFill>
                            <a:schemeClr val="dk1"/>
                          </a:solidFill>
                        </a:rPr>
                        <a:t>Production, full-flash</a:t>
                      </a:r>
                      <a:endParaRPr sz="11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860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TiB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Pacific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dirty="0" err="1">
                          <a:solidFill>
                            <a:schemeClr val="dk1"/>
                          </a:solidFill>
                        </a:rPr>
                        <a:t>Hyperconverged</a:t>
                      </a:r>
                      <a:r>
                        <a:rPr lang="en-US" sz="1100" i="1" dirty="0">
                          <a:solidFill>
                            <a:schemeClr val="dk1"/>
                          </a:solidFill>
                        </a:rPr>
                        <a:t> (HVs with flash storage)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657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TiB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Octopus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CERN Tape Archive </a:t>
                      </a:r>
                      <a:r>
                        <a:rPr lang="en-US" sz="11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(CTA)</a:t>
                      </a:r>
                      <a:endParaRPr sz="1200" b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u="none" strike="noStrike" cap="none" dirty="0">
                          <a:solidFill>
                            <a:schemeClr val="dk1"/>
                          </a:solidFill>
                        </a:rPr>
                        <a:t>Tape DB and Disk Buffer</a:t>
                      </a:r>
                      <a:endParaRPr sz="1100" i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235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TiB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Octopus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b="1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RGW</a:t>
                      </a:r>
                      <a:r>
                        <a:rPr lang="en-US" sz="12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(S3 + SWIFT)</a:t>
                      </a:r>
                      <a:endParaRPr sz="1100" b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u="none" strike="noStrike" cap="none" dirty="0">
                          <a:solidFill>
                            <a:schemeClr val="dk1"/>
                          </a:solidFill>
                        </a:rPr>
                        <a:t>Production (4+2 EC)</a:t>
                      </a:r>
                      <a:endParaRPr sz="14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4.7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PiB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Pacific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b="1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RGW</a:t>
                      </a:r>
                      <a:r>
                        <a:rPr lang="en-US" sz="12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Backup </a:t>
                      </a:r>
                      <a:r>
                        <a:rPr lang="en-US" sz="11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2nd </a:t>
                      </a:r>
                      <a:r>
                        <a:rPr lang="en-US" sz="11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Location)</a:t>
                      </a:r>
                      <a:endParaRPr sz="1200" b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55A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i="1" u="none" strike="noStrike" cap="none" dirty="0">
                          <a:solidFill>
                            <a:schemeClr val="dk1"/>
                          </a:solidFill>
                        </a:rPr>
                        <a:t>Production (4+2 EC, 3 replicas)</a:t>
                      </a:r>
                      <a:endParaRPr sz="1400" i="1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23.2 </a:t>
                      </a:r>
                      <a:r>
                        <a:rPr lang="en-US" sz="1100" dirty="0" err="1">
                          <a:solidFill>
                            <a:schemeClr val="dk1"/>
                          </a:solidFill>
                        </a:rPr>
                        <a:t>PiB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solidFill>
                            <a:schemeClr val="dk1"/>
                          </a:solidFill>
                        </a:rPr>
                        <a:t>Pacific</a:t>
                      </a:r>
                      <a:endParaRPr sz="1100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</a:tbl>
          </a:graphicData>
        </a:graphic>
      </p:graphicFrame>
      <p:sp>
        <p:nvSpPr>
          <p:cNvPr id="9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9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smtClean="0"/>
              <a:t>RBD: Virtualization </a:t>
            </a:r>
            <a:r>
              <a:rPr lang="en-US" dirty="0" smtClean="0"/>
              <a:t>of </a:t>
            </a:r>
            <a:r>
              <a:rPr lang="en-US" dirty="0" smtClean="0"/>
              <a:t>AFS and NFS</a:t>
            </a:r>
            <a:endParaRPr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OpenAFS</a:t>
            </a:r>
            <a:r>
              <a:rPr lang="en-US" sz="1800" dirty="0" smtClean="0"/>
              <a:t> </a:t>
            </a:r>
            <a:r>
              <a:rPr lang="en-US" sz="1800" dirty="0" smtClean="0"/>
              <a:t>is single biggest customer on RBD</a:t>
            </a:r>
            <a:endParaRPr lang="en-US" sz="1800" dirty="0" smtClean="0"/>
          </a:p>
          <a:p>
            <a:pPr lvl="1"/>
            <a:r>
              <a:rPr lang="en-US" sz="1200" dirty="0" smtClean="0"/>
              <a:t>Personal </a:t>
            </a:r>
            <a:r>
              <a:rPr lang="en-US" sz="1200" dirty="0"/>
              <a:t>storage space ($HOME), shared space for project and experiments</a:t>
            </a:r>
          </a:p>
          <a:p>
            <a:pPr lvl="1"/>
            <a:r>
              <a:rPr lang="en-US" sz="1200" dirty="0" smtClean="0"/>
              <a:t>Scripts, docs, configuration, SW development</a:t>
            </a:r>
          </a:p>
          <a:p>
            <a:pPr lvl="1"/>
            <a:endParaRPr lang="en-US" sz="1200" dirty="0" smtClean="0"/>
          </a:p>
          <a:p>
            <a:pPr lvl="1" defTabSz="539750"/>
            <a:r>
              <a:rPr lang="en-US" sz="1200" dirty="0" smtClean="0"/>
              <a:t>AFS servers are VMs with RBD attached</a:t>
            </a:r>
          </a:p>
          <a:p>
            <a:pPr lvl="1" defTabSz="539750"/>
            <a:r>
              <a:rPr lang="en-US" sz="1200" dirty="0"/>
              <a:t>800 </a:t>
            </a:r>
            <a:r>
              <a:rPr lang="en-US" sz="1200" dirty="0" err="1"/>
              <a:t>TiB</a:t>
            </a:r>
            <a:r>
              <a:rPr lang="en-US" sz="1200" dirty="0"/>
              <a:t> over 216 volumes</a:t>
            </a:r>
          </a:p>
          <a:p>
            <a:pPr lvl="1" defTabSz="539750"/>
            <a:endParaRPr lang="en-US" sz="1400" dirty="0" smtClean="0"/>
          </a:p>
          <a:p>
            <a:pPr lvl="1" defTabSz="539750"/>
            <a:endParaRPr lang="en-US" sz="1400" dirty="0" smtClean="0"/>
          </a:p>
          <a:p>
            <a:pPr lvl="1" defTabSz="539750"/>
            <a:endParaRPr lang="en-US" sz="1400" dirty="0"/>
          </a:p>
          <a:p>
            <a:pPr defTabSz="539750"/>
            <a:r>
              <a:rPr lang="en-US" sz="1800" dirty="0" smtClean="0"/>
              <a:t>NFS filers as alternative to </a:t>
            </a:r>
            <a:r>
              <a:rPr lang="en-US" sz="1800" dirty="0" err="1" smtClean="0"/>
              <a:t>NetApps</a:t>
            </a:r>
            <a:endParaRPr lang="en-US" sz="1800" dirty="0" smtClean="0"/>
          </a:p>
          <a:p>
            <a:pPr lvl="1" defTabSz="539750"/>
            <a:r>
              <a:rPr lang="en-US" sz="1200" dirty="0" smtClean="0"/>
              <a:t>Cluster of VMs + </a:t>
            </a:r>
            <a:r>
              <a:rPr lang="en-US" sz="1200" dirty="0"/>
              <a:t>RBD volume with </a:t>
            </a:r>
            <a:r>
              <a:rPr lang="en-US" sz="1200" b="1" dirty="0" err="1">
                <a:latin typeface="Courant" pitchFamily="49" charset="0"/>
              </a:rPr>
              <a:t>nfsd</a:t>
            </a:r>
            <a:r>
              <a:rPr lang="en-US" sz="1200" dirty="0"/>
              <a:t> </a:t>
            </a:r>
            <a:r>
              <a:rPr lang="en-US" sz="1200" dirty="0" smtClean="0"/>
              <a:t>server</a:t>
            </a:r>
          </a:p>
          <a:p>
            <a:pPr lvl="1"/>
            <a:r>
              <a:rPr lang="en-US" sz="1200" dirty="0"/>
              <a:t>ZFS </a:t>
            </a:r>
            <a:r>
              <a:rPr lang="en-US" sz="1200" dirty="0" smtClean="0"/>
              <a:t>– Snapshots</a:t>
            </a:r>
            <a:r>
              <a:rPr lang="en-US" sz="1200" dirty="0"/>
              <a:t>, rollbacks, backups </a:t>
            </a:r>
            <a:r>
              <a:rPr lang="en-US" sz="900" dirty="0"/>
              <a:t>(</a:t>
            </a:r>
            <a:r>
              <a:rPr lang="en-US" sz="900" b="1" dirty="0" err="1">
                <a:latin typeface="Courant" pitchFamily="49" charset="0"/>
              </a:rPr>
              <a:t>zfs</a:t>
            </a:r>
            <a:r>
              <a:rPr lang="en-US" sz="900" b="1" dirty="0">
                <a:latin typeface="Courant" pitchFamily="49" charset="0"/>
              </a:rPr>
              <a:t> send/receive</a:t>
            </a:r>
            <a:r>
              <a:rPr lang="en-US" sz="900" dirty="0"/>
              <a:t>)</a:t>
            </a:r>
          </a:p>
          <a:p>
            <a:pPr lvl="1"/>
            <a:r>
              <a:rPr lang="en-US" sz="1200" dirty="0"/>
              <a:t>Thin-provisioned and on-line </a:t>
            </a:r>
            <a:r>
              <a:rPr lang="en-US" sz="1200" dirty="0" smtClean="0"/>
              <a:t>resizable</a:t>
            </a:r>
            <a:endParaRPr lang="en-US" sz="1200" dirty="0"/>
          </a:p>
          <a:p>
            <a:pPr lvl="1"/>
            <a:r>
              <a:rPr lang="en-US" sz="1200" dirty="0" smtClean="0"/>
              <a:t>Not highly-available, but </a:t>
            </a:r>
            <a:r>
              <a:rPr lang="en-US" sz="1200" dirty="0"/>
              <a:t>worked nicely for many use cases</a:t>
            </a:r>
            <a:endParaRPr lang="en-US" sz="1200" dirty="0" smtClean="0"/>
          </a:p>
          <a:p>
            <a:pPr lvl="2"/>
            <a:r>
              <a:rPr lang="en-US" sz="1200" dirty="0" smtClean="0"/>
              <a:t>We could do better using DRBD, Pacemaker, …</a:t>
            </a:r>
            <a:endParaRPr lang="en-US" sz="1200" dirty="0"/>
          </a:p>
          <a:p>
            <a:pPr lvl="1" defTabSz="539750"/>
            <a:endParaRPr lang="en-US" sz="1400" dirty="0" smtClean="0"/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12</a:t>
            </a:fld>
            <a:endParaRPr lang="en-US" dirty="0"/>
          </a:p>
        </p:txBody>
      </p:sp>
      <p:cxnSp>
        <p:nvCxnSpPr>
          <p:cNvPr id="13" name="Connettore 1 8"/>
          <p:cNvCxnSpPr>
            <a:cxnSpLocks/>
          </p:cNvCxnSpPr>
          <p:nvPr/>
        </p:nvCxnSpPr>
        <p:spPr bwMode="auto">
          <a:xfrm flipH="1">
            <a:off x="562412" y="2499742"/>
            <a:ext cx="5040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ttore 1 8"/>
          <p:cNvCxnSpPr>
            <a:cxnSpLocks/>
          </p:cNvCxnSpPr>
          <p:nvPr/>
        </p:nvCxnSpPr>
        <p:spPr bwMode="auto">
          <a:xfrm flipV="1">
            <a:off x="6444208" y="2031950"/>
            <a:ext cx="0" cy="234000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uppo 2"/>
          <p:cNvGrpSpPr/>
          <p:nvPr/>
        </p:nvGrpSpPr>
        <p:grpSpPr>
          <a:xfrm>
            <a:off x="5209540" y="1418646"/>
            <a:ext cx="3754948" cy="2953304"/>
            <a:chOff x="4921508" y="1635646"/>
            <a:chExt cx="3754948" cy="2953304"/>
          </a:xfrm>
        </p:grpSpPr>
        <p:pic>
          <p:nvPicPr>
            <p:cNvPr id="12" name="Picture 5" descr="Z:\Screenshot from 2022-06-08 12-31-0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505" b="50000"/>
            <a:stretch/>
          </p:blipFill>
          <p:spPr bwMode="auto">
            <a:xfrm>
              <a:off x="4921508" y="1635646"/>
              <a:ext cx="3754948" cy="1489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Z:\Screenshot from 2022-06-08 12-31-0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81" t="482" r="20905" b="49966"/>
            <a:stretch/>
          </p:blipFill>
          <p:spPr bwMode="auto">
            <a:xfrm>
              <a:off x="6951319" y="3112950"/>
              <a:ext cx="1702912" cy="14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33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CephFS: Containers Storage and HPC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Started in 2017 as POSIX </a:t>
            </a:r>
            <a:r>
              <a:rPr lang="en-US" sz="1800" dirty="0" err="1"/>
              <a:t>fs</a:t>
            </a:r>
            <a:r>
              <a:rPr lang="en-US" sz="1800" dirty="0"/>
              <a:t> backing HPC </a:t>
            </a:r>
            <a:r>
              <a:rPr lang="en-US" sz="1800" dirty="0" smtClean="0"/>
              <a:t>resources</a:t>
            </a:r>
          </a:p>
          <a:p>
            <a:pPr lvl="1"/>
            <a:r>
              <a:rPr lang="en-US" sz="1200" dirty="0"/>
              <a:t>Build HPC clusters with commodity parts and open-source software</a:t>
            </a:r>
          </a:p>
          <a:p>
            <a:pPr lvl="1"/>
            <a:r>
              <a:rPr lang="en-US" sz="1200" dirty="0" smtClean="0"/>
              <a:t>Compute </a:t>
            </a:r>
            <a:r>
              <a:rPr lang="en-US" sz="1200" dirty="0"/>
              <a:t>is MPI scheduling with </a:t>
            </a:r>
            <a:r>
              <a:rPr lang="en-US" sz="1200" dirty="0" err="1"/>
              <a:t>HTCondor</a:t>
            </a:r>
            <a:r>
              <a:rPr lang="en-US" sz="1200" dirty="0"/>
              <a:t> + </a:t>
            </a:r>
            <a:r>
              <a:rPr lang="en-US" sz="1200" dirty="0" err="1" smtClean="0"/>
              <a:t>Slurm</a:t>
            </a:r>
            <a:endParaRPr lang="en-US" sz="1200" dirty="0" smtClean="0"/>
          </a:p>
          <a:p>
            <a:pPr lvl="1"/>
            <a:r>
              <a:rPr lang="en-US" sz="1200" dirty="0" smtClean="0"/>
              <a:t>Storage is CephFS on 2 clusters (HDD +Full-flash </a:t>
            </a:r>
            <a:r>
              <a:rPr lang="en-US" sz="1200" dirty="0" err="1" smtClean="0"/>
              <a:t>hyperconverged</a:t>
            </a:r>
            <a:r>
              <a:rPr lang="en-US" sz="1200" dirty="0" smtClean="0"/>
              <a:t>)</a:t>
            </a:r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 smtClean="0"/>
          </a:p>
          <a:p>
            <a:r>
              <a:rPr lang="en-US" sz="1800" dirty="0" smtClean="0"/>
              <a:t>Integrated </a:t>
            </a:r>
            <a:r>
              <a:rPr lang="en-US" sz="1800" dirty="0"/>
              <a:t>in OpenStack Manila since Q2 </a:t>
            </a:r>
            <a:r>
              <a:rPr lang="en-US" sz="1800" dirty="0" smtClean="0"/>
              <a:t>2018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13</a:t>
            </a:fld>
            <a:endParaRPr lang="en-US" dirty="0"/>
          </a:p>
        </p:txBody>
      </p:sp>
      <p:grpSp>
        <p:nvGrpSpPr>
          <p:cNvPr id="11" name="Gruppo 10"/>
          <p:cNvGrpSpPr/>
          <p:nvPr/>
        </p:nvGrpSpPr>
        <p:grpSpPr>
          <a:xfrm>
            <a:off x="5940152" y="3039950"/>
            <a:ext cx="2736304" cy="1332000"/>
            <a:chOff x="3499976" y="2787774"/>
            <a:chExt cx="2592000" cy="1332000"/>
          </a:xfrm>
        </p:grpSpPr>
        <p:sp>
          <p:nvSpPr>
            <p:cNvPr id="12" name="Rettangolo 20"/>
            <p:cNvSpPr/>
            <p:nvPr/>
          </p:nvSpPr>
          <p:spPr bwMode="auto">
            <a:xfrm>
              <a:off x="3499976" y="2787774"/>
              <a:ext cx="2592000" cy="1332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08000" rIns="72000" bIns="72000" rtlCol="0" anchor="b"/>
            <a:lstStyle/>
            <a:p>
              <a:pPr marL="285750" indent="-285750">
                <a:buSzPct val="100000"/>
                <a:buFont typeface="Wingdings" pitchFamily="2" charset="2"/>
                <a:buChar char="Ø"/>
                <a:defRPr/>
              </a:pPr>
              <a:r>
                <a:rPr lang="en-US" sz="1000" dirty="0"/>
                <a:t>Intel Xeon E5 2630, 128GB</a:t>
              </a:r>
            </a:p>
            <a:p>
              <a:pPr marL="742950" lvl="1" indent="-285750">
                <a:buSzPct val="100000"/>
                <a:buFont typeface="Wingdings" pitchFamily="2" charset="2"/>
                <a:buChar char="Ø"/>
                <a:defRPr/>
              </a:pPr>
              <a:r>
                <a:rPr lang="en-US" sz="1000" dirty="0" smtClean="0"/>
                <a:t>RDMA </a:t>
              </a:r>
              <a:r>
                <a:rPr lang="en-US" sz="1000" dirty="0"/>
                <a:t>Interconnect (compute)</a:t>
              </a:r>
            </a:p>
            <a:p>
              <a:pPr marL="285750" indent="-285750">
                <a:buSzPct val="100000"/>
                <a:buFont typeface="Wingdings" pitchFamily="2" charset="2"/>
                <a:buChar char="Ø"/>
                <a:defRPr/>
              </a:pPr>
              <a:r>
                <a:rPr lang="en-US" sz="1000" dirty="0" smtClean="0"/>
                <a:t>CephFS with OSDs on compute nodes</a:t>
              </a:r>
            </a:p>
            <a:p>
              <a:pPr marL="742950" lvl="1" indent="-285750">
                <a:buSzPct val="100000"/>
                <a:buFont typeface="Wingdings" pitchFamily="2" charset="2"/>
                <a:buChar char="Ø"/>
                <a:defRPr/>
              </a:pPr>
              <a:r>
                <a:rPr lang="en-US" sz="1000" dirty="0"/>
                <a:t>4x 960GB Intel </a:t>
              </a:r>
              <a:r>
                <a:rPr lang="en-US" sz="1000" dirty="0" smtClean="0"/>
                <a:t>S3520</a:t>
              </a:r>
            </a:p>
            <a:p>
              <a:pPr marL="742950" lvl="1" indent="-285750">
                <a:buSzPct val="100000"/>
                <a:buFont typeface="Wingdings" pitchFamily="2" charset="2"/>
                <a:buChar char="Ø"/>
                <a:defRPr/>
              </a:pPr>
              <a:r>
                <a:rPr lang="en-US" sz="1000" dirty="0"/>
                <a:t>10Gb Ethernet (storage</a:t>
              </a:r>
              <a:r>
                <a:rPr lang="en-US" sz="1000" dirty="0" smtClean="0"/>
                <a:t>)</a:t>
              </a:r>
              <a:endParaRPr lang="en-US" sz="10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3" name="Rettangolo 12"/>
            <p:cNvSpPr/>
            <p:nvPr/>
          </p:nvSpPr>
          <p:spPr bwMode="auto">
            <a:xfrm>
              <a:off x="3499976" y="2787774"/>
              <a:ext cx="2592000" cy="43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Compute + Storage </a:t>
              </a:r>
              <a:r>
                <a:rPr lang="en-US" sz="1200" b="1" i="1" dirty="0" err="1" smtClean="0"/>
                <a:t>Hyperconverged</a:t>
              </a:r>
              <a:endParaRPr lang="en-US" sz="1200" b="1" dirty="0"/>
            </a:p>
          </p:txBody>
        </p:sp>
      </p:grp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8726" y="702834"/>
            <a:ext cx="2007730" cy="230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Segnaposto contenuto 2"/>
          <p:cNvSpPr txBox="1">
            <a:spLocks/>
          </p:cNvSpPr>
          <p:nvPr/>
        </p:nvSpPr>
        <p:spPr bwMode="auto">
          <a:xfrm>
            <a:off x="1403648" y="2409918"/>
            <a:ext cx="4422968" cy="16380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8000" indent="-288000" algn="l">
              <a:spcBef>
                <a:spcPts val="0"/>
              </a:spcBef>
              <a:buClr>
                <a:schemeClr val="tx1"/>
              </a:buClr>
              <a:buSzPct val="80000"/>
              <a:buFont typeface="Wingdings"/>
              <a:buChar char="§"/>
              <a:defRPr sz="3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0000" indent="-288000" algn="l">
              <a:spcBef>
                <a:spcPts val="0"/>
              </a:spcBef>
              <a:buClr>
                <a:schemeClr val="tx1"/>
              </a:buClr>
              <a:buSzPct val="90000"/>
              <a:buFont typeface="Wingdings"/>
              <a:buChar char="Ø"/>
              <a:defRPr sz="2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80000" indent="-288000" algn="l">
              <a:spcBef>
                <a:spcPts val="0"/>
              </a:spcBef>
              <a:buClr>
                <a:schemeClr val="tx1"/>
              </a:buClr>
              <a:buSzPct val="85000"/>
              <a:buFont typeface="Wingdings"/>
              <a:buChar char="ü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440000" indent="-288000" algn="l">
              <a:spcBef>
                <a:spcPts val="0"/>
              </a:spcBef>
              <a:buClr>
                <a:schemeClr val="tx1"/>
              </a:buClr>
              <a:buSzPct val="90000"/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650492" indent="-342900" algn="l">
              <a:spcBef>
                <a:spcPts val="0"/>
              </a:spcBef>
              <a:buClr>
                <a:schemeClr val="tx1"/>
              </a:buClr>
              <a:buSzPct val="100000"/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9655" lvl="1" indent="-287655"/>
            <a:r>
              <a:rPr lang="en-US" sz="1200" dirty="0"/>
              <a:t>Self-service provisioning of CephFS “shares</a:t>
            </a:r>
            <a:r>
              <a:rPr lang="en-US" sz="1200" dirty="0" smtClean="0"/>
              <a:t>”</a:t>
            </a:r>
          </a:p>
          <a:p>
            <a:pPr marL="719655" lvl="1" indent="-287655"/>
            <a:endParaRPr lang="en-US" sz="1200" dirty="0" smtClean="0"/>
          </a:p>
          <a:p>
            <a:pPr marL="719655" lvl="1" indent="-287655"/>
            <a:r>
              <a:rPr lang="en-US" sz="1200" dirty="0" smtClean="0"/>
              <a:t>Consumption automated via Puppet or</a:t>
            </a:r>
            <a:br>
              <a:rPr lang="en-US" sz="1200" dirty="0" smtClean="0"/>
            </a:br>
            <a:r>
              <a:rPr lang="en-US" sz="1200" dirty="0" smtClean="0"/>
              <a:t>	Ceph CSI (</a:t>
            </a:r>
            <a:r>
              <a:rPr lang="en-US" sz="1200" dirty="0" smtClean="0">
                <a:hlinkClick r:id="rId3"/>
              </a:rPr>
              <a:t>github.com/</a:t>
            </a:r>
            <a:r>
              <a:rPr lang="en-US" sz="1200" dirty="0" err="1" smtClean="0">
                <a:hlinkClick r:id="rId3"/>
              </a:rPr>
              <a:t>ceph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err="1" smtClean="0">
                <a:hlinkClick r:id="rId3"/>
              </a:rPr>
              <a:t>ceph-csi</a:t>
            </a:r>
            <a:r>
              <a:rPr lang="en-US" sz="1200" dirty="0" smtClean="0"/>
              <a:t>)</a:t>
            </a:r>
          </a:p>
          <a:p>
            <a:pPr marL="1079655" lvl="2" indent="-287655"/>
            <a:r>
              <a:rPr lang="en-US" sz="1200" dirty="0" smtClean="0"/>
              <a:t>Provides an interface between a CSI-enabled</a:t>
            </a:r>
            <a:br>
              <a:rPr lang="en-US" sz="1200" dirty="0" smtClean="0"/>
            </a:br>
            <a:r>
              <a:rPr lang="en-US" sz="1200" dirty="0" smtClean="0"/>
              <a:t>Container Orchestrator and the Ceph cluster</a:t>
            </a:r>
          </a:p>
          <a:p>
            <a:pPr marL="1079655" lvl="2" indent="-287655"/>
            <a:r>
              <a:rPr lang="en-US" sz="1200" dirty="0" smtClean="0"/>
              <a:t>Supports kernel/FUSE CephFS client</a:t>
            </a:r>
          </a:p>
          <a:p>
            <a:pPr marL="1079655" lvl="2" indent="-287655"/>
            <a:r>
              <a:rPr lang="en-US" sz="1200" dirty="0" smtClean="0"/>
              <a:t>Support for share expansion and snapshots</a:t>
            </a:r>
            <a:endParaRPr lang="en-US" sz="800" dirty="0"/>
          </a:p>
        </p:txBody>
      </p:sp>
      <p:cxnSp>
        <p:nvCxnSpPr>
          <p:cNvPr id="24" name="Connettore 1 8"/>
          <p:cNvCxnSpPr>
            <a:cxnSpLocks/>
          </p:cNvCxnSpPr>
          <p:nvPr/>
        </p:nvCxnSpPr>
        <p:spPr bwMode="auto">
          <a:xfrm flipV="1">
            <a:off x="5826616" y="2031950"/>
            <a:ext cx="0" cy="234000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1 8"/>
          <p:cNvCxnSpPr>
            <a:cxnSpLocks/>
          </p:cNvCxnSpPr>
          <p:nvPr/>
        </p:nvCxnSpPr>
        <p:spPr bwMode="auto">
          <a:xfrm flipH="1">
            <a:off x="562412" y="1995686"/>
            <a:ext cx="5040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pic>
        <p:nvPicPr>
          <p:cNvPr id="14" name="Picture 2" descr="Z:\CERNBox\CERN_PresentationPack\Loghi\ceph-logo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9" t="12959" r="15775" b="12076"/>
          <a:stretch/>
        </p:blipFill>
        <p:spPr bwMode="auto">
          <a:xfrm>
            <a:off x="467544" y="3723878"/>
            <a:ext cx="432000" cy="58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Z:\Screenshot from 2022-06-07 13-04-1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7" t="47583" r="42724" b="36355"/>
          <a:stretch/>
        </p:blipFill>
        <p:spPr bwMode="auto">
          <a:xfrm>
            <a:off x="1442886" y="3075806"/>
            <a:ext cx="536826" cy="540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Z:\CERNBox\CERN_PresentationPack\Loghi\openstack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46" y="3507854"/>
            <a:ext cx="670343" cy="3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Connettore 4 29"/>
          <p:cNvCxnSpPr>
            <a:stCxn id="15" idx="3"/>
            <a:endCxn id="19" idx="0"/>
          </p:cNvCxnSpPr>
          <p:nvPr/>
        </p:nvCxnSpPr>
        <p:spPr bwMode="auto">
          <a:xfrm>
            <a:off x="840770" y="2859822"/>
            <a:ext cx="870529" cy="215984"/>
          </a:xfrm>
          <a:prstGeom prst="bentConnector2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4 31"/>
          <p:cNvCxnSpPr>
            <a:stCxn id="19" idx="1"/>
            <a:endCxn id="14" idx="0"/>
          </p:cNvCxnSpPr>
          <p:nvPr/>
        </p:nvCxnSpPr>
        <p:spPr bwMode="auto">
          <a:xfrm rot="10800000" flipV="1">
            <a:off x="683544" y="3345806"/>
            <a:ext cx="759342" cy="378072"/>
          </a:xfrm>
          <a:prstGeom prst="bentConnector2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Z:\CERNBox\CERN_PresentationPack\Loghi\cs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9822"/>
            <a:ext cx="51724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CERNBox\CERN_PresentationPack\Loghi\kubernetes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5572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39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RadosGW: Object Storage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Main production cluster: s3.cern.ch</a:t>
            </a:r>
          </a:p>
          <a:p>
            <a:pPr lvl="1"/>
            <a:r>
              <a:rPr lang="en-US" sz="1200" dirty="0"/>
              <a:t>4+2 EC for data, 3x replication for Bucket Indices</a:t>
            </a:r>
          </a:p>
          <a:p>
            <a:pPr lvl="1"/>
            <a:r>
              <a:rPr lang="en-US" sz="1200" dirty="0"/>
              <a:t>Exposed through DNS load-balanced alias with </a:t>
            </a:r>
            <a:r>
              <a:rPr lang="en-US" sz="1200" dirty="0" smtClean="0"/>
              <a:t>20 IPs (v4 + v6)</a:t>
            </a:r>
            <a:endParaRPr lang="en-US" sz="1200" dirty="0"/>
          </a:p>
          <a:p>
            <a:pPr lvl="1"/>
            <a:r>
              <a:rPr lang="en-US" sz="1200" dirty="0"/>
              <a:t>Traefik frontend + 16 RGWs clustered into groups of users/apps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/>
              <a:t>Traefik as frontend and application-level router</a:t>
            </a:r>
          </a:p>
          <a:p>
            <a:pPr lvl="1"/>
            <a:r>
              <a:rPr lang="en-US" sz="1200" dirty="0"/>
              <a:t>TLS termination, </a:t>
            </a:r>
            <a:r>
              <a:rPr lang="en-US" sz="1200" dirty="0"/>
              <a:t>RadosGW health-check</a:t>
            </a:r>
            <a:endParaRPr lang="en-US" sz="1200" dirty="0"/>
          </a:p>
          <a:p>
            <a:pPr lvl="1"/>
            <a:r>
              <a:rPr lang="en-US" sz="1200" dirty="0"/>
              <a:t>Dynamic routing based on </a:t>
            </a:r>
            <a:r>
              <a:rPr lang="en-US" sz="1200" dirty="0"/>
              <a:t>pattern matching on path // </a:t>
            </a:r>
            <a:r>
              <a:rPr lang="en-US" sz="1200" dirty="0"/>
              <a:t>virtual </a:t>
            </a:r>
            <a:r>
              <a:rPr lang="en-US" sz="1200" dirty="0" smtClean="0"/>
              <a:t>host</a:t>
            </a:r>
            <a:endParaRPr lang="en-US" sz="12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sp>
        <p:nvSpPr>
          <p:cNvPr id="24" name="Rettangolo 23"/>
          <p:cNvSpPr/>
          <p:nvPr/>
        </p:nvSpPr>
        <p:spPr bwMode="auto">
          <a:xfrm>
            <a:off x="611560" y="2787950"/>
            <a:ext cx="5760000" cy="1584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8000" rIns="72000" rtlCol="0" anchor="ctr"/>
          <a:lstStyle/>
          <a:p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routers: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s3_gitlab:</a:t>
            </a:r>
            <a:endParaRPr lang="en-US" sz="9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rule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9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PathPrefix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(`/</a:t>
            </a:r>
            <a:r>
              <a:rPr lang="en-US" sz="9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gitlab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`) || </a:t>
            </a:r>
            <a:r>
              <a:rPr lang="en-US" sz="9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HostRegexp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(`{</a:t>
            </a:r>
            <a:r>
              <a:rPr lang="en-US" sz="9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pattern:gitlab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.*}`)</a:t>
            </a: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service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gitlab</a:t>
            </a:r>
            <a:endParaRPr lang="en-US" sz="9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services: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gitlab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loadBalancer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servers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url: http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://rgwxl-gitlab1.cern.ch:8080</a:t>
            </a:r>
            <a:endParaRPr lang="en-US" sz="9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url: http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://rgwxl-gitlab2.cern.ch:8080</a:t>
            </a:r>
            <a:endParaRPr lang="en-US" sz="9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9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url: http</a:t>
            </a:r>
            <a:r>
              <a:rPr lang="en-US" sz="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://rgwxl-gitlab3.cern.ch:8080</a:t>
            </a:r>
            <a:endParaRPr lang="en-US" sz="9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9" name="Picture 2" descr="E:\CERNBox\CERN_PresentationPack\Loghi\traefik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9" t="14394" r="24883" b="14333"/>
          <a:stretch/>
        </p:blipFill>
        <p:spPr bwMode="auto">
          <a:xfrm>
            <a:off x="7264523" y="2404874"/>
            <a:ext cx="633413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ttore 2 76"/>
          <p:cNvCxnSpPr>
            <a:cxnSpLocks/>
          </p:cNvCxnSpPr>
          <p:nvPr/>
        </p:nvCxnSpPr>
        <p:spPr bwMode="auto">
          <a:xfrm>
            <a:off x="7581229" y="1562939"/>
            <a:ext cx="1" cy="7920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52"/>
          <p:cNvSpPr/>
          <p:nvPr/>
        </p:nvSpPr>
        <p:spPr bwMode="auto">
          <a:xfrm>
            <a:off x="7164288" y="1938997"/>
            <a:ext cx="833883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sz="1100" i="1" dirty="0" smtClean="0">
                <a:solidFill>
                  <a:srgbClr val="000000"/>
                </a:solidFill>
              </a:rPr>
              <a:t>s3.cern.ch</a:t>
            </a:r>
            <a:endParaRPr lang="it-IT" sz="1100" i="1" dirty="0">
              <a:solidFill>
                <a:srgbClr val="000000"/>
              </a:solidFill>
            </a:endParaRPr>
          </a:p>
        </p:txBody>
      </p:sp>
      <p:pic>
        <p:nvPicPr>
          <p:cNvPr id="12" name="Picture 7" descr="http://www.megabytesistemi.com/images/png/hosting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8119442" y="3912950"/>
            <a:ext cx="600846" cy="459000"/>
          </a:xfrm>
          <a:prstGeom prst="rect">
            <a:avLst/>
          </a:prstGeom>
          <a:noFill/>
        </p:spPr>
      </p:pic>
      <p:cxnSp>
        <p:nvCxnSpPr>
          <p:cNvPr id="13" name="Connettore 7 82"/>
          <p:cNvCxnSpPr>
            <a:cxnSpLocks/>
          </p:cNvCxnSpPr>
          <p:nvPr/>
        </p:nvCxnSpPr>
        <p:spPr bwMode="auto">
          <a:xfrm>
            <a:off x="7933604" y="3232348"/>
            <a:ext cx="540000" cy="648000"/>
          </a:xfrm>
          <a:prstGeom prst="curvedConnector2">
            <a:avLst/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52"/>
          <p:cNvSpPr/>
          <p:nvPr/>
        </p:nvSpPr>
        <p:spPr bwMode="auto">
          <a:xfrm>
            <a:off x="7318349" y="3477657"/>
            <a:ext cx="1354858" cy="2462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sz="1000" i="1" dirty="0" smtClean="0">
                <a:solidFill>
                  <a:srgbClr val="000000"/>
                </a:solidFill>
              </a:rPr>
              <a:t>mybucket.s3.cern.ch</a:t>
            </a:r>
            <a:endParaRPr lang="it-IT" sz="1000" i="1" dirty="0">
              <a:solidFill>
                <a:srgbClr val="000000"/>
              </a:solidFill>
            </a:endParaRPr>
          </a:p>
        </p:txBody>
      </p:sp>
      <p:pic>
        <p:nvPicPr>
          <p:cNvPr id="15" name="Picture 3" descr="E:\Scrivania\disegno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7444849" y="1033725"/>
            <a:ext cx="288000" cy="558538"/>
          </a:xfrm>
          <a:prstGeom prst="rect">
            <a:avLst/>
          </a:prstGeom>
          <a:noFill/>
        </p:spPr>
      </p:pic>
      <p:sp>
        <p:nvSpPr>
          <p:cNvPr id="16" name="Rettangolo 15"/>
          <p:cNvSpPr/>
          <p:nvPr/>
        </p:nvSpPr>
        <p:spPr bwMode="auto">
          <a:xfrm>
            <a:off x="4868416" y="3430466"/>
            <a:ext cx="2367880" cy="93830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8000" rIns="72000" rtlCol="0" anchor="ctr"/>
          <a:lstStyle/>
          <a:p>
            <a:endParaRPr lang="en-US" sz="105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ttangolo 16"/>
          <p:cNvSpPr/>
          <p:nvPr/>
        </p:nvSpPr>
        <p:spPr bwMode="auto">
          <a:xfrm>
            <a:off x="4879082" y="3567567"/>
            <a:ext cx="2404735" cy="82211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8000" rIns="72000" rtlCol="0" anchor="ctr"/>
          <a:lstStyle/>
          <a:p>
            <a:endParaRPr lang="en-US" sz="105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5004048" y="3693238"/>
            <a:ext cx="591868" cy="628394"/>
            <a:chOff x="4499992" y="3693238"/>
            <a:chExt cx="591868" cy="628394"/>
          </a:xfrm>
        </p:grpSpPr>
        <p:pic>
          <p:nvPicPr>
            <p:cNvPr id="19" name="Picture 7"/>
            <p:cNvPicPr>
              <a:picLocks noChangeAspect="1" noChangeArrowheads="1"/>
            </p:cNvPicPr>
            <p:nvPr/>
          </p:nvPicPr>
          <p:blipFill rotWithShape="1">
            <a:blip r:embed="rId5"/>
            <a:srcRect t="33190"/>
            <a:stretch/>
          </p:blipFill>
          <p:spPr bwMode="auto">
            <a:xfrm>
              <a:off x="4499992" y="4014973"/>
              <a:ext cx="591868" cy="306659"/>
            </a:xfrm>
            <a:prstGeom prst="rect">
              <a:avLst/>
            </a:prstGeom>
            <a:noFill/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 rotWithShape="1">
            <a:blip r:embed="rId5"/>
            <a:srcRect t="33190"/>
            <a:stretch/>
          </p:blipFill>
          <p:spPr bwMode="auto">
            <a:xfrm>
              <a:off x="4499992" y="3693238"/>
              <a:ext cx="591868" cy="306659"/>
            </a:xfrm>
            <a:prstGeom prst="rect">
              <a:avLst/>
            </a:prstGeom>
            <a:noFill/>
          </p:spPr>
        </p:pic>
      </p:grpSp>
      <p:sp>
        <p:nvSpPr>
          <p:cNvPr id="21" name="Rettangolo 20"/>
          <p:cNvSpPr/>
          <p:nvPr/>
        </p:nvSpPr>
        <p:spPr bwMode="auto">
          <a:xfrm>
            <a:off x="6384615" y="3291830"/>
            <a:ext cx="900000" cy="33449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8000" rIns="72000" rtlCol="0" anchor="ctr"/>
          <a:lstStyle/>
          <a:p>
            <a:endParaRPr lang="en-US" sz="105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2" name="Connettore 7 82"/>
          <p:cNvCxnSpPr>
            <a:cxnSpLocks/>
          </p:cNvCxnSpPr>
          <p:nvPr/>
        </p:nvCxnSpPr>
        <p:spPr bwMode="auto">
          <a:xfrm rot="10800000" flipV="1">
            <a:off x="5595916" y="3219822"/>
            <a:ext cx="1640380" cy="1038592"/>
          </a:xfrm>
          <a:prstGeom prst="curvedConnector3">
            <a:avLst>
              <a:gd name="adj1" fmla="val 50000"/>
            </a:avLst>
          </a:prstGeom>
          <a:ln w="19050">
            <a:solidFill>
              <a:srgbClr val="6EAC6B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sellaDiTesto 52"/>
          <p:cNvSpPr/>
          <p:nvPr/>
        </p:nvSpPr>
        <p:spPr bwMode="auto">
          <a:xfrm>
            <a:off x="5879962" y="3651870"/>
            <a:ext cx="1112804" cy="400110"/>
          </a:xfrm>
          <a:prstGeom prst="rect">
            <a:avLst/>
          </a:prstGeom>
          <a:solidFill>
            <a:srgbClr val="EEF8E4"/>
          </a:solidFill>
          <a:ln>
            <a:solidFill>
              <a:srgbClr val="6EAC6B"/>
            </a:solidFill>
          </a:ln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sz="1000" i="1" dirty="0" smtClean="0">
                <a:solidFill>
                  <a:srgbClr val="000000"/>
                </a:solidFill>
              </a:rPr>
              <a:t>gitlab.s3.cern.ch</a:t>
            </a:r>
          </a:p>
          <a:p>
            <a:pPr algn="ctr">
              <a:defRPr/>
            </a:pPr>
            <a:r>
              <a:rPr lang="en-US" sz="1000" i="1" dirty="0" smtClean="0">
                <a:solidFill>
                  <a:srgbClr val="000000"/>
                </a:solidFill>
              </a:rPr>
              <a:t>s3.cern.ch/</a:t>
            </a:r>
            <a:r>
              <a:rPr lang="en-US" sz="1000" i="1" dirty="0" err="1" smtClean="0">
                <a:solidFill>
                  <a:srgbClr val="000000"/>
                </a:solidFill>
              </a:rPr>
              <a:t>gitlab</a:t>
            </a:r>
            <a:endParaRPr lang="it-IT" sz="10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RadosGW Object Storage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Second </a:t>
            </a:r>
            <a:r>
              <a:rPr lang="en-US" sz="1800" dirty="0"/>
              <a:t>S3 cluster for backups (~5 Km away)</a:t>
            </a:r>
          </a:p>
          <a:p>
            <a:pPr lvl="1"/>
            <a:r>
              <a:rPr lang="en-US" sz="1400" dirty="0"/>
              <a:t>~2000 OSDs, 25 </a:t>
            </a:r>
            <a:r>
              <a:rPr lang="en-US" sz="1400" dirty="0" err="1"/>
              <a:t>PiB</a:t>
            </a:r>
            <a:r>
              <a:rPr lang="en-US" sz="1400" dirty="0"/>
              <a:t> raw (4+2 EC)</a:t>
            </a:r>
          </a:p>
          <a:p>
            <a:pPr lvl="1"/>
            <a:r>
              <a:rPr lang="en-US" sz="1400" dirty="0"/>
              <a:t>Fully decoupled from s3.cern.ch – Not a 2nd zone (yet</a:t>
            </a:r>
            <a:r>
              <a:rPr lang="en-US" sz="1400" dirty="0" smtClean="0"/>
              <a:t>?)</a:t>
            </a:r>
          </a:p>
          <a:p>
            <a:endParaRPr lang="en-US" sz="1800" dirty="0" smtClean="0"/>
          </a:p>
          <a:p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cback</a:t>
            </a:r>
            <a:r>
              <a:rPr lang="en-US" sz="1800" dirty="0" smtClean="0"/>
              <a:t> </a:t>
            </a:r>
            <a:r>
              <a:rPr lang="en-US" sz="1600" dirty="0" smtClean="0"/>
              <a:t>– Backup orchestrator based on </a:t>
            </a:r>
            <a:r>
              <a:rPr lang="en-US" sz="1600" dirty="0" err="1" smtClean="0"/>
              <a:t>Restic</a:t>
            </a:r>
            <a:endParaRPr lang="en-US" sz="1600" dirty="0" smtClean="0"/>
          </a:p>
          <a:p>
            <a:pPr lvl="1"/>
            <a:r>
              <a:rPr lang="en-US" sz="1200" dirty="0" smtClean="0"/>
              <a:t>Addition </a:t>
            </a:r>
            <a:r>
              <a:rPr lang="en-US" sz="1200" dirty="0"/>
              <a:t>of horizontally-scalable </a:t>
            </a:r>
            <a:r>
              <a:rPr lang="en-US" sz="1200" dirty="0" smtClean="0"/>
              <a:t>agents and centralized </a:t>
            </a:r>
            <a:r>
              <a:rPr lang="en-US" sz="1200" dirty="0"/>
              <a:t>queue to keep track of </a:t>
            </a:r>
            <a:r>
              <a:rPr lang="en-US" sz="1200" dirty="0" smtClean="0"/>
              <a:t>jobs status</a:t>
            </a:r>
            <a:endParaRPr lang="en-US" sz="1200" dirty="0"/>
          </a:p>
          <a:p>
            <a:pPr lvl="1"/>
            <a:r>
              <a:rPr lang="en-US" sz="1200" dirty="0"/>
              <a:t>Used to backup </a:t>
            </a:r>
            <a:r>
              <a:rPr lang="en-US" sz="1200" dirty="0"/>
              <a:t>CERNBox + </a:t>
            </a:r>
            <a:r>
              <a:rPr lang="en-US" sz="1200" dirty="0" smtClean="0"/>
              <a:t>(part of) CephFS – Integration with OpenStack Manila in progress</a:t>
            </a:r>
            <a:br>
              <a:rPr lang="en-US" sz="1200" dirty="0" smtClean="0"/>
            </a:br>
            <a:endParaRPr lang="en-US" sz="1200" dirty="0"/>
          </a:p>
          <a:p>
            <a:pPr lvl="1"/>
            <a:r>
              <a:rPr lang="en-US" sz="1200" u="sng" dirty="0"/>
              <a:t>Source</a:t>
            </a:r>
            <a:r>
              <a:rPr lang="en-US" sz="1200" u="sng" dirty="0"/>
              <a:t>:</a:t>
            </a:r>
            <a:r>
              <a:rPr lang="en-US" sz="1200" dirty="0"/>
              <a:t> (virtually) Any mounted </a:t>
            </a:r>
            <a:r>
              <a:rPr lang="en-US" sz="1200" dirty="0" smtClean="0"/>
              <a:t>FS</a:t>
            </a:r>
          </a:p>
          <a:p>
            <a:pPr lvl="1"/>
            <a:r>
              <a:rPr lang="en-US" sz="1200" u="sng" dirty="0" smtClean="0"/>
              <a:t>Destination:</a:t>
            </a:r>
            <a:r>
              <a:rPr lang="en-US" sz="1200" dirty="0" smtClean="0"/>
              <a:t> Ceph S3</a:t>
            </a:r>
            <a:br>
              <a:rPr lang="en-US" sz="1200" dirty="0" smtClean="0"/>
            </a:br>
            <a:endParaRPr lang="en-US" sz="1200" dirty="0" smtClean="0"/>
          </a:p>
          <a:p>
            <a:pPr lvl="1"/>
            <a:r>
              <a:rPr lang="en-US" sz="1200" dirty="0" smtClean="0"/>
              <a:t>~</a:t>
            </a:r>
            <a:r>
              <a:rPr lang="en-US" sz="1200" dirty="0"/>
              <a:t>48k daily backup jobs</a:t>
            </a:r>
          </a:p>
          <a:p>
            <a:pPr lvl="1"/>
            <a:r>
              <a:rPr lang="en-US" sz="1200" dirty="0"/>
              <a:t>850+ M files processed</a:t>
            </a:r>
          </a:p>
          <a:p>
            <a:pPr lvl="1"/>
            <a:r>
              <a:rPr lang="en-US" sz="1200" dirty="0"/>
              <a:t>5.7+ PB backed up to S3</a:t>
            </a:r>
          </a:p>
          <a:p>
            <a:endParaRPr lang="en-US" sz="18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pic>
        <p:nvPicPr>
          <p:cNvPr id="24" name="Google Shape;530;g22d2ce468a5_0_141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32480" y="2571750"/>
            <a:ext cx="4860000" cy="1694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308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RadosGW: One Day on s3.cern.ch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pic>
        <p:nvPicPr>
          <p:cNvPr id="2050" name="Picture 2" descr="Z:\Screenshots\Screenshot from 2023-10-17 12-30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216012"/>
            <a:ext cx="8640000" cy="27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8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RadosGW: Impact of Flash Storage for BS’ WAL+DB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defTabSz="449263"/>
            <a:r>
              <a:rPr lang="en-US" sz="1800" dirty="0"/>
              <a:t>Since </a:t>
            </a:r>
            <a:r>
              <a:rPr lang="en-US" sz="1800" dirty="0" err="1"/>
              <a:t>BlueStore</a:t>
            </a:r>
            <a:r>
              <a:rPr lang="en-US" sz="1800" dirty="0"/>
              <a:t> (circa 2017 – </a:t>
            </a:r>
            <a:r>
              <a:rPr lang="en-US" sz="1800" dirty="0">
                <a:hlinkClick r:id="rId2"/>
              </a:rPr>
              <a:t>Ceph Blog</a:t>
            </a:r>
            <a:r>
              <a:rPr lang="en-US" sz="1800" dirty="0"/>
              <a:t>):</a:t>
            </a:r>
          </a:p>
          <a:p>
            <a:pPr lvl="1" defTabSz="449263"/>
            <a:r>
              <a:rPr lang="en-US" sz="1200" dirty="0"/>
              <a:t>Objects (i.e., the actual payload) are read/written by directly accessing blocks of a device</a:t>
            </a:r>
          </a:p>
          <a:p>
            <a:pPr lvl="1" defTabSz="449263"/>
            <a:r>
              <a:rPr lang="en-US" sz="1200" dirty="0"/>
              <a:t>BS Journal and Write-Ahead Log (WAL) which should go to a faster device</a:t>
            </a:r>
          </a:p>
          <a:p>
            <a:pPr lvl="1" defTabSz="449263" rtl="0"/>
            <a:r>
              <a:rPr lang="en-US" sz="1200" dirty="0"/>
              <a:t>BS internal metadata are stored on RocksDB, opportunistically stored on fast </a:t>
            </a:r>
            <a:r>
              <a:rPr lang="en-US" sz="1200" dirty="0" smtClean="0"/>
              <a:t>devices</a:t>
            </a:r>
          </a:p>
          <a:p>
            <a:pPr marL="0" indent="0" defTabSz="449263" rtl="0">
              <a:buNone/>
            </a:pPr>
            <a:endParaRPr lang="en-US" sz="1800" dirty="0"/>
          </a:p>
          <a:p>
            <a:r>
              <a:rPr lang="en-US" sz="1800" dirty="0"/>
              <a:t>Early 2019, upgrade cluster to </a:t>
            </a:r>
            <a:r>
              <a:rPr lang="en-US" sz="1800" dirty="0" err="1"/>
              <a:t>BlueStore</a:t>
            </a:r>
            <a:r>
              <a:rPr lang="en-US" sz="1800" dirty="0"/>
              <a:t> + bucket indexes on SSD</a:t>
            </a:r>
          </a:p>
          <a:p>
            <a:pPr lvl="1"/>
            <a:r>
              <a:rPr lang="en-US" sz="1200" dirty="0"/>
              <a:t>Previous setup: </a:t>
            </a:r>
            <a:r>
              <a:rPr lang="en-US" sz="1200" dirty="0"/>
              <a:t>1x40GB SSD used as journal per 5-6 HDDs</a:t>
            </a:r>
          </a:p>
          <a:p>
            <a:pPr lvl="1"/>
            <a:r>
              <a:rPr lang="en-US" sz="1200" dirty="0"/>
              <a:t>Now: SSDs reused to keep </a:t>
            </a:r>
            <a:r>
              <a:rPr lang="en-US" sz="1200" dirty="0" err="1"/>
              <a:t>BlueStore's</a:t>
            </a:r>
            <a:r>
              <a:rPr lang="en-US" sz="1200" dirty="0"/>
              <a:t> </a:t>
            </a:r>
            <a:r>
              <a:rPr lang="en-US" sz="1200" dirty="0"/>
              <a:t>RocksDB</a:t>
            </a:r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Massive metadata performance increase</a:t>
            </a:r>
          </a:p>
          <a:p>
            <a:pPr lvl="1"/>
            <a:r>
              <a:rPr lang="en-US" sz="1200" dirty="0"/>
              <a:t>Sample </a:t>
            </a:r>
            <a:r>
              <a:rPr lang="en-US" sz="1200" dirty="0" smtClean="0"/>
              <a:t>workload:</a:t>
            </a:r>
          </a:p>
          <a:p>
            <a:pPr lvl="2"/>
            <a:r>
              <a:rPr lang="en-US" sz="1200" dirty="0" smtClean="0"/>
              <a:t>yum-</a:t>
            </a:r>
            <a:r>
              <a:rPr lang="en-US" sz="1200" dirty="0" err="1" smtClean="0"/>
              <a:t>reposync</a:t>
            </a:r>
            <a:r>
              <a:rPr lang="en-US" sz="1200" dirty="0" smtClean="0"/>
              <a:t> from </a:t>
            </a:r>
            <a:r>
              <a:rPr lang="en-US" sz="1200" dirty="0"/>
              <a:t>&gt;2hr to ~1.2hr</a:t>
            </a:r>
            <a:endParaRPr lang="en-US" sz="1200" dirty="0"/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ttangolo 8"/>
          <p:cNvSpPr/>
          <p:nvPr/>
        </p:nvSpPr>
        <p:spPr bwMode="auto">
          <a:xfrm>
            <a:off x="6228184" y="2355726"/>
            <a:ext cx="2592288" cy="1368000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~2KHz each on </a:t>
            </a:r>
            <a:r>
              <a:rPr lang="en-US" sz="1000" dirty="0" err="1" smtClean="0">
                <a:solidFill>
                  <a:srgbClr val="000000"/>
                </a:solidFill>
              </a:rPr>
              <a:t>FileStore</a:t>
            </a:r>
            <a:r>
              <a:rPr lang="en-US" sz="1000" dirty="0" smtClean="0">
                <a:solidFill>
                  <a:srgbClr val="000000"/>
                </a:solidFill>
              </a:rPr>
              <a:t> and HDD</a:t>
            </a:r>
            <a:endParaRPr lang="en-US" sz="1000" dirty="0">
              <a:solidFill>
                <a:srgbClr val="000000"/>
              </a:solidFill>
            </a:endParaRP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409597"/>
              </p:ext>
            </p:extLst>
          </p:nvPr>
        </p:nvGraphicFramePr>
        <p:xfrm>
          <a:off x="6300328" y="2391854"/>
          <a:ext cx="2448000" cy="1116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60000"/>
                <a:gridCol w="1188000"/>
              </a:tblGrid>
              <a:tr h="360000">
                <a:tc>
                  <a:txBody>
                    <a:bodyPr/>
                    <a:lstStyle/>
                    <a:p>
                      <a:pPr algn="ctr" rtl="0"/>
                      <a:r>
                        <a:rPr lang="en-US" sz="1200" dirty="0" smtClean="0">
                          <a:latin typeface="+mj-lt"/>
                        </a:rPr>
                        <a:t>Metric </a:t>
                      </a:r>
                      <a:endParaRPr lang="it-IT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lang="en-US" sz="1200" dirty="0" smtClean="0">
                          <a:latin typeface="+mj-lt"/>
                        </a:rPr>
                        <a:t>Rate</a:t>
                      </a:r>
                      <a:endParaRPr kumimoji="0" lang="it-IT" sz="8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PUT (new)</a:t>
                      </a:r>
                      <a:endParaRPr lang="en-US" sz="1100" dirty="0"/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noProof="0" dirty="0" smtClean="0">
                          <a:latin typeface="+mn-lt"/>
                        </a:rPr>
                        <a:t>  83kHz ± 4kHz</a:t>
                      </a:r>
                    </a:p>
                  </a:txBody>
                  <a:tcPr marL="72000" marR="72000" marT="9525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effectLst/>
                          <a:latin typeface="+mj-lt"/>
                        </a:rPr>
                        <a:t>HEAD (</a:t>
                      </a:r>
                      <a:r>
                        <a:rPr lang="en-US" sz="1100" b="0" i="0" u="none" strike="noStrike" noProof="0" dirty="0" smtClean="0">
                          <a:effectLst/>
                          <a:latin typeface="+mj-lt"/>
                        </a:rPr>
                        <a:t>not found</a:t>
                      </a:r>
                      <a:r>
                        <a:rPr lang="it-IT" sz="1100" b="0" i="0" u="none" strike="noStrike" dirty="0" smtClean="0">
                          <a:effectLst/>
                          <a:latin typeface="+mj-lt"/>
                        </a:rPr>
                        <a:t>)</a:t>
                      </a:r>
                      <a:endParaRPr lang="it-IT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b="0" i="0" u="none" strike="noStrike" noProof="0" dirty="0" smtClean="0">
                          <a:latin typeface="+mn-lt"/>
                        </a:rPr>
                        <a:t>  63kHz ± 2kHz</a:t>
                      </a:r>
                      <a:endParaRPr lang="en-US" sz="1100" b="0" i="0" u="none" strike="noStrike" noProof="0" dirty="0">
                        <a:latin typeface="+mn-lt"/>
                      </a:endParaRPr>
                    </a:p>
                  </a:txBody>
                  <a:tcPr marL="72000" marR="72000" marT="9525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 smtClean="0">
                          <a:effectLst/>
                          <a:latin typeface="+mj-lt"/>
                        </a:rPr>
                        <a:t>DELETE</a:t>
                      </a:r>
                      <a:endParaRPr lang="it-IT" sz="1100" b="0" i="0" u="none" strike="noStrike" dirty="0">
                        <a:effectLst/>
                        <a:latin typeface="+mj-lt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100" b="0" i="0" u="none" strike="noStrike" noProof="0" dirty="0" smtClean="0">
                          <a:latin typeface="+mn-lt"/>
                        </a:rPr>
                        <a:t>198kHz ± 15kHz</a:t>
                      </a:r>
                      <a:endParaRPr lang="en-US" sz="1100" dirty="0"/>
                    </a:p>
                  </a:txBody>
                  <a:tcPr marL="72000" marR="72000" marT="9525" marB="0" anchor="ctr"/>
                </a:tc>
              </a:tr>
            </a:tbl>
          </a:graphicData>
        </a:graphic>
      </p:graphicFrame>
      <p:cxnSp>
        <p:nvCxnSpPr>
          <p:cNvPr id="11" name="Connettore 4 10"/>
          <p:cNvCxnSpPr/>
          <p:nvPr/>
        </p:nvCxnSpPr>
        <p:spPr bwMode="auto">
          <a:xfrm flipV="1">
            <a:off x="4139952" y="2571750"/>
            <a:ext cx="2088232" cy="288032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5">
            <a:extLst>
              <a:ext uri="{FF2B5EF4-FFF2-40B4-BE49-F238E27FC236}">
                <a16:creationId xmlns="" xmlns:a16="http://schemas.microsoft.com/office/drawing/2014/main" id="{A5131643-65F4-446C-99CC-11CA59461C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3"/>
          <a:stretch/>
        </p:blipFill>
        <p:spPr>
          <a:xfrm>
            <a:off x="3923928" y="3363491"/>
            <a:ext cx="2082864" cy="1008459"/>
          </a:xfrm>
          <a:prstGeom prst="rect">
            <a:avLst/>
          </a:prstGeom>
        </p:spPr>
      </p:pic>
      <p:cxnSp>
        <p:nvCxnSpPr>
          <p:cNvPr id="21" name="Connettore 4 20"/>
          <p:cNvCxnSpPr>
            <a:endCxn id="18" idx="1"/>
          </p:cNvCxnSpPr>
          <p:nvPr/>
        </p:nvCxnSpPr>
        <p:spPr bwMode="auto">
          <a:xfrm>
            <a:off x="2411760" y="3435846"/>
            <a:ext cx="1512168" cy="431875"/>
          </a:xfrm>
          <a:prstGeom prst="bentConnector3">
            <a:avLst>
              <a:gd name="adj1" fmla="val 113"/>
            </a:avLst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9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RadosGW </a:t>
            </a:r>
            <a:r>
              <a:rPr lang="en-US" dirty="0"/>
              <a:t>Keystone Sync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7655" indent="-287655"/>
            <a:r>
              <a:rPr lang="en-US" sz="1800" dirty="0" smtClean="0"/>
              <a:t>Ceph-native </a:t>
            </a:r>
            <a:r>
              <a:rPr lang="en-US" sz="1800" dirty="0"/>
              <a:t>integration with Keystone is slow</a:t>
            </a:r>
          </a:p>
          <a:p>
            <a:pPr marL="719455" lvl="1" indent="-287655"/>
            <a:r>
              <a:rPr lang="en-US" sz="1200" dirty="0"/>
              <a:t>Each </a:t>
            </a:r>
            <a:r>
              <a:rPr lang="en-US" sz="1200" dirty="0" smtClean="0"/>
              <a:t>S3 operation </a:t>
            </a:r>
            <a:r>
              <a:rPr lang="en-US" sz="1200" dirty="0"/>
              <a:t>checks OpenStack Keystone for </a:t>
            </a:r>
            <a:r>
              <a:rPr lang="en-US" sz="1200" dirty="0" smtClean="0"/>
              <a:t>permission</a:t>
            </a:r>
          </a:p>
          <a:p>
            <a:pPr marL="719455" lvl="1" indent="-287655"/>
            <a:r>
              <a:rPr lang="en-US" sz="1200" dirty="0" smtClean="0"/>
              <a:t>Blocking </a:t>
            </a:r>
            <a:r>
              <a:rPr lang="en-US" sz="1200" dirty="0" err="1" smtClean="0"/>
              <a:t>IOps</a:t>
            </a:r>
            <a:r>
              <a:rPr lang="en-US" sz="1200" dirty="0" smtClean="0"/>
              <a:t> at storage level resulting in very high latency</a:t>
            </a:r>
            <a:endParaRPr lang="en-US" sz="1200" dirty="0"/>
          </a:p>
          <a:p>
            <a:pPr marL="431800" lvl="1" indent="0">
              <a:buNone/>
            </a:pPr>
            <a:endParaRPr lang="en-US" sz="1400" dirty="0"/>
          </a:p>
          <a:p>
            <a:pPr marL="287655" indent="-287655">
              <a:buSzPct val="90000"/>
            </a:pPr>
            <a:r>
              <a:rPr lang="en-US" sz="1800" dirty="0"/>
              <a:t>Solution: Synchronize Keystone credentials to RadosGW </a:t>
            </a:r>
          </a:p>
          <a:p>
            <a:pPr marL="719455" lvl="1" indent="-287655"/>
            <a:r>
              <a:rPr lang="en-US" sz="1200" dirty="0"/>
              <a:t>OpenStack Mistral job writes the OpenStack credentials into RadosGW local users</a:t>
            </a:r>
          </a:p>
          <a:p>
            <a:pPr marL="719455" lvl="1" indent="-287655"/>
            <a:r>
              <a:rPr lang="en-US" sz="1200" dirty="0"/>
              <a:t>Quota/</a:t>
            </a:r>
            <a:r>
              <a:rPr lang="en-US" sz="1200" dirty="0" err="1"/>
              <a:t>Auth</a:t>
            </a:r>
            <a:r>
              <a:rPr lang="en-US" sz="1200" dirty="0"/>
              <a:t> still managed by Keystone with local authentication performance</a:t>
            </a:r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18</a:t>
            </a:fld>
            <a:endParaRPr lang="en-US" dirty="0"/>
          </a:p>
        </p:txBody>
      </p:sp>
      <p:pic>
        <p:nvPicPr>
          <p:cNvPr id="1026" name="Picture 2" descr="Z:\Screenshot from 2022-06-07 13-16-4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466" y="2571750"/>
            <a:ext cx="5789069" cy="162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3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Ceph at CERN: The Early Days</a:t>
            </a:r>
          </a:p>
        </p:txBody>
      </p:sp>
      <p:sp>
        <p:nvSpPr>
          <p:cNvPr id="21" name="Segnaposto piè di pagina 3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2</a:t>
            </a:fld>
            <a:endParaRPr lang="en-US" dirty="0"/>
          </a:p>
        </p:txBody>
      </p:sp>
      <p:pic>
        <p:nvPicPr>
          <p:cNvPr id="8" name="Picture 5" descr="A picture containing indoor, floor, building, wall&#10;&#10;Description generated with very high confidence">
            <a:extLst>
              <a:ext uri="{FF2B5EF4-FFF2-40B4-BE49-F238E27FC236}">
                <a16:creationId xmlns="" xmlns:a16="http://schemas.microsoft.com/office/drawing/2014/main" id="{71FB9690-CA59-45DF-A75D-C1DCB87F4E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872" y="843558"/>
            <a:ext cx="4997223" cy="334819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74043" y="2931652"/>
            <a:ext cx="4080604" cy="1261884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none" rtlCol="0" anchor="ctr">
            <a:spAutoFit/>
          </a:bodyPr>
          <a:lstStyle/>
          <a:p>
            <a:r>
              <a:rPr lang="en-US" sz="1600" dirty="0" smtClean="0"/>
              <a:t>First production cluster, mid </a:t>
            </a:r>
            <a:r>
              <a:rPr lang="en-US" sz="1600" dirty="0" smtClean="0"/>
              <a:t>2013</a:t>
            </a:r>
            <a:endParaRPr lang="en-US" sz="1600" dirty="0" smtClean="0"/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OpenStack Cinder Block Storage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3 PB raw capacity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48 disk servers, 24x3 TB, 200 journaling SSDs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Ceph dumpling v0.67 on Scientific Linux 6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4 replicas initially, now 3 replicas or erasure coding</a:t>
            </a:r>
          </a:p>
        </p:txBody>
      </p:sp>
    </p:spTree>
    <p:extLst>
      <p:ext uri="{BB962C8B-B14F-4D97-AF65-F5344CB8AC3E}">
        <p14:creationId xmlns:p14="http://schemas.microsoft.com/office/powerpoint/2010/main" val="6523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Growth</a:t>
            </a:r>
            <a:endParaRPr lang="en-US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3</a:t>
            </a:fld>
            <a:endParaRPr lang="en-US" dirty="0"/>
          </a:p>
        </p:txBody>
      </p:sp>
      <p:grpSp>
        <p:nvGrpSpPr>
          <p:cNvPr id="13" name="Gruppo 12"/>
          <p:cNvGrpSpPr>
            <a:grpSpLocks noChangeAspect="1"/>
          </p:cNvGrpSpPr>
          <p:nvPr/>
        </p:nvGrpSpPr>
        <p:grpSpPr>
          <a:xfrm>
            <a:off x="1331640" y="2492122"/>
            <a:ext cx="6624736" cy="1944000"/>
            <a:chOff x="1169531" y="2276475"/>
            <a:chExt cx="7020962" cy="2060270"/>
          </a:xfrm>
        </p:grpSpPr>
        <p:pic>
          <p:nvPicPr>
            <p:cNvPr id="14" name="Picture 3" descr="Z:\Screenshot from 2022-06-06 11-17-5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93" t="70152" r="65841"/>
            <a:stretch/>
          </p:blipFill>
          <p:spPr bwMode="auto">
            <a:xfrm>
              <a:off x="1169531" y="3584575"/>
              <a:ext cx="819152" cy="752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Z:\Screenshot from 2022-06-06 11-17-5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42" t="55285" r="52482"/>
            <a:stretch/>
          </p:blipFill>
          <p:spPr bwMode="auto">
            <a:xfrm>
              <a:off x="4165600" y="3209925"/>
              <a:ext cx="812801" cy="1126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Z:\Screenshot from 2022-06-06 11-17-5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67" t="18243" r="36163"/>
            <a:stretch/>
          </p:blipFill>
          <p:spPr bwMode="auto">
            <a:xfrm>
              <a:off x="7066542" y="2276475"/>
              <a:ext cx="1123951" cy="2060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3395">
              <a:lnSpc>
                <a:spcPct val="120000"/>
              </a:lnSpc>
            </a:pPr>
            <a:r>
              <a:rPr lang="en-US" sz="1600" dirty="0" smtClean="0">
                <a:ea typeface="+mn-lt"/>
                <a:cs typeface="+mn-lt"/>
              </a:rPr>
              <a:t>2013:	300TB </a:t>
            </a:r>
            <a:r>
              <a:rPr lang="en-US" sz="1600" dirty="0">
                <a:ea typeface="+mn-lt"/>
                <a:cs typeface="+mn-lt"/>
              </a:rPr>
              <a:t>proof of </a:t>
            </a:r>
            <a:r>
              <a:rPr lang="en-US" sz="1600" dirty="0" smtClean="0">
                <a:ea typeface="+mn-lt"/>
                <a:cs typeface="+mn-lt"/>
              </a:rPr>
              <a:t>concept, 3 PB in production for RBD</a:t>
            </a:r>
            <a:endParaRPr lang="en-US" sz="1600" dirty="0"/>
          </a:p>
          <a:p>
            <a:pPr marL="493395">
              <a:lnSpc>
                <a:spcPct val="120000"/>
              </a:lnSpc>
            </a:pPr>
            <a:r>
              <a:rPr lang="en-US" sz="1600" dirty="0" smtClean="0">
                <a:ea typeface="+mn-lt"/>
                <a:cs typeface="+mn-lt"/>
              </a:rPr>
              <a:t>2014-15:	Erasure </a:t>
            </a:r>
            <a:r>
              <a:rPr lang="en-US" sz="1600" dirty="0">
                <a:ea typeface="+mn-lt"/>
                <a:cs typeface="+mn-lt"/>
              </a:rPr>
              <a:t>coding, </a:t>
            </a:r>
            <a:r>
              <a:rPr lang="en-US" sz="1600" dirty="0" err="1" smtClean="0">
                <a:ea typeface="+mn-lt"/>
                <a:cs typeface="+mn-lt"/>
              </a:rPr>
              <a:t>Rados</a:t>
            </a:r>
            <a:r>
              <a:rPr lang="en-US" sz="1600" dirty="0" smtClean="0">
                <a:ea typeface="+mn-lt"/>
                <a:cs typeface="+mn-lt"/>
              </a:rPr>
              <a:t> </a:t>
            </a:r>
            <a:r>
              <a:rPr lang="en-US" sz="1600" dirty="0">
                <a:ea typeface="+mn-lt"/>
                <a:cs typeface="+mn-lt"/>
              </a:rPr>
              <a:t>striper</a:t>
            </a:r>
            <a:endParaRPr lang="en-US" sz="1600" dirty="0"/>
          </a:p>
          <a:p>
            <a:pPr marL="493395">
              <a:lnSpc>
                <a:spcPct val="120000"/>
              </a:lnSpc>
            </a:pPr>
            <a:r>
              <a:rPr lang="en-US" sz="1600" dirty="0" smtClean="0">
                <a:ea typeface="+mn-lt"/>
                <a:cs typeface="+mn-lt"/>
              </a:rPr>
              <a:t>2016-17:	3PB </a:t>
            </a:r>
            <a:r>
              <a:rPr lang="en-US" sz="1600" dirty="0">
                <a:ea typeface="+mn-lt"/>
                <a:cs typeface="+mn-lt"/>
              </a:rPr>
              <a:t>to </a:t>
            </a:r>
            <a:r>
              <a:rPr lang="en-US" sz="1600" dirty="0" smtClean="0">
                <a:ea typeface="+mn-lt"/>
                <a:cs typeface="+mn-lt"/>
              </a:rPr>
              <a:t>6PB with </a:t>
            </a:r>
            <a:r>
              <a:rPr lang="en-US" sz="1600" dirty="0">
                <a:ea typeface="+mn-lt"/>
                <a:cs typeface="+mn-lt"/>
              </a:rPr>
              <a:t>no </a:t>
            </a:r>
            <a:r>
              <a:rPr lang="en-US" sz="1600" dirty="0" smtClean="0">
                <a:ea typeface="+mn-lt"/>
                <a:cs typeface="+mn-lt"/>
              </a:rPr>
              <a:t>downtime, 8 clusters</a:t>
            </a:r>
            <a:endParaRPr lang="en-US" sz="1600" dirty="0"/>
          </a:p>
          <a:p>
            <a:pPr marL="493395">
              <a:lnSpc>
                <a:spcPct val="120000"/>
              </a:lnSpc>
            </a:pPr>
            <a:r>
              <a:rPr lang="en-US" sz="1600" dirty="0" smtClean="0"/>
              <a:t>2018:	S3 </a:t>
            </a:r>
            <a:r>
              <a:rPr lang="en-US" sz="1600" dirty="0"/>
              <a:t>+ CephFS </a:t>
            </a:r>
            <a:r>
              <a:rPr lang="en-US" sz="1600" dirty="0" smtClean="0"/>
              <a:t>in production</a:t>
            </a:r>
            <a:endParaRPr lang="en-US" sz="1600" dirty="0"/>
          </a:p>
          <a:p>
            <a:pPr marL="493395">
              <a:lnSpc>
                <a:spcPct val="120000"/>
              </a:lnSpc>
            </a:pPr>
            <a:r>
              <a:rPr lang="en-US" sz="1600" dirty="0"/>
              <a:t>2019</a:t>
            </a:r>
            <a:r>
              <a:rPr lang="en-US" sz="1600" dirty="0" smtClean="0"/>
              <a:t>:	Optimizing CephFS for </a:t>
            </a:r>
            <a:r>
              <a:rPr lang="en-US" sz="1600" dirty="0"/>
              <a:t>HPC </a:t>
            </a:r>
            <a:r>
              <a:rPr lang="en-US" sz="1600" dirty="0" smtClean="0"/>
              <a:t>applications</a:t>
            </a:r>
          </a:p>
          <a:p>
            <a:pPr marL="493395">
              <a:lnSpc>
                <a:spcPct val="120000"/>
              </a:lnSpc>
            </a:pPr>
            <a:r>
              <a:rPr lang="en-US" sz="1600" dirty="0" smtClean="0"/>
              <a:t>2020:	Backup cluster in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location (S3, RBD)</a:t>
            </a:r>
          </a:p>
          <a:p>
            <a:pPr marL="493395">
              <a:lnSpc>
                <a:spcPct val="120000"/>
              </a:lnSpc>
            </a:pPr>
            <a:r>
              <a:rPr lang="en-US" sz="1600" dirty="0" smtClean="0"/>
              <a:t>2021:	</a:t>
            </a:r>
            <a:r>
              <a:rPr lang="en-US" sz="1600" dirty="0" smtClean="0"/>
              <a:t>RBD </a:t>
            </a:r>
            <a:r>
              <a:rPr lang="en-US" sz="1600" dirty="0" smtClean="0"/>
              <a:t>Storage AZ, HW expansion</a:t>
            </a:r>
          </a:p>
          <a:p>
            <a:pPr marL="493395">
              <a:lnSpc>
                <a:spcPct val="120000"/>
              </a:lnSpc>
            </a:pPr>
            <a:r>
              <a:rPr lang="en-US" sz="1600" dirty="0" smtClean="0"/>
              <a:t>2022-23:</a:t>
            </a:r>
            <a:r>
              <a:rPr lang="en-US" sz="1600" dirty="0" smtClean="0"/>
              <a:t>	17 </a:t>
            </a:r>
            <a:r>
              <a:rPr lang="en-US" sz="1600" dirty="0" smtClean="0"/>
              <a:t>clusters ~74PB, BC+DR focus, DFS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12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03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Ceph Hardware</a:t>
            </a:r>
            <a:endParaRPr lang="en-US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4</a:t>
            </a:fld>
            <a:endParaRPr lang="en-US" dirty="0"/>
          </a:p>
        </p:txBody>
      </p:sp>
      <p:pic>
        <p:nvPicPr>
          <p:cNvPr id="12" name="Picture 2" descr="Z:\Desktop\MA1_10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2" b="18519"/>
          <a:stretch/>
        </p:blipFill>
        <p:spPr bwMode="auto">
          <a:xfrm>
            <a:off x="468000" y="853440"/>
            <a:ext cx="8208000" cy="343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/>
          <p:cNvSpPr txBox="1"/>
          <p:nvPr/>
        </p:nvSpPr>
        <p:spPr bwMode="auto">
          <a:xfrm>
            <a:off x="468000" y="851947"/>
            <a:ext cx="3384000" cy="892552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dirty="0" smtClean="0"/>
              <a:t>17 clusters, </a:t>
            </a:r>
            <a:r>
              <a:rPr lang="en-US" sz="1600" dirty="0" smtClean="0"/>
              <a:t>74 </a:t>
            </a:r>
            <a:r>
              <a:rPr lang="en-US" sz="1600" dirty="0" err="1" smtClean="0"/>
              <a:t>PiB</a:t>
            </a:r>
            <a:r>
              <a:rPr lang="en-US" sz="1600" dirty="0" smtClean="0"/>
              <a:t> raw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72 </a:t>
            </a:r>
            <a:r>
              <a:rPr lang="en-US" sz="1200" dirty="0" err="1" smtClean="0"/>
              <a:t>PiB</a:t>
            </a:r>
            <a:r>
              <a:rPr lang="en-US" sz="1200" dirty="0" smtClean="0"/>
              <a:t> spindles (journals on SSD/</a:t>
            </a:r>
            <a:r>
              <a:rPr lang="en-US" sz="1200" dirty="0" err="1" smtClean="0"/>
              <a:t>NVMe</a:t>
            </a:r>
            <a:r>
              <a:rPr lang="en-US" sz="1200" dirty="0" smtClean="0"/>
              <a:t>)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1.2 </a:t>
            </a:r>
            <a:r>
              <a:rPr lang="en-US" sz="1200" dirty="0" err="1" smtClean="0"/>
              <a:t>PiB</a:t>
            </a:r>
            <a:r>
              <a:rPr lang="en-US" sz="1200" dirty="0" smtClean="0"/>
              <a:t> full-flash</a:t>
            </a:r>
          </a:p>
          <a:p>
            <a:pPr marL="432000" indent="-288000">
              <a:buFont typeface="Wingdings" pitchFamily="2" charset="2"/>
              <a:buChar char="Ø"/>
            </a:pPr>
            <a:r>
              <a:rPr lang="en-US" sz="1200" dirty="0" smtClean="0"/>
              <a:t>0.95 </a:t>
            </a:r>
            <a:r>
              <a:rPr lang="en-US" sz="1200" dirty="0" err="1" smtClean="0"/>
              <a:t>PiB</a:t>
            </a:r>
            <a:r>
              <a:rPr lang="en-US" sz="1200" dirty="0" smtClean="0"/>
              <a:t> full-flash, </a:t>
            </a:r>
            <a:r>
              <a:rPr lang="en-US" sz="1200" dirty="0" err="1" smtClean="0"/>
              <a:t>hyperconverged</a:t>
            </a:r>
            <a:endParaRPr lang="en-US" sz="1200" dirty="0" smtClean="0"/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7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Configuration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defTabSz="449263" rtl="0"/>
            <a:r>
              <a:rPr lang="en-US" sz="1800" dirty="0" smtClean="0"/>
              <a:t>HDD Ceph server</a:t>
            </a:r>
            <a:br>
              <a:rPr lang="en-US" sz="1800" dirty="0" smtClean="0"/>
            </a:br>
            <a:r>
              <a:rPr lang="en-US" sz="1800" dirty="0" smtClean="0"/>
              <a:t>	</a:t>
            </a:r>
            <a:r>
              <a:rPr lang="en-US" sz="1600" dirty="0" smtClean="0"/>
              <a:t>General purpose, </a:t>
            </a:r>
            <a:r>
              <a:rPr lang="en-US" sz="1600" i="1" dirty="0" smtClean="0"/>
              <a:t>“Throughput Optimized”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	</a:t>
            </a:r>
            <a:r>
              <a:rPr lang="en-US" sz="1400" dirty="0" smtClean="0"/>
              <a:t>(Block: Up to 120 MB/s, 500 </a:t>
            </a:r>
            <a:r>
              <a:rPr lang="en-US" sz="1400" dirty="0" err="1" smtClean="0"/>
              <a:t>IOps</a:t>
            </a:r>
            <a:r>
              <a:rPr lang="en-US" sz="1400" dirty="0" smtClean="0"/>
              <a:t>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Quad frontend:</a:t>
            </a:r>
          </a:p>
          <a:p>
            <a:pPr lvl="2"/>
            <a:r>
              <a:rPr lang="en-US" sz="1200" dirty="0" smtClean="0"/>
              <a:t>1x (or 2x) SSD/</a:t>
            </a:r>
            <a:r>
              <a:rPr lang="en-US" sz="1200" dirty="0" err="1" smtClean="0"/>
              <a:t>NVMe</a:t>
            </a:r>
            <a:r>
              <a:rPr lang="en-US" sz="1200" dirty="0" smtClean="0"/>
              <a:t> M.2, 960 GB (system disk)</a:t>
            </a:r>
          </a:p>
          <a:p>
            <a:pPr lvl="2"/>
            <a:r>
              <a:rPr lang="en-US" sz="1200" dirty="0" smtClean="0"/>
              <a:t>4x SSD/</a:t>
            </a:r>
            <a:r>
              <a:rPr lang="en-US" sz="1200" dirty="0" err="1" smtClean="0"/>
              <a:t>NVMes</a:t>
            </a:r>
            <a:r>
              <a:rPr lang="en-US" sz="1200" dirty="0" smtClean="0"/>
              <a:t> U.2, 3.84 TB each (journals)</a:t>
            </a:r>
          </a:p>
          <a:p>
            <a:pPr lvl="2"/>
            <a:r>
              <a:rPr lang="en-US" sz="1200" dirty="0" smtClean="0"/>
              <a:t>192/256 GB, 16/24 cores, 1x 25 </a:t>
            </a:r>
            <a:r>
              <a:rPr lang="en-US" sz="1200" dirty="0" err="1" smtClean="0"/>
              <a:t>Gbps</a:t>
            </a:r>
            <a:r>
              <a:rPr lang="en-US" sz="1200" dirty="0" smtClean="0"/>
              <a:t> network</a:t>
            </a:r>
          </a:p>
          <a:p>
            <a:pPr lvl="2"/>
            <a:r>
              <a:rPr lang="en-US" sz="1200" dirty="0" err="1" smtClean="0"/>
              <a:t>PCIe</a:t>
            </a:r>
            <a:r>
              <a:rPr lang="en-US" sz="1200" dirty="0" smtClean="0"/>
              <a:t> to SAS/SATA controller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2x JBODs:</a:t>
            </a:r>
          </a:p>
          <a:p>
            <a:pPr lvl="2"/>
            <a:r>
              <a:rPr lang="en-US" sz="1200" dirty="0" smtClean="0"/>
              <a:t>24 slots 3,5” SATA</a:t>
            </a:r>
          </a:p>
          <a:p>
            <a:pPr lvl="2"/>
            <a:r>
              <a:rPr lang="en-US" sz="1200" dirty="0" smtClean="0"/>
              <a:t>HDDs, 12/14TB (18 TB recently), 7200 rpm</a:t>
            </a:r>
          </a:p>
          <a:p>
            <a:pPr lvl="2"/>
            <a:r>
              <a:rPr lang="en-US" sz="1200" dirty="0" smtClean="0"/>
              <a:t>Enterprise grade, CM</a:t>
            </a:r>
            <a:r>
              <a:rPr lang="en-US" sz="1200" dirty="0"/>
              <a:t>R</a:t>
            </a:r>
            <a:endParaRPr lang="en-US" sz="1200" dirty="0" smtClean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5</a:t>
            </a:fld>
            <a:endParaRPr lang="en-US" dirty="0"/>
          </a:p>
        </p:txBody>
      </p:sp>
      <p:grpSp>
        <p:nvGrpSpPr>
          <p:cNvPr id="4" name="Gruppo 3"/>
          <p:cNvGrpSpPr/>
          <p:nvPr/>
        </p:nvGrpSpPr>
        <p:grpSpPr>
          <a:xfrm>
            <a:off x="5508104" y="1038066"/>
            <a:ext cx="2926751" cy="3067368"/>
            <a:chOff x="5508104" y="915566"/>
            <a:chExt cx="2926751" cy="3067368"/>
          </a:xfrm>
        </p:grpSpPr>
        <p:grpSp>
          <p:nvGrpSpPr>
            <p:cNvPr id="7" name="Gruppo 6"/>
            <p:cNvGrpSpPr/>
            <p:nvPr/>
          </p:nvGrpSpPr>
          <p:grpSpPr>
            <a:xfrm>
              <a:off x="5879703" y="915566"/>
              <a:ext cx="2555152" cy="1221528"/>
              <a:chOff x="5711949" y="915566"/>
              <a:chExt cx="2555152" cy="1221528"/>
            </a:xfrm>
          </p:grpSpPr>
          <p:pic>
            <p:nvPicPr>
              <p:cNvPr id="13" name="Picture 3" descr="Z:\Desktop\gooxi copia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1949" y="915566"/>
                <a:ext cx="1684228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3" name="Picture 3" descr="Z:\Desktop\gooxi copia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2873" y="1345094"/>
                <a:ext cx="1684228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124" name="Picture 4" descr="Z:\Desktop\s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6" t="13846" r="4832" b="14508"/>
            <a:stretch/>
          </p:blipFill>
          <p:spPr bwMode="auto">
            <a:xfrm>
              <a:off x="5652120" y="2311991"/>
              <a:ext cx="2756683" cy="1637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Connettore 1 8"/>
            <p:cNvCxnSpPr/>
            <p:nvPr/>
          </p:nvCxnSpPr>
          <p:spPr bwMode="auto">
            <a:xfrm flipV="1">
              <a:off x="6228184" y="1779662"/>
              <a:ext cx="0" cy="1478728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 bwMode="auto">
            <a:xfrm flipV="1">
              <a:off x="6380584" y="2067694"/>
              <a:ext cx="0" cy="122413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 bwMode="auto">
            <a:xfrm flipH="1">
              <a:off x="6371060" y="2067694"/>
              <a:ext cx="370043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>
              <a:off x="5508104" y="1760637"/>
              <a:ext cx="7569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/>
                <a:t>24 slots</a:t>
              </a:r>
              <a:br>
                <a:rPr lang="en-US" sz="1200" b="1" dirty="0" smtClean="0"/>
              </a:br>
              <a:r>
                <a:rPr lang="en-US" sz="1200" b="1" dirty="0" smtClean="0"/>
                <a:t>JBOD</a:t>
              </a:r>
              <a:endParaRPr lang="en-US" sz="1200" b="1" dirty="0"/>
            </a:p>
          </p:txBody>
        </p:sp>
        <p:sp>
          <p:nvSpPr>
            <p:cNvPr id="28" name="CasellaDiTesto 27"/>
            <p:cNvSpPr txBox="1"/>
            <p:nvPr/>
          </p:nvSpPr>
          <p:spPr bwMode="auto">
            <a:xfrm>
              <a:off x="6999847" y="3705935"/>
              <a:ext cx="1435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/>
                <a:t>4 nodes frontend</a:t>
              </a:r>
              <a:endParaRPr lang="en-US" sz="1200" b="1" dirty="0"/>
            </a:p>
          </p:txBody>
        </p:sp>
      </p:grpSp>
      <p:sp>
        <p:nvSpPr>
          <p:cNvPr id="19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32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Configuration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defTabSz="449263"/>
            <a:r>
              <a:rPr lang="en-US" sz="1800" dirty="0"/>
              <a:t>Full-flash Ceph server</a:t>
            </a:r>
            <a:br>
              <a:rPr lang="en-US" sz="1800" dirty="0"/>
            </a:br>
            <a:r>
              <a:rPr lang="en-US" sz="1800" dirty="0"/>
              <a:t>	</a:t>
            </a:r>
            <a:r>
              <a:rPr lang="en-US" sz="1800" i="1" dirty="0"/>
              <a:t>“</a:t>
            </a:r>
            <a:r>
              <a:rPr lang="en-US" sz="1600" i="1" dirty="0"/>
              <a:t>IOPS-Optimized”</a:t>
            </a:r>
            <a:r>
              <a:rPr lang="en-US" sz="1600" dirty="0"/>
              <a:t> storage</a:t>
            </a:r>
            <a:br>
              <a:rPr lang="en-US" sz="1600" dirty="0"/>
            </a:br>
            <a:r>
              <a:rPr lang="en-US" sz="1600" dirty="0"/>
              <a:t>		</a:t>
            </a:r>
            <a:r>
              <a:rPr lang="en-US" sz="1400" dirty="0"/>
              <a:t>(Block: 300 MB/s, 1000 </a:t>
            </a:r>
            <a:r>
              <a:rPr lang="en-US" sz="1400" dirty="0" err="1"/>
              <a:t>IOps</a:t>
            </a:r>
            <a:r>
              <a:rPr lang="en-US" sz="1400" dirty="0"/>
              <a:t>)</a:t>
            </a:r>
          </a:p>
          <a:p>
            <a:pPr lvl="1"/>
            <a:endParaRPr lang="en-US" sz="1400" dirty="0"/>
          </a:p>
          <a:p>
            <a:pPr lvl="1"/>
            <a:r>
              <a:rPr lang="en-US" sz="1200" dirty="0"/>
              <a:t>1x SSD/</a:t>
            </a:r>
            <a:r>
              <a:rPr lang="en-US" sz="1200" dirty="0" err="1"/>
              <a:t>NVMe</a:t>
            </a:r>
            <a:r>
              <a:rPr lang="en-US" sz="1200" dirty="0"/>
              <a:t>, 960 GB (system disk)</a:t>
            </a:r>
          </a:p>
          <a:p>
            <a:pPr lvl="1"/>
            <a:r>
              <a:rPr lang="en-US" sz="1200" dirty="0"/>
              <a:t>16x SATA SSDs, 1.92/3.84 TB each</a:t>
            </a:r>
          </a:p>
          <a:p>
            <a:pPr lvl="2"/>
            <a:r>
              <a:rPr lang="en-US" sz="1100" dirty="0"/>
              <a:t>No dedicated devices for journals</a:t>
            </a:r>
          </a:p>
          <a:p>
            <a:pPr lvl="1"/>
            <a:r>
              <a:rPr lang="en-US" sz="1200" dirty="0"/>
              <a:t>25 </a:t>
            </a:r>
            <a:r>
              <a:rPr lang="en-US" sz="1200" dirty="0" err="1"/>
              <a:t>Gbps</a:t>
            </a:r>
            <a:r>
              <a:rPr lang="en-US" sz="1200" dirty="0"/>
              <a:t> network (+</a:t>
            </a:r>
            <a:r>
              <a:rPr lang="en-US" sz="1200" dirty="0" err="1"/>
              <a:t>mgmt</a:t>
            </a:r>
            <a:r>
              <a:rPr lang="en-US" sz="1200" dirty="0"/>
              <a:t>)</a:t>
            </a:r>
          </a:p>
          <a:p>
            <a:pPr lvl="1"/>
            <a:r>
              <a:rPr lang="en-US" sz="1200" dirty="0"/>
              <a:t>2U servers, typically installed </a:t>
            </a:r>
            <a:r>
              <a:rPr lang="en-US" sz="1200" dirty="0" err="1"/>
              <a:t>ToR</a:t>
            </a:r>
            <a:r>
              <a:rPr lang="en-US" sz="1200" dirty="0"/>
              <a:t> or </a:t>
            </a:r>
            <a:r>
              <a:rPr lang="en-US" sz="1200" dirty="0" err="1" smtClean="0"/>
              <a:t>BoR</a:t>
            </a:r>
            <a:endParaRPr lang="en-US" sz="12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r>
              <a:rPr lang="en-US" sz="1800" dirty="0" err="1" smtClean="0"/>
              <a:t>Hyperconverged</a:t>
            </a:r>
            <a:r>
              <a:rPr lang="en-US" sz="1800" dirty="0" smtClean="0"/>
              <a:t> </a:t>
            </a:r>
            <a:r>
              <a:rPr lang="en-US" sz="1800" dirty="0"/>
              <a:t>clusters</a:t>
            </a:r>
          </a:p>
          <a:p>
            <a:pPr lvl="1"/>
            <a:r>
              <a:rPr lang="en-US" sz="1400" dirty="0"/>
              <a:t>HPC servers, OpenStack Cloud hypervisors, …</a:t>
            </a:r>
          </a:p>
          <a:p>
            <a:pPr lvl="1"/>
            <a:r>
              <a:rPr lang="en-US" sz="1400" dirty="0"/>
              <a:t>Use available fast devices as </a:t>
            </a:r>
            <a:r>
              <a:rPr lang="en-US" sz="1400" dirty="0" err="1"/>
              <a:t>osds</a:t>
            </a:r>
            <a:r>
              <a:rPr lang="en-US" sz="1400" dirty="0"/>
              <a:t>, SSDs/</a:t>
            </a:r>
            <a:r>
              <a:rPr lang="en-US" sz="1400" dirty="0" err="1"/>
              <a:t>NVMes</a:t>
            </a:r>
            <a:r>
              <a:rPr lang="en-US" sz="1400" dirty="0"/>
              <a:t> 1 to 4 TB each</a:t>
            </a:r>
          </a:p>
          <a:p>
            <a:pPr lvl="1"/>
            <a:r>
              <a:rPr lang="en-US" sz="1400" dirty="0"/>
              <a:t>MONs, MGRs, MDSs run </a:t>
            </a:r>
            <a:r>
              <a:rPr lang="en-US" sz="1400" dirty="0" err="1"/>
              <a:t>colocated</a:t>
            </a:r>
            <a:r>
              <a:rPr lang="en-US" sz="1400" dirty="0"/>
              <a:t> or on dedicated </a:t>
            </a:r>
            <a:r>
              <a:rPr lang="en-US" sz="1400" dirty="0" smtClean="0"/>
              <a:t>VMs</a:t>
            </a:r>
            <a:endParaRPr lang="en-US" sz="1400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6</a:t>
            </a:fld>
            <a:endParaRPr lang="en-US" dirty="0"/>
          </a:p>
        </p:txBody>
      </p:sp>
      <p:cxnSp>
        <p:nvCxnSpPr>
          <p:cNvPr id="17" name="Connettore 1 8"/>
          <p:cNvCxnSpPr>
            <a:cxnSpLocks/>
          </p:cNvCxnSpPr>
          <p:nvPr/>
        </p:nvCxnSpPr>
        <p:spPr bwMode="auto">
          <a:xfrm flipH="1">
            <a:off x="576944" y="3003798"/>
            <a:ext cx="3600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2" descr="Z:\Desktop\R2208WFTZS_angle_detai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69938"/>
            <a:ext cx="2952328" cy="24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7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Configuration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628650" algn="l"/>
              </a:tabLst>
            </a:pPr>
            <a:r>
              <a:rPr lang="en-US" sz="1600" dirty="0"/>
              <a:t>Ceph has demonstrated to be </a:t>
            </a:r>
            <a:r>
              <a:rPr lang="en-US" sz="1600" i="1" dirty="0" smtClean="0"/>
              <a:t>very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sensitive </a:t>
            </a:r>
            <a:r>
              <a:rPr lang="en-US" sz="1600" dirty="0"/>
              <a:t>to network glitches</a:t>
            </a:r>
          </a:p>
          <a:p>
            <a:pPr lvl="1">
              <a:tabLst>
                <a:tab pos="628650" algn="l"/>
              </a:tabLst>
            </a:pPr>
            <a:r>
              <a:rPr lang="en-US" sz="1200" dirty="0"/>
              <a:t>Over time, more problems coming from routing issues</a:t>
            </a:r>
          </a:p>
          <a:p>
            <a:pPr lvl="1">
              <a:tabLst>
                <a:tab pos="628650" algn="l"/>
              </a:tabLst>
            </a:pPr>
            <a:r>
              <a:rPr lang="en-US" sz="1200" dirty="0" smtClean="0"/>
              <a:t>Prefer </a:t>
            </a:r>
            <a:r>
              <a:rPr lang="en-US" sz="1200" dirty="0"/>
              <a:t>to consolidate clusters within</a:t>
            </a:r>
            <a:br>
              <a:rPr lang="en-US" sz="1200" dirty="0"/>
            </a:br>
            <a:r>
              <a:rPr lang="en-US" sz="1200" dirty="0"/>
              <a:t>	one broadcast domain – no need to cross routers</a:t>
            </a:r>
          </a:p>
          <a:p>
            <a:pPr lvl="1">
              <a:tabLst>
                <a:tab pos="628650" algn="l"/>
              </a:tabLst>
            </a:pPr>
            <a:r>
              <a:rPr lang="en-US" sz="1200" dirty="0" smtClean="0"/>
              <a:t>In </a:t>
            </a:r>
            <a:r>
              <a:rPr lang="en-US" sz="1200" dirty="0"/>
              <a:t>most cases, one cluster behind a single L2 </a:t>
            </a:r>
            <a:r>
              <a:rPr lang="en-US" sz="1200" dirty="0" smtClean="0"/>
              <a:t>switch</a:t>
            </a:r>
            <a:endParaRPr lang="en-US" sz="1200" dirty="0"/>
          </a:p>
          <a:p>
            <a:pPr defTabSz="541338">
              <a:tabLst>
                <a:tab pos="628650" algn="l"/>
              </a:tabLst>
            </a:pPr>
            <a:endParaRPr lang="en-US" sz="1600" dirty="0" smtClean="0"/>
          </a:p>
          <a:p>
            <a:pPr defTabSz="541338">
              <a:tabLst>
                <a:tab pos="628650" algn="l"/>
              </a:tabLst>
            </a:pPr>
            <a:r>
              <a:rPr lang="en-US" sz="1600" dirty="0" smtClean="0"/>
              <a:t>Ceph </a:t>
            </a:r>
            <a:r>
              <a:rPr lang="en-US" sz="1600" dirty="0"/>
              <a:t>servers have 1x 25Gbps link to </a:t>
            </a:r>
            <a:r>
              <a:rPr lang="en-US" sz="1600" dirty="0" err="1" smtClean="0"/>
              <a:t>ToR</a:t>
            </a:r>
            <a:r>
              <a:rPr lang="en-US" sz="1600" dirty="0" smtClean="0"/>
              <a:t> L2 switch</a:t>
            </a:r>
          </a:p>
          <a:p>
            <a:pPr lvl="1" defTabSz="541338">
              <a:tabLst>
                <a:tab pos="628650" algn="l"/>
              </a:tabLst>
            </a:pPr>
            <a:r>
              <a:rPr lang="en-US" sz="1200" dirty="0" smtClean="0"/>
              <a:t>We have on network interface data (+1 for control via IPMI)</a:t>
            </a:r>
          </a:p>
          <a:p>
            <a:pPr lvl="1" defTabSz="541338">
              <a:tabLst>
                <a:tab pos="628650" algn="l"/>
              </a:tabLst>
            </a:pPr>
            <a:r>
              <a:rPr lang="en-US" sz="1200" dirty="0" smtClean="0"/>
              <a:t>Clusters see 1 interface used for both cluster + client traffic</a:t>
            </a:r>
            <a:br>
              <a:rPr lang="en-US" sz="1200" dirty="0" smtClean="0"/>
            </a:br>
            <a:endParaRPr lang="en-US" sz="1200" dirty="0" smtClean="0"/>
          </a:p>
          <a:p>
            <a:pPr defTabSz="541338">
              <a:tabLst>
                <a:tab pos="628650" algn="l"/>
              </a:tabLst>
            </a:pPr>
            <a:r>
              <a:rPr lang="en-US" sz="1600" dirty="0" smtClean="0"/>
              <a:t>Switches </a:t>
            </a:r>
            <a:r>
              <a:rPr lang="en-US" sz="1600" dirty="0"/>
              <a:t>connect to distribution routers</a:t>
            </a:r>
            <a:br>
              <a:rPr lang="en-US" sz="1600" dirty="0"/>
            </a:br>
            <a:r>
              <a:rPr lang="en-US" sz="1600" dirty="0"/>
              <a:t>	with redundant links and LACP</a:t>
            </a:r>
          </a:p>
          <a:p>
            <a:endParaRPr lang="en-US" sz="1600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7</a:t>
            </a:fld>
            <a:endParaRPr lang="en-US" dirty="0"/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  <p:grpSp>
        <p:nvGrpSpPr>
          <p:cNvPr id="8" name="Gruppo 7"/>
          <p:cNvGrpSpPr/>
          <p:nvPr/>
        </p:nvGrpSpPr>
        <p:grpSpPr>
          <a:xfrm>
            <a:off x="5580112" y="843582"/>
            <a:ext cx="3165062" cy="3456360"/>
            <a:chOff x="5580112" y="843582"/>
            <a:chExt cx="3165062" cy="3456360"/>
          </a:xfrm>
        </p:grpSpPr>
        <p:pic>
          <p:nvPicPr>
            <p:cNvPr id="9" name="Picture 2" descr="Z:\CERNBox\CERN_PresentationPack\Loghi\rout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0686" y="3208670"/>
              <a:ext cx="842416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Z:\CERNBox\CERN_PresentationPack\Loghi\rout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5924" y="3208670"/>
              <a:ext cx="842416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http://www.megabytesistemi.com/images/png/hosting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6291351" y="1120436"/>
              <a:ext cx="720000" cy="550024"/>
            </a:xfrm>
            <a:prstGeom prst="rect">
              <a:avLst/>
            </a:prstGeom>
            <a:noFill/>
          </p:spPr>
        </p:pic>
        <p:pic>
          <p:nvPicPr>
            <p:cNvPr id="13" name="Picture 7" descr="http://www.megabytesistemi.com/images/png/hosting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7887132" y="1120436"/>
              <a:ext cx="720000" cy="550024"/>
            </a:xfrm>
            <a:prstGeom prst="rect">
              <a:avLst/>
            </a:prstGeom>
            <a:noFill/>
          </p:spPr>
        </p:pic>
        <p:pic>
          <p:nvPicPr>
            <p:cNvPr id="14" name="Picture 2" descr="Z:\CERNBox\CERN_PresentationPack\Loghi\switch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3895" y="2032234"/>
              <a:ext cx="695999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Z:\CERNBox\CERN_PresentationPack\Loghi\switch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9133" y="2032234"/>
              <a:ext cx="695999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Connettore 1 15"/>
            <p:cNvCxnSpPr>
              <a:stCxn id="14" idx="2"/>
              <a:endCxn id="9" idx="0"/>
            </p:cNvCxnSpPr>
            <p:nvPr/>
          </p:nvCxnSpPr>
          <p:spPr bwMode="auto">
            <a:xfrm flipH="1">
              <a:off x="6651894" y="2392234"/>
              <a:ext cx="1" cy="816436"/>
            </a:xfrm>
            <a:prstGeom prst="line">
              <a:avLst/>
            </a:prstGeom>
            <a:ln>
              <a:tailEnd type="non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>
              <a:stCxn id="14" idx="2"/>
              <a:endCxn id="11" idx="1"/>
            </p:cNvCxnSpPr>
            <p:nvPr/>
          </p:nvCxnSpPr>
          <p:spPr bwMode="auto">
            <a:xfrm>
              <a:off x="6651895" y="2392234"/>
              <a:ext cx="1174029" cy="1104468"/>
            </a:xfrm>
            <a:prstGeom prst="line">
              <a:avLst/>
            </a:prstGeom>
            <a:ln>
              <a:tailEnd type="non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>
              <a:stCxn id="15" idx="2"/>
              <a:endCxn id="11" idx="0"/>
            </p:cNvCxnSpPr>
            <p:nvPr/>
          </p:nvCxnSpPr>
          <p:spPr bwMode="auto">
            <a:xfrm flipH="1">
              <a:off x="8247132" y="2392234"/>
              <a:ext cx="1" cy="816436"/>
            </a:xfrm>
            <a:prstGeom prst="line">
              <a:avLst/>
            </a:prstGeom>
            <a:ln>
              <a:tailEnd type="non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>
              <a:stCxn id="15" idx="2"/>
              <a:endCxn id="9" idx="3"/>
            </p:cNvCxnSpPr>
            <p:nvPr/>
          </p:nvCxnSpPr>
          <p:spPr bwMode="auto">
            <a:xfrm flipH="1">
              <a:off x="7073102" y="2392234"/>
              <a:ext cx="1174031" cy="1104468"/>
            </a:xfrm>
            <a:prstGeom prst="line">
              <a:avLst/>
            </a:prstGeom>
            <a:ln>
              <a:tailEnd type="none" w="med" len="lg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ttore 7 22"/>
            <p:cNvCxnSpPr>
              <a:stCxn id="12" idx="3"/>
              <a:endCxn id="14" idx="3"/>
            </p:cNvCxnSpPr>
            <p:nvPr/>
          </p:nvCxnSpPr>
          <p:spPr bwMode="auto">
            <a:xfrm flipH="1">
              <a:off x="6999894" y="1395448"/>
              <a:ext cx="11457" cy="816786"/>
            </a:xfrm>
            <a:prstGeom prst="curvedConnector3">
              <a:avLst>
                <a:gd name="adj1" fmla="val -1995287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/>
            <p:cNvSpPr txBox="1"/>
            <p:nvPr/>
          </p:nvSpPr>
          <p:spPr>
            <a:xfrm>
              <a:off x="6277226" y="843582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00"/>
                  </a:solidFill>
                </a:rPr>
                <a:t>Servers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25" name="CasellaDiTesto 24"/>
            <p:cNvSpPr txBox="1"/>
            <p:nvPr/>
          </p:nvSpPr>
          <p:spPr bwMode="auto">
            <a:xfrm>
              <a:off x="5580112" y="1892781"/>
              <a:ext cx="8418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L2 </a:t>
              </a:r>
              <a:r>
                <a:rPr lang="en-US" sz="1100" b="1" dirty="0">
                  <a:solidFill>
                    <a:srgbClr val="000000"/>
                  </a:solidFill>
                </a:rPr>
                <a:t>Switch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26" name="Ovale 25"/>
            <p:cNvSpPr/>
            <p:nvPr/>
          </p:nvSpPr>
          <p:spPr bwMode="auto">
            <a:xfrm>
              <a:off x="6228296" y="2521208"/>
              <a:ext cx="1008000" cy="252000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100" b="1" dirty="0" smtClean="0">
                  <a:solidFill>
                    <a:srgbClr val="0055A0"/>
                  </a:solidFill>
                </a:rPr>
                <a:t>LACP</a:t>
              </a:r>
              <a:endParaRPr lang="en-US" sz="1100" b="1" dirty="0">
                <a:solidFill>
                  <a:srgbClr val="0055A0"/>
                </a:solidFill>
              </a:endParaRPr>
            </a:p>
          </p:txBody>
        </p:sp>
        <p:sp>
          <p:nvSpPr>
            <p:cNvPr id="27" name="Ovale 26"/>
            <p:cNvSpPr/>
            <p:nvPr/>
          </p:nvSpPr>
          <p:spPr bwMode="auto">
            <a:xfrm>
              <a:off x="7668456" y="2521208"/>
              <a:ext cx="1008000" cy="252000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100" b="1" dirty="0" smtClean="0">
                  <a:solidFill>
                    <a:srgbClr val="0055A0"/>
                  </a:solidFill>
                </a:rPr>
                <a:t>LACP</a:t>
              </a:r>
              <a:endParaRPr lang="en-US" sz="1100" b="1" dirty="0">
                <a:solidFill>
                  <a:srgbClr val="0055A0"/>
                </a:solidFill>
              </a:endParaRPr>
            </a:p>
          </p:txBody>
        </p:sp>
        <p:cxnSp>
          <p:nvCxnSpPr>
            <p:cNvPr id="28" name="Connettore 7 27"/>
            <p:cNvCxnSpPr/>
            <p:nvPr/>
          </p:nvCxnSpPr>
          <p:spPr bwMode="auto">
            <a:xfrm flipH="1">
              <a:off x="6980878" y="1211496"/>
              <a:ext cx="12000" cy="1008000"/>
            </a:xfrm>
            <a:prstGeom prst="curvedConnector3">
              <a:avLst>
                <a:gd name="adj1" fmla="val -1905000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7 28"/>
            <p:cNvCxnSpPr/>
            <p:nvPr/>
          </p:nvCxnSpPr>
          <p:spPr bwMode="auto">
            <a:xfrm flipH="1">
              <a:off x="7024311" y="1590698"/>
              <a:ext cx="12000" cy="612000"/>
            </a:xfrm>
            <a:prstGeom prst="curvedConnector3">
              <a:avLst>
                <a:gd name="adj1" fmla="val -1905000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7 29"/>
            <p:cNvCxnSpPr>
              <a:stCxn id="13" idx="1"/>
              <a:endCxn id="15" idx="1"/>
            </p:cNvCxnSpPr>
            <p:nvPr/>
          </p:nvCxnSpPr>
          <p:spPr bwMode="auto">
            <a:xfrm rot="10800000" flipH="1" flipV="1">
              <a:off x="7887131" y="1395448"/>
              <a:ext cx="12001" cy="816786"/>
            </a:xfrm>
            <a:prstGeom prst="curvedConnector3">
              <a:avLst>
                <a:gd name="adj1" fmla="val -1904841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7 30"/>
            <p:cNvCxnSpPr/>
            <p:nvPr/>
          </p:nvCxnSpPr>
          <p:spPr bwMode="auto">
            <a:xfrm rot="10800000" flipH="1" flipV="1">
              <a:off x="7897933" y="1228558"/>
              <a:ext cx="12001" cy="972000"/>
            </a:xfrm>
            <a:prstGeom prst="curvedConnector3">
              <a:avLst>
                <a:gd name="adj1" fmla="val -1904841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7 31"/>
            <p:cNvCxnSpPr/>
            <p:nvPr/>
          </p:nvCxnSpPr>
          <p:spPr bwMode="auto">
            <a:xfrm rot="10800000" flipH="1" flipV="1">
              <a:off x="7897933" y="1588558"/>
              <a:ext cx="12001" cy="612000"/>
            </a:xfrm>
            <a:prstGeom prst="curvedConnector3">
              <a:avLst>
                <a:gd name="adj1" fmla="val -1904841"/>
              </a:avLst>
            </a:prstGeom>
            <a:ln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/>
            <p:cNvSpPr txBox="1"/>
            <p:nvPr/>
          </p:nvSpPr>
          <p:spPr bwMode="auto">
            <a:xfrm>
              <a:off x="7873549" y="843582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Servers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34" name="CasellaDiTesto 33"/>
            <p:cNvSpPr txBox="1"/>
            <p:nvPr/>
          </p:nvSpPr>
          <p:spPr bwMode="auto">
            <a:xfrm>
              <a:off x="5580112" y="3014855"/>
              <a:ext cx="8435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L3 Router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35" name="Freccia in giù 34"/>
            <p:cNvSpPr/>
            <p:nvPr/>
          </p:nvSpPr>
          <p:spPr bwMode="auto">
            <a:xfrm>
              <a:off x="6153174" y="3867942"/>
              <a:ext cx="2592000" cy="432000"/>
            </a:xfrm>
            <a:prstGeom prst="downArrow">
              <a:avLst>
                <a:gd name="adj1" fmla="val 66787"/>
                <a:gd name="adj2" fmla="val 57395"/>
              </a:avLst>
            </a:prstGeom>
            <a:ln w="1270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bIns="0" rtlCol="0" anchor="ctr"/>
            <a:lstStyle/>
            <a:p>
              <a:pPr algn="ctr"/>
              <a:r>
                <a:rPr lang="en-US" sz="1100" b="1" dirty="0">
                  <a:solidFill>
                    <a:srgbClr val="000000"/>
                  </a:solidFill>
                </a:rPr>
                <a:t>Backbone Routers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20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Ceph at CERN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55A0"/>
              </a:buClr>
              <a:buSzPts val="1400"/>
            </a:pPr>
            <a:r>
              <a:rPr lang="en-US" sz="1600" dirty="0"/>
              <a:t>IT Services:</a:t>
            </a:r>
          </a:p>
          <a:p>
            <a:pPr lvl="1" rtl="0"/>
            <a:r>
              <a:rPr lang="en-US" sz="1200" dirty="0"/>
              <a:t>Cloud Infrastructure: OpenStack, K8s, </a:t>
            </a:r>
            <a:r>
              <a:rPr lang="en-US" sz="1200" dirty="0" err="1"/>
              <a:t>OpenShift</a:t>
            </a:r>
            <a:endParaRPr lang="en-US" sz="1200" dirty="0"/>
          </a:p>
          <a:p>
            <a:pPr lvl="1" rtl="0"/>
            <a:r>
              <a:rPr lang="en-US" sz="1200" dirty="0"/>
              <a:t>Code repositories, Container Registries, </a:t>
            </a:r>
            <a:r>
              <a:rPr lang="en-US" sz="1200" dirty="0" err="1"/>
              <a:t>GitOps</a:t>
            </a:r>
            <a:r>
              <a:rPr lang="en-US" sz="1200" dirty="0"/>
              <a:t>, Agile Infra</a:t>
            </a:r>
          </a:p>
          <a:p>
            <a:pPr lvl="1" rtl="0"/>
            <a:r>
              <a:rPr lang="en-US" sz="1200" dirty="0"/>
              <a:t>Monitoring: Open Search, Kafka, </a:t>
            </a:r>
            <a:r>
              <a:rPr lang="en-US" sz="1200" dirty="0" err="1"/>
              <a:t>Gafana</a:t>
            </a:r>
            <a:r>
              <a:rPr lang="en-US" sz="1200" dirty="0"/>
              <a:t>, </a:t>
            </a:r>
            <a:r>
              <a:rPr lang="en-US" sz="1200" dirty="0" err="1"/>
              <a:t>InfluxDB</a:t>
            </a:r>
            <a:r>
              <a:rPr lang="en-US" sz="1200" dirty="0"/>
              <a:t>, </a:t>
            </a:r>
            <a:r>
              <a:rPr lang="en-US" sz="1200" dirty="0" err="1"/>
              <a:t>Kibana</a:t>
            </a:r>
            <a:endParaRPr lang="en-US" sz="1200" dirty="0"/>
          </a:p>
          <a:p>
            <a:pPr lvl="1" rtl="0"/>
            <a:r>
              <a:rPr lang="en-US" sz="1200" dirty="0"/>
              <a:t>Document Repositories // Web: </a:t>
            </a:r>
            <a:r>
              <a:rPr lang="en-US" sz="1200" dirty="0" err="1"/>
              <a:t>Indico</a:t>
            </a:r>
            <a:r>
              <a:rPr lang="en-US" sz="1200" dirty="0"/>
              <a:t>, Drupal, </a:t>
            </a:r>
            <a:r>
              <a:rPr lang="en-US" sz="1200" dirty="0" err="1"/>
              <a:t>WordPress</a:t>
            </a:r>
            <a:endParaRPr lang="en-US" sz="1200" dirty="0"/>
          </a:p>
          <a:p>
            <a:pPr lvl="1" rtl="0"/>
            <a:r>
              <a:rPr lang="en-US" sz="1200" dirty="0"/>
              <a:t>Analytics: </a:t>
            </a:r>
            <a:r>
              <a:rPr lang="en-US" sz="1200" dirty="0" err="1"/>
              <a:t>HTCondor</a:t>
            </a:r>
            <a:r>
              <a:rPr lang="en-US" sz="1200" dirty="0"/>
              <a:t>, </a:t>
            </a:r>
            <a:r>
              <a:rPr lang="en-US" sz="1200" dirty="0" err="1"/>
              <a:t>Slurm</a:t>
            </a:r>
            <a:r>
              <a:rPr lang="en-US" sz="1200" dirty="0"/>
              <a:t>, Jupyter Notebooks, Apache </a:t>
            </a:r>
            <a:r>
              <a:rPr lang="en-US" sz="1200" dirty="0" smtClean="0"/>
              <a:t>Spark</a:t>
            </a:r>
            <a:endParaRPr lang="en-US" sz="1200" dirty="0"/>
          </a:p>
          <a:p>
            <a:pPr lvl="1" rtl="0"/>
            <a:endParaRPr lang="en-US" sz="1400" dirty="0"/>
          </a:p>
          <a:p>
            <a:pPr rtl="0">
              <a:buClr>
                <a:srgbClr val="0055A0"/>
              </a:buClr>
              <a:buSzPts val="1400"/>
            </a:pPr>
            <a:r>
              <a:rPr lang="en-US" sz="1600" dirty="0"/>
              <a:t>Other Storage:</a:t>
            </a:r>
          </a:p>
          <a:p>
            <a:pPr lvl="1" rtl="0">
              <a:buClr>
                <a:srgbClr val="0055A0"/>
              </a:buClr>
              <a:buSzPts val="1400"/>
            </a:pPr>
            <a:r>
              <a:rPr lang="en-US" sz="1200" dirty="0"/>
              <a:t>NFS Filers, AFS, CVMFS, CERN Tape Archive, </a:t>
            </a:r>
            <a:r>
              <a:rPr lang="en-US" sz="1200" dirty="0" smtClean="0"/>
              <a:t>…</a:t>
            </a:r>
          </a:p>
          <a:p>
            <a:pPr lvl="1" rtl="0">
              <a:buClr>
                <a:srgbClr val="0055A0"/>
              </a:buClr>
              <a:buSzPts val="1400"/>
            </a:pPr>
            <a:endParaRPr lang="en-US" sz="1400" dirty="0"/>
          </a:p>
          <a:p>
            <a:pPr rtl="0">
              <a:buClr>
                <a:srgbClr val="0055A0"/>
              </a:buClr>
              <a:buSzPts val="1400"/>
            </a:pPr>
            <a:r>
              <a:rPr lang="en-US" sz="1600" dirty="0"/>
              <a:t>Physics Experiments and End-Users:</a:t>
            </a:r>
          </a:p>
          <a:p>
            <a:pPr lvl="1" rtl="0">
              <a:buClr>
                <a:srgbClr val="0055A0"/>
              </a:buClr>
              <a:buSzPts val="1400"/>
            </a:pPr>
            <a:r>
              <a:rPr lang="en-US" sz="1200" dirty="0"/>
              <a:t>Accelerator Complex Monitoring</a:t>
            </a:r>
          </a:p>
          <a:p>
            <a:pPr lvl="1" rtl="0">
              <a:buClr>
                <a:srgbClr val="0055A0"/>
              </a:buClr>
              <a:buSzPts val="1400"/>
            </a:pPr>
            <a:r>
              <a:rPr lang="en-US" sz="1200" dirty="0"/>
              <a:t>Microelectronics Design</a:t>
            </a:r>
          </a:p>
          <a:p>
            <a:pPr lvl="1" rtl="0">
              <a:buClr>
                <a:srgbClr val="0055A0"/>
              </a:buClr>
              <a:buSzPts val="1400"/>
            </a:pPr>
            <a:r>
              <a:rPr lang="en-US" sz="1200" dirty="0"/>
              <a:t>Engineering and </a:t>
            </a:r>
            <a:r>
              <a:rPr lang="en-US" sz="1200" dirty="0"/>
              <a:t>Beams</a:t>
            </a:r>
            <a:endParaRPr lang="en-US" sz="1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8</a:t>
            </a:fld>
            <a:endParaRPr lang="en-US"/>
          </a:p>
        </p:txBody>
      </p:sp>
      <p:pic>
        <p:nvPicPr>
          <p:cNvPr id="9" name="Google Shape;246;g22ba7eac2a4_0_40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670" b="661"/>
          <a:stretch/>
        </p:blipFill>
        <p:spPr>
          <a:xfrm>
            <a:off x="5508104" y="766240"/>
            <a:ext cx="3507661" cy="36110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Ceph + OpenStack </a:t>
            </a:r>
            <a:r>
              <a:rPr lang="en-US" dirty="0" smtClean="0"/>
              <a:t>at CERN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Infrastructure as a </a:t>
            </a:r>
            <a:r>
              <a:rPr lang="en-US" sz="1800" dirty="0" smtClean="0"/>
              <a:t>Service, production since July 2013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22" name="Segnaposto numero diapositiva 4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>9</a:t>
            </a:fld>
            <a:endParaRPr lang="en-US" dirty="0"/>
          </a:p>
        </p:txBody>
      </p:sp>
      <p:pic>
        <p:nvPicPr>
          <p:cNvPr id="12" name="Picture 2" descr="Z:\Screenshots\Screenshot from 2023-10-16 17-59-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56" y="1239942"/>
            <a:ext cx="8279999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tangolo 9"/>
          <p:cNvSpPr/>
          <p:nvPr/>
        </p:nvSpPr>
        <p:spPr bwMode="auto">
          <a:xfrm>
            <a:off x="4716464" y="1404422"/>
            <a:ext cx="4140000" cy="360000"/>
          </a:xfrm>
          <a:prstGeom prst="rect">
            <a:avLst/>
          </a:prstGeom>
          <a:solidFill>
            <a:srgbClr val="0055A0">
              <a:alpha val="5000"/>
            </a:srgb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2650644" y="3340978"/>
            <a:ext cx="6192000" cy="1008000"/>
          </a:xfrm>
          <a:prstGeom prst="rect">
            <a:avLst/>
          </a:prstGeom>
          <a:solidFill>
            <a:srgbClr val="0055A0">
              <a:alpha val="5000"/>
            </a:srgb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egnaposto piè di pagina 3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dirty="0"/>
              <a:t>CERN – </a:t>
            </a:r>
            <a:r>
              <a:rPr lang="en-US" dirty="0" smtClean="0"/>
              <a:t>Swisscom, 17/10/2023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12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13588</TotalTime>
  <Words>1049</Words>
  <Application>Microsoft Office PowerPoint</Application>
  <DocSecurity>0</DocSecurity>
  <PresentationFormat>Presentazione su schermo (16:9)</PresentationFormat>
  <Paragraphs>268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CERNCorporate16-9</vt:lpstr>
      <vt:lpstr>Ceph at CERN Overview on Infrastructure and Applications</vt:lpstr>
      <vt:lpstr>Ceph at CERN: The Early Days</vt:lpstr>
      <vt:lpstr>Service Growth</vt:lpstr>
      <vt:lpstr>Ceph Hardware</vt:lpstr>
      <vt:lpstr>Hardware Configuration</vt:lpstr>
      <vt:lpstr>Hardware Configuration</vt:lpstr>
      <vt:lpstr>Network Configuration</vt:lpstr>
      <vt:lpstr>Ceph at CERN</vt:lpstr>
      <vt:lpstr>Ceph + OpenStack at CERN</vt:lpstr>
      <vt:lpstr>Ceph + OpenStack at CERN</vt:lpstr>
      <vt:lpstr>Ceph Breakdown per Type</vt:lpstr>
      <vt:lpstr>RBD: Virtualization of AFS and NFS</vt:lpstr>
      <vt:lpstr>CephFS: Containers Storage and HPC</vt:lpstr>
      <vt:lpstr>RadosGW: Object Storage</vt:lpstr>
      <vt:lpstr>RadosGW Object Storage</vt:lpstr>
      <vt:lpstr>RadosGW: One Day on s3.cern.ch</vt:lpstr>
      <vt:lpstr>RadosGW: Impact of Flash Storage for BS’ WAL+DB</vt:lpstr>
      <vt:lpstr>RadosGW Keystone Sync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Enrico Bocchi</cp:lastModifiedBy>
  <cp:revision>2279</cp:revision>
  <dcterms:created xsi:type="dcterms:W3CDTF">2012-11-30T11:04:26Z</dcterms:created>
  <dcterms:modified xsi:type="dcterms:W3CDTF">2023-10-17T10:47:09Z</dcterms:modified>
  <cp:category/>
  <dc:identifier/>
  <cp:contentStatus/>
  <dc:language/>
  <cp:version/>
</cp:coreProperties>
</file>