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6922" r:id="rId1"/>
  </p:sldMasterIdLst>
  <p:notesMasterIdLst>
    <p:notesMasterId r:id="rId35"/>
  </p:notesMasterIdLst>
  <p:handoutMasterIdLst>
    <p:handoutMasterId r:id="rId36"/>
  </p:handoutMasterIdLst>
  <p:sldIdLst>
    <p:sldId id="3065" r:id="rId2"/>
    <p:sldId id="3069" r:id="rId3"/>
    <p:sldId id="3141" r:id="rId4"/>
    <p:sldId id="3175" r:id="rId5"/>
    <p:sldId id="3160" r:id="rId6"/>
    <p:sldId id="3176" r:id="rId7"/>
    <p:sldId id="3153" r:id="rId8"/>
    <p:sldId id="3173" r:id="rId9"/>
    <p:sldId id="2322" r:id="rId10"/>
    <p:sldId id="3154" r:id="rId11"/>
    <p:sldId id="3172" r:id="rId12"/>
    <p:sldId id="3170" r:id="rId13"/>
    <p:sldId id="3177" r:id="rId14"/>
    <p:sldId id="2327" r:id="rId15"/>
    <p:sldId id="3183" r:id="rId16"/>
    <p:sldId id="3169" r:id="rId17"/>
    <p:sldId id="3181" r:id="rId18"/>
    <p:sldId id="3148" r:id="rId19"/>
    <p:sldId id="3149" r:id="rId20"/>
    <p:sldId id="3135" r:id="rId21"/>
    <p:sldId id="3136" r:id="rId22"/>
    <p:sldId id="3159" r:id="rId23"/>
    <p:sldId id="3179" r:id="rId24"/>
    <p:sldId id="3186" r:id="rId25"/>
    <p:sldId id="3191" r:id="rId26"/>
    <p:sldId id="2256" r:id="rId27"/>
    <p:sldId id="2359" r:id="rId28"/>
    <p:sldId id="3185" r:id="rId29"/>
    <p:sldId id="3193" r:id="rId30"/>
    <p:sldId id="3142" r:id="rId31"/>
    <p:sldId id="3171" r:id="rId32"/>
    <p:sldId id="3184" r:id="rId33"/>
    <p:sldId id="3192" r:id="rId34"/>
  </p:sldIdLst>
  <p:sldSz cx="12192000" cy="6858000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7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D60093"/>
    <a:srgbClr val="008E40"/>
    <a:srgbClr val="FF33CC"/>
    <a:srgbClr val="99FF99"/>
    <a:srgbClr val="0214BE"/>
    <a:srgbClr val="FF6600"/>
    <a:srgbClr val="CCFFFF"/>
    <a:srgbClr val="00CC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77" autoAdjust="0"/>
    <p:restoredTop sz="87075" autoAdjust="0"/>
  </p:normalViewPr>
  <p:slideViewPr>
    <p:cSldViewPr>
      <p:cViewPr varScale="1">
        <p:scale>
          <a:sx n="88" d="100"/>
          <a:sy n="88" d="100"/>
        </p:scale>
        <p:origin x="200" y="576"/>
      </p:cViewPr>
      <p:guideLst>
        <p:guide orient="horz" pos="1872"/>
        <p:guide pos="3840"/>
      </p:guideLst>
    </p:cSldViewPr>
  </p:slideViewPr>
  <p:outlineViewPr>
    <p:cViewPr>
      <p:scale>
        <a:sx n="33" d="100"/>
        <a:sy n="33" d="100"/>
      </p:scale>
      <p:origin x="0" y="-9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1482"/>
    </p:cViewPr>
  </p:sorterViewPr>
  <p:notesViewPr>
    <p:cSldViewPr>
      <p:cViewPr varScale="1">
        <p:scale>
          <a:sx n="63" d="100"/>
          <a:sy n="63" d="100"/>
        </p:scale>
        <p:origin x="1998" y="60"/>
      </p:cViewPr>
      <p:guideLst>
        <p:guide orient="horz" pos="3127"/>
        <p:guide pos="2141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r">
              <a:defRPr sz="1200"/>
            </a:lvl1pPr>
          </a:lstStyle>
          <a:p>
            <a:pPr>
              <a:defRPr/>
            </a:pPr>
            <a:fld id="{ABECBBEE-CC39-4EB5-A334-46298068CD79}" type="datetimeFigureOut">
              <a:rPr lang="en-US"/>
              <a:pPr>
                <a:defRPr/>
              </a:pPr>
              <a:t>12/4/23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r">
              <a:defRPr sz="1200"/>
            </a:lvl1pPr>
          </a:lstStyle>
          <a:p>
            <a:pPr>
              <a:defRPr/>
            </a:pPr>
            <a:fld id="{F3C50950-8DCE-4BA3-8E21-65C741DFAB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3556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65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8900" y="742950"/>
            <a:ext cx="6619875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84494633-67A9-4E43-ACD1-7A0FAA47A1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901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4494633-67A9-4E43-ACD1-7A0FAA47A108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617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16481" y="260648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1818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6561739" cy="714265"/>
          </a:xfrm>
        </p:spPr>
        <p:txBody>
          <a:bodyPr lIns="108000"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Espace réservé du texte 29"/>
          <p:cNvSpPr>
            <a:spLocks noGrp="1"/>
          </p:cNvSpPr>
          <p:nvPr>
            <p:ph idx="1"/>
          </p:nvPr>
        </p:nvSpPr>
        <p:spPr>
          <a:xfrm>
            <a:off x="599403" y="1201510"/>
            <a:ext cx="11055019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269245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6216094" cy="714265"/>
          </a:xfrm>
        </p:spPr>
        <p:txBody>
          <a:bodyPr lIns="108000"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Espace réservé du texte 29"/>
          <p:cNvSpPr>
            <a:spLocks noGrp="1"/>
          </p:cNvSpPr>
          <p:nvPr>
            <p:ph idx="1"/>
          </p:nvPr>
        </p:nvSpPr>
        <p:spPr>
          <a:xfrm>
            <a:off x="609601" y="1258119"/>
            <a:ext cx="11055019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461841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6216094" cy="71426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5310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17.11.2023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Steerenberg | BE-OP Group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282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17.11.2023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Steerenberg | BE-OP Group Meeting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4613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74638"/>
            <a:ext cx="5640020" cy="714265"/>
          </a:xfrm>
          <a:prstGeom prst="rect">
            <a:avLst/>
          </a:prstGeom>
          <a:solidFill>
            <a:schemeClr val="bg1"/>
          </a:solidFill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 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1" y="1258119"/>
            <a:ext cx="11055019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7" name="Image 4" descr="bande-01.eps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963730"/>
            <a:ext cx="12192000" cy="901135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/>
        </p:nvSpPr>
        <p:spPr>
          <a:xfrm>
            <a:off x="9144000" y="633730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628D0A3-5C9A-4901-9C42-FBE507C34AF3}" type="slidenum">
              <a:rPr lang="en-GB" sz="1200" smtClean="0">
                <a:solidFill>
                  <a:srgbClr val="FFFFFF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sz="1200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988135" y="6242864"/>
            <a:ext cx="93404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srgbClr val="FFFFFF"/>
                </a:solidFill>
                <a:latin typeface="Arial"/>
              </a:rPr>
              <a:t>JAP WS - 05.12.2023 </a:t>
            </a:r>
          </a:p>
        </p:txBody>
      </p:sp>
    </p:spTree>
    <p:extLst>
      <p:ext uri="{BB962C8B-B14F-4D97-AF65-F5344CB8AC3E}">
        <p14:creationId xmlns:p14="http://schemas.microsoft.com/office/powerpoint/2010/main" val="401448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924" r:id="rId1"/>
    <p:sldLayoutId id="2147486928" r:id="rId2"/>
    <p:sldLayoutId id="2147486929" r:id="rId3"/>
    <p:sldLayoutId id="2147486927" r:id="rId4"/>
    <p:sldLayoutId id="2147486931" r:id="rId5"/>
    <p:sldLayoutId id="2147486933" r:id="rId6"/>
  </p:sldLayoutIdLst>
  <p:hf sldNum="0" hdr="0" ftr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rgbClr val="0214BE"/>
          </a:solidFill>
          <a:latin typeface="+mj-lt"/>
          <a:ea typeface="+mj-ea"/>
          <a:cs typeface="+mj-cs"/>
        </a:defRPr>
      </a:lvl1pPr>
    </p:titleStyle>
    <p:bodyStyle>
      <a:lvl1pPr marL="354013" indent="-317500" algn="l" rtl="0" eaLnBrk="1" latinLnBrk="0" hangingPunct="1">
        <a:spcBef>
          <a:spcPct val="20000"/>
        </a:spcBef>
        <a:buClr>
          <a:schemeClr val="tx1"/>
        </a:buClr>
        <a:buSzPct val="75000"/>
        <a:buFont typeface="Lucida Grande"/>
        <a:buChar char="►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20725" indent="-366713" algn="l" rtl="0" eaLnBrk="1" latinLnBrk="0" hangingPunct="1">
        <a:spcBef>
          <a:spcPct val="20000"/>
        </a:spcBef>
        <a:buClr>
          <a:schemeClr val="accent2"/>
        </a:buClr>
        <a:buSzPct val="75000"/>
        <a:buFont typeface="Lucida Grande"/>
        <a:buChar char="►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1"/>
        </a:buClr>
        <a:buSzPct val="75000"/>
        <a:buFont typeface="Lucida Grande"/>
        <a:buChar char="►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8.jpeg"/><Relationship Id="rId7" Type="http://schemas.openxmlformats.org/officeDocument/2006/relationships/image" Target="../media/image15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8.jpeg"/><Relationship Id="rId7" Type="http://schemas.openxmlformats.org/officeDocument/2006/relationships/image" Target="../media/image1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5.jpeg"/><Relationship Id="rId4" Type="http://schemas.openxmlformats.org/officeDocument/2006/relationships/image" Target="../media/image15.jpeg"/><Relationship Id="rId9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indico.cern.ch/event/1299139/contributions/5583565/attachments/2718178/4721792/TDIS_LMC_20092023_v2.pdf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8.jpeg"/><Relationship Id="rId7" Type="http://schemas.openxmlformats.org/officeDocument/2006/relationships/image" Target="../media/image1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11" Type="http://schemas.openxmlformats.org/officeDocument/2006/relationships/image" Target="../media/image3.jpeg"/><Relationship Id="rId5" Type="http://schemas.openxmlformats.org/officeDocument/2006/relationships/image" Target="../media/image5.jpeg"/><Relationship Id="rId10" Type="http://schemas.openxmlformats.org/officeDocument/2006/relationships/image" Target="../media/image27.jpeg"/><Relationship Id="rId4" Type="http://schemas.openxmlformats.org/officeDocument/2006/relationships/image" Target="../media/image15.jpeg"/><Relationship Id="rId9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8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file/2958196/1.0/LHC-ACS-ECR-0004_1_0.pdf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3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62538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 descr="A screenshot of a graph&#10;&#10;Description automatically generated">
            <a:extLst>
              <a:ext uri="{FF2B5EF4-FFF2-40B4-BE49-F238E27FC236}">
                <a16:creationId xmlns:a16="http://schemas.microsoft.com/office/drawing/2014/main" id="{CB71A53A-70B8-7652-06F0-09978BE0E1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9094" y="1157001"/>
            <a:ext cx="9352795" cy="38081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E772BAA-3C32-2D26-CDDF-370D20530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095000" cy="714265"/>
          </a:xfrm>
        </p:spPr>
        <p:txBody>
          <a:bodyPr>
            <a:normAutofit/>
          </a:bodyPr>
          <a:lstStyle/>
          <a:p>
            <a:r>
              <a:rPr lang="en-US" dirty="0"/>
              <a:t>RF finger - price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7C1A254-0CD6-600B-50A2-397D2DF38D99}"/>
              </a:ext>
            </a:extLst>
          </p:cNvPr>
          <p:cNvSpPr txBox="1"/>
          <p:nvPr/>
        </p:nvSpPr>
        <p:spPr>
          <a:xfrm>
            <a:off x="100856" y="1172620"/>
            <a:ext cx="2469591" cy="36317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30188" indent="-230188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b="1" dirty="0">
                <a:latin typeface="+mn-lt"/>
              </a:rPr>
              <a:t>4.5</a:t>
            </a:r>
            <a:r>
              <a:rPr lang="en-GB" sz="2000" dirty="0">
                <a:latin typeface="+mn-lt"/>
              </a:rPr>
              <a:t> (physics) </a:t>
            </a:r>
            <a:r>
              <a:rPr lang="en-GB" sz="2000" b="1" dirty="0">
                <a:latin typeface="+mn-lt"/>
              </a:rPr>
              <a:t>days</a:t>
            </a:r>
            <a:r>
              <a:rPr lang="en-GB" sz="2000" dirty="0">
                <a:latin typeface="+mn-lt"/>
              </a:rPr>
              <a:t> </a:t>
            </a:r>
            <a:r>
              <a:rPr lang="en-GB" sz="2000" b="1" dirty="0">
                <a:latin typeface="+mn-lt"/>
              </a:rPr>
              <a:t>lost</a:t>
            </a:r>
            <a:r>
              <a:rPr lang="en-GB" sz="2000" dirty="0">
                <a:latin typeface="+mn-lt"/>
              </a:rPr>
              <a:t> for investigation and intervention</a:t>
            </a:r>
          </a:p>
          <a:p>
            <a:pPr marL="230188" indent="-230188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b="1" dirty="0">
                <a:latin typeface="+mn-lt"/>
              </a:rPr>
              <a:t>Quick intensity ramp-up</a:t>
            </a:r>
            <a:r>
              <a:rPr lang="en-GB" sz="2000" dirty="0">
                <a:latin typeface="+mn-lt"/>
              </a:rPr>
              <a:t>, start-up with “no major event”</a:t>
            </a:r>
          </a:p>
          <a:p>
            <a:pPr marL="230188" indent="-230188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latin typeface="+mn-lt"/>
              </a:rPr>
              <a:t>About </a:t>
            </a:r>
            <a:r>
              <a:rPr lang="en-GB" sz="2000" b="1" dirty="0">
                <a:latin typeface="+mn-lt"/>
              </a:rPr>
              <a:t>5 days of conditioning </a:t>
            </a:r>
            <a:r>
              <a:rPr lang="en-GB" sz="2000" dirty="0">
                <a:latin typeface="+mn-lt"/>
              </a:rPr>
              <a:t>needed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0EC4150-CBD1-CED6-35C2-469E66DB6461}"/>
              </a:ext>
            </a:extLst>
          </p:cNvPr>
          <p:cNvSpPr txBox="1"/>
          <p:nvPr/>
        </p:nvSpPr>
        <p:spPr>
          <a:xfrm>
            <a:off x="8204792" y="5010159"/>
            <a:ext cx="387710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513" indent="0" algn="ctr" fontAlgn="auto">
              <a:spcBef>
                <a:spcPts val="600"/>
              </a:spcBef>
              <a:spcAft>
                <a:spcPts val="0"/>
              </a:spcAft>
              <a:buNone/>
            </a:pPr>
            <a:r>
              <a:rPr lang="en-GB" dirty="0">
                <a:latin typeface="+mn-lt"/>
              </a:rPr>
              <a:t>The issue will be (partially) addressed during YETS 23-24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E53B5E6-2F2E-70C8-0560-1180EAD3C96E}"/>
              </a:ext>
            </a:extLst>
          </p:cNvPr>
          <p:cNvSpPr txBox="1"/>
          <p:nvPr/>
        </p:nvSpPr>
        <p:spPr>
          <a:xfrm>
            <a:off x="9019842" y="5645719"/>
            <a:ext cx="318761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See C. </a:t>
            </a:r>
            <a:r>
              <a:rPr lang="en-GB" sz="1400" dirty="0" err="1">
                <a:solidFill>
                  <a:schemeClr val="accent6">
                    <a:lumMod val="50000"/>
                  </a:schemeClr>
                </a:solidFill>
              </a:rPr>
              <a:t>Antuono</a:t>
            </a: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 for technical details</a:t>
            </a:r>
            <a:endParaRPr lang="en-CH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Picture 2" descr="A screenshot of a graph&#10;&#10;Description automatically generated">
            <a:extLst>
              <a:ext uri="{FF2B5EF4-FFF2-40B4-BE49-F238E27FC236}">
                <a16:creationId xmlns:a16="http://schemas.microsoft.com/office/drawing/2014/main" id="{E02ECB0A-C18E-5956-2EDC-69BD09B8C4D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995" r="695" b="49896"/>
          <a:stretch/>
        </p:blipFill>
        <p:spPr>
          <a:xfrm>
            <a:off x="11881758" y="1163105"/>
            <a:ext cx="128612" cy="18395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CCC449F-AE0B-AA8A-9FEF-E30945386111}"/>
              </a:ext>
            </a:extLst>
          </p:cNvPr>
          <p:cNvSpPr txBox="1"/>
          <p:nvPr/>
        </p:nvSpPr>
        <p:spPr>
          <a:xfrm>
            <a:off x="10362779" y="661165"/>
            <a:ext cx="954107" cy="369332"/>
          </a:xfrm>
          <a:prstGeom prst="rect">
            <a:avLst/>
          </a:prstGeom>
          <a:noFill/>
          <a:ln>
            <a:solidFill>
              <a:schemeClr val="tx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CH" dirty="0"/>
              <a:t>2358 b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36098A4-C870-654F-5378-F86DC59BFEF4}"/>
              </a:ext>
            </a:extLst>
          </p:cNvPr>
          <p:cNvCxnSpPr>
            <a:cxnSpLocks/>
          </p:cNvCxnSpPr>
          <p:nvPr/>
        </p:nvCxnSpPr>
        <p:spPr>
          <a:xfrm>
            <a:off x="10126330" y="1142837"/>
            <a:ext cx="1574760" cy="0"/>
          </a:xfrm>
          <a:prstGeom prst="straightConnector1">
            <a:avLst/>
          </a:prstGeom>
          <a:ln>
            <a:solidFill>
              <a:schemeClr val="tx1">
                <a:lumMod val="75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2D25CACF-BF95-A40D-398F-C1607267C83D}"/>
              </a:ext>
            </a:extLst>
          </p:cNvPr>
          <p:cNvSpPr txBox="1"/>
          <p:nvPr/>
        </p:nvSpPr>
        <p:spPr>
          <a:xfrm>
            <a:off x="8672056" y="439629"/>
            <a:ext cx="91723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tx1">
                    <a:lumMod val="60000"/>
                    <a:lumOff val="40000"/>
                  </a:schemeClr>
                </a:solidFill>
              </a:rPr>
              <a:t>1886 b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24BA5A4-B26A-26CF-6B76-23EB504A3974}"/>
              </a:ext>
            </a:extLst>
          </p:cNvPr>
          <p:cNvSpPr txBox="1"/>
          <p:nvPr/>
        </p:nvSpPr>
        <p:spPr>
          <a:xfrm>
            <a:off x="7702370" y="711203"/>
            <a:ext cx="917239" cy="369332"/>
          </a:xfrm>
          <a:prstGeom prst="rect">
            <a:avLst/>
          </a:prstGeom>
          <a:noFill/>
          <a:ln>
            <a:solidFill>
              <a:schemeClr val="tx1">
                <a:lumMod val="40000"/>
                <a:lumOff val="6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tx1">
                    <a:lumMod val="40000"/>
                    <a:lumOff val="60000"/>
                  </a:schemeClr>
                </a:solidFill>
              </a:rPr>
              <a:t>1650 b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CC98D7F-CA4E-8D54-D2CB-6BF689838D8B}"/>
              </a:ext>
            </a:extLst>
          </p:cNvPr>
          <p:cNvCxnSpPr>
            <a:cxnSpLocks/>
            <a:stCxn id="15" idx="2"/>
          </p:cNvCxnSpPr>
          <p:nvPr/>
        </p:nvCxnSpPr>
        <p:spPr>
          <a:xfrm>
            <a:off x="9130676" y="808961"/>
            <a:ext cx="586005" cy="815502"/>
          </a:xfrm>
          <a:prstGeom prst="straightConnector1">
            <a:avLst/>
          </a:prstGeom>
          <a:ln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59563F6-EBE0-7603-AF10-12E56DF0D002}"/>
              </a:ext>
            </a:extLst>
          </p:cNvPr>
          <p:cNvCxnSpPr>
            <a:cxnSpLocks/>
            <a:stCxn id="15" idx="2"/>
          </p:cNvCxnSpPr>
          <p:nvPr/>
        </p:nvCxnSpPr>
        <p:spPr>
          <a:xfrm>
            <a:off x="9130676" y="808961"/>
            <a:ext cx="300081" cy="815502"/>
          </a:xfrm>
          <a:prstGeom prst="straightConnector1">
            <a:avLst/>
          </a:prstGeom>
          <a:ln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71FF76B-7327-FD8B-3522-FFBEDED42626}"/>
              </a:ext>
            </a:extLst>
          </p:cNvPr>
          <p:cNvCxnSpPr>
            <a:cxnSpLocks/>
            <a:stCxn id="15" idx="2"/>
          </p:cNvCxnSpPr>
          <p:nvPr/>
        </p:nvCxnSpPr>
        <p:spPr>
          <a:xfrm flipH="1">
            <a:off x="8307237" y="808961"/>
            <a:ext cx="823439" cy="907134"/>
          </a:xfrm>
          <a:prstGeom prst="straightConnector1">
            <a:avLst/>
          </a:prstGeom>
          <a:ln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6CD714E-2CC8-A629-A589-2C93B444D5E9}"/>
              </a:ext>
            </a:extLst>
          </p:cNvPr>
          <p:cNvCxnSpPr>
            <a:cxnSpLocks/>
            <a:stCxn id="16" idx="2"/>
          </p:cNvCxnSpPr>
          <p:nvPr/>
        </p:nvCxnSpPr>
        <p:spPr>
          <a:xfrm>
            <a:off x="8160990" y="1080535"/>
            <a:ext cx="857123" cy="748782"/>
          </a:xfrm>
          <a:prstGeom prst="straightConnector1">
            <a:avLst/>
          </a:prstGeom>
          <a:ln>
            <a:solidFill>
              <a:schemeClr val="tx1">
                <a:lumMod val="40000"/>
                <a:lumOff val="6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BDD9556B-38BB-3DC1-4E6E-323D1C9B04A4}"/>
              </a:ext>
            </a:extLst>
          </p:cNvPr>
          <p:cNvCxnSpPr>
            <a:cxnSpLocks/>
            <a:stCxn id="16" idx="2"/>
          </p:cNvCxnSpPr>
          <p:nvPr/>
        </p:nvCxnSpPr>
        <p:spPr>
          <a:xfrm>
            <a:off x="8160990" y="1080535"/>
            <a:ext cx="621615" cy="795455"/>
          </a:xfrm>
          <a:prstGeom prst="straightConnector1">
            <a:avLst/>
          </a:prstGeom>
          <a:ln>
            <a:solidFill>
              <a:schemeClr val="tx1">
                <a:lumMod val="40000"/>
                <a:lumOff val="6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446D623-DD57-013E-9CC9-5B562ABF2F6B}"/>
              </a:ext>
            </a:extLst>
          </p:cNvPr>
          <p:cNvCxnSpPr>
            <a:cxnSpLocks/>
            <a:stCxn id="16" idx="2"/>
          </p:cNvCxnSpPr>
          <p:nvPr/>
        </p:nvCxnSpPr>
        <p:spPr>
          <a:xfrm flipH="1">
            <a:off x="7991043" y="1080535"/>
            <a:ext cx="169947" cy="703823"/>
          </a:xfrm>
          <a:prstGeom prst="straightConnector1">
            <a:avLst/>
          </a:prstGeom>
          <a:ln>
            <a:solidFill>
              <a:schemeClr val="tx1">
                <a:lumMod val="40000"/>
                <a:lumOff val="6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20C7846D-DDC2-192B-9813-44AB306F426A}"/>
              </a:ext>
            </a:extLst>
          </p:cNvPr>
          <p:cNvSpPr txBox="1"/>
          <p:nvPr/>
        </p:nvSpPr>
        <p:spPr>
          <a:xfrm>
            <a:off x="646245" y="5223715"/>
            <a:ext cx="7056125" cy="46166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marL="36513" indent="0" algn="ctr" fontAlgn="auto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2400" b="1" dirty="0">
                <a:solidFill>
                  <a:srgbClr val="C00000"/>
                </a:solidFill>
                <a:latin typeface="+mn-lt"/>
              </a:rPr>
              <a:t>LIMITATION</a:t>
            </a:r>
            <a:r>
              <a:rPr lang="en-GB" sz="2400" dirty="0">
                <a:solidFill>
                  <a:srgbClr val="C00000"/>
                </a:solidFill>
                <a:latin typeface="+mn-lt"/>
              </a:rPr>
              <a:t>: Max bunch intensity = 1.6x10</a:t>
            </a:r>
            <a:r>
              <a:rPr lang="en-GB" sz="2400" baseline="30000" dirty="0">
                <a:solidFill>
                  <a:srgbClr val="C00000"/>
                </a:solidFill>
                <a:latin typeface="+mn-lt"/>
              </a:rPr>
              <a:t>11</a:t>
            </a:r>
            <a:r>
              <a:rPr lang="en-GB" sz="2400" dirty="0">
                <a:solidFill>
                  <a:srgbClr val="C00000"/>
                </a:solidFill>
                <a:latin typeface="+mn-lt"/>
              </a:rPr>
              <a:t> p/b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9B8E5B7-67AF-2CF6-E793-BF0B98C78D9B}"/>
              </a:ext>
            </a:extLst>
          </p:cNvPr>
          <p:cNvSpPr/>
          <p:nvPr/>
        </p:nvSpPr>
        <p:spPr>
          <a:xfrm>
            <a:off x="6940910" y="1257738"/>
            <a:ext cx="905904" cy="1748807"/>
          </a:xfrm>
          <a:prstGeom prst="roundRect">
            <a:avLst/>
          </a:prstGeom>
          <a:solidFill>
            <a:srgbClr val="C00000">
              <a:alpha val="5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CH" b="1" dirty="0"/>
              <a:t>MKB</a:t>
            </a:r>
            <a:r>
              <a:rPr lang="en-CH" dirty="0"/>
              <a:t> flashover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FEFDFFB6-3234-C020-7AB5-5048F690ADD0}"/>
              </a:ext>
            </a:extLst>
          </p:cNvPr>
          <p:cNvSpPr/>
          <p:nvPr/>
        </p:nvSpPr>
        <p:spPr>
          <a:xfrm>
            <a:off x="4038949" y="1237854"/>
            <a:ext cx="1617377" cy="1748807"/>
          </a:xfrm>
          <a:prstGeom prst="roundRect">
            <a:avLst/>
          </a:prstGeom>
          <a:solidFill>
            <a:srgbClr val="0000FF">
              <a:alpha val="3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CH" b="1" dirty="0"/>
              <a:t>Vacuum module replacement</a:t>
            </a:r>
            <a:endParaRPr lang="en-CH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9EF9177-A35B-2115-208C-979C49E09DE8}"/>
              </a:ext>
            </a:extLst>
          </p:cNvPr>
          <p:cNvCxnSpPr/>
          <p:nvPr/>
        </p:nvCxnSpPr>
        <p:spPr>
          <a:xfrm flipH="1">
            <a:off x="2831575" y="269914"/>
            <a:ext cx="1302692" cy="91101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CB9B1AC2-1AA5-0D0C-89BB-F48E737A2266}"/>
              </a:ext>
            </a:extLst>
          </p:cNvPr>
          <p:cNvSpPr txBox="1"/>
          <p:nvPr/>
        </p:nvSpPr>
        <p:spPr>
          <a:xfrm>
            <a:off x="4211343" y="65861"/>
            <a:ext cx="1816523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C00000"/>
                </a:solidFill>
              </a:rPr>
              <a:t>Dump by losses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89B92B1-5B90-D6E0-6AA3-260211E8743B}"/>
              </a:ext>
            </a:extLst>
          </p:cNvPr>
          <p:cNvSpPr/>
          <p:nvPr/>
        </p:nvSpPr>
        <p:spPr>
          <a:xfrm>
            <a:off x="2841303" y="1225321"/>
            <a:ext cx="1157201" cy="1748807"/>
          </a:xfrm>
          <a:prstGeom prst="roundRect">
            <a:avLst/>
          </a:prstGeom>
          <a:solidFill>
            <a:srgbClr val="FFC000">
              <a:alpha val="3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CH" b="1" dirty="0">
                <a:solidFill>
                  <a:srgbClr val="C00000"/>
                </a:solidFill>
              </a:rPr>
              <a:t>Investigation</a:t>
            </a:r>
            <a:endParaRPr lang="en-CH" dirty="0">
              <a:solidFill>
                <a:srgbClr val="C00000"/>
              </a:solidFill>
            </a:endParaRP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9742BA09-1F35-EA4E-CFDB-3448D43FE0B0}"/>
              </a:ext>
            </a:extLst>
          </p:cNvPr>
          <p:cNvCxnSpPr/>
          <p:nvPr/>
        </p:nvCxnSpPr>
        <p:spPr>
          <a:xfrm>
            <a:off x="6096000" y="3121760"/>
            <a:ext cx="5376700" cy="576075"/>
          </a:xfrm>
          <a:prstGeom prst="straightConnector1">
            <a:avLst/>
          </a:prstGeom>
          <a:ln>
            <a:solidFill>
              <a:srgbClr val="00B050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5129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7" grpId="0" animBg="1"/>
      <p:bldP spid="15" grpId="0" animBg="1"/>
      <p:bldP spid="16" grpId="0" animBg="1"/>
      <p:bldP spid="6" grpId="0" animBg="1"/>
      <p:bldP spid="10" grpId="0" animBg="1"/>
      <p:bldP spid="18" grpId="0" animBg="1"/>
      <p:bldP spid="2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5FCE7E03-5FDB-3B74-D48A-E3DA7328C3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211" y="1362436"/>
            <a:ext cx="1943667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9560B6C7-4B18-416F-C6AB-D5E86E355F50}"/>
              </a:ext>
            </a:extLst>
          </p:cNvPr>
          <p:cNvSpPr txBox="1"/>
          <p:nvPr/>
        </p:nvSpPr>
        <p:spPr>
          <a:xfrm>
            <a:off x="1871450" y="947676"/>
            <a:ext cx="2131974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200" b="1" dirty="0"/>
              <a:t>21.04.2023</a:t>
            </a:r>
            <a:endParaRPr lang="en-GB" sz="1200" dirty="0"/>
          </a:p>
          <a:p>
            <a:pPr algn="ctr"/>
            <a:r>
              <a:rPr lang="en-GB" sz="1400" dirty="0">
                <a:solidFill>
                  <a:srgbClr val="00B050"/>
                </a:solidFill>
              </a:rPr>
              <a:t>1</a:t>
            </a:r>
            <a:r>
              <a:rPr lang="en-GB" sz="1400" baseline="30000" dirty="0">
                <a:solidFill>
                  <a:srgbClr val="00B050"/>
                </a:solidFill>
              </a:rPr>
              <a:t>st</a:t>
            </a:r>
            <a:r>
              <a:rPr lang="en-GB" sz="1400" dirty="0">
                <a:solidFill>
                  <a:srgbClr val="00B050"/>
                </a:solidFill>
              </a:rPr>
              <a:t> stable beam (3bx3b)</a:t>
            </a:r>
            <a:endParaRPr lang="en-GB" sz="14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BF523EC-EB25-52C8-0696-7F78F3064824}"/>
              </a:ext>
            </a:extLst>
          </p:cNvPr>
          <p:cNvSpPr/>
          <p:nvPr/>
        </p:nvSpPr>
        <p:spPr>
          <a:xfrm>
            <a:off x="195491" y="3470029"/>
            <a:ext cx="11814875" cy="3048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B1A64456-E925-7F33-8C5D-C6F43E817DE7}"/>
              </a:ext>
            </a:extLst>
          </p:cNvPr>
          <p:cNvCxnSpPr/>
          <p:nvPr/>
        </p:nvCxnSpPr>
        <p:spPr>
          <a:xfrm>
            <a:off x="3147277" y="3470029"/>
            <a:ext cx="0" cy="30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AC34CFAE-ACB0-0CE1-886C-789E277E6947}"/>
              </a:ext>
            </a:extLst>
          </p:cNvPr>
          <p:cNvCxnSpPr/>
          <p:nvPr/>
        </p:nvCxnSpPr>
        <p:spPr>
          <a:xfrm>
            <a:off x="4623170" y="3470029"/>
            <a:ext cx="0" cy="30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69399673-D5E2-FC03-8E34-D7DF7AA92C74}"/>
              </a:ext>
            </a:extLst>
          </p:cNvPr>
          <p:cNvCxnSpPr/>
          <p:nvPr/>
        </p:nvCxnSpPr>
        <p:spPr>
          <a:xfrm>
            <a:off x="6099063" y="3470029"/>
            <a:ext cx="0" cy="30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8790244-42F6-C125-6FE3-E1AB63088928}"/>
              </a:ext>
            </a:extLst>
          </p:cNvPr>
          <p:cNvCxnSpPr/>
          <p:nvPr/>
        </p:nvCxnSpPr>
        <p:spPr>
          <a:xfrm>
            <a:off x="7574956" y="3470029"/>
            <a:ext cx="0" cy="30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ECEAC4AD-A1F5-688B-D402-D93693B9D1CD}"/>
              </a:ext>
            </a:extLst>
          </p:cNvPr>
          <p:cNvCxnSpPr/>
          <p:nvPr/>
        </p:nvCxnSpPr>
        <p:spPr>
          <a:xfrm>
            <a:off x="9050849" y="3470029"/>
            <a:ext cx="0" cy="30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BAD57D5D-0A68-CDB7-67DE-E038F086066F}"/>
              </a:ext>
            </a:extLst>
          </p:cNvPr>
          <p:cNvCxnSpPr/>
          <p:nvPr/>
        </p:nvCxnSpPr>
        <p:spPr>
          <a:xfrm>
            <a:off x="10526742" y="3470029"/>
            <a:ext cx="0" cy="30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08342D11-7131-27E0-1C6D-7A08C8538A0F}"/>
              </a:ext>
            </a:extLst>
          </p:cNvPr>
          <p:cNvCxnSpPr/>
          <p:nvPr/>
        </p:nvCxnSpPr>
        <p:spPr>
          <a:xfrm>
            <a:off x="195491" y="3470029"/>
            <a:ext cx="0" cy="30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4C21AD42-6884-6888-9011-911F65B7F91F}"/>
              </a:ext>
            </a:extLst>
          </p:cNvPr>
          <p:cNvCxnSpPr/>
          <p:nvPr/>
        </p:nvCxnSpPr>
        <p:spPr>
          <a:xfrm>
            <a:off x="12002631" y="3470029"/>
            <a:ext cx="0" cy="30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4A55583D-7F08-AFC4-4B53-9FC65DED52E5}"/>
              </a:ext>
            </a:extLst>
          </p:cNvPr>
          <p:cNvSpPr txBox="1"/>
          <p:nvPr/>
        </p:nvSpPr>
        <p:spPr>
          <a:xfrm>
            <a:off x="489079" y="3442429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March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CB0FEBD-F6D2-E344-2330-B71634D5C188}"/>
              </a:ext>
            </a:extLst>
          </p:cNvPr>
          <p:cNvSpPr txBox="1"/>
          <p:nvPr/>
        </p:nvSpPr>
        <p:spPr>
          <a:xfrm>
            <a:off x="2094035" y="3442429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April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933FD6C-E487-33BB-DE99-B05FCBC76BA0}"/>
              </a:ext>
            </a:extLst>
          </p:cNvPr>
          <p:cNvSpPr txBox="1"/>
          <p:nvPr/>
        </p:nvSpPr>
        <p:spPr>
          <a:xfrm>
            <a:off x="3599675" y="3442429"/>
            <a:ext cx="62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May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8184A72-CDAB-F191-A0DA-3AB210983C3D}"/>
              </a:ext>
            </a:extLst>
          </p:cNvPr>
          <p:cNvSpPr txBox="1"/>
          <p:nvPr/>
        </p:nvSpPr>
        <p:spPr>
          <a:xfrm>
            <a:off x="5016685" y="3442429"/>
            <a:ext cx="705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June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6509546-36D3-BF74-D03B-988D344BC720}"/>
              </a:ext>
            </a:extLst>
          </p:cNvPr>
          <p:cNvSpPr txBox="1"/>
          <p:nvPr/>
        </p:nvSpPr>
        <p:spPr>
          <a:xfrm>
            <a:off x="6503872" y="3442429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July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017EA18-00E3-B010-808C-0B7719B47703}"/>
              </a:ext>
            </a:extLst>
          </p:cNvPr>
          <p:cNvSpPr txBox="1"/>
          <p:nvPr/>
        </p:nvSpPr>
        <p:spPr>
          <a:xfrm>
            <a:off x="9106673" y="3442429"/>
            <a:ext cx="1383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September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60DCC65-C48A-1A75-4302-19F5C4CFDA75}"/>
              </a:ext>
            </a:extLst>
          </p:cNvPr>
          <p:cNvSpPr txBox="1"/>
          <p:nvPr/>
        </p:nvSpPr>
        <p:spPr>
          <a:xfrm>
            <a:off x="10763190" y="3442429"/>
            <a:ext cx="1091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October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C595A0A-B516-3445-C3B8-CBE076A45BD9}"/>
              </a:ext>
            </a:extLst>
          </p:cNvPr>
          <p:cNvSpPr txBox="1"/>
          <p:nvPr/>
        </p:nvSpPr>
        <p:spPr>
          <a:xfrm>
            <a:off x="4902763" y="3851455"/>
            <a:ext cx="2131974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endParaRPr lang="en-GB" sz="1200" dirty="0"/>
          </a:p>
          <a:p>
            <a:pPr algn="ctr"/>
            <a:r>
              <a:rPr lang="en-GB" sz="1400" dirty="0">
                <a:solidFill>
                  <a:srgbClr val="00B050"/>
                </a:solidFill>
              </a:rPr>
              <a:t>12 fb</a:t>
            </a:r>
            <a:r>
              <a:rPr lang="en-GB" sz="1400" baseline="30000" dirty="0">
                <a:solidFill>
                  <a:srgbClr val="00B050"/>
                </a:solidFill>
              </a:rPr>
              <a:t>-1</a:t>
            </a:r>
            <a:r>
              <a:rPr lang="en-GB" sz="1400" dirty="0">
                <a:solidFill>
                  <a:srgbClr val="00B050"/>
                </a:solidFill>
              </a:rPr>
              <a:t> in ~1month </a:t>
            </a:r>
            <a:endParaRPr lang="en-GB" sz="1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61AA9FF-5454-7B49-26BF-F32ED8DAA77B}"/>
              </a:ext>
            </a:extLst>
          </p:cNvPr>
          <p:cNvSpPr txBox="1"/>
          <p:nvPr/>
        </p:nvSpPr>
        <p:spPr>
          <a:xfrm>
            <a:off x="3910863" y="2046420"/>
            <a:ext cx="2415567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b="1" dirty="0"/>
              <a:t>24.05.2023</a:t>
            </a:r>
          </a:p>
          <a:p>
            <a:pPr algn="ctr"/>
            <a:r>
              <a:rPr lang="en-GB" sz="1400" dirty="0">
                <a:solidFill>
                  <a:srgbClr val="FF0000"/>
                </a:solidFill>
              </a:rPr>
              <a:t>RF finger module</a:t>
            </a:r>
            <a:r>
              <a:rPr lang="en-GB" sz="1400" dirty="0"/>
              <a:t> Vacuum spikes caused by beam induced arcing/heating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B07A25-521C-29BE-C989-6F8F52C496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2333" y="163188"/>
            <a:ext cx="1943667" cy="1769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A picture containing indoor, engine, leather&#10;&#10;Description automatically generated">
            <a:extLst>
              <a:ext uri="{FF2B5EF4-FFF2-40B4-BE49-F238E27FC236}">
                <a16:creationId xmlns:a16="http://schemas.microsoft.com/office/drawing/2014/main" id="{03D11171-2148-134F-C3D0-509EE3764EE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390415" y="4577681"/>
            <a:ext cx="1228842" cy="126984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FCCA183-AB54-22C8-9183-0AB8D48A0094}"/>
              </a:ext>
            </a:extLst>
          </p:cNvPr>
          <p:cNvSpPr txBox="1"/>
          <p:nvPr/>
        </p:nvSpPr>
        <p:spPr>
          <a:xfrm>
            <a:off x="1048154" y="3871280"/>
            <a:ext cx="1913369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b="1" dirty="0"/>
              <a:t>02.04.2023</a:t>
            </a:r>
          </a:p>
          <a:p>
            <a:pPr algn="ctr"/>
            <a:r>
              <a:rPr lang="en-GB" sz="1400" dirty="0">
                <a:solidFill>
                  <a:srgbClr val="FF0000"/>
                </a:solidFill>
              </a:rPr>
              <a:t>RF Rupture discs</a:t>
            </a:r>
            <a:r>
              <a:rPr lang="en-GB" sz="1400" dirty="0"/>
              <a:t> following IP4 SVC trip 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D17C1F2-9ABD-23DE-E0D6-1917D3E6EA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21144" y="3839361"/>
            <a:ext cx="1564560" cy="118997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AC8CC7C-4CCD-1A7E-A226-A18BC789E021}"/>
              </a:ext>
            </a:extLst>
          </p:cNvPr>
          <p:cNvSpPr txBox="1"/>
          <p:nvPr/>
        </p:nvSpPr>
        <p:spPr>
          <a:xfrm>
            <a:off x="2931456" y="5058801"/>
            <a:ext cx="2083095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b="1" dirty="0"/>
              <a:t>12.05.2023</a:t>
            </a:r>
          </a:p>
          <a:p>
            <a:pPr algn="ctr"/>
            <a:r>
              <a:rPr lang="en-GB" sz="1400" dirty="0">
                <a:solidFill>
                  <a:srgbClr val="00B050"/>
                </a:solidFill>
              </a:rPr>
              <a:t>1</a:t>
            </a:r>
            <a:r>
              <a:rPr lang="en-GB" sz="1400" baseline="30000" dirty="0">
                <a:solidFill>
                  <a:srgbClr val="00B050"/>
                </a:solidFill>
              </a:rPr>
              <a:t>st</a:t>
            </a:r>
            <a:r>
              <a:rPr lang="en-GB" sz="1400" dirty="0">
                <a:solidFill>
                  <a:srgbClr val="00B050"/>
                </a:solidFill>
              </a:rPr>
              <a:t> collisions with 2374 b </a:t>
            </a:r>
            <a:r>
              <a:rPr lang="en-GB" sz="1400" dirty="0"/>
              <a:t>(mixed scheme to minimize HL)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B004C7F-7A05-881F-A65D-126EAB99FEB5}"/>
              </a:ext>
            </a:extLst>
          </p:cNvPr>
          <p:cNvSpPr txBox="1"/>
          <p:nvPr/>
        </p:nvSpPr>
        <p:spPr>
          <a:xfrm>
            <a:off x="6268326" y="894270"/>
            <a:ext cx="2131974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endParaRPr lang="en-GB" sz="1200" dirty="0"/>
          </a:p>
          <a:p>
            <a:pPr algn="ctr"/>
            <a:r>
              <a:rPr lang="en-GB" sz="1400" dirty="0">
                <a:solidFill>
                  <a:srgbClr val="00B050"/>
                </a:solidFill>
              </a:rPr>
              <a:t>20 fb</a:t>
            </a:r>
            <a:r>
              <a:rPr lang="en-GB" sz="1400" baseline="30000" dirty="0">
                <a:solidFill>
                  <a:srgbClr val="00B050"/>
                </a:solidFill>
              </a:rPr>
              <a:t>-1</a:t>
            </a:r>
            <a:r>
              <a:rPr lang="en-GB" sz="1400" dirty="0">
                <a:solidFill>
                  <a:srgbClr val="00B050"/>
                </a:solidFill>
              </a:rPr>
              <a:t> in ~1.5month</a:t>
            </a:r>
            <a:endParaRPr lang="en-GB" sz="1400" dirty="0"/>
          </a:p>
        </p:txBody>
      </p:sp>
      <p:pic>
        <p:nvPicPr>
          <p:cNvPr id="63" name="Picture 62" descr="A graph showing a line of growth&#10;&#10;Description automatically generated with medium confidence">
            <a:extLst>
              <a:ext uri="{FF2B5EF4-FFF2-40B4-BE49-F238E27FC236}">
                <a16:creationId xmlns:a16="http://schemas.microsoft.com/office/drawing/2014/main" id="{F97E78ED-27BC-9058-1D75-5663113D7205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14" t="14632" r="43561" b="18401"/>
          <a:stretch/>
        </p:blipFill>
        <p:spPr>
          <a:xfrm>
            <a:off x="5100088" y="4306693"/>
            <a:ext cx="1698879" cy="1582738"/>
          </a:xfrm>
          <a:prstGeom prst="rect">
            <a:avLst/>
          </a:prstGeom>
        </p:spPr>
      </p:pic>
      <p:sp>
        <p:nvSpPr>
          <p:cNvPr id="1024" name="Oval 1023">
            <a:extLst>
              <a:ext uri="{FF2B5EF4-FFF2-40B4-BE49-F238E27FC236}">
                <a16:creationId xmlns:a16="http://schemas.microsoft.com/office/drawing/2014/main" id="{3AE1743E-5386-6B7B-7A7D-9B8BE61F00C6}"/>
              </a:ext>
            </a:extLst>
          </p:cNvPr>
          <p:cNvSpPr/>
          <p:nvPr/>
        </p:nvSpPr>
        <p:spPr>
          <a:xfrm>
            <a:off x="5225197" y="5284714"/>
            <a:ext cx="614480" cy="61713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46" name="5-point Star 1045">
            <a:extLst>
              <a:ext uri="{FF2B5EF4-FFF2-40B4-BE49-F238E27FC236}">
                <a16:creationId xmlns:a16="http://schemas.microsoft.com/office/drawing/2014/main" id="{7D93A62A-A4D9-00D3-BAE5-F6CA67EAD83F}"/>
              </a:ext>
            </a:extLst>
          </p:cNvPr>
          <p:cNvSpPr/>
          <p:nvPr/>
        </p:nvSpPr>
        <p:spPr>
          <a:xfrm>
            <a:off x="1737536" y="3661521"/>
            <a:ext cx="180000" cy="180000"/>
          </a:xfrm>
          <a:prstGeom prst="star5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47" name="5-point Star 1046">
            <a:extLst>
              <a:ext uri="{FF2B5EF4-FFF2-40B4-BE49-F238E27FC236}">
                <a16:creationId xmlns:a16="http://schemas.microsoft.com/office/drawing/2014/main" id="{00C2BA95-1BDD-263B-0C1D-4F7B5C3F6080}"/>
              </a:ext>
            </a:extLst>
          </p:cNvPr>
          <p:cNvSpPr/>
          <p:nvPr/>
        </p:nvSpPr>
        <p:spPr>
          <a:xfrm>
            <a:off x="1001045" y="3389459"/>
            <a:ext cx="180000" cy="180000"/>
          </a:xfrm>
          <a:prstGeom prst="star5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48" name="5-point Star 1047">
            <a:extLst>
              <a:ext uri="{FF2B5EF4-FFF2-40B4-BE49-F238E27FC236}">
                <a16:creationId xmlns:a16="http://schemas.microsoft.com/office/drawing/2014/main" id="{BAC4C26F-6E0A-4B34-73B3-6737C2245A26}"/>
              </a:ext>
            </a:extLst>
          </p:cNvPr>
          <p:cNvSpPr/>
          <p:nvPr/>
        </p:nvSpPr>
        <p:spPr>
          <a:xfrm>
            <a:off x="2587286" y="3403337"/>
            <a:ext cx="180000" cy="180000"/>
          </a:xfrm>
          <a:prstGeom prst="star5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49" name="5-point Star 1048">
            <a:extLst>
              <a:ext uri="{FF2B5EF4-FFF2-40B4-BE49-F238E27FC236}">
                <a16:creationId xmlns:a16="http://schemas.microsoft.com/office/drawing/2014/main" id="{9E8D9760-2AF3-A400-ABB8-EE62D6900680}"/>
              </a:ext>
            </a:extLst>
          </p:cNvPr>
          <p:cNvSpPr/>
          <p:nvPr/>
        </p:nvSpPr>
        <p:spPr>
          <a:xfrm>
            <a:off x="3589237" y="3641742"/>
            <a:ext cx="180000" cy="180000"/>
          </a:xfrm>
          <a:prstGeom prst="star5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50" name="5-point Star 1049">
            <a:extLst>
              <a:ext uri="{FF2B5EF4-FFF2-40B4-BE49-F238E27FC236}">
                <a16:creationId xmlns:a16="http://schemas.microsoft.com/office/drawing/2014/main" id="{CFB6C9CA-A836-3777-971A-C6E94C606D89}"/>
              </a:ext>
            </a:extLst>
          </p:cNvPr>
          <p:cNvSpPr/>
          <p:nvPr/>
        </p:nvSpPr>
        <p:spPr>
          <a:xfrm>
            <a:off x="4216738" y="3389459"/>
            <a:ext cx="180000" cy="180000"/>
          </a:xfrm>
          <a:prstGeom prst="star5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053" name="Straight Connector 1052">
            <a:extLst>
              <a:ext uri="{FF2B5EF4-FFF2-40B4-BE49-F238E27FC236}">
                <a16:creationId xmlns:a16="http://schemas.microsoft.com/office/drawing/2014/main" id="{B211D5FA-BBBC-0E3F-A366-6EBCA8FC636C}"/>
              </a:ext>
            </a:extLst>
          </p:cNvPr>
          <p:cNvCxnSpPr/>
          <p:nvPr/>
        </p:nvCxnSpPr>
        <p:spPr>
          <a:xfrm>
            <a:off x="1671384" y="3471588"/>
            <a:ext cx="0" cy="30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5" name="TextBox 1054">
            <a:extLst>
              <a:ext uri="{FF2B5EF4-FFF2-40B4-BE49-F238E27FC236}">
                <a16:creationId xmlns:a16="http://schemas.microsoft.com/office/drawing/2014/main" id="{6FA37427-682D-ECDF-A917-57F9DF560D1C}"/>
              </a:ext>
            </a:extLst>
          </p:cNvPr>
          <p:cNvSpPr txBox="1"/>
          <p:nvPr/>
        </p:nvSpPr>
        <p:spPr>
          <a:xfrm>
            <a:off x="7847875" y="3442429"/>
            <a:ext cx="936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August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047AE24-49F0-A68A-8516-5E8298C6B7D3}"/>
              </a:ext>
            </a:extLst>
          </p:cNvPr>
          <p:cNvCxnSpPr>
            <a:cxnSpLocks/>
          </p:cNvCxnSpPr>
          <p:nvPr/>
        </p:nvCxnSpPr>
        <p:spPr>
          <a:xfrm flipH="1" flipV="1">
            <a:off x="195491" y="3351331"/>
            <a:ext cx="10009844" cy="2129"/>
          </a:xfrm>
          <a:prstGeom prst="line">
            <a:avLst/>
          </a:prstGeom>
          <a:ln w="19050">
            <a:solidFill>
              <a:srgbClr val="0000FF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3CE35A1-8E82-1CFE-5AF2-2880275B748A}"/>
              </a:ext>
            </a:extLst>
          </p:cNvPr>
          <p:cNvCxnSpPr>
            <a:cxnSpLocks/>
          </p:cNvCxnSpPr>
          <p:nvPr/>
        </p:nvCxnSpPr>
        <p:spPr>
          <a:xfrm flipH="1">
            <a:off x="10205335" y="3353460"/>
            <a:ext cx="1797296" cy="0"/>
          </a:xfrm>
          <a:prstGeom prst="line">
            <a:avLst/>
          </a:prstGeom>
          <a:ln w="19050">
            <a:solidFill>
              <a:srgbClr val="FFC000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2C279427-82EC-8585-5665-9ED444AA19AD}"/>
              </a:ext>
            </a:extLst>
          </p:cNvPr>
          <p:cNvSpPr txBox="1"/>
          <p:nvPr/>
        </p:nvSpPr>
        <p:spPr>
          <a:xfrm>
            <a:off x="6919940" y="5255937"/>
            <a:ext cx="2497469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b="1" dirty="0"/>
              <a:t>17.07.2023</a:t>
            </a:r>
          </a:p>
          <a:p>
            <a:pPr algn="ctr"/>
            <a:r>
              <a:rPr lang="en-GB" sz="1400" dirty="0"/>
              <a:t>Power glitch, magnet quench, and </a:t>
            </a:r>
            <a:r>
              <a:rPr lang="en-GB" sz="1400" dirty="0">
                <a:solidFill>
                  <a:srgbClr val="FF0000"/>
                </a:solidFill>
              </a:rPr>
              <a:t>leaking bellow in IT.L8</a:t>
            </a:r>
          </a:p>
        </p:txBody>
      </p:sp>
      <p:pic>
        <p:nvPicPr>
          <p:cNvPr id="23" name="Picture 8">
            <a:extLst>
              <a:ext uri="{FF2B5EF4-FFF2-40B4-BE49-F238E27FC236}">
                <a16:creationId xmlns:a16="http://schemas.microsoft.com/office/drawing/2014/main" id="{1C3E21BD-55F9-1F43-440D-CE4F48EB27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0291" y="3868655"/>
            <a:ext cx="1811346" cy="1358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5-point Star 23">
            <a:extLst>
              <a:ext uri="{FF2B5EF4-FFF2-40B4-BE49-F238E27FC236}">
                <a16:creationId xmlns:a16="http://schemas.microsoft.com/office/drawing/2014/main" id="{918C7535-A203-49BD-B57F-747442455F49}"/>
              </a:ext>
            </a:extLst>
          </p:cNvPr>
          <p:cNvSpPr/>
          <p:nvPr/>
        </p:nvSpPr>
        <p:spPr>
          <a:xfrm>
            <a:off x="6854737" y="3663848"/>
            <a:ext cx="180000" cy="180000"/>
          </a:xfrm>
          <a:prstGeom prst="star5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3" name="Picture 2" descr="A graph showing a line of growth&#10;&#10;Description automatically generated with medium confidence">
            <a:extLst>
              <a:ext uri="{FF2B5EF4-FFF2-40B4-BE49-F238E27FC236}">
                <a16:creationId xmlns:a16="http://schemas.microsoft.com/office/drawing/2014/main" id="{86CC9900-56E4-4406-B499-ADEF58C94B7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14" t="14632" r="43561" b="18401"/>
          <a:stretch/>
        </p:blipFill>
        <p:spPr>
          <a:xfrm>
            <a:off x="6397528" y="1387396"/>
            <a:ext cx="1698879" cy="1582738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5C98F8A7-8588-E144-599D-2ECD2F0675A1}"/>
              </a:ext>
            </a:extLst>
          </p:cNvPr>
          <p:cNvSpPr/>
          <p:nvPr/>
        </p:nvSpPr>
        <p:spPr>
          <a:xfrm>
            <a:off x="6979315" y="1631307"/>
            <a:ext cx="1188190" cy="1336833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9ABB76A-BC56-0902-527D-98834D9E6B34}"/>
              </a:ext>
            </a:extLst>
          </p:cNvPr>
          <p:cNvSpPr txBox="1"/>
          <p:nvPr/>
        </p:nvSpPr>
        <p:spPr>
          <a:xfrm>
            <a:off x="-10395" y="2259986"/>
            <a:ext cx="2065888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b="1" dirty="0"/>
              <a:t>18.03.2023</a:t>
            </a:r>
          </a:p>
          <a:p>
            <a:pPr algn="ctr"/>
            <a:r>
              <a:rPr lang="en-GB" sz="1400" dirty="0">
                <a:solidFill>
                  <a:srgbClr val="FF0000"/>
                </a:solidFill>
              </a:rPr>
              <a:t>Crystal collimator</a:t>
            </a:r>
            <a:endParaRPr lang="en-GB" sz="1400" dirty="0"/>
          </a:p>
          <a:p>
            <a:pPr algn="ctr"/>
            <a:r>
              <a:rPr lang="en-GB" sz="1400" dirty="0"/>
              <a:t>Non-Conformity appeared during testing</a:t>
            </a:r>
          </a:p>
        </p:txBody>
      </p:sp>
      <p:pic>
        <p:nvPicPr>
          <p:cNvPr id="9" name="Content Placeholder 4">
            <a:extLst>
              <a:ext uri="{FF2B5EF4-FFF2-40B4-BE49-F238E27FC236}">
                <a16:creationId xmlns:a16="http://schemas.microsoft.com/office/drawing/2014/main" id="{6B25DAE6-6DB9-2F54-090B-4E8DEF890381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-58203" y="407263"/>
            <a:ext cx="2065451" cy="150897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2C4E5DA-02A0-CDE8-B40D-BC66CB30E47B}"/>
              </a:ext>
            </a:extLst>
          </p:cNvPr>
          <p:cNvSpPr txBox="1"/>
          <p:nvPr/>
        </p:nvSpPr>
        <p:spPr>
          <a:xfrm>
            <a:off x="4361415" y="2955749"/>
            <a:ext cx="8491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00FF"/>
                </a:solidFill>
              </a:rPr>
              <a:t>p</a:t>
            </a:r>
            <a:r>
              <a:rPr lang="en-CH" sz="1800" b="1" dirty="0">
                <a:solidFill>
                  <a:srgbClr val="0000FF"/>
                </a:solidFill>
              </a:rPr>
              <a:t> run</a:t>
            </a:r>
            <a:endParaRPr lang="en-CH" dirty="0">
              <a:solidFill>
                <a:srgbClr val="0000FF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37CB2A-5F7E-F9CE-FBCD-9B8A978A057B}"/>
              </a:ext>
            </a:extLst>
          </p:cNvPr>
          <p:cNvSpPr txBox="1"/>
          <p:nvPr/>
        </p:nvSpPr>
        <p:spPr>
          <a:xfrm>
            <a:off x="10627790" y="3084352"/>
            <a:ext cx="10438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b="1" dirty="0">
                <a:solidFill>
                  <a:srgbClr val="FFC000"/>
                </a:solidFill>
              </a:rPr>
              <a:t>IONS run</a:t>
            </a:r>
          </a:p>
        </p:txBody>
      </p:sp>
    </p:spTree>
    <p:extLst>
      <p:ext uri="{BB962C8B-B14F-4D97-AF65-F5344CB8AC3E}">
        <p14:creationId xmlns:p14="http://schemas.microsoft.com/office/powerpoint/2010/main" val="155059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22" grpId="0"/>
      <p:bldP spid="24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id="{C555F02A-B113-EA81-9DFD-053CDE1D1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5640020" cy="714265"/>
          </a:xfrm>
        </p:spPr>
        <p:txBody>
          <a:bodyPr/>
          <a:lstStyle/>
          <a:p>
            <a:r>
              <a:rPr lang="en-GB" dirty="0"/>
              <a:t>V. 1.4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10901AA-AB0D-5EEB-B898-D321FC4687CC}"/>
              </a:ext>
            </a:extLst>
          </p:cNvPr>
          <p:cNvSpPr txBox="1"/>
          <p:nvPr/>
        </p:nvSpPr>
        <p:spPr>
          <a:xfrm>
            <a:off x="6244522" y="183839"/>
            <a:ext cx="5878860" cy="2385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2400" b="1" dirty="0">
                <a:latin typeface="+mn-lt"/>
              </a:rPr>
              <a:t>V1.4 IT triplet incident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0B0F0"/>
                </a:solidFill>
                <a:latin typeface="+mn-lt"/>
              </a:rPr>
              <a:t>Unscheduled stop </a:t>
            </a:r>
            <a:r>
              <a:rPr lang="en-GB" sz="2000" dirty="0">
                <a:latin typeface="+mn-lt"/>
              </a:rPr>
              <a:t>wk 29 - wk 34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latin typeface="+mn-lt"/>
              </a:rPr>
              <a:t>Powering </a:t>
            </a:r>
            <a:r>
              <a:rPr lang="en-GB" sz="2000" b="1" dirty="0">
                <a:solidFill>
                  <a:srgbClr val="00B0F0"/>
                </a:solidFill>
                <a:latin typeface="+mn-lt"/>
              </a:rPr>
              <a:t>tests</a:t>
            </a:r>
            <a:r>
              <a:rPr lang="en-GB" sz="2000" dirty="0">
                <a:latin typeface="+mn-lt"/>
              </a:rPr>
              <a:t> &amp; beam </a:t>
            </a:r>
            <a:r>
              <a:rPr lang="en-GB" sz="2000" b="1" dirty="0">
                <a:solidFill>
                  <a:srgbClr val="00B0F0"/>
                </a:solidFill>
                <a:latin typeface="+mn-lt"/>
              </a:rPr>
              <a:t>re-commissioning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0B0F0"/>
                </a:solidFill>
                <a:latin typeface="+mn-lt"/>
              </a:rPr>
              <a:t>Anticipation</a:t>
            </a:r>
            <a:r>
              <a:rPr lang="en-GB" sz="2000" dirty="0">
                <a:latin typeface="+mn-lt"/>
              </a:rPr>
              <a:t> of p-p reference and Pb ion runs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0B0F0"/>
                </a:solidFill>
                <a:latin typeface="+mn-lt"/>
              </a:rPr>
              <a:t>Reduced</a:t>
            </a:r>
            <a:r>
              <a:rPr lang="en-GB" sz="2000" dirty="0">
                <a:latin typeface="+mn-lt"/>
              </a:rPr>
              <a:t> MD block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latin typeface="+mn-lt"/>
              </a:rPr>
              <a:t>Plus other minor changes</a:t>
            </a:r>
          </a:p>
        </p:txBody>
      </p:sp>
      <p:pic>
        <p:nvPicPr>
          <p:cNvPr id="2" name="Picture 1" descr="A calendar with different colored squares&#10;&#10;Description automatically generated">
            <a:extLst>
              <a:ext uri="{FF2B5EF4-FFF2-40B4-BE49-F238E27FC236}">
                <a16:creationId xmlns:a16="http://schemas.microsoft.com/office/drawing/2014/main" id="{93B7C3F1-8341-AF75-7E40-E57CE27978A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982" b="959"/>
          <a:stretch/>
        </p:blipFill>
        <p:spPr>
          <a:xfrm>
            <a:off x="6167837" y="2569107"/>
            <a:ext cx="5955545" cy="2933763"/>
          </a:xfrm>
          <a:prstGeom prst="rect">
            <a:avLst/>
          </a:prstGeom>
        </p:spPr>
      </p:pic>
      <p:pic>
        <p:nvPicPr>
          <p:cNvPr id="7" name="Content Placeholder 8" descr="A large white and red machine&#10;&#10;Description automatically generated">
            <a:extLst>
              <a:ext uri="{FF2B5EF4-FFF2-40B4-BE49-F238E27FC236}">
                <a16:creationId xmlns:a16="http://schemas.microsoft.com/office/drawing/2014/main" id="{2BE7E88E-6CB1-47E5-54E8-3C7EC1D8CF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2950" y="2286803"/>
            <a:ext cx="3594530" cy="269589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1B3C126-B057-74C0-F572-5280B92BA3B7}"/>
              </a:ext>
            </a:extLst>
          </p:cNvPr>
          <p:cNvSpPr txBox="1"/>
          <p:nvPr/>
        </p:nvSpPr>
        <p:spPr>
          <a:xfrm>
            <a:off x="8909248" y="5626208"/>
            <a:ext cx="326442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See S. Le </a:t>
            </a:r>
            <a:r>
              <a:rPr lang="en-GB" sz="1400" dirty="0" err="1">
                <a:solidFill>
                  <a:schemeClr val="accent6">
                    <a:lumMod val="50000"/>
                  </a:schemeClr>
                </a:solidFill>
              </a:rPr>
              <a:t>Naour</a:t>
            </a: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 for technical details</a:t>
            </a:r>
            <a:endParaRPr lang="en-CH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9" name="Picture 8" descr="A graph showing a curve&#10;&#10;Description automatically generated">
            <a:extLst>
              <a:ext uri="{FF2B5EF4-FFF2-40B4-BE49-F238E27FC236}">
                <a16:creationId xmlns:a16="http://schemas.microsoft.com/office/drawing/2014/main" id="{36FC2507-A002-08E5-8081-34345E57086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3836621"/>
            <a:ext cx="3029301" cy="211548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3802774-8010-CB4E-2C5A-A57F1DB3F48F}"/>
              </a:ext>
            </a:extLst>
          </p:cNvPr>
          <p:cNvSpPr txBox="1"/>
          <p:nvPr/>
        </p:nvSpPr>
        <p:spPr>
          <a:xfrm>
            <a:off x="1570132" y="4571197"/>
            <a:ext cx="16514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>
                <a:solidFill>
                  <a:schemeClr val="accent6">
                    <a:lumMod val="50000"/>
                  </a:schemeClr>
                </a:solidFill>
              </a:rPr>
              <a:t>Insulation vacuum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3060DF1-7AB4-B105-2B9F-23C68303AE16}"/>
              </a:ext>
            </a:extLst>
          </p:cNvPr>
          <p:cNvSpPr txBox="1"/>
          <p:nvPr/>
        </p:nvSpPr>
        <p:spPr>
          <a:xfrm>
            <a:off x="264556" y="1268523"/>
            <a:ext cx="5682923" cy="1862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latin typeface="+mn-lt"/>
              </a:rPr>
              <a:t>Beams dumped at 01:00:17 on July 17</a:t>
            </a:r>
            <a:r>
              <a:rPr lang="en-GB" sz="2000" baseline="30000" dirty="0">
                <a:latin typeface="+mn-lt"/>
              </a:rPr>
              <a:t>th</a:t>
            </a:r>
            <a:r>
              <a:rPr lang="en-GB" sz="2000" dirty="0">
                <a:latin typeface="+mn-lt"/>
              </a:rPr>
              <a:t> by RF trip, 370 </a:t>
            </a:r>
            <a:r>
              <a:rPr lang="en-GB" sz="2000" dirty="0" err="1">
                <a:latin typeface="+mn-lt"/>
              </a:rPr>
              <a:t>ms</a:t>
            </a:r>
            <a:r>
              <a:rPr lang="en-GB" sz="2000" dirty="0">
                <a:latin typeface="+mn-lt"/>
              </a:rPr>
              <a:t> later </a:t>
            </a:r>
            <a:r>
              <a:rPr lang="en-GB" sz="2000" b="1" dirty="0">
                <a:latin typeface="+mn-lt"/>
              </a:rPr>
              <a:t>several magnets quenched</a:t>
            </a:r>
            <a:r>
              <a:rPr lang="en-GB" sz="2000" dirty="0">
                <a:latin typeface="+mn-lt"/>
              </a:rPr>
              <a:t>:</a:t>
            </a:r>
          </a:p>
          <a:p>
            <a:pPr marL="187325" indent="-187325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latin typeface="+mn-lt"/>
              </a:rPr>
              <a:t>RQ7/9/10.R4</a:t>
            </a:r>
          </a:p>
          <a:p>
            <a:pPr marL="187325" indent="-187325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latin typeface="+mn-lt"/>
              </a:rPr>
              <a:t>RQ10.R8</a:t>
            </a:r>
          </a:p>
          <a:p>
            <a:pPr marL="187325" indent="-187325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latin typeface="+mn-lt"/>
              </a:rPr>
              <a:t>RQX.L8	 </a:t>
            </a:r>
            <a:endParaRPr lang="en-CH" sz="2000" dirty="0"/>
          </a:p>
        </p:txBody>
      </p:sp>
    </p:spTree>
    <p:extLst>
      <p:ext uri="{BB962C8B-B14F-4D97-AF65-F5344CB8AC3E}">
        <p14:creationId xmlns:p14="http://schemas.microsoft.com/office/powerpoint/2010/main" val="21080438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5FCE7E03-5FDB-3B74-D48A-E3DA7328C3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211" y="1362436"/>
            <a:ext cx="1943667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9560B6C7-4B18-416F-C6AB-D5E86E355F50}"/>
              </a:ext>
            </a:extLst>
          </p:cNvPr>
          <p:cNvSpPr txBox="1"/>
          <p:nvPr/>
        </p:nvSpPr>
        <p:spPr>
          <a:xfrm>
            <a:off x="1871450" y="947676"/>
            <a:ext cx="2131974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200" b="1" dirty="0"/>
              <a:t>21.04.2023</a:t>
            </a:r>
            <a:endParaRPr lang="en-GB" sz="1200" dirty="0"/>
          </a:p>
          <a:p>
            <a:pPr algn="ctr"/>
            <a:r>
              <a:rPr lang="en-GB" sz="1400" dirty="0">
                <a:solidFill>
                  <a:srgbClr val="00B050"/>
                </a:solidFill>
              </a:rPr>
              <a:t>1</a:t>
            </a:r>
            <a:r>
              <a:rPr lang="en-GB" sz="1400" baseline="30000" dirty="0">
                <a:solidFill>
                  <a:srgbClr val="00B050"/>
                </a:solidFill>
              </a:rPr>
              <a:t>st</a:t>
            </a:r>
            <a:r>
              <a:rPr lang="en-GB" sz="1400" dirty="0">
                <a:solidFill>
                  <a:srgbClr val="00B050"/>
                </a:solidFill>
              </a:rPr>
              <a:t> stable beam (3bx3b)</a:t>
            </a:r>
            <a:endParaRPr lang="en-GB" sz="14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BF523EC-EB25-52C8-0696-7F78F3064824}"/>
              </a:ext>
            </a:extLst>
          </p:cNvPr>
          <p:cNvSpPr/>
          <p:nvPr/>
        </p:nvSpPr>
        <p:spPr>
          <a:xfrm>
            <a:off x="195491" y="3470029"/>
            <a:ext cx="11814875" cy="3048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B1A64456-E925-7F33-8C5D-C6F43E817DE7}"/>
              </a:ext>
            </a:extLst>
          </p:cNvPr>
          <p:cNvCxnSpPr/>
          <p:nvPr/>
        </p:nvCxnSpPr>
        <p:spPr>
          <a:xfrm>
            <a:off x="3147277" y="3470029"/>
            <a:ext cx="0" cy="30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AC34CFAE-ACB0-0CE1-886C-789E277E6947}"/>
              </a:ext>
            </a:extLst>
          </p:cNvPr>
          <p:cNvCxnSpPr/>
          <p:nvPr/>
        </p:nvCxnSpPr>
        <p:spPr>
          <a:xfrm>
            <a:off x="4623170" y="3470029"/>
            <a:ext cx="0" cy="30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69399673-D5E2-FC03-8E34-D7DF7AA92C74}"/>
              </a:ext>
            </a:extLst>
          </p:cNvPr>
          <p:cNvCxnSpPr/>
          <p:nvPr/>
        </p:nvCxnSpPr>
        <p:spPr>
          <a:xfrm>
            <a:off x="6099063" y="3470029"/>
            <a:ext cx="0" cy="30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8790244-42F6-C125-6FE3-E1AB63088928}"/>
              </a:ext>
            </a:extLst>
          </p:cNvPr>
          <p:cNvCxnSpPr/>
          <p:nvPr/>
        </p:nvCxnSpPr>
        <p:spPr>
          <a:xfrm>
            <a:off x="7574956" y="3470029"/>
            <a:ext cx="0" cy="30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ECEAC4AD-A1F5-688B-D402-D93693B9D1CD}"/>
              </a:ext>
            </a:extLst>
          </p:cNvPr>
          <p:cNvCxnSpPr/>
          <p:nvPr/>
        </p:nvCxnSpPr>
        <p:spPr>
          <a:xfrm>
            <a:off x="9050849" y="3470029"/>
            <a:ext cx="0" cy="30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BAD57D5D-0A68-CDB7-67DE-E038F086066F}"/>
              </a:ext>
            </a:extLst>
          </p:cNvPr>
          <p:cNvCxnSpPr/>
          <p:nvPr/>
        </p:nvCxnSpPr>
        <p:spPr>
          <a:xfrm>
            <a:off x="10526742" y="3470029"/>
            <a:ext cx="0" cy="30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08342D11-7131-27E0-1C6D-7A08C8538A0F}"/>
              </a:ext>
            </a:extLst>
          </p:cNvPr>
          <p:cNvCxnSpPr/>
          <p:nvPr/>
        </p:nvCxnSpPr>
        <p:spPr>
          <a:xfrm>
            <a:off x="195491" y="3470029"/>
            <a:ext cx="0" cy="30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4C21AD42-6884-6888-9011-911F65B7F91F}"/>
              </a:ext>
            </a:extLst>
          </p:cNvPr>
          <p:cNvCxnSpPr/>
          <p:nvPr/>
        </p:nvCxnSpPr>
        <p:spPr>
          <a:xfrm>
            <a:off x="12002631" y="3470029"/>
            <a:ext cx="0" cy="30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4A55583D-7F08-AFC4-4B53-9FC65DED52E5}"/>
              </a:ext>
            </a:extLst>
          </p:cNvPr>
          <p:cNvSpPr txBox="1"/>
          <p:nvPr/>
        </p:nvSpPr>
        <p:spPr>
          <a:xfrm>
            <a:off x="489079" y="3442429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March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CB0FEBD-F6D2-E344-2330-B71634D5C188}"/>
              </a:ext>
            </a:extLst>
          </p:cNvPr>
          <p:cNvSpPr txBox="1"/>
          <p:nvPr/>
        </p:nvSpPr>
        <p:spPr>
          <a:xfrm>
            <a:off x="2094035" y="3442429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April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933FD6C-E487-33BB-DE99-B05FCBC76BA0}"/>
              </a:ext>
            </a:extLst>
          </p:cNvPr>
          <p:cNvSpPr txBox="1"/>
          <p:nvPr/>
        </p:nvSpPr>
        <p:spPr>
          <a:xfrm>
            <a:off x="3599675" y="3442429"/>
            <a:ext cx="62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May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8184A72-CDAB-F191-A0DA-3AB210983C3D}"/>
              </a:ext>
            </a:extLst>
          </p:cNvPr>
          <p:cNvSpPr txBox="1"/>
          <p:nvPr/>
        </p:nvSpPr>
        <p:spPr>
          <a:xfrm>
            <a:off x="5016685" y="3442429"/>
            <a:ext cx="705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June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6509546-36D3-BF74-D03B-988D344BC720}"/>
              </a:ext>
            </a:extLst>
          </p:cNvPr>
          <p:cNvSpPr txBox="1"/>
          <p:nvPr/>
        </p:nvSpPr>
        <p:spPr>
          <a:xfrm>
            <a:off x="6503872" y="3442429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July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017EA18-00E3-B010-808C-0B7719B47703}"/>
              </a:ext>
            </a:extLst>
          </p:cNvPr>
          <p:cNvSpPr txBox="1"/>
          <p:nvPr/>
        </p:nvSpPr>
        <p:spPr>
          <a:xfrm>
            <a:off x="9106673" y="3442429"/>
            <a:ext cx="1383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September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60DCC65-C48A-1A75-4302-19F5C4CFDA75}"/>
              </a:ext>
            </a:extLst>
          </p:cNvPr>
          <p:cNvSpPr txBox="1"/>
          <p:nvPr/>
        </p:nvSpPr>
        <p:spPr>
          <a:xfrm>
            <a:off x="10763190" y="3442429"/>
            <a:ext cx="1091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October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C595A0A-B516-3445-C3B8-CBE076A45BD9}"/>
              </a:ext>
            </a:extLst>
          </p:cNvPr>
          <p:cNvSpPr txBox="1"/>
          <p:nvPr/>
        </p:nvSpPr>
        <p:spPr>
          <a:xfrm>
            <a:off x="4902763" y="3851455"/>
            <a:ext cx="2131974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endParaRPr lang="en-GB" sz="1200" dirty="0"/>
          </a:p>
          <a:p>
            <a:pPr algn="ctr"/>
            <a:r>
              <a:rPr lang="en-GB" sz="1400" dirty="0">
                <a:solidFill>
                  <a:srgbClr val="00B050"/>
                </a:solidFill>
              </a:rPr>
              <a:t>12 fb</a:t>
            </a:r>
            <a:r>
              <a:rPr lang="en-GB" sz="1400" baseline="30000" dirty="0">
                <a:solidFill>
                  <a:srgbClr val="00B050"/>
                </a:solidFill>
              </a:rPr>
              <a:t>-1</a:t>
            </a:r>
            <a:r>
              <a:rPr lang="en-GB" sz="1400" dirty="0">
                <a:solidFill>
                  <a:srgbClr val="00B050"/>
                </a:solidFill>
              </a:rPr>
              <a:t> in ~1month </a:t>
            </a:r>
            <a:endParaRPr lang="en-GB" sz="1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61AA9FF-5454-7B49-26BF-F32ED8DAA77B}"/>
              </a:ext>
            </a:extLst>
          </p:cNvPr>
          <p:cNvSpPr txBox="1"/>
          <p:nvPr/>
        </p:nvSpPr>
        <p:spPr>
          <a:xfrm>
            <a:off x="3910863" y="2046420"/>
            <a:ext cx="2415567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b="1" dirty="0"/>
              <a:t>24.05.2023</a:t>
            </a:r>
          </a:p>
          <a:p>
            <a:pPr algn="ctr"/>
            <a:r>
              <a:rPr lang="en-GB" sz="1400" dirty="0">
                <a:solidFill>
                  <a:srgbClr val="FF0000"/>
                </a:solidFill>
              </a:rPr>
              <a:t>RF finger module</a:t>
            </a:r>
            <a:r>
              <a:rPr lang="en-GB" sz="1400" dirty="0"/>
              <a:t> Vacuum spikes caused by beam induced arcing/heating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B07A25-521C-29BE-C989-6F8F52C496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2333" y="163188"/>
            <a:ext cx="1943667" cy="1769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F30E9BF-0FBD-87A5-1EF8-7AE6CE6CA611}"/>
              </a:ext>
            </a:extLst>
          </p:cNvPr>
          <p:cNvSpPr txBox="1"/>
          <p:nvPr/>
        </p:nvSpPr>
        <p:spPr>
          <a:xfrm>
            <a:off x="6919940" y="5255937"/>
            <a:ext cx="2497469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b="1" dirty="0"/>
              <a:t>17.07.2023</a:t>
            </a:r>
          </a:p>
          <a:p>
            <a:pPr algn="ctr"/>
            <a:r>
              <a:rPr lang="en-GB" sz="1400" dirty="0"/>
              <a:t>Power glitch, magnet quench, and </a:t>
            </a:r>
            <a:r>
              <a:rPr lang="en-GB" sz="1400" dirty="0">
                <a:solidFill>
                  <a:srgbClr val="FF0000"/>
                </a:solidFill>
              </a:rPr>
              <a:t>leaking bellow in IT.L8</a:t>
            </a:r>
          </a:p>
        </p:txBody>
      </p:sp>
      <p:pic>
        <p:nvPicPr>
          <p:cNvPr id="10" name="Picture 8">
            <a:extLst>
              <a:ext uri="{FF2B5EF4-FFF2-40B4-BE49-F238E27FC236}">
                <a16:creationId xmlns:a16="http://schemas.microsoft.com/office/drawing/2014/main" id="{62C4FA43-1548-55EA-39CC-9F05E9146E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0291" y="3868655"/>
            <a:ext cx="1811346" cy="1358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A picture containing indoor, engine, leather&#10;&#10;Description automatically generated">
            <a:extLst>
              <a:ext uri="{FF2B5EF4-FFF2-40B4-BE49-F238E27FC236}">
                <a16:creationId xmlns:a16="http://schemas.microsoft.com/office/drawing/2014/main" id="{03D11171-2148-134F-C3D0-509EE3764EE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390415" y="4577681"/>
            <a:ext cx="1228842" cy="126984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FCCA183-AB54-22C8-9183-0AB8D48A0094}"/>
              </a:ext>
            </a:extLst>
          </p:cNvPr>
          <p:cNvSpPr txBox="1"/>
          <p:nvPr/>
        </p:nvSpPr>
        <p:spPr>
          <a:xfrm>
            <a:off x="1048154" y="3871280"/>
            <a:ext cx="1913369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b="1" dirty="0"/>
              <a:t>02.04.2023</a:t>
            </a:r>
          </a:p>
          <a:p>
            <a:pPr algn="ctr"/>
            <a:r>
              <a:rPr lang="en-GB" sz="1400" dirty="0">
                <a:solidFill>
                  <a:srgbClr val="FF0000"/>
                </a:solidFill>
              </a:rPr>
              <a:t>RF Rupture discs</a:t>
            </a:r>
            <a:r>
              <a:rPr lang="en-GB" sz="1400" dirty="0"/>
              <a:t> following IP4 SVC trip 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D17C1F2-9ABD-23DE-E0D6-1917D3E6EAE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21144" y="3839361"/>
            <a:ext cx="1564560" cy="118997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AC8CC7C-4CCD-1A7E-A226-A18BC789E021}"/>
              </a:ext>
            </a:extLst>
          </p:cNvPr>
          <p:cNvSpPr txBox="1"/>
          <p:nvPr/>
        </p:nvSpPr>
        <p:spPr>
          <a:xfrm>
            <a:off x="2931456" y="5058801"/>
            <a:ext cx="2083095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b="1" dirty="0"/>
              <a:t>12.05.2023</a:t>
            </a:r>
          </a:p>
          <a:p>
            <a:pPr algn="ctr"/>
            <a:r>
              <a:rPr lang="en-GB" sz="1400" dirty="0">
                <a:solidFill>
                  <a:srgbClr val="00B050"/>
                </a:solidFill>
              </a:rPr>
              <a:t>1</a:t>
            </a:r>
            <a:r>
              <a:rPr lang="en-GB" sz="1400" baseline="30000" dirty="0">
                <a:solidFill>
                  <a:srgbClr val="00B050"/>
                </a:solidFill>
              </a:rPr>
              <a:t>st</a:t>
            </a:r>
            <a:r>
              <a:rPr lang="en-GB" sz="1400" dirty="0">
                <a:solidFill>
                  <a:srgbClr val="00B050"/>
                </a:solidFill>
              </a:rPr>
              <a:t> collisions with 2374 b </a:t>
            </a:r>
            <a:r>
              <a:rPr lang="en-GB" sz="1400" dirty="0"/>
              <a:t>(mixed scheme to minimize HL)</a:t>
            </a:r>
          </a:p>
        </p:txBody>
      </p:sp>
      <p:pic>
        <p:nvPicPr>
          <p:cNvPr id="11" name="Picture 12">
            <a:extLst>
              <a:ext uri="{FF2B5EF4-FFF2-40B4-BE49-F238E27FC236}">
                <a16:creationId xmlns:a16="http://schemas.microsoft.com/office/drawing/2014/main" id="{295602FD-EB80-E612-F7F7-C566C0E9FF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2059" y="1111542"/>
            <a:ext cx="1478341" cy="1108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391014B-CB69-BADF-A82F-DE20EF44605A}"/>
              </a:ext>
            </a:extLst>
          </p:cNvPr>
          <p:cNvSpPr txBox="1"/>
          <p:nvPr/>
        </p:nvSpPr>
        <p:spPr>
          <a:xfrm>
            <a:off x="7388223" y="150206"/>
            <a:ext cx="3603229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b="1" dirty="0"/>
              <a:t>31.08.2023 (B)</a:t>
            </a:r>
          </a:p>
          <a:p>
            <a:pPr algn="ctr"/>
            <a:r>
              <a:rPr lang="en-GB" sz="1400" b="1" dirty="0"/>
              <a:t>08.09.2023 (A)</a:t>
            </a:r>
          </a:p>
          <a:p>
            <a:pPr algn="ctr"/>
            <a:r>
              <a:rPr lang="en-GB" sz="1400" dirty="0">
                <a:solidFill>
                  <a:srgbClr val="FF0000"/>
                </a:solidFill>
              </a:rPr>
              <a:t>2 vacuum leaks</a:t>
            </a:r>
            <a:r>
              <a:rPr lang="en-GB" sz="1400" dirty="0"/>
              <a:t> </a:t>
            </a:r>
            <a:r>
              <a:rPr lang="en-GB" sz="1400" dirty="0">
                <a:solidFill>
                  <a:srgbClr val="FF0000"/>
                </a:solidFill>
              </a:rPr>
              <a:t>on IP8-TDIS</a:t>
            </a:r>
            <a:endParaRPr lang="en-GB" sz="1400" dirty="0"/>
          </a:p>
          <a:p>
            <a:pPr algn="ctr"/>
            <a:r>
              <a:rPr lang="en-GB" sz="1400" dirty="0"/>
              <a:t>Preventing p operation, but Pb ion possible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B004C7F-7A05-881F-A65D-126EAB99FEB5}"/>
              </a:ext>
            </a:extLst>
          </p:cNvPr>
          <p:cNvSpPr txBox="1"/>
          <p:nvPr/>
        </p:nvSpPr>
        <p:spPr>
          <a:xfrm>
            <a:off x="6268326" y="894270"/>
            <a:ext cx="2131974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endParaRPr lang="en-GB" sz="1200" dirty="0"/>
          </a:p>
          <a:p>
            <a:pPr algn="ctr"/>
            <a:r>
              <a:rPr lang="en-GB" sz="1400" dirty="0">
                <a:solidFill>
                  <a:srgbClr val="00B050"/>
                </a:solidFill>
              </a:rPr>
              <a:t>20 fb</a:t>
            </a:r>
            <a:r>
              <a:rPr lang="en-GB" sz="1400" baseline="30000" dirty="0">
                <a:solidFill>
                  <a:srgbClr val="00B050"/>
                </a:solidFill>
              </a:rPr>
              <a:t>-1</a:t>
            </a:r>
            <a:r>
              <a:rPr lang="en-GB" sz="1400" dirty="0">
                <a:solidFill>
                  <a:srgbClr val="00B050"/>
                </a:solidFill>
              </a:rPr>
              <a:t> in ~1.5month</a:t>
            </a:r>
            <a:endParaRPr lang="en-GB" sz="1400" dirty="0"/>
          </a:p>
        </p:txBody>
      </p:sp>
      <p:pic>
        <p:nvPicPr>
          <p:cNvPr id="63" name="Picture 62" descr="A graph showing a line of growth&#10;&#10;Description automatically generated with medium confidence">
            <a:extLst>
              <a:ext uri="{FF2B5EF4-FFF2-40B4-BE49-F238E27FC236}">
                <a16:creationId xmlns:a16="http://schemas.microsoft.com/office/drawing/2014/main" id="{F97E78ED-27BC-9058-1D75-5663113D7205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14" t="14632" r="43561" b="18401"/>
          <a:stretch/>
        </p:blipFill>
        <p:spPr>
          <a:xfrm>
            <a:off x="5100088" y="4306693"/>
            <a:ext cx="1698879" cy="1582738"/>
          </a:xfrm>
          <a:prstGeom prst="rect">
            <a:avLst/>
          </a:prstGeom>
        </p:spPr>
      </p:pic>
      <p:sp>
        <p:nvSpPr>
          <p:cNvPr id="1024" name="Oval 1023">
            <a:extLst>
              <a:ext uri="{FF2B5EF4-FFF2-40B4-BE49-F238E27FC236}">
                <a16:creationId xmlns:a16="http://schemas.microsoft.com/office/drawing/2014/main" id="{3AE1743E-5386-6B7B-7A7D-9B8BE61F00C6}"/>
              </a:ext>
            </a:extLst>
          </p:cNvPr>
          <p:cNvSpPr/>
          <p:nvPr/>
        </p:nvSpPr>
        <p:spPr>
          <a:xfrm>
            <a:off x="5225197" y="5284714"/>
            <a:ext cx="614480" cy="61713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1025" name="Picture 1024" descr="A graph showing a line of growth&#10;&#10;Description automatically generated with medium confidence">
            <a:extLst>
              <a:ext uri="{FF2B5EF4-FFF2-40B4-BE49-F238E27FC236}">
                <a16:creationId xmlns:a16="http://schemas.microsoft.com/office/drawing/2014/main" id="{6D1BDA87-B34F-C22C-9E28-4609E5CFF9DB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14" t="14632" r="43561" b="18401"/>
          <a:stretch/>
        </p:blipFill>
        <p:spPr>
          <a:xfrm>
            <a:off x="6397528" y="1387396"/>
            <a:ext cx="1698879" cy="1582738"/>
          </a:xfrm>
          <a:prstGeom prst="rect">
            <a:avLst/>
          </a:prstGeom>
        </p:spPr>
      </p:pic>
      <p:sp>
        <p:nvSpPr>
          <p:cNvPr id="1027" name="Oval 1026">
            <a:extLst>
              <a:ext uri="{FF2B5EF4-FFF2-40B4-BE49-F238E27FC236}">
                <a16:creationId xmlns:a16="http://schemas.microsoft.com/office/drawing/2014/main" id="{35DD527F-AC58-44F9-13CE-2B6690731B0E}"/>
              </a:ext>
            </a:extLst>
          </p:cNvPr>
          <p:cNvSpPr/>
          <p:nvPr/>
        </p:nvSpPr>
        <p:spPr>
          <a:xfrm>
            <a:off x="6979315" y="1631307"/>
            <a:ext cx="1188190" cy="1336833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035" name="Straight Connector 1034">
            <a:extLst>
              <a:ext uri="{FF2B5EF4-FFF2-40B4-BE49-F238E27FC236}">
                <a16:creationId xmlns:a16="http://schemas.microsoft.com/office/drawing/2014/main" id="{03F750A9-BA46-AFB3-E706-1E95CB8C127E}"/>
              </a:ext>
            </a:extLst>
          </p:cNvPr>
          <p:cNvCxnSpPr>
            <a:cxnSpLocks/>
          </p:cNvCxnSpPr>
          <p:nvPr/>
        </p:nvCxnSpPr>
        <p:spPr>
          <a:xfrm flipH="1" flipV="1">
            <a:off x="9053185" y="3353348"/>
            <a:ext cx="882115" cy="3108"/>
          </a:xfrm>
          <a:prstGeom prst="line">
            <a:avLst/>
          </a:prstGeom>
          <a:ln w="19050">
            <a:solidFill>
              <a:srgbClr val="D60093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7" name="Straight Connector 1036">
            <a:extLst>
              <a:ext uri="{FF2B5EF4-FFF2-40B4-BE49-F238E27FC236}">
                <a16:creationId xmlns:a16="http://schemas.microsoft.com/office/drawing/2014/main" id="{E8750C66-2785-13A3-8FA1-9C069730FE46}"/>
              </a:ext>
            </a:extLst>
          </p:cNvPr>
          <p:cNvCxnSpPr>
            <a:cxnSpLocks/>
          </p:cNvCxnSpPr>
          <p:nvPr/>
        </p:nvCxnSpPr>
        <p:spPr>
          <a:xfrm flipH="1" flipV="1">
            <a:off x="195491" y="3351331"/>
            <a:ext cx="6783824" cy="7142"/>
          </a:xfrm>
          <a:prstGeom prst="line">
            <a:avLst/>
          </a:prstGeom>
          <a:ln w="19050">
            <a:solidFill>
              <a:srgbClr val="0000FF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0" name="TextBox 1039">
            <a:extLst>
              <a:ext uri="{FF2B5EF4-FFF2-40B4-BE49-F238E27FC236}">
                <a16:creationId xmlns:a16="http://schemas.microsoft.com/office/drawing/2014/main" id="{C356EB7A-604B-F0D8-E5E0-435EDDA56B48}"/>
              </a:ext>
            </a:extLst>
          </p:cNvPr>
          <p:cNvSpPr txBox="1"/>
          <p:nvPr/>
        </p:nvSpPr>
        <p:spPr>
          <a:xfrm>
            <a:off x="8684543" y="2881746"/>
            <a:ext cx="16369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200" b="1" dirty="0">
                <a:solidFill>
                  <a:srgbClr val="D60093"/>
                </a:solidFill>
              </a:rPr>
              <a:t>High Beta + recommissioning</a:t>
            </a:r>
          </a:p>
        </p:txBody>
      </p:sp>
      <p:sp>
        <p:nvSpPr>
          <p:cNvPr id="1046" name="5-point Star 1045">
            <a:extLst>
              <a:ext uri="{FF2B5EF4-FFF2-40B4-BE49-F238E27FC236}">
                <a16:creationId xmlns:a16="http://schemas.microsoft.com/office/drawing/2014/main" id="{7D93A62A-A4D9-00D3-BAE5-F6CA67EAD83F}"/>
              </a:ext>
            </a:extLst>
          </p:cNvPr>
          <p:cNvSpPr/>
          <p:nvPr/>
        </p:nvSpPr>
        <p:spPr>
          <a:xfrm>
            <a:off x="1737536" y="3661521"/>
            <a:ext cx="180000" cy="180000"/>
          </a:xfrm>
          <a:prstGeom prst="star5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47" name="5-point Star 1046">
            <a:extLst>
              <a:ext uri="{FF2B5EF4-FFF2-40B4-BE49-F238E27FC236}">
                <a16:creationId xmlns:a16="http://schemas.microsoft.com/office/drawing/2014/main" id="{00C2BA95-1BDD-263B-0C1D-4F7B5C3F6080}"/>
              </a:ext>
            </a:extLst>
          </p:cNvPr>
          <p:cNvSpPr/>
          <p:nvPr/>
        </p:nvSpPr>
        <p:spPr>
          <a:xfrm>
            <a:off x="1001045" y="3389459"/>
            <a:ext cx="180000" cy="180000"/>
          </a:xfrm>
          <a:prstGeom prst="star5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48" name="5-point Star 1047">
            <a:extLst>
              <a:ext uri="{FF2B5EF4-FFF2-40B4-BE49-F238E27FC236}">
                <a16:creationId xmlns:a16="http://schemas.microsoft.com/office/drawing/2014/main" id="{BAC4C26F-6E0A-4B34-73B3-6737C2245A26}"/>
              </a:ext>
            </a:extLst>
          </p:cNvPr>
          <p:cNvSpPr/>
          <p:nvPr/>
        </p:nvSpPr>
        <p:spPr>
          <a:xfrm>
            <a:off x="2587286" y="3403337"/>
            <a:ext cx="180000" cy="180000"/>
          </a:xfrm>
          <a:prstGeom prst="star5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49" name="5-point Star 1048">
            <a:extLst>
              <a:ext uri="{FF2B5EF4-FFF2-40B4-BE49-F238E27FC236}">
                <a16:creationId xmlns:a16="http://schemas.microsoft.com/office/drawing/2014/main" id="{9E8D9760-2AF3-A400-ABB8-EE62D6900680}"/>
              </a:ext>
            </a:extLst>
          </p:cNvPr>
          <p:cNvSpPr/>
          <p:nvPr/>
        </p:nvSpPr>
        <p:spPr>
          <a:xfrm>
            <a:off x="3589237" y="3641742"/>
            <a:ext cx="180000" cy="180000"/>
          </a:xfrm>
          <a:prstGeom prst="star5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50" name="5-point Star 1049">
            <a:extLst>
              <a:ext uri="{FF2B5EF4-FFF2-40B4-BE49-F238E27FC236}">
                <a16:creationId xmlns:a16="http://schemas.microsoft.com/office/drawing/2014/main" id="{CFB6C9CA-A836-3777-971A-C6E94C606D89}"/>
              </a:ext>
            </a:extLst>
          </p:cNvPr>
          <p:cNvSpPr/>
          <p:nvPr/>
        </p:nvSpPr>
        <p:spPr>
          <a:xfrm>
            <a:off x="4216738" y="3389459"/>
            <a:ext cx="180000" cy="180000"/>
          </a:xfrm>
          <a:prstGeom prst="star5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51" name="5-point Star 1050">
            <a:extLst>
              <a:ext uri="{FF2B5EF4-FFF2-40B4-BE49-F238E27FC236}">
                <a16:creationId xmlns:a16="http://schemas.microsoft.com/office/drawing/2014/main" id="{6D66EA68-6C2C-55BA-052B-1684B8511E43}"/>
              </a:ext>
            </a:extLst>
          </p:cNvPr>
          <p:cNvSpPr/>
          <p:nvPr/>
        </p:nvSpPr>
        <p:spPr>
          <a:xfrm>
            <a:off x="6854737" y="3663848"/>
            <a:ext cx="180000" cy="180000"/>
          </a:xfrm>
          <a:prstGeom prst="star5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053" name="Straight Connector 1052">
            <a:extLst>
              <a:ext uri="{FF2B5EF4-FFF2-40B4-BE49-F238E27FC236}">
                <a16:creationId xmlns:a16="http://schemas.microsoft.com/office/drawing/2014/main" id="{B211D5FA-BBBC-0E3F-A366-6EBCA8FC636C}"/>
              </a:ext>
            </a:extLst>
          </p:cNvPr>
          <p:cNvCxnSpPr/>
          <p:nvPr/>
        </p:nvCxnSpPr>
        <p:spPr>
          <a:xfrm>
            <a:off x="1671384" y="3471588"/>
            <a:ext cx="0" cy="30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5" name="TextBox 1054">
            <a:extLst>
              <a:ext uri="{FF2B5EF4-FFF2-40B4-BE49-F238E27FC236}">
                <a16:creationId xmlns:a16="http://schemas.microsoft.com/office/drawing/2014/main" id="{6FA37427-682D-ECDF-A917-57F9DF560D1C}"/>
              </a:ext>
            </a:extLst>
          </p:cNvPr>
          <p:cNvSpPr txBox="1"/>
          <p:nvPr/>
        </p:nvSpPr>
        <p:spPr>
          <a:xfrm>
            <a:off x="7847875" y="3442429"/>
            <a:ext cx="936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August</a:t>
            </a:r>
          </a:p>
        </p:txBody>
      </p:sp>
      <p:cxnSp>
        <p:nvCxnSpPr>
          <p:cNvPr id="1057" name="Straight Connector 1056">
            <a:extLst>
              <a:ext uri="{FF2B5EF4-FFF2-40B4-BE49-F238E27FC236}">
                <a16:creationId xmlns:a16="http://schemas.microsoft.com/office/drawing/2014/main" id="{C5D56DA2-9EF3-F2E7-4870-84D0EF1F4765}"/>
              </a:ext>
            </a:extLst>
          </p:cNvPr>
          <p:cNvCxnSpPr>
            <a:cxnSpLocks/>
          </p:cNvCxnSpPr>
          <p:nvPr/>
        </p:nvCxnSpPr>
        <p:spPr>
          <a:xfrm flipH="1">
            <a:off x="6990324" y="3354439"/>
            <a:ext cx="2060525" cy="926"/>
          </a:xfrm>
          <a:prstGeom prst="line">
            <a:avLst/>
          </a:prstGeom>
          <a:ln w="19050">
            <a:solidFill>
              <a:srgbClr val="FF0000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1" name="TextBox 1060">
            <a:extLst>
              <a:ext uri="{FF2B5EF4-FFF2-40B4-BE49-F238E27FC236}">
                <a16:creationId xmlns:a16="http://schemas.microsoft.com/office/drawing/2014/main" id="{7DE37346-A083-0973-E4ED-6F60FC821C29}"/>
              </a:ext>
            </a:extLst>
          </p:cNvPr>
          <p:cNvSpPr txBox="1"/>
          <p:nvPr/>
        </p:nvSpPr>
        <p:spPr>
          <a:xfrm>
            <a:off x="7434355" y="3077758"/>
            <a:ext cx="12791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400" b="1" dirty="0">
                <a:solidFill>
                  <a:srgbClr val="FF0000"/>
                </a:solidFill>
              </a:rPr>
              <a:t>IT.L8 fault</a:t>
            </a:r>
            <a:endParaRPr lang="en-CH" sz="1400" dirty="0">
              <a:solidFill>
                <a:srgbClr val="FF0000"/>
              </a:solidFill>
            </a:endParaRPr>
          </a:p>
        </p:txBody>
      </p:sp>
      <p:sp>
        <p:nvSpPr>
          <p:cNvPr id="1062" name="5-point Star 1061">
            <a:extLst>
              <a:ext uri="{FF2B5EF4-FFF2-40B4-BE49-F238E27FC236}">
                <a16:creationId xmlns:a16="http://schemas.microsoft.com/office/drawing/2014/main" id="{1405F51C-6534-5FC1-C729-7E6CDC345615}"/>
              </a:ext>
            </a:extLst>
          </p:cNvPr>
          <p:cNvSpPr/>
          <p:nvPr/>
        </p:nvSpPr>
        <p:spPr>
          <a:xfrm>
            <a:off x="8852671" y="3388709"/>
            <a:ext cx="180000" cy="180000"/>
          </a:xfrm>
          <a:prstGeom prst="star5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F4CD7493-80AF-0BAE-42F0-F3B4A9394BDC}"/>
              </a:ext>
            </a:extLst>
          </p:cNvPr>
          <p:cNvCxnSpPr>
            <a:cxnSpLocks/>
          </p:cNvCxnSpPr>
          <p:nvPr/>
        </p:nvCxnSpPr>
        <p:spPr>
          <a:xfrm flipH="1">
            <a:off x="9936500" y="3353460"/>
            <a:ext cx="2066131" cy="0"/>
          </a:xfrm>
          <a:prstGeom prst="line">
            <a:avLst/>
          </a:prstGeom>
          <a:ln w="19050">
            <a:solidFill>
              <a:srgbClr val="FFC000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24BA366F-22EF-15FC-F1DC-A9B77FEF03C8}"/>
              </a:ext>
            </a:extLst>
          </p:cNvPr>
          <p:cNvSpPr txBox="1"/>
          <p:nvPr/>
        </p:nvSpPr>
        <p:spPr>
          <a:xfrm>
            <a:off x="10447627" y="3084352"/>
            <a:ext cx="10438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b="1" dirty="0">
                <a:solidFill>
                  <a:srgbClr val="FFC000"/>
                </a:solidFill>
              </a:rPr>
              <a:t>IONS run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8A9A18-9A8A-2520-7930-A882832AC413}"/>
              </a:ext>
            </a:extLst>
          </p:cNvPr>
          <p:cNvSpPr txBox="1"/>
          <p:nvPr/>
        </p:nvSpPr>
        <p:spPr>
          <a:xfrm>
            <a:off x="-10395" y="2259986"/>
            <a:ext cx="2065888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b="1" dirty="0"/>
              <a:t>18.03.2023</a:t>
            </a:r>
          </a:p>
          <a:p>
            <a:pPr algn="ctr"/>
            <a:r>
              <a:rPr lang="en-GB" sz="1400" dirty="0">
                <a:solidFill>
                  <a:srgbClr val="FF0000"/>
                </a:solidFill>
              </a:rPr>
              <a:t>Crystal collimator</a:t>
            </a:r>
            <a:endParaRPr lang="en-GB" sz="1400" dirty="0"/>
          </a:p>
          <a:p>
            <a:pPr algn="ctr"/>
            <a:r>
              <a:rPr lang="en-GB" sz="1400" dirty="0"/>
              <a:t>Non-Conformity appeared during testing</a:t>
            </a:r>
          </a:p>
        </p:txBody>
      </p:sp>
      <p:pic>
        <p:nvPicPr>
          <p:cNvPr id="13" name="Content Placeholder 4">
            <a:extLst>
              <a:ext uri="{FF2B5EF4-FFF2-40B4-BE49-F238E27FC236}">
                <a16:creationId xmlns:a16="http://schemas.microsoft.com/office/drawing/2014/main" id="{F660B4BC-4903-9696-E2B9-71B6970E540A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-58203" y="407263"/>
            <a:ext cx="2065451" cy="150897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51B4B70-B7FB-2712-AF18-A1C81D0525B2}"/>
              </a:ext>
            </a:extLst>
          </p:cNvPr>
          <p:cNvSpPr txBox="1"/>
          <p:nvPr/>
        </p:nvSpPr>
        <p:spPr>
          <a:xfrm>
            <a:off x="3330840" y="3021263"/>
            <a:ext cx="8491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00FF"/>
                </a:solidFill>
              </a:rPr>
              <a:t>p</a:t>
            </a:r>
            <a:r>
              <a:rPr lang="en-CH" sz="1800" b="1" dirty="0">
                <a:solidFill>
                  <a:srgbClr val="0000FF"/>
                </a:solidFill>
              </a:rPr>
              <a:t> run</a:t>
            </a:r>
            <a:endParaRPr lang="en-CH" dirty="0">
              <a:solidFill>
                <a:srgbClr val="0000FF"/>
              </a:solidFill>
            </a:endParaRPr>
          </a:p>
        </p:txBody>
      </p:sp>
      <p:sp>
        <p:nvSpPr>
          <p:cNvPr id="18" name="5-point Star 17">
            <a:extLst>
              <a:ext uri="{FF2B5EF4-FFF2-40B4-BE49-F238E27FC236}">
                <a16:creationId xmlns:a16="http://schemas.microsoft.com/office/drawing/2014/main" id="{589C816D-3FB7-F03B-8F0B-D93DAEA001A5}"/>
              </a:ext>
            </a:extLst>
          </p:cNvPr>
          <p:cNvSpPr/>
          <p:nvPr/>
        </p:nvSpPr>
        <p:spPr>
          <a:xfrm>
            <a:off x="9297745" y="3390595"/>
            <a:ext cx="180000" cy="180000"/>
          </a:xfrm>
          <a:prstGeom prst="star5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46707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062" grpId="0" animBg="1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CBE2646-683A-6832-2CEA-E27758D818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8097939" cy="714265"/>
          </a:xfrm>
        </p:spPr>
        <p:txBody>
          <a:bodyPr>
            <a:normAutofit/>
          </a:bodyPr>
          <a:lstStyle/>
          <a:p>
            <a:r>
              <a:rPr lang="en-GB" dirty="0"/>
              <a:t>TDIS implications</a:t>
            </a:r>
          </a:p>
        </p:txBody>
      </p:sp>
      <p:pic>
        <p:nvPicPr>
          <p:cNvPr id="14" name="Picture 13" descr="A diagram of a graphite and graphite&#10;&#10;Description automatically generated">
            <a:extLst>
              <a:ext uri="{FF2B5EF4-FFF2-40B4-BE49-F238E27FC236}">
                <a16:creationId xmlns:a16="http://schemas.microsoft.com/office/drawing/2014/main" id="{D0690386-7C27-AD3F-693E-F576BDA573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5280" y="164575"/>
            <a:ext cx="3855090" cy="1204193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A76271B5-0664-E3C4-406D-88D0E8939B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5280" y="3928265"/>
            <a:ext cx="3855090" cy="1467706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531127CD-1669-20CB-409A-D10C89FF6F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5280" y="1915861"/>
            <a:ext cx="3855090" cy="1465311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8DB85294-20BD-3FF8-6032-51A36690A594}"/>
              </a:ext>
            </a:extLst>
          </p:cNvPr>
          <p:cNvSpPr txBox="1"/>
          <p:nvPr/>
        </p:nvSpPr>
        <p:spPr>
          <a:xfrm>
            <a:off x="9350030" y="5671342"/>
            <a:ext cx="2813960" cy="29238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300" dirty="0">
                <a:solidFill>
                  <a:schemeClr val="accent6">
                    <a:lumMod val="50000"/>
                  </a:schemeClr>
                </a:solidFill>
              </a:rPr>
              <a:t>See C. Sharp for technical details</a:t>
            </a:r>
            <a:endParaRPr lang="en-CH" sz="13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2C2CC22F-569D-DB57-9E62-31BA606C8CE2}"/>
              </a:ext>
            </a:extLst>
          </p:cNvPr>
          <p:cNvSpPr/>
          <p:nvPr/>
        </p:nvSpPr>
        <p:spPr>
          <a:xfrm>
            <a:off x="143225" y="913468"/>
            <a:ext cx="6644065" cy="23006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On Sep 1</a:t>
            </a:r>
            <a:r>
              <a:rPr lang="en-US" baseline="30000" dirty="0">
                <a:latin typeface="+mn-lt"/>
              </a:rPr>
              <a:t>st</a:t>
            </a:r>
            <a:r>
              <a:rPr lang="en-US" dirty="0">
                <a:latin typeface="+mn-lt"/>
              </a:rPr>
              <a:t> beams dumped when opening TDI, as </a:t>
            </a:r>
            <a:r>
              <a:rPr lang="en-US" b="1" dirty="0">
                <a:solidFill>
                  <a:srgbClr val="00B0F0"/>
                </a:solidFill>
                <a:latin typeface="+mn-lt"/>
              </a:rPr>
              <a:t>vacuum reached interlock threshold</a:t>
            </a:r>
            <a:r>
              <a:rPr lang="en-US" b="1" dirty="0">
                <a:latin typeface="+mn-lt"/>
              </a:rPr>
              <a:t> </a:t>
            </a:r>
            <a:r>
              <a:rPr lang="en-US" dirty="0">
                <a:latin typeface="+mn-lt"/>
              </a:rPr>
              <a:t>(vacuum valves closed)</a:t>
            </a:r>
          </a:p>
          <a:p>
            <a:pPr marL="342900" indent="-342900"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A </a:t>
            </a:r>
            <a:r>
              <a:rPr lang="en-US" b="1" dirty="0">
                <a:solidFill>
                  <a:srgbClr val="00B0F0"/>
                </a:solidFill>
                <a:latin typeface="+mn-lt"/>
              </a:rPr>
              <a:t>vacuum leak </a:t>
            </a:r>
            <a:r>
              <a:rPr lang="en-US" dirty="0">
                <a:latin typeface="+mn-lt"/>
              </a:rPr>
              <a:t>had developed on IP8-TDIs, starting on </a:t>
            </a:r>
            <a:r>
              <a:rPr lang="en-US" b="1" dirty="0">
                <a:latin typeface="+mn-lt"/>
              </a:rPr>
              <a:t>Aug 31</a:t>
            </a:r>
            <a:r>
              <a:rPr lang="en-US" b="1" baseline="30000" dirty="0">
                <a:latin typeface="+mn-lt"/>
              </a:rPr>
              <a:t>st</a:t>
            </a:r>
            <a:r>
              <a:rPr lang="en-US" dirty="0">
                <a:latin typeface="+mn-lt"/>
              </a:rPr>
              <a:t> - slowly but continuously degrading at every cycle</a:t>
            </a:r>
          </a:p>
          <a:p>
            <a:pPr marL="342900" indent="-342900"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An </a:t>
            </a:r>
            <a:r>
              <a:rPr lang="en-US" b="1" dirty="0">
                <a:solidFill>
                  <a:srgbClr val="00B0F0"/>
                </a:solidFill>
                <a:latin typeface="+mn-lt"/>
              </a:rPr>
              <a:t>additional leak</a:t>
            </a:r>
            <a:r>
              <a:rPr lang="en-US" b="1" dirty="0">
                <a:latin typeface="+mn-lt"/>
              </a:rPr>
              <a:t> </a:t>
            </a:r>
            <a:r>
              <a:rPr lang="en-US" dirty="0">
                <a:latin typeface="+mn-lt"/>
              </a:rPr>
              <a:t>on another bellow appeared on </a:t>
            </a:r>
            <a:r>
              <a:rPr lang="en-US" b="1" dirty="0">
                <a:latin typeface="+mn-lt"/>
              </a:rPr>
              <a:t>Sep 9</a:t>
            </a:r>
            <a:r>
              <a:rPr lang="en-US" b="1" baseline="30000" dirty="0">
                <a:latin typeface="+mn-lt"/>
              </a:rPr>
              <a:t>th</a:t>
            </a:r>
            <a:r>
              <a:rPr lang="en-US" b="1" dirty="0">
                <a:latin typeface="+mn-lt"/>
              </a:rPr>
              <a:t> </a:t>
            </a:r>
          </a:p>
          <a:p>
            <a:pPr marL="342900" indent="-342900"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lang="en-GB" dirty="0">
                <a:latin typeface="+mn-lt"/>
              </a:rPr>
              <a:t>The areas were varnished, and the </a:t>
            </a:r>
            <a:r>
              <a:rPr lang="en-GB" b="1" dirty="0">
                <a:solidFill>
                  <a:srgbClr val="00B0F0"/>
                </a:solidFill>
                <a:latin typeface="+mn-lt"/>
              </a:rPr>
              <a:t>TDI configuration modified</a:t>
            </a:r>
            <a:r>
              <a:rPr lang="en-GB" b="1" dirty="0">
                <a:latin typeface="+mn-lt"/>
              </a:rPr>
              <a:t> </a:t>
            </a:r>
            <a:r>
              <a:rPr lang="en-GB" dirty="0">
                <a:latin typeface="+mn-lt"/>
              </a:rPr>
              <a:t>to limit mechanical stress</a:t>
            </a:r>
            <a:endParaRPr lang="en-US" dirty="0">
              <a:latin typeface="+mn-lt"/>
            </a:endParaRP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903A1B73-A7AD-2BEC-DC83-500D1495D1C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4955" y="3187114"/>
            <a:ext cx="3607202" cy="2782699"/>
          </a:xfrm>
          <a:prstGeom prst="rect">
            <a:avLst/>
          </a:prstGeom>
        </p:spPr>
      </p:pic>
      <p:sp>
        <p:nvSpPr>
          <p:cNvPr id="41" name="Down Arrow 40">
            <a:extLst>
              <a:ext uri="{FF2B5EF4-FFF2-40B4-BE49-F238E27FC236}">
                <a16:creationId xmlns:a16="http://schemas.microsoft.com/office/drawing/2014/main" id="{62ABB105-67A2-9C9C-F5D6-7351DD04BAD6}"/>
              </a:ext>
            </a:extLst>
          </p:cNvPr>
          <p:cNvSpPr/>
          <p:nvPr/>
        </p:nvSpPr>
        <p:spPr>
          <a:xfrm>
            <a:off x="9789764" y="1377263"/>
            <a:ext cx="499265" cy="538598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2" name="Down Arrow 41">
            <a:extLst>
              <a:ext uri="{FF2B5EF4-FFF2-40B4-BE49-F238E27FC236}">
                <a16:creationId xmlns:a16="http://schemas.microsoft.com/office/drawing/2014/main" id="{F3DCB5D2-A4C4-0462-F05D-AA2BDECF0F57}"/>
              </a:ext>
            </a:extLst>
          </p:cNvPr>
          <p:cNvSpPr/>
          <p:nvPr/>
        </p:nvSpPr>
        <p:spPr>
          <a:xfrm>
            <a:off x="9789764" y="3381172"/>
            <a:ext cx="499265" cy="538598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42C0F70-F9AE-1AC9-0798-B15102B5DDA8}"/>
              </a:ext>
            </a:extLst>
          </p:cNvPr>
          <p:cNvSpPr txBox="1"/>
          <p:nvPr/>
        </p:nvSpPr>
        <p:spPr>
          <a:xfrm>
            <a:off x="10406038" y="1501849"/>
            <a:ext cx="108395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500" b="1" dirty="0">
                <a:solidFill>
                  <a:srgbClr val="FF0000"/>
                </a:solidFill>
              </a:rPr>
              <a:t>First leak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D49DCB7-F7ED-BA3B-0E5F-4FAA9AEAB90C}"/>
              </a:ext>
            </a:extLst>
          </p:cNvPr>
          <p:cNvSpPr txBox="1"/>
          <p:nvPr/>
        </p:nvSpPr>
        <p:spPr>
          <a:xfrm>
            <a:off x="10406038" y="3497355"/>
            <a:ext cx="129394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500" b="1" dirty="0">
                <a:solidFill>
                  <a:srgbClr val="FF0000"/>
                </a:solidFill>
              </a:rPr>
              <a:t>Second leak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50E5065-08E1-85D4-CB39-4AD4187DDADD}"/>
              </a:ext>
            </a:extLst>
          </p:cNvPr>
          <p:cNvSpPr txBox="1"/>
          <p:nvPr/>
        </p:nvSpPr>
        <p:spPr>
          <a:xfrm>
            <a:off x="6864100" y="141557"/>
            <a:ext cx="142699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500" b="1" dirty="0"/>
              <a:t>Nominal</a:t>
            </a:r>
          </a:p>
          <a:p>
            <a:pPr algn="ctr"/>
            <a:r>
              <a:rPr lang="en-CH" sz="1500" b="1" dirty="0"/>
              <a:t>configuration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C2AEE9A-A2B7-3377-E9E8-74F704A4D2CF}"/>
              </a:ext>
            </a:extLst>
          </p:cNvPr>
          <p:cNvSpPr txBox="1"/>
          <p:nvPr/>
        </p:nvSpPr>
        <p:spPr>
          <a:xfrm>
            <a:off x="6934463" y="1799678"/>
            <a:ext cx="142699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500" b="1" dirty="0"/>
              <a:t>Degraded</a:t>
            </a:r>
          </a:p>
          <a:p>
            <a:pPr algn="ctr"/>
            <a:r>
              <a:rPr lang="en-CH" sz="1500" b="1" dirty="0"/>
              <a:t>configuration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11B8850-FBC2-567C-531E-072AE78DE152}"/>
              </a:ext>
            </a:extLst>
          </p:cNvPr>
          <p:cNvSpPr txBox="1"/>
          <p:nvPr/>
        </p:nvSpPr>
        <p:spPr>
          <a:xfrm>
            <a:off x="6934464" y="3538066"/>
            <a:ext cx="1426993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500" b="1" dirty="0"/>
              <a:t>Further</a:t>
            </a:r>
          </a:p>
          <a:p>
            <a:pPr algn="ctr"/>
            <a:r>
              <a:rPr lang="en-CH" sz="1500" b="1" dirty="0"/>
              <a:t>degraded</a:t>
            </a:r>
          </a:p>
          <a:p>
            <a:pPr algn="ctr"/>
            <a:r>
              <a:rPr lang="en-CH" sz="1500" b="1" dirty="0"/>
              <a:t>configuration</a:t>
            </a:r>
          </a:p>
        </p:txBody>
      </p:sp>
    </p:spTree>
    <p:extLst>
      <p:ext uri="{BB962C8B-B14F-4D97-AF65-F5344CB8AC3E}">
        <p14:creationId xmlns:p14="http://schemas.microsoft.com/office/powerpoint/2010/main" val="15162933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CBE2646-683A-6832-2CEA-E27758D818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8097939" cy="714265"/>
          </a:xfrm>
        </p:spPr>
        <p:txBody>
          <a:bodyPr>
            <a:normAutofit/>
          </a:bodyPr>
          <a:lstStyle/>
          <a:p>
            <a:r>
              <a:rPr lang="en-GB" dirty="0"/>
              <a:t>TDIS implications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8F3582C-B445-2255-2C1E-6EBE31903B57}"/>
              </a:ext>
            </a:extLst>
          </p:cNvPr>
          <p:cNvSpPr txBox="1"/>
          <p:nvPr/>
        </p:nvSpPr>
        <p:spPr>
          <a:xfrm>
            <a:off x="8015084" y="2900487"/>
            <a:ext cx="366767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No additional spares until mid 2024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DB85294-20BD-3FF8-6032-51A36690A594}"/>
              </a:ext>
            </a:extLst>
          </p:cNvPr>
          <p:cNvSpPr txBox="1"/>
          <p:nvPr/>
        </p:nvSpPr>
        <p:spPr>
          <a:xfrm>
            <a:off x="9350030" y="5671342"/>
            <a:ext cx="2813960" cy="29238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300" dirty="0">
                <a:solidFill>
                  <a:schemeClr val="accent6">
                    <a:lumMod val="50000"/>
                  </a:schemeClr>
                </a:solidFill>
              </a:rPr>
              <a:t>See C. Sharp for technical details</a:t>
            </a:r>
            <a:endParaRPr lang="en-CH" sz="13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Picture 4" descr="A diagram of a line with a line and a rectangle&#10;&#10;Description automatically generated with medium confidence">
            <a:extLst>
              <a:ext uri="{FF2B5EF4-FFF2-40B4-BE49-F238E27FC236}">
                <a16:creationId xmlns:a16="http://schemas.microsoft.com/office/drawing/2014/main" id="{C37A02A4-3A8F-AD89-B206-9E1AD844A7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060" y="4137707"/>
            <a:ext cx="5815592" cy="1759839"/>
          </a:xfrm>
          <a:prstGeom prst="rect">
            <a:avLst/>
          </a:prstGeom>
        </p:spPr>
      </p:pic>
      <p:pic>
        <p:nvPicPr>
          <p:cNvPr id="8" name="Picture 7" descr="A graph of a graph of a number of protons&#10;&#10;Description automatically generated with medium confidence">
            <a:extLst>
              <a:ext uri="{FF2B5EF4-FFF2-40B4-BE49-F238E27FC236}">
                <a16:creationId xmlns:a16="http://schemas.microsoft.com/office/drawing/2014/main" id="{C0067E63-9A1D-09A8-96F3-659A8FAA52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8236" y="86539"/>
            <a:ext cx="5283764" cy="323641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0BC09C7-9162-41EC-A124-D2DAB66BED93}"/>
              </a:ext>
            </a:extLst>
          </p:cNvPr>
          <p:cNvSpPr txBox="1"/>
          <p:nvPr/>
        </p:nvSpPr>
        <p:spPr>
          <a:xfrm>
            <a:off x="220035" y="1132144"/>
            <a:ext cx="6594919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+mn-lt"/>
              </a:rPr>
              <a:t>Exhaustive studies </a:t>
            </a:r>
            <a:r>
              <a:rPr lang="en-GB" sz="1500" dirty="0">
                <a:latin typeface="+mn-lt"/>
              </a:rPr>
              <a:t>(</a:t>
            </a:r>
            <a:r>
              <a:rPr lang="en-GB" sz="1500" dirty="0">
                <a:latin typeface="+mn-lt"/>
                <a:hlinkClick r:id="rId4"/>
              </a:rPr>
              <a:t>LMC#472</a:t>
            </a:r>
            <a:r>
              <a:rPr lang="en-GB" sz="1500" dirty="0">
                <a:latin typeface="+mn-lt"/>
              </a:rPr>
              <a:t>)</a:t>
            </a:r>
            <a:r>
              <a:rPr lang="en-GB" dirty="0">
                <a:latin typeface="+mn-lt"/>
              </a:rPr>
              <a:t> </a:t>
            </a:r>
            <a:r>
              <a:rPr lang="en-GB" sz="2000" dirty="0">
                <a:latin typeface="+mn-lt"/>
              </a:rPr>
              <a:t>were done to evaluate the risks of running with TDIS in degraded configuration: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b="1" dirty="0">
                <a:latin typeface="+mn-lt"/>
              </a:rPr>
              <a:t>protons</a:t>
            </a:r>
            <a:r>
              <a:rPr lang="en-CH" sz="2000" dirty="0">
                <a:latin typeface="+mn-lt"/>
              </a:rPr>
              <a:t>: recommended </a:t>
            </a:r>
            <a:r>
              <a:rPr lang="en-CH" sz="2000" b="1" dirty="0">
                <a:solidFill>
                  <a:srgbClr val="00B0F0"/>
                </a:solidFill>
                <a:latin typeface="+mn-lt"/>
              </a:rPr>
              <a:t>not to exceed 8 bunches </a:t>
            </a:r>
            <a:r>
              <a:rPr lang="en-CH" sz="2000" dirty="0">
                <a:latin typeface="+mn-lt"/>
              </a:rPr>
              <a:t>(1.4x10</a:t>
            </a:r>
            <a:r>
              <a:rPr lang="en-CH" sz="2000" baseline="30000" dirty="0">
                <a:latin typeface="+mn-lt"/>
              </a:rPr>
              <a:t>11</a:t>
            </a:r>
            <a:r>
              <a:rPr lang="en-CH" sz="2000" dirty="0">
                <a:latin typeface="+mn-lt"/>
              </a:rPr>
              <a:t> pb) per injection and not more than 8 bunches within ~4𝜇sec window </a:t>
            </a:r>
            <a:r>
              <a:rPr lang="en-CH" sz="1600" dirty="0">
                <a:latin typeface="+mn-lt"/>
              </a:rPr>
              <a:t>(limitation to ~100 bunches)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2000" b="1" dirty="0">
                <a:latin typeface="+mn-lt"/>
              </a:rPr>
              <a:t>IONS</a:t>
            </a:r>
            <a:r>
              <a:rPr lang="en-CH" sz="2000" dirty="0">
                <a:latin typeface="+mn-lt"/>
              </a:rPr>
              <a:t>: </a:t>
            </a:r>
            <a:r>
              <a:rPr lang="en-CH" sz="2000" b="1" dirty="0">
                <a:solidFill>
                  <a:srgbClr val="00B0F0"/>
                </a:solidFill>
                <a:latin typeface="+mn-lt"/>
              </a:rPr>
              <a:t>nominal Pb </a:t>
            </a:r>
            <a:r>
              <a:rPr lang="en-CH" sz="2000" dirty="0">
                <a:latin typeface="+mn-lt"/>
              </a:rPr>
              <a:t>(1.9x10</a:t>
            </a:r>
            <a:r>
              <a:rPr lang="en-CH" sz="2000" baseline="30000" dirty="0">
                <a:latin typeface="+mn-lt"/>
              </a:rPr>
              <a:t>8</a:t>
            </a:r>
            <a:r>
              <a:rPr lang="en-CH" sz="2000" dirty="0">
                <a:latin typeface="+mn-lt"/>
              </a:rPr>
              <a:t> Pb/bunch) are </a:t>
            </a:r>
            <a:r>
              <a:rPr lang="en-CH" sz="2000" b="1" dirty="0">
                <a:solidFill>
                  <a:srgbClr val="00B0F0"/>
                </a:solidFill>
                <a:latin typeface="+mn-lt"/>
              </a:rPr>
              <a:t>acceptable </a:t>
            </a:r>
            <a:r>
              <a:rPr lang="en-CH" sz="2000" dirty="0">
                <a:latin typeface="+mn-lt"/>
              </a:rPr>
              <a:t>-&gt; localized damage possible</a:t>
            </a:r>
          </a:p>
          <a:p>
            <a:endParaRPr lang="en-CH" sz="1000" dirty="0">
              <a:latin typeface="+mn-lt"/>
              <a:sym typeface="Wingdings" pitchFamily="2" charset="2"/>
            </a:endParaRPr>
          </a:p>
          <a:p>
            <a:pPr algn="ctr"/>
            <a:r>
              <a:rPr lang="en-CH" sz="2400" dirty="0">
                <a:solidFill>
                  <a:srgbClr val="00B0F0"/>
                </a:solidFill>
                <a:latin typeface="+mn-lt"/>
                <a:sym typeface="Wingdings" pitchFamily="2" charset="2"/>
              </a:rPr>
              <a:t></a:t>
            </a:r>
            <a:r>
              <a:rPr lang="en-CH" sz="2400" dirty="0">
                <a:latin typeface="+mn-lt"/>
                <a:sym typeface="Wingdings" pitchFamily="2" charset="2"/>
              </a:rPr>
              <a:t> </a:t>
            </a:r>
            <a:r>
              <a:rPr lang="en-CH" sz="2400" b="1" dirty="0">
                <a:solidFill>
                  <a:srgbClr val="00B0F0"/>
                </a:solidFill>
                <a:latin typeface="+mn-lt"/>
                <a:sym typeface="Wingdings" pitchFamily="2" charset="2"/>
              </a:rPr>
              <a:t>Cancel</a:t>
            </a:r>
            <a:r>
              <a:rPr lang="en-CH" sz="2400" dirty="0">
                <a:latin typeface="+mn-lt"/>
                <a:sym typeface="Wingdings" pitchFamily="2" charset="2"/>
              </a:rPr>
              <a:t> (postpone) the pp reference run</a:t>
            </a:r>
            <a:endParaRPr lang="en-CH" sz="2400" dirty="0">
              <a:latin typeface="+mn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473853B-FEE8-05A5-253D-7BAEFC579863}"/>
              </a:ext>
            </a:extLst>
          </p:cNvPr>
          <p:cNvSpPr txBox="1"/>
          <p:nvPr/>
        </p:nvSpPr>
        <p:spPr>
          <a:xfrm>
            <a:off x="7054489" y="3412473"/>
            <a:ext cx="5109501" cy="2113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23838" indent="-223838">
              <a:buFont typeface="Arial" panose="020B0604020202020204" pitchFamily="34" charset="0"/>
              <a:buChar char="•"/>
            </a:pPr>
            <a:r>
              <a:rPr lang="en-GB" sz="2000" dirty="0">
                <a:latin typeface="+mn-lt"/>
              </a:rPr>
              <a:t>Both TDIS </a:t>
            </a:r>
            <a:r>
              <a:rPr lang="en-GB" sz="2000" b="1" dirty="0">
                <a:latin typeface="+mn-lt"/>
              </a:rPr>
              <a:t>replaced</a:t>
            </a:r>
            <a:r>
              <a:rPr lang="en-GB" sz="2000" dirty="0">
                <a:latin typeface="+mn-lt"/>
              </a:rPr>
              <a:t> by present spares during YETS 23-24</a:t>
            </a:r>
          </a:p>
          <a:p>
            <a:pPr marL="223838" indent="-223838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latin typeface="+mn-lt"/>
              </a:rPr>
              <a:t>However, the spare TDIS are equipped with </a:t>
            </a:r>
            <a:r>
              <a:rPr lang="en-GB" sz="2000" b="1" dirty="0">
                <a:latin typeface="+mn-lt"/>
              </a:rPr>
              <a:t>same non-conform bellows</a:t>
            </a:r>
          </a:p>
          <a:p>
            <a:pPr marL="533400" lvl="1" indent="-215900">
              <a:buFont typeface="Arial" panose="020B0604020202020204" pitchFamily="34" charset="0"/>
              <a:buChar char="•"/>
            </a:pPr>
            <a:r>
              <a:rPr lang="en-GB" dirty="0">
                <a:latin typeface="+mn-lt"/>
              </a:rPr>
              <a:t>Limit mechanical stress under discussion</a:t>
            </a:r>
          </a:p>
          <a:p>
            <a:pPr marL="533400" lvl="1" indent="-215900">
              <a:buFont typeface="Arial" panose="020B0604020202020204" pitchFamily="34" charset="0"/>
              <a:buChar char="•"/>
            </a:pPr>
            <a:r>
              <a:rPr lang="en-GB" b="1" u="sng" dirty="0">
                <a:solidFill>
                  <a:srgbClr val="C00000"/>
                </a:solidFill>
                <a:latin typeface="+mn-lt"/>
              </a:rPr>
              <a:t>Possible limitation</a:t>
            </a:r>
            <a:r>
              <a:rPr lang="en-GB" b="1" dirty="0">
                <a:solidFill>
                  <a:srgbClr val="C00000"/>
                </a:solidFill>
                <a:latin typeface="+mn-lt"/>
              </a:rPr>
              <a:t> </a:t>
            </a:r>
            <a:r>
              <a:rPr lang="en-GB" dirty="0">
                <a:latin typeface="+mn-lt"/>
              </a:rPr>
              <a:t>in case of failure (NO additional spare until mid 2024)</a:t>
            </a:r>
          </a:p>
        </p:txBody>
      </p:sp>
    </p:spTree>
    <p:extLst>
      <p:ext uri="{BB962C8B-B14F-4D97-AF65-F5344CB8AC3E}">
        <p14:creationId xmlns:p14="http://schemas.microsoft.com/office/powerpoint/2010/main" val="32774082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5FCE7E03-5FDB-3B74-D48A-E3DA7328C3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211" y="1362436"/>
            <a:ext cx="1943667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9560B6C7-4B18-416F-C6AB-D5E86E355F50}"/>
              </a:ext>
            </a:extLst>
          </p:cNvPr>
          <p:cNvSpPr txBox="1"/>
          <p:nvPr/>
        </p:nvSpPr>
        <p:spPr>
          <a:xfrm>
            <a:off x="1871450" y="947676"/>
            <a:ext cx="2131974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200" b="1" dirty="0"/>
              <a:t>21.04.2023</a:t>
            </a:r>
            <a:endParaRPr lang="en-GB" sz="1200" dirty="0"/>
          </a:p>
          <a:p>
            <a:pPr algn="ctr"/>
            <a:r>
              <a:rPr lang="en-GB" sz="1400" dirty="0">
                <a:solidFill>
                  <a:srgbClr val="00B050"/>
                </a:solidFill>
              </a:rPr>
              <a:t>1</a:t>
            </a:r>
            <a:r>
              <a:rPr lang="en-GB" sz="1400" baseline="30000" dirty="0">
                <a:solidFill>
                  <a:srgbClr val="00B050"/>
                </a:solidFill>
              </a:rPr>
              <a:t>st</a:t>
            </a:r>
            <a:r>
              <a:rPr lang="en-GB" sz="1400" dirty="0">
                <a:solidFill>
                  <a:srgbClr val="00B050"/>
                </a:solidFill>
              </a:rPr>
              <a:t> stable beam (3bx3b)</a:t>
            </a:r>
            <a:endParaRPr lang="en-GB" sz="14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BF523EC-EB25-52C8-0696-7F78F3064824}"/>
              </a:ext>
            </a:extLst>
          </p:cNvPr>
          <p:cNvSpPr/>
          <p:nvPr/>
        </p:nvSpPr>
        <p:spPr>
          <a:xfrm>
            <a:off x="195491" y="3470029"/>
            <a:ext cx="11814875" cy="3048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B1A64456-E925-7F33-8C5D-C6F43E817DE7}"/>
              </a:ext>
            </a:extLst>
          </p:cNvPr>
          <p:cNvCxnSpPr/>
          <p:nvPr/>
        </p:nvCxnSpPr>
        <p:spPr>
          <a:xfrm>
            <a:off x="3147277" y="3470029"/>
            <a:ext cx="0" cy="30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AC34CFAE-ACB0-0CE1-886C-789E277E6947}"/>
              </a:ext>
            </a:extLst>
          </p:cNvPr>
          <p:cNvCxnSpPr/>
          <p:nvPr/>
        </p:nvCxnSpPr>
        <p:spPr>
          <a:xfrm>
            <a:off x="4623170" y="3470029"/>
            <a:ext cx="0" cy="30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69399673-D5E2-FC03-8E34-D7DF7AA92C74}"/>
              </a:ext>
            </a:extLst>
          </p:cNvPr>
          <p:cNvCxnSpPr/>
          <p:nvPr/>
        </p:nvCxnSpPr>
        <p:spPr>
          <a:xfrm>
            <a:off x="6099063" y="3470029"/>
            <a:ext cx="0" cy="30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8790244-42F6-C125-6FE3-E1AB63088928}"/>
              </a:ext>
            </a:extLst>
          </p:cNvPr>
          <p:cNvCxnSpPr/>
          <p:nvPr/>
        </p:nvCxnSpPr>
        <p:spPr>
          <a:xfrm>
            <a:off x="7574956" y="3470029"/>
            <a:ext cx="0" cy="30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ECEAC4AD-A1F5-688B-D402-D93693B9D1CD}"/>
              </a:ext>
            </a:extLst>
          </p:cNvPr>
          <p:cNvCxnSpPr/>
          <p:nvPr/>
        </p:nvCxnSpPr>
        <p:spPr>
          <a:xfrm>
            <a:off x="9050849" y="3470029"/>
            <a:ext cx="0" cy="30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BAD57D5D-0A68-CDB7-67DE-E038F086066F}"/>
              </a:ext>
            </a:extLst>
          </p:cNvPr>
          <p:cNvCxnSpPr/>
          <p:nvPr/>
        </p:nvCxnSpPr>
        <p:spPr>
          <a:xfrm>
            <a:off x="10526742" y="3470029"/>
            <a:ext cx="0" cy="30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08342D11-7131-27E0-1C6D-7A08C8538A0F}"/>
              </a:ext>
            </a:extLst>
          </p:cNvPr>
          <p:cNvCxnSpPr/>
          <p:nvPr/>
        </p:nvCxnSpPr>
        <p:spPr>
          <a:xfrm>
            <a:off x="195491" y="3470029"/>
            <a:ext cx="0" cy="30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4C21AD42-6884-6888-9011-911F65B7F91F}"/>
              </a:ext>
            </a:extLst>
          </p:cNvPr>
          <p:cNvCxnSpPr/>
          <p:nvPr/>
        </p:nvCxnSpPr>
        <p:spPr>
          <a:xfrm>
            <a:off x="12002631" y="3470029"/>
            <a:ext cx="0" cy="30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4A55583D-7F08-AFC4-4B53-9FC65DED52E5}"/>
              </a:ext>
            </a:extLst>
          </p:cNvPr>
          <p:cNvSpPr txBox="1"/>
          <p:nvPr/>
        </p:nvSpPr>
        <p:spPr>
          <a:xfrm>
            <a:off x="489079" y="3442429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March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CB0FEBD-F6D2-E344-2330-B71634D5C188}"/>
              </a:ext>
            </a:extLst>
          </p:cNvPr>
          <p:cNvSpPr txBox="1"/>
          <p:nvPr/>
        </p:nvSpPr>
        <p:spPr>
          <a:xfrm>
            <a:off x="2094035" y="3442429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April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933FD6C-E487-33BB-DE99-B05FCBC76BA0}"/>
              </a:ext>
            </a:extLst>
          </p:cNvPr>
          <p:cNvSpPr txBox="1"/>
          <p:nvPr/>
        </p:nvSpPr>
        <p:spPr>
          <a:xfrm>
            <a:off x="3599675" y="3442429"/>
            <a:ext cx="62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May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8184A72-CDAB-F191-A0DA-3AB210983C3D}"/>
              </a:ext>
            </a:extLst>
          </p:cNvPr>
          <p:cNvSpPr txBox="1"/>
          <p:nvPr/>
        </p:nvSpPr>
        <p:spPr>
          <a:xfrm>
            <a:off x="5016685" y="3442429"/>
            <a:ext cx="705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June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6509546-36D3-BF74-D03B-988D344BC720}"/>
              </a:ext>
            </a:extLst>
          </p:cNvPr>
          <p:cNvSpPr txBox="1"/>
          <p:nvPr/>
        </p:nvSpPr>
        <p:spPr>
          <a:xfrm>
            <a:off x="6503872" y="3442429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July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017EA18-00E3-B010-808C-0B7719B47703}"/>
              </a:ext>
            </a:extLst>
          </p:cNvPr>
          <p:cNvSpPr txBox="1"/>
          <p:nvPr/>
        </p:nvSpPr>
        <p:spPr>
          <a:xfrm>
            <a:off x="9106673" y="3442429"/>
            <a:ext cx="1383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September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60DCC65-C48A-1A75-4302-19F5C4CFDA75}"/>
              </a:ext>
            </a:extLst>
          </p:cNvPr>
          <p:cNvSpPr txBox="1"/>
          <p:nvPr/>
        </p:nvSpPr>
        <p:spPr>
          <a:xfrm>
            <a:off x="10763190" y="3442429"/>
            <a:ext cx="1091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October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C595A0A-B516-3445-C3B8-CBE076A45BD9}"/>
              </a:ext>
            </a:extLst>
          </p:cNvPr>
          <p:cNvSpPr txBox="1"/>
          <p:nvPr/>
        </p:nvSpPr>
        <p:spPr>
          <a:xfrm>
            <a:off x="4902763" y="3851455"/>
            <a:ext cx="2131974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endParaRPr lang="en-GB" sz="1200" dirty="0"/>
          </a:p>
          <a:p>
            <a:pPr algn="ctr"/>
            <a:r>
              <a:rPr lang="en-GB" sz="1400" dirty="0">
                <a:solidFill>
                  <a:srgbClr val="00B050"/>
                </a:solidFill>
              </a:rPr>
              <a:t>12 fb-1 in ~1month </a:t>
            </a:r>
            <a:endParaRPr lang="en-GB" sz="1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61AA9FF-5454-7B49-26BF-F32ED8DAA77B}"/>
              </a:ext>
            </a:extLst>
          </p:cNvPr>
          <p:cNvSpPr txBox="1"/>
          <p:nvPr/>
        </p:nvSpPr>
        <p:spPr>
          <a:xfrm>
            <a:off x="3910863" y="2046420"/>
            <a:ext cx="2415567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b="1" dirty="0"/>
              <a:t>24.05.2023</a:t>
            </a:r>
          </a:p>
          <a:p>
            <a:pPr algn="ctr"/>
            <a:r>
              <a:rPr lang="en-GB" sz="1400" dirty="0">
                <a:solidFill>
                  <a:srgbClr val="FF0000"/>
                </a:solidFill>
              </a:rPr>
              <a:t>RF finger module</a:t>
            </a:r>
            <a:r>
              <a:rPr lang="en-GB" sz="1400" dirty="0"/>
              <a:t> Vacuum spikes caused by beam induced arcing/heating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B07A25-521C-29BE-C989-6F8F52C496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2333" y="163188"/>
            <a:ext cx="1943667" cy="1769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F30E9BF-0FBD-87A5-1EF8-7AE6CE6CA611}"/>
              </a:ext>
            </a:extLst>
          </p:cNvPr>
          <p:cNvSpPr txBox="1"/>
          <p:nvPr/>
        </p:nvSpPr>
        <p:spPr>
          <a:xfrm>
            <a:off x="6919940" y="5255937"/>
            <a:ext cx="2497469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b="1" dirty="0"/>
              <a:t>17.07.2023</a:t>
            </a:r>
          </a:p>
          <a:p>
            <a:pPr algn="ctr"/>
            <a:r>
              <a:rPr lang="en-GB" sz="1400" dirty="0"/>
              <a:t>Power glitch, magnet quench, and </a:t>
            </a:r>
            <a:r>
              <a:rPr lang="en-GB" sz="1400" dirty="0">
                <a:solidFill>
                  <a:srgbClr val="FF0000"/>
                </a:solidFill>
              </a:rPr>
              <a:t>leaking bellow in IT.L8</a:t>
            </a:r>
          </a:p>
        </p:txBody>
      </p:sp>
      <p:pic>
        <p:nvPicPr>
          <p:cNvPr id="10" name="Picture 8">
            <a:extLst>
              <a:ext uri="{FF2B5EF4-FFF2-40B4-BE49-F238E27FC236}">
                <a16:creationId xmlns:a16="http://schemas.microsoft.com/office/drawing/2014/main" id="{62C4FA43-1548-55EA-39CC-9F05E9146E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0291" y="3868655"/>
            <a:ext cx="1811346" cy="1358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A picture containing indoor, engine, leather&#10;&#10;Description automatically generated">
            <a:extLst>
              <a:ext uri="{FF2B5EF4-FFF2-40B4-BE49-F238E27FC236}">
                <a16:creationId xmlns:a16="http://schemas.microsoft.com/office/drawing/2014/main" id="{03D11171-2148-134F-C3D0-509EE3764EE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390415" y="4577681"/>
            <a:ext cx="1228842" cy="126984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FCCA183-AB54-22C8-9183-0AB8D48A0094}"/>
              </a:ext>
            </a:extLst>
          </p:cNvPr>
          <p:cNvSpPr txBox="1"/>
          <p:nvPr/>
        </p:nvSpPr>
        <p:spPr>
          <a:xfrm>
            <a:off x="1048154" y="3871280"/>
            <a:ext cx="1913369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b="1" dirty="0"/>
              <a:t>02.04.2023</a:t>
            </a:r>
          </a:p>
          <a:p>
            <a:pPr algn="ctr"/>
            <a:r>
              <a:rPr lang="en-GB" sz="1400" dirty="0">
                <a:solidFill>
                  <a:srgbClr val="FF0000"/>
                </a:solidFill>
              </a:rPr>
              <a:t>RF Rupture discs</a:t>
            </a:r>
            <a:r>
              <a:rPr lang="en-GB" sz="1400" dirty="0"/>
              <a:t> following IP4 SVC trip 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D17C1F2-9ABD-23DE-E0D6-1917D3E6EAE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21144" y="3839361"/>
            <a:ext cx="1564560" cy="118997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AC8CC7C-4CCD-1A7E-A226-A18BC789E021}"/>
              </a:ext>
            </a:extLst>
          </p:cNvPr>
          <p:cNvSpPr txBox="1"/>
          <p:nvPr/>
        </p:nvSpPr>
        <p:spPr>
          <a:xfrm>
            <a:off x="2931456" y="5058801"/>
            <a:ext cx="2083095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b="1" dirty="0"/>
              <a:t>12.05.2023</a:t>
            </a:r>
          </a:p>
          <a:p>
            <a:pPr algn="ctr"/>
            <a:r>
              <a:rPr lang="en-GB" sz="1400" dirty="0">
                <a:solidFill>
                  <a:srgbClr val="00B050"/>
                </a:solidFill>
              </a:rPr>
              <a:t>1</a:t>
            </a:r>
            <a:r>
              <a:rPr lang="en-GB" sz="1400" baseline="30000" dirty="0">
                <a:solidFill>
                  <a:srgbClr val="00B050"/>
                </a:solidFill>
              </a:rPr>
              <a:t>st</a:t>
            </a:r>
            <a:r>
              <a:rPr lang="en-GB" sz="1400" dirty="0">
                <a:solidFill>
                  <a:srgbClr val="00B050"/>
                </a:solidFill>
              </a:rPr>
              <a:t> collisions with 2374 b </a:t>
            </a:r>
            <a:r>
              <a:rPr lang="en-GB" sz="1400" dirty="0"/>
              <a:t>(mixed scheme to minimize HL)</a:t>
            </a:r>
          </a:p>
        </p:txBody>
      </p:sp>
      <p:pic>
        <p:nvPicPr>
          <p:cNvPr id="11" name="Picture 12">
            <a:extLst>
              <a:ext uri="{FF2B5EF4-FFF2-40B4-BE49-F238E27FC236}">
                <a16:creationId xmlns:a16="http://schemas.microsoft.com/office/drawing/2014/main" id="{295602FD-EB80-E612-F7F7-C566C0E9FF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2059" y="1111542"/>
            <a:ext cx="1478341" cy="1108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391014B-CB69-BADF-A82F-DE20EF44605A}"/>
              </a:ext>
            </a:extLst>
          </p:cNvPr>
          <p:cNvSpPr txBox="1"/>
          <p:nvPr/>
        </p:nvSpPr>
        <p:spPr>
          <a:xfrm>
            <a:off x="7388223" y="150206"/>
            <a:ext cx="3603229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b="1" dirty="0"/>
              <a:t>31.08.2023 (B)</a:t>
            </a:r>
          </a:p>
          <a:p>
            <a:pPr algn="ctr"/>
            <a:r>
              <a:rPr lang="en-GB" sz="1400" b="1" dirty="0"/>
              <a:t>08.09.2023 (A)</a:t>
            </a:r>
          </a:p>
          <a:p>
            <a:pPr algn="ctr"/>
            <a:r>
              <a:rPr lang="en-GB" sz="1400" dirty="0">
                <a:solidFill>
                  <a:srgbClr val="FF0000"/>
                </a:solidFill>
              </a:rPr>
              <a:t>2 vacuum leaks</a:t>
            </a:r>
            <a:r>
              <a:rPr lang="en-GB" sz="1400" dirty="0"/>
              <a:t> </a:t>
            </a:r>
            <a:r>
              <a:rPr lang="en-GB" sz="1400" dirty="0">
                <a:solidFill>
                  <a:srgbClr val="FF0000"/>
                </a:solidFill>
              </a:rPr>
              <a:t>on IP8-TDIS</a:t>
            </a:r>
            <a:endParaRPr lang="en-GB" sz="1400" dirty="0"/>
          </a:p>
          <a:p>
            <a:pPr algn="ctr"/>
            <a:r>
              <a:rPr lang="en-GB" sz="1400" dirty="0"/>
              <a:t>Preventing p+ operation, but Pb ion possible</a:t>
            </a:r>
          </a:p>
        </p:txBody>
      </p:sp>
      <p:pic>
        <p:nvPicPr>
          <p:cNvPr id="24" name="Picture 16">
            <a:extLst>
              <a:ext uri="{FF2B5EF4-FFF2-40B4-BE49-F238E27FC236}">
                <a16:creationId xmlns:a16="http://schemas.microsoft.com/office/drawing/2014/main" id="{795EB9B8-8669-E25D-BE5A-7CAA7D80A4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1121" y="4090005"/>
            <a:ext cx="2121465" cy="1838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903FB99A-E72D-AEAF-CC59-4A5CB2E28EE5}"/>
              </a:ext>
            </a:extLst>
          </p:cNvPr>
          <p:cNvCxnSpPr>
            <a:cxnSpLocks/>
          </p:cNvCxnSpPr>
          <p:nvPr/>
        </p:nvCxnSpPr>
        <p:spPr>
          <a:xfrm flipH="1">
            <a:off x="9936500" y="3353460"/>
            <a:ext cx="2066131" cy="2885"/>
          </a:xfrm>
          <a:prstGeom prst="line">
            <a:avLst/>
          </a:prstGeom>
          <a:ln w="19050">
            <a:solidFill>
              <a:srgbClr val="FFC000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31D56DA8-EF2A-AA9B-20B1-93EC1CDCF151}"/>
              </a:ext>
            </a:extLst>
          </p:cNvPr>
          <p:cNvSpPr txBox="1"/>
          <p:nvPr/>
        </p:nvSpPr>
        <p:spPr>
          <a:xfrm>
            <a:off x="9590855" y="3824695"/>
            <a:ext cx="230428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>
                <a:solidFill>
                  <a:srgbClr val="FF0000"/>
                </a:solidFill>
              </a:rPr>
              <a:t>2.16 nb</a:t>
            </a:r>
            <a:r>
              <a:rPr lang="en-GB" sz="1400" baseline="30000" dirty="0">
                <a:solidFill>
                  <a:srgbClr val="FF0000"/>
                </a:solidFill>
              </a:rPr>
              <a:t>-1</a:t>
            </a:r>
            <a:r>
              <a:rPr lang="en-GB" sz="1400" dirty="0">
                <a:solidFill>
                  <a:srgbClr val="FF0000"/>
                </a:solidFill>
              </a:rPr>
              <a:t> to ALICE</a:t>
            </a:r>
            <a:endParaRPr lang="en-GB" sz="1300" dirty="0">
              <a:solidFill>
                <a:srgbClr val="FF0000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B004C7F-7A05-881F-A65D-126EAB99FEB5}"/>
              </a:ext>
            </a:extLst>
          </p:cNvPr>
          <p:cNvSpPr txBox="1"/>
          <p:nvPr/>
        </p:nvSpPr>
        <p:spPr>
          <a:xfrm>
            <a:off x="6268326" y="894270"/>
            <a:ext cx="2131974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endParaRPr lang="en-GB" sz="1200" dirty="0"/>
          </a:p>
          <a:p>
            <a:pPr algn="ctr"/>
            <a:r>
              <a:rPr lang="en-GB" sz="1400" dirty="0">
                <a:solidFill>
                  <a:srgbClr val="00B050"/>
                </a:solidFill>
              </a:rPr>
              <a:t>20 fb-1 in ~1.5month</a:t>
            </a:r>
            <a:endParaRPr lang="en-GB" sz="1400" dirty="0"/>
          </a:p>
        </p:txBody>
      </p:sp>
      <p:pic>
        <p:nvPicPr>
          <p:cNvPr id="63" name="Picture 62" descr="A graph showing a line of growth&#10;&#10;Description automatically generated with medium confidence">
            <a:extLst>
              <a:ext uri="{FF2B5EF4-FFF2-40B4-BE49-F238E27FC236}">
                <a16:creationId xmlns:a16="http://schemas.microsoft.com/office/drawing/2014/main" id="{F97E78ED-27BC-9058-1D75-5663113D7205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14" t="14632" r="43561" b="18401"/>
          <a:stretch/>
        </p:blipFill>
        <p:spPr>
          <a:xfrm>
            <a:off x="5100088" y="4306693"/>
            <a:ext cx="1698879" cy="1582738"/>
          </a:xfrm>
          <a:prstGeom prst="rect">
            <a:avLst/>
          </a:prstGeom>
        </p:spPr>
      </p:pic>
      <p:sp>
        <p:nvSpPr>
          <p:cNvPr id="1024" name="Oval 1023">
            <a:extLst>
              <a:ext uri="{FF2B5EF4-FFF2-40B4-BE49-F238E27FC236}">
                <a16:creationId xmlns:a16="http://schemas.microsoft.com/office/drawing/2014/main" id="{3AE1743E-5386-6B7B-7A7D-9B8BE61F00C6}"/>
              </a:ext>
            </a:extLst>
          </p:cNvPr>
          <p:cNvSpPr/>
          <p:nvPr/>
        </p:nvSpPr>
        <p:spPr>
          <a:xfrm>
            <a:off x="5225197" y="5284714"/>
            <a:ext cx="614480" cy="61713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1030" name="Picture 14">
            <a:extLst>
              <a:ext uri="{FF2B5EF4-FFF2-40B4-BE49-F238E27FC236}">
                <a16:creationId xmlns:a16="http://schemas.microsoft.com/office/drawing/2014/main" id="{D02EFABF-6DFF-4E21-5CBE-27A1250DD1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2878" y="1068284"/>
            <a:ext cx="1698879" cy="142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1" name="TextBox 1030">
            <a:extLst>
              <a:ext uri="{FF2B5EF4-FFF2-40B4-BE49-F238E27FC236}">
                <a16:creationId xmlns:a16="http://schemas.microsoft.com/office/drawing/2014/main" id="{63D04CB6-3A93-A6C7-87B2-E51A3812733C}"/>
              </a:ext>
            </a:extLst>
          </p:cNvPr>
          <p:cNvSpPr txBox="1"/>
          <p:nvPr/>
        </p:nvSpPr>
        <p:spPr>
          <a:xfrm>
            <a:off x="10030873" y="2551674"/>
            <a:ext cx="188831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b="1" dirty="0"/>
              <a:t>26.09.2023: </a:t>
            </a:r>
            <a:r>
              <a:rPr lang="en-GB" sz="1400" dirty="0">
                <a:solidFill>
                  <a:srgbClr val="00B050"/>
                </a:solidFill>
              </a:rPr>
              <a:t>1</a:t>
            </a:r>
            <a:r>
              <a:rPr lang="en-GB" sz="1400" baseline="30000" dirty="0">
                <a:solidFill>
                  <a:srgbClr val="00B050"/>
                </a:solidFill>
              </a:rPr>
              <a:t>st</a:t>
            </a:r>
            <a:r>
              <a:rPr lang="en-GB" sz="1400" dirty="0">
                <a:solidFill>
                  <a:srgbClr val="00B050"/>
                </a:solidFill>
              </a:rPr>
              <a:t> stable Pb ion beam</a:t>
            </a:r>
            <a:r>
              <a:rPr lang="en-GB" sz="1400" dirty="0"/>
              <a:t> of 2023</a:t>
            </a:r>
          </a:p>
        </p:txBody>
      </p:sp>
      <p:cxnSp>
        <p:nvCxnSpPr>
          <p:cNvPr id="1035" name="Straight Connector 1034">
            <a:extLst>
              <a:ext uri="{FF2B5EF4-FFF2-40B4-BE49-F238E27FC236}">
                <a16:creationId xmlns:a16="http://schemas.microsoft.com/office/drawing/2014/main" id="{03F750A9-BA46-AFB3-E706-1E95CB8C127E}"/>
              </a:ext>
            </a:extLst>
          </p:cNvPr>
          <p:cNvCxnSpPr>
            <a:cxnSpLocks/>
          </p:cNvCxnSpPr>
          <p:nvPr/>
        </p:nvCxnSpPr>
        <p:spPr>
          <a:xfrm flipH="1" flipV="1">
            <a:off x="9053185" y="3353348"/>
            <a:ext cx="882115" cy="3108"/>
          </a:xfrm>
          <a:prstGeom prst="line">
            <a:avLst/>
          </a:prstGeom>
          <a:ln w="19050">
            <a:solidFill>
              <a:srgbClr val="D60093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7" name="Straight Connector 1036">
            <a:extLst>
              <a:ext uri="{FF2B5EF4-FFF2-40B4-BE49-F238E27FC236}">
                <a16:creationId xmlns:a16="http://schemas.microsoft.com/office/drawing/2014/main" id="{E8750C66-2785-13A3-8FA1-9C069730FE46}"/>
              </a:ext>
            </a:extLst>
          </p:cNvPr>
          <p:cNvCxnSpPr>
            <a:cxnSpLocks/>
          </p:cNvCxnSpPr>
          <p:nvPr/>
        </p:nvCxnSpPr>
        <p:spPr>
          <a:xfrm flipH="1" flipV="1">
            <a:off x="195491" y="3351331"/>
            <a:ext cx="6783824" cy="7142"/>
          </a:xfrm>
          <a:prstGeom prst="line">
            <a:avLst/>
          </a:prstGeom>
          <a:ln w="19050">
            <a:solidFill>
              <a:srgbClr val="0000FF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9" name="TextBox 1038">
            <a:extLst>
              <a:ext uri="{FF2B5EF4-FFF2-40B4-BE49-F238E27FC236}">
                <a16:creationId xmlns:a16="http://schemas.microsoft.com/office/drawing/2014/main" id="{FB5A1CB3-39E8-6040-33FB-47AA675DDDC8}"/>
              </a:ext>
            </a:extLst>
          </p:cNvPr>
          <p:cNvSpPr txBox="1"/>
          <p:nvPr/>
        </p:nvSpPr>
        <p:spPr>
          <a:xfrm>
            <a:off x="10447627" y="3084352"/>
            <a:ext cx="10438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b="1" dirty="0">
                <a:solidFill>
                  <a:srgbClr val="FFC000"/>
                </a:solidFill>
              </a:rPr>
              <a:t>IONS run</a:t>
            </a:r>
          </a:p>
        </p:txBody>
      </p:sp>
      <p:sp>
        <p:nvSpPr>
          <p:cNvPr id="1040" name="TextBox 1039">
            <a:extLst>
              <a:ext uri="{FF2B5EF4-FFF2-40B4-BE49-F238E27FC236}">
                <a16:creationId xmlns:a16="http://schemas.microsoft.com/office/drawing/2014/main" id="{C356EB7A-604B-F0D8-E5E0-435EDDA56B48}"/>
              </a:ext>
            </a:extLst>
          </p:cNvPr>
          <p:cNvSpPr txBox="1"/>
          <p:nvPr/>
        </p:nvSpPr>
        <p:spPr>
          <a:xfrm>
            <a:off x="8684543" y="2881746"/>
            <a:ext cx="16369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200" b="1" dirty="0">
                <a:solidFill>
                  <a:srgbClr val="D60093"/>
                </a:solidFill>
              </a:rPr>
              <a:t>High Beta + recommissioning</a:t>
            </a:r>
          </a:p>
        </p:txBody>
      </p:sp>
      <p:sp>
        <p:nvSpPr>
          <p:cNvPr id="1046" name="5-point Star 1045">
            <a:extLst>
              <a:ext uri="{FF2B5EF4-FFF2-40B4-BE49-F238E27FC236}">
                <a16:creationId xmlns:a16="http://schemas.microsoft.com/office/drawing/2014/main" id="{7D93A62A-A4D9-00D3-BAE5-F6CA67EAD83F}"/>
              </a:ext>
            </a:extLst>
          </p:cNvPr>
          <p:cNvSpPr/>
          <p:nvPr/>
        </p:nvSpPr>
        <p:spPr>
          <a:xfrm>
            <a:off x="1737536" y="3661521"/>
            <a:ext cx="180000" cy="180000"/>
          </a:xfrm>
          <a:prstGeom prst="star5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47" name="5-point Star 1046">
            <a:extLst>
              <a:ext uri="{FF2B5EF4-FFF2-40B4-BE49-F238E27FC236}">
                <a16:creationId xmlns:a16="http://schemas.microsoft.com/office/drawing/2014/main" id="{00C2BA95-1BDD-263B-0C1D-4F7B5C3F6080}"/>
              </a:ext>
            </a:extLst>
          </p:cNvPr>
          <p:cNvSpPr/>
          <p:nvPr/>
        </p:nvSpPr>
        <p:spPr>
          <a:xfrm>
            <a:off x="1001045" y="3389459"/>
            <a:ext cx="180000" cy="180000"/>
          </a:xfrm>
          <a:prstGeom prst="star5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48" name="5-point Star 1047">
            <a:extLst>
              <a:ext uri="{FF2B5EF4-FFF2-40B4-BE49-F238E27FC236}">
                <a16:creationId xmlns:a16="http://schemas.microsoft.com/office/drawing/2014/main" id="{BAC4C26F-6E0A-4B34-73B3-6737C2245A26}"/>
              </a:ext>
            </a:extLst>
          </p:cNvPr>
          <p:cNvSpPr/>
          <p:nvPr/>
        </p:nvSpPr>
        <p:spPr>
          <a:xfrm>
            <a:off x="2587286" y="3403337"/>
            <a:ext cx="180000" cy="180000"/>
          </a:xfrm>
          <a:prstGeom prst="star5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49" name="5-point Star 1048">
            <a:extLst>
              <a:ext uri="{FF2B5EF4-FFF2-40B4-BE49-F238E27FC236}">
                <a16:creationId xmlns:a16="http://schemas.microsoft.com/office/drawing/2014/main" id="{9E8D9760-2AF3-A400-ABB8-EE62D6900680}"/>
              </a:ext>
            </a:extLst>
          </p:cNvPr>
          <p:cNvSpPr/>
          <p:nvPr/>
        </p:nvSpPr>
        <p:spPr>
          <a:xfrm>
            <a:off x="3589237" y="3641742"/>
            <a:ext cx="180000" cy="180000"/>
          </a:xfrm>
          <a:prstGeom prst="star5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50" name="5-point Star 1049">
            <a:extLst>
              <a:ext uri="{FF2B5EF4-FFF2-40B4-BE49-F238E27FC236}">
                <a16:creationId xmlns:a16="http://schemas.microsoft.com/office/drawing/2014/main" id="{CFB6C9CA-A836-3777-971A-C6E94C606D89}"/>
              </a:ext>
            </a:extLst>
          </p:cNvPr>
          <p:cNvSpPr/>
          <p:nvPr/>
        </p:nvSpPr>
        <p:spPr>
          <a:xfrm>
            <a:off x="4216738" y="3389459"/>
            <a:ext cx="180000" cy="180000"/>
          </a:xfrm>
          <a:prstGeom prst="star5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51" name="5-point Star 1050">
            <a:extLst>
              <a:ext uri="{FF2B5EF4-FFF2-40B4-BE49-F238E27FC236}">
                <a16:creationId xmlns:a16="http://schemas.microsoft.com/office/drawing/2014/main" id="{6D66EA68-6C2C-55BA-052B-1684B8511E43}"/>
              </a:ext>
            </a:extLst>
          </p:cNvPr>
          <p:cNvSpPr/>
          <p:nvPr/>
        </p:nvSpPr>
        <p:spPr>
          <a:xfrm>
            <a:off x="6854737" y="3663848"/>
            <a:ext cx="180000" cy="180000"/>
          </a:xfrm>
          <a:prstGeom prst="star5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053" name="Straight Connector 1052">
            <a:extLst>
              <a:ext uri="{FF2B5EF4-FFF2-40B4-BE49-F238E27FC236}">
                <a16:creationId xmlns:a16="http://schemas.microsoft.com/office/drawing/2014/main" id="{B211D5FA-BBBC-0E3F-A366-6EBCA8FC636C}"/>
              </a:ext>
            </a:extLst>
          </p:cNvPr>
          <p:cNvCxnSpPr/>
          <p:nvPr/>
        </p:nvCxnSpPr>
        <p:spPr>
          <a:xfrm>
            <a:off x="1671384" y="3471588"/>
            <a:ext cx="0" cy="30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5" name="TextBox 1054">
            <a:extLst>
              <a:ext uri="{FF2B5EF4-FFF2-40B4-BE49-F238E27FC236}">
                <a16:creationId xmlns:a16="http://schemas.microsoft.com/office/drawing/2014/main" id="{6FA37427-682D-ECDF-A917-57F9DF560D1C}"/>
              </a:ext>
            </a:extLst>
          </p:cNvPr>
          <p:cNvSpPr txBox="1"/>
          <p:nvPr/>
        </p:nvSpPr>
        <p:spPr>
          <a:xfrm>
            <a:off x="7847875" y="3442429"/>
            <a:ext cx="936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August</a:t>
            </a:r>
          </a:p>
        </p:txBody>
      </p:sp>
      <p:cxnSp>
        <p:nvCxnSpPr>
          <p:cNvPr id="1057" name="Straight Connector 1056">
            <a:extLst>
              <a:ext uri="{FF2B5EF4-FFF2-40B4-BE49-F238E27FC236}">
                <a16:creationId xmlns:a16="http://schemas.microsoft.com/office/drawing/2014/main" id="{C5D56DA2-9EF3-F2E7-4870-84D0EF1F4765}"/>
              </a:ext>
            </a:extLst>
          </p:cNvPr>
          <p:cNvCxnSpPr>
            <a:cxnSpLocks/>
          </p:cNvCxnSpPr>
          <p:nvPr/>
        </p:nvCxnSpPr>
        <p:spPr>
          <a:xfrm flipH="1">
            <a:off x="6990324" y="3354439"/>
            <a:ext cx="2060525" cy="926"/>
          </a:xfrm>
          <a:prstGeom prst="line">
            <a:avLst/>
          </a:prstGeom>
          <a:ln w="19050">
            <a:solidFill>
              <a:srgbClr val="FF0000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1" name="TextBox 1060">
            <a:extLst>
              <a:ext uri="{FF2B5EF4-FFF2-40B4-BE49-F238E27FC236}">
                <a16:creationId xmlns:a16="http://schemas.microsoft.com/office/drawing/2014/main" id="{7DE37346-A083-0973-E4ED-6F60FC821C29}"/>
              </a:ext>
            </a:extLst>
          </p:cNvPr>
          <p:cNvSpPr txBox="1"/>
          <p:nvPr/>
        </p:nvSpPr>
        <p:spPr>
          <a:xfrm>
            <a:off x="7434355" y="3077758"/>
            <a:ext cx="12791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400" b="1" dirty="0">
                <a:solidFill>
                  <a:srgbClr val="FF0000"/>
                </a:solidFill>
              </a:rPr>
              <a:t>IT.L8 fault</a:t>
            </a:r>
            <a:endParaRPr lang="en-CH" sz="1400" dirty="0">
              <a:solidFill>
                <a:srgbClr val="FF0000"/>
              </a:solidFill>
            </a:endParaRPr>
          </a:p>
        </p:txBody>
      </p:sp>
      <p:sp>
        <p:nvSpPr>
          <p:cNvPr id="1062" name="5-point Star 1061">
            <a:extLst>
              <a:ext uri="{FF2B5EF4-FFF2-40B4-BE49-F238E27FC236}">
                <a16:creationId xmlns:a16="http://schemas.microsoft.com/office/drawing/2014/main" id="{1405F51C-6534-5FC1-C729-7E6CDC345615}"/>
              </a:ext>
            </a:extLst>
          </p:cNvPr>
          <p:cNvSpPr/>
          <p:nvPr/>
        </p:nvSpPr>
        <p:spPr>
          <a:xfrm>
            <a:off x="8852671" y="3388709"/>
            <a:ext cx="180000" cy="180000"/>
          </a:xfrm>
          <a:prstGeom prst="star5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63" name="5-point Star 1062">
            <a:extLst>
              <a:ext uri="{FF2B5EF4-FFF2-40B4-BE49-F238E27FC236}">
                <a16:creationId xmlns:a16="http://schemas.microsoft.com/office/drawing/2014/main" id="{08A60E23-9270-281F-6A5C-8F0FC2B0575F}"/>
              </a:ext>
            </a:extLst>
          </p:cNvPr>
          <p:cNvSpPr/>
          <p:nvPr/>
        </p:nvSpPr>
        <p:spPr>
          <a:xfrm>
            <a:off x="9297745" y="3390595"/>
            <a:ext cx="180000" cy="180000"/>
          </a:xfrm>
          <a:prstGeom prst="star5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64" name="5-point Star 1063">
            <a:extLst>
              <a:ext uri="{FF2B5EF4-FFF2-40B4-BE49-F238E27FC236}">
                <a16:creationId xmlns:a16="http://schemas.microsoft.com/office/drawing/2014/main" id="{5738D47E-8C3A-B42C-51EA-A5DB970D5F85}"/>
              </a:ext>
            </a:extLst>
          </p:cNvPr>
          <p:cNvSpPr/>
          <p:nvPr/>
        </p:nvSpPr>
        <p:spPr>
          <a:xfrm>
            <a:off x="10166233" y="3386530"/>
            <a:ext cx="180000" cy="180000"/>
          </a:xfrm>
          <a:prstGeom prst="star5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3" name="Picture 2" descr="A graph showing a line of growth&#10;&#10;Description automatically generated with medium confidence">
            <a:extLst>
              <a:ext uri="{FF2B5EF4-FFF2-40B4-BE49-F238E27FC236}">
                <a16:creationId xmlns:a16="http://schemas.microsoft.com/office/drawing/2014/main" id="{897A4377-34F6-2693-9B81-1E317A3EE1D6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14" t="14632" r="43561" b="18401"/>
          <a:stretch/>
        </p:blipFill>
        <p:spPr>
          <a:xfrm>
            <a:off x="6397528" y="1387396"/>
            <a:ext cx="1698879" cy="1582738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0E5339D1-5CDE-3B5F-AD2A-4B7BBDFD70BD}"/>
              </a:ext>
            </a:extLst>
          </p:cNvPr>
          <p:cNvSpPr/>
          <p:nvPr/>
        </p:nvSpPr>
        <p:spPr>
          <a:xfrm>
            <a:off x="6979315" y="1631307"/>
            <a:ext cx="1188190" cy="1336833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4373E8-F8C1-FA58-CE3B-164A61FAAC22}"/>
              </a:ext>
            </a:extLst>
          </p:cNvPr>
          <p:cNvSpPr txBox="1"/>
          <p:nvPr/>
        </p:nvSpPr>
        <p:spPr>
          <a:xfrm>
            <a:off x="-10395" y="2259986"/>
            <a:ext cx="2065888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b="1" dirty="0"/>
              <a:t>18.03.2023</a:t>
            </a:r>
          </a:p>
          <a:p>
            <a:pPr algn="ctr"/>
            <a:r>
              <a:rPr lang="en-GB" sz="1400" dirty="0">
                <a:solidFill>
                  <a:srgbClr val="FF0000"/>
                </a:solidFill>
              </a:rPr>
              <a:t>Crystal collimator</a:t>
            </a:r>
            <a:endParaRPr lang="en-GB" sz="1400" dirty="0"/>
          </a:p>
          <a:p>
            <a:pPr algn="ctr"/>
            <a:r>
              <a:rPr lang="en-GB" sz="1400" dirty="0"/>
              <a:t>Non-Conformity appeared during testing</a:t>
            </a:r>
          </a:p>
        </p:txBody>
      </p:sp>
      <p:pic>
        <p:nvPicPr>
          <p:cNvPr id="13" name="Content Placeholder 4">
            <a:extLst>
              <a:ext uri="{FF2B5EF4-FFF2-40B4-BE49-F238E27FC236}">
                <a16:creationId xmlns:a16="http://schemas.microsoft.com/office/drawing/2014/main" id="{8A388CD0-C9B3-0C87-03C4-591FBE99EA4C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-58203" y="407263"/>
            <a:ext cx="2065451" cy="150897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1834482-3A70-4D37-AF8F-F26C60EBD2A0}"/>
              </a:ext>
            </a:extLst>
          </p:cNvPr>
          <p:cNvSpPr txBox="1"/>
          <p:nvPr/>
        </p:nvSpPr>
        <p:spPr>
          <a:xfrm>
            <a:off x="3330840" y="3021263"/>
            <a:ext cx="8491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00FF"/>
                </a:solidFill>
              </a:rPr>
              <a:t>p</a:t>
            </a:r>
            <a:r>
              <a:rPr lang="en-CH" sz="1800" b="1" dirty="0">
                <a:solidFill>
                  <a:srgbClr val="0000FF"/>
                </a:solidFill>
              </a:rPr>
              <a:t> run</a:t>
            </a:r>
            <a:endParaRPr lang="en-CH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59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1031" grpId="0"/>
      <p:bldP spid="106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907FB42-80FA-5104-B0E6-65B1791B1A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6805832"/>
              </p:ext>
            </p:extLst>
          </p:nvPr>
        </p:nvGraphicFramePr>
        <p:xfrm>
          <a:off x="296845" y="1250780"/>
          <a:ext cx="6874495" cy="41752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926382">
                  <a:extLst>
                    <a:ext uri="{9D8B030D-6E8A-4147-A177-3AD203B41FA5}">
                      <a16:colId xmlns:a16="http://schemas.microsoft.com/office/drawing/2014/main" val="2617237651"/>
                    </a:ext>
                  </a:extLst>
                </a:gridCol>
                <a:gridCol w="1062608">
                  <a:extLst>
                    <a:ext uri="{9D8B030D-6E8A-4147-A177-3AD203B41FA5}">
                      <a16:colId xmlns:a16="http://schemas.microsoft.com/office/drawing/2014/main" val="3884785310"/>
                    </a:ext>
                  </a:extLst>
                </a:gridCol>
                <a:gridCol w="885505">
                  <a:extLst>
                    <a:ext uri="{9D8B030D-6E8A-4147-A177-3AD203B41FA5}">
                      <a16:colId xmlns:a16="http://schemas.microsoft.com/office/drawing/2014/main" val="586848797"/>
                    </a:ext>
                  </a:extLst>
                </a:gridCol>
              </a:tblGrid>
              <a:tr h="288937">
                <a:tc>
                  <a:txBody>
                    <a:bodyPr/>
                    <a:lstStyle/>
                    <a:p>
                      <a:pPr algn="ctr"/>
                      <a:r>
                        <a:rPr lang="en-CH" sz="1800" dirty="0"/>
                        <a:t>Activity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dirty="0"/>
                        <a:t>V1.5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dirty="0"/>
                        <a:t>V1.0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3685385"/>
                  </a:ext>
                </a:extLst>
              </a:tr>
              <a:tr h="271386"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chemeClr val="tx1"/>
                          </a:solidFill>
                        </a:rPr>
                        <a:t>25 ns physics (&gt;1200 bunches)</a:t>
                      </a: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rgbClr val="FF0000"/>
                          </a:solidFill>
                        </a:rPr>
                        <a:t>47.5</a:t>
                      </a: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chemeClr val="tx1"/>
                          </a:solidFill>
                        </a:rPr>
                        <a:t>97</a:t>
                      </a:r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2799412990"/>
                  </a:ext>
                </a:extLst>
              </a:tr>
              <a:tr h="271386"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Beam Commissioning &amp; Intensity ramp-up</a:t>
                      </a: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rgbClr val="FF0000"/>
                          </a:solidFill>
                        </a:rPr>
                        <a:t>46</a:t>
                      </a: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chemeClr val="tx1"/>
                          </a:solidFill>
                        </a:rPr>
                        <a:t>47</a:t>
                      </a:r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4045432009"/>
                  </a:ext>
                </a:extLst>
              </a:tr>
              <a:tr h="271386">
                <a:tc>
                  <a:txBody>
                    <a:bodyPr/>
                    <a:lstStyle/>
                    <a:p>
                      <a:r>
                        <a:rPr lang="en-GB" sz="1800" baseline="0" dirty="0">
                          <a:solidFill>
                            <a:schemeClr val="tx1"/>
                          </a:solidFill>
                        </a:rPr>
                        <a:t>Scrubbing</a:t>
                      </a: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3024525731"/>
                  </a:ext>
                </a:extLst>
              </a:tr>
              <a:tr h="271386"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chemeClr val="tx1"/>
                          </a:solidFill>
                        </a:rPr>
                        <a:t>Special physics runs (incl. set-up)</a:t>
                      </a: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rgbClr val="00B050"/>
                          </a:solidFill>
                        </a:rPr>
                        <a:t>12.5</a:t>
                      </a: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1821031588"/>
                  </a:ext>
                </a:extLst>
              </a:tr>
              <a:tr h="271386"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Pb-Pb ions &amp; p-p ref. setting-up</a:t>
                      </a: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GB" sz="1800" b="1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7.5</a:t>
                      </a: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999038215"/>
                  </a:ext>
                </a:extLst>
              </a:tr>
              <a:tr h="271386"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chemeClr val="tx1"/>
                          </a:solidFill>
                        </a:rPr>
                        <a:t>Pb-Pb ions physics &amp; p-p ref. run</a:t>
                      </a: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>
                          <a:solidFill>
                            <a:schemeClr val="tx1"/>
                          </a:solidFill>
                        </a:rPr>
                        <a:t>32</a:t>
                      </a: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>
                          <a:solidFill>
                            <a:schemeClr val="tx1"/>
                          </a:solidFill>
                        </a:rPr>
                        <a:t>32</a:t>
                      </a:r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3912576519"/>
                  </a:ext>
                </a:extLst>
              </a:tr>
              <a:tr h="271386"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Technical stop</a:t>
                      </a: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rgbClr val="00B050"/>
                          </a:solidFill>
                        </a:rPr>
                        <a:t>7</a:t>
                      </a: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1421499248"/>
                  </a:ext>
                </a:extLst>
              </a:tr>
              <a:tr h="271386"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Technical stop recovery</a:t>
                      </a: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13.5</a:t>
                      </a: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2926080764"/>
                  </a:ext>
                </a:extLst>
              </a:tr>
              <a:tr h="271386"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Other stops</a:t>
                      </a: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rgbClr val="FF0000"/>
                          </a:solidFill>
                        </a:rPr>
                        <a:t>42</a:t>
                      </a: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1068247377"/>
                  </a:ext>
                </a:extLst>
              </a:tr>
              <a:tr h="338436"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Machine Development</a:t>
                      </a: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rgbClr val="FF0000"/>
                          </a:solidFill>
                        </a:rPr>
                        <a:t>7</a:t>
                      </a: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859807645"/>
                  </a:ext>
                </a:extLst>
              </a:tr>
              <a:tr h="271386">
                <a:tc>
                  <a:txBody>
                    <a:bodyPr/>
                    <a:lstStyle/>
                    <a:p>
                      <a:pPr algn="r"/>
                      <a:r>
                        <a:rPr lang="en-GB" sz="1800" b="1" dirty="0"/>
                        <a:t>Total:</a:t>
                      </a: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chemeClr val="tx1"/>
                          </a:solidFill>
                        </a:rPr>
                        <a:t>217</a:t>
                      </a: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chemeClr val="tx1"/>
                          </a:solidFill>
                        </a:rPr>
                        <a:t>217</a:t>
                      </a:r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3472925992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4726FD30-E6E7-08B8-006E-CC73FEE67508}"/>
              </a:ext>
            </a:extLst>
          </p:cNvPr>
          <p:cNvSpPr txBox="1"/>
          <p:nvPr/>
        </p:nvSpPr>
        <p:spPr>
          <a:xfrm>
            <a:off x="7429402" y="817460"/>
            <a:ext cx="4481034" cy="49475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tx2"/>
                </a:solidFill>
                <a:latin typeface="+mn-lt"/>
              </a:rPr>
              <a:t>Major change in beam time:</a:t>
            </a:r>
          </a:p>
          <a:p>
            <a:pPr marL="342900" indent="-342900" algn="l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GB" sz="2000" b="1" dirty="0">
                <a:latin typeface="+mn-lt"/>
              </a:rPr>
              <a:t>Beam commissioning </a:t>
            </a:r>
            <a:r>
              <a:rPr lang="en-GB" sz="2000" dirty="0">
                <a:latin typeface="+mn-lt"/>
              </a:rPr>
              <a:t>&amp; intensity ramp-up achieved in about </a:t>
            </a:r>
            <a:r>
              <a:rPr lang="en-GB" sz="2000" b="1" dirty="0">
                <a:latin typeface="+mn-lt"/>
              </a:rPr>
              <a:t>10 days less</a:t>
            </a:r>
            <a:r>
              <a:rPr lang="en-GB" sz="2000" dirty="0">
                <a:latin typeface="+mn-lt"/>
              </a:rPr>
              <a:t> than planned</a:t>
            </a:r>
          </a:p>
          <a:p>
            <a:pPr marL="342900" indent="-342900" algn="l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GB" sz="2000" b="1" dirty="0">
                <a:latin typeface="+mn-lt"/>
              </a:rPr>
              <a:t>Proton physics </a:t>
            </a:r>
            <a:r>
              <a:rPr lang="en-GB" sz="2000" dirty="0">
                <a:latin typeface="+mn-lt"/>
              </a:rPr>
              <a:t>time </a:t>
            </a:r>
            <a:r>
              <a:rPr lang="en-GB" sz="2000" b="1" dirty="0">
                <a:solidFill>
                  <a:srgbClr val="00B0F0"/>
                </a:solidFill>
                <a:latin typeface="+mn-lt"/>
              </a:rPr>
              <a:t>only 49% </a:t>
            </a:r>
            <a:r>
              <a:rPr lang="en-GB" sz="2000" dirty="0">
                <a:latin typeface="+mn-lt"/>
              </a:rPr>
              <a:t>of initially scheduled - integrated </a:t>
            </a:r>
            <a:r>
              <a:rPr lang="en-GB" sz="2000" dirty="0" err="1">
                <a:latin typeface="+mn-lt"/>
              </a:rPr>
              <a:t>lumi</a:t>
            </a:r>
            <a:r>
              <a:rPr lang="en-GB" sz="2000" dirty="0">
                <a:latin typeface="+mn-lt"/>
              </a:rPr>
              <a:t>: 32 fb</a:t>
            </a:r>
            <a:r>
              <a:rPr lang="en-GB" sz="2000" baseline="30000" dirty="0">
                <a:latin typeface="+mn-lt"/>
              </a:rPr>
              <a:t>-1</a:t>
            </a:r>
            <a:r>
              <a:rPr lang="en-GB" sz="2000" dirty="0">
                <a:latin typeface="+mn-lt"/>
              </a:rPr>
              <a:t> instead of 75 fb</a:t>
            </a:r>
            <a:r>
              <a:rPr lang="en-GB" sz="2000" baseline="30000" dirty="0">
                <a:latin typeface="+mn-lt"/>
              </a:rPr>
              <a:t>-1</a:t>
            </a:r>
          </a:p>
          <a:p>
            <a:pPr marL="342900" indent="-342900" algn="l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GB" sz="2000" b="1" dirty="0">
                <a:latin typeface="+mn-lt"/>
              </a:rPr>
              <a:t>Increased time </a:t>
            </a:r>
            <a:r>
              <a:rPr lang="en-GB" sz="2000" dirty="0">
                <a:latin typeface="+mn-lt"/>
              </a:rPr>
              <a:t>to complete the </a:t>
            </a:r>
            <a:r>
              <a:rPr lang="en-GB" sz="2000" b="1" dirty="0">
                <a:solidFill>
                  <a:srgbClr val="00B0F0"/>
                </a:solidFill>
                <a:latin typeface="+mn-lt"/>
              </a:rPr>
              <a:t>high beta run</a:t>
            </a:r>
            <a:r>
              <a:rPr lang="en-GB" sz="2000" dirty="0">
                <a:latin typeface="+mn-lt"/>
              </a:rPr>
              <a:t> – </a:t>
            </a:r>
            <a:r>
              <a:rPr lang="en-GB" sz="2000" b="1" dirty="0">
                <a:latin typeface="+mn-lt"/>
              </a:rPr>
              <a:t>goal achieved!</a:t>
            </a:r>
          </a:p>
          <a:p>
            <a:pPr marL="342900" indent="-342900" algn="l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GB" sz="2000" b="1" dirty="0">
                <a:latin typeface="+mn-lt"/>
              </a:rPr>
              <a:t>Increased time </a:t>
            </a:r>
            <a:r>
              <a:rPr lang="en-GB" sz="2000" dirty="0">
                <a:latin typeface="+mn-lt"/>
              </a:rPr>
              <a:t>for </a:t>
            </a:r>
            <a:r>
              <a:rPr lang="en-GB" sz="2000" b="1" dirty="0">
                <a:solidFill>
                  <a:srgbClr val="00B0F0"/>
                </a:solidFill>
                <a:latin typeface="+mn-lt"/>
              </a:rPr>
              <a:t>Pb-Pb run</a:t>
            </a:r>
            <a:r>
              <a:rPr lang="en-GB" sz="2000" dirty="0">
                <a:latin typeface="+mn-lt"/>
              </a:rPr>
              <a:t>, due to cancellation of pp ref run - ~60% of the Pb ion luminosity goal</a:t>
            </a:r>
          </a:p>
          <a:p>
            <a:pPr marL="342900" indent="-342900" algn="l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0B0F0"/>
                </a:solidFill>
                <a:latin typeface="+mn-lt"/>
              </a:rPr>
              <a:t>Stop for IT.L8</a:t>
            </a:r>
            <a:r>
              <a:rPr lang="en-GB" sz="2000" dirty="0">
                <a:latin typeface="+mn-lt"/>
              </a:rPr>
              <a:t> bellow repair: 37 days + 11.5 days to restart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AF1A30C-6F6A-B8EB-D908-40BACC0FF3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5793640" cy="714265"/>
          </a:xfrm>
        </p:spPr>
        <p:txBody>
          <a:bodyPr>
            <a:normAutofit/>
          </a:bodyPr>
          <a:lstStyle/>
          <a:p>
            <a:r>
              <a:rPr lang="en-GB" dirty="0"/>
              <a:t>2023 operation in numbers</a:t>
            </a:r>
          </a:p>
        </p:txBody>
      </p:sp>
    </p:spTree>
    <p:extLst>
      <p:ext uri="{BB962C8B-B14F-4D97-AF65-F5344CB8AC3E}">
        <p14:creationId xmlns:p14="http://schemas.microsoft.com/office/powerpoint/2010/main" val="37474873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772BAA-3C32-2D26-CDDF-370D20530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095000" cy="714265"/>
          </a:xfrm>
        </p:spPr>
        <p:txBody>
          <a:bodyPr>
            <a:normAutofit/>
          </a:bodyPr>
          <a:lstStyle/>
          <a:p>
            <a:r>
              <a:rPr lang="en-US" dirty="0"/>
              <a:t>2023 in numbers</a:t>
            </a:r>
            <a:endParaRPr lang="en-GB" dirty="0"/>
          </a:p>
        </p:txBody>
      </p:sp>
      <p:pic>
        <p:nvPicPr>
          <p:cNvPr id="4" name="Picture 3" descr="A screenshot of a graph&#10;&#10;Description automatically generated">
            <a:extLst>
              <a:ext uri="{FF2B5EF4-FFF2-40B4-BE49-F238E27FC236}">
                <a16:creationId xmlns:a16="http://schemas.microsoft.com/office/drawing/2014/main" id="{C7F1C1D8-089C-4379-D32B-53171260D6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845" y="1010760"/>
            <a:ext cx="3596581" cy="483647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592E981-9CE9-ACA4-EE05-99C0D58A61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0965" y="568317"/>
            <a:ext cx="7772400" cy="479573"/>
          </a:xfrm>
          <a:prstGeom prst="rect">
            <a:avLst/>
          </a:prstGeom>
        </p:spPr>
      </p:pic>
      <p:pic>
        <p:nvPicPr>
          <p:cNvPr id="8" name="Picture 7" descr="A graph with green lines&#10;&#10;Description automatically generated">
            <a:extLst>
              <a:ext uri="{FF2B5EF4-FFF2-40B4-BE49-F238E27FC236}">
                <a16:creationId xmlns:a16="http://schemas.microsoft.com/office/drawing/2014/main" id="{AC949B1A-FE4C-75A6-45CA-23727DF7DB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6180" y="1113612"/>
            <a:ext cx="7156630" cy="440407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196D3AA-FFC3-E2A2-E677-F913DCFA8ABD}"/>
              </a:ext>
            </a:extLst>
          </p:cNvPr>
          <p:cNvSpPr txBox="1"/>
          <p:nvPr/>
        </p:nvSpPr>
        <p:spPr>
          <a:xfrm>
            <a:off x="4444585" y="149929"/>
            <a:ext cx="7380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</a:rPr>
              <a:t>RF finger vacuum fault (and consequent intensity ramp-up) removed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2730BA3-3CE9-89AA-6964-2C0F3EBA0984}"/>
              </a:ext>
            </a:extLst>
          </p:cNvPr>
          <p:cNvSpPr txBox="1"/>
          <p:nvPr/>
        </p:nvSpPr>
        <p:spPr>
          <a:xfrm>
            <a:off x="9475640" y="5626208"/>
            <a:ext cx="269803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See L. </a:t>
            </a:r>
            <a:r>
              <a:rPr lang="en-GB" sz="1400" dirty="0" err="1">
                <a:solidFill>
                  <a:schemeClr val="accent6">
                    <a:lumMod val="50000"/>
                  </a:schemeClr>
                </a:solidFill>
              </a:rPr>
              <a:t>Felsberger</a:t>
            </a: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 for details</a:t>
            </a:r>
            <a:endParaRPr lang="en-CH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6422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772BAA-3C32-2D26-CDDF-370D20530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095000" cy="714265"/>
          </a:xfrm>
        </p:spPr>
        <p:txBody>
          <a:bodyPr>
            <a:normAutofit/>
          </a:bodyPr>
          <a:lstStyle/>
          <a:p>
            <a:r>
              <a:rPr lang="en-US" dirty="0"/>
              <a:t>2022</a:t>
            </a:r>
            <a:endParaRPr lang="en-GB" dirty="0"/>
          </a:p>
        </p:txBody>
      </p:sp>
      <p:pic>
        <p:nvPicPr>
          <p:cNvPr id="18" name="Picture 17" descr="A graph with green and white text&#10;&#10;Description automatically generated">
            <a:extLst>
              <a:ext uri="{FF2B5EF4-FFF2-40B4-BE49-F238E27FC236}">
                <a16:creationId xmlns:a16="http://schemas.microsoft.com/office/drawing/2014/main" id="{797AFFC3-A64E-D4CE-FDFB-2065E9DD96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7344" y="1222979"/>
            <a:ext cx="7445055" cy="4671773"/>
          </a:xfrm>
          <a:prstGeom prst="rect">
            <a:avLst/>
          </a:prstGeom>
        </p:spPr>
      </p:pic>
      <p:pic>
        <p:nvPicPr>
          <p:cNvPr id="20" name="Picture 19" descr="A screenshot of a graph&#10;&#10;Description automatically generated">
            <a:extLst>
              <a:ext uri="{FF2B5EF4-FFF2-40B4-BE49-F238E27FC236}">
                <a16:creationId xmlns:a16="http://schemas.microsoft.com/office/drawing/2014/main" id="{44972E44-8DE5-FA3A-6FCA-9CCE92C450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225" y="1005475"/>
            <a:ext cx="3504178" cy="4712515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F68C0C68-3903-4269-537E-CD2E671475A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274638"/>
            <a:ext cx="7772400" cy="73083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278F65B-4498-E16E-5DE3-77BE67D63AC5}"/>
              </a:ext>
            </a:extLst>
          </p:cNvPr>
          <p:cNvSpPr txBox="1"/>
          <p:nvPr/>
        </p:nvSpPr>
        <p:spPr>
          <a:xfrm>
            <a:off x="7132935" y="2123230"/>
            <a:ext cx="4824189" cy="16722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2000" b="1" dirty="0">
                <a:solidFill>
                  <a:srgbClr val="00B0F0"/>
                </a:solidFill>
              </a:rPr>
              <a:t>Similar picture</a:t>
            </a:r>
            <a:r>
              <a:rPr lang="en-CH" sz="2000" dirty="0"/>
              <a:t>, main difference: </a:t>
            </a:r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CH" b="1" dirty="0"/>
              <a:t>Magnet circuits </a:t>
            </a:r>
            <a:r>
              <a:rPr lang="en-CH" dirty="0"/>
              <a:t>(ONLY 1 training quench on RB circuits in 2023 operation)</a:t>
            </a:r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CH" b="1" dirty="0"/>
              <a:t>Injector complex </a:t>
            </a:r>
            <a:r>
              <a:rPr lang="en-CH" dirty="0"/>
              <a:t>– about 30% of </a:t>
            </a:r>
            <a:r>
              <a:rPr lang="en-CH" sz="2200" dirty="0"/>
              <a:t>time</a:t>
            </a:r>
          </a:p>
        </p:txBody>
      </p:sp>
    </p:spTree>
    <p:extLst>
      <p:ext uri="{BB962C8B-B14F-4D97-AF65-F5344CB8AC3E}">
        <p14:creationId xmlns:p14="http://schemas.microsoft.com/office/powerpoint/2010/main" val="19316121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stomShape 1">
            <a:extLst>
              <a:ext uri="{FF2B5EF4-FFF2-40B4-BE49-F238E27FC236}">
                <a16:creationId xmlns:a16="http://schemas.microsoft.com/office/drawing/2014/main" id="{E7957D57-405E-8E36-BD85-8593A8B3D768}"/>
              </a:ext>
            </a:extLst>
          </p:cNvPr>
          <p:cNvSpPr/>
          <p:nvPr/>
        </p:nvSpPr>
        <p:spPr>
          <a:xfrm>
            <a:off x="0" y="2276851"/>
            <a:ext cx="12222000" cy="1920250"/>
          </a:xfrm>
          <a:prstGeom prst="rect">
            <a:avLst/>
          </a:prstGeom>
          <a:gradFill rotWithShape="0">
            <a:gsLst>
              <a:gs pos="0">
                <a:srgbClr val="003368">
                  <a:alpha val="80000"/>
                </a:srgbClr>
              </a:gs>
              <a:gs pos="100000">
                <a:srgbClr val="8BA2BA"/>
              </a:gs>
            </a:gsLst>
            <a:lin ang="0"/>
          </a:gradFill>
          <a:ln w="19080">
            <a:solidFill>
              <a:srgbClr val="333399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CH"/>
          </a:p>
        </p:txBody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586C2D60-CE23-CED3-5ABB-CF7EADD59FBC}"/>
              </a:ext>
            </a:extLst>
          </p:cNvPr>
          <p:cNvSpPr/>
          <p:nvPr/>
        </p:nvSpPr>
        <p:spPr>
          <a:xfrm>
            <a:off x="1371006" y="2499039"/>
            <a:ext cx="9449987" cy="147587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4500" b="1" i="0" u="none" strike="noStrike" dirty="0">
                <a:solidFill>
                  <a:schemeClr val="bg1"/>
                </a:solidFill>
                <a:effectLst/>
                <a:latin typeface="+mj-lt"/>
                <a:cs typeface="Calibri" panose="020F0502020204030204" pitchFamily="34" charset="0"/>
              </a:rPr>
              <a:t>Summary of LHC operation: issues and prospects for Run 3</a:t>
            </a:r>
            <a:endParaRPr lang="en-GB" sz="4500" b="1" dirty="0">
              <a:solidFill>
                <a:schemeClr val="bg1"/>
              </a:solidFill>
              <a:latin typeface="+mj-lt"/>
              <a:cs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41E5E86-57DA-E880-8A75-D9865EE89985}"/>
              </a:ext>
            </a:extLst>
          </p:cNvPr>
          <p:cNvSpPr txBox="1"/>
          <p:nvPr/>
        </p:nvSpPr>
        <p:spPr>
          <a:xfrm>
            <a:off x="2650491" y="5238954"/>
            <a:ext cx="73514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On behalf of the LHC team</a:t>
            </a:r>
          </a:p>
          <a:p>
            <a:r>
              <a:rPr lang="en-US" sz="1600" dirty="0">
                <a:latin typeface="+mj-lt"/>
              </a:rPr>
              <a:t>In particular to: </a:t>
            </a:r>
            <a:r>
              <a:rPr lang="en-US" sz="1600" dirty="0" err="1">
                <a:latin typeface="+mj-lt"/>
              </a:rPr>
              <a:t>R.Bruce</a:t>
            </a:r>
            <a:r>
              <a:rPr lang="en-US" sz="1600" dirty="0">
                <a:latin typeface="+mj-lt"/>
              </a:rPr>
              <a:t>, </a:t>
            </a:r>
            <a:r>
              <a:rPr lang="en-US" sz="1600" dirty="0" err="1">
                <a:latin typeface="+mj-lt"/>
              </a:rPr>
              <a:t>A.Lechner</a:t>
            </a:r>
            <a:r>
              <a:rPr lang="en-US" sz="1600" dirty="0">
                <a:latin typeface="+mj-lt"/>
              </a:rPr>
              <a:t>, </a:t>
            </a:r>
            <a:r>
              <a:rPr lang="en-US" sz="1600" dirty="0" err="1">
                <a:latin typeface="+mj-lt"/>
              </a:rPr>
              <a:t>S.Redaelli</a:t>
            </a:r>
            <a:r>
              <a:rPr lang="en-US" sz="1600" dirty="0">
                <a:latin typeface="+mj-lt"/>
              </a:rPr>
              <a:t>, </a:t>
            </a:r>
            <a:r>
              <a:rPr lang="en-US" sz="1600" dirty="0" err="1">
                <a:latin typeface="+mj-lt"/>
              </a:rPr>
              <a:t>R.Steerenberg</a:t>
            </a:r>
            <a:r>
              <a:rPr lang="en-US" sz="1600" dirty="0">
                <a:latin typeface="+mj-lt"/>
              </a:rPr>
              <a:t> for the material</a:t>
            </a:r>
            <a:endParaRPr lang="en-GB" sz="1600" dirty="0">
              <a:latin typeface="+mj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3DCCA03-1E1B-8967-BA84-040E8AED22AF}"/>
              </a:ext>
            </a:extLst>
          </p:cNvPr>
          <p:cNvSpPr txBox="1"/>
          <p:nvPr/>
        </p:nvSpPr>
        <p:spPr>
          <a:xfrm>
            <a:off x="5119382" y="4419289"/>
            <a:ext cx="19832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latin typeface="+mj-lt"/>
              </a:rPr>
              <a:t>M. Solfaroli</a:t>
            </a:r>
          </a:p>
        </p:txBody>
      </p:sp>
    </p:spTree>
    <p:extLst>
      <p:ext uri="{BB962C8B-B14F-4D97-AF65-F5344CB8AC3E}">
        <p14:creationId xmlns:p14="http://schemas.microsoft.com/office/powerpoint/2010/main" val="41632977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772BAA-3C32-2D26-CDDF-370D20530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095000" cy="714265"/>
          </a:xfrm>
        </p:spPr>
        <p:txBody>
          <a:bodyPr>
            <a:normAutofit/>
          </a:bodyPr>
          <a:lstStyle/>
          <a:p>
            <a:r>
              <a:rPr lang="en-US" dirty="0"/>
              <a:t>Best operational period 2023</a:t>
            </a:r>
            <a:endParaRPr lang="en-GB" dirty="0"/>
          </a:p>
        </p:txBody>
      </p:sp>
      <p:pic>
        <p:nvPicPr>
          <p:cNvPr id="15" name="Picture 14" descr="A graph with green dots&#10;&#10;Description automatically generated">
            <a:extLst>
              <a:ext uri="{FF2B5EF4-FFF2-40B4-BE49-F238E27FC236}">
                <a16:creationId xmlns:a16="http://schemas.microsoft.com/office/drawing/2014/main" id="{026DC01A-CE44-E90A-9F17-5AB8717637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913" y="657576"/>
            <a:ext cx="3643450" cy="2389447"/>
          </a:xfrm>
          <a:prstGeom prst="rect">
            <a:avLst/>
          </a:prstGeom>
        </p:spPr>
      </p:pic>
      <p:pic>
        <p:nvPicPr>
          <p:cNvPr id="4" name="Picture 3" descr="A graph with a white sign and blue and red text&#10;&#10;Description automatically generated">
            <a:extLst>
              <a:ext uri="{FF2B5EF4-FFF2-40B4-BE49-F238E27FC236}">
                <a16:creationId xmlns:a16="http://schemas.microsoft.com/office/drawing/2014/main" id="{98243D2E-3525-CFFA-6A1B-8460101FF3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845" y="1088263"/>
            <a:ext cx="5461720" cy="4681474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A4B78DED-3391-CA54-D58B-71C709463458}"/>
              </a:ext>
            </a:extLst>
          </p:cNvPr>
          <p:cNvSpPr/>
          <p:nvPr/>
        </p:nvSpPr>
        <p:spPr>
          <a:xfrm>
            <a:off x="2946790" y="1700775"/>
            <a:ext cx="1113745" cy="1536200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>
              <a:highlight>
                <a:srgbClr val="FFFF00"/>
              </a:highlight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802AF89-C7E0-8218-C55E-C53460B49C91}"/>
              </a:ext>
            </a:extLst>
          </p:cNvPr>
          <p:cNvCxnSpPr>
            <a:cxnSpLocks/>
            <a:stCxn id="5" idx="6"/>
          </p:cNvCxnSpPr>
          <p:nvPr/>
        </p:nvCxnSpPr>
        <p:spPr>
          <a:xfrm flipV="1">
            <a:off x="4060535" y="1677770"/>
            <a:ext cx="6180942" cy="79110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668AF63-5865-7B33-5DF7-0A891E12E6DD}"/>
              </a:ext>
            </a:extLst>
          </p:cNvPr>
          <p:cNvSpPr txBox="1"/>
          <p:nvPr/>
        </p:nvSpPr>
        <p:spPr>
          <a:xfrm>
            <a:off x="7747415" y="334411"/>
            <a:ext cx="327044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500" dirty="0">
                <a:solidFill>
                  <a:schemeClr val="accent6">
                    <a:lumMod val="50000"/>
                  </a:schemeClr>
                </a:solidFill>
              </a:rPr>
              <a:t>Integrated Lumi (ATLAS) per 24h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82C3A3D-F426-AC7A-47F1-AF44AAE81A27}"/>
              </a:ext>
            </a:extLst>
          </p:cNvPr>
          <p:cNvSpPr txBox="1"/>
          <p:nvPr/>
        </p:nvSpPr>
        <p:spPr>
          <a:xfrm>
            <a:off x="6211215" y="3165541"/>
            <a:ext cx="5799154" cy="176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2400" b="1" dirty="0">
                <a:latin typeface="+mj-lt"/>
              </a:rPr>
              <a:t>Best production </a:t>
            </a:r>
            <a:r>
              <a:rPr lang="en-CH" sz="2400" dirty="0">
                <a:latin typeface="+mj-lt"/>
              </a:rPr>
              <a:t>period </a:t>
            </a:r>
            <a:r>
              <a:rPr lang="en-CH" dirty="0">
                <a:latin typeface="+mj-lt"/>
              </a:rPr>
              <a:t>(4</a:t>
            </a:r>
            <a:r>
              <a:rPr lang="en-CH" baseline="30000" dirty="0">
                <a:latin typeface="+mj-lt"/>
              </a:rPr>
              <a:t>th</a:t>
            </a:r>
            <a:r>
              <a:rPr lang="en-CH" dirty="0">
                <a:latin typeface="+mj-lt"/>
              </a:rPr>
              <a:t> - 17</a:t>
            </a:r>
            <a:r>
              <a:rPr lang="en-CH" baseline="30000" dirty="0">
                <a:latin typeface="+mj-lt"/>
              </a:rPr>
              <a:t>th</a:t>
            </a:r>
            <a:r>
              <a:rPr lang="en-CH" dirty="0">
                <a:latin typeface="+mj-lt"/>
              </a:rPr>
              <a:t> July)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2000" dirty="0">
                <a:latin typeface="+mj-lt"/>
              </a:rPr>
              <a:t>AVG production = </a:t>
            </a:r>
            <a:r>
              <a:rPr lang="en-CH" sz="2000" b="1" dirty="0">
                <a:solidFill>
                  <a:srgbClr val="00B0F0"/>
                </a:solidFill>
                <a:latin typeface="+mj-lt"/>
              </a:rPr>
              <a:t>0.79 fb</a:t>
            </a:r>
            <a:r>
              <a:rPr lang="en-CH" sz="2000" b="1" baseline="30000" dirty="0">
                <a:solidFill>
                  <a:srgbClr val="00B0F0"/>
                </a:solidFill>
                <a:latin typeface="+mj-lt"/>
              </a:rPr>
              <a:t>-1</a:t>
            </a:r>
            <a:r>
              <a:rPr lang="en-CH" sz="2000" b="1" dirty="0">
                <a:solidFill>
                  <a:srgbClr val="00B0F0"/>
                </a:solidFill>
                <a:latin typeface="+mj-lt"/>
              </a:rPr>
              <a:t>/24h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2000" dirty="0">
                <a:latin typeface="+mj-lt"/>
                <a:sym typeface="Wingdings" pitchFamily="2" charset="2"/>
              </a:rPr>
              <a:t>790 h in SB in 47.5 days (69% time)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2000" dirty="0">
                <a:latin typeface="+mj-lt"/>
                <a:sym typeface="Wingdings" pitchFamily="2" charset="2"/>
              </a:rPr>
              <a:t>Avg fill length = 7.4 h</a:t>
            </a:r>
          </a:p>
          <a:p>
            <a:pPr algn="ctr"/>
            <a:endParaRPr lang="en-CH" sz="1000" b="1" dirty="0">
              <a:latin typeface="+mj-lt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D4F59BC-A3B7-8BD4-7808-90B2E4377A62}"/>
              </a:ext>
            </a:extLst>
          </p:cNvPr>
          <p:cNvSpPr/>
          <p:nvPr/>
        </p:nvSpPr>
        <p:spPr>
          <a:xfrm>
            <a:off x="10241477" y="611026"/>
            <a:ext cx="1149388" cy="2292935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>
              <a:highlight>
                <a:srgbClr val="FFFF00"/>
              </a:highlight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153D805-2B3D-45DE-789A-1EA69EFEEF0F}"/>
              </a:ext>
            </a:extLst>
          </p:cNvPr>
          <p:cNvSpPr txBox="1"/>
          <p:nvPr/>
        </p:nvSpPr>
        <p:spPr>
          <a:xfrm>
            <a:off x="6787290" y="5335366"/>
            <a:ext cx="9396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M</a:t>
            </a:r>
            <a:r>
              <a:rPr lang="en-CH" dirty="0"/>
              <a:t>issed</a:t>
            </a:r>
          </a:p>
          <a:p>
            <a:pPr algn="ctr"/>
            <a:r>
              <a:rPr lang="en-CH" dirty="0"/>
              <a:t>days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A36C05E-F01A-90AA-6256-197E626F3A5F}"/>
              </a:ext>
            </a:extLst>
          </p:cNvPr>
          <p:cNvSpPr txBox="1"/>
          <p:nvPr/>
        </p:nvSpPr>
        <p:spPr>
          <a:xfrm>
            <a:off x="8016250" y="5273780"/>
            <a:ext cx="1330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AVG</a:t>
            </a:r>
            <a:endParaRPr lang="en-CH" dirty="0"/>
          </a:p>
          <a:p>
            <a:pPr algn="ctr"/>
            <a:r>
              <a:rPr lang="en-CH" dirty="0"/>
              <a:t>production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3B22E7-F43C-3FC2-33AA-5B4C47009B50}"/>
              </a:ext>
            </a:extLst>
          </p:cNvPr>
          <p:cNvSpPr txBox="1"/>
          <p:nvPr/>
        </p:nvSpPr>
        <p:spPr>
          <a:xfrm>
            <a:off x="9071022" y="5273779"/>
            <a:ext cx="1327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integrated</a:t>
            </a:r>
            <a:endParaRPr lang="en-CH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D35808-20C5-88AB-D50E-2F54479E752E}"/>
              </a:ext>
            </a:extLst>
          </p:cNvPr>
          <p:cNvSpPr txBox="1"/>
          <p:nvPr/>
        </p:nvSpPr>
        <p:spPr>
          <a:xfrm>
            <a:off x="10429724" y="5290042"/>
            <a:ext cx="1656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ESTIMATED</a:t>
            </a:r>
            <a:endParaRPr lang="en-CH" b="1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1228B9A-E471-C7D7-1B4F-F4DFA64AA64D}"/>
              </a:ext>
            </a:extLst>
          </p:cNvPr>
          <p:cNvSpPr txBox="1"/>
          <p:nvPr/>
        </p:nvSpPr>
        <p:spPr>
          <a:xfrm>
            <a:off x="9799714" y="4803221"/>
            <a:ext cx="1986068" cy="493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2600" b="1" dirty="0">
                <a:latin typeface="+mj-lt"/>
              </a:rPr>
              <a:t>= </a:t>
            </a:r>
            <a:r>
              <a:rPr lang="en-CH" sz="2600" b="1" dirty="0">
                <a:solidFill>
                  <a:srgbClr val="FF0000"/>
                </a:solidFill>
                <a:latin typeface="+mj-lt"/>
              </a:rPr>
              <a:t>70.3 fb</a:t>
            </a:r>
            <a:r>
              <a:rPr lang="en-CH" sz="2600" b="1" baseline="30000" dirty="0">
                <a:solidFill>
                  <a:srgbClr val="FF0000"/>
                </a:solidFill>
                <a:latin typeface="+mj-lt"/>
              </a:rPr>
              <a:t>-1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AB4C255-668C-D49B-2476-CC9E2D673CFD}"/>
              </a:ext>
            </a:extLst>
          </p:cNvPr>
          <p:cNvSpPr txBox="1"/>
          <p:nvPr/>
        </p:nvSpPr>
        <p:spPr>
          <a:xfrm>
            <a:off x="6368243" y="4803222"/>
            <a:ext cx="1843572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2600" b="1" dirty="0">
                <a:latin typeface="+mj-lt"/>
              </a:rPr>
              <a:t>(96 - 47.5) </a:t>
            </a:r>
            <a:endParaRPr lang="en-CH" sz="26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E650CD-5283-2641-0623-B961C8996EDC}"/>
              </a:ext>
            </a:extLst>
          </p:cNvPr>
          <p:cNvSpPr txBox="1"/>
          <p:nvPr/>
        </p:nvSpPr>
        <p:spPr>
          <a:xfrm>
            <a:off x="8106188" y="4803222"/>
            <a:ext cx="1083849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2600" b="1" dirty="0">
                <a:latin typeface="+mj-lt"/>
              </a:rPr>
              <a:t>* 0.79 </a:t>
            </a:r>
            <a:endParaRPr lang="en-CH" sz="26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11025D2-9789-9AE2-7FFA-85A8F9C1567D}"/>
              </a:ext>
            </a:extLst>
          </p:cNvPr>
          <p:cNvSpPr txBox="1"/>
          <p:nvPr/>
        </p:nvSpPr>
        <p:spPr>
          <a:xfrm>
            <a:off x="9148690" y="4803222"/>
            <a:ext cx="1172270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2600" b="1" dirty="0">
                <a:latin typeface="+mj-lt"/>
              </a:rPr>
              <a:t>+ 32 </a:t>
            </a:r>
            <a:endParaRPr lang="en-CH" sz="2600" dirty="0"/>
          </a:p>
        </p:txBody>
      </p:sp>
    </p:spTree>
    <p:extLst>
      <p:ext uri="{BB962C8B-B14F-4D97-AF65-F5344CB8AC3E}">
        <p14:creationId xmlns:p14="http://schemas.microsoft.com/office/powerpoint/2010/main" val="2412277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6" grpId="0" animBg="1"/>
      <p:bldP spid="8" grpId="0"/>
      <p:bldP spid="9" grpId="0"/>
      <p:bldP spid="10" grpId="0"/>
      <p:bldP spid="11" grpId="0"/>
      <p:bldP spid="17" grpId="0"/>
      <p:bldP spid="19" grpId="0"/>
      <p:bldP spid="21" grpId="0"/>
      <p:bldP spid="2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772BAA-3C32-2D26-CDDF-370D20530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095000" cy="714265"/>
          </a:xfrm>
        </p:spPr>
        <p:txBody>
          <a:bodyPr>
            <a:normAutofit/>
          </a:bodyPr>
          <a:lstStyle/>
          <a:p>
            <a:r>
              <a:rPr lang="en-US" dirty="0"/>
              <a:t>Best operational period 2022</a:t>
            </a:r>
            <a:endParaRPr lang="en-GB" dirty="0"/>
          </a:p>
        </p:txBody>
      </p:sp>
      <p:pic>
        <p:nvPicPr>
          <p:cNvPr id="16" name="Picture 15" descr="A diagram of a number of blue dots&#10;&#10;Description automatically generated">
            <a:extLst>
              <a:ext uri="{FF2B5EF4-FFF2-40B4-BE49-F238E27FC236}">
                <a16:creationId xmlns:a16="http://schemas.microsoft.com/office/drawing/2014/main" id="{FC3E286B-B912-293B-E025-AD7E4785CB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3365" y="285305"/>
            <a:ext cx="4398575" cy="3204368"/>
          </a:xfrm>
          <a:prstGeom prst="rect">
            <a:avLst/>
          </a:prstGeom>
        </p:spPr>
      </p:pic>
      <p:pic>
        <p:nvPicPr>
          <p:cNvPr id="4" name="Picture 3" descr="A graph of a number of luminosity&#10;&#10;Description automatically generated">
            <a:extLst>
              <a:ext uri="{FF2B5EF4-FFF2-40B4-BE49-F238E27FC236}">
                <a16:creationId xmlns:a16="http://schemas.microsoft.com/office/drawing/2014/main" id="{8B5F0EB8-9923-37A0-CCE2-67950D987A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845" y="988903"/>
            <a:ext cx="5714353" cy="4898017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145946F2-4A1D-28B4-4938-5E8210E5DFC3}"/>
              </a:ext>
            </a:extLst>
          </p:cNvPr>
          <p:cNvSpPr/>
          <p:nvPr/>
        </p:nvSpPr>
        <p:spPr>
          <a:xfrm>
            <a:off x="3599674" y="2353660"/>
            <a:ext cx="1955687" cy="2265895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>
              <a:highlight>
                <a:srgbClr val="FFFF00"/>
              </a:highlight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21CFD4B-9F67-839C-7665-B05B673BCDCB}"/>
              </a:ext>
            </a:extLst>
          </p:cNvPr>
          <p:cNvCxnSpPr>
            <a:cxnSpLocks/>
            <a:stCxn id="7" idx="6"/>
          </p:cNvCxnSpPr>
          <p:nvPr/>
        </p:nvCxnSpPr>
        <p:spPr>
          <a:xfrm flipV="1">
            <a:off x="5555361" y="1844999"/>
            <a:ext cx="4153355" cy="164160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6BE42CFC-4CF1-59CB-CCA4-A4DB6DCD1593}"/>
              </a:ext>
            </a:extLst>
          </p:cNvPr>
          <p:cNvSpPr/>
          <p:nvPr/>
        </p:nvSpPr>
        <p:spPr>
          <a:xfrm>
            <a:off x="9708716" y="220499"/>
            <a:ext cx="2053225" cy="3204368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>
              <a:highlight>
                <a:srgbClr val="FFFF00"/>
              </a:highlight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7C88F4-CA65-250B-8998-8C298D3DD3FE}"/>
              </a:ext>
            </a:extLst>
          </p:cNvPr>
          <p:cNvSpPr txBox="1"/>
          <p:nvPr/>
        </p:nvSpPr>
        <p:spPr>
          <a:xfrm>
            <a:off x="6956182" y="3659430"/>
            <a:ext cx="4938973" cy="19851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2400" b="1" dirty="0">
                <a:latin typeface="+mn-lt"/>
              </a:rPr>
              <a:t>Best production period</a:t>
            </a:r>
            <a:endParaRPr lang="en-CH" sz="2200" dirty="0">
              <a:latin typeface="+mn-lt"/>
            </a:endParaRPr>
          </a:p>
          <a:p>
            <a:pPr algn="ctr"/>
            <a:r>
              <a:rPr lang="en-CH" dirty="0">
                <a:latin typeface="+mn-lt"/>
              </a:rPr>
              <a:t>(30</a:t>
            </a:r>
            <a:r>
              <a:rPr lang="en-CH" baseline="30000" dirty="0">
                <a:latin typeface="+mn-lt"/>
              </a:rPr>
              <a:t>th</a:t>
            </a:r>
            <a:r>
              <a:rPr lang="en-CH" dirty="0">
                <a:latin typeface="+mn-lt"/>
              </a:rPr>
              <a:t> Sep - 05</a:t>
            </a:r>
            <a:r>
              <a:rPr lang="en-CH" baseline="30000" dirty="0">
                <a:latin typeface="+mn-lt"/>
              </a:rPr>
              <a:t>th</a:t>
            </a:r>
            <a:r>
              <a:rPr lang="en-CH" dirty="0">
                <a:latin typeface="+mn-lt"/>
              </a:rPr>
              <a:t> Nov) 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2200" dirty="0">
                <a:latin typeface="+mn-lt"/>
              </a:rPr>
              <a:t>AVG production = </a:t>
            </a:r>
            <a:r>
              <a:rPr lang="en-CH" sz="2200" b="1" dirty="0">
                <a:solidFill>
                  <a:srgbClr val="00B0F0"/>
                </a:solidFill>
                <a:latin typeface="+mn-lt"/>
              </a:rPr>
              <a:t>0.64 fb</a:t>
            </a:r>
            <a:r>
              <a:rPr lang="en-CH" sz="2200" b="1" baseline="30000" dirty="0">
                <a:solidFill>
                  <a:srgbClr val="00B0F0"/>
                </a:solidFill>
                <a:latin typeface="+mn-lt"/>
              </a:rPr>
              <a:t>-1</a:t>
            </a:r>
            <a:r>
              <a:rPr lang="en-CH" sz="2200" b="1" dirty="0">
                <a:solidFill>
                  <a:srgbClr val="00B0F0"/>
                </a:solidFill>
                <a:latin typeface="+mn-lt"/>
              </a:rPr>
              <a:t>/24h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2200" dirty="0">
                <a:latin typeface="+mn-lt"/>
              </a:rPr>
              <a:t>1171 h in SB in 70 days (68% time)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2200" dirty="0">
                <a:latin typeface="+mn-lt"/>
                <a:sym typeface="Wingdings" pitchFamily="2" charset="2"/>
              </a:rPr>
              <a:t>Avg fill length = 6.8 h</a:t>
            </a:r>
          </a:p>
        </p:txBody>
      </p:sp>
    </p:spTree>
    <p:extLst>
      <p:ext uri="{BB962C8B-B14F-4D97-AF65-F5344CB8AC3E}">
        <p14:creationId xmlns:p14="http://schemas.microsoft.com/office/powerpoint/2010/main" val="36583115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772BAA-3C32-2D26-CDDF-370D20530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095000" cy="714265"/>
          </a:xfrm>
        </p:spPr>
        <p:txBody>
          <a:bodyPr>
            <a:normAutofit/>
          </a:bodyPr>
          <a:lstStyle/>
          <a:p>
            <a:r>
              <a:rPr lang="en-US" dirty="0"/>
              <a:t>IONS</a:t>
            </a:r>
            <a:endParaRPr lang="en-GB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B0F41FB7-C9E6-A91B-491F-42DF2F4B98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5444" y="241385"/>
            <a:ext cx="4826236" cy="2605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4AEF6B08-3F33-2B52-5E36-F605F91F69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846" y="2892758"/>
            <a:ext cx="4766209" cy="2917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2AF80E7-2419-3C0B-5C57-2CB4581AB50E}"/>
              </a:ext>
            </a:extLst>
          </p:cNvPr>
          <p:cNvSpPr txBox="1"/>
          <p:nvPr/>
        </p:nvSpPr>
        <p:spPr>
          <a:xfrm>
            <a:off x="795851" y="1431940"/>
            <a:ext cx="5146529" cy="41857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>
                <a:latin typeface="+mn-lt"/>
              </a:rPr>
              <a:t>First Pb-Pb </a:t>
            </a:r>
            <a:r>
              <a:rPr lang="en-US" sz="2400" dirty="0">
                <a:latin typeface="+mn-lt"/>
              </a:rPr>
              <a:t>physics run </a:t>
            </a:r>
            <a:r>
              <a:rPr lang="en-US" sz="2400" b="1" dirty="0">
                <a:latin typeface="+mn-lt"/>
              </a:rPr>
              <a:t>@6.8 Z TeV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latin typeface="+mn-lt"/>
              </a:rPr>
              <a:t>4 days </a:t>
            </a:r>
            <a:r>
              <a:rPr lang="en-US" sz="2200" b="1" dirty="0">
                <a:solidFill>
                  <a:srgbClr val="00B0F0"/>
                </a:solidFill>
                <a:latin typeface="+mn-lt"/>
              </a:rPr>
              <a:t>commissioning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latin typeface="+mn-lt"/>
              </a:rPr>
              <a:t>32 days </a:t>
            </a:r>
            <a:r>
              <a:rPr lang="en-US" sz="2200" b="1" dirty="0">
                <a:solidFill>
                  <a:srgbClr val="00B0F0"/>
                </a:solidFill>
                <a:latin typeface="+mn-lt"/>
              </a:rPr>
              <a:t>physics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b="1" dirty="0">
                <a:solidFill>
                  <a:srgbClr val="00B0F0"/>
                </a:solidFill>
                <a:latin typeface="+mn-lt"/>
              </a:rPr>
              <a:t>Breaks</a:t>
            </a:r>
            <a:r>
              <a:rPr lang="en-US" sz="2200" dirty="0">
                <a:latin typeface="+mn-lt"/>
              </a:rPr>
              <a:t> for VIP visits, MDs, </a:t>
            </a:r>
            <a:r>
              <a:rPr lang="en-US" sz="2200" dirty="0" err="1">
                <a:latin typeface="+mn-lt"/>
              </a:rPr>
              <a:t>VdM</a:t>
            </a:r>
            <a:endParaRPr lang="en-US" sz="2200" dirty="0">
              <a:latin typeface="+mn-lt"/>
            </a:endParaRPr>
          </a:p>
          <a:p>
            <a:pPr>
              <a:defRPr/>
            </a:pPr>
            <a:endParaRPr lang="en-US" sz="2200" dirty="0">
              <a:latin typeface="+mn-lt"/>
            </a:endParaRPr>
          </a:p>
          <a:p>
            <a:pPr>
              <a:defRPr/>
            </a:pPr>
            <a:r>
              <a:rPr lang="en-US" sz="2200" b="1" dirty="0">
                <a:latin typeface="+mn-lt"/>
              </a:rPr>
              <a:t>Several news </a:t>
            </a:r>
            <a:r>
              <a:rPr lang="en-US" sz="2200" dirty="0">
                <a:latin typeface="+mn-lt"/>
              </a:rPr>
              <a:t>with respect to past IONS runs: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b="1" dirty="0">
                <a:solidFill>
                  <a:srgbClr val="00B0F0"/>
                </a:solidFill>
                <a:latin typeface="+mn-lt"/>
              </a:rPr>
              <a:t>Slip-stacking</a:t>
            </a:r>
            <a:r>
              <a:rPr lang="en-US" sz="2200" dirty="0">
                <a:latin typeface="+mn-lt"/>
              </a:rPr>
              <a:t> for 50 ns beams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b="1" dirty="0">
                <a:solidFill>
                  <a:srgbClr val="00B0F0"/>
                </a:solidFill>
                <a:latin typeface="+mn-lt"/>
              </a:rPr>
              <a:t>Crystals</a:t>
            </a:r>
            <a:endParaRPr lang="en-US" sz="22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b="1" dirty="0">
                <a:solidFill>
                  <a:srgbClr val="00B0F0"/>
                </a:solidFill>
                <a:latin typeface="+mn-lt"/>
              </a:rPr>
              <a:t>TCLD </a:t>
            </a:r>
            <a:r>
              <a:rPr lang="en-US" sz="2200" dirty="0">
                <a:latin typeface="+mn-lt"/>
              </a:rPr>
              <a:t>collimators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b="1" dirty="0">
                <a:solidFill>
                  <a:srgbClr val="00B0F0"/>
                </a:solidFill>
                <a:latin typeface="+mn-lt"/>
              </a:rPr>
              <a:t>BFPP orbit bump </a:t>
            </a:r>
            <a:r>
              <a:rPr lang="en-US" sz="2200" dirty="0">
                <a:latin typeface="+mn-lt"/>
              </a:rPr>
              <a:t>in IR2 and IR8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b="1" dirty="0">
                <a:solidFill>
                  <a:srgbClr val="00B0F0"/>
                </a:solidFill>
                <a:latin typeface="+mn-lt"/>
              </a:rPr>
              <a:t>Full squeeze </a:t>
            </a:r>
            <a:r>
              <a:rPr lang="en-US" sz="2200" dirty="0">
                <a:latin typeface="+mn-lt"/>
              </a:rPr>
              <a:t>in ramp</a:t>
            </a:r>
          </a:p>
        </p:txBody>
      </p:sp>
    </p:spTree>
    <p:extLst>
      <p:ext uri="{BB962C8B-B14F-4D97-AF65-F5344CB8AC3E}">
        <p14:creationId xmlns:p14="http://schemas.microsoft.com/office/powerpoint/2010/main" val="31230838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5009CF5-A535-20F5-28B6-7B85DB7F0D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041" y="392433"/>
            <a:ext cx="12054865" cy="488000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ECD131D-06C1-7644-4DA5-FF18BE2EE6A5}"/>
              </a:ext>
            </a:extLst>
          </p:cNvPr>
          <p:cNvSpPr txBox="1"/>
          <p:nvPr/>
        </p:nvSpPr>
        <p:spPr>
          <a:xfrm>
            <a:off x="9898095" y="5579680"/>
            <a:ext cx="210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accent6">
                    <a:lumMod val="50000"/>
                  </a:schemeClr>
                </a:solidFill>
              </a:rPr>
              <a:t>Courtesy R. Bruce</a:t>
            </a:r>
          </a:p>
        </p:txBody>
      </p:sp>
    </p:spTree>
    <p:extLst>
      <p:ext uri="{BB962C8B-B14F-4D97-AF65-F5344CB8AC3E}">
        <p14:creationId xmlns:p14="http://schemas.microsoft.com/office/powerpoint/2010/main" val="19965087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772BAA-3C32-2D26-CDDF-370D20530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095000" cy="714265"/>
          </a:xfrm>
        </p:spPr>
        <p:txBody>
          <a:bodyPr>
            <a:normAutofit/>
          </a:bodyPr>
          <a:lstStyle/>
          <a:p>
            <a:r>
              <a:rPr lang="en-US" dirty="0"/>
              <a:t>Main challenges encountered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E252CA0-5248-02B5-35C8-55DDADA5FCF2}"/>
              </a:ext>
            </a:extLst>
          </p:cNvPr>
          <p:cNvSpPr txBox="1"/>
          <p:nvPr/>
        </p:nvSpPr>
        <p:spPr>
          <a:xfrm>
            <a:off x="181630" y="1093233"/>
            <a:ext cx="8065050" cy="46576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+mn-lt"/>
              </a:rPr>
              <a:t>13 Quench Protection System</a:t>
            </a:r>
            <a:r>
              <a:rPr lang="en-US" sz="2000" dirty="0">
                <a:latin typeface="+mn-lt"/>
              </a:rPr>
              <a:t>, radiation-induced SEU =&gt; </a:t>
            </a:r>
            <a:r>
              <a:rPr lang="en-US" sz="2000" b="1" dirty="0">
                <a:solidFill>
                  <a:srgbClr val="00B0F0"/>
                </a:solidFill>
                <a:latin typeface="+mn-lt"/>
              </a:rPr>
              <a:t>beam dumps &amp; magnet quench</a:t>
            </a:r>
            <a:r>
              <a:rPr lang="en-US" sz="2000" dirty="0">
                <a:latin typeface="+mn-lt"/>
              </a:rPr>
              <a:t> (spurious heaters firing)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00000"/>
                </a:solidFill>
                <a:latin typeface="+mn-lt"/>
              </a:rPr>
              <a:t>Mitigation (2023)</a:t>
            </a:r>
            <a:r>
              <a:rPr lang="en-US" dirty="0">
                <a:latin typeface="+mn-lt"/>
              </a:rPr>
              <a:t>: level </a:t>
            </a:r>
            <a:r>
              <a:rPr lang="en-US" dirty="0" err="1">
                <a:latin typeface="+mn-lt"/>
              </a:rPr>
              <a:t>lumi</a:t>
            </a:r>
            <a:r>
              <a:rPr lang="en-US" dirty="0">
                <a:latin typeface="+mn-lt"/>
              </a:rPr>
              <a:t> in IP1/2/5 &amp; </a:t>
            </a:r>
            <a:r>
              <a:rPr lang="en-US" dirty="0" err="1">
                <a:latin typeface="+mn-lt"/>
              </a:rPr>
              <a:t>cryo</a:t>
            </a:r>
            <a:r>
              <a:rPr lang="en-US" dirty="0">
                <a:latin typeface="+mn-lt"/>
              </a:rPr>
              <a:t> reconfiguration</a:t>
            </a:r>
          </a:p>
          <a:p>
            <a:pPr marL="285750" indent="-285750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US" sz="2000" b="1" dirty="0">
                <a:latin typeface="+mn-lt"/>
              </a:rPr>
              <a:t>10 Hz </a:t>
            </a:r>
            <a:r>
              <a:rPr lang="en-US" sz="2000" dirty="0">
                <a:latin typeface="+mn-lt"/>
              </a:rPr>
              <a:t>Horizontal orbit oscillations =&gt; sudden </a:t>
            </a:r>
            <a:r>
              <a:rPr lang="en-US" sz="2000" b="1" dirty="0">
                <a:solidFill>
                  <a:srgbClr val="00B0F0"/>
                </a:solidFill>
                <a:latin typeface="+mn-lt"/>
              </a:rPr>
              <a:t>losses and beam dumps </a:t>
            </a:r>
            <a:r>
              <a:rPr lang="en-US" sz="2000" dirty="0">
                <a:latin typeface="+mn-lt"/>
              </a:rPr>
              <a:t>(7 fills dumped +1 unclear), already seen in 2018!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C00000"/>
                </a:solidFill>
                <a:latin typeface="+mn-lt"/>
              </a:rPr>
              <a:t>NO</a:t>
            </a:r>
            <a:r>
              <a:rPr lang="en-US" dirty="0">
                <a:latin typeface="+mn-lt"/>
              </a:rPr>
              <a:t> real </a:t>
            </a:r>
            <a:r>
              <a:rPr lang="en-US" dirty="0">
                <a:solidFill>
                  <a:srgbClr val="C00000"/>
                </a:solidFill>
                <a:latin typeface="+mn-lt"/>
              </a:rPr>
              <a:t>mitigation (2023)</a:t>
            </a:r>
            <a:r>
              <a:rPr lang="en-US" dirty="0">
                <a:latin typeface="+mn-lt"/>
              </a:rPr>
              <a:t> found</a:t>
            </a:r>
          </a:p>
          <a:p>
            <a:pPr marL="285750" indent="-285750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US" sz="2000" b="1" dirty="0">
                <a:latin typeface="+mn-lt"/>
              </a:rPr>
              <a:t>Transverse losses </a:t>
            </a:r>
            <a:r>
              <a:rPr lang="en-US" sz="2000" dirty="0">
                <a:latin typeface="+mn-lt"/>
              </a:rPr>
              <a:t>during the ramp (≥ 5.5 Z TeV) =&gt; </a:t>
            </a:r>
            <a:r>
              <a:rPr lang="en-US" sz="2000" b="1" dirty="0">
                <a:solidFill>
                  <a:srgbClr val="00B0F0"/>
                </a:solidFill>
                <a:latin typeface="+mn-lt"/>
              </a:rPr>
              <a:t>Beams dump</a:t>
            </a:r>
            <a:r>
              <a:rPr lang="en-US" sz="2000" dirty="0">
                <a:latin typeface="+mn-lt"/>
              </a:rPr>
              <a:t>, significant slowdown of intensity ramp-up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00000"/>
                </a:solidFill>
                <a:latin typeface="+mn-lt"/>
              </a:rPr>
              <a:t>Mitigation (2023)</a:t>
            </a:r>
            <a:r>
              <a:rPr lang="en-US" dirty="0">
                <a:latin typeface="+mn-lt"/>
              </a:rPr>
              <a:t>: orbit correction FFW + BLM thresholds increase</a:t>
            </a:r>
          </a:p>
          <a:p>
            <a:pPr marL="285750" indent="-285750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GB" sz="2000" b="1" i="0" u="none" strike="noStrike" dirty="0">
                <a:effectLst/>
                <a:latin typeface="+mn-lt"/>
              </a:rPr>
              <a:t>HW goniometer instability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00000"/>
                </a:solidFill>
                <a:latin typeface="+mn-lt"/>
              </a:rPr>
              <a:t>Mitigation (2023)</a:t>
            </a:r>
            <a:r>
              <a:rPr lang="en-GB" b="0" i="0" u="none" strike="noStrike" dirty="0">
                <a:effectLst/>
                <a:latin typeface="+mn-lt"/>
              </a:rPr>
              <a:t>: “autopilot” for optimal channelling at top energy</a:t>
            </a:r>
            <a:endParaRPr lang="en-US" dirty="0">
              <a:latin typeface="+mn-lt"/>
            </a:endParaRPr>
          </a:p>
          <a:p>
            <a:pPr marL="285750" indent="-285750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US" sz="2000" b="1" dirty="0">
                <a:latin typeface="+mn-lt"/>
              </a:rPr>
              <a:t>Strong background </a:t>
            </a:r>
            <a:r>
              <a:rPr lang="en-US" sz="2000" dirty="0">
                <a:latin typeface="+mn-lt"/>
              </a:rPr>
              <a:t>in ALICE =&gt; 5 fills of studies + simulation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00000"/>
                </a:solidFill>
                <a:latin typeface="+mn-lt"/>
              </a:rPr>
              <a:t>Mitigation (2023)</a:t>
            </a:r>
            <a:r>
              <a:rPr lang="en-US" dirty="0">
                <a:latin typeface="+mn-lt"/>
              </a:rPr>
              <a:t>: Orbit bump that modifies vertical dispersion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340103B-1DAF-8B3C-4948-4798B1B8D4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54062" y="164575"/>
            <a:ext cx="2728338" cy="515722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534BB19-1526-7283-6B82-7E9C1DAB673D}"/>
              </a:ext>
            </a:extLst>
          </p:cNvPr>
          <p:cNvSpPr txBox="1"/>
          <p:nvPr/>
        </p:nvSpPr>
        <p:spPr>
          <a:xfrm>
            <a:off x="8016250" y="5626208"/>
            <a:ext cx="415742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See R. Cai, S. Morales, J. </a:t>
            </a:r>
            <a:r>
              <a:rPr lang="en-GB" sz="1400" dirty="0" err="1">
                <a:solidFill>
                  <a:schemeClr val="accent6">
                    <a:lumMod val="50000"/>
                  </a:schemeClr>
                </a:solidFill>
              </a:rPr>
              <a:t>Steckert</a:t>
            </a:r>
            <a:r>
              <a:rPr lang="en-GB" sz="1400">
                <a:solidFill>
                  <a:schemeClr val="accent6">
                    <a:lumMod val="50000"/>
                  </a:schemeClr>
                </a:solidFill>
              </a:rPr>
              <a:t> for </a:t>
            </a: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details</a:t>
            </a:r>
            <a:endParaRPr lang="en-CH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647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772BAA-3C32-2D26-CDDF-370D20530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095000" cy="714265"/>
          </a:xfrm>
        </p:spPr>
        <p:txBody>
          <a:bodyPr>
            <a:normAutofit/>
          </a:bodyPr>
          <a:lstStyle/>
          <a:p>
            <a:r>
              <a:rPr lang="en-US" dirty="0"/>
              <a:t>Luminosity production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94AE509-F677-17FD-6208-3A5105C81ABD}"/>
              </a:ext>
            </a:extLst>
          </p:cNvPr>
          <p:cNvGrpSpPr/>
          <p:nvPr/>
        </p:nvGrpSpPr>
        <p:grpSpPr>
          <a:xfrm>
            <a:off x="7094530" y="274638"/>
            <a:ext cx="4647005" cy="2539454"/>
            <a:chOff x="5558331" y="894270"/>
            <a:chExt cx="4633074" cy="300000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0C2A3FE3-CE26-DF4C-44B1-264DBD6B0D7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3510"/>
            <a:stretch/>
          </p:blipFill>
          <p:spPr>
            <a:xfrm>
              <a:off x="5558331" y="894270"/>
              <a:ext cx="4633074" cy="30000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81B5D46-840B-F960-6181-B43CE99B1E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542" t="35492" b="36799"/>
            <a:stretch/>
          </p:blipFill>
          <p:spPr>
            <a:xfrm>
              <a:off x="8630730" y="2315255"/>
              <a:ext cx="1360338" cy="831273"/>
            </a:xfrm>
            <a:prstGeom prst="rect">
              <a:avLst/>
            </a:prstGeom>
          </p:spPr>
        </p:pic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AF112620-A9D7-DB04-19F7-23DC6032A8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0909" y="2975449"/>
            <a:ext cx="5143587" cy="293166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A9B8116-DBD0-AC11-B2E5-214243853179}"/>
              </a:ext>
            </a:extLst>
          </p:cNvPr>
          <p:cNvSpPr txBox="1"/>
          <p:nvPr/>
        </p:nvSpPr>
        <p:spPr>
          <a:xfrm>
            <a:off x="220035" y="1602003"/>
            <a:ext cx="6490445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rgbClr val="00B0F0"/>
                </a:solidFill>
                <a:latin typeface="+mj-lt"/>
              </a:rPr>
              <a:t>Daily production</a:t>
            </a:r>
            <a:r>
              <a:rPr lang="en-US" sz="2200" b="1" dirty="0">
                <a:latin typeface="+mj-lt"/>
              </a:rPr>
              <a:t>: 100 µb</a:t>
            </a:r>
            <a:r>
              <a:rPr lang="en-US" sz="2200" b="1" baseline="30000" dirty="0">
                <a:latin typeface="+mj-lt"/>
              </a:rPr>
              <a:t>-1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900" dirty="0">
                <a:latin typeface="+mj-lt"/>
              </a:rPr>
              <a:t>Reached 150 µb</a:t>
            </a:r>
            <a:r>
              <a:rPr lang="en-US" sz="1900" baseline="30000" dirty="0">
                <a:latin typeface="+mj-lt"/>
              </a:rPr>
              <a:t>-1 </a:t>
            </a:r>
            <a:r>
              <a:rPr lang="en-US" sz="1900" dirty="0">
                <a:latin typeface="+mj-lt"/>
              </a:rPr>
              <a:t>on two occasions</a:t>
            </a:r>
            <a:endParaRPr lang="en-US" sz="1900" b="1" dirty="0">
              <a:latin typeface="+mj-lt"/>
            </a:endParaRP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rgbClr val="00B0F0"/>
                </a:solidFill>
                <a:latin typeface="+mj-lt"/>
              </a:rPr>
              <a:t>Record peak luminosity </a:t>
            </a:r>
            <a:r>
              <a:rPr lang="en-US" sz="2200" dirty="0">
                <a:latin typeface="+mj-lt"/>
              </a:rPr>
              <a:t>at ALICE: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900" dirty="0">
                <a:latin typeface="+mj-lt"/>
              </a:rPr>
              <a:t>Reached 6.4x10</a:t>
            </a:r>
            <a:r>
              <a:rPr lang="en-US" sz="1900" baseline="30000" dirty="0">
                <a:latin typeface="+mj-lt"/>
              </a:rPr>
              <a:t>27</a:t>
            </a:r>
            <a:r>
              <a:rPr lang="en-US" sz="1900" dirty="0">
                <a:latin typeface="+mj-lt"/>
              </a:rPr>
              <a:t> cm</a:t>
            </a:r>
            <a:r>
              <a:rPr lang="en-US" sz="1900" baseline="30000" dirty="0">
                <a:latin typeface="+mj-lt"/>
              </a:rPr>
              <a:t>-2</a:t>
            </a:r>
            <a:r>
              <a:rPr lang="en-US" sz="1900" dirty="0">
                <a:latin typeface="+mj-lt"/>
              </a:rPr>
              <a:t>s</a:t>
            </a:r>
            <a:r>
              <a:rPr lang="en-US" sz="1900" baseline="30000" dirty="0">
                <a:latin typeface="+mj-lt"/>
              </a:rPr>
              <a:t>-1</a:t>
            </a:r>
            <a:r>
              <a:rPr lang="en-US" sz="1900" dirty="0">
                <a:latin typeface="+mj-lt"/>
              </a:rPr>
              <a:t> with only 961 bunches (</a:t>
            </a:r>
            <a:r>
              <a:rPr lang="en-US" sz="1900" dirty="0">
                <a:latin typeface="+mj-lt"/>
                <a:sym typeface="Wingdings" pitchFamily="2" charset="2"/>
              </a:rPr>
              <a:t>average 1.8x10</a:t>
            </a:r>
            <a:r>
              <a:rPr lang="en-US" sz="1900" baseline="30000" dirty="0">
                <a:latin typeface="+mj-lt"/>
                <a:sym typeface="Wingdings" pitchFamily="2" charset="2"/>
              </a:rPr>
              <a:t>8</a:t>
            </a:r>
            <a:r>
              <a:rPr lang="en-US" sz="1900" dirty="0">
                <a:latin typeface="+mj-lt"/>
                <a:sym typeface="Wingdings" pitchFamily="2" charset="2"/>
              </a:rPr>
              <a:t> Pb/bunch at start of SB)</a:t>
            </a:r>
            <a:endParaRPr lang="en-US" sz="1900" dirty="0">
              <a:latin typeface="+mj-lt"/>
            </a:endParaRP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rgbClr val="00B0F0"/>
                </a:solidFill>
                <a:latin typeface="+mj-lt"/>
              </a:rPr>
              <a:t>Integrated luminosity </a:t>
            </a:r>
            <a:r>
              <a:rPr lang="en-US" sz="2200" b="1" dirty="0">
                <a:latin typeface="+mj-lt"/>
              </a:rPr>
              <a:t>below initial targets</a:t>
            </a:r>
            <a:r>
              <a:rPr lang="en-US" sz="2200" dirty="0">
                <a:latin typeface="+mj-lt"/>
              </a:rPr>
              <a:t>, but, delivered more data to all experiments than in 2018</a:t>
            </a:r>
          </a:p>
          <a:p>
            <a:pPr marL="800100" lvl="2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900" dirty="0">
                <a:latin typeface="+mj-lt"/>
              </a:rPr>
              <a:t>ALICE got more data (</a:t>
            </a:r>
            <a:r>
              <a:rPr lang="en-GB" sz="1900" dirty="0">
                <a:solidFill>
                  <a:srgbClr val="FF0000"/>
                </a:solidFill>
              </a:rPr>
              <a:t>2.16 nb</a:t>
            </a:r>
            <a:r>
              <a:rPr lang="en-GB" sz="1900" baseline="30000" dirty="0">
                <a:solidFill>
                  <a:srgbClr val="FF0000"/>
                </a:solidFill>
              </a:rPr>
              <a:t>-1</a:t>
            </a:r>
            <a:r>
              <a:rPr lang="en-US" sz="1900" dirty="0">
                <a:latin typeface="+mj-lt"/>
              </a:rPr>
              <a:t>) than in Run 1 &amp; Run 2 combined</a:t>
            </a:r>
          </a:p>
        </p:txBody>
      </p:sp>
    </p:spTree>
    <p:extLst>
      <p:ext uri="{BB962C8B-B14F-4D97-AF65-F5344CB8AC3E}">
        <p14:creationId xmlns:p14="http://schemas.microsoft.com/office/powerpoint/2010/main" val="16417887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3F013B8-393D-90A0-3F77-5D82C6CA79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7445054" cy="714265"/>
          </a:xfrm>
        </p:spPr>
        <p:txBody>
          <a:bodyPr>
            <a:normAutofit fontScale="90000"/>
          </a:bodyPr>
          <a:lstStyle/>
          <a:p>
            <a:r>
              <a:rPr lang="en-GB" dirty="0"/>
              <a:t>Schedule constraints/comments for 2024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8F9EF57-E92C-421D-CDDE-3117995B9880}"/>
              </a:ext>
            </a:extLst>
          </p:cNvPr>
          <p:cNvSpPr txBox="1"/>
          <p:nvPr/>
        </p:nvSpPr>
        <p:spPr>
          <a:xfrm>
            <a:off x="645248" y="1004480"/>
            <a:ext cx="10901504" cy="47500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2400" dirty="0">
                <a:latin typeface="+mn-lt"/>
              </a:rPr>
              <a:t>2024&amp;2025 LHC </a:t>
            </a:r>
            <a:r>
              <a:rPr lang="en-GB" sz="2400" b="1" dirty="0">
                <a:solidFill>
                  <a:srgbClr val="00B0F0"/>
                </a:solidFill>
                <a:latin typeface="+mn-lt"/>
              </a:rPr>
              <a:t>schedule</a:t>
            </a:r>
            <a:r>
              <a:rPr lang="en-GB" sz="2400" dirty="0">
                <a:latin typeface="+mn-lt"/>
              </a:rPr>
              <a:t> </a:t>
            </a:r>
            <a:r>
              <a:rPr lang="en-GB" sz="2400" b="1" dirty="0">
                <a:solidFill>
                  <a:srgbClr val="00B0F0"/>
                </a:solidFill>
                <a:latin typeface="+mn-lt"/>
              </a:rPr>
              <a:t>had to be re-considered</a:t>
            </a:r>
            <a:r>
              <a:rPr lang="en-GB" sz="2400" dirty="0">
                <a:latin typeface="+mn-lt"/>
              </a:rPr>
              <a:t>, in the light of the challenges &amp; possible limitations encountered during 2023:</a:t>
            </a:r>
          </a:p>
          <a:p>
            <a:pPr marL="677863" indent="-231775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2000" b="1" dirty="0">
                <a:latin typeface="+mn-lt"/>
              </a:rPr>
              <a:t>Lost</a:t>
            </a:r>
            <a:r>
              <a:rPr lang="en-GB" sz="2000" b="0" dirty="0">
                <a:latin typeface="+mn-lt"/>
              </a:rPr>
              <a:t> LHC physics </a:t>
            </a:r>
            <a:r>
              <a:rPr lang="en-GB" sz="2000" b="1" dirty="0">
                <a:latin typeface="+mn-lt"/>
              </a:rPr>
              <a:t>time</a:t>
            </a:r>
            <a:r>
              <a:rPr lang="en-GB" sz="2000" b="0" dirty="0">
                <a:latin typeface="+mn-lt"/>
              </a:rPr>
              <a:t> will be </a:t>
            </a:r>
            <a:r>
              <a:rPr lang="en-GB" sz="2000" b="1" dirty="0">
                <a:latin typeface="+mn-lt"/>
              </a:rPr>
              <a:t>distributed</a:t>
            </a:r>
            <a:r>
              <a:rPr lang="en-GB" sz="2000" b="0" dirty="0">
                <a:latin typeface="+mn-lt"/>
              </a:rPr>
              <a:t> to proton physics, Pb ion physics and MDs</a:t>
            </a:r>
          </a:p>
          <a:p>
            <a:pPr marL="677863" indent="-231775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2000" b="1" dirty="0">
                <a:latin typeface="+mn-lt"/>
              </a:rPr>
              <a:t>5.5 weeks remaining </a:t>
            </a:r>
            <a:r>
              <a:rPr lang="en-GB" sz="2000" b="0" dirty="0">
                <a:latin typeface="+mn-lt"/>
              </a:rPr>
              <a:t>for LHC Pb ion physics</a:t>
            </a:r>
            <a:endParaRPr lang="en-GB" sz="2000" dirty="0">
              <a:latin typeface="+mn-lt"/>
            </a:endParaRPr>
          </a:p>
          <a:p>
            <a:pPr marL="1135063" lvl="1" indent="-231775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latin typeface="+mn-lt"/>
              </a:rPr>
              <a:t>=&gt; </a:t>
            </a:r>
            <a:r>
              <a:rPr lang="en-GB" sz="2000" b="0" dirty="0">
                <a:latin typeface="+mn-lt"/>
              </a:rPr>
              <a:t>can be distributed over the 2 years or concentrated (Research Board)</a:t>
            </a:r>
          </a:p>
          <a:p>
            <a:pPr marL="677863" indent="-231775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2000" b="0" dirty="0">
                <a:latin typeface="+mn-lt"/>
              </a:rPr>
              <a:t>Impact on the </a:t>
            </a:r>
            <a:r>
              <a:rPr lang="en-GB" sz="2000" b="1" dirty="0">
                <a:latin typeface="+mn-lt"/>
              </a:rPr>
              <a:t>injectors schedules</a:t>
            </a:r>
            <a:endParaRPr lang="en-GB" sz="2200" dirty="0">
              <a:latin typeface="+mn-lt"/>
            </a:endParaRPr>
          </a:p>
          <a:p>
            <a:pPr marL="0" indent="0">
              <a:spcBef>
                <a:spcPts val="1200"/>
              </a:spcBef>
              <a:buNone/>
            </a:pPr>
            <a:r>
              <a:rPr lang="en-GB" sz="2400" b="1" dirty="0">
                <a:solidFill>
                  <a:srgbClr val="00B0F0"/>
                </a:solidFill>
                <a:latin typeface="+mn-lt"/>
              </a:rPr>
              <a:t>Two</a:t>
            </a:r>
            <a:r>
              <a:rPr lang="en-GB" sz="2400" dirty="0">
                <a:latin typeface="+mn-lt"/>
              </a:rPr>
              <a:t> schedule </a:t>
            </a:r>
            <a:r>
              <a:rPr lang="en-GB" sz="2400" b="1" dirty="0">
                <a:solidFill>
                  <a:srgbClr val="00B0F0"/>
                </a:solidFill>
                <a:latin typeface="+mn-lt"/>
              </a:rPr>
              <a:t>options</a:t>
            </a:r>
            <a:r>
              <a:rPr lang="en-GB" sz="2400" dirty="0">
                <a:latin typeface="+mn-lt"/>
              </a:rPr>
              <a:t>:</a:t>
            </a:r>
          </a:p>
          <a:p>
            <a:pPr marL="677863" indent="-187325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2000" b="1" dirty="0">
                <a:latin typeface="+mn-lt"/>
              </a:rPr>
              <a:t>Baseline</a:t>
            </a:r>
            <a:r>
              <a:rPr lang="en-GB" sz="2000" b="0" dirty="0">
                <a:latin typeface="+mn-lt"/>
              </a:rPr>
              <a:t> with Pb ions in 2024</a:t>
            </a:r>
            <a:endParaRPr lang="en-GB" sz="2000" dirty="0">
              <a:latin typeface="+mn-lt"/>
            </a:endParaRPr>
          </a:p>
          <a:p>
            <a:pPr marL="677863" indent="-187325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2000" b="1" dirty="0">
                <a:latin typeface="+mn-lt"/>
              </a:rPr>
              <a:t>Alternative</a:t>
            </a:r>
            <a:r>
              <a:rPr lang="en-GB" sz="2000" b="0" dirty="0">
                <a:latin typeface="+mn-lt"/>
              </a:rPr>
              <a:t> with NO Pb ions in 2024, but all in 2025 (Oxygen in 2024)</a:t>
            </a:r>
            <a:endParaRPr lang="en-GB" sz="1000" dirty="0">
              <a:latin typeface="+mn-lt"/>
            </a:endParaRPr>
          </a:p>
          <a:p>
            <a:pPr>
              <a:spcBef>
                <a:spcPts val="1200"/>
              </a:spcBef>
            </a:pPr>
            <a:r>
              <a:rPr lang="en-GB" sz="2400" dirty="0">
                <a:latin typeface="+mn-lt"/>
              </a:rPr>
              <a:t>In </a:t>
            </a:r>
            <a:r>
              <a:rPr lang="en-GB" sz="2400" b="1" dirty="0">
                <a:solidFill>
                  <a:srgbClr val="00B0F0"/>
                </a:solidFill>
                <a:latin typeface="+mn-lt"/>
              </a:rPr>
              <a:t>both cases</a:t>
            </a:r>
            <a:r>
              <a:rPr lang="en-GB" sz="2400" dirty="0">
                <a:latin typeface="+mn-lt"/>
              </a:rPr>
              <a:t>:</a:t>
            </a:r>
          </a:p>
          <a:p>
            <a:pPr marL="720725" indent="-230188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2000" b="1" dirty="0">
                <a:latin typeface="+mn-lt"/>
              </a:rPr>
              <a:t>3.5 weeks of commissioning </a:t>
            </a:r>
            <a:r>
              <a:rPr lang="en-GB" sz="2000" dirty="0">
                <a:latin typeface="+mn-lt"/>
              </a:rPr>
              <a:t>(see David’s presentation)</a:t>
            </a:r>
          </a:p>
          <a:p>
            <a:pPr marL="720725" indent="-230188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latin typeface="+mn-lt"/>
              </a:rPr>
              <a:t>First beam in the LHC scheduled for </a:t>
            </a:r>
            <a:r>
              <a:rPr lang="en-GB" sz="2000" b="1" dirty="0">
                <a:latin typeface="+mn-lt"/>
              </a:rPr>
              <a:t>March 11</a:t>
            </a:r>
            <a:r>
              <a:rPr lang="en-GB" sz="2000" b="1" baseline="30000" dirty="0">
                <a:latin typeface="+mn-lt"/>
              </a:rPr>
              <a:t>th</a:t>
            </a:r>
            <a:endParaRPr lang="en-GB" sz="20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56131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A49AF9B-5216-76E6-5D25-C27B32B574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2024-2025 - option #1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186EC9A-59C5-CD3B-F985-E25E3DC609A8}"/>
              </a:ext>
            </a:extLst>
          </p:cNvPr>
          <p:cNvSpPr txBox="1"/>
          <p:nvPr/>
        </p:nvSpPr>
        <p:spPr>
          <a:xfrm>
            <a:off x="7523590" y="451195"/>
            <a:ext cx="4540693" cy="30162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rgbClr val="00B0F0"/>
                </a:solidFill>
                <a:effectLst/>
                <a:latin typeface="+mn-lt"/>
              </a:rPr>
              <a:t>Short </a:t>
            </a:r>
            <a:r>
              <a:rPr lang="en-GB" sz="2200" b="1" dirty="0" err="1">
                <a:solidFill>
                  <a:srgbClr val="00B0F0"/>
                </a:solidFill>
                <a:effectLst/>
                <a:latin typeface="+mn-lt"/>
              </a:rPr>
              <a:t>PbPb</a:t>
            </a:r>
            <a:r>
              <a:rPr lang="en-GB" sz="2200" b="1" dirty="0">
                <a:solidFill>
                  <a:srgbClr val="00B0F0"/>
                </a:solidFill>
                <a:effectLst/>
                <a:latin typeface="+mn-lt"/>
              </a:rPr>
              <a:t> run </a:t>
            </a:r>
            <a:r>
              <a:rPr lang="en-GB" sz="2200" dirty="0">
                <a:effectLst/>
                <a:latin typeface="+mn-lt"/>
              </a:rPr>
              <a:t>(2.5-3 weeks) at end of </a:t>
            </a:r>
            <a:r>
              <a:rPr lang="en-GB" sz="2200" b="1" u="sng" dirty="0">
                <a:effectLst/>
                <a:latin typeface="+mn-lt"/>
              </a:rPr>
              <a:t>both</a:t>
            </a:r>
            <a:r>
              <a:rPr lang="en-GB" sz="2200" dirty="0">
                <a:effectLst/>
                <a:latin typeface="+mn-lt"/>
              </a:rPr>
              <a:t> 2024 and 2025 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200" dirty="0">
                <a:effectLst/>
                <a:latin typeface="+mn-lt"/>
              </a:rPr>
              <a:t>Less efficient, but </a:t>
            </a:r>
            <a:r>
              <a:rPr lang="en-GB" sz="2200" b="1" dirty="0">
                <a:solidFill>
                  <a:srgbClr val="00B0F0"/>
                </a:solidFill>
                <a:effectLst/>
                <a:latin typeface="+mn-lt"/>
              </a:rPr>
              <a:t>risk distributed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b="1" dirty="0">
                <a:effectLst/>
                <a:latin typeface="+mn-lt"/>
              </a:rPr>
              <a:t>Oxygen</a:t>
            </a:r>
            <a:r>
              <a:rPr lang="en-GB" dirty="0">
                <a:effectLst/>
                <a:latin typeface="+mn-lt"/>
              </a:rPr>
              <a:t> run after TS#1 in 2024, NO special run in 2025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b="1" dirty="0">
                <a:effectLst/>
                <a:latin typeface="+mn-lt"/>
              </a:rPr>
              <a:t>pp reference run </a:t>
            </a:r>
            <a:r>
              <a:rPr lang="en-GB" dirty="0">
                <a:effectLst/>
                <a:latin typeface="+mn-lt"/>
              </a:rPr>
              <a:t>tentatively in 2024, after TS#1</a:t>
            </a:r>
          </a:p>
        </p:txBody>
      </p:sp>
      <p:pic>
        <p:nvPicPr>
          <p:cNvPr id="22" name="Picture 21" descr="A calendar with different colored squares&#10;&#10;Description automatically generated">
            <a:extLst>
              <a:ext uri="{FF2B5EF4-FFF2-40B4-BE49-F238E27FC236}">
                <a16:creationId xmlns:a16="http://schemas.microsoft.com/office/drawing/2014/main" id="{C8DD7824-9103-D1E8-4CBB-E6317491BB0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266" t="89101"/>
          <a:stretch/>
        </p:blipFill>
        <p:spPr>
          <a:xfrm>
            <a:off x="3239212" y="5408238"/>
            <a:ext cx="965191" cy="451139"/>
          </a:xfrm>
          <a:prstGeom prst="rect">
            <a:avLst/>
          </a:prstGeom>
        </p:spPr>
      </p:pic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117463B8-790C-EAF3-E5DF-E37241A029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370263"/>
              </p:ext>
            </p:extLst>
          </p:nvPr>
        </p:nvGraphicFramePr>
        <p:xfrm>
          <a:off x="8264896" y="3889860"/>
          <a:ext cx="3103874" cy="1854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365780">
                  <a:extLst>
                    <a:ext uri="{9D8B030D-6E8A-4147-A177-3AD203B41FA5}">
                      <a16:colId xmlns:a16="http://schemas.microsoft.com/office/drawing/2014/main" val="2209323476"/>
                    </a:ext>
                  </a:extLst>
                </a:gridCol>
                <a:gridCol w="936852">
                  <a:extLst>
                    <a:ext uri="{9D8B030D-6E8A-4147-A177-3AD203B41FA5}">
                      <a16:colId xmlns:a16="http://schemas.microsoft.com/office/drawing/2014/main" val="2806332738"/>
                    </a:ext>
                  </a:extLst>
                </a:gridCol>
                <a:gridCol w="801242">
                  <a:extLst>
                    <a:ext uri="{9D8B030D-6E8A-4147-A177-3AD203B41FA5}">
                      <a16:colId xmlns:a16="http://schemas.microsoft.com/office/drawing/2014/main" val="6190742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2025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66243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pp</a:t>
                      </a:r>
                      <a:r>
                        <a:rPr lang="en-CH" dirty="0"/>
                        <a:t> physics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145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2948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OO + pO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18033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PbPb + ref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33551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MD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0902189"/>
                  </a:ext>
                </a:extLst>
              </a:tr>
            </a:tbl>
          </a:graphicData>
        </a:graphic>
      </p:graphicFrame>
      <p:pic>
        <p:nvPicPr>
          <p:cNvPr id="6" name="Picture 5" descr="A calendar with different colored squares&#10;&#10;Description automatically generated">
            <a:extLst>
              <a:ext uri="{FF2B5EF4-FFF2-40B4-BE49-F238E27FC236}">
                <a16:creationId xmlns:a16="http://schemas.microsoft.com/office/drawing/2014/main" id="{A1D3786A-3A9F-BAA1-1912-349B6FE072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10" y="1355130"/>
            <a:ext cx="3600000" cy="3836619"/>
          </a:xfrm>
          <a:prstGeom prst="rect">
            <a:avLst/>
          </a:prstGeom>
        </p:spPr>
      </p:pic>
      <p:pic>
        <p:nvPicPr>
          <p:cNvPr id="8" name="Picture 7" descr="A calendar with different colored squares&#10;&#10;Description automatically generated">
            <a:extLst>
              <a:ext uri="{FF2B5EF4-FFF2-40B4-BE49-F238E27FC236}">
                <a16:creationId xmlns:a16="http://schemas.microsoft.com/office/drawing/2014/main" id="{35AD2DB7-7004-BB29-BCCC-FD5FA374AAD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8472" y="1355130"/>
            <a:ext cx="3600000" cy="3863208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9A908D-5EA2-E8BD-658D-7779146ECC45}"/>
              </a:ext>
            </a:extLst>
          </p:cNvPr>
          <p:cNvSpPr/>
          <p:nvPr/>
        </p:nvSpPr>
        <p:spPr>
          <a:xfrm>
            <a:off x="425516" y="4431280"/>
            <a:ext cx="1215504" cy="829212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7EAF99D6-2E22-61D9-77DD-158F9208D4D9}"/>
              </a:ext>
            </a:extLst>
          </p:cNvPr>
          <p:cNvSpPr/>
          <p:nvPr/>
        </p:nvSpPr>
        <p:spPr>
          <a:xfrm>
            <a:off x="4408411" y="4431280"/>
            <a:ext cx="1495564" cy="829212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7506108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A49AF9B-5216-76E6-5D25-C27B32B574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2024-2025 - option #2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30C46D3-B094-47BD-D23C-510C6473020A}"/>
              </a:ext>
            </a:extLst>
          </p:cNvPr>
          <p:cNvSpPr txBox="1"/>
          <p:nvPr/>
        </p:nvSpPr>
        <p:spPr>
          <a:xfrm>
            <a:off x="7457253" y="451195"/>
            <a:ext cx="4514975" cy="30162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rgbClr val="00B0F0"/>
                </a:solidFill>
                <a:latin typeface="+mn-lt"/>
              </a:rPr>
              <a:t>L</a:t>
            </a:r>
            <a:r>
              <a:rPr lang="en-GB" sz="2200" b="1" dirty="0">
                <a:solidFill>
                  <a:srgbClr val="00B0F0"/>
                </a:solidFill>
                <a:effectLst/>
                <a:latin typeface="+mn-lt"/>
              </a:rPr>
              <a:t>ong </a:t>
            </a:r>
            <a:r>
              <a:rPr lang="en-GB" sz="2200" b="1" dirty="0" err="1">
                <a:solidFill>
                  <a:srgbClr val="00B0F0"/>
                </a:solidFill>
                <a:effectLst/>
                <a:latin typeface="+mn-lt"/>
              </a:rPr>
              <a:t>PbPb</a:t>
            </a:r>
            <a:r>
              <a:rPr lang="en-GB" sz="2200" b="1" dirty="0">
                <a:solidFill>
                  <a:srgbClr val="00B0F0"/>
                </a:solidFill>
                <a:effectLst/>
                <a:latin typeface="+mn-lt"/>
              </a:rPr>
              <a:t> run </a:t>
            </a:r>
            <a:r>
              <a:rPr lang="en-GB" sz="2200" dirty="0">
                <a:effectLst/>
                <a:latin typeface="+mn-lt"/>
              </a:rPr>
              <a:t>(5.5 weeks) at the end of 2025</a:t>
            </a:r>
            <a:endParaRPr lang="en-GB" sz="2200" dirty="0">
              <a:latin typeface="+mn-lt"/>
            </a:endParaRP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rgbClr val="00B0F0"/>
                </a:solidFill>
                <a:effectLst/>
                <a:latin typeface="+mn-lt"/>
              </a:rPr>
              <a:t>More efficient </a:t>
            </a:r>
            <a:r>
              <a:rPr lang="en-GB" sz="2200" b="1" dirty="0">
                <a:effectLst/>
                <a:latin typeface="+mn-lt"/>
              </a:rPr>
              <a:t>+ </a:t>
            </a:r>
            <a:r>
              <a:rPr lang="en-GB" sz="2200" b="1" dirty="0">
                <a:solidFill>
                  <a:srgbClr val="00B0F0"/>
                </a:solidFill>
                <a:effectLst/>
                <a:latin typeface="+mn-lt"/>
              </a:rPr>
              <a:t>Maximal radiation cooldown</a:t>
            </a:r>
            <a:r>
              <a:rPr lang="en-GB" sz="2200" b="1" dirty="0">
                <a:effectLst/>
                <a:latin typeface="+mn-lt"/>
              </a:rPr>
              <a:t> </a:t>
            </a:r>
            <a:r>
              <a:rPr lang="en-GB" sz="2200" dirty="0">
                <a:effectLst/>
                <a:latin typeface="+mn-lt"/>
              </a:rPr>
              <a:t>before LS3</a:t>
            </a:r>
            <a:endParaRPr lang="en-GB" sz="2200" b="1" dirty="0">
              <a:effectLst/>
              <a:latin typeface="+mn-lt"/>
            </a:endParaRP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b="1" dirty="0">
                <a:effectLst/>
                <a:latin typeface="+mn-lt"/>
              </a:rPr>
              <a:t>Oxygen</a:t>
            </a:r>
            <a:r>
              <a:rPr lang="en-GB" dirty="0">
                <a:effectLst/>
                <a:latin typeface="+mn-lt"/>
              </a:rPr>
              <a:t> run after TS#1 in 2024, NO special run in 2025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b="1" dirty="0">
                <a:effectLst/>
                <a:latin typeface="+mn-lt"/>
              </a:rPr>
              <a:t>pp reference run </a:t>
            </a:r>
            <a:r>
              <a:rPr lang="en-GB" dirty="0">
                <a:effectLst/>
                <a:latin typeface="+mn-lt"/>
              </a:rPr>
              <a:t>tentatively in 2024, after TS#1</a:t>
            </a:r>
          </a:p>
        </p:txBody>
      </p:sp>
      <p:pic>
        <p:nvPicPr>
          <p:cNvPr id="11" name="Picture 10" descr="A calendar with different colored squares&#10;&#10;Description automatically generated">
            <a:extLst>
              <a:ext uri="{FF2B5EF4-FFF2-40B4-BE49-F238E27FC236}">
                <a16:creationId xmlns:a16="http://schemas.microsoft.com/office/drawing/2014/main" id="{5AFF432A-C6DC-F41A-6FD7-9637BD622F7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266" t="89101"/>
          <a:stretch/>
        </p:blipFill>
        <p:spPr>
          <a:xfrm>
            <a:off x="3239212" y="5408238"/>
            <a:ext cx="965191" cy="451139"/>
          </a:xfrm>
          <a:prstGeom prst="rect">
            <a:avLst/>
          </a:prstGeom>
        </p:spPr>
      </p:pic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0426110E-DEF5-0004-C320-5FFB2CC905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8786830"/>
              </p:ext>
            </p:extLst>
          </p:nvPr>
        </p:nvGraphicFramePr>
        <p:xfrm>
          <a:off x="8285085" y="3873934"/>
          <a:ext cx="3103874" cy="1854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365780">
                  <a:extLst>
                    <a:ext uri="{9D8B030D-6E8A-4147-A177-3AD203B41FA5}">
                      <a16:colId xmlns:a16="http://schemas.microsoft.com/office/drawing/2014/main" val="2209323476"/>
                    </a:ext>
                  </a:extLst>
                </a:gridCol>
                <a:gridCol w="936852">
                  <a:extLst>
                    <a:ext uri="{9D8B030D-6E8A-4147-A177-3AD203B41FA5}">
                      <a16:colId xmlns:a16="http://schemas.microsoft.com/office/drawing/2014/main" val="2806332738"/>
                    </a:ext>
                  </a:extLst>
                </a:gridCol>
                <a:gridCol w="801242">
                  <a:extLst>
                    <a:ext uri="{9D8B030D-6E8A-4147-A177-3AD203B41FA5}">
                      <a16:colId xmlns:a16="http://schemas.microsoft.com/office/drawing/2014/main" val="6190742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2025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66243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pp</a:t>
                      </a:r>
                      <a:r>
                        <a:rPr lang="en-CH" dirty="0"/>
                        <a:t> physics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2948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OO + pO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18033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PbPb + ref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39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33551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MD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0902189"/>
                  </a:ext>
                </a:extLst>
              </a:tr>
            </a:tbl>
          </a:graphicData>
        </a:graphic>
      </p:graphicFrame>
      <p:pic>
        <p:nvPicPr>
          <p:cNvPr id="6" name="Picture 5" descr="A calendar with different colors and numbers&#10;&#10;Description automatically generated">
            <a:extLst>
              <a:ext uri="{FF2B5EF4-FFF2-40B4-BE49-F238E27FC236}">
                <a16:creationId xmlns:a16="http://schemas.microsoft.com/office/drawing/2014/main" id="{250B8754-43BF-EF50-89E2-581D5F52A9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1" y="1347435"/>
            <a:ext cx="3600000" cy="3809790"/>
          </a:xfrm>
          <a:prstGeom prst="rect">
            <a:avLst/>
          </a:prstGeom>
        </p:spPr>
      </p:pic>
      <p:pic>
        <p:nvPicPr>
          <p:cNvPr id="10" name="Picture 9" descr="A calendar with different colored squares&#10;&#10;Description automatically generated">
            <a:extLst>
              <a:ext uri="{FF2B5EF4-FFF2-40B4-BE49-F238E27FC236}">
                <a16:creationId xmlns:a16="http://schemas.microsoft.com/office/drawing/2014/main" id="{19AB102F-9EE1-CBF9-3015-F9C7FFF8E5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3295" y="1302508"/>
            <a:ext cx="3600000" cy="3854717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6784845B-56D4-D205-4991-E6143EAE91BF}"/>
              </a:ext>
            </a:extLst>
          </p:cNvPr>
          <p:cNvSpPr/>
          <p:nvPr/>
        </p:nvSpPr>
        <p:spPr>
          <a:xfrm>
            <a:off x="4337790" y="4366418"/>
            <a:ext cx="1604589" cy="829212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9667026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97F49CB4-3F38-D75A-0A01-5A74BD507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8097939" cy="714265"/>
          </a:xfrm>
        </p:spPr>
        <p:txBody>
          <a:bodyPr>
            <a:normAutofit/>
          </a:bodyPr>
          <a:lstStyle/>
          <a:p>
            <a:r>
              <a:rPr lang="en-GB" dirty="0"/>
              <a:t>Conclusions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893C348-FD56-9FF6-B6C5-D74AC52B08BE}"/>
              </a:ext>
            </a:extLst>
          </p:cNvPr>
          <p:cNvSpPr txBox="1"/>
          <p:nvPr/>
        </p:nvSpPr>
        <p:spPr>
          <a:xfrm>
            <a:off x="1067702" y="1189925"/>
            <a:ext cx="10056595" cy="4478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3000" b="1" dirty="0">
                <a:solidFill>
                  <a:srgbClr val="00B0F0"/>
                </a:solidFill>
                <a:latin typeface="+mn-lt"/>
              </a:rPr>
              <a:t>Rough </a:t>
            </a:r>
            <a:r>
              <a:rPr lang="en-CH" sz="3000" b="1" dirty="0">
                <a:solidFill>
                  <a:srgbClr val="00B0F0"/>
                </a:solidFill>
                <a:latin typeface="+mn-lt"/>
              </a:rPr>
              <a:t>year</a:t>
            </a:r>
            <a:r>
              <a:rPr lang="en-CH" sz="3000" dirty="0">
                <a:latin typeface="+mn-lt"/>
              </a:rPr>
              <a:t>, but despite of the limited availability we performed </a:t>
            </a:r>
            <a:r>
              <a:rPr lang="en-CH" sz="3000" b="1" dirty="0">
                <a:latin typeface="+mn-lt"/>
              </a:rPr>
              <a:t>well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latin typeface="+mn-lt"/>
              </a:rPr>
              <a:t>P</a:t>
            </a:r>
            <a:r>
              <a:rPr lang="en-CH" sz="2400" dirty="0">
                <a:latin typeface="+mn-lt"/>
              </a:rPr>
              <a:t>roton run was almost on track to reach the target, despite the bunch intensity limitation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2400" dirty="0">
                <a:latin typeface="+mn-lt"/>
              </a:rPr>
              <a:t>Ion run despite of the many challenges faced, good results (and records) achieved</a:t>
            </a:r>
          </a:p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CH" sz="3000" b="1" dirty="0">
                <a:solidFill>
                  <a:srgbClr val="00B0F0"/>
                </a:solidFill>
                <a:latin typeface="+mn-lt"/>
              </a:rPr>
              <a:t>No limitation </a:t>
            </a:r>
            <a:r>
              <a:rPr lang="en-CH" sz="3000" dirty="0">
                <a:latin typeface="+mn-lt"/>
              </a:rPr>
              <a:t>foreseen for the rest of Run3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2400" dirty="0">
                <a:latin typeface="+mn-lt"/>
              </a:rPr>
              <a:t>Few critical points to watch closely (TDIS, RF finger,…)</a:t>
            </a:r>
          </a:p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CH" sz="3000" dirty="0">
                <a:latin typeface="+mn-lt"/>
              </a:rPr>
              <a:t>2023 performance were </a:t>
            </a:r>
            <a:r>
              <a:rPr lang="en-CH" sz="3000" b="1" dirty="0">
                <a:latin typeface="+mn-lt"/>
              </a:rPr>
              <a:t>higher</a:t>
            </a:r>
            <a:r>
              <a:rPr lang="en-CH" sz="3000" dirty="0">
                <a:latin typeface="+mn-lt"/>
              </a:rPr>
              <a:t> than 2022 </a:t>
            </a:r>
            <a:r>
              <a:rPr lang="en-CH" sz="2500" dirty="0">
                <a:latin typeface="+mn-lt"/>
              </a:rPr>
              <a:t>(expected)</a:t>
            </a:r>
          </a:p>
        </p:txBody>
      </p:sp>
    </p:spTree>
    <p:extLst>
      <p:ext uri="{BB962C8B-B14F-4D97-AF65-F5344CB8AC3E}">
        <p14:creationId xmlns:p14="http://schemas.microsoft.com/office/powerpoint/2010/main" val="38101121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7A50AEA-FE85-02E9-205D-FB52C789AF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5640020" cy="714265"/>
          </a:xfrm>
        </p:spPr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4287062-7195-1D79-8161-7AFE2091C362}"/>
              </a:ext>
            </a:extLst>
          </p:cNvPr>
          <p:cNvSpPr txBox="1"/>
          <p:nvPr/>
        </p:nvSpPr>
        <p:spPr>
          <a:xfrm>
            <a:off x="1948260" y="1431940"/>
            <a:ext cx="903484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CH" sz="4000" dirty="0">
                <a:latin typeface="+mn-lt"/>
              </a:rPr>
              <a:t>2023 operation recall of main events</a:t>
            </a:r>
          </a:p>
          <a:p>
            <a:pPr marL="571500" indent="-5715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CH" sz="4000" dirty="0">
                <a:latin typeface="+mn-lt"/>
              </a:rPr>
              <a:t>2023 operation in numbers</a:t>
            </a:r>
          </a:p>
          <a:p>
            <a:pPr marL="571500" indent="-5715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CH" sz="4000" dirty="0">
                <a:latin typeface="+mn-lt"/>
              </a:rPr>
              <a:t>Outlook for 2024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7A16F6-4A6D-F27D-ED71-FCB332256F6B}"/>
              </a:ext>
            </a:extLst>
          </p:cNvPr>
          <p:cNvSpPr txBox="1"/>
          <p:nvPr/>
        </p:nvSpPr>
        <p:spPr>
          <a:xfrm>
            <a:off x="2063475" y="3813050"/>
            <a:ext cx="9178795" cy="21698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2000" dirty="0">
                <a:latin typeface="+mn-lt"/>
              </a:rPr>
              <a:t>The following topics are </a:t>
            </a:r>
            <a:r>
              <a:rPr lang="en-CH" sz="2000" b="1" dirty="0">
                <a:latin typeface="+mn-lt"/>
              </a:rPr>
              <a:t>NOT</a:t>
            </a:r>
            <a:r>
              <a:rPr lang="en-CH" sz="2000" dirty="0">
                <a:latin typeface="+mn-lt"/>
              </a:rPr>
              <a:t> part of this presentation:</a:t>
            </a:r>
          </a:p>
          <a:p>
            <a:pPr algn="ctr"/>
            <a:endParaRPr lang="en-CH" sz="100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b="1" dirty="0">
                <a:latin typeface="+mn-lt"/>
              </a:rPr>
              <a:t>T</a:t>
            </a:r>
            <a:r>
              <a:rPr lang="en-CH" sz="1500" b="1" dirty="0">
                <a:latin typeface="+mn-lt"/>
              </a:rPr>
              <a:t>echnical details </a:t>
            </a:r>
            <a:r>
              <a:rPr lang="en-CH" sz="1500" dirty="0">
                <a:latin typeface="+mn-lt"/>
              </a:rPr>
              <a:t>of the faults (ONLY impact on operation) -  see talks by Sandrine, Chiara, Calum,…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500" b="1" dirty="0">
                <a:latin typeface="+mn-lt"/>
              </a:rPr>
              <a:t>Machine configuration</a:t>
            </a:r>
            <a:r>
              <a:rPr lang="en-CH" sz="1500" dirty="0">
                <a:latin typeface="+mn-lt"/>
              </a:rPr>
              <a:t> – see Tobias’ &amp; Filip’s talks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500" b="1" dirty="0">
                <a:latin typeface="+mn-lt"/>
              </a:rPr>
              <a:t>Heat Load </a:t>
            </a:r>
            <a:r>
              <a:rPr lang="en-CH" sz="1500" dirty="0">
                <a:latin typeface="+mn-lt"/>
              </a:rPr>
              <a:t>– see tomorrow morning session (in particular Kostantinos’ talk)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500" b="1" dirty="0">
                <a:latin typeface="+mn-lt"/>
              </a:rPr>
              <a:t>Injection losses </a:t>
            </a:r>
            <a:r>
              <a:rPr lang="en-CH" sz="1500" dirty="0">
                <a:latin typeface="+mn-lt"/>
              </a:rPr>
              <a:t>– see Yann’s talk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500" b="1" dirty="0">
                <a:latin typeface="+mn-lt"/>
              </a:rPr>
              <a:t>Commissioning &amp; special runs</a:t>
            </a:r>
            <a:r>
              <a:rPr lang="en-CH" sz="1500" dirty="0">
                <a:latin typeface="+mn-lt"/>
              </a:rPr>
              <a:t> – see David’s &amp; Tobias’ talks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500" b="1" dirty="0">
                <a:latin typeface="+mn-lt"/>
              </a:rPr>
              <a:t>10 Hz </a:t>
            </a:r>
            <a:r>
              <a:rPr lang="en-CH" sz="1500" dirty="0">
                <a:latin typeface="+mn-lt"/>
              </a:rPr>
              <a:t>– see Tobias’ &amp; Maria’s talks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500" b="1" dirty="0">
                <a:latin typeface="+mn-lt"/>
              </a:rPr>
              <a:t>QPS-SEU during ION run </a:t>
            </a:r>
            <a:r>
              <a:rPr lang="en-CH" sz="1500" dirty="0">
                <a:latin typeface="+mn-lt"/>
              </a:rPr>
              <a:t>– see Jens’ talk</a:t>
            </a:r>
          </a:p>
        </p:txBody>
      </p:sp>
    </p:spTree>
    <p:extLst>
      <p:ext uri="{BB962C8B-B14F-4D97-AF65-F5344CB8AC3E}">
        <p14:creationId xmlns:p14="http://schemas.microsoft.com/office/powerpoint/2010/main" val="412846177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97F49CB4-3F38-D75A-0A01-5A74BD507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9735" y="2714735"/>
            <a:ext cx="3412530" cy="714265"/>
          </a:xfrm>
        </p:spPr>
        <p:txBody>
          <a:bodyPr>
            <a:normAutofit/>
          </a:bodyPr>
          <a:lstStyle/>
          <a:p>
            <a:r>
              <a:rPr lang="en-GB" dirty="0"/>
              <a:t>Back-up slides</a:t>
            </a:r>
          </a:p>
        </p:txBody>
      </p:sp>
    </p:spTree>
    <p:extLst>
      <p:ext uri="{BB962C8B-B14F-4D97-AF65-F5344CB8AC3E}">
        <p14:creationId xmlns:p14="http://schemas.microsoft.com/office/powerpoint/2010/main" val="278534820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772BAA-3C32-2D26-CDDF-370D20530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095000" cy="714265"/>
          </a:xfrm>
        </p:spPr>
        <p:txBody>
          <a:bodyPr>
            <a:normAutofit/>
          </a:bodyPr>
          <a:lstStyle/>
          <a:p>
            <a:r>
              <a:rPr lang="en-US" dirty="0"/>
              <a:t>2023 in numbers</a:t>
            </a:r>
            <a:endParaRPr lang="en-GB" dirty="0"/>
          </a:p>
        </p:txBody>
      </p:sp>
      <p:pic>
        <p:nvPicPr>
          <p:cNvPr id="9" name="Picture 8" descr="A screenshot of a graph&#10;&#10;Description automatically generated">
            <a:extLst>
              <a:ext uri="{FF2B5EF4-FFF2-40B4-BE49-F238E27FC236}">
                <a16:creationId xmlns:a16="http://schemas.microsoft.com/office/drawing/2014/main" id="{5EB69598-F38B-B209-BEAB-957741D473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439" y="1000079"/>
            <a:ext cx="3648475" cy="491209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FCDAB02-1A20-1D73-7282-8076A4F412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8965" y="198544"/>
            <a:ext cx="7772400" cy="664208"/>
          </a:xfrm>
          <a:prstGeom prst="rect">
            <a:avLst/>
          </a:prstGeom>
        </p:spPr>
      </p:pic>
      <p:pic>
        <p:nvPicPr>
          <p:cNvPr id="16" name="Picture 15" descr="A graph with green and white text&#10;&#10;Description automatically generated">
            <a:extLst>
              <a:ext uri="{FF2B5EF4-FFF2-40B4-BE49-F238E27FC236}">
                <a16:creationId xmlns:a16="http://schemas.microsoft.com/office/drawing/2014/main" id="{C3F0EC95-CC9E-50AB-8C95-CC85BDC521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9932" y="1074021"/>
            <a:ext cx="7497983" cy="467455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CF127A9-1022-D75D-A902-C3D7B2933339}"/>
              </a:ext>
            </a:extLst>
          </p:cNvPr>
          <p:cNvSpPr txBox="1"/>
          <p:nvPr/>
        </p:nvSpPr>
        <p:spPr>
          <a:xfrm>
            <a:off x="9475640" y="5626208"/>
            <a:ext cx="269803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See L. </a:t>
            </a:r>
            <a:r>
              <a:rPr lang="en-GB" sz="1400" dirty="0" err="1">
                <a:solidFill>
                  <a:schemeClr val="accent6">
                    <a:lumMod val="50000"/>
                  </a:schemeClr>
                </a:solidFill>
              </a:rPr>
              <a:t>Felsberger</a:t>
            </a: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 for details</a:t>
            </a:r>
            <a:endParaRPr lang="en-CH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5274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AF1A30C-6F6A-B8EB-D908-40BACC0FF3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8097939" cy="714265"/>
          </a:xfrm>
        </p:spPr>
        <p:txBody>
          <a:bodyPr>
            <a:normAutofit/>
          </a:bodyPr>
          <a:lstStyle/>
          <a:p>
            <a:r>
              <a:rPr lang="en-GB" dirty="0"/>
              <a:t>2023 operation in numbers</a:t>
            </a:r>
          </a:p>
        </p:txBody>
      </p:sp>
      <p:pic>
        <p:nvPicPr>
          <p:cNvPr id="4" name="Picture 3" descr="A graph of growth and growth&#10;&#10;Description automatically generated with medium confidence">
            <a:extLst>
              <a:ext uri="{FF2B5EF4-FFF2-40B4-BE49-F238E27FC236}">
                <a16:creationId xmlns:a16="http://schemas.microsoft.com/office/drawing/2014/main" id="{3AC9E833-A55C-78CD-349A-4753E53E8A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7039" y="3305226"/>
            <a:ext cx="7150413" cy="249291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B8354F9-8C8D-6BE8-F340-040009B63149}"/>
              </a:ext>
            </a:extLst>
          </p:cNvPr>
          <p:cNvSpPr txBox="1"/>
          <p:nvPr/>
        </p:nvSpPr>
        <p:spPr>
          <a:xfrm>
            <a:off x="609600" y="1393535"/>
            <a:ext cx="7565785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fontAlgn="auto">
              <a:spcAft>
                <a:spcPts val="0"/>
              </a:spcAft>
              <a:buFont typeface="Lucida Grande"/>
              <a:buNone/>
            </a:pPr>
            <a:r>
              <a:rPr lang="en-CH" sz="2400" b="1" dirty="0">
                <a:latin typeface="+mn-lt"/>
              </a:rPr>
              <a:t>Electrical glitches:</a:t>
            </a:r>
          </a:p>
          <a:p>
            <a:pPr fontAlgn="auto">
              <a:spcBef>
                <a:spcPts val="600"/>
              </a:spcBef>
              <a:spcAft>
                <a:spcPts val="0"/>
              </a:spcAft>
            </a:pPr>
            <a:r>
              <a:rPr lang="en-CH" sz="2200" dirty="0">
                <a:latin typeface="+mn-lt"/>
              </a:rPr>
              <a:t>6 electrical glitches during 2023 production period:</a:t>
            </a:r>
          </a:p>
          <a:p>
            <a:pPr marL="800100" lvl="1" indent="-342900" fontAlgn="auto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2200" dirty="0">
                <a:latin typeface="+mn-lt"/>
              </a:rPr>
              <a:t>3 with minor consequence (just beam dump)</a:t>
            </a:r>
          </a:p>
          <a:p>
            <a:pPr marL="800100" lvl="1" indent="-342900" fontAlgn="auto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2200" dirty="0">
                <a:latin typeface="+mn-lt"/>
              </a:rPr>
              <a:t>2 led to quenches of IPQs/I</a:t>
            </a:r>
            <a:r>
              <a:rPr lang="en-GB" sz="2200" dirty="0">
                <a:latin typeface="+mn-lt"/>
              </a:rPr>
              <a:t>t</a:t>
            </a:r>
            <a:r>
              <a:rPr lang="en-CH" sz="2200" dirty="0">
                <a:latin typeface="+mn-lt"/>
              </a:rPr>
              <a:t>s (few hours)</a:t>
            </a:r>
          </a:p>
          <a:p>
            <a:pPr marL="800100" lvl="1" indent="-342900" fontAlgn="auto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2200" dirty="0">
                <a:latin typeface="+mn-lt"/>
              </a:rPr>
              <a:t>1 led to IT.L8 stop (several days)</a:t>
            </a:r>
          </a:p>
          <a:p>
            <a:pPr fontAlgn="auto">
              <a:spcBef>
                <a:spcPts val="600"/>
              </a:spcBef>
              <a:spcAft>
                <a:spcPts val="0"/>
              </a:spcAft>
            </a:pPr>
            <a:r>
              <a:rPr lang="en-CH" sz="2400" b="1" dirty="0">
                <a:latin typeface="+mn-lt"/>
              </a:rPr>
              <a:t>Cryo compressor stops:</a:t>
            </a:r>
          </a:p>
          <a:p>
            <a:pPr marL="803275" indent="-314325" fontAlgn="auto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2200" dirty="0">
                <a:latin typeface="+mn-lt"/>
              </a:rPr>
              <a:t>3 stops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932B9C8-2D7B-7784-1BB8-8470837F2F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8111" y="164793"/>
            <a:ext cx="2468267" cy="316706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B69119A-3D27-7ED0-9FF9-C46F9127DF89}"/>
              </a:ext>
            </a:extLst>
          </p:cNvPr>
          <p:cNvSpPr txBox="1"/>
          <p:nvPr/>
        </p:nvSpPr>
        <p:spPr>
          <a:xfrm>
            <a:off x="9776300" y="988903"/>
            <a:ext cx="224115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dirty="0">
                <a:latin typeface="+mn-lt"/>
              </a:rPr>
              <a:t>A</a:t>
            </a:r>
            <a:r>
              <a:rPr lang="en-CH" sz="1800" dirty="0">
                <a:latin typeface="+mn-lt"/>
              </a:rPr>
              <a:t> tree fell on two lines 125 kV of Romande Energie which are on the same support tower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74856777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63636D03-6F83-57AE-9E9F-6C08D5D24A4E}"/>
              </a:ext>
            </a:extLst>
          </p:cNvPr>
          <p:cNvGraphicFramePr>
            <a:graphicFrameLocks noGrp="1"/>
          </p:cNvGraphicFramePr>
          <p:nvPr/>
        </p:nvGraphicFramePr>
        <p:xfrm>
          <a:off x="306444" y="1325880"/>
          <a:ext cx="11579111" cy="42062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54158">
                  <a:extLst>
                    <a:ext uri="{9D8B030D-6E8A-4147-A177-3AD203B41FA5}">
                      <a16:colId xmlns:a16="http://schemas.microsoft.com/office/drawing/2014/main" val="4253051844"/>
                    </a:ext>
                  </a:extLst>
                </a:gridCol>
                <a:gridCol w="1312729">
                  <a:extLst>
                    <a:ext uri="{9D8B030D-6E8A-4147-A177-3AD203B41FA5}">
                      <a16:colId xmlns:a16="http://schemas.microsoft.com/office/drawing/2014/main" val="834442279"/>
                    </a:ext>
                  </a:extLst>
                </a:gridCol>
                <a:gridCol w="1771892">
                  <a:extLst>
                    <a:ext uri="{9D8B030D-6E8A-4147-A177-3AD203B41FA5}">
                      <a16:colId xmlns:a16="http://schemas.microsoft.com/office/drawing/2014/main" val="434136333"/>
                    </a:ext>
                  </a:extLst>
                </a:gridCol>
                <a:gridCol w="1565858">
                  <a:extLst>
                    <a:ext uri="{9D8B030D-6E8A-4147-A177-3AD203B41FA5}">
                      <a16:colId xmlns:a16="http://schemas.microsoft.com/office/drawing/2014/main" val="3669496772"/>
                    </a:ext>
                  </a:extLst>
                </a:gridCol>
                <a:gridCol w="1771892">
                  <a:extLst>
                    <a:ext uri="{9D8B030D-6E8A-4147-A177-3AD203B41FA5}">
                      <a16:colId xmlns:a16="http://schemas.microsoft.com/office/drawing/2014/main" val="2833027691"/>
                    </a:ext>
                  </a:extLst>
                </a:gridCol>
                <a:gridCol w="1277410">
                  <a:extLst>
                    <a:ext uri="{9D8B030D-6E8A-4147-A177-3AD203B41FA5}">
                      <a16:colId xmlns:a16="http://schemas.microsoft.com/office/drawing/2014/main" val="1287257036"/>
                    </a:ext>
                  </a:extLst>
                </a:gridCol>
                <a:gridCol w="2225172">
                  <a:extLst>
                    <a:ext uri="{9D8B030D-6E8A-4147-A177-3AD203B41FA5}">
                      <a16:colId xmlns:a16="http://schemas.microsoft.com/office/drawing/2014/main" val="2415215237"/>
                    </a:ext>
                  </a:extLst>
                </a:gridCol>
              </a:tblGrid>
              <a:tr h="748626">
                <a:tc>
                  <a:txBody>
                    <a:bodyPr/>
                    <a:lstStyle/>
                    <a:p>
                      <a:pPr lvl="0" algn="ctr"/>
                      <a:endParaRPr lang="en-CH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400" dirty="0"/>
                        <a:t>pp</a:t>
                      </a:r>
                      <a:r>
                        <a:rPr lang="en-CH" sz="2400" dirty="0"/>
                        <a:t> run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CH" sz="2400" dirty="0"/>
                        <a:t>Special runs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CH" sz="2400" dirty="0"/>
                        <a:t>Pb ion run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CH" sz="2400" dirty="0"/>
                        <a:t>Total physics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CH" sz="2400" dirty="0"/>
                        <a:t>MD time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CH" sz="2400" dirty="0"/>
                        <a:t>Comment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9581219"/>
                  </a:ext>
                </a:extLst>
              </a:tr>
              <a:tr h="433728">
                <a:tc>
                  <a:txBody>
                    <a:bodyPr/>
                    <a:lstStyle/>
                    <a:p>
                      <a:pPr lvl="0" algn="ctr"/>
                      <a:r>
                        <a:rPr lang="en-CH" sz="2400" b="1" dirty="0"/>
                        <a:t>2016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CH" sz="2400" dirty="0"/>
                        <a:t>139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CH" sz="2400" dirty="0"/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CH" sz="2400" dirty="0"/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CH" sz="2400" dirty="0"/>
                        <a:t>159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CH" sz="2400" dirty="0"/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endParaRPr lang="en-CH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40424442"/>
                  </a:ext>
                </a:extLst>
              </a:tr>
              <a:tr h="433728">
                <a:tc>
                  <a:txBody>
                    <a:bodyPr/>
                    <a:lstStyle/>
                    <a:p>
                      <a:pPr lvl="0" algn="ctr"/>
                      <a:r>
                        <a:rPr lang="en-CH" sz="2400" b="1" dirty="0"/>
                        <a:t>2017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CH" sz="2400" dirty="0"/>
                        <a:t>127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CH" sz="2400" dirty="0"/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CH" sz="2400" dirty="0"/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CH" sz="2400" dirty="0"/>
                        <a:t>145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CH" sz="2400" dirty="0"/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endParaRPr lang="en-CH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79640651"/>
                  </a:ext>
                </a:extLst>
              </a:tr>
              <a:tr h="546916">
                <a:tc>
                  <a:txBody>
                    <a:bodyPr/>
                    <a:lstStyle/>
                    <a:p>
                      <a:pPr lvl="0" algn="ctr"/>
                      <a:r>
                        <a:rPr lang="en-CH" sz="2400" b="1" dirty="0"/>
                        <a:t>2018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CH" sz="2400" dirty="0"/>
                        <a:t>130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CH" sz="2400" dirty="0"/>
                        <a:t>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CH" sz="2400" dirty="0"/>
                        <a:t>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CH" sz="2400" dirty="0"/>
                        <a:t>168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CH" sz="2400" dirty="0"/>
                        <a:t>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CH" sz="2400" dirty="0"/>
                        <a:t>MD time increased in view of LS2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562503"/>
                  </a:ext>
                </a:extLst>
              </a:tr>
              <a:tr h="546916">
                <a:tc>
                  <a:txBody>
                    <a:bodyPr/>
                    <a:lstStyle/>
                    <a:p>
                      <a:pPr lvl="0" algn="ctr"/>
                      <a:r>
                        <a:rPr lang="en-CH" sz="2400" b="1" dirty="0"/>
                        <a:t>2022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CH" sz="2400" dirty="0"/>
                        <a:t>70.5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CH" sz="2400" dirty="0"/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CH" sz="24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CH" sz="2400" dirty="0"/>
                        <a:t>77.5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CH" sz="2400" dirty="0"/>
                        <a:t>9.5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400" dirty="0"/>
                        <a:t>P</a:t>
                      </a:r>
                      <a:r>
                        <a:rPr lang="en-CH" sz="2400" dirty="0"/>
                        <a:t>ost-LS commissioning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48745279"/>
                  </a:ext>
                </a:extLst>
              </a:tr>
              <a:tr h="433728">
                <a:tc>
                  <a:txBody>
                    <a:bodyPr/>
                    <a:lstStyle/>
                    <a:p>
                      <a:pPr lvl="0" algn="ctr"/>
                      <a:r>
                        <a:rPr lang="en-CH" sz="2400" b="1" dirty="0"/>
                        <a:t>2023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CH" sz="2400" dirty="0"/>
                        <a:t>47.5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CH" sz="2400" dirty="0"/>
                        <a:t>12.5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CH" sz="2400" dirty="0"/>
                        <a:t>32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CH" sz="2400" dirty="0"/>
                        <a:t>92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CH" sz="2400" dirty="0"/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400" dirty="0"/>
                        <a:t>M</a:t>
                      </a:r>
                      <a:r>
                        <a:rPr lang="en-CH" sz="2400" dirty="0"/>
                        <a:t>ostly IT.L8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491655"/>
                  </a:ext>
                </a:extLst>
              </a:tr>
            </a:tbl>
          </a:graphicData>
        </a:graphic>
      </p:graphicFrame>
      <p:sp>
        <p:nvSpPr>
          <p:cNvPr id="2" name="Title 2">
            <a:extLst>
              <a:ext uri="{FF2B5EF4-FFF2-40B4-BE49-F238E27FC236}">
                <a16:creationId xmlns:a16="http://schemas.microsoft.com/office/drawing/2014/main" id="{97F49CB4-3F38-D75A-0A01-5A74BD507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8097939" cy="714265"/>
          </a:xfrm>
        </p:spPr>
        <p:txBody>
          <a:bodyPr>
            <a:normAutofit/>
          </a:bodyPr>
          <a:lstStyle/>
          <a:p>
            <a:r>
              <a:rPr lang="en-GB" dirty="0"/>
              <a:t>2023 operation in numbers</a:t>
            </a:r>
          </a:p>
        </p:txBody>
      </p:sp>
    </p:spTree>
    <p:extLst>
      <p:ext uri="{BB962C8B-B14F-4D97-AF65-F5344CB8AC3E}">
        <p14:creationId xmlns:p14="http://schemas.microsoft.com/office/powerpoint/2010/main" val="12241972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CF4E8E07-E735-49D1-7979-72E3F4C16C9E}"/>
              </a:ext>
            </a:extLst>
          </p:cNvPr>
          <p:cNvSpPr txBox="1"/>
          <p:nvPr/>
        </p:nvSpPr>
        <p:spPr>
          <a:xfrm>
            <a:off x="-10395" y="2259986"/>
            <a:ext cx="2065888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b="1" dirty="0"/>
              <a:t>18.03.2023</a:t>
            </a:r>
          </a:p>
          <a:p>
            <a:pPr algn="ctr"/>
            <a:r>
              <a:rPr lang="en-GB" sz="1400" dirty="0">
                <a:solidFill>
                  <a:srgbClr val="FF0000"/>
                </a:solidFill>
              </a:rPr>
              <a:t>Crystal collimator</a:t>
            </a:r>
            <a:endParaRPr lang="en-GB" sz="1400" dirty="0"/>
          </a:p>
          <a:p>
            <a:pPr algn="ctr"/>
            <a:r>
              <a:rPr lang="en-GB" sz="1400" dirty="0"/>
              <a:t>Non-Conformity appeared during testing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BF523EC-EB25-52C8-0696-7F78F3064824}"/>
              </a:ext>
            </a:extLst>
          </p:cNvPr>
          <p:cNvSpPr/>
          <p:nvPr/>
        </p:nvSpPr>
        <p:spPr>
          <a:xfrm>
            <a:off x="195491" y="3470029"/>
            <a:ext cx="11814875" cy="3048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B1A64456-E925-7F33-8C5D-C6F43E817DE7}"/>
              </a:ext>
            </a:extLst>
          </p:cNvPr>
          <p:cNvCxnSpPr/>
          <p:nvPr/>
        </p:nvCxnSpPr>
        <p:spPr>
          <a:xfrm>
            <a:off x="3147277" y="3470029"/>
            <a:ext cx="0" cy="30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AC34CFAE-ACB0-0CE1-886C-789E277E6947}"/>
              </a:ext>
            </a:extLst>
          </p:cNvPr>
          <p:cNvCxnSpPr/>
          <p:nvPr/>
        </p:nvCxnSpPr>
        <p:spPr>
          <a:xfrm>
            <a:off x="4623170" y="3470029"/>
            <a:ext cx="0" cy="30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69399673-D5E2-FC03-8E34-D7DF7AA92C74}"/>
              </a:ext>
            </a:extLst>
          </p:cNvPr>
          <p:cNvCxnSpPr/>
          <p:nvPr/>
        </p:nvCxnSpPr>
        <p:spPr>
          <a:xfrm>
            <a:off x="6099063" y="3470029"/>
            <a:ext cx="0" cy="30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8790244-42F6-C125-6FE3-E1AB63088928}"/>
              </a:ext>
            </a:extLst>
          </p:cNvPr>
          <p:cNvCxnSpPr/>
          <p:nvPr/>
        </p:nvCxnSpPr>
        <p:spPr>
          <a:xfrm>
            <a:off x="7574956" y="3470029"/>
            <a:ext cx="0" cy="30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ECEAC4AD-A1F5-688B-D402-D93693B9D1CD}"/>
              </a:ext>
            </a:extLst>
          </p:cNvPr>
          <p:cNvCxnSpPr/>
          <p:nvPr/>
        </p:nvCxnSpPr>
        <p:spPr>
          <a:xfrm>
            <a:off x="9050849" y="3470029"/>
            <a:ext cx="0" cy="30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BAD57D5D-0A68-CDB7-67DE-E038F086066F}"/>
              </a:ext>
            </a:extLst>
          </p:cNvPr>
          <p:cNvCxnSpPr/>
          <p:nvPr/>
        </p:nvCxnSpPr>
        <p:spPr>
          <a:xfrm>
            <a:off x="10526742" y="3470029"/>
            <a:ext cx="0" cy="30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08342D11-7131-27E0-1C6D-7A08C8538A0F}"/>
              </a:ext>
            </a:extLst>
          </p:cNvPr>
          <p:cNvCxnSpPr/>
          <p:nvPr/>
        </p:nvCxnSpPr>
        <p:spPr>
          <a:xfrm>
            <a:off x="195491" y="3470029"/>
            <a:ext cx="0" cy="30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4C21AD42-6884-6888-9011-911F65B7F91F}"/>
              </a:ext>
            </a:extLst>
          </p:cNvPr>
          <p:cNvCxnSpPr/>
          <p:nvPr/>
        </p:nvCxnSpPr>
        <p:spPr>
          <a:xfrm>
            <a:off x="12002631" y="3470029"/>
            <a:ext cx="0" cy="30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4A55583D-7F08-AFC4-4B53-9FC65DED52E5}"/>
              </a:ext>
            </a:extLst>
          </p:cNvPr>
          <p:cNvSpPr txBox="1"/>
          <p:nvPr/>
        </p:nvSpPr>
        <p:spPr>
          <a:xfrm>
            <a:off x="489079" y="3442429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March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CB0FEBD-F6D2-E344-2330-B71634D5C188}"/>
              </a:ext>
            </a:extLst>
          </p:cNvPr>
          <p:cNvSpPr txBox="1"/>
          <p:nvPr/>
        </p:nvSpPr>
        <p:spPr>
          <a:xfrm>
            <a:off x="2094035" y="3442429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April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933FD6C-E487-33BB-DE99-B05FCBC76BA0}"/>
              </a:ext>
            </a:extLst>
          </p:cNvPr>
          <p:cNvSpPr txBox="1"/>
          <p:nvPr/>
        </p:nvSpPr>
        <p:spPr>
          <a:xfrm>
            <a:off x="3599675" y="3442429"/>
            <a:ext cx="62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May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8184A72-CDAB-F191-A0DA-3AB210983C3D}"/>
              </a:ext>
            </a:extLst>
          </p:cNvPr>
          <p:cNvSpPr txBox="1"/>
          <p:nvPr/>
        </p:nvSpPr>
        <p:spPr>
          <a:xfrm>
            <a:off x="5016685" y="3442429"/>
            <a:ext cx="705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June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6509546-36D3-BF74-D03B-988D344BC720}"/>
              </a:ext>
            </a:extLst>
          </p:cNvPr>
          <p:cNvSpPr txBox="1"/>
          <p:nvPr/>
        </p:nvSpPr>
        <p:spPr>
          <a:xfrm>
            <a:off x="6503872" y="3442429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July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017EA18-00E3-B010-808C-0B7719B47703}"/>
              </a:ext>
            </a:extLst>
          </p:cNvPr>
          <p:cNvSpPr txBox="1"/>
          <p:nvPr/>
        </p:nvSpPr>
        <p:spPr>
          <a:xfrm>
            <a:off x="9106673" y="3442429"/>
            <a:ext cx="1383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September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60DCC65-C48A-1A75-4302-19F5C4CFDA75}"/>
              </a:ext>
            </a:extLst>
          </p:cNvPr>
          <p:cNvSpPr txBox="1"/>
          <p:nvPr/>
        </p:nvSpPr>
        <p:spPr>
          <a:xfrm>
            <a:off x="10763190" y="3442429"/>
            <a:ext cx="1091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October</a:t>
            </a:r>
          </a:p>
        </p:txBody>
      </p:sp>
      <p:pic>
        <p:nvPicPr>
          <p:cNvPr id="57" name="Content Placeholder 4">
            <a:extLst>
              <a:ext uri="{FF2B5EF4-FFF2-40B4-BE49-F238E27FC236}">
                <a16:creationId xmlns:a16="http://schemas.microsoft.com/office/drawing/2014/main" id="{BE363EA6-00AF-B01F-01B5-E5EE88E8589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-58203" y="407263"/>
            <a:ext cx="2065451" cy="1508974"/>
          </a:xfrm>
          <a:prstGeom prst="rect">
            <a:avLst/>
          </a:prstGeom>
        </p:spPr>
      </p:pic>
      <p:cxnSp>
        <p:nvCxnSpPr>
          <p:cNvPr id="1037" name="Straight Connector 1036">
            <a:extLst>
              <a:ext uri="{FF2B5EF4-FFF2-40B4-BE49-F238E27FC236}">
                <a16:creationId xmlns:a16="http://schemas.microsoft.com/office/drawing/2014/main" id="{E8750C66-2785-13A3-8FA1-9C069730FE46}"/>
              </a:ext>
            </a:extLst>
          </p:cNvPr>
          <p:cNvCxnSpPr>
            <a:cxnSpLocks/>
          </p:cNvCxnSpPr>
          <p:nvPr/>
        </p:nvCxnSpPr>
        <p:spPr>
          <a:xfrm flipH="1" flipV="1">
            <a:off x="195491" y="3351331"/>
            <a:ext cx="10009844" cy="2129"/>
          </a:xfrm>
          <a:prstGeom prst="line">
            <a:avLst/>
          </a:prstGeom>
          <a:ln w="19050">
            <a:solidFill>
              <a:srgbClr val="0000FF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4" name="TextBox 1043">
            <a:extLst>
              <a:ext uri="{FF2B5EF4-FFF2-40B4-BE49-F238E27FC236}">
                <a16:creationId xmlns:a16="http://schemas.microsoft.com/office/drawing/2014/main" id="{69341A4F-A233-B7B0-D09A-EA774F6E6E18}"/>
              </a:ext>
            </a:extLst>
          </p:cNvPr>
          <p:cNvSpPr txBox="1"/>
          <p:nvPr/>
        </p:nvSpPr>
        <p:spPr>
          <a:xfrm>
            <a:off x="4361415" y="2955749"/>
            <a:ext cx="8491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00FF"/>
                </a:solidFill>
              </a:rPr>
              <a:t>p</a:t>
            </a:r>
            <a:r>
              <a:rPr lang="en-CH" sz="1800" b="1" dirty="0">
                <a:solidFill>
                  <a:srgbClr val="0000FF"/>
                </a:solidFill>
              </a:rPr>
              <a:t> run</a:t>
            </a:r>
            <a:endParaRPr lang="en-CH" dirty="0">
              <a:solidFill>
                <a:srgbClr val="0000FF"/>
              </a:solidFill>
            </a:endParaRPr>
          </a:p>
        </p:txBody>
      </p:sp>
      <p:sp>
        <p:nvSpPr>
          <p:cNvPr id="1047" name="5-point Star 1046">
            <a:extLst>
              <a:ext uri="{FF2B5EF4-FFF2-40B4-BE49-F238E27FC236}">
                <a16:creationId xmlns:a16="http://schemas.microsoft.com/office/drawing/2014/main" id="{00C2BA95-1BDD-263B-0C1D-4F7B5C3F6080}"/>
              </a:ext>
            </a:extLst>
          </p:cNvPr>
          <p:cNvSpPr/>
          <p:nvPr/>
        </p:nvSpPr>
        <p:spPr>
          <a:xfrm>
            <a:off x="1001045" y="3389459"/>
            <a:ext cx="180000" cy="180000"/>
          </a:xfrm>
          <a:prstGeom prst="star5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053" name="Straight Connector 1052">
            <a:extLst>
              <a:ext uri="{FF2B5EF4-FFF2-40B4-BE49-F238E27FC236}">
                <a16:creationId xmlns:a16="http://schemas.microsoft.com/office/drawing/2014/main" id="{B211D5FA-BBBC-0E3F-A366-6EBCA8FC636C}"/>
              </a:ext>
            </a:extLst>
          </p:cNvPr>
          <p:cNvCxnSpPr/>
          <p:nvPr/>
        </p:nvCxnSpPr>
        <p:spPr>
          <a:xfrm>
            <a:off x="1671384" y="3471588"/>
            <a:ext cx="0" cy="30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5" name="TextBox 1054">
            <a:extLst>
              <a:ext uri="{FF2B5EF4-FFF2-40B4-BE49-F238E27FC236}">
                <a16:creationId xmlns:a16="http://schemas.microsoft.com/office/drawing/2014/main" id="{6FA37427-682D-ECDF-A917-57F9DF560D1C}"/>
              </a:ext>
            </a:extLst>
          </p:cNvPr>
          <p:cNvSpPr txBox="1"/>
          <p:nvPr/>
        </p:nvSpPr>
        <p:spPr>
          <a:xfrm>
            <a:off x="7847875" y="3442429"/>
            <a:ext cx="936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August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F4C8744-FD83-A8E8-759C-F0B86F712EA4}"/>
              </a:ext>
            </a:extLst>
          </p:cNvPr>
          <p:cNvCxnSpPr>
            <a:cxnSpLocks/>
          </p:cNvCxnSpPr>
          <p:nvPr/>
        </p:nvCxnSpPr>
        <p:spPr>
          <a:xfrm flipH="1">
            <a:off x="10205335" y="3353460"/>
            <a:ext cx="1797296" cy="0"/>
          </a:xfrm>
          <a:prstGeom prst="line">
            <a:avLst/>
          </a:prstGeom>
          <a:ln w="19050">
            <a:solidFill>
              <a:srgbClr val="FFC000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D837B054-07CF-4E42-FC46-86CB3CAAAA2D}"/>
              </a:ext>
            </a:extLst>
          </p:cNvPr>
          <p:cNvSpPr txBox="1"/>
          <p:nvPr/>
        </p:nvSpPr>
        <p:spPr>
          <a:xfrm>
            <a:off x="10627790" y="3084352"/>
            <a:ext cx="10438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b="1" dirty="0">
                <a:solidFill>
                  <a:srgbClr val="FFC000"/>
                </a:solidFill>
              </a:rPr>
              <a:t>IONS run</a:t>
            </a:r>
          </a:p>
        </p:txBody>
      </p:sp>
    </p:spTree>
    <p:extLst>
      <p:ext uri="{BB962C8B-B14F-4D97-AF65-F5344CB8AC3E}">
        <p14:creationId xmlns:p14="http://schemas.microsoft.com/office/powerpoint/2010/main" val="635101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4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alendar with different colored squares&#10;&#10;Description automatically generated">
            <a:extLst>
              <a:ext uri="{FF2B5EF4-FFF2-40B4-BE49-F238E27FC236}">
                <a16:creationId xmlns:a16="http://schemas.microsoft.com/office/drawing/2014/main" id="{6A52900C-3E3E-CD2A-159D-9FE7A578F2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840" y="87765"/>
            <a:ext cx="4867176" cy="569278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5AF18DD-95F6-A352-3F0B-2F48490DAD3D}"/>
              </a:ext>
            </a:extLst>
          </p:cNvPr>
          <p:cNvSpPr txBox="1"/>
          <p:nvPr/>
        </p:nvSpPr>
        <p:spPr>
          <a:xfrm>
            <a:off x="5970526" y="164575"/>
            <a:ext cx="500291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2200" b="1" dirty="0">
                <a:latin typeface="+mn-lt"/>
              </a:rPr>
              <a:t>V1.0 vs V1.2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u="sng" dirty="0">
                <a:solidFill>
                  <a:srgbClr val="C00000"/>
                </a:solidFill>
                <a:latin typeface="+mn-lt"/>
              </a:rPr>
              <a:t>+1 day to YETS</a:t>
            </a:r>
            <a:r>
              <a:rPr lang="en-GB" dirty="0">
                <a:solidFill>
                  <a:srgbClr val="C00000"/>
                </a:solidFill>
                <a:latin typeface="+mn-lt"/>
              </a:rPr>
              <a:t> – broken crystal removal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u="sng" dirty="0">
                <a:solidFill>
                  <a:srgbClr val="C00000"/>
                </a:solidFill>
                <a:latin typeface="+mn-lt"/>
              </a:rPr>
              <a:t>+1 day more to TS#1</a:t>
            </a:r>
            <a:r>
              <a:rPr lang="en-GB" dirty="0">
                <a:solidFill>
                  <a:srgbClr val="C00000"/>
                </a:solidFill>
                <a:latin typeface="+mn-lt"/>
              </a:rPr>
              <a:t> - crystal re-installation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n-lt"/>
              </a:rPr>
              <a:t>1 wk advancement for scrubbing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n-lt"/>
              </a:rPr>
              <a:t>Definition of the special physics runs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n-lt"/>
              </a:rPr>
              <a:t>MD#2 postponed by ~2wks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AEE06058-567F-4B05-C22C-FB06A63BE290}"/>
              </a:ext>
            </a:extLst>
          </p:cNvPr>
          <p:cNvSpPr/>
          <p:nvPr/>
        </p:nvSpPr>
        <p:spPr>
          <a:xfrm>
            <a:off x="4498330" y="903276"/>
            <a:ext cx="525686" cy="348343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F787CE6-19B0-D7C2-93B9-94F4D8140A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3979032"/>
              </p:ext>
            </p:extLst>
          </p:nvPr>
        </p:nvGraphicFramePr>
        <p:xfrm>
          <a:off x="5596735" y="2070796"/>
          <a:ext cx="6064635" cy="370090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346023">
                  <a:extLst>
                    <a:ext uri="{9D8B030D-6E8A-4147-A177-3AD203B41FA5}">
                      <a16:colId xmlns:a16="http://schemas.microsoft.com/office/drawing/2014/main" val="2617237651"/>
                    </a:ext>
                  </a:extLst>
                </a:gridCol>
                <a:gridCol w="937425">
                  <a:extLst>
                    <a:ext uri="{9D8B030D-6E8A-4147-A177-3AD203B41FA5}">
                      <a16:colId xmlns:a16="http://schemas.microsoft.com/office/drawing/2014/main" val="3884785310"/>
                    </a:ext>
                  </a:extLst>
                </a:gridCol>
                <a:gridCol w="781187">
                  <a:extLst>
                    <a:ext uri="{9D8B030D-6E8A-4147-A177-3AD203B41FA5}">
                      <a16:colId xmlns:a16="http://schemas.microsoft.com/office/drawing/2014/main" val="586848797"/>
                    </a:ext>
                  </a:extLst>
                </a:gridCol>
              </a:tblGrid>
              <a:tr h="232408">
                <a:tc>
                  <a:txBody>
                    <a:bodyPr/>
                    <a:lstStyle/>
                    <a:p>
                      <a:pPr algn="ctr"/>
                      <a:r>
                        <a:rPr lang="en-CH" sz="1500" dirty="0"/>
                        <a:t>Activity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dirty="0"/>
                        <a:t>V1.2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dirty="0"/>
                        <a:t>V1.0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3685385"/>
                  </a:ext>
                </a:extLst>
              </a:tr>
              <a:tr h="188014">
                <a:tc>
                  <a:txBody>
                    <a:bodyPr/>
                    <a:lstStyle/>
                    <a:p>
                      <a:r>
                        <a:rPr lang="en-GB" sz="1500" b="1" dirty="0">
                          <a:solidFill>
                            <a:schemeClr val="tx1"/>
                          </a:solidFill>
                        </a:rPr>
                        <a:t>Beam Commissioning &amp; Intensity ramp-up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rgbClr val="FF0000"/>
                          </a:solidFill>
                        </a:rPr>
                        <a:t>46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chemeClr val="tx1"/>
                          </a:solidFill>
                        </a:rPr>
                        <a:t>47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4045432009"/>
                  </a:ext>
                </a:extLst>
              </a:tr>
              <a:tr h="186855">
                <a:tc>
                  <a:txBody>
                    <a:bodyPr/>
                    <a:lstStyle/>
                    <a:p>
                      <a:r>
                        <a:rPr lang="en-GB" sz="1500" b="0" baseline="0" dirty="0">
                          <a:solidFill>
                            <a:schemeClr val="tx1"/>
                          </a:solidFill>
                        </a:rPr>
                        <a:t>Scrubbing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3024525731"/>
                  </a:ext>
                </a:extLst>
              </a:tr>
              <a:tr h="186855">
                <a:tc>
                  <a:txBody>
                    <a:bodyPr/>
                    <a:lstStyle/>
                    <a:p>
                      <a:r>
                        <a:rPr lang="en-GB" sz="1500" b="1" dirty="0">
                          <a:solidFill>
                            <a:schemeClr val="tx1"/>
                          </a:solidFill>
                        </a:rPr>
                        <a:t>25 ns physics (&gt;1200 bunches)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rgbClr val="FF0000"/>
                          </a:solidFill>
                        </a:rPr>
                        <a:t>96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chemeClr val="tx1"/>
                          </a:solidFill>
                        </a:rPr>
                        <a:t>97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2513984592"/>
                  </a:ext>
                </a:extLst>
              </a:tr>
              <a:tr h="233568">
                <a:tc>
                  <a:txBody>
                    <a:bodyPr/>
                    <a:lstStyle/>
                    <a:p>
                      <a:r>
                        <a:rPr lang="en-GB" sz="1500" b="0" dirty="0">
                          <a:solidFill>
                            <a:schemeClr val="tx1"/>
                          </a:solidFill>
                        </a:rPr>
                        <a:t>Special physics runs (incl. setting-up)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1821031588"/>
                  </a:ext>
                </a:extLst>
              </a:tr>
              <a:tr h="256925">
                <a:tc>
                  <a:txBody>
                    <a:bodyPr/>
                    <a:lstStyle/>
                    <a:p>
                      <a:r>
                        <a:rPr lang="en-GB" sz="1500" b="0" dirty="0">
                          <a:solidFill>
                            <a:schemeClr val="tx1"/>
                          </a:solidFill>
                        </a:rPr>
                        <a:t>Pb-Pb ions &amp; p-p ref. setting-up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999038215"/>
                  </a:ext>
                </a:extLst>
              </a:tr>
              <a:tr h="233568">
                <a:tc>
                  <a:txBody>
                    <a:bodyPr/>
                    <a:lstStyle/>
                    <a:p>
                      <a:r>
                        <a:rPr lang="en-GB" sz="1500" b="0" dirty="0">
                          <a:solidFill>
                            <a:schemeClr val="tx1"/>
                          </a:solidFill>
                        </a:rPr>
                        <a:t>Pb-Pb ions physics &amp; p-p ref. run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>
                          <a:solidFill>
                            <a:schemeClr val="tx1"/>
                          </a:solidFill>
                        </a:rPr>
                        <a:t>32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>
                          <a:solidFill>
                            <a:schemeClr val="tx1"/>
                          </a:solidFill>
                        </a:rPr>
                        <a:t>32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3912576519"/>
                  </a:ext>
                </a:extLst>
              </a:tr>
              <a:tr h="232408">
                <a:tc>
                  <a:txBody>
                    <a:bodyPr/>
                    <a:lstStyle/>
                    <a:p>
                      <a:r>
                        <a:rPr lang="en-GB" sz="1500" b="0" dirty="0">
                          <a:solidFill>
                            <a:schemeClr val="tx1"/>
                          </a:solidFill>
                        </a:rPr>
                        <a:t>Technical stop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1421499248"/>
                  </a:ext>
                </a:extLst>
              </a:tr>
              <a:tr h="211371">
                <a:tc>
                  <a:txBody>
                    <a:bodyPr/>
                    <a:lstStyle/>
                    <a:p>
                      <a:r>
                        <a:rPr lang="en-GB" sz="1500" b="0" dirty="0">
                          <a:solidFill>
                            <a:schemeClr val="tx1"/>
                          </a:solidFill>
                        </a:rPr>
                        <a:t>Technical stop recovery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2926080764"/>
                  </a:ext>
                </a:extLst>
              </a:tr>
              <a:tr h="232408">
                <a:tc>
                  <a:txBody>
                    <a:bodyPr/>
                    <a:lstStyle/>
                    <a:p>
                      <a:r>
                        <a:rPr lang="en-GB" sz="1500" b="0" dirty="0">
                          <a:solidFill>
                            <a:schemeClr val="tx1"/>
                          </a:solidFill>
                        </a:rPr>
                        <a:t>Other stops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1068247377"/>
                  </a:ext>
                </a:extLst>
              </a:tr>
              <a:tr h="374869">
                <a:tc>
                  <a:txBody>
                    <a:bodyPr/>
                    <a:lstStyle/>
                    <a:p>
                      <a:r>
                        <a:rPr lang="en-GB" sz="1500" b="0" dirty="0">
                          <a:solidFill>
                            <a:schemeClr val="tx1"/>
                          </a:solidFill>
                        </a:rPr>
                        <a:t>Machine Development blocks (incl. floating MDs)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859807645"/>
                  </a:ext>
                </a:extLst>
              </a:tr>
              <a:tr h="232408">
                <a:tc>
                  <a:txBody>
                    <a:bodyPr/>
                    <a:lstStyle/>
                    <a:p>
                      <a:pPr algn="r"/>
                      <a:r>
                        <a:rPr lang="en-GB" sz="1500" b="0" dirty="0"/>
                        <a:t>Total: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>
                          <a:solidFill>
                            <a:schemeClr val="tx1"/>
                          </a:solidFill>
                        </a:rPr>
                        <a:t>217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>
                          <a:solidFill>
                            <a:schemeClr val="tx1"/>
                          </a:solidFill>
                        </a:rPr>
                        <a:t>217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3472925992"/>
                  </a:ext>
                </a:extLst>
              </a:tr>
            </a:tbl>
          </a:graphicData>
        </a:graphic>
      </p:graphicFrame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13D01442-C6F0-F96C-2067-4D89AD6D6427}"/>
              </a:ext>
            </a:extLst>
          </p:cNvPr>
          <p:cNvSpPr/>
          <p:nvPr/>
        </p:nvSpPr>
        <p:spPr>
          <a:xfrm>
            <a:off x="4201763" y="2238445"/>
            <a:ext cx="434847" cy="92172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AA5EA005-A323-EA7E-8ABC-91CCCE52D1E4}"/>
              </a:ext>
            </a:extLst>
          </p:cNvPr>
          <p:cNvSpPr/>
          <p:nvPr/>
        </p:nvSpPr>
        <p:spPr>
          <a:xfrm>
            <a:off x="2485930" y="3621025"/>
            <a:ext cx="453080" cy="92172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14EB2CDC-3B0B-ADE1-FF37-326E8534B653}"/>
              </a:ext>
            </a:extLst>
          </p:cNvPr>
          <p:cNvSpPr/>
          <p:nvPr/>
        </p:nvSpPr>
        <p:spPr>
          <a:xfrm>
            <a:off x="1180159" y="3544215"/>
            <a:ext cx="453081" cy="92172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29431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BF523EC-EB25-52C8-0696-7F78F3064824}"/>
              </a:ext>
            </a:extLst>
          </p:cNvPr>
          <p:cNvSpPr/>
          <p:nvPr/>
        </p:nvSpPr>
        <p:spPr>
          <a:xfrm>
            <a:off x="195491" y="3470029"/>
            <a:ext cx="11814875" cy="3048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B1A64456-E925-7F33-8C5D-C6F43E817DE7}"/>
              </a:ext>
            </a:extLst>
          </p:cNvPr>
          <p:cNvCxnSpPr/>
          <p:nvPr/>
        </p:nvCxnSpPr>
        <p:spPr>
          <a:xfrm>
            <a:off x="3147277" y="3470029"/>
            <a:ext cx="0" cy="30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AC34CFAE-ACB0-0CE1-886C-789E277E6947}"/>
              </a:ext>
            </a:extLst>
          </p:cNvPr>
          <p:cNvCxnSpPr/>
          <p:nvPr/>
        </p:nvCxnSpPr>
        <p:spPr>
          <a:xfrm>
            <a:off x="4623170" y="3470029"/>
            <a:ext cx="0" cy="30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69399673-D5E2-FC03-8E34-D7DF7AA92C74}"/>
              </a:ext>
            </a:extLst>
          </p:cNvPr>
          <p:cNvCxnSpPr/>
          <p:nvPr/>
        </p:nvCxnSpPr>
        <p:spPr>
          <a:xfrm>
            <a:off x="6099063" y="3470029"/>
            <a:ext cx="0" cy="30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8790244-42F6-C125-6FE3-E1AB63088928}"/>
              </a:ext>
            </a:extLst>
          </p:cNvPr>
          <p:cNvCxnSpPr/>
          <p:nvPr/>
        </p:nvCxnSpPr>
        <p:spPr>
          <a:xfrm>
            <a:off x="7574956" y="3470029"/>
            <a:ext cx="0" cy="30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ECEAC4AD-A1F5-688B-D402-D93693B9D1CD}"/>
              </a:ext>
            </a:extLst>
          </p:cNvPr>
          <p:cNvCxnSpPr/>
          <p:nvPr/>
        </p:nvCxnSpPr>
        <p:spPr>
          <a:xfrm>
            <a:off x="9050849" y="3470029"/>
            <a:ext cx="0" cy="30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BAD57D5D-0A68-CDB7-67DE-E038F086066F}"/>
              </a:ext>
            </a:extLst>
          </p:cNvPr>
          <p:cNvCxnSpPr/>
          <p:nvPr/>
        </p:nvCxnSpPr>
        <p:spPr>
          <a:xfrm>
            <a:off x="10526742" y="3470029"/>
            <a:ext cx="0" cy="30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08342D11-7131-27E0-1C6D-7A08C8538A0F}"/>
              </a:ext>
            </a:extLst>
          </p:cNvPr>
          <p:cNvCxnSpPr/>
          <p:nvPr/>
        </p:nvCxnSpPr>
        <p:spPr>
          <a:xfrm>
            <a:off x="195491" y="3470029"/>
            <a:ext cx="0" cy="30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4C21AD42-6884-6888-9011-911F65B7F91F}"/>
              </a:ext>
            </a:extLst>
          </p:cNvPr>
          <p:cNvCxnSpPr/>
          <p:nvPr/>
        </p:nvCxnSpPr>
        <p:spPr>
          <a:xfrm>
            <a:off x="12002631" y="3470029"/>
            <a:ext cx="0" cy="30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4A55583D-7F08-AFC4-4B53-9FC65DED52E5}"/>
              </a:ext>
            </a:extLst>
          </p:cNvPr>
          <p:cNvSpPr txBox="1"/>
          <p:nvPr/>
        </p:nvSpPr>
        <p:spPr>
          <a:xfrm>
            <a:off x="489079" y="3442429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March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CB0FEBD-F6D2-E344-2330-B71634D5C188}"/>
              </a:ext>
            </a:extLst>
          </p:cNvPr>
          <p:cNvSpPr txBox="1"/>
          <p:nvPr/>
        </p:nvSpPr>
        <p:spPr>
          <a:xfrm>
            <a:off x="2094035" y="3442429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April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933FD6C-E487-33BB-DE99-B05FCBC76BA0}"/>
              </a:ext>
            </a:extLst>
          </p:cNvPr>
          <p:cNvSpPr txBox="1"/>
          <p:nvPr/>
        </p:nvSpPr>
        <p:spPr>
          <a:xfrm>
            <a:off x="3599675" y="3442429"/>
            <a:ext cx="62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May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8184A72-CDAB-F191-A0DA-3AB210983C3D}"/>
              </a:ext>
            </a:extLst>
          </p:cNvPr>
          <p:cNvSpPr txBox="1"/>
          <p:nvPr/>
        </p:nvSpPr>
        <p:spPr>
          <a:xfrm>
            <a:off x="5016685" y="3442429"/>
            <a:ext cx="705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June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6509546-36D3-BF74-D03B-988D344BC720}"/>
              </a:ext>
            </a:extLst>
          </p:cNvPr>
          <p:cNvSpPr txBox="1"/>
          <p:nvPr/>
        </p:nvSpPr>
        <p:spPr>
          <a:xfrm>
            <a:off x="6503872" y="3442429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July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017EA18-00E3-B010-808C-0B7719B47703}"/>
              </a:ext>
            </a:extLst>
          </p:cNvPr>
          <p:cNvSpPr txBox="1"/>
          <p:nvPr/>
        </p:nvSpPr>
        <p:spPr>
          <a:xfrm>
            <a:off x="9106673" y="3442429"/>
            <a:ext cx="1383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September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60DCC65-C48A-1A75-4302-19F5C4CFDA75}"/>
              </a:ext>
            </a:extLst>
          </p:cNvPr>
          <p:cNvSpPr txBox="1"/>
          <p:nvPr/>
        </p:nvSpPr>
        <p:spPr>
          <a:xfrm>
            <a:off x="10763190" y="3442429"/>
            <a:ext cx="1091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October</a:t>
            </a:r>
          </a:p>
        </p:txBody>
      </p:sp>
      <p:pic>
        <p:nvPicPr>
          <p:cNvPr id="12" name="Picture 11" descr="A picture containing indoor, engine, leather&#10;&#10;Description automatically generated">
            <a:extLst>
              <a:ext uri="{FF2B5EF4-FFF2-40B4-BE49-F238E27FC236}">
                <a16:creationId xmlns:a16="http://schemas.microsoft.com/office/drawing/2014/main" id="{03D11171-2148-134F-C3D0-509EE3764E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390415" y="4577681"/>
            <a:ext cx="1228842" cy="126984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FCCA183-AB54-22C8-9183-0AB8D48A0094}"/>
              </a:ext>
            </a:extLst>
          </p:cNvPr>
          <p:cNvSpPr txBox="1"/>
          <p:nvPr/>
        </p:nvSpPr>
        <p:spPr>
          <a:xfrm>
            <a:off x="1048154" y="3871280"/>
            <a:ext cx="1913369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b="1" dirty="0"/>
              <a:t>02.04.2023</a:t>
            </a:r>
          </a:p>
          <a:p>
            <a:pPr algn="ctr"/>
            <a:r>
              <a:rPr lang="en-GB" sz="1400" dirty="0">
                <a:solidFill>
                  <a:srgbClr val="FF0000"/>
                </a:solidFill>
              </a:rPr>
              <a:t>RF Rupture discs</a:t>
            </a:r>
            <a:r>
              <a:rPr lang="en-GB" sz="1400" dirty="0"/>
              <a:t> following IP4 SVC trip </a:t>
            </a:r>
          </a:p>
        </p:txBody>
      </p:sp>
      <p:sp>
        <p:nvSpPr>
          <p:cNvPr id="1046" name="5-point Star 1045">
            <a:extLst>
              <a:ext uri="{FF2B5EF4-FFF2-40B4-BE49-F238E27FC236}">
                <a16:creationId xmlns:a16="http://schemas.microsoft.com/office/drawing/2014/main" id="{7D93A62A-A4D9-00D3-BAE5-F6CA67EAD83F}"/>
              </a:ext>
            </a:extLst>
          </p:cNvPr>
          <p:cNvSpPr/>
          <p:nvPr/>
        </p:nvSpPr>
        <p:spPr>
          <a:xfrm>
            <a:off x="1737536" y="3661521"/>
            <a:ext cx="180000" cy="180000"/>
          </a:xfrm>
          <a:prstGeom prst="star5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47" name="5-point Star 1046">
            <a:extLst>
              <a:ext uri="{FF2B5EF4-FFF2-40B4-BE49-F238E27FC236}">
                <a16:creationId xmlns:a16="http://schemas.microsoft.com/office/drawing/2014/main" id="{00C2BA95-1BDD-263B-0C1D-4F7B5C3F6080}"/>
              </a:ext>
            </a:extLst>
          </p:cNvPr>
          <p:cNvSpPr/>
          <p:nvPr/>
        </p:nvSpPr>
        <p:spPr>
          <a:xfrm>
            <a:off x="1001045" y="3389459"/>
            <a:ext cx="180000" cy="180000"/>
          </a:xfrm>
          <a:prstGeom prst="star5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053" name="Straight Connector 1052">
            <a:extLst>
              <a:ext uri="{FF2B5EF4-FFF2-40B4-BE49-F238E27FC236}">
                <a16:creationId xmlns:a16="http://schemas.microsoft.com/office/drawing/2014/main" id="{B211D5FA-BBBC-0E3F-A366-6EBCA8FC636C}"/>
              </a:ext>
            </a:extLst>
          </p:cNvPr>
          <p:cNvCxnSpPr/>
          <p:nvPr/>
        </p:nvCxnSpPr>
        <p:spPr>
          <a:xfrm>
            <a:off x="1671384" y="3471588"/>
            <a:ext cx="0" cy="30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5" name="TextBox 1054">
            <a:extLst>
              <a:ext uri="{FF2B5EF4-FFF2-40B4-BE49-F238E27FC236}">
                <a16:creationId xmlns:a16="http://schemas.microsoft.com/office/drawing/2014/main" id="{6FA37427-682D-ECDF-A917-57F9DF560D1C}"/>
              </a:ext>
            </a:extLst>
          </p:cNvPr>
          <p:cNvSpPr txBox="1"/>
          <p:nvPr/>
        </p:nvSpPr>
        <p:spPr>
          <a:xfrm>
            <a:off x="7847875" y="3442429"/>
            <a:ext cx="936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August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EA38F7E4-D55E-1788-CB34-AA85CF09C801}"/>
              </a:ext>
            </a:extLst>
          </p:cNvPr>
          <p:cNvCxnSpPr>
            <a:cxnSpLocks/>
          </p:cNvCxnSpPr>
          <p:nvPr/>
        </p:nvCxnSpPr>
        <p:spPr>
          <a:xfrm flipH="1" flipV="1">
            <a:off x="195491" y="3351331"/>
            <a:ext cx="10009844" cy="2129"/>
          </a:xfrm>
          <a:prstGeom prst="line">
            <a:avLst/>
          </a:prstGeom>
          <a:ln w="19050">
            <a:solidFill>
              <a:srgbClr val="0000FF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7C9D0A5-5CFC-16CF-8FC8-F7AC518E2DFF}"/>
              </a:ext>
            </a:extLst>
          </p:cNvPr>
          <p:cNvCxnSpPr>
            <a:cxnSpLocks/>
          </p:cNvCxnSpPr>
          <p:nvPr/>
        </p:nvCxnSpPr>
        <p:spPr>
          <a:xfrm flipH="1">
            <a:off x="10205335" y="3353460"/>
            <a:ext cx="1797296" cy="0"/>
          </a:xfrm>
          <a:prstGeom prst="line">
            <a:avLst/>
          </a:prstGeom>
          <a:ln w="19050">
            <a:solidFill>
              <a:srgbClr val="FFC000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3C4AE320-CF0C-3B0C-C1E7-5C45D8C8DAA6}"/>
              </a:ext>
            </a:extLst>
          </p:cNvPr>
          <p:cNvSpPr txBox="1"/>
          <p:nvPr/>
        </p:nvSpPr>
        <p:spPr>
          <a:xfrm>
            <a:off x="-10395" y="2259986"/>
            <a:ext cx="2065888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b="1" dirty="0"/>
              <a:t>18.03.2023</a:t>
            </a:r>
          </a:p>
          <a:p>
            <a:pPr algn="ctr"/>
            <a:r>
              <a:rPr lang="en-GB" sz="1400" dirty="0">
                <a:solidFill>
                  <a:srgbClr val="FF0000"/>
                </a:solidFill>
              </a:rPr>
              <a:t>Crystal collimator</a:t>
            </a:r>
            <a:endParaRPr lang="en-GB" sz="1400" dirty="0"/>
          </a:p>
          <a:p>
            <a:pPr algn="ctr"/>
            <a:r>
              <a:rPr lang="en-GB" sz="1400" dirty="0"/>
              <a:t>Non-Conformity appeared during testing</a:t>
            </a:r>
          </a:p>
        </p:txBody>
      </p:sp>
      <p:pic>
        <p:nvPicPr>
          <p:cNvPr id="11" name="Content Placeholder 4">
            <a:extLst>
              <a:ext uri="{FF2B5EF4-FFF2-40B4-BE49-F238E27FC236}">
                <a16:creationId xmlns:a16="http://schemas.microsoft.com/office/drawing/2014/main" id="{37917326-6504-C406-EE3D-D42E943CD47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-58203" y="407263"/>
            <a:ext cx="2065451" cy="150897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D0795B-7791-7022-2428-B902BAED686F}"/>
              </a:ext>
            </a:extLst>
          </p:cNvPr>
          <p:cNvSpPr txBox="1"/>
          <p:nvPr/>
        </p:nvSpPr>
        <p:spPr>
          <a:xfrm>
            <a:off x="4361415" y="2955749"/>
            <a:ext cx="8491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00FF"/>
                </a:solidFill>
              </a:rPr>
              <a:t>p</a:t>
            </a:r>
            <a:r>
              <a:rPr lang="en-CH" sz="1800" b="1" dirty="0">
                <a:solidFill>
                  <a:srgbClr val="0000FF"/>
                </a:solidFill>
              </a:rPr>
              <a:t> run</a:t>
            </a:r>
            <a:endParaRPr lang="en-CH" dirty="0">
              <a:solidFill>
                <a:srgbClr val="0000FF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F04DB9C-C453-79CC-6A19-5FD0B034F380}"/>
              </a:ext>
            </a:extLst>
          </p:cNvPr>
          <p:cNvSpPr txBox="1"/>
          <p:nvPr/>
        </p:nvSpPr>
        <p:spPr>
          <a:xfrm>
            <a:off x="10627790" y="3084352"/>
            <a:ext cx="10438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b="1" dirty="0">
                <a:solidFill>
                  <a:srgbClr val="FFC000"/>
                </a:solidFill>
              </a:rPr>
              <a:t>IONS run</a:t>
            </a:r>
          </a:p>
        </p:txBody>
      </p:sp>
    </p:spTree>
    <p:extLst>
      <p:ext uri="{BB962C8B-B14F-4D97-AF65-F5344CB8AC3E}">
        <p14:creationId xmlns:p14="http://schemas.microsoft.com/office/powerpoint/2010/main" val="1958080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04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772BAA-3C32-2D26-CDDF-370D20530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095000" cy="714265"/>
          </a:xfrm>
        </p:spPr>
        <p:txBody>
          <a:bodyPr>
            <a:normAutofit/>
          </a:bodyPr>
          <a:lstStyle/>
          <a:p>
            <a:r>
              <a:rPr lang="en-US" dirty="0"/>
              <a:t>RF burnt disk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C2FDDBB-5D5D-2322-9195-BFAD31613EE6}"/>
              </a:ext>
            </a:extLst>
          </p:cNvPr>
          <p:cNvSpPr txBox="1"/>
          <p:nvPr/>
        </p:nvSpPr>
        <p:spPr>
          <a:xfrm>
            <a:off x="181630" y="3160165"/>
            <a:ext cx="7032759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+mn-lt"/>
              </a:rPr>
              <a:t>The event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Sat (01.04) 23:57: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Loss of IP4-SVC -&gt; He </a:t>
            </a:r>
            <a:r>
              <a:rPr lang="en-US" sz="2000" b="1" dirty="0">
                <a:latin typeface="+mn-lt"/>
              </a:rPr>
              <a:t>pressure</a:t>
            </a:r>
            <a:r>
              <a:rPr lang="en-US" sz="2000" dirty="0">
                <a:latin typeface="+mn-lt"/>
              </a:rPr>
              <a:t> in RF cavities </a:t>
            </a:r>
            <a:r>
              <a:rPr lang="en-US" sz="2000" b="1" dirty="0">
                <a:latin typeface="+mn-lt"/>
              </a:rPr>
              <a:t>increased</a:t>
            </a:r>
            <a:r>
              <a:rPr lang="en-US" sz="2000" dirty="0">
                <a:latin typeface="+mn-lt"/>
              </a:rPr>
              <a:t> -&gt; release valves opened @1.7 bar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+mn-lt"/>
              </a:rPr>
              <a:t>Pressure</a:t>
            </a:r>
            <a:r>
              <a:rPr lang="en-US" sz="2000" dirty="0">
                <a:latin typeface="+mn-lt"/>
              </a:rPr>
              <a:t> </a:t>
            </a:r>
            <a:r>
              <a:rPr lang="en-US" sz="2000" b="1" dirty="0">
                <a:latin typeface="+mn-lt"/>
              </a:rPr>
              <a:t>stabilized</a:t>
            </a:r>
            <a:r>
              <a:rPr lang="en-US" sz="2000" dirty="0">
                <a:latin typeface="+mn-lt"/>
              </a:rPr>
              <a:t> at</a:t>
            </a:r>
            <a:r>
              <a:rPr lang="en-US" sz="2000" dirty="0">
                <a:latin typeface="+mn-lt"/>
                <a:sym typeface="Wingdings" panose="05000000000000000000" pitchFamily="2" charset="2"/>
              </a:rPr>
              <a:t> around 1.9 bar, as expected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  <a:sym typeface="Wingdings" panose="05000000000000000000" pitchFamily="2" charset="2"/>
              </a:rPr>
              <a:t>Sun 00:15, 00:16: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  <a:sym typeface="Wingdings" panose="05000000000000000000" pitchFamily="2" charset="2"/>
              </a:rPr>
              <a:t>Two rupture </a:t>
            </a:r>
            <a:r>
              <a:rPr lang="en-US" sz="2000" b="1" dirty="0">
                <a:latin typeface="+mn-lt"/>
                <a:sym typeface="Wingdings" panose="05000000000000000000" pitchFamily="2" charset="2"/>
              </a:rPr>
              <a:t>discs burst  </a:t>
            </a:r>
            <a:r>
              <a:rPr lang="en-US" sz="2000" dirty="0">
                <a:latin typeface="+mn-lt"/>
                <a:sym typeface="Wingdings" panose="05000000000000000000" pitchFamily="2" charset="2"/>
              </a:rPr>
              <a:t>replaced in </a:t>
            </a:r>
            <a:r>
              <a:rPr lang="en-US" sz="2000" b="1" dirty="0">
                <a:latin typeface="+mn-lt"/>
                <a:sym typeface="Wingdings" panose="05000000000000000000" pitchFamily="2" charset="2"/>
              </a:rPr>
              <a:t>within 3h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906018C-B673-B377-7548-6AE158A127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8579" y="281944"/>
            <a:ext cx="4527693" cy="276427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5616AD4-456F-AC8A-F38E-EBA2EF3E2114}"/>
              </a:ext>
            </a:extLst>
          </p:cNvPr>
          <p:cNvSpPr txBox="1"/>
          <p:nvPr/>
        </p:nvSpPr>
        <p:spPr>
          <a:xfrm>
            <a:off x="10104137" y="2353660"/>
            <a:ext cx="13953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Cryomodule</a:t>
            </a:r>
          </a:p>
          <a:p>
            <a:r>
              <a:rPr lang="en-US" dirty="0">
                <a:solidFill>
                  <a:schemeClr val="bg1"/>
                </a:solidFill>
              </a:rPr>
              <a:t>He pressures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3C2ECC4-2C9C-173B-A76B-5071BED6DF9F}"/>
              </a:ext>
            </a:extLst>
          </p:cNvPr>
          <p:cNvSpPr txBox="1"/>
          <p:nvPr/>
        </p:nvSpPr>
        <p:spPr>
          <a:xfrm>
            <a:off x="7056125" y="3163768"/>
            <a:ext cx="5059065" cy="2339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+mn-lt"/>
                <a:sym typeface="Wingdings" panose="05000000000000000000" pitchFamily="2" charset="2"/>
              </a:rPr>
              <a:t>Recovery</a:t>
            </a:r>
            <a:endParaRPr lang="en-US" sz="2000" dirty="0">
              <a:latin typeface="+mn-lt"/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  <a:sym typeface="Wingdings" panose="05000000000000000000" pitchFamily="2" charset="2"/>
              </a:rPr>
              <a:t>Monday morning: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 err="1">
                <a:latin typeface="+mn-lt"/>
                <a:sym typeface="Wingdings" panose="05000000000000000000" pitchFamily="2" charset="2"/>
              </a:rPr>
              <a:t>Cryo</a:t>
            </a:r>
            <a:r>
              <a:rPr lang="en-US" b="1" dirty="0">
                <a:latin typeface="+mn-lt"/>
                <a:sym typeface="Wingdings" panose="05000000000000000000" pitchFamily="2" charset="2"/>
              </a:rPr>
              <a:t> conditions </a:t>
            </a:r>
            <a:r>
              <a:rPr lang="en-US" dirty="0">
                <a:latin typeface="+mn-lt"/>
                <a:sym typeface="Wingdings" panose="05000000000000000000" pitchFamily="2" charset="2"/>
              </a:rPr>
              <a:t>re-established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+mn-lt"/>
                <a:sym typeface="Wingdings" panose="05000000000000000000" pitchFamily="2" charset="2"/>
              </a:rPr>
              <a:t>RF conditioning</a:t>
            </a:r>
            <a:r>
              <a:rPr lang="en-US" dirty="0">
                <a:latin typeface="+mn-lt"/>
                <a:sym typeface="Wingdings" panose="05000000000000000000" pitchFamily="2" charset="2"/>
              </a:rPr>
              <a:t> to check performance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  <a:sym typeface="Wingdings" panose="05000000000000000000" pitchFamily="2" charset="2"/>
              </a:rPr>
              <a:t>No significant degradation observed, full conditioning completed in 24h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b="1" dirty="0">
                <a:latin typeface="+mn-lt"/>
                <a:sym typeface="Wingdings" panose="05000000000000000000" pitchFamily="2" charset="2"/>
              </a:rPr>
              <a:t>Tue @9am: Ready for beam </a:t>
            </a:r>
            <a:r>
              <a:rPr lang="en-US" dirty="0">
                <a:latin typeface="+mn-lt"/>
                <a:sym typeface="Wingdings" panose="05000000000000000000" pitchFamily="2" charset="2"/>
              </a:rPr>
              <a:t>(~2 days)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E47AA01-3141-0CDE-C820-2677A1D26F8D}"/>
              </a:ext>
            </a:extLst>
          </p:cNvPr>
          <p:cNvSpPr txBox="1"/>
          <p:nvPr/>
        </p:nvSpPr>
        <p:spPr>
          <a:xfrm>
            <a:off x="181631" y="971080"/>
            <a:ext cx="7263188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+mn-lt"/>
                <a:cs typeface="Calibri"/>
              </a:rPr>
              <a:t>Outcome of RF taskforce </a:t>
            </a:r>
            <a:r>
              <a:rPr lang="en-US" sz="2000" b="1" dirty="0">
                <a:latin typeface="+mn-lt"/>
                <a:cs typeface="Calibri"/>
              </a:rPr>
              <a:t>(LMC #454)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B050"/>
                </a:solidFill>
                <a:latin typeface="+mn-lt"/>
                <a:cs typeface="Calibri"/>
              </a:rPr>
              <a:t>New</a:t>
            </a:r>
            <a:r>
              <a:rPr lang="en-US" sz="2000" dirty="0">
                <a:solidFill>
                  <a:srgbClr val="00B050"/>
                </a:solidFill>
                <a:latin typeface="+mn-lt"/>
                <a:cs typeface="Calibri"/>
              </a:rPr>
              <a:t> safety valve </a:t>
            </a:r>
            <a:r>
              <a:rPr lang="en-US" sz="2000" b="1" dirty="0">
                <a:solidFill>
                  <a:srgbClr val="00B050"/>
                </a:solidFill>
                <a:latin typeface="+mn-lt"/>
                <a:cs typeface="Calibri"/>
              </a:rPr>
              <a:t>configuration</a:t>
            </a:r>
            <a:r>
              <a:rPr lang="en-US" sz="2000" dirty="0">
                <a:solidFill>
                  <a:srgbClr val="00B050"/>
                </a:solidFill>
                <a:latin typeface="+mn-lt"/>
                <a:cs typeface="Calibri"/>
              </a:rPr>
              <a:t> </a:t>
            </a:r>
            <a:r>
              <a:rPr lang="en-US" sz="2000" dirty="0">
                <a:latin typeface="+mn-lt"/>
                <a:cs typeface="Calibri"/>
              </a:rPr>
              <a:t>(opening at 1.7 bar)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B050"/>
                </a:solidFill>
                <a:latin typeface="+mn-lt"/>
                <a:cs typeface="Calibri"/>
              </a:rPr>
              <a:t>Successful </a:t>
            </a:r>
            <a:r>
              <a:rPr lang="en-US" sz="2000" b="1" dirty="0">
                <a:solidFill>
                  <a:srgbClr val="00B050"/>
                </a:solidFill>
                <a:latin typeface="+mn-lt"/>
                <a:cs typeface="Calibri"/>
              </a:rPr>
              <a:t>commissioning of WRL </a:t>
            </a:r>
            <a:r>
              <a:rPr lang="en-US" sz="2000" dirty="0">
                <a:latin typeface="+mn-lt"/>
                <a:cs typeface="Calibri"/>
                <a:sym typeface="Wingdings" pitchFamily="2" charset="2"/>
              </a:rPr>
              <a:t></a:t>
            </a:r>
            <a:r>
              <a:rPr lang="en-US" sz="2000" dirty="0">
                <a:latin typeface="+mn-lt"/>
                <a:cs typeface="Calibri"/>
              </a:rPr>
              <a:t> </a:t>
            </a:r>
            <a:r>
              <a:rPr lang="en-US" sz="2000" dirty="0">
                <a:solidFill>
                  <a:srgbClr val="C55A11"/>
                </a:solidFill>
                <a:latin typeface="+mn-lt"/>
                <a:cs typeface="Calibri"/>
              </a:rPr>
              <a:t>in case of power cut, we still rely on passive protection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B050"/>
                </a:solidFill>
                <a:latin typeface="+mn-lt"/>
                <a:cs typeface="Calibri"/>
              </a:rPr>
              <a:t>New rupture disk </a:t>
            </a:r>
            <a:r>
              <a:rPr lang="en-US" sz="2000" dirty="0">
                <a:latin typeface="+mn-lt"/>
                <a:cs typeface="Calibri"/>
                <a:sym typeface="Wingdings" pitchFamily="2" charset="2"/>
              </a:rPr>
              <a:t></a:t>
            </a:r>
            <a:r>
              <a:rPr lang="en-US" sz="2000" dirty="0">
                <a:solidFill>
                  <a:srgbClr val="00B050"/>
                </a:solidFill>
                <a:latin typeface="+mn-lt"/>
                <a:cs typeface="Calibri"/>
                <a:sym typeface="Wingdings" pitchFamily="2" charset="2"/>
              </a:rPr>
              <a:t> </a:t>
            </a:r>
            <a:r>
              <a:rPr lang="en-US" sz="2000" dirty="0">
                <a:latin typeface="+mn-lt"/>
                <a:cs typeface="Calibri"/>
              </a:rPr>
              <a:t>installed in the YETS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B050"/>
                </a:solidFill>
                <a:latin typeface="+mn-lt"/>
                <a:cs typeface="Calibri"/>
              </a:rPr>
              <a:t>Review</a:t>
            </a:r>
            <a:r>
              <a:rPr lang="en-US" sz="2000" dirty="0">
                <a:latin typeface="+mn-lt"/>
                <a:cs typeface="Calibri"/>
              </a:rPr>
              <a:t> of disk </a:t>
            </a:r>
            <a:r>
              <a:rPr lang="en-US" sz="2000" b="1" dirty="0">
                <a:solidFill>
                  <a:srgbClr val="00B050"/>
                </a:solidFill>
                <a:latin typeface="+mn-lt"/>
                <a:cs typeface="Calibri"/>
              </a:rPr>
              <a:t>replacement</a:t>
            </a:r>
            <a:r>
              <a:rPr lang="en-US" sz="2000" dirty="0">
                <a:latin typeface="+mn-lt"/>
                <a:cs typeface="Calibri"/>
              </a:rPr>
              <a:t> </a:t>
            </a:r>
            <a:r>
              <a:rPr lang="en-US" sz="2000" b="1" dirty="0">
                <a:solidFill>
                  <a:srgbClr val="00B050"/>
                </a:solidFill>
                <a:latin typeface="+mn-lt"/>
                <a:cs typeface="Calibri"/>
              </a:rPr>
              <a:t>procedure</a:t>
            </a:r>
            <a:r>
              <a:rPr lang="en-US" sz="2000" dirty="0">
                <a:latin typeface="+mn-lt"/>
                <a:cs typeface="Calibri"/>
              </a:rPr>
              <a:t> to limit exposure time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1463BD5-A926-78CE-34EE-2731BF6D6D3C}"/>
              </a:ext>
            </a:extLst>
          </p:cNvPr>
          <p:cNvSpPr txBox="1"/>
          <p:nvPr/>
        </p:nvSpPr>
        <p:spPr>
          <a:xfrm>
            <a:off x="863318" y="5486810"/>
            <a:ext cx="10465363" cy="4001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en-CH" sz="2000" dirty="0">
                <a:solidFill>
                  <a:srgbClr val="C00000"/>
                </a:solidFill>
              </a:rPr>
              <a:t>Mitigation (</a:t>
            </a:r>
            <a:r>
              <a:rPr lang="en-CH" sz="2000" dirty="0">
                <a:solidFill>
                  <a:srgbClr val="C0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ECR</a:t>
            </a:r>
            <a:r>
              <a:rPr lang="en-CH" sz="2000" dirty="0">
                <a:solidFill>
                  <a:srgbClr val="C00000"/>
                </a:solidFill>
              </a:rPr>
              <a:t>): Installation of a fast-depressurising valve on the ACS cryomodules</a:t>
            </a:r>
          </a:p>
        </p:txBody>
      </p:sp>
    </p:spTree>
    <p:extLst>
      <p:ext uri="{BB962C8B-B14F-4D97-AF65-F5344CB8AC3E}">
        <p14:creationId xmlns:p14="http://schemas.microsoft.com/office/powerpoint/2010/main" val="256286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5FCE7E03-5FDB-3B74-D48A-E3DA7328C3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211" y="1362436"/>
            <a:ext cx="1943667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9560B6C7-4B18-416F-C6AB-D5E86E355F50}"/>
              </a:ext>
            </a:extLst>
          </p:cNvPr>
          <p:cNvSpPr txBox="1"/>
          <p:nvPr/>
        </p:nvSpPr>
        <p:spPr>
          <a:xfrm>
            <a:off x="1871450" y="947676"/>
            <a:ext cx="2131974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200" b="1" dirty="0"/>
              <a:t>21.04.2023</a:t>
            </a:r>
            <a:endParaRPr lang="en-GB" sz="1200" dirty="0"/>
          </a:p>
          <a:p>
            <a:pPr algn="ctr"/>
            <a:r>
              <a:rPr lang="en-GB" sz="1400" dirty="0">
                <a:solidFill>
                  <a:srgbClr val="00B050"/>
                </a:solidFill>
              </a:rPr>
              <a:t>1</a:t>
            </a:r>
            <a:r>
              <a:rPr lang="en-GB" sz="1400" baseline="30000" dirty="0">
                <a:solidFill>
                  <a:srgbClr val="00B050"/>
                </a:solidFill>
              </a:rPr>
              <a:t>st</a:t>
            </a:r>
            <a:r>
              <a:rPr lang="en-GB" sz="1400" dirty="0">
                <a:solidFill>
                  <a:srgbClr val="00B050"/>
                </a:solidFill>
              </a:rPr>
              <a:t> stable beam (3bx3b)</a:t>
            </a:r>
            <a:endParaRPr lang="en-GB" sz="14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BF523EC-EB25-52C8-0696-7F78F3064824}"/>
              </a:ext>
            </a:extLst>
          </p:cNvPr>
          <p:cNvSpPr/>
          <p:nvPr/>
        </p:nvSpPr>
        <p:spPr>
          <a:xfrm>
            <a:off x="195491" y="3470029"/>
            <a:ext cx="11814875" cy="3048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B1A64456-E925-7F33-8C5D-C6F43E817DE7}"/>
              </a:ext>
            </a:extLst>
          </p:cNvPr>
          <p:cNvCxnSpPr/>
          <p:nvPr/>
        </p:nvCxnSpPr>
        <p:spPr>
          <a:xfrm>
            <a:off x="3147277" y="3470029"/>
            <a:ext cx="0" cy="30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AC34CFAE-ACB0-0CE1-886C-789E277E6947}"/>
              </a:ext>
            </a:extLst>
          </p:cNvPr>
          <p:cNvCxnSpPr/>
          <p:nvPr/>
        </p:nvCxnSpPr>
        <p:spPr>
          <a:xfrm>
            <a:off x="4623170" y="3470029"/>
            <a:ext cx="0" cy="30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69399673-D5E2-FC03-8E34-D7DF7AA92C74}"/>
              </a:ext>
            </a:extLst>
          </p:cNvPr>
          <p:cNvCxnSpPr/>
          <p:nvPr/>
        </p:nvCxnSpPr>
        <p:spPr>
          <a:xfrm>
            <a:off x="6099063" y="3470029"/>
            <a:ext cx="0" cy="30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8790244-42F6-C125-6FE3-E1AB63088928}"/>
              </a:ext>
            </a:extLst>
          </p:cNvPr>
          <p:cNvCxnSpPr/>
          <p:nvPr/>
        </p:nvCxnSpPr>
        <p:spPr>
          <a:xfrm>
            <a:off x="7574956" y="3470029"/>
            <a:ext cx="0" cy="30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ECEAC4AD-A1F5-688B-D402-D93693B9D1CD}"/>
              </a:ext>
            </a:extLst>
          </p:cNvPr>
          <p:cNvCxnSpPr/>
          <p:nvPr/>
        </p:nvCxnSpPr>
        <p:spPr>
          <a:xfrm>
            <a:off x="9050849" y="3470029"/>
            <a:ext cx="0" cy="30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BAD57D5D-0A68-CDB7-67DE-E038F086066F}"/>
              </a:ext>
            </a:extLst>
          </p:cNvPr>
          <p:cNvCxnSpPr/>
          <p:nvPr/>
        </p:nvCxnSpPr>
        <p:spPr>
          <a:xfrm>
            <a:off x="10526742" y="3470029"/>
            <a:ext cx="0" cy="30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08342D11-7131-27E0-1C6D-7A08C8538A0F}"/>
              </a:ext>
            </a:extLst>
          </p:cNvPr>
          <p:cNvCxnSpPr/>
          <p:nvPr/>
        </p:nvCxnSpPr>
        <p:spPr>
          <a:xfrm>
            <a:off x="195491" y="3470029"/>
            <a:ext cx="0" cy="30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4C21AD42-6884-6888-9011-911F65B7F91F}"/>
              </a:ext>
            </a:extLst>
          </p:cNvPr>
          <p:cNvCxnSpPr/>
          <p:nvPr/>
        </p:nvCxnSpPr>
        <p:spPr>
          <a:xfrm>
            <a:off x="12002631" y="3470029"/>
            <a:ext cx="0" cy="30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4A55583D-7F08-AFC4-4B53-9FC65DED52E5}"/>
              </a:ext>
            </a:extLst>
          </p:cNvPr>
          <p:cNvSpPr txBox="1"/>
          <p:nvPr/>
        </p:nvSpPr>
        <p:spPr>
          <a:xfrm>
            <a:off x="489079" y="3442429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March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CB0FEBD-F6D2-E344-2330-B71634D5C188}"/>
              </a:ext>
            </a:extLst>
          </p:cNvPr>
          <p:cNvSpPr txBox="1"/>
          <p:nvPr/>
        </p:nvSpPr>
        <p:spPr>
          <a:xfrm>
            <a:off x="2094035" y="3442429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April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933FD6C-E487-33BB-DE99-B05FCBC76BA0}"/>
              </a:ext>
            </a:extLst>
          </p:cNvPr>
          <p:cNvSpPr txBox="1"/>
          <p:nvPr/>
        </p:nvSpPr>
        <p:spPr>
          <a:xfrm>
            <a:off x="3599675" y="3442429"/>
            <a:ext cx="62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May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8184A72-CDAB-F191-A0DA-3AB210983C3D}"/>
              </a:ext>
            </a:extLst>
          </p:cNvPr>
          <p:cNvSpPr txBox="1"/>
          <p:nvPr/>
        </p:nvSpPr>
        <p:spPr>
          <a:xfrm>
            <a:off x="5016685" y="3442429"/>
            <a:ext cx="705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June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6509546-36D3-BF74-D03B-988D344BC720}"/>
              </a:ext>
            </a:extLst>
          </p:cNvPr>
          <p:cNvSpPr txBox="1"/>
          <p:nvPr/>
        </p:nvSpPr>
        <p:spPr>
          <a:xfrm>
            <a:off x="6503872" y="3442429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July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017EA18-00E3-B010-808C-0B7719B47703}"/>
              </a:ext>
            </a:extLst>
          </p:cNvPr>
          <p:cNvSpPr txBox="1"/>
          <p:nvPr/>
        </p:nvSpPr>
        <p:spPr>
          <a:xfrm>
            <a:off x="9106673" y="3442429"/>
            <a:ext cx="1383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September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60DCC65-C48A-1A75-4302-19F5C4CFDA75}"/>
              </a:ext>
            </a:extLst>
          </p:cNvPr>
          <p:cNvSpPr txBox="1"/>
          <p:nvPr/>
        </p:nvSpPr>
        <p:spPr>
          <a:xfrm>
            <a:off x="10763190" y="3442429"/>
            <a:ext cx="1091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October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C595A0A-B516-3445-C3B8-CBE076A45BD9}"/>
              </a:ext>
            </a:extLst>
          </p:cNvPr>
          <p:cNvSpPr txBox="1"/>
          <p:nvPr/>
        </p:nvSpPr>
        <p:spPr>
          <a:xfrm>
            <a:off x="4902763" y="3851455"/>
            <a:ext cx="2131974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endParaRPr lang="en-GB" sz="1200" dirty="0"/>
          </a:p>
          <a:p>
            <a:pPr algn="ctr"/>
            <a:r>
              <a:rPr lang="en-GB" sz="1400" dirty="0">
                <a:solidFill>
                  <a:srgbClr val="00B050"/>
                </a:solidFill>
              </a:rPr>
              <a:t>12 fb</a:t>
            </a:r>
            <a:r>
              <a:rPr lang="en-GB" sz="1400" baseline="30000" dirty="0">
                <a:solidFill>
                  <a:srgbClr val="00B050"/>
                </a:solidFill>
              </a:rPr>
              <a:t>-1</a:t>
            </a:r>
            <a:r>
              <a:rPr lang="en-GB" sz="1400" dirty="0">
                <a:solidFill>
                  <a:srgbClr val="00B050"/>
                </a:solidFill>
              </a:rPr>
              <a:t> in ~1month </a:t>
            </a:r>
            <a:endParaRPr lang="en-GB" sz="1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61AA9FF-5454-7B49-26BF-F32ED8DAA77B}"/>
              </a:ext>
            </a:extLst>
          </p:cNvPr>
          <p:cNvSpPr txBox="1"/>
          <p:nvPr/>
        </p:nvSpPr>
        <p:spPr>
          <a:xfrm>
            <a:off x="3910863" y="2046420"/>
            <a:ext cx="2415567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b="1" dirty="0"/>
              <a:t>24.05.2023</a:t>
            </a:r>
          </a:p>
          <a:p>
            <a:pPr algn="ctr"/>
            <a:r>
              <a:rPr lang="en-GB" sz="1400" dirty="0">
                <a:solidFill>
                  <a:srgbClr val="FF0000"/>
                </a:solidFill>
              </a:rPr>
              <a:t>RF finger module</a:t>
            </a:r>
            <a:r>
              <a:rPr lang="en-GB" sz="1400" dirty="0"/>
              <a:t> Vacuum spikes caused by beam induced arcing/heating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B07A25-521C-29BE-C989-6F8F52C496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2333" y="163188"/>
            <a:ext cx="1943667" cy="1769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A picture containing indoor, engine, leather&#10;&#10;Description automatically generated">
            <a:extLst>
              <a:ext uri="{FF2B5EF4-FFF2-40B4-BE49-F238E27FC236}">
                <a16:creationId xmlns:a16="http://schemas.microsoft.com/office/drawing/2014/main" id="{03D11171-2148-134F-C3D0-509EE3764EE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390415" y="4577681"/>
            <a:ext cx="1228842" cy="126984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FCCA183-AB54-22C8-9183-0AB8D48A0094}"/>
              </a:ext>
            </a:extLst>
          </p:cNvPr>
          <p:cNvSpPr txBox="1"/>
          <p:nvPr/>
        </p:nvSpPr>
        <p:spPr>
          <a:xfrm>
            <a:off x="1048154" y="3871280"/>
            <a:ext cx="1913369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b="1" dirty="0"/>
              <a:t>02.04.2023</a:t>
            </a:r>
          </a:p>
          <a:p>
            <a:pPr algn="ctr"/>
            <a:r>
              <a:rPr lang="en-GB" sz="1400" dirty="0">
                <a:solidFill>
                  <a:srgbClr val="FF0000"/>
                </a:solidFill>
              </a:rPr>
              <a:t>RF Rupture discs</a:t>
            </a:r>
            <a:r>
              <a:rPr lang="en-GB" sz="1400" dirty="0"/>
              <a:t> following IP4 SVC trip 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D17C1F2-9ABD-23DE-E0D6-1917D3E6EA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21144" y="3839361"/>
            <a:ext cx="1564560" cy="118997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AC8CC7C-4CCD-1A7E-A226-A18BC789E021}"/>
              </a:ext>
            </a:extLst>
          </p:cNvPr>
          <p:cNvSpPr txBox="1"/>
          <p:nvPr/>
        </p:nvSpPr>
        <p:spPr>
          <a:xfrm>
            <a:off x="2931456" y="5058801"/>
            <a:ext cx="2083095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b="1" dirty="0"/>
              <a:t>12.05.2023</a:t>
            </a:r>
          </a:p>
          <a:p>
            <a:pPr algn="ctr"/>
            <a:r>
              <a:rPr lang="en-GB" sz="1400" dirty="0">
                <a:solidFill>
                  <a:srgbClr val="00B050"/>
                </a:solidFill>
              </a:rPr>
              <a:t>1</a:t>
            </a:r>
            <a:r>
              <a:rPr lang="en-GB" sz="1400" baseline="30000" dirty="0">
                <a:solidFill>
                  <a:srgbClr val="00B050"/>
                </a:solidFill>
              </a:rPr>
              <a:t>st</a:t>
            </a:r>
            <a:r>
              <a:rPr lang="en-GB" sz="1400" dirty="0">
                <a:solidFill>
                  <a:srgbClr val="00B050"/>
                </a:solidFill>
              </a:rPr>
              <a:t> collisions with 2374 b </a:t>
            </a:r>
            <a:r>
              <a:rPr lang="en-GB" sz="1400" dirty="0"/>
              <a:t>(mixed scheme to minimize HL)</a:t>
            </a:r>
          </a:p>
        </p:txBody>
      </p:sp>
      <p:pic>
        <p:nvPicPr>
          <p:cNvPr id="63" name="Picture 62" descr="A graph showing a line of growth&#10;&#10;Description automatically generated with medium confidence">
            <a:extLst>
              <a:ext uri="{FF2B5EF4-FFF2-40B4-BE49-F238E27FC236}">
                <a16:creationId xmlns:a16="http://schemas.microsoft.com/office/drawing/2014/main" id="{F97E78ED-27BC-9058-1D75-5663113D7205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14" t="14632" r="43561" b="18401"/>
          <a:stretch/>
        </p:blipFill>
        <p:spPr>
          <a:xfrm>
            <a:off x="5100088" y="4306693"/>
            <a:ext cx="1698879" cy="1582738"/>
          </a:xfrm>
          <a:prstGeom prst="rect">
            <a:avLst/>
          </a:prstGeom>
        </p:spPr>
      </p:pic>
      <p:sp>
        <p:nvSpPr>
          <p:cNvPr id="1024" name="Oval 1023">
            <a:extLst>
              <a:ext uri="{FF2B5EF4-FFF2-40B4-BE49-F238E27FC236}">
                <a16:creationId xmlns:a16="http://schemas.microsoft.com/office/drawing/2014/main" id="{3AE1743E-5386-6B7B-7A7D-9B8BE61F00C6}"/>
              </a:ext>
            </a:extLst>
          </p:cNvPr>
          <p:cNvSpPr/>
          <p:nvPr/>
        </p:nvSpPr>
        <p:spPr>
          <a:xfrm>
            <a:off x="5225197" y="5284714"/>
            <a:ext cx="614480" cy="61713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46" name="5-point Star 1045">
            <a:extLst>
              <a:ext uri="{FF2B5EF4-FFF2-40B4-BE49-F238E27FC236}">
                <a16:creationId xmlns:a16="http://schemas.microsoft.com/office/drawing/2014/main" id="{7D93A62A-A4D9-00D3-BAE5-F6CA67EAD83F}"/>
              </a:ext>
            </a:extLst>
          </p:cNvPr>
          <p:cNvSpPr/>
          <p:nvPr/>
        </p:nvSpPr>
        <p:spPr>
          <a:xfrm>
            <a:off x="1737536" y="3661521"/>
            <a:ext cx="180000" cy="180000"/>
          </a:xfrm>
          <a:prstGeom prst="star5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47" name="5-point Star 1046">
            <a:extLst>
              <a:ext uri="{FF2B5EF4-FFF2-40B4-BE49-F238E27FC236}">
                <a16:creationId xmlns:a16="http://schemas.microsoft.com/office/drawing/2014/main" id="{00C2BA95-1BDD-263B-0C1D-4F7B5C3F6080}"/>
              </a:ext>
            </a:extLst>
          </p:cNvPr>
          <p:cNvSpPr/>
          <p:nvPr/>
        </p:nvSpPr>
        <p:spPr>
          <a:xfrm>
            <a:off x="1001045" y="3389459"/>
            <a:ext cx="180000" cy="180000"/>
          </a:xfrm>
          <a:prstGeom prst="star5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48" name="5-point Star 1047">
            <a:extLst>
              <a:ext uri="{FF2B5EF4-FFF2-40B4-BE49-F238E27FC236}">
                <a16:creationId xmlns:a16="http://schemas.microsoft.com/office/drawing/2014/main" id="{BAC4C26F-6E0A-4B34-73B3-6737C2245A26}"/>
              </a:ext>
            </a:extLst>
          </p:cNvPr>
          <p:cNvSpPr/>
          <p:nvPr/>
        </p:nvSpPr>
        <p:spPr>
          <a:xfrm>
            <a:off x="2587286" y="3403337"/>
            <a:ext cx="180000" cy="180000"/>
          </a:xfrm>
          <a:prstGeom prst="star5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49" name="5-point Star 1048">
            <a:extLst>
              <a:ext uri="{FF2B5EF4-FFF2-40B4-BE49-F238E27FC236}">
                <a16:creationId xmlns:a16="http://schemas.microsoft.com/office/drawing/2014/main" id="{9E8D9760-2AF3-A400-ABB8-EE62D6900680}"/>
              </a:ext>
            </a:extLst>
          </p:cNvPr>
          <p:cNvSpPr/>
          <p:nvPr/>
        </p:nvSpPr>
        <p:spPr>
          <a:xfrm>
            <a:off x="3589237" y="3641742"/>
            <a:ext cx="180000" cy="180000"/>
          </a:xfrm>
          <a:prstGeom prst="star5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50" name="5-point Star 1049">
            <a:extLst>
              <a:ext uri="{FF2B5EF4-FFF2-40B4-BE49-F238E27FC236}">
                <a16:creationId xmlns:a16="http://schemas.microsoft.com/office/drawing/2014/main" id="{CFB6C9CA-A836-3777-971A-C6E94C606D89}"/>
              </a:ext>
            </a:extLst>
          </p:cNvPr>
          <p:cNvSpPr/>
          <p:nvPr/>
        </p:nvSpPr>
        <p:spPr>
          <a:xfrm>
            <a:off x="4216738" y="3389459"/>
            <a:ext cx="180000" cy="180000"/>
          </a:xfrm>
          <a:prstGeom prst="star5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053" name="Straight Connector 1052">
            <a:extLst>
              <a:ext uri="{FF2B5EF4-FFF2-40B4-BE49-F238E27FC236}">
                <a16:creationId xmlns:a16="http://schemas.microsoft.com/office/drawing/2014/main" id="{B211D5FA-BBBC-0E3F-A366-6EBCA8FC636C}"/>
              </a:ext>
            </a:extLst>
          </p:cNvPr>
          <p:cNvCxnSpPr/>
          <p:nvPr/>
        </p:nvCxnSpPr>
        <p:spPr>
          <a:xfrm>
            <a:off x="1671384" y="3471588"/>
            <a:ext cx="0" cy="30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5" name="TextBox 1054">
            <a:extLst>
              <a:ext uri="{FF2B5EF4-FFF2-40B4-BE49-F238E27FC236}">
                <a16:creationId xmlns:a16="http://schemas.microsoft.com/office/drawing/2014/main" id="{6FA37427-682D-ECDF-A917-57F9DF560D1C}"/>
              </a:ext>
            </a:extLst>
          </p:cNvPr>
          <p:cNvSpPr txBox="1"/>
          <p:nvPr/>
        </p:nvSpPr>
        <p:spPr>
          <a:xfrm>
            <a:off x="7847875" y="3442429"/>
            <a:ext cx="936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August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6C876FA-22F4-532A-F5C4-AB4EF1B3A063}"/>
              </a:ext>
            </a:extLst>
          </p:cNvPr>
          <p:cNvCxnSpPr>
            <a:cxnSpLocks/>
          </p:cNvCxnSpPr>
          <p:nvPr/>
        </p:nvCxnSpPr>
        <p:spPr>
          <a:xfrm flipH="1" flipV="1">
            <a:off x="195491" y="3351331"/>
            <a:ext cx="10009844" cy="2129"/>
          </a:xfrm>
          <a:prstGeom prst="line">
            <a:avLst/>
          </a:prstGeom>
          <a:ln w="19050">
            <a:solidFill>
              <a:srgbClr val="0000FF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F6C29B1-DBC5-41DE-723F-CBDC015AB834}"/>
              </a:ext>
            </a:extLst>
          </p:cNvPr>
          <p:cNvCxnSpPr>
            <a:cxnSpLocks/>
          </p:cNvCxnSpPr>
          <p:nvPr/>
        </p:nvCxnSpPr>
        <p:spPr>
          <a:xfrm flipH="1">
            <a:off x="10205335" y="3353460"/>
            <a:ext cx="1797296" cy="0"/>
          </a:xfrm>
          <a:prstGeom prst="line">
            <a:avLst/>
          </a:prstGeom>
          <a:ln w="19050">
            <a:solidFill>
              <a:srgbClr val="FFC000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7C0251F7-58B2-A714-F070-4A6848DC3769}"/>
              </a:ext>
            </a:extLst>
          </p:cNvPr>
          <p:cNvSpPr txBox="1"/>
          <p:nvPr/>
        </p:nvSpPr>
        <p:spPr>
          <a:xfrm>
            <a:off x="-10395" y="2259986"/>
            <a:ext cx="2065888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b="1" dirty="0"/>
              <a:t>18.03.2023</a:t>
            </a:r>
          </a:p>
          <a:p>
            <a:pPr algn="ctr"/>
            <a:r>
              <a:rPr lang="en-GB" sz="1400" dirty="0">
                <a:solidFill>
                  <a:srgbClr val="FF0000"/>
                </a:solidFill>
              </a:rPr>
              <a:t>Crystal collimator</a:t>
            </a:r>
            <a:endParaRPr lang="en-GB" sz="1400" dirty="0"/>
          </a:p>
          <a:p>
            <a:pPr algn="ctr"/>
            <a:r>
              <a:rPr lang="en-GB" sz="1400" dirty="0"/>
              <a:t>Non-Conformity appeared during testing</a:t>
            </a:r>
          </a:p>
        </p:txBody>
      </p:sp>
      <p:pic>
        <p:nvPicPr>
          <p:cNvPr id="15" name="Content Placeholder 4">
            <a:extLst>
              <a:ext uri="{FF2B5EF4-FFF2-40B4-BE49-F238E27FC236}">
                <a16:creationId xmlns:a16="http://schemas.microsoft.com/office/drawing/2014/main" id="{791D7E85-4FB4-523A-ACF8-06D249012B8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-58203" y="407263"/>
            <a:ext cx="2065451" cy="150897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DE87993-051C-7456-84B9-D3CDE9BA8CBC}"/>
              </a:ext>
            </a:extLst>
          </p:cNvPr>
          <p:cNvSpPr txBox="1"/>
          <p:nvPr/>
        </p:nvSpPr>
        <p:spPr>
          <a:xfrm>
            <a:off x="4361415" y="2955749"/>
            <a:ext cx="8491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00FF"/>
                </a:solidFill>
              </a:rPr>
              <a:t>p</a:t>
            </a:r>
            <a:r>
              <a:rPr lang="en-CH" sz="1800" b="1" dirty="0">
                <a:solidFill>
                  <a:srgbClr val="0000FF"/>
                </a:solidFill>
              </a:rPr>
              <a:t> run</a:t>
            </a:r>
            <a:endParaRPr lang="en-CH" dirty="0">
              <a:solidFill>
                <a:srgbClr val="0000FF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C2623D-BD5B-724A-C964-18B9C15063F7}"/>
              </a:ext>
            </a:extLst>
          </p:cNvPr>
          <p:cNvSpPr txBox="1"/>
          <p:nvPr/>
        </p:nvSpPr>
        <p:spPr>
          <a:xfrm>
            <a:off x="10627790" y="3084352"/>
            <a:ext cx="10438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b="1" dirty="0">
                <a:solidFill>
                  <a:srgbClr val="FFC000"/>
                </a:solidFill>
              </a:rPr>
              <a:t>IONS run</a:t>
            </a:r>
          </a:p>
        </p:txBody>
      </p:sp>
    </p:spTree>
    <p:extLst>
      <p:ext uri="{BB962C8B-B14F-4D97-AF65-F5344CB8AC3E}">
        <p14:creationId xmlns:p14="http://schemas.microsoft.com/office/powerpoint/2010/main" val="1304341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16" grpId="0"/>
      <p:bldP spid="4" grpId="0"/>
      <p:bldP spid="19" grpId="0"/>
      <p:bldP spid="1024" grpId="0" animBg="1"/>
      <p:bldP spid="1048" grpId="0" animBg="1"/>
      <p:bldP spid="1049" grpId="0" animBg="1"/>
      <p:bldP spid="105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97A30F9-B508-13C0-5FC0-80172E6DE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RF Finger - observation</a:t>
            </a:r>
          </a:p>
        </p:txBody>
      </p:sp>
      <p:pic>
        <p:nvPicPr>
          <p:cNvPr id="6" name="Picture 5" descr="A graph showing a number of green and blue lines&#10;&#10;Description automatically generated with medium confidence">
            <a:extLst>
              <a:ext uri="{FF2B5EF4-FFF2-40B4-BE49-F238E27FC236}">
                <a16:creationId xmlns:a16="http://schemas.microsoft.com/office/drawing/2014/main" id="{AA5B2012-E17E-482A-F208-CD57570BEA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5290" y="356600"/>
            <a:ext cx="4488868" cy="2244434"/>
          </a:xfrm>
          <a:prstGeom prst="rect">
            <a:avLst/>
          </a:prstGeom>
        </p:spPr>
      </p:pic>
      <p:pic>
        <p:nvPicPr>
          <p:cNvPr id="10" name="Picture 9" descr="A graph showing a number of data&#10;&#10;Description automatically generated">
            <a:extLst>
              <a:ext uri="{FF2B5EF4-FFF2-40B4-BE49-F238E27FC236}">
                <a16:creationId xmlns:a16="http://schemas.microsoft.com/office/drawing/2014/main" id="{29CD75F3-DA07-4050-1FAC-8D334EC8DC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440" y="988904"/>
            <a:ext cx="5965601" cy="194083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0A5DBC8-655D-83F9-064F-413EAC835D65}"/>
              </a:ext>
            </a:extLst>
          </p:cNvPr>
          <p:cNvSpPr txBox="1"/>
          <p:nvPr/>
        </p:nvSpPr>
        <p:spPr>
          <a:xfrm>
            <a:off x="258440" y="3237899"/>
            <a:ext cx="599118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2000" b="1" dirty="0">
                <a:latin typeface="+mn-lt"/>
              </a:rPr>
              <a:t>Dumps</a:t>
            </a:r>
            <a:r>
              <a:rPr lang="en-CH" sz="2000" dirty="0">
                <a:latin typeface="+mn-lt"/>
              </a:rPr>
              <a:t> at beginning of the ramp by </a:t>
            </a:r>
            <a:r>
              <a:rPr lang="en-CH" sz="2000" b="1" dirty="0">
                <a:solidFill>
                  <a:srgbClr val="00B0F0"/>
                </a:solidFill>
                <a:latin typeface="+mn-lt"/>
              </a:rPr>
              <a:t>slow losses</a:t>
            </a:r>
            <a:r>
              <a:rPr lang="en-CH" sz="2000" dirty="0">
                <a:solidFill>
                  <a:srgbClr val="00B0F0"/>
                </a:solidFill>
                <a:latin typeface="+mn-lt"/>
              </a:rPr>
              <a:t> </a:t>
            </a:r>
            <a:r>
              <a:rPr lang="en-CH" sz="2000" dirty="0">
                <a:latin typeface="+mn-lt"/>
              </a:rPr>
              <a:t>left of IP1 (peak in Q3L1)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2000" dirty="0">
                <a:latin typeface="+mn-lt"/>
              </a:rPr>
              <a:t>Losses </a:t>
            </a:r>
            <a:r>
              <a:rPr lang="en-CH" sz="2000" b="1" dirty="0">
                <a:latin typeface="+mn-lt"/>
              </a:rPr>
              <a:t>not synchronised </a:t>
            </a:r>
            <a:r>
              <a:rPr lang="en-CH" sz="2000" dirty="0">
                <a:latin typeface="+mn-lt"/>
              </a:rPr>
              <a:t>with IP7 losses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2000" dirty="0">
                <a:latin typeface="+mn-lt"/>
              </a:rPr>
              <a:t>Indication that losses are from </a:t>
            </a:r>
            <a:r>
              <a:rPr lang="en-CH" sz="2000" b="1" dirty="0">
                <a:latin typeface="+mn-lt"/>
              </a:rPr>
              <a:t>both beams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2000" dirty="0">
                <a:latin typeface="+mn-lt"/>
              </a:rPr>
              <a:t>Sign of </a:t>
            </a:r>
            <a:r>
              <a:rPr lang="en-CH" sz="2000" b="1" dirty="0">
                <a:latin typeface="+mn-lt"/>
              </a:rPr>
              <a:t>degraded situation</a:t>
            </a:r>
            <a:r>
              <a:rPr lang="en-CH" sz="2000" dirty="0">
                <a:latin typeface="+mn-lt"/>
              </a:rPr>
              <a:t> while injecting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2000" dirty="0">
                <a:latin typeface="+mn-lt"/>
              </a:rPr>
              <a:t>Measurements indicate that vacuum activity is trigger </a:t>
            </a:r>
            <a:r>
              <a:rPr lang="en-CH" sz="2000" b="1" dirty="0">
                <a:latin typeface="+mn-lt"/>
              </a:rPr>
              <a:t>primarily by B2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91E8809-C7EC-313F-E2D7-54E957819281}"/>
              </a:ext>
            </a:extLst>
          </p:cNvPr>
          <p:cNvSpPr txBox="1"/>
          <p:nvPr/>
        </p:nvSpPr>
        <p:spPr>
          <a:xfrm>
            <a:off x="6457169" y="2660900"/>
            <a:ext cx="5476391" cy="29546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latin typeface="+mn-lt"/>
              </a:rPr>
              <a:t>Investigation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200" b="1" dirty="0">
                <a:latin typeface="+mn-lt"/>
              </a:rPr>
              <a:t>Losses maps </a:t>
            </a:r>
            <a:r>
              <a:rPr lang="en-GB" sz="2200" dirty="0">
                <a:latin typeface="+mn-lt"/>
              </a:rPr>
              <a:t>and aperture check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200" b="1" dirty="0">
                <a:latin typeface="+mn-lt"/>
              </a:rPr>
              <a:t>X-rays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200" dirty="0">
                <a:latin typeface="+mn-lt"/>
              </a:rPr>
              <a:t>Installation of </a:t>
            </a:r>
            <a:r>
              <a:rPr lang="en-GB" sz="2200" b="1" dirty="0" err="1">
                <a:latin typeface="+mn-lt"/>
              </a:rPr>
              <a:t>BatMon</a:t>
            </a:r>
            <a:endParaRPr lang="en-GB" sz="2200" b="1" dirty="0">
              <a:latin typeface="+mn-lt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200" b="1" dirty="0">
                <a:latin typeface="+mn-lt"/>
              </a:rPr>
              <a:t>N</a:t>
            </a:r>
            <a:r>
              <a:rPr lang="en-CH" sz="2200" b="1" dirty="0">
                <a:latin typeface="+mn-lt"/>
              </a:rPr>
              <a:t>ew BLM </a:t>
            </a:r>
            <a:r>
              <a:rPr lang="en-CH" sz="2200" dirty="0">
                <a:latin typeface="+mn-lt"/>
              </a:rPr>
              <a:t>layout – 3 new BLM per side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2200" b="1" dirty="0">
                <a:latin typeface="+mn-lt"/>
              </a:rPr>
              <a:t>Replacement of vacuum</a:t>
            </a:r>
            <a:r>
              <a:rPr lang="en-CH" sz="2200" dirty="0">
                <a:latin typeface="+mn-lt"/>
              </a:rPr>
              <a:t> module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2200" b="1" dirty="0">
                <a:latin typeface="+mn-lt"/>
              </a:rPr>
              <a:t>ONLY</a:t>
            </a:r>
            <a:r>
              <a:rPr lang="en-CH" sz="2200" dirty="0">
                <a:latin typeface="+mn-lt"/>
              </a:rPr>
              <a:t> </a:t>
            </a:r>
            <a:r>
              <a:rPr lang="en-CH" sz="2200" b="1" dirty="0">
                <a:latin typeface="+mn-lt"/>
              </a:rPr>
              <a:t>partial</a:t>
            </a:r>
            <a:r>
              <a:rPr lang="en-CH" sz="2200" dirty="0">
                <a:latin typeface="+mn-lt"/>
              </a:rPr>
              <a:t> bake-out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7DBBF7C-36D6-97C0-A7F6-06C27EE1A634}"/>
              </a:ext>
            </a:extLst>
          </p:cNvPr>
          <p:cNvSpPr txBox="1"/>
          <p:nvPr/>
        </p:nvSpPr>
        <p:spPr>
          <a:xfrm>
            <a:off x="9019842" y="5645719"/>
            <a:ext cx="318761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See C. </a:t>
            </a:r>
            <a:r>
              <a:rPr lang="en-GB" sz="1400" dirty="0" err="1">
                <a:solidFill>
                  <a:schemeClr val="accent6">
                    <a:lumMod val="50000"/>
                  </a:schemeClr>
                </a:solidFill>
              </a:rPr>
              <a:t>Antuono</a:t>
            </a: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 for technical details</a:t>
            </a:r>
            <a:endParaRPr lang="en-CH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164559"/>
      </p:ext>
    </p:extLst>
  </p:cSld>
  <p:clrMapOvr>
    <a:masterClrMapping/>
  </p:clrMapOvr>
</p:sld>
</file>

<file path=ppt/theme/theme1.xml><?xml version="1.0" encoding="utf-8"?>
<a:theme xmlns:a="http://schemas.openxmlformats.org/drawingml/2006/main" name="Fred 2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33898</TotalTime>
  <Words>2360</Words>
  <Application>Microsoft Macintosh PowerPoint</Application>
  <PresentationFormat>Widescreen</PresentationFormat>
  <Paragraphs>506</Paragraphs>
  <Slides>33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7" baseType="lpstr">
      <vt:lpstr>Arial</vt:lpstr>
      <vt:lpstr>Comic Sans MS</vt:lpstr>
      <vt:lpstr>Lucida Grande</vt:lpstr>
      <vt:lpstr>Fred 2</vt:lpstr>
      <vt:lpstr>PowerPoint Presentation</vt:lpstr>
      <vt:lpstr>PowerPoint Presentation</vt:lpstr>
      <vt:lpstr>Outline</vt:lpstr>
      <vt:lpstr>PowerPoint Presentation</vt:lpstr>
      <vt:lpstr>PowerPoint Presentation</vt:lpstr>
      <vt:lpstr>PowerPoint Presentation</vt:lpstr>
      <vt:lpstr>RF burnt disk</vt:lpstr>
      <vt:lpstr>PowerPoint Presentation</vt:lpstr>
      <vt:lpstr>RF Finger - observation</vt:lpstr>
      <vt:lpstr>RF finger - price</vt:lpstr>
      <vt:lpstr>PowerPoint Presentation</vt:lpstr>
      <vt:lpstr>V. 1.4</vt:lpstr>
      <vt:lpstr>PowerPoint Presentation</vt:lpstr>
      <vt:lpstr>TDIS implications</vt:lpstr>
      <vt:lpstr>TDIS implications</vt:lpstr>
      <vt:lpstr>PowerPoint Presentation</vt:lpstr>
      <vt:lpstr>2023 operation in numbers</vt:lpstr>
      <vt:lpstr>2023 in numbers</vt:lpstr>
      <vt:lpstr>2022</vt:lpstr>
      <vt:lpstr>Best operational period 2023</vt:lpstr>
      <vt:lpstr>Best operational period 2022</vt:lpstr>
      <vt:lpstr>IONS</vt:lpstr>
      <vt:lpstr>PowerPoint Presentation</vt:lpstr>
      <vt:lpstr>Main challenges encountered</vt:lpstr>
      <vt:lpstr>Luminosity production</vt:lpstr>
      <vt:lpstr>Schedule constraints/comments for 2024</vt:lpstr>
      <vt:lpstr>2024-2025 - option #1</vt:lpstr>
      <vt:lpstr>2024-2025 - option #2</vt:lpstr>
      <vt:lpstr>Conclusions</vt:lpstr>
      <vt:lpstr>Back-up slides</vt:lpstr>
      <vt:lpstr>2023 in numbers</vt:lpstr>
      <vt:lpstr>2023 operation in numbers</vt:lpstr>
      <vt:lpstr>2023 operation in numbers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Jorg Wenninger</dc:creator>
  <cp:lastModifiedBy>Matteo Solfaroli Camillocci</cp:lastModifiedBy>
  <cp:revision>9109</cp:revision>
  <cp:lastPrinted>2014-08-28T12:09:23Z</cp:lastPrinted>
  <dcterms:created xsi:type="dcterms:W3CDTF">1601-01-01T00:00:00Z</dcterms:created>
  <dcterms:modified xsi:type="dcterms:W3CDTF">2023-12-04T22:36:43Z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