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6" r:id="rId2"/>
    <p:sldMasterId id="2147483748" r:id="rId3"/>
    <p:sldMasterId id="2147483757" r:id="rId4"/>
    <p:sldMasterId id="2147483780" r:id="rId5"/>
  </p:sldMasterIdLst>
  <p:notesMasterIdLst>
    <p:notesMasterId r:id="rId53"/>
  </p:notesMasterIdLst>
  <p:sldIdLst>
    <p:sldId id="583" r:id="rId6"/>
    <p:sldId id="2354" r:id="rId7"/>
    <p:sldId id="2375" r:id="rId8"/>
    <p:sldId id="2379" r:id="rId9"/>
    <p:sldId id="2365" r:id="rId10"/>
    <p:sldId id="593" r:id="rId11"/>
    <p:sldId id="1668" r:id="rId12"/>
    <p:sldId id="1667" r:id="rId13"/>
    <p:sldId id="2349" r:id="rId14"/>
    <p:sldId id="589" r:id="rId15"/>
    <p:sldId id="2351" r:id="rId16"/>
    <p:sldId id="2385" r:id="rId17"/>
    <p:sldId id="591" r:id="rId18"/>
    <p:sldId id="2364" r:id="rId19"/>
    <p:sldId id="607" r:id="rId20"/>
    <p:sldId id="2345" r:id="rId21"/>
    <p:sldId id="2381" r:id="rId22"/>
    <p:sldId id="2378" r:id="rId23"/>
    <p:sldId id="586" r:id="rId24"/>
    <p:sldId id="2382" r:id="rId25"/>
    <p:sldId id="2371" r:id="rId26"/>
    <p:sldId id="339" r:id="rId27"/>
    <p:sldId id="2367" r:id="rId28"/>
    <p:sldId id="2360" r:id="rId29"/>
    <p:sldId id="2361" r:id="rId30"/>
    <p:sldId id="2383" r:id="rId31"/>
    <p:sldId id="2386" r:id="rId32"/>
    <p:sldId id="2376" r:id="rId33"/>
    <p:sldId id="2377" r:id="rId34"/>
    <p:sldId id="2372" r:id="rId35"/>
    <p:sldId id="2373" r:id="rId36"/>
    <p:sldId id="1927" r:id="rId37"/>
    <p:sldId id="2362" r:id="rId38"/>
    <p:sldId id="2369" r:id="rId39"/>
    <p:sldId id="2363" r:id="rId40"/>
    <p:sldId id="2355" r:id="rId41"/>
    <p:sldId id="2356" r:id="rId42"/>
    <p:sldId id="2339" r:id="rId43"/>
    <p:sldId id="2374" r:id="rId44"/>
    <p:sldId id="2344" r:id="rId45"/>
    <p:sldId id="2366" r:id="rId46"/>
    <p:sldId id="590" r:id="rId47"/>
    <p:sldId id="605" r:id="rId48"/>
    <p:sldId id="2384" r:id="rId49"/>
    <p:sldId id="2348" r:id="rId50"/>
    <p:sldId id="585" r:id="rId51"/>
    <p:sldId id="595"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Sebastien Evrard" initials="SE" lastIdx="2" clrIdx="0">
    <p:extLst>
      <p:ext uri="{19B8F6BF-5375-455C-9EA6-DF929625EA0E}">
        <p15:presenceInfo xmlns:p15="http://schemas.microsoft.com/office/powerpoint/2012/main" userId="S::sebastien.evrard@cern.ch::86766dde-d4be-4634-b85d-1dce121554f0" providerId="AD"/>
      </p:ext>
    </p:extLst>
  </p:cmAuthor>
  <p:cmAuthor id="3" name="Eva Barbara Holzer" initials="EBH" lastIdx="1" clrIdx="1">
    <p:extLst>
      <p:ext uri="{19B8F6BF-5375-455C-9EA6-DF929625EA0E}">
        <p15:presenceInfo xmlns:p15="http://schemas.microsoft.com/office/powerpoint/2012/main" userId="S-1-5-21-1526224874-1540688658-1361462980-330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CC6600"/>
    <a:srgbClr val="008000"/>
    <a:srgbClr val="CF7C31"/>
    <a:srgbClr val="CC0099"/>
    <a:srgbClr val="FFFBDF"/>
    <a:srgbClr val="C8F8C4"/>
    <a:srgbClr val="E0FEEC"/>
    <a:srgbClr val="FEE0E0"/>
    <a:srgbClr val="E0F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526" autoAdjust="0"/>
    <p:restoredTop sz="93792" autoAdjust="0"/>
  </p:normalViewPr>
  <p:slideViewPr>
    <p:cSldViewPr snapToGrid="0">
      <p:cViewPr>
        <p:scale>
          <a:sx n="60" d="100"/>
          <a:sy n="60" d="100"/>
        </p:scale>
        <p:origin x="588" y="124"/>
      </p:cViewPr>
      <p:guideLst>
        <p:guide pos="3840"/>
        <p:guide orient="horz" pos="216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BFA806-2F0C-4329-9E7B-1ED38ADF008B}" type="datetimeFigureOut">
              <a:rPr lang="en-GB" smtClean="0"/>
              <a:t>04/12/2023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1328AF-EB87-446E-A908-F115527203CA}" type="slidenum">
              <a:rPr lang="en-GB" smtClean="0"/>
              <a:t>‹#›</a:t>
            </a:fld>
            <a:endParaRPr lang="en-GB"/>
          </a:p>
        </p:txBody>
      </p:sp>
    </p:spTree>
    <p:extLst>
      <p:ext uri="{BB962C8B-B14F-4D97-AF65-F5344CB8AC3E}">
        <p14:creationId xmlns:p14="http://schemas.microsoft.com/office/powerpoint/2010/main" val="1774737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en.wikipedia.org/wiki/Thorium-229m" TargetMode="External"/><Relationship Id="rId13" Type="http://schemas.openxmlformats.org/officeDocument/2006/relationships/hyperlink" Target="https://en.wikipedia.org/wiki/Nuclear_clock#cite_note-BeckReview-4" TargetMode="External"/><Relationship Id="rId3" Type="http://schemas.openxmlformats.org/officeDocument/2006/relationships/hyperlink" Target="https://en.wikipedia.org/wiki/Atomic_nucleus" TargetMode="External"/><Relationship Id="rId7" Type="http://schemas.openxmlformats.org/officeDocument/2006/relationships/hyperlink" Target="https://en.wikipedia.org/wiki/Nuclear_clock#cite_note-Campbell2012-2" TargetMode="External"/><Relationship Id="rId12" Type="http://schemas.openxmlformats.org/officeDocument/2006/relationships/hyperlink" Target="https://en.wikipedia.org/wiki/Nuclear_clock#cite_note-Beck-3" TargetMode="External"/><Relationship Id="rId17" Type="http://schemas.openxmlformats.org/officeDocument/2006/relationships/hyperlink" Target="https://en.wikipedia.org/wiki/Vacuum_ultraviolet" TargetMode="External"/><Relationship Id="rId2" Type="http://schemas.openxmlformats.org/officeDocument/2006/relationships/slide" Target="../slides/slide7.xml"/><Relationship Id="rId16" Type="http://schemas.openxmlformats.org/officeDocument/2006/relationships/hyperlink" Target="https://en.wikipedia.org/wiki/Nuclear_clock#cite_note-SikorskyEnergy-7" TargetMode="External"/><Relationship Id="rId1" Type="http://schemas.openxmlformats.org/officeDocument/2006/relationships/notesMaster" Target="../notesMasters/notesMaster1.xml"/><Relationship Id="rId6" Type="http://schemas.openxmlformats.org/officeDocument/2006/relationships/hyperlink" Target="https://en.wikipedia.org/wiki/Atomic_electron_transition" TargetMode="External"/><Relationship Id="rId11" Type="http://schemas.openxmlformats.org/officeDocument/2006/relationships/hyperlink" Target="https://en.wikipedia.org/wiki/Electronvolt" TargetMode="External"/><Relationship Id="rId5" Type="http://schemas.openxmlformats.org/officeDocument/2006/relationships/hyperlink" Target="https://en.wikipedia.org/wiki/Atomic_clock" TargetMode="External"/><Relationship Id="rId15" Type="http://schemas.openxmlformats.org/officeDocument/2006/relationships/hyperlink" Target="https://en.wikipedia.org/wiki/Nuclear_clock#cite_note-YamaguchiEnergy-6" TargetMode="External"/><Relationship Id="rId10" Type="http://schemas.openxmlformats.org/officeDocument/2006/relationships/hyperlink" Target="https://en.wikipedia.org/wiki/Thorium" TargetMode="External"/><Relationship Id="rId4" Type="http://schemas.openxmlformats.org/officeDocument/2006/relationships/hyperlink" Target="https://en.wikipedia.org/wiki/Nuclear_clock#cite_note-Peik2003-1" TargetMode="External"/><Relationship Id="rId9" Type="http://schemas.openxmlformats.org/officeDocument/2006/relationships/hyperlink" Target="https://en.wikipedia.org/wiki/Nuclear_isomer" TargetMode="External"/><Relationship Id="rId14" Type="http://schemas.openxmlformats.org/officeDocument/2006/relationships/hyperlink" Target="https://en.wikipedia.org/wiki/Nuclear_clock#cite_note-SeiferleEnergy-5"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D1328AF-EB87-446E-A908-F115527203CA}" type="slidenum">
              <a:rPr lang="en-GB" smtClean="0"/>
              <a:t>2</a:t>
            </a:fld>
            <a:endParaRPr lang="en-GB"/>
          </a:p>
        </p:txBody>
      </p:sp>
    </p:spTree>
    <p:extLst>
      <p:ext uri="{BB962C8B-B14F-4D97-AF65-F5344CB8AC3E}">
        <p14:creationId xmlns:p14="http://schemas.microsoft.com/office/powerpoint/2010/main" val="3642808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17</a:t>
            </a:fld>
            <a:endParaRPr lang="en-GB"/>
          </a:p>
        </p:txBody>
      </p:sp>
    </p:spTree>
    <p:extLst>
      <p:ext uri="{BB962C8B-B14F-4D97-AF65-F5344CB8AC3E}">
        <p14:creationId xmlns:p14="http://schemas.microsoft.com/office/powerpoint/2010/main" val="3146139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spcBef>
                <a:spcPts val="0"/>
              </a:spcBef>
            </a:pPr>
            <a:r>
              <a:rPr lang="en-GB" sz="1200" dirty="0"/>
              <a:t>Put in place June 2023 and added ‘asymmetry adjustment’  in September 2023</a:t>
            </a:r>
          </a:p>
        </p:txBody>
      </p:sp>
      <p:sp>
        <p:nvSpPr>
          <p:cNvPr id="4" name="Slide Number Placeholder 3"/>
          <p:cNvSpPr>
            <a:spLocks noGrp="1"/>
          </p:cNvSpPr>
          <p:nvPr>
            <p:ph type="sldNum" sz="quarter" idx="5"/>
          </p:nvPr>
        </p:nvSpPr>
        <p:spPr/>
        <p:txBody>
          <a:bodyPr/>
          <a:lstStyle/>
          <a:p>
            <a:fld id="{DD1328AF-EB87-446E-A908-F115527203CA}" type="slidenum">
              <a:rPr lang="en-GB" smtClean="0"/>
              <a:t>18</a:t>
            </a:fld>
            <a:endParaRPr lang="en-GB"/>
          </a:p>
        </p:txBody>
      </p:sp>
    </p:spTree>
    <p:extLst>
      <p:ext uri="{BB962C8B-B14F-4D97-AF65-F5344CB8AC3E}">
        <p14:creationId xmlns:p14="http://schemas.microsoft.com/office/powerpoint/2010/main" val="1906480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D1328AF-EB87-446E-A908-F115527203CA}" type="slidenum">
              <a:rPr lang="en-GB" smtClean="0"/>
              <a:t>19</a:t>
            </a:fld>
            <a:endParaRPr lang="en-GB"/>
          </a:p>
        </p:txBody>
      </p:sp>
    </p:spTree>
    <p:extLst>
      <p:ext uri="{BB962C8B-B14F-4D97-AF65-F5344CB8AC3E}">
        <p14:creationId xmlns:p14="http://schemas.microsoft.com/office/powerpoint/2010/main" val="6065474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Laser ionizes Rb vapor, forming a plasma</a:t>
            </a:r>
          </a:p>
          <a:p>
            <a:r>
              <a:rPr lang="en-US" dirty="0"/>
              <a:t>2. Rb plasma creates micro-bunches in the proton beam</a:t>
            </a:r>
          </a:p>
          <a:p>
            <a:r>
              <a:rPr lang="en-US" dirty="0"/>
              <a:t>3. Micro-bunched proton beam excites plasma </a:t>
            </a:r>
            <a:r>
              <a:rPr lang="en-US" dirty="0" err="1"/>
              <a:t>wakefields</a:t>
            </a:r>
            <a:endParaRPr lang="en-US" dirty="0"/>
          </a:p>
          <a:p>
            <a:r>
              <a:rPr lang="en-US" dirty="0"/>
              <a:t>4. </a:t>
            </a:r>
            <a:r>
              <a:rPr lang="en-US" dirty="0" err="1"/>
              <a:t>Wakefields</a:t>
            </a:r>
            <a:r>
              <a:rPr lang="en-US" dirty="0"/>
              <a:t> accelerate and focus electrons</a:t>
            </a:r>
          </a:p>
        </p:txBody>
      </p:sp>
      <p:sp>
        <p:nvSpPr>
          <p:cNvPr id="4" name="Slide Number Placeholder 3"/>
          <p:cNvSpPr>
            <a:spLocks noGrp="1"/>
          </p:cNvSpPr>
          <p:nvPr>
            <p:ph type="sldNum" sz="quarter" idx="5"/>
          </p:nvPr>
        </p:nvSpPr>
        <p:spPr/>
        <p:txBody>
          <a:bodyPr/>
          <a:lstStyle/>
          <a:p>
            <a:fld id="{DD1328AF-EB87-446E-A908-F115527203CA}" type="slidenum">
              <a:rPr lang="en-GB" smtClean="0"/>
              <a:t>21</a:t>
            </a:fld>
            <a:endParaRPr lang="en-GB"/>
          </a:p>
        </p:txBody>
      </p:sp>
    </p:spTree>
    <p:extLst>
      <p:ext uri="{BB962C8B-B14F-4D97-AF65-F5344CB8AC3E}">
        <p14:creationId xmlns:p14="http://schemas.microsoft.com/office/powerpoint/2010/main" val="3679339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investigating the properties</a:t>
            </a:r>
          </a:p>
          <a:p>
            <a:r>
              <a:rPr lang="en-GB" dirty="0"/>
              <a:t>of the onset of deconfinement and searching for the possible existence of a critical point. The program</a:t>
            </a:r>
          </a:p>
          <a:p>
            <a:r>
              <a:rPr lang="en-GB" dirty="0"/>
              <a:t>is mainly motivated by the observed rapid changes in hadron production properties in central </a:t>
            </a:r>
            <a:r>
              <a:rPr lang="en-GB" dirty="0" err="1"/>
              <a:t>Pb+Pb</a:t>
            </a:r>
            <a:endParaRPr lang="en-GB" dirty="0"/>
          </a:p>
          <a:p>
            <a:r>
              <a:rPr lang="en-GB" dirty="0"/>
              <a:t>collisions at about 30A GeV/c by the NA49 experiment [2, 3]. These findings were interpreted as the onset</a:t>
            </a:r>
          </a:p>
          <a:p>
            <a:r>
              <a:rPr lang="en-GB" dirty="0"/>
              <a:t>of deconfinement.</a:t>
            </a:r>
          </a:p>
          <a:p>
            <a:endParaRPr lang="en-GB" dirty="0"/>
          </a:p>
          <a:p>
            <a:r>
              <a:rPr lang="en-GB" dirty="0"/>
              <a:t>As the results obtained for the </a:t>
            </a:r>
            <a:r>
              <a:rPr lang="en-GB" dirty="0" err="1"/>
              <a:t>Be+Be</a:t>
            </a:r>
            <a:endParaRPr lang="en-GB" dirty="0"/>
          </a:p>
          <a:p>
            <a:r>
              <a:rPr lang="en-GB" dirty="0"/>
              <a:t>system closely resemble inelastic </a:t>
            </a:r>
            <a:r>
              <a:rPr lang="en-GB" dirty="0" err="1"/>
              <a:t>p+p</a:t>
            </a:r>
            <a:r>
              <a:rPr lang="en-GB" dirty="0"/>
              <a:t> interactions, the collisions of </a:t>
            </a:r>
            <a:r>
              <a:rPr lang="en-GB" dirty="0" err="1"/>
              <a:t>Ar+Sc</a:t>
            </a:r>
            <a:r>
              <a:rPr lang="en-GB" dirty="0"/>
              <a:t> are the lightest of the studied</a:t>
            </a:r>
          </a:p>
          <a:p>
            <a:r>
              <a:rPr lang="en-GB" dirty="0"/>
              <a:t>systems for which a significant increase in the K+/π+ ratio was observed. The properties of measured</a:t>
            </a:r>
          </a:p>
          <a:p>
            <a:r>
              <a:rPr lang="en-GB" dirty="0"/>
              <a:t>spectra and multiplicities indicate that the </a:t>
            </a:r>
            <a:r>
              <a:rPr lang="en-GB" dirty="0" err="1"/>
              <a:t>Ar+Sc</a:t>
            </a:r>
            <a:r>
              <a:rPr lang="en-GB" dirty="0"/>
              <a:t> system is on a boundary between light (</a:t>
            </a:r>
            <a:r>
              <a:rPr lang="en-GB" dirty="0" err="1"/>
              <a:t>p+p</a:t>
            </a:r>
            <a:r>
              <a:rPr lang="en-GB" dirty="0"/>
              <a:t>, </a:t>
            </a:r>
            <a:r>
              <a:rPr lang="en-GB" dirty="0" err="1"/>
              <a:t>Be+Be</a:t>
            </a:r>
            <a:r>
              <a:rPr lang="en-GB" dirty="0"/>
              <a:t>) and</a:t>
            </a:r>
          </a:p>
          <a:p>
            <a:r>
              <a:rPr lang="en-GB" dirty="0"/>
              <a:t>heavy (</a:t>
            </a:r>
            <a:r>
              <a:rPr lang="en-GB" dirty="0" err="1"/>
              <a:t>Pb+Pb</a:t>
            </a:r>
            <a:r>
              <a:rPr lang="en-GB" dirty="0"/>
              <a:t>) systems.</a:t>
            </a:r>
          </a:p>
          <a:p>
            <a:endParaRPr lang="en-GB" dirty="0"/>
          </a:p>
          <a:p>
            <a:endParaRPr lang="en-GB" dirty="0"/>
          </a:p>
          <a:p>
            <a:r>
              <a:rPr lang="en-GB" dirty="0"/>
              <a:t>The NA61/SHINE experiment at the CERN Super Proton Synchrotron studies the onset of</a:t>
            </a:r>
          </a:p>
          <a:p>
            <a:r>
              <a:rPr lang="en-GB" dirty="0"/>
              <a:t>deconfinement in strongly interacting matter through a beam energy scan of particle production</a:t>
            </a:r>
          </a:p>
          <a:p>
            <a:r>
              <a:rPr lang="en-GB" dirty="0"/>
              <a:t>in collisions of nuclei of varied sizes. This paper presents results on inclusive double-</a:t>
            </a:r>
          </a:p>
          <a:p>
            <a:r>
              <a:rPr lang="en-GB" dirty="0"/>
              <a:t>differential spectra, transverse momentum and rapidity distributions and mean multiplicities of</a:t>
            </a:r>
          </a:p>
          <a:p>
            <a:r>
              <a:rPr lang="en-GB" dirty="0"/>
              <a:t>π±, K±, p and ¯p produced in 40Ar+45Sc collisions at beam momenta of 13A, 19A, 30A, 40A,</a:t>
            </a:r>
          </a:p>
          <a:p>
            <a:r>
              <a:rPr lang="en-GB" dirty="0"/>
              <a:t>75A and 150A GeV/c. The analysis uses the 10% most central collisions, where the observed</a:t>
            </a:r>
          </a:p>
          <a:p>
            <a:r>
              <a:rPr lang="en-GB" dirty="0"/>
              <a:t>forward energy defines centrality. The energy dependence of the K±/π± ratios as well as of</a:t>
            </a:r>
          </a:p>
          <a:p>
            <a:r>
              <a:rPr lang="en-GB" dirty="0"/>
              <a:t>inverse slope parameters of the K± transverse mass distributions are placed in between those</a:t>
            </a:r>
          </a:p>
          <a:p>
            <a:r>
              <a:rPr lang="en-GB" dirty="0"/>
              <a:t>found in inelastic </a:t>
            </a:r>
            <a:r>
              <a:rPr lang="en-GB" dirty="0" err="1"/>
              <a:t>p+p</a:t>
            </a:r>
            <a:r>
              <a:rPr lang="en-GB" dirty="0"/>
              <a:t> and central </a:t>
            </a:r>
            <a:r>
              <a:rPr lang="en-GB" dirty="0" err="1"/>
              <a:t>Pb+Pb</a:t>
            </a:r>
            <a:r>
              <a:rPr lang="en-GB" dirty="0"/>
              <a:t> collisions. The results obtained here establish a</a:t>
            </a:r>
          </a:p>
          <a:p>
            <a:r>
              <a:rPr lang="en-GB" dirty="0"/>
              <a:t>system-size dependence of hadron production properties that so far cannot be explained either</a:t>
            </a:r>
          </a:p>
          <a:p>
            <a:r>
              <a:rPr lang="en-GB" dirty="0"/>
              <a:t>within statistical (SMES, HRG) or dynamical (EPOS, </a:t>
            </a:r>
            <a:r>
              <a:rPr lang="en-GB" dirty="0" err="1"/>
              <a:t>UrQMD</a:t>
            </a:r>
            <a:r>
              <a:rPr lang="en-GB" dirty="0"/>
              <a:t>, PHSD, SMASH) models.</a:t>
            </a:r>
          </a:p>
          <a:p>
            <a:endParaRPr lang="en-GB" dirty="0"/>
          </a:p>
          <a:p>
            <a:r>
              <a:rPr lang="en-GB" dirty="0"/>
              <a:t>This paper reports measurements by the NA61/SHINE experiment at the CERN SPS of spectra and mean</a:t>
            </a:r>
          </a:p>
          <a:p>
            <a:r>
              <a:rPr lang="en-GB" dirty="0"/>
              <a:t>multiplicities of π±, K±, p and ¯p produced in the 10% most central </a:t>
            </a:r>
            <a:r>
              <a:rPr lang="en-GB" dirty="0" err="1"/>
              <a:t>Ar+Sc</a:t>
            </a:r>
            <a:r>
              <a:rPr lang="en-GB" dirty="0"/>
              <a:t> collisions at beam momenta of</a:t>
            </a:r>
          </a:p>
          <a:p>
            <a:r>
              <a:rPr lang="en-GB" dirty="0"/>
              <a:t>13A, 19A, 30A, 40A, 75A and 150A GeV/c. This is an intermediate-size nucleus-nucleus system investigated</a:t>
            </a:r>
          </a:p>
          <a:p>
            <a:r>
              <a:rPr lang="en-GB" dirty="0"/>
              <a:t>in the system size scan of NA61/SHINE. In this program, data were also recorded for </a:t>
            </a:r>
            <a:r>
              <a:rPr lang="en-GB" dirty="0" err="1"/>
              <a:t>p+p</a:t>
            </a:r>
            <a:r>
              <a:rPr lang="en-GB" dirty="0"/>
              <a:t>, </a:t>
            </a:r>
            <a:r>
              <a:rPr lang="en-GB" dirty="0" err="1"/>
              <a:t>Be+Be</a:t>
            </a:r>
            <a:r>
              <a:rPr lang="en-GB" dirty="0"/>
              <a:t>, </a:t>
            </a:r>
            <a:r>
              <a:rPr lang="en-GB" dirty="0" err="1"/>
              <a:t>Xe+La</a:t>
            </a:r>
            <a:endParaRPr lang="en-GB" dirty="0"/>
          </a:p>
          <a:p>
            <a:r>
              <a:rPr lang="en-GB" dirty="0"/>
              <a:t>and </a:t>
            </a:r>
            <a:r>
              <a:rPr lang="en-GB" dirty="0" err="1"/>
              <a:t>Pb+Pb</a:t>
            </a:r>
            <a:r>
              <a:rPr lang="en-GB" dirty="0"/>
              <a:t> collisions. While the analysis for the two largest systems is still ongoing, an emerging system</a:t>
            </a:r>
          </a:p>
          <a:p>
            <a:r>
              <a:rPr lang="en-GB" dirty="0"/>
              <a:t>size dependence already shows interesting features.</a:t>
            </a:r>
          </a:p>
          <a:p>
            <a:r>
              <a:rPr lang="en-GB" dirty="0" err="1"/>
              <a:t>Ar+Sc</a:t>
            </a:r>
            <a:r>
              <a:rPr lang="en-GB" dirty="0"/>
              <a:t> system appears to be the smallest for which a significant enhancement of the K+/π+ ratio with</a:t>
            </a:r>
          </a:p>
          <a:p>
            <a:r>
              <a:rPr lang="en-GB" dirty="0"/>
              <a:t>respect to </a:t>
            </a:r>
            <a:r>
              <a:rPr lang="en-GB" dirty="0" err="1"/>
              <a:t>p+p</a:t>
            </a:r>
            <a:r>
              <a:rPr lang="en-GB" dirty="0"/>
              <a:t> collisions is observed. Similarly, the measured charged-kaon transverse momentum spectra</a:t>
            </a:r>
          </a:p>
          <a:p>
            <a:r>
              <a:rPr lang="en-GB" dirty="0"/>
              <a:t>are characterized by significantly larger values of the inverse slope parameter (T ) than in the case of small</a:t>
            </a:r>
          </a:p>
          <a:p>
            <a:r>
              <a:rPr lang="en-GB" dirty="0"/>
              <a:t>systems (</a:t>
            </a:r>
            <a:r>
              <a:rPr lang="en-GB" dirty="0" err="1"/>
              <a:t>p+p</a:t>
            </a:r>
            <a:r>
              <a:rPr lang="en-GB" dirty="0"/>
              <a:t>, </a:t>
            </a:r>
            <a:r>
              <a:rPr lang="en-GB" dirty="0" err="1"/>
              <a:t>Be+Be</a:t>
            </a:r>
            <a:r>
              <a:rPr lang="en-GB" dirty="0"/>
              <a:t>). The similarity between intermediate and heavy systems becomes more evident</a:t>
            </a:r>
          </a:p>
          <a:p>
            <a:r>
              <a:rPr lang="en-GB" dirty="0"/>
              <a:t>towards higher collision energies. At the same time, the measurements presented in this article show no</a:t>
            </a:r>
          </a:p>
          <a:p>
            <a:r>
              <a:rPr lang="en-GB" dirty="0"/>
              <a:t>indications of a horn structure at SPS energies for intermediate-size collision systems in contrast to the</a:t>
            </a:r>
          </a:p>
          <a:p>
            <a:r>
              <a:rPr lang="en-GB" dirty="0"/>
              <a:t>results from central </a:t>
            </a:r>
            <a:r>
              <a:rPr lang="en-GB" dirty="0" err="1"/>
              <a:t>Pb+Pb</a:t>
            </a:r>
            <a:r>
              <a:rPr lang="en-GB" dirty="0"/>
              <a:t> interactions.</a:t>
            </a:r>
          </a:p>
          <a:p>
            <a:r>
              <a:rPr lang="en-GB" dirty="0"/>
              <a:t>The third property that </a:t>
            </a:r>
            <a:r>
              <a:rPr lang="en-GB" dirty="0" err="1"/>
              <a:t>distincts</a:t>
            </a:r>
            <a:r>
              <a:rPr lang="en-GB" dirty="0"/>
              <a:t> the </a:t>
            </a:r>
            <a:r>
              <a:rPr lang="en-GB" dirty="0" err="1"/>
              <a:t>Ar+Sc</a:t>
            </a:r>
            <a:r>
              <a:rPr lang="en-GB" dirty="0"/>
              <a:t> system from the small systems is the qualitatively different</a:t>
            </a:r>
          </a:p>
          <a:p>
            <a:r>
              <a:rPr lang="en-GB" dirty="0"/>
              <a:t>shape of the proton rapidity spectra. Similarly as in the collisions of </a:t>
            </a:r>
            <a:r>
              <a:rPr lang="en-GB" dirty="0" err="1"/>
              <a:t>Pb+Pb</a:t>
            </a:r>
            <a:r>
              <a:rPr lang="en-GB" dirty="0"/>
              <a:t>, the spectra measured in </a:t>
            </a:r>
            <a:r>
              <a:rPr lang="en-GB" dirty="0" err="1"/>
              <a:t>Ar+Sc</a:t>
            </a:r>
            <a:endParaRPr lang="en-GB" dirty="0"/>
          </a:p>
          <a:p>
            <a:r>
              <a:rPr lang="en-GB" dirty="0"/>
              <a:t>reaction at 19A GeV/c are characterized by a convex shape near midrapidity, in contrast to the concave</a:t>
            </a:r>
          </a:p>
          <a:p>
            <a:r>
              <a:rPr lang="en-GB" dirty="0"/>
              <a:t>structure present for </a:t>
            </a:r>
            <a:r>
              <a:rPr lang="en-GB" dirty="0" err="1"/>
              <a:t>p+p</a:t>
            </a:r>
            <a:r>
              <a:rPr lang="en-GB" dirty="0"/>
              <a:t> and </a:t>
            </a:r>
            <a:r>
              <a:rPr lang="en-GB" dirty="0" err="1"/>
              <a:t>Be+Be</a:t>
            </a:r>
            <a:r>
              <a:rPr lang="en-GB" dirty="0"/>
              <a:t> systems.</a:t>
            </a:r>
          </a:p>
          <a:p>
            <a:r>
              <a:rPr lang="en-GB" dirty="0"/>
              <a:t>The experimental results were compared with predictions of the models: EPOS 1.99, PHSD, and SMASH.</a:t>
            </a:r>
          </a:p>
          <a:p>
            <a:r>
              <a:rPr lang="en-GB" dirty="0"/>
              <a:t>None of the models reproduces all features of the presented results. We also highlight the failure of</a:t>
            </a:r>
          </a:p>
          <a:p>
            <a:r>
              <a:rPr lang="en-GB" dirty="0" err="1"/>
              <a:t>analyzed</a:t>
            </a:r>
            <a:r>
              <a:rPr lang="en-GB" dirty="0"/>
              <a:t> models in the description of the K+/π+ ratio in terms of both collision energy and system size</a:t>
            </a:r>
          </a:p>
          <a:p>
            <a:r>
              <a:rPr lang="en-GB" dirty="0"/>
              <a:t>dependence.</a:t>
            </a:r>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24</a:t>
            </a:fld>
            <a:endParaRPr lang="en-GB"/>
          </a:p>
        </p:txBody>
      </p:sp>
    </p:spTree>
    <p:extLst>
      <p:ext uri="{BB962C8B-B14F-4D97-AF65-F5344CB8AC3E}">
        <p14:creationId xmlns:p14="http://schemas.microsoft.com/office/powerpoint/2010/main" val="2132369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the top left figure of figure 4 of the paper “Search for Light Dark Matter with NA64” as in this way one can see that currently NA64 starts probing the Light Dark Matter models benchmark predictions (black lines). </a:t>
            </a:r>
            <a:r>
              <a:rPr lang="en-US" sz="1800" dirty="0">
                <a:solidFill>
                  <a:srgbClr val="000000"/>
                </a:solidFill>
                <a:effectLst/>
                <a:latin typeface="Calibri" panose="020F0502020204030204" pitchFamily="34" charset="0"/>
                <a:ea typeface="Times New Roman" panose="02020603050405020304" pitchFamily="18" charset="0"/>
              </a:rPr>
              <a:t>The bottom figure of the slide contains already the coverage in epsilon, dark photon mass parameter space for electron and positron beams.</a:t>
            </a:r>
            <a:endParaRPr lang="en-US" dirty="0"/>
          </a:p>
        </p:txBody>
      </p:sp>
    </p:spTree>
    <p:extLst>
      <p:ext uri="{BB962C8B-B14F-4D97-AF65-F5344CB8AC3E}">
        <p14:creationId xmlns:p14="http://schemas.microsoft.com/office/powerpoint/2010/main" val="902384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35</a:t>
            </a:fld>
            <a:endParaRPr lang="en-GB"/>
          </a:p>
        </p:txBody>
      </p:sp>
    </p:spTree>
    <p:extLst>
      <p:ext uri="{BB962C8B-B14F-4D97-AF65-F5344CB8AC3E}">
        <p14:creationId xmlns:p14="http://schemas.microsoft.com/office/powerpoint/2010/main" val="852115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37</a:t>
            </a:fld>
            <a:endParaRPr lang="en-GB"/>
          </a:p>
        </p:txBody>
      </p:sp>
    </p:spTree>
    <p:extLst>
      <p:ext uri="{BB962C8B-B14F-4D97-AF65-F5344CB8AC3E}">
        <p14:creationId xmlns:p14="http://schemas.microsoft.com/office/powerpoint/2010/main" val="3675150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Aegis had a successful winter run last year with positronium – </a:t>
            </a:r>
            <a:r>
              <a:rPr lang="en-GB" dirty="0">
                <a:solidFill>
                  <a:srgbClr val="FF0000"/>
                </a:solidFill>
              </a:rPr>
              <a:t>will they have another winter run this year?</a:t>
            </a:r>
          </a:p>
          <a:p>
            <a:r>
              <a:rPr lang="en-GB" dirty="0">
                <a:solidFill>
                  <a:srgbClr val="FF0000"/>
                </a:solidFill>
              </a:rPr>
              <a:t>Any other AS/ELENA user continue measurements during the YETS?</a:t>
            </a: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42</a:t>
            </a:fld>
            <a:endParaRPr lang="en-GB"/>
          </a:p>
        </p:txBody>
      </p:sp>
    </p:spTree>
    <p:extLst>
      <p:ext uri="{BB962C8B-B14F-4D97-AF65-F5344CB8AC3E}">
        <p14:creationId xmlns:p14="http://schemas.microsoft.com/office/powerpoint/2010/main" val="1541818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43</a:t>
            </a:fld>
            <a:endParaRPr lang="en-GB"/>
          </a:p>
        </p:txBody>
      </p:sp>
    </p:spTree>
    <p:extLst>
      <p:ext uri="{BB962C8B-B14F-4D97-AF65-F5344CB8AC3E}">
        <p14:creationId xmlns:p14="http://schemas.microsoft.com/office/powerpoint/2010/main" val="4258664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Nature Article: </a:t>
            </a:r>
            <a:r>
              <a:rPr lang="en-GB" dirty="0"/>
              <a:t>The radionuclide thorium-229 features an isomer with an exceptionally low excitation energy that enables direct laser manipulation of nuclear states. It constitutes one of </a:t>
            </a:r>
          </a:p>
          <a:p>
            <a:r>
              <a:rPr lang="en-GB" dirty="0"/>
              <a:t>the leading candidates for use in next-generation optical clocks1–3. This nuclear clock will be a unique tool for precise tests of fundamental physics4–9.</a:t>
            </a:r>
          </a:p>
          <a:p>
            <a:endParaRPr lang="en-US" dirty="0"/>
          </a:p>
          <a:p>
            <a:r>
              <a:rPr lang="en-GB" dirty="0"/>
              <a:t>Wikipedia: A </a:t>
            </a:r>
            <a:r>
              <a:rPr lang="en-GB" b="1" dirty="0"/>
              <a:t>nuclear clock</a:t>
            </a:r>
            <a:r>
              <a:rPr lang="en-GB" dirty="0"/>
              <a:t> or </a:t>
            </a:r>
            <a:r>
              <a:rPr lang="en-GB" b="1" dirty="0"/>
              <a:t>nuclear optical clock</a:t>
            </a:r>
            <a:r>
              <a:rPr lang="en-GB" dirty="0"/>
              <a:t> is a notional clock that would use the frequency of a </a:t>
            </a:r>
            <a:r>
              <a:rPr lang="en-GB" dirty="0">
                <a:hlinkClick r:id="rId3" tooltip="Atomic nucleus"/>
              </a:rPr>
              <a:t>nuclear</a:t>
            </a:r>
            <a:r>
              <a:rPr lang="en-GB" dirty="0"/>
              <a:t> transition as its reference frequency,</a:t>
            </a:r>
            <a:r>
              <a:rPr lang="en-GB" baseline="30000" dirty="0">
                <a:hlinkClick r:id="rId4"/>
              </a:rPr>
              <a:t>[1]</a:t>
            </a:r>
            <a:r>
              <a:rPr lang="en-GB" dirty="0"/>
              <a:t> in the same manner as an </a:t>
            </a:r>
            <a:r>
              <a:rPr lang="en-GB" dirty="0">
                <a:hlinkClick r:id="rId5" tooltip="Atomic clock"/>
              </a:rPr>
              <a:t>atomic clock</a:t>
            </a:r>
            <a:r>
              <a:rPr lang="en-GB" dirty="0"/>
              <a:t> uses the frequency of an </a:t>
            </a:r>
            <a:r>
              <a:rPr lang="en-GB" dirty="0">
                <a:hlinkClick r:id="rId6" tooltip="Atomic electron transition"/>
              </a:rPr>
              <a:t>electronic transition in an atom's shell</a:t>
            </a:r>
            <a:r>
              <a:rPr lang="en-GB" dirty="0"/>
              <a:t>. Such a clock is expected to be more accurate than the best current atomic clocks by a factor of about 10, with an achievable accuracy approaching the 10</a:t>
            </a:r>
            <a:r>
              <a:rPr lang="en-GB" baseline="30000" dirty="0"/>
              <a:t>−19</a:t>
            </a:r>
            <a:r>
              <a:rPr lang="en-GB" dirty="0"/>
              <a:t> level.</a:t>
            </a:r>
            <a:r>
              <a:rPr lang="en-GB" baseline="30000" dirty="0">
                <a:hlinkClick r:id="rId7"/>
              </a:rPr>
              <a:t>[2]</a:t>
            </a:r>
            <a:r>
              <a:rPr lang="en-GB" dirty="0"/>
              <a:t> The only nuclear state suitable for the development of a nuclear clock using existing technology is </a:t>
            </a:r>
            <a:r>
              <a:rPr lang="en-GB" dirty="0">
                <a:hlinkClick r:id="rId8" tooltip="Thorium-229m"/>
              </a:rPr>
              <a:t>thorium-229m</a:t>
            </a:r>
            <a:r>
              <a:rPr lang="en-GB" dirty="0"/>
              <a:t>, a </a:t>
            </a:r>
            <a:r>
              <a:rPr lang="en-GB" dirty="0">
                <a:hlinkClick r:id="rId9" tooltip="Nuclear isomer"/>
              </a:rPr>
              <a:t>nuclear isomer</a:t>
            </a:r>
            <a:r>
              <a:rPr lang="en-GB" dirty="0"/>
              <a:t> of </a:t>
            </a:r>
            <a:r>
              <a:rPr lang="en-GB" dirty="0">
                <a:hlinkClick r:id="rId10" tooltip="Thorium"/>
              </a:rPr>
              <a:t>thorium</a:t>
            </a:r>
            <a:r>
              <a:rPr lang="en-GB" dirty="0"/>
              <a:t>-229 and the lowest-energy nuclear isomer known. With an energy of about 8 </a:t>
            </a:r>
            <a:r>
              <a:rPr lang="en-GB" dirty="0">
                <a:hlinkClick r:id="rId11" tooltip="Electronvolt"/>
              </a:rPr>
              <a:t>eV</a:t>
            </a:r>
            <a:r>
              <a:rPr lang="en-GB" dirty="0"/>
              <a:t>,</a:t>
            </a:r>
            <a:r>
              <a:rPr lang="en-GB" baseline="30000" dirty="0">
                <a:hlinkClick r:id="rId12"/>
              </a:rPr>
              <a:t>[3]</a:t>
            </a:r>
            <a:r>
              <a:rPr lang="en-GB" baseline="30000" dirty="0">
                <a:hlinkClick r:id="rId13"/>
              </a:rPr>
              <a:t>[4]</a:t>
            </a:r>
            <a:r>
              <a:rPr lang="en-GB" baseline="30000" dirty="0">
                <a:hlinkClick r:id="rId14"/>
              </a:rPr>
              <a:t>[5]</a:t>
            </a:r>
            <a:r>
              <a:rPr lang="en-GB" baseline="30000" dirty="0">
                <a:hlinkClick r:id="rId15"/>
              </a:rPr>
              <a:t>[6]</a:t>
            </a:r>
            <a:r>
              <a:rPr lang="en-GB" baseline="30000" dirty="0">
                <a:hlinkClick r:id="rId16"/>
              </a:rPr>
              <a:t>[7]</a:t>
            </a:r>
            <a:r>
              <a:rPr lang="en-GB" dirty="0"/>
              <a:t> the corresponding ground-state transition is expected to be in the </a:t>
            </a:r>
            <a:r>
              <a:rPr lang="en-GB" dirty="0">
                <a:hlinkClick r:id="rId17" tooltip="Vacuum ultraviolet"/>
              </a:rPr>
              <a:t>vacuum ultraviolet</a:t>
            </a:r>
            <a:r>
              <a:rPr lang="en-GB" dirty="0"/>
              <a:t> wavelength region around 150 nm, which would make it accessible to laser excitation.</a:t>
            </a:r>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7</a:t>
            </a:fld>
            <a:endParaRPr lang="en-GB"/>
          </a:p>
        </p:txBody>
      </p:sp>
    </p:spTree>
    <p:extLst>
      <p:ext uri="{BB962C8B-B14F-4D97-AF65-F5344CB8AC3E}">
        <p14:creationId xmlns:p14="http://schemas.microsoft.com/office/powerpoint/2010/main" val="41344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sz="1800" dirty="0">
                <a:effectLst/>
                <a:latin typeface="Calibri" panose="020F0502020204030204" pitchFamily="34" charset="0"/>
                <a:ea typeface="Calibri" panose="020F0502020204030204" pitchFamily="34" charset="0"/>
              </a:rPr>
              <a:t>Tilman Rohe: </a:t>
            </a:r>
            <a:r>
              <a:rPr lang="en-US" sz="1800" dirty="0">
                <a:effectLst/>
                <a:latin typeface="Calibri" panose="020F0502020204030204" pitchFamily="34" charset="0"/>
                <a:ea typeface="Calibri" panose="020F0502020204030204" pitchFamily="34" charset="0"/>
              </a:rPr>
              <a:t>die </a:t>
            </a:r>
            <a:r>
              <a:rPr lang="en-US" sz="1800" dirty="0" err="1">
                <a:effectLst/>
                <a:latin typeface="Calibri" panose="020F0502020204030204" pitchFamily="34" charset="0"/>
                <a:ea typeface="Calibri" panose="020F0502020204030204" pitchFamily="34" charset="0"/>
              </a:rPr>
              <a:t>Jahrespläne</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werden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immer</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im</a:t>
            </a:r>
            <a:r>
              <a:rPr lang="en-US" sz="1800" dirty="0">
                <a:effectLst/>
                <a:latin typeface="Calibri" panose="020F0502020204030204" pitchFamily="34" charset="0"/>
                <a:ea typeface="Calibri" panose="020F0502020204030204" pitchFamily="34" charset="0"/>
              </a:rPr>
              <a:t> Jan/Feb </a:t>
            </a:r>
            <a:r>
              <a:rPr lang="en-US" sz="1800" dirty="0" err="1">
                <a:effectLst/>
                <a:latin typeface="Calibri" panose="020F0502020204030204" pitchFamily="34" charset="0"/>
                <a:ea typeface="Calibri" panose="020F0502020204030204" pitchFamily="34" charset="0"/>
              </a:rPr>
              <a:t>veröffentlicht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Normalerweise</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geht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eine</a:t>
            </a:r>
            <a:r>
              <a:rPr lang="en-US" sz="1800" dirty="0">
                <a:effectLst/>
                <a:latin typeface="Calibri" panose="020F0502020204030204" pitchFamily="34" charset="0"/>
                <a:ea typeface="Calibri" panose="020F0502020204030204" pitchFamily="34" charset="0"/>
              </a:rPr>
              <a:t> Run-</a:t>
            </a:r>
            <a:r>
              <a:rPr lang="en-US" sz="1800" dirty="0" err="1">
                <a:effectLst/>
                <a:latin typeface="Calibri" panose="020F0502020204030204" pitchFamily="34" charset="0"/>
                <a:ea typeface="Calibri" panose="020F0502020204030204" pitchFamily="34" charset="0"/>
              </a:rPr>
              <a:t>Periode</a:t>
            </a:r>
            <a:r>
              <a:rPr lang="en-US" sz="1800" dirty="0">
                <a:effectLst/>
                <a:latin typeface="Calibri" panose="020F0502020204030204" pitchFamily="34" charset="0"/>
                <a:ea typeface="Calibri" panose="020F0502020204030204" pitchFamily="34" charset="0"/>
              </a:rPr>
              <a:t> von Mitte Mai bis </a:t>
            </a:r>
            <a:r>
              <a:rPr lang="en-US" sz="1800" dirty="0" err="1">
                <a:effectLst/>
                <a:latin typeface="Calibri" panose="020F0502020204030204" pitchFamily="34" charset="0"/>
                <a:ea typeface="Calibri" panose="020F0502020204030204" pitchFamily="34" charset="0"/>
              </a:rPr>
              <a:t>kurz</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vor</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Weihnachten</a:t>
            </a:r>
            <a:r>
              <a:rPr lang="en-US" sz="1800" dirty="0">
                <a:effectLst/>
                <a:latin typeface="Calibri" panose="020F0502020204030204" pitchFamily="34" charset="0"/>
                <a:ea typeface="Calibri" panose="020F0502020204030204" pitchFamily="34" charset="0"/>
              </a:rPr>
              <a:t>. Das </a:t>
            </a:r>
            <a:r>
              <a:rPr lang="en-US" sz="1800" dirty="0" err="1">
                <a:effectLst/>
                <a:latin typeface="Calibri" panose="020F0502020204030204" pitchFamily="34" charset="0"/>
                <a:ea typeface="Calibri" panose="020F0502020204030204" pitchFamily="34" charset="0"/>
              </a:rPr>
              <a:t>habe</a:t>
            </a:r>
            <a:r>
              <a:rPr lang="en-US" sz="1800" dirty="0">
                <a:effectLst/>
                <a:latin typeface="Calibri" panose="020F0502020204030204" pitchFamily="34" charset="0"/>
                <a:ea typeface="Calibri" panose="020F0502020204030204" pitchFamily="34" charset="0"/>
              </a:rPr>
              <a:t> ich so </a:t>
            </a:r>
            <a:r>
              <a:rPr lang="en-US" sz="1800" dirty="0" err="1">
                <a:effectLst/>
                <a:latin typeface="Calibri" panose="020F0502020204030204" pitchFamily="34" charset="0"/>
                <a:ea typeface="Calibri" panose="020F0502020204030204" pitchFamily="34" charset="0"/>
              </a:rPr>
              <a:t>eingetragen</a:t>
            </a:r>
            <a:r>
              <a:rPr lang="en-US" sz="1800" dirty="0">
                <a:effectLst/>
                <a:latin typeface="Calibri" panose="020F0502020204030204" pitchFamily="34" charset="0"/>
                <a:ea typeface="Calibri" panose="020F0502020204030204" pitchFamily="34" charset="0"/>
              </a:rPr>
              <a:t>. Das </a:t>
            </a:r>
            <a:r>
              <a:rPr lang="en-US" sz="1800" dirty="0" err="1">
                <a:effectLst/>
                <a:latin typeface="Calibri" panose="020F0502020204030204" pitchFamily="34" charset="0"/>
                <a:ea typeface="Calibri" panose="020F0502020204030204" pitchFamily="34" charset="0"/>
              </a:rPr>
              <a:t>heisst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aber</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nicht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dass</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dann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auch</a:t>
            </a:r>
            <a:r>
              <a:rPr lang="en-US" sz="1800" dirty="0">
                <a:effectLst/>
                <a:latin typeface="Calibri" panose="020F0502020204030204" pitchFamily="34" charset="0"/>
                <a:ea typeface="Calibri" panose="020F0502020204030204" pitchFamily="34" charset="0"/>
              </a:rPr>
              <a:t> Test-Beam Zeit </a:t>
            </a:r>
            <a:r>
              <a:rPr lang="en-US" sz="1800" dirty="0" err="1">
                <a:effectLst/>
                <a:latin typeface="Calibri" panose="020F0502020204030204" pitchFamily="34" charset="0"/>
                <a:ea typeface="Calibri" panose="020F0502020204030204" pitchFamily="34" charset="0"/>
              </a:rPr>
              <a:t>vergeben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werden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kann</a:t>
            </a:r>
            <a:r>
              <a:rPr lang="en-US" sz="1800" dirty="0">
                <a:effectLst/>
                <a:latin typeface="Calibri" panose="020F0502020204030204" pitchFamily="34" charset="0"/>
                <a:ea typeface="Calibri" panose="020F0502020204030204" pitchFamily="34" charset="0"/>
              </a:rPr>
              <a:t>. Ab ~ September 26 bis Ende 28 </a:t>
            </a:r>
            <a:r>
              <a:rPr lang="en-US" sz="1800" dirty="0" err="1">
                <a:effectLst/>
                <a:latin typeface="Calibri" panose="020F0502020204030204" pitchFamily="34" charset="0"/>
                <a:ea typeface="Calibri" panose="020F0502020204030204" pitchFamily="34" charset="0"/>
              </a:rPr>
              <a:t>wird</a:t>
            </a:r>
            <a:r>
              <a:rPr lang="en-US" sz="1800" dirty="0">
                <a:effectLst/>
                <a:latin typeface="Calibri" panose="020F0502020204030204" pitchFamily="34" charset="0"/>
                <a:ea typeface="Calibri" panose="020F0502020204030204" pitchFamily="34" charset="0"/>
              </a:rPr>
              <a:t> es </a:t>
            </a:r>
            <a:r>
              <a:rPr lang="en-US" sz="1800" dirty="0" err="1">
                <a:effectLst/>
                <a:latin typeface="Calibri" panose="020F0502020204030204" pitchFamily="34" charset="0"/>
                <a:ea typeface="Calibri" panose="020F0502020204030204" pitchFamily="34" charset="0"/>
              </a:rPr>
              <a:t>keinen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Strahl</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geben</a:t>
            </a:r>
            <a:r>
              <a:rPr lang="en-US" sz="1800" dirty="0">
                <a:effectLst/>
                <a:latin typeface="Calibri" panose="020F0502020204030204" pitchFamily="34" charset="0"/>
                <a:ea typeface="Calibri" panose="020F0502020204030204" pitchFamily="34" charset="0"/>
              </a:rPr>
              <a:t>, da </a:t>
            </a:r>
            <a:r>
              <a:rPr lang="en-US" sz="1800" dirty="0" err="1">
                <a:effectLst/>
                <a:latin typeface="Calibri" panose="020F0502020204030204" pitchFamily="34" charset="0"/>
                <a:ea typeface="Calibri" panose="020F0502020204030204" pitchFamily="34" charset="0"/>
              </a:rPr>
              <a:t>eins</a:t>
            </a:r>
            <a:r>
              <a:rPr lang="en-US" sz="1800" dirty="0">
                <a:effectLst/>
                <a:latin typeface="Calibri" panose="020F0502020204030204" pitchFamily="34" charset="0"/>
                <a:ea typeface="Calibri" panose="020F0502020204030204" pitchFamily="34" charset="0"/>
              </a:rPr>
              <a:t> der </a:t>
            </a:r>
            <a:r>
              <a:rPr lang="en-US" sz="1800" dirty="0" err="1">
                <a:effectLst/>
                <a:latin typeface="Calibri" panose="020F0502020204030204" pitchFamily="34" charset="0"/>
                <a:ea typeface="Calibri" panose="020F0502020204030204" pitchFamily="34" charset="0"/>
              </a:rPr>
              <a:t>Produktionstargets</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augetauscht</a:t>
            </a:r>
            <a:r>
              <a:rPr lang="en-US" sz="1800" dirty="0">
                <a:effectLst/>
                <a:latin typeface="Calibri" panose="020F0502020204030204" pitchFamily="34" charset="0"/>
                <a:ea typeface="Calibri" panose="020F0502020204030204" pitchFamily="34" charset="0"/>
              </a:rPr>
              <a:t> die PiM1-Strahllinie </a:t>
            </a:r>
            <a:r>
              <a:rPr lang="en-US" sz="1800" dirty="0" err="1">
                <a:effectLst/>
                <a:latin typeface="Calibri" panose="020F0502020204030204" pitchFamily="34" charset="0"/>
                <a:ea typeface="Calibri" panose="020F0502020204030204" pitchFamily="34" charset="0"/>
              </a:rPr>
              <a:t>komplett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umgebaut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wird</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Danach</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steht</a:t>
            </a:r>
            <a:r>
              <a:rPr lang="en-US" sz="1800" dirty="0">
                <a:effectLst/>
                <a:latin typeface="Calibri" panose="020F0502020204030204" pitchFamily="34" charset="0"/>
                <a:ea typeface="Calibri" panose="020F0502020204030204" pitchFamily="34" charset="0"/>
              </a:rPr>
              <a:t> PiM1 </a:t>
            </a:r>
            <a:r>
              <a:rPr lang="en-US" sz="1800" dirty="0" err="1">
                <a:effectLst/>
                <a:latin typeface="Calibri" panose="020F0502020204030204" pitchFamily="34" charset="0"/>
                <a:ea typeface="Calibri" panose="020F0502020204030204" pitchFamily="34" charset="0"/>
              </a:rPr>
              <a:t>nicht</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mehr</a:t>
            </a:r>
            <a:r>
              <a:rPr lang="en-US" sz="1800" dirty="0">
                <a:effectLst/>
                <a:latin typeface="Calibri" panose="020F0502020204030204" pitchFamily="34" charset="0"/>
                <a:ea typeface="Calibri" panose="020F0502020204030204" pitchFamily="34" charset="0"/>
              </a:rPr>
              <a:t> für </a:t>
            </a:r>
            <a:r>
              <a:rPr lang="en-US" sz="1800" dirty="0" err="1">
                <a:effectLst/>
                <a:latin typeface="Calibri" panose="020F0502020204030204" pitchFamily="34" charset="0"/>
                <a:ea typeface="Calibri" panose="020F0502020204030204" pitchFamily="34" charset="0"/>
              </a:rPr>
              <a:t>Teststrahl-Experimente</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zur</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Verfügung</a:t>
            </a:r>
            <a:r>
              <a:rPr lang="en-US" sz="1800" dirty="0">
                <a:effectLst/>
                <a:latin typeface="Calibri" panose="020F0502020204030204" pitchFamily="34" charset="0"/>
                <a:ea typeface="Calibri" panose="020F0502020204030204" pitchFamily="34" charset="0"/>
              </a:rPr>
              <a:t>. Dann muss man auf PiE1 </a:t>
            </a:r>
            <a:r>
              <a:rPr lang="en-US" sz="1800" dirty="0" err="1">
                <a:effectLst/>
                <a:latin typeface="Calibri" panose="020F0502020204030204" pitchFamily="34" charset="0"/>
                <a:ea typeface="Calibri" panose="020F0502020204030204" pitchFamily="34" charset="0"/>
              </a:rPr>
              <a:t>ausweichen</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nicht</a:t>
            </a:r>
            <a:r>
              <a:rPr lang="en-US" sz="1800" dirty="0">
                <a:effectLst/>
                <a:latin typeface="Calibri" panose="020F0502020204030204" pitchFamily="34" charset="0"/>
                <a:ea typeface="Calibri" panose="020F0502020204030204" pitchFamily="34" charset="0"/>
              </a:rPr>
              <a:t> Teil von EUROLABS und </a:t>
            </a:r>
            <a:r>
              <a:rPr lang="en-US" sz="1800" dirty="0" err="1">
                <a:effectLst/>
                <a:latin typeface="Calibri" panose="020F0502020204030204" pitchFamily="34" charset="0"/>
                <a:ea typeface="Calibri" panose="020F0502020204030204" pitchFamily="34" charset="0"/>
              </a:rPr>
              <a:t>noch</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viel</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stärker</a:t>
            </a:r>
            <a:r>
              <a:rPr lang="en-US" sz="1800" dirty="0">
                <a:effectLst/>
                <a:latin typeface="Calibri" panose="020F0502020204030204" pitchFamily="34" charset="0"/>
                <a:ea typeface="Calibri" panose="020F0502020204030204" pitchFamily="34" charset="0"/>
              </a:rPr>
              <a:t> </a:t>
            </a:r>
            <a:r>
              <a:rPr lang="en-US" sz="1800" dirty="0" err="1">
                <a:effectLst/>
                <a:latin typeface="Calibri" panose="020F0502020204030204" pitchFamily="34" charset="0"/>
                <a:ea typeface="Calibri" panose="020F0502020204030204" pitchFamily="34" charset="0"/>
              </a:rPr>
              <a:t>überbucht</a:t>
            </a:r>
            <a:r>
              <a:rPr lang="en-US" sz="1800" dirty="0">
                <a:effectLst/>
                <a:latin typeface="Calibri" panose="020F0502020204030204" pitchFamily="34" charset="0"/>
                <a:ea typeface="Calibri" panose="020F0502020204030204" pitchFamily="34" charset="0"/>
              </a:rPr>
              <a:t>).</a:t>
            </a: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46</a:t>
            </a:fld>
            <a:endParaRPr lang="en-GB"/>
          </a:p>
        </p:txBody>
      </p:sp>
    </p:spTree>
    <p:extLst>
      <p:ext uri="{BB962C8B-B14F-4D97-AF65-F5344CB8AC3E}">
        <p14:creationId xmlns:p14="http://schemas.microsoft.com/office/powerpoint/2010/main" val="4070022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Indium: 49 protons: 50 neutrons or 84 neutrons</a:t>
            </a:r>
          </a:p>
        </p:txBody>
      </p:sp>
      <p:sp>
        <p:nvSpPr>
          <p:cNvPr id="4" name="Slide Number Placeholder 3"/>
          <p:cNvSpPr>
            <a:spLocks noGrp="1"/>
          </p:cNvSpPr>
          <p:nvPr>
            <p:ph type="sldNum" sz="quarter" idx="5"/>
          </p:nvPr>
        </p:nvSpPr>
        <p:spPr/>
        <p:txBody>
          <a:bodyPr/>
          <a:lstStyle/>
          <a:p>
            <a:fld id="{DD1328AF-EB87-446E-A908-F115527203CA}" type="slidenum">
              <a:rPr lang="en-GB" smtClean="0"/>
              <a:t>8</a:t>
            </a:fld>
            <a:endParaRPr lang="en-GB"/>
          </a:p>
        </p:txBody>
      </p:sp>
    </p:spTree>
    <p:extLst>
      <p:ext uri="{BB962C8B-B14F-4D97-AF65-F5344CB8AC3E}">
        <p14:creationId xmlns:p14="http://schemas.microsoft.com/office/powerpoint/2010/main" val="845306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Start-up delayed by 5 weeks (July 30 instead of May 11)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12-day run extension – partially compensation for 5 weeks</a:t>
            </a:r>
            <a:br>
              <a:rPr lang="en-US" sz="1200" dirty="0"/>
            </a:br>
            <a:r>
              <a:rPr lang="en-US" sz="1200" dirty="0"/>
              <a:t>start-up delay</a:t>
            </a: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10</a:t>
            </a:fld>
            <a:endParaRPr lang="en-GB"/>
          </a:p>
        </p:txBody>
      </p:sp>
    </p:spTree>
    <p:extLst>
      <p:ext uri="{BB962C8B-B14F-4D97-AF65-F5344CB8AC3E}">
        <p14:creationId xmlns:p14="http://schemas.microsoft.com/office/powerpoint/2010/main" val="2902001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general theory of relativity, the weak equivalence principle (WEP) requires that all masses react identically to gravity, independent of their internal structure. Here we show that antihydrogen atoms, released from magnetic confinement in the ALPHA-g apparatus, behave in a way consistent with gravitational attraction to the Earth. Repulsive ‘antigravity’ is ruled out in this case. This experiment paves the way for precision studies of the magnitude of the gravitational acceleration between anti-atoms and the Earth to test the WEP.</a:t>
            </a:r>
          </a:p>
          <a:p>
            <a:endParaRPr lang="en-GB" dirty="0"/>
          </a:p>
          <a:p>
            <a:pPr marL="0" marR="0">
              <a:spcBef>
                <a:spcPts val="0"/>
              </a:spcBef>
              <a:spcAft>
                <a:spcPts val="0"/>
              </a:spcAft>
            </a:pPr>
            <a:r>
              <a:rPr lang="en-GB" sz="1800" dirty="0">
                <a:effectLst/>
                <a:latin typeface="Calibri" panose="020F0502020204030204" pitchFamily="34" charset="0"/>
                <a:ea typeface="Calibri" panose="020F0502020204030204" pitchFamily="34" charset="0"/>
              </a:rPr>
              <a:t>The experiment at LEAR was with antiprotons and the collaboration (PS200) was fighting against potential patches, it is almost impossible to do this experiment with charged particles, since gravity is about 38 OOM weaker than the electromagnetic force. So this experiment never published any result, except of fantastic papers about the properties of equipotential surfaces.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800" dirty="0">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800" dirty="0">
                <a:effectLst/>
                <a:latin typeface="Calibri" panose="020F0502020204030204" pitchFamily="34" charset="0"/>
                <a:ea typeface="Calibri" panose="020F0502020204030204" pitchFamily="34" charset="0"/>
              </a:rPr>
              <a:t>Then there are several experiments that test gravity based on the redshift and the clock weak equivalence principle, there are K0/K0Bar comparisons, antiproton charge/mass ratio comparisons. Here the first limit comes from the TRAP collaboration, while the most stringent is an almost model independent differential result from BASE published in 2022.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800" dirty="0">
                <a:effectLst/>
                <a:latin typeface="Calibri" panose="020F0502020204030204" pitchFamily="34" charset="0"/>
                <a:ea typeface="Calibri" panose="020F0502020204030204" pitchFamily="34" charset="0"/>
              </a:rPr>
              <a:t>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GB" sz="1800" dirty="0">
                <a:effectLst/>
                <a:latin typeface="Calibri" panose="020F0502020204030204" pitchFamily="34" charset="0"/>
                <a:ea typeface="Calibri" panose="020F0502020204030204" pitchFamily="34" charset="0"/>
              </a:rPr>
              <a:t>The antihydrogen ballistic experiment is entirely model independent. There is a first proof of principle measurement from ALPHA in 2013 if I recall correctly, with an uncertainty of order 70 g…, so not really a measurement. The first test of gravity with falling antimatter comes indeed from ALPHA, which is the first experiment which did this measurement with a somewhat interesting resolution, the sign is defined now and repulsive gravity models – which were so far serious candidates for alternative cosmological scenarios are ruled out now. Of course more than interesting that the ALPHA data are systematically shifted from </a:t>
            </a:r>
            <a:r>
              <a:rPr lang="en-GB" sz="1800" dirty="0" err="1">
                <a:effectLst/>
                <a:latin typeface="Calibri" panose="020F0502020204030204" pitchFamily="34" charset="0"/>
                <a:ea typeface="Calibri" panose="020F0502020204030204" pitchFamily="34" charset="0"/>
              </a:rPr>
              <a:t>alpha_g</a:t>
            </a:r>
            <a:r>
              <a:rPr lang="en-GB" sz="1800" dirty="0">
                <a:effectLst/>
                <a:latin typeface="Calibri" panose="020F0502020204030204" pitchFamily="34" charset="0"/>
                <a:ea typeface="Calibri" panose="020F0502020204030204" pitchFamily="34" charset="0"/>
              </a:rPr>
              <a:t>=1 to slightly smaller results, but the significance here is absorbed by systematics. It is an outstandingly interesting experiment, because even in 0&lt;</a:t>
            </a:r>
            <a:r>
              <a:rPr lang="en-GB" sz="1800" dirty="0" err="1">
                <a:effectLst/>
                <a:latin typeface="Calibri" panose="020F0502020204030204" pitchFamily="34" charset="0"/>
                <a:ea typeface="Calibri" panose="020F0502020204030204" pitchFamily="34" charset="0"/>
              </a:rPr>
              <a:t>alpha_g</a:t>
            </a:r>
            <a:r>
              <a:rPr lang="en-GB" sz="1800" dirty="0">
                <a:effectLst/>
                <a:latin typeface="Calibri" panose="020F0502020204030204" pitchFamily="34" charset="0"/>
                <a:ea typeface="Calibri" panose="020F0502020204030204" pitchFamily="34" charset="0"/>
              </a:rPr>
              <a:t>&lt;1 it would change our understanding of causality, energy conservation, general relativity, so I’m very much looking forward to a measurement with higher accuracy. </a:t>
            </a:r>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11</a:t>
            </a:fld>
            <a:endParaRPr lang="en-GB"/>
          </a:p>
        </p:txBody>
      </p:sp>
    </p:spTree>
    <p:extLst>
      <p:ext uri="{BB962C8B-B14F-4D97-AF65-F5344CB8AC3E}">
        <p14:creationId xmlns:p14="http://schemas.microsoft.com/office/powerpoint/2010/main" val="3388461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report on the first production of an antihydrogen beam by charge exchange of 6.1 keV antiprotons with a cloud of positronium in the GBAR experiment at CERN. The antiproton beam was delivered by the AD/ELENA facility. The positronium target was produced from a positron beam itself obtained from an electron linear accelerator. We observe an excess over background indicating antihydrogen production with a significance of 3-4 standard deviations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g-factor: the magnetic moment of the proton: to compare it to the antiproton g-factor. Comparing both values in high-precision measurements constitutes a stringent test of CPT invariance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12</a:t>
            </a:fld>
            <a:endParaRPr lang="en-GB"/>
          </a:p>
        </p:txBody>
      </p:sp>
    </p:spTree>
    <p:extLst>
      <p:ext uri="{BB962C8B-B14F-4D97-AF65-F5344CB8AC3E}">
        <p14:creationId xmlns:p14="http://schemas.microsoft.com/office/powerpoint/2010/main" val="340696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PUMA: </a:t>
            </a:r>
            <a:r>
              <a:rPr lang="en-GB" dirty="0"/>
              <a:t>A new version of the MoU has been written by CERN and is now circulated among the collaborators. They expect it will be signed in 2023.</a:t>
            </a:r>
          </a:p>
          <a:p>
            <a:r>
              <a:rPr lang="en-GB" dirty="0"/>
              <a:t>LEAR: </a:t>
            </a:r>
            <a:r>
              <a:rPr lang="en-US" dirty="0"/>
              <a:t>1982 until 1996.</a:t>
            </a:r>
            <a:r>
              <a:rPr lang="en-US" baseline="30000" dirty="0"/>
              <a:t>[</a:t>
            </a:r>
            <a:r>
              <a:rPr lang="en-GB" baseline="30000" dirty="0"/>
              <a:t>: </a:t>
            </a:r>
            <a:r>
              <a:rPr lang="en-GB" dirty="0"/>
              <a:t>27 experiments performed during LEAR's 14 years of running. 1995, with the observation of the first ever produced anti-hydrogen atoms (nine of them) obtained by colliding antiprotons with a Xenon gas target in the PS210 experiment.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 It is one of the most important fundamental physics measurements of the last 50 years, an absolute milestone, entire CERN can be proud of!!!</a:t>
            </a:r>
            <a:endParaRPr lang="en-US" sz="180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13</a:t>
            </a:fld>
            <a:endParaRPr lang="en-GB"/>
          </a:p>
        </p:txBody>
      </p:sp>
    </p:spTree>
    <p:extLst>
      <p:ext uri="{BB962C8B-B14F-4D97-AF65-F5344CB8AC3E}">
        <p14:creationId xmlns:p14="http://schemas.microsoft.com/office/powerpoint/2010/main" val="2107251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1328AF-EB87-446E-A908-F115527203C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7631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Run2: </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standard proton irradiation beam with a momentum of 24 GeV/c is extracted from the PS ring to the T08 beamline in “spills” of about 6×10</a:t>
            </a:r>
            <a:r>
              <a:rPr lang="en-GB" sz="1800" baseline="30000" dirty="0">
                <a:effectLst/>
                <a:latin typeface="Verdana" panose="020B0604030504040204" pitchFamily="34" charset="0"/>
                <a:ea typeface="Times New Roman" panose="02020603050405020304" pitchFamily="18" charset="0"/>
                <a:cs typeface="Times New Roman" panose="02020603050405020304" pitchFamily="18" charset="0"/>
              </a:rPr>
              <a:t>11</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particles (EAST_T8). The intensity of the irradiation beam depends on the number of spills per PS super-cycle (CPS). The typical duration of the basic CPS is variable and ranges between about 30 and 45 seconds (see also Table 1). Beam scheduling and sharing among the other experiments running in the East Area allow estimating a typical sharing of three spills per super-cycle delivered to the irradiation facilities during the irradiation periods: this roughly correspond to 1 EAST_T8 cycle every 10 CPS Basic Periods (BPs). This number can decrease to one or two when the other experiments require the beam or when the PS serves as injector for the other accelerators of the CERN complex [24].</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DD1328AF-EB87-446E-A908-F115527203CA}" type="slidenum">
              <a:rPr lang="en-GB" smtClean="0"/>
              <a:t>16</a:t>
            </a:fld>
            <a:endParaRPr lang="en-GB"/>
          </a:p>
        </p:txBody>
      </p:sp>
    </p:spTree>
    <p:extLst>
      <p:ext uri="{BB962C8B-B14F-4D97-AF65-F5344CB8AC3E}">
        <p14:creationId xmlns:p14="http://schemas.microsoft.com/office/powerpoint/2010/main" val="4217358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baseline="0">
                <a:solidFill>
                  <a:schemeClr val="bg1"/>
                </a:solidFill>
              </a:defRPr>
            </a:lvl1pPr>
            <a:lvl2pPr lvl="1">
              <a:defRPr baseline="0">
                <a:solidFill>
                  <a:schemeClr val="bg1"/>
                </a:solidFill>
              </a:defRPr>
            </a:lvl2pPr>
            <a:lvl3pPr lvl="2">
              <a:defRPr baseline="0">
                <a:solidFill>
                  <a:schemeClr val="bg1"/>
                </a:solidFill>
              </a:defRPr>
            </a:lvl3pPr>
            <a:lvl4pPr lvl="3">
              <a:defRPr baseline="0">
                <a:solidFill>
                  <a:schemeClr val="bg1"/>
                </a:solidFill>
              </a:defRPr>
            </a:lvl4pPr>
            <a:lvl5pPr lvl="4">
              <a:defRPr baseline="0">
                <a:solidFill>
                  <a:schemeClr val="bg1"/>
                </a:solidFill>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bg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tx1"/>
            </a:solidFill>
            <a:round/>
            <a:headEnd/>
            <a:tailEnd/>
          </a:ln>
          <a:effectLst/>
        </p:spPr>
        <p:txBody>
          <a:bodyPr/>
          <a:lstStyle/>
          <a:p>
            <a:pPr>
              <a:defRPr/>
            </a:pPr>
            <a:endParaRPr lang="en-US" sz="1400" dirty="0"/>
          </a:p>
        </p:txBody>
      </p:sp>
      <p:sp>
        <p:nvSpPr>
          <p:cNvPr id="10" name="Line 23"/>
          <p:cNvSpPr>
            <a:spLocks noChangeShapeType="1"/>
          </p:cNvSpPr>
          <p:nvPr userDrawn="1"/>
        </p:nvSpPr>
        <p:spPr bwMode="auto">
          <a:xfrm>
            <a:off x="623392" y="6505296"/>
            <a:ext cx="10972800" cy="0"/>
          </a:xfrm>
          <a:prstGeom prst="line">
            <a:avLst/>
          </a:prstGeom>
          <a:noFill/>
          <a:ln w="63500">
            <a:solidFill>
              <a:schemeClr val="tx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8138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99BC5-ABE1-2E56-637C-CC12CDD1950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98303BA-ED90-A53D-E0CA-4043839ABCA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CC404D5-6DDE-2741-86D5-59678D0BE096}"/>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DC6B5C59-AA18-2246-F60D-591AC52227D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8F59F0-AA46-AA74-E98E-5C7E185AC4EF}"/>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1948836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25A25-7457-A9B0-8FC0-4D5EC8EDC02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5F4ED1A-F2A5-F627-0F98-520FDF8955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5265A92-A6BC-3DC5-71D3-408FC90F7AEC}"/>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13C62EAD-464D-CB8D-B141-53B05B591E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A004E5-54C4-CB70-07C6-F1FC320133D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002775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47987-F920-87E6-C190-0DD81330F6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0771359-128B-8BDF-8F83-12E7F17F114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2D02987E-A4F4-C326-CD66-FD09E8AD165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5B6C401B-5855-431E-5D33-F77D1B4164C0}"/>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6" name="Footer Placeholder 5">
            <a:extLst>
              <a:ext uri="{FF2B5EF4-FFF2-40B4-BE49-F238E27FC236}">
                <a16:creationId xmlns:a16="http://schemas.microsoft.com/office/drawing/2014/main" id="{EE1448F8-64E6-DDF5-6B91-94F7025F4D6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BF8C17-8751-4966-17AC-9D9120007CEF}"/>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721324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D76DE-AB8C-4A5B-051D-73B5328F67D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C75BFAD-296C-4F77-3CAD-6512DBA483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204275C-86AF-022A-B4DE-2F2A8DBDF03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769AB442-A3A3-5A97-FBDF-0E3287775E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5F8814B-2300-5D35-F747-BDD13CA30A2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D59BC59-2CCA-DFDF-FFF6-5A06DA5F6ECC}"/>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8" name="Footer Placeholder 7">
            <a:extLst>
              <a:ext uri="{FF2B5EF4-FFF2-40B4-BE49-F238E27FC236}">
                <a16:creationId xmlns:a16="http://schemas.microsoft.com/office/drawing/2014/main" id="{83A069AD-67DA-EF2B-C726-57B3667D4FF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7293B85-2E5B-F4F9-37DE-DD7C252842D9}"/>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174839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77775-B207-624B-EFCF-F6C9D39F381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03771614-DF39-7779-F86F-BA1D83F7DFCB}"/>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4" name="Footer Placeholder 3">
            <a:extLst>
              <a:ext uri="{FF2B5EF4-FFF2-40B4-BE49-F238E27FC236}">
                <a16:creationId xmlns:a16="http://schemas.microsoft.com/office/drawing/2014/main" id="{923991BD-BD82-D5F9-CA9F-714F798C30A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E0C8A08-C213-C88B-3072-409D5863F53E}"/>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764231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EB3CD3-D676-D1A2-B3B4-45599AE0B6EC}"/>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3" name="Footer Placeholder 2">
            <a:extLst>
              <a:ext uri="{FF2B5EF4-FFF2-40B4-BE49-F238E27FC236}">
                <a16:creationId xmlns:a16="http://schemas.microsoft.com/office/drawing/2014/main" id="{07191D78-00C1-37C0-E32D-D62B1A4C27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C92ECFC-C07D-5F92-ADD0-2CB1C1C319A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880682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6DEFD-32A6-FDF9-3775-2011FE68B13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D63599C-EB9D-44AC-00B4-A7B0B4D3B0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EC5F65A0-9974-CACA-7314-FA53A1A861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6E2B47E-BDBF-D957-D3E9-6940D10A9C2A}"/>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6" name="Footer Placeholder 5">
            <a:extLst>
              <a:ext uri="{FF2B5EF4-FFF2-40B4-BE49-F238E27FC236}">
                <a16:creationId xmlns:a16="http://schemas.microsoft.com/office/drawing/2014/main" id="{C9785F19-A232-1069-E738-CB455C9BF1E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4CD022-774B-E9BB-F66C-7E6E34407A90}"/>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4211050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07BA1-423E-8091-5F0B-11C86615BA5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6571937-7065-1CE2-75FA-25CDE67348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F4B844E-6136-BDC0-FCAF-43E97DF803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9529B2-7BA1-DF69-43E5-C3C51525CC24}"/>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6" name="Footer Placeholder 5">
            <a:extLst>
              <a:ext uri="{FF2B5EF4-FFF2-40B4-BE49-F238E27FC236}">
                <a16:creationId xmlns:a16="http://schemas.microsoft.com/office/drawing/2014/main" id="{45414631-A5B0-76C3-1FE0-BD04391648B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ABD9AA-CDFD-0DC3-E692-59AB6B1FAD83}"/>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3223939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BD698-4B42-572F-4D0F-CA2D70BDA39E}"/>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4CAD2635-22DC-FAE5-460C-3BD90A9B0C3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BB430AC-AC00-3331-71C9-5C4D42B0B540}"/>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A6249EFF-76B3-3728-6AFA-D5FE4EED1C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3F1BAF-BA72-F38C-BA80-6577F157AD23}"/>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994432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B191DF-5634-C8AA-9E9F-600E899700F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921CBDB-D933-7CC6-EE03-CB1DC25E696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1C001DE-963D-7426-B4A5-6EC4E8CC6142}"/>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35CE6342-B342-894B-A0A5-76DEC2BFB6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3A71CA-9591-D0AF-5947-8D6CA1FA6CD6}"/>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16441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a:solidFill>
                  <a:schemeClr val="tx1"/>
                </a:solidFill>
              </a:defRPr>
            </a:lvl1pPr>
            <a:lvl2pPr lvl="1">
              <a:defRPr/>
            </a:lvl2pPr>
            <a:lvl3pPr lvl="2">
              <a:defRPr/>
            </a:lvl3pPr>
            <a:lvl4pPr lvl="3">
              <a:defRPr/>
            </a:lvl4pPr>
            <a:lvl5pPr lvl="4">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tx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bg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8003229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4" name="Text Box 11"/>
          <p:cNvSpPr txBox="1">
            <a:spLocks noChangeArrowheads="1"/>
          </p:cNvSpPr>
          <p:nvPr userDrawn="1"/>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baseline="0">
                <a:solidFill>
                  <a:schemeClr val="bg1"/>
                </a:solidFill>
              </a:defRPr>
            </a:lvl1pPr>
            <a:lvl2pPr lvl="1">
              <a:defRPr baseline="0">
                <a:solidFill>
                  <a:schemeClr val="bg1"/>
                </a:solidFill>
              </a:defRPr>
            </a:lvl2pPr>
            <a:lvl3pPr lvl="2">
              <a:defRPr baseline="0">
                <a:solidFill>
                  <a:schemeClr val="bg1"/>
                </a:solidFill>
              </a:defRPr>
            </a:lvl3pPr>
            <a:lvl4pPr lvl="3">
              <a:defRPr baseline="0">
                <a:solidFill>
                  <a:schemeClr val="bg1"/>
                </a:solidFill>
              </a:defRPr>
            </a:lvl4pPr>
            <a:lvl5pPr lvl="4">
              <a:defRPr baseline="0">
                <a:solidFill>
                  <a:schemeClr val="bg1"/>
                </a:solidFill>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bg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tx1"/>
            </a:solidFill>
            <a:round/>
            <a:headEnd/>
            <a:tailEnd/>
          </a:ln>
          <a:effectLst/>
        </p:spPr>
        <p:txBody>
          <a:bodyPr/>
          <a:lstStyle/>
          <a:p>
            <a:pPr>
              <a:defRPr/>
            </a:pPr>
            <a:endParaRPr lang="en-US" sz="1400" dirty="0"/>
          </a:p>
        </p:txBody>
      </p:sp>
      <p:sp>
        <p:nvSpPr>
          <p:cNvPr id="10" name="Line 23"/>
          <p:cNvSpPr>
            <a:spLocks noChangeShapeType="1"/>
          </p:cNvSpPr>
          <p:nvPr userDrawn="1"/>
        </p:nvSpPr>
        <p:spPr bwMode="auto">
          <a:xfrm>
            <a:off x="623392" y="6505296"/>
            <a:ext cx="10972800" cy="0"/>
          </a:xfrm>
          <a:prstGeom prst="line">
            <a:avLst/>
          </a:prstGeom>
          <a:noFill/>
          <a:ln w="63500">
            <a:solidFill>
              <a:schemeClr val="tx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763013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7"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97089497-6043-4A13-B4D8-5E09838C7E08}" type="slidenum">
              <a:rPr lang="en-US" sz="1600"/>
              <a:pPr algn="r">
                <a:spcBef>
                  <a:spcPct val="50000"/>
                </a:spcBef>
                <a:defRPr/>
              </a:pPr>
              <a:t>‹#›</a:t>
            </a:fld>
            <a:endParaRPr lang="en-US" sz="1600" dirty="0"/>
          </a:p>
        </p:txBody>
      </p:sp>
      <p:sp>
        <p:nvSpPr>
          <p:cNvPr id="8" name="Line 21"/>
          <p:cNvSpPr>
            <a:spLocks noChangeShapeType="1"/>
          </p:cNvSpPr>
          <p:nvPr userDrawn="1"/>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266242" name="Rectangle 2"/>
          <p:cNvSpPr>
            <a:spLocks noGrp="1" noChangeArrowheads="1"/>
          </p:cNvSpPr>
          <p:nvPr>
            <p:ph type="subTitle" idx="1"/>
          </p:nvPr>
        </p:nvSpPr>
        <p:spPr>
          <a:xfrm>
            <a:off x="1803400" y="3505200"/>
            <a:ext cx="8534400" cy="2324100"/>
          </a:xfrm>
        </p:spPr>
        <p:txBody>
          <a:bodyPr/>
          <a:lstStyle>
            <a:lvl1pPr>
              <a:defRPr>
                <a:solidFill>
                  <a:schemeClr val="tx1"/>
                </a:solidFill>
              </a:defRPr>
            </a:lvl1pPr>
            <a:lvl2pPr lvl="1">
              <a:defRPr/>
            </a:lvl2pPr>
            <a:lvl3pPr lvl="2">
              <a:defRPr/>
            </a:lvl3pPr>
            <a:lvl4pPr lvl="3">
              <a:defRPr/>
            </a:lvl4pPr>
            <a:lvl5pPr lvl="4">
              <a:defRPr/>
            </a:lvl5pPr>
          </a:lstStyle>
          <a:p>
            <a:r>
              <a:rPr lang="de-CH" dirty="0"/>
              <a:t>Text Level 1 20 Pt. </a:t>
            </a:r>
          </a:p>
          <a:p>
            <a:pPr lvl="1"/>
            <a:r>
              <a:rPr lang="de-CH" dirty="0"/>
              <a:t>Text Level 2 18 Pt.</a:t>
            </a:r>
          </a:p>
          <a:p>
            <a:pPr lvl="2"/>
            <a:r>
              <a:rPr lang="de-CH" dirty="0"/>
              <a:t>Text Level 3 16 Pt.</a:t>
            </a:r>
          </a:p>
          <a:p>
            <a:pPr lvl="3"/>
            <a:r>
              <a:rPr lang="de-CH" dirty="0"/>
              <a:t>Text Level 4 14 Pt.</a:t>
            </a:r>
          </a:p>
          <a:p>
            <a:pPr lvl="4"/>
            <a:r>
              <a:rPr lang="de-CH" dirty="0"/>
              <a:t>Text Level 5 14 Pt.</a:t>
            </a:r>
            <a:endParaRPr lang="en-US" dirty="0"/>
          </a:p>
        </p:txBody>
      </p:sp>
      <p:sp>
        <p:nvSpPr>
          <p:cNvPr id="266246" name="Rectangle 6"/>
          <p:cNvSpPr>
            <a:spLocks noGrp="1" noChangeArrowheads="1"/>
          </p:cNvSpPr>
          <p:nvPr>
            <p:ph type="ctrTitle"/>
          </p:nvPr>
        </p:nvSpPr>
        <p:spPr>
          <a:xfrm>
            <a:off x="914400" y="2019300"/>
            <a:ext cx="10363200" cy="1143000"/>
          </a:xfrm>
        </p:spPr>
        <p:txBody>
          <a:bodyPr/>
          <a:lstStyle>
            <a:lvl1pPr>
              <a:defRPr>
                <a:solidFill>
                  <a:schemeClr val="tx1"/>
                </a:solidFill>
              </a:defRPr>
            </a:lvl1pPr>
          </a:lstStyle>
          <a:p>
            <a:r>
              <a:rPr lang="en-US" dirty="0"/>
              <a:t>Click to edit Master title style</a:t>
            </a:r>
          </a:p>
        </p:txBody>
      </p:sp>
      <p:sp>
        <p:nvSpPr>
          <p:cNvPr id="9" name="Line 23"/>
          <p:cNvSpPr>
            <a:spLocks noChangeShapeType="1"/>
          </p:cNvSpPr>
          <p:nvPr userDrawn="1"/>
        </p:nvSpPr>
        <p:spPr bwMode="auto">
          <a:xfrm>
            <a:off x="611717" y="714375"/>
            <a:ext cx="10972800" cy="0"/>
          </a:xfrm>
          <a:prstGeom prst="line">
            <a:avLst/>
          </a:prstGeom>
          <a:noFill/>
          <a:ln w="19050">
            <a:solidFill>
              <a:schemeClr val="bg1"/>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3398735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287702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1742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0823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273352"/>
            <a:ext cx="10971684" cy="1145009"/>
          </a:xfrm>
          <a:prstGeom prst="rect">
            <a:avLst/>
          </a:prstGeom>
        </p:spPr>
        <p:txBody>
          <a:bodyPr lIns="0" tIns="0" rIns="0" bIns="0" anchor="ctr"/>
          <a:lstStyle/>
          <a:p>
            <a:pPr algn="ctr"/>
            <a:endParaRPr lang="en-US" sz="3992"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09562" y="1604841"/>
            <a:ext cx="10971684" cy="3977484"/>
          </a:xfrm>
          <a:prstGeom prst="rect">
            <a:avLst/>
          </a:prstGeom>
        </p:spPr>
        <p:txBody>
          <a:bodyPr lIns="0" tIns="0" rIns="0" bIns="0"/>
          <a:lstStyle/>
          <a:p>
            <a:endParaRPr lang="en-US" sz="2903"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54116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10968567"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007DAD45-5B94-40E1-9C9C-90666FE99F53}" type="datetime1">
              <a:rPr lang="fr-FR" smtClean="0"/>
              <a:t>04/12/2023</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Project Team #42</a:t>
            </a:r>
          </a:p>
        </p:txBody>
      </p:sp>
      <p:sp>
        <p:nvSpPr>
          <p:cNvPr id="8" name="Slide Number Placeholder 4"/>
          <p:cNvSpPr>
            <a:spLocks noGrp="1"/>
          </p:cNvSpPr>
          <p:nvPr>
            <p:ph type="sldNum" sz="quarter" idx="16"/>
          </p:nvPr>
        </p:nvSpPr>
        <p:spPr/>
        <p:txBody>
          <a:bodyPr/>
          <a:lstStyle>
            <a:lvl1pPr>
              <a:defRPr/>
            </a:lvl1pPr>
          </a:lstStyle>
          <a:p>
            <a:pPr>
              <a:defRPr/>
            </a:pPr>
            <a:fld id="{52BFB470-2343-4A55-B4E5-528817783CFB}" type="slidenum">
              <a:rPr lang="en-US"/>
              <a:pPr>
                <a:defRPr/>
              </a:pPr>
              <a:t>‹#›</a:t>
            </a:fld>
            <a:endParaRPr lang="en-US"/>
          </a:p>
        </p:txBody>
      </p:sp>
    </p:spTree>
    <p:extLst>
      <p:ext uri="{BB962C8B-B14F-4D97-AF65-F5344CB8AC3E}">
        <p14:creationId xmlns:p14="http://schemas.microsoft.com/office/powerpoint/2010/main" val="28843920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F5DAF897-1B29-5146-A25D-D72B74D30BD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37113" y="2168525"/>
            <a:ext cx="2519362"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13553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6">
            <a:extLst>
              <a:ext uri="{FF2B5EF4-FFF2-40B4-BE49-F238E27FC236}">
                <a16:creationId xmlns:a16="http://schemas.microsoft.com/office/drawing/2014/main" id="{BA12FFE1-7019-DE47-AE52-99726E2AE8F4}"/>
              </a:ext>
            </a:extLst>
          </p:cNvPr>
          <p:cNvSpPr>
            <a:spLocks noGrp="1"/>
          </p:cNvSpPr>
          <p:nvPr>
            <p:ph type="dt" sz="half" idx="10"/>
          </p:nvPr>
        </p:nvSpPr>
        <p:spPr/>
        <p:txBody>
          <a:bodyPr/>
          <a:lstStyle>
            <a:lvl1pPr>
              <a:defRPr/>
            </a:lvl1pPr>
          </a:lstStyle>
          <a:p>
            <a:pPr>
              <a:defRPr/>
            </a:pPr>
            <a:fld id="{FE25387D-B496-48BB-9740-C505DCCA51DC}" type="datetime3">
              <a:rPr lang="de-DE" smtClean="0"/>
              <a:t>04/12/23</a:t>
            </a:fld>
            <a:endParaRPr lang="en-US" dirty="0"/>
          </a:p>
        </p:txBody>
      </p:sp>
      <p:sp>
        <p:nvSpPr>
          <p:cNvPr id="5" name="Footer Placeholder 7">
            <a:extLst>
              <a:ext uri="{FF2B5EF4-FFF2-40B4-BE49-F238E27FC236}">
                <a16:creationId xmlns:a16="http://schemas.microsoft.com/office/drawing/2014/main" id="{FBD25218-F5A7-2647-BFD7-78B741A7A46C}"/>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dirty="0"/>
          </a:p>
        </p:txBody>
      </p:sp>
      <p:sp>
        <p:nvSpPr>
          <p:cNvPr id="6" name="Slide Number Placeholder 8">
            <a:extLst>
              <a:ext uri="{FF2B5EF4-FFF2-40B4-BE49-F238E27FC236}">
                <a16:creationId xmlns:a16="http://schemas.microsoft.com/office/drawing/2014/main" id="{C790790B-DCA8-6446-828C-0B4226D4B054}"/>
              </a:ext>
            </a:extLst>
          </p:cNvPr>
          <p:cNvSpPr>
            <a:spLocks noGrp="1"/>
          </p:cNvSpPr>
          <p:nvPr>
            <p:ph type="sldNum" sz="quarter" idx="12"/>
          </p:nvPr>
        </p:nvSpPr>
        <p:spPr/>
        <p:txBody>
          <a:bodyPr/>
          <a:lstStyle>
            <a:lvl1pPr>
              <a:defRPr/>
            </a:lvl1pPr>
          </a:lstStyle>
          <a:p>
            <a:pPr>
              <a:defRPr/>
            </a:pPr>
            <a:fld id="{12AE48E9-2467-EC4A-B0BB-4E6AAF29092D}" type="slidenum">
              <a:rPr lang="en-US"/>
              <a:pPr>
                <a:defRPr/>
              </a:pPr>
              <a:t>‹#›</a:t>
            </a:fld>
            <a:endParaRPr lang="en-US" dirty="0"/>
          </a:p>
        </p:txBody>
      </p:sp>
    </p:spTree>
    <p:extLst>
      <p:ext uri="{BB962C8B-B14F-4D97-AF65-F5344CB8AC3E}">
        <p14:creationId xmlns:p14="http://schemas.microsoft.com/office/powerpoint/2010/main" val="7955142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DDE4B814-467F-9647-BE74-A098E0AC3E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05400" y="709613"/>
            <a:ext cx="199072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ctrTitle"/>
          </p:nvPr>
        </p:nvSpPr>
        <p:spPr>
          <a:xfrm>
            <a:off x="407987" y="3429000"/>
            <a:ext cx="11376025" cy="2153265"/>
          </a:xfrm>
        </p:spPr>
        <p:txBody>
          <a:bodyPr/>
          <a:lstStyle>
            <a:lvl1pPr algn="l">
              <a:defRPr sz="5000">
                <a:solidFill>
                  <a:schemeClr val="bg1"/>
                </a:solidFill>
              </a:defRPr>
            </a:lvl1pPr>
          </a:lstStyle>
          <a:p>
            <a:r>
              <a:rPr lang="en-GB"/>
              <a:t>Click to edit Master title style</a:t>
            </a:r>
            <a:endParaRPr lang="en-US" dirty="0"/>
          </a:p>
        </p:txBody>
      </p:sp>
      <p:sp>
        <p:nvSpPr>
          <p:cNvPr id="5" name="Subtitle 2"/>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60892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defRPr>
            </a:lvl1pPr>
            <a:lvl2pPr>
              <a:defRPr sz="2000"/>
            </a:lvl2pPr>
            <a:lvl3pPr>
              <a:defRPr sz="18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214378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p:cNvSpPr>
            <a:spLocks noGrp="1"/>
          </p:cNvSpPr>
          <p:nvPr>
            <p:ph type="title"/>
          </p:nvPr>
        </p:nvSpPr>
        <p:spPr/>
        <p:txBody>
          <a:bodyPr/>
          <a:lstStyle/>
          <a:p>
            <a:r>
              <a:rPr lang="en-GB"/>
              <a:t>Click to edit Master title style</a:t>
            </a:r>
            <a:endParaRPr lang="en-US" dirty="0"/>
          </a:p>
        </p:txBody>
      </p:sp>
      <p:sp>
        <p:nvSpPr>
          <p:cNvPr id="4" name="Date Placeholder 10">
            <a:extLst>
              <a:ext uri="{FF2B5EF4-FFF2-40B4-BE49-F238E27FC236}">
                <a16:creationId xmlns:a16="http://schemas.microsoft.com/office/drawing/2014/main" id="{41F32A11-74C1-654D-A932-D25B78AA0993}"/>
              </a:ext>
            </a:extLst>
          </p:cNvPr>
          <p:cNvSpPr>
            <a:spLocks noGrp="1"/>
          </p:cNvSpPr>
          <p:nvPr>
            <p:ph type="dt" sz="half" idx="10"/>
          </p:nvPr>
        </p:nvSpPr>
        <p:spPr/>
        <p:txBody>
          <a:bodyPr/>
          <a:lstStyle>
            <a:lvl1pPr>
              <a:defRPr/>
            </a:lvl1pPr>
          </a:lstStyle>
          <a:p>
            <a:pPr>
              <a:defRPr/>
            </a:pPr>
            <a:fld id="{DBC784F2-B09C-412A-AD59-E54910A1960A}" type="datetime3">
              <a:rPr lang="de-DE" smtClean="0"/>
              <a:t>04/12/23</a:t>
            </a:fld>
            <a:endParaRPr lang="en-US" dirty="0"/>
          </a:p>
        </p:txBody>
      </p:sp>
      <p:sp>
        <p:nvSpPr>
          <p:cNvPr id="5" name="Footer Placeholder 11">
            <a:extLst>
              <a:ext uri="{FF2B5EF4-FFF2-40B4-BE49-F238E27FC236}">
                <a16:creationId xmlns:a16="http://schemas.microsoft.com/office/drawing/2014/main" id="{6C87D8F7-12A0-2743-84DD-5FF5D90DFA6B}"/>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dirty="0"/>
          </a:p>
        </p:txBody>
      </p:sp>
      <p:sp>
        <p:nvSpPr>
          <p:cNvPr id="6" name="Slide Number Placeholder 12">
            <a:extLst>
              <a:ext uri="{FF2B5EF4-FFF2-40B4-BE49-F238E27FC236}">
                <a16:creationId xmlns:a16="http://schemas.microsoft.com/office/drawing/2014/main" id="{807BD075-D21B-0748-A84C-147E6613B16B}"/>
              </a:ext>
            </a:extLst>
          </p:cNvPr>
          <p:cNvSpPr>
            <a:spLocks noGrp="1"/>
          </p:cNvSpPr>
          <p:nvPr>
            <p:ph type="sldNum" sz="quarter" idx="12"/>
          </p:nvPr>
        </p:nvSpPr>
        <p:spPr/>
        <p:txBody>
          <a:bodyPr/>
          <a:lstStyle>
            <a:lvl1pPr>
              <a:defRPr/>
            </a:lvl1pPr>
          </a:lstStyle>
          <a:p>
            <a:pPr>
              <a:defRPr/>
            </a:pPr>
            <a:fld id="{D9E0802A-88D9-C44E-9A97-E8A11EF7A61A}" type="slidenum">
              <a:rPr lang="en-US"/>
              <a:pPr>
                <a:defRPr/>
              </a:pPr>
              <a:t>‹#›</a:t>
            </a:fld>
            <a:endParaRPr lang="en-US" dirty="0"/>
          </a:p>
        </p:txBody>
      </p:sp>
    </p:spTree>
    <p:extLst>
      <p:ext uri="{BB962C8B-B14F-4D97-AF65-F5344CB8AC3E}">
        <p14:creationId xmlns:p14="http://schemas.microsoft.com/office/powerpoint/2010/main" val="29237912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Title 6"/>
          <p:cNvSpPr>
            <a:spLocks noGrp="1"/>
          </p:cNvSpPr>
          <p:nvPr>
            <p:ph type="title"/>
          </p:nvPr>
        </p:nvSpPr>
        <p:spPr/>
        <p:txBody>
          <a:bodyPr/>
          <a:lstStyle/>
          <a:p>
            <a:r>
              <a:rPr lang="en-GB"/>
              <a:t>Click to edit Master title style</a:t>
            </a:r>
            <a:endParaRPr lang="en-US" dirty="0"/>
          </a:p>
        </p:txBody>
      </p:sp>
      <p:sp>
        <p:nvSpPr>
          <p:cNvPr id="4" name="Date Placeholder 10">
            <a:extLst>
              <a:ext uri="{FF2B5EF4-FFF2-40B4-BE49-F238E27FC236}">
                <a16:creationId xmlns:a16="http://schemas.microsoft.com/office/drawing/2014/main" id="{8EC4A6DD-9FF0-534B-AE9D-124C07C914FA}"/>
              </a:ext>
            </a:extLst>
          </p:cNvPr>
          <p:cNvSpPr>
            <a:spLocks noGrp="1"/>
          </p:cNvSpPr>
          <p:nvPr>
            <p:ph type="dt" sz="half" idx="10"/>
          </p:nvPr>
        </p:nvSpPr>
        <p:spPr/>
        <p:txBody>
          <a:bodyPr/>
          <a:lstStyle>
            <a:lvl1pPr>
              <a:defRPr/>
            </a:lvl1pPr>
          </a:lstStyle>
          <a:p>
            <a:pPr>
              <a:defRPr/>
            </a:pPr>
            <a:fld id="{EA08E674-5A5B-45BE-B854-A53E45EAAC81}" type="datetime3">
              <a:rPr lang="de-DE" smtClean="0"/>
              <a:t>04/12/23</a:t>
            </a:fld>
            <a:endParaRPr lang="en-US" dirty="0"/>
          </a:p>
        </p:txBody>
      </p:sp>
      <p:sp>
        <p:nvSpPr>
          <p:cNvPr id="5" name="Footer Placeholder 11">
            <a:extLst>
              <a:ext uri="{FF2B5EF4-FFF2-40B4-BE49-F238E27FC236}">
                <a16:creationId xmlns:a16="http://schemas.microsoft.com/office/drawing/2014/main" id="{B10B0301-8A87-E148-B266-BD9E17FF5564}"/>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6" name="Slide Number Placeholder 12">
            <a:extLst>
              <a:ext uri="{FF2B5EF4-FFF2-40B4-BE49-F238E27FC236}">
                <a16:creationId xmlns:a16="http://schemas.microsoft.com/office/drawing/2014/main" id="{013DC46F-0132-2644-B96F-0D21A2E58011}"/>
              </a:ext>
            </a:extLst>
          </p:cNvPr>
          <p:cNvSpPr>
            <a:spLocks noGrp="1"/>
          </p:cNvSpPr>
          <p:nvPr>
            <p:ph type="sldNum" sz="quarter" idx="12"/>
          </p:nvPr>
        </p:nvSpPr>
        <p:spPr/>
        <p:txBody>
          <a:bodyPr/>
          <a:lstStyle>
            <a:lvl1pPr>
              <a:defRPr/>
            </a:lvl1pPr>
          </a:lstStyle>
          <a:p>
            <a:pPr>
              <a:defRPr/>
            </a:pPr>
            <a:fld id="{5F9410E4-61B5-DD44-9DE0-B61071173AF9}" type="slidenum">
              <a:rPr lang="en-US"/>
              <a:pPr>
                <a:defRPr/>
              </a:pPr>
              <a:t>‹#›</a:t>
            </a:fld>
            <a:endParaRPr lang="en-US" dirty="0"/>
          </a:p>
        </p:txBody>
      </p:sp>
    </p:spTree>
    <p:extLst>
      <p:ext uri="{BB962C8B-B14F-4D97-AF65-F5344CB8AC3E}">
        <p14:creationId xmlns:p14="http://schemas.microsoft.com/office/powerpoint/2010/main" val="8444493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a:t>Click to edit Master title style</a:t>
            </a:r>
            <a:endParaRPr lang="en-US" dirty="0"/>
          </a:p>
        </p:txBody>
      </p:sp>
      <p:sp>
        <p:nvSpPr>
          <p:cNvPr id="4" name="Picture Placeholder 3"/>
          <p:cNvSpPr>
            <a:spLocks noGrp="1"/>
          </p:cNvSpPr>
          <p:nvPr>
            <p:ph type="pic" sz="quarter" idx="13"/>
          </p:nvPr>
        </p:nvSpPr>
        <p:spPr>
          <a:xfrm>
            <a:off x="407988" y="1439863"/>
            <a:ext cx="11376025" cy="4760912"/>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5" name="Date Placeholder 10">
            <a:extLst>
              <a:ext uri="{FF2B5EF4-FFF2-40B4-BE49-F238E27FC236}">
                <a16:creationId xmlns:a16="http://schemas.microsoft.com/office/drawing/2014/main" id="{E671A792-2C55-2047-AA71-655B28A2B82B}"/>
              </a:ext>
            </a:extLst>
          </p:cNvPr>
          <p:cNvSpPr>
            <a:spLocks noGrp="1"/>
          </p:cNvSpPr>
          <p:nvPr>
            <p:ph type="dt" sz="half" idx="14"/>
          </p:nvPr>
        </p:nvSpPr>
        <p:spPr/>
        <p:txBody>
          <a:bodyPr/>
          <a:lstStyle>
            <a:lvl1pPr>
              <a:defRPr/>
            </a:lvl1pPr>
          </a:lstStyle>
          <a:p>
            <a:pPr>
              <a:defRPr/>
            </a:pPr>
            <a:fld id="{567509AD-CA3D-4114-8424-268DC628D319}" type="datetime3">
              <a:rPr lang="de-DE" smtClean="0"/>
              <a:t>04/12/23</a:t>
            </a:fld>
            <a:endParaRPr lang="en-US" dirty="0"/>
          </a:p>
        </p:txBody>
      </p:sp>
      <p:sp>
        <p:nvSpPr>
          <p:cNvPr id="6" name="Footer Placeholder 11">
            <a:extLst>
              <a:ext uri="{FF2B5EF4-FFF2-40B4-BE49-F238E27FC236}">
                <a16:creationId xmlns:a16="http://schemas.microsoft.com/office/drawing/2014/main" id="{57B409F6-A3FA-9340-A840-4235333E8EEF}"/>
              </a:ext>
            </a:extLst>
          </p:cNvPr>
          <p:cNvSpPr>
            <a:spLocks noGrp="1"/>
          </p:cNvSpPr>
          <p:nvPr>
            <p:ph type="ftr" sz="quarter" idx="15"/>
          </p:nvPr>
        </p:nvSpPr>
        <p:spPr/>
        <p:txBody>
          <a:bodyPr/>
          <a:lstStyle>
            <a:lvl1pPr>
              <a:defRPr/>
            </a:lvl1pPr>
          </a:lstStyle>
          <a:p>
            <a:pPr>
              <a:defRPr/>
            </a:pPr>
            <a:r>
              <a:rPr lang="en-GB"/>
              <a:t>P. Simon, G. Zevi Della Porta | Highlights and requests from HiRadMat &amp; AWAKE</a:t>
            </a:r>
            <a:endParaRPr lang="en-US"/>
          </a:p>
        </p:txBody>
      </p:sp>
      <p:sp>
        <p:nvSpPr>
          <p:cNvPr id="8" name="Slide Number Placeholder 12">
            <a:extLst>
              <a:ext uri="{FF2B5EF4-FFF2-40B4-BE49-F238E27FC236}">
                <a16:creationId xmlns:a16="http://schemas.microsoft.com/office/drawing/2014/main" id="{3574C07E-7E9A-8546-B337-3D5F53F33D11}"/>
              </a:ext>
            </a:extLst>
          </p:cNvPr>
          <p:cNvSpPr>
            <a:spLocks noGrp="1"/>
          </p:cNvSpPr>
          <p:nvPr>
            <p:ph type="sldNum" sz="quarter" idx="16"/>
          </p:nvPr>
        </p:nvSpPr>
        <p:spPr/>
        <p:txBody>
          <a:bodyPr/>
          <a:lstStyle>
            <a:lvl1pPr>
              <a:defRPr/>
            </a:lvl1pPr>
          </a:lstStyle>
          <a:p>
            <a:pPr>
              <a:defRPr/>
            </a:pPr>
            <a:fld id="{42B00D68-127C-F94D-A724-78E7EB7ECE98}" type="slidenum">
              <a:rPr lang="en-US"/>
              <a:pPr>
                <a:defRPr/>
              </a:pPr>
              <a:t>‹#›</a:t>
            </a:fld>
            <a:endParaRPr lang="en-US" dirty="0"/>
          </a:p>
        </p:txBody>
      </p:sp>
    </p:spTree>
    <p:extLst>
      <p:ext uri="{BB962C8B-B14F-4D97-AF65-F5344CB8AC3E}">
        <p14:creationId xmlns:p14="http://schemas.microsoft.com/office/powerpoint/2010/main" val="24158430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825F327-E7F4-E74B-BFF2-9EF7BF174566}"/>
              </a:ext>
            </a:extLst>
          </p:cNvPr>
          <p:cNvCxnSpPr/>
          <p:nvPr userDrawn="1"/>
        </p:nvCxnSpPr>
        <p:spPr>
          <a:xfrm>
            <a:off x="407988" y="6265863"/>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11">
            <a:extLst>
              <a:ext uri="{FF2B5EF4-FFF2-40B4-BE49-F238E27FC236}">
                <a16:creationId xmlns:a16="http://schemas.microsoft.com/office/drawing/2014/main" id="{8513140E-983C-5944-B94D-F026CD83B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7988" y="6364288"/>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Date Placeholder 2">
            <a:extLst>
              <a:ext uri="{FF2B5EF4-FFF2-40B4-BE49-F238E27FC236}">
                <a16:creationId xmlns:a16="http://schemas.microsoft.com/office/drawing/2014/main" id="{66DE9894-518D-3E43-AF9F-54DFCC2AB0C6}"/>
              </a:ext>
            </a:extLst>
          </p:cNvPr>
          <p:cNvSpPr>
            <a:spLocks noGrp="1"/>
          </p:cNvSpPr>
          <p:nvPr>
            <p:ph type="dt" sz="half" idx="10"/>
          </p:nvPr>
        </p:nvSpPr>
        <p:spPr/>
        <p:txBody>
          <a:bodyPr/>
          <a:lstStyle>
            <a:lvl1pPr>
              <a:defRPr smtClean="0">
                <a:solidFill>
                  <a:schemeClr val="bg1"/>
                </a:solidFill>
              </a:defRPr>
            </a:lvl1pPr>
          </a:lstStyle>
          <a:p>
            <a:pPr>
              <a:defRPr/>
            </a:pPr>
            <a:fld id="{E537E55A-6925-438F-A164-1D2489EAAEA8}" type="datetime3">
              <a:rPr lang="de-DE" smtClean="0"/>
              <a:t>04/12/23</a:t>
            </a:fld>
            <a:endParaRPr lang="en-US" dirty="0"/>
          </a:p>
        </p:txBody>
      </p:sp>
      <p:sp>
        <p:nvSpPr>
          <p:cNvPr id="6" name="Slide Number Placeholder 3">
            <a:extLst>
              <a:ext uri="{FF2B5EF4-FFF2-40B4-BE49-F238E27FC236}">
                <a16:creationId xmlns:a16="http://schemas.microsoft.com/office/drawing/2014/main" id="{60977D63-3D1A-0B40-9D02-62F56E05829A}"/>
              </a:ext>
            </a:extLst>
          </p:cNvPr>
          <p:cNvSpPr>
            <a:spLocks noGrp="1"/>
          </p:cNvSpPr>
          <p:nvPr>
            <p:ph type="sldNum" sz="quarter" idx="11"/>
          </p:nvPr>
        </p:nvSpPr>
        <p:spPr/>
        <p:txBody>
          <a:bodyPr/>
          <a:lstStyle>
            <a:lvl1pPr>
              <a:defRPr smtClean="0">
                <a:solidFill>
                  <a:schemeClr val="bg1"/>
                </a:solidFill>
              </a:defRPr>
            </a:lvl1pPr>
          </a:lstStyle>
          <a:p>
            <a:pPr>
              <a:defRPr/>
            </a:pPr>
            <a:fld id="{8679A9DE-8868-1B4B-9147-13C095738B5F}" type="slidenum">
              <a:rPr lang="en-US"/>
              <a:pPr>
                <a:defRPr/>
              </a:pPr>
              <a:t>‹#›</a:t>
            </a:fld>
            <a:endParaRPr lang="en-US" dirty="0"/>
          </a:p>
        </p:txBody>
      </p:sp>
      <p:sp>
        <p:nvSpPr>
          <p:cNvPr id="7" name="Footer Placeholder 4">
            <a:extLst>
              <a:ext uri="{FF2B5EF4-FFF2-40B4-BE49-F238E27FC236}">
                <a16:creationId xmlns:a16="http://schemas.microsoft.com/office/drawing/2014/main" id="{487AC343-52ED-8149-AA24-700B20CDF1ED}"/>
              </a:ext>
            </a:extLst>
          </p:cNvPr>
          <p:cNvSpPr>
            <a:spLocks noGrp="1"/>
          </p:cNvSpPr>
          <p:nvPr>
            <p:ph type="ftr" sz="quarter" idx="12"/>
          </p:nvPr>
        </p:nvSpPr>
        <p:spPr/>
        <p:txBody>
          <a:bodyPr/>
          <a:lstStyle>
            <a:lvl1pPr>
              <a:defRPr dirty="0">
                <a:solidFill>
                  <a:schemeClr val="bg1"/>
                </a:solidFill>
              </a:defRPr>
            </a:lvl1pPr>
          </a:lstStyle>
          <a:p>
            <a:pPr>
              <a:defRPr/>
            </a:pPr>
            <a:r>
              <a:rPr lang="en-GB"/>
              <a:t>P. Simon, G. Zevi Della Porta | Highlights and requests from HiRadMat &amp; AWAKE</a:t>
            </a:r>
            <a:endParaRPr lang="en-US"/>
          </a:p>
        </p:txBody>
      </p:sp>
    </p:spTree>
    <p:extLst>
      <p:ext uri="{BB962C8B-B14F-4D97-AF65-F5344CB8AC3E}">
        <p14:creationId xmlns:p14="http://schemas.microsoft.com/office/powerpoint/2010/main" val="2189796265"/>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p:cNvSpPr>
            <a:spLocks noGrp="1"/>
          </p:cNvSpPr>
          <p:nvPr>
            <p:ph type="pic" sz="quarter" idx="13"/>
          </p:nvPr>
        </p:nvSpPr>
        <p:spPr>
          <a:xfrm>
            <a:off x="0" y="-29980"/>
            <a:ext cx="12192000" cy="623075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10">
            <a:extLst>
              <a:ext uri="{FF2B5EF4-FFF2-40B4-BE49-F238E27FC236}">
                <a16:creationId xmlns:a16="http://schemas.microsoft.com/office/drawing/2014/main" id="{C8172D55-3B60-D541-B493-FF6FA37A737A}"/>
              </a:ext>
            </a:extLst>
          </p:cNvPr>
          <p:cNvSpPr>
            <a:spLocks noGrp="1"/>
          </p:cNvSpPr>
          <p:nvPr>
            <p:ph type="dt" sz="half" idx="14"/>
          </p:nvPr>
        </p:nvSpPr>
        <p:spPr/>
        <p:txBody>
          <a:bodyPr/>
          <a:lstStyle>
            <a:lvl1pPr>
              <a:defRPr/>
            </a:lvl1pPr>
          </a:lstStyle>
          <a:p>
            <a:pPr>
              <a:defRPr/>
            </a:pPr>
            <a:fld id="{0D8EBDAB-4AD7-44CC-9141-4490612B86E1}" type="datetime3">
              <a:rPr lang="de-DE" smtClean="0"/>
              <a:t>04/12/23</a:t>
            </a:fld>
            <a:endParaRPr lang="en-US" dirty="0"/>
          </a:p>
        </p:txBody>
      </p:sp>
      <p:sp>
        <p:nvSpPr>
          <p:cNvPr id="5" name="Footer Placeholder 11">
            <a:extLst>
              <a:ext uri="{FF2B5EF4-FFF2-40B4-BE49-F238E27FC236}">
                <a16:creationId xmlns:a16="http://schemas.microsoft.com/office/drawing/2014/main" id="{2BD87B5B-5F52-F849-BFC8-9FAE2DF9D091}"/>
              </a:ext>
            </a:extLst>
          </p:cNvPr>
          <p:cNvSpPr>
            <a:spLocks noGrp="1"/>
          </p:cNvSpPr>
          <p:nvPr>
            <p:ph type="ftr" sz="quarter" idx="15"/>
          </p:nvPr>
        </p:nvSpPr>
        <p:spPr/>
        <p:txBody>
          <a:bodyPr/>
          <a:lstStyle>
            <a:lvl1pPr>
              <a:defRPr/>
            </a:lvl1pPr>
          </a:lstStyle>
          <a:p>
            <a:pPr>
              <a:defRPr/>
            </a:pPr>
            <a:r>
              <a:rPr lang="en-GB"/>
              <a:t>P. Simon, G. Zevi Della Porta | Highlights and requests from HiRadMat &amp; AWAKE</a:t>
            </a:r>
            <a:endParaRPr lang="en-US"/>
          </a:p>
        </p:txBody>
      </p:sp>
      <p:sp>
        <p:nvSpPr>
          <p:cNvPr id="6" name="Slide Number Placeholder 12">
            <a:extLst>
              <a:ext uri="{FF2B5EF4-FFF2-40B4-BE49-F238E27FC236}">
                <a16:creationId xmlns:a16="http://schemas.microsoft.com/office/drawing/2014/main" id="{AE783567-7B20-134B-913E-4B1C54B6C2B7}"/>
              </a:ext>
            </a:extLst>
          </p:cNvPr>
          <p:cNvSpPr>
            <a:spLocks noGrp="1"/>
          </p:cNvSpPr>
          <p:nvPr>
            <p:ph type="sldNum" sz="quarter" idx="16"/>
          </p:nvPr>
        </p:nvSpPr>
        <p:spPr/>
        <p:txBody>
          <a:bodyPr/>
          <a:lstStyle>
            <a:lvl1pPr>
              <a:defRPr/>
            </a:lvl1pPr>
          </a:lstStyle>
          <a:p>
            <a:pPr>
              <a:defRPr/>
            </a:pPr>
            <a:fld id="{BADE12F1-93F1-C242-8059-8A3685D5FCD9}" type="slidenum">
              <a:rPr lang="en-US"/>
              <a:pPr>
                <a:defRPr/>
              </a:pPr>
              <a:t>‹#›</a:t>
            </a:fld>
            <a:endParaRPr lang="en-US" dirty="0"/>
          </a:p>
        </p:txBody>
      </p:sp>
    </p:spTree>
    <p:extLst>
      <p:ext uri="{BB962C8B-B14F-4D97-AF65-F5344CB8AC3E}">
        <p14:creationId xmlns:p14="http://schemas.microsoft.com/office/powerpoint/2010/main" val="32356494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Date Placeholder 7">
            <a:extLst>
              <a:ext uri="{FF2B5EF4-FFF2-40B4-BE49-F238E27FC236}">
                <a16:creationId xmlns:a16="http://schemas.microsoft.com/office/drawing/2014/main" id="{835A8978-601B-6546-878C-F9C16FE02711}"/>
              </a:ext>
            </a:extLst>
          </p:cNvPr>
          <p:cNvSpPr>
            <a:spLocks noGrp="1"/>
          </p:cNvSpPr>
          <p:nvPr>
            <p:ph type="dt" sz="half" idx="10"/>
          </p:nvPr>
        </p:nvSpPr>
        <p:spPr/>
        <p:txBody>
          <a:bodyPr/>
          <a:lstStyle>
            <a:lvl1pPr>
              <a:defRPr/>
            </a:lvl1pPr>
          </a:lstStyle>
          <a:p>
            <a:pPr>
              <a:defRPr/>
            </a:pPr>
            <a:fld id="{8EA42878-F7A6-4CD5-BE44-9293968B1954}" type="datetime3">
              <a:rPr lang="de-DE" smtClean="0"/>
              <a:t>04/12/23</a:t>
            </a:fld>
            <a:endParaRPr lang="en-US" dirty="0"/>
          </a:p>
        </p:txBody>
      </p:sp>
      <p:sp>
        <p:nvSpPr>
          <p:cNvPr id="6" name="Footer Placeholder 8">
            <a:extLst>
              <a:ext uri="{FF2B5EF4-FFF2-40B4-BE49-F238E27FC236}">
                <a16:creationId xmlns:a16="http://schemas.microsoft.com/office/drawing/2014/main" id="{9E525393-58F9-5442-B9B9-94B52E39C1CC}"/>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7" name="Slide Number Placeholder 9">
            <a:extLst>
              <a:ext uri="{FF2B5EF4-FFF2-40B4-BE49-F238E27FC236}">
                <a16:creationId xmlns:a16="http://schemas.microsoft.com/office/drawing/2014/main" id="{C8166FC2-2BDF-6C49-9DF4-5A1C2C02A55F}"/>
              </a:ext>
            </a:extLst>
          </p:cNvPr>
          <p:cNvSpPr>
            <a:spLocks noGrp="1"/>
          </p:cNvSpPr>
          <p:nvPr>
            <p:ph type="sldNum" sz="quarter" idx="12"/>
          </p:nvPr>
        </p:nvSpPr>
        <p:spPr/>
        <p:txBody>
          <a:bodyPr/>
          <a:lstStyle>
            <a:lvl1pPr>
              <a:defRPr/>
            </a:lvl1pPr>
          </a:lstStyle>
          <a:p>
            <a:pPr>
              <a:defRPr/>
            </a:pPr>
            <a:fld id="{AEFE3047-7FEA-A845-BF3C-24194D3C5C80}" type="slidenum">
              <a:rPr lang="en-US"/>
              <a:pPr>
                <a:defRPr/>
              </a:pPr>
              <a:t>‹#›</a:t>
            </a:fld>
            <a:endParaRPr lang="en-US" dirty="0"/>
          </a:p>
        </p:txBody>
      </p:sp>
    </p:spTree>
    <p:extLst>
      <p:ext uri="{BB962C8B-B14F-4D97-AF65-F5344CB8AC3E}">
        <p14:creationId xmlns:p14="http://schemas.microsoft.com/office/powerpoint/2010/main" val="42342058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Date Placeholder 9">
            <a:extLst>
              <a:ext uri="{FF2B5EF4-FFF2-40B4-BE49-F238E27FC236}">
                <a16:creationId xmlns:a16="http://schemas.microsoft.com/office/drawing/2014/main" id="{4A68E9EE-B23C-424E-9516-DD9C0EEE72F3}"/>
              </a:ext>
            </a:extLst>
          </p:cNvPr>
          <p:cNvSpPr>
            <a:spLocks noGrp="1"/>
          </p:cNvSpPr>
          <p:nvPr>
            <p:ph type="dt" sz="half" idx="10"/>
          </p:nvPr>
        </p:nvSpPr>
        <p:spPr/>
        <p:txBody>
          <a:bodyPr/>
          <a:lstStyle>
            <a:lvl1pPr>
              <a:defRPr/>
            </a:lvl1pPr>
          </a:lstStyle>
          <a:p>
            <a:pPr>
              <a:defRPr/>
            </a:pPr>
            <a:fld id="{67431607-5C78-4ABC-BBF2-A1CA18FE8CF5}" type="datetime3">
              <a:rPr lang="de-DE" smtClean="0"/>
              <a:t>04/12/23</a:t>
            </a:fld>
            <a:endParaRPr lang="en-US" dirty="0"/>
          </a:p>
        </p:txBody>
      </p:sp>
      <p:sp>
        <p:nvSpPr>
          <p:cNvPr id="8" name="Footer Placeholder 10">
            <a:extLst>
              <a:ext uri="{FF2B5EF4-FFF2-40B4-BE49-F238E27FC236}">
                <a16:creationId xmlns:a16="http://schemas.microsoft.com/office/drawing/2014/main" id="{E158777D-9B74-6B4A-A6B3-B75F8475F8B0}"/>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9" name="Slide Number Placeholder 11">
            <a:extLst>
              <a:ext uri="{FF2B5EF4-FFF2-40B4-BE49-F238E27FC236}">
                <a16:creationId xmlns:a16="http://schemas.microsoft.com/office/drawing/2014/main" id="{B9B02D66-9EFE-6844-9CC1-5E981003FFFF}"/>
              </a:ext>
            </a:extLst>
          </p:cNvPr>
          <p:cNvSpPr>
            <a:spLocks noGrp="1"/>
          </p:cNvSpPr>
          <p:nvPr>
            <p:ph type="sldNum" sz="quarter" idx="12"/>
          </p:nvPr>
        </p:nvSpPr>
        <p:spPr/>
        <p:txBody>
          <a:bodyPr/>
          <a:lstStyle>
            <a:lvl1pPr>
              <a:defRPr/>
            </a:lvl1pPr>
          </a:lstStyle>
          <a:p>
            <a:pPr>
              <a:defRPr/>
            </a:pPr>
            <a:fld id="{94BF1FDF-889D-EA46-B529-9281DDF40E49}" type="slidenum">
              <a:rPr lang="en-US"/>
              <a:pPr>
                <a:defRPr/>
              </a:pPr>
              <a:t>‹#›</a:t>
            </a:fld>
            <a:endParaRPr lang="en-US" dirty="0"/>
          </a:p>
        </p:txBody>
      </p:sp>
    </p:spTree>
    <p:extLst>
      <p:ext uri="{BB962C8B-B14F-4D97-AF65-F5344CB8AC3E}">
        <p14:creationId xmlns:p14="http://schemas.microsoft.com/office/powerpoint/2010/main" val="361180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p:cNvSpPr>
            <a:spLocks noGrp="1"/>
          </p:cNvSpPr>
          <p:nvPr>
            <p:ph type="pic" sz="quarter" idx="13"/>
          </p:nvPr>
        </p:nvSpPr>
        <p:spPr>
          <a:xfrm>
            <a:off x="6167438" y="0"/>
            <a:ext cx="6024562" cy="6207170"/>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5" name="Date Placeholder 3">
            <a:extLst>
              <a:ext uri="{FF2B5EF4-FFF2-40B4-BE49-F238E27FC236}">
                <a16:creationId xmlns:a16="http://schemas.microsoft.com/office/drawing/2014/main" id="{D146EFDD-252E-7649-8228-0A8CFCA3493F}"/>
              </a:ext>
            </a:extLst>
          </p:cNvPr>
          <p:cNvSpPr>
            <a:spLocks noGrp="1"/>
          </p:cNvSpPr>
          <p:nvPr>
            <p:ph type="dt" sz="half" idx="14"/>
          </p:nvPr>
        </p:nvSpPr>
        <p:spPr/>
        <p:txBody>
          <a:bodyPr/>
          <a:lstStyle>
            <a:lvl1pPr>
              <a:defRPr/>
            </a:lvl1pPr>
          </a:lstStyle>
          <a:p>
            <a:pPr>
              <a:defRPr/>
            </a:pPr>
            <a:fld id="{45286826-C26C-477B-BF24-0F545DB9FC29}" type="datetime3">
              <a:rPr lang="de-DE" smtClean="0"/>
              <a:t>04/12/23</a:t>
            </a:fld>
            <a:endParaRPr lang="en-US" dirty="0"/>
          </a:p>
        </p:txBody>
      </p:sp>
      <p:sp>
        <p:nvSpPr>
          <p:cNvPr id="6" name="Footer Placeholder 7">
            <a:extLst>
              <a:ext uri="{FF2B5EF4-FFF2-40B4-BE49-F238E27FC236}">
                <a16:creationId xmlns:a16="http://schemas.microsoft.com/office/drawing/2014/main" id="{C91CCADB-7DF7-7E4A-8272-047CCE14AC9F}"/>
              </a:ext>
            </a:extLst>
          </p:cNvPr>
          <p:cNvSpPr>
            <a:spLocks noGrp="1"/>
          </p:cNvSpPr>
          <p:nvPr>
            <p:ph type="ftr" sz="quarter" idx="15"/>
          </p:nvPr>
        </p:nvSpPr>
        <p:spPr/>
        <p:txBody>
          <a:bodyPr/>
          <a:lstStyle>
            <a:lvl1pPr>
              <a:defRPr/>
            </a:lvl1pPr>
          </a:lstStyle>
          <a:p>
            <a:pPr>
              <a:defRPr/>
            </a:pPr>
            <a:r>
              <a:rPr lang="en-GB"/>
              <a:t>P. Simon, G. Zevi Della Porta | Highlights and requests from HiRadMat &amp; AWAKE</a:t>
            </a:r>
            <a:endParaRPr lang="en-US"/>
          </a:p>
        </p:txBody>
      </p:sp>
      <p:sp>
        <p:nvSpPr>
          <p:cNvPr id="7" name="Slide Number Placeholder 9">
            <a:extLst>
              <a:ext uri="{FF2B5EF4-FFF2-40B4-BE49-F238E27FC236}">
                <a16:creationId xmlns:a16="http://schemas.microsoft.com/office/drawing/2014/main" id="{12477255-F470-DF44-90F7-3EFB14C195F7}"/>
              </a:ext>
            </a:extLst>
          </p:cNvPr>
          <p:cNvSpPr>
            <a:spLocks noGrp="1"/>
          </p:cNvSpPr>
          <p:nvPr>
            <p:ph type="sldNum" sz="quarter" idx="16"/>
          </p:nvPr>
        </p:nvSpPr>
        <p:spPr/>
        <p:txBody>
          <a:bodyPr/>
          <a:lstStyle>
            <a:lvl1pPr>
              <a:defRPr/>
            </a:lvl1pPr>
          </a:lstStyle>
          <a:p>
            <a:pPr>
              <a:defRPr/>
            </a:pPr>
            <a:fld id="{8BDFB7A1-7BD1-2B4B-ABEC-D1FE823D9EEA}" type="slidenum">
              <a:rPr lang="en-US"/>
              <a:pPr>
                <a:defRPr/>
              </a:pPr>
              <a:t>‹#›</a:t>
            </a:fld>
            <a:endParaRPr lang="en-US" dirty="0"/>
          </a:p>
        </p:txBody>
      </p:sp>
    </p:spTree>
    <p:extLst>
      <p:ext uri="{BB962C8B-B14F-4D97-AF65-F5344CB8AC3E}">
        <p14:creationId xmlns:p14="http://schemas.microsoft.com/office/powerpoint/2010/main" val="22895646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Picture Placeholder 5"/>
          <p:cNvSpPr>
            <a:spLocks noGrp="1"/>
          </p:cNvSpPr>
          <p:nvPr>
            <p:ph type="pic" sz="quarter" idx="13"/>
          </p:nvPr>
        </p:nvSpPr>
        <p:spPr>
          <a:xfrm>
            <a:off x="6167438" y="1592263"/>
            <a:ext cx="5616575"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2" name="Picture Placeholder 5"/>
          <p:cNvSpPr>
            <a:spLocks noGrp="1"/>
          </p:cNvSpPr>
          <p:nvPr>
            <p:ph type="pic" sz="quarter" idx="17"/>
          </p:nvPr>
        </p:nvSpPr>
        <p:spPr>
          <a:xfrm>
            <a:off x="6167438" y="3969703"/>
            <a:ext cx="5616575"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Date Placeholder 3">
            <a:extLst>
              <a:ext uri="{FF2B5EF4-FFF2-40B4-BE49-F238E27FC236}">
                <a16:creationId xmlns:a16="http://schemas.microsoft.com/office/drawing/2014/main" id="{2DF01603-B67E-7246-9881-709AAE748682}"/>
              </a:ext>
            </a:extLst>
          </p:cNvPr>
          <p:cNvSpPr>
            <a:spLocks noGrp="1"/>
          </p:cNvSpPr>
          <p:nvPr>
            <p:ph type="dt" sz="half" idx="18"/>
          </p:nvPr>
        </p:nvSpPr>
        <p:spPr/>
        <p:txBody>
          <a:bodyPr/>
          <a:lstStyle>
            <a:lvl1pPr>
              <a:defRPr/>
            </a:lvl1pPr>
          </a:lstStyle>
          <a:p>
            <a:pPr>
              <a:defRPr/>
            </a:pPr>
            <a:fld id="{681860C3-2DFB-4282-91A7-61B1327F702A}" type="datetime3">
              <a:rPr lang="de-DE" smtClean="0"/>
              <a:t>04/12/23</a:t>
            </a:fld>
            <a:endParaRPr lang="en-US" dirty="0"/>
          </a:p>
        </p:txBody>
      </p:sp>
      <p:sp>
        <p:nvSpPr>
          <p:cNvPr id="7" name="Footer Placeholder 7">
            <a:extLst>
              <a:ext uri="{FF2B5EF4-FFF2-40B4-BE49-F238E27FC236}">
                <a16:creationId xmlns:a16="http://schemas.microsoft.com/office/drawing/2014/main" id="{C036B46E-1D6A-7144-91AA-E086FC6306BA}"/>
              </a:ext>
            </a:extLst>
          </p:cNvPr>
          <p:cNvSpPr>
            <a:spLocks noGrp="1"/>
          </p:cNvSpPr>
          <p:nvPr>
            <p:ph type="ftr" sz="quarter" idx="19"/>
          </p:nvPr>
        </p:nvSpPr>
        <p:spPr/>
        <p:txBody>
          <a:bodyPr/>
          <a:lstStyle>
            <a:lvl1pPr>
              <a:defRPr/>
            </a:lvl1pPr>
          </a:lstStyle>
          <a:p>
            <a:pPr>
              <a:defRPr/>
            </a:pPr>
            <a:r>
              <a:rPr lang="en-GB"/>
              <a:t>P. Simon, G. Zevi Della Porta | Highlights and requests from HiRadMat &amp; AWAKE</a:t>
            </a:r>
            <a:endParaRPr lang="en-US"/>
          </a:p>
        </p:txBody>
      </p:sp>
      <p:sp>
        <p:nvSpPr>
          <p:cNvPr id="8" name="Slide Number Placeholder 9">
            <a:extLst>
              <a:ext uri="{FF2B5EF4-FFF2-40B4-BE49-F238E27FC236}">
                <a16:creationId xmlns:a16="http://schemas.microsoft.com/office/drawing/2014/main" id="{AB98B34F-C4CD-524D-B8B8-966D0B8F4E09}"/>
              </a:ext>
            </a:extLst>
          </p:cNvPr>
          <p:cNvSpPr>
            <a:spLocks noGrp="1"/>
          </p:cNvSpPr>
          <p:nvPr>
            <p:ph type="sldNum" sz="quarter" idx="20"/>
          </p:nvPr>
        </p:nvSpPr>
        <p:spPr/>
        <p:txBody>
          <a:bodyPr/>
          <a:lstStyle>
            <a:lvl1pPr>
              <a:defRPr/>
            </a:lvl1pPr>
          </a:lstStyle>
          <a:p>
            <a:pPr>
              <a:defRPr/>
            </a:pPr>
            <a:fld id="{873547D9-84AF-1449-BD23-A057940121AE}" type="slidenum">
              <a:rPr lang="en-US"/>
              <a:pPr>
                <a:defRPr/>
              </a:pPr>
              <a:t>‹#›</a:t>
            </a:fld>
            <a:endParaRPr lang="en-US" dirty="0"/>
          </a:p>
        </p:txBody>
      </p:sp>
    </p:spTree>
    <p:extLst>
      <p:ext uri="{BB962C8B-B14F-4D97-AF65-F5344CB8AC3E}">
        <p14:creationId xmlns:p14="http://schemas.microsoft.com/office/powerpoint/2010/main" val="17719119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5"/>
          <p:cNvSpPr>
            <a:spLocks noGrp="1"/>
          </p:cNvSpPr>
          <p:nvPr>
            <p:ph type="pic" sz="quarter" idx="13"/>
          </p:nvPr>
        </p:nvSpPr>
        <p:spPr>
          <a:xfrm>
            <a:off x="8075613" y="1592263"/>
            <a:ext cx="3708400"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3" name="Picture Placeholder 5"/>
          <p:cNvSpPr>
            <a:spLocks noGrp="1"/>
          </p:cNvSpPr>
          <p:nvPr>
            <p:ph type="pic" sz="quarter" idx="17"/>
          </p:nvPr>
        </p:nvSpPr>
        <p:spPr>
          <a:xfrm>
            <a:off x="8124681" y="3969703"/>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4" name="Picture Placeholder 5"/>
          <p:cNvSpPr>
            <a:spLocks noGrp="1"/>
          </p:cNvSpPr>
          <p:nvPr>
            <p:ph type="pic" sz="quarter" idx="18"/>
          </p:nvPr>
        </p:nvSpPr>
        <p:spPr>
          <a:xfrm>
            <a:off x="4259263" y="1592263"/>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5" name="Picture Placeholder 5"/>
          <p:cNvSpPr>
            <a:spLocks noGrp="1"/>
          </p:cNvSpPr>
          <p:nvPr>
            <p:ph type="pic" sz="quarter" idx="19"/>
          </p:nvPr>
        </p:nvSpPr>
        <p:spPr>
          <a:xfrm>
            <a:off x="4259263" y="3978015"/>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8" name="Date Placeholder 3">
            <a:extLst>
              <a:ext uri="{FF2B5EF4-FFF2-40B4-BE49-F238E27FC236}">
                <a16:creationId xmlns:a16="http://schemas.microsoft.com/office/drawing/2014/main" id="{BA911D15-F030-3A4B-8BE7-CF8992CAA0F3}"/>
              </a:ext>
            </a:extLst>
          </p:cNvPr>
          <p:cNvSpPr>
            <a:spLocks noGrp="1"/>
          </p:cNvSpPr>
          <p:nvPr>
            <p:ph type="dt" sz="half" idx="20"/>
          </p:nvPr>
        </p:nvSpPr>
        <p:spPr/>
        <p:txBody>
          <a:bodyPr/>
          <a:lstStyle>
            <a:lvl1pPr>
              <a:defRPr/>
            </a:lvl1pPr>
          </a:lstStyle>
          <a:p>
            <a:pPr>
              <a:defRPr/>
            </a:pPr>
            <a:fld id="{7BDBF4DF-F789-4202-9749-7912ACCC80E2}" type="datetime3">
              <a:rPr lang="de-DE" smtClean="0"/>
              <a:t>04/12/23</a:t>
            </a:fld>
            <a:endParaRPr lang="en-US" dirty="0"/>
          </a:p>
        </p:txBody>
      </p:sp>
      <p:sp>
        <p:nvSpPr>
          <p:cNvPr id="10" name="Footer Placeholder 7">
            <a:extLst>
              <a:ext uri="{FF2B5EF4-FFF2-40B4-BE49-F238E27FC236}">
                <a16:creationId xmlns:a16="http://schemas.microsoft.com/office/drawing/2014/main" id="{85F2FD3D-DAA5-8F41-A819-B7628F46B6D5}"/>
              </a:ext>
            </a:extLst>
          </p:cNvPr>
          <p:cNvSpPr>
            <a:spLocks noGrp="1"/>
          </p:cNvSpPr>
          <p:nvPr>
            <p:ph type="ftr" sz="quarter" idx="21"/>
          </p:nvPr>
        </p:nvSpPr>
        <p:spPr/>
        <p:txBody>
          <a:bodyPr/>
          <a:lstStyle>
            <a:lvl1pPr>
              <a:defRPr/>
            </a:lvl1pPr>
          </a:lstStyle>
          <a:p>
            <a:pPr>
              <a:defRPr/>
            </a:pPr>
            <a:r>
              <a:rPr lang="en-GB"/>
              <a:t>P. Simon, G. Zevi Della Porta | Highlights and requests from HiRadMat &amp; AWAKE</a:t>
            </a:r>
            <a:endParaRPr lang="en-US"/>
          </a:p>
        </p:txBody>
      </p:sp>
      <p:sp>
        <p:nvSpPr>
          <p:cNvPr id="11" name="Slide Number Placeholder 9">
            <a:extLst>
              <a:ext uri="{FF2B5EF4-FFF2-40B4-BE49-F238E27FC236}">
                <a16:creationId xmlns:a16="http://schemas.microsoft.com/office/drawing/2014/main" id="{BC4E4BD8-6B81-9D41-9A5E-D996575884F3}"/>
              </a:ext>
            </a:extLst>
          </p:cNvPr>
          <p:cNvSpPr>
            <a:spLocks noGrp="1"/>
          </p:cNvSpPr>
          <p:nvPr>
            <p:ph type="sldNum" sz="quarter" idx="22"/>
          </p:nvPr>
        </p:nvSpPr>
        <p:spPr/>
        <p:txBody>
          <a:bodyPr/>
          <a:lstStyle>
            <a:lvl1pPr>
              <a:defRPr/>
            </a:lvl1pPr>
          </a:lstStyle>
          <a:p>
            <a:pPr>
              <a:defRPr/>
            </a:pPr>
            <a:fld id="{ECAEB00B-26C1-574F-B52B-6A1B6451B3A8}" type="slidenum">
              <a:rPr lang="en-US"/>
              <a:pPr>
                <a:defRPr/>
              </a:pPr>
              <a:t>‹#›</a:t>
            </a:fld>
            <a:endParaRPr lang="en-US" dirty="0"/>
          </a:p>
        </p:txBody>
      </p:sp>
    </p:spTree>
    <p:extLst>
      <p:ext uri="{BB962C8B-B14F-4D97-AF65-F5344CB8AC3E}">
        <p14:creationId xmlns:p14="http://schemas.microsoft.com/office/powerpoint/2010/main" val="471533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225415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p:cNvSpPr>
            <a:spLocks noGrp="1"/>
          </p:cNvSpPr>
          <p:nvPr>
            <p:ph type="pic" sz="quarter" idx="13"/>
          </p:nvPr>
        </p:nvSpPr>
        <p:spPr>
          <a:xfrm>
            <a:off x="407988" y="2420938"/>
            <a:ext cx="5616575"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8" name="Picture Placeholder 7"/>
          <p:cNvSpPr>
            <a:spLocks noGrp="1"/>
          </p:cNvSpPr>
          <p:nvPr>
            <p:ph type="pic" sz="quarter" idx="18"/>
          </p:nvPr>
        </p:nvSpPr>
        <p:spPr>
          <a:xfrm>
            <a:off x="6172200" y="2420938"/>
            <a:ext cx="5616575"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GB" noProof="0" dirty="0"/>
          </a:p>
        </p:txBody>
      </p:sp>
      <p:sp>
        <p:nvSpPr>
          <p:cNvPr id="7" name="Date Placeholder 3">
            <a:extLst>
              <a:ext uri="{FF2B5EF4-FFF2-40B4-BE49-F238E27FC236}">
                <a16:creationId xmlns:a16="http://schemas.microsoft.com/office/drawing/2014/main" id="{4335FA6E-E9DA-A84E-985A-717C9FB6D8BB}"/>
              </a:ext>
            </a:extLst>
          </p:cNvPr>
          <p:cNvSpPr>
            <a:spLocks noGrp="1"/>
          </p:cNvSpPr>
          <p:nvPr>
            <p:ph type="dt" sz="half" idx="19"/>
          </p:nvPr>
        </p:nvSpPr>
        <p:spPr/>
        <p:txBody>
          <a:bodyPr/>
          <a:lstStyle>
            <a:lvl1pPr>
              <a:defRPr/>
            </a:lvl1pPr>
          </a:lstStyle>
          <a:p>
            <a:pPr>
              <a:defRPr/>
            </a:pPr>
            <a:fld id="{0BFCF004-BC0C-4A35-A91B-078E5F02C563}" type="datetime3">
              <a:rPr lang="de-DE" smtClean="0"/>
              <a:t>04/12/23</a:t>
            </a:fld>
            <a:endParaRPr lang="en-US" dirty="0"/>
          </a:p>
        </p:txBody>
      </p:sp>
      <p:sp>
        <p:nvSpPr>
          <p:cNvPr id="9" name="Footer Placeholder 5">
            <a:extLst>
              <a:ext uri="{FF2B5EF4-FFF2-40B4-BE49-F238E27FC236}">
                <a16:creationId xmlns:a16="http://schemas.microsoft.com/office/drawing/2014/main" id="{44FC8698-274B-A648-97AD-8E62622B31B0}"/>
              </a:ext>
            </a:extLst>
          </p:cNvPr>
          <p:cNvSpPr>
            <a:spLocks noGrp="1"/>
          </p:cNvSpPr>
          <p:nvPr>
            <p:ph type="ftr" sz="quarter" idx="20"/>
          </p:nvPr>
        </p:nvSpPr>
        <p:spPr/>
        <p:txBody>
          <a:bodyPr/>
          <a:lstStyle>
            <a:lvl1pPr>
              <a:defRPr/>
            </a:lvl1pPr>
          </a:lstStyle>
          <a:p>
            <a:pPr>
              <a:defRPr/>
            </a:pPr>
            <a:r>
              <a:rPr lang="en-GB"/>
              <a:t>P. Simon, G. Zevi Della Porta | Highlights and requests from HiRadMat &amp; AWAKE</a:t>
            </a:r>
            <a:endParaRPr lang="en-US"/>
          </a:p>
        </p:txBody>
      </p:sp>
      <p:sp>
        <p:nvSpPr>
          <p:cNvPr id="10" name="Slide Number Placeholder 9">
            <a:extLst>
              <a:ext uri="{FF2B5EF4-FFF2-40B4-BE49-F238E27FC236}">
                <a16:creationId xmlns:a16="http://schemas.microsoft.com/office/drawing/2014/main" id="{3902F0F2-D983-6040-B34B-697C5D49C46D}"/>
              </a:ext>
            </a:extLst>
          </p:cNvPr>
          <p:cNvSpPr>
            <a:spLocks noGrp="1"/>
          </p:cNvSpPr>
          <p:nvPr>
            <p:ph type="sldNum" sz="quarter" idx="21"/>
          </p:nvPr>
        </p:nvSpPr>
        <p:spPr/>
        <p:txBody>
          <a:bodyPr/>
          <a:lstStyle>
            <a:lvl1pPr>
              <a:defRPr/>
            </a:lvl1pPr>
          </a:lstStyle>
          <a:p>
            <a:pPr>
              <a:defRPr/>
            </a:pPr>
            <a:fld id="{8DCA7CAF-765E-154D-AA22-34E36AEAB59F}" type="slidenum">
              <a:rPr lang="en-US"/>
              <a:pPr>
                <a:defRPr/>
              </a:pPr>
              <a:t>‹#›</a:t>
            </a:fld>
            <a:endParaRPr lang="en-US" dirty="0"/>
          </a:p>
        </p:txBody>
      </p:sp>
    </p:spTree>
    <p:extLst>
      <p:ext uri="{BB962C8B-B14F-4D97-AF65-F5344CB8AC3E}">
        <p14:creationId xmlns:p14="http://schemas.microsoft.com/office/powerpoint/2010/main" val="38191592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p:cNvSpPr>
            <a:spLocks noGrp="1"/>
          </p:cNvSpPr>
          <p:nvPr>
            <p:ph type="pic" sz="quarter" idx="13"/>
          </p:nvPr>
        </p:nvSpPr>
        <p:spPr>
          <a:xfrm>
            <a:off x="407989" y="2420938"/>
            <a:ext cx="3708400"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3" name="Picture Placeholder 12"/>
          <p:cNvSpPr>
            <a:spLocks noGrp="1"/>
          </p:cNvSpPr>
          <p:nvPr>
            <p:ph type="pic" sz="quarter" idx="14"/>
          </p:nvPr>
        </p:nvSpPr>
        <p:spPr>
          <a:xfrm>
            <a:off x="8075613" y="2416175"/>
            <a:ext cx="3713187" cy="3779837"/>
          </a:xfrm>
          <a:pattFill prst="lgCheck">
            <a:fgClr>
              <a:schemeClr val="accent4"/>
            </a:fgClr>
            <a:bgClr>
              <a:schemeClr val="bg1"/>
            </a:bgClr>
          </a:pattFill>
        </p:spPr>
        <p:txBody>
          <a:bodyPr rtlCol="0" anchor="ctr">
            <a:noAutofit/>
          </a:bodyP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lvl="0"/>
            <a:r>
              <a:rPr lang="en-GB" noProof="0"/>
              <a:t>Click icon to add picture</a:t>
            </a:r>
            <a:endParaRPr lang="en-US" noProof="0" dirty="0"/>
          </a:p>
        </p:txBody>
      </p:sp>
      <p:sp>
        <p:nvSpPr>
          <p:cNvPr id="10" name="Text Placeholder 2"/>
          <p:cNvSpPr>
            <a:spLocks noGrp="1"/>
          </p:cNvSpPr>
          <p:nvPr>
            <p:ph type="body" idx="15"/>
          </p:nvPr>
        </p:nvSpPr>
        <p:spPr>
          <a:xfrm>
            <a:off x="4253846" y="1601227"/>
            <a:ext cx="3708401" cy="668337"/>
          </a:xfrm>
        </p:spPr>
        <p:txBody>
          <a:bodyPr/>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p:cNvSpPr>
            <a:spLocks noGrp="1"/>
          </p:cNvSpPr>
          <p:nvPr>
            <p:ph type="pic" sz="quarter" idx="16"/>
          </p:nvPr>
        </p:nvSpPr>
        <p:spPr>
          <a:xfrm>
            <a:off x="4253848" y="2429902"/>
            <a:ext cx="3708400"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9" name="Date Placeholder 3">
            <a:extLst>
              <a:ext uri="{FF2B5EF4-FFF2-40B4-BE49-F238E27FC236}">
                <a16:creationId xmlns:a16="http://schemas.microsoft.com/office/drawing/2014/main" id="{FEC1935E-462C-194F-A2A7-2DE7C5D71E6B}"/>
              </a:ext>
            </a:extLst>
          </p:cNvPr>
          <p:cNvSpPr>
            <a:spLocks noGrp="1"/>
          </p:cNvSpPr>
          <p:nvPr>
            <p:ph type="dt" sz="half" idx="17"/>
          </p:nvPr>
        </p:nvSpPr>
        <p:spPr/>
        <p:txBody>
          <a:bodyPr/>
          <a:lstStyle>
            <a:lvl1pPr>
              <a:defRPr/>
            </a:lvl1pPr>
          </a:lstStyle>
          <a:p>
            <a:pPr>
              <a:defRPr/>
            </a:pPr>
            <a:fld id="{57FF2279-2140-456C-9463-C36AAA8170AF}" type="datetime3">
              <a:rPr lang="de-DE" smtClean="0"/>
              <a:t>04/12/23</a:t>
            </a:fld>
            <a:endParaRPr lang="en-US" dirty="0"/>
          </a:p>
        </p:txBody>
      </p:sp>
      <p:sp>
        <p:nvSpPr>
          <p:cNvPr id="14" name="Footer Placeholder 5">
            <a:extLst>
              <a:ext uri="{FF2B5EF4-FFF2-40B4-BE49-F238E27FC236}">
                <a16:creationId xmlns:a16="http://schemas.microsoft.com/office/drawing/2014/main" id="{969CCE60-D2B9-784D-90A2-419F4295FF9F}"/>
              </a:ext>
            </a:extLst>
          </p:cNvPr>
          <p:cNvSpPr>
            <a:spLocks noGrp="1"/>
          </p:cNvSpPr>
          <p:nvPr>
            <p:ph type="ftr" sz="quarter" idx="18"/>
          </p:nvPr>
        </p:nvSpPr>
        <p:spPr/>
        <p:txBody>
          <a:bodyPr/>
          <a:lstStyle>
            <a:lvl1pPr>
              <a:defRPr/>
            </a:lvl1pPr>
          </a:lstStyle>
          <a:p>
            <a:pPr>
              <a:defRPr/>
            </a:pPr>
            <a:r>
              <a:rPr lang="en-GB"/>
              <a:t>P. Simon, G. Zevi Della Porta | Highlights and requests from HiRadMat &amp; AWAKE</a:t>
            </a:r>
            <a:endParaRPr lang="en-US"/>
          </a:p>
        </p:txBody>
      </p:sp>
      <p:sp>
        <p:nvSpPr>
          <p:cNvPr id="15" name="Slide Number Placeholder 13">
            <a:extLst>
              <a:ext uri="{FF2B5EF4-FFF2-40B4-BE49-F238E27FC236}">
                <a16:creationId xmlns:a16="http://schemas.microsoft.com/office/drawing/2014/main" id="{4FF04689-8012-B64A-A48D-13140774BE14}"/>
              </a:ext>
            </a:extLst>
          </p:cNvPr>
          <p:cNvSpPr>
            <a:spLocks noGrp="1"/>
          </p:cNvSpPr>
          <p:nvPr>
            <p:ph type="sldNum" sz="quarter" idx="19"/>
          </p:nvPr>
        </p:nvSpPr>
        <p:spPr/>
        <p:txBody>
          <a:bodyPr/>
          <a:lstStyle>
            <a:lvl1pPr>
              <a:defRPr/>
            </a:lvl1pPr>
          </a:lstStyle>
          <a:p>
            <a:pPr>
              <a:defRPr/>
            </a:pPr>
            <a:fld id="{F9B0F8E9-F0B4-D843-8CFC-8A7B03BADB14}" type="slidenum">
              <a:rPr lang="en-US"/>
              <a:pPr>
                <a:defRPr/>
              </a:pPr>
              <a:t>‹#›</a:t>
            </a:fld>
            <a:endParaRPr lang="en-US" dirty="0"/>
          </a:p>
        </p:txBody>
      </p:sp>
    </p:spTree>
    <p:extLst>
      <p:ext uri="{BB962C8B-B14F-4D97-AF65-F5344CB8AC3E}">
        <p14:creationId xmlns:p14="http://schemas.microsoft.com/office/powerpoint/2010/main" val="34311182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p:cNvSpPr>
            <a:spLocks noGrp="1"/>
          </p:cNvSpPr>
          <p:nvPr>
            <p:ph type="body" idx="15"/>
          </p:nvPr>
        </p:nvSpPr>
        <p:spPr>
          <a:xfrm>
            <a:off x="4116386" y="1601376"/>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p:cNvSpPr>
            <a:spLocks noGrp="1"/>
          </p:cNvSpPr>
          <p:nvPr>
            <p:ph type="pic" sz="quarter" idx="16"/>
          </p:nvPr>
        </p:nvSpPr>
        <p:spPr>
          <a:xfrm>
            <a:off x="4116386" y="2732442"/>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5" name="Text Placeholder 2"/>
          <p:cNvSpPr>
            <a:spLocks noGrp="1"/>
          </p:cNvSpPr>
          <p:nvPr>
            <p:ph type="body" idx="20"/>
          </p:nvPr>
        </p:nvSpPr>
        <p:spPr>
          <a:xfrm>
            <a:off x="3275" y="5078524"/>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p:cNvSpPr>
            <a:spLocks noGrp="1"/>
          </p:cNvSpPr>
          <p:nvPr>
            <p:ph type="pic" sz="quarter" idx="21"/>
          </p:nvPr>
        </p:nvSpPr>
        <p:spPr>
          <a:xfrm>
            <a:off x="4050" y="1601376"/>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7" name="Text Placeholder 2"/>
          <p:cNvSpPr>
            <a:spLocks noGrp="1"/>
          </p:cNvSpPr>
          <p:nvPr>
            <p:ph type="body" idx="22"/>
          </p:nvPr>
        </p:nvSpPr>
        <p:spPr>
          <a:xfrm>
            <a:off x="8232388" y="5078524"/>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p:cNvSpPr>
            <a:spLocks noGrp="1"/>
          </p:cNvSpPr>
          <p:nvPr>
            <p:ph type="pic" sz="quarter" idx="23"/>
          </p:nvPr>
        </p:nvSpPr>
        <p:spPr>
          <a:xfrm>
            <a:off x="8232388" y="1601376"/>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9" name="Date Placeholder 3">
            <a:extLst>
              <a:ext uri="{FF2B5EF4-FFF2-40B4-BE49-F238E27FC236}">
                <a16:creationId xmlns:a16="http://schemas.microsoft.com/office/drawing/2014/main" id="{8B670F76-DF0D-A34C-8B9F-19E7E30917A0}"/>
              </a:ext>
            </a:extLst>
          </p:cNvPr>
          <p:cNvSpPr>
            <a:spLocks noGrp="1"/>
          </p:cNvSpPr>
          <p:nvPr>
            <p:ph type="dt" sz="half" idx="24"/>
          </p:nvPr>
        </p:nvSpPr>
        <p:spPr/>
        <p:txBody>
          <a:bodyPr/>
          <a:lstStyle>
            <a:lvl1pPr>
              <a:defRPr/>
            </a:lvl1pPr>
          </a:lstStyle>
          <a:p>
            <a:pPr>
              <a:defRPr/>
            </a:pPr>
            <a:fld id="{3ECF151C-35B4-40ED-961E-47F115448218}" type="datetime3">
              <a:rPr lang="de-DE" smtClean="0"/>
              <a:t>04/12/23</a:t>
            </a:fld>
            <a:endParaRPr lang="en-US" dirty="0"/>
          </a:p>
        </p:txBody>
      </p:sp>
      <p:sp>
        <p:nvSpPr>
          <p:cNvPr id="11" name="Footer Placeholder 5">
            <a:extLst>
              <a:ext uri="{FF2B5EF4-FFF2-40B4-BE49-F238E27FC236}">
                <a16:creationId xmlns:a16="http://schemas.microsoft.com/office/drawing/2014/main" id="{59865554-F560-0848-BD40-90008F2CCB6F}"/>
              </a:ext>
            </a:extLst>
          </p:cNvPr>
          <p:cNvSpPr>
            <a:spLocks noGrp="1"/>
          </p:cNvSpPr>
          <p:nvPr>
            <p:ph type="ftr" sz="quarter" idx="25"/>
          </p:nvPr>
        </p:nvSpPr>
        <p:spPr/>
        <p:txBody>
          <a:bodyPr/>
          <a:lstStyle>
            <a:lvl1pPr>
              <a:defRPr/>
            </a:lvl1pPr>
          </a:lstStyle>
          <a:p>
            <a:pPr>
              <a:defRPr/>
            </a:pPr>
            <a:r>
              <a:rPr lang="en-GB"/>
              <a:t>P. Simon, G. Zevi Della Porta | Highlights and requests from HiRadMat &amp; AWAKE</a:t>
            </a:r>
            <a:endParaRPr lang="en-US"/>
          </a:p>
        </p:txBody>
      </p:sp>
      <p:sp>
        <p:nvSpPr>
          <p:cNvPr id="13" name="Slide Number Placeholder 13">
            <a:extLst>
              <a:ext uri="{FF2B5EF4-FFF2-40B4-BE49-F238E27FC236}">
                <a16:creationId xmlns:a16="http://schemas.microsoft.com/office/drawing/2014/main" id="{18D89834-7397-B841-A343-A31D606B1511}"/>
              </a:ext>
            </a:extLst>
          </p:cNvPr>
          <p:cNvSpPr>
            <a:spLocks noGrp="1"/>
          </p:cNvSpPr>
          <p:nvPr>
            <p:ph type="sldNum" sz="quarter" idx="26"/>
          </p:nvPr>
        </p:nvSpPr>
        <p:spPr/>
        <p:txBody>
          <a:bodyPr/>
          <a:lstStyle>
            <a:lvl1pPr>
              <a:defRPr/>
            </a:lvl1pPr>
          </a:lstStyle>
          <a:p>
            <a:pPr>
              <a:defRPr/>
            </a:pPr>
            <a:fld id="{9057E803-4278-1546-AD7E-164F6FAAFE01}" type="slidenum">
              <a:rPr lang="en-US"/>
              <a:pPr>
                <a:defRPr/>
              </a:pPr>
              <a:t>‹#›</a:t>
            </a:fld>
            <a:endParaRPr lang="en-US" dirty="0"/>
          </a:p>
        </p:txBody>
      </p:sp>
    </p:spTree>
    <p:extLst>
      <p:ext uri="{BB962C8B-B14F-4D97-AF65-F5344CB8AC3E}">
        <p14:creationId xmlns:p14="http://schemas.microsoft.com/office/powerpoint/2010/main" val="40341766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p:cNvSpPr>
            <a:spLocks noGrp="1"/>
          </p:cNvSpPr>
          <p:nvPr>
            <p:ph type="pic" sz="quarter" idx="13"/>
          </p:nvPr>
        </p:nvSpPr>
        <p:spPr>
          <a:xfrm>
            <a:off x="412776" y="1592263"/>
            <a:ext cx="11376024" cy="2563906"/>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Text Placeholder 5"/>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9" name="Text Placeholder 5"/>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
        <p:nvSpPr>
          <p:cNvPr id="7" name="Date Placeholder 2">
            <a:extLst>
              <a:ext uri="{FF2B5EF4-FFF2-40B4-BE49-F238E27FC236}">
                <a16:creationId xmlns:a16="http://schemas.microsoft.com/office/drawing/2014/main" id="{1794AD1D-9A95-8F47-A461-519B00A59AE4}"/>
              </a:ext>
            </a:extLst>
          </p:cNvPr>
          <p:cNvSpPr>
            <a:spLocks noGrp="1"/>
          </p:cNvSpPr>
          <p:nvPr>
            <p:ph type="dt" sz="half" idx="20"/>
          </p:nvPr>
        </p:nvSpPr>
        <p:spPr/>
        <p:txBody>
          <a:bodyPr/>
          <a:lstStyle>
            <a:lvl1pPr>
              <a:defRPr/>
            </a:lvl1pPr>
          </a:lstStyle>
          <a:p>
            <a:pPr>
              <a:defRPr/>
            </a:pPr>
            <a:fld id="{01373C0F-417A-4262-A76A-B1E0F1DC4598}" type="datetime3">
              <a:rPr lang="de-DE" smtClean="0"/>
              <a:t>04/12/23</a:t>
            </a:fld>
            <a:endParaRPr lang="en-US" dirty="0"/>
          </a:p>
        </p:txBody>
      </p:sp>
      <p:sp>
        <p:nvSpPr>
          <p:cNvPr id="8" name="Footer Placeholder 3">
            <a:extLst>
              <a:ext uri="{FF2B5EF4-FFF2-40B4-BE49-F238E27FC236}">
                <a16:creationId xmlns:a16="http://schemas.microsoft.com/office/drawing/2014/main" id="{54E69192-F81A-F747-867F-9825198A16C9}"/>
              </a:ext>
            </a:extLst>
          </p:cNvPr>
          <p:cNvSpPr>
            <a:spLocks noGrp="1"/>
          </p:cNvSpPr>
          <p:nvPr>
            <p:ph type="ftr" sz="quarter" idx="21"/>
          </p:nvPr>
        </p:nvSpPr>
        <p:spPr/>
        <p:txBody>
          <a:bodyPr/>
          <a:lstStyle>
            <a:lvl1pPr>
              <a:defRPr/>
            </a:lvl1pPr>
          </a:lstStyle>
          <a:p>
            <a:pPr>
              <a:defRPr/>
            </a:pPr>
            <a:r>
              <a:rPr lang="en-GB"/>
              <a:t>P. Simon, G. Zevi Della Porta | Highlights and requests from HiRadMat &amp; AWAKE</a:t>
            </a:r>
            <a:endParaRPr lang="en-US"/>
          </a:p>
        </p:txBody>
      </p:sp>
      <p:sp>
        <p:nvSpPr>
          <p:cNvPr id="10" name="Slide Number Placeholder 4">
            <a:extLst>
              <a:ext uri="{FF2B5EF4-FFF2-40B4-BE49-F238E27FC236}">
                <a16:creationId xmlns:a16="http://schemas.microsoft.com/office/drawing/2014/main" id="{9B34977D-516C-3943-AB15-806EEF54EEC4}"/>
              </a:ext>
            </a:extLst>
          </p:cNvPr>
          <p:cNvSpPr>
            <a:spLocks noGrp="1"/>
          </p:cNvSpPr>
          <p:nvPr>
            <p:ph type="sldNum" sz="quarter" idx="22"/>
          </p:nvPr>
        </p:nvSpPr>
        <p:spPr/>
        <p:txBody>
          <a:bodyPr/>
          <a:lstStyle>
            <a:lvl1pPr>
              <a:defRPr/>
            </a:lvl1pPr>
          </a:lstStyle>
          <a:p>
            <a:pPr>
              <a:defRPr/>
            </a:pPr>
            <a:fld id="{A281EA6C-557B-5F4F-A865-EEBB10DD06E2}" type="slidenum">
              <a:rPr lang="en-US"/>
              <a:pPr>
                <a:defRPr/>
              </a:pPr>
              <a:t>‹#›</a:t>
            </a:fld>
            <a:endParaRPr lang="en-US" dirty="0"/>
          </a:p>
        </p:txBody>
      </p:sp>
    </p:spTree>
    <p:extLst>
      <p:ext uri="{BB962C8B-B14F-4D97-AF65-F5344CB8AC3E}">
        <p14:creationId xmlns:p14="http://schemas.microsoft.com/office/powerpoint/2010/main" val="28942516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p:cNvSpPr>
            <a:spLocks noGrp="1"/>
          </p:cNvSpPr>
          <p:nvPr>
            <p:ph type="pic" sz="quarter" idx="13"/>
          </p:nvPr>
        </p:nvSpPr>
        <p:spPr>
          <a:xfrm>
            <a:off x="0" y="1592263"/>
            <a:ext cx="12192000" cy="2945870"/>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Text Placeholder 5"/>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9" name="Text Placeholder 5"/>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7" name="Date Placeholder 2">
            <a:extLst>
              <a:ext uri="{FF2B5EF4-FFF2-40B4-BE49-F238E27FC236}">
                <a16:creationId xmlns:a16="http://schemas.microsoft.com/office/drawing/2014/main" id="{2B09AB68-5233-F246-B52F-E902DA817A78}"/>
              </a:ext>
            </a:extLst>
          </p:cNvPr>
          <p:cNvSpPr>
            <a:spLocks noGrp="1"/>
          </p:cNvSpPr>
          <p:nvPr>
            <p:ph type="dt" sz="half" idx="20"/>
          </p:nvPr>
        </p:nvSpPr>
        <p:spPr/>
        <p:txBody>
          <a:bodyPr/>
          <a:lstStyle>
            <a:lvl1pPr>
              <a:defRPr/>
            </a:lvl1pPr>
          </a:lstStyle>
          <a:p>
            <a:pPr>
              <a:defRPr/>
            </a:pPr>
            <a:fld id="{7D5087B2-F792-4172-8C7E-BE12DDFD4FBE}" type="datetime3">
              <a:rPr lang="de-DE" smtClean="0"/>
              <a:t>04/12/23</a:t>
            </a:fld>
            <a:endParaRPr lang="en-US" dirty="0"/>
          </a:p>
        </p:txBody>
      </p:sp>
      <p:sp>
        <p:nvSpPr>
          <p:cNvPr id="8" name="Footer Placeholder 3">
            <a:extLst>
              <a:ext uri="{FF2B5EF4-FFF2-40B4-BE49-F238E27FC236}">
                <a16:creationId xmlns:a16="http://schemas.microsoft.com/office/drawing/2014/main" id="{C8BBD1B5-BC24-0149-B3DF-149564606CA0}"/>
              </a:ext>
            </a:extLst>
          </p:cNvPr>
          <p:cNvSpPr>
            <a:spLocks noGrp="1"/>
          </p:cNvSpPr>
          <p:nvPr>
            <p:ph type="ftr" sz="quarter" idx="21"/>
          </p:nvPr>
        </p:nvSpPr>
        <p:spPr/>
        <p:txBody>
          <a:bodyPr/>
          <a:lstStyle>
            <a:lvl1pPr>
              <a:defRPr/>
            </a:lvl1pPr>
          </a:lstStyle>
          <a:p>
            <a:pPr>
              <a:defRPr/>
            </a:pPr>
            <a:r>
              <a:rPr lang="en-GB"/>
              <a:t>P. Simon, G. Zevi Della Porta | Highlights and requests from HiRadMat &amp; AWAKE</a:t>
            </a:r>
            <a:endParaRPr lang="en-US"/>
          </a:p>
        </p:txBody>
      </p:sp>
      <p:sp>
        <p:nvSpPr>
          <p:cNvPr id="10" name="Slide Number Placeholder 4">
            <a:extLst>
              <a:ext uri="{FF2B5EF4-FFF2-40B4-BE49-F238E27FC236}">
                <a16:creationId xmlns:a16="http://schemas.microsoft.com/office/drawing/2014/main" id="{D737F76D-22DE-1540-83FB-B37F5238F166}"/>
              </a:ext>
            </a:extLst>
          </p:cNvPr>
          <p:cNvSpPr>
            <a:spLocks noGrp="1"/>
          </p:cNvSpPr>
          <p:nvPr>
            <p:ph type="sldNum" sz="quarter" idx="22"/>
          </p:nvPr>
        </p:nvSpPr>
        <p:spPr/>
        <p:txBody>
          <a:bodyPr/>
          <a:lstStyle>
            <a:lvl1pPr>
              <a:defRPr/>
            </a:lvl1pPr>
          </a:lstStyle>
          <a:p>
            <a:pPr>
              <a:defRPr/>
            </a:pPr>
            <a:fld id="{A2FD4E9C-15FB-614D-AA5D-5268D26F1E63}" type="slidenum">
              <a:rPr lang="en-US"/>
              <a:pPr>
                <a:defRPr/>
              </a:pPr>
              <a:t>‹#›</a:t>
            </a:fld>
            <a:endParaRPr lang="en-US" dirty="0"/>
          </a:p>
        </p:txBody>
      </p:sp>
    </p:spTree>
    <p:extLst>
      <p:ext uri="{BB962C8B-B14F-4D97-AF65-F5344CB8AC3E}">
        <p14:creationId xmlns:p14="http://schemas.microsoft.com/office/powerpoint/2010/main" val="7770686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6">
            <a:extLst>
              <a:ext uri="{FF2B5EF4-FFF2-40B4-BE49-F238E27FC236}">
                <a16:creationId xmlns:a16="http://schemas.microsoft.com/office/drawing/2014/main" id="{8244F39A-5873-B74E-A52F-BEDDC2DF8150}"/>
              </a:ext>
            </a:extLst>
          </p:cNvPr>
          <p:cNvSpPr>
            <a:spLocks noGrp="1"/>
          </p:cNvSpPr>
          <p:nvPr>
            <p:ph type="dt" sz="half" idx="10"/>
          </p:nvPr>
        </p:nvSpPr>
        <p:spPr/>
        <p:txBody>
          <a:bodyPr/>
          <a:lstStyle>
            <a:lvl1pPr>
              <a:defRPr/>
            </a:lvl1pPr>
          </a:lstStyle>
          <a:p>
            <a:pPr>
              <a:defRPr/>
            </a:pPr>
            <a:fld id="{5F439184-D78E-4A16-9B06-41F5C0DE6904}" type="datetime3">
              <a:rPr lang="de-DE" smtClean="0"/>
              <a:t>04/12/23</a:t>
            </a:fld>
            <a:endParaRPr lang="en-US" dirty="0"/>
          </a:p>
        </p:txBody>
      </p:sp>
      <p:sp>
        <p:nvSpPr>
          <p:cNvPr id="5" name="Footer Placeholder 7">
            <a:extLst>
              <a:ext uri="{FF2B5EF4-FFF2-40B4-BE49-F238E27FC236}">
                <a16:creationId xmlns:a16="http://schemas.microsoft.com/office/drawing/2014/main" id="{80A378AA-7D87-9544-94E3-41DBC80B2FB9}"/>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6" name="Slide Number Placeholder 8">
            <a:extLst>
              <a:ext uri="{FF2B5EF4-FFF2-40B4-BE49-F238E27FC236}">
                <a16:creationId xmlns:a16="http://schemas.microsoft.com/office/drawing/2014/main" id="{344F3C17-FB58-614E-AA6E-1AE3FC1C9A8D}"/>
              </a:ext>
            </a:extLst>
          </p:cNvPr>
          <p:cNvSpPr>
            <a:spLocks noGrp="1"/>
          </p:cNvSpPr>
          <p:nvPr>
            <p:ph type="sldNum" sz="quarter" idx="12"/>
          </p:nvPr>
        </p:nvSpPr>
        <p:spPr/>
        <p:txBody>
          <a:bodyPr/>
          <a:lstStyle>
            <a:lvl1pPr>
              <a:defRPr/>
            </a:lvl1pPr>
          </a:lstStyle>
          <a:p>
            <a:pPr>
              <a:defRPr/>
            </a:pPr>
            <a:fld id="{7F24E412-BD5D-EB4B-9357-9252DE81AE4B}" type="slidenum">
              <a:rPr lang="en-US"/>
              <a:pPr>
                <a:defRPr/>
              </a:pPr>
              <a:t>‹#›</a:t>
            </a:fld>
            <a:endParaRPr lang="en-US" dirty="0"/>
          </a:p>
        </p:txBody>
      </p:sp>
    </p:spTree>
    <p:extLst>
      <p:ext uri="{BB962C8B-B14F-4D97-AF65-F5344CB8AC3E}">
        <p14:creationId xmlns:p14="http://schemas.microsoft.com/office/powerpoint/2010/main" val="41071445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5">
            <a:extLst>
              <a:ext uri="{FF2B5EF4-FFF2-40B4-BE49-F238E27FC236}">
                <a16:creationId xmlns:a16="http://schemas.microsoft.com/office/drawing/2014/main" id="{5987CEF9-8A07-9346-AF06-60402ABA2512}"/>
              </a:ext>
            </a:extLst>
          </p:cNvPr>
          <p:cNvSpPr>
            <a:spLocks noGrp="1"/>
          </p:cNvSpPr>
          <p:nvPr>
            <p:ph type="dt" sz="half" idx="10"/>
          </p:nvPr>
        </p:nvSpPr>
        <p:spPr/>
        <p:txBody>
          <a:bodyPr/>
          <a:lstStyle>
            <a:lvl1pPr>
              <a:defRPr/>
            </a:lvl1pPr>
          </a:lstStyle>
          <a:p>
            <a:pPr>
              <a:defRPr/>
            </a:pPr>
            <a:fld id="{FA727EA3-082E-4D35-A473-B27DDDF22832}" type="datetime3">
              <a:rPr lang="de-DE" smtClean="0"/>
              <a:t>04/12/23</a:t>
            </a:fld>
            <a:endParaRPr lang="en-US" dirty="0"/>
          </a:p>
        </p:txBody>
      </p:sp>
      <p:sp>
        <p:nvSpPr>
          <p:cNvPr id="4" name="Footer Placeholder 6">
            <a:extLst>
              <a:ext uri="{FF2B5EF4-FFF2-40B4-BE49-F238E27FC236}">
                <a16:creationId xmlns:a16="http://schemas.microsoft.com/office/drawing/2014/main" id="{8E7C2024-029A-344C-BBDE-14A74B2C44C3}"/>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5" name="Slide Number Placeholder 7">
            <a:extLst>
              <a:ext uri="{FF2B5EF4-FFF2-40B4-BE49-F238E27FC236}">
                <a16:creationId xmlns:a16="http://schemas.microsoft.com/office/drawing/2014/main" id="{32CAF366-F9F4-8743-AB68-609646E83CD4}"/>
              </a:ext>
            </a:extLst>
          </p:cNvPr>
          <p:cNvSpPr>
            <a:spLocks noGrp="1"/>
          </p:cNvSpPr>
          <p:nvPr>
            <p:ph type="sldNum" sz="quarter" idx="12"/>
          </p:nvPr>
        </p:nvSpPr>
        <p:spPr/>
        <p:txBody>
          <a:bodyPr/>
          <a:lstStyle>
            <a:lvl1pPr>
              <a:defRPr/>
            </a:lvl1pPr>
          </a:lstStyle>
          <a:p>
            <a:pPr>
              <a:defRPr/>
            </a:pPr>
            <a:fld id="{C67D50E2-4031-784D-842E-C7CFFC2B0144}" type="slidenum">
              <a:rPr lang="en-US"/>
              <a:pPr>
                <a:defRPr/>
              </a:pPr>
              <a:t>‹#›</a:t>
            </a:fld>
            <a:endParaRPr lang="en-US" dirty="0"/>
          </a:p>
        </p:txBody>
      </p:sp>
    </p:spTree>
    <p:extLst>
      <p:ext uri="{BB962C8B-B14F-4D97-AF65-F5344CB8AC3E}">
        <p14:creationId xmlns:p14="http://schemas.microsoft.com/office/powerpoint/2010/main" val="26524790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Funding Acknowledgement">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D6800BE2-A1E2-784F-8046-080A581DA6DD}"/>
              </a:ext>
            </a:extLst>
          </p:cNvPr>
          <p:cNvGrpSpPr>
            <a:grpSpLocks/>
          </p:cNvGrpSpPr>
          <p:nvPr userDrawn="1"/>
        </p:nvGrpSpPr>
        <p:grpSpPr bwMode="auto">
          <a:xfrm>
            <a:off x="1568450" y="3040063"/>
            <a:ext cx="9055100" cy="777875"/>
            <a:chOff x="1775520" y="2901684"/>
            <a:chExt cx="9055962" cy="777631"/>
          </a:xfrm>
        </p:grpSpPr>
        <p:sp>
          <p:nvSpPr>
            <p:cNvPr id="3" name="Rectangle 11">
              <a:extLst>
                <a:ext uri="{FF2B5EF4-FFF2-40B4-BE49-F238E27FC236}">
                  <a16:creationId xmlns:a16="http://schemas.microsoft.com/office/drawing/2014/main" id="{E9582F24-DB39-F347-B154-B2C1EC9C6BB7}"/>
                </a:ext>
              </a:extLst>
            </p:cNvPr>
            <p:cNvSpPr>
              <a:spLocks noChangeArrowheads="1"/>
            </p:cNvSpPr>
            <p:nvPr userDrawn="1"/>
          </p:nvSpPr>
          <p:spPr bwMode="auto">
            <a:xfrm>
              <a:off x="3047999" y="2967335"/>
              <a:ext cx="77834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GB" altLang="en-DE">
                  <a:cs typeface="Arial" panose="020B0604020202020204" pitchFamily="34" charset="0"/>
                </a:rPr>
                <a:t>This project has received funding from the European Union’s Horizon 2020 Research and Innovation programme under Grant Agreement no 730871</a:t>
              </a:r>
              <a:endParaRPr lang="en-DE" altLang="en-DE">
                <a:cs typeface="Arial" panose="020B0604020202020204" pitchFamily="34" charset="0"/>
              </a:endParaRPr>
            </a:p>
          </p:txBody>
        </p:sp>
        <p:pic>
          <p:nvPicPr>
            <p:cNvPr id="4" name="Picture 4" descr="EU logo">
              <a:extLst>
                <a:ext uri="{FF2B5EF4-FFF2-40B4-BE49-F238E27FC236}">
                  <a16:creationId xmlns:a16="http://schemas.microsoft.com/office/drawing/2014/main" id="{B0E6FBC2-D320-F343-8CE5-5C47421C767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75520" y="2901684"/>
              <a:ext cx="1165906" cy="777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Date Placeholder 4">
            <a:extLst>
              <a:ext uri="{FF2B5EF4-FFF2-40B4-BE49-F238E27FC236}">
                <a16:creationId xmlns:a16="http://schemas.microsoft.com/office/drawing/2014/main" id="{BC92F419-8D11-9049-9E97-6B77ACEEB09C}"/>
              </a:ext>
            </a:extLst>
          </p:cNvPr>
          <p:cNvSpPr>
            <a:spLocks noGrp="1"/>
          </p:cNvSpPr>
          <p:nvPr>
            <p:ph type="dt" sz="half" idx="10"/>
          </p:nvPr>
        </p:nvSpPr>
        <p:spPr/>
        <p:txBody>
          <a:bodyPr/>
          <a:lstStyle>
            <a:lvl1pPr>
              <a:defRPr/>
            </a:lvl1pPr>
          </a:lstStyle>
          <a:p>
            <a:pPr>
              <a:defRPr/>
            </a:pPr>
            <a:fld id="{8C84F879-6D1F-47AB-98C4-63FDBF409728}" type="datetime3">
              <a:rPr lang="de-DE" smtClean="0"/>
              <a:t>04/12/23</a:t>
            </a:fld>
            <a:endParaRPr lang="en-US" dirty="0"/>
          </a:p>
        </p:txBody>
      </p:sp>
      <p:sp>
        <p:nvSpPr>
          <p:cNvPr id="6" name="Footer Placeholder 5">
            <a:extLst>
              <a:ext uri="{FF2B5EF4-FFF2-40B4-BE49-F238E27FC236}">
                <a16:creationId xmlns:a16="http://schemas.microsoft.com/office/drawing/2014/main" id="{860C85BD-00B8-1A42-B4D2-C9D04089E16F}"/>
              </a:ext>
            </a:extLst>
          </p:cNvPr>
          <p:cNvSpPr>
            <a:spLocks noGrp="1"/>
          </p:cNvSpPr>
          <p:nvPr>
            <p:ph type="ftr" sz="quarter" idx="11"/>
          </p:nvPr>
        </p:nvSpPr>
        <p:spPr/>
        <p:txBody>
          <a:bodyPr/>
          <a:lstStyle>
            <a:lvl1pPr>
              <a:defRPr/>
            </a:lvl1pPr>
          </a:lstStyle>
          <a:p>
            <a:pPr>
              <a:defRPr/>
            </a:pPr>
            <a:r>
              <a:rPr lang="en-GB"/>
              <a:t>P. Simon, G. Zevi Della Porta | Highlights and requests from HiRadMat &amp; AWAKE</a:t>
            </a:r>
            <a:endParaRPr lang="en-US"/>
          </a:p>
        </p:txBody>
      </p:sp>
      <p:sp>
        <p:nvSpPr>
          <p:cNvPr id="7" name="Slide Number Placeholder 6">
            <a:extLst>
              <a:ext uri="{FF2B5EF4-FFF2-40B4-BE49-F238E27FC236}">
                <a16:creationId xmlns:a16="http://schemas.microsoft.com/office/drawing/2014/main" id="{72638B1C-0681-F94C-BD43-7E4CEA270D82}"/>
              </a:ext>
            </a:extLst>
          </p:cNvPr>
          <p:cNvSpPr>
            <a:spLocks noGrp="1"/>
          </p:cNvSpPr>
          <p:nvPr>
            <p:ph type="sldNum" sz="quarter" idx="12"/>
          </p:nvPr>
        </p:nvSpPr>
        <p:spPr/>
        <p:txBody>
          <a:bodyPr/>
          <a:lstStyle>
            <a:lvl1pPr>
              <a:defRPr/>
            </a:lvl1pPr>
          </a:lstStyle>
          <a:p>
            <a:pPr>
              <a:defRPr/>
            </a:pPr>
            <a:fld id="{6273C312-96B1-AA43-AC0A-E21F93F86145}" type="slidenum">
              <a:rPr lang="en-US"/>
              <a:pPr>
                <a:defRPr/>
              </a:pPr>
              <a:t>‹#›</a:t>
            </a:fld>
            <a:endParaRPr lang="en-US" dirty="0"/>
          </a:p>
        </p:txBody>
      </p:sp>
    </p:spTree>
    <p:extLst>
      <p:ext uri="{BB962C8B-B14F-4D97-AF65-F5344CB8AC3E}">
        <p14:creationId xmlns:p14="http://schemas.microsoft.com/office/powerpoint/2010/main" val="21762285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id="{A779FFCF-58E1-0F46-8989-42BE878A0FD6}"/>
              </a:ext>
            </a:extLst>
          </p:cNvPr>
          <p:cNvSpPr txBox="1">
            <a:spLocks noChangeArrowheads="1"/>
          </p:cNvSpPr>
          <p:nvPr userDrawn="1"/>
        </p:nvSpPr>
        <p:spPr bwMode="auto">
          <a:xfrm>
            <a:off x="407988" y="6196013"/>
            <a:ext cx="11376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eaLnBrk="1" hangingPunct="1"/>
            <a:r>
              <a:rPr lang="fr-CH" altLang="en-DE"/>
              <a:t>home.cern</a:t>
            </a:r>
            <a:endParaRPr lang="en-US" altLang="en-DE"/>
          </a:p>
        </p:txBody>
      </p:sp>
      <p:pic>
        <p:nvPicPr>
          <p:cNvPr id="3" name="Picture 11">
            <a:extLst>
              <a:ext uri="{FF2B5EF4-FFF2-40B4-BE49-F238E27FC236}">
                <a16:creationId xmlns:a16="http://schemas.microsoft.com/office/drawing/2014/main" id="{7608E0DB-F874-0A47-BFF7-9F258FD8ECD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32400" y="2244725"/>
            <a:ext cx="17272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86152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BBC15-FDAF-51B5-6FA9-21516699B90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B117BA52-9279-61D6-1114-031E6214A2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0812B38-F12B-AE88-CEBA-97DD362E6E20}"/>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4CEE84F0-6E41-D18D-8AC7-E343D24171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4F721D-487E-3308-90F1-EA4BE29573B9}"/>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313986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329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4FC58-3D03-9E0A-EB7C-92EDF44940F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89328A7-085F-FA26-BDE6-6E3D56A78D4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DE14146-1CC0-5973-893B-1B9D1E06039C}"/>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95D60BF6-7ED3-CE58-B693-629CF0DA56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5F0EDC-CE33-1ED1-D7E9-30B90271CC01}"/>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42862709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C03CD-4641-0CB6-FB48-C2230E6AEF4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AC2AD868-6BDC-F539-CACB-7AF5DBBD73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212FB42-C9C9-C729-FB60-16E6B51F743C}"/>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D8FBB3CB-2CD2-C99B-E0D7-53E29BA560D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0E5970A-AA2A-D476-B77D-27DBB76C74F7}"/>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276554338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DB342-BE55-ECDD-CA67-2CB20EE994C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704ED90-1D6D-FDA2-DB51-702E92D5E3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FAC97D8A-CC95-7E03-EEEA-1BF2CE1DD07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6B71F51-8B48-0E63-EBCF-5347EC4E3065}"/>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6" name="Footer Placeholder 5">
            <a:extLst>
              <a:ext uri="{FF2B5EF4-FFF2-40B4-BE49-F238E27FC236}">
                <a16:creationId xmlns:a16="http://schemas.microsoft.com/office/drawing/2014/main" id="{A38FB1D1-DDCE-98F9-CABA-AEC3561995E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E0CA15-7808-434C-1100-620204559FF8}"/>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13313866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4139F-8E0A-03ED-9237-A06370BD5AD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CEDE29F5-7241-BC5A-99A4-203F423205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64E56B3-A062-3CE9-3AF7-2A08B7D702E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3D90502-0C84-4B9A-AD4B-A4120A4801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5A206E6-91D8-9D2B-8F34-CE02D86E83B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5D7C57F-A48D-8287-1B40-2B5BF0068C68}"/>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8" name="Footer Placeholder 7">
            <a:extLst>
              <a:ext uri="{FF2B5EF4-FFF2-40B4-BE49-F238E27FC236}">
                <a16:creationId xmlns:a16="http://schemas.microsoft.com/office/drawing/2014/main" id="{C2BE39E2-15C7-1649-5E67-ACD00EBBBF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14945F9-5AB9-70FB-6A6A-6159AE4A98B9}"/>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9486045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1179E-BFB9-9F1F-9A19-0AFD3580D2F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DBD3ACBA-816E-C77A-68F4-C908272968AC}"/>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4" name="Footer Placeholder 3">
            <a:extLst>
              <a:ext uri="{FF2B5EF4-FFF2-40B4-BE49-F238E27FC236}">
                <a16:creationId xmlns:a16="http://schemas.microsoft.com/office/drawing/2014/main" id="{6D444277-CEAA-D795-0E9D-E4F35DFBB75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5D53B88-BE80-A4C0-107A-F9269FC1F3B8}"/>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17991154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DA698E-A148-12F6-2CD3-0D8920B30330}"/>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3" name="Footer Placeholder 2">
            <a:extLst>
              <a:ext uri="{FF2B5EF4-FFF2-40B4-BE49-F238E27FC236}">
                <a16:creationId xmlns:a16="http://schemas.microsoft.com/office/drawing/2014/main" id="{047B208C-EF68-AC43-D2CE-F01B1DE2118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E7BB67C-729A-128D-9641-924C82B78AC4}"/>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38030586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6F389-1A54-B6C8-02FE-8A05E69924A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EEE49DC7-2137-D92C-15F4-FA48196DAD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A215F13-D585-4527-C735-D116F3BE00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C49B342-4BC2-F386-DC23-95F59ED57F44}"/>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6" name="Footer Placeholder 5">
            <a:extLst>
              <a:ext uri="{FF2B5EF4-FFF2-40B4-BE49-F238E27FC236}">
                <a16:creationId xmlns:a16="http://schemas.microsoft.com/office/drawing/2014/main" id="{D7684368-6088-5C94-2B24-74A9B8322C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133428-96A0-2A45-F5EB-57AB6AE2D669}"/>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17253306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CC230-6C69-B8EC-02F1-7D9A14E6EAC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ABBB0B5-E1BF-DE81-B7C7-2471F14C2D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C1C2B8-7603-ED15-00BD-15246BC4F6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0F7201A-3CE8-599F-6A7F-8A2B8385F1CC}"/>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6" name="Footer Placeholder 5">
            <a:extLst>
              <a:ext uri="{FF2B5EF4-FFF2-40B4-BE49-F238E27FC236}">
                <a16:creationId xmlns:a16="http://schemas.microsoft.com/office/drawing/2014/main" id="{A6D9E209-988D-3966-8A01-C68351832A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3530BD-92D9-B2E0-0DC4-FAD004DC63EF}"/>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27988077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82353-10F8-F0F3-F0A3-87A8B5E354AE}"/>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DEB3D59A-9970-0390-18E6-6C309A37EC6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9C9C17C-0D40-BF53-8E22-061C2FC9A13B}"/>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86F7893A-EE42-AF42-D1D3-6C698F9DD3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B5FB70-4566-B206-D57E-0DB2F3B1D07A}"/>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278859921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BB069D-90EC-5BBC-2130-B224B351DE6D}"/>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760315BF-054C-097F-8ED8-14D0D607845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4487DDA-0ADD-B338-0127-377EB7F0FF5E}"/>
              </a:ext>
            </a:extLst>
          </p:cNvPr>
          <p:cNvSpPr>
            <a:spLocks noGrp="1"/>
          </p:cNvSpPr>
          <p:nvPr>
            <p:ph type="dt" sz="half" idx="10"/>
          </p:nvPr>
        </p:nvSpPr>
        <p:spPr/>
        <p:txBody>
          <a:body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7ACEF69D-C279-980A-C953-264203B1A0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41F203-84A6-7466-3C66-2252E914C986}"/>
              </a:ext>
            </a:extLst>
          </p:cNvPr>
          <p:cNvSpPr>
            <a:spLocks noGrp="1"/>
          </p:cNvSpPr>
          <p:nvPr>
            <p:ph type="sldNum" sz="quarter" idx="12"/>
          </p:nvPr>
        </p:nvSpPr>
        <p:spPr/>
        <p:txBody>
          <a:bodyPr/>
          <a:lstStyle/>
          <a:p>
            <a:fld id="{0414038F-28B7-F143-8DBE-5A4AAE5DBDC2}" type="slidenum">
              <a:rPr lang="en-GB" smtClean="0"/>
              <a:t>‹#›</a:t>
            </a:fld>
            <a:endParaRPr lang="en-GB"/>
          </a:p>
        </p:txBody>
      </p:sp>
    </p:spTree>
    <p:extLst>
      <p:ext uri="{BB962C8B-B14F-4D97-AF65-F5344CB8AC3E}">
        <p14:creationId xmlns:p14="http://schemas.microsoft.com/office/powerpoint/2010/main" val="3159016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273352"/>
            <a:ext cx="10971684" cy="1145009"/>
          </a:xfrm>
          <a:prstGeom prst="rect">
            <a:avLst/>
          </a:prstGeom>
        </p:spPr>
        <p:txBody>
          <a:bodyPr lIns="0" tIns="0" rIns="0" bIns="0" anchor="ctr"/>
          <a:lstStyle/>
          <a:p>
            <a:pPr algn="ctr"/>
            <a:endParaRPr lang="en-US" sz="3992"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09562" y="1604841"/>
            <a:ext cx="10971684" cy="3977484"/>
          </a:xfrm>
          <a:prstGeom prst="rect">
            <a:avLst/>
          </a:prstGeom>
        </p:spPr>
        <p:txBody>
          <a:bodyPr lIns="0" tIns="0" rIns="0" bIns="0"/>
          <a:lstStyle/>
          <a:p>
            <a:endParaRPr lang="en-US" sz="2903"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18508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10968567"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007DAD45-5B94-40E1-9C9C-90666FE99F53}" type="datetime1">
              <a:rPr lang="fr-FR" smtClean="0"/>
              <a:t>04/12/2023</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Project Team #42</a:t>
            </a:r>
          </a:p>
        </p:txBody>
      </p:sp>
      <p:sp>
        <p:nvSpPr>
          <p:cNvPr id="8" name="Slide Number Placeholder 4"/>
          <p:cNvSpPr>
            <a:spLocks noGrp="1"/>
          </p:cNvSpPr>
          <p:nvPr>
            <p:ph type="sldNum" sz="quarter" idx="16"/>
          </p:nvPr>
        </p:nvSpPr>
        <p:spPr/>
        <p:txBody>
          <a:bodyPr/>
          <a:lstStyle>
            <a:lvl1pPr>
              <a:defRPr/>
            </a:lvl1pPr>
          </a:lstStyle>
          <a:p>
            <a:pPr>
              <a:defRPr/>
            </a:pPr>
            <a:fld id="{52BFB470-2343-4A55-B4E5-528817783CFB}" type="slidenum">
              <a:rPr lang="en-US"/>
              <a:pPr>
                <a:defRPr/>
              </a:pPr>
              <a:t>‹#›</a:t>
            </a:fld>
            <a:endParaRPr lang="en-US"/>
          </a:p>
        </p:txBody>
      </p:sp>
    </p:spTree>
    <p:extLst>
      <p:ext uri="{BB962C8B-B14F-4D97-AF65-F5344CB8AC3E}">
        <p14:creationId xmlns:p14="http://schemas.microsoft.com/office/powerpoint/2010/main" val="3851512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07 November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F. Ravotti (EP-DT) - Summary IRRAD / CHARM run 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37082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84DBB-F182-AA07-A350-951A794BE61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2B9464A-336D-CA15-B1EC-762BD90967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18C6F41A-F431-CFEA-6590-E612DA56B2EC}"/>
              </a:ext>
            </a:extLst>
          </p:cNvPr>
          <p:cNvSpPr>
            <a:spLocks noGrp="1"/>
          </p:cNvSpPr>
          <p:nvPr>
            <p:ph type="dt" sz="half" idx="10"/>
          </p:nvPr>
        </p:nvSpPr>
        <p:spPr/>
        <p:txBody>
          <a:body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E9D05455-4B10-F71F-1429-B92E524E4D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4A197D-C662-A4ED-0932-9F9971CB268B}"/>
              </a:ext>
            </a:extLst>
          </p:cNvPr>
          <p:cNvSpPr>
            <a:spLocks noGrp="1"/>
          </p:cNvSpPr>
          <p:nvPr>
            <p:ph type="sldNum" sz="quarter" idx="12"/>
          </p:nvPr>
        </p:nvSpPr>
        <p:spPr/>
        <p:txBody>
          <a:bodyPr/>
          <a:lstStyle/>
          <a:p>
            <a:fld id="{5CADEC23-559E-8B4F-88DA-AFE70D05C9A7}" type="slidenum">
              <a:rPr lang="en-GB" smtClean="0"/>
              <a:t>‹#›</a:t>
            </a:fld>
            <a:endParaRPr lang="en-GB"/>
          </a:p>
        </p:txBody>
      </p:sp>
    </p:spTree>
    <p:extLst>
      <p:ext uri="{BB962C8B-B14F-4D97-AF65-F5344CB8AC3E}">
        <p14:creationId xmlns:p14="http://schemas.microsoft.com/office/powerpoint/2010/main" val="2209177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image" Target="../media/image1.emf"/><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theme" Target="../theme/theme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a:t>Text Level 1 20 </a:t>
            </a:r>
            <a:r>
              <a:rPr lang="de-CH" dirty="0" err="1"/>
              <a:t>Pt</a:t>
            </a:r>
            <a:r>
              <a:rPr lang="de-CH" dirty="0"/>
              <a:t>. </a:t>
            </a:r>
          </a:p>
          <a:p>
            <a:pPr lvl="1"/>
            <a:r>
              <a:rPr lang="de-CH" dirty="0"/>
              <a:t>Text Level 2 18 </a:t>
            </a:r>
            <a:r>
              <a:rPr lang="de-CH" dirty="0" err="1"/>
              <a:t>Pt</a:t>
            </a:r>
            <a:r>
              <a:rPr lang="de-CH" dirty="0"/>
              <a:t>.</a:t>
            </a:r>
          </a:p>
          <a:p>
            <a:pPr lvl="2"/>
            <a:r>
              <a:rPr lang="de-CH" dirty="0"/>
              <a:t>Text Level 3 16 </a:t>
            </a:r>
            <a:r>
              <a:rPr lang="de-CH" dirty="0" err="1"/>
              <a:t>Pt</a:t>
            </a:r>
            <a:r>
              <a:rPr lang="de-CH" dirty="0"/>
              <a:t>.</a:t>
            </a:r>
          </a:p>
          <a:p>
            <a:pPr lvl="3"/>
            <a:r>
              <a:rPr lang="de-CH" dirty="0"/>
              <a:t>Text Level 4 14 </a:t>
            </a:r>
            <a:r>
              <a:rPr lang="de-CH" dirty="0" err="1"/>
              <a:t>Pt</a:t>
            </a:r>
            <a:r>
              <a:rPr lang="de-CH" dirty="0"/>
              <a:t>.</a:t>
            </a:r>
          </a:p>
          <a:p>
            <a:pPr lvl="4"/>
            <a:r>
              <a:rPr lang="de-CH" dirty="0"/>
              <a:t>Text Level 5 14 </a:t>
            </a:r>
            <a:r>
              <a:rPr lang="de-CH" dirty="0" err="1"/>
              <a:t>Pt</a:t>
            </a:r>
            <a:r>
              <a:rPr lang="de-CH" dirty="0"/>
              <a:t>.</a:t>
            </a:r>
            <a:endParaRPr lang="en-US" dirty="0"/>
          </a:p>
        </p:txBody>
      </p:sp>
      <p:sp>
        <p:nvSpPr>
          <p:cNvPr id="1035" name="Text Box 11"/>
          <p:cNvSpPr txBox="1">
            <a:spLocks noChangeArrowheads="1"/>
          </p:cNvSpPr>
          <p:nvPr/>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1040" name="Text Box 16"/>
          <p:cNvSpPr txBox="1">
            <a:spLocks noChangeArrowheads="1"/>
          </p:cNvSpPr>
          <p:nvPr/>
        </p:nvSpPr>
        <p:spPr bwMode="auto">
          <a:xfrm>
            <a:off x="508001" y="6542091"/>
            <a:ext cx="4514851" cy="276999"/>
          </a:xfrm>
          <a:prstGeom prst="rect">
            <a:avLst/>
          </a:prstGeom>
          <a:noFill/>
          <a:ln w="9525">
            <a:noFill/>
            <a:miter lim="800000"/>
            <a:headEnd/>
            <a:tailEnd/>
          </a:ln>
          <a:effectLst/>
        </p:spPr>
        <p:txBody>
          <a:bodyPr>
            <a:spAutoFit/>
          </a:bodyPr>
          <a:lstStyle/>
          <a:p>
            <a:pPr>
              <a:spcBef>
                <a:spcPct val="50000"/>
              </a:spcBef>
              <a:defRPr/>
            </a:pPr>
            <a:r>
              <a:rPr lang="en-GB" sz="1200" baseline="0" dirty="0"/>
              <a:t>JAP23</a:t>
            </a:r>
            <a:r>
              <a:rPr lang="en-GB" sz="1200" dirty="0"/>
              <a:t>,</a:t>
            </a:r>
            <a:r>
              <a:rPr lang="en-GB" sz="1200" baseline="0" dirty="0"/>
              <a:t> 05.12.2023</a:t>
            </a:r>
            <a:endParaRPr lang="en-US" sz="1300" dirty="0"/>
          </a:p>
        </p:txBody>
      </p:sp>
      <p:sp>
        <p:nvSpPr>
          <p:cNvPr id="1030" name="Rectangle 19"/>
          <p:cNvSpPr>
            <a:spLocks noGrp="1" noChangeArrowheads="1"/>
          </p:cNvSpPr>
          <p:nvPr>
            <p:ph type="title"/>
          </p:nvPr>
        </p:nvSpPr>
        <p:spPr bwMode="auto">
          <a:xfrm>
            <a:off x="618067" y="79375"/>
            <a:ext cx="10957984"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45" name="Line 21"/>
          <p:cNvSpPr>
            <a:spLocks noChangeShapeType="1"/>
          </p:cNvSpPr>
          <p:nvPr/>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1046"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D9D0EF41-8BD5-4BA3-B152-07B4757AE79F}" type="slidenum">
              <a:rPr lang="en-US" sz="1600"/>
              <a:pPr algn="r">
                <a:spcBef>
                  <a:spcPct val="50000"/>
                </a:spcBef>
                <a:defRPr/>
              </a:pPr>
              <a:t>‹#›</a:t>
            </a:fld>
            <a:endParaRPr lang="en-US" sz="1600" dirty="0"/>
          </a:p>
        </p:txBody>
      </p:sp>
      <p:sp>
        <p:nvSpPr>
          <p:cNvPr id="10" name="Line 23"/>
          <p:cNvSpPr>
            <a:spLocks noChangeShapeType="1"/>
          </p:cNvSpPr>
          <p:nvPr userDrawn="1"/>
        </p:nvSpPr>
        <p:spPr bwMode="auto">
          <a:xfrm>
            <a:off x="611717" y="714375"/>
            <a:ext cx="10972800" cy="0"/>
          </a:xfrm>
          <a:prstGeom prst="line">
            <a:avLst/>
          </a:prstGeom>
          <a:noFill/>
          <a:ln w="19050">
            <a:solidFill>
              <a:srgbClr val="003399"/>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28167760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756" r:id="rId8"/>
  </p:sldLayoutIdLst>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alpha val="45000"/>
              </a:schemeClr>
            </a:gs>
            <a:gs pos="28000">
              <a:schemeClr val="bg1"/>
            </a:gs>
            <a:gs pos="100000">
              <a:schemeClr val="bg1">
                <a:alpha val="32047"/>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03FCB6-6705-9637-4DA5-DEC60FD20D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AFBA040-F6F6-30B3-D16E-8110531D17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E6C79BB-36BC-C59B-9D8A-61DCF2CC6F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75EC44-4CF2-644B-BA0E-DCC842CE715F}" type="datetimeFigureOut">
              <a:rPr lang="en-GB" smtClean="0"/>
              <a:t>04/12/2023</a:t>
            </a:fld>
            <a:endParaRPr lang="en-GB"/>
          </a:p>
        </p:txBody>
      </p:sp>
      <p:sp>
        <p:nvSpPr>
          <p:cNvPr id="5" name="Footer Placeholder 4">
            <a:extLst>
              <a:ext uri="{FF2B5EF4-FFF2-40B4-BE49-F238E27FC236}">
                <a16:creationId xmlns:a16="http://schemas.microsoft.com/office/drawing/2014/main" id="{67B7795E-674C-728D-701F-A5CCDD99CF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32C6E2C-7ABC-EC78-6A22-10189B1B3F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DEC23-559E-8B4F-88DA-AFE70D05C9A7}" type="slidenum">
              <a:rPr lang="en-GB" smtClean="0"/>
              <a:t>‹#›</a:t>
            </a:fld>
            <a:endParaRPr lang="en-GB"/>
          </a:p>
        </p:txBody>
      </p:sp>
    </p:spTree>
    <p:extLst>
      <p:ext uri="{BB962C8B-B14F-4D97-AF65-F5344CB8AC3E}">
        <p14:creationId xmlns:p14="http://schemas.microsoft.com/office/powerpoint/2010/main" val="1389177806"/>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a:t>Text Level 1 20 </a:t>
            </a:r>
            <a:r>
              <a:rPr lang="de-CH" dirty="0" err="1"/>
              <a:t>Pt</a:t>
            </a:r>
            <a:r>
              <a:rPr lang="de-CH" dirty="0"/>
              <a:t>. </a:t>
            </a:r>
          </a:p>
          <a:p>
            <a:pPr lvl="1"/>
            <a:r>
              <a:rPr lang="de-CH" dirty="0"/>
              <a:t>Text Level 2 18 </a:t>
            </a:r>
            <a:r>
              <a:rPr lang="de-CH" dirty="0" err="1"/>
              <a:t>Pt</a:t>
            </a:r>
            <a:r>
              <a:rPr lang="de-CH" dirty="0"/>
              <a:t>.</a:t>
            </a:r>
          </a:p>
          <a:p>
            <a:pPr lvl="2"/>
            <a:r>
              <a:rPr lang="de-CH" dirty="0"/>
              <a:t>Text Level 3 16 </a:t>
            </a:r>
            <a:r>
              <a:rPr lang="de-CH" dirty="0" err="1"/>
              <a:t>Pt</a:t>
            </a:r>
            <a:r>
              <a:rPr lang="de-CH" dirty="0"/>
              <a:t>.</a:t>
            </a:r>
          </a:p>
          <a:p>
            <a:pPr lvl="3"/>
            <a:r>
              <a:rPr lang="de-CH" dirty="0"/>
              <a:t>Text Level 4 14 </a:t>
            </a:r>
            <a:r>
              <a:rPr lang="de-CH" dirty="0" err="1"/>
              <a:t>Pt</a:t>
            </a:r>
            <a:r>
              <a:rPr lang="de-CH" dirty="0"/>
              <a:t>.</a:t>
            </a:r>
          </a:p>
          <a:p>
            <a:pPr lvl="4"/>
            <a:r>
              <a:rPr lang="de-CH" dirty="0"/>
              <a:t>Text Level 5 14 </a:t>
            </a:r>
            <a:r>
              <a:rPr lang="de-CH" dirty="0" err="1"/>
              <a:t>Pt</a:t>
            </a:r>
            <a:r>
              <a:rPr lang="de-CH" dirty="0"/>
              <a:t>.</a:t>
            </a:r>
            <a:endParaRPr lang="en-US" dirty="0"/>
          </a:p>
        </p:txBody>
      </p:sp>
      <p:sp>
        <p:nvSpPr>
          <p:cNvPr id="1035" name="Text Box 11"/>
          <p:cNvSpPr txBox="1">
            <a:spLocks noChangeArrowheads="1"/>
          </p:cNvSpPr>
          <p:nvPr/>
        </p:nvSpPr>
        <p:spPr bwMode="auto">
          <a:xfrm>
            <a:off x="2946400" y="6556378"/>
            <a:ext cx="6197600" cy="290513"/>
          </a:xfrm>
          <a:prstGeom prst="rect">
            <a:avLst/>
          </a:prstGeom>
          <a:noFill/>
          <a:ln w="9525">
            <a:noFill/>
            <a:miter lim="800000"/>
            <a:headEnd/>
            <a:tailEnd/>
          </a:ln>
          <a:effectLst/>
        </p:spPr>
        <p:txBody>
          <a:bodyPr>
            <a:spAutoFit/>
          </a:bodyPr>
          <a:lstStyle/>
          <a:p>
            <a:pPr algn="ctr">
              <a:defRPr/>
            </a:pPr>
            <a:r>
              <a:rPr lang="en-US" sz="1300" dirty="0"/>
              <a:t>Eva Barbara Holzer</a:t>
            </a:r>
            <a:endParaRPr lang="en-US" sz="1300" b="1" dirty="0"/>
          </a:p>
        </p:txBody>
      </p:sp>
      <p:sp>
        <p:nvSpPr>
          <p:cNvPr id="1040" name="Text Box 16"/>
          <p:cNvSpPr txBox="1">
            <a:spLocks noChangeArrowheads="1"/>
          </p:cNvSpPr>
          <p:nvPr/>
        </p:nvSpPr>
        <p:spPr bwMode="auto">
          <a:xfrm>
            <a:off x="508001" y="6542091"/>
            <a:ext cx="4514851" cy="276999"/>
          </a:xfrm>
          <a:prstGeom prst="rect">
            <a:avLst/>
          </a:prstGeom>
          <a:noFill/>
          <a:ln w="9525">
            <a:noFill/>
            <a:miter lim="800000"/>
            <a:headEnd/>
            <a:tailEnd/>
          </a:ln>
          <a:effectLst/>
        </p:spPr>
        <p:txBody>
          <a:bodyPr>
            <a:spAutoFit/>
          </a:bodyPr>
          <a:lstStyle/>
          <a:p>
            <a:pPr>
              <a:spcBef>
                <a:spcPct val="50000"/>
              </a:spcBef>
              <a:defRPr/>
            </a:pPr>
            <a:r>
              <a:rPr lang="en-GB" sz="1200" baseline="0" dirty="0"/>
              <a:t>156</a:t>
            </a:r>
            <a:r>
              <a:rPr lang="en-GB" sz="1200" baseline="30000" dirty="0"/>
              <a:t>th</a:t>
            </a:r>
            <a:r>
              <a:rPr lang="en-GB" sz="1200" baseline="0" dirty="0"/>
              <a:t> LHCC Meeting</a:t>
            </a:r>
            <a:r>
              <a:rPr lang="en-GB" sz="1200" dirty="0"/>
              <a:t>,</a:t>
            </a:r>
            <a:r>
              <a:rPr lang="en-GB" sz="1200" baseline="0" dirty="0"/>
              <a:t> 29.11.2023</a:t>
            </a:r>
            <a:endParaRPr lang="en-US" sz="1300" dirty="0"/>
          </a:p>
        </p:txBody>
      </p:sp>
      <p:sp>
        <p:nvSpPr>
          <p:cNvPr id="1030" name="Rectangle 19"/>
          <p:cNvSpPr>
            <a:spLocks noGrp="1" noChangeArrowheads="1"/>
          </p:cNvSpPr>
          <p:nvPr>
            <p:ph type="title"/>
          </p:nvPr>
        </p:nvSpPr>
        <p:spPr bwMode="auto">
          <a:xfrm>
            <a:off x="618067" y="79375"/>
            <a:ext cx="10957984" cy="622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45" name="Line 21"/>
          <p:cNvSpPr>
            <a:spLocks noChangeShapeType="1"/>
          </p:cNvSpPr>
          <p:nvPr/>
        </p:nvSpPr>
        <p:spPr bwMode="auto">
          <a:xfrm>
            <a:off x="624417" y="6499225"/>
            <a:ext cx="10972800" cy="0"/>
          </a:xfrm>
          <a:prstGeom prst="line">
            <a:avLst/>
          </a:prstGeom>
          <a:noFill/>
          <a:ln w="19050">
            <a:solidFill>
              <a:srgbClr val="003399"/>
            </a:solidFill>
            <a:round/>
            <a:headEnd/>
            <a:tailEnd/>
          </a:ln>
          <a:effectLst/>
        </p:spPr>
        <p:txBody>
          <a:bodyPr/>
          <a:lstStyle/>
          <a:p>
            <a:pPr>
              <a:defRPr/>
            </a:pPr>
            <a:endParaRPr lang="en-US" sz="1400" dirty="0"/>
          </a:p>
        </p:txBody>
      </p:sp>
      <p:sp>
        <p:nvSpPr>
          <p:cNvPr id="1046" name="Text Box 22"/>
          <p:cNvSpPr txBox="1">
            <a:spLocks noChangeArrowheads="1"/>
          </p:cNvSpPr>
          <p:nvPr userDrawn="1"/>
        </p:nvSpPr>
        <p:spPr bwMode="auto">
          <a:xfrm>
            <a:off x="10718801" y="6507163"/>
            <a:ext cx="1405467" cy="336550"/>
          </a:xfrm>
          <a:prstGeom prst="rect">
            <a:avLst/>
          </a:prstGeom>
          <a:noFill/>
          <a:ln w="9525">
            <a:noFill/>
            <a:miter lim="800000"/>
            <a:headEnd/>
            <a:tailEnd/>
          </a:ln>
          <a:effectLst/>
        </p:spPr>
        <p:txBody>
          <a:bodyPr>
            <a:spAutoFit/>
          </a:bodyPr>
          <a:lstStyle/>
          <a:p>
            <a:pPr algn="r">
              <a:spcBef>
                <a:spcPct val="50000"/>
              </a:spcBef>
              <a:defRPr/>
            </a:pPr>
            <a:fld id="{D9D0EF41-8BD5-4BA3-B152-07B4757AE79F}" type="slidenum">
              <a:rPr lang="en-US" sz="1600"/>
              <a:pPr algn="r">
                <a:spcBef>
                  <a:spcPct val="50000"/>
                </a:spcBef>
                <a:defRPr/>
              </a:pPr>
              <a:t>‹#›</a:t>
            </a:fld>
            <a:endParaRPr lang="en-US" sz="1600" dirty="0"/>
          </a:p>
        </p:txBody>
      </p:sp>
      <p:sp>
        <p:nvSpPr>
          <p:cNvPr id="10" name="Line 23"/>
          <p:cNvSpPr>
            <a:spLocks noChangeShapeType="1"/>
          </p:cNvSpPr>
          <p:nvPr userDrawn="1"/>
        </p:nvSpPr>
        <p:spPr bwMode="auto">
          <a:xfrm>
            <a:off x="611717" y="714375"/>
            <a:ext cx="10972800" cy="0"/>
          </a:xfrm>
          <a:prstGeom prst="line">
            <a:avLst/>
          </a:prstGeom>
          <a:noFill/>
          <a:ln w="19050">
            <a:solidFill>
              <a:srgbClr val="003399"/>
            </a:solidFill>
            <a:round/>
            <a:headEnd/>
            <a:tailEnd/>
          </a:ln>
          <a:effectLst/>
        </p:spPr>
        <p:txBody>
          <a:bodyPr/>
          <a:lstStyle/>
          <a:p>
            <a:pPr>
              <a:defRPr/>
            </a:pPr>
            <a:endParaRPr lang="en-US" sz="1400" dirty="0"/>
          </a:p>
        </p:txBody>
      </p:sp>
    </p:spTree>
    <p:extLst>
      <p:ext uri="{BB962C8B-B14F-4D97-AF65-F5344CB8AC3E}">
        <p14:creationId xmlns:p14="http://schemas.microsoft.com/office/powerpoint/2010/main" val="4143017100"/>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Lst>
  <p:txStyles>
    <p:titleStyle>
      <a:lvl1pPr algn="l" rtl="0" eaLnBrk="0" fontAlgn="base" hangingPunct="0">
        <a:spcBef>
          <a:spcPct val="0"/>
        </a:spcBef>
        <a:spcAft>
          <a:spcPct val="0"/>
        </a:spcAft>
        <a:defRPr sz="2400" b="1">
          <a:solidFill>
            <a:srgbClr val="003399"/>
          </a:solidFill>
          <a:latin typeface="+mj-lt"/>
          <a:ea typeface="+mj-ea"/>
          <a:cs typeface="+mj-cs"/>
        </a:defRPr>
      </a:lvl1pPr>
      <a:lvl2pPr algn="l" rtl="0" eaLnBrk="0" fontAlgn="base" hangingPunct="0">
        <a:spcBef>
          <a:spcPct val="0"/>
        </a:spcBef>
        <a:spcAft>
          <a:spcPct val="0"/>
        </a:spcAft>
        <a:defRPr sz="2400" b="1">
          <a:solidFill>
            <a:srgbClr val="003399"/>
          </a:solidFill>
          <a:latin typeface="Helvetica" pitchFamily="34" charset="0"/>
        </a:defRPr>
      </a:lvl2pPr>
      <a:lvl3pPr algn="l" rtl="0" eaLnBrk="0" fontAlgn="base" hangingPunct="0">
        <a:spcBef>
          <a:spcPct val="0"/>
        </a:spcBef>
        <a:spcAft>
          <a:spcPct val="0"/>
        </a:spcAft>
        <a:defRPr sz="2400" b="1">
          <a:solidFill>
            <a:srgbClr val="003399"/>
          </a:solidFill>
          <a:latin typeface="Helvetica" pitchFamily="34" charset="0"/>
        </a:defRPr>
      </a:lvl3pPr>
      <a:lvl4pPr algn="l" rtl="0" eaLnBrk="0" fontAlgn="base" hangingPunct="0">
        <a:spcBef>
          <a:spcPct val="0"/>
        </a:spcBef>
        <a:spcAft>
          <a:spcPct val="0"/>
        </a:spcAft>
        <a:defRPr sz="2400" b="1">
          <a:solidFill>
            <a:srgbClr val="003399"/>
          </a:solidFill>
          <a:latin typeface="Helvetica" pitchFamily="34" charset="0"/>
        </a:defRPr>
      </a:lvl4pPr>
      <a:lvl5pPr algn="l" rtl="0" eaLnBrk="0" fontAlgn="base" hangingPunct="0">
        <a:spcBef>
          <a:spcPct val="0"/>
        </a:spcBef>
        <a:spcAft>
          <a:spcPct val="0"/>
        </a:spcAft>
        <a:defRPr sz="2400" b="1">
          <a:solidFill>
            <a:srgbClr val="003399"/>
          </a:solidFill>
          <a:latin typeface="Helvetica" pitchFamily="34" charset="0"/>
        </a:defRPr>
      </a:lvl5pPr>
      <a:lvl6pPr marL="457200" algn="l" rtl="0" eaLnBrk="0" fontAlgn="base" hangingPunct="0">
        <a:spcBef>
          <a:spcPct val="0"/>
        </a:spcBef>
        <a:spcAft>
          <a:spcPct val="0"/>
        </a:spcAft>
        <a:defRPr sz="2400" b="1">
          <a:solidFill>
            <a:srgbClr val="003399"/>
          </a:solidFill>
          <a:latin typeface="Helvetica" pitchFamily="34" charset="0"/>
        </a:defRPr>
      </a:lvl6pPr>
      <a:lvl7pPr marL="914400" algn="l" rtl="0" eaLnBrk="0" fontAlgn="base" hangingPunct="0">
        <a:spcBef>
          <a:spcPct val="0"/>
        </a:spcBef>
        <a:spcAft>
          <a:spcPct val="0"/>
        </a:spcAft>
        <a:defRPr sz="2400" b="1">
          <a:solidFill>
            <a:srgbClr val="003399"/>
          </a:solidFill>
          <a:latin typeface="Helvetica" pitchFamily="34" charset="0"/>
        </a:defRPr>
      </a:lvl7pPr>
      <a:lvl8pPr marL="1371600" algn="l" rtl="0" eaLnBrk="0" fontAlgn="base" hangingPunct="0">
        <a:spcBef>
          <a:spcPct val="0"/>
        </a:spcBef>
        <a:spcAft>
          <a:spcPct val="0"/>
        </a:spcAft>
        <a:defRPr sz="2400" b="1">
          <a:solidFill>
            <a:srgbClr val="003399"/>
          </a:solidFill>
          <a:latin typeface="Helvetica" pitchFamily="34" charset="0"/>
        </a:defRPr>
      </a:lvl8pPr>
      <a:lvl9pPr marL="1828800" algn="l" rtl="0" eaLnBrk="0" fontAlgn="base" hangingPunct="0">
        <a:spcBef>
          <a:spcPct val="0"/>
        </a:spcBef>
        <a:spcAft>
          <a:spcPct val="0"/>
        </a:spcAft>
        <a:defRPr sz="2400" b="1">
          <a:solidFill>
            <a:srgbClr val="003399"/>
          </a:solidFill>
          <a:latin typeface="Helvetica" pitchFamily="34" charset="0"/>
        </a:defRPr>
      </a:lvl9pPr>
    </p:titleStyle>
    <p:bodyStyle>
      <a:lvl1pPr marL="228600" indent="-228600" algn="l" rtl="0" eaLnBrk="0" fontAlgn="base" hangingPunct="0">
        <a:spcBef>
          <a:spcPct val="20000"/>
        </a:spcBef>
        <a:spcAft>
          <a:spcPct val="0"/>
        </a:spcAft>
        <a:buFont typeface="Wingdings" pitchFamily="2" charset="2"/>
        <a:buChar char="§"/>
        <a:defRPr sz="2000">
          <a:solidFill>
            <a:srgbClr val="003399"/>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8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itle Placeholder 1">
            <a:extLst>
              <a:ext uri="{FF2B5EF4-FFF2-40B4-BE49-F238E27FC236}">
                <a16:creationId xmlns:a16="http://schemas.microsoft.com/office/drawing/2014/main" id="{F3BFD426-57A9-CB44-8DE6-6086C5890A96}"/>
              </a:ext>
            </a:extLst>
          </p:cNvPr>
          <p:cNvSpPr>
            <a:spLocks noGrp="1" noChangeArrowheads="1"/>
          </p:cNvSpPr>
          <p:nvPr>
            <p:ph type="title"/>
          </p:nvPr>
        </p:nvSpPr>
        <p:spPr bwMode="auto">
          <a:xfrm>
            <a:off x="407988" y="373063"/>
            <a:ext cx="113760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DE"/>
              <a:t>Click to edit Master title style</a:t>
            </a:r>
            <a:endParaRPr lang="en-US" altLang="en-DE"/>
          </a:p>
        </p:txBody>
      </p:sp>
      <p:sp>
        <p:nvSpPr>
          <p:cNvPr id="1028" name="Text Placeholder 2">
            <a:extLst>
              <a:ext uri="{FF2B5EF4-FFF2-40B4-BE49-F238E27FC236}">
                <a16:creationId xmlns:a16="http://schemas.microsoft.com/office/drawing/2014/main" id="{E7B5F1EB-615C-004B-BFEC-91EE7B61A4A2}"/>
              </a:ext>
            </a:extLst>
          </p:cNvPr>
          <p:cNvSpPr>
            <a:spLocks noGrp="1" noChangeArrowheads="1"/>
          </p:cNvSpPr>
          <p:nvPr>
            <p:ph type="body" idx="1"/>
          </p:nvPr>
        </p:nvSpPr>
        <p:spPr bwMode="auto">
          <a:xfrm>
            <a:off x="407988" y="1592263"/>
            <a:ext cx="1137602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DE"/>
              <a:t>Click to edit Master text styles</a:t>
            </a:r>
          </a:p>
          <a:p>
            <a:pPr lvl="1"/>
            <a:r>
              <a:rPr lang="en-US" altLang="en-DE"/>
              <a:t>Second level</a:t>
            </a:r>
          </a:p>
          <a:p>
            <a:pPr lvl="2"/>
            <a:r>
              <a:rPr lang="en-US" altLang="en-DE"/>
              <a:t>Third level</a:t>
            </a:r>
          </a:p>
          <a:p>
            <a:pPr lvl="3"/>
            <a:r>
              <a:rPr lang="en-US" altLang="en-DE"/>
              <a:t>Fourth level</a:t>
            </a:r>
          </a:p>
        </p:txBody>
      </p:sp>
      <p:sp>
        <p:nvSpPr>
          <p:cNvPr id="4" name="Date Placeholder 3">
            <a:extLst>
              <a:ext uri="{FF2B5EF4-FFF2-40B4-BE49-F238E27FC236}">
                <a16:creationId xmlns:a16="http://schemas.microsoft.com/office/drawing/2014/main" id="{4E03CD12-FC54-654D-9638-B8E358214215}"/>
              </a:ext>
            </a:extLst>
          </p:cNvPr>
          <p:cNvSpPr>
            <a:spLocks noGrp="1"/>
          </p:cNvSpPr>
          <p:nvPr>
            <p:ph type="dt" sz="half" idx="2"/>
          </p:nvPr>
        </p:nvSpPr>
        <p:spPr>
          <a:xfrm>
            <a:off x="3484563" y="6378575"/>
            <a:ext cx="631825" cy="365125"/>
          </a:xfrm>
          <a:prstGeom prst="rect">
            <a:avLst/>
          </a:prstGeom>
        </p:spPr>
        <p:txBody>
          <a:bodyPr vert="horz" lIns="0" tIns="0" rIns="0" bIns="0" rtlCol="0" anchor="ctr"/>
          <a:lstStyle>
            <a:lvl1pPr algn="r" eaLnBrk="1" fontAlgn="auto" hangingPunct="1">
              <a:spcBef>
                <a:spcPts val="0"/>
              </a:spcBef>
              <a:spcAft>
                <a:spcPts val="0"/>
              </a:spcAft>
              <a:defRPr sz="1000" smtClean="0">
                <a:solidFill>
                  <a:schemeClr val="tx1"/>
                </a:solidFill>
                <a:latin typeface="+mn-lt"/>
              </a:defRPr>
            </a:lvl1pPr>
          </a:lstStyle>
          <a:p>
            <a:pPr>
              <a:defRPr/>
            </a:pPr>
            <a:fld id="{E25F6F6D-1205-45EB-B9EE-849B8F06E905}" type="datetime3">
              <a:rPr lang="de-DE" smtClean="0"/>
              <a:t>04/12/23</a:t>
            </a:fld>
            <a:endParaRPr lang="en-US" dirty="0"/>
          </a:p>
        </p:txBody>
      </p:sp>
      <p:sp>
        <p:nvSpPr>
          <p:cNvPr id="6" name="Slide Number Placeholder 5">
            <a:extLst>
              <a:ext uri="{FF2B5EF4-FFF2-40B4-BE49-F238E27FC236}">
                <a16:creationId xmlns:a16="http://schemas.microsoft.com/office/drawing/2014/main" id="{43F6100A-BDB4-9348-989F-B90DA4E0D185}"/>
              </a:ext>
            </a:extLst>
          </p:cNvPr>
          <p:cNvSpPr>
            <a:spLocks noGrp="1"/>
          </p:cNvSpPr>
          <p:nvPr>
            <p:ph type="sldNum" sz="quarter" idx="4"/>
          </p:nvPr>
        </p:nvSpPr>
        <p:spPr>
          <a:xfrm>
            <a:off x="11107738" y="6383338"/>
            <a:ext cx="681037" cy="365125"/>
          </a:xfrm>
          <a:prstGeom prst="rect">
            <a:avLst/>
          </a:prstGeom>
        </p:spPr>
        <p:txBody>
          <a:bodyPr vert="horz" lIns="0" tIns="0" rIns="0" bIns="0" rtlCol="0" anchor="ctr"/>
          <a:lstStyle>
            <a:lvl1pPr algn="r" eaLnBrk="1" fontAlgn="auto" hangingPunct="1">
              <a:spcBef>
                <a:spcPts val="0"/>
              </a:spcBef>
              <a:spcAft>
                <a:spcPts val="0"/>
              </a:spcAft>
              <a:defRPr sz="1000" smtClean="0">
                <a:solidFill>
                  <a:schemeClr val="tx1"/>
                </a:solidFill>
                <a:latin typeface="+mn-lt"/>
              </a:defRPr>
            </a:lvl1pPr>
          </a:lstStyle>
          <a:p>
            <a:pPr>
              <a:defRPr/>
            </a:pPr>
            <a:fld id="{B84395AB-F82F-8248-B3A6-8660F79D26B9}" type="slidenum">
              <a:rPr lang="en-US"/>
              <a:pPr>
                <a:defRPr/>
              </a:pPr>
              <a:t>‹#›</a:t>
            </a:fld>
            <a:endParaRPr lang="en-US" dirty="0"/>
          </a:p>
        </p:txBody>
      </p:sp>
      <p:sp>
        <p:nvSpPr>
          <p:cNvPr id="7" name="Footer Placeholder 6">
            <a:extLst>
              <a:ext uri="{FF2B5EF4-FFF2-40B4-BE49-F238E27FC236}">
                <a16:creationId xmlns:a16="http://schemas.microsoft.com/office/drawing/2014/main" id="{CBED06E5-25EB-A647-8593-7425F9BB8542}"/>
              </a:ext>
            </a:extLst>
          </p:cNvPr>
          <p:cNvSpPr>
            <a:spLocks noGrp="1"/>
          </p:cNvSpPr>
          <p:nvPr>
            <p:ph type="ftr" sz="quarter" idx="3"/>
          </p:nvPr>
        </p:nvSpPr>
        <p:spPr>
          <a:xfrm>
            <a:off x="4259263" y="6383338"/>
            <a:ext cx="6572250" cy="365125"/>
          </a:xfrm>
          <a:prstGeom prst="rect">
            <a:avLst/>
          </a:prstGeom>
        </p:spPr>
        <p:txBody>
          <a:bodyPr vert="horz" lIns="91440" tIns="45720" rIns="91440" bIns="45720" rtlCol="0" anchor="ctr"/>
          <a:lstStyle>
            <a:lvl1pPr algn="ctr" eaLnBrk="1" fontAlgn="auto" hangingPunct="1">
              <a:spcBef>
                <a:spcPts val="0"/>
              </a:spcBef>
              <a:spcAft>
                <a:spcPts val="0"/>
              </a:spcAft>
              <a:defRPr sz="1200" dirty="0">
                <a:solidFill>
                  <a:schemeClr val="tx1"/>
                </a:solidFill>
                <a:latin typeface="+mn-lt"/>
              </a:defRPr>
            </a:lvl1pPr>
          </a:lstStyle>
          <a:p>
            <a:pPr>
              <a:defRPr/>
            </a:pPr>
            <a:r>
              <a:rPr lang="en-GB"/>
              <a:t>P. Simon, G. Zevi Della Porta | Highlights and requests from HiRadMat &amp; AWAKE</a:t>
            </a:r>
            <a:endParaRPr lang="en-US" dirty="0"/>
          </a:p>
        </p:txBody>
      </p:sp>
      <p:cxnSp>
        <p:nvCxnSpPr>
          <p:cNvPr id="14" name="Straight Connector 13">
            <a:extLst>
              <a:ext uri="{FF2B5EF4-FFF2-40B4-BE49-F238E27FC236}">
                <a16:creationId xmlns:a16="http://schemas.microsoft.com/office/drawing/2014/main" id="{467B791D-C3BC-8344-A944-7B086BCE1404}"/>
              </a:ext>
            </a:extLst>
          </p:cNvPr>
          <p:cNvCxnSpPr/>
          <p:nvPr userDrawn="1"/>
        </p:nvCxnSpPr>
        <p:spPr>
          <a:xfrm>
            <a:off x="407988" y="6265863"/>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033" name="Picture 17">
            <a:extLst>
              <a:ext uri="{FF2B5EF4-FFF2-40B4-BE49-F238E27FC236}">
                <a16:creationId xmlns:a16="http://schemas.microsoft.com/office/drawing/2014/main" id="{B9C7A5CC-E0A4-A94A-BDA3-C57C8C3D6A22}"/>
              </a:ext>
            </a:extLst>
          </p:cNvPr>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407988" y="6364288"/>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5298866"/>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 id="2147483777" r:id="rId20"/>
    <p:sldLayoutId id="2147483778" r:id="rId21"/>
    <p:sldLayoutId id="2147483779" r:id="rId22"/>
  </p:sldLayoutIdLst>
  <p:hf hdr="0"/>
  <p:txStyles>
    <p:titleStyle>
      <a:lvl1pPr algn="l" rtl="0" fontAlgn="base">
        <a:lnSpc>
          <a:spcPct val="90000"/>
        </a:lnSpc>
        <a:spcBef>
          <a:spcPct val="0"/>
        </a:spcBef>
        <a:spcAft>
          <a:spcPct val="0"/>
        </a:spcAft>
        <a:defRPr sz="3600" b="1" kern="1200">
          <a:solidFill>
            <a:schemeClr val="tx1"/>
          </a:solidFill>
          <a:latin typeface="+mj-lt"/>
          <a:ea typeface="+mj-ea"/>
          <a:cs typeface="+mj-cs"/>
        </a:defRPr>
      </a:lvl1pPr>
      <a:lvl2pPr algn="l" rtl="0" fontAlgn="base">
        <a:lnSpc>
          <a:spcPct val="90000"/>
        </a:lnSpc>
        <a:spcBef>
          <a:spcPct val="0"/>
        </a:spcBef>
        <a:spcAft>
          <a:spcPct val="0"/>
        </a:spcAft>
        <a:defRPr sz="3600" b="1">
          <a:solidFill>
            <a:schemeClr val="tx1"/>
          </a:solidFill>
          <a:latin typeface="Arial" panose="020B0604020202020204" pitchFamily="34" charset="0"/>
        </a:defRPr>
      </a:lvl2pPr>
      <a:lvl3pPr algn="l" rtl="0" fontAlgn="base">
        <a:lnSpc>
          <a:spcPct val="90000"/>
        </a:lnSpc>
        <a:spcBef>
          <a:spcPct val="0"/>
        </a:spcBef>
        <a:spcAft>
          <a:spcPct val="0"/>
        </a:spcAft>
        <a:defRPr sz="3600" b="1">
          <a:solidFill>
            <a:schemeClr val="tx1"/>
          </a:solidFill>
          <a:latin typeface="Arial" panose="020B0604020202020204" pitchFamily="34" charset="0"/>
        </a:defRPr>
      </a:lvl3pPr>
      <a:lvl4pPr algn="l" rtl="0" fontAlgn="base">
        <a:lnSpc>
          <a:spcPct val="90000"/>
        </a:lnSpc>
        <a:spcBef>
          <a:spcPct val="0"/>
        </a:spcBef>
        <a:spcAft>
          <a:spcPct val="0"/>
        </a:spcAft>
        <a:defRPr sz="3600" b="1">
          <a:solidFill>
            <a:schemeClr val="tx1"/>
          </a:solidFill>
          <a:latin typeface="Arial" panose="020B0604020202020204" pitchFamily="34" charset="0"/>
        </a:defRPr>
      </a:lvl4pPr>
      <a:lvl5pPr algn="l" rtl="0" fontAlgn="base">
        <a:lnSpc>
          <a:spcPct val="90000"/>
        </a:lnSpc>
        <a:spcBef>
          <a:spcPct val="0"/>
        </a:spcBef>
        <a:spcAft>
          <a:spcPct val="0"/>
        </a:spcAft>
        <a:defRPr sz="3600" b="1">
          <a:solidFill>
            <a:schemeClr val="tx1"/>
          </a:solidFill>
          <a:latin typeface="Arial" panose="020B0604020202020204" pitchFamily="34" charset="0"/>
        </a:defRPr>
      </a:lvl5pPr>
      <a:lvl6pPr marL="457200" algn="l" rtl="0" fontAlgn="base">
        <a:lnSpc>
          <a:spcPct val="90000"/>
        </a:lnSpc>
        <a:spcBef>
          <a:spcPct val="0"/>
        </a:spcBef>
        <a:spcAft>
          <a:spcPct val="0"/>
        </a:spcAft>
        <a:defRPr sz="3600" b="1">
          <a:solidFill>
            <a:schemeClr val="tx1"/>
          </a:solidFill>
          <a:latin typeface="Arial" panose="020B0604020202020204" pitchFamily="34" charset="0"/>
        </a:defRPr>
      </a:lvl6pPr>
      <a:lvl7pPr marL="914400" algn="l" rtl="0" fontAlgn="base">
        <a:lnSpc>
          <a:spcPct val="90000"/>
        </a:lnSpc>
        <a:spcBef>
          <a:spcPct val="0"/>
        </a:spcBef>
        <a:spcAft>
          <a:spcPct val="0"/>
        </a:spcAft>
        <a:defRPr sz="3600" b="1">
          <a:solidFill>
            <a:schemeClr val="tx1"/>
          </a:solidFill>
          <a:latin typeface="Arial" panose="020B0604020202020204" pitchFamily="34" charset="0"/>
        </a:defRPr>
      </a:lvl7pPr>
      <a:lvl8pPr marL="1371600" algn="l" rtl="0" fontAlgn="base">
        <a:lnSpc>
          <a:spcPct val="90000"/>
        </a:lnSpc>
        <a:spcBef>
          <a:spcPct val="0"/>
        </a:spcBef>
        <a:spcAft>
          <a:spcPct val="0"/>
        </a:spcAft>
        <a:defRPr sz="3600" b="1">
          <a:solidFill>
            <a:schemeClr val="tx1"/>
          </a:solidFill>
          <a:latin typeface="Arial" panose="020B0604020202020204" pitchFamily="34" charset="0"/>
        </a:defRPr>
      </a:lvl8pPr>
      <a:lvl9pPr marL="1828800" algn="l" rtl="0" fontAlgn="base">
        <a:lnSpc>
          <a:spcPct val="90000"/>
        </a:lnSpc>
        <a:spcBef>
          <a:spcPct val="0"/>
        </a:spcBef>
        <a:spcAft>
          <a:spcPct val="0"/>
        </a:spcAft>
        <a:defRPr sz="3600" b="1">
          <a:solidFill>
            <a:schemeClr val="tx1"/>
          </a:solidFill>
          <a:latin typeface="Arial" panose="020B0604020202020204" pitchFamily="34" charset="0"/>
        </a:defRPr>
      </a:lvl9pPr>
    </p:titleStyle>
    <p:bodyStyle>
      <a:lvl1pPr algn="l" rtl="0" fontAlgn="base">
        <a:lnSpc>
          <a:spcPct val="90000"/>
        </a:lnSpc>
        <a:spcBef>
          <a:spcPts val="1800"/>
        </a:spcBef>
        <a:spcAft>
          <a:spcPts val="400"/>
        </a:spcAft>
        <a:buFont typeface="Arial" panose="020B0604020202020204" pitchFamily="34" charset="0"/>
        <a:defRPr sz="2100" b="1" kern="1200">
          <a:solidFill>
            <a:srgbClr val="181818"/>
          </a:solidFill>
          <a:latin typeface="+mn-lt"/>
          <a:ea typeface="+mn-ea"/>
          <a:cs typeface="+mn-cs"/>
        </a:defRPr>
      </a:lvl1pPr>
      <a:lvl2pPr marL="323850" indent="-323850" algn="l" rtl="0" fontAlgn="base">
        <a:spcBef>
          <a:spcPts val="500"/>
        </a:spcBef>
        <a:spcAft>
          <a:spcPts val="300"/>
        </a:spcAft>
        <a:buFont typeface="Arial" panose="020B0604020202020204" pitchFamily="34" charset="0"/>
        <a:buChar char="•"/>
        <a:defRPr kern="1200">
          <a:solidFill>
            <a:srgbClr val="181818"/>
          </a:solidFill>
          <a:latin typeface="+mn-lt"/>
          <a:ea typeface="+mn-ea"/>
          <a:cs typeface="+mn-cs"/>
        </a:defRPr>
      </a:lvl2pPr>
      <a:lvl3pPr marL="647700" indent="-323850" algn="l" rtl="0" fontAlgn="base">
        <a:spcBef>
          <a:spcPts val="500"/>
        </a:spcBef>
        <a:spcAft>
          <a:spcPts val="300"/>
        </a:spcAft>
        <a:buFont typeface="Arial" panose="020B0604020202020204" pitchFamily="34" charset="0"/>
        <a:buChar char="•"/>
        <a:defRPr sz="1700" kern="1200">
          <a:solidFill>
            <a:srgbClr val="181818"/>
          </a:solidFill>
          <a:latin typeface="+mn-lt"/>
          <a:ea typeface="+mn-ea"/>
          <a:cs typeface="+mn-cs"/>
        </a:defRPr>
      </a:lvl3pPr>
      <a:lvl4pPr marL="971550" indent="-323850" algn="l" rtl="0" fontAlgn="base">
        <a:spcBef>
          <a:spcPts val="500"/>
        </a:spcBef>
        <a:spcAft>
          <a:spcPts val="300"/>
        </a:spcAft>
        <a:buFont typeface="Arial" panose="020B0604020202020204" pitchFamily="34" charset="0"/>
        <a:buChar char="•"/>
        <a:defRPr sz="1600" kern="1200">
          <a:solidFill>
            <a:srgbClr val="181818"/>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sz="1600" kern="1200">
          <a:solidFill>
            <a:srgbClr val="1C446A"/>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92D598-8EC9-0157-1A08-9F7D6303A9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AF8A02C-9F56-9B18-6A0F-002F8B3B0C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F6E4A3F-3DE1-9367-4841-24ECE6B6FB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EAC9A9-CF06-7549-B3E6-C6022CE4E941}" type="datetimeFigureOut">
              <a:rPr lang="en-GB" smtClean="0"/>
              <a:t>04/12/2023</a:t>
            </a:fld>
            <a:endParaRPr lang="en-GB"/>
          </a:p>
        </p:txBody>
      </p:sp>
      <p:sp>
        <p:nvSpPr>
          <p:cNvPr id="5" name="Footer Placeholder 4">
            <a:extLst>
              <a:ext uri="{FF2B5EF4-FFF2-40B4-BE49-F238E27FC236}">
                <a16:creationId xmlns:a16="http://schemas.microsoft.com/office/drawing/2014/main" id="{90B476EE-53F3-3E39-23E5-BF44DF21EF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A2C28DE-D672-AC10-A686-130273DFDD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14038F-28B7-F143-8DBE-5A4AAE5DBDC2}" type="slidenum">
              <a:rPr lang="en-GB" smtClean="0"/>
              <a:t>‹#›</a:t>
            </a:fld>
            <a:endParaRPr lang="en-GB"/>
          </a:p>
        </p:txBody>
      </p:sp>
    </p:spTree>
    <p:extLst>
      <p:ext uri="{BB962C8B-B14F-4D97-AF65-F5344CB8AC3E}">
        <p14:creationId xmlns:p14="http://schemas.microsoft.com/office/powerpoint/2010/main" val="4271759177"/>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33.png"/><Relationship Id="rId5" Type="http://schemas.openxmlformats.org/officeDocument/2006/relationships/image" Target="../media/image32.png"/><Relationship Id="rId4" Type="http://schemas.microsoft.com/office/2007/relationships/hdphoto" Target="../media/hdphoto1.wdp"/><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8.jp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1349652/"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hyperlink" Target="https://home.cern/news/news/experiments/fireball-hiradmat" TargetMode="External"/><Relationship Id="rId2" Type="http://schemas.openxmlformats.org/officeDocument/2006/relationships/image" Target="../media/image52.png"/><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hyperlink" Target="https://inspirehep.net/literature/2692441"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hyperlink" Target="https://journals.aps.org/prl/abstract/10.1103/PhysRevLett.131.161801" TargetMode="External"/><Relationship Id="rId7" Type="http://schemas.openxmlformats.org/officeDocument/2006/relationships/image" Target="../media/image59.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hyperlink" Target="https://arxiv.org/pdf/2308.15612.pdf" TargetMode="External"/><Relationship Id="rId9" Type="http://schemas.openxmlformats.org/officeDocument/2006/relationships/image" Target="../media/image6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www.sciencedirect.com/science/article/pii/S0370269323006780"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3.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cern.ch/international-facilities"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80.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8E231689-AE5B-FEEA-D1E9-4A032682A951}"/>
              </a:ext>
            </a:extLst>
          </p:cNvPr>
          <p:cNvSpPr>
            <a:spLocks noGrp="1"/>
          </p:cNvSpPr>
          <p:nvPr>
            <p:ph type="subTitle" idx="1"/>
          </p:nvPr>
        </p:nvSpPr>
        <p:spPr/>
        <p:txBody>
          <a:bodyPr/>
          <a:lstStyle/>
          <a:p>
            <a:pPr marL="0" indent="0">
              <a:buNone/>
            </a:pPr>
            <a:r>
              <a:rPr lang="en-US" dirty="0"/>
              <a:t>Eva Barbara Holzer</a:t>
            </a:r>
          </a:p>
          <a:p>
            <a:pPr marL="0" indent="0">
              <a:buNone/>
            </a:pPr>
            <a:r>
              <a:rPr lang="en-US" dirty="0"/>
              <a:t>SPS and PS Physics Coordinator</a:t>
            </a:r>
          </a:p>
          <a:p>
            <a:pPr marL="0" indent="0">
              <a:buNone/>
            </a:pPr>
            <a:endParaRPr lang="en-US" dirty="0"/>
          </a:p>
          <a:p>
            <a:pPr marL="0" indent="0">
              <a:buNone/>
            </a:pPr>
            <a:r>
              <a:rPr lang="en-GB" dirty="0"/>
              <a:t>Joint Accelerator Performance 23 Workshop (JAP23) </a:t>
            </a:r>
          </a:p>
          <a:p>
            <a:pPr marL="0" indent="0">
              <a:buNone/>
            </a:pPr>
            <a:r>
              <a:rPr lang="en-US" dirty="0"/>
              <a:t>December 5</a:t>
            </a:r>
            <a:r>
              <a:rPr lang="en-US" baseline="30000" dirty="0"/>
              <a:t>th</a:t>
            </a:r>
            <a:r>
              <a:rPr lang="en-US" dirty="0"/>
              <a:t>, 2023</a:t>
            </a:r>
          </a:p>
          <a:p>
            <a:pPr marL="0" indent="0">
              <a:buNone/>
            </a:pPr>
            <a:endParaRPr lang="en-US" dirty="0"/>
          </a:p>
          <a:p>
            <a:pPr marL="0" indent="0">
              <a:buNone/>
            </a:pPr>
            <a:r>
              <a:rPr lang="en-US" sz="1400" dirty="0"/>
              <a:t>https://indico.cern.ch/event/1337597/</a:t>
            </a:r>
          </a:p>
          <a:p>
            <a:pPr marL="0" indent="0">
              <a:buNone/>
            </a:pPr>
            <a:endParaRPr lang="en-US" dirty="0"/>
          </a:p>
        </p:txBody>
      </p:sp>
      <p:sp>
        <p:nvSpPr>
          <p:cNvPr id="4" name="Title 3">
            <a:extLst>
              <a:ext uri="{FF2B5EF4-FFF2-40B4-BE49-F238E27FC236}">
                <a16:creationId xmlns:a16="http://schemas.microsoft.com/office/drawing/2014/main" id="{B82E1B85-47FD-F6EF-6349-16E06B0D52BE}"/>
              </a:ext>
            </a:extLst>
          </p:cNvPr>
          <p:cNvSpPr>
            <a:spLocks noGrp="1"/>
          </p:cNvSpPr>
          <p:nvPr>
            <p:ph type="ctrTitle"/>
          </p:nvPr>
        </p:nvSpPr>
        <p:spPr/>
        <p:txBody>
          <a:bodyPr/>
          <a:lstStyle/>
          <a:p>
            <a:r>
              <a:rPr lang="en-GB" dirty="0"/>
              <a:t>Fixed Target Experiments Feedback from 2023 and Run 3 Outlook</a:t>
            </a:r>
            <a:endParaRPr lang="en-US" dirty="0"/>
          </a:p>
        </p:txBody>
      </p:sp>
    </p:spTree>
    <p:extLst>
      <p:ext uri="{BB962C8B-B14F-4D97-AF65-F5344CB8AC3E}">
        <p14:creationId xmlns:p14="http://schemas.microsoft.com/office/powerpoint/2010/main" val="1811005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B0EFF586-477F-5DBC-4EA7-602673E5B6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851" y="4191166"/>
            <a:ext cx="5836974" cy="228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2A12BD66-7BC6-E306-CDB1-9DD33C2AE65A}"/>
              </a:ext>
            </a:extLst>
          </p:cNvPr>
          <p:cNvPicPr>
            <a:picLocks noChangeAspect="1"/>
          </p:cNvPicPr>
          <p:nvPr/>
        </p:nvPicPr>
        <p:blipFill>
          <a:blip r:embed="rId4"/>
          <a:stretch>
            <a:fillRect/>
          </a:stretch>
        </p:blipFill>
        <p:spPr>
          <a:xfrm>
            <a:off x="10056432" y="117635"/>
            <a:ext cx="2016187" cy="1415890"/>
          </a:xfrm>
          <a:prstGeom prst="rect">
            <a:avLst/>
          </a:prstGeom>
        </p:spPr>
      </p:pic>
      <p:pic>
        <p:nvPicPr>
          <p:cNvPr id="1026" name="Picture 2">
            <a:extLst>
              <a:ext uri="{FF2B5EF4-FFF2-40B4-BE49-F238E27FC236}">
                <a16:creationId xmlns:a16="http://schemas.microsoft.com/office/drawing/2014/main" id="{E366C7D6-0E89-AC90-DC88-9115C90AFC1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4586" y="982326"/>
            <a:ext cx="3508597" cy="210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425EF399-C6B1-73AA-2397-C351737E1C86}"/>
              </a:ext>
            </a:extLst>
          </p:cNvPr>
          <p:cNvSpPr>
            <a:spLocks noGrp="1"/>
          </p:cNvSpPr>
          <p:nvPr>
            <p:ph idx="1"/>
          </p:nvPr>
        </p:nvSpPr>
        <p:spPr>
          <a:xfrm>
            <a:off x="609600" y="785813"/>
            <a:ext cx="6673657" cy="5637212"/>
          </a:xfrm>
        </p:spPr>
        <p:txBody>
          <a:bodyPr/>
          <a:lstStyle/>
          <a:p>
            <a:pPr>
              <a:spcBef>
                <a:spcPts val="300"/>
              </a:spcBef>
            </a:pPr>
            <a:r>
              <a:rPr lang="en-US" sz="1800" b="1" dirty="0"/>
              <a:t>2023</a:t>
            </a:r>
            <a:r>
              <a:rPr lang="en-US" sz="1800" dirty="0"/>
              <a:t>: twice the ELENA design pbar / shot</a:t>
            </a:r>
          </a:p>
          <a:p>
            <a:pPr lvl="1">
              <a:spcBef>
                <a:spcPts val="300"/>
              </a:spcBef>
            </a:pPr>
            <a:r>
              <a:rPr lang="en-US" sz="1800" dirty="0"/>
              <a:t>Ad extraction increased to </a:t>
            </a:r>
            <a:r>
              <a:rPr lang="en-GB" sz="1800" dirty="0">
                <a:solidFill>
                  <a:srgbClr val="00B050"/>
                </a:solidFill>
              </a:rPr>
              <a:t>2000e10 p </a:t>
            </a:r>
            <a:r>
              <a:rPr lang="en-GB" sz="1800" dirty="0"/>
              <a:t>(target limitation)</a:t>
            </a:r>
          </a:p>
          <a:p>
            <a:pPr lvl="1">
              <a:spcBef>
                <a:spcPts val="300"/>
              </a:spcBef>
            </a:pPr>
            <a:r>
              <a:rPr lang="en-GB" sz="1800" dirty="0"/>
              <a:t>Optimisation of transmission efficiency in AD and ELENA </a:t>
            </a:r>
            <a:br>
              <a:rPr lang="en-GB" sz="1800" dirty="0"/>
            </a:br>
            <a:r>
              <a:rPr lang="en-GB" sz="1800" dirty="0"/>
              <a:t>allowed for </a:t>
            </a:r>
            <a:r>
              <a:rPr lang="en-GB" sz="1800" b="1" dirty="0"/>
              <a:t>record bunch intensities of 1x10</a:t>
            </a:r>
            <a:r>
              <a:rPr lang="en-GB" sz="1800" b="1" baseline="30000" dirty="0"/>
              <a:t>7</a:t>
            </a:r>
            <a:r>
              <a:rPr lang="en-GB" sz="1800" b="1" dirty="0"/>
              <a:t> </a:t>
            </a:r>
            <a:r>
              <a:rPr lang="en-GB" sz="1800" b="1" dirty="0" err="1"/>
              <a:t>pbars</a:t>
            </a:r>
            <a:r>
              <a:rPr lang="en-GB" sz="1800" b="1" dirty="0"/>
              <a:t> per bunch</a:t>
            </a:r>
            <a:endParaRPr lang="en-US" sz="1800" b="1" dirty="0"/>
          </a:p>
          <a:p>
            <a:pPr>
              <a:spcBef>
                <a:spcPts val="300"/>
              </a:spcBef>
            </a:pPr>
            <a:r>
              <a:rPr lang="en-US" sz="1800" b="1" dirty="0"/>
              <a:t>2024</a:t>
            </a:r>
            <a:r>
              <a:rPr lang="en-US" sz="1800" dirty="0"/>
              <a:t>: </a:t>
            </a:r>
            <a:r>
              <a:rPr lang="en-US" sz="1800" dirty="0">
                <a:effectLst/>
                <a:ea typeface="Times New Roman" panose="02020603050405020304" pitchFamily="18" charset="0"/>
              </a:rPr>
              <a:t>increase the shot-to-shot stability/reproducibility</a:t>
            </a:r>
            <a:endParaRPr lang="en-US" sz="1800" dirty="0"/>
          </a:p>
          <a:p>
            <a:pPr>
              <a:spcBef>
                <a:spcPts val="300"/>
              </a:spcBef>
            </a:pPr>
            <a:r>
              <a:rPr lang="en-US" sz="1800" dirty="0"/>
              <a:t>Users generally very happy with beam parameters and </a:t>
            </a:r>
            <a:br>
              <a:rPr lang="en-US" sz="1800" dirty="0"/>
            </a:br>
            <a:r>
              <a:rPr lang="en-US" sz="1800" dirty="0"/>
              <a:t>repetition rate</a:t>
            </a:r>
          </a:p>
          <a:p>
            <a:pPr lvl="1">
              <a:spcBef>
                <a:spcPts val="300"/>
              </a:spcBef>
            </a:pPr>
            <a:r>
              <a:rPr lang="en-US" sz="1800" dirty="0"/>
              <a:t>Experiments do not ask for higher repetition rate</a:t>
            </a:r>
          </a:p>
          <a:p>
            <a:pPr lvl="1">
              <a:spcBef>
                <a:spcPts val="300"/>
              </a:spcBef>
            </a:pPr>
            <a:r>
              <a:rPr lang="en-US" sz="1800" dirty="0"/>
              <a:t>GBAR requests to operate with </a:t>
            </a:r>
            <a:r>
              <a:rPr lang="en-US" sz="1800" b="1" dirty="0"/>
              <a:t>nominal </a:t>
            </a:r>
            <a:br>
              <a:rPr lang="en-US" sz="1800" b="1" dirty="0"/>
            </a:br>
            <a:r>
              <a:rPr lang="en-US" sz="1800" b="1" dirty="0"/>
              <a:t>emittance</a:t>
            </a:r>
            <a:endParaRPr lang="en-US" sz="1800" dirty="0"/>
          </a:p>
        </p:txBody>
      </p:sp>
      <p:sp>
        <p:nvSpPr>
          <p:cNvPr id="3" name="Title 2">
            <a:extLst>
              <a:ext uri="{FF2B5EF4-FFF2-40B4-BE49-F238E27FC236}">
                <a16:creationId xmlns:a16="http://schemas.microsoft.com/office/drawing/2014/main" id="{7E6187AE-3B52-609E-096E-E5D046384A4D}"/>
              </a:ext>
            </a:extLst>
          </p:cNvPr>
          <p:cNvSpPr>
            <a:spLocks noGrp="1"/>
          </p:cNvSpPr>
          <p:nvPr>
            <p:ph type="title"/>
          </p:nvPr>
        </p:nvSpPr>
        <p:spPr/>
        <p:txBody>
          <a:bodyPr/>
          <a:lstStyle/>
          <a:p>
            <a:r>
              <a:rPr lang="en-US" dirty="0"/>
              <a:t>AD / ELENA</a:t>
            </a:r>
          </a:p>
        </p:txBody>
      </p:sp>
      <p:grpSp>
        <p:nvGrpSpPr>
          <p:cNvPr id="5" name="Group 4">
            <a:extLst>
              <a:ext uri="{FF2B5EF4-FFF2-40B4-BE49-F238E27FC236}">
                <a16:creationId xmlns:a16="http://schemas.microsoft.com/office/drawing/2014/main" id="{22E75969-C559-A649-5B1C-961395013BBA}"/>
              </a:ext>
            </a:extLst>
          </p:cNvPr>
          <p:cNvGrpSpPr/>
          <p:nvPr/>
        </p:nvGrpSpPr>
        <p:grpSpPr>
          <a:xfrm>
            <a:off x="7356486" y="3171129"/>
            <a:ext cx="4701519" cy="1508406"/>
            <a:chOff x="1419224" y="4613845"/>
            <a:chExt cx="4830435" cy="1458342"/>
          </a:xfrm>
        </p:grpSpPr>
        <p:pic>
          <p:nvPicPr>
            <p:cNvPr id="6" name="Picture 5" descr="A graph of different colored lines">
              <a:extLst>
                <a:ext uri="{FF2B5EF4-FFF2-40B4-BE49-F238E27FC236}">
                  <a16:creationId xmlns:a16="http://schemas.microsoft.com/office/drawing/2014/main" id="{D66C452E-09E2-1518-E00C-D5A2C72D440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3526"/>
            <a:stretch/>
          </p:blipFill>
          <p:spPr>
            <a:xfrm>
              <a:off x="1419224" y="4613845"/>
              <a:ext cx="4830435" cy="1458342"/>
            </a:xfrm>
            <a:prstGeom prst="rect">
              <a:avLst/>
            </a:prstGeom>
          </p:spPr>
        </p:pic>
        <p:sp>
          <p:nvSpPr>
            <p:cNvPr id="7" name="TextBox 6">
              <a:extLst>
                <a:ext uri="{FF2B5EF4-FFF2-40B4-BE49-F238E27FC236}">
                  <a16:creationId xmlns:a16="http://schemas.microsoft.com/office/drawing/2014/main" id="{BFA0C0D0-0EAA-64BD-21FB-B3B4AB41D1BC}"/>
                </a:ext>
              </a:extLst>
            </p:cNvPr>
            <p:cNvSpPr txBox="1"/>
            <p:nvPr/>
          </p:nvSpPr>
          <p:spPr>
            <a:xfrm>
              <a:off x="4837430" y="5485606"/>
              <a:ext cx="937938" cy="369332"/>
            </a:xfrm>
            <a:prstGeom prst="rect">
              <a:avLst/>
            </a:prstGeom>
            <a:noFill/>
          </p:spPr>
          <p:txBody>
            <a:bodyPr wrap="square" rtlCol="0">
              <a:spAutoFit/>
            </a:bodyPr>
            <a:lstStyle/>
            <a:p>
              <a:r>
                <a:rPr lang="en-US" sz="900" dirty="0"/>
                <a:t>BASE</a:t>
              </a:r>
            </a:p>
            <a:p>
              <a:r>
                <a:rPr lang="en-US" sz="900" dirty="0"/>
                <a:t>ASACUSA2</a:t>
              </a:r>
            </a:p>
          </p:txBody>
        </p:sp>
        <p:sp>
          <p:nvSpPr>
            <p:cNvPr id="8" name="TextBox 7">
              <a:extLst>
                <a:ext uri="{FF2B5EF4-FFF2-40B4-BE49-F238E27FC236}">
                  <a16:creationId xmlns:a16="http://schemas.microsoft.com/office/drawing/2014/main" id="{C70ABB29-CF64-A654-E8AF-5F3AB2ECD0B0}"/>
                </a:ext>
              </a:extLst>
            </p:cNvPr>
            <p:cNvSpPr txBox="1"/>
            <p:nvPr/>
          </p:nvSpPr>
          <p:spPr>
            <a:xfrm>
              <a:off x="4837430" y="5033384"/>
              <a:ext cx="1052320" cy="507831"/>
            </a:xfrm>
            <a:prstGeom prst="rect">
              <a:avLst/>
            </a:prstGeom>
            <a:noFill/>
          </p:spPr>
          <p:txBody>
            <a:bodyPr wrap="square" rtlCol="0">
              <a:spAutoFit/>
            </a:bodyPr>
            <a:lstStyle/>
            <a:p>
              <a:r>
                <a:rPr lang="en-US" sz="900" dirty="0"/>
                <a:t>AEGIS</a:t>
              </a:r>
            </a:p>
            <a:p>
              <a:r>
                <a:rPr lang="en-US" sz="900" dirty="0"/>
                <a:t>ALPHA</a:t>
              </a:r>
            </a:p>
            <a:p>
              <a:r>
                <a:rPr lang="en-US" sz="900" dirty="0"/>
                <a:t>GBAR</a:t>
              </a:r>
            </a:p>
          </p:txBody>
        </p:sp>
      </p:grpSp>
      <p:pic>
        <p:nvPicPr>
          <p:cNvPr id="10" name="Picture 9">
            <a:extLst>
              <a:ext uri="{FF2B5EF4-FFF2-40B4-BE49-F238E27FC236}">
                <a16:creationId xmlns:a16="http://schemas.microsoft.com/office/drawing/2014/main" id="{9C5529BA-F1F6-CD5E-4885-040CF7E3B7C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655"/>
          <a:stretch/>
        </p:blipFill>
        <p:spPr>
          <a:xfrm>
            <a:off x="7356486" y="4960186"/>
            <a:ext cx="4653894" cy="1406923"/>
          </a:xfrm>
          <a:prstGeom prst="rect">
            <a:avLst/>
          </a:prstGeom>
        </p:spPr>
      </p:pic>
    </p:spTree>
    <p:extLst>
      <p:ext uri="{BB962C8B-B14F-4D97-AF65-F5344CB8AC3E}">
        <p14:creationId xmlns:p14="http://schemas.microsoft.com/office/powerpoint/2010/main" val="2220323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CA295DF-F07D-C5D7-C843-E0950D327ACD}"/>
              </a:ext>
            </a:extLst>
          </p:cNvPr>
          <p:cNvSpPr>
            <a:spLocks noGrp="1"/>
          </p:cNvSpPr>
          <p:nvPr>
            <p:ph idx="1"/>
          </p:nvPr>
        </p:nvSpPr>
        <p:spPr/>
        <p:txBody>
          <a:bodyPr/>
          <a:lstStyle/>
          <a:p>
            <a:endParaRPr lang="en-US"/>
          </a:p>
        </p:txBody>
      </p:sp>
      <p:sp>
        <p:nvSpPr>
          <p:cNvPr id="2" name="Titre 1"/>
          <p:cNvSpPr>
            <a:spLocks noGrp="1"/>
          </p:cNvSpPr>
          <p:nvPr>
            <p:ph type="title"/>
          </p:nvPr>
        </p:nvSpPr>
        <p:spPr/>
        <p:txBody>
          <a:bodyPr>
            <a:normAutofit/>
          </a:bodyPr>
          <a:lstStyle/>
          <a:p>
            <a:r>
              <a:rPr lang="en-GB" dirty="0"/>
              <a:t>Antimatter Gravity - ALPHA</a:t>
            </a:r>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1528" y="1722920"/>
            <a:ext cx="6317012" cy="3412157"/>
          </a:xfrm>
          <a:prstGeom prst="rect">
            <a:avLst/>
          </a:prstGeom>
        </p:spPr>
      </p:pic>
      <p:pic>
        <p:nvPicPr>
          <p:cNvPr id="9" name="Grafik 8" descr="\documentclass{article}&#10;\usepackage{amsmath}&#10;\pagestyle{empty}&#10;\begin{document}&#10;$a=\Big( 0.75\,(13)_{\mathrm{stat,sys}}\,(16)_{\mathrm{sim}} \Big) \times g$&#10;\end{document}" title="IguanaTex Bitmap Display">
            <a:extLst>
              <a:ext uri="{FF2B5EF4-FFF2-40B4-BE49-F238E27FC236}">
                <a16:creationId xmlns:a16="http://schemas.microsoft.com/office/drawing/2014/main" id="{331F35AB-C4BF-447E-9ADC-DA2754F9DC33}"/>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6338987" y="5594684"/>
            <a:ext cx="3622094" cy="455619"/>
          </a:xfrm>
          <a:prstGeom prst="rect">
            <a:avLst/>
          </a:prstGeom>
        </p:spPr>
      </p:pic>
      <p:pic>
        <p:nvPicPr>
          <p:cNvPr id="6" name="Picture 5">
            <a:extLst>
              <a:ext uri="{FF2B5EF4-FFF2-40B4-BE49-F238E27FC236}">
                <a16:creationId xmlns:a16="http://schemas.microsoft.com/office/drawing/2014/main" id="{B1F5E795-6604-3D1B-CD27-8E3E074A3B30}"/>
              </a:ext>
            </a:extLst>
          </p:cNvPr>
          <p:cNvPicPr>
            <a:picLocks noChangeAspect="1"/>
          </p:cNvPicPr>
          <p:nvPr/>
        </p:nvPicPr>
        <p:blipFill>
          <a:blip r:embed="rId6"/>
          <a:stretch>
            <a:fillRect/>
          </a:stretch>
        </p:blipFill>
        <p:spPr>
          <a:xfrm>
            <a:off x="618067" y="936852"/>
            <a:ext cx="3630385" cy="49842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5878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DA9661-8635-4B19-DA8F-E24D65B5628D}"/>
              </a:ext>
            </a:extLst>
          </p:cNvPr>
          <p:cNvSpPr>
            <a:spLocks noGrp="1"/>
          </p:cNvSpPr>
          <p:nvPr>
            <p:ph idx="1"/>
          </p:nvPr>
        </p:nvSpPr>
        <p:spPr>
          <a:xfrm>
            <a:off x="609600" y="785813"/>
            <a:ext cx="4343400" cy="5637212"/>
          </a:xfrm>
        </p:spPr>
        <p:txBody>
          <a:bodyPr/>
          <a:lstStyle/>
          <a:p>
            <a:pPr eaLnBrk="1" fontAlgn="auto" hangingPunct="1">
              <a:spcBef>
                <a:spcPts val="0"/>
              </a:spcBef>
              <a:spcAft>
                <a:spcPts val="0"/>
              </a:spcAft>
              <a:defRPr/>
            </a:pPr>
            <a:r>
              <a:rPr lang="en-US" sz="2000" b="1" baseline="0" noProof="0" dirty="0">
                <a:solidFill>
                  <a:schemeClr val="tx1"/>
                </a:solidFill>
                <a:latin typeface="+mn-lt"/>
              </a:rPr>
              <a:t>GBAR</a:t>
            </a:r>
            <a:r>
              <a:rPr lang="en-US" sz="2000" b="0" baseline="0" noProof="0" dirty="0">
                <a:solidFill>
                  <a:schemeClr val="tx1"/>
                </a:solidFill>
                <a:latin typeface="+mn-lt"/>
              </a:rPr>
              <a:t> published </a:t>
            </a:r>
            <a:r>
              <a:rPr lang="en-GB" sz="2000" b="1" dirty="0">
                <a:solidFill>
                  <a:schemeClr val="tx1"/>
                </a:solidFill>
              </a:rPr>
              <a:t>production of antihydrogen atoms</a:t>
            </a:r>
            <a:r>
              <a:rPr lang="en-GB" sz="2000" b="0" dirty="0">
                <a:solidFill>
                  <a:schemeClr val="tx1"/>
                </a:solidFill>
              </a:rPr>
              <a:t> by 6 keV antiprotons through a positronium cloud</a:t>
            </a:r>
            <a:br>
              <a:rPr lang="en-GB" sz="2000" b="0" dirty="0">
                <a:solidFill>
                  <a:schemeClr val="tx1"/>
                </a:solidFill>
              </a:rPr>
            </a:br>
            <a:r>
              <a:rPr lang="en-GB" sz="1600" dirty="0"/>
              <a:t>https://arxiv.org/abs/2306.15801</a:t>
            </a:r>
          </a:p>
          <a:p>
            <a:pPr eaLnBrk="1" fontAlgn="auto" hangingPunct="1">
              <a:spcBef>
                <a:spcPts val="0"/>
              </a:spcBef>
              <a:spcAft>
                <a:spcPts val="0"/>
              </a:spcAft>
              <a:defRPr/>
            </a:pPr>
            <a:endParaRPr lang="en-GB" sz="1600" dirty="0"/>
          </a:p>
          <a:p>
            <a:pPr eaLnBrk="1" fontAlgn="auto" hangingPunct="1">
              <a:spcBef>
                <a:spcPts val="0"/>
              </a:spcBef>
              <a:spcAft>
                <a:spcPts val="0"/>
              </a:spcAft>
              <a:defRPr/>
            </a:pPr>
            <a:endParaRPr lang="en-GB" sz="1600" dirty="0"/>
          </a:p>
          <a:p>
            <a:pPr eaLnBrk="1" fontAlgn="auto" hangingPunct="1">
              <a:spcBef>
                <a:spcPts val="0"/>
              </a:spcBef>
              <a:spcAft>
                <a:spcPts val="0"/>
              </a:spcAft>
              <a:defRPr/>
            </a:pPr>
            <a:endParaRPr lang="en-GB" sz="1600" dirty="0"/>
          </a:p>
          <a:p>
            <a:pPr eaLnBrk="1" fontAlgn="auto" hangingPunct="1">
              <a:spcBef>
                <a:spcPts val="0"/>
              </a:spcBef>
              <a:spcAft>
                <a:spcPts val="0"/>
              </a:spcAft>
              <a:defRPr/>
            </a:pPr>
            <a:endParaRPr lang="en-GB" sz="1600" dirty="0"/>
          </a:p>
          <a:p>
            <a:pPr eaLnBrk="1" fontAlgn="auto" hangingPunct="1">
              <a:spcBef>
                <a:spcPts val="0"/>
              </a:spcBef>
              <a:spcAft>
                <a:spcPts val="0"/>
              </a:spcAft>
              <a:defRPr/>
            </a:pPr>
            <a:endParaRPr lang="en-GB" sz="1600" dirty="0"/>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b="1" noProof="0" dirty="0">
                <a:solidFill>
                  <a:schemeClr val="tx1"/>
                </a:solidFill>
                <a:latin typeface="+mn-lt"/>
              </a:rPr>
              <a:t>BASE</a:t>
            </a:r>
            <a:r>
              <a:rPr lang="en-GB" noProof="0" dirty="0">
                <a:solidFill>
                  <a:schemeClr val="tx1"/>
                </a:solidFill>
                <a:latin typeface="+mn-lt"/>
              </a:rPr>
              <a:t> performed the </a:t>
            </a:r>
            <a:r>
              <a:rPr lang="en-GB" b="1" noProof="0" dirty="0">
                <a:solidFill>
                  <a:schemeClr val="tx1"/>
                </a:solidFill>
                <a:latin typeface="+mn-lt"/>
              </a:rPr>
              <a:t>first ever coherent quantum spectroscopy with a single nuclear spin</a:t>
            </a:r>
            <a:r>
              <a:rPr lang="en-GB" noProof="0" dirty="0">
                <a:solidFill>
                  <a:schemeClr val="tx1"/>
                </a:solidFill>
                <a:latin typeface="+mn-lt"/>
              </a:rPr>
              <a:t>, reducing g-Factor (magnetic moment) line width by more than a factor of 20. </a:t>
            </a:r>
          </a:p>
          <a:p>
            <a:pPr eaLnBrk="1" fontAlgn="auto" hangingPunct="1">
              <a:spcBef>
                <a:spcPts val="0"/>
              </a:spcBef>
              <a:spcAft>
                <a:spcPts val="0"/>
              </a:spcAft>
              <a:defRPr/>
            </a:pPr>
            <a:endParaRPr lang="en-GB" sz="1800" dirty="0"/>
          </a:p>
          <a:p>
            <a:pPr eaLnBrk="1" fontAlgn="auto" hangingPunct="1">
              <a:spcBef>
                <a:spcPts val="0"/>
              </a:spcBef>
              <a:spcAft>
                <a:spcPts val="0"/>
              </a:spcAft>
              <a:defRPr/>
            </a:pPr>
            <a:endParaRPr lang="en-GB" sz="2000" b="0" dirty="0">
              <a:solidFill>
                <a:schemeClr val="tx1"/>
              </a:solidFill>
            </a:endParaRPr>
          </a:p>
        </p:txBody>
      </p:sp>
      <p:sp>
        <p:nvSpPr>
          <p:cNvPr id="3" name="Title 2">
            <a:extLst>
              <a:ext uri="{FF2B5EF4-FFF2-40B4-BE49-F238E27FC236}">
                <a16:creationId xmlns:a16="http://schemas.microsoft.com/office/drawing/2014/main" id="{CB0A4979-F573-A2C9-FF30-754ACC3195E2}"/>
              </a:ext>
            </a:extLst>
          </p:cNvPr>
          <p:cNvSpPr>
            <a:spLocks noGrp="1"/>
          </p:cNvSpPr>
          <p:nvPr>
            <p:ph type="title"/>
          </p:nvPr>
        </p:nvSpPr>
        <p:spPr/>
        <p:txBody>
          <a:bodyPr/>
          <a:lstStyle/>
          <a:p>
            <a:r>
              <a:rPr lang="en-US" dirty="0"/>
              <a:t>Further AD Physics Highlights</a:t>
            </a:r>
          </a:p>
        </p:txBody>
      </p:sp>
      <p:pic>
        <p:nvPicPr>
          <p:cNvPr id="6" name="Picture 5">
            <a:extLst>
              <a:ext uri="{FF2B5EF4-FFF2-40B4-BE49-F238E27FC236}">
                <a16:creationId xmlns:a16="http://schemas.microsoft.com/office/drawing/2014/main" id="{11AEA3FC-7AD3-063D-0D2A-2242CE52D0D2}"/>
              </a:ext>
            </a:extLst>
          </p:cNvPr>
          <p:cNvPicPr>
            <a:picLocks noChangeAspect="1"/>
          </p:cNvPicPr>
          <p:nvPr/>
        </p:nvPicPr>
        <p:blipFill>
          <a:blip r:embed="rId3"/>
          <a:stretch>
            <a:fillRect/>
          </a:stretch>
        </p:blipFill>
        <p:spPr>
          <a:xfrm>
            <a:off x="5201179" y="997977"/>
            <a:ext cx="3484403" cy="2255604"/>
          </a:xfrm>
          <a:prstGeom prst="rect">
            <a:avLst/>
          </a:prstGeom>
        </p:spPr>
      </p:pic>
      <p:pic>
        <p:nvPicPr>
          <p:cNvPr id="7" name="Picture 6">
            <a:extLst>
              <a:ext uri="{FF2B5EF4-FFF2-40B4-BE49-F238E27FC236}">
                <a16:creationId xmlns:a16="http://schemas.microsoft.com/office/drawing/2014/main" id="{6ED6FD99-5866-7ACD-2525-7A5BB32E52D7}"/>
              </a:ext>
            </a:extLst>
          </p:cNvPr>
          <p:cNvPicPr>
            <a:picLocks noChangeAspect="1"/>
          </p:cNvPicPr>
          <p:nvPr/>
        </p:nvPicPr>
        <p:blipFill>
          <a:blip r:embed="rId4"/>
          <a:stretch>
            <a:fillRect/>
          </a:stretch>
        </p:blipFill>
        <p:spPr>
          <a:xfrm>
            <a:off x="9782847" y="997977"/>
            <a:ext cx="1459246" cy="20393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Picture 20">
            <a:extLst>
              <a:ext uri="{FF2B5EF4-FFF2-40B4-BE49-F238E27FC236}">
                <a16:creationId xmlns:a16="http://schemas.microsoft.com/office/drawing/2014/main" id="{8A8AFB7C-53AE-146A-76B9-DCFAC4F41618}"/>
              </a:ext>
            </a:extLst>
          </p:cNvPr>
          <p:cNvPicPr>
            <a:picLocks noChangeAspect="1"/>
          </p:cNvPicPr>
          <p:nvPr/>
        </p:nvPicPr>
        <p:blipFill>
          <a:blip r:embed="rId5"/>
          <a:stretch>
            <a:fillRect/>
          </a:stretch>
        </p:blipFill>
        <p:spPr>
          <a:xfrm>
            <a:off x="6073210" y="3691504"/>
            <a:ext cx="3986212" cy="2774362"/>
          </a:xfrm>
          <a:prstGeom prst="rect">
            <a:avLst/>
          </a:prstGeom>
        </p:spPr>
      </p:pic>
    </p:spTree>
    <p:extLst>
      <p:ext uri="{BB962C8B-B14F-4D97-AF65-F5344CB8AC3E}">
        <p14:creationId xmlns:p14="http://schemas.microsoft.com/office/powerpoint/2010/main" val="188243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Content Placeholder 3">
                <a:extLst>
                  <a:ext uri="{FF2B5EF4-FFF2-40B4-BE49-F238E27FC236}">
                    <a16:creationId xmlns:a16="http://schemas.microsoft.com/office/drawing/2014/main" id="{220387A8-C181-B08D-F106-192E5CC92FE3}"/>
                  </a:ext>
                </a:extLst>
              </p:cNvPr>
              <p:cNvGraphicFramePr>
                <a:graphicFrameLocks noGrp="1"/>
              </p:cNvGraphicFramePr>
              <p:nvPr>
                <p:ph idx="1"/>
                <p:extLst>
                  <p:ext uri="{D42A27DB-BD31-4B8C-83A1-F6EECF244321}">
                    <p14:modId xmlns:p14="http://schemas.microsoft.com/office/powerpoint/2010/main" val="2050822469"/>
                  </p:ext>
                </p:extLst>
              </p:nvPr>
            </p:nvGraphicFramePr>
            <p:xfrm>
              <a:off x="618065" y="785812"/>
              <a:ext cx="10957983" cy="5425710"/>
            </p:xfrm>
            <a:graphic>
              <a:graphicData uri="http://schemas.openxmlformats.org/drawingml/2006/table">
                <a:tbl>
                  <a:tblPr>
                    <a:tableStyleId>{ED083AE6-46FA-4A59-8FB0-9F97EB10719F}</a:tableStyleId>
                  </a:tblPr>
                  <a:tblGrid>
                    <a:gridCol w="651177">
                      <a:extLst>
                        <a:ext uri="{9D8B030D-6E8A-4147-A177-3AD203B41FA5}">
                          <a16:colId xmlns:a16="http://schemas.microsoft.com/office/drawing/2014/main" val="858311864"/>
                        </a:ext>
                      </a:extLst>
                    </a:gridCol>
                    <a:gridCol w="1123229">
                      <a:extLst>
                        <a:ext uri="{9D8B030D-6E8A-4147-A177-3AD203B41FA5}">
                          <a16:colId xmlns:a16="http://schemas.microsoft.com/office/drawing/2014/main" val="672955005"/>
                        </a:ext>
                      </a:extLst>
                    </a:gridCol>
                    <a:gridCol w="9183577">
                      <a:extLst>
                        <a:ext uri="{9D8B030D-6E8A-4147-A177-3AD203B41FA5}">
                          <a16:colId xmlns:a16="http://schemas.microsoft.com/office/drawing/2014/main" val="2829071270"/>
                        </a:ext>
                      </a:extLst>
                    </a:gridCol>
                  </a:tblGrid>
                  <a:tr h="457200">
                    <a:tc>
                      <a:txBody>
                        <a:bodyPr/>
                        <a:lstStyle/>
                        <a:p>
                          <a:r>
                            <a:rPr lang="en-GB" sz="1600" noProof="0" dirty="0">
                              <a:latin typeface="+mn-lt"/>
                            </a:rPr>
                            <a:t>AD-3</a:t>
                          </a:r>
                        </a:p>
                      </a:txBody>
                      <a:tcPr marL="67110" marR="67110" marT="33555" marB="33555" anchor="ctr"/>
                    </a:tc>
                    <a:tc>
                      <a:txBody>
                        <a:bodyPr/>
                        <a:lstStyle/>
                        <a:p>
                          <a:r>
                            <a:rPr lang="en-GB" sz="1600" noProof="0" dirty="0">
                              <a:latin typeface="+mn-lt"/>
                            </a:rPr>
                            <a:t>ASACUSA</a:t>
                          </a:r>
                        </a:p>
                      </a:txBody>
                      <a:tcPr marL="67110" marR="67110" marT="33555" marB="33555" anchor="ctr"/>
                    </a:tc>
                    <a:tc>
                      <a:txBody>
                        <a:bodyPr/>
                        <a:lstStyle/>
                        <a:p>
                          <a:pPr marL="233363" indent="-233363">
                            <a:buFont typeface="+mj-lt"/>
                            <a:buAutoNum type="alphaLcParenR"/>
                          </a:pPr>
                          <a:r>
                            <a:rPr lang="en-GB" sz="1600" spc="60" noProof="0" dirty="0">
                              <a:latin typeface="+mn-lt"/>
                              <a:cs typeface="Cambria Math"/>
                            </a:rPr>
                            <a:t>CUSP antihydrogen experiment; new Na22 positron source arrived / will arrive?</a:t>
                          </a:r>
                        </a:p>
                        <a:p>
                          <a:pPr marL="233363" indent="-233363">
                            <a:buFont typeface="+mj-lt"/>
                            <a:buAutoNum type="alphaLcParenR"/>
                          </a:pPr>
                          <a:r>
                            <a:rPr lang="en-GB" sz="1600" b="1" spc="60" noProof="0" dirty="0">
                              <a:latin typeface="+mn-lt"/>
                            </a:rPr>
                            <a:t>Antiprotonic helium experiment: successfully connected to ELENA; </a:t>
                          </a:r>
                          <a:r>
                            <a:rPr lang="en-GB" sz="1600" b="1" noProof="0" dirty="0">
                              <a:solidFill>
                                <a:prstClr val="black"/>
                              </a:solidFill>
                              <a:latin typeface="+mn-lt"/>
                            </a:rPr>
                            <a:t>Induction decelerator under construction</a:t>
                          </a:r>
                          <a:endParaRPr lang="en-GB" sz="1600" b="1" noProof="0" dirty="0">
                            <a:latin typeface="+mn-lt"/>
                          </a:endParaRPr>
                        </a:p>
                      </a:txBody>
                      <a:tcPr marL="67110" marR="67110" marT="33555" marB="33555" anchor="ctr"/>
                    </a:tc>
                    <a:extLst>
                      <a:ext uri="{0D108BD9-81ED-4DB2-BD59-A6C34878D82A}">
                        <a16:rowId xmlns:a16="http://schemas.microsoft.com/office/drawing/2014/main" val="1163043186"/>
                      </a:ext>
                    </a:extLst>
                  </a:tr>
                  <a:tr h="457200">
                    <a:tc>
                      <a:txBody>
                        <a:bodyPr/>
                        <a:lstStyle/>
                        <a:p>
                          <a:r>
                            <a:rPr lang="en-GB" sz="1600" noProof="0" dirty="0">
                              <a:latin typeface="+mn-lt"/>
                            </a:rPr>
                            <a:t>AD-5</a:t>
                          </a:r>
                        </a:p>
                      </a:txBody>
                      <a:tcPr marL="67110" marR="67110" marT="33555" marB="33555" anchor="ctr"/>
                    </a:tc>
                    <a:tc>
                      <a:txBody>
                        <a:bodyPr/>
                        <a:lstStyle/>
                        <a:p>
                          <a:r>
                            <a:rPr lang="en-GB" sz="1600" noProof="0" dirty="0">
                              <a:latin typeface="+mn-lt"/>
                            </a:rPr>
                            <a:t>ALPHA</a:t>
                          </a:r>
                        </a:p>
                      </a:txBody>
                      <a:tcPr marL="67110" marR="67110" marT="33555" marB="33555" anchor="ctr"/>
                    </a:tc>
                    <a:tc>
                      <a:txBody>
                        <a:bodyPr/>
                        <a:lstStyle/>
                        <a:p>
                          <a:pPr marL="111125" indent="-111125">
                            <a:buFont typeface="Arial" panose="020B0604020202020204" pitchFamily="34" charset="0"/>
                            <a:buChar char="•"/>
                          </a:pPr>
                          <a:r>
                            <a:rPr lang="en-GB" sz="1600" noProof="0" dirty="0">
                              <a:latin typeface="+mn-lt"/>
                            </a:rPr>
                            <a:t>Fixed installation Helium transfer line for ALPHA-g almost complete</a:t>
                          </a:r>
                        </a:p>
                      </a:txBody>
                      <a:tcPr marL="67110" marR="67110" marT="33555" marB="33555" anchor="ctr"/>
                    </a:tc>
                    <a:extLst>
                      <a:ext uri="{0D108BD9-81ED-4DB2-BD59-A6C34878D82A}">
                        <a16:rowId xmlns:a16="http://schemas.microsoft.com/office/drawing/2014/main" val="4080081371"/>
                      </a:ext>
                    </a:extLst>
                  </a:tr>
                  <a:tr h="457200">
                    <a:tc>
                      <a:txBody>
                        <a:bodyPr/>
                        <a:lstStyle/>
                        <a:p>
                          <a:r>
                            <a:rPr lang="en-GB" sz="1600" noProof="0" dirty="0">
                              <a:latin typeface="+mn-lt"/>
                            </a:rPr>
                            <a:t>AD-6</a:t>
                          </a:r>
                        </a:p>
                      </a:txBody>
                      <a:tcPr marL="67110" marR="67110" marT="33555" marB="33555" anchor="ctr"/>
                    </a:tc>
                    <a:tc>
                      <a:txBody>
                        <a:bodyPr/>
                        <a:lstStyle/>
                        <a:p>
                          <a:r>
                            <a:rPr lang="en-GB" sz="1600" noProof="0" dirty="0">
                              <a:latin typeface="+mn-lt"/>
                            </a:rPr>
                            <a:t>AEGIS</a:t>
                          </a:r>
                        </a:p>
                      </a:txBody>
                      <a:tcPr marL="67110" marR="67110" marT="33555" marB="33555" anchor="ctr"/>
                    </a:tc>
                    <a:tc>
                      <a:txBody>
                        <a:bodyPr/>
                        <a:lstStyle/>
                        <a:p>
                          <a:pPr marL="111125" indent="-111125">
                            <a:buFont typeface="Arial" panose="020B0604020202020204" pitchFamily="34" charset="0"/>
                            <a:buChar char="•"/>
                          </a:pPr>
                          <a:r>
                            <a:rPr lang="en-GB" sz="1600" b="1" noProof="0" dirty="0">
                              <a:latin typeface="+mn-lt"/>
                            </a:rPr>
                            <a:t>First formation of highly charged ions in the </a:t>
                          </a:r>
                          <a:r>
                            <a:rPr lang="en-GB" sz="1600" b="1" noProof="0" dirty="0" err="1">
                              <a:latin typeface="+mn-lt"/>
                            </a:rPr>
                            <a:t>AEgIS</a:t>
                          </a:r>
                          <a:r>
                            <a:rPr lang="en-GB" sz="1600" b="1" noProof="0" dirty="0">
                              <a:latin typeface="+mn-lt"/>
                            </a:rPr>
                            <a:t> apparatus was observed</a:t>
                          </a:r>
                        </a:p>
                        <a:p>
                          <a:pPr marL="111125" indent="-111125">
                            <a:buFont typeface="Arial" panose="020B0604020202020204" pitchFamily="34" charset="0"/>
                            <a:buChar char="•"/>
                          </a:pPr>
                          <a:r>
                            <a:rPr lang="en-GB" sz="1600" noProof="0" dirty="0">
                              <a:latin typeface="+mn-lt"/>
                            </a:rPr>
                            <a:t>Upgraded trap; intense measurement period at the end of the year</a:t>
                          </a:r>
                        </a:p>
                        <a:p>
                          <a:pPr marL="111125" indent="-111125">
                            <a:buFont typeface="Arial" panose="020B0604020202020204" pitchFamily="34" charset="0"/>
                            <a:buChar char="•"/>
                          </a:pPr>
                          <a:r>
                            <a:rPr lang="en-GB" sz="1600" b="1" noProof="0" dirty="0">
                              <a:latin typeface="+mn-lt"/>
                            </a:rPr>
                            <a:t>low energy extraction beam line was commissioned</a:t>
                          </a:r>
                        </a:p>
                        <a:p>
                          <a:pPr marL="111125" indent="-111125">
                            <a:buFont typeface="Arial" panose="020B0604020202020204" pitchFamily="34" charset="0"/>
                            <a:buChar char="•"/>
                          </a:pPr>
                          <a:r>
                            <a:rPr lang="en-GB" sz="1600" noProof="0" dirty="0">
                              <a:latin typeface="+mn-lt"/>
                            </a:rPr>
                            <a:t>New Na22 positron source arrived in November</a:t>
                          </a:r>
                        </a:p>
                      </a:txBody>
                      <a:tcPr marL="67110" marR="67110" marT="33555" marB="33555" anchor="ctr"/>
                    </a:tc>
                    <a:extLst>
                      <a:ext uri="{0D108BD9-81ED-4DB2-BD59-A6C34878D82A}">
                        <a16:rowId xmlns:a16="http://schemas.microsoft.com/office/drawing/2014/main" val="1914070149"/>
                      </a:ext>
                    </a:extLst>
                  </a:tr>
                  <a:tr h="457200">
                    <a:tc>
                      <a:txBody>
                        <a:bodyPr/>
                        <a:lstStyle/>
                        <a:p>
                          <a:r>
                            <a:rPr lang="en-GB" sz="1600" noProof="0" dirty="0">
                              <a:latin typeface="+mn-lt"/>
                            </a:rPr>
                            <a:t>AD-7</a:t>
                          </a:r>
                        </a:p>
                      </a:txBody>
                      <a:tcPr marL="67110" marR="67110" marT="33555" marB="33555" anchor="ctr"/>
                    </a:tc>
                    <a:tc>
                      <a:txBody>
                        <a:bodyPr/>
                        <a:lstStyle/>
                        <a:p>
                          <a:r>
                            <a:rPr lang="en-GB" sz="1600" noProof="0" dirty="0">
                              <a:latin typeface="+mn-lt"/>
                            </a:rPr>
                            <a:t>GBAR</a:t>
                          </a:r>
                        </a:p>
                      </a:txBody>
                      <a:tcPr marL="67110" marR="67110" marT="33555" marB="33555" anchor="ctr"/>
                    </a:tc>
                    <a:tc>
                      <a:txBody>
                        <a:bodyPr/>
                        <a:lstStyle/>
                        <a:p>
                          <a:r>
                            <a:rPr lang="en-US" sz="1600" b="0" dirty="0">
                              <a:solidFill>
                                <a:schemeClr val="tx1"/>
                              </a:solidFill>
                              <a:latin typeface="+mn-lt"/>
                            </a:rPr>
                            <a:t>ELENA team improved emittance of the beam: achieved nominal emittance for the nominal intensity + doubled intensity (1e7 </a:t>
                          </a:r>
                          <a14:m>
                            <m:oMath xmlns:m="http://schemas.openxmlformats.org/officeDocument/2006/math">
                              <m:acc>
                                <m:accPr>
                                  <m:chr m:val="̅"/>
                                  <m:ctrlPr>
                                    <a:rPr lang="de-DE" sz="1600" b="0" i="1" smtClean="0">
                                      <a:solidFill>
                                        <a:schemeClr val="tx1"/>
                                      </a:solidFill>
                                      <a:latin typeface="+mn-lt"/>
                                    </a:rPr>
                                  </m:ctrlPr>
                                </m:accPr>
                                <m:e>
                                  <m:r>
                                    <a:rPr lang="de-DE" sz="1600" b="0" i="1" smtClean="0">
                                      <a:solidFill>
                                        <a:schemeClr val="tx1"/>
                                      </a:solidFill>
                                      <a:latin typeface="+mn-lt"/>
                                    </a:rPr>
                                    <m:t>𝑝</m:t>
                                  </m:r>
                                </m:e>
                              </m:acc>
                            </m:oMath>
                          </a14:m>
                          <a:r>
                            <a:rPr lang="en-US" sz="1600" b="0" dirty="0">
                              <a:solidFill>
                                <a:schemeClr val="tx1"/>
                              </a:solidFill>
                              <a:latin typeface="+mn-lt"/>
                            </a:rPr>
                            <a:t>/bunch)</a:t>
                          </a:r>
                          <a:endParaRPr lang="en-US" sz="1600" b="0" baseline="0" dirty="0">
                            <a:solidFill>
                              <a:schemeClr val="tx1"/>
                            </a:solidFill>
                            <a:latin typeface="+mn-lt"/>
                          </a:endParaRPr>
                        </a:p>
                      </a:txBody>
                      <a:tcPr marL="67110" marR="67110" marT="33555" marB="33555" anchor="ctr"/>
                    </a:tc>
                    <a:extLst>
                      <a:ext uri="{0D108BD9-81ED-4DB2-BD59-A6C34878D82A}">
                        <a16:rowId xmlns:a16="http://schemas.microsoft.com/office/drawing/2014/main" val="2711498278"/>
                      </a:ext>
                    </a:extLst>
                  </a:tr>
                  <a:tr h="457200">
                    <a:tc>
                      <a:txBody>
                        <a:bodyPr/>
                        <a:lstStyle/>
                        <a:p>
                          <a:r>
                            <a:rPr lang="en-GB" sz="1600" noProof="0" dirty="0">
                              <a:latin typeface="+mn-lt"/>
                            </a:rPr>
                            <a:t>AD-8</a:t>
                          </a:r>
                        </a:p>
                      </a:txBody>
                      <a:tcPr marL="67110" marR="67110" marT="33555" marB="33555" anchor="ctr"/>
                    </a:tc>
                    <a:tc>
                      <a:txBody>
                        <a:bodyPr/>
                        <a:lstStyle/>
                        <a:p>
                          <a:r>
                            <a:rPr lang="en-GB" sz="1600" noProof="0" dirty="0">
                              <a:latin typeface="+mn-lt"/>
                            </a:rPr>
                            <a:t>BASE</a:t>
                          </a:r>
                        </a:p>
                      </a:txBody>
                      <a:tcPr marL="67110" marR="67110" marT="33555" marB="33555" anchor="ctr"/>
                    </a:tc>
                    <a:tc>
                      <a:txBody>
                        <a:bodyPr/>
                        <a:lstStyle/>
                        <a:p>
                          <a:pPr marL="111125" indent="-111125">
                            <a:buFont typeface="Arial" panose="020B0604020202020204" pitchFamily="34" charset="0"/>
                            <a:buChar char="•"/>
                          </a:pPr>
                          <a:r>
                            <a:rPr lang="en-GB" sz="1600" b="1" noProof="0" dirty="0">
                              <a:solidFill>
                                <a:schemeClr val="tx1"/>
                              </a:solidFill>
                              <a:latin typeface="+mn-lt"/>
                            </a:rPr>
                            <a:t>full reservoir trap (30 </a:t>
                          </a:r>
                          <a14:m>
                            <m:oMath xmlns:m="http://schemas.openxmlformats.org/officeDocument/2006/math">
                              <m:acc>
                                <m:accPr>
                                  <m:chr m:val="̅"/>
                                  <m:ctrlPr>
                                    <a:rPr lang="de-DE" sz="1600" b="1" i="1" smtClean="0">
                                      <a:solidFill>
                                        <a:schemeClr val="tx1"/>
                                      </a:solidFill>
                                      <a:latin typeface="+mn-lt"/>
                                    </a:rPr>
                                  </m:ctrlPr>
                                </m:accPr>
                                <m:e>
                                  <m:r>
                                    <a:rPr lang="de-DE" sz="1600" b="1" i="1">
                                      <a:solidFill>
                                        <a:schemeClr val="tx1"/>
                                      </a:solidFill>
                                      <a:latin typeface="+mn-lt"/>
                                    </a:rPr>
                                    <m:t>𝒑</m:t>
                                  </m:r>
                                </m:e>
                              </m:acc>
                            </m:oMath>
                          </a14:m>
                          <a:r>
                            <a:rPr lang="en-GB" sz="1600" b="1" dirty="0">
                              <a:solidFill>
                                <a:schemeClr val="tx1"/>
                              </a:solidFill>
                              <a:latin typeface="+mn-lt"/>
                            </a:rPr>
                            <a:t> </a:t>
                          </a:r>
                          <a:r>
                            <a:rPr lang="en-GB" sz="1600" b="1" noProof="0" dirty="0">
                              <a:solidFill>
                                <a:schemeClr val="tx1"/>
                              </a:solidFill>
                              <a:latin typeface="+mn-lt"/>
                            </a:rPr>
                            <a:t>); </a:t>
                          </a:r>
                          <a:r>
                            <a:rPr lang="en-GB" sz="1600" dirty="0">
                              <a:solidFill>
                                <a:schemeClr val="tx1"/>
                              </a:solidFill>
                              <a:latin typeface="+mn-lt"/>
                            </a:rPr>
                            <a:t>1</a:t>
                          </a:r>
                          <a:r>
                            <a:rPr lang="de-DE" sz="1600" dirty="0">
                              <a:solidFill>
                                <a:schemeClr val="tx1"/>
                              </a:solidFill>
                              <a:latin typeface="+mn-lt"/>
                            </a:rPr>
                            <a:t> </a:t>
                          </a:r>
                          <a14:m>
                            <m:oMath xmlns:m="http://schemas.openxmlformats.org/officeDocument/2006/math">
                              <m:acc>
                                <m:accPr>
                                  <m:chr m:val="̅"/>
                                  <m:ctrlPr>
                                    <a:rPr lang="de-DE" sz="1600" i="1">
                                      <a:solidFill>
                                        <a:schemeClr val="tx1"/>
                                      </a:solidFill>
                                      <a:latin typeface="+mn-lt"/>
                                    </a:rPr>
                                  </m:ctrlPr>
                                </m:accPr>
                                <m:e>
                                  <m:r>
                                    <a:rPr lang="de-DE" sz="1600" i="1">
                                      <a:solidFill>
                                        <a:schemeClr val="tx1"/>
                                      </a:solidFill>
                                      <a:latin typeface="+mn-lt"/>
                                    </a:rPr>
                                    <m:t>𝑝</m:t>
                                  </m:r>
                                </m:e>
                              </m:acc>
                            </m:oMath>
                          </a14:m>
                          <a:r>
                            <a:rPr lang="en-GB" sz="1600" dirty="0">
                              <a:solidFill>
                                <a:schemeClr val="tx1"/>
                              </a:solidFill>
                              <a:latin typeface="+mn-lt"/>
                            </a:rPr>
                            <a:t> per month required,</a:t>
                          </a:r>
                          <a:r>
                            <a:rPr lang="en-GB" sz="1600" baseline="0" dirty="0">
                              <a:solidFill>
                                <a:schemeClr val="tx1"/>
                              </a:solidFill>
                              <a:latin typeface="+mn-lt"/>
                            </a:rPr>
                            <a:t> preparation of </a:t>
                          </a:r>
                          <a:r>
                            <a:rPr lang="en-GB" sz="1600" b="0" baseline="0" dirty="0">
                              <a:solidFill>
                                <a:schemeClr val="tx1"/>
                              </a:solidFill>
                              <a:latin typeface="+mn-lt"/>
                            </a:rPr>
                            <a:t>annual shutdown measurement campaign in progress. </a:t>
                          </a:r>
                          <a:endParaRPr lang="en-GB" sz="1600" b="0" dirty="0">
                            <a:solidFill>
                              <a:schemeClr val="tx1"/>
                            </a:solidFill>
                            <a:latin typeface="+mn-lt"/>
                          </a:endParaRPr>
                        </a:p>
                        <a:p>
                          <a:pPr marL="111125" indent="-111125">
                            <a:buFont typeface="Arial" panose="020B0604020202020204" pitchFamily="34" charset="0"/>
                            <a:buChar char="•"/>
                          </a:pPr>
                          <a:r>
                            <a:rPr lang="en-GB" sz="1600" noProof="0" dirty="0">
                              <a:solidFill>
                                <a:schemeClr val="tx1"/>
                              </a:solidFill>
                              <a:latin typeface="+mn-lt"/>
                            </a:rPr>
                            <a:t>BASE-STEP:</a:t>
                          </a:r>
                          <a:r>
                            <a:rPr lang="en-GB" sz="1600" baseline="0" noProof="0" dirty="0">
                              <a:solidFill>
                                <a:schemeClr val="tx1"/>
                              </a:solidFill>
                              <a:latin typeface="+mn-lt"/>
                            </a:rPr>
                            <a:t> </a:t>
                          </a:r>
                          <a:r>
                            <a:rPr lang="en-GB" sz="1600" noProof="0" dirty="0">
                              <a:solidFill>
                                <a:schemeClr val="tx1"/>
                              </a:solidFill>
                              <a:latin typeface="+mn-lt"/>
                            </a:rPr>
                            <a:t>transport routine established (3 hours without power); </a:t>
                          </a:r>
                          <a14:m>
                            <m:oMath xmlns:m="http://schemas.openxmlformats.org/officeDocument/2006/math">
                              <m:acc>
                                <m:accPr>
                                  <m:chr m:val="̅"/>
                                  <m:ctrlPr>
                                    <a:rPr lang="de-DE" sz="1600" b="0" i="1" smtClean="0">
                                      <a:solidFill>
                                        <a:schemeClr val="tx1"/>
                                      </a:solidFill>
                                      <a:latin typeface="+mn-lt"/>
                                    </a:rPr>
                                  </m:ctrlPr>
                                </m:accPr>
                                <m:e>
                                  <m:r>
                                    <a:rPr lang="de-DE" sz="1600" b="0" i="1" smtClean="0">
                                      <a:solidFill>
                                        <a:schemeClr val="tx1"/>
                                      </a:solidFill>
                                      <a:latin typeface="+mn-lt"/>
                                    </a:rPr>
                                    <m:t>𝑝</m:t>
                                  </m:r>
                                </m:e>
                              </m:acc>
                            </m:oMath>
                          </a14:m>
                          <a:r>
                            <a:rPr lang="en-GB" sz="1600" dirty="0">
                              <a:solidFill>
                                <a:schemeClr val="tx1"/>
                              </a:solidFill>
                              <a:latin typeface="+mn-lt"/>
                            </a:rPr>
                            <a:t> trapping planned</a:t>
                          </a:r>
                          <a:r>
                            <a:rPr lang="en-GB" sz="1600" baseline="0" dirty="0">
                              <a:solidFill>
                                <a:schemeClr val="tx1"/>
                              </a:solidFill>
                              <a:latin typeface="+mn-lt"/>
                            </a:rPr>
                            <a:t> for 2024</a:t>
                          </a:r>
                          <a:endParaRPr lang="en-GB" sz="1600" noProof="0" dirty="0">
                            <a:solidFill>
                              <a:schemeClr val="tx1"/>
                            </a:solidFill>
                            <a:latin typeface="+mn-lt"/>
                          </a:endParaRPr>
                        </a:p>
                      </a:txBody>
                      <a:tcPr marL="67110" marR="67110" marT="33555" marB="33555" anchor="ctr"/>
                    </a:tc>
                    <a:extLst>
                      <a:ext uri="{0D108BD9-81ED-4DB2-BD59-A6C34878D82A}">
                        <a16:rowId xmlns:a16="http://schemas.microsoft.com/office/drawing/2014/main" val="510713803"/>
                      </a:ext>
                    </a:extLst>
                  </a:tr>
                  <a:tr h="457200">
                    <a:tc>
                      <a:txBody>
                        <a:bodyPr/>
                        <a:lstStyle/>
                        <a:p>
                          <a:r>
                            <a:rPr lang="en-GB" sz="1600" noProof="0" dirty="0">
                              <a:latin typeface="+mn-lt"/>
                            </a:rPr>
                            <a:t>AD-9</a:t>
                          </a:r>
                        </a:p>
                      </a:txBody>
                      <a:tcPr marL="67110" marR="67110" marT="33555" marB="33555" anchor="ctr"/>
                    </a:tc>
                    <a:tc>
                      <a:txBody>
                        <a:bodyPr/>
                        <a:lstStyle/>
                        <a:p>
                          <a:r>
                            <a:rPr lang="en-GB" sz="1600" noProof="0" dirty="0">
                              <a:latin typeface="+mn-lt"/>
                            </a:rPr>
                            <a:t>PUMA</a:t>
                          </a:r>
                        </a:p>
                      </a:txBody>
                      <a:tcPr marL="67110" marR="67110" marT="33555" marB="33555" anchor="ctr"/>
                    </a:tc>
                    <a:tc>
                      <a:txBody>
                        <a:bodyPr/>
                        <a:lstStyle/>
                        <a:p>
                          <a:r>
                            <a:rPr lang="en-GB" sz="1600" noProof="0" dirty="0">
                              <a:latin typeface="+mn-lt"/>
                            </a:rPr>
                            <a:t>Aim: Transport of </a:t>
                          </a:r>
                          <a14:m>
                            <m:oMath xmlns:m="http://schemas.openxmlformats.org/officeDocument/2006/math">
                              <m:acc>
                                <m:accPr>
                                  <m:chr m:val="̅"/>
                                  <m:ctrlPr>
                                    <a:rPr lang="de-DE" sz="1600" i="1" smtClean="0">
                                      <a:latin typeface="+mn-lt"/>
                                    </a:rPr>
                                  </m:ctrlPr>
                                </m:accPr>
                                <m:e>
                                  <m:r>
                                    <a:rPr lang="de-DE" sz="1600" i="1">
                                      <a:latin typeface="+mn-lt"/>
                                    </a:rPr>
                                    <m:t>𝑝</m:t>
                                  </m:r>
                                </m:e>
                              </m:acc>
                            </m:oMath>
                          </a14:m>
                          <a:r>
                            <a:rPr lang="en-GB" sz="1600" dirty="0">
                              <a:latin typeface="+mn-lt"/>
                            </a:rPr>
                            <a:t> </a:t>
                          </a:r>
                          <a:r>
                            <a:rPr lang="en-GB" sz="1600" noProof="0" dirty="0">
                              <a:latin typeface="+mn-lt"/>
                            </a:rPr>
                            <a:t>from ELENA to ISOLDE; measure charged </a:t>
                          </a:r>
                          <a:r>
                            <a:rPr lang="en-GB" sz="1600" noProof="0" dirty="0" err="1">
                              <a:latin typeface="+mn-lt"/>
                            </a:rPr>
                            <a:t>pions</a:t>
                          </a:r>
                          <a:r>
                            <a:rPr lang="en-GB" sz="1600" noProof="0" dirty="0">
                              <a:latin typeface="+mn-lt"/>
                            </a:rPr>
                            <a:t> from annihilation with low energy ions from ISOLDE </a:t>
                          </a:r>
                          <a:r>
                            <a:rPr lang="en-GB" sz="1600" noProof="0" dirty="0">
                              <a:latin typeface="+mn-lt"/>
                              <a:sym typeface="Wingdings" panose="05000000000000000000" pitchFamily="2" charset="2"/>
                            </a:rPr>
                            <a:t></a:t>
                          </a:r>
                          <a:r>
                            <a:rPr lang="en-GB" sz="1600" noProof="0" dirty="0">
                              <a:latin typeface="+mn-lt"/>
                            </a:rPr>
                            <a:t> neutron-to-proton annihilation ratio</a:t>
                          </a:r>
                        </a:p>
                        <a:p>
                          <a:pPr marL="111125" indent="-111125">
                            <a:buFont typeface="Arial" panose="020B0604020202020204" pitchFamily="34" charset="0"/>
                            <a:buChar char="•"/>
                          </a:pPr>
                          <a:r>
                            <a:rPr lang="en-GB" sz="1600" b="1" noProof="0" dirty="0">
                              <a:latin typeface="+mn-lt"/>
                            </a:rPr>
                            <a:t>Antiproton beam line (deceleration with PDT to 4 keV) validated with beam and ready for next year. </a:t>
                          </a:r>
                        </a:p>
                        <a:p>
                          <a:pPr marL="111125" indent="-111125">
                            <a:buFont typeface="Arial" panose="020B0604020202020204" pitchFamily="34" charset="0"/>
                            <a:buChar char="•"/>
                          </a:pPr>
                          <a:r>
                            <a:rPr lang="en-GB" sz="1600" noProof="0" dirty="0">
                              <a:latin typeface="+mn-lt"/>
                            </a:rPr>
                            <a:t>First measurements at ELENA May 2024</a:t>
                          </a:r>
                        </a:p>
                        <a:p>
                          <a:pPr marL="111125" indent="-111125">
                            <a:buFont typeface="Arial" panose="020B0604020202020204" pitchFamily="34" charset="0"/>
                            <a:buChar char="•"/>
                          </a:pPr>
                          <a:r>
                            <a:rPr lang="en-GB" sz="1600" noProof="0" dirty="0">
                              <a:latin typeface="+mn-lt"/>
                            </a:rPr>
                            <a:t>ISOLDE beam line final design; Requested to be ready before the end of 2024, for first experiments at ISOLDE in 2025.</a:t>
                          </a:r>
                        </a:p>
                      </a:txBody>
                      <a:tcPr marL="67110" marR="67110" marT="33555" marB="33555" anchor="ctr"/>
                    </a:tc>
                    <a:extLst>
                      <a:ext uri="{0D108BD9-81ED-4DB2-BD59-A6C34878D82A}">
                        <a16:rowId xmlns:a16="http://schemas.microsoft.com/office/drawing/2014/main" val="2114713377"/>
                      </a:ext>
                    </a:extLst>
                  </a:tr>
                </a:tbl>
              </a:graphicData>
            </a:graphic>
          </p:graphicFrame>
        </mc:Choice>
        <mc:Fallback>
          <p:graphicFrame>
            <p:nvGraphicFramePr>
              <p:cNvPr id="4" name="Content Placeholder 3">
                <a:extLst>
                  <a:ext uri="{FF2B5EF4-FFF2-40B4-BE49-F238E27FC236}">
                    <a16:creationId xmlns:a16="http://schemas.microsoft.com/office/drawing/2014/main" id="{220387A8-C181-B08D-F106-192E5CC92FE3}"/>
                  </a:ext>
                </a:extLst>
              </p:cNvPr>
              <p:cNvGraphicFramePr>
                <a:graphicFrameLocks noGrp="1"/>
              </p:cNvGraphicFramePr>
              <p:nvPr>
                <p:ph idx="1"/>
                <p:extLst>
                  <p:ext uri="{D42A27DB-BD31-4B8C-83A1-F6EECF244321}">
                    <p14:modId xmlns:p14="http://schemas.microsoft.com/office/powerpoint/2010/main" val="2050822469"/>
                  </p:ext>
                </p:extLst>
              </p:nvPr>
            </p:nvGraphicFramePr>
            <p:xfrm>
              <a:off x="618065" y="785812"/>
              <a:ext cx="10957983" cy="5425710"/>
            </p:xfrm>
            <a:graphic>
              <a:graphicData uri="http://schemas.openxmlformats.org/drawingml/2006/table">
                <a:tbl>
                  <a:tblPr>
                    <a:tableStyleId>{ED083AE6-46FA-4A59-8FB0-9F97EB10719F}</a:tableStyleId>
                  </a:tblPr>
                  <a:tblGrid>
                    <a:gridCol w="651177">
                      <a:extLst>
                        <a:ext uri="{9D8B030D-6E8A-4147-A177-3AD203B41FA5}">
                          <a16:colId xmlns:a16="http://schemas.microsoft.com/office/drawing/2014/main" val="858311864"/>
                        </a:ext>
                      </a:extLst>
                    </a:gridCol>
                    <a:gridCol w="1123229">
                      <a:extLst>
                        <a:ext uri="{9D8B030D-6E8A-4147-A177-3AD203B41FA5}">
                          <a16:colId xmlns:a16="http://schemas.microsoft.com/office/drawing/2014/main" val="672955005"/>
                        </a:ext>
                      </a:extLst>
                    </a:gridCol>
                    <a:gridCol w="9183577">
                      <a:extLst>
                        <a:ext uri="{9D8B030D-6E8A-4147-A177-3AD203B41FA5}">
                          <a16:colId xmlns:a16="http://schemas.microsoft.com/office/drawing/2014/main" val="2829071270"/>
                        </a:ext>
                      </a:extLst>
                    </a:gridCol>
                  </a:tblGrid>
                  <a:tr h="798630">
                    <a:tc>
                      <a:txBody>
                        <a:bodyPr/>
                        <a:lstStyle/>
                        <a:p>
                          <a:r>
                            <a:rPr lang="en-GB" sz="1600" noProof="0" dirty="0">
                              <a:latin typeface="+mn-lt"/>
                            </a:rPr>
                            <a:t>AD-3</a:t>
                          </a:r>
                        </a:p>
                      </a:txBody>
                      <a:tcPr marL="67110" marR="67110" marT="33555" marB="33555" anchor="ctr"/>
                    </a:tc>
                    <a:tc>
                      <a:txBody>
                        <a:bodyPr/>
                        <a:lstStyle/>
                        <a:p>
                          <a:r>
                            <a:rPr lang="en-GB" sz="1600" noProof="0" dirty="0">
                              <a:latin typeface="+mn-lt"/>
                            </a:rPr>
                            <a:t>ASACUSA</a:t>
                          </a:r>
                        </a:p>
                      </a:txBody>
                      <a:tcPr marL="67110" marR="67110" marT="33555" marB="33555" anchor="ctr"/>
                    </a:tc>
                    <a:tc>
                      <a:txBody>
                        <a:bodyPr/>
                        <a:lstStyle/>
                        <a:p>
                          <a:pPr marL="233363" indent="-233363">
                            <a:buFont typeface="+mj-lt"/>
                            <a:buAutoNum type="alphaLcParenR"/>
                          </a:pPr>
                          <a:r>
                            <a:rPr lang="en-GB" sz="1600" spc="60" noProof="0" dirty="0">
                              <a:latin typeface="+mn-lt"/>
                              <a:cs typeface="Cambria Math"/>
                            </a:rPr>
                            <a:t>CUSP antihydrogen experiment; new Na22 positron source arrived / will arrive?</a:t>
                          </a:r>
                        </a:p>
                        <a:p>
                          <a:pPr marL="233363" indent="-233363">
                            <a:buFont typeface="+mj-lt"/>
                            <a:buAutoNum type="alphaLcParenR"/>
                          </a:pPr>
                          <a:r>
                            <a:rPr lang="en-GB" sz="1600" b="1" spc="60" noProof="0" dirty="0">
                              <a:latin typeface="+mn-lt"/>
                            </a:rPr>
                            <a:t>Antiprotonic helium experiment: successfully connected to ELENA; </a:t>
                          </a:r>
                          <a:r>
                            <a:rPr lang="en-GB" sz="1600" b="1" noProof="0" dirty="0">
                              <a:solidFill>
                                <a:prstClr val="black"/>
                              </a:solidFill>
                              <a:latin typeface="+mn-lt"/>
                            </a:rPr>
                            <a:t>Induction decelerator under construction</a:t>
                          </a:r>
                          <a:endParaRPr lang="en-GB" sz="1600" b="1" noProof="0" dirty="0">
                            <a:latin typeface="+mn-lt"/>
                          </a:endParaRPr>
                        </a:p>
                      </a:txBody>
                      <a:tcPr marL="67110" marR="67110" marT="33555" marB="33555" anchor="ctr"/>
                    </a:tc>
                    <a:extLst>
                      <a:ext uri="{0D108BD9-81ED-4DB2-BD59-A6C34878D82A}">
                        <a16:rowId xmlns:a16="http://schemas.microsoft.com/office/drawing/2014/main" val="1163043186"/>
                      </a:ext>
                    </a:extLst>
                  </a:tr>
                  <a:tr h="457200">
                    <a:tc>
                      <a:txBody>
                        <a:bodyPr/>
                        <a:lstStyle/>
                        <a:p>
                          <a:r>
                            <a:rPr lang="en-GB" sz="1600" noProof="0" dirty="0">
                              <a:latin typeface="+mn-lt"/>
                            </a:rPr>
                            <a:t>AD-5</a:t>
                          </a:r>
                        </a:p>
                      </a:txBody>
                      <a:tcPr marL="67110" marR="67110" marT="33555" marB="33555" anchor="ctr"/>
                    </a:tc>
                    <a:tc>
                      <a:txBody>
                        <a:bodyPr/>
                        <a:lstStyle/>
                        <a:p>
                          <a:r>
                            <a:rPr lang="en-GB" sz="1600" noProof="0" dirty="0">
                              <a:latin typeface="+mn-lt"/>
                            </a:rPr>
                            <a:t>ALPHA</a:t>
                          </a:r>
                        </a:p>
                      </a:txBody>
                      <a:tcPr marL="67110" marR="67110" marT="33555" marB="33555" anchor="ctr"/>
                    </a:tc>
                    <a:tc>
                      <a:txBody>
                        <a:bodyPr/>
                        <a:lstStyle/>
                        <a:p>
                          <a:pPr marL="111125" indent="-111125">
                            <a:buFont typeface="Arial" panose="020B0604020202020204" pitchFamily="34" charset="0"/>
                            <a:buChar char="•"/>
                          </a:pPr>
                          <a:r>
                            <a:rPr lang="en-GB" sz="1600" noProof="0" dirty="0">
                              <a:latin typeface="+mn-lt"/>
                            </a:rPr>
                            <a:t>Fixed installation Helium transfer line for ALPHA-g almost complete</a:t>
                          </a:r>
                        </a:p>
                      </a:txBody>
                      <a:tcPr marL="67110" marR="67110" marT="33555" marB="33555" anchor="ctr"/>
                    </a:tc>
                    <a:extLst>
                      <a:ext uri="{0D108BD9-81ED-4DB2-BD59-A6C34878D82A}">
                        <a16:rowId xmlns:a16="http://schemas.microsoft.com/office/drawing/2014/main" val="4080081371"/>
                      </a:ext>
                    </a:extLst>
                  </a:tr>
                  <a:tr h="1042470">
                    <a:tc>
                      <a:txBody>
                        <a:bodyPr/>
                        <a:lstStyle/>
                        <a:p>
                          <a:r>
                            <a:rPr lang="en-GB" sz="1600" noProof="0" dirty="0">
                              <a:latin typeface="+mn-lt"/>
                            </a:rPr>
                            <a:t>AD-6</a:t>
                          </a:r>
                        </a:p>
                      </a:txBody>
                      <a:tcPr marL="67110" marR="67110" marT="33555" marB="33555" anchor="ctr"/>
                    </a:tc>
                    <a:tc>
                      <a:txBody>
                        <a:bodyPr/>
                        <a:lstStyle/>
                        <a:p>
                          <a:r>
                            <a:rPr lang="en-GB" sz="1600" noProof="0" dirty="0">
                              <a:latin typeface="+mn-lt"/>
                            </a:rPr>
                            <a:t>AEGIS</a:t>
                          </a:r>
                        </a:p>
                      </a:txBody>
                      <a:tcPr marL="67110" marR="67110" marT="33555" marB="33555" anchor="ctr"/>
                    </a:tc>
                    <a:tc>
                      <a:txBody>
                        <a:bodyPr/>
                        <a:lstStyle/>
                        <a:p>
                          <a:pPr marL="111125" indent="-111125">
                            <a:buFont typeface="Arial" panose="020B0604020202020204" pitchFamily="34" charset="0"/>
                            <a:buChar char="•"/>
                          </a:pPr>
                          <a:r>
                            <a:rPr lang="en-GB" sz="1600" b="1" noProof="0" dirty="0">
                              <a:latin typeface="+mn-lt"/>
                            </a:rPr>
                            <a:t>First formation of highly charged ions in the </a:t>
                          </a:r>
                          <a:r>
                            <a:rPr lang="en-GB" sz="1600" b="1" noProof="0" dirty="0" err="1">
                              <a:latin typeface="+mn-lt"/>
                            </a:rPr>
                            <a:t>AEgIS</a:t>
                          </a:r>
                          <a:r>
                            <a:rPr lang="en-GB" sz="1600" b="1" noProof="0" dirty="0">
                              <a:latin typeface="+mn-lt"/>
                            </a:rPr>
                            <a:t> apparatus was observed</a:t>
                          </a:r>
                        </a:p>
                        <a:p>
                          <a:pPr marL="111125" indent="-111125">
                            <a:buFont typeface="Arial" panose="020B0604020202020204" pitchFamily="34" charset="0"/>
                            <a:buChar char="•"/>
                          </a:pPr>
                          <a:r>
                            <a:rPr lang="en-GB" sz="1600" noProof="0" dirty="0">
                              <a:latin typeface="+mn-lt"/>
                            </a:rPr>
                            <a:t>Upgraded trap; intense measurement period at the end of the year</a:t>
                          </a:r>
                        </a:p>
                        <a:p>
                          <a:pPr marL="111125" indent="-111125">
                            <a:buFont typeface="Arial" panose="020B0604020202020204" pitchFamily="34" charset="0"/>
                            <a:buChar char="•"/>
                          </a:pPr>
                          <a:r>
                            <a:rPr lang="en-GB" sz="1600" b="1" noProof="0" dirty="0">
                              <a:latin typeface="+mn-lt"/>
                            </a:rPr>
                            <a:t>low energy extraction beam line was commissioned</a:t>
                          </a:r>
                        </a:p>
                        <a:p>
                          <a:pPr marL="111125" indent="-111125">
                            <a:buFont typeface="Arial" panose="020B0604020202020204" pitchFamily="34" charset="0"/>
                            <a:buChar char="•"/>
                          </a:pPr>
                          <a:r>
                            <a:rPr lang="en-GB" sz="1600" noProof="0" dirty="0">
                              <a:latin typeface="+mn-lt"/>
                            </a:rPr>
                            <a:t>New Na22 positron source arrived in November</a:t>
                          </a:r>
                        </a:p>
                      </a:txBody>
                      <a:tcPr marL="67110" marR="67110" marT="33555" marB="33555" anchor="ctr"/>
                    </a:tc>
                    <a:extLst>
                      <a:ext uri="{0D108BD9-81ED-4DB2-BD59-A6C34878D82A}">
                        <a16:rowId xmlns:a16="http://schemas.microsoft.com/office/drawing/2014/main" val="1914070149"/>
                      </a:ext>
                    </a:extLst>
                  </a:tr>
                  <a:tr h="554790">
                    <a:tc>
                      <a:txBody>
                        <a:bodyPr/>
                        <a:lstStyle/>
                        <a:p>
                          <a:r>
                            <a:rPr lang="en-GB" sz="1600" noProof="0" dirty="0">
                              <a:latin typeface="+mn-lt"/>
                            </a:rPr>
                            <a:t>AD-7</a:t>
                          </a:r>
                        </a:p>
                      </a:txBody>
                      <a:tcPr marL="67110" marR="67110" marT="33555" marB="33555" anchor="ctr"/>
                    </a:tc>
                    <a:tc>
                      <a:txBody>
                        <a:bodyPr/>
                        <a:lstStyle/>
                        <a:p>
                          <a:r>
                            <a:rPr lang="en-GB" sz="1600" noProof="0" dirty="0">
                              <a:latin typeface="+mn-lt"/>
                            </a:rPr>
                            <a:t>GBAR</a:t>
                          </a:r>
                        </a:p>
                      </a:txBody>
                      <a:tcPr marL="67110" marR="67110" marT="33555" marB="33555" anchor="ctr"/>
                    </a:tc>
                    <a:tc>
                      <a:txBody>
                        <a:bodyPr/>
                        <a:lstStyle/>
                        <a:p>
                          <a:endParaRPr lang="en-US"/>
                        </a:p>
                      </a:txBody>
                      <a:tcPr marL="67110" marR="67110" marT="33555" marB="33555" anchor="ctr">
                        <a:blipFill>
                          <a:blip r:embed="rId3"/>
                          <a:stretch>
                            <a:fillRect l="-19376" t="-414130" r="-199" b="-475000"/>
                          </a:stretch>
                        </a:blipFill>
                      </a:tcPr>
                    </a:tc>
                    <a:extLst>
                      <a:ext uri="{0D108BD9-81ED-4DB2-BD59-A6C34878D82A}">
                        <a16:rowId xmlns:a16="http://schemas.microsoft.com/office/drawing/2014/main" val="2711498278"/>
                      </a:ext>
                    </a:extLst>
                  </a:tr>
                  <a:tr h="798630">
                    <a:tc>
                      <a:txBody>
                        <a:bodyPr/>
                        <a:lstStyle/>
                        <a:p>
                          <a:r>
                            <a:rPr lang="en-GB" sz="1600" noProof="0" dirty="0">
                              <a:latin typeface="+mn-lt"/>
                            </a:rPr>
                            <a:t>AD-8</a:t>
                          </a:r>
                        </a:p>
                      </a:txBody>
                      <a:tcPr marL="67110" marR="67110" marT="33555" marB="33555" anchor="ctr"/>
                    </a:tc>
                    <a:tc>
                      <a:txBody>
                        <a:bodyPr/>
                        <a:lstStyle/>
                        <a:p>
                          <a:r>
                            <a:rPr lang="en-GB" sz="1600" noProof="0" dirty="0">
                              <a:latin typeface="+mn-lt"/>
                            </a:rPr>
                            <a:t>BASE</a:t>
                          </a:r>
                        </a:p>
                      </a:txBody>
                      <a:tcPr marL="67110" marR="67110" marT="33555" marB="33555" anchor="ctr"/>
                    </a:tc>
                    <a:tc>
                      <a:txBody>
                        <a:bodyPr/>
                        <a:lstStyle/>
                        <a:p>
                          <a:endParaRPr lang="en-US"/>
                        </a:p>
                      </a:txBody>
                      <a:tcPr marL="67110" marR="67110" marT="33555" marB="33555" anchor="ctr">
                        <a:blipFill>
                          <a:blip r:embed="rId3"/>
                          <a:stretch>
                            <a:fillRect l="-19376" t="-361069" r="-199" b="-233588"/>
                          </a:stretch>
                        </a:blipFill>
                      </a:tcPr>
                    </a:tc>
                    <a:extLst>
                      <a:ext uri="{0D108BD9-81ED-4DB2-BD59-A6C34878D82A}">
                        <a16:rowId xmlns:a16="http://schemas.microsoft.com/office/drawing/2014/main" val="510713803"/>
                      </a:ext>
                    </a:extLst>
                  </a:tr>
                  <a:tr h="1773990">
                    <a:tc>
                      <a:txBody>
                        <a:bodyPr/>
                        <a:lstStyle/>
                        <a:p>
                          <a:r>
                            <a:rPr lang="en-GB" sz="1600" noProof="0" dirty="0">
                              <a:latin typeface="+mn-lt"/>
                            </a:rPr>
                            <a:t>AD-9</a:t>
                          </a:r>
                        </a:p>
                      </a:txBody>
                      <a:tcPr marL="67110" marR="67110" marT="33555" marB="33555" anchor="ctr"/>
                    </a:tc>
                    <a:tc>
                      <a:txBody>
                        <a:bodyPr/>
                        <a:lstStyle/>
                        <a:p>
                          <a:r>
                            <a:rPr lang="en-GB" sz="1600" noProof="0" dirty="0">
                              <a:latin typeface="+mn-lt"/>
                            </a:rPr>
                            <a:t>PUMA</a:t>
                          </a:r>
                        </a:p>
                      </a:txBody>
                      <a:tcPr marL="67110" marR="67110" marT="33555" marB="33555" anchor="ctr"/>
                    </a:tc>
                    <a:tc>
                      <a:txBody>
                        <a:bodyPr/>
                        <a:lstStyle/>
                        <a:p>
                          <a:endParaRPr lang="en-US"/>
                        </a:p>
                      </a:txBody>
                      <a:tcPr marL="67110" marR="67110" marT="33555" marB="33555" anchor="ctr">
                        <a:blipFill>
                          <a:blip r:embed="rId3"/>
                          <a:stretch>
                            <a:fillRect l="-19376" t="-207560" r="-199" b="-5155"/>
                          </a:stretch>
                        </a:blipFill>
                      </a:tcPr>
                    </a:tc>
                    <a:extLst>
                      <a:ext uri="{0D108BD9-81ED-4DB2-BD59-A6C34878D82A}">
                        <a16:rowId xmlns:a16="http://schemas.microsoft.com/office/drawing/2014/main" val="2114713377"/>
                      </a:ext>
                    </a:extLst>
                  </a:tr>
                </a:tbl>
              </a:graphicData>
            </a:graphic>
          </p:graphicFrame>
        </mc:Fallback>
      </mc:AlternateContent>
      <p:sp>
        <p:nvSpPr>
          <p:cNvPr id="3" name="Title 2">
            <a:extLst>
              <a:ext uri="{FF2B5EF4-FFF2-40B4-BE49-F238E27FC236}">
                <a16:creationId xmlns:a16="http://schemas.microsoft.com/office/drawing/2014/main" id="{A2F95F1D-42DD-CD0E-EB1D-FA0E35B36DDC}"/>
              </a:ext>
            </a:extLst>
          </p:cNvPr>
          <p:cNvSpPr>
            <a:spLocks noGrp="1"/>
          </p:cNvSpPr>
          <p:nvPr>
            <p:ph type="title"/>
          </p:nvPr>
        </p:nvSpPr>
        <p:spPr/>
        <p:txBody>
          <a:bodyPr/>
          <a:lstStyle/>
          <a:p>
            <a:r>
              <a:rPr lang="en-US" dirty="0"/>
              <a:t>Technical Highlights</a:t>
            </a:r>
          </a:p>
        </p:txBody>
      </p:sp>
    </p:spTree>
    <p:extLst>
      <p:ext uri="{BB962C8B-B14F-4D97-AF65-F5344CB8AC3E}">
        <p14:creationId xmlns:p14="http://schemas.microsoft.com/office/powerpoint/2010/main" val="2004889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17B9E9D4-42DF-2421-5B33-9682EB9F466E}"/>
              </a:ext>
            </a:extLst>
          </p:cNvPr>
          <p:cNvSpPr>
            <a:spLocks noGrp="1"/>
          </p:cNvSpPr>
          <p:nvPr>
            <p:ph type="subTitle" idx="1"/>
          </p:nvPr>
        </p:nvSpPr>
        <p:spPr/>
        <p:txBody>
          <a:bodyPr/>
          <a:lstStyle/>
          <a:p>
            <a:endParaRPr lang="en-US"/>
          </a:p>
        </p:txBody>
      </p:sp>
      <p:sp>
        <p:nvSpPr>
          <p:cNvPr id="4" name="Title 3">
            <a:extLst>
              <a:ext uri="{FF2B5EF4-FFF2-40B4-BE49-F238E27FC236}">
                <a16:creationId xmlns:a16="http://schemas.microsoft.com/office/drawing/2014/main" id="{A45686C5-DE74-1459-670A-20992712221D}"/>
              </a:ext>
            </a:extLst>
          </p:cNvPr>
          <p:cNvSpPr>
            <a:spLocks noGrp="1"/>
          </p:cNvSpPr>
          <p:nvPr>
            <p:ph type="ctrTitle"/>
          </p:nvPr>
        </p:nvSpPr>
        <p:spPr/>
        <p:txBody>
          <a:bodyPr/>
          <a:lstStyle/>
          <a:p>
            <a:r>
              <a:rPr lang="en-US" dirty="0"/>
              <a:t>PS East Area and </a:t>
            </a:r>
            <a:r>
              <a:rPr lang="en-US" dirty="0" err="1"/>
              <a:t>nTOF</a:t>
            </a:r>
            <a:endParaRPr lang="en-US" dirty="0"/>
          </a:p>
        </p:txBody>
      </p:sp>
    </p:spTree>
    <p:extLst>
      <p:ext uri="{BB962C8B-B14F-4D97-AF65-F5344CB8AC3E}">
        <p14:creationId xmlns:p14="http://schemas.microsoft.com/office/powerpoint/2010/main" val="2306515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707EF7-838C-788B-9E51-E0ECFE20C195}"/>
              </a:ext>
            </a:extLst>
          </p:cNvPr>
          <p:cNvSpPr>
            <a:spLocks noGrp="1"/>
          </p:cNvSpPr>
          <p:nvPr>
            <p:ph idx="1"/>
          </p:nvPr>
        </p:nvSpPr>
        <p:spPr/>
        <p:txBody>
          <a:bodyPr/>
          <a:lstStyle/>
          <a:p>
            <a:r>
              <a:rPr lang="en-US" sz="1800" dirty="0"/>
              <a:t>2 weeks Pb ion beam with several </a:t>
            </a:r>
            <a:r>
              <a:rPr lang="en-US" sz="1800" b="1" dirty="0"/>
              <a:t>beam energies from 650 MeV/n to 3 GeV/n </a:t>
            </a:r>
            <a:r>
              <a:rPr lang="en-US" sz="1800" dirty="0"/>
              <a:t>in CHARM</a:t>
            </a:r>
          </a:p>
          <a:p>
            <a:r>
              <a:rPr lang="en-US" sz="1800" dirty="0"/>
              <a:t>2023 objectives largely achieved</a:t>
            </a:r>
          </a:p>
          <a:p>
            <a:pPr lvl="1"/>
            <a:r>
              <a:rPr lang="en-US" sz="1800" dirty="0"/>
              <a:t>beam commissioning and beam characterization (</a:t>
            </a:r>
            <a:r>
              <a:rPr lang="en-US" sz="1800" b="1" dirty="0"/>
              <a:t>regular BI + R2E detectors</a:t>
            </a:r>
            <a:r>
              <a:rPr lang="en-US" sz="1800" dirty="0"/>
              <a:t>)</a:t>
            </a:r>
          </a:p>
          <a:p>
            <a:pPr lvl="2"/>
            <a:r>
              <a:rPr lang="en-US" sz="1600" dirty="0"/>
              <a:t>including energy deposition measurements with diode in T8b (EA1/IRRAD) </a:t>
            </a:r>
          </a:p>
          <a:p>
            <a:pPr lvl="1"/>
            <a:r>
              <a:rPr lang="en-US" sz="1800" dirty="0"/>
              <a:t>Measurements for </a:t>
            </a:r>
            <a:r>
              <a:rPr lang="en-US" sz="1800" b="1" dirty="0"/>
              <a:t>detector characterization &amp; calibration</a:t>
            </a:r>
            <a:r>
              <a:rPr lang="en-US" sz="1800" dirty="0"/>
              <a:t>:</a:t>
            </a:r>
          </a:p>
          <a:p>
            <a:pPr lvl="2"/>
            <a:r>
              <a:rPr lang="en-US" sz="1600" dirty="0"/>
              <a:t>including detectors from HEARTS EU</a:t>
            </a:r>
            <a:br>
              <a:rPr lang="en-US" sz="1600" dirty="0"/>
            </a:br>
            <a:r>
              <a:rPr lang="en-US" sz="1600" dirty="0"/>
              <a:t>project beneficiaries, partners &amp; </a:t>
            </a:r>
            <a:br>
              <a:rPr lang="en-US" sz="1600" dirty="0"/>
            </a:br>
            <a:r>
              <a:rPr lang="en-US" sz="1600" dirty="0"/>
              <a:t>collaborators (GSI, Oldenburg Uni., </a:t>
            </a:r>
            <a:br>
              <a:rPr lang="en-US" sz="1600" dirty="0"/>
            </a:br>
            <a:r>
              <a:rPr lang="en-US" sz="1600" dirty="0"/>
              <a:t>PTW, Wollongong Uni.)</a:t>
            </a:r>
          </a:p>
          <a:p>
            <a:pPr lvl="2"/>
            <a:r>
              <a:rPr lang="en-US" sz="1600" dirty="0"/>
              <a:t>Single Event Effects testing</a:t>
            </a:r>
          </a:p>
          <a:p>
            <a:endParaRPr lang="en-US" dirty="0"/>
          </a:p>
        </p:txBody>
      </p:sp>
      <p:sp>
        <p:nvSpPr>
          <p:cNvPr id="3" name="Title 2">
            <a:extLst>
              <a:ext uri="{FF2B5EF4-FFF2-40B4-BE49-F238E27FC236}">
                <a16:creationId xmlns:a16="http://schemas.microsoft.com/office/drawing/2014/main" id="{FE178022-145C-6AAC-C108-3CBF6AB86D6F}"/>
              </a:ext>
            </a:extLst>
          </p:cNvPr>
          <p:cNvSpPr>
            <a:spLocks noGrp="1"/>
          </p:cNvSpPr>
          <p:nvPr>
            <p:ph type="title"/>
          </p:nvPr>
        </p:nvSpPr>
        <p:spPr/>
        <p:txBody>
          <a:bodyPr/>
          <a:lstStyle/>
          <a:p>
            <a:r>
              <a:rPr lang="en-US" sz="2400" dirty="0"/>
              <a:t>CHIMERA / HEARTS (Ion Run) in T8</a:t>
            </a:r>
            <a:endParaRPr lang="en-US" dirty="0"/>
          </a:p>
        </p:txBody>
      </p:sp>
      <p:grpSp>
        <p:nvGrpSpPr>
          <p:cNvPr id="26" name="Group 25">
            <a:extLst>
              <a:ext uri="{FF2B5EF4-FFF2-40B4-BE49-F238E27FC236}">
                <a16:creationId xmlns:a16="http://schemas.microsoft.com/office/drawing/2014/main" id="{26C9E02F-C360-D635-2B59-21EDFED12A8C}"/>
              </a:ext>
            </a:extLst>
          </p:cNvPr>
          <p:cNvGrpSpPr/>
          <p:nvPr/>
        </p:nvGrpSpPr>
        <p:grpSpPr>
          <a:xfrm>
            <a:off x="4919870" y="2801234"/>
            <a:ext cx="7277164" cy="3621790"/>
            <a:chOff x="5154009" y="2633417"/>
            <a:chExt cx="7110380" cy="3538783"/>
          </a:xfrm>
        </p:grpSpPr>
        <p:pic>
          <p:nvPicPr>
            <p:cNvPr id="5" name="Picture 4">
              <a:extLst>
                <a:ext uri="{FF2B5EF4-FFF2-40B4-BE49-F238E27FC236}">
                  <a16:creationId xmlns:a16="http://schemas.microsoft.com/office/drawing/2014/main" id="{AD81B6B5-CC13-5961-F558-68AB701F4FF7}"/>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5522976" y="2633417"/>
              <a:ext cx="6741413" cy="3538783"/>
            </a:xfrm>
            <a:prstGeom prst="rect">
              <a:avLst/>
            </a:prstGeom>
          </p:spPr>
        </p:pic>
        <p:sp>
          <p:nvSpPr>
            <p:cNvPr id="6" name="Rounded Rectangle 27">
              <a:extLst>
                <a:ext uri="{FF2B5EF4-FFF2-40B4-BE49-F238E27FC236}">
                  <a16:creationId xmlns:a16="http://schemas.microsoft.com/office/drawing/2014/main" id="{1EC783C1-EDDA-0004-F18A-93AEA394F04A}"/>
                </a:ext>
              </a:extLst>
            </p:cNvPr>
            <p:cNvSpPr/>
            <p:nvPr/>
          </p:nvSpPr>
          <p:spPr>
            <a:xfrm rot="480000">
              <a:off x="9054011" y="4575767"/>
              <a:ext cx="1278553" cy="842042"/>
            </a:xfrm>
            <a:prstGeom prst="roundRect">
              <a:avLst/>
            </a:prstGeom>
            <a:ln w="38100">
              <a:solidFill>
                <a:srgbClr val="FF0000"/>
              </a:solidFill>
            </a:ln>
          </p:spPr>
          <p:txBody>
            <a:bodyPr lIns="45719" tIns="45719" rIns="45719" bIns="45719"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GB" sz="1266" b="0" i="0" u="none" strike="noStrike" kern="1200" cap="none" spc="0" normalizeH="0" baseline="0" noProof="0" dirty="0">
                <a:ln>
                  <a:noFill/>
                </a:ln>
                <a:solidFill>
                  <a:srgbClr val="FFFFFF"/>
                </a:solidFill>
                <a:effectLst/>
                <a:uLnTx/>
                <a:uFillTx/>
                <a:latin typeface="Arial"/>
                <a:ea typeface="Arial"/>
                <a:cs typeface="Arial"/>
                <a:sym typeface="Helvetica Neue Medium"/>
              </a:endParaRPr>
            </a:p>
          </p:txBody>
        </p:sp>
        <p:sp>
          <p:nvSpPr>
            <p:cNvPr id="8" name="GIF  User Tech.Coordinator">
              <a:extLst>
                <a:ext uri="{FF2B5EF4-FFF2-40B4-BE49-F238E27FC236}">
                  <a16:creationId xmlns:a16="http://schemas.microsoft.com/office/drawing/2014/main" id="{D826B733-7E6A-44F3-1B96-5696941294C3}"/>
                </a:ext>
              </a:extLst>
            </p:cNvPr>
            <p:cNvSpPr>
              <a:spLocks/>
            </p:cNvSpPr>
            <p:nvPr/>
          </p:nvSpPr>
          <p:spPr bwMode="auto">
            <a:xfrm rot="480000">
              <a:off x="9213257" y="5405418"/>
              <a:ext cx="757763" cy="601445"/>
            </a:xfrm>
            <a:prstGeom prst="rect">
              <a:avLst/>
            </a:prstGeom>
            <a:solidFill>
              <a:srgbClr val="FFFFCC"/>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Helvetica"/>
                  <a:cs typeface="Helvetica"/>
                </a:rPr>
                <a:t>Upstream: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Helvetica"/>
                  <a:cs typeface="Helvetica"/>
                </a:rPr>
                <a:t>IRRAD</a:t>
              </a:r>
              <a:r>
                <a:rPr kumimoji="0" lang="en-US" sz="2000" b="1" i="0" u="none" strike="noStrike" kern="1200" cap="none" spc="0" normalizeH="0" baseline="0" noProof="0" dirty="0">
                  <a:ln>
                    <a:noFill/>
                  </a:ln>
                  <a:solidFill>
                    <a:srgbClr val="FF0000"/>
                  </a:solidFill>
                  <a:effectLst/>
                  <a:uLnTx/>
                  <a:uFillTx/>
                  <a:latin typeface="Helvetica"/>
                  <a:cs typeface="Helvetica"/>
                </a:rPr>
                <a:t> </a:t>
              </a:r>
              <a:r>
                <a:rPr kumimoji="0" lang="en-US" sz="1200" b="1" i="0" u="none" strike="noStrike" kern="1200" cap="none" spc="0" normalizeH="0" baseline="0" noProof="0" dirty="0">
                  <a:ln>
                    <a:noFill/>
                  </a:ln>
                  <a:solidFill>
                    <a:srgbClr val="FF0000"/>
                  </a:solidFill>
                  <a:effectLst/>
                  <a:uLnTx/>
                  <a:uFillTx/>
                  <a:latin typeface="Helvetica"/>
                  <a:cs typeface="Helvetica"/>
                </a:rPr>
                <a:t>(EP-DT)</a:t>
              </a:r>
              <a:endParaRPr kumimoji="0" sz="1200" b="1" i="0" u="none" strike="noStrike" kern="1200" cap="none" spc="0" normalizeH="0" baseline="0" noProof="0" dirty="0">
                <a:ln>
                  <a:noFill/>
                </a:ln>
                <a:solidFill>
                  <a:srgbClr val="FF0000"/>
                </a:solidFill>
                <a:effectLst/>
                <a:uLnTx/>
                <a:uFillTx/>
                <a:latin typeface="Helvetica"/>
                <a:cs typeface="Helvetica"/>
              </a:endParaRPr>
            </a:p>
          </p:txBody>
        </p:sp>
        <p:sp>
          <p:nvSpPr>
            <p:cNvPr id="9" name="GIF  User Tech.Coordinator">
              <a:extLst>
                <a:ext uri="{FF2B5EF4-FFF2-40B4-BE49-F238E27FC236}">
                  <a16:creationId xmlns:a16="http://schemas.microsoft.com/office/drawing/2014/main" id="{C5EC2511-FBE7-D3B5-852D-4DED47A9DE75}"/>
                </a:ext>
              </a:extLst>
            </p:cNvPr>
            <p:cNvSpPr>
              <a:spLocks/>
            </p:cNvSpPr>
            <p:nvPr/>
          </p:nvSpPr>
          <p:spPr bwMode="auto">
            <a:xfrm>
              <a:off x="9761537" y="4170816"/>
              <a:ext cx="345014" cy="199741"/>
            </a:xfrm>
            <a:prstGeom prst="rect">
              <a:avLst/>
            </a:prstGeom>
            <a:solidFill>
              <a:schemeClr val="bg1"/>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7030A0"/>
                  </a:solidFill>
                  <a:effectLst/>
                  <a:uLnTx/>
                  <a:uFillTx/>
                  <a:latin typeface="Helvetica"/>
                  <a:cs typeface="Helvetica"/>
                </a:rPr>
                <a:t>T09</a:t>
              </a:r>
              <a:endParaRPr kumimoji="0" sz="1400" b="1" i="0" u="none" strike="noStrike" kern="1200" cap="none" spc="0" normalizeH="0" baseline="0" noProof="0" dirty="0">
                <a:ln>
                  <a:noFill/>
                </a:ln>
                <a:solidFill>
                  <a:srgbClr val="7030A0"/>
                </a:solidFill>
                <a:effectLst/>
                <a:uLnTx/>
                <a:uFillTx/>
                <a:latin typeface="Helvetica"/>
                <a:cs typeface="Helvetica"/>
              </a:endParaRPr>
            </a:p>
          </p:txBody>
        </p:sp>
        <p:sp>
          <p:nvSpPr>
            <p:cNvPr id="10" name="GIF  User Tech.Coordinator">
              <a:extLst>
                <a:ext uri="{FF2B5EF4-FFF2-40B4-BE49-F238E27FC236}">
                  <a16:creationId xmlns:a16="http://schemas.microsoft.com/office/drawing/2014/main" id="{7D65DEB0-F0A1-D26B-58C3-BB079C43C6FB}"/>
                </a:ext>
              </a:extLst>
            </p:cNvPr>
            <p:cNvSpPr>
              <a:spLocks/>
            </p:cNvSpPr>
            <p:nvPr/>
          </p:nvSpPr>
          <p:spPr bwMode="auto">
            <a:xfrm>
              <a:off x="9090363" y="3830781"/>
              <a:ext cx="345014" cy="208076"/>
            </a:xfrm>
            <a:prstGeom prst="rect">
              <a:avLst/>
            </a:prstGeom>
            <a:solidFill>
              <a:schemeClr val="bg1"/>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Helvetica"/>
                  <a:cs typeface="Helvetica"/>
                </a:rPr>
                <a:t>T10</a:t>
              </a:r>
              <a:endParaRPr kumimoji="0" sz="2000" b="1" i="0" u="none" strike="noStrike" kern="1200" cap="none" spc="0" normalizeH="0" baseline="0" noProof="0" dirty="0">
                <a:ln>
                  <a:noFill/>
                </a:ln>
                <a:solidFill>
                  <a:srgbClr val="FFFFFF"/>
                </a:solidFill>
                <a:effectLst/>
                <a:uLnTx/>
                <a:uFillTx/>
                <a:latin typeface="Helvetica"/>
                <a:cs typeface="Helvetica"/>
              </a:endParaRPr>
            </a:p>
          </p:txBody>
        </p:sp>
        <p:sp>
          <p:nvSpPr>
            <p:cNvPr id="11" name="GIF  User Tech.Coordinator">
              <a:extLst>
                <a:ext uri="{FF2B5EF4-FFF2-40B4-BE49-F238E27FC236}">
                  <a16:creationId xmlns:a16="http://schemas.microsoft.com/office/drawing/2014/main" id="{FBFA143A-6824-7DDC-F272-26EFBE226FC0}"/>
                </a:ext>
              </a:extLst>
            </p:cNvPr>
            <p:cNvSpPr>
              <a:spLocks/>
            </p:cNvSpPr>
            <p:nvPr/>
          </p:nvSpPr>
          <p:spPr bwMode="auto">
            <a:xfrm>
              <a:off x="7744517" y="3403275"/>
              <a:ext cx="345014" cy="199741"/>
            </a:xfrm>
            <a:prstGeom prst="rect">
              <a:avLst/>
            </a:prstGeom>
            <a:solidFill>
              <a:schemeClr val="bg1"/>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CC0099"/>
                  </a:solidFill>
                  <a:effectLst/>
                  <a:uLnTx/>
                  <a:uFillTx/>
                  <a:latin typeface="Helvetica"/>
                  <a:cs typeface="Helvetica"/>
                </a:rPr>
                <a:t>T11</a:t>
              </a:r>
              <a:endParaRPr kumimoji="0" sz="1400" b="1" i="0" u="none" strike="noStrike" kern="1200" cap="none" spc="0" normalizeH="0" baseline="0" noProof="0" dirty="0">
                <a:ln>
                  <a:noFill/>
                </a:ln>
                <a:solidFill>
                  <a:srgbClr val="CC0099"/>
                </a:solidFill>
                <a:effectLst/>
                <a:uLnTx/>
                <a:uFillTx/>
                <a:latin typeface="Helvetica"/>
                <a:cs typeface="Helvetica"/>
              </a:endParaRPr>
            </a:p>
          </p:txBody>
        </p:sp>
        <p:cxnSp>
          <p:nvCxnSpPr>
            <p:cNvPr id="12" name="Straight Arrow Connector 11">
              <a:extLst>
                <a:ext uri="{FF2B5EF4-FFF2-40B4-BE49-F238E27FC236}">
                  <a16:creationId xmlns:a16="http://schemas.microsoft.com/office/drawing/2014/main" id="{41012DA4-4659-DA8B-DD1E-B229F3E911AE}"/>
                </a:ext>
              </a:extLst>
            </p:cNvPr>
            <p:cNvCxnSpPr>
              <a:cxnSpLocks/>
            </p:cNvCxnSpPr>
            <p:nvPr/>
          </p:nvCxnSpPr>
          <p:spPr bwMode="auto">
            <a:xfrm>
              <a:off x="7530670" y="4474959"/>
              <a:ext cx="1420749" cy="314606"/>
            </a:xfrm>
            <a:prstGeom prst="straightConnector1">
              <a:avLst/>
            </a:prstGeom>
            <a:ln w="31750">
              <a:solidFill>
                <a:srgbClr val="003399"/>
              </a:solidFill>
              <a:tailEnd type="triangle"/>
            </a:ln>
          </p:spPr>
          <p:style>
            <a:lnRef idx="2">
              <a:schemeClr val="accent1"/>
            </a:lnRef>
            <a:fillRef idx="0">
              <a:schemeClr val="accent1"/>
            </a:fillRef>
            <a:effectRef idx="1">
              <a:schemeClr val="accent1"/>
            </a:effectRef>
            <a:fontRef idx="minor">
              <a:schemeClr val="tx1"/>
            </a:fontRef>
          </p:style>
        </p:cxnSp>
        <p:sp>
          <p:nvSpPr>
            <p:cNvPr id="13" name="GIF  User Tech.Coordinator">
              <a:extLst>
                <a:ext uri="{FF2B5EF4-FFF2-40B4-BE49-F238E27FC236}">
                  <a16:creationId xmlns:a16="http://schemas.microsoft.com/office/drawing/2014/main" id="{F2C68006-29BA-AAFC-5B48-BDA727028508}"/>
                </a:ext>
              </a:extLst>
            </p:cNvPr>
            <p:cNvSpPr>
              <a:spLocks/>
            </p:cNvSpPr>
            <p:nvPr/>
          </p:nvSpPr>
          <p:spPr bwMode="auto">
            <a:xfrm>
              <a:off x="7196841" y="4300183"/>
              <a:ext cx="315445" cy="199741"/>
            </a:xfrm>
            <a:prstGeom prst="rect">
              <a:avLst/>
            </a:prstGeom>
            <a:solidFill>
              <a:schemeClr val="bg1"/>
            </a:solidFill>
            <a:ln w="12700">
              <a:solidFill>
                <a:srgbClr val="003399"/>
              </a:solidFill>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3399"/>
                  </a:solidFill>
                  <a:effectLst/>
                  <a:uLnTx/>
                  <a:uFillTx/>
                  <a:latin typeface="Helvetica"/>
                  <a:cs typeface="Helvetica"/>
                </a:rPr>
                <a:t>T08</a:t>
              </a:r>
              <a:endParaRPr kumimoji="0" sz="1400" b="1" i="0" u="none" strike="noStrike" kern="1200" cap="none" spc="0" normalizeH="0" baseline="0" noProof="0" dirty="0">
                <a:ln>
                  <a:noFill/>
                </a:ln>
                <a:solidFill>
                  <a:srgbClr val="003399"/>
                </a:solidFill>
                <a:effectLst/>
                <a:uLnTx/>
                <a:uFillTx/>
                <a:latin typeface="Helvetica"/>
                <a:cs typeface="Helvetica"/>
              </a:endParaRPr>
            </a:p>
          </p:txBody>
        </p:sp>
        <p:sp>
          <p:nvSpPr>
            <p:cNvPr id="14" name="Rounded Rectangle 27">
              <a:extLst>
                <a:ext uri="{FF2B5EF4-FFF2-40B4-BE49-F238E27FC236}">
                  <a16:creationId xmlns:a16="http://schemas.microsoft.com/office/drawing/2014/main" id="{D51B03B0-8A52-A3A7-DCEA-13F8BD3836B8}"/>
                </a:ext>
              </a:extLst>
            </p:cNvPr>
            <p:cNvSpPr/>
            <p:nvPr/>
          </p:nvSpPr>
          <p:spPr>
            <a:xfrm rot="480000">
              <a:off x="10365542" y="4830331"/>
              <a:ext cx="1172525" cy="1141600"/>
            </a:xfrm>
            <a:prstGeom prst="roundRect">
              <a:avLst/>
            </a:prstGeom>
            <a:ln w="38100">
              <a:solidFill>
                <a:srgbClr val="2F246D"/>
              </a:solidFill>
            </a:ln>
          </p:spPr>
          <p:txBody>
            <a:bodyPr lIns="45719" tIns="45719" rIns="45719" bIns="45719"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GB" sz="1266" b="0" i="0" u="none" strike="noStrike" kern="1200" cap="none" spc="0" normalizeH="0" baseline="0" noProof="0">
                <a:ln>
                  <a:noFill/>
                </a:ln>
                <a:solidFill>
                  <a:srgbClr val="FFFFFF"/>
                </a:solidFill>
                <a:effectLst/>
                <a:uLnTx/>
                <a:uFillTx/>
                <a:latin typeface="Arial"/>
                <a:ea typeface="Arial"/>
                <a:cs typeface="Arial"/>
                <a:sym typeface="Helvetica Neue Medium"/>
              </a:endParaRPr>
            </a:p>
          </p:txBody>
        </p:sp>
        <p:cxnSp>
          <p:nvCxnSpPr>
            <p:cNvPr id="15" name="Straight Arrow Connector 14">
              <a:extLst>
                <a:ext uri="{FF2B5EF4-FFF2-40B4-BE49-F238E27FC236}">
                  <a16:creationId xmlns:a16="http://schemas.microsoft.com/office/drawing/2014/main" id="{AB2027EC-A973-21F4-D050-46C5244ACE7D}"/>
                </a:ext>
              </a:extLst>
            </p:cNvPr>
            <p:cNvCxnSpPr>
              <a:cxnSpLocks/>
            </p:cNvCxnSpPr>
            <p:nvPr/>
          </p:nvCxnSpPr>
          <p:spPr bwMode="auto">
            <a:xfrm>
              <a:off x="6215701" y="4078564"/>
              <a:ext cx="737933" cy="229983"/>
            </a:xfrm>
            <a:prstGeom prst="straightConnector1">
              <a:avLst/>
            </a:prstGeom>
            <a:ln w="31750">
              <a:solidFill>
                <a:srgbClr val="003399"/>
              </a:solidFill>
              <a:tailEnd type="triangle"/>
            </a:ln>
          </p:spPr>
          <p:style>
            <a:lnRef idx="2">
              <a:schemeClr val="accent1"/>
            </a:lnRef>
            <a:fillRef idx="0">
              <a:schemeClr val="accent1"/>
            </a:fillRef>
            <a:effectRef idx="1">
              <a:schemeClr val="accent1"/>
            </a:effectRef>
            <a:fontRef idx="minor">
              <a:schemeClr val="tx1"/>
            </a:fontRef>
          </p:style>
        </p:cxnSp>
        <p:sp>
          <p:nvSpPr>
            <p:cNvPr id="16" name="GIF  User Tech.Coordinator">
              <a:extLst>
                <a:ext uri="{FF2B5EF4-FFF2-40B4-BE49-F238E27FC236}">
                  <a16:creationId xmlns:a16="http://schemas.microsoft.com/office/drawing/2014/main" id="{66D50243-0A04-F1BB-BB94-2B4A59D0EDFA}"/>
                </a:ext>
              </a:extLst>
            </p:cNvPr>
            <p:cNvSpPr>
              <a:spLocks/>
            </p:cNvSpPr>
            <p:nvPr/>
          </p:nvSpPr>
          <p:spPr bwMode="auto">
            <a:xfrm rot="480000">
              <a:off x="10478970" y="4120095"/>
              <a:ext cx="891503" cy="684826"/>
            </a:xfrm>
            <a:prstGeom prst="rect">
              <a:avLst/>
            </a:prstGeom>
            <a:solidFill>
              <a:srgbClr val="FFFFCC"/>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003399"/>
                  </a:solidFill>
                  <a:effectLst/>
                  <a:uLnTx/>
                  <a:uFillTx/>
                  <a:latin typeface="Helvetica"/>
                  <a:cs typeface="Helvetica"/>
                </a:rPr>
                <a:t>Downstream (target):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99"/>
                  </a:solidFill>
                  <a:effectLst/>
                  <a:uLnTx/>
                  <a:uFillTx/>
                  <a:latin typeface="Helvetica"/>
                  <a:cs typeface="Helvetica"/>
                </a:rPr>
                <a:t>CHARM</a:t>
              </a:r>
              <a:r>
                <a:rPr kumimoji="0" lang="en-US" sz="2000" b="1" i="0" u="none" strike="noStrike" kern="1200" cap="none" spc="0" normalizeH="0" baseline="0" noProof="0" dirty="0">
                  <a:ln>
                    <a:noFill/>
                  </a:ln>
                  <a:solidFill>
                    <a:srgbClr val="003399"/>
                  </a:solidFill>
                  <a:effectLst/>
                  <a:uLnTx/>
                  <a:uFillTx/>
                  <a:latin typeface="Helvetica"/>
                  <a:cs typeface="Helvetica"/>
                </a:rPr>
                <a:t> </a:t>
              </a:r>
              <a:r>
                <a:rPr kumimoji="0" lang="en-US" sz="1200" b="1" i="0" u="none" strike="noStrike" kern="1200" cap="none" spc="0" normalizeH="0" baseline="0" noProof="0" dirty="0">
                  <a:ln>
                    <a:noFill/>
                  </a:ln>
                  <a:solidFill>
                    <a:srgbClr val="003399"/>
                  </a:solidFill>
                  <a:effectLst/>
                  <a:uLnTx/>
                  <a:uFillTx/>
                  <a:latin typeface="Helvetica"/>
                  <a:cs typeface="Helvetica"/>
                </a:rPr>
                <a:t>(BE-CEM)</a:t>
              </a:r>
              <a:endParaRPr kumimoji="0" sz="1200" b="1" i="0" u="none" strike="noStrike" kern="1200" cap="none" spc="0" normalizeH="0" baseline="0" noProof="0" dirty="0">
                <a:ln>
                  <a:noFill/>
                </a:ln>
                <a:solidFill>
                  <a:srgbClr val="003399"/>
                </a:solidFill>
                <a:effectLst/>
                <a:uLnTx/>
                <a:uFillTx/>
                <a:latin typeface="Helvetica"/>
                <a:cs typeface="Helvetica"/>
              </a:endParaRPr>
            </a:p>
          </p:txBody>
        </p:sp>
        <p:sp>
          <p:nvSpPr>
            <p:cNvPr id="17" name="GIF  User Tech.Coordinator">
              <a:extLst>
                <a:ext uri="{FF2B5EF4-FFF2-40B4-BE49-F238E27FC236}">
                  <a16:creationId xmlns:a16="http://schemas.microsoft.com/office/drawing/2014/main" id="{A3DE5263-51F2-8E7F-E4E9-34F18A02E032}"/>
                </a:ext>
              </a:extLst>
            </p:cNvPr>
            <p:cNvSpPr>
              <a:spLocks/>
            </p:cNvSpPr>
            <p:nvPr/>
          </p:nvSpPr>
          <p:spPr bwMode="auto">
            <a:xfrm rot="780000">
              <a:off x="7801658" y="4469390"/>
              <a:ext cx="1172922" cy="156939"/>
            </a:xfrm>
            <a:prstGeom prst="rect">
              <a:avLst/>
            </a:prstGeom>
            <a:solidFill>
              <a:schemeClr val="bg1"/>
            </a:solidFill>
            <a:ln w="12700">
              <a:miter lim="400000"/>
            </a:ln>
          </p:spPr>
          <p:txBody>
            <a:bodyPr wrap="square" lIns="0" tIns="0" rIns="0" bIns="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3399"/>
                  </a:solidFill>
                  <a:effectLst/>
                  <a:uLnTx/>
                  <a:uFillTx/>
                  <a:latin typeface="Helvetica"/>
                  <a:cs typeface="Helvetica"/>
                </a:rPr>
                <a:t>(protons 24 GeV/c)</a:t>
              </a:r>
              <a:endParaRPr kumimoji="0" sz="1100" b="1" i="0" u="none" strike="noStrike" kern="1200" cap="none" spc="0" normalizeH="0" baseline="0" noProof="0" dirty="0">
                <a:ln>
                  <a:noFill/>
                </a:ln>
                <a:solidFill>
                  <a:srgbClr val="003399"/>
                </a:solidFill>
                <a:effectLst/>
                <a:uLnTx/>
                <a:uFillTx/>
                <a:latin typeface="Helvetica"/>
                <a:cs typeface="Helvetica"/>
              </a:endParaRPr>
            </a:p>
          </p:txBody>
        </p:sp>
        <p:sp>
          <p:nvSpPr>
            <p:cNvPr id="18" name="GIF  User Tech.Coordinator">
              <a:extLst>
                <a:ext uri="{FF2B5EF4-FFF2-40B4-BE49-F238E27FC236}">
                  <a16:creationId xmlns:a16="http://schemas.microsoft.com/office/drawing/2014/main" id="{DFA6BC41-BA03-F48C-A4FA-220EBB71FEF2}"/>
                </a:ext>
              </a:extLst>
            </p:cNvPr>
            <p:cNvSpPr>
              <a:spLocks/>
            </p:cNvSpPr>
            <p:nvPr/>
          </p:nvSpPr>
          <p:spPr bwMode="auto">
            <a:xfrm>
              <a:off x="11413830" y="4493975"/>
              <a:ext cx="781628" cy="695162"/>
            </a:xfrm>
            <a:prstGeom prst="rect">
              <a:avLst/>
            </a:prstGeom>
            <a:solidFill>
              <a:schemeClr val="bg1"/>
            </a:solidFill>
            <a:ln w="25400">
              <a:solidFill>
                <a:srgbClr val="003399"/>
              </a:solidFill>
              <a:miter lim="400000"/>
            </a:ln>
          </p:spPr>
          <p:txBody>
            <a:bodyPr wrap="square" lIns="36000" tIns="36000" rIns="36000" bIns="3600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003399"/>
                  </a:solidFill>
                  <a:effectLst/>
                  <a:uLnTx/>
                  <a:uFillTx/>
                  <a:latin typeface="Helvetica"/>
                  <a:cs typeface="Helvetica"/>
                </a:rPr>
                <a:t>On the roof shielding: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99"/>
                  </a:solidFill>
                  <a:effectLst/>
                  <a:uLnTx/>
                  <a:uFillTx/>
                  <a:latin typeface="Helvetica"/>
                  <a:cs typeface="Helvetica"/>
                </a:rPr>
                <a:t>CSBF</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99"/>
                  </a:solidFill>
                  <a:effectLst/>
                  <a:uLnTx/>
                  <a:uFillTx/>
                  <a:latin typeface="Helvetica"/>
                  <a:cs typeface="Helvetica"/>
                </a:rPr>
                <a:t>(HSE-RP)</a:t>
              </a:r>
              <a:endParaRPr kumimoji="0" sz="1200" b="1" i="0" u="none" strike="noStrike" kern="1200" cap="none" spc="0" normalizeH="0" baseline="0" noProof="0" dirty="0">
                <a:ln>
                  <a:noFill/>
                </a:ln>
                <a:solidFill>
                  <a:srgbClr val="003399"/>
                </a:solidFill>
                <a:effectLst/>
                <a:uLnTx/>
                <a:uFillTx/>
                <a:latin typeface="Helvetica"/>
                <a:cs typeface="Helvetica"/>
              </a:endParaRPr>
            </a:p>
          </p:txBody>
        </p:sp>
        <p:cxnSp>
          <p:nvCxnSpPr>
            <p:cNvPr id="19" name="Straight Arrow Connector 18">
              <a:extLst>
                <a:ext uri="{FF2B5EF4-FFF2-40B4-BE49-F238E27FC236}">
                  <a16:creationId xmlns:a16="http://schemas.microsoft.com/office/drawing/2014/main" id="{FF763A05-3601-86D1-A647-1A9B2C412FAC}"/>
                </a:ext>
              </a:extLst>
            </p:cNvPr>
            <p:cNvCxnSpPr>
              <a:cxnSpLocks/>
            </p:cNvCxnSpPr>
            <p:nvPr/>
          </p:nvCxnSpPr>
          <p:spPr>
            <a:xfrm flipH="1">
              <a:off x="10659800" y="4834303"/>
              <a:ext cx="748136" cy="315353"/>
            </a:xfrm>
            <a:prstGeom prst="straightConnector1">
              <a:avLst/>
            </a:prstGeom>
            <a:ln w="25400">
              <a:solidFill>
                <a:srgbClr val="003399"/>
              </a:solidFill>
              <a:tailEnd type="oval"/>
            </a:ln>
          </p:spPr>
          <p:style>
            <a:lnRef idx="1">
              <a:schemeClr val="accent1"/>
            </a:lnRef>
            <a:fillRef idx="0">
              <a:schemeClr val="accent1"/>
            </a:fillRef>
            <a:effectRef idx="0">
              <a:schemeClr val="accent1"/>
            </a:effectRef>
            <a:fontRef idx="minor">
              <a:schemeClr val="tx1"/>
            </a:fontRef>
          </p:style>
        </p:cxnSp>
        <p:sp>
          <p:nvSpPr>
            <p:cNvPr id="20" name="GIF  User Tech.Coordinator">
              <a:extLst>
                <a:ext uri="{FF2B5EF4-FFF2-40B4-BE49-F238E27FC236}">
                  <a16:creationId xmlns:a16="http://schemas.microsoft.com/office/drawing/2014/main" id="{A0A3EC1B-1EB9-E278-7D0F-02995A0283E5}"/>
                </a:ext>
              </a:extLst>
            </p:cNvPr>
            <p:cNvSpPr>
              <a:spLocks/>
            </p:cNvSpPr>
            <p:nvPr/>
          </p:nvSpPr>
          <p:spPr bwMode="auto">
            <a:xfrm rot="780000">
              <a:off x="7701032" y="4743732"/>
              <a:ext cx="1027515" cy="652360"/>
            </a:xfrm>
            <a:prstGeom prst="rect">
              <a:avLst/>
            </a:prstGeom>
            <a:solidFill>
              <a:schemeClr val="bg1"/>
            </a:solidFill>
            <a:ln w="12700">
              <a:solidFill>
                <a:srgbClr val="003399"/>
              </a:solidFill>
              <a:miter lim="400000"/>
            </a:ln>
          </p:spPr>
          <p:txBody>
            <a:bodyPr wrap="square" lIns="36000" tIns="36000" rIns="36000" bIns="36000" anchor="ctr">
              <a:spAutoFit/>
            </a:bodyPr>
            <a:lstStyle>
              <a:lvl1pPr defTabSz="457200">
                <a:defRPr sz="1400">
                  <a:latin typeface="Helvetica"/>
                  <a:ea typeface="Helvetica"/>
                  <a:cs typeface="Helvetica"/>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3399"/>
                  </a:solidFill>
                  <a:effectLst/>
                  <a:uLnTx/>
                  <a:uFillTx/>
                  <a:latin typeface="Helvetica"/>
                  <a:cs typeface="Helvetica"/>
                </a:rPr>
                <a:t>Ion beam </a:t>
              </a:r>
              <a:r>
                <a:rPr kumimoji="0" lang="en-US" sz="800" b="1" i="0" u="none" strike="noStrike" kern="1200" cap="none" spc="0" normalizeH="0" baseline="0" noProof="0" dirty="0">
                  <a:ln>
                    <a:noFill/>
                  </a:ln>
                  <a:solidFill>
                    <a:srgbClr val="003399"/>
                  </a:solidFill>
                  <a:effectLst/>
                  <a:uLnTx/>
                  <a:uFillTx/>
                  <a:latin typeface="Helvetica"/>
                  <a:cs typeface="Helvetica"/>
                </a:rPr>
                <a:t>for electronics test: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99"/>
                  </a:solidFill>
                  <a:effectLst/>
                  <a:uLnTx/>
                  <a:uFillTx/>
                  <a:latin typeface="Helvetica"/>
                  <a:cs typeface="Helvetica"/>
                </a:rPr>
                <a:t>CHIMERA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99"/>
                  </a:solidFill>
                  <a:effectLst/>
                  <a:uLnTx/>
                  <a:uFillTx/>
                  <a:latin typeface="Helvetica"/>
                  <a:cs typeface="Helvetica"/>
                </a:rPr>
                <a:t>(R2E)</a:t>
              </a:r>
              <a:endParaRPr kumimoji="0" sz="1200" b="1" i="0" u="none" strike="noStrike" kern="1200" cap="none" spc="0" normalizeH="0" baseline="0" noProof="0" dirty="0">
                <a:ln>
                  <a:noFill/>
                </a:ln>
                <a:solidFill>
                  <a:srgbClr val="003399"/>
                </a:solidFill>
                <a:effectLst/>
                <a:uLnTx/>
                <a:uFillTx/>
                <a:latin typeface="Helvetica"/>
                <a:cs typeface="Helvetica"/>
              </a:endParaRPr>
            </a:p>
          </p:txBody>
        </p:sp>
        <p:cxnSp>
          <p:nvCxnSpPr>
            <p:cNvPr id="24" name="Straight Arrow Connector 23">
              <a:extLst>
                <a:ext uri="{FF2B5EF4-FFF2-40B4-BE49-F238E27FC236}">
                  <a16:creationId xmlns:a16="http://schemas.microsoft.com/office/drawing/2014/main" id="{845DCFE4-13DB-DB9A-3F1E-4D6C6FA93948}"/>
                </a:ext>
              </a:extLst>
            </p:cNvPr>
            <p:cNvCxnSpPr>
              <a:cxnSpLocks/>
            </p:cNvCxnSpPr>
            <p:nvPr/>
          </p:nvCxnSpPr>
          <p:spPr bwMode="auto">
            <a:xfrm>
              <a:off x="5154009" y="3764092"/>
              <a:ext cx="737933" cy="229983"/>
            </a:xfrm>
            <a:prstGeom prst="straightConnector1">
              <a:avLst/>
            </a:prstGeom>
            <a:ln w="31750">
              <a:solidFill>
                <a:srgbClr val="003399"/>
              </a:solidFill>
              <a:tailEnd type="triangle"/>
            </a:ln>
          </p:spPr>
          <p:style>
            <a:lnRef idx="2">
              <a:schemeClr val="accent1"/>
            </a:lnRef>
            <a:fillRef idx="0">
              <a:schemeClr val="accent1"/>
            </a:fillRef>
            <a:effectRef idx="1">
              <a:schemeClr val="accent1"/>
            </a:effectRef>
            <a:fontRef idx="minor">
              <a:schemeClr val="tx1"/>
            </a:fontRef>
          </p:style>
        </p:cxnSp>
      </p:grpSp>
      <p:pic>
        <p:nvPicPr>
          <p:cNvPr id="27" name="Picture 26">
            <a:extLst>
              <a:ext uri="{FF2B5EF4-FFF2-40B4-BE49-F238E27FC236}">
                <a16:creationId xmlns:a16="http://schemas.microsoft.com/office/drawing/2014/main" id="{B3BAA98D-7FEB-F6E6-9037-AB80B8C6688F}"/>
              </a:ext>
            </a:extLst>
          </p:cNvPr>
          <p:cNvPicPr>
            <a:picLocks noChangeAspect="1"/>
          </p:cNvPicPr>
          <p:nvPr/>
        </p:nvPicPr>
        <p:blipFill>
          <a:blip r:embed="rId5"/>
          <a:stretch>
            <a:fillRect/>
          </a:stretch>
        </p:blipFill>
        <p:spPr>
          <a:xfrm>
            <a:off x="10627391" y="79374"/>
            <a:ext cx="1499095" cy="1980827"/>
          </a:xfrm>
          <a:prstGeom prst="rect">
            <a:avLst/>
          </a:prstGeom>
        </p:spPr>
      </p:pic>
      <p:pic>
        <p:nvPicPr>
          <p:cNvPr id="28" name="Picture 27">
            <a:extLst>
              <a:ext uri="{FF2B5EF4-FFF2-40B4-BE49-F238E27FC236}">
                <a16:creationId xmlns:a16="http://schemas.microsoft.com/office/drawing/2014/main" id="{DF9DDC9D-530C-C11A-D813-BD73BF0332DD}"/>
              </a:ext>
            </a:extLst>
          </p:cNvPr>
          <p:cNvPicPr>
            <a:picLocks noChangeAspect="1"/>
          </p:cNvPicPr>
          <p:nvPr/>
        </p:nvPicPr>
        <p:blipFill>
          <a:blip r:embed="rId6"/>
          <a:stretch>
            <a:fillRect/>
          </a:stretch>
        </p:blipFill>
        <p:spPr>
          <a:xfrm>
            <a:off x="10610624" y="2072641"/>
            <a:ext cx="1515862" cy="2002981"/>
          </a:xfrm>
          <a:prstGeom prst="rect">
            <a:avLst/>
          </a:prstGeom>
        </p:spPr>
      </p:pic>
      <p:grpSp>
        <p:nvGrpSpPr>
          <p:cNvPr id="33" name="Group 32">
            <a:extLst>
              <a:ext uri="{FF2B5EF4-FFF2-40B4-BE49-F238E27FC236}">
                <a16:creationId xmlns:a16="http://schemas.microsoft.com/office/drawing/2014/main" id="{9A3681DA-2B47-1926-F2C4-485629E8E31A}"/>
              </a:ext>
            </a:extLst>
          </p:cNvPr>
          <p:cNvGrpSpPr/>
          <p:nvPr/>
        </p:nvGrpSpPr>
        <p:grpSpPr>
          <a:xfrm>
            <a:off x="9454751" y="1249406"/>
            <a:ext cx="1131848" cy="1511565"/>
            <a:chOff x="10798915" y="230821"/>
            <a:chExt cx="1322054" cy="1765582"/>
          </a:xfrm>
        </p:grpSpPr>
        <p:pic>
          <p:nvPicPr>
            <p:cNvPr id="29" name="Picture 28">
              <a:extLst>
                <a:ext uri="{FF2B5EF4-FFF2-40B4-BE49-F238E27FC236}">
                  <a16:creationId xmlns:a16="http://schemas.microsoft.com/office/drawing/2014/main" id="{22F266C7-D22E-724F-F26C-B84B50C77A56}"/>
                </a:ext>
              </a:extLst>
            </p:cNvPr>
            <p:cNvPicPr>
              <a:picLocks noChangeAspect="1"/>
            </p:cNvPicPr>
            <p:nvPr/>
          </p:nvPicPr>
          <p:blipFill>
            <a:blip r:embed="rId7"/>
            <a:stretch>
              <a:fillRect/>
            </a:stretch>
          </p:blipFill>
          <p:spPr>
            <a:xfrm>
              <a:off x="10798915" y="230821"/>
              <a:ext cx="1322054" cy="1765582"/>
            </a:xfrm>
            <a:prstGeom prst="rect">
              <a:avLst/>
            </a:prstGeom>
          </p:spPr>
        </p:pic>
        <p:sp>
          <p:nvSpPr>
            <p:cNvPr id="30" name="TextBox 29">
              <a:extLst>
                <a:ext uri="{FF2B5EF4-FFF2-40B4-BE49-F238E27FC236}">
                  <a16:creationId xmlns:a16="http://schemas.microsoft.com/office/drawing/2014/main" id="{12F72A36-68B6-B683-57E4-4B7CE27C01CD}"/>
                </a:ext>
              </a:extLst>
            </p:cNvPr>
            <p:cNvSpPr txBox="1"/>
            <p:nvPr/>
          </p:nvSpPr>
          <p:spPr>
            <a:xfrm>
              <a:off x="10888194" y="1638888"/>
              <a:ext cx="1139074" cy="246695"/>
            </a:xfrm>
            <a:prstGeom prst="rect">
              <a:avLst/>
            </a:prstGeom>
            <a:solidFill>
              <a:schemeClr val="bg1"/>
            </a:solidFill>
            <a:ln w="6350">
              <a:solidFill>
                <a:schemeClr val="tx2"/>
              </a:solidFill>
            </a:ln>
          </p:spPr>
          <p:txBody>
            <a:bodyPr wrap="none" lIns="36000" tIns="36000" rIns="36000" bIns="3600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2F2F2F"/>
                  </a:solidFill>
                  <a:effectLst/>
                  <a:uLnTx/>
                  <a:uFillTx/>
                  <a:latin typeface="Arial"/>
                  <a:ea typeface="+mn-ea"/>
                  <a:cs typeface="+mn-cs"/>
                </a:rPr>
                <a:t>R2E </a:t>
              </a:r>
              <a:r>
                <a:rPr kumimoji="0" lang="en-US" sz="800" b="1" i="0" u="none" strike="noStrike" kern="1200" cap="none" spc="0" normalizeH="0" baseline="0" noProof="0" dirty="0">
                  <a:ln>
                    <a:noFill/>
                  </a:ln>
                  <a:solidFill>
                    <a:srgbClr val="2F2F2F"/>
                  </a:solidFill>
                  <a:effectLst/>
                  <a:uLnTx/>
                  <a:uFillTx/>
                  <a:latin typeface="Arial"/>
                  <a:ea typeface="+mn-ea"/>
                  <a:cs typeface="+mn-cs"/>
                </a:rPr>
                <a:t>diode</a:t>
              </a:r>
              <a:r>
                <a:rPr kumimoji="0" lang="en-US" sz="900" b="1" i="0" u="none" strike="noStrike" kern="1200" cap="none" spc="0" normalizeH="0" baseline="0" noProof="0" dirty="0">
                  <a:ln>
                    <a:noFill/>
                  </a:ln>
                  <a:solidFill>
                    <a:srgbClr val="2F2F2F"/>
                  </a:solidFill>
                  <a:effectLst/>
                  <a:uLnTx/>
                  <a:uFillTx/>
                  <a:latin typeface="Arial"/>
                  <a:ea typeface="+mn-ea"/>
                  <a:cs typeface="+mn-cs"/>
                </a:rPr>
                <a:t> in T8b</a:t>
              </a:r>
              <a:endParaRPr kumimoji="0" lang="en-GB" sz="900" b="1" i="0" u="none" strike="noStrike" kern="1200" cap="none" spc="0" normalizeH="0" baseline="0" noProof="0" dirty="0">
                <a:ln>
                  <a:noFill/>
                </a:ln>
                <a:solidFill>
                  <a:srgbClr val="2F2F2F"/>
                </a:solidFill>
                <a:effectLst/>
                <a:uLnTx/>
                <a:uFillTx/>
                <a:latin typeface="Arial"/>
                <a:ea typeface="+mn-ea"/>
                <a:cs typeface="+mn-cs"/>
              </a:endParaRPr>
            </a:p>
          </p:txBody>
        </p:sp>
      </p:grpSp>
      <p:pic>
        <p:nvPicPr>
          <p:cNvPr id="31" name="Google Shape;234;p36">
            <a:extLst>
              <a:ext uri="{FF2B5EF4-FFF2-40B4-BE49-F238E27FC236}">
                <a16:creationId xmlns:a16="http://schemas.microsoft.com/office/drawing/2014/main" id="{B964F3BF-FC94-EA98-3816-871581B0D388}"/>
              </a:ext>
            </a:extLst>
          </p:cNvPr>
          <p:cNvPicPr preferRelativeResize="0"/>
          <p:nvPr/>
        </p:nvPicPr>
        <p:blipFill>
          <a:blip r:embed="rId8">
            <a:alphaModFix/>
          </a:blip>
          <a:stretch>
            <a:fillRect/>
          </a:stretch>
        </p:blipFill>
        <p:spPr>
          <a:xfrm>
            <a:off x="6154664" y="79375"/>
            <a:ext cx="648225" cy="622300"/>
          </a:xfrm>
          <a:prstGeom prst="rect">
            <a:avLst/>
          </a:prstGeom>
          <a:noFill/>
          <a:ln>
            <a:noFill/>
          </a:ln>
        </p:spPr>
      </p:pic>
      <p:pic>
        <p:nvPicPr>
          <p:cNvPr id="32" name="Picture 31">
            <a:extLst>
              <a:ext uri="{FF2B5EF4-FFF2-40B4-BE49-F238E27FC236}">
                <a16:creationId xmlns:a16="http://schemas.microsoft.com/office/drawing/2014/main" id="{01B40039-2C27-A87C-6087-C0752225672C}"/>
              </a:ext>
            </a:extLst>
          </p:cNvPr>
          <p:cNvPicPr>
            <a:picLocks noChangeAspect="1"/>
          </p:cNvPicPr>
          <p:nvPr/>
        </p:nvPicPr>
        <p:blipFill>
          <a:blip r:embed="rId9"/>
          <a:stretch>
            <a:fillRect/>
          </a:stretch>
        </p:blipFill>
        <p:spPr>
          <a:xfrm>
            <a:off x="338826" y="3970881"/>
            <a:ext cx="5369792" cy="2452144"/>
          </a:xfrm>
          <a:prstGeom prst="rect">
            <a:avLst/>
          </a:prstGeom>
        </p:spPr>
      </p:pic>
    </p:spTree>
    <p:extLst>
      <p:ext uri="{BB962C8B-B14F-4D97-AF65-F5344CB8AC3E}">
        <p14:creationId xmlns:p14="http://schemas.microsoft.com/office/powerpoint/2010/main" val="287875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BC9E09-2492-C074-9876-C0AFB2D8D719}"/>
              </a:ext>
            </a:extLst>
          </p:cNvPr>
          <p:cNvSpPr>
            <a:spLocks noGrp="1"/>
          </p:cNvSpPr>
          <p:nvPr>
            <p:ph idx="1"/>
          </p:nvPr>
        </p:nvSpPr>
        <p:spPr/>
        <p:txBody>
          <a:bodyPr/>
          <a:lstStyle/>
          <a:p>
            <a:r>
              <a:rPr lang="en-US" sz="1800" dirty="0">
                <a:solidFill>
                  <a:schemeClr val="tx2"/>
                </a:solidFill>
              </a:rPr>
              <a:t>Steady improvement of the average daily intensity</a:t>
            </a:r>
          </a:p>
          <a:p>
            <a:r>
              <a:rPr lang="en-US" sz="1800" dirty="0">
                <a:solidFill>
                  <a:schemeClr val="tx2"/>
                </a:solidFill>
              </a:rPr>
              <a:t>Facility specification reached </a:t>
            </a:r>
            <a:r>
              <a:rPr lang="en-US" sz="1800" b="1" dirty="0">
                <a:solidFill>
                  <a:schemeClr val="tx2"/>
                </a:solidFill>
              </a:rPr>
              <a:t>~36% of the weeks </a:t>
            </a:r>
            <a:r>
              <a:rPr lang="en-US" sz="1800" dirty="0">
                <a:solidFill>
                  <a:schemeClr val="tx2"/>
                </a:solidFill>
              </a:rPr>
              <a:t>in 2023 (LHC stop)</a:t>
            </a:r>
            <a:endParaRPr lang="en-US" sz="1800" dirty="0"/>
          </a:p>
          <a:p>
            <a:r>
              <a:rPr lang="en-US" sz="1800" dirty="0"/>
              <a:t>Tested</a:t>
            </a:r>
            <a:r>
              <a:rPr lang="en-GB" sz="1800" dirty="0"/>
              <a:t> </a:t>
            </a:r>
            <a:r>
              <a:rPr lang="en-GB" sz="1800" b="1" dirty="0"/>
              <a:t>high intensity spill </a:t>
            </a:r>
            <a:r>
              <a:rPr lang="en-GB" sz="1800" dirty="0"/>
              <a:t>80E10 </a:t>
            </a:r>
            <a:r>
              <a:rPr lang="en-GB" sz="1800" dirty="0" err="1"/>
              <a:t>pps</a:t>
            </a:r>
            <a:r>
              <a:rPr lang="en-GB" sz="1800" dirty="0"/>
              <a:t> (was from 60E10)</a:t>
            </a:r>
          </a:p>
          <a:p>
            <a:pPr lvl="1"/>
            <a:r>
              <a:rPr lang="en-GB" sz="1600" dirty="0"/>
              <a:t>CHARM Target operation validated (SY-STI)</a:t>
            </a:r>
          </a:p>
          <a:p>
            <a:pPr lvl="1"/>
            <a:r>
              <a:rPr lang="en-GB" sz="1600" dirty="0"/>
              <a:t>HSE-RP: </a:t>
            </a:r>
            <a:r>
              <a:rPr lang="en-US" sz="1600" dirty="0">
                <a:solidFill>
                  <a:schemeClr val="tx2"/>
                </a:solidFill>
              </a:rPr>
              <a:t>dedicated survey (EDMS 2965197) confirmed </a:t>
            </a:r>
            <a:r>
              <a:rPr lang="en-US" sz="1600" b="1" dirty="0">
                <a:solidFill>
                  <a:schemeClr val="tx2"/>
                </a:solidFill>
              </a:rPr>
              <a:t>no RP </a:t>
            </a:r>
            <a:br>
              <a:rPr lang="en-US" sz="1600" b="1" dirty="0">
                <a:solidFill>
                  <a:schemeClr val="tx2"/>
                </a:solidFill>
              </a:rPr>
            </a:br>
            <a:r>
              <a:rPr lang="en-US" sz="1600" b="1" dirty="0">
                <a:solidFill>
                  <a:schemeClr val="tx2"/>
                </a:solidFill>
              </a:rPr>
              <a:t>showstopper running within EAST_T* individual limits </a:t>
            </a:r>
            <a:r>
              <a:rPr lang="en-US" sz="1600" dirty="0">
                <a:solidFill>
                  <a:schemeClr val="tx2"/>
                </a:solidFill>
              </a:rPr>
              <a:t>per target</a:t>
            </a:r>
            <a:endParaRPr lang="en-GB" sz="1600" dirty="0"/>
          </a:p>
          <a:p>
            <a:pPr lvl="1"/>
            <a:r>
              <a:rPr lang="en-GB" sz="1600" dirty="0"/>
              <a:t>ECR to be completed during EYETS (</a:t>
            </a:r>
            <a:r>
              <a:rPr lang="en-US" sz="1600" dirty="0">
                <a:solidFill>
                  <a:schemeClr val="tx2"/>
                </a:solidFill>
              </a:rPr>
              <a:t>EDMS 2825729)</a:t>
            </a:r>
          </a:p>
          <a:p>
            <a:pPr>
              <a:spcBef>
                <a:spcPts val="600"/>
              </a:spcBef>
              <a:spcAft>
                <a:spcPts val="0"/>
              </a:spcAft>
            </a:pPr>
            <a:r>
              <a:rPr lang="en-GB" sz="1800" dirty="0">
                <a:solidFill>
                  <a:schemeClr val="tx2"/>
                </a:solidFill>
                <a:sym typeface="Wingdings" panose="05000000000000000000" pitchFamily="2" charset="2"/>
              </a:rPr>
              <a:t>2024: Run operationally with high-intensity </a:t>
            </a:r>
            <a:br>
              <a:rPr lang="en-GB" sz="1800" dirty="0">
                <a:solidFill>
                  <a:schemeClr val="tx2"/>
                </a:solidFill>
                <a:sym typeface="Wingdings" panose="05000000000000000000" pitchFamily="2" charset="2"/>
              </a:rPr>
            </a:br>
            <a:r>
              <a:rPr lang="en-GB" sz="1800" dirty="0">
                <a:solidFill>
                  <a:schemeClr val="tx2"/>
                </a:solidFill>
                <a:sym typeface="Wingdings" panose="05000000000000000000" pitchFamily="2" charset="2"/>
              </a:rPr>
              <a:t>EAST_T8 spill</a:t>
            </a:r>
            <a:r>
              <a:rPr lang="en-US" sz="1800" dirty="0">
                <a:solidFill>
                  <a:schemeClr val="tx2"/>
                </a:solidFill>
                <a:sym typeface="Wingdings" panose="05000000000000000000" pitchFamily="2" charset="2"/>
              </a:rPr>
              <a:t> </a:t>
            </a:r>
            <a:r>
              <a:rPr lang="en-US" sz="1800" b="1" dirty="0">
                <a:solidFill>
                  <a:schemeClr val="tx2"/>
                </a:solidFill>
                <a:sym typeface="Wingdings" panose="05000000000000000000" pitchFamily="2" charset="2"/>
              </a:rPr>
              <a:t>to reach the facility </a:t>
            </a:r>
            <a:br>
              <a:rPr lang="en-US" sz="1800" b="1" dirty="0">
                <a:solidFill>
                  <a:schemeClr val="tx2"/>
                </a:solidFill>
                <a:sym typeface="Wingdings" panose="05000000000000000000" pitchFamily="2" charset="2"/>
              </a:rPr>
            </a:br>
            <a:r>
              <a:rPr lang="en-US" sz="1800" b="1" dirty="0">
                <a:solidFill>
                  <a:schemeClr val="tx2"/>
                </a:solidFill>
                <a:sym typeface="Wingdings" panose="05000000000000000000" pitchFamily="2" charset="2"/>
              </a:rPr>
              <a:t>specification</a:t>
            </a:r>
            <a:endParaRPr lang="en-US" sz="1800" b="1" dirty="0">
              <a:solidFill>
                <a:schemeClr val="tx2"/>
              </a:solidFill>
            </a:endParaRPr>
          </a:p>
          <a:p>
            <a:pPr lvl="1"/>
            <a:endParaRPr lang="en-GB" sz="1800" dirty="0"/>
          </a:p>
          <a:p>
            <a:pPr marL="0" indent="0">
              <a:buNone/>
            </a:pPr>
            <a:endParaRPr lang="en-US" dirty="0"/>
          </a:p>
        </p:txBody>
      </p:sp>
      <p:sp>
        <p:nvSpPr>
          <p:cNvPr id="9" name="Title 8">
            <a:extLst>
              <a:ext uri="{FF2B5EF4-FFF2-40B4-BE49-F238E27FC236}">
                <a16:creationId xmlns:a16="http://schemas.microsoft.com/office/drawing/2014/main" id="{2263B8BE-62BF-5857-1CC8-AECD74C28C8E}"/>
              </a:ext>
            </a:extLst>
          </p:cNvPr>
          <p:cNvSpPr>
            <a:spLocks noGrp="1"/>
          </p:cNvSpPr>
          <p:nvPr>
            <p:ph type="title"/>
          </p:nvPr>
        </p:nvSpPr>
        <p:spPr/>
        <p:txBody>
          <a:bodyPr/>
          <a:lstStyle/>
          <a:p>
            <a:r>
              <a:rPr lang="en-US" dirty="0"/>
              <a:t>IRRAD / CHARM PS East Area T8 line</a:t>
            </a:r>
          </a:p>
        </p:txBody>
      </p:sp>
      <p:grpSp>
        <p:nvGrpSpPr>
          <p:cNvPr id="17" name="Group 16">
            <a:extLst>
              <a:ext uri="{FF2B5EF4-FFF2-40B4-BE49-F238E27FC236}">
                <a16:creationId xmlns:a16="http://schemas.microsoft.com/office/drawing/2014/main" id="{91D4397E-DFD6-AE73-E45D-5856824F74FF}"/>
              </a:ext>
            </a:extLst>
          </p:cNvPr>
          <p:cNvGrpSpPr/>
          <p:nvPr/>
        </p:nvGrpSpPr>
        <p:grpSpPr>
          <a:xfrm>
            <a:off x="1133048" y="4166883"/>
            <a:ext cx="3319870" cy="2158292"/>
            <a:chOff x="8241213" y="3563258"/>
            <a:chExt cx="3859217" cy="2508929"/>
          </a:xfrm>
        </p:grpSpPr>
        <p:pic>
          <p:nvPicPr>
            <p:cNvPr id="6" name="Picture 5">
              <a:extLst>
                <a:ext uri="{FF2B5EF4-FFF2-40B4-BE49-F238E27FC236}">
                  <a16:creationId xmlns:a16="http://schemas.microsoft.com/office/drawing/2014/main" id="{C68CF1D1-D1F4-664B-54EA-F8C7F25C43EE}"/>
                </a:ext>
              </a:extLst>
            </p:cNvPr>
            <p:cNvPicPr>
              <a:picLocks noChangeAspect="1"/>
            </p:cNvPicPr>
            <p:nvPr/>
          </p:nvPicPr>
          <p:blipFill>
            <a:blip r:embed="rId3"/>
            <a:stretch>
              <a:fillRect/>
            </a:stretch>
          </p:blipFill>
          <p:spPr>
            <a:xfrm>
              <a:off x="8241213" y="3563258"/>
              <a:ext cx="3442386" cy="2508929"/>
            </a:xfrm>
            <a:prstGeom prst="rect">
              <a:avLst/>
            </a:prstGeom>
          </p:spPr>
        </p:pic>
        <p:pic>
          <p:nvPicPr>
            <p:cNvPr id="7" name="Picture 6">
              <a:extLst>
                <a:ext uri="{FF2B5EF4-FFF2-40B4-BE49-F238E27FC236}">
                  <a16:creationId xmlns:a16="http://schemas.microsoft.com/office/drawing/2014/main" id="{7B944B71-B2C8-0025-663D-7904D7A788E9}"/>
                </a:ext>
              </a:extLst>
            </p:cNvPr>
            <p:cNvPicPr>
              <a:picLocks noChangeAspect="1"/>
            </p:cNvPicPr>
            <p:nvPr/>
          </p:nvPicPr>
          <p:blipFill rotWithShape="1">
            <a:blip r:embed="rId4"/>
            <a:srcRect l="4127" r="7574" b="7184"/>
            <a:stretch/>
          </p:blipFill>
          <p:spPr>
            <a:xfrm>
              <a:off x="10581647" y="3834151"/>
              <a:ext cx="1518783" cy="2077856"/>
            </a:xfrm>
            <a:prstGeom prst="rect">
              <a:avLst/>
            </a:prstGeom>
          </p:spPr>
        </p:pic>
      </p:grpSp>
      <p:pic>
        <p:nvPicPr>
          <p:cNvPr id="8" name="Picture 7">
            <a:extLst>
              <a:ext uri="{FF2B5EF4-FFF2-40B4-BE49-F238E27FC236}">
                <a16:creationId xmlns:a16="http://schemas.microsoft.com/office/drawing/2014/main" id="{AE9A51E1-9C46-518C-4542-12328054FB77}"/>
              </a:ext>
            </a:extLst>
          </p:cNvPr>
          <p:cNvPicPr>
            <a:picLocks noChangeAspect="1"/>
          </p:cNvPicPr>
          <p:nvPr/>
        </p:nvPicPr>
        <p:blipFill>
          <a:blip r:embed="rId5"/>
          <a:stretch>
            <a:fillRect/>
          </a:stretch>
        </p:blipFill>
        <p:spPr>
          <a:xfrm>
            <a:off x="8107835" y="161590"/>
            <a:ext cx="3815460" cy="2952290"/>
          </a:xfrm>
          <a:prstGeom prst="rect">
            <a:avLst/>
          </a:prstGeom>
        </p:spPr>
      </p:pic>
      <p:grpSp>
        <p:nvGrpSpPr>
          <p:cNvPr id="3" name="Group 2">
            <a:extLst>
              <a:ext uri="{FF2B5EF4-FFF2-40B4-BE49-F238E27FC236}">
                <a16:creationId xmlns:a16="http://schemas.microsoft.com/office/drawing/2014/main" id="{DB14AFED-5BB8-CD83-1CF2-8E34C711BE1A}"/>
              </a:ext>
            </a:extLst>
          </p:cNvPr>
          <p:cNvGrpSpPr/>
          <p:nvPr/>
        </p:nvGrpSpPr>
        <p:grpSpPr>
          <a:xfrm>
            <a:off x="5486400" y="3181852"/>
            <a:ext cx="6483699" cy="3309820"/>
            <a:chOff x="937392" y="136525"/>
            <a:chExt cx="10317215" cy="5266767"/>
          </a:xfrm>
        </p:grpSpPr>
        <p:pic>
          <p:nvPicPr>
            <p:cNvPr id="4" name="Picture 3">
              <a:extLst>
                <a:ext uri="{FF2B5EF4-FFF2-40B4-BE49-F238E27FC236}">
                  <a16:creationId xmlns:a16="http://schemas.microsoft.com/office/drawing/2014/main" id="{A03EC063-A620-4475-0164-B00C162C1E77}"/>
                </a:ext>
              </a:extLst>
            </p:cNvPr>
            <p:cNvPicPr>
              <a:picLocks noChangeAspect="1"/>
            </p:cNvPicPr>
            <p:nvPr/>
          </p:nvPicPr>
          <p:blipFill>
            <a:blip r:embed="rId6"/>
            <a:stretch>
              <a:fillRect/>
            </a:stretch>
          </p:blipFill>
          <p:spPr>
            <a:xfrm>
              <a:off x="937392" y="136525"/>
              <a:ext cx="10317215" cy="5158607"/>
            </a:xfrm>
            <a:prstGeom prst="rect">
              <a:avLst/>
            </a:prstGeom>
          </p:spPr>
        </p:pic>
        <p:sp>
          <p:nvSpPr>
            <p:cNvPr id="5" name="Rectangle: Rounded Corners 4">
              <a:extLst>
                <a:ext uri="{FF2B5EF4-FFF2-40B4-BE49-F238E27FC236}">
                  <a16:creationId xmlns:a16="http://schemas.microsoft.com/office/drawing/2014/main" id="{A35A2B89-9A31-161E-0A48-D857EAF88619}"/>
                </a:ext>
              </a:extLst>
            </p:cNvPr>
            <p:cNvSpPr/>
            <p:nvPr/>
          </p:nvSpPr>
          <p:spPr>
            <a:xfrm>
              <a:off x="1904999" y="3152775"/>
              <a:ext cx="495301" cy="1647825"/>
            </a:xfrm>
            <a:prstGeom prst="roundRect">
              <a:avLst/>
            </a:prstGeom>
            <a:solidFill>
              <a:srgbClr val="FFC000">
                <a:alpha val="4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Brace 9">
              <a:extLst>
                <a:ext uri="{FF2B5EF4-FFF2-40B4-BE49-F238E27FC236}">
                  <a16:creationId xmlns:a16="http://schemas.microsoft.com/office/drawing/2014/main" id="{D6E9291E-119A-8F1F-7CCD-03C064FAACE7}"/>
                </a:ext>
              </a:extLst>
            </p:cNvPr>
            <p:cNvSpPr/>
            <p:nvPr/>
          </p:nvSpPr>
          <p:spPr>
            <a:xfrm rot="16200000">
              <a:off x="7512903" y="1045526"/>
              <a:ext cx="347543" cy="2076450"/>
            </a:xfrm>
            <a:prstGeom prst="rightBrace">
              <a:avLst>
                <a:gd name="adj1" fmla="val 31969"/>
                <a:gd name="adj2" fmla="val 5000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40D32568-C94A-8E91-3738-4CC88EFF5B6C}"/>
                </a:ext>
              </a:extLst>
            </p:cNvPr>
            <p:cNvSpPr txBox="1"/>
            <p:nvPr/>
          </p:nvSpPr>
          <p:spPr>
            <a:xfrm>
              <a:off x="7286440" y="1652610"/>
              <a:ext cx="800467" cy="257369"/>
            </a:xfrm>
            <a:prstGeom prst="rect">
              <a:avLst/>
            </a:prstGeom>
            <a:noFill/>
            <a:ln w="6350">
              <a:noFill/>
            </a:ln>
          </p:spPr>
          <p:txBody>
            <a:bodyPr wrap="none" lIns="36000" tIns="36000" rIns="36000" bIns="36000" rtlCol="0" anchor="ctr" anchorCtr="0">
              <a:spAutoFit/>
            </a:bodyPr>
            <a:lstStyle/>
            <a:p>
              <a:pPr algn="ctr"/>
              <a:r>
                <a:rPr lang="en-US" sz="1200" b="1" dirty="0">
                  <a:solidFill>
                    <a:srgbClr val="FF0000"/>
                  </a:solidFill>
                </a:rPr>
                <a:t>LHC stop </a:t>
              </a:r>
              <a:endParaRPr lang="en-GB" sz="1200" b="1" dirty="0">
                <a:solidFill>
                  <a:srgbClr val="FF0000"/>
                </a:solidFill>
              </a:endParaRPr>
            </a:p>
          </p:txBody>
        </p:sp>
        <p:sp>
          <p:nvSpPr>
            <p:cNvPr id="12" name="TextBox 11">
              <a:extLst>
                <a:ext uri="{FF2B5EF4-FFF2-40B4-BE49-F238E27FC236}">
                  <a16:creationId xmlns:a16="http://schemas.microsoft.com/office/drawing/2014/main" id="{89A55A23-A016-AB7A-41B3-2775D9D3FDD8}"/>
                </a:ext>
              </a:extLst>
            </p:cNvPr>
            <p:cNvSpPr txBox="1"/>
            <p:nvPr/>
          </p:nvSpPr>
          <p:spPr>
            <a:xfrm>
              <a:off x="7173272" y="4953584"/>
              <a:ext cx="3280979" cy="449708"/>
            </a:xfrm>
            <a:prstGeom prst="rect">
              <a:avLst/>
            </a:prstGeom>
            <a:noFill/>
            <a:ln w="6350">
              <a:noFill/>
            </a:ln>
          </p:spPr>
          <p:txBody>
            <a:bodyPr wrap="square" lIns="36000" tIns="36000" rIns="36000" bIns="36000" rtlCol="0" anchor="ctr" anchorCtr="0">
              <a:spAutoFit/>
            </a:bodyPr>
            <a:lstStyle/>
            <a:p>
              <a:r>
                <a:rPr lang="en-US" sz="1200" b="1" dirty="0">
                  <a:solidFill>
                    <a:srgbClr val="FF0000"/>
                  </a:solidFill>
                </a:rPr>
                <a:t>High-Intensity EAST_T8</a:t>
              </a:r>
              <a:endParaRPr lang="en-GB" sz="1200" b="1" dirty="0">
                <a:solidFill>
                  <a:srgbClr val="FF0000"/>
                </a:solidFill>
              </a:endParaRPr>
            </a:p>
          </p:txBody>
        </p:sp>
        <p:cxnSp>
          <p:nvCxnSpPr>
            <p:cNvPr id="13" name="Straight Arrow Connector 12">
              <a:extLst>
                <a:ext uri="{FF2B5EF4-FFF2-40B4-BE49-F238E27FC236}">
                  <a16:creationId xmlns:a16="http://schemas.microsoft.com/office/drawing/2014/main" id="{F7431149-AAA9-62AB-9F2D-E7A0EF899078}"/>
                </a:ext>
              </a:extLst>
            </p:cNvPr>
            <p:cNvCxnSpPr/>
            <p:nvPr/>
          </p:nvCxnSpPr>
          <p:spPr>
            <a:xfrm>
              <a:off x="10058400" y="4981575"/>
              <a:ext cx="0" cy="313557"/>
            </a:xfrm>
            <a:prstGeom prst="straightConnector1">
              <a:avLst/>
            </a:prstGeom>
            <a:ln w="19050">
              <a:solidFill>
                <a:srgbClr val="FF0000"/>
              </a:solidFill>
              <a:headEnd type="triangle"/>
              <a:tailEnd type="none" w="lg" len="lg"/>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66B13E7-AC87-DDBF-C0BB-FC7AECB3BDAB}"/>
                </a:ext>
              </a:extLst>
            </p:cNvPr>
            <p:cNvSpPr txBox="1"/>
            <p:nvPr/>
          </p:nvSpPr>
          <p:spPr>
            <a:xfrm rot="16200000">
              <a:off x="924697" y="3808600"/>
              <a:ext cx="1688531" cy="257369"/>
            </a:xfrm>
            <a:prstGeom prst="rect">
              <a:avLst/>
            </a:prstGeom>
            <a:noFill/>
            <a:ln w="6350">
              <a:noFill/>
            </a:ln>
          </p:spPr>
          <p:txBody>
            <a:bodyPr wrap="none" lIns="36000" tIns="36000" rIns="36000" bIns="36000" rtlCol="0" anchor="ctr" anchorCtr="0">
              <a:spAutoFit/>
            </a:bodyPr>
            <a:lstStyle/>
            <a:p>
              <a:pPr algn="ctr"/>
              <a:r>
                <a:rPr lang="en-US" sz="1200" b="1" dirty="0">
                  <a:solidFill>
                    <a:srgbClr val="FFC000"/>
                  </a:solidFill>
                </a:rPr>
                <a:t>Beam Commissioning</a:t>
              </a:r>
              <a:endParaRPr lang="en-GB" sz="1200" b="1" dirty="0">
                <a:solidFill>
                  <a:srgbClr val="FFC000"/>
                </a:solidFill>
              </a:endParaRPr>
            </a:p>
          </p:txBody>
        </p:sp>
        <p:sp>
          <p:nvSpPr>
            <p:cNvPr id="15" name="TextBox 14">
              <a:extLst>
                <a:ext uri="{FF2B5EF4-FFF2-40B4-BE49-F238E27FC236}">
                  <a16:creationId xmlns:a16="http://schemas.microsoft.com/office/drawing/2014/main" id="{035C7063-C3B8-CBAA-F2CF-5B78255176BD}"/>
                </a:ext>
              </a:extLst>
            </p:cNvPr>
            <p:cNvSpPr txBox="1"/>
            <p:nvPr/>
          </p:nvSpPr>
          <p:spPr>
            <a:xfrm>
              <a:off x="5108762" y="2363434"/>
              <a:ext cx="468599" cy="409539"/>
            </a:xfrm>
            <a:prstGeom prst="rect">
              <a:avLst/>
            </a:prstGeom>
            <a:noFill/>
            <a:ln w="6350">
              <a:noFill/>
            </a:ln>
          </p:spPr>
          <p:txBody>
            <a:bodyPr wrap="square" lIns="36000" tIns="36000" rIns="36000" bIns="36000" rtlCol="0" anchor="ctr" anchorCtr="0">
              <a:spAutoFit/>
            </a:bodyPr>
            <a:lstStyle/>
            <a:p>
              <a:pPr algn="ctr"/>
              <a:r>
                <a:rPr lang="en-US" sz="1200" b="1" dirty="0">
                  <a:solidFill>
                    <a:srgbClr val="FF0000"/>
                  </a:solidFill>
                </a:rPr>
                <a:t>TS</a:t>
              </a:r>
              <a:endParaRPr lang="en-GB" sz="1200" b="1" dirty="0">
                <a:solidFill>
                  <a:srgbClr val="FF0000"/>
                </a:solidFill>
              </a:endParaRPr>
            </a:p>
          </p:txBody>
        </p:sp>
        <p:cxnSp>
          <p:nvCxnSpPr>
            <p:cNvPr id="16" name="Straight Arrow Connector 15">
              <a:extLst>
                <a:ext uri="{FF2B5EF4-FFF2-40B4-BE49-F238E27FC236}">
                  <a16:creationId xmlns:a16="http://schemas.microsoft.com/office/drawing/2014/main" id="{F48B52FB-A7ED-40B5-AB10-69ADF32ED535}"/>
                </a:ext>
              </a:extLst>
            </p:cNvPr>
            <p:cNvCxnSpPr>
              <a:cxnSpLocks/>
            </p:cNvCxnSpPr>
            <p:nvPr/>
          </p:nvCxnSpPr>
          <p:spPr>
            <a:xfrm flipV="1">
              <a:off x="5283337" y="2715828"/>
              <a:ext cx="0" cy="360000"/>
            </a:xfrm>
            <a:prstGeom prst="straightConnector1">
              <a:avLst/>
            </a:prstGeom>
            <a:ln w="19050">
              <a:solidFill>
                <a:srgbClr val="FF0000"/>
              </a:solidFill>
              <a:headEnd type="triangle"/>
              <a:tailEnd type="non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6679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a:extLst>
              <a:ext uri="{FF2B5EF4-FFF2-40B4-BE49-F238E27FC236}">
                <a16:creationId xmlns:a16="http://schemas.microsoft.com/office/drawing/2014/main" id="{5B438F90-5017-1A25-1717-E6CF5A5790A4}"/>
              </a:ext>
            </a:extLst>
          </p:cNvPr>
          <p:cNvSpPr>
            <a:spLocks noGrp="1"/>
          </p:cNvSpPr>
          <p:nvPr>
            <p:ph idx="1"/>
          </p:nvPr>
        </p:nvSpPr>
        <p:spPr/>
        <p:txBody>
          <a:bodyPr/>
          <a:lstStyle/>
          <a:p>
            <a:pPr marL="182880" indent="-234950">
              <a:spcBef>
                <a:spcPts val="400"/>
              </a:spcBef>
              <a:spcAft>
                <a:spcPts val="0"/>
              </a:spcAft>
            </a:pPr>
            <a:r>
              <a:rPr lang="en-US" sz="1600" b="1" dirty="0">
                <a:solidFill>
                  <a:schemeClr val="accent6">
                    <a:lumMod val="50000"/>
                  </a:schemeClr>
                </a:solidFill>
              </a:rPr>
              <a:t>2023</a:t>
            </a:r>
            <a:r>
              <a:rPr lang="en-US" sz="1600" b="0" dirty="0">
                <a:solidFill>
                  <a:schemeClr val="accent6">
                    <a:lumMod val="50000"/>
                  </a:schemeClr>
                </a:solidFill>
              </a:rPr>
              <a:t>: Significant </a:t>
            </a:r>
            <a:r>
              <a:rPr lang="en-US" sz="1600" dirty="0">
                <a:solidFill>
                  <a:schemeClr val="accent6">
                    <a:lumMod val="50000"/>
                  </a:schemeClr>
                </a:solidFill>
              </a:rPr>
              <a:t>improvement of the beam center position </a:t>
            </a:r>
            <a:r>
              <a:rPr lang="en-US" sz="1600" dirty="0"/>
              <a:t>&gt;90%</a:t>
            </a:r>
          </a:p>
          <a:p>
            <a:pPr marL="182880" lvl="1" indent="-234950">
              <a:spcBef>
                <a:spcPts val="400"/>
              </a:spcBef>
              <a:spcAft>
                <a:spcPts val="0"/>
              </a:spcAft>
            </a:pPr>
            <a:r>
              <a:rPr lang="en-US" sz="1600" dirty="0"/>
              <a:t>Very stable until week 22; Fluctuations from week 23 onwards: </a:t>
            </a:r>
            <a:br>
              <a:rPr lang="en-US" sz="1600" dirty="0"/>
            </a:br>
            <a:r>
              <a:rPr lang="en-US" sz="1600" dirty="0"/>
              <a:t>Cycle preceding EAST_T8? Extraction to AD?</a:t>
            </a:r>
          </a:p>
          <a:p>
            <a:pPr marL="182880" indent="-234950">
              <a:spcBef>
                <a:spcPts val="400"/>
              </a:spcBef>
              <a:spcAft>
                <a:spcPts val="0"/>
              </a:spcAft>
            </a:pPr>
            <a:r>
              <a:rPr lang="en-US" sz="1600" b="1" dirty="0">
                <a:solidFill>
                  <a:schemeClr val="tx2"/>
                </a:solidFill>
              </a:rPr>
              <a:t>2024</a:t>
            </a:r>
            <a:r>
              <a:rPr lang="en-US" sz="1600" b="0" dirty="0">
                <a:solidFill>
                  <a:schemeClr val="tx2"/>
                </a:solidFill>
              </a:rPr>
              <a:t>: </a:t>
            </a:r>
          </a:p>
          <a:p>
            <a:pPr marL="524193" lvl="2" indent="-234950">
              <a:spcBef>
                <a:spcPts val="400"/>
              </a:spcBef>
              <a:spcAft>
                <a:spcPts val="0"/>
              </a:spcAft>
            </a:pPr>
            <a:r>
              <a:rPr lang="en-US" sz="1600" b="0" dirty="0">
                <a:solidFill>
                  <a:schemeClr val="tx2"/>
                </a:solidFill>
              </a:rPr>
              <a:t>Understand and </a:t>
            </a:r>
            <a:r>
              <a:rPr lang="en-US" sz="1600" dirty="0">
                <a:solidFill>
                  <a:schemeClr val="tx2"/>
                </a:solidFill>
              </a:rPr>
              <a:t>mitigate </a:t>
            </a:r>
            <a:r>
              <a:rPr lang="en-US" sz="1600" b="1" dirty="0"/>
              <a:t>beam center fluctuations</a:t>
            </a:r>
          </a:p>
          <a:p>
            <a:pPr marL="524193" lvl="2" indent="-234950">
              <a:spcBef>
                <a:spcPts val="400"/>
              </a:spcBef>
              <a:spcAft>
                <a:spcPts val="0"/>
              </a:spcAft>
            </a:pPr>
            <a:r>
              <a:rPr lang="en-US" sz="1600" dirty="0">
                <a:solidFill>
                  <a:schemeClr val="tx2"/>
                </a:solidFill>
              </a:rPr>
              <a:t>Monitor and correct </a:t>
            </a:r>
            <a:r>
              <a:rPr lang="en-US" sz="1600" b="1" dirty="0"/>
              <a:t>fluctuation of transverse beam size</a:t>
            </a:r>
            <a:r>
              <a:rPr lang="en-US" sz="1600" dirty="0">
                <a:solidFill>
                  <a:schemeClr val="tx2"/>
                </a:solidFill>
              </a:rPr>
              <a:t>, fully </a:t>
            </a:r>
            <a:br>
              <a:rPr lang="en-US" sz="1600" dirty="0">
                <a:solidFill>
                  <a:schemeClr val="tx2"/>
                </a:solidFill>
              </a:rPr>
            </a:br>
            <a:r>
              <a:rPr lang="en-US" sz="1600" dirty="0">
                <a:solidFill>
                  <a:schemeClr val="tx2"/>
                </a:solidFill>
              </a:rPr>
              <a:t>exploiting IRRAD-BPM data</a:t>
            </a:r>
          </a:p>
          <a:p>
            <a:pPr marL="524193" lvl="2" indent="-234950">
              <a:spcBef>
                <a:spcPts val="400"/>
              </a:spcBef>
              <a:spcAft>
                <a:spcPts val="0"/>
              </a:spcAft>
            </a:pPr>
            <a:r>
              <a:rPr lang="en-GB" sz="1600" dirty="0">
                <a:solidFill>
                  <a:schemeClr val="tx2"/>
                </a:solidFill>
              </a:rPr>
              <a:t>Add </a:t>
            </a:r>
            <a:r>
              <a:rPr lang="en-GB" sz="1600" b="1" dirty="0">
                <a:solidFill>
                  <a:schemeClr val="tx2"/>
                </a:solidFill>
              </a:rPr>
              <a:t>protection against proton/ion beam wrongly sent to T8</a:t>
            </a:r>
            <a:r>
              <a:rPr lang="en-GB" sz="1600" dirty="0">
                <a:solidFill>
                  <a:schemeClr val="tx2"/>
                </a:solidFill>
              </a:rPr>
              <a:t>:</a:t>
            </a:r>
          </a:p>
          <a:p>
            <a:pPr marL="878205" lvl="4" indent="-234950">
              <a:spcBef>
                <a:spcPts val="400"/>
              </a:spcBef>
              <a:spcAft>
                <a:spcPts val="0"/>
              </a:spcAft>
            </a:pPr>
            <a:r>
              <a:rPr lang="en-GB" dirty="0">
                <a:solidFill>
                  <a:schemeClr val="tx2"/>
                </a:solidFill>
              </a:rPr>
              <a:t>external condition to T8 destination being implemented by </a:t>
            </a:r>
            <a:br>
              <a:rPr lang="en-GB" dirty="0">
                <a:solidFill>
                  <a:schemeClr val="tx2"/>
                </a:solidFill>
              </a:rPr>
            </a:br>
            <a:r>
              <a:rPr lang="en-GB" dirty="0">
                <a:solidFill>
                  <a:schemeClr val="tx2"/>
                </a:solidFill>
              </a:rPr>
              <a:t>BE-OP, BE-ICS and BE-CSS</a:t>
            </a:r>
          </a:p>
          <a:p>
            <a:pPr marL="524193" lvl="2" indent="-234950">
              <a:spcBef>
                <a:spcPts val="400"/>
              </a:spcBef>
              <a:spcAft>
                <a:spcPts val="0"/>
              </a:spcAft>
            </a:pPr>
            <a:r>
              <a:rPr lang="en-GB" sz="1600" dirty="0">
                <a:solidFill>
                  <a:schemeClr val="tx2"/>
                </a:solidFill>
              </a:rPr>
              <a:t>Improve communication about MD activities on T8 proton/ion beams:</a:t>
            </a:r>
          </a:p>
          <a:p>
            <a:pPr marL="867093" lvl="3" indent="-234950">
              <a:spcBef>
                <a:spcPts val="400"/>
              </a:spcBef>
              <a:spcAft>
                <a:spcPts val="0"/>
              </a:spcAft>
            </a:pPr>
            <a:r>
              <a:rPr lang="en-GB" sz="1600" dirty="0">
                <a:solidFill>
                  <a:schemeClr val="tx2"/>
                </a:solidFill>
              </a:rPr>
              <a:t>avoid unwanted (negative) feedback on the quality of the EAST_T8 </a:t>
            </a:r>
            <a:br>
              <a:rPr lang="en-GB" sz="1600" dirty="0">
                <a:solidFill>
                  <a:schemeClr val="tx2"/>
                </a:solidFill>
              </a:rPr>
            </a:br>
            <a:r>
              <a:rPr lang="en-GB" sz="1600" dirty="0">
                <a:solidFill>
                  <a:schemeClr val="tx2"/>
                </a:solidFill>
              </a:rPr>
              <a:t>operational beam</a:t>
            </a:r>
          </a:p>
          <a:p>
            <a:pPr marL="182880" lvl="1" indent="-234950">
              <a:spcBef>
                <a:spcPts val="400"/>
              </a:spcBef>
              <a:spcAft>
                <a:spcPts val="0"/>
              </a:spcAft>
            </a:pPr>
            <a:r>
              <a:rPr lang="en-GB" sz="1600" b="1" dirty="0">
                <a:solidFill>
                  <a:schemeClr val="tx2"/>
                </a:solidFill>
              </a:rPr>
              <a:t>Further desiderata:</a:t>
            </a:r>
          </a:p>
          <a:p>
            <a:pPr marL="524193" lvl="2" indent="-234950">
              <a:spcBef>
                <a:spcPts val="400"/>
              </a:spcBef>
              <a:spcAft>
                <a:spcPts val="0"/>
              </a:spcAft>
            </a:pPr>
            <a:r>
              <a:rPr lang="en-GB" sz="1600" dirty="0">
                <a:solidFill>
                  <a:schemeClr val="tx2"/>
                </a:solidFill>
              </a:rPr>
              <a:t>For future (</a:t>
            </a:r>
            <a:r>
              <a:rPr lang="en-GB" sz="1600" b="1" dirty="0">
                <a:solidFill>
                  <a:schemeClr val="tx2"/>
                </a:solidFill>
              </a:rPr>
              <a:t>CSBF - </a:t>
            </a:r>
            <a:r>
              <a:rPr lang="en-GB" sz="1600" dirty="0"/>
              <a:t>CERN Shielding Benchmark Facility</a:t>
            </a:r>
            <a:r>
              <a:rPr lang="en-GB" sz="1600" dirty="0">
                <a:solidFill>
                  <a:schemeClr val="tx2"/>
                </a:solidFill>
              </a:rPr>
              <a:t>) runs: </a:t>
            </a:r>
            <a:br>
              <a:rPr lang="en-GB" sz="1600" dirty="0">
                <a:solidFill>
                  <a:schemeClr val="tx2"/>
                </a:solidFill>
              </a:rPr>
            </a:br>
            <a:r>
              <a:rPr lang="en-GB" sz="1600" dirty="0">
                <a:solidFill>
                  <a:schemeClr val="tx2"/>
                </a:solidFill>
              </a:rPr>
              <a:t>proton beams to T8 with </a:t>
            </a:r>
            <a:r>
              <a:rPr lang="en-GB" sz="1600" b="1" dirty="0">
                <a:solidFill>
                  <a:schemeClr val="tx2"/>
                </a:solidFill>
              </a:rPr>
              <a:t>lower momenta, down to few GeV/c</a:t>
            </a:r>
          </a:p>
          <a:p>
            <a:pPr marL="524193" lvl="2" indent="-234950">
              <a:spcBef>
                <a:spcPts val="400"/>
              </a:spcBef>
              <a:spcAft>
                <a:spcPts val="0"/>
              </a:spcAft>
            </a:pPr>
            <a:r>
              <a:rPr lang="en-GB" sz="1600" dirty="0">
                <a:solidFill>
                  <a:schemeClr val="tx2"/>
                </a:solidFill>
              </a:rPr>
              <a:t>Ions runs (</a:t>
            </a:r>
            <a:r>
              <a:rPr lang="en-GB" sz="1600" b="1" dirty="0">
                <a:solidFill>
                  <a:schemeClr val="tx2"/>
                </a:solidFill>
              </a:rPr>
              <a:t>CHIMERA</a:t>
            </a:r>
            <a:r>
              <a:rPr lang="en-GB" sz="1600" dirty="0">
                <a:solidFill>
                  <a:schemeClr val="tx2"/>
                </a:solidFill>
              </a:rPr>
              <a:t>):</a:t>
            </a:r>
          </a:p>
          <a:p>
            <a:pPr marL="867093" lvl="3" indent="-234950">
              <a:spcBef>
                <a:spcPts val="400"/>
              </a:spcBef>
              <a:spcAft>
                <a:spcPts val="0"/>
              </a:spcAft>
            </a:pPr>
            <a:r>
              <a:rPr lang="en-GB" sz="1600" dirty="0">
                <a:solidFill>
                  <a:schemeClr val="tx2"/>
                </a:solidFill>
              </a:rPr>
              <a:t>1s spill duration (including beam instrumentation)</a:t>
            </a:r>
          </a:p>
          <a:p>
            <a:pPr marL="867093" lvl="3" indent="-234950">
              <a:spcBef>
                <a:spcPts val="400"/>
              </a:spcBef>
              <a:spcAft>
                <a:spcPts val="0"/>
              </a:spcAft>
            </a:pPr>
            <a:r>
              <a:rPr lang="en-GB" sz="1600" dirty="0">
                <a:solidFill>
                  <a:schemeClr val="tx2"/>
                </a:solidFill>
              </a:rPr>
              <a:t>PS tune optimization as a function of energy</a:t>
            </a:r>
          </a:p>
          <a:p>
            <a:pPr marL="867093" lvl="3" indent="-234950">
              <a:spcBef>
                <a:spcPts val="400"/>
              </a:spcBef>
              <a:spcAft>
                <a:spcPts val="0"/>
              </a:spcAft>
            </a:pPr>
            <a:r>
              <a:rPr lang="en-GB" sz="1600" dirty="0">
                <a:solidFill>
                  <a:schemeClr val="tx2"/>
                </a:solidFill>
              </a:rPr>
              <a:t>F61/T8 vacuum extension</a:t>
            </a:r>
          </a:p>
          <a:p>
            <a:pPr marL="182880" lvl="1" indent="-234950">
              <a:spcBef>
                <a:spcPts val="400"/>
              </a:spcBef>
              <a:spcAft>
                <a:spcPts val="0"/>
              </a:spcAft>
            </a:pPr>
            <a:endParaRPr lang="en-GB" sz="1800" dirty="0">
              <a:solidFill>
                <a:schemeClr val="tx2"/>
              </a:solidFill>
            </a:endParaRPr>
          </a:p>
          <a:p>
            <a:pPr marL="608013" lvl="1" indent="-234950">
              <a:spcBef>
                <a:spcPts val="600"/>
              </a:spcBef>
              <a:spcAft>
                <a:spcPts val="0"/>
              </a:spcAft>
            </a:pPr>
            <a:endParaRPr lang="en-US" sz="1800" dirty="0">
              <a:solidFill>
                <a:schemeClr val="tx2"/>
              </a:solidFill>
            </a:endParaRPr>
          </a:p>
          <a:p>
            <a:pPr marL="271463" indent="-234950">
              <a:spcBef>
                <a:spcPts val="600"/>
              </a:spcBef>
              <a:spcAft>
                <a:spcPts val="0"/>
              </a:spcAft>
            </a:pPr>
            <a:endParaRPr lang="en-US" sz="1800" b="0" dirty="0">
              <a:solidFill>
                <a:schemeClr val="tx2"/>
              </a:solidFill>
            </a:endParaRPr>
          </a:p>
        </p:txBody>
      </p:sp>
      <p:sp>
        <p:nvSpPr>
          <p:cNvPr id="13" name="Title 12">
            <a:extLst>
              <a:ext uri="{FF2B5EF4-FFF2-40B4-BE49-F238E27FC236}">
                <a16:creationId xmlns:a16="http://schemas.microsoft.com/office/drawing/2014/main" id="{26B5898B-D3EE-48C6-1142-94942AC678C4}"/>
              </a:ext>
            </a:extLst>
          </p:cNvPr>
          <p:cNvSpPr>
            <a:spLocks noGrp="1"/>
          </p:cNvSpPr>
          <p:nvPr>
            <p:ph type="title"/>
          </p:nvPr>
        </p:nvSpPr>
        <p:spPr/>
        <p:txBody>
          <a:bodyPr/>
          <a:lstStyle/>
          <a:p>
            <a:r>
              <a:rPr lang="en-US" sz="2400" dirty="0"/>
              <a:t>EAST_T8 Beam</a:t>
            </a:r>
            <a:endParaRPr lang="en-US" dirty="0"/>
          </a:p>
        </p:txBody>
      </p:sp>
      <p:pic>
        <p:nvPicPr>
          <p:cNvPr id="7" name="Picture 6">
            <a:extLst>
              <a:ext uri="{FF2B5EF4-FFF2-40B4-BE49-F238E27FC236}">
                <a16:creationId xmlns:a16="http://schemas.microsoft.com/office/drawing/2014/main" id="{7B43C8EA-EE2A-BAF9-B41F-3FB94AC4006B}"/>
              </a:ext>
            </a:extLst>
          </p:cNvPr>
          <p:cNvPicPr>
            <a:picLocks noChangeAspect="1"/>
          </p:cNvPicPr>
          <p:nvPr/>
        </p:nvPicPr>
        <p:blipFill>
          <a:blip r:embed="rId3"/>
          <a:stretch>
            <a:fillRect/>
          </a:stretch>
        </p:blipFill>
        <p:spPr>
          <a:xfrm>
            <a:off x="7854809" y="1520000"/>
            <a:ext cx="4023590" cy="2223432"/>
          </a:xfrm>
          <a:prstGeom prst="rect">
            <a:avLst/>
          </a:prstGeom>
        </p:spPr>
      </p:pic>
      <p:pic>
        <p:nvPicPr>
          <p:cNvPr id="8" name="Picture 7">
            <a:extLst>
              <a:ext uri="{FF2B5EF4-FFF2-40B4-BE49-F238E27FC236}">
                <a16:creationId xmlns:a16="http://schemas.microsoft.com/office/drawing/2014/main" id="{43505410-469B-A520-AE36-D11E7A54B0EA}"/>
              </a:ext>
            </a:extLst>
          </p:cNvPr>
          <p:cNvPicPr>
            <a:picLocks noChangeAspect="1"/>
          </p:cNvPicPr>
          <p:nvPr/>
        </p:nvPicPr>
        <p:blipFill>
          <a:blip r:embed="rId4"/>
          <a:stretch>
            <a:fillRect/>
          </a:stretch>
        </p:blipFill>
        <p:spPr>
          <a:xfrm>
            <a:off x="7863631" y="3827570"/>
            <a:ext cx="4014768" cy="2218556"/>
          </a:xfrm>
          <a:prstGeom prst="rect">
            <a:avLst/>
          </a:prstGeom>
        </p:spPr>
      </p:pic>
      <p:grpSp>
        <p:nvGrpSpPr>
          <p:cNvPr id="2" name="Group 1">
            <a:extLst>
              <a:ext uri="{FF2B5EF4-FFF2-40B4-BE49-F238E27FC236}">
                <a16:creationId xmlns:a16="http://schemas.microsoft.com/office/drawing/2014/main" id="{50197CC8-B432-C56A-E369-EDCF1C44A309}"/>
              </a:ext>
            </a:extLst>
          </p:cNvPr>
          <p:cNvGrpSpPr/>
          <p:nvPr/>
        </p:nvGrpSpPr>
        <p:grpSpPr>
          <a:xfrm>
            <a:off x="10657839" y="79375"/>
            <a:ext cx="1194703" cy="1130757"/>
            <a:chOff x="4287856" y="5026632"/>
            <a:chExt cx="1194703" cy="1130757"/>
          </a:xfrm>
        </p:grpSpPr>
        <p:pic>
          <p:nvPicPr>
            <p:cNvPr id="3" name="Picture 2" descr="Logo, company name&#10;&#10;Description automatically generated">
              <a:extLst>
                <a:ext uri="{FF2B5EF4-FFF2-40B4-BE49-F238E27FC236}">
                  <a16:creationId xmlns:a16="http://schemas.microsoft.com/office/drawing/2014/main" id="{4F6C7BFF-9EB1-63CF-329E-59AD84380450}"/>
                </a:ext>
              </a:extLst>
            </p:cNvPr>
            <p:cNvPicPr>
              <a:picLocks noChangeAspect="1"/>
            </p:cNvPicPr>
            <p:nvPr/>
          </p:nvPicPr>
          <p:blipFill>
            <a:blip r:embed="rId5"/>
            <a:stretch>
              <a:fillRect/>
            </a:stretch>
          </p:blipFill>
          <p:spPr>
            <a:xfrm>
              <a:off x="4887490" y="5538766"/>
              <a:ext cx="488849" cy="618623"/>
            </a:xfrm>
            <a:prstGeom prst="rect">
              <a:avLst/>
            </a:prstGeom>
          </p:spPr>
        </p:pic>
        <p:pic>
          <p:nvPicPr>
            <p:cNvPr id="4" name="Picture 3" descr="A picture containing logo&#10;&#10;Description automatically generated">
              <a:extLst>
                <a:ext uri="{FF2B5EF4-FFF2-40B4-BE49-F238E27FC236}">
                  <a16:creationId xmlns:a16="http://schemas.microsoft.com/office/drawing/2014/main" id="{CAC092DA-51D2-6084-6B2A-4521F1BA998B}"/>
                </a:ext>
              </a:extLst>
            </p:cNvPr>
            <p:cNvPicPr>
              <a:picLocks noChangeAspect="1"/>
            </p:cNvPicPr>
            <p:nvPr/>
          </p:nvPicPr>
          <p:blipFill>
            <a:blip r:embed="rId6"/>
            <a:stretch>
              <a:fillRect/>
            </a:stretch>
          </p:blipFill>
          <p:spPr>
            <a:xfrm>
              <a:off x="4370815" y="5576112"/>
              <a:ext cx="491507" cy="566005"/>
            </a:xfrm>
            <a:prstGeom prst="rect">
              <a:avLst/>
            </a:prstGeom>
          </p:spPr>
        </p:pic>
        <p:pic>
          <p:nvPicPr>
            <p:cNvPr id="5" name="Picture 4" descr="Logo&#10;&#10;Description automatically generated">
              <a:extLst>
                <a:ext uri="{FF2B5EF4-FFF2-40B4-BE49-F238E27FC236}">
                  <a16:creationId xmlns:a16="http://schemas.microsoft.com/office/drawing/2014/main" id="{2E59E90E-2487-E6A2-F496-5280B015158E}"/>
                </a:ext>
              </a:extLst>
            </p:cNvPr>
            <p:cNvPicPr>
              <a:picLocks noChangeAspect="1"/>
            </p:cNvPicPr>
            <p:nvPr/>
          </p:nvPicPr>
          <p:blipFill rotWithShape="1">
            <a:blip r:embed="rId7"/>
            <a:srcRect l="33497"/>
            <a:stretch/>
          </p:blipFill>
          <p:spPr>
            <a:xfrm>
              <a:off x="4287856" y="5026632"/>
              <a:ext cx="1194703" cy="520144"/>
            </a:xfrm>
            <a:prstGeom prst="rect">
              <a:avLst/>
            </a:prstGeom>
          </p:spPr>
        </p:pic>
      </p:grpSp>
    </p:spTree>
    <p:extLst>
      <p:ext uri="{BB962C8B-B14F-4D97-AF65-F5344CB8AC3E}">
        <p14:creationId xmlns:p14="http://schemas.microsoft.com/office/powerpoint/2010/main" val="3186365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D8B413-EF5C-3C7E-3D46-C12CBFB2400B}"/>
              </a:ext>
            </a:extLst>
          </p:cNvPr>
          <p:cNvSpPr>
            <a:spLocks noGrp="1"/>
          </p:cNvSpPr>
          <p:nvPr>
            <p:ph idx="1"/>
          </p:nvPr>
        </p:nvSpPr>
        <p:spPr>
          <a:xfrm>
            <a:off x="609600" y="785813"/>
            <a:ext cx="7248525" cy="5637212"/>
          </a:xfrm>
        </p:spPr>
        <p:txBody>
          <a:bodyPr/>
          <a:lstStyle/>
          <a:p>
            <a:pPr>
              <a:spcBef>
                <a:spcPts val="600"/>
              </a:spcBef>
            </a:pPr>
            <a:r>
              <a:rPr lang="en-GB" sz="1800" dirty="0"/>
              <a:t>Implemented </a:t>
            </a:r>
            <a:r>
              <a:rPr lang="en-GB" sz="1800" b="1" dirty="0"/>
              <a:t>automatic beam steering on T9 and T10/T11 target </a:t>
            </a:r>
            <a:r>
              <a:rPr lang="en-GB" sz="1800" dirty="0"/>
              <a:t>in collaboration with BE-EA during second part of the 2023 run</a:t>
            </a:r>
          </a:p>
          <a:p>
            <a:pPr lvl="1">
              <a:spcBef>
                <a:spcPts val="0"/>
              </a:spcBef>
            </a:pPr>
            <a:r>
              <a:rPr lang="en-GB" sz="1800" dirty="0"/>
              <a:t>Based on beam asymmetry measurement from beam loss monitors around target</a:t>
            </a:r>
          </a:p>
          <a:p>
            <a:pPr>
              <a:spcBef>
                <a:spcPts val="0"/>
              </a:spcBef>
            </a:pPr>
            <a:endParaRPr lang="en-GB" sz="1200" dirty="0"/>
          </a:p>
          <a:p>
            <a:endParaRPr lang="en-US" sz="400" dirty="0"/>
          </a:p>
          <a:p>
            <a:endParaRPr lang="en-US" sz="400" dirty="0"/>
          </a:p>
          <a:p>
            <a:endParaRPr lang="en-US" sz="400" dirty="0"/>
          </a:p>
          <a:p>
            <a:endParaRPr lang="en-US" sz="400" dirty="0"/>
          </a:p>
          <a:p>
            <a:endParaRPr lang="en-US" sz="400" dirty="0"/>
          </a:p>
          <a:p>
            <a:endParaRPr lang="en-US" sz="400" dirty="0"/>
          </a:p>
          <a:p>
            <a:endParaRPr lang="en-US" sz="400" dirty="0"/>
          </a:p>
          <a:p>
            <a:r>
              <a:rPr lang="en-US" sz="1800" b="1" dirty="0"/>
              <a:t>Requests 2024: </a:t>
            </a:r>
          </a:p>
          <a:p>
            <a:r>
              <a:rPr lang="en-US" sz="1800" dirty="0"/>
              <a:t>Users would </a:t>
            </a:r>
            <a:r>
              <a:rPr lang="en-US" sz="1800" b="1" dirty="0"/>
              <a:t>need more spills per super-cycle</a:t>
            </a:r>
            <a:r>
              <a:rPr lang="en-US" sz="1800" dirty="0"/>
              <a:t>: Can spills automatically be re-assigned when T9 or T10 opens the zone?</a:t>
            </a:r>
            <a:endParaRPr lang="en-GB" sz="1800" dirty="0"/>
          </a:p>
          <a:p>
            <a:pPr>
              <a:spcBef>
                <a:spcPts val="0"/>
              </a:spcBef>
            </a:pPr>
            <a:r>
              <a:rPr lang="en-GB" sz="1800" b="1" dirty="0"/>
              <a:t>Infrastructure</a:t>
            </a:r>
            <a:r>
              <a:rPr lang="en-GB" sz="1800" dirty="0"/>
              <a:t>:</a:t>
            </a:r>
          </a:p>
          <a:p>
            <a:pPr lvl="1">
              <a:spcBef>
                <a:spcPts val="0"/>
              </a:spcBef>
            </a:pPr>
            <a:r>
              <a:rPr lang="en-US" sz="1800" dirty="0"/>
              <a:t>Cherenkov counters in T10 not working properly</a:t>
            </a:r>
          </a:p>
          <a:p>
            <a:pPr lvl="1"/>
            <a:r>
              <a:rPr lang="en-US" sz="1800" dirty="0"/>
              <a:t>Some set-ups experienced </a:t>
            </a:r>
            <a:r>
              <a:rPr lang="en-US" sz="1800" b="1" dirty="0"/>
              <a:t>problems with </a:t>
            </a:r>
            <a:br>
              <a:rPr lang="en-US" sz="1800" b="1" dirty="0"/>
            </a:br>
            <a:r>
              <a:rPr lang="en-US" sz="1800" b="1" dirty="0"/>
              <a:t>sunlight</a:t>
            </a:r>
            <a:r>
              <a:rPr lang="en-US" sz="1800" dirty="0"/>
              <a:t> (through the windows) – set-ups </a:t>
            </a:r>
            <a:br>
              <a:rPr lang="en-US" sz="1800" dirty="0"/>
            </a:br>
            <a:r>
              <a:rPr lang="en-US" sz="1800" dirty="0"/>
              <a:t>usually not test for direct sunlight </a:t>
            </a:r>
            <a:br>
              <a:rPr lang="en-US" sz="1800" dirty="0"/>
            </a:br>
            <a:r>
              <a:rPr lang="en-US" sz="1800" dirty="0"/>
              <a:t>exposure in the lab</a:t>
            </a:r>
          </a:p>
          <a:p>
            <a:pPr lvl="1"/>
            <a:r>
              <a:rPr lang="en-US" sz="1800" dirty="0"/>
              <a:t>Roof tightness</a:t>
            </a:r>
          </a:p>
          <a:p>
            <a:pPr lvl="1"/>
            <a:r>
              <a:rPr lang="en-US" sz="1800" dirty="0"/>
              <a:t>Facilities not allowed inside a controlled zone – possible just outside? at least for </a:t>
            </a:r>
            <a:r>
              <a:rPr lang="en-US" sz="1800" b="1" dirty="0"/>
              <a:t>washing hands</a:t>
            </a:r>
            <a:r>
              <a:rPr lang="en-US" sz="1800" dirty="0"/>
              <a:t>?</a:t>
            </a:r>
          </a:p>
          <a:p>
            <a:pPr lvl="1">
              <a:spcBef>
                <a:spcPts val="0"/>
              </a:spcBef>
            </a:pPr>
            <a:endParaRPr lang="en-US" sz="1800" dirty="0"/>
          </a:p>
          <a:p>
            <a:pPr lvl="1">
              <a:spcBef>
                <a:spcPts val="0"/>
              </a:spcBef>
            </a:pPr>
            <a:endParaRPr lang="en-US" dirty="0"/>
          </a:p>
          <a:p>
            <a:pPr lvl="1">
              <a:spcBef>
                <a:spcPts val="0"/>
              </a:spcBef>
            </a:pPr>
            <a:endParaRPr lang="en-GB" dirty="0"/>
          </a:p>
          <a:p>
            <a:pPr lvl="1">
              <a:spcBef>
                <a:spcPts val="0"/>
              </a:spcBef>
            </a:pPr>
            <a:endParaRPr lang="en-GB" dirty="0"/>
          </a:p>
          <a:p>
            <a:pPr lvl="1">
              <a:spcBef>
                <a:spcPts val="0"/>
              </a:spcBef>
            </a:pPr>
            <a:endParaRPr lang="en-GB" dirty="0"/>
          </a:p>
          <a:p>
            <a:pPr lvl="1">
              <a:spcBef>
                <a:spcPts val="0"/>
              </a:spcBef>
            </a:pPr>
            <a:endParaRPr lang="en-GB" sz="1600" dirty="0"/>
          </a:p>
          <a:p>
            <a:pPr lvl="1">
              <a:spcBef>
                <a:spcPts val="0"/>
              </a:spcBef>
            </a:pPr>
            <a:endParaRPr lang="en-GB" sz="1600" dirty="0"/>
          </a:p>
          <a:p>
            <a:pPr lvl="1">
              <a:spcBef>
                <a:spcPts val="0"/>
              </a:spcBef>
            </a:pPr>
            <a:endParaRPr lang="en-GB" sz="1600" dirty="0"/>
          </a:p>
          <a:p>
            <a:endParaRPr lang="en-US" dirty="0"/>
          </a:p>
        </p:txBody>
      </p:sp>
      <p:sp>
        <p:nvSpPr>
          <p:cNvPr id="3" name="Title 2">
            <a:extLst>
              <a:ext uri="{FF2B5EF4-FFF2-40B4-BE49-F238E27FC236}">
                <a16:creationId xmlns:a16="http://schemas.microsoft.com/office/drawing/2014/main" id="{509FEE7F-BEA8-F4AB-3840-C14DBF5D9983}"/>
              </a:ext>
            </a:extLst>
          </p:cNvPr>
          <p:cNvSpPr>
            <a:spLocks noGrp="1"/>
          </p:cNvSpPr>
          <p:nvPr>
            <p:ph type="title"/>
          </p:nvPr>
        </p:nvSpPr>
        <p:spPr/>
        <p:txBody>
          <a:bodyPr/>
          <a:lstStyle/>
          <a:p>
            <a:r>
              <a:rPr lang="en-US" dirty="0"/>
              <a:t>EAST_T9, EAST_N</a:t>
            </a:r>
          </a:p>
        </p:txBody>
      </p:sp>
      <p:grpSp>
        <p:nvGrpSpPr>
          <p:cNvPr id="4" name="Group 3">
            <a:extLst>
              <a:ext uri="{FF2B5EF4-FFF2-40B4-BE49-F238E27FC236}">
                <a16:creationId xmlns:a16="http://schemas.microsoft.com/office/drawing/2014/main" id="{105825C9-1BFE-3D78-147A-3D3FFAD62364}"/>
              </a:ext>
            </a:extLst>
          </p:cNvPr>
          <p:cNvGrpSpPr/>
          <p:nvPr/>
        </p:nvGrpSpPr>
        <p:grpSpPr>
          <a:xfrm>
            <a:off x="7366000" y="877649"/>
            <a:ext cx="4826000" cy="3874048"/>
            <a:chOff x="4697187" y="2504316"/>
            <a:chExt cx="4826000" cy="3874048"/>
          </a:xfrm>
        </p:grpSpPr>
        <p:pic>
          <p:nvPicPr>
            <p:cNvPr id="5" name="Picture 4">
              <a:extLst>
                <a:ext uri="{FF2B5EF4-FFF2-40B4-BE49-F238E27FC236}">
                  <a16:creationId xmlns:a16="http://schemas.microsoft.com/office/drawing/2014/main" id="{5ADB0109-ED1F-1B44-7E0A-60AD4C86C321}"/>
                </a:ext>
              </a:extLst>
            </p:cNvPr>
            <p:cNvPicPr>
              <a:picLocks noChangeAspect="1"/>
            </p:cNvPicPr>
            <p:nvPr/>
          </p:nvPicPr>
          <p:blipFill>
            <a:blip r:embed="rId3"/>
            <a:stretch>
              <a:fillRect/>
            </a:stretch>
          </p:blipFill>
          <p:spPr>
            <a:xfrm>
              <a:off x="5623565" y="2504316"/>
              <a:ext cx="3023322" cy="3133379"/>
            </a:xfrm>
            <a:prstGeom prst="rect">
              <a:avLst/>
            </a:prstGeom>
          </p:spPr>
        </p:pic>
        <p:sp>
          <p:nvSpPr>
            <p:cNvPr id="6" name="TextBox 5">
              <a:extLst>
                <a:ext uri="{FF2B5EF4-FFF2-40B4-BE49-F238E27FC236}">
                  <a16:creationId xmlns:a16="http://schemas.microsoft.com/office/drawing/2014/main" id="{D53318EC-D00B-A301-7641-D52A50A7971B}"/>
                </a:ext>
              </a:extLst>
            </p:cNvPr>
            <p:cNvSpPr txBox="1"/>
            <p:nvPr/>
          </p:nvSpPr>
          <p:spPr>
            <a:xfrm>
              <a:off x="4697187" y="5547367"/>
              <a:ext cx="48260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3A0"/>
                  </a:solidFill>
                  <a:effectLst/>
                  <a:uLnTx/>
                  <a:uFillTx/>
                  <a:latin typeface="Arial"/>
                  <a:ea typeface="+mn-ea"/>
                  <a:cs typeface="+mn-cs"/>
                </a:rPr>
                <a:t>Improvement in the horizontal beam asymmetry on the T9 target before (blue) and after (orange) automatic beam steering.</a:t>
              </a:r>
            </a:p>
          </p:txBody>
        </p:sp>
      </p:grpSp>
    </p:spTree>
    <p:extLst>
      <p:ext uri="{BB962C8B-B14F-4D97-AF65-F5344CB8AC3E}">
        <p14:creationId xmlns:p14="http://schemas.microsoft.com/office/powerpoint/2010/main" val="37978893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8D580D19-8B5A-C733-2D5A-5336C98254BC}"/>
              </a:ext>
            </a:extLst>
          </p:cNvPr>
          <p:cNvSpPr txBox="1">
            <a:spLocks/>
          </p:cNvSpPr>
          <p:nvPr/>
        </p:nvSpPr>
        <p:spPr bwMode="auto">
          <a:xfrm>
            <a:off x="6355771" y="785813"/>
            <a:ext cx="5226628"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100" kern="0" dirty="0">
              <a:latin typeface="Calibri" panose="020F0502020204030204" pitchFamily="34" charset="0"/>
              <a:ea typeface="Calibri" panose="020F0502020204030204" pitchFamily="34" charset="0"/>
            </a:endParaRPr>
          </a:p>
          <a:p>
            <a:pPr marL="0" indent="0">
              <a:buNone/>
            </a:pPr>
            <a:r>
              <a:rPr lang="en-US" sz="1800" b="1" kern="0" dirty="0">
                <a:ea typeface="Calibri" panose="020F0502020204030204" pitchFamily="34" charset="0"/>
              </a:rPr>
              <a:t>2024</a:t>
            </a:r>
            <a:endParaRPr lang="en-US" sz="1800" kern="0" dirty="0">
              <a:ea typeface="Calibri" panose="020F0502020204030204" pitchFamily="34" charset="0"/>
            </a:endParaRPr>
          </a:p>
          <a:p>
            <a:r>
              <a:rPr lang="en-US" sz="1800" b="1" dirty="0">
                <a:effectLst/>
                <a:ea typeface="Calibri" panose="020F0502020204030204" pitchFamily="34" charset="0"/>
              </a:rPr>
              <a:t>Keep 1E17 p/day as baseline average rate </a:t>
            </a:r>
            <a:r>
              <a:rPr lang="en-US" sz="1800" dirty="0">
                <a:effectLst/>
                <a:ea typeface="Calibri" panose="020F0502020204030204" pitchFamily="34" charset="0"/>
              </a:rPr>
              <a:t>(expect PS EA to be fully booked, LHC running etc.) but </a:t>
            </a:r>
            <a:r>
              <a:rPr lang="en-US" sz="1800" b="1" dirty="0">
                <a:effectLst/>
                <a:ea typeface="Calibri" panose="020F0502020204030204" pitchFamily="34" charset="0"/>
              </a:rPr>
              <a:t>hope for more</a:t>
            </a:r>
            <a:r>
              <a:rPr lang="en-US" sz="1800" dirty="0">
                <a:effectLst/>
                <a:ea typeface="Calibri" panose="020F0502020204030204" pitchFamily="34" charset="0"/>
              </a:rPr>
              <a:t>.</a:t>
            </a:r>
            <a:endParaRPr lang="en-US" sz="1800" kern="0" dirty="0">
              <a:ea typeface="Calibri" panose="020F0502020204030204" pitchFamily="34" charset="0"/>
            </a:endParaRPr>
          </a:p>
          <a:p>
            <a:endParaRPr lang="en-US" kern="0" dirty="0"/>
          </a:p>
        </p:txBody>
      </p:sp>
      <p:pic>
        <p:nvPicPr>
          <p:cNvPr id="5" name="Content Placeholder 4" descr="A graph showing the time and time&#10;&#10;Description automatically generated">
            <a:extLst>
              <a:ext uri="{FF2B5EF4-FFF2-40B4-BE49-F238E27FC236}">
                <a16:creationId xmlns:a16="http://schemas.microsoft.com/office/drawing/2014/main" id="{E77A3041-12FF-3A88-59F6-4A7D49170525}"/>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579210" y="830750"/>
            <a:ext cx="4316890" cy="2882178"/>
          </a:xfrm>
        </p:spPr>
      </p:pic>
      <p:sp>
        <p:nvSpPr>
          <p:cNvPr id="3" name="Title 2">
            <a:extLst>
              <a:ext uri="{FF2B5EF4-FFF2-40B4-BE49-F238E27FC236}">
                <a16:creationId xmlns:a16="http://schemas.microsoft.com/office/drawing/2014/main" id="{5C4B1EA7-45D6-CBE1-F4AE-B9D9C629E027}"/>
              </a:ext>
            </a:extLst>
          </p:cNvPr>
          <p:cNvSpPr>
            <a:spLocks noGrp="1"/>
          </p:cNvSpPr>
          <p:nvPr>
            <p:ph type="title"/>
          </p:nvPr>
        </p:nvSpPr>
        <p:spPr/>
        <p:txBody>
          <a:bodyPr/>
          <a:lstStyle/>
          <a:p>
            <a:r>
              <a:rPr lang="en-US" dirty="0" err="1"/>
              <a:t>nTOF</a:t>
            </a:r>
            <a:endParaRPr lang="en-US" dirty="0"/>
          </a:p>
        </p:txBody>
      </p:sp>
      <p:sp>
        <p:nvSpPr>
          <p:cNvPr id="4" name="TextBox 3">
            <a:extLst>
              <a:ext uri="{FF2B5EF4-FFF2-40B4-BE49-F238E27FC236}">
                <a16:creationId xmlns:a16="http://schemas.microsoft.com/office/drawing/2014/main" id="{816DE446-35D8-45A4-4722-8B6714535ED9}"/>
              </a:ext>
            </a:extLst>
          </p:cNvPr>
          <p:cNvSpPr txBox="1"/>
          <p:nvPr/>
        </p:nvSpPr>
        <p:spPr>
          <a:xfrm>
            <a:off x="8972854" y="2392991"/>
            <a:ext cx="804992" cy="257369"/>
          </a:xfrm>
          <a:prstGeom prst="rect">
            <a:avLst/>
          </a:prstGeom>
          <a:noFill/>
          <a:ln w="6350">
            <a:noFill/>
          </a:ln>
        </p:spPr>
        <p:txBody>
          <a:bodyPr wrap="square" lIns="36000" tIns="36000" rIns="36000" bIns="36000" rtlCol="0" anchor="ctr" anchorCtr="0">
            <a:spAutoFit/>
          </a:bodyPr>
          <a:lstStyle/>
          <a:p>
            <a:pPr algn="ctr"/>
            <a:r>
              <a:rPr lang="en-US" sz="1200" b="1" dirty="0">
                <a:solidFill>
                  <a:srgbClr val="FF0000"/>
                </a:solidFill>
              </a:rPr>
              <a:t>LHC stop </a:t>
            </a:r>
            <a:endParaRPr lang="en-GB" sz="1200" b="1" dirty="0">
              <a:solidFill>
                <a:srgbClr val="FF0000"/>
              </a:solidFill>
            </a:endParaRPr>
          </a:p>
        </p:txBody>
      </p:sp>
      <p:sp>
        <p:nvSpPr>
          <p:cNvPr id="13" name="Arrow: Left-Right 12">
            <a:extLst>
              <a:ext uri="{FF2B5EF4-FFF2-40B4-BE49-F238E27FC236}">
                <a16:creationId xmlns:a16="http://schemas.microsoft.com/office/drawing/2014/main" id="{E909B512-E336-BCE7-2A4E-972BB42EDDF9}"/>
              </a:ext>
            </a:extLst>
          </p:cNvPr>
          <p:cNvSpPr/>
          <p:nvPr/>
        </p:nvSpPr>
        <p:spPr bwMode="auto">
          <a:xfrm flipV="1">
            <a:off x="8936182" y="2599608"/>
            <a:ext cx="841664" cy="101505"/>
          </a:xfrm>
          <a:prstGeom prst="leftRightArrow">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pPr>
            <a:endParaRPr kumimoji="0" lang="en-US" sz="2000" b="0" i="0" u="none" strike="noStrike" cap="none" normalizeH="0" baseline="0">
              <a:ln>
                <a:noFill/>
              </a:ln>
              <a:solidFill>
                <a:srgbClr val="003399"/>
              </a:solidFill>
              <a:effectLst/>
              <a:latin typeface="Helvetica" pitchFamily="34" charset="0"/>
            </a:endParaRPr>
          </a:p>
        </p:txBody>
      </p:sp>
      <p:pic>
        <p:nvPicPr>
          <p:cNvPr id="18" name="Google Shape;203;g245229e06f3_0_1">
            <a:extLst>
              <a:ext uri="{FF2B5EF4-FFF2-40B4-BE49-F238E27FC236}">
                <a16:creationId xmlns:a16="http://schemas.microsoft.com/office/drawing/2014/main" id="{84F34F66-85F7-ED26-52DD-550A7479CE2D}"/>
              </a:ext>
            </a:extLst>
          </p:cNvPr>
          <p:cNvPicPr preferRelativeResize="0"/>
          <p:nvPr/>
        </p:nvPicPr>
        <p:blipFill rotWithShape="1">
          <a:blip r:embed="rId4">
            <a:alphaModFix/>
          </a:blip>
          <a:srcRect/>
          <a:stretch/>
        </p:blipFill>
        <p:spPr>
          <a:xfrm>
            <a:off x="561109" y="830750"/>
            <a:ext cx="4129556" cy="2796126"/>
          </a:xfrm>
          <a:prstGeom prst="rect">
            <a:avLst/>
          </a:prstGeom>
          <a:noFill/>
          <a:ln>
            <a:noFill/>
          </a:ln>
        </p:spPr>
      </p:pic>
      <p:sp>
        <p:nvSpPr>
          <p:cNvPr id="19" name="Google Shape;208;g245229e06f3_0_1">
            <a:extLst>
              <a:ext uri="{FF2B5EF4-FFF2-40B4-BE49-F238E27FC236}">
                <a16:creationId xmlns:a16="http://schemas.microsoft.com/office/drawing/2014/main" id="{729709E0-3634-81DD-E34D-4DAF1E5AA288}"/>
              </a:ext>
            </a:extLst>
          </p:cNvPr>
          <p:cNvSpPr txBox="1"/>
          <p:nvPr/>
        </p:nvSpPr>
        <p:spPr>
          <a:xfrm>
            <a:off x="3916734" y="2175275"/>
            <a:ext cx="691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de-DE" sz="1400" b="1" i="0" u="none" strike="noStrike" cap="none">
                <a:solidFill>
                  <a:srgbClr val="0070C0"/>
                </a:solidFill>
                <a:latin typeface="Arial"/>
                <a:ea typeface="Arial"/>
                <a:cs typeface="Arial"/>
                <a:sym typeface="Arial"/>
              </a:rPr>
              <a:t>2023</a:t>
            </a:r>
            <a:endParaRPr sz="1400" b="1" i="0" u="none" strike="noStrike" cap="none">
              <a:solidFill>
                <a:srgbClr val="0070C0"/>
              </a:solidFill>
              <a:latin typeface="Arial"/>
              <a:ea typeface="Arial"/>
              <a:cs typeface="Arial"/>
              <a:sym typeface="Arial"/>
            </a:endParaRPr>
          </a:p>
        </p:txBody>
      </p:sp>
      <p:cxnSp>
        <p:nvCxnSpPr>
          <p:cNvPr id="20" name="Google Shape;209;g245229e06f3_0_1">
            <a:extLst>
              <a:ext uri="{FF2B5EF4-FFF2-40B4-BE49-F238E27FC236}">
                <a16:creationId xmlns:a16="http://schemas.microsoft.com/office/drawing/2014/main" id="{819EBC28-2D41-6E51-8EFE-C9D7C4D56FB9}"/>
              </a:ext>
            </a:extLst>
          </p:cNvPr>
          <p:cNvCxnSpPr>
            <a:cxnSpLocks/>
          </p:cNvCxnSpPr>
          <p:nvPr/>
        </p:nvCxnSpPr>
        <p:spPr>
          <a:xfrm>
            <a:off x="2143797" y="2575475"/>
            <a:ext cx="28500" cy="1053000"/>
          </a:xfrm>
          <a:prstGeom prst="straightConnector1">
            <a:avLst/>
          </a:prstGeom>
          <a:noFill/>
          <a:ln w="28575" cap="flat" cmpd="sng">
            <a:solidFill>
              <a:srgbClr val="FF0000"/>
            </a:solidFill>
            <a:prstDash val="solid"/>
            <a:round/>
            <a:headEnd type="stealth" w="med" len="med"/>
            <a:tailEnd type="none" w="sm" len="sm"/>
          </a:ln>
        </p:spPr>
      </p:cxnSp>
      <p:sp>
        <p:nvSpPr>
          <p:cNvPr id="21" name="Google Shape;210;g245229e06f3_0_1">
            <a:extLst>
              <a:ext uri="{FF2B5EF4-FFF2-40B4-BE49-F238E27FC236}">
                <a16:creationId xmlns:a16="http://schemas.microsoft.com/office/drawing/2014/main" id="{D18655AB-0D7B-34F5-26C2-9DE5806C45D7}"/>
              </a:ext>
            </a:extLst>
          </p:cNvPr>
          <p:cNvSpPr txBox="1"/>
          <p:nvPr/>
        </p:nvSpPr>
        <p:spPr>
          <a:xfrm>
            <a:off x="758536" y="3647425"/>
            <a:ext cx="3932129" cy="61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de-DE" sz="1400" b="1" i="0" u="none" strike="noStrike" cap="none" dirty="0">
                <a:solidFill>
                  <a:srgbClr val="FF0000"/>
                </a:solidFill>
                <a:latin typeface="Arial"/>
                <a:ea typeface="Arial"/>
                <a:cs typeface="Arial"/>
                <a:sym typeface="Arial"/>
              </a:rPr>
              <a:t>Average </a:t>
            </a:r>
            <a:r>
              <a:rPr lang="de-DE" sz="1400" b="1" i="0" u="none" strike="noStrike" cap="none" dirty="0" err="1">
                <a:solidFill>
                  <a:srgbClr val="FF0000"/>
                </a:solidFill>
                <a:latin typeface="Arial"/>
                <a:ea typeface="Arial"/>
                <a:cs typeface="Arial"/>
                <a:sym typeface="Arial"/>
              </a:rPr>
              <a:t>proton</a:t>
            </a:r>
            <a:r>
              <a:rPr lang="de-DE" sz="1400" b="1" i="0" u="none" strike="noStrike" cap="none" dirty="0">
                <a:solidFill>
                  <a:srgbClr val="FF0000"/>
                </a:solidFill>
                <a:latin typeface="Arial"/>
                <a:ea typeface="Arial"/>
                <a:cs typeface="Arial"/>
                <a:sym typeface="Arial"/>
              </a:rPr>
              <a:t> beam </a:t>
            </a:r>
            <a:r>
              <a:rPr lang="de-DE" sz="1400" b="1" i="0" u="none" strike="noStrike" cap="none" dirty="0" err="1">
                <a:solidFill>
                  <a:srgbClr val="FF0000"/>
                </a:solidFill>
                <a:latin typeface="Arial"/>
                <a:ea typeface="Arial"/>
                <a:cs typeface="Arial"/>
                <a:sym typeface="Arial"/>
              </a:rPr>
              <a:t>intensity</a:t>
            </a:r>
            <a:r>
              <a:rPr lang="de-DE" sz="1400" b="1" i="0" u="none" strike="noStrike" cap="none" dirty="0">
                <a:solidFill>
                  <a:srgbClr val="FF0000"/>
                </a:solidFill>
                <a:latin typeface="Arial"/>
                <a:ea typeface="Arial"/>
                <a:cs typeface="Arial"/>
                <a:sym typeface="Arial"/>
              </a:rPr>
              <a:t> </a:t>
            </a:r>
            <a:r>
              <a:rPr lang="de-DE" sz="1400" b="1" i="0" u="none" strike="noStrike" cap="none" dirty="0" err="1">
                <a:solidFill>
                  <a:srgbClr val="FF0000"/>
                </a:solidFill>
                <a:latin typeface="Arial"/>
                <a:ea typeface="Arial"/>
                <a:cs typeface="Arial"/>
                <a:sym typeface="Arial"/>
              </a:rPr>
              <a:t>upper</a:t>
            </a:r>
            <a:r>
              <a:rPr lang="de-DE" sz="1400" b="1" i="0" u="none" strike="noStrike" cap="none" dirty="0">
                <a:solidFill>
                  <a:srgbClr val="FF0000"/>
                </a:solidFill>
                <a:latin typeface="Arial"/>
                <a:ea typeface="Arial"/>
                <a:cs typeface="Arial"/>
                <a:sym typeface="Arial"/>
              </a:rPr>
              <a:t> </a:t>
            </a:r>
            <a:r>
              <a:rPr lang="de-DE" sz="1400" b="1" i="0" u="none" strike="noStrike" cap="none" dirty="0" err="1">
                <a:solidFill>
                  <a:srgbClr val="FF0000"/>
                </a:solidFill>
                <a:latin typeface="Arial"/>
                <a:ea typeface="Arial"/>
                <a:cs typeface="Arial"/>
                <a:sym typeface="Arial"/>
              </a:rPr>
              <a:t>limit</a:t>
            </a:r>
            <a:r>
              <a:rPr lang="de-DE" sz="1400" b="1" i="0" u="none" strike="noStrike" cap="none" dirty="0">
                <a:solidFill>
                  <a:srgbClr val="FF0000"/>
                </a:solidFill>
                <a:latin typeface="Arial"/>
                <a:ea typeface="Arial"/>
                <a:cs typeface="Arial"/>
                <a:sym typeface="Arial"/>
              </a:rPr>
              <a:t>: 167E10 -&gt; 220E10; 09.06.2023</a:t>
            </a:r>
            <a:endParaRPr sz="1400" b="1" i="0" u="none" strike="noStrike" cap="none" dirty="0">
              <a:solidFill>
                <a:srgbClr val="FF0000"/>
              </a:solidFill>
              <a:latin typeface="Arial"/>
              <a:ea typeface="Arial"/>
              <a:cs typeface="Arial"/>
              <a:sym typeface="Arial"/>
            </a:endParaRPr>
          </a:p>
        </p:txBody>
      </p:sp>
      <p:sp>
        <p:nvSpPr>
          <p:cNvPr id="23" name="TextBox 22">
            <a:extLst>
              <a:ext uri="{FF2B5EF4-FFF2-40B4-BE49-F238E27FC236}">
                <a16:creationId xmlns:a16="http://schemas.microsoft.com/office/drawing/2014/main" id="{A275C98A-76CD-7AEE-05CF-7406B246C7E6}"/>
              </a:ext>
            </a:extLst>
          </p:cNvPr>
          <p:cNvSpPr txBox="1"/>
          <p:nvPr/>
        </p:nvSpPr>
        <p:spPr>
          <a:xfrm>
            <a:off x="2776410" y="2514218"/>
            <a:ext cx="804992" cy="257369"/>
          </a:xfrm>
          <a:prstGeom prst="rect">
            <a:avLst/>
          </a:prstGeom>
          <a:noFill/>
          <a:ln w="6350">
            <a:noFill/>
          </a:ln>
        </p:spPr>
        <p:txBody>
          <a:bodyPr wrap="square" lIns="36000" tIns="36000" rIns="36000" bIns="36000" rtlCol="0" anchor="ctr" anchorCtr="0">
            <a:spAutoFit/>
          </a:bodyPr>
          <a:lstStyle/>
          <a:p>
            <a:pPr algn="ctr"/>
            <a:r>
              <a:rPr lang="en-US" sz="1200" b="1" dirty="0">
                <a:solidFill>
                  <a:srgbClr val="FF0000"/>
                </a:solidFill>
              </a:rPr>
              <a:t>LHC stop </a:t>
            </a:r>
            <a:endParaRPr lang="en-GB" sz="1200" b="1" dirty="0">
              <a:solidFill>
                <a:srgbClr val="FF0000"/>
              </a:solidFill>
            </a:endParaRPr>
          </a:p>
        </p:txBody>
      </p:sp>
      <p:sp>
        <p:nvSpPr>
          <p:cNvPr id="24" name="Arrow: Left-Right 23">
            <a:extLst>
              <a:ext uri="{FF2B5EF4-FFF2-40B4-BE49-F238E27FC236}">
                <a16:creationId xmlns:a16="http://schemas.microsoft.com/office/drawing/2014/main" id="{5FBFF9C4-6AB0-1AEE-3C6B-447B018DE2DE}"/>
              </a:ext>
            </a:extLst>
          </p:cNvPr>
          <p:cNvSpPr/>
          <p:nvPr/>
        </p:nvSpPr>
        <p:spPr bwMode="auto">
          <a:xfrm flipV="1">
            <a:off x="2739738" y="2720835"/>
            <a:ext cx="841664" cy="101505"/>
          </a:xfrm>
          <a:prstGeom prst="leftRightArrow">
            <a:avLst/>
          </a:prstGeom>
          <a:solidFill>
            <a:srgbClr val="FF0000"/>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pPr>
            <a:endParaRPr kumimoji="0" lang="en-US" sz="2000" b="0" i="0" u="none" strike="noStrike" cap="none" normalizeH="0" baseline="0">
              <a:ln>
                <a:noFill/>
              </a:ln>
              <a:solidFill>
                <a:srgbClr val="003399"/>
              </a:solidFill>
              <a:effectLst/>
              <a:latin typeface="Helvetica" pitchFamily="34" charset="0"/>
            </a:endParaRPr>
          </a:p>
        </p:txBody>
      </p:sp>
      <p:sp>
        <p:nvSpPr>
          <p:cNvPr id="25" name="Content Placeholder 2">
            <a:extLst>
              <a:ext uri="{FF2B5EF4-FFF2-40B4-BE49-F238E27FC236}">
                <a16:creationId xmlns:a16="http://schemas.microsoft.com/office/drawing/2014/main" id="{382D4D31-78F4-A9AD-36EC-5BC8ACAE3A39}"/>
              </a:ext>
            </a:extLst>
          </p:cNvPr>
          <p:cNvSpPr txBox="1">
            <a:spLocks/>
          </p:cNvSpPr>
          <p:nvPr/>
        </p:nvSpPr>
        <p:spPr bwMode="auto">
          <a:xfrm>
            <a:off x="630385" y="782348"/>
            <a:ext cx="5597235"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endParaRPr lang="en-US" sz="1800" kern="0" dirty="0">
              <a:latin typeface="Calibri" panose="020F0502020204030204" pitchFamily="34" charset="0"/>
              <a:ea typeface="Calibri" panose="020F0502020204030204" pitchFamily="34" charset="0"/>
            </a:endParaRPr>
          </a:p>
          <a:p>
            <a:pPr marL="0" indent="0">
              <a:buNone/>
            </a:pPr>
            <a:endParaRPr lang="en-US" sz="1100" kern="0" dirty="0">
              <a:latin typeface="Calibri" panose="020F0502020204030204" pitchFamily="34" charset="0"/>
              <a:ea typeface="Calibri" panose="020F0502020204030204" pitchFamily="34" charset="0"/>
            </a:endParaRPr>
          </a:p>
          <a:p>
            <a:pPr marL="0" indent="0">
              <a:buNone/>
            </a:pPr>
            <a:r>
              <a:rPr lang="en-GB" sz="1800" b="1" kern="0" dirty="0">
                <a:ea typeface="Calibri" panose="020F0502020204030204" pitchFamily="34" charset="0"/>
              </a:rPr>
              <a:t>2023 Highlights:</a:t>
            </a:r>
          </a:p>
          <a:p>
            <a:r>
              <a:rPr lang="en-GB" sz="1800" kern="0" dirty="0">
                <a:ea typeface="Calibri" panose="020F0502020204030204" pitchFamily="34" charset="0"/>
              </a:rPr>
              <a:t>Received </a:t>
            </a:r>
            <a:r>
              <a:rPr lang="en-GB" sz="1800" b="1" kern="0" dirty="0">
                <a:ea typeface="Calibri" panose="020F0502020204030204" pitchFamily="34" charset="0"/>
              </a:rPr>
              <a:t>14% more protons than anticipated </a:t>
            </a:r>
            <a:r>
              <a:rPr lang="en-GB" sz="1800" kern="0" dirty="0">
                <a:ea typeface="Calibri" panose="020F0502020204030204" pitchFamily="34" charset="0"/>
              </a:rPr>
              <a:t>(2.3E19 </a:t>
            </a:r>
            <a:r>
              <a:rPr lang="en-GB" sz="1800" kern="0" dirty="0" err="1">
                <a:ea typeface="Calibri" panose="020F0502020204030204" pitchFamily="34" charset="0"/>
              </a:rPr>
              <a:t>wrt</a:t>
            </a:r>
            <a:r>
              <a:rPr lang="en-GB" sz="1800" kern="0" dirty="0">
                <a:ea typeface="Calibri" panose="020F0502020204030204" pitchFamily="34" charset="0"/>
              </a:rPr>
              <a:t> 2.03E19). Average received: 1.14E17 p/day 😀</a:t>
            </a:r>
          </a:p>
          <a:p>
            <a:r>
              <a:rPr lang="en-GB" sz="1800" kern="0" dirty="0">
                <a:ea typeface="Calibri" panose="020F0502020204030204" pitchFamily="34" charset="0"/>
              </a:rPr>
              <a:t>All experimental campaigns received the approved number of protons</a:t>
            </a:r>
          </a:p>
          <a:p>
            <a:r>
              <a:rPr lang="en-GB" sz="1800" b="1" kern="0" dirty="0">
                <a:ea typeface="Calibri" panose="020F0502020204030204" pitchFamily="34" charset="0"/>
              </a:rPr>
              <a:t>Flexibility on the pulse intensity</a:t>
            </a:r>
          </a:p>
          <a:p>
            <a:endParaRPr lang="en-US" kern="0" dirty="0"/>
          </a:p>
        </p:txBody>
      </p:sp>
    </p:spTree>
    <p:extLst>
      <p:ext uri="{BB962C8B-B14F-4D97-AF65-F5344CB8AC3E}">
        <p14:creationId xmlns:p14="http://schemas.microsoft.com/office/powerpoint/2010/main" val="1521170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mpkin in wheelbarrow on field of pumpkins against clouded sky">
            <a:extLst>
              <a:ext uri="{FF2B5EF4-FFF2-40B4-BE49-F238E27FC236}">
                <a16:creationId xmlns:a16="http://schemas.microsoft.com/office/drawing/2014/main" id="{DFBE37F1-E79B-9CE4-67CE-D494A7DF43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264736" cy="9198552"/>
          </a:xfrm>
          <a:prstGeom prst="rect">
            <a:avLst/>
          </a:prstGeom>
        </p:spPr>
      </p:pic>
      <p:sp>
        <p:nvSpPr>
          <p:cNvPr id="4" name="Title 3">
            <a:extLst>
              <a:ext uri="{FF2B5EF4-FFF2-40B4-BE49-F238E27FC236}">
                <a16:creationId xmlns:a16="http://schemas.microsoft.com/office/drawing/2014/main" id="{D64274F6-310A-BBBF-8E6D-A7531B0023A4}"/>
              </a:ext>
            </a:extLst>
          </p:cNvPr>
          <p:cNvSpPr>
            <a:spLocks noGrp="1"/>
          </p:cNvSpPr>
          <p:nvPr>
            <p:ph type="ctrTitle"/>
          </p:nvPr>
        </p:nvSpPr>
        <p:spPr>
          <a:xfrm>
            <a:off x="914400" y="176645"/>
            <a:ext cx="10363200" cy="6553764"/>
          </a:xfrm>
        </p:spPr>
        <p:txBody>
          <a:bodyPr/>
          <a:lstStyle/>
          <a:p>
            <a:br>
              <a:rPr lang="en-GB" b="0" dirty="0"/>
            </a:br>
            <a:r>
              <a:rPr lang="en-GB" dirty="0"/>
              <a:t>Increased focus on the injector complex user beams in recent years – </a:t>
            </a:r>
            <a:r>
              <a:rPr lang="en-GB" b="0" dirty="0"/>
              <a:t>improve measurements, automatic corrections, reduce losses, improve stability, increase intensity (previous workshops, long lists of action items, new projects, working groups …)</a:t>
            </a:r>
            <a:br>
              <a:rPr lang="en-GB" dirty="0"/>
            </a:br>
            <a:r>
              <a:rPr lang="en-GB" dirty="0">
                <a:sym typeface="Wingdings" panose="05000000000000000000" pitchFamily="2" charset="2"/>
              </a:rPr>
              <a:t> </a:t>
            </a:r>
            <a:r>
              <a:rPr lang="en-GB" dirty="0"/>
              <a:t>in 2023 we have profited big time</a:t>
            </a:r>
            <a:br>
              <a:rPr lang="en-GB" dirty="0"/>
            </a:br>
            <a:r>
              <a:rPr lang="en-GB" dirty="0">
                <a:sym typeface="Wingdings" panose="05000000000000000000" pitchFamily="2" charset="2"/>
              </a:rPr>
              <a:t></a:t>
            </a:r>
            <a:r>
              <a:rPr lang="en-GB" dirty="0"/>
              <a:t> users were full of praise for the beams received – availability and quality!</a:t>
            </a:r>
            <a:br>
              <a:rPr lang="en-GB" dirty="0">
                <a:solidFill>
                  <a:schemeClr val="bg1"/>
                </a:solidFill>
              </a:rPr>
            </a:br>
            <a:br>
              <a:rPr lang="en-GB" dirty="0">
                <a:solidFill>
                  <a:schemeClr val="bg1"/>
                </a:solidFill>
              </a:rPr>
            </a:br>
            <a:br>
              <a:rPr lang="en-GB" dirty="0">
                <a:solidFill>
                  <a:srgbClr val="FFFF00"/>
                </a:solidFill>
              </a:rPr>
            </a:br>
            <a:r>
              <a:rPr lang="en-GB" dirty="0">
                <a:solidFill>
                  <a:schemeClr val="bg1"/>
                </a:solidFill>
              </a:rPr>
              <a:t>Input from ATS groups and</a:t>
            </a:r>
            <a:br>
              <a:rPr lang="en-GB" dirty="0">
                <a:solidFill>
                  <a:schemeClr val="bg1"/>
                </a:solidFill>
              </a:rPr>
            </a:br>
            <a:r>
              <a:rPr lang="en-GB" dirty="0">
                <a:solidFill>
                  <a:schemeClr val="bg1"/>
                </a:solidFill>
              </a:rPr>
              <a:t>users of PSB, PS, SPS</a:t>
            </a:r>
            <a:br>
              <a:rPr lang="en-GB" dirty="0">
                <a:solidFill>
                  <a:schemeClr val="bg1"/>
                </a:solidFill>
              </a:rPr>
            </a:br>
            <a:r>
              <a:rPr lang="en-GB" dirty="0">
                <a:solidFill>
                  <a:schemeClr val="bg1"/>
                </a:solidFill>
              </a:rPr>
              <a:t>and AD/ELENA</a:t>
            </a:r>
            <a:br>
              <a:rPr lang="en-GB" dirty="0">
                <a:solidFill>
                  <a:srgbClr val="FFFF00"/>
                </a:solidFill>
              </a:rPr>
            </a:br>
            <a:br>
              <a:rPr lang="en-GB" dirty="0">
                <a:solidFill>
                  <a:srgbClr val="FFFF00"/>
                </a:solidFill>
              </a:rPr>
            </a:br>
            <a:br>
              <a:rPr lang="en-GB" dirty="0">
                <a:solidFill>
                  <a:srgbClr val="FFFF00"/>
                </a:solidFill>
              </a:rPr>
            </a:br>
            <a:br>
              <a:rPr lang="en-GB" dirty="0">
                <a:solidFill>
                  <a:srgbClr val="FFFF00"/>
                </a:solidFill>
              </a:rPr>
            </a:br>
            <a:r>
              <a:rPr lang="en-GB" sz="1800" b="0" dirty="0">
                <a:solidFill>
                  <a:schemeClr val="bg1"/>
                </a:solidFill>
              </a:rPr>
              <a:t>2021 IEFW https://indico.cern.ch/event/1194548/</a:t>
            </a:r>
            <a:br>
              <a:rPr lang="en-GB" sz="1800" dirty="0">
                <a:solidFill>
                  <a:schemeClr val="bg1"/>
                </a:solidFill>
              </a:rPr>
            </a:br>
            <a:r>
              <a:rPr lang="en-GB" sz="1800" b="0" dirty="0">
                <a:solidFill>
                  <a:schemeClr val="bg1"/>
                </a:solidFill>
              </a:rPr>
              <a:t>2022 JAPW https://indico.cern.ch/event/1194548/</a:t>
            </a:r>
            <a:endParaRPr lang="en-US" dirty="0">
              <a:solidFill>
                <a:schemeClr val="bg1"/>
              </a:solidFill>
            </a:endParaRPr>
          </a:p>
        </p:txBody>
      </p:sp>
    </p:spTree>
    <p:extLst>
      <p:ext uri="{BB962C8B-B14F-4D97-AF65-F5344CB8AC3E}">
        <p14:creationId xmlns:p14="http://schemas.microsoft.com/office/powerpoint/2010/main" val="2641238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CFA1BB51-8ECF-0E2F-57DE-A723C707D3FE}"/>
              </a:ext>
            </a:extLst>
          </p:cNvPr>
          <p:cNvSpPr>
            <a:spLocks noGrp="1"/>
          </p:cNvSpPr>
          <p:nvPr>
            <p:ph type="subTitle" idx="1"/>
          </p:nvPr>
        </p:nvSpPr>
        <p:spPr/>
        <p:txBody>
          <a:bodyPr/>
          <a:lstStyle/>
          <a:p>
            <a:endParaRPr lang="en-US"/>
          </a:p>
        </p:txBody>
      </p:sp>
      <p:sp>
        <p:nvSpPr>
          <p:cNvPr id="7" name="Title 6">
            <a:extLst>
              <a:ext uri="{FF2B5EF4-FFF2-40B4-BE49-F238E27FC236}">
                <a16:creationId xmlns:a16="http://schemas.microsoft.com/office/drawing/2014/main" id="{8928BB91-C393-ACF1-87EC-2928F613FAA1}"/>
              </a:ext>
            </a:extLst>
          </p:cNvPr>
          <p:cNvSpPr>
            <a:spLocks noGrp="1"/>
          </p:cNvSpPr>
          <p:nvPr>
            <p:ph type="ctrTitle"/>
          </p:nvPr>
        </p:nvSpPr>
        <p:spPr/>
        <p:txBody>
          <a:bodyPr/>
          <a:lstStyle/>
          <a:p>
            <a:r>
              <a:rPr lang="en-US" dirty="0"/>
              <a:t>AWAKE and HIRADMAT</a:t>
            </a:r>
          </a:p>
        </p:txBody>
      </p:sp>
      <p:sp>
        <p:nvSpPr>
          <p:cNvPr id="4" name="Date Placeholder 3">
            <a:extLst>
              <a:ext uri="{FF2B5EF4-FFF2-40B4-BE49-F238E27FC236}">
                <a16:creationId xmlns:a16="http://schemas.microsoft.com/office/drawing/2014/main" id="{11C7FDF2-D3E0-1D22-3833-61AABE4A8801}"/>
              </a:ext>
            </a:extLst>
          </p:cNvPr>
          <p:cNvSpPr>
            <a:spLocks noGrp="1"/>
          </p:cNvSpPr>
          <p:nvPr>
            <p:ph type="dt" sz="half" idx="4294967295"/>
          </p:nvPr>
        </p:nvSpPr>
        <p:spPr>
          <a:xfrm>
            <a:off x="0" y="6351588"/>
            <a:ext cx="631825" cy="365125"/>
          </a:xfrm>
          <a:prstGeom prst="rect">
            <a:avLst/>
          </a:prstGeom>
        </p:spPr>
        <p:txBody>
          <a:bodyPr/>
          <a:lstStyle/>
          <a:p>
            <a:r>
              <a:rPr lang="de-CH"/>
              <a:t>14.11.2023</a:t>
            </a:r>
            <a:endParaRPr lang="en-US" dirty="0"/>
          </a:p>
        </p:txBody>
      </p:sp>
      <p:sp>
        <p:nvSpPr>
          <p:cNvPr id="5" name="Footer Placeholder 4">
            <a:extLst>
              <a:ext uri="{FF2B5EF4-FFF2-40B4-BE49-F238E27FC236}">
                <a16:creationId xmlns:a16="http://schemas.microsoft.com/office/drawing/2014/main" id="{DE749998-4470-A95E-5403-2E3302232FAA}"/>
              </a:ext>
            </a:extLst>
          </p:cNvPr>
          <p:cNvSpPr>
            <a:spLocks noGrp="1"/>
          </p:cNvSpPr>
          <p:nvPr>
            <p:ph type="ftr" sz="quarter" idx="4294967295"/>
          </p:nvPr>
        </p:nvSpPr>
        <p:spPr>
          <a:xfrm>
            <a:off x="5619750" y="6356350"/>
            <a:ext cx="6572250" cy="365125"/>
          </a:xfrm>
          <a:prstGeom prst="rect">
            <a:avLst/>
          </a:prstGeom>
        </p:spPr>
        <p:txBody>
          <a:bodyPr/>
          <a:lstStyle/>
          <a:p>
            <a:r>
              <a:rPr lang="en-US"/>
              <a:t>R. Steerenberg | SPSC#151 - Accelerator Complex Status Report</a:t>
            </a:r>
            <a:endParaRPr lang="en-US" dirty="0"/>
          </a:p>
        </p:txBody>
      </p:sp>
      <p:sp>
        <p:nvSpPr>
          <p:cNvPr id="6" name="Slide Number Placeholder 5">
            <a:extLst>
              <a:ext uri="{FF2B5EF4-FFF2-40B4-BE49-F238E27FC236}">
                <a16:creationId xmlns:a16="http://schemas.microsoft.com/office/drawing/2014/main" id="{3037875B-88B4-ADA4-252C-F09F9D50914F}"/>
              </a:ext>
            </a:extLst>
          </p:cNvPr>
          <p:cNvSpPr>
            <a:spLocks noGrp="1"/>
          </p:cNvSpPr>
          <p:nvPr>
            <p:ph type="sldNum" sz="quarter" idx="4294967295"/>
          </p:nvPr>
        </p:nvSpPr>
        <p:spPr>
          <a:xfrm>
            <a:off x="11510963" y="6356350"/>
            <a:ext cx="681037" cy="365125"/>
          </a:xfrm>
          <a:prstGeom prst="rect">
            <a:avLst/>
          </a:prstGeom>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986116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DEC991-D0B5-4BC8-E9E8-DF4C737D7978}"/>
              </a:ext>
            </a:extLst>
          </p:cNvPr>
          <p:cNvSpPr>
            <a:spLocks noGrp="1"/>
          </p:cNvSpPr>
          <p:nvPr>
            <p:ph idx="1"/>
          </p:nvPr>
        </p:nvSpPr>
        <p:spPr/>
        <p:txBody>
          <a:bodyPr/>
          <a:lstStyle/>
          <a:p>
            <a:r>
              <a:rPr lang="en-GB" sz="1600" b="1" dirty="0"/>
              <a:t>Highlights 2023</a:t>
            </a:r>
            <a:r>
              <a:rPr lang="en-GB" sz="1600" dirty="0"/>
              <a:t>:</a:t>
            </a:r>
          </a:p>
          <a:p>
            <a:pPr lvl="1"/>
            <a:r>
              <a:rPr lang="en-GB" sz="1600" dirty="0"/>
              <a:t>Operation of </a:t>
            </a:r>
            <a:r>
              <a:rPr lang="en-GB" sz="1600" b="1" dirty="0"/>
              <a:t>new Discharge Plasma Source </a:t>
            </a:r>
            <a:r>
              <a:rPr lang="en-GB" sz="1600" dirty="0"/>
              <a:t>– candidate technology for  2029 onwards</a:t>
            </a:r>
          </a:p>
          <a:p>
            <a:pPr lvl="1"/>
            <a:r>
              <a:rPr lang="en-GB" sz="1600" dirty="0"/>
              <a:t>Operation of Rb source with </a:t>
            </a:r>
            <a:r>
              <a:rPr lang="en-GB" sz="1600" b="1" dirty="0"/>
              <a:t>Density Step </a:t>
            </a:r>
            <a:r>
              <a:rPr lang="en-GB" sz="1600" dirty="0"/>
              <a:t>to maintain large </a:t>
            </a:r>
            <a:r>
              <a:rPr lang="en-GB" sz="1600" dirty="0" err="1"/>
              <a:t>wakefield</a:t>
            </a:r>
            <a:r>
              <a:rPr lang="en-GB" sz="1600" dirty="0"/>
              <a:t> amplitudes over long plasma distances</a:t>
            </a:r>
          </a:p>
          <a:p>
            <a:r>
              <a:rPr lang="en-US" sz="1600" b="1" dirty="0"/>
              <a:t>2023 improvements</a:t>
            </a:r>
            <a:r>
              <a:rPr lang="en-US" sz="1600" dirty="0"/>
              <a:t>:</a:t>
            </a:r>
          </a:p>
          <a:p>
            <a:pPr lvl="1"/>
            <a:r>
              <a:rPr lang="en-GB" sz="1600" b="1" dirty="0"/>
              <a:t>Faster proton beam alignment</a:t>
            </a:r>
          </a:p>
          <a:p>
            <a:pPr lvl="1"/>
            <a:r>
              <a:rPr lang="en-GB" sz="1600" dirty="0"/>
              <a:t>Dedicated AWAKE operated when NA was in fault</a:t>
            </a:r>
          </a:p>
          <a:p>
            <a:pPr lvl="1"/>
            <a:r>
              <a:rPr lang="en-GB" sz="1600" dirty="0"/>
              <a:t>Availability of laser and electron beams during EYETS. </a:t>
            </a:r>
            <a:br>
              <a:rPr lang="en-GB" sz="1600" dirty="0"/>
            </a:br>
            <a:r>
              <a:rPr lang="en-GB" sz="1600" dirty="0"/>
              <a:t>Added to official injector schedule.</a:t>
            </a:r>
          </a:p>
          <a:p>
            <a:pPr lvl="1"/>
            <a:r>
              <a:rPr lang="en-GB" sz="1600" b="1" dirty="0"/>
              <a:t>Issues</a:t>
            </a:r>
          </a:p>
          <a:p>
            <a:pPr lvl="2"/>
            <a:r>
              <a:rPr lang="en-US" sz="1600" dirty="0">
                <a:effectLst/>
                <a:ea typeface="Calibri" panose="020F0502020204030204" pitchFamily="34" charset="0"/>
              </a:rPr>
              <a:t>Occasional event-to-event and day-to-day </a:t>
            </a:r>
            <a:r>
              <a:rPr lang="en-US" sz="1600" b="1" dirty="0">
                <a:effectLst/>
                <a:ea typeface="Calibri" panose="020F0502020204030204" pitchFamily="34" charset="0"/>
              </a:rPr>
              <a:t>changes in average </a:t>
            </a:r>
            <a:br>
              <a:rPr lang="en-US" sz="1600" b="1" dirty="0">
                <a:effectLst/>
                <a:ea typeface="Calibri" panose="020F0502020204030204" pitchFamily="34" charset="0"/>
              </a:rPr>
            </a:br>
            <a:r>
              <a:rPr lang="en-US" sz="1600" b="1" dirty="0">
                <a:effectLst/>
                <a:ea typeface="Calibri" panose="020F0502020204030204" pitchFamily="34" charset="0"/>
              </a:rPr>
              <a:t>bunch length and shape </a:t>
            </a:r>
            <a:r>
              <a:rPr lang="en-US" sz="1600" dirty="0">
                <a:effectLst/>
                <a:ea typeface="Calibri" panose="020F0502020204030204" pitchFamily="34" charset="0"/>
              </a:rPr>
              <a:t>(e.g., 20% in 3 days in November). </a:t>
            </a:r>
            <a:br>
              <a:rPr lang="en-US" sz="1600" dirty="0">
                <a:effectLst/>
                <a:ea typeface="Calibri" panose="020F0502020204030204" pitchFamily="34" charset="0"/>
              </a:rPr>
            </a:br>
            <a:r>
              <a:rPr lang="en-US" sz="1600" dirty="0">
                <a:effectLst/>
                <a:ea typeface="Calibri" panose="020F0502020204030204" pitchFamily="34" charset="0"/>
              </a:rPr>
              <a:t>SY-RF proposes improved monitoring for 2024 </a:t>
            </a:r>
            <a:br>
              <a:rPr lang="en-US" sz="1600" dirty="0">
                <a:effectLst/>
                <a:ea typeface="Calibri" panose="020F0502020204030204" pitchFamily="34" charset="0"/>
              </a:rPr>
            </a:br>
            <a:r>
              <a:rPr lang="en-US" sz="1600" dirty="0">
                <a:effectLst/>
                <a:ea typeface="Calibri" panose="020F0502020204030204" pitchFamily="34" charset="0"/>
              </a:rPr>
              <a:t>(</a:t>
            </a:r>
            <a:r>
              <a:rPr lang="en-US" sz="1600" u="sng" dirty="0">
                <a:solidFill>
                  <a:srgbClr val="0000FF"/>
                </a:solidFill>
                <a:effectLst/>
                <a:ea typeface="Calibri" panose="020F0502020204030204" pitchFamily="34" charset="0"/>
                <a:hlinkClick r:id="rId3"/>
              </a:rPr>
              <a:t>https://indico.cern.ch/event/1349652/</a:t>
            </a:r>
            <a:r>
              <a:rPr lang="en-US" sz="1600" dirty="0">
                <a:effectLst/>
                <a:ea typeface="Calibri" panose="020F0502020204030204" pitchFamily="34" charset="0"/>
              </a:rPr>
              <a:t>)</a:t>
            </a:r>
          </a:p>
          <a:p>
            <a:pPr lvl="2"/>
            <a:r>
              <a:rPr lang="en-GB" sz="1600" dirty="0">
                <a:ea typeface="Calibri" panose="020F0502020204030204" pitchFamily="34" charset="0"/>
              </a:rPr>
              <a:t>Continue</a:t>
            </a:r>
            <a:r>
              <a:rPr lang="en-GB" sz="1600" dirty="0">
                <a:effectLst/>
                <a:ea typeface="Calibri" panose="020F0502020204030204" pitchFamily="34" charset="0"/>
              </a:rPr>
              <a:t> dedicated data-taking for </a:t>
            </a:r>
            <a:r>
              <a:rPr lang="en-GB" sz="1600" b="1" dirty="0">
                <a:effectLst/>
                <a:ea typeface="Calibri" panose="020F0502020204030204" pitchFamily="34" charset="0"/>
              </a:rPr>
              <a:t>proton beam jitter </a:t>
            </a:r>
            <a:br>
              <a:rPr lang="en-GB" sz="1600" dirty="0">
                <a:effectLst/>
                <a:ea typeface="Calibri" panose="020F0502020204030204" pitchFamily="34" charset="0"/>
              </a:rPr>
            </a:br>
            <a:r>
              <a:rPr lang="en-GB" sz="1600" dirty="0">
                <a:effectLst/>
                <a:ea typeface="Calibri" panose="020F0502020204030204" pitchFamily="34" charset="0"/>
              </a:rPr>
              <a:t>measurements</a:t>
            </a:r>
            <a:r>
              <a:rPr lang="en-GB" sz="1600" dirty="0">
                <a:ea typeface="Calibri" panose="020F0502020204030204" pitchFamily="34" charset="0"/>
              </a:rPr>
              <a:t> </a:t>
            </a:r>
            <a:r>
              <a:rPr lang="en-GB" sz="1600" dirty="0">
                <a:effectLst/>
                <a:ea typeface="Calibri" panose="020F0502020204030204" pitchFamily="34" charset="0"/>
              </a:rPr>
              <a:t>to pinpoint relevant power converters</a:t>
            </a:r>
          </a:p>
          <a:p>
            <a:r>
              <a:rPr lang="en-GB" sz="1600" b="1" dirty="0">
                <a:ea typeface="Calibri" panose="020F0502020204030204" pitchFamily="34" charset="0"/>
              </a:rPr>
              <a:t>2024</a:t>
            </a:r>
            <a:r>
              <a:rPr lang="en-GB" sz="1600" dirty="0">
                <a:ea typeface="Calibri" panose="020F0502020204030204" pitchFamily="34" charset="0"/>
              </a:rPr>
              <a:t>: need proton beam stability and reproducibility over multiple days</a:t>
            </a:r>
          </a:p>
          <a:p>
            <a:pPr lvl="1"/>
            <a:r>
              <a:rPr lang="en-US" sz="1600" b="1" dirty="0">
                <a:effectLst/>
                <a:ea typeface="Calibri" panose="020F0502020204030204" pitchFamily="34" charset="0"/>
              </a:rPr>
              <a:t>Improve monitoring </a:t>
            </a:r>
            <a:r>
              <a:rPr lang="en-US" sz="1600" dirty="0">
                <a:effectLst/>
                <a:ea typeface="Calibri" panose="020F0502020204030204" pitchFamily="34" charset="0"/>
              </a:rPr>
              <a:t>of proton beam (in conjunction with OP) </a:t>
            </a:r>
            <a:br>
              <a:rPr lang="en-US" sz="1600" dirty="0">
                <a:effectLst/>
                <a:ea typeface="Calibri" panose="020F0502020204030204" pitchFamily="34" charset="0"/>
              </a:rPr>
            </a:br>
            <a:r>
              <a:rPr lang="en-US" sz="1600" dirty="0">
                <a:effectLst/>
                <a:ea typeface="Calibri" panose="020F0502020204030204" pitchFamily="34" charset="0"/>
              </a:rPr>
              <a:t>to immediately spot changes and react</a:t>
            </a:r>
          </a:p>
          <a:p>
            <a:pPr lvl="1"/>
            <a:r>
              <a:rPr lang="en-US" sz="1600" dirty="0">
                <a:ea typeface="Calibri" panose="020F0502020204030204" pitchFamily="34" charset="0"/>
              </a:rPr>
              <a:t>Combined SPS+AWAKE effort to quickly spot know issues</a:t>
            </a:r>
            <a:endParaRPr lang="en-US" sz="1600" dirty="0">
              <a:effectLst/>
              <a:ea typeface="Calibri" panose="020F0502020204030204" pitchFamily="34" charset="0"/>
            </a:endParaRPr>
          </a:p>
          <a:p>
            <a:r>
              <a:rPr lang="en-US" sz="1600" dirty="0">
                <a:ea typeface="Calibri" panose="020F0502020204030204" pitchFamily="34" charset="0"/>
              </a:rPr>
              <a:t>Baseline plan: </a:t>
            </a:r>
            <a:r>
              <a:rPr lang="en-US" sz="1600" b="1" dirty="0">
                <a:ea typeface="Calibri" panose="020F0502020204030204" pitchFamily="34" charset="0"/>
              </a:rPr>
              <a:t>No beam in 2025 </a:t>
            </a:r>
            <a:r>
              <a:rPr lang="en-US" sz="1600" dirty="0">
                <a:ea typeface="Calibri" panose="020F0502020204030204" pitchFamily="34" charset="0"/>
              </a:rPr>
              <a:t>– dismantle CNGS</a:t>
            </a:r>
            <a:endParaRPr lang="en-US" sz="1600" dirty="0">
              <a:effectLst/>
              <a:ea typeface="Calibri" panose="020F0502020204030204" pitchFamily="34" charset="0"/>
            </a:endParaRPr>
          </a:p>
          <a:p>
            <a:pPr lvl="1"/>
            <a:endParaRPr lang="en-GB" dirty="0"/>
          </a:p>
          <a:p>
            <a:pPr lvl="1"/>
            <a:endParaRPr lang="en-US" dirty="0"/>
          </a:p>
        </p:txBody>
      </p:sp>
      <p:sp>
        <p:nvSpPr>
          <p:cNvPr id="3" name="Title 2">
            <a:extLst>
              <a:ext uri="{FF2B5EF4-FFF2-40B4-BE49-F238E27FC236}">
                <a16:creationId xmlns:a16="http://schemas.microsoft.com/office/drawing/2014/main" id="{49E24458-6995-41FD-B9F9-E5984C83D446}"/>
              </a:ext>
            </a:extLst>
          </p:cNvPr>
          <p:cNvSpPr>
            <a:spLocks noGrp="1"/>
          </p:cNvSpPr>
          <p:nvPr>
            <p:ph type="title"/>
          </p:nvPr>
        </p:nvSpPr>
        <p:spPr/>
        <p:txBody>
          <a:bodyPr/>
          <a:lstStyle/>
          <a:p>
            <a:r>
              <a:rPr lang="en-US" dirty="0"/>
              <a:t>AWAKE</a:t>
            </a:r>
          </a:p>
        </p:txBody>
      </p:sp>
      <p:pic>
        <p:nvPicPr>
          <p:cNvPr id="5" name="Picture 4">
            <a:extLst>
              <a:ext uri="{FF2B5EF4-FFF2-40B4-BE49-F238E27FC236}">
                <a16:creationId xmlns:a16="http://schemas.microsoft.com/office/drawing/2014/main" id="{EE48ED1D-B115-267B-8974-074100201EC1}"/>
              </a:ext>
            </a:extLst>
          </p:cNvPr>
          <p:cNvPicPr>
            <a:picLocks noChangeAspect="1"/>
          </p:cNvPicPr>
          <p:nvPr/>
        </p:nvPicPr>
        <p:blipFill>
          <a:blip r:embed="rId4"/>
          <a:stretch>
            <a:fillRect/>
          </a:stretch>
        </p:blipFill>
        <p:spPr>
          <a:xfrm>
            <a:off x="7828622" y="2033"/>
            <a:ext cx="4390958" cy="1142182"/>
          </a:xfrm>
          <a:prstGeom prst="rect">
            <a:avLst/>
          </a:prstGeom>
        </p:spPr>
      </p:pic>
      <p:pic>
        <p:nvPicPr>
          <p:cNvPr id="7" name="Picture 6">
            <a:extLst>
              <a:ext uri="{FF2B5EF4-FFF2-40B4-BE49-F238E27FC236}">
                <a16:creationId xmlns:a16="http://schemas.microsoft.com/office/drawing/2014/main" id="{34937D15-16F4-3844-BCF9-C9B7DD909AC7}"/>
              </a:ext>
            </a:extLst>
          </p:cNvPr>
          <p:cNvPicPr>
            <a:picLocks noChangeAspect="1"/>
          </p:cNvPicPr>
          <p:nvPr/>
        </p:nvPicPr>
        <p:blipFill>
          <a:blip r:embed="rId5"/>
          <a:stretch>
            <a:fillRect/>
          </a:stretch>
        </p:blipFill>
        <p:spPr>
          <a:xfrm>
            <a:off x="7828622" y="4936705"/>
            <a:ext cx="4031209" cy="1451017"/>
          </a:xfrm>
          <a:prstGeom prst="rect">
            <a:avLst/>
          </a:prstGeom>
        </p:spPr>
      </p:pic>
      <p:pic>
        <p:nvPicPr>
          <p:cNvPr id="10" name="Picture 9">
            <a:extLst>
              <a:ext uri="{FF2B5EF4-FFF2-40B4-BE49-F238E27FC236}">
                <a16:creationId xmlns:a16="http://schemas.microsoft.com/office/drawing/2014/main" id="{0307CA8F-8DA2-1F64-6759-58ECF02BCE93}"/>
              </a:ext>
            </a:extLst>
          </p:cNvPr>
          <p:cNvPicPr>
            <a:picLocks noChangeAspect="1"/>
          </p:cNvPicPr>
          <p:nvPr/>
        </p:nvPicPr>
        <p:blipFill rotWithShape="1">
          <a:blip r:embed="rId6"/>
          <a:srcRect r="24595"/>
          <a:stretch/>
        </p:blipFill>
        <p:spPr>
          <a:xfrm>
            <a:off x="8008883" y="2644799"/>
            <a:ext cx="3850948" cy="2242947"/>
          </a:xfrm>
          <a:prstGeom prst="rect">
            <a:avLst/>
          </a:prstGeom>
        </p:spPr>
      </p:pic>
      <p:pic>
        <p:nvPicPr>
          <p:cNvPr id="11" name="Picture 10">
            <a:extLst>
              <a:ext uri="{FF2B5EF4-FFF2-40B4-BE49-F238E27FC236}">
                <a16:creationId xmlns:a16="http://schemas.microsoft.com/office/drawing/2014/main" id="{73B47FEC-5978-35FD-32AB-C5932A1C0997}"/>
              </a:ext>
            </a:extLst>
          </p:cNvPr>
          <p:cNvPicPr>
            <a:picLocks noChangeAspect="1"/>
          </p:cNvPicPr>
          <p:nvPr/>
        </p:nvPicPr>
        <p:blipFill rotWithShape="1">
          <a:blip r:embed="rId6"/>
          <a:srcRect l="75246" t="9113" b="51953"/>
          <a:stretch/>
        </p:blipFill>
        <p:spPr>
          <a:xfrm>
            <a:off x="8422837" y="3429000"/>
            <a:ext cx="817837" cy="564931"/>
          </a:xfrm>
          <a:prstGeom prst="rect">
            <a:avLst/>
          </a:prstGeom>
        </p:spPr>
      </p:pic>
    </p:spTree>
    <p:extLst>
      <p:ext uri="{BB962C8B-B14F-4D97-AF65-F5344CB8AC3E}">
        <p14:creationId xmlns:p14="http://schemas.microsoft.com/office/powerpoint/2010/main" val="42206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AAA9B-7B50-5FA0-45B8-565151449836}"/>
              </a:ext>
            </a:extLst>
          </p:cNvPr>
          <p:cNvSpPr>
            <a:spLocks noGrp="1"/>
          </p:cNvSpPr>
          <p:nvPr>
            <p:ph type="title"/>
          </p:nvPr>
        </p:nvSpPr>
        <p:spPr>
          <a:xfrm>
            <a:off x="407988" y="365125"/>
            <a:ext cx="11380812" cy="544085"/>
          </a:xfrm>
        </p:spPr>
        <p:txBody>
          <a:bodyPr/>
          <a:lstStyle/>
          <a:p>
            <a:r>
              <a:rPr lang="en-GB" sz="2400" dirty="0">
                <a:latin typeface="Helvetica" panose="020B0604020202020204" pitchFamily="34" charset="0"/>
                <a:cs typeface="Helvetica" panose="020B0604020202020204" pitchFamily="34" charset="0"/>
              </a:rPr>
              <a:t>HiRadMat: Highlights and Requests</a:t>
            </a:r>
          </a:p>
        </p:txBody>
      </p:sp>
      <p:sp>
        <p:nvSpPr>
          <p:cNvPr id="3" name="Text Placeholder 2">
            <a:extLst>
              <a:ext uri="{FF2B5EF4-FFF2-40B4-BE49-F238E27FC236}">
                <a16:creationId xmlns:a16="http://schemas.microsoft.com/office/drawing/2014/main" id="{F41147C5-1254-7164-D991-BDDBF43B4A59}"/>
              </a:ext>
            </a:extLst>
          </p:cNvPr>
          <p:cNvSpPr>
            <a:spLocks noGrp="1"/>
          </p:cNvSpPr>
          <p:nvPr>
            <p:ph type="body" idx="1"/>
          </p:nvPr>
        </p:nvSpPr>
        <p:spPr>
          <a:xfrm>
            <a:off x="346790" y="1023598"/>
            <a:ext cx="3708401" cy="668337"/>
          </a:xfrm>
        </p:spPr>
        <p:txBody>
          <a:bodyPr/>
          <a:lstStyle/>
          <a:p>
            <a:r>
              <a:rPr lang="en-GB" dirty="0"/>
              <a:t>Experiment highlights</a:t>
            </a:r>
          </a:p>
        </p:txBody>
      </p:sp>
      <p:sp>
        <p:nvSpPr>
          <p:cNvPr id="4" name="Text Placeholder 3">
            <a:extLst>
              <a:ext uri="{FF2B5EF4-FFF2-40B4-BE49-F238E27FC236}">
                <a16:creationId xmlns:a16="http://schemas.microsoft.com/office/drawing/2014/main" id="{FBBB1F84-D35B-3F50-D30D-50DA5B6E9C8A}"/>
              </a:ext>
            </a:extLst>
          </p:cNvPr>
          <p:cNvSpPr>
            <a:spLocks noGrp="1"/>
          </p:cNvSpPr>
          <p:nvPr>
            <p:ph type="body" sz="quarter" idx="3"/>
          </p:nvPr>
        </p:nvSpPr>
        <p:spPr>
          <a:xfrm>
            <a:off x="8588475" y="1026684"/>
            <a:ext cx="3713187" cy="655634"/>
          </a:xfrm>
        </p:spPr>
        <p:txBody>
          <a:bodyPr/>
          <a:lstStyle/>
          <a:p>
            <a:r>
              <a:rPr lang="en-GB" sz="2100" dirty="0"/>
              <a:t>Requests</a:t>
            </a:r>
          </a:p>
        </p:txBody>
      </p:sp>
      <p:sp>
        <p:nvSpPr>
          <p:cNvPr id="7" name="Text Placeholder 6">
            <a:extLst>
              <a:ext uri="{FF2B5EF4-FFF2-40B4-BE49-F238E27FC236}">
                <a16:creationId xmlns:a16="http://schemas.microsoft.com/office/drawing/2014/main" id="{B42CD2F4-7AB5-A1C3-A798-9D3675EB4844}"/>
              </a:ext>
            </a:extLst>
          </p:cNvPr>
          <p:cNvSpPr>
            <a:spLocks noGrp="1"/>
          </p:cNvSpPr>
          <p:nvPr>
            <p:ph type="body" idx="15"/>
          </p:nvPr>
        </p:nvSpPr>
        <p:spPr>
          <a:xfrm>
            <a:off x="4673955" y="1046471"/>
            <a:ext cx="3708401" cy="668337"/>
          </a:xfrm>
        </p:spPr>
        <p:txBody>
          <a:bodyPr/>
          <a:lstStyle/>
          <a:p>
            <a:r>
              <a:rPr lang="en-GB" dirty="0"/>
              <a:t>Improvements	</a:t>
            </a:r>
          </a:p>
        </p:txBody>
      </p:sp>
      <p:sp>
        <p:nvSpPr>
          <p:cNvPr id="9" name="Date Placeholder 8">
            <a:extLst>
              <a:ext uri="{FF2B5EF4-FFF2-40B4-BE49-F238E27FC236}">
                <a16:creationId xmlns:a16="http://schemas.microsoft.com/office/drawing/2014/main" id="{5C877523-92B9-309D-A076-8F2AD99C47B7}"/>
              </a:ext>
            </a:extLst>
          </p:cNvPr>
          <p:cNvSpPr>
            <a:spLocks noGrp="1"/>
          </p:cNvSpPr>
          <p:nvPr>
            <p:ph type="dt" sz="half"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0033A0"/>
                </a:solidFill>
                <a:effectLst/>
                <a:uLnTx/>
                <a:uFillTx/>
                <a:latin typeface="Arial"/>
                <a:ea typeface="+mn-ea"/>
                <a:cs typeface="+mn-cs"/>
              </a:rPr>
              <a:t>05/12/23</a:t>
            </a:r>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0" name="Footer Placeholder 9">
            <a:extLst>
              <a:ext uri="{FF2B5EF4-FFF2-40B4-BE49-F238E27FC236}">
                <a16:creationId xmlns:a16="http://schemas.microsoft.com/office/drawing/2014/main" id="{CBE9252D-4229-903E-A0CF-3FAA85B2ECB8}"/>
              </a:ext>
            </a:extLst>
          </p:cNvPr>
          <p:cNvSpPr>
            <a:spLocks noGrp="1"/>
          </p:cNvSpPr>
          <p:nvPr>
            <p:ph type="ftr"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A. Goillot | HiRadMat: Highlights and requests</a:t>
            </a: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Slide Number Placeholder 10">
            <a:extLst>
              <a:ext uri="{FF2B5EF4-FFF2-40B4-BE49-F238E27FC236}">
                <a16:creationId xmlns:a16="http://schemas.microsoft.com/office/drawing/2014/main" id="{3E16FC70-7A9C-4CE9-D974-CBEACD7ABB48}"/>
              </a:ext>
            </a:extLst>
          </p:cNvPr>
          <p:cNvSpPr>
            <a:spLocks noGrp="1"/>
          </p:cNvSpPr>
          <p:nvPr>
            <p:ph type="sldNum" sz="quarter" idx="19"/>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0F8E9-F0B4-D843-8CFC-8A7B03BADB14}"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8" name="Picture 17">
            <a:extLst>
              <a:ext uri="{FF2B5EF4-FFF2-40B4-BE49-F238E27FC236}">
                <a16:creationId xmlns:a16="http://schemas.microsoft.com/office/drawing/2014/main" id="{630499C9-0043-7CAC-09BC-88DDCBCC91FC}"/>
              </a:ext>
            </a:extLst>
          </p:cNvPr>
          <p:cNvPicPr>
            <a:picLocks noChangeAspect="1"/>
          </p:cNvPicPr>
          <p:nvPr/>
        </p:nvPicPr>
        <p:blipFill>
          <a:blip r:embed="rId2"/>
          <a:stretch>
            <a:fillRect/>
          </a:stretch>
        </p:blipFill>
        <p:spPr>
          <a:xfrm>
            <a:off x="127543" y="2408044"/>
            <a:ext cx="4160547" cy="2750551"/>
          </a:xfrm>
          <a:prstGeom prst="rect">
            <a:avLst/>
          </a:prstGeom>
        </p:spPr>
      </p:pic>
      <p:sp>
        <p:nvSpPr>
          <p:cNvPr id="16" name="TextBox 15">
            <a:extLst>
              <a:ext uri="{FF2B5EF4-FFF2-40B4-BE49-F238E27FC236}">
                <a16:creationId xmlns:a16="http://schemas.microsoft.com/office/drawing/2014/main" id="{1EEFE05A-2C3E-C024-5837-CE75FF493503}"/>
              </a:ext>
            </a:extLst>
          </p:cNvPr>
          <p:cNvSpPr txBox="1"/>
          <p:nvPr/>
        </p:nvSpPr>
        <p:spPr>
          <a:xfrm>
            <a:off x="140616" y="1380640"/>
            <a:ext cx="4160547" cy="1144929"/>
          </a:xfrm>
          <a:prstGeom prst="rect">
            <a:avLst/>
          </a:prstGeom>
          <a:noFill/>
        </p:spPr>
        <p:txBody>
          <a:bodyPr wrap="square">
            <a:spAutoFit/>
          </a:bodyPr>
          <a:lstStyle/>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US" sz="1600" b="1" i="0" u="none" strike="noStrike" kern="1200" cap="none" spc="0" normalizeH="0" baseline="0" noProof="0" dirty="0">
                <a:ln>
                  <a:noFill/>
                </a:ln>
                <a:solidFill>
                  <a:srgbClr val="2F2F2F">
                    <a:lumMod val="50000"/>
                  </a:srgbClr>
                </a:solidFill>
                <a:effectLst/>
                <a:uLnTx/>
                <a:uFillTx/>
                <a:latin typeface="Arial"/>
                <a:ea typeface="+mn-ea"/>
                <a:cs typeface="+mn-cs"/>
              </a:rPr>
              <a:t>HRMT62 FIREBALL – </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Oxford: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Generate a </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quasi-neutral e</a:t>
            </a:r>
            <a:r>
              <a:rPr kumimoji="0" lang="en-GB" sz="1600" b="1" i="0" u="none" strike="noStrike" kern="1200" cap="none" spc="0" normalizeH="0" baseline="30000" noProof="0" dirty="0">
                <a:ln>
                  <a:noFill/>
                </a:ln>
                <a:solidFill>
                  <a:srgbClr val="2F2F2F">
                    <a:lumMod val="50000"/>
                  </a:srgbClr>
                </a:solidFill>
                <a:effectLst/>
                <a:uLnTx/>
                <a:uFillTx/>
                <a:latin typeface="Arial"/>
                <a:ea typeface="+mn-ea"/>
                <a:cs typeface="+mn-cs"/>
              </a:rPr>
              <a:t>-</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/e</a:t>
            </a:r>
            <a:r>
              <a:rPr kumimoji="0" lang="en-GB" sz="1600" b="1" i="0" u="none" strike="noStrike" kern="1200" cap="none" spc="0" normalizeH="0" baseline="30000" noProof="0" dirty="0">
                <a:ln>
                  <a:noFill/>
                </a:ln>
                <a:solidFill>
                  <a:srgbClr val="2F2F2F">
                    <a:lumMod val="50000"/>
                  </a:srgbClr>
                </a:solidFill>
                <a:effectLst/>
                <a:uLnTx/>
                <a:uFillTx/>
                <a:latin typeface="Arial"/>
                <a:ea typeface="+mn-ea"/>
                <a:cs typeface="+mn-cs"/>
              </a:rPr>
              <a:t>+</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 pair beam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to reproduce an astrophysical jet in lab</a:t>
            </a:r>
          </a:p>
          <a:p>
            <a:pPr marL="0" marR="0" lvl="0" indent="0" defTabSz="914400" rtl="0" eaLnBrk="1" fontAlgn="base" latinLnBrk="0" hangingPunct="1">
              <a:lnSpc>
                <a:spcPct val="9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Nature physics paper submission</a:t>
            </a:r>
          </a:p>
          <a:p>
            <a:pPr marL="0" marR="0" lvl="0" indent="0" defTabSz="914400" rtl="0" eaLnBrk="1" fontAlgn="base" latinLnBrk="0" hangingPunct="1">
              <a:lnSpc>
                <a:spcPct val="9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lumMod val="50000"/>
                  </a:srgbClr>
                </a:solidFill>
                <a:effectLst/>
                <a:uLnTx/>
                <a:uFillTx/>
                <a:latin typeface="Arial"/>
                <a:ea typeface="+mn-ea"/>
                <a:cs typeface="+mn-cs"/>
                <a:hlinkClick r:id="rId3"/>
              </a:rPr>
              <a:t>https://home.cern/news/news/experiments/fireball-hiradmat</a:t>
            </a:r>
            <a:r>
              <a:rPr kumimoji="0" lang="en-GB" sz="1200" b="0" i="0" u="none" strike="noStrike" kern="1200" cap="none" spc="0" normalizeH="0" baseline="0" noProof="0" dirty="0">
                <a:ln>
                  <a:noFill/>
                </a:ln>
                <a:solidFill>
                  <a:srgbClr val="2F2F2F">
                    <a:lumMod val="50000"/>
                  </a:srgbClr>
                </a:solidFill>
                <a:effectLst/>
                <a:uLnTx/>
                <a:uFillTx/>
                <a:latin typeface="Arial"/>
                <a:ea typeface="+mn-ea"/>
                <a:cs typeface="+mn-cs"/>
              </a:rPr>
              <a:t> </a:t>
            </a:r>
          </a:p>
        </p:txBody>
      </p:sp>
      <p:sp>
        <p:nvSpPr>
          <p:cNvPr id="19" name="TextBox 18">
            <a:extLst>
              <a:ext uri="{FF2B5EF4-FFF2-40B4-BE49-F238E27FC236}">
                <a16:creationId xmlns:a16="http://schemas.microsoft.com/office/drawing/2014/main" id="{D301EDFE-359D-1755-C2D6-11318D5B6530}"/>
              </a:ext>
            </a:extLst>
          </p:cNvPr>
          <p:cNvSpPr txBox="1"/>
          <p:nvPr/>
        </p:nvSpPr>
        <p:spPr>
          <a:xfrm>
            <a:off x="137340" y="5345125"/>
            <a:ext cx="4185305" cy="757130"/>
          </a:xfrm>
          <a:prstGeom prst="rect">
            <a:avLst/>
          </a:prstGeom>
          <a:noFill/>
        </p:spPr>
        <p:txBody>
          <a:bodyPr wrap="square">
            <a:spAutoFit/>
          </a:bodyPr>
          <a:lstStyle/>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HRMT25 TPSG4 - SY/ABT: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MSE protection element &amp; bending magnet tested under the LIU scenario successfully</a:t>
            </a:r>
          </a:p>
        </p:txBody>
      </p:sp>
      <p:sp>
        <p:nvSpPr>
          <p:cNvPr id="20" name="TextBox 19">
            <a:extLst>
              <a:ext uri="{FF2B5EF4-FFF2-40B4-BE49-F238E27FC236}">
                <a16:creationId xmlns:a16="http://schemas.microsoft.com/office/drawing/2014/main" id="{3F6DEFE9-A8CE-E823-0182-9C1CE5C46505}"/>
              </a:ext>
            </a:extLst>
          </p:cNvPr>
          <p:cNvSpPr txBox="1"/>
          <p:nvPr/>
        </p:nvSpPr>
        <p:spPr>
          <a:xfrm>
            <a:off x="4485460" y="1363388"/>
            <a:ext cx="3708000" cy="4330416"/>
          </a:xfrm>
          <a:prstGeom prst="rect">
            <a:avLst/>
          </a:prstGeom>
          <a:noFill/>
        </p:spPr>
        <p:txBody>
          <a:bodyPr wrap="square">
            <a:spAutoFit/>
          </a:bodyPr>
          <a:lstStyle/>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AWAKE beam parameters achieved at </a:t>
            </a:r>
            <a:r>
              <a:rPr kumimoji="0" lang="en-GB" sz="1600" b="0" i="0" u="none" strike="noStrike" kern="1200" cap="none" spc="0" normalizeH="0" baseline="0" noProof="0" dirty="0" err="1">
                <a:ln>
                  <a:noFill/>
                </a:ln>
                <a:solidFill>
                  <a:srgbClr val="2F2F2F">
                    <a:lumMod val="50000"/>
                  </a:srgbClr>
                </a:solidFill>
                <a:effectLst/>
                <a:uLnTx/>
                <a:uFillTx/>
                <a:latin typeface="Arial"/>
                <a:ea typeface="+mn-ea"/>
                <a:cs typeface="+mn-cs"/>
              </a:rPr>
              <a:t>HiRadMat</a:t>
            </a:r>
            <a:r>
              <a:rPr lang="en-GB" sz="1600" dirty="0">
                <a:solidFill>
                  <a:srgbClr val="2F2F2F">
                    <a:lumMod val="50000"/>
                  </a:srgbClr>
                </a:solidFill>
                <a:latin typeface="Arial"/>
              </a:rPr>
              <a:t>: </a:t>
            </a:r>
            <a:r>
              <a:rPr lang="en-GB" sz="1600" b="1" dirty="0">
                <a:solidFill>
                  <a:srgbClr val="2F2F2F">
                    <a:lumMod val="50000"/>
                  </a:srgbClr>
                </a:solidFill>
                <a:latin typeface="Arial"/>
              </a:rPr>
              <a:t>1 bunch with </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3×10</a:t>
            </a:r>
            <a:r>
              <a:rPr kumimoji="0" lang="en-GB" sz="1600" b="1" i="0" u="none" strike="noStrike" kern="1200" cap="none" spc="0" normalizeH="0" baseline="30000" noProof="0" dirty="0">
                <a:ln>
                  <a:noFill/>
                </a:ln>
                <a:solidFill>
                  <a:srgbClr val="2F2F2F">
                    <a:lumMod val="50000"/>
                  </a:srgbClr>
                </a:solidFill>
                <a:effectLst/>
                <a:uLnTx/>
                <a:uFillTx/>
                <a:latin typeface="Arial"/>
                <a:ea typeface="+mn-ea"/>
                <a:cs typeface="+mn-cs"/>
              </a:rPr>
              <a:t>11</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 protons</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(1 ns bunch length)</a:t>
            </a:r>
          </a:p>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HiRadMat runs in 2023 </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very smooth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(in comparison to 2021) thanks to</a:t>
            </a:r>
          </a:p>
          <a:p>
            <a:pPr marL="457200" marR="0" lvl="1" indent="-180000" defTabSz="914400" rtl="0" eaLnBrk="1" fontAlgn="base" latinLnBrk="0" hangingPunct="1">
              <a:lnSpc>
                <a:spcPct val="9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Excellent communication with OP (injectors and LHC)</a:t>
            </a:r>
          </a:p>
          <a:p>
            <a:pPr marL="457200" marR="0" lvl="1" indent="-180000" defTabSz="914400" rtl="0" eaLnBrk="1" fontAlgn="base" latinLnBrk="0" hangingPunct="1">
              <a:lnSpc>
                <a:spcPct val="90000"/>
              </a:lnSpc>
              <a:spcBef>
                <a:spcPts val="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Dedicated running time</a:t>
            </a:r>
          </a:p>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All experiments finished before the end of the week, </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all weekends returned to physics,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AWAKE &amp; MD also recuperated days from the HiRadMat Weeks </a:t>
            </a:r>
          </a:p>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0" i="0" u="none" strike="noStrike" kern="1200" cap="none" spc="0" normalizeH="0" baseline="0" noProof="0" dirty="0" err="1">
                <a:ln>
                  <a:noFill/>
                </a:ln>
                <a:solidFill>
                  <a:srgbClr val="2F2F2F">
                    <a:lumMod val="50000"/>
                  </a:srgbClr>
                </a:solidFill>
                <a:effectLst/>
                <a:uLnTx/>
                <a:uFillTx/>
                <a:latin typeface="Arial"/>
                <a:ea typeface="+mn-ea"/>
                <a:cs typeface="+mn-cs"/>
              </a:rPr>
              <a:t>HiRadMat</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Upgrade during this EYETS: </a:t>
            </a:r>
            <a:r>
              <a:rPr lang="en-GB" sz="1600" b="1" dirty="0">
                <a:solidFill>
                  <a:srgbClr val="2F2F2F">
                    <a:lumMod val="50000"/>
                  </a:srgbClr>
                </a:solidFill>
                <a:latin typeface="Arial"/>
              </a:rPr>
              <a:t>require</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 288 bunches of 2.3x10</a:t>
            </a:r>
            <a:r>
              <a:rPr kumimoji="0" lang="en-GB" sz="1600" b="1" i="0" u="none" strike="noStrike" kern="1200" cap="none" spc="0" normalizeH="0" baseline="30000" noProof="0" dirty="0">
                <a:ln>
                  <a:noFill/>
                </a:ln>
                <a:solidFill>
                  <a:srgbClr val="2F2F2F">
                    <a:lumMod val="50000"/>
                  </a:srgbClr>
                </a:solidFill>
                <a:effectLst/>
                <a:uLnTx/>
                <a:uFillTx/>
                <a:latin typeface="Arial"/>
                <a:ea typeface="+mn-ea"/>
                <a:cs typeface="+mn-cs"/>
              </a:rPr>
              <a:t>11</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 ppb </a:t>
            </a:r>
            <a:r>
              <a:rPr lang="en-GB" sz="1600" b="1" dirty="0">
                <a:solidFill>
                  <a:srgbClr val="2F2F2F">
                    <a:lumMod val="50000"/>
                  </a:srgbClr>
                </a:solidFill>
                <a:latin typeface="Arial"/>
              </a:rPr>
              <a:t>in 2024</a:t>
            </a:r>
            <a:endPar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endParaRPr>
          </a:p>
        </p:txBody>
      </p:sp>
      <p:sp>
        <p:nvSpPr>
          <p:cNvPr id="21" name="TextBox 20">
            <a:extLst>
              <a:ext uri="{FF2B5EF4-FFF2-40B4-BE49-F238E27FC236}">
                <a16:creationId xmlns:a16="http://schemas.microsoft.com/office/drawing/2014/main" id="{EB695A8F-19DC-7309-74D1-9646688B9B69}"/>
              </a:ext>
            </a:extLst>
          </p:cNvPr>
          <p:cNvSpPr txBox="1"/>
          <p:nvPr/>
        </p:nvSpPr>
        <p:spPr>
          <a:xfrm>
            <a:off x="8378526" y="1373376"/>
            <a:ext cx="3708000" cy="4108817"/>
          </a:xfrm>
          <a:prstGeom prst="rect">
            <a:avLst/>
          </a:prstGeom>
          <a:noFill/>
        </p:spPr>
        <p:txBody>
          <a:bodyPr wrap="square">
            <a:spAutoFit/>
          </a:bodyPr>
          <a:lstStyle/>
          <a:p>
            <a:pPr indent="-180000" fontAlgn="base">
              <a:lnSpc>
                <a:spcPct val="90000"/>
              </a:lnSpc>
              <a:spcBef>
                <a:spcPts val="1800"/>
              </a:spcBef>
              <a:buFont typeface="Wingdings" panose="05000000000000000000" pitchFamily="2" charset="2"/>
              <a:buChar char="§"/>
              <a:defRPr/>
            </a:pPr>
            <a:r>
              <a:rPr lang="en-GB" sz="1600" b="1" dirty="0">
                <a:solidFill>
                  <a:srgbClr val="2F2F2F">
                    <a:lumMod val="50000"/>
                  </a:srgbClr>
                </a:solidFill>
                <a:latin typeface="Arial"/>
              </a:rPr>
              <a:t>Define in</a:t>
            </a: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 advance the KPIs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of the required beams </a:t>
            </a:r>
            <a:r>
              <a:rPr lang="en-GB" sz="1600" dirty="0">
                <a:solidFill>
                  <a:srgbClr val="2F2F2F">
                    <a:lumMod val="50000"/>
                  </a:srgbClr>
                </a:solidFill>
                <a:latin typeface="Arial"/>
              </a:rPr>
              <a:t>(input from the experiments).</a:t>
            </a:r>
          </a:p>
          <a:p>
            <a:pPr indent="-180000" fontAlgn="base">
              <a:lnSpc>
                <a:spcPct val="90000"/>
              </a:lnSpc>
              <a:spcBef>
                <a:spcPts val="1800"/>
              </a:spcBef>
              <a:buFont typeface="Wingdings" panose="05000000000000000000" pitchFamily="2" charset="2"/>
              <a:buChar char="§"/>
              <a:defRPr/>
            </a:pP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Pre-commission challenging beam configurations</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during a </a:t>
            </a:r>
            <a:r>
              <a:rPr lang="en-GB" sz="1600" dirty="0">
                <a:solidFill>
                  <a:srgbClr val="2F2F2F">
                    <a:lumMod val="50000"/>
                  </a:srgbClr>
                </a:solidFill>
                <a:latin typeface="Arial"/>
              </a:rPr>
              <a:t>couple of</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hours the week before the actual experiment</a:t>
            </a:r>
            <a:r>
              <a:rPr lang="en-GB" sz="1600" dirty="0">
                <a:solidFill>
                  <a:srgbClr val="2F2F2F">
                    <a:lumMod val="50000"/>
                  </a:srgbClr>
                </a:solidFill>
                <a:latin typeface="Arial"/>
              </a:rPr>
              <a:t>.</a:t>
            </a:r>
            <a:endPar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endParaRPr>
          </a:p>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Faster change-over </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between HiRadMat cycles and faster SPS </a:t>
            </a:r>
            <a:r>
              <a:rPr lang="en-GB" sz="1600" dirty="0">
                <a:solidFill>
                  <a:srgbClr val="2F2F2F">
                    <a:lumMod val="50000"/>
                  </a:srgbClr>
                </a:solidFill>
                <a:latin typeface="Arial"/>
              </a:rPr>
              <a:t>super-cycle</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changes in general</a:t>
            </a:r>
          </a:p>
          <a:p>
            <a:pPr marL="0" marR="0" lvl="0" indent="-180000" defTabSz="914400" rtl="0" eaLnBrk="1" fontAlgn="base" latinLnBrk="0" hangingPunct="1">
              <a:lnSpc>
                <a:spcPct val="90000"/>
              </a:lnSpc>
              <a:spcBef>
                <a:spcPts val="1800"/>
              </a:spcBef>
              <a:spcAft>
                <a:spcPts val="0"/>
              </a:spcAft>
              <a:buClrTx/>
              <a:buSzTx/>
              <a:buFont typeface="Wingdings" panose="05000000000000000000" pitchFamily="2" charset="2"/>
              <a:buChar char="§"/>
              <a:tabLst/>
              <a:defRPr/>
            </a:pPr>
            <a:r>
              <a:rPr kumimoji="0" lang="en-GB" sz="1600" b="1" i="0" u="none" strike="noStrike" kern="1200" cap="none" spc="0" normalizeH="0" baseline="0" noProof="0" dirty="0">
                <a:ln>
                  <a:noFill/>
                </a:ln>
                <a:solidFill>
                  <a:srgbClr val="2F2F2F">
                    <a:lumMod val="50000"/>
                  </a:srgbClr>
                </a:solidFill>
                <a:effectLst/>
                <a:uLnTx/>
                <a:uFillTx/>
                <a:latin typeface="Arial"/>
                <a:ea typeface="+mn-ea"/>
                <a:cs typeface="+mn-cs"/>
              </a:rPr>
              <a:t>Extraction with momenta &lt; 440 GeV/c</a:t>
            </a:r>
            <a:r>
              <a:rPr kumimoji="0" lang="en-GB" sz="1600" b="0" i="0" u="none" strike="noStrike" kern="1200" cap="none" spc="0" normalizeH="0" baseline="0" noProof="0" dirty="0">
                <a:ln>
                  <a:noFill/>
                </a:ln>
                <a:solidFill>
                  <a:srgbClr val="2F2F2F">
                    <a:lumMod val="50000"/>
                  </a:srgbClr>
                </a:solidFill>
                <a:effectLst/>
                <a:uLnTx/>
                <a:uFillTx/>
                <a:latin typeface="Arial"/>
                <a:ea typeface="+mn-ea"/>
                <a:cs typeface="+mn-cs"/>
              </a:rPr>
              <a:t> : A small taskforce has been established (BE-EA, SY-ABT &amp; BE-OP) and tests are to be scheduled for end of 2024-25</a:t>
            </a:r>
          </a:p>
        </p:txBody>
      </p:sp>
      <p:sp>
        <p:nvSpPr>
          <p:cNvPr id="22" name="Rectangle: Rounded Corners 21">
            <a:extLst>
              <a:ext uri="{FF2B5EF4-FFF2-40B4-BE49-F238E27FC236}">
                <a16:creationId xmlns:a16="http://schemas.microsoft.com/office/drawing/2014/main" id="{7D43325C-D828-551A-8AD0-BFF9571B4E7F}"/>
              </a:ext>
            </a:extLst>
          </p:cNvPr>
          <p:cNvSpPr/>
          <p:nvPr/>
        </p:nvSpPr>
        <p:spPr>
          <a:xfrm>
            <a:off x="118437" y="957532"/>
            <a:ext cx="4195103" cy="5218340"/>
          </a:xfrm>
          <a:prstGeom prst="roundRect">
            <a:avLst>
              <a:gd name="adj" fmla="val 4523"/>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24" name="Straight Connector 23">
            <a:extLst>
              <a:ext uri="{FF2B5EF4-FFF2-40B4-BE49-F238E27FC236}">
                <a16:creationId xmlns:a16="http://schemas.microsoft.com/office/drawing/2014/main" id="{E369DB98-167B-0636-37A3-0756A80BE7A9}"/>
              </a:ext>
            </a:extLst>
          </p:cNvPr>
          <p:cNvCxnSpPr/>
          <p:nvPr/>
        </p:nvCxnSpPr>
        <p:spPr>
          <a:xfrm>
            <a:off x="527674" y="5262109"/>
            <a:ext cx="335865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9F61E2AC-D23B-12BB-B367-4AA4FB0F343D}"/>
              </a:ext>
            </a:extLst>
          </p:cNvPr>
          <p:cNvSpPr/>
          <p:nvPr/>
        </p:nvSpPr>
        <p:spPr>
          <a:xfrm>
            <a:off x="4435720" y="957532"/>
            <a:ext cx="3764682" cy="5253553"/>
          </a:xfrm>
          <a:prstGeom prst="roundRect">
            <a:avLst>
              <a:gd name="adj" fmla="val 4523"/>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Rounded Corners 25">
            <a:extLst>
              <a:ext uri="{FF2B5EF4-FFF2-40B4-BE49-F238E27FC236}">
                <a16:creationId xmlns:a16="http://schemas.microsoft.com/office/drawing/2014/main" id="{ECF022E1-2EBA-871C-6590-5224115E2B9E}"/>
              </a:ext>
            </a:extLst>
          </p:cNvPr>
          <p:cNvSpPr/>
          <p:nvPr/>
        </p:nvSpPr>
        <p:spPr>
          <a:xfrm>
            <a:off x="8315524" y="957532"/>
            <a:ext cx="3764682" cy="5253982"/>
          </a:xfrm>
          <a:prstGeom prst="roundRect">
            <a:avLst>
              <a:gd name="adj" fmla="val 4523"/>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9055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CFA1BB51-8ECF-0E2F-57DE-A723C707D3FE}"/>
              </a:ext>
            </a:extLst>
          </p:cNvPr>
          <p:cNvSpPr>
            <a:spLocks noGrp="1"/>
          </p:cNvSpPr>
          <p:nvPr>
            <p:ph type="subTitle" idx="1"/>
          </p:nvPr>
        </p:nvSpPr>
        <p:spPr/>
        <p:txBody>
          <a:bodyPr/>
          <a:lstStyle/>
          <a:p>
            <a:endParaRPr lang="en-US"/>
          </a:p>
        </p:txBody>
      </p:sp>
      <p:sp>
        <p:nvSpPr>
          <p:cNvPr id="7" name="Title 6">
            <a:extLst>
              <a:ext uri="{FF2B5EF4-FFF2-40B4-BE49-F238E27FC236}">
                <a16:creationId xmlns:a16="http://schemas.microsoft.com/office/drawing/2014/main" id="{8928BB91-C393-ACF1-87EC-2928F613FAA1}"/>
              </a:ext>
            </a:extLst>
          </p:cNvPr>
          <p:cNvSpPr>
            <a:spLocks noGrp="1"/>
          </p:cNvSpPr>
          <p:nvPr>
            <p:ph type="ctrTitle"/>
          </p:nvPr>
        </p:nvSpPr>
        <p:spPr/>
        <p:txBody>
          <a:bodyPr/>
          <a:lstStyle/>
          <a:p>
            <a:r>
              <a:rPr lang="en-US" dirty="0"/>
              <a:t>SPS North Area</a:t>
            </a:r>
          </a:p>
        </p:txBody>
      </p:sp>
      <p:sp>
        <p:nvSpPr>
          <p:cNvPr id="4" name="Date Placeholder 3">
            <a:extLst>
              <a:ext uri="{FF2B5EF4-FFF2-40B4-BE49-F238E27FC236}">
                <a16:creationId xmlns:a16="http://schemas.microsoft.com/office/drawing/2014/main" id="{11C7FDF2-D3E0-1D22-3833-61AABE4A8801}"/>
              </a:ext>
            </a:extLst>
          </p:cNvPr>
          <p:cNvSpPr>
            <a:spLocks noGrp="1"/>
          </p:cNvSpPr>
          <p:nvPr>
            <p:ph type="dt" sz="half" idx="4294967295"/>
          </p:nvPr>
        </p:nvSpPr>
        <p:spPr>
          <a:xfrm>
            <a:off x="0" y="6351588"/>
            <a:ext cx="631825" cy="365125"/>
          </a:xfrm>
          <a:prstGeom prst="rect">
            <a:avLst/>
          </a:prstGeom>
        </p:spPr>
        <p:txBody>
          <a:bodyPr/>
          <a:lstStyle/>
          <a:p>
            <a:r>
              <a:rPr lang="de-CH"/>
              <a:t>14.11.2023</a:t>
            </a:r>
            <a:endParaRPr lang="en-US" dirty="0"/>
          </a:p>
        </p:txBody>
      </p:sp>
      <p:sp>
        <p:nvSpPr>
          <p:cNvPr id="5" name="Footer Placeholder 4">
            <a:extLst>
              <a:ext uri="{FF2B5EF4-FFF2-40B4-BE49-F238E27FC236}">
                <a16:creationId xmlns:a16="http://schemas.microsoft.com/office/drawing/2014/main" id="{DE749998-4470-A95E-5403-2E3302232FAA}"/>
              </a:ext>
            </a:extLst>
          </p:cNvPr>
          <p:cNvSpPr>
            <a:spLocks noGrp="1"/>
          </p:cNvSpPr>
          <p:nvPr>
            <p:ph type="ftr" sz="quarter" idx="4294967295"/>
          </p:nvPr>
        </p:nvSpPr>
        <p:spPr>
          <a:xfrm>
            <a:off x="5619750" y="6356350"/>
            <a:ext cx="6572250" cy="365125"/>
          </a:xfrm>
          <a:prstGeom prst="rect">
            <a:avLst/>
          </a:prstGeom>
        </p:spPr>
        <p:txBody>
          <a:bodyPr/>
          <a:lstStyle/>
          <a:p>
            <a:r>
              <a:rPr lang="en-US"/>
              <a:t>R. Steerenberg | SPSC#151 - Accelerator Complex Status Report</a:t>
            </a:r>
            <a:endParaRPr lang="en-US" dirty="0"/>
          </a:p>
        </p:txBody>
      </p:sp>
      <p:sp>
        <p:nvSpPr>
          <p:cNvPr id="6" name="Slide Number Placeholder 5">
            <a:extLst>
              <a:ext uri="{FF2B5EF4-FFF2-40B4-BE49-F238E27FC236}">
                <a16:creationId xmlns:a16="http://schemas.microsoft.com/office/drawing/2014/main" id="{3037875B-88B4-ADA4-252C-F09F9D50914F}"/>
              </a:ext>
            </a:extLst>
          </p:cNvPr>
          <p:cNvSpPr>
            <a:spLocks noGrp="1"/>
          </p:cNvSpPr>
          <p:nvPr>
            <p:ph type="sldNum" sz="quarter" idx="4294967295"/>
          </p:nvPr>
        </p:nvSpPr>
        <p:spPr>
          <a:xfrm>
            <a:off x="11510963" y="6356350"/>
            <a:ext cx="681037" cy="365125"/>
          </a:xfrm>
          <a:prstGeom prst="rect">
            <a:avLst/>
          </a:prstGeom>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882678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5B6A0D7-922B-8465-458A-6F03095B0387}"/>
              </a:ext>
            </a:extLst>
          </p:cNvPr>
          <p:cNvPicPr>
            <a:picLocks noChangeAspect="1"/>
          </p:cNvPicPr>
          <p:nvPr/>
        </p:nvPicPr>
        <p:blipFill>
          <a:blip r:embed="rId3"/>
          <a:stretch>
            <a:fillRect/>
          </a:stretch>
        </p:blipFill>
        <p:spPr>
          <a:xfrm>
            <a:off x="6834340" y="4041144"/>
            <a:ext cx="2693367" cy="1658122"/>
          </a:xfrm>
          <a:prstGeom prst="rect">
            <a:avLst/>
          </a:prstGeom>
        </p:spPr>
      </p:pic>
      <p:sp>
        <p:nvSpPr>
          <p:cNvPr id="2" name="Content Placeholder 1">
            <a:extLst>
              <a:ext uri="{FF2B5EF4-FFF2-40B4-BE49-F238E27FC236}">
                <a16:creationId xmlns:a16="http://schemas.microsoft.com/office/drawing/2014/main" id="{18A69B50-F464-846C-46E6-C309941949C1}"/>
              </a:ext>
            </a:extLst>
          </p:cNvPr>
          <p:cNvSpPr>
            <a:spLocks noGrp="1"/>
          </p:cNvSpPr>
          <p:nvPr>
            <p:ph idx="1"/>
          </p:nvPr>
        </p:nvSpPr>
        <p:spPr>
          <a:xfrm>
            <a:off x="609599" y="785813"/>
            <a:ext cx="6677031" cy="5637212"/>
          </a:xfrm>
        </p:spPr>
        <p:txBody>
          <a:bodyPr/>
          <a:lstStyle/>
          <a:p>
            <a:r>
              <a:rPr lang="en-US" sz="1800" b="1" dirty="0"/>
              <a:t>2023</a:t>
            </a:r>
            <a:r>
              <a:rPr lang="en-US" sz="1800" dirty="0"/>
              <a:t>:</a:t>
            </a:r>
          </a:p>
          <a:p>
            <a:pPr lvl="1"/>
            <a:r>
              <a:rPr lang="en-GB" sz="1800" dirty="0"/>
              <a:t>The </a:t>
            </a:r>
            <a:r>
              <a:rPr lang="en-GB" sz="1800" b="1" dirty="0"/>
              <a:t>quality of the ion spill structure was significantly improved in 2023 </a:t>
            </a:r>
            <a:r>
              <a:rPr lang="en-GB" sz="1800" dirty="0"/>
              <a:t>- improvement was triggered by users' meeting discussions with machine experts </a:t>
            </a:r>
          </a:p>
          <a:p>
            <a:pPr lvl="1"/>
            <a:r>
              <a:rPr lang="en-GB" sz="1800" dirty="0"/>
              <a:t>On top of known issues with </a:t>
            </a:r>
            <a:r>
              <a:rPr lang="en-GB" sz="1800" b="1" dirty="0"/>
              <a:t>beam position stability</a:t>
            </a:r>
            <a:r>
              <a:rPr lang="en-GB" sz="1800" dirty="0"/>
              <a:t>, a new thing was observed: </a:t>
            </a:r>
            <a:r>
              <a:rPr lang="en-GB" sz="1800" b="1" dirty="0"/>
              <a:t>jumps in beam position for low momentum hadron beams - caused by interference when settings in neighbouring lines are changed.</a:t>
            </a:r>
          </a:p>
          <a:p>
            <a:r>
              <a:rPr lang="en-GB" sz="1800" b="1" dirty="0"/>
              <a:t>2024</a:t>
            </a:r>
          </a:p>
          <a:p>
            <a:pPr lvl="1"/>
            <a:r>
              <a:rPr lang="en-GB" sz="1800" dirty="0"/>
              <a:t>Addressing the </a:t>
            </a:r>
            <a:r>
              <a:rPr lang="en-GB" sz="1800" b="1" dirty="0"/>
              <a:t>low momentum beam position jumps</a:t>
            </a:r>
            <a:r>
              <a:rPr lang="en-GB" sz="1800" dirty="0"/>
              <a:t>.</a:t>
            </a:r>
          </a:p>
          <a:p>
            <a:pPr lvl="1"/>
            <a:r>
              <a:rPr lang="en-GB" sz="1800" dirty="0"/>
              <a:t>Better </a:t>
            </a:r>
            <a:r>
              <a:rPr lang="en-GB" sz="1800" b="1" dirty="0"/>
              <a:t>stability of ion beam intensity </a:t>
            </a:r>
            <a:r>
              <a:rPr lang="en-GB" sz="1800" dirty="0"/>
              <a:t>and position</a:t>
            </a:r>
            <a:endParaRPr lang="en-US" sz="1800" dirty="0"/>
          </a:p>
          <a:p>
            <a:endParaRPr lang="en-US" sz="1800" dirty="0"/>
          </a:p>
          <a:p>
            <a:endParaRPr lang="en-US" sz="1800" dirty="0"/>
          </a:p>
          <a:p>
            <a:endParaRPr lang="en-US" sz="1800" dirty="0"/>
          </a:p>
          <a:p>
            <a:endParaRPr lang="en-US" sz="1800" dirty="0"/>
          </a:p>
          <a:p>
            <a:r>
              <a:rPr lang="en-US" sz="1800" dirty="0"/>
              <a:t>Mayor paper on intermediate size system (</a:t>
            </a:r>
            <a:r>
              <a:rPr lang="en-US" sz="1800" dirty="0" err="1"/>
              <a:t>Ar+Sc</a:t>
            </a:r>
            <a:r>
              <a:rPr lang="en-US" sz="1800" dirty="0"/>
              <a:t>, 2015). </a:t>
            </a:r>
            <a:r>
              <a:rPr lang="de-DE" sz="1800" u="sng" kern="1200" dirty="0">
                <a:solidFill>
                  <a:schemeClr val="tx1"/>
                </a:solidFill>
                <a:effectLst/>
                <a:latin typeface="+mn-lt"/>
                <a:ea typeface="+mn-ea"/>
                <a:cs typeface="+mn-cs"/>
                <a:hlinkClick r:id="rId4"/>
              </a:rPr>
              <a:t>https://inspirehep.net/literature/2692441</a:t>
            </a:r>
            <a:endParaRPr lang="en-US" sz="1800" dirty="0"/>
          </a:p>
          <a:p>
            <a:pPr marL="0" indent="0">
              <a:buNone/>
            </a:pPr>
            <a:endParaRPr lang="en-US" sz="1800" dirty="0"/>
          </a:p>
        </p:txBody>
      </p:sp>
      <p:sp>
        <p:nvSpPr>
          <p:cNvPr id="3" name="Title 2">
            <a:extLst>
              <a:ext uri="{FF2B5EF4-FFF2-40B4-BE49-F238E27FC236}">
                <a16:creationId xmlns:a16="http://schemas.microsoft.com/office/drawing/2014/main" id="{B808F61E-E6F4-DD1E-C92C-D60AD8E7BCDE}"/>
              </a:ext>
            </a:extLst>
          </p:cNvPr>
          <p:cNvSpPr>
            <a:spLocks noGrp="1"/>
          </p:cNvSpPr>
          <p:nvPr>
            <p:ph type="title"/>
          </p:nvPr>
        </p:nvSpPr>
        <p:spPr/>
        <p:txBody>
          <a:bodyPr/>
          <a:lstStyle/>
          <a:p>
            <a:r>
              <a:rPr lang="en-US" dirty="0"/>
              <a:t>NA61/SHINE</a:t>
            </a:r>
          </a:p>
        </p:txBody>
      </p:sp>
      <p:pic>
        <p:nvPicPr>
          <p:cNvPr id="5" name="Picture 4">
            <a:extLst>
              <a:ext uri="{FF2B5EF4-FFF2-40B4-BE49-F238E27FC236}">
                <a16:creationId xmlns:a16="http://schemas.microsoft.com/office/drawing/2014/main" id="{783DDCB2-8A2C-EC92-4576-6C03BB62099E}"/>
              </a:ext>
            </a:extLst>
          </p:cNvPr>
          <p:cNvPicPr>
            <a:picLocks noChangeAspect="1"/>
          </p:cNvPicPr>
          <p:nvPr/>
        </p:nvPicPr>
        <p:blipFill>
          <a:blip r:embed="rId5"/>
          <a:stretch>
            <a:fillRect/>
          </a:stretch>
        </p:blipFill>
        <p:spPr>
          <a:xfrm>
            <a:off x="9406003" y="3312298"/>
            <a:ext cx="2466839" cy="1428901"/>
          </a:xfrm>
          <a:prstGeom prst="rect">
            <a:avLst/>
          </a:prstGeom>
        </p:spPr>
      </p:pic>
      <p:pic>
        <p:nvPicPr>
          <p:cNvPr id="7" name="Picture 6">
            <a:extLst>
              <a:ext uri="{FF2B5EF4-FFF2-40B4-BE49-F238E27FC236}">
                <a16:creationId xmlns:a16="http://schemas.microsoft.com/office/drawing/2014/main" id="{8284F56A-5C5C-7C81-41D7-1E0C1828AA10}"/>
              </a:ext>
            </a:extLst>
          </p:cNvPr>
          <p:cNvPicPr>
            <a:picLocks noChangeAspect="1"/>
          </p:cNvPicPr>
          <p:nvPr/>
        </p:nvPicPr>
        <p:blipFill>
          <a:blip r:embed="rId6"/>
          <a:stretch>
            <a:fillRect/>
          </a:stretch>
        </p:blipFill>
        <p:spPr>
          <a:xfrm>
            <a:off x="7432527" y="329673"/>
            <a:ext cx="4190360" cy="2882410"/>
          </a:xfrm>
          <a:prstGeom prst="rect">
            <a:avLst/>
          </a:prstGeom>
        </p:spPr>
      </p:pic>
      <p:pic>
        <p:nvPicPr>
          <p:cNvPr id="11" name="Picture 10">
            <a:extLst>
              <a:ext uri="{FF2B5EF4-FFF2-40B4-BE49-F238E27FC236}">
                <a16:creationId xmlns:a16="http://schemas.microsoft.com/office/drawing/2014/main" id="{216A3DE8-0D45-06B2-C852-FA5F367ECFC5}"/>
              </a:ext>
            </a:extLst>
          </p:cNvPr>
          <p:cNvPicPr>
            <a:picLocks noChangeAspect="1"/>
          </p:cNvPicPr>
          <p:nvPr/>
        </p:nvPicPr>
        <p:blipFill>
          <a:blip r:embed="rId7"/>
          <a:stretch>
            <a:fillRect/>
          </a:stretch>
        </p:blipFill>
        <p:spPr>
          <a:xfrm>
            <a:off x="9406003" y="4870205"/>
            <a:ext cx="2359354" cy="1658122"/>
          </a:xfrm>
          <a:prstGeom prst="rect">
            <a:avLst/>
          </a:prstGeom>
        </p:spPr>
      </p:pic>
    </p:spTree>
    <p:extLst>
      <p:ext uri="{BB962C8B-B14F-4D97-AF65-F5344CB8AC3E}">
        <p14:creationId xmlns:p14="http://schemas.microsoft.com/office/powerpoint/2010/main" val="3358150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ontent Placeholder 1"/>
          <p:cNvSpPr txBox="1">
            <a:spLocks noGrp="1"/>
          </p:cNvSpPr>
          <p:nvPr>
            <p:ph type="body" idx="1"/>
          </p:nvPr>
        </p:nvSpPr>
        <p:spPr>
          <a:xfrm>
            <a:off x="609599" y="785812"/>
            <a:ext cx="6409630" cy="5637214"/>
          </a:xfrm>
          <a:prstGeom prst="rect">
            <a:avLst/>
          </a:prstGeom>
        </p:spPr>
        <p:txBody>
          <a:bodyPr/>
          <a:lstStyle/>
          <a:p>
            <a:r>
              <a:rPr sz="1800" b="1" dirty="0"/>
              <a:t>2023</a:t>
            </a:r>
            <a:r>
              <a:rPr lang="en-US" sz="1800" dirty="0"/>
              <a:t>:</a:t>
            </a:r>
            <a:endParaRPr sz="1800" dirty="0"/>
          </a:p>
          <a:p>
            <a:pPr lvl="1">
              <a:buClr>
                <a:srgbClr val="000000"/>
              </a:buClr>
            </a:pPr>
            <a:r>
              <a:rPr sz="1800" dirty="0"/>
              <a:t>SPS H4 high purity electron beam: </a:t>
            </a:r>
          </a:p>
          <a:p>
            <a:pPr marL="906462" lvl="2" indent="-222250">
              <a:buClr>
                <a:srgbClr val="000000"/>
              </a:buClr>
              <a:defRPr sz="1800"/>
            </a:pPr>
            <a:r>
              <a:rPr sz="1600" b="1" dirty="0"/>
              <a:t>Improved overall beam quality, stability </a:t>
            </a:r>
            <a:r>
              <a:rPr sz="1600" dirty="0"/>
              <a:t>of the spill and </a:t>
            </a:r>
            <a:r>
              <a:rPr lang="en-US" sz="1600" b="1" dirty="0"/>
              <a:t>consistent</a:t>
            </a:r>
            <a:r>
              <a:rPr sz="1600" b="1" dirty="0"/>
              <a:t> high intensity </a:t>
            </a:r>
            <a:r>
              <a:rPr sz="1600" dirty="0"/>
              <a:t>electron beam reaching up to 6.8</a:t>
            </a:r>
            <a:r>
              <a:rPr lang="en-US" sz="1600" dirty="0"/>
              <a:t>x10</a:t>
            </a:r>
            <a:r>
              <a:rPr lang="en-US" sz="1600" baseline="30000" dirty="0"/>
              <a:t>6</a:t>
            </a:r>
            <a:r>
              <a:rPr lang="en-US" sz="1600" dirty="0"/>
              <a:t> </a:t>
            </a:r>
            <a:r>
              <a:rPr sz="1600" dirty="0"/>
              <a:t>e</a:t>
            </a:r>
            <a:r>
              <a:rPr sz="1600" baseline="30000" dirty="0"/>
              <a:t>-</a:t>
            </a:r>
            <a:r>
              <a:rPr sz="1600" dirty="0"/>
              <a:t>/spill (T2=100 units)</a:t>
            </a:r>
          </a:p>
          <a:p>
            <a:pPr marL="906462" lvl="2" indent="-222250">
              <a:buClr>
                <a:srgbClr val="000000"/>
              </a:buClr>
              <a:defRPr sz="1800" b="1"/>
            </a:pPr>
            <a:r>
              <a:rPr sz="1600" dirty="0"/>
              <a:t>Improved vacuum </a:t>
            </a:r>
            <a:r>
              <a:rPr sz="1600" b="0" dirty="0"/>
              <a:t>of the beam line the beam quality was excellent with the </a:t>
            </a:r>
            <a:r>
              <a:rPr sz="1600" dirty="0"/>
              <a:t>beam halo reduced from 5</a:t>
            </a:r>
            <a:r>
              <a:rPr lang="en-US" sz="1600" dirty="0"/>
              <a:t>%</a:t>
            </a:r>
            <a:r>
              <a:rPr sz="1600" dirty="0"/>
              <a:t> to 3%</a:t>
            </a:r>
            <a:r>
              <a:rPr sz="1600" b="0" dirty="0"/>
              <a:t> even at high intensities and the </a:t>
            </a:r>
            <a:r>
              <a:rPr sz="1600" dirty="0"/>
              <a:t>hadron contamination was 0.3%.</a:t>
            </a:r>
          </a:p>
          <a:p>
            <a:pPr lvl="1">
              <a:buClr>
                <a:srgbClr val="000000"/>
              </a:buClr>
            </a:pPr>
            <a:r>
              <a:rPr sz="1800" dirty="0"/>
              <a:t>SPS M2 muon beam: </a:t>
            </a:r>
            <a:br>
              <a:rPr lang="en-US" sz="1800" dirty="0"/>
            </a:br>
            <a:r>
              <a:rPr sz="1800" dirty="0"/>
              <a:t>Very good beam quality. </a:t>
            </a:r>
          </a:p>
          <a:p>
            <a:r>
              <a:rPr sz="1800" b="1" dirty="0"/>
              <a:t>2024 / 2025</a:t>
            </a:r>
            <a:r>
              <a:rPr sz="1800" dirty="0"/>
              <a:t>: same as in 2023</a:t>
            </a:r>
            <a:endParaRPr lang="en-US" sz="1800" dirty="0"/>
          </a:p>
          <a:p>
            <a:endParaRPr lang="en-US" sz="1800" dirty="0"/>
          </a:p>
          <a:p>
            <a:pPr marL="0" indent="0">
              <a:buNone/>
            </a:pPr>
            <a:endParaRPr sz="1800" dirty="0"/>
          </a:p>
          <a:p>
            <a:pPr marL="0" indent="0">
              <a:buNone/>
            </a:pPr>
            <a:endParaRPr sz="1600" dirty="0"/>
          </a:p>
          <a:p>
            <a:pPr marL="0" indent="0">
              <a:spcBef>
                <a:spcPts val="0"/>
              </a:spcBef>
              <a:buSzTx/>
              <a:buFont typeface="Wingdings"/>
              <a:buNone/>
              <a:defRPr sz="1400" b="1" i="1"/>
            </a:pPr>
            <a:r>
              <a:rPr sz="1400" dirty="0"/>
              <a:t>“Search for Light Dark Matter with NA64” </a:t>
            </a:r>
            <a:r>
              <a:rPr sz="1400" b="0" i="0" dirty="0"/>
              <a:t>(</a:t>
            </a:r>
            <a:r>
              <a:rPr sz="1400" i="0" dirty="0"/>
              <a:t>PRL’s Editor suggestion</a:t>
            </a:r>
            <a:r>
              <a:rPr sz="1400" b="0" i="0" dirty="0"/>
              <a:t>)  </a:t>
            </a:r>
            <a:br>
              <a:rPr sz="1400" b="0" i="0" dirty="0"/>
            </a:br>
            <a:r>
              <a:rPr sz="1400" b="0" u="sng" dirty="0">
                <a:solidFill>
                  <a:srgbClr val="CCCCFF"/>
                </a:solidFill>
                <a:uFill>
                  <a:solidFill>
                    <a:srgbClr val="CCCCFF"/>
                  </a:solidFill>
                </a:uFill>
                <a:hlinkClick r:id="rId3"/>
              </a:rPr>
              <a:t>https://journals.aps.org/prl/abstract/10.1103/PhysRevLett.131.161801</a:t>
            </a:r>
            <a:endParaRPr sz="1400" u="sng" dirty="0"/>
          </a:p>
          <a:p>
            <a:pPr marL="0" indent="0">
              <a:spcBef>
                <a:spcPts val="300"/>
              </a:spcBef>
              <a:buNone/>
              <a:defRPr sz="1400" b="1"/>
            </a:pPr>
            <a:r>
              <a:rPr sz="1400" dirty="0"/>
              <a:t>"</a:t>
            </a:r>
            <a:r>
              <a:rPr sz="1400" i="1" dirty="0"/>
              <a:t>Probing Light Dark Matter with positron beams at NA64,’’  </a:t>
            </a:r>
            <a:r>
              <a:rPr sz="1400" b="0" i="1" dirty="0"/>
              <a:t>CERN-EP-2023-192, [arXiv:2308.15612 [hep-ex]] (submitted to PRL)</a:t>
            </a:r>
          </a:p>
          <a:p>
            <a:pPr marL="0" indent="0">
              <a:spcBef>
                <a:spcPts val="300"/>
              </a:spcBef>
              <a:buNone/>
              <a:defRPr sz="1400" u="sng"/>
            </a:pPr>
            <a:r>
              <a:rPr sz="1400" dirty="0">
                <a:solidFill>
                  <a:srgbClr val="CCCCFF"/>
                </a:solidFill>
                <a:uFill>
                  <a:solidFill>
                    <a:srgbClr val="CCCCFF"/>
                  </a:solidFill>
                </a:uFill>
                <a:hlinkClick r:id="rId4"/>
              </a:rPr>
              <a:t>https://arxiv.org/pdf/2308.15612.pdf </a:t>
            </a:r>
          </a:p>
        </p:txBody>
      </p:sp>
      <p:pic>
        <p:nvPicPr>
          <p:cNvPr id="88" name="Picture 10" descr="Picture 10"/>
          <p:cNvPicPr>
            <a:picLocks noChangeAspect="1"/>
          </p:cNvPicPr>
          <p:nvPr/>
        </p:nvPicPr>
        <p:blipFill>
          <a:blip r:embed="rId5"/>
          <a:stretch>
            <a:fillRect/>
          </a:stretch>
        </p:blipFill>
        <p:spPr>
          <a:xfrm>
            <a:off x="7019229" y="3882059"/>
            <a:ext cx="4987033" cy="2447304"/>
          </a:xfrm>
          <a:prstGeom prst="rect">
            <a:avLst/>
          </a:prstGeom>
          <a:ln w="12700">
            <a:miter lim="400000"/>
          </a:ln>
        </p:spPr>
      </p:pic>
      <p:sp>
        <p:nvSpPr>
          <p:cNvPr id="89" name="Title 2"/>
          <p:cNvSpPr txBox="1">
            <a:spLocks noGrp="1"/>
          </p:cNvSpPr>
          <p:nvPr>
            <p:ph type="title"/>
          </p:nvPr>
        </p:nvSpPr>
        <p:spPr>
          <a:xfrm>
            <a:off x="618067" y="79375"/>
            <a:ext cx="10957984" cy="622300"/>
          </a:xfrm>
          <a:prstGeom prst="rect">
            <a:avLst/>
          </a:prstGeom>
        </p:spPr>
        <p:txBody>
          <a:bodyPr/>
          <a:lstStyle/>
          <a:p>
            <a:r>
              <a:t>NA64</a:t>
            </a:r>
          </a:p>
        </p:txBody>
      </p:sp>
      <p:pic>
        <p:nvPicPr>
          <p:cNvPr id="90" name="Picture 4" descr="Picture 4"/>
          <p:cNvPicPr>
            <a:picLocks noChangeAspect="1"/>
          </p:cNvPicPr>
          <p:nvPr/>
        </p:nvPicPr>
        <p:blipFill>
          <a:blip r:embed="rId6"/>
          <a:stretch>
            <a:fillRect/>
          </a:stretch>
        </p:blipFill>
        <p:spPr>
          <a:xfrm>
            <a:off x="6909361" y="434975"/>
            <a:ext cx="5190042" cy="2447303"/>
          </a:xfrm>
          <a:prstGeom prst="rect">
            <a:avLst/>
          </a:prstGeom>
          <a:ln w="12700">
            <a:miter lim="400000"/>
          </a:ln>
        </p:spPr>
      </p:pic>
      <p:pic>
        <p:nvPicPr>
          <p:cNvPr id="91" name="Picture 8" descr="Picture 8"/>
          <p:cNvPicPr>
            <a:picLocks noChangeAspect="1"/>
          </p:cNvPicPr>
          <p:nvPr/>
        </p:nvPicPr>
        <p:blipFill>
          <a:blip r:embed="rId7"/>
          <a:stretch>
            <a:fillRect/>
          </a:stretch>
        </p:blipFill>
        <p:spPr>
          <a:xfrm>
            <a:off x="9907929" y="4721836"/>
            <a:ext cx="2002898" cy="1662958"/>
          </a:xfrm>
          <a:prstGeom prst="rect">
            <a:avLst/>
          </a:prstGeom>
          <a:ln w="12700">
            <a:miter lim="400000"/>
          </a:ln>
        </p:spPr>
      </p:pic>
      <p:pic>
        <p:nvPicPr>
          <p:cNvPr id="92" name="Screenshot 2023-11-30 at 14.42.32.png" descr="Screenshot 2023-11-30 at 14.42.32.png"/>
          <p:cNvPicPr>
            <a:picLocks noChangeAspect="1"/>
          </p:cNvPicPr>
          <p:nvPr/>
        </p:nvPicPr>
        <p:blipFill>
          <a:blip r:embed="rId8"/>
          <a:stretch>
            <a:fillRect/>
          </a:stretch>
        </p:blipFill>
        <p:spPr>
          <a:xfrm>
            <a:off x="9797214" y="2101383"/>
            <a:ext cx="2224327" cy="1748836"/>
          </a:xfrm>
          <a:prstGeom prst="rect">
            <a:avLst/>
          </a:prstGeom>
          <a:ln w="12700">
            <a:miter lim="400000"/>
          </a:ln>
        </p:spPr>
      </p:pic>
      <p:pic>
        <p:nvPicPr>
          <p:cNvPr id="3" name="Picture 2">
            <a:extLst>
              <a:ext uri="{FF2B5EF4-FFF2-40B4-BE49-F238E27FC236}">
                <a16:creationId xmlns:a16="http://schemas.microsoft.com/office/drawing/2014/main" id="{F364B94A-35DA-BFA7-3027-9B7B2584E7D3}"/>
              </a:ext>
            </a:extLst>
          </p:cNvPr>
          <p:cNvPicPr>
            <a:picLocks noChangeAspect="1"/>
          </p:cNvPicPr>
          <p:nvPr/>
        </p:nvPicPr>
        <p:blipFill>
          <a:blip r:embed="rId9"/>
          <a:stretch>
            <a:fillRect/>
          </a:stretch>
        </p:blipFill>
        <p:spPr>
          <a:xfrm>
            <a:off x="4351864" y="3096100"/>
            <a:ext cx="2571930" cy="191549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9ABBC4-B49C-8CCB-8956-7679077444E4}"/>
              </a:ext>
            </a:extLst>
          </p:cNvPr>
          <p:cNvSpPr>
            <a:spLocks noGrp="1"/>
          </p:cNvSpPr>
          <p:nvPr>
            <p:ph idx="1"/>
          </p:nvPr>
        </p:nvSpPr>
        <p:spPr/>
        <p:txBody>
          <a:bodyPr/>
          <a:lstStyle/>
          <a:p>
            <a:r>
              <a:rPr lang="en-US" sz="1800" b="1" dirty="0"/>
              <a:t>2023</a:t>
            </a:r>
            <a:r>
              <a:rPr lang="en-US" sz="1800" dirty="0"/>
              <a:t>:</a:t>
            </a:r>
          </a:p>
          <a:p>
            <a:pPr lvl="1"/>
            <a:r>
              <a:rPr lang="en-GB" sz="1800" dirty="0"/>
              <a:t>Beam quality and delivery very good - as far as we saw - but we are not really sensitive with the low intensity beams. </a:t>
            </a:r>
          </a:p>
          <a:p>
            <a:pPr lvl="1"/>
            <a:r>
              <a:rPr lang="en-GB" sz="1800" dirty="0"/>
              <a:t>Problems with magnet regulation (</a:t>
            </a:r>
            <a:r>
              <a:rPr lang="en-GB" sz="1800" b="1" dirty="0"/>
              <a:t>jumps in beam positions seen during 2022 most probably still exists but we were not sensitive </a:t>
            </a:r>
            <a:r>
              <a:rPr lang="en-GB" sz="1800" dirty="0"/>
              <a:t>since we changed beam settings every few days. </a:t>
            </a:r>
          </a:p>
          <a:p>
            <a:pPr lvl="1"/>
            <a:r>
              <a:rPr lang="en-GB" sz="1800" dirty="0"/>
              <a:t>The only problem was the </a:t>
            </a:r>
            <a:r>
              <a:rPr lang="en-GB" sz="1800" b="1" dirty="0"/>
              <a:t>change in intensity every time the sharing on the primary targets changed – </a:t>
            </a:r>
            <a:r>
              <a:rPr lang="en-GB" sz="1800" dirty="0"/>
              <a:t>due running at to beam low intensity </a:t>
            </a:r>
          </a:p>
          <a:p>
            <a:r>
              <a:rPr lang="en-GB" sz="1800" b="1" dirty="0"/>
              <a:t>2024 – 2025:</a:t>
            </a:r>
          </a:p>
          <a:p>
            <a:pPr lvl="1"/>
            <a:r>
              <a:rPr lang="en-GB" sz="1800" dirty="0"/>
              <a:t>Better control about low beam intensity delivery</a:t>
            </a:r>
          </a:p>
          <a:p>
            <a:pPr lvl="1"/>
            <a:r>
              <a:rPr lang="en-GB" sz="1800" dirty="0"/>
              <a:t>Review of the </a:t>
            </a:r>
            <a:r>
              <a:rPr lang="en-GB" sz="1800" b="1" dirty="0"/>
              <a:t>beam instrumentation </a:t>
            </a:r>
            <a:r>
              <a:rPr lang="en-GB" sz="1800" dirty="0"/>
              <a:t>we had problems with CEDARS but also with FISC and MWPCs in the beamline.</a:t>
            </a:r>
          </a:p>
          <a:p>
            <a:pPr lvl="1"/>
            <a:r>
              <a:rPr lang="en-GB" sz="1800" dirty="0"/>
              <a:t>A beam component introduce quite high background rates on the top PMTs of both CEDARs. This was found by AMBER during the DY high intensity test. A second dedicated high intensity hadron test was performed by BE during PRM beam time to identify this component. </a:t>
            </a:r>
            <a:r>
              <a:rPr lang="en-GB" sz="1800" dirty="0">
                <a:sym typeface="Wingdings" panose="05000000000000000000" pitchFamily="2" charset="2"/>
              </a:rPr>
              <a:t></a:t>
            </a:r>
            <a:r>
              <a:rPr lang="en-GB" sz="1800" dirty="0"/>
              <a:t> </a:t>
            </a:r>
            <a:r>
              <a:rPr lang="en-GB" sz="1800" b="1" dirty="0"/>
              <a:t>Aperture of Bend 6 is hit by the beam, investigations are on-going.</a:t>
            </a:r>
          </a:p>
          <a:p>
            <a:pPr lvl="1"/>
            <a:r>
              <a:rPr lang="en-GB" sz="1800" b="1" dirty="0"/>
              <a:t>Upgrade of beam-line vacuum before LS3 </a:t>
            </a:r>
            <a:r>
              <a:rPr lang="en-GB" sz="1800" dirty="0"/>
              <a:t>to make checks of the improvements before LS3</a:t>
            </a:r>
          </a:p>
          <a:p>
            <a:pPr lvl="1"/>
            <a:endParaRPr lang="en-GB" dirty="0"/>
          </a:p>
        </p:txBody>
      </p:sp>
      <p:sp>
        <p:nvSpPr>
          <p:cNvPr id="3" name="Title 2">
            <a:extLst>
              <a:ext uri="{FF2B5EF4-FFF2-40B4-BE49-F238E27FC236}">
                <a16:creationId xmlns:a16="http://schemas.microsoft.com/office/drawing/2014/main" id="{CF1CF1EB-F2E6-FB07-E9AD-5943472EDA1E}"/>
              </a:ext>
            </a:extLst>
          </p:cNvPr>
          <p:cNvSpPr>
            <a:spLocks noGrp="1"/>
          </p:cNvSpPr>
          <p:nvPr>
            <p:ph type="title"/>
          </p:nvPr>
        </p:nvSpPr>
        <p:spPr/>
        <p:txBody>
          <a:bodyPr/>
          <a:lstStyle/>
          <a:p>
            <a:r>
              <a:rPr lang="en-US" dirty="0"/>
              <a:t>NA66 AMBER – M2 beamline - </a:t>
            </a:r>
            <a:r>
              <a:rPr lang="en-US" sz="2400" dirty="0"/>
              <a:t>First physics data taking in 2023</a:t>
            </a:r>
            <a:endParaRPr lang="en-US" dirty="0"/>
          </a:p>
        </p:txBody>
      </p:sp>
    </p:spTree>
    <p:extLst>
      <p:ext uri="{BB962C8B-B14F-4D97-AF65-F5344CB8AC3E}">
        <p14:creationId xmlns:p14="http://schemas.microsoft.com/office/powerpoint/2010/main" val="3268793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4102D2-032A-F324-11B0-E21E96AF819A}"/>
              </a:ext>
            </a:extLst>
          </p:cNvPr>
          <p:cNvSpPr>
            <a:spLocks noGrp="1"/>
          </p:cNvSpPr>
          <p:nvPr>
            <p:ph idx="1"/>
          </p:nvPr>
        </p:nvSpPr>
        <p:spPr/>
        <p:txBody>
          <a:bodyPr/>
          <a:lstStyle/>
          <a:p>
            <a:r>
              <a:rPr lang="en-US" b="1" dirty="0"/>
              <a:t>NA62</a:t>
            </a:r>
            <a:r>
              <a:rPr lang="en-US" dirty="0"/>
              <a:t> – K12 beamline:</a:t>
            </a:r>
          </a:p>
          <a:p>
            <a:pPr lvl="1"/>
            <a:r>
              <a:rPr lang="en-US" dirty="0">
                <a:sym typeface="Wingdings" panose="05000000000000000000" pitchFamily="2" charset="2"/>
              </a:rPr>
              <a:t>CEDAR-H fully operational and performing well</a:t>
            </a:r>
          </a:p>
          <a:p>
            <a:pPr lvl="1"/>
            <a:r>
              <a:rPr lang="en-US" kern="1200" dirty="0">
                <a:solidFill>
                  <a:schemeClr val="tx1"/>
                </a:solidFill>
                <a:effectLst/>
                <a:latin typeface="+mn-lt"/>
                <a:ea typeface="+mn-ea"/>
                <a:cs typeface="+mn-cs"/>
                <a:sym typeface="Wingdings" panose="05000000000000000000" pitchFamily="2" charset="2"/>
              </a:rPr>
              <a:t>T</a:t>
            </a:r>
            <a:r>
              <a:rPr lang="en-US" kern="1200" dirty="0">
                <a:solidFill>
                  <a:schemeClr val="tx1"/>
                </a:solidFill>
                <a:effectLst/>
                <a:latin typeface="+mn-lt"/>
                <a:ea typeface="+mn-ea"/>
                <a:cs typeface="+mn-cs"/>
              </a:rPr>
              <a:t>he work on the </a:t>
            </a:r>
            <a:r>
              <a:rPr lang="en-US" b="1" kern="1200" dirty="0">
                <a:solidFill>
                  <a:schemeClr val="tx1"/>
                </a:solidFill>
                <a:effectLst/>
                <a:latin typeface="+mn-lt"/>
                <a:ea typeface="+mn-ea"/>
                <a:cs typeface="+mn-cs"/>
              </a:rPr>
              <a:t>spill structure</a:t>
            </a:r>
            <a:r>
              <a:rPr lang="en-US" kern="1200" dirty="0">
                <a:solidFill>
                  <a:schemeClr val="tx1"/>
                </a:solidFill>
                <a:effectLst/>
                <a:latin typeface="+mn-lt"/>
                <a:ea typeface="+mn-ea"/>
                <a:cs typeface="+mn-cs"/>
              </a:rPr>
              <a:t> initiated in 2022 and </a:t>
            </a:r>
            <a:r>
              <a:rPr lang="en-US" b="1" kern="1200" dirty="0">
                <a:solidFill>
                  <a:schemeClr val="tx1"/>
                </a:solidFill>
                <a:effectLst/>
                <a:latin typeface="+mn-lt"/>
                <a:ea typeface="+mn-ea"/>
                <a:cs typeface="+mn-cs"/>
              </a:rPr>
              <a:t>consolidated</a:t>
            </a:r>
            <a:r>
              <a:rPr lang="en-US" kern="1200" dirty="0">
                <a:solidFill>
                  <a:schemeClr val="tx1"/>
                </a:solidFill>
                <a:effectLst/>
                <a:latin typeface="+mn-lt"/>
                <a:ea typeface="+mn-ea"/>
                <a:cs typeface="+mn-cs"/>
              </a:rPr>
              <a:t> in 2023 and the work of </a:t>
            </a:r>
            <a:r>
              <a:rPr lang="en-US" b="1" kern="1200" dirty="0">
                <a:solidFill>
                  <a:schemeClr val="tx1"/>
                </a:solidFill>
                <a:effectLst/>
                <a:latin typeface="+mn-lt"/>
                <a:ea typeface="+mn-ea"/>
                <a:cs typeface="+mn-cs"/>
              </a:rPr>
              <a:t>re-alignment and fix of the extraction line in April </a:t>
            </a:r>
            <a:r>
              <a:rPr lang="en-US" kern="1200" dirty="0">
                <a:solidFill>
                  <a:schemeClr val="tx1"/>
                </a:solidFill>
                <a:effectLst/>
                <a:latin typeface="+mn-lt"/>
                <a:ea typeface="+mn-ea"/>
                <a:cs typeface="+mn-cs"/>
              </a:rPr>
              <a:t>has </a:t>
            </a:r>
            <a:r>
              <a:rPr lang="en-US" b="1" kern="1200" dirty="0">
                <a:solidFill>
                  <a:schemeClr val="tx1"/>
                </a:solidFill>
                <a:effectLst/>
                <a:latin typeface="+mn-lt"/>
                <a:ea typeface="+mn-ea"/>
                <a:cs typeface="+mn-cs"/>
              </a:rPr>
              <a:t>greatly improved the performance of NA62</a:t>
            </a:r>
          </a:p>
          <a:p>
            <a:pPr lvl="1"/>
            <a:r>
              <a:rPr lang="en-US" kern="1200" dirty="0">
                <a:solidFill>
                  <a:schemeClr val="tx1"/>
                </a:solidFill>
                <a:effectLst/>
                <a:latin typeface="+mn-lt"/>
                <a:ea typeface="+mn-ea"/>
                <a:cs typeface="+mn-cs"/>
              </a:rPr>
              <a:t>In 2024 and 2025: continue with the good spill quality.</a:t>
            </a:r>
          </a:p>
          <a:p>
            <a:endParaRPr lang="en-US" b="1" dirty="0"/>
          </a:p>
          <a:p>
            <a:r>
              <a:rPr lang="en-US" b="1" dirty="0"/>
              <a:t>MUONE</a:t>
            </a:r>
            <a:r>
              <a:rPr lang="en-US" dirty="0"/>
              <a:t> – M2 beamline:</a:t>
            </a:r>
          </a:p>
          <a:p>
            <a:pPr lvl="1"/>
            <a:r>
              <a:rPr lang="en-US" dirty="0"/>
              <a:t>Preparing their proposal for the SPSC (SPS Scientific Committee) </a:t>
            </a:r>
          </a:p>
          <a:p>
            <a:pPr lvl="2"/>
            <a:r>
              <a:rPr lang="de-DE" kern="1200" dirty="0">
                <a:solidFill>
                  <a:schemeClr val="tx1"/>
                </a:solidFill>
                <a:effectLst/>
                <a:latin typeface="+mn-lt"/>
                <a:ea typeface="+mn-ea"/>
                <a:cs typeface="+mn-cs"/>
              </a:rPr>
              <a:t>„An alternative </a:t>
            </a:r>
            <a:r>
              <a:rPr lang="de-DE" kern="1200" dirty="0" err="1">
                <a:solidFill>
                  <a:schemeClr val="tx1"/>
                </a:solidFill>
                <a:effectLst/>
                <a:latin typeface="+mn-lt"/>
                <a:ea typeface="+mn-ea"/>
                <a:cs typeface="+mn-cs"/>
              </a:rPr>
              <a:t>evaluation</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of</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the</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leading</a:t>
            </a:r>
            <a:r>
              <a:rPr lang="de-DE" kern="1200" dirty="0">
                <a:solidFill>
                  <a:schemeClr val="tx1"/>
                </a:solidFill>
                <a:effectLst/>
                <a:latin typeface="+mn-lt"/>
                <a:ea typeface="+mn-ea"/>
                <a:cs typeface="+mn-cs"/>
              </a:rPr>
              <a:t>-order </a:t>
            </a:r>
            <a:r>
              <a:rPr lang="de-DE" kern="1200" dirty="0" err="1">
                <a:solidFill>
                  <a:schemeClr val="tx1"/>
                </a:solidFill>
                <a:effectLst/>
                <a:latin typeface="+mn-lt"/>
                <a:ea typeface="+mn-ea"/>
                <a:cs typeface="+mn-cs"/>
              </a:rPr>
              <a:t>hadronic</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contribution</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to</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the</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muon</a:t>
            </a:r>
            <a:r>
              <a:rPr lang="de-DE" kern="1200" dirty="0">
                <a:solidFill>
                  <a:schemeClr val="tx1"/>
                </a:solidFill>
                <a:effectLst/>
                <a:latin typeface="+mn-lt"/>
                <a:ea typeface="+mn-ea"/>
                <a:cs typeface="+mn-cs"/>
              </a:rPr>
              <a:t> g-2 </a:t>
            </a:r>
            <a:r>
              <a:rPr lang="de-DE" kern="1200" dirty="0" err="1">
                <a:solidFill>
                  <a:schemeClr val="tx1"/>
                </a:solidFill>
                <a:effectLst/>
                <a:latin typeface="+mn-lt"/>
                <a:ea typeface="+mn-ea"/>
                <a:cs typeface="+mn-cs"/>
              </a:rPr>
              <a:t>with</a:t>
            </a:r>
            <a:r>
              <a:rPr lang="de-DE" kern="1200" dirty="0">
                <a:solidFill>
                  <a:schemeClr val="tx1"/>
                </a:solidFill>
                <a:effectLst/>
                <a:latin typeface="+mn-lt"/>
                <a:ea typeface="+mn-ea"/>
                <a:cs typeface="+mn-cs"/>
              </a:rPr>
              <a:t> </a:t>
            </a:r>
            <a:r>
              <a:rPr lang="de-DE" kern="1200" dirty="0" err="1">
                <a:solidFill>
                  <a:schemeClr val="tx1"/>
                </a:solidFill>
                <a:effectLst/>
                <a:latin typeface="+mn-lt"/>
                <a:ea typeface="+mn-ea"/>
                <a:cs typeface="+mn-cs"/>
              </a:rPr>
              <a:t>MUonE</a:t>
            </a:r>
            <a:r>
              <a:rPr lang="de-DE" kern="1200" dirty="0">
                <a:solidFill>
                  <a:schemeClr val="tx1"/>
                </a:solidFill>
                <a:effectLst/>
                <a:latin typeface="+mn-lt"/>
                <a:ea typeface="+mn-ea"/>
                <a:cs typeface="+mn-cs"/>
              </a:rPr>
              <a:t>", Phys. Lett. B 848 (2024), 138344</a:t>
            </a:r>
            <a:r>
              <a:rPr lang="en-US" kern="1200" dirty="0">
                <a:solidFill>
                  <a:schemeClr val="tx1"/>
                </a:solidFill>
                <a:effectLst/>
                <a:latin typeface="+mn-lt"/>
                <a:ea typeface="+mn-ea"/>
                <a:cs typeface="+mn-cs"/>
              </a:rPr>
              <a:t>; </a:t>
            </a:r>
            <a:r>
              <a:rPr lang="de-DE" kern="1200" dirty="0">
                <a:solidFill>
                  <a:schemeClr val="tx1"/>
                </a:solidFill>
                <a:effectLst/>
                <a:latin typeface="+mn-lt"/>
                <a:ea typeface="+mn-ea"/>
                <a:cs typeface="+mn-cs"/>
              </a:rPr>
              <a:t>doi:10.1016/j.physletb.2023.138344</a:t>
            </a:r>
            <a:br>
              <a:rPr lang="en-US" kern="1200" dirty="0">
                <a:ea typeface="+mn-ea"/>
                <a:cs typeface="+mn-cs"/>
              </a:rPr>
            </a:br>
            <a:r>
              <a:rPr lang="de-DE" u="sng" kern="1200" dirty="0">
                <a:solidFill>
                  <a:schemeClr val="tx1"/>
                </a:solidFill>
                <a:effectLst/>
                <a:latin typeface="+mn-lt"/>
                <a:ea typeface="+mn-ea"/>
                <a:cs typeface="+mn-cs"/>
                <a:hlinkClick r:id="rId2"/>
              </a:rPr>
              <a:t>https://www.sciencedirect.com/science/article/pii/S0370269323006780</a:t>
            </a:r>
            <a:endParaRPr lang="de-DE" u="sng" kern="1200" dirty="0">
              <a:solidFill>
                <a:schemeClr val="tx1"/>
              </a:solidFill>
              <a:effectLst/>
              <a:latin typeface="+mn-lt"/>
              <a:ea typeface="+mn-ea"/>
              <a:cs typeface="+mn-cs"/>
            </a:endParaRPr>
          </a:p>
          <a:p>
            <a:pPr lvl="1"/>
            <a:r>
              <a:rPr lang="de-DE" u="none" kern="1200" dirty="0" err="1">
                <a:solidFill>
                  <a:schemeClr val="tx1"/>
                </a:solidFill>
                <a:effectLst/>
                <a:latin typeface="+mn-lt"/>
                <a:ea typeface="+mn-ea"/>
                <a:cs typeface="+mn-cs"/>
              </a:rPr>
              <a:t>No</a:t>
            </a:r>
            <a:r>
              <a:rPr lang="de-DE" u="none" kern="1200" dirty="0">
                <a:solidFill>
                  <a:schemeClr val="tx1"/>
                </a:solidFill>
                <a:effectLst/>
                <a:latin typeface="+mn-lt"/>
                <a:ea typeface="+mn-ea"/>
                <a:cs typeface="+mn-cs"/>
              </a:rPr>
              <a:t> </a:t>
            </a:r>
            <a:r>
              <a:rPr lang="de-DE" u="none" kern="1200" dirty="0" err="1">
                <a:solidFill>
                  <a:schemeClr val="tx1"/>
                </a:solidFill>
                <a:effectLst/>
                <a:latin typeface="+mn-lt"/>
                <a:ea typeface="+mn-ea"/>
                <a:cs typeface="+mn-cs"/>
              </a:rPr>
              <a:t>changes</a:t>
            </a:r>
            <a:r>
              <a:rPr lang="de-DE" u="none" kern="1200" dirty="0">
                <a:solidFill>
                  <a:schemeClr val="tx1"/>
                </a:solidFill>
                <a:effectLst/>
                <a:latin typeface="+mn-lt"/>
                <a:ea typeface="+mn-ea"/>
                <a:cs typeface="+mn-cs"/>
              </a:rPr>
              <a:t> in beam </a:t>
            </a:r>
            <a:r>
              <a:rPr lang="de-DE" u="none" kern="1200" dirty="0" err="1">
                <a:solidFill>
                  <a:schemeClr val="tx1"/>
                </a:solidFill>
                <a:effectLst/>
                <a:latin typeface="+mn-lt"/>
                <a:ea typeface="+mn-ea"/>
                <a:cs typeface="+mn-cs"/>
              </a:rPr>
              <a:t>requested</a:t>
            </a:r>
            <a:r>
              <a:rPr lang="de-DE" u="none" kern="1200" dirty="0">
                <a:solidFill>
                  <a:schemeClr val="tx1"/>
                </a:solidFill>
                <a:effectLst/>
                <a:latin typeface="+mn-lt"/>
                <a:ea typeface="+mn-ea"/>
                <a:cs typeface="+mn-cs"/>
              </a:rPr>
              <a:t> </a:t>
            </a:r>
            <a:r>
              <a:rPr lang="de-DE" u="none" kern="1200" dirty="0" err="1">
                <a:solidFill>
                  <a:schemeClr val="tx1"/>
                </a:solidFill>
                <a:effectLst/>
                <a:latin typeface="+mn-lt"/>
                <a:ea typeface="+mn-ea"/>
                <a:cs typeface="+mn-cs"/>
              </a:rPr>
              <a:t>until</a:t>
            </a:r>
            <a:r>
              <a:rPr lang="de-DE" u="none" kern="1200" dirty="0">
                <a:solidFill>
                  <a:schemeClr val="tx1"/>
                </a:solidFill>
                <a:effectLst/>
                <a:latin typeface="+mn-lt"/>
                <a:ea typeface="+mn-ea"/>
                <a:cs typeface="+mn-cs"/>
              </a:rPr>
              <a:t> LS3</a:t>
            </a:r>
          </a:p>
          <a:p>
            <a:endParaRPr lang="en-US" u="none" kern="1200" dirty="0">
              <a:solidFill>
                <a:schemeClr val="tx1"/>
              </a:solidFill>
              <a:effectLst/>
              <a:latin typeface="+mn-lt"/>
              <a:ea typeface="+mn-ea"/>
              <a:cs typeface="+mn-cs"/>
            </a:endParaRPr>
          </a:p>
          <a:p>
            <a:pPr lvl="1"/>
            <a:endParaRPr lang="en-US" dirty="0"/>
          </a:p>
        </p:txBody>
      </p:sp>
      <p:sp>
        <p:nvSpPr>
          <p:cNvPr id="3" name="Title 2">
            <a:extLst>
              <a:ext uri="{FF2B5EF4-FFF2-40B4-BE49-F238E27FC236}">
                <a16:creationId xmlns:a16="http://schemas.microsoft.com/office/drawing/2014/main" id="{F2EFE71D-ACBD-AA6A-E72E-6551D10CBE97}"/>
              </a:ext>
            </a:extLst>
          </p:cNvPr>
          <p:cNvSpPr>
            <a:spLocks noGrp="1"/>
          </p:cNvSpPr>
          <p:nvPr>
            <p:ph type="title"/>
          </p:nvPr>
        </p:nvSpPr>
        <p:spPr/>
        <p:txBody>
          <a:bodyPr/>
          <a:lstStyle/>
          <a:p>
            <a:r>
              <a:rPr lang="en-US" dirty="0"/>
              <a:t>SPS North Area continued</a:t>
            </a:r>
          </a:p>
        </p:txBody>
      </p:sp>
    </p:spTree>
    <p:extLst>
      <p:ext uri="{BB962C8B-B14F-4D97-AF65-F5344CB8AC3E}">
        <p14:creationId xmlns:p14="http://schemas.microsoft.com/office/powerpoint/2010/main" val="4096138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CFA1BB51-8ECF-0E2F-57DE-A723C707D3FE}"/>
              </a:ext>
            </a:extLst>
          </p:cNvPr>
          <p:cNvSpPr>
            <a:spLocks noGrp="1"/>
          </p:cNvSpPr>
          <p:nvPr>
            <p:ph type="subTitle" idx="1"/>
          </p:nvPr>
        </p:nvSpPr>
        <p:spPr/>
        <p:txBody>
          <a:bodyPr/>
          <a:lstStyle/>
          <a:p>
            <a:r>
              <a:rPr lang="en-US" dirty="0"/>
              <a:t>Numerous and diverse community</a:t>
            </a:r>
          </a:p>
          <a:p>
            <a:r>
              <a:rPr lang="en-US" dirty="0"/>
              <a:t>New DRD collaborations being currently formed</a:t>
            </a:r>
          </a:p>
        </p:txBody>
      </p:sp>
      <p:sp>
        <p:nvSpPr>
          <p:cNvPr id="7" name="Title 6">
            <a:extLst>
              <a:ext uri="{FF2B5EF4-FFF2-40B4-BE49-F238E27FC236}">
                <a16:creationId xmlns:a16="http://schemas.microsoft.com/office/drawing/2014/main" id="{8928BB91-C393-ACF1-87EC-2928F613FAA1}"/>
              </a:ext>
            </a:extLst>
          </p:cNvPr>
          <p:cNvSpPr>
            <a:spLocks noGrp="1"/>
          </p:cNvSpPr>
          <p:nvPr>
            <p:ph type="ctrTitle"/>
          </p:nvPr>
        </p:nvSpPr>
        <p:spPr/>
        <p:txBody>
          <a:bodyPr/>
          <a:lstStyle/>
          <a:p>
            <a:r>
              <a:rPr lang="en-US" dirty="0"/>
              <a:t>Detector R&amp;D Test Beam Users</a:t>
            </a:r>
          </a:p>
        </p:txBody>
      </p:sp>
      <p:sp>
        <p:nvSpPr>
          <p:cNvPr id="4" name="Date Placeholder 3">
            <a:extLst>
              <a:ext uri="{FF2B5EF4-FFF2-40B4-BE49-F238E27FC236}">
                <a16:creationId xmlns:a16="http://schemas.microsoft.com/office/drawing/2014/main" id="{11C7FDF2-D3E0-1D22-3833-61AABE4A8801}"/>
              </a:ext>
            </a:extLst>
          </p:cNvPr>
          <p:cNvSpPr>
            <a:spLocks noGrp="1"/>
          </p:cNvSpPr>
          <p:nvPr>
            <p:ph type="dt" sz="half" idx="4294967295"/>
          </p:nvPr>
        </p:nvSpPr>
        <p:spPr>
          <a:xfrm>
            <a:off x="0" y="6351588"/>
            <a:ext cx="631825" cy="365125"/>
          </a:xfrm>
          <a:prstGeom prst="rect">
            <a:avLst/>
          </a:prstGeom>
        </p:spPr>
        <p:txBody>
          <a:bodyPr/>
          <a:lstStyle/>
          <a:p>
            <a:r>
              <a:rPr lang="de-CH"/>
              <a:t>14.11.2023</a:t>
            </a:r>
            <a:endParaRPr lang="en-US" dirty="0"/>
          </a:p>
        </p:txBody>
      </p:sp>
      <p:sp>
        <p:nvSpPr>
          <p:cNvPr id="5" name="Footer Placeholder 4">
            <a:extLst>
              <a:ext uri="{FF2B5EF4-FFF2-40B4-BE49-F238E27FC236}">
                <a16:creationId xmlns:a16="http://schemas.microsoft.com/office/drawing/2014/main" id="{DE749998-4470-A95E-5403-2E3302232FAA}"/>
              </a:ext>
            </a:extLst>
          </p:cNvPr>
          <p:cNvSpPr>
            <a:spLocks noGrp="1"/>
          </p:cNvSpPr>
          <p:nvPr>
            <p:ph type="ftr" sz="quarter" idx="4294967295"/>
          </p:nvPr>
        </p:nvSpPr>
        <p:spPr>
          <a:xfrm>
            <a:off x="5619750" y="6356350"/>
            <a:ext cx="6572250" cy="365125"/>
          </a:xfrm>
          <a:prstGeom prst="rect">
            <a:avLst/>
          </a:prstGeom>
        </p:spPr>
        <p:txBody>
          <a:bodyPr/>
          <a:lstStyle/>
          <a:p>
            <a:r>
              <a:rPr lang="en-US"/>
              <a:t>R. Steerenberg | SPSC#151 - Accelerator Complex Status Report</a:t>
            </a:r>
            <a:endParaRPr lang="en-US" dirty="0"/>
          </a:p>
        </p:txBody>
      </p:sp>
      <p:sp>
        <p:nvSpPr>
          <p:cNvPr id="6" name="Slide Number Placeholder 5">
            <a:extLst>
              <a:ext uri="{FF2B5EF4-FFF2-40B4-BE49-F238E27FC236}">
                <a16:creationId xmlns:a16="http://schemas.microsoft.com/office/drawing/2014/main" id="{3037875B-88B4-ADA4-252C-F09F9D50914F}"/>
              </a:ext>
            </a:extLst>
          </p:cNvPr>
          <p:cNvSpPr>
            <a:spLocks noGrp="1"/>
          </p:cNvSpPr>
          <p:nvPr>
            <p:ph type="sldNum" sz="quarter" idx="4294967295"/>
          </p:nvPr>
        </p:nvSpPr>
        <p:spPr>
          <a:xfrm>
            <a:off x="11510963" y="6356350"/>
            <a:ext cx="681037" cy="365125"/>
          </a:xfrm>
          <a:prstGeom prst="rect">
            <a:avLst/>
          </a:prstGeom>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541712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10C7E9C-78DC-E3D6-49BC-78142EF1C0EF}"/>
              </a:ext>
            </a:extLst>
          </p:cNvPr>
          <p:cNvSpPr>
            <a:spLocks noGrp="1"/>
          </p:cNvSpPr>
          <p:nvPr>
            <p:ph idx="1"/>
          </p:nvPr>
        </p:nvSpPr>
        <p:spPr/>
        <p:txBody>
          <a:bodyPr/>
          <a:lstStyle/>
          <a:p>
            <a:r>
              <a:rPr lang="en-GB" sz="1800" dirty="0"/>
              <a:t>Many test beam users have only 1 or 2 weeks to perform their measurements. Substantial time for commissioning and set-up changes </a:t>
            </a:r>
            <a:r>
              <a:rPr lang="en-GB" sz="1800" dirty="0">
                <a:sym typeface="Wingdings" panose="05000000000000000000" pitchFamily="2" charset="2"/>
              </a:rPr>
              <a:t>  even a relatively short beam unavailability can be problematic.</a:t>
            </a:r>
            <a:endParaRPr lang="en-GB" sz="1800" dirty="0"/>
          </a:p>
          <a:p>
            <a:r>
              <a:rPr lang="en-GB" sz="1800" b="1" dirty="0"/>
              <a:t>Maximal rate </a:t>
            </a:r>
            <a:r>
              <a:rPr lang="en-GB" sz="1800" dirty="0"/>
              <a:t>during the spill is </a:t>
            </a:r>
            <a:r>
              <a:rPr lang="en-GB" sz="1800" b="1" dirty="0"/>
              <a:t>usually defined by the DAQ (</a:t>
            </a:r>
            <a:r>
              <a:rPr lang="en-GB" sz="1800" dirty="0"/>
              <a:t>few users limited by radioprotection) </a:t>
            </a:r>
          </a:p>
          <a:p>
            <a:pPr lvl="1"/>
            <a:r>
              <a:rPr lang="en-GB" sz="1800" dirty="0"/>
              <a:t>Spill structure often hidden behind the low data-taking rate</a:t>
            </a:r>
          </a:p>
          <a:p>
            <a:pPr lvl="1"/>
            <a:r>
              <a:rPr lang="en-GB" sz="1800" dirty="0"/>
              <a:t>The only way to improve statistics is by </a:t>
            </a:r>
            <a:r>
              <a:rPr lang="en-GB" sz="1800" b="1" dirty="0"/>
              <a:t>increasing the number of collected spills </a:t>
            </a:r>
            <a:r>
              <a:rPr lang="en-GB" sz="1800" dirty="0"/>
              <a:t>– increasing beam intensity would not improve statistics.</a:t>
            </a:r>
          </a:p>
          <a:p>
            <a:pPr lvl="1">
              <a:buFont typeface="Wingdings" panose="05000000000000000000" pitchFamily="2" charset="2"/>
              <a:buChar char="à"/>
            </a:pPr>
            <a:r>
              <a:rPr lang="en-GB" sz="1800" dirty="0">
                <a:sym typeface="Wingdings" panose="05000000000000000000" pitchFamily="2" charset="2"/>
              </a:rPr>
              <a:t>The best </a:t>
            </a:r>
            <a:r>
              <a:rPr lang="en-GB" sz="1800" b="1" dirty="0">
                <a:solidFill>
                  <a:srgbClr val="003399"/>
                </a:solidFill>
                <a:sym typeface="Wingdings" panose="05000000000000000000" pitchFamily="2" charset="2"/>
              </a:rPr>
              <a:t>KPI for a test beam is the number of delivered spills</a:t>
            </a:r>
          </a:p>
          <a:p>
            <a:r>
              <a:rPr lang="en-GB" sz="1800" dirty="0">
                <a:sym typeface="Wingdings" panose="05000000000000000000" pitchFamily="2" charset="2"/>
              </a:rPr>
              <a:t>Request to </a:t>
            </a:r>
            <a:r>
              <a:rPr lang="en-GB" sz="1800" dirty="0">
                <a:solidFill>
                  <a:srgbClr val="003399"/>
                </a:solidFill>
                <a:sym typeface="Wingdings" panose="05000000000000000000" pitchFamily="2" charset="2"/>
              </a:rPr>
              <a:t>improve </a:t>
            </a:r>
            <a:r>
              <a:rPr lang="en-GB" sz="1800" b="1" dirty="0">
                <a:solidFill>
                  <a:srgbClr val="003399"/>
                </a:solidFill>
                <a:sym typeface="Wingdings" panose="05000000000000000000" pitchFamily="2" charset="2"/>
              </a:rPr>
              <a:t>announcements for shorter-notice super-cycle and beam changes:</a:t>
            </a:r>
            <a:endParaRPr lang="en-GB" sz="1800" dirty="0">
              <a:solidFill>
                <a:srgbClr val="003399"/>
              </a:solidFill>
              <a:sym typeface="Wingdings" panose="05000000000000000000" pitchFamily="2" charset="2"/>
            </a:endParaRPr>
          </a:p>
          <a:p>
            <a:pPr lvl="1"/>
            <a:r>
              <a:rPr lang="en-GB" sz="1800" dirty="0">
                <a:sym typeface="Wingdings" panose="05000000000000000000" pitchFamily="2" charset="2"/>
              </a:rPr>
              <a:t>Examples</a:t>
            </a:r>
          </a:p>
          <a:p>
            <a:pPr lvl="2"/>
            <a:r>
              <a:rPr lang="en-GB" dirty="0">
                <a:sym typeface="Wingdings" panose="05000000000000000000" pitchFamily="2" charset="2"/>
              </a:rPr>
              <a:t>If users know that filling of the LHC will start in an hour, they can postpone their access to change their detector orientation until then.</a:t>
            </a:r>
          </a:p>
          <a:p>
            <a:pPr lvl="2"/>
            <a:r>
              <a:rPr lang="en-GB" dirty="0">
                <a:sym typeface="Wingdings" panose="05000000000000000000" pitchFamily="2" charset="2"/>
              </a:rPr>
              <a:t>When there is a beam stop, up to date (including reason of stop) information about the status should be communicated, </a:t>
            </a:r>
            <a:r>
              <a:rPr lang="en-GB" b="1" dirty="0">
                <a:sym typeface="Wingdings" panose="05000000000000000000" pitchFamily="2" charset="2"/>
              </a:rPr>
              <a:t>so that the people and equipment are ready when the beam comes back</a:t>
            </a:r>
            <a:r>
              <a:rPr lang="en-GB" dirty="0">
                <a:sym typeface="Wingdings" panose="05000000000000000000" pitchFamily="2" charset="2"/>
              </a:rPr>
              <a:t>, not scrambling out of the experimental area once the beam gets into the machine!</a:t>
            </a:r>
          </a:p>
          <a:p>
            <a:pPr lvl="2"/>
            <a:endParaRPr lang="en-GB" sz="1400" dirty="0">
              <a:sym typeface="Wingdings" panose="05000000000000000000" pitchFamily="2" charset="2"/>
            </a:endParaRPr>
          </a:p>
          <a:p>
            <a:pPr lvl="2"/>
            <a:endParaRPr lang="en-GB" sz="1400" dirty="0">
              <a:sym typeface="Wingdings" panose="05000000000000000000" pitchFamily="2" charset="2"/>
            </a:endParaRPr>
          </a:p>
          <a:p>
            <a:pPr lvl="2"/>
            <a:endParaRPr lang="en-GB" sz="1400" dirty="0">
              <a:sym typeface="Wingdings" panose="05000000000000000000" pitchFamily="2" charset="2"/>
            </a:endParaRPr>
          </a:p>
          <a:p>
            <a:pPr lvl="2"/>
            <a:endParaRPr lang="en-US" sz="1400" dirty="0"/>
          </a:p>
          <a:p>
            <a:pPr marL="231775" marR="0" indent="-231775">
              <a:spcBef>
                <a:spcPts val="0"/>
              </a:spcBef>
              <a:spcAft>
                <a:spcPts val="0"/>
              </a:spcAft>
            </a:pPr>
            <a:r>
              <a:rPr lang="en-US" sz="1400" dirty="0"/>
              <a:t>User feed-back session test beams https://indico.cern.ch/event/1345699/</a:t>
            </a:r>
            <a:endParaRPr lang="en-US" sz="1200" dirty="0">
              <a:effectLst/>
              <a:ea typeface="Calibri" panose="020F0502020204030204" pitchFamily="34" charset="0"/>
            </a:endParaRPr>
          </a:p>
          <a:p>
            <a:pPr lvl="2"/>
            <a:endParaRPr lang="en-GB" dirty="0">
              <a:sym typeface="Wingdings" panose="05000000000000000000" pitchFamily="2" charset="2"/>
            </a:endParaRPr>
          </a:p>
          <a:p>
            <a:endParaRPr lang="en-US" dirty="0"/>
          </a:p>
        </p:txBody>
      </p:sp>
      <p:sp>
        <p:nvSpPr>
          <p:cNvPr id="4" name="Title 3">
            <a:extLst>
              <a:ext uri="{FF2B5EF4-FFF2-40B4-BE49-F238E27FC236}">
                <a16:creationId xmlns:a16="http://schemas.microsoft.com/office/drawing/2014/main" id="{9010E677-AE0E-2846-DBAE-C446F826301E}"/>
              </a:ext>
            </a:extLst>
          </p:cNvPr>
          <p:cNvSpPr>
            <a:spLocks noGrp="1"/>
          </p:cNvSpPr>
          <p:nvPr>
            <p:ph type="title"/>
          </p:nvPr>
        </p:nvSpPr>
        <p:spPr/>
        <p:txBody>
          <a:bodyPr/>
          <a:lstStyle/>
          <a:p>
            <a:r>
              <a:rPr lang="en-US" dirty="0"/>
              <a:t>General Remarks from Test Beam Users</a:t>
            </a:r>
          </a:p>
        </p:txBody>
      </p:sp>
    </p:spTree>
    <p:extLst>
      <p:ext uri="{BB962C8B-B14F-4D97-AF65-F5344CB8AC3E}">
        <p14:creationId xmlns:p14="http://schemas.microsoft.com/office/powerpoint/2010/main" val="1842791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930BA0-A289-6A20-1F3E-4A01538683EC}"/>
              </a:ext>
            </a:extLst>
          </p:cNvPr>
          <p:cNvSpPr>
            <a:spLocks noGrp="1"/>
          </p:cNvSpPr>
          <p:nvPr>
            <p:ph idx="1"/>
          </p:nvPr>
        </p:nvSpPr>
        <p:spPr/>
        <p:txBody>
          <a:bodyPr/>
          <a:lstStyle/>
          <a:p>
            <a:r>
              <a:rPr lang="en-US" dirty="0">
                <a:sym typeface="Wingdings" panose="05000000000000000000" pitchFamily="2" charset="2"/>
              </a:rPr>
              <a:t>Improve communication via </a:t>
            </a:r>
            <a:r>
              <a:rPr lang="en-US" b="1" dirty="0">
                <a:sym typeface="Wingdings" panose="05000000000000000000" pitchFamily="2" charset="2"/>
              </a:rPr>
              <a:t>page 1 and OP logbooks</a:t>
            </a:r>
          </a:p>
          <a:p>
            <a:pPr lvl="1"/>
            <a:r>
              <a:rPr lang="en-US" sz="1800" dirty="0">
                <a:sym typeface="Wingdings" panose="05000000000000000000" pitchFamily="2" charset="2"/>
              </a:rPr>
              <a:t>Bring PS and SPS FT user info to the same </a:t>
            </a:r>
            <a:r>
              <a:rPr lang="en-US" sz="1800" b="1" dirty="0">
                <a:sym typeface="Wingdings" panose="05000000000000000000" pitchFamily="2" charset="2"/>
              </a:rPr>
              <a:t>level of details and update frequency </a:t>
            </a:r>
            <a:r>
              <a:rPr lang="en-US" sz="1800" dirty="0">
                <a:sym typeface="Wingdings" panose="05000000000000000000" pitchFamily="2" charset="2"/>
              </a:rPr>
              <a:t>as the one for LHC users</a:t>
            </a:r>
          </a:p>
          <a:p>
            <a:pPr lvl="1"/>
            <a:r>
              <a:rPr lang="en-US" sz="1800" dirty="0">
                <a:sym typeface="Wingdings" panose="05000000000000000000" pitchFamily="2" charset="2"/>
              </a:rPr>
              <a:t>Add to the OP shut-down training </a:t>
            </a:r>
            <a:r>
              <a:rPr lang="en-US" sz="1800" dirty="0" err="1">
                <a:sym typeface="Wingdings" panose="05000000000000000000" pitchFamily="2" charset="2"/>
              </a:rPr>
              <a:t>explations</a:t>
            </a:r>
            <a:r>
              <a:rPr lang="en-US" sz="1800" dirty="0">
                <a:sym typeface="Wingdings" panose="05000000000000000000" pitchFamily="2" charset="2"/>
              </a:rPr>
              <a:t> what kind of information users need and why? </a:t>
            </a:r>
          </a:p>
          <a:p>
            <a:r>
              <a:rPr lang="en-US" dirty="0"/>
              <a:t>Page 1 or other means: Improve </a:t>
            </a:r>
            <a:r>
              <a:rPr lang="en-US" b="1" dirty="0"/>
              <a:t>announcement of shorter-notice deterioration or unavailability </a:t>
            </a:r>
            <a:r>
              <a:rPr lang="en-US" dirty="0"/>
              <a:t>of user beams – and, </a:t>
            </a:r>
            <a:r>
              <a:rPr lang="en-US" b="1" dirty="0"/>
              <a:t>equally important, the end of the deterioration/beam unavailability</a:t>
            </a:r>
          </a:p>
          <a:p>
            <a:pPr lvl="1"/>
            <a:r>
              <a:rPr lang="en-US" sz="1800" b="1" dirty="0"/>
              <a:t>Communicate as soon as possible and keep information up to date</a:t>
            </a:r>
          </a:p>
          <a:p>
            <a:pPr lvl="1"/>
            <a:r>
              <a:rPr lang="en-US" sz="1800" dirty="0"/>
              <a:t>e.g., dedicated or parallel LHC filling, MDs, other super-cycle changes.</a:t>
            </a:r>
          </a:p>
          <a:p>
            <a:pPr lvl="1"/>
            <a:r>
              <a:rPr lang="en-US" sz="1800" dirty="0">
                <a:sym typeface="Wingdings" panose="05000000000000000000" pitchFamily="2" charset="2"/>
              </a:rPr>
              <a:t> important for all users to plan their measurements accordingly (e.g., do not start a new measurement shortly before the conditions change, or the beam goes away, but rather continue with the ongoing run.)</a:t>
            </a:r>
          </a:p>
          <a:p>
            <a:r>
              <a:rPr lang="en-US" b="1" dirty="0">
                <a:sym typeface="Wingdings" panose="05000000000000000000" pitchFamily="2" charset="2"/>
              </a:rPr>
              <a:t>PS and PSB </a:t>
            </a:r>
            <a:r>
              <a:rPr lang="en-US" b="1" dirty="0" err="1">
                <a:sym typeface="Wingdings" panose="05000000000000000000" pitchFamily="2" charset="2"/>
              </a:rPr>
              <a:t>vistar</a:t>
            </a:r>
            <a:r>
              <a:rPr lang="en-US" b="1" dirty="0">
                <a:sym typeface="Wingdings" panose="05000000000000000000" pitchFamily="2" charset="2"/>
              </a:rPr>
              <a:t>: add a page with a summary / statistics </a:t>
            </a:r>
            <a:r>
              <a:rPr lang="en-US" dirty="0">
                <a:sym typeface="Wingdings" panose="05000000000000000000" pitchFamily="2" charset="2"/>
              </a:rPr>
              <a:t>of, e.g.: </a:t>
            </a:r>
            <a:r>
              <a:rPr lang="en-US" b="1" dirty="0">
                <a:sym typeface="Wingdings" panose="05000000000000000000" pitchFamily="2" charset="2"/>
              </a:rPr>
              <a:t>number of cycles per user </a:t>
            </a:r>
            <a:r>
              <a:rPr lang="en-US" dirty="0">
                <a:sym typeface="Wingdings" panose="05000000000000000000" pitchFamily="2" charset="2"/>
              </a:rPr>
              <a:t>(now and last 1 hour); </a:t>
            </a:r>
            <a:r>
              <a:rPr lang="en-US" b="1" dirty="0">
                <a:sym typeface="Wingdings" panose="05000000000000000000" pitchFamily="2" charset="2"/>
              </a:rPr>
              <a:t>number of free cycles</a:t>
            </a:r>
            <a:r>
              <a:rPr lang="en-US" dirty="0">
                <a:sym typeface="Wingdings" panose="05000000000000000000" pitchFamily="2" charset="2"/>
              </a:rPr>
              <a:t>. (Because the page 1 does not fit on one page especial via the web interface it is hardly possible to extract this info – page is not scrolling but jumping.)</a:t>
            </a:r>
          </a:p>
          <a:p>
            <a:pPr lvl="1"/>
            <a:r>
              <a:rPr lang="en-US" sz="1800" dirty="0">
                <a:sym typeface="Wingdings" panose="05000000000000000000" pitchFamily="2" charset="2"/>
              </a:rPr>
              <a:t>Log to NXCALS</a:t>
            </a:r>
          </a:p>
        </p:txBody>
      </p:sp>
      <p:sp>
        <p:nvSpPr>
          <p:cNvPr id="3" name="Title 2">
            <a:extLst>
              <a:ext uri="{FF2B5EF4-FFF2-40B4-BE49-F238E27FC236}">
                <a16:creationId xmlns:a16="http://schemas.microsoft.com/office/drawing/2014/main" id="{9BFD5862-4595-AB7D-8378-0451467CF2E2}"/>
              </a:ext>
            </a:extLst>
          </p:cNvPr>
          <p:cNvSpPr>
            <a:spLocks noGrp="1"/>
          </p:cNvSpPr>
          <p:nvPr>
            <p:ph type="title"/>
          </p:nvPr>
        </p:nvSpPr>
        <p:spPr/>
        <p:txBody>
          <a:bodyPr/>
          <a:lstStyle/>
          <a:p>
            <a:r>
              <a:rPr lang="en-US" dirty="0"/>
              <a:t>Communication Wishlist I</a:t>
            </a:r>
          </a:p>
        </p:txBody>
      </p:sp>
    </p:spTree>
    <p:extLst>
      <p:ext uri="{BB962C8B-B14F-4D97-AF65-F5344CB8AC3E}">
        <p14:creationId xmlns:p14="http://schemas.microsoft.com/office/powerpoint/2010/main" val="6651564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7BC00FAA-E102-A15A-670E-545331874EF1}"/>
              </a:ext>
            </a:extLst>
          </p:cNvPr>
          <p:cNvGraphicFramePr>
            <a:graphicFrameLocks noGrp="1"/>
          </p:cNvGraphicFramePr>
          <p:nvPr>
            <p:ph idx="1"/>
            <p:extLst>
              <p:ext uri="{D42A27DB-BD31-4B8C-83A1-F6EECF244321}">
                <p14:modId xmlns:p14="http://schemas.microsoft.com/office/powerpoint/2010/main" val="2176511591"/>
              </p:ext>
            </p:extLst>
          </p:nvPr>
        </p:nvGraphicFramePr>
        <p:xfrm>
          <a:off x="609600" y="785813"/>
          <a:ext cx="10972800" cy="4998720"/>
        </p:xfrm>
        <a:graphic>
          <a:graphicData uri="http://schemas.openxmlformats.org/drawingml/2006/table">
            <a:tbl>
              <a:tblPr firstRow="1" bandRow="1">
                <a:tableStyleId>{5940675A-B579-460E-94D1-54222C63F5DA}</a:tableStyleId>
              </a:tblPr>
              <a:tblGrid>
                <a:gridCol w="2490952">
                  <a:extLst>
                    <a:ext uri="{9D8B030D-6E8A-4147-A177-3AD203B41FA5}">
                      <a16:colId xmlns:a16="http://schemas.microsoft.com/office/drawing/2014/main" val="3833655663"/>
                    </a:ext>
                  </a:extLst>
                </a:gridCol>
                <a:gridCol w="8481848">
                  <a:extLst>
                    <a:ext uri="{9D8B030D-6E8A-4147-A177-3AD203B41FA5}">
                      <a16:colId xmlns:a16="http://schemas.microsoft.com/office/drawing/2014/main" val="934127731"/>
                    </a:ext>
                  </a:extLst>
                </a:gridCol>
              </a:tblGrid>
              <a:tr h="370840">
                <a:tc>
                  <a:txBody>
                    <a:bodyPr/>
                    <a:lstStyle/>
                    <a:p>
                      <a:r>
                        <a:rPr lang="en-US" sz="1600" b="1" dirty="0"/>
                        <a:t>CERF</a:t>
                      </a:r>
                      <a:r>
                        <a:rPr lang="en-US" sz="1600" dirty="0"/>
                        <a:t> (</a:t>
                      </a:r>
                      <a:r>
                        <a:rPr lang="en-GB" sz="1600" dirty="0"/>
                        <a:t>CERN-EU high-energy Reference Field facility) - user facility in H6 https://cerf.web.cern.ch/</a:t>
                      </a:r>
                      <a:endParaRPr lang="en-US" sz="1600" dirty="0"/>
                    </a:p>
                  </a:txBody>
                  <a:tcPr/>
                </a:tc>
                <a:tc>
                  <a:txBody>
                    <a:bodyPr/>
                    <a:lstStyle/>
                    <a:p>
                      <a:r>
                        <a:rPr lang="en-US" sz="1600" dirty="0"/>
                        <a:t>2023 beam very stable and highly available</a:t>
                      </a:r>
                    </a:p>
                    <a:p>
                      <a:r>
                        <a:rPr lang="en-US" sz="1600" dirty="0"/>
                        <a:t>2024:</a:t>
                      </a:r>
                    </a:p>
                    <a:p>
                      <a:pPr marL="285750" indent="-285750">
                        <a:buFont typeface="Arial" panose="020B0604020202020204" pitchFamily="34" charset="0"/>
                        <a:buChar char="•"/>
                      </a:pPr>
                      <a:r>
                        <a:rPr lang="en-GB" sz="1600" b="1" dirty="0"/>
                        <a:t>CERN-integrated solutions to perform beam monitoring </a:t>
                      </a:r>
                      <a:r>
                        <a:rPr lang="en-GB" sz="1600" dirty="0"/>
                        <a:t>(e.g., centralized acquisition on NXCALS, etc.) could be studied with the support of BE and SY</a:t>
                      </a:r>
                      <a:endParaRPr lang="en-US" sz="1600" dirty="0"/>
                    </a:p>
                  </a:txBody>
                  <a:tcPr/>
                </a:tc>
                <a:extLst>
                  <a:ext uri="{0D108BD9-81ED-4DB2-BD59-A6C34878D82A}">
                    <a16:rowId xmlns:a16="http://schemas.microsoft.com/office/drawing/2014/main" val="3560578105"/>
                  </a:ext>
                </a:extLst>
              </a:tr>
              <a:tr h="370840">
                <a:tc>
                  <a:txBody>
                    <a:bodyPr/>
                    <a:lstStyle/>
                    <a:p>
                      <a:r>
                        <a:rPr lang="en-US" sz="1600" b="1" dirty="0"/>
                        <a:t>RD51</a:t>
                      </a:r>
                      <a:r>
                        <a:rPr lang="en-US" sz="1600" dirty="0"/>
                        <a:t>; micropattern Gas Detectors; up to 7 set-ups; 3x2 weeks; in H4 most of the time parallel to GIF++</a:t>
                      </a:r>
                    </a:p>
                    <a:p>
                      <a:pPr marL="285750" indent="-285750">
                        <a:buFont typeface="Wingdings" panose="05000000000000000000" pitchFamily="2" charset="2"/>
                        <a:buChar char="à"/>
                      </a:pPr>
                      <a:r>
                        <a:rPr lang="en-US" sz="1600" b="1" dirty="0">
                          <a:sym typeface="Wingdings" panose="05000000000000000000" pitchFamily="2" charset="2"/>
                        </a:rPr>
                        <a:t>Future DRD1 </a:t>
                      </a:r>
                      <a:r>
                        <a:rPr lang="en-US" sz="1600" dirty="0">
                          <a:sym typeface="Wingdings" panose="05000000000000000000" pitchFamily="2" charset="2"/>
                        </a:rPr>
                        <a:t>(gaseous detectors)</a:t>
                      </a:r>
                    </a:p>
                    <a:p>
                      <a:pPr marL="285750" indent="-285750">
                        <a:buFont typeface="Wingdings" panose="05000000000000000000" pitchFamily="2" charset="2"/>
                        <a:buChar char="à"/>
                      </a:pPr>
                      <a:r>
                        <a:rPr lang="en-US" sz="1600" b="1" dirty="0">
                          <a:sym typeface="Wingdings" panose="05000000000000000000" pitchFamily="2" charset="2"/>
                        </a:rPr>
                        <a:t>Larger and more divers user group!</a:t>
                      </a:r>
                      <a:endParaRPr lang="en-US" sz="1600" b="1" dirty="0"/>
                    </a:p>
                  </a:txBody>
                  <a:tcPr/>
                </a:tc>
                <a:tc>
                  <a:txBody>
                    <a:bodyPr/>
                    <a:lstStyle/>
                    <a:p>
                      <a:r>
                        <a:rPr lang="en-US" sz="1600" dirty="0"/>
                        <a:t>2023: Improved purity of the muon beam;</a:t>
                      </a:r>
                    </a:p>
                    <a:p>
                      <a:r>
                        <a:rPr lang="en-US" sz="1600" dirty="0"/>
                        <a:t>2024: </a:t>
                      </a:r>
                    </a:p>
                    <a:p>
                      <a:pPr marL="285750" indent="-285750">
                        <a:buFont typeface="Arial" panose="020B0604020202020204" pitchFamily="34" charset="0"/>
                        <a:buChar char="•"/>
                      </a:pPr>
                      <a:r>
                        <a:rPr lang="en-US" sz="1600" dirty="0"/>
                        <a:t>pion beam: possibility to scan the rate densities (Hz/cm2) ?</a:t>
                      </a:r>
                    </a:p>
                    <a:p>
                      <a:pPr marL="285750" indent="-285750">
                        <a:buFont typeface="Arial" panose="020B0604020202020204" pitchFamily="34" charset="0"/>
                        <a:buChar char="•"/>
                      </a:pPr>
                      <a:r>
                        <a:rPr lang="en-US" sz="1600" dirty="0">
                          <a:solidFill>
                            <a:schemeClr val="tx1"/>
                          </a:solidFill>
                        </a:rPr>
                        <a:t>Large number of set-ups: demanding installation and dismounting; resources on the limit (power sockets, IPs, gas, tables, …)</a:t>
                      </a:r>
                    </a:p>
                    <a:p>
                      <a:pPr marL="285750" indent="-285750">
                        <a:buFont typeface="Arial" panose="020B0604020202020204" pitchFamily="34" charset="0"/>
                        <a:buChar char="•"/>
                      </a:pPr>
                      <a:r>
                        <a:rPr lang="en-GB" sz="1600" b="1" dirty="0">
                          <a:solidFill>
                            <a:schemeClr val="tx1"/>
                          </a:solidFill>
                        </a:rPr>
                        <a:t>Upgrade of the Beam instrumentations &amp; environmental sensors</a:t>
                      </a:r>
                      <a:r>
                        <a:rPr lang="en-GB" sz="1600" dirty="0">
                          <a:solidFill>
                            <a:schemeClr val="tx1"/>
                          </a:solidFill>
                        </a:rPr>
                        <a:t> could bring to significant improvement in the measurements. </a:t>
                      </a:r>
                      <a:endParaRPr lang="en-US" sz="1600" dirty="0">
                        <a:solidFill>
                          <a:schemeClr val="tx1"/>
                        </a:solidFill>
                      </a:endParaRPr>
                    </a:p>
                  </a:txBody>
                  <a:tcPr/>
                </a:tc>
                <a:extLst>
                  <a:ext uri="{0D108BD9-81ED-4DB2-BD59-A6C34878D82A}">
                    <a16:rowId xmlns:a16="http://schemas.microsoft.com/office/drawing/2014/main" val="4221767197"/>
                  </a:ext>
                </a:extLst>
              </a:tr>
              <a:tr h="370840">
                <a:tc>
                  <a:txBody>
                    <a:bodyPr/>
                    <a:lstStyle/>
                    <a:p>
                      <a:r>
                        <a:rPr lang="en-US" sz="1600" dirty="0"/>
                        <a:t>DRD6 Calorimetry</a:t>
                      </a:r>
                    </a:p>
                  </a:txBody>
                  <a:tcPr/>
                </a:tc>
                <a:tc>
                  <a:txBody>
                    <a:bodyPr/>
                    <a:lstStyle/>
                    <a:p>
                      <a:r>
                        <a:rPr lang="en-GB" sz="1600" dirty="0"/>
                        <a:t>Large and challenging prototype setups even in early stages; Dedicated calorimeter test beam line requested</a:t>
                      </a:r>
                      <a:endParaRPr lang="en-US" sz="1600" dirty="0"/>
                    </a:p>
                  </a:txBody>
                  <a:tcPr/>
                </a:tc>
                <a:extLst>
                  <a:ext uri="{0D108BD9-81ED-4DB2-BD59-A6C34878D82A}">
                    <a16:rowId xmlns:a16="http://schemas.microsoft.com/office/drawing/2014/main" val="571068240"/>
                  </a:ext>
                </a:extLst>
              </a:tr>
              <a:tr h="370840">
                <a:tc>
                  <a:txBody>
                    <a:bodyPr/>
                    <a:lstStyle/>
                    <a:p>
                      <a:r>
                        <a:rPr lang="en-US" sz="1600" dirty="0" err="1"/>
                        <a:t>LHCb</a:t>
                      </a:r>
                      <a:endParaRPr lang="en-US" sz="1600" dirty="0"/>
                    </a:p>
                  </a:txBody>
                  <a:tcPr/>
                </a:tc>
                <a:tc>
                  <a:txBody>
                    <a:bodyPr/>
                    <a:lstStyle/>
                    <a:p>
                      <a:r>
                        <a:rPr lang="en-GB" sz="1600" dirty="0"/>
                        <a:t>Effort to move towards common runs with multiple subdetectors (e.g. VELO+RICH)</a:t>
                      </a:r>
                    </a:p>
                    <a:p>
                      <a:r>
                        <a:rPr lang="en-GB" sz="1600" dirty="0"/>
                        <a:t>Issue: </a:t>
                      </a:r>
                      <a:r>
                        <a:rPr lang="en-GB" sz="1600" b="1" dirty="0">
                          <a:solidFill>
                            <a:schemeClr val="tx1"/>
                          </a:solidFill>
                        </a:rPr>
                        <a:t>gas leak detection and gas bottle monitoring – service not available over the week-end; monitoring of the gas levels 24/7 is crucial;</a:t>
                      </a:r>
                      <a:endParaRPr lang="en-US" sz="1600" b="1" dirty="0">
                        <a:solidFill>
                          <a:schemeClr val="tx1"/>
                        </a:solidFill>
                      </a:endParaRPr>
                    </a:p>
                  </a:txBody>
                  <a:tcPr/>
                </a:tc>
                <a:extLst>
                  <a:ext uri="{0D108BD9-81ED-4DB2-BD59-A6C34878D82A}">
                    <a16:rowId xmlns:a16="http://schemas.microsoft.com/office/drawing/2014/main" val="3967301245"/>
                  </a:ext>
                </a:extLst>
              </a:tr>
            </a:tbl>
          </a:graphicData>
        </a:graphic>
      </p:graphicFrame>
      <p:sp>
        <p:nvSpPr>
          <p:cNvPr id="3" name="Title 2">
            <a:extLst>
              <a:ext uri="{FF2B5EF4-FFF2-40B4-BE49-F238E27FC236}">
                <a16:creationId xmlns:a16="http://schemas.microsoft.com/office/drawing/2014/main" id="{520D9EAB-B0AE-CF8F-86A6-1A7979A7B850}"/>
              </a:ext>
            </a:extLst>
          </p:cNvPr>
          <p:cNvSpPr>
            <a:spLocks noGrp="1"/>
          </p:cNvSpPr>
          <p:nvPr>
            <p:ph type="title"/>
          </p:nvPr>
        </p:nvSpPr>
        <p:spPr/>
        <p:txBody>
          <a:bodyPr/>
          <a:lstStyle/>
          <a:p>
            <a:r>
              <a:rPr lang="en-US" dirty="0"/>
              <a:t>SPS NA Test Beams and CERF</a:t>
            </a:r>
          </a:p>
        </p:txBody>
      </p:sp>
    </p:spTree>
    <p:extLst>
      <p:ext uri="{BB962C8B-B14F-4D97-AF65-F5344CB8AC3E}">
        <p14:creationId xmlns:p14="http://schemas.microsoft.com/office/powerpoint/2010/main" val="39495560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7BC00FAA-E102-A15A-670E-545331874EF1}"/>
              </a:ext>
            </a:extLst>
          </p:cNvPr>
          <p:cNvGraphicFramePr>
            <a:graphicFrameLocks noGrp="1"/>
          </p:cNvGraphicFramePr>
          <p:nvPr>
            <p:ph idx="1"/>
            <p:extLst>
              <p:ext uri="{D42A27DB-BD31-4B8C-83A1-F6EECF244321}">
                <p14:modId xmlns:p14="http://schemas.microsoft.com/office/powerpoint/2010/main" val="1923738340"/>
              </p:ext>
            </p:extLst>
          </p:nvPr>
        </p:nvGraphicFramePr>
        <p:xfrm>
          <a:off x="609600" y="785813"/>
          <a:ext cx="10972800" cy="4480560"/>
        </p:xfrm>
        <a:graphic>
          <a:graphicData uri="http://schemas.openxmlformats.org/drawingml/2006/table">
            <a:tbl>
              <a:tblPr firstRow="1" bandRow="1">
                <a:tableStyleId>{5940675A-B579-460E-94D1-54222C63F5DA}</a:tableStyleId>
              </a:tblPr>
              <a:tblGrid>
                <a:gridCol w="2490952">
                  <a:extLst>
                    <a:ext uri="{9D8B030D-6E8A-4147-A177-3AD203B41FA5}">
                      <a16:colId xmlns:a16="http://schemas.microsoft.com/office/drawing/2014/main" val="3833655663"/>
                    </a:ext>
                  </a:extLst>
                </a:gridCol>
                <a:gridCol w="8481848">
                  <a:extLst>
                    <a:ext uri="{9D8B030D-6E8A-4147-A177-3AD203B41FA5}">
                      <a16:colId xmlns:a16="http://schemas.microsoft.com/office/drawing/2014/main" val="934127731"/>
                    </a:ext>
                  </a:extLst>
                </a:gridCol>
              </a:tblGrid>
              <a:tr h="370840">
                <a:tc>
                  <a:txBody>
                    <a:bodyPr/>
                    <a:lstStyle/>
                    <a:p>
                      <a:pPr marL="0" indent="0">
                        <a:buFont typeface="Arial" panose="020B0604020202020204" pitchFamily="34" charset="0"/>
                        <a:buNone/>
                      </a:pPr>
                      <a:r>
                        <a:rPr lang="en-US" sz="1800" b="1" dirty="0"/>
                        <a:t>EP R&amp;D pixel </a:t>
                      </a:r>
                      <a:r>
                        <a:rPr lang="en-US" sz="1800" dirty="0"/>
                        <a:t>sensors.</a:t>
                      </a:r>
                    </a:p>
                    <a:p>
                      <a:pPr marL="119063" indent="-119063">
                        <a:buFont typeface="Arial" panose="020B0604020202020204" pitchFamily="34" charset="0"/>
                        <a:buChar char="•"/>
                      </a:pPr>
                      <a:r>
                        <a:rPr lang="en-US" sz="1800" dirty="0"/>
                        <a:t> 5 weeks in H6 with high secondary beam rates.</a:t>
                      </a:r>
                    </a:p>
                    <a:p>
                      <a:pPr marL="119063" indent="-119063">
                        <a:buFont typeface="Arial" panose="020B0604020202020204" pitchFamily="34" charset="0"/>
                        <a:buChar char="•"/>
                      </a:pPr>
                      <a:r>
                        <a:rPr lang="en-US" sz="1800" dirty="0"/>
                        <a:t>All users requiring high rates run in parallel during these dedicated weeks. </a:t>
                      </a:r>
                    </a:p>
                  </a:txBody>
                  <a:tcPr/>
                </a:tc>
                <a:tc>
                  <a:txBody>
                    <a:bodyPr/>
                    <a:lstStyle/>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Require small beam size and/or high particle rates</a:t>
                      </a:r>
                    </a:p>
                    <a:p>
                      <a:pPr marL="119063" marR="0" lvl="0" indent="-1190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Available rates </a:t>
                      </a:r>
                      <a:r>
                        <a:rPr lang="en-US" sz="1800" dirty="0"/>
                        <a:t>are RP limited: up to 6x10</a:t>
                      </a:r>
                      <a:r>
                        <a:rPr lang="en-US" sz="1800" baseline="30000" dirty="0"/>
                        <a:t>6</a:t>
                      </a:r>
                      <a:r>
                        <a:rPr lang="en-US" sz="1800" dirty="0"/>
                        <a:t> / spill at 3 spills / 43.2 sec SC; </a:t>
                      </a:r>
                      <a:r>
                        <a:rPr lang="en-GB" sz="1800" b="1" dirty="0"/>
                        <a:t>~ 2-3 times higher rate in 2023 than in 2022 </a:t>
                      </a:r>
                      <a:r>
                        <a:rPr lang="en-GB" sz="1800" dirty="0"/>
                        <a:t>– less upstream losses due to VXSS vacuum chamber material removal</a:t>
                      </a:r>
                    </a:p>
                    <a:p>
                      <a:pPr marL="119063" indent="-119063">
                        <a:buFont typeface="Arial" panose="020B0604020202020204" pitchFamily="34" charset="0"/>
                        <a:buChar char="•"/>
                      </a:pPr>
                      <a:r>
                        <a:rPr lang="en-GB" sz="1800" dirty="0"/>
                        <a:t>User could take rates up to ~8</a:t>
                      </a:r>
                      <a:r>
                        <a:rPr lang="en-US" sz="1800" dirty="0"/>
                        <a:t>x10</a:t>
                      </a:r>
                      <a:r>
                        <a:rPr lang="en-US" sz="1800" baseline="30000" dirty="0"/>
                        <a:t>7</a:t>
                      </a:r>
                      <a:r>
                        <a:rPr lang="en-GB" sz="1800" dirty="0"/>
                        <a:t> hits/s</a:t>
                      </a:r>
                    </a:p>
                    <a:p>
                      <a:pPr marL="119063" indent="-119063">
                        <a:buFont typeface="Arial" panose="020B0604020202020204" pitchFamily="34" charset="0"/>
                        <a:buChar char="•"/>
                      </a:pPr>
                      <a:r>
                        <a:rPr lang="en-GB" sz="1800" dirty="0"/>
                        <a:t>Grafana monitoring of DAQ status and environmental conditions </a:t>
                      </a:r>
                    </a:p>
                    <a:p>
                      <a:pPr marL="119063" indent="-119063"/>
                      <a:r>
                        <a:rPr lang="en-GB" sz="1800" b="1" dirty="0">
                          <a:solidFill>
                            <a:schemeClr val="tx1"/>
                          </a:solidFill>
                        </a:rPr>
                        <a:t>Wishes:</a:t>
                      </a:r>
                    </a:p>
                    <a:p>
                      <a:pPr marL="119063" indent="-119063">
                        <a:buFont typeface="Arial" panose="020B0604020202020204" pitchFamily="34" charset="0"/>
                        <a:buChar char="•"/>
                      </a:pPr>
                      <a:r>
                        <a:rPr lang="en-GB" sz="1800" b="1" dirty="0">
                          <a:solidFill>
                            <a:schemeClr val="tx1"/>
                          </a:solidFill>
                        </a:rPr>
                        <a:t>Automatic adjustment of rate (collimator settings) </a:t>
                      </a:r>
                      <a:r>
                        <a:rPr lang="en-GB" sz="1800" b="0" dirty="0">
                          <a:solidFill>
                            <a:schemeClr val="tx1"/>
                          </a:solidFill>
                        </a:rPr>
                        <a:t>based on observed radiation levels</a:t>
                      </a:r>
                    </a:p>
                    <a:p>
                      <a:pPr marL="119063" indent="-119063">
                        <a:buFont typeface="Wingdings" panose="05000000000000000000" pitchFamily="2" charset="2"/>
                        <a:buChar char="à"/>
                      </a:pPr>
                      <a:r>
                        <a:rPr lang="en-GB" sz="1800" b="0" dirty="0">
                          <a:solidFill>
                            <a:schemeClr val="tx1"/>
                          </a:solidFill>
                        </a:rPr>
                        <a:t>higher instantaneous rates during periods with fewer spills / longer super-cycles</a:t>
                      </a:r>
                    </a:p>
                    <a:p>
                      <a:pPr marL="119063" indent="-119063">
                        <a:buFont typeface="Arial" panose="020B0604020202020204" pitchFamily="34" charset="0"/>
                        <a:buChar char="•"/>
                      </a:pPr>
                      <a:r>
                        <a:rPr lang="en-GB" sz="1800" b="0" dirty="0">
                          <a:solidFill>
                            <a:schemeClr val="tx1"/>
                          </a:solidFill>
                        </a:rPr>
                        <a:t>Additional beam-profile monitors near H6B telescopes for easier beam tuning</a:t>
                      </a:r>
                    </a:p>
                    <a:p>
                      <a:pPr marL="119063" indent="-119063">
                        <a:buFont typeface="Arial" panose="020B0604020202020204" pitchFamily="34" charset="0"/>
                        <a:buChar char="•"/>
                      </a:pPr>
                      <a:r>
                        <a:rPr lang="en-GB" sz="1800" b="1" dirty="0">
                          <a:solidFill>
                            <a:schemeClr val="tx1"/>
                          </a:solidFill>
                        </a:rPr>
                        <a:t>Possibility to run CESAR in monitoring mode on any non-Windows PC from remote </a:t>
                      </a:r>
                      <a:r>
                        <a:rPr lang="en-GB" sz="1800" b="0" dirty="0">
                          <a:solidFill>
                            <a:schemeClr val="tx1"/>
                          </a:solidFill>
                        </a:rPr>
                        <a:t>(for us it currently only runs on Windows Terminal Server machines) </a:t>
                      </a:r>
                    </a:p>
                    <a:p>
                      <a:pPr marL="119063" indent="-119063">
                        <a:buFont typeface="Arial" panose="020B0604020202020204" pitchFamily="34" charset="0"/>
                        <a:buChar char="•"/>
                      </a:pPr>
                      <a:r>
                        <a:rPr lang="en-GB" sz="1800" b="1" dirty="0">
                          <a:solidFill>
                            <a:schemeClr val="tx1"/>
                          </a:solidFill>
                        </a:rPr>
                        <a:t>Documented API for CESAR monitoring data (zone access status, rates, ...)</a:t>
                      </a:r>
                    </a:p>
                    <a:p>
                      <a:pPr marL="119063" indent="-119063">
                        <a:buFont typeface="Wingdings" panose="05000000000000000000" pitchFamily="2" charset="2"/>
                        <a:buChar char="à"/>
                      </a:pPr>
                      <a:r>
                        <a:rPr lang="en-GB" sz="1800" b="1" dirty="0">
                          <a:solidFill>
                            <a:schemeClr val="tx1"/>
                          </a:solidFill>
                        </a:rPr>
                        <a:t>Needed for integration in our Grafana monitoring</a:t>
                      </a:r>
                    </a:p>
                  </a:txBody>
                  <a:tcPr/>
                </a:tc>
                <a:extLst>
                  <a:ext uri="{0D108BD9-81ED-4DB2-BD59-A6C34878D82A}">
                    <a16:rowId xmlns:a16="http://schemas.microsoft.com/office/drawing/2014/main" val="3881439742"/>
                  </a:ext>
                </a:extLst>
              </a:tr>
            </a:tbl>
          </a:graphicData>
        </a:graphic>
      </p:graphicFrame>
      <p:sp>
        <p:nvSpPr>
          <p:cNvPr id="3" name="Title 2">
            <a:extLst>
              <a:ext uri="{FF2B5EF4-FFF2-40B4-BE49-F238E27FC236}">
                <a16:creationId xmlns:a16="http://schemas.microsoft.com/office/drawing/2014/main" id="{520D9EAB-B0AE-CF8F-86A6-1A7979A7B850}"/>
              </a:ext>
            </a:extLst>
          </p:cNvPr>
          <p:cNvSpPr>
            <a:spLocks noGrp="1"/>
          </p:cNvSpPr>
          <p:nvPr>
            <p:ph type="title"/>
          </p:nvPr>
        </p:nvSpPr>
        <p:spPr/>
        <p:txBody>
          <a:bodyPr/>
          <a:lstStyle/>
          <a:p>
            <a:r>
              <a:rPr lang="en-US" dirty="0"/>
              <a:t>SPS NA Test Beams continued</a:t>
            </a:r>
          </a:p>
        </p:txBody>
      </p:sp>
    </p:spTree>
    <p:extLst>
      <p:ext uri="{BB962C8B-B14F-4D97-AF65-F5344CB8AC3E}">
        <p14:creationId xmlns:p14="http://schemas.microsoft.com/office/powerpoint/2010/main" val="1000162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circle with white lines and a white circle with a white circle with a white circle with a white circle with a black circle with a white circle with a white circle with a black circle with&#10;&#10;Description automatically generated">
            <a:extLst>
              <a:ext uri="{FF2B5EF4-FFF2-40B4-BE49-F238E27FC236}">
                <a16:creationId xmlns:a16="http://schemas.microsoft.com/office/drawing/2014/main" id="{CCB21917-A09E-32E6-D76C-E8C9954C0E4E}"/>
              </a:ext>
            </a:extLst>
          </p:cNvPr>
          <p:cNvPicPr>
            <a:picLocks noChangeAspect="1"/>
          </p:cNvPicPr>
          <p:nvPr/>
        </p:nvPicPr>
        <p:blipFill>
          <a:blip r:embed="rId2">
            <a:alphaModFix amt="40000"/>
          </a:blip>
          <a:stretch>
            <a:fillRect/>
          </a:stretch>
        </p:blipFill>
        <p:spPr>
          <a:xfrm>
            <a:off x="3130666" y="1333099"/>
            <a:ext cx="5423452" cy="5450705"/>
          </a:xfrm>
          <a:prstGeom prst="rect">
            <a:avLst/>
          </a:prstGeom>
          <a:noFill/>
        </p:spPr>
      </p:pic>
      <p:sp>
        <p:nvSpPr>
          <p:cNvPr id="2" name="Title 1">
            <a:extLst>
              <a:ext uri="{FF2B5EF4-FFF2-40B4-BE49-F238E27FC236}">
                <a16:creationId xmlns:a16="http://schemas.microsoft.com/office/drawing/2014/main" id="{B5F792B9-026F-B43C-9B31-FF5F5ECE3DDB}"/>
              </a:ext>
            </a:extLst>
          </p:cNvPr>
          <p:cNvSpPr>
            <a:spLocks noGrp="1"/>
          </p:cNvSpPr>
          <p:nvPr>
            <p:ph type="title"/>
          </p:nvPr>
        </p:nvSpPr>
        <p:spPr>
          <a:xfrm>
            <a:off x="838200" y="209400"/>
            <a:ext cx="10515600" cy="789907"/>
          </a:xfrm>
        </p:spPr>
        <p:txBody>
          <a:bodyPr>
            <a:normAutofit/>
          </a:bodyPr>
          <a:lstStyle/>
          <a:p>
            <a:pPr algn="ctr"/>
            <a:r>
              <a:rPr lang="en-US" sz="3600" dirty="0">
                <a:cs typeface="Arial"/>
              </a:rPr>
              <a:t>Towards the unified CERN Controls Systems</a:t>
            </a:r>
            <a:endParaRPr lang="en-GB" sz="3600" dirty="0"/>
          </a:p>
        </p:txBody>
      </p:sp>
      <p:sp>
        <p:nvSpPr>
          <p:cNvPr id="3" name="Content Placeholder 2">
            <a:extLst>
              <a:ext uri="{FF2B5EF4-FFF2-40B4-BE49-F238E27FC236}">
                <a16:creationId xmlns:a16="http://schemas.microsoft.com/office/drawing/2014/main" id="{0F101F23-B7F8-8A04-8ECC-4A3A67BFDF6F}"/>
              </a:ext>
            </a:extLst>
          </p:cNvPr>
          <p:cNvSpPr>
            <a:spLocks noGrp="1"/>
          </p:cNvSpPr>
          <p:nvPr>
            <p:ph sz="half" idx="1"/>
          </p:nvPr>
        </p:nvSpPr>
        <p:spPr>
          <a:xfrm>
            <a:off x="660792" y="2278012"/>
            <a:ext cx="5181600" cy="3527497"/>
          </a:xfrm>
        </p:spPr>
        <p:txBody>
          <a:bodyPr anchor="t">
            <a:normAutofit lnSpcReduction="10000"/>
          </a:bodyPr>
          <a:lstStyle/>
          <a:p>
            <a:pPr marL="0" indent="0">
              <a:buNone/>
            </a:pPr>
            <a:r>
              <a:rPr lang="en-GB" dirty="0"/>
              <a:t>2023 Highlights</a:t>
            </a:r>
          </a:p>
          <a:p>
            <a:r>
              <a:rPr lang="en-GB" sz="2000" b="1" dirty="0"/>
              <a:t>Technical design </a:t>
            </a:r>
            <a:r>
              <a:rPr lang="en-GB" sz="2000" dirty="0"/>
              <a:t>of CESAR </a:t>
            </a:r>
            <a:r>
              <a:rPr lang="en-GB" sz="2000" b="1" dirty="0"/>
              <a:t>based on </a:t>
            </a:r>
            <a:r>
              <a:rPr lang="en-GB" sz="2000" b="1" dirty="0" err="1"/>
              <a:t>Acc</a:t>
            </a:r>
            <a:r>
              <a:rPr lang="en-GB" sz="2000" b="1" dirty="0"/>
              <a:t> Controls</a:t>
            </a:r>
            <a:r>
              <a:rPr lang="en-GB" sz="2000" dirty="0"/>
              <a:t>, endorsed by EATM and CTTB. </a:t>
            </a:r>
          </a:p>
          <a:p>
            <a:r>
              <a:rPr lang="en-GB" sz="2000" b="1" dirty="0"/>
              <a:t>Development</a:t>
            </a:r>
            <a:r>
              <a:rPr lang="en-GB" sz="2000" dirty="0"/>
              <a:t> work to </a:t>
            </a:r>
            <a:r>
              <a:rPr lang="en-GB" sz="2000" b="1" dirty="0"/>
              <a:t>integrate CESAR with LSA</a:t>
            </a:r>
            <a:r>
              <a:rPr lang="en-GB" sz="2000" dirty="0"/>
              <a:t> and </a:t>
            </a:r>
            <a:r>
              <a:rPr lang="en-GB" sz="2000" b="1" dirty="0"/>
              <a:t>Controls Configuration.</a:t>
            </a:r>
            <a:endParaRPr lang="en-GB" sz="2000" dirty="0"/>
          </a:p>
          <a:p>
            <a:r>
              <a:rPr lang="en-GB" sz="2000" b="1" dirty="0"/>
              <a:t>Progressing technical consolidation </a:t>
            </a:r>
            <a:r>
              <a:rPr lang="en-GB" sz="2000" dirty="0"/>
              <a:t>of CESAR.</a:t>
            </a:r>
          </a:p>
          <a:p>
            <a:r>
              <a:rPr lang="en-GB" sz="2000" b="1" dirty="0"/>
              <a:t>Ongoing study </a:t>
            </a:r>
            <a:r>
              <a:rPr lang="en-GB" sz="2000" dirty="0"/>
              <a:t>of the future </a:t>
            </a:r>
            <a:r>
              <a:rPr lang="en-GB" sz="2000" b="1" dirty="0"/>
              <a:t>CESAR GUI</a:t>
            </a:r>
            <a:r>
              <a:rPr lang="en-GB" sz="2000" dirty="0"/>
              <a:t>.</a:t>
            </a:r>
          </a:p>
          <a:p>
            <a:r>
              <a:rPr lang="en-GB" sz="2000" dirty="0"/>
              <a:t>Ongoing analysis to </a:t>
            </a:r>
            <a:r>
              <a:rPr lang="en-GB" sz="2000" b="1" dirty="0"/>
              <a:t>separate equipment-specific logic from CESAR </a:t>
            </a:r>
            <a:r>
              <a:rPr lang="en-GB" sz="2000" dirty="0"/>
              <a:t>virtual server.</a:t>
            </a:r>
            <a:endParaRPr lang="en-GB" dirty="0"/>
          </a:p>
        </p:txBody>
      </p:sp>
      <p:sp>
        <p:nvSpPr>
          <p:cNvPr id="4" name="Content Placeholder 3">
            <a:extLst>
              <a:ext uri="{FF2B5EF4-FFF2-40B4-BE49-F238E27FC236}">
                <a16:creationId xmlns:a16="http://schemas.microsoft.com/office/drawing/2014/main" id="{77809591-5BA4-63E3-7287-163F4D4F6334}"/>
              </a:ext>
            </a:extLst>
          </p:cNvPr>
          <p:cNvSpPr>
            <a:spLocks noGrp="1"/>
          </p:cNvSpPr>
          <p:nvPr>
            <p:ph sz="half" idx="2"/>
          </p:nvPr>
        </p:nvSpPr>
        <p:spPr>
          <a:xfrm>
            <a:off x="6172200" y="2278013"/>
            <a:ext cx="5181600" cy="3169886"/>
          </a:xfrm>
        </p:spPr>
        <p:txBody>
          <a:bodyPr anchor="t">
            <a:normAutofit lnSpcReduction="10000"/>
          </a:bodyPr>
          <a:lstStyle/>
          <a:p>
            <a:pPr marL="0" indent="0">
              <a:buNone/>
            </a:pPr>
            <a:r>
              <a:rPr lang="en-GB" dirty="0"/>
              <a:t>2024 Plans</a:t>
            </a:r>
          </a:p>
          <a:p>
            <a:r>
              <a:rPr lang="en-GB" sz="2000" b="1" dirty="0"/>
              <a:t>EA settings management</a:t>
            </a:r>
            <a:r>
              <a:rPr lang="en-GB" sz="2000" dirty="0"/>
              <a:t> based on  </a:t>
            </a:r>
            <a:r>
              <a:rPr lang="en-GB" sz="2000" b="1" dirty="0"/>
              <a:t>LSA</a:t>
            </a:r>
            <a:r>
              <a:rPr lang="en-GB" sz="2000" dirty="0"/>
              <a:t> to be deployed this </a:t>
            </a:r>
            <a:r>
              <a:rPr lang="en-GB" sz="2000" b="1" dirty="0"/>
              <a:t>YETS</a:t>
            </a:r>
            <a:r>
              <a:rPr lang="en-GB" sz="2000" dirty="0"/>
              <a:t>.</a:t>
            </a:r>
          </a:p>
          <a:p>
            <a:r>
              <a:rPr lang="en-GB" sz="2000" b="1" dirty="0"/>
              <a:t>CESAR Lite GUI </a:t>
            </a:r>
            <a:r>
              <a:rPr lang="en-GB" sz="2000" dirty="0"/>
              <a:t>for the EA users, </a:t>
            </a:r>
            <a:r>
              <a:rPr lang="en-GB" sz="2000" b="1" dirty="0"/>
              <a:t>based on standard Controls solutions </a:t>
            </a:r>
            <a:r>
              <a:rPr lang="en-GB" sz="2000" dirty="0"/>
              <a:t>– release candidate </a:t>
            </a:r>
            <a:r>
              <a:rPr lang="en-GB" sz="2000"/>
              <a:t>by the end </a:t>
            </a:r>
            <a:r>
              <a:rPr lang="en-GB" sz="2000" dirty="0"/>
              <a:t>of 2024.</a:t>
            </a:r>
          </a:p>
          <a:p>
            <a:r>
              <a:rPr lang="en-GB" sz="2000" dirty="0"/>
              <a:t>Full integration of CESAR with </a:t>
            </a:r>
            <a:r>
              <a:rPr lang="en-GB" sz="2000" b="1" dirty="0"/>
              <a:t>Controls Configuration</a:t>
            </a:r>
            <a:r>
              <a:rPr lang="en-GB" sz="2000" dirty="0"/>
              <a:t>, leveraging CCDA.</a:t>
            </a:r>
          </a:p>
          <a:p>
            <a:r>
              <a:rPr lang="en-GB" sz="2000" b="1" dirty="0"/>
              <a:t>Collaboration</a:t>
            </a:r>
            <a:r>
              <a:rPr lang="en-GB" sz="2000" dirty="0"/>
              <a:t> with the </a:t>
            </a:r>
            <a:r>
              <a:rPr lang="en-GB" sz="2000" b="1" dirty="0"/>
              <a:t>Equipment Groups </a:t>
            </a:r>
            <a:r>
              <a:rPr lang="en-GB" sz="2000" dirty="0"/>
              <a:t>to improve CESAR and benefit from FESA. </a:t>
            </a:r>
            <a:endParaRPr lang="en-GB" dirty="0"/>
          </a:p>
        </p:txBody>
      </p:sp>
      <p:sp>
        <p:nvSpPr>
          <p:cNvPr id="6" name="TextBox 5">
            <a:extLst>
              <a:ext uri="{FF2B5EF4-FFF2-40B4-BE49-F238E27FC236}">
                <a16:creationId xmlns:a16="http://schemas.microsoft.com/office/drawing/2014/main" id="{A4463C86-DF26-78E5-E9A5-117F1877E9C2}"/>
              </a:ext>
            </a:extLst>
          </p:cNvPr>
          <p:cNvSpPr txBox="1"/>
          <p:nvPr/>
        </p:nvSpPr>
        <p:spPr>
          <a:xfrm>
            <a:off x="340607" y="1066470"/>
            <a:ext cx="11508091" cy="1077218"/>
          </a:xfrm>
          <a:prstGeom prst="rect">
            <a:avLst/>
          </a:prstGeom>
          <a:solidFill>
            <a:srgbClr val="A8C9E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Integration</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of the </a:t>
            </a:r>
            <a:r>
              <a:rPr kumimoji="0" lang="en-US" sz="3200" b="1" i="0" u="none" strike="noStrike" kern="1200" cap="none" spc="0" normalizeH="0" baseline="0" noProof="0" dirty="0">
                <a:ln>
                  <a:noFill/>
                </a:ln>
                <a:solidFill>
                  <a:srgbClr val="A5A5A5"/>
                </a:solidFill>
                <a:effectLst/>
                <a:uLnTx/>
                <a:uFillTx/>
                <a:latin typeface="Calibri" panose="020F0502020204030204"/>
                <a:ea typeface="+mn-ea"/>
                <a:cs typeface="+mn-cs"/>
              </a:rPr>
              <a:t>Experimental Areas</a:t>
            </a:r>
            <a:r>
              <a:rPr kumimoji="0" lang="en-US" sz="3200" b="0" i="0" u="none" strike="noStrike" kern="1200" cap="none" spc="0" normalizeH="0" baseline="0" noProof="0" dirty="0">
                <a:ln>
                  <a:noFill/>
                </a:ln>
                <a:solidFill>
                  <a:srgbClr val="A5A5A5"/>
                </a:solidFill>
                <a:effectLst/>
                <a:uLnTx/>
                <a:uFillTx/>
                <a:latin typeface="Calibri" panose="020F0502020204030204"/>
                <a:ea typeface="+mn-ea"/>
                <a:cs typeface="+mn-cs"/>
              </a:rPr>
              <a:t> </a:t>
            </a:r>
            <a:r>
              <a:rPr kumimoji="0" lang="en-US" sz="3200" b="1" i="0" u="none" strike="noStrike" kern="1200" cap="none" spc="0" normalizeH="0" baseline="0" noProof="0" dirty="0">
                <a:ln>
                  <a:noFill/>
                </a:ln>
                <a:solidFill>
                  <a:srgbClr val="A5A5A5"/>
                </a:solidFill>
                <a:effectLst/>
                <a:uLnTx/>
                <a:uFillTx/>
                <a:latin typeface="Calibri" panose="020F0502020204030204"/>
                <a:ea typeface="+mn-ea"/>
                <a:cs typeface="+mn-cs"/>
              </a:rPr>
              <a:t>Controls (CESAR) </a:t>
            </a:r>
            <a:endParaRPr kumimoji="0" lang="en-US" sz="3200" b="0" i="0" u="none" strike="noStrike" kern="1200" cap="none" spc="0" normalizeH="0" baseline="0" noProof="0" dirty="0">
              <a:ln>
                <a:noFill/>
              </a:ln>
              <a:solidFill>
                <a:srgbClr val="0033A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with the </a:t>
            </a: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Accelerator Controls is advancing.</a:t>
            </a:r>
          </a:p>
        </p:txBody>
      </p:sp>
      <p:sp>
        <p:nvSpPr>
          <p:cNvPr id="8" name="TextBox 7">
            <a:extLst>
              <a:ext uri="{FF2B5EF4-FFF2-40B4-BE49-F238E27FC236}">
                <a16:creationId xmlns:a16="http://schemas.microsoft.com/office/drawing/2014/main" id="{9C03BD69-71C0-EE79-0AE1-053D82DF7285}"/>
              </a:ext>
            </a:extLst>
          </p:cNvPr>
          <p:cNvSpPr txBox="1"/>
          <p:nvPr/>
        </p:nvSpPr>
        <p:spPr>
          <a:xfrm>
            <a:off x="1957462" y="5791530"/>
            <a:ext cx="7769860" cy="830997"/>
          </a:xfrm>
          <a:prstGeom prst="rect">
            <a:avLst/>
          </a:prstGeom>
          <a:solidFill>
            <a:srgbClr val="FF0000">
              <a:alpha val="27843"/>
            </a:srgbClr>
          </a:solidFill>
        </p:spPr>
        <p:txBody>
          <a:bodyPr wrap="square">
            <a:spAutoFit/>
          </a:bodyPr>
          <a:lstStyle/>
          <a:p>
            <a:pPr marL="0" marR="0" lvl="1" indent="0" algn="ctr" defTabSz="914400" rtl="0" eaLnBrk="1" fontAlgn="auto" latinLnBrk="0" hangingPunct="1">
              <a:lnSpc>
                <a:spcPct val="100000"/>
              </a:lnSpc>
              <a:spcBef>
                <a:spcPts val="30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The 2024 is a milestone year to bring the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Experimental Areas </a:t>
            </a:r>
            <a:b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operational procedures </a:t>
            </a:r>
            <a:r>
              <a:rPr kumimoji="0" lang="en-GB" sz="2400" b="1" i="0" u="none" strike="noStrike" kern="1200" cap="none" spc="0" normalizeH="0" baseline="0" noProof="0" dirty="0">
                <a:ln>
                  <a:noFill/>
                </a:ln>
                <a:solidFill>
                  <a:prstClr val="black"/>
                </a:solidFill>
                <a:effectLst/>
                <a:uLnTx/>
                <a:uFillTx/>
                <a:latin typeface="Calibri" panose="020F0502020204030204"/>
                <a:ea typeface="+mn-ea"/>
                <a:cs typeface="+mn-cs"/>
              </a:rPr>
              <a:t>closer to the Accelerators.</a:t>
            </a: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CA708C34-CA1B-E9FE-BC09-754D8B618906}"/>
              </a:ext>
            </a:extLst>
          </p:cNvPr>
          <p:cNvSpPr txBox="1"/>
          <p:nvPr/>
        </p:nvSpPr>
        <p:spPr>
          <a:xfrm>
            <a:off x="9892145" y="6057900"/>
            <a:ext cx="2109355" cy="369332"/>
          </a:xfrm>
          <a:prstGeom prst="rect">
            <a:avLst/>
          </a:prstGeom>
          <a:noFill/>
        </p:spPr>
        <p:txBody>
          <a:bodyPr wrap="square" rtlCol="0">
            <a:spAutoFit/>
          </a:bodyPr>
          <a:lstStyle/>
          <a:p>
            <a:r>
              <a:rPr lang="en-US" b="1" dirty="0"/>
              <a:t>Maciej </a:t>
            </a:r>
            <a:r>
              <a:rPr lang="en-US" b="1" dirty="0" err="1"/>
              <a:t>Peryt</a:t>
            </a:r>
            <a:r>
              <a:rPr lang="en-US" b="1" dirty="0"/>
              <a:t> </a:t>
            </a:r>
            <a:r>
              <a:rPr lang="en-US" dirty="0"/>
              <a:t>BE-CSS</a:t>
            </a:r>
          </a:p>
        </p:txBody>
      </p:sp>
    </p:spTree>
    <p:extLst>
      <p:ext uri="{BB962C8B-B14F-4D97-AF65-F5344CB8AC3E}">
        <p14:creationId xmlns:p14="http://schemas.microsoft.com/office/powerpoint/2010/main" val="3791364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0DD24BC6-5913-C731-72A8-51B6F5864532}"/>
              </a:ext>
            </a:extLst>
          </p:cNvPr>
          <p:cNvSpPr>
            <a:spLocks noGrp="1"/>
          </p:cNvSpPr>
          <p:nvPr>
            <p:ph type="subTitle" idx="1"/>
          </p:nvPr>
        </p:nvSpPr>
        <p:spPr/>
        <p:txBody>
          <a:bodyPr/>
          <a:lstStyle/>
          <a:p>
            <a:r>
              <a:rPr lang="en-US" dirty="0"/>
              <a:t>Some experiments measure the secondary particle compositions</a:t>
            </a:r>
          </a:p>
          <a:p>
            <a:pPr lvl="1"/>
            <a:r>
              <a:rPr lang="en-US" sz="2000" b="1" dirty="0"/>
              <a:t>Preliminary data during their beam time – final data would be available on request</a:t>
            </a:r>
          </a:p>
          <a:p>
            <a:r>
              <a:rPr lang="en-US" dirty="0"/>
              <a:t>Also dedicated measurements by EA</a:t>
            </a:r>
          </a:p>
          <a:p>
            <a:r>
              <a:rPr lang="en-US" dirty="0">
                <a:sym typeface="Wingdings" panose="05000000000000000000" pitchFamily="2" charset="2"/>
              </a:rPr>
              <a:t> Repository for secondary beam composition together with beam line settings, target type, target intensity?</a:t>
            </a:r>
          </a:p>
          <a:p>
            <a:r>
              <a:rPr lang="en-US" dirty="0">
                <a:sym typeface="Wingdings" panose="05000000000000000000" pitchFamily="2" charset="2"/>
              </a:rPr>
              <a:t> trace possible improvements (or degradations)</a:t>
            </a:r>
          </a:p>
          <a:p>
            <a:r>
              <a:rPr lang="en-US" dirty="0">
                <a:sym typeface="Wingdings" panose="05000000000000000000" pitchFamily="2" charset="2"/>
              </a:rPr>
              <a:t> Could be used by future users to plan their measurements</a:t>
            </a:r>
            <a:endParaRPr lang="en-US" dirty="0"/>
          </a:p>
        </p:txBody>
      </p:sp>
      <p:sp>
        <p:nvSpPr>
          <p:cNvPr id="2" name="Title 1">
            <a:extLst>
              <a:ext uri="{FF2B5EF4-FFF2-40B4-BE49-F238E27FC236}">
                <a16:creationId xmlns:a16="http://schemas.microsoft.com/office/drawing/2014/main" id="{9E946DE0-D70C-CC67-31A8-DF5BD5BF83E4}"/>
              </a:ext>
            </a:extLst>
          </p:cNvPr>
          <p:cNvSpPr>
            <a:spLocks noGrp="1"/>
          </p:cNvSpPr>
          <p:nvPr>
            <p:ph type="ctrTitle"/>
          </p:nvPr>
        </p:nvSpPr>
        <p:spPr/>
        <p:txBody>
          <a:bodyPr/>
          <a:lstStyle/>
          <a:p>
            <a:r>
              <a:rPr lang="en-US" dirty="0"/>
              <a:t>Secondary Beam Compositions</a:t>
            </a:r>
          </a:p>
        </p:txBody>
      </p:sp>
    </p:spTree>
    <p:extLst>
      <p:ext uri="{BB962C8B-B14F-4D97-AF65-F5344CB8AC3E}">
        <p14:creationId xmlns:p14="http://schemas.microsoft.com/office/powerpoint/2010/main" val="21834634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262F76-AC0B-3C0B-CD2A-1BE382389FCF}"/>
              </a:ext>
            </a:extLst>
          </p:cNvPr>
          <p:cNvPicPr>
            <a:picLocks noChangeAspect="1"/>
          </p:cNvPicPr>
          <p:nvPr/>
        </p:nvPicPr>
        <p:blipFill>
          <a:blip r:embed="rId2"/>
          <a:stretch>
            <a:fillRect/>
          </a:stretch>
        </p:blipFill>
        <p:spPr>
          <a:xfrm>
            <a:off x="3477897" y="1470603"/>
            <a:ext cx="2347876" cy="2317775"/>
          </a:xfrm>
          <a:prstGeom prst="rect">
            <a:avLst/>
          </a:prstGeom>
        </p:spPr>
      </p:pic>
      <p:sp>
        <p:nvSpPr>
          <p:cNvPr id="2" name="Content Placeholder 1">
            <a:extLst>
              <a:ext uri="{FF2B5EF4-FFF2-40B4-BE49-F238E27FC236}">
                <a16:creationId xmlns:a16="http://schemas.microsoft.com/office/drawing/2014/main" id="{D2620C8D-94B3-80A3-FBB4-65454E88CF26}"/>
              </a:ext>
            </a:extLst>
          </p:cNvPr>
          <p:cNvSpPr>
            <a:spLocks noGrp="1"/>
          </p:cNvSpPr>
          <p:nvPr>
            <p:ph idx="1"/>
          </p:nvPr>
        </p:nvSpPr>
        <p:spPr/>
        <p:txBody>
          <a:bodyPr/>
          <a:lstStyle/>
          <a:p>
            <a:r>
              <a:rPr lang="en-US" sz="1800" dirty="0"/>
              <a:t>PS EA T10 beam composition by </a:t>
            </a:r>
            <a:r>
              <a:rPr lang="en-US" sz="1800" b="1" dirty="0"/>
              <a:t>EA</a:t>
            </a:r>
            <a:r>
              <a:rPr lang="en-US" sz="1800" dirty="0"/>
              <a:t> (Maarten van Dijk) and </a:t>
            </a:r>
            <a:r>
              <a:rPr lang="en-US" sz="1800" b="1" dirty="0"/>
              <a:t>BL4S Pakistan Team </a:t>
            </a:r>
            <a:r>
              <a:rPr lang="en-US" sz="1400" dirty="0"/>
              <a:t>(https://indico.cern.ch/event/1233355/contributions/5512350/attachments/2722816/4731119/Team%20Particular%20Perspective%20Final%20Presentation.pdf)</a:t>
            </a:r>
          </a:p>
          <a:p>
            <a:endParaRPr lang="en-US" sz="1400" dirty="0"/>
          </a:p>
          <a:p>
            <a:endParaRPr lang="en-US" sz="1400" dirty="0"/>
          </a:p>
          <a:p>
            <a:endParaRPr lang="en-US" sz="1400" dirty="0"/>
          </a:p>
          <a:p>
            <a:endParaRPr lang="en-US" sz="1400" dirty="0"/>
          </a:p>
          <a:p>
            <a:r>
              <a:rPr lang="en-US" sz="1800" dirty="0"/>
              <a:t>WCTE preparing paper</a:t>
            </a:r>
            <a:br>
              <a:rPr lang="en-US" sz="1800" dirty="0"/>
            </a:br>
            <a:r>
              <a:rPr lang="en-US" sz="1800" dirty="0"/>
              <a:t>on T9 beam</a:t>
            </a:r>
            <a:br>
              <a:rPr lang="en-US" sz="1800" dirty="0"/>
            </a:br>
            <a:r>
              <a:rPr lang="en-US" sz="1800" dirty="0"/>
              <a:t>composition</a:t>
            </a:r>
            <a:endParaRPr lang="en-US" sz="1400" dirty="0"/>
          </a:p>
          <a:p>
            <a:pPr marL="0" indent="0">
              <a:buNone/>
            </a:pPr>
            <a:endParaRPr lang="en-US" sz="1400" dirty="0"/>
          </a:p>
          <a:p>
            <a:r>
              <a:rPr lang="en-US" sz="1800" b="1" dirty="0"/>
              <a:t>CALICE </a:t>
            </a:r>
            <a:r>
              <a:rPr lang="en-US" sz="1800" dirty="0"/>
              <a:t>(future DRD6): e.g. 15 GeV </a:t>
            </a:r>
            <a:r>
              <a:rPr lang="en-US" sz="1800" dirty="0" err="1"/>
              <a:t>pions</a:t>
            </a:r>
            <a:r>
              <a:rPr lang="en-US" sz="1800" dirty="0"/>
              <a:t>: less electron contamination at </a:t>
            </a:r>
            <a:r>
              <a:rPr lang="en-US" sz="1800" b="1" dirty="0"/>
              <a:t>PS T9 </a:t>
            </a:r>
            <a:r>
              <a:rPr lang="en-US" sz="1800" dirty="0"/>
              <a:t>than at the </a:t>
            </a:r>
            <a:r>
              <a:rPr lang="en-US" sz="1800" b="1" dirty="0"/>
              <a:t>SPS H2</a:t>
            </a:r>
          </a:p>
          <a:p>
            <a:r>
              <a:rPr lang="en-US" sz="1800" b="1" dirty="0"/>
              <a:t>ATLAS TILECAL </a:t>
            </a:r>
            <a:r>
              <a:rPr lang="en-US" sz="1800" dirty="0"/>
              <a:t>in H8 2023 </a:t>
            </a:r>
            <a:r>
              <a:rPr lang="en-US" sz="1800" dirty="0" err="1"/>
              <a:t>wrt</a:t>
            </a:r>
            <a:r>
              <a:rPr lang="en-US" sz="1800" dirty="0"/>
              <a:t> 2022:</a:t>
            </a:r>
          </a:p>
          <a:p>
            <a:pPr lvl="1"/>
            <a:r>
              <a:rPr lang="en-US" sz="1800" dirty="0"/>
              <a:t>Less electron contamination in hadron beam</a:t>
            </a:r>
          </a:p>
          <a:p>
            <a:pPr lvl="1"/>
            <a:r>
              <a:rPr lang="en-US" sz="1800" dirty="0"/>
              <a:t>Improved electron beam intensity and purity</a:t>
            </a:r>
          </a:p>
          <a:p>
            <a:endParaRPr lang="en-US" sz="1800" dirty="0"/>
          </a:p>
          <a:p>
            <a:endParaRPr lang="en-US" sz="1400" dirty="0"/>
          </a:p>
        </p:txBody>
      </p:sp>
      <p:pic>
        <p:nvPicPr>
          <p:cNvPr id="6" name="Picture 5">
            <a:extLst>
              <a:ext uri="{FF2B5EF4-FFF2-40B4-BE49-F238E27FC236}">
                <a16:creationId xmlns:a16="http://schemas.microsoft.com/office/drawing/2014/main" id="{D4C8F50A-2FA1-45F6-1782-9BE41B06F525}"/>
              </a:ext>
            </a:extLst>
          </p:cNvPr>
          <p:cNvPicPr>
            <a:picLocks noChangeAspect="1"/>
          </p:cNvPicPr>
          <p:nvPr/>
        </p:nvPicPr>
        <p:blipFill rotWithShape="1">
          <a:blip r:embed="rId3"/>
          <a:srcRect b="55009"/>
          <a:stretch/>
        </p:blipFill>
        <p:spPr>
          <a:xfrm>
            <a:off x="8792938" y="4155632"/>
            <a:ext cx="3189096" cy="1810219"/>
          </a:xfrm>
          <a:prstGeom prst="rect">
            <a:avLst/>
          </a:prstGeom>
        </p:spPr>
      </p:pic>
      <p:sp>
        <p:nvSpPr>
          <p:cNvPr id="3" name="Title 2">
            <a:extLst>
              <a:ext uri="{FF2B5EF4-FFF2-40B4-BE49-F238E27FC236}">
                <a16:creationId xmlns:a16="http://schemas.microsoft.com/office/drawing/2014/main" id="{61164000-C8BB-0121-AA2E-A66CA2B2E7CE}"/>
              </a:ext>
            </a:extLst>
          </p:cNvPr>
          <p:cNvSpPr>
            <a:spLocks noGrp="1"/>
          </p:cNvSpPr>
          <p:nvPr>
            <p:ph type="title"/>
          </p:nvPr>
        </p:nvSpPr>
        <p:spPr/>
        <p:txBody>
          <a:bodyPr/>
          <a:lstStyle/>
          <a:p>
            <a:r>
              <a:rPr lang="en-US" dirty="0"/>
              <a:t>Preliminary Beam compositions</a:t>
            </a:r>
          </a:p>
        </p:txBody>
      </p:sp>
      <p:pic>
        <p:nvPicPr>
          <p:cNvPr id="7" name="Picture 6">
            <a:extLst>
              <a:ext uri="{FF2B5EF4-FFF2-40B4-BE49-F238E27FC236}">
                <a16:creationId xmlns:a16="http://schemas.microsoft.com/office/drawing/2014/main" id="{0C521F30-382B-B76F-C25F-D61806180A36}"/>
              </a:ext>
            </a:extLst>
          </p:cNvPr>
          <p:cNvPicPr>
            <a:picLocks noChangeAspect="1"/>
          </p:cNvPicPr>
          <p:nvPr/>
        </p:nvPicPr>
        <p:blipFill>
          <a:blip r:embed="rId4"/>
          <a:stretch>
            <a:fillRect/>
          </a:stretch>
        </p:blipFill>
        <p:spPr>
          <a:xfrm>
            <a:off x="5946012" y="1467295"/>
            <a:ext cx="3107610" cy="2317774"/>
          </a:xfrm>
          <a:prstGeom prst="rect">
            <a:avLst/>
          </a:prstGeom>
        </p:spPr>
      </p:pic>
      <p:pic>
        <p:nvPicPr>
          <p:cNvPr id="9" name="Picture 8">
            <a:extLst>
              <a:ext uri="{FF2B5EF4-FFF2-40B4-BE49-F238E27FC236}">
                <a16:creationId xmlns:a16="http://schemas.microsoft.com/office/drawing/2014/main" id="{1EFA5902-CE88-95F8-4192-313110B0F70A}"/>
              </a:ext>
            </a:extLst>
          </p:cNvPr>
          <p:cNvPicPr>
            <a:picLocks noChangeAspect="1"/>
          </p:cNvPicPr>
          <p:nvPr/>
        </p:nvPicPr>
        <p:blipFill>
          <a:blip r:embed="rId5"/>
          <a:stretch>
            <a:fillRect/>
          </a:stretch>
        </p:blipFill>
        <p:spPr>
          <a:xfrm>
            <a:off x="8921281" y="1447021"/>
            <a:ext cx="3107609" cy="2243843"/>
          </a:xfrm>
          <a:prstGeom prst="rect">
            <a:avLst/>
          </a:prstGeom>
        </p:spPr>
      </p:pic>
      <p:pic>
        <p:nvPicPr>
          <p:cNvPr id="4" name="Picture 3">
            <a:extLst>
              <a:ext uri="{FF2B5EF4-FFF2-40B4-BE49-F238E27FC236}">
                <a16:creationId xmlns:a16="http://schemas.microsoft.com/office/drawing/2014/main" id="{54603783-2453-469A-1E02-ADE388C2A5F4}"/>
              </a:ext>
            </a:extLst>
          </p:cNvPr>
          <p:cNvPicPr>
            <a:picLocks noChangeAspect="1"/>
          </p:cNvPicPr>
          <p:nvPr/>
        </p:nvPicPr>
        <p:blipFill rotWithShape="1">
          <a:blip r:embed="rId3"/>
          <a:srcRect t="49015"/>
          <a:stretch/>
        </p:blipFill>
        <p:spPr>
          <a:xfrm>
            <a:off x="6134473" y="4184810"/>
            <a:ext cx="2814220" cy="1810219"/>
          </a:xfrm>
          <a:prstGeom prst="rect">
            <a:avLst/>
          </a:prstGeom>
        </p:spPr>
      </p:pic>
      <p:pic>
        <p:nvPicPr>
          <p:cNvPr id="8" name="Picture 7">
            <a:extLst>
              <a:ext uri="{FF2B5EF4-FFF2-40B4-BE49-F238E27FC236}">
                <a16:creationId xmlns:a16="http://schemas.microsoft.com/office/drawing/2014/main" id="{0CF9B624-F95A-BBF1-C14D-165817A9D0B3}"/>
              </a:ext>
            </a:extLst>
          </p:cNvPr>
          <p:cNvPicPr>
            <a:picLocks noChangeAspect="1"/>
          </p:cNvPicPr>
          <p:nvPr/>
        </p:nvPicPr>
        <p:blipFill rotWithShape="1">
          <a:blip r:embed="rId6"/>
          <a:srcRect t="-9775" b="3381"/>
          <a:stretch/>
        </p:blipFill>
        <p:spPr>
          <a:xfrm>
            <a:off x="1435502" y="5018809"/>
            <a:ext cx="3811844" cy="1417503"/>
          </a:xfrm>
          <a:prstGeom prst="rect">
            <a:avLst/>
          </a:prstGeom>
          <a:solidFill>
            <a:schemeClr val="bg1"/>
          </a:solidFill>
          <a:ln w="28575">
            <a:solidFill>
              <a:srgbClr val="92D050"/>
            </a:solidFill>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DCC54BBE-8BDF-514A-EB15-88711F0F6341}"/>
              </a:ext>
            </a:extLst>
          </p:cNvPr>
          <p:cNvPicPr>
            <a:picLocks noChangeAspect="1"/>
          </p:cNvPicPr>
          <p:nvPr/>
        </p:nvPicPr>
        <p:blipFill rotWithShape="1">
          <a:blip r:embed="rId7"/>
          <a:srcRect l="-15844" r="-52969"/>
          <a:stretch/>
        </p:blipFill>
        <p:spPr>
          <a:xfrm>
            <a:off x="3341424" y="5313633"/>
            <a:ext cx="1849582" cy="1122679"/>
          </a:xfrm>
          <a:prstGeom prst="rect">
            <a:avLst/>
          </a:prstGeom>
          <a:solidFill>
            <a:schemeClr val="bg1"/>
          </a:solidFill>
        </p:spPr>
      </p:pic>
      <p:sp>
        <p:nvSpPr>
          <p:cNvPr id="12" name="TextBox 11">
            <a:extLst>
              <a:ext uri="{FF2B5EF4-FFF2-40B4-BE49-F238E27FC236}">
                <a16:creationId xmlns:a16="http://schemas.microsoft.com/office/drawing/2014/main" id="{F2D16C84-9A0B-F1BF-1999-DCD08B906C58}"/>
              </a:ext>
            </a:extLst>
          </p:cNvPr>
          <p:cNvSpPr txBox="1"/>
          <p:nvPr/>
        </p:nvSpPr>
        <p:spPr>
          <a:xfrm>
            <a:off x="3279078" y="5089919"/>
            <a:ext cx="1750121" cy="276999"/>
          </a:xfrm>
          <a:prstGeom prst="rect">
            <a:avLst/>
          </a:prstGeom>
          <a:solidFill>
            <a:schemeClr val="bg1"/>
          </a:solidFill>
        </p:spPr>
        <p:txBody>
          <a:bodyPr wrap="square" rtlCol="0">
            <a:spAutoFit/>
          </a:bodyPr>
          <a:lstStyle/>
          <a:p>
            <a:pPr algn="ctr"/>
            <a:r>
              <a:rPr lang="en-US" sz="1200" b="1" dirty="0">
                <a:solidFill>
                  <a:srgbClr val="00B050"/>
                </a:solidFill>
              </a:rPr>
              <a:t>PRELINARY 2023</a:t>
            </a:r>
          </a:p>
        </p:txBody>
      </p:sp>
    </p:spTree>
    <p:extLst>
      <p:ext uri="{BB962C8B-B14F-4D97-AF65-F5344CB8AC3E}">
        <p14:creationId xmlns:p14="http://schemas.microsoft.com/office/powerpoint/2010/main" val="1843877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0DFEF1A-0231-018E-D715-2A5A942B6698}"/>
              </a:ext>
            </a:extLst>
          </p:cNvPr>
          <p:cNvPicPr>
            <a:picLocks noChangeAspect="1"/>
          </p:cNvPicPr>
          <p:nvPr/>
        </p:nvPicPr>
        <p:blipFill>
          <a:blip r:embed="rId3"/>
          <a:stretch>
            <a:fillRect/>
          </a:stretch>
        </p:blipFill>
        <p:spPr>
          <a:xfrm>
            <a:off x="5313289" y="4727109"/>
            <a:ext cx="2877786" cy="1529319"/>
          </a:xfrm>
          <a:prstGeom prst="rect">
            <a:avLst/>
          </a:prstGeom>
        </p:spPr>
      </p:pic>
      <p:sp>
        <p:nvSpPr>
          <p:cNvPr id="5" name="Content Placeholder 4">
            <a:extLst>
              <a:ext uri="{FF2B5EF4-FFF2-40B4-BE49-F238E27FC236}">
                <a16:creationId xmlns:a16="http://schemas.microsoft.com/office/drawing/2014/main" id="{3C7BA5BC-3DCB-20D7-BF15-D8C70A70EFD0}"/>
              </a:ext>
            </a:extLst>
          </p:cNvPr>
          <p:cNvSpPr>
            <a:spLocks noGrp="1"/>
          </p:cNvSpPr>
          <p:nvPr>
            <p:ph idx="1"/>
          </p:nvPr>
        </p:nvSpPr>
        <p:spPr>
          <a:xfrm>
            <a:off x="618068" y="785594"/>
            <a:ext cx="5050617" cy="5637212"/>
          </a:xfrm>
        </p:spPr>
        <p:txBody>
          <a:bodyPr/>
          <a:lstStyle/>
          <a:p>
            <a:r>
              <a:rPr lang="en-US" sz="1800" dirty="0"/>
              <a:t>Secondary ion beams created by nuclear fragmentation when the primary SPS Pb beam hits the target; rigidity selection of A/Z (mass/charge) ratio in the secondary beam line </a:t>
            </a:r>
            <a:r>
              <a:rPr lang="en-US" sz="1200" dirty="0"/>
              <a:t>(H2, 2010, https://cerncourier.com/a/light-work-with-heavy-ions/)</a:t>
            </a:r>
          </a:p>
          <a:p>
            <a:r>
              <a:rPr lang="en-US" sz="1800" dirty="0"/>
              <a:t>SPS H4, </a:t>
            </a:r>
            <a:r>
              <a:rPr lang="en-US" sz="1800" b="1" dirty="0"/>
              <a:t>HERD</a:t>
            </a:r>
            <a:r>
              <a:rPr lang="en-US" sz="1800" dirty="0"/>
              <a:t> test beam</a:t>
            </a:r>
            <a:endParaRPr lang="en-GB" sz="1800" dirty="0"/>
          </a:p>
          <a:p>
            <a:r>
              <a:rPr lang="en-GB" sz="1800" dirty="0"/>
              <a:t>SPS H8, </a:t>
            </a:r>
            <a:r>
              <a:rPr lang="en-GB" sz="1800" b="1" dirty="0"/>
              <a:t>VLAST</a:t>
            </a:r>
            <a:r>
              <a:rPr lang="en-GB" sz="1800" dirty="0"/>
              <a:t> and </a:t>
            </a:r>
            <a:r>
              <a:rPr lang="en-GB" sz="1800" b="1" dirty="0"/>
              <a:t>R2E</a:t>
            </a:r>
            <a:br>
              <a:rPr lang="en-GB" sz="1800" dirty="0"/>
            </a:br>
            <a:r>
              <a:rPr lang="en-GB" sz="1800" dirty="0"/>
              <a:t>test beams</a:t>
            </a:r>
          </a:p>
        </p:txBody>
      </p:sp>
      <p:sp>
        <p:nvSpPr>
          <p:cNvPr id="4" name="Title 3">
            <a:extLst>
              <a:ext uri="{FF2B5EF4-FFF2-40B4-BE49-F238E27FC236}">
                <a16:creationId xmlns:a16="http://schemas.microsoft.com/office/drawing/2014/main" id="{9525C1AA-0682-5E62-42E5-E2989FB873A0}"/>
              </a:ext>
            </a:extLst>
          </p:cNvPr>
          <p:cNvSpPr>
            <a:spLocks noGrp="1"/>
          </p:cNvSpPr>
          <p:nvPr>
            <p:ph type="title"/>
          </p:nvPr>
        </p:nvSpPr>
        <p:spPr/>
        <p:txBody>
          <a:bodyPr/>
          <a:lstStyle/>
          <a:p>
            <a:r>
              <a:rPr lang="en-US" dirty="0"/>
              <a:t>Fragmented Ion Beams – 2023 test beam users</a:t>
            </a:r>
          </a:p>
        </p:txBody>
      </p:sp>
      <p:pic>
        <p:nvPicPr>
          <p:cNvPr id="7" name="Picture 6">
            <a:extLst>
              <a:ext uri="{FF2B5EF4-FFF2-40B4-BE49-F238E27FC236}">
                <a16:creationId xmlns:a16="http://schemas.microsoft.com/office/drawing/2014/main" id="{D6543E9E-6FF8-C061-0091-4DF5FCC65EB5}"/>
              </a:ext>
            </a:extLst>
          </p:cNvPr>
          <p:cNvPicPr>
            <a:picLocks noChangeAspect="1"/>
          </p:cNvPicPr>
          <p:nvPr/>
        </p:nvPicPr>
        <p:blipFill>
          <a:blip r:embed="rId4"/>
          <a:stretch>
            <a:fillRect/>
          </a:stretch>
        </p:blipFill>
        <p:spPr>
          <a:xfrm>
            <a:off x="8021620" y="1689035"/>
            <a:ext cx="1746669" cy="1269694"/>
          </a:xfrm>
          <a:prstGeom prst="rect">
            <a:avLst/>
          </a:prstGeom>
        </p:spPr>
      </p:pic>
      <p:pic>
        <p:nvPicPr>
          <p:cNvPr id="9" name="Picture 8">
            <a:extLst>
              <a:ext uri="{FF2B5EF4-FFF2-40B4-BE49-F238E27FC236}">
                <a16:creationId xmlns:a16="http://schemas.microsoft.com/office/drawing/2014/main" id="{3BEB0997-CE4A-1D7C-60BB-CA5C8E0F6BED}"/>
              </a:ext>
            </a:extLst>
          </p:cNvPr>
          <p:cNvPicPr>
            <a:picLocks noChangeAspect="1"/>
          </p:cNvPicPr>
          <p:nvPr/>
        </p:nvPicPr>
        <p:blipFill>
          <a:blip r:embed="rId5"/>
          <a:stretch>
            <a:fillRect/>
          </a:stretch>
        </p:blipFill>
        <p:spPr>
          <a:xfrm>
            <a:off x="298607" y="3429000"/>
            <a:ext cx="4011642" cy="3007781"/>
          </a:xfrm>
          <a:prstGeom prst="rect">
            <a:avLst/>
          </a:prstGeom>
        </p:spPr>
      </p:pic>
      <p:pic>
        <p:nvPicPr>
          <p:cNvPr id="13" name="Picture 12">
            <a:extLst>
              <a:ext uri="{FF2B5EF4-FFF2-40B4-BE49-F238E27FC236}">
                <a16:creationId xmlns:a16="http://schemas.microsoft.com/office/drawing/2014/main" id="{318EC8F1-B1A7-09A5-612A-5A8B5EF4D7A4}"/>
              </a:ext>
            </a:extLst>
          </p:cNvPr>
          <p:cNvPicPr>
            <a:picLocks noChangeAspect="1"/>
          </p:cNvPicPr>
          <p:nvPr/>
        </p:nvPicPr>
        <p:blipFill>
          <a:blip r:embed="rId6"/>
          <a:stretch>
            <a:fillRect/>
          </a:stretch>
        </p:blipFill>
        <p:spPr>
          <a:xfrm>
            <a:off x="8007389" y="785595"/>
            <a:ext cx="4000303" cy="2913570"/>
          </a:xfrm>
          <a:prstGeom prst="rect">
            <a:avLst/>
          </a:prstGeom>
        </p:spPr>
      </p:pic>
      <p:pic>
        <p:nvPicPr>
          <p:cNvPr id="15" name="Picture 14">
            <a:extLst>
              <a:ext uri="{FF2B5EF4-FFF2-40B4-BE49-F238E27FC236}">
                <a16:creationId xmlns:a16="http://schemas.microsoft.com/office/drawing/2014/main" id="{DDB52ECF-9DBE-7EEB-7698-876BD5385507}"/>
              </a:ext>
            </a:extLst>
          </p:cNvPr>
          <p:cNvPicPr>
            <a:picLocks noChangeAspect="1"/>
          </p:cNvPicPr>
          <p:nvPr/>
        </p:nvPicPr>
        <p:blipFill>
          <a:blip r:embed="rId7"/>
          <a:stretch>
            <a:fillRect/>
          </a:stretch>
        </p:blipFill>
        <p:spPr>
          <a:xfrm>
            <a:off x="8637971" y="3754666"/>
            <a:ext cx="3533717" cy="2623785"/>
          </a:xfrm>
          <a:prstGeom prst="rect">
            <a:avLst/>
          </a:prstGeom>
        </p:spPr>
      </p:pic>
      <p:pic>
        <p:nvPicPr>
          <p:cNvPr id="17" name="Picture 16">
            <a:extLst>
              <a:ext uri="{FF2B5EF4-FFF2-40B4-BE49-F238E27FC236}">
                <a16:creationId xmlns:a16="http://schemas.microsoft.com/office/drawing/2014/main" id="{34D12B0D-951B-C2E4-5CB0-F0D5350DB4A5}"/>
              </a:ext>
            </a:extLst>
          </p:cNvPr>
          <p:cNvPicPr>
            <a:picLocks noChangeAspect="1"/>
          </p:cNvPicPr>
          <p:nvPr/>
        </p:nvPicPr>
        <p:blipFill>
          <a:blip r:embed="rId8"/>
          <a:stretch>
            <a:fillRect/>
          </a:stretch>
        </p:blipFill>
        <p:spPr>
          <a:xfrm>
            <a:off x="5520466" y="790314"/>
            <a:ext cx="916596" cy="1342337"/>
          </a:xfrm>
          <a:prstGeom prst="rect">
            <a:avLst/>
          </a:prstGeom>
        </p:spPr>
      </p:pic>
      <p:pic>
        <p:nvPicPr>
          <p:cNvPr id="19" name="Picture 18">
            <a:extLst>
              <a:ext uri="{FF2B5EF4-FFF2-40B4-BE49-F238E27FC236}">
                <a16:creationId xmlns:a16="http://schemas.microsoft.com/office/drawing/2014/main" id="{07EC6A40-CC04-4AB3-5515-157D64BD1680}"/>
              </a:ext>
            </a:extLst>
          </p:cNvPr>
          <p:cNvPicPr>
            <a:picLocks noChangeAspect="1"/>
          </p:cNvPicPr>
          <p:nvPr/>
        </p:nvPicPr>
        <p:blipFill>
          <a:blip r:embed="rId9"/>
          <a:stretch>
            <a:fillRect/>
          </a:stretch>
        </p:blipFill>
        <p:spPr>
          <a:xfrm>
            <a:off x="6437062" y="779921"/>
            <a:ext cx="1225455" cy="566333"/>
          </a:xfrm>
          <a:prstGeom prst="rect">
            <a:avLst/>
          </a:prstGeom>
        </p:spPr>
      </p:pic>
      <p:pic>
        <p:nvPicPr>
          <p:cNvPr id="3" name="Picture 2">
            <a:extLst>
              <a:ext uri="{FF2B5EF4-FFF2-40B4-BE49-F238E27FC236}">
                <a16:creationId xmlns:a16="http://schemas.microsoft.com/office/drawing/2014/main" id="{EEB0E373-736E-D9A5-A98B-4FD5FC192DC7}"/>
              </a:ext>
            </a:extLst>
          </p:cNvPr>
          <p:cNvPicPr>
            <a:picLocks noChangeAspect="1"/>
          </p:cNvPicPr>
          <p:nvPr/>
        </p:nvPicPr>
        <p:blipFill>
          <a:blip r:embed="rId10"/>
          <a:stretch>
            <a:fillRect/>
          </a:stretch>
        </p:blipFill>
        <p:spPr>
          <a:xfrm>
            <a:off x="4485556" y="2280868"/>
            <a:ext cx="3634792" cy="2150843"/>
          </a:xfrm>
          <a:prstGeom prst="rect">
            <a:avLst/>
          </a:prstGeom>
        </p:spPr>
      </p:pic>
    </p:spTree>
    <p:extLst>
      <p:ext uri="{BB962C8B-B14F-4D97-AF65-F5344CB8AC3E}">
        <p14:creationId xmlns:p14="http://schemas.microsoft.com/office/powerpoint/2010/main" val="3145367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223FD8B-CE03-E178-F48F-E9CC3FEF6902}"/>
              </a:ext>
            </a:extLst>
          </p:cNvPr>
          <p:cNvSpPr>
            <a:spLocks noGrp="1"/>
          </p:cNvSpPr>
          <p:nvPr>
            <p:ph idx="1"/>
          </p:nvPr>
        </p:nvSpPr>
        <p:spPr/>
        <p:txBody>
          <a:bodyPr/>
          <a:lstStyle/>
          <a:p>
            <a:r>
              <a:rPr lang="en-US" dirty="0">
                <a:sym typeface="Wingdings" panose="05000000000000000000" pitchFamily="2" charset="2"/>
              </a:rPr>
              <a:t>Topics for 2024 on beam quality</a:t>
            </a:r>
          </a:p>
          <a:p>
            <a:pPr lvl="1"/>
            <a:r>
              <a:rPr lang="en-US" dirty="0">
                <a:sym typeface="Wingdings" panose="05000000000000000000" pitchFamily="2" charset="2"/>
              </a:rPr>
              <a:t>PS T8: continue to improve the position stability; measure (and correct) the shape stability</a:t>
            </a:r>
          </a:p>
          <a:p>
            <a:pPr lvl="1"/>
            <a:r>
              <a:rPr lang="en-US" dirty="0">
                <a:sym typeface="Wingdings" panose="05000000000000000000" pitchFamily="2" charset="2"/>
              </a:rPr>
              <a:t>AD/ELENA: </a:t>
            </a:r>
          </a:p>
          <a:p>
            <a:pPr lvl="2"/>
            <a:r>
              <a:rPr lang="en-US" sz="2000" dirty="0">
                <a:sym typeface="Wingdings" panose="05000000000000000000" pitchFamily="2" charset="2"/>
              </a:rPr>
              <a:t>shot-to-shot stability/reproducibility</a:t>
            </a:r>
          </a:p>
          <a:p>
            <a:pPr lvl="2"/>
            <a:r>
              <a:rPr lang="en-US" sz="2000" dirty="0">
                <a:sym typeface="Wingdings" panose="05000000000000000000" pitchFamily="2" charset="2"/>
              </a:rPr>
              <a:t>Operate with nominal emittance</a:t>
            </a:r>
          </a:p>
          <a:p>
            <a:pPr lvl="1"/>
            <a:r>
              <a:rPr lang="en-US" dirty="0">
                <a:sym typeface="Wingdings" panose="05000000000000000000" pitchFamily="2" charset="2"/>
              </a:rPr>
              <a:t>Reduce fluctuations in ion beam intensity</a:t>
            </a:r>
          </a:p>
          <a:p>
            <a:pPr lvl="1"/>
            <a:r>
              <a:rPr lang="en-US" dirty="0">
                <a:sym typeface="Wingdings" panose="05000000000000000000" pitchFamily="2" charset="2"/>
              </a:rPr>
              <a:t>Improve position stability of the EHN1 beams </a:t>
            </a:r>
          </a:p>
          <a:p>
            <a:pPr lvl="2"/>
            <a:r>
              <a:rPr lang="en-US" sz="2000" dirty="0">
                <a:sym typeface="Wingdings" panose="05000000000000000000" pitchFamily="2" charset="2"/>
              </a:rPr>
              <a:t>Pre-2023 position instability still present</a:t>
            </a:r>
          </a:p>
          <a:p>
            <a:pPr lvl="2"/>
            <a:r>
              <a:rPr lang="en-US" sz="2000" dirty="0">
                <a:sym typeface="Wingdings" panose="05000000000000000000" pitchFamily="2" charset="2"/>
              </a:rPr>
              <a:t>Additionally in 2023 especially for low secondary low beam moment, setting changes in other EHN1 lines change the beam position in H2 and H4 for proton and ion beams</a:t>
            </a:r>
          </a:p>
          <a:p>
            <a:r>
              <a:rPr lang="en-US" dirty="0">
                <a:sym typeface="Wingdings" panose="05000000000000000000" pitchFamily="2" charset="2"/>
              </a:rPr>
              <a:t>NA62 is concerned about the EHN3 high intensity MDs. (Muon) beams reaching the experiment? Accident scenarios?</a:t>
            </a:r>
            <a:endParaRPr lang="en-GB" dirty="0">
              <a:sym typeface="Wingdings" panose="05000000000000000000" pitchFamily="2" charset="2"/>
            </a:endParaRPr>
          </a:p>
          <a:p>
            <a:r>
              <a:rPr lang="en-US" dirty="0">
                <a:sym typeface="Wingdings" panose="05000000000000000000" pitchFamily="2" charset="2"/>
              </a:rPr>
              <a:t>Ongoing Study: Smaller spot size in H6 for pixel detector R&amp;D</a:t>
            </a:r>
          </a:p>
          <a:p>
            <a:endParaRPr lang="en-GB" dirty="0">
              <a:sym typeface="Wingdings" panose="05000000000000000000" pitchFamily="2" charset="2"/>
            </a:endParaRPr>
          </a:p>
          <a:p>
            <a:r>
              <a:rPr lang="en-GB" dirty="0">
                <a:sym typeface="Wingdings" panose="05000000000000000000" pitchFamily="2" charset="2"/>
              </a:rPr>
              <a:t>More spills to everybody ;-)</a:t>
            </a:r>
          </a:p>
        </p:txBody>
      </p:sp>
      <p:sp>
        <p:nvSpPr>
          <p:cNvPr id="4" name="Title 3">
            <a:extLst>
              <a:ext uri="{FF2B5EF4-FFF2-40B4-BE49-F238E27FC236}">
                <a16:creationId xmlns:a16="http://schemas.microsoft.com/office/drawing/2014/main" id="{27179599-508B-7B4F-E3D4-3A953697CD0A}"/>
              </a:ext>
            </a:extLst>
          </p:cNvPr>
          <p:cNvSpPr>
            <a:spLocks noGrp="1"/>
          </p:cNvSpPr>
          <p:nvPr>
            <p:ph type="title"/>
          </p:nvPr>
        </p:nvSpPr>
        <p:spPr/>
        <p:txBody>
          <a:bodyPr/>
          <a:lstStyle/>
          <a:p>
            <a:r>
              <a:rPr lang="en-US" dirty="0"/>
              <a:t>Overview of Wishes and Expectations for 2024</a:t>
            </a:r>
          </a:p>
        </p:txBody>
      </p:sp>
    </p:spTree>
    <p:extLst>
      <p:ext uri="{BB962C8B-B14F-4D97-AF65-F5344CB8AC3E}">
        <p14:creationId xmlns:p14="http://schemas.microsoft.com/office/powerpoint/2010/main" val="2079938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umpkin in wheelbarrow on field of pumpkins against clouded sky">
            <a:extLst>
              <a:ext uri="{FF2B5EF4-FFF2-40B4-BE49-F238E27FC236}">
                <a16:creationId xmlns:a16="http://schemas.microsoft.com/office/drawing/2014/main" id="{DFBE37F1-E79B-9CE4-67CE-D494A7DF43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264736" cy="9198552"/>
          </a:xfrm>
          <a:prstGeom prst="rect">
            <a:avLst/>
          </a:prstGeom>
        </p:spPr>
      </p:pic>
      <p:sp>
        <p:nvSpPr>
          <p:cNvPr id="4" name="Title 3">
            <a:extLst>
              <a:ext uri="{FF2B5EF4-FFF2-40B4-BE49-F238E27FC236}">
                <a16:creationId xmlns:a16="http://schemas.microsoft.com/office/drawing/2014/main" id="{D64274F6-310A-BBBF-8E6D-A7531B0023A4}"/>
              </a:ext>
            </a:extLst>
          </p:cNvPr>
          <p:cNvSpPr>
            <a:spLocks noGrp="1"/>
          </p:cNvSpPr>
          <p:nvPr>
            <p:ph type="ctrTitle"/>
          </p:nvPr>
        </p:nvSpPr>
        <p:spPr>
          <a:xfrm>
            <a:off x="914400" y="176645"/>
            <a:ext cx="10363200" cy="3895625"/>
          </a:xfrm>
        </p:spPr>
        <p:txBody>
          <a:bodyPr/>
          <a:lstStyle/>
          <a:p>
            <a:r>
              <a:rPr lang="en-GB" sz="3600" dirty="0"/>
              <a:t>Lots of praise from the users for the </a:t>
            </a:r>
            <a:r>
              <a:rPr lang="en-GB" sz="3600" dirty="0">
                <a:solidFill>
                  <a:srgbClr val="FF0000"/>
                </a:solidFill>
              </a:rPr>
              <a:t>beam quality and availability</a:t>
            </a:r>
            <a:r>
              <a:rPr lang="en-GB" sz="3600" dirty="0"/>
              <a:t> and the phantastic </a:t>
            </a:r>
            <a:r>
              <a:rPr lang="en-GB" sz="3600" dirty="0">
                <a:solidFill>
                  <a:srgbClr val="FF0000"/>
                </a:solidFill>
              </a:rPr>
              <a:t>responsiveness and support </a:t>
            </a:r>
            <a:r>
              <a:rPr lang="en-GB" sz="3600" dirty="0"/>
              <a:t>from all the teams</a:t>
            </a:r>
            <a:r>
              <a:rPr lang="en-US" sz="3600" dirty="0"/>
              <a:t>!</a:t>
            </a:r>
            <a:br>
              <a:rPr lang="en-US" sz="3600" dirty="0">
                <a:solidFill>
                  <a:srgbClr val="FF0000"/>
                </a:solidFill>
              </a:rPr>
            </a:br>
            <a:endParaRPr lang="en-US" dirty="0"/>
          </a:p>
        </p:txBody>
      </p:sp>
    </p:spTree>
    <p:extLst>
      <p:ext uri="{BB962C8B-B14F-4D97-AF65-F5344CB8AC3E}">
        <p14:creationId xmlns:p14="http://schemas.microsoft.com/office/powerpoint/2010/main" val="13672356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46DE0-D70C-CC67-31A8-DF5BD5BF83E4}"/>
              </a:ext>
            </a:extLst>
          </p:cNvPr>
          <p:cNvSpPr>
            <a:spLocks noGrp="1"/>
          </p:cNvSpPr>
          <p:nvPr>
            <p:ph type="ctrTitle"/>
          </p:nvPr>
        </p:nvSpPr>
        <p:spPr/>
        <p:txBody>
          <a:bodyPr/>
          <a:lstStyle/>
          <a:p>
            <a:r>
              <a:rPr lang="en-US" dirty="0"/>
              <a:t>Spare</a:t>
            </a:r>
          </a:p>
        </p:txBody>
      </p:sp>
      <p:sp>
        <p:nvSpPr>
          <p:cNvPr id="3" name="Subtitle 2">
            <a:extLst>
              <a:ext uri="{FF2B5EF4-FFF2-40B4-BE49-F238E27FC236}">
                <a16:creationId xmlns:a16="http://schemas.microsoft.com/office/drawing/2014/main" id="{9E579911-C880-C847-D429-D5B74E4F182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935383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BAE491-897A-7A2E-8D1F-82931E98271B}"/>
              </a:ext>
            </a:extLst>
          </p:cNvPr>
          <p:cNvSpPr>
            <a:spLocks noGrp="1"/>
          </p:cNvSpPr>
          <p:nvPr>
            <p:ph idx="1"/>
          </p:nvPr>
        </p:nvSpPr>
        <p:spPr/>
        <p:txBody>
          <a:bodyPr/>
          <a:lstStyle/>
          <a:p>
            <a:r>
              <a:rPr lang="en-US" sz="1800" dirty="0"/>
              <a:t>Additional DESY tables</a:t>
            </a:r>
          </a:p>
          <a:p>
            <a:r>
              <a:rPr lang="en-US" sz="1800" dirty="0"/>
              <a:t>Counting room NA 443: minor updates requested from </a:t>
            </a:r>
            <a:r>
              <a:rPr lang="en-US" sz="1800" dirty="0" err="1"/>
              <a:t>LHCb</a:t>
            </a:r>
            <a:endParaRPr lang="en-US" sz="1800" dirty="0"/>
          </a:p>
          <a:p>
            <a:r>
              <a:rPr lang="en-US" sz="1800" dirty="0"/>
              <a:t>RD51 PPE134 and counting room: make it fit for even larger number of parallel users with DRD1</a:t>
            </a:r>
          </a:p>
          <a:p>
            <a:r>
              <a:rPr lang="en-US" sz="1800" dirty="0"/>
              <a:t>Upgrade beam instrumentation and environment sensors, logged to NXCALS</a:t>
            </a:r>
          </a:p>
          <a:p>
            <a:r>
              <a:rPr lang="en-GB" sz="1800" dirty="0"/>
              <a:t>API for CESAR monitoring data (zone access status, rates, ...) for integration in Grafana monitoring</a:t>
            </a:r>
            <a:endParaRPr lang="en-US" sz="1800" dirty="0"/>
          </a:p>
        </p:txBody>
      </p:sp>
      <p:sp>
        <p:nvSpPr>
          <p:cNvPr id="3" name="Title 2">
            <a:extLst>
              <a:ext uri="{FF2B5EF4-FFF2-40B4-BE49-F238E27FC236}">
                <a16:creationId xmlns:a16="http://schemas.microsoft.com/office/drawing/2014/main" id="{0D35E4B3-9761-9BA3-076A-C89AB13B0BAF}"/>
              </a:ext>
            </a:extLst>
          </p:cNvPr>
          <p:cNvSpPr>
            <a:spLocks noGrp="1"/>
          </p:cNvSpPr>
          <p:nvPr>
            <p:ph type="title"/>
          </p:nvPr>
        </p:nvSpPr>
        <p:spPr/>
        <p:txBody>
          <a:bodyPr/>
          <a:lstStyle/>
          <a:p>
            <a:r>
              <a:rPr lang="en-US" dirty="0"/>
              <a:t>Infrastructure Requests</a:t>
            </a:r>
          </a:p>
        </p:txBody>
      </p:sp>
    </p:spTree>
    <p:extLst>
      <p:ext uri="{BB962C8B-B14F-4D97-AF65-F5344CB8AC3E}">
        <p14:creationId xmlns:p14="http://schemas.microsoft.com/office/powerpoint/2010/main" val="3684891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930BA0-A289-6A20-1F3E-4A01538683EC}"/>
              </a:ext>
            </a:extLst>
          </p:cNvPr>
          <p:cNvSpPr>
            <a:spLocks noGrp="1"/>
          </p:cNvSpPr>
          <p:nvPr>
            <p:ph idx="1"/>
          </p:nvPr>
        </p:nvSpPr>
        <p:spPr/>
        <p:txBody>
          <a:bodyPr/>
          <a:lstStyle/>
          <a:p>
            <a:r>
              <a:rPr lang="en-US" dirty="0">
                <a:sym typeface="Wingdings" panose="05000000000000000000" pitchFamily="2" charset="2"/>
              </a:rPr>
              <a:t>Different technical solutions exist amongst the regular users to </a:t>
            </a:r>
          </a:p>
          <a:p>
            <a:pPr lvl="1"/>
            <a:r>
              <a:rPr lang="en-US" dirty="0">
                <a:sym typeface="Wingdings" panose="05000000000000000000" pitchFamily="2" charset="2"/>
              </a:rPr>
              <a:t>Get </a:t>
            </a:r>
            <a:r>
              <a:rPr lang="en-US" b="1" dirty="0">
                <a:sym typeface="Wingdings" panose="05000000000000000000" pitchFamily="2" charset="2"/>
              </a:rPr>
              <a:t>automatically informed when Page 1 changes </a:t>
            </a:r>
            <a:r>
              <a:rPr lang="en-US" dirty="0">
                <a:sym typeface="Wingdings" panose="05000000000000000000" pitchFamily="2" charset="2"/>
              </a:rPr>
              <a:t> make available to all the users?</a:t>
            </a:r>
          </a:p>
          <a:p>
            <a:pPr lvl="1"/>
            <a:r>
              <a:rPr lang="en-US" b="1" dirty="0">
                <a:sym typeface="Wingdings" panose="05000000000000000000" pitchFamily="2" charset="2"/>
              </a:rPr>
              <a:t>Log Page 1 messages </a:t>
            </a:r>
            <a:r>
              <a:rPr lang="en-US" dirty="0">
                <a:sym typeface="Wingdings" panose="05000000000000000000" pitchFamily="2" charset="2"/>
              </a:rPr>
              <a:t>to be able to match them with the data recorded  centrally logged Page 1 messages for all the users? NXCALS?</a:t>
            </a:r>
            <a:endParaRPr lang="en-US" b="0" i="0" u="none" strike="noStrike" dirty="0">
              <a:solidFill>
                <a:srgbClr val="000000"/>
              </a:solidFill>
              <a:effectLst/>
            </a:endParaRPr>
          </a:p>
          <a:p>
            <a:r>
              <a:rPr lang="en-US" b="0" i="0" u="none" strike="noStrike" dirty="0">
                <a:solidFill>
                  <a:srgbClr val="000000"/>
                </a:solidFill>
                <a:effectLst/>
              </a:rPr>
              <a:t>Make it easier to find a </a:t>
            </a:r>
            <a:r>
              <a:rPr lang="en-US" b="1" i="0" u="none" strike="noStrike" dirty="0">
                <a:solidFill>
                  <a:srgbClr val="000000"/>
                </a:solidFill>
                <a:effectLst/>
              </a:rPr>
              <a:t>beam-line summary table</a:t>
            </a:r>
            <a:r>
              <a:rPr lang="en-US" b="0" i="0" u="none" strike="noStrike" dirty="0">
                <a:solidFill>
                  <a:srgbClr val="000000"/>
                </a:solidFill>
                <a:effectLst/>
              </a:rPr>
              <a:t>, with </a:t>
            </a:r>
            <a:r>
              <a:rPr lang="en-US" b="1" i="0" u="none" strike="noStrike" dirty="0">
                <a:solidFill>
                  <a:srgbClr val="000000"/>
                </a:solidFill>
                <a:effectLst/>
              </a:rPr>
              <a:t>beam characteristics and estimation of the number of spills/week</a:t>
            </a:r>
            <a:r>
              <a:rPr lang="en-US" b="0" i="0" u="none" strike="noStrike" dirty="0">
                <a:solidFill>
                  <a:srgbClr val="000000"/>
                </a:solidFill>
                <a:effectLst/>
              </a:rPr>
              <a:t>. (Most of the information is already available but scattered on several web pages.)</a:t>
            </a:r>
          </a:p>
          <a:p>
            <a:r>
              <a:rPr lang="en-US" dirty="0">
                <a:sym typeface="Wingdings" panose="05000000000000000000" pitchFamily="2" charset="2"/>
              </a:rPr>
              <a:t>Numerous option available for </a:t>
            </a:r>
            <a:r>
              <a:rPr lang="en-US" b="1" dirty="0">
                <a:sym typeface="Wingdings" panose="05000000000000000000" pitchFamily="2" charset="2"/>
              </a:rPr>
              <a:t>secondary beam parameters and compositions</a:t>
            </a:r>
            <a:r>
              <a:rPr lang="en-US" dirty="0">
                <a:sym typeface="Wingdings" panose="05000000000000000000" pitchFamily="2" charset="2"/>
              </a:rPr>
              <a:t>. Some of them have been measured by different users.</a:t>
            </a:r>
          </a:p>
          <a:p>
            <a:pPr lvl="1"/>
            <a:r>
              <a:rPr lang="en-US" dirty="0">
                <a:sym typeface="Wingdings" panose="05000000000000000000" pitchFamily="2" charset="2"/>
              </a:rPr>
              <a:t>Create </a:t>
            </a:r>
            <a:r>
              <a:rPr lang="en-US" b="1" dirty="0">
                <a:sym typeface="Wingdings" panose="05000000000000000000" pitchFamily="2" charset="2"/>
              </a:rPr>
              <a:t>repository, where users can upload their results together with the secondary beam settings, target type, target intensity </a:t>
            </a:r>
            <a:r>
              <a:rPr lang="en-US" dirty="0">
                <a:sym typeface="Wingdings" panose="05000000000000000000" pitchFamily="2" charset="2"/>
              </a:rPr>
              <a:t>etc.?</a:t>
            </a:r>
          </a:p>
          <a:p>
            <a:pPr marL="0" indent="0">
              <a:buNone/>
            </a:pPr>
            <a:endParaRPr lang="en-US" dirty="0">
              <a:sym typeface="Wingdings" panose="05000000000000000000" pitchFamily="2" charset="2"/>
            </a:endParaRPr>
          </a:p>
          <a:p>
            <a:endParaRPr lang="en-US" dirty="0">
              <a:sym typeface="Wingdings" panose="05000000000000000000" pitchFamily="2" charset="2"/>
            </a:endParaRPr>
          </a:p>
          <a:p>
            <a:r>
              <a:rPr lang="en-GB" b="1" dirty="0">
                <a:sym typeface="Wingdings" panose="05000000000000000000" pitchFamily="2" charset="2"/>
              </a:rPr>
              <a:t>Quantify knock-on effects of future significant changes </a:t>
            </a:r>
            <a:r>
              <a:rPr lang="en-GB" dirty="0">
                <a:sym typeface="Wingdings" panose="05000000000000000000" pitchFamily="2" charset="2"/>
              </a:rPr>
              <a:t>(e.g. dedicated LHC filling)  improve communication to users across the accelerators (also between LHC and injector users)</a:t>
            </a:r>
            <a:endParaRPr lang="en-US" dirty="0"/>
          </a:p>
        </p:txBody>
      </p:sp>
      <p:sp>
        <p:nvSpPr>
          <p:cNvPr id="3" name="Title 2">
            <a:extLst>
              <a:ext uri="{FF2B5EF4-FFF2-40B4-BE49-F238E27FC236}">
                <a16:creationId xmlns:a16="http://schemas.microsoft.com/office/drawing/2014/main" id="{9BFD5862-4595-AB7D-8378-0451467CF2E2}"/>
              </a:ext>
            </a:extLst>
          </p:cNvPr>
          <p:cNvSpPr>
            <a:spLocks noGrp="1"/>
          </p:cNvSpPr>
          <p:nvPr>
            <p:ph type="title"/>
          </p:nvPr>
        </p:nvSpPr>
        <p:spPr/>
        <p:txBody>
          <a:bodyPr/>
          <a:lstStyle/>
          <a:p>
            <a:r>
              <a:rPr lang="en-US" dirty="0"/>
              <a:t>Communication Wishlist II</a:t>
            </a:r>
          </a:p>
        </p:txBody>
      </p:sp>
    </p:spTree>
    <p:extLst>
      <p:ext uri="{BB962C8B-B14F-4D97-AF65-F5344CB8AC3E}">
        <p14:creationId xmlns:p14="http://schemas.microsoft.com/office/powerpoint/2010/main" val="30244938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223FD8B-CE03-E178-F48F-E9CC3FEF6902}"/>
              </a:ext>
            </a:extLst>
          </p:cNvPr>
          <p:cNvSpPr>
            <a:spLocks noGrp="1"/>
          </p:cNvSpPr>
          <p:nvPr>
            <p:ph idx="1"/>
          </p:nvPr>
        </p:nvSpPr>
        <p:spPr/>
        <p:txBody>
          <a:bodyPr/>
          <a:lstStyle/>
          <a:p>
            <a:r>
              <a:rPr lang="en-US" sz="1200" b="1" dirty="0"/>
              <a:t>Highlights 2023</a:t>
            </a:r>
          </a:p>
          <a:p>
            <a:pPr lvl="1"/>
            <a:r>
              <a:rPr lang="en-US" sz="1200" dirty="0"/>
              <a:t>Removal of material in the SPS secondary beams </a:t>
            </a:r>
            <a:r>
              <a:rPr lang="en-US" sz="1200" dirty="0">
                <a:sym typeface="Wingdings" panose="05000000000000000000" pitchFamily="2" charset="2"/>
              </a:rPr>
              <a:t> K12 and H6 / H8</a:t>
            </a:r>
          </a:p>
          <a:p>
            <a:pPr lvl="2"/>
            <a:r>
              <a:rPr lang="en-US" sz="1200" dirty="0">
                <a:sym typeface="Wingdings" panose="05000000000000000000" pitchFamily="2" charset="2"/>
              </a:rPr>
              <a:t>Reducing losses, increasing beam quality</a:t>
            </a:r>
          </a:p>
          <a:p>
            <a:pPr lvl="1"/>
            <a:r>
              <a:rPr lang="en-US" sz="1200" dirty="0">
                <a:sym typeface="Wingdings" panose="05000000000000000000" pitchFamily="2" charset="2"/>
              </a:rPr>
              <a:t>Increasing intensity to users</a:t>
            </a:r>
          </a:p>
          <a:p>
            <a:pPr lvl="2"/>
            <a:r>
              <a:rPr lang="en-US" sz="1200" dirty="0">
                <a:sym typeface="Wingdings" panose="05000000000000000000" pitchFamily="2" charset="2"/>
              </a:rPr>
              <a:t>Increasing primary particle intensities (higher intensities in the accelerators)</a:t>
            </a:r>
          </a:p>
          <a:p>
            <a:pPr lvl="3"/>
            <a:r>
              <a:rPr lang="en-US" sz="1200" dirty="0" err="1">
                <a:sym typeface="Wingdings" panose="05000000000000000000" pitchFamily="2" charset="2"/>
              </a:rPr>
              <a:t>nTOF</a:t>
            </a:r>
            <a:endParaRPr lang="en-US" sz="1200" dirty="0">
              <a:sym typeface="Wingdings" panose="05000000000000000000" pitchFamily="2" charset="2"/>
            </a:endParaRPr>
          </a:p>
          <a:p>
            <a:pPr lvl="3"/>
            <a:r>
              <a:rPr lang="en-US" sz="1200" dirty="0">
                <a:sym typeface="Wingdings" panose="05000000000000000000" pitchFamily="2" charset="2"/>
              </a:rPr>
              <a:t>PS EA T8</a:t>
            </a:r>
          </a:p>
          <a:p>
            <a:pPr lvl="3"/>
            <a:r>
              <a:rPr lang="en-US" sz="1200" dirty="0">
                <a:sym typeface="Wingdings" panose="05000000000000000000" pitchFamily="2" charset="2"/>
              </a:rPr>
              <a:t>ELENA bunch intensity</a:t>
            </a:r>
          </a:p>
          <a:p>
            <a:pPr lvl="2"/>
            <a:r>
              <a:rPr lang="en-US" sz="1200" dirty="0">
                <a:sym typeface="Wingdings" panose="05000000000000000000" pitchFamily="2" charset="2"/>
              </a:rPr>
              <a:t>Secondary beam (RP limits, beam line improvements): SPS H6 test beams for pixel detector R&amp;D (factor 2-3 to 6E6 particles/spill)</a:t>
            </a:r>
          </a:p>
          <a:p>
            <a:pPr lvl="1"/>
            <a:r>
              <a:rPr lang="en-US" sz="1200" dirty="0">
                <a:sym typeface="Wingdings" panose="05000000000000000000" pitchFamily="2" charset="2"/>
              </a:rPr>
              <a:t>Improved quality of delivered beams</a:t>
            </a:r>
          </a:p>
          <a:p>
            <a:pPr lvl="2"/>
            <a:r>
              <a:rPr lang="en-US" sz="1200" dirty="0">
                <a:sym typeface="Wingdings" panose="05000000000000000000" pitchFamily="2" charset="2"/>
              </a:rPr>
              <a:t>PS EA T8 – intensity stability ++, position stability +, shape stability - future</a:t>
            </a:r>
          </a:p>
          <a:p>
            <a:pPr lvl="2"/>
            <a:r>
              <a:rPr lang="en-US" sz="1200" dirty="0">
                <a:sym typeface="Wingdings" panose="05000000000000000000" pitchFamily="2" charset="2"/>
              </a:rPr>
              <a:t>PS EA T9 and T10 targets – position stability ++</a:t>
            </a:r>
          </a:p>
          <a:p>
            <a:pPr lvl="2"/>
            <a:r>
              <a:rPr lang="en-US" sz="1200" dirty="0">
                <a:sym typeface="Wingdings" panose="05000000000000000000" pitchFamily="2" charset="2"/>
              </a:rPr>
              <a:t>SPS NA – spill quality (reduction of frequency components, stability of the corrections):</a:t>
            </a:r>
          </a:p>
          <a:p>
            <a:pPr lvl="3"/>
            <a:r>
              <a:rPr lang="en-US" sz="1200" dirty="0">
                <a:sym typeface="Wingdings" panose="05000000000000000000" pitchFamily="2" charset="2"/>
              </a:rPr>
              <a:t>Proton run: K12, H4, H2</a:t>
            </a:r>
          </a:p>
          <a:p>
            <a:pPr lvl="3"/>
            <a:r>
              <a:rPr lang="en-US" sz="1200" dirty="0">
                <a:sym typeface="Wingdings" panose="05000000000000000000" pitchFamily="2" charset="2"/>
              </a:rPr>
              <a:t>Ion run: H2 (spill structure – initial problem was fixed by OP and spill flatness achieved was the best ever for NA61; intensity fluctuation -, position instability -)</a:t>
            </a:r>
          </a:p>
          <a:p>
            <a:pPr lvl="1"/>
            <a:r>
              <a:rPr lang="en-US" sz="1200" dirty="0">
                <a:sym typeface="Wingdings" panose="05000000000000000000" pitchFamily="2" charset="2"/>
              </a:rPr>
              <a:t>Loss reduction</a:t>
            </a:r>
          </a:p>
          <a:p>
            <a:pPr lvl="2"/>
            <a:r>
              <a:rPr lang="en-US" sz="1200" dirty="0">
                <a:sym typeface="Wingdings" panose="05000000000000000000" pitchFamily="2" charset="2"/>
              </a:rPr>
              <a:t>Empty bucket channeling and barrier-bucket operation covered in a later presentation</a:t>
            </a:r>
          </a:p>
          <a:p>
            <a:pPr lvl="1"/>
            <a:r>
              <a:rPr lang="en-US" sz="1200" dirty="0">
                <a:sym typeface="Wingdings" panose="05000000000000000000" pitchFamily="2" charset="2"/>
              </a:rPr>
              <a:t>Quantification of secondary beam compositions by users and EA (PS EA, H8, fragmented ions)</a:t>
            </a:r>
          </a:p>
          <a:p>
            <a:r>
              <a:rPr lang="en-GB" sz="1200" b="1" dirty="0">
                <a:sym typeface="Wingdings" panose="05000000000000000000" pitchFamily="2" charset="2"/>
              </a:rPr>
              <a:t>Challenges 2023</a:t>
            </a:r>
          </a:p>
          <a:p>
            <a:pPr lvl="1"/>
            <a:r>
              <a:rPr lang="en-GB" sz="1200" dirty="0">
                <a:sym typeface="Wingdings" panose="05000000000000000000" pitchFamily="2" charset="2"/>
              </a:rPr>
              <a:t>The LHC operated for the first time in the high luminosity ion scheme leads to a reduced beam availability for the SPS fixed target ion program due to the dedicated LHC filling and the higher filling frequency of the LHC (faster burn-off, many non-operator LHC dumps).</a:t>
            </a:r>
            <a:br>
              <a:rPr lang="en-GB" sz="1200" dirty="0">
                <a:sym typeface="Wingdings" panose="05000000000000000000" pitchFamily="2" charset="2"/>
              </a:rPr>
            </a:br>
            <a:r>
              <a:rPr lang="en-GB" sz="1200" dirty="0">
                <a:sym typeface="Wingdings" panose="05000000000000000000" pitchFamily="2" charset="2"/>
              </a:rPr>
              <a:t> Quantify knock-on effects of significant changes early, to better inform the user community</a:t>
            </a:r>
            <a:endParaRPr lang="en-US" sz="1200" dirty="0">
              <a:sym typeface="Wingdings" panose="05000000000000000000" pitchFamily="2" charset="2"/>
            </a:endParaRPr>
          </a:p>
        </p:txBody>
      </p:sp>
      <p:sp>
        <p:nvSpPr>
          <p:cNvPr id="4" name="Title 3">
            <a:extLst>
              <a:ext uri="{FF2B5EF4-FFF2-40B4-BE49-F238E27FC236}">
                <a16:creationId xmlns:a16="http://schemas.microsoft.com/office/drawing/2014/main" id="{27179599-508B-7B4F-E3D4-3A953697CD0A}"/>
              </a:ext>
            </a:extLst>
          </p:cNvPr>
          <p:cNvSpPr>
            <a:spLocks noGrp="1"/>
          </p:cNvSpPr>
          <p:nvPr>
            <p:ph type="title"/>
          </p:nvPr>
        </p:nvSpPr>
        <p:spPr/>
        <p:txBody>
          <a:bodyPr/>
          <a:lstStyle/>
          <a:p>
            <a:r>
              <a:rPr lang="en-US" dirty="0"/>
              <a:t>Overview 2023</a:t>
            </a:r>
          </a:p>
        </p:txBody>
      </p:sp>
    </p:spTree>
    <p:extLst>
      <p:ext uri="{BB962C8B-B14F-4D97-AF65-F5344CB8AC3E}">
        <p14:creationId xmlns:p14="http://schemas.microsoft.com/office/powerpoint/2010/main" val="25851864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CFA1BB51-8ECF-0E2F-57DE-A723C707D3FE}"/>
              </a:ext>
            </a:extLst>
          </p:cNvPr>
          <p:cNvSpPr>
            <a:spLocks noGrp="1"/>
          </p:cNvSpPr>
          <p:nvPr>
            <p:ph type="subTitle" idx="1"/>
          </p:nvPr>
        </p:nvSpPr>
        <p:spPr/>
        <p:txBody>
          <a:bodyPr/>
          <a:lstStyle/>
          <a:p>
            <a:endParaRPr lang="en-US"/>
          </a:p>
        </p:txBody>
      </p:sp>
      <p:sp>
        <p:nvSpPr>
          <p:cNvPr id="7" name="Title 6">
            <a:extLst>
              <a:ext uri="{FF2B5EF4-FFF2-40B4-BE49-F238E27FC236}">
                <a16:creationId xmlns:a16="http://schemas.microsoft.com/office/drawing/2014/main" id="{8928BB91-C393-ACF1-87EC-2928F613FAA1}"/>
              </a:ext>
            </a:extLst>
          </p:cNvPr>
          <p:cNvSpPr>
            <a:spLocks noGrp="1"/>
          </p:cNvSpPr>
          <p:nvPr>
            <p:ph type="ctrTitle"/>
          </p:nvPr>
        </p:nvSpPr>
        <p:spPr/>
        <p:txBody>
          <a:bodyPr/>
          <a:lstStyle/>
          <a:p>
            <a:r>
              <a:rPr lang="en-US" dirty="0"/>
              <a:t>Winter Physics during EYETS 2023/2024</a:t>
            </a:r>
          </a:p>
        </p:txBody>
      </p:sp>
      <p:sp>
        <p:nvSpPr>
          <p:cNvPr id="4" name="Date Placeholder 3">
            <a:extLst>
              <a:ext uri="{FF2B5EF4-FFF2-40B4-BE49-F238E27FC236}">
                <a16:creationId xmlns:a16="http://schemas.microsoft.com/office/drawing/2014/main" id="{11C7FDF2-D3E0-1D22-3833-61AABE4A8801}"/>
              </a:ext>
            </a:extLst>
          </p:cNvPr>
          <p:cNvSpPr>
            <a:spLocks noGrp="1"/>
          </p:cNvSpPr>
          <p:nvPr>
            <p:ph type="dt" sz="half" idx="4294967295"/>
          </p:nvPr>
        </p:nvSpPr>
        <p:spPr>
          <a:xfrm>
            <a:off x="0" y="6351588"/>
            <a:ext cx="631825" cy="365125"/>
          </a:xfrm>
          <a:prstGeom prst="rect">
            <a:avLst/>
          </a:prstGeom>
        </p:spPr>
        <p:txBody>
          <a:bodyPr/>
          <a:lstStyle/>
          <a:p>
            <a:r>
              <a:rPr lang="de-CH"/>
              <a:t>14.11.2023</a:t>
            </a:r>
            <a:endParaRPr lang="en-US" dirty="0"/>
          </a:p>
        </p:txBody>
      </p:sp>
      <p:sp>
        <p:nvSpPr>
          <p:cNvPr id="5" name="Footer Placeholder 4">
            <a:extLst>
              <a:ext uri="{FF2B5EF4-FFF2-40B4-BE49-F238E27FC236}">
                <a16:creationId xmlns:a16="http://schemas.microsoft.com/office/drawing/2014/main" id="{DE749998-4470-A95E-5403-2E3302232FAA}"/>
              </a:ext>
            </a:extLst>
          </p:cNvPr>
          <p:cNvSpPr>
            <a:spLocks noGrp="1"/>
          </p:cNvSpPr>
          <p:nvPr>
            <p:ph type="ftr" sz="quarter" idx="4294967295"/>
          </p:nvPr>
        </p:nvSpPr>
        <p:spPr>
          <a:xfrm>
            <a:off x="5619750" y="6356350"/>
            <a:ext cx="6572250" cy="365125"/>
          </a:xfrm>
          <a:prstGeom prst="rect">
            <a:avLst/>
          </a:prstGeom>
        </p:spPr>
        <p:txBody>
          <a:bodyPr/>
          <a:lstStyle/>
          <a:p>
            <a:r>
              <a:rPr lang="en-US"/>
              <a:t>R. Steerenberg | SPSC#151 - Accelerator Complex Status Report</a:t>
            </a:r>
            <a:endParaRPr lang="en-US" dirty="0"/>
          </a:p>
        </p:txBody>
      </p:sp>
      <p:sp>
        <p:nvSpPr>
          <p:cNvPr id="6" name="Slide Number Placeholder 5">
            <a:extLst>
              <a:ext uri="{FF2B5EF4-FFF2-40B4-BE49-F238E27FC236}">
                <a16:creationId xmlns:a16="http://schemas.microsoft.com/office/drawing/2014/main" id="{3037875B-88B4-ADA4-252C-F09F9D50914F}"/>
              </a:ext>
            </a:extLst>
          </p:cNvPr>
          <p:cNvSpPr>
            <a:spLocks noGrp="1"/>
          </p:cNvSpPr>
          <p:nvPr>
            <p:ph type="sldNum" sz="quarter" idx="4294967295"/>
          </p:nvPr>
        </p:nvSpPr>
        <p:spPr>
          <a:xfrm>
            <a:off x="11510963" y="6356350"/>
            <a:ext cx="681037" cy="365125"/>
          </a:xfrm>
          <a:prstGeom prst="rect">
            <a:avLst/>
          </a:prstGeom>
        </p:spPr>
        <p:txBody>
          <a:bodyPr/>
          <a:lstStyle/>
          <a:p>
            <a:fld id="{36B5EA5A-BC32-A742-B11B-8E7414D5B535}" type="slidenum">
              <a:rPr lang="en-US" smtClean="0"/>
              <a:pPr/>
              <a:t>41</a:t>
            </a:fld>
            <a:endParaRPr lang="en-US" dirty="0"/>
          </a:p>
        </p:txBody>
      </p:sp>
    </p:spTree>
    <p:extLst>
      <p:ext uri="{BB962C8B-B14F-4D97-AF65-F5344CB8AC3E}">
        <p14:creationId xmlns:p14="http://schemas.microsoft.com/office/powerpoint/2010/main" val="12647134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3C841AC6-02E6-9D71-4592-4C9E702E6178}"/>
                  </a:ext>
                </a:extLst>
              </p:cNvPr>
              <p:cNvSpPr>
                <a:spLocks noGrp="1"/>
              </p:cNvSpPr>
              <p:nvPr>
                <p:ph idx="1"/>
              </p:nvPr>
            </p:nvSpPr>
            <p:spPr/>
            <p:txBody>
              <a:bodyPr/>
              <a:lstStyle/>
              <a:p>
                <a:r>
                  <a:rPr lang="en-US" sz="1800" dirty="0"/>
                  <a:t>ISOLDE: winter physics with 3 previously irradiated targets plus one external sample from PSI – 3 weeks (until Nov.20).</a:t>
                </a:r>
              </a:p>
              <a:p>
                <a:r>
                  <a:rPr lang="en-US" sz="1800" dirty="0"/>
                  <a:t>GBAR: ELENA runs with H- beam </a:t>
                </a:r>
                <a:r>
                  <a:rPr lang="en-GB" sz="1800" dirty="0"/>
                  <a:t>from 13</a:t>
                </a:r>
                <a:r>
                  <a:rPr lang="en-GB" sz="1800" baseline="30000" dirty="0"/>
                  <a:t>th</a:t>
                </a:r>
                <a:r>
                  <a:rPr lang="en-GB" sz="1800" dirty="0"/>
                  <a:t> November until 15</a:t>
                </a:r>
                <a:r>
                  <a:rPr lang="en-GB" sz="1800" baseline="30000" dirty="0"/>
                  <a:t>th</a:t>
                </a:r>
                <a:r>
                  <a:rPr lang="en-GB" sz="1800" dirty="0"/>
                  <a:t> December</a:t>
                </a:r>
                <a:r>
                  <a:rPr lang="en-US" sz="1800" dirty="0"/>
                  <a:t>: prepare for cross section measurement for the H+Ps —&gt; H- + e+</a:t>
                </a:r>
              </a:p>
              <a:p>
                <a:r>
                  <a:rPr lang="en-US" sz="1800" dirty="0"/>
                  <a:t>BASE winter physics</a:t>
                </a:r>
              </a:p>
              <a:p>
                <a:pPr lvl="1"/>
                <a:r>
                  <a:rPr lang="en-GB" sz="1800" dirty="0"/>
                  <a:t>Filled reservoir trap (30 </a:t>
                </a:r>
                <a14:m>
                  <m:oMath xmlns:m="http://schemas.openxmlformats.org/officeDocument/2006/math">
                    <m:acc>
                      <m:accPr>
                        <m:chr m:val="̅"/>
                        <m:ctrlPr>
                          <a:rPr lang="de-DE" sz="1800" b="0" i="1" smtClean="0"/>
                        </m:ctrlPr>
                      </m:accPr>
                      <m:e>
                        <m:r>
                          <a:rPr lang="de-DE" sz="1800" b="0" i="1" smtClean="0"/>
                          <m:t>𝑝</m:t>
                        </m:r>
                      </m:e>
                    </m:acc>
                  </m:oMath>
                </a14:m>
                <a:r>
                  <a:rPr lang="en-GB" sz="1800" dirty="0"/>
                  <a:t>); typically require 1</a:t>
                </a:r>
                <a:r>
                  <a:rPr lang="de-DE" sz="1800" dirty="0"/>
                  <a:t> </a:t>
                </a:r>
                <a14:m>
                  <m:oMath xmlns:m="http://schemas.openxmlformats.org/officeDocument/2006/math">
                    <m:acc>
                      <m:accPr>
                        <m:chr m:val="̅"/>
                        <m:ctrlPr>
                          <a:rPr lang="de-DE" sz="1800" i="1"/>
                        </m:ctrlPr>
                      </m:accPr>
                      <m:e>
                        <m:r>
                          <a:rPr lang="de-DE" sz="1800" i="1"/>
                          <m:t>𝑝</m:t>
                        </m:r>
                      </m:e>
                    </m:acc>
                  </m:oMath>
                </a14:m>
                <a:r>
                  <a:rPr lang="en-GB" sz="1800" dirty="0"/>
                  <a:t> per month for their measurements</a:t>
                </a:r>
              </a:p>
              <a:p>
                <a:r>
                  <a:rPr lang="en-GB" sz="1800" dirty="0"/>
                  <a:t>GIF++ </a:t>
                </a:r>
                <a:r>
                  <a:rPr lang="en-US" sz="1800" dirty="0">
                    <a:effectLst/>
                    <a:ea typeface="Calibri" panose="020F0502020204030204" pitchFamily="34" charset="0"/>
                  </a:rPr>
                  <a:t>continues the gamma irradiations with its </a:t>
                </a:r>
                <a:r>
                  <a:rPr lang="en-US" sz="1800" baseline="30000" dirty="0">
                    <a:effectLst/>
                    <a:ea typeface="Calibri" panose="020F0502020204030204" pitchFamily="34" charset="0"/>
                  </a:rPr>
                  <a:t>137</a:t>
                </a:r>
                <a:r>
                  <a:rPr lang="en-US" sz="1800" dirty="0">
                    <a:effectLst/>
                    <a:ea typeface="Calibri" panose="020F0502020204030204" pitchFamily="34" charset="0"/>
                  </a:rPr>
                  <a:t>Cs source</a:t>
                </a:r>
                <a:endParaRPr lang="en-GB" sz="1800" dirty="0"/>
              </a:p>
              <a:p>
                <a:r>
                  <a:rPr lang="en-GB" sz="1800" dirty="0"/>
                  <a:t>CLOUD until December 4</a:t>
                </a:r>
                <a:r>
                  <a:rPr lang="en-GB" sz="1800" baseline="30000" dirty="0"/>
                  <a:t>th</a:t>
                </a:r>
                <a:r>
                  <a:rPr lang="en-GB" sz="1800" dirty="0"/>
                  <a:t> </a:t>
                </a:r>
              </a:p>
              <a:p>
                <a:r>
                  <a:rPr lang="en-GB" sz="1800" dirty="0"/>
                  <a:t>AWAKE laser and e-beam</a:t>
                </a:r>
              </a:p>
              <a:p>
                <a:r>
                  <a:rPr lang="en-GB" sz="1800" dirty="0"/>
                  <a:t>MADMAX in 2024</a:t>
                </a:r>
              </a:p>
              <a:p>
                <a:endParaRPr lang="en-US" dirty="0"/>
              </a:p>
              <a:p>
                <a:endParaRPr lang="en-US" dirty="0"/>
              </a:p>
            </p:txBody>
          </p:sp>
        </mc:Choice>
        <mc:Fallback>
          <p:sp>
            <p:nvSpPr>
              <p:cNvPr id="2" name="Content Placeholder 1">
                <a:extLst>
                  <a:ext uri="{FF2B5EF4-FFF2-40B4-BE49-F238E27FC236}">
                    <a16:creationId xmlns:a16="http://schemas.microsoft.com/office/drawing/2014/main" id="{3C841AC6-02E6-9D71-4592-4C9E702E6178}"/>
                  </a:ext>
                </a:extLst>
              </p:cNvPr>
              <p:cNvSpPr>
                <a:spLocks noGrp="1" noRot="1" noChangeAspect="1" noMove="1" noResize="1" noEditPoints="1" noAdjustHandles="1" noChangeArrowheads="1" noChangeShapeType="1" noTextEdit="1"/>
              </p:cNvSpPr>
              <p:nvPr>
                <p:ph idx="1"/>
              </p:nvPr>
            </p:nvSpPr>
            <p:spPr>
              <a:blipFill>
                <a:blip r:embed="rId3"/>
                <a:stretch>
                  <a:fillRect l="-333" t="-649"/>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9793BCA1-7DF4-279A-DA5C-7A4AB2D178B1}"/>
              </a:ext>
            </a:extLst>
          </p:cNvPr>
          <p:cNvSpPr>
            <a:spLocks noGrp="1"/>
          </p:cNvSpPr>
          <p:nvPr>
            <p:ph type="title"/>
          </p:nvPr>
        </p:nvSpPr>
        <p:spPr/>
        <p:txBody>
          <a:bodyPr/>
          <a:lstStyle/>
          <a:p>
            <a:r>
              <a:rPr lang="en-US" dirty="0"/>
              <a:t>Not to forget the measurements during the YETS 2023/2024</a:t>
            </a:r>
          </a:p>
        </p:txBody>
      </p:sp>
    </p:spTree>
    <p:extLst>
      <p:ext uri="{BB962C8B-B14F-4D97-AF65-F5344CB8AC3E}">
        <p14:creationId xmlns:p14="http://schemas.microsoft.com/office/powerpoint/2010/main" val="28803527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7D846F-3A86-D954-1FA0-CFC4839D49C3}"/>
              </a:ext>
            </a:extLst>
          </p:cNvPr>
          <p:cNvSpPr>
            <a:spLocks noGrp="1"/>
          </p:cNvSpPr>
          <p:nvPr>
            <p:ph type="title"/>
          </p:nvPr>
        </p:nvSpPr>
        <p:spPr/>
        <p:txBody>
          <a:bodyPr/>
          <a:lstStyle/>
          <a:p>
            <a:r>
              <a:rPr lang="en-US" dirty="0"/>
              <a:t>Injectors: 2023 very good availability and beam quality</a:t>
            </a:r>
          </a:p>
        </p:txBody>
      </p:sp>
      <p:graphicFrame>
        <p:nvGraphicFramePr>
          <p:cNvPr id="10" name="Table 9">
            <a:extLst>
              <a:ext uri="{FF2B5EF4-FFF2-40B4-BE49-F238E27FC236}">
                <a16:creationId xmlns:a16="http://schemas.microsoft.com/office/drawing/2014/main" id="{50BC124C-B183-FE16-E2DB-B83D9D04CAE4}"/>
              </a:ext>
            </a:extLst>
          </p:cNvPr>
          <p:cNvGraphicFramePr>
            <a:graphicFrameLocks noGrp="1"/>
          </p:cNvGraphicFramePr>
          <p:nvPr/>
        </p:nvGraphicFramePr>
        <p:xfrm>
          <a:off x="237897" y="1047212"/>
          <a:ext cx="7865649" cy="4617720"/>
        </p:xfrm>
        <a:graphic>
          <a:graphicData uri="http://schemas.openxmlformats.org/drawingml/2006/table">
            <a:tbl>
              <a:tblPr firstRow="1" bandRow="1"/>
              <a:tblGrid>
                <a:gridCol w="926148">
                  <a:extLst>
                    <a:ext uri="{9D8B030D-6E8A-4147-A177-3AD203B41FA5}">
                      <a16:colId xmlns:a16="http://schemas.microsoft.com/office/drawing/2014/main" val="20000"/>
                    </a:ext>
                  </a:extLst>
                </a:gridCol>
                <a:gridCol w="1300798">
                  <a:extLst>
                    <a:ext uri="{9D8B030D-6E8A-4147-A177-3AD203B41FA5}">
                      <a16:colId xmlns:a16="http://schemas.microsoft.com/office/drawing/2014/main" val="2844183645"/>
                    </a:ext>
                  </a:extLst>
                </a:gridCol>
                <a:gridCol w="1081991">
                  <a:extLst>
                    <a:ext uri="{9D8B030D-6E8A-4147-A177-3AD203B41FA5}">
                      <a16:colId xmlns:a16="http://schemas.microsoft.com/office/drawing/2014/main" val="2302964827"/>
                    </a:ext>
                  </a:extLst>
                </a:gridCol>
                <a:gridCol w="1081991">
                  <a:extLst>
                    <a:ext uri="{9D8B030D-6E8A-4147-A177-3AD203B41FA5}">
                      <a16:colId xmlns:a16="http://schemas.microsoft.com/office/drawing/2014/main" val="2471740035"/>
                    </a:ext>
                  </a:extLst>
                </a:gridCol>
                <a:gridCol w="1548448">
                  <a:extLst>
                    <a:ext uri="{9D8B030D-6E8A-4147-A177-3AD203B41FA5}">
                      <a16:colId xmlns:a16="http://schemas.microsoft.com/office/drawing/2014/main" val="2199796686"/>
                    </a:ext>
                  </a:extLst>
                </a:gridCol>
                <a:gridCol w="1926273">
                  <a:extLst>
                    <a:ext uri="{9D8B030D-6E8A-4147-A177-3AD203B41FA5}">
                      <a16:colId xmlns:a16="http://schemas.microsoft.com/office/drawing/2014/main" val="3815098951"/>
                    </a:ext>
                  </a:extLst>
                </a:gridCol>
              </a:tblGrid>
              <a:tr h="278130">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en-US" sz="1600" dirty="0">
                          <a:solidFill>
                            <a:schemeClr val="bg1"/>
                          </a:solidFill>
                        </a:rPr>
                        <a:t>Facility</a:t>
                      </a: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r>
                        <a:rPr lang="en-US" sz="1600" dirty="0">
                          <a:solidFill>
                            <a:schemeClr val="bg1"/>
                          </a:solidFill>
                        </a:rPr>
                        <a:t>Destination</a:t>
                      </a: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a:t>‘21/‘22</a:t>
                      </a:r>
                    </a:p>
                    <a:p>
                      <a:pPr algn="ctr"/>
                      <a:r>
                        <a:rPr lang="en-US" sz="1600" dirty="0"/>
                        <a:t>Overall</a:t>
                      </a:r>
                    </a:p>
                    <a:p>
                      <a:pPr algn="ctr"/>
                      <a:r>
                        <a:rPr lang="en-US" sz="1600" dirty="0"/>
                        <a:t>[%]</a:t>
                      </a: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grid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a:t>Achieved 2023</a:t>
                      </a: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hMerge="1">
                  <a:txBody>
                    <a:bodyPr/>
                    <a:lstStyle/>
                    <a:p>
                      <a:pPr algn="ctr"/>
                      <a:endParaRPr lang="en-US" sz="1600" dirty="0"/>
                    </a:p>
                  </a:txBody>
                  <a:tcPr marL="68580" marR="68580" marT="34290" marB="34290"/>
                </a:tc>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600" dirty="0">
                          <a:solidFill>
                            <a:schemeClr val="bg1"/>
                          </a:solidFill>
                        </a:rPr>
                        <a:t>Period</a:t>
                      </a:r>
                    </a:p>
                  </a:txBody>
                  <a:tcPr marL="68580" marR="68580" marT="34290" marB="3429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3985154901"/>
                  </a:ext>
                </a:extLst>
              </a:tr>
              <a:tr h="278130">
                <a:tc vMerge="1">
                  <a:txBody>
                    <a:bodyPr/>
                    <a:lstStyle/>
                    <a:p>
                      <a:r>
                        <a:rPr lang="en-US" sz="1600" dirty="0">
                          <a:solidFill>
                            <a:schemeClr val="bg1"/>
                          </a:solidFill>
                        </a:rPr>
                        <a:t>Facility</a:t>
                      </a:r>
                    </a:p>
                  </a:txBody>
                  <a:tcPr marL="68580" marR="68580" marT="34290" marB="34290">
                    <a:solidFill>
                      <a:schemeClr val="tx1"/>
                    </a:solidFill>
                  </a:tcPr>
                </a:tc>
                <a:tc vMerge="1">
                  <a:txBody>
                    <a:bodyPr/>
                    <a:lstStyle/>
                    <a:p>
                      <a:r>
                        <a:rPr lang="en-US" sz="1600" dirty="0">
                          <a:solidFill>
                            <a:schemeClr val="bg1"/>
                          </a:solidFill>
                        </a:rPr>
                        <a:t>Destination</a:t>
                      </a:r>
                    </a:p>
                  </a:txBody>
                  <a:tcPr marL="68580" marR="68580" marT="34290" marB="34290">
                    <a:solidFill>
                      <a:schemeClr val="tx1"/>
                    </a:solidFill>
                  </a:tcPr>
                </a:tc>
                <a:tc vMerge="1">
                  <a:txBody>
                    <a:bodyPr/>
                    <a:lstStyle/>
                    <a:p>
                      <a:pPr algn="ctr"/>
                      <a:endParaRPr lang="en-US" sz="1600" dirty="0">
                        <a:solidFill>
                          <a:schemeClr val="bg1"/>
                        </a:solidFill>
                      </a:endParaRPr>
                    </a:p>
                  </a:txBody>
                  <a:tcPr marL="68580" marR="68580" marT="34290" marB="34290">
                    <a:solidFill>
                      <a:schemeClr val="tx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dirty="0">
                          <a:solidFill>
                            <a:schemeClr val="bg1"/>
                          </a:solidFill>
                        </a:rPr>
                        <a:t>Overall</a:t>
                      </a:r>
                    </a:p>
                    <a:p>
                      <a:pPr algn="ctr"/>
                      <a:r>
                        <a:rPr lang="en-US" sz="1600" dirty="0">
                          <a:solidFill>
                            <a:schemeClr val="bg1"/>
                          </a:solidFill>
                        </a:rPr>
                        <a:t>[%]</a:t>
                      </a:r>
                    </a:p>
                  </a:txBody>
                  <a:tcPr marL="68580" marR="68580" marT="34290" marB="34290">
                    <a:lnL w="381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dirty="0">
                          <a:solidFill>
                            <a:schemeClr val="bg1"/>
                          </a:solidFill>
                        </a:rPr>
                        <a:t>Per destination</a:t>
                      </a:r>
                    </a:p>
                    <a:p>
                      <a:pPr algn="ctr"/>
                      <a:r>
                        <a:rPr lang="en-US" sz="1600" dirty="0">
                          <a:solidFill>
                            <a:schemeClr val="bg1"/>
                          </a:solidFill>
                        </a:rPr>
                        <a:t>[%]</a:t>
                      </a:r>
                    </a:p>
                  </a:txBody>
                  <a:tcPr marL="68580" marR="68580" marT="34290" marB="34290">
                    <a:lnL w="12700" cmpd="sng">
                      <a:solidFill>
                        <a:srgbClr val="FFFFFF"/>
                      </a:solidFill>
                    </a:lnL>
                    <a:lnR w="381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solidFill>
                  </a:tcPr>
                </a:tc>
                <a:tc vMerge="1">
                  <a:txBody>
                    <a:bodyPr/>
                    <a:lstStyle/>
                    <a:p>
                      <a:pPr algn="ctr"/>
                      <a:r>
                        <a:rPr lang="en-US" sz="1600" dirty="0">
                          <a:solidFill>
                            <a:schemeClr val="bg1"/>
                          </a:solidFill>
                        </a:rPr>
                        <a:t>Period</a:t>
                      </a:r>
                    </a:p>
                  </a:txBody>
                  <a:tcPr marL="68580" marR="68580" marT="34290" marB="34290">
                    <a:solidFill>
                      <a:schemeClr val="tx1"/>
                    </a:solidFill>
                  </a:tcPr>
                </a:tc>
                <a:extLst>
                  <a:ext uri="{0D108BD9-81ED-4DB2-BD59-A6C34878D82A}">
                    <a16:rowId xmlns:a16="http://schemas.microsoft.com/office/drawing/2014/main" val="10000"/>
                  </a:ext>
                </a:extLst>
              </a:tr>
              <a:tr h="21951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dirty="0"/>
                        <a:t>LINAC4</a:t>
                      </a:r>
                    </a:p>
                  </a:txBody>
                  <a:tcPr marL="68580" marR="68580" marT="34290" marB="3429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PSB</a:t>
                      </a:r>
                    </a:p>
                  </a:txBody>
                  <a:tcPr marL="68580" marR="68580" marT="34290" marB="3429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chemeClr val="bg1">
                              <a:lumMod val="50000"/>
                            </a:schemeClr>
                          </a:solidFill>
                        </a:rPr>
                        <a:t>97.3/96.8</a:t>
                      </a:r>
                    </a:p>
                  </a:txBody>
                  <a:tcPr marL="68580" marR="68580" marT="34290" marB="3429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97.9</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97.9</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03.03.2023 – 12.11.2023</a:t>
                      </a:r>
                    </a:p>
                  </a:txBody>
                  <a:tcPr marL="68580" marR="68580" marT="34290" marB="3429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extLst>
                  <a:ext uri="{0D108BD9-81ED-4DB2-BD59-A6C34878D82A}">
                    <a16:rowId xmlns:a16="http://schemas.microsoft.com/office/drawing/2014/main" val="1791277576"/>
                  </a:ext>
                </a:extLst>
              </a:tr>
              <a:tr h="215000">
                <a:tc row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dirty="0"/>
                        <a:t>PSB</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PS</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row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chemeClr val="bg1">
                              <a:lumMod val="50000"/>
                            </a:schemeClr>
                          </a:solidFill>
                        </a:rPr>
                        <a:t>94.5/94.8</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rowSpan="2">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96.1</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96.4</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10.03.2023 – 12.11.2023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0002"/>
                  </a:ext>
                </a:extLst>
              </a:tr>
              <a:tr h="197158">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ISOLDE</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96.6</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17.03.2023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711769955"/>
                  </a:ext>
                </a:extLst>
              </a:tr>
              <a:tr h="218379">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dirty="0"/>
                        <a:t>PS</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SPS</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chemeClr val="bg1">
                              <a:lumMod val="50000"/>
                            </a:schemeClr>
                          </a:solidFill>
                        </a:rPr>
                        <a:t>88.1/89.6</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91.7</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92.7</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17.03.2023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extLst>
                  <a:ext uri="{0D108BD9-81ED-4DB2-BD59-A6C34878D82A}">
                    <a16:rowId xmlns:a16="http://schemas.microsoft.com/office/drawing/2014/main" val="10003"/>
                  </a:ext>
                </a:extLst>
              </a:tr>
              <a:tr h="226274">
                <a:tc vMerge="1">
                  <a:txBody>
                    <a:bodyPr/>
                    <a:lstStyle/>
                    <a:p>
                      <a:endParaRPr lang="en-GB"/>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East Area</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60000"/>
                        <a:lumOff val="4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93.5</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rPr>
                        <a:t>27.03.2023 – 01.11.2023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extLst>
                  <a:ext uri="{0D108BD9-81ED-4DB2-BD59-A6C34878D82A}">
                    <a16:rowId xmlns:a16="http://schemas.microsoft.com/office/drawing/2014/main" val="955051791"/>
                  </a:ext>
                </a:extLst>
              </a:tr>
              <a:tr h="226274">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err="1"/>
                        <a:t>nTOF</a:t>
                      </a:r>
                      <a:endParaRPr lang="en-US" sz="16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60000"/>
                        <a:lumOff val="4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92.8</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03.04.2023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extLst>
                  <a:ext uri="{0D108BD9-81ED-4DB2-BD59-A6C34878D82A}">
                    <a16:rowId xmlns:a16="http://schemas.microsoft.com/office/drawing/2014/main" val="4247125577"/>
                  </a:ext>
                </a:extLst>
              </a:tr>
              <a:tr h="238308">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AD</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60000"/>
                        <a:lumOff val="4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93.9</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12.06.2023* – 12.10.2023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60000"/>
                        <a:lumOff val="40000"/>
                      </a:srgbClr>
                    </a:solidFill>
                  </a:tcPr>
                </a:tc>
                <a:extLst>
                  <a:ext uri="{0D108BD9-81ED-4DB2-BD59-A6C34878D82A}">
                    <a16:rowId xmlns:a16="http://schemas.microsoft.com/office/drawing/2014/main" val="2505127260"/>
                  </a:ext>
                </a:extLst>
              </a:tr>
              <a:tr h="278130">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dirty="0"/>
                        <a:t>SPS</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LHC</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chemeClr val="bg1">
                              <a:lumMod val="50000"/>
                            </a:schemeClr>
                          </a:solidFill>
                        </a:rPr>
                        <a:t>73.4/74.1</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row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86.6</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94.8</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27.03.2023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0004"/>
                  </a:ext>
                </a:extLst>
              </a:tr>
              <a:tr h="278130">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North Area</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vMerge="1">
                  <a:txBody>
                    <a:bodyPr/>
                    <a:lstStyle/>
                    <a:p>
                      <a:endParaRPr lang="en-GB"/>
                    </a:p>
                  </a:txBody>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1" dirty="0">
                        <a:solidFill>
                          <a:srgbClr val="00B050"/>
                        </a:solidFill>
                      </a:endParaRPr>
                    </a:p>
                  </a:txBody>
                  <a:tcPr marL="68580" marR="68580" marT="34290" marB="34290" anchor="ctr">
                    <a:solidFill>
                      <a:schemeClr val="accent4">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B050"/>
                          </a:solidFill>
                        </a:rPr>
                        <a:t>87.3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24.04.2023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0007"/>
                  </a:ext>
                </a:extLst>
              </a:tr>
              <a:tr h="278130">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AWAKE</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98.4</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01.05.2023 – 22.10.2023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400648372"/>
                  </a:ext>
                </a:extLst>
              </a:tr>
              <a:tr h="278130">
                <a:tc vMerge="1">
                  <a:txBody>
                    <a:bodyPr/>
                    <a:lstStyle/>
                    <a:p>
                      <a:endParaRPr lang="en-US" sz="1100" dirty="0"/>
                    </a:p>
                  </a:txBody>
                  <a:tcPr marL="68580" marR="68580" marT="34290" marB="34290"/>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err="1"/>
                        <a:t>HiRadMat</a:t>
                      </a:r>
                      <a:endParaRPr lang="en-US" sz="1600" dirty="0"/>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vMerge="1">
                  <a:txBody>
                    <a:bodyPr/>
                    <a:lstStyle/>
                    <a:p>
                      <a:endParaRPr lang="en-GB"/>
                    </a:p>
                  </a:txBody>
                  <a:tcPr/>
                </a:tc>
                <a:tc vMerge="1">
                  <a:txBody>
                    <a:bodyPr/>
                    <a:lstStyle/>
                    <a:p>
                      <a:pPr algn="ctr"/>
                      <a:endParaRPr lang="en-US" sz="1600" b="1" dirty="0">
                        <a:solidFill>
                          <a:srgbClr val="00B050"/>
                        </a:solidFill>
                      </a:endParaRPr>
                    </a:p>
                  </a:txBody>
                  <a:tcPr marL="68580" marR="68580" marT="34290" marB="34290" anchor="ctr">
                    <a:solidFill>
                      <a:schemeClr val="accent4">
                        <a:lumMod val="20000"/>
                        <a:lumOff val="80000"/>
                      </a:scheme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00B050"/>
                          </a:solidFill>
                        </a:rPr>
                        <a:t>99.0</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22.05.2023 – 27.08.2023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1204335907"/>
                  </a:ext>
                </a:extLst>
              </a:tr>
              <a:tr h="278130">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b="1" dirty="0"/>
                        <a:t>LHC</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r>
                        <a:rPr lang="en-US" sz="1600" dirty="0"/>
                        <a:t>-</a:t>
                      </a:r>
                    </a:p>
                  </a:txBody>
                  <a:tcPr marL="68580" marR="68580" marT="34290" marB="3429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chemeClr val="bg1">
                              <a:lumMod val="50000"/>
                            </a:schemeClr>
                          </a:solidFill>
                        </a:rPr>
                        <a:t>- /76.3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FF0000"/>
                          </a:solidFill>
                        </a:rPr>
                        <a:t>51.1</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600" b="1" dirty="0">
                          <a:solidFill>
                            <a:srgbClr val="FF0000"/>
                          </a:solidFill>
                        </a:rPr>
                        <a:t>51.1</a:t>
                      </a:r>
                      <a:r>
                        <a:rPr lang="en-US" sz="1600" b="0" dirty="0">
                          <a:solidFill>
                            <a:schemeClr val="tx1"/>
                          </a:solidFill>
                        </a:rPr>
                        <a:t>**</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1200" b="0" dirty="0">
                          <a:solidFill>
                            <a:schemeClr val="tx1"/>
                          </a:solidFill>
                        </a:rPr>
                        <a:t>15.05.2023 – 30.10.2023</a:t>
                      </a:r>
                    </a:p>
                  </a:txBody>
                  <a:tcPr marL="68580" marR="68580" marT="34290" marB="3429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BEBECB">
                        <a:lumMod val="20000"/>
                        <a:lumOff val="80000"/>
                      </a:srgbClr>
                    </a:solidFill>
                  </a:tcPr>
                </a:tc>
                <a:extLst>
                  <a:ext uri="{0D108BD9-81ED-4DB2-BD59-A6C34878D82A}">
                    <a16:rowId xmlns:a16="http://schemas.microsoft.com/office/drawing/2014/main" val="759464772"/>
                  </a:ext>
                </a:extLst>
              </a:tr>
            </a:tbl>
          </a:graphicData>
        </a:graphic>
      </p:graphicFrame>
      <p:sp>
        <p:nvSpPr>
          <p:cNvPr id="11" name="TextBox 10">
            <a:extLst>
              <a:ext uri="{FF2B5EF4-FFF2-40B4-BE49-F238E27FC236}">
                <a16:creationId xmlns:a16="http://schemas.microsoft.com/office/drawing/2014/main" id="{C7830826-54C7-4175-1F5A-8D7D20205316}"/>
              </a:ext>
            </a:extLst>
          </p:cNvPr>
          <p:cNvSpPr txBox="1"/>
          <p:nvPr/>
        </p:nvSpPr>
        <p:spPr>
          <a:xfrm>
            <a:off x="3180443" y="5676511"/>
            <a:ext cx="4967707" cy="338554"/>
          </a:xfrm>
          <a:prstGeom prst="rect">
            <a:avLst/>
          </a:prstGeom>
          <a:noFill/>
        </p:spPr>
        <p:txBody>
          <a:bodyPr wrap="none" lIns="0" tIns="0" rIns="0" bIns="0" rtlCol="0">
            <a:spAutoFit/>
          </a:bodyPr>
          <a:lstStyle/>
          <a:p>
            <a:r>
              <a:rPr lang="en-GB" sz="1100" i="1" dirty="0">
                <a:solidFill>
                  <a:srgbClr val="0033A0"/>
                </a:solidFill>
                <a:latin typeface="Arial"/>
              </a:rPr>
              <a:t>*Revised AD start date following quadrupole water leak</a:t>
            </a:r>
          </a:p>
          <a:p>
            <a:r>
              <a:rPr lang="en-GB" sz="1100" i="1" dirty="0">
                <a:solidFill>
                  <a:srgbClr val="0033A0"/>
                </a:solidFill>
                <a:latin typeface="Arial"/>
              </a:rPr>
              <a:t>**Includes RF finger module exchange &amp; Cold mass to insulation vacuum repair</a:t>
            </a:r>
          </a:p>
        </p:txBody>
      </p:sp>
      <p:sp>
        <p:nvSpPr>
          <p:cNvPr id="12" name="TextBox 11">
            <a:extLst>
              <a:ext uri="{FF2B5EF4-FFF2-40B4-BE49-F238E27FC236}">
                <a16:creationId xmlns:a16="http://schemas.microsoft.com/office/drawing/2014/main" id="{46938666-C112-1B72-94F5-AC02FD727CA9}"/>
              </a:ext>
            </a:extLst>
          </p:cNvPr>
          <p:cNvSpPr txBox="1"/>
          <p:nvPr/>
        </p:nvSpPr>
        <p:spPr>
          <a:xfrm>
            <a:off x="8820614" y="2137800"/>
            <a:ext cx="3233853" cy="3046988"/>
          </a:xfrm>
          <a:prstGeom prst="rect">
            <a:avLst/>
          </a:prstGeom>
          <a:noFill/>
        </p:spPr>
        <p:txBody>
          <a:bodyPr wrap="square" lIns="0" tIns="0" rIns="0" bIns="0" rtlCol="0">
            <a:spAutoFit/>
          </a:bodyPr>
          <a:lstStyle/>
          <a:p>
            <a:r>
              <a:rPr lang="en-GB" dirty="0">
                <a:solidFill>
                  <a:srgbClr val="0033A0"/>
                </a:solidFill>
                <a:latin typeface="Arial"/>
              </a:rPr>
              <a:t>In the injectors overall</a:t>
            </a:r>
          </a:p>
          <a:p>
            <a:r>
              <a:rPr lang="en-GB" dirty="0">
                <a:solidFill>
                  <a:srgbClr val="0033A0"/>
                </a:solidFill>
                <a:latin typeface="Arial"/>
              </a:rPr>
              <a:t>very good availability</a:t>
            </a:r>
          </a:p>
          <a:p>
            <a:pPr marL="285750" indent="-285750">
              <a:buFont typeface="Arial" panose="020B0604020202020204" pitchFamily="34" charset="0"/>
              <a:buChar char="•"/>
            </a:pPr>
            <a:r>
              <a:rPr lang="en-GB" i="1" dirty="0">
                <a:solidFill>
                  <a:srgbClr val="0033A0"/>
                </a:solidFill>
                <a:latin typeface="Arial"/>
              </a:rPr>
              <a:t>Better than in previous years</a:t>
            </a:r>
          </a:p>
          <a:p>
            <a:endParaRPr lang="en-GB" dirty="0">
              <a:solidFill>
                <a:srgbClr val="0033A0"/>
              </a:solidFill>
              <a:latin typeface="Arial"/>
            </a:endParaRPr>
          </a:p>
          <a:p>
            <a:r>
              <a:rPr lang="en-GB" dirty="0">
                <a:solidFill>
                  <a:srgbClr val="0033A0"/>
                </a:solidFill>
                <a:latin typeface="Arial"/>
              </a:rPr>
              <a:t>Overall includes the whole period and all other beams such as MD etc. </a:t>
            </a:r>
          </a:p>
          <a:p>
            <a:endParaRPr lang="en-GB" dirty="0">
              <a:solidFill>
                <a:srgbClr val="0033A0"/>
              </a:solidFill>
              <a:latin typeface="Arial"/>
            </a:endParaRPr>
          </a:p>
          <a:p>
            <a:r>
              <a:rPr lang="en-GB" dirty="0">
                <a:solidFill>
                  <a:srgbClr val="0033A0"/>
                </a:solidFill>
                <a:latin typeface="Arial"/>
              </a:rPr>
              <a:t>Very difficult year for the LHC</a:t>
            </a:r>
          </a:p>
          <a:p>
            <a:pPr marL="285750" indent="-285750">
              <a:buFont typeface="Arial" panose="020B0604020202020204" pitchFamily="34" charset="0"/>
              <a:buChar char="•"/>
            </a:pPr>
            <a:r>
              <a:rPr lang="en-GB" i="1" dirty="0">
                <a:solidFill>
                  <a:srgbClr val="0033A0"/>
                </a:solidFill>
                <a:latin typeface="Arial"/>
              </a:rPr>
              <a:t>Overall machine availability only 51.1% with </a:t>
            </a:r>
          </a:p>
        </p:txBody>
      </p:sp>
      <p:sp>
        <p:nvSpPr>
          <p:cNvPr id="13" name="Down Arrow 7">
            <a:extLst>
              <a:ext uri="{FF2B5EF4-FFF2-40B4-BE49-F238E27FC236}">
                <a16:creationId xmlns:a16="http://schemas.microsoft.com/office/drawing/2014/main" id="{978A2129-8D79-2A59-74D6-E94E2FBB72A7}"/>
              </a:ext>
            </a:extLst>
          </p:cNvPr>
          <p:cNvSpPr/>
          <p:nvPr/>
        </p:nvSpPr>
        <p:spPr bwMode="auto">
          <a:xfrm>
            <a:off x="8092395" y="1902188"/>
            <a:ext cx="890369" cy="3771592"/>
          </a:xfrm>
          <a:prstGeom prst="downArrow">
            <a:avLst>
              <a:gd name="adj1" fmla="val 35558"/>
              <a:gd name="adj2" fmla="val 50000"/>
            </a:avLst>
          </a:prstGeom>
          <a:gradFill flip="none" rotWithShape="1">
            <a:gsLst>
              <a:gs pos="0">
                <a:srgbClr val="FF0000"/>
              </a:gs>
              <a:gs pos="24000">
                <a:srgbClr val="92D050"/>
              </a:gs>
              <a:gs pos="10000">
                <a:srgbClr val="FFC000"/>
              </a:gs>
              <a:gs pos="100000">
                <a:srgbClr val="92D050"/>
              </a:gs>
            </a:gsLst>
            <a:lin ang="16200000" scaled="1"/>
            <a:tileRect/>
          </a:gradFill>
          <a:ln w="9525" cap="flat" cmpd="sng" algn="ctr">
            <a:solidFill>
              <a:srgbClr val="0033A0"/>
            </a:solidFill>
            <a:prstDash val="solid"/>
            <a:round/>
            <a:headEnd type="none" w="med" len="med"/>
            <a:tailEnd type="none" w="med" len="med"/>
          </a:ln>
          <a:effectLst>
            <a:outerShdw blurRad="114300" dist="127000" dir="2700000" algn="tl" rotWithShape="0">
              <a:prstClr val="black">
                <a:alpha val="40000"/>
              </a:prstClr>
            </a:outerShdw>
          </a:effectLst>
        </p:spPr>
        <p:txBody>
          <a:bodyPr vert="vert" wrap="square" lIns="91440" tIns="45720" rIns="91440" bIns="4572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GB" sz="1800" b="0" i="0" u="none" strike="noStrike" kern="0" cap="none" spc="0" normalizeH="0" baseline="0" noProof="0" dirty="0">
                <a:ln>
                  <a:noFill/>
                </a:ln>
                <a:solidFill>
                  <a:srgbClr val="0033A0"/>
                </a:solidFill>
                <a:effectLst/>
                <a:uLnTx/>
                <a:uFillTx/>
                <a:latin typeface="Arial"/>
              </a:rPr>
              <a:t>Cumulative availability</a:t>
            </a:r>
          </a:p>
        </p:txBody>
      </p:sp>
      <p:sp>
        <p:nvSpPr>
          <p:cNvPr id="14" name="TextBox 13">
            <a:extLst>
              <a:ext uri="{FF2B5EF4-FFF2-40B4-BE49-F238E27FC236}">
                <a16:creationId xmlns:a16="http://schemas.microsoft.com/office/drawing/2014/main" id="{0BCEC677-968F-8930-DBF6-6DFBC7C9315C}"/>
              </a:ext>
            </a:extLst>
          </p:cNvPr>
          <p:cNvSpPr txBox="1"/>
          <p:nvPr/>
        </p:nvSpPr>
        <p:spPr>
          <a:xfrm>
            <a:off x="9490052" y="5978970"/>
            <a:ext cx="1894975" cy="369332"/>
          </a:xfrm>
          <a:prstGeom prst="rect">
            <a:avLst/>
          </a:prstGeom>
          <a:solidFill>
            <a:schemeClr val="bg1"/>
          </a:solidFill>
          <a:ln>
            <a:solidFill>
              <a:schemeClr val="tx1"/>
            </a:solidFill>
          </a:ln>
        </p:spPr>
        <p:txBody>
          <a:bodyPr wrap="square" rtlCol="0">
            <a:spAutoFit/>
          </a:bodyPr>
          <a:lstStyle/>
          <a:p>
            <a:r>
              <a:rPr lang="en-US" dirty="0"/>
              <a:t>R. </a:t>
            </a:r>
            <a:r>
              <a:rPr lang="en-US" dirty="0" err="1"/>
              <a:t>Steerenberg</a:t>
            </a:r>
            <a:endParaRPr lang="en-GB" dirty="0"/>
          </a:p>
        </p:txBody>
      </p:sp>
    </p:spTree>
    <p:extLst>
      <p:ext uri="{BB962C8B-B14F-4D97-AF65-F5344CB8AC3E}">
        <p14:creationId xmlns:p14="http://schemas.microsoft.com/office/powerpoint/2010/main" val="3425804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E8307-FEEA-0A51-A241-6AB085E3114C}"/>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C309853D-AC04-970E-6C97-37F71D7C92FD}"/>
              </a:ext>
            </a:extLst>
          </p:cNvPr>
          <p:cNvSpPr>
            <a:spLocks noGrp="1"/>
          </p:cNvSpPr>
          <p:nvPr>
            <p:ph type="title"/>
          </p:nvPr>
        </p:nvSpPr>
        <p:spPr/>
        <p:txBody>
          <a:bodyPr/>
          <a:lstStyle/>
          <a:p>
            <a:endParaRPr lang="en-US"/>
          </a:p>
        </p:txBody>
      </p:sp>
      <p:pic>
        <p:nvPicPr>
          <p:cNvPr id="4" name="Picture 3" descr="A graph of different colored lines&#10;&#10;Description automatically generated">
            <a:extLst>
              <a:ext uri="{FF2B5EF4-FFF2-40B4-BE49-F238E27FC236}">
                <a16:creationId xmlns:a16="http://schemas.microsoft.com/office/drawing/2014/main" id="{C78AF7C7-9EDA-5BAB-AC53-6985F3C2D9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955" y="1870364"/>
            <a:ext cx="10392983" cy="4330410"/>
          </a:xfrm>
          <a:prstGeom prst="rect">
            <a:avLst/>
          </a:prstGeom>
        </p:spPr>
      </p:pic>
    </p:spTree>
    <p:extLst>
      <p:ext uri="{BB962C8B-B14F-4D97-AF65-F5344CB8AC3E}">
        <p14:creationId xmlns:p14="http://schemas.microsoft.com/office/powerpoint/2010/main" val="20916379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087BEDA-5C97-BAFA-9332-573C2D2DFFA1}"/>
              </a:ext>
            </a:extLst>
          </p:cNvPr>
          <p:cNvSpPr>
            <a:spLocks noGrp="1"/>
          </p:cNvSpPr>
          <p:nvPr>
            <p:ph idx="1"/>
          </p:nvPr>
        </p:nvSpPr>
        <p:spPr>
          <a:xfrm>
            <a:off x="609600" y="785813"/>
            <a:ext cx="4578849" cy="5637212"/>
          </a:xfrm>
        </p:spPr>
        <p:txBody>
          <a:bodyPr/>
          <a:lstStyle/>
          <a:p>
            <a:r>
              <a:rPr lang="en-US" dirty="0"/>
              <a:t>Projected number of shots (in blue) depend on the program of the SPS</a:t>
            </a:r>
          </a:p>
          <a:p>
            <a:pPr lvl="1"/>
            <a:r>
              <a:rPr lang="en-US" dirty="0"/>
              <a:t>AWAKE, </a:t>
            </a:r>
            <a:r>
              <a:rPr lang="en-US" dirty="0" err="1"/>
              <a:t>HiRadMat</a:t>
            </a:r>
            <a:r>
              <a:rPr lang="en-US" dirty="0"/>
              <a:t>, MDs, special beam preparation for LHC, LHC physics, </a:t>
            </a:r>
          </a:p>
          <a:p>
            <a:r>
              <a:rPr lang="en-US" dirty="0">
                <a:sym typeface="Wingdings" panose="05000000000000000000" pitchFamily="2" charset="2"/>
              </a:rPr>
              <a:t> big spread already in the planned number of spills per week</a:t>
            </a:r>
          </a:p>
          <a:p>
            <a:r>
              <a:rPr lang="en-US" dirty="0">
                <a:sym typeface="Wingdings" panose="05000000000000000000" pitchFamily="2" charset="2"/>
              </a:rPr>
              <a:t>Very good performance in 2023</a:t>
            </a:r>
          </a:p>
          <a:p>
            <a:pPr lvl="1"/>
            <a:r>
              <a:rPr lang="en-US" dirty="0">
                <a:sym typeface="Wingdings" panose="05000000000000000000" pitchFamily="2" charset="2"/>
              </a:rPr>
              <a:t>some weeks below expectation</a:t>
            </a:r>
          </a:p>
          <a:p>
            <a:pPr lvl="1"/>
            <a:r>
              <a:rPr lang="en-US" dirty="0">
                <a:sym typeface="Wingdings" panose="05000000000000000000" pitchFamily="2" charset="2"/>
              </a:rPr>
              <a:t>Others above, e.g. LHC not running in the middle of the year</a:t>
            </a:r>
          </a:p>
          <a:p>
            <a:pPr lvl="1"/>
            <a:endParaRPr lang="en-US" dirty="0">
              <a:sym typeface="Wingdings" panose="05000000000000000000" pitchFamily="2" charset="2"/>
            </a:endParaRPr>
          </a:p>
          <a:p>
            <a:pPr lvl="1"/>
            <a:endParaRPr lang="en-US" dirty="0">
              <a:sym typeface="Wingdings" panose="05000000000000000000" pitchFamily="2" charset="2"/>
            </a:endParaRPr>
          </a:p>
          <a:p>
            <a:pPr lvl="1"/>
            <a:endParaRPr lang="en-US" dirty="0">
              <a:sym typeface="Wingdings" panose="05000000000000000000" pitchFamily="2" charset="2"/>
            </a:endParaRPr>
          </a:p>
          <a:p>
            <a:pPr lvl="1"/>
            <a:endParaRPr lang="en-US" dirty="0">
              <a:sym typeface="Wingdings" panose="05000000000000000000" pitchFamily="2" charset="2"/>
            </a:endParaRPr>
          </a:p>
          <a:p>
            <a:pPr marL="6350" indent="0">
              <a:buNone/>
            </a:pPr>
            <a:r>
              <a:rPr lang="en-US" sz="1800" dirty="0"/>
              <a:t>https://bpt.web.cern.ch/sps/sftpro/2023/</a:t>
            </a:r>
          </a:p>
        </p:txBody>
      </p:sp>
      <p:sp>
        <p:nvSpPr>
          <p:cNvPr id="4" name="Title 3">
            <a:extLst>
              <a:ext uri="{FF2B5EF4-FFF2-40B4-BE49-F238E27FC236}">
                <a16:creationId xmlns:a16="http://schemas.microsoft.com/office/drawing/2014/main" id="{EB18952B-D739-E2D2-F636-3BA18F2F3754}"/>
              </a:ext>
            </a:extLst>
          </p:cNvPr>
          <p:cNvSpPr>
            <a:spLocks noGrp="1"/>
          </p:cNvSpPr>
          <p:nvPr>
            <p:ph type="title"/>
          </p:nvPr>
        </p:nvSpPr>
        <p:spPr/>
        <p:txBody>
          <a:bodyPr/>
          <a:lstStyle/>
          <a:p>
            <a:r>
              <a:rPr lang="en-US" dirty="0"/>
              <a:t>SPS North Area 2023 Proton Spills Delivered</a:t>
            </a:r>
          </a:p>
        </p:txBody>
      </p:sp>
      <p:pic>
        <p:nvPicPr>
          <p:cNvPr id="9" name="Picture 8" descr="A graph with red and blue lines">
            <a:extLst>
              <a:ext uri="{FF2B5EF4-FFF2-40B4-BE49-F238E27FC236}">
                <a16:creationId xmlns:a16="http://schemas.microsoft.com/office/drawing/2014/main" id="{3CC803A5-34BA-A79A-B6E0-0FA9DB6EC2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0640" y="820166"/>
            <a:ext cx="6690360" cy="5575300"/>
          </a:xfrm>
          <a:prstGeom prst="rect">
            <a:avLst/>
          </a:prstGeom>
        </p:spPr>
      </p:pic>
    </p:spTree>
    <p:extLst>
      <p:ext uri="{BB962C8B-B14F-4D97-AF65-F5344CB8AC3E}">
        <p14:creationId xmlns:p14="http://schemas.microsoft.com/office/powerpoint/2010/main" val="41057450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6"/>
          <p:cNvSpPr txBox="1">
            <a:spLocks/>
          </p:cNvSpPr>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r>
              <a:rPr lang="en-US" sz="1800" kern="0" dirty="0"/>
              <a:t>Compilation by the respective test beam coordinators </a:t>
            </a:r>
            <a:r>
              <a:rPr lang="de-DE" sz="1800" u="sng" dirty="0">
                <a:hlinkClick r:id="rId3"/>
              </a:rPr>
              <a:t>https://cern.ch/international-facilities</a:t>
            </a:r>
            <a:endParaRPr lang="en-US" sz="1800" kern="0" dirty="0"/>
          </a:p>
          <a:p>
            <a:r>
              <a:rPr lang="en-US" sz="1800" kern="0" dirty="0"/>
              <a:t>Aim: Rough estimate on available beam time to help the users with the planning of their test beams</a:t>
            </a:r>
          </a:p>
          <a:p>
            <a:endParaRPr lang="en-US" sz="1000" kern="0" dirty="0"/>
          </a:p>
          <a:p>
            <a:r>
              <a:rPr lang="en-US" sz="1800" kern="0" dirty="0"/>
              <a:t>HEP detector </a:t>
            </a:r>
            <a:r>
              <a:rPr lang="en-US" sz="1800" kern="0" dirty="0">
                <a:solidFill>
                  <a:srgbClr val="003399"/>
                </a:solidFill>
              </a:rPr>
              <a:t>R&amp;D mostly performed at CERN, DESY and Fermilab</a:t>
            </a:r>
            <a:br>
              <a:rPr lang="en-US" sz="1800" kern="0" dirty="0">
                <a:solidFill>
                  <a:srgbClr val="003399"/>
                </a:solidFill>
              </a:rPr>
            </a:br>
            <a:r>
              <a:rPr lang="en-US" sz="1800" kern="0" dirty="0">
                <a:sym typeface="Wingdings" panose="05000000000000000000" pitchFamily="2" charset="2"/>
              </a:rPr>
              <a:t> 2026 to 2028 will be difficult (future SPS/PS experiments, LS4</a:t>
            </a:r>
            <a:br>
              <a:rPr lang="en-US" sz="1800" kern="0" dirty="0">
                <a:sym typeface="Wingdings" panose="05000000000000000000" pitchFamily="2" charset="2"/>
              </a:rPr>
            </a:br>
            <a:r>
              <a:rPr lang="en-US" sz="1800" kern="0" dirty="0">
                <a:sym typeface="Wingdings" panose="05000000000000000000" pitchFamily="2" charset="2"/>
              </a:rPr>
              <a:t>and LS5 upgrades, FCC, EIC)</a:t>
            </a:r>
          </a:p>
          <a:p>
            <a:r>
              <a:rPr lang="en-US" sz="1800" kern="0" dirty="0">
                <a:sym typeface="Wingdings" panose="05000000000000000000" pitchFamily="2" charset="2"/>
              </a:rPr>
              <a:t>Update from DESY expected end of 2023</a:t>
            </a:r>
            <a:endParaRPr lang="en-US" sz="1800" kern="0" dirty="0"/>
          </a:p>
          <a:p>
            <a:pPr marL="342900" lvl="1" indent="0">
              <a:buNone/>
            </a:pPr>
            <a:endParaRPr lang="en-US" sz="1800" kern="0" dirty="0"/>
          </a:p>
        </p:txBody>
      </p:sp>
      <p:graphicFrame>
        <p:nvGraphicFramePr>
          <p:cNvPr id="14" name="Content Placeholder 13">
            <a:extLst>
              <a:ext uri="{FF2B5EF4-FFF2-40B4-BE49-F238E27FC236}">
                <a16:creationId xmlns:a16="http://schemas.microsoft.com/office/drawing/2014/main" id="{BFD5EA6C-7631-C73C-B4B1-EC3AE5F7D5BA}"/>
              </a:ext>
            </a:extLst>
          </p:cNvPr>
          <p:cNvGraphicFramePr>
            <a:graphicFrameLocks noGrp="1"/>
          </p:cNvGraphicFramePr>
          <p:nvPr>
            <p:ph idx="1"/>
            <p:extLst>
              <p:ext uri="{D42A27DB-BD31-4B8C-83A1-F6EECF244321}">
                <p14:modId xmlns:p14="http://schemas.microsoft.com/office/powerpoint/2010/main" val="516141896"/>
              </p:ext>
            </p:extLst>
          </p:nvPr>
        </p:nvGraphicFramePr>
        <p:xfrm>
          <a:off x="9326880" y="1669231"/>
          <a:ext cx="2032000" cy="1537970"/>
        </p:xfrm>
        <a:graphic>
          <a:graphicData uri="http://schemas.openxmlformats.org/drawingml/2006/table">
            <a:tbl>
              <a:tblPr/>
              <a:tblGrid>
                <a:gridCol w="1816100">
                  <a:extLst>
                    <a:ext uri="{9D8B030D-6E8A-4147-A177-3AD203B41FA5}">
                      <a16:colId xmlns:a16="http://schemas.microsoft.com/office/drawing/2014/main" val="80064436"/>
                    </a:ext>
                  </a:extLst>
                </a:gridCol>
                <a:gridCol w="215900">
                  <a:extLst>
                    <a:ext uri="{9D8B030D-6E8A-4147-A177-3AD203B41FA5}">
                      <a16:colId xmlns:a16="http://schemas.microsoft.com/office/drawing/2014/main" val="62973821"/>
                    </a:ext>
                  </a:extLst>
                </a:gridCol>
              </a:tblGrid>
              <a:tr h="190500">
                <a:tc>
                  <a:txBody>
                    <a:bodyPr/>
                    <a:lstStyle/>
                    <a:p>
                      <a:pPr algn="l" fontAlgn="b"/>
                      <a:r>
                        <a:rPr lang="en-US" sz="1100" b="1" i="0" u="none" strike="noStrike">
                          <a:solidFill>
                            <a:srgbClr val="000000"/>
                          </a:solidFill>
                          <a:effectLst/>
                          <a:latin typeface="Calibri" panose="020F0502020204030204" pitchFamily="34" charset="0"/>
                        </a:rPr>
                        <a:t>Last Update 16/11/2023</a:t>
                      </a:r>
                    </a:p>
                  </a:txBody>
                  <a:tcPr marL="6350" marR="6350" marT="635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6350" marR="6350" marT="6350" anchor="b">
                    <a:lnL>
                      <a:noFill/>
                    </a:lnL>
                    <a:lnR>
                      <a:noFill/>
                    </a:lnR>
                    <a:lnT>
                      <a:noFill/>
                    </a:lnT>
                    <a:lnB>
                      <a:noFill/>
                    </a:lnB>
                  </a:tcPr>
                </a:tc>
                <a:extLst>
                  <a:ext uri="{0D108BD9-81ED-4DB2-BD59-A6C34878D82A}">
                    <a16:rowId xmlns:a16="http://schemas.microsoft.com/office/drawing/2014/main" val="274634192"/>
                  </a:ext>
                </a:extLst>
              </a:tr>
              <a:tr h="190500">
                <a:tc>
                  <a:txBody>
                    <a:bodyPr/>
                    <a:lstStyle/>
                    <a:p>
                      <a:pPr algn="l" fontAlgn="b"/>
                      <a:r>
                        <a:rPr lang="en-US" sz="1100" b="1" i="0" u="none" strike="noStrike">
                          <a:solidFill>
                            <a:srgbClr val="000000"/>
                          </a:solidFill>
                          <a:effectLst/>
                          <a:latin typeface="Calibri" panose="020F0502020204030204" pitchFamily="34" charset="0"/>
                        </a:rPr>
                        <a:t>Running</a:t>
                      </a:r>
                    </a:p>
                  </a:txBody>
                  <a:tcPr marL="6350" marR="6350" marT="635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6350" marR="6350" marT="6350" anchor="b">
                    <a:lnL>
                      <a:noFill/>
                    </a:lnL>
                    <a:lnR>
                      <a:noFill/>
                    </a:lnR>
                    <a:lnT>
                      <a:noFill/>
                    </a:lnT>
                    <a:lnB>
                      <a:noFill/>
                    </a:lnB>
                    <a:solidFill>
                      <a:srgbClr val="00B050"/>
                    </a:solidFill>
                  </a:tcPr>
                </a:tc>
                <a:extLst>
                  <a:ext uri="{0D108BD9-81ED-4DB2-BD59-A6C34878D82A}">
                    <a16:rowId xmlns:a16="http://schemas.microsoft.com/office/drawing/2014/main" val="972755501"/>
                  </a:ext>
                </a:extLst>
              </a:tr>
              <a:tr h="0">
                <a:tc>
                  <a:txBody>
                    <a:bodyPr/>
                    <a:lstStyle/>
                    <a:p>
                      <a:pPr algn="l" fontAlgn="b"/>
                      <a:r>
                        <a:rPr lang="en-US" sz="1100" b="1" i="0" u="none" strike="noStrike" dirty="0">
                          <a:solidFill>
                            <a:srgbClr val="000000"/>
                          </a:solidFill>
                          <a:effectLst/>
                          <a:latin typeface="Calibri" panose="020F0502020204030204" pitchFamily="34" charset="0"/>
                        </a:rPr>
                        <a:t>Winter/Summer Shutdown</a:t>
                      </a:r>
                    </a:p>
                  </a:txBody>
                  <a:tcPr marL="6350" marR="6350" marT="635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a:t>
                      </a:r>
                    </a:p>
                  </a:txBody>
                  <a:tcPr marL="6350" marR="6350" marT="6350" anchor="b">
                    <a:lnL>
                      <a:noFill/>
                    </a:lnL>
                    <a:lnR>
                      <a:noFill/>
                    </a:lnR>
                    <a:lnT>
                      <a:noFill/>
                    </a:lnT>
                    <a:lnB>
                      <a:noFill/>
                    </a:lnB>
                    <a:solidFill>
                      <a:srgbClr val="FF0000"/>
                    </a:solidFill>
                  </a:tcPr>
                </a:tc>
                <a:extLst>
                  <a:ext uri="{0D108BD9-81ED-4DB2-BD59-A6C34878D82A}">
                    <a16:rowId xmlns:a16="http://schemas.microsoft.com/office/drawing/2014/main" val="3870608575"/>
                  </a:ext>
                </a:extLst>
              </a:tr>
              <a:tr h="190500">
                <a:tc>
                  <a:txBody>
                    <a:bodyPr/>
                    <a:lstStyle/>
                    <a:p>
                      <a:pPr algn="l" fontAlgn="b"/>
                      <a:r>
                        <a:rPr lang="en-US" sz="1100" b="1" i="0" u="none" strike="noStrike" dirty="0">
                          <a:solidFill>
                            <a:srgbClr val="000000"/>
                          </a:solidFill>
                          <a:effectLst/>
                          <a:latin typeface="Calibri" panose="020F0502020204030204" pitchFamily="34" charset="0"/>
                        </a:rPr>
                        <a:t>Longer Shutdown </a:t>
                      </a:r>
                    </a:p>
                  </a:txBody>
                  <a:tcPr marL="6350" marR="6350" marT="635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3</a:t>
                      </a:r>
                    </a:p>
                  </a:txBody>
                  <a:tcPr marL="6350" marR="6350" marT="6350" anchor="b">
                    <a:lnL>
                      <a:noFill/>
                    </a:lnL>
                    <a:lnR>
                      <a:noFill/>
                    </a:lnR>
                    <a:lnT>
                      <a:noFill/>
                    </a:lnT>
                    <a:lnB>
                      <a:noFill/>
                    </a:lnB>
                    <a:solidFill>
                      <a:srgbClr val="FFFF00"/>
                    </a:solidFill>
                  </a:tcPr>
                </a:tc>
                <a:extLst>
                  <a:ext uri="{0D108BD9-81ED-4DB2-BD59-A6C34878D82A}">
                    <a16:rowId xmlns:a16="http://schemas.microsoft.com/office/drawing/2014/main" val="2669528332"/>
                  </a:ext>
                </a:extLst>
              </a:tr>
              <a:tr h="190500">
                <a:tc>
                  <a:txBody>
                    <a:bodyPr/>
                    <a:lstStyle/>
                    <a:p>
                      <a:pPr algn="l" fontAlgn="b"/>
                      <a:r>
                        <a:rPr lang="en-US" sz="1100" b="1" i="0" u="none" strike="noStrike">
                          <a:solidFill>
                            <a:srgbClr val="000000"/>
                          </a:solidFill>
                          <a:effectLst/>
                          <a:latin typeface="Calibri" panose="020F0502020204030204" pitchFamily="34" charset="0"/>
                        </a:rPr>
                        <a:t>Unclear </a:t>
                      </a:r>
                    </a:p>
                  </a:txBody>
                  <a:tcPr marL="6350" marR="6350" marT="635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a:t>
                      </a:r>
                    </a:p>
                  </a:txBody>
                  <a:tcPr marL="6350" marR="6350" marT="6350" anchor="b">
                    <a:lnL>
                      <a:noFill/>
                    </a:lnL>
                    <a:lnR>
                      <a:noFill/>
                    </a:lnR>
                    <a:lnT>
                      <a:noFill/>
                    </a:lnT>
                    <a:lnB>
                      <a:noFill/>
                    </a:lnB>
                    <a:solidFill>
                      <a:srgbClr val="F8CBAD"/>
                    </a:solidFill>
                  </a:tcPr>
                </a:tc>
                <a:extLst>
                  <a:ext uri="{0D108BD9-81ED-4DB2-BD59-A6C34878D82A}">
                    <a16:rowId xmlns:a16="http://schemas.microsoft.com/office/drawing/2014/main" val="450149433"/>
                  </a:ext>
                </a:extLst>
              </a:tr>
              <a:tr h="190500">
                <a:tc>
                  <a:txBody>
                    <a:bodyPr/>
                    <a:lstStyle/>
                    <a:p>
                      <a:pPr algn="l" fontAlgn="b"/>
                      <a:r>
                        <a:rPr lang="en-US" sz="1100" b="1" i="0" u="none" strike="noStrike">
                          <a:solidFill>
                            <a:srgbClr val="000000"/>
                          </a:solidFill>
                          <a:effectLst/>
                          <a:latin typeface="Calibri" panose="020F0502020204030204" pitchFamily="34" charset="0"/>
                        </a:rPr>
                        <a:t>Likely</a:t>
                      </a:r>
                    </a:p>
                  </a:txBody>
                  <a:tcPr marL="6350" marR="6350" marT="635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5</a:t>
                      </a:r>
                    </a:p>
                  </a:txBody>
                  <a:tcPr marL="6350" marR="6350" marT="6350" anchor="b">
                    <a:lnL>
                      <a:noFill/>
                    </a:lnL>
                    <a:lnR>
                      <a:noFill/>
                    </a:lnR>
                    <a:lnT>
                      <a:noFill/>
                    </a:lnT>
                    <a:lnB>
                      <a:noFill/>
                    </a:lnB>
                    <a:solidFill>
                      <a:srgbClr val="A9D08E"/>
                    </a:solidFill>
                  </a:tcPr>
                </a:tc>
                <a:extLst>
                  <a:ext uri="{0D108BD9-81ED-4DB2-BD59-A6C34878D82A}">
                    <a16:rowId xmlns:a16="http://schemas.microsoft.com/office/drawing/2014/main" val="1806632422"/>
                  </a:ext>
                </a:extLst>
              </a:tr>
              <a:tr h="190500">
                <a:tc>
                  <a:txBody>
                    <a:bodyPr/>
                    <a:lstStyle/>
                    <a:p>
                      <a:pPr algn="l" fontAlgn="b"/>
                      <a:r>
                        <a:rPr lang="en-US" sz="1100" b="1" i="0" u="none" strike="noStrike">
                          <a:solidFill>
                            <a:srgbClr val="000000"/>
                          </a:solidFill>
                          <a:effectLst/>
                          <a:latin typeface="Calibri" panose="020F0502020204030204" pitchFamily="34" charset="0"/>
                        </a:rPr>
                        <a:t>Pending Approval</a:t>
                      </a:r>
                    </a:p>
                  </a:txBody>
                  <a:tcPr marL="6350" marR="6350" marT="635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6</a:t>
                      </a:r>
                    </a:p>
                  </a:txBody>
                  <a:tcPr marL="6350" marR="6350" marT="6350" anchor="b">
                    <a:lnL>
                      <a:noFill/>
                    </a:lnL>
                    <a:lnR>
                      <a:noFill/>
                    </a:lnR>
                    <a:lnT>
                      <a:noFill/>
                    </a:lnT>
                    <a:lnB>
                      <a:noFill/>
                    </a:lnB>
                    <a:solidFill>
                      <a:srgbClr val="FFC000"/>
                    </a:solidFill>
                  </a:tcPr>
                </a:tc>
                <a:extLst>
                  <a:ext uri="{0D108BD9-81ED-4DB2-BD59-A6C34878D82A}">
                    <a16:rowId xmlns:a16="http://schemas.microsoft.com/office/drawing/2014/main" val="4172829929"/>
                  </a:ext>
                </a:extLst>
              </a:tr>
            </a:tbl>
          </a:graphicData>
        </a:graphic>
      </p:graphicFrame>
      <p:sp>
        <p:nvSpPr>
          <p:cNvPr id="3" name="Title 2"/>
          <p:cNvSpPr>
            <a:spLocks noGrp="1"/>
          </p:cNvSpPr>
          <p:nvPr>
            <p:ph type="title"/>
          </p:nvPr>
        </p:nvSpPr>
        <p:spPr/>
        <p:txBody>
          <a:bodyPr/>
          <a:lstStyle/>
          <a:p>
            <a:r>
              <a:rPr lang="en-US" dirty="0"/>
              <a:t>International Test Beam Schedule</a:t>
            </a:r>
            <a:endParaRPr lang="en-GB" dirty="0"/>
          </a:p>
        </p:txBody>
      </p:sp>
      <p:pic>
        <p:nvPicPr>
          <p:cNvPr id="11" name="Picture 10">
            <a:extLst>
              <a:ext uri="{FF2B5EF4-FFF2-40B4-BE49-F238E27FC236}">
                <a16:creationId xmlns:a16="http://schemas.microsoft.com/office/drawing/2014/main" id="{788CB8D6-7515-7B58-F026-EA0E462F5FA2}"/>
              </a:ext>
            </a:extLst>
          </p:cNvPr>
          <p:cNvPicPr>
            <a:picLocks noChangeAspect="1"/>
          </p:cNvPicPr>
          <p:nvPr/>
        </p:nvPicPr>
        <p:blipFill>
          <a:blip r:embed="rId4"/>
          <a:stretch>
            <a:fillRect/>
          </a:stretch>
        </p:blipFill>
        <p:spPr>
          <a:xfrm>
            <a:off x="459971" y="3990581"/>
            <a:ext cx="11272058" cy="2067585"/>
          </a:xfrm>
          <a:prstGeom prst="rect">
            <a:avLst/>
          </a:prstGeom>
        </p:spPr>
      </p:pic>
    </p:spTree>
    <p:extLst>
      <p:ext uri="{BB962C8B-B14F-4D97-AF65-F5344CB8AC3E}">
        <p14:creationId xmlns:p14="http://schemas.microsoft.com/office/powerpoint/2010/main" val="10011053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58FFC13-8B10-D2CB-C265-6CDE7442B49E}"/>
              </a:ext>
            </a:extLst>
          </p:cNvPr>
          <p:cNvSpPr>
            <a:spLocks noGrp="1"/>
          </p:cNvSpPr>
          <p:nvPr>
            <p:ph idx="1"/>
          </p:nvPr>
        </p:nvSpPr>
        <p:spPr/>
        <p:txBody>
          <a:bodyPr/>
          <a:lstStyle/>
          <a:p>
            <a:r>
              <a:rPr lang="en-US" sz="1800" dirty="0"/>
              <a:t>Removal of material (displaced vacuum tank) in the secondary beam line</a:t>
            </a:r>
          </a:p>
          <a:p>
            <a:pPr lvl="1"/>
            <a:r>
              <a:rPr lang="en-US" sz="1800" dirty="0"/>
              <a:t>Improved electron beam intensity and purity in H6 (not measured in 2023) and H8 (measured in 2023)</a:t>
            </a:r>
          </a:p>
          <a:p>
            <a:pPr lvl="1"/>
            <a:r>
              <a:rPr lang="en-US" sz="1800" dirty="0"/>
              <a:t>Reduction in primary protons on T4 for optimal K+ beam intensity for NA62</a:t>
            </a:r>
          </a:p>
          <a:p>
            <a:pPr lvl="2"/>
            <a:r>
              <a:rPr lang="en-US" dirty="0">
                <a:sym typeface="Wingdings" panose="05000000000000000000" pitchFamily="2" charset="2"/>
              </a:rPr>
              <a:t> allowed to use longer target (higher electron yield) for electron beam users in H6 and H8</a:t>
            </a:r>
          </a:p>
          <a:p>
            <a:pPr lvl="1"/>
            <a:r>
              <a:rPr lang="en-US" sz="1800" dirty="0">
                <a:sym typeface="Wingdings" panose="05000000000000000000" pitchFamily="2" charset="2"/>
              </a:rPr>
              <a:t>Smaller beam size on T10</a:t>
            </a:r>
          </a:p>
          <a:p>
            <a:pPr lvl="1"/>
            <a:r>
              <a:rPr lang="en-US" sz="1800" dirty="0">
                <a:sym typeface="Wingdings" panose="05000000000000000000" pitchFamily="2" charset="2"/>
              </a:rPr>
              <a:t>Factor 2 higher rate possible in H6 before hitting the radiation limit – less upstream losses?</a:t>
            </a:r>
          </a:p>
          <a:p>
            <a:endParaRPr lang="en-US" sz="1800" dirty="0">
              <a:sym typeface="Wingdings" panose="05000000000000000000" pitchFamily="2" charset="2"/>
            </a:endParaRPr>
          </a:p>
          <a:p>
            <a:endParaRPr lang="en-US" sz="1800" dirty="0">
              <a:sym typeface="Wingdings" panose="05000000000000000000" pitchFamily="2" charset="2"/>
            </a:endParaRPr>
          </a:p>
          <a:p>
            <a:r>
              <a:rPr lang="en-US" sz="1800" dirty="0">
                <a:sym typeface="Wingdings" panose="05000000000000000000" pitchFamily="2" charset="2"/>
              </a:rPr>
              <a:t>SPS NA heavily overbooked</a:t>
            </a:r>
          </a:p>
          <a:p>
            <a:r>
              <a:rPr lang="en-US" sz="1800" dirty="0">
                <a:sym typeface="Wingdings" panose="05000000000000000000" pitchFamily="2" charset="2"/>
              </a:rPr>
              <a:t>High number of user schedule change requests during the run ( remained high during all of Run3 already – procurement problems, transport problems since COVID)</a:t>
            </a:r>
            <a:endParaRPr lang="en-US" sz="1800" dirty="0"/>
          </a:p>
        </p:txBody>
      </p:sp>
      <p:sp>
        <p:nvSpPr>
          <p:cNvPr id="4" name="Title 3">
            <a:extLst>
              <a:ext uri="{FF2B5EF4-FFF2-40B4-BE49-F238E27FC236}">
                <a16:creationId xmlns:a16="http://schemas.microsoft.com/office/drawing/2014/main" id="{D4C32C4D-E2BD-6C09-A7BA-9A570B6E0E9A}"/>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343431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a:extLst>
              <a:ext uri="{FF2B5EF4-FFF2-40B4-BE49-F238E27FC236}">
                <a16:creationId xmlns:a16="http://schemas.microsoft.com/office/drawing/2014/main" id="{CFA1BB51-8ECF-0E2F-57DE-A723C707D3FE}"/>
              </a:ext>
            </a:extLst>
          </p:cNvPr>
          <p:cNvSpPr>
            <a:spLocks noGrp="1"/>
          </p:cNvSpPr>
          <p:nvPr>
            <p:ph type="subTitle" idx="1"/>
          </p:nvPr>
        </p:nvSpPr>
        <p:spPr/>
        <p:txBody>
          <a:bodyPr/>
          <a:lstStyle/>
          <a:p>
            <a:endParaRPr lang="en-US"/>
          </a:p>
        </p:txBody>
      </p:sp>
      <p:sp>
        <p:nvSpPr>
          <p:cNvPr id="7" name="Title 6">
            <a:extLst>
              <a:ext uri="{FF2B5EF4-FFF2-40B4-BE49-F238E27FC236}">
                <a16:creationId xmlns:a16="http://schemas.microsoft.com/office/drawing/2014/main" id="{8928BB91-C393-ACF1-87EC-2928F613FAA1}"/>
              </a:ext>
            </a:extLst>
          </p:cNvPr>
          <p:cNvSpPr>
            <a:spLocks noGrp="1"/>
          </p:cNvSpPr>
          <p:nvPr>
            <p:ph type="ctrTitle"/>
          </p:nvPr>
        </p:nvSpPr>
        <p:spPr/>
        <p:txBody>
          <a:bodyPr/>
          <a:lstStyle/>
          <a:p>
            <a:r>
              <a:rPr lang="en-US" dirty="0"/>
              <a:t>ISOLDE</a:t>
            </a:r>
          </a:p>
        </p:txBody>
      </p:sp>
      <p:sp>
        <p:nvSpPr>
          <p:cNvPr id="4" name="Date Placeholder 3">
            <a:extLst>
              <a:ext uri="{FF2B5EF4-FFF2-40B4-BE49-F238E27FC236}">
                <a16:creationId xmlns:a16="http://schemas.microsoft.com/office/drawing/2014/main" id="{11C7FDF2-D3E0-1D22-3833-61AABE4A8801}"/>
              </a:ext>
            </a:extLst>
          </p:cNvPr>
          <p:cNvSpPr>
            <a:spLocks noGrp="1"/>
          </p:cNvSpPr>
          <p:nvPr>
            <p:ph type="dt" sz="half" idx="4294967295"/>
          </p:nvPr>
        </p:nvSpPr>
        <p:spPr>
          <a:xfrm>
            <a:off x="0" y="6351588"/>
            <a:ext cx="631825" cy="365125"/>
          </a:xfrm>
          <a:prstGeom prst="rect">
            <a:avLst/>
          </a:prstGeom>
        </p:spPr>
        <p:txBody>
          <a:bodyPr/>
          <a:lstStyle/>
          <a:p>
            <a:r>
              <a:rPr lang="de-CH"/>
              <a:t>14.11.2023</a:t>
            </a:r>
            <a:endParaRPr lang="en-US" dirty="0"/>
          </a:p>
        </p:txBody>
      </p:sp>
      <p:sp>
        <p:nvSpPr>
          <p:cNvPr id="5" name="Footer Placeholder 4">
            <a:extLst>
              <a:ext uri="{FF2B5EF4-FFF2-40B4-BE49-F238E27FC236}">
                <a16:creationId xmlns:a16="http://schemas.microsoft.com/office/drawing/2014/main" id="{DE749998-4470-A95E-5403-2E3302232FAA}"/>
              </a:ext>
            </a:extLst>
          </p:cNvPr>
          <p:cNvSpPr>
            <a:spLocks noGrp="1"/>
          </p:cNvSpPr>
          <p:nvPr>
            <p:ph type="ftr" sz="quarter" idx="4294967295"/>
          </p:nvPr>
        </p:nvSpPr>
        <p:spPr>
          <a:xfrm>
            <a:off x="5619750" y="6356350"/>
            <a:ext cx="6572250" cy="365125"/>
          </a:xfrm>
          <a:prstGeom prst="rect">
            <a:avLst/>
          </a:prstGeom>
        </p:spPr>
        <p:txBody>
          <a:bodyPr/>
          <a:lstStyle/>
          <a:p>
            <a:r>
              <a:rPr lang="en-US"/>
              <a:t>R. Steerenberg | SPSC#151 - Accelerator Complex Status Report</a:t>
            </a:r>
            <a:endParaRPr lang="en-US" dirty="0"/>
          </a:p>
        </p:txBody>
      </p:sp>
      <p:sp>
        <p:nvSpPr>
          <p:cNvPr id="6" name="Slide Number Placeholder 5">
            <a:extLst>
              <a:ext uri="{FF2B5EF4-FFF2-40B4-BE49-F238E27FC236}">
                <a16:creationId xmlns:a16="http://schemas.microsoft.com/office/drawing/2014/main" id="{3037875B-88B4-ADA4-252C-F09F9D50914F}"/>
              </a:ext>
            </a:extLst>
          </p:cNvPr>
          <p:cNvSpPr>
            <a:spLocks noGrp="1"/>
          </p:cNvSpPr>
          <p:nvPr>
            <p:ph type="sldNum" sz="quarter" idx="4294967295"/>
          </p:nvPr>
        </p:nvSpPr>
        <p:spPr>
          <a:xfrm>
            <a:off x="11510963" y="6356350"/>
            <a:ext cx="681037" cy="365125"/>
          </a:xfrm>
          <a:prstGeom prst="rect">
            <a:avLst/>
          </a:prstGeom>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88823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
            <a:extLst>
              <a:ext uri="{FF2B5EF4-FFF2-40B4-BE49-F238E27FC236}">
                <a16:creationId xmlns:a16="http://schemas.microsoft.com/office/drawing/2014/main" id="{ED53B139-A34F-1083-F825-AE7726CDC504}"/>
              </a:ext>
            </a:extLst>
          </p:cNvPr>
          <p:cNvSpPr txBox="1">
            <a:spLocks/>
          </p:cNvSpPr>
          <p:nvPr/>
        </p:nvSpPr>
        <p:spPr bwMode="auto">
          <a:xfrm>
            <a:off x="609600" y="785813"/>
            <a:ext cx="10972800" cy="5637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0" fontAlgn="base" hangingPunct="0">
              <a:spcBef>
                <a:spcPct val="20000"/>
              </a:spcBef>
              <a:spcAft>
                <a:spcPct val="0"/>
              </a:spcAft>
              <a:buFont typeface="Wingdings" pitchFamily="2" charset="2"/>
              <a:buChar char="§"/>
              <a:defRPr sz="2000">
                <a:solidFill>
                  <a:schemeClr val="tx1"/>
                </a:solidFill>
                <a:latin typeface="+mn-lt"/>
                <a:ea typeface="+mn-ea"/>
                <a:cs typeface="+mn-cs"/>
              </a:defRPr>
            </a:lvl1pPr>
            <a:lvl2pPr marL="565150" indent="-222250" algn="l" rtl="0" eaLnBrk="0" fontAlgn="base" hangingPunct="0">
              <a:spcBef>
                <a:spcPct val="20000"/>
              </a:spcBef>
              <a:spcAft>
                <a:spcPct val="0"/>
              </a:spcAft>
              <a:buClr>
                <a:schemeClr val="tx1"/>
              </a:buClr>
              <a:buFont typeface="Wingdings" pitchFamily="2" charset="2"/>
              <a:buChar char="§"/>
              <a:defRPr sz="2000">
                <a:solidFill>
                  <a:schemeClr val="tx1"/>
                </a:solidFill>
                <a:latin typeface="+mn-lt"/>
              </a:defRPr>
            </a:lvl2pPr>
            <a:lvl3pPr marL="906463" indent="-22225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3pPr>
            <a:lvl4pPr marL="1249363" indent="-228600" algn="l" rtl="0" eaLnBrk="0" fontAlgn="base" hangingPunct="0">
              <a:spcBef>
                <a:spcPct val="20000"/>
              </a:spcBef>
              <a:spcAft>
                <a:spcPct val="0"/>
              </a:spcAft>
              <a:buClr>
                <a:schemeClr val="tx1"/>
              </a:buClr>
              <a:buFont typeface="Wingdings" pitchFamily="2" charset="2"/>
              <a:buChar char="§"/>
              <a:defRPr sz="1800">
                <a:solidFill>
                  <a:schemeClr val="tx1"/>
                </a:solidFill>
                <a:latin typeface="+mn-lt"/>
              </a:defRPr>
            </a:lvl4pPr>
            <a:lvl5pPr marL="1601788" indent="-228600" algn="l" rtl="0" eaLnBrk="0" fontAlgn="base" hangingPunct="0">
              <a:spcBef>
                <a:spcPct val="20000"/>
              </a:spcBef>
              <a:spcAft>
                <a:spcPct val="0"/>
              </a:spcAft>
              <a:buClr>
                <a:schemeClr val="tx1"/>
              </a:buClr>
              <a:buFont typeface="Wingdings" pitchFamily="2" charset="2"/>
              <a:buChar char="§"/>
              <a:defRPr sz="1600">
                <a:solidFill>
                  <a:schemeClr val="tx1"/>
                </a:solidFill>
                <a:latin typeface="+mn-lt"/>
              </a:defRPr>
            </a:lvl5pPr>
            <a:lvl6pPr marL="20589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6pPr>
            <a:lvl7pPr marL="25161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7pPr>
            <a:lvl8pPr marL="29733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8pPr>
            <a:lvl9pPr marL="3430588" indent="-228600" algn="l" rtl="0" eaLnBrk="0" fontAlgn="base" hangingPunct="0">
              <a:spcBef>
                <a:spcPct val="20000"/>
              </a:spcBef>
              <a:spcAft>
                <a:spcPct val="0"/>
              </a:spcAft>
              <a:buClr>
                <a:schemeClr val="tx1"/>
              </a:buClr>
              <a:buFont typeface="Wingdings" pitchFamily="2" charset="2"/>
              <a:buChar char="§"/>
              <a:defRPr sz="1400">
                <a:solidFill>
                  <a:schemeClr val="tx1"/>
                </a:solidFill>
                <a:latin typeface="+mn-lt"/>
              </a:defRPr>
            </a:lvl9pPr>
          </a:lstStyle>
          <a:p>
            <a:r>
              <a:rPr lang="en-GB" sz="1800" kern="0" dirty="0"/>
              <a:t>Most of the protons to ISOLDE</a:t>
            </a:r>
          </a:p>
          <a:p>
            <a:r>
              <a:rPr lang="en-GB" sz="1800" kern="0" dirty="0"/>
              <a:t>About 470 shifts in 2023, 122 of them for HIE ISOLDE</a:t>
            </a:r>
          </a:p>
          <a:p>
            <a:r>
              <a:rPr lang="en-GB" sz="1800" kern="0" dirty="0"/>
              <a:t>About 40% of the shifts to be scheduled are for HIE ISOLDE </a:t>
            </a:r>
            <a:br>
              <a:rPr lang="en-GB" sz="1800" kern="0" dirty="0"/>
            </a:br>
            <a:r>
              <a:rPr lang="en-GB" sz="1800" kern="0" dirty="0">
                <a:sym typeface="Wingdings" panose="05000000000000000000" pitchFamily="2" charset="2"/>
              </a:rPr>
              <a:t> shorter physics period for HIE ISOLDE is problematic</a:t>
            </a:r>
            <a:endParaRPr lang="en-GB" sz="1800" kern="0" dirty="0"/>
          </a:p>
          <a:p>
            <a:endParaRPr lang="en-GB" sz="1800" dirty="0"/>
          </a:p>
          <a:p>
            <a:r>
              <a:rPr lang="en-GB" sz="1800" dirty="0"/>
              <a:t>Most runs were at least partly successful (few issues </a:t>
            </a:r>
            <a:br>
              <a:rPr lang="en-GB" sz="1800" dirty="0"/>
            </a:br>
            <a:r>
              <a:rPr lang="en-GB" sz="1800" dirty="0"/>
              <a:t>from machine and target side but also from </a:t>
            </a:r>
            <a:br>
              <a:rPr lang="en-GB" sz="1800" dirty="0"/>
            </a:br>
            <a:r>
              <a:rPr lang="en-GB" sz="1800" dirty="0"/>
              <a:t>experimental side)</a:t>
            </a:r>
          </a:p>
          <a:p>
            <a:r>
              <a:rPr lang="en-US" sz="1800" dirty="0"/>
              <a:t>REX/HIE ISOLDE: Sever issues during the restart </a:t>
            </a:r>
            <a:br>
              <a:rPr lang="en-US" sz="1800" dirty="0"/>
            </a:br>
            <a:r>
              <a:rPr lang="en-US" sz="1800" dirty="0"/>
              <a:t>shortened the commissioning time. </a:t>
            </a:r>
            <a:r>
              <a:rPr lang="en-GB" sz="1800" dirty="0"/>
              <a:t>Despite many issues </a:t>
            </a:r>
            <a:br>
              <a:rPr lang="en-GB" sz="1800" dirty="0"/>
            </a:br>
            <a:r>
              <a:rPr lang="en-GB" sz="1800" dirty="0"/>
              <a:t>throughout the year, HIE ISOLDE managed to deliver </a:t>
            </a:r>
            <a:br>
              <a:rPr lang="en-GB" sz="1800" dirty="0"/>
            </a:br>
            <a:r>
              <a:rPr lang="en-GB" sz="1800" dirty="0"/>
              <a:t>beam according to schedule and physics requests.</a:t>
            </a:r>
            <a:endParaRPr lang="en-GB" sz="1800" kern="0" dirty="0"/>
          </a:p>
        </p:txBody>
      </p:sp>
      <p:pic>
        <p:nvPicPr>
          <p:cNvPr id="7" name="Content Placeholder 6" descr="A graph of a graph">
            <a:extLst>
              <a:ext uri="{FF2B5EF4-FFF2-40B4-BE49-F238E27FC236}">
                <a16:creationId xmlns:a16="http://schemas.microsoft.com/office/drawing/2014/main" id="{38B47BDF-F147-D5ED-8576-C9D078697D3D}"/>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4353"/>
          <a:stretch/>
        </p:blipFill>
        <p:spPr>
          <a:xfrm>
            <a:off x="7474687" y="845470"/>
            <a:ext cx="4699869" cy="1440387"/>
          </a:xfrm>
        </p:spPr>
      </p:pic>
      <p:sp>
        <p:nvSpPr>
          <p:cNvPr id="4" name="Title 3">
            <a:extLst>
              <a:ext uri="{FF2B5EF4-FFF2-40B4-BE49-F238E27FC236}">
                <a16:creationId xmlns:a16="http://schemas.microsoft.com/office/drawing/2014/main" id="{6B11A8A9-0D58-5484-258A-133F78EF6088}"/>
              </a:ext>
            </a:extLst>
          </p:cNvPr>
          <p:cNvSpPr>
            <a:spLocks noGrp="1"/>
          </p:cNvSpPr>
          <p:nvPr>
            <p:ph type="title"/>
          </p:nvPr>
        </p:nvSpPr>
        <p:spPr/>
        <p:txBody>
          <a:bodyPr/>
          <a:lstStyle/>
          <a:p>
            <a:r>
              <a:rPr lang="en-US" dirty="0"/>
              <a:t>ISOLDE</a:t>
            </a:r>
          </a:p>
        </p:txBody>
      </p:sp>
      <p:grpSp>
        <p:nvGrpSpPr>
          <p:cNvPr id="2" name="Group 1">
            <a:extLst>
              <a:ext uri="{FF2B5EF4-FFF2-40B4-BE49-F238E27FC236}">
                <a16:creationId xmlns:a16="http://schemas.microsoft.com/office/drawing/2014/main" id="{E9AE57CC-CAFF-CBAA-14AF-1E719C4D690A}"/>
              </a:ext>
            </a:extLst>
          </p:cNvPr>
          <p:cNvGrpSpPr/>
          <p:nvPr/>
        </p:nvGrpSpPr>
        <p:grpSpPr>
          <a:xfrm>
            <a:off x="609600" y="4739514"/>
            <a:ext cx="8067675" cy="1717727"/>
            <a:chOff x="2036845" y="2011257"/>
            <a:chExt cx="9899711" cy="2107794"/>
          </a:xfrm>
        </p:grpSpPr>
        <p:grpSp>
          <p:nvGrpSpPr>
            <p:cNvPr id="16" name="Group 15">
              <a:extLst>
                <a:ext uri="{FF2B5EF4-FFF2-40B4-BE49-F238E27FC236}">
                  <a16:creationId xmlns:a16="http://schemas.microsoft.com/office/drawing/2014/main" id="{137C2C57-9BB6-C79D-C946-E75164FCAA67}"/>
                </a:ext>
              </a:extLst>
            </p:cNvPr>
            <p:cNvGrpSpPr/>
            <p:nvPr/>
          </p:nvGrpSpPr>
          <p:grpSpPr>
            <a:xfrm>
              <a:off x="2036845" y="2191983"/>
              <a:ext cx="9685102" cy="1927068"/>
              <a:chOff x="31775" y="693688"/>
              <a:chExt cx="12128450" cy="3032391"/>
            </a:xfrm>
          </p:grpSpPr>
          <p:pic>
            <p:nvPicPr>
              <p:cNvPr id="8" name="Picture 7">
                <a:extLst>
                  <a:ext uri="{FF2B5EF4-FFF2-40B4-BE49-F238E27FC236}">
                    <a16:creationId xmlns:a16="http://schemas.microsoft.com/office/drawing/2014/main" id="{DD91F13C-6FD9-AA09-67CF-AD826C6A90EC}"/>
                  </a:ext>
                </a:extLst>
              </p:cNvPr>
              <p:cNvPicPr>
                <a:picLocks noChangeAspect="1"/>
              </p:cNvPicPr>
              <p:nvPr/>
            </p:nvPicPr>
            <p:blipFill rotWithShape="1">
              <a:blip r:embed="rId3"/>
              <a:srcRect b="60300"/>
              <a:stretch/>
            </p:blipFill>
            <p:spPr>
              <a:xfrm>
                <a:off x="31775" y="935879"/>
                <a:ext cx="12128450" cy="1380847"/>
              </a:xfrm>
              <a:prstGeom prst="rect">
                <a:avLst/>
              </a:prstGeom>
            </p:spPr>
          </p:pic>
          <p:pic>
            <p:nvPicPr>
              <p:cNvPr id="9" name="Picture 8">
                <a:extLst>
                  <a:ext uri="{FF2B5EF4-FFF2-40B4-BE49-F238E27FC236}">
                    <a16:creationId xmlns:a16="http://schemas.microsoft.com/office/drawing/2014/main" id="{BA32CF15-7AE3-A176-404F-D77425B2E2F9}"/>
                  </a:ext>
                </a:extLst>
              </p:cNvPr>
              <p:cNvPicPr>
                <a:picLocks noChangeAspect="1"/>
              </p:cNvPicPr>
              <p:nvPr/>
            </p:nvPicPr>
            <p:blipFill rotWithShape="1">
              <a:blip r:embed="rId3"/>
              <a:srcRect t="60300"/>
              <a:stretch/>
            </p:blipFill>
            <p:spPr>
              <a:xfrm>
                <a:off x="31775" y="2345232"/>
                <a:ext cx="12128450" cy="1380847"/>
              </a:xfrm>
              <a:prstGeom prst="rect">
                <a:avLst/>
              </a:prstGeom>
            </p:spPr>
          </p:pic>
          <p:cxnSp>
            <p:nvCxnSpPr>
              <p:cNvPr id="10" name="Straight Arrow Connector 9">
                <a:extLst>
                  <a:ext uri="{FF2B5EF4-FFF2-40B4-BE49-F238E27FC236}">
                    <a16:creationId xmlns:a16="http://schemas.microsoft.com/office/drawing/2014/main" id="{FE2B0777-4757-1C03-0B8B-1F2B33D761E8}"/>
                  </a:ext>
                </a:extLst>
              </p:cNvPr>
              <p:cNvCxnSpPr>
                <a:cxnSpLocks/>
              </p:cNvCxnSpPr>
              <p:nvPr/>
            </p:nvCxnSpPr>
            <p:spPr>
              <a:xfrm>
                <a:off x="5563608" y="706655"/>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49F2232-C1C5-6FD2-6709-3BC6E16B8E63}"/>
                  </a:ext>
                </a:extLst>
              </p:cNvPr>
              <p:cNvCxnSpPr>
                <a:cxnSpLocks/>
              </p:cNvCxnSpPr>
              <p:nvPr/>
            </p:nvCxnSpPr>
            <p:spPr>
              <a:xfrm>
                <a:off x="11074352" y="693688"/>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E483559F-2773-D0E3-31AF-6932A7775AC7}"/>
                </a:ext>
              </a:extLst>
            </p:cNvPr>
            <p:cNvSpPr txBox="1"/>
            <p:nvPr/>
          </p:nvSpPr>
          <p:spPr>
            <a:xfrm>
              <a:off x="9266245" y="2014156"/>
              <a:ext cx="2670311" cy="337537"/>
            </a:xfrm>
            <a:prstGeom prst="rect">
              <a:avLst/>
            </a:prstGeom>
            <a:noFill/>
          </p:spPr>
          <p:txBody>
            <a:bodyPr wrap="square">
              <a:spAutoFit/>
            </a:bodyPr>
            <a:lstStyle/>
            <a:p>
              <a:pPr algn="ctr"/>
              <a:r>
                <a:rPr lang="en-US" sz="1400" dirty="0"/>
                <a:t>Winter Physics: 30 Oct.</a:t>
              </a:r>
            </a:p>
          </p:txBody>
        </p:sp>
        <p:sp>
          <p:nvSpPr>
            <p:cNvPr id="11" name="TextBox 10">
              <a:extLst>
                <a:ext uri="{FF2B5EF4-FFF2-40B4-BE49-F238E27FC236}">
                  <a16:creationId xmlns:a16="http://schemas.microsoft.com/office/drawing/2014/main" id="{E3E74ED3-842C-222D-4209-CC96EFE53263}"/>
                </a:ext>
              </a:extLst>
            </p:cNvPr>
            <p:cNvSpPr txBox="1"/>
            <p:nvPr/>
          </p:nvSpPr>
          <p:spPr>
            <a:xfrm>
              <a:off x="5364224" y="2011257"/>
              <a:ext cx="2582799" cy="337537"/>
            </a:xfrm>
            <a:prstGeom prst="rect">
              <a:avLst/>
            </a:prstGeom>
            <a:noFill/>
          </p:spPr>
          <p:txBody>
            <a:bodyPr wrap="square">
              <a:spAutoFit/>
            </a:bodyPr>
            <a:lstStyle/>
            <a:p>
              <a:pPr algn="ctr"/>
              <a:r>
                <a:rPr lang="en-US" sz="1400" dirty="0"/>
                <a:t>HIE-ISOLDE: 21 July</a:t>
              </a:r>
            </a:p>
          </p:txBody>
        </p:sp>
      </p:grpSp>
      <p:grpSp>
        <p:nvGrpSpPr>
          <p:cNvPr id="3" name="Group 2">
            <a:extLst>
              <a:ext uri="{FF2B5EF4-FFF2-40B4-BE49-F238E27FC236}">
                <a16:creationId xmlns:a16="http://schemas.microsoft.com/office/drawing/2014/main" id="{02CF0B08-FD31-E667-1FB5-87E505CA600F}"/>
              </a:ext>
            </a:extLst>
          </p:cNvPr>
          <p:cNvGrpSpPr/>
          <p:nvPr/>
        </p:nvGrpSpPr>
        <p:grpSpPr>
          <a:xfrm>
            <a:off x="7878726" y="2610718"/>
            <a:ext cx="4301779" cy="1929389"/>
            <a:chOff x="-2584" y="1233268"/>
            <a:chExt cx="9430101" cy="4721868"/>
          </a:xfrm>
        </p:grpSpPr>
        <p:grpSp>
          <p:nvGrpSpPr>
            <p:cNvPr id="5" name="Group 4">
              <a:extLst>
                <a:ext uri="{FF2B5EF4-FFF2-40B4-BE49-F238E27FC236}">
                  <a16:creationId xmlns:a16="http://schemas.microsoft.com/office/drawing/2014/main" id="{F042C629-22CA-2533-41BC-E1C3BA3598D1}"/>
                </a:ext>
              </a:extLst>
            </p:cNvPr>
            <p:cNvGrpSpPr/>
            <p:nvPr/>
          </p:nvGrpSpPr>
          <p:grpSpPr>
            <a:xfrm>
              <a:off x="-2584" y="1233268"/>
              <a:ext cx="9430101" cy="4721868"/>
              <a:chOff x="-2584" y="1233268"/>
              <a:chExt cx="9430101" cy="4721868"/>
            </a:xfrm>
          </p:grpSpPr>
          <p:pic>
            <p:nvPicPr>
              <p:cNvPr id="14" name="Picture 13">
                <a:extLst>
                  <a:ext uri="{FF2B5EF4-FFF2-40B4-BE49-F238E27FC236}">
                    <a16:creationId xmlns:a16="http://schemas.microsoft.com/office/drawing/2014/main" id="{4B67784C-536F-70A6-9838-FFD629742D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84" y="1233268"/>
                <a:ext cx="9144000" cy="4721868"/>
              </a:xfrm>
              <a:prstGeom prst="rect">
                <a:avLst/>
              </a:prstGeom>
            </p:spPr>
          </p:pic>
          <p:sp>
            <p:nvSpPr>
              <p:cNvPr id="15" name="TextBox 14">
                <a:extLst>
                  <a:ext uri="{FF2B5EF4-FFF2-40B4-BE49-F238E27FC236}">
                    <a16:creationId xmlns:a16="http://schemas.microsoft.com/office/drawing/2014/main" id="{EC626592-AD11-1141-1CE6-04BF8D9E59B2}"/>
                  </a:ext>
                </a:extLst>
              </p:cNvPr>
              <p:cNvSpPr txBox="1"/>
              <p:nvPr/>
            </p:nvSpPr>
            <p:spPr>
              <a:xfrm>
                <a:off x="468828" y="4783921"/>
                <a:ext cx="980140" cy="56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SEC</a:t>
                </a:r>
              </a:p>
            </p:txBody>
          </p:sp>
          <p:sp>
            <p:nvSpPr>
              <p:cNvPr id="18" name="TextBox 17">
                <a:extLst>
                  <a:ext uri="{FF2B5EF4-FFF2-40B4-BE49-F238E27FC236}">
                    <a16:creationId xmlns:a16="http://schemas.microsoft.com/office/drawing/2014/main" id="{AE2D05B2-E432-1ADB-761D-790D032BBD1D}"/>
                  </a:ext>
                </a:extLst>
              </p:cNvPr>
              <p:cNvSpPr txBox="1"/>
              <p:nvPr/>
            </p:nvSpPr>
            <p:spPr>
              <a:xfrm>
                <a:off x="1991700" y="4514702"/>
                <a:ext cx="848283" cy="56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ISS</a:t>
                </a:r>
              </a:p>
            </p:txBody>
          </p:sp>
          <p:sp>
            <p:nvSpPr>
              <p:cNvPr id="19" name="TextBox 18">
                <a:extLst>
                  <a:ext uri="{FF2B5EF4-FFF2-40B4-BE49-F238E27FC236}">
                    <a16:creationId xmlns:a16="http://schemas.microsoft.com/office/drawing/2014/main" id="{6E96F005-6415-7FBE-C02E-08FED7610115}"/>
                  </a:ext>
                </a:extLst>
              </p:cNvPr>
              <p:cNvSpPr txBox="1"/>
              <p:nvPr/>
            </p:nvSpPr>
            <p:spPr>
              <a:xfrm rot="20747043">
                <a:off x="4475652" y="3034508"/>
                <a:ext cx="1611519" cy="9408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HIE SC LINAC</a:t>
                </a:r>
              </a:p>
            </p:txBody>
          </p:sp>
          <p:sp>
            <p:nvSpPr>
              <p:cNvPr id="20" name="TextBox 19">
                <a:extLst>
                  <a:ext uri="{FF2B5EF4-FFF2-40B4-BE49-F238E27FC236}">
                    <a16:creationId xmlns:a16="http://schemas.microsoft.com/office/drawing/2014/main" id="{27227DD4-6186-FCA3-C32A-02474D133F8B}"/>
                  </a:ext>
                </a:extLst>
              </p:cNvPr>
              <p:cNvSpPr txBox="1"/>
              <p:nvPr/>
            </p:nvSpPr>
            <p:spPr>
              <a:xfrm rot="20769898">
                <a:off x="5984497" y="2751306"/>
                <a:ext cx="1950231" cy="56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REX LINAC</a:t>
                </a:r>
              </a:p>
            </p:txBody>
          </p:sp>
          <p:sp>
            <p:nvSpPr>
              <p:cNvPr id="21" name="TextBox 20">
                <a:extLst>
                  <a:ext uri="{FF2B5EF4-FFF2-40B4-BE49-F238E27FC236}">
                    <a16:creationId xmlns:a16="http://schemas.microsoft.com/office/drawing/2014/main" id="{2296A845-6E21-2493-4799-B5F1FEE046F8}"/>
                  </a:ext>
                </a:extLst>
              </p:cNvPr>
              <p:cNvSpPr txBox="1"/>
              <p:nvPr/>
            </p:nvSpPr>
            <p:spPr>
              <a:xfrm rot="20636504">
                <a:off x="8182783" y="2385168"/>
                <a:ext cx="1244734" cy="56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TRAP </a:t>
                </a:r>
              </a:p>
            </p:txBody>
          </p:sp>
        </p:grpSp>
        <p:sp>
          <p:nvSpPr>
            <p:cNvPr id="6" name="TextBox 5">
              <a:extLst>
                <a:ext uri="{FF2B5EF4-FFF2-40B4-BE49-F238E27FC236}">
                  <a16:creationId xmlns:a16="http://schemas.microsoft.com/office/drawing/2014/main" id="{BC829D3B-8E60-8BFF-F4F0-4D76F8F4136B}"/>
                </a:ext>
              </a:extLst>
            </p:cNvPr>
            <p:cNvSpPr txBox="1"/>
            <p:nvPr/>
          </p:nvSpPr>
          <p:spPr>
            <a:xfrm>
              <a:off x="3565863" y="4169468"/>
              <a:ext cx="1375711" cy="56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8F8F8">
                      <a:lumMod val="10000"/>
                    </a:srgbClr>
                  </a:solidFill>
                  <a:effectLst/>
                  <a:uLnTx/>
                  <a:uFillTx/>
                  <a:latin typeface="Arial"/>
                  <a:ea typeface="+mn-ea"/>
                  <a:cs typeface="+mn-cs"/>
                </a:rPr>
                <a:t>Miniball</a:t>
              </a:r>
              <a:endPar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grpSp>
      <p:pic>
        <p:nvPicPr>
          <p:cNvPr id="22" name="Content Placeholder 6" descr="A graph of a graph">
            <a:extLst>
              <a:ext uri="{FF2B5EF4-FFF2-40B4-BE49-F238E27FC236}">
                <a16:creationId xmlns:a16="http://schemas.microsoft.com/office/drawing/2014/main" id="{66A869ED-C754-8933-1471-A5DB5FA64FAC}"/>
              </a:ext>
            </a:extLst>
          </p:cNvPr>
          <p:cNvPicPr>
            <a:picLocks noChangeAspect="1"/>
          </p:cNvPicPr>
          <p:nvPr/>
        </p:nvPicPr>
        <p:blipFill rotWithShape="1">
          <a:blip r:embed="rId2">
            <a:extLst>
              <a:ext uri="{28A0092B-C50C-407E-A947-70E740481C1C}">
                <a14:useLocalDpi xmlns:a14="http://schemas.microsoft.com/office/drawing/2010/main" val="0"/>
              </a:ext>
            </a:extLst>
          </a:blip>
          <a:srcRect l="7178" t="91606" r="57790" b="-1158"/>
          <a:stretch/>
        </p:blipFill>
        <p:spPr bwMode="auto">
          <a:xfrm>
            <a:off x="8070576" y="865569"/>
            <a:ext cx="3119343" cy="304326"/>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79359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newspaper&#10;&#10;Description automatically generated">
            <a:extLst>
              <a:ext uri="{FF2B5EF4-FFF2-40B4-BE49-F238E27FC236}">
                <a16:creationId xmlns:a16="http://schemas.microsoft.com/office/drawing/2014/main" id="{41143D7C-9190-9935-2E3B-CB164021949E}"/>
              </a:ext>
            </a:extLst>
          </p:cNvPr>
          <p:cNvPicPr>
            <a:picLocks noChangeAspect="1"/>
          </p:cNvPicPr>
          <p:nvPr/>
        </p:nvPicPr>
        <p:blipFill>
          <a:blip r:embed="rId3"/>
          <a:stretch>
            <a:fillRect/>
          </a:stretch>
        </p:blipFill>
        <p:spPr>
          <a:xfrm>
            <a:off x="207988" y="246809"/>
            <a:ext cx="6135826" cy="2575139"/>
          </a:xfrm>
          <a:prstGeom prst="rect">
            <a:avLst/>
          </a:prstGeom>
        </p:spPr>
      </p:pic>
      <p:grpSp>
        <p:nvGrpSpPr>
          <p:cNvPr id="25" name="Group 24">
            <a:extLst>
              <a:ext uri="{FF2B5EF4-FFF2-40B4-BE49-F238E27FC236}">
                <a16:creationId xmlns:a16="http://schemas.microsoft.com/office/drawing/2014/main" id="{012F374C-6058-526B-02C7-3599E956A366}"/>
              </a:ext>
            </a:extLst>
          </p:cNvPr>
          <p:cNvGrpSpPr/>
          <p:nvPr/>
        </p:nvGrpSpPr>
        <p:grpSpPr>
          <a:xfrm>
            <a:off x="433122" y="3037791"/>
            <a:ext cx="6145965" cy="3301241"/>
            <a:chOff x="144887" y="2888704"/>
            <a:chExt cx="6145965" cy="3301241"/>
          </a:xfrm>
        </p:grpSpPr>
        <p:pic>
          <p:nvPicPr>
            <p:cNvPr id="5" name="Picture 4"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BD93F699-7FA5-1DEE-F388-DFE657178DBE}"/>
                </a:ext>
              </a:extLst>
            </p:cNvPr>
            <p:cNvPicPr>
              <a:picLocks noChangeAspect="1"/>
            </p:cNvPicPr>
            <p:nvPr/>
          </p:nvPicPr>
          <p:blipFill>
            <a:blip r:embed="rId4"/>
            <a:stretch>
              <a:fillRect/>
            </a:stretch>
          </p:blipFill>
          <p:spPr>
            <a:xfrm>
              <a:off x="144887" y="4388090"/>
              <a:ext cx="6145965" cy="1801855"/>
            </a:xfrm>
            <a:prstGeom prst="rect">
              <a:avLst/>
            </a:prstGeom>
          </p:spPr>
        </p:pic>
        <p:sp>
          <p:nvSpPr>
            <p:cNvPr id="6" name="TextBox 5">
              <a:extLst>
                <a:ext uri="{FF2B5EF4-FFF2-40B4-BE49-F238E27FC236}">
                  <a16:creationId xmlns:a16="http://schemas.microsoft.com/office/drawing/2014/main" id="{D00C2685-2160-FFE4-F491-383A14DA3D70}"/>
                </a:ext>
              </a:extLst>
            </p:cNvPr>
            <p:cNvSpPr txBox="1"/>
            <p:nvPr/>
          </p:nvSpPr>
          <p:spPr>
            <a:xfrm>
              <a:off x="249650" y="3595344"/>
              <a:ext cx="204902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Implantation of A=229</a:t>
              </a:r>
            </a:p>
          </p:txBody>
        </p:sp>
        <p:sp>
          <p:nvSpPr>
            <p:cNvPr id="7" name="TextBox 6">
              <a:extLst>
                <a:ext uri="{FF2B5EF4-FFF2-40B4-BE49-F238E27FC236}">
                  <a16:creationId xmlns:a16="http://schemas.microsoft.com/office/drawing/2014/main" id="{303C7AD6-759D-2AE1-3DFA-827B9CBD4A02}"/>
                </a:ext>
              </a:extLst>
            </p:cNvPr>
            <p:cNvSpPr txBox="1"/>
            <p:nvPr/>
          </p:nvSpPr>
          <p:spPr>
            <a:xfrm>
              <a:off x="3146316" y="3580242"/>
              <a:ext cx="204902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Implantation of A=230</a:t>
              </a:r>
            </a:p>
          </p:txBody>
        </p:sp>
        <p:sp>
          <p:nvSpPr>
            <p:cNvPr id="8" name="TextBox 7">
              <a:extLst>
                <a:ext uri="{FF2B5EF4-FFF2-40B4-BE49-F238E27FC236}">
                  <a16:creationId xmlns:a16="http://schemas.microsoft.com/office/drawing/2014/main" id="{EC1D4047-2B76-63B4-54CC-6B0AF41AF4BA}"/>
                </a:ext>
              </a:extLst>
            </p:cNvPr>
            <p:cNvSpPr txBox="1"/>
            <p:nvPr/>
          </p:nvSpPr>
          <p:spPr>
            <a:xfrm>
              <a:off x="249650" y="3942773"/>
              <a:ext cx="135710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rPr>
                <a:t>229</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Th isomer decay</a:t>
              </a:r>
              <a:endPar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D081DE6C-2A33-0EA3-BD52-1D2BD9421CF8}"/>
                </a:ext>
              </a:extLst>
            </p:cNvPr>
            <p:cNvSpPr txBox="1"/>
            <p:nvPr/>
          </p:nvSpPr>
          <p:spPr>
            <a:xfrm>
              <a:off x="3464149" y="3977860"/>
              <a:ext cx="8130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 isomer</a:t>
              </a:r>
              <a:endPar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B6BECC70-F568-30E9-A88A-3DB6AD5DD1C4}"/>
                </a:ext>
              </a:extLst>
            </p:cNvPr>
            <p:cNvSpPr txBox="1"/>
            <p:nvPr/>
          </p:nvSpPr>
          <p:spPr>
            <a:xfrm>
              <a:off x="234778" y="2888704"/>
              <a:ext cx="586122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Calibri" panose="020F0502020204030204"/>
                  <a:ea typeface="+mn-ea"/>
                  <a:cs typeface="+mn-cs"/>
                </a:rPr>
                <a:t>Implantation of A=229 and 230 in three different hosts to search for and identify the </a:t>
              </a:r>
              <a:r>
                <a:rPr kumimoji="0" lang="en-GB" sz="1600" b="0" i="1" u="none" strike="noStrike" kern="1200" cap="none" spc="0" normalizeH="0" baseline="0" noProof="0" dirty="0" err="1">
                  <a:ln>
                    <a:noFill/>
                  </a:ln>
                  <a:solidFill>
                    <a:srgbClr val="C00000"/>
                  </a:solidFill>
                  <a:effectLst/>
                  <a:uLnTx/>
                  <a:uFillTx/>
                  <a:latin typeface="Calibri" panose="020F0502020204030204"/>
                  <a:ea typeface="+mn-ea"/>
                  <a:cs typeface="+mn-cs"/>
                </a:rPr>
                <a:t>uv</a:t>
              </a:r>
              <a:r>
                <a:rPr kumimoji="0" lang="en-GB" sz="1600" b="0" i="1" u="none" strike="noStrike" kern="1200" cap="none" spc="0" normalizeH="0" baseline="0" noProof="0" dirty="0">
                  <a:ln>
                    <a:noFill/>
                  </a:ln>
                  <a:solidFill>
                    <a:srgbClr val="C00000"/>
                  </a:solidFill>
                  <a:effectLst/>
                  <a:uLnTx/>
                  <a:uFillTx/>
                  <a:latin typeface="Calibri" panose="020F0502020204030204"/>
                  <a:ea typeface="+mn-ea"/>
                  <a:cs typeface="+mn-cs"/>
                </a:rPr>
                <a:t> transitions with </a:t>
              </a:r>
              <a:r>
                <a:rPr kumimoji="0" lang="en-GB" sz="1600" b="0" i="1" u="none" strike="noStrike" kern="1200" cap="none" spc="0" normalizeH="0" baseline="30000" noProof="0" dirty="0">
                  <a:ln>
                    <a:noFill/>
                  </a:ln>
                  <a:solidFill>
                    <a:srgbClr val="C00000"/>
                  </a:solidFill>
                  <a:effectLst/>
                  <a:uLnTx/>
                  <a:uFillTx/>
                  <a:latin typeface="Calibri" panose="020F0502020204030204"/>
                  <a:ea typeface="+mn-ea"/>
                  <a:cs typeface="+mn-cs"/>
                </a:rPr>
                <a:t>229</a:t>
              </a:r>
              <a:r>
                <a:rPr kumimoji="0" lang="en-GB" sz="1600" b="0" i="1" u="none" strike="noStrike" kern="1200" cap="none" spc="0" normalizeH="0" baseline="0" noProof="0" dirty="0">
                  <a:ln>
                    <a:noFill/>
                  </a:ln>
                  <a:solidFill>
                    <a:srgbClr val="C00000"/>
                  </a:solidFill>
                  <a:effectLst/>
                  <a:uLnTx/>
                  <a:uFillTx/>
                  <a:latin typeface="Calibri" panose="020F0502020204030204"/>
                  <a:ea typeface="+mn-ea"/>
                  <a:cs typeface="+mn-cs"/>
                </a:rPr>
                <a:t>Th and to exclude artifacts.</a:t>
              </a:r>
            </a:p>
          </p:txBody>
        </p:sp>
        <p:cxnSp>
          <p:nvCxnSpPr>
            <p:cNvPr id="12" name="Straight Arrow Connector 11">
              <a:extLst>
                <a:ext uri="{FF2B5EF4-FFF2-40B4-BE49-F238E27FC236}">
                  <a16:creationId xmlns:a16="http://schemas.microsoft.com/office/drawing/2014/main" id="{AFFA4FFB-013C-C834-8E9D-66D8898AC890}"/>
                </a:ext>
              </a:extLst>
            </p:cNvPr>
            <p:cNvCxnSpPr>
              <a:cxnSpLocks/>
            </p:cNvCxnSpPr>
            <p:nvPr/>
          </p:nvCxnSpPr>
          <p:spPr>
            <a:xfrm>
              <a:off x="928201" y="4200715"/>
              <a:ext cx="136468" cy="292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F9566DF-4C90-1EC4-2E33-9115DFD56157}"/>
                </a:ext>
              </a:extLst>
            </p:cNvPr>
            <p:cNvCxnSpPr>
              <a:cxnSpLocks/>
            </p:cNvCxnSpPr>
            <p:nvPr/>
          </p:nvCxnSpPr>
          <p:spPr>
            <a:xfrm>
              <a:off x="4045226" y="4254859"/>
              <a:ext cx="251202" cy="219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4EE029D-2871-4294-DD6B-095EF8BEE130}"/>
                </a:ext>
              </a:extLst>
            </p:cNvPr>
            <p:cNvSpPr txBox="1"/>
            <p:nvPr/>
          </p:nvSpPr>
          <p:spPr>
            <a:xfrm>
              <a:off x="1524465" y="4186830"/>
              <a:ext cx="160210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artifact: crystal defects</a:t>
              </a:r>
            </a:p>
          </p:txBody>
        </p:sp>
        <p:sp>
          <p:nvSpPr>
            <p:cNvPr id="18" name="TextBox 17">
              <a:extLst>
                <a:ext uri="{FF2B5EF4-FFF2-40B4-BE49-F238E27FC236}">
                  <a16:creationId xmlns:a16="http://schemas.microsoft.com/office/drawing/2014/main" id="{B4E2C79E-A549-009D-6D48-56215B33DAF6}"/>
                </a:ext>
              </a:extLst>
            </p:cNvPr>
            <p:cNvSpPr txBox="1"/>
            <p:nvPr/>
          </p:nvSpPr>
          <p:spPr>
            <a:xfrm>
              <a:off x="4614771" y="4188842"/>
              <a:ext cx="160210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artifact: crystal defects</a:t>
              </a:r>
            </a:p>
          </p:txBody>
        </p:sp>
        <p:cxnSp>
          <p:nvCxnSpPr>
            <p:cNvPr id="19" name="Straight Arrow Connector 18">
              <a:extLst>
                <a:ext uri="{FF2B5EF4-FFF2-40B4-BE49-F238E27FC236}">
                  <a16:creationId xmlns:a16="http://schemas.microsoft.com/office/drawing/2014/main" id="{2F33AC54-6856-9440-4B2A-F8E976B1568A}"/>
                </a:ext>
              </a:extLst>
            </p:cNvPr>
            <p:cNvCxnSpPr>
              <a:cxnSpLocks/>
            </p:cNvCxnSpPr>
            <p:nvPr/>
          </p:nvCxnSpPr>
          <p:spPr>
            <a:xfrm>
              <a:off x="5589104" y="4463444"/>
              <a:ext cx="125896" cy="4565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16B2F40-894E-F679-B7C3-E823B2D757C8}"/>
                </a:ext>
              </a:extLst>
            </p:cNvPr>
            <p:cNvCxnSpPr>
              <a:cxnSpLocks/>
            </p:cNvCxnSpPr>
            <p:nvPr/>
          </p:nvCxnSpPr>
          <p:spPr>
            <a:xfrm>
              <a:off x="2491999" y="4403852"/>
              <a:ext cx="82236" cy="259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3" name="TextBox 22">
            <a:extLst>
              <a:ext uri="{FF2B5EF4-FFF2-40B4-BE49-F238E27FC236}">
                <a16:creationId xmlns:a16="http://schemas.microsoft.com/office/drawing/2014/main" id="{BA55F6FB-12AC-7105-E7A7-656EA0C3F223}"/>
              </a:ext>
            </a:extLst>
          </p:cNvPr>
          <p:cNvSpPr txBox="1"/>
          <p:nvPr/>
        </p:nvSpPr>
        <p:spPr>
          <a:xfrm>
            <a:off x="6778291" y="664870"/>
            <a:ext cx="5267739" cy="156966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0070C0"/>
                </a:solidFill>
                <a:effectLst/>
                <a:uLnTx/>
                <a:uFillTx/>
                <a:latin typeface="Calibri" panose="020F0502020204030204"/>
                <a:ea typeface="+mn-ea"/>
                <a:cs typeface="+mn-cs"/>
              </a:rPr>
              <a:t>First direct evidence of very low-lying state in </a:t>
            </a:r>
            <a:r>
              <a:rPr kumimoji="0" lang="en-GB" sz="1600" b="1" i="0" u="none" strike="noStrike" kern="1200" cap="none" spc="0" normalizeH="0" baseline="30000" noProof="0" dirty="0">
                <a:ln>
                  <a:noFill/>
                </a:ln>
                <a:solidFill>
                  <a:srgbClr val="0070C0"/>
                </a:solidFill>
                <a:effectLst/>
                <a:uLnTx/>
                <a:uFillTx/>
                <a:latin typeface="Calibri" panose="020F0502020204030204"/>
                <a:ea typeface="+mn-ea"/>
                <a:cs typeface="+mn-cs"/>
              </a:rPr>
              <a:t>229</a:t>
            </a:r>
            <a:r>
              <a:rPr kumimoji="0" lang="en-GB" sz="1600" b="1" i="0" u="none" strike="noStrike" kern="1200" cap="none" spc="0" normalizeH="0" baseline="0" noProof="0" dirty="0">
                <a:ln>
                  <a:noFill/>
                </a:ln>
                <a:solidFill>
                  <a:srgbClr val="0070C0"/>
                </a:solidFill>
                <a:effectLst/>
                <a:uLnTx/>
                <a:uFillTx/>
                <a:latin typeface="Calibri" panose="020F0502020204030204"/>
                <a:ea typeface="+mn-ea"/>
                <a:cs typeface="+mn-cs"/>
              </a:rPr>
              <a:t>Th </a:t>
            </a:r>
            <a:r>
              <a:rPr kumimoji="0" lang="en-GB" sz="1600" i="0" u="none" strike="noStrike" kern="1200" cap="none" spc="0" normalizeH="0" baseline="0" noProof="0" dirty="0">
                <a:ln>
                  <a:noFill/>
                </a:ln>
                <a:solidFill>
                  <a:srgbClr val="0070C0"/>
                </a:solidFill>
                <a:effectLst/>
                <a:uLnTx/>
                <a:uFillTx/>
                <a:latin typeface="Calibri" panose="020F0502020204030204"/>
                <a:ea typeface="+mn-ea"/>
                <a:cs typeface="+mn-cs"/>
              </a:rPr>
              <a:t>via measurement of the </a:t>
            </a:r>
            <a:r>
              <a:rPr kumimoji="0" lang="en-GB" sz="1600" i="0" u="none" strike="noStrike" kern="1200" cap="none" spc="0" normalizeH="0" baseline="0" noProof="0" dirty="0" err="1">
                <a:ln>
                  <a:noFill/>
                </a:ln>
                <a:solidFill>
                  <a:srgbClr val="0070C0"/>
                </a:solidFill>
                <a:effectLst/>
                <a:uLnTx/>
                <a:uFillTx/>
                <a:latin typeface="Calibri" panose="020F0502020204030204"/>
                <a:ea typeface="+mn-ea"/>
                <a:cs typeface="+mn-cs"/>
              </a:rPr>
              <a:t>uv</a:t>
            </a:r>
            <a:r>
              <a:rPr kumimoji="0" lang="en-GB" sz="1600" i="0" u="none" strike="noStrike" kern="1200" cap="none" spc="0" normalizeH="0" baseline="0" noProof="0" dirty="0">
                <a:ln>
                  <a:noFill/>
                </a:ln>
                <a:solidFill>
                  <a:srgbClr val="0070C0"/>
                </a:solidFill>
                <a:effectLst/>
                <a:uLnTx/>
                <a:uFillTx/>
                <a:latin typeface="Calibri" panose="020F0502020204030204"/>
                <a:ea typeface="+mn-ea"/>
                <a:cs typeface="+mn-cs"/>
              </a:rPr>
              <a:t> decay.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Calibri" panose="020F0502020204030204"/>
                <a:ea typeface="+mn-ea"/>
                <a:cs typeface="+mn-cs"/>
              </a:rPr>
              <a:t>More precise measurement of energy than indirect measurements, giving only 8.338(24) eV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70C0"/>
                </a:solidFill>
                <a:effectLst/>
                <a:uLnTx/>
                <a:uFillTx/>
                <a:latin typeface="Calibri" panose="020F0502020204030204"/>
                <a:ea typeface="+mn-ea"/>
                <a:cs typeface="+mn-cs"/>
              </a:rPr>
              <a:t>Measurement of </a:t>
            </a:r>
            <a:r>
              <a:rPr kumimoji="0" lang="en-GB" sz="1600" b="0" i="0" u="none" strike="noStrike" kern="1200" cap="none" spc="0" normalizeH="0" baseline="0" noProof="0" dirty="0" err="1">
                <a:ln>
                  <a:noFill/>
                </a:ln>
                <a:solidFill>
                  <a:srgbClr val="0070C0"/>
                </a:solidFill>
                <a:effectLst/>
                <a:uLnTx/>
                <a:uFillTx/>
                <a:latin typeface="Calibri" panose="020F0502020204030204"/>
                <a:ea typeface="+mn-ea"/>
                <a:cs typeface="+mn-cs"/>
              </a:rPr>
              <a:t>τ</a:t>
            </a:r>
            <a:r>
              <a:rPr kumimoji="0" lang="el-GR" sz="1600" b="0" i="0" u="none" strike="noStrike" kern="1200" cap="none" spc="0" normalizeH="0" baseline="-25000" noProof="0" dirty="0">
                <a:ln>
                  <a:noFill/>
                </a:ln>
                <a:solidFill>
                  <a:srgbClr val="0070C0"/>
                </a:solidFill>
                <a:effectLst/>
                <a:uLnTx/>
                <a:uFillTx/>
                <a:latin typeface="Calibri" panose="020F0502020204030204"/>
                <a:ea typeface="+mn-ea"/>
                <a:cs typeface="+mn-cs"/>
              </a:rPr>
              <a:t>1/2</a:t>
            </a:r>
            <a:r>
              <a:rPr kumimoji="0" lang="el-GR" sz="1600" b="0" i="0" u="none" strike="noStrike" kern="1200" cap="none" spc="0" normalizeH="0" baseline="0" noProof="0" dirty="0">
                <a:ln>
                  <a:noFill/>
                </a:ln>
                <a:solidFill>
                  <a:srgbClr val="0070C0"/>
                </a:solidFill>
                <a:effectLst/>
                <a:uLnTx/>
                <a:uFillTx/>
                <a:latin typeface="Calibri" panose="020F0502020204030204"/>
                <a:ea typeface="+mn-ea"/>
                <a:cs typeface="+mn-cs"/>
              </a:rPr>
              <a:t> f</a:t>
            </a:r>
            <a:r>
              <a:rPr kumimoji="0" lang="en-GB" sz="1600" b="0" i="0" u="none" strike="noStrike" kern="1200" cap="none" spc="0" normalizeH="0" baseline="0" noProof="0" dirty="0">
                <a:ln>
                  <a:noFill/>
                </a:ln>
                <a:solidFill>
                  <a:srgbClr val="0070C0"/>
                </a:solidFill>
                <a:effectLst/>
                <a:uLnTx/>
                <a:uFillTx/>
                <a:latin typeface="Calibri" panose="020F0502020204030204"/>
                <a:ea typeface="+mn-ea"/>
                <a:cs typeface="+mn-cs"/>
              </a:rPr>
              <a:t>or isomer embedded in MgF</a:t>
            </a:r>
            <a:r>
              <a:rPr kumimoji="0" lang="en-GB" sz="1600" b="0" i="0" u="none" strike="noStrike" kern="1200" cap="none" spc="0" normalizeH="0" baseline="-25000" noProof="0" dirty="0">
                <a:ln>
                  <a:noFill/>
                </a:ln>
                <a:solidFill>
                  <a:srgbClr val="0070C0"/>
                </a:solidFill>
                <a:effectLst/>
                <a:uLnTx/>
                <a:uFillTx/>
                <a:latin typeface="Calibri" panose="020F0502020204030204"/>
                <a:ea typeface="+mn-ea"/>
                <a:cs typeface="+mn-cs"/>
              </a:rPr>
              <a:t>2 </a:t>
            </a:r>
            <a:r>
              <a:rPr kumimoji="0" lang="en-GB" sz="1600" b="0" i="0" u="none" strike="noStrike" kern="1200" cap="none" spc="0" normalizeH="0" baseline="0" noProof="0" dirty="0">
                <a:ln>
                  <a:noFill/>
                </a:ln>
                <a:solidFill>
                  <a:srgbClr val="0070C0"/>
                </a:solidFill>
                <a:effectLst/>
                <a:uLnTx/>
                <a:uFillTx/>
                <a:latin typeface="Calibri" panose="020F0502020204030204"/>
                <a:ea typeface="+mn-ea"/>
                <a:cs typeface="+mn-cs"/>
              </a:rPr>
              <a:t>670(102)s</a:t>
            </a:r>
          </a:p>
        </p:txBody>
      </p:sp>
      <p:sp>
        <p:nvSpPr>
          <p:cNvPr id="24" name="TextBox 23">
            <a:extLst>
              <a:ext uri="{FF2B5EF4-FFF2-40B4-BE49-F238E27FC236}">
                <a16:creationId xmlns:a16="http://schemas.microsoft.com/office/drawing/2014/main" id="{7DFA5A57-44CC-9D86-A7F8-E466FA39CFC5}"/>
              </a:ext>
            </a:extLst>
          </p:cNvPr>
          <p:cNvSpPr txBox="1"/>
          <p:nvPr/>
        </p:nvSpPr>
        <p:spPr>
          <a:xfrm>
            <a:off x="6776249" y="2949418"/>
            <a:ext cx="5155915" cy="304698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7030A0"/>
                </a:solidFill>
                <a:effectLst/>
                <a:uLnTx/>
                <a:uFillTx/>
                <a:latin typeface="Calibri" panose="020F0502020204030204"/>
                <a:ea typeface="+mn-ea"/>
                <a:cs typeface="+mn-cs"/>
              </a:rPr>
              <a:t>Nucleus exited state</a:t>
            </a: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 Low energy enables potential direct excitation by lasers and therefore use as a </a:t>
            </a:r>
            <a:r>
              <a:rPr kumimoji="0" lang="en-GB" sz="1600" b="1" i="0" u="none" strike="noStrike" kern="1200" cap="none" spc="0" normalizeH="0" baseline="0" noProof="0" dirty="0">
                <a:ln>
                  <a:noFill/>
                </a:ln>
                <a:solidFill>
                  <a:srgbClr val="7030A0"/>
                </a:solidFill>
                <a:effectLst/>
                <a:uLnTx/>
                <a:uFillTx/>
                <a:latin typeface="Calibri" panose="020F0502020204030204"/>
                <a:ea typeface="+mn-ea"/>
                <a:cs typeface="+mn-cs"/>
              </a:rPr>
              <a:t>nuclear clock.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Nuclear clock </a:t>
            </a:r>
            <a:r>
              <a:rPr kumimoji="0" lang="en-GB" sz="1600" b="1" i="0" u="none" strike="noStrike" kern="1200" cap="none" spc="0" normalizeH="0" baseline="0" noProof="0" dirty="0">
                <a:ln>
                  <a:noFill/>
                </a:ln>
                <a:solidFill>
                  <a:srgbClr val="7030A0"/>
                </a:solidFill>
                <a:effectLst/>
                <a:uLnTx/>
                <a:uFillTx/>
                <a:latin typeface="Calibri" panose="020F0502020204030204"/>
                <a:ea typeface="+mn-ea"/>
                <a:cs typeface="+mn-cs"/>
              </a:rPr>
              <a:t>much less sensitive to environmental effects than atomic clocks so more precise</a:t>
            </a: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A nuclear clock would be a unique tool for many </a:t>
            </a:r>
            <a:r>
              <a:rPr kumimoji="0" lang="en-GB" sz="1600" b="1" i="0" u="none" strike="noStrike" kern="1200" cap="none" spc="0" normalizeH="0" baseline="0" noProof="0" dirty="0">
                <a:ln>
                  <a:noFill/>
                </a:ln>
                <a:solidFill>
                  <a:srgbClr val="7030A0"/>
                </a:solidFill>
                <a:effectLst/>
                <a:uLnTx/>
                <a:uFillTx/>
                <a:latin typeface="Calibri" panose="020F0502020204030204"/>
                <a:ea typeface="+mn-ea"/>
                <a:cs typeface="+mn-cs"/>
              </a:rPr>
              <a:t>precision tests of fundamental physics.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The observation of radiative decay in large band-gap crystal is a huge step forward in design of such a clock.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7030A0"/>
                </a:solidFill>
                <a:effectLst/>
                <a:uLnTx/>
                <a:uFillTx/>
                <a:latin typeface="Calibri" panose="020F0502020204030204"/>
                <a:ea typeface="+mn-ea"/>
                <a:cs typeface="+mn-cs"/>
              </a:rPr>
              <a:t>Reduction in precision of energy significantly eases the search for direct laser excitation as lasers have narrow bandwidth compared to uncertainty in energy.</a:t>
            </a:r>
          </a:p>
        </p:txBody>
      </p:sp>
      <p:sp>
        <p:nvSpPr>
          <p:cNvPr id="2" name="TextBox 1">
            <a:extLst>
              <a:ext uri="{FF2B5EF4-FFF2-40B4-BE49-F238E27FC236}">
                <a16:creationId xmlns:a16="http://schemas.microsoft.com/office/drawing/2014/main" id="{30E71921-38D8-9D35-FCED-9C7D2DF6ABE4}"/>
              </a:ext>
            </a:extLst>
          </p:cNvPr>
          <p:cNvSpPr txBox="1"/>
          <p:nvPr/>
        </p:nvSpPr>
        <p:spPr>
          <a:xfrm>
            <a:off x="9312965" y="6339032"/>
            <a:ext cx="273306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FR" sz="1800" b="0" i="0" u="none" strike="noStrike" kern="1200" cap="none" spc="0" normalizeH="0" baseline="0" noProof="0" dirty="0">
                <a:ln>
                  <a:noFill/>
                </a:ln>
                <a:solidFill>
                  <a:prstClr val="black"/>
                </a:solidFill>
                <a:effectLst/>
                <a:uLnTx/>
                <a:uFillTx/>
                <a:latin typeface="Calibri" panose="020F0502020204030204"/>
                <a:ea typeface="+mn-ea"/>
                <a:cs typeface="+mn-cs"/>
              </a:rPr>
              <a:t>Slides from Sean Freeman</a:t>
            </a:r>
          </a:p>
        </p:txBody>
      </p:sp>
    </p:spTree>
    <p:extLst>
      <p:ext uri="{BB962C8B-B14F-4D97-AF65-F5344CB8AC3E}">
        <p14:creationId xmlns:p14="http://schemas.microsoft.com/office/powerpoint/2010/main" val="1517564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Title 1">
            <a:extLst>
              <a:ext uri="{FF2B5EF4-FFF2-40B4-BE49-F238E27FC236}">
                <a16:creationId xmlns:a16="http://schemas.microsoft.com/office/drawing/2014/main" id="{FFA2AFB1-2E84-644D-AE02-32B698E0E9C2}"/>
              </a:ext>
            </a:extLst>
          </p:cNvPr>
          <p:cNvSpPr>
            <a:spLocks noGrp="1"/>
          </p:cNvSpPr>
          <p:nvPr>
            <p:ph type="title"/>
          </p:nvPr>
        </p:nvSpPr>
        <p:spPr>
          <a:xfrm>
            <a:off x="151573" y="81775"/>
            <a:ext cx="11885803" cy="534059"/>
          </a:xfrm>
        </p:spPr>
        <p:txBody>
          <a:bodyPr vert="horz" lIns="91440" tIns="45720" rIns="91440" bIns="45720" rtlCol="0" anchor="ctr">
            <a:noAutofit/>
          </a:bodyPr>
          <a:lstStyle/>
          <a:p>
            <a:r>
              <a:rPr lang="en-US" sz="3200" b="1" u="sng" dirty="0">
                <a:solidFill>
                  <a:srgbClr val="C00000"/>
                </a:solidFill>
              </a:rPr>
              <a:t>Indium – from one extreme to the other</a:t>
            </a:r>
            <a:r>
              <a:rPr lang="en-US" sz="3200" b="1" dirty="0">
                <a:solidFill>
                  <a:srgbClr val="C00000"/>
                </a:solidFill>
              </a:rPr>
              <a:t> - </a:t>
            </a:r>
            <a:r>
              <a:rPr lang="en-GB" sz="2400" b="1" i="1" dirty="0">
                <a:solidFill>
                  <a:srgbClr val="C00000"/>
                </a:solidFill>
              </a:rPr>
              <a:t>t</a:t>
            </a:r>
            <a:r>
              <a:rPr lang="en-GB" sz="2400" i="1" dirty="0">
                <a:solidFill>
                  <a:srgbClr val="C00000"/>
                </a:solidFill>
              </a:rPr>
              <a:t>wo back-to-back ISOLDE PRL’s in July</a:t>
            </a:r>
            <a:endParaRPr lang="en-US" sz="2400" b="1" i="1" dirty="0">
              <a:solidFill>
                <a:srgbClr val="C00000"/>
              </a:solidFill>
            </a:endParaRPr>
          </a:p>
        </p:txBody>
      </p:sp>
      <p:pic>
        <p:nvPicPr>
          <p:cNvPr id="50" name="Picture 49" descr="A graph of numbers and lines&#10;&#10;Description automatically generated with medium confidence">
            <a:extLst>
              <a:ext uri="{FF2B5EF4-FFF2-40B4-BE49-F238E27FC236}">
                <a16:creationId xmlns:a16="http://schemas.microsoft.com/office/drawing/2014/main" id="{D70D8F72-A121-6F85-00E2-C212BE2C45BF}"/>
              </a:ext>
            </a:extLst>
          </p:cNvPr>
          <p:cNvPicPr>
            <a:picLocks noChangeAspect="1"/>
          </p:cNvPicPr>
          <p:nvPr/>
        </p:nvPicPr>
        <p:blipFill>
          <a:blip r:embed="rId3"/>
          <a:stretch>
            <a:fillRect/>
          </a:stretch>
        </p:blipFill>
        <p:spPr>
          <a:xfrm>
            <a:off x="29087" y="3787338"/>
            <a:ext cx="3107303" cy="2053040"/>
          </a:xfrm>
          <a:prstGeom prst="rect">
            <a:avLst/>
          </a:prstGeom>
        </p:spPr>
      </p:pic>
      <p:pic>
        <p:nvPicPr>
          <p:cNvPr id="54" name="Picture 53" descr="A diagram of a number of objects&#10;&#10;Description automatically generated with medium confidence">
            <a:extLst>
              <a:ext uri="{FF2B5EF4-FFF2-40B4-BE49-F238E27FC236}">
                <a16:creationId xmlns:a16="http://schemas.microsoft.com/office/drawing/2014/main" id="{E29D99BE-CCA8-DC47-D7A6-F78C7B1C288D}"/>
              </a:ext>
            </a:extLst>
          </p:cNvPr>
          <p:cNvPicPr>
            <a:picLocks noChangeAspect="1"/>
          </p:cNvPicPr>
          <p:nvPr/>
        </p:nvPicPr>
        <p:blipFill>
          <a:blip r:embed="rId4"/>
          <a:stretch>
            <a:fillRect/>
          </a:stretch>
        </p:blipFill>
        <p:spPr>
          <a:xfrm>
            <a:off x="6261661" y="3827456"/>
            <a:ext cx="2948386" cy="1985838"/>
          </a:xfrm>
          <a:prstGeom prst="rect">
            <a:avLst/>
          </a:prstGeom>
        </p:spPr>
      </p:pic>
      <p:grpSp>
        <p:nvGrpSpPr>
          <p:cNvPr id="68" name="Group 67">
            <a:extLst>
              <a:ext uri="{FF2B5EF4-FFF2-40B4-BE49-F238E27FC236}">
                <a16:creationId xmlns:a16="http://schemas.microsoft.com/office/drawing/2014/main" id="{56E1FA6A-70F7-877D-50B0-DAC834E3AADF}"/>
              </a:ext>
            </a:extLst>
          </p:cNvPr>
          <p:cNvGrpSpPr/>
          <p:nvPr/>
        </p:nvGrpSpPr>
        <p:grpSpPr>
          <a:xfrm>
            <a:off x="151573" y="2793798"/>
            <a:ext cx="12015364" cy="827516"/>
            <a:chOff x="151573" y="2883249"/>
            <a:chExt cx="12015364" cy="827516"/>
          </a:xfrm>
        </p:grpSpPr>
        <p:grpSp>
          <p:nvGrpSpPr>
            <p:cNvPr id="63" name="Group 62">
              <a:extLst>
                <a:ext uri="{FF2B5EF4-FFF2-40B4-BE49-F238E27FC236}">
                  <a16:creationId xmlns:a16="http://schemas.microsoft.com/office/drawing/2014/main" id="{B52BF6D2-A4DC-9722-D8D1-430F5A7A8A49}"/>
                </a:ext>
              </a:extLst>
            </p:cNvPr>
            <p:cNvGrpSpPr/>
            <p:nvPr/>
          </p:nvGrpSpPr>
          <p:grpSpPr>
            <a:xfrm>
              <a:off x="151573" y="2887344"/>
              <a:ext cx="5727115" cy="823421"/>
              <a:chOff x="164318" y="2768427"/>
              <a:chExt cx="5727115" cy="823421"/>
            </a:xfrm>
          </p:grpSpPr>
          <p:pic>
            <p:nvPicPr>
              <p:cNvPr id="48" name="Picture 47" descr="A close up of a text&#10;&#10;Description automatically generated">
                <a:extLst>
                  <a:ext uri="{FF2B5EF4-FFF2-40B4-BE49-F238E27FC236}">
                    <a16:creationId xmlns:a16="http://schemas.microsoft.com/office/drawing/2014/main" id="{63BA2CF6-1C5F-4867-4964-EAFFF7DDC40F}"/>
                  </a:ext>
                </a:extLst>
              </p:cNvPr>
              <p:cNvPicPr>
                <a:picLocks noChangeAspect="1"/>
              </p:cNvPicPr>
              <p:nvPr/>
            </p:nvPicPr>
            <p:blipFill>
              <a:blip r:embed="rId5"/>
              <a:stretch>
                <a:fillRect/>
              </a:stretch>
            </p:blipFill>
            <p:spPr>
              <a:xfrm>
                <a:off x="675450" y="3022031"/>
                <a:ext cx="4558536" cy="569817"/>
              </a:xfrm>
              <a:prstGeom prst="rect">
                <a:avLst/>
              </a:prstGeom>
            </p:spPr>
          </p:pic>
          <p:pic>
            <p:nvPicPr>
              <p:cNvPr id="52" name="Picture 51">
                <a:extLst>
                  <a:ext uri="{FF2B5EF4-FFF2-40B4-BE49-F238E27FC236}">
                    <a16:creationId xmlns:a16="http://schemas.microsoft.com/office/drawing/2014/main" id="{7E89C0EA-C6A5-8034-DB92-FCDA691E70E3}"/>
                  </a:ext>
                </a:extLst>
              </p:cNvPr>
              <p:cNvPicPr>
                <a:picLocks noChangeAspect="1"/>
              </p:cNvPicPr>
              <p:nvPr/>
            </p:nvPicPr>
            <p:blipFill>
              <a:blip r:embed="rId6"/>
              <a:stretch>
                <a:fillRect/>
              </a:stretch>
            </p:blipFill>
            <p:spPr>
              <a:xfrm>
                <a:off x="164318" y="2768427"/>
                <a:ext cx="5727115" cy="282278"/>
              </a:xfrm>
              <a:prstGeom prst="rect">
                <a:avLst/>
              </a:prstGeom>
            </p:spPr>
          </p:pic>
        </p:grpSp>
        <p:grpSp>
          <p:nvGrpSpPr>
            <p:cNvPr id="64" name="Group 63">
              <a:extLst>
                <a:ext uri="{FF2B5EF4-FFF2-40B4-BE49-F238E27FC236}">
                  <a16:creationId xmlns:a16="http://schemas.microsoft.com/office/drawing/2014/main" id="{10205090-4B0F-6C68-EFD6-FA397A16FDD0}"/>
                </a:ext>
              </a:extLst>
            </p:cNvPr>
            <p:cNvGrpSpPr/>
            <p:nvPr/>
          </p:nvGrpSpPr>
          <p:grpSpPr>
            <a:xfrm>
              <a:off x="6035078" y="2883249"/>
              <a:ext cx="6131859" cy="637049"/>
              <a:chOff x="8162049" y="2766133"/>
              <a:chExt cx="6131859" cy="637049"/>
            </a:xfrm>
          </p:grpSpPr>
          <p:pic>
            <p:nvPicPr>
              <p:cNvPr id="56" name="Picture 55">
                <a:extLst>
                  <a:ext uri="{FF2B5EF4-FFF2-40B4-BE49-F238E27FC236}">
                    <a16:creationId xmlns:a16="http://schemas.microsoft.com/office/drawing/2014/main" id="{56A852E5-15B3-83F7-2B75-182051C93B2A}"/>
                  </a:ext>
                </a:extLst>
              </p:cNvPr>
              <p:cNvPicPr>
                <a:picLocks noChangeAspect="1"/>
              </p:cNvPicPr>
              <p:nvPr/>
            </p:nvPicPr>
            <p:blipFill rotWithShape="1">
              <a:blip r:embed="rId7"/>
              <a:srcRect l="17010" r="18280" b="6540"/>
              <a:stretch/>
            </p:blipFill>
            <p:spPr>
              <a:xfrm>
                <a:off x="9090995" y="3097262"/>
                <a:ext cx="4339081" cy="305920"/>
              </a:xfrm>
              <a:prstGeom prst="rect">
                <a:avLst/>
              </a:prstGeom>
            </p:spPr>
          </p:pic>
          <p:pic>
            <p:nvPicPr>
              <p:cNvPr id="58" name="Picture 57">
                <a:extLst>
                  <a:ext uri="{FF2B5EF4-FFF2-40B4-BE49-F238E27FC236}">
                    <a16:creationId xmlns:a16="http://schemas.microsoft.com/office/drawing/2014/main" id="{493A32F4-2F9E-A792-FBFE-ECF77139B65A}"/>
                  </a:ext>
                </a:extLst>
              </p:cNvPr>
              <p:cNvPicPr>
                <a:picLocks noChangeAspect="1"/>
              </p:cNvPicPr>
              <p:nvPr/>
            </p:nvPicPr>
            <p:blipFill>
              <a:blip r:embed="rId8"/>
              <a:stretch>
                <a:fillRect/>
              </a:stretch>
            </p:blipFill>
            <p:spPr>
              <a:xfrm>
                <a:off x="8162049" y="2766133"/>
                <a:ext cx="6131859" cy="300909"/>
              </a:xfrm>
              <a:prstGeom prst="rect">
                <a:avLst/>
              </a:prstGeom>
            </p:spPr>
          </p:pic>
        </p:grpSp>
      </p:grpSp>
      <p:sp>
        <p:nvSpPr>
          <p:cNvPr id="61" name="TextBox 60">
            <a:extLst>
              <a:ext uri="{FF2B5EF4-FFF2-40B4-BE49-F238E27FC236}">
                <a16:creationId xmlns:a16="http://schemas.microsoft.com/office/drawing/2014/main" id="{31CFDC3D-1420-602D-8B29-5950CEB5EFE9}"/>
              </a:ext>
            </a:extLst>
          </p:cNvPr>
          <p:cNvSpPr txBox="1"/>
          <p:nvPr/>
        </p:nvSpPr>
        <p:spPr>
          <a:xfrm>
            <a:off x="3136390" y="3672595"/>
            <a:ext cx="3107303" cy="246221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Precision measurement of ground and isomeric state using </a:t>
            </a:r>
            <a:r>
              <a:rPr kumimoji="0" lang="en-GB" sz="1400" b="0" i="0" u="sng" strike="noStrike" kern="1200" cap="none" spc="0" normalizeH="0" baseline="0" noProof="0" dirty="0">
                <a:ln>
                  <a:noFill/>
                </a:ln>
                <a:solidFill>
                  <a:srgbClr val="0070C0"/>
                </a:solidFill>
                <a:effectLst/>
                <a:uLnTx/>
                <a:uFillTx/>
                <a:latin typeface="Calibri" panose="020F0502020204030204"/>
                <a:ea typeface="+mn-ea"/>
                <a:cs typeface="+mn-cs"/>
              </a:rPr>
              <a:t>ISOLTRAP.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Excitation of isomer extremely constant across In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In contrast to measurements of magnetic moment, which increases near N=50 - also ISOLDE experiment from 2022!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0070C0"/>
                </a:solidFill>
                <a:effectLst/>
                <a:uLnTx/>
                <a:uFillTx/>
                <a:latin typeface="Calibri" panose="020F0502020204030204"/>
                <a:ea typeface="+mn-ea"/>
                <a:cs typeface="+mn-cs"/>
              </a:rPr>
              <a:t>Very difficult to reproduce with modern calculations and may point to missing physics.</a:t>
            </a:r>
          </a:p>
        </p:txBody>
      </p:sp>
      <p:sp>
        <p:nvSpPr>
          <p:cNvPr id="62" name="TextBox 61">
            <a:extLst>
              <a:ext uri="{FF2B5EF4-FFF2-40B4-BE49-F238E27FC236}">
                <a16:creationId xmlns:a16="http://schemas.microsoft.com/office/drawing/2014/main" id="{2EA05FF0-2D2F-D1C9-2582-7D32D0BB43F4}"/>
              </a:ext>
            </a:extLst>
          </p:cNvPr>
          <p:cNvSpPr txBox="1"/>
          <p:nvPr/>
        </p:nvSpPr>
        <p:spPr>
          <a:xfrm>
            <a:off x="9245792" y="3748720"/>
            <a:ext cx="2955074" cy="224676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Measured β</a:t>
            </a:r>
            <a:r>
              <a:rPr kumimoji="0" lang="el-GR" sz="1400" b="0" i="0" u="none" strike="noStrike" kern="1200" cap="none" spc="0" normalizeH="0" baseline="0" noProof="0" dirty="0">
                <a:ln>
                  <a:noFill/>
                </a:ln>
                <a:solidFill>
                  <a:srgbClr val="7030A0"/>
                </a:solidFill>
                <a:effectLst/>
                <a:uLnTx/>
                <a:uFillTx/>
                <a:latin typeface="Calibri" panose="020F0502020204030204"/>
                <a:ea typeface="+mn-ea"/>
                <a:cs typeface="+mn-cs"/>
              </a:rPr>
              <a:t> </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decays from ground and isomeric levels using ISOLDE DECAY STATION.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Decays populate just a few unbound levels in </a:t>
            </a:r>
            <a:r>
              <a:rPr kumimoji="0" lang="en-GB" sz="1400" b="0" i="0" u="none" strike="noStrike" kern="1200" cap="none" spc="0" normalizeH="0" baseline="30000" noProof="0" dirty="0">
                <a:ln>
                  <a:noFill/>
                </a:ln>
                <a:solidFill>
                  <a:srgbClr val="7030A0"/>
                </a:solidFill>
                <a:effectLst/>
                <a:uLnTx/>
                <a:uFillTx/>
                <a:latin typeface="Calibri" panose="020F0502020204030204"/>
                <a:ea typeface="+mn-ea"/>
                <a:cs typeface="+mn-cs"/>
              </a:rPr>
              <a:t>133</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Sn.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Measured resonance properties that are critical for benchmarking models of the </a:t>
            </a:r>
            <a:r>
              <a:rPr kumimoji="0" lang="en-GB" sz="1400" b="0" i="1" u="none" strike="noStrike" kern="1200" cap="none" spc="0" normalizeH="0" baseline="0" noProof="0" dirty="0">
                <a:ln>
                  <a:noFill/>
                </a:ln>
                <a:solidFill>
                  <a:srgbClr val="7030A0"/>
                </a:solidFill>
                <a:effectLst/>
                <a:uLnTx/>
                <a:uFillTx/>
                <a:latin typeface="Calibri" panose="020F0502020204030204"/>
                <a:ea typeface="+mn-ea"/>
                <a:cs typeface="+mn-cs"/>
              </a:rPr>
              <a:t>astrophysical r process</a:t>
            </a:r>
            <a:r>
              <a:rPr kumimoji="0" lang="en-GB" sz="1400" b="0" i="0" u="none" strike="noStrike" kern="1200" cap="none" spc="0" normalizeH="0" baseline="0" noProof="0" dirty="0">
                <a:ln>
                  <a:noFill/>
                </a:ln>
                <a:solidFill>
                  <a:srgbClr val="7030A0"/>
                </a:solidFill>
                <a:effectLst/>
                <a:uLnTx/>
                <a:uFillTx/>
                <a:latin typeface="Calibri" panose="020F0502020204030204"/>
                <a:ea typeface="+mn-ea"/>
                <a:cs typeface="+mn-cs"/>
              </a:rPr>
              <a:t> that manufactures many of the heavy chemical elements.</a:t>
            </a:r>
          </a:p>
        </p:txBody>
      </p:sp>
      <p:grpSp>
        <p:nvGrpSpPr>
          <p:cNvPr id="67" name="Group 66">
            <a:extLst>
              <a:ext uri="{FF2B5EF4-FFF2-40B4-BE49-F238E27FC236}">
                <a16:creationId xmlns:a16="http://schemas.microsoft.com/office/drawing/2014/main" id="{FC618559-DD7A-2223-1B8B-E46274FB4D8B}"/>
              </a:ext>
            </a:extLst>
          </p:cNvPr>
          <p:cNvGrpSpPr/>
          <p:nvPr/>
        </p:nvGrpSpPr>
        <p:grpSpPr>
          <a:xfrm>
            <a:off x="377944" y="714085"/>
            <a:ext cx="11344410" cy="2305411"/>
            <a:chOff x="377944" y="843292"/>
            <a:chExt cx="11344410" cy="2305411"/>
          </a:xfrm>
        </p:grpSpPr>
        <p:grpSp>
          <p:nvGrpSpPr>
            <p:cNvPr id="46" name="Group 45">
              <a:extLst>
                <a:ext uri="{FF2B5EF4-FFF2-40B4-BE49-F238E27FC236}">
                  <a16:creationId xmlns:a16="http://schemas.microsoft.com/office/drawing/2014/main" id="{87F5CC38-C774-F508-42B6-296976BB2FFB}"/>
                </a:ext>
              </a:extLst>
            </p:cNvPr>
            <p:cNvGrpSpPr/>
            <p:nvPr/>
          </p:nvGrpSpPr>
          <p:grpSpPr>
            <a:xfrm>
              <a:off x="377944" y="843292"/>
              <a:ext cx="11344410" cy="1619642"/>
              <a:chOff x="5" y="1301288"/>
              <a:chExt cx="11344410" cy="1619642"/>
            </a:xfrm>
          </p:grpSpPr>
          <p:grpSp>
            <p:nvGrpSpPr>
              <p:cNvPr id="26" name="Group 25">
                <a:extLst>
                  <a:ext uri="{FF2B5EF4-FFF2-40B4-BE49-F238E27FC236}">
                    <a16:creationId xmlns:a16="http://schemas.microsoft.com/office/drawing/2014/main" id="{E44057B5-D7D2-A08C-C69F-D78476FC0617}"/>
                  </a:ext>
                </a:extLst>
              </p:cNvPr>
              <p:cNvGrpSpPr/>
              <p:nvPr/>
            </p:nvGrpSpPr>
            <p:grpSpPr>
              <a:xfrm>
                <a:off x="774959" y="1404420"/>
                <a:ext cx="10569456" cy="1516510"/>
                <a:chOff x="437763" y="1186935"/>
                <a:chExt cx="10569456" cy="1516510"/>
              </a:xfrm>
            </p:grpSpPr>
            <p:pic>
              <p:nvPicPr>
                <p:cNvPr id="15" name="Picture 14" descr="A colorful rectangular object with black and green squares&#10;&#10;Description automatically generated">
                  <a:extLst>
                    <a:ext uri="{FF2B5EF4-FFF2-40B4-BE49-F238E27FC236}">
                      <a16:creationId xmlns:a16="http://schemas.microsoft.com/office/drawing/2014/main" id="{F0080624-EE03-9C11-F55C-865D0EF587A3}"/>
                    </a:ext>
                  </a:extLst>
                </p:cNvPr>
                <p:cNvPicPr>
                  <a:picLocks noChangeAspect="1"/>
                </p:cNvPicPr>
                <p:nvPr/>
              </p:nvPicPr>
              <p:blipFill rotWithShape="1">
                <a:blip r:embed="rId9"/>
                <a:srcRect t="35746" b="38488"/>
                <a:stretch/>
              </p:blipFill>
              <p:spPr>
                <a:xfrm>
                  <a:off x="1181730" y="1371601"/>
                  <a:ext cx="9825489" cy="1331844"/>
                </a:xfrm>
                <a:prstGeom prst="rect">
                  <a:avLst/>
                </a:prstGeom>
              </p:spPr>
            </p:pic>
            <p:sp>
              <p:nvSpPr>
                <p:cNvPr id="16" name="TextBox 15">
                  <a:extLst>
                    <a:ext uri="{FF2B5EF4-FFF2-40B4-BE49-F238E27FC236}">
                      <a16:creationId xmlns:a16="http://schemas.microsoft.com/office/drawing/2014/main" id="{F37E6A20-882D-4DFC-3372-EBDDE5CCC999}"/>
                    </a:ext>
                  </a:extLst>
                </p:cNvPr>
                <p:cNvSpPr txBox="1"/>
                <p:nvPr/>
              </p:nvSpPr>
              <p:spPr>
                <a:xfrm>
                  <a:off x="10237305" y="1842918"/>
                  <a:ext cx="59182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Z=50</a:t>
                  </a:r>
                </a:p>
              </p:txBody>
            </p:sp>
            <p:sp>
              <p:nvSpPr>
                <p:cNvPr id="17" name="TextBox 16">
                  <a:extLst>
                    <a:ext uri="{FF2B5EF4-FFF2-40B4-BE49-F238E27FC236}">
                      <a16:creationId xmlns:a16="http://schemas.microsoft.com/office/drawing/2014/main" id="{C8BC7901-6119-332F-4A05-B8FE21E2C881}"/>
                    </a:ext>
                  </a:extLst>
                </p:cNvPr>
                <p:cNvSpPr txBox="1"/>
                <p:nvPr/>
              </p:nvSpPr>
              <p:spPr>
                <a:xfrm>
                  <a:off x="8494911" y="1186935"/>
                  <a:ext cx="6286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N=82</a:t>
                  </a:r>
                </a:p>
              </p:txBody>
            </p:sp>
            <p:sp>
              <p:nvSpPr>
                <p:cNvPr id="18" name="TextBox 17">
                  <a:extLst>
                    <a:ext uri="{FF2B5EF4-FFF2-40B4-BE49-F238E27FC236}">
                      <a16:creationId xmlns:a16="http://schemas.microsoft.com/office/drawing/2014/main" id="{E304A663-7D59-F5A9-F66F-9B4C30C85BD2}"/>
                    </a:ext>
                  </a:extLst>
                </p:cNvPr>
                <p:cNvSpPr txBox="1"/>
                <p:nvPr/>
              </p:nvSpPr>
              <p:spPr>
                <a:xfrm>
                  <a:off x="2025184" y="1575222"/>
                  <a:ext cx="6286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N=50</a:t>
                  </a:r>
                </a:p>
              </p:txBody>
            </p:sp>
            <p:sp>
              <p:nvSpPr>
                <p:cNvPr id="19" name="TextBox 18">
                  <a:extLst>
                    <a:ext uri="{FF2B5EF4-FFF2-40B4-BE49-F238E27FC236}">
                      <a16:creationId xmlns:a16="http://schemas.microsoft.com/office/drawing/2014/main" id="{5B645FA1-049F-0DDA-E391-B867A2467CFF}"/>
                    </a:ext>
                  </a:extLst>
                </p:cNvPr>
                <p:cNvSpPr txBox="1"/>
                <p:nvPr/>
              </p:nvSpPr>
              <p:spPr>
                <a:xfrm>
                  <a:off x="899381" y="1862087"/>
                  <a:ext cx="72006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Tin - Sn</a:t>
                  </a:r>
                </a:p>
              </p:txBody>
            </p:sp>
            <p:sp>
              <p:nvSpPr>
                <p:cNvPr id="20" name="TextBox 19">
                  <a:extLst>
                    <a:ext uri="{FF2B5EF4-FFF2-40B4-BE49-F238E27FC236}">
                      <a16:creationId xmlns:a16="http://schemas.microsoft.com/office/drawing/2014/main" id="{906384DD-4E37-0E03-09F2-BAB32FECBD92}"/>
                    </a:ext>
                  </a:extLst>
                </p:cNvPr>
                <p:cNvSpPr txBox="1"/>
                <p:nvPr/>
              </p:nvSpPr>
              <p:spPr>
                <a:xfrm>
                  <a:off x="635769" y="2057822"/>
                  <a:ext cx="97174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C00000"/>
                      </a:solidFill>
                      <a:effectLst/>
                      <a:uLnTx/>
                      <a:uFillTx/>
                      <a:latin typeface="Calibri" panose="020F0502020204030204"/>
                      <a:ea typeface="+mn-ea"/>
                      <a:cs typeface="+mn-cs"/>
                    </a:rPr>
                    <a:t>Indium - In</a:t>
                  </a:r>
                </a:p>
              </p:txBody>
            </p:sp>
            <p:sp>
              <p:nvSpPr>
                <p:cNvPr id="21" name="TextBox 20">
                  <a:extLst>
                    <a:ext uri="{FF2B5EF4-FFF2-40B4-BE49-F238E27FC236}">
                      <a16:creationId xmlns:a16="http://schemas.microsoft.com/office/drawing/2014/main" id="{1D955817-2694-5A94-2BC1-904EA1CBBF56}"/>
                    </a:ext>
                  </a:extLst>
                </p:cNvPr>
                <p:cNvSpPr txBox="1"/>
                <p:nvPr/>
              </p:nvSpPr>
              <p:spPr>
                <a:xfrm>
                  <a:off x="437763" y="1667220"/>
                  <a:ext cx="120558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Antinomy - Sb</a:t>
                  </a:r>
                </a:p>
              </p:txBody>
            </p:sp>
            <p:sp>
              <p:nvSpPr>
                <p:cNvPr id="22" name="TextBox 21">
                  <a:extLst>
                    <a:ext uri="{FF2B5EF4-FFF2-40B4-BE49-F238E27FC236}">
                      <a16:creationId xmlns:a16="http://schemas.microsoft.com/office/drawing/2014/main" id="{83546C3D-C7E9-01FF-5742-633614993930}"/>
                    </a:ext>
                  </a:extLst>
                </p:cNvPr>
                <p:cNvSpPr txBox="1"/>
                <p:nvPr/>
              </p:nvSpPr>
              <p:spPr>
                <a:xfrm>
                  <a:off x="563967" y="2296405"/>
                  <a:ext cx="10663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prstClr val="black"/>
                      </a:solidFill>
                      <a:effectLst/>
                      <a:uLnTx/>
                      <a:uFillTx/>
                      <a:latin typeface="Calibri" panose="020F0502020204030204"/>
                      <a:ea typeface="+mn-ea"/>
                      <a:cs typeface="+mn-cs"/>
                    </a:rPr>
                    <a:t>Cadium</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 - Cd</a:t>
                  </a:r>
                </a:p>
              </p:txBody>
            </p:sp>
            <p:sp>
              <p:nvSpPr>
                <p:cNvPr id="23" name="TextBox 22">
                  <a:extLst>
                    <a:ext uri="{FF2B5EF4-FFF2-40B4-BE49-F238E27FC236}">
                      <a16:creationId xmlns:a16="http://schemas.microsoft.com/office/drawing/2014/main" id="{D480888F-6CCA-93E5-6D1B-603A77D60A97}"/>
                    </a:ext>
                  </a:extLst>
                </p:cNvPr>
                <p:cNvSpPr txBox="1"/>
                <p:nvPr/>
              </p:nvSpPr>
              <p:spPr>
                <a:xfrm>
                  <a:off x="461647" y="1438279"/>
                  <a:ext cx="115781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Tellurium - </a:t>
                  </a:r>
                  <a:r>
                    <a:rPr kumimoji="0" lang="en-GB" sz="1400" b="0" i="0" u="none" strike="noStrike" kern="1200" cap="none" spc="0" normalizeH="0" baseline="0" noProof="0" dirty="0" err="1">
                      <a:ln>
                        <a:noFill/>
                      </a:ln>
                      <a:solidFill>
                        <a:prstClr val="black"/>
                      </a:solidFill>
                      <a:effectLst/>
                      <a:uLnTx/>
                      <a:uFillTx/>
                      <a:latin typeface="Calibri" panose="020F0502020204030204"/>
                      <a:ea typeface="+mn-ea"/>
                      <a:cs typeface="+mn-cs"/>
                    </a:rPr>
                    <a:t>Te</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27" name="TextBox 26">
                <a:extLst>
                  <a:ext uri="{FF2B5EF4-FFF2-40B4-BE49-F238E27FC236}">
                    <a16:creationId xmlns:a16="http://schemas.microsoft.com/office/drawing/2014/main" id="{A48863CE-803B-BA3E-ED19-CC9CAFC174F9}"/>
                  </a:ext>
                </a:extLst>
              </p:cNvPr>
              <p:cNvSpPr txBox="1"/>
              <p:nvPr/>
            </p:nvSpPr>
            <p:spPr>
              <a:xfrm>
                <a:off x="5" y="1301288"/>
                <a:ext cx="791176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Part of nuclear chart with corner stones of  doubly-magic Sn isotopes : </a:t>
                </a:r>
                <a:r>
                  <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rPr>
                  <a:t>100</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Sn and </a:t>
                </a:r>
                <a:r>
                  <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rPr>
                  <a:t>132</a:t>
                </a: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Sn (★)</a:t>
                </a:r>
                <a:endParaRPr kumimoji="0" lang="en-GB" sz="16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grpSp>
        <p:sp>
          <p:nvSpPr>
            <p:cNvPr id="59" name="Arc 58">
              <a:extLst>
                <a:ext uri="{FF2B5EF4-FFF2-40B4-BE49-F238E27FC236}">
                  <a16:creationId xmlns:a16="http://schemas.microsoft.com/office/drawing/2014/main" id="{46107217-37E0-CB33-3ADC-11B065286054}"/>
                </a:ext>
              </a:extLst>
            </p:cNvPr>
            <p:cNvSpPr/>
            <p:nvPr/>
          </p:nvSpPr>
          <p:spPr>
            <a:xfrm flipH="1">
              <a:off x="2562508" y="1993485"/>
              <a:ext cx="1382764" cy="1155218"/>
            </a:xfrm>
            <a:prstGeom prst="arc">
              <a:avLst/>
            </a:prstGeom>
            <a:ln w="19050">
              <a:solidFill>
                <a:srgbClr val="0070C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70C0"/>
                </a:solidFill>
                <a:effectLst/>
                <a:uLnTx/>
                <a:uFillTx/>
                <a:latin typeface="Calibri" panose="020F0502020204030204"/>
                <a:ea typeface="+mn-ea"/>
                <a:cs typeface="+mn-cs"/>
              </a:endParaRPr>
            </a:p>
          </p:txBody>
        </p:sp>
        <p:sp>
          <p:nvSpPr>
            <p:cNvPr id="60" name="Arc 59">
              <a:extLst>
                <a:ext uri="{FF2B5EF4-FFF2-40B4-BE49-F238E27FC236}">
                  <a16:creationId xmlns:a16="http://schemas.microsoft.com/office/drawing/2014/main" id="{75E5578F-DF7F-2F2D-305D-1B58A46D04B7}"/>
                </a:ext>
              </a:extLst>
            </p:cNvPr>
            <p:cNvSpPr/>
            <p:nvPr/>
          </p:nvSpPr>
          <p:spPr>
            <a:xfrm>
              <a:off x="9210046" y="2008189"/>
              <a:ext cx="1382764" cy="1140514"/>
            </a:xfrm>
            <a:prstGeom prst="arc">
              <a:avLst/>
            </a:prstGeom>
            <a:ln w="190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6EF73CC-C99C-82A6-4B5C-0886D39498B7}"/>
                </a:ext>
              </a:extLst>
            </p:cNvPr>
            <p:cNvSpPr txBox="1"/>
            <p:nvPr/>
          </p:nvSpPr>
          <p:spPr>
            <a:xfrm>
              <a:off x="2699178" y="2423460"/>
              <a:ext cx="631904" cy="461665"/>
            </a:xfrm>
            <a:prstGeom prst="rect">
              <a:avLst/>
            </a:prstGeom>
            <a:noFill/>
            <a:ln>
              <a:solidFill>
                <a:schemeClr val="accent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30000" noProof="0" dirty="0">
                  <a:ln>
                    <a:noFill/>
                  </a:ln>
                  <a:solidFill>
                    <a:srgbClr val="0070C0"/>
                  </a:solidFill>
                  <a:effectLst/>
                  <a:uLnTx/>
                  <a:uFillTx/>
                  <a:latin typeface="Calibri" panose="020F0502020204030204"/>
                  <a:ea typeface="+mn-ea"/>
                  <a:cs typeface="+mn-cs"/>
                </a:rPr>
                <a:t>99</a:t>
              </a:r>
              <a:r>
                <a:rPr kumimoji="0" lang="en-GB" sz="2400" b="0" i="0" u="none" strike="noStrike" kern="1200" cap="none" spc="0" normalizeH="0" baseline="0" noProof="0" dirty="0">
                  <a:ln>
                    <a:noFill/>
                  </a:ln>
                  <a:solidFill>
                    <a:srgbClr val="0070C0"/>
                  </a:solidFill>
                  <a:effectLst/>
                  <a:uLnTx/>
                  <a:uFillTx/>
                  <a:latin typeface="Calibri" panose="020F0502020204030204"/>
                  <a:ea typeface="+mn-ea"/>
                  <a:cs typeface="+mn-cs"/>
                </a:rPr>
                <a:t>In</a:t>
              </a:r>
              <a:endParaRPr kumimoji="0" lang="en-GB" sz="2400" b="0" i="0" u="none" strike="noStrike" kern="1200" cap="none" spc="0" normalizeH="0" baseline="30000" noProof="0" dirty="0">
                <a:ln>
                  <a:noFill/>
                </a:ln>
                <a:solidFill>
                  <a:srgbClr val="0070C0"/>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6EBD57A5-63FA-B44C-DEB4-1557916035DB}"/>
                </a:ext>
              </a:extLst>
            </p:cNvPr>
            <p:cNvSpPr txBox="1"/>
            <p:nvPr/>
          </p:nvSpPr>
          <p:spPr>
            <a:xfrm>
              <a:off x="9733611" y="2423460"/>
              <a:ext cx="736099" cy="461665"/>
            </a:xfrm>
            <a:prstGeom prst="rect">
              <a:avLst/>
            </a:prstGeom>
            <a:noFill/>
            <a:ln>
              <a:solidFill>
                <a:srgbClr val="7030A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30000" noProof="0" dirty="0">
                  <a:ln>
                    <a:noFill/>
                  </a:ln>
                  <a:solidFill>
                    <a:srgbClr val="7030A0"/>
                  </a:solidFill>
                  <a:effectLst/>
                  <a:uLnTx/>
                  <a:uFillTx/>
                  <a:latin typeface="Calibri" panose="020F0502020204030204"/>
                  <a:ea typeface="+mn-ea"/>
                  <a:cs typeface="+mn-cs"/>
                </a:rPr>
                <a:t>133</a:t>
              </a:r>
              <a:r>
                <a:rPr kumimoji="0" lang="en-GB" sz="2400" b="0" i="0" u="none" strike="noStrike" kern="1200" cap="none" spc="0" normalizeH="0" baseline="0" noProof="0" dirty="0">
                  <a:ln>
                    <a:noFill/>
                  </a:ln>
                  <a:solidFill>
                    <a:srgbClr val="7030A0"/>
                  </a:solidFill>
                  <a:effectLst/>
                  <a:uLnTx/>
                  <a:uFillTx/>
                  <a:latin typeface="Calibri" panose="020F0502020204030204"/>
                  <a:ea typeface="+mn-ea"/>
                  <a:cs typeface="+mn-cs"/>
                </a:rPr>
                <a:t>In</a:t>
              </a:r>
              <a:endParaRPr kumimoji="0" lang="en-GB" sz="2400" b="0" i="0" u="none" strike="noStrike" kern="1200" cap="none" spc="0" normalizeH="0" baseline="30000" noProof="0" dirty="0">
                <a:ln>
                  <a:noFill/>
                </a:ln>
                <a:solidFill>
                  <a:srgbClr val="7030A0"/>
                </a:solidFill>
                <a:effectLst/>
                <a:uLnTx/>
                <a:uFillTx/>
                <a:latin typeface="Calibri" panose="020F0502020204030204"/>
                <a:ea typeface="+mn-ea"/>
                <a:cs typeface="+mn-cs"/>
              </a:endParaRPr>
            </a:p>
          </p:txBody>
        </p:sp>
      </p:grpSp>
      <p:sp>
        <p:nvSpPr>
          <p:cNvPr id="69" name="Title 1">
            <a:extLst>
              <a:ext uri="{FF2B5EF4-FFF2-40B4-BE49-F238E27FC236}">
                <a16:creationId xmlns:a16="http://schemas.microsoft.com/office/drawing/2014/main" id="{F6397738-4E76-791B-3DED-C4566AB53E83}"/>
              </a:ext>
            </a:extLst>
          </p:cNvPr>
          <p:cNvSpPr txBox="1">
            <a:spLocks/>
          </p:cNvSpPr>
          <p:nvPr/>
        </p:nvSpPr>
        <p:spPr>
          <a:xfrm>
            <a:off x="-8870" y="6249936"/>
            <a:ext cx="12195047" cy="53405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Good example of versatility of ISOLDE – </a:t>
            </a:r>
            <a:r>
              <a:rPr kumimoji="0" lang="en-GB" sz="2000" b="1" i="1" u="sng" strike="noStrike" kern="1200" cap="none" spc="0" normalizeH="0" baseline="0" noProof="0" dirty="0">
                <a:ln>
                  <a:noFill/>
                </a:ln>
                <a:solidFill>
                  <a:srgbClr val="C00000"/>
                </a:solidFill>
                <a:effectLst/>
                <a:uLnTx/>
                <a:uFillTx/>
                <a:latin typeface="Calibri Light" panose="020F0302020204030204"/>
                <a:ea typeface="+mj-ea"/>
                <a:cs typeface="+mj-cs"/>
              </a:rPr>
              <a:t>precision</a:t>
            </a: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 studies of </a:t>
            </a:r>
            <a:r>
              <a:rPr kumimoji="0" lang="en-GB" sz="2000" b="1" i="1" u="sng" strike="noStrike" kern="1200" cap="none" spc="0" normalizeH="0" baseline="0" noProof="0" dirty="0">
                <a:ln>
                  <a:noFill/>
                </a:ln>
                <a:solidFill>
                  <a:srgbClr val="C00000"/>
                </a:solidFill>
                <a:effectLst/>
                <a:uLnTx/>
                <a:uFillTx/>
                <a:latin typeface="Calibri Light" panose="020F0302020204030204"/>
                <a:ea typeface="+mj-ea"/>
                <a:cs typeface="+mj-cs"/>
              </a:rPr>
              <a:t>both</a:t>
            </a:r>
            <a:r>
              <a:rPr kumimoji="0" lang="en-GB" sz="2000" b="1" i="1" u="none" strike="noStrike" kern="1200" cap="none" spc="0" normalizeH="0" baseline="0" noProof="0" dirty="0">
                <a:ln>
                  <a:noFill/>
                </a:ln>
                <a:solidFill>
                  <a:srgbClr val="C00000"/>
                </a:solidFill>
                <a:effectLst/>
                <a:uLnTx/>
                <a:uFillTx/>
                <a:latin typeface="Calibri Light" panose="020F0302020204030204"/>
                <a:ea typeface="+mj-ea"/>
                <a:cs typeface="+mj-cs"/>
              </a:rPr>
              <a:t> neutron-rich and neutron-deficient exotic isotopes separated by 34 neutrons!</a:t>
            </a:r>
            <a:endParaRPr kumimoji="0" lang="en-US" sz="2000" b="1" i="1" u="none" strike="noStrike" kern="1200" cap="none" spc="0" normalizeH="0" baseline="0" noProof="0" dirty="0">
              <a:ln>
                <a:noFill/>
              </a:ln>
              <a:solidFill>
                <a:srgbClr val="C00000"/>
              </a:solidFill>
              <a:effectLst/>
              <a:uLnTx/>
              <a:uFillTx/>
              <a:latin typeface="Calibri Light" panose="020F0302020204030204"/>
              <a:ea typeface="+mj-ea"/>
              <a:cs typeface="+mj-cs"/>
            </a:endParaRPr>
          </a:p>
        </p:txBody>
      </p:sp>
      <p:sp>
        <p:nvSpPr>
          <p:cNvPr id="70" name="TextBox 69">
            <a:extLst>
              <a:ext uri="{FF2B5EF4-FFF2-40B4-BE49-F238E27FC236}">
                <a16:creationId xmlns:a16="http://schemas.microsoft.com/office/drawing/2014/main" id="{D3B1C37D-F21F-6E2D-C894-07A30935C889}"/>
              </a:ext>
            </a:extLst>
          </p:cNvPr>
          <p:cNvSpPr txBox="1"/>
          <p:nvPr/>
        </p:nvSpPr>
        <p:spPr>
          <a:xfrm>
            <a:off x="2892903" y="1499806"/>
            <a:ext cx="31290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71" name="TextBox 70">
            <a:extLst>
              <a:ext uri="{FF2B5EF4-FFF2-40B4-BE49-F238E27FC236}">
                <a16:creationId xmlns:a16="http://schemas.microsoft.com/office/drawing/2014/main" id="{6B631881-C7A4-44E5-4D61-5AF130B280D9}"/>
              </a:ext>
            </a:extLst>
          </p:cNvPr>
          <p:cNvSpPr txBox="1"/>
          <p:nvPr/>
        </p:nvSpPr>
        <p:spPr>
          <a:xfrm>
            <a:off x="9336168" y="1503977"/>
            <a:ext cx="31290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2" name="TextBox 1">
            <a:extLst>
              <a:ext uri="{FF2B5EF4-FFF2-40B4-BE49-F238E27FC236}">
                <a16:creationId xmlns:a16="http://schemas.microsoft.com/office/drawing/2014/main" id="{91FB430C-A8CD-84EC-8C97-081A556ADBEA}"/>
              </a:ext>
            </a:extLst>
          </p:cNvPr>
          <p:cNvSpPr txBox="1"/>
          <p:nvPr/>
        </p:nvSpPr>
        <p:spPr>
          <a:xfrm>
            <a:off x="9403000" y="6438788"/>
            <a:ext cx="273306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FR" sz="1800" b="0" i="0" u="none" strike="noStrike" kern="1200" cap="none" spc="0" normalizeH="0" baseline="0" noProof="0" dirty="0">
                <a:ln>
                  <a:noFill/>
                </a:ln>
                <a:solidFill>
                  <a:prstClr val="black"/>
                </a:solidFill>
                <a:effectLst/>
                <a:uLnTx/>
                <a:uFillTx/>
                <a:latin typeface="Calibri" panose="020F0502020204030204"/>
                <a:ea typeface="+mn-ea"/>
                <a:cs typeface="+mn-cs"/>
              </a:rPr>
              <a:t>Slides from Sean Freeman</a:t>
            </a:r>
          </a:p>
        </p:txBody>
      </p:sp>
    </p:spTree>
    <p:extLst>
      <p:ext uri="{BB962C8B-B14F-4D97-AF65-F5344CB8AC3E}">
        <p14:creationId xmlns:p14="http://schemas.microsoft.com/office/powerpoint/2010/main" val="1271568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17B9E9D4-42DF-2421-5B33-9682EB9F466E}"/>
              </a:ext>
            </a:extLst>
          </p:cNvPr>
          <p:cNvSpPr>
            <a:spLocks noGrp="1"/>
          </p:cNvSpPr>
          <p:nvPr>
            <p:ph type="subTitle" idx="1"/>
          </p:nvPr>
        </p:nvSpPr>
        <p:spPr/>
        <p:txBody>
          <a:bodyPr/>
          <a:lstStyle/>
          <a:p>
            <a:endParaRPr lang="en-US"/>
          </a:p>
        </p:txBody>
      </p:sp>
      <p:sp>
        <p:nvSpPr>
          <p:cNvPr id="4" name="Title 3">
            <a:extLst>
              <a:ext uri="{FF2B5EF4-FFF2-40B4-BE49-F238E27FC236}">
                <a16:creationId xmlns:a16="http://schemas.microsoft.com/office/drawing/2014/main" id="{A45686C5-DE74-1459-670A-20992712221D}"/>
              </a:ext>
            </a:extLst>
          </p:cNvPr>
          <p:cNvSpPr>
            <a:spLocks noGrp="1"/>
          </p:cNvSpPr>
          <p:nvPr>
            <p:ph type="ctrTitle"/>
          </p:nvPr>
        </p:nvSpPr>
        <p:spPr/>
        <p:txBody>
          <a:bodyPr/>
          <a:lstStyle/>
          <a:p>
            <a:r>
              <a:rPr lang="en-US" dirty="0"/>
              <a:t>AD / ELENA</a:t>
            </a:r>
          </a:p>
        </p:txBody>
      </p:sp>
    </p:spTree>
    <p:extLst>
      <p:ext uri="{BB962C8B-B14F-4D97-AF65-F5344CB8AC3E}">
        <p14:creationId xmlns:p14="http://schemas.microsoft.com/office/powerpoint/2010/main" val="2837105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782.527"/>
  <p:tag name="LATEXADDIN" val="\documentclass{article}&#10;\usepackage{amsmath}&#10;\pagestyle{empty}&#10;\begin{document}&#10;$a=\Big( 0.75\,(13)_{\mathrm{stat,sys}}\,(16)_{\mathrm{sim}} \Big) \times g$&#10;\end{document}"/>
  <p:tag name="IGUANATEXSIZE" val="20"/>
  <p:tag name="IGUANATEXCURSOR" val="145"/>
  <p:tag name="TRANSPARENCY" val="Wahr"/>
  <p:tag name="FILENAME" val=""/>
  <p:tag name="LATEXENGINEID" val="0"/>
  <p:tag name="TEMPFOLDER" val="c:\temp\"/>
  <p:tag name="LATEXFORMHEIGHT" val="312"/>
  <p:tag name="LATEXFORMWIDTH" val="384"/>
  <p:tag name="LATEXFORMWRAP" val="Wahr"/>
  <p:tag name="BITMAPVECTOR"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l" defTabSz="914400" rtl="0" eaLnBrk="0" fontAlgn="base" latinLnBrk="0" hangingPunct="0">
          <a:lnSpc>
            <a:spcPct val="100000"/>
          </a:lnSpc>
          <a:spcBef>
            <a:spcPct val="20000"/>
          </a:spcBef>
          <a:spcAft>
            <a:spcPct val="0"/>
          </a:spcAft>
          <a:buClrTx/>
          <a:buSzTx/>
          <a:buFont typeface="Wingdings" pitchFamily="2" charset="2"/>
          <a:buNone/>
          <a:tabLst/>
          <a:defRPr kumimoji="0" lang="en-US" sz="2000" b="0" i="0" u="none" strike="noStrike" cap="none" normalizeH="0" baseline="0" smtClean="0">
            <a:ln>
              <a:noFill/>
            </a:ln>
            <a:solidFill>
              <a:srgbClr val="003399"/>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Auto-saved]" id="{EEBA5041-B23E-0E4A-B523-4EA9F2C9AF8B}" vid="{17FEE769-510F-514E-B0FB-92A796EE273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92098</TotalTime>
  <Words>7253</Words>
  <Application>Microsoft Office PowerPoint</Application>
  <PresentationFormat>Widescreen</PresentationFormat>
  <Paragraphs>703</Paragraphs>
  <Slides>47</Slides>
  <Notes>20</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47</vt:i4>
      </vt:variant>
    </vt:vector>
  </HeadingPairs>
  <TitlesOfParts>
    <vt:vector size="58" baseType="lpstr">
      <vt:lpstr>Arial</vt:lpstr>
      <vt:lpstr>Calibri</vt:lpstr>
      <vt:lpstr>Calibri Light</vt:lpstr>
      <vt:lpstr>Helvetica</vt:lpstr>
      <vt:lpstr>Verdana</vt:lpstr>
      <vt:lpstr>Wingdings</vt:lpstr>
      <vt:lpstr>Default Design</vt:lpstr>
      <vt:lpstr>3_Office Theme</vt:lpstr>
      <vt:lpstr>1_Default Design</vt:lpstr>
      <vt:lpstr>4_Office Theme</vt:lpstr>
      <vt:lpstr>Office Theme</vt:lpstr>
      <vt:lpstr>Fixed Target Experiments Feedback from 2023 and Run 3 Outlook</vt:lpstr>
      <vt:lpstr> Increased focus on the injector complex user beams in recent years – improve measurements, automatic corrections, reduce losses, improve stability, increase intensity (previous workshops, long lists of action items, new projects, working groups …)  in 2023 we have profited big time  users were full of praise for the beams received – availability and quality!   Input from ATS groups and users of PSB, PS, SPS and AD/ELENA    2021 IEFW https://indico.cern.ch/event/1194548/ 2022 JAPW https://indico.cern.ch/event/1194548/</vt:lpstr>
      <vt:lpstr>Communication Wishlist I</vt:lpstr>
      <vt:lpstr>Communication Wishlist II</vt:lpstr>
      <vt:lpstr>ISOLDE</vt:lpstr>
      <vt:lpstr>ISOLDE</vt:lpstr>
      <vt:lpstr>PowerPoint Presentation</vt:lpstr>
      <vt:lpstr>Indium – from one extreme to the other - two back-to-back ISOLDE PRL’s in July</vt:lpstr>
      <vt:lpstr>AD / ELENA</vt:lpstr>
      <vt:lpstr>AD / ELENA</vt:lpstr>
      <vt:lpstr>Antimatter Gravity - ALPHA</vt:lpstr>
      <vt:lpstr>Further AD Physics Highlights</vt:lpstr>
      <vt:lpstr>Technical Highlights</vt:lpstr>
      <vt:lpstr>PS East Area and nTOF</vt:lpstr>
      <vt:lpstr>CHIMERA / HEARTS (Ion Run) in T8</vt:lpstr>
      <vt:lpstr>IRRAD / CHARM PS East Area T8 line</vt:lpstr>
      <vt:lpstr>EAST_T8 Beam</vt:lpstr>
      <vt:lpstr>EAST_T9, EAST_N</vt:lpstr>
      <vt:lpstr>nTOF</vt:lpstr>
      <vt:lpstr>AWAKE and HIRADMAT</vt:lpstr>
      <vt:lpstr>AWAKE</vt:lpstr>
      <vt:lpstr>HiRadMat: Highlights and Requests</vt:lpstr>
      <vt:lpstr>SPS North Area</vt:lpstr>
      <vt:lpstr>NA61/SHINE</vt:lpstr>
      <vt:lpstr>NA64</vt:lpstr>
      <vt:lpstr>NA66 AMBER – M2 beamline - First physics data taking in 2023</vt:lpstr>
      <vt:lpstr>SPS North Area continued</vt:lpstr>
      <vt:lpstr>Detector R&amp;D Test Beam Users</vt:lpstr>
      <vt:lpstr>General Remarks from Test Beam Users</vt:lpstr>
      <vt:lpstr>SPS NA Test Beams and CERF</vt:lpstr>
      <vt:lpstr>SPS NA Test Beams continued</vt:lpstr>
      <vt:lpstr>Towards the unified CERN Controls Systems</vt:lpstr>
      <vt:lpstr>Secondary Beam Compositions</vt:lpstr>
      <vt:lpstr>Preliminary Beam compositions</vt:lpstr>
      <vt:lpstr>Fragmented Ion Beams – 2023 test beam users</vt:lpstr>
      <vt:lpstr>Overview of Wishes and Expectations for 2024</vt:lpstr>
      <vt:lpstr>Lots of praise from the users for the beam quality and availability and the phantastic responsiveness and support from all the teams! </vt:lpstr>
      <vt:lpstr>Spare</vt:lpstr>
      <vt:lpstr>Infrastructure Requests</vt:lpstr>
      <vt:lpstr>Overview 2023</vt:lpstr>
      <vt:lpstr>Winter Physics during EYETS 2023/2024</vt:lpstr>
      <vt:lpstr>Not to forget the measurements during the YETS 2023/2024</vt:lpstr>
      <vt:lpstr>Injectors: 2023 very good availability and beam quality</vt:lpstr>
      <vt:lpstr>PowerPoint Presentation</vt:lpstr>
      <vt:lpstr>SPS North Area 2023 Proton Spills Delivered</vt:lpstr>
      <vt:lpstr>International Test Beam Schedule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JAPW_ebh</dc:title>
  <dc:creator>Eva Barbara Holzer</dc:creator>
  <cp:lastModifiedBy>Eva Barbara Holzer</cp:lastModifiedBy>
  <cp:revision>5310</cp:revision>
  <dcterms:created xsi:type="dcterms:W3CDTF">2019-06-25T09:21:25Z</dcterms:created>
  <dcterms:modified xsi:type="dcterms:W3CDTF">2023-12-05T11:48:58Z</dcterms:modified>
</cp:coreProperties>
</file>