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0"/>
  </p:notesMasterIdLst>
  <p:sldIdLst>
    <p:sldId id="341" r:id="rId2"/>
    <p:sldId id="328" r:id="rId3"/>
    <p:sldId id="362" r:id="rId4"/>
    <p:sldId id="333" r:id="rId5"/>
    <p:sldId id="352" r:id="rId6"/>
    <p:sldId id="329" r:id="rId7"/>
    <p:sldId id="334" r:id="rId8"/>
    <p:sldId id="343" r:id="rId9"/>
    <p:sldId id="337" r:id="rId10"/>
    <p:sldId id="345" r:id="rId11"/>
    <p:sldId id="335" r:id="rId12"/>
    <p:sldId id="344" r:id="rId13"/>
    <p:sldId id="336" r:id="rId14"/>
    <p:sldId id="346" r:id="rId15"/>
    <p:sldId id="338" r:id="rId16"/>
    <p:sldId id="347" r:id="rId17"/>
    <p:sldId id="359" r:id="rId18"/>
    <p:sldId id="355" r:id="rId19"/>
    <p:sldId id="366" r:id="rId20"/>
    <p:sldId id="363" r:id="rId21"/>
    <p:sldId id="349" r:id="rId22"/>
    <p:sldId id="350" r:id="rId23"/>
    <p:sldId id="364" r:id="rId24"/>
    <p:sldId id="353" r:id="rId25"/>
    <p:sldId id="358" r:id="rId26"/>
    <p:sldId id="354" r:id="rId27"/>
    <p:sldId id="368" r:id="rId28"/>
    <p:sldId id="326" r:id="rId29"/>
    <p:sldId id="325" r:id="rId30"/>
    <p:sldId id="372" r:id="rId31"/>
    <p:sldId id="342" r:id="rId32"/>
    <p:sldId id="360" r:id="rId33"/>
    <p:sldId id="371" r:id="rId34"/>
    <p:sldId id="373" r:id="rId35"/>
    <p:sldId id="374" r:id="rId36"/>
    <p:sldId id="365" r:id="rId37"/>
    <p:sldId id="356" r:id="rId38"/>
    <p:sldId id="370" r:id="rId39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0B3B873-84EB-453B-B57D-B0E4870FD640}">
          <p14:sldIdLst>
            <p14:sldId id="341"/>
            <p14:sldId id="328"/>
            <p14:sldId id="362"/>
            <p14:sldId id="333"/>
            <p14:sldId id="352"/>
            <p14:sldId id="329"/>
            <p14:sldId id="334"/>
            <p14:sldId id="343"/>
            <p14:sldId id="337"/>
            <p14:sldId id="345"/>
            <p14:sldId id="335"/>
            <p14:sldId id="344"/>
            <p14:sldId id="336"/>
            <p14:sldId id="346"/>
            <p14:sldId id="338"/>
            <p14:sldId id="347"/>
            <p14:sldId id="359"/>
            <p14:sldId id="355"/>
            <p14:sldId id="366"/>
            <p14:sldId id="363"/>
            <p14:sldId id="349"/>
            <p14:sldId id="350"/>
            <p14:sldId id="364"/>
            <p14:sldId id="353"/>
            <p14:sldId id="358"/>
            <p14:sldId id="354"/>
            <p14:sldId id="368"/>
            <p14:sldId id="326"/>
            <p14:sldId id="325"/>
            <p14:sldId id="372"/>
            <p14:sldId id="342"/>
            <p14:sldId id="360"/>
            <p14:sldId id="371"/>
            <p14:sldId id="373"/>
            <p14:sldId id="374"/>
            <p14:sldId id="365"/>
            <p14:sldId id="356"/>
            <p14:sldId id="37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31FF"/>
    <a:srgbClr val="000000"/>
    <a:srgbClr val="FF0000"/>
    <a:srgbClr val="00B050"/>
    <a:srgbClr val="339966"/>
    <a:srgbClr val="0070C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4599F94E-CEE6-441E-89CC-EB005ECD8F06}">
      <a14:m xmlns:a14="http://schemas.microsoft.com/office/drawing/2010/main">
        <m:mathPr xmlns:m="http://schemas.openxmlformats.org/officeDocument/2006/math">
          <m:brkBin m:val="before"/>
          <m:brkBinSub m:val="--"/>
        </m:mathPr>
      </a14:m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EBAAA4A-2E50-490A-B2D4-D2907DFEF4E6}" v="314" dt="2023-11-20T08:05:01.547"/>
    <p1510:client id="{D1A48CBB-23F7-45A4-A0B5-A9AA1DBBC7A7}" v="316" dt="2023-11-14T13:32:02.959"/>
    <p1510:client id="{D1D17819-7254-495D-A118-8BB3D4F7B368}" v="4" dt="2023-11-30T15:58:34.505"/>
    <p1510:client id="{D5241283-6592-4B8B-BF98-B1D429B667D2}" v="165" dt="2023-11-16T08:51:10.71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25" autoAdjust="0"/>
    <p:restoredTop sz="94286" autoAdjust="0"/>
  </p:normalViewPr>
  <p:slideViewPr>
    <p:cSldViewPr snapToGrid="0">
      <p:cViewPr varScale="1">
        <p:scale>
          <a:sx n="109" d="100"/>
          <a:sy n="109" d="100"/>
        </p:scale>
        <p:origin x="76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microsoft.com/office/2015/10/relationships/revisionInfo" Target="revisionInfo.xml"/><Relationship Id="rId20" Type="http://schemas.openxmlformats.org/officeDocument/2006/relationships/slide" Target="slides/slide19.xml"/><Relationship Id="rId41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irsi Prebibaj" clId="Web-{D1A48CBB-23F7-45A4-A0B5-A9AA1DBBC7A7}"/>
    <pc:docChg chg="addSld modSld modSection">
      <pc:chgData name="Tirsi Prebibaj" userId="" providerId="" clId="Web-{D1A48CBB-23F7-45A4-A0B5-A9AA1DBBC7A7}" dt="2023-11-14T13:32:02.959" v="318" actId="20577"/>
      <pc:docMkLst>
        <pc:docMk/>
      </pc:docMkLst>
      <pc:sldChg chg="modSp add">
        <pc:chgData name="Tirsi Prebibaj" userId="" providerId="" clId="Web-{D1A48CBB-23F7-45A4-A0B5-A9AA1DBBC7A7}" dt="2023-11-14T13:32:02.959" v="318" actId="20577"/>
        <pc:sldMkLst>
          <pc:docMk/>
          <pc:sldMk cId="2566097359" sldId="322"/>
        </pc:sldMkLst>
        <pc:spChg chg="mod">
          <ac:chgData name="Tirsi Prebibaj" userId="" providerId="" clId="Web-{D1A48CBB-23F7-45A4-A0B5-A9AA1DBBC7A7}" dt="2023-11-14T13:30:49.924" v="246" actId="20577"/>
          <ac:spMkLst>
            <pc:docMk/>
            <pc:sldMk cId="2566097359" sldId="322"/>
            <ac:spMk id="2" creationId="{ECFC04D1-56A0-E0B6-9195-89D4658A01AE}"/>
          </ac:spMkLst>
        </pc:spChg>
        <pc:spChg chg="mod">
          <ac:chgData name="Tirsi Prebibaj" userId="" providerId="" clId="Web-{D1A48CBB-23F7-45A4-A0B5-A9AA1DBBC7A7}" dt="2023-11-14T13:32:02.959" v="318" actId="20577"/>
          <ac:spMkLst>
            <pc:docMk/>
            <pc:sldMk cId="2566097359" sldId="322"/>
            <ac:spMk id="3" creationId="{51E4999B-6F1A-0519-0176-AC211CBFA6F2}"/>
          </ac:spMkLst>
        </pc:spChg>
      </pc:sldChg>
    </pc:docChg>
  </pc:docChgLst>
  <pc:docChgLst>
    <pc:chgData name="Tirsi Prebibaj" clId="Web-{D5241283-6592-4B8B-BF98-B1D429B667D2}"/>
    <pc:docChg chg="addSld delSld modSld sldOrd modSection">
      <pc:chgData name="Tirsi Prebibaj" userId="" providerId="" clId="Web-{D5241283-6592-4B8B-BF98-B1D429B667D2}" dt="2023-11-16T08:51:10.716" v="150"/>
      <pc:docMkLst>
        <pc:docMk/>
      </pc:docMkLst>
      <pc:sldChg chg="addSp delSp modSp">
        <pc:chgData name="Tirsi Prebibaj" userId="" providerId="" clId="Web-{D5241283-6592-4B8B-BF98-B1D429B667D2}" dt="2023-11-16T08:51:10.716" v="150"/>
        <pc:sldMkLst>
          <pc:docMk/>
          <pc:sldMk cId="2326748203" sldId="256"/>
        </pc:sldMkLst>
        <pc:spChg chg="mod">
          <ac:chgData name="Tirsi Prebibaj" userId="" providerId="" clId="Web-{D5241283-6592-4B8B-BF98-B1D429B667D2}" dt="2023-11-16T08:48:58.352" v="139" actId="20577"/>
          <ac:spMkLst>
            <pc:docMk/>
            <pc:sldMk cId="2326748203" sldId="256"/>
            <ac:spMk id="3" creationId="{ACB1D86C-EDFE-444E-AC1B-E649071D8513}"/>
          </ac:spMkLst>
        </pc:spChg>
        <pc:spChg chg="add del mod">
          <ac:chgData name="Tirsi Prebibaj" userId="" providerId="" clId="Web-{D5241283-6592-4B8B-BF98-B1D429B667D2}" dt="2023-11-16T08:51:10.716" v="150"/>
          <ac:spMkLst>
            <pc:docMk/>
            <pc:sldMk cId="2326748203" sldId="256"/>
            <ac:spMk id="4" creationId="{5035FB5B-8447-6A46-113D-6EFC1C0579DD}"/>
          </ac:spMkLst>
        </pc:spChg>
      </pc:sldChg>
      <pc:sldChg chg="del">
        <pc:chgData name="Tirsi Prebibaj" userId="" providerId="" clId="Web-{D5241283-6592-4B8B-BF98-B1D429B667D2}" dt="2023-11-16T08:42:42.869" v="34"/>
        <pc:sldMkLst>
          <pc:docMk/>
          <pc:sldMk cId="3061900725" sldId="262"/>
        </pc:sldMkLst>
      </pc:sldChg>
      <pc:sldChg chg="del">
        <pc:chgData name="Tirsi Prebibaj" userId="" providerId="" clId="Web-{D5241283-6592-4B8B-BF98-B1D429B667D2}" dt="2023-11-16T08:42:38.525" v="32"/>
        <pc:sldMkLst>
          <pc:docMk/>
          <pc:sldMk cId="778361400" sldId="264"/>
        </pc:sldMkLst>
      </pc:sldChg>
      <pc:sldChg chg="del">
        <pc:chgData name="Tirsi Prebibaj" userId="" providerId="" clId="Web-{D5241283-6592-4B8B-BF98-B1D429B667D2}" dt="2023-11-16T08:42:41.494" v="33"/>
        <pc:sldMkLst>
          <pc:docMk/>
          <pc:sldMk cId="2703816105" sldId="265"/>
        </pc:sldMkLst>
      </pc:sldChg>
      <pc:sldChg chg="del">
        <pc:chgData name="Tirsi Prebibaj" userId="" providerId="" clId="Web-{D5241283-6592-4B8B-BF98-B1D429B667D2}" dt="2023-11-16T08:42:32.213" v="24"/>
        <pc:sldMkLst>
          <pc:docMk/>
          <pc:sldMk cId="1042584514" sldId="266"/>
        </pc:sldMkLst>
      </pc:sldChg>
      <pc:sldChg chg="del">
        <pc:chgData name="Tirsi Prebibaj" userId="" providerId="" clId="Web-{D5241283-6592-4B8B-BF98-B1D429B667D2}" dt="2023-11-16T08:42:46.104" v="37"/>
        <pc:sldMkLst>
          <pc:docMk/>
          <pc:sldMk cId="2632789084" sldId="267"/>
        </pc:sldMkLst>
      </pc:sldChg>
      <pc:sldChg chg="del">
        <pc:chgData name="Tirsi Prebibaj" userId="" providerId="" clId="Web-{D5241283-6592-4B8B-BF98-B1D429B667D2}" dt="2023-11-16T08:42:44.901" v="36"/>
        <pc:sldMkLst>
          <pc:docMk/>
          <pc:sldMk cId="967192787" sldId="270"/>
        </pc:sldMkLst>
      </pc:sldChg>
      <pc:sldChg chg="del">
        <pc:chgData name="Tirsi Prebibaj" userId="" providerId="" clId="Web-{D5241283-6592-4B8B-BF98-B1D429B667D2}" dt="2023-11-16T08:41:58.258" v="4"/>
        <pc:sldMkLst>
          <pc:docMk/>
          <pc:sldMk cId="2420122906" sldId="276"/>
        </pc:sldMkLst>
      </pc:sldChg>
      <pc:sldChg chg="del">
        <pc:chgData name="Tirsi Prebibaj" userId="" providerId="" clId="Web-{D5241283-6592-4B8B-BF98-B1D429B667D2}" dt="2023-11-16T08:42:37.463" v="31"/>
        <pc:sldMkLst>
          <pc:docMk/>
          <pc:sldMk cId="2607769529" sldId="279"/>
        </pc:sldMkLst>
      </pc:sldChg>
      <pc:sldChg chg="del">
        <pc:chgData name="Tirsi Prebibaj" userId="" providerId="" clId="Web-{D5241283-6592-4B8B-BF98-B1D429B667D2}" dt="2023-11-16T08:42:36.744" v="30"/>
        <pc:sldMkLst>
          <pc:docMk/>
          <pc:sldMk cId="1128572176" sldId="280"/>
        </pc:sldMkLst>
      </pc:sldChg>
      <pc:sldChg chg="del">
        <pc:chgData name="Tirsi Prebibaj" userId="" providerId="" clId="Web-{D5241283-6592-4B8B-BF98-B1D429B667D2}" dt="2023-11-16T08:42:44.154" v="35"/>
        <pc:sldMkLst>
          <pc:docMk/>
          <pc:sldMk cId="295229169" sldId="281"/>
        </pc:sldMkLst>
      </pc:sldChg>
      <pc:sldChg chg="del">
        <pc:chgData name="Tirsi Prebibaj" userId="" providerId="" clId="Web-{D5241283-6592-4B8B-BF98-B1D429B667D2}" dt="2023-11-16T08:41:55.446" v="1"/>
        <pc:sldMkLst>
          <pc:docMk/>
          <pc:sldMk cId="1326343397" sldId="282"/>
        </pc:sldMkLst>
      </pc:sldChg>
      <pc:sldChg chg="del">
        <pc:chgData name="Tirsi Prebibaj" userId="" providerId="" clId="Web-{D5241283-6592-4B8B-BF98-B1D429B667D2}" dt="2023-11-16T08:41:56.290" v="2"/>
        <pc:sldMkLst>
          <pc:docMk/>
          <pc:sldMk cId="2659025222" sldId="284"/>
        </pc:sldMkLst>
      </pc:sldChg>
      <pc:sldChg chg="del">
        <pc:chgData name="Tirsi Prebibaj" userId="" providerId="" clId="Web-{D5241283-6592-4B8B-BF98-B1D429B667D2}" dt="2023-11-16T08:42:35.275" v="28"/>
        <pc:sldMkLst>
          <pc:docMk/>
          <pc:sldMk cId="2116585614" sldId="285"/>
        </pc:sldMkLst>
      </pc:sldChg>
      <pc:sldChg chg="del">
        <pc:chgData name="Tirsi Prebibaj" userId="" providerId="" clId="Web-{D5241283-6592-4B8B-BF98-B1D429B667D2}" dt="2023-11-16T08:42:35.900" v="29"/>
        <pc:sldMkLst>
          <pc:docMk/>
          <pc:sldMk cId="1186659949" sldId="288"/>
        </pc:sldMkLst>
      </pc:sldChg>
      <pc:sldChg chg="del">
        <pc:chgData name="Tirsi Prebibaj" userId="" providerId="" clId="Web-{D5241283-6592-4B8B-BF98-B1D429B667D2}" dt="2023-11-16T08:41:57.040" v="3"/>
        <pc:sldMkLst>
          <pc:docMk/>
          <pc:sldMk cId="635452904" sldId="289"/>
        </pc:sldMkLst>
      </pc:sldChg>
      <pc:sldChg chg="modSp">
        <pc:chgData name="Tirsi Prebibaj" userId="" providerId="" clId="Web-{D5241283-6592-4B8B-BF98-B1D429B667D2}" dt="2023-11-16T08:43:41.996" v="53" actId="20577"/>
        <pc:sldMkLst>
          <pc:docMk/>
          <pc:sldMk cId="565007588" sldId="292"/>
        </pc:sldMkLst>
        <pc:spChg chg="mod">
          <ac:chgData name="Tirsi Prebibaj" userId="" providerId="" clId="Web-{D5241283-6592-4B8B-BF98-B1D429B667D2}" dt="2023-11-16T08:43:41.996" v="53" actId="20577"/>
          <ac:spMkLst>
            <pc:docMk/>
            <pc:sldMk cId="565007588" sldId="292"/>
            <ac:spMk id="2" creationId="{9D6BE298-9D10-8777-E4CC-A0F2A5863D0B}"/>
          </ac:spMkLst>
        </pc:spChg>
      </pc:sldChg>
      <pc:sldChg chg="del">
        <pc:chgData name="Tirsi Prebibaj" userId="" providerId="" clId="Web-{D5241283-6592-4B8B-BF98-B1D429B667D2}" dt="2023-11-16T08:42:04.774" v="6"/>
        <pc:sldMkLst>
          <pc:docMk/>
          <pc:sldMk cId="368134935" sldId="294"/>
        </pc:sldMkLst>
      </pc:sldChg>
      <pc:sldChg chg="del">
        <pc:chgData name="Tirsi Prebibaj" userId="" providerId="" clId="Web-{D5241283-6592-4B8B-BF98-B1D429B667D2}" dt="2023-11-16T08:42:08.993" v="10"/>
        <pc:sldMkLst>
          <pc:docMk/>
          <pc:sldMk cId="4110637093" sldId="295"/>
        </pc:sldMkLst>
      </pc:sldChg>
      <pc:sldChg chg="del">
        <pc:chgData name="Tirsi Prebibaj" userId="" providerId="" clId="Web-{D5241283-6592-4B8B-BF98-B1D429B667D2}" dt="2023-11-16T08:42:10.399" v="11"/>
        <pc:sldMkLst>
          <pc:docMk/>
          <pc:sldMk cId="760938132" sldId="296"/>
        </pc:sldMkLst>
      </pc:sldChg>
      <pc:sldChg chg="del">
        <pc:chgData name="Tirsi Prebibaj" userId="" providerId="" clId="Web-{D5241283-6592-4B8B-BF98-B1D429B667D2}" dt="2023-11-16T08:42:05.884" v="8"/>
        <pc:sldMkLst>
          <pc:docMk/>
          <pc:sldMk cId="3832490965" sldId="297"/>
        </pc:sldMkLst>
      </pc:sldChg>
      <pc:sldChg chg="del">
        <pc:chgData name="Tirsi Prebibaj" userId="" providerId="" clId="Web-{D5241283-6592-4B8B-BF98-B1D429B667D2}" dt="2023-11-16T08:42:07.946" v="9"/>
        <pc:sldMkLst>
          <pc:docMk/>
          <pc:sldMk cId="600870804" sldId="299"/>
        </pc:sldMkLst>
      </pc:sldChg>
      <pc:sldChg chg="del">
        <pc:chgData name="Tirsi Prebibaj" userId="" providerId="" clId="Web-{D5241283-6592-4B8B-BF98-B1D429B667D2}" dt="2023-11-16T08:42:11.806" v="12"/>
        <pc:sldMkLst>
          <pc:docMk/>
          <pc:sldMk cId="3484068368" sldId="300"/>
        </pc:sldMkLst>
      </pc:sldChg>
      <pc:sldChg chg="del">
        <pc:chgData name="Tirsi Prebibaj" userId="" providerId="" clId="Web-{D5241283-6592-4B8B-BF98-B1D429B667D2}" dt="2023-11-16T08:42:15.493" v="14"/>
        <pc:sldMkLst>
          <pc:docMk/>
          <pc:sldMk cId="58394464" sldId="301"/>
        </pc:sldMkLst>
      </pc:sldChg>
      <pc:sldChg chg="del">
        <pc:chgData name="Tirsi Prebibaj" userId="" providerId="" clId="Web-{D5241283-6592-4B8B-BF98-B1D429B667D2}" dt="2023-11-16T08:42:16.322" v="15"/>
        <pc:sldMkLst>
          <pc:docMk/>
          <pc:sldMk cId="2878070763" sldId="302"/>
        </pc:sldMkLst>
      </pc:sldChg>
      <pc:sldChg chg="del">
        <pc:chgData name="Tirsi Prebibaj" userId="" providerId="" clId="Web-{D5241283-6592-4B8B-BF98-B1D429B667D2}" dt="2023-11-16T08:42:17.478" v="16"/>
        <pc:sldMkLst>
          <pc:docMk/>
          <pc:sldMk cId="1709226014" sldId="303"/>
        </pc:sldMkLst>
      </pc:sldChg>
      <pc:sldChg chg="modSp">
        <pc:chgData name="Tirsi Prebibaj" userId="" providerId="" clId="Web-{D5241283-6592-4B8B-BF98-B1D429B667D2}" dt="2023-11-16T08:43:52.216" v="60" actId="20577"/>
        <pc:sldMkLst>
          <pc:docMk/>
          <pc:sldMk cId="1414841034" sldId="306"/>
        </pc:sldMkLst>
        <pc:spChg chg="mod">
          <ac:chgData name="Tirsi Prebibaj" userId="" providerId="" clId="Web-{D5241283-6592-4B8B-BF98-B1D429B667D2}" dt="2023-11-16T08:43:52.216" v="60" actId="20577"/>
          <ac:spMkLst>
            <pc:docMk/>
            <pc:sldMk cId="1414841034" sldId="306"/>
            <ac:spMk id="2" creationId="{DE6E4E9B-8BC6-9362-3E86-1F85F907A794}"/>
          </ac:spMkLst>
        </pc:spChg>
      </pc:sldChg>
      <pc:sldChg chg="del">
        <pc:chgData name="Tirsi Prebibaj" userId="" providerId="" clId="Web-{D5241283-6592-4B8B-BF98-B1D429B667D2}" dt="2023-11-16T08:42:30.213" v="22"/>
        <pc:sldMkLst>
          <pc:docMk/>
          <pc:sldMk cId="2599875288" sldId="307"/>
        </pc:sldMkLst>
      </pc:sldChg>
      <pc:sldChg chg="del">
        <pc:chgData name="Tirsi Prebibaj" userId="" providerId="" clId="Web-{D5241283-6592-4B8B-BF98-B1D429B667D2}" dt="2023-11-16T08:42:05.462" v="7"/>
        <pc:sldMkLst>
          <pc:docMk/>
          <pc:sldMk cId="1213376842" sldId="308"/>
        </pc:sldMkLst>
      </pc:sldChg>
      <pc:sldChg chg="del">
        <pc:chgData name="Tirsi Prebibaj" userId="" providerId="" clId="Web-{D5241283-6592-4B8B-BF98-B1D429B667D2}" dt="2023-11-16T08:42:20.197" v="18"/>
        <pc:sldMkLst>
          <pc:docMk/>
          <pc:sldMk cId="2847891554" sldId="309"/>
        </pc:sldMkLst>
      </pc:sldChg>
      <pc:sldChg chg="del">
        <pc:chgData name="Tirsi Prebibaj" userId="" providerId="" clId="Web-{D5241283-6592-4B8B-BF98-B1D429B667D2}" dt="2023-11-16T08:42:23.228" v="19"/>
        <pc:sldMkLst>
          <pc:docMk/>
          <pc:sldMk cId="255658758" sldId="310"/>
        </pc:sldMkLst>
      </pc:sldChg>
      <pc:sldChg chg="del">
        <pc:chgData name="Tirsi Prebibaj" userId="" providerId="" clId="Web-{D5241283-6592-4B8B-BF98-B1D429B667D2}" dt="2023-11-16T08:42:14.743" v="13"/>
        <pc:sldMkLst>
          <pc:docMk/>
          <pc:sldMk cId="807058902" sldId="311"/>
        </pc:sldMkLst>
      </pc:sldChg>
      <pc:sldChg chg="del">
        <pc:chgData name="Tirsi Prebibaj" userId="" providerId="" clId="Web-{D5241283-6592-4B8B-BF98-B1D429B667D2}" dt="2023-11-16T08:42:26.228" v="20"/>
        <pc:sldMkLst>
          <pc:docMk/>
          <pc:sldMk cId="1143628832" sldId="312"/>
        </pc:sldMkLst>
      </pc:sldChg>
      <pc:sldChg chg="del">
        <pc:chgData name="Tirsi Prebibaj" userId="" providerId="" clId="Web-{D5241283-6592-4B8B-BF98-B1D429B667D2}" dt="2023-11-16T08:42:31.353" v="23"/>
        <pc:sldMkLst>
          <pc:docMk/>
          <pc:sldMk cId="2551637945" sldId="313"/>
        </pc:sldMkLst>
      </pc:sldChg>
      <pc:sldChg chg="modSp ord">
        <pc:chgData name="Tirsi Prebibaj" userId="" providerId="" clId="Web-{D5241283-6592-4B8B-BF98-B1D429B667D2}" dt="2023-11-16T08:43:27.606" v="46" actId="20577"/>
        <pc:sldMkLst>
          <pc:docMk/>
          <pc:sldMk cId="2909933829" sldId="314"/>
        </pc:sldMkLst>
        <pc:spChg chg="mod">
          <ac:chgData name="Tirsi Prebibaj" userId="" providerId="" clId="Web-{D5241283-6592-4B8B-BF98-B1D429B667D2}" dt="2023-11-16T08:43:27.606" v="46" actId="20577"/>
          <ac:spMkLst>
            <pc:docMk/>
            <pc:sldMk cId="2909933829" sldId="314"/>
            <ac:spMk id="2" creationId="{28AE6DB5-FD24-1381-1AD4-FF91D153B491}"/>
          </ac:spMkLst>
        </pc:spChg>
      </pc:sldChg>
      <pc:sldChg chg="del">
        <pc:chgData name="Tirsi Prebibaj" userId="" providerId="" clId="Web-{D5241283-6592-4B8B-BF98-B1D429B667D2}" dt="2023-11-16T08:42:02.962" v="5"/>
        <pc:sldMkLst>
          <pc:docMk/>
          <pc:sldMk cId="3499865086" sldId="315"/>
        </pc:sldMkLst>
      </pc:sldChg>
      <pc:sldChg chg="del">
        <pc:chgData name="Tirsi Prebibaj" userId="" providerId="" clId="Web-{D5241283-6592-4B8B-BF98-B1D429B667D2}" dt="2023-11-16T08:42:18.822" v="17"/>
        <pc:sldMkLst>
          <pc:docMk/>
          <pc:sldMk cId="2905190265" sldId="316"/>
        </pc:sldMkLst>
      </pc:sldChg>
      <pc:sldChg chg="del">
        <pc:chgData name="Tirsi Prebibaj" userId="" providerId="" clId="Web-{D5241283-6592-4B8B-BF98-B1D429B667D2}" dt="2023-11-16T08:42:27.275" v="21"/>
        <pc:sldMkLst>
          <pc:docMk/>
          <pc:sldMk cId="2449215067" sldId="317"/>
        </pc:sldMkLst>
      </pc:sldChg>
      <pc:sldChg chg="del">
        <pc:chgData name="Tirsi Prebibaj" userId="" providerId="" clId="Web-{D5241283-6592-4B8B-BF98-B1D429B667D2}" dt="2023-11-16T08:41:50.385" v="0"/>
        <pc:sldMkLst>
          <pc:docMk/>
          <pc:sldMk cId="2524882754" sldId="318"/>
        </pc:sldMkLst>
      </pc:sldChg>
      <pc:sldChg chg="del">
        <pc:chgData name="Tirsi Prebibaj" userId="" providerId="" clId="Web-{D5241283-6592-4B8B-BF98-B1D429B667D2}" dt="2023-11-16T08:42:34.713" v="27"/>
        <pc:sldMkLst>
          <pc:docMk/>
          <pc:sldMk cId="53609890" sldId="319"/>
        </pc:sldMkLst>
      </pc:sldChg>
      <pc:sldChg chg="del">
        <pc:chgData name="Tirsi Prebibaj" userId="" providerId="" clId="Web-{D5241283-6592-4B8B-BF98-B1D429B667D2}" dt="2023-11-16T08:42:34.088" v="25"/>
        <pc:sldMkLst>
          <pc:docMk/>
          <pc:sldMk cId="1910763828" sldId="320"/>
        </pc:sldMkLst>
      </pc:sldChg>
      <pc:sldChg chg="del">
        <pc:chgData name="Tirsi Prebibaj" userId="" providerId="" clId="Web-{D5241283-6592-4B8B-BF98-B1D429B667D2}" dt="2023-11-16T08:42:34.432" v="26"/>
        <pc:sldMkLst>
          <pc:docMk/>
          <pc:sldMk cId="2631156572" sldId="321"/>
        </pc:sldMkLst>
      </pc:sldChg>
      <pc:sldChg chg="modSp">
        <pc:chgData name="Tirsi Prebibaj" userId="" providerId="" clId="Web-{D5241283-6592-4B8B-BF98-B1D429B667D2}" dt="2023-11-16T08:49:10.024" v="142" actId="20577"/>
        <pc:sldMkLst>
          <pc:docMk/>
          <pc:sldMk cId="2566097359" sldId="322"/>
        </pc:sldMkLst>
        <pc:spChg chg="mod">
          <ac:chgData name="Tirsi Prebibaj" userId="" providerId="" clId="Web-{D5241283-6592-4B8B-BF98-B1D429B667D2}" dt="2023-11-16T08:49:10.024" v="142" actId="20577"/>
          <ac:spMkLst>
            <pc:docMk/>
            <pc:sldMk cId="2566097359" sldId="322"/>
            <ac:spMk id="3" creationId="{51E4999B-6F1A-0519-0176-AC211CBFA6F2}"/>
          </ac:spMkLst>
        </pc:spChg>
      </pc:sldChg>
      <pc:sldChg chg="new del">
        <pc:chgData name="Tirsi Prebibaj" userId="" providerId="" clId="Web-{D5241283-6592-4B8B-BF98-B1D429B667D2}" dt="2023-11-16T08:44:04.966" v="62"/>
        <pc:sldMkLst>
          <pc:docMk/>
          <pc:sldMk cId="84585038" sldId="323"/>
        </pc:sldMkLst>
      </pc:sldChg>
      <pc:sldChg chg="addSp delSp modSp new">
        <pc:chgData name="Tirsi Prebibaj" userId="" providerId="" clId="Web-{D5241283-6592-4B8B-BF98-B1D429B667D2}" dt="2023-11-16T08:49:23.759" v="145" actId="20577"/>
        <pc:sldMkLst>
          <pc:docMk/>
          <pc:sldMk cId="2307673585" sldId="323"/>
        </pc:sldMkLst>
        <pc:spChg chg="mod">
          <ac:chgData name="Tirsi Prebibaj" userId="" providerId="" clId="Web-{D5241283-6592-4B8B-BF98-B1D429B667D2}" dt="2023-11-16T08:47:49.818" v="101" actId="20577"/>
          <ac:spMkLst>
            <pc:docMk/>
            <pc:sldMk cId="2307673585" sldId="323"/>
            <ac:spMk id="2" creationId="{3EF28C5B-EBF3-D162-E9F3-9B294EA4BC00}"/>
          </ac:spMkLst>
        </pc:spChg>
        <pc:spChg chg="del">
          <ac:chgData name="Tirsi Prebibaj" userId="" providerId="" clId="Web-{D5241283-6592-4B8B-BF98-B1D429B667D2}" dt="2023-11-16T08:45:00.890" v="64"/>
          <ac:spMkLst>
            <pc:docMk/>
            <pc:sldMk cId="2307673585" sldId="323"/>
            <ac:spMk id="3" creationId="{55E81FC2-1F53-8EB0-4DAB-4FCC8B09E46F}"/>
          </ac:spMkLst>
        </pc:spChg>
        <pc:spChg chg="del">
          <ac:chgData name="Tirsi Prebibaj" userId="" providerId="" clId="Web-{D5241283-6592-4B8B-BF98-B1D429B667D2}" dt="2023-11-16T08:45:03.781" v="65"/>
          <ac:spMkLst>
            <pc:docMk/>
            <pc:sldMk cId="2307673585" sldId="323"/>
            <ac:spMk id="4" creationId="{B5BFCC37-7D4F-54C1-8B8A-B78FC559FBCC}"/>
          </ac:spMkLst>
        </pc:spChg>
        <pc:spChg chg="add mod">
          <ac:chgData name="Tirsi Prebibaj" userId="" providerId="" clId="Web-{D5241283-6592-4B8B-BF98-B1D429B667D2}" dt="2023-11-16T08:49:23.759" v="145" actId="20577"/>
          <ac:spMkLst>
            <pc:docMk/>
            <pc:sldMk cId="2307673585" sldId="323"/>
            <ac:spMk id="7" creationId="{4CC130B6-9A9A-FAFA-EF96-D2D2770AFBA9}"/>
          </ac:spMkLst>
        </pc:spChg>
        <pc:spChg chg="add">
          <ac:chgData name="Tirsi Prebibaj" userId="" providerId="" clId="Web-{D5241283-6592-4B8B-BF98-B1D429B667D2}" dt="2023-11-16T08:45:20.984" v="80"/>
          <ac:spMkLst>
            <pc:docMk/>
            <pc:sldMk cId="2307673585" sldId="323"/>
            <ac:spMk id="8" creationId="{31307C55-6A7C-66B8-45A3-E222FCC620A7}"/>
          </ac:spMkLst>
        </pc:spChg>
        <pc:picChg chg="add">
          <ac:chgData name="Tirsi Prebibaj" userId="" providerId="" clId="Web-{D5241283-6592-4B8B-BF98-B1D429B667D2}" dt="2023-11-16T08:45:20.984" v="80"/>
          <ac:picMkLst>
            <pc:docMk/>
            <pc:sldMk cId="2307673585" sldId="323"/>
            <ac:picMk id="6" creationId="{915EE8B6-27D0-3324-1D2B-FE0046F10A5C}"/>
          </ac:picMkLst>
        </pc:picChg>
        <pc:picChg chg="add">
          <ac:chgData name="Tirsi Prebibaj" userId="" providerId="" clId="Web-{D5241283-6592-4B8B-BF98-B1D429B667D2}" dt="2023-11-16T08:45:20.984" v="80"/>
          <ac:picMkLst>
            <pc:docMk/>
            <pc:sldMk cId="2307673585" sldId="323"/>
            <ac:picMk id="9" creationId="{9DA8E349-9DC7-46A4-57C4-D14EA54947E5}"/>
          </ac:picMkLst>
        </pc:picChg>
      </pc:sldChg>
      <pc:sldChg chg="addSp delSp modSp add replId">
        <pc:chgData name="Tirsi Prebibaj" userId="" providerId="" clId="Web-{D5241283-6592-4B8B-BF98-B1D429B667D2}" dt="2023-11-16T08:49:29.525" v="147" actId="20577"/>
        <pc:sldMkLst>
          <pc:docMk/>
          <pc:sldMk cId="4023452982" sldId="324"/>
        </pc:sldMkLst>
        <pc:spChg chg="mod">
          <ac:chgData name="Tirsi Prebibaj" userId="" providerId="" clId="Web-{D5241283-6592-4B8B-BF98-B1D429B667D2}" dt="2023-11-16T08:47:45.474" v="100" actId="20577"/>
          <ac:spMkLst>
            <pc:docMk/>
            <pc:sldMk cId="4023452982" sldId="324"/>
            <ac:spMk id="2" creationId="{3EF28C5B-EBF3-D162-E9F3-9B294EA4BC00}"/>
          </ac:spMkLst>
        </pc:spChg>
        <pc:spChg chg="mod">
          <ac:chgData name="Tirsi Prebibaj" userId="" providerId="" clId="Web-{D5241283-6592-4B8B-BF98-B1D429B667D2}" dt="2023-11-16T08:49:29.525" v="147" actId="20577"/>
          <ac:spMkLst>
            <pc:docMk/>
            <pc:sldMk cId="4023452982" sldId="324"/>
            <ac:spMk id="7" creationId="{4CC130B6-9A9A-FAFA-EF96-D2D2770AFBA9}"/>
          </ac:spMkLst>
        </pc:spChg>
        <pc:picChg chg="add mod">
          <ac:chgData name="Tirsi Prebibaj" userId="" providerId="" clId="Web-{D5241283-6592-4B8B-BF98-B1D429B667D2}" dt="2023-11-16T08:46:43.175" v="92" actId="1076"/>
          <ac:picMkLst>
            <pc:docMk/>
            <pc:sldMk cId="4023452982" sldId="324"/>
            <ac:picMk id="3" creationId="{6B84E5DF-FD2B-9D63-4FD1-B02B53AFCA50}"/>
          </ac:picMkLst>
        </pc:picChg>
        <pc:picChg chg="add mod">
          <ac:chgData name="Tirsi Prebibaj" userId="" providerId="" clId="Web-{D5241283-6592-4B8B-BF98-B1D429B667D2}" dt="2023-11-16T08:47:36.567" v="97" actId="1076"/>
          <ac:picMkLst>
            <pc:docMk/>
            <pc:sldMk cId="4023452982" sldId="324"/>
            <ac:picMk id="4" creationId="{E767F2F1-4547-9937-F2AD-CBA1EE9E77E5}"/>
          </ac:picMkLst>
        </pc:picChg>
        <pc:picChg chg="del">
          <ac:chgData name="Tirsi Prebibaj" userId="" providerId="" clId="Web-{D5241283-6592-4B8B-BF98-B1D429B667D2}" dt="2023-11-16T08:46:44.487" v="93"/>
          <ac:picMkLst>
            <pc:docMk/>
            <pc:sldMk cId="4023452982" sldId="324"/>
            <ac:picMk id="6" creationId="{915EE8B6-27D0-3324-1D2B-FE0046F10A5C}"/>
          </ac:picMkLst>
        </pc:picChg>
        <pc:picChg chg="del">
          <ac:chgData name="Tirsi Prebibaj" userId="" providerId="" clId="Web-{D5241283-6592-4B8B-BF98-B1D429B667D2}" dt="2023-11-16T08:46:32.566" v="88"/>
          <ac:picMkLst>
            <pc:docMk/>
            <pc:sldMk cId="4023452982" sldId="324"/>
            <ac:picMk id="9" creationId="{9DA8E349-9DC7-46A4-57C4-D14EA54947E5}"/>
          </ac:picMkLst>
        </pc:picChg>
      </pc:sldChg>
    </pc:docChg>
  </pc:docChgLst>
  <pc:docChgLst>
    <pc:chgData name="Tirsi Prebibaj" clId="Web-{8EBAAA4A-2E50-490A-B2D4-D2907DFEF4E6}"/>
    <pc:docChg chg="addSld modSld modSection">
      <pc:chgData name="Tirsi Prebibaj" userId="" providerId="" clId="Web-{8EBAAA4A-2E50-490A-B2D4-D2907DFEF4E6}" dt="2023-11-20T08:05:01.547" v="194" actId="1076"/>
      <pc:docMkLst>
        <pc:docMk/>
      </pc:docMkLst>
      <pc:sldChg chg="addSp delSp modSp add replId delAnim">
        <pc:chgData name="Tirsi Prebibaj" userId="" providerId="" clId="Web-{8EBAAA4A-2E50-490A-B2D4-D2907DFEF4E6}" dt="2023-11-20T07:57:46.672" v="59" actId="1076"/>
        <pc:sldMkLst>
          <pc:docMk/>
          <pc:sldMk cId="3628014362" sldId="325"/>
        </pc:sldMkLst>
        <pc:spChg chg="mod">
          <ac:chgData name="Tirsi Prebibaj" userId="" providerId="" clId="Web-{8EBAAA4A-2E50-490A-B2D4-D2907DFEF4E6}" dt="2023-11-20T07:54:34.790" v="29" actId="20577"/>
          <ac:spMkLst>
            <pc:docMk/>
            <pc:sldMk cId="3628014362" sldId="325"/>
            <ac:spMk id="2" creationId="{9D6BE298-9D10-8777-E4CC-A0F2A5863D0B}"/>
          </ac:spMkLst>
        </pc:spChg>
        <pc:spChg chg="del">
          <ac:chgData name="Tirsi Prebibaj" userId="" providerId="" clId="Web-{8EBAAA4A-2E50-490A-B2D4-D2907DFEF4E6}" dt="2023-11-20T07:54:25.571" v="19"/>
          <ac:spMkLst>
            <pc:docMk/>
            <pc:sldMk cId="3628014362" sldId="325"/>
            <ac:spMk id="6" creationId="{14E66D50-731A-D448-B997-A22784850684}"/>
          </ac:spMkLst>
        </pc:spChg>
        <pc:spChg chg="del mod">
          <ac:chgData name="Tirsi Prebibaj" userId="" providerId="" clId="Web-{8EBAAA4A-2E50-490A-B2D4-D2907DFEF4E6}" dt="2023-11-20T07:57:22.827" v="54"/>
          <ac:spMkLst>
            <pc:docMk/>
            <pc:sldMk cId="3628014362" sldId="325"/>
            <ac:spMk id="8" creationId="{5A796F96-0BCC-25C8-535B-5E1F35601B03}"/>
          </ac:spMkLst>
        </pc:spChg>
        <pc:spChg chg="del">
          <ac:chgData name="Tirsi Prebibaj" userId="" providerId="" clId="Web-{8EBAAA4A-2E50-490A-B2D4-D2907DFEF4E6}" dt="2023-11-20T07:54:18.227" v="4"/>
          <ac:spMkLst>
            <pc:docMk/>
            <pc:sldMk cId="3628014362" sldId="325"/>
            <ac:spMk id="35" creationId="{4C2E098F-6A24-5DF8-EC35-F86358A3D446}"/>
          </ac:spMkLst>
        </pc:spChg>
        <pc:spChg chg="del">
          <ac:chgData name="Tirsi Prebibaj" userId="" providerId="" clId="Web-{8EBAAA4A-2E50-490A-B2D4-D2907DFEF4E6}" dt="2023-11-20T07:54:20.868" v="13"/>
          <ac:spMkLst>
            <pc:docMk/>
            <pc:sldMk cId="3628014362" sldId="325"/>
            <ac:spMk id="36" creationId="{34DB538A-E84E-8CD1-32A7-4D97F3F370FD}"/>
          </ac:spMkLst>
        </pc:spChg>
        <pc:spChg chg="del">
          <ac:chgData name="Tirsi Prebibaj" userId="" providerId="" clId="Web-{8EBAAA4A-2E50-490A-B2D4-D2907DFEF4E6}" dt="2023-11-20T07:54:18.227" v="3"/>
          <ac:spMkLst>
            <pc:docMk/>
            <pc:sldMk cId="3628014362" sldId="325"/>
            <ac:spMk id="41" creationId="{DCCB79E4-DAFE-DDD5-EDFD-3315F81C3153}"/>
          </ac:spMkLst>
        </pc:spChg>
        <pc:spChg chg="del">
          <ac:chgData name="Tirsi Prebibaj" userId="" providerId="" clId="Web-{8EBAAA4A-2E50-490A-B2D4-D2907DFEF4E6}" dt="2023-11-20T07:54:18.227" v="2"/>
          <ac:spMkLst>
            <pc:docMk/>
            <pc:sldMk cId="3628014362" sldId="325"/>
            <ac:spMk id="45" creationId="{7DC1C9D8-EC2F-AA6A-A7F4-843D5F909498}"/>
          </ac:spMkLst>
        </pc:spChg>
        <pc:spChg chg="del">
          <ac:chgData name="Tirsi Prebibaj" userId="" providerId="" clId="Web-{8EBAAA4A-2E50-490A-B2D4-D2907DFEF4E6}" dt="2023-11-20T07:54:20.868" v="10"/>
          <ac:spMkLst>
            <pc:docMk/>
            <pc:sldMk cId="3628014362" sldId="325"/>
            <ac:spMk id="49" creationId="{3776BF98-16E7-1BDB-7A04-59217C72E48B}"/>
          </ac:spMkLst>
        </pc:spChg>
        <pc:spChg chg="del">
          <ac:chgData name="Tirsi Prebibaj" userId="" providerId="" clId="Web-{8EBAAA4A-2E50-490A-B2D4-D2907DFEF4E6}" dt="2023-11-20T07:54:20.868" v="9"/>
          <ac:spMkLst>
            <pc:docMk/>
            <pc:sldMk cId="3628014362" sldId="325"/>
            <ac:spMk id="50" creationId="{A3CA02A3-248C-2E85-18F1-A41527CA2793}"/>
          </ac:spMkLst>
        </pc:spChg>
        <pc:spChg chg="del">
          <ac:chgData name="Tirsi Prebibaj" userId="" providerId="" clId="Web-{8EBAAA4A-2E50-490A-B2D4-D2907DFEF4E6}" dt="2023-11-20T07:54:18.227" v="1"/>
          <ac:spMkLst>
            <pc:docMk/>
            <pc:sldMk cId="3628014362" sldId="325"/>
            <ac:spMk id="53" creationId="{D6E832D1-715E-F729-3786-8A1CB13456A2}"/>
          </ac:spMkLst>
        </pc:spChg>
        <pc:spChg chg="del">
          <ac:chgData name="Tirsi Prebibaj" userId="" providerId="" clId="Web-{8EBAAA4A-2E50-490A-B2D4-D2907DFEF4E6}" dt="2023-11-20T07:54:23.384" v="15"/>
          <ac:spMkLst>
            <pc:docMk/>
            <pc:sldMk cId="3628014362" sldId="325"/>
            <ac:spMk id="57" creationId="{4CFE3E5B-538F-67B5-DAB2-AEB0A06F45AA}"/>
          </ac:spMkLst>
        </pc:spChg>
        <pc:picChg chg="add mod">
          <ac:chgData name="Tirsi Prebibaj" userId="" providerId="" clId="Web-{8EBAAA4A-2E50-490A-B2D4-D2907DFEF4E6}" dt="2023-11-20T07:55:45.793" v="37" actId="14100"/>
          <ac:picMkLst>
            <pc:docMk/>
            <pc:sldMk cId="3628014362" sldId="325"/>
            <ac:picMk id="3" creationId="{80C73141-FA60-CF3E-D0B8-727ABCF35BDA}"/>
          </ac:picMkLst>
        </pc:picChg>
        <pc:picChg chg="del">
          <ac:chgData name="Tirsi Prebibaj" userId="" providerId="" clId="Web-{8EBAAA4A-2E50-490A-B2D4-D2907DFEF4E6}" dt="2023-11-20T07:54:25.571" v="18"/>
          <ac:picMkLst>
            <pc:docMk/>
            <pc:sldMk cId="3628014362" sldId="325"/>
            <ac:picMk id="9" creationId="{9853F10A-A0CE-81C4-856E-7E873B58F6B1}"/>
          </ac:picMkLst>
        </pc:picChg>
        <pc:picChg chg="add mod">
          <ac:chgData name="Tirsi Prebibaj" userId="" providerId="" clId="Web-{8EBAAA4A-2E50-490A-B2D4-D2907DFEF4E6}" dt="2023-11-20T07:56:00.809" v="41" actId="1076"/>
          <ac:picMkLst>
            <pc:docMk/>
            <pc:sldMk cId="3628014362" sldId="325"/>
            <ac:picMk id="10" creationId="{1648ED61-1606-EFF2-644C-BEA12131734A}"/>
          </ac:picMkLst>
        </pc:picChg>
        <pc:picChg chg="add mod">
          <ac:chgData name="Tirsi Prebibaj" userId="" providerId="" clId="Web-{8EBAAA4A-2E50-490A-B2D4-D2907DFEF4E6}" dt="2023-11-20T07:56:35.841" v="46" actId="14100"/>
          <ac:picMkLst>
            <pc:docMk/>
            <pc:sldMk cId="3628014362" sldId="325"/>
            <ac:picMk id="11" creationId="{2D98C85F-64D5-BCCC-A890-B1007368BC79}"/>
          </ac:picMkLst>
        </pc:picChg>
        <pc:picChg chg="add mod">
          <ac:chgData name="Tirsi Prebibaj" userId="" providerId="" clId="Web-{8EBAAA4A-2E50-490A-B2D4-D2907DFEF4E6}" dt="2023-11-20T07:57:16.624" v="52" actId="1076"/>
          <ac:picMkLst>
            <pc:docMk/>
            <pc:sldMk cId="3628014362" sldId="325"/>
            <ac:picMk id="12" creationId="{C7E4A0A1-930C-4F04-4255-2B42A96BEFC8}"/>
          </ac:picMkLst>
        </pc:picChg>
        <pc:picChg chg="add mod">
          <ac:chgData name="Tirsi Prebibaj" userId="" providerId="" clId="Web-{8EBAAA4A-2E50-490A-B2D4-D2907DFEF4E6}" dt="2023-11-20T07:57:46.672" v="59" actId="1076"/>
          <ac:picMkLst>
            <pc:docMk/>
            <pc:sldMk cId="3628014362" sldId="325"/>
            <ac:picMk id="13" creationId="{314C6C95-ADEB-1B38-7DC1-FD73D393788D}"/>
          </ac:picMkLst>
        </pc:picChg>
        <pc:cxnChg chg="del">
          <ac:chgData name="Tirsi Prebibaj" userId="" providerId="" clId="Web-{8EBAAA4A-2E50-490A-B2D4-D2907DFEF4E6}" dt="2023-11-20T07:54:20.868" v="14"/>
          <ac:cxnSpMkLst>
            <pc:docMk/>
            <pc:sldMk cId="3628014362" sldId="325"/>
            <ac:cxnSpMk id="27" creationId="{BCFFE4FF-B92B-03EC-431E-76B1EF8F3AD0}"/>
          </ac:cxnSpMkLst>
        </pc:cxnChg>
        <pc:cxnChg chg="del">
          <ac:chgData name="Tirsi Prebibaj" userId="" providerId="" clId="Web-{8EBAAA4A-2E50-490A-B2D4-D2907DFEF4E6}" dt="2023-11-20T07:54:18.227" v="8"/>
          <ac:cxnSpMkLst>
            <pc:docMk/>
            <pc:sldMk cId="3628014362" sldId="325"/>
            <ac:cxnSpMk id="28" creationId="{2706DB59-4010-AA5D-993D-6596988C8590}"/>
          </ac:cxnSpMkLst>
        </pc:cxnChg>
        <pc:cxnChg chg="del">
          <ac:chgData name="Tirsi Prebibaj" userId="" providerId="" clId="Web-{8EBAAA4A-2E50-490A-B2D4-D2907DFEF4E6}" dt="2023-11-20T07:54:18.227" v="7"/>
          <ac:cxnSpMkLst>
            <pc:docMk/>
            <pc:sldMk cId="3628014362" sldId="325"/>
            <ac:cxnSpMk id="29" creationId="{A9122175-2464-EC24-6B75-24BC18486251}"/>
          </ac:cxnSpMkLst>
        </pc:cxnChg>
        <pc:cxnChg chg="del">
          <ac:chgData name="Tirsi Prebibaj" userId="" providerId="" clId="Web-{8EBAAA4A-2E50-490A-B2D4-D2907DFEF4E6}" dt="2023-11-20T07:54:18.227" v="6"/>
          <ac:cxnSpMkLst>
            <pc:docMk/>
            <pc:sldMk cId="3628014362" sldId="325"/>
            <ac:cxnSpMk id="30" creationId="{E55FD954-9627-E8B9-FEED-25FFA64693C3}"/>
          </ac:cxnSpMkLst>
        </pc:cxnChg>
        <pc:cxnChg chg="del">
          <ac:chgData name="Tirsi Prebibaj" userId="" providerId="" clId="Web-{8EBAAA4A-2E50-490A-B2D4-D2907DFEF4E6}" dt="2023-11-20T07:54:18.227" v="5"/>
          <ac:cxnSpMkLst>
            <pc:docMk/>
            <pc:sldMk cId="3628014362" sldId="325"/>
            <ac:cxnSpMk id="31" creationId="{2AE86165-F0E2-7850-2E63-8AE01EB190D0}"/>
          </ac:cxnSpMkLst>
        </pc:cxnChg>
        <pc:cxnChg chg="del">
          <ac:chgData name="Tirsi Prebibaj" userId="" providerId="" clId="Web-{8EBAAA4A-2E50-490A-B2D4-D2907DFEF4E6}" dt="2023-11-20T07:54:20.868" v="12"/>
          <ac:cxnSpMkLst>
            <pc:docMk/>
            <pc:sldMk cId="3628014362" sldId="325"/>
            <ac:cxnSpMk id="42" creationId="{AA39BFB8-C1F4-A697-9527-07E216CDE4E0}"/>
          </ac:cxnSpMkLst>
        </pc:cxnChg>
        <pc:cxnChg chg="del">
          <ac:chgData name="Tirsi Prebibaj" userId="" providerId="" clId="Web-{8EBAAA4A-2E50-490A-B2D4-D2907DFEF4E6}" dt="2023-11-20T07:54:23.399" v="17"/>
          <ac:cxnSpMkLst>
            <pc:docMk/>
            <pc:sldMk cId="3628014362" sldId="325"/>
            <ac:cxnSpMk id="43" creationId="{41FA2F4B-5D26-0C9C-A9A2-89783CAAA0BC}"/>
          </ac:cxnSpMkLst>
        </pc:cxnChg>
        <pc:cxnChg chg="del">
          <ac:chgData name="Tirsi Prebibaj" userId="" providerId="" clId="Web-{8EBAAA4A-2E50-490A-B2D4-D2907DFEF4E6}" dt="2023-11-20T07:54:20.868" v="11"/>
          <ac:cxnSpMkLst>
            <pc:docMk/>
            <pc:sldMk cId="3628014362" sldId="325"/>
            <ac:cxnSpMk id="46" creationId="{BFE80211-A139-F5E7-6659-DD40ADBB9D19}"/>
          </ac:cxnSpMkLst>
        </pc:cxnChg>
        <pc:cxnChg chg="del">
          <ac:chgData name="Tirsi Prebibaj" userId="" providerId="" clId="Web-{8EBAAA4A-2E50-490A-B2D4-D2907DFEF4E6}" dt="2023-11-20T07:54:23.399" v="16"/>
          <ac:cxnSpMkLst>
            <pc:docMk/>
            <pc:sldMk cId="3628014362" sldId="325"/>
            <ac:cxnSpMk id="55" creationId="{620E66DD-ED29-DE4D-990B-B9B4E6D4EE2B}"/>
          </ac:cxnSpMkLst>
        </pc:cxnChg>
      </pc:sldChg>
      <pc:sldChg chg="modSp new">
        <pc:chgData name="Tirsi Prebibaj" userId="" providerId="" clId="Web-{8EBAAA4A-2E50-490A-B2D4-D2907DFEF4E6}" dt="2023-11-20T07:56:45.342" v="48" actId="20577"/>
        <pc:sldMkLst>
          <pc:docMk/>
          <pc:sldMk cId="416283928" sldId="326"/>
        </pc:sldMkLst>
        <pc:spChg chg="mod">
          <ac:chgData name="Tirsi Prebibaj" userId="" providerId="" clId="Web-{8EBAAA4A-2E50-490A-B2D4-D2907DFEF4E6}" dt="2023-11-20T07:56:45.342" v="48" actId="20577"/>
          <ac:spMkLst>
            <pc:docMk/>
            <pc:sldMk cId="416283928" sldId="326"/>
            <ac:spMk id="3" creationId="{9B4EA87C-0E3F-B5F0-FD79-D2E343640951}"/>
          </ac:spMkLst>
        </pc:spChg>
      </pc:sldChg>
      <pc:sldChg chg="addSp delSp modSp new addAnim delAnim">
        <pc:chgData name="Tirsi Prebibaj" userId="" providerId="" clId="Web-{8EBAAA4A-2E50-490A-B2D4-D2907DFEF4E6}" dt="2023-11-20T08:05:01.547" v="194" actId="1076"/>
        <pc:sldMkLst>
          <pc:docMk/>
          <pc:sldMk cId="1100675199" sldId="327"/>
        </pc:sldMkLst>
        <pc:spChg chg="mod">
          <ac:chgData name="Tirsi Prebibaj" userId="" providerId="" clId="Web-{8EBAAA4A-2E50-490A-B2D4-D2907DFEF4E6}" dt="2023-11-20T07:58:01.766" v="64" actId="20577"/>
          <ac:spMkLst>
            <pc:docMk/>
            <pc:sldMk cId="1100675199" sldId="327"/>
            <ac:spMk id="2" creationId="{2D075689-02E7-8AED-8A62-B7C3D91FAC31}"/>
          </ac:spMkLst>
        </pc:spChg>
        <pc:spChg chg="del">
          <ac:chgData name="Tirsi Prebibaj" userId="" providerId="" clId="Web-{8EBAAA4A-2E50-490A-B2D4-D2907DFEF4E6}" dt="2023-11-20T07:57:58.125" v="62"/>
          <ac:spMkLst>
            <pc:docMk/>
            <pc:sldMk cId="1100675199" sldId="327"/>
            <ac:spMk id="3" creationId="{D6AE3DDD-88FF-F747-0390-A8ECC229A8EB}"/>
          </ac:spMkLst>
        </pc:spChg>
        <pc:spChg chg="del">
          <ac:chgData name="Tirsi Prebibaj" userId="" providerId="" clId="Web-{8EBAAA4A-2E50-490A-B2D4-D2907DFEF4E6}" dt="2023-11-20T07:57:58.125" v="61"/>
          <ac:spMkLst>
            <pc:docMk/>
            <pc:sldMk cId="1100675199" sldId="327"/>
            <ac:spMk id="4" creationId="{4CFEC7E4-002A-3C93-5F05-0CF877923AB1}"/>
          </ac:spMkLst>
        </pc:spChg>
        <pc:spChg chg="add del mod">
          <ac:chgData name="Tirsi Prebibaj" userId="" providerId="" clId="Web-{8EBAAA4A-2E50-490A-B2D4-D2907DFEF4E6}" dt="2023-11-20T07:58:15.767" v="68"/>
          <ac:spMkLst>
            <pc:docMk/>
            <pc:sldMk cId="1100675199" sldId="327"/>
            <ac:spMk id="7" creationId="{A42B22F5-699C-749D-FE2E-1F10401F99F7}"/>
          </ac:spMkLst>
        </pc:spChg>
        <pc:spChg chg="add mod">
          <ac:chgData name="Tirsi Prebibaj" userId="" providerId="" clId="Web-{8EBAAA4A-2E50-490A-B2D4-D2907DFEF4E6}" dt="2023-11-20T08:05:01.547" v="194" actId="1076"/>
          <ac:spMkLst>
            <pc:docMk/>
            <pc:sldMk cId="1100675199" sldId="327"/>
            <ac:spMk id="9" creationId="{BA6B0112-253C-D4C1-1021-8C07F8D11EC8}"/>
          </ac:spMkLst>
        </pc:spChg>
        <pc:picChg chg="add mod">
          <ac:chgData name="Tirsi Prebibaj" userId="" providerId="" clId="Web-{8EBAAA4A-2E50-490A-B2D4-D2907DFEF4E6}" dt="2023-11-20T08:00:26.084" v="106" actId="1076"/>
          <ac:picMkLst>
            <pc:docMk/>
            <pc:sldMk cId="1100675199" sldId="327"/>
            <ac:picMk id="10" creationId="{4D40A9BE-0A38-543F-F26A-E0F0EF70993F}"/>
          </ac:picMkLst>
        </pc:picChg>
      </pc:sldChg>
    </pc:docChg>
  </pc:docChgLst>
  <pc:docChgLst>
    <pc:chgData name="Tirsi Prebibaj" clId="Web-{D1D17819-7254-495D-A118-8BB3D4F7B368}"/>
    <pc:docChg chg="modSld">
      <pc:chgData name="Tirsi Prebibaj" userId="" providerId="" clId="Web-{D1D17819-7254-495D-A118-8BB3D4F7B368}" dt="2023-11-30T15:58:34.505" v="3" actId="1076"/>
      <pc:docMkLst>
        <pc:docMk/>
      </pc:docMkLst>
      <pc:sldChg chg="modSp">
        <pc:chgData name="Tirsi Prebibaj" userId="" providerId="" clId="Web-{D1D17819-7254-495D-A118-8BB3D4F7B368}" dt="2023-11-30T15:58:34.505" v="3" actId="1076"/>
        <pc:sldMkLst>
          <pc:docMk/>
          <pc:sldMk cId="3820674358" sldId="366"/>
        </pc:sldMkLst>
        <pc:spChg chg="mod">
          <ac:chgData name="Tirsi Prebibaj" userId="" providerId="" clId="Web-{D1D17819-7254-495D-A118-8BB3D4F7B368}" dt="2023-11-30T15:58:34.505" v="2" actId="1076"/>
          <ac:spMkLst>
            <pc:docMk/>
            <pc:sldMk cId="3820674358" sldId="366"/>
            <ac:spMk id="9" creationId="{251255C4-DC96-B063-1615-38F624D4D763}"/>
          </ac:spMkLst>
        </pc:spChg>
        <pc:picChg chg="mod">
          <ac:chgData name="Tirsi Prebibaj" userId="" providerId="" clId="Web-{D1D17819-7254-495D-A118-8BB3D4F7B368}" dt="2023-11-30T15:58:34.505" v="3" actId="1076"/>
          <ac:picMkLst>
            <pc:docMk/>
            <pc:sldMk cId="3820674358" sldId="366"/>
            <ac:picMk id="6" creationId="{6FB7E124-8229-9624-0A09-CA9F86A0750B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4C0F80-6607-4BDC-9DCB-D39546E94B0B}" type="datetimeFigureOut">
              <a:rPr lang="el-GR" smtClean="0"/>
              <a:t>5/12/2023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CEC25E-25DD-442A-9939-BAC3109D098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6036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CEC25E-25DD-442A-9939-BAC3109D098C}" type="slidenum">
              <a:rPr lang="el-GR" smtClean="0"/>
              <a:t>15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378854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BA68029-9404-4FD9-AEED-AC42551B94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749518"/>
            <a:ext cx="9144000" cy="1488688"/>
          </a:xfrm>
        </p:spPr>
        <p:txBody>
          <a:bodyPr/>
          <a:lstStyle>
            <a:lvl1pPr marL="0" indent="0" algn="ctr">
              <a:buNone/>
              <a:defRPr sz="2400" b="0" i="0">
                <a:solidFill>
                  <a:schemeClr val="bg1"/>
                </a:solidFill>
                <a:latin typeface="LM Roman 10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8DA81AF-8045-4D66-B80D-9CD0CFD532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04275"/>
            <a:ext cx="10515600" cy="2631293"/>
          </a:xfrm>
        </p:spPr>
        <p:txBody>
          <a:bodyPr/>
          <a:lstStyle>
            <a:lvl1pPr algn="ctr">
              <a:defRPr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07A3C1ED-B612-48E4-A0DE-89EAB2F08E65}"/>
              </a:ext>
            </a:extLst>
          </p:cNvPr>
          <p:cNvSpPr txBox="1">
            <a:spLocks/>
          </p:cNvSpPr>
          <p:nvPr userDrawn="1"/>
        </p:nvSpPr>
        <p:spPr>
          <a:xfrm>
            <a:off x="2504049" y="6030350"/>
            <a:ext cx="7183902" cy="8276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l-GR" b="0" i="0" dirty="0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2FB6852E-C5B3-492D-AB95-AA4156175F0E}"/>
              </a:ext>
            </a:extLst>
          </p:cNvPr>
          <p:cNvSpPr txBox="1">
            <a:spLocks/>
          </p:cNvSpPr>
          <p:nvPr userDrawn="1"/>
        </p:nvSpPr>
        <p:spPr>
          <a:xfrm>
            <a:off x="2420983" y="5707334"/>
            <a:ext cx="7350034" cy="10927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l-GR" b="0" i="0" dirty="0"/>
          </a:p>
        </p:txBody>
      </p:sp>
    </p:spTree>
    <p:extLst>
      <p:ext uri="{BB962C8B-B14F-4D97-AF65-F5344CB8AC3E}">
        <p14:creationId xmlns:p14="http://schemas.microsoft.com/office/powerpoint/2010/main" val="2031058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0A34F-51F8-48E3-9119-A48594E077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F71539-A3EA-4FF8-9D42-6BAAC69E41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b="0" i="0">
                <a:latin typeface="LM Roman 10" pitchFamily="2" charset="77"/>
              </a:defRPr>
            </a:lvl1pPr>
            <a:lvl2pPr>
              <a:defRPr b="0" i="0">
                <a:latin typeface="LM Roman 10" pitchFamily="2" charset="77"/>
              </a:defRPr>
            </a:lvl2pPr>
            <a:lvl3pPr>
              <a:defRPr b="0" i="0">
                <a:latin typeface="LM Roman 10" pitchFamily="2" charset="77"/>
              </a:defRPr>
            </a:lvl3pPr>
            <a:lvl4pPr>
              <a:defRPr b="0" i="0">
                <a:latin typeface="LM Roman 10" pitchFamily="2" charset="77"/>
              </a:defRPr>
            </a:lvl4pPr>
            <a:lvl5pPr>
              <a:defRPr b="0" i="0">
                <a:latin typeface="LM Roman 10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147A1A-D240-4B88-A354-19C80AEC03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fld id="{B7A9592F-66BE-4AAC-BA00-18BEC726EE68}" type="datetime1">
              <a:rPr lang="el-GR" smtClean="0"/>
              <a:pPr/>
              <a:t>5/12/2023</a:t>
            </a:fld>
            <a:endParaRPr lang="el-G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698FE0-1859-4C72-B699-CFC903DC2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r>
              <a:rPr lang="en-US" dirty="0" err="1"/>
              <a:t>Tirsi</a:t>
            </a:r>
            <a:r>
              <a:rPr lang="en-US" dirty="0"/>
              <a:t> </a:t>
            </a:r>
            <a:r>
              <a:rPr lang="en-US" dirty="0" err="1"/>
              <a:t>Prebibaj</a:t>
            </a:r>
            <a:endParaRPr lang="el-G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F1D9FB-90D3-429A-81E3-F6FDFC07C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fld id="{A8ED8B99-2640-4528-BE06-488F2B48F17D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366762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236E10F-2310-405F-AE28-4E8793CAA7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DB4DCD-FAAF-45A4-A8F8-AB479C7EFD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 b="0" i="0">
                <a:latin typeface="LM Roman 10" pitchFamily="2" charset="77"/>
              </a:defRPr>
            </a:lvl1pPr>
            <a:lvl2pPr>
              <a:defRPr b="0" i="0">
                <a:latin typeface="LM Roman 10" pitchFamily="2" charset="77"/>
              </a:defRPr>
            </a:lvl2pPr>
            <a:lvl3pPr>
              <a:defRPr b="0" i="0">
                <a:latin typeface="LM Roman 10" pitchFamily="2" charset="77"/>
              </a:defRPr>
            </a:lvl3pPr>
            <a:lvl4pPr>
              <a:defRPr b="0" i="0">
                <a:latin typeface="LM Roman 10" pitchFamily="2" charset="77"/>
              </a:defRPr>
            </a:lvl4pPr>
            <a:lvl5pPr>
              <a:defRPr b="0" i="0">
                <a:latin typeface="LM Roman 10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300CC3-CEDD-4F43-893A-8C1299FF0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fld id="{72F9C929-A3D9-4412-9D6D-12FB650E0447}" type="datetime1">
              <a:rPr lang="el-GR" smtClean="0"/>
              <a:pPr/>
              <a:t>5/12/2023</a:t>
            </a:fld>
            <a:endParaRPr lang="el-G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00E231-26DB-4C9C-A92F-02A495E11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r>
              <a:rPr lang="en-US" dirty="0" err="1"/>
              <a:t>Tirsi</a:t>
            </a:r>
            <a:r>
              <a:rPr lang="en-US" dirty="0"/>
              <a:t> </a:t>
            </a:r>
            <a:r>
              <a:rPr lang="en-US" dirty="0" err="1"/>
              <a:t>Prebibaj</a:t>
            </a:r>
            <a:endParaRPr lang="el-G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8F979D-3D57-4667-924E-89507AA00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fld id="{A8ED8B99-2640-4528-BE06-488F2B48F17D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4038726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8EC6B1-F6C8-49AD-9C3C-F718DCBFF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583" y="0"/>
            <a:ext cx="10609217" cy="895441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46C254-45BA-419E-93B4-4935978ADC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9634" y="1188720"/>
            <a:ext cx="11456126" cy="5499464"/>
          </a:xfrm>
        </p:spPr>
        <p:txBody>
          <a:bodyPr numCol="2"/>
          <a:lstStyle>
            <a:lvl1pPr>
              <a:defRPr b="0" i="0">
                <a:solidFill>
                  <a:schemeClr val="bg1"/>
                </a:solidFill>
                <a:latin typeface="LM Roman 10" pitchFamily="2" charset="77"/>
              </a:defRPr>
            </a:lvl1pPr>
            <a:lvl2pPr>
              <a:defRPr b="0" i="0">
                <a:solidFill>
                  <a:schemeClr val="bg1"/>
                </a:solidFill>
                <a:latin typeface="LM Roman 10" pitchFamily="2" charset="77"/>
              </a:defRPr>
            </a:lvl2pPr>
            <a:lvl3pPr>
              <a:defRPr b="0" i="0">
                <a:solidFill>
                  <a:schemeClr val="bg1"/>
                </a:solidFill>
                <a:latin typeface="LM Roman 10" pitchFamily="2" charset="77"/>
              </a:defRPr>
            </a:lvl3pPr>
            <a:lvl4pPr>
              <a:defRPr b="0" i="0">
                <a:solidFill>
                  <a:schemeClr val="bg1"/>
                </a:solidFill>
                <a:latin typeface="LM Roman 10" pitchFamily="2" charset="77"/>
              </a:defRPr>
            </a:lvl4pPr>
            <a:lvl5pPr>
              <a:defRPr b="0" i="0">
                <a:solidFill>
                  <a:schemeClr val="bg1"/>
                </a:solidFill>
                <a:latin typeface="LM Roman 10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627227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99944-8CC4-49C5-8430-5E349D72B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76263"/>
            <a:ext cx="10515600" cy="2852737"/>
          </a:xfrm>
        </p:spPr>
        <p:txBody>
          <a:bodyPr anchor="ctr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D7B594-154E-467E-A6E6-CE6C888617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 algn="ctr">
              <a:buNone/>
              <a:defRPr sz="2400" b="0" i="0">
                <a:solidFill>
                  <a:schemeClr val="bg1"/>
                </a:solidFill>
                <a:latin typeface="LM Roman 10" pitchFamily="2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8F1FFA-C192-430C-8722-DEFF9ADAF9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fld id="{EEE68B35-9254-41FC-9494-7A48D56ED77A}" type="datetime1">
              <a:rPr lang="el-GR" smtClean="0"/>
              <a:pPr/>
              <a:t>5/12/2023</a:t>
            </a:fld>
            <a:endParaRPr lang="el-G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4CD163-35C8-4D9F-BC5F-F89DC64EF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r>
              <a:rPr lang="en-US" dirty="0" err="1"/>
              <a:t>Tirsi</a:t>
            </a:r>
            <a:r>
              <a:rPr lang="en-US" dirty="0"/>
              <a:t> </a:t>
            </a:r>
            <a:r>
              <a:rPr lang="en-US" dirty="0" err="1"/>
              <a:t>Prebibaj</a:t>
            </a:r>
            <a:endParaRPr lang="el-G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C8B054-AD13-4649-8B62-BB4EAF312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fld id="{A8ED8B99-2640-4528-BE06-488F2B48F17D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684093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BD5AF6-6602-4EC3-84CA-F87B34843C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" y="1"/>
            <a:ext cx="12192000" cy="548637"/>
          </a:xfrm>
          <a:noFill/>
          <a:effectLst/>
        </p:spPr>
        <p:txBody>
          <a:bodyPr/>
          <a:lstStyle>
            <a:lvl1pPr algn="ctr">
              <a:defRPr b="1">
                <a:solidFill>
                  <a:srgbClr val="00206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D12E9A-7BD4-460D-8951-503364BB17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548639"/>
            <a:ext cx="6095999" cy="6049108"/>
          </a:xfrm>
        </p:spPr>
        <p:txBody>
          <a:bodyPr/>
          <a:lstStyle>
            <a:lvl1pPr>
              <a:defRPr b="0" i="0">
                <a:solidFill>
                  <a:srgbClr val="000000"/>
                </a:solidFill>
                <a:latin typeface="LM Roman 10" pitchFamily="2" charset="77"/>
              </a:defRPr>
            </a:lvl1pPr>
            <a:lvl2pPr>
              <a:defRPr b="0" i="0">
                <a:solidFill>
                  <a:srgbClr val="000000"/>
                </a:solidFill>
                <a:latin typeface="LM Roman 10" pitchFamily="2" charset="77"/>
              </a:defRPr>
            </a:lvl2pPr>
            <a:lvl3pPr>
              <a:defRPr b="0" i="0">
                <a:solidFill>
                  <a:srgbClr val="000000"/>
                </a:solidFill>
                <a:latin typeface="LM Roman 10" pitchFamily="2" charset="77"/>
              </a:defRPr>
            </a:lvl3pPr>
            <a:lvl4pPr>
              <a:defRPr b="0" i="0">
                <a:solidFill>
                  <a:srgbClr val="000000"/>
                </a:solidFill>
                <a:latin typeface="LM Roman 10" pitchFamily="2" charset="77"/>
              </a:defRPr>
            </a:lvl4pPr>
            <a:lvl5pPr>
              <a:defRPr b="0" i="0">
                <a:solidFill>
                  <a:srgbClr val="000000"/>
                </a:solidFill>
                <a:latin typeface="LM Roman 10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F518D2-35F1-462C-9F4F-875D431003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548639"/>
            <a:ext cx="6095999" cy="6049108"/>
          </a:xfrm>
        </p:spPr>
        <p:txBody>
          <a:bodyPr/>
          <a:lstStyle>
            <a:lvl1pPr>
              <a:defRPr b="0" i="0">
                <a:solidFill>
                  <a:srgbClr val="000000"/>
                </a:solidFill>
                <a:latin typeface="LM Roman 10" pitchFamily="2" charset="77"/>
              </a:defRPr>
            </a:lvl1pPr>
            <a:lvl2pPr>
              <a:defRPr b="0" i="0">
                <a:solidFill>
                  <a:srgbClr val="000000"/>
                </a:solidFill>
                <a:latin typeface="LM Roman 10" pitchFamily="2" charset="77"/>
              </a:defRPr>
            </a:lvl2pPr>
            <a:lvl3pPr>
              <a:defRPr b="0" i="0">
                <a:solidFill>
                  <a:srgbClr val="000000"/>
                </a:solidFill>
                <a:latin typeface="LM Roman 10" pitchFamily="2" charset="77"/>
              </a:defRPr>
            </a:lvl3pPr>
            <a:lvl4pPr>
              <a:defRPr b="0" i="0">
                <a:solidFill>
                  <a:srgbClr val="000000"/>
                </a:solidFill>
                <a:latin typeface="LM Roman 10" pitchFamily="2" charset="77"/>
              </a:defRPr>
            </a:lvl4pPr>
            <a:lvl5pPr>
              <a:defRPr b="0" i="0">
                <a:latin typeface="LM Roman 10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5DB8477-C725-4019-9581-2344541E4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11617" y="6597748"/>
            <a:ext cx="1880381" cy="260252"/>
          </a:xfrm>
          <a:noFill/>
        </p:spPr>
        <p:txBody>
          <a:bodyPr/>
          <a:lstStyle>
            <a:lvl1pPr>
              <a:defRPr sz="1600" b="0" i="0">
                <a:solidFill>
                  <a:schemeClr val="bg2"/>
                </a:solidFill>
                <a:latin typeface="LM Roman 10" pitchFamily="2" charset="77"/>
              </a:defRPr>
            </a:lvl1pPr>
          </a:lstStyle>
          <a:p>
            <a:fld id="{A8ED8B99-2640-4528-BE06-488F2B48F17D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719833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07084B-1323-44DB-9D8C-698DA6A79C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DABA5F-EBB5-4949-A521-400C4B2865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 i="0">
                <a:latin typeface="LM Roman 10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1D1291-8890-46B9-A1B6-41483821C3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 b="0" i="0">
                <a:latin typeface="LM Roman 10" pitchFamily="2" charset="77"/>
              </a:defRPr>
            </a:lvl1pPr>
            <a:lvl2pPr>
              <a:defRPr b="0" i="0">
                <a:latin typeface="LM Roman 10" pitchFamily="2" charset="77"/>
              </a:defRPr>
            </a:lvl2pPr>
            <a:lvl3pPr>
              <a:defRPr b="0" i="0">
                <a:latin typeface="LM Roman 10" pitchFamily="2" charset="77"/>
              </a:defRPr>
            </a:lvl3pPr>
            <a:lvl4pPr>
              <a:defRPr b="0" i="0">
                <a:latin typeface="LM Roman 10" pitchFamily="2" charset="77"/>
              </a:defRPr>
            </a:lvl4pPr>
            <a:lvl5pPr>
              <a:defRPr b="0" i="0">
                <a:latin typeface="LM Roman 10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3871D33-1BDC-4FC9-89BB-2B1FAA3647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 i="0">
                <a:latin typeface="LM Roman 10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DA6767-F59F-41E1-ADD3-16901A68EE7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 b="0" i="0">
                <a:latin typeface="LM Roman 10" pitchFamily="2" charset="77"/>
              </a:defRPr>
            </a:lvl1pPr>
            <a:lvl2pPr>
              <a:defRPr b="0" i="0">
                <a:latin typeface="LM Roman 10" pitchFamily="2" charset="77"/>
              </a:defRPr>
            </a:lvl2pPr>
            <a:lvl3pPr>
              <a:defRPr b="0" i="0">
                <a:latin typeface="LM Roman 10" pitchFamily="2" charset="77"/>
              </a:defRPr>
            </a:lvl3pPr>
            <a:lvl4pPr>
              <a:defRPr b="0" i="0">
                <a:latin typeface="LM Roman 10" pitchFamily="2" charset="77"/>
              </a:defRPr>
            </a:lvl4pPr>
            <a:lvl5pPr>
              <a:defRPr b="0" i="0">
                <a:latin typeface="LM Roman 10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EE00951-DA5C-4A0D-B9C8-7A87C9630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fld id="{928A3DEA-9F18-4B65-8499-DDC6134B65E3}" type="datetime1">
              <a:rPr lang="el-GR" smtClean="0"/>
              <a:pPr/>
              <a:t>5/12/2023</a:t>
            </a:fld>
            <a:endParaRPr lang="el-GR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5E5BEBD-F931-4315-9395-A57D7357E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r>
              <a:rPr lang="en-US" dirty="0" err="1"/>
              <a:t>Tirsi</a:t>
            </a:r>
            <a:r>
              <a:rPr lang="en-US" dirty="0"/>
              <a:t> </a:t>
            </a:r>
            <a:r>
              <a:rPr lang="en-US" dirty="0" err="1"/>
              <a:t>Prebibaj</a:t>
            </a:r>
            <a:endParaRPr lang="el-GR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2010FFF-8738-4F40-BEE5-AFDF7D205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fld id="{A8ED8B99-2640-4528-BE06-488F2B48F17D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274914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68DD81-F99D-4EFB-8E56-B7825FE407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923E15E-423C-4382-927C-794E7AFF4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fld id="{FC200AC7-3CE8-4BF1-91EF-14EF52AC37AD}" type="datetime1">
              <a:rPr lang="el-GR" smtClean="0"/>
              <a:pPr/>
              <a:t>5/12/2023</a:t>
            </a:fld>
            <a:endParaRPr lang="el-G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52C46E-4E83-4B53-9F0C-F0FB92656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r>
              <a:rPr lang="en-US" dirty="0" err="1"/>
              <a:t>Tirsi</a:t>
            </a:r>
            <a:r>
              <a:rPr lang="en-US" dirty="0"/>
              <a:t> </a:t>
            </a:r>
            <a:r>
              <a:rPr lang="en-US" dirty="0" err="1"/>
              <a:t>Prebibaj</a:t>
            </a:r>
            <a:endParaRPr lang="el-G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31A5C5-F322-4B6B-876E-BC838EDFC1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fld id="{A8ED8B99-2640-4528-BE06-488F2B48F17D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448848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2075DC-D3EF-445E-8244-BCB086D0AE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fld id="{ED14085D-C03C-42D7-9A5A-FB378F365A49}" type="datetime1">
              <a:rPr lang="el-GR" smtClean="0"/>
              <a:pPr/>
              <a:t>5/12/2023</a:t>
            </a:fld>
            <a:endParaRPr lang="el-GR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69DFE9-3FD5-4776-BBCC-D369552AF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r>
              <a:rPr lang="en-US" dirty="0" err="1"/>
              <a:t>Tirsi</a:t>
            </a:r>
            <a:r>
              <a:rPr lang="en-US" dirty="0"/>
              <a:t> </a:t>
            </a:r>
            <a:r>
              <a:rPr lang="en-US" dirty="0" err="1"/>
              <a:t>Prebibaj</a:t>
            </a:r>
            <a:endParaRPr lang="el-G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4F49DF-8F8A-45ED-99FE-D6CBE948AD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fld id="{A8ED8B99-2640-4528-BE06-488F2B48F17D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651753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6B21B-DDFA-4767-A728-94CEA07158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DE5F30-5AD2-439A-887B-9F803BFCE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 b="0" i="0">
                <a:latin typeface="LM Roman 10" pitchFamily="2" charset="77"/>
              </a:defRPr>
            </a:lvl1pPr>
            <a:lvl2pPr>
              <a:defRPr sz="2800" b="0" i="0">
                <a:latin typeface="LM Roman 10" pitchFamily="2" charset="77"/>
              </a:defRPr>
            </a:lvl2pPr>
            <a:lvl3pPr>
              <a:defRPr sz="2400" b="0" i="0">
                <a:latin typeface="LM Roman 10" pitchFamily="2" charset="77"/>
              </a:defRPr>
            </a:lvl3pPr>
            <a:lvl4pPr>
              <a:defRPr sz="2000" b="0" i="0">
                <a:latin typeface="LM Roman 10" pitchFamily="2" charset="77"/>
              </a:defRPr>
            </a:lvl4pPr>
            <a:lvl5pPr>
              <a:defRPr sz="2000" b="0" i="0">
                <a:latin typeface="LM Roman 10" pitchFamily="2" charset="77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00842F-1B0D-45CD-B3BC-3967D19D55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 b="0" i="0">
                <a:latin typeface="LM Roman 10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2296A7-3247-402D-9807-37773135F0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fld id="{DA78B38F-C656-4783-A433-9015DD68EB34}" type="datetime1">
              <a:rPr lang="el-GR" smtClean="0"/>
              <a:pPr/>
              <a:t>5/12/2023</a:t>
            </a:fld>
            <a:endParaRPr lang="el-GR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6D1A8E-455C-4E5C-91C2-A70112264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r>
              <a:rPr lang="en-US" dirty="0" err="1"/>
              <a:t>Tirsi</a:t>
            </a:r>
            <a:r>
              <a:rPr lang="en-US" dirty="0"/>
              <a:t> </a:t>
            </a:r>
            <a:r>
              <a:rPr lang="en-US" dirty="0" err="1"/>
              <a:t>Prebibaj</a:t>
            </a:r>
            <a:endParaRPr lang="el-GR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2EB041-7D74-42DB-B8FE-F163F15F9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fld id="{A8ED8B99-2640-4528-BE06-488F2B48F17D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998080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2907F4-B87D-430D-980F-300329A56F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A4C0860-8682-4451-A52D-12E9D1BA796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 b="0" i="0">
                <a:latin typeface="LM Roman 10" pitchFamily="2" charset="77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701BE6-3CFE-4716-AE36-1A0C49B182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 b="0" i="0">
                <a:latin typeface="LM Roman 10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A3D1C9-288D-466D-A24F-4A3742132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fld id="{0CE4520F-201B-47A3-A9FF-7E3A444EFB6B}" type="datetime1">
              <a:rPr lang="el-GR" smtClean="0"/>
              <a:pPr/>
              <a:t>5/12/2023</a:t>
            </a:fld>
            <a:endParaRPr lang="el-GR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D9088A-88D4-4FB2-940E-B0BAAB14B1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r>
              <a:rPr lang="en-US" dirty="0" err="1"/>
              <a:t>Tirsi</a:t>
            </a:r>
            <a:r>
              <a:rPr lang="en-US" dirty="0"/>
              <a:t> </a:t>
            </a:r>
            <a:r>
              <a:rPr lang="en-US" dirty="0" err="1"/>
              <a:t>Prebibaj</a:t>
            </a:r>
            <a:endParaRPr lang="el-GR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9FAE45-993D-4208-A000-3231F859B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fld id="{A8ED8B99-2640-4528-BE06-488F2B48F17D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551730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BD8B72D-015B-45F4-A28D-12DCF5C40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FE41C7-65C8-4C2D-92B9-999AF29A87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913B4E-5BB3-4A6C-A240-169C897C44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75000"/>
                  </a:schemeClr>
                </a:solidFill>
                <a:latin typeface="LM Roman 10" pitchFamily="2" charset="77"/>
              </a:defRPr>
            </a:lvl1pPr>
          </a:lstStyle>
          <a:p>
            <a:fld id="{51C8CAD8-AEEF-4E4F-BD5F-ECFB1A2F50AF}" type="datetime1">
              <a:rPr lang="el-GR" smtClean="0"/>
              <a:pPr/>
              <a:t>5/12/2023</a:t>
            </a:fld>
            <a:endParaRPr lang="el-G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D2A789-253B-4428-B3BA-D77AB8AEDB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LM Roman 10" pitchFamily="2" charset="77"/>
              </a:defRPr>
            </a:lvl1pPr>
          </a:lstStyle>
          <a:p>
            <a:r>
              <a:rPr lang="en-US" dirty="0" err="1"/>
              <a:t>Tirsi</a:t>
            </a:r>
            <a:r>
              <a:rPr lang="en-US" dirty="0"/>
              <a:t> </a:t>
            </a:r>
            <a:r>
              <a:rPr lang="en-US" dirty="0" err="1"/>
              <a:t>Prebibaj</a:t>
            </a:r>
            <a:endParaRPr lang="el-G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E63529-2769-4BE9-9B03-C661991C3B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LM Roman 10" pitchFamily="2" charset="77"/>
              </a:defRPr>
            </a:lvl1pPr>
          </a:lstStyle>
          <a:p>
            <a:fld id="{A8ED8B99-2640-4528-BE06-488F2B48F17D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331405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LM Roman Caps 10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LM Roman 10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LM Roman 10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LM Roman 10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LM Roman 10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LM Roman 10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4" Type="http://schemas.openxmlformats.org/officeDocument/2006/relationships/slide" Target="slide3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indico.cern.ch/event/1164869/contributions/4891799/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0.png"/><Relationship Id="rId2" Type="http://schemas.openxmlformats.org/officeDocument/2006/relationships/hyperlink" Target="https://indico.cern.ch/event/1318181/contributions/5645625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hyperlink" Target="https://indico.cern.ch/event/1340957/contributions/5644896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7.png"/><Relationship Id="rId4" Type="http://schemas.openxmlformats.org/officeDocument/2006/relationships/hyperlink" Target="https://indico.cern.ch/event/1341192/contributions/5646112/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41192/contributions/5650137/" TargetMode="Externa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40957/contributions/5644896" TargetMode="External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40957/contributions/5644896" TargetMode="External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LS1 report: PS Booster prepares for beam | CERN">
            <a:extLst>
              <a:ext uri="{FF2B5EF4-FFF2-40B4-BE49-F238E27FC236}">
                <a16:creationId xmlns:a16="http://schemas.microsoft.com/office/drawing/2014/main" id="{D94DB780-7750-DF53-90B8-4C4A5C2F5A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9681" y="-297711"/>
            <a:ext cx="7184059" cy="4041034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Linear accelerator 4 | CERN">
            <a:extLst>
              <a:ext uri="{FF2B5EF4-FFF2-40B4-BE49-F238E27FC236}">
                <a16:creationId xmlns:a16="http://schemas.microsoft.com/office/drawing/2014/main" id="{7A19026B-0661-68CF-CC61-4AEA00D674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5187" y="-198732"/>
            <a:ext cx="7360023" cy="4041034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The Proton Synchrotron | CERN">
            <a:extLst>
              <a:ext uri="{FF2B5EF4-FFF2-40B4-BE49-F238E27FC236}">
                <a16:creationId xmlns:a16="http://schemas.microsoft.com/office/drawing/2014/main" id="{6AB0A0D7-AD9B-FBCC-9ABE-56CA8879EC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01741" y="2982817"/>
            <a:ext cx="7198765" cy="4316675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SPS experiments are back in action | CERN">
            <a:extLst>
              <a:ext uri="{FF2B5EF4-FFF2-40B4-BE49-F238E27FC236}">
                <a16:creationId xmlns:a16="http://schemas.microsoft.com/office/drawing/2014/main" id="{49E51B62-02E3-8F6A-F9F4-E8ACCB5647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9682" y="2913321"/>
            <a:ext cx="7345316" cy="4316674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AFC00EA3-552E-5B26-E34D-C4F47C6C57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716" y="1885426"/>
            <a:ext cx="10672565" cy="2203035"/>
          </a:xfrm>
          <a:noFill/>
          <a:effectLst>
            <a:softEdge rad="31750"/>
          </a:effectLst>
        </p:spPr>
        <p:txBody>
          <a:bodyPr>
            <a:normAutofit/>
          </a:bodyPr>
          <a:lstStyle/>
          <a:p>
            <a:r>
              <a:rPr lang="en-US" sz="4000" b="1" dirty="0">
                <a:latin typeface="LM Roman Caps 10"/>
              </a:rPr>
              <a:t>Transmission of proton fixed target beams in 2023 and beyond</a:t>
            </a:r>
            <a:endParaRPr lang="en-US" dirty="0"/>
          </a:p>
        </p:txBody>
      </p:sp>
      <p:sp>
        <p:nvSpPr>
          <p:cNvPr id="7" name="Subtitle 1">
            <a:extLst>
              <a:ext uri="{FF2B5EF4-FFF2-40B4-BE49-F238E27FC236}">
                <a16:creationId xmlns:a16="http://schemas.microsoft.com/office/drawing/2014/main" id="{21D57FAA-91C4-E564-1A29-10526A877500}"/>
              </a:ext>
            </a:extLst>
          </p:cNvPr>
          <p:cNvSpPr txBox="1">
            <a:spLocks/>
          </p:cNvSpPr>
          <p:nvPr/>
        </p:nvSpPr>
        <p:spPr>
          <a:xfrm>
            <a:off x="4601497" y="5621482"/>
            <a:ext cx="7590503" cy="120635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bg1"/>
                </a:solidFill>
                <a:latin typeface="LM Roman 10" pitchFamily="2" charset="77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>
                    <a:tint val="75000"/>
                  </a:schemeClr>
                </a:solidFill>
                <a:latin typeface="LM Roman 10" pitchFamily="2" charset="77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LM Roman 10" pitchFamily="2" charset="77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LM Roman 10" pitchFamily="2" charset="77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LM Roman 10" pitchFamily="2" charset="77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u="sng" dirty="0"/>
              <a:t>T. </a:t>
            </a:r>
            <a:r>
              <a:rPr lang="en-US" sz="1800" u="sng" dirty="0" err="1"/>
              <a:t>Prebibaj</a:t>
            </a:r>
            <a:r>
              <a:rPr lang="en-US" sz="1800" dirty="0"/>
              <a:t>, S. Albright, C. </a:t>
            </a:r>
            <a:r>
              <a:rPr lang="en-US" sz="1800" dirty="0" err="1"/>
              <a:t>Antuono</a:t>
            </a:r>
            <a:r>
              <a:rPr lang="en-US" sz="1800" dirty="0"/>
              <a:t>, F. </a:t>
            </a:r>
            <a:r>
              <a:rPr lang="en-US" sz="1800" dirty="0" err="1"/>
              <a:t>Asvesta</a:t>
            </a:r>
            <a:r>
              <a:rPr lang="en-US" sz="1800" dirty="0"/>
              <a:t>, H. </a:t>
            </a:r>
            <a:r>
              <a:rPr lang="en-US" sz="1800" dirty="0" err="1"/>
              <a:t>Bartosik</a:t>
            </a:r>
            <a:r>
              <a:rPr lang="en-US" sz="1800" dirty="0"/>
              <a:t>, G. </a:t>
            </a:r>
            <a:r>
              <a:rPr lang="en-US" sz="1800" dirty="0" err="1"/>
              <a:t>Bellodi</a:t>
            </a:r>
            <a:r>
              <a:rPr lang="en-US" sz="1800" dirty="0"/>
              <a:t>,</a:t>
            </a:r>
            <a:br>
              <a:rPr lang="en-US" sz="1800" dirty="0"/>
            </a:br>
            <a:r>
              <a:rPr lang="en-US" sz="1800" dirty="0"/>
              <a:t>C. Bracco, S. </a:t>
            </a:r>
            <a:r>
              <a:rPr lang="en-US" sz="1800" dirty="0" err="1"/>
              <a:t>Cettour</a:t>
            </a:r>
            <a:r>
              <a:rPr lang="en-US" sz="1800" dirty="0"/>
              <a:t>-Cave, H. </a:t>
            </a:r>
            <a:r>
              <a:rPr lang="en-US" sz="1800" dirty="0" err="1"/>
              <a:t>Damerau</a:t>
            </a:r>
            <a:r>
              <a:rPr lang="en-US" sz="1800" dirty="0"/>
              <a:t>, L. Feliciano, A. Findlay, </a:t>
            </a:r>
            <a:br>
              <a:rPr lang="en-US" sz="1800" dirty="0"/>
            </a:br>
            <a:r>
              <a:rPr lang="en-US" sz="1800" dirty="0"/>
              <a:t>M. A. Fraser, D. </a:t>
            </a:r>
            <a:r>
              <a:rPr lang="en-US" sz="1800" dirty="0" err="1"/>
              <a:t>Gamba</a:t>
            </a:r>
            <a:r>
              <a:rPr lang="en-US" sz="1800" dirty="0"/>
              <a:t>, G. P. Di Giovanni, A. </a:t>
            </a:r>
            <a:r>
              <a:rPr lang="en-US" sz="1800" dirty="0" err="1"/>
              <a:t>Huschauer</a:t>
            </a:r>
            <a:r>
              <a:rPr lang="en-US" sz="1800" dirty="0"/>
              <a:t>, A. </a:t>
            </a:r>
            <a:r>
              <a:rPr lang="en-US" sz="1800" dirty="0" err="1"/>
              <a:t>Lasheen</a:t>
            </a:r>
            <a:r>
              <a:rPr lang="en-US" sz="1800" dirty="0"/>
              <a:t>, </a:t>
            </a:r>
            <a:br>
              <a:rPr lang="en-US" sz="1800" dirty="0"/>
            </a:br>
            <a:r>
              <a:rPr lang="en-US" sz="1800" dirty="0"/>
              <a:t>J. B. </a:t>
            </a:r>
            <a:r>
              <a:rPr lang="en-US" sz="1800" dirty="0" err="1"/>
              <a:t>Lallement</a:t>
            </a:r>
            <a:r>
              <a:rPr lang="en-US" sz="1800" dirty="0"/>
              <a:t>, K. Li, M. </a:t>
            </a:r>
            <a:r>
              <a:rPr lang="en-US" sz="1800" dirty="0" err="1"/>
              <a:t>Marchi</a:t>
            </a:r>
            <a:r>
              <a:rPr lang="en-US" sz="1800" dirty="0"/>
              <a:t>, B. </a:t>
            </a:r>
            <a:r>
              <a:rPr lang="en-US" sz="1800" dirty="0" err="1"/>
              <a:t>Mikulec</a:t>
            </a:r>
            <a:r>
              <a:rPr lang="en-US" sz="1800" dirty="0"/>
              <a:t>, E. Sargsyan, </a:t>
            </a:r>
            <a:br>
              <a:rPr lang="en-US" sz="1800" dirty="0"/>
            </a:br>
            <a:r>
              <a:rPr lang="en-US" sz="1800" dirty="0"/>
              <a:t>P. </a:t>
            </a:r>
            <a:r>
              <a:rPr lang="en-US" sz="1800" dirty="0" err="1"/>
              <a:t>Skowronski</a:t>
            </a:r>
            <a:r>
              <a:rPr lang="en-US" sz="1800" dirty="0"/>
              <a:t>, M. Schenk, F. M. </a:t>
            </a:r>
            <a:r>
              <a:rPr lang="en-US" sz="1800" dirty="0" err="1"/>
              <a:t>Velotti</a:t>
            </a:r>
            <a:r>
              <a:rPr lang="en-US" sz="1800" dirty="0"/>
              <a:t>, C. </a:t>
            </a:r>
            <a:r>
              <a:rPr lang="en-US" sz="1800" dirty="0" err="1"/>
              <a:t>Zannini</a:t>
            </a:r>
            <a:r>
              <a:rPr lang="en-US" sz="1800" dirty="0"/>
              <a:t>, PSB-PS-SPS OP</a:t>
            </a:r>
          </a:p>
        </p:txBody>
      </p:sp>
      <p:sp>
        <p:nvSpPr>
          <p:cNvPr id="8" name="Subtitle 1">
            <a:extLst>
              <a:ext uri="{FF2B5EF4-FFF2-40B4-BE49-F238E27FC236}">
                <a16:creationId xmlns:a16="http://schemas.microsoft.com/office/drawing/2014/main" id="{29EBBD9C-907B-2EE3-155E-6EC56D47F3B6}"/>
              </a:ext>
            </a:extLst>
          </p:cNvPr>
          <p:cNvSpPr txBox="1">
            <a:spLocks/>
          </p:cNvSpPr>
          <p:nvPr/>
        </p:nvSpPr>
        <p:spPr>
          <a:xfrm>
            <a:off x="0" y="6110642"/>
            <a:ext cx="3476847" cy="747357"/>
          </a:xfrm>
          <a:prstGeom prst="rect">
            <a:avLst/>
          </a:prstGeom>
          <a:noFill/>
          <a:effectLst>
            <a:softEdge rad="31750"/>
          </a:effectLst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accent1"/>
                </a:solidFill>
                <a:latin typeface="LM Roman 10" pitchFamily="2" charset="77"/>
              </a:rPr>
              <a:t>05/12/2023</a:t>
            </a:r>
          </a:p>
          <a:p>
            <a:r>
              <a:rPr lang="en-US" sz="2000" dirty="0">
                <a:solidFill>
                  <a:schemeClr val="accent1"/>
                </a:solidFill>
                <a:latin typeface="LM Roman 10" pitchFamily="2" charset="77"/>
              </a:rPr>
              <a:t>JAP23 Workshop</a:t>
            </a:r>
          </a:p>
        </p:txBody>
      </p:sp>
    </p:spTree>
    <p:extLst>
      <p:ext uri="{BB962C8B-B14F-4D97-AF65-F5344CB8AC3E}">
        <p14:creationId xmlns:p14="http://schemas.microsoft.com/office/powerpoint/2010/main" val="2607912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98A94-B671-E78F-7F7E-B1DFF0ADE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AD intensity ramp-up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60FBF1-F4D6-DBD3-E922-BAEAFDAD9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10</a:t>
            </a:fld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A6D8C1E-C1D3-1D6D-A00D-D143372ED8C3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CDCE6F6-A297-8515-4905-10DB26AD4066}"/>
              </a:ext>
            </a:extLst>
          </p:cNvPr>
          <p:cNvSpPr txBox="1"/>
          <p:nvPr/>
        </p:nvSpPr>
        <p:spPr>
          <a:xfrm>
            <a:off x="561777" y="4700179"/>
            <a:ext cx="1106422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CH" sz="2400" dirty="0"/>
              <a:t>Transmission degradation in PSB correlated with intensity ramp-up: </a:t>
            </a:r>
            <a:r>
              <a:rPr lang="en-CH" sz="2400" b="1" dirty="0">
                <a:solidFill>
                  <a:srgbClr val="0131FF"/>
                </a:solidFill>
              </a:rPr>
              <a:t>beam setup at low intensity</a:t>
            </a:r>
            <a:r>
              <a:rPr lang="en-CH" sz="2400" dirty="0"/>
              <a:t>; further optimizations applied later on.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CH" sz="2400" dirty="0"/>
              <a:t>Unprecedented intensity delivered to AD!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CH" sz="2400" dirty="0"/>
              <a:t>Significant loss </a:t>
            </a:r>
            <a:r>
              <a:rPr lang="en-CH" sz="2400" b="1" dirty="0">
                <a:solidFill>
                  <a:srgbClr val="0131FF"/>
                </a:solidFill>
              </a:rPr>
              <a:t>after PS extraction</a:t>
            </a:r>
            <a:r>
              <a:rPr lang="en-CH" sz="2400" dirty="0"/>
              <a:t>: to be discussed in D. Gamba’s talk.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239151C-5771-E71C-DBBD-FFA7CAA8B597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JAP23 Workshop</a:t>
            </a:r>
            <a:endParaRPr lang="el-GR" sz="1400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46E512FF-A58B-88B2-297E-DAF846A6A8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6670" y="628536"/>
            <a:ext cx="2929713" cy="3906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>
            <a:extLst>
              <a:ext uri="{FF2B5EF4-FFF2-40B4-BE49-F238E27FC236}">
                <a16:creationId xmlns:a16="http://schemas.microsoft.com/office/drawing/2014/main" id="{C7088ACE-8359-239B-7959-11B4C2FBF7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4350" y="629189"/>
            <a:ext cx="724040" cy="3872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0CAED32-E4E2-3FF7-56E1-007F0A55429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006" y="713996"/>
            <a:ext cx="6011196" cy="200373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0A6CC13-C62C-B725-B4C0-D3AAE5C0C9B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203" y="2427133"/>
            <a:ext cx="5942999" cy="2003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393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4D84C9-2CDF-551E-2EF6-8945C4ED7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11</a:t>
            </a:fld>
            <a:endParaRPr lang="el-GR" dirty="0"/>
          </a:p>
        </p:txBody>
      </p:sp>
      <p:pic>
        <p:nvPicPr>
          <p:cNvPr id="2056" name="Picture 8">
            <a:extLst>
              <a:ext uri="{FF2B5EF4-FFF2-40B4-BE49-F238E27FC236}">
                <a16:creationId xmlns:a16="http://schemas.microsoft.com/office/drawing/2014/main" id="{1A7137FD-253C-04D0-213C-ADFE994F79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AB577ED8-B429-1775-5275-F052D1CA77F1}"/>
              </a:ext>
            </a:extLst>
          </p:cNvPr>
          <p:cNvSpPr txBox="1">
            <a:spLocks/>
          </p:cNvSpPr>
          <p:nvPr/>
        </p:nvSpPr>
        <p:spPr>
          <a:xfrm>
            <a:off x="838199" y="2002631"/>
            <a:ext cx="10515600" cy="28527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bg1"/>
                </a:solidFill>
                <a:latin typeface="LM Roman Caps 10" pitchFamily="2" charset="77"/>
                <a:ea typeface="+mj-ea"/>
                <a:cs typeface="+mj-cs"/>
              </a:defRPr>
            </a:lvl1pPr>
          </a:lstStyle>
          <a:p>
            <a:r>
              <a:rPr lang="en-US" sz="8000" b="1" dirty="0"/>
              <a:t>n </a:t>
            </a:r>
            <a:r>
              <a:rPr lang="en-CH" sz="8000" b="1" dirty="0"/>
              <a:t>T O F</a:t>
            </a:r>
          </a:p>
        </p:txBody>
      </p:sp>
    </p:spTree>
    <p:extLst>
      <p:ext uri="{BB962C8B-B14F-4D97-AF65-F5344CB8AC3E}">
        <p14:creationId xmlns:p14="http://schemas.microsoft.com/office/powerpoint/2010/main" val="805459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98A94-B671-E78F-7F7E-B1DFF0ADE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TOF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60FBF1-F4D6-DBD3-E922-BAEAFDAD9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12</a:t>
            </a:fld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A6D8C1E-C1D3-1D6D-A00D-D143372ED8C3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52342D3-A7DD-1ADF-A1B9-B0E45A9F5FE4}"/>
                  </a:ext>
                </a:extLst>
              </p:cNvPr>
              <p:cNvSpPr txBox="1"/>
              <p:nvPr/>
            </p:nvSpPr>
            <p:spPr>
              <a:xfrm>
                <a:off x="270396" y="4726370"/>
                <a:ext cx="7697093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itchFamily="2" charset="2"/>
                  <a:buChar char="§"/>
                </a:pPr>
                <a:r>
                  <a:rPr lang="en-CH" sz="2400" dirty="0">
                    <a:latin typeface="LM Roman 10" pitchFamily="2" charset="77"/>
                  </a:rPr>
                  <a:t>TOF cycles: highest intensity/ring in PSB. </a:t>
                </a:r>
              </a:p>
              <a:p>
                <a:pPr marL="342900" indent="-342900">
                  <a:buFont typeface="Wingdings" pitchFamily="2" charset="2"/>
                  <a:buChar char="§"/>
                </a:pPr>
                <a:endParaRPr lang="en-CH" sz="2400" dirty="0">
                  <a:latin typeface="LM Roman 10" pitchFamily="2" charset="77"/>
                </a:endParaRPr>
              </a:p>
              <a:p>
                <a:pPr marL="342900" indent="-342900">
                  <a:buFont typeface="Wingdings" pitchFamily="2" charset="2"/>
                  <a:buChar char="§"/>
                </a:pPr>
                <a:r>
                  <a:rPr lang="en-CH" sz="2400" dirty="0">
                    <a:latin typeface="LM Roman 10" pitchFamily="2" charset="77"/>
                  </a:rPr>
                  <a:t>Loss mostly at beginning of cycle (high space charge): still 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rgbClr val="0131FF"/>
                        </a:solidFill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sz="2400" b="1" i="1">
                        <a:solidFill>
                          <a:srgbClr val="0131FF"/>
                        </a:solidFill>
                        <a:latin typeface="Cambria Math" panose="02040503050406030204" pitchFamily="18" charset="0"/>
                      </a:rPr>
                      <m:t>𝟗𝟖</m:t>
                    </m:r>
                    <m:r>
                      <a:rPr lang="en-US" sz="2400" b="1" i="1">
                        <a:solidFill>
                          <a:srgbClr val="0131FF"/>
                        </a:solidFill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CH" sz="2400" b="1" dirty="0">
                    <a:solidFill>
                      <a:srgbClr val="0131FF"/>
                    </a:solidFill>
                    <a:latin typeface="LM Roman 10" pitchFamily="2" charset="77"/>
                  </a:rPr>
                  <a:t> transmission</a:t>
                </a:r>
                <a:r>
                  <a:rPr lang="en-CH" sz="2400" dirty="0">
                    <a:latin typeface="LM Roman 10" pitchFamily="2" charset="77"/>
                  </a:rPr>
                  <a:t> </a:t>
                </a:r>
                <a:r>
                  <a:rPr lang="en-GB" sz="2400" dirty="0">
                    <a:latin typeface="LM Roman 10" pitchFamily="2" charset="77"/>
                  </a:rPr>
                  <a:t>i</a:t>
                </a:r>
                <a:r>
                  <a:rPr lang="en-CH" sz="2400" dirty="0">
                    <a:latin typeface="LM Roman 10" pitchFamily="2" charset="77"/>
                  </a:rPr>
                  <a:t>n PSB. 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52342D3-A7DD-1ADF-A1B9-B0E45A9F5F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396" y="4726370"/>
                <a:ext cx="7697093" cy="1569660"/>
              </a:xfrm>
              <a:prstGeom prst="rect">
                <a:avLst/>
              </a:prstGeom>
              <a:blipFill>
                <a:blip r:embed="rId3"/>
                <a:stretch>
                  <a:fillRect l="-1153" t="-3226" b="-8065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531D569F-32CF-903E-145A-AB32C5DD1B9C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JAP23 Workshop</a:t>
            </a:r>
            <a:endParaRPr lang="el-GR" sz="1400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DD1AA225-7222-A8F3-EC47-5433442A98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3971" y="1024082"/>
            <a:ext cx="3798545" cy="5064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AFD624F-2C75-882A-2F70-A4FDB649E092}"/>
              </a:ext>
            </a:extLst>
          </p:cNvPr>
          <p:cNvCxnSpPr>
            <a:cxnSpLocks/>
            <a:stCxn id="9" idx="2"/>
          </p:cNvCxnSpPr>
          <p:nvPr/>
        </p:nvCxnSpPr>
        <p:spPr>
          <a:xfrm flipH="1">
            <a:off x="6582530" y="1751041"/>
            <a:ext cx="2361621" cy="0"/>
          </a:xfrm>
          <a:prstGeom prst="straightConnector1">
            <a:avLst/>
          </a:prstGeom>
          <a:ln w="762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BB54797A-2E93-E6D5-F648-5B5BE64EBA1F}"/>
              </a:ext>
            </a:extLst>
          </p:cNvPr>
          <p:cNvSpPr/>
          <p:nvPr/>
        </p:nvSpPr>
        <p:spPr>
          <a:xfrm>
            <a:off x="8944151" y="1197785"/>
            <a:ext cx="756356" cy="1106512"/>
          </a:xfrm>
          <a:prstGeom prst="ellipse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7117ACC-E86B-76C9-3C01-885CF2B4FD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4121" y="816860"/>
            <a:ext cx="5513937" cy="3641279"/>
          </a:xfrm>
          <a:prstGeom prst="rect">
            <a:avLst/>
          </a:prstGeom>
          <a:ln w="76200">
            <a:solidFill>
              <a:srgbClr val="7030A0"/>
            </a:solidFill>
          </a:ln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19401212-912A-E939-6BDE-111B805C1E31}"/>
              </a:ext>
            </a:extLst>
          </p:cNvPr>
          <p:cNvSpPr/>
          <p:nvPr/>
        </p:nvSpPr>
        <p:spPr>
          <a:xfrm>
            <a:off x="3740764" y="816860"/>
            <a:ext cx="1486018" cy="1106512"/>
          </a:xfrm>
          <a:prstGeom prst="ellipse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62034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4D84C9-2CDF-551E-2EF6-8945C4ED7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13</a:t>
            </a:fld>
            <a:endParaRPr lang="el-GR" dirty="0"/>
          </a:p>
        </p:txBody>
      </p:sp>
      <p:pic>
        <p:nvPicPr>
          <p:cNvPr id="4098" name="Picture 2" descr="East Area Documentation">
            <a:extLst>
              <a:ext uri="{FF2B5EF4-FFF2-40B4-BE49-F238E27FC236}">
                <a16:creationId xmlns:a16="http://schemas.microsoft.com/office/drawing/2014/main" id="{14621276-1911-6567-F7DC-08EAE17E5F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6FB56100-132E-15A1-6F5F-1EAB1FC278DE}"/>
              </a:ext>
            </a:extLst>
          </p:cNvPr>
          <p:cNvSpPr txBox="1">
            <a:spLocks/>
          </p:cNvSpPr>
          <p:nvPr/>
        </p:nvSpPr>
        <p:spPr>
          <a:xfrm>
            <a:off x="838199" y="2002631"/>
            <a:ext cx="10515600" cy="28527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bg1"/>
                </a:solidFill>
                <a:latin typeface="LM Roman Caps 10" pitchFamily="2" charset="77"/>
                <a:ea typeface="+mj-ea"/>
                <a:cs typeface="+mj-cs"/>
              </a:defRPr>
            </a:lvl1pPr>
          </a:lstStyle>
          <a:p>
            <a:r>
              <a:rPr lang="en-CH" sz="8000" b="1" dirty="0"/>
              <a:t>E A S T</a:t>
            </a:r>
          </a:p>
        </p:txBody>
      </p:sp>
    </p:spTree>
    <p:extLst>
      <p:ext uri="{BB962C8B-B14F-4D97-AF65-F5344CB8AC3E}">
        <p14:creationId xmlns:p14="http://schemas.microsoft.com/office/powerpoint/2010/main" val="1365847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98A94-B671-E78F-7F7E-B1DFF0ADE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EAST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60FBF1-F4D6-DBD3-E922-BAEAFDAD9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14</a:t>
            </a:fld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A6D8C1E-C1D3-1D6D-A00D-D143372ED8C3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18C92CB-8333-16AB-826D-80C01D98AD2C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JAP23 Workshop</a:t>
            </a:r>
            <a:endParaRPr lang="el-GR" sz="14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A964BBD-A5A9-6BDD-4994-74AAAABD3B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6033" y="1100227"/>
            <a:ext cx="3527939" cy="4733691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BD2804B-F6D9-7757-6CB8-1A756CD07D93}"/>
              </a:ext>
            </a:extLst>
          </p:cNvPr>
          <p:cNvCxnSpPr>
            <a:cxnSpLocks/>
            <a:stCxn id="12" idx="2"/>
          </p:cNvCxnSpPr>
          <p:nvPr/>
        </p:nvCxnSpPr>
        <p:spPr>
          <a:xfrm flipH="1">
            <a:off x="6560820" y="2043229"/>
            <a:ext cx="2994441" cy="0"/>
          </a:xfrm>
          <a:prstGeom prst="straightConnector1">
            <a:avLst/>
          </a:prstGeom>
          <a:ln w="762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B37649CA-627F-817B-5F48-D2F32F198C05}"/>
              </a:ext>
            </a:extLst>
          </p:cNvPr>
          <p:cNvSpPr/>
          <p:nvPr/>
        </p:nvSpPr>
        <p:spPr>
          <a:xfrm>
            <a:off x="9555261" y="1291303"/>
            <a:ext cx="756356" cy="1503852"/>
          </a:xfrm>
          <a:prstGeom prst="ellipse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9A40E79-44C1-F6D2-3F85-0FEA295306BD}"/>
                  </a:ext>
                </a:extLst>
              </p:cNvPr>
              <p:cNvSpPr txBox="1"/>
              <p:nvPr/>
            </p:nvSpPr>
            <p:spPr>
              <a:xfrm>
                <a:off x="1229438" y="4640221"/>
                <a:ext cx="6826595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itchFamily="2" charset="2"/>
                  <a:buChar char="§"/>
                </a:pPr>
                <a:r>
                  <a:rPr lang="en-CH" sz="2400" dirty="0">
                    <a:latin typeface="LM Roman 10" pitchFamily="2" charset="77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solidFill>
                          <a:srgbClr val="0131FF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2400" b="1" i="1">
                        <a:solidFill>
                          <a:srgbClr val="0131FF"/>
                        </a:solidFill>
                        <a:latin typeface="Cambria Math" panose="02040503050406030204" pitchFamily="18" charset="0"/>
                      </a:rPr>
                      <m:t>𝟗𝟖</m:t>
                    </m:r>
                    <m:r>
                      <a:rPr lang="en-US" sz="2400" b="1" i="1">
                        <a:solidFill>
                          <a:srgbClr val="0131FF"/>
                        </a:solidFill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CH" sz="2400" b="1" dirty="0">
                    <a:solidFill>
                      <a:srgbClr val="0131FF"/>
                    </a:solidFill>
                    <a:latin typeface="LM Roman 10" pitchFamily="2" charset="77"/>
                  </a:rPr>
                  <a:t> </a:t>
                </a:r>
                <a:r>
                  <a:rPr lang="en-CH" sz="2400" dirty="0">
                    <a:latin typeface="LM Roman 10" pitchFamily="2" charset="77"/>
                  </a:rPr>
                  <a:t>overall transmission! </a:t>
                </a:r>
              </a:p>
              <a:p>
                <a:pPr marL="342900" indent="-342900">
                  <a:buFont typeface="Wingdings" pitchFamily="2" charset="2"/>
                  <a:buChar char="§"/>
                </a:pPr>
                <a:endParaRPr lang="en-US" sz="2400" dirty="0">
                  <a:latin typeface="LM Roman 10" pitchFamily="2" charset="77"/>
                </a:endParaRPr>
              </a:p>
              <a:p>
                <a:pPr marL="342900" indent="-342900">
                  <a:buFont typeface="Wingdings" pitchFamily="2" charset="2"/>
                  <a:buChar char="§"/>
                </a:pPr>
                <a:r>
                  <a:rPr lang="en-US" sz="2400" dirty="0">
                    <a:latin typeface="LM Roman 10" pitchFamily="2" charset="77"/>
                  </a:rPr>
                  <a:t>Some spread in transmission between PSB-PS: to be understood. </a:t>
                </a:r>
                <a:endParaRPr lang="en-CH" sz="2400" dirty="0">
                  <a:latin typeface="LM Roman 10" pitchFamily="2" charset="77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9A40E79-44C1-F6D2-3F85-0FEA295306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9438" y="4640221"/>
                <a:ext cx="6826595" cy="1569660"/>
              </a:xfrm>
              <a:prstGeom prst="rect">
                <a:avLst/>
              </a:prstGeom>
              <a:blipFill>
                <a:blip r:embed="rId4"/>
                <a:stretch>
                  <a:fillRect l="-1113" t="-3200" r="-2041" b="-7200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9DD95761-0D14-94C0-7FBC-64A86D9B65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5067" y="1100227"/>
            <a:ext cx="6137689" cy="2689441"/>
          </a:xfrm>
          <a:prstGeom prst="rect">
            <a:avLst/>
          </a:prstGeom>
          <a:ln w="76200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3262186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4D84C9-2CDF-551E-2EF6-8945C4ED7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15</a:t>
            </a:fld>
            <a:endParaRPr lang="el-GR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65698C5-4241-C6A1-7596-EAC3E9D15629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35000"/>
          </a:blip>
          <a:stretch>
            <a:fillRect/>
          </a:stretch>
        </p:blipFill>
        <p:spPr>
          <a:xfrm>
            <a:off x="-1" y="-1"/>
            <a:ext cx="12192000" cy="68580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23741F0C-7E71-5C29-F55B-63C0E65864BF}"/>
              </a:ext>
            </a:extLst>
          </p:cNvPr>
          <p:cNvSpPr txBox="1">
            <a:spLocks/>
          </p:cNvSpPr>
          <p:nvPr/>
        </p:nvSpPr>
        <p:spPr>
          <a:xfrm>
            <a:off x="838199" y="2002631"/>
            <a:ext cx="10515600" cy="28527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bg1"/>
                </a:solidFill>
                <a:latin typeface="LM Roman Caps 10" pitchFamily="2" charset="77"/>
                <a:ea typeface="+mj-ea"/>
                <a:cs typeface="+mj-cs"/>
              </a:defRPr>
            </a:lvl1pPr>
          </a:lstStyle>
          <a:p>
            <a:r>
              <a:rPr lang="en-CH" sz="8000" b="1" dirty="0"/>
              <a:t>S F T P R O</a:t>
            </a:r>
          </a:p>
        </p:txBody>
      </p:sp>
    </p:spTree>
    <p:extLst>
      <p:ext uri="{BB962C8B-B14F-4D97-AF65-F5344CB8AC3E}">
        <p14:creationId xmlns:p14="http://schemas.microsoft.com/office/powerpoint/2010/main" val="3094708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98A94-B671-E78F-7F7E-B1DFF0ADE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SFTPRO transmission breakdown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60FBF1-F4D6-DBD3-E922-BAEAFDAD9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16</a:t>
            </a:fld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A6D8C1E-C1D3-1D6D-A00D-D143372ED8C3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EEC4B04-51A4-1A27-9635-FB86B0B9F1BF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JAP23 Workshop</a:t>
            </a:r>
            <a:endParaRPr lang="el-GR" sz="14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4F75251-5D28-80EA-45C2-485D2B2B67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0111" y="1021505"/>
            <a:ext cx="4809162" cy="3012450"/>
          </a:xfrm>
          <a:prstGeom prst="rect">
            <a:avLst/>
          </a:prstGeom>
          <a:ln w="76200">
            <a:solidFill>
              <a:srgbClr val="7030A0"/>
            </a:solidFill>
          </a:ln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7DE37F74-9D80-81EB-D731-0FE43138A0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3888" y="829733"/>
            <a:ext cx="6064955" cy="5198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033B8F6F-B407-E18C-2938-E55C6C7EE3B5}"/>
              </a:ext>
            </a:extLst>
          </p:cNvPr>
          <p:cNvCxnSpPr>
            <a:cxnSpLocks/>
            <a:stCxn id="9" idx="2"/>
          </p:cNvCxnSpPr>
          <p:nvPr/>
        </p:nvCxnSpPr>
        <p:spPr>
          <a:xfrm flipH="1">
            <a:off x="5813778" y="1382750"/>
            <a:ext cx="3741483" cy="642339"/>
          </a:xfrm>
          <a:prstGeom prst="straightConnector1">
            <a:avLst/>
          </a:prstGeom>
          <a:ln w="762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936DF8BD-FB03-D0D5-85FC-825A5D5E802F}"/>
              </a:ext>
            </a:extLst>
          </p:cNvPr>
          <p:cNvSpPr txBox="1"/>
          <p:nvPr/>
        </p:nvSpPr>
        <p:spPr>
          <a:xfrm>
            <a:off x="74745" y="4299220"/>
            <a:ext cx="688625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CH" sz="2000" dirty="0">
                <a:latin typeface="LM Roman 10" pitchFamily="2" charset="77"/>
              </a:rPr>
              <a:t>Reason for difference in transmission not completely understood.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CH" sz="2000" dirty="0">
                <a:latin typeface="LM Roman 10" pitchFamily="2" charset="77"/>
              </a:rPr>
              <a:t>Difference in extraction/steering of two injections can be one of the causes (steering is optimized for 1</a:t>
            </a:r>
            <a:r>
              <a:rPr lang="en-CH" sz="2000" baseline="30000" dirty="0">
                <a:latin typeface="LM Roman 10" pitchFamily="2" charset="77"/>
              </a:rPr>
              <a:t>st</a:t>
            </a:r>
            <a:r>
              <a:rPr lang="en-CH" sz="2000" dirty="0">
                <a:latin typeface="LM Roman 10" pitchFamily="2" charset="77"/>
              </a:rPr>
              <a:t> injection). </a:t>
            </a:r>
            <a:endParaRPr lang="en-CH" sz="2000" baseline="30000" dirty="0">
              <a:latin typeface="LM Roman 10" pitchFamily="2" charset="77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LM Roman 10" pitchFamily="2" charset="77"/>
              </a:rPr>
              <a:t>Plans for: fine </a:t>
            </a:r>
            <a:r>
              <a:rPr lang="en-US" sz="2000" b="1" dirty="0">
                <a:solidFill>
                  <a:srgbClr val="0131FF"/>
                </a:solidFill>
                <a:latin typeface="LM Roman 10" pitchFamily="2" charset="77"/>
              </a:rPr>
              <a:t>calibration</a:t>
            </a:r>
            <a:r>
              <a:rPr lang="en-US" sz="2000" dirty="0">
                <a:solidFill>
                  <a:srgbClr val="000000"/>
                </a:solidFill>
                <a:latin typeface="LM Roman 10" pitchFamily="2" charset="77"/>
              </a:rPr>
              <a:t> of </a:t>
            </a:r>
            <a:r>
              <a:rPr lang="en-US" sz="2000" dirty="0">
                <a:solidFill>
                  <a:srgbClr val="000000"/>
                </a:solidFill>
                <a:latin typeface="LM Roman 10" pitchFamily="2" charset="77"/>
                <a:hlinkClick r:id="rId4" action="ppaction://hlinksldjump"/>
              </a:rPr>
              <a:t>extraction</a:t>
            </a:r>
            <a:r>
              <a:rPr lang="en-US" sz="2000" dirty="0">
                <a:solidFill>
                  <a:srgbClr val="000000"/>
                </a:solidFill>
                <a:latin typeface="LM Roman 10" pitchFamily="2" charset="77"/>
              </a:rPr>
              <a:t>, </a:t>
            </a:r>
            <a:r>
              <a:rPr lang="en-US" sz="2000" b="1" dirty="0">
                <a:solidFill>
                  <a:srgbClr val="0131FF"/>
                </a:solidFill>
                <a:latin typeface="LM Roman 10" pitchFamily="2" charset="77"/>
              </a:rPr>
              <a:t>independent steering </a:t>
            </a:r>
            <a:r>
              <a:rPr lang="en-US" sz="2000" dirty="0">
                <a:solidFill>
                  <a:srgbClr val="000000"/>
                </a:solidFill>
                <a:latin typeface="LM Roman 10" pitchFamily="2" charset="77"/>
              </a:rPr>
              <a:t>correction,</a:t>
            </a:r>
            <a:r>
              <a:rPr lang="en-CH" sz="2000" b="1" dirty="0">
                <a:solidFill>
                  <a:srgbClr val="0131FF"/>
                </a:solidFill>
                <a:latin typeface="LM Roman 10" pitchFamily="2" charset="77"/>
              </a:rPr>
              <a:t> automatic steering framework</a:t>
            </a:r>
            <a:r>
              <a:rPr lang="en-CH" sz="2000" dirty="0">
                <a:solidFill>
                  <a:srgbClr val="000000"/>
                </a:solidFill>
                <a:latin typeface="LM Roman 10" pitchFamily="2" charset="77"/>
              </a:rPr>
              <a:t>. 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583E018-6C10-7C63-6361-89F64DC73C53}"/>
              </a:ext>
            </a:extLst>
          </p:cNvPr>
          <p:cNvSpPr/>
          <p:nvPr/>
        </p:nvSpPr>
        <p:spPr>
          <a:xfrm>
            <a:off x="9555261" y="1021505"/>
            <a:ext cx="756356" cy="722489"/>
          </a:xfrm>
          <a:prstGeom prst="ellipse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14025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98A94-B671-E78F-7F7E-B1DFF0ADE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SFTPRO transmission breakdown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60FBF1-F4D6-DBD3-E922-BAEAFDAD9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17</a:t>
            </a:fld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A6D8C1E-C1D3-1D6D-A00D-D143372ED8C3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EEC4B04-51A4-1A27-9635-FB86B0B9F1BF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JAP23 Workshop</a:t>
            </a:r>
            <a:endParaRPr lang="el-GR" sz="1400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68ABEB4D-B4F6-3B94-918A-8F5F8861B8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3888" y="829733"/>
            <a:ext cx="6064955" cy="5198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157D877-FE6C-D22C-9486-07710A8E58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559" y="1028700"/>
            <a:ext cx="5103488" cy="3162725"/>
          </a:xfrm>
          <a:prstGeom prst="rect">
            <a:avLst/>
          </a:prstGeom>
          <a:ln w="76200">
            <a:solidFill>
              <a:srgbClr val="7030A0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32DFC00-563B-5531-F03E-D2D511DFCB3C}"/>
                  </a:ext>
                </a:extLst>
              </p:cNvPr>
              <p:cNvSpPr txBox="1"/>
              <p:nvPr/>
            </p:nvSpPr>
            <p:spPr>
              <a:xfrm>
                <a:off x="275949" y="4446996"/>
                <a:ext cx="6574523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§"/>
                </a:pPr>
                <a:r>
                  <a:rPr lang="en-CH" sz="2400" dirty="0">
                    <a:latin typeface="LM Roman 10" pitchFamily="2" charset="77"/>
                  </a:rPr>
                  <a:t>Barrier bucket used </a:t>
                </a:r>
                <a:r>
                  <a:rPr lang="en-US" sz="2400" dirty="0">
                    <a:latin typeface="LM Roman 10" pitchFamily="2" charset="77"/>
                  </a:rPr>
                  <a:t>since mid-October</a:t>
                </a:r>
                <a:r>
                  <a:rPr lang="en-CH" sz="2400" dirty="0">
                    <a:latin typeface="LM Roman 10" pitchFamily="2" charset="77"/>
                  </a:rPr>
                  <a:t> of 2022;  operational in 2023.</a:t>
                </a: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CH" sz="2400" dirty="0">
                    <a:latin typeface="LM Roman 10" pitchFamily="2" charset="77"/>
                  </a:rPr>
                  <a:t>Barrier bucket creates longitudinal gap during rise time of extraction kicker: gain in PS-SPS transmission of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solidFill>
                          <a:srgbClr val="0131FF"/>
                        </a:solidFill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sz="2400" b="1" i="1" smtClean="0">
                        <a:solidFill>
                          <a:srgbClr val="0131FF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sz="2400" b="1" i="1" smtClean="0">
                        <a:solidFill>
                          <a:srgbClr val="0131FF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400" b="1" i="1" smtClean="0">
                        <a:solidFill>
                          <a:srgbClr val="0131FF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sz="2400" b="1" i="1" smtClean="0">
                        <a:solidFill>
                          <a:srgbClr val="0131FF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b="1" i="1" smtClean="0">
                        <a:solidFill>
                          <a:srgbClr val="0131FF"/>
                        </a:solidFill>
                        <a:latin typeface="Cambria Math" panose="02040503050406030204" pitchFamily="18" charset="0"/>
                      </a:rPr>
                      <m:t>𝟓</m:t>
                    </m:r>
                    <m:r>
                      <a:rPr lang="en-US" sz="2400" b="1" i="1" smtClean="0">
                        <a:solidFill>
                          <a:srgbClr val="0131FF"/>
                        </a:solidFill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CH" sz="2400" dirty="0">
                    <a:latin typeface="LM Roman 10" pitchFamily="2" charset="77"/>
                  </a:rPr>
                  <a:t>.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32DFC00-563B-5531-F03E-D2D511DFCB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949" y="4446996"/>
                <a:ext cx="6574523" cy="1938992"/>
              </a:xfrm>
              <a:prstGeom prst="rect">
                <a:avLst/>
              </a:prstGeom>
              <a:blipFill>
                <a:blip r:embed="rId4"/>
                <a:stretch>
                  <a:fillRect l="-1205" t="-2508" b="-59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970413E-E697-E7A3-7F6E-07CF7582DB9E}"/>
              </a:ext>
            </a:extLst>
          </p:cNvPr>
          <p:cNvCxnSpPr>
            <a:cxnSpLocks/>
            <a:stCxn id="12" idx="2"/>
          </p:cNvCxnSpPr>
          <p:nvPr/>
        </p:nvCxnSpPr>
        <p:spPr>
          <a:xfrm flipH="1">
            <a:off x="5829300" y="1665692"/>
            <a:ext cx="3034146" cy="0"/>
          </a:xfrm>
          <a:prstGeom prst="straightConnector1">
            <a:avLst/>
          </a:prstGeom>
          <a:ln w="762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E7760C38-9BEF-B188-950D-3ACC58124A5C}"/>
              </a:ext>
            </a:extLst>
          </p:cNvPr>
          <p:cNvSpPr/>
          <p:nvPr/>
        </p:nvSpPr>
        <p:spPr>
          <a:xfrm>
            <a:off x="8863446" y="1028700"/>
            <a:ext cx="2130136" cy="1273984"/>
          </a:xfrm>
          <a:prstGeom prst="ellipse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03565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98A94-B671-E78F-7F7E-B1DFF0ADE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SFTPRO transmission breakdown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60FBF1-F4D6-DBD3-E922-BAEAFDAD9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18</a:t>
            </a:fld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A6D8C1E-C1D3-1D6D-A00D-D143372ED8C3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BB64DB8-D356-329F-853F-C9F4466CD12D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JAP23 Workshop</a:t>
            </a:r>
            <a:endParaRPr lang="el-GR" sz="1400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5E39ACC6-D022-058F-E11B-A2039A65CF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3888" y="829733"/>
            <a:ext cx="6064955" cy="5198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F22D013-F5FB-E372-21BE-697B6A11AF9D}"/>
              </a:ext>
            </a:extLst>
          </p:cNvPr>
          <p:cNvCxnSpPr>
            <a:cxnSpLocks/>
            <a:stCxn id="12" idx="2"/>
          </p:cNvCxnSpPr>
          <p:nvPr/>
        </p:nvCxnSpPr>
        <p:spPr>
          <a:xfrm flipH="1">
            <a:off x="5704609" y="2480664"/>
            <a:ext cx="5079003" cy="0"/>
          </a:xfrm>
          <a:prstGeom prst="straightConnector1">
            <a:avLst/>
          </a:prstGeom>
          <a:ln w="762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5C354656-3530-9E40-AB6F-BA7A43008470}"/>
              </a:ext>
            </a:extLst>
          </p:cNvPr>
          <p:cNvSpPr/>
          <p:nvPr/>
        </p:nvSpPr>
        <p:spPr>
          <a:xfrm>
            <a:off x="10783612" y="1664972"/>
            <a:ext cx="675221" cy="1631383"/>
          </a:xfrm>
          <a:prstGeom prst="ellipse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CFEEC14-49A8-F096-C6B5-990B8C5F11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928" y="1198996"/>
            <a:ext cx="4813509" cy="3178732"/>
          </a:xfrm>
          <a:prstGeom prst="rect">
            <a:avLst/>
          </a:prstGeom>
          <a:ln w="76200">
            <a:solidFill>
              <a:srgbClr val="7030A0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5AB3B39-61B9-507F-D2F8-998B6E5C80CA}"/>
              </a:ext>
            </a:extLst>
          </p:cNvPr>
          <p:cNvSpPr txBox="1"/>
          <p:nvPr/>
        </p:nvSpPr>
        <p:spPr>
          <a:xfrm>
            <a:off x="283477" y="4648973"/>
            <a:ext cx="63457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CH" sz="2400" dirty="0">
                <a:latin typeface="LM Roman 10" pitchFamily="2" charset="77"/>
              </a:rPr>
              <a:t>Better overall SPS transmission (in-ring) compared to 2022.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CH" sz="2400" dirty="0">
                <a:latin typeface="LM Roman 10" pitchFamily="2" charset="77"/>
              </a:rPr>
              <a:t>Compromise between </a:t>
            </a:r>
            <a:r>
              <a:rPr lang="en-CH" sz="2400" b="1" dirty="0">
                <a:solidFill>
                  <a:srgbClr val="0131FF"/>
                </a:solidFill>
                <a:latin typeface="LM Roman 10" pitchFamily="2" charset="77"/>
              </a:rPr>
              <a:t>SPS transmission </a:t>
            </a:r>
            <a:r>
              <a:rPr lang="en-CH" sz="2400" dirty="0">
                <a:solidFill>
                  <a:schemeClr val="tx2"/>
                </a:solidFill>
                <a:latin typeface="LM Roman 10" pitchFamily="2" charset="77"/>
              </a:rPr>
              <a:t>and</a:t>
            </a:r>
            <a:r>
              <a:rPr lang="en-CH" sz="2400" b="1" dirty="0">
                <a:solidFill>
                  <a:srgbClr val="0131FF"/>
                </a:solidFill>
                <a:latin typeface="LM Roman 10" pitchFamily="2" charset="77"/>
              </a:rPr>
              <a:t> splitter losses </a:t>
            </a:r>
            <a:r>
              <a:rPr lang="en-CH" sz="2400" dirty="0">
                <a:latin typeface="LM Roman 10" pitchFamily="2" charset="77"/>
              </a:rPr>
              <a:t>(see </a:t>
            </a:r>
            <a:r>
              <a:rPr lang="en-CH" sz="2400" dirty="0">
                <a:latin typeface="LM Roman 10" pitchFamily="2" charset="77"/>
                <a:hlinkClick r:id="rId4"/>
              </a:rPr>
              <a:t>IPP 14/07/2022</a:t>
            </a:r>
            <a:r>
              <a:rPr lang="en-CH" sz="2400" dirty="0">
                <a:latin typeface="LM Roman 10" pitchFamily="2" charset="77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870267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56F2AA-46BA-CD88-8F9D-04C8724D4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19</a:t>
            </a:fld>
            <a:endParaRPr lang="el-G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FB7E124-8229-9624-0A09-CA9F86A075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0843" y="808557"/>
            <a:ext cx="5376197" cy="34801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3FF69BB-588F-569F-B01F-02584F0B3F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410" y="808557"/>
            <a:ext cx="5376197" cy="348016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51255C4-DC96-B063-1615-38F624D4D763}"/>
              </a:ext>
            </a:extLst>
          </p:cNvPr>
          <p:cNvSpPr txBox="1"/>
          <p:nvPr/>
        </p:nvSpPr>
        <p:spPr>
          <a:xfrm>
            <a:off x="8579024" y="39116"/>
            <a:ext cx="21197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4400" b="1" dirty="0">
                <a:solidFill>
                  <a:srgbClr val="0131FF"/>
                </a:solidFill>
                <a:latin typeface="LM Roman 10" pitchFamily="2" charset="77"/>
              </a:rPr>
              <a:t>2023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2B3EFB1-2E9D-747B-317C-B71E3F82AFB9}"/>
              </a:ext>
            </a:extLst>
          </p:cNvPr>
          <p:cNvSpPr txBox="1"/>
          <p:nvPr/>
        </p:nvSpPr>
        <p:spPr>
          <a:xfrm>
            <a:off x="2149634" y="39116"/>
            <a:ext cx="21197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4400" b="1" dirty="0">
                <a:solidFill>
                  <a:srgbClr val="0131FF"/>
                </a:solidFill>
                <a:latin typeface="LM Roman 10" pitchFamily="2" charset="77"/>
              </a:rPr>
              <a:t>2022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335164B-1E8F-4277-C993-8D213958C262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2E0F002-65AA-1101-DA8D-66A304A29A9E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JAP23 Workshop</a:t>
            </a:r>
            <a:endParaRPr lang="el-GR" sz="1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FA8058C-F0CC-84C8-4D08-F579B42B105E}"/>
              </a:ext>
            </a:extLst>
          </p:cNvPr>
          <p:cNvSpPr txBox="1"/>
          <p:nvPr/>
        </p:nvSpPr>
        <p:spPr>
          <a:xfrm>
            <a:off x="1479194" y="4517536"/>
            <a:ext cx="92293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0" dirty="0">
                <a:solidFill>
                  <a:srgbClr val="0131FF"/>
                </a:solidFill>
                <a:latin typeface="LM Roman 10" pitchFamily="2" charset="77"/>
              </a:rPr>
              <a:t>In 2023, we matched or even surpassed transmission performance of 2022.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3D7A267-1352-F398-84E9-429CC3ED013A}"/>
              </a:ext>
            </a:extLst>
          </p:cNvPr>
          <p:cNvSpPr txBox="1"/>
          <p:nvPr/>
        </p:nvSpPr>
        <p:spPr>
          <a:xfrm>
            <a:off x="1479194" y="5739574"/>
            <a:ext cx="92293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0" dirty="0">
                <a:solidFill>
                  <a:srgbClr val="FF0000"/>
                </a:solidFill>
                <a:latin typeface="LM Roman 10" pitchFamily="2" charset="77"/>
              </a:rPr>
              <a:t>What can we expect for the next years?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F4549C5-0E6B-0AAB-790D-9780CFDDD2A7}"/>
              </a:ext>
            </a:extLst>
          </p:cNvPr>
          <p:cNvSpPr txBox="1"/>
          <p:nvPr/>
        </p:nvSpPr>
        <p:spPr>
          <a:xfrm>
            <a:off x="11020474" y="4196739"/>
            <a:ext cx="11078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LM Roman 10"/>
              </a:rPr>
              <a:t>(Lower intensity than 2022)</a:t>
            </a:r>
          </a:p>
        </p:txBody>
      </p:sp>
    </p:spTree>
    <p:extLst>
      <p:ext uri="{BB962C8B-B14F-4D97-AF65-F5344CB8AC3E}">
        <p14:creationId xmlns:p14="http://schemas.microsoft.com/office/powerpoint/2010/main" val="3820674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56A2B4-356C-9D2A-4244-739EFE38A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2</a:t>
            </a:fld>
            <a:endParaRPr lang="el-GR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AA8154D-E202-3955-D14E-199C151071C2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JAP23 Workshop</a:t>
            </a:r>
            <a:endParaRPr lang="el-GR" sz="1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5881079-E2D6-65E2-24B9-31ABEBD9D15D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9B748632-8AEF-D97A-B47C-CB7C7D707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605" y="0"/>
            <a:ext cx="10672565" cy="2203035"/>
          </a:xfrm>
          <a:noFill/>
          <a:effectLst>
            <a:softEdge rad="31750"/>
          </a:effectLst>
        </p:spPr>
        <p:txBody>
          <a:bodyPr>
            <a:normAutofit/>
          </a:bodyPr>
          <a:lstStyle/>
          <a:p>
            <a:r>
              <a:rPr lang="en-US" sz="4000" b="1" dirty="0">
                <a:latin typeface="LM Roman Caps 10"/>
              </a:rPr>
              <a:t>Transmission of proton fixed target beams in 2023 and beyond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5869775-5BE7-E5A3-457F-8072D23A850B}"/>
              </a:ext>
            </a:extLst>
          </p:cNvPr>
          <p:cNvSpPr txBox="1"/>
          <p:nvPr/>
        </p:nvSpPr>
        <p:spPr>
          <a:xfrm>
            <a:off x="1479195" y="2540398"/>
            <a:ext cx="9229383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  <a:latin typeface="LM Roman 10" pitchFamily="2" charset="77"/>
              </a:rPr>
              <a:t>How did the fixed target cycles perform in 2023?</a:t>
            </a:r>
          </a:p>
          <a:p>
            <a:pPr algn="ctr"/>
            <a:endParaRPr lang="en-US" sz="2800" b="1" i="0" dirty="0">
              <a:solidFill>
                <a:srgbClr val="FF0000"/>
              </a:solidFill>
              <a:latin typeface="LM Roman 10" pitchFamily="2" charset="77"/>
            </a:endParaRPr>
          </a:p>
          <a:p>
            <a:pPr algn="ctr"/>
            <a:endParaRPr lang="en-US" sz="2800" b="1" i="0" dirty="0">
              <a:solidFill>
                <a:srgbClr val="FF0000"/>
              </a:solidFill>
              <a:latin typeface="LM Roman 10" pitchFamily="2" charset="77"/>
            </a:endParaRPr>
          </a:p>
          <a:p>
            <a:pPr algn="ctr"/>
            <a:r>
              <a:rPr lang="en-US" sz="2800" b="1" i="0" dirty="0">
                <a:solidFill>
                  <a:srgbClr val="FF0000"/>
                </a:solidFill>
                <a:latin typeface="LM Roman 10" pitchFamily="2" charset="77"/>
              </a:rPr>
              <a:t>Where do we lose protons across the complex?</a:t>
            </a:r>
          </a:p>
          <a:p>
            <a:pPr algn="ctr"/>
            <a:endParaRPr lang="en-US" sz="2800" b="1" dirty="0">
              <a:solidFill>
                <a:srgbClr val="FF0000"/>
              </a:solidFill>
              <a:latin typeface="LM Roman 10" pitchFamily="2" charset="77"/>
            </a:endParaRPr>
          </a:p>
          <a:p>
            <a:pPr algn="ctr"/>
            <a:endParaRPr lang="en-US" sz="2800" b="1" dirty="0">
              <a:solidFill>
                <a:srgbClr val="FF0000"/>
              </a:solidFill>
              <a:latin typeface="LM Roman 10" pitchFamily="2" charset="77"/>
            </a:endParaRPr>
          </a:p>
          <a:p>
            <a:pPr algn="ctr"/>
            <a:r>
              <a:rPr lang="en-US" sz="2800" b="1" i="0" dirty="0">
                <a:solidFill>
                  <a:srgbClr val="FF0000"/>
                </a:solidFill>
                <a:latin typeface="LM Roman 10" pitchFamily="2" charset="77"/>
              </a:rPr>
              <a:t>What are the ongoing and future studies?</a:t>
            </a:r>
          </a:p>
        </p:txBody>
      </p:sp>
    </p:spTree>
    <p:extLst>
      <p:ext uri="{BB962C8B-B14F-4D97-AF65-F5344CB8AC3E}">
        <p14:creationId xmlns:p14="http://schemas.microsoft.com/office/powerpoint/2010/main" val="361933710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4D84C9-2CDF-551E-2EF6-8945C4ED7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20</a:t>
            </a:fld>
            <a:endParaRPr lang="el-GR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65865FE-62DE-1B27-4B03-A240CB074728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5000"/>
          </a:blip>
          <a:stretch>
            <a:fillRect/>
          </a:stretch>
        </p:blipFill>
        <p:spPr>
          <a:xfrm>
            <a:off x="0" y="0"/>
            <a:ext cx="12195413" cy="6858001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3CEBC19F-5FB9-C0C1-682B-BBAAE6B3E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29646"/>
            <a:ext cx="10515600" cy="3398708"/>
          </a:xfrm>
        </p:spPr>
        <p:txBody>
          <a:bodyPr>
            <a:normAutofit/>
          </a:bodyPr>
          <a:lstStyle/>
          <a:p>
            <a:r>
              <a:rPr lang="en-CH" sz="5400" b="1" u="sng" dirty="0">
                <a:latin typeface="LM Roman 10"/>
              </a:rPr>
              <a:t>Part II</a:t>
            </a:r>
            <a:br>
              <a:rPr lang="en-CH" sz="5400" b="1" u="sng" dirty="0">
                <a:latin typeface="LM Roman 10"/>
              </a:rPr>
            </a:br>
            <a:br>
              <a:rPr lang="en-CH" sz="5400" b="1" u="sng" dirty="0">
                <a:latin typeface="LM Roman 10"/>
              </a:rPr>
            </a:br>
            <a:r>
              <a:rPr lang="en-CH" sz="5400" dirty="0">
                <a:latin typeface="LM Roman 10"/>
              </a:rPr>
              <a:t>…and beyond</a:t>
            </a:r>
            <a:br>
              <a:rPr lang="en-CH" sz="5400" dirty="0">
                <a:latin typeface="LM Roman 10"/>
              </a:rPr>
            </a:br>
            <a:endParaRPr lang="en-CH" sz="5400" b="1" dirty="0"/>
          </a:p>
        </p:txBody>
      </p:sp>
    </p:spTree>
    <p:extLst>
      <p:ext uri="{BB962C8B-B14F-4D97-AF65-F5344CB8AC3E}">
        <p14:creationId xmlns:p14="http://schemas.microsoft.com/office/powerpoint/2010/main" val="1935415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98A94-B671-E78F-7F7E-B1DFF0ADE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Can we push PSB intensity?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60FBF1-F4D6-DBD3-E922-BAEAFDAD9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21</a:t>
            </a:fld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A6D8C1E-C1D3-1D6D-A00D-D143372ED8C3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64BC7BC-67AC-1AB9-0C1D-BD840979E577}"/>
                  </a:ext>
                </a:extLst>
              </p:cNvPr>
              <p:cNvSpPr txBox="1"/>
              <p:nvPr/>
            </p:nvSpPr>
            <p:spPr>
              <a:xfrm>
                <a:off x="226350" y="853625"/>
                <a:ext cx="11735076" cy="26230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H" sz="2400" dirty="0">
                    <a:latin typeface="LM Roman 10" pitchFamily="2" charset="77"/>
                  </a:rPr>
                  <a:t>High-intensity </a:t>
                </a:r>
                <a:r>
                  <a:rPr lang="en-CH" sz="2400" dirty="0">
                    <a:latin typeface="LM Roman 10" pitchFamily="2" charset="77"/>
                    <a:hlinkClick r:id="rId2"/>
                  </a:rPr>
                  <a:t>parallel</a:t>
                </a:r>
                <a:r>
                  <a:rPr lang="en-CH" sz="2400" dirty="0">
                    <a:latin typeface="LM Roman 10" pitchFamily="2" charset="77"/>
                  </a:rPr>
                  <a:t> and </a:t>
                </a:r>
                <a:r>
                  <a:rPr lang="en-CH" sz="2400" dirty="0">
                    <a:latin typeface="LM Roman 10" pitchFamily="2" charset="77"/>
                    <a:hlinkClick r:id="rId2"/>
                  </a:rPr>
                  <a:t>dedicated</a:t>
                </a:r>
                <a:r>
                  <a:rPr lang="en-CH" sz="2400" dirty="0">
                    <a:latin typeface="LM Roman 10" pitchFamily="2" charset="77"/>
                  </a:rPr>
                  <a:t> MDs in PSB during 2023: </a:t>
                </a:r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CH" sz="2000" dirty="0">
                  <a:latin typeface="LM Roman 10" pitchFamily="2" charset="77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CH" sz="2000" b="1" dirty="0">
                    <a:solidFill>
                      <a:srgbClr val="0131FF"/>
                    </a:solidFill>
                    <a:latin typeface="LM Roman 10" pitchFamily="2" charset="77"/>
                  </a:rPr>
                  <a:t>Achieved</a:t>
                </a:r>
                <a:r>
                  <a:rPr lang="en-CH" sz="2000" dirty="0">
                    <a:latin typeface="LM Roman 10" pitchFamily="2" charset="77"/>
                  </a:rPr>
                  <a:t>: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rgbClr val="0131FF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sz="2000" b="1" i="1" smtClean="0">
                        <a:solidFill>
                          <a:srgbClr val="0131FF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b="1" i="1" smtClean="0">
                        <a:solidFill>
                          <a:srgbClr val="0131FF"/>
                        </a:solidFill>
                        <a:latin typeface="Cambria Math" panose="02040503050406030204" pitchFamily="18" charset="0"/>
                      </a:rPr>
                      <m:t>𝟕</m:t>
                    </m:r>
                    <m:r>
                      <a:rPr lang="en-US" sz="2000" b="1" i="1" smtClean="0">
                        <a:solidFill>
                          <a:srgbClr val="0131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000" b="1" i="1" smtClean="0">
                            <a:solidFill>
                              <a:srgbClr val="0131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1" i="1" smtClean="0">
                            <a:solidFill>
                              <a:srgbClr val="0131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sz="2000" b="1" i="1" smtClean="0">
                            <a:solidFill>
                              <a:srgbClr val="0131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𝟏𝟑</m:t>
                        </m:r>
                      </m:sup>
                    </m:sSup>
                  </m:oMath>
                </a14:m>
                <a:r>
                  <a:rPr lang="en-CH" sz="2000" dirty="0">
                    <a:latin typeface="LM Roman 10" pitchFamily="2" charset="77"/>
                  </a:rPr>
                  <a:t> (nominal L4 current; transmission fluctuations) and </a:t>
                </a:r>
                <a14:m>
                  <m:oMath xmlns:m="http://schemas.openxmlformats.org/officeDocument/2006/math">
                    <m:r>
                      <a:rPr lang="en-US" sz="2000" b="1" i="1">
                        <a:solidFill>
                          <a:srgbClr val="0131FF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sz="2000" b="1" i="1">
                        <a:solidFill>
                          <a:srgbClr val="0131FF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b="1" i="1" smtClean="0">
                        <a:solidFill>
                          <a:srgbClr val="0131FF"/>
                        </a:solidFill>
                        <a:latin typeface="Cambria Math" panose="02040503050406030204" pitchFamily="18" charset="0"/>
                      </a:rPr>
                      <m:t>𝟔</m:t>
                    </m:r>
                    <m:r>
                      <a:rPr lang="en-US" sz="2000" b="1" i="1">
                        <a:solidFill>
                          <a:srgbClr val="0131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000" b="1" i="1">
                            <a:solidFill>
                              <a:srgbClr val="0131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1" i="1">
                            <a:solidFill>
                              <a:srgbClr val="0131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sz="2000" b="1" i="1">
                            <a:solidFill>
                              <a:srgbClr val="0131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𝟏𝟑</m:t>
                        </m:r>
                      </m:sup>
                    </m:sSup>
                  </m:oMath>
                </a14:m>
                <a:r>
                  <a:rPr lang="en-CH" sz="2000" dirty="0">
                    <a:latin typeface="LM Roman 10" pitchFamily="2" charset="77"/>
                  </a:rPr>
                  <a:t> (high L4 current; </a:t>
                </a:r>
                <a14:m>
                  <m:oMath xmlns:m="http://schemas.openxmlformats.org/officeDocument/2006/math">
                    <m:r>
                      <a:rPr lang="en-US" sz="2000" b="1" i="1">
                        <a:solidFill>
                          <a:srgbClr val="0131FF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2000" b="1" i="1">
                        <a:solidFill>
                          <a:srgbClr val="0131FF"/>
                        </a:solidFill>
                        <a:latin typeface="Cambria Math" panose="02040503050406030204" pitchFamily="18" charset="0"/>
                      </a:rPr>
                      <m:t>𝟗𝟖</m:t>
                    </m:r>
                    <m:r>
                      <a:rPr lang="en-US" sz="2000" b="1" i="1">
                        <a:solidFill>
                          <a:srgbClr val="0131FF"/>
                        </a:solidFill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CH" sz="2000" b="1" dirty="0">
                    <a:solidFill>
                      <a:srgbClr val="0131FF"/>
                    </a:solidFill>
                    <a:latin typeface="LM Roman 10" pitchFamily="2" charset="77"/>
                  </a:rPr>
                  <a:t> </a:t>
                </a:r>
                <a:r>
                  <a:rPr lang="en-CH" sz="2000" dirty="0">
                    <a:latin typeface="LM Roman 10" pitchFamily="2" charset="77"/>
                  </a:rPr>
                  <a:t>transmission) extracted protons.</a:t>
                </a: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CH" sz="2000" b="1" dirty="0">
                    <a:solidFill>
                      <a:srgbClr val="0131FF"/>
                    </a:solidFill>
                    <a:latin typeface="LM Roman 10" pitchFamily="2" charset="77"/>
                  </a:rPr>
                  <a:t>Key</a:t>
                </a:r>
                <a:r>
                  <a:rPr lang="en-CH" sz="2000" dirty="0">
                    <a:latin typeface="LM Roman 10" pitchFamily="2" charset="77"/>
                  </a:rPr>
                  <a:t> </a:t>
                </a:r>
                <a:r>
                  <a:rPr lang="en-CH" sz="2000" b="1" dirty="0">
                    <a:solidFill>
                      <a:srgbClr val="0131FF"/>
                    </a:solidFill>
                    <a:latin typeface="LM Roman 10" pitchFamily="2" charset="77"/>
                  </a:rPr>
                  <a:t>optimizations</a:t>
                </a:r>
                <a:r>
                  <a:rPr lang="en-CH" sz="2000" dirty="0">
                    <a:latin typeface="LM Roman 10" pitchFamily="2" charset="77"/>
                  </a:rPr>
                  <a:t>: painting, working point, resonance compensation, field correction, RF voltage increase + tripleH.</a:t>
                </a:r>
                <a:endParaRPr lang="en-CH" sz="2000" b="1" dirty="0">
                  <a:solidFill>
                    <a:srgbClr val="0131FF"/>
                  </a:solidFill>
                  <a:latin typeface="LM Roman 10" pitchFamily="2" charset="77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CH" sz="2000" b="1" dirty="0">
                    <a:solidFill>
                      <a:srgbClr val="0131FF"/>
                    </a:solidFill>
                    <a:latin typeface="LM Roman 10" pitchFamily="2" charset="77"/>
                  </a:rPr>
                  <a:t>2024 plan</a:t>
                </a:r>
                <a:r>
                  <a:rPr lang="en-CH" sz="2000" dirty="0">
                    <a:latin typeface="LM Roman 10" pitchFamily="2" charset="77"/>
                  </a:rPr>
                  <a:t>: keep high-intensity cycle in supercycle and/or have semi-dedicated days with high L4 current (produce operational beams with high current). </a:t>
                </a:r>
                <a:endParaRPr lang="en-CH" sz="2400" dirty="0">
                  <a:latin typeface="LM Roman 10" pitchFamily="2" charset="77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64BC7BC-67AC-1AB9-0C1D-BD840979E5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350" y="853625"/>
                <a:ext cx="11735076" cy="2623090"/>
              </a:xfrm>
              <a:prstGeom prst="rect">
                <a:avLst/>
              </a:prstGeom>
              <a:blipFill>
                <a:blip r:embed="rId3"/>
                <a:stretch>
                  <a:fillRect l="-432" t="-1932" b="-2899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2CFD4618-6A54-CAE5-C1B9-2BFC87A6C049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JAP23 Workshop</a:t>
            </a:r>
            <a:endParaRPr lang="el-GR" sz="1400" dirty="0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86026B6F-CE6C-3627-442C-6CFC5BC6D8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677" y="3636340"/>
            <a:ext cx="5033249" cy="2768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>
            <a:extLst>
              <a:ext uri="{FF2B5EF4-FFF2-40B4-BE49-F238E27FC236}">
                <a16:creationId xmlns:a16="http://schemas.microsoft.com/office/drawing/2014/main" id="{A9E5A00C-388A-4279-3109-741C258C05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4074" y="3634712"/>
            <a:ext cx="5033249" cy="2768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6196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98A94-B671-E78F-7F7E-B1DFF0ADE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PSB instabilities at high intensities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60FBF1-F4D6-DBD3-E922-BAEAFDAD9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22</a:t>
            </a:fld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A6D8C1E-C1D3-1D6D-A00D-D143372ED8C3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319E5E0-D06B-9D59-BC73-B12251CC220D}"/>
              </a:ext>
            </a:extLst>
          </p:cNvPr>
          <p:cNvSpPr txBox="1"/>
          <p:nvPr/>
        </p:nvSpPr>
        <p:spPr>
          <a:xfrm>
            <a:off x="283757" y="884483"/>
            <a:ext cx="589866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CH" sz="2400" dirty="0">
                <a:latin typeface="LM Roman 10" pitchFamily="2" charset="77"/>
              </a:rPr>
              <a:t>New instability observed at </a:t>
            </a:r>
            <a:r>
              <a:rPr lang="en-US" sz="2400" dirty="0">
                <a:latin typeface="LM Roman 10" pitchFamily="2" charset="77"/>
              </a:rPr>
              <a:t>~</a:t>
            </a:r>
            <a:r>
              <a:rPr lang="en-CH" sz="2400" dirty="0">
                <a:latin typeface="LM Roman 10" pitchFamily="2" charset="77"/>
              </a:rPr>
              <a:t>1.6</a:t>
            </a:r>
            <a:r>
              <a:rPr lang="en-US" sz="2400" dirty="0">
                <a:latin typeface="LM Roman 10" pitchFamily="2" charset="77"/>
              </a:rPr>
              <a:t> </a:t>
            </a:r>
            <a:r>
              <a:rPr lang="en-CH" sz="2400" dirty="0">
                <a:latin typeface="LM Roman 10" pitchFamily="2" charset="77"/>
              </a:rPr>
              <a:t>GeV and high intensities. </a:t>
            </a:r>
          </a:p>
          <a:p>
            <a:endParaRPr lang="en-CH" sz="2400" dirty="0">
              <a:latin typeface="LM Roman 10" pitchFamily="2" charset="77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CH" sz="2400" dirty="0">
                <a:latin typeface="LM Roman 10" pitchFamily="2" charset="77"/>
              </a:rPr>
              <a:t>Current mitigation strategy is </a:t>
            </a:r>
            <a:r>
              <a:rPr lang="en-CH" sz="2400" b="1" dirty="0">
                <a:solidFill>
                  <a:srgbClr val="0131FF"/>
                </a:solidFill>
                <a:latin typeface="LM Roman 10" pitchFamily="2" charset="77"/>
              </a:rPr>
              <a:t>coupling resonance</a:t>
            </a:r>
            <a:r>
              <a:rPr lang="en-CH" sz="2400" dirty="0">
                <a:latin typeface="LM Roman 10" pitchFamily="2" charset="77"/>
              </a:rPr>
              <a:t>: can lead to higher emittances and losses.</a:t>
            </a:r>
          </a:p>
          <a:p>
            <a:endParaRPr lang="en-US" sz="2400" dirty="0">
              <a:latin typeface="LM Roman 10" pitchFamily="2" charset="77"/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>
                <a:latin typeface="LM Roman 10" pitchFamily="2" charset="77"/>
              </a:rPr>
              <a:t>Dedicated </a:t>
            </a:r>
            <a:r>
              <a:rPr lang="en-US" sz="2400" dirty="0">
                <a:latin typeface="LM Roman 10" pitchFamily="2" charset="77"/>
                <a:hlinkClick r:id="rId2"/>
              </a:rPr>
              <a:t>MD</a:t>
            </a:r>
            <a:r>
              <a:rPr lang="en-US" sz="2400" dirty="0">
                <a:latin typeface="LM Roman 10" pitchFamily="2" charset="77"/>
              </a:rPr>
              <a:t> showed that instability is coming from extraction </a:t>
            </a:r>
            <a:r>
              <a:rPr lang="en-US" sz="2400" b="1" dirty="0">
                <a:solidFill>
                  <a:srgbClr val="0131FF"/>
                </a:solidFill>
                <a:latin typeface="LM Roman 10" pitchFamily="2" charset="77"/>
              </a:rPr>
              <a:t>kicker termination</a:t>
            </a:r>
            <a:r>
              <a:rPr lang="en-CH" sz="2400" dirty="0">
                <a:latin typeface="LM Roman 10" pitchFamily="2" charset="77"/>
              </a:rPr>
              <a:t>.</a:t>
            </a:r>
          </a:p>
          <a:p>
            <a:pPr marL="342900" indent="-342900">
              <a:buFont typeface="Wingdings" pitchFamily="2" charset="2"/>
              <a:buChar char="§"/>
            </a:pPr>
            <a:endParaRPr lang="en-CH" sz="2400" dirty="0">
              <a:latin typeface="LM Roman 10" pitchFamily="2" charset="77"/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CH" sz="2400" dirty="0">
                <a:latin typeface="LM Roman 10" pitchFamily="2" charset="77"/>
              </a:rPr>
              <a:t>Kicker cannot pulse with matched cable: </a:t>
            </a:r>
            <a:r>
              <a:rPr lang="en-CH" sz="2400" b="1" dirty="0">
                <a:solidFill>
                  <a:srgbClr val="0131FF"/>
                </a:solidFill>
                <a:latin typeface="LM Roman 10" pitchFamily="2" charset="77"/>
              </a:rPr>
              <a:t>working point adjustments </a:t>
            </a:r>
            <a:r>
              <a:rPr lang="en-CH" sz="2400" dirty="0">
                <a:latin typeface="LM Roman 10" pitchFamily="2" charset="77"/>
              </a:rPr>
              <a:t>may help in the short term.</a:t>
            </a:r>
            <a:r>
              <a:rPr lang="en-US" sz="2400" dirty="0">
                <a:latin typeface="LM Roman 10" pitchFamily="2" charset="77"/>
              </a:rPr>
              <a:t> Hardware </a:t>
            </a:r>
            <a:r>
              <a:rPr lang="en-US" sz="2400" dirty="0">
                <a:latin typeface="LM Roman 10" pitchFamily="2" charset="77"/>
                <a:hlinkClick r:id="rId3" action="ppaction://hlinksldjump"/>
              </a:rPr>
              <a:t>modification</a:t>
            </a:r>
            <a:r>
              <a:rPr lang="en-US" sz="2400" dirty="0">
                <a:latin typeface="LM Roman 10" pitchFamily="2" charset="77"/>
              </a:rPr>
              <a:t> options are considered. </a:t>
            </a:r>
            <a:r>
              <a:rPr lang="en-CH" sz="2400" dirty="0">
                <a:latin typeface="LM Roman 10" pitchFamily="2" charset="77"/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86EAA2B-9954-236A-5DD4-BB541E892FFB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JAP23 Workshop</a:t>
            </a:r>
            <a:endParaRPr lang="el-GR" sz="1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20A988D-B686-ECE5-BE22-4768EA5ED70C}"/>
              </a:ext>
            </a:extLst>
          </p:cNvPr>
          <p:cNvSpPr txBox="1"/>
          <p:nvPr/>
        </p:nvSpPr>
        <p:spPr>
          <a:xfrm>
            <a:off x="8324832" y="5962796"/>
            <a:ext cx="3867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/>
              <a:t>C. Antuono, F. Asvesta, C. Zannini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1133679-95F9-CBB8-AF3B-05D3DE00BF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2424" y="982176"/>
            <a:ext cx="5898666" cy="4592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6995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98A94-B671-E78F-7F7E-B1DFF0ADE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Pushing MTE intensity in the PS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60FBF1-F4D6-DBD3-E922-BAEAFDAD9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23</a:t>
            </a:fld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A6D8C1E-C1D3-1D6D-A00D-D143372ED8C3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E20EF63-C348-E13B-A7B8-4127C369B068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JAP23 Workshop</a:t>
            </a:r>
            <a:endParaRPr lang="el-GR" sz="1400" dirty="0"/>
          </a:p>
        </p:txBody>
      </p:sp>
      <p:pic>
        <p:nvPicPr>
          <p:cNvPr id="4" name="Picture 3" descr="A screen shot of a screen&#10;&#10;Description automatically generated">
            <a:extLst>
              <a:ext uri="{FF2B5EF4-FFF2-40B4-BE49-F238E27FC236}">
                <a16:creationId xmlns:a16="http://schemas.microsoft.com/office/drawing/2014/main" id="{B78D82DF-99FE-6426-EE0F-90D1C36560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727" y="1706127"/>
            <a:ext cx="5121152" cy="3608229"/>
          </a:xfrm>
          <a:prstGeom prst="rect">
            <a:avLst/>
          </a:prstGeom>
        </p:spPr>
      </p:pic>
      <p:pic>
        <p:nvPicPr>
          <p:cNvPr id="6" name="Picture 5" descr="A screen shot of a graph&#10;&#10;Description automatically generated">
            <a:extLst>
              <a:ext uri="{FF2B5EF4-FFF2-40B4-BE49-F238E27FC236}">
                <a16:creationId xmlns:a16="http://schemas.microsoft.com/office/drawing/2014/main" id="{67E2041B-E1C4-E9AE-C931-6FD32D778A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4636" y="1721114"/>
            <a:ext cx="4866637" cy="359324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268611D-00A7-1C81-1648-5C25EB39ECD1}"/>
              </a:ext>
            </a:extLst>
          </p:cNvPr>
          <p:cNvSpPr txBox="1"/>
          <p:nvPr/>
        </p:nvSpPr>
        <p:spPr>
          <a:xfrm>
            <a:off x="1515585" y="1379189"/>
            <a:ext cx="337143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dirty="0">
                <a:latin typeface="LM Roman 10" pitchFamily="2" charset="77"/>
                <a:cs typeface="Arial" panose="020B0604020202020204" pitchFamily="34" charset="0"/>
              </a:rPr>
              <a:t>2022: no barrier bucket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FBED40-5D03-70CC-DC61-A7F36B3918F1}"/>
              </a:ext>
            </a:extLst>
          </p:cNvPr>
          <p:cNvSpPr txBox="1"/>
          <p:nvPr/>
        </p:nvSpPr>
        <p:spPr>
          <a:xfrm>
            <a:off x="7540935" y="1425398"/>
            <a:ext cx="364715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dirty="0">
                <a:latin typeface="LM Roman 10" pitchFamily="2" charset="77"/>
                <a:cs typeface="Arial" panose="020B0604020202020204" pitchFamily="34" charset="0"/>
              </a:rPr>
              <a:t>2023: with barrier bucket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CB07710-5472-55DC-3041-BCA2AFC868AE}"/>
              </a:ext>
            </a:extLst>
          </p:cNvPr>
          <p:cNvSpPr txBox="1"/>
          <p:nvPr/>
        </p:nvSpPr>
        <p:spPr>
          <a:xfrm>
            <a:off x="2461340" y="726657"/>
            <a:ext cx="745977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2400" dirty="0">
                <a:latin typeface="LM Roman 10" pitchFamily="2" charset="77"/>
              </a:rPr>
              <a:t>High-intensity </a:t>
            </a:r>
            <a:r>
              <a:rPr lang="en-CH" sz="2400" dirty="0">
                <a:latin typeface="LM Roman 10" pitchFamily="2" charset="77"/>
                <a:hlinkClick r:id="rId4"/>
              </a:rPr>
              <a:t>tests</a:t>
            </a:r>
            <a:r>
              <a:rPr lang="en-CH" sz="2400" dirty="0">
                <a:latin typeface="LM Roman 10" pitchFamily="2" charset="77"/>
              </a:rPr>
              <a:t> in the PS: 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8280A58-5475-E54E-ABD7-D80810DD76F4}"/>
              </a:ext>
            </a:extLst>
          </p:cNvPr>
          <p:cNvSpPr/>
          <p:nvPr/>
        </p:nvSpPr>
        <p:spPr>
          <a:xfrm>
            <a:off x="8530936" y="2136612"/>
            <a:ext cx="509155" cy="783234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29B1ED9-0636-E124-8080-A3E2893095BF}"/>
              </a:ext>
            </a:extLst>
          </p:cNvPr>
          <p:cNvSpPr txBox="1"/>
          <p:nvPr/>
        </p:nvSpPr>
        <p:spPr>
          <a:xfrm>
            <a:off x="7730836" y="2055937"/>
            <a:ext cx="9529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  <a:latin typeface="LM Roman 10" pitchFamily="2" charset="77"/>
              </a:rPr>
              <a:t>M</a:t>
            </a:r>
            <a:r>
              <a:rPr lang="en-CH" sz="2000" b="1" dirty="0">
                <a:solidFill>
                  <a:srgbClr val="FF0000"/>
                </a:solidFill>
                <a:latin typeface="LM Roman 10" pitchFamily="2" charset="77"/>
              </a:rPr>
              <a:t>ax.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5F4AB692-FCB6-1CDC-05B7-98EC6CB0AD1D}"/>
              </a:ext>
            </a:extLst>
          </p:cNvPr>
          <p:cNvSpPr/>
          <p:nvPr/>
        </p:nvSpPr>
        <p:spPr>
          <a:xfrm>
            <a:off x="9229344" y="2351653"/>
            <a:ext cx="610847" cy="539247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EDF9135-AEAB-2344-83B2-510484BCF40B}"/>
              </a:ext>
            </a:extLst>
          </p:cNvPr>
          <p:cNvSpPr txBox="1"/>
          <p:nvPr/>
        </p:nvSpPr>
        <p:spPr>
          <a:xfrm>
            <a:off x="9358631" y="1957662"/>
            <a:ext cx="9529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LM Roman 10" pitchFamily="2" charset="77"/>
              </a:rPr>
              <a:t>leak</a:t>
            </a:r>
            <a:endParaRPr lang="en-CH" sz="2000" b="1" dirty="0">
              <a:solidFill>
                <a:srgbClr val="FF0000"/>
              </a:solidFill>
              <a:latin typeface="LM Roman 10" pitchFamily="2" charset="7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569EABD7-FDDE-3DF6-7821-92AC3EB0C5CC}"/>
                  </a:ext>
                </a:extLst>
              </p:cNvPr>
              <p:cNvSpPr txBox="1"/>
              <p:nvPr/>
            </p:nvSpPr>
            <p:spPr>
              <a:xfrm>
                <a:off x="318252" y="5431122"/>
                <a:ext cx="11551271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Wingdings" pitchFamily="2" charset="2"/>
                  <a:buChar char="§"/>
                </a:pPr>
                <a:r>
                  <a:rPr lang="en-CH" sz="2400" dirty="0">
                    <a:latin typeface="LM Roman 10" pitchFamily="2" charset="77"/>
                  </a:rPr>
                  <a:t>Non-conformity with RF bypass: decided not to exceed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13</m:t>
                        </m:r>
                      </m:sup>
                    </m:sSup>
                  </m:oMath>
                </a14:m>
                <a:r>
                  <a:rPr lang="en-CH" sz="2400" dirty="0">
                    <a:latin typeface="LM Roman 10" pitchFamily="2" charset="77"/>
                  </a:rPr>
                  <a:t> protons</a:t>
                </a:r>
                <a:r>
                  <a:rPr lang="en-US" sz="2400" dirty="0">
                    <a:latin typeface="LM Roman 10" pitchFamily="2" charset="77"/>
                  </a:rPr>
                  <a:t> during ion run</a:t>
                </a:r>
                <a:r>
                  <a:rPr lang="en-CH" sz="2400" dirty="0">
                    <a:latin typeface="LM Roman 10" pitchFamily="2" charset="77"/>
                  </a:rPr>
                  <a:t>.</a:t>
                </a:r>
              </a:p>
              <a:p>
                <a:pPr marL="342900" indent="-342900">
                  <a:buFont typeface="Wingdings" pitchFamily="2" charset="2"/>
                  <a:buChar char="§"/>
                </a:pPr>
                <a:r>
                  <a:rPr lang="en-US" sz="2400" dirty="0">
                    <a:latin typeface="LM Roman 10" pitchFamily="2" charset="77"/>
                  </a:rPr>
                  <a:t>Explore </a:t>
                </a:r>
                <a:r>
                  <a:rPr lang="en-US" sz="2400" b="1" dirty="0">
                    <a:solidFill>
                      <a:srgbClr val="0131FF"/>
                    </a:solidFill>
                    <a:latin typeface="LM Roman 10" pitchFamily="2" charset="77"/>
                  </a:rPr>
                  <a:t>intensity reach </a:t>
                </a:r>
                <a:r>
                  <a:rPr lang="en-US" sz="2400" dirty="0">
                    <a:latin typeface="LM Roman 10" pitchFamily="2" charset="77"/>
                  </a:rPr>
                  <a:t>of barrier-bucket MTE up to maximum digestible intensity in SPS</a:t>
                </a:r>
                <a:r>
                  <a:rPr lang="en-CH" sz="2400" dirty="0">
                    <a:latin typeface="LM Roman 10" pitchFamily="2" charset="77"/>
                  </a:rPr>
                  <a:t>.</a:t>
                </a: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569EABD7-FDDE-3DF6-7821-92AC3EB0C5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252" y="5431122"/>
                <a:ext cx="11551271" cy="830997"/>
              </a:xfrm>
              <a:prstGeom prst="rect">
                <a:avLst/>
              </a:prstGeom>
              <a:blipFill>
                <a:blip r:embed="rId5"/>
                <a:stretch>
                  <a:fillRect l="-686" t="-5882" r="-211" b="-16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36251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23" grpId="0" animBg="1"/>
      <p:bldP spid="24" grpId="0"/>
      <p:bldP spid="25" grpId="0" animBg="1"/>
      <p:bldP spid="2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98A94-B671-E78F-7F7E-B1DFF0ADE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SFTPRO transmission along the chain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60FBF1-F4D6-DBD3-E922-BAEAFDAD9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24</a:t>
            </a:fld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A6D8C1E-C1D3-1D6D-A00D-D143372ED8C3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BEB4DCA-BF0E-39F3-7B9C-147EE0BCE6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2247" y="1662305"/>
            <a:ext cx="7133445" cy="353338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888391B-CAAB-8EDB-CA30-AF87F9533E97}"/>
              </a:ext>
            </a:extLst>
          </p:cNvPr>
          <p:cNvSpPr txBox="1"/>
          <p:nvPr/>
        </p:nvSpPr>
        <p:spPr>
          <a:xfrm>
            <a:off x="274516" y="1351507"/>
            <a:ext cx="425592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400" dirty="0">
                <a:latin typeface="LM Roman 10" pitchFamily="2" charset="77"/>
              </a:rPr>
              <a:t>Short parallel </a:t>
            </a:r>
            <a:r>
              <a:rPr lang="en-US" sz="2400" dirty="0">
                <a:latin typeface="LM Roman 10" pitchFamily="2" charset="77"/>
                <a:hlinkClick r:id="rId3"/>
              </a:rPr>
              <a:t>MD</a:t>
            </a:r>
            <a:r>
              <a:rPr lang="en-US" sz="2400" dirty="0">
                <a:latin typeface="LM Roman 10" pitchFamily="2" charset="77"/>
              </a:rPr>
              <a:t> ongoing to </a:t>
            </a:r>
            <a:r>
              <a:rPr lang="en-US" sz="2400" b="1" dirty="0">
                <a:solidFill>
                  <a:srgbClr val="0131FF"/>
                </a:solidFill>
                <a:latin typeface="LM Roman 10" pitchFamily="2" charset="77"/>
              </a:rPr>
              <a:t>understand</a:t>
            </a:r>
            <a:r>
              <a:rPr lang="en-US" sz="2400" dirty="0">
                <a:latin typeface="LM Roman 10" pitchFamily="2" charset="77"/>
              </a:rPr>
              <a:t> </a:t>
            </a:r>
            <a:r>
              <a:rPr lang="en-US" sz="2400" dirty="0">
                <a:solidFill>
                  <a:schemeClr val="tx2"/>
                </a:solidFill>
                <a:latin typeface="LM Roman 10" pitchFamily="2" charset="77"/>
              </a:rPr>
              <a:t>behavior of</a:t>
            </a:r>
            <a:r>
              <a:rPr lang="en-US" sz="2400" b="1" dirty="0">
                <a:solidFill>
                  <a:srgbClr val="0131FF"/>
                </a:solidFill>
                <a:latin typeface="LM Roman 10" pitchFamily="2" charset="77"/>
              </a:rPr>
              <a:t> SFTPRO transmission</a:t>
            </a:r>
            <a:r>
              <a:rPr lang="en-US" sz="2400" dirty="0">
                <a:latin typeface="LM Roman 10" pitchFamily="2" charset="77"/>
              </a:rPr>
              <a:t>.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400" dirty="0">
              <a:latin typeface="LM Roman 10" pitchFamily="2" charset="77"/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>
                <a:latin typeface="LM Roman 10" pitchFamily="2" charset="77"/>
              </a:rPr>
              <a:t>Tailoring </a:t>
            </a:r>
            <a:r>
              <a:rPr lang="en-US" sz="2400" b="1" dirty="0">
                <a:solidFill>
                  <a:srgbClr val="0131FF"/>
                </a:solidFill>
                <a:latin typeface="LM Roman 10" pitchFamily="2" charset="77"/>
              </a:rPr>
              <a:t>emittances in PSB</a:t>
            </a:r>
            <a:r>
              <a:rPr lang="en-US" sz="2400" dirty="0">
                <a:latin typeface="LM Roman 10" pitchFamily="2" charset="77"/>
              </a:rPr>
              <a:t> to determine impact of beam size and shape. 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400" dirty="0">
              <a:latin typeface="LM Roman 10" pitchFamily="2" charset="77"/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>
                <a:latin typeface="LM Roman 10" pitchFamily="2" charset="77"/>
              </a:rPr>
              <a:t>Optimizing TFB frequency and tune to </a:t>
            </a:r>
            <a:r>
              <a:rPr lang="en-US" sz="2400" b="1" dirty="0">
                <a:solidFill>
                  <a:srgbClr val="0131FF"/>
                </a:solidFill>
                <a:latin typeface="LM Roman 10" pitchFamily="2" charset="77"/>
              </a:rPr>
              <a:t>reduce TFB gain </a:t>
            </a:r>
            <a:r>
              <a:rPr lang="en-US" sz="2400" dirty="0">
                <a:latin typeface="LM Roman 10" pitchFamily="2" charset="77"/>
              </a:rPr>
              <a:t>in the PS.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E20EF63-C348-E13B-A7B8-4127C369B068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JAP23 Workshop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3594509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4D84C9-2CDF-551E-2EF6-8945C4ED7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25</a:t>
            </a:fld>
            <a:endParaRPr lang="el-GR" dirty="0"/>
          </a:p>
        </p:txBody>
      </p:sp>
      <p:pic>
        <p:nvPicPr>
          <p:cNvPr id="2" name="Picture 2" descr="LS1 report: PS Booster prepares for beam | CERN">
            <a:extLst>
              <a:ext uri="{FF2B5EF4-FFF2-40B4-BE49-F238E27FC236}">
                <a16:creationId xmlns:a16="http://schemas.microsoft.com/office/drawing/2014/main" id="{E5BA713E-948A-EA41-CC6C-31E2A3FD4A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9681" y="-297711"/>
            <a:ext cx="7184059" cy="4041034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Linear accelerator 4 | CERN">
            <a:extLst>
              <a:ext uri="{FF2B5EF4-FFF2-40B4-BE49-F238E27FC236}">
                <a16:creationId xmlns:a16="http://schemas.microsoft.com/office/drawing/2014/main" id="{8FAED544-6F08-0912-0D9D-CBCB8120FC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5187" y="-198732"/>
            <a:ext cx="7360023" cy="4041034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The Proton Synchrotron | CERN">
            <a:extLst>
              <a:ext uri="{FF2B5EF4-FFF2-40B4-BE49-F238E27FC236}">
                <a16:creationId xmlns:a16="http://schemas.microsoft.com/office/drawing/2014/main" id="{BEC69FB8-6EC3-61C9-D3D2-4FD9B79FF8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01741" y="2982817"/>
            <a:ext cx="7198765" cy="4316675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SPS experiments are back in action | CERN">
            <a:extLst>
              <a:ext uri="{FF2B5EF4-FFF2-40B4-BE49-F238E27FC236}">
                <a16:creationId xmlns:a16="http://schemas.microsoft.com/office/drawing/2014/main" id="{5915AC52-1409-109C-E05D-5794317558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9682" y="2913321"/>
            <a:ext cx="7345316" cy="4316674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E1BF0836-E891-7BCD-2894-392E05A47375}"/>
              </a:ext>
            </a:extLst>
          </p:cNvPr>
          <p:cNvSpPr txBox="1">
            <a:spLocks/>
          </p:cNvSpPr>
          <p:nvPr/>
        </p:nvSpPr>
        <p:spPr>
          <a:xfrm>
            <a:off x="838200" y="1556448"/>
            <a:ext cx="10515600" cy="28527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bg1"/>
                </a:solidFill>
                <a:latin typeface="LM Roman Caps 10" pitchFamily="2" charset="77"/>
                <a:ea typeface="+mj-ea"/>
                <a:cs typeface="+mj-cs"/>
              </a:defRPr>
            </a:lvl1pPr>
          </a:lstStyle>
          <a:p>
            <a:r>
              <a:rPr lang="en-CH" sz="8000" b="1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247623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98A94-B671-E78F-7F7E-B1DFF0ADE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Summary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60FBF1-F4D6-DBD3-E922-BAEAFDAD9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26</a:t>
            </a:fld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A6D8C1E-C1D3-1D6D-A00D-D143372ED8C3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99EB3D6-EAC0-42EF-F4EA-538E64E78377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JAP23 Workshop</a:t>
            </a:r>
            <a:endParaRPr lang="el-GR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B29BBC5-D85D-EB75-2DE2-6B167C33A517}"/>
                  </a:ext>
                </a:extLst>
              </p:cNvPr>
              <p:cNvSpPr txBox="1"/>
              <p:nvPr/>
            </p:nvSpPr>
            <p:spPr>
              <a:xfrm>
                <a:off x="431642" y="548638"/>
                <a:ext cx="11324492" cy="58925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FF0000"/>
                    </a:solidFill>
                    <a:latin typeface="LM Roman 10" pitchFamily="2" charset="77"/>
                  </a:rPr>
                  <a:t>How did the fixed target cycles perform in 2023?</a:t>
                </a:r>
                <a:endParaRPr lang="en-US" sz="2000" dirty="0">
                  <a:solidFill>
                    <a:srgbClr val="000000"/>
                  </a:solidFill>
                  <a:latin typeface="LM Roman 10" pitchFamily="2" charset="77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sz="2000" dirty="0">
                    <a:solidFill>
                      <a:srgbClr val="000000"/>
                    </a:solidFill>
                    <a:latin typeface="LM Roman 10" pitchFamily="2" charset="77"/>
                  </a:rPr>
                  <a:t>Excellent transmission throughout the complex: 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solidFill>
                          <a:srgbClr val="0131FF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2000" b="1" i="1" smtClean="0">
                        <a:solidFill>
                          <a:srgbClr val="0131FF"/>
                        </a:solidFill>
                        <a:latin typeface="Cambria Math" panose="02040503050406030204" pitchFamily="18" charset="0"/>
                      </a:rPr>
                      <m:t>𝟗𝟔</m:t>
                    </m:r>
                    <m:r>
                      <a:rPr lang="en-US" sz="2000" b="1" i="1" smtClean="0">
                        <a:solidFill>
                          <a:srgbClr val="0131FF"/>
                        </a:solidFill>
                        <a:latin typeface="Cambria Math" panose="02040503050406030204" pitchFamily="18" charset="0"/>
                      </a:rPr>
                      <m:t> %</m:t>
                    </m:r>
                  </m:oMath>
                </a14:m>
                <a:r>
                  <a:rPr lang="en-US" sz="2000" b="1" dirty="0">
                    <a:solidFill>
                      <a:srgbClr val="0131FF"/>
                    </a:solidFill>
                    <a:latin typeface="LM Roman 10" pitchFamily="2" charset="77"/>
                  </a:rPr>
                  <a:t> </a:t>
                </a:r>
                <a:r>
                  <a:rPr lang="en-US" sz="2000" dirty="0">
                    <a:solidFill>
                      <a:srgbClr val="000000"/>
                    </a:solidFill>
                    <a:latin typeface="LM Roman 10" pitchFamily="2" charset="77"/>
                  </a:rPr>
                  <a:t>for all beams but SFTPRO (</a:t>
                </a:r>
                <a14:m>
                  <m:oMath xmlns:m="http://schemas.openxmlformats.org/officeDocument/2006/math">
                    <m:r>
                      <a:rPr lang="en-US" sz="2000" b="1" i="1">
                        <a:solidFill>
                          <a:srgbClr val="0131FF"/>
                        </a:solidFill>
                        <a:latin typeface="Cambria Math" panose="02040503050406030204" pitchFamily="18" charset="0"/>
                      </a:rPr>
                      <m:t>𝟗</m:t>
                    </m:r>
                    <m:r>
                      <a:rPr lang="en-US" sz="2000" b="1" i="1" smtClean="0">
                        <a:solidFill>
                          <a:srgbClr val="0131FF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2000" b="1" i="1">
                        <a:solidFill>
                          <a:srgbClr val="0131FF"/>
                        </a:solidFill>
                        <a:latin typeface="Cambria Math" panose="02040503050406030204" pitchFamily="18" charset="0"/>
                      </a:rPr>
                      <m:t> %</m:t>
                    </m:r>
                  </m:oMath>
                </a14:m>
                <a:r>
                  <a:rPr lang="en-US" sz="2000" dirty="0">
                    <a:solidFill>
                      <a:srgbClr val="000000"/>
                    </a:solidFill>
                    <a:latin typeface="LM Roman 10" pitchFamily="2" charset="77"/>
                  </a:rPr>
                  <a:t>).</a:t>
                </a:r>
                <a:endParaRPr lang="en-US" sz="2000" b="1" i="0" dirty="0">
                  <a:solidFill>
                    <a:srgbClr val="FF0000"/>
                  </a:solidFill>
                  <a:latin typeface="LM Roman 10" pitchFamily="2" charset="77"/>
                </a:endParaRPr>
              </a:p>
              <a:p>
                <a:pPr algn="ctr"/>
                <a:br>
                  <a:rPr lang="en-US" sz="2400" b="1" i="0" dirty="0">
                    <a:solidFill>
                      <a:srgbClr val="FF0000"/>
                    </a:solidFill>
                    <a:latin typeface="LM Roman 10" pitchFamily="2" charset="77"/>
                  </a:rPr>
                </a:br>
                <a:r>
                  <a:rPr lang="en-US" sz="2400" b="1" i="0" dirty="0">
                    <a:solidFill>
                      <a:srgbClr val="FF0000"/>
                    </a:solidFill>
                    <a:latin typeface="LM Roman 10" pitchFamily="2" charset="77"/>
                  </a:rPr>
                  <a:t>Where do we lose protons across the complex?</a:t>
                </a: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sz="2000" dirty="0">
                    <a:solidFill>
                      <a:srgbClr val="000000"/>
                    </a:solidFill>
                    <a:latin typeface="LM Roman 10" pitchFamily="2" charset="77"/>
                  </a:rPr>
                  <a:t>Different processes lead to losses in different locations (rings and transfer lines):</a:t>
                </a:r>
              </a:p>
              <a:p>
                <a:pPr marL="800100" lvl="1" indent="-342900">
                  <a:buFont typeface="Wingdings" pitchFamily="2" charset="2"/>
                  <a:buChar char="Ø"/>
                </a:pPr>
                <a:r>
                  <a:rPr lang="en-US" sz="1600" dirty="0">
                    <a:solidFill>
                      <a:srgbClr val="000000"/>
                    </a:solidFill>
                    <a:latin typeface="LM Roman 10" pitchFamily="2" charset="77"/>
                  </a:rPr>
                  <a:t>Example of space charge related loss of TOF early in the PSB cycle.</a:t>
                </a:r>
              </a:p>
              <a:p>
                <a:pPr marL="800100" lvl="1" indent="-342900">
                  <a:buFont typeface="Wingdings" pitchFamily="2" charset="2"/>
                  <a:buChar char="Ø"/>
                </a:pPr>
                <a:r>
                  <a:rPr lang="en-US" sz="1600" dirty="0">
                    <a:solidFill>
                      <a:srgbClr val="000000"/>
                    </a:solidFill>
                    <a:latin typeface="LM Roman 10" pitchFamily="2" charset="77"/>
                  </a:rPr>
                  <a:t>Example of barrier-bucket transmission gain. </a:t>
                </a: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sz="2000" dirty="0">
                    <a:solidFill>
                      <a:srgbClr val="000000"/>
                    </a:solidFill>
                    <a:latin typeface="LM Roman 10" pitchFamily="2" charset="77"/>
                  </a:rPr>
                  <a:t>Need of better </a:t>
                </a:r>
                <a:r>
                  <a:rPr lang="en-US" sz="2000" b="1" dirty="0">
                    <a:solidFill>
                      <a:srgbClr val="0131FF"/>
                    </a:solidFill>
                    <a:latin typeface="LM Roman 10" pitchFamily="2" charset="77"/>
                  </a:rPr>
                  <a:t>monitoring along the year </a:t>
                </a:r>
                <a:r>
                  <a:rPr lang="en-US" sz="2000" dirty="0">
                    <a:solidFill>
                      <a:srgbClr val="000000"/>
                    </a:solidFill>
                    <a:latin typeface="LM Roman 10" pitchFamily="2" charset="77"/>
                  </a:rPr>
                  <a:t>to tackle issues as they arise:</a:t>
                </a:r>
              </a:p>
              <a:p>
                <a:pPr marL="800100" lvl="1" indent="-342900">
                  <a:buFont typeface="Wingdings" pitchFamily="2" charset="2"/>
                  <a:buChar char="Ø"/>
                </a:pPr>
                <a:r>
                  <a:rPr lang="en-US" sz="1600" dirty="0">
                    <a:solidFill>
                      <a:srgbClr val="000000"/>
                    </a:solidFill>
                    <a:latin typeface="LM Roman 10" pitchFamily="2" charset="77"/>
                  </a:rPr>
                  <a:t>Example of transmission degradation with intensity ramp-up in AD.</a:t>
                </a:r>
              </a:p>
              <a:p>
                <a:pPr marL="800100" lvl="1" indent="-342900">
                  <a:buFont typeface="Wingdings" pitchFamily="2" charset="2"/>
                  <a:buChar char="Ø"/>
                </a:pPr>
                <a:r>
                  <a:rPr lang="en-US" sz="1600" dirty="0">
                    <a:solidFill>
                      <a:srgbClr val="000000"/>
                    </a:solidFill>
                    <a:latin typeface="LM Roman 10" pitchFamily="2" charset="77"/>
                  </a:rPr>
                  <a:t>Example of transmission discrepancy of SFTPRO injections: independent steering correction for injection #1 and #2, automatic steering framework.</a:t>
                </a:r>
                <a:endParaRPr lang="en-US" sz="2000" b="1" dirty="0">
                  <a:solidFill>
                    <a:srgbClr val="FF0000"/>
                  </a:solidFill>
                  <a:latin typeface="LM Roman 10" pitchFamily="2" charset="77"/>
                </a:endParaRPr>
              </a:p>
              <a:p>
                <a:pPr algn="ctr"/>
                <a:r>
                  <a:rPr lang="en-US" sz="2400" b="1" i="0" dirty="0">
                    <a:solidFill>
                      <a:srgbClr val="FF0000"/>
                    </a:solidFill>
                    <a:latin typeface="LM Roman 10" pitchFamily="2" charset="77"/>
                  </a:rPr>
                  <a:t>What are the ongoing and future studies?</a:t>
                </a:r>
                <a:endParaRPr lang="en-US" sz="2000" dirty="0">
                  <a:solidFill>
                    <a:srgbClr val="000000"/>
                  </a:solidFill>
                  <a:latin typeface="LM Roman 10" pitchFamily="2" charset="77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sz="2000" dirty="0">
                    <a:solidFill>
                      <a:srgbClr val="000000"/>
                    </a:solidFill>
                    <a:latin typeface="LM Roman 10" pitchFamily="2" charset="77"/>
                  </a:rPr>
                  <a:t>Intensity reach in PSB: </a:t>
                </a:r>
                <a14:m>
                  <m:oMath xmlns:m="http://schemas.openxmlformats.org/officeDocument/2006/math">
                    <m:r>
                      <a:rPr lang="en-US" sz="2000" b="1" i="0" smtClean="0">
                        <a:solidFill>
                          <a:srgbClr val="0131FF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2000" b="1" i="1" smtClean="0">
                        <a:solidFill>
                          <a:srgbClr val="0131FF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sz="2000" b="1" i="1" smtClean="0">
                        <a:solidFill>
                          <a:srgbClr val="0131FF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b="1" i="1" smtClean="0">
                        <a:solidFill>
                          <a:srgbClr val="0131FF"/>
                        </a:solidFill>
                        <a:latin typeface="Cambria Math" panose="02040503050406030204" pitchFamily="18" charset="0"/>
                      </a:rPr>
                      <m:t>𝟔</m:t>
                    </m:r>
                    <m:r>
                      <a:rPr lang="en-US" sz="2000" b="1" i="1" smtClean="0">
                        <a:solidFill>
                          <a:srgbClr val="0131FF"/>
                        </a:solidFill>
                        <a:latin typeface="Cambria Math" panose="02040503050406030204" pitchFamily="18" charset="0"/>
                      </a:rPr>
                      <m:t> ×</m:t>
                    </m:r>
                    <m:sSup>
                      <m:sSupPr>
                        <m:ctrlPr>
                          <a:rPr lang="en-US" sz="2000" b="1" i="1">
                            <a:solidFill>
                              <a:srgbClr val="0131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1" i="1">
                            <a:solidFill>
                              <a:srgbClr val="0131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sz="2000" b="1" i="1">
                            <a:solidFill>
                              <a:srgbClr val="0131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𝟏𝟑</m:t>
                        </m:r>
                      </m:sup>
                    </m:sSup>
                  </m:oMath>
                </a14:m>
                <a:r>
                  <a:rPr lang="en-US" sz="2000" b="1" dirty="0">
                    <a:solidFill>
                      <a:srgbClr val="0131FF"/>
                    </a:solidFill>
                    <a:latin typeface="LM Roman 10" pitchFamily="2" charset="77"/>
                  </a:rPr>
                  <a:t> p/ring </a:t>
                </a:r>
                <a:r>
                  <a:rPr lang="en-US" sz="2000" dirty="0">
                    <a:solidFill>
                      <a:srgbClr val="000000"/>
                    </a:solidFill>
                    <a:latin typeface="LM Roman 10" pitchFamily="2" charset="77"/>
                  </a:rPr>
                  <a:t>(nominal or high L4 current)! </a:t>
                </a:r>
              </a:p>
              <a:p>
                <a:pPr marL="800100" lvl="1" indent="-342900">
                  <a:buFont typeface="Wingdings" pitchFamily="2" charset="2"/>
                  <a:buChar char="Ø"/>
                </a:pPr>
                <a:r>
                  <a:rPr lang="en-US" sz="1600" dirty="0">
                    <a:solidFill>
                      <a:srgbClr val="000000"/>
                    </a:solidFill>
                    <a:latin typeface="LM Roman 10" pitchFamily="2" charset="77"/>
                  </a:rPr>
                  <a:t>Stability and reproducibility to be tackled in 2024. </a:t>
                </a: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sz="2000" dirty="0">
                    <a:solidFill>
                      <a:srgbClr val="000000"/>
                    </a:solidFill>
                    <a:latin typeface="LM Roman 10" pitchFamily="2" charset="77"/>
                  </a:rPr>
                  <a:t>Intensity reach in PS for MTE:  </a:t>
                </a:r>
                <a14:m>
                  <m:oMath xmlns:m="http://schemas.openxmlformats.org/officeDocument/2006/math">
                    <m:r>
                      <a:rPr lang="en-US" sz="2000" b="1" i="0" smtClean="0">
                        <a:solidFill>
                          <a:srgbClr val="0131FF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2000" b="1" i="1" smtClean="0">
                        <a:solidFill>
                          <a:srgbClr val="0131FF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sz="2000" b="1" i="1" smtClean="0">
                        <a:solidFill>
                          <a:srgbClr val="0131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000" b="1" i="1" smtClean="0">
                            <a:solidFill>
                              <a:srgbClr val="0131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1" i="1" smtClean="0">
                            <a:solidFill>
                              <a:srgbClr val="0131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sz="2000" b="1" i="1" smtClean="0">
                            <a:solidFill>
                              <a:srgbClr val="0131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𝟏𝟑</m:t>
                        </m:r>
                      </m:sup>
                    </m:sSup>
                  </m:oMath>
                </a14:m>
                <a:r>
                  <a:rPr lang="en-US" sz="2000" b="1" dirty="0">
                    <a:solidFill>
                      <a:srgbClr val="0131FF"/>
                    </a:solidFill>
                    <a:latin typeface="LM Roman 10" pitchFamily="2" charset="77"/>
                  </a:rPr>
                  <a:t> protons/pulse</a:t>
                </a:r>
                <a:r>
                  <a:rPr lang="en-US" sz="2000" dirty="0">
                    <a:solidFill>
                      <a:srgbClr val="000000"/>
                    </a:solidFill>
                    <a:latin typeface="LM Roman 10" pitchFamily="2" charset="77"/>
                  </a:rPr>
                  <a:t>! </a:t>
                </a:r>
              </a:p>
              <a:p>
                <a:pPr marL="800100" lvl="1" indent="-342900">
                  <a:buFont typeface="Wingdings" pitchFamily="2" charset="2"/>
                  <a:buChar char="Ø"/>
                </a:pPr>
                <a:r>
                  <a:rPr lang="en-US" sz="1600" dirty="0">
                    <a:solidFill>
                      <a:srgbClr val="000000"/>
                    </a:solidFill>
                    <a:latin typeface="LM Roman 10" pitchFamily="2" charset="77"/>
                  </a:rPr>
                  <a:t>RF bypasses will be checked electrically &amp; visually to exclude further non-conformity: validate barrier-bucket MTE up to maximum intensity for SPS.</a:t>
                </a:r>
                <a:endParaRPr lang="en-US" dirty="0">
                  <a:solidFill>
                    <a:srgbClr val="000000"/>
                  </a:solidFill>
                  <a:latin typeface="LM Roman 10" pitchFamily="2" charset="77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sz="2000" dirty="0">
                    <a:solidFill>
                      <a:srgbClr val="000000"/>
                    </a:solidFill>
                    <a:latin typeface="LM Roman 10" pitchFamily="2" charset="77"/>
                  </a:rPr>
                  <a:t>SFTPRO: lower transmission and most complicated beam along the chain.</a:t>
                </a:r>
              </a:p>
              <a:p>
                <a:pPr marL="800100" lvl="1" indent="-342900">
                  <a:buFont typeface="Wingdings" pitchFamily="2" charset="2"/>
                  <a:buChar char="Ø"/>
                </a:pPr>
                <a:r>
                  <a:rPr lang="en-US" sz="1600" dirty="0">
                    <a:solidFill>
                      <a:srgbClr val="000000"/>
                    </a:solidFill>
                    <a:latin typeface="LM Roman 10" pitchFamily="2" charset="77"/>
                  </a:rPr>
                  <a:t>More critical beam for </a:t>
                </a:r>
                <a:r>
                  <a:rPr lang="en-US" sz="1600" b="1" dirty="0">
                    <a:solidFill>
                      <a:srgbClr val="0131FF"/>
                    </a:solidFill>
                    <a:latin typeface="LM Roman 10" pitchFamily="2" charset="77"/>
                  </a:rPr>
                  <a:t>well defined characteristics and margins</a:t>
                </a:r>
                <a:r>
                  <a:rPr lang="en-US" sz="1600" dirty="0">
                    <a:solidFill>
                      <a:srgbClr val="000000"/>
                    </a:solidFill>
                    <a:latin typeface="LM Roman 10" pitchFamily="2" charset="77"/>
                  </a:rPr>
                  <a:t>.</a:t>
                </a:r>
              </a:p>
              <a:p>
                <a:pPr marL="800100" lvl="1" indent="-342900">
                  <a:buFont typeface="Wingdings" pitchFamily="2" charset="2"/>
                  <a:buChar char="Ø"/>
                </a:pPr>
                <a:r>
                  <a:rPr lang="en-US" sz="1600" dirty="0">
                    <a:solidFill>
                      <a:srgbClr val="000000"/>
                    </a:solidFill>
                    <a:latin typeface="LM Roman 10" pitchFamily="2" charset="77"/>
                  </a:rPr>
                  <a:t>MDs ongoing for </a:t>
                </a:r>
                <a:r>
                  <a:rPr lang="en-US" sz="1600" b="1" dirty="0">
                    <a:solidFill>
                      <a:srgbClr val="0131FF"/>
                    </a:solidFill>
                    <a:latin typeface="LM Roman 10" pitchFamily="2" charset="77"/>
                  </a:rPr>
                  <a:t>coordinating parameters along PSB-PS-SPS</a:t>
                </a:r>
                <a:r>
                  <a:rPr lang="en-US" sz="1600" dirty="0">
                    <a:solidFill>
                      <a:srgbClr val="000000"/>
                    </a:solidFill>
                    <a:latin typeface="LM Roman 10" pitchFamily="2" charset="77"/>
                  </a:rPr>
                  <a:t>. 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B29BBC5-D85D-EB75-2DE2-6B167C33A5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642" y="548638"/>
                <a:ext cx="11324492" cy="5892511"/>
              </a:xfrm>
              <a:prstGeom prst="rect">
                <a:avLst/>
              </a:prstGeom>
              <a:blipFill>
                <a:blip r:embed="rId2"/>
                <a:stretch>
                  <a:fillRect l="-485" t="-827" b="-3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56878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4D84C9-2CDF-551E-2EF6-8945C4ED7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27</a:t>
            </a:fld>
            <a:endParaRPr lang="el-GR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65865FE-62DE-1B27-4B03-A240CB074728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5000"/>
          </a:blip>
          <a:stretch>
            <a:fillRect/>
          </a:stretch>
        </p:blipFill>
        <p:spPr>
          <a:xfrm>
            <a:off x="0" y="0"/>
            <a:ext cx="12195413" cy="6858001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3CEBC19F-5FB9-C0C1-682B-BBAAE6B3E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29646"/>
            <a:ext cx="10515600" cy="3398708"/>
          </a:xfrm>
        </p:spPr>
        <p:txBody>
          <a:bodyPr>
            <a:normAutofit/>
          </a:bodyPr>
          <a:lstStyle/>
          <a:p>
            <a:r>
              <a:rPr lang="en-CH" sz="5400" b="1" dirty="0"/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3158501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B8E8FC91-9203-94EF-CCB4-BFD32769A2B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B4EA87C-0E3F-B5F0-FD79-D2E343640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41628392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BE298-9D10-8777-E4CC-A0F2A5863D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>
                <a:latin typeface="LM Roman Caps 10"/>
              </a:rPr>
              <a:t>2023 schedule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B18394-853E-5848-3329-93917C682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29</a:t>
            </a:fld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0F4EE4A-E0F6-D557-9F9E-7A9A09335800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0C73141-FA60-CF3E-D0B8-727ABCF35B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890419"/>
            <a:ext cx="5748867" cy="1665098"/>
          </a:xfrm>
          <a:prstGeom prst="rect">
            <a:avLst/>
          </a:prstGeom>
        </p:spPr>
      </p:pic>
      <p:pic>
        <p:nvPicPr>
          <p:cNvPr id="10" name="Picture 9" descr="A screenshot of a calendar&#10;&#10;Description automatically generated">
            <a:extLst>
              <a:ext uri="{FF2B5EF4-FFF2-40B4-BE49-F238E27FC236}">
                <a16:creationId xmlns:a16="http://schemas.microsoft.com/office/drawing/2014/main" id="{1648ED61-1606-EFF2-644C-BEA1213173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0599" y="845072"/>
            <a:ext cx="5985934" cy="1671122"/>
          </a:xfrm>
          <a:prstGeom prst="rect">
            <a:avLst/>
          </a:prstGeom>
        </p:spPr>
      </p:pic>
      <p:pic>
        <p:nvPicPr>
          <p:cNvPr id="11" name="Picture 10" descr="A diagram of a schedule&#10;&#10;Description automatically generated">
            <a:extLst>
              <a:ext uri="{FF2B5EF4-FFF2-40B4-BE49-F238E27FC236}">
                <a16:creationId xmlns:a16="http://schemas.microsoft.com/office/drawing/2014/main" id="{2D98C85F-64D5-BCCC-A890-B1007368BC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066" y="2694669"/>
            <a:ext cx="5935133" cy="1697262"/>
          </a:xfrm>
          <a:prstGeom prst="rect">
            <a:avLst/>
          </a:prstGeom>
        </p:spPr>
      </p:pic>
      <p:pic>
        <p:nvPicPr>
          <p:cNvPr id="12" name="Picture 11" descr="A screenshot of a computer&#10;&#10;Description automatically generated">
            <a:extLst>
              <a:ext uri="{FF2B5EF4-FFF2-40B4-BE49-F238E27FC236}">
                <a16:creationId xmlns:a16="http://schemas.microsoft.com/office/drawing/2014/main" id="{C7E4A0A1-930C-4F04-4255-2B42A96BEF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2884110"/>
            <a:ext cx="5765800" cy="1572380"/>
          </a:xfrm>
          <a:prstGeom prst="rect">
            <a:avLst/>
          </a:prstGeom>
        </p:spPr>
      </p:pic>
      <p:pic>
        <p:nvPicPr>
          <p:cNvPr id="13" name="Picture 12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314C6C95-ADEB-1B38-7DC1-FD73D393788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8000" y="4883128"/>
            <a:ext cx="5985933" cy="133354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C99DB7C-55D1-18B3-D567-62162E7304EE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JAP23 Workshop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4174847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C04D1-56A0-E0B6-9195-89D4658A0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>
                <a:latin typeface="LM Roman Caps 10"/>
              </a:rPr>
              <a:t>Content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E4999B-6F1A-0519-0176-AC211CBFA6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3789" y="1278213"/>
            <a:ext cx="10164422" cy="5154485"/>
          </a:xfrm>
        </p:spPr>
        <p:txBody>
          <a:bodyPr vert="horz" lIns="91440" tIns="45720" rIns="91440" bIns="45720" numCol="2" rtlCol="0" anchor="t">
            <a:normAutofit/>
          </a:bodyPr>
          <a:lstStyle/>
          <a:p>
            <a:pPr marL="0" indent="0" algn="ctr">
              <a:buNone/>
            </a:pPr>
            <a:r>
              <a:rPr lang="en-CH" sz="3200" b="1" u="sng" dirty="0">
                <a:latin typeface="LM Roman 10"/>
              </a:rPr>
              <a:t>Part I</a:t>
            </a:r>
          </a:p>
          <a:p>
            <a:pPr marL="0" indent="0" algn="ctr">
              <a:buNone/>
            </a:pPr>
            <a:r>
              <a:rPr lang="en-CH" sz="3200" dirty="0">
                <a:latin typeface="LM Roman 10"/>
              </a:rPr>
              <a:t>transmission of proton </a:t>
            </a:r>
            <a:br>
              <a:rPr lang="en-CH" sz="3200" dirty="0">
                <a:latin typeface="LM Roman 10"/>
              </a:rPr>
            </a:br>
            <a:r>
              <a:rPr lang="en-CH" sz="3200" dirty="0">
                <a:latin typeface="LM Roman 10"/>
              </a:rPr>
              <a:t>fixed target beams in 2023</a:t>
            </a:r>
          </a:p>
          <a:p>
            <a:pPr lvl="2"/>
            <a:endParaRPr lang="en-CH" sz="2400" dirty="0">
              <a:latin typeface="LM Roman 10"/>
            </a:endParaRPr>
          </a:p>
          <a:p>
            <a:pPr lvl="3"/>
            <a:r>
              <a:rPr lang="en-CH" sz="2200" dirty="0">
                <a:latin typeface="LM Roman 10"/>
              </a:rPr>
              <a:t>Overview</a:t>
            </a:r>
          </a:p>
          <a:p>
            <a:pPr lvl="3"/>
            <a:r>
              <a:rPr lang="en-CH" sz="2200" dirty="0">
                <a:latin typeface="LM Roman 10"/>
              </a:rPr>
              <a:t>ISOLDE</a:t>
            </a:r>
          </a:p>
          <a:p>
            <a:pPr lvl="3"/>
            <a:r>
              <a:rPr lang="en-CH" sz="2200" dirty="0">
                <a:latin typeface="LM Roman 10"/>
              </a:rPr>
              <a:t>AD</a:t>
            </a:r>
          </a:p>
          <a:p>
            <a:pPr lvl="3"/>
            <a:r>
              <a:rPr lang="en-CH" sz="2200" dirty="0">
                <a:latin typeface="LM Roman 10"/>
              </a:rPr>
              <a:t>TOF</a:t>
            </a:r>
          </a:p>
          <a:p>
            <a:pPr lvl="3"/>
            <a:r>
              <a:rPr lang="en-CH" sz="2200" dirty="0">
                <a:latin typeface="LM Roman 10"/>
              </a:rPr>
              <a:t>EAST</a:t>
            </a:r>
          </a:p>
          <a:p>
            <a:pPr lvl="3"/>
            <a:r>
              <a:rPr lang="en-CH" sz="2200" dirty="0">
                <a:latin typeface="LM Roman 10"/>
              </a:rPr>
              <a:t>SFTPRO</a:t>
            </a:r>
          </a:p>
          <a:p>
            <a:pPr marL="0" indent="0" algn="ctr">
              <a:buNone/>
            </a:pPr>
            <a:endParaRPr lang="en-CH" sz="3200" b="1" dirty="0">
              <a:latin typeface="LM Roman 10"/>
            </a:endParaRPr>
          </a:p>
          <a:p>
            <a:pPr marL="0" indent="0" algn="ctr">
              <a:buNone/>
            </a:pPr>
            <a:r>
              <a:rPr lang="en-CH" sz="3200" b="1" u="sng" dirty="0">
                <a:latin typeface="LM Roman 10"/>
              </a:rPr>
              <a:t>Part II</a:t>
            </a:r>
            <a:r>
              <a:rPr lang="en-CH" sz="3200" dirty="0">
                <a:latin typeface="LM Roman 10"/>
              </a:rPr>
              <a:t> </a:t>
            </a:r>
          </a:p>
          <a:p>
            <a:pPr marL="0" indent="0" algn="ctr">
              <a:buNone/>
            </a:pPr>
            <a:r>
              <a:rPr lang="en-CH" sz="3200" dirty="0">
                <a:latin typeface="LM Roman 10"/>
              </a:rPr>
              <a:t>…and beyond</a:t>
            </a:r>
          </a:p>
          <a:p>
            <a:pPr lvl="2"/>
            <a:endParaRPr lang="en-CH" sz="2400" dirty="0">
              <a:latin typeface="LM Roman 10"/>
            </a:endParaRPr>
          </a:p>
          <a:p>
            <a:pPr lvl="2"/>
            <a:endParaRPr lang="en-CH" sz="2400" dirty="0">
              <a:latin typeface="LM Roman 10"/>
            </a:endParaRPr>
          </a:p>
          <a:p>
            <a:pPr lvl="3"/>
            <a:r>
              <a:rPr lang="en-CH" sz="2200" dirty="0">
                <a:latin typeface="LM Roman 10"/>
              </a:rPr>
              <a:t>PSB intensity reach</a:t>
            </a:r>
          </a:p>
          <a:p>
            <a:pPr lvl="3"/>
            <a:r>
              <a:rPr lang="en-CH" sz="2200" dirty="0">
                <a:latin typeface="LM Roman 10"/>
              </a:rPr>
              <a:t>PSB instability studies</a:t>
            </a:r>
          </a:p>
          <a:p>
            <a:pPr lvl="3"/>
            <a:r>
              <a:rPr lang="en-CH" sz="2200" dirty="0">
                <a:latin typeface="LM Roman 10"/>
              </a:rPr>
              <a:t>SFTPRO studies</a:t>
            </a:r>
          </a:p>
        </p:txBody>
      </p:sp>
    </p:spTree>
    <p:extLst>
      <p:ext uri="{BB962C8B-B14F-4D97-AF65-F5344CB8AC3E}">
        <p14:creationId xmlns:p14="http://schemas.microsoft.com/office/powerpoint/2010/main" val="4069672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28A559-E3D2-85D3-9BD7-8C2D2AE72B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Intensity in 2023</a:t>
            </a:r>
            <a:r>
              <a:rPr lang="en-US" dirty="0"/>
              <a:t> and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84FF63-1A63-8FB1-D50B-690EAFA34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30</a:t>
            </a:fld>
            <a:endParaRPr lang="el-GR" dirty="0"/>
          </a:p>
        </p:txBody>
      </p:sp>
      <p:pic>
        <p:nvPicPr>
          <p:cNvPr id="7" name="Picture 6" descr="A graph with different colored lines&#10;&#10;Description automatically generated">
            <a:extLst>
              <a:ext uri="{FF2B5EF4-FFF2-40B4-BE49-F238E27FC236}">
                <a16:creationId xmlns:a16="http://schemas.microsoft.com/office/drawing/2014/main" id="{52EE7E34-DBA2-ED62-B98A-318678F9E3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999" y="1344770"/>
            <a:ext cx="10837997" cy="4168460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9373EB0-D774-95BA-C520-C146D72F5E4E}"/>
              </a:ext>
            </a:extLst>
          </p:cNvPr>
          <p:cNvCxnSpPr>
            <a:cxnSpLocks/>
          </p:cNvCxnSpPr>
          <p:nvPr/>
        </p:nvCxnSpPr>
        <p:spPr>
          <a:xfrm>
            <a:off x="10311617" y="2444262"/>
            <a:ext cx="0" cy="4132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27BF70B3-5613-4686-A729-9062C3E7FFF2}"/>
              </a:ext>
            </a:extLst>
          </p:cNvPr>
          <p:cNvSpPr txBox="1"/>
          <p:nvPr/>
        </p:nvSpPr>
        <p:spPr>
          <a:xfrm>
            <a:off x="10012092" y="2857500"/>
            <a:ext cx="1239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2022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07DACD6-8EFD-A47D-373F-94D64A8D1864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B02A6F8-9D90-F2F2-35DF-F754EF17E3D0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JAP23 Workshop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407868257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FA11D6-E380-E81E-1876-65D30C7334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2023 intensity per day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24C26C-2ACD-31C0-83C2-D7FD5BEE3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31</a:t>
            </a:fld>
            <a:endParaRPr lang="el-GR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9B12BCB-3C51-EC6A-66DF-D648370CCABE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4E70B8B-3FC9-4F07-BF05-A98DF1E333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2118" y="1492665"/>
            <a:ext cx="10187764" cy="387267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22542D0-2F10-A8BD-B50B-7E0528064D34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JAP23 Workshop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276983789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61855C-56A2-0A22-0ACD-D150776CC0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SFTPRO PSB-PS over the year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0B17D3-8845-BDE6-7D42-B7A270206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32</a:t>
            </a:fld>
            <a:endParaRPr lang="el-G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33EAEDD-4F30-ED5F-209A-BF801F0B3D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195" y="1831340"/>
            <a:ext cx="7619609" cy="319532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7F8C318-9F3A-6368-9313-B6DBEE95E047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847B336-D5B6-28FE-CBFA-C39DE2C63908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JAP23 Workshop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362200252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AC2F67-C4ED-137C-F108-7693F0B580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Voltage acquisition of KFA13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FA9561-7F47-7B1A-20DC-71DC637BA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33</a:t>
            </a:fld>
            <a:endParaRPr lang="el-GR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0E49471-FA54-4BD5-4464-F3B901E7465C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27D96F9-4E2D-AF6A-7B5A-82169DEE8DDC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JAP23 Workshop</a:t>
            </a:r>
            <a:endParaRPr lang="el-GR" sz="1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763955D-59FD-66FC-A03D-1B3D89DB25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" y="773144"/>
            <a:ext cx="6089767" cy="429595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CE3BC69-EEFF-F915-DE8B-77E77316CC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2231" y="773144"/>
            <a:ext cx="6089767" cy="427004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7C75E63-4A2F-5953-1E98-4E60A08BCDD4}"/>
              </a:ext>
            </a:extLst>
          </p:cNvPr>
          <p:cNvSpPr txBox="1"/>
          <p:nvPr/>
        </p:nvSpPr>
        <p:spPr>
          <a:xfrm>
            <a:off x="371415" y="5293603"/>
            <a:ext cx="114616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2400" dirty="0"/>
              <a:t>Two data series correspond to first and second extractions from the 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2400" dirty="0"/>
              <a:t>Caused by the two different capacitor banks charging the same PFL.  </a:t>
            </a:r>
          </a:p>
        </p:txBody>
      </p:sp>
    </p:spTree>
    <p:extLst>
      <p:ext uri="{BB962C8B-B14F-4D97-AF65-F5344CB8AC3E}">
        <p14:creationId xmlns:p14="http://schemas.microsoft.com/office/powerpoint/2010/main" val="85536035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09B3A0-4E4F-C94B-AB18-9AF333B28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PSB instability at 1.6 GeV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11FA45-4EE8-4D93-9903-B29BC22FF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34</a:t>
            </a:fld>
            <a:endParaRPr lang="el-G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43674C5-93B9-6AFC-DA3E-01F08A0F11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3586" y="1023612"/>
            <a:ext cx="8524828" cy="481077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FC57215-A70B-4E11-04D5-E8A113AA37E5}"/>
              </a:ext>
            </a:extLst>
          </p:cNvPr>
          <p:cNvSpPr txBox="1"/>
          <p:nvPr/>
        </p:nvSpPr>
        <p:spPr>
          <a:xfrm>
            <a:off x="2646485" y="5855677"/>
            <a:ext cx="6831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hlinkClick r:id="rId3"/>
              </a:rPr>
              <a:t>C. </a:t>
            </a:r>
            <a:r>
              <a:rPr lang="en-US" dirty="0" err="1">
                <a:hlinkClick r:id="rId3"/>
              </a:rPr>
              <a:t>Antuono</a:t>
            </a:r>
            <a:r>
              <a:rPr lang="en-US" dirty="0">
                <a:hlinkClick r:id="rId3"/>
              </a:rPr>
              <a:t> et al., CEI section meeting 16/11/23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98E31D8-884C-A9EB-C2E6-78D0023C6994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B066A56-8DB0-048D-D869-178B0F135ADC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JAP23 Workshop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383771228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D82D19-97CC-DFF1-D1D7-D541BC054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PSB instability at 1.6 GeV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3F7DAE-84F5-6762-650E-1B23B4E0F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35</a:t>
            </a:fld>
            <a:endParaRPr lang="el-G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482172B-1E5F-F29B-291E-E5FAA7BF3E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3811" y="1264135"/>
            <a:ext cx="9784378" cy="432972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999AA77-26D7-D5E0-DB4F-B29DD9F8A6B8}"/>
              </a:ext>
            </a:extLst>
          </p:cNvPr>
          <p:cNvSpPr txBox="1"/>
          <p:nvPr/>
        </p:nvSpPr>
        <p:spPr>
          <a:xfrm>
            <a:off x="2646485" y="5855677"/>
            <a:ext cx="6831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hlinkClick r:id="rId3"/>
              </a:rPr>
              <a:t>C. </a:t>
            </a:r>
            <a:r>
              <a:rPr lang="en-US" dirty="0" err="1">
                <a:hlinkClick r:id="rId3"/>
              </a:rPr>
              <a:t>Antuono</a:t>
            </a:r>
            <a:r>
              <a:rPr lang="en-US" dirty="0">
                <a:hlinkClick r:id="rId3"/>
              </a:rPr>
              <a:t> et al., CEI section meeting 16/11/23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45CF85-5FA5-7B08-7ABC-620076494F97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5A2E8D0-7558-91C3-F9BC-EC2B328F2503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JAP23 Workshop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312584227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62875-873F-E343-310A-1ADD461F9E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SFTPRO transmission in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576E01-A71E-BFAF-B6B2-E9A4C022D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36</a:t>
            </a:fld>
            <a:endParaRPr lang="el-G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F1697A1-AF5F-F9B0-2AA1-4D5A17F977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8948" y="1052689"/>
            <a:ext cx="6134100" cy="53848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9A0A530-EE49-3CDD-5B07-D2F7328D66F8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D8A238-4323-E0DC-F287-5A652B3858E5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JAP23 Workshop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311792260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98A94-B671-E78F-7F7E-B1DFF0ADE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TOF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60FBF1-F4D6-DBD3-E922-BAEAFDAD9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37</a:t>
            </a:fld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A6D8C1E-C1D3-1D6D-A00D-D143372ED8C3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D95F555-B37B-D17A-9A62-5E347D822EE5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JAP23 Workshop</a:t>
            </a:r>
            <a:endParaRPr lang="el-GR" sz="1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EB884DE-1447-59D7-846F-007DA4D10B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763" y="1308047"/>
            <a:ext cx="6688232" cy="424190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A2E6C76-B686-D3C9-8D0E-9584F29F7F31}"/>
                  </a:ext>
                </a:extLst>
              </p:cNvPr>
              <p:cNvSpPr txBox="1"/>
              <p:nvPr/>
            </p:nvSpPr>
            <p:spPr>
              <a:xfrm>
                <a:off x="7345599" y="982176"/>
                <a:ext cx="4497276" cy="48936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itchFamily="2" charset="2"/>
                  <a:buChar char="§"/>
                </a:pPr>
                <a:r>
                  <a:rPr lang="en-CH" sz="2400" dirty="0">
                    <a:latin typeface="LM Roman 10" pitchFamily="2" charset="77"/>
                  </a:rPr>
                  <a:t>Loss mostly at the beginning of cycle (high space charge).</a:t>
                </a:r>
              </a:p>
              <a:p>
                <a:pPr marL="342900" indent="-342900">
                  <a:buFont typeface="Wingdings" pitchFamily="2" charset="2"/>
                  <a:buChar char="§"/>
                </a:pPr>
                <a:endParaRPr lang="en-CH" sz="2400" dirty="0">
                  <a:latin typeface="LM Roman 10" pitchFamily="2" charset="77"/>
                </a:endParaRPr>
              </a:p>
              <a:p>
                <a:pPr marL="342900" indent="-342900">
                  <a:buFont typeface="Wingdings" pitchFamily="2" charset="2"/>
                  <a:buChar char="§"/>
                </a:pPr>
                <a:r>
                  <a:rPr lang="en-CH" sz="2400" dirty="0">
                    <a:latin typeface="LM Roman 10" pitchFamily="2" charset="77"/>
                  </a:rPr>
                  <a:t>Still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0131FF"/>
                        </a:solidFill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sz="2400" b="1" i="1" smtClean="0">
                        <a:solidFill>
                          <a:srgbClr val="0131FF"/>
                        </a:solidFill>
                        <a:latin typeface="Cambria Math" panose="02040503050406030204" pitchFamily="18" charset="0"/>
                      </a:rPr>
                      <m:t>𝟗𝟖</m:t>
                    </m:r>
                    <m:r>
                      <a:rPr lang="en-US" sz="2400" b="1" i="1" smtClean="0">
                        <a:solidFill>
                          <a:srgbClr val="0131FF"/>
                        </a:solidFill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CH" sz="2400" b="1" dirty="0">
                    <a:solidFill>
                      <a:srgbClr val="0131FF"/>
                    </a:solidFill>
                    <a:latin typeface="LM Roman 10" pitchFamily="2" charset="77"/>
                  </a:rPr>
                  <a:t> transmission </a:t>
                </a:r>
                <a:r>
                  <a:rPr lang="en-CH" sz="2400" dirty="0">
                    <a:latin typeface="LM Roman 10" pitchFamily="2" charset="77"/>
                  </a:rPr>
                  <a:t>in PSB.</a:t>
                </a:r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CH" sz="2400" dirty="0">
                  <a:latin typeface="LM Roman 10" pitchFamily="2" charset="77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CH" sz="2400" dirty="0">
                    <a:latin typeface="LM Roman 10" pitchFamily="2" charset="77"/>
                  </a:rPr>
                  <a:t>New instability observed at ~1.7GeV that TFB cannot cure. </a:t>
                </a:r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CH" sz="2400" dirty="0">
                  <a:latin typeface="LM Roman 10" pitchFamily="2" charset="77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CH" sz="2400" dirty="0">
                    <a:latin typeface="LM Roman 10" pitchFamily="2" charset="77"/>
                  </a:rPr>
                  <a:t>Instability currently mitigated by </a:t>
                </a:r>
                <a:r>
                  <a:rPr lang="en-CH" sz="2400" b="1" dirty="0">
                    <a:solidFill>
                      <a:srgbClr val="0131FF"/>
                    </a:solidFill>
                    <a:latin typeface="LM Roman 10" pitchFamily="2" charset="77"/>
                  </a:rPr>
                  <a:t>approaching coupling resonance</a:t>
                </a:r>
                <a:r>
                  <a:rPr lang="en-CH" sz="2400" dirty="0">
                    <a:latin typeface="LM Roman 10" pitchFamily="2" charset="77"/>
                  </a:rPr>
                  <a:t>. 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A2E6C76-B686-D3C9-8D0E-9584F29F7F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45599" y="982176"/>
                <a:ext cx="4497276" cy="4893647"/>
              </a:xfrm>
              <a:prstGeom prst="rect">
                <a:avLst/>
              </a:prstGeom>
              <a:blipFill>
                <a:blip r:embed="rId3"/>
                <a:stretch>
                  <a:fillRect l="-1972" t="-1036" r="-2817" b="-1813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42923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98A94-B671-E78F-7F7E-B1DFF0ADE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EAST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60FBF1-F4D6-DBD3-E922-BAEAFDAD9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38</a:t>
            </a:fld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A6D8C1E-C1D3-1D6D-A00D-D143372ED8C3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18C92CB-8333-16AB-826D-80C01D98AD2C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JAP23 Workshop</a:t>
            </a:r>
            <a:endParaRPr lang="el-GR" sz="1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140E4FA-73CB-7D26-0179-D4FC0A1D03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5234" y="975500"/>
            <a:ext cx="4098026" cy="3259793"/>
          </a:xfrm>
          <a:prstGeom prst="rect">
            <a:avLst/>
          </a:prstGeom>
          <a:ln w="76200">
            <a:solidFill>
              <a:srgbClr val="7030A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A964BBD-A5A9-6BDD-4994-74AAAABD3B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56033" y="1100227"/>
            <a:ext cx="3527939" cy="4733691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BD2804B-F6D9-7757-6CB8-1A756CD07D93}"/>
              </a:ext>
            </a:extLst>
          </p:cNvPr>
          <p:cNvCxnSpPr>
            <a:cxnSpLocks/>
            <a:stCxn id="12" idx="2"/>
          </p:cNvCxnSpPr>
          <p:nvPr/>
        </p:nvCxnSpPr>
        <p:spPr>
          <a:xfrm flipH="1">
            <a:off x="6452756" y="2043229"/>
            <a:ext cx="3102505" cy="0"/>
          </a:xfrm>
          <a:prstGeom prst="straightConnector1">
            <a:avLst/>
          </a:prstGeom>
          <a:ln w="762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B37649CA-627F-817B-5F48-D2F32F198C05}"/>
              </a:ext>
            </a:extLst>
          </p:cNvPr>
          <p:cNvSpPr/>
          <p:nvPr/>
        </p:nvSpPr>
        <p:spPr>
          <a:xfrm>
            <a:off x="9555261" y="1291303"/>
            <a:ext cx="756356" cy="1503852"/>
          </a:xfrm>
          <a:prstGeom prst="ellipse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21330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4D84C9-2CDF-551E-2EF6-8945C4ED7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4</a:t>
            </a:fld>
            <a:endParaRPr lang="el-GR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3430B19-ED6E-248A-1CE1-F353D314DE4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5000"/>
          </a:blip>
          <a:stretch>
            <a:fillRect/>
          </a:stretch>
        </p:blipFill>
        <p:spPr>
          <a:xfrm>
            <a:off x="0" y="-1"/>
            <a:ext cx="12195413" cy="6858001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7EA51DB9-459D-85A1-CC86-09B64FB5D6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29646"/>
            <a:ext cx="10515600" cy="339870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H" sz="5400" b="1" u="sng" dirty="0">
                <a:latin typeface="LM Roman 10"/>
              </a:rPr>
              <a:t>Part I</a:t>
            </a:r>
            <a:br>
              <a:rPr lang="en-CH" sz="5400" b="1" u="sng" dirty="0">
                <a:latin typeface="LM Roman 10"/>
              </a:rPr>
            </a:br>
            <a:br>
              <a:rPr lang="en-CH" sz="5400" b="1" u="sng" dirty="0">
                <a:latin typeface="LM Roman 10"/>
              </a:rPr>
            </a:br>
            <a:r>
              <a:rPr lang="en-CH" sz="5400" dirty="0">
                <a:latin typeface="LM Roman 10"/>
              </a:rPr>
              <a:t>transmission of proton </a:t>
            </a:r>
            <a:br>
              <a:rPr lang="en-CH" sz="5400" dirty="0">
                <a:latin typeface="LM Roman 10"/>
              </a:rPr>
            </a:br>
            <a:r>
              <a:rPr lang="en-CH" sz="5400" dirty="0">
                <a:latin typeface="LM Roman 10"/>
              </a:rPr>
              <a:t>fixed target beams in 2023</a:t>
            </a:r>
            <a:endParaRPr lang="en-CH" sz="5400" b="1" dirty="0"/>
          </a:p>
        </p:txBody>
      </p:sp>
    </p:spTree>
    <p:extLst>
      <p:ext uri="{BB962C8B-B14F-4D97-AF65-F5344CB8AC3E}">
        <p14:creationId xmlns:p14="http://schemas.microsoft.com/office/powerpoint/2010/main" val="4177283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FA11D6-E380-E81E-1876-65D30C7334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" y="0"/>
            <a:ext cx="12192000" cy="548637"/>
          </a:xfrm>
        </p:spPr>
        <p:txBody>
          <a:bodyPr>
            <a:normAutofit fontScale="90000"/>
          </a:bodyPr>
          <a:lstStyle/>
          <a:p>
            <a:r>
              <a:rPr lang="en-CH" dirty="0"/>
              <a:t>Intensity in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24C26C-2ACD-31C0-83C2-D7FD5BEE3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5</a:t>
            </a:fld>
            <a:endParaRPr lang="el-GR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9B12BCB-3C51-EC6A-66DF-D648370CCABE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E8C64F9-800F-FFD1-CDFB-05EC3FBB1E1A}"/>
              </a:ext>
            </a:extLst>
          </p:cNvPr>
          <p:cNvSpPr txBox="1"/>
          <p:nvPr/>
        </p:nvSpPr>
        <p:spPr>
          <a:xfrm>
            <a:off x="1830479" y="932343"/>
            <a:ext cx="8526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2800" dirty="0"/>
              <a:t>Cumulative intensity until extraction of last </a:t>
            </a:r>
            <a:r>
              <a:rPr lang="en-US" sz="2800" dirty="0"/>
              <a:t>synchrotron</a:t>
            </a:r>
            <a:r>
              <a:rPr lang="en-CH" sz="2800" dirty="0"/>
              <a:t>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4EF50A2-6CDD-54B5-C403-AC46698E1A36}"/>
              </a:ext>
            </a:extLst>
          </p:cNvPr>
          <p:cNvSpPr txBox="1"/>
          <p:nvPr/>
        </p:nvSpPr>
        <p:spPr>
          <a:xfrm>
            <a:off x="229929" y="5667757"/>
            <a:ext cx="117279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2800" dirty="0"/>
              <a:t>This talk will </a:t>
            </a:r>
            <a:r>
              <a:rPr lang="en-CH" sz="2800" b="1" dirty="0">
                <a:solidFill>
                  <a:srgbClr val="0131FF"/>
                </a:solidFill>
              </a:rPr>
              <a:t>not cover </a:t>
            </a:r>
            <a:r>
              <a:rPr lang="en-CH" sz="2800" dirty="0"/>
              <a:t>transfer between last </a:t>
            </a:r>
            <a:r>
              <a:rPr lang="en-US" sz="2800" dirty="0"/>
              <a:t>synchrotron</a:t>
            </a:r>
            <a:r>
              <a:rPr lang="en-CH" sz="2800" dirty="0"/>
              <a:t> a</a:t>
            </a:r>
            <a:r>
              <a:rPr lang="en-GB" sz="2800" dirty="0" err="1"/>
              <a:t>nd</a:t>
            </a:r>
            <a:r>
              <a:rPr lang="en-GB" sz="2800" dirty="0"/>
              <a:t> target: see session </a:t>
            </a:r>
            <a:r>
              <a:rPr lang="en-US" sz="2800" dirty="0"/>
              <a:t>6.</a:t>
            </a:r>
            <a:endParaRPr lang="en-CH" sz="2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17BAE3E-3929-0A8B-EB86-4AD41DC2224A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JAP23 Workshop</a:t>
            </a:r>
            <a:endParaRPr lang="el-GR" sz="1400" dirty="0"/>
          </a:p>
        </p:txBody>
      </p:sp>
      <p:pic>
        <p:nvPicPr>
          <p:cNvPr id="10" name="Picture 9" descr="A graph of a graph showing the growth of the months&#10;&#10;Description automatically generated with medium confidence">
            <a:extLst>
              <a:ext uri="{FF2B5EF4-FFF2-40B4-BE49-F238E27FC236}">
                <a16:creationId xmlns:a16="http://schemas.microsoft.com/office/drawing/2014/main" id="{15850949-7E54-301F-56EC-FCB8E2E323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449" y="1504917"/>
            <a:ext cx="10014878" cy="3851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066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5BCAC4-C03E-2A32-BD62-14A26ECB8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Transmission in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3435D7-52D6-FBBB-BC4A-5E3B927C7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6</a:t>
            </a:fld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81A00CB-7BA8-2BD6-6ADC-77EE6C3762D3}"/>
                  </a:ext>
                </a:extLst>
              </p:cNvPr>
              <p:cNvSpPr txBox="1"/>
              <p:nvPr/>
            </p:nvSpPr>
            <p:spPr>
              <a:xfrm>
                <a:off x="7535009" y="1006959"/>
                <a:ext cx="4783015" cy="73064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:=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𝐿𝑎𝑠𝑡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𝑠𝑦𝑛𝑐h𝑟𝑜𝑡𝑟𝑜𝑛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𝐵𝐶𝑇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 @ 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𝑒𝑥𝑡𝑟𝑎𝑐𝑡𝑖𝑜𝑛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𝑃𝑆𝐵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𝐵𝐶𝑇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 @ 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𝑖𝑛𝑗𝑒𝑐𝑡𝑖𝑜𝑛</m:t>
                          </m:r>
                        </m:den>
                      </m:f>
                    </m:oMath>
                  </m:oMathPara>
                </a14:m>
                <a:endParaRPr lang="en-CH" sz="2000" dirty="0">
                  <a:latin typeface="LM Roman 10" pitchFamily="2" charset="77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81A00CB-7BA8-2BD6-6ADC-77EE6C3762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5009" y="1006959"/>
                <a:ext cx="4783015" cy="73064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5DF045D3-D8E6-7E52-8D0C-4FB02BBB30F2}"/>
              </a:ext>
            </a:extLst>
          </p:cNvPr>
          <p:cNvSpPr txBox="1"/>
          <p:nvPr/>
        </p:nvSpPr>
        <p:spPr>
          <a:xfrm>
            <a:off x="1479194" y="5459765"/>
            <a:ext cx="92293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0" dirty="0">
                <a:solidFill>
                  <a:srgbClr val="FF0000"/>
                </a:solidFill>
                <a:latin typeface="LM Roman 10" pitchFamily="2" charset="77"/>
              </a:rPr>
              <a:t>Where do we lose protons across the complex?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4BCD921-D6B4-4011-55CB-468DAAD3C5A8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BA2E7F2-1395-1896-C308-8112028E11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621" y="981779"/>
            <a:ext cx="6101364" cy="394958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EFC2B70-7A8B-3000-58CF-3645CC07239A}"/>
                  </a:ext>
                </a:extLst>
              </p:cNvPr>
              <p:cNvSpPr txBox="1"/>
              <p:nvPr/>
            </p:nvSpPr>
            <p:spPr>
              <a:xfrm>
                <a:off x="6909677" y="2217617"/>
                <a:ext cx="3943249" cy="2677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LM Roman 10" pitchFamily="2" charset="77"/>
                  </a:rPr>
                  <a:t>At a glance</a:t>
                </a:r>
                <a:r>
                  <a:rPr lang="en-US" sz="2400" b="0" i="0" dirty="0">
                    <a:latin typeface="LM Roman 10" pitchFamily="2" charset="77"/>
                  </a:rPr>
                  <a:t>: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400" b="1" dirty="0">
                    <a:solidFill>
                      <a:srgbClr val="0131FF"/>
                    </a:solidFill>
                    <a:latin typeface="LM Roman 10" pitchFamily="2" charset="77"/>
                  </a:rPr>
                  <a:t>ISOLDE 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rgbClr val="0131FF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2400" b="1" i="1">
                        <a:solidFill>
                          <a:srgbClr val="0131FF"/>
                        </a:solidFill>
                        <a:latin typeface="Cambria Math" panose="02040503050406030204" pitchFamily="18" charset="0"/>
                      </a:rPr>
                      <m:t>𝟗𝟗</m:t>
                    </m:r>
                    <m:r>
                      <a:rPr lang="en-US" sz="2400" b="1" i="1">
                        <a:solidFill>
                          <a:srgbClr val="0131FF"/>
                        </a:solidFill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endParaRPr lang="en-US" sz="2400" b="1" dirty="0">
                  <a:solidFill>
                    <a:srgbClr val="0131FF"/>
                  </a:solidFill>
                  <a:latin typeface="LM Roman 10" pitchFamily="2" charset="77"/>
                </a:endParaRP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400" b="1" dirty="0">
                    <a:solidFill>
                      <a:srgbClr val="00B050"/>
                    </a:solidFill>
                    <a:latin typeface="LM Roman 10" pitchFamily="2" charset="77"/>
                  </a:rPr>
                  <a:t>AD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24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𝟗</m:t>
                    </m:r>
                    <m:r>
                      <a:rPr lang="en-US" sz="24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𝟕</m:t>
                    </m:r>
                    <m:r>
                      <a:rPr lang="en-US" sz="24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US" sz="2400" b="1" dirty="0">
                    <a:solidFill>
                      <a:srgbClr val="00B050"/>
                    </a:solidFill>
                    <a:latin typeface="LM Roman 10" pitchFamily="2" charset="77"/>
                  </a:rPr>
                  <a:t> 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400" b="1" dirty="0">
                    <a:solidFill>
                      <a:schemeClr val="accent3"/>
                    </a:solidFill>
                    <a:latin typeface="LM Roman 10" pitchFamily="2" charset="77"/>
                  </a:rPr>
                  <a:t>TOF 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2400" b="1" i="1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𝟗</m:t>
                    </m:r>
                    <m:r>
                      <a:rPr lang="en-US" sz="2400" b="1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𝟔</m:t>
                    </m:r>
                    <m:r>
                      <a:rPr lang="en-US" sz="2400" b="1" i="1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US" sz="2400" b="1" dirty="0">
                    <a:solidFill>
                      <a:schemeClr val="accent3"/>
                    </a:solidFill>
                    <a:latin typeface="LM Roman 10" pitchFamily="2" charset="77"/>
                  </a:rPr>
                  <a:t> 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400" b="1" dirty="0">
                    <a:solidFill>
                      <a:srgbClr val="7030A0"/>
                    </a:solidFill>
                    <a:latin typeface="LM Roman 10" pitchFamily="2" charset="77"/>
                  </a:rPr>
                  <a:t>EAST 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2400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𝟗</m:t>
                    </m:r>
                    <m:r>
                      <a:rPr lang="en-US" sz="2400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𝟖</m:t>
                    </m:r>
                    <m:r>
                      <a:rPr lang="en-US" sz="2400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US" sz="2400" b="1" dirty="0">
                    <a:solidFill>
                      <a:srgbClr val="7030A0"/>
                    </a:solidFill>
                    <a:latin typeface="LM Roman 10" pitchFamily="2" charset="77"/>
                  </a:rPr>
                  <a:t> 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400" b="1" dirty="0">
                    <a:solidFill>
                      <a:srgbClr val="FF0000"/>
                    </a:solidFill>
                    <a:latin typeface="LM Roman 10" pitchFamily="2" charset="77"/>
                  </a:rPr>
                  <a:t>SFTPRO 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𝟗</m:t>
                    </m:r>
                    <m:r>
                      <a:rPr lang="en-US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US" sz="2400" b="1" dirty="0">
                    <a:solidFill>
                      <a:srgbClr val="FF0000"/>
                    </a:solidFill>
                    <a:latin typeface="LM Roman 10" pitchFamily="2" charset="77"/>
                  </a:rPr>
                  <a:t> 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endParaRPr lang="en-US" sz="2400" b="0" i="0" dirty="0">
                  <a:latin typeface="LM Roman 10" pitchFamily="2" charset="77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EFC2B70-7A8B-3000-58CF-3645CC0723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9677" y="2217617"/>
                <a:ext cx="3943249" cy="2677656"/>
              </a:xfrm>
              <a:prstGeom prst="rect">
                <a:avLst/>
              </a:prstGeom>
              <a:blipFill>
                <a:blip r:embed="rId4"/>
                <a:stretch>
                  <a:fillRect l="-2244" t="-1887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3BC870EF-C2FF-A16E-2D9F-01F8D21703FD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JAP23 Workshop</a:t>
            </a:r>
            <a:endParaRPr lang="el-GR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A706B18-488F-6D1B-E49B-E2DC105337D1}"/>
                  </a:ext>
                </a:extLst>
              </p:cNvPr>
              <p:cNvSpPr txBox="1"/>
              <p:nvPr/>
            </p:nvSpPr>
            <p:spPr>
              <a:xfrm>
                <a:off x="5413917" y="1114889"/>
                <a:ext cx="3467384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Total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transmission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CH" sz="20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A706B18-488F-6D1B-E49B-E2DC105337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3917" y="1114889"/>
                <a:ext cx="3467384" cy="70788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70084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4D84C9-2CDF-551E-2EF6-8945C4ED7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7</a:t>
            </a:fld>
            <a:endParaRPr lang="el-GR" dirty="0"/>
          </a:p>
        </p:txBody>
      </p:sp>
      <p:pic>
        <p:nvPicPr>
          <p:cNvPr id="1026" name="Picture 2" descr="ISOLDE | ISOLDE">
            <a:extLst>
              <a:ext uri="{FF2B5EF4-FFF2-40B4-BE49-F238E27FC236}">
                <a16:creationId xmlns:a16="http://schemas.microsoft.com/office/drawing/2014/main" id="{7DAAD912-BDF1-CC84-8AD9-E230B43A63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BE99C184-E9CC-5809-3477-F2591725EC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2002631"/>
            <a:ext cx="10515600" cy="2852737"/>
          </a:xfrm>
        </p:spPr>
        <p:txBody>
          <a:bodyPr>
            <a:normAutofit/>
          </a:bodyPr>
          <a:lstStyle/>
          <a:p>
            <a:r>
              <a:rPr lang="en-CH" sz="8000" b="1" dirty="0"/>
              <a:t>I S O L D E</a:t>
            </a:r>
          </a:p>
        </p:txBody>
      </p:sp>
    </p:spTree>
    <p:extLst>
      <p:ext uri="{BB962C8B-B14F-4D97-AF65-F5344CB8AC3E}">
        <p14:creationId xmlns:p14="http://schemas.microsoft.com/office/powerpoint/2010/main" val="526797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98A94-B671-E78F-7F7E-B1DFF0ADE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ISOLDE cycle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60FBF1-F4D6-DBD3-E922-BAEAFDAD9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8</a:t>
            </a:fld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A6D8C1E-C1D3-1D6D-A00D-D143372ED8C3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A6EA530-BDEB-AF8E-008F-3336801493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316" y="1601783"/>
            <a:ext cx="6163849" cy="390932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ADA12A7-780F-F237-E027-C1D609832618}"/>
                  </a:ext>
                </a:extLst>
              </p:cNvPr>
              <p:cNvSpPr txBox="1"/>
              <p:nvPr/>
            </p:nvSpPr>
            <p:spPr>
              <a:xfrm>
                <a:off x="7263073" y="1905506"/>
                <a:ext cx="4718980" cy="34163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§"/>
                </a:pPr>
                <a:r>
                  <a:rPr lang="en-CH" sz="2400" dirty="0">
                    <a:latin typeface="LM Roman 10" pitchFamily="2" charset="77"/>
                  </a:rPr>
                  <a:t>PSB transmission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0131FF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2400" b="1" i="1" smtClean="0">
                        <a:solidFill>
                          <a:srgbClr val="0131FF"/>
                        </a:solidFill>
                        <a:latin typeface="Cambria Math" panose="02040503050406030204" pitchFamily="18" charset="0"/>
                      </a:rPr>
                      <m:t>𝟗𝟗</m:t>
                    </m:r>
                    <m:r>
                      <a:rPr lang="en-US" sz="2400" b="1" i="1" smtClean="0">
                        <a:solidFill>
                          <a:srgbClr val="0131FF"/>
                        </a:solidFill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US" sz="2400" b="0" dirty="0">
                    <a:latin typeface="LM Roman 10" pitchFamily="2" charset="77"/>
                  </a:rPr>
                  <a:t>!</a:t>
                </a:r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CH" sz="2400" dirty="0">
                  <a:latin typeface="LM Roman 10" pitchFamily="2" charset="77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CH" sz="2400" dirty="0">
                  <a:latin typeface="LM Roman 10" pitchFamily="2" charset="77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CH" sz="2400" dirty="0">
                    <a:latin typeface="LM Roman 10" pitchFamily="2" charset="77"/>
                  </a:rPr>
                  <a:t>Transverse and longitudinal optimizations in place (transverse painting, working point, resonance compensation, double harmonic, …).</a:t>
                </a:r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CH" sz="2400" dirty="0">
                  <a:latin typeface="LM Roman 10" pitchFamily="2" charset="77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ADA12A7-780F-F237-E027-C1D6098326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63073" y="1905506"/>
                <a:ext cx="4718980" cy="3416320"/>
              </a:xfrm>
              <a:prstGeom prst="rect">
                <a:avLst/>
              </a:prstGeom>
              <a:blipFill>
                <a:blip r:embed="rId3"/>
                <a:stretch>
                  <a:fillRect l="-1609" t="-1852" r="-2413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6A37DFD1-C685-0F4A-0DD8-08D732A0085C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JAP23 Workshop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4109096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4D84C9-2CDF-551E-2EF6-8945C4ED7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9</a:t>
            </a:fld>
            <a:endParaRPr lang="el-GR" dirty="0"/>
          </a:p>
        </p:txBody>
      </p:sp>
      <p:pic>
        <p:nvPicPr>
          <p:cNvPr id="3074" name="Picture 2" descr="Collaboration to build new antiproton decelerator | CERN">
            <a:extLst>
              <a:ext uri="{FF2B5EF4-FFF2-40B4-BE49-F238E27FC236}">
                <a16:creationId xmlns:a16="http://schemas.microsoft.com/office/drawing/2014/main" id="{3D367413-F9C7-9760-603A-2B3D97B730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5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ADB73BDA-EC63-9E8F-F2BD-0800B72FA9A2}"/>
              </a:ext>
            </a:extLst>
          </p:cNvPr>
          <p:cNvSpPr txBox="1">
            <a:spLocks/>
          </p:cNvSpPr>
          <p:nvPr/>
        </p:nvSpPr>
        <p:spPr>
          <a:xfrm>
            <a:off x="838199" y="2002631"/>
            <a:ext cx="10515600" cy="28527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bg1"/>
                </a:solidFill>
                <a:latin typeface="LM Roman Caps 10" pitchFamily="2" charset="77"/>
                <a:ea typeface="+mj-ea"/>
                <a:cs typeface="+mj-cs"/>
              </a:defRPr>
            </a:lvl1pPr>
          </a:lstStyle>
          <a:p>
            <a:r>
              <a:rPr lang="en-CH" sz="8000" b="1" dirty="0"/>
              <a:t>A D</a:t>
            </a:r>
          </a:p>
        </p:txBody>
      </p:sp>
    </p:spTree>
    <p:extLst>
      <p:ext uri="{BB962C8B-B14F-4D97-AF65-F5344CB8AC3E}">
        <p14:creationId xmlns:p14="http://schemas.microsoft.com/office/powerpoint/2010/main" val="3328878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thesis_colors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FFFF00"/>
      </a:accent2>
      <a:accent3>
        <a:srgbClr val="ED7D31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Garamond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51748</TotalTime>
  <Words>1470</Words>
  <Application>Microsoft Office PowerPoint</Application>
  <PresentationFormat>Widescreen</PresentationFormat>
  <Paragraphs>242</Paragraphs>
  <Slides>38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6" baseType="lpstr">
      <vt:lpstr>Arial</vt:lpstr>
      <vt:lpstr>Calibri</vt:lpstr>
      <vt:lpstr>Cambria Math</vt:lpstr>
      <vt:lpstr>Garamond</vt:lpstr>
      <vt:lpstr>LM Roman 10</vt:lpstr>
      <vt:lpstr>LM Roman Caps 10</vt:lpstr>
      <vt:lpstr>Wingdings</vt:lpstr>
      <vt:lpstr>Office Theme</vt:lpstr>
      <vt:lpstr>Transmission of proton fixed target beams in 2023 and beyond</vt:lpstr>
      <vt:lpstr>Transmission of proton fixed target beams in 2023 and beyond</vt:lpstr>
      <vt:lpstr>Content</vt:lpstr>
      <vt:lpstr>Part I  transmission of proton  fixed target beams in 2023</vt:lpstr>
      <vt:lpstr>Intensity in 2023</vt:lpstr>
      <vt:lpstr>Transmission in 2023</vt:lpstr>
      <vt:lpstr>I S O L D E</vt:lpstr>
      <vt:lpstr>ISOLDE cycle</vt:lpstr>
      <vt:lpstr>PowerPoint Presentation</vt:lpstr>
      <vt:lpstr>AD intensity ramp-up</vt:lpstr>
      <vt:lpstr>PowerPoint Presentation</vt:lpstr>
      <vt:lpstr>TOF</vt:lpstr>
      <vt:lpstr>PowerPoint Presentation</vt:lpstr>
      <vt:lpstr>EAST</vt:lpstr>
      <vt:lpstr>PowerPoint Presentation</vt:lpstr>
      <vt:lpstr>SFTPRO transmission breakdown</vt:lpstr>
      <vt:lpstr>SFTPRO transmission breakdown</vt:lpstr>
      <vt:lpstr>SFTPRO transmission breakdown</vt:lpstr>
      <vt:lpstr>PowerPoint Presentation</vt:lpstr>
      <vt:lpstr>Part II  …and beyond </vt:lpstr>
      <vt:lpstr>Can we push PSB intensity?</vt:lpstr>
      <vt:lpstr>PSB instabilities at high intensities</vt:lpstr>
      <vt:lpstr>Pushing MTE intensity in the PS</vt:lpstr>
      <vt:lpstr>SFTPRO transmission along the chain</vt:lpstr>
      <vt:lpstr>PowerPoint Presentation</vt:lpstr>
      <vt:lpstr>Summary</vt:lpstr>
      <vt:lpstr>Thank you for your attention</vt:lpstr>
      <vt:lpstr>Backup</vt:lpstr>
      <vt:lpstr>2023 schedule</vt:lpstr>
      <vt:lpstr>Intensity in 2023 and 2022</vt:lpstr>
      <vt:lpstr>2023 intensity per day</vt:lpstr>
      <vt:lpstr>SFTPRO PSB-PS over the year</vt:lpstr>
      <vt:lpstr>Voltage acquisition of KFA13</vt:lpstr>
      <vt:lpstr>PSB instability at 1.6 GeV</vt:lpstr>
      <vt:lpstr>PSB instability at 1.6 GeV</vt:lpstr>
      <vt:lpstr>SFTPRO transmission in 2022</vt:lpstr>
      <vt:lpstr>TOF</vt:lpstr>
      <vt:lpstr>EAST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Injection Chicane Beta-Beating Correction for Enhancing the Brightness of the CERN PSB Beams</dc:title>
  <cp:lastModifiedBy>Tirsi Prebibaj</cp:lastModifiedBy>
  <cp:revision>979</cp:revision>
  <dcterms:created xsi:type="dcterms:W3CDTF">2019-09-01T21:36:22Z</dcterms:created>
  <dcterms:modified xsi:type="dcterms:W3CDTF">2023-12-05T11:23:02Z</dcterms:modified>
</cp:coreProperties>
</file>