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5"/>
  </p:notesMasterIdLst>
  <p:sldIdLst>
    <p:sldId id="256" r:id="rId5"/>
    <p:sldId id="257" r:id="rId6"/>
    <p:sldId id="266" r:id="rId7"/>
    <p:sldId id="260" r:id="rId8"/>
    <p:sldId id="265" r:id="rId9"/>
    <p:sldId id="267" r:id="rId10"/>
    <p:sldId id="271" r:id="rId11"/>
    <p:sldId id="272" r:id="rId12"/>
    <p:sldId id="279" r:id="rId13"/>
    <p:sldId id="273" r:id="rId14"/>
    <p:sldId id="274" r:id="rId15"/>
    <p:sldId id="275" r:id="rId16"/>
    <p:sldId id="276" r:id="rId17"/>
    <p:sldId id="277" r:id="rId18"/>
    <p:sldId id="278" r:id="rId19"/>
    <p:sldId id="261" r:id="rId20"/>
    <p:sldId id="283" r:id="rId21"/>
    <p:sldId id="280" r:id="rId22"/>
    <p:sldId id="284" r:id="rId23"/>
    <p:sldId id="282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6" autoAdjust="0"/>
    <p:restoredTop sz="91531" autoAdjust="0"/>
  </p:normalViewPr>
  <p:slideViewPr>
    <p:cSldViewPr snapToGrid="0" snapToObjects="1">
      <p:cViewPr varScale="1">
        <p:scale>
          <a:sx n="160" d="100"/>
          <a:sy n="160" d="100"/>
        </p:scale>
        <p:origin x="127" y="15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Online tools still being developed,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refer to Simon’s talk in the same session who will address this point for the longitudinal plane.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pending we go back to 3% of scraping then we would be within the LIU budget of 10% of losses (then show that 3% is a dream…). You can also stress that the 93% is for the best condition ever in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352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questions </a:t>
            </a:r>
          </a:p>
          <a:p>
            <a:r>
              <a:rPr lang="en-US" dirty="0"/>
              <a:t> - where losses come from</a:t>
            </a:r>
          </a:p>
          <a:p>
            <a:r>
              <a:rPr lang="en-US" dirty="0"/>
              <a:t> - Why B1 higher than B2</a:t>
            </a:r>
          </a:p>
          <a:p>
            <a:endParaRPr lang="en-US" dirty="0"/>
          </a:p>
          <a:p>
            <a:r>
              <a:rPr lang="en-US" dirty="0"/>
              <a:t>Then what did we do, and what can we still do about it?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085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DAFFE-2823-41FB-D232-646A9CC217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469553-F194-ABB6-159F-3630402DF9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FEA4D-6488-D9EC-EEC4-3EAC00CF7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B26735FC-C64A-310D-025C-D3C00542F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BDA850D-C94F-EC1B-D416-2B17FC0C29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472156-24BA-7F59-06F0-62775BBA4F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CA7DB3D-BD46-7D7E-9D54-2F99A811DF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0AC6D95-49FB-B603-9408-22144C92F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ADBFD62-BFFE-6634-0944-95BF8366C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C4AF352-E474-B4BC-8245-326D7BBB72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D4706AC-26A3-09B8-A503-93C3F6863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CB2BA70-DF2A-74A8-E530-5C715868A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indico.cern.ch/event/1291758/" TargetMode="Externa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indico.cern.ch/event/1283579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36962/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hyperlink" Target="https://indico.cern.ch/event/1340095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indico.cern.ch/event/1201623/#3-update-on-the-investigations" TargetMode="External"/><Relationship Id="rId7" Type="http://schemas.openxmlformats.org/officeDocument/2006/relationships/image" Target="../media/image11.png"/><Relationship Id="rId2" Type="http://schemas.openxmlformats.org/officeDocument/2006/relationships/hyperlink" Target="https://indico.cern.ch/event/1291758/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indico.cern.ch/event/1291619/" TargetMode="External"/><Relationship Id="rId5" Type="http://schemas.openxmlformats.org/officeDocument/2006/relationships/hyperlink" Target="https://indico.cern.ch/event/1350470/" TargetMode="External"/><Relationship Id="rId4" Type="http://schemas.openxmlformats.org/officeDocument/2006/relationships/hyperlink" Target="https://indico.cern.ch/event/1298988/#3-report-on-sps-lhc-transfer-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indico.cern.ch/event/1194548/contributions/5093910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32033/" TargetMode="External"/><Relationship Id="rId2" Type="http://schemas.openxmlformats.org/officeDocument/2006/relationships/hyperlink" Target="https://indico.cern.ch/event/1194548/timetable/#27-lhc-injection-improvements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3C03B-39A5-78C5-0B7F-34CC9D42B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we do about losses? TL momentum steering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6406C-05DC-1098-037E-6141CC1BC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7"/>
            <a:ext cx="5644409" cy="260271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Steering identified as strongly correlated with injection losses</a:t>
            </a:r>
          </a:p>
          <a:p>
            <a:r>
              <a:rPr lang="en-US" dirty="0"/>
              <a:t>Momentum steering of the transfer line</a:t>
            </a:r>
          </a:p>
          <a:p>
            <a:pPr lvl="1"/>
            <a:r>
              <a:rPr lang="en-US" dirty="0"/>
              <a:t>Identified by J. Wenninger as the source of steering difficulties</a:t>
            </a:r>
          </a:p>
          <a:p>
            <a:pPr lvl="1"/>
            <a:r>
              <a:rPr lang="en-US" dirty="0"/>
              <a:t>Position offset caused by energy shift cannot be fully corrected with existing dipole correctors </a:t>
            </a:r>
          </a:p>
          <a:p>
            <a:pPr lvl="1"/>
            <a:r>
              <a:rPr lang="en-US" dirty="0"/>
              <a:t>B1 appears more challenging</a:t>
            </a:r>
          </a:p>
          <a:p>
            <a:r>
              <a:rPr lang="en-US" dirty="0"/>
              <a:t>Occasional momentum steering carried by OP did improve the steering and level of losses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371B4-87BA-BE29-8501-51A64B8DF49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812B8-30D3-018A-3B96-2916121AD0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1D71B0-C906-2D25-E8A2-6D8CE5A216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51375" y="2865279"/>
            <a:ext cx="2804135" cy="21031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4A50C0-FD3D-C30D-1951-3B8B8B2A5F9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34744" y="432881"/>
            <a:ext cx="3220766" cy="2415574"/>
          </a:xfrm>
          <a:prstGeom prst="rect">
            <a:avLst/>
          </a:prstGeom>
        </p:spPr>
      </p:pic>
      <p:pic>
        <p:nvPicPr>
          <p:cNvPr id="9" name="Picture 8" descr="A graph showing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003686FE-30A4-21EC-9132-09FCBE385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741" y="3018716"/>
            <a:ext cx="5248668" cy="18745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1800410-94C3-C2F4-5B17-225956D768B5}"/>
              </a:ext>
            </a:extLst>
          </p:cNvPr>
          <p:cNvSpPr txBox="1"/>
          <p:nvPr/>
        </p:nvSpPr>
        <p:spPr>
          <a:xfrm>
            <a:off x="-80947" y="4813695"/>
            <a:ext cx="282962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chemeClr val="accent6">
                    <a:lumMod val="50000"/>
                  </a:schemeClr>
                </a:solidFill>
              </a:rPr>
              <a:t>[1] J. Wenninger, SPS-LHC energy matching and TL momentum, </a:t>
            </a:r>
            <a:r>
              <a:rPr lang="en-US" sz="600" dirty="0">
                <a:solidFill>
                  <a:schemeClr val="accent6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LBOC #152</a:t>
            </a:r>
            <a:endParaRPr lang="en-US" sz="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65C0F33-AB1C-3C06-1603-BE165C567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63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2BE8B-B634-0185-76A9-9EB8AE2FF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we do about losses? SPS scraping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34EC9-4BA7-5D08-3286-28FCD648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9144000" cy="251516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Scraping is necessary and ~3% are considered in the LIU design report</a:t>
            </a:r>
          </a:p>
          <a:p>
            <a:r>
              <a:rPr lang="en-US" dirty="0"/>
              <a:t>Done in the SPS at low energy to minimize induced radiations</a:t>
            </a:r>
          </a:p>
          <a:p>
            <a:r>
              <a:rPr lang="en-US" dirty="0"/>
              <a:t>SPS beam is scraped in LSS1</a:t>
            </a:r>
          </a:p>
          <a:p>
            <a:pPr lvl="1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2023 scraping was not stable and required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continuous OP adjustments due to lost steps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motors </a:t>
            </a:r>
          </a:p>
          <a:p>
            <a:pPr lvl="1"/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issues remain under investigations </a:t>
            </a:r>
            <a:b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(see C. Sharp talk later today)</a:t>
            </a:r>
          </a:p>
          <a:p>
            <a:r>
              <a:rPr lang="en-US" dirty="0"/>
              <a:t>Usual scraping levels in 2023 of </a:t>
            </a:r>
            <a:br>
              <a:rPr lang="en-US" dirty="0"/>
            </a:br>
            <a:r>
              <a:rPr lang="en-US" dirty="0"/>
              <a:t>~7% in horizontal ~1-2% in vertical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F5F55-2484-DC6E-578E-64345C51AD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E9401-F7A0-3747-2E7D-1BAC4EA8A8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D205E5-CD84-DA00-450D-B1752C66C259}"/>
              </a:ext>
            </a:extLst>
          </p:cNvPr>
          <p:cNvSpPr txBox="1"/>
          <p:nvPr/>
        </p:nvSpPr>
        <p:spPr>
          <a:xfrm>
            <a:off x="-69747" y="4580492"/>
            <a:ext cx="46153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[1] Update on SPS scraper, </a:t>
            </a:r>
            <a:r>
              <a:rPr lang="en-US" sz="900" dirty="0">
                <a:solidFill>
                  <a:schemeClr val="accent6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SPS MPC #40</a:t>
            </a:r>
            <a:endParaRPr lang="en-US" sz="9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[2] A. Lasheen, PS-to-SPS transfer, 2023 studies and outlook for 2024 MDs, IPP 11/23</a:t>
            </a:r>
          </a:p>
          <a:p>
            <a:endParaRPr lang="en-US" sz="9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85EF89-3CCE-CB29-BE50-9B67D5B1AB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2400" y="2752348"/>
            <a:ext cx="4754179" cy="1697921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1EFFA7-41B0-32BB-7E9D-BE0F7AA77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F02956-ED09-F035-5777-9B9408C829E9}"/>
              </a:ext>
            </a:extLst>
          </p:cNvPr>
          <p:cNvGrpSpPr/>
          <p:nvPr/>
        </p:nvGrpSpPr>
        <p:grpSpPr>
          <a:xfrm>
            <a:off x="5149248" y="1825561"/>
            <a:ext cx="3961258" cy="3119172"/>
            <a:chOff x="5149248" y="1825561"/>
            <a:chExt cx="3961258" cy="3119172"/>
          </a:xfrm>
        </p:grpSpPr>
        <p:pic>
          <p:nvPicPr>
            <p:cNvPr id="7" name="Picture 6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8CA4C29D-B5D3-7057-FB06-9B19F1A661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6"/>
            <a:stretch/>
          </p:blipFill>
          <p:spPr>
            <a:xfrm>
              <a:off x="5149248" y="1940878"/>
              <a:ext cx="3961258" cy="300385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115788F-B2BB-C74E-7B51-726BC55A33D5}"/>
                </a:ext>
              </a:extLst>
            </p:cNvPr>
            <p:cNvSpPr txBox="1"/>
            <p:nvPr/>
          </p:nvSpPr>
          <p:spPr>
            <a:xfrm>
              <a:off x="5853720" y="1825561"/>
              <a:ext cx="2091328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CH" sz="1400" i="1" dirty="0"/>
                <a:t>Example </a:t>
              </a:r>
              <a:r>
                <a:rPr lang="fr-CH" sz="1400" i="1" dirty="0" err="1"/>
                <a:t>loss</a:t>
              </a:r>
              <a:r>
                <a:rPr lang="fr-CH" sz="1400" i="1" dirty="0"/>
                <a:t> </a:t>
              </a:r>
              <a:r>
                <a:rPr lang="fr-CH" sz="1400" i="1" dirty="0" err="1"/>
                <a:t>evolution</a:t>
              </a:r>
              <a:r>
                <a:rPr lang="fr-CH" sz="1400" i="1" dirty="0"/>
                <a:t> on LHC </a:t>
              </a:r>
              <a:r>
                <a:rPr lang="fr-CH" sz="1400" i="1" dirty="0" err="1"/>
                <a:t>hybrid</a:t>
              </a:r>
              <a:r>
                <a:rPr lang="fr-CH" sz="1400" i="1" dirty="0"/>
                <a:t> cycle on 16/07</a:t>
              </a:r>
              <a:endParaRPr lang="fr-FR" sz="1400" i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B52E34E-40C5-43AD-E12C-EC4F767C6652}"/>
                </a:ext>
              </a:extLst>
            </p:cNvPr>
            <p:cNvSpPr txBox="1"/>
            <p:nvPr/>
          </p:nvSpPr>
          <p:spPr>
            <a:xfrm>
              <a:off x="7084422" y="2225760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[2]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074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35A2A-BDD3-B830-44D8-749108EA6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Prospects for 2024: TCDILs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96E59-FE34-D65E-037E-D879977E6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Converging indications that some TCDIL jaws have larger angle with the beam that what can be neglected</a:t>
            </a:r>
          </a:p>
          <a:p>
            <a:r>
              <a:rPr lang="en-US" dirty="0"/>
              <a:t>TCDILs alignment</a:t>
            </a:r>
          </a:p>
          <a:p>
            <a:pPr lvl="1"/>
            <a:r>
              <a:rPr lang="en-US" dirty="0"/>
              <a:t>Long jaw (2m) are not meant to be angular aligned and any angle is neglected</a:t>
            </a:r>
          </a:p>
          <a:p>
            <a:pPr lvl="1"/>
            <a:r>
              <a:rPr lang="en-US" dirty="0"/>
              <a:t>Out-of-spec angles effectively reduces the available gap (</a:t>
            </a:r>
            <a:r>
              <a:rPr lang="el-GR" dirty="0"/>
              <a:t>± </a:t>
            </a:r>
            <a:r>
              <a:rPr lang="en-US" dirty="0"/>
              <a:t>5</a:t>
            </a:r>
            <a:r>
              <a:rPr lang="el-GR" dirty="0"/>
              <a:t>σ</a:t>
            </a:r>
            <a:r>
              <a:rPr lang="en-US" dirty="0"/>
              <a:t>) but may also reduce the protection of the downstream elements</a:t>
            </a:r>
          </a:p>
          <a:p>
            <a:r>
              <a:rPr lang="en-US" dirty="0"/>
              <a:t>Prospect for angular alignment</a:t>
            </a:r>
          </a:p>
          <a:p>
            <a:pPr lvl="1"/>
            <a:r>
              <a:rPr lang="en-US" dirty="0"/>
              <a:t>Beam is single pass -&gt; one pilot every ~30s</a:t>
            </a:r>
          </a:p>
          <a:p>
            <a:pPr lvl="1"/>
            <a:r>
              <a:rPr lang="en-US" dirty="0"/>
              <a:t>FLUKA team investigating the possibility of measuring the jaw angle with beam and BLM signal [1]</a:t>
            </a:r>
          </a:p>
          <a:p>
            <a:r>
              <a:rPr lang="en-US" dirty="0"/>
              <a:t>Automatic and simultaneous alignment of TCDILs under development</a:t>
            </a:r>
          </a:p>
          <a:p>
            <a:pPr lvl="1"/>
            <a:r>
              <a:rPr lang="en-US" dirty="0"/>
              <a:t>Only works for centroid alignment and does not align possible angles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AE485-03E3-E813-FC9B-1C406F014D7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15B3C-286E-5A81-FD76-5DE6CE14A9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471250-F700-CE25-DCA0-D4AD0BDD9CF7}"/>
              </a:ext>
            </a:extLst>
          </p:cNvPr>
          <p:cNvSpPr txBox="1"/>
          <p:nvPr/>
        </p:nvSpPr>
        <p:spPr>
          <a:xfrm>
            <a:off x="-61050" y="4647954"/>
            <a:ext cx="21018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1">
                    <a:lumMod val="10000"/>
                  </a:schemeClr>
                </a:solidFill>
              </a:rPr>
              <a:t>[1] </a:t>
            </a:r>
            <a:r>
              <a:rPr lang="en-US" sz="900" dirty="0">
                <a:solidFill>
                  <a:schemeClr val="accent1">
                    <a:lumMod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LIBD special LHC TCDIL</a:t>
            </a:r>
            <a:r>
              <a:rPr lang="en-US" sz="900" dirty="0">
                <a:solidFill>
                  <a:schemeClr val="accent1">
                    <a:lumMod val="10000"/>
                  </a:schemeClr>
                </a:solidFill>
              </a:rPr>
              <a:t>, 10/2023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712A2-1385-305E-0C20-4D338D8FE0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82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F2BBE-A55B-CC49-3080-B1022D27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Prospects for 2024: Scraping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796F2-258F-9216-F1EA-D10D75C81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Hardware remains unchanged but operation and stability might be improved</a:t>
            </a:r>
          </a:p>
          <a:p>
            <a:endParaRPr lang="en-US" dirty="0"/>
          </a:p>
          <a:p>
            <a:r>
              <a:rPr lang="en-US" dirty="0"/>
              <a:t>Similar levels of scraping as 2023</a:t>
            </a:r>
          </a:p>
          <a:p>
            <a:pPr lvl="1"/>
            <a:r>
              <a:rPr lang="en-US" dirty="0"/>
              <a:t>Present level of scraping does not seem to pose issue</a:t>
            </a:r>
          </a:p>
          <a:p>
            <a:pPr lvl="1"/>
            <a:r>
              <a:rPr lang="en-US" dirty="0"/>
              <a:t>SPS BLM and BPM crates are located in the arcs, and sufficiently far from the scraper</a:t>
            </a:r>
          </a:p>
          <a:p>
            <a:endParaRPr lang="en-US" dirty="0"/>
          </a:p>
          <a:p>
            <a:r>
              <a:rPr lang="en-US" dirty="0"/>
              <a:t>Scraping studies</a:t>
            </a:r>
          </a:p>
          <a:p>
            <a:pPr lvl="1"/>
            <a:r>
              <a:rPr lang="en-US" dirty="0"/>
              <a:t>Profile characterisation with scraping</a:t>
            </a:r>
          </a:p>
          <a:p>
            <a:pPr lvl="1"/>
            <a:r>
              <a:rPr lang="en-US" dirty="0"/>
              <a:t>LHC injection losses Vs scraped fraction using trains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Increased scraping is not sustainable with limited LIU margin</a:t>
            </a:r>
          </a:p>
          <a:p>
            <a:pPr lvl="1"/>
            <a:r>
              <a:rPr lang="en-US" dirty="0"/>
              <a:t>Maximum SPS injected bunch intensity specified at ~2.6E11, margin of 10% (losses + scraping)</a:t>
            </a:r>
          </a:p>
          <a:p>
            <a:pPr lvl="1"/>
            <a:r>
              <a:rPr lang="en-US" dirty="0"/>
              <a:t>Present scraping level with 1.6E11 reached ~10% (horizontal + vertical)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900645-E4D8-9BE0-2DF8-7EBE875604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F4B4E-478A-EE1A-B467-AC8215C83E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1D641-57CF-CCE8-F17A-8A0AD6F10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6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3D3BF-12F7-6A0D-A2C5-5F9CD9144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Prospects for 2024: BLM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8C671-8D01-F8EA-BBDE-8641190375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9144000" cy="4088687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Followed by the BLM Thresholds WG</a:t>
            </a:r>
          </a:p>
          <a:p>
            <a:r>
              <a:rPr lang="en-US" dirty="0"/>
              <a:t>Commissioning of P2&amp;8 BLM blinding</a:t>
            </a:r>
          </a:p>
          <a:p>
            <a:pPr lvl="1"/>
            <a:r>
              <a:rPr lang="en-US" dirty="0"/>
              <a:t>Every year hardware commissioning is completed, only missing commissioning with beam which is part of the injection commissioning procedure</a:t>
            </a:r>
          </a:p>
          <a:p>
            <a:pPr lvl="1"/>
            <a:r>
              <a:rPr lang="en-US" dirty="0"/>
              <a:t>Extension to P7 is not favored, and not possible in the short-term (See S. Morales talk)</a:t>
            </a:r>
          </a:p>
          <a:p>
            <a:r>
              <a:rPr lang="en-US" dirty="0"/>
              <a:t>BLM displacement</a:t>
            </a:r>
          </a:p>
          <a:p>
            <a:pPr lvl="1"/>
            <a:r>
              <a:rPr lang="en-US" dirty="0"/>
              <a:t>Displacement of P7 BLMs to reduce their response</a:t>
            </a:r>
          </a:p>
          <a:p>
            <a:pPr lvl="1"/>
            <a:r>
              <a:rPr lang="en-US" dirty="0"/>
              <a:t>Under study by BI for possible implementation during the YETS</a:t>
            </a:r>
          </a:p>
          <a:p>
            <a:r>
              <a:rPr lang="en-US" dirty="0"/>
              <a:t>LICs</a:t>
            </a:r>
          </a:p>
          <a:p>
            <a:pPr lvl="1"/>
            <a:r>
              <a:rPr lang="en-US" dirty="0"/>
              <a:t>Proposal to replace Secondary Emission Monitors (SEM) at the collimators by Little Ionization Chambers (LIC)</a:t>
            </a:r>
          </a:p>
          <a:p>
            <a:pPr lvl="1"/>
            <a:r>
              <a:rPr lang="en-US" dirty="0"/>
              <a:t>Only possible by LS3 to use for interlock, but request to populate Beam 1 with LIC during 2024 is on-going</a:t>
            </a:r>
          </a:p>
          <a:p>
            <a:r>
              <a:rPr lang="en-US" dirty="0"/>
              <a:t>Diamond BLMs</a:t>
            </a:r>
          </a:p>
          <a:p>
            <a:pPr lvl="1"/>
            <a:r>
              <a:rPr lang="en-US" dirty="0"/>
              <a:t>Presently installed along the whole chain (SPS scraper, SPS extraction, LHC injection and LHC collimation)</a:t>
            </a:r>
          </a:p>
          <a:p>
            <a:pPr lvl="1"/>
            <a:r>
              <a:rPr lang="en-US" dirty="0"/>
              <a:t>Large quantity of data that could be reviewed and </a:t>
            </a:r>
            <a:r>
              <a:rPr lang="en-US" dirty="0" err="1"/>
              <a:t>analysed</a:t>
            </a:r>
            <a:r>
              <a:rPr lang="en-US" dirty="0"/>
              <a:t> together with BI</a:t>
            </a:r>
          </a:p>
          <a:p>
            <a:r>
              <a:rPr lang="en-US" dirty="0"/>
              <a:t>see S. Morales Talk for detailed discussion on BLMs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4D5DB-834B-2AE5-E213-CD9E54C054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87A66-F0E3-B9C5-2519-8D9402571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683FF-6455-8215-3D12-C0950CAB7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69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0061F-97D5-3525-4479-4998ACE3E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Prospect beyond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20B8B-34A3-EC7C-392C-6EB654F68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Scraping</a:t>
            </a:r>
          </a:p>
          <a:p>
            <a:pPr lvl="1"/>
            <a:r>
              <a:rPr lang="en-US" dirty="0"/>
              <a:t>Installation of new scraper d</a:t>
            </a: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uring YETS 24/25 with possibility of multiple scrapings per SPS cycle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Reduction of the level of scraping is needed to reach LIU targets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/>
              <a:t>Identify the source of the losses (tail development, TCDI alignment, other ?)</a:t>
            </a:r>
          </a:p>
          <a:p>
            <a:pPr lvl="1"/>
            <a:r>
              <a:rPr lang="en-US" dirty="0"/>
              <a:t>Injection losses in the SPS, and slow losses at acceleration</a:t>
            </a:r>
          </a:p>
          <a:p>
            <a:pPr lvl="1"/>
            <a:r>
              <a:rPr lang="en-US" dirty="0"/>
              <a:t>Tail development across the chain, but in particular between SPS scraping and LHC P7</a:t>
            </a:r>
          </a:p>
          <a:p>
            <a:pPr lvl="1"/>
            <a:r>
              <a:rPr lang="en-US" dirty="0"/>
              <a:t>TCDI alignment and jaw angular </a:t>
            </a:r>
            <a:r>
              <a:rPr lang="en-US" dirty="0" err="1"/>
              <a:t>characterisation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Try to identify the source of losses and mechanism of the tail development, and understand the B1/B2 loss asymmetry</a:t>
            </a:r>
          </a:p>
          <a:p>
            <a:r>
              <a:rPr lang="en-US" dirty="0"/>
              <a:t>Reduced BLM response with different hardware (see S. Morales talk tomorrow)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28A92-D3AC-E1C0-CB70-7951BC1E269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A709A-57DB-6FD4-7E5C-77927FF76E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67B9-2E34-7583-4081-FFF02188E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70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DD7B8-03B3-1C3E-831F-6FCF8FA32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49382-8953-D743-6168-5E15B7655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9144000" cy="447283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SPS low energy losses</a:t>
            </a:r>
          </a:p>
          <a:p>
            <a:pPr lvl="1"/>
            <a:r>
              <a:rPr lang="en-US" dirty="0"/>
              <a:t>Highest transmission of LIU beam achieved of 93%</a:t>
            </a:r>
          </a:p>
          <a:p>
            <a:pPr lvl="1"/>
            <a:r>
              <a:rPr lang="en-US" dirty="0"/>
              <a:t>Improved online monitoring needed to reach and maintain optimal performances</a:t>
            </a:r>
          </a:p>
          <a:p>
            <a:r>
              <a:rPr lang="en-US" dirty="0"/>
              <a:t>Injection losses in the LHC</a:t>
            </a:r>
          </a:p>
          <a:p>
            <a:pPr lvl="1"/>
            <a:r>
              <a:rPr lang="en-US" dirty="0"/>
              <a:t>This is a question of availability as the machine is and remains protected by the collimators</a:t>
            </a:r>
          </a:p>
          <a:p>
            <a:pPr lvl="1"/>
            <a:r>
              <a:rPr lang="en-US" dirty="0"/>
              <a:t>Problem is the very sensitive BLMs in P7</a:t>
            </a:r>
          </a:p>
          <a:p>
            <a:r>
              <a:rPr lang="en-US" dirty="0"/>
              <a:t>What did we do in 2023?</a:t>
            </a:r>
          </a:p>
          <a:p>
            <a:pPr lvl="1"/>
            <a:r>
              <a:rPr lang="en-US" dirty="0"/>
              <a:t>TL momentum steering to improve the beam alignment through the TCDIL region</a:t>
            </a:r>
          </a:p>
          <a:p>
            <a:pPr lvl="1"/>
            <a:r>
              <a:rPr lang="en-US" dirty="0"/>
              <a:t>MKE6 flattening improved the effective aperture for long trains</a:t>
            </a:r>
          </a:p>
          <a:p>
            <a:r>
              <a:rPr lang="en-US" dirty="0"/>
              <a:t>What can we do for 2024?</a:t>
            </a:r>
          </a:p>
          <a:p>
            <a:pPr lvl="1"/>
            <a:r>
              <a:rPr lang="en-US" dirty="0"/>
              <a:t>Scraping stability improvement which might reduce shot-to-shot variability</a:t>
            </a:r>
          </a:p>
          <a:p>
            <a:pPr lvl="1"/>
            <a:r>
              <a:rPr lang="en-US" dirty="0"/>
              <a:t>Set the RS01 TCP threshold to the maximum at the start of the run</a:t>
            </a:r>
          </a:p>
          <a:p>
            <a:pPr lvl="1"/>
            <a:r>
              <a:rPr lang="en-US" dirty="0"/>
              <a:t>BLMTWG reviewing the possibility of moving some P7 BLMs</a:t>
            </a:r>
          </a:p>
          <a:p>
            <a:pPr lvl="1"/>
            <a:r>
              <a:rPr lang="en-US" dirty="0"/>
              <a:t>FLUKA team is modelling the effect of TCDILs angles on measured losses to develop a possible angular alignment method before the restart</a:t>
            </a:r>
          </a:p>
          <a:p>
            <a:r>
              <a:rPr lang="en-US" dirty="0"/>
              <a:t>Projection of present numbers need improvement to reach LIU target injected in the LHC</a:t>
            </a:r>
          </a:p>
          <a:p>
            <a:pPr lvl="1"/>
            <a:r>
              <a:rPr lang="en-US" dirty="0"/>
              <a:t>93% transmission to 30GeV + 7-10% scraping against 10% total budget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9E592-B31A-AB0D-131B-3FB6742C65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2DA1B-0680-8533-6A92-02F82F80C0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C7941-4EF8-767D-3341-C28F3BE36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6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5C54BED-E28C-BB0C-0F6C-DD2178E6C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ABD93-A3D3-A964-530F-DEF97C7AFCF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4968875"/>
            <a:ext cx="955675" cy="182563"/>
          </a:xfrm>
        </p:spPr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28DE3-C4E5-AAF3-31FA-D92639E9C59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130800" y="4968875"/>
            <a:ext cx="4013200" cy="182563"/>
          </a:xfrm>
        </p:spPr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A837B-6E39-F2A1-033C-EE96875B7E2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968875"/>
            <a:ext cx="501650" cy="184150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046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4656A-4C35-4FE6-A437-AC1B96C95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Shot-to-shot variability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F2E29-538B-984C-4088-9FC4A331C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7"/>
            <a:ext cx="9144000" cy="4576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Show shot-to-shot variability of losses and scraping, check correlation</a:t>
            </a:r>
          </a:p>
          <a:p>
            <a:r>
              <a:rPr lang="en-US" dirty="0"/>
              <a:t>Example of fill on 2023-07-08, focus on B1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75CCD-6FD6-18FA-EDDD-89EE5A05A5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E3EEA-2DE9-2F47-1159-68D58F99F2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F7DF1-8BD2-5F44-30CE-80E1DC13CC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53A113-39C3-9311-459B-1CD382406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87" y="1246646"/>
            <a:ext cx="3216360" cy="13251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BDFB65-416B-5DD8-E256-D5498BF6D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4506" y="1309576"/>
            <a:ext cx="3678229" cy="14367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0868BC-9DBD-9746-D90E-362A73E34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47" y="2815728"/>
            <a:ext cx="3495500" cy="12835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E6FA0DC-2F41-6334-E67E-0D242EE2D1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8617" y="3035572"/>
            <a:ext cx="3619539" cy="121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364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4656A-4C35-4FE6-A437-AC1B96C95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Shot-to-shot variability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F2E29-538B-984C-4088-9FC4A331C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7"/>
            <a:ext cx="9144000" cy="64628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Show shot-to-shot variability of losses and scraping, check correlation</a:t>
            </a:r>
          </a:p>
          <a:p>
            <a:r>
              <a:rPr lang="en-US" dirty="0"/>
              <a:t>Example of fill on 2023-07-05, focus on B1</a:t>
            </a:r>
          </a:p>
          <a:p>
            <a:r>
              <a:rPr lang="en-US" dirty="0"/>
              <a:t>This filling had 2 dumps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75CCD-6FD6-18FA-EDDD-89EE5A05A5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E3EEA-2DE9-2F47-1159-68D58F99F2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F7DF1-8BD2-5F44-30CE-80E1DC13CC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AF7F6D4-ED52-2B8C-BDAB-45328922F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87298"/>
            <a:ext cx="3743364" cy="14258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0B3E59-7121-99E2-065C-DE2CEC09A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677" y="2942875"/>
            <a:ext cx="4462076" cy="15165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A3C970-AD81-EE54-9127-FD1F03E5F6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44" y="1363094"/>
            <a:ext cx="4084662" cy="167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728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480945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Losses for LHC beams, up to LHC injection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200" y="2543342"/>
            <a:ext cx="6197048" cy="1095141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US" dirty="0"/>
              <a:t>Y. Dutheil, W. Bartmann, C. Bracco and F. Velotti (SY-ABT)</a:t>
            </a:r>
            <a:br>
              <a:rPr lang="EN-US" dirty="0"/>
            </a:br>
            <a:r>
              <a:rPr lang="en-US" dirty="0"/>
              <a:t>B. Salvachua and S. Morales (SY-BI)</a:t>
            </a:r>
          </a:p>
          <a:p>
            <a:endParaRPr lang="en-US" dirty="0"/>
          </a:p>
          <a:p>
            <a:r>
              <a:rPr lang="en-US" sz="1400" dirty="0"/>
              <a:t>Acknowledgment: BE-ABP, BE-OP, BE-CEM, SY-ABT, SY-BI, SY-STI, TE-VSC</a:t>
            </a:r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9562E-A7AC-4FB2-FD66-44C5BADAA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radiation survey LSS1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E93EC-EF61-96F9-1948-12C768C75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altLang="en-US" dirty="0"/>
              <a:t>SPS Radiation Survey </a:t>
            </a:r>
            <a:r>
              <a:rPr lang="fr-FR" altLang="en-US" dirty="0" err="1"/>
              <a:t>Results</a:t>
            </a:r>
            <a:br>
              <a:rPr lang="fr-FR" altLang="en-US" dirty="0"/>
            </a:br>
            <a:r>
              <a:rPr lang="fr-FR" altLang="en-US" dirty="0" err="1"/>
              <a:t>Comparison</a:t>
            </a:r>
            <a:r>
              <a:rPr lang="fr-FR" altLang="en-US" dirty="0"/>
              <a:t> of 30h </a:t>
            </a:r>
            <a:r>
              <a:rPr lang="fr-FR" altLang="en-US" dirty="0" err="1"/>
              <a:t>measurement</a:t>
            </a:r>
            <a:r>
              <a:rPr lang="fr-FR" altLang="en-US" dirty="0"/>
              <a:t> </a:t>
            </a:r>
            <a:r>
              <a:rPr lang="fr-FR" altLang="en-US" dirty="0" err="1"/>
              <a:t>after</a:t>
            </a:r>
            <a:r>
              <a:rPr lang="fr-FR" altLang="en-US" dirty="0"/>
              <a:t> RUN 2022 &amp; RUN 2023, Florent PHILIPPON (HSE-RP-AS), 29/09/23</a:t>
            </a:r>
          </a:p>
          <a:p>
            <a:r>
              <a:rPr lang="en-US" dirty="0"/>
              <a:t>SPS Sextant 1 – Comparison Nov 2022 – Sept 2023 (30h of cooldown)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D4885-5120-7573-2B92-815B6A1076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35ACD-A7EA-1510-34A0-B8FD8FEB33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869E0-98CC-F74A-4946-6C7E6D772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F423D1-CE4C-DA2B-A749-32E1554F3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951" y="1459718"/>
            <a:ext cx="6713423" cy="350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039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06BAC64-CBF6-6A42-ADE9-5E4B1FF0B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6112976-6049-9D46-2638-CF833813D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SPS low energy losses</a:t>
            </a:r>
          </a:p>
          <a:p>
            <a:r>
              <a:rPr lang="en-US" dirty="0"/>
              <a:t>LHC injection losses </a:t>
            </a:r>
          </a:p>
          <a:p>
            <a:pPr lvl="1"/>
            <a:r>
              <a:rPr lang="en-US" dirty="0"/>
              <a:t>State in 2023</a:t>
            </a:r>
          </a:p>
          <a:p>
            <a:pPr lvl="1"/>
            <a:r>
              <a:rPr lang="en-US" dirty="0"/>
              <a:t>Where losses come from ? </a:t>
            </a:r>
          </a:p>
          <a:p>
            <a:pPr lvl="2"/>
            <a:r>
              <a:rPr lang="en-US" dirty="0"/>
              <a:t>Data analysis </a:t>
            </a:r>
          </a:p>
          <a:p>
            <a:pPr lvl="2"/>
            <a:r>
              <a:rPr lang="en-US" dirty="0"/>
              <a:t>Profiles and tails</a:t>
            </a:r>
          </a:p>
          <a:p>
            <a:pPr lvl="1"/>
            <a:r>
              <a:rPr lang="en-US" dirty="0"/>
              <a:t>How many protons are we talking about ?</a:t>
            </a:r>
          </a:p>
          <a:p>
            <a:r>
              <a:rPr lang="en-US" dirty="0"/>
              <a:t>What did we about losses in 2023?</a:t>
            </a:r>
          </a:p>
          <a:p>
            <a:pPr lvl="1"/>
            <a:r>
              <a:rPr lang="en-US" dirty="0"/>
              <a:t>MKE6 waveform</a:t>
            </a:r>
          </a:p>
          <a:p>
            <a:pPr lvl="1"/>
            <a:r>
              <a:rPr lang="en-US" dirty="0"/>
              <a:t>TL momentum steering</a:t>
            </a:r>
          </a:p>
          <a:p>
            <a:pPr lvl="1"/>
            <a:r>
              <a:rPr lang="en-US" dirty="0"/>
              <a:t>SPS scraping</a:t>
            </a:r>
          </a:p>
          <a:p>
            <a:r>
              <a:rPr lang="en-US" dirty="0"/>
              <a:t>What can we do in 2024?</a:t>
            </a:r>
          </a:p>
          <a:p>
            <a:pPr lvl="1"/>
            <a:r>
              <a:rPr lang="en-US" dirty="0"/>
              <a:t>TCDIL alignment</a:t>
            </a:r>
          </a:p>
          <a:p>
            <a:pPr lvl="1"/>
            <a:r>
              <a:rPr lang="en-US" dirty="0"/>
              <a:t>Scraping</a:t>
            </a:r>
          </a:p>
          <a:p>
            <a:pPr lvl="1"/>
            <a:r>
              <a:rPr lang="en-US" dirty="0"/>
              <a:t>BLMs</a:t>
            </a:r>
          </a:p>
          <a:p>
            <a:r>
              <a:rPr lang="en-US" dirty="0"/>
              <a:t>Prospects beyond 2024</a:t>
            </a:r>
          </a:p>
          <a:p>
            <a:r>
              <a:rPr lang="en-US" dirty="0"/>
              <a:t>Conclusion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74A7F7-555F-3021-3F9C-6E96106F35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73D00F-D5B1-1655-3D0B-992F2B2A98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01A0B-BA1E-BD3E-A727-E9C42EC76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73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82A70-462C-F7E0-8BCD-79B7BDE7B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low energy losses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C20BE-639A-B271-7D2C-AB60AEA77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495546"/>
            <a:ext cx="4603189" cy="411298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Losses at SPS injection </a:t>
            </a:r>
            <a:r>
              <a:rPr lang="en-US" dirty="0" err="1"/>
              <a:t>analysed</a:t>
            </a:r>
            <a:r>
              <a:rPr lang="en-US" dirty="0"/>
              <a:t> from SPS BCT logged data</a:t>
            </a:r>
          </a:p>
          <a:p>
            <a:r>
              <a:rPr lang="en-US" dirty="0"/>
              <a:t>Online tools developed to monitor and </a:t>
            </a:r>
            <a:r>
              <a:rPr lang="en-US" dirty="0" err="1"/>
              <a:t>optimise</a:t>
            </a:r>
            <a:r>
              <a:rPr lang="en-US" dirty="0"/>
              <a:t> those losses</a:t>
            </a:r>
          </a:p>
          <a:p>
            <a:r>
              <a:rPr lang="en-US" sz="2000" dirty="0"/>
              <a:t>The transmission at LIU intensity from PS extraction to SPS 30 GeV was improved in 2023 to reach 93% (no scraping).</a:t>
            </a:r>
          </a:p>
          <a:p>
            <a:r>
              <a:rPr lang="en-US" dirty="0"/>
              <a:t>Nonetheless, questions remain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is the main mechanism behind losses right at injection and on the flat bottom 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Is having smaller bunches from the PS </a:t>
            </a:r>
            <a:br>
              <a:rPr lang="en-US" dirty="0"/>
            </a:br>
            <a:r>
              <a:rPr lang="en-US" dirty="0"/>
              <a:t>beneficial 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How to ensure good transmission in operation from one day to the next, especially at LIU intensity 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are acceptable losses in the SPS, before scraping 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47229-4BE2-ED4B-E58E-E33B556FF7D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7A554-F95C-0EF7-D757-A59ADD2753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pic>
        <p:nvPicPr>
          <p:cNvPr id="6" name="Picture 5" descr="A graph with red dots and numbers&#10;&#10;Description automatically generated">
            <a:extLst>
              <a:ext uri="{FF2B5EF4-FFF2-40B4-BE49-F238E27FC236}">
                <a16:creationId xmlns:a16="http://schemas.microsoft.com/office/drawing/2014/main" id="{BE22E232-3F07-E7AB-7B1B-00ECF59818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617" y="183533"/>
            <a:ext cx="3346383" cy="20699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2278C4-DBB5-9A32-000F-B81DC32FD9DF}"/>
              </a:ext>
            </a:extLst>
          </p:cNvPr>
          <p:cNvSpPr txBox="1"/>
          <p:nvPr/>
        </p:nvSpPr>
        <p:spPr>
          <a:xfrm>
            <a:off x="-68093" y="4688776"/>
            <a:ext cx="36375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chemeClr val="accent1">
                    <a:lumMod val="10000"/>
                  </a:schemeClr>
                </a:solidFill>
              </a:rPr>
              <a:t>[1] A. Lasheen, PS-to-SPS transfer, </a:t>
            </a:r>
            <a:r>
              <a:rPr lang="en-US" sz="700" b="0" i="0" dirty="0">
                <a:solidFill>
                  <a:schemeClr val="accent1">
                    <a:lumMod val="10000"/>
                  </a:schemeClr>
                </a:solidFill>
                <a:effectLst/>
                <a:latin typeface="Roboto" panose="02000000000000000000" pitchFamily="2" charset="0"/>
              </a:rPr>
              <a:t>2023 studies and outlook for 2024 MDs, </a:t>
            </a:r>
            <a:r>
              <a:rPr lang="en-US" sz="700" b="0" i="0" dirty="0">
                <a:solidFill>
                  <a:schemeClr val="accent1">
                    <a:lumMod val="10000"/>
                  </a:schemeClr>
                </a:solidFill>
                <a:effectLst/>
                <a:latin typeface="Roboto" panose="020000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IPP 11/23</a:t>
            </a:r>
            <a:endParaRPr lang="en-US" sz="7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84275A-900E-5AB9-CA2E-A783024BCABC}"/>
              </a:ext>
            </a:extLst>
          </p:cNvPr>
          <p:cNvSpPr txBox="1"/>
          <p:nvPr/>
        </p:nvSpPr>
        <p:spPr>
          <a:xfrm>
            <a:off x="7480569" y="-43789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Lasheen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D9D68BD-A8BA-113B-5A44-1EEFF9D14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18FA249B-DC0A-4645-4B62-0F05562A20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777" y="2226645"/>
            <a:ext cx="4351846" cy="269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66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84630-FB5E-3AF9-B752-B05699947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injection losses in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9C832-2B85-B0A2-4B8F-F8ABDFC7C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7"/>
            <a:ext cx="5864086" cy="283308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High intensity proton injections from May to July</a:t>
            </a:r>
          </a:p>
          <a:p>
            <a:pPr lvl="1"/>
            <a:r>
              <a:rPr lang="en-US" dirty="0"/>
              <a:t>Up to 1.6-1.7E11 protons per bunch extracted from the SPS and 236 bunches per injection</a:t>
            </a:r>
          </a:p>
          <a:p>
            <a:r>
              <a:rPr lang="en-US" dirty="0"/>
              <a:t>Injection losses </a:t>
            </a:r>
          </a:p>
          <a:p>
            <a:pPr lvl="1"/>
            <a:r>
              <a:rPr lang="en-US" dirty="0"/>
              <a:t>Cause dumps on the LHC side</a:t>
            </a:r>
          </a:p>
          <a:p>
            <a:pPr lvl="1"/>
            <a:r>
              <a:rPr lang="en-US" dirty="0"/>
              <a:t>Total of ~1200 injections with &gt;100b</a:t>
            </a:r>
          </a:p>
          <a:p>
            <a:pPr lvl="1"/>
            <a:r>
              <a:rPr lang="en-US" dirty="0"/>
              <a:t>B1</a:t>
            </a:r>
          </a:p>
          <a:p>
            <a:pPr lvl="2"/>
            <a:r>
              <a:rPr lang="en-US" dirty="0"/>
              <a:t>Total of 41 (~3%) dumps during injection</a:t>
            </a:r>
          </a:p>
          <a:p>
            <a:pPr lvl="2"/>
            <a:r>
              <a:rPr lang="en-US" dirty="0"/>
              <a:t>Of which 14 could have been avoided by setting the TCPs thresholds to the electronic limit at the start of the run</a:t>
            </a:r>
          </a:p>
          <a:p>
            <a:pPr lvl="2"/>
            <a:r>
              <a:rPr lang="en-US" dirty="0"/>
              <a:t>Overall tense injection with P7 BLM signals routinely close to the limit</a:t>
            </a:r>
          </a:p>
          <a:p>
            <a:pPr lvl="1"/>
            <a:r>
              <a:rPr lang="en-US" dirty="0"/>
              <a:t>B2</a:t>
            </a:r>
          </a:p>
          <a:p>
            <a:pPr lvl="2"/>
            <a:r>
              <a:rPr lang="en-US" dirty="0"/>
              <a:t>4 (~0.3%) dumps</a:t>
            </a:r>
          </a:p>
          <a:p>
            <a:pPr lvl="2"/>
            <a:r>
              <a:rPr lang="en-US" dirty="0"/>
              <a:t>Usually reasonably clean injections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A8E9B-5A60-8C8D-1E51-B4FA1A94D2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D3C4A-CD68-A7E6-F9A3-051F129935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981A1B-99F2-6773-1085-39B2536E5F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52822" y="-21280"/>
            <a:ext cx="2870502" cy="17936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144A39-BBBE-1C00-B531-19A161CC05F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248389" y="3407965"/>
            <a:ext cx="2497200" cy="15604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9F559C-5A94-F326-1F74-8E6BAE95AF7B}"/>
              </a:ext>
            </a:extLst>
          </p:cNvPr>
          <p:cNvSpPr txBox="1"/>
          <p:nvPr/>
        </p:nvSpPr>
        <p:spPr>
          <a:xfrm>
            <a:off x="7025611" y="3892332"/>
            <a:ext cx="729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B1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A020567-5189-49A1-4DF9-7C8125C03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picture containing text, screenshot, plot, colorfulness&#10;&#10;Description automatically generated">
            <a:extLst>
              <a:ext uri="{FF2B5EF4-FFF2-40B4-BE49-F238E27FC236}">
                <a16:creationId xmlns:a16="http://schemas.microsoft.com/office/drawing/2014/main" id="{E6598AFA-2C3F-F5BF-4E6D-D9500E3C2B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43" y="3461332"/>
            <a:ext cx="2962675" cy="1481338"/>
          </a:xfrm>
          <a:prstGeom prst="rect">
            <a:avLst/>
          </a:prstGeom>
        </p:spPr>
      </p:pic>
      <p:pic>
        <p:nvPicPr>
          <p:cNvPr id="12" name="Picture 11" descr="A picture containing text, screenshot, diagram, plot&#10;&#10;Description automatically generated">
            <a:extLst>
              <a:ext uri="{FF2B5EF4-FFF2-40B4-BE49-F238E27FC236}">
                <a16:creationId xmlns:a16="http://schemas.microsoft.com/office/drawing/2014/main" id="{36274582-C201-AA52-9F20-A47ED5B65D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148" y="3461332"/>
            <a:ext cx="2962674" cy="1481338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1B37E1A-6329-3BB7-1AA5-B22951A6B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637274"/>
              </p:ext>
            </p:extLst>
          </p:nvPr>
        </p:nvGraphicFramePr>
        <p:xfrm>
          <a:off x="5925012" y="1673812"/>
          <a:ext cx="3170901" cy="1787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359">
                  <a:extLst>
                    <a:ext uri="{9D8B030D-6E8A-4147-A177-3AD203B41FA5}">
                      <a16:colId xmlns:a16="http://schemas.microsoft.com/office/drawing/2014/main" val="1250200169"/>
                    </a:ext>
                  </a:extLst>
                </a:gridCol>
                <a:gridCol w="1283039">
                  <a:extLst>
                    <a:ext uri="{9D8B030D-6E8A-4147-A177-3AD203B41FA5}">
                      <a16:colId xmlns:a16="http://schemas.microsoft.com/office/drawing/2014/main" val="3514654819"/>
                    </a:ext>
                  </a:extLst>
                </a:gridCol>
                <a:gridCol w="373431">
                  <a:extLst>
                    <a:ext uri="{9D8B030D-6E8A-4147-A177-3AD203B41FA5}">
                      <a16:colId xmlns:a16="http://schemas.microsoft.com/office/drawing/2014/main" val="3138519969"/>
                    </a:ext>
                  </a:extLst>
                </a:gridCol>
                <a:gridCol w="503644">
                  <a:extLst>
                    <a:ext uri="{9D8B030D-6E8A-4147-A177-3AD203B41FA5}">
                      <a16:colId xmlns:a16="http://schemas.microsoft.com/office/drawing/2014/main" val="1657583577"/>
                    </a:ext>
                  </a:extLst>
                </a:gridCol>
                <a:gridCol w="823428">
                  <a:extLst>
                    <a:ext uri="{9D8B030D-6E8A-4147-A177-3AD203B41FA5}">
                      <a16:colId xmlns:a16="http://schemas.microsoft.com/office/drawing/2014/main" val="2924506645"/>
                    </a:ext>
                  </a:extLst>
                </a:gridCol>
              </a:tblGrid>
              <a:tr h="23776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 dirty="0">
                          <a:effectLst/>
                        </a:rPr>
                        <a:t>BLM name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 dirty="0">
                          <a:effectLst/>
                        </a:rPr>
                        <a:t>triggers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 dirty="0">
                          <a:effectLst/>
                        </a:rPr>
                        <a:t>hypothetical triggers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r>
                        <a:rPr lang="en-US" sz="600" u="none" strike="noStrike" dirty="0">
                          <a:effectLst/>
                        </a:rPr>
                        <a:t>BLM limit change relative change during the run</a:t>
                      </a:r>
                      <a:endParaRPr lang="en-US" sz="2000" dirty="0"/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708869889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 dirty="0">
                          <a:effectLst/>
                        </a:rPr>
                        <a:t>B1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41 out of  27 unavoidable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696638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P2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BLMQI.06L2.B1E10_MQML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1029971237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BLMQI.08L2.B1E30_MQML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1375857990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BLMEI.06L2.B1E10_MSIB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2442121617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BLMQI.06L2.B1E20_MQML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2997161269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BLMQI.08L2.B1E10_MQML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2529777738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 dirty="0">
                          <a:effectLst/>
                        </a:rPr>
                        <a:t>BLMAI.08L2.B2I23_MBA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1485845415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 dirty="0">
                          <a:effectLst/>
                        </a:rPr>
                        <a:t>BLMAI.08L2.B2I22_MBA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4046403856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P7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 dirty="0">
                          <a:effectLst/>
                        </a:rPr>
                        <a:t>BLMTI.06L7.B1E10_TCP.C6L7.B1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u="none" strike="noStrike" dirty="0">
                          <a:effectLst/>
                        </a:rPr>
                        <a:t>38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u="none" strike="noStrike">
                          <a:effectLst/>
                        </a:rPr>
                        <a:t>23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u="none" strike="noStrike">
                          <a:effectLst/>
                        </a:rPr>
                        <a:t>2.5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2595162719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BLMTI.06L7.B1E10_TCP.B6L7.B1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u="none" strike="noStrike">
                          <a:effectLst/>
                        </a:rPr>
                        <a:t>30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u="none" strike="noStrike">
                          <a:effectLst/>
                        </a:rPr>
                        <a:t>16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u="none" strike="noStrike">
                          <a:effectLst/>
                        </a:rPr>
                        <a:t>2.5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3781865052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3062626107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B2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4 out of   4 unavoidable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165293"/>
                  </a:ext>
                </a:extLst>
              </a:tr>
              <a:tr h="802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P8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BLMQI.06R8.B1I30_MQML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273461571"/>
                  </a:ext>
                </a:extLst>
              </a:tr>
              <a:tr h="8022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P7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600" u="none" strike="noStrike">
                          <a:effectLst/>
                        </a:rPr>
                        <a:t>BLMTI.06R7.B2I10_TCP.C6R7.B2</a:t>
                      </a:r>
                      <a:endParaRPr lang="pt-BR" sz="6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3407278394"/>
                  </a:ext>
                </a:extLst>
              </a:tr>
              <a:tr h="802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600" u="none" strike="noStrike">
                          <a:effectLst/>
                        </a:rPr>
                        <a:t>BLMTI.06R7.B2I10_TCP.B6R7.B2</a:t>
                      </a:r>
                      <a:endParaRPr lang="pt-BR" sz="600" b="0" i="0" u="none" strike="noStrike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</a:txBody>
                  <a:tcPr marL="8850" marR="8850" marT="88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 dirty="0">
                          <a:effectLst/>
                        </a:rPr>
                        <a:t>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 dirty="0">
                          <a:effectLst/>
                        </a:rPr>
                        <a:t>1.5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50" marR="8850" marT="8850" marB="0" anchor="b"/>
                </a:tc>
                <a:extLst>
                  <a:ext uri="{0D108BD9-81ED-4DB2-BD59-A6C34878D82A}">
                    <a16:rowId xmlns:a16="http://schemas.microsoft.com/office/drawing/2014/main" val="102254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02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DAE8B-3469-F92D-009C-5C82B25F0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losses come from? Data analysis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19145-62AC-8EC9-BD88-ED3A53CFB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495546"/>
            <a:ext cx="5399640" cy="389357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Occasionally from instabilities</a:t>
            </a:r>
          </a:p>
          <a:p>
            <a:r>
              <a:rPr lang="en-US" dirty="0"/>
              <a:t>Extensive data analysis to investigate correlations</a:t>
            </a:r>
          </a:p>
          <a:p>
            <a:pPr lvl="1"/>
            <a:r>
              <a:rPr lang="en-US" dirty="0"/>
              <a:t>Using PM and NXCALS data</a:t>
            </a:r>
          </a:p>
          <a:p>
            <a:pPr lvl="1"/>
            <a:r>
              <a:rPr lang="en-US" dirty="0"/>
              <a:t>Carried in 2022 [2] and 2023 [1] show correlations between transfer line and P7 losses -&gt; relates to OP and ABT experience with difficult steering</a:t>
            </a:r>
          </a:p>
          <a:p>
            <a:pPr lvl="1"/>
            <a:r>
              <a:rPr lang="en-US" dirty="0"/>
              <a:t>New machine learning global analysis of ~35 parameters identified 3 important parameters [3]</a:t>
            </a:r>
          </a:p>
          <a:p>
            <a:pPr lvl="2"/>
            <a:r>
              <a:rPr lang="en-US" b="1" u="sng" dirty="0">
                <a:solidFill>
                  <a:srgbClr val="FF0000"/>
                </a:solidFill>
              </a:rPr>
              <a:t>TL BLMs</a:t>
            </a:r>
            <a:r>
              <a:rPr lang="en-US" dirty="0">
                <a:solidFill>
                  <a:srgbClr val="FF0000"/>
                </a:solidFill>
              </a:rPr>
              <a:t> main contributor to the model</a:t>
            </a:r>
          </a:p>
          <a:p>
            <a:pPr lvl="2"/>
            <a:r>
              <a:rPr lang="en-US" b="1" u="sng" dirty="0"/>
              <a:t>Quality of steering </a:t>
            </a:r>
            <a:r>
              <a:rPr lang="en-US" dirty="0"/>
              <a:t>is next</a:t>
            </a:r>
          </a:p>
          <a:p>
            <a:pPr lvl="2"/>
            <a:r>
              <a:rPr lang="en-US" b="1" u="sng" dirty="0">
                <a:solidFill>
                  <a:srgbClr val="00B050"/>
                </a:solidFill>
              </a:rPr>
              <a:t>Scraping homogeneity </a:t>
            </a:r>
            <a:r>
              <a:rPr lang="en-US" dirty="0">
                <a:solidFill>
                  <a:srgbClr val="00B050"/>
                </a:solidFill>
              </a:rPr>
              <a:t>3</a:t>
            </a:r>
            <a:r>
              <a:rPr lang="en-US" baseline="30000" dirty="0">
                <a:solidFill>
                  <a:srgbClr val="00B050"/>
                </a:solidFill>
              </a:rPr>
              <a:t>rd</a:t>
            </a:r>
            <a:r>
              <a:rPr lang="en-US" dirty="0">
                <a:solidFill>
                  <a:srgbClr val="00B050"/>
                </a:solidFill>
              </a:rPr>
              <a:t> most important </a:t>
            </a:r>
          </a:p>
          <a:p>
            <a:r>
              <a:rPr lang="en-US" dirty="0"/>
              <a:t>Clear contribution from the steering across the TL collimators</a:t>
            </a:r>
            <a:endParaRPr lang="en-US" dirty="0">
              <a:solidFill>
                <a:srgbClr val="00B050"/>
              </a:solidFill>
            </a:endParaRP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65806-CA3F-D967-1A6E-E2D63E45DDA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A8CFD1-8273-1440-D055-982FF8A67F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Dutheil - JAPW23 - LHC injection losses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7C862B-C67E-F9E3-7490-78B3EAE33D91}"/>
              </a:ext>
            </a:extLst>
          </p:cNvPr>
          <p:cNvSpPr txBox="1"/>
          <p:nvPr/>
        </p:nvSpPr>
        <p:spPr>
          <a:xfrm>
            <a:off x="-84483" y="4389119"/>
            <a:ext cx="31566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[1] F. Velotti, Why are B1 losses so high?, </a:t>
            </a:r>
            <a:r>
              <a:rPr lang="en-US" sz="600" dirty="0">
                <a:solidFill>
                  <a:schemeClr val="accent1">
                    <a:lumMod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LBOC #152</a:t>
            </a:r>
            <a:endParaRPr lang="en-US" sz="600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[2] Y. Dutheil, Update on the investigations on the LHC side, </a:t>
            </a:r>
            <a:r>
              <a:rPr lang="en-US" sz="600" dirty="0">
                <a:solidFill>
                  <a:schemeClr val="accent1">
                    <a:lumMod val="10000"/>
                  </a:schemeClr>
                </a:solidFill>
                <a:hlinkClick r:id="rId3"/>
              </a:rPr>
              <a:t>IPP TF on tails</a:t>
            </a:r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, 09/2022 </a:t>
            </a:r>
          </a:p>
          <a:p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[3] V. Velotti, Report on SPS-LHC Transfer Issues, </a:t>
            </a:r>
            <a:r>
              <a:rPr lang="en-US" sz="600" dirty="0">
                <a:solidFill>
                  <a:schemeClr val="accent1">
                    <a:lumMod val="10000"/>
                  </a:schemeClr>
                </a:solidFill>
                <a:hlinkClick r:id="rId4"/>
              </a:rPr>
              <a:t>LMC #466</a:t>
            </a:r>
            <a:endParaRPr lang="en-US" sz="600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[4] </a:t>
            </a:r>
            <a:r>
              <a:rPr lang="en-US" sz="600" dirty="0" err="1">
                <a:solidFill>
                  <a:schemeClr val="accent1">
                    <a:lumMod val="10000"/>
                  </a:schemeClr>
                </a:solidFill>
              </a:rPr>
              <a:t>B.Salvachua</a:t>
            </a:r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 et al.,  BLMTWG Injection beam losses at the collimators, </a:t>
            </a:r>
            <a:r>
              <a:rPr lang="en-US" sz="600" dirty="0">
                <a:solidFill>
                  <a:schemeClr val="accent1">
                    <a:lumMod val="10000"/>
                  </a:schemeClr>
                </a:solidFill>
                <a:hlinkClick r:id="rId5"/>
              </a:rPr>
              <a:t>IR727 </a:t>
            </a:r>
            <a:r>
              <a:rPr lang="en-US" sz="600" dirty="0" err="1">
                <a:solidFill>
                  <a:schemeClr val="accent1">
                    <a:lumMod val="10000"/>
                  </a:schemeClr>
                </a:solidFill>
                <a:hlinkClick r:id="rId5"/>
              </a:rPr>
              <a:t>nov</a:t>
            </a:r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br>
              <a:rPr lang="en-US" sz="600" dirty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[5] </a:t>
            </a:r>
            <a:r>
              <a:rPr lang="en-US" sz="600" dirty="0" err="1">
                <a:solidFill>
                  <a:schemeClr val="accent1">
                    <a:lumMod val="10000"/>
                  </a:schemeClr>
                </a:solidFill>
              </a:rPr>
              <a:t>F.Velotti</a:t>
            </a:r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 et </a:t>
            </a:r>
            <a:r>
              <a:rPr lang="en-US" sz="600" dirty="0" err="1">
                <a:solidFill>
                  <a:schemeClr val="accent1">
                    <a:lumMod val="10000"/>
                  </a:schemeClr>
                </a:solidFill>
              </a:rPr>
              <a:t>al.,'Injection</a:t>
            </a:r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 losses: do we need blindable BLMs?’,  </a:t>
            </a:r>
            <a:r>
              <a:rPr lang="en-US" sz="600" dirty="0">
                <a:solidFill>
                  <a:schemeClr val="accent1">
                    <a:lumMod val="10000"/>
                  </a:schemeClr>
                </a:solidFill>
                <a:hlinkClick r:id="rId6"/>
              </a:rPr>
              <a:t>BLMTWG 16 Jun</a:t>
            </a:r>
            <a:endParaRPr lang="en-US" sz="600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7" name="Picture 3" descr="Graphical user interface, chart, histogram&#10;&#10;Description automatically generated">
            <a:extLst>
              <a:ext uri="{FF2B5EF4-FFF2-40B4-BE49-F238E27FC236}">
                <a16:creationId xmlns:a16="http://schemas.microsoft.com/office/drawing/2014/main" id="{D07EB9EC-E3B2-99E2-1C7F-D197F8ECA4B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9829" r="51136"/>
          <a:stretch/>
        </p:blipFill>
        <p:spPr>
          <a:xfrm>
            <a:off x="5574217" y="495546"/>
            <a:ext cx="3481293" cy="182784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91EC89A-DBC5-A8E6-058F-06C2AE3651FF}"/>
              </a:ext>
            </a:extLst>
          </p:cNvPr>
          <p:cNvGrpSpPr/>
          <p:nvPr/>
        </p:nvGrpSpPr>
        <p:grpSpPr>
          <a:xfrm>
            <a:off x="5085412" y="2119792"/>
            <a:ext cx="4058588" cy="2456904"/>
            <a:chOff x="5085412" y="2119792"/>
            <a:chExt cx="4058588" cy="2456904"/>
          </a:xfrm>
        </p:grpSpPr>
        <p:pic>
          <p:nvPicPr>
            <p:cNvPr id="9" name="Picture 8" descr="A picture containing text, screenshot, font, number&#10;&#10;Description automatically generated">
              <a:extLst>
                <a:ext uri="{FF2B5EF4-FFF2-40B4-BE49-F238E27FC236}">
                  <a16:creationId xmlns:a16="http://schemas.microsoft.com/office/drawing/2014/main" id="{BF8634A5-92F0-EF72-BC0C-C0C35A35C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8549" y="2457001"/>
              <a:ext cx="3815451" cy="2119695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371E3AF-45F0-1DFE-EE5A-CDD2294A432C}"/>
                </a:ext>
              </a:extLst>
            </p:cNvPr>
            <p:cNvGrpSpPr/>
            <p:nvPr/>
          </p:nvGrpSpPr>
          <p:grpSpPr>
            <a:xfrm>
              <a:off x="5085412" y="2119792"/>
              <a:ext cx="3924626" cy="2183410"/>
              <a:chOff x="5503224" y="803738"/>
              <a:chExt cx="5384096" cy="2995366"/>
            </a:xfrm>
          </p:grpSpPr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BA66098F-AD33-1252-DB20-769A739104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63223" y="1391966"/>
                <a:ext cx="0" cy="2407138"/>
              </a:xfrm>
              <a:prstGeom prst="straightConnector1">
                <a:avLst/>
              </a:prstGeom>
              <a:ln w="19050"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E9A1AA1-7E28-42F2-DE9F-632E4FE100D3}"/>
                  </a:ext>
                </a:extLst>
              </p:cNvPr>
              <p:cNvSpPr txBox="1"/>
              <p:nvPr/>
            </p:nvSpPr>
            <p:spPr>
              <a:xfrm>
                <a:off x="5503224" y="803738"/>
                <a:ext cx="17333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1">
                        <a:lumMod val="75000"/>
                      </a:schemeClr>
                    </a:solidFill>
                  </a:rPr>
                  <a:t>Contribution to injection losses</a:t>
                </a:r>
                <a:endParaRPr lang="en-GB" sz="12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06D1BF2-0A19-D6CE-1299-BB2E82923AAF}"/>
                  </a:ext>
                </a:extLst>
              </p:cNvPr>
              <p:cNvSpPr/>
              <p:nvPr/>
            </p:nvSpPr>
            <p:spPr>
              <a:xfrm>
                <a:off x="6567777" y="1391967"/>
                <a:ext cx="4319543" cy="40502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391D711-25D2-9881-A1A6-9343F76CF8A7}"/>
                  </a:ext>
                </a:extLst>
              </p:cNvPr>
              <p:cNvSpPr/>
              <p:nvPr/>
            </p:nvSpPr>
            <p:spPr>
              <a:xfrm>
                <a:off x="6504167" y="1806271"/>
                <a:ext cx="3299792" cy="914054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970F16E-3FA9-4807-513C-722E1285DDA9}"/>
                  </a:ext>
                </a:extLst>
              </p:cNvPr>
              <p:cNvSpPr/>
              <p:nvPr/>
            </p:nvSpPr>
            <p:spPr>
              <a:xfrm>
                <a:off x="5836778" y="3064185"/>
                <a:ext cx="3967181" cy="583543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B72AFE9-EB51-E02D-4BD8-FBBE214DF0BD}"/>
                  </a:ext>
                </a:extLst>
              </p:cNvPr>
              <p:cNvSpPr/>
              <p:nvPr/>
            </p:nvSpPr>
            <p:spPr>
              <a:xfrm>
                <a:off x="5934305" y="2745775"/>
                <a:ext cx="3299792" cy="27760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C279E91-2321-D79A-A248-809BCCDA0CDE}"/>
              </a:ext>
            </a:extLst>
          </p:cNvPr>
          <p:cNvSpPr txBox="1"/>
          <p:nvPr/>
        </p:nvSpPr>
        <p:spPr>
          <a:xfrm>
            <a:off x="7691930" y="2221051"/>
            <a:ext cx="1056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F. Velotti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28A7977A-A28D-E352-CC2A-E22B93F6BE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027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A6D65-DDDB-AB14-1F27-093E0BBF7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losses come from? A look at profiles and losses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CE2C5-277B-F8AA-B7C7-333CC7980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4394287" cy="4150477"/>
          </a:xfrm>
        </p:spPr>
        <p:txBody>
          <a:bodyPr>
            <a:normAutofit fontScale="92500"/>
          </a:bodyPr>
          <a:lstStyle/>
          <a:p>
            <a:r>
              <a:rPr lang="en-US" dirty="0"/>
              <a:t>More details in E. Lamb’s talk (next)</a:t>
            </a:r>
          </a:p>
          <a:p>
            <a:r>
              <a:rPr lang="en-US" dirty="0"/>
              <a:t>Profiles with and without scraping in the SPS</a:t>
            </a:r>
          </a:p>
          <a:p>
            <a:pPr lvl="1"/>
            <a:r>
              <a:rPr lang="en-US" dirty="0"/>
              <a:t>Data from 2022</a:t>
            </a:r>
          </a:p>
          <a:p>
            <a:pPr lvl="1"/>
            <a:r>
              <a:rPr lang="en-US" dirty="0"/>
              <a:t>After scraping and within the resolution of the measurement tails are &lt;4</a:t>
            </a:r>
            <a:r>
              <a:rPr lang="el-GR" dirty="0"/>
              <a:t>σ</a:t>
            </a:r>
            <a:r>
              <a:rPr lang="en-US" baseline="-25000" dirty="0" err="1"/>
              <a:t>coll</a:t>
            </a:r>
            <a:endParaRPr lang="en-US" baseline="-25000" dirty="0"/>
          </a:p>
          <a:p>
            <a:pPr lvl="1"/>
            <a:r>
              <a:rPr lang="en-US" dirty="0"/>
              <a:t>Special settings can provide better resolution of the tails</a:t>
            </a:r>
          </a:p>
          <a:p>
            <a:r>
              <a:rPr lang="en-US" dirty="0"/>
              <a:t>Collimator positions</a:t>
            </a:r>
          </a:p>
          <a:p>
            <a:pPr lvl="1"/>
            <a:r>
              <a:rPr lang="en-US" dirty="0"/>
              <a:t>Transfer line collimators set at 5</a:t>
            </a:r>
            <a:r>
              <a:rPr lang="el-GR" dirty="0"/>
              <a:t>σ</a:t>
            </a:r>
            <a:r>
              <a:rPr lang="en-US" baseline="-25000" dirty="0" err="1"/>
              <a:t>coll</a:t>
            </a:r>
            <a:endParaRPr lang="en-US" dirty="0"/>
          </a:p>
          <a:p>
            <a:pPr lvl="1"/>
            <a:r>
              <a:rPr lang="en-US" dirty="0"/>
              <a:t>LHC primary collimators set at 5.7</a:t>
            </a:r>
            <a:r>
              <a:rPr lang="el-GR" dirty="0"/>
              <a:t> σ</a:t>
            </a:r>
            <a:r>
              <a:rPr lang="en-US" baseline="-25000" dirty="0" err="1"/>
              <a:t>coll</a:t>
            </a:r>
            <a:endParaRPr lang="en-US" dirty="0"/>
          </a:p>
          <a:p>
            <a:r>
              <a:rPr lang="en-US" dirty="0"/>
              <a:t>Expecting very low level of losses from the tail population, in particular after scraping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1B3B6-1A42-06BD-0006-CD4E1F4B62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29D75F-E562-19A2-2880-B8B5C0D005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A4394B-C76E-EBE5-1661-F5A2098F5B80}"/>
              </a:ext>
            </a:extLst>
          </p:cNvPr>
          <p:cNvSpPr txBox="1"/>
          <p:nvPr/>
        </p:nvSpPr>
        <p:spPr>
          <a:xfrm>
            <a:off x="5124704" y="4409107"/>
            <a:ext cx="3212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[1]. F.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Avesta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, Transverse tails </a:t>
            </a:r>
            <a:br>
              <a:rPr lang="en-US" sz="1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and Losses at LHC injection,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JAPW22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1E21A3-D9A3-EAF2-2742-CD25DAED27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1720" y="2535728"/>
            <a:ext cx="3451560" cy="19300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69906C-145A-19C1-DFD9-4BD447C42E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4501" y="418860"/>
            <a:ext cx="3649499" cy="1930078"/>
          </a:xfrm>
          <a:prstGeom prst="rect">
            <a:avLst/>
          </a:prstGeom>
        </p:spPr>
      </p:pic>
      <p:sp>
        <p:nvSpPr>
          <p:cNvPr id="9" name="Arrow: Bent 8">
            <a:extLst>
              <a:ext uri="{FF2B5EF4-FFF2-40B4-BE49-F238E27FC236}">
                <a16:creationId xmlns:a16="http://schemas.microsoft.com/office/drawing/2014/main" id="{261FC890-82B6-4299-4A21-4A988389AD89}"/>
              </a:ext>
            </a:extLst>
          </p:cNvPr>
          <p:cNvSpPr/>
          <p:nvPr/>
        </p:nvSpPr>
        <p:spPr>
          <a:xfrm rot="21082579">
            <a:off x="4437598" y="1841518"/>
            <a:ext cx="1231375" cy="670529"/>
          </a:xfrm>
          <a:prstGeom prst="bentArrow">
            <a:avLst>
              <a:gd name="adj1" fmla="val 42844"/>
              <a:gd name="adj2" fmla="val 48510"/>
              <a:gd name="adj3" fmla="val 50000"/>
              <a:gd name="adj4" fmla="val 72912"/>
            </a:avLst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i="1" dirty="0">
                <a:solidFill>
                  <a:schemeClr val="accent5">
                    <a:lumMod val="50000"/>
                  </a:schemeClr>
                </a:solidFill>
              </a:rPr>
              <a:t>Scraping</a:t>
            </a:r>
            <a:endParaRPr lang="en-GB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64D177D-3012-DEE9-5B75-18EBDAFE2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45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461A5-AFD9-2B42-4BCE-89EFEDE2D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protons are we talking about?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98219-78EB-6ADA-794E-24862A791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5009712" cy="407762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LHC BLM calibration of losses </a:t>
            </a:r>
          </a:p>
          <a:p>
            <a:pPr lvl="1"/>
            <a:r>
              <a:rPr lang="en-US" dirty="0"/>
              <a:t>B. Salvachua and S. Morales (SY-BI)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provided the BLM calibration and the processing instructions of the data </a:t>
            </a:r>
            <a:r>
              <a:rPr lang="en-US" dirty="0"/>
              <a:t>which allow to estimate the number of protons lost in P7</a:t>
            </a:r>
          </a:p>
          <a:p>
            <a:r>
              <a:rPr lang="en-US" dirty="0"/>
              <a:t>Using the PM BLM RS01 signal to extract peak and integrate losses</a:t>
            </a:r>
          </a:p>
          <a:p>
            <a:pPr lvl="1"/>
            <a:r>
              <a:rPr lang="en-US" dirty="0"/>
              <a:t>Example of 3.3E13 protons over 236 bunches to B1 on 14/05, nominal injection with reasonable losses</a:t>
            </a:r>
          </a:p>
          <a:p>
            <a:pPr marL="268287" lvl="1" indent="0">
              <a:buNone/>
            </a:pPr>
            <a:r>
              <a:rPr lang="en-US" sz="1400" dirty="0"/>
              <a:t>Peak loss         of 2.6E8 protons or 8E-4% of the injected beam</a:t>
            </a:r>
          </a:p>
          <a:p>
            <a:pPr marL="268287" lvl="1" indent="0">
              <a:buNone/>
            </a:pPr>
            <a:r>
              <a:rPr lang="en-US" sz="1400" dirty="0"/>
              <a:t>Integrated loss of 8.9E9 protons or 3E-2% of the injected beam*</a:t>
            </a:r>
          </a:p>
          <a:p>
            <a:pPr lvl="1"/>
            <a:r>
              <a:rPr lang="en-US" dirty="0"/>
              <a:t>Integrated loss usually ~20x the peak on 40µs*</a:t>
            </a:r>
          </a:p>
          <a:p>
            <a:endParaRPr lang="en-US" dirty="0"/>
          </a:p>
          <a:p>
            <a:r>
              <a:rPr lang="en-US" dirty="0"/>
              <a:t>Maximum allowed number of protons lost on the TCP</a:t>
            </a:r>
          </a:p>
          <a:p>
            <a:pPr lvl="1"/>
            <a:r>
              <a:rPr lang="en-US" dirty="0"/>
              <a:t>Peak loss of 0.67E9 protons within 40µs</a:t>
            </a:r>
          </a:p>
          <a:p>
            <a:pPr lvl="1"/>
            <a:r>
              <a:rPr lang="en-US" dirty="0"/>
              <a:t>With 3.8E13 protons (236x1.6E11)</a:t>
            </a:r>
          </a:p>
          <a:p>
            <a:pPr lvl="2"/>
            <a:r>
              <a:rPr lang="en-US" dirty="0"/>
              <a:t>Max peak loss of   0.0018% of injected beam</a:t>
            </a:r>
          </a:p>
          <a:p>
            <a:pPr lvl="2"/>
            <a:r>
              <a:rPr lang="en-US" dirty="0"/>
              <a:t>Max </a:t>
            </a:r>
            <a:r>
              <a:rPr lang="en-US" dirty="0" err="1"/>
              <a:t>integ</a:t>
            </a:r>
            <a:r>
              <a:rPr lang="en-US" dirty="0"/>
              <a:t> loss of ~0.04% of injected beam*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A7887-6635-C644-C7E3-7DECAE576F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2FD2A-68E4-A559-7CD7-63099B2B63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9EC26C-F3FA-2808-4904-91C6A59EC0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707" b="7707"/>
          <a:stretch/>
        </p:blipFill>
        <p:spPr>
          <a:xfrm>
            <a:off x="5009712" y="2106600"/>
            <a:ext cx="4082439" cy="246656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859CF1A-0F58-3B74-BF6B-79A33BECE569}"/>
              </a:ext>
            </a:extLst>
          </p:cNvPr>
          <p:cNvGrpSpPr/>
          <p:nvPr/>
        </p:nvGrpSpPr>
        <p:grpSpPr>
          <a:xfrm>
            <a:off x="6271146" y="41294"/>
            <a:ext cx="2940423" cy="2104815"/>
            <a:chOff x="6424999" y="41295"/>
            <a:chExt cx="2580424" cy="1935318"/>
          </a:xfrm>
        </p:grpSpPr>
        <p:pic>
          <p:nvPicPr>
            <p:cNvPr id="7" name="Picture 6" descr="A graph of a number of objects&#10;&#10;Description automatically generated with medium confidence">
              <a:extLst>
                <a:ext uri="{FF2B5EF4-FFF2-40B4-BE49-F238E27FC236}">
                  <a16:creationId xmlns:a16="http://schemas.microsoft.com/office/drawing/2014/main" id="{7E6E579E-B33A-1BDC-8314-8CEEA771C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24999" y="41295"/>
              <a:ext cx="2580424" cy="193531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E25B38D-7741-D267-8A3C-5DE955922828}"/>
                </a:ext>
              </a:extLst>
            </p:cNvPr>
            <p:cNvSpPr txBox="1"/>
            <p:nvPr/>
          </p:nvSpPr>
          <p:spPr>
            <a:xfrm>
              <a:off x="6839805" y="264713"/>
              <a:ext cx="192824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236 bunches to B1 on 14/05 on TCP.C (horizontal)</a:t>
              </a:r>
            </a:p>
          </p:txBody>
        </p: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58A2030-ACA7-28C0-177E-F7507865A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DE6829-E4FB-4D75-3763-D2A583E076EC}"/>
              </a:ext>
            </a:extLst>
          </p:cNvPr>
          <p:cNvSpPr txBox="1"/>
          <p:nvPr/>
        </p:nvSpPr>
        <p:spPr>
          <a:xfrm>
            <a:off x="-81371" y="4486370"/>
            <a:ext cx="4601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* Integrated loss as defined here appears to underestimate the total loss, typical beam lost at injection computed using larger RS BLM counters is ~ 0.1% [1]</a:t>
            </a:r>
            <a:br>
              <a:rPr lang="en-US" sz="900" dirty="0"/>
            </a:br>
            <a:r>
              <a:rPr lang="en-US" sz="500" dirty="0">
                <a:solidFill>
                  <a:schemeClr val="accent1">
                    <a:lumMod val="10000"/>
                  </a:schemeClr>
                </a:solidFill>
              </a:rPr>
              <a:t>[1] B. </a:t>
            </a:r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Salvachua, Private communication, 12/2023</a:t>
            </a:r>
            <a:endParaRPr lang="en-US" sz="4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69D8A3-9183-BD0E-CF72-BFDC975EA56C}"/>
              </a:ext>
            </a:extLst>
          </p:cNvPr>
          <p:cNvSpPr txBox="1"/>
          <p:nvPr/>
        </p:nvSpPr>
        <p:spPr>
          <a:xfrm>
            <a:off x="5189684" y="4517148"/>
            <a:ext cx="37224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B1 only</a:t>
            </a:r>
            <a:br>
              <a:rPr lang="en-US" sz="1100" dirty="0"/>
            </a:br>
            <a:r>
              <a:rPr lang="en-US" sz="1100" dirty="0"/>
              <a:t>Relative to injected intensity, can be large for short trains</a:t>
            </a:r>
          </a:p>
        </p:txBody>
      </p:sp>
    </p:spTree>
    <p:extLst>
      <p:ext uri="{BB962C8B-B14F-4D97-AF65-F5344CB8AC3E}">
        <p14:creationId xmlns:p14="http://schemas.microsoft.com/office/powerpoint/2010/main" val="2389458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C0A99-730D-5C3E-8B6B-C2FCDFDFD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we do about losses? MKE6 flattening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62C8D-845C-9D39-6B2D-DD37F528B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7"/>
            <a:ext cx="6172200" cy="203882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Measurements in 2022 showed a slope along the injected train</a:t>
            </a:r>
          </a:p>
          <a:p>
            <a:pPr lvl="1"/>
            <a:r>
              <a:rPr lang="en-US" dirty="0"/>
              <a:t>Tracked back to SPS extraction kicker MKE6 flatness [1]</a:t>
            </a:r>
          </a:p>
          <a:p>
            <a:pPr lvl="1"/>
            <a:r>
              <a:rPr lang="en-US" dirty="0"/>
              <a:t>Caused reduced margin at some TCDILs collimators and required an adjustment of 0.5</a:t>
            </a:r>
            <a:r>
              <a:rPr lang="el-GR" dirty="0"/>
              <a:t>σ</a:t>
            </a:r>
            <a:r>
              <a:rPr lang="en-US" dirty="0"/>
              <a:t> to the gap of a collimator</a:t>
            </a:r>
          </a:p>
          <a:p>
            <a:r>
              <a:rPr lang="en-US" dirty="0"/>
              <a:t>Hardware adjustment during YETS22/23 solved the issue</a:t>
            </a:r>
          </a:p>
          <a:p>
            <a:pPr lvl="1"/>
            <a:r>
              <a:rPr lang="en-US" dirty="0"/>
              <a:t>Carried by ABT-PPE team on the PFN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AC1F6-1949-799D-ED1D-A799432C07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05/12/2023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AB32D-0F2D-8BC2-63E2-075DFE6A29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JAPW23 - LHC injection losses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A6AFED-2599-CC97-4803-944382E9BCFB}"/>
              </a:ext>
            </a:extLst>
          </p:cNvPr>
          <p:cNvSpPr txBox="1"/>
          <p:nvPr/>
        </p:nvSpPr>
        <p:spPr>
          <a:xfrm>
            <a:off x="-78659" y="4675979"/>
            <a:ext cx="48718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[1] C. Bracco, LHC injection: improvements and commissioning of beam-intercepting devices, </a:t>
            </a:r>
            <a:r>
              <a:rPr lang="en-US" sz="800" dirty="0">
                <a:solidFill>
                  <a:schemeClr val="accent1">
                    <a:lumMod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JAPW22</a:t>
            </a:r>
            <a:endParaRPr lang="en-US" sz="800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[1] M. Barnes, Update on adjustment of the MKE6 PFN waveform, </a:t>
            </a:r>
            <a:r>
              <a:rPr lang="en-US" sz="800" dirty="0">
                <a:solidFill>
                  <a:schemeClr val="accent1">
                    <a:lumMod val="10000"/>
                  </a:schemeClr>
                </a:solidFill>
                <a:hlinkClick r:id="rId3"/>
              </a:rPr>
              <a:t>LIBD meeting 02/2023</a:t>
            </a:r>
            <a:endParaRPr lang="en-US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C145AE2-6105-6A61-BAE7-33D9F153B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63" y="2462139"/>
            <a:ext cx="4397037" cy="217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6F8FE298-60BD-763C-4B1A-E532FB2866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67527" y="1260337"/>
            <a:ext cx="4228037" cy="2818691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B35363F-F467-FD9B-477E-9B7001154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5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145811-00F6-4C16-9F7E-410B8188E321}">
  <ds:schemaRefs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21250</TotalTime>
  <Words>2375</Words>
  <Application>Microsoft Office PowerPoint</Application>
  <PresentationFormat>On-screen Show (16:9)</PresentationFormat>
  <Paragraphs>321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Courier New</vt:lpstr>
      <vt:lpstr>Optima</vt:lpstr>
      <vt:lpstr>Roboto</vt:lpstr>
      <vt:lpstr>Wingdings</vt:lpstr>
      <vt:lpstr>CERNCorporate16-9</vt:lpstr>
      <vt:lpstr>PowerPoint Presentation</vt:lpstr>
      <vt:lpstr>Losses for LHC beams, up to LHC injection</vt:lpstr>
      <vt:lpstr>Outline</vt:lpstr>
      <vt:lpstr>SPS low energy losses</vt:lpstr>
      <vt:lpstr>LHC injection losses in 2023</vt:lpstr>
      <vt:lpstr>Where losses come from? Data analysis </vt:lpstr>
      <vt:lpstr>Where losses come from? A look at profiles and losses</vt:lpstr>
      <vt:lpstr>How many protons are we talking about? </vt:lpstr>
      <vt:lpstr>What did we do about losses? MKE6 flattening</vt:lpstr>
      <vt:lpstr>What did we do about losses? TL momentum steering</vt:lpstr>
      <vt:lpstr>What did we do about losses? SPS scraping</vt:lpstr>
      <vt:lpstr>Prospects for 2024: TCDILs alignment</vt:lpstr>
      <vt:lpstr>Prospects for 2024: Scraping</vt:lpstr>
      <vt:lpstr>Prospects for 2024: BLM</vt:lpstr>
      <vt:lpstr>Prospect beyond 2024</vt:lpstr>
      <vt:lpstr>Conclusion</vt:lpstr>
      <vt:lpstr>PowerPoint Presentation</vt:lpstr>
      <vt:lpstr>Shot-to-shot variability</vt:lpstr>
      <vt:lpstr>Shot-to-shot variability</vt:lpstr>
      <vt:lpstr>SPS radiation survey LSS1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yann dutheil</cp:lastModifiedBy>
  <cp:revision>162</cp:revision>
  <dcterms:created xsi:type="dcterms:W3CDTF">2012-11-30T11:04:26Z</dcterms:created>
  <dcterms:modified xsi:type="dcterms:W3CDTF">2023-12-05T10:39:21Z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