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7"/>
  </p:notesMasterIdLst>
  <p:sldIdLst>
    <p:sldId id="332" r:id="rId3"/>
    <p:sldId id="277" r:id="rId4"/>
    <p:sldId id="358" r:id="rId5"/>
    <p:sldId id="337" r:id="rId6"/>
    <p:sldId id="376" r:id="rId7"/>
    <p:sldId id="359" r:id="rId8"/>
    <p:sldId id="349" r:id="rId9"/>
    <p:sldId id="368" r:id="rId10"/>
    <p:sldId id="360" r:id="rId11"/>
    <p:sldId id="380" r:id="rId12"/>
    <p:sldId id="365" r:id="rId13"/>
    <p:sldId id="377" r:id="rId14"/>
    <p:sldId id="361" r:id="rId15"/>
    <p:sldId id="345" r:id="rId16"/>
    <p:sldId id="353" r:id="rId17"/>
    <p:sldId id="354" r:id="rId18"/>
    <p:sldId id="355" r:id="rId19"/>
    <p:sldId id="357" r:id="rId20"/>
    <p:sldId id="301" r:id="rId21"/>
    <p:sldId id="363" r:id="rId22"/>
    <p:sldId id="375" r:id="rId23"/>
    <p:sldId id="370" r:id="rId24"/>
    <p:sldId id="371" r:id="rId25"/>
    <p:sldId id="372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3754"/>
    <a:srgbClr val="F98E09"/>
    <a:srgbClr val="57106E"/>
    <a:srgbClr val="ED6925"/>
    <a:srgbClr val="FBB61A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80E88E-1888-4064-9ADE-296BA32E374C}" v="180" dt="2023-12-02T14:16:19.8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FCA8F-D870-45EE-A7E2-4869361D9C97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DA3B3-1D5E-4A81-AC3C-35F93DC3E6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20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5846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11239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53201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50008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3008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LHC beam settings, taken Sep 20th:</a:t>
            </a:r>
          </a:p>
          <a:p>
            <a:r>
              <a:rPr lang="en-US" dirty="0"/>
              <a:t>- Start 1000 </a:t>
            </a:r>
            <a:r>
              <a:rPr lang="en-US" dirty="0" err="1"/>
              <a:t>ms</a:t>
            </a:r>
            <a:endParaRPr lang="en-US" dirty="0"/>
          </a:p>
          <a:p>
            <a:r>
              <a:rPr lang="en-US" dirty="0"/>
              <a:t>- Count 200</a:t>
            </a:r>
          </a:p>
          <a:p>
            <a:r>
              <a:rPr lang="en-US" dirty="0"/>
              <a:t>- Integration time 1 </a:t>
            </a:r>
            <a:r>
              <a:rPr lang="en-US" dirty="0" err="1"/>
              <a:t>ms</a:t>
            </a:r>
            <a:endParaRPr lang="en-US" dirty="0"/>
          </a:p>
          <a:p>
            <a:r>
              <a:rPr lang="en-US" dirty="0"/>
              <a:t>- Integration interval 2 </a:t>
            </a:r>
            <a:r>
              <a:rPr lang="en-US" dirty="0" err="1"/>
              <a:t>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87125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684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39468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40700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29762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5DA3B3-1D5E-4A81-AC3C-35F93DC3E61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552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0152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66526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80193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413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2284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6106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1684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50330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5241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8684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1277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34199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1048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6EBDE-A5D6-FDE5-CF12-1365FE68F7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7A2A23-131B-CB11-96FE-CC89DEA3FB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7B15AB-CE74-F58E-C16F-3B625254E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E800-72FB-4395-B9AB-93CE8B8001F7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0284F-0412-5D52-C21D-9F44DD2BA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2BBEB-B530-94DB-AACD-D519B5A6C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6D59-97F8-4CE9-AA97-21DC5E2D2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602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FF300-4EC1-E9E4-DB9A-258094F1E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714B51-563E-B0C9-76C0-D7B2C1B8A2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BBACC-0C4B-30C5-5440-AE08E293A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E800-72FB-4395-B9AB-93CE8B8001F7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6D2A73-D594-86F6-0524-D3BF93737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AB3C6B-A432-B704-C07F-4F53A7B8A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6D59-97F8-4CE9-AA97-21DC5E2D2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576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924521-FA9E-FDC9-EB76-0DC08E39B4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CDAEA4-1705-A858-8E5A-C407270A94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F5CC5-05F6-EA1D-83E8-D4AF7E929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E800-72FB-4395-B9AB-93CE8B8001F7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E5827-BFDC-BB09-4FEE-5B37B7694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D1A9E-E46A-AB4B-A058-EB57C4611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6D59-97F8-4CE9-AA97-21DC5E2D2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181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GI-Title-Slid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2F35A6F7-3501-AE48-9D45-8B8E63757F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44000" y="144000"/>
            <a:ext cx="900000" cy="900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4A941F7-156F-EC4C-98C3-9D2A526B6B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08AFA87-8673-EC48-A922-EC494AD653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6AAEB649-B59A-CFD3-5916-2A1D9AEF18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54660" t="47599" r="1796" b="32816"/>
          <a:stretch/>
        </p:blipFill>
        <p:spPr>
          <a:xfrm rot="5400000">
            <a:off x="7798509" y="2539223"/>
            <a:ext cx="6813376" cy="173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599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7581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18/07/23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Gunn KHATRI | CERN-KT &amp; CNAO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8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GI-Title-Slide">
    <p:bg>
      <p:bgPr>
        <a:solidFill>
          <a:srgbClr val="0000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91E4E99-DC7C-C54A-BF95-85FF6A44E8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477485" y="0"/>
            <a:ext cx="5714515" cy="6858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F35A6F7-3501-AE48-9D45-8B8E63757F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44000" y="144000"/>
            <a:ext cx="900000" cy="900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4A941F7-156F-EC4C-98C3-9D2A526B6B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08AFA87-8673-EC48-A922-EC494AD653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8829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633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18/07/23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Gunn KHATRI | CERN-KT &amp; CNAO meeting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89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18/07/23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Gunn KHATRI | CERN-KT &amp; CNAO meeting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224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18/07/23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Gunn KHATRI | CERN-KT &amp; CNAO meeting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16521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B317F-7056-408B-415C-869B22689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CC27F-F2D6-588F-1B07-43A3DEBF88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8DAB9-1892-D76A-FD7D-A59A15C89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E800-72FB-4395-B9AB-93CE8B8001F7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8685F-9DA4-9493-C860-467F68C09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48D5C-3398-08DF-3CD3-768EF717C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6D59-97F8-4CE9-AA97-21DC5E2D2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3857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18/07/23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Gunn KHATRI | CERN-KT &amp; CNAO meeting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342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18/07/23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Gunn KHATRI | CERN-KT &amp; CNAO meeting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794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18/07/23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Gunn KHATRI | CERN-KT &amp; CNAO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966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18/07/23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Gunn KHATRI | CERN-KT &amp; CNAO meeting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9810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18/07/23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Gunn KHATRI | CERN-KT &amp; CNAO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5431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18/07/23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Gunn KHATRI | CERN-KT &amp; CNAO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227285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18/07/23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Gunn KHATRI | CERN-KT &amp; CNAO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683301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18/07/23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Gunn KHATRI | CERN-KT &amp; CNAO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618142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18/07/23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Gunn KHATRI | CERN-KT &amp; CNAO meeting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400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18/07/23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Gunn KHATRI | CERN-KT &amp; CNAO meeting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02268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CA282-AE03-E41B-8991-749DF8C8E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B29818-365B-F262-8B4B-BC0833151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E4831A-0290-A5C8-1787-256E9BB82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E800-72FB-4395-B9AB-93CE8B8001F7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80A92-2A4A-FDFF-73B7-26A6F1D5D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A70CA1-8813-24AA-717B-0945D0F4F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6D59-97F8-4CE9-AA97-21DC5E2D2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5659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18/07/23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Gunn KHATRI | CERN-KT &amp; CNAO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970248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18/07/23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Gunn KHATRI | CERN-KT &amp; CNAO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76134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18/07/23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Gunn KHATRI | CERN-KT &amp; CNAO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7935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18/07/23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Gunn KHATRI | CERN-KT &amp; CNAO meeting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8558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18/07/23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Gunn KHATRI | CERN-KT &amp; CNAO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8281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EA0774C-673A-2746-B685-0D555E618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58627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7519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988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2B04D-26FB-DD0C-D1E4-87D39F421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DBD32-AA5A-5C05-8555-0A5667E224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F66C36-7234-C5E5-1D8B-DED4E871E0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7C02F-E689-94B5-7C05-660A808D3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E800-72FB-4395-B9AB-93CE8B8001F7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42BA8-203C-949C-4A5A-F0FE122CC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5A3689-452C-3D7F-9304-E78AA02A7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6D59-97F8-4CE9-AA97-21DC5E2D2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36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AAE07-7317-D067-BFED-E076564F2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A88BA9-628E-E704-B017-D0521536CE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EB9516-6D15-0E98-D0BE-115E54EA50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8A8DCF-8248-5FBC-DCD3-D0DA31FC7E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C92622-DDE7-4A97-0F82-DD3ABDF3D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F9028D-15ED-2C8D-07F7-C8F7349E2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E800-72FB-4395-B9AB-93CE8B8001F7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C69826-1041-4E3E-14E6-9A56721CF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DB89E1-2148-914E-0535-ACC530312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6D59-97F8-4CE9-AA97-21DC5E2D2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180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D36EF-80C0-77D8-FD27-0BB0E98CE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6E7026-A550-BED4-EA17-6EA19A0A4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E800-72FB-4395-B9AB-93CE8B8001F7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07E378-3142-45A2-4AE7-772013A1B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7BD4B9-A851-DD6B-0291-EBB8DD50C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6D59-97F8-4CE9-AA97-21DC5E2D2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115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85B3DA-9843-1BDE-8D70-1AF00E9F1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E800-72FB-4395-B9AB-93CE8B8001F7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DAD0F3-23AA-A464-0894-9418F6CD8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D08B83-3813-CD0A-F8D0-24804782E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6D59-97F8-4CE9-AA97-21DC5E2D2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958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F33A3-6E5B-F149-BE3A-E827AD7B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F1475-56E4-2388-5AF4-CAA0FCBAB1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5C9022-ED19-CA15-75CE-AB95414161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4D7521-F822-9A33-CAB0-C50D77C90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E800-72FB-4395-B9AB-93CE8B8001F7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FC395C-8CCA-2CFD-27AF-B479A75F0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6C915D-28FA-7715-5BA8-6F3591B7B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6D59-97F8-4CE9-AA97-21DC5E2D2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504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ABEB9-E344-43A4-E21A-D52F53916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F8963D-D3D9-0B9A-0948-D43C2B5EC1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588041-C4C8-53C8-BE3D-B8C5ED117A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1C8D5D-B93C-022F-7774-1AFCEDC52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E800-72FB-4395-B9AB-93CE8B8001F7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AA265A-5298-4AF5-E8AF-DE8C097CC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64DFC8-6A75-3D60-C6B4-C87E85131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6D59-97F8-4CE9-AA97-21DC5E2D2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305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7381F1-91AA-01AC-E098-27E4BDE25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6BC199-94E7-81E4-CA97-AF20B03A6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E91495-767D-9C19-8072-A83E354A54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FE800-72FB-4395-B9AB-93CE8B8001F7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8C582A-C1BE-8FFC-F1F0-7C15798C53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62CCC-C43A-5F4F-62DA-59A3288A25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06D59-97F8-4CE9-AA97-21DC5E2D2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267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18/07/23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Gunn KHATRI | CERN-KT &amp; CNAO meeting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/>
          <a:srcRect l="1" t="-2768" r="12895" b="1"/>
          <a:stretch/>
        </p:blipFill>
        <p:spPr>
          <a:xfrm>
            <a:off x="407988" y="6353703"/>
            <a:ext cx="431428" cy="404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92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489148/files/Vacuum-Tech-Note-96-01.pdf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25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8.png"/><Relationship Id="rId5" Type="http://schemas.openxmlformats.org/officeDocument/2006/relationships/image" Target="../media/image26.png"/><Relationship Id="rId4" Type="http://schemas.openxmlformats.org/officeDocument/2006/relationships/image" Target="../media/image2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91.png"/><Relationship Id="rId5" Type="http://schemas.openxmlformats.org/officeDocument/2006/relationships/image" Target="../media/image30.png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3" Type="http://schemas.openxmlformats.org/officeDocument/2006/relationships/image" Target="../media/image31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00.png"/><Relationship Id="rId5" Type="http://schemas.openxmlformats.org/officeDocument/2006/relationships/image" Target="../media/image290.png"/><Relationship Id="rId4" Type="http://schemas.openxmlformats.org/officeDocument/2006/relationships/image" Target="../media/image280.png"/><Relationship Id="rId9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8.png"/><Relationship Id="rId7" Type="http://schemas.openxmlformats.org/officeDocument/2006/relationships/image" Target="../media/image3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2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60.png"/><Relationship Id="rId5" Type="http://schemas.openxmlformats.org/officeDocument/2006/relationships/image" Target="../media/image161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F09C978-6254-EB4A-AABC-4573E0D316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8642" y="2469359"/>
            <a:ext cx="10165081" cy="2153265"/>
          </a:xfrm>
        </p:spPr>
        <p:txBody>
          <a:bodyPr/>
          <a:lstStyle/>
          <a:p>
            <a:r>
              <a:rPr lang="en-US" sz="4000" dirty="0"/>
              <a:t>Comparing the BGI and BWS Transverse Profiles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398FF52D-ECBA-A141-8C7E-817C19EC07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December 2023,</a:t>
            </a:r>
          </a:p>
          <a:p>
            <a:r>
              <a:rPr lang="en-US" dirty="0"/>
              <a:t>Joint Accelerator Performance Workshop</a:t>
            </a:r>
          </a:p>
        </p:txBody>
      </p:sp>
      <p:sp>
        <p:nvSpPr>
          <p:cNvPr id="9" name="Subtitle 7">
            <a:extLst>
              <a:ext uri="{FF2B5EF4-FFF2-40B4-BE49-F238E27FC236}">
                <a16:creationId xmlns:a16="http://schemas.microsoft.com/office/drawing/2014/main" id="{64CD69EB-B5F0-CB40-8574-5640D9CEE3B7}"/>
              </a:ext>
            </a:extLst>
          </p:cNvPr>
          <p:cNvSpPr txBox="1">
            <a:spLocks/>
          </p:cNvSpPr>
          <p:nvPr/>
        </p:nvSpPr>
        <p:spPr>
          <a:xfrm>
            <a:off x="475456" y="3342746"/>
            <a:ext cx="7348736" cy="9347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Clara Fleisig </a:t>
            </a:r>
            <a:r>
              <a:rPr lang="en-US" sz="2400" dirty="0"/>
              <a:t>(SY-BI-XEI) on behalf of the BGI team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FD1435-11FE-020C-0969-1EDCCDEDB327}"/>
              </a:ext>
            </a:extLst>
          </p:cNvPr>
          <p:cNvSpPr txBox="1"/>
          <p:nvPr/>
        </p:nvSpPr>
        <p:spPr>
          <a:xfrm>
            <a:off x="2653748" y="583427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24401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1C1FFFCF-70CA-C2BB-6BE0-A85DB7B60D3A}"/>
              </a:ext>
            </a:extLst>
          </p:cNvPr>
          <p:cNvSpPr txBox="1">
            <a:spLocks/>
          </p:cNvSpPr>
          <p:nvPr/>
        </p:nvSpPr>
        <p:spPr>
          <a:xfrm>
            <a:off x="412775" y="548680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Measuring Beam Evolution</a:t>
            </a:r>
          </a:p>
        </p:txBody>
      </p:sp>
      <p:pic>
        <p:nvPicPr>
          <p:cNvPr id="2" name="Picture 1" descr="A purple and pink light&#10;&#10;Description automatically generated with medium confidence">
            <a:extLst>
              <a:ext uri="{FF2B5EF4-FFF2-40B4-BE49-F238E27FC236}">
                <a16:creationId xmlns:a16="http://schemas.microsoft.com/office/drawing/2014/main" id="{B679D140-6DB0-DDD8-5870-E920BFE8B2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445" y="1177163"/>
            <a:ext cx="8636780" cy="49843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D32D3B3-4A90-0C91-B498-DE51D9744909}"/>
              </a:ext>
            </a:extLst>
          </p:cNvPr>
          <p:cNvSpPr txBox="1"/>
          <p:nvPr/>
        </p:nvSpPr>
        <p:spPr>
          <a:xfrm>
            <a:off x="412775" y="2018039"/>
            <a:ext cx="256303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Measuring many profiles over the course of one cycle, provides information on the evolution of: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marL="400050" indent="-400050" algn="l">
              <a:buAutoNum type="romanLcPeriod"/>
            </a:pPr>
            <a:r>
              <a:rPr lang="en-US" dirty="0">
                <a:solidFill>
                  <a:schemeClr val="tx2"/>
                </a:solidFill>
              </a:rPr>
              <a:t>Profile distribution</a:t>
            </a:r>
          </a:p>
          <a:p>
            <a:pPr marL="400050" indent="-400050" algn="l">
              <a:buAutoNum type="romanLcPeriod"/>
            </a:pPr>
            <a:r>
              <a:rPr lang="en-US" dirty="0">
                <a:solidFill>
                  <a:schemeClr val="tx2"/>
                </a:solidFill>
              </a:rPr>
              <a:t>Transverse emittance</a:t>
            </a:r>
          </a:p>
          <a:p>
            <a:pPr marL="400050" indent="-400050" algn="l">
              <a:buAutoNum type="romanLcPeriod"/>
            </a:pPr>
            <a:r>
              <a:rPr lang="en-US" dirty="0">
                <a:solidFill>
                  <a:schemeClr val="tx2"/>
                </a:solidFill>
              </a:rPr>
              <a:t>Beam position</a:t>
            </a:r>
          </a:p>
          <a:p>
            <a:pPr marL="400050" indent="-400050" algn="l">
              <a:buAutoNum type="romanLcPeriod"/>
            </a:pPr>
            <a:r>
              <a:rPr lang="en-US" dirty="0">
                <a:solidFill>
                  <a:schemeClr val="tx2"/>
                </a:solidFill>
              </a:rPr>
              <a:t>Relative intensity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937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1C1FFFCF-70CA-C2BB-6BE0-A85DB7B60D3A}"/>
              </a:ext>
            </a:extLst>
          </p:cNvPr>
          <p:cNvSpPr txBox="1">
            <a:spLocks/>
          </p:cNvSpPr>
          <p:nvPr/>
        </p:nvSpPr>
        <p:spPr>
          <a:xfrm>
            <a:off x="412775" y="548680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First-Steps Towards Bunch-by-Bunch Validation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7200EB-B461-D2C0-1164-582E23EB3D2E}"/>
              </a:ext>
            </a:extLst>
          </p:cNvPr>
          <p:cNvSpPr txBox="1"/>
          <p:nvPr/>
        </p:nvSpPr>
        <p:spPr>
          <a:xfrm>
            <a:off x="412774" y="1258631"/>
            <a:ext cx="2520669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Used 36-bunch LHC-type beam at flat top with harmonic 84, without gas injection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BGI operated in “RF mode”, integrating over 2000 turns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Results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validate BGI bunch-by-bunch time structure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BGI signal could be increased to improve profile quality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6" name="Picture 5" descr="A group of graphs showing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98C45D81-22A2-2BE5-C82A-238A462016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443" y="1258631"/>
            <a:ext cx="8781265" cy="473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40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1C1FFFCF-70CA-C2BB-6BE0-A85DB7B60D3A}"/>
              </a:ext>
            </a:extLst>
          </p:cNvPr>
          <p:cNvSpPr txBox="1">
            <a:spLocks/>
          </p:cNvSpPr>
          <p:nvPr/>
        </p:nvSpPr>
        <p:spPr>
          <a:xfrm>
            <a:off x="412775" y="548680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Tail/Halo Measurements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551968-DCAF-546B-ABA1-6BC39507317D}"/>
              </a:ext>
            </a:extLst>
          </p:cNvPr>
          <p:cNvSpPr txBox="1"/>
          <p:nvPr/>
        </p:nvSpPr>
        <p:spPr>
          <a:xfrm>
            <a:off x="403200" y="1184175"/>
            <a:ext cx="11385600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Metrics for Good Tail Measurements: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High </a:t>
            </a:r>
            <a:r>
              <a:rPr lang="en-US" b="1" dirty="0">
                <a:solidFill>
                  <a:schemeClr val="tx2"/>
                </a:solidFill>
              </a:rPr>
              <a:t>signal to noise ratio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High </a:t>
            </a:r>
            <a:r>
              <a:rPr lang="en-US" b="1" dirty="0">
                <a:solidFill>
                  <a:schemeClr val="tx2"/>
                </a:solidFill>
              </a:rPr>
              <a:t>count rate</a:t>
            </a:r>
            <a:endParaRPr lang="en-US" dirty="0">
              <a:solidFill>
                <a:schemeClr val="tx2"/>
              </a:solidFill>
            </a:endParaRPr>
          </a:p>
          <a:p>
            <a:pPr algn="l"/>
            <a:endParaRPr lang="en-US" sz="1800" dirty="0">
              <a:solidFill>
                <a:schemeClr val="tx2"/>
              </a:solidFill>
            </a:endParaRPr>
          </a:p>
          <a:p>
            <a:r>
              <a:rPr lang="en-US" b="1" dirty="0"/>
              <a:t>Enhancing BGI Performance for Tail Measurements: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Factors such as intensity, energy, rest gas composition and vacuum pressure affect signal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endParaRPr lang="en-US" sz="2400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Use </a:t>
            </a:r>
            <a:r>
              <a:rPr lang="en-US" b="1" dirty="0">
                <a:solidFill>
                  <a:schemeClr val="tx2"/>
                </a:solidFill>
              </a:rPr>
              <a:t>gas injection </a:t>
            </a:r>
            <a:r>
              <a:rPr lang="en-US" dirty="0">
                <a:solidFill>
                  <a:schemeClr val="tx2"/>
                </a:solidFill>
              </a:rPr>
              <a:t>to boost signal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Apply cluster finding algorithm to </a:t>
            </a:r>
            <a:r>
              <a:rPr lang="en-US" b="1" dirty="0">
                <a:solidFill>
                  <a:schemeClr val="tx2"/>
                </a:solidFill>
              </a:rPr>
              <a:t>remove any noise/beam loss </a:t>
            </a:r>
            <a:r>
              <a:rPr lang="en-US" dirty="0">
                <a:solidFill>
                  <a:schemeClr val="tx2"/>
                </a:solidFill>
              </a:rPr>
              <a:t>(previously demonstrated)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9300ED4-A704-1637-6978-60CDC8D9CC2B}"/>
                  </a:ext>
                </a:extLst>
              </p:cNvPr>
              <p:cNvSpPr txBox="1"/>
              <p:nvPr/>
            </p:nvSpPr>
            <p:spPr>
              <a:xfrm>
                <a:off x="403199" y="4826675"/>
                <a:ext cx="11356779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b="1" dirty="0"/>
                  <a:t>An Example of BGI Performance for Tail Measurements:</a:t>
                </a:r>
              </a:p>
              <a:p>
                <a:pPr algn="l"/>
                <a:r>
                  <a:rPr lang="en-US" dirty="0"/>
                  <a:t>Using a 36-bunch LHC-type beam at flat-top in the PS, assuming tails are events outside </a:t>
                </a:r>
                <a:r>
                  <a:rPr lang="en-US" dirty="0">
                    <a:solidFill>
                      <a:schemeClr val="tx1"/>
                    </a:solidFill>
                  </a:rPr>
                  <a:t>3.5</a:t>
                </a:r>
                <a:r>
                  <a:rPr lang="en-US" sz="18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chemeClr val="tx2"/>
                    </a:solidFill>
                  </a:rPr>
                  <a:t>~1e3 counts / second in the tails </a:t>
                </a:r>
                <a:r>
                  <a:rPr lang="en-US" dirty="0">
                    <a:solidFill>
                      <a:schemeClr val="tx2"/>
                    </a:solidFill>
                  </a:rPr>
                  <a:t>without gas injection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chemeClr val="tx2"/>
                    </a:solidFill>
                  </a:rPr>
                  <a:t>~5e5 counts / second in the tails </a:t>
                </a:r>
                <a:r>
                  <a:rPr lang="en-US" dirty="0">
                    <a:solidFill>
                      <a:schemeClr val="tx2"/>
                    </a:solidFill>
                  </a:rPr>
                  <a:t>with argon gas injection and a pressure increase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mbar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9300ED4-A704-1637-6978-60CDC8D9CC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199" y="4826675"/>
                <a:ext cx="11356779" cy="1200329"/>
              </a:xfrm>
              <a:prstGeom prst="rect">
                <a:avLst/>
              </a:prstGeom>
              <a:blipFill>
                <a:blip r:embed="rId3"/>
                <a:stretch>
                  <a:fillRect l="-429" t="-3046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250F3971-A126-859B-49F5-0534DC23E27F}"/>
              </a:ext>
            </a:extLst>
          </p:cNvPr>
          <p:cNvGrpSpPr/>
          <p:nvPr/>
        </p:nvGrpSpPr>
        <p:grpSpPr>
          <a:xfrm>
            <a:off x="5857485" y="3770292"/>
            <a:ext cx="1840767" cy="481804"/>
            <a:chOff x="5769254" y="3770292"/>
            <a:chExt cx="1840767" cy="481804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5D4A04C-42EC-AED6-209D-64E40E9D60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43700" y="3770292"/>
              <a:ext cx="0" cy="198962"/>
            </a:xfrm>
            <a:prstGeom prst="straightConnector1">
              <a:avLst/>
            </a:prstGeom>
            <a:ln w="28575">
              <a:solidFill>
                <a:srgbClr val="F98E0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0653FE7-57FB-5A99-DE32-A96195EE978F}"/>
                </a:ext>
              </a:extLst>
            </p:cNvPr>
            <p:cNvSpPr txBox="1"/>
            <p:nvPr/>
          </p:nvSpPr>
          <p:spPr>
            <a:xfrm>
              <a:off x="5769254" y="3944319"/>
              <a:ext cx="184076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98E09"/>
                  </a:solidFill>
                </a:rPr>
                <a:t>Beam Intensity</a:t>
              </a:r>
            </a:p>
          </p:txBody>
        </p: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78FC836-1017-2C9E-8A33-00E670B244F1}"/>
              </a:ext>
            </a:extLst>
          </p:cNvPr>
          <p:cNvCxnSpPr>
            <a:cxnSpLocks/>
          </p:cNvCxnSpPr>
          <p:nvPr/>
        </p:nvCxnSpPr>
        <p:spPr>
          <a:xfrm flipH="1">
            <a:off x="7524389" y="3231107"/>
            <a:ext cx="496143" cy="294971"/>
          </a:xfrm>
          <a:prstGeom prst="straightConnector1">
            <a:avLst/>
          </a:prstGeom>
          <a:ln w="28575">
            <a:solidFill>
              <a:srgbClr val="BC375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F236BED-BB19-B1C2-A39D-2675DA5BE728}"/>
              </a:ext>
            </a:extLst>
          </p:cNvPr>
          <p:cNvSpPr txBox="1"/>
          <p:nvPr/>
        </p:nvSpPr>
        <p:spPr>
          <a:xfrm>
            <a:off x="7931057" y="3077218"/>
            <a:ext cx="16929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BC3754"/>
                </a:solidFill>
              </a:rPr>
              <a:t>Rest gas pressure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FC32833-75D6-410F-C2FE-CA2C0677ED29}"/>
              </a:ext>
            </a:extLst>
          </p:cNvPr>
          <p:cNvCxnSpPr>
            <a:cxnSpLocks/>
          </p:cNvCxnSpPr>
          <p:nvPr/>
        </p:nvCxnSpPr>
        <p:spPr>
          <a:xfrm>
            <a:off x="4924925" y="3183599"/>
            <a:ext cx="560996" cy="309117"/>
          </a:xfrm>
          <a:prstGeom prst="straightConnector1">
            <a:avLst/>
          </a:prstGeom>
          <a:ln w="28575">
            <a:solidFill>
              <a:srgbClr val="57106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0253450-4664-0D8C-CA4D-84C5DC88BC87}"/>
              </a:ext>
            </a:extLst>
          </p:cNvPr>
          <p:cNvSpPr txBox="1"/>
          <p:nvPr/>
        </p:nvSpPr>
        <p:spPr>
          <a:xfrm>
            <a:off x="3343235" y="2969496"/>
            <a:ext cx="1736018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err="1">
                <a:solidFill>
                  <a:srgbClr val="57106E"/>
                </a:solidFill>
              </a:rPr>
              <a:t>Ionisation</a:t>
            </a:r>
            <a:r>
              <a:rPr lang="en-US" sz="1400" dirty="0">
                <a:solidFill>
                  <a:srgbClr val="57106E"/>
                </a:solidFill>
              </a:rPr>
              <a:t> Cross-section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B2B02B1-E873-8CF9-73FA-89E749B87D19}"/>
                  </a:ext>
                </a:extLst>
              </p:cNvPr>
              <p:cNvSpPr txBox="1"/>
              <p:nvPr/>
            </p:nvSpPr>
            <p:spPr>
              <a:xfrm>
                <a:off x="4678203" y="3426509"/>
                <a:ext cx="304800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400" i="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2400" i="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US" sz="2400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  <m:r>
                            <a:rPr lang="en-US" sz="2400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400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</m:d>
                      <m:r>
                        <a:rPr lang="en-US" sz="2400" i="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sz="2400" i="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400" i="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sz="2400" i="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</m:oMath>
                  </m:oMathPara>
                </a14:m>
                <a:endParaRPr lang="en-US" sz="2400" dirty="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B2B02B1-E873-8CF9-73FA-89E749B87D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203" y="3426509"/>
                <a:ext cx="3048000" cy="369332"/>
              </a:xfrm>
              <a:prstGeom prst="rect">
                <a:avLst/>
              </a:prstGeom>
              <a:blipFill>
                <a:blip r:embed="rId4"/>
                <a:stretch>
                  <a:fillRect b="-377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004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0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46EAD177-BABB-AD84-B763-853B8A0EE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2376" y="2333606"/>
            <a:ext cx="4627248" cy="570015"/>
          </a:xfrm>
        </p:spPr>
        <p:txBody>
          <a:bodyPr/>
          <a:lstStyle/>
          <a:p>
            <a:pPr algn="ctr"/>
            <a:r>
              <a:rPr lang="en-US" sz="5400" dirty="0"/>
              <a:t>Future Directions</a:t>
            </a:r>
          </a:p>
        </p:txBody>
      </p:sp>
    </p:spTree>
    <p:extLst>
      <p:ext uri="{BB962C8B-B14F-4D97-AF65-F5344CB8AC3E}">
        <p14:creationId xmlns:p14="http://schemas.microsoft.com/office/powerpoint/2010/main" val="835044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988AC95-ED4C-0682-6CBF-E8695FBB29F8}"/>
              </a:ext>
            </a:extLst>
          </p:cNvPr>
          <p:cNvSpPr/>
          <p:nvPr/>
        </p:nvSpPr>
        <p:spPr>
          <a:xfrm>
            <a:off x="6492854" y="1185507"/>
            <a:ext cx="5305519" cy="3724022"/>
          </a:xfrm>
          <a:prstGeom prst="rect">
            <a:avLst/>
          </a:prstGeom>
          <a:solidFill>
            <a:srgbClr val="BC3754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BFD49BE-83A6-BBD9-64C4-9B571ECDF9C7}"/>
              </a:ext>
            </a:extLst>
          </p:cNvPr>
          <p:cNvSpPr/>
          <p:nvPr/>
        </p:nvSpPr>
        <p:spPr>
          <a:xfrm>
            <a:off x="422348" y="1185506"/>
            <a:ext cx="5806617" cy="3724023"/>
          </a:xfrm>
          <a:prstGeom prst="rect">
            <a:avLst/>
          </a:prstGeom>
          <a:solidFill>
            <a:srgbClr val="ED6925">
              <a:alpha val="4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4CC24F-B585-D073-A0E6-386429F4997F}"/>
              </a:ext>
            </a:extLst>
          </p:cNvPr>
          <p:cNvSpPr/>
          <p:nvPr/>
        </p:nvSpPr>
        <p:spPr>
          <a:xfrm>
            <a:off x="422350" y="5124722"/>
            <a:ext cx="11366450" cy="945116"/>
          </a:xfrm>
          <a:prstGeom prst="rect">
            <a:avLst/>
          </a:prstGeom>
          <a:solidFill>
            <a:srgbClr val="FBB61A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1C1FFFCF-70CA-C2BB-6BE0-A85DB7B60D3A}"/>
              </a:ext>
            </a:extLst>
          </p:cNvPr>
          <p:cNvSpPr txBox="1">
            <a:spLocks/>
          </p:cNvSpPr>
          <p:nvPr/>
        </p:nvSpPr>
        <p:spPr>
          <a:xfrm>
            <a:off x="412775" y="548680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Vision for PS-BGI Operation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04B190-A9EC-60F2-C597-0F29E46BCFDC}"/>
              </a:ext>
            </a:extLst>
          </p:cNvPr>
          <p:cNvSpPr txBox="1"/>
          <p:nvPr/>
        </p:nvSpPr>
        <p:spPr>
          <a:xfrm>
            <a:off x="572472" y="1322732"/>
            <a:ext cx="552352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Default Configurations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Expert-chosen configurations for each beam type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Operators could choose to leave the BGI </a:t>
            </a:r>
            <a:r>
              <a:rPr lang="en-US" b="1" dirty="0">
                <a:solidFill>
                  <a:schemeClr val="tx2"/>
                </a:solidFill>
              </a:rPr>
              <a:t>ON at all times</a:t>
            </a:r>
            <a:r>
              <a:rPr lang="en-US" dirty="0">
                <a:solidFill>
                  <a:schemeClr val="tx2"/>
                </a:solidFill>
              </a:rPr>
              <a:t>, set to a configuration of interest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b="1" dirty="0">
                <a:solidFill>
                  <a:schemeClr val="tx2"/>
                </a:solidFill>
              </a:rPr>
              <a:t>Ex.</a:t>
            </a:r>
            <a:r>
              <a:rPr lang="en-US" dirty="0">
                <a:solidFill>
                  <a:schemeClr val="tx2"/>
                </a:solidFill>
              </a:rPr>
              <a:t> 72-bunch LHC-type beam, BGI-configurations: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Beam evolution (injection to extraction) without gas-injection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Beam evolution (injection to extraction) with gas-injection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Bunch-by-bunch at flat-top with gas injection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Turn-by-turn at flat-top with gas injection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C1BAFF-42C5-F542-B77A-30AF64971B6D}"/>
              </a:ext>
            </a:extLst>
          </p:cNvPr>
          <p:cNvSpPr txBox="1"/>
          <p:nvPr/>
        </p:nvSpPr>
        <p:spPr>
          <a:xfrm>
            <a:off x="6631527" y="1322732"/>
            <a:ext cx="500908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Custom Setup Options for Studies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Modifiable settings (integration times, number of profiles per cycle etc.) of default BGI-configurations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Collect in </a:t>
            </a:r>
            <a:r>
              <a:rPr lang="en-US" b="1" dirty="0">
                <a:solidFill>
                  <a:schemeClr val="tx2"/>
                </a:solidFill>
              </a:rPr>
              <a:t>raw-data mode</a:t>
            </a:r>
            <a:r>
              <a:rPr lang="en-US" dirty="0">
                <a:solidFill>
                  <a:schemeClr val="tx2"/>
                </a:solidFill>
              </a:rPr>
              <a:t>, so the beam-loss removal algorithm may be applied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2"/>
              </a:solidFill>
            </a:endParaRPr>
          </a:p>
          <a:p>
            <a:pPr algn="l"/>
            <a:r>
              <a:rPr lang="en-US" sz="1800" b="1" dirty="0">
                <a:solidFill>
                  <a:schemeClr val="tx2"/>
                </a:solidFill>
              </a:rPr>
              <a:t>Ex.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For tail studies, an operator simultaneously: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Uses gas injection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Operates in bunch-by-bunch mode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Collects in raw-data mode and remove beam-loss in post-processing</a:t>
            </a:r>
            <a:endParaRPr lang="en-US" sz="1800" b="1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04ACC2-2F46-9423-55E6-7E9E1CF1D9CB}"/>
              </a:ext>
            </a:extLst>
          </p:cNvPr>
          <p:cNvSpPr txBox="1"/>
          <p:nvPr/>
        </p:nvSpPr>
        <p:spPr>
          <a:xfrm>
            <a:off x="572471" y="5274114"/>
            <a:ext cx="110470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For All Setups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Live monitoring and automatic logging of data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3245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77B0AAD8-DD38-58BE-9652-6022FBE4A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548680"/>
            <a:ext cx="11376025" cy="1065742"/>
          </a:xfrm>
        </p:spPr>
        <p:txBody>
          <a:bodyPr/>
          <a:lstStyle/>
          <a:p>
            <a:r>
              <a:rPr lang="en-US" sz="3200" dirty="0"/>
              <a:t>Next Steps for the PS-BGI</a:t>
            </a:r>
            <a:br>
              <a:rPr lang="en-US" dirty="0"/>
            </a:br>
            <a:r>
              <a:rPr lang="en-US" b="0" dirty="0"/>
              <a:t>Overcoming Technical Challenges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584D76-3B99-C141-94F2-BE498440DFB2}"/>
              </a:ext>
            </a:extLst>
          </p:cNvPr>
          <p:cNvSpPr txBox="1"/>
          <p:nvPr/>
        </p:nvSpPr>
        <p:spPr>
          <a:xfrm>
            <a:off x="412774" y="1722537"/>
            <a:ext cx="644051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Goal #1: </a:t>
            </a:r>
            <a:r>
              <a:rPr lang="en-US" b="1" dirty="0">
                <a:solidFill>
                  <a:schemeClr val="tx2"/>
                </a:solidFill>
              </a:rPr>
              <a:t>No expert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Automate noisy pixel masking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Determine and implement systematic calibration protocols (in progress)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Increase robustness of Timepix3 readout electronics with front-end upgrade (in progress)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7CB495-8955-0ED9-2AC1-45ABA9FC49F4}"/>
              </a:ext>
            </a:extLst>
          </p:cNvPr>
          <p:cNvSpPr>
            <a:spLocks/>
          </p:cNvSpPr>
          <p:nvPr/>
        </p:nvSpPr>
        <p:spPr>
          <a:xfrm>
            <a:off x="9069543" y="4508345"/>
            <a:ext cx="189219" cy="1488087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 descr="A purple and orange lines&#10;&#10;Description automatically generated">
            <a:extLst>
              <a:ext uri="{FF2B5EF4-FFF2-40B4-BE49-F238E27FC236}">
                <a16:creationId xmlns:a16="http://schemas.microsoft.com/office/drawing/2014/main" id="{E1398A79-6B40-DDF6-E908-3CECA31A99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287" y="1797136"/>
            <a:ext cx="4935513" cy="439895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FE7D6016-230D-6EB1-F794-DAE02EBCCC4E}"/>
              </a:ext>
            </a:extLst>
          </p:cNvPr>
          <p:cNvSpPr/>
          <p:nvPr/>
        </p:nvSpPr>
        <p:spPr>
          <a:xfrm>
            <a:off x="7258639" y="4348721"/>
            <a:ext cx="4520587" cy="355253"/>
          </a:xfrm>
          <a:prstGeom prst="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C000"/>
              </a:solidFill>
              <a:highlight>
                <a:srgbClr val="00FFFF"/>
              </a:highlight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A80B94E-B2C0-11D4-AF06-451DEBD4566D}"/>
              </a:ext>
            </a:extLst>
          </p:cNvPr>
          <p:cNvSpPr txBox="1"/>
          <p:nvPr/>
        </p:nvSpPr>
        <p:spPr>
          <a:xfrm>
            <a:off x="7354668" y="4105148"/>
            <a:ext cx="43285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FFC000"/>
                </a:solidFill>
              </a:rPr>
              <a:t>Readout Overload due to Beam Loss at the Transition</a:t>
            </a:r>
            <a:endParaRPr lang="en-GB" sz="1400" dirty="0">
              <a:solidFill>
                <a:srgbClr val="FFC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16E131-5552-2F33-4DCD-57148C2CAF64}"/>
              </a:ext>
            </a:extLst>
          </p:cNvPr>
          <p:cNvSpPr txBox="1"/>
          <p:nvPr/>
        </p:nvSpPr>
        <p:spPr>
          <a:xfrm>
            <a:off x="412774" y="3586955"/>
            <a:ext cx="644051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Goal #2: </a:t>
            </a:r>
            <a:r>
              <a:rPr lang="en-US" b="1" dirty="0">
                <a:solidFill>
                  <a:schemeClr val="tx2"/>
                </a:solidFill>
              </a:rPr>
              <a:t>Measuring from Injection to Extraction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Prevent data overload by allowing integration settings to vary over a cycle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Have an expert determine an optimal default configuration for each beam-type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17950D-C3DF-90AF-1A57-12F9196C3E74}"/>
              </a:ext>
            </a:extLst>
          </p:cNvPr>
          <p:cNvSpPr txBox="1"/>
          <p:nvPr/>
        </p:nvSpPr>
        <p:spPr>
          <a:xfrm>
            <a:off x="403199" y="5174375"/>
            <a:ext cx="64500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Goal #3: </a:t>
            </a:r>
            <a:r>
              <a:rPr lang="en-US" b="1" dirty="0">
                <a:solidFill>
                  <a:schemeClr val="tx2"/>
                </a:solidFill>
              </a:rPr>
              <a:t>Bunch-by-Bunch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Enable offset tuning with step sizes &lt; 5 ns</a:t>
            </a:r>
          </a:p>
        </p:txBody>
      </p:sp>
    </p:spTree>
    <p:extLst>
      <p:ext uri="{BB962C8B-B14F-4D97-AF65-F5344CB8AC3E}">
        <p14:creationId xmlns:p14="http://schemas.microsoft.com/office/powerpoint/2010/main" val="106095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0" grpId="0" animBg="1"/>
      <p:bldP spid="21" grpId="0"/>
      <p:bldP spid="9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144BE3C2-B829-D0EE-6E7D-BD7EB115D642}"/>
              </a:ext>
            </a:extLst>
          </p:cNvPr>
          <p:cNvSpPr/>
          <p:nvPr/>
        </p:nvSpPr>
        <p:spPr>
          <a:xfrm>
            <a:off x="481264" y="5043692"/>
            <a:ext cx="10907546" cy="910997"/>
          </a:xfrm>
          <a:prstGeom prst="rect">
            <a:avLst/>
          </a:prstGeom>
          <a:solidFill>
            <a:srgbClr val="BC3754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9E0B229-30A6-E367-60D3-355B57E3EA20}"/>
              </a:ext>
            </a:extLst>
          </p:cNvPr>
          <p:cNvSpPr/>
          <p:nvPr/>
        </p:nvSpPr>
        <p:spPr>
          <a:xfrm>
            <a:off x="481263" y="2496534"/>
            <a:ext cx="10907547" cy="910997"/>
          </a:xfrm>
          <a:prstGeom prst="rect">
            <a:avLst/>
          </a:prstGeom>
          <a:solidFill>
            <a:srgbClr val="FBB61A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07F12B73-D5DF-B9AC-F9B2-F060372999E2}"/>
              </a:ext>
            </a:extLst>
          </p:cNvPr>
          <p:cNvSpPr txBox="1">
            <a:spLocks/>
          </p:cNvSpPr>
          <p:nvPr/>
        </p:nvSpPr>
        <p:spPr>
          <a:xfrm>
            <a:off x="412775" y="545239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Future Developments for the BGI</a:t>
            </a:r>
            <a:br>
              <a:rPr lang="en-US" dirty="0"/>
            </a:br>
            <a:r>
              <a:rPr lang="en-US" b="0" dirty="0"/>
              <a:t>Installations Along the Accelerator Chain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043CD29-A3EC-07DA-879E-BDCB99D03543}"/>
              </a:ext>
            </a:extLst>
          </p:cNvPr>
          <p:cNvCxnSpPr>
            <a:cxnSpLocks/>
          </p:cNvCxnSpPr>
          <p:nvPr/>
        </p:nvCxnSpPr>
        <p:spPr>
          <a:xfrm flipV="1">
            <a:off x="481263" y="5954689"/>
            <a:ext cx="10966910" cy="879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0BBD7C41-62CE-6457-0E93-40571CF73503}"/>
              </a:ext>
            </a:extLst>
          </p:cNvPr>
          <p:cNvSpPr/>
          <p:nvPr/>
        </p:nvSpPr>
        <p:spPr>
          <a:xfrm>
            <a:off x="481263" y="3792765"/>
            <a:ext cx="10907547" cy="910997"/>
          </a:xfrm>
          <a:prstGeom prst="rect">
            <a:avLst/>
          </a:prstGeom>
          <a:solidFill>
            <a:srgbClr val="ED6925">
              <a:alpha val="4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6C15F2-CAA2-83F1-2530-B07ED45C1EB7}"/>
              </a:ext>
            </a:extLst>
          </p:cNvPr>
          <p:cNvSpPr txBox="1"/>
          <p:nvPr/>
        </p:nvSpPr>
        <p:spPr>
          <a:xfrm>
            <a:off x="841865" y="2775059"/>
            <a:ext cx="852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PS</a:t>
            </a: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9A19B9-845E-329A-1043-A5593E21DCB9}"/>
              </a:ext>
            </a:extLst>
          </p:cNvPr>
          <p:cNvSpPr txBox="1"/>
          <p:nvPr/>
        </p:nvSpPr>
        <p:spPr>
          <a:xfrm>
            <a:off x="841864" y="4059559"/>
            <a:ext cx="8521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SPS</a:t>
            </a: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BEBB61-3484-0F7E-DA2F-2A1C60A45F5C}"/>
              </a:ext>
            </a:extLst>
          </p:cNvPr>
          <p:cNvSpPr txBox="1"/>
          <p:nvPr/>
        </p:nvSpPr>
        <p:spPr>
          <a:xfrm>
            <a:off x="841864" y="5314523"/>
            <a:ext cx="12425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LHC</a:t>
            </a: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43B855-D07E-5E85-39BB-FB20135AF957}"/>
              </a:ext>
            </a:extLst>
          </p:cNvPr>
          <p:cNvSpPr txBox="1"/>
          <p:nvPr/>
        </p:nvSpPr>
        <p:spPr>
          <a:xfrm>
            <a:off x="1946581" y="1815792"/>
            <a:ext cx="1127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YETS 2020</a:t>
            </a:r>
            <a:endParaRPr lang="en-US" sz="1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44C47F-5DF7-ED48-A85E-2D069AEE9273}"/>
              </a:ext>
            </a:extLst>
          </p:cNvPr>
          <p:cNvSpPr txBox="1"/>
          <p:nvPr/>
        </p:nvSpPr>
        <p:spPr>
          <a:xfrm>
            <a:off x="6811250" y="1815676"/>
            <a:ext cx="1127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YETS 2023</a:t>
            </a:r>
            <a:endParaRPr lang="en-US" sz="1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8E4348-C7A4-8045-852F-B2403B9BDEDA}"/>
              </a:ext>
            </a:extLst>
          </p:cNvPr>
          <p:cNvSpPr txBox="1"/>
          <p:nvPr/>
        </p:nvSpPr>
        <p:spPr>
          <a:xfrm>
            <a:off x="9372073" y="1815676"/>
            <a:ext cx="1127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YETS 2024</a:t>
            </a:r>
            <a:endParaRPr lang="en-US" sz="1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21B3BF9-7748-F767-9671-526E5ADD6A21}"/>
              </a:ext>
            </a:extLst>
          </p:cNvPr>
          <p:cNvSpPr txBox="1"/>
          <p:nvPr/>
        </p:nvSpPr>
        <p:spPr>
          <a:xfrm>
            <a:off x="6332220" y="2620146"/>
            <a:ext cx="21894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tx2"/>
                </a:solidFill>
              </a:rPr>
              <a:t>Timepix3 Readout Upgrade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6D50FAC-4A1E-B07F-3DAA-077EAC0053AE}"/>
              </a:ext>
            </a:extLst>
          </p:cNvPr>
          <p:cNvSpPr txBox="1"/>
          <p:nvPr/>
        </p:nvSpPr>
        <p:spPr>
          <a:xfrm>
            <a:off x="1635594" y="2620147"/>
            <a:ext cx="17496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tx2"/>
                </a:solidFill>
              </a:rPr>
              <a:t>Installed </a:t>
            </a:r>
            <a:r>
              <a:rPr lang="en-US" sz="1800" dirty="0" err="1">
                <a:solidFill>
                  <a:schemeClr val="tx2"/>
                </a:solidFill>
              </a:rPr>
              <a:t>MkII</a:t>
            </a:r>
            <a:r>
              <a:rPr lang="en-US" dirty="0" err="1">
                <a:solidFill>
                  <a:schemeClr val="tx2"/>
                </a:solidFill>
              </a:rPr>
              <a:t>I</a:t>
            </a:r>
            <a:r>
              <a:rPr lang="en-US" dirty="0">
                <a:solidFill>
                  <a:schemeClr val="tx2"/>
                </a:solidFill>
              </a:rPr>
              <a:t> PS-BGIs</a:t>
            </a: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627C353-5DB0-F3C5-21B1-913EDAA76540}"/>
              </a:ext>
            </a:extLst>
          </p:cNvPr>
          <p:cNvSpPr txBox="1"/>
          <p:nvPr/>
        </p:nvSpPr>
        <p:spPr>
          <a:xfrm>
            <a:off x="6693479" y="3921060"/>
            <a:ext cx="13632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tx2"/>
                </a:solidFill>
              </a:rPr>
              <a:t>SPS-BGI Installation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77D10FA-63DD-5F90-E39F-2FD614B81191}"/>
              </a:ext>
            </a:extLst>
          </p:cNvPr>
          <p:cNvCxnSpPr>
            <a:cxnSpLocks/>
          </p:cNvCxnSpPr>
          <p:nvPr/>
        </p:nvCxnSpPr>
        <p:spPr>
          <a:xfrm>
            <a:off x="9938640" y="5785074"/>
            <a:ext cx="0" cy="3392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E0F8ECB-092B-C2D2-E67C-F62043478297}"/>
              </a:ext>
            </a:extLst>
          </p:cNvPr>
          <p:cNvSpPr txBox="1"/>
          <p:nvPr/>
        </p:nvSpPr>
        <p:spPr>
          <a:xfrm>
            <a:off x="8521711" y="5176024"/>
            <a:ext cx="28284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tx2"/>
                </a:solidFill>
              </a:rPr>
              <a:t>LHC-BGI Prototype Installation with Timepix4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98DAF5C-B801-2EBE-91EC-FC5B45E2D4C5}"/>
              </a:ext>
            </a:extLst>
          </p:cNvPr>
          <p:cNvCxnSpPr>
            <a:cxnSpLocks/>
          </p:cNvCxnSpPr>
          <p:nvPr/>
        </p:nvCxnSpPr>
        <p:spPr>
          <a:xfrm>
            <a:off x="7375099" y="4531972"/>
            <a:ext cx="0" cy="3392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D0EC603-0037-9865-548E-1CF87B758466}"/>
              </a:ext>
            </a:extLst>
          </p:cNvPr>
          <p:cNvCxnSpPr>
            <a:cxnSpLocks/>
          </p:cNvCxnSpPr>
          <p:nvPr/>
        </p:nvCxnSpPr>
        <p:spPr>
          <a:xfrm>
            <a:off x="7375099" y="3245588"/>
            <a:ext cx="0" cy="3392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D6CBD8E-2B31-438B-26B2-A9CFC4D4AE11}"/>
              </a:ext>
            </a:extLst>
          </p:cNvPr>
          <p:cNvCxnSpPr>
            <a:cxnSpLocks/>
          </p:cNvCxnSpPr>
          <p:nvPr/>
        </p:nvCxnSpPr>
        <p:spPr>
          <a:xfrm>
            <a:off x="2510431" y="3236789"/>
            <a:ext cx="0" cy="3392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55E706-C876-106D-7B20-D0058E9DDFFC}"/>
              </a:ext>
            </a:extLst>
          </p:cNvPr>
          <p:cNvCxnSpPr>
            <a:cxnSpLocks/>
          </p:cNvCxnSpPr>
          <p:nvPr/>
        </p:nvCxnSpPr>
        <p:spPr>
          <a:xfrm>
            <a:off x="481263" y="4701587"/>
            <a:ext cx="10966910" cy="879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11A7153-8B02-858E-0465-2D8C13E2CE74}"/>
              </a:ext>
            </a:extLst>
          </p:cNvPr>
          <p:cNvCxnSpPr>
            <a:cxnSpLocks/>
          </p:cNvCxnSpPr>
          <p:nvPr/>
        </p:nvCxnSpPr>
        <p:spPr>
          <a:xfrm>
            <a:off x="481263" y="3406404"/>
            <a:ext cx="10966910" cy="879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4790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1C1FFFCF-70CA-C2BB-6BE0-A85DB7B60D3A}"/>
              </a:ext>
            </a:extLst>
          </p:cNvPr>
          <p:cNvSpPr txBox="1">
            <a:spLocks/>
          </p:cNvSpPr>
          <p:nvPr/>
        </p:nvSpPr>
        <p:spPr>
          <a:xfrm>
            <a:off x="412775" y="548680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Summary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6A96E8-885B-03FA-70D8-50188FECC33A}"/>
              </a:ext>
            </a:extLst>
          </p:cNvPr>
          <p:cNvSpPr txBox="1"/>
          <p:nvPr/>
        </p:nvSpPr>
        <p:spPr>
          <a:xfrm>
            <a:off x="412775" y="1311956"/>
            <a:ext cx="3605772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The BGI has promising features for emittance, tails</a:t>
            </a:r>
            <a:r>
              <a:rPr lang="en-US" dirty="0">
                <a:solidFill>
                  <a:schemeClr val="tx2"/>
                </a:solidFill>
              </a:rPr>
              <a:t>/</a:t>
            </a:r>
            <a:r>
              <a:rPr lang="en-US" sz="1800" dirty="0">
                <a:solidFill>
                  <a:schemeClr val="tx2"/>
                </a:solidFill>
              </a:rPr>
              <a:t>halo and transverse profile studies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Successfully v</a:t>
            </a:r>
            <a:r>
              <a:rPr lang="en-US" sz="1800" dirty="0">
                <a:solidFill>
                  <a:schemeClr val="tx2"/>
                </a:solidFill>
              </a:rPr>
              <a:t>alidated BGI beam profiles with BWS for LHC-type beam at flat-top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Further development in progress for the instrument to be fully operational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Future installations of the BGI in the SPS and LHC </a:t>
            </a:r>
            <a:r>
              <a:rPr lang="en-US" dirty="0">
                <a:solidFill>
                  <a:schemeClr val="tx2"/>
                </a:solidFill>
              </a:rPr>
              <a:t>in the</a:t>
            </a:r>
            <a:r>
              <a:rPr lang="en-US" sz="1800" dirty="0">
                <a:solidFill>
                  <a:schemeClr val="tx2"/>
                </a:solidFill>
              </a:rPr>
              <a:t> coming </a:t>
            </a:r>
            <a:r>
              <a:rPr lang="en-US" dirty="0">
                <a:solidFill>
                  <a:schemeClr val="tx2"/>
                </a:solidFill>
              </a:rPr>
              <a:t>years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5" name="Picture 4" descr="A close-up of a circuit board&#10;&#10;Description automatically generated">
            <a:extLst>
              <a:ext uri="{FF2B5EF4-FFF2-40B4-BE49-F238E27FC236}">
                <a16:creationId xmlns:a16="http://schemas.microsoft.com/office/drawing/2014/main" id="{000BDD01-803C-80DB-3159-93636E267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290" y="548680"/>
            <a:ext cx="7428510" cy="5571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5108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46EAD177-BABB-AD84-B763-853B8A0EE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8573" y="2858985"/>
            <a:ext cx="3294854" cy="570015"/>
          </a:xfrm>
        </p:spPr>
        <p:txBody>
          <a:bodyPr/>
          <a:lstStyle/>
          <a:p>
            <a:r>
              <a:rPr lang="en-US" sz="5400" dirty="0"/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14053649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819" y="496358"/>
            <a:ext cx="11326813" cy="1065742"/>
          </a:xfrm>
        </p:spPr>
        <p:txBody>
          <a:bodyPr/>
          <a:lstStyle/>
          <a:p>
            <a:r>
              <a:rPr lang="en-US" sz="3200" dirty="0"/>
              <a:t>Calculating the Expected Number of </a:t>
            </a:r>
            <a:r>
              <a:rPr lang="en-US" sz="3200" dirty="0" err="1"/>
              <a:t>Ionised</a:t>
            </a:r>
            <a:r>
              <a:rPr lang="en-US" sz="3200" dirty="0"/>
              <a:t> Electrons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6E9470E-8671-42A1-DCCD-06A4D20F3431}"/>
                  </a:ext>
                </a:extLst>
              </p:cNvPr>
              <p:cNvSpPr txBox="1"/>
              <p:nvPr/>
            </p:nvSpPr>
            <p:spPr>
              <a:xfrm>
                <a:off x="429747" y="1029229"/>
                <a:ext cx="11418433" cy="5237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b="1" dirty="0"/>
                  <a:t>Number of </a:t>
                </a:r>
                <a:r>
                  <a:rPr lang="en-US" b="1" dirty="0" err="1"/>
                  <a:t>Ionised</a:t>
                </a:r>
                <a:r>
                  <a:rPr lang="en-US" b="1" dirty="0"/>
                  <a:t> Electrons: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×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𝑘𝑇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  <a:p>
                <a:r>
                  <a:rPr lang="en-US" sz="1400" i="1" dirty="0">
                    <a:solidFill>
                      <a:srgbClr val="000000"/>
                    </a:solidFill>
                  </a:rPr>
                  <a:t>L</a:t>
                </a:r>
                <a:r>
                  <a:rPr lang="en-US" sz="1400" dirty="0">
                    <a:solidFill>
                      <a:srgbClr val="000000"/>
                    </a:solidFill>
                  </a:rPr>
                  <a:t>: detector length</a:t>
                </a:r>
              </a:p>
              <a:p>
                <a:r>
                  <a:rPr lang="en-US" sz="1400" i="1" dirty="0">
                    <a:solidFill>
                      <a:srgbClr val="000000"/>
                    </a:solidFill>
                  </a:rPr>
                  <a:t>N</a:t>
                </a:r>
                <a:r>
                  <a:rPr lang="en-US" sz="1400" dirty="0">
                    <a:solidFill>
                      <a:srgbClr val="000000"/>
                    </a:solidFill>
                  </a:rPr>
                  <a:t>: number of protons passing over the BGI</a:t>
                </a:r>
              </a:p>
              <a:p>
                <a:r>
                  <a:rPr lang="en-US" sz="1400" i="1" dirty="0">
                    <a:solidFill>
                      <a:srgbClr val="000000"/>
                    </a:solidFill>
                  </a:rPr>
                  <a:t>P</a:t>
                </a:r>
                <a:r>
                  <a:rPr lang="en-US" sz="1400" dirty="0">
                    <a:solidFill>
                      <a:srgbClr val="000000"/>
                    </a:solidFill>
                  </a:rPr>
                  <a:t>: pressure in the beam-pipe</a:t>
                </a:r>
              </a:p>
              <a:p>
                <a:r>
                  <a:rPr lang="en-US" sz="1400" i="1" dirty="0">
                    <a:solidFill>
                      <a:srgbClr val="000000"/>
                    </a:solidFill>
                  </a:rPr>
                  <a:t>k</a:t>
                </a:r>
                <a:r>
                  <a:rPr lang="en-US" sz="1400" dirty="0">
                    <a:solidFill>
                      <a:srgbClr val="000000"/>
                    </a:solidFill>
                  </a:rPr>
                  <a:t>: Boltzmann constant</a:t>
                </a:r>
              </a:p>
              <a:p>
                <a:r>
                  <a:rPr lang="en-US" sz="1400" i="1" dirty="0">
                    <a:solidFill>
                      <a:srgbClr val="000000"/>
                    </a:solidFill>
                  </a:rPr>
                  <a:t>T</a:t>
                </a:r>
                <a:r>
                  <a:rPr lang="en-US" sz="1400" dirty="0">
                    <a:solidFill>
                      <a:srgbClr val="000000"/>
                    </a:solidFill>
                  </a:rPr>
                  <a:t>: temperature</a:t>
                </a:r>
              </a:p>
              <a:p>
                <a:endParaRPr lang="en-US" b="1" dirty="0"/>
              </a:p>
              <a:p>
                <a:r>
                  <a:rPr lang="en-US" b="1" dirty="0" err="1"/>
                  <a:t>Ionisation</a:t>
                </a:r>
                <a:r>
                  <a:rPr lang="en-US" b="1" dirty="0"/>
                  <a:t> Cross-section: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𝜎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=4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𝜋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𝑍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𝑚𝑐</m:t>
                                  </m:r>
                                  <m: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𝛽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𝜒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𝐶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  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𝜒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𝛽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𝛽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den>
                          </m:f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lang="en-US" b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400" i="1" dirty="0">
                    <a:solidFill>
                      <a:srgbClr val="000000"/>
                    </a:solidFill>
                  </a:rPr>
                  <a:t>Z</a:t>
                </a:r>
                <a:r>
                  <a:rPr lang="en-US" sz="1400" dirty="0">
                    <a:solidFill>
                      <a:srgbClr val="000000"/>
                    </a:solidFill>
                  </a:rPr>
                  <a:t>: atomic number of beam particle</a:t>
                </a:r>
              </a:p>
              <a:p>
                <a:r>
                  <a:rPr lang="en-US" sz="1400" i="1" dirty="0">
                    <a:solidFill>
                      <a:srgbClr val="000000"/>
                    </a:solidFill>
                  </a:rPr>
                  <a:t>m</a:t>
                </a:r>
                <a:r>
                  <a:rPr lang="en-US" sz="1400" dirty="0">
                    <a:solidFill>
                      <a:srgbClr val="000000"/>
                    </a:solidFill>
                  </a:rPr>
                  <a:t>: mass of the electron</a:t>
                </a:r>
              </a:p>
              <a:p>
                <a:r>
                  <a:rPr lang="en-US" sz="1400" i="1" dirty="0">
                    <a:solidFill>
                      <a:srgbClr val="000000"/>
                    </a:solidFill>
                  </a:rPr>
                  <a:t>c</a:t>
                </a:r>
                <a:r>
                  <a:rPr lang="en-US" sz="1400" dirty="0">
                    <a:solidFill>
                      <a:srgbClr val="000000"/>
                    </a:solidFill>
                  </a:rPr>
                  <a:t>: speed of light</a:t>
                </a:r>
                <a:endParaRPr lang="en-US" sz="1400" b="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𝛽</m:t>
                    </m:r>
                    <m:r>
                      <a:rPr lang="en-US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1400" dirty="0">
                    <a:solidFill>
                      <a:srgbClr val="000000"/>
                    </a:solidFill>
                  </a:rPr>
                  <a:t>: beam speed over the speed of light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en-US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1400" dirty="0">
                    <a:solidFill>
                      <a:srgbClr val="000000"/>
                    </a:solidFill>
                  </a:rPr>
                  <a:t>: constant dependent on rest gas composition</a:t>
                </a:r>
              </a:p>
              <a:p>
                <a:r>
                  <a:rPr lang="en-US" sz="1400" i="1" dirty="0">
                    <a:solidFill>
                      <a:srgbClr val="000000"/>
                    </a:solidFill>
                  </a:rPr>
                  <a:t>C</a:t>
                </a:r>
                <a:r>
                  <a:rPr lang="en-US" sz="1400" dirty="0">
                    <a:solidFill>
                      <a:srgbClr val="000000"/>
                    </a:solidFill>
                  </a:rPr>
                  <a:t>: constant dependent on rest gas composition</a:t>
                </a:r>
              </a:p>
              <a:p>
                <a:endParaRPr lang="en-US" sz="500" dirty="0">
                  <a:solidFill>
                    <a:srgbClr val="000000"/>
                  </a:solidFill>
                </a:endParaRPr>
              </a:p>
              <a:p>
                <a:r>
                  <a:rPr lang="en-US" sz="1400" dirty="0">
                    <a:solidFill>
                      <a:srgbClr val="000000"/>
                    </a:solidFill>
                  </a:rPr>
                  <a:t>See </a:t>
                </a:r>
                <a:r>
                  <a:rPr lang="en-US" sz="1400" dirty="0">
                    <a:solidFill>
                      <a:srgbClr val="000000"/>
                    </a:solidFill>
                    <a:hlinkClick r:id="rId3"/>
                  </a:rPr>
                  <a:t>this document</a:t>
                </a:r>
                <a:r>
                  <a:rPr lang="en-US" sz="1400" dirty="0">
                    <a:solidFill>
                      <a:srgbClr val="000000"/>
                    </a:solidFill>
                  </a:rPr>
                  <a:t> from the vacuum group discussing correction factors for the </a:t>
                </a:r>
                <a:r>
                  <a:rPr lang="en-US" sz="1400" dirty="0" err="1">
                    <a:solidFill>
                      <a:srgbClr val="000000"/>
                    </a:solidFill>
                  </a:rPr>
                  <a:t>ionisation</a:t>
                </a:r>
                <a:r>
                  <a:rPr lang="en-US" sz="1400" dirty="0">
                    <a:solidFill>
                      <a:srgbClr val="000000"/>
                    </a:solidFill>
                  </a:rPr>
                  <a:t> cross-section equation at high energies</a:t>
                </a:r>
                <a:endParaRPr lang="en-US" i="1" dirty="0">
                  <a:solidFill>
                    <a:srgbClr val="000000"/>
                  </a:solidFill>
                </a:endParaRPr>
              </a:p>
              <a:p>
                <a:endParaRPr lang="en-US" i="1" dirty="0">
                  <a:solidFill>
                    <a:srgbClr val="000000"/>
                  </a:solidFill>
                </a:endParaRPr>
              </a:p>
              <a:p>
                <a:r>
                  <a:rPr lang="en-US" i="1" dirty="0">
                    <a:solidFill>
                      <a:srgbClr val="000000"/>
                    </a:solidFill>
                  </a:rPr>
                  <a:t>Note: These equations do not account for factors that affect signal such as detector efficiency and noise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6E9470E-8671-42A1-DCCD-06A4D20F34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747" y="1029229"/>
                <a:ext cx="11418433" cy="5237909"/>
              </a:xfrm>
              <a:prstGeom prst="rect">
                <a:avLst/>
              </a:prstGeom>
              <a:blipFill>
                <a:blip r:embed="rId4"/>
                <a:stretch>
                  <a:fillRect l="-1227" t="-1513" b="-17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B604614-110B-CA15-EA8B-977AC68EAE8E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3DCFE21F-9243-107F-E73C-FDE426FD9F58}"/>
              </a:ext>
            </a:extLst>
          </p:cNvPr>
          <p:cNvSpPr txBox="1">
            <a:spLocks/>
          </p:cNvSpPr>
          <p:nvPr/>
        </p:nvSpPr>
        <p:spPr>
          <a:xfrm>
            <a:off x="8812192" y="6383848"/>
            <a:ext cx="2828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>
                <a:solidFill>
                  <a:srgbClr val="0033A0"/>
                </a:solidFill>
                <a:latin typeface="Arial"/>
              </a:rPr>
              <a:t>05 December 2023</a:t>
            </a:r>
            <a:endParaRPr lang="en-US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5" name="Picture 4" descr="A screen shot of a cell phone&#10;&#10;Description automatically generated">
            <a:extLst>
              <a:ext uri="{FF2B5EF4-FFF2-40B4-BE49-F238E27FC236}">
                <a16:creationId xmlns:a16="http://schemas.microsoft.com/office/drawing/2014/main" id="{517D7306-1C7E-642D-A194-551A7F5433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2047" y="1100988"/>
            <a:ext cx="2657787" cy="424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611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6714938-F148-2441-9838-0931E8067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548680"/>
            <a:ext cx="11376025" cy="1065742"/>
          </a:xfrm>
        </p:spPr>
        <p:txBody>
          <a:bodyPr/>
          <a:lstStyle/>
          <a:p>
            <a:r>
              <a:rPr lang="en-US" dirty="0"/>
              <a:t>Presentation Outline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9E923D-0EC7-10D1-2FEB-FC8BDADFCDD8}"/>
              </a:ext>
            </a:extLst>
          </p:cNvPr>
          <p:cNvSpPr txBox="1"/>
          <p:nvPr/>
        </p:nvSpPr>
        <p:spPr>
          <a:xfrm>
            <a:off x="421249" y="1439335"/>
            <a:ext cx="4301565" cy="48782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BGI Overview</a:t>
            </a:r>
          </a:p>
          <a:p>
            <a:pPr marL="914400" lvl="1" indent="-457200">
              <a:buAutoNum type="alphaLcPeriod"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Measurement Capabilities</a:t>
            </a:r>
          </a:p>
          <a:p>
            <a:pPr lvl="1"/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2000" b="1" dirty="0">
                <a:solidFill>
                  <a:srgbClr val="2F2F2F"/>
                </a:solidFill>
                <a:latin typeface="Arial"/>
              </a:rPr>
              <a:t>Benchmarking with the BWS</a:t>
            </a:r>
          </a:p>
          <a:p>
            <a:pPr marL="914400" lvl="1" indent="-457200">
              <a:spcAft>
                <a:spcPts val="600"/>
              </a:spcAft>
              <a:buAutoNum type="alphaLcPeriod"/>
            </a:pPr>
            <a:r>
              <a:rPr lang="en-US" sz="1600" dirty="0">
                <a:solidFill>
                  <a:srgbClr val="2F2F2F"/>
                </a:solidFill>
                <a:latin typeface="Arial"/>
              </a:rPr>
              <a:t>Emittance Benchmarking</a:t>
            </a:r>
          </a:p>
          <a:p>
            <a:pPr marL="914400" lvl="1" indent="-457200">
              <a:spcAft>
                <a:spcPts val="600"/>
              </a:spcAft>
              <a:buAutoNum type="alphaLcPeriod"/>
            </a:pPr>
            <a:r>
              <a:rPr lang="en-US" sz="1600" dirty="0">
                <a:solidFill>
                  <a:srgbClr val="2F2F2F"/>
                </a:solidFill>
                <a:latin typeface="Arial"/>
              </a:rPr>
              <a:t>Comparing Profile Distributions</a:t>
            </a:r>
          </a:p>
          <a:p>
            <a:pPr lvl="1">
              <a:spcAft>
                <a:spcPts val="600"/>
              </a:spcAft>
            </a:pPr>
            <a:endParaRPr lang="en-US" sz="1600" dirty="0">
              <a:solidFill>
                <a:srgbClr val="2F2F2F"/>
              </a:solidFill>
              <a:latin typeface="Arial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2000" b="1" dirty="0">
                <a:solidFill>
                  <a:srgbClr val="2F2F2F"/>
                </a:solidFill>
                <a:latin typeface="Arial"/>
              </a:rPr>
              <a:t>Feature Development</a:t>
            </a:r>
          </a:p>
          <a:p>
            <a:pPr marL="914400" lvl="1" indent="-457200">
              <a:buFontTx/>
              <a:buAutoNum type="alphaLcPeriod"/>
            </a:pPr>
            <a:r>
              <a:rPr lang="en-US" sz="1600" dirty="0">
                <a:solidFill>
                  <a:srgbClr val="2F2F2F"/>
                </a:solidFill>
                <a:latin typeface="Arial"/>
              </a:rPr>
              <a:t>Measuring Beam Evolution</a:t>
            </a:r>
          </a:p>
          <a:p>
            <a:pPr marL="914400" lvl="1" indent="-457200">
              <a:buFontTx/>
              <a:buAutoNum type="alphaLcPeriod"/>
            </a:pPr>
            <a:r>
              <a:rPr lang="en-US" sz="1600" dirty="0">
                <a:solidFill>
                  <a:srgbClr val="2F2F2F"/>
                </a:solidFill>
                <a:latin typeface="Arial"/>
              </a:rPr>
              <a:t>Bunch-by-bunch measurements</a:t>
            </a:r>
          </a:p>
          <a:p>
            <a:pPr marL="914400" lvl="1" indent="-457200">
              <a:buAutoNum type="alphaLcPeriod"/>
            </a:pPr>
            <a:r>
              <a:rPr lang="en-US" sz="1600" dirty="0">
                <a:solidFill>
                  <a:srgbClr val="2F2F2F"/>
                </a:solidFill>
                <a:latin typeface="Arial"/>
              </a:rPr>
              <a:t>Measuring beam tails</a:t>
            </a:r>
          </a:p>
          <a:p>
            <a:pPr lvl="1"/>
            <a:endParaRPr lang="en-US" sz="1600" dirty="0">
              <a:solidFill>
                <a:srgbClr val="2F2F2F"/>
              </a:solidFill>
              <a:latin typeface="Arial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2000" b="1" dirty="0">
                <a:solidFill>
                  <a:srgbClr val="2F2F2F"/>
                </a:solidFill>
                <a:latin typeface="Arial"/>
              </a:rPr>
              <a:t>Future Directions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914400" lvl="1" indent="-457200">
              <a:buAutoNum type="alphaLcPeriod"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Making the BGI Fully Operational</a:t>
            </a:r>
          </a:p>
          <a:p>
            <a:pPr marL="914400" lvl="1" indent="-457200">
              <a:spcAft>
                <a:spcPts val="600"/>
              </a:spcAft>
              <a:buAutoNum type="alphaLcPeriod"/>
            </a:pPr>
            <a:r>
              <a:rPr lang="en-US" sz="1600" dirty="0">
                <a:solidFill>
                  <a:srgbClr val="2F2F2F"/>
                </a:solidFill>
                <a:latin typeface="Arial"/>
              </a:rPr>
              <a:t>Scheduled Installations and Upgrades</a:t>
            </a:r>
            <a:endParaRPr lang="en-US" sz="2000" dirty="0">
              <a:solidFill>
                <a:srgbClr val="2F2F2F"/>
              </a:solidFill>
              <a:latin typeface="Arial"/>
            </a:endParaRPr>
          </a:p>
          <a:p>
            <a:pPr lvl="1">
              <a:spcAft>
                <a:spcPts val="600"/>
              </a:spcAft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7F902ED-E78C-89EE-743A-38208A046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814" y="1821084"/>
            <a:ext cx="7889031" cy="4441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4282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1C1FFFCF-70CA-C2BB-6BE0-A85DB7B60D3A}"/>
              </a:ext>
            </a:extLst>
          </p:cNvPr>
          <p:cNvSpPr txBox="1">
            <a:spLocks/>
          </p:cNvSpPr>
          <p:nvPr/>
        </p:nvSpPr>
        <p:spPr>
          <a:xfrm>
            <a:off x="412776" y="548680"/>
            <a:ext cx="3434020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Bunch-by-Bunch Signal Metrics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DDCD3AC-2F80-2ACC-38CD-A55B2EA70758}"/>
                  </a:ext>
                </a:extLst>
              </p:cNvPr>
              <p:cNvSpPr txBox="1"/>
              <p:nvPr/>
            </p:nvSpPr>
            <p:spPr>
              <a:xfrm>
                <a:off x="3975833" y="352904"/>
                <a:ext cx="779381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𝑺𝒊𝒈𝒏𝒂𝒍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𝐦𝐚𝐱</m:t>
                          </m:r>
                        </m:fName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{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}</m:t>
                          </m:r>
                        </m:e>
                      </m:func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𝐦𝐢𝐧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⁡{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DDCD3AC-2F80-2ACC-38CD-A55B2EA707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5833" y="352904"/>
                <a:ext cx="7793815" cy="276999"/>
              </a:xfrm>
              <a:prstGeom prst="rect">
                <a:avLst/>
              </a:prstGeom>
              <a:blipFill>
                <a:blip r:embed="rId3"/>
                <a:stretch>
                  <a:fillRect t="-4444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0B26E9C-26F2-6591-4959-8531430D97D0}"/>
                  </a:ext>
                </a:extLst>
              </p:cNvPr>
              <p:cNvSpPr txBox="1"/>
              <p:nvPr/>
            </p:nvSpPr>
            <p:spPr>
              <a:xfrm>
                <a:off x="3994985" y="3199823"/>
                <a:ext cx="7784239" cy="67076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𝑺𝒊𝒈𝒏𝒂𝒍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𝒎𝒊𝒏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⁡{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})</m:t>
                          </m:r>
                        </m:e>
                      </m:nary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0B26E9C-26F2-6591-4959-8531430D97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4985" y="3199823"/>
                <a:ext cx="7784239" cy="6707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5CBCCC11-F54D-7EC1-DD57-33EA8F454E41}"/>
              </a:ext>
            </a:extLst>
          </p:cNvPr>
          <p:cNvSpPr txBox="1"/>
          <p:nvPr/>
        </p:nvSpPr>
        <p:spPr>
          <a:xfrm>
            <a:off x="403200" y="2227002"/>
            <a:ext cx="3443596" cy="4001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Different metrics for signal give us slightly different results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Difference can be attributed to </a:t>
            </a:r>
            <a:r>
              <a:rPr lang="en-US" b="1" dirty="0">
                <a:solidFill>
                  <a:schemeClr val="tx2"/>
                </a:solidFill>
              </a:rPr>
              <a:t>BWS </a:t>
            </a:r>
            <a:r>
              <a:rPr lang="en-US" dirty="0">
                <a:solidFill>
                  <a:schemeClr val="tx2"/>
                </a:solidFill>
              </a:rPr>
              <a:t>linear background with a slope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Difference can be attributed to noise picked up by </a:t>
            </a:r>
            <a:r>
              <a:rPr lang="en-US" b="1" dirty="0">
                <a:solidFill>
                  <a:schemeClr val="tx2"/>
                </a:solidFill>
              </a:rPr>
              <a:t>BGI </a:t>
            </a:r>
            <a:r>
              <a:rPr lang="en-US" dirty="0">
                <a:solidFill>
                  <a:schemeClr val="tx2"/>
                </a:solidFill>
              </a:rPr>
              <a:t>pixel detectors, which result in </a:t>
            </a:r>
            <a:r>
              <a:rPr lang="en-US" b="1" dirty="0">
                <a:solidFill>
                  <a:schemeClr val="tx2"/>
                </a:solidFill>
              </a:rPr>
              <a:t>outliers</a:t>
            </a:r>
            <a:r>
              <a:rPr lang="en-US" dirty="0">
                <a:solidFill>
                  <a:schemeClr val="tx2"/>
                </a:solidFill>
              </a:rPr>
              <a:t> in the profile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i="1" dirty="0">
              <a:solidFill>
                <a:schemeClr val="tx2"/>
              </a:solidFill>
            </a:endParaRPr>
          </a:p>
          <a:p>
            <a:pPr algn="l"/>
            <a:r>
              <a:rPr lang="en-US" sz="1400" i="1" dirty="0">
                <a:solidFill>
                  <a:schemeClr val="tx2"/>
                </a:solidFill>
              </a:rPr>
              <a:t>Note: </a:t>
            </a:r>
            <a:r>
              <a:rPr lang="en-US" sz="1400" b="1" i="1" dirty="0">
                <a:solidFill>
                  <a:schemeClr val="tx2"/>
                </a:solidFill>
              </a:rPr>
              <a:t>y</a:t>
            </a:r>
            <a:r>
              <a:rPr lang="en-US" sz="1400" i="1" dirty="0">
                <a:solidFill>
                  <a:schemeClr val="tx2"/>
                </a:solidFill>
              </a:rPr>
              <a:t> in the equations on the right denotes the array of y-values that forms the transverse profile associated with each bucket</a:t>
            </a:r>
          </a:p>
        </p:txBody>
      </p:sp>
      <p:pic>
        <p:nvPicPr>
          <p:cNvPr id="4" name="Picture 3" descr="A close-up of a barcode&#10;&#10;Description automatically generated">
            <a:extLst>
              <a:ext uri="{FF2B5EF4-FFF2-40B4-BE49-F238E27FC236}">
                <a16:creationId xmlns:a16="http://schemas.microsoft.com/office/drawing/2014/main" id="{9F675C7A-5764-7D1D-6D10-A0CC4F3461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985" y="736106"/>
            <a:ext cx="7793816" cy="2357513"/>
          </a:xfrm>
          <a:prstGeom prst="rect">
            <a:avLst/>
          </a:prstGeom>
        </p:spPr>
      </p:pic>
      <p:pic>
        <p:nvPicPr>
          <p:cNvPr id="6" name="Picture 5" descr="A close-up of a barcode&#10;&#10;Description automatically generated">
            <a:extLst>
              <a:ext uri="{FF2B5EF4-FFF2-40B4-BE49-F238E27FC236}">
                <a16:creationId xmlns:a16="http://schemas.microsoft.com/office/drawing/2014/main" id="{8A5E8AE5-907F-1F54-4E7C-7883821185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985" y="3764382"/>
            <a:ext cx="7793816" cy="235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297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15FD5B15-593E-3A8E-FC11-E73A801DEBEC}"/>
              </a:ext>
            </a:extLst>
          </p:cNvPr>
          <p:cNvSpPr txBox="1">
            <a:spLocks/>
          </p:cNvSpPr>
          <p:nvPr/>
        </p:nvSpPr>
        <p:spPr>
          <a:xfrm>
            <a:off x="412775" y="548680"/>
            <a:ext cx="7185167" cy="57627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Q Gaussian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F172754-7EC1-523E-639F-F0A3B7CD8A2C}"/>
              </a:ext>
            </a:extLst>
          </p:cNvPr>
          <p:cNvGrpSpPr/>
          <p:nvPr/>
        </p:nvGrpSpPr>
        <p:grpSpPr>
          <a:xfrm>
            <a:off x="7429499" y="3392999"/>
            <a:ext cx="3956975" cy="2755138"/>
            <a:chOff x="4074663" y="1973218"/>
            <a:chExt cx="4042674" cy="2911564"/>
          </a:xfrm>
        </p:grpSpPr>
        <p:pic>
          <p:nvPicPr>
            <p:cNvPr id="20" name="Picture 19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586D21E4-CFAE-B16F-0B83-538966B6D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4663" y="1973218"/>
              <a:ext cx="4042674" cy="291156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A0294101-4F70-39BE-2581-9BBBD9D58F36}"/>
                    </a:ext>
                  </a:extLst>
                </p:cNvPr>
                <p:cNvSpPr txBox="1"/>
                <p:nvPr/>
              </p:nvSpPr>
              <p:spPr>
                <a:xfrm>
                  <a:off x="5397017" y="3210171"/>
                  <a:ext cx="1958119" cy="54296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𝚫</m:t>
                            </m:r>
                          </m:e>
                          <m:sub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𝐨𝐯𝐞𝐫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𝐚𝐥𝐥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𝐜𝐲𝐜𝐥𝐞𝐬</m:t>
                            </m:r>
                          </m:sub>
                        </m:sSub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𝟎𝟑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𝟎𝟓</m:t>
                        </m:r>
                      </m:oMath>
                    </m:oMathPara>
                  </a14:m>
                  <a:endParaRPr lang="en-US" sz="1400" b="1" dirty="0">
                    <a:solidFill>
                      <a:schemeClr val="accent3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A0294101-4F70-39BE-2581-9BBBD9D58F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97017" y="3210171"/>
                  <a:ext cx="1958119" cy="542969"/>
                </a:xfrm>
                <a:prstGeom prst="rect">
                  <a:avLst/>
                </a:prstGeom>
                <a:blipFill>
                  <a:blip r:embed="rId4"/>
                  <a:stretch>
                    <a:fillRect b="-595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0C0DE455-7818-4FB5-A545-1F9BE7E455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345" y="374522"/>
            <a:ext cx="4042828" cy="28671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DA1B436-E6A3-56A8-3F09-BC5BF92B47D1}"/>
                  </a:ext>
                </a:extLst>
              </p:cNvPr>
              <p:cNvSpPr txBox="1"/>
              <p:nvPr/>
            </p:nvSpPr>
            <p:spPr>
              <a:xfrm>
                <a:off x="471480" y="2471457"/>
                <a:ext cx="4825616" cy="7505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 −</m:t>
                          </m:r>
                          <m:f>
                            <m:f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𝒒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f>
                            <m:f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4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1" i="1" smtClean="0">
                                          <a:latin typeface="Cambria Math" panose="02040503050406030204" pitchFamily="18" charset="0"/>
                                        </a:rPr>
                                        <m:t>𝒙</m:t>
                                      </m:r>
                                      <m:r>
                                        <a:rPr lang="en-US" sz="2400" b="1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2400" b="1" i="1" smtClean="0">
                                          <a:latin typeface="Cambria Math" panose="02040503050406030204" pitchFamily="18" charset="0"/>
                                        </a:rPr>
                                        <m:t>𝝁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p>
                                  <m: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p>
                          <m:f>
                            <m:f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DA1B436-E6A3-56A8-3F09-BC5BF92B47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480" y="2471457"/>
                <a:ext cx="4825616" cy="75059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CC2BEE34-547B-E179-79B0-043A2BB85131}"/>
              </a:ext>
            </a:extLst>
          </p:cNvPr>
          <p:cNvSpPr txBox="1"/>
          <p:nvPr/>
        </p:nvSpPr>
        <p:spPr>
          <a:xfrm>
            <a:off x="471480" y="2102125"/>
            <a:ext cx="34435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dirty="0">
                <a:solidFill>
                  <a:schemeClr val="tx2"/>
                </a:solidFill>
              </a:rPr>
              <a:t>Q Gaussian Function: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5120B0-981E-9837-CF59-FC0B3A15F3E1}"/>
              </a:ext>
            </a:extLst>
          </p:cNvPr>
          <p:cNvSpPr txBox="1"/>
          <p:nvPr/>
        </p:nvSpPr>
        <p:spPr>
          <a:xfrm>
            <a:off x="412775" y="4103227"/>
            <a:ext cx="57408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Provides a more accurate model of the data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Q value can be used to quantify the tail population</a:t>
            </a:r>
            <a:endParaRPr lang="en-US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1707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E066C0F-4A11-B4D1-BDEB-8B52A83DE9E8}"/>
              </a:ext>
            </a:extLst>
          </p:cNvPr>
          <p:cNvGrpSpPr/>
          <p:nvPr/>
        </p:nvGrpSpPr>
        <p:grpSpPr>
          <a:xfrm>
            <a:off x="3684660" y="3423698"/>
            <a:ext cx="8104140" cy="2693749"/>
            <a:chOff x="2043930" y="542787"/>
            <a:chExt cx="8104140" cy="2693749"/>
          </a:xfrm>
        </p:grpSpPr>
        <p:pic>
          <p:nvPicPr>
            <p:cNvPr id="4" name="Picture 3" descr="A graph with lines and dots&#10;&#10;Description automatically generated with medium confidence">
              <a:extLst>
                <a:ext uri="{FF2B5EF4-FFF2-40B4-BE49-F238E27FC236}">
                  <a16:creationId xmlns:a16="http://schemas.microsoft.com/office/drawing/2014/main" id="{05F2F446-6198-53BF-73E8-BFEB243D9E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3930" y="542787"/>
              <a:ext cx="8104140" cy="269374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1C9E452F-2CE6-CE37-58BB-2E98DEE82774}"/>
                    </a:ext>
                  </a:extLst>
                </p:cNvPr>
                <p:cNvSpPr txBox="1"/>
                <p:nvPr/>
              </p:nvSpPr>
              <p:spPr>
                <a:xfrm>
                  <a:off x="2565161" y="2066123"/>
                  <a:ext cx="1958119" cy="54296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𝚫</m:t>
                            </m:r>
                          </m:e>
                          <m:sub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𝐨𝐯𝐞𝐫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𝐚𝐥𝐥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𝐜𝐲𝐜𝐥𝐞𝐬</m:t>
                            </m:r>
                          </m:sub>
                        </m:sSub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𝟐𝟒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𝟏𝟖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𝒖𝒎</m:t>
                        </m:r>
                      </m:oMath>
                    </m:oMathPara>
                  </a14:m>
                  <a:endParaRPr lang="en-US" sz="1400" b="1" dirty="0">
                    <a:solidFill>
                      <a:schemeClr val="accent3"/>
                    </a:solidFill>
                  </a:endParaRPr>
                </a:p>
              </p:txBody>
            </p:sp>
          </mc:Choice>
          <mc:Fallback xmlns="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1C9E452F-2CE6-CE37-58BB-2E98DEE8277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65161" y="2066123"/>
                  <a:ext cx="1958119" cy="54296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50F0416D-2F65-81AD-C320-622BD3259E65}"/>
                    </a:ext>
                  </a:extLst>
                </p:cNvPr>
                <p:cNvSpPr txBox="1"/>
                <p:nvPr/>
              </p:nvSpPr>
              <p:spPr>
                <a:xfrm>
                  <a:off x="5250209" y="2066124"/>
                  <a:ext cx="1958119" cy="54296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𝚫</m:t>
                            </m:r>
                          </m:e>
                          <m:sub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𝐨𝐯𝐞𝐫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𝐚𝐥𝐥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𝐜𝐲𝐜𝐥𝐞𝐬</m:t>
                            </m:r>
                          </m:sub>
                        </m:sSub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𝟎𝟗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𝟐𝟒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𝒖𝒎</m:t>
                        </m:r>
                      </m:oMath>
                    </m:oMathPara>
                  </a14:m>
                  <a:endParaRPr lang="en-US" sz="1400" b="1" dirty="0">
                    <a:solidFill>
                      <a:schemeClr val="accent3"/>
                    </a:solidFill>
                  </a:endParaRPr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50F0416D-2F65-81AD-C320-622BD3259E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0209" y="2066124"/>
                  <a:ext cx="1958119" cy="54296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1D5439DE-BA2D-DBEF-EBB3-D4B1CD8806F8}"/>
                    </a:ext>
                  </a:extLst>
                </p:cNvPr>
                <p:cNvSpPr txBox="1"/>
                <p:nvPr/>
              </p:nvSpPr>
              <p:spPr>
                <a:xfrm>
                  <a:off x="8037525" y="2066123"/>
                  <a:ext cx="1958119" cy="54296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𝚫</m:t>
                            </m:r>
                          </m:e>
                          <m:sub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𝐨𝐯𝐞𝐫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𝐚𝐥𝐥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𝐜𝐲𝐜𝐥𝐞𝐬</m:t>
                            </m:r>
                          </m:sub>
                        </m:sSub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𝟎𝟑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𝟏𝟖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𝒖𝒎</m:t>
                        </m:r>
                      </m:oMath>
                    </m:oMathPara>
                  </a14:m>
                  <a:endParaRPr lang="en-US" sz="1400" b="1" dirty="0">
                    <a:solidFill>
                      <a:schemeClr val="accent3"/>
                    </a:solidFill>
                  </a:endParaRPr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1D5439DE-BA2D-DBEF-EBB3-D4B1CD8806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37525" y="2066123"/>
                  <a:ext cx="1958119" cy="542969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7957114-8842-A171-9C09-ABB116E1799B}"/>
              </a:ext>
            </a:extLst>
          </p:cNvPr>
          <p:cNvGrpSpPr/>
          <p:nvPr/>
        </p:nvGrpSpPr>
        <p:grpSpPr>
          <a:xfrm>
            <a:off x="6319751" y="563551"/>
            <a:ext cx="5469049" cy="2598786"/>
            <a:chOff x="6096000" y="3608866"/>
            <a:chExt cx="5352173" cy="2598786"/>
          </a:xfrm>
        </p:grpSpPr>
        <p:pic>
          <p:nvPicPr>
            <p:cNvPr id="15" name="Picture 1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6A4435CF-7743-8B23-B21F-C1AC83284DE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3608866"/>
              <a:ext cx="5352173" cy="259878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1B647DE8-6B9B-356D-D3AD-6EA7CA29D3E9}"/>
                    </a:ext>
                  </a:extLst>
                </p:cNvPr>
                <p:cNvSpPr txBox="1"/>
                <p:nvPr/>
              </p:nvSpPr>
              <p:spPr>
                <a:xfrm>
                  <a:off x="6689925" y="5104927"/>
                  <a:ext cx="1958119" cy="54296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𝚫</m:t>
                            </m:r>
                          </m:e>
                          <m:sub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𝐨𝐯𝐞𝐫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𝐚𝐥𝐥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𝐜𝐲𝐜𝐥𝐞𝐬</m:t>
                            </m:r>
                          </m:sub>
                        </m:sSub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𝟐𝟗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𝟎𝟖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𝒖𝒎</m:t>
                        </m:r>
                      </m:oMath>
                    </m:oMathPara>
                  </a14:m>
                  <a:endParaRPr lang="en-US" sz="1400" b="1" dirty="0">
                    <a:solidFill>
                      <a:schemeClr val="accent3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1B647DE8-6B9B-356D-D3AD-6EA7CA29D3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89925" y="5104927"/>
                  <a:ext cx="1958119" cy="542969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C3F2FDFF-7159-F984-3C62-42974BBA340B}"/>
                    </a:ext>
                  </a:extLst>
                </p:cNvPr>
                <p:cNvSpPr txBox="1"/>
                <p:nvPr/>
              </p:nvSpPr>
              <p:spPr>
                <a:xfrm>
                  <a:off x="9320830" y="5101484"/>
                  <a:ext cx="1958119" cy="54296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𝚫</m:t>
                            </m:r>
                          </m:e>
                          <m:sub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𝐨𝐯𝐞𝐫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𝐚𝐥𝐥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𝐜𝐲𝐜𝐥𝐞𝐬</m:t>
                            </m:r>
                          </m:sub>
                        </m:sSub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𝟎𝟑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𝟎𝟕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𝒖𝒎</m:t>
                        </m:r>
                      </m:oMath>
                    </m:oMathPara>
                  </a14:m>
                  <a:endParaRPr lang="en-US" sz="1400" b="1" dirty="0">
                    <a:solidFill>
                      <a:schemeClr val="accent3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C3F2FDFF-7159-F984-3C62-42974BBA34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20830" y="5101484"/>
                  <a:ext cx="1958119" cy="542969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Title 2">
            <a:extLst>
              <a:ext uri="{FF2B5EF4-FFF2-40B4-BE49-F238E27FC236}">
                <a16:creationId xmlns:a16="http://schemas.microsoft.com/office/drawing/2014/main" id="{0B3BFDAF-9845-09DA-BB8C-92CAA206B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226" y="1367997"/>
            <a:ext cx="4235116" cy="1065742"/>
          </a:xfrm>
        </p:spPr>
        <p:txBody>
          <a:bodyPr/>
          <a:lstStyle/>
          <a:p>
            <a:pPr algn="ctr"/>
            <a:r>
              <a:rPr lang="en-US" sz="3200" dirty="0"/>
              <a:t>Comparing Emittances with Different Fit Types</a:t>
            </a:r>
          </a:p>
        </p:txBody>
      </p:sp>
    </p:spTree>
    <p:extLst>
      <p:ext uri="{BB962C8B-B14F-4D97-AF65-F5344CB8AC3E}">
        <p14:creationId xmlns:p14="http://schemas.microsoft.com/office/powerpoint/2010/main" val="29864004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15FD5B15-593E-3A8E-FC11-E73A801DEBEC}"/>
              </a:ext>
            </a:extLst>
          </p:cNvPr>
          <p:cNvSpPr txBox="1">
            <a:spLocks/>
          </p:cNvSpPr>
          <p:nvPr/>
        </p:nvSpPr>
        <p:spPr>
          <a:xfrm>
            <a:off x="412775" y="548680"/>
            <a:ext cx="7185167" cy="57627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Investigating the Asymmetry on the BGIV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DF74D73-AB84-F001-A228-C21041D0242D}"/>
              </a:ext>
            </a:extLst>
          </p:cNvPr>
          <p:cNvGrpSpPr/>
          <p:nvPr/>
        </p:nvGrpSpPr>
        <p:grpSpPr>
          <a:xfrm>
            <a:off x="730486" y="1860555"/>
            <a:ext cx="6554699" cy="3245174"/>
            <a:chOff x="4673760" y="1646523"/>
            <a:chExt cx="6554699" cy="3245174"/>
          </a:xfrm>
        </p:grpSpPr>
        <p:pic>
          <p:nvPicPr>
            <p:cNvPr id="18" name="Picture 17" descr="A graph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D6329C13-50BC-C7D6-C3A7-FEE40B54DD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3760" y="1646523"/>
              <a:ext cx="6554699" cy="3245174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AD28F8F-0D8F-3D2B-B0EE-5F4898D967FA}"/>
                </a:ext>
              </a:extLst>
            </p:cNvPr>
            <p:cNvGrpSpPr/>
            <p:nvPr/>
          </p:nvGrpSpPr>
          <p:grpSpPr>
            <a:xfrm>
              <a:off x="5373469" y="3781118"/>
              <a:ext cx="5389775" cy="542969"/>
              <a:chOff x="5585123" y="4103999"/>
              <a:chExt cx="5389775" cy="54296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TextBox 5">
                    <a:extLst>
                      <a:ext uri="{FF2B5EF4-FFF2-40B4-BE49-F238E27FC236}">
                        <a16:creationId xmlns:a16="http://schemas.microsoft.com/office/drawing/2014/main" id="{CCDCA7ED-1579-33CC-AB0B-3C55CE27F57E}"/>
                      </a:ext>
                    </a:extLst>
                  </p:cNvPr>
                  <p:cNvSpPr txBox="1"/>
                  <p:nvPr/>
                </p:nvSpPr>
                <p:spPr>
                  <a:xfrm>
                    <a:off x="5585123" y="4103999"/>
                    <a:ext cx="2000879" cy="54296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𝚫</m:t>
                              </m:r>
                            </m:e>
                            <m:sub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𝐨𝐯𝐞𝐫</m:t>
                              </m:r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𝐚𝐥𝐥</m:t>
                              </m:r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𝐜𝐲𝐜𝐥𝐞𝐬</m:t>
                              </m:r>
                            </m:sub>
                          </m:sSub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𝟏𝟔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 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𝟎𝟗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𝒖𝒎</m:t>
                          </m:r>
                        </m:oMath>
                      </m:oMathPara>
                    </a14:m>
                    <a:endParaRPr lang="en-US" sz="1400" b="1" dirty="0">
                      <a:solidFill>
                        <a:schemeClr val="accent3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" name="TextBox 5">
                    <a:extLst>
                      <a:ext uri="{FF2B5EF4-FFF2-40B4-BE49-F238E27FC236}">
                        <a16:creationId xmlns:a16="http://schemas.microsoft.com/office/drawing/2014/main" id="{CCDCA7ED-1579-33CC-AB0B-3C55CE27F57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85123" y="4103999"/>
                    <a:ext cx="2000879" cy="542969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C1E4FDAA-B59E-CCB6-108E-08AA7E2B606A}"/>
                      </a:ext>
                    </a:extLst>
                  </p:cNvPr>
                  <p:cNvSpPr txBox="1"/>
                  <p:nvPr/>
                </p:nvSpPr>
                <p:spPr>
                  <a:xfrm>
                    <a:off x="8974019" y="4103999"/>
                    <a:ext cx="2000879" cy="54296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𝚫</m:t>
                              </m:r>
                            </m:e>
                            <m:sub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𝐨𝐯𝐞𝐫</m:t>
                              </m:r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𝐚𝐥𝐥</m:t>
                              </m:r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𝐜𝐲𝐜𝐥𝐞𝐬</m:t>
                              </m:r>
                            </m:sub>
                          </m:sSub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 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𝒖𝒎</m:t>
                          </m:r>
                        </m:oMath>
                      </m:oMathPara>
                    </a14:m>
                    <a:endParaRPr lang="en-US" sz="1400" b="1" dirty="0">
                      <a:solidFill>
                        <a:schemeClr val="accent3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C1E4FDAA-B59E-CCB6-108E-08AA7E2B606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974019" y="4103999"/>
                    <a:ext cx="2000879" cy="54296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pic>
        <p:nvPicPr>
          <p:cNvPr id="23" name="Picture 22" descr="A graph of a normal distribution&#10;&#10;Description automatically generated with medium confidence">
            <a:extLst>
              <a:ext uri="{FF2B5EF4-FFF2-40B4-BE49-F238E27FC236}">
                <a16:creationId xmlns:a16="http://schemas.microsoft.com/office/drawing/2014/main" id="{D18D901F-4C4A-3754-2361-AD0FD424E2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284" y="421105"/>
            <a:ext cx="3669941" cy="564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2576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D49C6CC-A60B-376F-1C23-DF737D8B27F6}"/>
              </a:ext>
            </a:extLst>
          </p:cNvPr>
          <p:cNvGrpSpPr/>
          <p:nvPr/>
        </p:nvGrpSpPr>
        <p:grpSpPr>
          <a:xfrm>
            <a:off x="6319751" y="1029229"/>
            <a:ext cx="5469049" cy="2655536"/>
            <a:chOff x="5979124" y="475247"/>
            <a:chExt cx="5469049" cy="2655536"/>
          </a:xfrm>
        </p:grpSpPr>
        <p:pic>
          <p:nvPicPr>
            <p:cNvPr id="9" name="Picture 8" descr="A comparison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C17030F6-E0C5-051E-EC59-8484526EF7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9124" y="475247"/>
              <a:ext cx="5469049" cy="265553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81E8F1B5-D990-3224-F6FC-077F61D3E189}"/>
                    </a:ext>
                  </a:extLst>
                </p:cNvPr>
                <p:cNvSpPr txBox="1"/>
                <p:nvPr/>
              </p:nvSpPr>
              <p:spPr>
                <a:xfrm>
                  <a:off x="6549619" y="1863591"/>
                  <a:ext cx="1958119" cy="54296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𝚫</m:t>
                            </m:r>
                          </m:e>
                          <m:sub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𝐨𝐯𝐞𝐫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𝐚𝐥𝐥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𝐜𝐲𝐜𝐥𝐞𝐬</m:t>
                            </m:r>
                          </m:sub>
                        </m:sSub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𝟏𝟑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𝟎𝟗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𝒖𝒎</m:t>
                        </m:r>
                      </m:oMath>
                    </m:oMathPara>
                  </a14:m>
                  <a:endParaRPr lang="en-US" sz="1400" b="1" dirty="0">
                    <a:solidFill>
                      <a:schemeClr val="accent3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81E8F1B5-D990-3224-F6FC-077F61D3E18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49619" y="1863591"/>
                  <a:ext cx="1958119" cy="54296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D396CB1B-5C87-B8FF-5DDF-63B6F7635F9E}"/>
                    </a:ext>
                  </a:extLst>
                </p:cNvPr>
                <p:cNvSpPr txBox="1"/>
                <p:nvPr/>
              </p:nvSpPr>
              <p:spPr>
                <a:xfrm>
                  <a:off x="9342951" y="1967865"/>
                  <a:ext cx="1958119" cy="54296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𝚫</m:t>
                            </m:r>
                          </m:e>
                          <m:sub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𝐨𝐯𝐞𝐫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𝐚𝐥𝐥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𝐜𝐲𝐜𝐥𝐞𝐬</m:t>
                            </m:r>
                          </m:sub>
                        </m:sSub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𝒖𝒎</m:t>
                        </m:r>
                      </m:oMath>
                    </m:oMathPara>
                  </a14:m>
                  <a:endParaRPr lang="en-US" sz="1400" b="1" dirty="0">
                    <a:solidFill>
                      <a:schemeClr val="accent3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D396CB1B-5C87-B8FF-5DDF-63B6F7635F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42951" y="1967865"/>
                  <a:ext cx="1958119" cy="54296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D01EA92-7D7A-8318-08B3-4E6DD6857F0D}"/>
              </a:ext>
            </a:extLst>
          </p:cNvPr>
          <p:cNvGrpSpPr/>
          <p:nvPr/>
        </p:nvGrpSpPr>
        <p:grpSpPr>
          <a:xfrm>
            <a:off x="6319750" y="3684765"/>
            <a:ext cx="5469049" cy="2598786"/>
            <a:chOff x="6096000" y="3608866"/>
            <a:chExt cx="5352173" cy="2598786"/>
          </a:xfrm>
        </p:grpSpPr>
        <p:pic>
          <p:nvPicPr>
            <p:cNvPr id="17" name="Picture 16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DA1D4068-77AA-3F64-D34F-BECC2E7A6D5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3608866"/>
              <a:ext cx="5352173" cy="259878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9029B5FC-2BDA-F0AF-73C6-1044FE0E47D2}"/>
                    </a:ext>
                  </a:extLst>
                </p:cNvPr>
                <p:cNvSpPr txBox="1"/>
                <p:nvPr/>
              </p:nvSpPr>
              <p:spPr>
                <a:xfrm>
                  <a:off x="6689925" y="5104927"/>
                  <a:ext cx="1958119" cy="54296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𝚫</m:t>
                            </m:r>
                          </m:e>
                          <m:sub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𝐨𝐯𝐞𝐫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𝐚𝐥𝐥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𝐜𝐲𝐜𝐥𝐞𝐬</m:t>
                            </m:r>
                          </m:sub>
                        </m:sSub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𝟐𝟗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𝟎𝟖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𝒖𝒎</m:t>
                        </m:r>
                      </m:oMath>
                    </m:oMathPara>
                  </a14:m>
                  <a:endParaRPr lang="en-US" sz="1400" b="1" dirty="0">
                    <a:solidFill>
                      <a:schemeClr val="accent3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9029B5FC-2BDA-F0AF-73C6-1044FE0E47D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89925" y="5104927"/>
                  <a:ext cx="1958119" cy="542969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5BDD64B9-5AB3-742B-0D83-0C074939725E}"/>
                    </a:ext>
                  </a:extLst>
                </p:cNvPr>
                <p:cNvSpPr txBox="1"/>
                <p:nvPr/>
              </p:nvSpPr>
              <p:spPr>
                <a:xfrm>
                  <a:off x="9320830" y="5101484"/>
                  <a:ext cx="1958119" cy="54296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𝚫</m:t>
                            </m:r>
                          </m:e>
                          <m:sub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𝐨𝐯𝐞𝐫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𝐚𝐥𝐥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𝐜𝐲𝐜𝐥𝐞𝐬</m:t>
                            </m:r>
                          </m:sub>
                        </m:sSub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𝟎𝟑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𝟎𝟕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𝒖𝒎</m:t>
                        </m:r>
                      </m:oMath>
                    </m:oMathPara>
                  </a14:m>
                  <a:endParaRPr lang="en-US" sz="1400" b="1" dirty="0">
                    <a:solidFill>
                      <a:schemeClr val="accent3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5BDD64B9-5AB3-742B-0D83-0C074939725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20830" y="5101484"/>
                  <a:ext cx="1958119" cy="542969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1" name="Title 2">
            <a:extLst>
              <a:ext uri="{FF2B5EF4-FFF2-40B4-BE49-F238E27FC236}">
                <a16:creationId xmlns:a16="http://schemas.microsoft.com/office/drawing/2014/main" id="{A40BEAAF-73C4-3C4B-8687-64F4ED304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819" y="496358"/>
            <a:ext cx="11326813" cy="1065742"/>
          </a:xfrm>
        </p:spPr>
        <p:txBody>
          <a:bodyPr/>
          <a:lstStyle/>
          <a:p>
            <a:r>
              <a:rPr lang="en-US" sz="3200" dirty="0"/>
              <a:t>Investigating the Asymmetry in the Vertical BGI</a:t>
            </a:r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id="{378801BF-6ED9-4415-D9C2-1671105C6222}"/>
              </a:ext>
            </a:extLst>
          </p:cNvPr>
          <p:cNvSpPr txBox="1">
            <a:spLocks/>
          </p:cNvSpPr>
          <p:nvPr/>
        </p:nvSpPr>
        <p:spPr>
          <a:xfrm>
            <a:off x="585985" y="2260460"/>
            <a:ext cx="5469048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0" dirty="0"/>
              <a:t>Fitting over Both Chip2 and Chip3</a:t>
            </a:r>
          </a:p>
        </p:txBody>
      </p:sp>
      <p:sp>
        <p:nvSpPr>
          <p:cNvPr id="27" name="Title 2">
            <a:extLst>
              <a:ext uri="{FF2B5EF4-FFF2-40B4-BE49-F238E27FC236}">
                <a16:creationId xmlns:a16="http://schemas.microsoft.com/office/drawing/2014/main" id="{AABE4F6D-F61C-0445-1DAB-92B67AAD9114}"/>
              </a:ext>
            </a:extLst>
          </p:cNvPr>
          <p:cNvSpPr txBox="1">
            <a:spLocks/>
          </p:cNvSpPr>
          <p:nvPr/>
        </p:nvSpPr>
        <p:spPr>
          <a:xfrm>
            <a:off x="475127" y="4644512"/>
            <a:ext cx="5469049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0" dirty="0"/>
              <a:t>Fitting Exclusively Over Chip2</a:t>
            </a:r>
          </a:p>
        </p:txBody>
      </p:sp>
    </p:spTree>
    <p:extLst>
      <p:ext uri="{BB962C8B-B14F-4D97-AF65-F5344CB8AC3E}">
        <p14:creationId xmlns:p14="http://schemas.microsoft.com/office/powerpoint/2010/main" val="688275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46EAD177-BABB-AD84-B763-853B8A0EE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2376" y="2858985"/>
            <a:ext cx="4627248" cy="570015"/>
          </a:xfrm>
        </p:spPr>
        <p:txBody>
          <a:bodyPr/>
          <a:lstStyle/>
          <a:p>
            <a:pPr algn="ctr"/>
            <a:r>
              <a:rPr lang="en-US" sz="5400" dirty="0"/>
              <a:t>BGI Overview</a:t>
            </a:r>
          </a:p>
        </p:txBody>
      </p:sp>
    </p:spTree>
    <p:extLst>
      <p:ext uri="{BB962C8B-B14F-4D97-AF65-F5344CB8AC3E}">
        <p14:creationId xmlns:p14="http://schemas.microsoft.com/office/powerpoint/2010/main" val="1191745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6714938-F148-2441-9838-0931E8067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548680"/>
            <a:ext cx="11376025" cy="1065742"/>
          </a:xfrm>
        </p:spPr>
        <p:txBody>
          <a:bodyPr/>
          <a:lstStyle/>
          <a:p>
            <a:r>
              <a:rPr lang="en-US" dirty="0"/>
              <a:t>The BGI in Brief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15E94-F600-D3E0-7DF4-9B9ABB1A0659}"/>
              </a:ext>
            </a:extLst>
          </p:cNvPr>
          <p:cNvSpPr txBox="1"/>
          <p:nvPr/>
        </p:nvSpPr>
        <p:spPr>
          <a:xfrm>
            <a:off x="412775" y="1151016"/>
            <a:ext cx="1137602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chemeClr val="tx2"/>
                </a:solidFill>
              </a:rPr>
              <a:t>The </a:t>
            </a:r>
            <a:r>
              <a:rPr lang="en-US" sz="2000" b="1" dirty="0">
                <a:solidFill>
                  <a:schemeClr val="tx2"/>
                </a:solidFill>
              </a:rPr>
              <a:t>Beam Gas </a:t>
            </a:r>
            <a:r>
              <a:rPr lang="en-US" sz="2000" b="1" dirty="0" err="1">
                <a:solidFill>
                  <a:schemeClr val="tx2"/>
                </a:solidFill>
              </a:rPr>
              <a:t>Ionisation</a:t>
            </a:r>
            <a:r>
              <a:rPr lang="en-US" sz="2000" b="1" dirty="0">
                <a:solidFill>
                  <a:schemeClr val="tx2"/>
                </a:solidFill>
              </a:rPr>
              <a:t> Monitor </a:t>
            </a:r>
            <a:r>
              <a:rPr lang="en-US" sz="2000" dirty="0">
                <a:solidFill>
                  <a:schemeClr val="tx2"/>
                </a:solidFill>
              </a:rPr>
              <a:t>(</a:t>
            </a:r>
            <a:r>
              <a:rPr lang="en-US" sz="2000" b="1" dirty="0">
                <a:solidFill>
                  <a:schemeClr val="tx2"/>
                </a:solidFill>
              </a:rPr>
              <a:t>BGI) </a:t>
            </a:r>
            <a:r>
              <a:rPr lang="en-US" sz="2000" dirty="0">
                <a:solidFill>
                  <a:schemeClr val="tx2"/>
                </a:solidFill>
              </a:rPr>
              <a:t>is an </a:t>
            </a:r>
            <a:r>
              <a:rPr lang="en-US" sz="2000" dirty="0" err="1">
                <a:solidFill>
                  <a:schemeClr val="tx2"/>
                </a:solidFill>
              </a:rPr>
              <a:t>Ionisation</a:t>
            </a:r>
            <a:r>
              <a:rPr lang="en-US" sz="2000" dirty="0">
                <a:solidFill>
                  <a:schemeClr val="tx2"/>
                </a:solidFill>
              </a:rPr>
              <a:t> Profile Monitor (IPM) using</a:t>
            </a:r>
            <a:r>
              <a:rPr lang="en-US" sz="2000" b="1" dirty="0">
                <a:solidFill>
                  <a:schemeClr val="tx2"/>
                </a:solidFill>
              </a:rPr>
              <a:t> Timepix3 </a:t>
            </a:r>
            <a:r>
              <a:rPr lang="en-US" sz="2000" dirty="0">
                <a:solidFill>
                  <a:schemeClr val="tx2"/>
                </a:solidFill>
              </a:rPr>
              <a:t>detectors, designed for </a:t>
            </a:r>
            <a:r>
              <a:rPr lang="en-US" sz="2000" b="1" dirty="0">
                <a:solidFill>
                  <a:schemeClr val="tx2"/>
                </a:solidFill>
              </a:rPr>
              <a:t>transverse profile measurements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FB040AD-C598-4229-F0BA-1BFB95340CA2}"/>
                  </a:ext>
                </a:extLst>
              </p:cNvPr>
              <p:cNvSpPr txBox="1"/>
              <p:nvPr/>
            </p:nvSpPr>
            <p:spPr>
              <a:xfrm>
                <a:off x="403200" y="2236995"/>
                <a:ext cx="6224666" cy="36933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1800" b="1" dirty="0"/>
                  <a:t>BGI Features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sz="1800" b="1" dirty="0">
                    <a:solidFill>
                      <a:schemeClr val="tx2"/>
                    </a:solidFill>
                  </a:rPr>
                  <a:t>Non-destructive</a:t>
                </a:r>
                <a:r>
                  <a:rPr lang="en-US" b="1" dirty="0">
                    <a:solidFill>
                      <a:schemeClr val="tx2"/>
                    </a:solidFill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</a:rPr>
                  <a:t>measurement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2"/>
                    </a:solidFill>
                  </a:rPr>
                  <a:t>Beam profile is measured by counting individual </a:t>
                </a:r>
                <a:r>
                  <a:rPr lang="en-US" dirty="0" err="1">
                    <a:solidFill>
                      <a:schemeClr val="tx2"/>
                    </a:solidFill>
                  </a:rPr>
                  <a:t>ionisation</a:t>
                </a:r>
                <a:r>
                  <a:rPr lang="en-US" dirty="0">
                    <a:solidFill>
                      <a:schemeClr val="tx2"/>
                    </a:solidFill>
                  </a:rPr>
                  <a:t> electrons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2"/>
                    </a:solidFill>
                  </a:rPr>
                  <a:t>Simple uncertainty quantification with Poisson statistics</a:t>
                </a:r>
                <a:endParaRPr lang="en-US" sz="1800" dirty="0">
                  <a:solidFill>
                    <a:schemeClr val="tx2"/>
                  </a:solidFill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2"/>
                    </a:solidFill>
                  </a:rPr>
                  <a:t>Regular operating mode with</a:t>
                </a:r>
                <a:r>
                  <a:rPr lang="en-US" sz="180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sz="1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solidFill>
                      <a:schemeClr val="tx2"/>
                    </a:solidFill>
                  </a:rPr>
                  <a:t>100 ns integration time, integrating over all bunches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b="1" dirty="0">
                    <a:solidFill>
                      <a:schemeClr val="tx2"/>
                    </a:solidFill>
                  </a:rPr>
                  <a:t>Bunch-by-bunch </a:t>
                </a:r>
                <a:r>
                  <a:rPr lang="en-US" sz="1800" dirty="0">
                    <a:solidFill>
                      <a:schemeClr val="tx2"/>
                    </a:solidFill>
                  </a:rPr>
                  <a:t>measurements using 1.56 ns time resolution per </a:t>
                </a:r>
                <a:r>
                  <a:rPr lang="en-US" sz="1800" dirty="0" err="1">
                    <a:solidFill>
                      <a:schemeClr val="tx2"/>
                    </a:solidFill>
                  </a:rPr>
                  <a:t>ionisation</a:t>
                </a:r>
                <a:r>
                  <a:rPr lang="en-US" sz="1800" dirty="0">
                    <a:solidFill>
                      <a:schemeClr val="tx2"/>
                    </a:solidFill>
                  </a:rPr>
                  <a:t> event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2"/>
                    </a:solidFill>
                  </a:rPr>
                  <a:t>Monitor </a:t>
                </a:r>
                <a:r>
                  <a:rPr lang="en-US" b="1" dirty="0">
                    <a:solidFill>
                      <a:schemeClr val="tx2"/>
                    </a:solidFill>
                  </a:rPr>
                  <a:t>beam evolution</a:t>
                </a:r>
                <a:r>
                  <a:rPr lang="en-US" dirty="0">
                    <a:solidFill>
                      <a:schemeClr val="tx2"/>
                    </a:solidFill>
                  </a:rPr>
                  <a:t> throughout the cycle with up to 1024 profiles / cycle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tx2"/>
                    </a:solidFill>
                  </a:rPr>
                  <a:t>Highly sensitive </a:t>
                </a:r>
                <a:r>
                  <a:rPr lang="en-US" sz="1800" b="1" dirty="0">
                    <a:solidFill>
                      <a:schemeClr val="tx2"/>
                    </a:solidFill>
                  </a:rPr>
                  <a:t>beam loss monitor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2"/>
                    </a:solidFill>
                  </a:rPr>
                  <a:t>Can </a:t>
                </a:r>
                <a:r>
                  <a:rPr lang="en-US" b="1" dirty="0">
                    <a:solidFill>
                      <a:schemeClr val="tx2"/>
                    </a:solidFill>
                  </a:rPr>
                  <a:t>boost signal </a:t>
                </a:r>
                <a:r>
                  <a:rPr lang="en-US" dirty="0">
                    <a:solidFill>
                      <a:schemeClr val="tx2"/>
                    </a:solidFill>
                  </a:rPr>
                  <a:t>using gas injection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FB040AD-C598-4229-F0BA-1BFB95340C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00" y="2236995"/>
                <a:ext cx="6224666" cy="3693319"/>
              </a:xfrm>
              <a:prstGeom prst="rect">
                <a:avLst/>
              </a:prstGeom>
              <a:blipFill>
                <a:blip r:embed="rId3"/>
                <a:stretch>
                  <a:fillRect l="-784" t="-990" r="-1371" b="-16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0557D1BC-CE6C-768E-425B-71C70A0075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4133" y="2216758"/>
            <a:ext cx="4944667" cy="3940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625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6714938-F148-2441-9838-0931E8067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548680"/>
            <a:ext cx="11376025" cy="1065742"/>
          </a:xfrm>
        </p:spPr>
        <p:txBody>
          <a:bodyPr/>
          <a:lstStyle/>
          <a:p>
            <a:r>
              <a:rPr lang="en-US" dirty="0"/>
              <a:t>BGI Profile Examples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393FF6-0E83-A346-4EC5-109C8A2F97CF}"/>
              </a:ext>
            </a:extLst>
          </p:cNvPr>
          <p:cNvSpPr txBox="1"/>
          <p:nvPr/>
        </p:nvSpPr>
        <p:spPr>
          <a:xfrm>
            <a:off x="460901" y="1151016"/>
            <a:ext cx="10982995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The following profiles are taken with a 36-bunch LHC-type beam at flat-top, with a 1.9 </a:t>
            </a:r>
            <a:r>
              <a:rPr lang="en-US" sz="2000" dirty="0" err="1">
                <a:solidFill>
                  <a:schemeClr val="tx2"/>
                </a:solidFill>
              </a:rPr>
              <a:t>ms</a:t>
            </a:r>
            <a:r>
              <a:rPr lang="en-US" sz="2000" dirty="0">
                <a:solidFill>
                  <a:schemeClr val="tx2"/>
                </a:solidFill>
              </a:rPr>
              <a:t> integration time, without gas injection.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803AFC-3606-A72A-76FB-98693F0C04DB}"/>
              </a:ext>
            </a:extLst>
          </p:cNvPr>
          <p:cNvSpPr txBox="1"/>
          <p:nvPr/>
        </p:nvSpPr>
        <p:spPr>
          <a:xfrm>
            <a:off x="460902" y="1890094"/>
            <a:ext cx="56350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BGIH Profile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CE6AE01-BFEE-D7C4-A78B-B0DEC0F19025}"/>
                  </a:ext>
                </a:extLst>
              </p:cNvPr>
              <p:cNvSpPr txBox="1"/>
              <p:nvPr/>
            </p:nvSpPr>
            <p:spPr>
              <a:xfrm>
                <a:off x="3537284" y="2362223"/>
                <a:ext cx="2287432" cy="31393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1800" b="1" dirty="0">
                    <a:solidFill>
                      <a:schemeClr val="tx2"/>
                    </a:solidFill>
                  </a:rPr>
                  <a:t>Total Counts:</a:t>
                </a:r>
              </a:p>
              <a:p>
                <a:pPr algn="l"/>
                <a:r>
                  <a:rPr lang="en-US" sz="1800" dirty="0">
                    <a:solidFill>
                      <a:schemeClr val="tx2"/>
                    </a:solidFill>
                  </a:rPr>
                  <a:t>6603 counts</a:t>
                </a:r>
              </a:p>
              <a:p>
                <a:pPr algn="l"/>
                <a:endParaRPr lang="en-US" sz="1800" dirty="0">
                  <a:solidFill>
                    <a:schemeClr val="tx2"/>
                  </a:solidFill>
                </a:endParaRPr>
              </a:p>
              <a:p>
                <a:pPr algn="l"/>
                <a:r>
                  <a:rPr lang="el-GR" b="1" dirty="0">
                    <a:solidFill>
                      <a:schemeClr val="tx2"/>
                    </a:solidFill>
                    <a:cs typeface="Arial" panose="020B0604020202020204" pitchFamily="34" charset="0"/>
                  </a:rPr>
                  <a:t>σ</a:t>
                </a:r>
                <a:r>
                  <a:rPr lang="en-US" b="1" dirty="0">
                    <a:solidFill>
                      <a:schemeClr val="tx2"/>
                    </a:solidFill>
                    <a:cs typeface="Arial" panose="020B0604020202020204" pitchFamily="34" charset="0"/>
                  </a:rPr>
                  <a:t>:</a:t>
                </a:r>
                <a:endParaRPr lang="en-US" b="1" dirty="0">
                  <a:solidFill>
                    <a:schemeClr val="tx2"/>
                  </a:solidFill>
                </a:endParaRPr>
              </a:p>
              <a:p>
                <a:pPr algn="l"/>
                <a:r>
                  <a:rPr lang="en-US" dirty="0">
                    <a:solidFill>
                      <a:schemeClr val="tx2"/>
                    </a:solidFill>
                  </a:rPr>
                  <a:t>0.90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0.03 mm</a:t>
                </a:r>
              </a:p>
              <a:p>
                <a:pPr algn="l"/>
                <a:endParaRPr lang="en-US" dirty="0">
                  <a:solidFill>
                    <a:schemeClr val="tx2"/>
                  </a:solidFill>
                </a:endParaRPr>
              </a:p>
              <a:p>
                <a:pPr algn="l"/>
                <a:r>
                  <a:rPr lang="en-US" b="1" dirty="0">
                    <a:solidFill>
                      <a:schemeClr val="tx2"/>
                    </a:solidFill>
                  </a:rPr>
                  <a:t>Background:</a:t>
                </a:r>
                <a:endParaRPr lang="en-US" dirty="0">
                  <a:solidFill>
                    <a:schemeClr val="tx2"/>
                  </a:solidFill>
                </a:endParaRPr>
              </a:p>
              <a:p>
                <a:pPr algn="l"/>
                <a:r>
                  <a:rPr lang="en-US" dirty="0">
                    <a:solidFill>
                      <a:schemeClr val="tx2"/>
                    </a:solidFill>
                  </a:rPr>
                  <a:t>0.0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± 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0.3 counts</a:t>
                </a:r>
              </a:p>
              <a:p>
                <a:pPr algn="l"/>
                <a:endParaRPr lang="en-US" dirty="0">
                  <a:solidFill>
                    <a:schemeClr val="tx2"/>
                  </a:solidFill>
                </a:endParaRPr>
              </a:p>
              <a:p>
                <a:pPr algn="l"/>
                <a:r>
                  <a:rPr lang="en-US" b="1" dirty="0">
                    <a:solidFill>
                      <a:schemeClr val="tx2"/>
                    </a:solidFill>
                  </a:rPr>
                  <a:t>q:</a:t>
                </a:r>
                <a:endParaRPr lang="en-US" dirty="0">
                  <a:solidFill>
                    <a:schemeClr val="tx2"/>
                  </a:solidFill>
                </a:endParaRPr>
              </a:p>
              <a:p>
                <a:pPr algn="l"/>
                <a:r>
                  <a:rPr lang="en-US" dirty="0">
                    <a:solidFill>
                      <a:schemeClr val="tx2"/>
                    </a:solidFill>
                  </a:rPr>
                  <a:t>1.27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0.05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CE6AE01-BFEE-D7C4-A78B-B0DEC0F190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7284" y="2362223"/>
                <a:ext cx="2287432" cy="3139321"/>
              </a:xfrm>
              <a:prstGeom prst="rect">
                <a:avLst/>
              </a:prstGeom>
              <a:blipFill>
                <a:blip r:embed="rId3"/>
                <a:stretch>
                  <a:fillRect l="-2133" t="-1167" b="-23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B774790-4778-806C-090B-CA6C7C4E8A5F}"/>
                  </a:ext>
                </a:extLst>
              </p:cNvPr>
              <p:cNvSpPr txBox="1"/>
              <p:nvPr/>
            </p:nvSpPr>
            <p:spPr>
              <a:xfrm>
                <a:off x="9224210" y="2362223"/>
                <a:ext cx="2287432" cy="31393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dirty="0">
                    <a:solidFill>
                      <a:schemeClr val="tx2"/>
                    </a:solidFill>
                  </a:rPr>
                  <a:t>Total Counts:</a:t>
                </a:r>
              </a:p>
              <a:p>
                <a:r>
                  <a:rPr lang="en-US" sz="1800" dirty="0">
                    <a:solidFill>
                      <a:schemeClr val="tx2"/>
                    </a:solidFill>
                  </a:rPr>
                  <a:t>3703 counts</a:t>
                </a:r>
              </a:p>
              <a:p>
                <a:pPr algn="l"/>
                <a:endParaRPr lang="en-US" sz="1800" dirty="0">
                  <a:solidFill>
                    <a:schemeClr val="tx2"/>
                  </a:solidFill>
                </a:endParaRPr>
              </a:p>
              <a:p>
                <a:r>
                  <a:rPr lang="el-GR" b="1" dirty="0">
                    <a:solidFill>
                      <a:schemeClr val="tx2"/>
                    </a:solidFill>
                    <a:cs typeface="Arial" panose="020B0604020202020204" pitchFamily="34" charset="0"/>
                  </a:rPr>
                  <a:t>σ</a:t>
                </a:r>
                <a:r>
                  <a:rPr lang="en-US" b="1" dirty="0">
                    <a:solidFill>
                      <a:schemeClr val="tx2"/>
                    </a:solidFill>
                    <a:cs typeface="Arial" panose="020B0604020202020204" pitchFamily="34" charset="0"/>
                  </a:rPr>
                  <a:t>:</a:t>
                </a:r>
                <a:endParaRPr lang="en-US" b="1" dirty="0">
                  <a:solidFill>
                    <a:schemeClr val="tx2"/>
                  </a:solidFill>
                </a:endParaRPr>
              </a:p>
              <a:p>
                <a:pPr algn="l"/>
                <a:r>
                  <a:rPr lang="en-US" dirty="0">
                    <a:solidFill>
                      <a:schemeClr val="tx2"/>
                    </a:solidFill>
                  </a:rPr>
                  <a:t>0.67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0.03 mm</a:t>
                </a:r>
              </a:p>
              <a:p>
                <a:pPr algn="l"/>
                <a:endParaRPr lang="en-US" dirty="0">
                  <a:solidFill>
                    <a:schemeClr val="tx2"/>
                  </a:solidFill>
                </a:endParaRPr>
              </a:p>
              <a:p>
                <a:pPr algn="l"/>
                <a:r>
                  <a:rPr lang="en-US" b="1" dirty="0">
                    <a:solidFill>
                      <a:schemeClr val="tx2"/>
                    </a:solidFill>
                  </a:rPr>
                  <a:t>Background:</a:t>
                </a:r>
                <a:endParaRPr lang="en-US" dirty="0">
                  <a:solidFill>
                    <a:schemeClr val="tx2"/>
                  </a:solidFill>
                </a:endParaRPr>
              </a:p>
              <a:p>
                <a:pPr algn="l"/>
                <a:r>
                  <a:rPr lang="en-US" dirty="0">
                    <a:solidFill>
                      <a:schemeClr val="tx2"/>
                    </a:solidFill>
                  </a:rPr>
                  <a:t>0.0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± 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0.3 counts</a:t>
                </a:r>
              </a:p>
              <a:p>
                <a:pPr algn="l"/>
                <a:endParaRPr lang="en-US" dirty="0">
                  <a:solidFill>
                    <a:schemeClr val="tx2"/>
                  </a:solidFill>
                </a:endParaRPr>
              </a:p>
              <a:p>
                <a:pPr algn="l"/>
                <a:r>
                  <a:rPr lang="en-US" b="1" dirty="0">
                    <a:solidFill>
                      <a:schemeClr val="tx2"/>
                    </a:solidFill>
                  </a:rPr>
                  <a:t>q:</a:t>
                </a:r>
                <a:endParaRPr lang="en-US" dirty="0">
                  <a:solidFill>
                    <a:schemeClr val="tx2"/>
                  </a:solidFill>
                </a:endParaRPr>
              </a:p>
              <a:p>
                <a:pPr algn="l"/>
                <a:r>
                  <a:rPr lang="en-US" dirty="0">
                    <a:solidFill>
                      <a:schemeClr val="tx2"/>
                    </a:solidFill>
                  </a:rPr>
                  <a:t>1.51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0.05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B774790-4778-806C-090B-CA6C7C4E8A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4210" y="2362223"/>
                <a:ext cx="2287432" cy="3139321"/>
              </a:xfrm>
              <a:prstGeom prst="rect">
                <a:avLst/>
              </a:prstGeom>
              <a:blipFill>
                <a:blip r:embed="rId4"/>
                <a:stretch>
                  <a:fillRect l="-2133" t="-1167" b="-23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9C3AC6D8-0EAC-E409-0C58-1BBFAE48E3F2}"/>
              </a:ext>
            </a:extLst>
          </p:cNvPr>
          <p:cNvSpPr txBox="1"/>
          <p:nvPr/>
        </p:nvSpPr>
        <p:spPr>
          <a:xfrm>
            <a:off x="6147828" y="1891300"/>
            <a:ext cx="56350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BGI</a:t>
            </a:r>
            <a:r>
              <a:rPr lang="en-US" b="1" dirty="0"/>
              <a:t>V</a:t>
            </a:r>
            <a:r>
              <a:rPr lang="en-US" sz="1800" b="1" dirty="0"/>
              <a:t> Profile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E12A482-519F-740A-523F-F7CE600E51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74" y="2259426"/>
            <a:ext cx="3128210" cy="3992461"/>
          </a:xfrm>
          <a:prstGeom prst="rect">
            <a:avLst/>
          </a:prstGeom>
        </p:spPr>
      </p:pic>
      <p:pic>
        <p:nvPicPr>
          <p:cNvPr id="23" name="Picture 22" descr="A screenshot of a graph&#10;&#10;Description automatically generated">
            <a:extLst>
              <a:ext uri="{FF2B5EF4-FFF2-40B4-BE49-F238E27FC236}">
                <a16:creationId xmlns:a16="http://schemas.microsoft.com/office/drawing/2014/main" id="{731BA6F0-4157-BD37-28D9-E43C2E731D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36721"/>
            <a:ext cx="3128210" cy="3992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796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46EAD177-BABB-AD84-B763-853B8A0EE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4369" y="2858985"/>
            <a:ext cx="8143261" cy="1455438"/>
          </a:xfrm>
        </p:spPr>
        <p:txBody>
          <a:bodyPr/>
          <a:lstStyle/>
          <a:p>
            <a:pPr algn="ctr"/>
            <a:r>
              <a:rPr lang="en-US" sz="5400" dirty="0"/>
              <a:t>BGI-BWS Benchmarking</a:t>
            </a:r>
            <a:br>
              <a:rPr lang="en-US" sz="5400" dirty="0"/>
            </a:br>
            <a:r>
              <a:rPr lang="en-US" sz="2400" b="0" dirty="0"/>
              <a:t>Using the PS-BGIs and PS-BWSs</a:t>
            </a:r>
          </a:p>
        </p:txBody>
      </p:sp>
    </p:spTree>
    <p:extLst>
      <p:ext uri="{BB962C8B-B14F-4D97-AF65-F5344CB8AC3E}">
        <p14:creationId xmlns:p14="http://schemas.microsoft.com/office/powerpoint/2010/main" val="1761109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1C1FFFCF-70CA-C2BB-6BE0-A85DB7B60D3A}"/>
              </a:ext>
            </a:extLst>
          </p:cNvPr>
          <p:cNvSpPr txBox="1">
            <a:spLocks/>
          </p:cNvSpPr>
          <p:nvPr/>
        </p:nvSpPr>
        <p:spPr>
          <a:xfrm>
            <a:off x="412776" y="548680"/>
            <a:ext cx="9304334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Emittance Benchmarking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D858F73-E09C-6405-C65F-BDC4ADA11D66}"/>
                  </a:ext>
                </a:extLst>
              </p:cNvPr>
              <p:cNvSpPr txBox="1"/>
              <p:nvPr/>
            </p:nvSpPr>
            <p:spPr>
              <a:xfrm>
                <a:off x="497360" y="2906962"/>
                <a:ext cx="3608039" cy="9651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  <m:d>
                        <m:dPr>
                          <m:ctrlPr>
                            <a:rPr lang="en-US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  <m:f>
                                    <m:fPr>
                                      <m:ctrlPr>
                                        <a:rPr lang="en-US" sz="24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240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  <m:r>
                                        <a:rPr lang="en-US" sz="24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num>
                                    <m:den>
                                      <m:r>
                                        <a:rPr lang="en-US" sz="24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D858F73-E09C-6405-C65F-BDC4ADA11D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360" y="2906962"/>
                <a:ext cx="3608039" cy="96513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BE0D0659-3D21-4611-90BA-8EBF552EE57F}"/>
              </a:ext>
            </a:extLst>
          </p:cNvPr>
          <p:cNvSpPr txBox="1"/>
          <p:nvPr/>
        </p:nvSpPr>
        <p:spPr>
          <a:xfrm>
            <a:off x="419880" y="2422840"/>
            <a:ext cx="27959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dirty="0" err="1">
                <a:solidFill>
                  <a:schemeClr val="tx2"/>
                </a:solidFill>
              </a:rPr>
              <a:t>No</a:t>
            </a:r>
            <a:r>
              <a:rPr lang="en-US" b="1" dirty="0" err="1">
                <a:solidFill>
                  <a:schemeClr val="tx2"/>
                </a:solidFill>
              </a:rPr>
              <a:t>rmalised</a:t>
            </a:r>
            <a:r>
              <a:rPr lang="en-US" b="1" dirty="0">
                <a:solidFill>
                  <a:schemeClr val="tx2"/>
                </a:solidFill>
              </a:rPr>
              <a:t> Emittance</a:t>
            </a:r>
            <a:endParaRPr lang="en-US" sz="1800" b="1" dirty="0">
              <a:solidFill>
                <a:schemeClr val="tx2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4CD8972-6F80-E33C-D08C-098C85D7D938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1576445" y="3624109"/>
            <a:ext cx="468923" cy="1086597"/>
          </a:xfrm>
          <a:prstGeom prst="straightConnector1">
            <a:avLst/>
          </a:prstGeom>
          <a:ln w="28575">
            <a:solidFill>
              <a:srgbClr val="BC375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A1C8DDB-DE4A-2419-94D0-760E58FC0D83}"/>
              </a:ext>
            </a:extLst>
          </p:cNvPr>
          <p:cNvSpPr txBox="1"/>
          <p:nvPr/>
        </p:nvSpPr>
        <p:spPr>
          <a:xfrm>
            <a:off x="656061" y="4710706"/>
            <a:ext cx="184076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BC3754"/>
                </a:solidFill>
              </a:rPr>
              <a:t>Transverse beam size, </a:t>
            </a:r>
            <a:r>
              <a:rPr lang="en-US" sz="1400" b="1" dirty="0">
                <a:solidFill>
                  <a:srgbClr val="BC3754"/>
                </a:solidFill>
              </a:rPr>
              <a:t>measured by BGI or BWS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12D088B-7C89-FAD1-D04C-E4F922B987EE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1748589" y="3441032"/>
            <a:ext cx="1725911" cy="1349833"/>
          </a:xfrm>
          <a:prstGeom prst="straightConnector1">
            <a:avLst/>
          </a:prstGeom>
          <a:ln w="28575">
            <a:solidFill>
              <a:srgbClr val="F98E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8B4D721-46D3-CBC4-54DB-D9C270E0792E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2996514" y="3624109"/>
            <a:ext cx="477986" cy="1166756"/>
          </a:xfrm>
          <a:prstGeom prst="straightConnector1">
            <a:avLst/>
          </a:prstGeom>
          <a:ln w="28575">
            <a:solidFill>
              <a:srgbClr val="F98E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BFAF805-EC0E-0552-A3B1-C242CD690469}"/>
              </a:ext>
            </a:extLst>
          </p:cNvPr>
          <p:cNvSpPr txBox="1"/>
          <p:nvPr/>
        </p:nvSpPr>
        <p:spPr>
          <a:xfrm>
            <a:off x="2631989" y="4790865"/>
            <a:ext cx="1685021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98E09"/>
                </a:solidFill>
              </a:rPr>
              <a:t>Taken from CERN optics repository, assumed 5% uncertainty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E5E11CA-58B1-B5D9-AAA3-A2B66182F3D0}"/>
              </a:ext>
            </a:extLst>
          </p:cNvPr>
          <p:cNvSpPr txBox="1"/>
          <p:nvPr/>
        </p:nvSpPr>
        <p:spPr>
          <a:xfrm>
            <a:off x="2840368" y="1353943"/>
            <a:ext cx="1685021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57106E"/>
                </a:solidFill>
              </a:rPr>
              <a:t>Measured with </a:t>
            </a:r>
            <a:r>
              <a:rPr lang="en-US" sz="1400" dirty="0" err="1">
                <a:solidFill>
                  <a:srgbClr val="57106E"/>
                </a:solidFill>
              </a:rPr>
              <a:t>tomoscope</a:t>
            </a:r>
            <a:r>
              <a:rPr lang="en-US" sz="1400" dirty="0">
                <a:solidFill>
                  <a:srgbClr val="57106E"/>
                </a:solidFill>
              </a:rPr>
              <a:t>, assumed 5% uncertainty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47A19FB-25A4-B34F-87BF-4D40FB52F51F}"/>
              </a:ext>
            </a:extLst>
          </p:cNvPr>
          <p:cNvCxnSpPr>
            <a:cxnSpLocks/>
          </p:cNvCxnSpPr>
          <p:nvPr/>
        </p:nvCxnSpPr>
        <p:spPr>
          <a:xfrm flipH="1">
            <a:off x="3344467" y="2277590"/>
            <a:ext cx="338411" cy="709715"/>
          </a:xfrm>
          <a:prstGeom prst="straightConnector1">
            <a:avLst/>
          </a:prstGeom>
          <a:ln w="28575">
            <a:solidFill>
              <a:srgbClr val="57106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AE3F76A6-E378-F9CD-A2B9-555B447B4747}"/>
              </a:ext>
            </a:extLst>
          </p:cNvPr>
          <p:cNvGrpSpPr/>
          <p:nvPr/>
        </p:nvGrpSpPr>
        <p:grpSpPr>
          <a:xfrm>
            <a:off x="4317010" y="1132999"/>
            <a:ext cx="7471791" cy="4981068"/>
            <a:chOff x="4317010" y="1132999"/>
            <a:chExt cx="7471791" cy="4981068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D91FA42-F56A-8FCF-4563-9134BD27BBE7}"/>
                </a:ext>
              </a:extLst>
            </p:cNvPr>
            <p:cNvSpPr txBox="1"/>
            <p:nvPr/>
          </p:nvSpPr>
          <p:spPr>
            <a:xfrm>
              <a:off x="4317011" y="4636739"/>
              <a:ext cx="7471790" cy="14773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</a:rPr>
                <a:t>Data collected with LHC-type beam at flat top with both PS-BGIs (1.9 </a:t>
              </a:r>
              <a:r>
                <a:rPr lang="en-US" dirty="0" err="1">
                  <a:solidFill>
                    <a:schemeClr val="tx2"/>
                  </a:solidFill>
                </a:rPr>
                <a:t>ms</a:t>
              </a:r>
              <a:r>
                <a:rPr lang="en-US" dirty="0">
                  <a:solidFill>
                    <a:schemeClr val="tx2"/>
                  </a:solidFill>
                </a:rPr>
                <a:t> integration), BWS.64.V and BWS.65.H, without gas injection</a:t>
              </a:r>
              <a:endParaRPr lang="en-US" sz="1800" dirty="0">
                <a:solidFill>
                  <a:schemeClr val="tx2"/>
                </a:solidFill>
              </a:endParaRP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en-US" sz="1800" dirty="0">
                  <a:solidFill>
                    <a:schemeClr val="tx2"/>
                  </a:solidFill>
                </a:rPr>
                <a:t>Error</a:t>
              </a:r>
              <a:r>
                <a:rPr lang="en-US" dirty="0">
                  <a:solidFill>
                    <a:schemeClr val="tx2"/>
                  </a:solidFill>
                </a:rPr>
                <a:t> of the transverse beam size is taken to be one sigma from the covariance matrix</a:t>
              </a: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en-US" sz="1800" b="1" dirty="0">
                  <a:solidFill>
                    <a:schemeClr val="tx2"/>
                  </a:solidFill>
                </a:rPr>
                <a:t>Emittances of BGI and BWS agree within less than one sigma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19059A3-CEE5-5591-BFEF-6922E05772E6}"/>
                </a:ext>
              </a:extLst>
            </p:cNvPr>
            <p:cNvGrpSpPr/>
            <p:nvPr/>
          </p:nvGrpSpPr>
          <p:grpSpPr>
            <a:xfrm>
              <a:off x="4317010" y="1132999"/>
              <a:ext cx="7377631" cy="3412155"/>
              <a:chOff x="4317010" y="1132999"/>
              <a:chExt cx="7377631" cy="3412155"/>
            </a:xfrm>
          </p:grpSpPr>
          <p:pic>
            <p:nvPicPr>
              <p:cNvPr id="26" name="Picture 25" descr="A close-up of a graph&#10;&#10;Description automatically generated">
                <a:extLst>
                  <a:ext uri="{FF2B5EF4-FFF2-40B4-BE49-F238E27FC236}">
                    <a16:creationId xmlns:a16="http://schemas.microsoft.com/office/drawing/2014/main" id="{D650AB21-7F2D-15EA-A385-4A46486FA6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17010" y="1132999"/>
                <a:ext cx="7377631" cy="3412155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C37718AC-FE10-148D-9CB1-720E5C9C43A6}"/>
                      </a:ext>
                    </a:extLst>
                  </p:cNvPr>
                  <p:cNvSpPr txBox="1"/>
                  <p:nvPr/>
                </p:nvSpPr>
                <p:spPr>
                  <a:xfrm>
                    <a:off x="5440709" y="2902830"/>
                    <a:ext cx="1958119" cy="54296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𝚫</m:t>
                              </m:r>
                            </m:e>
                            <m:sub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𝐨𝐯𝐞𝐫</m:t>
                              </m:r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𝐚𝐥𝐥</m:t>
                              </m:r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𝐜𝐲𝐜𝐥𝐞𝐬</m:t>
                              </m:r>
                            </m:sub>
                          </m:sSub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 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𝒖𝒎</m:t>
                          </m:r>
                        </m:oMath>
                      </m:oMathPara>
                    </a14:m>
                    <a:endParaRPr lang="en-US" sz="1400" b="1" dirty="0">
                      <a:solidFill>
                        <a:schemeClr val="accent3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C37718AC-FE10-148D-9CB1-720E5C9C43A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40709" y="2902830"/>
                    <a:ext cx="1958119" cy="54296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9D031B66-AE66-BBB9-303E-3254ACBEDBB2}"/>
                      </a:ext>
                    </a:extLst>
                  </p:cNvPr>
                  <p:cNvSpPr txBox="1"/>
                  <p:nvPr/>
                </p:nvSpPr>
                <p:spPr>
                  <a:xfrm>
                    <a:off x="9177105" y="2889365"/>
                    <a:ext cx="1958119" cy="54296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𝚫</m:t>
                              </m:r>
                            </m:e>
                            <m:sub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𝐨𝐯𝐞𝐫</m:t>
                              </m:r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𝐚𝐥𝐥</m:t>
                              </m:r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𝐜𝐲𝐜𝐥𝐞𝐬</m:t>
                              </m:r>
                            </m:sub>
                          </m:sSub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𝟎𝟕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𝒖𝒎</m:t>
                          </m:r>
                        </m:oMath>
                      </m:oMathPara>
                    </a14:m>
                    <a:endParaRPr lang="en-US" sz="1400" b="1" dirty="0">
                      <a:solidFill>
                        <a:schemeClr val="accent3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9D031B66-AE66-BBB9-303E-3254ACBEDBB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177105" y="2889365"/>
                    <a:ext cx="1958119" cy="54296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1398677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1C1FFFCF-70CA-C2BB-6BE0-A85DB7B60D3A}"/>
              </a:ext>
            </a:extLst>
          </p:cNvPr>
          <p:cNvSpPr txBox="1">
            <a:spLocks/>
          </p:cNvSpPr>
          <p:nvPr/>
        </p:nvSpPr>
        <p:spPr>
          <a:xfrm>
            <a:off x="412775" y="548680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Profile Distribution Comparison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8B0541B-0B46-9685-FD83-8A7A159D8392}"/>
                  </a:ext>
                </a:extLst>
              </p:cNvPr>
              <p:cNvSpPr txBox="1"/>
              <p:nvPr/>
            </p:nvSpPr>
            <p:spPr>
              <a:xfrm>
                <a:off x="6351705" y="2083948"/>
                <a:ext cx="5288911" cy="31473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2"/>
                    </a:solidFill>
                  </a:rPr>
                  <a:t>Measurement taken with 36-bunch LHC-type beam a flat top with BGIV and BWS.64.V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2"/>
                    </a:solidFill>
                  </a:rPr>
                  <a:t>BGI used 1.9 </a:t>
                </a:r>
                <a:r>
                  <a:rPr lang="en-US" dirty="0" err="1">
                    <a:solidFill>
                      <a:schemeClr val="tx2"/>
                    </a:solidFill>
                  </a:rPr>
                  <a:t>ms</a:t>
                </a:r>
                <a:r>
                  <a:rPr lang="en-US" dirty="0">
                    <a:solidFill>
                      <a:schemeClr val="tx2"/>
                    </a:solidFill>
                  </a:rPr>
                  <a:t> integration time, without gas-injection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2"/>
                    </a:solidFill>
                  </a:rPr>
                  <a:t>Zero dispersion optics in the vertical plane allows </a:t>
                </a:r>
                <a:r>
                  <a:rPr lang="en-US" b="1" dirty="0">
                    <a:solidFill>
                      <a:schemeClr val="tx2"/>
                    </a:solidFill>
                  </a:rPr>
                  <a:t>linear scaling of the x-axis by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√</m:t>
                        </m:r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𝜷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for comparison of BGI and BWS profiles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1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1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𝛽𝜖</m:t>
                          </m:r>
                          <m:r>
                            <a:rPr lang="en-US" sz="1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1800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8B0541B-0B46-9685-FD83-8A7A159D83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1705" y="2083948"/>
                <a:ext cx="5288911" cy="3147336"/>
              </a:xfrm>
              <a:prstGeom prst="rect">
                <a:avLst/>
              </a:prstGeom>
              <a:blipFill>
                <a:blip r:embed="rId3"/>
                <a:stretch>
                  <a:fillRect l="-806" t="-1163" r="-4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E28BB37-9BAC-4E01-6DC2-A7E5D01334AE}"/>
              </a:ext>
            </a:extLst>
          </p:cNvPr>
          <p:cNvCxnSpPr/>
          <p:nvPr/>
        </p:nvCxnSpPr>
        <p:spPr>
          <a:xfrm flipV="1">
            <a:off x="9207402" y="4453448"/>
            <a:ext cx="815546" cy="673444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8" name="Picture 27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8F094BBE-A7B6-F533-CBFB-B4CA110916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00" y="1395534"/>
            <a:ext cx="5736206" cy="457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229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2192" y="6383848"/>
            <a:ext cx="282842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 December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F90990-02D6-D370-4230-4AE0327C94DD}"/>
              </a:ext>
            </a:extLst>
          </p:cNvPr>
          <p:cNvSpPr txBox="1">
            <a:spLocks/>
          </p:cNvSpPr>
          <p:nvPr/>
        </p:nvSpPr>
        <p:spPr>
          <a:xfrm>
            <a:off x="1055440" y="6381328"/>
            <a:ext cx="6787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Clara Fleisig | Joint Accelerator Performance Workshop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46EAD177-BABB-AD84-B763-853B8A0EE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2376" y="2506058"/>
            <a:ext cx="4627248" cy="570015"/>
          </a:xfrm>
        </p:spPr>
        <p:txBody>
          <a:bodyPr/>
          <a:lstStyle/>
          <a:p>
            <a:pPr algn="ctr"/>
            <a:r>
              <a:rPr lang="en-US" sz="5400" dirty="0"/>
              <a:t>Feature Development</a:t>
            </a:r>
          </a:p>
        </p:txBody>
      </p:sp>
    </p:spTree>
    <p:extLst>
      <p:ext uri="{BB962C8B-B14F-4D97-AF65-F5344CB8AC3E}">
        <p14:creationId xmlns:p14="http://schemas.microsoft.com/office/powerpoint/2010/main" val="245991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-16-9-Standard" id="{C6E4D960-176F-DC4E-B087-0A2B2A843635}" vid="{D1F94526-779E-DD4B-B4CC-A9169508FA6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24328</TotalTime>
  <Words>1637</Words>
  <Application>Microsoft Office PowerPoint</Application>
  <PresentationFormat>Widescreen</PresentationFormat>
  <Paragraphs>308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Office Theme</vt:lpstr>
      <vt:lpstr>1_Office Theme</vt:lpstr>
      <vt:lpstr>Comparing the BGI and BWS Transverse Profiles</vt:lpstr>
      <vt:lpstr>Presentation Outline</vt:lpstr>
      <vt:lpstr>BGI Overview</vt:lpstr>
      <vt:lpstr>The BGI in Brief</vt:lpstr>
      <vt:lpstr>BGI Profile Examples</vt:lpstr>
      <vt:lpstr>BGI-BWS Benchmarking Using the PS-BGIs and PS-BWSs</vt:lpstr>
      <vt:lpstr>PowerPoint Presentation</vt:lpstr>
      <vt:lpstr>PowerPoint Presentation</vt:lpstr>
      <vt:lpstr>Feature Development</vt:lpstr>
      <vt:lpstr>PowerPoint Presentation</vt:lpstr>
      <vt:lpstr>PowerPoint Presentation</vt:lpstr>
      <vt:lpstr>PowerPoint Presentation</vt:lpstr>
      <vt:lpstr>Future Directions</vt:lpstr>
      <vt:lpstr>PowerPoint Presentation</vt:lpstr>
      <vt:lpstr>Next Steps for the PS-BGI Overcoming Technical Challenges</vt:lpstr>
      <vt:lpstr>PowerPoint Presentation</vt:lpstr>
      <vt:lpstr>PowerPoint Presentation</vt:lpstr>
      <vt:lpstr>Appendix</vt:lpstr>
      <vt:lpstr>Calculating the Expected Number of Ionised Electrons </vt:lpstr>
      <vt:lpstr>PowerPoint Presentation</vt:lpstr>
      <vt:lpstr>PowerPoint Presentation</vt:lpstr>
      <vt:lpstr>Comparing Emittances with Different Fit Types</vt:lpstr>
      <vt:lpstr>PowerPoint Presentation</vt:lpstr>
      <vt:lpstr>Investigating the Asymmetry in the Vertical BGI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Comparing the BGI and WS Transverse Profiles</dc:title>
  <dc:creator>Clara Marie Fleisig</dc:creator>
  <cp:lastModifiedBy>Clara Fleisig</cp:lastModifiedBy>
  <cp:revision>143</cp:revision>
  <dcterms:created xsi:type="dcterms:W3CDTF">2023-11-02T10:37:38Z</dcterms:created>
  <dcterms:modified xsi:type="dcterms:W3CDTF">2023-12-05T19:18:31Z</dcterms:modified>
</cp:coreProperties>
</file>