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379" r:id="rId2"/>
    <p:sldId id="386" r:id="rId3"/>
    <p:sldId id="462" r:id="rId4"/>
    <p:sldId id="435" r:id="rId5"/>
    <p:sldId id="464" r:id="rId6"/>
    <p:sldId id="442" r:id="rId7"/>
    <p:sldId id="470" r:id="rId8"/>
    <p:sldId id="438" r:id="rId9"/>
    <p:sldId id="418" r:id="rId10"/>
    <p:sldId id="465" r:id="rId11"/>
    <p:sldId id="446" r:id="rId12"/>
    <p:sldId id="478" r:id="rId13"/>
    <p:sldId id="444" r:id="rId14"/>
    <p:sldId id="445" r:id="rId15"/>
    <p:sldId id="466" r:id="rId16"/>
    <p:sldId id="480" r:id="rId17"/>
    <p:sldId id="454" r:id="rId18"/>
    <p:sldId id="460" r:id="rId19"/>
    <p:sldId id="467" r:id="rId20"/>
    <p:sldId id="486" r:id="rId21"/>
    <p:sldId id="468" r:id="rId22"/>
    <p:sldId id="424" r:id="rId23"/>
    <p:sldId id="472" r:id="rId24"/>
    <p:sldId id="482" r:id="rId25"/>
    <p:sldId id="469" r:id="rId26"/>
    <p:sldId id="476" r:id="rId27"/>
    <p:sldId id="288" r:id="rId28"/>
    <p:sldId id="443" r:id="rId29"/>
    <p:sldId id="426" r:id="rId30"/>
    <p:sldId id="429" r:id="rId31"/>
    <p:sldId id="412" r:id="rId32"/>
    <p:sldId id="440" r:id="rId33"/>
    <p:sldId id="414" r:id="rId34"/>
    <p:sldId id="428" r:id="rId35"/>
    <p:sldId id="461" r:id="rId36"/>
    <p:sldId id="427" r:id="rId37"/>
    <p:sldId id="411" r:id="rId38"/>
    <p:sldId id="453" r:id="rId39"/>
    <p:sldId id="455" r:id="rId40"/>
    <p:sldId id="484" r:id="rId41"/>
    <p:sldId id="488" r:id="rId42"/>
    <p:sldId id="489" r:id="rId43"/>
    <p:sldId id="487" r:id="rId44"/>
    <p:sldId id="483" r:id="rId45"/>
    <p:sldId id="481" r:id="rId46"/>
    <p:sldId id="493" r:id="rId47"/>
    <p:sldId id="475" r:id="rId48"/>
    <p:sldId id="485" r:id="rId49"/>
    <p:sldId id="490" r:id="rId50"/>
    <p:sldId id="491" r:id="rId51"/>
    <p:sldId id="492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770E"/>
    <a:srgbClr val="EE8030"/>
    <a:srgbClr val="1D9915"/>
    <a:srgbClr val="E14948"/>
    <a:srgbClr val="C49301"/>
    <a:srgbClr val="FFC000"/>
    <a:srgbClr val="92D050"/>
    <a:srgbClr val="3269CC"/>
    <a:srgbClr val="B9CFFF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/>
    <p:restoredTop sz="94686"/>
  </p:normalViewPr>
  <p:slideViewPr>
    <p:cSldViewPr snapToGrid="0" snapToObjects="1">
      <p:cViewPr varScale="1">
        <p:scale>
          <a:sx n="95" d="100"/>
          <a:sy n="95" d="100"/>
        </p:scale>
        <p:origin x="45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232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ES"/>
              <a:t>05/12/23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I. Mases et al. - JAP Workshop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5927/contributions/5579033/subcontributions/441773/attachments/2719792/4724952/2023-09-22_FR@IPP_BWS.pdf" TargetMode="External"/><Relationship Id="rId2" Type="http://schemas.openxmlformats.org/officeDocument/2006/relationships/hyperlink" Target="https://indico.cern.ch/event/1272497/contributions/5380889/attachments/2637711/4563937/2023-04-28-SPS_BWS@IEFC.pdf" TargetMode="Externa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7.png"/><Relationship Id="rId4" Type="http://schemas.openxmlformats.org/officeDocument/2006/relationships/hyperlink" Target="https://indico.cern.ch/event/1294792/contributions/5441264/attachments/2667557/4622933/IPP-SPS-BWS-0623.pd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345336/contributions/5663663/attachments/2751717/4789969/SPSWS_TaskForce_14112023.pdf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C76A56D-AF93-DEEC-EA23-9A0A65127466}"/>
              </a:ext>
            </a:extLst>
          </p:cNvPr>
          <p:cNvSpPr txBox="1">
            <a:spLocks/>
          </p:cNvSpPr>
          <p:nvPr/>
        </p:nvSpPr>
        <p:spPr>
          <a:xfrm>
            <a:off x="407986" y="987416"/>
            <a:ext cx="11376025" cy="118015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800" dirty="0">
                <a:effectLst/>
              </a:rPr>
              <a:t>Overview</a:t>
            </a:r>
            <a:r>
              <a:rPr lang="es-ES" sz="3800" dirty="0">
                <a:effectLst/>
              </a:rPr>
              <a:t> </a:t>
            </a:r>
            <a:r>
              <a:rPr lang="en-US" sz="3800" dirty="0">
                <a:effectLst/>
              </a:rPr>
              <a:t>of intensity limitations in the injectors</a:t>
            </a:r>
            <a:r>
              <a:rPr lang="en-US" sz="3800" dirty="0"/>
              <a:t> and</a:t>
            </a:r>
            <a:r>
              <a:rPr lang="en-US" sz="3800" dirty="0">
                <a:effectLst/>
              </a:rPr>
              <a:t> transverse stability aspects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1A7ECE6-966E-B536-7ED9-FCFC131A3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184" y="2911592"/>
            <a:ext cx="9481299" cy="651071"/>
          </a:xfrm>
        </p:spPr>
        <p:txBody>
          <a:bodyPr/>
          <a:lstStyle/>
          <a:p>
            <a:r>
              <a:rPr lang="en-US" sz="1800" b="1" dirty="0">
                <a:solidFill>
                  <a:srgbClr val="161616"/>
                </a:solidFill>
                <a:effectLst/>
              </a:rPr>
              <a:t>F.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Asvesta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H.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Bartosik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N.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Bruchon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E. de la Fuente, A.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Huschauer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I.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Karpov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</a:t>
            </a:r>
            <a:r>
              <a:rPr lang="en-US" sz="1800" b="1" u="sng" dirty="0">
                <a:solidFill>
                  <a:srgbClr val="161616"/>
                </a:solidFill>
                <a:effectLst/>
              </a:rPr>
              <a:t>I. Mases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L.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Mether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B.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Mikulec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G.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Papotti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G.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Rumolo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B. Salvant, L.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Sito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F.M.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Velotti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C.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Zannini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 </a:t>
            </a:r>
            <a:endParaRPr lang="en-US" sz="1800" dirty="0">
              <a:effectLst/>
            </a:endParaRPr>
          </a:p>
          <a:p>
            <a:r>
              <a:rPr lang="en-US" sz="1800" b="1" dirty="0">
                <a:solidFill>
                  <a:srgbClr val="161616"/>
                </a:solidFill>
                <a:effectLst/>
              </a:rPr>
              <a:t>S. Albright, M. Barnes, R.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Calaga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H.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Damerau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G.P. Di Giovanni, G.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Iadarola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V. Kain, G.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Kotzian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A.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Lasheen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K. Li, C.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Pasquino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K.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Paraschou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T. </a:t>
            </a:r>
            <a:r>
              <a:rPr lang="en-US" sz="1800" b="1" dirty="0" err="1">
                <a:solidFill>
                  <a:srgbClr val="161616"/>
                </a:solidFill>
                <a:effectLst/>
              </a:rPr>
              <a:t>Prebibaj</a:t>
            </a:r>
            <a:r>
              <a:rPr lang="en-US" sz="1800" b="1" dirty="0">
                <a:solidFill>
                  <a:srgbClr val="161616"/>
                </a:solidFill>
                <a:effectLst/>
              </a:rPr>
              <a:t>, M. Schenk, </a:t>
            </a:r>
            <a:br>
              <a:rPr lang="en-US" sz="1800" b="1" dirty="0">
                <a:solidFill>
                  <a:srgbClr val="161616"/>
                </a:solidFill>
                <a:effectLst/>
              </a:rPr>
            </a:br>
            <a:r>
              <a:rPr lang="en-US" sz="1800" b="1" dirty="0">
                <a:solidFill>
                  <a:srgbClr val="161616"/>
                </a:solidFill>
                <a:effectLst/>
              </a:rPr>
              <a:t>PSB-PS-SPS OP teams </a:t>
            </a:r>
            <a:endParaRPr lang="en-US" sz="1800" dirty="0">
              <a:effectLst/>
            </a:endParaRPr>
          </a:p>
          <a:p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	</a:t>
            </a:r>
          </a:p>
        </p:txBody>
      </p:sp>
      <p:pic>
        <p:nvPicPr>
          <p:cNvPr id="11" name="Imagen 10" descr="Icono&#10;&#10;Descripción generada automáticamente">
            <a:extLst>
              <a:ext uri="{FF2B5EF4-FFF2-40B4-BE49-F238E27FC236}">
                <a16:creationId xmlns:a16="http://schemas.microsoft.com/office/drawing/2014/main" id="{C7282751-BBA2-9F4A-5CBA-4570BCD19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237" y="5086722"/>
            <a:ext cx="1063469" cy="1053973"/>
          </a:xfrm>
          <a:prstGeom prst="rect">
            <a:avLst/>
          </a:prstGeom>
        </p:spPr>
      </p:pic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F22EAA3-F5A2-089C-C24F-FF4910B0A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E1718BC-C92D-4134-81B5-B27A8D7AA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I. Mases et al. - JAP Workshop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CA52F7-A6A0-8031-72E2-9CDD8A289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2FD29B2-757A-49F1-22FE-073F56D04C01}"/>
              </a:ext>
            </a:extLst>
          </p:cNvPr>
          <p:cNvSpPr txBox="1"/>
          <p:nvPr/>
        </p:nvSpPr>
        <p:spPr>
          <a:xfrm>
            <a:off x="5275260" y="5215686"/>
            <a:ext cx="169726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JAP Workshop </a:t>
            </a:r>
          </a:p>
          <a:p>
            <a:pPr algn="l"/>
            <a:r>
              <a:rPr lang="en-US" b="1" dirty="0"/>
              <a:t>5 – 7 December</a:t>
            </a:r>
          </a:p>
        </p:txBody>
      </p:sp>
    </p:spTree>
    <p:extLst>
      <p:ext uri="{BB962C8B-B14F-4D97-AF65-F5344CB8AC3E}">
        <p14:creationId xmlns:p14="http://schemas.microsoft.com/office/powerpoint/2010/main" val="527311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8CC2-4217-DF18-7A87-FB668D0EF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OUTLINE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9602E7-203E-BC44-B8A9-28D39D1D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BA3036-5CFD-AA22-C4A5-5FBF72654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  <a:endParaRPr lang="en-GB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344621-632B-57AF-3DEE-AF0AC25E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15CD84C-BA9C-BED0-3EC6-3AF40C6BC6A3}"/>
              </a:ext>
            </a:extLst>
          </p:cNvPr>
          <p:cNvSpPr txBox="1"/>
          <p:nvPr/>
        </p:nvSpPr>
        <p:spPr>
          <a:xfrm>
            <a:off x="1309661" y="1305341"/>
            <a:ext cx="896168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PSB, PS and SPS overview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SPS</a:t>
            </a:r>
            <a:endParaRPr lang="en-US" sz="2200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Intensity reach and hardware limitations for different beams:</a:t>
            </a:r>
            <a:endParaRPr lang="en-US" sz="2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Intensity limitations with the Standard beam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Intensity limitations with the 8b4e beam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wire scanners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SPS vertical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horizontal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Summary</a:t>
            </a:r>
            <a:endParaRPr lang="en-US" sz="2400" b="1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lvl="2"/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03134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3AEF496D-C90C-77D9-DE86-D6EC3A620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985" y="796517"/>
            <a:ext cx="6572222" cy="4929167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79D9A9-9B08-71C6-6D30-AD06F5C2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5F2BF4-E04A-D652-F4B1-7CC14A0B3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836886-D01B-A565-EA82-07D66CE8D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11</a:t>
            </a:fld>
            <a:endParaRPr lang="en-GB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9A2B7F70-10CE-CE44-6A68-FE7212913933}"/>
              </a:ext>
            </a:extLst>
          </p:cNvPr>
          <p:cNvSpPr txBox="1">
            <a:spLocks/>
          </p:cNvSpPr>
          <p:nvPr/>
        </p:nvSpPr>
        <p:spPr>
          <a:xfrm>
            <a:off x="3641355" y="1025237"/>
            <a:ext cx="3844164" cy="4104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2"/>
                </a:solidFill>
              </a:rPr>
              <a:t>Flat top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D7A22B7-3539-48FA-7E69-24C6ACBF7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SPS intensity reach.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8b4e beam.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536D2A4-5A38-E15D-B609-4DC0E8CFF5BF}"/>
              </a:ext>
            </a:extLst>
          </p:cNvPr>
          <p:cNvSpPr txBox="1"/>
          <p:nvPr/>
        </p:nvSpPr>
        <p:spPr>
          <a:xfrm>
            <a:off x="1892108" y="2009841"/>
            <a:ext cx="86882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 dirty="0">
                <a:solidFill>
                  <a:srgbClr val="FF0000"/>
                </a:solidFill>
              </a:rPr>
              <a:t>2 x 56b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EA47304-C19E-C226-3630-E6B5474ACAD5}"/>
              </a:ext>
            </a:extLst>
          </p:cNvPr>
          <p:cNvSpPr txBox="1"/>
          <p:nvPr/>
        </p:nvSpPr>
        <p:spPr>
          <a:xfrm>
            <a:off x="4694609" y="2771599"/>
            <a:ext cx="86882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 dirty="0">
                <a:solidFill>
                  <a:srgbClr val="FF0000"/>
                </a:solidFill>
              </a:rPr>
              <a:t>4 x 56b</a:t>
            </a: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699C108E-B58B-6B02-C6BF-E0B11BEC0D7C}"/>
              </a:ext>
            </a:extLst>
          </p:cNvPr>
          <p:cNvCxnSpPr>
            <a:cxnSpLocks/>
          </p:cNvCxnSpPr>
          <p:nvPr/>
        </p:nvCxnSpPr>
        <p:spPr>
          <a:xfrm flipH="1">
            <a:off x="1892108" y="2317618"/>
            <a:ext cx="284102" cy="6906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E1D0C8C-175F-074C-927C-05AF6F82E93C}"/>
              </a:ext>
            </a:extLst>
          </p:cNvPr>
          <p:cNvSpPr txBox="1"/>
          <p:nvPr/>
        </p:nvSpPr>
        <p:spPr>
          <a:xfrm>
            <a:off x="4386444" y="5544445"/>
            <a:ext cx="30990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36770E"/>
                </a:solidFill>
              </a:rPr>
              <a:t>Standard: </a:t>
            </a:r>
            <a:r>
              <a:rPr lang="en-US" dirty="0">
                <a:solidFill>
                  <a:schemeClr val="tx2"/>
                </a:solidFill>
              </a:rPr>
              <a:t>4 x 72 bunches</a:t>
            </a:r>
          </a:p>
          <a:p>
            <a:pPr algn="l"/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73D6201-FB4A-94D1-63E3-DEFC7BA89938}"/>
              </a:ext>
            </a:extLst>
          </p:cNvPr>
          <p:cNvSpPr txBox="1"/>
          <p:nvPr/>
        </p:nvSpPr>
        <p:spPr>
          <a:xfrm>
            <a:off x="923112" y="5509597"/>
            <a:ext cx="33920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8b4e: </a:t>
            </a:r>
            <a:r>
              <a:rPr lang="en-US" dirty="0">
                <a:solidFill>
                  <a:schemeClr val="tx2"/>
                </a:solidFill>
              </a:rPr>
              <a:t>2 x 56 bunches (April)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          4 x 56 bunches (August)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78131F6-E75A-8F62-A477-1AE3CF67BFE7}"/>
              </a:ext>
            </a:extLst>
          </p:cNvPr>
          <p:cNvSpPr txBox="1"/>
          <p:nvPr/>
        </p:nvSpPr>
        <p:spPr>
          <a:xfrm>
            <a:off x="7917729" y="1674673"/>
            <a:ext cx="3530444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</a:t>
            </a:r>
            <a:r>
              <a:rPr lang="en-US" sz="2400" b="1" i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rief overview of the limitations in 2022</a:t>
            </a:r>
          </a:p>
          <a:p>
            <a:endParaRPr lang="en-US" b="1" dirty="0">
              <a:solidFill>
                <a:schemeClr val="tx2"/>
              </a:solidFill>
            </a:endParaRPr>
          </a:p>
          <a:p>
            <a:r>
              <a:rPr lang="en-US" b="1" dirty="0">
                <a:solidFill>
                  <a:schemeClr val="tx2"/>
                </a:solidFill>
              </a:rPr>
              <a:t>5 batches of 56 bunches </a:t>
            </a:r>
            <a:r>
              <a:rPr lang="en-US" dirty="0">
                <a:solidFill>
                  <a:schemeClr val="tx2"/>
                </a:solidFill>
              </a:rPr>
              <a:t>accelerated at </a:t>
            </a:r>
            <a:r>
              <a:rPr lang="en-US" b="1" dirty="0">
                <a:solidFill>
                  <a:schemeClr val="tx2"/>
                </a:solidFill>
              </a:rPr>
              <a:t>flat top </a:t>
            </a:r>
            <a:r>
              <a:rPr lang="en-US" dirty="0">
                <a:solidFill>
                  <a:schemeClr val="tx2"/>
                </a:solidFill>
              </a:rPr>
              <a:t>with </a:t>
            </a:r>
            <a:r>
              <a:rPr lang="en-US" b="1" dirty="0">
                <a:solidFill>
                  <a:schemeClr val="tx2"/>
                </a:solidFill>
              </a:rPr>
              <a:t>1.5e11 p/b</a:t>
            </a:r>
            <a:r>
              <a:rPr lang="en-US" dirty="0">
                <a:solidFill>
                  <a:schemeClr val="tx2"/>
                </a:solidFill>
              </a:rPr>
              <a:t> and very good transmission.</a:t>
            </a:r>
          </a:p>
          <a:p>
            <a:br>
              <a:rPr lang="en-US" dirty="0">
                <a:solidFill>
                  <a:schemeClr val="tx2"/>
                </a:solidFill>
              </a:rPr>
            </a:br>
            <a:r>
              <a:rPr lang="en-US" b="1" dirty="0">
                <a:solidFill>
                  <a:srgbClr val="FF0000"/>
                </a:solidFill>
                <a:effectLst/>
              </a:rPr>
              <a:t>Limitations were encountered at higher intensities due to vacuum interlock on 800 MHz cavity 1 </a:t>
            </a:r>
          </a:p>
          <a:p>
            <a:pPr lvl="1"/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57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D5F93A-5B98-66F7-0CD8-FA9E6ED2B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E33B3B-0AA3-86AB-FBA7-C3336CD22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BB9F9F-F6E4-ED0E-98AA-BC6BE712C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12</a:t>
            </a:fld>
            <a:endParaRPr lang="en-GB"/>
          </a:p>
        </p:txBody>
      </p:sp>
      <p:sp useBgFill="1">
        <p:nvSpPr>
          <p:cNvPr id="7" name="Marcador de contenido 6">
            <a:extLst>
              <a:ext uri="{FF2B5EF4-FFF2-40B4-BE49-F238E27FC236}">
                <a16:creationId xmlns:a16="http://schemas.microsoft.com/office/drawing/2014/main" id="{2C45EA73-73C2-F1DA-7EDC-0ACFE5D3EE5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03200" y="1002346"/>
            <a:ext cx="11376024" cy="1596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APRIL 2023: </a:t>
            </a:r>
            <a:r>
              <a:rPr lang="en-US" b="1" dirty="0">
                <a:solidFill>
                  <a:schemeClr val="tx2"/>
                </a:solidFill>
              </a:rPr>
              <a:t>2 x 56 bunches</a:t>
            </a:r>
            <a:r>
              <a:rPr lang="en-US" dirty="0">
                <a:solidFill>
                  <a:schemeClr val="tx2"/>
                </a:solidFill>
              </a:rPr>
              <a:t> accelerated to </a:t>
            </a:r>
            <a:r>
              <a:rPr lang="en-US" b="1" dirty="0">
                <a:solidFill>
                  <a:schemeClr val="tx2"/>
                </a:solidFill>
              </a:rPr>
              <a:t>flat top (400 GeV) </a:t>
            </a:r>
            <a:r>
              <a:rPr lang="en-US" dirty="0">
                <a:solidFill>
                  <a:schemeClr val="tx2"/>
                </a:solidFill>
              </a:rPr>
              <a:t>with </a:t>
            </a:r>
            <a:r>
              <a:rPr lang="en-US" b="1" dirty="0">
                <a:solidFill>
                  <a:schemeClr val="tx2"/>
                </a:solidFill>
              </a:rPr>
              <a:t>2.0e11 p/b.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800" b="1" dirty="0">
                <a:solidFill>
                  <a:srgbClr val="36770E"/>
                </a:solidFill>
              </a:rPr>
              <a:t>Conditioning of the 800 MHz cavity 1 was observed </a:t>
            </a:r>
            <a:endParaRPr lang="en-US" sz="1800" b="1" dirty="0">
              <a:solidFill>
                <a:schemeClr val="tx2"/>
              </a:solidFill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800" b="1" dirty="0">
                <a:solidFill>
                  <a:srgbClr val="C00000"/>
                </a:solidFill>
              </a:rPr>
              <a:t>Significant vacuum activity in Sector 6, near the TT60 junction</a:t>
            </a:r>
          </a:p>
          <a:p>
            <a:pPr algn="l"/>
            <a:endParaRPr lang="es-E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ADD13D1-1532-B3D8-D2C0-EC85F04D9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37221"/>
          </a:xfrm>
        </p:spPr>
        <p:txBody>
          <a:bodyPr/>
          <a:lstStyle/>
          <a:p>
            <a:r>
              <a:rPr lang="en-US" dirty="0"/>
              <a:t>SPS Intensity limitations.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8b4e beam.</a:t>
            </a:r>
          </a:p>
        </p:txBody>
      </p:sp>
      <p:sp useBgFill="1">
        <p:nvSpPr>
          <p:cNvPr id="11" name="Marcador de contenido 6">
            <a:extLst>
              <a:ext uri="{FF2B5EF4-FFF2-40B4-BE49-F238E27FC236}">
                <a16:creationId xmlns:a16="http://schemas.microsoft.com/office/drawing/2014/main" id="{EF6E0BC2-9F6F-CC02-FD00-5285AE1B8CD9}"/>
              </a:ext>
            </a:extLst>
          </p:cNvPr>
          <p:cNvSpPr txBox="1">
            <a:spLocks/>
          </p:cNvSpPr>
          <p:nvPr/>
        </p:nvSpPr>
        <p:spPr>
          <a:xfrm>
            <a:off x="393624" y="894770"/>
            <a:ext cx="11574258" cy="2237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AUGUST 2023: </a:t>
            </a:r>
            <a:r>
              <a:rPr lang="en-US" b="1" dirty="0">
                <a:solidFill>
                  <a:schemeClr val="tx2"/>
                </a:solidFill>
              </a:rPr>
              <a:t>4 x 56 bunches</a:t>
            </a:r>
            <a:r>
              <a:rPr lang="en-US" dirty="0">
                <a:solidFill>
                  <a:schemeClr val="tx2"/>
                </a:solidFill>
              </a:rPr>
              <a:t> accelerated to </a:t>
            </a:r>
            <a:r>
              <a:rPr lang="en-US" b="1" dirty="0">
                <a:solidFill>
                  <a:schemeClr val="tx2"/>
                </a:solidFill>
              </a:rPr>
              <a:t>flat top </a:t>
            </a:r>
            <a:r>
              <a:rPr lang="en-US" dirty="0">
                <a:solidFill>
                  <a:schemeClr val="tx2"/>
                </a:solidFill>
              </a:rPr>
              <a:t>with </a:t>
            </a:r>
            <a:r>
              <a:rPr lang="en-US" b="1" dirty="0">
                <a:solidFill>
                  <a:schemeClr val="tx2"/>
                </a:solidFill>
              </a:rPr>
              <a:t>2.15e11 p/b </a:t>
            </a:r>
            <a:r>
              <a:rPr lang="en-US" dirty="0">
                <a:solidFill>
                  <a:schemeClr val="tx2"/>
                </a:solidFill>
              </a:rPr>
              <a:t>with very good transmission</a:t>
            </a:r>
            <a:r>
              <a:rPr lang="en-US" b="1" dirty="0">
                <a:solidFill>
                  <a:schemeClr val="tx2"/>
                </a:solidFill>
              </a:rPr>
              <a:t>.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800" b="1" dirty="0">
                <a:solidFill>
                  <a:srgbClr val="36770E"/>
                </a:solidFill>
              </a:rPr>
              <a:t>Very small vacuum activity in the 800 MHz cavity 1 (conditioning during the year)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800" b="1" dirty="0">
                <a:solidFill>
                  <a:srgbClr val="C00000"/>
                </a:solidFill>
              </a:rPr>
              <a:t>Intensity reach is limited by vacuum activity near the TT60 junction  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/>
              <a:t>Reverse protection interlock triggered for 200 MHz cavity 4 for bunch intensities above 2.0e11 p/b. Transmission lines will be inspected during YETS.</a:t>
            </a:r>
            <a:r>
              <a:rPr lang="en-US" sz="1800" b="1" dirty="0">
                <a:solidFill>
                  <a:srgbClr val="C00000"/>
                </a:solidFill>
              </a:rPr>
              <a:t>    </a:t>
            </a:r>
            <a:endParaRPr lang="en-US" sz="1800" dirty="0">
              <a:solidFill>
                <a:srgbClr val="C00000"/>
              </a:solidFill>
            </a:endParaRPr>
          </a:p>
          <a:p>
            <a:endParaRPr lang="es-ES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F6CC54FA-2E9B-FFED-C32B-239D7794E33F}"/>
              </a:ext>
            </a:extLst>
          </p:cNvPr>
          <p:cNvGrpSpPr/>
          <p:nvPr/>
        </p:nvGrpSpPr>
        <p:grpSpPr>
          <a:xfrm>
            <a:off x="915596" y="2461064"/>
            <a:ext cx="10161494" cy="4064598"/>
            <a:chOff x="754232" y="2165230"/>
            <a:chExt cx="10161494" cy="4064598"/>
          </a:xfrm>
        </p:grpSpPr>
        <p:pic>
          <p:nvPicPr>
            <p:cNvPr id="3" name="Imagen 2" descr="Imagen que contiene instrumento, estacionaria, lápiz, tabla&#10;&#10;Descripción generada automáticamente">
              <a:extLst>
                <a:ext uri="{FF2B5EF4-FFF2-40B4-BE49-F238E27FC236}">
                  <a16:creationId xmlns:a16="http://schemas.microsoft.com/office/drawing/2014/main" id="{B6BA3618-9A09-737F-552D-ACA5BF1105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4232" y="2165230"/>
              <a:ext cx="10161494" cy="4064598"/>
            </a:xfrm>
            <a:prstGeom prst="rect">
              <a:avLst/>
            </a:prstGeom>
          </p:spPr>
        </p:pic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C960C635-51E3-49B1-BE19-350430F69529}"/>
                </a:ext>
              </a:extLst>
            </p:cNvPr>
            <p:cNvSpPr txBox="1"/>
            <p:nvPr/>
          </p:nvSpPr>
          <p:spPr>
            <a:xfrm>
              <a:off x="5807103" y="3152001"/>
              <a:ext cx="173826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s-ES" b="1" dirty="0">
                  <a:solidFill>
                    <a:srgbClr val="C00000"/>
                  </a:solidFill>
                </a:rPr>
                <a:t>TT60 </a:t>
              </a:r>
              <a:r>
                <a:rPr lang="es-ES" b="1" dirty="0" err="1">
                  <a:solidFill>
                    <a:srgbClr val="C00000"/>
                  </a:solidFill>
                </a:rPr>
                <a:t>junction</a:t>
              </a:r>
              <a:endParaRPr lang="es-ES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0D113447-11A2-E85E-D47C-476F97FA8FC9}"/>
                </a:ext>
              </a:extLst>
            </p:cNvPr>
            <p:cNvSpPr txBox="1"/>
            <p:nvPr/>
          </p:nvSpPr>
          <p:spPr>
            <a:xfrm>
              <a:off x="5089413" y="2361436"/>
              <a:ext cx="174413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tx2"/>
                  </a:solidFill>
                </a:rPr>
                <a:t>Vacuum activity</a:t>
              </a: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AE3CC69B-1871-E261-F37D-6B41904A9AC5}"/>
                </a:ext>
              </a:extLst>
            </p:cNvPr>
            <p:cNvSpPr txBox="1"/>
            <p:nvPr/>
          </p:nvSpPr>
          <p:spPr>
            <a:xfrm>
              <a:off x="5336836" y="4429711"/>
              <a:ext cx="173826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s-ES" b="1" dirty="0">
                  <a:solidFill>
                    <a:srgbClr val="1D9915"/>
                  </a:solidFill>
                </a:rPr>
                <a:t>800 MHz C1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5E34A573-1F8D-1703-874E-630A24C1AFE6}"/>
                </a:ext>
              </a:extLst>
            </p:cNvPr>
            <p:cNvSpPr txBox="1"/>
            <p:nvPr/>
          </p:nvSpPr>
          <p:spPr>
            <a:xfrm>
              <a:off x="1276274" y="5200676"/>
              <a:ext cx="173826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s-ES" b="1" dirty="0">
                  <a:solidFill>
                    <a:srgbClr val="EE8030"/>
                  </a:solidFill>
                </a:rPr>
                <a:t>800 MHz C2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950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>
            <a:extLst>
              <a:ext uri="{FF2B5EF4-FFF2-40B4-BE49-F238E27FC236}">
                <a16:creationId xmlns:a16="http://schemas.microsoft.com/office/drawing/2014/main" id="{5868E015-1824-AC06-77F4-AED67FEFD7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1097"/>
            <a:ext cx="6131428" cy="4496381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62204D37-A7F7-13F2-CCF4-794685E82B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141098"/>
            <a:ext cx="6131428" cy="449638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37B968-20B1-859B-8743-63B39CA78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868500"/>
            <a:ext cx="11376025" cy="1065742"/>
          </a:xfrm>
        </p:spPr>
        <p:txBody>
          <a:bodyPr/>
          <a:lstStyle/>
          <a:p>
            <a:pPr algn="ctr"/>
            <a:r>
              <a:rPr lang="en-US" sz="2400" u="sng" dirty="0"/>
              <a:t>Comparing beam spectrum 25 ns standard and 8b4e beams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EC83693-6235-9A25-7938-A05AF4BFD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B68B830-1B27-2B0B-F4FF-289EA119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42E4342-2C78-F200-D557-821EAEFA4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13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5ED9A75-0123-E8E9-64A7-7B45973900AD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6372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SPS Intensity limitations.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8b4e beam.</a:t>
            </a:r>
          </a:p>
        </p:txBody>
      </p:sp>
    </p:spTree>
    <p:extLst>
      <p:ext uri="{BB962C8B-B14F-4D97-AF65-F5344CB8AC3E}">
        <p14:creationId xmlns:p14="http://schemas.microsoft.com/office/powerpoint/2010/main" val="2168052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DEECC2-AEF0-1F6D-E00D-14BF9A549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7D84F2-D53C-156E-10D2-61EEA2A83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E2109F-DC13-6FD4-BCDE-C2962AD23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89329896-95BC-C3EE-8BEF-0F2553F8E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1141200"/>
            <a:ext cx="6131428" cy="4496381"/>
          </a:xfrm>
          <a:prstGeom prst="rect">
            <a:avLst/>
          </a:prstGeom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145CEED7-2C4F-9E5B-B9AF-51DF66D22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1200"/>
            <a:ext cx="6131428" cy="449638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BFDEB5D-941C-C827-444D-95717868A08C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6372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SPS Intensity limitations.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8b4e beam.</a:t>
            </a:r>
          </a:p>
        </p:txBody>
      </p:sp>
      <p:sp>
        <p:nvSpPr>
          <p:cNvPr id="14" name="Rectángulo redondeado 13">
            <a:extLst>
              <a:ext uri="{FF2B5EF4-FFF2-40B4-BE49-F238E27FC236}">
                <a16:creationId xmlns:a16="http://schemas.microsoft.com/office/drawing/2014/main" id="{3B0C248D-0059-3CA0-0413-1098C4819086}"/>
              </a:ext>
            </a:extLst>
          </p:cNvPr>
          <p:cNvSpPr/>
          <p:nvPr/>
        </p:nvSpPr>
        <p:spPr>
          <a:xfrm>
            <a:off x="730381" y="5597239"/>
            <a:ext cx="10701759" cy="661687"/>
          </a:xfrm>
          <a:prstGeom prst="roundRect">
            <a:avLst/>
          </a:prstGeom>
          <a:solidFill>
            <a:schemeClr val="accent3">
              <a:lumMod val="40000"/>
              <a:lumOff val="60000"/>
              <a:alpha val="27843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F53AFAF-0495-558A-A0FA-D1FF99986217}"/>
              </a:ext>
            </a:extLst>
          </p:cNvPr>
          <p:cNvSpPr txBox="1"/>
          <p:nvPr/>
        </p:nvSpPr>
        <p:spPr>
          <a:xfrm>
            <a:off x="1114866" y="5654291"/>
            <a:ext cx="1023357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Additional frequencies are excited with the 8b4e beam, compared to the 25 ns standard beam.</a:t>
            </a:r>
          </a:p>
          <a:p>
            <a:r>
              <a:rPr lang="en-US" b="1" i="0" dirty="0">
                <a:solidFill>
                  <a:schemeClr val="tx2"/>
                </a:solidFill>
                <a:effectLst/>
              </a:rPr>
              <a:t>Switching to 8b4e beam is not without risks; other devices may react to this in the future.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B6B8B7AE-0154-C6AF-AD8C-3C5A6F804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868500"/>
            <a:ext cx="11376025" cy="1065742"/>
          </a:xfrm>
        </p:spPr>
        <p:txBody>
          <a:bodyPr/>
          <a:lstStyle/>
          <a:p>
            <a:pPr algn="ctr"/>
            <a:r>
              <a:rPr lang="en-US" sz="2400" u="sng" dirty="0"/>
              <a:t>Comparing beam spectrum 25 ns standard and 8b4e beams</a:t>
            </a:r>
          </a:p>
        </p:txBody>
      </p:sp>
    </p:spTree>
    <p:extLst>
      <p:ext uri="{BB962C8B-B14F-4D97-AF65-F5344CB8AC3E}">
        <p14:creationId xmlns:p14="http://schemas.microsoft.com/office/powerpoint/2010/main" val="2567217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8CC2-4217-DF18-7A87-FB668D0EF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OUTLINE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9602E7-203E-BC44-B8A9-28D39D1D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BA3036-5CFD-AA22-C4A5-5FBF72654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344621-632B-57AF-3DEE-AF0AC25E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15</a:t>
            </a:fld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727B9A7-29A3-97EA-4BB9-3C5429875455}"/>
              </a:ext>
            </a:extLst>
          </p:cNvPr>
          <p:cNvSpPr txBox="1"/>
          <p:nvPr/>
        </p:nvSpPr>
        <p:spPr>
          <a:xfrm>
            <a:off x="1309661" y="1305341"/>
            <a:ext cx="896168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PSB, PS and SPS overview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SPS</a:t>
            </a:r>
            <a:endParaRPr lang="en-US" sz="2200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Intensity reach and hardware limitations for different beams:</a:t>
            </a:r>
            <a:endParaRPr lang="en-US" sz="22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Intensity limitations with the Standard beam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Intensity limitations with the 8b4e beam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SPS wire scanners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SPS vertical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horizontal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Summary</a:t>
            </a:r>
            <a:endParaRPr lang="en-US" sz="2400" b="1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lvl="2"/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64644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BDB8A4B-1D7D-05DD-A0AC-1CA0C4B61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405357-DD68-FDB6-DD21-ED0A7239B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3FEA02-E8AD-1A9D-DC8B-37D28267C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16</a:t>
            </a:fld>
            <a:endParaRPr lang="en-GB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C56FD9AB-EF69-D906-E535-7EC47A6B5ABC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SPS Wire scanners: Breakage and mitigations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E465B3A-C118-48D7-E136-729E3B1195CD}"/>
              </a:ext>
            </a:extLst>
          </p:cNvPr>
          <p:cNvSpPr txBox="1"/>
          <p:nvPr/>
        </p:nvSpPr>
        <p:spPr>
          <a:xfrm>
            <a:off x="407987" y="1453992"/>
            <a:ext cx="459850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12th of April 2023, SPS scrubbing run: 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All four BWS’ wires found 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broken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br>
              <a:rPr lang="en-US" sz="2000" dirty="0">
                <a:solidFill>
                  <a:schemeClr val="tx2"/>
                </a:solidFill>
              </a:rPr>
            </a:br>
            <a:r>
              <a:rPr lang="en-US" sz="2000" dirty="0">
                <a:solidFill>
                  <a:schemeClr val="tx2"/>
                </a:solidFill>
              </a:rPr>
              <a:t>when in 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parking position 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with intensities below the LIU target.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01DDCAD-8B59-8E75-E98F-EBF75AE242CC}"/>
              </a:ext>
            </a:extLst>
          </p:cNvPr>
          <p:cNvSpPr txBox="1"/>
          <p:nvPr/>
        </p:nvSpPr>
        <p:spPr>
          <a:xfrm>
            <a:off x="344557" y="940073"/>
            <a:ext cx="53538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BREAKAGE during Scrubbing</a:t>
            </a:r>
            <a:r>
              <a:rPr lang="en-US" sz="2400" dirty="0"/>
              <a:t> </a:t>
            </a:r>
          </a:p>
        </p:txBody>
      </p:sp>
      <p:sp>
        <p:nvSpPr>
          <p:cNvPr id="15" name="Flecha derecha 14">
            <a:extLst>
              <a:ext uri="{FF2B5EF4-FFF2-40B4-BE49-F238E27FC236}">
                <a16:creationId xmlns:a16="http://schemas.microsoft.com/office/drawing/2014/main" id="{E0209AC7-BAFE-0329-ABD4-30027059FC30}"/>
              </a:ext>
            </a:extLst>
          </p:cNvPr>
          <p:cNvSpPr/>
          <p:nvPr/>
        </p:nvSpPr>
        <p:spPr>
          <a:xfrm>
            <a:off x="5393636" y="1762541"/>
            <a:ext cx="1791875" cy="243274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4D021C9-EE76-A50A-CDBB-AA877FC24F84}"/>
              </a:ext>
            </a:extLst>
          </p:cNvPr>
          <p:cNvSpPr txBox="1"/>
          <p:nvPr/>
        </p:nvSpPr>
        <p:spPr>
          <a:xfrm>
            <a:off x="5499652" y="1414236"/>
            <a:ext cx="1511632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Replacement</a:t>
            </a:r>
          </a:p>
          <a:p>
            <a:pPr algn="l"/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l"/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of 2 wires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3A3B0B5-9C24-1CAA-674E-F4598BDF4546}"/>
              </a:ext>
            </a:extLst>
          </p:cNvPr>
          <p:cNvSpPr txBox="1"/>
          <p:nvPr/>
        </p:nvSpPr>
        <p:spPr>
          <a:xfrm>
            <a:off x="7651334" y="1300876"/>
            <a:ext cx="38401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SECOND BREAKAGE  </a:t>
            </a:r>
            <a:endParaRPr lang="en-US" sz="240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DAD9969-DB9B-C909-7F5B-635827EA1498}"/>
              </a:ext>
            </a:extLst>
          </p:cNvPr>
          <p:cNvSpPr txBox="1"/>
          <p:nvPr/>
        </p:nvSpPr>
        <p:spPr>
          <a:xfrm>
            <a:off x="7767467" y="1792156"/>
            <a:ext cx="414583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tx2"/>
                </a:solidFill>
              </a:rPr>
              <a:t>Breakage again with the standard flat top (4 x 72b, ~1.8e11 p/b)</a:t>
            </a:r>
            <a:endParaRPr lang="en-US" sz="2000" b="1" dirty="0">
              <a:solidFill>
                <a:schemeClr val="tx2"/>
              </a:solidFill>
              <a:latin typeface="Arial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A65336C-5FCC-9B59-14E0-5953932094FE}"/>
              </a:ext>
            </a:extLst>
          </p:cNvPr>
          <p:cNvSpPr txBox="1"/>
          <p:nvPr/>
        </p:nvSpPr>
        <p:spPr>
          <a:xfrm>
            <a:off x="344557" y="3316081"/>
            <a:ext cx="111469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MITIGATIONS IMPLEMENTED IN THE TECHNICAL STOP IN JUNE 2023 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957B0F3-D8DC-6954-5D4B-F1A8C1E85306}"/>
              </a:ext>
            </a:extLst>
          </p:cNvPr>
          <p:cNvSpPr txBox="1"/>
          <p:nvPr/>
        </p:nvSpPr>
        <p:spPr>
          <a:xfrm>
            <a:off x="676067" y="4091609"/>
            <a:ext cx="801073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3850" lvl="1"/>
            <a:r>
              <a:rPr lang="en-US" sz="2000" dirty="0">
                <a:solidFill>
                  <a:schemeClr val="tx2"/>
                </a:solidFill>
              </a:rPr>
              <a:t>Equipment installed in BA4 to reduce the power loss on the wires:</a:t>
            </a:r>
            <a:endParaRPr lang="en-US" sz="2000" b="1" dirty="0">
              <a:solidFill>
                <a:schemeClr val="tx2"/>
              </a:solidFill>
            </a:endParaRP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ferrite tiles </a:t>
            </a:r>
            <a:r>
              <a:rPr lang="en-US" sz="2000" dirty="0">
                <a:solidFill>
                  <a:schemeClr val="tx2"/>
                </a:solidFill>
              </a:rPr>
              <a:t>in the tank (horizontal)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ferrite tiles </a:t>
            </a:r>
            <a:r>
              <a:rPr lang="en-US" sz="2000" dirty="0">
                <a:solidFill>
                  <a:schemeClr val="tx2"/>
                </a:solidFill>
                <a:effectLst/>
              </a:rPr>
              <a:t>+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coupler</a:t>
            </a:r>
            <a:r>
              <a:rPr lang="en-US" sz="2000" dirty="0">
                <a:solidFill>
                  <a:schemeClr val="tx2"/>
                </a:solidFill>
                <a:effectLst/>
              </a:rPr>
              <a:t> in the tank (vertical)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  <a:effectLst/>
              </a:rPr>
              <a:t>References: [</a:t>
            </a:r>
            <a:r>
              <a:rPr lang="en-US" sz="2000" dirty="0">
                <a:solidFill>
                  <a:schemeClr val="tx2"/>
                </a:solidFill>
                <a:effectLst/>
                <a:hlinkClick r:id="rId2"/>
              </a:rPr>
              <a:t>1</a:t>
            </a:r>
            <a:r>
              <a:rPr lang="en-US" sz="2000" dirty="0">
                <a:solidFill>
                  <a:schemeClr val="tx2"/>
                </a:solidFill>
                <a:effectLst/>
              </a:rPr>
              <a:t>, </a:t>
            </a:r>
            <a:r>
              <a:rPr lang="en-US" sz="2000" dirty="0">
                <a:solidFill>
                  <a:schemeClr val="tx2"/>
                </a:solidFill>
                <a:effectLst/>
                <a:hlinkClick r:id="rId3"/>
              </a:rPr>
              <a:t>2</a:t>
            </a:r>
            <a:r>
              <a:rPr lang="en-US" sz="2000" dirty="0">
                <a:solidFill>
                  <a:schemeClr val="tx2"/>
                </a:solidFill>
                <a:effectLst/>
              </a:rPr>
              <a:t>, </a:t>
            </a:r>
            <a:r>
              <a:rPr lang="en-US" sz="2000" dirty="0">
                <a:solidFill>
                  <a:schemeClr val="tx2"/>
                </a:solidFill>
                <a:effectLst/>
                <a:hlinkClick r:id="rId4"/>
              </a:rPr>
              <a:t>3</a:t>
            </a:r>
            <a:r>
              <a:rPr lang="en-US" sz="2000" dirty="0">
                <a:solidFill>
                  <a:schemeClr val="tx2"/>
                </a:solidFill>
                <a:effectLst/>
              </a:rPr>
              <a:t>]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24C253A-15DC-036E-9E3F-8915BD80BDD5}"/>
              </a:ext>
            </a:extLst>
          </p:cNvPr>
          <p:cNvSpPr txBox="1"/>
          <p:nvPr/>
        </p:nvSpPr>
        <p:spPr>
          <a:xfrm>
            <a:off x="92083" y="5813601"/>
            <a:ext cx="121933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6770E"/>
                </a:solidFill>
              </a:rPr>
              <a:t>Wire scanners s</a:t>
            </a:r>
            <a:r>
              <a:rPr lang="en-US" sz="2000" b="1" dirty="0">
                <a:solidFill>
                  <a:srgbClr val="36770E"/>
                </a:solidFill>
                <a:effectLst/>
              </a:rPr>
              <a:t>urvived up to ~2.2e11 p/b and nominal bunch length of ~1.6 ns at standard flat top </a:t>
            </a:r>
            <a:endParaRPr lang="en-US" sz="2000" b="1" dirty="0">
              <a:solidFill>
                <a:srgbClr val="36770E"/>
              </a:solidFill>
            </a:endParaRPr>
          </a:p>
        </p:txBody>
      </p:sp>
      <p:pic>
        <p:nvPicPr>
          <p:cNvPr id="36" name="Picture 34" descr="A diagram of a solar cell&#10;&#10;Description automatically generated">
            <a:extLst>
              <a:ext uri="{FF2B5EF4-FFF2-40B4-BE49-F238E27FC236}">
                <a16:creationId xmlns:a16="http://schemas.microsoft.com/office/drawing/2014/main" id="{22172A84-1311-2B70-9939-EBECE2B3445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4" t="11299" r="28984" b="14893"/>
          <a:stretch/>
        </p:blipFill>
        <p:spPr>
          <a:xfrm>
            <a:off x="8728030" y="3717714"/>
            <a:ext cx="2379516" cy="213291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DBE1AB8-9AE0-3B9E-6D09-F200432DCBA7}"/>
              </a:ext>
            </a:extLst>
          </p:cNvPr>
          <p:cNvSpPr txBox="1"/>
          <p:nvPr/>
        </p:nvSpPr>
        <p:spPr>
          <a:xfrm>
            <a:off x="407987" y="2816778"/>
            <a:ext cx="799097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>
                <a:solidFill>
                  <a:schemeClr val="tx2"/>
                </a:solidFill>
              </a:rPr>
              <a:t>High repetition rate and long flat top with short bunches ~1.65 ns </a:t>
            </a:r>
          </a:p>
        </p:txBody>
      </p:sp>
    </p:spTree>
    <p:extLst>
      <p:ext uri="{BB962C8B-B14F-4D97-AF65-F5344CB8AC3E}">
        <p14:creationId xmlns:p14="http://schemas.microsoft.com/office/powerpoint/2010/main" val="386298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18" grpId="0"/>
      <p:bldP spid="20" grpId="0"/>
      <p:bldP spid="23" grpId="0"/>
      <p:bldP spid="25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redondeado 13">
            <a:extLst>
              <a:ext uri="{FF2B5EF4-FFF2-40B4-BE49-F238E27FC236}">
                <a16:creationId xmlns:a16="http://schemas.microsoft.com/office/drawing/2014/main" id="{E730E6E2-ABCD-9E59-FD4B-226460BCC1A9}"/>
              </a:ext>
            </a:extLst>
          </p:cNvPr>
          <p:cNvSpPr/>
          <p:nvPr/>
        </p:nvSpPr>
        <p:spPr>
          <a:xfrm>
            <a:off x="505530" y="4346075"/>
            <a:ext cx="11107271" cy="1190941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7843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7DBE7CE-31AB-8D8A-12CC-12FC1AEEF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196" y="1572333"/>
            <a:ext cx="5498259" cy="1636523"/>
          </a:xfrm>
        </p:spPr>
        <p:txBody>
          <a:bodyPr/>
          <a:lstStyle/>
          <a:p>
            <a:r>
              <a:rPr lang="en-US" sz="2000" dirty="0"/>
              <a:t>It was not possible to perform the “stress test” planned in October 2023 with the long flat top.</a:t>
            </a:r>
            <a:endParaRPr lang="en-US" sz="2000" b="1" i="0" dirty="0">
              <a:solidFill>
                <a:schemeClr val="accent3"/>
              </a:solidFill>
              <a:effectLst/>
            </a:endParaRPr>
          </a:p>
          <a:p>
            <a:r>
              <a:rPr lang="en-US" sz="2000" b="1" i="0" dirty="0">
                <a:solidFill>
                  <a:srgbClr val="C00000"/>
                </a:solidFill>
                <a:effectLst/>
              </a:rPr>
              <a:t>Mitigations not </a:t>
            </a:r>
            <a:r>
              <a:rPr lang="en-US" sz="2000" i="0" dirty="0">
                <a:solidFill>
                  <a:srgbClr val="C00000"/>
                </a:solidFill>
                <a:effectLst/>
              </a:rPr>
              <a:t>tested with the long flat top and high repetition rate.</a:t>
            </a:r>
          </a:p>
          <a:p>
            <a:br>
              <a:rPr lang="es-ES" dirty="0"/>
            </a:b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43D7DD-6B3D-6F90-6A1D-D78896759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ABA2B7-65A9-3ECA-6CE1-617473EBE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E3196B-C782-B2B4-E6BF-03E3387E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17</a:t>
            </a:fld>
            <a:endParaRPr lang="en-GB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ED4FA12D-2FA6-FA89-2384-97441C1CEC9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SPS Wire scanners: Breakage and mitigations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4745077-5767-BD9B-4542-10686DC62FE1}"/>
              </a:ext>
            </a:extLst>
          </p:cNvPr>
          <p:cNvSpPr txBox="1"/>
          <p:nvPr/>
        </p:nvSpPr>
        <p:spPr>
          <a:xfrm>
            <a:off x="474248" y="3946992"/>
            <a:ext cx="201978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2400" b="1"/>
              <a:t>YETS 2023-24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AC17449-E282-05FB-0F18-F3088F200B32}"/>
              </a:ext>
            </a:extLst>
          </p:cNvPr>
          <p:cNvSpPr txBox="1"/>
          <p:nvPr/>
        </p:nvSpPr>
        <p:spPr>
          <a:xfrm>
            <a:off x="595085" y="4552131"/>
            <a:ext cx="11255188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effectLst/>
              </a:rPr>
              <a:t>Installation of </a:t>
            </a:r>
            <a:r>
              <a:rPr lang="en-US" sz="2000" dirty="0">
                <a:solidFill>
                  <a:schemeClr val="tx2"/>
                </a:solidFill>
              </a:rPr>
              <a:t>four new</a:t>
            </a:r>
            <a:r>
              <a:rPr lang="en-US" sz="2000" dirty="0">
                <a:solidFill>
                  <a:schemeClr val="tx2"/>
                </a:solidFill>
                <a:effectLst/>
              </a:rPr>
              <a:t> wires.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Installation of </a:t>
            </a:r>
            <a:r>
              <a:rPr lang="en-US" sz="2000" b="1" u="sng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ferrites and coupler 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in all 4 wire scanners tanks, both in BA4 and BA5.</a:t>
            </a:r>
          </a:p>
          <a:p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0FC6FF9-D5A9-C975-1534-0A1846F810C8}"/>
              </a:ext>
            </a:extLst>
          </p:cNvPr>
          <p:cNvSpPr txBox="1"/>
          <p:nvPr/>
        </p:nvSpPr>
        <p:spPr>
          <a:xfrm>
            <a:off x="6794662" y="1181595"/>
            <a:ext cx="402554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36770E"/>
                </a:solidFill>
              </a:rPr>
              <a:t>T</a:t>
            </a:r>
            <a:r>
              <a:rPr lang="en-US" sz="2000" b="1" i="0" dirty="0">
                <a:solidFill>
                  <a:srgbClr val="36770E"/>
                </a:solidFill>
                <a:effectLst/>
              </a:rPr>
              <a:t>hey have demonstrated </a:t>
            </a:r>
            <a:br>
              <a:rPr lang="en-US" sz="2000" b="1" i="0" dirty="0">
                <a:solidFill>
                  <a:srgbClr val="36770E"/>
                </a:solidFill>
                <a:effectLst/>
              </a:rPr>
            </a:br>
            <a:r>
              <a:rPr lang="en-US" sz="2000" b="1" i="0" dirty="0">
                <a:solidFill>
                  <a:srgbClr val="36770E"/>
                </a:solidFill>
                <a:effectLst/>
              </a:rPr>
              <a:t>their efficacy up to now</a:t>
            </a:r>
            <a:br>
              <a:rPr lang="en-US" sz="2000" b="1" i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</a:br>
            <a:r>
              <a:rPr lang="en-US" sz="2000" b="1" i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 </a:t>
            </a: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000" b="1" i="0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  <a:p>
            <a:pPr marL="342900" indent="-342900" algn="ctr">
              <a:buFont typeface="Courier New" panose="02070309020205020404" pitchFamily="49" charset="0"/>
              <a:buChar char="o"/>
            </a:pPr>
            <a:endParaRPr lang="en-US" sz="2000" b="1" i="0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  <a:p>
            <a:pPr marL="323850" lvl="1" algn="ctr"/>
            <a:r>
              <a:rPr lang="en-US" sz="2000" dirty="0">
                <a:solidFill>
                  <a:schemeClr val="tx2"/>
                </a:solidFill>
                <a:effectLst/>
              </a:rPr>
              <a:t>The same solution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br>
              <a:rPr lang="en-US" sz="2000" dirty="0">
                <a:solidFill>
                  <a:schemeClr val="tx2"/>
                </a:solidFill>
              </a:rPr>
            </a:br>
            <a:r>
              <a:rPr lang="en-US" sz="2000" dirty="0">
                <a:solidFill>
                  <a:schemeClr val="tx2"/>
                </a:solidFill>
              </a:rPr>
              <a:t>(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FERRITES + COUPLER</a:t>
            </a:r>
            <a:r>
              <a:rPr lang="en-US" sz="2000" dirty="0">
                <a:solidFill>
                  <a:schemeClr val="tx2"/>
                </a:solidFill>
                <a:effectLst/>
              </a:rPr>
              <a:t>) </a:t>
            </a:r>
            <a:br>
              <a:rPr lang="en-US" sz="2000" dirty="0">
                <a:solidFill>
                  <a:schemeClr val="tx2"/>
                </a:solidFill>
                <a:effectLst/>
              </a:rPr>
            </a:br>
            <a:r>
              <a:rPr lang="en-US" sz="2000" dirty="0">
                <a:solidFill>
                  <a:schemeClr val="tx2"/>
                </a:solidFill>
                <a:effectLst/>
              </a:rPr>
              <a:t>will be used in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  <a:effectLst/>
              </a:rPr>
              <a:t>BA5</a:t>
            </a:r>
          </a:p>
        </p:txBody>
      </p:sp>
      <p:sp>
        <p:nvSpPr>
          <p:cNvPr id="8" name="Flecha abajo 7">
            <a:extLst>
              <a:ext uri="{FF2B5EF4-FFF2-40B4-BE49-F238E27FC236}">
                <a16:creationId xmlns:a16="http://schemas.microsoft.com/office/drawing/2014/main" id="{F85A7653-D974-274A-790C-394D9D1CB4A7}"/>
              </a:ext>
            </a:extLst>
          </p:cNvPr>
          <p:cNvSpPr/>
          <p:nvPr/>
        </p:nvSpPr>
        <p:spPr>
          <a:xfrm>
            <a:off x="8659906" y="2124635"/>
            <a:ext cx="242047" cy="535946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32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/>
      <p:bldP spid="12" grpId="0"/>
      <p:bldP spid="13" grpId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09FE06B4-220F-4EF5-1330-C20F33EF3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0" y="2499244"/>
            <a:ext cx="5601755" cy="3501097"/>
          </a:xfrm>
          <a:prstGeom prst="rect">
            <a:avLst/>
          </a:prstGeom>
        </p:spPr>
      </p:pic>
      <p:pic>
        <p:nvPicPr>
          <p:cNvPr id="9" name="Imagen 8" descr="Gráfico, Gráfico de cajas y bigotes&#10;&#10;Descripción generada automáticamente">
            <a:extLst>
              <a:ext uri="{FF2B5EF4-FFF2-40B4-BE49-F238E27FC236}">
                <a16:creationId xmlns:a16="http://schemas.microsoft.com/office/drawing/2014/main" id="{AC19E5B8-0308-F828-6611-2E452589E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00" y="2499244"/>
            <a:ext cx="5601600" cy="3501000"/>
          </a:xfrm>
          <a:prstGeom prst="rect">
            <a:avLst/>
          </a:prstGeom>
        </p:spPr>
      </p:pic>
      <p:sp>
        <p:nvSpPr>
          <p:cNvPr id="12" name="Rectángulo redondeado 11">
            <a:extLst>
              <a:ext uri="{FF2B5EF4-FFF2-40B4-BE49-F238E27FC236}">
                <a16:creationId xmlns:a16="http://schemas.microsoft.com/office/drawing/2014/main" id="{4DEE4C5E-117C-2095-90DB-3E5C73C1BDE2}"/>
              </a:ext>
            </a:extLst>
          </p:cNvPr>
          <p:cNvSpPr/>
          <p:nvPr/>
        </p:nvSpPr>
        <p:spPr>
          <a:xfrm>
            <a:off x="5801160" y="4679650"/>
            <a:ext cx="5686167" cy="805102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7843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A70017-D0A3-1A86-62D0-879B7B7E5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D262E9-E20C-0B8D-5AD1-4BC7D4B06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B84A48-FB3D-6687-C549-65238B9D3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EF0CECC-FF57-16BD-AA85-1EB163D75337}"/>
              </a:ext>
            </a:extLst>
          </p:cNvPr>
          <p:cNvSpPr txBox="1"/>
          <p:nvPr/>
        </p:nvSpPr>
        <p:spPr>
          <a:xfrm>
            <a:off x="5916386" y="2690906"/>
            <a:ext cx="596612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From the power loss calculations (conservative approach):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6770E"/>
                </a:solidFill>
              </a:rPr>
              <a:t>No issues are expected with the standard flat top up to ultimate LIU intensity, </a:t>
            </a:r>
            <a:r>
              <a:rPr lang="en-US" b="1" dirty="0">
                <a:solidFill>
                  <a:schemeClr val="tx2"/>
                </a:solidFill>
              </a:rPr>
              <a:t>even in dedicated mode.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But </a:t>
            </a:r>
            <a:r>
              <a:rPr lang="en-US" b="1" dirty="0">
                <a:solidFill>
                  <a:schemeClr val="tx2"/>
                </a:solidFill>
              </a:rPr>
              <a:t>some minimum risk </a:t>
            </a:r>
            <a:r>
              <a:rPr lang="en-US" dirty="0">
                <a:solidFill>
                  <a:schemeClr val="tx2"/>
                </a:solidFill>
              </a:rPr>
              <a:t>with </a:t>
            </a:r>
            <a:r>
              <a:rPr lang="en-US" b="1" dirty="0">
                <a:solidFill>
                  <a:schemeClr val="tx2"/>
                </a:solidFill>
              </a:rPr>
              <a:t>high duty cycle </a:t>
            </a:r>
            <a:r>
              <a:rPr lang="en-US" dirty="0">
                <a:solidFill>
                  <a:schemeClr val="tx2"/>
                </a:solidFill>
              </a:rPr>
              <a:t>and the </a:t>
            </a:r>
            <a:r>
              <a:rPr lang="en-US" b="1" dirty="0">
                <a:solidFill>
                  <a:schemeClr val="tx2"/>
                </a:solidFill>
              </a:rPr>
              <a:t>long flat top </a:t>
            </a:r>
            <a:r>
              <a:rPr lang="en-US" dirty="0">
                <a:solidFill>
                  <a:schemeClr val="tx2"/>
                </a:solidFill>
              </a:rPr>
              <a:t>due to </a:t>
            </a:r>
            <a:r>
              <a:rPr lang="en-US" b="1" dirty="0">
                <a:solidFill>
                  <a:schemeClr val="tx2"/>
                </a:solidFill>
              </a:rPr>
              <a:t>fatigue effects</a:t>
            </a:r>
            <a:r>
              <a:rPr lang="en-US" dirty="0">
                <a:solidFill>
                  <a:schemeClr val="tx2"/>
                </a:solidFill>
              </a:rPr>
              <a:t>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CA829768-706F-1655-1480-31A68A206EE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SPS Wire scanners: </a:t>
            </a:r>
            <a:r>
              <a:rPr lang="en-US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WHAT IS EXPECTED FOR NEXT YEAR?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A60E44E-B31E-31A4-6251-79DC3B0AB388}"/>
              </a:ext>
            </a:extLst>
          </p:cNvPr>
          <p:cNvSpPr txBox="1"/>
          <p:nvPr/>
        </p:nvSpPr>
        <p:spPr>
          <a:xfrm>
            <a:off x="5885727" y="4734421"/>
            <a:ext cx="5735038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No issues expected with the long flat top and SFTPRO cycle in parallel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During the long flat top cycle next year, the activity of the wires will be monitored.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3919211-EF40-EC5E-50CA-A25EEEABB948}"/>
              </a:ext>
            </a:extLst>
          </p:cNvPr>
          <p:cNvSpPr txBox="1"/>
          <p:nvPr/>
        </p:nvSpPr>
        <p:spPr>
          <a:xfrm>
            <a:off x="1619190" y="2581443"/>
            <a:ext cx="33769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Average power along the cycle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C5E545B-60EF-693E-4A57-FA814E035416}"/>
              </a:ext>
            </a:extLst>
          </p:cNvPr>
          <p:cNvSpPr txBox="1"/>
          <p:nvPr/>
        </p:nvSpPr>
        <p:spPr>
          <a:xfrm>
            <a:off x="357731" y="981443"/>
            <a:ext cx="778487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The long flat top will be needed again in 2024 scrubbing run.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It is aimed to reach 2.3e11 p/b at flat top.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5067EDB-C143-9E50-AB05-26DC9401A22F}"/>
              </a:ext>
            </a:extLst>
          </p:cNvPr>
          <p:cNvSpPr txBox="1"/>
          <p:nvPr/>
        </p:nvSpPr>
        <p:spPr>
          <a:xfrm>
            <a:off x="8345512" y="1040486"/>
            <a:ext cx="364140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Will the wires survive?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4A6842B-26C3-03C8-10EE-41D5ED320300}"/>
              </a:ext>
            </a:extLst>
          </p:cNvPr>
          <p:cNvSpPr txBox="1"/>
          <p:nvPr/>
        </p:nvSpPr>
        <p:spPr>
          <a:xfrm>
            <a:off x="-131064" y="1751190"/>
            <a:ext cx="124541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From power loss calculations </a:t>
            </a:r>
            <a:r>
              <a:rPr lang="en-US" dirty="0">
                <a:solidFill>
                  <a:schemeClr val="tx2"/>
                </a:solidFill>
                <a:hlinkClick r:id="rId4"/>
              </a:rPr>
              <a:t>[4]</a:t>
            </a:r>
            <a:r>
              <a:rPr lang="en-US" dirty="0">
                <a:solidFill>
                  <a:schemeClr val="tx2"/>
                </a:solidFill>
              </a:rPr>
              <a:t>, no issues are expected if considering </a:t>
            </a:r>
            <a:r>
              <a:rPr lang="en-US" b="1" dirty="0">
                <a:solidFill>
                  <a:schemeClr val="tx2"/>
                </a:solidFill>
              </a:rPr>
              <a:t>peak power on the wire along the cycle. 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56D8C85-4762-9298-FB7C-AE1C8850DC93}"/>
              </a:ext>
            </a:extLst>
          </p:cNvPr>
          <p:cNvSpPr txBox="1"/>
          <p:nvPr/>
        </p:nvSpPr>
        <p:spPr>
          <a:xfrm>
            <a:off x="2835089" y="2123814"/>
            <a:ext cx="70933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If considering </a:t>
            </a:r>
            <a:r>
              <a:rPr lang="en-US" b="1" dirty="0">
                <a:solidFill>
                  <a:schemeClr val="tx2"/>
                </a:solidFill>
              </a:rPr>
              <a:t>average power on the wire throughout the cycle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66479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  <p:bldP spid="14" grpId="0"/>
      <p:bldP spid="7" grpId="0"/>
      <p:bldP spid="16" grpId="0"/>
      <p:bldP spid="17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8CC2-4217-DF18-7A87-FB668D0EF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OUTLINE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9602E7-203E-BC44-B8A9-28D39D1D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BA3036-5CFD-AA22-C4A5-5FBF72654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344621-632B-57AF-3DEE-AF0AC25E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19</a:t>
            </a:fld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926C580-3958-A529-8CA6-EDDF53D592D5}"/>
              </a:ext>
            </a:extLst>
          </p:cNvPr>
          <p:cNvSpPr txBox="1"/>
          <p:nvPr/>
        </p:nvSpPr>
        <p:spPr>
          <a:xfrm>
            <a:off x="1309661" y="1305341"/>
            <a:ext cx="896168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PSB, PS and SPS overview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SPS</a:t>
            </a:r>
            <a:endParaRPr lang="en-US" sz="2200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Intensity reach and hardware limitations for different beams:</a:t>
            </a:r>
            <a:endParaRPr lang="en-US" sz="22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Intensity limitations with the Standard beam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Intensity limitations with the 8b4e beam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wire scanners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SPS vertical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horizontal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Summary</a:t>
            </a:r>
            <a:endParaRPr lang="en-US" sz="2400" b="1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lvl="2"/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7311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8CC2-4217-DF18-7A87-FB668D0EF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OUTLINE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9602E7-203E-BC44-B8A9-28D39D1D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BA3036-5CFD-AA22-C4A5-5FBF72654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344621-632B-57AF-3DEE-AF0AC25E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</a:t>
            </a:fld>
            <a:endParaRPr lang="en-GB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EE04DC2-CB7A-FD44-12A0-CF981382A834}"/>
              </a:ext>
            </a:extLst>
          </p:cNvPr>
          <p:cNvSpPr txBox="1"/>
          <p:nvPr/>
        </p:nvSpPr>
        <p:spPr>
          <a:xfrm>
            <a:off x="1309661" y="1305341"/>
            <a:ext cx="896168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PSB, PS and SPS overview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SPS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effectLst/>
              </a:rPr>
              <a:t>Intensity reach and hardware limitations for different beams:</a:t>
            </a:r>
            <a:endParaRPr lang="en-US" sz="2200" dirty="0">
              <a:solidFill>
                <a:schemeClr val="bg2">
                  <a:lumMod val="10000"/>
                </a:schemeClr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  <a:effectLst/>
              </a:rPr>
              <a:t>Intensity limitations with the Standard beam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2">
                    <a:lumMod val="10000"/>
                  </a:schemeClr>
                </a:solidFill>
              </a:rPr>
              <a:t>Intensity limitations with the 8b4e beam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effectLst/>
              </a:rPr>
              <a:t>SPS wire scanners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SPS vertical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effectLst/>
              </a:rPr>
              <a:t>SPS horizontal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Summary</a:t>
            </a:r>
            <a:endParaRPr lang="en-US" sz="2400" b="1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lvl="2"/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50580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76AD1-98EA-9E87-03D9-C9BA7F733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F47BCD-EED5-0138-606E-C21BED0BC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4FF652-CF7D-E9F6-6419-F71C5FDF8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20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9BB33A9-BF6F-510D-F0BF-109620A9A0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37509"/>
            <a:ext cx="10969139" cy="466742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Extremely fast vertical coupled bunch instability </a:t>
            </a:r>
            <a:r>
              <a:rPr lang="en-US" dirty="0"/>
              <a:t>predicted in simulations</a:t>
            </a:r>
          </a:p>
          <a:p>
            <a:pPr lvl="1"/>
            <a:r>
              <a:rPr lang="en-US" dirty="0"/>
              <a:t>Threshold depends on the set vertical tune (mainly driven by resistive wall)</a:t>
            </a:r>
          </a:p>
          <a:p>
            <a:pPr lvl="1"/>
            <a:r>
              <a:rPr lang="en-US" dirty="0"/>
              <a:t>Experimentally confirmed with 1 batch and low intensity</a:t>
            </a:r>
          </a:p>
          <a:p>
            <a:r>
              <a:rPr lang="en-US" dirty="0">
                <a:solidFill>
                  <a:srgbClr val="008000"/>
                </a:solidFill>
              </a:rPr>
              <a:t>Vertical tunes close to 20.25 resonance </a:t>
            </a:r>
            <a:r>
              <a:rPr lang="en-US" dirty="0"/>
              <a:t>required for LIU parameters</a:t>
            </a:r>
          </a:p>
          <a:p>
            <a:pPr lvl="1"/>
            <a:r>
              <a:rPr lang="en-US" dirty="0"/>
              <a:t>Control of tunes is critical due to large bunch-by-bunch tune shift from impedance – progress on operational correction (model-based application)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59528A94-49C7-B2AE-31EE-8E2EA7FFB1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" t="6231" r="7282"/>
          <a:stretch/>
        </p:blipFill>
        <p:spPr>
          <a:xfrm>
            <a:off x="1725346" y="3531307"/>
            <a:ext cx="3081968" cy="2536946"/>
          </a:xfrm>
          <a:prstGeom prst="rect">
            <a:avLst/>
          </a:prstGeom>
        </p:spPr>
      </p:pic>
      <p:grpSp>
        <p:nvGrpSpPr>
          <p:cNvPr id="9" name="Group 10">
            <a:extLst>
              <a:ext uri="{FF2B5EF4-FFF2-40B4-BE49-F238E27FC236}">
                <a16:creationId xmlns:a16="http://schemas.microsoft.com/office/drawing/2014/main" id="{FA1CB256-A695-9190-C209-C493C1C9CA17}"/>
              </a:ext>
            </a:extLst>
          </p:cNvPr>
          <p:cNvGrpSpPr>
            <a:grpSpLocks noChangeAspect="1"/>
          </p:cNvGrpSpPr>
          <p:nvPr/>
        </p:nvGrpSpPr>
        <p:grpSpPr>
          <a:xfrm>
            <a:off x="5523253" y="3408387"/>
            <a:ext cx="4793421" cy="2659865"/>
            <a:chOff x="4382624" y="1489276"/>
            <a:chExt cx="7391169" cy="4101353"/>
          </a:xfrm>
        </p:grpSpPr>
        <p:pic>
          <p:nvPicPr>
            <p:cNvPr id="10" name="Imagen 4" descr="Gráfico, Gráfico de dispersión&#10;&#10;Descripción generada automáticamente">
              <a:extLst>
                <a:ext uri="{FF2B5EF4-FFF2-40B4-BE49-F238E27FC236}">
                  <a16:creationId xmlns:a16="http://schemas.microsoft.com/office/drawing/2014/main" id="{9BEBD4E4-4CD7-3827-4B29-36B618F71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2624" y="1489276"/>
              <a:ext cx="6152030" cy="4101353"/>
            </a:xfrm>
            <a:prstGeom prst="rect">
              <a:avLst/>
            </a:prstGeom>
          </p:spPr>
        </p:pic>
        <p:sp>
          <p:nvSpPr>
            <p:cNvPr id="11" name="CuadroTexto 3">
              <a:extLst>
                <a:ext uri="{FF2B5EF4-FFF2-40B4-BE49-F238E27FC236}">
                  <a16:creationId xmlns:a16="http://schemas.microsoft.com/office/drawing/2014/main" id="{434BBE17-B3A3-1C11-E7FE-A590497B9CAA}"/>
                </a:ext>
              </a:extLst>
            </p:cNvPr>
            <p:cNvSpPr txBox="1"/>
            <p:nvPr/>
          </p:nvSpPr>
          <p:spPr>
            <a:xfrm>
              <a:off x="10582848" y="2043953"/>
              <a:ext cx="1190945" cy="28822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s-ES" sz="1200">
                  <a:solidFill>
                    <a:srgbClr val="44546A"/>
                  </a:solidFill>
                  <a:latin typeface="Calibri" panose="020F0502020204030204"/>
                </a:rPr>
                <a:t>0.28e11 p/b</a:t>
              </a:r>
            </a:p>
          </p:txBody>
        </p:sp>
        <p:sp>
          <p:nvSpPr>
            <p:cNvPr id="12" name="CuadroTexto 5">
              <a:extLst>
                <a:ext uri="{FF2B5EF4-FFF2-40B4-BE49-F238E27FC236}">
                  <a16:creationId xmlns:a16="http://schemas.microsoft.com/office/drawing/2014/main" id="{DD6F5D6E-A37B-B825-7C42-CAD7618A2202}"/>
                </a:ext>
              </a:extLst>
            </p:cNvPr>
            <p:cNvSpPr txBox="1"/>
            <p:nvPr/>
          </p:nvSpPr>
          <p:spPr>
            <a:xfrm>
              <a:off x="10582848" y="3030069"/>
              <a:ext cx="1190945" cy="28822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s-ES" sz="1200">
                  <a:solidFill>
                    <a:srgbClr val="44546A"/>
                  </a:solidFill>
                  <a:latin typeface="Calibri" panose="020F0502020204030204"/>
                </a:rPr>
                <a:t>0.84e11 p/b</a:t>
              </a:r>
            </a:p>
          </p:txBody>
        </p:sp>
        <p:sp>
          <p:nvSpPr>
            <p:cNvPr id="13" name="CuadroTexto 6">
              <a:extLst>
                <a:ext uri="{FF2B5EF4-FFF2-40B4-BE49-F238E27FC236}">
                  <a16:creationId xmlns:a16="http://schemas.microsoft.com/office/drawing/2014/main" id="{5147E993-BA08-DA76-7D2B-D61CDB6CA74F}"/>
                </a:ext>
              </a:extLst>
            </p:cNvPr>
            <p:cNvSpPr txBox="1"/>
            <p:nvPr/>
          </p:nvSpPr>
          <p:spPr>
            <a:xfrm>
              <a:off x="10582848" y="3739189"/>
              <a:ext cx="1190945" cy="28822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s-ES" sz="1200">
                  <a:solidFill>
                    <a:srgbClr val="44546A"/>
                  </a:solidFill>
                  <a:latin typeface="Calibri" panose="020F0502020204030204"/>
                </a:rPr>
                <a:t>1.34e11 p/b</a:t>
              </a:r>
            </a:p>
          </p:txBody>
        </p:sp>
        <p:sp>
          <p:nvSpPr>
            <p:cNvPr id="14" name="CuadroTexto 7">
              <a:extLst>
                <a:ext uri="{FF2B5EF4-FFF2-40B4-BE49-F238E27FC236}">
                  <a16:creationId xmlns:a16="http://schemas.microsoft.com/office/drawing/2014/main" id="{A076C787-F083-DEB8-AE93-4E197843A903}"/>
                </a:ext>
              </a:extLst>
            </p:cNvPr>
            <p:cNvSpPr txBox="1"/>
            <p:nvPr/>
          </p:nvSpPr>
          <p:spPr>
            <a:xfrm>
              <a:off x="10582846" y="4398549"/>
              <a:ext cx="1190945" cy="28822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s-ES" sz="1200">
                  <a:solidFill>
                    <a:srgbClr val="44546A"/>
                  </a:solidFill>
                  <a:latin typeface="Calibri" panose="020F0502020204030204"/>
                </a:rPr>
                <a:t>1.68e11 p/b</a:t>
              </a:r>
            </a:p>
          </p:txBody>
        </p:sp>
        <p:sp>
          <p:nvSpPr>
            <p:cNvPr id="15" name="CuadroTexto 8">
              <a:extLst>
                <a:ext uri="{FF2B5EF4-FFF2-40B4-BE49-F238E27FC236}">
                  <a16:creationId xmlns:a16="http://schemas.microsoft.com/office/drawing/2014/main" id="{6DC5F2B3-836E-33F2-C872-068DA170F552}"/>
                </a:ext>
              </a:extLst>
            </p:cNvPr>
            <p:cNvSpPr txBox="1"/>
            <p:nvPr/>
          </p:nvSpPr>
          <p:spPr>
            <a:xfrm>
              <a:off x="5271247" y="4398547"/>
              <a:ext cx="1446559" cy="37965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b="1" dirty="0" err="1">
                  <a:solidFill>
                    <a:srgbClr val="FF0000"/>
                  </a:solidFill>
                  <a:latin typeface="Calibri" panose="020F0502020204030204"/>
                </a:rPr>
                <a:t>PyHeadTail</a:t>
              </a:r>
              <a:endParaRPr lang="en-US" sz="1600" b="1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16" name="CuadroTexto 9">
              <a:extLst>
                <a:ext uri="{FF2B5EF4-FFF2-40B4-BE49-F238E27FC236}">
                  <a16:creationId xmlns:a16="http://schemas.microsoft.com/office/drawing/2014/main" id="{2701F62E-73A4-DA4F-A3DB-D6B4830DA1DA}"/>
                </a:ext>
              </a:extLst>
            </p:cNvPr>
            <p:cNvSpPr txBox="1"/>
            <p:nvPr/>
          </p:nvSpPr>
          <p:spPr>
            <a:xfrm>
              <a:off x="5271247" y="4725486"/>
              <a:ext cx="1973335" cy="37965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rgbClr val="00008B"/>
                  </a:solidFill>
                  <a:latin typeface="Calibri" panose="020F0502020204030204"/>
                </a:rPr>
                <a:t>Measurements</a:t>
              </a:r>
            </a:p>
          </p:txBody>
        </p:sp>
      </p:grpSp>
      <p:sp>
        <p:nvSpPr>
          <p:cNvPr id="17" name="Oval 18">
            <a:extLst>
              <a:ext uri="{FF2B5EF4-FFF2-40B4-BE49-F238E27FC236}">
                <a16:creationId xmlns:a16="http://schemas.microsoft.com/office/drawing/2014/main" id="{7523120E-3AE3-B905-E2B5-B0FC0DC6590A}"/>
              </a:ext>
            </a:extLst>
          </p:cNvPr>
          <p:cNvSpPr/>
          <p:nvPr/>
        </p:nvSpPr>
        <p:spPr>
          <a:xfrm>
            <a:off x="3147057" y="5353745"/>
            <a:ext cx="270698" cy="16472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val 19">
            <a:extLst>
              <a:ext uri="{FF2B5EF4-FFF2-40B4-BE49-F238E27FC236}">
                <a16:creationId xmlns:a16="http://schemas.microsoft.com/office/drawing/2014/main" id="{95695351-298C-FBC6-D299-F53C336B5395}"/>
              </a:ext>
            </a:extLst>
          </p:cNvPr>
          <p:cNvSpPr/>
          <p:nvPr/>
        </p:nvSpPr>
        <p:spPr>
          <a:xfrm>
            <a:off x="2227173" y="5330505"/>
            <a:ext cx="270698" cy="164722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41CAA020-BD17-5BAA-6979-ADEF3566057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SPS Vertical stability and working point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" name="Imagen 19" descr="Gráfico&#10;&#10;Descripción generada automáticamente">
            <a:extLst>
              <a:ext uri="{FF2B5EF4-FFF2-40B4-BE49-F238E27FC236}">
                <a16:creationId xmlns:a16="http://schemas.microsoft.com/office/drawing/2014/main" id="{960816F3-8B10-0BCD-5FB1-B76FEFD9D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7324" y="1431302"/>
            <a:ext cx="2020382" cy="1285324"/>
          </a:xfrm>
          <a:prstGeom prst="rect">
            <a:avLst/>
          </a:prstGeom>
        </p:spPr>
      </p:pic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24E2D92A-2173-B8EC-459C-C39C383AE7DA}"/>
              </a:ext>
            </a:extLst>
          </p:cNvPr>
          <p:cNvCxnSpPr>
            <a:cxnSpLocks/>
          </p:cNvCxnSpPr>
          <p:nvPr/>
        </p:nvCxnSpPr>
        <p:spPr>
          <a:xfrm>
            <a:off x="10360832" y="1431302"/>
            <a:ext cx="0" cy="806323"/>
          </a:xfrm>
          <a:prstGeom prst="straightConnector1">
            <a:avLst/>
          </a:prstGeom>
          <a:ln w="12700">
            <a:solidFill>
              <a:srgbClr val="36770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775CE15-6E7D-816E-D5C2-D3D7EAC0BA6B}"/>
              </a:ext>
            </a:extLst>
          </p:cNvPr>
          <p:cNvSpPr txBox="1"/>
          <p:nvPr/>
        </p:nvSpPr>
        <p:spPr>
          <a:xfrm>
            <a:off x="10246419" y="1069946"/>
            <a:ext cx="18594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36770E"/>
                </a:solidFill>
              </a:rPr>
              <a:t>Injection (26 GeV)</a:t>
            </a:r>
          </a:p>
        </p:txBody>
      </p: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C255ACDD-4178-CD14-5419-53D2317FEDCA}"/>
              </a:ext>
            </a:extLst>
          </p:cNvPr>
          <p:cNvCxnSpPr>
            <a:cxnSpLocks/>
          </p:cNvCxnSpPr>
          <p:nvPr/>
        </p:nvCxnSpPr>
        <p:spPr>
          <a:xfrm>
            <a:off x="10360832" y="1431302"/>
            <a:ext cx="235450" cy="642662"/>
          </a:xfrm>
          <a:prstGeom prst="straightConnector1">
            <a:avLst/>
          </a:prstGeom>
          <a:ln w="12700">
            <a:solidFill>
              <a:srgbClr val="36770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767197FB-062C-E2E8-1BB6-1FBA11DA68DA}"/>
              </a:ext>
            </a:extLst>
          </p:cNvPr>
          <p:cNvCxnSpPr>
            <a:cxnSpLocks/>
          </p:cNvCxnSpPr>
          <p:nvPr/>
        </p:nvCxnSpPr>
        <p:spPr>
          <a:xfrm>
            <a:off x="10360832" y="1453210"/>
            <a:ext cx="477497" cy="397742"/>
          </a:xfrm>
          <a:prstGeom prst="straightConnector1">
            <a:avLst/>
          </a:prstGeom>
          <a:ln w="12700">
            <a:solidFill>
              <a:srgbClr val="36770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35B40E34-180D-B7BB-55F8-DBAE25D7D660}"/>
              </a:ext>
            </a:extLst>
          </p:cNvPr>
          <p:cNvCxnSpPr>
            <a:cxnSpLocks/>
          </p:cNvCxnSpPr>
          <p:nvPr/>
        </p:nvCxnSpPr>
        <p:spPr>
          <a:xfrm>
            <a:off x="10364541" y="1439623"/>
            <a:ext cx="641753" cy="294289"/>
          </a:xfrm>
          <a:prstGeom prst="straightConnector1">
            <a:avLst/>
          </a:prstGeom>
          <a:ln w="12700">
            <a:solidFill>
              <a:srgbClr val="36770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992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8CC2-4217-DF18-7A87-FB668D0EF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OUTLINE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9602E7-203E-BC44-B8A9-28D39D1D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BA3036-5CFD-AA22-C4A5-5FBF72654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344621-632B-57AF-3DEE-AF0AC25E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21</a:t>
            </a:fld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2A6EFA4-56CE-2137-9BB2-DE43250A140F}"/>
              </a:ext>
            </a:extLst>
          </p:cNvPr>
          <p:cNvSpPr txBox="1"/>
          <p:nvPr/>
        </p:nvSpPr>
        <p:spPr>
          <a:xfrm>
            <a:off x="1309661" y="1305341"/>
            <a:ext cx="896168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PSB, PS and SPS overview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SPS</a:t>
            </a:r>
            <a:endParaRPr lang="en-US" sz="2200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Intensity reach and hardware limitations for different beams:</a:t>
            </a:r>
            <a:endParaRPr lang="en-US" sz="22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Intensity limitations with the Standard beam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Intensity limitations with the 8b4e beam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wire scanners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SPS vertical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SPS horizontal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Summary</a:t>
            </a:r>
            <a:endParaRPr lang="en-US" sz="2400" b="1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lvl="2"/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01363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>
            <a:extLst>
              <a:ext uri="{FF2B5EF4-FFF2-40B4-BE49-F238E27FC236}">
                <a16:creationId xmlns:a16="http://schemas.microsoft.com/office/drawing/2014/main" id="{5A9A514E-C1E6-2511-1E82-1A2DB7BA0CA0}"/>
              </a:ext>
            </a:extLst>
          </p:cNvPr>
          <p:cNvGrpSpPr/>
          <p:nvPr/>
        </p:nvGrpSpPr>
        <p:grpSpPr>
          <a:xfrm>
            <a:off x="926774" y="2312994"/>
            <a:ext cx="4420961" cy="3242038"/>
            <a:chOff x="962879" y="2385545"/>
            <a:chExt cx="4420961" cy="3242038"/>
          </a:xfrm>
        </p:grpSpPr>
        <p:pic>
          <p:nvPicPr>
            <p:cNvPr id="13" name="Imagen 12" descr="Gráfico&#10;&#10;Descripción generada automáticamente">
              <a:extLst>
                <a:ext uri="{FF2B5EF4-FFF2-40B4-BE49-F238E27FC236}">
                  <a16:creationId xmlns:a16="http://schemas.microsoft.com/office/drawing/2014/main" id="{63855E57-A32A-7D4C-A515-5FD0E16F52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2879" y="2385545"/>
              <a:ext cx="4420961" cy="3242038"/>
            </a:xfrm>
            <a:prstGeom prst="rect">
              <a:avLst/>
            </a:prstGeom>
          </p:spPr>
        </p:pic>
        <p:pic>
          <p:nvPicPr>
            <p:cNvPr id="16" name="Imagen 15" descr="Interfaz de usuario gráfica, Texto, Aplicación&#10;&#10;Descripción generada automáticamente">
              <a:extLst>
                <a:ext uri="{FF2B5EF4-FFF2-40B4-BE49-F238E27FC236}">
                  <a16:creationId xmlns:a16="http://schemas.microsoft.com/office/drawing/2014/main" id="{4DB608DB-8F27-DAA3-E454-5B9D29D9E6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47507" y="4727368"/>
              <a:ext cx="1074029" cy="524428"/>
            </a:xfrm>
            <a:prstGeom prst="rect">
              <a:avLst/>
            </a:prstGeom>
          </p:spPr>
        </p:pic>
      </p:grp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4DBCDC-CF86-187D-0D60-51A37C23F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FAF434-BEF3-825A-9E78-5BC3B46D9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0ACA51-5979-9334-DCC1-C4B80EEB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22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D2DBD78-CB6E-B369-43C6-13800B2E1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17" y="1103548"/>
            <a:ext cx="10969139" cy="466742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Horizontal </a:t>
            </a:r>
            <a:r>
              <a:rPr lang="en-US" dirty="0" err="1">
                <a:solidFill>
                  <a:srgbClr val="FF0000"/>
                </a:solidFill>
              </a:rPr>
              <a:t>headtail</a:t>
            </a:r>
            <a:r>
              <a:rPr lang="en-US" dirty="0">
                <a:solidFill>
                  <a:srgbClr val="FF0000"/>
                </a:solidFill>
              </a:rPr>
              <a:t> instability @26 GeV </a:t>
            </a:r>
            <a:r>
              <a:rPr lang="en-US" dirty="0"/>
              <a:t>studied in detail in 2018 for 1.8e11 p/b</a:t>
            </a:r>
          </a:p>
          <a:p>
            <a:pPr lvl="1"/>
            <a:r>
              <a:rPr lang="en-US" dirty="0"/>
              <a:t>Mitigation strategy developed in simulations: </a:t>
            </a:r>
            <a:r>
              <a:rPr lang="en-US" dirty="0">
                <a:solidFill>
                  <a:srgbClr val="008000"/>
                </a:solidFill>
              </a:rPr>
              <a:t>high chromaticity + octupoles</a:t>
            </a:r>
          </a:p>
          <a:p>
            <a:endParaRPr lang="en-US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5D2826D-DC4E-1E76-3C7E-FBF650C55E37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SPS Horizontal stability at injection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037EBAA-72B5-7506-2F07-4C4667F2CB50}"/>
              </a:ext>
            </a:extLst>
          </p:cNvPr>
          <p:cNvSpPr txBox="1"/>
          <p:nvPr/>
        </p:nvSpPr>
        <p:spPr>
          <a:xfrm>
            <a:off x="1571223" y="2338046"/>
            <a:ext cx="34767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tx2"/>
                </a:solidFill>
              </a:rPr>
              <a:t>4 x 72bunches, N = 2.6e11 p/b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5A69C83-5819-18EC-AD84-E7EB64A5C4FC}"/>
              </a:ext>
            </a:extLst>
          </p:cNvPr>
          <p:cNvSpPr txBox="1"/>
          <p:nvPr/>
        </p:nvSpPr>
        <p:spPr>
          <a:xfrm>
            <a:off x="2203219" y="2067571"/>
            <a:ext cx="19620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 err="1"/>
              <a:t>PyHT</a:t>
            </a:r>
            <a:r>
              <a:rPr lang="en-GB" b="1" dirty="0"/>
              <a:t> Simulations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2C9266B-5AA8-541B-7C16-60BE977D723C}"/>
              </a:ext>
            </a:extLst>
          </p:cNvPr>
          <p:cNvSpPr txBox="1"/>
          <p:nvPr/>
        </p:nvSpPr>
        <p:spPr>
          <a:xfrm>
            <a:off x="5517469" y="2551457"/>
            <a:ext cx="5791650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Stabilization strategy</a:t>
            </a:r>
          </a:p>
          <a:p>
            <a:r>
              <a:rPr lang="en-US" sz="2000" dirty="0">
                <a:solidFill>
                  <a:schemeClr val="tx2"/>
                </a:solidFill>
              </a:rPr>
              <a:t>Without octupoles stabilization at </a:t>
            </a:r>
            <a:r>
              <a:rPr lang="en-US" sz="2000" dirty="0" err="1">
                <a:solidFill>
                  <a:schemeClr val="tx2"/>
                </a:solidFill>
              </a:rPr>
              <a:t>ξ</a:t>
            </a:r>
            <a:r>
              <a:rPr lang="en-US" sz="2000" baseline="-25000" dirty="0" err="1">
                <a:solidFill>
                  <a:schemeClr val="tx2"/>
                </a:solidFill>
              </a:rPr>
              <a:t>x</a:t>
            </a:r>
            <a:r>
              <a:rPr lang="en-US" sz="2000" baseline="-25000" dirty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≥ 0.7</a:t>
            </a:r>
          </a:p>
          <a:p>
            <a:r>
              <a:rPr lang="en-US" sz="2000" dirty="0">
                <a:solidFill>
                  <a:schemeClr val="tx2"/>
                </a:solidFill>
              </a:rPr>
              <a:t>With octupoles (-</a:t>
            </a:r>
            <a:r>
              <a:rPr lang="en-US" sz="2000" dirty="0" err="1">
                <a:solidFill>
                  <a:schemeClr val="tx2"/>
                </a:solidFill>
              </a:rPr>
              <a:t>kLOF</a:t>
            </a:r>
            <a:r>
              <a:rPr lang="en-US" sz="2000" dirty="0">
                <a:solidFill>
                  <a:schemeClr val="tx2"/>
                </a:solidFill>
              </a:rPr>
              <a:t> &lt; 10) stabilization at </a:t>
            </a:r>
            <a:r>
              <a:rPr lang="en-US" sz="2000" dirty="0" err="1">
                <a:solidFill>
                  <a:schemeClr val="tx2"/>
                </a:solidFill>
              </a:rPr>
              <a:t>ξ</a:t>
            </a:r>
            <a:r>
              <a:rPr lang="en-US" sz="2000" baseline="-25000" dirty="0" err="1">
                <a:solidFill>
                  <a:schemeClr val="tx2"/>
                </a:solidFill>
              </a:rPr>
              <a:t>x</a:t>
            </a:r>
            <a:r>
              <a:rPr lang="en-US" sz="2000" baseline="-25000" dirty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≥ 0.5</a:t>
            </a:r>
            <a:endParaRPr lang="en-US" sz="2000" baseline="-25000" dirty="0">
              <a:solidFill>
                <a:schemeClr val="tx2"/>
              </a:solidFill>
            </a:endParaRPr>
          </a:p>
          <a:p>
            <a:endParaRPr lang="en-US" baseline="-25000" dirty="0">
              <a:solidFill>
                <a:schemeClr val="tx2"/>
              </a:solidFill>
            </a:endParaRPr>
          </a:p>
          <a:p>
            <a:endParaRPr lang="en-GB" b="1" dirty="0">
              <a:solidFill>
                <a:schemeClr val="tx2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49212C2-CC91-A7E0-4D71-5FFC9E031011}"/>
              </a:ext>
            </a:extLst>
          </p:cNvPr>
          <p:cNvSpPr txBox="1"/>
          <p:nvPr/>
        </p:nvSpPr>
        <p:spPr>
          <a:xfrm>
            <a:off x="5517469" y="3836375"/>
            <a:ext cx="5697653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>
                <a:solidFill>
                  <a:srgbClr val="36770E"/>
                </a:solidFill>
              </a:rPr>
              <a:t>Tested in 2023 with up to ~2.6e11 p/b injected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4 x 72 bunches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Discovered criticality of short bunches at injection to ensure stability</a:t>
            </a:r>
          </a:p>
        </p:txBody>
      </p:sp>
    </p:spTree>
    <p:extLst>
      <p:ext uri="{BB962C8B-B14F-4D97-AF65-F5344CB8AC3E}">
        <p14:creationId xmlns:p14="http://schemas.microsoft.com/office/powerpoint/2010/main" val="17157482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F12E50-BE13-CB7B-7D74-1D4CD7B6A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40921B8-1B6F-F13F-DC3C-E60B2034D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E2CA18-9853-779E-EB46-C3F387427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23</a:t>
            </a:fld>
            <a:endParaRPr lang="en-GB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81E96443-43B8-4CE2-A12C-A27107590475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SPS Horizontal stability at injection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09D361A-F1DE-A75C-49F7-8DB8CCA2C9ED}"/>
              </a:ext>
            </a:extLst>
          </p:cNvPr>
          <p:cNvSpPr txBox="1"/>
          <p:nvPr/>
        </p:nvSpPr>
        <p:spPr>
          <a:xfrm>
            <a:off x="407987" y="1067707"/>
            <a:ext cx="335508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IE" sz="2400" b="1" dirty="0"/>
              <a:t>MD 20 September 2023</a:t>
            </a:r>
          </a:p>
        </p:txBody>
      </p:sp>
      <p:pic>
        <p:nvPicPr>
          <p:cNvPr id="9" name="Marcador de contenido 7" descr="Gráfico&#10;&#10;Descripción generada automáticamente">
            <a:extLst>
              <a:ext uri="{FF2B5EF4-FFF2-40B4-BE49-F238E27FC236}">
                <a16:creationId xmlns:a16="http://schemas.microsoft.com/office/drawing/2014/main" id="{FB1F076C-202E-90A6-4870-C037EEDD6E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2121" y="2668427"/>
            <a:ext cx="3206817" cy="3016784"/>
          </a:xfr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DFEB237-5E70-1C2E-AB5D-8A99366CDD47}"/>
              </a:ext>
            </a:extLst>
          </p:cNvPr>
          <p:cNvSpPr txBox="1"/>
          <p:nvPr/>
        </p:nvSpPr>
        <p:spPr>
          <a:xfrm>
            <a:off x="390811" y="1839754"/>
            <a:ext cx="385127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>
                <a:solidFill>
                  <a:schemeClr val="tx2"/>
                </a:solidFill>
              </a:rPr>
              <a:t>Unstable beam with long bunches at injection (~4.2 ns)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D4CC93C-7CF6-2947-2EF7-B424B1B4D8E0}"/>
              </a:ext>
            </a:extLst>
          </p:cNvPr>
          <p:cNvSpPr txBox="1"/>
          <p:nvPr/>
        </p:nvSpPr>
        <p:spPr>
          <a:xfrm>
            <a:off x="5029200" y="1269194"/>
            <a:ext cx="67548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Observed a correlation between instability in the SPS and the  injected bunch length: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The longer the bunches, the more unstable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(observed also in simulations)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7FC7222-C771-9EC5-6697-E5BBCE101B4C}"/>
              </a:ext>
            </a:extLst>
          </p:cNvPr>
          <p:cNvSpPr txBox="1"/>
          <p:nvPr/>
        </p:nvSpPr>
        <p:spPr>
          <a:xfrm>
            <a:off x="5029200" y="2426219"/>
            <a:ext cx="646960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>
                <a:solidFill>
                  <a:srgbClr val="C00000"/>
                </a:solidFill>
              </a:rPr>
              <a:t>With 4.2 ns injected bunch length it was not possible to stabilize the beam</a:t>
            </a:r>
          </a:p>
          <a:p>
            <a:pPr algn="l"/>
            <a:r>
              <a:rPr lang="en-GB" sz="2000" b="1" dirty="0">
                <a:solidFill>
                  <a:srgbClr val="C00000"/>
                </a:solidFill>
              </a:rPr>
              <a:t>(even with high chromaticity and using octupoles)</a:t>
            </a:r>
          </a:p>
        </p:txBody>
      </p:sp>
      <p:pic>
        <p:nvPicPr>
          <p:cNvPr id="12" name="Imagen 11" descr="Diagrama&#10;&#10;Descripción generada automáticamente">
            <a:extLst>
              <a:ext uri="{FF2B5EF4-FFF2-40B4-BE49-F238E27FC236}">
                <a16:creationId xmlns:a16="http://schemas.microsoft.com/office/drawing/2014/main" id="{3EA3F702-3FC3-CA95-0C2A-CBEC0DC415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6606" y="3885212"/>
            <a:ext cx="2424877" cy="1852896"/>
          </a:xfrm>
          <a:prstGeom prst="rect">
            <a:avLst/>
          </a:prstGeom>
        </p:spPr>
      </p:pic>
      <p:pic>
        <p:nvPicPr>
          <p:cNvPr id="16" name="Imagen 15" descr="Diagrama&#10;&#10;Descripción generada automáticamente">
            <a:extLst>
              <a:ext uri="{FF2B5EF4-FFF2-40B4-BE49-F238E27FC236}">
                <a16:creationId xmlns:a16="http://schemas.microsoft.com/office/drawing/2014/main" id="{E584FC33-2400-5544-C456-F9CE2BE79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720" y="3885211"/>
            <a:ext cx="2723277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DECAE7BC-88A3-6EF7-930F-B21E0BDAC899}"/>
              </a:ext>
            </a:extLst>
          </p:cNvPr>
          <p:cNvSpPr txBox="1"/>
          <p:nvPr/>
        </p:nvSpPr>
        <p:spPr>
          <a:xfrm>
            <a:off x="5207169" y="3595432"/>
            <a:ext cx="624100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>
                <a:solidFill>
                  <a:schemeClr val="tx2"/>
                </a:solidFill>
              </a:rPr>
              <a:t>Measured mode 1 and mode 2 with the Head-Tail monitor</a:t>
            </a:r>
          </a:p>
        </p:txBody>
      </p:sp>
      <p:sp>
        <p:nvSpPr>
          <p:cNvPr id="19" name="TextBox 31">
            <a:extLst>
              <a:ext uri="{FF2B5EF4-FFF2-40B4-BE49-F238E27FC236}">
                <a16:creationId xmlns:a16="http://schemas.microsoft.com/office/drawing/2014/main" id="{82C2283F-C7B7-8466-FBB0-EDB7AE700EB2}"/>
              </a:ext>
            </a:extLst>
          </p:cNvPr>
          <p:cNvSpPr txBox="1"/>
          <p:nvPr/>
        </p:nvSpPr>
        <p:spPr>
          <a:xfrm>
            <a:off x="8406606" y="5787137"/>
            <a:ext cx="3377406" cy="55399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500">
                <a:solidFill>
                  <a:schemeClr val="tx2"/>
                </a:solidFill>
              </a:rPr>
              <a:t>Mode 2 observed for 0.45 &lt; </a:t>
            </a:r>
            <a:r>
              <a:rPr lang="en-US" sz="1500">
                <a:solidFill>
                  <a:schemeClr val="tx2"/>
                </a:solidFill>
                <a:latin typeface="Symbol" pitchFamily="2" charset="2"/>
              </a:rPr>
              <a:t>x</a:t>
            </a:r>
            <a:r>
              <a:rPr lang="en-US" sz="1500">
                <a:solidFill>
                  <a:schemeClr val="tx2"/>
                </a:solidFill>
              </a:rPr>
              <a:t> &lt; 0.55 with 2.6e11 p/b injected</a:t>
            </a:r>
          </a:p>
        </p:txBody>
      </p:sp>
      <p:sp>
        <p:nvSpPr>
          <p:cNvPr id="20" name="TextBox 31">
            <a:extLst>
              <a:ext uri="{FF2B5EF4-FFF2-40B4-BE49-F238E27FC236}">
                <a16:creationId xmlns:a16="http://schemas.microsoft.com/office/drawing/2014/main" id="{20D2243C-9AAC-44C6-1DFC-903B04D51A1A}"/>
              </a:ext>
            </a:extLst>
          </p:cNvPr>
          <p:cNvSpPr txBox="1"/>
          <p:nvPr/>
        </p:nvSpPr>
        <p:spPr>
          <a:xfrm>
            <a:off x="5029200" y="5773155"/>
            <a:ext cx="3099797" cy="55399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2"/>
                </a:solidFill>
              </a:rPr>
              <a:t>Mode 1 observed for 0.3 &lt; </a:t>
            </a:r>
            <a:r>
              <a:rPr lang="en-US" sz="1500" dirty="0">
                <a:solidFill>
                  <a:schemeClr val="tx2"/>
                </a:solidFill>
                <a:latin typeface="Symbol" pitchFamily="2" charset="2"/>
              </a:rPr>
              <a:t>x</a:t>
            </a:r>
            <a:r>
              <a:rPr lang="en-US" sz="1500" dirty="0">
                <a:solidFill>
                  <a:schemeClr val="tx2"/>
                </a:solidFill>
              </a:rPr>
              <a:t> &lt; 0.4 with 2.6e11 p/b injected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B269DC4-C9CD-404F-CD75-D69796C20FDF}"/>
              </a:ext>
            </a:extLst>
          </p:cNvPr>
          <p:cNvSpPr txBox="1"/>
          <p:nvPr/>
        </p:nvSpPr>
        <p:spPr>
          <a:xfrm>
            <a:off x="4957186" y="884948"/>
            <a:ext cx="646409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Instability is very sensitive to bunch length. </a:t>
            </a:r>
            <a:endParaRPr lang="en-GB" sz="2000" b="1" dirty="0">
              <a:solidFill>
                <a:srgbClr val="C00000"/>
              </a:solidFill>
            </a:endParaRPr>
          </a:p>
        </p:txBody>
      </p:sp>
      <p:grpSp>
        <p:nvGrpSpPr>
          <p:cNvPr id="25" name="Grupo 24">
            <a:extLst>
              <a:ext uri="{FF2B5EF4-FFF2-40B4-BE49-F238E27FC236}">
                <a16:creationId xmlns:a16="http://schemas.microsoft.com/office/drawing/2014/main" id="{DE5B6125-62F3-1158-6D58-B64FEE8FA9F5}"/>
              </a:ext>
            </a:extLst>
          </p:cNvPr>
          <p:cNvGrpSpPr/>
          <p:nvPr/>
        </p:nvGrpSpPr>
        <p:grpSpPr>
          <a:xfrm>
            <a:off x="276236" y="2531908"/>
            <a:ext cx="4271093" cy="3381727"/>
            <a:chOff x="390811" y="3733931"/>
            <a:chExt cx="4271093" cy="3381727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07DF9C06-0C63-A848-1C56-0CDB91C1CF15}"/>
                </a:ext>
              </a:extLst>
            </p:cNvPr>
            <p:cNvSpPr/>
            <p:nvPr/>
          </p:nvSpPr>
          <p:spPr>
            <a:xfrm>
              <a:off x="390811" y="3733931"/>
              <a:ext cx="4100507" cy="33817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Imagen 22" descr="Gráfico, Gráfico de dispersión&#10;&#10;Descripción generada automáticamente">
              <a:extLst>
                <a:ext uri="{FF2B5EF4-FFF2-40B4-BE49-F238E27FC236}">
                  <a16:creationId xmlns:a16="http://schemas.microsoft.com/office/drawing/2014/main" id="{BC9AE011-D309-1028-D5E8-E6D4F1A17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2121" y="3885211"/>
              <a:ext cx="4179783" cy="3134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702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7" grpId="0"/>
      <p:bldP spid="19" grpId="0" animBg="1"/>
      <p:bldP spid="20" grpId="0" animBg="1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23C5872-4BE9-E95A-8D52-FF7D972CE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D45086E-1786-490A-653F-E45C3F7D7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539D92-2977-3015-FEAD-95DB17419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24</a:t>
            </a:fld>
            <a:endParaRPr lang="en-GB"/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6FBC8B14-CC65-0A97-7D6F-8A0BD64F7436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SPS Horizontal stability at injection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072B461-50A3-2FF1-E4DA-24761BB840CE}"/>
              </a:ext>
            </a:extLst>
          </p:cNvPr>
          <p:cNvSpPr txBox="1"/>
          <p:nvPr/>
        </p:nvSpPr>
        <p:spPr>
          <a:xfrm>
            <a:off x="407987" y="1067707"/>
            <a:ext cx="294311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dirty="0"/>
              <a:t>MD 25 October 2023</a:t>
            </a:r>
          </a:p>
        </p:txBody>
      </p:sp>
      <p:pic>
        <p:nvPicPr>
          <p:cNvPr id="17" name="Marcador de contenido 7" descr="Gráfico&#10;&#10;Descripción generada automáticamente">
            <a:extLst>
              <a:ext uri="{FF2B5EF4-FFF2-40B4-BE49-F238E27FC236}">
                <a16:creationId xmlns:a16="http://schemas.microsoft.com/office/drawing/2014/main" id="{2CAE2CA6-8074-4237-D5C3-1D2BEE7696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39631" y="1154652"/>
            <a:ext cx="8612211" cy="3444884"/>
          </a:xfr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5F2A6F1-7E93-482C-FED6-FA3C6581B1C0}"/>
              </a:ext>
            </a:extLst>
          </p:cNvPr>
          <p:cNvSpPr txBox="1"/>
          <p:nvPr/>
        </p:nvSpPr>
        <p:spPr>
          <a:xfrm>
            <a:off x="349297" y="4964324"/>
            <a:ext cx="111807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LIU intensity at injection was reached with the proper bunch length at injection.</a:t>
            </a:r>
          </a:p>
        </p:txBody>
      </p:sp>
      <p:pic>
        <p:nvPicPr>
          <p:cNvPr id="21" name="Imagen 20" descr="Gráfico, Histograma&#10;&#10;Descripción generada automáticamente">
            <a:extLst>
              <a:ext uri="{FF2B5EF4-FFF2-40B4-BE49-F238E27FC236}">
                <a16:creationId xmlns:a16="http://schemas.microsoft.com/office/drawing/2014/main" id="{1B714640-F45B-F3A7-C55E-AF449E23B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0510" y="1508341"/>
            <a:ext cx="3855523" cy="3373582"/>
          </a:xfrm>
          <a:prstGeom prst="rect">
            <a:avLst/>
          </a:prstGeom>
        </p:spPr>
      </p:pic>
      <p:pic>
        <p:nvPicPr>
          <p:cNvPr id="23" name="Imagen 22" descr="Gráfico&#10;&#10;Descripción generada automáticamente">
            <a:extLst>
              <a:ext uri="{FF2B5EF4-FFF2-40B4-BE49-F238E27FC236}">
                <a16:creationId xmlns:a16="http://schemas.microsoft.com/office/drawing/2014/main" id="{89CE9866-6AE8-D5A8-717B-083D1D8BF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8765" y="1521736"/>
            <a:ext cx="4913235" cy="327549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67865294-B2C2-62BA-A597-9AA1908AA63A}"/>
              </a:ext>
            </a:extLst>
          </p:cNvPr>
          <p:cNvSpPr txBox="1"/>
          <p:nvPr/>
        </p:nvSpPr>
        <p:spPr>
          <a:xfrm>
            <a:off x="349297" y="5380595"/>
            <a:ext cx="119610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The beam was stable with an injected bunch length of ~3.8 ns, </a:t>
            </a:r>
            <a:br>
              <a:rPr lang="en-US" sz="2000" b="1" dirty="0">
                <a:solidFill>
                  <a:schemeClr val="tx2"/>
                </a:solidFill>
              </a:rPr>
            </a:br>
            <a:r>
              <a:rPr lang="en-US" sz="2000" b="1" dirty="0">
                <a:solidFill>
                  <a:schemeClr val="tx2"/>
                </a:solidFill>
              </a:rPr>
              <a:t>but transmission needs to be optimized.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D4CCD90-2592-50B3-DA85-26A2997552A4}"/>
              </a:ext>
            </a:extLst>
          </p:cNvPr>
          <p:cNvSpPr txBox="1"/>
          <p:nvPr/>
        </p:nvSpPr>
        <p:spPr>
          <a:xfrm>
            <a:off x="349297" y="4487996"/>
            <a:ext cx="72471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Only ~40 minutes of MD time with this beam characteristics!</a:t>
            </a:r>
          </a:p>
        </p:txBody>
      </p:sp>
    </p:spTree>
    <p:extLst>
      <p:ext uri="{BB962C8B-B14F-4D97-AF65-F5344CB8AC3E}">
        <p14:creationId xmlns:p14="http://schemas.microsoft.com/office/powerpoint/2010/main" val="289923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8CC2-4217-DF18-7A87-FB668D0EF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OUTLINE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9602E7-203E-BC44-B8A9-28D39D1D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BA3036-5CFD-AA22-C4A5-5FBF72654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344621-632B-57AF-3DEE-AF0AC25E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25</a:t>
            </a:fld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2BEA465-558A-0F60-824B-F33C1D8D35CA}"/>
              </a:ext>
            </a:extLst>
          </p:cNvPr>
          <p:cNvSpPr txBox="1"/>
          <p:nvPr/>
        </p:nvSpPr>
        <p:spPr>
          <a:xfrm>
            <a:off x="1309661" y="1305341"/>
            <a:ext cx="896168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PSB, PS and SPS overview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SPS</a:t>
            </a:r>
            <a:endParaRPr lang="en-US" sz="2200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Intensity reach and hardware limitations for different beams:</a:t>
            </a:r>
            <a:endParaRPr lang="en-US" sz="22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Intensity limitations with the Standard beam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Intensity limitations with the 8b4e beam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wire scanners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SPS vertical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horizontal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Summary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lvl="2"/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150247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CA96E4-DC64-65A7-7DC9-093181DB8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BE97F3-22DC-C1DD-578A-54F39617D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70DDBA-369C-A82E-3F89-F44546E2B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26</a:t>
            </a:fld>
            <a:endParaRPr lang="en-GB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C43610C8-F73A-C704-89C4-E5687C8F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s-ES"/>
              <a:t>SUMMARY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001DFAAA-9317-20D9-9319-8EFAD210C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03330"/>
            <a:ext cx="11672710" cy="525968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LIU target achieved in PSB and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Limitations to ramp-up the intensity in the SPS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MKDH pressure spikes </a:t>
            </a:r>
            <a:r>
              <a:rPr lang="en-US" dirty="0">
                <a:solidFill>
                  <a:schemeClr val="tx2"/>
                </a:solidFill>
              </a:rPr>
              <a:t>limiting intensity for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standard beam </a:t>
            </a:r>
            <a:r>
              <a:rPr lang="en-US" dirty="0">
                <a:solidFill>
                  <a:schemeClr val="tx2"/>
                </a:solidFill>
              </a:rPr>
              <a:t>@450 GeV with nominal bunch length.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Significant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pressure rise in sector 6 </a:t>
            </a:r>
            <a:r>
              <a:rPr lang="en-US" dirty="0">
                <a:solidFill>
                  <a:schemeClr val="tx2"/>
                </a:solidFill>
              </a:rPr>
              <a:t>limiting intensity for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8b4e beam </a:t>
            </a:r>
            <a:r>
              <a:rPr lang="en-US" dirty="0">
                <a:solidFill>
                  <a:schemeClr val="tx2"/>
                </a:solidFill>
              </a:rPr>
              <a:t>@450 GeV.</a:t>
            </a:r>
          </a:p>
          <a:p>
            <a:pPr marL="34305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</a:rPr>
              <a:t>Mitigations in place for the wire scanners (ferrites + coupler)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No issues expected during 2024 run (even during scrubbing with long flat top cycle if SFTPRO in parallel).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marL="343050" indent="-342900">
              <a:buFont typeface="Arial" panose="020B0604020202020204" pitchFamily="34" charset="0"/>
              <a:buChar char="•"/>
            </a:pPr>
            <a:r>
              <a:rPr lang="en-US" sz="1800" dirty="0"/>
              <a:t>Transverse stability with LIU target intensity at flat bottom (@ 26 GeV)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Vertical plane</a:t>
            </a:r>
            <a:r>
              <a:rPr lang="en-US" dirty="0">
                <a:solidFill>
                  <a:schemeClr val="accent1"/>
                </a:solidFill>
              </a:rPr>
              <a:t>. </a:t>
            </a:r>
            <a:r>
              <a:rPr lang="en-US" dirty="0"/>
              <a:t>Need to operate with </a:t>
            </a:r>
            <a:r>
              <a:rPr lang="en-US" dirty="0" err="1"/>
              <a:t>Q</a:t>
            </a:r>
            <a:r>
              <a:rPr lang="en-US" baseline="-25000" dirty="0" err="1"/>
              <a:t>y</a:t>
            </a:r>
            <a:r>
              <a:rPr lang="en-US" dirty="0"/>
              <a:t> close to 20.25 resonance to ensure stability with standard beam.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Horizontal plane. </a:t>
            </a:r>
            <a:r>
              <a:rPr lang="en-US" dirty="0"/>
              <a:t>Stabilization strategy tested for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standard beam with ~2.6e11 p/b </a:t>
            </a:r>
            <a:b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injected intensity</a:t>
            </a:r>
            <a:r>
              <a:rPr lang="en-US" dirty="0"/>
              <a:t>, but </a:t>
            </a:r>
            <a:r>
              <a:rPr lang="en-US" b="1" u="sng" dirty="0"/>
              <a:t>only for a short time in one MD</a:t>
            </a:r>
            <a:r>
              <a:rPr lang="en-US" dirty="0"/>
              <a:t>, and </a:t>
            </a:r>
            <a:r>
              <a:rPr lang="en-US" b="1" u="sng" dirty="0"/>
              <a:t>only under the following conditions</a:t>
            </a:r>
            <a:r>
              <a:rPr lang="en-US" dirty="0"/>
              <a:t>:</a:t>
            </a:r>
          </a:p>
          <a:p>
            <a:pPr marL="991050" lvl="2" indent="-342900"/>
            <a:r>
              <a:rPr lang="en-US" sz="1800" dirty="0"/>
              <a:t>Reproducible injected bunch length (~ 3.8 ns).</a:t>
            </a:r>
          </a:p>
          <a:p>
            <a:pPr marL="991050" lvl="2" indent="-342900"/>
            <a:r>
              <a:rPr lang="en-US" sz="1800" dirty="0"/>
              <a:t>High horizontal chromaticity.</a:t>
            </a:r>
            <a:endParaRPr lang="en-US" sz="1800" dirty="0">
              <a:solidFill>
                <a:schemeClr val="tx2"/>
              </a:solidFill>
            </a:endParaRPr>
          </a:p>
          <a:p>
            <a:pPr marL="648150" lvl="2" indent="0">
              <a:buNone/>
            </a:pPr>
            <a:r>
              <a:rPr lang="en-US" sz="1900" dirty="0">
                <a:solidFill>
                  <a:schemeClr val="tx2"/>
                </a:solidFill>
              </a:rPr>
              <a:t>Given this information, is the </a:t>
            </a:r>
            <a:r>
              <a:rPr lang="en-US" sz="19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horizontal wideband feedback system </a:t>
            </a:r>
            <a:r>
              <a:rPr lang="en-US" sz="1900" dirty="0">
                <a:solidFill>
                  <a:schemeClr val="tx2"/>
                </a:solidFill>
              </a:rPr>
              <a:t>needed?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2758B93-0CBB-222D-6AD7-F4080D8BCA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104998"/>
              </p:ext>
            </p:extLst>
          </p:nvPr>
        </p:nvGraphicFramePr>
        <p:xfrm>
          <a:off x="5367924" y="136525"/>
          <a:ext cx="6712774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458">
                  <a:extLst>
                    <a:ext uri="{9D8B030D-6E8A-4147-A177-3AD203B41FA5}">
                      <a16:colId xmlns:a16="http://schemas.microsoft.com/office/drawing/2014/main" val="244186214"/>
                    </a:ext>
                  </a:extLst>
                </a:gridCol>
                <a:gridCol w="1144569">
                  <a:extLst>
                    <a:ext uri="{9D8B030D-6E8A-4147-A177-3AD203B41FA5}">
                      <a16:colId xmlns:a16="http://schemas.microsoft.com/office/drawing/2014/main" val="183315212"/>
                    </a:ext>
                  </a:extLst>
                </a:gridCol>
                <a:gridCol w="1349011">
                  <a:extLst>
                    <a:ext uri="{9D8B030D-6E8A-4147-A177-3AD203B41FA5}">
                      <a16:colId xmlns:a16="http://schemas.microsoft.com/office/drawing/2014/main" val="3512229498"/>
                    </a:ext>
                  </a:extLst>
                </a:gridCol>
                <a:gridCol w="1239583">
                  <a:extLst>
                    <a:ext uri="{9D8B030D-6E8A-4147-A177-3AD203B41FA5}">
                      <a16:colId xmlns:a16="http://schemas.microsoft.com/office/drawing/2014/main" val="2361408849"/>
                    </a:ext>
                  </a:extLst>
                </a:gridCol>
                <a:gridCol w="1338153">
                  <a:extLst>
                    <a:ext uri="{9D8B030D-6E8A-4147-A177-3AD203B41FA5}">
                      <a16:colId xmlns:a16="http://schemas.microsoft.com/office/drawing/2014/main" val="4188442615"/>
                    </a:ext>
                  </a:extLst>
                </a:gridCol>
              </a:tblGrid>
              <a:tr h="44532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Intensity at FT [p/b]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#bunches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Batch spacing [ns]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Bunch</a:t>
                      </a:r>
                      <a:r>
                        <a:rPr lang="en-US" sz="1400" baseline="0"/>
                        <a:t> length [ns]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Beam type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734295"/>
                  </a:ext>
                </a:extLst>
              </a:tr>
              <a:tr h="311728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~2.2e11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b="1" i="0" u="none" strike="noStrike" noProof="0">
                          <a:solidFill>
                            <a:srgbClr val="00B050"/>
                          </a:solidFill>
                          <a:latin typeface="+mn-lt"/>
                        </a:rPr>
                        <a:t>4 x</a:t>
                      </a:r>
                      <a:r>
                        <a:rPr lang="en-CH" sz="1600" b="1" i="0" u="none" strike="noStrike" noProof="0">
                          <a:solidFill>
                            <a:srgbClr val="00B050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b="1" i="0" u="none" strike="noStrike" noProof="0">
                          <a:solidFill>
                            <a:srgbClr val="00B050"/>
                          </a:solidFill>
                          <a:latin typeface="+mn-lt"/>
                        </a:rPr>
                        <a:t>72</a:t>
                      </a:r>
                      <a:endParaRPr lang="en-US" sz="1600" b="1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200</a:t>
                      </a:r>
                      <a:endParaRPr lang="en-GB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~1.6</a:t>
                      </a:r>
                      <a:endParaRPr lang="en-GB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Standard</a:t>
                      </a:r>
                      <a:endParaRPr lang="en-GB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273650"/>
                  </a:ext>
                </a:extLst>
              </a:tr>
              <a:tr h="31172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~2.15e11</a:t>
                      </a: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4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x 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~1.6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8b4e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4340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336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06D685C-27A1-6235-8269-D6E5D052E9B4}"/>
              </a:ext>
            </a:extLst>
          </p:cNvPr>
          <p:cNvSpPr txBox="1"/>
          <p:nvPr/>
        </p:nvSpPr>
        <p:spPr>
          <a:xfrm>
            <a:off x="4827223" y="954741"/>
            <a:ext cx="253755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4000" err="1"/>
              <a:t>Thank</a:t>
            </a:r>
            <a:r>
              <a:rPr lang="es-ES" sz="4000"/>
              <a:t> </a:t>
            </a:r>
            <a:r>
              <a:rPr lang="es-ES" sz="4000" err="1"/>
              <a:t>you</a:t>
            </a:r>
            <a:r>
              <a:rPr lang="es-ES" sz="400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9FC6BF8F-D655-8A2A-0611-A41C11D1A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000" y="684000"/>
            <a:ext cx="7344000" cy="5508000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FB7B6E7-F246-1E3B-8636-AC8B310A4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6813AC-CB18-5F12-7584-5B92B5F64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3B446B-8613-A5C7-5237-746001CA8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28</a:t>
            </a:fld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D1FF3FE-A0D0-19F7-AE48-5B772ABE352C}"/>
              </a:ext>
            </a:extLst>
          </p:cNvPr>
          <p:cNvSpPr txBox="1"/>
          <p:nvPr/>
        </p:nvSpPr>
        <p:spPr>
          <a:xfrm>
            <a:off x="894445" y="2562696"/>
            <a:ext cx="3141886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>
                <a:solidFill>
                  <a:srgbClr val="36770E"/>
                </a:solidFill>
              </a:rPr>
              <a:t>Standard: </a:t>
            </a:r>
            <a:r>
              <a:rPr lang="es-ES">
                <a:solidFill>
                  <a:schemeClr val="tx2"/>
                </a:solidFill>
              </a:rPr>
              <a:t>4 x 72 </a:t>
            </a:r>
            <a:r>
              <a:rPr lang="es-ES" err="1">
                <a:solidFill>
                  <a:schemeClr val="tx2"/>
                </a:solidFill>
              </a:rPr>
              <a:t>bunches</a:t>
            </a:r>
            <a:endParaRPr lang="es-ES">
              <a:solidFill>
                <a:schemeClr val="tx2"/>
              </a:solidFill>
            </a:endParaRPr>
          </a:p>
          <a:p>
            <a:pPr algn="l"/>
            <a:endParaRPr lang="es-ES">
              <a:solidFill>
                <a:schemeClr val="tx2"/>
              </a:solidFill>
            </a:endParaRPr>
          </a:p>
          <a:p>
            <a:r>
              <a:rPr lang="es-ES" b="1">
                <a:solidFill>
                  <a:srgbClr val="FF0000"/>
                </a:solidFill>
              </a:rPr>
              <a:t>8b4e: </a:t>
            </a:r>
            <a:r>
              <a:rPr lang="es-ES">
                <a:solidFill>
                  <a:schemeClr val="tx2"/>
                </a:solidFill>
              </a:rPr>
              <a:t>2 x 56 </a:t>
            </a:r>
            <a:r>
              <a:rPr lang="es-ES" err="1">
                <a:solidFill>
                  <a:schemeClr val="tx2"/>
                </a:solidFill>
              </a:rPr>
              <a:t>bunches</a:t>
            </a:r>
            <a:r>
              <a:rPr lang="es-ES">
                <a:solidFill>
                  <a:schemeClr val="tx2"/>
                </a:solidFill>
              </a:rPr>
              <a:t> (April)</a:t>
            </a:r>
          </a:p>
          <a:p>
            <a:pPr algn="l"/>
            <a:r>
              <a:rPr lang="es-ES">
                <a:solidFill>
                  <a:schemeClr val="tx2"/>
                </a:solidFill>
              </a:rPr>
              <a:t>          4 x 56 </a:t>
            </a:r>
            <a:r>
              <a:rPr lang="es-ES" err="1">
                <a:solidFill>
                  <a:schemeClr val="tx2"/>
                </a:solidFill>
              </a:rPr>
              <a:t>bunches</a:t>
            </a:r>
            <a:r>
              <a:rPr lang="es-ES">
                <a:solidFill>
                  <a:schemeClr val="tx2"/>
                </a:solidFill>
              </a:rPr>
              <a:t> (August)</a:t>
            </a:r>
          </a:p>
          <a:p>
            <a:pPr algn="l"/>
            <a:endParaRPr lang="es-ES">
              <a:solidFill>
                <a:schemeClr val="tx2"/>
              </a:solidFill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9B5E042-31FC-C3B8-39CF-B229AC0C4808}"/>
              </a:ext>
            </a:extLst>
          </p:cNvPr>
          <p:cNvSpPr txBox="1">
            <a:spLocks/>
          </p:cNvSpPr>
          <p:nvPr/>
        </p:nvSpPr>
        <p:spPr>
          <a:xfrm>
            <a:off x="7449252" y="925752"/>
            <a:ext cx="3844164" cy="4104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2"/>
                </a:solidFill>
              </a:rPr>
              <a:t>End flat bottom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CDCBD8E-C5AB-FE26-AB63-BDBC8A270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SPS intensity reach</a:t>
            </a:r>
            <a:r>
              <a:rPr lang="es-ES"/>
              <a:t>. </a:t>
            </a:r>
            <a:r>
              <a:rPr lang="es-ES">
                <a:solidFill>
                  <a:schemeClr val="accent1">
                    <a:lumMod val="60000"/>
                    <a:lumOff val="40000"/>
                  </a:schemeClr>
                </a:solidFill>
              </a:rPr>
              <a:t>8b4e </a:t>
            </a:r>
            <a:r>
              <a:rPr lang="es-ES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beam</a:t>
            </a:r>
            <a:r>
              <a:rPr lang="es-ES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50FE574-F0D5-7F3C-DE8B-8C46914AFBAF}"/>
              </a:ext>
            </a:extLst>
          </p:cNvPr>
          <p:cNvSpPr txBox="1"/>
          <p:nvPr/>
        </p:nvSpPr>
        <p:spPr>
          <a:xfrm>
            <a:off x="5794953" y="2054269"/>
            <a:ext cx="86882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>
                <a:solidFill>
                  <a:srgbClr val="FF0000"/>
                </a:solidFill>
              </a:rPr>
              <a:t>2 x 56b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56BB7F5-EBA7-01CC-F947-7D209C2892AF}"/>
              </a:ext>
            </a:extLst>
          </p:cNvPr>
          <p:cNvSpPr txBox="1"/>
          <p:nvPr/>
        </p:nvSpPr>
        <p:spPr>
          <a:xfrm>
            <a:off x="9191594" y="2947416"/>
            <a:ext cx="86882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000" b="1">
                <a:solidFill>
                  <a:srgbClr val="FF0000"/>
                </a:solidFill>
              </a:rPr>
              <a:t>4 x 56b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E9C83794-6405-19AF-7AC4-E0119FE13587}"/>
              </a:ext>
            </a:extLst>
          </p:cNvPr>
          <p:cNvCxnSpPr>
            <a:cxnSpLocks/>
          </p:cNvCxnSpPr>
          <p:nvPr/>
        </p:nvCxnSpPr>
        <p:spPr>
          <a:xfrm flipH="1">
            <a:off x="6037545" y="2373065"/>
            <a:ext cx="96033" cy="6906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2248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3CE4CB-07D7-C84C-C655-52A5F096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C0BA9B-9AEC-7108-18CF-15C208964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724A0E-1458-E079-53E6-319C94A63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29</a:t>
            </a:fld>
            <a:endParaRPr lang="en-GB"/>
          </a:p>
        </p:txBody>
      </p:sp>
      <p:pic>
        <p:nvPicPr>
          <p:cNvPr id="7" name="Imagen 6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D50FC934-23B6-8DC0-A9BF-F14B7151EA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11" t="35068" r="36606" b="7395"/>
          <a:stretch/>
        </p:blipFill>
        <p:spPr>
          <a:xfrm>
            <a:off x="2736723" y="1631564"/>
            <a:ext cx="6086857" cy="418654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64AD406-9FFF-7AF4-C0E7-D48E249850A2}"/>
              </a:ext>
            </a:extLst>
          </p:cNvPr>
          <p:cNvSpPr txBox="1"/>
          <p:nvPr/>
        </p:nvSpPr>
        <p:spPr>
          <a:xfrm>
            <a:off x="3686889" y="2473363"/>
            <a:ext cx="7309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>
                <a:solidFill>
                  <a:schemeClr val="bg2">
                    <a:lumMod val="10000"/>
                  </a:schemeClr>
                </a:solidFill>
              </a:rPr>
              <a:t>MKP-L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27B8733-7D4A-8F42-89FB-94E5D67E79AF}"/>
              </a:ext>
            </a:extLst>
          </p:cNvPr>
          <p:cNvSpPr txBox="1"/>
          <p:nvPr/>
        </p:nvSpPr>
        <p:spPr>
          <a:xfrm>
            <a:off x="4200550" y="4673111"/>
            <a:ext cx="6924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>
                <a:solidFill>
                  <a:srgbClr val="FF0000"/>
                </a:solidFill>
              </a:rPr>
              <a:t>MKDH</a:t>
            </a:r>
          </a:p>
        </p:txBody>
      </p:sp>
    </p:spTree>
    <p:extLst>
      <p:ext uri="{BB962C8B-B14F-4D97-AF65-F5344CB8AC3E}">
        <p14:creationId xmlns:p14="http://schemas.microsoft.com/office/powerpoint/2010/main" val="634601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8CC2-4217-DF18-7A87-FB668D0EF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OUTLINE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9602E7-203E-BC44-B8A9-28D39D1D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BA3036-5CFD-AA22-C4A5-5FBF72654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344621-632B-57AF-3DEE-AF0AC25E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</a:t>
            </a:fld>
            <a:endParaRPr lang="en-GB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EE04DC2-CB7A-FD44-12A0-CF981382A834}"/>
              </a:ext>
            </a:extLst>
          </p:cNvPr>
          <p:cNvSpPr txBox="1"/>
          <p:nvPr/>
        </p:nvSpPr>
        <p:spPr>
          <a:xfrm>
            <a:off x="1309661" y="1305341"/>
            <a:ext cx="896168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PSB, PS 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and SPS overview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SPS</a:t>
            </a:r>
            <a:endParaRPr lang="en-US" sz="2200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Intensity reach and hardware limitations for different beams:</a:t>
            </a:r>
            <a:endParaRPr lang="en-US" sz="22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Intensity limitations with the Standard beam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Intensity limitations with the 8b4e beam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wire scanners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SPS vertical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horizontal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Summary</a:t>
            </a:r>
            <a:endParaRPr lang="en-US" sz="2400" b="1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lvl="2"/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23460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FE9E2D-2DA5-DD0B-374D-CB0CCF09D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err="1"/>
              <a:t>Last</a:t>
            </a:r>
            <a:r>
              <a:rPr lang="es-ES"/>
              <a:t> </a:t>
            </a:r>
            <a:r>
              <a:rPr lang="es-ES" err="1"/>
              <a:t>year’s</a:t>
            </a:r>
            <a:r>
              <a:rPr lang="es-ES"/>
              <a:t> </a:t>
            </a:r>
            <a:r>
              <a:rPr lang="es-ES" err="1"/>
              <a:t>intensity</a:t>
            </a:r>
            <a:r>
              <a:rPr lang="es-ES"/>
              <a:t> </a:t>
            </a:r>
            <a:r>
              <a:rPr lang="es-ES" err="1"/>
              <a:t>limitations</a:t>
            </a:r>
            <a:r>
              <a:rPr lang="es-ES"/>
              <a:t> </a:t>
            </a:r>
            <a:r>
              <a:rPr lang="es-ES" err="1"/>
              <a:t>due</a:t>
            </a:r>
            <a:r>
              <a:rPr lang="es-ES"/>
              <a:t> </a:t>
            </a:r>
            <a:r>
              <a:rPr lang="es-ES" err="1"/>
              <a:t>to</a:t>
            </a:r>
            <a:r>
              <a:rPr lang="es-ES"/>
              <a:t> </a:t>
            </a:r>
            <a:r>
              <a:rPr lang="es-ES" err="1"/>
              <a:t>kicker</a:t>
            </a:r>
            <a:r>
              <a:rPr lang="es-ES"/>
              <a:t> </a:t>
            </a:r>
            <a:r>
              <a:rPr lang="es-ES" err="1"/>
              <a:t>vacuum</a:t>
            </a:r>
            <a:r>
              <a:rPr lang="es-ES"/>
              <a:t> </a:t>
            </a:r>
            <a:r>
              <a:rPr lang="es-ES" err="1"/>
              <a:t>activity</a:t>
            </a:r>
            <a:r>
              <a:rPr lang="es-ES"/>
              <a:t> </a:t>
            </a:r>
          </a:p>
        </p:txBody>
      </p:sp>
      <p:pic>
        <p:nvPicPr>
          <p:cNvPr id="8" name="Marcador de contenido 7" descr="Tabla&#10;&#10;Descripción generada automáticamente">
            <a:extLst>
              <a:ext uri="{FF2B5EF4-FFF2-40B4-BE49-F238E27FC236}">
                <a16:creationId xmlns:a16="http://schemas.microsoft.com/office/drawing/2014/main" id="{96B9ABD2-4140-63C1-1642-7710EF1A1B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51819"/>
            <a:ext cx="10515600" cy="4089400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A73DF1-CBE9-CAF8-A82A-B3573BFF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D5396B4-E328-104D-DBBE-B2624F47F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AECF974-A614-89EE-CF87-3B4565121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053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385C6B0-F4DA-716D-AD16-823263466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1CECE9-E39E-140D-2DDD-8FC36624B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9DCAD0-0C25-6FC0-3573-0613080BE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31</a:t>
            </a:fld>
            <a:endParaRPr lang="en-GB"/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39F3BFDB-800E-CC9F-9334-5FFFFC034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81954"/>
              </p:ext>
            </p:extLst>
          </p:nvPr>
        </p:nvGraphicFramePr>
        <p:xfrm>
          <a:off x="1184927" y="2011342"/>
          <a:ext cx="9822145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035">
                  <a:extLst>
                    <a:ext uri="{9D8B030D-6E8A-4147-A177-3AD203B41FA5}">
                      <a16:colId xmlns:a16="http://schemas.microsoft.com/office/drawing/2014/main" val="2455227991"/>
                    </a:ext>
                  </a:extLst>
                </a:gridCol>
                <a:gridCol w="1874527">
                  <a:extLst>
                    <a:ext uri="{9D8B030D-6E8A-4147-A177-3AD203B41FA5}">
                      <a16:colId xmlns:a16="http://schemas.microsoft.com/office/drawing/2014/main" val="244186214"/>
                    </a:ext>
                  </a:extLst>
                </a:gridCol>
                <a:gridCol w="1307084">
                  <a:extLst>
                    <a:ext uri="{9D8B030D-6E8A-4147-A177-3AD203B41FA5}">
                      <a16:colId xmlns:a16="http://schemas.microsoft.com/office/drawing/2014/main" val="183315212"/>
                    </a:ext>
                  </a:extLst>
                </a:gridCol>
                <a:gridCol w="1540554">
                  <a:extLst>
                    <a:ext uri="{9D8B030D-6E8A-4147-A177-3AD203B41FA5}">
                      <a16:colId xmlns:a16="http://schemas.microsoft.com/office/drawing/2014/main" val="3512229498"/>
                    </a:ext>
                  </a:extLst>
                </a:gridCol>
                <a:gridCol w="1415589">
                  <a:extLst>
                    <a:ext uri="{9D8B030D-6E8A-4147-A177-3AD203B41FA5}">
                      <a16:colId xmlns:a16="http://schemas.microsoft.com/office/drawing/2014/main" val="2361408849"/>
                    </a:ext>
                  </a:extLst>
                </a:gridCol>
                <a:gridCol w="1528155">
                  <a:extLst>
                    <a:ext uri="{9D8B030D-6E8A-4147-A177-3AD203B41FA5}">
                      <a16:colId xmlns:a16="http://schemas.microsoft.com/office/drawing/2014/main" val="4188442615"/>
                    </a:ext>
                  </a:extLst>
                </a:gridCol>
                <a:gridCol w="1290201">
                  <a:extLst>
                    <a:ext uri="{9D8B030D-6E8A-4147-A177-3AD203B41FA5}">
                      <a16:colId xmlns:a16="http://schemas.microsoft.com/office/drawing/2014/main" val="31623481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Intensity at FT [p/b]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#bunches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Batch spacing [ns]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Bunch</a:t>
                      </a:r>
                      <a:r>
                        <a:rPr lang="en-US" baseline="0"/>
                        <a:t> length [ns]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Beam type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734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/>
                          </a:solidFill>
                        </a:rPr>
                        <a:t>2022</a:t>
                      </a:r>
                      <a:endParaRPr lang="en-GB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b="1">
                          <a:solidFill>
                            <a:schemeClr val="tx1"/>
                          </a:solidFill>
                        </a:rPr>
                        <a:t>~1.</a:t>
                      </a:r>
                      <a:r>
                        <a:rPr lang="en-US" b="1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CH" b="1">
                          <a:solidFill>
                            <a:schemeClr val="tx1"/>
                          </a:solidFill>
                        </a:rPr>
                        <a:t>e11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solidFill>
                            <a:schemeClr val="tx1"/>
                          </a:solidFill>
                          <a:latin typeface="+mn-lt"/>
                        </a:rPr>
                        <a:t>4 x</a:t>
                      </a:r>
                      <a:r>
                        <a:rPr lang="en-CH" b="1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GB" b="1">
                          <a:solidFill>
                            <a:schemeClr val="tx1"/>
                          </a:solidFill>
                          <a:latin typeface="+mn-lt"/>
                        </a:rPr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>
                          <a:solidFill>
                            <a:schemeClr val="tx1"/>
                          </a:solidFill>
                        </a:rPr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chemeClr val="tx1"/>
                          </a:solidFill>
                        </a:rPr>
                        <a:t>~1.6</a:t>
                      </a:r>
                      <a:endParaRPr lang="en-GB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chemeClr val="tx1"/>
                          </a:solidFill>
                        </a:rPr>
                        <a:t>Standard</a:t>
                      </a:r>
                      <a:endParaRPr lang="en-GB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chemeClr val="tx1"/>
                          </a:solidFill>
                        </a:rPr>
                        <a:t>Apr.</a:t>
                      </a:r>
                      <a:r>
                        <a:rPr lang="en-US" b="1" baseline="0">
                          <a:solidFill>
                            <a:schemeClr val="tx1"/>
                          </a:solidFill>
                        </a:rPr>
                        <a:t> 5</a:t>
                      </a:r>
                      <a:endParaRPr lang="en-GB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583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/>
                          </a:solidFill>
                        </a:rPr>
                        <a:t>2022</a:t>
                      </a:r>
                      <a:endParaRPr lang="en-GB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/>
                          </a:solidFill>
                        </a:rPr>
                        <a:t>~1.75e11</a:t>
                      </a:r>
                      <a:endParaRPr lang="en-GB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r>
                        <a:rPr lang="en-US" b="1" baseline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b="1">
                          <a:solidFill>
                            <a:schemeClr val="tx1"/>
                          </a:solidFill>
                          <a:latin typeface="+mn-lt"/>
                        </a:rPr>
                        <a:t>x 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>
                          <a:solidFill>
                            <a:schemeClr val="tx1"/>
                          </a:solidFill>
                        </a:rPr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>
                          <a:solidFill>
                            <a:schemeClr val="tx1"/>
                          </a:solidFill>
                        </a:rPr>
                        <a:t>~1.6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>
                          <a:solidFill>
                            <a:schemeClr val="tx1"/>
                          </a:solidFill>
                        </a:rPr>
                        <a:t>8b4e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>
                          <a:solidFill>
                            <a:schemeClr val="tx1"/>
                          </a:solidFill>
                        </a:rPr>
                        <a:t>Nov.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592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rgbClr val="00B050"/>
                          </a:solidFill>
                        </a:rPr>
                        <a:t>2023</a:t>
                      </a:r>
                      <a:endParaRPr lang="en-GB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>
                          <a:solidFill>
                            <a:srgbClr val="00B050"/>
                          </a:solidFill>
                        </a:rPr>
                        <a:t>~2.2e11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800" b="1" i="0" u="none" strike="noStrike" noProof="0">
                          <a:solidFill>
                            <a:srgbClr val="00B050"/>
                          </a:solidFill>
                          <a:latin typeface="+mn-lt"/>
                        </a:rPr>
                        <a:t>4 x</a:t>
                      </a:r>
                      <a:r>
                        <a:rPr lang="en-CH" sz="1800" b="1" i="0" u="none" strike="noStrike" noProof="0">
                          <a:solidFill>
                            <a:srgbClr val="00B050"/>
                          </a:solidFill>
                          <a:latin typeface="+mn-lt"/>
                        </a:rPr>
                        <a:t> </a:t>
                      </a:r>
                      <a:r>
                        <a:rPr lang="en-GB" sz="1800" b="1" i="0" u="none" strike="noStrike" noProof="0">
                          <a:solidFill>
                            <a:srgbClr val="00B050"/>
                          </a:solidFill>
                          <a:latin typeface="+mn-lt"/>
                        </a:rPr>
                        <a:t>72</a:t>
                      </a:r>
                      <a:endParaRPr lang="en-US" b="1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00B050"/>
                          </a:solidFill>
                        </a:rPr>
                        <a:t>200</a:t>
                      </a:r>
                      <a:endParaRPr lang="en-GB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00B050"/>
                          </a:solidFill>
                        </a:rPr>
                        <a:t>~1.6</a:t>
                      </a:r>
                      <a:endParaRPr lang="en-GB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00B050"/>
                          </a:solidFill>
                        </a:rPr>
                        <a:t>Standard</a:t>
                      </a:r>
                      <a:endParaRPr lang="en-GB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>
                          <a:solidFill>
                            <a:srgbClr val="00B050"/>
                          </a:solidFill>
                        </a:rPr>
                        <a:t>Aug. 18</a:t>
                      </a:r>
                      <a:endParaRPr lang="en-GB" b="1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273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/>
                          </a:solidFill>
                        </a:rPr>
                        <a:t>2023</a:t>
                      </a:r>
                      <a:endParaRPr lang="en-GB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/>
                          </a:solidFill>
                        </a:rPr>
                        <a:t>~2.15e11</a:t>
                      </a:r>
                      <a:endParaRPr lang="en-GB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 baseline="0">
                          <a:solidFill>
                            <a:schemeClr val="tx1"/>
                          </a:solidFill>
                          <a:latin typeface="+mn-lt"/>
                        </a:rPr>
                        <a:t>4 </a:t>
                      </a:r>
                      <a:r>
                        <a:rPr lang="en-US" b="1">
                          <a:solidFill>
                            <a:schemeClr val="tx1"/>
                          </a:solidFill>
                          <a:latin typeface="+mn-lt"/>
                        </a:rPr>
                        <a:t>x 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>
                          <a:solidFill>
                            <a:schemeClr val="tx1"/>
                          </a:solidFill>
                        </a:rPr>
                        <a:t>~1.6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>
                          <a:solidFill>
                            <a:schemeClr val="tx1"/>
                          </a:solidFill>
                        </a:rPr>
                        <a:t>8b4e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Aug.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23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4340669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FFF47520-015F-2790-4437-CB8D1820E643}"/>
              </a:ext>
            </a:extLst>
          </p:cNvPr>
          <p:cNvSpPr txBox="1"/>
          <p:nvPr/>
        </p:nvSpPr>
        <p:spPr>
          <a:xfrm>
            <a:off x="7202463" y="4706790"/>
            <a:ext cx="471575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1600" b="1">
                <a:solidFill>
                  <a:schemeClr val="tx2"/>
                </a:solidFill>
              </a:rPr>
              <a:t>Table </a:t>
            </a:r>
            <a:r>
              <a:rPr lang="es-ES" sz="1600" b="1" err="1">
                <a:solidFill>
                  <a:schemeClr val="tx2"/>
                </a:solidFill>
              </a:rPr>
              <a:t>from</a:t>
            </a:r>
            <a:r>
              <a:rPr lang="es-ES" sz="1600" b="1">
                <a:solidFill>
                  <a:schemeClr val="tx2"/>
                </a:solidFill>
              </a:rPr>
              <a:t> </a:t>
            </a:r>
            <a:r>
              <a:rPr lang="es-ES" sz="1600" b="1" err="1">
                <a:solidFill>
                  <a:schemeClr val="tx2"/>
                </a:solidFill>
              </a:rPr>
              <a:t>Carlo’s</a:t>
            </a:r>
            <a:r>
              <a:rPr lang="es-ES" sz="1600" b="1">
                <a:solidFill>
                  <a:schemeClr val="tx2"/>
                </a:solidFill>
              </a:rPr>
              <a:t> </a:t>
            </a:r>
            <a:r>
              <a:rPr lang="es-ES" sz="1600" b="1" err="1">
                <a:solidFill>
                  <a:schemeClr val="tx2"/>
                </a:solidFill>
              </a:rPr>
              <a:t>talk</a:t>
            </a:r>
            <a:r>
              <a:rPr lang="es-ES" sz="1600" b="1">
                <a:solidFill>
                  <a:schemeClr val="tx2"/>
                </a:solidFill>
              </a:rPr>
              <a:t> </a:t>
            </a:r>
            <a:r>
              <a:rPr lang="es-ES" sz="1600" b="1" err="1">
                <a:solidFill>
                  <a:schemeClr val="tx2"/>
                </a:solidFill>
              </a:rPr>
              <a:t>on</a:t>
            </a:r>
            <a:r>
              <a:rPr lang="es-ES" sz="1600" b="1">
                <a:solidFill>
                  <a:schemeClr val="tx2"/>
                </a:solidFill>
              </a:rPr>
              <a:t> IPP:</a:t>
            </a:r>
            <a:br>
              <a:rPr lang="es-ES" sz="1600">
                <a:solidFill>
                  <a:schemeClr val="tx2"/>
                </a:solidFill>
              </a:rPr>
            </a:br>
            <a:r>
              <a:rPr lang="es-ES" sz="1600">
                <a:solidFill>
                  <a:schemeClr val="tx2"/>
                </a:solidFill>
              </a:rPr>
              <a:t>https://</a:t>
            </a:r>
            <a:r>
              <a:rPr lang="es-ES" sz="1600" err="1">
                <a:solidFill>
                  <a:schemeClr val="tx2"/>
                </a:solidFill>
              </a:rPr>
              <a:t>indico.cern.ch</a:t>
            </a:r>
            <a:r>
              <a:rPr lang="es-ES" sz="1600">
                <a:solidFill>
                  <a:schemeClr val="tx2"/>
                </a:solidFill>
              </a:rPr>
              <a:t>/</a:t>
            </a:r>
            <a:r>
              <a:rPr lang="es-ES" sz="1600" err="1">
                <a:solidFill>
                  <a:schemeClr val="tx2"/>
                </a:solidFill>
              </a:rPr>
              <a:t>event</a:t>
            </a:r>
            <a:r>
              <a:rPr lang="es-ES" sz="1600">
                <a:solidFill>
                  <a:schemeClr val="tx2"/>
                </a:solidFill>
              </a:rPr>
              <a:t>/1322532/</a:t>
            </a:r>
            <a:r>
              <a:rPr lang="es-ES" sz="1600" err="1">
                <a:solidFill>
                  <a:schemeClr val="tx2"/>
                </a:solidFill>
              </a:rPr>
              <a:t>contributions</a:t>
            </a:r>
            <a:r>
              <a:rPr lang="es-ES" sz="1600">
                <a:solidFill>
                  <a:schemeClr val="tx2"/>
                </a:solidFill>
              </a:rPr>
              <a:t>/5565561/</a:t>
            </a:r>
            <a:r>
              <a:rPr lang="es-ES" sz="1600" err="1">
                <a:solidFill>
                  <a:schemeClr val="tx2"/>
                </a:solidFill>
              </a:rPr>
              <a:t>subcontributions</a:t>
            </a:r>
            <a:r>
              <a:rPr lang="es-ES" sz="1600">
                <a:solidFill>
                  <a:schemeClr val="tx2"/>
                </a:solidFill>
              </a:rPr>
              <a:t>/440832/</a:t>
            </a:r>
            <a:r>
              <a:rPr lang="es-ES" sz="1600" err="1">
                <a:solidFill>
                  <a:schemeClr val="tx2"/>
                </a:solidFill>
              </a:rPr>
              <a:t>attachments</a:t>
            </a:r>
            <a:r>
              <a:rPr lang="es-ES" sz="1600">
                <a:solidFill>
                  <a:schemeClr val="tx2"/>
                </a:solidFill>
              </a:rPr>
              <a:t>/2713754/4712893/LHC_HI_MDs_IPP_Sep_13th.pdf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2D1F327-21F5-2A66-0F66-F80108616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s-ES" err="1"/>
              <a:t>Comparison</a:t>
            </a:r>
            <a:r>
              <a:rPr lang="es-ES"/>
              <a:t> </a:t>
            </a:r>
            <a:r>
              <a:rPr lang="es-ES" err="1"/>
              <a:t>to</a:t>
            </a:r>
            <a:r>
              <a:rPr lang="es-ES"/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2294154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719A1D-4726-833C-D030-BB9D5E3E0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>
              <a:effectLst/>
            </a:endParaRPr>
          </a:p>
          <a:p>
            <a:endParaRPr lang="es-ES" dirty="0">
              <a:effectLst/>
            </a:endParaRPr>
          </a:p>
          <a:p>
            <a:endParaRPr lang="es-ES" dirty="0">
              <a:effectLst/>
            </a:endParaRPr>
          </a:p>
          <a:p>
            <a:endParaRPr lang="es-ES" dirty="0">
              <a:effectLst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13AEA4-E77D-45CD-2246-729B43E30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23D0B1-995E-49E1-CF04-7DE59118B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A02A92-7F93-EDD3-E904-8234323B7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32</a:t>
            </a:fld>
            <a:endParaRPr lang="en-GB"/>
          </a:p>
        </p:txBody>
      </p:sp>
      <p:pic>
        <p:nvPicPr>
          <p:cNvPr id="8" name="Imagen 7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9602273F-97D4-3E66-DBED-29AA59A06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533" y="851771"/>
            <a:ext cx="6571467" cy="49286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8D1D2DE-60B5-06B4-152F-933E4BDA8EDD}"/>
              </a:ext>
            </a:extLst>
          </p:cNvPr>
          <p:cNvSpPr txBox="1"/>
          <p:nvPr/>
        </p:nvSpPr>
        <p:spPr>
          <a:xfrm>
            <a:off x="516783" y="2211705"/>
            <a:ext cx="4994957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>
                <a:solidFill>
                  <a:srgbClr val="36770E"/>
                </a:solidFill>
              </a:rPr>
              <a:t>Standard: </a:t>
            </a:r>
            <a:r>
              <a:rPr lang="es-ES" dirty="0">
                <a:solidFill>
                  <a:schemeClr val="tx2"/>
                </a:solidFill>
              </a:rPr>
              <a:t>4 x 72 </a:t>
            </a:r>
            <a:r>
              <a:rPr lang="es-ES" dirty="0" err="1">
                <a:solidFill>
                  <a:schemeClr val="tx2"/>
                </a:solidFill>
              </a:rPr>
              <a:t>bunches</a:t>
            </a:r>
            <a:endParaRPr lang="es-ES" dirty="0">
              <a:solidFill>
                <a:schemeClr val="tx2"/>
              </a:solidFill>
            </a:endParaRPr>
          </a:p>
          <a:p>
            <a:r>
              <a:rPr lang="es-ES" b="1" dirty="0">
                <a:solidFill>
                  <a:srgbClr val="FF0000"/>
                </a:solidFill>
              </a:rPr>
              <a:t>8b4e: </a:t>
            </a:r>
            <a:r>
              <a:rPr lang="es-ES" dirty="0">
                <a:solidFill>
                  <a:schemeClr val="tx2"/>
                </a:solidFill>
              </a:rPr>
              <a:t>2 x 56 </a:t>
            </a:r>
            <a:r>
              <a:rPr lang="es-ES" dirty="0" err="1">
                <a:solidFill>
                  <a:schemeClr val="tx2"/>
                </a:solidFill>
              </a:rPr>
              <a:t>bunches</a:t>
            </a:r>
            <a:r>
              <a:rPr lang="es-ES" dirty="0">
                <a:solidFill>
                  <a:schemeClr val="tx2"/>
                </a:solidFill>
              </a:rPr>
              <a:t> (April)</a:t>
            </a:r>
          </a:p>
          <a:p>
            <a:pPr algn="l"/>
            <a:r>
              <a:rPr lang="es-ES" dirty="0">
                <a:solidFill>
                  <a:schemeClr val="tx2"/>
                </a:solidFill>
              </a:rPr>
              <a:t>          4 x 56 </a:t>
            </a:r>
            <a:r>
              <a:rPr lang="es-ES" dirty="0" err="1">
                <a:solidFill>
                  <a:schemeClr val="tx2"/>
                </a:solidFill>
              </a:rPr>
              <a:t>bunches</a:t>
            </a:r>
            <a:r>
              <a:rPr lang="es-ES" dirty="0">
                <a:solidFill>
                  <a:schemeClr val="tx2"/>
                </a:solidFill>
              </a:rPr>
              <a:t> (August)</a:t>
            </a:r>
          </a:p>
          <a:p>
            <a:pPr algn="l"/>
            <a:r>
              <a:rPr lang="es-ES" b="1" dirty="0" err="1">
                <a:solidFill>
                  <a:schemeClr val="accent1"/>
                </a:solidFill>
              </a:rPr>
              <a:t>Hybrid</a:t>
            </a:r>
            <a:r>
              <a:rPr lang="es-ES" b="1" dirty="0">
                <a:solidFill>
                  <a:schemeClr val="accent1"/>
                </a:solidFill>
              </a:rPr>
              <a:t>: </a:t>
            </a:r>
            <a:r>
              <a:rPr lang="es-ES" dirty="0">
                <a:solidFill>
                  <a:schemeClr val="tx2"/>
                </a:solidFill>
              </a:rPr>
              <a:t>1 x 56 </a:t>
            </a:r>
            <a:r>
              <a:rPr lang="es-ES" dirty="0" err="1">
                <a:solidFill>
                  <a:schemeClr val="tx2"/>
                </a:solidFill>
              </a:rPr>
              <a:t>bunches</a:t>
            </a:r>
            <a:r>
              <a:rPr lang="es-ES" dirty="0">
                <a:solidFill>
                  <a:schemeClr val="tx2"/>
                </a:solidFill>
              </a:rPr>
              <a:t> (8b4e) + 5 x 36 </a:t>
            </a:r>
            <a:r>
              <a:rPr lang="es-ES" dirty="0" err="1">
                <a:solidFill>
                  <a:schemeClr val="tx2"/>
                </a:solidFill>
              </a:rPr>
              <a:t>bunches</a:t>
            </a:r>
            <a:endParaRPr lang="es-ES" dirty="0">
              <a:solidFill>
                <a:schemeClr val="tx2"/>
              </a:solidFill>
            </a:endParaRPr>
          </a:p>
          <a:p>
            <a:r>
              <a:rPr lang="es-ES" b="1" dirty="0">
                <a:solidFill>
                  <a:srgbClr val="FFC000"/>
                </a:solidFill>
              </a:rPr>
              <a:t>BCMS: </a:t>
            </a:r>
            <a:r>
              <a:rPr lang="es-ES" dirty="0">
                <a:solidFill>
                  <a:schemeClr val="tx2"/>
                </a:solidFill>
              </a:rPr>
              <a:t>4 x 48 </a:t>
            </a:r>
            <a:r>
              <a:rPr lang="es-ES" dirty="0" err="1">
                <a:solidFill>
                  <a:schemeClr val="tx2"/>
                </a:solidFill>
              </a:rPr>
              <a:t>bunches</a:t>
            </a:r>
            <a:endParaRPr lang="es-ES" dirty="0">
              <a:solidFill>
                <a:schemeClr val="tx2"/>
              </a:solidFill>
            </a:endParaRPr>
          </a:p>
          <a:p>
            <a:pPr algn="l"/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301922D-9FA2-773A-560E-41DFED2CE6DD}"/>
              </a:ext>
            </a:extLst>
          </p:cNvPr>
          <p:cNvSpPr txBox="1"/>
          <p:nvPr/>
        </p:nvSpPr>
        <p:spPr>
          <a:xfrm>
            <a:off x="407988" y="4493139"/>
            <a:ext cx="4552319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>
                <a:solidFill>
                  <a:schemeClr val="tx2"/>
                </a:solidFill>
              </a:rPr>
              <a:t>For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hybrid</a:t>
            </a:r>
            <a:r>
              <a:rPr lang="es-ES" dirty="0">
                <a:solidFill>
                  <a:schemeClr val="tx2"/>
                </a:solidFill>
              </a:rPr>
              <a:t> and BCMS </a:t>
            </a:r>
            <a:r>
              <a:rPr lang="es-ES" dirty="0" err="1">
                <a:solidFill>
                  <a:schemeClr val="tx2"/>
                </a:solidFill>
              </a:rPr>
              <a:t>beam</a:t>
            </a:r>
            <a:r>
              <a:rPr lang="es-ES" dirty="0">
                <a:solidFill>
                  <a:schemeClr val="tx2"/>
                </a:solidFill>
              </a:rPr>
              <a:t>, </a:t>
            </a:r>
            <a:r>
              <a:rPr lang="es-ES" dirty="0" err="1">
                <a:solidFill>
                  <a:schemeClr val="tx2"/>
                </a:solidFill>
              </a:rPr>
              <a:t>the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high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intensity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was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not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taken</a:t>
            </a:r>
            <a:r>
              <a:rPr lang="es-ES" dirty="0">
                <a:solidFill>
                  <a:schemeClr val="tx2"/>
                </a:solidFill>
              </a:rPr>
              <a:t>.</a:t>
            </a:r>
          </a:p>
          <a:p>
            <a:pPr algn="l"/>
            <a:r>
              <a:rPr lang="es-ES" dirty="0" err="1">
                <a:solidFill>
                  <a:schemeClr val="tx2"/>
                </a:solidFill>
              </a:rPr>
              <a:t>There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was</a:t>
            </a:r>
            <a:r>
              <a:rPr lang="es-ES" dirty="0">
                <a:solidFill>
                  <a:schemeClr val="tx2"/>
                </a:solidFill>
              </a:rPr>
              <a:t> no </a:t>
            </a:r>
            <a:r>
              <a:rPr lang="es-ES" dirty="0" err="1">
                <a:solidFill>
                  <a:schemeClr val="tx2"/>
                </a:solidFill>
              </a:rPr>
              <a:t>limitation</a:t>
            </a:r>
            <a:r>
              <a:rPr lang="es-ES" dirty="0">
                <a:solidFill>
                  <a:schemeClr val="tx2"/>
                </a:solidFill>
              </a:rPr>
              <a:t>, </a:t>
            </a:r>
            <a:r>
              <a:rPr lang="es-ES" dirty="0" err="1">
                <a:solidFill>
                  <a:schemeClr val="tx2"/>
                </a:solidFill>
              </a:rPr>
              <a:t>we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didn’t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push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intensity</a:t>
            </a:r>
            <a:r>
              <a:rPr lang="es-ES" dirty="0">
                <a:solidFill>
                  <a:schemeClr val="tx2"/>
                </a:solidFill>
              </a:rPr>
              <a:t> (</a:t>
            </a:r>
            <a:r>
              <a:rPr lang="es-ES" dirty="0" err="1">
                <a:solidFill>
                  <a:schemeClr val="tx2"/>
                </a:solidFill>
              </a:rPr>
              <a:t>just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brightness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measurements</a:t>
            </a:r>
            <a:r>
              <a:rPr lang="es-ES" dirty="0">
                <a:solidFill>
                  <a:schemeClr val="tx2"/>
                </a:solidFill>
              </a:rPr>
              <a:t>) </a:t>
            </a:r>
          </a:p>
          <a:p>
            <a:pPr algn="l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B3A0977-BC62-3B90-CDEB-3AF4B13BEC51}"/>
              </a:ext>
            </a:extLst>
          </p:cNvPr>
          <p:cNvSpPr txBox="1"/>
          <p:nvPr/>
        </p:nvSpPr>
        <p:spPr>
          <a:xfrm>
            <a:off x="4454782" y="635484"/>
            <a:ext cx="30905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Intensity reach end flat bottom</a:t>
            </a:r>
          </a:p>
        </p:txBody>
      </p:sp>
    </p:spTree>
    <p:extLst>
      <p:ext uri="{BB962C8B-B14F-4D97-AF65-F5344CB8AC3E}">
        <p14:creationId xmlns:p14="http://schemas.microsoft.com/office/powerpoint/2010/main" val="18186208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606BB96B-5E98-BD4C-6066-7B2BCA2E198D}"/>
              </a:ext>
            </a:extLst>
          </p:cNvPr>
          <p:cNvSpPr/>
          <p:nvPr/>
        </p:nvSpPr>
        <p:spPr>
          <a:xfrm>
            <a:off x="6685778" y="2706449"/>
            <a:ext cx="4334005" cy="20672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58DBD4F-171C-DD32-4DF5-B6249C51B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effectLst/>
              </a:rPr>
              <a:t>OVERVIEW OF SCRUBBING</a:t>
            </a:r>
            <a:br>
              <a:rPr lang="es-ES">
                <a:effectLst/>
              </a:rPr>
            </a:br>
            <a:br>
              <a:rPr lang="es-ES">
                <a:solidFill>
                  <a:schemeClr val="bg2">
                    <a:lumMod val="10000"/>
                  </a:schemeClr>
                </a:solidFill>
                <a:effectLst/>
              </a:rPr>
            </a:b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EE33AD-8A18-C66F-5882-6B143F97F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5D7586F-C4E8-FE02-8F81-6F35D7736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11A7A26-C6FD-2FAA-AEFE-B411D92DA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33</a:t>
            </a:fld>
            <a:endParaRPr lang="en-GB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37377F4-B64D-CB60-7B67-2048C572323E}"/>
              </a:ext>
            </a:extLst>
          </p:cNvPr>
          <p:cNvSpPr txBox="1"/>
          <p:nvPr/>
        </p:nvSpPr>
        <p:spPr>
          <a:xfrm>
            <a:off x="508795" y="1680539"/>
            <a:ext cx="108030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b="0" i="0">
                <a:solidFill>
                  <a:schemeClr val="tx2"/>
                </a:solidFill>
                <a:effectLst/>
              </a:rPr>
              <a:t>In 2022, </a:t>
            </a:r>
            <a:r>
              <a:rPr lang="es-ES" b="0" i="0" err="1">
                <a:solidFill>
                  <a:schemeClr val="tx2"/>
                </a:solidFill>
                <a:effectLst/>
              </a:rPr>
              <a:t>erratic</a:t>
            </a:r>
            <a:r>
              <a:rPr lang="es-ES" b="0" i="0">
                <a:solidFill>
                  <a:schemeClr val="tx2"/>
                </a:solidFill>
                <a:effectLst/>
              </a:rPr>
              <a:t> and </a:t>
            </a:r>
            <a:r>
              <a:rPr lang="es-ES" b="0" i="0" err="1">
                <a:solidFill>
                  <a:schemeClr val="tx2"/>
                </a:solidFill>
                <a:effectLst/>
              </a:rPr>
              <a:t>unpredictable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1" i="0" err="1">
                <a:solidFill>
                  <a:schemeClr val="tx2"/>
                </a:solidFill>
                <a:effectLst/>
              </a:rPr>
              <a:t>pressure</a:t>
            </a:r>
            <a:r>
              <a:rPr lang="es-ES" b="1" i="0">
                <a:solidFill>
                  <a:schemeClr val="tx2"/>
                </a:solidFill>
                <a:effectLst/>
              </a:rPr>
              <a:t> </a:t>
            </a:r>
            <a:r>
              <a:rPr lang="es-ES" b="1" i="0" err="1">
                <a:solidFill>
                  <a:schemeClr val="tx2"/>
                </a:solidFill>
                <a:effectLst/>
              </a:rPr>
              <a:t>spikes</a:t>
            </a:r>
            <a:r>
              <a:rPr lang="es-ES" b="1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were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observed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on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the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1" i="0">
                <a:solidFill>
                  <a:schemeClr val="tx2"/>
                </a:solidFill>
                <a:effectLst/>
              </a:rPr>
              <a:t>MKDH </a:t>
            </a:r>
            <a:r>
              <a:rPr lang="es-ES" b="1" i="0" err="1">
                <a:solidFill>
                  <a:schemeClr val="tx2"/>
                </a:solidFill>
                <a:effectLst/>
              </a:rPr>
              <a:t>dump</a:t>
            </a:r>
            <a:r>
              <a:rPr lang="es-ES" b="1" i="0">
                <a:solidFill>
                  <a:schemeClr val="tx2"/>
                </a:solidFill>
                <a:effectLst/>
              </a:rPr>
              <a:t> </a:t>
            </a:r>
            <a:r>
              <a:rPr lang="es-ES" b="1" i="0" err="1">
                <a:solidFill>
                  <a:schemeClr val="tx2"/>
                </a:solidFill>
                <a:effectLst/>
              </a:rPr>
              <a:t>kicker</a:t>
            </a:r>
            <a:r>
              <a:rPr lang="es-ES" b="1" i="0">
                <a:solidFill>
                  <a:schemeClr val="tx2"/>
                </a:solidFill>
                <a:effectLst/>
              </a:rPr>
              <a:t> </a:t>
            </a:r>
            <a:r>
              <a:rPr lang="es-ES" b="0" i="0">
                <a:solidFill>
                  <a:schemeClr val="tx2"/>
                </a:solidFill>
                <a:effectLst/>
              </a:rPr>
              <a:t>at flat top </a:t>
            </a:r>
            <a:r>
              <a:rPr lang="es-ES" b="0" i="0" err="1">
                <a:solidFill>
                  <a:schemeClr val="tx2"/>
                </a:solidFill>
                <a:effectLst/>
              </a:rPr>
              <a:t>with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the</a:t>
            </a:r>
            <a:r>
              <a:rPr lang="es-ES" b="0" i="0">
                <a:solidFill>
                  <a:schemeClr val="tx2"/>
                </a:solidFill>
                <a:effectLst/>
              </a:rPr>
              <a:t> standard </a:t>
            </a:r>
            <a:r>
              <a:rPr lang="es-ES" b="0" i="0" err="1">
                <a:solidFill>
                  <a:schemeClr val="tx2"/>
                </a:solidFill>
                <a:effectLst/>
              </a:rPr>
              <a:t>beam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of</a:t>
            </a:r>
            <a:r>
              <a:rPr lang="es-ES" b="0" i="0">
                <a:solidFill>
                  <a:schemeClr val="tx2"/>
                </a:solidFill>
                <a:effectLst/>
              </a:rPr>
              <a:t> 4 x 72 </a:t>
            </a:r>
            <a:r>
              <a:rPr lang="es-ES" b="0" i="0" err="1">
                <a:solidFill>
                  <a:schemeClr val="tx2"/>
                </a:solidFill>
                <a:effectLst/>
              </a:rPr>
              <a:t>bunches</a:t>
            </a:r>
            <a:r>
              <a:rPr lang="es-ES" b="0" i="0">
                <a:solidFill>
                  <a:schemeClr val="tx2"/>
                </a:solidFill>
                <a:effectLst/>
              </a:rPr>
              <a:t>. </a:t>
            </a:r>
            <a:r>
              <a:rPr lang="es-ES" b="0" i="0" err="1">
                <a:solidFill>
                  <a:schemeClr val="tx2"/>
                </a:solidFill>
                <a:effectLst/>
              </a:rPr>
              <a:t>Consequently</a:t>
            </a:r>
            <a:r>
              <a:rPr lang="es-ES" b="0" i="0">
                <a:solidFill>
                  <a:schemeClr val="tx2"/>
                </a:solidFill>
                <a:effectLst/>
              </a:rPr>
              <a:t>, </a:t>
            </a:r>
            <a:r>
              <a:rPr lang="es-ES" b="0" i="0" err="1">
                <a:solidFill>
                  <a:schemeClr val="tx2"/>
                </a:solidFill>
                <a:effectLst/>
              </a:rPr>
              <a:t>the</a:t>
            </a:r>
            <a:r>
              <a:rPr lang="es-ES" b="0" i="0">
                <a:solidFill>
                  <a:schemeClr val="tx2"/>
                </a:solidFill>
                <a:effectLst/>
              </a:rPr>
              <a:t> MKDH </a:t>
            </a:r>
            <a:r>
              <a:rPr lang="es-ES" b="0" i="0" err="1">
                <a:solidFill>
                  <a:schemeClr val="tx2"/>
                </a:solidFill>
                <a:effectLst/>
              </a:rPr>
              <a:t>kicker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needed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to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undergo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conditioning</a:t>
            </a:r>
            <a:r>
              <a:rPr lang="es-ES" b="0" i="0">
                <a:solidFill>
                  <a:schemeClr val="tx2"/>
                </a:solidFill>
                <a:effectLst/>
              </a:rPr>
              <a:t> as </a:t>
            </a:r>
            <a:r>
              <a:rPr lang="es-ES" b="0" i="0" err="1">
                <a:solidFill>
                  <a:schemeClr val="tx2"/>
                </a:solidFill>
                <a:effectLst/>
              </a:rPr>
              <a:t>well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during</a:t>
            </a:r>
            <a:r>
              <a:rPr lang="es-ES" b="0" i="0">
                <a:solidFill>
                  <a:schemeClr val="tx2"/>
                </a:solidFill>
                <a:effectLst/>
              </a:rPr>
              <a:t> </a:t>
            </a:r>
            <a:r>
              <a:rPr lang="es-ES" b="0" i="0" err="1">
                <a:solidFill>
                  <a:schemeClr val="tx2"/>
                </a:solidFill>
                <a:effectLst/>
              </a:rPr>
              <a:t>scrubbing</a:t>
            </a:r>
            <a:r>
              <a:rPr lang="es-ES" b="0" i="0">
                <a:solidFill>
                  <a:schemeClr val="tx2"/>
                </a:solidFill>
                <a:effectLst/>
              </a:rPr>
              <a:t> 2023.</a:t>
            </a:r>
            <a:endParaRPr lang="es-ES">
              <a:solidFill>
                <a:schemeClr val="tx2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6F89299-B32C-3F50-66BB-6A665DD467FD}"/>
              </a:ext>
            </a:extLst>
          </p:cNvPr>
          <p:cNvSpPr txBox="1"/>
          <p:nvPr/>
        </p:nvSpPr>
        <p:spPr>
          <a:xfrm>
            <a:off x="407986" y="1038068"/>
            <a:ext cx="115042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err="1">
                <a:solidFill>
                  <a:schemeClr val="tx2"/>
                </a:solidFill>
              </a:rPr>
              <a:t>M</a:t>
            </a:r>
            <a:r>
              <a:rPr lang="es-ES" sz="1800" b="1" err="1">
                <a:solidFill>
                  <a:schemeClr val="tx2"/>
                </a:solidFill>
                <a:effectLst/>
              </a:rPr>
              <a:t>ain</a:t>
            </a:r>
            <a:r>
              <a:rPr lang="es-ES" sz="1800" b="1">
                <a:solidFill>
                  <a:schemeClr val="tx2"/>
                </a:solidFill>
                <a:effectLst/>
              </a:rPr>
              <a:t> </a:t>
            </a:r>
            <a:r>
              <a:rPr lang="es-ES" sz="1800" b="1" err="1">
                <a:solidFill>
                  <a:schemeClr val="tx2"/>
                </a:solidFill>
                <a:effectLst/>
              </a:rPr>
              <a:t>goal</a:t>
            </a:r>
            <a:r>
              <a:rPr lang="es-ES" sz="1800" b="1">
                <a:solidFill>
                  <a:schemeClr val="tx2"/>
                </a:solidFill>
                <a:effectLst/>
              </a:rPr>
              <a:t> </a:t>
            </a:r>
            <a:r>
              <a:rPr lang="es-ES" sz="1800" b="1" err="1">
                <a:solidFill>
                  <a:schemeClr val="tx2"/>
                </a:solidFill>
                <a:effectLst/>
              </a:rPr>
              <a:t>of</a:t>
            </a:r>
            <a:r>
              <a:rPr lang="es-ES" sz="1800" b="1">
                <a:solidFill>
                  <a:schemeClr val="tx2"/>
                </a:solidFill>
                <a:effectLst/>
              </a:rPr>
              <a:t> </a:t>
            </a:r>
            <a:r>
              <a:rPr lang="es-ES" sz="1800" b="1" err="1">
                <a:solidFill>
                  <a:schemeClr val="tx2"/>
                </a:solidFill>
                <a:effectLst/>
              </a:rPr>
              <a:t>scrubbing</a:t>
            </a:r>
            <a:r>
              <a:rPr lang="es-ES" sz="1800" b="1">
                <a:solidFill>
                  <a:schemeClr val="tx2"/>
                </a:solidFill>
                <a:effectLst/>
              </a:rPr>
              <a:t> 2023</a:t>
            </a:r>
            <a:r>
              <a:rPr lang="es-ES" sz="1800">
                <a:solidFill>
                  <a:schemeClr val="tx2"/>
                </a:solidFill>
                <a:effectLst/>
              </a:rPr>
              <a:t>: </a:t>
            </a:r>
            <a:r>
              <a:rPr lang="es-ES" err="1">
                <a:solidFill>
                  <a:schemeClr val="tx2"/>
                </a:solidFill>
              </a:rPr>
              <a:t>t</a:t>
            </a:r>
            <a:r>
              <a:rPr lang="es-ES" sz="1800" err="1">
                <a:solidFill>
                  <a:schemeClr val="tx2"/>
                </a:solidFill>
                <a:effectLst/>
              </a:rPr>
              <a:t>o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condition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the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b="1">
                <a:solidFill>
                  <a:schemeClr val="tx2"/>
                </a:solidFill>
                <a:effectLst/>
              </a:rPr>
              <a:t>MKP-L </a:t>
            </a:r>
            <a:r>
              <a:rPr lang="es-ES" b="1" err="1">
                <a:solidFill>
                  <a:schemeClr val="tx2"/>
                </a:solidFill>
              </a:rPr>
              <a:t>injection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sz="1800" b="1" err="1">
                <a:solidFill>
                  <a:schemeClr val="tx2"/>
                </a:solidFill>
                <a:effectLst/>
              </a:rPr>
              <a:t>kicker</a:t>
            </a:r>
            <a:r>
              <a:rPr lang="es-ES" sz="1800" b="1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upgraded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during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the</a:t>
            </a:r>
            <a:r>
              <a:rPr lang="es-ES" sz="1800">
                <a:solidFill>
                  <a:schemeClr val="tx2"/>
                </a:solidFill>
                <a:effectLst/>
              </a:rPr>
              <a:t> YETS </a:t>
            </a:r>
            <a:r>
              <a:rPr lang="es-ES">
                <a:solidFill>
                  <a:schemeClr val="tx2"/>
                </a:solidFill>
              </a:rPr>
              <a:t>20</a:t>
            </a:r>
            <a:r>
              <a:rPr lang="es-ES" sz="1800">
                <a:solidFill>
                  <a:schemeClr val="tx2"/>
                </a:solidFill>
                <a:effectLst/>
              </a:rPr>
              <a:t>22-23.</a:t>
            </a:r>
            <a:endParaRPr lang="es-E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DA6AE75-4198-9528-EB34-3239DDB66EDD}"/>
              </a:ext>
            </a:extLst>
          </p:cNvPr>
          <p:cNvSpPr txBox="1"/>
          <p:nvPr/>
        </p:nvSpPr>
        <p:spPr>
          <a:xfrm>
            <a:off x="6883725" y="2892212"/>
            <a:ext cx="436926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>
                <a:solidFill>
                  <a:schemeClr val="bg2">
                    <a:lumMod val="10000"/>
                  </a:schemeClr>
                </a:solidFill>
              </a:rPr>
              <a:t>A </a:t>
            </a:r>
            <a:r>
              <a:rPr lang="es-ES" sz="1800" b="1" err="1">
                <a:solidFill>
                  <a:schemeClr val="bg2">
                    <a:lumMod val="10000"/>
                  </a:schemeClr>
                </a:solidFill>
              </a:rPr>
              <a:t>dedicated</a:t>
            </a:r>
            <a:r>
              <a:rPr lang="es-ES" sz="1800" b="1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800" b="1" err="1">
                <a:solidFill>
                  <a:schemeClr val="bg2">
                    <a:lumMod val="10000"/>
                  </a:schemeClr>
                </a:solidFill>
              </a:rPr>
              <a:t>scrubbing</a:t>
            </a:r>
            <a:r>
              <a:rPr lang="es-ES" sz="1800" b="1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800" b="1" err="1">
                <a:solidFill>
                  <a:schemeClr val="bg2">
                    <a:lumMod val="10000"/>
                  </a:schemeClr>
                </a:solidFill>
              </a:rPr>
              <a:t>cycle</a:t>
            </a:r>
            <a:r>
              <a:rPr lang="es-ES" sz="1800" b="1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800" err="1">
                <a:solidFill>
                  <a:schemeClr val="bg2">
                    <a:lumMod val="10000"/>
                  </a:schemeClr>
                </a:solidFill>
              </a:rPr>
              <a:t>was</a:t>
            </a:r>
            <a:r>
              <a:rPr lang="es-ES" sz="180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800" err="1">
                <a:solidFill>
                  <a:schemeClr val="bg2">
                    <a:lumMod val="10000"/>
                  </a:schemeClr>
                </a:solidFill>
              </a:rPr>
              <a:t>created</a:t>
            </a:r>
            <a:r>
              <a:rPr lang="es-ES" sz="1800">
                <a:solidFill>
                  <a:schemeClr val="bg2">
                    <a:lumMod val="10000"/>
                  </a:schemeClr>
                </a:solidFill>
              </a:rPr>
              <a:t>, in </a:t>
            </a:r>
            <a:r>
              <a:rPr lang="es-ES" sz="1800" err="1">
                <a:solidFill>
                  <a:schemeClr val="bg2">
                    <a:lumMod val="10000"/>
                  </a:schemeClr>
                </a:solidFill>
              </a:rPr>
              <a:t>order</a:t>
            </a:r>
            <a:r>
              <a:rPr lang="es-ES" sz="180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800" err="1">
                <a:solidFill>
                  <a:schemeClr val="bg2">
                    <a:lumMod val="10000"/>
                  </a:schemeClr>
                </a:solidFill>
              </a:rPr>
              <a:t>to</a:t>
            </a:r>
            <a:r>
              <a:rPr lang="es-ES" sz="180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800" b="1" err="1">
                <a:solidFill>
                  <a:schemeClr val="bg2">
                    <a:lumMod val="10000"/>
                  </a:schemeClr>
                </a:solidFill>
              </a:rPr>
              <a:t>improve</a:t>
            </a:r>
            <a:r>
              <a:rPr lang="es-ES" sz="1800" b="1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800" b="1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es-ES" sz="1800" b="1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800" b="1" err="1">
                <a:solidFill>
                  <a:schemeClr val="bg2">
                    <a:lumMod val="10000"/>
                  </a:schemeClr>
                </a:solidFill>
              </a:rPr>
              <a:t>efficiency</a:t>
            </a:r>
            <a:r>
              <a:rPr lang="es-ES" sz="1800" b="1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800" b="1" err="1">
                <a:solidFill>
                  <a:schemeClr val="bg2">
                    <a:lumMod val="10000"/>
                  </a:schemeClr>
                </a:solidFill>
              </a:rPr>
              <a:t>of</a:t>
            </a:r>
            <a:r>
              <a:rPr lang="es-ES" sz="1800" b="1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800" b="1" err="1">
                <a:solidFill>
                  <a:schemeClr val="bg2">
                    <a:lumMod val="10000"/>
                  </a:schemeClr>
                </a:solidFill>
              </a:rPr>
              <a:t>scrubbing</a:t>
            </a:r>
            <a:r>
              <a:rPr lang="es-ES" sz="1800">
                <a:solidFill>
                  <a:schemeClr val="bg2">
                    <a:lumMod val="10000"/>
                  </a:schemeClr>
                </a:solidFill>
              </a:rPr>
              <a:t>,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837E6DE-E67F-CF17-AF2F-CC69F1D7611D}"/>
              </a:ext>
            </a:extLst>
          </p:cNvPr>
          <p:cNvSpPr txBox="1"/>
          <p:nvPr/>
        </p:nvSpPr>
        <p:spPr>
          <a:xfrm>
            <a:off x="7287229" y="3911823"/>
            <a:ext cx="38203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b="1" err="1">
                <a:solidFill>
                  <a:schemeClr val="bg2">
                    <a:lumMod val="10000"/>
                  </a:schemeClr>
                </a:solidFill>
              </a:rPr>
              <a:t>Longer</a:t>
            </a:r>
            <a:r>
              <a:rPr lang="es-ES" b="1">
                <a:solidFill>
                  <a:schemeClr val="bg2">
                    <a:lumMod val="10000"/>
                  </a:schemeClr>
                </a:solidFill>
              </a:rPr>
              <a:t> flat top </a:t>
            </a:r>
            <a:endParaRPr lang="es-ES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b="1" err="1">
                <a:solidFill>
                  <a:schemeClr val="bg2">
                    <a:lumMod val="10000"/>
                  </a:schemeClr>
                </a:solidFill>
              </a:rPr>
              <a:t>Lower</a:t>
            </a:r>
            <a:r>
              <a:rPr lang="es-ES" b="1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b="1" err="1">
                <a:solidFill>
                  <a:schemeClr val="bg2">
                    <a:lumMod val="10000"/>
                  </a:schemeClr>
                </a:solidFill>
              </a:rPr>
              <a:t>energy</a:t>
            </a:r>
            <a:r>
              <a:rPr lang="es-ES" b="1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es-ES" b="1">
                <a:solidFill>
                  <a:schemeClr val="bg2">
                    <a:lumMod val="10000"/>
                  </a:schemeClr>
                </a:solidFill>
              </a:rPr>
              <a:t>400 </a:t>
            </a:r>
            <a:r>
              <a:rPr lang="es-ES" b="1" err="1">
                <a:solidFill>
                  <a:schemeClr val="bg2">
                    <a:lumMod val="10000"/>
                  </a:schemeClr>
                </a:solidFill>
              </a:rPr>
              <a:t>GeV</a:t>
            </a:r>
            <a:r>
              <a:rPr lang="es-ES">
                <a:solidFill>
                  <a:schemeClr val="bg2">
                    <a:lumMod val="10000"/>
                  </a:schemeClr>
                </a:solidFill>
              </a:rPr>
              <a:t>).</a:t>
            </a:r>
          </a:p>
        </p:txBody>
      </p:sp>
      <p:sp>
        <p:nvSpPr>
          <p:cNvPr id="22" name="Marcador de contenido 2">
            <a:extLst>
              <a:ext uri="{FF2B5EF4-FFF2-40B4-BE49-F238E27FC236}">
                <a16:creationId xmlns:a16="http://schemas.microsoft.com/office/drawing/2014/main" id="{62CAE529-D54F-53E0-0786-729D9FF10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106" y="3191272"/>
            <a:ext cx="5478274" cy="179766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err="1">
                <a:solidFill>
                  <a:srgbClr val="00B050"/>
                </a:solidFill>
                <a:effectLst/>
              </a:rPr>
              <a:t>Gradually</a:t>
            </a:r>
            <a:r>
              <a:rPr lang="es-ES" sz="1800">
                <a:solidFill>
                  <a:srgbClr val="00B050"/>
                </a:solidFill>
                <a:effectLst/>
              </a:rPr>
              <a:t> </a:t>
            </a:r>
            <a:r>
              <a:rPr lang="es-ES" sz="1800" err="1">
                <a:solidFill>
                  <a:srgbClr val="00B050"/>
                </a:solidFill>
                <a:effectLst/>
              </a:rPr>
              <a:t>increased</a:t>
            </a:r>
            <a:r>
              <a:rPr lang="es-ES" sz="1800">
                <a:solidFill>
                  <a:srgbClr val="00B050"/>
                </a:solidFill>
                <a:effectLst/>
              </a:rPr>
              <a:t> </a:t>
            </a:r>
            <a:r>
              <a:rPr lang="es-ES" sz="1800" err="1">
                <a:solidFill>
                  <a:srgbClr val="00B050"/>
                </a:solidFill>
                <a:effectLst/>
              </a:rPr>
              <a:t>bunch</a:t>
            </a:r>
            <a:r>
              <a:rPr lang="es-ES" sz="1800">
                <a:solidFill>
                  <a:srgbClr val="00B050"/>
                </a:solidFill>
                <a:effectLst/>
              </a:rPr>
              <a:t> </a:t>
            </a:r>
            <a:r>
              <a:rPr lang="es-ES" sz="1800" err="1">
                <a:solidFill>
                  <a:srgbClr val="00B050"/>
                </a:solidFill>
                <a:effectLst/>
              </a:rPr>
              <a:t>intensity</a:t>
            </a:r>
            <a:r>
              <a:rPr lang="es-ES" sz="1800">
                <a:solidFill>
                  <a:srgbClr val="00B050"/>
                </a:solidFill>
                <a:effectLst/>
              </a:rPr>
              <a:t> at flat bottom </a:t>
            </a:r>
            <a:r>
              <a:rPr lang="es-ES" sz="1800" b="0" err="1">
                <a:solidFill>
                  <a:srgbClr val="161616"/>
                </a:solidFill>
                <a:effectLst/>
              </a:rPr>
              <a:t>from</a:t>
            </a:r>
            <a:r>
              <a:rPr lang="es-ES" sz="1800" b="0">
                <a:solidFill>
                  <a:srgbClr val="161616"/>
                </a:solidFill>
                <a:effectLst/>
              </a:rPr>
              <a:t> ~1.4e11 p/b up </a:t>
            </a:r>
            <a:r>
              <a:rPr lang="es-ES" sz="1800" b="0" err="1">
                <a:solidFill>
                  <a:srgbClr val="161616"/>
                </a:solidFill>
                <a:effectLst/>
              </a:rPr>
              <a:t>to</a:t>
            </a:r>
            <a:r>
              <a:rPr lang="es-ES" sz="1800" b="0">
                <a:solidFill>
                  <a:srgbClr val="161616"/>
                </a:solidFill>
                <a:effectLst/>
              </a:rPr>
              <a:t> ~2.2e11 p/b. </a:t>
            </a:r>
            <a:endParaRPr lang="es-ES" sz="1800" b="0">
              <a:solidFill>
                <a:srgbClr val="16161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err="1">
                <a:solidFill>
                  <a:srgbClr val="FF0000"/>
                </a:solidFill>
              </a:rPr>
              <a:t>S</a:t>
            </a:r>
            <a:r>
              <a:rPr lang="es-ES" sz="1800" err="1">
                <a:solidFill>
                  <a:srgbClr val="FF0000"/>
                </a:solidFill>
                <a:effectLst/>
              </a:rPr>
              <a:t>crubbing</a:t>
            </a:r>
            <a:r>
              <a:rPr lang="es-ES" sz="1800">
                <a:solidFill>
                  <a:srgbClr val="FF0000"/>
                </a:solidFill>
                <a:effectLst/>
              </a:rPr>
              <a:t> </a:t>
            </a:r>
            <a:r>
              <a:rPr lang="es-ES" sz="1800" err="1">
                <a:solidFill>
                  <a:srgbClr val="FF0000"/>
                </a:solidFill>
                <a:effectLst/>
              </a:rPr>
              <a:t>on</a:t>
            </a:r>
            <a:r>
              <a:rPr lang="es-ES" sz="1800">
                <a:solidFill>
                  <a:srgbClr val="FF0000"/>
                </a:solidFill>
                <a:effectLst/>
              </a:rPr>
              <a:t> </a:t>
            </a:r>
            <a:r>
              <a:rPr lang="es-ES" sz="1800" err="1">
                <a:solidFill>
                  <a:srgbClr val="FF0000"/>
                </a:solidFill>
                <a:effectLst/>
              </a:rPr>
              <a:t>the</a:t>
            </a:r>
            <a:r>
              <a:rPr lang="es-ES" sz="1800">
                <a:solidFill>
                  <a:srgbClr val="FF0000"/>
                </a:solidFill>
                <a:effectLst/>
              </a:rPr>
              <a:t> </a:t>
            </a:r>
            <a:r>
              <a:rPr lang="es-ES" sz="1800" err="1">
                <a:solidFill>
                  <a:srgbClr val="FF0000"/>
                </a:solidFill>
                <a:effectLst/>
              </a:rPr>
              <a:t>ramp</a:t>
            </a:r>
            <a:r>
              <a:rPr lang="es-ES" sz="1800">
                <a:solidFill>
                  <a:srgbClr val="FF0000"/>
                </a:solidFill>
                <a:effectLst/>
              </a:rPr>
              <a:t> and flat top </a:t>
            </a:r>
            <a:r>
              <a:rPr lang="es-ES" sz="1800" b="0" err="1">
                <a:effectLst/>
              </a:rPr>
              <a:t>was</a:t>
            </a:r>
            <a:r>
              <a:rPr lang="es-ES" sz="1800" b="0">
                <a:effectLst/>
              </a:rPr>
              <a:t> </a:t>
            </a:r>
            <a:r>
              <a:rPr lang="es-ES" sz="1800" b="0" err="1">
                <a:effectLst/>
              </a:rPr>
              <a:t>difficult</a:t>
            </a:r>
            <a:r>
              <a:rPr lang="es-ES" sz="1800" b="0">
                <a:effectLst/>
              </a:rPr>
              <a:t>/</a:t>
            </a:r>
            <a:r>
              <a:rPr lang="es-ES" sz="1800" b="0" err="1">
                <a:effectLst/>
              </a:rPr>
              <a:t>critical</a:t>
            </a:r>
            <a:r>
              <a:rPr lang="es-ES" sz="1800" b="0">
                <a:effectLst/>
              </a:rPr>
              <a:t> </a:t>
            </a:r>
            <a:r>
              <a:rPr lang="es-ES" sz="1800" b="0" err="1">
                <a:effectLst/>
              </a:rPr>
              <a:t>due</a:t>
            </a:r>
            <a:r>
              <a:rPr lang="es-ES" sz="1800" b="0">
                <a:effectLst/>
              </a:rPr>
              <a:t> </a:t>
            </a:r>
            <a:r>
              <a:rPr lang="es-ES" sz="1800" b="0" err="1">
                <a:effectLst/>
              </a:rPr>
              <a:t>to</a:t>
            </a:r>
            <a:r>
              <a:rPr lang="es-ES" sz="1800" b="0">
                <a:effectLst/>
              </a:rPr>
              <a:t> </a:t>
            </a:r>
            <a:r>
              <a:rPr lang="es-ES" sz="1800" b="0" err="1">
                <a:effectLst/>
              </a:rPr>
              <a:t>pressure</a:t>
            </a:r>
            <a:r>
              <a:rPr lang="es-ES" sz="1800" b="0">
                <a:effectLst/>
              </a:rPr>
              <a:t> </a:t>
            </a:r>
            <a:r>
              <a:rPr lang="es-ES" sz="1800" b="0" err="1">
                <a:effectLst/>
              </a:rPr>
              <a:t>spikes</a:t>
            </a:r>
            <a:r>
              <a:rPr lang="es-ES" sz="1800" b="0">
                <a:effectLst/>
              </a:rPr>
              <a:t> </a:t>
            </a:r>
            <a:r>
              <a:rPr lang="es-ES" sz="1800" b="0" err="1">
                <a:effectLst/>
              </a:rPr>
              <a:t>on</a:t>
            </a:r>
            <a:r>
              <a:rPr lang="es-ES" sz="1800" b="0">
                <a:effectLst/>
              </a:rPr>
              <a:t> </a:t>
            </a:r>
            <a:r>
              <a:rPr lang="es-ES" sz="1800" b="0" err="1">
                <a:effectLst/>
              </a:rPr>
              <a:t>the</a:t>
            </a:r>
            <a:r>
              <a:rPr lang="es-ES" sz="1800" b="0">
                <a:effectLst/>
              </a:rPr>
              <a:t> </a:t>
            </a:r>
            <a:r>
              <a:rPr lang="es-ES" sz="1800" b="0" err="1">
                <a:effectLst/>
              </a:rPr>
              <a:t>kickers</a:t>
            </a:r>
            <a:r>
              <a:rPr lang="es-ES" sz="1800" b="0">
                <a:effectLst/>
              </a:rPr>
              <a:t> </a:t>
            </a:r>
            <a:r>
              <a:rPr lang="es-ES" sz="1800" b="0" err="1">
                <a:effectLst/>
              </a:rPr>
              <a:t>causing</a:t>
            </a:r>
            <a:r>
              <a:rPr lang="es-ES" sz="1800" b="0">
                <a:effectLst/>
              </a:rPr>
              <a:t> </a:t>
            </a:r>
            <a:r>
              <a:rPr lang="es-ES" sz="1800" b="0" err="1">
                <a:effectLst/>
              </a:rPr>
              <a:t>interlocks</a:t>
            </a:r>
            <a:r>
              <a:rPr lang="es-ES" sz="1800" b="0">
                <a:effectLst/>
              </a:rPr>
              <a:t>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B8ACDC3-83D1-DDE1-EA04-80DBFE8B5C8B}"/>
              </a:ext>
            </a:extLst>
          </p:cNvPr>
          <p:cNvSpPr txBox="1"/>
          <p:nvPr/>
        </p:nvSpPr>
        <p:spPr>
          <a:xfrm>
            <a:off x="6942621" y="5094648"/>
            <a:ext cx="382031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b="1" err="1">
                <a:solidFill>
                  <a:schemeClr val="accent1"/>
                </a:solidFill>
              </a:rPr>
              <a:t>First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breakage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of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the</a:t>
            </a:r>
            <a:r>
              <a:rPr lang="es-ES" b="1">
                <a:solidFill>
                  <a:schemeClr val="accent1"/>
                </a:solidFill>
              </a:rPr>
              <a:t> 4 </a:t>
            </a:r>
            <a:r>
              <a:rPr lang="es-ES" b="1" err="1">
                <a:solidFill>
                  <a:schemeClr val="accent1"/>
                </a:solidFill>
              </a:rPr>
              <a:t>wires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of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the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wire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scanners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during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scrubbing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with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the</a:t>
            </a:r>
            <a:r>
              <a:rPr lang="es-ES" b="1">
                <a:solidFill>
                  <a:schemeClr val="accent1"/>
                </a:solidFill>
              </a:rPr>
              <a:t> </a:t>
            </a:r>
            <a:r>
              <a:rPr lang="es-ES" b="1" err="1">
                <a:solidFill>
                  <a:schemeClr val="accent1"/>
                </a:solidFill>
              </a:rPr>
              <a:t>long</a:t>
            </a:r>
            <a:r>
              <a:rPr lang="es-ES" b="1">
                <a:solidFill>
                  <a:schemeClr val="accent1"/>
                </a:solidFill>
              </a:rPr>
              <a:t> flat top 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ADE56238-97BC-8918-3BAC-2FE1A7F6E5A1}"/>
              </a:ext>
            </a:extLst>
          </p:cNvPr>
          <p:cNvCxnSpPr/>
          <p:nvPr/>
        </p:nvCxnSpPr>
        <p:spPr>
          <a:xfrm>
            <a:off x="5736921" y="4196219"/>
            <a:ext cx="789139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2113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03B3AA-D180-9DB9-2F3A-8A8960570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221C8B2-DADA-1A56-120D-9ABC2F62A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2072AE-9FF4-CB23-D5BD-1CA7C271A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34</a:t>
            </a:fld>
            <a:endParaRPr lang="en-GB"/>
          </a:p>
        </p:txBody>
      </p:sp>
      <p:pic>
        <p:nvPicPr>
          <p:cNvPr id="9" name="Picture 7" descr="A graph showing the temperature of a person&#10;&#10;Description automatically generated">
            <a:extLst>
              <a:ext uri="{FF2B5EF4-FFF2-40B4-BE49-F238E27FC236}">
                <a16:creationId xmlns:a16="http://schemas.microsoft.com/office/drawing/2014/main" id="{85116000-6A31-62F4-00EE-9A7F77D76F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78"/>
          <a:stretch/>
        </p:blipFill>
        <p:spPr>
          <a:xfrm>
            <a:off x="420512" y="1436674"/>
            <a:ext cx="6485031" cy="2044439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8CB1B94-85B7-862D-88FC-55A1D0A6990F}"/>
              </a:ext>
            </a:extLst>
          </p:cNvPr>
          <p:cNvSpPr txBox="1"/>
          <p:nvPr/>
        </p:nvSpPr>
        <p:spPr>
          <a:xfrm>
            <a:off x="2643240" y="1074515"/>
            <a:ext cx="25648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err="1"/>
              <a:t>Conditioning</a:t>
            </a:r>
            <a:r>
              <a:rPr lang="es-ES" b="1"/>
              <a:t> </a:t>
            </a:r>
            <a:r>
              <a:rPr lang="es-ES" b="1" err="1"/>
              <a:t>of</a:t>
            </a:r>
            <a:r>
              <a:rPr lang="es-ES" b="1"/>
              <a:t> </a:t>
            </a:r>
            <a:r>
              <a:rPr lang="es-ES" b="1" err="1"/>
              <a:t>kickers</a:t>
            </a:r>
            <a:endParaRPr lang="es-ES" b="1"/>
          </a:p>
        </p:txBody>
      </p:sp>
      <p:pic>
        <p:nvPicPr>
          <p:cNvPr id="11" name="Picture 9" descr="A graph showing the temperature of a person&#10;&#10;Description automatically generated">
            <a:extLst>
              <a:ext uri="{FF2B5EF4-FFF2-40B4-BE49-F238E27FC236}">
                <a16:creationId xmlns:a16="http://schemas.microsoft.com/office/drawing/2014/main" id="{A760B2DC-985D-7D27-33C6-0A736C2FB6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8" t="96529" r="35264" b="-179"/>
          <a:stretch/>
        </p:blipFill>
        <p:spPr>
          <a:xfrm>
            <a:off x="3803814" y="1616525"/>
            <a:ext cx="3011764" cy="126226"/>
          </a:xfrm>
          <a:prstGeom prst="rect">
            <a:avLst/>
          </a:prstGeom>
        </p:spPr>
      </p:pic>
      <p:sp>
        <p:nvSpPr>
          <p:cNvPr id="17" name="Título 1">
            <a:extLst>
              <a:ext uri="{FF2B5EF4-FFF2-40B4-BE49-F238E27FC236}">
                <a16:creationId xmlns:a16="http://schemas.microsoft.com/office/drawing/2014/main" id="{898E1819-5F6D-D194-0C59-3BC3BBE04687}"/>
              </a:ext>
            </a:extLst>
          </p:cNvPr>
          <p:cNvSpPr txBox="1">
            <a:spLocks/>
          </p:cNvSpPr>
          <p:nvPr/>
        </p:nvSpPr>
        <p:spPr>
          <a:xfrm>
            <a:off x="848453" y="3588939"/>
            <a:ext cx="8533542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400" err="1">
                <a:solidFill>
                  <a:schemeClr val="tx1">
                    <a:lumMod val="60000"/>
                    <a:lumOff val="40000"/>
                  </a:schemeClr>
                </a:solidFill>
              </a:rPr>
              <a:t>Achievements</a:t>
            </a:r>
            <a:r>
              <a:rPr lang="es-ES" sz="24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2400" err="1">
                <a:solidFill>
                  <a:schemeClr val="tx1">
                    <a:lumMod val="60000"/>
                    <a:lumOff val="40000"/>
                  </a:schemeClr>
                </a:solidFill>
              </a:rPr>
              <a:t>reached</a:t>
            </a:r>
            <a:r>
              <a:rPr lang="es-ES" sz="24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2400" err="1">
                <a:solidFill>
                  <a:schemeClr val="tx1">
                    <a:lumMod val="60000"/>
                    <a:lumOff val="40000"/>
                  </a:schemeClr>
                </a:solidFill>
              </a:rPr>
              <a:t>during</a:t>
            </a:r>
            <a:r>
              <a:rPr lang="es-ES" sz="240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2400" err="1">
                <a:solidFill>
                  <a:schemeClr val="tx1">
                    <a:lumMod val="60000"/>
                    <a:lumOff val="40000"/>
                  </a:schemeClr>
                </a:solidFill>
              </a:rPr>
              <a:t>scrubbing</a:t>
            </a:r>
            <a:r>
              <a:rPr lang="es-ES" sz="2400">
                <a:solidFill>
                  <a:schemeClr val="tx1">
                    <a:lumMod val="60000"/>
                    <a:lumOff val="40000"/>
                  </a:schemeClr>
                </a:solidFill>
              </a:rPr>
              <a:t> 2023: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F81AAEB-37DC-E8F1-45DF-05A9961FABE9}"/>
              </a:ext>
            </a:extLst>
          </p:cNvPr>
          <p:cNvSpPr txBox="1"/>
          <p:nvPr/>
        </p:nvSpPr>
        <p:spPr>
          <a:xfrm>
            <a:off x="7761290" y="1943075"/>
            <a:ext cx="40101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>
                <a:solidFill>
                  <a:schemeClr val="bg2">
                    <a:lumMod val="10000"/>
                  </a:schemeClr>
                </a:solidFill>
              </a:rPr>
              <a:t>Around 20 days were needed to scrub the MKP-L and MKDH at flat top.</a:t>
            </a:r>
            <a:endParaRPr lang="es-ES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20" name="Table 8">
            <a:extLst>
              <a:ext uri="{FF2B5EF4-FFF2-40B4-BE49-F238E27FC236}">
                <a16:creationId xmlns:a16="http://schemas.microsoft.com/office/drawing/2014/main" id="{AF48A3EC-C046-F4C4-6B0C-E27C42E7C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077371"/>
              </p:ext>
            </p:extLst>
          </p:nvPr>
        </p:nvGraphicFramePr>
        <p:xfrm>
          <a:off x="848453" y="3969131"/>
          <a:ext cx="999555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9079">
                  <a:extLst>
                    <a:ext uri="{9D8B030D-6E8A-4147-A177-3AD203B41FA5}">
                      <a16:colId xmlns:a16="http://schemas.microsoft.com/office/drawing/2014/main" val="2455227991"/>
                    </a:ext>
                  </a:extLst>
                </a:gridCol>
                <a:gridCol w="1503124">
                  <a:extLst>
                    <a:ext uri="{9D8B030D-6E8A-4147-A177-3AD203B41FA5}">
                      <a16:colId xmlns:a16="http://schemas.microsoft.com/office/drawing/2014/main" val="183315212"/>
                    </a:ext>
                  </a:extLst>
                </a:gridCol>
                <a:gridCol w="2981194">
                  <a:extLst>
                    <a:ext uri="{9D8B030D-6E8A-4147-A177-3AD203B41FA5}">
                      <a16:colId xmlns:a16="http://schemas.microsoft.com/office/drawing/2014/main" val="3512229498"/>
                    </a:ext>
                  </a:extLst>
                </a:gridCol>
                <a:gridCol w="2242159">
                  <a:extLst>
                    <a:ext uri="{9D8B030D-6E8A-4147-A177-3AD203B41FA5}">
                      <a16:colId xmlns:a16="http://schemas.microsoft.com/office/drawing/2014/main" val="23614088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bg1"/>
                          </a:solidFill>
                        </a:rPr>
                        <a:t>Intensity at extraction [p/b]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#bunches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Energy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Bunch</a:t>
                      </a:r>
                      <a:r>
                        <a:rPr lang="en-US" baseline="0"/>
                        <a:t> length [ns]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734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>
                          <a:solidFill>
                            <a:srgbClr val="0000FF"/>
                          </a:solidFill>
                        </a:rPr>
                        <a:t>2.2</a:t>
                      </a:r>
                      <a:r>
                        <a:rPr lang="en-CH">
                          <a:solidFill>
                            <a:srgbClr val="0000FF"/>
                          </a:solidFill>
                        </a:rPr>
                        <a:t>e11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rgbClr val="0000FF"/>
                          </a:solidFill>
                        </a:rPr>
                        <a:t>1 x</a:t>
                      </a:r>
                      <a:r>
                        <a:rPr lang="en-CH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GB">
                          <a:solidFill>
                            <a:srgbClr val="0000FF"/>
                          </a:solidFill>
                        </a:rPr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rgbClr val="0000FF"/>
                          </a:solidFill>
                        </a:rPr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0000FF"/>
                          </a:solidFill>
                        </a:rPr>
                        <a:t>1.6</a:t>
                      </a:r>
                      <a:endParaRPr lang="en-GB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583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>
                          <a:solidFill>
                            <a:srgbClr val="0000FF"/>
                          </a:solidFill>
                        </a:rPr>
                        <a:t>2.05e11</a:t>
                      </a:r>
                      <a:endParaRPr lang="en-CH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rgbClr val="0000FF"/>
                          </a:solidFill>
                        </a:rPr>
                        <a:t>4 x 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rgbClr val="0000FF"/>
                          </a:solidFill>
                        </a:rPr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rgbClr val="0000FF"/>
                          </a:solidFill>
                        </a:rPr>
                        <a:t>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034576"/>
                  </a:ext>
                </a:extLst>
              </a:tr>
            </a:tbl>
          </a:graphicData>
        </a:graphic>
      </p:graphicFrame>
      <p:sp>
        <p:nvSpPr>
          <p:cNvPr id="24" name="CuadroTexto 23">
            <a:extLst>
              <a:ext uri="{FF2B5EF4-FFF2-40B4-BE49-F238E27FC236}">
                <a16:creationId xmlns:a16="http://schemas.microsoft.com/office/drawing/2014/main" id="{65D8BCFA-B5D9-9BF2-F611-89DDAB054BC7}"/>
              </a:ext>
            </a:extLst>
          </p:cNvPr>
          <p:cNvSpPr txBox="1"/>
          <p:nvPr/>
        </p:nvSpPr>
        <p:spPr>
          <a:xfrm>
            <a:off x="908738" y="5303530"/>
            <a:ext cx="98749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2">
                    <a:lumMod val="10000"/>
                  </a:schemeClr>
                </a:solidFill>
              </a:rPr>
              <a:t>Unprecedented amount of scrubbing beam accumulated at flat top (with nominal parameters)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bg2">
                    <a:lumMod val="10000"/>
                  </a:schemeClr>
                </a:solidFill>
              </a:rPr>
              <a:t>Erratic behaviour of MKDH can be conditioned</a:t>
            </a:r>
            <a:endParaRPr lang="es-E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4FFD9EC-AA3E-23CD-A955-2296BF024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5762"/>
          </a:xfrm>
        </p:spPr>
        <p:txBody>
          <a:bodyPr/>
          <a:lstStyle/>
          <a:p>
            <a:r>
              <a:rPr lang="es-ES">
                <a:effectLst/>
              </a:rPr>
              <a:t>OVERVIEW OF SCRUBBING</a:t>
            </a:r>
            <a:br>
              <a:rPr lang="es-ES">
                <a:effectLst/>
              </a:rPr>
            </a:br>
            <a:br>
              <a:rPr lang="es-ES">
                <a:solidFill>
                  <a:schemeClr val="bg2">
                    <a:lumMod val="10000"/>
                  </a:schemeClr>
                </a:solidFill>
                <a:effectLst/>
              </a:rPr>
            </a:b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31996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 descr="Gráfico&#10;&#10;Descripción generada automáticamente">
            <a:extLst>
              <a:ext uri="{FF2B5EF4-FFF2-40B4-BE49-F238E27FC236}">
                <a16:creationId xmlns:a16="http://schemas.microsoft.com/office/drawing/2014/main" id="{D1C597BE-1887-9ACE-8748-A79B4BEFEA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918" y="1398526"/>
            <a:ext cx="11376025" cy="4550410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4BB3DE-7230-001F-77A0-B800D6E2B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53F79C-187A-469E-2EEE-74E61A44E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F5A293-6A1A-4054-6B9C-B86A39B0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35</a:t>
            </a:fld>
            <a:endParaRPr lang="en-GB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DBD8E0B-43A7-A0DF-2056-EE84E6F63DD4}"/>
              </a:ext>
            </a:extLst>
          </p:cNvPr>
          <p:cNvSpPr txBox="1"/>
          <p:nvPr/>
        </p:nvSpPr>
        <p:spPr>
          <a:xfrm>
            <a:off x="5845931" y="4221271"/>
            <a:ext cx="5001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>
                <a:solidFill>
                  <a:schemeClr val="accent5"/>
                </a:solidFill>
              </a:rPr>
              <a:t>MSE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0EC6796-F739-7891-E9CA-359F2DAB5B13}"/>
              </a:ext>
            </a:extLst>
          </p:cNvPr>
          <p:cNvSpPr txBox="1"/>
          <p:nvPr/>
        </p:nvSpPr>
        <p:spPr>
          <a:xfrm>
            <a:off x="2941831" y="2764306"/>
            <a:ext cx="15004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>
                <a:solidFill>
                  <a:srgbClr val="00B050"/>
                </a:solidFill>
              </a:rPr>
              <a:t>TT60 </a:t>
            </a:r>
            <a:r>
              <a:rPr lang="es-ES" b="1" err="1">
                <a:solidFill>
                  <a:srgbClr val="00B050"/>
                </a:solidFill>
              </a:rPr>
              <a:t>junction</a:t>
            </a:r>
            <a:endParaRPr lang="es-ES" b="1">
              <a:solidFill>
                <a:srgbClr val="00B050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499B1A1-AAE5-940C-B494-E97773CE0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37221"/>
          </a:xfrm>
        </p:spPr>
        <p:txBody>
          <a:bodyPr/>
          <a:lstStyle/>
          <a:p>
            <a:r>
              <a:rPr lang="en-US"/>
              <a:t>SPS Intensity limitations</a:t>
            </a:r>
            <a:r>
              <a:rPr lang="es-ES"/>
              <a:t>. </a:t>
            </a:r>
            <a:r>
              <a:rPr lang="es-ES">
                <a:solidFill>
                  <a:schemeClr val="accent1">
                    <a:lumMod val="60000"/>
                    <a:lumOff val="40000"/>
                  </a:schemeClr>
                </a:solidFill>
              </a:rPr>
              <a:t>8b4e </a:t>
            </a:r>
            <a:r>
              <a:rPr lang="es-ES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beam</a:t>
            </a:r>
            <a:r>
              <a:rPr lang="es-ES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9AD2FA6C-2E39-BF79-AC58-9E536527494C}"/>
              </a:ext>
            </a:extLst>
          </p:cNvPr>
          <p:cNvSpPr txBox="1">
            <a:spLocks/>
          </p:cNvSpPr>
          <p:nvPr/>
        </p:nvSpPr>
        <p:spPr>
          <a:xfrm>
            <a:off x="412775" y="90906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/>
              <a:t>23rd August 2023</a:t>
            </a:r>
          </a:p>
        </p:txBody>
      </p:sp>
    </p:spTree>
    <p:extLst>
      <p:ext uri="{BB962C8B-B14F-4D97-AF65-F5344CB8AC3E}">
        <p14:creationId xmlns:p14="http://schemas.microsoft.com/office/powerpoint/2010/main" val="11015886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BDAED2D-2C64-4FDC-A374-05145A4E2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36B95A-98A9-FE69-044D-F53407182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2C63D3-1772-D20C-AEF4-671D9F2E5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36</a:t>
            </a:fld>
            <a:endParaRPr lang="en-GB"/>
          </a:p>
        </p:txBody>
      </p:sp>
      <p:sp>
        <p:nvSpPr>
          <p:cNvPr id="10" name="Título 9">
            <a:extLst>
              <a:ext uri="{FF2B5EF4-FFF2-40B4-BE49-F238E27FC236}">
                <a16:creationId xmlns:a16="http://schemas.microsoft.com/office/drawing/2014/main" id="{98268154-E97F-8BA6-5D03-58E9F2A5B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err="1"/>
              <a:t>Limitations</a:t>
            </a:r>
            <a:r>
              <a:rPr lang="es-ES"/>
              <a:t> </a:t>
            </a:r>
            <a:r>
              <a:rPr lang="es-ES" err="1"/>
              <a:t>due</a:t>
            </a:r>
            <a:r>
              <a:rPr lang="es-ES"/>
              <a:t> </a:t>
            </a:r>
            <a:r>
              <a:rPr lang="es-ES" err="1"/>
              <a:t>to</a:t>
            </a:r>
            <a:r>
              <a:rPr lang="es-ES"/>
              <a:t> </a:t>
            </a:r>
            <a:r>
              <a:rPr lang="es-ES" err="1"/>
              <a:t>pressure</a:t>
            </a:r>
            <a:r>
              <a:rPr lang="es-ES"/>
              <a:t> </a:t>
            </a:r>
            <a:r>
              <a:rPr lang="es-ES" err="1"/>
              <a:t>rise</a:t>
            </a:r>
            <a:r>
              <a:rPr lang="es-ES"/>
              <a:t> in </a:t>
            </a:r>
            <a:r>
              <a:rPr lang="es-ES" err="1"/>
              <a:t>other</a:t>
            </a:r>
            <a:r>
              <a:rPr lang="es-ES"/>
              <a:t> </a:t>
            </a:r>
            <a:r>
              <a:rPr lang="es-ES" err="1"/>
              <a:t>areas</a:t>
            </a:r>
            <a:r>
              <a:rPr lang="es-ES"/>
              <a:t> </a:t>
            </a:r>
            <a:r>
              <a:rPr lang="es-ES" err="1"/>
              <a:t>with</a:t>
            </a:r>
            <a:r>
              <a:rPr lang="es-ES"/>
              <a:t> 8b4e </a:t>
            </a:r>
            <a:r>
              <a:rPr lang="es-ES" err="1"/>
              <a:t>beam</a:t>
            </a:r>
            <a:r>
              <a:rPr lang="es-ES"/>
              <a:t>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685A277-BFAC-DAB2-A62C-CB7ED4225C8F}"/>
              </a:ext>
            </a:extLst>
          </p:cNvPr>
          <p:cNvSpPr txBox="1"/>
          <p:nvPr/>
        </p:nvSpPr>
        <p:spPr>
          <a:xfrm>
            <a:off x="428364" y="1439335"/>
            <a:ext cx="10823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err="1">
                <a:solidFill>
                  <a:schemeClr val="tx2"/>
                </a:solidFill>
                <a:effectLst/>
              </a:rPr>
              <a:t>Not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always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limited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only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by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the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kickers</a:t>
            </a:r>
            <a:r>
              <a:rPr lang="es-ES" sz="1800">
                <a:solidFill>
                  <a:schemeClr val="tx2"/>
                </a:solidFill>
                <a:effectLst/>
              </a:rPr>
              <a:t>, </a:t>
            </a:r>
            <a:r>
              <a:rPr lang="es-ES" sz="1800" err="1">
                <a:solidFill>
                  <a:schemeClr val="tx2"/>
                </a:solidFill>
                <a:effectLst/>
              </a:rPr>
              <a:t>pressure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rise</a:t>
            </a:r>
            <a:r>
              <a:rPr lang="es-ES" sz="1800">
                <a:solidFill>
                  <a:schemeClr val="tx2"/>
                </a:solidFill>
                <a:effectLst/>
              </a:rPr>
              <a:t> in </a:t>
            </a:r>
            <a:r>
              <a:rPr lang="es-ES" sz="1800" err="1">
                <a:solidFill>
                  <a:schemeClr val="tx2"/>
                </a:solidFill>
                <a:effectLst/>
              </a:rPr>
              <a:t>various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vented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devices</a:t>
            </a:r>
            <a:r>
              <a:rPr lang="es-ES" sz="1800">
                <a:solidFill>
                  <a:schemeClr val="tx2"/>
                </a:solidFill>
                <a:effectLst/>
              </a:rPr>
              <a:t>/</a:t>
            </a:r>
            <a:r>
              <a:rPr lang="es-ES" sz="1800" err="1">
                <a:solidFill>
                  <a:schemeClr val="tx2"/>
                </a:solidFill>
                <a:effectLst/>
              </a:rPr>
              <a:t>regions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was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also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r>
              <a:rPr lang="es-ES" sz="1800" err="1">
                <a:solidFill>
                  <a:schemeClr val="tx2"/>
                </a:solidFill>
                <a:effectLst/>
              </a:rPr>
              <a:t>limiting</a:t>
            </a:r>
            <a:r>
              <a:rPr lang="es-ES" sz="1800">
                <a:solidFill>
                  <a:schemeClr val="tx2"/>
                </a:solidFill>
                <a:effectLst/>
              </a:rPr>
              <a:t> </a:t>
            </a:r>
            <a:endParaRPr lang="es-ES">
              <a:solidFill>
                <a:schemeClr val="tx2"/>
              </a:solidFill>
              <a:effectLst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A19A679-704C-48F2-6FE6-4677BD385368}"/>
              </a:ext>
            </a:extLst>
          </p:cNvPr>
          <p:cNvSpPr txBox="1"/>
          <p:nvPr/>
        </p:nvSpPr>
        <p:spPr>
          <a:xfrm>
            <a:off x="526712" y="2273128"/>
            <a:ext cx="370840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dirty="0">
                <a:solidFill>
                  <a:schemeClr val="tx2"/>
                </a:solidFill>
                <a:effectLst/>
              </a:rPr>
              <a:t>High </a:t>
            </a:r>
            <a:r>
              <a:rPr lang="es-ES" sz="1800" dirty="0" err="1">
                <a:solidFill>
                  <a:schemeClr val="tx2"/>
                </a:solidFill>
                <a:effectLst/>
              </a:rPr>
              <a:t>pressures</a:t>
            </a:r>
            <a:r>
              <a:rPr lang="es-ES" sz="1800" dirty="0">
                <a:solidFill>
                  <a:schemeClr val="tx2"/>
                </a:solidFill>
                <a:effectLst/>
              </a:rPr>
              <a:t> </a:t>
            </a:r>
            <a:r>
              <a:rPr lang="es-ES" sz="1800" dirty="0" err="1">
                <a:solidFill>
                  <a:schemeClr val="tx2"/>
                </a:solidFill>
                <a:effectLst/>
              </a:rPr>
              <a:t>observed</a:t>
            </a:r>
            <a:r>
              <a:rPr lang="es-ES" sz="1800" dirty="0">
                <a:solidFill>
                  <a:schemeClr val="tx2"/>
                </a:solidFill>
                <a:effectLst/>
              </a:rPr>
              <a:t> in </a:t>
            </a:r>
            <a:r>
              <a:rPr lang="es-ES" sz="1800" b="1" dirty="0">
                <a:solidFill>
                  <a:schemeClr val="tx2"/>
                </a:solidFill>
                <a:effectLst/>
              </a:rPr>
              <a:t>sector 6 </a:t>
            </a:r>
            <a:r>
              <a:rPr lang="es-ES" sz="1800" dirty="0">
                <a:solidFill>
                  <a:schemeClr val="tx2"/>
                </a:solidFill>
                <a:effectLst/>
              </a:rPr>
              <a:t>at </a:t>
            </a:r>
            <a:r>
              <a:rPr lang="es-ES" sz="1800" dirty="0" err="1">
                <a:solidFill>
                  <a:schemeClr val="tx2"/>
                </a:solidFill>
                <a:effectLst/>
              </a:rPr>
              <a:t>different</a:t>
            </a:r>
            <a:r>
              <a:rPr lang="es-ES" sz="1800" dirty="0">
                <a:solidFill>
                  <a:schemeClr val="tx2"/>
                </a:solidFill>
                <a:effectLst/>
              </a:rPr>
              <a:t> </a:t>
            </a:r>
            <a:r>
              <a:rPr lang="es-ES" sz="1800" dirty="0" err="1">
                <a:solidFill>
                  <a:schemeClr val="tx2"/>
                </a:solidFill>
                <a:effectLst/>
              </a:rPr>
              <a:t>points</a:t>
            </a:r>
            <a:r>
              <a:rPr lang="es-ES" sz="1800" dirty="0">
                <a:solidFill>
                  <a:schemeClr val="tx2"/>
                </a:solidFill>
                <a:effectLst/>
              </a:rPr>
              <a:t>: </a:t>
            </a:r>
            <a:br>
              <a:rPr lang="es-ES" sz="1800" dirty="0">
                <a:solidFill>
                  <a:schemeClr val="tx2"/>
                </a:solidFill>
                <a:effectLst/>
              </a:rPr>
            </a:br>
            <a:endParaRPr lang="es-ES" dirty="0">
              <a:solidFill>
                <a:schemeClr val="tx2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800" dirty="0">
              <a:solidFill>
                <a:schemeClr val="tx2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dirty="0" err="1">
                <a:solidFill>
                  <a:schemeClr val="tx2"/>
                </a:solidFill>
                <a:effectLst/>
              </a:rPr>
              <a:t>Large</a:t>
            </a:r>
            <a:r>
              <a:rPr lang="es-ES" sz="1800" dirty="0">
                <a:solidFill>
                  <a:schemeClr val="tx2"/>
                </a:solidFill>
                <a:effectLst/>
              </a:rPr>
              <a:t> </a:t>
            </a:r>
            <a:r>
              <a:rPr lang="es-ES" sz="1800" dirty="0" err="1">
                <a:solidFill>
                  <a:schemeClr val="tx2"/>
                </a:solidFill>
                <a:effectLst/>
              </a:rPr>
              <a:t>spikes</a:t>
            </a:r>
            <a:r>
              <a:rPr lang="es-ES" sz="1800" dirty="0">
                <a:solidFill>
                  <a:schemeClr val="tx2"/>
                </a:solidFill>
                <a:effectLst/>
              </a:rPr>
              <a:t> </a:t>
            </a:r>
            <a:r>
              <a:rPr lang="es-ES" sz="1800" dirty="0" err="1">
                <a:solidFill>
                  <a:schemeClr val="tx2"/>
                </a:solidFill>
                <a:effectLst/>
              </a:rPr>
              <a:t>on</a:t>
            </a:r>
            <a:r>
              <a:rPr lang="es-ES" sz="1800" dirty="0">
                <a:solidFill>
                  <a:schemeClr val="tx2"/>
                </a:solidFill>
                <a:effectLst/>
              </a:rPr>
              <a:t> </a:t>
            </a:r>
            <a:r>
              <a:rPr lang="es-ES" sz="1800" b="1" dirty="0">
                <a:solidFill>
                  <a:schemeClr val="tx2"/>
                </a:solidFill>
                <a:effectLst/>
              </a:rPr>
              <a:t>TT60 </a:t>
            </a:r>
            <a:r>
              <a:rPr lang="es-ES" sz="1800" b="1" dirty="0" err="1">
                <a:solidFill>
                  <a:schemeClr val="tx2"/>
                </a:solidFill>
                <a:effectLst/>
              </a:rPr>
              <a:t>junction</a:t>
            </a:r>
            <a:r>
              <a:rPr lang="es-ES" sz="1800" b="1" dirty="0">
                <a:solidFill>
                  <a:schemeClr val="tx2"/>
                </a:solidFill>
                <a:effectLst/>
              </a:rPr>
              <a:t> </a:t>
            </a:r>
            <a:r>
              <a:rPr lang="es-ES" sz="1800" dirty="0" err="1">
                <a:solidFill>
                  <a:schemeClr val="tx2"/>
                </a:solidFill>
                <a:effectLst/>
              </a:rPr>
              <a:t>pressure</a:t>
            </a:r>
            <a:r>
              <a:rPr lang="es-ES" sz="1800" dirty="0">
                <a:solidFill>
                  <a:schemeClr val="tx2"/>
                </a:solidFill>
                <a:effectLst/>
              </a:rPr>
              <a:t> </a:t>
            </a:r>
            <a:r>
              <a:rPr lang="es-ES" sz="1800" dirty="0" err="1">
                <a:solidFill>
                  <a:schemeClr val="tx2"/>
                </a:solidFill>
                <a:effectLst/>
              </a:rPr>
              <a:t>with</a:t>
            </a:r>
            <a:r>
              <a:rPr lang="es-ES" sz="1800" dirty="0">
                <a:solidFill>
                  <a:schemeClr val="tx2"/>
                </a:solidFill>
                <a:effectLst/>
              </a:rPr>
              <a:t> </a:t>
            </a:r>
            <a:r>
              <a:rPr lang="es-ES" sz="1800" b="1" dirty="0">
                <a:solidFill>
                  <a:schemeClr val="accent3"/>
                </a:solidFill>
                <a:effectLst/>
              </a:rPr>
              <a:t>8b4e </a:t>
            </a:r>
            <a:r>
              <a:rPr lang="es-ES" sz="1800" b="1" dirty="0" err="1">
                <a:solidFill>
                  <a:schemeClr val="accent3"/>
                </a:solidFill>
                <a:effectLst/>
              </a:rPr>
              <a:t>beam</a:t>
            </a:r>
            <a:endParaRPr lang="es-ES" sz="1800" b="1" dirty="0">
              <a:solidFill>
                <a:schemeClr val="accent3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2"/>
                </a:solidFill>
                <a:effectLst/>
              </a:rPr>
              <a:t>MSE</a:t>
            </a:r>
            <a:endParaRPr lang="es-ES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tx2"/>
              </a:solidFill>
              <a:effectLst/>
            </a:endParaRPr>
          </a:p>
        </p:txBody>
      </p:sp>
      <p:pic>
        <p:nvPicPr>
          <p:cNvPr id="19" name="Marcador de contenido 18" descr="Gráfico&#10;&#10;Descripción generada automáticamente">
            <a:extLst>
              <a:ext uri="{FF2B5EF4-FFF2-40B4-BE49-F238E27FC236}">
                <a16:creationId xmlns:a16="http://schemas.microsoft.com/office/drawing/2014/main" id="{A30D1D41-9042-D4EF-9A1E-795139A4C7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1748" y="2273128"/>
            <a:ext cx="6983540" cy="3929645"/>
          </a:xfr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E65F4BE-21EC-12FE-BDF2-90536FFA5172}"/>
              </a:ext>
            </a:extLst>
          </p:cNvPr>
          <p:cNvSpPr txBox="1"/>
          <p:nvPr/>
        </p:nvSpPr>
        <p:spPr>
          <a:xfrm>
            <a:off x="8173518" y="2526211"/>
            <a:ext cx="10387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>
                <a:solidFill>
                  <a:srgbClr val="E14948"/>
                </a:solidFill>
              </a:rPr>
              <a:t>MSE </a:t>
            </a:r>
            <a:r>
              <a:rPr lang="es-ES" b="1" err="1">
                <a:solidFill>
                  <a:srgbClr val="E14948"/>
                </a:solidFill>
              </a:rPr>
              <a:t>area</a:t>
            </a:r>
            <a:endParaRPr lang="es-ES" b="1">
              <a:solidFill>
                <a:srgbClr val="E14948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8012E6A-BF60-5D59-D404-A4FC85B4C531}"/>
              </a:ext>
            </a:extLst>
          </p:cNvPr>
          <p:cNvSpPr txBox="1"/>
          <p:nvPr/>
        </p:nvSpPr>
        <p:spPr>
          <a:xfrm>
            <a:off x="10081277" y="2220819"/>
            <a:ext cx="15004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>
                <a:solidFill>
                  <a:srgbClr val="6992EA"/>
                </a:solidFill>
              </a:rPr>
              <a:t>TT60 </a:t>
            </a:r>
            <a:r>
              <a:rPr lang="es-ES" b="1" err="1">
                <a:solidFill>
                  <a:srgbClr val="6992EA"/>
                </a:solidFill>
              </a:rPr>
              <a:t>junction</a:t>
            </a:r>
            <a:endParaRPr lang="es-ES" b="1">
              <a:solidFill>
                <a:srgbClr val="6992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6479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DB1016-3537-16D6-B750-D87809605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59DC06-F499-1911-0AE1-76C2A672C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CC4FE9-A468-8FC7-869E-B364979D0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37</a:t>
            </a:fld>
            <a:endParaRPr lang="en-GB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8BE91C1C-4018-1052-C1BE-6AA462E74C6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SPS Wire </a:t>
            </a:r>
            <a:r>
              <a:rPr lang="es-ES" err="1"/>
              <a:t>scanners</a:t>
            </a:r>
            <a:r>
              <a:rPr lang="es-ES"/>
              <a:t>: </a:t>
            </a:r>
            <a:r>
              <a:rPr lang="es-ES">
                <a:solidFill>
                  <a:schemeClr val="accent1">
                    <a:lumMod val="60000"/>
                    <a:lumOff val="40000"/>
                  </a:schemeClr>
                </a:solidFill>
              </a:rPr>
              <a:t>1. BREAKAGE</a:t>
            </a:r>
            <a:r>
              <a:rPr lang="es-ES"/>
              <a:t> </a:t>
            </a:r>
          </a:p>
        </p:txBody>
      </p:sp>
      <p:graphicFrame>
        <p:nvGraphicFramePr>
          <p:cNvPr id="9" name="Table 7">
            <a:extLst>
              <a:ext uri="{FF2B5EF4-FFF2-40B4-BE49-F238E27FC236}">
                <a16:creationId xmlns:a16="http://schemas.microsoft.com/office/drawing/2014/main" id="{18EA58A3-8E44-80E9-D98C-A78D9A329231}"/>
              </a:ext>
            </a:extLst>
          </p:cNvPr>
          <p:cNvGraphicFramePr>
            <a:graphicFrameLocks/>
          </p:cNvGraphicFramePr>
          <p:nvPr/>
        </p:nvGraphicFramePr>
        <p:xfrm>
          <a:off x="486400" y="2103213"/>
          <a:ext cx="7370359" cy="1977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950">
                  <a:extLst>
                    <a:ext uri="{9D8B030D-6E8A-4147-A177-3AD203B41FA5}">
                      <a16:colId xmlns:a16="http://schemas.microsoft.com/office/drawing/2014/main" val="2822660450"/>
                    </a:ext>
                  </a:extLst>
                </a:gridCol>
                <a:gridCol w="1737204">
                  <a:extLst>
                    <a:ext uri="{9D8B030D-6E8A-4147-A177-3AD203B41FA5}">
                      <a16:colId xmlns:a16="http://schemas.microsoft.com/office/drawing/2014/main" val="3987742582"/>
                    </a:ext>
                  </a:extLst>
                </a:gridCol>
                <a:gridCol w="1014608">
                  <a:extLst>
                    <a:ext uri="{9D8B030D-6E8A-4147-A177-3AD203B41FA5}">
                      <a16:colId xmlns:a16="http://schemas.microsoft.com/office/drawing/2014/main" val="1209731106"/>
                    </a:ext>
                  </a:extLst>
                </a:gridCol>
                <a:gridCol w="1453019">
                  <a:extLst>
                    <a:ext uri="{9D8B030D-6E8A-4147-A177-3AD203B41FA5}">
                      <a16:colId xmlns:a16="http://schemas.microsoft.com/office/drawing/2014/main" val="1145049856"/>
                    </a:ext>
                  </a:extLst>
                </a:gridCol>
                <a:gridCol w="1994578">
                  <a:extLst>
                    <a:ext uri="{9D8B030D-6E8A-4147-A177-3AD203B41FA5}">
                      <a16:colId xmlns:a16="http://schemas.microsoft.com/office/drawing/2014/main" val="570554252"/>
                    </a:ext>
                  </a:extLst>
                </a:gridCol>
              </a:tblGrid>
              <a:tr h="494453">
                <a:tc gridSpan="4">
                  <a:txBody>
                    <a:bodyPr/>
                    <a:lstStyle/>
                    <a:p>
                      <a:r>
                        <a:rPr lang="en-US" sz="1700"/>
                        <a:t>Up to April 19</a:t>
                      </a:r>
                      <a:endParaRPr lang="en-GB" sz="1700"/>
                    </a:p>
                  </a:txBody>
                  <a:tcPr marL="121920" marR="121920" marT="60960" marB="60960"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121920" marR="121920" marT="60960" marB="60960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Max Intensity</a:t>
                      </a:r>
                      <a:endParaRPr lang="en-GB" sz="1700"/>
                    </a:p>
                  </a:txBody>
                  <a:tcPr marL="121920" marR="121920" marT="60960" marB="60960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563703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700">
                          <a:solidFill>
                            <a:schemeClr val="tx1"/>
                          </a:solidFill>
                        </a:rPr>
                        <a:t>LHC 25</a:t>
                      </a:r>
                      <a:endParaRPr lang="en-GB" sz="17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>
                          <a:solidFill>
                            <a:srgbClr val="C00000"/>
                          </a:solidFill>
                        </a:rPr>
                        <a:t>Long FT</a:t>
                      </a:r>
                      <a:endParaRPr lang="en-GB" sz="170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1 x 72b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2.25e11 p/b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1.62e13</a:t>
                      </a:r>
                      <a:endParaRPr lang="en-GB" sz="17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42735432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700">
                          <a:solidFill>
                            <a:schemeClr val="tx1"/>
                          </a:solidFill>
                        </a:rPr>
                        <a:t>LHC 25</a:t>
                      </a:r>
                      <a:endParaRPr lang="en-GB" sz="17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>
                          <a:solidFill>
                            <a:srgbClr val="C00000"/>
                          </a:solidFill>
                        </a:rPr>
                        <a:t>Long FT</a:t>
                      </a:r>
                      <a:endParaRPr lang="en-GB" sz="170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4 x 72b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2.05e11 p/b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 b="1">
                          <a:solidFill>
                            <a:srgbClr val="FF0000"/>
                          </a:solidFill>
                        </a:rPr>
                        <a:t>5.90e13</a:t>
                      </a:r>
                      <a:endParaRPr lang="en-GB" sz="1700" b="1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90437585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700">
                          <a:solidFill>
                            <a:schemeClr val="accent6"/>
                          </a:solidFill>
                        </a:rPr>
                        <a:t>8b4e</a:t>
                      </a:r>
                      <a:endParaRPr lang="en-GB" sz="1700">
                        <a:solidFill>
                          <a:schemeClr val="accent6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>
                          <a:solidFill>
                            <a:srgbClr val="C00000"/>
                          </a:solidFill>
                        </a:rPr>
                        <a:t>Long FT</a:t>
                      </a:r>
                      <a:endParaRPr lang="en-GB" sz="170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2 x 56b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2.00e11 p/b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2.24e13</a:t>
                      </a:r>
                      <a:endParaRPr lang="en-GB" sz="17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422300761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41FD9416-E781-C337-D253-E5EF648BFD7D}"/>
              </a:ext>
            </a:extLst>
          </p:cNvPr>
          <p:cNvSpPr txBox="1"/>
          <p:nvPr/>
        </p:nvSpPr>
        <p:spPr>
          <a:xfrm>
            <a:off x="486398" y="1723566"/>
            <a:ext cx="66659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b="1" err="1">
                <a:solidFill>
                  <a:schemeClr val="tx2"/>
                </a:solidFill>
              </a:rPr>
              <a:t>Conditions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during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the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first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breakage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of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the</a:t>
            </a:r>
            <a:r>
              <a:rPr lang="es-ES" b="1">
                <a:solidFill>
                  <a:schemeClr val="tx2"/>
                </a:solidFill>
              </a:rPr>
              <a:t> 4 </a:t>
            </a:r>
            <a:r>
              <a:rPr lang="es-ES" b="1" err="1">
                <a:solidFill>
                  <a:schemeClr val="tx2"/>
                </a:solidFill>
              </a:rPr>
              <a:t>wires</a:t>
            </a:r>
            <a:r>
              <a:rPr lang="es-ES" b="1">
                <a:solidFill>
                  <a:schemeClr val="tx2"/>
                </a:solidFill>
              </a:rPr>
              <a:t>:</a:t>
            </a:r>
          </a:p>
        </p:txBody>
      </p:sp>
      <p:graphicFrame>
        <p:nvGraphicFramePr>
          <p:cNvPr id="11" name="Table 7">
            <a:extLst>
              <a:ext uri="{FF2B5EF4-FFF2-40B4-BE49-F238E27FC236}">
                <a16:creationId xmlns:a16="http://schemas.microsoft.com/office/drawing/2014/main" id="{34657D57-A161-248E-80F0-8BA64AA9FF66}"/>
              </a:ext>
            </a:extLst>
          </p:cNvPr>
          <p:cNvGraphicFramePr>
            <a:graphicFrameLocks/>
          </p:cNvGraphicFramePr>
          <p:nvPr/>
        </p:nvGraphicFramePr>
        <p:xfrm>
          <a:off x="486398" y="5102555"/>
          <a:ext cx="7370359" cy="988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984">
                  <a:extLst>
                    <a:ext uri="{9D8B030D-6E8A-4147-A177-3AD203B41FA5}">
                      <a16:colId xmlns:a16="http://schemas.microsoft.com/office/drawing/2014/main" val="2822660450"/>
                    </a:ext>
                  </a:extLst>
                </a:gridCol>
                <a:gridCol w="1766170">
                  <a:extLst>
                    <a:ext uri="{9D8B030D-6E8A-4147-A177-3AD203B41FA5}">
                      <a16:colId xmlns:a16="http://schemas.microsoft.com/office/drawing/2014/main" val="398576489"/>
                    </a:ext>
                  </a:extLst>
                </a:gridCol>
                <a:gridCol w="1027134">
                  <a:extLst>
                    <a:ext uri="{9D8B030D-6E8A-4147-A177-3AD203B41FA5}">
                      <a16:colId xmlns:a16="http://schemas.microsoft.com/office/drawing/2014/main" val="868853723"/>
                    </a:ext>
                  </a:extLst>
                </a:gridCol>
                <a:gridCol w="1427967">
                  <a:extLst>
                    <a:ext uri="{9D8B030D-6E8A-4147-A177-3AD203B41FA5}">
                      <a16:colId xmlns:a16="http://schemas.microsoft.com/office/drawing/2014/main" val="1145049856"/>
                    </a:ext>
                  </a:extLst>
                </a:gridCol>
                <a:gridCol w="2007104">
                  <a:extLst>
                    <a:ext uri="{9D8B030D-6E8A-4147-A177-3AD203B41FA5}">
                      <a16:colId xmlns:a16="http://schemas.microsoft.com/office/drawing/2014/main" val="570554252"/>
                    </a:ext>
                  </a:extLst>
                </a:gridCol>
              </a:tblGrid>
              <a:tr h="494453">
                <a:tc gridSpan="4">
                  <a:txBody>
                    <a:bodyPr/>
                    <a:lstStyle/>
                    <a:p>
                      <a:r>
                        <a:rPr lang="en-US" sz="1700" b="1">
                          <a:solidFill>
                            <a:schemeClr val="bg1"/>
                          </a:solidFill>
                        </a:rPr>
                        <a:t>April 20 – 22 </a:t>
                      </a:r>
                      <a:endParaRPr lang="en-GB" sz="17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/>
                        <a:t>Max Intensity</a:t>
                      </a:r>
                      <a:endParaRPr lang="en-GB" sz="17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81691247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700"/>
                        <a:t>LHC 25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>
                          <a:solidFill>
                            <a:srgbClr val="00B050"/>
                          </a:solidFill>
                        </a:rPr>
                        <a:t>Standard FT</a:t>
                      </a:r>
                      <a:endParaRPr lang="en-GB" sz="1700">
                        <a:solidFill>
                          <a:srgbClr val="00B05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4 x 72b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1.80e11 p/b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 b="1">
                          <a:solidFill>
                            <a:srgbClr val="FF0000"/>
                          </a:solidFill>
                        </a:rPr>
                        <a:t>5.18e13</a:t>
                      </a:r>
                      <a:endParaRPr lang="en-GB" sz="1700" b="1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55709469"/>
                  </a:ext>
                </a:extLst>
              </a:tr>
            </a:tbl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43BDFEBE-3320-FBEB-773D-87D0C7CDD0E6}"/>
              </a:ext>
            </a:extLst>
          </p:cNvPr>
          <p:cNvSpPr txBox="1"/>
          <p:nvPr/>
        </p:nvSpPr>
        <p:spPr>
          <a:xfrm>
            <a:off x="486398" y="4754520"/>
            <a:ext cx="79686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b="1" err="1">
                <a:solidFill>
                  <a:schemeClr val="tx2"/>
                </a:solidFill>
              </a:rPr>
              <a:t>Conditions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during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the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second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breakage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of</a:t>
            </a:r>
            <a:r>
              <a:rPr lang="es-ES" b="1">
                <a:solidFill>
                  <a:schemeClr val="tx2"/>
                </a:solidFill>
              </a:rPr>
              <a:t> </a:t>
            </a:r>
            <a:r>
              <a:rPr lang="es-ES" b="1" err="1">
                <a:solidFill>
                  <a:schemeClr val="tx2"/>
                </a:solidFill>
              </a:rPr>
              <a:t>the</a:t>
            </a:r>
            <a:r>
              <a:rPr lang="es-ES" b="1">
                <a:solidFill>
                  <a:schemeClr val="tx2"/>
                </a:solidFill>
              </a:rPr>
              <a:t> 2 new </a:t>
            </a:r>
            <a:r>
              <a:rPr lang="es-ES" b="1" err="1">
                <a:solidFill>
                  <a:schemeClr val="tx2"/>
                </a:solidFill>
              </a:rPr>
              <a:t>wires</a:t>
            </a:r>
            <a:r>
              <a:rPr lang="es-ES" b="1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E460B99-86E3-309D-FD34-58EE49D7A9C5}"/>
              </a:ext>
            </a:extLst>
          </p:cNvPr>
          <p:cNvSpPr txBox="1"/>
          <p:nvPr/>
        </p:nvSpPr>
        <p:spPr>
          <a:xfrm>
            <a:off x="486398" y="4190433"/>
            <a:ext cx="826720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>
                <a:solidFill>
                  <a:srgbClr val="FF0000"/>
                </a:solidFill>
              </a:rPr>
              <a:t>April 19: </a:t>
            </a:r>
            <a:r>
              <a:rPr lang="es-ES" b="1" err="1">
                <a:solidFill>
                  <a:srgbClr val="FF0000"/>
                </a:solidFill>
              </a:rPr>
              <a:t>Two</a:t>
            </a:r>
            <a:r>
              <a:rPr lang="es-ES" b="1">
                <a:solidFill>
                  <a:srgbClr val="FF0000"/>
                </a:solidFill>
              </a:rPr>
              <a:t> </a:t>
            </a:r>
            <a:r>
              <a:rPr lang="es-ES" b="1" err="1">
                <a:solidFill>
                  <a:srgbClr val="FF0000"/>
                </a:solidFill>
              </a:rPr>
              <a:t>spare</a:t>
            </a:r>
            <a:r>
              <a:rPr lang="es-ES" b="1">
                <a:solidFill>
                  <a:srgbClr val="FF0000"/>
                </a:solidFill>
              </a:rPr>
              <a:t> </a:t>
            </a:r>
            <a:r>
              <a:rPr lang="es-ES" b="1" err="1">
                <a:solidFill>
                  <a:srgbClr val="FF0000"/>
                </a:solidFill>
              </a:rPr>
              <a:t>wires</a:t>
            </a:r>
            <a:r>
              <a:rPr lang="es-ES" b="1">
                <a:solidFill>
                  <a:srgbClr val="FF0000"/>
                </a:solidFill>
              </a:rPr>
              <a:t> </a:t>
            </a:r>
            <a:r>
              <a:rPr lang="es-ES" b="1" err="1">
                <a:solidFill>
                  <a:srgbClr val="FF0000"/>
                </a:solidFill>
              </a:rPr>
              <a:t>were</a:t>
            </a:r>
            <a:r>
              <a:rPr lang="es-ES" b="1">
                <a:solidFill>
                  <a:srgbClr val="FF0000"/>
                </a:solidFill>
              </a:rPr>
              <a:t> </a:t>
            </a:r>
            <a:r>
              <a:rPr lang="es-ES" b="1" err="1">
                <a:solidFill>
                  <a:srgbClr val="FF0000"/>
                </a:solidFill>
              </a:rPr>
              <a:t>installed</a:t>
            </a:r>
            <a:r>
              <a:rPr lang="es-ES" b="1">
                <a:solidFill>
                  <a:srgbClr val="FF0000"/>
                </a:solidFill>
              </a:rPr>
              <a:t>, </a:t>
            </a:r>
            <a:r>
              <a:rPr lang="es-ES" b="1" err="1">
                <a:solidFill>
                  <a:srgbClr val="FF0000"/>
                </a:solidFill>
              </a:rPr>
              <a:t>but</a:t>
            </a:r>
            <a:r>
              <a:rPr lang="es-ES" b="1">
                <a:solidFill>
                  <a:srgbClr val="FF0000"/>
                </a:solidFill>
              </a:rPr>
              <a:t> </a:t>
            </a:r>
            <a:r>
              <a:rPr lang="es-ES" b="1" err="1">
                <a:solidFill>
                  <a:srgbClr val="FF0000"/>
                </a:solidFill>
              </a:rPr>
              <a:t>breakage</a:t>
            </a:r>
            <a:r>
              <a:rPr lang="es-ES" b="1">
                <a:solidFill>
                  <a:srgbClr val="FF0000"/>
                </a:solidFill>
              </a:rPr>
              <a:t> </a:t>
            </a:r>
            <a:r>
              <a:rPr lang="es-ES" b="1" err="1">
                <a:solidFill>
                  <a:srgbClr val="FF0000"/>
                </a:solidFill>
              </a:rPr>
              <a:t>happened</a:t>
            </a:r>
            <a:r>
              <a:rPr lang="es-ES" b="1">
                <a:solidFill>
                  <a:srgbClr val="FF0000"/>
                </a:solidFill>
              </a:rPr>
              <a:t> </a:t>
            </a:r>
            <a:r>
              <a:rPr lang="es-ES" b="1" err="1">
                <a:solidFill>
                  <a:srgbClr val="FF0000"/>
                </a:solidFill>
              </a:rPr>
              <a:t>again</a:t>
            </a:r>
            <a:r>
              <a:rPr lang="es-ES" b="1">
                <a:solidFill>
                  <a:srgbClr val="FF0000"/>
                </a:solidFill>
              </a:rPr>
              <a:t>   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DEAFB12-C0F2-A70B-C097-0F210ED2F818}"/>
              </a:ext>
            </a:extLst>
          </p:cNvPr>
          <p:cNvSpPr txBox="1"/>
          <p:nvPr/>
        </p:nvSpPr>
        <p:spPr>
          <a:xfrm>
            <a:off x="410925" y="975807"/>
            <a:ext cx="95218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All four SPS wire scanners (two vertical in SPS BA4 and two horizontal in SPS BA5) stopped working during the second week of scrubbing </a:t>
            </a:r>
            <a:endParaRPr lang="es-ES" b="1">
              <a:solidFill>
                <a:srgbClr val="FF0000"/>
              </a:solidFill>
            </a:endParaRPr>
          </a:p>
        </p:txBody>
      </p:sp>
      <p:pic>
        <p:nvPicPr>
          <p:cNvPr id="17" name="Picture 7" descr="A close up of a device&#10;&#10;Description automatically generated with low confidence">
            <a:extLst>
              <a:ext uri="{FF2B5EF4-FFF2-40B4-BE49-F238E27FC236}">
                <a16:creationId xmlns:a16="http://schemas.microsoft.com/office/drawing/2014/main" id="{83207C6E-58DB-BD36-2D02-254F4CE97B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75"/>
          <a:stretch/>
        </p:blipFill>
        <p:spPr>
          <a:xfrm>
            <a:off x="9206892" y="3142628"/>
            <a:ext cx="2312544" cy="2627837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358803EC-1905-75BA-4F70-C3D901D6E6FA}"/>
              </a:ext>
            </a:extLst>
          </p:cNvPr>
          <p:cNvSpPr txBox="1"/>
          <p:nvPr/>
        </p:nvSpPr>
        <p:spPr>
          <a:xfrm>
            <a:off x="8780768" y="5792568"/>
            <a:ext cx="32844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1">
                <a:solidFill>
                  <a:schemeClr val="bg2">
                    <a:lumMod val="10000"/>
                  </a:schemeClr>
                </a:solidFill>
              </a:rPr>
              <a:t>Courtesy of F. </a:t>
            </a:r>
            <a:r>
              <a:rPr lang="en-GB" sz="1600" b="1" i="1" err="1">
                <a:solidFill>
                  <a:schemeClr val="bg2">
                    <a:lumMod val="10000"/>
                  </a:schemeClr>
                </a:solidFill>
              </a:rPr>
              <a:t>Roncarolo</a:t>
            </a:r>
            <a:r>
              <a:rPr lang="en-GB" sz="1600" b="1" i="1">
                <a:solidFill>
                  <a:schemeClr val="bg2">
                    <a:lumMod val="10000"/>
                  </a:schemeClr>
                </a:solidFill>
              </a:rPr>
              <a:t> et al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C17922F1-4AD5-4E8C-B4F2-D8A8D0883C27}"/>
              </a:ext>
            </a:extLst>
          </p:cNvPr>
          <p:cNvSpPr/>
          <p:nvPr/>
        </p:nvSpPr>
        <p:spPr>
          <a:xfrm>
            <a:off x="9854913" y="3483463"/>
            <a:ext cx="1163048" cy="632012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FF00"/>
              </a:solidFill>
            </a:endParaRPr>
          </a:p>
        </p:txBody>
      </p:sp>
      <p:sp>
        <p:nvSpPr>
          <p:cNvPr id="20" name="TextBox 27">
            <a:extLst>
              <a:ext uri="{FF2B5EF4-FFF2-40B4-BE49-F238E27FC236}">
                <a16:creationId xmlns:a16="http://schemas.microsoft.com/office/drawing/2014/main" id="{0C3D2E51-1E15-9121-B41A-5F98E85A726C}"/>
              </a:ext>
            </a:extLst>
          </p:cNvPr>
          <p:cNvSpPr txBox="1"/>
          <p:nvPr/>
        </p:nvSpPr>
        <p:spPr>
          <a:xfrm>
            <a:off x="8875738" y="1537860"/>
            <a:ext cx="27533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 defTabSz="1219170">
              <a:buFont typeface="Arial" panose="020B0604020202020204" pitchFamily="34" charset="0"/>
              <a:buChar char="•"/>
            </a:pPr>
            <a:r>
              <a:rPr lang="en-US" sz="1600" b="1">
                <a:solidFill>
                  <a:schemeClr val="tx2"/>
                </a:solidFill>
                <a:latin typeface="Arial"/>
              </a:rPr>
              <a:t>Bunch Length @FT  ~1.60ns</a:t>
            </a:r>
          </a:p>
          <a:p>
            <a:pPr marL="228594" indent="-228594" defTabSz="1219170">
              <a:buFont typeface="Arial" panose="020B0604020202020204" pitchFamily="34" charset="0"/>
              <a:buChar char="•"/>
            </a:pPr>
            <a:r>
              <a:rPr lang="en-US" sz="1600" b="1">
                <a:solidFill>
                  <a:schemeClr val="tx2"/>
                </a:solidFill>
                <a:latin typeface="Arial"/>
              </a:rPr>
              <a:t>Higher rate and higher total number of cycles reaching FT </a:t>
            </a:r>
            <a:endParaRPr lang="en-GB" sz="1600" b="1">
              <a:solidFill>
                <a:schemeClr val="tx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76394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538EBB54-6D7E-D0ED-033F-BACB09D7B55B}"/>
              </a:ext>
            </a:extLst>
          </p:cNvPr>
          <p:cNvSpPr/>
          <p:nvPr/>
        </p:nvSpPr>
        <p:spPr>
          <a:xfrm>
            <a:off x="8621879" y="4346980"/>
            <a:ext cx="3131064" cy="1610067"/>
          </a:xfrm>
          <a:prstGeom prst="roundRect">
            <a:avLst/>
          </a:prstGeom>
          <a:solidFill>
            <a:srgbClr val="92D050">
              <a:alpha val="27843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30C4E73-0212-B2C3-BDBD-AD88FAF17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F29F2B-FD4B-95B1-5930-4262B0DA6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EC285F-E185-2092-DC6C-E75E0BBDC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38</a:t>
            </a:fld>
            <a:endParaRPr lang="en-GB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3D5B103-EA44-DCC2-4CF6-10DC8FE317A6}"/>
              </a:ext>
            </a:extLst>
          </p:cNvPr>
          <p:cNvSpPr txBox="1"/>
          <p:nvPr/>
        </p:nvSpPr>
        <p:spPr>
          <a:xfrm>
            <a:off x="8710031" y="4579608"/>
            <a:ext cx="295476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>
                <a:solidFill>
                  <a:schemeClr val="bg2">
                    <a:lumMod val="10000"/>
                  </a:schemeClr>
                </a:solidFill>
              </a:rPr>
              <a:t>Wire </a:t>
            </a:r>
            <a:r>
              <a:rPr lang="es-ES" err="1">
                <a:solidFill>
                  <a:schemeClr val="bg2">
                    <a:lumMod val="10000"/>
                  </a:schemeClr>
                </a:solidFill>
              </a:rPr>
              <a:t>scanners</a:t>
            </a:r>
            <a:r>
              <a:rPr lang="es-ES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err="1">
                <a:solidFill>
                  <a:schemeClr val="bg2">
                    <a:lumMod val="10000"/>
                  </a:schemeClr>
                </a:solidFill>
              </a:rPr>
              <a:t>s</a:t>
            </a:r>
            <a:r>
              <a:rPr lang="es-ES" err="1">
                <a:solidFill>
                  <a:schemeClr val="bg2">
                    <a:lumMod val="10000"/>
                  </a:schemeClr>
                </a:solidFill>
                <a:effectLst/>
              </a:rPr>
              <a:t>urvived</a:t>
            </a:r>
            <a:r>
              <a:rPr lang="es-ES">
                <a:solidFill>
                  <a:schemeClr val="bg2">
                    <a:lumMod val="10000"/>
                  </a:schemeClr>
                </a:solidFill>
                <a:effectLst/>
              </a:rPr>
              <a:t> up </a:t>
            </a:r>
            <a:r>
              <a:rPr lang="es-ES" err="1">
                <a:solidFill>
                  <a:schemeClr val="bg2">
                    <a:lumMod val="10000"/>
                  </a:schemeClr>
                </a:solidFill>
                <a:effectLst/>
              </a:rPr>
              <a:t>to</a:t>
            </a:r>
            <a:r>
              <a:rPr lang="es-ES">
                <a:solidFill>
                  <a:schemeClr val="bg2">
                    <a:lumMod val="10000"/>
                  </a:schemeClr>
                </a:solidFill>
                <a:effectLst/>
              </a:rPr>
              <a:t> ~2.2e11 p/b and nominal </a:t>
            </a:r>
            <a:r>
              <a:rPr lang="es-ES" err="1">
                <a:solidFill>
                  <a:schemeClr val="bg2">
                    <a:lumMod val="10000"/>
                  </a:schemeClr>
                </a:solidFill>
                <a:effectLst/>
              </a:rPr>
              <a:t>bunch</a:t>
            </a:r>
            <a:r>
              <a:rPr lang="es-ES">
                <a:solidFill>
                  <a:schemeClr val="bg2">
                    <a:lumMod val="10000"/>
                  </a:schemeClr>
                </a:solidFill>
                <a:effectLst/>
              </a:rPr>
              <a:t> </a:t>
            </a:r>
            <a:r>
              <a:rPr lang="es-ES" err="1">
                <a:solidFill>
                  <a:schemeClr val="bg2">
                    <a:lumMod val="10000"/>
                  </a:schemeClr>
                </a:solidFill>
                <a:effectLst/>
              </a:rPr>
              <a:t>length</a:t>
            </a:r>
            <a:r>
              <a:rPr lang="es-ES">
                <a:solidFill>
                  <a:schemeClr val="bg2">
                    <a:lumMod val="10000"/>
                  </a:schemeClr>
                </a:solidFill>
                <a:effectLst/>
              </a:rPr>
              <a:t> </a:t>
            </a:r>
            <a:r>
              <a:rPr lang="es-ES" err="1">
                <a:solidFill>
                  <a:schemeClr val="bg2">
                    <a:lumMod val="10000"/>
                  </a:schemeClr>
                </a:solidFill>
                <a:effectLst/>
              </a:rPr>
              <a:t>of</a:t>
            </a:r>
            <a:r>
              <a:rPr lang="es-ES">
                <a:solidFill>
                  <a:schemeClr val="bg2">
                    <a:lumMod val="10000"/>
                  </a:schemeClr>
                </a:solidFill>
                <a:effectLst/>
              </a:rPr>
              <a:t> 1.60 </a:t>
            </a:r>
            <a:r>
              <a:rPr lang="es-ES" err="1">
                <a:solidFill>
                  <a:schemeClr val="bg2">
                    <a:lumMod val="10000"/>
                  </a:schemeClr>
                </a:solidFill>
                <a:effectLst/>
              </a:rPr>
              <a:t>ns</a:t>
            </a:r>
            <a:r>
              <a:rPr lang="es-ES">
                <a:solidFill>
                  <a:schemeClr val="bg2">
                    <a:lumMod val="10000"/>
                  </a:schemeClr>
                </a:solidFill>
                <a:effectLst/>
              </a:rPr>
              <a:t> at flat top. </a:t>
            </a:r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972A8C28-32A5-C44D-64C7-F36AE476040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SPS Wire </a:t>
            </a:r>
            <a:r>
              <a:rPr lang="es-ES" err="1"/>
              <a:t>scanners</a:t>
            </a:r>
            <a:r>
              <a:rPr lang="es-ES"/>
              <a:t>: </a:t>
            </a:r>
            <a:r>
              <a:rPr lang="es-ES">
                <a:solidFill>
                  <a:schemeClr val="accent1">
                    <a:lumMod val="60000"/>
                    <a:lumOff val="40000"/>
                  </a:schemeClr>
                </a:solidFill>
              </a:rPr>
              <a:t>2. MITIGATIONS</a:t>
            </a:r>
            <a:r>
              <a:rPr lang="es-ES"/>
              <a:t> </a:t>
            </a:r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9AC4BA90-04B5-FACD-AD34-15A3AA05A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560" y="1024890"/>
            <a:ext cx="11376024" cy="3322090"/>
          </a:xfrm>
        </p:spPr>
        <p:txBody>
          <a:bodyPr/>
          <a:lstStyle/>
          <a:p>
            <a:r>
              <a:rPr lang="es-ES" err="1">
                <a:solidFill>
                  <a:schemeClr val="tx1">
                    <a:lumMod val="60000"/>
                    <a:lumOff val="40000"/>
                  </a:schemeClr>
                </a:solidFill>
              </a:rPr>
              <a:t>Technical</a:t>
            </a:r>
            <a:r>
              <a:rPr lang="es-ES">
                <a:solidFill>
                  <a:schemeClr val="tx1">
                    <a:lumMod val="60000"/>
                    <a:lumOff val="40000"/>
                  </a:schemeClr>
                </a:solidFill>
              </a:rPr>
              <a:t> stop in June 2023: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err="1">
                <a:effectLst/>
              </a:rPr>
              <a:t>The</a:t>
            </a:r>
            <a:r>
              <a:rPr lang="es-ES" sz="2000">
                <a:effectLst/>
              </a:rPr>
              <a:t> </a:t>
            </a:r>
            <a:r>
              <a:rPr lang="es-ES" sz="2000" err="1">
                <a:effectLst/>
              </a:rPr>
              <a:t>orientation</a:t>
            </a:r>
            <a:r>
              <a:rPr lang="es-ES" sz="2000">
                <a:effectLst/>
              </a:rPr>
              <a:t> </a:t>
            </a:r>
            <a:r>
              <a:rPr lang="es-ES" sz="2000" err="1">
                <a:effectLst/>
              </a:rPr>
              <a:t>of</a:t>
            </a:r>
            <a:r>
              <a:rPr lang="es-ES" sz="2000">
                <a:effectLst/>
              </a:rPr>
              <a:t> </a:t>
            </a:r>
            <a:r>
              <a:rPr lang="es-ES" sz="2000" err="1">
                <a:effectLst/>
              </a:rPr>
              <a:t>the</a:t>
            </a:r>
            <a:r>
              <a:rPr lang="es-ES" sz="2000">
                <a:effectLst/>
              </a:rPr>
              <a:t> </a:t>
            </a:r>
            <a:r>
              <a:rPr lang="es-ES" sz="2000" err="1">
                <a:effectLst/>
              </a:rPr>
              <a:t>beam</a:t>
            </a:r>
            <a:r>
              <a:rPr lang="es-ES" sz="2000">
                <a:effectLst/>
              </a:rPr>
              <a:t> </a:t>
            </a:r>
            <a:r>
              <a:rPr lang="es-ES" sz="2000" err="1">
                <a:effectLst/>
              </a:rPr>
              <a:t>wire</a:t>
            </a:r>
            <a:r>
              <a:rPr lang="es-ES" sz="2000">
                <a:effectLst/>
              </a:rPr>
              <a:t> scanner </a:t>
            </a:r>
            <a:r>
              <a:rPr lang="es-ES" sz="2000" err="1">
                <a:effectLst/>
              </a:rPr>
              <a:t>instrument</a:t>
            </a:r>
            <a:r>
              <a:rPr lang="es-ES" sz="2000">
                <a:effectLst/>
              </a:rPr>
              <a:t> in position BWSRC.41677 </a:t>
            </a:r>
            <a:r>
              <a:rPr lang="es-ES" sz="2000" err="1">
                <a:effectLst/>
              </a:rPr>
              <a:t>was</a:t>
            </a:r>
            <a:r>
              <a:rPr lang="es-ES" sz="2000">
                <a:effectLst/>
              </a:rPr>
              <a:t> </a:t>
            </a:r>
            <a:r>
              <a:rPr lang="es-ES" sz="2000" err="1">
                <a:effectLst/>
              </a:rPr>
              <a:t>modified</a:t>
            </a:r>
            <a:r>
              <a:rPr lang="es-ES" sz="2000">
                <a:effectLst/>
              </a:rPr>
              <a:t> </a:t>
            </a:r>
            <a:r>
              <a:rPr lang="es-ES" sz="2000" err="1">
                <a:effectLst/>
              </a:rPr>
              <a:t>during</a:t>
            </a:r>
            <a:r>
              <a:rPr lang="es-ES" sz="2000">
                <a:effectLst/>
              </a:rPr>
              <a:t> </a:t>
            </a:r>
            <a:r>
              <a:rPr lang="es-ES" sz="2000" err="1">
                <a:effectLst/>
              </a:rPr>
              <a:t>the</a:t>
            </a:r>
            <a:r>
              <a:rPr lang="es-ES" sz="2000">
                <a:effectLst/>
              </a:rPr>
              <a:t> TS1 2023 (</a:t>
            </a:r>
            <a:r>
              <a:rPr lang="es-ES" sz="2000" err="1">
                <a:effectLst/>
              </a:rPr>
              <a:t>from</a:t>
            </a:r>
            <a:r>
              <a:rPr lang="es-ES" sz="2000">
                <a:effectLst/>
              </a:rPr>
              <a:t> vertical </a:t>
            </a:r>
            <a:r>
              <a:rPr lang="es-ES" sz="2000" err="1">
                <a:effectLst/>
              </a:rPr>
              <a:t>to</a:t>
            </a:r>
            <a:r>
              <a:rPr lang="es-ES" sz="2000">
                <a:effectLst/>
              </a:rPr>
              <a:t> horizontal)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i="0" err="1">
                <a:solidFill>
                  <a:schemeClr val="tx2"/>
                </a:solidFill>
                <a:effectLst/>
              </a:rPr>
              <a:t>Mitigations</a:t>
            </a:r>
            <a:r>
              <a:rPr lang="es-ES" sz="2000" i="0">
                <a:solidFill>
                  <a:schemeClr val="tx2"/>
                </a:solidFill>
                <a:effectLst/>
              </a:rPr>
              <a:t> </a:t>
            </a:r>
            <a:r>
              <a:rPr lang="es-ES" sz="2000" i="0" err="1">
                <a:solidFill>
                  <a:schemeClr val="tx2"/>
                </a:solidFill>
                <a:effectLst/>
              </a:rPr>
              <a:t>have</a:t>
            </a:r>
            <a:r>
              <a:rPr lang="es-ES" sz="2000" i="0">
                <a:solidFill>
                  <a:schemeClr val="tx2"/>
                </a:solidFill>
                <a:effectLst/>
              </a:rPr>
              <a:t> </a:t>
            </a:r>
            <a:r>
              <a:rPr lang="es-ES" sz="2000" i="0" err="1">
                <a:solidFill>
                  <a:schemeClr val="tx2"/>
                </a:solidFill>
                <a:effectLst/>
              </a:rPr>
              <a:t>been</a:t>
            </a:r>
            <a:r>
              <a:rPr lang="es-ES" sz="2000" i="0">
                <a:solidFill>
                  <a:schemeClr val="tx2"/>
                </a:solidFill>
                <a:effectLst/>
              </a:rPr>
              <a:t> </a:t>
            </a:r>
            <a:r>
              <a:rPr lang="es-ES" sz="2000" i="0" err="1">
                <a:solidFill>
                  <a:schemeClr val="tx2"/>
                </a:solidFill>
                <a:effectLst/>
              </a:rPr>
              <a:t>implemented</a:t>
            </a:r>
            <a:r>
              <a:rPr lang="es-ES" sz="2000" i="0">
                <a:solidFill>
                  <a:schemeClr val="tx2"/>
                </a:solidFill>
                <a:effectLst/>
              </a:rPr>
              <a:t> </a:t>
            </a:r>
            <a:r>
              <a:rPr lang="es-ES" sz="2000" i="0" err="1">
                <a:solidFill>
                  <a:schemeClr val="tx2"/>
                </a:solidFill>
                <a:effectLst/>
              </a:rPr>
              <a:t>to</a:t>
            </a:r>
            <a:r>
              <a:rPr lang="es-ES" sz="2000" i="0">
                <a:solidFill>
                  <a:schemeClr val="tx2"/>
                </a:solidFill>
                <a:effectLst/>
              </a:rPr>
              <a:t> reduce </a:t>
            </a:r>
            <a:r>
              <a:rPr lang="es-ES" sz="2000" i="0" err="1">
                <a:solidFill>
                  <a:schemeClr val="tx2"/>
                </a:solidFill>
                <a:effectLst/>
              </a:rPr>
              <a:t>power</a:t>
            </a:r>
            <a:r>
              <a:rPr lang="es-ES" sz="2000" i="0">
                <a:solidFill>
                  <a:schemeClr val="tx2"/>
                </a:solidFill>
                <a:effectLst/>
              </a:rPr>
              <a:t> </a:t>
            </a:r>
            <a:r>
              <a:rPr lang="es-ES" sz="2000" i="0" err="1">
                <a:solidFill>
                  <a:schemeClr val="tx2"/>
                </a:solidFill>
                <a:effectLst/>
              </a:rPr>
              <a:t>loss</a:t>
            </a:r>
            <a:r>
              <a:rPr lang="es-ES" sz="2000" i="0">
                <a:solidFill>
                  <a:schemeClr val="tx2"/>
                </a:solidFill>
                <a:effectLst/>
              </a:rPr>
              <a:t> </a:t>
            </a:r>
            <a:r>
              <a:rPr lang="es-ES" sz="2000" i="0" err="1">
                <a:solidFill>
                  <a:schemeClr val="tx2"/>
                </a:solidFill>
                <a:effectLst/>
              </a:rPr>
              <a:t>on</a:t>
            </a:r>
            <a:r>
              <a:rPr lang="es-ES" sz="2000" i="0">
                <a:solidFill>
                  <a:schemeClr val="tx2"/>
                </a:solidFill>
                <a:effectLst/>
              </a:rPr>
              <a:t> </a:t>
            </a:r>
            <a:r>
              <a:rPr lang="es-ES" sz="2000" i="0" err="1">
                <a:solidFill>
                  <a:schemeClr val="tx2"/>
                </a:solidFill>
                <a:effectLst/>
              </a:rPr>
              <a:t>the</a:t>
            </a:r>
            <a:r>
              <a:rPr lang="es-ES" sz="2000" i="0">
                <a:solidFill>
                  <a:schemeClr val="tx2"/>
                </a:solidFill>
                <a:effectLst/>
              </a:rPr>
              <a:t> </a:t>
            </a:r>
            <a:r>
              <a:rPr lang="es-ES" sz="2000" i="0" err="1">
                <a:solidFill>
                  <a:schemeClr val="tx2"/>
                </a:solidFill>
                <a:effectLst/>
              </a:rPr>
              <a:t>wires</a:t>
            </a:r>
            <a:r>
              <a:rPr lang="es-ES" sz="2000">
                <a:solidFill>
                  <a:schemeClr val="tx2"/>
                </a:solidFill>
              </a:rPr>
              <a:t>.</a:t>
            </a:r>
            <a:r>
              <a:rPr lang="es-ES" sz="2000" i="0">
                <a:solidFill>
                  <a:schemeClr val="tx2"/>
                </a:solidFill>
                <a:effectLst/>
              </a:rPr>
              <a:t> </a:t>
            </a:r>
            <a:br>
              <a:rPr lang="es-ES" sz="2000" i="0">
                <a:solidFill>
                  <a:schemeClr val="tx2"/>
                </a:solidFill>
                <a:effectLst/>
              </a:rPr>
            </a:br>
            <a:r>
              <a:rPr lang="es-ES" sz="2000" i="0" err="1">
                <a:solidFill>
                  <a:schemeClr val="tx2"/>
                </a:solidFill>
                <a:effectLst/>
              </a:rPr>
              <a:t>Additional</a:t>
            </a:r>
            <a:r>
              <a:rPr lang="es-ES" sz="2000" i="0">
                <a:solidFill>
                  <a:schemeClr val="tx2"/>
                </a:solidFill>
                <a:effectLst/>
              </a:rPr>
              <a:t> </a:t>
            </a:r>
            <a:r>
              <a:rPr lang="es-ES" sz="2000" i="0" err="1">
                <a:solidFill>
                  <a:schemeClr val="tx2"/>
                </a:solidFill>
                <a:effectLst/>
              </a:rPr>
              <a:t>equipment</a:t>
            </a:r>
            <a:r>
              <a:rPr lang="es-ES" sz="2000" i="0">
                <a:solidFill>
                  <a:schemeClr val="tx2"/>
                </a:solidFill>
                <a:effectLst/>
              </a:rPr>
              <a:t> </a:t>
            </a:r>
            <a:r>
              <a:rPr lang="es-ES" sz="2000" err="1">
                <a:solidFill>
                  <a:schemeClr val="tx2"/>
                </a:solidFill>
              </a:rPr>
              <a:t>was</a:t>
            </a:r>
            <a:r>
              <a:rPr lang="es-ES" sz="2000">
                <a:solidFill>
                  <a:schemeClr val="tx2"/>
                </a:solidFill>
              </a:rPr>
              <a:t> </a:t>
            </a:r>
            <a:r>
              <a:rPr lang="es-ES" sz="2000" err="1">
                <a:solidFill>
                  <a:schemeClr val="tx2"/>
                </a:solidFill>
              </a:rPr>
              <a:t>installed</a:t>
            </a:r>
            <a:r>
              <a:rPr lang="es-ES" sz="2000">
                <a:solidFill>
                  <a:schemeClr val="tx2"/>
                </a:solidFill>
              </a:rPr>
              <a:t>: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s-ES" sz="2000" b="1" err="1"/>
              <a:t>ferrite</a:t>
            </a:r>
            <a:r>
              <a:rPr lang="es-ES" sz="2000" b="1"/>
              <a:t> </a:t>
            </a:r>
            <a:r>
              <a:rPr lang="es-ES" sz="2000" b="1" err="1"/>
              <a:t>tyles</a:t>
            </a:r>
            <a:r>
              <a:rPr lang="es-ES" sz="2000" b="1"/>
              <a:t> </a:t>
            </a:r>
            <a:r>
              <a:rPr lang="es-ES" sz="2000"/>
              <a:t>in </a:t>
            </a:r>
            <a:r>
              <a:rPr lang="es-ES" sz="2000" err="1"/>
              <a:t>the</a:t>
            </a:r>
            <a:r>
              <a:rPr lang="es-ES" sz="2000"/>
              <a:t> </a:t>
            </a:r>
            <a:r>
              <a:rPr lang="es-ES" sz="2000" err="1"/>
              <a:t>tank</a:t>
            </a:r>
            <a:r>
              <a:rPr lang="es-ES" sz="2000"/>
              <a:t> (in </a:t>
            </a:r>
            <a:r>
              <a:rPr lang="es-ES" sz="2000">
                <a:effectLst/>
              </a:rPr>
              <a:t>BWSRC.41677 - </a:t>
            </a:r>
            <a:r>
              <a:rPr lang="es-ES" sz="2000"/>
              <a:t>horizontal)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s-ES" sz="2000" b="1" err="1">
                <a:effectLst/>
              </a:rPr>
              <a:t>ferrite</a:t>
            </a:r>
            <a:r>
              <a:rPr lang="es-ES" sz="2000" b="1">
                <a:effectLst/>
              </a:rPr>
              <a:t> </a:t>
            </a:r>
            <a:r>
              <a:rPr lang="es-ES" sz="2000" b="1" err="1">
                <a:effectLst/>
              </a:rPr>
              <a:t>tyles</a:t>
            </a:r>
            <a:r>
              <a:rPr lang="es-ES" sz="2000" b="1">
                <a:effectLst/>
              </a:rPr>
              <a:t> </a:t>
            </a:r>
            <a:r>
              <a:rPr lang="es-ES" sz="2000">
                <a:effectLst/>
              </a:rPr>
              <a:t>+ </a:t>
            </a:r>
            <a:r>
              <a:rPr lang="es-ES" sz="2000" b="1" err="1">
                <a:effectLst/>
              </a:rPr>
              <a:t>coupler</a:t>
            </a:r>
            <a:r>
              <a:rPr lang="es-ES" sz="2000">
                <a:effectLst/>
              </a:rPr>
              <a:t> in </a:t>
            </a:r>
            <a:r>
              <a:rPr lang="es-ES" sz="2000" err="1">
                <a:effectLst/>
              </a:rPr>
              <a:t>the</a:t>
            </a:r>
            <a:r>
              <a:rPr lang="es-ES" sz="2000">
                <a:effectLst/>
              </a:rPr>
              <a:t> </a:t>
            </a:r>
            <a:r>
              <a:rPr lang="es-ES" sz="2000" err="1">
                <a:effectLst/>
              </a:rPr>
              <a:t>tank</a:t>
            </a:r>
            <a:r>
              <a:rPr lang="es-ES" sz="2000">
                <a:effectLst/>
              </a:rPr>
              <a:t> (in BWSRC.41678 - vertical)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800"/>
          </a:p>
        </p:txBody>
      </p:sp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DD42913C-5B85-DEE3-D936-F6CE726FD77E}"/>
              </a:ext>
            </a:extLst>
          </p:cNvPr>
          <p:cNvGraphicFramePr>
            <a:graphicFrameLocks/>
          </p:cNvGraphicFramePr>
          <p:nvPr/>
        </p:nvGraphicFramePr>
        <p:xfrm>
          <a:off x="769255" y="4052367"/>
          <a:ext cx="7404252" cy="1977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163">
                  <a:extLst>
                    <a:ext uri="{9D8B030D-6E8A-4147-A177-3AD203B41FA5}">
                      <a16:colId xmlns:a16="http://schemas.microsoft.com/office/drawing/2014/main" val="2822660450"/>
                    </a:ext>
                  </a:extLst>
                </a:gridCol>
                <a:gridCol w="1531294">
                  <a:extLst>
                    <a:ext uri="{9D8B030D-6E8A-4147-A177-3AD203B41FA5}">
                      <a16:colId xmlns:a16="http://schemas.microsoft.com/office/drawing/2014/main" val="398576489"/>
                    </a:ext>
                  </a:extLst>
                </a:gridCol>
                <a:gridCol w="1252603">
                  <a:extLst>
                    <a:ext uri="{9D8B030D-6E8A-4147-A177-3AD203B41FA5}">
                      <a16:colId xmlns:a16="http://schemas.microsoft.com/office/drawing/2014/main" val="2216583993"/>
                    </a:ext>
                  </a:extLst>
                </a:gridCol>
                <a:gridCol w="1390389">
                  <a:extLst>
                    <a:ext uri="{9D8B030D-6E8A-4147-A177-3AD203B41FA5}">
                      <a16:colId xmlns:a16="http://schemas.microsoft.com/office/drawing/2014/main" val="1145049856"/>
                    </a:ext>
                  </a:extLst>
                </a:gridCol>
                <a:gridCol w="2214803">
                  <a:extLst>
                    <a:ext uri="{9D8B030D-6E8A-4147-A177-3AD203B41FA5}">
                      <a16:colId xmlns:a16="http://schemas.microsoft.com/office/drawing/2014/main" val="570554252"/>
                    </a:ext>
                  </a:extLst>
                </a:gridCol>
              </a:tblGrid>
              <a:tr h="494453">
                <a:tc gridSpan="3">
                  <a:txBody>
                    <a:bodyPr/>
                    <a:lstStyle/>
                    <a:p>
                      <a:r>
                        <a:rPr lang="en-US" sz="1700" b="1">
                          <a:solidFill>
                            <a:schemeClr val="bg1"/>
                          </a:solidFill>
                        </a:rPr>
                        <a:t>August 18</a:t>
                      </a:r>
                      <a:endParaRPr lang="en-GB" sz="17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700" dirty="0">
                        <a:solidFill>
                          <a:srgbClr val="00B050"/>
                        </a:solidFill>
                      </a:endParaRPr>
                    </a:p>
                  </a:txBody>
                  <a:tcPr marL="121920" marR="121920" marT="60960" marB="60960"/>
                </a:tc>
                <a:tc hMerge="1">
                  <a:txBody>
                    <a:bodyPr/>
                    <a:lstStyle/>
                    <a:p>
                      <a:endParaRPr lang="en-GB" sz="17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/>
                        <a:t>Max Intensity</a:t>
                      </a:r>
                      <a:endParaRPr lang="en-GB" sz="17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84590939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700"/>
                        <a:t>LHC 25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>
                          <a:solidFill>
                            <a:srgbClr val="00B050"/>
                          </a:solidFill>
                        </a:rPr>
                        <a:t>Standard FT</a:t>
                      </a:r>
                      <a:endParaRPr lang="en-GB" sz="1700">
                        <a:solidFill>
                          <a:srgbClr val="00B05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/>
                        <a:t>4 x 72b</a:t>
                      </a:r>
                      <a:endParaRPr lang="en-GB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2.21e11 p/b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 b="1">
                          <a:solidFill>
                            <a:schemeClr val="tx1"/>
                          </a:solidFill>
                        </a:rPr>
                        <a:t>6.37e13</a:t>
                      </a:r>
                      <a:endParaRPr lang="en-GB" sz="1700" b="1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784480880"/>
                  </a:ext>
                </a:extLst>
              </a:tr>
              <a:tr h="494453">
                <a:tc gridSpan="3">
                  <a:txBody>
                    <a:bodyPr/>
                    <a:lstStyle/>
                    <a:p>
                      <a:r>
                        <a:rPr lang="en-US" sz="1700" b="1">
                          <a:solidFill>
                            <a:schemeClr val="bg1"/>
                          </a:solidFill>
                        </a:rPr>
                        <a:t>August 23</a:t>
                      </a:r>
                      <a:endParaRPr lang="en-GB" sz="17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700" dirty="0">
                        <a:solidFill>
                          <a:srgbClr val="00B050"/>
                        </a:solidFill>
                      </a:endParaRPr>
                    </a:p>
                  </a:txBody>
                  <a:tcPr marL="121920" marR="121920" marT="60960" marB="60960"/>
                </a:tc>
                <a:tc hMerge="1">
                  <a:txBody>
                    <a:bodyPr/>
                    <a:lstStyle/>
                    <a:p>
                      <a:endParaRPr lang="en-GB" sz="17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GB" sz="1700" b="1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53945482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700"/>
                        <a:t>8b4e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>
                          <a:solidFill>
                            <a:srgbClr val="00B050"/>
                          </a:solidFill>
                        </a:rPr>
                        <a:t>Standard FT</a:t>
                      </a:r>
                      <a:endParaRPr lang="en-GB" sz="1700">
                        <a:solidFill>
                          <a:srgbClr val="00B05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/>
                        <a:t>4 x 56b  </a:t>
                      </a:r>
                      <a:endParaRPr lang="en-GB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/>
                        <a:t>2.15e11 p/b</a:t>
                      </a:r>
                      <a:endParaRPr lang="en-GB" sz="17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700" b="1">
                          <a:solidFill>
                            <a:schemeClr val="tx1"/>
                          </a:solidFill>
                        </a:rPr>
                        <a:t>4.82e13</a:t>
                      </a:r>
                      <a:endParaRPr lang="en-GB" sz="1700" b="1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0225425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9215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8BAC86-8E10-80C7-2EE8-4B79624FC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27127D-EE3B-A26E-B7FB-2F9DC80F4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102CF9-147A-FB65-1785-3913504FE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39</a:t>
            </a:fld>
            <a:endParaRPr lang="en-GB"/>
          </a:p>
        </p:txBody>
      </p:sp>
      <p:pic>
        <p:nvPicPr>
          <p:cNvPr id="7" name="Picture 2" descr="81fffef9-5ae8-4953-9e4e-fe0f9959cc35@CHEP278">
            <a:extLst>
              <a:ext uri="{FF2B5EF4-FFF2-40B4-BE49-F238E27FC236}">
                <a16:creationId xmlns:a16="http://schemas.microsoft.com/office/drawing/2014/main" id="{B96541EE-007D-E05B-B344-8040F74BF7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" t="10589" r="37505" b="41345"/>
          <a:stretch/>
        </p:blipFill>
        <p:spPr bwMode="auto">
          <a:xfrm>
            <a:off x="142827" y="1099297"/>
            <a:ext cx="11906346" cy="4972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862BFD8-B936-E404-9249-5314C36CD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271" y="582130"/>
            <a:ext cx="10881529" cy="749300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Monitorization of the wire scanners behavior during high intensity MDs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28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0B9D31-7A78-2049-9CBC-04C11B924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PSB, PS and SPS overview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295271-3E74-B568-48DA-FF8FF50C0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37" y="1229936"/>
            <a:ext cx="5744179" cy="4980055"/>
          </a:xfrm>
        </p:spPr>
        <p:txBody>
          <a:bodyPr/>
          <a:lstStyle/>
          <a:p>
            <a:br>
              <a:rPr lang="en-US" sz="1800" dirty="0"/>
            </a:br>
            <a:r>
              <a:rPr lang="en-US" sz="1800" dirty="0"/>
              <a:t>No intensity limitations in the PSB for the </a:t>
            </a:r>
            <a:br>
              <a:rPr lang="en-US" sz="1800" dirty="0"/>
            </a:br>
            <a:r>
              <a:rPr lang="en-US" sz="1800" dirty="0"/>
              <a:t>LHC beams intensity range. </a:t>
            </a:r>
            <a:br>
              <a:rPr lang="en-US" sz="1800" dirty="0"/>
            </a:br>
            <a:r>
              <a:rPr lang="en-US" sz="1800" dirty="0">
                <a:solidFill>
                  <a:srgbClr val="00B050"/>
                </a:solidFill>
              </a:rPr>
              <a:t>The </a:t>
            </a:r>
            <a:r>
              <a:rPr lang="en-US" sz="1800" b="1" dirty="0">
                <a:solidFill>
                  <a:srgbClr val="00B050"/>
                </a:solidFill>
              </a:rPr>
              <a:t>LIU target</a:t>
            </a:r>
            <a:r>
              <a:rPr lang="en-US" sz="1800" dirty="0">
                <a:solidFill>
                  <a:srgbClr val="00B050"/>
                </a:solidFill>
              </a:rPr>
              <a:t> for LHC brightness was already achieved in </a:t>
            </a:r>
            <a:r>
              <a:rPr lang="en-US" sz="1800" b="1" dirty="0">
                <a:solidFill>
                  <a:srgbClr val="00B050"/>
                </a:solidFill>
              </a:rPr>
              <a:t>2021.</a:t>
            </a:r>
            <a:endParaRPr lang="en-US" sz="1800" b="1" dirty="0">
              <a:solidFill>
                <a:srgbClr val="00B050"/>
              </a:solidFill>
              <a:effectLst/>
            </a:endParaRPr>
          </a:p>
          <a:p>
            <a:endParaRPr lang="es-ES" sz="1800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672C74-C1F6-5BDF-3262-651FAB862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F453B4-F014-CCCA-EDC0-C0965C401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4E43CA-CB2E-9C20-385F-99E510C3C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4</a:t>
            </a:fld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DAF691A-5D6F-8694-D28A-0A1E3E7FCB3D}"/>
              </a:ext>
            </a:extLst>
          </p:cNvPr>
          <p:cNvSpPr txBox="1"/>
          <p:nvPr/>
        </p:nvSpPr>
        <p:spPr>
          <a:xfrm>
            <a:off x="2884879" y="924032"/>
            <a:ext cx="63318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2400" b="1" u="sng"/>
              <a:t>PSB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A4445B6-5A6B-4E79-5D70-84C8ED0BE49A}"/>
              </a:ext>
            </a:extLst>
          </p:cNvPr>
          <p:cNvSpPr txBox="1"/>
          <p:nvPr/>
        </p:nvSpPr>
        <p:spPr>
          <a:xfrm>
            <a:off x="8908107" y="797323"/>
            <a:ext cx="41036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2400" b="1" u="sng"/>
              <a:t>PS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ACC5726-C562-5D75-BF77-98EAA6F884E7}"/>
              </a:ext>
            </a:extLst>
          </p:cNvPr>
          <p:cNvSpPr txBox="1"/>
          <p:nvPr/>
        </p:nvSpPr>
        <p:spPr>
          <a:xfrm>
            <a:off x="7029924" y="1975462"/>
            <a:ext cx="478507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No transverse </a:t>
            </a:r>
            <a:r>
              <a:rPr lang="en-US" sz="1800" b="0" dirty="0">
                <a:solidFill>
                  <a:schemeClr val="tx2"/>
                </a:solidFill>
                <a:latin typeface="Arial" panose="020B0604020202020204" pitchFamily="34" charset="0"/>
              </a:rPr>
              <a:t>instability has been </a:t>
            </a:r>
            <a:r>
              <a:rPr lang="en-US" sz="1800" b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observed in the currently nominal 3 eVs </a:t>
            </a:r>
            <a:r>
              <a:rPr lang="en-US" sz="1800" b="0" dirty="0">
                <a:solidFill>
                  <a:schemeClr val="tx2"/>
                </a:solidFill>
                <a:latin typeface="Arial" panose="020B0604020202020204" pitchFamily="34" charset="0"/>
              </a:rPr>
              <a:t>below ~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</a:rPr>
              <a:t>3.0</a:t>
            </a:r>
            <a:r>
              <a:rPr lang="en-US" sz="1800" b="0" dirty="0">
                <a:solidFill>
                  <a:schemeClr val="tx2"/>
                </a:solidFill>
                <a:latin typeface="Arial" panose="020B0604020202020204" pitchFamily="34" charset="0"/>
              </a:rPr>
              <a:t>e11 p/b</a:t>
            </a:r>
            <a:r>
              <a:rPr lang="en-US" sz="1800" b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.</a:t>
            </a:r>
            <a:br>
              <a:rPr lang="en-US" sz="1800" b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br>
              <a:rPr lang="en-US" sz="1800" b="0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en-US" sz="1800" b="0" dirty="0">
                <a:solidFill>
                  <a:schemeClr val="tx2"/>
                </a:solidFill>
                <a:latin typeface="Arial" panose="020B0604020202020204" pitchFamily="34" charset="0"/>
              </a:rPr>
              <a:t>A</a:t>
            </a:r>
            <a:r>
              <a:rPr lang="en-US" sz="1800" b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s of today, transverse instabilities do not represent a limitation in the PS.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800" b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350D7D3-5923-D78A-81D8-71ACC8B03E46}"/>
              </a:ext>
            </a:extLst>
          </p:cNvPr>
          <p:cNvSpPr txBox="1"/>
          <p:nvPr/>
        </p:nvSpPr>
        <p:spPr>
          <a:xfrm>
            <a:off x="6988831" y="4171179"/>
            <a:ext cx="45161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At high intensities, </a:t>
            </a:r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reproducibility of beam parameters </a:t>
            </a:r>
            <a:r>
              <a:rPr lang="en-US" sz="1800" b="0" dirty="0">
                <a:solidFill>
                  <a:schemeClr val="tx2"/>
                </a:solidFill>
                <a:effectLst/>
              </a:rPr>
              <a:t>needs to be improved </a:t>
            </a:r>
            <a:r>
              <a:rPr lang="en-US" sz="1800" b="0" dirty="0">
                <a:solidFill>
                  <a:schemeClr val="tx2"/>
                </a:solidFill>
              </a:rPr>
              <a:t>as it impacts </a:t>
            </a:r>
            <a:r>
              <a:rPr lang="en-US" sz="1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SPS transverse stability</a:t>
            </a:r>
            <a:r>
              <a:rPr lang="en-US" sz="1800" b="0" dirty="0">
                <a:solidFill>
                  <a:schemeClr val="tx2"/>
                </a:solidFill>
              </a:rPr>
              <a:t> (especially bunch length).</a:t>
            </a:r>
            <a:endParaRPr lang="en-US" sz="1800" b="1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295D648-8862-2179-EBD1-4A0254C2DC6F}"/>
              </a:ext>
            </a:extLst>
          </p:cNvPr>
          <p:cNvSpPr txBox="1"/>
          <p:nvPr/>
        </p:nvSpPr>
        <p:spPr>
          <a:xfrm>
            <a:off x="7102195" y="1198366"/>
            <a:ext cx="44325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AF4F"/>
                </a:solidFill>
                <a:effectLst/>
              </a:rPr>
              <a:t>LIU beam parameters achieved at PS extraction </a:t>
            </a:r>
            <a:endParaRPr lang="en-US" sz="1800" b="1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7" name="Picture 11">
            <a:extLst>
              <a:ext uri="{FF2B5EF4-FFF2-40B4-BE49-F238E27FC236}">
                <a16:creationId xmlns:a16="http://schemas.microsoft.com/office/drawing/2014/main" id="{9BA8F529-C973-2191-597A-14E3C5E1EA4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82" y="2973555"/>
            <a:ext cx="6342887" cy="323643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FACCE84-D0EE-740A-8825-613412D7CCD4}"/>
              </a:ext>
            </a:extLst>
          </p:cNvPr>
          <p:cNvSpPr txBox="1"/>
          <p:nvPr/>
        </p:nvSpPr>
        <p:spPr>
          <a:xfrm>
            <a:off x="1973668" y="2775865"/>
            <a:ext cx="2550378" cy="2616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700" dirty="0">
                <a:solidFill>
                  <a:schemeClr val="tx2"/>
                </a:solidFill>
              </a:rPr>
              <a:t>LIU intensity ramp-up plan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F5C3804-936B-71DF-52BD-AC2E8FBC68E9}"/>
              </a:ext>
            </a:extLst>
          </p:cNvPr>
          <p:cNvSpPr txBox="1"/>
          <p:nvPr/>
        </p:nvSpPr>
        <p:spPr>
          <a:xfrm>
            <a:off x="8471183" y="5535900"/>
            <a:ext cx="33128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More details in I. </a:t>
            </a:r>
            <a:r>
              <a:rPr lang="en-US" b="1" dirty="0" err="1"/>
              <a:t>Karpov’s</a:t>
            </a:r>
            <a:r>
              <a:rPr lang="en-US" b="1" dirty="0"/>
              <a:t> talk</a:t>
            </a:r>
          </a:p>
        </p:txBody>
      </p:sp>
    </p:spTree>
    <p:extLst>
      <p:ext uri="{BB962C8B-B14F-4D97-AF65-F5344CB8AC3E}">
        <p14:creationId xmlns:p14="http://schemas.microsoft.com/office/powerpoint/2010/main" val="8602501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71177E51-5764-2DF5-BF3A-98C8880B9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704" y="2119628"/>
            <a:ext cx="5857950" cy="3661219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D8E8F324-6F31-1D61-CA33-D3BF2CAA7BD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SPS Wire scanners: </a:t>
            </a:r>
            <a:br>
              <a:rPr lang="en-US" dirty="0"/>
            </a:b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WHAT IS EXPECTED FOR NEXT YEAR?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85D131-E53E-8B2C-8D7C-B018D704C9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FEAA0D-C333-2C95-DAE9-534099762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A71AEB-DB78-8FB8-8DA6-D7986A031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30EA680-D336-4FF7-8B7A-9848BB0A1C32}" type="slidenum">
              <a:rPr lang="en-US" smtClean="0"/>
              <a:pPr>
                <a:spcAft>
                  <a:spcPts val="600"/>
                </a:spcAft>
              </a:pPr>
              <a:t>40</a:t>
            </a:fld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DC7F371-166C-5EB1-53FE-307A55A2829D}"/>
              </a:ext>
            </a:extLst>
          </p:cNvPr>
          <p:cNvSpPr txBox="1"/>
          <p:nvPr/>
        </p:nvSpPr>
        <p:spPr>
          <a:xfrm>
            <a:off x="551329" y="1644993"/>
            <a:ext cx="778487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The long flat top will be needed again in 2024 scrubbing run.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It is aimed to reach 2.3e11 p/b at flat top.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69C597B-3A54-EB67-2029-92D779F359EB}"/>
              </a:ext>
            </a:extLst>
          </p:cNvPr>
          <p:cNvSpPr txBox="1"/>
          <p:nvPr/>
        </p:nvSpPr>
        <p:spPr>
          <a:xfrm>
            <a:off x="9061601" y="1741696"/>
            <a:ext cx="204594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Will the wires </a:t>
            </a:r>
            <a:b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survive?</a:t>
            </a:r>
          </a:p>
          <a:p>
            <a:pPr algn="l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76F874B-B407-96B3-664F-D42F15784A5D}"/>
              </a:ext>
            </a:extLst>
          </p:cNvPr>
          <p:cNvSpPr txBox="1"/>
          <p:nvPr/>
        </p:nvSpPr>
        <p:spPr>
          <a:xfrm>
            <a:off x="8127043" y="3052399"/>
            <a:ext cx="281276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</a:rPr>
              <a:t>Minimum peak power loss on the wire along the cycle with breakage conditions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10DF250D-5810-AB7B-F40C-3C9DA0D7AABD}"/>
              </a:ext>
            </a:extLst>
          </p:cNvPr>
          <p:cNvCxnSpPr/>
          <p:nvPr/>
        </p:nvCxnSpPr>
        <p:spPr>
          <a:xfrm flipH="1">
            <a:off x="7277622" y="3397713"/>
            <a:ext cx="761739" cy="651354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1D2F26A-864D-6676-D92F-355EBB6A8C62}"/>
              </a:ext>
            </a:extLst>
          </p:cNvPr>
          <p:cNvSpPr txBox="1"/>
          <p:nvPr/>
        </p:nvSpPr>
        <p:spPr>
          <a:xfrm>
            <a:off x="8127043" y="4425947"/>
            <a:ext cx="281276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1"/>
                </a:solidFill>
              </a:rPr>
              <a:t>Maximum peak power loss on the wire along the cycle with mitigation (ferrites + coupler)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AE32787F-7EC6-5ED2-BA63-9DF0FD2D2641}"/>
              </a:ext>
            </a:extLst>
          </p:cNvPr>
          <p:cNvCxnSpPr>
            <a:cxnSpLocks/>
          </p:cNvCxnSpPr>
          <p:nvPr/>
        </p:nvCxnSpPr>
        <p:spPr>
          <a:xfrm flipH="1" flipV="1">
            <a:off x="6634009" y="4425855"/>
            <a:ext cx="1405352" cy="37970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C0DC9496-9396-270F-316E-F04C6CCA9B2D}"/>
              </a:ext>
            </a:extLst>
          </p:cNvPr>
          <p:cNvSpPr txBox="1"/>
          <p:nvPr/>
        </p:nvSpPr>
        <p:spPr>
          <a:xfrm>
            <a:off x="815574" y="5849858"/>
            <a:ext cx="1015662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tx2"/>
                </a:solidFill>
              </a:rPr>
              <a:t>With the implemented mitigations, no issues are expected when considering </a:t>
            </a:r>
            <a:r>
              <a:rPr lang="en-US" sz="2000" b="1" dirty="0">
                <a:solidFill>
                  <a:schemeClr val="tx2"/>
                </a:solidFill>
              </a:rPr>
              <a:t>peak power  </a:t>
            </a:r>
          </a:p>
        </p:txBody>
      </p:sp>
    </p:spTree>
    <p:extLst>
      <p:ext uri="{BB962C8B-B14F-4D97-AF65-F5344CB8AC3E}">
        <p14:creationId xmlns:p14="http://schemas.microsoft.com/office/powerpoint/2010/main" val="344061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13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 descr="Gráfico, Histograma&#10;&#10;Descripción generada automáticamente">
            <a:extLst>
              <a:ext uri="{FF2B5EF4-FFF2-40B4-BE49-F238E27FC236}">
                <a16:creationId xmlns:a16="http://schemas.microsoft.com/office/drawing/2014/main" id="{30C63845-FE2C-D5A6-A91B-33DE0B2F32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2192" y="677862"/>
            <a:ext cx="7955490" cy="5565379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C47384-30BF-F43B-052F-0BB9762D7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99A7AB-3C18-84F9-9AB2-3A67045C9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A7594D-1698-6608-2C6A-B1161DD3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72A9D59-1784-E094-42B3-4419F7BE51C5}"/>
              </a:ext>
            </a:extLst>
          </p:cNvPr>
          <p:cNvSpPr txBox="1"/>
          <p:nvPr/>
        </p:nvSpPr>
        <p:spPr>
          <a:xfrm>
            <a:off x="618565" y="5136776"/>
            <a:ext cx="162865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E. de la Fuente,</a:t>
            </a:r>
          </a:p>
          <a:p>
            <a:pPr algn="l"/>
            <a:r>
              <a:rPr lang="en-US" dirty="0"/>
              <a:t>L. </a:t>
            </a:r>
            <a:r>
              <a:rPr lang="en-US" dirty="0" err="1"/>
              <a:t>Sito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6586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DB78E518-1147-2A8D-6596-7A7A6B40B8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373" y="1079780"/>
            <a:ext cx="8928100" cy="4343400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3FF508-6B94-6AA1-9C8B-2AFC1495A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D69ADF-E56B-3B48-68AB-B44939DDC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F6B1B6-3A02-E201-33AB-CA60139DD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3B832AB-F031-5BFD-123A-F136902A7B44}"/>
              </a:ext>
            </a:extLst>
          </p:cNvPr>
          <p:cNvSpPr txBox="1"/>
          <p:nvPr/>
        </p:nvSpPr>
        <p:spPr>
          <a:xfrm>
            <a:off x="234517" y="5063624"/>
            <a:ext cx="162865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E. de la Fuente,</a:t>
            </a:r>
          </a:p>
          <a:p>
            <a:pPr algn="l"/>
            <a:r>
              <a:rPr lang="en-US" dirty="0"/>
              <a:t>L. </a:t>
            </a:r>
            <a:r>
              <a:rPr lang="en-US" dirty="0" err="1"/>
              <a:t>Sito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6055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087B1DA9-A642-D821-6E61-50B38A579D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7216" y="528264"/>
            <a:ext cx="7757396" cy="5509584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E09EE0-C625-DB0A-7F99-1D8C314B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DF325E-3786-9DDF-2A85-F398F5D33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9767FE-90D5-5EF5-DDB4-7B7DC1A15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18D2724-BED1-A42F-133F-0A75B0317C2A}"/>
              </a:ext>
            </a:extLst>
          </p:cNvPr>
          <p:cNvSpPr txBox="1"/>
          <p:nvPr/>
        </p:nvSpPr>
        <p:spPr>
          <a:xfrm>
            <a:off x="618565" y="5136776"/>
            <a:ext cx="162865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E. de la Fuente,</a:t>
            </a:r>
          </a:p>
          <a:p>
            <a:pPr algn="l"/>
            <a:r>
              <a:rPr lang="en-US" dirty="0"/>
              <a:t>L. </a:t>
            </a:r>
            <a:r>
              <a:rPr lang="en-US" dirty="0" err="1"/>
              <a:t>Sito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9586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8D7BA6-B2C7-4533-4AE5-E05438BD1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activity with 8b4e beam (2 x 56 bunches)</a:t>
            </a:r>
            <a:br>
              <a:rPr lang="en-US" dirty="0"/>
            </a:br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April 2023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AB9CB5A-6990-5D20-40DC-303179752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74A865-75AA-B518-BF7B-293902C4C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E3ED70-229C-0100-F416-AE9623CAA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44</a:t>
            </a:fld>
            <a:endParaRPr lang="en-GB"/>
          </a:p>
        </p:txBody>
      </p:sp>
      <p:pic>
        <p:nvPicPr>
          <p:cNvPr id="7" name="Marcador de contenido 11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BEA2FA7B-9FF7-37AF-C64D-F506BE2D8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244" y="1859413"/>
            <a:ext cx="8934851" cy="3661313"/>
          </a:xfrm>
          <a:prstGeom prst="rect">
            <a:avLst/>
          </a:prstGeom>
        </p:spPr>
      </p:pic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5522D1A4-EB11-ADDD-8179-ABFAEE83079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485995" y="5520726"/>
            <a:ext cx="2621551" cy="72532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s-ES" sz="1600" b="1" dirty="0"/>
              <a:t>I. </a:t>
            </a:r>
            <a:r>
              <a:rPr lang="es-ES" sz="1600" b="1" dirty="0" err="1"/>
              <a:t>Karpov</a:t>
            </a:r>
            <a:r>
              <a:rPr lang="es-ES" sz="1600" b="1" dirty="0"/>
              <a:t>, IPP 21 April 2023</a:t>
            </a:r>
          </a:p>
          <a:p>
            <a:pPr algn="l"/>
            <a:endParaRPr lang="es-ES" sz="1600" b="1" dirty="0"/>
          </a:p>
        </p:txBody>
      </p:sp>
    </p:spTree>
    <p:extLst>
      <p:ext uri="{BB962C8B-B14F-4D97-AF65-F5344CB8AC3E}">
        <p14:creationId xmlns:p14="http://schemas.microsoft.com/office/powerpoint/2010/main" val="40346655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8BBAFD-019B-8313-0B18-72E1900E5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MD 20</a:t>
            </a:r>
            <a:r>
              <a:rPr lang="en-GB" baseline="30000" dirty="0"/>
              <a:t>th</a:t>
            </a:r>
            <a:r>
              <a:rPr lang="en-GB" dirty="0"/>
              <a:t> September 2023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E86EEE-ECFC-63E2-4CFB-21F2DE39D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B65B21-21C3-C63D-72F2-93423538D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193E1C-86FC-5730-DDBE-149EA630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45</a:t>
            </a:fld>
            <a:endParaRPr lang="en-GB"/>
          </a:p>
        </p:txBody>
      </p:sp>
      <p:pic>
        <p:nvPicPr>
          <p:cNvPr id="7" name="Marcador de contenido 6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18E132A8-4A04-4E13-CFDA-F763E90A02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621314"/>
            <a:ext cx="11376025" cy="455041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F3A9B1F-2599-ECFC-B37D-6D4BDC0894F3}"/>
              </a:ext>
            </a:extLst>
          </p:cNvPr>
          <p:cNvSpPr txBox="1"/>
          <p:nvPr/>
        </p:nvSpPr>
        <p:spPr>
          <a:xfrm>
            <a:off x="566337" y="1159689"/>
            <a:ext cx="401552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Injected bunch length ~4.2 </a:t>
            </a:r>
            <a:r>
              <a:rPr lang="en-US" dirty="0">
                <a:sym typeface="Wingdings" pitchFamily="2" charset="2"/>
              </a:rPr>
              <a:t> instability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3640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9C7D56-63A8-A10B-EF28-F8B835E28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000" dirty="0">
                <a:effectLst/>
                <a:latin typeface="Calibri" panose="020F0502020204030204" pitchFamily="34" charset="0"/>
              </a:rPr>
              <a:t>SPS </a:t>
            </a:r>
            <a:r>
              <a:rPr lang="es-ES" sz="3000" dirty="0" err="1">
                <a:effectLst/>
                <a:latin typeface="Calibri" panose="020F0502020204030204" pitchFamily="34" charset="0"/>
              </a:rPr>
              <a:t>growth</a:t>
            </a:r>
            <a:r>
              <a:rPr lang="es-ES" sz="3000" dirty="0">
                <a:effectLst/>
                <a:latin typeface="Calibri" panose="020F0502020204030204" pitchFamily="34" charset="0"/>
              </a:rPr>
              <a:t> </a:t>
            </a:r>
            <a:r>
              <a:rPr lang="es-ES" sz="3000" dirty="0" err="1">
                <a:effectLst/>
                <a:latin typeface="Calibri" panose="020F0502020204030204" pitchFamily="34" charset="0"/>
              </a:rPr>
              <a:t>rates</a:t>
            </a:r>
            <a:r>
              <a:rPr lang="es-ES" sz="3000" dirty="0">
                <a:effectLst/>
                <a:latin typeface="Calibri" panose="020F0502020204030204" pitchFamily="34" charset="0"/>
              </a:rPr>
              <a:t> </a:t>
            </a:r>
            <a:r>
              <a:rPr lang="es-ES" sz="3000" dirty="0" err="1">
                <a:effectLst/>
                <a:latin typeface="Calibri" panose="020F0502020204030204" pitchFamily="34" charset="0"/>
              </a:rPr>
              <a:t>with</a:t>
            </a:r>
            <a:r>
              <a:rPr lang="es-ES" sz="3000" dirty="0">
                <a:effectLst/>
                <a:latin typeface="Calibri" panose="020F0502020204030204" pitchFamily="34" charset="0"/>
              </a:rPr>
              <a:t> SPS </a:t>
            </a:r>
            <a:r>
              <a:rPr lang="es-ES" sz="3000" dirty="0" err="1">
                <a:effectLst/>
                <a:latin typeface="Calibri" panose="020F0502020204030204" pitchFamily="34" charset="0"/>
              </a:rPr>
              <a:t>impedance</a:t>
            </a:r>
            <a:r>
              <a:rPr lang="es-ES" sz="3000" dirty="0">
                <a:effectLst/>
                <a:latin typeface="Calibri" panose="020F0502020204030204" pitchFamily="34" charset="0"/>
              </a:rPr>
              <a:t> </a:t>
            </a:r>
            <a:r>
              <a:rPr lang="es-ES" sz="3000" dirty="0" err="1">
                <a:effectLst/>
                <a:latin typeface="Calibri" panose="020F0502020204030204" pitchFamily="34" charset="0"/>
              </a:rPr>
              <a:t>model</a:t>
            </a:r>
            <a:r>
              <a:rPr lang="es-ES" sz="3000" dirty="0">
                <a:effectLst/>
                <a:latin typeface="Calibri" panose="020F0502020204030204" pitchFamily="34" charset="0"/>
              </a:rPr>
              <a:t> </a:t>
            </a:r>
            <a:r>
              <a:rPr lang="es-ES" sz="3000" dirty="0" err="1">
                <a:effectLst/>
                <a:latin typeface="Calibri" panose="020F0502020204030204" pitchFamily="34" charset="0"/>
              </a:rPr>
              <a:t>from</a:t>
            </a:r>
            <a:r>
              <a:rPr lang="es-ES" sz="3000" dirty="0">
                <a:effectLst/>
                <a:latin typeface="Calibri" panose="020F0502020204030204" pitchFamily="34" charset="0"/>
              </a:rPr>
              <a:t> </a:t>
            </a:r>
            <a:r>
              <a:rPr lang="es-ES" sz="3000" dirty="0" err="1">
                <a:effectLst/>
                <a:latin typeface="Calibri" panose="020F0502020204030204" pitchFamily="34" charset="0"/>
              </a:rPr>
              <a:t>Sacherer</a:t>
            </a:r>
            <a:r>
              <a:rPr lang="es-ES" sz="3000" dirty="0">
                <a:effectLst/>
                <a:latin typeface="Calibri" panose="020F0502020204030204" pitchFamily="34" charset="0"/>
              </a:rPr>
              <a:t> </a:t>
            </a:r>
            <a:r>
              <a:rPr lang="es-ES" sz="3000" dirty="0" err="1">
                <a:effectLst/>
                <a:latin typeface="Calibri" panose="020F0502020204030204" pitchFamily="34" charset="0"/>
              </a:rPr>
              <a:t>theory</a:t>
            </a:r>
            <a:r>
              <a:rPr lang="es-ES" sz="3000" dirty="0">
                <a:effectLst/>
                <a:latin typeface="Calibri" panose="020F0502020204030204" pitchFamily="34" charset="0"/>
              </a:rPr>
              <a:t> </a:t>
            </a:r>
            <a:br>
              <a:rPr lang="es-ES" sz="3000" dirty="0"/>
            </a:br>
            <a:endParaRPr lang="en-US" sz="3000" dirty="0"/>
          </a:p>
        </p:txBody>
      </p:sp>
      <p:pic>
        <p:nvPicPr>
          <p:cNvPr id="8" name="Marcador de contenido 7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8B3FAB04-BC4D-78AB-8E9A-536C6C2871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32800" y="1592263"/>
            <a:ext cx="4526400" cy="4608512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F4DDE1-70A8-FA17-85A1-6605D840B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34C863-0E81-1C22-A4C0-5B8C733B0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3389A7-4A50-3335-0726-8F574FA83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7016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66A7013-4117-A07F-9182-B48CFDC48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4D21AC-5AC6-24F9-F6CF-24B1F346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2BBDBC-EBA6-24A6-5DA0-AF134BEF8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47</a:t>
            </a:fld>
            <a:endParaRPr lang="en-GB"/>
          </a:p>
        </p:txBody>
      </p:sp>
      <p:pic>
        <p:nvPicPr>
          <p:cNvPr id="8" name="Imagen 7" descr="Interfaz de usuario gráfica, Aplicación, Tabla, Excel&#10;&#10;Descripción generada automáticamente">
            <a:extLst>
              <a:ext uri="{FF2B5EF4-FFF2-40B4-BE49-F238E27FC236}">
                <a16:creationId xmlns:a16="http://schemas.microsoft.com/office/drawing/2014/main" id="{FCF0717A-75A3-EA43-C081-1D2283A09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153" y="2112150"/>
            <a:ext cx="7366000" cy="1485900"/>
          </a:xfrm>
          <a:prstGeom prst="rect">
            <a:avLst/>
          </a:prstGeom>
        </p:spPr>
      </p:pic>
      <p:pic>
        <p:nvPicPr>
          <p:cNvPr id="10" name="Imagen 9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7A19C188-39A8-501F-3C39-EDF36618C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3153" y="4006262"/>
            <a:ext cx="7416800" cy="14478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BA3C6417-FA83-D525-3371-4E9515FB26EF}"/>
              </a:ext>
            </a:extLst>
          </p:cNvPr>
          <p:cNvSpPr txBox="1"/>
          <p:nvPr/>
        </p:nvSpPr>
        <p:spPr>
          <a:xfrm>
            <a:off x="1075765" y="1075765"/>
            <a:ext cx="479618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err="1"/>
              <a:t>Stabilization</a:t>
            </a:r>
            <a:r>
              <a:rPr lang="es-ES"/>
              <a:t> </a:t>
            </a:r>
            <a:r>
              <a:rPr lang="es-ES" err="1"/>
              <a:t>with</a:t>
            </a:r>
            <a:r>
              <a:rPr lang="es-ES"/>
              <a:t> </a:t>
            </a:r>
            <a:r>
              <a:rPr lang="es-ES" err="1"/>
              <a:t>chromaticity</a:t>
            </a:r>
            <a:r>
              <a:rPr lang="es-ES"/>
              <a:t> </a:t>
            </a:r>
            <a:r>
              <a:rPr lang="es-ES" err="1"/>
              <a:t>the</a:t>
            </a:r>
            <a:r>
              <a:rPr lang="es-ES"/>
              <a:t> 25th </a:t>
            </a:r>
            <a:r>
              <a:rPr lang="es-ES" err="1"/>
              <a:t>October</a:t>
            </a:r>
            <a:endParaRPr lang="es-ES"/>
          </a:p>
          <a:p>
            <a:pPr algn="l"/>
            <a:r>
              <a:rPr lang="es-ES"/>
              <a:t>No </a:t>
            </a:r>
            <a:r>
              <a:rPr lang="es-ES" err="1"/>
              <a:t>octupoles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91652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 descr="Escala de tiempo&#10;&#10;Descripción generada automáticamente">
            <a:extLst>
              <a:ext uri="{FF2B5EF4-FFF2-40B4-BE49-F238E27FC236}">
                <a16:creationId xmlns:a16="http://schemas.microsoft.com/office/drawing/2014/main" id="{31D47095-A334-BAE0-3C8C-964D8E80F3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4270" y="416860"/>
            <a:ext cx="9928729" cy="5582210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F2F4BA-BD41-9C1E-52B7-1444FA20B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A011693-64FB-7652-18CC-FD5232F5D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24033DA-7884-16C9-97B4-FA27C116C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48</a:t>
            </a:fld>
            <a:endParaRPr lang="en-GB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E35B268-FDC4-3B72-C713-6CE815A8E7D7}"/>
              </a:ext>
            </a:extLst>
          </p:cNvPr>
          <p:cNvSpPr txBox="1"/>
          <p:nvPr/>
        </p:nvSpPr>
        <p:spPr>
          <a:xfrm>
            <a:off x="10786871" y="5620963"/>
            <a:ext cx="105157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C. </a:t>
            </a:r>
            <a:r>
              <a:rPr lang="en-US" dirty="0" err="1"/>
              <a:t>Zannini</a:t>
            </a:r>
            <a:endParaRPr lang="en-US" dirty="0"/>
          </a:p>
          <a:p>
            <a:pPr algn="l"/>
            <a:r>
              <a:rPr lang="en-US" dirty="0"/>
              <a:t>JAP 2022</a:t>
            </a:r>
          </a:p>
        </p:txBody>
      </p:sp>
    </p:spTree>
    <p:extLst>
      <p:ext uri="{BB962C8B-B14F-4D97-AF65-F5344CB8AC3E}">
        <p14:creationId xmlns:p14="http://schemas.microsoft.com/office/powerpoint/2010/main" val="22651078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6397CA-0046-FE5E-D931-EA93BA067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MSE pressure along the year </a:t>
            </a:r>
          </a:p>
        </p:txBody>
      </p:sp>
      <p:pic>
        <p:nvPicPr>
          <p:cNvPr id="8" name="Marcador de contenido 7" descr="Gráfico&#10;&#10;Descripción generada automáticamente">
            <a:extLst>
              <a:ext uri="{FF2B5EF4-FFF2-40B4-BE49-F238E27FC236}">
                <a16:creationId xmlns:a16="http://schemas.microsoft.com/office/drawing/2014/main" id="{B2DE5BF6-07EE-F684-5423-B664417567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4099" y="906464"/>
            <a:ext cx="7249383" cy="5359734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026363-11AC-4835-4FBC-518084E4B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F18792-D449-5FF1-1F2E-901F17566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5878E1-D432-FE99-76ED-70ADE6C85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337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C8CC2-4217-DF18-7A87-FB668D0EF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OUTLINE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9602E7-203E-BC44-B8A9-28D39D1D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BA3036-5CFD-AA22-C4A5-5FBF72654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344621-632B-57AF-3DEE-AF0AC25E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5</a:t>
            </a:fld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914049D-E506-5120-76D8-9D80CFBB0520}"/>
              </a:ext>
            </a:extLst>
          </p:cNvPr>
          <p:cNvSpPr txBox="1"/>
          <p:nvPr/>
        </p:nvSpPr>
        <p:spPr>
          <a:xfrm>
            <a:off x="1309661" y="1305341"/>
            <a:ext cx="896168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PSB, PS and SPS overview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SPS</a:t>
            </a:r>
            <a:endParaRPr lang="en-US" sz="2200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Intensity reach and hardware limitations for different beams:</a:t>
            </a:r>
            <a:endParaRPr lang="en-US" sz="2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Intensity limitations with the Standard beam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Intensity limitations with the 8b4e beam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endParaRPr lang="en-US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wire scanners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SPS vertical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</a:rPr>
              <a:t>SPS horizontal instability at injection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Summary</a:t>
            </a:r>
            <a:endParaRPr lang="en-US" sz="2400" b="1" dirty="0">
              <a:solidFill>
                <a:schemeClr val="tx2">
                  <a:lumMod val="50000"/>
                  <a:lumOff val="50000"/>
                </a:schemeClr>
              </a:solidFill>
              <a:effectLst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lvl="2"/>
            <a:endParaRPr lang="es-ES" dirty="0"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685811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4D153D-1106-9609-EBD3-A4D3E6579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MSE pressure 25 Oct.</a:t>
            </a:r>
          </a:p>
        </p:txBody>
      </p:sp>
      <p:pic>
        <p:nvPicPr>
          <p:cNvPr id="8" name="Marcador de contenido 7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1C1E75EB-FE15-0BCD-69AD-7B006CDCC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5947" y="1592263"/>
            <a:ext cx="8260107" cy="4608512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9195AF-5458-F035-DC84-A05145B45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AC419E-4514-7733-05B8-7978509D0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497ADC8-2A0A-D2E6-7D44-32BBD9159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0147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60888E-043C-C1E2-9950-20E24536F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Marcador de contenido 7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A9684F61-D1A0-3433-9B43-702A40F6C8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3438" y="1592263"/>
            <a:ext cx="8225125" cy="4608512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FDC9FAC-7B5C-2E9F-FC07-740B44492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D30842A-6B8C-4719-EF3B-0B412707C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C916AFD-A192-AB19-EE15-237B3363F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612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288CABDE-84A9-27C4-CBEC-28319B4A0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4D3D76D8-A827-4A7E-953B-5A8F91078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SPS intensity reach.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Standard beam 4 x 72 bunches.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2AE6718-EA51-EE9E-5D73-9471BCDFBF7B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78F77B-FD13-1A49-F708-B086C4E37A7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CC3242C-182A-9649-6449-45A55F30B62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30EA680-D336-4FF7-8B7A-9848BB0A1C32}" type="slidenum">
              <a:rPr lang="en-GB" smtClean="0"/>
              <a:pPr>
                <a:spcAft>
                  <a:spcPts val="600"/>
                </a:spcAft>
              </a:pPr>
              <a:t>6</a:t>
            </a:fld>
            <a:endParaRPr lang="en-GB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59BEE8B3-111B-F032-7C80-C2564D9BE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78455" y="1038914"/>
            <a:ext cx="2235090" cy="410474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End flat bottom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1B9585D-2554-DCB0-5B34-233FED1CB71C}"/>
              </a:ext>
            </a:extLst>
          </p:cNvPr>
          <p:cNvSpPr txBox="1"/>
          <p:nvPr/>
        </p:nvSpPr>
        <p:spPr>
          <a:xfrm>
            <a:off x="563671" y="1628039"/>
            <a:ext cx="20104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High intensity MD’s in 2023</a:t>
            </a:r>
          </a:p>
        </p:txBody>
      </p:sp>
      <p:pic>
        <p:nvPicPr>
          <p:cNvPr id="9" name="Imagen 8" descr="Gráfico&#10;&#10;Descripción generada automáticamente">
            <a:extLst>
              <a:ext uri="{FF2B5EF4-FFF2-40B4-BE49-F238E27FC236}">
                <a16:creationId xmlns:a16="http://schemas.microsoft.com/office/drawing/2014/main" id="{26AB23A6-40B4-80D4-C8A7-E6CCF3145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5282" y="1824933"/>
            <a:ext cx="2459347" cy="1564584"/>
          </a:xfrm>
          <a:prstGeom prst="rect">
            <a:avLst/>
          </a:prstGeom>
        </p:spPr>
      </p:pic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2EC80EB0-CC49-E03F-5C14-FFCB276DD49E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10648743" y="1651590"/>
            <a:ext cx="12626" cy="386028"/>
          </a:xfrm>
          <a:prstGeom prst="straightConnector1">
            <a:avLst/>
          </a:prstGeom>
          <a:ln w="38100">
            <a:solidFill>
              <a:srgbClr val="36770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12868675-3C25-D8C4-F3EA-C33F775D904F}"/>
              </a:ext>
            </a:extLst>
          </p:cNvPr>
          <p:cNvSpPr txBox="1"/>
          <p:nvPr/>
        </p:nvSpPr>
        <p:spPr>
          <a:xfrm>
            <a:off x="9385378" y="1374591"/>
            <a:ext cx="25519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36770E"/>
                </a:solidFill>
              </a:rPr>
              <a:t>End flat bottom (26 GeV)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0B00671-D210-157A-7927-928F20694534}"/>
              </a:ext>
            </a:extLst>
          </p:cNvPr>
          <p:cNvSpPr txBox="1"/>
          <p:nvPr/>
        </p:nvSpPr>
        <p:spPr>
          <a:xfrm>
            <a:off x="4597052" y="5869190"/>
            <a:ext cx="36676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Intensity ramp-up during the year</a:t>
            </a:r>
          </a:p>
        </p:txBody>
      </p:sp>
    </p:spTree>
    <p:extLst>
      <p:ext uri="{BB962C8B-B14F-4D97-AF65-F5344CB8AC3E}">
        <p14:creationId xmlns:p14="http://schemas.microsoft.com/office/powerpoint/2010/main" val="3038277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A1E06AA0-33D2-58FE-B35B-F4AA8B743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</p:spPr>
      </p:pic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EA4EE2D9-0728-9DEA-4AD7-FD5B9FF94EA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US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9F8AE0BB-D040-99C6-2914-42BEB9D83A3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I. Mases et al. - JAP Workshop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CFAF78BC-3093-8A65-4DD8-004D651A7CC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72534D6-BAED-5619-4637-031D064FF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SPS intensity reach.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Standard beam 4 x 72 bunches.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62126423-DC2A-00DD-6F17-5050000CB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14784" y="1038914"/>
            <a:ext cx="3551770" cy="410474"/>
          </a:xfrm>
        </p:spPr>
        <p:txBody>
          <a:bodyPr/>
          <a:lstStyle/>
          <a:p>
            <a:pPr algn="ctr"/>
            <a:r>
              <a:rPr lang="en-US" sz="2000">
                <a:solidFill>
                  <a:schemeClr val="tx2"/>
                </a:solidFill>
              </a:rPr>
              <a:t>End flat bottom and flat top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D6A9F7F-0BFA-E448-5B49-0537299994FD}"/>
              </a:ext>
            </a:extLst>
          </p:cNvPr>
          <p:cNvSpPr txBox="1"/>
          <p:nvPr/>
        </p:nvSpPr>
        <p:spPr>
          <a:xfrm>
            <a:off x="563671" y="1628039"/>
            <a:ext cx="20104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High intensity MD’s in 2023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C859372-D78C-8AAA-480E-088B7FED50C8}"/>
              </a:ext>
            </a:extLst>
          </p:cNvPr>
          <p:cNvSpPr/>
          <p:nvPr/>
        </p:nvSpPr>
        <p:spPr>
          <a:xfrm>
            <a:off x="3607435" y="2687791"/>
            <a:ext cx="471375" cy="1278838"/>
          </a:xfrm>
          <a:prstGeom prst="rect">
            <a:avLst/>
          </a:prstGeom>
          <a:solidFill>
            <a:srgbClr val="FFC000">
              <a:alpha val="27059"/>
            </a:srgbClr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B35E547-6131-CCDF-2CF1-CC842B383C7E}"/>
              </a:ext>
            </a:extLst>
          </p:cNvPr>
          <p:cNvSpPr txBox="1"/>
          <p:nvPr/>
        </p:nvSpPr>
        <p:spPr>
          <a:xfrm>
            <a:off x="537187" y="4899775"/>
            <a:ext cx="196072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C000"/>
                </a:solidFill>
              </a:rPr>
              <a:t>Long flat top at 400GeV instead of 450GeV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A89CFA9C-E5A5-E2B7-8FF1-64628467F96D}"/>
              </a:ext>
            </a:extLst>
          </p:cNvPr>
          <p:cNvCxnSpPr>
            <a:cxnSpLocks/>
          </p:cNvCxnSpPr>
          <p:nvPr/>
        </p:nvCxnSpPr>
        <p:spPr>
          <a:xfrm flipH="1">
            <a:off x="2401492" y="3650601"/>
            <a:ext cx="1205943" cy="1331787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n 11" descr="Gráfico&#10;&#10;Descripción generada automáticamente">
            <a:extLst>
              <a:ext uri="{FF2B5EF4-FFF2-40B4-BE49-F238E27FC236}">
                <a16:creationId xmlns:a16="http://schemas.microsoft.com/office/drawing/2014/main" id="{25034F0D-7944-A0F6-7782-39C960622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5282" y="1824933"/>
            <a:ext cx="2459347" cy="1564584"/>
          </a:xfrm>
          <a:prstGeom prst="rect">
            <a:avLst/>
          </a:prstGeom>
        </p:spPr>
      </p:pic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4A666702-779C-0AF6-6A8F-020187915453}"/>
              </a:ext>
            </a:extLst>
          </p:cNvPr>
          <p:cNvCxnSpPr>
            <a:cxnSpLocks/>
          </p:cNvCxnSpPr>
          <p:nvPr/>
        </p:nvCxnSpPr>
        <p:spPr>
          <a:xfrm>
            <a:off x="11455566" y="1651590"/>
            <a:ext cx="0" cy="3860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5D46F4E-B0C6-DCFE-7A97-46A1308C97C2}"/>
              </a:ext>
            </a:extLst>
          </p:cNvPr>
          <p:cNvSpPr txBox="1"/>
          <p:nvPr/>
        </p:nvSpPr>
        <p:spPr>
          <a:xfrm>
            <a:off x="9926674" y="1342396"/>
            <a:ext cx="18979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Flat top (450 GeV)</a:t>
            </a:r>
          </a:p>
        </p:txBody>
      </p:sp>
    </p:spTree>
    <p:extLst>
      <p:ext uri="{BB962C8B-B14F-4D97-AF65-F5344CB8AC3E}">
        <p14:creationId xmlns:p14="http://schemas.microsoft.com/office/powerpoint/2010/main" val="728953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209C8BC5-CFF5-576E-50C5-703B17358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46C67E-343C-294E-F25F-5DA8BB3AD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A8BC18-4FE9-72E1-6639-5155F78CB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8396EC-B53B-6C10-0EFD-884C7F7A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8</a:t>
            </a:fld>
            <a:endParaRPr lang="en-GB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91EA0AA2-F81F-F642-8F18-4D9E51098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SPS intensity reach.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Standard beam 4 x 72 bunches.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2DC7F19-2556-A5B1-2C6D-D1B1D20D2EC5}"/>
              </a:ext>
            </a:extLst>
          </p:cNvPr>
          <p:cNvSpPr txBox="1"/>
          <p:nvPr/>
        </p:nvSpPr>
        <p:spPr>
          <a:xfrm>
            <a:off x="563671" y="1628039"/>
            <a:ext cx="20104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High intensity MD’s in 2023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F8F0F4A-8395-4791-1D45-C29FD58D0179}"/>
              </a:ext>
            </a:extLst>
          </p:cNvPr>
          <p:cNvSpPr txBox="1">
            <a:spLocks/>
          </p:cNvSpPr>
          <p:nvPr/>
        </p:nvSpPr>
        <p:spPr>
          <a:xfrm>
            <a:off x="4414784" y="1038914"/>
            <a:ext cx="3551770" cy="4104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>
                <a:solidFill>
                  <a:schemeClr val="tx2"/>
                </a:solidFill>
              </a:rPr>
              <a:t>End flat bottom and flat top</a:t>
            </a:r>
          </a:p>
        </p:txBody>
      </p:sp>
      <p:sp>
        <p:nvSpPr>
          <p:cNvPr id="15" name="Rectángulo redondeado 14">
            <a:extLst>
              <a:ext uri="{FF2B5EF4-FFF2-40B4-BE49-F238E27FC236}">
                <a16:creationId xmlns:a16="http://schemas.microsoft.com/office/drawing/2014/main" id="{658B44CF-E3C0-76ED-21E1-CA6927FCAD37}"/>
              </a:ext>
            </a:extLst>
          </p:cNvPr>
          <p:cNvSpPr/>
          <p:nvPr/>
        </p:nvSpPr>
        <p:spPr>
          <a:xfrm>
            <a:off x="9541594" y="2626513"/>
            <a:ext cx="2338835" cy="2323429"/>
          </a:xfrm>
          <a:prstGeom prst="roundRect">
            <a:avLst/>
          </a:prstGeom>
          <a:solidFill>
            <a:srgbClr val="E14948">
              <a:alpha val="27843"/>
            </a:srgbClr>
          </a:solidFill>
          <a:ln>
            <a:solidFill>
              <a:srgbClr val="E149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DA8E8F9-F91B-AA8D-71AB-FF26288E91CE}"/>
              </a:ext>
            </a:extLst>
          </p:cNvPr>
          <p:cNvSpPr txBox="1"/>
          <p:nvPr/>
        </p:nvSpPr>
        <p:spPr>
          <a:xfrm>
            <a:off x="9627539" y="2855343"/>
            <a:ext cx="215647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1" dirty="0">
                <a:solidFill>
                  <a:srgbClr val="FF0000"/>
                </a:solidFill>
              </a:rPr>
              <a:t>Very important to have high intensity beams regularly in the SPS to preserve performance </a:t>
            </a:r>
          </a:p>
        </p:txBody>
      </p:sp>
    </p:spTree>
    <p:extLst>
      <p:ext uri="{BB962C8B-B14F-4D97-AF65-F5344CB8AC3E}">
        <p14:creationId xmlns:p14="http://schemas.microsoft.com/office/powerpoint/2010/main" val="194453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Gráfico&#10;&#10;Descripción generada automáticamente">
            <a:extLst>
              <a:ext uri="{FF2B5EF4-FFF2-40B4-BE49-F238E27FC236}">
                <a16:creationId xmlns:a16="http://schemas.microsoft.com/office/drawing/2014/main" id="{96749B5E-809E-435A-4543-0F4A7E36C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374" y="792514"/>
            <a:ext cx="2723426" cy="1732586"/>
          </a:xfrm>
          <a:prstGeom prst="rect">
            <a:avLst/>
          </a:prstGeo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B40E89-C872-31C9-38BB-0568EC6B4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05/12/23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FEAFBE-056B-0665-B74E-414A9FB6B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Mases et al. - JAP Workshop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0418F00-B9BA-5C95-E319-E31DA1540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9</a:t>
            </a:fld>
            <a:endParaRPr lang="en-GB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4514789-58C6-9886-E9AB-E257B9AFB374}"/>
              </a:ext>
            </a:extLst>
          </p:cNvPr>
          <p:cNvSpPr txBox="1"/>
          <p:nvPr/>
        </p:nvSpPr>
        <p:spPr>
          <a:xfrm>
            <a:off x="5494303" y="3126288"/>
            <a:ext cx="626213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4 x 72 bunches with 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2.3e11 p/b</a:t>
            </a:r>
            <a:r>
              <a:rPr lang="en-US" sz="2000" dirty="0">
                <a:solidFill>
                  <a:schemeClr val="tx2"/>
                </a:solidFill>
              </a:rPr>
              <a:t> and 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1.6 ns bunch length </a:t>
            </a:r>
            <a:r>
              <a:rPr lang="en-US" sz="2000" dirty="0">
                <a:solidFill>
                  <a:schemeClr val="tx2"/>
                </a:solidFill>
              </a:rPr>
              <a:t>@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450 GeV </a:t>
            </a:r>
            <a:r>
              <a:rPr lang="en-US" sz="2000" dirty="0">
                <a:solidFill>
                  <a:schemeClr val="tx2"/>
                </a:solidFill>
              </a:rPr>
              <a:t>was achieved on 17.08.23, but it caused an interlocking pressure spike on MKDH  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75ACDF1C-05F0-8063-C52B-B13E31DF60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88" y="2253235"/>
            <a:ext cx="4708727" cy="3981463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38B6EE37-DC3A-8A0B-6601-5B6F7B35B735}"/>
              </a:ext>
            </a:extLst>
          </p:cNvPr>
          <p:cNvSpPr txBox="1"/>
          <p:nvPr/>
        </p:nvSpPr>
        <p:spPr>
          <a:xfrm>
            <a:off x="447988" y="1423697"/>
            <a:ext cx="82433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Main limitation: high pressure spikes on MKDH. 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Interlock triggered twice on August 17</a:t>
            </a:r>
            <a:r>
              <a:rPr lang="en-US" sz="2000" baseline="30000" dirty="0">
                <a:solidFill>
                  <a:schemeClr val="tx2"/>
                </a:solidFill>
              </a:rPr>
              <a:t>th</a:t>
            </a:r>
            <a:r>
              <a:rPr lang="en-US" sz="2000" dirty="0">
                <a:solidFill>
                  <a:schemeClr val="tx2"/>
                </a:solidFill>
              </a:rPr>
              <a:t> when trying to go to 2.3e11 ppb.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06B4703-7FEF-0ED0-5D9E-A253920081B6}"/>
              </a:ext>
            </a:extLst>
          </p:cNvPr>
          <p:cNvSpPr txBox="1"/>
          <p:nvPr/>
        </p:nvSpPr>
        <p:spPr>
          <a:xfrm>
            <a:off x="5494303" y="4936601"/>
            <a:ext cx="61001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Need to scrub gently for this intensity step</a:t>
            </a: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58AE15ED-0F40-B856-7A30-7AE6D22926AC}"/>
              </a:ext>
            </a:extLst>
          </p:cNvPr>
          <p:cNvCxnSpPr/>
          <p:nvPr/>
        </p:nvCxnSpPr>
        <p:spPr>
          <a:xfrm flipH="1" flipV="1">
            <a:off x="4831038" y="2651509"/>
            <a:ext cx="663265" cy="413359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1B4E2C87-0A6A-97F2-1E57-54F5F6B22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SPS Intensity limitations. 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Standard beam 4 x 72 bunches.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845DF1C-82F1-A691-C1CF-D1A8AAB470BD}"/>
              </a:ext>
            </a:extLst>
          </p:cNvPr>
          <p:cNvSpPr txBox="1"/>
          <p:nvPr/>
        </p:nvSpPr>
        <p:spPr>
          <a:xfrm>
            <a:off x="7277622" y="5724395"/>
            <a:ext cx="390023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More details in G. </a:t>
            </a:r>
            <a:r>
              <a:rPr lang="en-US" sz="20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Iadarola’s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talk</a:t>
            </a:r>
          </a:p>
        </p:txBody>
      </p:sp>
      <p:sp>
        <p:nvSpPr>
          <p:cNvPr id="8" name="Flecha abajo 7">
            <a:extLst>
              <a:ext uri="{FF2B5EF4-FFF2-40B4-BE49-F238E27FC236}">
                <a16:creationId xmlns:a16="http://schemas.microsoft.com/office/drawing/2014/main" id="{F918865F-27BA-E0AB-7943-FB76531A1692}"/>
              </a:ext>
            </a:extLst>
          </p:cNvPr>
          <p:cNvSpPr/>
          <p:nvPr/>
        </p:nvSpPr>
        <p:spPr>
          <a:xfrm>
            <a:off x="8544390" y="4176731"/>
            <a:ext cx="146938" cy="692635"/>
          </a:xfrm>
          <a:prstGeom prst="down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BCBA44B5-B36B-BCB6-BE7A-8661BF9342E8}"/>
              </a:ext>
            </a:extLst>
          </p:cNvPr>
          <p:cNvCxnSpPr>
            <a:cxnSpLocks/>
          </p:cNvCxnSpPr>
          <p:nvPr/>
        </p:nvCxnSpPr>
        <p:spPr>
          <a:xfrm flipH="1">
            <a:off x="11408653" y="625669"/>
            <a:ext cx="12626" cy="386028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36003EE-C9B4-CA1B-59AB-64E277F85E73}"/>
              </a:ext>
            </a:extLst>
          </p:cNvPr>
          <p:cNvSpPr txBox="1"/>
          <p:nvPr/>
        </p:nvSpPr>
        <p:spPr>
          <a:xfrm>
            <a:off x="9990180" y="324661"/>
            <a:ext cx="18979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Flat top (450 GeV)</a:t>
            </a:r>
          </a:p>
        </p:txBody>
      </p:sp>
    </p:spTree>
    <p:extLst>
      <p:ext uri="{BB962C8B-B14F-4D97-AF65-F5344CB8AC3E}">
        <p14:creationId xmlns:p14="http://schemas.microsoft.com/office/powerpoint/2010/main" val="265154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8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13306</TotalTime>
  <Words>3621</Words>
  <Application>Microsoft Macintosh PowerPoint</Application>
  <PresentationFormat>Panorámica</PresentationFormat>
  <Paragraphs>592</Paragraphs>
  <Slides>51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6" baseType="lpstr">
      <vt:lpstr>Arial</vt:lpstr>
      <vt:lpstr>Calibri</vt:lpstr>
      <vt:lpstr>Courier New</vt:lpstr>
      <vt:lpstr>Symbol</vt:lpstr>
      <vt:lpstr>Tema de Office</vt:lpstr>
      <vt:lpstr>Presentación de PowerPoint</vt:lpstr>
      <vt:lpstr>OUTLINE</vt:lpstr>
      <vt:lpstr>OUTLINE</vt:lpstr>
      <vt:lpstr>PSB, PS and SPS overview </vt:lpstr>
      <vt:lpstr>OUTLINE</vt:lpstr>
      <vt:lpstr>SPS intensity reach. Standard beam 4 x 72 bunches.</vt:lpstr>
      <vt:lpstr>SPS intensity reach. Standard beam 4 x 72 bunches.</vt:lpstr>
      <vt:lpstr>SPS intensity reach. Standard beam 4 x 72 bunches.</vt:lpstr>
      <vt:lpstr>SPS Intensity limitations.  Standard beam 4 x 72 bunches.</vt:lpstr>
      <vt:lpstr>OUTLINE</vt:lpstr>
      <vt:lpstr>SPS intensity reach. 8b4e beam.</vt:lpstr>
      <vt:lpstr>SPS Intensity limitations. 8b4e beam.</vt:lpstr>
      <vt:lpstr>Comparing beam spectrum 25 ns standard and 8b4e beams</vt:lpstr>
      <vt:lpstr>Comparing beam spectrum 25 ns standard and 8b4e beams</vt:lpstr>
      <vt:lpstr>OUTLINE</vt:lpstr>
      <vt:lpstr>Presentación de PowerPoint</vt:lpstr>
      <vt:lpstr>Presentación de PowerPoint</vt:lpstr>
      <vt:lpstr>Presentación de PowerPoint</vt:lpstr>
      <vt:lpstr>OUTLINE</vt:lpstr>
      <vt:lpstr>Presentación de PowerPoint</vt:lpstr>
      <vt:lpstr>OUTLINE</vt:lpstr>
      <vt:lpstr>Presentación de PowerPoint</vt:lpstr>
      <vt:lpstr>Presentación de PowerPoint</vt:lpstr>
      <vt:lpstr>Presentación de PowerPoint</vt:lpstr>
      <vt:lpstr>OUTLINE</vt:lpstr>
      <vt:lpstr>SUMMARY</vt:lpstr>
      <vt:lpstr>Presentación de PowerPoint</vt:lpstr>
      <vt:lpstr>SPS intensity reach. 8b4e beam.</vt:lpstr>
      <vt:lpstr>Presentación de PowerPoint</vt:lpstr>
      <vt:lpstr>Last year’s intensity limitations due to kicker vacuum activity </vt:lpstr>
      <vt:lpstr>Comparison to 2022</vt:lpstr>
      <vt:lpstr>Presentación de PowerPoint</vt:lpstr>
      <vt:lpstr>OVERVIEW OF SCRUBBING  </vt:lpstr>
      <vt:lpstr>OVERVIEW OF SCRUBBING  </vt:lpstr>
      <vt:lpstr>SPS Intensity limitations. 8b4e beam.</vt:lpstr>
      <vt:lpstr>Limitations due to pressure rise in other areas with 8b4e beam.</vt:lpstr>
      <vt:lpstr>Presentación de PowerPoint</vt:lpstr>
      <vt:lpstr>Presentación de PowerPoint</vt:lpstr>
      <vt:lpstr>Monitorization of the wire scanners behavior during high intensity MDs</vt:lpstr>
      <vt:lpstr>Presentación de PowerPoint</vt:lpstr>
      <vt:lpstr>Presentación de PowerPoint</vt:lpstr>
      <vt:lpstr>Presentación de PowerPoint</vt:lpstr>
      <vt:lpstr>Presentación de PowerPoint</vt:lpstr>
      <vt:lpstr>Vacuum activity with 8b4e beam (2 x 56 bunches) 5th April 2023</vt:lpstr>
      <vt:lpstr>MD 20th September 2023</vt:lpstr>
      <vt:lpstr>SPS growth rates with SPS impedance model from Sacherer theory  </vt:lpstr>
      <vt:lpstr>Presentación de PowerPoint</vt:lpstr>
      <vt:lpstr>Presentación de PowerPoint</vt:lpstr>
      <vt:lpstr>MSE pressure along the year </vt:lpstr>
      <vt:lpstr>MSE pressure 25 Oct.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work</dc:title>
  <dc:creator>Ingrid Mases Sole</dc:creator>
  <cp:lastModifiedBy>Ingrid Mases Sole</cp:lastModifiedBy>
  <cp:revision>1090</cp:revision>
  <dcterms:created xsi:type="dcterms:W3CDTF">2022-07-05T12:03:51Z</dcterms:created>
  <dcterms:modified xsi:type="dcterms:W3CDTF">2023-12-05T11:07:17Z</dcterms:modified>
</cp:coreProperties>
</file>