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4.xml" ContentType="application/vnd.openxmlformats-officedocument.drawingml.chartshape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1.xml" ContentType="application/vnd.openxmlformats-officedocument.presentationml.tags+xml"/>
  <Override PartName="/ppt/notesSlides/notesSlide2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50" r:id="rId2"/>
    <p:sldMasterId id="2147483756" r:id="rId3"/>
  </p:sldMasterIdLst>
  <p:notesMasterIdLst>
    <p:notesMasterId r:id="rId46"/>
  </p:notesMasterIdLst>
  <p:handoutMasterIdLst>
    <p:handoutMasterId r:id="rId47"/>
  </p:handoutMasterIdLst>
  <p:sldIdLst>
    <p:sldId id="1130" r:id="rId4"/>
    <p:sldId id="2879" r:id="rId5"/>
    <p:sldId id="1256" r:id="rId6"/>
    <p:sldId id="2798" r:id="rId7"/>
    <p:sldId id="2868" r:id="rId8"/>
    <p:sldId id="2815" r:id="rId9"/>
    <p:sldId id="2880" r:id="rId10"/>
    <p:sldId id="2812" r:id="rId11"/>
    <p:sldId id="2825" r:id="rId12"/>
    <p:sldId id="2832" r:id="rId13"/>
    <p:sldId id="2902" r:id="rId14"/>
    <p:sldId id="2881" r:id="rId15"/>
    <p:sldId id="2862" r:id="rId16"/>
    <p:sldId id="2863" r:id="rId17"/>
    <p:sldId id="2840" r:id="rId18"/>
    <p:sldId id="2836" r:id="rId19"/>
    <p:sldId id="2864" r:id="rId20"/>
    <p:sldId id="2887" r:id="rId21"/>
    <p:sldId id="2896" r:id="rId22"/>
    <p:sldId id="2882" r:id="rId23"/>
    <p:sldId id="2843" r:id="rId24"/>
    <p:sldId id="2853" r:id="rId25"/>
    <p:sldId id="2855" r:id="rId26"/>
    <p:sldId id="2854" r:id="rId27"/>
    <p:sldId id="2886" r:id="rId28"/>
    <p:sldId id="2883" r:id="rId29"/>
    <p:sldId id="2899" r:id="rId30"/>
    <p:sldId id="2875" r:id="rId31"/>
    <p:sldId id="2876" r:id="rId32"/>
    <p:sldId id="2870" r:id="rId33"/>
    <p:sldId id="2900" r:id="rId34"/>
    <p:sldId id="2897" r:id="rId35"/>
    <p:sldId id="2669" r:id="rId36"/>
    <p:sldId id="2709" r:id="rId37"/>
    <p:sldId id="2782" r:id="rId38"/>
    <p:sldId id="2777" r:id="rId39"/>
    <p:sldId id="2783" r:id="rId40"/>
    <p:sldId id="2786" r:id="rId41"/>
    <p:sldId id="2775" r:id="rId42"/>
    <p:sldId id="2779" r:id="rId43"/>
    <p:sldId id="2780" r:id="rId44"/>
    <p:sldId id="2686" r:id="rId45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7D16EB89-D80C-407D-AF4E-BEA83789CB28}">
          <p14:sldIdLst>
            <p14:sldId id="1130"/>
            <p14:sldId id="2879"/>
            <p14:sldId id="1256"/>
            <p14:sldId id="2798"/>
            <p14:sldId id="2868"/>
            <p14:sldId id="2815"/>
          </p14:sldIdLst>
        </p14:section>
        <p14:section name="Understanding of the Failure" id="{3EF3602A-BA05-4D2A-8B41-75C4794A33DD}">
          <p14:sldIdLst>
            <p14:sldId id="2880"/>
            <p14:sldId id="2812"/>
            <p14:sldId id="2825"/>
            <p14:sldId id="2832"/>
            <p14:sldId id="2902"/>
          </p14:sldIdLst>
        </p14:section>
        <p14:section name="Understanding from Impedance" id="{6851E2C5-7DEC-4228-A10F-5922996AC45B}">
          <p14:sldIdLst>
            <p14:sldId id="2881"/>
            <p14:sldId id="2862"/>
            <p14:sldId id="2863"/>
            <p14:sldId id="2840"/>
            <p14:sldId id="2836"/>
            <p14:sldId id="2864"/>
            <p14:sldId id="2887"/>
            <p14:sldId id="2896"/>
          </p14:sldIdLst>
        </p14:section>
        <p14:section name="Possible Mitigation Strategies" id="{9AF81DFD-CDAF-4EF0-B8F3-1C947F30BDEB}">
          <p14:sldIdLst>
            <p14:sldId id="2882"/>
            <p14:sldId id="2843"/>
            <p14:sldId id="2853"/>
            <p14:sldId id="2855"/>
            <p14:sldId id="2854"/>
            <p14:sldId id="2886"/>
          </p14:sldIdLst>
        </p14:section>
        <p14:section name="Conclusion" id="{D5890E96-87FB-43EF-BAD3-5E76661D5392}">
          <p14:sldIdLst>
            <p14:sldId id="2883"/>
            <p14:sldId id="2899"/>
            <p14:sldId id="2875"/>
            <p14:sldId id="2876"/>
            <p14:sldId id="2870"/>
            <p14:sldId id="2900"/>
            <p14:sldId id="2897"/>
            <p14:sldId id="2669"/>
            <p14:sldId id="2709"/>
            <p14:sldId id="2782"/>
            <p14:sldId id="2777"/>
            <p14:sldId id="2783"/>
            <p14:sldId id="2786"/>
            <p14:sldId id="2775"/>
            <p14:sldId id="2779"/>
            <p14:sldId id="2780"/>
            <p14:sldId id="2686"/>
          </p14:sldIdLst>
        </p14:section>
      </p14:sectionLst>
    </p:ex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4C4EDDF-B58B-4DC4-10D1-78C4D5FA6949}" name="chiara antuono" initials="ca" userId="S::antuono.1679218@studenti.uniroma1.it::c07079e8-8e0c-4b01-b041-c18018cf0155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FFCCCC"/>
    <a:srgbClr val="81CD8B"/>
    <a:srgbClr val="BEBECB"/>
    <a:srgbClr val="FFFFFF"/>
    <a:srgbClr val="181818"/>
    <a:srgbClr val="52B152"/>
    <a:srgbClr val="336D36"/>
    <a:srgbClr val="2F2F2F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07" autoAdjust="0"/>
    <p:restoredTop sz="80145" autoAdjust="0"/>
  </p:normalViewPr>
  <p:slideViewPr>
    <p:cSldViewPr snapToObjects="1">
      <p:cViewPr>
        <p:scale>
          <a:sx n="52" d="100"/>
          <a:sy n="52" d="100"/>
        </p:scale>
        <p:origin x="96" y="96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75" d="100"/>
          <a:sy n="75" d="100"/>
        </p:scale>
        <p:origin x="405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microsoft.com/office/2018/10/relationships/authors" Target="author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commentAuthors" Target="commentAuthors.xml"/><Relationship Id="rId8" Type="http://schemas.openxmlformats.org/officeDocument/2006/relationships/slide" Target="slides/slide5.xml"/><Relationship Id="rId51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Work\LHC\A4L1.C%20Incident%20May%202023\LAB%20Results%202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Work\LHC\A4L1.C%20Incident%20May%202023\LAB%20Results%202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Work\LHC\A4L1.C%20Incident%20May%202023\LAB%20Results%202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Work\LHC\A4L1.C%20Incident%20May%202023\LAB%20Results%202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sz="1400" b="1" i="0" u="sng" strike="noStrike" kern="1200" spc="0" baseline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Traction Tests Before and After Bake-Out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0.11462707332745674"/>
          <c:y val="0.12282526558864958"/>
          <c:w val="0.81471208901218151"/>
          <c:h val="0.57198738926748705"/>
        </c:manualLayout>
      </c:layout>
      <c:scatterChart>
        <c:scatterStyle val="smoothMarker"/>
        <c:varyColors val="0"/>
        <c:ser>
          <c:idx val="9"/>
          <c:order val="9"/>
          <c:tx>
            <c:strRef>
              <c:f>Calculations!$L$72</c:f>
              <c:strCache>
                <c:ptCount val="1"/>
                <c:pt idx="0">
                  <c:v>Spring 4
As Received</c:v>
                </c:pt>
              </c:strCache>
            </c:strRef>
          </c:tx>
          <c:spPr>
            <a:ln w="19050" cap="rnd">
              <a:solidFill>
                <a:srgbClr val="0000FF">
                  <a:alpha val="0"/>
                </a:srgb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00FF">
                  <a:alpha val="0"/>
                </a:srgbClr>
              </a:solidFill>
              <a:ln w="9525">
                <a:solidFill>
                  <a:srgbClr val="0000FF">
                    <a:alpha val="0"/>
                  </a:srgbClr>
                </a:solidFill>
              </a:ln>
              <a:effectLst/>
            </c:spPr>
          </c:marker>
          <c:xVal>
            <c:numRef>
              <c:f>Calculations!$B$73:$B$79</c:f>
              <c:numCache>
                <c:formatCode>0</c:formatCode>
                <c:ptCount val="7"/>
                <c:pt idx="0">
                  <c:v>0</c:v>
                </c:pt>
                <c:pt idx="1">
                  <c:v>0.98100000000000009</c:v>
                </c:pt>
                <c:pt idx="2">
                  <c:v>1.9620000000000002</c:v>
                </c:pt>
                <c:pt idx="3">
                  <c:v>2.9430000000000001</c:v>
                </c:pt>
                <c:pt idx="4">
                  <c:v>3.9240000000000004</c:v>
                </c:pt>
                <c:pt idx="5">
                  <c:v>4.9050000000000002</c:v>
                </c:pt>
                <c:pt idx="6">
                  <c:v>5.8860000000000001</c:v>
                </c:pt>
              </c:numCache>
            </c:numRef>
          </c:xVal>
          <c:yVal>
            <c:numRef>
              <c:f>Calculations!$L$73:$L$79</c:f>
              <c:numCache>
                <c:formatCode>0%</c:formatCode>
                <c:ptCount val="7"/>
                <c:pt idx="0">
                  <c:v>0</c:v>
                </c:pt>
                <c:pt idx="1">
                  <c:v>1.1827956989247251E-2</c:v>
                </c:pt>
                <c:pt idx="2">
                  <c:v>9.7503409284860829E-2</c:v>
                </c:pt>
                <c:pt idx="3">
                  <c:v>0.18317886158047442</c:v>
                </c:pt>
                <c:pt idx="4">
                  <c:v>0.26885431387608799</c:v>
                </c:pt>
                <c:pt idx="5">
                  <c:v>0.35184159412869082</c:v>
                </c:pt>
                <c:pt idx="6">
                  <c:v>0.43482887438129381</c:v>
                </c:pt>
              </c:numCache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0-EA22-48F9-A1C3-258A99688461}"/>
            </c:ext>
          </c:extLst>
        </c:ser>
        <c:ser>
          <c:idx val="10"/>
          <c:order val="10"/>
          <c:tx>
            <c:strRef>
              <c:f>Calculations!$M$72</c:f>
              <c:strCache>
                <c:ptCount val="1"/>
                <c:pt idx="0">
                  <c:v>Spring 4 After BO
 at 15% Extension</c:v>
                </c:pt>
              </c:strCache>
            </c:strRef>
          </c:tx>
          <c:spPr>
            <a:ln w="19050" cap="rnd">
              <a:solidFill>
                <a:srgbClr val="0000FF">
                  <a:alpha val="0"/>
                </a:srgbClr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rgbClr val="0000FF">
                  <a:alpha val="0"/>
                </a:srgbClr>
              </a:solidFill>
              <a:ln w="9525">
                <a:solidFill>
                  <a:srgbClr val="0000FF">
                    <a:alpha val="0"/>
                  </a:srgbClr>
                </a:solidFill>
              </a:ln>
              <a:effectLst/>
            </c:spPr>
          </c:marker>
          <c:xVal>
            <c:numRef>
              <c:f>Calculations!$B$73:$B$79</c:f>
              <c:numCache>
                <c:formatCode>0</c:formatCode>
                <c:ptCount val="7"/>
                <c:pt idx="0">
                  <c:v>0</c:v>
                </c:pt>
                <c:pt idx="1">
                  <c:v>0.98100000000000009</c:v>
                </c:pt>
                <c:pt idx="2">
                  <c:v>1.9620000000000002</c:v>
                </c:pt>
                <c:pt idx="3">
                  <c:v>2.9430000000000001</c:v>
                </c:pt>
                <c:pt idx="4">
                  <c:v>3.9240000000000004</c:v>
                </c:pt>
                <c:pt idx="5">
                  <c:v>4.9050000000000002</c:v>
                </c:pt>
                <c:pt idx="6">
                  <c:v>5.8860000000000001</c:v>
                </c:pt>
              </c:numCache>
            </c:numRef>
          </c:xVal>
          <c:yVal>
            <c:numRef>
              <c:f>Calculations!$M$73:$M$79</c:f>
              <c:numCache>
                <c:formatCode>0%</c:formatCode>
                <c:ptCount val="7"/>
                <c:pt idx="0">
                  <c:v>0</c:v>
                </c:pt>
                <c:pt idx="1">
                  <c:v>4.1397849462365528E-2</c:v>
                </c:pt>
                <c:pt idx="2">
                  <c:v>0.12438512971496836</c:v>
                </c:pt>
                <c:pt idx="3">
                  <c:v>0.21006058201058195</c:v>
                </c:pt>
                <c:pt idx="4">
                  <c:v>0.2930478622631848</c:v>
                </c:pt>
                <c:pt idx="5">
                  <c:v>0.37603514251578762</c:v>
                </c:pt>
                <c:pt idx="6">
                  <c:v>0.46171059481140136</c:v>
                </c:pt>
              </c:numCache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1-EA22-48F9-A1C3-258A99688461}"/>
            </c:ext>
          </c:extLst>
        </c:ser>
        <c:ser>
          <c:idx val="11"/>
          <c:order val="11"/>
          <c:tx>
            <c:strRef>
              <c:f>Calculations!$N$72</c:f>
              <c:strCache>
                <c:ptCount val="1"/>
                <c:pt idx="0">
                  <c:v>Spring 4 After BO 330
at 15% Extension</c:v>
                </c:pt>
              </c:strCache>
            </c:strRef>
          </c:tx>
          <c:spPr>
            <a:ln w="19050" cap="rnd">
              <a:solidFill>
                <a:srgbClr val="0000FF">
                  <a:alpha val="0"/>
                </a:srgbClr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rgbClr val="0000FF">
                  <a:alpha val="0"/>
                </a:srgbClr>
              </a:solidFill>
              <a:ln w="9525">
                <a:solidFill>
                  <a:srgbClr val="0000FF">
                    <a:alpha val="0"/>
                  </a:srgbClr>
                </a:solidFill>
              </a:ln>
              <a:effectLst/>
            </c:spPr>
          </c:marker>
          <c:xVal>
            <c:numRef>
              <c:f>Calculations!$B$73:$B$79</c:f>
              <c:numCache>
                <c:formatCode>0</c:formatCode>
                <c:ptCount val="7"/>
                <c:pt idx="0">
                  <c:v>0</c:v>
                </c:pt>
                <c:pt idx="1">
                  <c:v>0.98100000000000009</c:v>
                </c:pt>
                <c:pt idx="2">
                  <c:v>1.9620000000000002</c:v>
                </c:pt>
                <c:pt idx="3">
                  <c:v>2.9430000000000001</c:v>
                </c:pt>
                <c:pt idx="4">
                  <c:v>3.9240000000000004</c:v>
                </c:pt>
                <c:pt idx="5">
                  <c:v>4.9050000000000002</c:v>
                </c:pt>
                <c:pt idx="6">
                  <c:v>5.8860000000000001</c:v>
                </c:pt>
              </c:numCache>
            </c:numRef>
          </c:xVal>
          <c:yVal>
            <c:numRef>
              <c:f>Calculations!$N$73:$N$79</c:f>
              <c:numCache>
                <c:formatCode>0%</c:formatCode>
                <c:ptCount val="7"/>
                <c:pt idx="0">
                  <c:v>8.0645161290322578E-3</c:v>
                </c:pt>
                <c:pt idx="1">
                  <c:v>9.2473118279569833E-2</c:v>
                </c:pt>
                <c:pt idx="2">
                  <c:v>0.17546039853217266</c:v>
                </c:pt>
                <c:pt idx="3">
                  <c:v>0.25844767878477548</c:v>
                </c:pt>
                <c:pt idx="4">
                  <c:v>0.3414349590373783</c:v>
                </c:pt>
                <c:pt idx="5">
                  <c:v>0.42442223928998113</c:v>
                </c:pt>
                <c:pt idx="6">
                  <c:v>0.50740951954258418</c:v>
                </c:pt>
              </c:numCache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2-EA22-48F9-A1C3-258A99688461}"/>
            </c:ext>
          </c:extLst>
        </c:ser>
        <c:ser>
          <c:idx val="27"/>
          <c:order val="27"/>
          <c:tx>
            <c:strRef>
              <c:f>Calculations!$C$83</c:f>
              <c:strCache>
                <c:ptCount val="1"/>
                <c:pt idx="0">
                  <c:v>Specification Limits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Calculations!$B$90:$B$92</c:f>
              <c:numCache>
                <c:formatCode>General</c:formatCode>
                <c:ptCount val="3"/>
                <c:pt idx="0">
                  <c:v>0</c:v>
                </c:pt>
                <c:pt idx="1">
                  <c:v>1.65</c:v>
                </c:pt>
                <c:pt idx="2">
                  <c:v>5</c:v>
                </c:pt>
              </c:numCache>
            </c:numRef>
          </c:xVal>
          <c:yVal>
            <c:numRef>
              <c:f>Calculations!$D$90:$D$92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 formatCode="0%">
                  <c:v>0.28632478632478642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EA22-48F9-A1C3-258A99688461}"/>
            </c:ext>
          </c:extLst>
        </c:ser>
        <c:ser>
          <c:idx val="28"/>
          <c:order val="28"/>
          <c:tx>
            <c:strRef>
              <c:f>Calculations!$C$89</c:f>
              <c:strCache>
                <c:ptCount val="1"/>
                <c:pt idx="0">
                  <c:v>Specification Limits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Calculations!$B$84:$B$86</c:f>
              <c:numCache>
                <c:formatCode>General</c:formatCode>
                <c:ptCount val="3"/>
                <c:pt idx="0">
                  <c:v>0</c:v>
                </c:pt>
                <c:pt idx="1">
                  <c:v>0.15000000000000002</c:v>
                </c:pt>
                <c:pt idx="2">
                  <c:v>5</c:v>
                </c:pt>
              </c:numCache>
            </c:numRef>
          </c:xVal>
          <c:yVal>
            <c:numRef>
              <c:f>Calculations!$D$84:$D$86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 formatCode="0%">
                  <c:v>0.41452991452991461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EA22-48F9-A1C3-258A996884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5193840"/>
        <c:axId val="275194320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Calculations!$C$72</c15:sqref>
                        </c15:formulaRef>
                      </c:ext>
                    </c:extLst>
                    <c:strCache>
                      <c:ptCount val="1"/>
                      <c:pt idx="0">
                        <c:v>Spring 1
Before BO at 1% Extension</c:v>
                      </c:pt>
                    </c:strCache>
                  </c:strRef>
                </c:tx>
                <c:spPr>
                  <a:ln w="19050" cap="rnd">
                    <a:solidFill>
                      <a:srgbClr val="7030A0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Calculations!$C$73:$C$79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1.1827956989247251E-2</c:v>
                      </c:pt>
                      <c:pt idx="2">
                        <c:v>6.4899291688001307E-2</c:v>
                      </c:pt>
                      <c:pt idx="3">
                        <c:v>0.15057474398361489</c:v>
                      </c:pt>
                      <c:pt idx="4">
                        <c:v>0.23625019627922847</c:v>
                      </c:pt>
                      <c:pt idx="5">
                        <c:v>0.32192564857484207</c:v>
                      </c:pt>
                      <c:pt idx="6">
                        <c:v>0.4102892729134664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5-EA22-48F9-A1C3-258A99688461}"/>
                  </c:ext>
                </c:extLst>
              </c15:ser>
            </c15:filteredScatterSeries>
            <c15:filteredScatte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Calculations!$D$72</c15:sqref>
                        </c15:formulaRef>
                      </c:ext>
                    </c:extLst>
                    <c:strCache>
                      <c:ptCount val="1"/>
                      <c:pt idx="0">
                        <c:v>Spring 1 After BO</c:v>
                      </c:pt>
                    </c:strCache>
                  </c:strRef>
                </c:tx>
                <c:spPr>
                  <a:ln w="19050" cap="rnd">
                    <a:solidFill>
                      <a:srgbClr val="7030A0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Calculations!$D$73:$D$79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1.6129032258064516E-2</c:v>
                      </c:pt>
                      <c:pt idx="2">
                        <c:v>0.10287975337088234</c:v>
                      </c:pt>
                      <c:pt idx="3">
                        <c:v>0.18855520566649592</c:v>
                      </c:pt>
                      <c:pt idx="4">
                        <c:v>0.26885431387608799</c:v>
                      </c:pt>
                      <c:pt idx="5">
                        <c:v>0.35452976617170157</c:v>
                      </c:pt>
                      <c:pt idx="6">
                        <c:v>0.44289339051032578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EA22-48F9-A1C3-258A99688461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Calculations!$E$72</c15:sqref>
                        </c15:formulaRef>
                      </c:ext>
                    </c:extLst>
                    <c:strCache>
                      <c:ptCount val="1"/>
                      <c:pt idx="0">
                        <c:v>Spring 1 After BO 350</c:v>
                      </c:pt>
                    </c:strCache>
                  </c:strRef>
                </c:tx>
                <c:spPr>
                  <a:ln w="19050" cap="rnd">
                    <a:solidFill>
                      <a:srgbClr val="7030A0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Calculations!$E$73:$E$79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5.3763440860215058E-3</c:v>
                      </c:pt>
                      <c:pt idx="1">
                        <c:v>3.333333333333327E-2</c:v>
                      </c:pt>
                      <c:pt idx="2">
                        <c:v>0.11632061358593611</c:v>
                      </c:pt>
                      <c:pt idx="3">
                        <c:v>0.19930789383853895</c:v>
                      </c:pt>
                      <c:pt idx="4">
                        <c:v>0.28498334613415249</c:v>
                      </c:pt>
                      <c:pt idx="5">
                        <c:v>0.36797062638675537</c:v>
                      </c:pt>
                      <c:pt idx="6">
                        <c:v>0.45364607868236911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EA22-48F9-A1C3-258A99688461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Calculations!$F$72</c15:sqref>
                        </c15:formulaRef>
                      </c:ext>
                    </c:extLst>
                    <c:strCache>
                      <c:ptCount val="1"/>
                      <c:pt idx="0">
                        <c:v>Spring 2
Before BO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Calculations!$F$73:$F$79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1.1827956989247251E-2</c:v>
                      </c:pt>
                      <c:pt idx="2">
                        <c:v>9.7503409284860829E-2</c:v>
                      </c:pt>
                      <c:pt idx="3">
                        <c:v>0.18317886158047442</c:v>
                      </c:pt>
                      <c:pt idx="4">
                        <c:v>0.26885431387608799</c:v>
                      </c:pt>
                      <c:pt idx="5">
                        <c:v>0.34915342208568007</c:v>
                      </c:pt>
                      <c:pt idx="6">
                        <c:v>0.44020521846731503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EA22-48F9-A1C3-258A99688461}"/>
                  </c:ext>
                </c:extLst>
              </c15:ser>
            </c15:filteredScatterSeries>
            <c15:filteredScatte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Calculations!$G$72</c15:sqref>
                        </c15:formulaRef>
                      </c:ext>
                    </c:extLst>
                    <c:strCache>
                      <c:ptCount val="1"/>
                      <c:pt idx="0">
                        <c:v>Spring 2 After BO
 at 7% Extension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prstDash val="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Calculations!$G$73:$G$79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2.6881720430107529E-3</c:v>
                      </c:pt>
                      <c:pt idx="1">
                        <c:v>2.2580645161290262E-2</c:v>
                      </c:pt>
                      <c:pt idx="2">
                        <c:v>0.10556792541389309</c:v>
                      </c:pt>
                      <c:pt idx="3">
                        <c:v>0.18855520566649592</c:v>
                      </c:pt>
                      <c:pt idx="4">
                        <c:v>0.27423065796210949</c:v>
                      </c:pt>
                      <c:pt idx="5">
                        <c:v>0.35990611025772307</c:v>
                      </c:pt>
                      <c:pt idx="6">
                        <c:v>0.44558156255333681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EA22-48F9-A1C3-258A99688461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Calculations!$H$72</c15:sqref>
                        </c15:formulaRef>
                      </c:ext>
                    </c:extLst>
                    <c:strCache>
                      <c:ptCount val="1"/>
                      <c:pt idx="0">
                        <c:v>Spring 2 After BO 330
 at 7% Extension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Calculations!$H$73:$H$79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2.6881720430107529E-3</c:v>
                      </c:pt>
                      <c:pt idx="1">
                        <c:v>5.4838709677419294E-2</c:v>
                      </c:pt>
                      <c:pt idx="2">
                        <c:v>0.14051416197303288</c:v>
                      </c:pt>
                      <c:pt idx="3">
                        <c:v>0.22618961426864645</c:v>
                      </c:pt>
                      <c:pt idx="4">
                        <c:v>0.30648872247823855</c:v>
                      </c:pt>
                      <c:pt idx="5">
                        <c:v>0.39216417477385213</c:v>
                      </c:pt>
                      <c:pt idx="6">
                        <c:v>0.47783962706946587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EA22-48F9-A1C3-258A99688461}"/>
                  </c:ext>
                </c:extLst>
              </c15:ser>
            </c15:filteredScatterSeries>
            <c15:filteredScatte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Calculations!$I$72</c15:sqref>
                        </c15:formulaRef>
                      </c:ext>
                    </c:extLst>
                    <c:strCache>
                      <c:ptCount val="1"/>
                      <c:pt idx="0">
                        <c:v>Spring 3
Before BO at 12% Extension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</a:schemeClr>
                    </a:solidFill>
                    <a:ln w="9525">
                      <a:solidFill>
                        <a:schemeClr val="accent1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Calculations!$I$73:$I$79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-1.6085790884719107E-3</c:v>
                      </c:pt>
                      <c:pt idx="2">
                        <c:v>6.7751389420826355E-2</c:v>
                      </c:pt>
                      <c:pt idx="3">
                        <c:v>0.15319714881484311</c:v>
                      </c:pt>
                      <c:pt idx="4">
                        <c:v>0.2359619430614068</c:v>
                      </c:pt>
                      <c:pt idx="5">
                        <c:v>0.31872673730797046</c:v>
                      </c:pt>
                      <c:pt idx="6">
                        <c:v>0.4041724967019874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EA22-48F9-A1C3-258A99688461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Calculations!$J$72</c15:sqref>
                        </c15:formulaRef>
                      </c:ext>
                    </c:extLst>
                    <c:strCache>
                      <c:ptCount val="1"/>
                      <c:pt idx="0">
                        <c:v>Spring 3 After BO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Calculations!$J$73:$J$79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9.1152815013404217E-3</c:v>
                      </c:pt>
                      <c:pt idx="2">
                        <c:v>9.456104089535719E-2</c:v>
                      </c:pt>
                      <c:pt idx="3">
                        <c:v>0.17732583514192088</c:v>
                      </c:pt>
                      <c:pt idx="4">
                        <c:v>0.25472869909357837</c:v>
                      </c:pt>
                      <c:pt idx="5">
                        <c:v>0.34017445848759514</c:v>
                      </c:pt>
                      <c:pt idx="6">
                        <c:v>0.42562021788161208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EA22-48F9-A1C3-258A99688461}"/>
                  </c:ext>
                </c:extLst>
              </c15:ser>
            </c15:filteredScatterSeries>
            <c15:filteredScatter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Calculations!$K$72</c15:sqref>
                        </c15:formulaRef>
                      </c:ext>
                    </c:extLst>
                    <c:strCache>
                      <c:ptCount val="1"/>
                      <c:pt idx="0">
                        <c:v>Spring 3 After BO 350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Calculations!$K$73:$K$79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2.6809651474530832E-3</c:v>
                      </c:pt>
                      <c:pt idx="1">
                        <c:v>5.2010723860589754E-2</c:v>
                      </c:pt>
                      <c:pt idx="2">
                        <c:v>0.13477551810715344</c:v>
                      </c:pt>
                      <c:pt idx="3">
                        <c:v>0.21754031235371712</c:v>
                      </c:pt>
                      <c:pt idx="4">
                        <c:v>0.29762414145282773</c:v>
                      </c:pt>
                      <c:pt idx="5">
                        <c:v>0.38038893569939142</c:v>
                      </c:pt>
                      <c:pt idx="6">
                        <c:v>0.46851566024086111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EA22-48F9-A1C3-258A99688461}"/>
                  </c:ext>
                </c:extLst>
              </c15:ser>
            </c15:filteredScatterSeries>
            <c15:filteredScatter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Calculations!$O$72</c15:sqref>
                        </c15:formulaRef>
                      </c:ext>
                    </c:extLst>
                    <c:strCache>
                      <c:ptCount val="1"/>
                      <c:pt idx="0">
                        <c:v>Spring 5
Before BO at 21% Extension</c:v>
                      </c:pt>
                    </c:strCache>
                  </c:strRef>
                </c:tx>
                <c:spPr>
                  <a:ln w="19050" cap="rnd">
                    <a:solidFill>
                      <a:srgbClr val="00B0F0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Calculations!$O$73:$O$79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-1.6129032258065128E-3</c:v>
                      </c:pt>
                      <c:pt idx="2">
                        <c:v>6.5245344768731797E-2</c:v>
                      </c:pt>
                      <c:pt idx="3">
                        <c:v>0.15092079706434539</c:v>
                      </c:pt>
                      <c:pt idx="4">
                        <c:v>0.23659624935995896</c:v>
                      </c:pt>
                      <c:pt idx="5">
                        <c:v>0.31958352961256181</c:v>
                      </c:pt>
                      <c:pt idx="6">
                        <c:v>0.40794715395118597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EA22-48F9-A1C3-258A99688461}"/>
                  </c:ext>
                </c:extLst>
              </c15:ser>
            </c15:filteredScatterSeries>
            <c15:filteredScatter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Calculations!$P$72</c15:sqref>
                        </c15:formulaRef>
                      </c:ext>
                    </c:extLst>
                    <c:strCache>
                      <c:ptCount val="1"/>
                      <c:pt idx="0">
                        <c:v>Spring 5 After BO</c:v>
                      </c:pt>
                    </c:strCache>
                  </c:strRef>
                </c:tx>
                <c:spPr>
                  <a:ln w="19050" cap="rnd">
                    <a:solidFill>
                      <a:srgbClr val="00B0F0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Calculations!$P$73:$P$79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2.7956989247311766E-2</c:v>
                      </c:pt>
                      <c:pt idx="2">
                        <c:v>0.10825609745690384</c:v>
                      </c:pt>
                      <c:pt idx="3">
                        <c:v>0.19393154975251742</c:v>
                      </c:pt>
                      <c:pt idx="4">
                        <c:v>0.27691883000512024</c:v>
                      </c:pt>
                      <c:pt idx="5">
                        <c:v>0.35990611025772307</c:v>
                      </c:pt>
                      <c:pt idx="6">
                        <c:v>0.44558156255333681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EA22-48F9-A1C3-258A99688461}"/>
                  </c:ext>
                </c:extLst>
              </c15:ser>
            </c15:filteredScatterSeries>
            <c15:filteredScatter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Calculations!$Q$72</c15:sqref>
                        </c15:formulaRef>
                      </c:ext>
                    </c:extLst>
                    <c:strCache>
                      <c:ptCount val="1"/>
                      <c:pt idx="0">
                        <c:v>Spring 5 After BO 350</c:v>
                      </c:pt>
                    </c:strCache>
                  </c:strRef>
                </c:tx>
                <c:spPr>
                  <a:ln w="19050" cap="rnd">
                    <a:solidFill>
                      <a:srgbClr val="00B0F0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Calculations!$Q$73:$Q$79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1.6129032258064516E-2</c:v>
                      </c:pt>
                      <c:pt idx="1">
                        <c:v>0.10322580645161285</c:v>
                      </c:pt>
                      <c:pt idx="2">
                        <c:v>0.18352491466120491</c:v>
                      </c:pt>
                      <c:pt idx="3">
                        <c:v>0.26651219491380773</c:v>
                      </c:pt>
                      <c:pt idx="4">
                        <c:v>0.34949947516641056</c:v>
                      </c:pt>
                      <c:pt idx="5">
                        <c:v>0.43248675541901344</c:v>
                      </c:pt>
                      <c:pt idx="6">
                        <c:v>0.51547403567161643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EA22-48F9-A1C3-258A99688461}"/>
                  </c:ext>
                </c:extLst>
              </c15:ser>
            </c15:filteredScatterSeries>
            <c15:filteredScatterSeries>
              <c15:ser>
                <c:idx val="15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Calculations!$R$72</c15:sqref>
                        </c15:formulaRef>
                      </c:ext>
                    </c:extLst>
                    <c:strCache>
                      <c:ptCount val="1"/>
                      <c:pt idx="0">
                        <c:v>Spring 6
Before BO at 27% Extension</c:v>
                      </c:pt>
                    </c:strCache>
                  </c:strRef>
                </c:tx>
                <c:spPr>
                  <a:ln w="19050" cap="rnd">
                    <a:solidFill>
                      <a:srgbClr val="00B050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Calculations!$R$73:$R$79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-1.6085790884719107E-3</c:v>
                      </c:pt>
                      <c:pt idx="2">
                        <c:v>6.7751389420826355E-2</c:v>
                      </c:pt>
                      <c:pt idx="3">
                        <c:v>0.14783521851993695</c:v>
                      </c:pt>
                      <c:pt idx="4">
                        <c:v>0.23328097791395372</c:v>
                      </c:pt>
                      <c:pt idx="5">
                        <c:v>0.31872673730797046</c:v>
                      </c:pt>
                      <c:pt idx="6">
                        <c:v>0.4041724967019874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EA22-48F9-A1C3-258A99688461}"/>
                  </c:ext>
                </c:extLst>
              </c15:ser>
            </c15:filteredScatterSeries>
            <c15:filteredScatter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Calculations!$S$72</c15:sqref>
                        </c15:formulaRef>
                      </c:ext>
                    </c:extLst>
                    <c:strCache>
                      <c:ptCount val="1"/>
                      <c:pt idx="0">
                        <c:v>Spring 6 After BO</c:v>
                      </c:pt>
                    </c:strCache>
                  </c:strRef>
                </c:tx>
                <c:spPr>
                  <a:ln w="19050" cap="rnd">
                    <a:solidFill>
                      <a:srgbClr val="00B050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Calculations!$S$73:$S$79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3.5924932975871252E-2</c:v>
                      </c:pt>
                      <c:pt idx="2">
                        <c:v>0.12137069236988801</c:v>
                      </c:pt>
                      <c:pt idx="3">
                        <c:v>0.20681645176390479</c:v>
                      </c:pt>
                      <c:pt idx="4">
                        <c:v>0.29226221115792156</c:v>
                      </c:pt>
                      <c:pt idx="5">
                        <c:v>0.37234604025703216</c:v>
                      </c:pt>
                      <c:pt idx="6">
                        <c:v>0.45779179965104905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2-EA22-48F9-A1C3-258A99688461}"/>
                  </c:ext>
                </c:extLst>
              </c15:ser>
            </c15:filteredScatterSeries>
            <c15:filteredScatter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Calculations!$T$72</c15:sqref>
                        </c15:formulaRef>
                      </c:ext>
                    </c:extLst>
                    <c:strCache>
                      <c:ptCount val="1"/>
                      <c:pt idx="0">
                        <c:v>Spring 6 After BO 350</c:v>
                      </c:pt>
                    </c:strCache>
                  </c:strRef>
                </c:tx>
                <c:spPr>
                  <a:ln w="19050" cap="rnd">
                    <a:solidFill>
                      <a:srgbClr val="00B050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Calculations!$T$73:$T$79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3.7533512064343161E-2</c:v>
                      </c:pt>
                      <c:pt idx="1">
                        <c:v>0.11903485254691683</c:v>
                      </c:pt>
                      <c:pt idx="2">
                        <c:v>0.2017996467934805</c:v>
                      </c:pt>
                      <c:pt idx="3">
                        <c:v>0.28456444104004419</c:v>
                      </c:pt>
                      <c:pt idx="4">
                        <c:v>0.36732923528660788</c:v>
                      </c:pt>
                      <c:pt idx="5">
                        <c:v>0.45277499468062465</c:v>
                      </c:pt>
                      <c:pt idx="6">
                        <c:v>0.53822075407464154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3-EA22-48F9-A1C3-258A99688461}"/>
                  </c:ext>
                </c:extLst>
              </c15:ser>
            </c15:filteredScatterSeries>
            <c15:filteredScatter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Calculations!$U$72</c15:sqref>
                        </c15:formulaRef>
                      </c:ext>
                    </c:extLst>
                    <c:strCache>
                      <c:ptCount val="1"/>
                      <c:pt idx="0">
                        <c:v>Spring 7
Before BO at 32% Extension</c:v>
                      </c:pt>
                    </c:strCache>
                  </c:strRef>
                </c:tx>
                <c:spPr>
                  <a:ln w="19050" cap="rnd">
                    <a:solidFill>
                      <a:srgbClr val="FF33CC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80000"/>
                      </a:schemeClr>
                    </a:solidFill>
                    <a:ln w="9525">
                      <a:solidFill>
                        <a:schemeClr val="accent1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Calculations!$U$73:$U$79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-1.6085790884719107E-3</c:v>
                      </c:pt>
                      <c:pt idx="2">
                        <c:v>6.7751389420826355E-2</c:v>
                      </c:pt>
                      <c:pt idx="3">
                        <c:v>0.15319714881484311</c:v>
                      </c:pt>
                      <c:pt idx="4">
                        <c:v>0.23864290820885989</c:v>
                      </c:pt>
                      <c:pt idx="5">
                        <c:v>0.32408866760287663</c:v>
                      </c:pt>
                      <c:pt idx="6">
                        <c:v>0.40953442699689357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4-EA22-48F9-A1C3-258A99688461}"/>
                  </c:ext>
                </c:extLst>
              </c15:ser>
            </c15:filteredScatterSeries>
            <c15:filteredScatterSeries>
              <c15:ser>
                <c:idx val="19"/>
                <c:order val="1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Calculations!$V$72</c15:sqref>
                        </c15:formulaRef>
                      </c:ext>
                    </c:extLst>
                    <c:strCache>
                      <c:ptCount val="1"/>
                      <c:pt idx="0">
                        <c:v>Spring 7 After BO</c:v>
                      </c:pt>
                    </c:strCache>
                  </c:strRef>
                </c:tx>
                <c:spPr>
                  <a:ln w="19050" cap="rnd">
                    <a:solidFill>
                      <a:srgbClr val="FF33CC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80000"/>
                      </a:schemeClr>
                    </a:solidFill>
                    <a:ln w="9525">
                      <a:solidFill>
                        <a:schemeClr val="accent2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Calculations!$V$73:$V$79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2.5201072386058919E-2</c:v>
                      </c:pt>
                      <c:pt idx="2">
                        <c:v>0.13745648325460652</c:v>
                      </c:pt>
                      <c:pt idx="3">
                        <c:v>0.22022127750117021</c:v>
                      </c:pt>
                      <c:pt idx="4">
                        <c:v>0.3029860717477339</c:v>
                      </c:pt>
                      <c:pt idx="5">
                        <c:v>0.38843183114175062</c:v>
                      </c:pt>
                      <c:pt idx="6">
                        <c:v>0.46372443550789394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5-EA22-48F9-A1C3-258A99688461}"/>
                  </c:ext>
                </c:extLst>
              </c15:ser>
            </c15:filteredScatterSeries>
            <c15:filteredScatterSeries>
              <c15:ser>
                <c:idx val="20"/>
                <c:order val="2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Calculations!$W$72</c15:sqref>
                        </c15:formulaRef>
                      </c:ext>
                    </c:extLst>
                    <c:strCache>
                      <c:ptCount val="1"/>
                      <c:pt idx="0">
                        <c:v>Spring 7 After BO 350</c:v>
                      </c:pt>
                    </c:strCache>
                  </c:strRef>
                </c:tx>
                <c:spPr>
                  <a:ln w="19050" cap="rnd">
                    <a:solidFill>
                      <a:srgbClr val="FF33CC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80000"/>
                      </a:schemeClr>
                    </a:solidFill>
                    <a:ln w="9525">
                      <a:solidFill>
                        <a:schemeClr val="accent3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Calculations!$W$73:$W$79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3.4852546916890083E-2</c:v>
                      </c:pt>
                      <c:pt idx="1">
                        <c:v>0.14316353887399458</c:v>
                      </c:pt>
                      <c:pt idx="2">
                        <c:v>0.22860929826801135</c:v>
                      </c:pt>
                      <c:pt idx="3">
                        <c:v>0.31244647857355617</c:v>
                      </c:pt>
                      <c:pt idx="4">
                        <c:v>0.39413888676113856</c:v>
                      </c:pt>
                      <c:pt idx="5">
                        <c:v>0.47690368100770236</c:v>
                      </c:pt>
                      <c:pt idx="6">
                        <c:v>0.5623494404017193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6-EA22-48F9-A1C3-258A99688461}"/>
                  </c:ext>
                </c:extLst>
              </c15:ser>
            </c15:filteredScatterSeries>
            <c15:filteredScatterSeries>
              <c15:ser>
                <c:idx val="21"/>
                <c:order val="2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Calculations!$X$72</c15:sqref>
                        </c15:formulaRef>
                      </c:ext>
                    </c:extLst>
                    <c:strCache>
                      <c:ptCount val="1"/>
                      <c:pt idx="0">
                        <c:v>Spring 8
Before BO </c:v>
                      </c:pt>
                    </c:strCache>
                  </c:strRef>
                </c:tx>
                <c:spPr>
                  <a:ln w="19050" cap="rnd">
                    <a:solidFill>
                      <a:schemeClr val="bg1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>
                        <a:lumMod val="80000"/>
                      </a:schemeClr>
                    </a:solidFill>
                    <a:ln w="9525">
                      <a:solidFill>
                        <a:schemeClr val="accent4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Calculations!$X$73:$X$79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-1.6085790884719107E-3</c:v>
                      </c:pt>
                      <c:pt idx="2">
                        <c:v>6.2389459125920192E-2</c:v>
                      </c:pt>
                      <c:pt idx="3">
                        <c:v>0.14783521851993695</c:v>
                      </c:pt>
                      <c:pt idx="4">
                        <c:v>0.23488955700242564</c:v>
                      </c:pt>
                      <c:pt idx="5">
                        <c:v>0.31872673730797046</c:v>
                      </c:pt>
                      <c:pt idx="6">
                        <c:v>0.4041724967019874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7-EA22-48F9-A1C3-258A99688461}"/>
                  </c:ext>
                </c:extLst>
              </c15:ser>
            </c15:filteredScatterSeries>
            <c15:filteredScatterSeries>
              <c15:ser>
                <c:idx val="22"/>
                <c:order val="2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Calculations!$Y$72</c15:sqref>
                        </c15:formulaRef>
                      </c:ext>
                    </c:extLst>
                    <c:strCache>
                      <c:ptCount val="1"/>
                      <c:pt idx="0">
                        <c:v>Spring 8 After BO at 37% Extension</c:v>
                      </c:pt>
                    </c:strCache>
                  </c:strRef>
                </c:tx>
                <c:spPr>
                  <a:ln w="19050" cap="rnd">
                    <a:solidFill>
                      <a:schemeClr val="bg1">
                        <a:lumMod val="50000"/>
                      </a:schemeClr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>
                        <a:lumMod val="80000"/>
                      </a:schemeClr>
                    </a:solidFill>
                    <a:ln w="9525">
                      <a:solidFill>
                        <a:schemeClr val="accent5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Calculations!$Y$73:$Y$79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6.2734584450402087E-2</c:v>
                      </c:pt>
                      <c:pt idx="2">
                        <c:v>0.14818034384441886</c:v>
                      </c:pt>
                      <c:pt idx="3">
                        <c:v>0.23094513809098252</c:v>
                      </c:pt>
                      <c:pt idx="4">
                        <c:v>0.31639089748499927</c:v>
                      </c:pt>
                      <c:pt idx="5">
                        <c:v>0.39647472658410987</c:v>
                      </c:pt>
                      <c:pt idx="6">
                        <c:v>0.48460145112557956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8-EA22-48F9-A1C3-258A99688461}"/>
                  </c:ext>
                </c:extLst>
              </c15:ser>
            </c15:filteredScatterSeries>
            <c15:filteredScatterSeries>
              <c15:ser>
                <c:idx val="23"/>
                <c:order val="2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Calculations!$Z$72</c15:sqref>
                        </c15:formulaRef>
                      </c:ext>
                    </c:extLst>
                    <c:strCache>
                      <c:ptCount val="1"/>
                      <c:pt idx="0">
                        <c:v>Spring 8 After BO 330
 at 37% Extension</c:v>
                      </c:pt>
                    </c:strCache>
                  </c:strRef>
                </c:tx>
                <c:spPr>
                  <a:ln w="19050" cap="rnd">
                    <a:solidFill>
                      <a:schemeClr val="accent3">
                        <a:lumMod val="75000"/>
                      </a:schemeClr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>
                        <a:lumMod val="80000"/>
                      </a:schemeClr>
                    </a:solidFill>
                    <a:ln w="9525">
                      <a:solidFill>
                        <a:schemeClr val="accent6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Calculations!$Z$73:$Z$79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8.0428954423592491E-2</c:v>
                      </c:pt>
                      <c:pt idx="1">
                        <c:v>0.16461126005361923</c:v>
                      </c:pt>
                      <c:pt idx="2">
                        <c:v>0.25005701944763603</c:v>
                      </c:pt>
                      <c:pt idx="3">
                        <c:v>0.33014084854674658</c:v>
                      </c:pt>
                      <c:pt idx="4">
                        <c:v>0.41290564279331016</c:v>
                      </c:pt>
                      <c:pt idx="5">
                        <c:v>0.49567043703987396</c:v>
                      </c:pt>
                      <c:pt idx="6">
                        <c:v>0.5811161964338909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9-EA22-48F9-A1C3-258A99688461}"/>
                  </c:ext>
                </c:extLst>
              </c15:ser>
            </c15:filteredScatterSeries>
            <c15:filteredScatterSeries>
              <c15:ser>
                <c:idx val="24"/>
                <c:order val="2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Calculations!$AA$72</c15:sqref>
                        </c15:formulaRef>
                      </c:ext>
                    </c:extLst>
                    <c:strCache>
                      <c:ptCount val="1"/>
                      <c:pt idx="0">
                        <c:v>Spring 9
Before BO at 42% Extension</c:v>
                      </c:pt>
                    </c:strCache>
                  </c:strRef>
                </c:tx>
                <c:spPr>
                  <a:ln w="19050" cap="rnd">
                    <a:solidFill>
                      <a:srgbClr val="0000FF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Calculations!$AA$73:$AA$79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-1.6085790884719107E-3</c:v>
                      </c:pt>
                      <c:pt idx="2">
                        <c:v>6.2389459125920192E-2</c:v>
                      </c:pt>
                      <c:pt idx="3">
                        <c:v>0.14783521851993695</c:v>
                      </c:pt>
                      <c:pt idx="4">
                        <c:v>0.23328097791395372</c:v>
                      </c:pt>
                      <c:pt idx="5">
                        <c:v>0.31872673730797046</c:v>
                      </c:pt>
                      <c:pt idx="6">
                        <c:v>0.4041724967019874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A-EA22-48F9-A1C3-258A99688461}"/>
                  </c:ext>
                </c:extLst>
              </c15:ser>
            </c15:filteredScatterSeries>
            <c15:filteredScatterSeries>
              <c15:ser>
                <c:idx val="25"/>
                <c:order val="2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Calculations!$AB$72</c15:sqref>
                        </c15:formulaRef>
                      </c:ext>
                    </c:extLst>
                    <c:strCache>
                      <c:ptCount val="1"/>
                      <c:pt idx="0">
                        <c:v>Spring 9 After BO</c:v>
                      </c:pt>
                    </c:strCache>
                  </c:strRef>
                </c:tx>
                <c:spPr>
                  <a:ln w="19050" cap="rnd">
                    <a:solidFill>
                      <a:srgbClr val="0000FF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Calculations!$AB$73:$AB$79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7.3458445040214412E-2</c:v>
                      </c:pt>
                      <c:pt idx="2">
                        <c:v>0.15890420443423117</c:v>
                      </c:pt>
                      <c:pt idx="3">
                        <c:v>0.24434996382824795</c:v>
                      </c:pt>
                      <c:pt idx="4">
                        <c:v>0.32711475807481161</c:v>
                      </c:pt>
                      <c:pt idx="5">
                        <c:v>0.41256051746882838</c:v>
                      </c:pt>
                      <c:pt idx="6">
                        <c:v>0.49532531171539224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B-EA22-48F9-A1C3-258A99688461}"/>
                  </c:ext>
                </c:extLst>
              </c15:ser>
            </c15:filteredScatterSeries>
            <c15:filteredScatterSeries>
              <c15:ser>
                <c:idx val="26"/>
                <c:order val="2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Calculations!$AC$72</c15:sqref>
                        </c15:formulaRef>
                      </c:ext>
                    </c:extLst>
                    <c:strCache>
                      <c:ptCount val="1"/>
                      <c:pt idx="0">
                        <c:v>Spring 9 After BO 350</c:v>
                      </c:pt>
                    </c:strCache>
                  </c:strRef>
                </c:tx>
                <c:spPr>
                  <a:ln w="19050" cap="rnd">
                    <a:solidFill>
                      <a:srgbClr val="0000FF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Calculations!$AC$73:$AC$79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0.10991957104557641</c:v>
                      </c:pt>
                      <c:pt idx="1">
                        <c:v>0.18605898123324391</c:v>
                      </c:pt>
                      <c:pt idx="2">
                        <c:v>0.27150474062726065</c:v>
                      </c:pt>
                      <c:pt idx="3">
                        <c:v>0.35426953487382434</c:v>
                      </c:pt>
                      <c:pt idx="4">
                        <c:v>0.43703432912038787</c:v>
                      </c:pt>
                      <c:pt idx="5">
                        <c:v>0.51979912336695167</c:v>
                      </c:pt>
                      <c:pt idx="6">
                        <c:v>0.60256391761351558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C-EA22-48F9-A1C3-258A99688461}"/>
                  </c:ext>
                </c:extLst>
              </c15:ser>
            </c15:filteredScatterSeries>
          </c:ext>
        </c:extLst>
      </c:scatterChart>
      <c:valAx>
        <c:axId val="275193840"/>
        <c:scaling>
          <c:orientation val="minMax"/>
          <c:max val="5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Axial</a:t>
                </a:r>
                <a:r>
                  <a:rPr lang="en-GB" b="1" baseline="0"/>
                  <a:t> Force (N)</a:t>
                </a:r>
                <a:endParaRPr lang="en-GB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75194320"/>
        <c:crosses val="autoZero"/>
        <c:crossBetween val="midCat"/>
        <c:majorUnit val="0.5"/>
      </c:valAx>
      <c:valAx>
        <c:axId val="275194320"/>
        <c:scaling>
          <c:orientation val="minMax"/>
          <c:max val="0.4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Spring</a:t>
                </a:r>
                <a:r>
                  <a:rPr lang="en-GB" b="1" baseline="0"/>
                  <a:t> Extension (%)</a:t>
                </a:r>
                <a:endParaRPr lang="en-GB" b="1"/>
              </a:p>
            </c:rich>
          </c:tx>
          <c:layout>
            <c:manualLayout>
              <c:xMode val="edge"/>
              <c:yMode val="edge"/>
              <c:x val="2.6796854039597341E-2"/>
              <c:y val="0.2848514210707195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751938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de-DE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sz="1400" b="1" i="0" u="sng" strike="noStrike" kern="1200" spc="0" baseline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Traction Tests Before and After Bake-Out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0.11462707332745674"/>
          <c:y val="0.12282526558864958"/>
          <c:w val="0.81471208901218151"/>
          <c:h val="0.57198738926748705"/>
        </c:manualLayout>
      </c:layout>
      <c:scatterChart>
        <c:scatterStyle val="smoothMarker"/>
        <c:varyColors val="0"/>
        <c:ser>
          <c:idx val="9"/>
          <c:order val="9"/>
          <c:tx>
            <c:strRef>
              <c:f>Calculations!$L$72</c:f>
              <c:strCache>
                <c:ptCount val="1"/>
                <c:pt idx="0">
                  <c:v>Spring 4
As Received</c:v>
                </c:pt>
              </c:strCache>
            </c:strRef>
          </c:tx>
          <c:spPr>
            <a:ln w="19050" cap="rnd">
              <a:solidFill>
                <a:srgbClr val="0000FF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0000FF"/>
              </a:solidFill>
              <a:ln w="9525">
                <a:solidFill>
                  <a:srgbClr val="0000FF"/>
                </a:solidFill>
              </a:ln>
              <a:effectLst/>
            </c:spPr>
          </c:marker>
          <c:xVal>
            <c:numRef>
              <c:f>Calculations!$B$73:$B$79</c:f>
              <c:numCache>
                <c:formatCode>0</c:formatCode>
                <c:ptCount val="7"/>
                <c:pt idx="0">
                  <c:v>0</c:v>
                </c:pt>
                <c:pt idx="1">
                  <c:v>0.98100000000000009</c:v>
                </c:pt>
                <c:pt idx="2">
                  <c:v>1.9620000000000002</c:v>
                </c:pt>
                <c:pt idx="3">
                  <c:v>2.9430000000000001</c:v>
                </c:pt>
                <c:pt idx="4">
                  <c:v>3.9240000000000004</c:v>
                </c:pt>
                <c:pt idx="5">
                  <c:v>4.9050000000000002</c:v>
                </c:pt>
                <c:pt idx="6">
                  <c:v>5.8860000000000001</c:v>
                </c:pt>
              </c:numCache>
            </c:numRef>
          </c:xVal>
          <c:yVal>
            <c:numRef>
              <c:f>Calculations!$L$73:$L$79</c:f>
              <c:numCache>
                <c:formatCode>0%</c:formatCode>
                <c:ptCount val="7"/>
                <c:pt idx="0">
                  <c:v>0</c:v>
                </c:pt>
                <c:pt idx="1">
                  <c:v>1.1827956989247251E-2</c:v>
                </c:pt>
                <c:pt idx="2">
                  <c:v>9.7503409284860829E-2</c:v>
                </c:pt>
                <c:pt idx="3">
                  <c:v>0.18317886158047442</c:v>
                </c:pt>
                <c:pt idx="4">
                  <c:v>0.26885431387608799</c:v>
                </c:pt>
                <c:pt idx="5">
                  <c:v>0.35184159412869082</c:v>
                </c:pt>
                <c:pt idx="6">
                  <c:v>0.43482887438129381</c:v>
                </c:pt>
              </c:numCache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0-385A-422D-9101-8D463F660CBC}"/>
            </c:ext>
          </c:extLst>
        </c:ser>
        <c:ser>
          <c:idx val="10"/>
          <c:order val="10"/>
          <c:tx>
            <c:strRef>
              <c:f>Calculations!$M$72</c:f>
              <c:strCache>
                <c:ptCount val="1"/>
                <c:pt idx="0">
                  <c:v>Spring 4 After BO
 at 15% Extension</c:v>
                </c:pt>
              </c:strCache>
            </c:strRef>
          </c:tx>
          <c:spPr>
            <a:ln w="19050" cap="rnd">
              <a:solidFill>
                <a:srgbClr val="0000FF">
                  <a:alpha val="0"/>
                </a:srgbClr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rgbClr val="0000FF">
                  <a:alpha val="0"/>
                </a:srgbClr>
              </a:solidFill>
              <a:ln w="9525">
                <a:solidFill>
                  <a:srgbClr val="0000FF">
                    <a:alpha val="0"/>
                  </a:srgbClr>
                </a:solidFill>
              </a:ln>
              <a:effectLst/>
            </c:spPr>
          </c:marker>
          <c:xVal>
            <c:numRef>
              <c:f>Calculations!$B$73:$B$79</c:f>
              <c:numCache>
                <c:formatCode>0</c:formatCode>
                <c:ptCount val="7"/>
                <c:pt idx="0">
                  <c:v>0</c:v>
                </c:pt>
                <c:pt idx="1">
                  <c:v>0.98100000000000009</c:v>
                </c:pt>
                <c:pt idx="2">
                  <c:v>1.9620000000000002</c:v>
                </c:pt>
                <c:pt idx="3">
                  <c:v>2.9430000000000001</c:v>
                </c:pt>
                <c:pt idx="4">
                  <c:v>3.9240000000000004</c:v>
                </c:pt>
                <c:pt idx="5">
                  <c:v>4.9050000000000002</c:v>
                </c:pt>
                <c:pt idx="6">
                  <c:v>5.8860000000000001</c:v>
                </c:pt>
              </c:numCache>
            </c:numRef>
          </c:xVal>
          <c:yVal>
            <c:numRef>
              <c:f>Calculations!$M$73:$M$79</c:f>
              <c:numCache>
                <c:formatCode>0%</c:formatCode>
                <c:ptCount val="7"/>
                <c:pt idx="0">
                  <c:v>0</c:v>
                </c:pt>
                <c:pt idx="1">
                  <c:v>4.1397849462365528E-2</c:v>
                </c:pt>
                <c:pt idx="2">
                  <c:v>0.12438512971496836</c:v>
                </c:pt>
                <c:pt idx="3">
                  <c:v>0.21006058201058195</c:v>
                </c:pt>
                <c:pt idx="4">
                  <c:v>0.2930478622631848</c:v>
                </c:pt>
                <c:pt idx="5">
                  <c:v>0.37603514251578762</c:v>
                </c:pt>
                <c:pt idx="6">
                  <c:v>0.46171059481140136</c:v>
                </c:pt>
              </c:numCache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1-385A-422D-9101-8D463F660CBC}"/>
            </c:ext>
          </c:extLst>
        </c:ser>
        <c:ser>
          <c:idx val="11"/>
          <c:order val="11"/>
          <c:tx>
            <c:strRef>
              <c:f>Calculations!$N$72</c:f>
              <c:strCache>
                <c:ptCount val="1"/>
                <c:pt idx="0">
                  <c:v>Spring 4 After BO 330
at 15% Extension</c:v>
                </c:pt>
              </c:strCache>
            </c:strRef>
          </c:tx>
          <c:spPr>
            <a:ln w="19050" cap="rnd">
              <a:solidFill>
                <a:srgbClr val="0000FF">
                  <a:alpha val="0"/>
                </a:srgbClr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rgbClr val="0000FF">
                  <a:alpha val="0"/>
                </a:srgbClr>
              </a:solidFill>
              <a:ln w="9525">
                <a:solidFill>
                  <a:srgbClr val="0000FF">
                    <a:alpha val="0"/>
                  </a:srgbClr>
                </a:solidFill>
              </a:ln>
              <a:effectLst/>
            </c:spPr>
          </c:marker>
          <c:xVal>
            <c:numRef>
              <c:f>Calculations!$B$73:$B$79</c:f>
              <c:numCache>
                <c:formatCode>0</c:formatCode>
                <c:ptCount val="7"/>
                <c:pt idx="0">
                  <c:v>0</c:v>
                </c:pt>
                <c:pt idx="1">
                  <c:v>0.98100000000000009</c:v>
                </c:pt>
                <c:pt idx="2">
                  <c:v>1.9620000000000002</c:v>
                </c:pt>
                <c:pt idx="3">
                  <c:v>2.9430000000000001</c:v>
                </c:pt>
                <c:pt idx="4">
                  <c:v>3.9240000000000004</c:v>
                </c:pt>
                <c:pt idx="5">
                  <c:v>4.9050000000000002</c:v>
                </c:pt>
                <c:pt idx="6">
                  <c:v>5.8860000000000001</c:v>
                </c:pt>
              </c:numCache>
            </c:numRef>
          </c:xVal>
          <c:yVal>
            <c:numRef>
              <c:f>Calculations!$N$73:$N$79</c:f>
              <c:numCache>
                <c:formatCode>0%</c:formatCode>
                <c:ptCount val="7"/>
                <c:pt idx="0">
                  <c:v>8.0645161290322578E-3</c:v>
                </c:pt>
                <c:pt idx="1">
                  <c:v>9.2473118279569833E-2</c:v>
                </c:pt>
                <c:pt idx="2">
                  <c:v>0.17546039853217266</c:v>
                </c:pt>
                <c:pt idx="3">
                  <c:v>0.25844767878477548</c:v>
                </c:pt>
                <c:pt idx="4">
                  <c:v>0.3414349590373783</c:v>
                </c:pt>
                <c:pt idx="5">
                  <c:v>0.42442223928998113</c:v>
                </c:pt>
                <c:pt idx="6">
                  <c:v>0.50740951954258418</c:v>
                </c:pt>
              </c:numCache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2-385A-422D-9101-8D463F660CBC}"/>
            </c:ext>
          </c:extLst>
        </c:ser>
        <c:ser>
          <c:idx val="27"/>
          <c:order val="27"/>
          <c:tx>
            <c:strRef>
              <c:f>Calculations!$C$83</c:f>
              <c:strCache>
                <c:ptCount val="1"/>
                <c:pt idx="0">
                  <c:v>Specification Limits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Calculations!$B$90:$B$92</c:f>
              <c:numCache>
                <c:formatCode>General</c:formatCode>
                <c:ptCount val="3"/>
                <c:pt idx="0">
                  <c:v>0</c:v>
                </c:pt>
                <c:pt idx="1">
                  <c:v>1.65</c:v>
                </c:pt>
                <c:pt idx="2">
                  <c:v>5</c:v>
                </c:pt>
              </c:numCache>
            </c:numRef>
          </c:xVal>
          <c:yVal>
            <c:numRef>
              <c:f>Calculations!$D$90:$D$92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 formatCode="0%">
                  <c:v>0.28632478632478642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385A-422D-9101-8D463F660CBC}"/>
            </c:ext>
          </c:extLst>
        </c:ser>
        <c:ser>
          <c:idx val="28"/>
          <c:order val="28"/>
          <c:tx>
            <c:strRef>
              <c:f>Calculations!$C$89</c:f>
              <c:strCache>
                <c:ptCount val="1"/>
                <c:pt idx="0">
                  <c:v>Specification Limits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Calculations!$B$84:$B$86</c:f>
              <c:numCache>
                <c:formatCode>General</c:formatCode>
                <c:ptCount val="3"/>
                <c:pt idx="0">
                  <c:v>0</c:v>
                </c:pt>
                <c:pt idx="1">
                  <c:v>0.15000000000000002</c:v>
                </c:pt>
                <c:pt idx="2">
                  <c:v>5</c:v>
                </c:pt>
              </c:numCache>
            </c:numRef>
          </c:xVal>
          <c:yVal>
            <c:numRef>
              <c:f>Calculations!$D$84:$D$86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 formatCode="0%">
                  <c:v>0.41452991452991461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385A-422D-9101-8D463F660C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5193840"/>
        <c:axId val="275194320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Calculations!$C$72</c15:sqref>
                        </c15:formulaRef>
                      </c:ext>
                    </c:extLst>
                    <c:strCache>
                      <c:ptCount val="1"/>
                      <c:pt idx="0">
                        <c:v>Spring 1
Before BO at 1% Extension</c:v>
                      </c:pt>
                    </c:strCache>
                  </c:strRef>
                </c:tx>
                <c:spPr>
                  <a:ln w="19050" cap="rnd">
                    <a:solidFill>
                      <a:srgbClr val="7030A0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Calculations!$C$73:$C$79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1.1827956989247251E-2</c:v>
                      </c:pt>
                      <c:pt idx="2">
                        <c:v>6.4899291688001307E-2</c:v>
                      </c:pt>
                      <c:pt idx="3">
                        <c:v>0.15057474398361489</c:v>
                      </c:pt>
                      <c:pt idx="4">
                        <c:v>0.23625019627922847</c:v>
                      </c:pt>
                      <c:pt idx="5">
                        <c:v>0.32192564857484207</c:v>
                      </c:pt>
                      <c:pt idx="6">
                        <c:v>0.4102892729134664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5-385A-422D-9101-8D463F660CBC}"/>
                  </c:ext>
                </c:extLst>
              </c15:ser>
            </c15:filteredScatterSeries>
            <c15:filteredScatte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Calculations!$D$72</c15:sqref>
                        </c15:formulaRef>
                      </c:ext>
                    </c:extLst>
                    <c:strCache>
                      <c:ptCount val="1"/>
                      <c:pt idx="0">
                        <c:v>Spring 1 After BO</c:v>
                      </c:pt>
                    </c:strCache>
                  </c:strRef>
                </c:tx>
                <c:spPr>
                  <a:ln w="19050" cap="rnd">
                    <a:solidFill>
                      <a:srgbClr val="7030A0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Calculations!$D$73:$D$79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1.6129032258064516E-2</c:v>
                      </c:pt>
                      <c:pt idx="2">
                        <c:v>0.10287975337088234</c:v>
                      </c:pt>
                      <c:pt idx="3">
                        <c:v>0.18855520566649592</c:v>
                      </c:pt>
                      <c:pt idx="4">
                        <c:v>0.26885431387608799</c:v>
                      </c:pt>
                      <c:pt idx="5">
                        <c:v>0.35452976617170157</c:v>
                      </c:pt>
                      <c:pt idx="6">
                        <c:v>0.44289339051032578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385A-422D-9101-8D463F660CBC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Calculations!$E$72</c15:sqref>
                        </c15:formulaRef>
                      </c:ext>
                    </c:extLst>
                    <c:strCache>
                      <c:ptCount val="1"/>
                      <c:pt idx="0">
                        <c:v>Spring 1 After BO 350</c:v>
                      </c:pt>
                    </c:strCache>
                  </c:strRef>
                </c:tx>
                <c:spPr>
                  <a:ln w="19050" cap="rnd">
                    <a:solidFill>
                      <a:srgbClr val="7030A0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Calculations!$E$73:$E$79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5.3763440860215058E-3</c:v>
                      </c:pt>
                      <c:pt idx="1">
                        <c:v>3.333333333333327E-2</c:v>
                      </c:pt>
                      <c:pt idx="2">
                        <c:v>0.11632061358593611</c:v>
                      </c:pt>
                      <c:pt idx="3">
                        <c:v>0.19930789383853895</c:v>
                      </c:pt>
                      <c:pt idx="4">
                        <c:v>0.28498334613415249</c:v>
                      </c:pt>
                      <c:pt idx="5">
                        <c:v>0.36797062638675537</c:v>
                      </c:pt>
                      <c:pt idx="6">
                        <c:v>0.45364607868236911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385A-422D-9101-8D463F660CBC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Calculations!$F$72</c15:sqref>
                        </c15:formulaRef>
                      </c:ext>
                    </c:extLst>
                    <c:strCache>
                      <c:ptCount val="1"/>
                      <c:pt idx="0">
                        <c:v>Spring 2
Before BO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Calculations!$F$73:$F$79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1.1827956989247251E-2</c:v>
                      </c:pt>
                      <c:pt idx="2">
                        <c:v>9.7503409284860829E-2</c:v>
                      </c:pt>
                      <c:pt idx="3">
                        <c:v>0.18317886158047442</c:v>
                      </c:pt>
                      <c:pt idx="4">
                        <c:v>0.26885431387608799</c:v>
                      </c:pt>
                      <c:pt idx="5">
                        <c:v>0.34915342208568007</c:v>
                      </c:pt>
                      <c:pt idx="6">
                        <c:v>0.44020521846731503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385A-422D-9101-8D463F660CBC}"/>
                  </c:ext>
                </c:extLst>
              </c15:ser>
            </c15:filteredScatterSeries>
            <c15:filteredScatte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Calculations!$G$72</c15:sqref>
                        </c15:formulaRef>
                      </c:ext>
                    </c:extLst>
                    <c:strCache>
                      <c:ptCount val="1"/>
                      <c:pt idx="0">
                        <c:v>Spring 2 After BO
 at 7% Extension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prstDash val="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Calculations!$G$73:$G$79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2.6881720430107529E-3</c:v>
                      </c:pt>
                      <c:pt idx="1">
                        <c:v>2.2580645161290262E-2</c:v>
                      </c:pt>
                      <c:pt idx="2">
                        <c:v>0.10556792541389309</c:v>
                      </c:pt>
                      <c:pt idx="3">
                        <c:v>0.18855520566649592</c:v>
                      </c:pt>
                      <c:pt idx="4">
                        <c:v>0.27423065796210949</c:v>
                      </c:pt>
                      <c:pt idx="5">
                        <c:v>0.35990611025772307</c:v>
                      </c:pt>
                      <c:pt idx="6">
                        <c:v>0.44558156255333681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385A-422D-9101-8D463F660CBC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Calculations!$H$72</c15:sqref>
                        </c15:formulaRef>
                      </c:ext>
                    </c:extLst>
                    <c:strCache>
                      <c:ptCount val="1"/>
                      <c:pt idx="0">
                        <c:v>Spring 2 After BO 330
 at 7% Extension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Calculations!$H$73:$H$79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2.6881720430107529E-3</c:v>
                      </c:pt>
                      <c:pt idx="1">
                        <c:v>5.4838709677419294E-2</c:v>
                      </c:pt>
                      <c:pt idx="2">
                        <c:v>0.14051416197303288</c:v>
                      </c:pt>
                      <c:pt idx="3">
                        <c:v>0.22618961426864645</c:v>
                      </c:pt>
                      <c:pt idx="4">
                        <c:v>0.30648872247823855</c:v>
                      </c:pt>
                      <c:pt idx="5">
                        <c:v>0.39216417477385213</c:v>
                      </c:pt>
                      <c:pt idx="6">
                        <c:v>0.47783962706946587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385A-422D-9101-8D463F660CBC}"/>
                  </c:ext>
                </c:extLst>
              </c15:ser>
            </c15:filteredScatterSeries>
            <c15:filteredScatte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Calculations!$I$72</c15:sqref>
                        </c15:formulaRef>
                      </c:ext>
                    </c:extLst>
                    <c:strCache>
                      <c:ptCount val="1"/>
                      <c:pt idx="0">
                        <c:v>Spring 3
Before BO at 12% Extension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</a:schemeClr>
                    </a:solidFill>
                    <a:ln w="9525">
                      <a:solidFill>
                        <a:schemeClr val="accent1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Calculations!$I$73:$I$79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-1.6085790884719107E-3</c:v>
                      </c:pt>
                      <c:pt idx="2">
                        <c:v>6.7751389420826355E-2</c:v>
                      </c:pt>
                      <c:pt idx="3">
                        <c:v>0.15319714881484311</c:v>
                      </c:pt>
                      <c:pt idx="4">
                        <c:v>0.2359619430614068</c:v>
                      </c:pt>
                      <c:pt idx="5">
                        <c:v>0.31872673730797046</c:v>
                      </c:pt>
                      <c:pt idx="6">
                        <c:v>0.4041724967019874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385A-422D-9101-8D463F660CBC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Calculations!$J$72</c15:sqref>
                        </c15:formulaRef>
                      </c:ext>
                    </c:extLst>
                    <c:strCache>
                      <c:ptCount val="1"/>
                      <c:pt idx="0">
                        <c:v>Spring 3 After BO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Calculations!$J$73:$J$79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9.1152815013404217E-3</c:v>
                      </c:pt>
                      <c:pt idx="2">
                        <c:v>9.456104089535719E-2</c:v>
                      </c:pt>
                      <c:pt idx="3">
                        <c:v>0.17732583514192088</c:v>
                      </c:pt>
                      <c:pt idx="4">
                        <c:v>0.25472869909357837</c:v>
                      </c:pt>
                      <c:pt idx="5">
                        <c:v>0.34017445848759514</c:v>
                      </c:pt>
                      <c:pt idx="6">
                        <c:v>0.42562021788161208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385A-422D-9101-8D463F660CBC}"/>
                  </c:ext>
                </c:extLst>
              </c15:ser>
            </c15:filteredScatterSeries>
            <c15:filteredScatter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Calculations!$K$72</c15:sqref>
                        </c15:formulaRef>
                      </c:ext>
                    </c:extLst>
                    <c:strCache>
                      <c:ptCount val="1"/>
                      <c:pt idx="0">
                        <c:v>Spring 3 After BO 350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Calculations!$K$73:$K$79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2.6809651474530832E-3</c:v>
                      </c:pt>
                      <c:pt idx="1">
                        <c:v>5.2010723860589754E-2</c:v>
                      </c:pt>
                      <c:pt idx="2">
                        <c:v>0.13477551810715344</c:v>
                      </c:pt>
                      <c:pt idx="3">
                        <c:v>0.21754031235371712</c:v>
                      </c:pt>
                      <c:pt idx="4">
                        <c:v>0.29762414145282773</c:v>
                      </c:pt>
                      <c:pt idx="5">
                        <c:v>0.38038893569939142</c:v>
                      </c:pt>
                      <c:pt idx="6">
                        <c:v>0.46851566024086111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385A-422D-9101-8D463F660CBC}"/>
                  </c:ext>
                </c:extLst>
              </c15:ser>
            </c15:filteredScatterSeries>
            <c15:filteredScatter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Calculations!$O$72</c15:sqref>
                        </c15:formulaRef>
                      </c:ext>
                    </c:extLst>
                    <c:strCache>
                      <c:ptCount val="1"/>
                      <c:pt idx="0">
                        <c:v>Spring 5
Before BO at 21% Extension</c:v>
                      </c:pt>
                    </c:strCache>
                  </c:strRef>
                </c:tx>
                <c:spPr>
                  <a:ln w="19050" cap="rnd">
                    <a:solidFill>
                      <a:srgbClr val="00B0F0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Calculations!$O$73:$O$79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-1.6129032258065128E-3</c:v>
                      </c:pt>
                      <c:pt idx="2">
                        <c:v>6.5245344768731797E-2</c:v>
                      </c:pt>
                      <c:pt idx="3">
                        <c:v>0.15092079706434539</c:v>
                      </c:pt>
                      <c:pt idx="4">
                        <c:v>0.23659624935995896</c:v>
                      </c:pt>
                      <c:pt idx="5">
                        <c:v>0.31958352961256181</c:v>
                      </c:pt>
                      <c:pt idx="6">
                        <c:v>0.40794715395118597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385A-422D-9101-8D463F660CBC}"/>
                  </c:ext>
                </c:extLst>
              </c15:ser>
            </c15:filteredScatterSeries>
            <c15:filteredScatter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Calculations!$P$72</c15:sqref>
                        </c15:formulaRef>
                      </c:ext>
                    </c:extLst>
                    <c:strCache>
                      <c:ptCount val="1"/>
                      <c:pt idx="0">
                        <c:v>Spring 5 After BO</c:v>
                      </c:pt>
                    </c:strCache>
                  </c:strRef>
                </c:tx>
                <c:spPr>
                  <a:ln w="19050" cap="rnd">
                    <a:solidFill>
                      <a:srgbClr val="00B0F0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Calculations!$P$73:$P$79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2.7956989247311766E-2</c:v>
                      </c:pt>
                      <c:pt idx="2">
                        <c:v>0.10825609745690384</c:v>
                      </c:pt>
                      <c:pt idx="3">
                        <c:v>0.19393154975251742</c:v>
                      </c:pt>
                      <c:pt idx="4">
                        <c:v>0.27691883000512024</c:v>
                      </c:pt>
                      <c:pt idx="5">
                        <c:v>0.35990611025772307</c:v>
                      </c:pt>
                      <c:pt idx="6">
                        <c:v>0.44558156255333681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385A-422D-9101-8D463F660CBC}"/>
                  </c:ext>
                </c:extLst>
              </c15:ser>
            </c15:filteredScatterSeries>
            <c15:filteredScatter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Calculations!$Q$72</c15:sqref>
                        </c15:formulaRef>
                      </c:ext>
                    </c:extLst>
                    <c:strCache>
                      <c:ptCount val="1"/>
                      <c:pt idx="0">
                        <c:v>Spring 5 After BO 350</c:v>
                      </c:pt>
                    </c:strCache>
                  </c:strRef>
                </c:tx>
                <c:spPr>
                  <a:ln w="19050" cap="rnd">
                    <a:solidFill>
                      <a:srgbClr val="00B0F0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Calculations!$Q$73:$Q$79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1.6129032258064516E-2</c:v>
                      </c:pt>
                      <c:pt idx="1">
                        <c:v>0.10322580645161285</c:v>
                      </c:pt>
                      <c:pt idx="2">
                        <c:v>0.18352491466120491</c:v>
                      </c:pt>
                      <c:pt idx="3">
                        <c:v>0.26651219491380773</c:v>
                      </c:pt>
                      <c:pt idx="4">
                        <c:v>0.34949947516641056</c:v>
                      </c:pt>
                      <c:pt idx="5">
                        <c:v>0.43248675541901344</c:v>
                      </c:pt>
                      <c:pt idx="6">
                        <c:v>0.51547403567161643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385A-422D-9101-8D463F660CBC}"/>
                  </c:ext>
                </c:extLst>
              </c15:ser>
            </c15:filteredScatterSeries>
            <c15:filteredScatterSeries>
              <c15:ser>
                <c:idx val="15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Calculations!$R$72</c15:sqref>
                        </c15:formulaRef>
                      </c:ext>
                    </c:extLst>
                    <c:strCache>
                      <c:ptCount val="1"/>
                      <c:pt idx="0">
                        <c:v>Spring 6
Before BO at 27% Extension</c:v>
                      </c:pt>
                    </c:strCache>
                  </c:strRef>
                </c:tx>
                <c:spPr>
                  <a:ln w="19050" cap="rnd">
                    <a:solidFill>
                      <a:srgbClr val="00B050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Calculations!$R$73:$R$79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-1.6085790884719107E-3</c:v>
                      </c:pt>
                      <c:pt idx="2">
                        <c:v>6.7751389420826355E-2</c:v>
                      </c:pt>
                      <c:pt idx="3">
                        <c:v>0.14783521851993695</c:v>
                      </c:pt>
                      <c:pt idx="4">
                        <c:v>0.23328097791395372</c:v>
                      </c:pt>
                      <c:pt idx="5">
                        <c:v>0.31872673730797046</c:v>
                      </c:pt>
                      <c:pt idx="6">
                        <c:v>0.4041724967019874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385A-422D-9101-8D463F660CBC}"/>
                  </c:ext>
                </c:extLst>
              </c15:ser>
            </c15:filteredScatterSeries>
            <c15:filteredScatter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Calculations!$S$72</c15:sqref>
                        </c15:formulaRef>
                      </c:ext>
                    </c:extLst>
                    <c:strCache>
                      <c:ptCount val="1"/>
                      <c:pt idx="0">
                        <c:v>Spring 6 After BO</c:v>
                      </c:pt>
                    </c:strCache>
                  </c:strRef>
                </c:tx>
                <c:spPr>
                  <a:ln w="19050" cap="rnd">
                    <a:solidFill>
                      <a:srgbClr val="00B050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Calculations!$S$73:$S$79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3.5924932975871252E-2</c:v>
                      </c:pt>
                      <c:pt idx="2">
                        <c:v>0.12137069236988801</c:v>
                      </c:pt>
                      <c:pt idx="3">
                        <c:v>0.20681645176390479</c:v>
                      </c:pt>
                      <c:pt idx="4">
                        <c:v>0.29226221115792156</c:v>
                      </c:pt>
                      <c:pt idx="5">
                        <c:v>0.37234604025703216</c:v>
                      </c:pt>
                      <c:pt idx="6">
                        <c:v>0.45779179965104905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2-385A-422D-9101-8D463F660CBC}"/>
                  </c:ext>
                </c:extLst>
              </c15:ser>
            </c15:filteredScatterSeries>
            <c15:filteredScatter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Calculations!$T$72</c15:sqref>
                        </c15:formulaRef>
                      </c:ext>
                    </c:extLst>
                    <c:strCache>
                      <c:ptCount val="1"/>
                      <c:pt idx="0">
                        <c:v>Spring 6 After BO 350</c:v>
                      </c:pt>
                    </c:strCache>
                  </c:strRef>
                </c:tx>
                <c:spPr>
                  <a:ln w="19050" cap="rnd">
                    <a:solidFill>
                      <a:srgbClr val="00B050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Calculations!$T$73:$T$79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3.7533512064343161E-2</c:v>
                      </c:pt>
                      <c:pt idx="1">
                        <c:v>0.11903485254691683</c:v>
                      </c:pt>
                      <c:pt idx="2">
                        <c:v>0.2017996467934805</c:v>
                      </c:pt>
                      <c:pt idx="3">
                        <c:v>0.28456444104004419</c:v>
                      </c:pt>
                      <c:pt idx="4">
                        <c:v>0.36732923528660788</c:v>
                      </c:pt>
                      <c:pt idx="5">
                        <c:v>0.45277499468062465</c:v>
                      </c:pt>
                      <c:pt idx="6">
                        <c:v>0.53822075407464154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3-385A-422D-9101-8D463F660CBC}"/>
                  </c:ext>
                </c:extLst>
              </c15:ser>
            </c15:filteredScatterSeries>
            <c15:filteredScatter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Calculations!$U$72</c15:sqref>
                        </c15:formulaRef>
                      </c:ext>
                    </c:extLst>
                    <c:strCache>
                      <c:ptCount val="1"/>
                      <c:pt idx="0">
                        <c:v>Spring 7
Before BO at 32% Extension</c:v>
                      </c:pt>
                    </c:strCache>
                  </c:strRef>
                </c:tx>
                <c:spPr>
                  <a:ln w="19050" cap="rnd">
                    <a:solidFill>
                      <a:srgbClr val="FF33CC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80000"/>
                      </a:schemeClr>
                    </a:solidFill>
                    <a:ln w="9525">
                      <a:solidFill>
                        <a:schemeClr val="accent1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Calculations!$U$73:$U$79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-1.6085790884719107E-3</c:v>
                      </c:pt>
                      <c:pt idx="2">
                        <c:v>6.7751389420826355E-2</c:v>
                      </c:pt>
                      <c:pt idx="3">
                        <c:v>0.15319714881484311</c:v>
                      </c:pt>
                      <c:pt idx="4">
                        <c:v>0.23864290820885989</c:v>
                      </c:pt>
                      <c:pt idx="5">
                        <c:v>0.32408866760287663</c:v>
                      </c:pt>
                      <c:pt idx="6">
                        <c:v>0.40953442699689357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4-385A-422D-9101-8D463F660CBC}"/>
                  </c:ext>
                </c:extLst>
              </c15:ser>
            </c15:filteredScatterSeries>
            <c15:filteredScatterSeries>
              <c15:ser>
                <c:idx val="19"/>
                <c:order val="1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Calculations!$V$72</c15:sqref>
                        </c15:formulaRef>
                      </c:ext>
                    </c:extLst>
                    <c:strCache>
                      <c:ptCount val="1"/>
                      <c:pt idx="0">
                        <c:v>Spring 7 After BO</c:v>
                      </c:pt>
                    </c:strCache>
                  </c:strRef>
                </c:tx>
                <c:spPr>
                  <a:ln w="19050" cap="rnd">
                    <a:solidFill>
                      <a:srgbClr val="FF33CC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80000"/>
                      </a:schemeClr>
                    </a:solidFill>
                    <a:ln w="9525">
                      <a:solidFill>
                        <a:schemeClr val="accent2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Calculations!$V$73:$V$79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2.5201072386058919E-2</c:v>
                      </c:pt>
                      <c:pt idx="2">
                        <c:v>0.13745648325460652</c:v>
                      </c:pt>
                      <c:pt idx="3">
                        <c:v>0.22022127750117021</c:v>
                      </c:pt>
                      <c:pt idx="4">
                        <c:v>0.3029860717477339</c:v>
                      </c:pt>
                      <c:pt idx="5">
                        <c:v>0.38843183114175062</c:v>
                      </c:pt>
                      <c:pt idx="6">
                        <c:v>0.46372443550789394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5-385A-422D-9101-8D463F660CBC}"/>
                  </c:ext>
                </c:extLst>
              </c15:ser>
            </c15:filteredScatterSeries>
            <c15:filteredScatterSeries>
              <c15:ser>
                <c:idx val="20"/>
                <c:order val="2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Calculations!$W$72</c15:sqref>
                        </c15:formulaRef>
                      </c:ext>
                    </c:extLst>
                    <c:strCache>
                      <c:ptCount val="1"/>
                      <c:pt idx="0">
                        <c:v>Spring 7 After BO 350</c:v>
                      </c:pt>
                    </c:strCache>
                  </c:strRef>
                </c:tx>
                <c:spPr>
                  <a:ln w="19050" cap="rnd">
                    <a:solidFill>
                      <a:srgbClr val="FF33CC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80000"/>
                      </a:schemeClr>
                    </a:solidFill>
                    <a:ln w="9525">
                      <a:solidFill>
                        <a:schemeClr val="accent3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Calculations!$W$73:$W$79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3.4852546916890083E-2</c:v>
                      </c:pt>
                      <c:pt idx="1">
                        <c:v>0.14316353887399458</c:v>
                      </c:pt>
                      <c:pt idx="2">
                        <c:v>0.22860929826801135</c:v>
                      </c:pt>
                      <c:pt idx="3">
                        <c:v>0.31244647857355617</c:v>
                      </c:pt>
                      <c:pt idx="4">
                        <c:v>0.39413888676113856</c:v>
                      </c:pt>
                      <c:pt idx="5">
                        <c:v>0.47690368100770236</c:v>
                      </c:pt>
                      <c:pt idx="6">
                        <c:v>0.5623494404017193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6-385A-422D-9101-8D463F660CBC}"/>
                  </c:ext>
                </c:extLst>
              </c15:ser>
            </c15:filteredScatterSeries>
            <c15:filteredScatterSeries>
              <c15:ser>
                <c:idx val="21"/>
                <c:order val="2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Calculations!$X$72</c15:sqref>
                        </c15:formulaRef>
                      </c:ext>
                    </c:extLst>
                    <c:strCache>
                      <c:ptCount val="1"/>
                      <c:pt idx="0">
                        <c:v>Spring 8
Before BO </c:v>
                      </c:pt>
                    </c:strCache>
                  </c:strRef>
                </c:tx>
                <c:spPr>
                  <a:ln w="19050" cap="rnd">
                    <a:solidFill>
                      <a:schemeClr val="bg1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>
                        <a:lumMod val="80000"/>
                      </a:schemeClr>
                    </a:solidFill>
                    <a:ln w="9525">
                      <a:solidFill>
                        <a:schemeClr val="accent4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Calculations!$X$73:$X$79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-1.6085790884719107E-3</c:v>
                      </c:pt>
                      <c:pt idx="2">
                        <c:v>6.2389459125920192E-2</c:v>
                      </c:pt>
                      <c:pt idx="3">
                        <c:v>0.14783521851993695</c:v>
                      </c:pt>
                      <c:pt idx="4">
                        <c:v>0.23488955700242564</c:v>
                      </c:pt>
                      <c:pt idx="5">
                        <c:v>0.31872673730797046</c:v>
                      </c:pt>
                      <c:pt idx="6">
                        <c:v>0.4041724967019874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7-385A-422D-9101-8D463F660CBC}"/>
                  </c:ext>
                </c:extLst>
              </c15:ser>
            </c15:filteredScatterSeries>
            <c15:filteredScatterSeries>
              <c15:ser>
                <c:idx val="22"/>
                <c:order val="2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Calculations!$Y$72</c15:sqref>
                        </c15:formulaRef>
                      </c:ext>
                    </c:extLst>
                    <c:strCache>
                      <c:ptCount val="1"/>
                      <c:pt idx="0">
                        <c:v>Spring 8 After BO at 37% Extension</c:v>
                      </c:pt>
                    </c:strCache>
                  </c:strRef>
                </c:tx>
                <c:spPr>
                  <a:ln w="19050" cap="rnd">
                    <a:solidFill>
                      <a:schemeClr val="bg1">
                        <a:lumMod val="50000"/>
                      </a:schemeClr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>
                        <a:lumMod val="80000"/>
                      </a:schemeClr>
                    </a:solidFill>
                    <a:ln w="9525">
                      <a:solidFill>
                        <a:schemeClr val="accent5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Calculations!$Y$73:$Y$79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6.2734584450402087E-2</c:v>
                      </c:pt>
                      <c:pt idx="2">
                        <c:v>0.14818034384441886</c:v>
                      </c:pt>
                      <c:pt idx="3">
                        <c:v>0.23094513809098252</c:v>
                      </c:pt>
                      <c:pt idx="4">
                        <c:v>0.31639089748499927</c:v>
                      </c:pt>
                      <c:pt idx="5">
                        <c:v>0.39647472658410987</c:v>
                      </c:pt>
                      <c:pt idx="6">
                        <c:v>0.48460145112557956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8-385A-422D-9101-8D463F660CBC}"/>
                  </c:ext>
                </c:extLst>
              </c15:ser>
            </c15:filteredScatterSeries>
            <c15:filteredScatterSeries>
              <c15:ser>
                <c:idx val="23"/>
                <c:order val="2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Calculations!$Z$72</c15:sqref>
                        </c15:formulaRef>
                      </c:ext>
                    </c:extLst>
                    <c:strCache>
                      <c:ptCount val="1"/>
                      <c:pt idx="0">
                        <c:v>Spring 8 After BO 330
 at 37% Extension</c:v>
                      </c:pt>
                    </c:strCache>
                  </c:strRef>
                </c:tx>
                <c:spPr>
                  <a:ln w="19050" cap="rnd">
                    <a:solidFill>
                      <a:schemeClr val="accent3">
                        <a:lumMod val="75000"/>
                      </a:schemeClr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>
                        <a:lumMod val="80000"/>
                      </a:schemeClr>
                    </a:solidFill>
                    <a:ln w="9525">
                      <a:solidFill>
                        <a:schemeClr val="accent6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Calculations!$Z$73:$Z$79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8.0428954423592491E-2</c:v>
                      </c:pt>
                      <c:pt idx="1">
                        <c:v>0.16461126005361923</c:v>
                      </c:pt>
                      <c:pt idx="2">
                        <c:v>0.25005701944763603</c:v>
                      </c:pt>
                      <c:pt idx="3">
                        <c:v>0.33014084854674658</c:v>
                      </c:pt>
                      <c:pt idx="4">
                        <c:v>0.41290564279331016</c:v>
                      </c:pt>
                      <c:pt idx="5">
                        <c:v>0.49567043703987396</c:v>
                      </c:pt>
                      <c:pt idx="6">
                        <c:v>0.5811161964338909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9-385A-422D-9101-8D463F660CBC}"/>
                  </c:ext>
                </c:extLst>
              </c15:ser>
            </c15:filteredScatterSeries>
            <c15:filteredScatterSeries>
              <c15:ser>
                <c:idx val="24"/>
                <c:order val="2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Calculations!$AA$72</c15:sqref>
                        </c15:formulaRef>
                      </c:ext>
                    </c:extLst>
                    <c:strCache>
                      <c:ptCount val="1"/>
                      <c:pt idx="0">
                        <c:v>Spring 9
Before BO at 42% Extension</c:v>
                      </c:pt>
                    </c:strCache>
                  </c:strRef>
                </c:tx>
                <c:spPr>
                  <a:ln w="19050" cap="rnd">
                    <a:solidFill>
                      <a:srgbClr val="0000FF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Calculations!$AA$73:$AA$79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-1.6085790884719107E-3</c:v>
                      </c:pt>
                      <c:pt idx="2">
                        <c:v>6.2389459125920192E-2</c:v>
                      </c:pt>
                      <c:pt idx="3">
                        <c:v>0.14783521851993695</c:v>
                      </c:pt>
                      <c:pt idx="4">
                        <c:v>0.23328097791395372</c:v>
                      </c:pt>
                      <c:pt idx="5">
                        <c:v>0.31872673730797046</c:v>
                      </c:pt>
                      <c:pt idx="6">
                        <c:v>0.4041724967019874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A-385A-422D-9101-8D463F660CBC}"/>
                  </c:ext>
                </c:extLst>
              </c15:ser>
            </c15:filteredScatterSeries>
            <c15:filteredScatterSeries>
              <c15:ser>
                <c:idx val="25"/>
                <c:order val="2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Calculations!$AB$72</c15:sqref>
                        </c15:formulaRef>
                      </c:ext>
                    </c:extLst>
                    <c:strCache>
                      <c:ptCount val="1"/>
                      <c:pt idx="0">
                        <c:v>Spring 9 After BO</c:v>
                      </c:pt>
                    </c:strCache>
                  </c:strRef>
                </c:tx>
                <c:spPr>
                  <a:ln w="19050" cap="rnd">
                    <a:solidFill>
                      <a:srgbClr val="0000FF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Calculations!$AB$73:$AB$79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7.3458445040214412E-2</c:v>
                      </c:pt>
                      <c:pt idx="2">
                        <c:v>0.15890420443423117</c:v>
                      </c:pt>
                      <c:pt idx="3">
                        <c:v>0.24434996382824795</c:v>
                      </c:pt>
                      <c:pt idx="4">
                        <c:v>0.32711475807481161</c:v>
                      </c:pt>
                      <c:pt idx="5">
                        <c:v>0.41256051746882838</c:v>
                      </c:pt>
                      <c:pt idx="6">
                        <c:v>0.49532531171539224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B-385A-422D-9101-8D463F660CBC}"/>
                  </c:ext>
                </c:extLst>
              </c15:ser>
            </c15:filteredScatterSeries>
            <c15:filteredScatterSeries>
              <c15:ser>
                <c:idx val="26"/>
                <c:order val="2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Calculations!$AC$72</c15:sqref>
                        </c15:formulaRef>
                      </c:ext>
                    </c:extLst>
                    <c:strCache>
                      <c:ptCount val="1"/>
                      <c:pt idx="0">
                        <c:v>Spring 9 After BO 350</c:v>
                      </c:pt>
                    </c:strCache>
                  </c:strRef>
                </c:tx>
                <c:spPr>
                  <a:ln w="19050" cap="rnd">
                    <a:solidFill>
                      <a:srgbClr val="0000FF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Calculations!$AC$73:$AC$79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0.10991957104557641</c:v>
                      </c:pt>
                      <c:pt idx="1">
                        <c:v>0.18605898123324391</c:v>
                      </c:pt>
                      <c:pt idx="2">
                        <c:v>0.27150474062726065</c:v>
                      </c:pt>
                      <c:pt idx="3">
                        <c:v>0.35426953487382434</c:v>
                      </c:pt>
                      <c:pt idx="4">
                        <c:v>0.43703432912038787</c:v>
                      </c:pt>
                      <c:pt idx="5">
                        <c:v>0.51979912336695167</c:v>
                      </c:pt>
                      <c:pt idx="6">
                        <c:v>0.60256391761351558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C-385A-422D-9101-8D463F660CBC}"/>
                  </c:ext>
                </c:extLst>
              </c15:ser>
            </c15:filteredScatterSeries>
          </c:ext>
        </c:extLst>
      </c:scatterChart>
      <c:valAx>
        <c:axId val="275193840"/>
        <c:scaling>
          <c:orientation val="minMax"/>
          <c:max val="5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Axial</a:t>
                </a:r>
                <a:r>
                  <a:rPr lang="en-GB" b="1" baseline="0"/>
                  <a:t> Force (N)</a:t>
                </a:r>
                <a:endParaRPr lang="en-GB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75194320"/>
        <c:crosses val="autoZero"/>
        <c:crossBetween val="midCat"/>
        <c:majorUnit val="0.5"/>
      </c:valAx>
      <c:valAx>
        <c:axId val="275194320"/>
        <c:scaling>
          <c:orientation val="minMax"/>
          <c:max val="0.4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Spring</a:t>
                </a:r>
                <a:r>
                  <a:rPr lang="en-GB" b="1" baseline="0"/>
                  <a:t> Extension (%)</a:t>
                </a:r>
                <a:endParaRPr lang="en-GB" b="1"/>
              </a:p>
            </c:rich>
          </c:tx>
          <c:layout>
            <c:manualLayout>
              <c:xMode val="edge"/>
              <c:yMode val="edge"/>
              <c:x val="2.6796854039597341E-2"/>
              <c:y val="0.2848514210707195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751938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de-DE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sz="1400" b="1" i="0" u="sng" strike="noStrike" kern="1200" spc="0" baseline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Traction Tests Before and After Bake-Out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0.11462707332745674"/>
          <c:y val="0.12282526558864958"/>
          <c:w val="0.81471208901218151"/>
          <c:h val="0.57198738926748705"/>
        </c:manualLayout>
      </c:layout>
      <c:scatterChart>
        <c:scatterStyle val="smoothMarker"/>
        <c:varyColors val="0"/>
        <c:ser>
          <c:idx val="9"/>
          <c:order val="9"/>
          <c:tx>
            <c:strRef>
              <c:f>Calculations!$L$72</c:f>
              <c:strCache>
                <c:ptCount val="1"/>
                <c:pt idx="0">
                  <c:v>Spring 4
As Received</c:v>
                </c:pt>
              </c:strCache>
            </c:strRef>
          </c:tx>
          <c:spPr>
            <a:ln w="19050" cap="rnd">
              <a:solidFill>
                <a:srgbClr val="0000FF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0000FF"/>
              </a:solidFill>
              <a:ln w="9525">
                <a:solidFill>
                  <a:srgbClr val="0000FF"/>
                </a:solidFill>
              </a:ln>
              <a:effectLst/>
            </c:spPr>
          </c:marker>
          <c:xVal>
            <c:numRef>
              <c:f>Calculations!$B$73:$B$79</c:f>
              <c:numCache>
                <c:formatCode>0</c:formatCode>
                <c:ptCount val="7"/>
                <c:pt idx="0">
                  <c:v>0</c:v>
                </c:pt>
                <c:pt idx="1">
                  <c:v>0.98100000000000009</c:v>
                </c:pt>
                <c:pt idx="2">
                  <c:v>1.9620000000000002</c:v>
                </c:pt>
                <c:pt idx="3">
                  <c:v>2.9430000000000001</c:v>
                </c:pt>
                <c:pt idx="4">
                  <c:v>3.9240000000000004</c:v>
                </c:pt>
                <c:pt idx="5">
                  <c:v>4.9050000000000002</c:v>
                </c:pt>
                <c:pt idx="6">
                  <c:v>5.8860000000000001</c:v>
                </c:pt>
              </c:numCache>
            </c:numRef>
          </c:xVal>
          <c:yVal>
            <c:numRef>
              <c:f>Calculations!$L$73:$L$79</c:f>
              <c:numCache>
                <c:formatCode>0%</c:formatCode>
                <c:ptCount val="7"/>
                <c:pt idx="0">
                  <c:v>0</c:v>
                </c:pt>
                <c:pt idx="1">
                  <c:v>1.1827956989247251E-2</c:v>
                </c:pt>
                <c:pt idx="2">
                  <c:v>9.7503409284860829E-2</c:v>
                </c:pt>
                <c:pt idx="3">
                  <c:v>0.18317886158047442</c:v>
                </c:pt>
                <c:pt idx="4">
                  <c:v>0.26885431387608799</c:v>
                </c:pt>
                <c:pt idx="5">
                  <c:v>0.35184159412869082</c:v>
                </c:pt>
                <c:pt idx="6">
                  <c:v>0.43482887438129381</c:v>
                </c:pt>
              </c:numCache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0-DBD4-489B-92CD-EC2EDA44B88D}"/>
            </c:ext>
          </c:extLst>
        </c:ser>
        <c:ser>
          <c:idx val="10"/>
          <c:order val="10"/>
          <c:tx>
            <c:strRef>
              <c:f>Calculations!$M$72</c:f>
              <c:strCache>
                <c:ptCount val="1"/>
                <c:pt idx="0">
                  <c:v>Spring 4 After BO
 at 15% Extension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x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Calculations!$B$73:$B$79</c:f>
              <c:numCache>
                <c:formatCode>0</c:formatCode>
                <c:ptCount val="7"/>
                <c:pt idx="0">
                  <c:v>0</c:v>
                </c:pt>
                <c:pt idx="1">
                  <c:v>0.98100000000000009</c:v>
                </c:pt>
                <c:pt idx="2">
                  <c:v>1.9620000000000002</c:v>
                </c:pt>
                <c:pt idx="3">
                  <c:v>2.9430000000000001</c:v>
                </c:pt>
                <c:pt idx="4">
                  <c:v>3.9240000000000004</c:v>
                </c:pt>
                <c:pt idx="5">
                  <c:v>4.9050000000000002</c:v>
                </c:pt>
                <c:pt idx="6">
                  <c:v>5.8860000000000001</c:v>
                </c:pt>
              </c:numCache>
            </c:numRef>
          </c:xVal>
          <c:yVal>
            <c:numRef>
              <c:f>Calculations!$M$73:$M$79</c:f>
              <c:numCache>
                <c:formatCode>0%</c:formatCode>
                <c:ptCount val="7"/>
                <c:pt idx="0">
                  <c:v>0</c:v>
                </c:pt>
                <c:pt idx="1">
                  <c:v>4.1397849462365528E-2</c:v>
                </c:pt>
                <c:pt idx="2">
                  <c:v>0.12438512971496836</c:v>
                </c:pt>
                <c:pt idx="3">
                  <c:v>0.21006058201058195</c:v>
                </c:pt>
                <c:pt idx="4">
                  <c:v>0.2930478622631848</c:v>
                </c:pt>
                <c:pt idx="5">
                  <c:v>0.37603514251578762</c:v>
                </c:pt>
                <c:pt idx="6">
                  <c:v>0.46171059481140136</c:v>
                </c:pt>
              </c:numCache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1-DBD4-489B-92CD-EC2EDA44B88D}"/>
            </c:ext>
          </c:extLst>
        </c:ser>
        <c:ser>
          <c:idx val="11"/>
          <c:order val="11"/>
          <c:tx>
            <c:strRef>
              <c:f>Calculations!$N$72</c:f>
              <c:strCache>
                <c:ptCount val="1"/>
                <c:pt idx="0">
                  <c:v>Spring 4 After BO 330
at 15% Extension</c:v>
                </c:pt>
              </c:strCache>
            </c:strRef>
          </c:tx>
          <c:spPr>
            <a:ln w="19050" cap="rnd">
              <a:solidFill>
                <a:srgbClr val="0000FF">
                  <a:alpha val="0"/>
                </a:srgbClr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rgbClr val="0000FF">
                  <a:alpha val="0"/>
                </a:srgbClr>
              </a:solidFill>
              <a:ln w="9525">
                <a:solidFill>
                  <a:srgbClr val="0000FF">
                    <a:alpha val="0"/>
                  </a:srgbClr>
                </a:solidFill>
              </a:ln>
              <a:effectLst/>
            </c:spPr>
          </c:marker>
          <c:xVal>
            <c:numRef>
              <c:f>Calculations!$B$73:$B$79</c:f>
              <c:numCache>
                <c:formatCode>0</c:formatCode>
                <c:ptCount val="7"/>
                <c:pt idx="0">
                  <c:v>0</c:v>
                </c:pt>
                <c:pt idx="1">
                  <c:v>0.98100000000000009</c:v>
                </c:pt>
                <c:pt idx="2">
                  <c:v>1.9620000000000002</c:v>
                </c:pt>
                <c:pt idx="3">
                  <c:v>2.9430000000000001</c:v>
                </c:pt>
                <c:pt idx="4">
                  <c:v>3.9240000000000004</c:v>
                </c:pt>
                <c:pt idx="5">
                  <c:v>4.9050000000000002</c:v>
                </c:pt>
                <c:pt idx="6">
                  <c:v>5.8860000000000001</c:v>
                </c:pt>
              </c:numCache>
            </c:numRef>
          </c:xVal>
          <c:yVal>
            <c:numRef>
              <c:f>Calculations!$N$73:$N$79</c:f>
              <c:numCache>
                <c:formatCode>0%</c:formatCode>
                <c:ptCount val="7"/>
                <c:pt idx="0">
                  <c:v>8.0645161290322578E-3</c:v>
                </c:pt>
                <c:pt idx="1">
                  <c:v>9.2473118279569833E-2</c:v>
                </c:pt>
                <c:pt idx="2">
                  <c:v>0.17546039853217266</c:v>
                </c:pt>
                <c:pt idx="3">
                  <c:v>0.25844767878477548</c:v>
                </c:pt>
                <c:pt idx="4">
                  <c:v>0.3414349590373783</c:v>
                </c:pt>
                <c:pt idx="5">
                  <c:v>0.42442223928998113</c:v>
                </c:pt>
                <c:pt idx="6">
                  <c:v>0.50740951954258418</c:v>
                </c:pt>
              </c:numCache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2-DBD4-489B-92CD-EC2EDA44B88D}"/>
            </c:ext>
          </c:extLst>
        </c:ser>
        <c:ser>
          <c:idx val="27"/>
          <c:order val="27"/>
          <c:tx>
            <c:strRef>
              <c:f>Calculations!$C$83</c:f>
              <c:strCache>
                <c:ptCount val="1"/>
                <c:pt idx="0">
                  <c:v>Specification Limits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Calculations!$B$90:$B$92</c:f>
              <c:numCache>
                <c:formatCode>General</c:formatCode>
                <c:ptCount val="3"/>
                <c:pt idx="0">
                  <c:v>0</c:v>
                </c:pt>
                <c:pt idx="1">
                  <c:v>1.65</c:v>
                </c:pt>
                <c:pt idx="2">
                  <c:v>5</c:v>
                </c:pt>
              </c:numCache>
            </c:numRef>
          </c:xVal>
          <c:yVal>
            <c:numRef>
              <c:f>Calculations!$D$90:$D$92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 formatCode="0%">
                  <c:v>0.28632478632478642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DBD4-489B-92CD-EC2EDA44B88D}"/>
            </c:ext>
          </c:extLst>
        </c:ser>
        <c:ser>
          <c:idx val="28"/>
          <c:order val="28"/>
          <c:tx>
            <c:strRef>
              <c:f>Calculations!$C$89</c:f>
              <c:strCache>
                <c:ptCount val="1"/>
                <c:pt idx="0">
                  <c:v>Specification Limits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Calculations!$B$84:$B$86</c:f>
              <c:numCache>
                <c:formatCode>General</c:formatCode>
                <c:ptCount val="3"/>
                <c:pt idx="0">
                  <c:v>0</c:v>
                </c:pt>
                <c:pt idx="1">
                  <c:v>0.15000000000000002</c:v>
                </c:pt>
                <c:pt idx="2">
                  <c:v>5</c:v>
                </c:pt>
              </c:numCache>
            </c:numRef>
          </c:xVal>
          <c:yVal>
            <c:numRef>
              <c:f>Calculations!$D$84:$D$86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 formatCode="0%">
                  <c:v>0.41452991452991461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DBD4-489B-92CD-EC2EDA44B8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5193840"/>
        <c:axId val="275194320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Calculations!$C$72</c15:sqref>
                        </c15:formulaRef>
                      </c:ext>
                    </c:extLst>
                    <c:strCache>
                      <c:ptCount val="1"/>
                      <c:pt idx="0">
                        <c:v>Spring 1
Before BO at 1% Extension</c:v>
                      </c:pt>
                    </c:strCache>
                  </c:strRef>
                </c:tx>
                <c:spPr>
                  <a:ln w="19050" cap="rnd">
                    <a:solidFill>
                      <a:srgbClr val="7030A0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Calculations!$C$73:$C$79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1.1827956989247251E-2</c:v>
                      </c:pt>
                      <c:pt idx="2">
                        <c:v>6.4899291688001307E-2</c:v>
                      </c:pt>
                      <c:pt idx="3">
                        <c:v>0.15057474398361489</c:v>
                      </c:pt>
                      <c:pt idx="4">
                        <c:v>0.23625019627922847</c:v>
                      </c:pt>
                      <c:pt idx="5">
                        <c:v>0.32192564857484207</c:v>
                      </c:pt>
                      <c:pt idx="6">
                        <c:v>0.4102892729134664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5-DBD4-489B-92CD-EC2EDA44B88D}"/>
                  </c:ext>
                </c:extLst>
              </c15:ser>
            </c15:filteredScatterSeries>
            <c15:filteredScatte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Calculations!$D$72</c15:sqref>
                        </c15:formulaRef>
                      </c:ext>
                    </c:extLst>
                    <c:strCache>
                      <c:ptCount val="1"/>
                      <c:pt idx="0">
                        <c:v>Spring 1 After BO</c:v>
                      </c:pt>
                    </c:strCache>
                  </c:strRef>
                </c:tx>
                <c:spPr>
                  <a:ln w="19050" cap="rnd">
                    <a:solidFill>
                      <a:srgbClr val="7030A0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Calculations!$D$73:$D$79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1.6129032258064516E-2</c:v>
                      </c:pt>
                      <c:pt idx="2">
                        <c:v>0.10287975337088234</c:v>
                      </c:pt>
                      <c:pt idx="3">
                        <c:v>0.18855520566649592</c:v>
                      </c:pt>
                      <c:pt idx="4">
                        <c:v>0.26885431387608799</c:v>
                      </c:pt>
                      <c:pt idx="5">
                        <c:v>0.35452976617170157</c:v>
                      </c:pt>
                      <c:pt idx="6">
                        <c:v>0.44289339051032578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DBD4-489B-92CD-EC2EDA44B88D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Calculations!$E$72</c15:sqref>
                        </c15:formulaRef>
                      </c:ext>
                    </c:extLst>
                    <c:strCache>
                      <c:ptCount val="1"/>
                      <c:pt idx="0">
                        <c:v>Spring 1 After BO 350</c:v>
                      </c:pt>
                    </c:strCache>
                  </c:strRef>
                </c:tx>
                <c:spPr>
                  <a:ln w="19050" cap="rnd">
                    <a:solidFill>
                      <a:srgbClr val="7030A0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Calculations!$E$73:$E$79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5.3763440860215058E-3</c:v>
                      </c:pt>
                      <c:pt idx="1">
                        <c:v>3.333333333333327E-2</c:v>
                      </c:pt>
                      <c:pt idx="2">
                        <c:v>0.11632061358593611</c:v>
                      </c:pt>
                      <c:pt idx="3">
                        <c:v>0.19930789383853895</c:v>
                      </c:pt>
                      <c:pt idx="4">
                        <c:v>0.28498334613415249</c:v>
                      </c:pt>
                      <c:pt idx="5">
                        <c:v>0.36797062638675537</c:v>
                      </c:pt>
                      <c:pt idx="6">
                        <c:v>0.45364607868236911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DBD4-489B-92CD-EC2EDA44B88D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Calculations!$F$72</c15:sqref>
                        </c15:formulaRef>
                      </c:ext>
                    </c:extLst>
                    <c:strCache>
                      <c:ptCount val="1"/>
                      <c:pt idx="0">
                        <c:v>Spring 2
Before BO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Calculations!$F$73:$F$79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1.1827956989247251E-2</c:v>
                      </c:pt>
                      <c:pt idx="2">
                        <c:v>9.7503409284860829E-2</c:v>
                      </c:pt>
                      <c:pt idx="3">
                        <c:v>0.18317886158047442</c:v>
                      </c:pt>
                      <c:pt idx="4">
                        <c:v>0.26885431387608799</c:v>
                      </c:pt>
                      <c:pt idx="5">
                        <c:v>0.34915342208568007</c:v>
                      </c:pt>
                      <c:pt idx="6">
                        <c:v>0.44020521846731503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DBD4-489B-92CD-EC2EDA44B88D}"/>
                  </c:ext>
                </c:extLst>
              </c15:ser>
            </c15:filteredScatterSeries>
            <c15:filteredScatte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Calculations!$G$72</c15:sqref>
                        </c15:formulaRef>
                      </c:ext>
                    </c:extLst>
                    <c:strCache>
                      <c:ptCount val="1"/>
                      <c:pt idx="0">
                        <c:v>Spring 2 After BO
 at 7% Extension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prstDash val="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Calculations!$G$73:$G$79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2.6881720430107529E-3</c:v>
                      </c:pt>
                      <c:pt idx="1">
                        <c:v>2.2580645161290262E-2</c:v>
                      </c:pt>
                      <c:pt idx="2">
                        <c:v>0.10556792541389309</c:v>
                      </c:pt>
                      <c:pt idx="3">
                        <c:v>0.18855520566649592</c:v>
                      </c:pt>
                      <c:pt idx="4">
                        <c:v>0.27423065796210949</c:v>
                      </c:pt>
                      <c:pt idx="5">
                        <c:v>0.35990611025772307</c:v>
                      </c:pt>
                      <c:pt idx="6">
                        <c:v>0.44558156255333681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DBD4-489B-92CD-EC2EDA44B88D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Calculations!$H$72</c15:sqref>
                        </c15:formulaRef>
                      </c:ext>
                    </c:extLst>
                    <c:strCache>
                      <c:ptCount val="1"/>
                      <c:pt idx="0">
                        <c:v>Spring 2 After BO 330
 at 7% Extension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Calculations!$H$73:$H$79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2.6881720430107529E-3</c:v>
                      </c:pt>
                      <c:pt idx="1">
                        <c:v>5.4838709677419294E-2</c:v>
                      </c:pt>
                      <c:pt idx="2">
                        <c:v>0.14051416197303288</c:v>
                      </c:pt>
                      <c:pt idx="3">
                        <c:v>0.22618961426864645</c:v>
                      </c:pt>
                      <c:pt idx="4">
                        <c:v>0.30648872247823855</c:v>
                      </c:pt>
                      <c:pt idx="5">
                        <c:v>0.39216417477385213</c:v>
                      </c:pt>
                      <c:pt idx="6">
                        <c:v>0.47783962706946587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DBD4-489B-92CD-EC2EDA44B88D}"/>
                  </c:ext>
                </c:extLst>
              </c15:ser>
            </c15:filteredScatterSeries>
            <c15:filteredScatte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Calculations!$I$72</c15:sqref>
                        </c15:formulaRef>
                      </c:ext>
                    </c:extLst>
                    <c:strCache>
                      <c:ptCount val="1"/>
                      <c:pt idx="0">
                        <c:v>Spring 3
Before BO at 12% Extension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</a:schemeClr>
                    </a:solidFill>
                    <a:ln w="9525">
                      <a:solidFill>
                        <a:schemeClr val="accent1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Calculations!$I$73:$I$79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-1.6085790884719107E-3</c:v>
                      </c:pt>
                      <c:pt idx="2">
                        <c:v>6.7751389420826355E-2</c:v>
                      </c:pt>
                      <c:pt idx="3">
                        <c:v>0.15319714881484311</c:v>
                      </c:pt>
                      <c:pt idx="4">
                        <c:v>0.2359619430614068</c:v>
                      </c:pt>
                      <c:pt idx="5">
                        <c:v>0.31872673730797046</c:v>
                      </c:pt>
                      <c:pt idx="6">
                        <c:v>0.4041724967019874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DBD4-489B-92CD-EC2EDA44B88D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Calculations!$J$72</c15:sqref>
                        </c15:formulaRef>
                      </c:ext>
                    </c:extLst>
                    <c:strCache>
                      <c:ptCount val="1"/>
                      <c:pt idx="0">
                        <c:v>Spring 3 After BO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Calculations!$J$73:$J$79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9.1152815013404217E-3</c:v>
                      </c:pt>
                      <c:pt idx="2">
                        <c:v>9.456104089535719E-2</c:v>
                      </c:pt>
                      <c:pt idx="3">
                        <c:v>0.17732583514192088</c:v>
                      </c:pt>
                      <c:pt idx="4">
                        <c:v>0.25472869909357837</c:v>
                      </c:pt>
                      <c:pt idx="5">
                        <c:v>0.34017445848759514</c:v>
                      </c:pt>
                      <c:pt idx="6">
                        <c:v>0.42562021788161208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DBD4-489B-92CD-EC2EDA44B88D}"/>
                  </c:ext>
                </c:extLst>
              </c15:ser>
            </c15:filteredScatterSeries>
            <c15:filteredScatter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Calculations!$K$72</c15:sqref>
                        </c15:formulaRef>
                      </c:ext>
                    </c:extLst>
                    <c:strCache>
                      <c:ptCount val="1"/>
                      <c:pt idx="0">
                        <c:v>Spring 3 After BO 350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Calculations!$K$73:$K$79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2.6809651474530832E-3</c:v>
                      </c:pt>
                      <c:pt idx="1">
                        <c:v>5.2010723860589754E-2</c:v>
                      </c:pt>
                      <c:pt idx="2">
                        <c:v>0.13477551810715344</c:v>
                      </c:pt>
                      <c:pt idx="3">
                        <c:v>0.21754031235371712</c:v>
                      </c:pt>
                      <c:pt idx="4">
                        <c:v>0.29762414145282773</c:v>
                      </c:pt>
                      <c:pt idx="5">
                        <c:v>0.38038893569939142</c:v>
                      </c:pt>
                      <c:pt idx="6">
                        <c:v>0.46851566024086111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DBD4-489B-92CD-EC2EDA44B88D}"/>
                  </c:ext>
                </c:extLst>
              </c15:ser>
            </c15:filteredScatterSeries>
            <c15:filteredScatter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Calculations!$O$72</c15:sqref>
                        </c15:formulaRef>
                      </c:ext>
                    </c:extLst>
                    <c:strCache>
                      <c:ptCount val="1"/>
                      <c:pt idx="0">
                        <c:v>Spring 5
Before BO at 21% Extension</c:v>
                      </c:pt>
                    </c:strCache>
                  </c:strRef>
                </c:tx>
                <c:spPr>
                  <a:ln w="19050" cap="rnd">
                    <a:solidFill>
                      <a:srgbClr val="00B0F0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Calculations!$O$73:$O$79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-1.6129032258065128E-3</c:v>
                      </c:pt>
                      <c:pt idx="2">
                        <c:v>6.5245344768731797E-2</c:v>
                      </c:pt>
                      <c:pt idx="3">
                        <c:v>0.15092079706434539</c:v>
                      </c:pt>
                      <c:pt idx="4">
                        <c:v>0.23659624935995896</c:v>
                      </c:pt>
                      <c:pt idx="5">
                        <c:v>0.31958352961256181</c:v>
                      </c:pt>
                      <c:pt idx="6">
                        <c:v>0.40794715395118597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DBD4-489B-92CD-EC2EDA44B88D}"/>
                  </c:ext>
                </c:extLst>
              </c15:ser>
            </c15:filteredScatterSeries>
            <c15:filteredScatter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Calculations!$P$72</c15:sqref>
                        </c15:formulaRef>
                      </c:ext>
                    </c:extLst>
                    <c:strCache>
                      <c:ptCount val="1"/>
                      <c:pt idx="0">
                        <c:v>Spring 5 After BO</c:v>
                      </c:pt>
                    </c:strCache>
                  </c:strRef>
                </c:tx>
                <c:spPr>
                  <a:ln w="19050" cap="rnd">
                    <a:solidFill>
                      <a:srgbClr val="00B0F0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Calculations!$P$73:$P$79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2.7956989247311766E-2</c:v>
                      </c:pt>
                      <c:pt idx="2">
                        <c:v>0.10825609745690384</c:v>
                      </c:pt>
                      <c:pt idx="3">
                        <c:v>0.19393154975251742</c:v>
                      </c:pt>
                      <c:pt idx="4">
                        <c:v>0.27691883000512024</c:v>
                      </c:pt>
                      <c:pt idx="5">
                        <c:v>0.35990611025772307</c:v>
                      </c:pt>
                      <c:pt idx="6">
                        <c:v>0.44558156255333681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DBD4-489B-92CD-EC2EDA44B88D}"/>
                  </c:ext>
                </c:extLst>
              </c15:ser>
            </c15:filteredScatterSeries>
            <c15:filteredScatter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Calculations!$Q$72</c15:sqref>
                        </c15:formulaRef>
                      </c:ext>
                    </c:extLst>
                    <c:strCache>
                      <c:ptCount val="1"/>
                      <c:pt idx="0">
                        <c:v>Spring 5 After BO 350</c:v>
                      </c:pt>
                    </c:strCache>
                  </c:strRef>
                </c:tx>
                <c:spPr>
                  <a:ln w="19050" cap="rnd">
                    <a:solidFill>
                      <a:srgbClr val="00B0F0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Calculations!$Q$73:$Q$79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1.6129032258064516E-2</c:v>
                      </c:pt>
                      <c:pt idx="1">
                        <c:v>0.10322580645161285</c:v>
                      </c:pt>
                      <c:pt idx="2">
                        <c:v>0.18352491466120491</c:v>
                      </c:pt>
                      <c:pt idx="3">
                        <c:v>0.26651219491380773</c:v>
                      </c:pt>
                      <c:pt idx="4">
                        <c:v>0.34949947516641056</c:v>
                      </c:pt>
                      <c:pt idx="5">
                        <c:v>0.43248675541901344</c:v>
                      </c:pt>
                      <c:pt idx="6">
                        <c:v>0.51547403567161643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DBD4-489B-92CD-EC2EDA44B88D}"/>
                  </c:ext>
                </c:extLst>
              </c15:ser>
            </c15:filteredScatterSeries>
            <c15:filteredScatterSeries>
              <c15:ser>
                <c:idx val="15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Calculations!$R$72</c15:sqref>
                        </c15:formulaRef>
                      </c:ext>
                    </c:extLst>
                    <c:strCache>
                      <c:ptCount val="1"/>
                      <c:pt idx="0">
                        <c:v>Spring 6
Before BO at 27% Extension</c:v>
                      </c:pt>
                    </c:strCache>
                  </c:strRef>
                </c:tx>
                <c:spPr>
                  <a:ln w="19050" cap="rnd">
                    <a:solidFill>
                      <a:srgbClr val="00B050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Calculations!$R$73:$R$79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-1.6085790884719107E-3</c:v>
                      </c:pt>
                      <c:pt idx="2">
                        <c:v>6.7751389420826355E-2</c:v>
                      </c:pt>
                      <c:pt idx="3">
                        <c:v>0.14783521851993695</c:v>
                      </c:pt>
                      <c:pt idx="4">
                        <c:v>0.23328097791395372</c:v>
                      </c:pt>
                      <c:pt idx="5">
                        <c:v>0.31872673730797046</c:v>
                      </c:pt>
                      <c:pt idx="6">
                        <c:v>0.4041724967019874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DBD4-489B-92CD-EC2EDA44B88D}"/>
                  </c:ext>
                </c:extLst>
              </c15:ser>
            </c15:filteredScatterSeries>
            <c15:filteredScatter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Calculations!$S$72</c15:sqref>
                        </c15:formulaRef>
                      </c:ext>
                    </c:extLst>
                    <c:strCache>
                      <c:ptCount val="1"/>
                      <c:pt idx="0">
                        <c:v>Spring 6 After BO</c:v>
                      </c:pt>
                    </c:strCache>
                  </c:strRef>
                </c:tx>
                <c:spPr>
                  <a:ln w="19050" cap="rnd">
                    <a:solidFill>
                      <a:srgbClr val="00B050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Calculations!$S$73:$S$79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3.5924932975871252E-2</c:v>
                      </c:pt>
                      <c:pt idx="2">
                        <c:v>0.12137069236988801</c:v>
                      </c:pt>
                      <c:pt idx="3">
                        <c:v>0.20681645176390479</c:v>
                      </c:pt>
                      <c:pt idx="4">
                        <c:v>0.29226221115792156</c:v>
                      </c:pt>
                      <c:pt idx="5">
                        <c:v>0.37234604025703216</c:v>
                      </c:pt>
                      <c:pt idx="6">
                        <c:v>0.45779179965104905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2-DBD4-489B-92CD-EC2EDA44B88D}"/>
                  </c:ext>
                </c:extLst>
              </c15:ser>
            </c15:filteredScatterSeries>
            <c15:filteredScatter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Calculations!$T$72</c15:sqref>
                        </c15:formulaRef>
                      </c:ext>
                    </c:extLst>
                    <c:strCache>
                      <c:ptCount val="1"/>
                      <c:pt idx="0">
                        <c:v>Spring 6 After BO 350</c:v>
                      </c:pt>
                    </c:strCache>
                  </c:strRef>
                </c:tx>
                <c:spPr>
                  <a:ln w="19050" cap="rnd">
                    <a:solidFill>
                      <a:srgbClr val="00B050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Calculations!$T$73:$T$79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3.7533512064343161E-2</c:v>
                      </c:pt>
                      <c:pt idx="1">
                        <c:v>0.11903485254691683</c:v>
                      </c:pt>
                      <c:pt idx="2">
                        <c:v>0.2017996467934805</c:v>
                      </c:pt>
                      <c:pt idx="3">
                        <c:v>0.28456444104004419</c:v>
                      </c:pt>
                      <c:pt idx="4">
                        <c:v>0.36732923528660788</c:v>
                      </c:pt>
                      <c:pt idx="5">
                        <c:v>0.45277499468062465</c:v>
                      </c:pt>
                      <c:pt idx="6">
                        <c:v>0.53822075407464154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3-DBD4-489B-92CD-EC2EDA44B88D}"/>
                  </c:ext>
                </c:extLst>
              </c15:ser>
            </c15:filteredScatterSeries>
            <c15:filteredScatter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Calculations!$U$72</c15:sqref>
                        </c15:formulaRef>
                      </c:ext>
                    </c:extLst>
                    <c:strCache>
                      <c:ptCount val="1"/>
                      <c:pt idx="0">
                        <c:v>Spring 7
Before BO at 32% Extension</c:v>
                      </c:pt>
                    </c:strCache>
                  </c:strRef>
                </c:tx>
                <c:spPr>
                  <a:ln w="19050" cap="rnd">
                    <a:solidFill>
                      <a:srgbClr val="FF33CC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80000"/>
                      </a:schemeClr>
                    </a:solidFill>
                    <a:ln w="9525">
                      <a:solidFill>
                        <a:schemeClr val="accent1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Calculations!$U$73:$U$79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-1.6085790884719107E-3</c:v>
                      </c:pt>
                      <c:pt idx="2">
                        <c:v>6.7751389420826355E-2</c:v>
                      </c:pt>
                      <c:pt idx="3">
                        <c:v>0.15319714881484311</c:v>
                      </c:pt>
                      <c:pt idx="4">
                        <c:v>0.23864290820885989</c:v>
                      </c:pt>
                      <c:pt idx="5">
                        <c:v>0.32408866760287663</c:v>
                      </c:pt>
                      <c:pt idx="6">
                        <c:v>0.40953442699689357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4-DBD4-489B-92CD-EC2EDA44B88D}"/>
                  </c:ext>
                </c:extLst>
              </c15:ser>
            </c15:filteredScatterSeries>
            <c15:filteredScatterSeries>
              <c15:ser>
                <c:idx val="19"/>
                <c:order val="1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Calculations!$V$72</c15:sqref>
                        </c15:formulaRef>
                      </c:ext>
                    </c:extLst>
                    <c:strCache>
                      <c:ptCount val="1"/>
                      <c:pt idx="0">
                        <c:v>Spring 7 After BO</c:v>
                      </c:pt>
                    </c:strCache>
                  </c:strRef>
                </c:tx>
                <c:spPr>
                  <a:ln w="19050" cap="rnd">
                    <a:solidFill>
                      <a:srgbClr val="FF33CC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80000"/>
                      </a:schemeClr>
                    </a:solidFill>
                    <a:ln w="9525">
                      <a:solidFill>
                        <a:schemeClr val="accent2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Calculations!$V$73:$V$79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2.5201072386058919E-2</c:v>
                      </c:pt>
                      <c:pt idx="2">
                        <c:v>0.13745648325460652</c:v>
                      </c:pt>
                      <c:pt idx="3">
                        <c:v>0.22022127750117021</c:v>
                      </c:pt>
                      <c:pt idx="4">
                        <c:v>0.3029860717477339</c:v>
                      </c:pt>
                      <c:pt idx="5">
                        <c:v>0.38843183114175062</c:v>
                      </c:pt>
                      <c:pt idx="6">
                        <c:v>0.46372443550789394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5-DBD4-489B-92CD-EC2EDA44B88D}"/>
                  </c:ext>
                </c:extLst>
              </c15:ser>
            </c15:filteredScatterSeries>
            <c15:filteredScatterSeries>
              <c15:ser>
                <c:idx val="20"/>
                <c:order val="2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Calculations!$W$72</c15:sqref>
                        </c15:formulaRef>
                      </c:ext>
                    </c:extLst>
                    <c:strCache>
                      <c:ptCount val="1"/>
                      <c:pt idx="0">
                        <c:v>Spring 7 After BO 350</c:v>
                      </c:pt>
                    </c:strCache>
                  </c:strRef>
                </c:tx>
                <c:spPr>
                  <a:ln w="19050" cap="rnd">
                    <a:solidFill>
                      <a:srgbClr val="FF33CC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80000"/>
                      </a:schemeClr>
                    </a:solidFill>
                    <a:ln w="9525">
                      <a:solidFill>
                        <a:schemeClr val="accent3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Calculations!$W$73:$W$79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3.4852546916890083E-2</c:v>
                      </c:pt>
                      <c:pt idx="1">
                        <c:v>0.14316353887399458</c:v>
                      </c:pt>
                      <c:pt idx="2">
                        <c:v>0.22860929826801135</c:v>
                      </c:pt>
                      <c:pt idx="3">
                        <c:v>0.31244647857355617</c:v>
                      </c:pt>
                      <c:pt idx="4">
                        <c:v>0.39413888676113856</c:v>
                      </c:pt>
                      <c:pt idx="5">
                        <c:v>0.47690368100770236</c:v>
                      </c:pt>
                      <c:pt idx="6">
                        <c:v>0.5623494404017193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6-DBD4-489B-92CD-EC2EDA44B88D}"/>
                  </c:ext>
                </c:extLst>
              </c15:ser>
            </c15:filteredScatterSeries>
            <c15:filteredScatterSeries>
              <c15:ser>
                <c:idx val="21"/>
                <c:order val="2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Calculations!$X$72</c15:sqref>
                        </c15:formulaRef>
                      </c:ext>
                    </c:extLst>
                    <c:strCache>
                      <c:ptCount val="1"/>
                      <c:pt idx="0">
                        <c:v>Spring 8
Before BO </c:v>
                      </c:pt>
                    </c:strCache>
                  </c:strRef>
                </c:tx>
                <c:spPr>
                  <a:ln w="19050" cap="rnd">
                    <a:solidFill>
                      <a:schemeClr val="bg1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>
                        <a:lumMod val="80000"/>
                      </a:schemeClr>
                    </a:solidFill>
                    <a:ln w="9525">
                      <a:solidFill>
                        <a:schemeClr val="accent4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Calculations!$X$73:$X$79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-1.6085790884719107E-3</c:v>
                      </c:pt>
                      <c:pt idx="2">
                        <c:v>6.2389459125920192E-2</c:v>
                      </c:pt>
                      <c:pt idx="3">
                        <c:v>0.14783521851993695</c:v>
                      </c:pt>
                      <c:pt idx="4">
                        <c:v>0.23488955700242564</c:v>
                      </c:pt>
                      <c:pt idx="5">
                        <c:v>0.31872673730797046</c:v>
                      </c:pt>
                      <c:pt idx="6">
                        <c:v>0.4041724967019874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7-DBD4-489B-92CD-EC2EDA44B88D}"/>
                  </c:ext>
                </c:extLst>
              </c15:ser>
            </c15:filteredScatterSeries>
            <c15:filteredScatterSeries>
              <c15:ser>
                <c:idx val="22"/>
                <c:order val="2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Calculations!$Y$72</c15:sqref>
                        </c15:formulaRef>
                      </c:ext>
                    </c:extLst>
                    <c:strCache>
                      <c:ptCount val="1"/>
                      <c:pt idx="0">
                        <c:v>Spring 8 After BO at 37% Extension</c:v>
                      </c:pt>
                    </c:strCache>
                  </c:strRef>
                </c:tx>
                <c:spPr>
                  <a:ln w="19050" cap="rnd">
                    <a:solidFill>
                      <a:schemeClr val="bg1">
                        <a:lumMod val="50000"/>
                      </a:schemeClr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>
                        <a:lumMod val="80000"/>
                      </a:schemeClr>
                    </a:solidFill>
                    <a:ln w="9525">
                      <a:solidFill>
                        <a:schemeClr val="accent5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Calculations!$Y$73:$Y$79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6.2734584450402087E-2</c:v>
                      </c:pt>
                      <c:pt idx="2">
                        <c:v>0.14818034384441886</c:v>
                      </c:pt>
                      <c:pt idx="3">
                        <c:v>0.23094513809098252</c:v>
                      </c:pt>
                      <c:pt idx="4">
                        <c:v>0.31639089748499927</c:v>
                      </c:pt>
                      <c:pt idx="5">
                        <c:v>0.39647472658410987</c:v>
                      </c:pt>
                      <c:pt idx="6">
                        <c:v>0.48460145112557956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8-DBD4-489B-92CD-EC2EDA44B88D}"/>
                  </c:ext>
                </c:extLst>
              </c15:ser>
            </c15:filteredScatterSeries>
            <c15:filteredScatterSeries>
              <c15:ser>
                <c:idx val="23"/>
                <c:order val="2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Calculations!$Z$72</c15:sqref>
                        </c15:formulaRef>
                      </c:ext>
                    </c:extLst>
                    <c:strCache>
                      <c:ptCount val="1"/>
                      <c:pt idx="0">
                        <c:v>Spring 8 After BO 330
 at 37% Extension</c:v>
                      </c:pt>
                    </c:strCache>
                  </c:strRef>
                </c:tx>
                <c:spPr>
                  <a:ln w="19050" cap="rnd">
                    <a:solidFill>
                      <a:schemeClr val="accent3">
                        <a:lumMod val="75000"/>
                      </a:schemeClr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>
                        <a:lumMod val="80000"/>
                      </a:schemeClr>
                    </a:solidFill>
                    <a:ln w="9525">
                      <a:solidFill>
                        <a:schemeClr val="accent6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Calculations!$Z$73:$Z$79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8.0428954423592491E-2</c:v>
                      </c:pt>
                      <c:pt idx="1">
                        <c:v>0.16461126005361923</c:v>
                      </c:pt>
                      <c:pt idx="2">
                        <c:v>0.25005701944763603</c:v>
                      </c:pt>
                      <c:pt idx="3">
                        <c:v>0.33014084854674658</c:v>
                      </c:pt>
                      <c:pt idx="4">
                        <c:v>0.41290564279331016</c:v>
                      </c:pt>
                      <c:pt idx="5">
                        <c:v>0.49567043703987396</c:v>
                      </c:pt>
                      <c:pt idx="6">
                        <c:v>0.5811161964338909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9-DBD4-489B-92CD-EC2EDA44B88D}"/>
                  </c:ext>
                </c:extLst>
              </c15:ser>
            </c15:filteredScatterSeries>
            <c15:filteredScatterSeries>
              <c15:ser>
                <c:idx val="24"/>
                <c:order val="2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Calculations!$AA$72</c15:sqref>
                        </c15:formulaRef>
                      </c:ext>
                    </c:extLst>
                    <c:strCache>
                      <c:ptCount val="1"/>
                      <c:pt idx="0">
                        <c:v>Spring 9
Before BO at 42% Extension</c:v>
                      </c:pt>
                    </c:strCache>
                  </c:strRef>
                </c:tx>
                <c:spPr>
                  <a:ln w="19050" cap="rnd">
                    <a:solidFill>
                      <a:srgbClr val="0000FF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Calculations!$AA$73:$AA$79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-1.6085790884719107E-3</c:v>
                      </c:pt>
                      <c:pt idx="2">
                        <c:v>6.2389459125920192E-2</c:v>
                      </c:pt>
                      <c:pt idx="3">
                        <c:v>0.14783521851993695</c:v>
                      </c:pt>
                      <c:pt idx="4">
                        <c:v>0.23328097791395372</c:v>
                      </c:pt>
                      <c:pt idx="5">
                        <c:v>0.31872673730797046</c:v>
                      </c:pt>
                      <c:pt idx="6">
                        <c:v>0.4041724967019874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A-DBD4-489B-92CD-EC2EDA44B88D}"/>
                  </c:ext>
                </c:extLst>
              </c15:ser>
            </c15:filteredScatterSeries>
            <c15:filteredScatterSeries>
              <c15:ser>
                <c:idx val="25"/>
                <c:order val="2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Calculations!$AB$72</c15:sqref>
                        </c15:formulaRef>
                      </c:ext>
                    </c:extLst>
                    <c:strCache>
                      <c:ptCount val="1"/>
                      <c:pt idx="0">
                        <c:v>Spring 9 After BO</c:v>
                      </c:pt>
                    </c:strCache>
                  </c:strRef>
                </c:tx>
                <c:spPr>
                  <a:ln w="19050" cap="rnd">
                    <a:solidFill>
                      <a:srgbClr val="0000FF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Calculations!$AB$73:$AB$79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7.3458445040214412E-2</c:v>
                      </c:pt>
                      <c:pt idx="2">
                        <c:v>0.15890420443423117</c:v>
                      </c:pt>
                      <c:pt idx="3">
                        <c:v>0.24434996382824795</c:v>
                      </c:pt>
                      <c:pt idx="4">
                        <c:v>0.32711475807481161</c:v>
                      </c:pt>
                      <c:pt idx="5">
                        <c:v>0.41256051746882838</c:v>
                      </c:pt>
                      <c:pt idx="6">
                        <c:v>0.49532531171539224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B-DBD4-489B-92CD-EC2EDA44B88D}"/>
                  </c:ext>
                </c:extLst>
              </c15:ser>
            </c15:filteredScatterSeries>
            <c15:filteredScatterSeries>
              <c15:ser>
                <c:idx val="26"/>
                <c:order val="2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Calculations!$AC$72</c15:sqref>
                        </c15:formulaRef>
                      </c:ext>
                    </c:extLst>
                    <c:strCache>
                      <c:ptCount val="1"/>
                      <c:pt idx="0">
                        <c:v>Spring 9 After BO 350</c:v>
                      </c:pt>
                    </c:strCache>
                  </c:strRef>
                </c:tx>
                <c:spPr>
                  <a:ln w="19050" cap="rnd">
                    <a:solidFill>
                      <a:srgbClr val="0000FF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Calculations!$AC$73:$AC$79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0.10991957104557641</c:v>
                      </c:pt>
                      <c:pt idx="1">
                        <c:v>0.18605898123324391</c:v>
                      </c:pt>
                      <c:pt idx="2">
                        <c:v>0.27150474062726065</c:v>
                      </c:pt>
                      <c:pt idx="3">
                        <c:v>0.35426953487382434</c:v>
                      </c:pt>
                      <c:pt idx="4">
                        <c:v>0.43703432912038787</c:v>
                      </c:pt>
                      <c:pt idx="5">
                        <c:v>0.51979912336695167</c:v>
                      </c:pt>
                      <c:pt idx="6">
                        <c:v>0.60256391761351558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C-DBD4-489B-92CD-EC2EDA44B88D}"/>
                  </c:ext>
                </c:extLst>
              </c15:ser>
            </c15:filteredScatterSeries>
          </c:ext>
        </c:extLst>
      </c:scatterChart>
      <c:valAx>
        <c:axId val="275193840"/>
        <c:scaling>
          <c:orientation val="minMax"/>
          <c:max val="5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Axial</a:t>
                </a:r>
                <a:r>
                  <a:rPr lang="en-GB" b="1" baseline="0"/>
                  <a:t> Force (N)</a:t>
                </a:r>
                <a:endParaRPr lang="en-GB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75194320"/>
        <c:crosses val="autoZero"/>
        <c:crossBetween val="midCat"/>
        <c:majorUnit val="0.5"/>
      </c:valAx>
      <c:valAx>
        <c:axId val="275194320"/>
        <c:scaling>
          <c:orientation val="minMax"/>
          <c:max val="0.4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Spring</a:t>
                </a:r>
                <a:r>
                  <a:rPr lang="en-GB" b="1" baseline="0"/>
                  <a:t> Extension (%)</a:t>
                </a:r>
                <a:endParaRPr lang="en-GB" b="1"/>
              </a:p>
            </c:rich>
          </c:tx>
          <c:layout>
            <c:manualLayout>
              <c:xMode val="edge"/>
              <c:yMode val="edge"/>
              <c:x val="2.6796854039597341E-2"/>
              <c:y val="0.2848514210707195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751938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de-DE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sz="1400" b="1" i="0" u="sng" strike="noStrike" kern="1200" spc="0" baseline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Traction Tests Before and After Bake-Out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0.11462707332745674"/>
          <c:y val="0.12282526558864958"/>
          <c:w val="0.81471208901218151"/>
          <c:h val="0.57198738926748705"/>
        </c:manualLayout>
      </c:layout>
      <c:scatterChart>
        <c:scatterStyle val="smoothMarker"/>
        <c:varyColors val="0"/>
        <c:ser>
          <c:idx val="9"/>
          <c:order val="9"/>
          <c:tx>
            <c:strRef>
              <c:f>Calculations!$L$72</c:f>
              <c:strCache>
                <c:ptCount val="1"/>
                <c:pt idx="0">
                  <c:v>Spring 4
As Received</c:v>
                </c:pt>
              </c:strCache>
            </c:strRef>
          </c:tx>
          <c:spPr>
            <a:ln w="19050" cap="rnd">
              <a:solidFill>
                <a:srgbClr val="0000FF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0000FF"/>
              </a:solidFill>
              <a:ln w="9525">
                <a:solidFill>
                  <a:srgbClr val="0000FF"/>
                </a:solidFill>
              </a:ln>
              <a:effectLst/>
            </c:spPr>
          </c:marker>
          <c:xVal>
            <c:numRef>
              <c:f>Calculations!$B$73:$B$79</c:f>
              <c:numCache>
                <c:formatCode>0</c:formatCode>
                <c:ptCount val="7"/>
                <c:pt idx="0">
                  <c:v>0</c:v>
                </c:pt>
                <c:pt idx="1">
                  <c:v>0.98100000000000009</c:v>
                </c:pt>
                <c:pt idx="2">
                  <c:v>1.9620000000000002</c:v>
                </c:pt>
                <c:pt idx="3">
                  <c:v>2.9430000000000001</c:v>
                </c:pt>
                <c:pt idx="4">
                  <c:v>3.9240000000000004</c:v>
                </c:pt>
                <c:pt idx="5">
                  <c:v>4.9050000000000002</c:v>
                </c:pt>
                <c:pt idx="6">
                  <c:v>5.8860000000000001</c:v>
                </c:pt>
              </c:numCache>
            </c:numRef>
          </c:xVal>
          <c:yVal>
            <c:numRef>
              <c:f>Calculations!$L$73:$L$79</c:f>
              <c:numCache>
                <c:formatCode>0%</c:formatCode>
                <c:ptCount val="7"/>
                <c:pt idx="0">
                  <c:v>0</c:v>
                </c:pt>
                <c:pt idx="1">
                  <c:v>1.1827956989247251E-2</c:v>
                </c:pt>
                <c:pt idx="2">
                  <c:v>9.7503409284860829E-2</c:v>
                </c:pt>
                <c:pt idx="3">
                  <c:v>0.18317886158047442</c:v>
                </c:pt>
                <c:pt idx="4">
                  <c:v>0.26885431387608799</c:v>
                </c:pt>
                <c:pt idx="5">
                  <c:v>0.35184159412869082</c:v>
                </c:pt>
                <c:pt idx="6">
                  <c:v>0.43482887438129381</c:v>
                </c:pt>
              </c:numCache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0-B72E-4738-BC7E-37D852C101DC}"/>
            </c:ext>
          </c:extLst>
        </c:ser>
        <c:ser>
          <c:idx val="10"/>
          <c:order val="10"/>
          <c:tx>
            <c:strRef>
              <c:f>Calculations!$M$72</c:f>
              <c:strCache>
                <c:ptCount val="1"/>
                <c:pt idx="0">
                  <c:v>Spring 4 After BO
 at 15% Extension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x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Calculations!$B$73:$B$79</c:f>
              <c:numCache>
                <c:formatCode>0</c:formatCode>
                <c:ptCount val="7"/>
                <c:pt idx="0">
                  <c:v>0</c:v>
                </c:pt>
                <c:pt idx="1">
                  <c:v>0.98100000000000009</c:v>
                </c:pt>
                <c:pt idx="2">
                  <c:v>1.9620000000000002</c:v>
                </c:pt>
                <c:pt idx="3">
                  <c:v>2.9430000000000001</c:v>
                </c:pt>
                <c:pt idx="4">
                  <c:v>3.9240000000000004</c:v>
                </c:pt>
                <c:pt idx="5">
                  <c:v>4.9050000000000002</c:v>
                </c:pt>
                <c:pt idx="6">
                  <c:v>5.8860000000000001</c:v>
                </c:pt>
              </c:numCache>
            </c:numRef>
          </c:xVal>
          <c:yVal>
            <c:numRef>
              <c:f>Calculations!$M$73:$M$79</c:f>
              <c:numCache>
                <c:formatCode>0%</c:formatCode>
                <c:ptCount val="7"/>
                <c:pt idx="0">
                  <c:v>0</c:v>
                </c:pt>
                <c:pt idx="1">
                  <c:v>4.1397849462365528E-2</c:v>
                </c:pt>
                <c:pt idx="2">
                  <c:v>0.12438512971496836</c:v>
                </c:pt>
                <c:pt idx="3">
                  <c:v>0.21006058201058195</c:v>
                </c:pt>
                <c:pt idx="4">
                  <c:v>0.2930478622631848</c:v>
                </c:pt>
                <c:pt idx="5">
                  <c:v>0.37603514251578762</c:v>
                </c:pt>
                <c:pt idx="6">
                  <c:v>0.46171059481140136</c:v>
                </c:pt>
              </c:numCache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1-B72E-4738-BC7E-37D852C101DC}"/>
            </c:ext>
          </c:extLst>
        </c:ser>
        <c:ser>
          <c:idx val="11"/>
          <c:order val="11"/>
          <c:tx>
            <c:strRef>
              <c:f>Calculations!$N$72</c:f>
              <c:strCache>
                <c:ptCount val="1"/>
                <c:pt idx="0">
                  <c:v>Spring 4 After BO 330
at 15% Extension</c:v>
                </c:pt>
              </c:strCache>
            </c:strRef>
          </c:tx>
          <c:spPr>
            <a:ln w="19050" cap="rnd">
              <a:solidFill>
                <a:schemeClr val="accent5"/>
              </a:solidFill>
              <a:prstDash val="sysDot"/>
              <a:round/>
            </a:ln>
            <a:effectLst/>
          </c:spPr>
          <c:marker>
            <c:symbol val="triangle"/>
            <c:size val="7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Calculations!$B$73:$B$79</c:f>
              <c:numCache>
                <c:formatCode>0</c:formatCode>
                <c:ptCount val="7"/>
                <c:pt idx="0">
                  <c:v>0</c:v>
                </c:pt>
                <c:pt idx="1">
                  <c:v>0.98100000000000009</c:v>
                </c:pt>
                <c:pt idx="2">
                  <c:v>1.9620000000000002</c:v>
                </c:pt>
                <c:pt idx="3">
                  <c:v>2.9430000000000001</c:v>
                </c:pt>
                <c:pt idx="4">
                  <c:v>3.9240000000000004</c:v>
                </c:pt>
                <c:pt idx="5">
                  <c:v>4.9050000000000002</c:v>
                </c:pt>
                <c:pt idx="6">
                  <c:v>5.8860000000000001</c:v>
                </c:pt>
              </c:numCache>
            </c:numRef>
          </c:xVal>
          <c:yVal>
            <c:numRef>
              <c:f>Calculations!$N$73:$N$79</c:f>
              <c:numCache>
                <c:formatCode>0%</c:formatCode>
                <c:ptCount val="7"/>
                <c:pt idx="0">
                  <c:v>8.0645161290322578E-3</c:v>
                </c:pt>
                <c:pt idx="1">
                  <c:v>9.2473118279569833E-2</c:v>
                </c:pt>
                <c:pt idx="2">
                  <c:v>0.17546039853217266</c:v>
                </c:pt>
                <c:pt idx="3">
                  <c:v>0.25844767878477548</c:v>
                </c:pt>
                <c:pt idx="4">
                  <c:v>0.3414349590373783</c:v>
                </c:pt>
                <c:pt idx="5">
                  <c:v>0.42442223928998113</c:v>
                </c:pt>
                <c:pt idx="6">
                  <c:v>0.50740951954258418</c:v>
                </c:pt>
              </c:numCache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2-B72E-4738-BC7E-37D852C101DC}"/>
            </c:ext>
          </c:extLst>
        </c:ser>
        <c:ser>
          <c:idx val="27"/>
          <c:order val="27"/>
          <c:tx>
            <c:strRef>
              <c:f>Calculations!$C$83</c:f>
              <c:strCache>
                <c:ptCount val="1"/>
                <c:pt idx="0">
                  <c:v>Specification Limits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Calculations!$B$90:$B$92</c:f>
              <c:numCache>
                <c:formatCode>General</c:formatCode>
                <c:ptCount val="3"/>
                <c:pt idx="0">
                  <c:v>0</c:v>
                </c:pt>
                <c:pt idx="1">
                  <c:v>1.65</c:v>
                </c:pt>
                <c:pt idx="2">
                  <c:v>5</c:v>
                </c:pt>
              </c:numCache>
            </c:numRef>
          </c:xVal>
          <c:yVal>
            <c:numRef>
              <c:f>Calculations!$D$90:$D$92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 formatCode="0%">
                  <c:v>0.28632478632478642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B72E-4738-BC7E-37D852C101DC}"/>
            </c:ext>
          </c:extLst>
        </c:ser>
        <c:ser>
          <c:idx val="28"/>
          <c:order val="28"/>
          <c:tx>
            <c:strRef>
              <c:f>Calculations!$C$89</c:f>
              <c:strCache>
                <c:ptCount val="1"/>
                <c:pt idx="0">
                  <c:v>Specification Limits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Calculations!$B$84:$B$86</c:f>
              <c:numCache>
                <c:formatCode>General</c:formatCode>
                <c:ptCount val="3"/>
                <c:pt idx="0">
                  <c:v>0</c:v>
                </c:pt>
                <c:pt idx="1">
                  <c:v>0.15000000000000002</c:v>
                </c:pt>
                <c:pt idx="2">
                  <c:v>5</c:v>
                </c:pt>
              </c:numCache>
            </c:numRef>
          </c:xVal>
          <c:yVal>
            <c:numRef>
              <c:f>Calculations!$D$84:$D$86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 formatCode="0%">
                  <c:v>0.41452991452991461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B72E-4738-BC7E-37D852C101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5193840"/>
        <c:axId val="275194320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Calculations!$C$72</c15:sqref>
                        </c15:formulaRef>
                      </c:ext>
                    </c:extLst>
                    <c:strCache>
                      <c:ptCount val="1"/>
                      <c:pt idx="0">
                        <c:v>Spring 1
Before BO at 1% Extension</c:v>
                      </c:pt>
                    </c:strCache>
                  </c:strRef>
                </c:tx>
                <c:spPr>
                  <a:ln w="19050" cap="rnd">
                    <a:solidFill>
                      <a:srgbClr val="7030A0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Calculations!$C$73:$C$79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1.1827956989247251E-2</c:v>
                      </c:pt>
                      <c:pt idx="2">
                        <c:v>6.4899291688001307E-2</c:v>
                      </c:pt>
                      <c:pt idx="3">
                        <c:v>0.15057474398361489</c:v>
                      </c:pt>
                      <c:pt idx="4">
                        <c:v>0.23625019627922847</c:v>
                      </c:pt>
                      <c:pt idx="5">
                        <c:v>0.32192564857484207</c:v>
                      </c:pt>
                      <c:pt idx="6">
                        <c:v>0.4102892729134664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5-B72E-4738-BC7E-37D852C101DC}"/>
                  </c:ext>
                </c:extLst>
              </c15:ser>
            </c15:filteredScatterSeries>
            <c15:filteredScatte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Calculations!$D$72</c15:sqref>
                        </c15:formulaRef>
                      </c:ext>
                    </c:extLst>
                    <c:strCache>
                      <c:ptCount val="1"/>
                      <c:pt idx="0">
                        <c:v>Spring 1 After BO</c:v>
                      </c:pt>
                    </c:strCache>
                  </c:strRef>
                </c:tx>
                <c:spPr>
                  <a:ln w="19050" cap="rnd">
                    <a:solidFill>
                      <a:srgbClr val="7030A0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Calculations!$D$73:$D$79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1.6129032258064516E-2</c:v>
                      </c:pt>
                      <c:pt idx="2">
                        <c:v>0.10287975337088234</c:v>
                      </c:pt>
                      <c:pt idx="3">
                        <c:v>0.18855520566649592</c:v>
                      </c:pt>
                      <c:pt idx="4">
                        <c:v>0.26885431387608799</c:v>
                      </c:pt>
                      <c:pt idx="5">
                        <c:v>0.35452976617170157</c:v>
                      </c:pt>
                      <c:pt idx="6">
                        <c:v>0.44289339051032578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B72E-4738-BC7E-37D852C101DC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Calculations!$E$72</c15:sqref>
                        </c15:formulaRef>
                      </c:ext>
                    </c:extLst>
                    <c:strCache>
                      <c:ptCount val="1"/>
                      <c:pt idx="0">
                        <c:v>Spring 1 After BO 350</c:v>
                      </c:pt>
                    </c:strCache>
                  </c:strRef>
                </c:tx>
                <c:spPr>
                  <a:ln w="19050" cap="rnd">
                    <a:solidFill>
                      <a:srgbClr val="7030A0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Calculations!$E$73:$E$79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5.3763440860215058E-3</c:v>
                      </c:pt>
                      <c:pt idx="1">
                        <c:v>3.333333333333327E-2</c:v>
                      </c:pt>
                      <c:pt idx="2">
                        <c:v>0.11632061358593611</c:v>
                      </c:pt>
                      <c:pt idx="3">
                        <c:v>0.19930789383853895</c:v>
                      </c:pt>
                      <c:pt idx="4">
                        <c:v>0.28498334613415249</c:v>
                      </c:pt>
                      <c:pt idx="5">
                        <c:v>0.36797062638675537</c:v>
                      </c:pt>
                      <c:pt idx="6">
                        <c:v>0.45364607868236911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B72E-4738-BC7E-37D852C101DC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Calculations!$F$72</c15:sqref>
                        </c15:formulaRef>
                      </c:ext>
                    </c:extLst>
                    <c:strCache>
                      <c:ptCount val="1"/>
                      <c:pt idx="0">
                        <c:v>Spring 2
Before BO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Calculations!$F$73:$F$79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1.1827956989247251E-2</c:v>
                      </c:pt>
                      <c:pt idx="2">
                        <c:v>9.7503409284860829E-2</c:v>
                      </c:pt>
                      <c:pt idx="3">
                        <c:v>0.18317886158047442</c:v>
                      </c:pt>
                      <c:pt idx="4">
                        <c:v>0.26885431387608799</c:v>
                      </c:pt>
                      <c:pt idx="5">
                        <c:v>0.34915342208568007</c:v>
                      </c:pt>
                      <c:pt idx="6">
                        <c:v>0.44020521846731503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B72E-4738-BC7E-37D852C101DC}"/>
                  </c:ext>
                </c:extLst>
              </c15:ser>
            </c15:filteredScatterSeries>
            <c15:filteredScatte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Calculations!$G$72</c15:sqref>
                        </c15:formulaRef>
                      </c:ext>
                    </c:extLst>
                    <c:strCache>
                      <c:ptCount val="1"/>
                      <c:pt idx="0">
                        <c:v>Spring 2 After BO
 at 7% Extension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prstDash val="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Calculations!$G$73:$G$79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2.6881720430107529E-3</c:v>
                      </c:pt>
                      <c:pt idx="1">
                        <c:v>2.2580645161290262E-2</c:v>
                      </c:pt>
                      <c:pt idx="2">
                        <c:v>0.10556792541389309</c:v>
                      </c:pt>
                      <c:pt idx="3">
                        <c:v>0.18855520566649592</c:v>
                      </c:pt>
                      <c:pt idx="4">
                        <c:v>0.27423065796210949</c:v>
                      </c:pt>
                      <c:pt idx="5">
                        <c:v>0.35990611025772307</c:v>
                      </c:pt>
                      <c:pt idx="6">
                        <c:v>0.44558156255333681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B72E-4738-BC7E-37D852C101DC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Calculations!$H$72</c15:sqref>
                        </c15:formulaRef>
                      </c:ext>
                    </c:extLst>
                    <c:strCache>
                      <c:ptCount val="1"/>
                      <c:pt idx="0">
                        <c:v>Spring 2 After BO 330
 at 7% Extension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Calculations!$H$73:$H$79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2.6881720430107529E-3</c:v>
                      </c:pt>
                      <c:pt idx="1">
                        <c:v>5.4838709677419294E-2</c:v>
                      </c:pt>
                      <c:pt idx="2">
                        <c:v>0.14051416197303288</c:v>
                      </c:pt>
                      <c:pt idx="3">
                        <c:v>0.22618961426864645</c:v>
                      </c:pt>
                      <c:pt idx="4">
                        <c:v>0.30648872247823855</c:v>
                      </c:pt>
                      <c:pt idx="5">
                        <c:v>0.39216417477385213</c:v>
                      </c:pt>
                      <c:pt idx="6">
                        <c:v>0.47783962706946587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B72E-4738-BC7E-37D852C101DC}"/>
                  </c:ext>
                </c:extLst>
              </c15:ser>
            </c15:filteredScatterSeries>
            <c15:filteredScatte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Calculations!$I$72</c15:sqref>
                        </c15:formulaRef>
                      </c:ext>
                    </c:extLst>
                    <c:strCache>
                      <c:ptCount val="1"/>
                      <c:pt idx="0">
                        <c:v>Spring 3
Before BO at 12% Extension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</a:schemeClr>
                    </a:solidFill>
                    <a:ln w="9525">
                      <a:solidFill>
                        <a:schemeClr val="accent1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Calculations!$I$73:$I$79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-1.6085790884719107E-3</c:v>
                      </c:pt>
                      <c:pt idx="2">
                        <c:v>6.7751389420826355E-2</c:v>
                      </c:pt>
                      <c:pt idx="3">
                        <c:v>0.15319714881484311</c:v>
                      </c:pt>
                      <c:pt idx="4">
                        <c:v>0.2359619430614068</c:v>
                      </c:pt>
                      <c:pt idx="5">
                        <c:v>0.31872673730797046</c:v>
                      </c:pt>
                      <c:pt idx="6">
                        <c:v>0.4041724967019874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B72E-4738-BC7E-37D852C101DC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Calculations!$J$72</c15:sqref>
                        </c15:formulaRef>
                      </c:ext>
                    </c:extLst>
                    <c:strCache>
                      <c:ptCount val="1"/>
                      <c:pt idx="0">
                        <c:v>Spring 3 After BO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Calculations!$J$73:$J$79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9.1152815013404217E-3</c:v>
                      </c:pt>
                      <c:pt idx="2">
                        <c:v>9.456104089535719E-2</c:v>
                      </c:pt>
                      <c:pt idx="3">
                        <c:v>0.17732583514192088</c:v>
                      </c:pt>
                      <c:pt idx="4">
                        <c:v>0.25472869909357837</c:v>
                      </c:pt>
                      <c:pt idx="5">
                        <c:v>0.34017445848759514</c:v>
                      </c:pt>
                      <c:pt idx="6">
                        <c:v>0.42562021788161208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B72E-4738-BC7E-37D852C101DC}"/>
                  </c:ext>
                </c:extLst>
              </c15:ser>
            </c15:filteredScatterSeries>
            <c15:filteredScatter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Calculations!$K$72</c15:sqref>
                        </c15:formulaRef>
                      </c:ext>
                    </c:extLst>
                    <c:strCache>
                      <c:ptCount val="1"/>
                      <c:pt idx="0">
                        <c:v>Spring 3 After BO 350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Calculations!$K$73:$K$79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2.6809651474530832E-3</c:v>
                      </c:pt>
                      <c:pt idx="1">
                        <c:v>5.2010723860589754E-2</c:v>
                      </c:pt>
                      <c:pt idx="2">
                        <c:v>0.13477551810715344</c:v>
                      </c:pt>
                      <c:pt idx="3">
                        <c:v>0.21754031235371712</c:v>
                      </c:pt>
                      <c:pt idx="4">
                        <c:v>0.29762414145282773</c:v>
                      </c:pt>
                      <c:pt idx="5">
                        <c:v>0.38038893569939142</c:v>
                      </c:pt>
                      <c:pt idx="6">
                        <c:v>0.46851566024086111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B72E-4738-BC7E-37D852C101DC}"/>
                  </c:ext>
                </c:extLst>
              </c15:ser>
            </c15:filteredScatterSeries>
            <c15:filteredScatter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Calculations!$O$72</c15:sqref>
                        </c15:formulaRef>
                      </c:ext>
                    </c:extLst>
                    <c:strCache>
                      <c:ptCount val="1"/>
                      <c:pt idx="0">
                        <c:v>Spring 5
Before BO at 21% Extension</c:v>
                      </c:pt>
                    </c:strCache>
                  </c:strRef>
                </c:tx>
                <c:spPr>
                  <a:ln w="19050" cap="rnd">
                    <a:solidFill>
                      <a:srgbClr val="00B0F0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Calculations!$O$73:$O$79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-1.6129032258065128E-3</c:v>
                      </c:pt>
                      <c:pt idx="2">
                        <c:v>6.5245344768731797E-2</c:v>
                      </c:pt>
                      <c:pt idx="3">
                        <c:v>0.15092079706434539</c:v>
                      </c:pt>
                      <c:pt idx="4">
                        <c:v>0.23659624935995896</c:v>
                      </c:pt>
                      <c:pt idx="5">
                        <c:v>0.31958352961256181</c:v>
                      </c:pt>
                      <c:pt idx="6">
                        <c:v>0.40794715395118597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B72E-4738-BC7E-37D852C101DC}"/>
                  </c:ext>
                </c:extLst>
              </c15:ser>
            </c15:filteredScatterSeries>
            <c15:filteredScatter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Calculations!$P$72</c15:sqref>
                        </c15:formulaRef>
                      </c:ext>
                    </c:extLst>
                    <c:strCache>
                      <c:ptCount val="1"/>
                      <c:pt idx="0">
                        <c:v>Spring 5 After BO</c:v>
                      </c:pt>
                    </c:strCache>
                  </c:strRef>
                </c:tx>
                <c:spPr>
                  <a:ln w="19050" cap="rnd">
                    <a:solidFill>
                      <a:srgbClr val="00B0F0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Calculations!$P$73:$P$79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2.7956989247311766E-2</c:v>
                      </c:pt>
                      <c:pt idx="2">
                        <c:v>0.10825609745690384</c:v>
                      </c:pt>
                      <c:pt idx="3">
                        <c:v>0.19393154975251742</c:v>
                      </c:pt>
                      <c:pt idx="4">
                        <c:v>0.27691883000512024</c:v>
                      </c:pt>
                      <c:pt idx="5">
                        <c:v>0.35990611025772307</c:v>
                      </c:pt>
                      <c:pt idx="6">
                        <c:v>0.44558156255333681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B72E-4738-BC7E-37D852C101DC}"/>
                  </c:ext>
                </c:extLst>
              </c15:ser>
            </c15:filteredScatterSeries>
            <c15:filteredScatter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Calculations!$Q$72</c15:sqref>
                        </c15:formulaRef>
                      </c:ext>
                    </c:extLst>
                    <c:strCache>
                      <c:ptCount val="1"/>
                      <c:pt idx="0">
                        <c:v>Spring 5 After BO 350</c:v>
                      </c:pt>
                    </c:strCache>
                  </c:strRef>
                </c:tx>
                <c:spPr>
                  <a:ln w="19050" cap="rnd">
                    <a:solidFill>
                      <a:srgbClr val="00B0F0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Calculations!$Q$73:$Q$79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1.6129032258064516E-2</c:v>
                      </c:pt>
                      <c:pt idx="1">
                        <c:v>0.10322580645161285</c:v>
                      </c:pt>
                      <c:pt idx="2">
                        <c:v>0.18352491466120491</c:v>
                      </c:pt>
                      <c:pt idx="3">
                        <c:v>0.26651219491380773</c:v>
                      </c:pt>
                      <c:pt idx="4">
                        <c:v>0.34949947516641056</c:v>
                      </c:pt>
                      <c:pt idx="5">
                        <c:v>0.43248675541901344</c:v>
                      </c:pt>
                      <c:pt idx="6">
                        <c:v>0.51547403567161643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B72E-4738-BC7E-37D852C101DC}"/>
                  </c:ext>
                </c:extLst>
              </c15:ser>
            </c15:filteredScatterSeries>
            <c15:filteredScatterSeries>
              <c15:ser>
                <c:idx val="15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Calculations!$R$72</c15:sqref>
                        </c15:formulaRef>
                      </c:ext>
                    </c:extLst>
                    <c:strCache>
                      <c:ptCount val="1"/>
                      <c:pt idx="0">
                        <c:v>Spring 6
Before BO at 27% Extension</c:v>
                      </c:pt>
                    </c:strCache>
                  </c:strRef>
                </c:tx>
                <c:spPr>
                  <a:ln w="19050" cap="rnd">
                    <a:solidFill>
                      <a:srgbClr val="00B050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Calculations!$R$73:$R$79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-1.6085790884719107E-3</c:v>
                      </c:pt>
                      <c:pt idx="2">
                        <c:v>6.7751389420826355E-2</c:v>
                      </c:pt>
                      <c:pt idx="3">
                        <c:v>0.14783521851993695</c:v>
                      </c:pt>
                      <c:pt idx="4">
                        <c:v>0.23328097791395372</c:v>
                      </c:pt>
                      <c:pt idx="5">
                        <c:v>0.31872673730797046</c:v>
                      </c:pt>
                      <c:pt idx="6">
                        <c:v>0.4041724967019874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B72E-4738-BC7E-37D852C101DC}"/>
                  </c:ext>
                </c:extLst>
              </c15:ser>
            </c15:filteredScatterSeries>
            <c15:filteredScatter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Calculations!$S$72</c15:sqref>
                        </c15:formulaRef>
                      </c:ext>
                    </c:extLst>
                    <c:strCache>
                      <c:ptCount val="1"/>
                      <c:pt idx="0">
                        <c:v>Spring 6 After BO</c:v>
                      </c:pt>
                    </c:strCache>
                  </c:strRef>
                </c:tx>
                <c:spPr>
                  <a:ln w="19050" cap="rnd">
                    <a:solidFill>
                      <a:srgbClr val="00B050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Calculations!$S$73:$S$79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3.5924932975871252E-2</c:v>
                      </c:pt>
                      <c:pt idx="2">
                        <c:v>0.12137069236988801</c:v>
                      </c:pt>
                      <c:pt idx="3">
                        <c:v>0.20681645176390479</c:v>
                      </c:pt>
                      <c:pt idx="4">
                        <c:v>0.29226221115792156</c:v>
                      </c:pt>
                      <c:pt idx="5">
                        <c:v>0.37234604025703216</c:v>
                      </c:pt>
                      <c:pt idx="6">
                        <c:v>0.45779179965104905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2-B72E-4738-BC7E-37D852C101DC}"/>
                  </c:ext>
                </c:extLst>
              </c15:ser>
            </c15:filteredScatterSeries>
            <c15:filteredScatter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Calculations!$T$72</c15:sqref>
                        </c15:formulaRef>
                      </c:ext>
                    </c:extLst>
                    <c:strCache>
                      <c:ptCount val="1"/>
                      <c:pt idx="0">
                        <c:v>Spring 6 After BO 350</c:v>
                      </c:pt>
                    </c:strCache>
                  </c:strRef>
                </c:tx>
                <c:spPr>
                  <a:ln w="19050" cap="rnd">
                    <a:solidFill>
                      <a:srgbClr val="00B050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Calculations!$T$73:$T$79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3.7533512064343161E-2</c:v>
                      </c:pt>
                      <c:pt idx="1">
                        <c:v>0.11903485254691683</c:v>
                      </c:pt>
                      <c:pt idx="2">
                        <c:v>0.2017996467934805</c:v>
                      </c:pt>
                      <c:pt idx="3">
                        <c:v>0.28456444104004419</c:v>
                      </c:pt>
                      <c:pt idx="4">
                        <c:v>0.36732923528660788</c:v>
                      </c:pt>
                      <c:pt idx="5">
                        <c:v>0.45277499468062465</c:v>
                      </c:pt>
                      <c:pt idx="6">
                        <c:v>0.53822075407464154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3-B72E-4738-BC7E-37D852C101DC}"/>
                  </c:ext>
                </c:extLst>
              </c15:ser>
            </c15:filteredScatterSeries>
            <c15:filteredScatter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Calculations!$U$72</c15:sqref>
                        </c15:formulaRef>
                      </c:ext>
                    </c:extLst>
                    <c:strCache>
                      <c:ptCount val="1"/>
                      <c:pt idx="0">
                        <c:v>Spring 7
Before BO at 32% Extension</c:v>
                      </c:pt>
                    </c:strCache>
                  </c:strRef>
                </c:tx>
                <c:spPr>
                  <a:ln w="19050" cap="rnd">
                    <a:solidFill>
                      <a:srgbClr val="FF33CC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80000"/>
                      </a:schemeClr>
                    </a:solidFill>
                    <a:ln w="9525">
                      <a:solidFill>
                        <a:schemeClr val="accent1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Calculations!$U$73:$U$79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-1.6085790884719107E-3</c:v>
                      </c:pt>
                      <c:pt idx="2">
                        <c:v>6.7751389420826355E-2</c:v>
                      </c:pt>
                      <c:pt idx="3">
                        <c:v>0.15319714881484311</c:v>
                      </c:pt>
                      <c:pt idx="4">
                        <c:v>0.23864290820885989</c:v>
                      </c:pt>
                      <c:pt idx="5">
                        <c:v>0.32408866760287663</c:v>
                      </c:pt>
                      <c:pt idx="6">
                        <c:v>0.40953442699689357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4-B72E-4738-BC7E-37D852C101DC}"/>
                  </c:ext>
                </c:extLst>
              </c15:ser>
            </c15:filteredScatterSeries>
            <c15:filteredScatterSeries>
              <c15:ser>
                <c:idx val="19"/>
                <c:order val="1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Calculations!$V$72</c15:sqref>
                        </c15:formulaRef>
                      </c:ext>
                    </c:extLst>
                    <c:strCache>
                      <c:ptCount val="1"/>
                      <c:pt idx="0">
                        <c:v>Spring 7 After BO</c:v>
                      </c:pt>
                    </c:strCache>
                  </c:strRef>
                </c:tx>
                <c:spPr>
                  <a:ln w="19050" cap="rnd">
                    <a:solidFill>
                      <a:srgbClr val="FF33CC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80000"/>
                      </a:schemeClr>
                    </a:solidFill>
                    <a:ln w="9525">
                      <a:solidFill>
                        <a:schemeClr val="accent2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Calculations!$V$73:$V$79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2.5201072386058919E-2</c:v>
                      </c:pt>
                      <c:pt idx="2">
                        <c:v>0.13745648325460652</c:v>
                      </c:pt>
                      <c:pt idx="3">
                        <c:v>0.22022127750117021</c:v>
                      </c:pt>
                      <c:pt idx="4">
                        <c:v>0.3029860717477339</c:v>
                      </c:pt>
                      <c:pt idx="5">
                        <c:v>0.38843183114175062</c:v>
                      </c:pt>
                      <c:pt idx="6">
                        <c:v>0.46372443550789394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5-B72E-4738-BC7E-37D852C101DC}"/>
                  </c:ext>
                </c:extLst>
              </c15:ser>
            </c15:filteredScatterSeries>
            <c15:filteredScatterSeries>
              <c15:ser>
                <c:idx val="20"/>
                <c:order val="2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Calculations!$W$72</c15:sqref>
                        </c15:formulaRef>
                      </c:ext>
                    </c:extLst>
                    <c:strCache>
                      <c:ptCount val="1"/>
                      <c:pt idx="0">
                        <c:v>Spring 7 After BO 350</c:v>
                      </c:pt>
                    </c:strCache>
                  </c:strRef>
                </c:tx>
                <c:spPr>
                  <a:ln w="19050" cap="rnd">
                    <a:solidFill>
                      <a:srgbClr val="FF33CC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80000"/>
                      </a:schemeClr>
                    </a:solidFill>
                    <a:ln w="9525">
                      <a:solidFill>
                        <a:schemeClr val="accent3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Calculations!$W$73:$W$79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3.4852546916890083E-2</c:v>
                      </c:pt>
                      <c:pt idx="1">
                        <c:v>0.14316353887399458</c:v>
                      </c:pt>
                      <c:pt idx="2">
                        <c:v>0.22860929826801135</c:v>
                      </c:pt>
                      <c:pt idx="3">
                        <c:v>0.31244647857355617</c:v>
                      </c:pt>
                      <c:pt idx="4">
                        <c:v>0.39413888676113856</c:v>
                      </c:pt>
                      <c:pt idx="5">
                        <c:v>0.47690368100770236</c:v>
                      </c:pt>
                      <c:pt idx="6">
                        <c:v>0.5623494404017193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6-B72E-4738-BC7E-37D852C101DC}"/>
                  </c:ext>
                </c:extLst>
              </c15:ser>
            </c15:filteredScatterSeries>
            <c15:filteredScatterSeries>
              <c15:ser>
                <c:idx val="21"/>
                <c:order val="2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Calculations!$X$72</c15:sqref>
                        </c15:formulaRef>
                      </c:ext>
                    </c:extLst>
                    <c:strCache>
                      <c:ptCount val="1"/>
                      <c:pt idx="0">
                        <c:v>Spring 8
Before BO </c:v>
                      </c:pt>
                    </c:strCache>
                  </c:strRef>
                </c:tx>
                <c:spPr>
                  <a:ln w="19050" cap="rnd">
                    <a:solidFill>
                      <a:schemeClr val="bg1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>
                        <a:lumMod val="80000"/>
                      </a:schemeClr>
                    </a:solidFill>
                    <a:ln w="9525">
                      <a:solidFill>
                        <a:schemeClr val="accent4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Calculations!$X$73:$X$79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-1.6085790884719107E-3</c:v>
                      </c:pt>
                      <c:pt idx="2">
                        <c:v>6.2389459125920192E-2</c:v>
                      </c:pt>
                      <c:pt idx="3">
                        <c:v>0.14783521851993695</c:v>
                      </c:pt>
                      <c:pt idx="4">
                        <c:v>0.23488955700242564</c:v>
                      </c:pt>
                      <c:pt idx="5">
                        <c:v>0.31872673730797046</c:v>
                      </c:pt>
                      <c:pt idx="6">
                        <c:v>0.4041724967019874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7-B72E-4738-BC7E-37D852C101DC}"/>
                  </c:ext>
                </c:extLst>
              </c15:ser>
            </c15:filteredScatterSeries>
            <c15:filteredScatterSeries>
              <c15:ser>
                <c:idx val="22"/>
                <c:order val="2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Calculations!$Y$72</c15:sqref>
                        </c15:formulaRef>
                      </c:ext>
                    </c:extLst>
                    <c:strCache>
                      <c:ptCount val="1"/>
                      <c:pt idx="0">
                        <c:v>Spring 8 After BO at 37% Extension</c:v>
                      </c:pt>
                    </c:strCache>
                  </c:strRef>
                </c:tx>
                <c:spPr>
                  <a:ln w="19050" cap="rnd">
                    <a:solidFill>
                      <a:schemeClr val="bg1">
                        <a:lumMod val="50000"/>
                      </a:schemeClr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>
                        <a:lumMod val="80000"/>
                      </a:schemeClr>
                    </a:solidFill>
                    <a:ln w="9525">
                      <a:solidFill>
                        <a:schemeClr val="accent5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Calculations!$Y$73:$Y$79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6.2734584450402087E-2</c:v>
                      </c:pt>
                      <c:pt idx="2">
                        <c:v>0.14818034384441886</c:v>
                      </c:pt>
                      <c:pt idx="3">
                        <c:v>0.23094513809098252</c:v>
                      </c:pt>
                      <c:pt idx="4">
                        <c:v>0.31639089748499927</c:v>
                      </c:pt>
                      <c:pt idx="5">
                        <c:v>0.39647472658410987</c:v>
                      </c:pt>
                      <c:pt idx="6">
                        <c:v>0.48460145112557956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8-B72E-4738-BC7E-37D852C101DC}"/>
                  </c:ext>
                </c:extLst>
              </c15:ser>
            </c15:filteredScatterSeries>
            <c15:filteredScatterSeries>
              <c15:ser>
                <c:idx val="23"/>
                <c:order val="2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Calculations!$Z$72</c15:sqref>
                        </c15:formulaRef>
                      </c:ext>
                    </c:extLst>
                    <c:strCache>
                      <c:ptCount val="1"/>
                      <c:pt idx="0">
                        <c:v>Spring 8 After BO 330
 at 37% Extension</c:v>
                      </c:pt>
                    </c:strCache>
                  </c:strRef>
                </c:tx>
                <c:spPr>
                  <a:ln w="19050" cap="rnd">
                    <a:solidFill>
                      <a:schemeClr val="accent3">
                        <a:lumMod val="75000"/>
                      </a:schemeClr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>
                        <a:lumMod val="80000"/>
                      </a:schemeClr>
                    </a:solidFill>
                    <a:ln w="9525">
                      <a:solidFill>
                        <a:schemeClr val="accent6">
                          <a:lumMod val="8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Calculations!$Z$73:$Z$79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8.0428954423592491E-2</c:v>
                      </c:pt>
                      <c:pt idx="1">
                        <c:v>0.16461126005361923</c:v>
                      </c:pt>
                      <c:pt idx="2">
                        <c:v>0.25005701944763603</c:v>
                      </c:pt>
                      <c:pt idx="3">
                        <c:v>0.33014084854674658</c:v>
                      </c:pt>
                      <c:pt idx="4">
                        <c:v>0.41290564279331016</c:v>
                      </c:pt>
                      <c:pt idx="5">
                        <c:v>0.49567043703987396</c:v>
                      </c:pt>
                      <c:pt idx="6">
                        <c:v>0.5811161964338909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9-B72E-4738-BC7E-37D852C101DC}"/>
                  </c:ext>
                </c:extLst>
              </c15:ser>
            </c15:filteredScatterSeries>
            <c15:filteredScatterSeries>
              <c15:ser>
                <c:idx val="24"/>
                <c:order val="2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Calculations!$AA$72</c15:sqref>
                        </c15:formulaRef>
                      </c:ext>
                    </c:extLst>
                    <c:strCache>
                      <c:ptCount val="1"/>
                      <c:pt idx="0">
                        <c:v>Spring 9
Before BO at 42% Extension</c:v>
                      </c:pt>
                    </c:strCache>
                  </c:strRef>
                </c:tx>
                <c:spPr>
                  <a:ln w="19050" cap="rnd">
                    <a:solidFill>
                      <a:srgbClr val="0000FF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Calculations!$AA$73:$AA$79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-1.6085790884719107E-3</c:v>
                      </c:pt>
                      <c:pt idx="2">
                        <c:v>6.2389459125920192E-2</c:v>
                      </c:pt>
                      <c:pt idx="3">
                        <c:v>0.14783521851993695</c:v>
                      </c:pt>
                      <c:pt idx="4">
                        <c:v>0.23328097791395372</c:v>
                      </c:pt>
                      <c:pt idx="5">
                        <c:v>0.31872673730797046</c:v>
                      </c:pt>
                      <c:pt idx="6">
                        <c:v>0.4041724967019874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A-B72E-4738-BC7E-37D852C101DC}"/>
                  </c:ext>
                </c:extLst>
              </c15:ser>
            </c15:filteredScatterSeries>
            <c15:filteredScatterSeries>
              <c15:ser>
                <c:idx val="25"/>
                <c:order val="2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Calculations!$AB$72</c15:sqref>
                        </c15:formulaRef>
                      </c:ext>
                    </c:extLst>
                    <c:strCache>
                      <c:ptCount val="1"/>
                      <c:pt idx="0">
                        <c:v>Spring 9 After BO</c:v>
                      </c:pt>
                    </c:strCache>
                  </c:strRef>
                </c:tx>
                <c:spPr>
                  <a:ln w="19050" cap="rnd">
                    <a:solidFill>
                      <a:srgbClr val="0000FF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Calculations!$AB$73:$AB$79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</c:v>
                      </c:pt>
                      <c:pt idx="1">
                        <c:v>7.3458445040214412E-2</c:v>
                      </c:pt>
                      <c:pt idx="2">
                        <c:v>0.15890420443423117</c:v>
                      </c:pt>
                      <c:pt idx="3">
                        <c:v>0.24434996382824795</c:v>
                      </c:pt>
                      <c:pt idx="4">
                        <c:v>0.32711475807481161</c:v>
                      </c:pt>
                      <c:pt idx="5">
                        <c:v>0.41256051746882838</c:v>
                      </c:pt>
                      <c:pt idx="6">
                        <c:v>0.49532531171539224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B-B72E-4738-BC7E-37D852C101DC}"/>
                  </c:ext>
                </c:extLst>
              </c15:ser>
            </c15:filteredScatterSeries>
            <c15:filteredScatterSeries>
              <c15:ser>
                <c:idx val="26"/>
                <c:order val="2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Calculations!$AC$72</c15:sqref>
                        </c15:formulaRef>
                      </c:ext>
                    </c:extLst>
                    <c:strCache>
                      <c:ptCount val="1"/>
                      <c:pt idx="0">
                        <c:v>Spring 9 After BO 350</c:v>
                      </c:pt>
                    </c:strCache>
                  </c:strRef>
                </c:tx>
                <c:spPr>
                  <a:ln w="19050" cap="rnd">
                    <a:solidFill>
                      <a:srgbClr val="0000FF"/>
                    </a:solidFill>
                    <a:prstDash val="sysDot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Calculations!$B$73:$B$79</c15:sqref>
                        </c15:formulaRef>
                      </c:ext>
                    </c:extLst>
                    <c:numCache>
                      <c:formatCode>0</c:formatCode>
                      <c:ptCount val="7"/>
                      <c:pt idx="0">
                        <c:v>0</c:v>
                      </c:pt>
                      <c:pt idx="1">
                        <c:v>0.98100000000000009</c:v>
                      </c:pt>
                      <c:pt idx="2">
                        <c:v>1.9620000000000002</c:v>
                      </c:pt>
                      <c:pt idx="3">
                        <c:v>2.9430000000000001</c:v>
                      </c:pt>
                      <c:pt idx="4">
                        <c:v>3.9240000000000004</c:v>
                      </c:pt>
                      <c:pt idx="5">
                        <c:v>4.9050000000000002</c:v>
                      </c:pt>
                      <c:pt idx="6">
                        <c:v>5.8860000000000001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Calculations!$AC$73:$AC$79</c15:sqref>
                        </c15:formulaRef>
                      </c:ext>
                    </c:extLst>
                    <c:numCache>
                      <c:formatCode>0%</c:formatCode>
                      <c:ptCount val="7"/>
                      <c:pt idx="0">
                        <c:v>0.10991957104557641</c:v>
                      </c:pt>
                      <c:pt idx="1">
                        <c:v>0.18605898123324391</c:v>
                      </c:pt>
                      <c:pt idx="2">
                        <c:v>0.27150474062726065</c:v>
                      </c:pt>
                      <c:pt idx="3">
                        <c:v>0.35426953487382434</c:v>
                      </c:pt>
                      <c:pt idx="4">
                        <c:v>0.43703432912038787</c:v>
                      </c:pt>
                      <c:pt idx="5">
                        <c:v>0.51979912336695167</c:v>
                      </c:pt>
                      <c:pt idx="6">
                        <c:v>0.60256391761351558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C-B72E-4738-BC7E-37D852C101DC}"/>
                  </c:ext>
                </c:extLst>
              </c15:ser>
            </c15:filteredScatterSeries>
          </c:ext>
        </c:extLst>
      </c:scatterChart>
      <c:valAx>
        <c:axId val="275193840"/>
        <c:scaling>
          <c:orientation val="minMax"/>
          <c:max val="5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Axial</a:t>
                </a:r>
                <a:r>
                  <a:rPr lang="en-GB" b="1" baseline="0"/>
                  <a:t> Force (N)</a:t>
                </a:r>
                <a:endParaRPr lang="en-GB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75194320"/>
        <c:crosses val="autoZero"/>
        <c:crossBetween val="midCat"/>
        <c:majorUnit val="0.5"/>
      </c:valAx>
      <c:valAx>
        <c:axId val="275194320"/>
        <c:scaling>
          <c:orientation val="minMax"/>
          <c:max val="0.4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Spring</a:t>
                </a:r>
                <a:r>
                  <a:rPr lang="en-GB" b="1" baseline="0"/>
                  <a:t> Extension (%)</a:t>
                </a:r>
                <a:endParaRPr lang="en-GB" b="1"/>
              </a:p>
            </c:rich>
          </c:tx>
          <c:layout>
            <c:manualLayout>
              <c:xMode val="edge"/>
              <c:yMode val="edge"/>
              <c:x val="2.6796854039597341E-2"/>
              <c:y val="0.2848514210707195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751938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de-DE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8F7C20-FA2E-4627-8397-B3FD8987BBD3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51D7B95-CCF6-4D9B-8E6B-21605ACDDDCA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dk1"/>
        </a:solidFill>
        <a:ln>
          <a:solidFill>
            <a:schemeClr val="tx2"/>
          </a:solidFill>
        </a:ln>
      </dgm:spPr>
      <dgm:t>
        <a:bodyPr/>
        <a:lstStyle/>
        <a:p>
          <a:r>
            <a:rPr lang="de-DE" sz="1800" b="1" dirty="0">
              <a:solidFill>
                <a:schemeClr val="bg1"/>
              </a:solidFill>
            </a:rPr>
            <a:t>LSS1</a:t>
          </a:r>
        </a:p>
      </dgm:t>
    </dgm:pt>
    <dgm:pt modelId="{7C7DA53B-C2C8-4CA0-906F-E6346B4FCFDB}" type="parTrans" cxnId="{7FE9F3CC-DE78-44F9-BD97-11343E908C71}">
      <dgm:prSet/>
      <dgm:spPr/>
      <dgm:t>
        <a:bodyPr/>
        <a:lstStyle/>
        <a:p>
          <a:endParaRPr lang="de-DE"/>
        </a:p>
      </dgm:t>
    </dgm:pt>
    <dgm:pt modelId="{0CBFD6D8-7DA3-419E-B47E-FC58384B768E}" type="sibTrans" cxnId="{7FE9F3CC-DE78-44F9-BD97-11343E908C71}">
      <dgm:prSet/>
      <dgm:spPr/>
      <dgm:t>
        <a:bodyPr/>
        <a:lstStyle/>
        <a:p>
          <a:endParaRPr lang="de-DE"/>
        </a:p>
      </dgm:t>
    </dgm:pt>
    <dgm:pt modelId="{4F479DD4-908A-41AD-8E8D-D7B7D79F956C}">
      <dgm:prSet phldrT="[Text]"/>
      <dgm:spPr/>
      <dgm:t>
        <a:bodyPr/>
        <a:lstStyle/>
        <a:p>
          <a:pPr>
            <a:buNone/>
          </a:pPr>
          <a:r>
            <a:rPr lang="en-GB" dirty="0">
              <a:solidFill>
                <a:srgbClr val="181818"/>
              </a:solidFill>
            </a:rPr>
            <a:t>VMBGA.C4L1.X – A4L1.X – failed module</a:t>
          </a:r>
          <a:endParaRPr lang="de-DE" dirty="0"/>
        </a:p>
      </dgm:t>
    </dgm:pt>
    <dgm:pt modelId="{766CF87F-40E8-42AB-A50C-69F3FF87AA30}" type="sibTrans" cxnId="{14557720-7CB5-40A7-B44B-9431A1DB522F}">
      <dgm:prSet/>
      <dgm:spPr/>
      <dgm:t>
        <a:bodyPr/>
        <a:lstStyle/>
        <a:p>
          <a:endParaRPr lang="de-DE"/>
        </a:p>
      </dgm:t>
    </dgm:pt>
    <dgm:pt modelId="{9128822C-FEC7-475D-BD44-3E08758F4CEB}" type="parTrans" cxnId="{14557720-7CB5-40A7-B44B-9431A1DB522F}">
      <dgm:prSet/>
      <dgm:spPr/>
      <dgm:t>
        <a:bodyPr/>
        <a:lstStyle/>
        <a:p>
          <a:endParaRPr lang="de-DE"/>
        </a:p>
      </dgm:t>
    </dgm:pt>
    <dgm:pt modelId="{397CE2A8-91D2-4423-9A55-9101E59719BE}">
      <dgm:prSet phldrT="[Text]"/>
      <dgm:spPr/>
      <dgm:t>
        <a:bodyPr/>
        <a:lstStyle/>
        <a:p>
          <a:pPr>
            <a:buNone/>
          </a:pPr>
          <a:r>
            <a:rPr lang="en-GB" dirty="0">
              <a:solidFill>
                <a:srgbClr val="181818"/>
              </a:solidFill>
            </a:rPr>
            <a:t>VMBGA.B4R1.X – A4R1.X – spring degradation </a:t>
          </a:r>
          <a:endParaRPr lang="de-DE" dirty="0"/>
        </a:p>
      </dgm:t>
    </dgm:pt>
    <dgm:pt modelId="{48A44AA5-9417-418C-B967-C781CDB196D5}" type="sibTrans" cxnId="{10D70036-4360-4F76-8B6F-F17DF5E2A8CA}">
      <dgm:prSet/>
      <dgm:spPr/>
      <dgm:t>
        <a:bodyPr/>
        <a:lstStyle/>
        <a:p>
          <a:endParaRPr lang="de-DE"/>
        </a:p>
      </dgm:t>
    </dgm:pt>
    <dgm:pt modelId="{6D0C9B2D-A78A-4B12-8073-40E25FF73A3E}" type="parTrans" cxnId="{10D70036-4360-4F76-8B6F-F17DF5E2A8CA}">
      <dgm:prSet/>
      <dgm:spPr/>
      <dgm:t>
        <a:bodyPr/>
        <a:lstStyle/>
        <a:p>
          <a:endParaRPr lang="de-DE"/>
        </a:p>
      </dgm:t>
    </dgm:pt>
    <dgm:pt modelId="{334D1B96-CC1A-4BC7-BD47-066096458BC2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5"/>
        </a:solidFill>
        <a:ln>
          <a:solidFill>
            <a:schemeClr val="tx2"/>
          </a:solidFill>
        </a:ln>
      </dgm:spPr>
      <dgm:t>
        <a:bodyPr/>
        <a:lstStyle/>
        <a:p>
          <a:r>
            <a:rPr lang="de-DE" sz="1800" b="1" dirty="0">
              <a:solidFill>
                <a:schemeClr val="bg1"/>
              </a:solidFill>
            </a:rPr>
            <a:t>LSS5</a:t>
          </a:r>
        </a:p>
      </dgm:t>
    </dgm:pt>
    <dgm:pt modelId="{8ED9B2A7-A6F5-4EED-B870-8192B0A54D7B}" type="sibTrans" cxnId="{72FC583D-E760-4592-8CD9-0E33D9C3A0C1}">
      <dgm:prSet/>
      <dgm:spPr/>
      <dgm:t>
        <a:bodyPr/>
        <a:lstStyle/>
        <a:p>
          <a:endParaRPr lang="de-DE"/>
        </a:p>
      </dgm:t>
    </dgm:pt>
    <dgm:pt modelId="{917D8784-EA77-4463-B0F1-0D5017ED864C}" type="parTrans" cxnId="{72FC583D-E760-4592-8CD9-0E33D9C3A0C1}">
      <dgm:prSet/>
      <dgm:spPr/>
      <dgm:t>
        <a:bodyPr/>
        <a:lstStyle/>
        <a:p>
          <a:endParaRPr lang="de-DE"/>
        </a:p>
      </dgm:t>
    </dgm:pt>
    <dgm:pt modelId="{5D290D44-85A9-4B54-8E26-CC4BC2B819FF}">
      <dgm:prSet phldrT="[Text]"/>
      <dgm:spPr/>
      <dgm:t>
        <a:bodyPr/>
        <a:lstStyle/>
        <a:p>
          <a:pPr>
            <a:buNone/>
          </a:pPr>
          <a:r>
            <a:rPr lang="en-GB" dirty="0">
              <a:solidFill>
                <a:srgbClr val="181818"/>
              </a:solidFill>
            </a:rPr>
            <a:t>VMBGA.C4R5.X – A4R5.X – spring degradation</a:t>
          </a:r>
          <a:endParaRPr lang="de-DE" dirty="0"/>
        </a:p>
      </dgm:t>
    </dgm:pt>
    <dgm:pt modelId="{9C3AF03D-5468-4B93-B245-27EDFA28BD49}" type="sibTrans" cxnId="{32B52DC9-DC9D-4987-BE40-F8F0A48087B7}">
      <dgm:prSet/>
      <dgm:spPr/>
      <dgm:t>
        <a:bodyPr/>
        <a:lstStyle/>
        <a:p>
          <a:endParaRPr lang="de-DE"/>
        </a:p>
      </dgm:t>
    </dgm:pt>
    <dgm:pt modelId="{831FFA9F-E9C2-454A-9D5A-ACBDBC3AC3EA}" type="parTrans" cxnId="{32B52DC9-DC9D-4987-BE40-F8F0A48087B7}">
      <dgm:prSet/>
      <dgm:spPr/>
      <dgm:t>
        <a:bodyPr/>
        <a:lstStyle/>
        <a:p>
          <a:endParaRPr lang="de-DE"/>
        </a:p>
      </dgm:t>
    </dgm:pt>
    <dgm:pt modelId="{5C6906CF-9D64-4D7A-A69E-3F2C6C26BE1E}">
      <dgm:prSet phldrT="[Text]"/>
      <dgm:spPr/>
      <dgm:t>
        <a:bodyPr/>
        <a:lstStyle/>
        <a:p>
          <a:pPr>
            <a:buNone/>
          </a:pPr>
          <a:r>
            <a:rPr lang="en-GB" dirty="0">
              <a:solidFill>
                <a:srgbClr val="181818"/>
              </a:solidFill>
            </a:rPr>
            <a:t>VMBGA.B4R5.X – A4R5.X – spring degradation </a:t>
          </a:r>
          <a:endParaRPr lang="de-DE" dirty="0"/>
        </a:p>
      </dgm:t>
    </dgm:pt>
    <dgm:pt modelId="{56BAB291-DCB6-45A2-B9D9-04AE8380DA29}" type="sibTrans" cxnId="{6B8EB4B8-6EFD-4990-BC62-8E3A9AD882DF}">
      <dgm:prSet/>
      <dgm:spPr/>
      <dgm:t>
        <a:bodyPr/>
        <a:lstStyle/>
        <a:p>
          <a:endParaRPr lang="de-DE"/>
        </a:p>
      </dgm:t>
    </dgm:pt>
    <dgm:pt modelId="{FF50039A-B4A9-4AA1-BCC2-5AE26008D43C}" type="parTrans" cxnId="{6B8EB4B8-6EFD-4990-BC62-8E3A9AD882DF}">
      <dgm:prSet/>
      <dgm:spPr/>
      <dgm:t>
        <a:bodyPr/>
        <a:lstStyle/>
        <a:p>
          <a:endParaRPr lang="de-DE"/>
        </a:p>
      </dgm:t>
    </dgm:pt>
    <dgm:pt modelId="{565C3058-CB3F-4E45-84E2-3534BF01541D}">
      <dgm:prSet phldrT="[Text]" custT="1"/>
      <dgm:spPr>
        <a:solidFill>
          <a:srgbClr val="00B050"/>
        </a:solidFill>
        <a:ln>
          <a:solidFill>
            <a:schemeClr val="tx2"/>
          </a:solidFill>
        </a:ln>
      </dgm:spPr>
      <dgm:t>
        <a:bodyPr/>
        <a:lstStyle/>
        <a:p>
          <a:r>
            <a:rPr lang="de-DE" sz="1800" b="1" dirty="0">
              <a:solidFill>
                <a:schemeClr val="bg1"/>
              </a:solidFill>
            </a:rPr>
            <a:t>LSS8</a:t>
          </a:r>
        </a:p>
      </dgm:t>
    </dgm:pt>
    <dgm:pt modelId="{96FEC118-22CB-4E76-BC31-ED9ABA561A10}" type="sibTrans" cxnId="{3BF42F0A-511F-46D6-96C0-45D8CCCED68A}">
      <dgm:prSet/>
      <dgm:spPr/>
      <dgm:t>
        <a:bodyPr/>
        <a:lstStyle/>
        <a:p>
          <a:endParaRPr lang="de-DE"/>
        </a:p>
      </dgm:t>
    </dgm:pt>
    <dgm:pt modelId="{CECC70FE-7F7E-4511-9C72-AE9083086559}" type="parTrans" cxnId="{3BF42F0A-511F-46D6-96C0-45D8CCCED68A}">
      <dgm:prSet/>
      <dgm:spPr/>
      <dgm:t>
        <a:bodyPr/>
        <a:lstStyle/>
        <a:p>
          <a:endParaRPr lang="de-DE"/>
        </a:p>
      </dgm:t>
    </dgm:pt>
    <dgm:pt modelId="{3CAA83EE-3C42-47EE-BA89-70DD3B35923A}">
      <dgm:prSet phldrT="[Text]"/>
      <dgm:spPr/>
      <dgm:t>
        <a:bodyPr/>
        <a:lstStyle/>
        <a:p>
          <a:pPr>
            <a:buNone/>
          </a:pPr>
          <a:r>
            <a:rPr lang="en-GB" dirty="0">
              <a:solidFill>
                <a:srgbClr val="181818"/>
              </a:solidFill>
            </a:rPr>
            <a:t>VMBGG.A4L8.X – A4L8.X – spring degradation</a:t>
          </a:r>
          <a:endParaRPr lang="de-DE" dirty="0"/>
        </a:p>
      </dgm:t>
    </dgm:pt>
    <dgm:pt modelId="{4542A4B1-36F2-4737-848C-2DC1866888DD}" type="sibTrans" cxnId="{6D5CE25C-7BE8-4CD9-91FB-A17EC8B262C3}">
      <dgm:prSet/>
      <dgm:spPr/>
      <dgm:t>
        <a:bodyPr/>
        <a:lstStyle/>
        <a:p>
          <a:endParaRPr lang="de-DE"/>
        </a:p>
      </dgm:t>
    </dgm:pt>
    <dgm:pt modelId="{B5D51DDA-FEEF-4CFD-99DC-6A70D5F6D52D}" type="parTrans" cxnId="{6D5CE25C-7BE8-4CD9-91FB-A17EC8B262C3}">
      <dgm:prSet/>
      <dgm:spPr/>
      <dgm:t>
        <a:bodyPr/>
        <a:lstStyle/>
        <a:p>
          <a:endParaRPr lang="de-DE"/>
        </a:p>
      </dgm:t>
    </dgm:pt>
    <dgm:pt modelId="{1B636AEC-7860-43FC-B633-1E81912ED87F}">
      <dgm:prSet phldrT="[Text]"/>
      <dgm:spPr/>
      <dgm:t>
        <a:bodyPr/>
        <a:lstStyle/>
        <a:p>
          <a:pPr>
            <a:buNone/>
          </a:pPr>
          <a:r>
            <a:rPr lang="en-GB" dirty="0">
              <a:solidFill>
                <a:srgbClr val="181818"/>
              </a:solidFill>
            </a:rPr>
            <a:t>VMBGC.A4R8.X – A4R8.X – spring &amp; finger degradation </a:t>
          </a:r>
          <a:endParaRPr lang="de-DE" dirty="0"/>
        </a:p>
      </dgm:t>
    </dgm:pt>
    <dgm:pt modelId="{8E71A675-08CD-4A44-8414-4779DFCDC7B2}" type="sibTrans" cxnId="{EC62C5F3-D981-40D1-BB2D-A77A328EE49F}">
      <dgm:prSet/>
      <dgm:spPr/>
      <dgm:t>
        <a:bodyPr/>
        <a:lstStyle/>
        <a:p>
          <a:endParaRPr lang="de-DE"/>
        </a:p>
      </dgm:t>
    </dgm:pt>
    <dgm:pt modelId="{5E70BEDE-0BE4-4DCA-BA70-209AE1518DEF}" type="parTrans" cxnId="{EC62C5F3-D981-40D1-BB2D-A77A328EE49F}">
      <dgm:prSet/>
      <dgm:spPr/>
      <dgm:t>
        <a:bodyPr/>
        <a:lstStyle/>
        <a:p>
          <a:endParaRPr lang="de-DE"/>
        </a:p>
      </dgm:t>
    </dgm:pt>
    <dgm:pt modelId="{35EE2803-BBE4-4E9A-8BEA-E3CCDFC39E9E}">
      <dgm:prSet phldrT="[Text]"/>
      <dgm:spPr/>
      <dgm:t>
        <a:bodyPr/>
        <a:lstStyle/>
        <a:p>
          <a:pPr>
            <a:buNone/>
          </a:pPr>
          <a:r>
            <a:rPr lang="en-GB" dirty="0">
              <a:solidFill>
                <a:srgbClr val="181818"/>
              </a:solidFill>
            </a:rPr>
            <a:t>VMBGD.A4R8.X – D4R8.X – finger degradation </a:t>
          </a:r>
          <a:endParaRPr lang="de-DE" dirty="0"/>
        </a:p>
      </dgm:t>
    </dgm:pt>
    <dgm:pt modelId="{7272CC73-B635-4ED3-8484-221B3CB04E19}" type="sibTrans" cxnId="{0853BBE6-E857-44A4-AA70-88DAD2235919}">
      <dgm:prSet/>
      <dgm:spPr/>
      <dgm:t>
        <a:bodyPr/>
        <a:lstStyle/>
        <a:p>
          <a:endParaRPr lang="de-DE"/>
        </a:p>
      </dgm:t>
    </dgm:pt>
    <dgm:pt modelId="{CB122DCD-6F75-41A1-85D4-7BAFC9A3D4BB}" type="parTrans" cxnId="{0853BBE6-E857-44A4-AA70-88DAD2235919}">
      <dgm:prSet/>
      <dgm:spPr/>
      <dgm:t>
        <a:bodyPr/>
        <a:lstStyle/>
        <a:p>
          <a:endParaRPr lang="de-DE"/>
        </a:p>
      </dgm:t>
    </dgm:pt>
    <dgm:pt modelId="{FD368949-001A-481F-A670-6AF42FE58EF4}">
      <dgm:prSet phldrT="[Text]" custT="1">
        <dgm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sz="1800" b="1" dirty="0">
              <a:solidFill>
                <a:schemeClr val="bg1"/>
              </a:solidFill>
            </a:rPr>
            <a:t>LSS4</a:t>
          </a:r>
        </a:p>
      </dgm:t>
    </dgm:pt>
    <dgm:pt modelId="{E21B0446-AA5B-453E-B966-212A448CF807}" type="sibTrans" cxnId="{F10D2AC5-EF11-4204-A8C2-4902CD0C7D5A}">
      <dgm:prSet/>
      <dgm:spPr/>
      <dgm:t>
        <a:bodyPr/>
        <a:lstStyle/>
        <a:p>
          <a:endParaRPr lang="de-DE"/>
        </a:p>
      </dgm:t>
    </dgm:pt>
    <dgm:pt modelId="{C87F4400-5D27-4A6A-B0A9-A1DD5C74EE87}" type="parTrans" cxnId="{F10D2AC5-EF11-4204-A8C2-4902CD0C7D5A}">
      <dgm:prSet/>
      <dgm:spPr/>
      <dgm:t>
        <a:bodyPr/>
        <a:lstStyle/>
        <a:p>
          <a:endParaRPr lang="de-DE"/>
        </a:p>
      </dgm:t>
    </dgm:pt>
    <dgm:pt modelId="{66FAFF3E-D2E7-4EDD-8BC2-88B2E6DCC41C}">
      <dgm:prSet phldrT="[Text]"/>
      <dgm:spPr/>
      <dgm:t>
        <a:bodyPr/>
        <a:lstStyle/>
        <a:p>
          <a:pPr>
            <a:buNone/>
          </a:pPr>
          <a:r>
            <a:rPr lang="en-GB" dirty="0">
              <a:solidFill>
                <a:srgbClr val="181818"/>
              </a:solidFill>
            </a:rPr>
            <a:t>VMBGA.A5R4.B – D5R4.B – finger &amp; spring degradation</a:t>
          </a:r>
          <a:endParaRPr lang="de-DE" dirty="0"/>
        </a:p>
      </dgm:t>
    </dgm:pt>
    <dgm:pt modelId="{46184C64-FD8A-492B-A9D8-6A869C5D482F}" type="sibTrans" cxnId="{E65ADE62-41AD-4320-BDBD-293B867907DE}">
      <dgm:prSet/>
      <dgm:spPr/>
      <dgm:t>
        <a:bodyPr/>
        <a:lstStyle/>
        <a:p>
          <a:endParaRPr lang="de-DE"/>
        </a:p>
      </dgm:t>
    </dgm:pt>
    <dgm:pt modelId="{F04B5F1A-0DF2-45AC-B732-35AA82208A32}" type="parTrans" cxnId="{E65ADE62-41AD-4320-BDBD-293B867907DE}">
      <dgm:prSet/>
      <dgm:spPr/>
      <dgm:t>
        <a:bodyPr/>
        <a:lstStyle/>
        <a:p>
          <a:endParaRPr lang="de-DE"/>
        </a:p>
      </dgm:t>
    </dgm:pt>
    <dgm:pt modelId="{3F3AFAE2-896F-4EFA-8B6C-442BE44829D2}" type="pres">
      <dgm:prSet presAssocID="{DF8F7C20-FA2E-4627-8397-B3FD8987BBD3}" presName="vert0" presStyleCnt="0">
        <dgm:presLayoutVars>
          <dgm:dir/>
          <dgm:animOne val="branch"/>
          <dgm:animLvl val="lvl"/>
        </dgm:presLayoutVars>
      </dgm:prSet>
      <dgm:spPr/>
    </dgm:pt>
    <dgm:pt modelId="{C139823D-A2EB-426B-88D7-974BA59688FB}" type="pres">
      <dgm:prSet presAssocID="{251D7B95-CCF6-4D9B-8E6B-21605ACDDDCA}" presName="thickLine" presStyleLbl="alignNode1" presStyleIdx="0" presStyleCnt="4"/>
      <dgm:spPr/>
    </dgm:pt>
    <dgm:pt modelId="{64996410-6A14-4754-8702-35D8E79E1E63}" type="pres">
      <dgm:prSet presAssocID="{251D7B95-CCF6-4D9B-8E6B-21605ACDDDCA}" presName="horz1" presStyleCnt="0"/>
      <dgm:spPr/>
    </dgm:pt>
    <dgm:pt modelId="{DE758D6F-8A2B-417B-A764-A9131383C574}" type="pres">
      <dgm:prSet presAssocID="{251D7B95-CCF6-4D9B-8E6B-21605ACDDDCA}" presName="tx1" presStyleLbl="revTx" presStyleIdx="0" presStyleCnt="12"/>
      <dgm:spPr/>
    </dgm:pt>
    <dgm:pt modelId="{004C5760-362A-4DD3-AFE4-67CF8033EBB4}" type="pres">
      <dgm:prSet presAssocID="{251D7B95-CCF6-4D9B-8E6B-21605ACDDDCA}" presName="vert1" presStyleCnt="0"/>
      <dgm:spPr/>
    </dgm:pt>
    <dgm:pt modelId="{44D900D1-AD9C-4D51-969F-4738BCDD69FA}" type="pres">
      <dgm:prSet presAssocID="{4F479DD4-908A-41AD-8E8D-D7B7D79F956C}" presName="vertSpace2a" presStyleCnt="0"/>
      <dgm:spPr/>
    </dgm:pt>
    <dgm:pt modelId="{215585E8-317C-4E61-990C-F74DA75A1D66}" type="pres">
      <dgm:prSet presAssocID="{4F479DD4-908A-41AD-8E8D-D7B7D79F956C}" presName="horz2" presStyleCnt="0"/>
      <dgm:spPr/>
    </dgm:pt>
    <dgm:pt modelId="{7DF9BDC3-FD6F-4083-8B4F-75A673042D1D}" type="pres">
      <dgm:prSet presAssocID="{4F479DD4-908A-41AD-8E8D-D7B7D79F956C}" presName="horzSpace2" presStyleCnt="0"/>
      <dgm:spPr/>
    </dgm:pt>
    <dgm:pt modelId="{3E2EBF32-4E92-4404-8BB6-2167C75D21A4}" type="pres">
      <dgm:prSet presAssocID="{4F479DD4-908A-41AD-8E8D-D7B7D79F956C}" presName="tx2" presStyleLbl="revTx" presStyleIdx="1" presStyleCnt="12"/>
      <dgm:spPr/>
    </dgm:pt>
    <dgm:pt modelId="{9CA231B0-B97B-46CB-88A3-43466953505B}" type="pres">
      <dgm:prSet presAssocID="{4F479DD4-908A-41AD-8E8D-D7B7D79F956C}" presName="vert2" presStyleCnt="0"/>
      <dgm:spPr/>
    </dgm:pt>
    <dgm:pt modelId="{3A3F84C0-84C5-474A-A40C-E2D785BEC280}" type="pres">
      <dgm:prSet presAssocID="{4F479DD4-908A-41AD-8E8D-D7B7D79F956C}" presName="thinLine2b" presStyleLbl="callout" presStyleIdx="0" presStyleCnt="8"/>
      <dgm:spPr/>
    </dgm:pt>
    <dgm:pt modelId="{41866305-43A5-41D1-8688-390487254ED5}" type="pres">
      <dgm:prSet presAssocID="{4F479DD4-908A-41AD-8E8D-D7B7D79F956C}" presName="vertSpace2b" presStyleCnt="0"/>
      <dgm:spPr/>
    </dgm:pt>
    <dgm:pt modelId="{C75A46F5-4902-4933-811F-5A6A5603C6FD}" type="pres">
      <dgm:prSet presAssocID="{397CE2A8-91D2-4423-9A55-9101E59719BE}" presName="horz2" presStyleCnt="0"/>
      <dgm:spPr/>
    </dgm:pt>
    <dgm:pt modelId="{191E0878-5F79-447A-80B0-0915EEA1B710}" type="pres">
      <dgm:prSet presAssocID="{397CE2A8-91D2-4423-9A55-9101E59719BE}" presName="horzSpace2" presStyleCnt="0"/>
      <dgm:spPr/>
    </dgm:pt>
    <dgm:pt modelId="{45337C2E-986D-4CC6-9F0C-283BD8309163}" type="pres">
      <dgm:prSet presAssocID="{397CE2A8-91D2-4423-9A55-9101E59719BE}" presName="tx2" presStyleLbl="revTx" presStyleIdx="2" presStyleCnt="12"/>
      <dgm:spPr/>
    </dgm:pt>
    <dgm:pt modelId="{611190ED-A7DD-456C-ADED-39143EB1AAFB}" type="pres">
      <dgm:prSet presAssocID="{397CE2A8-91D2-4423-9A55-9101E59719BE}" presName="vert2" presStyleCnt="0"/>
      <dgm:spPr/>
    </dgm:pt>
    <dgm:pt modelId="{6444CD71-CBC3-45B4-A2C3-2DA5C013AB54}" type="pres">
      <dgm:prSet presAssocID="{397CE2A8-91D2-4423-9A55-9101E59719BE}" presName="thinLine2b" presStyleLbl="callout" presStyleIdx="1" presStyleCnt="8"/>
      <dgm:spPr/>
    </dgm:pt>
    <dgm:pt modelId="{354BEE01-67B6-41D9-B347-80690FE7605B}" type="pres">
      <dgm:prSet presAssocID="{397CE2A8-91D2-4423-9A55-9101E59719BE}" presName="vertSpace2b" presStyleCnt="0"/>
      <dgm:spPr/>
    </dgm:pt>
    <dgm:pt modelId="{1DB2A229-9A4D-4FF2-B0B4-838251CA28D1}" type="pres">
      <dgm:prSet presAssocID="{334D1B96-CC1A-4BC7-BD47-066096458BC2}" presName="thickLine" presStyleLbl="alignNode1" presStyleIdx="1" presStyleCnt="4"/>
      <dgm:spPr/>
    </dgm:pt>
    <dgm:pt modelId="{17ED67B2-F7CD-44DD-BC53-2B8829270DD5}" type="pres">
      <dgm:prSet presAssocID="{334D1B96-CC1A-4BC7-BD47-066096458BC2}" presName="horz1" presStyleCnt="0"/>
      <dgm:spPr/>
    </dgm:pt>
    <dgm:pt modelId="{323A10EE-D6CA-4F49-8040-CBC478BD720B}" type="pres">
      <dgm:prSet presAssocID="{334D1B96-CC1A-4BC7-BD47-066096458BC2}" presName="tx1" presStyleLbl="revTx" presStyleIdx="3" presStyleCnt="12"/>
      <dgm:spPr/>
    </dgm:pt>
    <dgm:pt modelId="{AAE6C96F-DE6D-4FED-B926-A57704CEAE44}" type="pres">
      <dgm:prSet presAssocID="{334D1B96-CC1A-4BC7-BD47-066096458BC2}" presName="vert1" presStyleCnt="0"/>
      <dgm:spPr/>
    </dgm:pt>
    <dgm:pt modelId="{2ABDA4E4-2A6D-483F-831F-6F6A58D22A15}" type="pres">
      <dgm:prSet presAssocID="{5D290D44-85A9-4B54-8E26-CC4BC2B819FF}" presName="vertSpace2a" presStyleCnt="0"/>
      <dgm:spPr/>
    </dgm:pt>
    <dgm:pt modelId="{3B8CD4D2-183F-47D7-AE38-1735F0755B70}" type="pres">
      <dgm:prSet presAssocID="{5D290D44-85A9-4B54-8E26-CC4BC2B819FF}" presName="horz2" presStyleCnt="0"/>
      <dgm:spPr/>
    </dgm:pt>
    <dgm:pt modelId="{C1D9A668-0DE3-44C1-B72D-9F87BCB29B0B}" type="pres">
      <dgm:prSet presAssocID="{5D290D44-85A9-4B54-8E26-CC4BC2B819FF}" presName="horzSpace2" presStyleCnt="0"/>
      <dgm:spPr/>
    </dgm:pt>
    <dgm:pt modelId="{E49184C5-B967-40F1-A75F-E1A0E0AB1813}" type="pres">
      <dgm:prSet presAssocID="{5D290D44-85A9-4B54-8E26-CC4BC2B819FF}" presName="tx2" presStyleLbl="revTx" presStyleIdx="4" presStyleCnt="12"/>
      <dgm:spPr/>
    </dgm:pt>
    <dgm:pt modelId="{1EBFD10F-86F3-4146-96BB-5C943EA8CAA2}" type="pres">
      <dgm:prSet presAssocID="{5D290D44-85A9-4B54-8E26-CC4BC2B819FF}" presName="vert2" presStyleCnt="0"/>
      <dgm:spPr/>
    </dgm:pt>
    <dgm:pt modelId="{1B8E06B9-948C-405C-AE81-94F20E3F6714}" type="pres">
      <dgm:prSet presAssocID="{5D290D44-85A9-4B54-8E26-CC4BC2B819FF}" presName="thinLine2b" presStyleLbl="callout" presStyleIdx="2" presStyleCnt="8"/>
      <dgm:spPr/>
    </dgm:pt>
    <dgm:pt modelId="{57070496-0C40-4854-9D01-294A3DCE5BCF}" type="pres">
      <dgm:prSet presAssocID="{5D290D44-85A9-4B54-8E26-CC4BC2B819FF}" presName="vertSpace2b" presStyleCnt="0"/>
      <dgm:spPr/>
    </dgm:pt>
    <dgm:pt modelId="{48661E27-0300-4B19-922A-54C92A967EEC}" type="pres">
      <dgm:prSet presAssocID="{5C6906CF-9D64-4D7A-A69E-3F2C6C26BE1E}" presName="horz2" presStyleCnt="0"/>
      <dgm:spPr/>
    </dgm:pt>
    <dgm:pt modelId="{B765A310-814C-4493-AC83-CEC3EB5BCC7D}" type="pres">
      <dgm:prSet presAssocID="{5C6906CF-9D64-4D7A-A69E-3F2C6C26BE1E}" presName="horzSpace2" presStyleCnt="0"/>
      <dgm:spPr/>
    </dgm:pt>
    <dgm:pt modelId="{E03BE14C-5DEA-48B5-A1F8-44E092EA92BB}" type="pres">
      <dgm:prSet presAssocID="{5C6906CF-9D64-4D7A-A69E-3F2C6C26BE1E}" presName="tx2" presStyleLbl="revTx" presStyleIdx="5" presStyleCnt="12"/>
      <dgm:spPr/>
    </dgm:pt>
    <dgm:pt modelId="{5021E399-35D3-4FA2-9302-1C441341D891}" type="pres">
      <dgm:prSet presAssocID="{5C6906CF-9D64-4D7A-A69E-3F2C6C26BE1E}" presName="vert2" presStyleCnt="0"/>
      <dgm:spPr/>
    </dgm:pt>
    <dgm:pt modelId="{53FD7866-D377-4DCD-BD85-3B9D62E0848E}" type="pres">
      <dgm:prSet presAssocID="{5C6906CF-9D64-4D7A-A69E-3F2C6C26BE1E}" presName="thinLine2b" presStyleLbl="callout" presStyleIdx="3" presStyleCnt="8"/>
      <dgm:spPr/>
    </dgm:pt>
    <dgm:pt modelId="{D784216C-CDFD-4805-9660-F44D3E7D72B8}" type="pres">
      <dgm:prSet presAssocID="{5C6906CF-9D64-4D7A-A69E-3F2C6C26BE1E}" presName="vertSpace2b" presStyleCnt="0"/>
      <dgm:spPr/>
    </dgm:pt>
    <dgm:pt modelId="{5F7D784C-2E77-4490-884E-1620EF1E3D92}" type="pres">
      <dgm:prSet presAssocID="{565C3058-CB3F-4E45-84E2-3534BF01541D}" presName="thickLine" presStyleLbl="alignNode1" presStyleIdx="2" presStyleCnt="4"/>
      <dgm:spPr/>
    </dgm:pt>
    <dgm:pt modelId="{FE047769-732E-4C74-BE1B-417CAB3060E4}" type="pres">
      <dgm:prSet presAssocID="{565C3058-CB3F-4E45-84E2-3534BF01541D}" presName="horz1" presStyleCnt="0"/>
      <dgm:spPr/>
    </dgm:pt>
    <dgm:pt modelId="{A82929DB-53C5-471F-82B7-AC90A9F5237F}" type="pres">
      <dgm:prSet presAssocID="{565C3058-CB3F-4E45-84E2-3534BF01541D}" presName="tx1" presStyleLbl="revTx" presStyleIdx="6" presStyleCnt="12"/>
      <dgm:spPr/>
    </dgm:pt>
    <dgm:pt modelId="{7FC21ED0-376A-4C53-B40D-A04FEB9F5D0B}" type="pres">
      <dgm:prSet presAssocID="{565C3058-CB3F-4E45-84E2-3534BF01541D}" presName="vert1" presStyleCnt="0"/>
      <dgm:spPr/>
    </dgm:pt>
    <dgm:pt modelId="{F191FD87-03FC-417F-96B4-DAF185E2661C}" type="pres">
      <dgm:prSet presAssocID="{3CAA83EE-3C42-47EE-BA89-70DD3B35923A}" presName="vertSpace2a" presStyleCnt="0"/>
      <dgm:spPr/>
    </dgm:pt>
    <dgm:pt modelId="{4AFF2773-A3D4-4861-A7BD-8AC16693C9AC}" type="pres">
      <dgm:prSet presAssocID="{3CAA83EE-3C42-47EE-BA89-70DD3B35923A}" presName="horz2" presStyleCnt="0"/>
      <dgm:spPr/>
    </dgm:pt>
    <dgm:pt modelId="{C5A6D635-CE42-48F5-8296-1659176BFB15}" type="pres">
      <dgm:prSet presAssocID="{3CAA83EE-3C42-47EE-BA89-70DD3B35923A}" presName="horzSpace2" presStyleCnt="0"/>
      <dgm:spPr/>
    </dgm:pt>
    <dgm:pt modelId="{38D64AE4-874D-495E-9332-961C4BDF300B}" type="pres">
      <dgm:prSet presAssocID="{3CAA83EE-3C42-47EE-BA89-70DD3B35923A}" presName="tx2" presStyleLbl="revTx" presStyleIdx="7" presStyleCnt="12"/>
      <dgm:spPr/>
    </dgm:pt>
    <dgm:pt modelId="{0AB1C309-31E4-4679-98F5-987ABB08D0E9}" type="pres">
      <dgm:prSet presAssocID="{3CAA83EE-3C42-47EE-BA89-70DD3B35923A}" presName="vert2" presStyleCnt="0"/>
      <dgm:spPr/>
    </dgm:pt>
    <dgm:pt modelId="{9D5B3E9B-4DF4-44C9-85DF-BFCF91EB8C1D}" type="pres">
      <dgm:prSet presAssocID="{3CAA83EE-3C42-47EE-BA89-70DD3B35923A}" presName="thinLine2b" presStyleLbl="callout" presStyleIdx="4" presStyleCnt="8"/>
      <dgm:spPr/>
    </dgm:pt>
    <dgm:pt modelId="{B3C13903-3B95-416F-B485-D34D99707E3F}" type="pres">
      <dgm:prSet presAssocID="{3CAA83EE-3C42-47EE-BA89-70DD3B35923A}" presName="vertSpace2b" presStyleCnt="0"/>
      <dgm:spPr/>
    </dgm:pt>
    <dgm:pt modelId="{3881E7DD-FE88-45EF-BAFA-BF21637F23AA}" type="pres">
      <dgm:prSet presAssocID="{1B636AEC-7860-43FC-B633-1E81912ED87F}" presName="horz2" presStyleCnt="0"/>
      <dgm:spPr/>
    </dgm:pt>
    <dgm:pt modelId="{4F64F0D5-F1D8-4D68-960C-AAA97BA5BA95}" type="pres">
      <dgm:prSet presAssocID="{1B636AEC-7860-43FC-B633-1E81912ED87F}" presName="horzSpace2" presStyleCnt="0"/>
      <dgm:spPr/>
    </dgm:pt>
    <dgm:pt modelId="{95739C5D-7CD3-4357-AE68-5B014CCA2020}" type="pres">
      <dgm:prSet presAssocID="{1B636AEC-7860-43FC-B633-1E81912ED87F}" presName="tx2" presStyleLbl="revTx" presStyleIdx="8" presStyleCnt="12"/>
      <dgm:spPr/>
    </dgm:pt>
    <dgm:pt modelId="{DB2EA127-7D56-47CA-B44E-4E6F47272820}" type="pres">
      <dgm:prSet presAssocID="{1B636AEC-7860-43FC-B633-1E81912ED87F}" presName="vert2" presStyleCnt="0"/>
      <dgm:spPr/>
    </dgm:pt>
    <dgm:pt modelId="{79943286-8A5E-4D1B-9164-ADA1DDD0AADB}" type="pres">
      <dgm:prSet presAssocID="{1B636AEC-7860-43FC-B633-1E81912ED87F}" presName="thinLine2b" presStyleLbl="callout" presStyleIdx="5" presStyleCnt="8"/>
      <dgm:spPr/>
    </dgm:pt>
    <dgm:pt modelId="{34DBB076-96A8-42D0-813B-622B2635D5A2}" type="pres">
      <dgm:prSet presAssocID="{1B636AEC-7860-43FC-B633-1E81912ED87F}" presName="vertSpace2b" presStyleCnt="0"/>
      <dgm:spPr/>
    </dgm:pt>
    <dgm:pt modelId="{2883FCB8-F042-4240-ABEE-5A465833D5E9}" type="pres">
      <dgm:prSet presAssocID="{35EE2803-BBE4-4E9A-8BEA-E3CCDFC39E9E}" presName="horz2" presStyleCnt="0"/>
      <dgm:spPr/>
    </dgm:pt>
    <dgm:pt modelId="{FA13B0CD-09A0-40F0-B436-4C13C86058E6}" type="pres">
      <dgm:prSet presAssocID="{35EE2803-BBE4-4E9A-8BEA-E3CCDFC39E9E}" presName="horzSpace2" presStyleCnt="0"/>
      <dgm:spPr/>
    </dgm:pt>
    <dgm:pt modelId="{1E7BB3DE-A442-43C0-B67A-D546BD724968}" type="pres">
      <dgm:prSet presAssocID="{35EE2803-BBE4-4E9A-8BEA-E3CCDFC39E9E}" presName="tx2" presStyleLbl="revTx" presStyleIdx="9" presStyleCnt="12"/>
      <dgm:spPr/>
    </dgm:pt>
    <dgm:pt modelId="{BECB5231-31FB-4B22-A34D-073CC9BC25BC}" type="pres">
      <dgm:prSet presAssocID="{35EE2803-BBE4-4E9A-8BEA-E3CCDFC39E9E}" presName="vert2" presStyleCnt="0"/>
      <dgm:spPr/>
    </dgm:pt>
    <dgm:pt modelId="{A2601622-E817-4474-9C63-E2D039194547}" type="pres">
      <dgm:prSet presAssocID="{35EE2803-BBE4-4E9A-8BEA-E3CCDFC39E9E}" presName="thinLine2b" presStyleLbl="callout" presStyleIdx="6" presStyleCnt="8"/>
      <dgm:spPr/>
    </dgm:pt>
    <dgm:pt modelId="{7DDB5B35-5FE2-4A2F-AA30-39334F37C415}" type="pres">
      <dgm:prSet presAssocID="{35EE2803-BBE4-4E9A-8BEA-E3CCDFC39E9E}" presName="vertSpace2b" presStyleCnt="0"/>
      <dgm:spPr/>
    </dgm:pt>
    <dgm:pt modelId="{BD749991-9017-4D50-AE67-9C3C9BE61A07}" type="pres">
      <dgm:prSet presAssocID="{FD368949-001A-481F-A670-6AF42FE58EF4}" presName="thickLine" presStyleLbl="alignNode1" presStyleIdx="3" presStyleCnt="4" custLinFactY="1" custLinFactNeighborY="100000"/>
      <dgm:spPr/>
    </dgm:pt>
    <dgm:pt modelId="{93AAA42D-9273-4111-B2DB-6280278C7465}" type="pres">
      <dgm:prSet presAssocID="{FD368949-001A-481F-A670-6AF42FE58EF4}" presName="horz1" presStyleCnt="0"/>
      <dgm:spPr/>
    </dgm:pt>
    <dgm:pt modelId="{AC81AC86-2FE1-498E-9861-6503C5067108}" type="pres">
      <dgm:prSet presAssocID="{FD368949-001A-481F-A670-6AF42FE58EF4}" presName="tx1" presStyleLbl="revTx" presStyleIdx="10" presStyleCnt="12"/>
      <dgm:spPr/>
    </dgm:pt>
    <dgm:pt modelId="{6B36B018-6555-47F4-99FA-4CAAC2946844}" type="pres">
      <dgm:prSet presAssocID="{FD368949-001A-481F-A670-6AF42FE58EF4}" presName="vert1" presStyleCnt="0"/>
      <dgm:spPr/>
    </dgm:pt>
    <dgm:pt modelId="{C56BB7FE-C27C-4442-8FDA-678DF0C97120}" type="pres">
      <dgm:prSet presAssocID="{66FAFF3E-D2E7-4EDD-8BC2-88B2E6DCC41C}" presName="vertSpace2a" presStyleCnt="0"/>
      <dgm:spPr/>
    </dgm:pt>
    <dgm:pt modelId="{90BCB7A9-68CD-4432-885C-F80EE5F0C304}" type="pres">
      <dgm:prSet presAssocID="{66FAFF3E-D2E7-4EDD-8BC2-88B2E6DCC41C}" presName="horz2" presStyleCnt="0"/>
      <dgm:spPr/>
    </dgm:pt>
    <dgm:pt modelId="{7C35D13A-EEC1-4863-8E82-7A71656B55FD}" type="pres">
      <dgm:prSet presAssocID="{66FAFF3E-D2E7-4EDD-8BC2-88B2E6DCC41C}" presName="horzSpace2" presStyleCnt="0"/>
      <dgm:spPr/>
    </dgm:pt>
    <dgm:pt modelId="{A8588204-8AD5-4F8F-B0CE-51AF7D7EA11D}" type="pres">
      <dgm:prSet presAssocID="{66FAFF3E-D2E7-4EDD-8BC2-88B2E6DCC41C}" presName="tx2" presStyleLbl="revTx" presStyleIdx="11" presStyleCnt="12"/>
      <dgm:spPr/>
    </dgm:pt>
    <dgm:pt modelId="{02B9235C-2950-44F7-9A9F-30B8A2E1E3D5}" type="pres">
      <dgm:prSet presAssocID="{66FAFF3E-D2E7-4EDD-8BC2-88B2E6DCC41C}" presName="vert2" presStyleCnt="0"/>
      <dgm:spPr/>
    </dgm:pt>
    <dgm:pt modelId="{B342214E-7A66-47A2-9BDC-D632DC7CC500}" type="pres">
      <dgm:prSet presAssocID="{66FAFF3E-D2E7-4EDD-8BC2-88B2E6DCC41C}" presName="thinLine2b" presStyleLbl="callout" presStyleIdx="7" presStyleCnt="8"/>
      <dgm:spPr/>
    </dgm:pt>
    <dgm:pt modelId="{F1501CE5-C875-4091-BE92-B44E8DA9680F}" type="pres">
      <dgm:prSet presAssocID="{66FAFF3E-D2E7-4EDD-8BC2-88B2E6DCC41C}" presName="vertSpace2b" presStyleCnt="0"/>
      <dgm:spPr/>
    </dgm:pt>
  </dgm:ptLst>
  <dgm:cxnLst>
    <dgm:cxn modelId="{3BF42F0A-511F-46D6-96C0-45D8CCCED68A}" srcId="{DF8F7C20-FA2E-4627-8397-B3FD8987BBD3}" destId="{565C3058-CB3F-4E45-84E2-3534BF01541D}" srcOrd="2" destOrd="0" parTransId="{CECC70FE-7F7E-4511-9C72-AE9083086559}" sibTransId="{96FEC118-22CB-4E76-BC31-ED9ABA561A10}"/>
    <dgm:cxn modelId="{1E165420-9F4D-487B-9E80-7293EFC24E25}" type="presOf" srcId="{DF8F7C20-FA2E-4627-8397-B3FD8987BBD3}" destId="{3F3AFAE2-896F-4EFA-8B6C-442BE44829D2}" srcOrd="0" destOrd="0" presId="urn:microsoft.com/office/officeart/2008/layout/LinedList"/>
    <dgm:cxn modelId="{14557720-7CB5-40A7-B44B-9431A1DB522F}" srcId="{251D7B95-CCF6-4D9B-8E6B-21605ACDDDCA}" destId="{4F479DD4-908A-41AD-8E8D-D7B7D79F956C}" srcOrd="0" destOrd="0" parTransId="{9128822C-FEC7-475D-BD44-3E08758F4CEB}" sibTransId="{766CF87F-40E8-42AB-A50C-69F3FF87AA30}"/>
    <dgm:cxn modelId="{10D70036-4360-4F76-8B6F-F17DF5E2A8CA}" srcId="{251D7B95-CCF6-4D9B-8E6B-21605ACDDDCA}" destId="{397CE2A8-91D2-4423-9A55-9101E59719BE}" srcOrd="1" destOrd="0" parTransId="{6D0C9B2D-A78A-4B12-8073-40E25FF73A3E}" sibTransId="{48A44AA5-9417-418C-B967-C781CDB196D5}"/>
    <dgm:cxn modelId="{72FC583D-E760-4592-8CD9-0E33D9C3A0C1}" srcId="{DF8F7C20-FA2E-4627-8397-B3FD8987BBD3}" destId="{334D1B96-CC1A-4BC7-BD47-066096458BC2}" srcOrd="1" destOrd="0" parTransId="{917D8784-EA77-4463-B0F1-0D5017ED864C}" sibTransId="{8ED9B2A7-A6F5-4EED-B870-8192B0A54D7B}"/>
    <dgm:cxn modelId="{7D6D343E-C90B-40CE-B355-49981A14BB82}" type="presOf" srcId="{4F479DD4-908A-41AD-8E8D-D7B7D79F956C}" destId="{3E2EBF32-4E92-4404-8BB6-2167C75D21A4}" srcOrd="0" destOrd="0" presId="urn:microsoft.com/office/officeart/2008/layout/LinedList"/>
    <dgm:cxn modelId="{6D5CE25C-7BE8-4CD9-91FB-A17EC8B262C3}" srcId="{565C3058-CB3F-4E45-84E2-3534BF01541D}" destId="{3CAA83EE-3C42-47EE-BA89-70DD3B35923A}" srcOrd="0" destOrd="0" parTransId="{B5D51DDA-FEEF-4CFD-99DC-6A70D5F6D52D}" sibTransId="{4542A4B1-36F2-4737-848C-2DC1866888DD}"/>
    <dgm:cxn modelId="{EF100760-4A0B-4BD2-B113-4873253C8DAE}" type="presOf" srcId="{5C6906CF-9D64-4D7A-A69E-3F2C6C26BE1E}" destId="{E03BE14C-5DEA-48B5-A1F8-44E092EA92BB}" srcOrd="0" destOrd="0" presId="urn:microsoft.com/office/officeart/2008/layout/LinedList"/>
    <dgm:cxn modelId="{E65ADE62-41AD-4320-BDBD-293B867907DE}" srcId="{FD368949-001A-481F-A670-6AF42FE58EF4}" destId="{66FAFF3E-D2E7-4EDD-8BC2-88B2E6DCC41C}" srcOrd="0" destOrd="0" parTransId="{F04B5F1A-0DF2-45AC-B732-35AA82208A32}" sibTransId="{46184C64-FD8A-492B-A9D8-6A869C5D482F}"/>
    <dgm:cxn modelId="{F36FBF64-C8E6-4275-B689-0DB38723C908}" type="presOf" srcId="{251D7B95-CCF6-4D9B-8E6B-21605ACDDDCA}" destId="{DE758D6F-8A2B-417B-A764-A9131383C574}" srcOrd="0" destOrd="0" presId="urn:microsoft.com/office/officeart/2008/layout/LinedList"/>
    <dgm:cxn modelId="{9816D767-60B6-4DEA-97C7-9D9D2F65473F}" type="presOf" srcId="{3CAA83EE-3C42-47EE-BA89-70DD3B35923A}" destId="{38D64AE4-874D-495E-9332-961C4BDF300B}" srcOrd="0" destOrd="0" presId="urn:microsoft.com/office/officeart/2008/layout/LinedList"/>
    <dgm:cxn modelId="{5A4F1649-74DE-4631-8A16-3D01DD71BB78}" type="presOf" srcId="{5D290D44-85A9-4B54-8E26-CC4BC2B819FF}" destId="{E49184C5-B967-40F1-A75F-E1A0E0AB1813}" srcOrd="0" destOrd="0" presId="urn:microsoft.com/office/officeart/2008/layout/LinedList"/>
    <dgm:cxn modelId="{F9F21458-1A29-4227-84BE-303EB34ABD84}" type="presOf" srcId="{397CE2A8-91D2-4423-9A55-9101E59719BE}" destId="{45337C2E-986D-4CC6-9F0C-283BD8309163}" srcOrd="0" destOrd="0" presId="urn:microsoft.com/office/officeart/2008/layout/LinedList"/>
    <dgm:cxn modelId="{A744A08E-1205-4081-98CE-39B07C3BE07D}" type="presOf" srcId="{334D1B96-CC1A-4BC7-BD47-066096458BC2}" destId="{323A10EE-D6CA-4F49-8040-CBC478BD720B}" srcOrd="0" destOrd="0" presId="urn:microsoft.com/office/officeart/2008/layout/LinedList"/>
    <dgm:cxn modelId="{58F48BAB-34AC-49CE-BB1A-C05C0850781F}" type="presOf" srcId="{35EE2803-BBE4-4E9A-8BEA-E3CCDFC39E9E}" destId="{1E7BB3DE-A442-43C0-B67A-D546BD724968}" srcOrd="0" destOrd="0" presId="urn:microsoft.com/office/officeart/2008/layout/LinedList"/>
    <dgm:cxn modelId="{7E7003B0-0BDE-46E0-8387-FB4C7625F8BC}" type="presOf" srcId="{1B636AEC-7860-43FC-B633-1E81912ED87F}" destId="{95739C5D-7CD3-4357-AE68-5B014CCA2020}" srcOrd="0" destOrd="0" presId="urn:microsoft.com/office/officeart/2008/layout/LinedList"/>
    <dgm:cxn modelId="{AEAE08B0-BB74-4D4D-9FF5-78BEB00348F0}" type="presOf" srcId="{FD368949-001A-481F-A670-6AF42FE58EF4}" destId="{AC81AC86-2FE1-498E-9861-6503C5067108}" srcOrd="0" destOrd="0" presId="urn:microsoft.com/office/officeart/2008/layout/LinedList"/>
    <dgm:cxn modelId="{6B8EB4B8-6EFD-4990-BC62-8E3A9AD882DF}" srcId="{334D1B96-CC1A-4BC7-BD47-066096458BC2}" destId="{5C6906CF-9D64-4D7A-A69E-3F2C6C26BE1E}" srcOrd="1" destOrd="0" parTransId="{FF50039A-B4A9-4AA1-BCC2-5AE26008D43C}" sibTransId="{56BAB291-DCB6-45A2-B9D9-04AE8380DA29}"/>
    <dgm:cxn modelId="{F10D2AC5-EF11-4204-A8C2-4902CD0C7D5A}" srcId="{DF8F7C20-FA2E-4627-8397-B3FD8987BBD3}" destId="{FD368949-001A-481F-A670-6AF42FE58EF4}" srcOrd="3" destOrd="0" parTransId="{C87F4400-5D27-4A6A-B0A9-A1DD5C74EE87}" sibTransId="{E21B0446-AA5B-453E-B966-212A448CF807}"/>
    <dgm:cxn modelId="{B251F4C7-5766-4967-9782-C04239563BC7}" type="presOf" srcId="{66FAFF3E-D2E7-4EDD-8BC2-88B2E6DCC41C}" destId="{A8588204-8AD5-4F8F-B0CE-51AF7D7EA11D}" srcOrd="0" destOrd="0" presId="urn:microsoft.com/office/officeart/2008/layout/LinedList"/>
    <dgm:cxn modelId="{32B52DC9-DC9D-4987-BE40-F8F0A48087B7}" srcId="{334D1B96-CC1A-4BC7-BD47-066096458BC2}" destId="{5D290D44-85A9-4B54-8E26-CC4BC2B819FF}" srcOrd="0" destOrd="0" parTransId="{831FFA9F-E9C2-454A-9D5A-ACBDBC3AC3EA}" sibTransId="{9C3AF03D-5468-4B93-B245-27EDFA28BD49}"/>
    <dgm:cxn modelId="{7FE9F3CC-DE78-44F9-BD97-11343E908C71}" srcId="{DF8F7C20-FA2E-4627-8397-B3FD8987BBD3}" destId="{251D7B95-CCF6-4D9B-8E6B-21605ACDDDCA}" srcOrd="0" destOrd="0" parTransId="{7C7DA53B-C2C8-4CA0-906F-E6346B4FCFDB}" sibTransId="{0CBFD6D8-7DA3-419E-B47E-FC58384B768E}"/>
    <dgm:cxn modelId="{0853BBE6-E857-44A4-AA70-88DAD2235919}" srcId="{565C3058-CB3F-4E45-84E2-3534BF01541D}" destId="{35EE2803-BBE4-4E9A-8BEA-E3CCDFC39E9E}" srcOrd="2" destOrd="0" parTransId="{CB122DCD-6F75-41A1-85D4-7BAFC9A3D4BB}" sibTransId="{7272CC73-B635-4ED3-8484-221B3CB04E19}"/>
    <dgm:cxn modelId="{EC62C5F3-D981-40D1-BB2D-A77A328EE49F}" srcId="{565C3058-CB3F-4E45-84E2-3534BF01541D}" destId="{1B636AEC-7860-43FC-B633-1E81912ED87F}" srcOrd="1" destOrd="0" parTransId="{5E70BEDE-0BE4-4DCA-BA70-209AE1518DEF}" sibTransId="{8E71A675-08CD-4A44-8414-4779DFCDC7B2}"/>
    <dgm:cxn modelId="{3D0969F7-177D-4217-82AF-19CD1B877661}" type="presOf" srcId="{565C3058-CB3F-4E45-84E2-3534BF01541D}" destId="{A82929DB-53C5-471F-82B7-AC90A9F5237F}" srcOrd="0" destOrd="0" presId="urn:microsoft.com/office/officeart/2008/layout/LinedList"/>
    <dgm:cxn modelId="{948BE485-C91A-4B54-BDC2-98A04B9F6B66}" type="presParOf" srcId="{3F3AFAE2-896F-4EFA-8B6C-442BE44829D2}" destId="{C139823D-A2EB-426B-88D7-974BA59688FB}" srcOrd="0" destOrd="0" presId="urn:microsoft.com/office/officeart/2008/layout/LinedList"/>
    <dgm:cxn modelId="{29503ECD-62FF-415B-BC61-C1D2256E917F}" type="presParOf" srcId="{3F3AFAE2-896F-4EFA-8B6C-442BE44829D2}" destId="{64996410-6A14-4754-8702-35D8E79E1E63}" srcOrd="1" destOrd="0" presId="urn:microsoft.com/office/officeart/2008/layout/LinedList"/>
    <dgm:cxn modelId="{2552CF97-BF25-4824-9EC1-1A947F2B5306}" type="presParOf" srcId="{64996410-6A14-4754-8702-35D8E79E1E63}" destId="{DE758D6F-8A2B-417B-A764-A9131383C574}" srcOrd="0" destOrd="0" presId="urn:microsoft.com/office/officeart/2008/layout/LinedList"/>
    <dgm:cxn modelId="{F72E290E-D2B2-4EBF-9C3B-E9BB02F7862E}" type="presParOf" srcId="{64996410-6A14-4754-8702-35D8E79E1E63}" destId="{004C5760-362A-4DD3-AFE4-67CF8033EBB4}" srcOrd="1" destOrd="0" presId="urn:microsoft.com/office/officeart/2008/layout/LinedList"/>
    <dgm:cxn modelId="{E99A2804-DAF3-4759-B538-48757183EF31}" type="presParOf" srcId="{004C5760-362A-4DD3-AFE4-67CF8033EBB4}" destId="{44D900D1-AD9C-4D51-969F-4738BCDD69FA}" srcOrd="0" destOrd="0" presId="urn:microsoft.com/office/officeart/2008/layout/LinedList"/>
    <dgm:cxn modelId="{72247987-F40C-45FB-9615-7766A712EA70}" type="presParOf" srcId="{004C5760-362A-4DD3-AFE4-67CF8033EBB4}" destId="{215585E8-317C-4E61-990C-F74DA75A1D66}" srcOrd="1" destOrd="0" presId="urn:microsoft.com/office/officeart/2008/layout/LinedList"/>
    <dgm:cxn modelId="{912AC834-7D8D-4C5F-B1CB-5A619C33F97F}" type="presParOf" srcId="{215585E8-317C-4E61-990C-F74DA75A1D66}" destId="{7DF9BDC3-FD6F-4083-8B4F-75A673042D1D}" srcOrd="0" destOrd="0" presId="urn:microsoft.com/office/officeart/2008/layout/LinedList"/>
    <dgm:cxn modelId="{02A4881C-B2EE-4220-A136-D8513C1EC778}" type="presParOf" srcId="{215585E8-317C-4E61-990C-F74DA75A1D66}" destId="{3E2EBF32-4E92-4404-8BB6-2167C75D21A4}" srcOrd="1" destOrd="0" presId="urn:microsoft.com/office/officeart/2008/layout/LinedList"/>
    <dgm:cxn modelId="{BAB5DCCE-2350-4687-9FCD-FF24DAC8DAFF}" type="presParOf" srcId="{215585E8-317C-4E61-990C-F74DA75A1D66}" destId="{9CA231B0-B97B-46CB-88A3-43466953505B}" srcOrd="2" destOrd="0" presId="urn:microsoft.com/office/officeart/2008/layout/LinedList"/>
    <dgm:cxn modelId="{E15A8E8F-0731-4A15-AF63-9BA470A92107}" type="presParOf" srcId="{004C5760-362A-4DD3-AFE4-67CF8033EBB4}" destId="{3A3F84C0-84C5-474A-A40C-E2D785BEC280}" srcOrd="2" destOrd="0" presId="urn:microsoft.com/office/officeart/2008/layout/LinedList"/>
    <dgm:cxn modelId="{5EC938C8-750A-4E86-9F3F-2D75EFC5C89E}" type="presParOf" srcId="{004C5760-362A-4DD3-AFE4-67CF8033EBB4}" destId="{41866305-43A5-41D1-8688-390487254ED5}" srcOrd="3" destOrd="0" presId="urn:microsoft.com/office/officeart/2008/layout/LinedList"/>
    <dgm:cxn modelId="{C8111E4E-5E53-461B-94C3-355FE9EF513A}" type="presParOf" srcId="{004C5760-362A-4DD3-AFE4-67CF8033EBB4}" destId="{C75A46F5-4902-4933-811F-5A6A5603C6FD}" srcOrd="4" destOrd="0" presId="urn:microsoft.com/office/officeart/2008/layout/LinedList"/>
    <dgm:cxn modelId="{6C378747-0269-4877-A58F-9EDC73781F1D}" type="presParOf" srcId="{C75A46F5-4902-4933-811F-5A6A5603C6FD}" destId="{191E0878-5F79-447A-80B0-0915EEA1B710}" srcOrd="0" destOrd="0" presId="urn:microsoft.com/office/officeart/2008/layout/LinedList"/>
    <dgm:cxn modelId="{7286B6B3-B0E9-47A6-866A-C1E7CFE059E0}" type="presParOf" srcId="{C75A46F5-4902-4933-811F-5A6A5603C6FD}" destId="{45337C2E-986D-4CC6-9F0C-283BD8309163}" srcOrd="1" destOrd="0" presId="urn:microsoft.com/office/officeart/2008/layout/LinedList"/>
    <dgm:cxn modelId="{18EA3B34-C205-435D-8ECF-B7B8E3B1F71D}" type="presParOf" srcId="{C75A46F5-4902-4933-811F-5A6A5603C6FD}" destId="{611190ED-A7DD-456C-ADED-39143EB1AAFB}" srcOrd="2" destOrd="0" presId="urn:microsoft.com/office/officeart/2008/layout/LinedList"/>
    <dgm:cxn modelId="{10CF76EB-FFF4-4B52-BEDC-995DFCD3031C}" type="presParOf" srcId="{004C5760-362A-4DD3-AFE4-67CF8033EBB4}" destId="{6444CD71-CBC3-45B4-A2C3-2DA5C013AB54}" srcOrd="5" destOrd="0" presId="urn:microsoft.com/office/officeart/2008/layout/LinedList"/>
    <dgm:cxn modelId="{1211C29E-D4A8-419F-AC40-AAC1E608500B}" type="presParOf" srcId="{004C5760-362A-4DD3-AFE4-67CF8033EBB4}" destId="{354BEE01-67B6-41D9-B347-80690FE7605B}" srcOrd="6" destOrd="0" presId="urn:microsoft.com/office/officeart/2008/layout/LinedList"/>
    <dgm:cxn modelId="{44C49B45-8CA5-4CFE-8BEC-453A9C3DD4CA}" type="presParOf" srcId="{3F3AFAE2-896F-4EFA-8B6C-442BE44829D2}" destId="{1DB2A229-9A4D-4FF2-B0B4-838251CA28D1}" srcOrd="2" destOrd="0" presId="urn:microsoft.com/office/officeart/2008/layout/LinedList"/>
    <dgm:cxn modelId="{0F6FCA5C-CAEE-4DE8-AF65-E1877FD952F7}" type="presParOf" srcId="{3F3AFAE2-896F-4EFA-8B6C-442BE44829D2}" destId="{17ED67B2-F7CD-44DD-BC53-2B8829270DD5}" srcOrd="3" destOrd="0" presId="urn:microsoft.com/office/officeart/2008/layout/LinedList"/>
    <dgm:cxn modelId="{AB4111B2-087C-4892-A298-009D884FC7B8}" type="presParOf" srcId="{17ED67B2-F7CD-44DD-BC53-2B8829270DD5}" destId="{323A10EE-D6CA-4F49-8040-CBC478BD720B}" srcOrd="0" destOrd="0" presId="urn:microsoft.com/office/officeart/2008/layout/LinedList"/>
    <dgm:cxn modelId="{918636EF-8C15-40BE-92F4-51D0E565929C}" type="presParOf" srcId="{17ED67B2-F7CD-44DD-BC53-2B8829270DD5}" destId="{AAE6C96F-DE6D-4FED-B926-A57704CEAE44}" srcOrd="1" destOrd="0" presId="urn:microsoft.com/office/officeart/2008/layout/LinedList"/>
    <dgm:cxn modelId="{D660587F-F044-422D-9A31-535E46F651DA}" type="presParOf" srcId="{AAE6C96F-DE6D-4FED-B926-A57704CEAE44}" destId="{2ABDA4E4-2A6D-483F-831F-6F6A58D22A15}" srcOrd="0" destOrd="0" presId="urn:microsoft.com/office/officeart/2008/layout/LinedList"/>
    <dgm:cxn modelId="{E52BB0B4-42C8-4002-9C98-3B4E1C30EAD7}" type="presParOf" srcId="{AAE6C96F-DE6D-4FED-B926-A57704CEAE44}" destId="{3B8CD4D2-183F-47D7-AE38-1735F0755B70}" srcOrd="1" destOrd="0" presId="urn:microsoft.com/office/officeart/2008/layout/LinedList"/>
    <dgm:cxn modelId="{1C6F7BC8-8F05-4465-9B1B-CB44F7656336}" type="presParOf" srcId="{3B8CD4D2-183F-47D7-AE38-1735F0755B70}" destId="{C1D9A668-0DE3-44C1-B72D-9F87BCB29B0B}" srcOrd="0" destOrd="0" presId="urn:microsoft.com/office/officeart/2008/layout/LinedList"/>
    <dgm:cxn modelId="{300952BB-4265-4DE6-991D-934A1759FC3D}" type="presParOf" srcId="{3B8CD4D2-183F-47D7-AE38-1735F0755B70}" destId="{E49184C5-B967-40F1-A75F-E1A0E0AB1813}" srcOrd="1" destOrd="0" presId="urn:microsoft.com/office/officeart/2008/layout/LinedList"/>
    <dgm:cxn modelId="{B778ACBF-3A8C-4A59-A8CA-8BCF78EAF76B}" type="presParOf" srcId="{3B8CD4D2-183F-47D7-AE38-1735F0755B70}" destId="{1EBFD10F-86F3-4146-96BB-5C943EA8CAA2}" srcOrd="2" destOrd="0" presId="urn:microsoft.com/office/officeart/2008/layout/LinedList"/>
    <dgm:cxn modelId="{AC63BAC4-65FC-4BAF-B4B2-823D85356F93}" type="presParOf" srcId="{AAE6C96F-DE6D-4FED-B926-A57704CEAE44}" destId="{1B8E06B9-948C-405C-AE81-94F20E3F6714}" srcOrd="2" destOrd="0" presId="urn:microsoft.com/office/officeart/2008/layout/LinedList"/>
    <dgm:cxn modelId="{8236B857-D8FA-4AF4-9377-6E16F96A2B3E}" type="presParOf" srcId="{AAE6C96F-DE6D-4FED-B926-A57704CEAE44}" destId="{57070496-0C40-4854-9D01-294A3DCE5BCF}" srcOrd="3" destOrd="0" presId="urn:microsoft.com/office/officeart/2008/layout/LinedList"/>
    <dgm:cxn modelId="{1544823D-7049-4DF5-AC5A-868B1B3F94E3}" type="presParOf" srcId="{AAE6C96F-DE6D-4FED-B926-A57704CEAE44}" destId="{48661E27-0300-4B19-922A-54C92A967EEC}" srcOrd="4" destOrd="0" presId="urn:microsoft.com/office/officeart/2008/layout/LinedList"/>
    <dgm:cxn modelId="{0A5B4BAF-E382-4F60-B5B3-E3A26A47C2AE}" type="presParOf" srcId="{48661E27-0300-4B19-922A-54C92A967EEC}" destId="{B765A310-814C-4493-AC83-CEC3EB5BCC7D}" srcOrd="0" destOrd="0" presId="urn:microsoft.com/office/officeart/2008/layout/LinedList"/>
    <dgm:cxn modelId="{1AC5AC76-DDD4-4C07-80A3-AEC12A8F8251}" type="presParOf" srcId="{48661E27-0300-4B19-922A-54C92A967EEC}" destId="{E03BE14C-5DEA-48B5-A1F8-44E092EA92BB}" srcOrd="1" destOrd="0" presId="urn:microsoft.com/office/officeart/2008/layout/LinedList"/>
    <dgm:cxn modelId="{8505706A-33CF-418A-A915-4D38E2EAA851}" type="presParOf" srcId="{48661E27-0300-4B19-922A-54C92A967EEC}" destId="{5021E399-35D3-4FA2-9302-1C441341D891}" srcOrd="2" destOrd="0" presId="urn:microsoft.com/office/officeart/2008/layout/LinedList"/>
    <dgm:cxn modelId="{C4EA0C75-6F47-4485-AA38-A8B4785DEA65}" type="presParOf" srcId="{AAE6C96F-DE6D-4FED-B926-A57704CEAE44}" destId="{53FD7866-D377-4DCD-BD85-3B9D62E0848E}" srcOrd="5" destOrd="0" presId="urn:microsoft.com/office/officeart/2008/layout/LinedList"/>
    <dgm:cxn modelId="{3161D66D-A197-4A7A-AFF2-B79682EBC611}" type="presParOf" srcId="{AAE6C96F-DE6D-4FED-B926-A57704CEAE44}" destId="{D784216C-CDFD-4805-9660-F44D3E7D72B8}" srcOrd="6" destOrd="0" presId="urn:microsoft.com/office/officeart/2008/layout/LinedList"/>
    <dgm:cxn modelId="{4983BD8A-9D01-4A00-904A-DBBB6899A10D}" type="presParOf" srcId="{3F3AFAE2-896F-4EFA-8B6C-442BE44829D2}" destId="{5F7D784C-2E77-4490-884E-1620EF1E3D92}" srcOrd="4" destOrd="0" presId="urn:microsoft.com/office/officeart/2008/layout/LinedList"/>
    <dgm:cxn modelId="{D58404BF-E8ED-4F1A-820F-9E90BF1C46F2}" type="presParOf" srcId="{3F3AFAE2-896F-4EFA-8B6C-442BE44829D2}" destId="{FE047769-732E-4C74-BE1B-417CAB3060E4}" srcOrd="5" destOrd="0" presId="urn:microsoft.com/office/officeart/2008/layout/LinedList"/>
    <dgm:cxn modelId="{CA59C343-C71B-45EC-A10F-B5B11DDB612C}" type="presParOf" srcId="{FE047769-732E-4C74-BE1B-417CAB3060E4}" destId="{A82929DB-53C5-471F-82B7-AC90A9F5237F}" srcOrd="0" destOrd="0" presId="urn:microsoft.com/office/officeart/2008/layout/LinedList"/>
    <dgm:cxn modelId="{133A5D61-E013-4129-A1E1-74C6EEA2383E}" type="presParOf" srcId="{FE047769-732E-4C74-BE1B-417CAB3060E4}" destId="{7FC21ED0-376A-4C53-B40D-A04FEB9F5D0B}" srcOrd="1" destOrd="0" presId="urn:microsoft.com/office/officeart/2008/layout/LinedList"/>
    <dgm:cxn modelId="{694233D7-7066-4E5F-B1C2-E5A5B53D4E1D}" type="presParOf" srcId="{7FC21ED0-376A-4C53-B40D-A04FEB9F5D0B}" destId="{F191FD87-03FC-417F-96B4-DAF185E2661C}" srcOrd="0" destOrd="0" presId="urn:microsoft.com/office/officeart/2008/layout/LinedList"/>
    <dgm:cxn modelId="{99CCDA5A-92AC-4C37-8668-D82A724E7A8D}" type="presParOf" srcId="{7FC21ED0-376A-4C53-B40D-A04FEB9F5D0B}" destId="{4AFF2773-A3D4-4861-A7BD-8AC16693C9AC}" srcOrd="1" destOrd="0" presId="urn:microsoft.com/office/officeart/2008/layout/LinedList"/>
    <dgm:cxn modelId="{5DDB4A1B-F47B-46A5-A278-3B22015D1763}" type="presParOf" srcId="{4AFF2773-A3D4-4861-A7BD-8AC16693C9AC}" destId="{C5A6D635-CE42-48F5-8296-1659176BFB15}" srcOrd="0" destOrd="0" presId="urn:microsoft.com/office/officeart/2008/layout/LinedList"/>
    <dgm:cxn modelId="{7B55E6B6-324D-4155-8BE8-9257A4441FD4}" type="presParOf" srcId="{4AFF2773-A3D4-4861-A7BD-8AC16693C9AC}" destId="{38D64AE4-874D-495E-9332-961C4BDF300B}" srcOrd="1" destOrd="0" presId="urn:microsoft.com/office/officeart/2008/layout/LinedList"/>
    <dgm:cxn modelId="{BAB23114-CF20-49D5-BCE1-DC660BB6FB72}" type="presParOf" srcId="{4AFF2773-A3D4-4861-A7BD-8AC16693C9AC}" destId="{0AB1C309-31E4-4679-98F5-987ABB08D0E9}" srcOrd="2" destOrd="0" presId="urn:microsoft.com/office/officeart/2008/layout/LinedList"/>
    <dgm:cxn modelId="{08395787-C253-4C0A-844C-97EF4A1BC553}" type="presParOf" srcId="{7FC21ED0-376A-4C53-B40D-A04FEB9F5D0B}" destId="{9D5B3E9B-4DF4-44C9-85DF-BFCF91EB8C1D}" srcOrd="2" destOrd="0" presId="urn:microsoft.com/office/officeart/2008/layout/LinedList"/>
    <dgm:cxn modelId="{1ACD2393-0AB2-4A84-B6BC-9B598BBCBCD0}" type="presParOf" srcId="{7FC21ED0-376A-4C53-B40D-A04FEB9F5D0B}" destId="{B3C13903-3B95-416F-B485-D34D99707E3F}" srcOrd="3" destOrd="0" presId="urn:microsoft.com/office/officeart/2008/layout/LinedList"/>
    <dgm:cxn modelId="{827649C2-0212-410D-B392-58E1448382EC}" type="presParOf" srcId="{7FC21ED0-376A-4C53-B40D-A04FEB9F5D0B}" destId="{3881E7DD-FE88-45EF-BAFA-BF21637F23AA}" srcOrd="4" destOrd="0" presId="urn:microsoft.com/office/officeart/2008/layout/LinedList"/>
    <dgm:cxn modelId="{5FFD272D-A2CC-44B8-8AEA-64D0DF1DA1D6}" type="presParOf" srcId="{3881E7DD-FE88-45EF-BAFA-BF21637F23AA}" destId="{4F64F0D5-F1D8-4D68-960C-AAA97BA5BA95}" srcOrd="0" destOrd="0" presId="urn:microsoft.com/office/officeart/2008/layout/LinedList"/>
    <dgm:cxn modelId="{C80DDAC1-0E6E-4778-B730-478D86BE58D0}" type="presParOf" srcId="{3881E7DD-FE88-45EF-BAFA-BF21637F23AA}" destId="{95739C5D-7CD3-4357-AE68-5B014CCA2020}" srcOrd="1" destOrd="0" presId="urn:microsoft.com/office/officeart/2008/layout/LinedList"/>
    <dgm:cxn modelId="{CF7679EC-D3FC-40BF-840B-24618E8FA9CF}" type="presParOf" srcId="{3881E7DD-FE88-45EF-BAFA-BF21637F23AA}" destId="{DB2EA127-7D56-47CA-B44E-4E6F47272820}" srcOrd="2" destOrd="0" presId="urn:microsoft.com/office/officeart/2008/layout/LinedList"/>
    <dgm:cxn modelId="{BBF936A5-F9E1-4DAA-846C-F53E3765D242}" type="presParOf" srcId="{7FC21ED0-376A-4C53-B40D-A04FEB9F5D0B}" destId="{79943286-8A5E-4D1B-9164-ADA1DDD0AADB}" srcOrd="5" destOrd="0" presId="urn:microsoft.com/office/officeart/2008/layout/LinedList"/>
    <dgm:cxn modelId="{EE5D2C74-6FB0-4F39-95DE-D2DC1F77A72F}" type="presParOf" srcId="{7FC21ED0-376A-4C53-B40D-A04FEB9F5D0B}" destId="{34DBB076-96A8-42D0-813B-622B2635D5A2}" srcOrd="6" destOrd="0" presId="urn:microsoft.com/office/officeart/2008/layout/LinedList"/>
    <dgm:cxn modelId="{2783361B-29F1-4315-AA60-F63C334BD258}" type="presParOf" srcId="{7FC21ED0-376A-4C53-B40D-A04FEB9F5D0B}" destId="{2883FCB8-F042-4240-ABEE-5A465833D5E9}" srcOrd="7" destOrd="0" presId="urn:microsoft.com/office/officeart/2008/layout/LinedList"/>
    <dgm:cxn modelId="{4036CB21-42BF-430A-A211-A04302169FB3}" type="presParOf" srcId="{2883FCB8-F042-4240-ABEE-5A465833D5E9}" destId="{FA13B0CD-09A0-40F0-B436-4C13C86058E6}" srcOrd="0" destOrd="0" presId="urn:microsoft.com/office/officeart/2008/layout/LinedList"/>
    <dgm:cxn modelId="{C8B82B04-83FB-4A60-BCAB-A2C86F8F35CB}" type="presParOf" srcId="{2883FCB8-F042-4240-ABEE-5A465833D5E9}" destId="{1E7BB3DE-A442-43C0-B67A-D546BD724968}" srcOrd="1" destOrd="0" presId="urn:microsoft.com/office/officeart/2008/layout/LinedList"/>
    <dgm:cxn modelId="{2B05C54E-D259-4EBC-8565-503D07B63B1E}" type="presParOf" srcId="{2883FCB8-F042-4240-ABEE-5A465833D5E9}" destId="{BECB5231-31FB-4B22-A34D-073CC9BC25BC}" srcOrd="2" destOrd="0" presId="urn:microsoft.com/office/officeart/2008/layout/LinedList"/>
    <dgm:cxn modelId="{2059E78C-240B-40B8-9B5E-8E2457707041}" type="presParOf" srcId="{7FC21ED0-376A-4C53-B40D-A04FEB9F5D0B}" destId="{A2601622-E817-4474-9C63-E2D039194547}" srcOrd="8" destOrd="0" presId="urn:microsoft.com/office/officeart/2008/layout/LinedList"/>
    <dgm:cxn modelId="{8493EB0B-3385-454C-940B-594FD957D6B3}" type="presParOf" srcId="{7FC21ED0-376A-4C53-B40D-A04FEB9F5D0B}" destId="{7DDB5B35-5FE2-4A2F-AA30-39334F37C415}" srcOrd="9" destOrd="0" presId="urn:microsoft.com/office/officeart/2008/layout/LinedList"/>
    <dgm:cxn modelId="{20079E82-A3A8-46D8-A6EB-F1B2C7763067}" type="presParOf" srcId="{3F3AFAE2-896F-4EFA-8B6C-442BE44829D2}" destId="{BD749991-9017-4D50-AE67-9C3C9BE61A07}" srcOrd="6" destOrd="0" presId="urn:microsoft.com/office/officeart/2008/layout/LinedList"/>
    <dgm:cxn modelId="{4D35A339-693A-490A-A05C-CFF8320FAF33}" type="presParOf" srcId="{3F3AFAE2-896F-4EFA-8B6C-442BE44829D2}" destId="{93AAA42D-9273-4111-B2DB-6280278C7465}" srcOrd="7" destOrd="0" presId="urn:microsoft.com/office/officeart/2008/layout/LinedList"/>
    <dgm:cxn modelId="{2B21B69B-8ADC-426C-A2C5-678BF3818B91}" type="presParOf" srcId="{93AAA42D-9273-4111-B2DB-6280278C7465}" destId="{AC81AC86-2FE1-498E-9861-6503C5067108}" srcOrd="0" destOrd="0" presId="urn:microsoft.com/office/officeart/2008/layout/LinedList"/>
    <dgm:cxn modelId="{141CF04C-6B2A-4CB6-A022-143BF2A9B880}" type="presParOf" srcId="{93AAA42D-9273-4111-B2DB-6280278C7465}" destId="{6B36B018-6555-47F4-99FA-4CAAC2946844}" srcOrd="1" destOrd="0" presId="urn:microsoft.com/office/officeart/2008/layout/LinedList"/>
    <dgm:cxn modelId="{626F3019-6093-45A6-8A20-974AA6B687F7}" type="presParOf" srcId="{6B36B018-6555-47F4-99FA-4CAAC2946844}" destId="{C56BB7FE-C27C-4442-8FDA-678DF0C97120}" srcOrd="0" destOrd="0" presId="urn:microsoft.com/office/officeart/2008/layout/LinedList"/>
    <dgm:cxn modelId="{339DEAB8-16D3-4AB6-AE58-8FC4ACB102C5}" type="presParOf" srcId="{6B36B018-6555-47F4-99FA-4CAAC2946844}" destId="{90BCB7A9-68CD-4432-885C-F80EE5F0C304}" srcOrd="1" destOrd="0" presId="urn:microsoft.com/office/officeart/2008/layout/LinedList"/>
    <dgm:cxn modelId="{4DCCB8FD-C761-4F6F-B04C-A1A854CC03AB}" type="presParOf" srcId="{90BCB7A9-68CD-4432-885C-F80EE5F0C304}" destId="{7C35D13A-EEC1-4863-8E82-7A71656B55FD}" srcOrd="0" destOrd="0" presId="urn:microsoft.com/office/officeart/2008/layout/LinedList"/>
    <dgm:cxn modelId="{7A6C09CC-FF7E-4E4A-8BBA-3CC1D4597F93}" type="presParOf" srcId="{90BCB7A9-68CD-4432-885C-F80EE5F0C304}" destId="{A8588204-8AD5-4F8F-B0CE-51AF7D7EA11D}" srcOrd="1" destOrd="0" presId="urn:microsoft.com/office/officeart/2008/layout/LinedList"/>
    <dgm:cxn modelId="{D10E19CF-4E6A-429F-8CD5-BD8D1B7EF232}" type="presParOf" srcId="{90BCB7A9-68CD-4432-885C-F80EE5F0C304}" destId="{02B9235C-2950-44F7-9A9F-30B8A2E1E3D5}" srcOrd="2" destOrd="0" presId="urn:microsoft.com/office/officeart/2008/layout/LinedList"/>
    <dgm:cxn modelId="{9E40D410-B57D-4FD9-9EF0-A4F341F8801F}" type="presParOf" srcId="{6B36B018-6555-47F4-99FA-4CAAC2946844}" destId="{B342214E-7A66-47A2-9BDC-D632DC7CC500}" srcOrd="2" destOrd="0" presId="urn:microsoft.com/office/officeart/2008/layout/LinedList"/>
    <dgm:cxn modelId="{473478DE-08A8-4C1D-A84E-3075A59CA2AD}" type="presParOf" srcId="{6B36B018-6555-47F4-99FA-4CAAC2946844}" destId="{F1501CE5-C875-4091-BE92-B44E8DA9680F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09D514-BE7C-4D5A-93AA-8680060AB1DD}" type="doc">
      <dgm:prSet loTypeId="urn:microsoft.com/office/officeart/2005/8/layout/vList4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de-DE"/>
        </a:p>
      </dgm:t>
    </dgm:pt>
    <dgm:pt modelId="{780ED15E-5B4D-4563-A6C8-22AADF74FC54}">
      <dgm:prSet phldrT="[Text]"/>
      <dgm:spPr/>
      <dgm:t>
        <a:bodyPr/>
        <a:lstStyle/>
        <a:p>
          <a:r>
            <a:rPr lang="de-DE" dirty="0" err="1"/>
            <a:t>Deformable</a:t>
          </a:r>
          <a:r>
            <a:rPr lang="de-DE" dirty="0"/>
            <a:t> RF Fingers</a:t>
          </a:r>
        </a:p>
      </dgm:t>
    </dgm:pt>
    <dgm:pt modelId="{0C971D39-0EA2-47E2-AAA4-52E29C928DA2}" type="parTrans" cxnId="{B758239B-C7A8-4449-804F-CBCB1C348744}">
      <dgm:prSet/>
      <dgm:spPr/>
      <dgm:t>
        <a:bodyPr/>
        <a:lstStyle/>
        <a:p>
          <a:endParaRPr lang="de-DE"/>
        </a:p>
      </dgm:t>
    </dgm:pt>
    <dgm:pt modelId="{320B9193-B7B7-45B7-A583-55CC0B2F1501}" type="sibTrans" cxnId="{B758239B-C7A8-4449-804F-CBCB1C348744}">
      <dgm:prSet/>
      <dgm:spPr/>
      <dgm:t>
        <a:bodyPr/>
        <a:lstStyle/>
        <a:p>
          <a:endParaRPr lang="de-DE"/>
        </a:p>
      </dgm:t>
    </dgm:pt>
    <dgm:pt modelId="{2D12E7CE-A7B1-4FF4-9F1B-313FE8092464}">
      <dgm:prSet phldrT="[Text]"/>
      <dgm:spPr/>
      <dgm:t>
        <a:bodyPr/>
        <a:lstStyle/>
        <a:p>
          <a:r>
            <a:rPr lang="de-DE" b="1" dirty="0"/>
            <a:t>25 Modules</a:t>
          </a:r>
        </a:p>
      </dgm:t>
    </dgm:pt>
    <dgm:pt modelId="{C9B8DB97-3ECC-4D67-952B-FE7CA7A3D3B0}" type="parTrans" cxnId="{38B163C8-7E04-47E8-B0B1-7AD65BD993FF}">
      <dgm:prSet/>
      <dgm:spPr/>
      <dgm:t>
        <a:bodyPr/>
        <a:lstStyle/>
        <a:p>
          <a:endParaRPr lang="de-DE"/>
        </a:p>
      </dgm:t>
    </dgm:pt>
    <dgm:pt modelId="{89A0DD5F-5463-424D-99F2-21F598B43150}" type="sibTrans" cxnId="{38B163C8-7E04-47E8-B0B1-7AD65BD993FF}">
      <dgm:prSet/>
      <dgm:spPr/>
      <dgm:t>
        <a:bodyPr/>
        <a:lstStyle/>
        <a:p>
          <a:endParaRPr lang="de-DE"/>
        </a:p>
      </dgm:t>
    </dgm:pt>
    <dgm:pt modelId="{8559C3CE-AE54-4ACF-934E-209FB0600937}">
      <dgm:prSet phldrT="[Text]"/>
      <dgm:spPr/>
      <dgm:t>
        <a:bodyPr/>
        <a:lstStyle/>
        <a:p>
          <a:r>
            <a:rPr lang="de-DE" dirty="0"/>
            <a:t>10 x IP1, 10 x IP 5, 5 x IP 8</a:t>
          </a:r>
        </a:p>
      </dgm:t>
    </dgm:pt>
    <dgm:pt modelId="{99FC54CD-7844-494B-A568-870C40E5518C}" type="parTrans" cxnId="{0292D509-859A-482F-AAAC-CD77BD6F8FFC}">
      <dgm:prSet/>
      <dgm:spPr/>
      <dgm:t>
        <a:bodyPr/>
        <a:lstStyle/>
        <a:p>
          <a:endParaRPr lang="de-DE"/>
        </a:p>
      </dgm:t>
    </dgm:pt>
    <dgm:pt modelId="{39F3AD38-D1A9-4C13-940F-C162CA9F36A5}" type="sibTrans" cxnId="{0292D509-859A-482F-AAAC-CD77BD6F8FFC}">
      <dgm:prSet/>
      <dgm:spPr/>
      <dgm:t>
        <a:bodyPr/>
        <a:lstStyle/>
        <a:p>
          <a:endParaRPr lang="de-DE"/>
        </a:p>
      </dgm:t>
    </dgm:pt>
    <dgm:pt modelId="{5E60BFD4-0BE4-44A2-AEFD-69924A0C95C9}">
      <dgm:prSet phldrT="[Text]"/>
      <dgm:spPr/>
      <dgm:t>
        <a:bodyPr/>
        <a:lstStyle/>
        <a:p>
          <a:r>
            <a:rPr lang="de-DE" dirty="0" err="1"/>
            <a:t>Transformed</a:t>
          </a:r>
          <a:r>
            <a:rPr lang="de-DE" dirty="0"/>
            <a:t> ID 212.7 Modules</a:t>
          </a:r>
        </a:p>
      </dgm:t>
    </dgm:pt>
    <dgm:pt modelId="{D5603010-18CA-47BA-9C0B-71080504879B}" type="parTrans" cxnId="{B10FEF74-4F44-4164-A1CE-BE1F27973D58}">
      <dgm:prSet/>
      <dgm:spPr/>
      <dgm:t>
        <a:bodyPr/>
        <a:lstStyle/>
        <a:p>
          <a:endParaRPr lang="de-DE"/>
        </a:p>
      </dgm:t>
    </dgm:pt>
    <dgm:pt modelId="{EAC3A923-FE5F-49BC-9A65-AB202F7AB8DC}" type="sibTrans" cxnId="{B10FEF74-4F44-4164-A1CE-BE1F27973D58}">
      <dgm:prSet/>
      <dgm:spPr/>
      <dgm:t>
        <a:bodyPr/>
        <a:lstStyle/>
        <a:p>
          <a:endParaRPr lang="de-DE"/>
        </a:p>
      </dgm:t>
    </dgm:pt>
    <dgm:pt modelId="{29BF9AE5-C8DA-4DAF-A594-86AD2FE5F7D4}">
      <dgm:prSet phldrT="[Text]"/>
      <dgm:spPr/>
      <dgm:t>
        <a:bodyPr/>
        <a:lstStyle/>
        <a:p>
          <a:r>
            <a:rPr lang="de-DE" b="1" dirty="0"/>
            <a:t>21 Modules</a:t>
          </a:r>
        </a:p>
      </dgm:t>
    </dgm:pt>
    <dgm:pt modelId="{5A545B0B-D6C7-4CBE-84F9-D9EF0233D606}" type="parTrans" cxnId="{9F20CF24-C8B6-4211-911B-79DA6407A324}">
      <dgm:prSet/>
      <dgm:spPr/>
      <dgm:t>
        <a:bodyPr/>
        <a:lstStyle/>
        <a:p>
          <a:endParaRPr lang="de-DE"/>
        </a:p>
      </dgm:t>
    </dgm:pt>
    <dgm:pt modelId="{37E5911E-4FE0-4008-B953-AFA72A6A7193}" type="sibTrans" cxnId="{9F20CF24-C8B6-4211-911B-79DA6407A324}">
      <dgm:prSet/>
      <dgm:spPr/>
      <dgm:t>
        <a:bodyPr/>
        <a:lstStyle/>
        <a:p>
          <a:endParaRPr lang="de-DE"/>
        </a:p>
      </dgm:t>
    </dgm:pt>
    <dgm:pt modelId="{ADA1801B-434E-465B-B980-6A784800E151}">
      <dgm:prSet phldrT="[Text]"/>
      <dgm:spPr/>
      <dgm:t>
        <a:bodyPr/>
        <a:lstStyle/>
        <a:p>
          <a:r>
            <a:rPr lang="de-DE" dirty="0"/>
            <a:t>8 x IP 1, 8 x IP 5, 2 x IP 4, 3 x IP 8</a:t>
          </a:r>
        </a:p>
      </dgm:t>
    </dgm:pt>
    <dgm:pt modelId="{45639D2B-4BA5-44A0-B7F5-81DD2EED2662}" type="parTrans" cxnId="{EBBC50F5-8A66-406F-842A-2264972ED5DA}">
      <dgm:prSet/>
      <dgm:spPr/>
      <dgm:t>
        <a:bodyPr/>
        <a:lstStyle/>
        <a:p>
          <a:endParaRPr lang="de-DE"/>
        </a:p>
      </dgm:t>
    </dgm:pt>
    <dgm:pt modelId="{4AAB1BA7-CA2F-467A-80C6-C87A641988BB}" type="sibTrans" cxnId="{EBBC50F5-8A66-406F-842A-2264972ED5DA}">
      <dgm:prSet/>
      <dgm:spPr/>
      <dgm:t>
        <a:bodyPr/>
        <a:lstStyle/>
        <a:p>
          <a:endParaRPr lang="de-DE"/>
        </a:p>
      </dgm:t>
    </dgm:pt>
    <dgm:pt modelId="{D50345A1-727E-4862-9385-1513A47ACD11}">
      <dgm:prSet phldrT="[Text]"/>
      <dgm:spPr/>
      <dgm:t>
        <a:bodyPr/>
        <a:lstStyle/>
        <a:p>
          <a:r>
            <a:rPr lang="de-DE" dirty="0" err="1">
              <a:solidFill>
                <a:schemeClr val="bg1"/>
              </a:solidFill>
            </a:rPr>
            <a:t>Optimised</a:t>
          </a:r>
          <a:r>
            <a:rPr lang="de-DE" dirty="0">
              <a:solidFill>
                <a:schemeClr val="bg1"/>
              </a:solidFill>
            </a:rPr>
            <a:t> Bellows</a:t>
          </a:r>
        </a:p>
      </dgm:t>
    </dgm:pt>
    <dgm:pt modelId="{6759FC35-5082-4234-B778-739A7B18CF5F}" type="parTrans" cxnId="{83E0F76E-40E2-4766-B528-5CE990EF2243}">
      <dgm:prSet/>
      <dgm:spPr/>
      <dgm:t>
        <a:bodyPr/>
        <a:lstStyle/>
        <a:p>
          <a:endParaRPr lang="de-DE"/>
        </a:p>
      </dgm:t>
    </dgm:pt>
    <dgm:pt modelId="{2B91FCAA-F61C-4DA8-ABE9-61FF3A048A5A}" type="sibTrans" cxnId="{83E0F76E-40E2-4766-B528-5CE990EF2243}">
      <dgm:prSet/>
      <dgm:spPr/>
      <dgm:t>
        <a:bodyPr/>
        <a:lstStyle/>
        <a:p>
          <a:endParaRPr lang="de-DE"/>
        </a:p>
      </dgm:t>
    </dgm:pt>
    <dgm:pt modelId="{02F92809-FEEB-4812-B45C-1FE66E58D87A}">
      <dgm:prSet phldrT="[Text]"/>
      <dgm:spPr/>
      <dgm:t>
        <a:bodyPr/>
        <a:lstStyle/>
        <a:p>
          <a:r>
            <a:rPr lang="en-GB" dirty="0">
              <a:solidFill>
                <a:schemeClr val="bg1"/>
              </a:solidFill>
            </a:rPr>
            <a:t>Production could start in Q2 2024</a:t>
          </a:r>
          <a:endParaRPr lang="de-DE" dirty="0">
            <a:solidFill>
              <a:schemeClr val="bg1"/>
            </a:solidFill>
          </a:endParaRPr>
        </a:p>
      </dgm:t>
    </dgm:pt>
    <dgm:pt modelId="{6034E61D-17A5-4197-8DE8-9C18EBE455A1}" type="parTrans" cxnId="{157F5547-F081-4B27-8E40-11AC0EDD8639}">
      <dgm:prSet/>
      <dgm:spPr/>
      <dgm:t>
        <a:bodyPr/>
        <a:lstStyle/>
        <a:p>
          <a:endParaRPr lang="de-DE"/>
        </a:p>
      </dgm:t>
    </dgm:pt>
    <dgm:pt modelId="{239A9623-7B00-4CE7-8025-3661451A2D6A}" type="sibTrans" cxnId="{157F5547-F081-4B27-8E40-11AC0EDD8639}">
      <dgm:prSet/>
      <dgm:spPr/>
      <dgm:t>
        <a:bodyPr/>
        <a:lstStyle/>
        <a:p>
          <a:endParaRPr lang="de-DE"/>
        </a:p>
      </dgm:t>
    </dgm:pt>
    <dgm:pt modelId="{0845E36B-2206-4DF9-BDBB-5999E08378CC}">
      <dgm:prSet phldrT="[Text]"/>
      <dgm:spPr/>
      <dgm:t>
        <a:bodyPr/>
        <a:lstStyle/>
        <a:p>
          <a:r>
            <a:rPr lang="de-DE" dirty="0" err="1">
              <a:solidFill>
                <a:schemeClr val="bg1"/>
              </a:solidFill>
            </a:rPr>
            <a:t>To</a:t>
          </a:r>
          <a:r>
            <a:rPr lang="de-DE" dirty="0">
              <a:solidFill>
                <a:schemeClr val="bg1"/>
              </a:solidFill>
            </a:rPr>
            <a:t> </a:t>
          </a:r>
          <a:r>
            <a:rPr lang="de-DE" dirty="0" err="1">
              <a:solidFill>
                <a:schemeClr val="bg1"/>
              </a:solidFill>
            </a:rPr>
            <a:t>be</a:t>
          </a:r>
          <a:r>
            <a:rPr lang="de-DE" dirty="0">
              <a:solidFill>
                <a:schemeClr val="bg1"/>
              </a:solidFill>
            </a:rPr>
            <a:t> </a:t>
          </a:r>
          <a:r>
            <a:rPr lang="de-DE" dirty="0" err="1">
              <a:solidFill>
                <a:schemeClr val="bg1"/>
              </a:solidFill>
            </a:rPr>
            <a:t>seen</a:t>
          </a:r>
          <a:r>
            <a:rPr lang="de-DE" dirty="0">
              <a:solidFill>
                <a:schemeClr val="bg1"/>
              </a:solidFill>
            </a:rPr>
            <a:t> </a:t>
          </a:r>
          <a:r>
            <a:rPr lang="de-DE" dirty="0" err="1">
              <a:solidFill>
                <a:schemeClr val="bg1"/>
              </a:solidFill>
            </a:rPr>
            <a:t>during</a:t>
          </a:r>
          <a:r>
            <a:rPr lang="de-DE" dirty="0">
              <a:solidFill>
                <a:schemeClr val="bg1"/>
              </a:solidFill>
            </a:rPr>
            <a:t> 2024</a:t>
          </a:r>
        </a:p>
      </dgm:t>
    </dgm:pt>
    <dgm:pt modelId="{474C0AD6-A013-41E2-B099-64CD831CCBD0}" type="parTrans" cxnId="{1E514777-420B-48DA-912A-2D5D9456F217}">
      <dgm:prSet/>
      <dgm:spPr/>
      <dgm:t>
        <a:bodyPr/>
        <a:lstStyle/>
        <a:p>
          <a:endParaRPr lang="en-GB"/>
        </a:p>
      </dgm:t>
    </dgm:pt>
    <dgm:pt modelId="{39E63336-CD6A-4DE6-8553-0B911046C923}" type="sibTrans" cxnId="{1E514777-420B-48DA-912A-2D5D9456F217}">
      <dgm:prSet/>
      <dgm:spPr/>
      <dgm:t>
        <a:bodyPr/>
        <a:lstStyle/>
        <a:p>
          <a:endParaRPr lang="en-GB"/>
        </a:p>
      </dgm:t>
    </dgm:pt>
    <dgm:pt modelId="{41D6887B-49FC-45F8-B5B1-1697DD27AF2C}" type="pres">
      <dgm:prSet presAssocID="{B109D514-BE7C-4D5A-93AA-8680060AB1DD}" presName="linear" presStyleCnt="0">
        <dgm:presLayoutVars>
          <dgm:dir/>
          <dgm:resizeHandles val="exact"/>
        </dgm:presLayoutVars>
      </dgm:prSet>
      <dgm:spPr/>
    </dgm:pt>
    <dgm:pt modelId="{CE63B6C4-F3BF-4252-A7B3-66BC7DE797AB}" type="pres">
      <dgm:prSet presAssocID="{780ED15E-5B4D-4563-A6C8-22AADF74FC54}" presName="comp" presStyleCnt="0"/>
      <dgm:spPr/>
    </dgm:pt>
    <dgm:pt modelId="{9742A7BA-7E55-4486-A82C-D83CFF7872AE}" type="pres">
      <dgm:prSet presAssocID="{780ED15E-5B4D-4563-A6C8-22AADF74FC54}" presName="box" presStyleLbl="node1" presStyleIdx="0" presStyleCnt="3"/>
      <dgm:spPr/>
    </dgm:pt>
    <dgm:pt modelId="{C976C500-26AC-487A-910A-FBC7AF893BF4}" type="pres">
      <dgm:prSet presAssocID="{780ED15E-5B4D-4563-A6C8-22AADF74FC54}" presName="img" presStyleLbl="fgImgPlace1" presStyleIdx="0" presStyleCnt="3"/>
      <dgm:spPr>
        <a:blipFill>
          <a:blip xmlns:r="http://schemas.openxmlformats.org/officeDocument/2006/relationships" r:embed="rId1"/>
          <a:srcRect/>
          <a:stretch>
            <a:fillRect l="-4000" r="-4000"/>
          </a:stretch>
        </a:blipFill>
      </dgm:spPr>
    </dgm:pt>
    <dgm:pt modelId="{F3077575-16FB-44E2-8200-A26E4228E4F4}" type="pres">
      <dgm:prSet presAssocID="{780ED15E-5B4D-4563-A6C8-22AADF74FC54}" presName="text" presStyleLbl="node1" presStyleIdx="0" presStyleCnt="3">
        <dgm:presLayoutVars>
          <dgm:bulletEnabled val="1"/>
        </dgm:presLayoutVars>
      </dgm:prSet>
      <dgm:spPr/>
    </dgm:pt>
    <dgm:pt modelId="{4BA915E4-F0F9-4041-81DA-8873D1BEC56C}" type="pres">
      <dgm:prSet presAssocID="{320B9193-B7B7-45B7-A583-55CC0B2F1501}" presName="spacer" presStyleCnt="0"/>
      <dgm:spPr/>
    </dgm:pt>
    <dgm:pt modelId="{25B81251-3403-4B13-A30E-D4CFD4AB7765}" type="pres">
      <dgm:prSet presAssocID="{5E60BFD4-0BE4-44A2-AEFD-69924A0C95C9}" presName="comp" presStyleCnt="0"/>
      <dgm:spPr/>
    </dgm:pt>
    <dgm:pt modelId="{480C1286-C967-4397-99BF-BD285ABEA07C}" type="pres">
      <dgm:prSet presAssocID="{5E60BFD4-0BE4-44A2-AEFD-69924A0C95C9}" presName="box" presStyleLbl="node1" presStyleIdx="1" presStyleCnt="3"/>
      <dgm:spPr/>
    </dgm:pt>
    <dgm:pt modelId="{3B972A66-22DF-4CE1-9B32-D07FBA86873B}" type="pres">
      <dgm:prSet presAssocID="{5E60BFD4-0BE4-44A2-AEFD-69924A0C95C9}" presName="img" presStyleLbl="fgImgPlace1" presStyleIdx="1" presStyleCnt="3"/>
      <dgm:spPr>
        <a:blipFill>
          <a:blip xmlns:r="http://schemas.openxmlformats.org/officeDocument/2006/relationships" r:embed="rId2"/>
          <a:srcRect/>
          <a:stretch>
            <a:fillRect l="-4000" r="-4000"/>
          </a:stretch>
        </a:blipFill>
      </dgm:spPr>
    </dgm:pt>
    <dgm:pt modelId="{EAC29CB9-081A-46C9-B846-7249F3CB8405}" type="pres">
      <dgm:prSet presAssocID="{5E60BFD4-0BE4-44A2-AEFD-69924A0C95C9}" presName="text" presStyleLbl="node1" presStyleIdx="1" presStyleCnt="3">
        <dgm:presLayoutVars>
          <dgm:bulletEnabled val="1"/>
        </dgm:presLayoutVars>
      </dgm:prSet>
      <dgm:spPr/>
    </dgm:pt>
    <dgm:pt modelId="{C3774F74-4B95-4B42-97A3-A0400D8073BC}" type="pres">
      <dgm:prSet presAssocID="{EAC3A923-FE5F-49BC-9A65-AB202F7AB8DC}" presName="spacer" presStyleCnt="0"/>
      <dgm:spPr/>
    </dgm:pt>
    <dgm:pt modelId="{D37CE285-8A46-423E-A009-0450FD2AF27F}" type="pres">
      <dgm:prSet presAssocID="{D50345A1-727E-4862-9385-1513A47ACD11}" presName="comp" presStyleCnt="0"/>
      <dgm:spPr/>
    </dgm:pt>
    <dgm:pt modelId="{7A0691D4-0BD9-412B-8872-1861FF96E7A1}" type="pres">
      <dgm:prSet presAssocID="{D50345A1-727E-4862-9385-1513A47ACD11}" presName="box" presStyleLbl="node1" presStyleIdx="2" presStyleCnt="3" custLinFactNeighborX="-14320" custLinFactNeighborY="3698"/>
      <dgm:spPr/>
    </dgm:pt>
    <dgm:pt modelId="{83B3B307-A64B-456F-B2A9-90BEEC51F689}" type="pres">
      <dgm:prSet presAssocID="{D50345A1-727E-4862-9385-1513A47ACD11}" presName="img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</dgm:pt>
    <dgm:pt modelId="{4C5BF234-9F4F-4EA6-B9D8-998AB0742879}" type="pres">
      <dgm:prSet presAssocID="{D50345A1-727E-4862-9385-1513A47ACD11}" presName="text" presStyleLbl="node1" presStyleIdx="2" presStyleCnt="3">
        <dgm:presLayoutVars>
          <dgm:bulletEnabled val="1"/>
        </dgm:presLayoutVars>
      </dgm:prSet>
      <dgm:spPr/>
    </dgm:pt>
  </dgm:ptLst>
  <dgm:cxnLst>
    <dgm:cxn modelId="{0292D509-859A-482F-AAAC-CD77BD6F8FFC}" srcId="{780ED15E-5B4D-4563-A6C8-22AADF74FC54}" destId="{8559C3CE-AE54-4ACF-934E-209FB0600937}" srcOrd="1" destOrd="0" parTransId="{99FC54CD-7844-494B-A568-870C40E5518C}" sibTransId="{39F3AD38-D1A9-4C13-940F-C162CA9F36A5}"/>
    <dgm:cxn modelId="{52451A15-EA1F-4EC3-A432-A09C3825BAA8}" type="presOf" srcId="{780ED15E-5B4D-4563-A6C8-22AADF74FC54}" destId="{9742A7BA-7E55-4486-A82C-D83CFF7872AE}" srcOrd="0" destOrd="0" presId="urn:microsoft.com/office/officeart/2005/8/layout/vList4"/>
    <dgm:cxn modelId="{87013118-4AF5-4944-BFBA-422B46E5B081}" type="presOf" srcId="{02F92809-FEEB-4812-B45C-1FE66E58D87A}" destId="{7A0691D4-0BD9-412B-8872-1861FF96E7A1}" srcOrd="0" destOrd="1" presId="urn:microsoft.com/office/officeart/2005/8/layout/vList4"/>
    <dgm:cxn modelId="{9F20CF24-C8B6-4211-911B-79DA6407A324}" srcId="{5E60BFD4-0BE4-44A2-AEFD-69924A0C95C9}" destId="{29BF9AE5-C8DA-4DAF-A594-86AD2FE5F7D4}" srcOrd="0" destOrd="0" parTransId="{5A545B0B-D6C7-4CBE-84F9-D9EF0233D606}" sibTransId="{37E5911E-4FE0-4008-B953-AFA72A6A7193}"/>
    <dgm:cxn modelId="{2C36432C-DF29-4315-BA64-CFDFAB81B34A}" type="presOf" srcId="{D50345A1-727E-4862-9385-1513A47ACD11}" destId="{7A0691D4-0BD9-412B-8872-1861FF96E7A1}" srcOrd="0" destOrd="0" presId="urn:microsoft.com/office/officeart/2005/8/layout/vList4"/>
    <dgm:cxn modelId="{B044B62F-733B-4A8E-BA8B-1961FA2C257C}" type="presOf" srcId="{8559C3CE-AE54-4ACF-934E-209FB0600937}" destId="{9742A7BA-7E55-4486-A82C-D83CFF7872AE}" srcOrd="0" destOrd="2" presId="urn:microsoft.com/office/officeart/2005/8/layout/vList4"/>
    <dgm:cxn modelId="{C6D2C736-8983-49B7-9641-79001824ACE8}" type="presOf" srcId="{8559C3CE-AE54-4ACF-934E-209FB0600937}" destId="{F3077575-16FB-44E2-8200-A26E4228E4F4}" srcOrd="1" destOrd="2" presId="urn:microsoft.com/office/officeart/2005/8/layout/vList4"/>
    <dgm:cxn modelId="{1379DA39-B017-4BE8-9231-36A0171CE014}" type="presOf" srcId="{5E60BFD4-0BE4-44A2-AEFD-69924A0C95C9}" destId="{480C1286-C967-4397-99BF-BD285ABEA07C}" srcOrd="0" destOrd="0" presId="urn:microsoft.com/office/officeart/2005/8/layout/vList4"/>
    <dgm:cxn modelId="{AA193F64-C3EE-4129-BD34-0C4F0550D442}" type="presOf" srcId="{2D12E7CE-A7B1-4FF4-9F1B-313FE8092464}" destId="{F3077575-16FB-44E2-8200-A26E4228E4F4}" srcOrd="1" destOrd="1" presId="urn:microsoft.com/office/officeart/2005/8/layout/vList4"/>
    <dgm:cxn modelId="{157F5547-F081-4B27-8E40-11AC0EDD8639}" srcId="{D50345A1-727E-4862-9385-1513A47ACD11}" destId="{02F92809-FEEB-4812-B45C-1FE66E58D87A}" srcOrd="0" destOrd="0" parTransId="{6034E61D-17A5-4197-8DE8-9C18EBE455A1}" sibTransId="{239A9623-7B00-4CE7-8025-3661451A2D6A}"/>
    <dgm:cxn modelId="{1A3BDF6E-3879-4419-B8BF-85F2A393C4A5}" type="presOf" srcId="{29BF9AE5-C8DA-4DAF-A594-86AD2FE5F7D4}" destId="{EAC29CB9-081A-46C9-B846-7249F3CB8405}" srcOrd="1" destOrd="1" presId="urn:microsoft.com/office/officeart/2005/8/layout/vList4"/>
    <dgm:cxn modelId="{83E0F76E-40E2-4766-B528-5CE990EF2243}" srcId="{B109D514-BE7C-4D5A-93AA-8680060AB1DD}" destId="{D50345A1-727E-4862-9385-1513A47ACD11}" srcOrd="2" destOrd="0" parTransId="{6759FC35-5082-4234-B778-739A7B18CF5F}" sibTransId="{2B91FCAA-F61C-4DA8-ABE9-61FF3A048A5A}"/>
    <dgm:cxn modelId="{6460F251-1085-4E27-BF53-D6A4DBDF19F8}" type="presOf" srcId="{5E60BFD4-0BE4-44A2-AEFD-69924A0C95C9}" destId="{EAC29CB9-081A-46C9-B846-7249F3CB8405}" srcOrd="1" destOrd="0" presId="urn:microsoft.com/office/officeart/2005/8/layout/vList4"/>
    <dgm:cxn modelId="{B40EA573-4AEE-44BF-8FB4-F6F6194A0282}" type="presOf" srcId="{D50345A1-727E-4862-9385-1513A47ACD11}" destId="{4C5BF234-9F4F-4EA6-B9D8-998AB0742879}" srcOrd="1" destOrd="0" presId="urn:microsoft.com/office/officeart/2005/8/layout/vList4"/>
    <dgm:cxn modelId="{B10FEF74-4F44-4164-A1CE-BE1F27973D58}" srcId="{B109D514-BE7C-4D5A-93AA-8680060AB1DD}" destId="{5E60BFD4-0BE4-44A2-AEFD-69924A0C95C9}" srcOrd="1" destOrd="0" parTransId="{D5603010-18CA-47BA-9C0B-71080504879B}" sibTransId="{EAC3A923-FE5F-49BC-9A65-AB202F7AB8DC}"/>
    <dgm:cxn modelId="{1E514777-420B-48DA-912A-2D5D9456F217}" srcId="{D50345A1-727E-4862-9385-1513A47ACD11}" destId="{0845E36B-2206-4DF9-BDBB-5999E08378CC}" srcOrd="1" destOrd="0" parTransId="{474C0AD6-A013-41E2-B099-64CD831CCBD0}" sibTransId="{39E63336-CD6A-4DE6-8553-0B911046C923}"/>
    <dgm:cxn modelId="{D9A9D399-DDE3-4789-A6F1-B7E214B54F13}" type="presOf" srcId="{B109D514-BE7C-4D5A-93AA-8680060AB1DD}" destId="{41D6887B-49FC-45F8-B5B1-1697DD27AF2C}" srcOrd="0" destOrd="0" presId="urn:microsoft.com/office/officeart/2005/8/layout/vList4"/>
    <dgm:cxn modelId="{B758239B-C7A8-4449-804F-CBCB1C348744}" srcId="{B109D514-BE7C-4D5A-93AA-8680060AB1DD}" destId="{780ED15E-5B4D-4563-A6C8-22AADF74FC54}" srcOrd="0" destOrd="0" parTransId="{0C971D39-0EA2-47E2-AAA4-52E29C928DA2}" sibTransId="{320B9193-B7B7-45B7-A583-55CC0B2F1501}"/>
    <dgm:cxn modelId="{8A51A49F-45F2-4C48-8BC0-C88961486032}" type="presOf" srcId="{0845E36B-2206-4DF9-BDBB-5999E08378CC}" destId="{7A0691D4-0BD9-412B-8872-1861FF96E7A1}" srcOrd="0" destOrd="2" presId="urn:microsoft.com/office/officeart/2005/8/layout/vList4"/>
    <dgm:cxn modelId="{0D21BFBC-5646-4241-885A-284A8A3E4C4C}" type="presOf" srcId="{2D12E7CE-A7B1-4FF4-9F1B-313FE8092464}" destId="{9742A7BA-7E55-4486-A82C-D83CFF7872AE}" srcOrd="0" destOrd="1" presId="urn:microsoft.com/office/officeart/2005/8/layout/vList4"/>
    <dgm:cxn modelId="{77CE13BE-2297-47C2-8375-6A481C234662}" type="presOf" srcId="{29BF9AE5-C8DA-4DAF-A594-86AD2FE5F7D4}" destId="{480C1286-C967-4397-99BF-BD285ABEA07C}" srcOrd="0" destOrd="1" presId="urn:microsoft.com/office/officeart/2005/8/layout/vList4"/>
    <dgm:cxn modelId="{38B163C8-7E04-47E8-B0B1-7AD65BD993FF}" srcId="{780ED15E-5B4D-4563-A6C8-22AADF74FC54}" destId="{2D12E7CE-A7B1-4FF4-9F1B-313FE8092464}" srcOrd="0" destOrd="0" parTransId="{C9B8DB97-3ECC-4D67-952B-FE7CA7A3D3B0}" sibTransId="{89A0DD5F-5463-424D-99F2-21F598B43150}"/>
    <dgm:cxn modelId="{FF3D3DD3-F8F3-400F-BBB0-352FBF723AA4}" type="presOf" srcId="{ADA1801B-434E-465B-B980-6A784800E151}" destId="{EAC29CB9-081A-46C9-B846-7249F3CB8405}" srcOrd="1" destOrd="2" presId="urn:microsoft.com/office/officeart/2005/8/layout/vList4"/>
    <dgm:cxn modelId="{47A0CADA-8ADC-4D72-8111-A2A7F69F8D01}" type="presOf" srcId="{780ED15E-5B4D-4563-A6C8-22AADF74FC54}" destId="{F3077575-16FB-44E2-8200-A26E4228E4F4}" srcOrd="1" destOrd="0" presId="urn:microsoft.com/office/officeart/2005/8/layout/vList4"/>
    <dgm:cxn modelId="{63F978E0-9FE0-46A7-9139-D55AACEDE985}" type="presOf" srcId="{02F92809-FEEB-4812-B45C-1FE66E58D87A}" destId="{4C5BF234-9F4F-4EA6-B9D8-998AB0742879}" srcOrd="1" destOrd="1" presId="urn:microsoft.com/office/officeart/2005/8/layout/vList4"/>
    <dgm:cxn modelId="{B9FECCE6-52ED-45DC-8262-9AAC3886E3D8}" type="presOf" srcId="{0845E36B-2206-4DF9-BDBB-5999E08378CC}" destId="{4C5BF234-9F4F-4EA6-B9D8-998AB0742879}" srcOrd="1" destOrd="2" presId="urn:microsoft.com/office/officeart/2005/8/layout/vList4"/>
    <dgm:cxn modelId="{EBBC50F5-8A66-406F-842A-2264972ED5DA}" srcId="{5E60BFD4-0BE4-44A2-AEFD-69924A0C95C9}" destId="{ADA1801B-434E-465B-B980-6A784800E151}" srcOrd="1" destOrd="0" parTransId="{45639D2B-4BA5-44A0-B7F5-81DD2EED2662}" sibTransId="{4AAB1BA7-CA2F-467A-80C6-C87A641988BB}"/>
    <dgm:cxn modelId="{467733F8-F504-4394-9A72-E445030105E3}" type="presOf" srcId="{ADA1801B-434E-465B-B980-6A784800E151}" destId="{480C1286-C967-4397-99BF-BD285ABEA07C}" srcOrd="0" destOrd="2" presId="urn:microsoft.com/office/officeart/2005/8/layout/vList4"/>
    <dgm:cxn modelId="{2B71F5B9-3218-472B-86A5-253C0F07A94C}" type="presParOf" srcId="{41D6887B-49FC-45F8-B5B1-1697DD27AF2C}" destId="{CE63B6C4-F3BF-4252-A7B3-66BC7DE797AB}" srcOrd="0" destOrd="0" presId="urn:microsoft.com/office/officeart/2005/8/layout/vList4"/>
    <dgm:cxn modelId="{74BB2A3C-1C89-4E7F-B1F8-3AF16902C80C}" type="presParOf" srcId="{CE63B6C4-F3BF-4252-A7B3-66BC7DE797AB}" destId="{9742A7BA-7E55-4486-A82C-D83CFF7872AE}" srcOrd="0" destOrd="0" presId="urn:microsoft.com/office/officeart/2005/8/layout/vList4"/>
    <dgm:cxn modelId="{BE7BD814-6F43-481D-988D-4911BA1FCF44}" type="presParOf" srcId="{CE63B6C4-F3BF-4252-A7B3-66BC7DE797AB}" destId="{C976C500-26AC-487A-910A-FBC7AF893BF4}" srcOrd="1" destOrd="0" presId="urn:microsoft.com/office/officeart/2005/8/layout/vList4"/>
    <dgm:cxn modelId="{10E9CCB9-2650-4674-ABF4-D98BCC884BC5}" type="presParOf" srcId="{CE63B6C4-F3BF-4252-A7B3-66BC7DE797AB}" destId="{F3077575-16FB-44E2-8200-A26E4228E4F4}" srcOrd="2" destOrd="0" presId="urn:microsoft.com/office/officeart/2005/8/layout/vList4"/>
    <dgm:cxn modelId="{4C2F75C2-D899-4E8C-B437-D9F76B15E40E}" type="presParOf" srcId="{41D6887B-49FC-45F8-B5B1-1697DD27AF2C}" destId="{4BA915E4-F0F9-4041-81DA-8873D1BEC56C}" srcOrd="1" destOrd="0" presId="urn:microsoft.com/office/officeart/2005/8/layout/vList4"/>
    <dgm:cxn modelId="{00669C11-58BB-47B1-96B1-9C828E74BA3A}" type="presParOf" srcId="{41D6887B-49FC-45F8-B5B1-1697DD27AF2C}" destId="{25B81251-3403-4B13-A30E-D4CFD4AB7765}" srcOrd="2" destOrd="0" presId="urn:microsoft.com/office/officeart/2005/8/layout/vList4"/>
    <dgm:cxn modelId="{A569C4C0-1336-4302-9959-D728678CAB01}" type="presParOf" srcId="{25B81251-3403-4B13-A30E-D4CFD4AB7765}" destId="{480C1286-C967-4397-99BF-BD285ABEA07C}" srcOrd="0" destOrd="0" presId="urn:microsoft.com/office/officeart/2005/8/layout/vList4"/>
    <dgm:cxn modelId="{9393317C-A0F8-4FB4-BA9A-3E43C5F5889C}" type="presParOf" srcId="{25B81251-3403-4B13-A30E-D4CFD4AB7765}" destId="{3B972A66-22DF-4CE1-9B32-D07FBA86873B}" srcOrd="1" destOrd="0" presId="urn:microsoft.com/office/officeart/2005/8/layout/vList4"/>
    <dgm:cxn modelId="{DC2AED55-3B1F-46A5-AD58-63F5281EC506}" type="presParOf" srcId="{25B81251-3403-4B13-A30E-D4CFD4AB7765}" destId="{EAC29CB9-081A-46C9-B846-7249F3CB8405}" srcOrd="2" destOrd="0" presId="urn:microsoft.com/office/officeart/2005/8/layout/vList4"/>
    <dgm:cxn modelId="{DFB8A5D0-6581-4351-8432-1EF81BA3743F}" type="presParOf" srcId="{41D6887B-49FC-45F8-B5B1-1697DD27AF2C}" destId="{C3774F74-4B95-4B42-97A3-A0400D8073BC}" srcOrd="3" destOrd="0" presId="urn:microsoft.com/office/officeart/2005/8/layout/vList4"/>
    <dgm:cxn modelId="{2399A1B4-E1D6-46C6-A296-90B2DE5B945E}" type="presParOf" srcId="{41D6887B-49FC-45F8-B5B1-1697DD27AF2C}" destId="{D37CE285-8A46-423E-A009-0450FD2AF27F}" srcOrd="4" destOrd="0" presId="urn:microsoft.com/office/officeart/2005/8/layout/vList4"/>
    <dgm:cxn modelId="{96D929B0-A646-49EC-8C48-5240246094B5}" type="presParOf" srcId="{D37CE285-8A46-423E-A009-0450FD2AF27F}" destId="{7A0691D4-0BD9-412B-8872-1861FF96E7A1}" srcOrd="0" destOrd="0" presId="urn:microsoft.com/office/officeart/2005/8/layout/vList4"/>
    <dgm:cxn modelId="{FF66FCCF-8DD6-4FE0-BF54-A79A21EE0A01}" type="presParOf" srcId="{D37CE285-8A46-423E-A009-0450FD2AF27F}" destId="{83B3B307-A64B-456F-B2A9-90BEEC51F689}" srcOrd="1" destOrd="0" presId="urn:microsoft.com/office/officeart/2005/8/layout/vList4"/>
    <dgm:cxn modelId="{94ABE098-04A3-4682-B2D7-EDE848F57CED}" type="presParOf" srcId="{D37CE285-8A46-423E-A009-0450FD2AF27F}" destId="{4C5BF234-9F4F-4EA6-B9D8-998AB0742879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253CF8-B072-4F0D-B157-2C8122A2AAEF}" type="doc">
      <dgm:prSet loTypeId="urn:microsoft.com/office/officeart/2005/8/layout/hProcess7" loCatId="process" qsTypeId="urn:microsoft.com/office/officeart/2005/8/quickstyle/simple1" qsCatId="simple" csTypeId="urn:microsoft.com/office/officeart/2005/8/colors/accent6_3" csCatId="accent6" phldr="1"/>
      <dgm:spPr/>
    </dgm:pt>
    <dgm:pt modelId="{56049FEC-8FC2-464E-8F50-88872DF3752D}">
      <dgm:prSet phldrT="[Text]"/>
      <dgm:spPr/>
      <dgm:t>
        <a:bodyPr/>
        <a:lstStyle/>
        <a:p>
          <a:r>
            <a:rPr lang="en-GB" dirty="0"/>
            <a:t>Total</a:t>
          </a:r>
        </a:p>
      </dgm:t>
    </dgm:pt>
    <dgm:pt modelId="{A35657F6-D126-4036-85EE-1CA44F73A4CE}" type="parTrans" cxnId="{B1348510-BF54-415A-A974-106AD9E6877A}">
      <dgm:prSet/>
      <dgm:spPr/>
      <dgm:t>
        <a:bodyPr/>
        <a:lstStyle/>
        <a:p>
          <a:endParaRPr lang="en-GB"/>
        </a:p>
      </dgm:t>
    </dgm:pt>
    <dgm:pt modelId="{BDDB20D3-60A8-4D5A-97F8-2E288BBA74BC}" type="sibTrans" cxnId="{B1348510-BF54-415A-A974-106AD9E6877A}">
      <dgm:prSet/>
      <dgm:spPr/>
      <dgm:t>
        <a:bodyPr/>
        <a:lstStyle/>
        <a:p>
          <a:endParaRPr lang="en-GB"/>
        </a:p>
      </dgm:t>
    </dgm:pt>
    <dgm:pt modelId="{5AB51770-4DDC-470D-9E39-07ACDDC96FB2}">
      <dgm:prSet phldrT="[Text]"/>
      <dgm:spPr/>
      <dgm:t>
        <a:bodyPr/>
        <a:lstStyle/>
        <a:p>
          <a:r>
            <a:rPr lang="en-GB" dirty="0"/>
            <a:t>EYETS 23/24</a:t>
          </a:r>
        </a:p>
      </dgm:t>
    </dgm:pt>
    <dgm:pt modelId="{FBC400DD-6DF8-4C76-B076-F94EC0E8E2BC}" type="parTrans" cxnId="{16B589C6-2B3E-4942-84F5-37232641D60E}">
      <dgm:prSet/>
      <dgm:spPr/>
      <dgm:t>
        <a:bodyPr/>
        <a:lstStyle/>
        <a:p>
          <a:endParaRPr lang="en-GB"/>
        </a:p>
      </dgm:t>
    </dgm:pt>
    <dgm:pt modelId="{59AB3E57-8000-4F14-8F3D-257BF7D54C1A}" type="sibTrans" cxnId="{16B589C6-2B3E-4942-84F5-37232641D60E}">
      <dgm:prSet/>
      <dgm:spPr/>
      <dgm:t>
        <a:bodyPr/>
        <a:lstStyle/>
        <a:p>
          <a:endParaRPr lang="en-GB"/>
        </a:p>
      </dgm:t>
    </dgm:pt>
    <dgm:pt modelId="{8B211DC0-7273-4496-A678-63C33A800F33}">
      <dgm:prSet phldrT="[Text]"/>
      <dgm:spPr/>
      <dgm:t>
        <a:bodyPr/>
        <a:lstStyle/>
        <a:p>
          <a:r>
            <a:rPr lang="en-GB" dirty="0" err="1"/>
            <a:t>YETS</a:t>
          </a:r>
          <a:r>
            <a:rPr lang="en-GB" dirty="0"/>
            <a:t> 24/25</a:t>
          </a:r>
        </a:p>
      </dgm:t>
    </dgm:pt>
    <dgm:pt modelId="{B6FA2293-070E-4629-A42F-E225C828CF96}" type="parTrans" cxnId="{3D2FE68E-D63A-46B8-80FE-6A383804F914}">
      <dgm:prSet/>
      <dgm:spPr/>
      <dgm:t>
        <a:bodyPr/>
        <a:lstStyle/>
        <a:p>
          <a:endParaRPr lang="en-GB"/>
        </a:p>
      </dgm:t>
    </dgm:pt>
    <dgm:pt modelId="{FEF183C2-D31F-4568-ADCF-A54DEB57950B}" type="sibTrans" cxnId="{3D2FE68E-D63A-46B8-80FE-6A383804F914}">
      <dgm:prSet/>
      <dgm:spPr/>
      <dgm:t>
        <a:bodyPr/>
        <a:lstStyle/>
        <a:p>
          <a:endParaRPr lang="en-GB"/>
        </a:p>
      </dgm:t>
    </dgm:pt>
    <dgm:pt modelId="{1E0E83FD-85CD-444A-8936-2191ED60F593}" type="pres">
      <dgm:prSet presAssocID="{24253CF8-B072-4F0D-B157-2C8122A2AAEF}" presName="Name0" presStyleCnt="0">
        <dgm:presLayoutVars>
          <dgm:dir/>
          <dgm:animLvl val="lvl"/>
          <dgm:resizeHandles val="exact"/>
        </dgm:presLayoutVars>
      </dgm:prSet>
      <dgm:spPr/>
    </dgm:pt>
    <dgm:pt modelId="{574E312D-29A0-479C-AFED-DC54917D4DA6}" type="pres">
      <dgm:prSet presAssocID="{56049FEC-8FC2-464E-8F50-88872DF3752D}" presName="compositeNode" presStyleCnt="0">
        <dgm:presLayoutVars>
          <dgm:bulletEnabled val="1"/>
        </dgm:presLayoutVars>
      </dgm:prSet>
      <dgm:spPr/>
    </dgm:pt>
    <dgm:pt modelId="{8E7D91FE-98F0-4096-BEBC-01FBD441DDC1}" type="pres">
      <dgm:prSet presAssocID="{56049FEC-8FC2-464E-8F50-88872DF3752D}" presName="bgRect" presStyleLbl="node1" presStyleIdx="0" presStyleCnt="3"/>
      <dgm:spPr/>
    </dgm:pt>
    <dgm:pt modelId="{D52D2026-5DC7-47BA-A993-4C09F577F6B7}" type="pres">
      <dgm:prSet presAssocID="{56049FEC-8FC2-464E-8F50-88872DF3752D}" presName="parentNode" presStyleLbl="node1" presStyleIdx="0" presStyleCnt="3">
        <dgm:presLayoutVars>
          <dgm:chMax val="0"/>
          <dgm:bulletEnabled val="1"/>
        </dgm:presLayoutVars>
      </dgm:prSet>
      <dgm:spPr/>
    </dgm:pt>
    <dgm:pt modelId="{A83EB8EE-A515-4492-BD34-A112EA949CCC}" type="pres">
      <dgm:prSet presAssocID="{BDDB20D3-60A8-4D5A-97F8-2E288BBA74BC}" presName="hSp" presStyleCnt="0"/>
      <dgm:spPr/>
    </dgm:pt>
    <dgm:pt modelId="{22492C24-6675-4B23-9B95-2C011B0C1625}" type="pres">
      <dgm:prSet presAssocID="{BDDB20D3-60A8-4D5A-97F8-2E288BBA74BC}" presName="vProcSp" presStyleCnt="0"/>
      <dgm:spPr/>
    </dgm:pt>
    <dgm:pt modelId="{7F7B1CCE-DE86-43E7-A762-53B4D8142EAD}" type="pres">
      <dgm:prSet presAssocID="{BDDB20D3-60A8-4D5A-97F8-2E288BBA74BC}" presName="vSp1" presStyleCnt="0"/>
      <dgm:spPr/>
    </dgm:pt>
    <dgm:pt modelId="{1EB096FB-33E7-4E17-98C3-2F8EF5D1ADB9}" type="pres">
      <dgm:prSet presAssocID="{BDDB20D3-60A8-4D5A-97F8-2E288BBA74BC}" presName="simulatedConn" presStyleLbl="solidFgAcc1" presStyleIdx="0" presStyleCnt="2"/>
      <dgm:spPr/>
    </dgm:pt>
    <dgm:pt modelId="{1A0092A2-6F4C-4BEB-A227-F49F96101746}" type="pres">
      <dgm:prSet presAssocID="{BDDB20D3-60A8-4D5A-97F8-2E288BBA74BC}" presName="vSp2" presStyleCnt="0"/>
      <dgm:spPr/>
    </dgm:pt>
    <dgm:pt modelId="{9878E856-3BD1-4F80-A9EE-2D516618113F}" type="pres">
      <dgm:prSet presAssocID="{BDDB20D3-60A8-4D5A-97F8-2E288BBA74BC}" presName="sibTrans" presStyleCnt="0"/>
      <dgm:spPr/>
    </dgm:pt>
    <dgm:pt modelId="{6364AAF5-7D72-4939-BA06-8176A9D34F9A}" type="pres">
      <dgm:prSet presAssocID="{5AB51770-4DDC-470D-9E39-07ACDDC96FB2}" presName="compositeNode" presStyleCnt="0">
        <dgm:presLayoutVars>
          <dgm:bulletEnabled val="1"/>
        </dgm:presLayoutVars>
      </dgm:prSet>
      <dgm:spPr/>
    </dgm:pt>
    <dgm:pt modelId="{CD1FA39C-0433-4E47-9AAA-A3F22322D1C0}" type="pres">
      <dgm:prSet presAssocID="{5AB51770-4DDC-470D-9E39-07ACDDC96FB2}" presName="bgRect" presStyleLbl="node1" presStyleIdx="1" presStyleCnt="3"/>
      <dgm:spPr/>
    </dgm:pt>
    <dgm:pt modelId="{E32BCD4E-A8DA-4A12-853A-E130791CD55F}" type="pres">
      <dgm:prSet presAssocID="{5AB51770-4DDC-470D-9E39-07ACDDC96FB2}" presName="parentNode" presStyleLbl="node1" presStyleIdx="1" presStyleCnt="3">
        <dgm:presLayoutVars>
          <dgm:chMax val="0"/>
          <dgm:bulletEnabled val="1"/>
        </dgm:presLayoutVars>
      </dgm:prSet>
      <dgm:spPr/>
    </dgm:pt>
    <dgm:pt modelId="{CDF1BC29-5960-4557-9A44-8048EDB1147E}" type="pres">
      <dgm:prSet presAssocID="{59AB3E57-8000-4F14-8F3D-257BF7D54C1A}" presName="hSp" presStyleCnt="0"/>
      <dgm:spPr/>
    </dgm:pt>
    <dgm:pt modelId="{5AB857C8-F449-4B17-8E96-5CD78D530DA0}" type="pres">
      <dgm:prSet presAssocID="{59AB3E57-8000-4F14-8F3D-257BF7D54C1A}" presName="vProcSp" presStyleCnt="0"/>
      <dgm:spPr/>
    </dgm:pt>
    <dgm:pt modelId="{4E09F15C-A744-4EE8-823E-8D7221536F2F}" type="pres">
      <dgm:prSet presAssocID="{59AB3E57-8000-4F14-8F3D-257BF7D54C1A}" presName="vSp1" presStyleCnt="0"/>
      <dgm:spPr/>
    </dgm:pt>
    <dgm:pt modelId="{31C4FEF1-56FB-48B7-8D68-BC77EA2FC700}" type="pres">
      <dgm:prSet presAssocID="{59AB3E57-8000-4F14-8F3D-257BF7D54C1A}" presName="simulatedConn" presStyleLbl="solidFgAcc1" presStyleIdx="1" presStyleCnt="2"/>
      <dgm:spPr/>
    </dgm:pt>
    <dgm:pt modelId="{1C1CA287-DFDB-4688-804C-0544C0EB2495}" type="pres">
      <dgm:prSet presAssocID="{59AB3E57-8000-4F14-8F3D-257BF7D54C1A}" presName="vSp2" presStyleCnt="0"/>
      <dgm:spPr/>
    </dgm:pt>
    <dgm:pt modelId="{51D5447D-C0B5-4899-8316-87A25473A789}" type="pres">
      <dgm:prSet presAssocID="{59AB3E57-8000-4F14-8F3D-257BF7D54C1A}" presName="sibTrans" presStyleCnt="0"/>
      <dgm:spPr/>
    </dgm:pt>
    <dgm:pt modelId="{E06CA2F9-9E46-400D-9739-BE0FEECA3BFD}" type="pres">
      <dgm:prSet presAssocID="{8B211DC0-7273-4496-A678-63C33A800F33}" presName="compositeNode" presStyleCnt="0">
        <dgm:presLayoutVars>
          <dgm:bulletEnabled val="1"/>
        </dgm:presLayoutVars>
      </dgm:prSet>
      <dgm:spPr/>
    </dgm:pt>
    <dgm:pt modelId="{52B3C390-EA5A-4942-BB0C-A52867813066}" type="pres">
      <dgm:prSet presAssocID="{8B211DC0-7273-4496-A678-63C33A800F33}" presName="bgRect" presStyleLbl="node1" presStyleIdx="2" presStyleCnt="3"/>
      <dgm:spPr/>
    </dgm:pt>
    <dgm:pt modelId="{CD6F0D6B-AC9D-4EAA-BED5-1E65F4C78FD4}" type="pres">
      <dgm:prSet presAssocID="{8B211DC0-7273-4496-A678-63C33A800F33}" presName="parentNode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7964304-4C24-4E61-B69E-67DB6B60C1AA}" type="presOf" srcId="{56049FEC-8FC2-464E-8F50-88872DF3752D}" destId="{D52D2026-5DC7-47BA-A993-4C09F577F6B7}" srcOrd="1" destOrd="0" presId="urn:microsoft.com/office/officeart/2005/8/layout/hProcess7"/>
    <dgm:cxn modelId="{B1348510-BF54-415A-A974-106AD9E6877A}" srcId="{24253CF8-B072-4F0D-B157-2C8122A2AAEF}" destId="{56049FEC-8FC2-464E-8F50-88872DF3752D}" srcOrd="0" destOrd="0" parTransId="{A35657F6-D126-4036-85EE-1CA44F73A4CE}" sibTransId="{BDDB20D3-60A8-4D5A-97F8-2E288BBA74BC}"/>
    <dgm:cxn modelId="{33233017-60B4-499B-9612-57BEFCBBBFA8}" type="presOf" srcId="{8B211DC0-7273-4496-A678-63C33A800F33}" destId="{52B3C390-EA5A-4942-BB0C-A52867813066}" srcOrd="0" destOrd="0" presId="urn:microsoft.com/office/officeart/2005/8/layout/hProcess7"/>
    <dgm:cxn modelId="{3D2FE68E-D63A-46B8-80FE-6A383804F914}" srcId="{24253CF8-B072-4F0D-B157-2C8122A2AAEF}" destId="{8B211DC0-7273-4496-A678-63C33A800F33}" srcOrd="2" destOrd="0" parTransId="{B6FA2293-070E-4629-A42F-E225C828CF96}" sibTransId="{FEF183C2-D31F-4568-ADCF-A54DEB57950B}"/>
    <dgm:cxn modelId="{090532B6-F95B-4809-B966-6EB20057598C}" type="presOf" srcId="{56049FEC-8FC2-464E-8F50-88872DF3752D}" destId="{8E7D91FE-98F0-4096-BEBC-01FBD441DDC1}" srcOrd="0" destOrd="0" presId="urn:microsoft.com/office/officeart/2005/8/layout/hProcess7"/>
    <dgm:cxn modelId="{16B589C6-2B3E-4942-84F5-37232641D60E}" srcId="{24253CF8-B072-4F0D-B157-2C8122A2AAEF}" destId="{5AB51770-4DDC-470D-9E39-07ACDDC96FB2}" srcOrd="1" destOrd="0" parTransId="{FBC400DD-6DF8-4C76-B076-F94EC0E8E2BC}" sibTransId="{59AB3E57-8000-4F14-8F3D-257BF7D54C1A}"/>
    <dgm:cxn modelId="{90C0C9C8-8F39-4028-8703-B4D179548D0F}" type="presOf" srcId="{8B211DC0-7273-4496-A678-63C33A800F33}" destId="{CD6F0D6B-AC9D-4EAA-BED5-1E65F4C78FD4}" srcOrd="1" destOrd="0" presId="urn:microsoft.com/office/officeart/2005/8/layout/hProcess7"/>
    <dgm:cxn modelId="{AA1E24CF-6746-476C-93CD-941B81689EF0}" type="presOf" srcId="{24253CF8-B072-4F0D-B157-2C8122A2AAEF}" destId="{1E0E83FD-85CD-444A-8936-2191ED60F593}" srcOrd="0" destOrd="0" presId="urn:microsoft.com/office/officeart/2005/8/layout/hProcess7"/>
    <dgm:cxn modelId="{5FBCDAED-C505-4682-914F-DEB8A93410C8}" type="presOf" srcId="{5AB51770-4DDC-470D-9E39-07ACDDC96FB2}" destId="{CD1FA39C-0433-4E47-9AAA-A3F22322D1C0}" srcOrd="0" destOrd="0" presId="urn:microsoft.com/office/officeart/2005/8/layout/hProcess7"/>
    <dgm:cxn modelId="{3845FCFB-21EB-4832-B63C-63C67AF8FC27}" type="presOf" srcId="{5AB51770-4DDC-470D-9E39-07ACDDC96FB2}" destId="{E32BCD4E-A8DA-4A12-853A-E130791CD55F}" srcOrd="1" destOrd="0" presId="urn:microsoft.com/office/officeart/2005/8/layout/hProcess7"/>
    <dgm:cxn modelId="{1CF88587-565F-4896-80F5-010466856FE7}" type="presParOf" srcId="{1E0E83FD-85CD-444A-8936-2191ED60F593}" destId="{574E312D-29A0-479C-AFED-DC54917D4DA6}" srcOrd="0" destOrd="0" presId="urn:microsoft.com/office/officeart/2005/8/layout/hProcess7"/>
    <dgm:cxn modelId="{6BE78392-B1B1-4778-9350-3709030A51E1}" type="presParOf" srcId="{574E312D-29A0-479C-AFED-DC54917D4DA6}" destId="{8E7D91FE-98F0-4096-BEBC-01FBD441DDC1}" srcOrd="0" destOrd="0" presId="urn:microsoft.com/office/officeart/2005/8/layout/hProcess7"/>
    <dgm:cxn modelId="{E30EA441-F1CA-4AC1-B6A1-7C93FDD9FB99}" type="presParOf" srcId="{574E312D-29A0-479C-AFED-DC54917D4DA6}" destId="{D52D2026-5DC7-47BA-A993-4C09F577F6B7}" srcOrd="1" destOrd="0" presId="urn:microsoft.com/office/officeart/2005/8/layout/hProcess7"/>
    <dgm:cxn modelId="{DA01D89A-C6F0-4755-A094-BA6DADDF4E6F}" type="presParOf" srcId="{1E0E83FD-85CD-444A-8936-2191ED60F593}" destId="{A83EB8EE-A515-4492-BD34-A112EA949CCC}" srcOrd="1" destOrd="0" presId="urn:microsoft.com/office/officeart/2005/8/layout/hProcess7"/>
    <dgm:cxn modelId="{3F80CE05-74B3-4AA1-9656-120A251976DC}" type="presParOf" srcId="{1E0E83FD-85CD-444A-8936-2191ED60F593}" destId="{22492C24-6675-4B23-9B95-2C011B0C1625}" srcOrd="2" destOrd="0" presId="urn:microsoft.com/office/officeart/2005/8/layout/hProcess7"/>
    <dgm:cxn modelId="{AC10BF62-8443-435E-B9AF-81D7FF947B53}" type="presParOf" srcId="{22492C24-6675-4B23-9B95-2C011B0C1625}" destId="{7F7B1CCE-DE86-43E7-A762-53B4D8142EAD}" srcOrd="0" destOrd="0" presId="urn:microsoft.com/office/officeart/2005/8/layout/hProcess7"/>
    <dgm:cxn modelId="{0A7FC4E1-CD26-4149-AA11-6F1D3B4664CA}" type="presParOf" srcId="{22492C24-6675-4B23-9B95-2C011B0C1625}" destId="{1EB096FB-33E7-4E17-98C3-2F8EF5D1ADB9}" srcOrd="1" destOrd="0" presId="urn:microsoft.com/office/officeart/2005/8/layout/hProcess7"/>
    <dgm:cxn modelId="{966B4B4B-A234-4166-BB8B-AE1D7513D866}" type="presParOf" srcId="{22492C24-6675-4B23-9B95-2C011B0C1625}" destId="{1A0092A2-6F4C-4BEB-A227-F49F96101746}" srcOrd="2" destOrd="0" presId="urn:microsoft.com/office/officeart/2005/8/layout/hProcess7"/>
    <dgm:cxn modelId="{93956F9F-D5D3-4BE1-9D44-BB0BCD33057E}" type="presParOf" srcId="{1E0E83FD-85CD-444A-8936-2191ED60F593}" destId="{9878E856-3BD1-4F80-A9EE-2D516618113F}" srcOrd="3" destOrd="0" presId="urn:microsoft.com/office/officeart/2005/8/layout/hProcess7"/>
    <dgm:cxn modelId="{B7C75F2D-F280-406F-9E49-E9B58FC3806F}" type="presParOf" srcId="{1E0E83FD-85CD-444A-8936-2191ED60F593}" destId="{6364AAF5-7D72-4939-BA06-8176A9D34F9A}" srcOrd="4" destOrd="0" presId="urn:microsoft.com/office/officeart/2005/8/layout/hProcess7"/>
    <dgm:cxn modelId="{06738CF8-6D66-4633-8476-3D424926A52F}" type="presParOf" srcId="{6364AAF5-7D72-4939-BA06-8176A9D34F9A}" destId="{CD1FA39C-0433-4E47-9AAA-A3F22322D1C0}" srcOrd="0" destOrd="0" presId="urn:microsoft.com/office/officeart/2005/8/layout/hProcess7"/>
    <dgm:cxn modelId="{A7A013D8-2931-4AA2-8603-CB63A12BECD7}" type="presParOf" srcId="{6364AAF5-7D72-4939-BA06-8176A9D34F9A}" destId="{E32BCD4E-A8DA-4A12-853A-E130791CD55F}" srcOrd="1" destOrd="0" presId="urn:microsoft.com/office/officeart/2005/8/layout/hProcess7"/>
    <dgm:cxn modelId="{72EDC622-F148-4687-BB20-0CB9F552BFB0}" type="presParOf" srcId="{1E0E83FD-85CD-444A-8936-2191ED60F593}" destId="{CDF1BC29-5960-4557-9A44-8048EDB1147E}" srcOrd="5" destOrd="0" presId="urn:microsoft.com/office/officeart/2005/8/layout/hProcess7"/>
    <dgm:cxn modelId="{9691C5D3-BF0C-47EC-BE41-915602F39090}" type="presParOf" srcId="{1E0E83FD-85CD-444A-8936-2191ED60F593}" destId="{5AB857C8-F449-4B17-8E96-5CD78D530DA0}" srcOrd="6" destOrd="0" presId="urn:microsoft.com/office/officeart/2005/8/layout/hProcess7"/>
    <dgm:cxn modelId="{3FBFB2ED-C7C7-44A3-944E-EB0036D29A60}" type="presParOf" srcId="{5AB857C8-F449-4B17-8E96-5CD78D530DA0}" destId="{4E09F15C-A744-4EE8-823E-8D7221536F2F}" srcOrd="0" destOrd="0" presId="urn:microsoft.com/office/officeart/2005/8/layout/hProcess7"/>
    <dgm:cxn modelId="{11B9A388-8700-466B-8B08-4E20ED4ABF42}" type="presParOf" srcId="{5AB857C8-F449-4B17-8E96-5CD78D530DA0}" destId="{31C4FEF1-56FB-48B7-8D68-BC77EA2FC700}" srcOrd="1" destOrd="0" presId="urn:microsoft.com/office/officeart/2005/8/layout/hProcess7"/>
    <dgm:cxn modelId="{2814E869-B459-4CF1-829B-428EFAFC37BD}" type="presParOf" srcId="{5AB857C8-F449-4B17-8E96-5CD78D530DA0}" destId="{1C1CA287-DFDB-4688-804C-0544C0EB2495}" srcOrd="2" destOrd="0" presId="urn:microsoft.com/office/officeart/2005/8/layout/hProcess7"/>
    <dgm:cxn modelId="{28109DD4-37E0-4090-8791-C414A1098600}" type="presParOf" srcId="{1E0E83FD-85CD-444A-8936-2191ED60F593}" destId="{51D5447D-C0B5-4899-8316-87A25473A789}" srcOrd="7" destOrd="0" presId="urn:microsoft.com/office/officeart/2005/8/layout/hProcess7"/>
    <dgm:cxn modelId="{CA1A1B29-5009-45BF-B8FD-A4B40BBD7281}" type="presParOf" srcId="{1E0E83FD-85CD-444A-8936-2191ED60F593}" destId="{E06CA2F9-9E46-400D-9739-BE0FEECA3BFD}" srcOrd="8" destOrd="0" presId="urn:microsoft.com/office/officeart/2005/8/layout/hProcess7"/>
    <dgm:cxn modelId="{E25C530E-6DAD-4902-80BE-7B4411532C21}" type="presParOf" srcId="{E06CA2F9-9E46-400D-9739-BE0FEECA3BFD}" destId="{52B3C390-EA5A-4942-BB0C-A52867813066}" srcOrd="0" destOrd="0" presId="urn:microsoft.com/office/officeart/2005/8/layout/hProcess7"/>
    <dgm:cxn modelId="{D3ECF11B-D950-4A7E-90BE-0772FC42FAB0}" type="presParOf" srcId="{E06CA2F9-9E46-400D-9739-BE0FEECA3BFD}" destId="{CD6F0D6B-AC9D-4EAA-BED5-1E65F4C78FD4}" srcOrd="1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39823D-A2EB-426B-88D7-974BA59688FB}">
      <dsp:nvSpPr>
        <dsp:cNvPr id="0" name=""/>
        <dsp:cNvSpPr/>
      </dsp:nvSpPr>
      <dsp:spPr>
        <a:xfrm>
          <a:off x="0" y="0"/>
          <a:ext cx="478578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E758D6F-8A2B-417B-A764-A9131383C574}">
      <dsp:nvSpPr>
        <dsp:cNvPr id="0" name=""/>
        <dsp:cNvSpPr/>
      </dsp:nvSpPr>
      <dsp:spPr>
        <a:xfrm>
          <a:off x="0" y="0"/>
          <a:ext cx="957157" cy="885008"/>
        </a:xfrm>
        <a:prstGeom prst="rect">
          <a:avLst/>
        </a:prstGeom>
        <a:solidFill>
          <a:schemeClr val="dk1"/>
        </a:solidFill>
        <a:ln>
          <a:solidFill>
            <a:schemeClr val="tx2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 dirty="0">
              <a:solidFill>
                <a:schemeClr val="bg1"/>
              </a:solidFill>
            </a:rPr>
            <a:t>LSS1</a:t>
          </a:r>
        </a:p>
      </dsp:txBody>
      <dsp:txXfrm>
        <a:off x="0" y="0"/>
        <a:ext cx="957157" cy="885008"/>
      </dsp:txXfrm>
    </dsp:sp>
    <dsp:sp modelId="{3E2EBF32-4E92-4404-8BB6-2167C75D21A4}">
      <dsp:nvSpPr>
        <dsp:cNvPr id="0" name=""/>
        <dsp:cNvSpPr/>
      </dsp:nvSpPr>
      <dsp:spPr>
        <a:xfrm>
          <a:off x="1028943" y="20569"/>
          <a:ext cx="3756841" cy="411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rgbClr val="181818"/>
              </a:solidFill>
            </a:rPr>
            <a:t>VMBGA.C4L1.X – A4L1.X – failed module</a:t>
          </a:r>
          <a:endParaRPr lang="de-DE" sz="1100" kern="1200" dirty="0"/>
        </a:p>
      </dsp:txBody>
      <dsp:txXfrm>
        <a:off x="1028943" y="20569"/>
        <a:ext cx="3756841" cy="411390"/>
      </dsp:txXfrm>
    </dsp:sp>
    <dsp:sp modelId="{3A3F84C0-84C5-474A-A40C-E2D785BEC280}">
      <dsp:nvSpPr>
        <dsp:cNvPr id="0" name=""/>
        <dsp:cNvSpPr/>
      </dsp:nvSpPr>
      <dsp:spPr>
        <a:xfrm>
          <a:off x="957157" y="431960"/>
          <a:ext cx="3828628" cy="0"/>
        </a:xfrm>
        <a:prstGeom prst="line">
          <a:avLst/>
        </a:prstGeom>
        <a:noFill/>
        <a:ln w="63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45337C2E-986D-4CC6-9F0C-283BD8309163}">
      <dsp:nvSpPr>
        <dsp:cNvPr id="0" name=""/>
        <dsp:cNvSpPr/>
      </dsp:nvSpPr>
      <dsp:spPr>
        <a:xfrm>
          <a:off x="1028943" y="452529"/>
          <a:ext cx="3756841" cy="411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rgbClr val="181818"/>
              </a:solidFill>
            </a:rPr>
            <a:t>VMBGA.B4R1.X – A4R1.X – spring degradation </a:t>
          </a:r>
          <a:endParaRPr lang="de-DE" sz="1100" kern="1200" dirty="0"/>
        </a:p>
      </dsp:txBody>
      <dsp:txXfrm>
        <a:off x="1028943" y="452529"/>
        <a:ext cx="3756841" cy="411390"/>
      </dsp:txXfrm>
    </dsp:sp>
    <dsp:sp modelId="{6444CD71-CBC3-45B4-A2C3-2DA5C013AB54}">
      <dsp:nvSpPr>
        <dsp:cNvPr id="0" name=""/>
        <dsp:cNvSpPr/>
      </dsp:nvSpPr>
      <dsp:spPr>
        <a:xfrm>
          <a:off x="957157" y="863920"/>
          <a:ext cx="3828628" cy="0"/>
        </a:xfrm>
        <a:prstGeom prst="line">
          <a:avLst/>
        </a:prstGeom>
        <a:noFill/>
        <a:ln w="63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1DB2A229-9A4D-4FF2-B0B4-838251CA28D1}">
      <dsp:nvSpPr>
        <dsp:cNvPr id="0" name=""/>
        <dsp:cNvSpPr/>
      </dsp:nvSpPr>
      <dsp:spPr>
        <a:xfrm>
          <a:off x="0" y="885008"/>
          <a:ext cx="478578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23A10EE-D6CA-4F49-8040-CBC478BD720B}">
      <dsp:nvSpPr>
        <dsp:cNvPr id="0" name=""/>
        <dsp:cNvSpPr/>
      </dsp:nvSpPr>
      <dsp:spPr>
        <a:xfrm>
          <a:off x="0" y="885008"/>
          <a:ext cx="957157" cy="885008"/>
        </a:xfrm>
        <a:prstGeom prst="rect">
          <a:avLst/>
        </a:prstGeom>
        <a:solidFill>
          <a:schemeClr val="accent5"/>
        </a:solidFill>
        <a:ln>
          <a:solidFill>
            <a:schemeClr val="tx2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 dirty="0">
              <a:solidFill>
                <a:schemeClr val="bg1"/>
              </a:solidFill>
            </a:rPr>
            <a:t>LSS5</a:t>
          </a:r>
        </a:p>
      </dsp:txBody>
      <dsp:txXfrm>
        <a:off x="0" y="885008"/>
        <a:ext cx="957157" cy="885008"/>
      </dsp:txXfrm>
    </dsp:sp>
    <dsp:sp modelId="{E49184C5-B967-40F1-A75F-E1A0E0AB1813}">
      <dsp:nvSpPr>
        <dsp:cNvPr id="0" name=""/>
        <dsp:cNvSpPr/>
      </dsp:nvSpPr>
      <dsp:spPr>
        <a:xfrm>
          <a:off x="1028943" y="905578"/>
          <a:ext cx="3756841" cy="411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rgbClr val="181818"/>
              </a:solidFill>
            </a:rPr>
            <a:t>VMBGA.C4R5.X – A4R5.X – spring degradation</a:t>
          </a:r>
          <a:endParaRPr lang="de-DE" sz="1100" kern="1200" dirty="0"/>
        </a:p>
      </dsp:txBody>
      <dsp:txXfrm>
        <a:off x="1028943" y="905578"/>
        <a:ext cx="3756841" cy="411390"/>
      </dsp:txXfrm>
    </dsp:sp>
    <dsp:sp modelId="{1B8E06B9-948C-405C-AE81-94F20E3F6714}">
      <dsp:nvSpPr>
        <dsp:cNvPr id="0" name=""/>
        <dsp:cNvSpPr/>
      </dsp:nvSpPr>
      <dsp:spPr>
        <a:xfrm>
          <a:off x="957157" y="1316969"/>
          <a:ext cx="3828628" cy="0"/>
        </a:xfrm>
        <a:prstGeom prst="line">
          <a:avLst/>
        </a:prstGeom>
        <a:noFill/>
        <a:ln w="63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E03BE14C-5DEA-48B5-A1F8-44E092EA92BB}">
      <dsp:nvSpPr>
        <dsp:cNvPr id="0" name=""/>
        <dsp:cNvSpPr/>
      </dsp:nvSpPr>
      <dsp:spPr>
        <a:xfrm>
          <a:off x="1028943" y="1337538"/>
          <a:ext cx="3756841" cy="411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rgbClr val="181818"/>
              </a:solidFill>
            </a:rPr>
            <a:t>VMBGA.B4R5.X – A4R5.X – spring degradation </a:t>
          </a:r>
          <a:endParaRPr lang="de-DE" sz="1100" kern="1200" dirty="0"/>
        </a:p>
      </dsp:txBody>
      <dsp:txXfrm>
        <a:off x="1028943" y="1337538"/>
        <a:ext cx="3756841" cy="411390"/>
      </dsp:txXfrm>
    </dsp:sp>
    <dsp:sp modelId="{53FD7866-D377-4DCD-BD85-3B9D62E0848E}">
      <dsp:nvSpPr>
        <dsp:cNvPr id="0" name=""/>
        <dsp:cNvSpPr/>
      </dsp:nvSpPr>
      <dsp:spPr>
        <a:xfrm>
          <a:off x="957157" y="1748929"/>
          <a:ext cx="3828628" cy="0"/>
        </a:xfrm>
        <a:prstGeom prst="line">
          <a:avLst/>
        </a:prstGeom>
        <a:noFill/>
        <a:ln w="63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5F7D784C-2E77-4490-884E-1620EF1E3D92}">
      <dsp:nvSpPr>
        <dsp:cNvPr id="0" name=""/>
        <dsp:cNvSpPr/>
      </dsp:nvSpPr>
      <dsp:spPr>
        <a:xfrm>
          <a:off x="0" y="1770017"/>
          <a:ext cx="478578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82929DB-53C5-471F-82B7-AC90A9F5237F}">
      <dsp:nvSpPr>
        <dsp:cNvPr id="0" name=""/>
        <dsp:cNvSpPr/>
      </dsp:nvSpPr>
      <dsp:spPr>
        <a:xfrm>
          <a:off x="0" y="1770017"/>
          <a:ext cx="957157" cy="885008"/>
        </a:xfrm>
        <a:prstGeom prst="rect">
          <a:avLst/>
        </a:prstGeom>
        <a:solidFill>
          <a:srgbClr val="00B050"/>
        </a:solidFill>
        <a:ln>
          <a:solidFill>
            <a:schemeClr val="tx2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 dirty="0">
              <a:solidFill>
                <a:schemeClr val="bg1"/>
              </a:solidFill>
            </a:rPr>
            <a:t>LSS8</a:t>
          </a:r>
        </a:p>
      </dsp:txBody>
      <dsp:txXfrm>
        <a:off x="0" y="1770017"/>
        <a:ext cx="957157" cy="885008"/>
      </dsp:txXfrm>
    </dsp:sp>
    <dsp:sp modelId="{38D64AE4-874D-495E-9332-961C4BDF300B}">
      <dsp:nvSpPr>
        <dsp:cNvPr id="0" name=""/>
        <dsp:cNvSpPr/>
      </dsp:nvSpPr>
      <dsp:spPr>
        <a:xfrm>
          <a:off x="1028943" y="1783846"/>
          <a:ext cx="3756841" cy="276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rgbClr val="181818"/>
              </a:solidFill>
            </a:rPr>
            <a:t>VMBGG.A4L8.X – A4L8.X – spring degradation</a:t>
          </a:r>
          <a:endParaRPr lang="de-DE" sz="1100" kern="1200" dirty="0"/>
        </a:p>
      </dsp:txBody>
      <dsp:txXfrm>
        <a:off x="1028943" y="1783846"/>
        <a:ext cx="3756841" cy="276565"/>
      </dsp:txXfrm>
    </dsp:sp>
    <dsp:sp modelId="{9D5B3E9B-4DF4-44C9-85DF-BFCF91EB8C1D}">
      <dsp:nvSpPr>
        <dsp:cNvPr id="0" name=""/>
        <dsp:cNvSpPr/>
      </dsp:nvSpPr>
      <dsp:spPr>
        <a:xfrm>
          <a:off x="957157" y="2060411"/>
          <a:ext cx="3828628" cy="0"/>
        </a:xfrm>
        <a:prstGeom prst="line">
          <a:avLst/>
        </a:prstGeom>
        <a:noFill/>
        <a:ln w="63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95739C5D-7CD3-4357-AE68-5B014CCA2020}">
      <dsp:nvSpPr>
        <dsp:cNvPr id="0" name=""/>
        <dsp:cNvSpPr/>
      </dsp:nvSpPr>
      <dsp:spPr>
        <a:xfrm>
          <a:off x="1028943" y="2074239"/>
          <a:ext cx="3756841" cy="276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rgbClr val="181818"/>
              </a:solidFill>
            </a:rPr>
            <a:t>VMBGC.A4R8.X – A4R8.X – spring &amp; finger degradation </a:t>
          </a:r>
          <a:endParaRPr lang="de-DE" sz="1100" kern="1200" dirty="0"/>
        </a:p>
      </dsp:txBody>
      <dsp:txXfrm>
        <a:off x="1028943" y="2074239"/>
        <a:ext cx="3756841" cy="276565"/>
      </dsp:txXfrm>
    </dsp:sp>
    <dsp:sp modelId="{79943286-8A5E-4D1B-9164-ADA1DDD0AADB}">
      <dsp:nvSpPr>
        <dsp:cNvPr id="0" name=""/>
        <dsp:cNvSpPr/>
      </dsp:nvSpPr>
      <dsp:spPr>
        <a:xfrm>
          <a:off x="957157" y="2350805"/>
          <a:ext cx="3828628" cy="0"/>
        </a:xfrm>
        <a:prstGeom prst="line">
          <a:avLst/>
        </a:prstGeom>
        <a:noFill/>
        <a:ln w="63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1E7BB3DE-A442-43C0-B67A-D546BD724968}">
      <dsp:nvSpPr>
        <dsp:cNvPr id="0" name=""/>
        <dsp:cNvSpPr/>
      </dsp:nvSpPr>
      <dsp:spPr>
        <a:xfrm>
          <a:off x="1028943" y="2364633"/>
          <a:ext cx="3756841" cy="276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rgbClr val="181818"/>
              </a:solidFill>
            </a:rPr>
            <a:t>VMBGD.A4R8.X – D4R8.X – finger degradation </a:t>
          </a:r>
          <a:endParaRPr lang="de-DE" sz="1100" kern="1200" dirty="0"/>
        </a:p>
      </dsp:txBody>
      <dsp:txXfrm>
        <a:off x="1028943" y="2364633"/>
        <a:ext cx="3756841" cy="276565"/>
      </dsp:txXfrm>
    </dsp:sp>
    <dsp:sp modelId="{A2601622-E817-4474-9C63-E2D039194547}">
      <dsp:nvSpPr>
        <dsp:cNvPr id="0" name=""/>
        <dsp:cNvSpPr/>
      </dsp:nvSpPr>
      <dsp:spPr>
        <a:xfrm>
          <a:off x="957157" y="2641198"/>
          <a:ext cx="3828628" cy="0"/>
        </a:xfrm>
        <a:prstGeom prst="line">
          <a:avLst/>
        </a:prstGeom>
        <a:noFill/>
        <a:ln w="63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BD749991-9017-4D50-AE67-9C3C9BE61A07}">
      <dsp:nvSpPr>
        <dsp:cNvPr id="0" name=""/>
        <dsp:cNvSpPr/>
      </dsp:nvSpPr>
      <dsp:spPr>
        <a:xfrm>
          <a:off x="0" y="3540036"/>
          <a:ext cx="478578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C81AC86-2FE1-498E-9861-6503C5067108}">
      <dsp:nvSpPr>
        <dsp:cNvPr id="0" name=""/>
        <dsp:cNvSpPr/>
      </dsp:nvSpPr>
      <dsp:spPr>
        <a:xfrm>
          <a:off x="0" y="2655026"/>
          <a:ext cx="957157" cy="885008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accent2">
              <a:shade val="15000"/>
            </a:schemeClr>
          </a:solidFill>
          <a:prstDash val="solid"/>
          <a:miter lim="800000"/>
        </a:ln>
        <a:effectLst/>
      </dsp:spPr>
      <dsp:style>
        <a:lnRef idx="2">
          <a:schemeClr val="accent2">
            <a:shade val="15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 dirty="0">
              <a:solidFill>
                <a:schemeClr val="bg1"/>
              </a:solidFill>
            </a:rPr>
            <a:t>LSS4</a:t>
          </a:r>
        </a:p>
      </dsp:txBody>
      <dsp:txXfrm>
        <a:off x="0" y="2655026"/>
        <a:ext cx="957157" cy="885008"/>
      </dsp:txXfrm>
    </dsp:sp>
    <dsp:sp modelId="{A8588204-8AD5-4F8F-B0CE-51AF7D7EA11D}">
      <dsp:nvSpPr>
        <dsp:cNvPr id="0" name=""/>
        <dsp:cNvSpPr/>
      </dsp:nvSpPr>
      <dsp:spPr>
        <a:xfrm>
          <a:off x="1028943" y="2695215"/>
          <a:ext cx="3756841" cy="8037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rgbClr val="181818"/>
              </a:solidFill>
            </a:rPr>
            <a:t>VMBGA.A5R4.B – D5R4.B – finger &amp; spring degradation</a:t>
          </a:r>
          <a:endParaRPr lang="de-DE" sz="1100" kern="1200" dirty="0"/>
        </a:p>
      </dsp:txBody>
      <dsp:txXfrm>
        <a:off x="1028943" y="2695215"/>
        <a:ext cx="3756841" cy="803767"/>
      </dsp:txXfrm>
    </dsp:sp>
    <dsp:sp modelId="{B342214E-7A66-47A2-9BDC-D632DC7CC500}">
      <dsp:nvSpPr>
        <dsp:cNvPr id="0" name=""/>
        <dsp:cNvSpPr/>
      </dsp:nvSpPr>
      <dsp:spPr>
        <a:xfrm>
          <a:off x="957157" y="3498983"/>
          <a:ext cx="3828628" cy="0"/>
        </a:xfrm>
        <a:prstGeom prst="line">
          <a:avLst/>
        </a:prstGeom>
        <a:noFill/>
        <a:ln w="63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42A7BA-7E55-4486-A82C-D83CFF7872AE}">
      <dsp:nvSpPr>
        <dsp:cNvPr id="0" name=""/>
        <dsp:cNvSpPr/>
      </dsp:nvSpPr>
      <dsp:spPr>
        <a:xfrm>
          <a:off x="0" y="0"/>
          <a:ext cx="4856088" cy="97799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 err="1"/>
            <a:t>Deformable</a:t>
          </a:r>
          <a:r>
            <a:rPr lang="de-DE" sz="2000" kern="1200" dirty="0"/>
            <a:t> RF Fingers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600" b="1" kern="1200" dirty="0"/>
            <a:t>25 Modules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600" kern="1200" dirty="0"/>
            <a:t>10 x IP1, 10 x IP 5, 5 x IP 8</a:t>
          </a:r>
        </a:p>
      </dsp:txBody>
      <dsp:txXfrm>
        <a:off x="1069016" y="0"/>
        <a:ext cx="3787071" cy="977993"/>
      </dsp:txXfrm>
    </dsp:sp>
    <dsp:sp modelId="{C976C500-26AC-487A-910A-FBC7AF893BF4}">
      <dsp:nvSpPr>
        <dsp:cNvPr id="0" name=""/>
        <dsp:cNvSpPr/>
      </dsp:nvSpPr>
      <dsp:spPr>
        <a:xfrm>
          <a:off x="97799" y="97799"/>
          <a:ext cx="971217" cy="78239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/>
          <a:srcRect/>
          <a:stretch>
            <a:fillRect l="-4000" r="-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0C1286-C967-4397-99BF-BD285ABEA07C}">
      <dsp:nvSpPr>
        <dsp:cNvPr id="0" name=""/>
        <dsp:cNvSpPr/>
      </dsp:nvSpPr>
      <dsp:spPr>
        <a:xfrm>
          <a:off x="0" y="1075792"/>
          <a:ext cx="4856088" cy="977993"/>
        </a:xfrm>
        <a:prstGeom prst="roundRect">
          <a:avLst>
            <a:gd name="adj" fmla="val 10000"/>
          </a:avLst>
        </a:prstGeom>
        <a:solidFill>
          <a:schemeClr val="accent3">
            <a:hueOff val="6747464"/>
            <a:satOff val="-31678"/>
            <a:lumOff val="1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 err="1"/>
            <a:t>Transformed</a:t>
          </a:r>
          <a:r>
            <a:rPr lang="de-DE" sz="2000" kern="1200" dirty="0"/>
            <a:t> ID 212.7 Modules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600" b="1" kern="1200" dirty="0"/>
            <a:t>21 Modules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600" kern="1200" dirty="0"/>
            <a:t>8 x IP 1, 8 x IP 5, 2 x IP 4, 3 x IP 8</a:t>
          </a:r>
        </a:p>
      </dsp:txBody>
      <dsp:txXfrm>
        <a:off x="1069016" y="1075792"/>
        <a:ext cx="3787071" cy="977993"/>
      </dsp:txXfrm>
    </dsp:sp>
    <dsp:sp modelId="{3B972A66-22DF-4CE1-9B32-D07FBA86873B}">
      <dsp:nvSpPr>
        <dsp:cNvPr id="0" name=""/>
        <dsp:cNvSpPr/>
      </dsp:nvSpPr>
      <dsp:spPr>
        <a:xfrm>
          <a:off x="97799" y="1173591"/>
          <a:ext cx="971217" cy="78239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/>
          <a:srcRect/>
          <a:stretch>
            <a:fillRect l="-4000" r="-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0691D4-0BD9-412B-8872-1861FF96E7A1}">
      <dsp:nvSpPr>
        <dsp:cNvPr id="0" name=""/>
        <dsp:cNvSpPr/>
      </dsp:nvSpPr>
      <dsp:spPr>
        <a:xfrm>
          <a:off x="0" y="2151584"/>
          <a:ext cx="4856088" cy="977993"/>
        </a:xfrm>
        <a:prstGeom prst="roundRect">
          <a:avLst>
            <a:gd name="adj" fmla="val 10000"/>
          </a:avLst>
        </a:prstGeom>
        <a:solidFill>
          <a:schemeClr val="accent3">
            <a:hueOff val="13494927"/>
            <a:satOff val="-63357"/>
            <a:lumOff val="2313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 err="1">
              <a:solidFill>
                <a:schemeClr val="bg1"/>
              </a:solidFill>
            </a:rPr>
            <a:t>Optimised</a:t>
          </a:r>
          <a:r>
            <a:rPr lang="de-DE" sz="2000" kern="1200" dirty="0">
              <a:solidFill>
                <a:schemeClr val="bg1"/>
              </a:solidFill>
            </a:rPr>
            <a:t> Bellows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>
              <a:solidFill>
                <a:schemeClr val="bg1"/>
              </a:solidFill>
            </a:rPr>
            <a:t>Production could start in Q2 2024</a:t>
          </a:r>
          <a:endParaRPr lang="de-DE" sz="1600" kern="1200" dirty="0">
            <a:solidFill>
              <a:schemeClr val="bg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600" kern="1200" dirty="0" err="1">
              <a:solidFill>
                <a:schemeClr val="bg1"/>
              </a:solidFill>
            </a:rPr>
            <a:t>To</a:t>
          </a:r>
          <a:r>
            <a:rPr lang="de-DE" sz="1600" kern="1200" dirty="0">
              <a:solidFill>
                <a:schemeClr val="bg1"/>
              </a:solidFill>
            </a:rPr>
            <a:t> </a:t>
          </a:r>
          <a:r>
            <a:rPr lang="de-DE" sz="1600" kern="1200" dirty="0" err="1">
              <a:solidFill>
                <a:schemeClr val="bg1"/>
              </a:solidFill>
            </a:rPr>
            <a:t>be</a:t>
          </a:r>
          <a:r>
            <a:rPr lang="de-DE" sz="1600" kern="1200" dirty="0">
              <a:solidFill>
                <a:schemeClr val="bg1"/>
              </a:solidFill>
            </a:rPr>
            <a:t> </a:t>
          </a:r>
          <a:r>
            <a:rPr lang="de-DE" sz="1600" kern="1200" dirty="0" err="1">
              <a:solidFill>
                <a:schemeClr val="bg1"/>
              </a:solidFill>
            </a:rPr>
            <a:t>seen</a:t>
          </a:r>
          <a:r>
            <a:rPr lang="de-DE" sz="1600" kern="1200" dirty="0">
              <a:solidFill>
                <a:schemeClr val="bg1"/>
              </a:solidFill>
            </a:rPr>
            <a:t> </a:t>
          </a:r>
          <a:r>
            <a:rPr lang="de-DE" sz="1600" kern="1200" dirty="0" err="1">
              <a:solidFill>
                <a:schemeClr val="bg1"/>
              </a:solidFill>
            </a:rPr>
            <a:t>during</a:t>
          </a:r>
          <a:r>
            <a:rPr lang="de-DE" sz="1600" kern="1200" dirty="0">
              <a:solidFill>
                <a:schemeClr val="bg1"/>
              </a:solidFill>
            </a:rPr>
            <a:t> 2024</a:t>
          </a:r>
        </a:p>
      </dsp:txBody>
      <dsp:txXfrm>
        <a:off x="1069016" y="2151584"/>
        <a:ext cx="3787071" cy="977993"/>
      </dsp:txXfrm>
    </dsp:sp>
    <dsp:sp modelId="{83B3B307-A64B-456F-B2A9-90BEEC51F689}">
      <dsp:nvSpPr>
        <dsp:cNvPr id="0" name=""/>
        <dsp:cNvSpPr/>
      </dsp:nvSpPr>
      <dsp:spPr>
        <a:xfrm>
          <a:off x="97799" y="2249384"/>
          <a:ext cx="971217" cy="78239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7D91FE-98F0-4096-BEBC-01FBD441DDC1}">
      <dsp:nvSpPr>
        <dsp:cNvPr id="0" name=""/>
        <dsp:cNvSpPr/>
      </dsp:nvSpPr>
      <dsp:spPr>
        <a:xfrm>
          <a:off x="461" y="228087"/>
          <a:ext cx="1985367" cy="2382440"/>
        </a:xfrm>
        <a:prstGeom prst="roundRect">
          <a:avLst>
            <a:gd name="adj" fmla="val 5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867" rIns="102235" bIns="0" numCol="1" spcCol="1270" anchor="t" anchorCtr="0">
          <a:noAutofit/>
        </a:bodyPr>
        <a:lstStyle/>
        <a:p>
          <a:pPr marL="0" lvl="0" indent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Total</a:t>
          </a:r>
        </a:p>
      </dsp:txBody>
      <dsp:txXfrm rot="16200000">
        <a:off x="-777802" y="1006351"/>
        <a:ext cx="1953601" cy="397073"/>
      </dsp:txXfrm>
    </dsp:sp>
    <dsp:sp modelId="{CD1FA39C-0433-4E47-9AAA-A3F22322D1C0}">
      <dsp:nvSpPr>
        <dsp:cNvPr id="0" name=""/>
        <dsp:cNvSpPr/>
      </dsp:nvSpPr>
      <dsp:spPr>
        <a:xfrm>
          <a:off x="2055316" y="228087"/>
          <a:ext cx="1985367" cy="2382440"/>
        </a:xfrm>
        <a:prstGeom prst="roundRect">
          <a:avLst>
            <a:gd name="adj" fmla="val 5000"/>
          </a:avLst>
        </a:prstGeom>
        <a:solidFill>
          <a:schemeClr val="accent6">
            <a:shade val="80000"/>
            <a:hueOff val="263660"/>
            <a:satOff val="-24673"/>
            <a:lumOff val="196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867" rIns="102235" bIns="0" numCol="1" spcCol="1270" anchor="t" anchorCtr="0">
          <a:noAutofit/>
        </a:bodyPr>
        <a:lstStyle/>
        <a:p>
          <a:pPr marL="0" lvl="0" indent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EYETS 23/24</a:t>
          </a:r>
        </a:p>
      </dsp:txBody>
      <dsp:txXfrm rot="16200000">
        <a:off x="1277052" y="1006351"/>
        <a:ext cx="1953601" cy="397073"/>
      </dsp:txXfrm>
    </dsp:sp>
    <dsp:sp modelId="{1EB096FB-33E7-4E17-98C3-2F8EF5D1ADB9}">
      <dsp:nvSpPr>
        <dsp:cNvPr id="0" name=""/>
        <dsp:cNvSpPr/>
      </dsp:nvSpPr>
      <dsp:spPr>
        <a:xfrm rot="5400000">
          <a:off x="1890128" y="2122185"/>
          <a:ext cx="350228" cy="29780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B3C390-EA5A-4942-BB0C-A52867813066}">
      <dsp:nvSpPr>
        <dsp:cNvPr id="0" name=""/>
        <dsp:cNvSpPr/>
      </dsp:nvSpPr>
      <dsp:spPr>
        <a:xfrm>
          <a:off x="4110171" y="228087"/>
          <a:ext cx="1985367" cy="2382440"/>
        </a:xfrm>
        <a:prstGeom prst="roundRect">
          <a:avLst>
            <a:gd name="adj" fmla="val 5000"/>
          </a:avLst>
        </a:prstGeom>
        <a:solidFill>
          <a:schemeClr val="accent6">
            <a:shade val="80000"/>
            <a:hueOff val="527321"/>
            <a:satOff val="-49346"/>
            <a:lumOff val="393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867" rIns="102235" bIns="0" numCol="1" spcCol="1270" anchor="t" anchorCtr="0">
          <a:noAutofit/>
        </a:bodyPr>
        <a:lstStyle/>
        <a:p>
          <a:pPr marL="0" lvl="0" indent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 err="1"/>
            <a:t>YETS</a:t>
          </a:r>
          <a:r>
            <a:rPr lang="en-GB" sz="2300" kern="1200" dirty="0"/>
            <a:t> 24/25</a:t>
          </a:r>
        </a:p>
      </dsp:txBody>
      <dsp:txXfrm rot="16200000">
        <a:off x="3331907" y="1006351"/>
        <a:ext cx="1953601" cy="397073"/>
      </dsp:txXfrm>
    </dsp:sp>
    <dsp:sp modelId="{31C4FEF1-56FB-48B7-8D68-BC77EA2FC700}">
      <dsp:nvSpPr>
        <dsp:cNvPr id="0" name=""/>
        <dsp:cNvSpPr/>
      </dsp:nvSpPr>
      <dsp:spPr>
        <a:xfrm rot="5400000">
          <a:off x="3944983" y="2122185"/>
          <a:ext cx="350228" cy="29780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527321"/>
              <a:satOff val="-49346"/>
              <a:lumOff val="393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0.61187</cdr:x>
      <cdr:y>0.57043</cdr:y>
    </cdr:from>
    <cdr:to>
      <cdr:x>0.92354</cdr:x>
      <cdr:y>0.68074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FC47D500-CD6C-C675-627C-8B43658259E4}"/>
            </a:ext>
          </a:extLst>
        </cdr:cNvPr>
        <cdr:cNvSpPr txBox="1"/>
      </cdr:nvSpPr>
      <cdr:spPr>
        <a:xfrm xmlns:a="http://schemas.openxmlformats.org/drawingml/2006/main">
          <a:off x="3433700" y="2628825"/>
          <a:ext cx="1749034" cy="50836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rgbClr val="0033A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900" b="1" u="sng" dirty="0"/>
            <a:t>Manufacturers Specs</a:t>
          </a:r>
        </a:p>
        <a:p xmlns:a="http://schemas.openxmlformats.org/drawingml/2006/main">
          <a:pPr algn="ctr"/>
          <a:r>
            <a:rPr lang="en-GB" sz="900" b="1" dirty="0"/>
            <a:t>R=0.0117 N/mm for a 1m spring</a:t>
          </a:r>
        </a:p>
        <a:p xmlns:a="http://schemas.openxmlformats.org/drawingml/2006/main">
          <a:pPr algn="ctr"/>
          <a:r>
            <a:rPr lang="en-GB" sz="900" b="1" dirty="0"/>
            <a:t>F</a:t>
          </a:r>
          <a:r>
            <a:rPr lang="en-GB" sz="900" b="1" baseline="-25000" dirty="0"/>
            <a:t>0</a:t>
          </a:r>
          <a:r>
            <a:rPr lang="en-GB" sz="900" b="1" dirty="0"/>
            <a:t>= 0.9 ±0.75 N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0.61187</cdr:x>
      <cdr:y>0.57043</cdr:y>
    </cdr:from>
    <cdr:to>
      <cdr:x>0.92354</cdr:x>
      <cdr:y>0.68074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FC47D500-CD6C-C675-627C-8B43658259E4}"/>
            </a:ext>
          </a:extLst>
        </cdr:cNvPr>
        <cdr:cNvSpPr txBox="1"/>
      </cdr:nvSpPr>
      <cdr:spPr>
        <a:xfrm xmlns:a="http://schemas.openxmlformats.org/drawingml/2006/main">
          <a:off x="3433700" y="2628825"/>
          <a:ext cx="1749034" cy="50836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rgbClr val="0033A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900" b="1" u="sng" dirty="0"/>
            <a:t>Manufacturers Specs</a:t>
          </a:r>
        </a:p>
        <a:p xmlns:a="http://schemas.openxmlformats.org/drawingml/2006/main">
          <a:pPr algn="ctr"/>
          <a:r>
            <a:rPr lang="en-GB" sz="900" b="1" dirty="0"/>
            <a:t>R=0.0117 N/mm for a 1m spring</a:t>
          </a:r>
        </a:p>
        <a:p xmlns:a="http://schemas.openxmlformats.org/drawingml/2006/main">
          <a:pPr algn="ctr"/>
          <a:r>
            <a:rPr lang="en-GB" sz="900" b="1" dirty="0"/>
            <a:t>F</a:t>
          </a:r>
          <a:r>
            <a:rPr lang="en-GB" sz="900" b="1" baseline="-25000" dirty="0"/>
            <a:t>0</a:t>
          </a:r>
          <a:r>
            <a:rPr lang="en-GB" sz="900" b="1" dirty="0"/>
            <a:t>= 0.9 ±0.75 N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0.61187</cdr:x>
      <cdr:y>0.57043</cdr:y>
    </cdr:from>
    <cdr:to>
      <cdr:x>0.92354</cdr:x>
      <cdr:y>0.68074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FC47D500-CD6C-C675-627C-8B43658259E4}"/>
            </a:ext>
          </a:extLst>
        </cdr:cNvPr>
        <cdr:cNvSpPr txBox="1"/>
      </cdr:nvSpPr>
      <cdr:spPr>
        <a:xfrm xmlns:a="http://schemas.openxmlformats.org/drawingml/2006/main">
          <a:off x="3433700" y="2628825"/>
          <a:ext cx="1749034" cy="50836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rgbClr val="0033A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900" b="1" u="sng" dirty="0"/>
            <a:t>Manufacturers Specs</a:t>
          </a:r>
        </a:p>
        <a:p xmlns:a="http://schemas.openxmlformats.org/drawingml/2006/main">
          <a:pPr algn="ctr"/>
          <a:r>
            <a:rPr lang="en-GB" sz="900" b="1" dirty="0"/>
            <a:t>R=0.0117 N/mm for a 1m spring</a:t>
          </a:r>
        </a:p>
        <a:p xmlns:a="http://schemas.openxmlformats.org/drawingml/2006/main">
          <a:pPr algn="ctr"/>
          <a:r>
            <a:rPr lang="en-GB" sz="900" b="1" dirty="0"/>
            <a:t>F</a:t>
          </a:r>
          <a:r>
            <a:rPr lang="en-GB" sz="900" b="1" baseline="-25000" dirty="0"/>
            <a:t>0</a:t>
          </a:r>
          <a:r>
            <a:rPr lang="en-GB" sz="900" b="1" dirty="0"/>
            <a:t>= 0.9 ±0.75 N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0.61187</cdr:x>
      <cdr:y>0.57043</cdr:y>
    </cdr:from>
    <cdr:to>
      <cdr:x>0.92354</cdr:x>
      <cdr:y>0.68074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FC47D500-CD6C-C675-627C-8B43658259E4}"/>
            </a:ext>
          </a:extLst>
        </cdr:cNvPr>
        <cdr:cNvSpPr txBox="1"/>
      </cdr:nvSpPr>
      <cdr:spPr>
        <a:xfrm xmlns:a="http://schemas.openxmlformats.org/drawingml/2006/main">
          <a:off x="3433700" y="2628825"/>
          <a:ext cx="1749034" cy="50836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rgbClr val="0033A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900" b="1" u="sng" dirty="0"/>
            <a:t>Manufacturers Specs</a:t>
          </a:r>
        </a:p>
        <a:p xmlns:a="http://schemas.openxmlformats.org/drawingml/2006/main">
          <a:pPr algn="ctr"/>
          <a:r>
            <a:rPr lang="en-GB" sz="900" b="1" dirty="0"/>
            <a:t>R=0.0117 N/mm for a 1m spring</a:t>
          </a:r>
        </a:p>
        <a:p xmlns:a="http://schemas.openxmlformats.org/drawingml/2006/main">
          <a:pPr algn="ctr"/>
          <a:r>
            <a:rPr lang="en-GB" sz="900" b="1" dirty="0"/>
            <a:t>F</a:t>
          </a:r>
          <a:r>
            <a:rPr lang="en-GB" sz="900" b="1" baseline="-25000" dirty="0"/>
            <a:t>0</a:t>
          </a:r>
          <a:r>
            <a:rPr lang="en-GB" sz="900" b="1" dirty="0"/>
            <a:t>= 0.9 ±0.75 N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5455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3695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49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81996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50368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71066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43101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85537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i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Δ𝑊 </a:t>
                </a:r>
                <a:r>
                  <a:rPr lang="en-US" sz="1200" dirty="0">
                    <a:solidFill>
                      <a:schemeClr val="tx2"/>
                    </a:solidFill>
                  </a:rPr>
                  <a:t>could be higher (inclusion of the </a:t>
                </a:r>
                <a:r>
                  <a:rPr lang="en-US" sz="1200" i="0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𝑍_(||)^1</a:t>
                </a:r>
                <a:r>
                  <a:rPr lang="en-US" sz="1200" dirty="0">
                    <a:solidFill>
                      <a:schemeClr val="tx2"/>
                    </a:solidFill>
                  </a:rPr>
                  <a:t>, first order impedance) or dominated by the </a:t>
                </a:r>
                <a:r>
                  <a:rPr lang="en-US" sz="1200" i="0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𝑍_(||)^1</a:t>
                </a:r>
                <a:endParaRPr lang="en-US" dirty="0"/>
              </a:p>
              <a:p>
                <a:r>
                  <a:rPr lang="en-US" dirty="0" err="1"/>
                  <a:t>Metti</a:t>
                </a:r>
                <a:r>
                  <a:rPr lang="en-US" dirty="0"/>
                  <a:t> </a:t>
                </a:r>
                <a:r>
                  <a:rPr lang="en-US" dirty="0" err="1"/>
                  <a:t>foto</a:t>
                </a:r>
                <a:r>
                  <a:rPr lang="en-US" dirty="0"/>
                  <a:t> del </a:t>
                </a:r>
                <a:r>
                  <a:rPr lang="en-US" dirty="0" err="1"/>
                  <a:t>contatto</a:t>
                </a:r>
                <a:r>
                  <a:rPr lang="en-US" dirty="0"/>
                  <a:t> fingers/tube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88633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10377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715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96838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89395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GB" sz="1000" b="0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200" dirty="0"/>
                  <a:t>Length of </a:t>
                </a:r>
                <a:r>
                  <a:rPr lang="en-GB" sz="1200" dirty="0" err="1"/>
                  <a:t>ID212</a:t>
                </a:r>
                <a:r>
                  <a:rPr lang="en-GB" sz="1200" dirty="0"/>
                  <a:t> vacuum chambers in (</a:t>
                </a:r>
                <a:r>
                  <a:rPr lang="en-GB" sz="1200" dirty="0" err="1"/>
                  <a:t>304L</a:t>
                </a:r>
                <a:r>
                  <a:rPr lang="en-GB" sz="1200" dirty="0"/>
                  <a:t> SS) was defined by the height of the vacuum furnace -&gt; Max 5.5 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200" dirty="0"/>
                  <a:t>The layout was defined based on this length -&gt; WM every </a:t>
                </a:r>
                <a:r>
                  <a:rPr lang="en-GB" sz="1200" dirty="0" err="1"/>
                  <a:t>5.5m</a:t>
                </a:r>
                <a:endParaRPr lang="en-GB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200" dirty="0"/>
                  <a:t>During the bakeout (230</a:t>
                </a:r>
                <a:r>
                  <a:rPr lang="en-GB" sz="1200" i="0">
                    <a:latin typeface="Cambria Math" panose="02040503050406030204" pitchFamily="18" charset="0"/>
                    <a:sym typeface="Symbol" panose="05050102010706020507" pitchFamily="18" charset="2"/>
                  </a:rPr>
                  <a:t></a:t>
                </a:r>
                <a:r>
                  <a:rPr lang="en-GB" sz="1200" dirty="0"/>
                  <a:t>C) the elongation of </a:t>
                </a:r>
                <a:r>
                  <a:rPr lang="en-GB" sz="1200" dirty="0" err="1"/>
                  <a:t>11m</a:t>
                </a:r>
                <a:r>
                  <a:rPr lang="en-GB" sz="1200" dirty="0"/>
                  <a:t> of SS chambers is ≈32 mm that could be absorbed by the WM (Free length </a:t>
                </a:r>
                <a:r>
                  <a:rPr lang="en-GB" sz="1200" dirty="0" err="1"/>
                  <a:t>380mm</a:t>
                </a:r>
                <a:r>
                  <a:rPr lang="en-GB" sz="1200" dirty="0"/>
                  <a:t>, Axial stroke of ± </a:t>
                </a:r>
                <a:r>
                  <a:rPr lang="en-GB" sz="1200" dirty="0" err="1"/>
                  <a:t>20mm</a:t>
                </a:r>
                <a:r>
                  <a:rPr lang="en-GB" sz="1200" dirty="0"/>
                  <a:t>, Installation length of </a:t>
                </a:r>
                <a:r>
                  <a:rPr lang="en-GB" sz="1200" dirty="0" err="1"/>
                  <a:t>400m</a:t>
                </a:r>
                <a:r>
                  <a:rPr lang="en-GB" sz="1200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200" dirty="0"/>
                  <a:t>Roughly half of the WM could be removed</a:t>
                </a:r>
              </a:p>
              <a:p>
                <a:endParaRPr lang="en-GB" sz="1000" b="0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44789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49589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34879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9467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24601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51006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930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5853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5216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7363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8421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934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897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8224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1063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514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6"/>
            <a:ext cx="12192000" cy="1470025"/>
          </a:xfrm>
        </p:spPr>
        <p:txBody>
          <a:bodyPr/>
          <a:lstStyle>
            <a:lvl1pPr>
              <a:defRPr sz="4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00FF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552384" y="6525344"/>
            <a:ext cx="2540000" cy="30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528254A-2C2F-494D-8933-173F93B0D7C1}" type="slidenum">
              <a:rPr lang="en-GB" smtClean="0"/>
              <a:pPr>
                <a:defRPr/>
              </a:pPr>
              <a:t>‹Nr.›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3339" y="6525344"/>
            <a:ext cx="2540000" cy="31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O.B. Malyshev</a:t>
            </a:r>
            <a:endParaRPr lang="en-GB" dirty="0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3712" y="6471200"/>
            <a:ext cx="5280587" cy="38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1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Beam Dynamics meets Vacuum, Collimations and Surfaces 8-10 March, Karlsruhe, Germany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52539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12192000" cy="1143000"/>
          </a:xfrm>
        </p:spPr>
        <p:txBody>
          <a:bodyPr/>
          <a:lstStyle>
            <a:lvl1pPr>
              <a:defRPr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552384" y="6525344"/>
            <a:ext cx="2540000" cy="30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528254A-2C2F-494D-8933-173F93B0D7C1}" type="slidenum">
              <a:rPr lang="en-GB" smtClean="0"/>
              <a:pPr>
                <a:defRPr/>
              </a:pPr>
              <a:t>‹Nr.›</a:t>
            </a:fld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3339" y="6525344"/>
            <a:ext cx="2540000" cy="31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O.B. Malyshev</a:t>
            </a:r>
            <a:endParaRPr lang="en-GB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3712" y="6453337"/>
            <a:ext cx="518457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1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Beam Dynamics meets Vacuum, Collimations and Surfaces 8-10 March, Karlsruhe, Germany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1859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552384" y="6525344"/>
            <a:ext cx="2540000" cy="30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528254A-2C2F-494D-8933-173F93B0D7C1}" type="slidenum">
              <a:rPr lang="en-GB" smtClean="0"/>
              <a:pPr>
                <a:defRPr/>
              </a:pPr>
              <a:t>‹Nr.›</a:t>
            </a:fld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3339" y="6525344"/>
            <a:ext cx="2540000" cy="31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O.B. Malyshev</a:t>
            </a:r>
            <a:endParaRPr lang="en-GB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3712" y="6453337"/>
            <a:ext cx="5280587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1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Beam Dynamics meets Vacuum, Collimations and Surfaces 8-10 March, Karlsruhe, Germany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08309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484784"/>
            <a:ext cx="11521280" cy="4880608"/>
          </a:xfrm>
        </p:spPr>
        <p:txBody>
          <a:bodyPr/>
          <a:lstStyle>
            <a:lvl1pPr marL="342900" indent="-342900" algn="l">
              <a:buFont typeface="Arial" pitchFamily="34" charset="0"/>
              <a:buChar char="•"/>
              <a:defRPr sz="2800">
                <a:solidFill>
                  <a:srgbClr val="0000FF"/>
                </a:solidFill>
                <a:latin typeface="Arial" pitchFamily="34" charset="0"/>
                <a:cs typeface="Arial" pitchFamily="34" charset="0"/>
              </a:defRPr>
            </a:lvl1pPr>
            <a:lvl2pPr marL="800100" indent="-342900">
              <a:buFont typeface="Arial" pitchFamily="34" charset="0"/>
              <a:buChar char="•"/>
              <a:defRPr sz="2400">
                <a:solidFill>
                  <a:srgbClr val="006600"/>
                </a:solidFill>
                <a:latin typeface="Arial" pitchFamily="34" charset="0"/>
                <a:cs typeface="Arial" pitchFamily="34" charset="0"/>
              </a:defRPr>
            </a:lvl2pPr>
            <a:lvl3pPr marL="1257300" indent="-342900">
              <a:buFont typeface="Arial" pitchFamily="34" charset="0"/>
              <a:buChar char="•"/>
              <a:defRPr sz="2400">
                <a:solidFill>
                  <a:srgbClr val="663300"/>
                </a:solidFill>
                <a:latin typeface="Arial" pitchFamily="34" charset="0"/>
                <a:cs typeface="Arial" pitchFamily="34" charset="0"/>
              </a:defRPr>
            </a:lvl3pPr>
            <a:lvl4pPr marL="1657350" indent="-285750">
              <a:buFont typeface="Arial" pitchFamily="34" charset="0"/>
              <a:buChar char="•"/>
              <a:defRPr sz="2000">
                <a:latin typeface="Arial" pitchFamily="34" charset="0"/>
                <a:cs typeface="Arial" pitchFamily="34" charset="0"/>
              </a:defRPr>
            </a:lvl4pPr>
            <a:lvl5pPr marL="2152650" indent="-271463">
              <a:buFont typeface="Arial" pitchFamily="34" charset="0"/>
              <a:buChar char="•"/>
              <a:defRPr sz="1800"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35360" y="764704"/>
            <a:ext cx="11521280" cy="576064"/>
          </a:xfrm>
        </p:spPr>
        <p:txBody>
          <a:bodyPr anchor="b"/>
          <a:lstStyle>
            <a:lvl1pPr algn="ctr">
              <a:defRPr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552384" y="6525344"/>
            <a:ext cx="2540000" cy="30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528254A-2C2F-494D-8933-173F93B0D7C1}" type="slidenum">
              <a:rPr lang="en-GB" smtClean="0"/>
              <a:pPr>
                <a:defRPr/>
              </a:pPr>
              <a:t>‹Nr.›</a:t>
            </a:fld>
            <a:endParaRPr lang="en-GB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3339" y="6525344"/>
            <a:ext cx="2540000" cy="31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O.B. Malyshev</a:t>
            </a:r>
            <a:endParaRPr lang="en-GB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99723" y="6471200"/>
            <a:ext cx="5184576" cy="38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1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Beam Dynamics meets Vacuum, Collimations and Surfaces 8-10 March, Karlsruhe, Germany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39582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382" y="980728"/>
            <a:ext cx="4011084" cy="1162050"/>
          </a:xfrm>
        </p:spPr>
        <p:txBody>
          <a:bodyPr anchor="b"/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3872" y="1268760"/>
            <a:ext cx="6815667" cy="5084776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2857"/>
            <a:ext cx="4011084" cy="4153663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552384" y="6525344"/>
            <a:ext cx="2540000" cy="30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528254A-2C2F-494D-8933-173F93B0D7C1}" type="slidenum">
              <a:rPr lang="en-GB" smtClean="0"/>
              <a:pPr>
                <a:defRPr/>
              </a:pPr>
              <a:t>‹Nr.›</a:t>
            </a:fld>
            <a:endParaRPr lang="en-GB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43339" y="6525344"/>
            <a:ext cx="2540000" cy="31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O.B. Malyshev</a:t>
            </a:r>
            <a:endParaRPr lang="en-GB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18834" y="6471200"/>
            <a:ext cx="5065465" cy="38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5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Beam Dynamics meets Vacuum, Collimations and Surfaces 8-10 March, Karlsruhe, Germany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15193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9769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DD068-0C71-46A9-A799-2212BC999944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Chiara Antuono | HL WP2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793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5157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3CFBC-977C-4237-A923-F5CD2681E3EE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Chiara Antuono | HL WP2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9998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E13E-ECEC-43C7-BC2F-57EA7E8E6B54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Chiara Antuono | HL WP2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7121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F813B-DAF9-4745-B2F0-906E0723F1E2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Chiara Antuono | HL WP2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697406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59E5DE8-C030-4329-B1F4-0A0B4CB15032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Chiara Antuono | HL WP2 meeting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4920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A2EE3-8C59-4466-9D73-5562CEAEEC89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Chiara Antuono | HL WP2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1358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C7D9-29E7-44D3-9D06-39B57ECE4197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Chiara Antuono | HL WP2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3889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1EB7-5C3C-4B40-A37E-8FCB1FA97B7C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Chiara Antuono | HL WP2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3678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60742B8-DD75-4D04-86A7-5D2299F06BC5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it-IT"/>
              <a:t>Chiara Antuono | HL WP2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866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6194C1-E5B2-44EA-9F7B-4E8596ADC8CD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it-IT"/>
              <a:t>Chiara Antuono | HL WP2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44376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30710D-77F2-4276-BF7A-031D7AB25F21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it-IT"/>
              <a:t>Chiara Antuono | HL WP2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850357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F23E11D-418F-4087-AAAD-B6E9CF91A128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it-IT"/>
              <a:t>Chiara Antuono | HL WP2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683978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9D28BA44-451A-43A1-9D12-6E482D08093C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it-IT"/>
              <a:t>Chiara Antuono | HL WP2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2332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2DDE0C4-8599-4774-BB04-B26BEF135125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it-IT"/>
              <a:t>Chiara Antuono | HL WP2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681416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12C5F7A-0B77-434D-A221-42E0722CD37B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/>
              <a:t>Chiara Antuono | HL WP2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353931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D373BD6-80DB-4DC3-9D0E-C7C73ED15DE9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/>
              <a:t>Chiara Antuono | HL WP2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50576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251C-35B8-4172-9EBF-F73C3CDE03FA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Chiara Antuono | HL WP2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06501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16CC-CEE9-4952-9680-D0C3BE171DAE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Chiara Antuono | HL WP2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46149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9BAD0-F12B-473D-BC6E-E7FAC46FAEAE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Chiara Antuono | HL WP2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9130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98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07.12.2023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0.xml"/><Relationship Id="rId21" Type="http://schemas.openxmlformats.org/officeDocument/2006/relationships/slideLayout" Target="../slideLayouts/slideLayout48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slideLayout" Target="../slideLayouts/slideLayout47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23" Type="http://schemas.openxmlformats.org/officeDocument/2006/relationships/theme" Target="../theme/theme3.xml"/><Relationship Id="rId10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46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Relationship Id="rId22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noProof="0" smtClean="0"/>
              <a:t>07/12/2023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0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3929063"/>
            <a:ext cx="103632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552384" y="6525344"/>
            <a:ext cx="2540000" cy="30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528254A-2C2F-494D-8933-173F93B0D7C1}" type="slidenum">
              <a:rPr lang="en-GB" smtClean="0"/>
              <a:pPr>
                <a:defRPr/>
              </a:pPr>
              <a:t>‹Nr.›</a:t>
            </a:fld>
            <a:endParaRPr lang="en-GB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3339" y="6525344"/>
            <a:ext cx="2540000" cy="31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O.B. Malyshev</a:t>
            </a:r>
            <a:endParaRPr lang="en-GB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3712" y="6471200"/>
            <a:ext cx="5280587" cy="38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1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Beam Dynamics meets Vacuum, Collimations and Surfaces 8-10 March, Karlsruhe, Germany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8761" y="74081"/>
            <a:ext cx="1006307" cy="42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048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2400">
          <a:solidFill>
            <a:srgbClr val="00660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18F5A0E-23FE-4913-832C-0418081D26CE}" type="datetime1">
              <a:rPr lang="de-CH" noProof="0" smtClean="0"/>
              <a:t>07.12.2023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Chiara Antuono | HL WP2 meeting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910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  <p:sldLayoutId id="2147483774" r:id="rId18"/>
    <p:sldLayoutId id="2147483775" r:id="rId19"/>
    <p:sldLayoutId id="2147483776" r:id="rId20"/>
    <p:sldLayoutId id="2147483777" r:id="rId21"/>
    <p:sldLayoutId id="2147483778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hyperlink" Target="https://edms.cern.ch/document/2957992/1" TargetMode="External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0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1.png"/><Relationship Id="rId5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937937/0.2" TargetMode="External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edms.cern.ch/document/2975272/1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microsoft.com/office/2007/relationships/diagramDrawing" Target="../diagrams/drawing3.xml"/><Relationship Id="rId3" Type="http://schemas.openxmlformats.org/officeDocument/2006/relationships/hyperlink" Target="https://edms.cern.ch/document/2937937/0.2" TargetMode="External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3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3.xml"/><Relationship Id="rId5" Type="http://schemas.openxmlformats.org/officeDocument/2006/relationships/diagramLayout" Target="../diagrams/layout2.xml"/><Relationship Id="rId10" Type="http://schemas.openxmlformats.org/officeDocument/2006/relationships/diagramLayout" Target="../diagrams/layout3.xml"/><Relationship Id="rId4" Type="http://schemas.openxmlformats.org/officeDocument/2006/relationships/diagramData" Target="../diagrams/data2.xml"/><Relationship Id="rId9" Type="http://schemas.openxmlformats.org/officeDocument/2006/relationships/diagramData" Target="../diagrams/data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48.xml"/><Relationship Id="rId1" Type="http://schemas.openxmlformats.org/officeDocument/2006/relationships/tags" Target="../tags/tag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74.jp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jpe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77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8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pn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jpeg"/><Relationship Id="rId5" Type="http://schemas.microsoft.com/office/2007/relationships/hdphoto" Target="../media/hdphoto1.wdp"/><Relationship Id="rId10" Type="http://schemas.openxmlformats.org/officeDocument/2006/relationships/image" Target="../media/image17.jpg"/><Relationship Id="rId4" Type="http://schemas.openxmlformats.org/officeDocument/2006/relationships/image" Target="../media/image11.png"/><Relationship Id="rId9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8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20.PNG"/><Relationship Id="rId4" Type="http://schemas.openxmlformats.org/officeDocument/2006/relationships/image" Target="../media/image19.jpeg"/><Relationship Id="rId9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hyperlink" Target="https://edms.cern.ch/document/2959115/1" TargetMode="External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hyperlink" Target="https://edms.cern.ch/document/2957992/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5FC25EE-EFCC-CD9E-8968-503AC4C8CD73}"/>
              </a:ext>
            </a:extLst>
          </p:cNvPr>
          <p:cNvSpPr/>
          <p:nvPr/>
        </p:nvSpPr>
        <p:spPr>
          <a:xfrm>
            <a:off x="0" y="0"/>
            <a:ext cx="40736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05A8C7E-F8D9-7FA1-7B62-74263A643C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dirty="0">
                <a:cs typeface="Segoe UI" panose="020B0502040204020203" pitchFamily="34" charset="0"/>
              </a:rPr>
              <a:t>Limitations from LHC RF Fingers</a:t>
            </a:r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6C6D8E4D-E04B-FA30-B648-47B85F9A32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077072"/>
            <a:ext cx="11376026" cy="2426967"/>
          </a:xfrm>
        </p:spPr>
        <p:txBody>
          <a:bodyPr/>
          <a:lstStyle/>
          <a:p>
            <a:r>
              <a:rPr lang="en-GB" dirty="0">
                <a:latin typeface="+mj-lt"/>
              </a:rPr>
              <a:t>Presenters: Chiara Antuono and Patrick Krkotić</a:t>
            </a:r>
          </a:p>
          <a:p>
            <a:br>
              <a:rPr lang="en-GB" dirty="0">
                <a:latin typeface="+mj-lt"/>
              </a:rPr>
            </a:br>
            <a:r>
              <a:rPr lang="it-IT" dirty="0">
                <a:latin typeface="+mj-lt"/>
              </a:rPr>
              <a:t>G. Bregliozzi, S. Calatroni, E. De La Fuente, A. Galloro, B. Salvant, L. Sito, C. Zannini</a:t>
            </a:r>
            <a:endParaRPr lang="en-GB" dirty="0">
              <a:latin typeface="+mj-lt"/>
            </a:endParaRPr>
          </a:p>
        </p:txBody>
      </p:sp>
      <p:sp>
        <p:nvSpPr>
          <p:cNvPr id="2" name="Subtitle 13">
            <a:extLst>
              <a:ext uri="{FF2B5EF4-FFF2-40B4-BE49-F238E27FC236}">
                <a16:creationId xmlns:a16="http://schemas.microsoft.com/office/drawing/2014/main" id="{9D2A1165-7524-834B-35D8-C3B357C0D5E7}"/>
              </a:ext>
            </a:extLst>
          </p:cNvPr>
          <p:cNvSpPr txBox="1">
            <a:spLocks/>
          </p:cNvSpPr>
          <p:nvPr/>
        </p:nvSpPr>
        <p:spPr>
          <a:xfrm>
            <a:off x="406800" y="5698800"/>
            <a:ext cx="11376026" cy="80378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+mj-lt"/>
              </a:rPr>
              <a:t>Joint Accelerator Performance Workshop, 6 December 2023</a:t>
            </a:r>
          </a:p>
        </p:txBody>
      </p:sp>
    </p:spTree>
    <p:extLst>
      <p:ext uri="{BB962C8B-B14F-4D97-AF65-F5344CB8AC3E}">
        <p14:creationId xmlns:p14="http://schemas.microsoft.com/office/powerpoint/2010/main" val="2536936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15A2CF17-7926-52C3-BBB9-0300BBBC4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42206"/>
            <a:ext cx="11376024" cy="514803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Visual inspection and radiography indicate that heating of the spring is the triggering mechanism of the first module failure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Finite Element Method simulations via COMSOL were conducted to determine the power deposition necessary to heat the spring in a steady state </a:t>
            </a:r>
            <a:r>
              <a:rPr lang="en-GB" sz="1600" dirty="0">
                <a:solidFill>
                  <a:srgbClr val="181818"/>
                </a:solidFill>
                <a:sym typeface="Symbol" panose="05050102010706020507" pitchFamily="18" charset="2"/>
                <a:hlinkClick r:id="rId3"/>
              </a:rPr>
              <a:t>(EDMS)</a:t>
            </a:r>
            <a:endParaRPr lang="en-GB" sz="1600" b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E0A0BBF-6BF2-B983-83A4-E5CC96DC0A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6472" y="2292320"/>
            <a:ext cx="1440000" cy="144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3EEB555-EF89-BB24-CE16-E6299C6E4116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70000"/>
          </a:blip>
          <a:stretch>
            <a:fillRect/>
          </a:stretch>
        </p:blipFill>
        <p:spPr>
          <a:xfrm>
            <a:off x="10236472" y="2291837"/>
            <a:ext cx="1440000" cy="1440000"/>
          </a:xfrm>
          <a:prstGeom prst="rect">
            <a:avLst/>
          </a:prstGeom>
        </p:spPr>
      </p:pic>
      <p:pic>
        <p:nvPicPr>
          <p:cNvPr id="27" name="!!TICK">
            <a:extLst>
              <a:ext uri="{FF2B5EF4-FFF2-40B4-BE49-F238E27FC236}">
                <a16:creationId xmlns:a16="http://schemas.microsoft.com/office/drawing/2014/main" id="{46D245ED-A26B-943D-63A8-95D8075B33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6472" y="4365264"/>
            <a:ext cx="1440000" cy="144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1AE3829-1067-25FB-A0F9-0BE51764CE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36472" y="4364781"/>
            <a:ext cx="1440000" cy="144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43FE7F59-1673-C80D-09AE-7DBBBECBD3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36472" y="4365264"/>
            <a:ext cx="1440000" cy="1440000"/>
          </a:xfrm>
          <a:prstGeom prst="rect">
            <a:avLst/>
          </a:prstGeom>
        </p:spPr>
      </p:pic>
      <p:sp>
        <p:nvSpPr>
          <p:cNvPr id="49" name="Content Placeholder 8">
            <a:extLst>
              <a:ext uri="{FF2B5EF4-FFF2-40B4-BE49-F238E27FC236}">
                <a16:creationId xmlns:a16="http://schemas.microsoft.com/office/drawing/2014/main" id="{ACA81333-C46D-2EAC-7C8B-4726A41A2E23}"/>
              </a:ext>
            </a:extLst>
          </p:cNvPr>
          <p:cNvSpPr txBox="1">
            <a:spLocks/>
          </p:cNvSpPr>
          <p:nvPr/>
        </p:nvSpPr>
        <p:spPr>
          <a:xfrm>
            <a:off x="10357762" y="1977582"/>
            <a:ext cx="3025702" cy="2063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dirty="0">
                <a:solidFill>
                  <a:srgbClr val="0B83A4"/>
                </a:solidFill>
              </a:rPr>
              <a:t>uniform</a:t>
            </a:r>
            <a:r>
              <a:rPr lang="en-GB" sz="1600" dirty="0">
                <a:solidFill>
                  <a:schemeClr val="accent1"/>
                </a:solidFill>
              </a:rPr>
              <a:t> </a:t>
            </a:r>
            <a:r>
              <a:rPr lang="en-GB" sz="1600" dirty="0">
                <a:solidFill>
                  <a:schemeClr val="bg1"/>
                </a:solidFill>
              </a:rPr>
              <a:t>power distribution</a:t>
            </a:r>
          </a:p>
        </p:txBody>
      </p:sp>
      <p:sp>
        <p:nvSpPr>
          <p:cNvPr id="50" name="Content Placeholder 8">
            <a:extLst>
              <a:ext uri="{FF2B5EF4-FFF2-40B4-BE49-F238E27FC236}">
                <a16:creationId xmlns:a16="http://schemas.microsoft.com/office/drawing/2014/main" id="{A78968F6-9B16-3685-4306-7462A98307E2}"/>
              </a:ext>
            </a:extLst>
          </p:cNvPr>
          <p:cNvSpPr txBox="1">
            <a:spLocks/>
          </p:cNvSpPr>
          <p:nvPr/>
        </p:nvSpPr>
        <p:spPr>
          <a:xfrm>
            <a:off x="9765828" y="4111222"/>
            <a:ext cx="3025702" cy="2063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dirty="0">
                <a:solidFill>
                  <a:srgbClr val="CC4830"/>
                </a:solidFill>
              </a:rPr>
              <a:t>localised</a:t>
            </a:r>
            <a:r>
              <a:rPr lang="en-GB" sz="1600" dirty="0"/>
              <a:t> </a:t>
            </a:r>
            <a:r>
              <a:rPr lang="en-GB" sz="1600" dirty="0">
                <a:solidFill>
                  <a:schemeClr val="bg1"/>
                </a:solidFill>
              </a:rPr>
              <a:t>power</a:t>
            </a: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227C12D1-9576-D958-65B2-7BA7496FCC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fld id="{62071F81-0CC7-4691-BA92-97EE420DB9B4}" type="datetime3">
              <a:rPr lang="de-CH" smtClean="0"/>
              <a:t>07/12/23</a:t>
            </a:fld>
            <a:endParaRPr lang="en-US" dirty="0"/>
          </a:p>
        </p:txBody>
      </p:sp>
      <p:sp>
        <p:nvSpPr>
          <p:cNvPr id="19" name="Fußzeilenplatzhalter 5">
            <a:extLst>
              <a:ext uri="{FF2B5EF4-FFF2-40B4-BE49-F238E27FC236}">
                <a16:creationId xmlns:a16="http://schemas.microsoft.com/office/drawing/2014/main" id="{A364F1A7-05FA-84F5-E793-BF9034349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C. Antuono and P. Krkoti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lang="en-US" dirty="0"/>
              <a:t>| Limitations from LHC RF Fingers</a:t>
            </a:r>
          </a:p>
        </p:txBody>
      </p:sp>
      <p:sp>
        <p:nvSpPr>
          <p:cNvPr id="20" name="Foliennummernplatzhalter 11">
            <a:extLst>
              <a:ext uri="{FF2B5EF4-FFF2-40B4-BE49-F238E27FC236}">
                <a16:creationId xmlns:a16="http://schemas.microsoft.com/office/drawing/2014/main" id="{90337660-27AE-A677-73A2-AD5D1939D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r>
              <a:rPr lang="en-US" dirty="0"/>
              <a:t>6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11203E6-5651-9B26-E920-FDCF5641E2B5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795271" y="2075334"/>
            <a:ext cx="7305385" cy="40179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53297D4-CAEA-1419-FDAA-645D70253AC0}"/>
              </a:ext>
            </a:extLst>
          </p:cNvPr>
          <p:cNvSpPr txBox="1"/>
          <p:nvPr/>
        </p:nvSpPr>
        <p:spPr>
          <a:xfrm>
            <a:off x="5447963" y="2031268"/>
            <a:ext cx="4392488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93663">
              <a:tabLst>
                <a:tab pos="6819900" algn="l"/>
              </a:tabLst>
            </a:pPr>
            <a:r>
              <a:rPr lang="en-GB" sz="1400" dirty="0">
                <a:solidFill>
                  <a:schemeClr val="accent3"/>
                </a:solidFill>
              </a:rPr>
              <a:t>Annealing condition of the spring</a:t>
            </a:r>
            <a:r>
              <a:rPr lang="en-GB" sz="1400" dirty="0">
                <a:solidFill>
                  <a:schemeClr val="tx2"/>
                </a:solidFill>
              </a:rPr>
              <a:t>: annealing/plasticisation of the spring at a temperature of 500°C 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3571342-E85B-48F4-E8D2-A9AF887669E4}"/>
              </a:ext>
            </a:extLst>
          </p:cNvPr>
          <p:cNvCxnSpPr>
            <a:cxnSpLocks/>
          </p:cNvCxnSpPr>
          <p:nvPr/>
        </p:nvCxnSpPr>
        <p:spPr>
          <a:xfrm>
            <a:off x="2740202" y="4054448"/>
            <a:ext cx="6183048" cy="0"/>
          </a:xfrm>
          <a:prstGeom prst="line">
            <a:avLst/>
          </a:prstGeom>
          <a:ln w="28575">
            <a:solidFill>
              <a:srgbClr val="0A7A9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A80D78B-8302-F108-B4F8-2E4FBE66A337}"/>
              </a:ext>
            </a:extLst>
          </p:cNvPr>
          <p:cNvCxnSpPr>
            <a:cxnSpLocks/>
          </p:cNvCxnSpPr>
          <p:nvPr/>
        </p:nvCxnSpPr>
        <p:spPr>
          <a:xfrm>
            <a:off x="2740202" y="4054448"/>
            <a:ext cx="3502800" cy="0"/>
          </a:xfrm>
          <a:prstGeom prst="line">
            <a:avLst/>
          </a:prstGeom>
          <a:ln w="28575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A5A4686-9210-5A6C-0067-6210DF685C3F}"/>
              </a:ext>
            </a:extLst>
          </p:cNvPr>
          <p:cNvCxnSpPr>
            <a:cxnSpLocks/>
          </p:cNvCxnSpPr>
          <p:nvPr/>
        </p:nvCxnSpPr>
        <p:spPr>
          <a:xfrm flipV="1">
            <a:off x="6240016" y="4043726"/>
            <a:ext cx="0" cy="1494000"/>
          </a:xfrm>
          <a:prstGeom prst="line">
            <a:avLst/>
          </a:prstGeom>
          <a:ln w="28575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31C478C1-E6D6-038D-C101-15051D7EC325}"/>
              </a:ext>
            </a:extLst>
          </p:cNvPr>
          <p:cNvSpPr txBox="1"/>
          <p:nvPr/>
        </p:nvSpPr>
        <p:spPr>
          <a:xfrm>
            <a:off x="6273409" y="4116021"/>
            <a:ext cx="580287" cy="18466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b="1" dirty="0">
                <a:solidFill>
                  <a:schemeClr val="tx2"/>
                </a:solidFill>
              </a:rPr>
              <a:t>130 </a:t>
            </a:r>
            <a:r>
              <a:rPr lang="en-GB" sz="1200" b="1" dirty="0" err="1">
                <a:solidFill>
                  <a:schemeClr val="tx2"/>
                </a:solidFill>
              </a:rPr>
              <a:t>mW</a:t>
            </a:r>
            <a:endParaRPr lang="en-GB" sz="1200" b="1" dirty="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A4735ED-08F5-75EF-6C1C-5237F5E314C3}"/>
              </a:ext>
            </a:extLst>
          </p:cNvPr>
          <p:cNvSpPr txBox="1"/>
          <p:nvPr/>
        </p:nvSpPr>
        <p:spPr>
          <a:xfrm>
            <a:off x="5773322" y="3853699"/>
            <a:ext cx="469680" cy="18466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b="1" dirty="0">
                <a:solidFill>
                  <a:schemeClr val="tx2"/>
                </a:solidFill>
              </a:rPr>
              <a:t>500 °C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10D107F-0C48-CC4B-ADDB-1A841A7D24D7}"/>
              </a:ext>
            </a:extLst>
          </p:cNvPr>
          <p:cNvCxnSpPr>
            <a:cxnSpLocks/>
          </p:cNvCxnSpPr>
          <p:nvPr/>
        </p:nvCxnSpPr>
        <p:spPr>
          <a:xfrm flipV="1">
            <a:off x="8904312" y="4043726"/>
            <a:ext cx="0" cy="1494000"/>
          </a:xfrm>
          <a:prstGeom prst="line">
            <a:avLst/>
          </a:prstGeom>
          <a:ln w="28575">
            <a:solidFill>
              <a:srgbClr val="0A7A9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8E5EA9E-4A49-9855-D246-9A1EDD2B4694}"/>
              </a:ext>
            </a:extLst>
          </p:cNvPr>
          <p:cNvSpPr txBox="1"/>
          <p:nvPr/>
        </p:nvSpPr>
        <p:spPr>
          <a:xfrm>
            <a:off x="8934719" y="4116021"/>
            <a:ext cx="492122" cy="18466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b="1" dirty="0">
                <a:solidFill>
                  <a:schemeClr val="tx2"/>
                </a:solidFill>
              </a:rPr>
              <a:t>~ 27 W</a:t>
            </a:r>
          </a:p>
        </p:txBody>
      </p:sp>
      <p:sp>
        <p:nvSpPr>
          <p:cNvPr id="6" name="!!Title 4">
            <a:extLst>
              <a:ext uri="{FF2B5EF4-FFF2-40B4-BE49-F238E27FC236}">
                <a16:creationId xmlns:a16="http://schemas.microsoft.com/office/drawing/2014/main" id="{3199D358-D4FB-64B1-CD19-84D0C3E9ED29}"/>
              </a:ext>
            </a:extLst>
          </p:cNvPr>
          <p:cNvSpPr txBox="1">
            <a:spLocks/>
          </p:cNvSpPr>
          <p:nvPr/>
        </p:nvSpPr>
        <p:spPr>
          <a:xfrm>
            <a:off x="370051" y="171959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Thermal simulations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A39BE7-EE0C-9AE8-3215-4DEEF5978A15}"/>
              </a:ext>
            </a:extLst>
          </p:cNvPr>
          <p:cNvSpPr/>
          <p:nvPr/>
        </p:nvSpPr>
        <p:spPr>
          <a:xfrm>
            <a:off x="-5974" y="111780"/>
            <a:ext cx="108000" cy="53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89535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8" grpId="0"/>
      <p:bldP spid="40" grpId="0"/>
      <p:bldP spid="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2735DB9-EF70-AD0C-1412-5CEC032206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r>
              <a:rPr lang="en-GB" sz="1600" b="0" dirty="0"/>
              <a:t>In 2004, BINP initiated the production using a single sheet of </a:t>
            </a:r>
            <a:r>
              <a:rPr lang="en-GB" sz="1600" b="0" dirty="0" err="1"/>
              <a:t>CuBe</a:t>
            </a:r>
            <a:r>
              <a:rPr lang="en-GB" sz="1600" b="0" dirty="0"/>
              <a:t>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RF Finger width 3.6 mm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Distance between fingers 1.47 mm</a:t>
            </a:r>
          </a:p>
          <a:p>
            <a:r>
              <a:rPr lang="en-GB" sz="1600" b="0" dirty="0"/>
              <a:t>The </a:t>
            </a:r>
            <a:r>
              <a:rPr lang="en-GB" sz="1600" dirty="0"/>
              <a:t>RF finger </a:t>
            </a:r>
            <a:r>
              <a:rPr lang="en-GB" sz="1600" b="0" dirty="0"/>
              <a:t>was</a:t>
            </a:r>
            <a:r>
              <a:rPr lang="en-GB" sz="1600" dirty="0"/>
              <a:t> cut into 3 identically segments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b="0" dirty="0"/>
              <a:t>44 fingers each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b="1" dirty="0"/>
              <a:t>Welded individually </a:t>
            </a:r>
            <a:r>
              <a:rPr lang="en-GB" sz="1400" b="0" dirty="0"/>
              <a:t>on the bottom flange of the RF insert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1600" dirty="0"/>
          </a:p>
          <a:p>
            <a:endParaRPr lang="en-GB" sz="20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EC5A419-6A1E-5670-F925-43B461B04A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752507" y="1845264"/>
            <a:ext cx="3960000" cy="396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26A170E2-BAEB-503E-19CC-73D46533B9C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752234" y="1845264"/>
            <a:ext cx="3960000" cy="396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9C159D0F-1D0C-AEFA-F4E9-CF73B9499BB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755670" y="1841972"/>
            <a:ext cx="3953907" cy="396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365FA3D2-CFF3-C814-7322-06138262638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751961" y="1838680"/>
            <a:ext cx="3960000" cy="3960000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FDB815FA-A3E6-4A59-5E71-0F2BB0C354FE}"/>
              </a:ext>
            </a:extLst>
          </p:cNvPr>
          <p:cNvGrpSpPr/>
          <p:nvPr/>
        </p:nvGrpSpPr>
        <p:grpSpPr>
          <a:xfrm>
            <a:off x="769041" y="3396868"/>
            <a:ext cx="10380999" cy="2258905"/>
            <a:chOff x="851011" y="3600566"/>
            <a:chExt cx="10272784" cy="2258905"/>
          </a:xfrm>
        </p:grpSpPr>
        <p:pic>
          <p:nvPicPr>
            <p:cNvPr id="37" name="Picture 36" descr="A close-up of a metal object&#10;&#10;Description automatically generated">
              <a:extLst>
                <a:ext uri="{FF2B5EF4-FFF2-40B4-BE49-F238E27FC236}">
                  <a16:creationId xmlns:a16="http://schemas.microsoft.com/office/drawing/2014/main" id="{301F6342-411B-0468-B8A5-2A92B112E0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851011" y="3617951"/>
              <a:ext cx="5949329" cy="2226798"/>
            </a:xfrm>
            <a:prstGeom prst="rect">
              <a:avLst/>
            </a:prstGeom>
            <a:ln w="28575">
              <a:solidFill>
                <a:schemeClr val="accent5"/>
              </a:solidFill>
            </a:ln>
          </p:spPr>
        </p:pic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CA10EB2-B6B3-E91A-235C-9DAA1FF5B28D}"/>
                </a:ext>
              </a:extLst>
            </p:cNvPr>
            <p:cNvSpPr/>
            <p:nvPr/>
          </p:nvSpPr>
          <p:spPr>
            <a:xfrm>
              <a:off x="8275290" y="4487953"/>
              <a:ext cx="357230" cy="360040"/>
            </a:xfrm>
            <a:prstGeom prst="rect">
              <a:avLst/>
            </a:prstGeom>
            <a:noFill/>
            <a:ln w="28575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C552F3E-45F8-605C-E898-A591ACE4EFC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12688" y="3600566"/>
              <a:ext cx="1449984" cy="887387"/>
            </a:xfrm>
            <a:prstGeom prst="line">
              <a:avLst/>
            </a:prstGeom>
            <a:ln w="28575"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DF679D9-4BFB-5818-4C31-07ED1CA24E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12688" y="4841409"/>
              <a:ext cx="1464172" cy="1018062"/>
            </a:xfrm>
            <a:prstGeom prst="line">
              <a:avLst/>
            </a:prstGeom>
            <a:ln w="28575"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3" name="Rectangle 43">
              <a:extLst>
                <a:ext uri="{FF2B5EF4-FFF2-40B4-BE49-F238E27FC236}">
                  <a16:creationId xmlns:a16="http://schemas.microsoft.com/office/drawing/2014/main" id="{BC53AAF7-1404-80F5-E75B-2C5BDDA53844}"/>
                </a:ext>
              </a:extLst>
            </p:cNvPr>
            <p:cNvSpPr/>
            <p:nvPr/>
          </p:nvSpPr>
          <p:spPr>
            <a:xfrm>
              <a:off x="10766565" y="4593854"/>
              <a:ext cx="357230" cy="360040"/>
            </a:xfrm>
            <a:prstGeom prst="rect">
              <a:avLst/>
            </a:prstGeom>
            <a:noFill/>
            <a:ln w="28575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81D036E-7CD3-F577-5A34-722D61D34BE9}"/>
              </a:ext>
            </a:extLst>
          </p:cNvPr>
          <p:cNvGrpSpPr/>
          <p:nvPr/>
        </p:nvGrpSpPr>
        <p:grpSpPr>
          <a:xfrm>
            <a:off x="8246052" y="2060848"/>
            <a:ext cx="2962516" cy="3200373"/>
            <a:chOff x="8246052" y="2060848"/>
            <a:chExt cx="2962516" cy="3200373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099BBC5-DB36-BF1C-1DB8-B0FDABB49E0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63646" y="3791174"/>
              <a:ext cx="1444922" cy="933970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E8524DE7-3324-8EC7-8874-0275B4CF02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46052" y="3786125"/>
              <a:ext cx="1516930" cy="851586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88B2A429-2558-4DD1-292D-0FDE4DEA797D}"/>
                </a:ext>
              </a:extLst>
            </p:cNvPr>
            <p:cNvCxnSpPr>
              <a:cxnSpLocks/>
            </p:cNvCxnSpPr>
            <p:nvPr/>
          </p:nvCxnSpPr>
          <p:spPr>
            <a:xfrm>
              <a:off x="9763646" y="2060848"/>
              <a:ext cx="0" cy="1730573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A5DB25D5-6017-091C-7427-777912743583}"/>
                </a:ext>
              </a:extLst>
            </p:cNvPr>
            <p:cNvCxnSpPr>
              <a:cxnSpLocks/>
            </p:cNvCxnSpPr>
            <p:nvPr/>
          </p:nvCxnSpPr>
          <p:spPr>
            <a:xfrm>
              <a:off x="9763646" y="3791421"/>
              <a:ext cx="0" cy="1469800"/>
            </a:xfrm>
            <a:prstGeom prst="line">
              <a:avLst/>
            </a:prstGeom>
            <a:ln w="19050">
              <a:noFill/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502AF281-6716-0EB8-B999-D06318B72032}"/>
                </a:ext>
              </a:extLst>
            </p:cNvPr>
            <p:cNvCxnSpPr>
              <a:cxnSpLocks/>
            </p:cNvCxnSpPr>
            <p:nvPr/>
          </p:nvCxnSpPr>
          <p:spPr>
            <a:xfrm>
              <a:off x="9763646" y="3933056"/>
              <a:ext cx="0" cy="1224136"/>
            </a:xfrm>
            <a:prstGeom prst="line">
              <a:avLst/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6" name="Picture 75">
            <a:extLst>
              <a:ext uri="{FF2B5EF4-FFF2-40B4-BE49-F238E27FC236}">
                <a16:creationId xmlns:a16="http://schemas.microsoft.com/office/drawing/2014/main" id="{91895242-7904-2ACC-6639-C4AD8C7F63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7450" y="2231314"/>
            <a:ext cx="11212024" cy="3573950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/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89CDAF47-6D4D-02F6-57F6-1F99F93413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fld id="{62071F81-0CC7-4691-BA92-97EE420DB9B4}" type="datetime3">
              <a:rPr lang="de-CH" smtClean="0"/>
              <a:t>07/12/23</a:t>
            </a:fld>
            <a:endParaRPr lang="en-US" dirty="0"/>
          </a:p>
        </p:txBody>
      </p:sp>
      <p:sp>
        <p:nvSpPr>
          <p:cNvPr id="9" name="Fußzeilenplatzhalter 5">
            <a:extLst>
              <a:ext uri="{FF2B5EF4-FFF2-40B4-BE49-F238E27FC236}">
                <a16:creationId xmlns:a16="http://schemas.microsoft.com/office/drawing/2014/main" id="{6842FC57-3467-486A-86CC-395901970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C. Antuono and P. Krkoti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lang="en-US" dirty="0"/>
              <a:t>| Limitations from LHC RF Fingers</a:t>
            </a:r>
          </a:p>
        </p:txBody>
      </p:sp>
      <p:sp>
        <p:nvSpPr>
          <p:cNvPr id="10" name="Foliennummernplatzhalter 11">
            <a:extLst>
              <a:ext uri="{FF2B5EF4-FFF2-40B4-BE49-F238E27FC236}">
                <a16:creationId xmlns:a16="http://schemas.microsoft.com/office/drawing/2014/main" id="{03FCA129-45B8-4DAB-42FB-A15CDF75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r>
              <a:rPr lang="en-US" dirty="0"/>
              <a:t>7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A1965C6-4C33-7A0C-DEB8-EE6A4FF73135}"/>
              </a:ext>
            </a:extLst>
          </p:cNvPr>
          <p:cNvSpPr txBox="1"/>
          <p:nvPr/>
        </p:nvSpPr>
        <p:spPr>
          <a:xfrm>
            <a:off x="9199764" y="1838680"/>
            <a:ext cx="106439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/>
              <a:t>smaller spacing</a:t>
            </a:r>
          </a:p>
        </p:txBody>
      </p:sp>
      <p:sp>
        <p:nvSpPr>
          <p:cNvPr id="11" name="!!Title 4">
            <a:extLst>
              <a:ext uri="{FF2B5EF4-FFF2-40B4-BE49-F238E27FC236}">
                <a16:creationId xmlns:a16="http://schemas.microsoft.com/office/drawing/2014/main" id="{7ABC39DF-1D30-B757-7FAB-5EE510A5265B}"/>
              </a:ext>
            </a:extLst>
          </p:cNvPr>
          <p:cNvSpPr txBox="1">
            <a:spLocks/>
          </p:cNvSpPr>
          <p:nvPr/>
        </p:nvSpPr>
        <p:spPr>
          <a:xfrm>
            <a:off x="370051" y="171959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RF finger production</a:t>
            </a: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EA6D2C74-029D-48F3-107A-F745A7C49412}"/>
              </a:ext>
            </a:extLst>
          </p:cNvPr>
          <p:cNvSpPr/>
          <p:nvPr/>
        </p:nvSpPr>
        <p:spPr>
          <a:xfrm>
            <a:off x="-5974" y="111780"/>
            <a:ext cx="108000" cy="53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02548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4">
            <a:extLst>
              <a:ext uri="{FF2B5EF4-FFF2-40B4-BE49-F238E27FC236}">
                <a16:creationId xmlns:a16="http://schemas.microsoft.com/office/drawing/2014/main" id="{2A7CE9D6-4E41-4109-8D1D-EF4B9268F9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3429000"/>
            <a:ext cx="2844000" cy="2771775"/>
          </a:xfrm>
          <a:ln>
            <a:noFill/>
          </a:ln>
        </p:spPr>
        <p:txBody>
          <a:bodyPr/>
          <a:lstStyle/>
          <a:p>
            <a:endParaRPr lang="en-GB" dirty="0"/>
          </a:p>
          <a:p>
            <a:pPr marL="355600"/>
            <a:r>
              <a:rPr lang="en-GB" dirty="0"/>
              <a:t>03</a:t>
            </a:r>
          </a:p>
          <a:p>
            <a:pPr marL="355600"/>
            <a:r>
              <a:rPr lang="en-GB" dirty="0"/>
              <a:t>Impedance Assessment</a:t>
            </a:r>
            <a:br>
              <a:rPr lang="en-GB" dirty="0"/>
            </a:br>
            <a:r>
              <a:rPr lang="en-GB" sz="1400" dirty="0"/>
              <a:t>Experiments and Simulations</a:t>
            </a:r>
            <a:br>
              <a:rPr lang="en-GB" dirty="0"/>
            </a:br>
            <a:br>
              <a:rPr lang="en-GB" sz="1050" i="1" dirty="0"/>
            </a:br>
            <a:endParaRPr lang="en-GB" sz="1050" i="1" dirty="0"/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6CEDE52E-341F-40C0-89AE-A2B7B2601E08}"/>
              </a:ext>
            </a:extLst>
          </p:cNvPr>
          <p:cNvCxnSpPr>
            <a:cxnSpLocks/>
          </p:cNvCxnSpPr>
          <p:nvPr/>
        </p:nvCxnSpPr>
        <p:spPr>
          <a:xfrm>
            <a:off x="767408" y="4293096"/>
            <a:ext cx="100811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858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517AA8FD-25A6-013F-6577-E04202968E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fld id="{62071F81-0CC7-4691-BA92-97EE420DB9B4}" type="datetime3">
              <a:rPr lang="de-CH" smtClean="0"/>
              <a:t>07/12/23</a:t>
            </a:fld>
            <a:endParaRPr lang="en-US" dirty="0"/>
          </a:p>
        </p:txBody>
      </p:sp>
      <p:sp>
        <p:nvSpPr>
          <p:cNvPr id="13" name="Fußzeilenplatzhalter 5">
            <a:extLst>
              <a:ext uri="{FF2B5EF4-FFF2-40B4-BE49-F238E27FC236}">
                <a16:creationId xmlns:a16="http://schemas.microsoft.com/office/drawing/2014/main" id="{64DCCB1E-A0C2-5F49-5EBA-3E131423C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C. Antuono and P. Krkoti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lang="en-US" dirty="0"/>
              <a:t>| Limitations from LHC RF Fingers</a:t>
            </a:r>
          </a:p>
        </p:txBody>
      </p:sp>
      <p:sp>
        <p:nvSpPr>
          <p:cNvPr id="17" name="Foliennummernplatzhalter 11">
            <a:extLst>
              <a:ext uri="{FF2B5EF4-FFF2-40B4-BE49-F238E27FC236}">
                <a16:creationId xmlns:a16="http://schemas.microsoft.com/office/drawing/2014/main" id="{14120460-5CE2-9D12-E986-4AE22F6D2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r>
              <a:rPr lang="en-US" dirty="0"/>
              <a:t>8</a:t>
            </a:r>
          </a:p>
        </p:txBody>
      </p:sp>
      <p:sp>
        <p:nvSpPr>
          <p:cNvPr id="20" name="!!Title 4">
            <a:extLst>
              <a:ext uri="{FF2B5EF4-FFF2-40B4-BE49-F238E27FC236}">
                <a16:creationId xmlns:a16="http://schemas.microsoft.com/office/drawing/2014/main" id="{9C2A4927-C8E3-6973-DB86-B4787DB3D1F1}"/>
              </a:ext>
            </a:extLst>
          </p:cNvPr>
          <p:cNvSpPr txBox="1">
            <a:spLocks/>
          </p:cNvSpPr>
          <p:nvPr/>
        </p:nvSpPr>
        <p:spPr>
          <a:xfrm>
            <a:off x="370051" y="157744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Impedance measurements - field leakage</a:t>
            </a: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00263929-59CC-3ECE-5ADD-9E3C8D137BE1}"/>
              </a:ext>
            </a:extLst>
          </p:cNvPr>
          <p:cNvSpPr/>
          <p:nvPr/>
        </p:nvSpPr>
        <p:spPr>
          <a:xfrm>
            <a:off x="-5974" y="111780"/>
            <a:ext cx="108000" cy="53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de-DE" altLang="de-DE"/>
          </a:p>
        </p:txBody>
      </p:sp>
      <p:pic>
        <p:nvPicPr>
          <p:cNvPr id="3" name="Picture 6" descr="A machine with a large cylinder&#10;&#10;Description automatically generated">
            <a:extLst>
              <a:ext uri="{FF2B5EF4-FFF2-40B4-BE49-F238E27FC236}">
                <a16:creationId xmlns:a16="http://schemas.microsoft.com/office/drawing/2014/main" id="{31A098B1-1C2F-BB48-16BA-8BF42354A2C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50" t="46433" r="23877" b="27834"/>
          <a:stretch/>
        </p:blipFill>
        <p:spPr>
          <a:xfrm>
            <a:off x="2566083" y="1008764"/>
            <a:ext cx="3051214" cy="2150914"/>
          </a:xfrm>
          <a:prstGeom prst="rect">
            <a:avLst/>
          </a:prstGeom>
        </p:spPr>
      </p:pic>
      <p:pic>
        <p:nvPicPr>
          <p:cNvPr id="8" name="Picture 17">
            <a:extLst>
              <a:ext uri="{FF2B5EF4-FFF2-40B4-BE49-F238E27FC236}">
                <a16:creationId xmlns:a16="http://schemas.microsoft.com/office/drawing/2014/main" id="{07C4940E-1D04-D4B1-8722-96DB80515E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028" t="13589" r="33677"/>
          <a:stretch/>
        </p:blipFill>
        <p:spPr>
          <a:xfrm>
            <a:off x="7622781" y="3857884"/>
            <a:ext cx="3244684" cy="2295051"/>
          </a:xfrm>
          <a:prstGeom prst="rect">
            <a:avLst/>
          </a:prstGeom>
        </p:spPr>
      </p:pic>
      <p:cxnSp>
        <p:nvCxnSpPr>
          <p:cNvPr id="11" name="Straight Arrow Connector 18">
            <a:extLst>
              <a:ext uri="{FF2B5EF4-FFF2-40B4-BE49-F238E27FC236}">
                <a16:creationId xmlns:a16="http://schemas.microsoft.com/office/drawing/2014/main" id="{A5B90E5E-9E68-1C10-6363-B5A205278FD4}"/>
              </a:ext>
            </a:extLst>
          </p:cNvPr>
          <p:cNvCxnSpPr>
            <a:cxnSpLocks/>
          </p:cNvCxnSpPr>
          <p:nvPr/>
        </p:nvCxnSpPr>
        <p:spPr>
          <a:xfrm flipV="1">
            <a:off x="9791946" y="5886150"/>
            <a:ext cx="0" cy="3177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rrow: Right 7">
            <a:extLst>
              <a:ext uri="{FF2B5EF4-FFF2-40B4-BE49-F238E27FC236}">
                <a16:creationId xmlns:a16="http://schemas.microsoft.com/office/drawing/2014/main" id="{AEFEB025-8D71-CCE5-A501-15F2C98EAFF7}"/>
              </a:ext>
            </a:extLst>
          </p:cNvPr>
          <p:cNvSpPr/>
          <p:nvPr/>
        </p:nvSpPr>
        <p:spPr>
          <a:xfrm>
            <a:off x="1977739" y="2076217"/>
            <a:ext cx="567128" cy="216024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0">
            <a:extLst>
              <a:ext uri="{FF2B5EF4-FFF2-40B4-BE49-F238E27FC236}">
                <a16:creationId xmlns:a16="http://schemas.microsoft.com/office/drawing/2014/main" id="{5D6999E4-3FD5-BB34-FC3F-BA53C3329794}"/>
              </a:ext>
            </a:extLst>
          </p:cNvPr>
          <p:cNvSpPr txBox="1"/>
          <p:nvPr/>
        </p:nvSpPr>
        <p:spPr>
          <a:xfrm>
            <a:off x="2934517" y="2056998"/>
            <a:ext cx="2162709" cy="184666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 Beam-like excitation on axis</a:t>
            </a:r>
            <a:endParaRPr lang="en-GB" sz="1200" b="1" dirty="0"/>
          </a:p>
        </p:txBody>
      </p:sp>
      <p:sp>
        <p:nvSpPr>
          <p:cNvPr id="24" name="Arrow: Right 13">
            <a:extLst>
              <a:ext uri="{FF2B5EF4-FFF2-40B4-BE49-F238E27FC236}">
                <a16:creationId xmlns:a16="http://schemas.microsoft.com/office/drawing/2014/main" id="{18D01186-9BF2-AA48-D9B1-A52186FEACAD}"/>
              </a:ext>
            </a:extLst>
          </p:cNvPr>
          <p:cNvSpPr/>
          <p:nvPr/>
        </p:nvSpPr>
        <p:spPr>
          <a:xfrm rot="10800000">
            <a:off x="5654324" y="2041319"/>
            <a:ext cx="567128" cy="216024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14">
            <a:extLst>
              <a:ext uri="{FF2B5EF4-FFF2-40B4-BE49-F238E27FC236}">
                <a16:creationId xmlns:a16="http://schemas.microsoft.com/office/drawing/2014/main" id="{ED4D4905-74B5-2843-3E18-21E414027405}"/>
              </a:ext>
            </a:extLst>
          </p:cNvPr>
          <p:cNvSpPr txBox="1"/>
          <p:nvPr/>
        </p:nvSpPr>
        <p:spPr>
          <a:xfrm>
            <a:off x="5676739" y="1775851"/>
            <a:ext cx="108942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>
                <a:solidFill>
                  <a:srgbClr val="FF0000"/>
                </a:solidFill>
              </a:rPr>
              <a:t>Port 2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6" name="Arrow: Right 23">
            <a:extLst>
              <a:ext uri="{FF2B5EF4-FFF2-40B4-BE49-F238E27FC236}">
                <a16:creationId xmlns:a16="http://schemas.microsoft.com/office/drawing/2014/main" id="{F4F6807D-4C48-150F-2EBC-C3F6B98EB28E}"/>
              </a:ext>
            </a:extLst>
          </p:cNvPr>
          <p:cNvSpPr/>
          <p:nvPr/>
        </p:nvSpPr>
        <p:spPr>
          <a:xfrm rot="16200000">
            <a:off x="3546207" y="2777974"/>
            <a:ext cx="518850" cy="216024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5">
            <a:extLst>
              <a:ext uri="{FF2B5EF4-FFF2-40B4-BE49-F238E27FC236}">
                <a16:creationId xmlns:a16="http://schemas.microsoft.com/office/drawing/2014/main" id="{8FE96FB0-FC67-DA1F-6E1F-3C2C8FF06CA0}"/>
              </a:ext>
            </a:extLst>
          </p:cNvPr>
          <p:cNvCxnSpPr>
            <a:cxnSpLocks/>
          </p:cNvCxnSpPr>
          <p:nvPr/>
        </p:nvCxnSpPr>
        <p:spPr>
          <a:xfrm>
            <a:off x="9768408" y="3712344"/>
            <a:ext cx="0" cy="29780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945A67D-B385-9EF8-AF84-4E75CCC4EE9E}"/>
              </a:ext>
            </a:extLst>
          </p:cNvPr>
          <p:cNvSpPr txBox="1"/>
          <p:nvPr/>
        </p:nvSpPr>
        <p:spPr>
          <a:xfrm>
            <a:off x="8610202" y="6045012"/>
            <a:ext cx="67561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rgbClr val="FF0000"/>
                </a:solidFill>
              </a:rPr>
              <a:t>leakage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CACB8CC-9E93-CF96-A447-84C029DECA5F}"/>
              </a:ext>
            </a:extLst>
          </p:cNvPr>
          <p:cNvSpPr txBox="1"/>
          <p:nvPr/>
        </p:nvSpPr>
        <p:spPr>
          <a:xfrm>
            <a:off x="8610202" y="3620011"/>
            <a:ext cx="67561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rgbClr val="FF0000"/>
                </a:solidFill>
              </a:rPr>
              <a:t>leakage</a:t>
            </a:r>
            <a:endParaRPr lang="en-GB" sz="1200" b="1" dirty="0">
              <a:solidFill>
                <a:srgbClr val="FF0000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E59F480-0AFC-0455-4EA9-36738C2E4C08}"/>
              </a:ext>
            </a:extLst>
          </p:cNvPr>
          <p:cNvCxnSpPr>
            <a:cxnSpLocks/>
          </p:cNvCxnSpPr>
          <p:nvPr/>
        </p:nvCxnSpPr>
        <p:spPr>
          <a:xfrm>
            <a:off x="8251050" y="3752915"/>
            <a:ext cx="0" cy="29780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B7E6C6A-5772-C224-A2DD-57E0EB21A2B9}"/>
              </a:ext>
            </a:extLst>
          </p:cNvPr>
          <p:cNvCxnSpPr>
            <a:cxnSpLocks/>
          </p:cNvCxnSpPr>
          <p:nvPr/>
        </p:nvCxnSpPr>
        <p:spPr>
          <a:xfrm flipV="1">
            <a:off x="8220573" y="5895803"/>
            <a:ext cx="0" cy="3177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4">
            <a:extLst>
              <a:ext uri="{FF2B5EF4-FFF2-40B4-BE49-F238E27FC236}">
                <a16:creationId xmlns:a16="http://schemas.microsoft.com/office/drawing/2014/main" id="{2E644670-F689-5431-C52C-5FCEEEE1C287}"/>
              </a:ext>
            </a:extLst>
          </p:cNvPr>
          <p:cNvSpPr txBox="1"/>
          <p:nvPr/>
        </p:nvSpPr>
        <p:spPr>
          <a:xfrm>
            <a:off x="3530967" y="3202366"/>
            <a:ext cx="108942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>
                <a:solidFill>
                  <a:srgbClr val="FF0000"/>
                </a:solidFill>
              </a:rPr>
              <a:t>Port 3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4" name="TextBox 35">
            <a:extLst>
              <a:ext uri="{FF2B5EF4-FFF2-40B4-BE49-F238E27FC236}">
                <a16:creationId xmlns:a16="http://schemas.microsoft.com/office/drawing/2014/main" id="{AB805555-FF48-3845-60F7-0CE08A014A91}"/>
              </a:ext>
            </a:extLst>
          </p:cNvPr>
          <p:cNvSpPr txBox="1"/>
          <p:nvPr/>
        </p:nvSpPr>
        <p:spPr>
          <a:xfrm>
            <a:off x="1934689" y="1829996"/>
            <a:ext cx="108942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>
                <a:solidFill>
                  <a:srgbClr val="FF0000"/>
                </a:solidFill>
              </a:rPr>
              <a:t>Port 1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5" name="TextBox 36">
            <a:extLst>
              <a:ext uri="{FF2B5EF4-FFF2-40B4-BE49-F238E27FC236}">
                <a16:creationId xmlns:a16="http://schemas.microsoft.com/office/drawing/2014/main" id="{9394A176-0475-80E5-844B-0F054B0BFAE6}"/>
              </a:ext>
            </a:extLst>
          </p:cNvPr>
          <p:cNvSpPr txBox="1"/>
          <p:nvPr/>
        </p:nvSpPr>
        <p:spPr>
          <a:xfrm>
            <a:off x="504488" y="5186934"/>
            <a:ext cx="6700155" cy="4924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600" b="1" dirty="0">
                <a:solidFill>
                  <a:schemeClr val="tx2"/>
                </a:solidFill>
              </a:rPr>
              <a:t>It is the mechanism that allows some of the beam induced power to be dissipated on the spring</a:t>
            </a:r>
          </a:p>
        </p:txBody>
      </p:sp>
      <p:cxnSp>
        <p:nvCxnSpPr>
          <p:cNvPr id="36" name="Straight Arrow Connector 37">
            <a:extLst>
              <a:ext uri="{FF2B5EF4-FFF2-40B4-BE49-F238E27FC236}">
                <a16:creationId xmlns:a16="http://schemas.microsoft.com/office/drawing/2014/main" id="{E9F91355-AFE3-5E66-92D3-83F00DBAA01C}"/>
              </a:ext>
            </a:extLst>
          </p:cNvPr>
          <p:cNvCxnSpPr>
            <a:cxnSpLocks/>
          </p:cNvCxnSpPr>
          <p:nvPr/>
        </p:nvCxnSpPr>
        <p:spPr>
          <a:xfrm flipH="1">
            <a:off x="9919737" y="3662154"/>
            <a:ext cx="614569" cy="348897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41">
            <a:extLst>
              <a:ext uri="{FF2B5EF4-FFF2-40B4-BE49-F238E27FC236}">
                <a16:creationId xmlns:a16="http://schemas.microsoft.com/office/drawing/2014/main" id="{ED983897-7B60-7E2E-16F9-2FE3E89F2DBE}"/>
              </a:ext>
            </a:extLst>
          </p:cNvPr>
          <p:cNvCxnSpPr>
            <a:cxnSpLocks/>
          </p:cNvCxnSpPr>
          <p:nvPr/>
        </p:nvCxnSpPr>
        <p:spPr>
          <a:xfrm flipH="1" flipV="1">
            <a:off x="9919737" y="5914567"/>
            <a:ext cx="614569" cy="255468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43">
            <a:extLst>
              <a:ext uri="{FF2B5EF4-FFF2-40B4-BE49-F238E27FC236}">
                <a16:creationId xmlns:a16="http://schemas.microsoft.com/office/drawing/2014/main" id="{9660A071-ECF6-1CED-56B7-F6A7BA4A2D1F}"/>
              </a:ext>
            </a:extLst>
          </p:cNvPr>
          <p:cNvSpPr txBox="1"/>
          <p:nvPr/>
        </p:nvSpPr>
        <p:spPr>
          <a:xfrm>
            <a:off x="10582688" y="3531262"/>
            <a:ext cx="67561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rgbClr val="00B0F0"/>
                </a:solidFill>
              </a:rPr>
              <a:t>spring</a:t>
            </a:r>
            <a:endParaRPr lang="en-GB" sz="1200" b="1" dirty="0">
              <a:solidFill>
                <a:srgbClr val="00B0F0"/>
              </a:solidFill>
            </a:endParaRPr>
          </a:p>
        </p:txBody>
      </p:sp>
      <p:sp>
        <p:nvSpPr>
          <p:cNvPr id="39" name="TextBox 44">
            <a:extLst>
              <a:ext uri="{FF2B5EF4-FFF2-40B4-BE49-F238E27FC236}">
                <a16:creationId xmlns:a16="http://schemas.microsoft.com/office/drawing/2014/main" id="{E81E93D5-FEC2-B3E4-F8D7-1045AC8D82DB}"/>
              </a:ext>
            </a:extLst>
          </p:cNvPr>
          <p:cNvSpPr txBox="1"/>
          <p:nvPr/>
        </p:nvSpPr>
        <p:spPr>
          <a:xfrm>
            <a:off x="10581477" y="6122358"/>
            <a:ext cx="67561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rgbClr val="00B0F0"/>
                </a:solidFill>
              </a:rPr>
              <a:t>spring</a:t>
            </a:r>
            <a:endParaRPr lang="en-GB" sz="1200" b="1" dirty="0">
              <a:solidFill>
                <a:srgbClr val="00B0F0"/>
              </a:solidFill>
            </a:endParaRPr>
          </a:p>
        </p:txBody>
      </p:sp>
      <p:sp>
        <p:nvSpPr>
          <p:cNvPr id="2" name="TextBox 33">
            <a:extLst>
              <a:ext uri="{FF2B5EF4-FFF2-40B4-BE49-F238E27FC236}">
                <a16:creationId xmlns:a16="http://schemas.microsoft.com/office/drawing/2014/main" id="{3BF2AE3E-9915-F07A-1010-228E9367BBF4}"/>
              </a:ext>
            </a:extLst>
          </p:cNvPr>
          <p:cNvSpPr txBox="1"/>
          <p:nvPr/>
        </p:nvSpPr>
        <p:spPr>
          <a:xfrm>
            <a:off x="504488" y="4011051"/>
            <a:ext cx="6818313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2"/>
                </a:solidFill>
              </a:rPr>
              <a:t>Low frequency resonances (below vacuum pipe cut-off frequency)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600" b="1" dirty="0">
                <a:solidFill>
                  <a:schemeClr val="tx2"/>
                </a:solidFill>
              </a:rPr>
              <a:t>Field leakage</a:t>
            </a:r>
            <a:r>
              <a:rPr lang="it-IT" sz="1600" dirty="0">
                <a:solidFill>
                  <a:schemeClr val="tx2"/>
                </a:solidFill>
              </a:rPr>
              <a:t> through RF fingers / transition tube</a:t>
            </a:r>
          </a:p>
          <a:p>
            <a:pPr lvl="1"/>
            <a:endParaRPr lang="it-IT" sz="1600" dirty="0">
              <a:solidFill>
                <a:schemeClr val="tx2"/>
              </a:solidFill>
            </a:endParaRPr>
          </a:p>
          <a:p>
            <a:pPr algn="l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B849BF-E2B6-D53B-3224-5BEED7B2988F}"/>
              </a:ext>
            </a:extLst>
          </p:cNvPr>
          <p:cNvSpPr txBox="1"/>
          <p:nvPr/>
        </p:nvSpPr>
        <p:spPr>
          <a:xfrm>
            <a:off x="7080572" y="895778"/>
            <a:ext cx="441359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solidFill>
                  <a:schemeClr val="tx2"/>
                </a:solidFill>
              </a:rPr>
              <a:t>Transmission between Port 1 and Port 3</a:t>
            </a:r>
          </a:p>
        </p:txBody>
      </p:sp>
      <p:pic>
        <p:nvPicPr>
          <p:cNvPr id="12" name="Picture 11" descr="A blue line graph with numbers&#10;&#10;Description automatically generated">
            <a:extLst>
              <a:ext uri="{FF2B5EF4-FFF2-40B4-BE49-F238E27FC236}">
                <a16:creationId xmlns:a16="http://schemas.microsoft.com/office/drawing/2014/main" id="{79186C80-2511-6E8E-7E82-F5439F318B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0572" y="1167330"/>
            <a:ext cx="4059421" cy="220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83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4" grpId="0" animBg="1"/>
      <p:bldP spid="25" grpId="0"/>
      <p:bldP spid="26" grpId="0" animBg="1"/>
      <p:bldP spid="28" grpId="0"/>
      <p:bldP spid="29" grpId="0"/>
      <p:bldP spid="33" grpId="0"/>
      <p:bldP spid="34" grpId="0"/>
      <p:bldP spid="35" grpId="0" animBg="1"/>
      <p:bldP spid="38" grpId="0"/>
      <p:bldP spid="39" grpId="0"/>
      <p:bldP spid="2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3">
            <a:extLst>
              <a:ext uri="{FF2B5EF4-FFF2-40B4-BE49-F238E27FC236}">
                <a16:creationId xmlns:a16="http://schemas.microsoft.com/office/drawing/2014/main" id="{9B2A4285-7A0A-0839-E6C4-0067C11C989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45278" y="1321476"/>
            <a:ext cx="11443522" cy="4819065"/>
          </a:xfrm>
          <a:prstGeom prst="rect">
            <a:avLst/>
          </a:prstGeom>
        </p:spPr>
      </p:pic>
      <p:sp>
        <p:nvSpPr>
          <p:cNvPr id="10" name="Sprechblase: rechteckig 4">
            <a:extLst>
              <a:ext uri="{FF2B5EF4-FFF2-40B4-BE49-F238E27FC236}">
                <a16:creationId xmlns:a16="http://schemas.microsoft.com/office/drawing/2014/main" id="{F71332C0-A4E4-84F3-24F6-B54CC14D4BE1}"/>
              </a:ext>
            </a:extLst>
          </p:cNvPr>
          <p:cNvSpPr/>
          <p:nvPr/>
        </p:nvSpPr>
        <p:spPr>
          <a:xfrm>
            <a:off x="623392" y="2200625"/>
            <a:ext cx="2571750" cy="855957"/>
          </a:xfrm>
          <a:prstGeom prst="wedgeRectCallout">
            <a:avLst>
              <a:gd name="adj1" fmla="val 57628"/>
              <a:gd name="adj2" fmla="val -82579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 fields leak through the pipe</a:t>
            </a:r>
            <a:r>
              <a:rPr kumimoji="0" lang="de-DE" sz="1800" b="0" i="0" u="none" strike="noStrike" kern="1200" cap="none" spc="0" normalizeH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slots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7A06F4-6A5E-D90F-E7F3-52CB325300AF}"/>
              </a:ext>
            </a:extLst>
          </p:cNvPr>
          <p:cNvSpPr txBox="1"/>
          <p:nvPr/>
        </p:nvSpPr>
        <p:spPr>
          <a:xfrm>
            <a:off x="57809" y="906397"/>
            <a:ext cx="1219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simulations confirmed the presence of field leakage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from the fingers and the transition tube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C9A487BE-D4A2-E155-801D-490D50EBB8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fld id="{62071F81-0CC7-4691-BA92-97EE420DB9B4}" type="datetime3">
              <a:rPr lang="de-CH" smtClean="0"/>
              <a:t>07/12/23</a:t>
            </a:fld>
            <a:endParaRPr lang="en-US" dirty="0"/>
          </a:p>
        </p:txBody>
      </p:sp>
      <p:sp>
        <p:nvSpPr>
          <p:cNvPr id="17" name="Fußzeilenplatzhalter 5">
            <a:extLst>
              <a:ext uri="{FF2B5EF4-FFF2-40B4-BE49-F238E27FC236}">
                <a16:creationId xmlns:a16="http://schemas.microsoft.com/office/drawing/2014/main" id="{DA103FB2-4AA1-4A6C-6257-9D24B8ADA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C. Antuono and P. Krkoti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lang="en-US" dirty="0"/>
              <a:t>| Limitations from LHC RF Fingers</a:t>
            </a:r>
          </a:p>
        </p:txBody>
      </p:sp>
      <p:sp>
        <p:nvSpPr>
          <p:cNvPr id="18" name="Foliennummernplatzhalter 11">
            <a:extLst>
              <a:ext uri="{FF2B5EF4-FFF2-40B4-BE49-F238E27FC236}">
                <a16:creationId xmlns:a16="http://schemas.microsoft.com/office/drawing/2014/main" id="{94E12D37-4634-7549-4860-002D489BB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r>
              <a:rPr lang="en-US" dirty="0"/>
              <a:t>9</a:t>
            </a:r>
          </a:p>
        </p:txBody>
      </p:sp>
      <p:sp>
        <p:nvSpPr>
          <p:cNvPr id="5" name="Sprechblase: rechteckig 4">
            <a:extLst>
              <a:ext uri="{FF2B5EF4-FFF2-40B4-BE49-F238E27FC236}">
                <a16:creationId xmlns:a16="http://schemas.microsoft.com/office/drawing/2014/main" id="{F10741A7-F515-541A-D3C1-56F58A9C466F}"/>
              </a:ext>
            </a:extLst>
          </p:cNvPr>
          <p:cNvSpPr/>
          <p:nvPr/>
        </p:nvSpPr>
        <p:spPr>
          <a:xfrm>
            <a:off x="9475541" y="5119545"/>
            <a:ext cx="2371181" cy="833957"/>
          </a:xfrm>
          <a:prstGeom prst="wedgeRectCallout">
            <a:avLst>
              <a:gd name="adj1" fmla="val -109393"/>
              <a:gd name="adj2" fmla="val 3157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>
                <a:solidFill>
                  <a:srgbClr val="2F2F2F"/>
                </a:solidFill>
                <a:latin typeface="Arial"/>
              </a:rPr>
              <a:t>Even h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igher</a:t>
            </a:r>
            <a:r>
              <a:rPr kumimoji="0" lang="de-DE" sz="1800" b="0" i="0" u="none" strike="noStrike" kern="1200" cap="none" spc="0" normalizeH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field leakage due to RF finger spacing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!!Title 4">
            <a:extLst>
              <a:ext uri="{FF2B5EF4-FFF2-40B4-BE49-F238E27FC236}">
                <a16:creationId xmlns:a16="http://schemas.microsoft.com/office/drawing/2014/main" id="{2F7F7341-0518-3EEB-1373-2F9DDF568F04}"/>
              </a:ext>
            </a:extLst>
          </p:cNvPr>
          <p:cNvSpPr txBox="1">
            <a:spLocks/>
          </p:cNvSpPr>
          <p:nvPr/>
        </p:nvSpPr>
        <p:spPr>
          <a:xfrm>
            <a:off x="370051" y="171959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Electromagnetic simulation - field leakage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AA2780-2ADB-5407-D024-EE36564DB7C0}"/>
              </a:ext>
            </a:extLst>
          </p:cNvPr>
          <p:cNvSpPr/>
          <p:nvPr/>
        </p:nvSpPr>
        <p:spPr>
          <a:xfrm>
            <a:off x="-5974" y="111780"/>
            <a:ext cx="108000" cy="53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480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44FACB15-9771-6BDF-40C4-4E0CC7D19E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fld id="{62071F81-0CC7-4691-BA92-97EE420DB9B4}" type="datetime3">
              <a:rPr lang="de-CH" smtClean="0"/>
              <a:t>07/12/23</a:t>
            </a:fld>
            <a:endParaRPr lang="en-US" dirty="0"/>
          </a:p>
        </p:txBody>
      </p:sp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DD1F1348-C47E-B537-7C19-9C8804209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C. Antuono and P. Krkoti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lang="en-US" dirty="0"/>
              <a:t>| Limitations from LHC RF Fingers</a:t>
            </a:r>
          </a:p>
        </p:txBody>
      </p:sp>
      <p:sp>
        <p:nvSpPr>
          <p:cNvPr id="8" name="Foliennummernplatzhalter 11">
            <a:extLst>
              <a:ext uri="{FF2B5EF4-FFF2-40B4-BE49-F238E27FC236}">
                <a16:creationId xmlns:a16="http://schemas.microsoft.com/office/drawing/2014/main" id="{061D2594-DC13-A712-38B0-71116C3CD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r>
              <a:rPr lang="en-US" dirty="0"/>
              <a:t>10</a:t>
            </a:r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0896ECB6-4CD8-33E8-D948-6AFE5E46FA10}"/>
              </a:ext>
            </a:extLst>
          </p:cNvPr>
          <p:cNvSpPr txBox="1"/>
          <p:nvPr/>
        </p:nvSpPr>
        <p:spPr>
          <a:xfrm>
            <a:off x="5491530" y="3700068"/>
            <a:ext cx="6065195" cy="22775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Very </a:t>
            </a:r>
            <a:r>
              <a:rPr lang="en-US" sz="1600" b="1" dirty="0">
                <a:solidFill>
                  <a:schemeClr val="tx2"/>
                </a:solidFill>
              </a:rPr>
              <a:t>similar frequency response </a:t>
            </a:r>
            <a:r>
              <a:rPr lang="en-US" sz="1600" dirty="0">
                <a:solidFill>
                  <a:schemeClr val="tx2"/>
                </a:solidFill>
              </a:rPr>
              <a:t>between simulation and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First resonance below 400 MHz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Several resonances below pipe cut-off frequency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8" name="TextBox 19">
            <a:extLst>
              <a:ext uri="{FF2B5EF4-FFF2-40B4-BE49-F238E27FC236}">
                <a16:creationId xmlns:a16="http://schemas.microsoft.com/office/drawing/2014/main" id="{D12A984D-3236-567F-A25C-B78C3486B6A8}"/>
              </a:ext>
            </a:extLst>
          </p:cNvPr>
          <p:cNvSpPr txBox="1"/>
          <p:nvPr/>
        </p:nvSpPr>
        <p:spPr>
          <a:xfrm>
            <a:off x="5759541" y="5692336"/>
            <a:ext cx="5688632" cy="338554"/>
          </a:xfrm>
          <a:prstGeom prst="rect">
            <a:avLst/>
          </a:prstGeom>
          <a:solidFill>
            <a:srgbClr val="CEEAB0"/>
          </a:solidFill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solidFill>
                  <a:schemeClr val="tx2"/>
                </a:solidFill>
              </a:rPr>
              <a:t>The </a:t>
            </a:r>
            <a:r>
              <a:rPr lang="en-US" sz="1600" b="1" dirty="0">
                <a:solidFill>
                  <a:schemeClr val="tx2"/>
                </a:solidFill>
              </a:rPr>
              <a:t>simulation model is used for impedance assessment</a:t>
            </a:r>
          </a:p>
        </p:txBody>
      </p:sp>
      <p:pic>
        <p:nvPicPr>
          <p:cNvPr id="10" name="Picture 9" descr="A screenshot of a graph&#10;&#10;Description automatically generated">
            <a:extLst>
              <a:ext uri="{FF2B5EF4-FFF2-40B4-BE49-F238E27FC236}">
                <a16:creationId xmlns:a16="http://schemas.microsoft.com/office/drawing/2014/main" id="{B7FE08D7-7B2C-7AB5-D6DC-31BC3E4FC9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57"/>
          <a:stretch/>
        </p:blipFill>
        <p:spPr>
          <a:xfrm>
            <a:off x="824854" y="3320717"/>
            <a:ext cx="4668176" cy="2725405"/>
          </a:xfrm>
          <a:prstGeom prst="rect">
            <a:avLst/>
          </a:prstGeom>
        </p:spPr>
      </p:pic>
      <p:pic>
        <p:nvPicPr>
          <p:cNvPr id="17" name="Picture 16" descr="A blue line graph with text&#10;&#10;Description automatically generated">
            <a:extLst>
              <a:ext uri="{FF2B5EF4-FFF2-40B4-BE49-F238E27FC236}">
                <a16:creationId xmlns:a16="http://schemas.microsoft.com/office/drawing/2014/main" id="{3DBFB323-75E6-61B4-8CB3-90E05B8782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276"/>
          <a:stretch/>
        </p:blipFill>
        <p:spPr>
          <a:xfrm>
            <a:off x="835087" y="907284"/>
            <a:ext cx="4657943" cy="2521716"/>
          </a:xfrm>
          <a:prstGeom prst="rect">
            <a:avLst/>
          </a:prstGeom>
        </p:spPr>
      </p:pic>
      <p:sp>
        <p:nvSpPr>
          <p:cNvPr id="12" name="!!Title 4">
            <a:extLst>
              <a:ext uri="{FF2B5EF4-FFF2-40B4-BE49-F238E27FC236}">
                <a16:creationId xmlns:a16="http://schemas.microsoft.com/office/drawing/2014/main" id="{591AF06E-EAAD-A3B8-CDFF-6171DF5B34CD}"/>
              </a:ext>
            </a:extLst>
          </p:cNvPr>
          <p:cNvSpPr txBox="1">
            <a:spLocks/>
          </p:cNvSpPr>
          <p:nvPr/>
        </p:nvSpPr>
        <p:spPr>
          <a:xfrm>
            <a:off x="370051" y="171959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Simulations vs Measurements : validation of the model</a:t>
            </a:r>
            <a:endParaRPr lang="en-GB" sz="3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5E05F57-AC79-CC7F-DD95-BA78A97591D8}"/>
              </a:ext>
            </a:extLst>
          </p:cNvPr>
          <p:cNvSpPr/>
          <p:nvPr/>
        </p:nvSpPr>
        <p:spPr>
          <a:xfrm>
            <a:off x="-5974" y="111780"/>
            <a:ext cx="108000" cy="53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de-DE" altLang="de-D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89E376-0A0C-1482-52E4-A04166D52546}"/>
              </a:ext>
            </a:extLst>
          </p:cNvPr>
          <p:cNvSpPr txBox="1"/>
          <p:nvPr/>
        </p:nvSpPr>
        <p:spPr>
          <a:xfrm>
            <a:off x="5477929" y="670215"/>
            <a:ext cx="6352607" cy="1046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Virtual measurement setup reproduced in </a:t>
            </a:r>
            <a:r>
              <a:rPr lang="en-US" sz="1600" dirty="0" err="1">
                <a:solidFill>
                  <a:schemeClr val="tx2"/>
                </a:solidFill>
              </a:rPr>
              <a:t>e.m.</a:t>
            </a:r>
            <a:r>
              <a:rPr lang="en-US" sz="1600" dirty="0">
                <a:solidFill>
                  <a:schemeClr val="tx2"/>
                </a:solidFill>
              </a:rPr>
              <a:t> simulation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4" name="Picture 3" descr="A close-up of a metal cylinder&#10;&#10;Description automatically generated">
            <a:extLst>
              <a:ext uri="{FF2B5EF4-FFF2-40B4-BE49-F238E27FC236}">
                <a16:creationId xmlns:a16="http://schemas.microsoft.com/office/drawing/2014/main" id="{FDB274CD-FCE6-B418-83F2-5AE2F11194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8583" y="1227948"/>
            <a:ext cx="4953276" cy="189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149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 animBg="1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umsplatzhalter 3">
            <a:extLst>
              <a:ext uri="{FF2B5EF4-FFF2-40B4-BE49-F238E27FC236}">
                <a16:creationId xmlns:a16="http://schemas.microsoft.com/office/drawing/2014/main" id="{D5819C4B-C13F-FDE6-DCBB-3F6D8C356A8E}"/>
              </a:ext>
            </a:extLst>
          </p:cNvPr>
          <p:cNvSpPr txBox="1">
            <a:spLocks/>
          </p:cNvSpPr>
          <p:nvPr/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071F81-0CC7-4691-BA92-97EE420DB9B4}" type="datetime3">
              <a:rPr lang="de-CH" smtClean="0"/>
              <a:pPr/>
              <a:t>07/12/23</a:t>
            </a:fld>
            <a:endParaRPr lang="en-US" dirty="0"/>
          </a:p>
        </p:txBody>
      </p:sp>
      <p:sp>
        <p:nvSpPr>
          <p:cNvPr id="28" name="Fußzeilenplatzhalter 5">
            <a:extLst>
              <a:ext uri="{FF2B5EF4-FFF2-40B4-BE49-F238E27FC236}">
                <a16:creationId xmlns:a16="http://schemas.microsoft.com/office/drawing/2014/main" id="{5B1A877F-609A-BF25-2604-FB23ED03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C. Antuono and P. Krkoti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lang="en-US" dirty="0"/>
              <a:t>| Limitations from LHC RF Fingers</a:t>
            </a:r>
          </a:p>
        </p:txBody>
      </p:sp>
      <p:sp>
        <p:nvSpPr>
          <p:cNvPr id="29" name="Foliennummernplatzhalter 11">
            <a:extLst>
              <a:ext uri="{FF2B5EF4-FFF2-40B4-BE49-F238E27FC236}">
                <a16:creationId xmlns:a16="http://schemas.microsoft.com/office/drawing/2014/main" id="{5C77358B-B8D3-E802-5AA5-4D3F9297D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r>
              <a:rPr lang="en-US" dirty="0"/>
              <a:t>11</a:t>
            </a:r>
          </a:p>
        </p:txBody>
      </p:sp>
      <p:sp>
        <p:nvSpPr>
          <p:cNvPr id="21" name="TextBox 29">
            <a:extLst>
              <a:ext uri="{FF2B5EF4-FFF2-40B4-BE49-F238E27FC236}">
                <a16:creationId xmlns:a16="http://schemas.microsoft.com/office/drawing/2014/main" id="{838171B1-70AB-839E-F0DE-18C3BA5E8905}"/>
              </a:ext>
            </a:extLst>
          </p:cNvPr>
          <p:cNvSpPr txBox="1"/>
          <p:nvPr/>
        </p:nvSpPr>
        <p:spPr>
          <a:xfrm>
            <a:off x="359111" y="6085064"/>
            <a:ext cx="1192957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dirty="0">
                <a:solidFill>
                  <a:schemeClr val="accent1"/>
                </a:solidFill>
              </a:rPr>
              <a:t>* Power loss calculation in separated and common beam chambers of the LHC, C. Zannini, G. </a:t>
            </a:r>
            <a:r>
              <a:rPr lang="en-GB" sz="800" b="1" dirty="0" err="1">
                <a:solidFill>
                  <a:schemeClr val="accent1"/>
                </a:solidFill>
              </a:rPr>
              <a:t>Rumolo</a:t>
            </a:r>
            <a:r>
              <a:rPr lang="en-GB" sz="800" b="1" dirty="0">
                <a:solidFill>
                  <a:schemeClr val="accent1"/>
                </a:solidFill>
              </a:rPr>
              <a:t>, G. </a:t>
            </a:r>
            <a:r>
              <a:rPr lang="en-GB" sz="800" b="1" dirty="0" err="1">
                <a:solidFill>
                  <a:schemeClr val="accent1"/>
                </a:solidFill>
              </a:rPr>
              <a:t>Iadarola</a:t>
            </a:r>
            <a:r>
              <a:rPr lang="en-GB" sz="800" b="1" dirty="0">
                <a:solidFill>
                  <a:schemeClr val="accent1"/>
                </a:solidFill>
              </a:rPr>
              <a:t>, 5th International Particle Accelerator Conference, Dresden, Germany, June 2014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1">
                <a:extLst>
                  <a:ext uri="{FF2B5EF4-FFF2-40B4-BE49-F238E27FC236}">
                    <a16:creationId xmlns:a16="http://schemas.microsoft.com/office/drawing/2014/main" id="{108BE329-A79A-2844-FA50-64FC684F4171}"/>
                  </a:ext>
                </a:extLst>
              </p:cNvPr>
              <p:cNvSpPr txBox="1"/>
              <p:nvPr/>
            </p:nvSpPr>
            <p:spPr>
              <a:xfrm>
                <a:off x="9264352" y="3514210"/>
                <a:ext cx="2808000" cy="100584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000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sz="1000" dirty="0">
                    <a:solidFill>
                      <a:schemeClr val="tx2"/>
                    </a:solidFill>
                  </a:rPr>
                  <a:t>: beam spectrum</a:t>
                </a: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1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000" dirty="0">
                    <a:solidFill>
                      <a:schemeClr val="tx2"/>
                    </a:solidFill>
                  </a:rPr>
                  <a:t>: angular revolution frequency</a:t>
                </a:r>
              </a:p>
              <a:p>
                <a:pPr algn="l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000" b="0" i="0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1000" dirty="0">
                    <a:solidFill>
                      <a:schemeClr val="tx2"/>
                    </a:solidFill>
                  </a:rPr>
                  <a:t>: offset of beam 1 from </a:t>
                </a:r>
                <a:r>
                  <a:rPr lang="en-GB" sz="1000" dirty="0" err="1">
                    <a:solidFill>
                      <a:schemeClr val="tx2"/>
                    </a:solidFill>
                  </a:rPr>
                  <a:t>center</a:t>
                </a:r>
                <a:endParaRPr lang="en-GB" sz="1000" dirty="0">
                  <a:solidFill>
                    <a:schemeClr val="tx2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000" b="0" i="0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1000" dirty="0">
                    <a:solidFill>
                      <a:schemeClr val="tx2"/>
                    </a:solidFill>
                  </a:rPr>
                  <a:t>: offset of beam 2 from </a:t>
                </a:r>
                <a:r>
                  <a:rPr lang="en-GB" sz="1000" dirty="0" err="1">
                    <a:solidFill>
                      <a:schemeClr val="tx2"/>
                    </a:solidFill>
                  </a:rPr>
                  <a:t>center</a:t>
                </a:r>
                <a:endParaRPr lang="en-GB" sz="1000" dirty="0">
                  <a:solidFill>
                    <a:schemeClr val="tx2"/>
                  </a:solidFill>
                </a:endParaRP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1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  <m:sup>
                        <m:r>
                          <a:rPr lang="en-US" sz="1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0,1</m:t>
                        </m:r>
                      </m:sup>
                    </m:sSubSup>
                    <m:r>
                      <a:rPr lang="en-US" sz="10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z="1000" dirty="0">
                    <a:solidFill>
                      <a:schemeClr val="tx2"/>
                    </a:solidFill>
                  </a:rPr>
                  <a:t> longitudinal impedances of orders 0 and 1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0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0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GB" sz="1000" dirty="0">
                    <a:solidFill>
                      <a:schemeClr val="tx2"/>
                    </a:solidFill>
                  </a:rPr>
                  <a:t>delay between arrival times of the two beams</a:t>
                </a:r>
              </a:p>
              <a:p>
                <a:pPr algn="l"/>
                <a:endParaRPr lang="en-GB" dirty="0"/>
              </a:p>
            </p:txBody>
          </p:sp>
        </mc:Choice>
        <mc:Fallback xmlns="">
          <p:sp>
            <p:nvSpPr>
              <p:cNvPr id="22" name="TextBox 1">
                <a:extLst>
                  <a:ext uri="{FF2B5EF4-FFF2-40B4-BE49-F238E27FC236}">
                    <a16:creationId xmlns:a16="http://schemas.microsoft.com/office/drawing/2014/main" id="{108BE329-A79A-2844-FA50-64FC684F41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4352" y="3514210"/>
                <a:ext cx="2808000" cy="1005840"/>
              </a:xfrm>
              <a:prstGeom prst="rect">
                <a:avLst/>
              </a:prstGeom>
              <a:blipFill>
                <a:blip r:embed="rId3"/>
                <a:stretch>
                  <a:fillRect l="-1739" t="-4242" b="-24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9">
                <a:extLst>
                  <a:ext uri="{FF2B5EF4-FFF2-40B4-BE49-F238E27FC236}">
                    <a16:creationId xmlns:a16="http://schemas.microsoft.com/office/drawing/2014/main" id="{BCB5DC40-7E65-2F3D-7D57-36DC7D3F0918}"/>
                  </a:ext>
                </a:extLst>
              </p:cNvPr>
              <p:cNvSpPr txBox="1"/>
              <p:nvPr/>
            </p:nvSpPr>
            <p:spPr>
              <a:xfrm>
                <a:off x="1847528" y="5043976"/>
                <a:ext cx="8496944" cy="9446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Two beam power loss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16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d>
                        <m:dPr>
                          <m:ctrlP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16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nary>
                        <m:naryPr>
                          <m:chr m:val="∑"/>
                          <m:ctrlPr>
                            <a:rPr lang="pt-BR" sz="16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pt-BR" sz="16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sz="16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6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m:rPr>
                                  <m:sty m:val="p"/>
                                </m:rPr>
                                <a:rPr lang="en-US" sz="160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  <m:d>
                                <m:dPr>
                                  <m:ctrlPr>
                                    <a:rPr lang="en-US" sz="1600" i="1" dirty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 dirty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sSub>
                                    <m:sSubPr>
                                      <m:ctrlP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e>
                            <m:sup>
                              <m:r>
                                <a:rPr lang="en-US" sz="16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begChr m:val="{"/>
                              <m:endChr m:val="}"/>
                              <m:ctrlPr>
                                <a:rPr lang="en-US" sz="16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𝑅𝑒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600" i="1" dirty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||</m:t>
                                      </m:r>
                                    </m:sub>
                                    <m:sup>
                                      <m: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p>
                                  </m:sSubSup>
                                  <m:d>
                                    <m:dPr>
                                      <m:ctrlP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sSub>
                                        <m:sSubPr>
                                          <m:ctrlPr>
                                            <a:rPr lang="en-US" sz="1600" i="1" dirty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 dirty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1600" i="1" dirty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  <m:r>
                                <a:rPr lang="en-US" sz="16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600" i="1" dirty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dirty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sSub>
                                    <m:sSubPr>
                                      <m:ctrlP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</m:d>
                                  <m:r>
                                    <a:rPr lang="en-US" sz="1600" i="1" dirty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600" dirty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sSub>
                                    <m:sSubPr>
                                      <m:ctrlP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en-US" sz="16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𝑅𝑒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600" i="1" dirty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||</m:t>
                                      </m:r>
                                    </m:sub>
                                    <m:sup>
                                      <m: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p>
                                  </m:sSubSup>
                                  <m:d>
                                    <m:dPr>
                                      <m:ctrlP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sSub>
                                        <m:sSubPr>
                                          <m:ctrlPr>
                                            <a:rPr lang="en-US" sz="1600" i="1" dirty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 dirty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1600" i="1" dirty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</m:d>
                          <m:r>
                            <a:rPr lang="en-US" sz="16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(1−</m:t>
                          </m:r>
                          <m:r>
                            <a:rPr lang="en-US" sz="16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𝑐𝑜𝑠𝑝</m:t>
                          </m:r>
                          <m:sSub>
                            <m:sSubPr>
                              <m:ctrlPr>
                                <a:rPr lang="en-US" sz="16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16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16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3" name="TextBox 9">
                <a:extLst>
                  <a:ext uri="{FF2B5EF4-FFF2-40B4-BE49-F238E27FC236}">
                    <a16:creationId xmlns:a16="http://schemas.microsoft.com/office/drawing/2014/main" id="{BCB5DC40-7E65-2F3D-7D57-36DC7D3F09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528" y="5043976"/>
                <a:ext cx="8496944" cy="944618"/>
              </a:xfrm>
              <a:prstGeom prst="rect">
                <a:avLst/>
              </a:prstGeom>
              <a:blipFill>
                <a:blip r:embed="rId5"/>
                <a:stretch>
                  <a:fillRect t="-6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graph of a number of lines&#10;&#10;Description automatically generated with medium confidence">
            <a:extLst>
              <a:ext uri="{FF2B5EF4-FFF2-40B4-BE49-F238E27FC236}">
                <a16:creationId xmlns:a16="http://schemas.microsoft.com/office/drawing/2014/main" id="{85C2F483-0ED5-F30D-8510-5944904D863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8283" r="2705" b="3099"/>
          <a:stretch/>
        </p:blipFill>
        <p:spPr>
          <a:xfrm>
            <a:off x="3276805" y="1004222"/>
            <a:ext cx="5638390" cy="38516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9">
                <a:extLst>
                  <a:ext uri="{FF2B5EF4-FFF2-40B4-BE49-F238E27FC236}">
                    <a16:creationId xmlns:a16="http://schemas.microsoft.com/office/drawing/2014/main" id="{A33C3489-08C7-0283-97E3-9D5AC84D01E5}"/>
                  </a:ext>
                </a:extLst>
              </p:cNvPr>
              <p:cNvSpPr txBox="1"/>
              <p:nvPr/>
            </p:nvSpPr>
            <p:spPr>
              <a:xfrm>
                <a:off x="1847088" y="5043976"/>
                <a:ext cx="8496944" cy="94461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Two beam power loss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16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d>
                        <m:dPr>
                          <m:ctrlP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16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nary>
                        <m:naryPr>
                          <m:chr m:val="∑"/>
                          <m:ctrlPr>
                            <a:rPr lang="pt-BR" sz="16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pt-BR" sz="16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sz="16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6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m:rPr>
                                  <m:sty m:val="p"/>
                                </m:rPr>
                                <a:rPr lang="en-US" sz="1600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  <m:d>
                                <m:dPr>
                                  <m:ctrlPr>
                                    <a:rPr lang="en-US" sz="1600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sSub>
                                    <m:sSubPr>
                                      <m:ctrlPr>
                                        <a:rPr lang="en-US" sz="1600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600" i="1" dirty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e>
                            <m:sup>
                              <m:r>
                                <a:rPr lang="en-US" sz="16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begChr m:val="{"/>
                              <m:endChr m:val="}"/>
                              <m:ctrlPr>
                                <a:rPr lang="en-US" sz="16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𝑅𝑒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600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||</m:t>
                                      </m:r>
                                    </m:sub>
                                    <m:sup>
                                      <m:r>
                                        <a:rPr lang="en-US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p>
                                  </m:sSubSup>
                                  <m:d>
                                    <m:dPr>
                                      <m:ctrlPr>
                                        <a:rPr lang="en-US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sSub>
                                        <m:sSubPr>
                                          <m:ctrlPr>
                                            <a:rPr lang="en-US" sz="1600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1600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  <m:r>
                                <a:rPr lang="en-US" sz="16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600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sSub>
                                    <m:sSubPr>
                                      <m:ctrlPr>
                                        <a:rPr lang="en-US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</m:d>
                                  <m:r>
                                    <a:rPr lang="en-US" sz="1600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600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sSub>
                                    <m:sSubPr>
                                      <m:ctrlPr>
                                        <a:rPr lang="en-US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en-US" sz="16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𝑅𝑒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600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||</m:t>
                                      </m:r>
                                    </m:sub>
                                    <m:sup>
                                      <m:r>
                                        <a:rPr lang="en-US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p>
                                  </m:sSubSup>
                                  <m:d>
                                    <m:dPr>
                                      <m:ctrlPr>
                                        <a:rPr lang="en-US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sSub>
                                        <m:sSubPr>
                                          <m:ctrlPr>
                                            <a:rPr lang="en-US" sz="1600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1600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</m:d>
                          <m:r>
                            <a:rPr lang="en-US" sz="16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(1−</m:t>
                          </m:r>
                          <m:r>
                            <a:rPr lang="en-US" sz="16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𝑐𝑜𝑠𝑝</m:t>
                          </m:r>
                          <m:sSub>
                            <m:sSubPr>
                              <m:ctrlPr>
                                <a:rPr lang="en-US" sz="16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16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16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7" name="TextBox 9">
                <a:extLst>
                  <a:ext uri="{FF2B5EF4-FFF2-40B4-BE49-F238E27FC236}">
                    <a16:creationId xmlns:a16="http://schemas.microsoft.com/office/drawing/2014/main" id="{A33C3489-08C7-0283-97E3-9D5AC84D01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088" y="5043976"/>
                <a:ext cx="8496944" cy="944618"/>
              </a:xfrm>
              <a:prstGeom prst="rect">
                <a:avLst/>
              </a:prstGeom>
              <a:blipFill>
                <a:blip r:embed="rId7"/>
                <a:stretch>
                  <a:fillRect t="-6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!!Title 4">
            <a:extLst>
              <a:ext uri="{FF2B5EF4-FFF2-40B4-BE49-F238E27FC236}">
                <a16:creationId xmlns:a16="http://schemas.microsoft.com/office/drawing/2014/main" id="{1B93C863-98F7-C66A-3F93-10A11BB2F1A5}"/>
              </a:ext>
            </a:extLst>
          </p:cNvPr>
          <p:cNvSpPr txBox="1">
            <a:spLocks/>
          </p:cNvSpPr>
          <p:nvPr/>
        </p:nvSpPr>
        <p:spPr>
          <a:xfrm>
            <a:off x="370051" y="171959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Beam induced power assessment</a:t>
            </a:r>
            <a:endParaRPr lang="en-GB" sz="32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9EF5D12-CC75-0F27-DF07-14CE356D8273}"/>
              </a:ext>
            </a:extLst>
          </p:cNvPr>
          <p:cNvSpPr/>
          <p:nvPr/>
        </p:nvSpPr>
        <p:spPr>
          <a:xfrm>
            <a:off x="-5974" y="111780"/>
            <a:ext cx="108000" cy="53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91955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23" grpId="0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umsplatzhalter 3">
            <a:extLst>
              <a:ext uri="{FF2B5EF4-FFF2-40B4-BE49-F238E27FC236}">
                <a16:creationId xmlns:a16="http://schemas.microsoft.com/office/drawing/2014/main" id="{D78D932C-4988-6DD7-DE80-108DA942C8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fld id="{62071F81-0CC7-4691-BA92-97EE420DB9B4}" type="datetime3">
              <a:rPr lang="de-CH" smtClean="0"/>
              <a:t>07/12/23</a:t>
            </a:fld>
            <a:endParaRPr lang="en-US" dirty="0"/>
          </a:p>
        </p:txBody>
      </p:sp>
      <p:sp>
        <p:nvSpPr>
          <p:cNvPr id="27" name="Fußzeilenplatzhalter 5">
            <a:extLst>
              <a:ext uri="{FF2B5EF4-FFF2-40B4-BE49-F238E27FC236}">
                <a16:creationId xmlns:a16="http://schemas.microsoft.com/office/drawing/2014/main" id="{E1098A59-08A6-0A8B-ECF6-55A8B5AEF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C. Antuono and P. Krkoti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lang="en-US" dirty="0"/>
              <a:t>| Limitations from LHC RF Fingers</a:t>
            </a:r>
          </a:p>
        </p:txBody>
      </p:sp>
      <p:sp>
        <p:nvSpPr>
          <p:cNvPr id="28" name="Foliennummernplatzhalter 11">
            <a:extLst>
              <a:ext uri="{FF2B5EF4-FFF2-40B4-BE49-F238E27FC236}">
                <a16:creationId xmlns:a16="http://schemas.microsoft.com/office/drawing/2014/main" id="{5043888B-0574-8141-996C-8CB933930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r>
              <a:rPr lang="en-US" dirty="0"/>
              <a:t>12</a:t>
            </a:r>
          </a:p>
        </p:txBody>
      </p:sp>
      <p:pic>
        <p:nvPicPr>
          <p:cNvPr id="39" name="Content Placeholder 8">
            <a:extLst>
              <a:ext uri="{FF2B5EF4-FFF2-40B4-BE49-F238E27FC236}">
                <a16:creationId xmlns:a16="http://schemas.microsoft.com/office/drawing/2014/main" id="{661AC237-2025-2EFA-5DF0-0703F64264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29" r="48689" b="48497"/>
          <a:stretch/>
        </p:blipFill>
        <p:spPr>
          <a:xfrm>
            <a:off x="8309250" y="2869725"/>
            <a:ext cx="3417144" cy="2135837"/>
          </a:xfrm>
          <a:prstGeom prst="rect">
            <a:avLst/>
          </a:prstGeom>
        </p:spPr>
      </p:pic>
      <p:sp>
        <p:nvSpPr>
          <p:cNvPr id="40" name="TextBox 3">
            <a:extLst>
              <a:ext uri="{FF2B5EF4-FFF2-40B4-BE49-F238E27FC236}">
                <a16:creationId xmlns:a16="http://schemas.microsoft.com/office/drawing/2014/main" id="{6F9D116A-7A73-4C0B-9539-0F2D53D57AD8}"/>
              </a:ext>
            </a:extLst>
          </p:cNvPr>
          <p:cNvSpPr txBox="1"/>
          <p:nvPr/>
        </p:nvSpPr>
        <p:spPr>
          <a:xfrm>
            <a:off x="8328932" y="2045297"/>
            <a:ext cx="3520636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</a:rPr>
              <a:t>Lost contact case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2"/>
                </a:solidFill>
              </a:rPr>
              <a:t>Non symmetric RF fingers distribution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2"/>
                </a:solidFill>
              </a:rPr>
              <a:t>Lost contact fingers-transition tube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1" name="TextBox 5">
            <a:extLst>
              <a:ext uri="{FF2B5EF4-FFF2-40B4-BE49-F238E27FC236}">
                <a16:creationId xmlns:a16="http://schemas.microsoft.com/office/drawing/2014/main" id="{70C0F4AE-36A5-FCBD-D1F4-DE568DED6BC7}"/>
              </a:ext>
            </a:extLst>
          </p:cNvPr>
          <p:cNvSpPr txBox="1"/>
          <p:nvPr/>
        </p:nvSpPr>
        <p:spPr>
          <a:xfrm>
            <a:off x="8299803" y="1264650"/>
            <a:ext cx="3600400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Degraded contact case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2"/>
                </a:solidFill>
              </a:rPr>
              <a:t>Non symmetric RF fingers distribution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2"/>
                </a:solidFill>
              </a:rPr>
              <a:t>Degraded contact fingers-transition tube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B47F7EB4-4886-B77A-7BA0-3E6F975A3AA4}"/>
              </a:ext>
            </a:extLst>
          </p:cNvPr>
          <p:cNvSpPr txBox="1"/>
          <p:nvPr/>
        </p:nvSpPr>
        <p:spPr>
          <a:xfrm>
            <a:off x="3892198" y="1256690"/>
            <a:ext cx="3788891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/>
              <a:t>Ideal contact case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Non symmetric RF fingers distribution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P</a:t>
            </a:r>
            <a:r>
              <a:rPr lang="en-US" sz="1400" b="0" dirty="0">
                <a:solidFill>
                  <a:schemeClr val="tx2"/>
                </a:solidFill>
              </a:rPr>
              <a:t>erfect contact fingers-transition tube</a:t>
            </a:r>
            <a:endParaRPr lang="en-GB" sz="14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3" name="TextBox 11">
            <a:extLst>
              <a:ext uri="{FF2B5EF4-FFF2-40B4-BE49-F238E27FC236}">
                <a16:creationId xmlns:a16="http://schemas.microsoft.com/office/drawing/2014/main" id="{F86BFCC3-E612-6712-AFED-7A8EB1747976}"/>
              </a:ext>
            </a:extLst>
          </p:cNvPr>
          <p:cNvSpPr txBox="1"/>
          <p:nvPr/>
        </p:nvSpPr>
        <p:spPr>
          <a:xfrm>
            <a:off x="8402694" y="4697198"/>
            <a:ext cx="1349366" cy="2154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Loss of contact</a:t>
            </a:r>
          </a:p>
        </p:txBody>
      </p:sp>
      <p:cxnSp>
        <p:nvCxnSpPr>
          <p:cNvPr id="44" name="Straight Arrow Connector 12">
            <a:extLst>
              <a:ext uri="{FF2B5EF4-FFF2-40B4-BE49-F238E27FC236}">
                <a16:creationId xmlns:a16="http://schemas.microsoft.com/office/drawing/2014/main" id="{D3E4285E-2389-513E-409A-CC1F0FF72495}"/>
              </a:ext>
            </a:extLst>
          </p:cNvPr>
          <p:cNvCxnSpPr>
            <a:cxnSpLocks/>
          </p:cNvCxnSpPr>
          <p:nvPr/>
        </p:nvCxnSpPr>
        <p:spPr>
          <a:xfrm flipV="1">
            <a:off x="9870348" y="4483551"/>
            <a:ext cx="690148" cy="214272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13" descr="A close up of a metal object&#10;&#10;Description automatically generated">
            <a:extLst>
              <a:ext uri="{FF2B5EF4-FFF2-40B4-BE49-F238E27FC236}">
                <a16:creationId xmlns:a16="http://schemas.microsoft.com/office/drawing/2014/main" id="{01AB27E0-AF07-2002-A691-EDFB11C3421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55" t="20743" r="7490" b="15389"/>
          <a:stretch/>
        </p:blipFill>
        <p:spPr>
          <a:xfrm>
            <a:off x="4020635" y="2155650"/>
            <a:ext cx="3326552" cy="1891230"/>
          </a:xfrm>
          <a:prstGeom prst="rect">
            <a:avLst/>
          </a:prstGeom>
        </p:spPr>
      </p:pic>
      <p:sp>
        <p:nvSpPr>
          <p:cNvPr id="46" name="TextBox 28">
            <a:extLst>
              <a:ext uri="{FF2B5EF4-FFF2-40B4-BE49-F238E27FC236}">
                <a16:creationId xmlns:a16="http://schemas.microsoft.com/office/drawing/2014/main" id="{EC5CE659-2C7C-11AB-A8FE-870E6A6CF7FD}"/>
              </a:ext>
            </a:extLst>
          </p:cNvPr>
          <p:cNvSpPr txBox="1"/>
          <p:nvPr/>
        </p:nvSpPr>
        <p:spPr>
          <a:xfrm>
            <a:off x="4823773" y="3473054"/>
            <a:ext cx="1005160" cy="2154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 larger gap</a:t>
            </a:r>
          </a:p>
        </p:txBody>
      </p:sp>
      <p:cxnSp>
        <p:nvCxnSpPr>
          <p:cNvPr id="47" name="Straight Arrow Connector 29">
            <a:extLst>
              <a:ext uri="{FF2B5EF4-FFF2-40B4-BE49-F238E27FC236}">
                <a16:creationId xmlns:a16="http://schemas.microsoft.com/office/drawing/2014/main" id="{97C6F3B7-4087-15DD-51C3-AC702882AC2E}"/>
              </a:ext>
            </a:extLst>
          </p:cNvPr>
          <p:cNvCxnSpPr>
            <a:cxnSpLocks/>
          </p:cNvCxnSpPr>
          <p:nvPr/>
        </p:nvCxnSpPr>
        <p:spPr>
          <a:xfrm flipV="1">
            <a:off x="5372748" y="3062224"/>
            <a:ext cx="0" cy="29617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30">
            <a:extLst>
              <a:ext uri="{FF2B5EF4-FFF2-40B4-BE49-F238E27FC236}">
                <a16:creationId xmlns:a16="http://schemas.microsoft.com/office/drawing/2014/main" id="{91454557-7C24-D04B-7CD5-E546CAA13371}"/>
              </a:ext>
            </a:extLst>
          </p:cNvPr>
          <p:cNvSpPr txBox="1"/>
          <p:nvPr/>
        </p:nvSpPr>
        <p:spPr>
          <a:xfrm>
            <a:off x="2002720" y="5475919"/>
            <a:ext cx="841620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2"/>
                </a:solidFill>
              </a:rPr>
              <a:t>Impedance is more affected by production defects especially in presence of beam offset</a:t>
            </a:r>
          </a:p>
        </p:txBody>
      </p:sp>
      <p:pic>
        <p:nvPicPr>
          <p:cNvPr id="49" name="Picture 31">
            <a:extLst>
              <a:ext uri="{FF2B5EF4-FFF2-40B4-BE49-F238E27FC236}">
                <a16:creationId xmlns:a16="http://schemas.microsoft.com/office/drawing/2014/main" id="{E461DFFD-ACF4-E68B-E72D-BF739458B6E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048" r="52304" b="5091"/>
          <a:stretch/>
        </p:blipFill>
        <p:spPr>
          <a:xfrm>
            <a:off x="268930" y="2054542"/>
            <a:ext cx="2261921" cy="2598925"/>
          </a:xfrm>
          <a:prstGeom prst="rect">
            <a:avLst/>
          </a:prstGeom>
        </p:spPr>
      </p:pic>
      <p:pic>
        <p:nvPicPr>
          <p:cNvPr id="50" name="Picture 32">
            <a:extLst>
              <a:ext uri="{FF2B5EF4-FFF2-40B4-BE49-F238E27FC236}">
                <a16:creationId xmlns:a16="http://schemas.microsoft.com/office/drawing/2014/main" id="{9A651806-DCF9-8E13-30FF-1AAEA06BA36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649" t="5201" r="45539" b="44389"/>
          <a:stretch/>
        </p:blipFill>
        <p:spPr>
          <a:xfrm>
            <a:off x="860995" y="2963430"/>
            <a:ext cx="2708897" cy="1574394"/>
          </a:xfrm>
          <a:prstGeom prst="rect">
            <a:avLst/>
          </a:prstGeom>
        </p:spPr>
      </p:pic>
      <p:sp>
        <p:nvSpPr>
          <p:cNvPr id="51" name="TextBox 33">
            <a:extLst>
              <a:ext uri="{FF2B5EF4-FFF2-40B4-BE49-F238E27FC236}">
                <a16:creationId xmlns:a16="http://schemas.microsoft.com/office/drawing/2014/main" id="{48644B36-9465-1EFE-3AAA-1397D1402EA8}"/>
              </a:ext>
            </a:extLst>
          </p:cNvPr>
          <p:cNvSpPr txBox="1"/>
          <p:nvPr/>
        </p:nvSpPr>
        <p:spPr>
          <a:xfrm>
            <a:off x="1401077" y="4060087"/>
            <a:ext cx="1349366" cy="2154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Perfect contact</a:t>
            </a:r>
          </a:p>
        </p:txBody>
      </p:sp>
      <p:cxnSp>
        <p:nvCxnSpPr>
          <p:cNvPr id="52" name="Straight Arrow Connector 34">
            <a:extLst>
              <a:ext uri="{FF2B5EF4-FFF2-40B4-BE49-F238E27FC236}">
                <a16:creationId xmlns:a16="http://schemas.microsoft.com/office/drawing/2014/main" id="{42D3AA28-7019-6F50-50BD-C32AFE0AF7FD}"/>
              </a:ext>
            </a:extLst>
          </p:cNvPr>
          <p:cNvCxnSpPr>
            <a:cxnSpLocks/>
          </p:cNvCxnSpPr>
          <p:nvPr/>
        </p:nvCxnSpPr>
        <p:spPr>
          <a:xfrm flipV="1">
            <a:off x="2434172" y="3824407"/>
            <a:ext cx="288032" cy="214272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: Rounded Corners 36">
            <a:extLst>
              <a:ext uri="{FF2B5EF4-FFF2-40B4-BE49-F238E27FC236}">
                <a16:creationId xmlns:a16="http://schemas.microsoft.com/office/drawing/2014/main" id="{8C06C049-7619-D2FE-85C0-7116F34569ED}"/>
              </a:ext>
            </a:extLst>
          </p:cNvPr>
          <p:cNvSpPr/>
          <p:nvPr/>
        </p:nvSpPr>
        <p:spPr>
          <a:xfrm>
            <a:off x="1928268" y="5448256"/>
            <a:ext cx="8416204" cy="339327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1">
            <a:extLst>
              <a:ext uri="{FF2B5EF4-FFF2-40B4-BE49-F238E27FC236}">
                <a16:creationId xmlns:a16="http://schemas.microsoft.com/office/drawing/2014/main" id="{F82AFC25-32D3-6920-1E18-29620CBA8303}"/>
              </a:ext>
            </a:extLst>
          </p:cNvPr>
          <p:cNvSpPr txBox="1"/>
          <p:nvPr/>
        </p:nvSpPr>
        <p:spPr>
          <a:xfrm>
            <a:off x="231744" y="1250427"/>
            <a:ext cx="3788891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Design case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Symmetric RF fingers distribution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Perfect contact fingers-transition tube</a:t>
            </a:r>
            <a:endParaRPr lang="en-GB" sz="1400" dirty="0">
              <a:solidFill>
                <a:schemeClr val="tx2"/>
              </a:solidFill>
            </a:endParaRPr>
          </a:p>
          <a:p>
            <a:pPr algn="l"/>
            <a:endParaRPr lang="en-GB" dirty="0"/>
          </a:p>
        </p:txBody>
      </p:sp>
      <p:sp>
        <p:nvSpPr>
          <p:cNvPr id="55" name="Rectangle: Rounded Corners 4">
            <a:extLst>
              <a:ext uri="{FF2B5EF4-FFF2-40B4-BE49-F238E27FC236}">
                <a16:creationId xmlns:a16="http://schemas.microsoft.com/office/drawing/2014/main" id="{F6318119-F1EC-34D2-0D88-484FF05BF86F}"/>
              </a:ext>
            </a:extLst>
          </p:cNvPr>
          <p:cNvSpPr/>
          <p:nvPr/>
        </p:nvSpPr>
        <p:spPr>
          <a:xfrm>
            <a:off x="7778855" y="843519"/>
            <a:ext cx="4300184" cy="4462736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6">
            <a:extLst>
              <a:ext uri="{FF2B5EF4-FFF2-40B4-BE49-F238E27FC236}">
                <a16:creationId xmlns:a16="http://schemas.microsoft.com/office/drawing/2014/main" id="{36E84370-7897-DB2C-0C78-6D837ED02418}"/>
              </a:ext>
            </a:extLst>
          </p:cNvPr>
          <p:cNvSpPr/>
          <p:nvPr/>
        </p:nvSpPr>
        <p:spPr>
          <a:xfrm>
            <a:off x="3642211" y="932788"/>
            <a:ext cx="8318045" cy="4287588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: Rounded Corners 9">
            <a:extLst>
              <a:ext uri="{FF2B5EF4-FFF2-40B4-BE49-F238E27FC236}">
                <a16:creationId xmlns:a16="http://schemas.microsoft.com/office/drawing/2014/main" id="{800B7468-C20C-D790-3AB1-496A9168930E}"/>
              </a:ext>
            </a:extLst>
          </p:cNvPr>
          <p:cNvSpPr/>
          <p:nvPr/>
        </p:nvSpPr>
        <p:spPr>
          <a:xfrm>
            <a:off x="1928268" y="5867429"/>
            <a:ext cx="9841988" cy="339327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10">
            <a:extLst>
              <a:ext uri="{FF2B5EF4-FFF2-40B4-BE49-F238E27FC236}">
                <a16:creationId xmlns:a16="http://schemas.microsoft.com/office/drawing/2014/main" id="{7D825BF2-2F03-9C87-082B-42D758B25B1E}"/>
              </a:ext>
            </a:extLst>
          </p:cNvPr>
          <p:cNvSpPr txBox="1"/>
          <p:nvPr/>
        </p:nvSpPr>
        <p:spPr>
          <a:xfrm>
            <a:off x="1992806" y="5718090"/>
            <a:ext cx="98419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US" sz="1400" b="1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2"/>
                </a:solidFill>
              </a:rPr>
              <a:t>Contact degradation between fingers-transition tube largely increases the beam induced power on the spring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4" name="!!Title 4">
            <a:extLst>
              <a:ext uri="{FF2B5EF4-FFF2-40B4-BE49-F238E27FC236}">
                <a16:creationId xmlns:a16="http://schemas.microsoft.com/office/drawing/2014/main" id="{059A8C08-9CD4-C0C1-1922-9DE9207D30BE}"/>
              </a:ext>
            </a:extLst>
          </p:cNvPr>
          <p:cNvSpPr txBox="1">
            <a:spLocks/>
          </p:cNvSpPr>
          <p:nvPr/>
        </p:nvSpPr>
        <p:spPr>
          <a:xfrm>
            <a:off x="370051" y="171959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Different scenarios studied</a:t>
            </a:r>
            <a:endParaRPr lang="en-GB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8A1247-8C99-3FD2-74C8-55FBB2690366}"/>
              </a:ext>
            </a:extLst>
          </p:cNvPr>
          <p:cNvSpPr/>
          <p:nvPr/>
        </p:nvSpPr>
        <p:spPr>
          <a:xfrm>
            <a:off x="-5974" y="111780"/>
            <a:ext cx="108000" cy="53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87985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 animBg="1"/>
      <p:bldP spid="46" grpId="0" animBg="1"/>
      <p:bldP spid="48" grpId="0"/>
      <p:bldP spid="51" grpId="0" animBg="1"/>
      <p:bldP spid="53" grpId="0" animBg="1"/>
      <p:bldP spid="54" grpId="0"/>
      <p:bldP spid="55" grpId="0" animBg="1"/>
      <p:bldP spid="56" grpId="0" animBg="1"/>
      <p:bldP spid="57" grpId="0" animBg="1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umsplatzhalter 3">
            <a:extLst>
              <a:ext uri="{FF2B5EF4-FFF2-40B4-BE49-F238E27FC236}">
                <a16:creationId xmlns:a16="http://schemas.microsoft.com/office/drawing/2014/main" id="{97AA7020-670C-92D9-1AA1-A0EBFDA187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fld id="{62071F81-0CC7-4691-BA92-97EE420DB9B4}" type="datetime3">
              <a:rPr lang="de-CH" smtClean="0"/>
              <a:t>07/12/23</a:t>
            </a:fld>
            <a:endParaRPr lang="en-US" dirty="0"/>
          </a:p>
        </p:txBody>
      </p:sp>
      <p:sp>
        <p:nvSpPr>
          <p:cNvPr id="16" name="Fußzeilenplatzhalter 5">
            <a:extLst>
              <a:ext uri="{FF2B5EF4-FFF2-40B4-BE49-F238E27FC236}">
                <a16:creationId xmlns:a16="http://schemas.microsoft.com/office/drawing/2014/main" id="{CD7869EB-09AF-2D00-B1EE-9DFC7162E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C. Antuono and P. Krkoti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lang="en-US" dirty="0"/>
              <a:t>| Limitations from LHC RF Fingers</a:t>
            </a:r>
          </a:p>
        </p:txBody>
      </p:sp>
      <p:sp>
        <p:nvSpPr>
          <p:cNvPr id="18" name="Foliennummernplatzhalter 11">
            <a:extLst>
              <a:ext uri="{FF2B5EF4-FFF2-40B4-BE49-F238E27FC236}">
                <a16:creationId xmlns:a16="http://schemas.microsoft.com/office/drawing/2014/main" id="{50D08B6E-CAC6-F1C8-4EA7-87053871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r>
              <a:rPr lang="en-US" dirty="0"/>
              <a:t>13</a:t>
            </a:r>
          </a:p>
        </p:txBody>
      </p:sp>
      <p:cxnSp>
        <p:nvCxnSpPr>
          <p:cNvPr id="8" name="Straight Arrow Connector 6">
            <a:extLst>
              <a:ext uri="{FF2B5EF4-FFF2-40B4-BE49-F238E27FC236}">
                <a16:creationId xmlns:a16="http://schemas.microsoft.com/office/drawing/2014/main" id="{0B7FE3AD-D328-8406-CF28-57CB91A6E679}"/>
              </a:ext>
            </a:extLst>
          </p:cNvPr>
          <p:cNvCxnSpPr>
            <a:cxnSpLocks/>
          </p:cNvCxnSpPr>
          <p:nvPr/>
        </p:nvCxnSpPr>
        <p:spPr>
          <a:xfrm>
            <a:off x="2872631" y="2233438"/>
            <a:ext cx="6333549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8">
            <a:extLst>
              <a:ext uri="{FF2B5EF4-FFF2-40B4-BE49-F238E27FC236}">
                <a16:creationId xmlns:a16="http://schemas.microsoft.com/office/drawing/2014/main" id="{A40AC409-143E-2CB4-893F-92D263FB79A2}"/>
              </a:ext>
            </a:extLst>
          </p:cNvPr>
          <p:cNvSpPr/>
          <p:nvPr/>
        </p:nvSpPr>
        <p:spPr>
          <a:xfrm>
            <a:off x="2872631" y="1424834"/>
            <a:ext cx="6093573" cy="609273"/>
          </a:xfrm>
          <a:prstGeom prst="rect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10">
            <a:extLst>
              <a:ext uri="{FF2B5EF4-FFF2-40B4-BE49-F238E27FC236}">
                <a16:creationId xmlns:a16="http://schemas.microsoft.com/office/drawing/2014/main" id="{3E83AA2A-764D-09C5-1C0E-AD6B704BFBAC}"/>
              </a:ext>
            </a:extLst>
          </p:cNvPr>
          <p:cNvCxnSpPr>
            <a:cxnSpLocks/>
          </p:cNvCxnSpPr>
          <p:nvPr/>
        </p:nvCxnSpPr>
        <p:spPr>
          <a:xfrm flipH="1">
            <a:off x="8867989" y="1356359"/>
            <a:ext cx="4" cy="1261725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11">
            <a:extLst>
              <a:ext uri="{FF2B5EF4-FFF2-40B4-BE49-F238E27FC236}">
                <a16:creationId xmlns:a16="http://schemas.microsoft.com/office/drawing/2014/main" id="{9CCF8D49-C1D6-EB9B-9A33-EBB5BBBA43BD}"/>
              </a:ext>
            </a:extLst>
          </p:cNvPr>
          <p:cNvSpPr txBox="1"/>
          <p:nvPr/>
        </p:nvSpPr>
        <p:spPr>
          <a:xfrm>
            <a:off x="3635017" y="2608809"/>
            <a:ext cx="152818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chemeClr val="accent2"/>
                </a:solidFill>
              </a:rPr>
              <a:t>degraded contact</a:t>
            </a:r>
            <a:endParaRPr lang="en-GB" sz="1200" b="1" dirty="0">
              <a:solidFill>
                <a:schemeClr val="accent2"/>
              </a:solidFill>
            </a:endParaRPr>
          </a:p>
        </p:txBody>
      </p:sp>
      <p:sp>
        <p:nvSpPr>
          <p:cNvPr id="34" name="TextBox 18">
            <a:extLst>
              <a:ext uri="{FF2B5EF4-FFF2-40B4-BE49-F238E27FC236}">
                <a16:creationId xmlns:a16="http://schemas.microsoft.com/office/drawing/2014/main" id="{D7CE38E2-2D3B-50C5-83CC-E5C5C4217340}"/>
              </a:ext>
            </a:extLst>
          </p:cNvPr>
          <p:cNvSpPr txBox="1"/>
          <p:nvPr/>
        </p:nvSpPr>
        <p:spPr>
          <a:xfrm>
            <a:off x="7803283" y="2605700"/>
            <a:ext cx="100321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chemeClr val="accent3"/>
                </a:solidFill>
              </a:rPr>
              <a:t>Lost contact</a:t>
            </a:r>
            <a:endParaRPr lang="en-GB" sz="1200" b="1" dirty="0">
              <a:solidFill>
                <a:schemeClr val="accent3"/>
              </a:solidFill>
            </a:endParaRPr>
          </a:p>
        </p:txBody>
      </p:sp>
      <p:sp>
        <p:nvSpPr>
          <p:cNvPr id="36" name="TextBox 21">
            <a:extLst>
              <a:ext uri="{FF2B5EF4-FFF2-40B4-BE49-F238E27FC236}">
                <a16:creationId xmlns:a16="http://schemas.microsoft.com/office/drawing/2014/main" id="{6EEB27DC-DF29-583D-1B47-770A0B5A3B7C}"/>
              </a:ext>
            </a:extLst>
          </p:cNvPr>
          <p:cNvSpPr txBox="1"/>
          <p:nvPr/>
        </p:nvSpPr>
        <p:spPr>
          <a:xfrm>
            <a:off x="8806500" y="2605700"/>
            <a:ext cx="76250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chemeClr val="accent3"/>
                </a:solidFill>
              </a:rPr>
              <a:t>~200 W</a:t>
            </a:r>
            <a:endParaRPr lang="en-GB" sz="1200" b="1" dirty="0">
              <a:solidFill>
                <a:schemeClr val="accent3"/>
              </a:solidFill>
            </a:endParaRPr>
          </a:p>
        </p:txBody>
      </p:sp>
      <p:sp>
        <p:nvSpPr>
          <p:cNvPr id="37" name="TextBox 22">
            <a:extLst>
              <a:ext uri="{FF2B5EF4-FFF2-40B4-BE49-F238E27FC236}">
                <a16:creationId xmlns:a16="http://schemas.microsoft.com/office/drawing/2014/main" id="{20E66588-09A0-D6DF-419E-9FA09EE09A37}"/>
              </a:ext>
            </a:extLst>
          </p:cNvPr>
          <p:cNvSpPr txBox="1"/>
          <p:nvPr/>
        </p:nvSpPr>
        <p:spPr>
          <a:xfrm>
            <a:off x="2931608" y="1027390"/>
            <a:ext cx="26181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rgbClr val="FF0000"/>
                </a:solidFill>
              </a:rPr>
              <a:t>~0.13 W</a:t>
            </a:r>
          </a:p>
        </p:txBody>
      </p:sp>
      <p:sp>
        <p:nvSpPr>
          <p:cNvPr id="38" name="TextBox 23">
            <a:extLst>
              <a:ext uri="{FF2B5EF4-FFF2-40B4-BE49-F238E27FC236}">
                <a16:creationId xmlns:a16="http://schemas.microsoft.com/office/drawing/2014/main" id="{EBD98C81-8013-9481-7C95-C6435D8C2582}"/>
              </a:ext>
            </a:extLst>
          </p:cNvPr>
          <p:cNvSpPr txBox="1"/>
          <p:nvPr/>
        </p:nvSpPr>
        <p:spPr>
          <a:xfrm>
            <a:off x="4413723" y="2893486"/>
            <a:ext cx="3295485" cy="7315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rgbClr val="FF0000"/>
                </a:solidFill>
              </a:rPr>
              <a:t> Annealing condition </a:t>
            </a:r>
            <a:endParaRPr lang="en-US" sz="12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Temperature above 500° 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~0.13 W for localized power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~27 W for distributed power</a:t>
            </a:r>
            <a:endParaRPr lang="en-GB" sz="1200" dirty="0">
              <a:solidFill>
                <a:srgbClr val="FF000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40" name="Rectangle 27">
            <a:extLst>
              <a:ext uri="{FF2B5EF4-FFF2-40B4-BE49-F238E27FC236}">
                <a16:creationId xmlns:a16="http://schemas.microsoft.com/office/drawing/2014/main" id="{C3BCF71B-7F16-1C81-AD57-FE80325F3E9C}"/>
              </a:ext>
            </a:extLst>
          </p:cNvPr>
          <p:cNvSpPr/>
          <p:nvPr/>
        </p:nvSpPr>
        <p:spPr>
          <a:xfrm>
            <a:off x="2984686" y="1356359"/>
            <a:ext cx="2549151" cy="116756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28">
                <a:extLst>
                  <a:ext uri="{FF2B5EF4-FFF2-40B4-BE49-F238E27FC236}">
                    <a16:creationId xmlns:a16="http://schemas.microsoft.com/office/drawing/2014/main" id="{C51501C4-6C8F-558A-A8C6-136DFF27A844}"/>
                  </a:ext>
                </a:extLst>
              </p:cNvPr>
              <p:cNvSpPr txBox="1"/>
              <p:nvPr/>
            </p:nvSpPr>
            <p:spPr>
              <a:xfrm>
                <a:off x="2698273" y="2615038"/>
                <a:ext cx="612051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200" b="1" dirty="0" smtClean="0">
                        <a:solidFill>
                          <a:schemeClr val="tx1"/>
                        </a:solidFill>
                      </a:rPr>
                      <m:t>~</m:t>
                    </m:r>
                  </m:oMath>
                </a14:m>
                <a:r>
                  <a:rPr lang="en-US" sz="1200" b="1" dirty="0">
                    <a:solidFill>
                      <a:schemeClr val="tx1"/>
                    </a:solidFill>
                  </a:rPr>
                  <a:t>0.07 W</a:t>
                </a:r>
                <a:endParaRPr lang="en-GB" sz="1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1" name="TextBox 28">
                <a:extLst>
                  <a:ext uri="{FF2B5EF4-FFF2-40B4-BE49-F238E27FC236}">
                    <a16:creationId xmlns:a16="http://schemas.microsoft.com/office/drawing/2014/main" id="{C51501C4-6C8F-558A-A8C6-136DFF27A8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273" y="2615038"/>
                <a:ext cx="612051" cy="184666"/>
              </a:xfrm>
              <a:prstGeom prst="rect">
                <a:avLst/>
              </a:prstGeom>
              <a:blipFill>
                <a:blip r:embed="rId3"/>
                <a:stretch>
                  <a:fillRect l="-6000" t="-30000" r="-8000" b="-4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29">
            <a:extLst>
              <a:ext uri="{FF2B5EF4-FFF2-40B4-BE49-F238E27FC236}">
                <a16:creationId xmlns:a16="http://schemas.microsoft.com/office/drawing/2014/main" id="{06E94129-4C45-9506-4182-6057A2836A20}"/>
              </a:ext>
            </a:extLst>
          </p:cNvPr>
          <p:cNvSpPr txBox="1"/>
          <p:nvPr/>
        </p:nvSpPr>
        <p:spPr>
          <a:xfrm>
            <a:off x="5265465" y="2604019"/>
            <a:ext cx="4234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chemeClr val="accent2"/>
                </a:solidFill>
              </a:rPr>
              <a:t>~2 W</a:t>
            </a:r>
            <a:endParaRPr lang="en-GB" sz="1200" b="1" dirty="0">
              <a:solidFill>
                <a:schemeClr val="accent2"/>
              </a:solidFill>
            </a:endParaRPr>
          </a:p>
        </p:txBody>
      </p:sp>
      <p:sp>
        <p:nvSpPr>
          <p:cNvPr id="43" name="Rectangle 30">
            <a:extLst>
              <a:ext uri="{FF2B5EF4-FFF2-40B4-BE49-F238E27FC236}">
                <a16:creationId xmlns:a16="http://schemas.microsoft.com/office/drawing/2014/main" id="{2783F489-B5BB-7D22-DF19-CE5F7091A498}"/>
              </a:ext>
            </a:extLst>
          </p:cNvPr>
          <p:cNvSpPr/>
          <p:nvPr/>
        </p:nvSpPr>
        <p:spPr>
          <a:xfrm>
            <a:off x="5402024" y="1349387"/>
            <a:ext cx="3487771" cy="1171457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32">
            <a:extLst>
              <a:ext uri="{FF2B5EF4-FFF2-40B4-BE49-F238E27FC236}">
                <a16:creationId xmlns:a16="http://schemas.microsoft.com/office/drawing/2014/main" id="{AF59A344-020A-6C19-D36E-49ED69572024}"/>
              </a:ext>
            </a:extLst>
          </p:cNvPr>
          <p:cNvSpPr txBox="1"/>
          <p:nvPr/>
        </p:nvSpPr>
        <p:spPr>
          <a:xfrm>
            <a:off x="6305194" y="1134348"/>
            <a:ext cx="248035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chemeClr val="accent3"/>
                </a:solidFill>
              </a:rPr>
              <a:t>Worsening the quality of contact</a:t>
            </a:r>
            <a:endParaRPr lang="en-GB" sz="1200" b="1" dirty="0">
              <a:solidFill>
                <a:schemeClr val="accent3"/>
              </a:solidFill>
            </a:endParaRPr>
          </a:p>
        </p:txBody>
      </p:sp>
      <p:sp>
        <p:nvSpPr>
          <p:cNvPr id="45" name="Rectangle 9">
            <a:extLst>
              <a:ext uri="{FF2B5EF4-FFF2-40B4-BE49-F238E27FC236}">
                <a16:creationId xmlns:a16="http://schemas.microsoft.com/office/drawing/2014/main" id="{8F058792-9CBE-E163-AB7A-33C1BF2AA5FC}"/>
              </a:ext>
            </a:extLst>
          </p:cNvPr>
          <p:cNvSpPr/>
          <p:nvPr/>
        </p:nvSpPr>
        <p:spPr>
          <a:xfrm>
            <a:off x="2888745" y="1356359"/>
            <a:ext cx="95941" cy="1164486"/>
          </a:xfrm>
          <a:prstGeom prst="rect">
            <a:avLst/>
          </a:prstGeom>
          <a:solidFill>
            <a:srgbClr val="091ABB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20">
            <a:extLst>
              <a:ext uri="{FF2B5EF4-FFF2-40B4-BE49-F238E27FC236}">
                <a16:creationId xmlns:a16="http://schemas.microsoft.com/office/drawing/2014/main" id="{58E8A51A-E858-F316-8343-50BE50C68454}"/>
              </a:ext>
            </a:extLst>
          </p:cNvPr>
          <p:cNvSpPr txBox="1"/>
          <p:nvPr/>
        </p:nvSpPr>
        <p:spPr>
          <a:xfrm>
            <a:off x="1714922" y="2604019"/>
            <a:ext cx="112687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ideal contact</a:t>
            </a:r>
            <a:endParaRPr lang="en-GB" sz="1200" b="1" dirty="0"/>
          </a:p>
        </p:txBody>
      </p:sp>
      <p:cxnSp>
        <p:nvCxnSpPr>
          <p:cNvPr id="47" name="Straight Arrow Connector 37">
            <a:extLst>
              <a:ext uri="{FF2B5EF4-FFF2-40B4-BE49-F238E27FC236}">
                <a16:creationId xmlns:a16="http://schemas.microsoft.com/office/drawing/2014/main" id="{EACB86F1-7BB5-C875-78B8-916F6C8871E3}"/>
              </a:ext>
            </a:extLst>
          </p:cNvPr>
          <p:cNvCxnSpPr>
            <a:cxnSpLocks/>
          </p:cNvCxnSpPr>
          <p:nvPr/>
        </p:nvCxnSpPr>
        <p:spPr>
          <a:xfrm>
            <a:off x="5533835" y="1337032"/>
            <a:ext cx="1" cy="1271777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1">
            <a:extLst>
              <a:ext uri="{FF2B5EF4-FFF2-40B4-BE49-F238E27FC236}">
                <a16:creationId xmlns:a16="http://schemas.microsoft.com/office/drawing/2014/main" id="{6603C1B7-37D1-8290-852B-B5DCDA462990}"/>
              </a:ext>
            </a:extLst>
          </p:cNvPr>
          <p:cNvCxnSpPr>
            <a:cxnSpLocks/>
          </p:cNvCxnSpPr>
          <p:nvPr/>
        </p:nvCxnSpPr>
        <p:spPr>
          <a:xfrm flipH="1">
            <a:off x="2985612" y="1349387"/>
            <a:ext cx="4" cy="126172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36" descr="A computer generated image of a cylindrical object&#10;&#10;Description automatically generated">
            <a:extLst>
              <a:ext uri="{FF2B5EF4-FFF2-40B4-BE49-F238E27FC236}">
                <a16:creationId xmlns:a16="http://schemas.microsoft.com/office/drawing/2014/main" id="{BCFAC012-D97C-FA8C-78F9-D71F3204D5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52" t="927" b="2385"/>
          <a:stretch/>
        </p:blipFill>
        <p:spPr>
          <a:xfrm>
            <a:off x="6137916" y="3734586"/>
            <a:ext cx="4377050" cy="2523291"/>
          </a:xfrm>
          <a:prstGeom prst="rect">
            <a:avLst/>
          </a:prstGeom>
        </p:spPr>
      </p:pic>
      <p:pic>
        <p:nvPicPr>
          <p:cNvPr id="7" name="Picture 6" descr="A grey and blue background with a rainbow colored circle&#10;&#10;Description automatically generated with medium confidence">
            <a:extLst>
              <a:ext uri="{FF2B5EF4-FFF2-40B4-BE49-F238E27FC236}">
                <a16:creationId xmlns:a16="http://schemas.microsoft.com/office/drawing/2014/main" id="{1CB8EB29-8D7B-0041-9101-8809CE344E4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704"/>
          <a:stretch/>
        </p:blipFill>
        <p:spPr>
          <a:xfrm>
            <a:off x="1415480" y="3734587"/>
            <a:ext cx="4467507" cy="2523291"/>
          </a:xfrm>
          <a:prstGeom prst="rect">
            <a:avLst/>
          </a:prstGeom>
        </p:spPr>
      </p:pic>
      <p:sp>
        <p:nvSpPr>
          <p:cNvPr id="3" name="TextBox 35">
            <a:extLst>
              <a:ext uri="{FF2B5EF4-FFF2-40B4-BE49-F238E27FC236}">
                <a16:creationId xmlns:a16="http://schemas.microsoft.com/office/drawing/2014/main" id="{76825AD3-0620-CA72-5B09-13BCC891631A}"/>
              </a:ext>
            </a:extLst>
          </p:cNvPr>
          <p:cNvSpPr txBox="1"/>
          <p:nvPr/>
        </p:nvSpPr>
        <p:spPr>
          <a:xfrm>
            <a:off x="4367606" y="3786540"/>
            <a:ext cx="3427656" cy="215444"/>
          </a:xfrm>
          <a:prstGeom prst="rect">
            <a:avLst/>
          </a:prstGeom>
          <a:solidFill>
            <a:srgbClr val="81CD8B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tx2"/>
                </a:solidFill>
              </a:rPr>
              <a:t>EM simulations show localized heating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60702F-4CCF-D14D-0C5F-B70154771BC3}"/>
              </a:ext>
            </a:extLst>
          </p:cNvPr>
          <p:cNvSpPr txBox="1"/>
          <p:nvPr/>
        </p:nvSpPr>
        <p:spPr>
          <a:xfrm>
            <a:off x="4259261" y="4344775"/>
            <a:ext cx="350419" cy="18466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 gap</a:t>
            </a:r>
            <a:endParaRPr lang="en-GB" sz="1200" b="1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583DCD2D-7305-66F2-5BDE-15FFEF0398E9}"/>
              </a:ext>
            </a:extLst>
          </p:cNvPr>
          <p:cNvSpPr/>
          <p:nvPr/>
        </p:nvSpPr>
        <p:spPr>
          <a:xfrm rot="5400000">
            <a:off x="4228543" y="4602149"/>
            <a:ext cx="218356" cy="136310"/>
          </a:xfrm>
          <a:prstGeom prst="rightArrow">
            <a:avLst/>
          </a:prstGeom>
          <a:solidFill>
            <a:srgbClr val="FFCC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409AF62-E79D-29F2-060D-226C45BDB3B7}"/>
              </a:ext>
            </a:extLst>
          </p:cNvPr>
          <p:cNvCxnSpPr/>
          <p:nvPr/>
        </p:nvCxnSpPr>
        <p:spPr>
          <a:xfrm>
            <a:off x="2698273" y="4504609"/>
            <a:ext cx="2340557" cy="576064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937585B-FF5E-A035-18DA-F8CE3329C392}"/>
              </a:ext>
            </a:extLst>
          </p:cNvPr>
          <p:cNvSpPr txBox="1"/>
          <p:nvPr/>
        </p:nvSpPr>
        <p:spPr>
          <a:xfrm>
            <a:off x="5092625" y="5041071"/>
            <a:ext cx="496048" cy="1846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 </a:t>
            </a:r>
            <a:r>
              <a:rPr lang="en-US" sz="1200" b="1" dirty="0">
                <a:solidFill>
                  <a:schemeClr val="accent5"/>
                </a:solidFill>
              </a:rPr>
              <a:t>beam</a:t>
            </a:r>
            <a:endParaRPr lang="en-GB" sz="1200" b="1" dirty="0">
              <a:solidFill>
                <a:schemeClr val="accent5"/>
              </a:solidFill>
            </a:endParaRPr>
          </a:p>
        </p:txBody>
      </p:sp>
      <p:sp>
        <p:nvSpPr>
          <p:cNvPr id="22" name="TextBox 22">
            <a:extLst>
              <a:ext uri="{FF2B5EF4-FFF2-40B4-BE49-F238E27FC236}">
                <a16:creationId xmlns:a16="http://schemas.microsoft.com/office/drawing/2014/main" id="{BE8390EC-68FC-5B87-82B0-862EA75065A8}"/>
              </a:ext>
            </a:extLst>
          </p:cNvPr>
          <p:cNvSpPr txBox="1"/>
          <p:nvPr/>
        </p:nvSpPr>
        <p:spPr>
          <a:xfrm>
            <a:off x="5533835" y="1033175"/>
            <a:ext cx="220568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rgbClr val="FF0000"/>
                </a:solidFill>
              </a:rPr>
              <a:t>~27 W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5109A89-7E88-9237-0118-53C634E28626}"/>
              </a:ext>
            </a:extLst>
          </p:cNvPr>
          <p:cNvCxnSpPr>
            <a:cxnSpLocks/>
          </p:cNvCxnSpPr>
          <p:nvPr/>
        </p:nvCxnSpPr>
        <p:spPr>
          <a:xfrm>
            <a:off x="3094614" y="1270960"/>
            <a:ext cx="2594347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A417B49A-0366-C059-B2A2-C8C808D3B42F}"/>
              </a:ext>
            </a:extLst>
          </p:cNvPr>
          <p:cNvSpPr/>
          <p:nvPr/>
        </p:nvSpPr>
        <p:spPr>
          <a:xfrm>
            <a:off x="3116497" y="982407"/>
            <a:ext cx="1239499" cy="1591890"/>
          </a:xfrm>
          <a:prstGeom prst="rect">
            <a:avLst/>
          </a:prstGeom>
          <a:solidFill>
            <a:srgbClr val="FFCCCC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!!Title 4">
            <a:extLst>
              <a:ext uri="{FF2B5EF4-FFF2-40B4-BE49-F238E27FC236}">
                <a16:creationId xmlns:a16="http://schemas.microsoft.com/office/drawing/2014/main" id="{0E1FFB38-1BA3-2ED5-0236-75FC2E7CFEF2}"/>
              </a:ext>
            </a:extLst>
          </p:cNvPr>
          <p:cNvSpPr txBox="1">
            <a:spLocks/>
          </p:cNvSpPr>
          <p:nvPr/>
        </p:nvSpPr>
        <p:spPr>
          <a:xfrm>
            <a:off x="370051" y="171959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Beam induced power loss on the spring</a:t>
            </a:r>
            <a:endParaRPr lang="en-GB" sz="3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339ACDC-515F-7F3A-438C-5CE7023FB22B}"/>
              </a:ext>
            </a:extLst>
          </p:cNvPr>
          <p:cNvSpPr/>
          <p:nvPr/>
        </p:nvSpPr>
        <p:spPr>
          <a:xfrm>
            <a:off x="-5974" y="111780"/>
            <a:ext cx="108000" cy="53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15746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2" grpId="0"/>
      <p:bldP spid="34" grpId="0"/>
      <p:bldP spid="36" grpId="0"/>
      <p:bldP spid="37" grpId="0"/>
      <p:bldP spid="38" grpId="0" animBg="1"/>
      <p:bldP spid="40" grpId="0" animBg="1"/>
      <p:bldP spid="41" grpId="0"/>
      <p:bldP spid="42" grpId="0"/>
      <p:bldP spid="43" grpId="0" animBg="1"/>
      <p:bldP spid="44" grpId="0"/>
      <p:bldP spid="45" grpId="0" animBg="1"/>
      <p:bldP spid="46" grpId="0"/>
      <p:bldP spid="3" grpId="0" animBg="1"/>
      <p:bldP spid="9" grpId="0" animBg="1"/>
      <p:bldP spid="11" grpId="0" animBg="1"/>
      <p:bldP spid="20" grpId="0" animBg="1"/>
      <p:bldP spid="22" grpId="0"/>
      <p:bldP spid="5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umsplatzhalter 3">
            <a:extLst>
              <a:ext uri="{FF2B5EF4-FFF2-40B4-BE49-F238E27FC236}">
                <a16:creationId xmlns:a16="http://schemas.microsoft.com/office/drawing/2014/main" id="{4848D0B4-EC88-FD3A-A005-18079AC6B8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fld id="{62071F81-0CC7-4691-BA92-97EE420DB9B4}" type="datetime3">
              <a:rPr lang="de-CH" smtClean="0"/>
              <a:t>07/12/23</a:t>
            </a:fld>
            <a:endParaRPr lang="en-US" dirty="0"/>
          </a:p>
        </p:txBody>
      </p:sp>
      <p:sp>
        <p:nvSpPr>
          <p:cNvPr id="33" name="Fußzeilenplatzhalter 5">
            <a:extLst>
              <a:ext uri="{FF2B5EF4-FFF2-40B4-BE49-F238E27FC236}">
                <a16:creationId xmlns:a16="http://schemas.microsoft.com/office/drawing/2014/main" id="{344FCD33-68B0-E164-FC67-3DEE249A3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C. Antuono and P. Krkoti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lang="en-US" dirty="0"/>
              <a:t>| Limitations from LHC RF Fingers</a:t>
            </a:r>
          </a:p>
        </p:txBody>
      </p:sp>
      <p:sp>
        <p:nvSpPr>
          <p:cNvPr id="34" name="Foliennummernplatzhalter 11">
            <a:extLst>
              <a:ext uri="{FF2B5EF4-FFF2-40B4-BE49-F238E27FC236}">
                <a16:creationId xmlns:a16="http://schemas.microsoft.com/office/drawing/2014/main" id="{1C579E57-09F1-ABAC-64F9-0790E5678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r>
              <a:rPr lang="en-US" dirty="0"/>
              <a:t>14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338B4BF-06D8-B510-F3EE-493D39CA5984}"/>
              </a:ext>
            </a:extLst>
          </p:cNvPr>
          <p:cNvSpPr/>
          <p:nvPr/>
        </p:nvSpPr>
        <p:spPr>
          <a:xfrm>
            <a:off x="2021049" y="1334543"/>
            <a:ext cx="4118067" cy="345292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0B17B44-C744-B058-8651-A04CBAEA4CC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37378" y="3982917"/>
                <a:ext cx="6826773" cy="1839030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In IP4,IP8 the degradation mechanism is somewhat different</a:t>
                </a:r>
              </a:p>
              <a:p>
                <a:pPr marL="781050" lvl="1" indent="-45720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Due to the restriction of the beam pipe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/>
                  <a:t> cavity-like structures </a:t>
                </a:r>
              </a:p>
              <a:p>
                <a:pPr marL="1105200" lvl="2" indent="-457200"/>
                <a:r>
                  <a:rPr lang="en-US" sz="1600" dirty="0"/>
                  <a:t>Forest of quite strong resonances </a:t>
                </a:r>
              </a:p>
              <a:p>
                <a:pPr marL="1429200" lvl="3" indent="-457200"/>
                <a:r>
                  <a:rPr lang="en-US" dirty="0">
                    <a:solidFill>
                      <a:schemeClr val="tx1"/>
                    </a:solidFill>
                  </a:rPr>
                  <a:t>power could be dissipated on the fingers</a:t>
                </a:r>
              </a:p>
              <a:p>
                <a:pPr marL="1429200" lvl="3" indent="-457200"/>
                <a:r>
                  <a:rPr lang="en-US" dirty="0">
                    <a:solidFill>
                      <a:schemeClr val="tx1"/>
                    </a:solidFill>
                  </a:rPr>
                  <a:t>From thermal studies : it could explain fingers degradation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0B17B44-C744-B058-8651-A04CBAEA4C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378" y="3982917"/>
                <a:ext cx="6826773" cy="1839030"/>
              </a:xfrm>
              <a:prstGeom prst="rect">
                <a:avLst/>
              </a:prstGeom>
              <a:blipFill>
                <a:blip r:embed="rId3"/>
                <a:stretch>
                  <a:fillRect l="-1698" t="-4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5">
            <a:extLst>
              <a:ext uri="{FF2B5EF4-FFF2-40B4-BE49-F238E27FC236}">
                <a16:creationId xmlns:a16="http://schemas.microsoft.com/office/drawing/2014/main" id="{A230EEA5-3546-11B3-7523-BEF22A200F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419" t="23865"/>
          <a:stretch/>
        </p:blipFill>
        <p:spPr>
          <a:xfrm>
            <a:off x="851569" y="1478526"/>
            <a:ext cx="5862474" cy="1657696"/>
          </a:xfrm>
          <a:prstGeom prst="rect">
            <a:avLst/>
          </a:prstGeom>
        </p:spPr>
      </p:pic>
      <p:sp>
        <p:nvSpPr>
          <p:cNvPr id="11" name="Arrow: Down 6">
            <a:extLst>
              <a:ext uri="{FF2B5EF4-FFF2-40B4-BE49-F238E27FC236}">
                <a16:creationId xmlns:a16="http://schemas.microsoft.com/office/drawing/2014/main" id="{F0B56C9C-E95D-5FA1-B289-382B4AA27602}"/>
              </a:ext>
            </a:extLst>
          </p:cNvPr>
          <p:cNvSpPr/>
          <p:nvPr/>
        </p:nvSpPr>
        <p:spPr>
          <a:xfrm rot="10800000">
            <a:off x="1260734" y="2069785"/>
            <a:ext cx="246911" cy="293320"/>
          </a:xfrm>
          <a:prstGeom prst="downArrow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Down 7">
            <a:extLst>
              <a:ext uri="{FF2B5EF4-FFF2-40B4-BE49-F238E27FC236}">
                <a16:creationId xmlns:a16="http://schemas.microsoft.com/office/drawing/2014/main" id="{20C5DA9C-81D0-5689-EE20-0C4F45FCCD8A}"/>
              </a:ext>
            </a:extLst>
          </p:cNvPr>
          <p:cNvSpPr/>
          <p:nvPr/>
        </p:nvSpPr>
        <p:spPr>
          <a:xfrm rot="10800000">
            <a:off x="3765833" y="2162478"/>
            <a:ext cx="246911" cy="293320"/>
          </a:xfrm>
          <a:prstGeom prst="downArrow">
            <a:avLst/>
          </a:prstGeom>
          <a:solidFill>
            <a:srgbClr val="CC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Down 8">
            <a:extLst>
              <a:ext uri="{FF2B5EF4-FFF2-40B4-BE49-F238E27FC236}">
                <a16:creationId xmlns:a16="http://schemas.microsoft.com/office/drawing/2014/main" id="{55B06C3C-056D-3243-4DC0-F5BF00E4FF0C}"/>
              </a:ext>
            </a:extLst>
          </p:cNvPr>
          <p:cNvSpPr/>
          <p:nvPr/>
        </p:nvSpPr>
        <p:spPr>
          <a:xfrm rot="10800000">
            <a:off x="6283569" y="2190987"/>
            <a:ext cx="246911" cy="293320"/>
          </a:xfrm>
          <a:prstGeom prst="downArrow">
            <a:avLst/>
          </a:prstGeom>
          <a:solidFill>
            <a:srgbClr val="CC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25">
            <a:extLst>
              <a:ext uri="{FF2B5EF4-FFF2-40B4-BE49-F238E27FC236}">
                <a16:creationId xmlns:a16="http://schemas.microsoft.com/office/drawing/2014/main" id="{5ED2A8EC-9338-E860-48D9-8B1A83274AE5}"/>
              </a:ext>
            </a:extLst>
          </p:cNvPr>
          <p:cNvSpPr txBox="1"/>
          <p:nvPr/>
        </p:nvSpPr>
        <p:spPr>
          <a:xfrm>
            <a:off x="6197330" y="1902770"/>
            <a:ext cx="537925" cy="246221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00" b="1" dirty="0" err="1">
                <a:solidFill>
                  <a:schemeClr val="bg1"/>
                </a:solidFill>
              </a:rPr>
              <a:t>BSRT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15" name="TextBox 26">
            <a:extLst>
              <a:ext uri="{FF2B5EF4-FFF2-40B4-BE49-F238E27FC236}">
                <a16:creationId xmlns:a16="http://schemas.microsoft.com/office/drawing/2014/main" id="{C50B54E3-4D63-97F8-C49A-8206E56AF263}"/>
              </a:ext>
            </a:extLst>
          </p:cNvPr>
          <p:cNvSpPr txBox="1"/>
          <p:nvPr/>
        </p:nvSpPr>
        <p:spPr>
          <a:xfrm>
            <a:off x="3356566" y="2727950"/>
            <a:ext cx="1165648" cy="215444"/>
          </a:xfrm>
          <a:prstGeom prst="rect">
            <a:avLst/>
          </a:prstGeom>
          <a:solidFill>
            <a:srgbClr val="CC0000"/>
          </a:solidFill>
          <a:ln>
            <a:solidFill>
              <a:srgbClr val="FF0000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800" b="1" dirty="0" err="1"/>
              <a:t>VMBGA.A5R4.B</a:t>
            </a:r>
            <a:endParaRPr lang="en-GB" sz="800" b="1" dirty="0"/>
          </a:p>
        </p:txBody>
      </p:sp>
      <p:sp>
        <p:nvSpPr>
          <p:cNvPr id="17" name="TextBox 29">
            <a:extLst>
              <a:ext uri="{FF2B5EF4-FFF2-40B4-BE49-F238E27FC236}">
                <a16:creationId xmlns:a16="http://schemas.microsoft.com/office/drawing/2014/main" id="{99D874E5-8E7C-96FD-5F44-03FB0E3D48C1}"/>
              </a:ext>
            </a:extLst>
          </p:cNvPr>
          <p:cNvSpPr txBox="1"/>
          <p:nvPr/>
        </p:nvSpPr>
        <p:spPr>
          <a:xfrm>
            <a:off x="3356566" y="2479059"/>
            <a:ext cx="1165648" cy="253916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b="1" dirty="0">
                <a:solidFill>
                  <a:srgbClr val="FF0000"/>
                </a:solidFill>
              </a:rPr>
              <a:t>Identified Issue</a:t>
            </a:r>
          </a:p>
        </p:txBody>
      </p:sp>
      <p:sp>
        <p:nvSpPr>
          <p:cNvPr id="18" name="Rectangle 35">
            <a:extLst>
              <a:ext uri="{FF2B5EF4-FFF2-40B4-BE49-F238E27FC236}">
                <a16:creationId xmlns:a16="http://schemas.microsoft.com/office/drawing/2014/main" id="{5819CCB2-8F95-DFB3-0973-C7F491E97FF1}"/>
              </a:ext>
            </a:extLst>
          </p:cNvPr>
          <p:cNvSpPr/>
          <p:nvPr/>
        </p:nvSpPr>
        <p:spPr>
          <a:xfrm>
            <a:off x="2021049" y="1334543"/>
            <a:ext cx="4118067" cy="345292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pic>
        <p:nvPicPr>
          <p:cNvPr id="20" name="Picture 44" descr="A graph of a frequency&#10;&#10;Description automatically generated">
            <a:extLst>
              <a:ext uri="{FF2B5EF4-FFF2-40B4-BE49-F238E27FC236}">
                <a16:creationId xmlns:a16="http://schemas.microsoft.com/office/drawing/2014/main" id="{EE7CC677-FC0D-2945-C711-1AC8B20FCE3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-1" r="5618" b="3497"/>
          <a:stretch/>
        </p:blipFill>
        <p:spPr>
          <a:xfrm>
            <a:off x="7798558" y="3679716"/>
            <a:ext cx="3797771" cy="2523200"/>
          </a:xfrm>
          <a:prstGeom prst="rect">
            <a:avLst/>
          </a:prstGeom>
        </p:spPr>
      </p:pic>
      <p:pic>
        <p:nvPicPr>
          <p:cNvPr id="35" name="Picture 15">
            <a:extLst>
              <a:ext uri="{FF2B5EF4-FFF2-40B4-BE49-F238E27FC236}">
                <a16:creationId xmlns:a16="http://schemas.microsoft.com/office/drawing/2014/main" id="{93965A17-E8B7-8D99-978F-4426AFD8696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1191" t="2090" b="28853"/>
          <a:stretch/>
        </p:blipFill>
        <p:spPr>
          <a:xfrm>
            <a:off x="7706503" y="685502"/>
            <a:ext cx="3433589" cy="2069592"/>
          </a:xfrm>
          <a:prstGeom prst="rect">
            <a:avLst/>
          </a:prstGeom>
        </p:spPr>
      </p:pic>
      <p:sp>
        <p:nvSpPr>
          <p:cNvPr id="37" name="TextBox 20">
            <a:extLst>
              <a:ext uri="{FF2B5EF4-FFF2-40B4-BE49-F238E27FC236}">
                <a16:creationId xmlns:a16="http://schemas.microsoft.com/office/drawing/2014/main" id="{EDC68685-B95A-8BE5-FB9B-D9244061D1DD}"/>
              </a:ext>
            </a:extLst>
          </p:cNvPr>
          <p:cNvSpPr txBox="1"/>
          <p:nvPr/>
        </p:nvSpPr>
        <p:spPr>
          <a:xfrm>
            <a:off x="9272369" y="2776619"/>
            <a:ext cx="982142" cy="215444"/>
          </a:xfrm>
          <a:prstGeom prst="rect">
            <a:avLst/>
          </a:prstGeom>
          <a:solidFill>
            <a:srgbClr val="CC0000"/>
          </a:solidFill>
          <a:ln>
            <a:solidFill>
              <a:srgbClr val="FF0000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800" b="1" dirty="0" err="1"/>
              <a:t>VMBGC.A4R8.X</a:t>
            </a:r>
            <a:endParaRPr lang="en-GB" sz="800" b="1" dirty="0"/>
          </a:p>
        </p:txBody>
      </p:sp>
      <p:sp>
        <p:nvSpPr>
          <p:cNvPr id="38" name="Arrow: Down 21">
            <a:extLst>
              <a:ext uri="{FF2B5EF4-FFF2-40B4-BE49-F238E27FC236}">
                <a16:creationId xmlns:a16="http://schemas.microsoft.com/office/drawing/2014/main" id="{8CA08B71-FC61-D872-BB69-645ABF6221F7}"/>
              </a:ext>
            </a:extLst>
          </p:cNvPr>
          <p:cNvSpPr/>
          <p:nvPr/>
        </p:nvSpPr>
        <p:spPr>
          <a:xfrm rot="10800000">
            <a:off x="9114708" y="2069785"/>
            <a:ext cx="243797" cy="325500"/>
          </a:xfrm>
          <a:prstGeom prst="downArrow">
            <a:avLst/>
          </a:prstGeom>
          <a:solidFill>
            <a:srgbClr val="CC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22">
            <a:extLst>
              <a:ext uri="{FF2B5EF4-FFF2-40B4-BE49-F238E27FC236}">
                <a16:creationId xmlns:a16="http://schemas.microsoft.com/office/drawing/2014/main" id="{74BF7FF7-1A4E-3BD5-B25E-25FD864D027A}"/>
              </a:ext>
            </a:extLst>
          </p:cNvPr>
          <p:cNvSpPr txBox="1"/>
          <p:nvPr/>
        </p:nvSpPr>
        <p:spPr>
          <a:xfrm>
            <a:off x="8434522" y="2481495"/>
            <a:ext cx="1262806" cy="253916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b="1" dirty="0">
                <a:solidFill>
                  <a:srgbClr val="FF0000"/>
                </a:solidFill>
              </a:rPr>
              <a:t>Identified Issues</a:t>
            </a:r>
          </a:p>
        </p:txBody>
      </p:sp>
      <p:sp>
        <p:nvSpPr>
          <p:cNvPr id="40" name="TextBox 23">
            <a:extLst>
              <a:ext uri="{FF2B5EF4-FFF2-40B4-BE49-F238E27FC236}">
                <a16:creationId xmlns:a16="http://schemas.microsoft.com/office/drawing/2014/main" id="{2BA41F10-E257-08B9-189D-B9ACC7081AA0}"/>
              </a:ext>
            </a:extLst>
          </p:cNvPr>
          <p:cNvSpPr txBox="1"/>
          <p:nvPr/>
        </p:nvSpPr>
        <p:spPr>
          <a:xfrm>
            <a:off x="7644181" y="1779498"/>
            <a:ext cx="646046" cy="27699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b="1" dirty="0" err="1">
                <a:solidFill>
                  <a:schemeClr val="bg1"/>
                </a:solidFill>
              </a:rPr>
              <a:t>TDIS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41" name="Arrow: Down 24">
            <a:extLst>
              <a:ext uri="{FF2B5EF4-FFF2-40B4-BE49-F238E27FC236}">
                <a16:creationId xmlns:a16="http://schemas.microsoft.com/office/drawing/2014/main" id="{951E83B8-0A05-0689-D697-A1159D453959}"/>
              </a:ext>
            </a:extLst>
          </p:cNvPr>
          <p:cNvSpPr/>
          <p:nvPr/>
        </p:nvSpPr>
        <p:spPr>
          <a:xfrm rot="10800000">
            <a:off x="8621772" y="2067762"/>
            <a:ext cx="243797" cy="325500"/>
          </a:xfrm>
          <a:prstGeom prst="downArrow">
            <a:avLst/>
          </a:prstGeom>
          <a:solidFill>
            <a:srgbClr val="CC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28">
            <a:extLst>
              <a:ext uri="{FF2B5EF4-FFF2-40B4-BE49-F238E27FC236}">
                <a16:creationId xmlns:a16="http://schemas.microsoft.com/office/drawing/2014/main" id="{2620F43E-81C9-BAFE-A909-1CB0EE4299EA}"/>
              </a:ext>
            </a:extLst>
          </p:cNvPr>
          <p:cNvSpPr txBox="1"/>
          <p:nvPr/>
        </p:nvSpPr>
        <p:spPr>
          <a:xfrm>
            <a:off x="4012696" y="3254217"/>
            <a:ext cx="4166608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lvl="2" defTabSz="6223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600" b="1" kern="1200" dirty="0">
                <a:solidFill>
                  <a:schemeClr val="accent3"/>
                </a:solidFill>
              </a:rPr>
              <a:t>Beam pipe restrictions in both IP4,IP8  </a:t>
            </a:r>
          </a:p>
        </p:txBody>
      </p:sp>
      <p:sp>
        <p:nvSpPr>
          <p:cNvPr id="43" name="Right Brace 45">
            <a:extLst>
              <a:ext uri="{FF2B5EF4-FFF2-40B4-BE49-F238E27FC236}">
                <a16:creationId xmlns:a16="http://schemas.microsoft.com/office/drawing/2014/main" id="{70E4ACF2-2ED6-15CC-DB9B-716131EF23AE}"/>
              </a:ext>
            </a:extLst>
          </p:cNvPr>
          <p:cNvSpPr/>
          <p:nvPr/>
        </p:nvSpPr>
        <p:spPr>
          <a:xfrm rot="5400000">
            <a:off x="5889401" y="-2338577"/>
            <a:ext cx="197942" cy="10859223"/>
          </a:xfrm>
          <a:prstGeom prst="rightBrace">
            <a:avLst/>
          </a:prstGeom>
          <a:noFill/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9B831D-B822-CDD3-4CB9-24C55B344FB2}"/>
              </a:ext>
            </a:extLst>
          </p:cNvPr>
          <p:cNvSpPr txBox="1"/>
          <p:nvPr/>
        </p:nvSpPr>
        <p:spPr>
          <a:xfrm>
            <a:off x="735562" y="2479655"/>
            <a:ext cx="1422814" cy="2154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accent3"/>
                </a:solidFill>
              </a:rPr>
              <a:t>Pipe restrictions</a:t>
            </a:r>
            <a:endParaRPr lang="en-GB" sz="1400" b="1" dirty="0">
              <a:solidFill>
                <a:schemeClr val="accent3"/>
              </a:solidFill>
            </a:endParaRPr>
          </a:p>
        </p:txBody>
      </p:sp>
      <p:sp>
        <p:nvSpPr>
          <p:cNvPr id="6" name="Arrow: Down 6">
            <a:extLst>
              <a:ext uri="{FF2B5EF4-FFF2-40B4-BE49-F238E27FC236}">
                <a16:creationId xmlns:a16="http://schemas.microsoft.com/office/drawing/2014/main" id="{163D4F94-F43C-D9D5-9DCF-B371BB37AA14}"/>
              </a:ext>
            </a:extLst>
          </p:cNvPr>
          <p:cNvSpPr/>
          <p:nvPr/>
        </p:nvSpPr>
        <p:spPr>
          <a:xfrm>
            <a:off x="8352549" y="1454154"/>
            <a:ext cx="246911" cy="293320"/>
          </a:xfrm>
          <a:prstGeom prst="downArrow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Down 6">
            <a:extLst>
              <a:ext uri="{FF2B5EF4-FFF2-40B4-BE49-F238E27FC236}">
                <a16:creationId xmlns:a16="http://schemas.microsoft.com/office/drawing/2014/main" id="{645E369A-C0BC-1157-0343-C24A73557871}"/>
              </a:ext>
            </a:extLst>
          </p:cNvPr>
          <p:cNvSpPr/>
          <p:nvPr/>
        </p:nvSpPr>
        <p:spPr>
          <a:xfrm>
            <a:off x="9569736" y="1442590"/>
            <a:ext cx="246911" cy="293320"/>
          </a:xfrm>
          <a:prstGeom prst="downArrow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0">
            <a:extLst>
              <a:ext uri="{FF2B5EF4-FFF2-40B4-BE49-F238E27FC236}">
                <a16:creationId xmlns:a16="http://schemas.microsoft.com/office/drawing/2014/main" id="{A035B70F-3081-5A96-9C89-7B1669340A0F}"/>
              </a:ext>
            </a:extLst>
          </p:cNvPr>
          <p:cNvSpPr txBox="1"/>
          <p:nvPr/>
        </p:nvSpPr>
        <p:spPr>
          <a:xfrm>
            <a:off x="7912233" y="2776619"/>
            <a:ext cx="982142" cy="215444"/>
          </a:xfrm>
          <a:prstGeom prst="rect">
            <a:avLst/>
          </a:prstGeom>
          <a:solidFill>
            <a:srgbClr val="CC0000"/>
          </a:solidFill>
          <a:ln>
            <a:solidFill>
              <a:srgbClr val="FF0000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VMBGC.D4R8.X</a:t>
            </a:r>
          </a:p>
        </p:txBody>
      </p:sp>
      <p:sp>
        <p:nvSpPr>
          <p:cNvPr id="21" name="TextBox 43">
            <a:extLst>
              <a:ext uri="{FF2B5EF4-FFF2-40B4-BE49-F238E27FC236}">
                <a16:creationId xmlns:a16="http://schemas.microsoft.com/office/drawing/2014/main" id="{F67A90A3-B0F7-83D6-EAD6-D67E7E6A2B75}"/>
              </a:ext>
            </a:extLst>
          </p:cNvPr>
          <p:cNvSpPr txBox="1"/>
          <p:nvPr/>
        </p:nvSpPr>
        <p:spPr>
          <a:xfrm>
            <a:off x="5149199" y="5928619"/>
            <a:ext cx="2762562" cy="215444"/>
          </a:xfrm>
          <a:prstGeom prst="rect">
            <a:avLst/>
          </a:prstGeom>
          <a:solidFill>
            <a:srgbClr val="FF9999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u="sng" dirty="0">
                <a:solidFill>
                  <a:schemeClr val="tx2"/>
                </a:solidFill>
              </a:rPr>
              <a:t>Disclaimer : preliminary results</a:t>
            </a:r>
            <a:endParaRPr lang="en-GB" sz="1400" b="1" u="sng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912E588-64FD-EAD1-2908-21A922ECD170}"/>
              </a:ext>
            </a:extLst>
          </p:cNvPr>
          <p:cNvSpPr txBox="1"/>
          <p:nvPr/>
        </p:nvSpPr>
        <p:spPr>
          <a:xfrm>
            <a:off x="8354498" y="1141750"/>
            <a:ext cx="1422814" cy="2154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accent3"/>
                </a:solidFill>
              </a:rPr>
              <a:t>Pipe restrictions</a:t>
            </a:r>
            <a:endParaRPr lang="en-GB" sz="1400" b="1" dirty="0">
              <a:solidFill>
                <a:schemeClr val="accent3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A7D77C6-ACAC-AFE1-0955-1606AFA3C9DB}"/>
              </a:ext>
            </a:extLst>
          </p:cNvPr>
          <p:cNvSpPr/>
          <p:nvPr/>
        </p:nvSpPr>
        <p:spPr>
          <a:xfrm flipV="1">
            <a:off x="479376" y="663977"/>
            <a:ext cx="11075246" cy="2939586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 descr="A blue and orange rectangles on a black background&#10;&#10;Description automatically generated">
            <a:extLst>
              <a:ext uri="{FF2B5EF4-FFF2-40B4-BE49-F238E27FC236}">
                <a16:creationId xmlns:a16="http://schemas.microsoft.com/office/drawing/2014/main" id="{87904BCE-8B64-0858-47DC-D6099B8936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81203" y="1390683"/>
            <a:ext cx="9280739" cy="1398727"/>
          </a:xfrm>
          <a:prstGeom prst="rect">
            <a:avLst/>
          </a:prstGeom>
        </p:spPr>
      </p:pic>
      <p:sp>
        <p:nvSpPr>
          <p:cNvPr id="7" name="!!Title 4">
            <a:extLst>
              <a:ext uri="{FF2B5EF4-FFF2-40B4-BE49-F238E27FC236}">
                <a16:creationId xmlns:a16="http://schemas.microsoft.com/office/drawing/2014/main" id="{9B588EFB-7513-4664-215D-9EF80EC1875B}"/>
              </a:ext>
            </a:extLst>
          </p:cNvPr>
          <p:cNvSpPr txBox="1">
            <a:spLocks/>
          </p:cNvSpPr>
          <p:nvPr/>
        </p:nvSpPr>
        <p:spPr>
          <a:xfrm>
            <a:off x="370051" y="171959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IP4, IP8: observed finger degradation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13B6A0F-1553-FD44-C74D-24E0105E454A}"/>
              </a:ext>
            </a:extLst>
          </p:cNvPr>
          <p:cNvSpPr/>
          <p:nvPr/>
        </p:nvSpPr>
        <p:spPr>
          <a:xfrm>
            <a:off x="-5974" y="111780"/>
            <a:ext cx="108000" cy="53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67944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2" grpId="0"/>
      <p:bldP spid="43" grpId="0" animBg="1"/>
      <p:bldP spid="5" grpId="0" animBg="1"/>
      <p:bldP spid="6" grpId="0" animBg="1"/>
      <p:bldP spid="8" grpId="0" animBg="1"/>
      <p:bldP spid="21" grpId="0" animBg="1"/>
      <p:bldP spid="22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7408" y="2996952"/>
            <a:ext cx="11016604" cy="827334"/>
          </a:xfrm>
        </p:spPr>
        <p:txBody>
          <a:bodyPr/>
          <a:lstStyle/>
          <a:p>
            <a:r>
              <a:rPr lang="en-GB" sz="3600" dirty="0"/>
              <a:t>Contents</a:t>
            </a:r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2A7CE9D6-4E41-4109-8D1D-EF4B9268F9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3429000"/>
            <a:ext cx="2844000" cy="2771775"/>
          </a:xfrm>
          <a:ln>
            <a:noFill/>
          </a:ln>
        </p:spPr>
        <p:txBody>
          <a:bodyPr/>
          <a:lstStyle/>
          <a:p>
            <a:endParaRPr lang="en-GB" dirty="0"/>
          </a:p>
          <a:p>
            <a:pPr marL="355600"/>
            <a:r>
              <a:rPr lang="en-GB" dirty="0"/>
              <a:t>01</a:t>
            </a:r>
          </a:p>
          <a:p>
            <a:pPr marL="355600"/>
            <a:r>
              <a:rPr lang="en-GB" dirty="0"/>
              <a:t>RF Finger Module Failure</a:t>
            </a:r>
            <a:br>
              <a:rPr lang="en-GB" dirty="0"/>
            </a:br>
            <a:r>
              <a:rPr lang="en-GB" sz="1400" dirty="0"/>
              <a:t>Beam and X-rays revelations</a:t>
            </a:r>
            <a:br>
              <a:rPr lang="en-GB" dirty="0"/>
            </a:br>
            <a:br>
              <a:rPr lang="en-GB" sz="1050" i="1" dirty="0"/>
            </a:br>
            <a:endParaRPr lang="en-GB" sz="1050" i="1" dirty="0"/>
          </a:p>
        </p:txBody>
      </p:sp>
      <p:sp>
        <p:nvSpPr>
          <p:cNvPr id="8" name="Untertitel 4">
            <a:extLst>
              <a:ext uri="{FF2B5EF4-FFF2-40B4-BE49-F238E27FC236}">
                <a16:creationId xmlns:a16="http://schemas.microsoft.com/office/drawing/2014/main" id="{F88F39F3-3AC3-4912-9A82-E399150BBFC3}"/>
              </a:ext>
            </a:extLst>
          </p:cNvPr>
          <p:cNvSpPr txBox="1">
            <a:spLocks/>
          </p:cNvSpPr>
          <p:nvPr/>
        </p:nvSpPr>
        <p:spPr>
          <a:xfrm>
            <a:off x="3251988" y="3428999"/>
            <a:ext cx="2844000" cy="27717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5560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02</a:t>
            </a:r>
          </a:p>
          <a:p>
            <a:pPr marL="355600" lvl="0">
              <a:defRPr/>
            </a:pPr>
            <a:r>
              <a:rPr lang="de-DE" dirty="0">
                <a:solidFill>
                  <a:srgbClr val="FFFFFF"/>
                </a:solidFill>
              </a:rPr>
              <a:t>Understanding </a:t>
            </a:r>
            <a:r>
              <a:rPr lang="de-DE" dirty="0" err="1">
                <a:solidFill>
                  <a:srgbClr val="FFFFFF"/>
                </a:solidFill>
              </a:rPr>
              <a:t>of</a:t>
            </a:r>
            <a:r>
              <a:rPr lang="de-DE" dirty="0">
                <a:solidFill>
                  <a:srgbClr val="FFFFFF"/>
                </a:solidFill>
              </a:rPr>
              <a:t> </a:t>
            </a:r>
            <a:r>
              <a:rPr lang="de-DE" dirty="0" err="1">
                <a:solidFill>
                  <a:srgbClr val="FFFFFF"/>
                </a:solidFill>
              </a:rPr>
              <a:t>the</a:t>
            </a:r>
            <a:r>
              <a:rPr lang="de-DE" dirty="0">
                <a:solidFill>
                  <a:srgbClr val="FFFFFF"/>
                </a:solidFill>
              </a:rPr>
              <a:t> </a:t>
            </a:r>
            <a:r>
              <a:rPr lang="de-DE" dirty="0" err="1">
                <a:solidFill>
                  <a:srgbClr val="FFFFFF"/>
                </a:solidFill>
              </a:rPr>
              <a:t>Failure</a:t>
            </a:r>
            <a:br>
              <a:rPr lang="de-DE" dirty="0">
                <a:solidFill>
                  <a:srgbClr val="FFFFFF"/>
                </a:solidFill>
              </a:rPr>
            </a:br>
            <a:r>
              <a:rPr lang="de-DE" sz="1400" dirty="0">
                <a:solidFill>
                  <a:srgbClr val="FFFFFF"/>
                </a:solidFill>
              </a:rPr>
              <a:t>Material and </a:t>
            </a:r>
            <a:r>
              <a:rPr lang="de-DE" sz="1400" dirty="0" err="1">
                <a:solidFill>
                  <a:srgbClr val="FFFFFF"/>
                </a:solidFill>
              </a:rPr>
              <a:t>Production</a:t>
            </a:r>
            <a:r>
              <a:rPr lang="de-DE" sz="1400" dirty="0">
                <a:solidFill>
                  <a:srgbClr val="FFFFFF"/>
                </a:solidFill>
              </a:rPr>
              <a:t> Analysis</a:t>
            </a:r>
            <a:endParaRPr lang="de-DE" i="1" dirty="0">
              <a:solidFill>
                <a:srgbClr val="FFFFFF"/>
              </a:solidFill>
            </a:endParaRPr>
          </a:p>
        </p:txBody>
      </p:sp>
      <p:sp>
        <p:nvSpPr>
          <p:cNvPr id="9" name="Untertitel 4">
            <a:extLst>
              <a:ext uri="{FF2B5EF4-FFF2-40B4-BE49-F238E27FC236}">
                <a16:creationId xmlns:a16="http://schemas.microsoft.com/office/drawing/2014/main" id="{54F31B01-9F4E-4EF5-BFDA-0B7030CF59B6}"/>
              </a:ext>
            </a:extLst>
          </p:cNvPr>
          <p:cNvSpPr txBox="1">
            <a:spLocks/>
          </p:cNvSpPr>
          <p:nvPr/>
        </p:nvSpPr>
        <p:spPr>
          <a:xfrm>
            <a:off x="6095988" y="3428998"/>
            <a:ext cx="2844000" cy="27717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5560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</a:t>
            </a:r>
          </a:p>
          <a:p>
            <a:pPr marL="35560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Assessment</a:t>
            </a:r>
            <a:b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Experiments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Simulations</a:t>
            </a:r>
            <a:b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Untertitel 4">
            <a:extLst>
              <a:ext uri="{FF2B5EF4-FFF2-40B4-BE49-F238E27FC236}">
                <a16:creationId xmlns:a16="http://schemas.microsoft.com/office/drawing/2014/main" id="{F3EF700A-0649-4289-B8F4-8F693F7E022B}"/>
              </a:ext>
            </a:extLst>
          </p:cNvPr>
          <p:cNvSpPr txBox="1">
            <a:spLocks/>
          </p:cNvSpPr>
          <p:nvPr/>
        </p:nvSpPr>
        <p:spPr>
          <a:xfrm>
            <a:off x="8939988" y="3428997"/>
            <a:ext cx="2844000" cy="27717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5560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04</a:t>
            </a:r>
          </a:p>
          <a:p>
            <a:pPr marL="35560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Possible Mitigation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Strategies</a:t>
            </a:r>
            <a:b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Ongoing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Impedance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Vacuum Studies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3CCF565E-AD57-4FCA-A806-9ACAD92DC8D6}"/>
              </a:ext>
            </a:extLst>
          </p:cNvPr>
          <p:cNvCxnSpPr>
            <a:cxnSpLocks/>
          </p:cNvCxnSpPr>
          <p:nvPr/>
        </p:nvCxnSpPr>
        <p:spPr>
          <a:xfrm>
            <a:off x="767408" y="4293096"/>
            <a:ext cx="1065718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6CEDE52E-341F-40C0-89AE-A2B7B2601E08}"/>
              </a:ext>
            </a:extLst>
          </p:cNvPr>
          <p:cNvCxnSpPr>
            <a:cxnSpLocks/>
          </p:cNvCxnSpPr>
          <p:nvPr/>
        </p:nvCxnSpPr>
        <p:spPr>
          <a:xfrm>
            <a:off x="767408" y="4293096"/>
            <a:ext cx="100811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12E2F7A9-D8CA-4892-8A83-7F11029503D6}"/>
              </a:ext>
            </a:extLst>
          </p:cNvPr>
          <p:cNvCxnSpPr>
            <a:cxnSpLocks/>
          </p:cNvCxnSpPr>
          <p:nvPr/>
        </p:nvCxnSpPr>
        <p:spPr>
          <a:xfrm>
            <a:off x="3597921" y="4293096"/>
            <a:ext cx="100811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AD811C12-2A33-42C7-A32A-CEB9967960DB}"/>
              </a:ext>
            </a:extLst>
          </p:cNvPr>
          <p:cNvCxnSpPr>
            <a:cxnSpLocks/>
          </p:cNvCxnSpPr>
          <p:nvPr/>
        </p:nvCxnSpPr>
        <p:spPr>
          <a:xfrm>
            <a:off x="6456040" y="4293096"/>
            <a:ext cx="100811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F4036A47-91E1-496C-B663-29120C807F58}"/>
              </a:ext>
            </a:extLst>
          </p:cNvPr>
          <p:cNvCxnSpPr>
            <a:cxnSpLocks/>
          </p:cNvCxnSpPr>
          <p:nvPr/>
        </p:nvCxnSpPr>
        <p:spPr>
          <a:xfrm>
            <a:off x="9323660" y="4293096"/>
            <a:ext cx="100811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791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uiExpand="1" build="p"/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4">
            <a:extLst>
              <a:ext uri="{FF2B5EF4-FFF2-40B4-BE49-F238E27FC236}">
                <a16:creationId xmlns:a16="http://schemas.microsoft.com/office/drawing/2014/main" id="{2A7CE9D6-4E41-4109-8D1D-EF4B9268F9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3429000"/>
            <a:ext cx="2844000" cy="2771775"/>
          </a:xfrm>
          <a:ln>
            <a:noFill/>
          </a:ln>
        </p:spPr>
        <p:txBody>
          <a:bodyPr/>
          <a:lstStyle/>
          <a:p>
            <a:endParaRPr lang="en-GB" dirty="0"/>
          </a:p>
          <a:p>
            <a:pPr marL="355600"/>
            <a:r>
              <a:rPr lang="en-GB" dirty="0"/>
              <a:t>04</a:t>
            </a:r>
          </a:p>
          <a:p>
            <a:pPr marL="355600"/>
            <a:r>
              <a:rPr lang="en-GB" dirty="0"/>
              <a:t>Possible Mitigation Strategies</a:t>
            </a:r>
            <a:br>
              <a:rPr lang="en-GB" dirty="0"/>
            </a:br>
            <a:r>
              <a:rPr lang="en-GB" sz="1400" dirty="0"/>
              <a:t>Ongoing Impedance and Vacuum Studies</a:t>
            </a:r>
            <a:br>
              <a:rPr lang="en-GB" dirty="0"/>
            </a:br>
            <a:br>
              <a:rPr lang="en-GB" sz="1050" i="1" dirty="0"/>
            </a:br>
            <a:endParaRPr lang="en-GB" sz="1050" i="1" dirty="0"/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6CEDE52E-341F-40C0-89AE-A2B7B2601E08}"/>
              </a:ext>
            </a:extLst>
          </p:cNvPr>
          <p:cNvCxnSpPr>
            <a:cxnSpLocks/>
          </p:cNvCxnSpPr>
          <p:nvPr/>
        </p:nvCxnSpPr>
        <p:spPr>
          <a:xfrm>
            <a:off x="767408" y="4293096"/>
            <a:ext cx="100811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9810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B6934-864C-61D4-7DCF-0867E386D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5522" y="1355265"/>
            <a:ext cx="8640958" cy="4440057"/>
          </a:xfrm>
        </p:spPr>
        <p:txBody>
          <a:bodyPr/>
          <a:lstStyle/>
          <a:p>
            <a:pPr algn="ctr"/>
            <a:r>
              <a:rPr lang="en-GB" sz="1800" dirty="0"/>
              <a:t>Replace and transform</a:t>
            </a:r>
            <a:r>
              <a:rPr lang="en-GB" sz="1800" b="0" dirty="0"/>
              <a:t> the current 71 modules in the ID212.7 RF contact </a:t>
            </a:r>
            <a:r>
              <a:rPr lang="en-GB" sz="1800" dirty="0"/>
              <a:t>with newly designed</a:t>
            </a:r>
            <a:r>
              <a:rPr lang="en-GB" sz="1800" b="0" dirty="0"/>
              <a:t> </a:t>
            </a:r>
            <a:r>
              <a:rPr lang="en-GB" sz="1800" dirty="0"/>
              <a:t>modules</a:t>
            </a:r>
            <a:r>
              <a:rPr lang="en-GB" sz="1800" b="0" dirty="0"/>
              <a:t> wherever it is possible to implement such a substitution .</a:t>
            </a:r>
            <a:br>
              <a:rPr lang="en-GB" sz="1800" b="0" dirty="0"/>
            </a:br>
            <a:r>
              <a:rPr lang="en-GB" sz="1800" dirty="0">
                <a:solidFill>
                  <a:srgbClr val="181818"/>
                </a:solidFill>
              </a:rPr>
              <a:t>Anchor </a:t>
            </a:r>
            <a:r>
              <a:rPr lang="en-GB" sz="1800" b="0" dirty="0">
                <a:solidFill>
                  <a:srgbClr val="181818"/>
                </a:solidFill>
              </a:rPr>
              <a:t>‘unnecessary’ ID212.7 modules </a:t>
            </a:r>
            <a:r>
              <a:rPr lang="en-GB" sz="1600" dirty="0">
                <a:solidFill>
                  <a:srgbClr val="181818"/>
                </a:solidFill>
                <a:sym typeface="Symbol" panose="05050102010706020507" pitchFamily="18" charset="2"/>
                <a:hlinkClick r:id="rId3"/>
              </a:rPr>
              <a:t>(EDMS)</a:t>
            </a:r>
            <a:endParaRPr lang="en-GB" sz="1800" b="0" dirty="0">
              <a:solidFill>
                <a:srgbClr val="181818"/>
              </a:solidFill>
            </a:endParaRP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9AC9AA92-7168-CE51-9F8B-C47242F28A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71F81-0CC7-4691-BA92-97EE420DB9B4}" type="datetime3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07/12/23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ußzeilenplatzhalter 5">
            <a:extLst>
              <a:ext uri="{FF2B5EF4-FFF2-40B4-BE49-F238E27FC236}">
                <a16:creationId xmlns:a16="http://schemas.microsoft.com/office/drawing/2014/main" id="{C9D10B96-EC7B-8F3A-93F8-58146F101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Antuono and P. Krkoti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Limitations from LHC RF Fingers</a:t>
            </a:r>
          </a:p>
        </p:txBody>
      </p:sp>
      <p:sp>
        <p:nvSpPr>
          <p:cNvPr id="9" name="Foliennummernplatzhalter 11">
            <a:extLst>
              <a:ext uri="{FF2B5EF4-FFF2-40B4-BE49-F238E27FC236}">
                <a16:creationId xmlns:a16="http://schemas.microsoft.com/office/drawing/2014/main" id="{4651D0CC-6F1F-C618-51DD-2123018D4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15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DA2B5E9-9F83-B65A-E3E8-979A4768220A}"/>
              </a:ext>
            </a:extLst>
          </p:cNvPr>
          <p:cNvGrpSpPr/>
          <p:nvPr/>
        </p:nvGrpSpPr>
        <p:grpSpPr>
          <a:xfrm>
            <a:off x="2716459" y="2914268"/>
            <a:ext cx="6907022" cy="2857413"/>
            <a:chOff x="2716459" y="2780928"/>
            <a:chExt cx="6907022" cy="2857413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3ADE2283-FB05-1C2B-F969-4BF8692C5B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16459" y="2780928"/>
              <a:ext cx="6907022" cy="285741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448CACA-811F-8F53-BACF-30E778C81EEC}"/>
                </a:ext>
              </a:extLst>
            </p:cNvPr>
            <p:cNvSpPr txBox="1"/>
            <p:nvPr/>
          </p:nvSpPr>
          <p:spPr>
            <a:xfrm>
              <a:off x="3238347" y="3961793"/>
              <a:ext cx="389850" cy="230832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WM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6E4E46C-CF8E-1D77-CFDA-0DC89B06D625}"/>
                </a:ext>
              </a:extLst>
            </p:cNvPr>
            <p:cNvSpPr txBox="1"/>
            <p:nvPr/>
          </p:nvSpPr>
          <p:spPr>
            <a:xfrm>
              <a:off x="5780120" y="3978801"/>
              <a:ext cx="389850" cy="230832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WM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0A90EB8-70AD-3D3F-5947-7D9FE1957DFC}"/>
                </a:ext>
              </a:extLst>
            </p:cNvPr>
            <p:cNvSpPr txBox="1"/>
            <p:nvPr/>
          </p:nvSpPr>
          <p:spPr>
            <a:xfrm>
              <a:off x="8421278" y="3915068"/>
              <a:ext cx="389850" cy="230832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WM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52C215C9-65C5-9ADE-FC96-4EC2B61DCCBD}"/>
                </a:ext>
              </a:extLst>
            </p:cNvPr>
            <p:cNvCxnSpPr/>
            <p:nvPr/>
          </p:nvCxnSpPr>
          <p:spPr>
            <a:xfrm>
              <a:off x="3433273" y="5412807"/>
              <a:ext cx="2286119" cy="0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349E14D-D32A-FFDC-FCF6-E3AD3C0AA7B6}"/>
                </a:ext>
              </a:extLst>
            </p:cNvPr>
            <p:cNvCxnSpPr/>
            <p:nvPr/>
          </p:nvCxnSpPr>
          <p:spPr>
            <a:xfrm>
              <a:off x="6330085" y="5412807"/>
              <a:ext cx="2286119" cy="0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94EB243-57B2-DFFF-40E3-EF1AB7A16AE6}"/>
                </a:ext>
              </a:extLst>
            </p:cNvPr>
            <p:cNvSpPr txBox="1"/>
            <p:nvPr/>
          </p:nvSpPr>
          <p:spPr>
            <a:xfrm>
              <a:off x="4509238" y="5138417"/>
              <a:ext cx="870751" cy="230832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VC 5500 mm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47AFFF8-A75B-2319-9B38-E6A36234A8FC}"/>
                </a:ext>
              </a:extLst>
            </p:cNvPr>
            <p:cNvSpPr txBox="1"/>
            <p:nvPr/>
          </p:nvSpPr>
          <p:spPr>
            <a:xfrm>
              <a:off x="6904337" y="5138562"/>
              <a:ext cx="870751" cy="230832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VC 5500 mm</a:t>
              </a:r>
            </a:p>
          </p:txBody>
        </p:sp>
        <p:sp>
          <p:nvSpPr>
            <p:cNvPr id="15" name="Arrow: Down 14">
              <a:extLst>
                <a:ext uri="{FF2B5EF4-FFF2-40B4-BE49-F238E27FC236}">
                  <a16:creationId xmlns:a16="http://schemas.microsoft.com/office/drawing/2014/main" id="{C1E3EF4F-AF1B-F075-31D7-8F471E2A0465}"/>
                </a:ext>
              </a:extLst>
            </p:cNvPr>
            <p:cNvSpPr/>
            <p:nvPr/>
          </p:nvSpPr>
          <p:spPr>
            <a:xfrm>
              <a:off x="5854563" y="3520398"/>
              <a:ext cx="254442" cy="39467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83965F7-F8E7-49B9-420C-C429552F3085}"/>
                </a:ext>
              </a:extLst>
            </p:cNvPr>
            <p:cNvSpPr txBox="1"/>
            <p:nvPr/>
          </p:nvSpPr>
          <p:spPr>
            <a:xfrm>
              <a:off x="5222602" y="3226922"/>
              <a:ext cx="1518364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Could be suppressed</a:t>
              </a:r>
            </a:p>
          </p:txBody>
        </p:sp>
      </p:grp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256249D1-D96E-96AC-CDC8-D21F256BB8A3}"/>
              </a:ext>
            </a:extLst>
          </p:cNvPr>
          <p:cNvSpPr txBox="1">
            <a:spLocks/>
          </p:cNvSpPr>
          <p:nvPr/>
        </p:nvSpPr>
        <p:spPr>
          <a:xfrm>
            <a:off x="537967" y="3008755"/>
            <a:ext cx="3346710" cy="5040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Deformable RF Finger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(flexible)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DE69E490-43E8-A5E8-4786-E408EC8EBDD4}"/>
              </a:ext>
            </a:extLst>
          </p:cNvPr>
          <p:cNvSpPr txBox="1">
            <a:spLocks/>
          </p:cNvSpPr>
          <p:nvPr/>
        </p:nvSpPr>
        <p:spPr>
          <a:xfrm>
            <a:off x="8307322" y="3008755"/>
            <a:ext cx="3346710" cy="5040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Optimised Bellows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(flexible and anchored)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99EB3FF5-0075-0061-77F1-469AC639E438}"/>
              </a:ext>
            </a:extLst>
          </p:cNvPr>
          <p:cNvSpPr txBox="1">
            <a:spLocks/>
          </p:cNvSpPr>
          <p:nvPr/>
        </p:nvSpPr>
        <p:spPr>
          <a:xfrm>
            <a:off x="4422644" y="3008755"/>
            <a:ext cx="3346710" cy="5040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Transformed ID 212.7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(anchored)</a:t>
            </a:r>
          </a:p>
        </p:txBody>
      </p:sp>
      <p:pic>
        <p:nvPicPr>
          <p:cNvPr id="29" name="Picture 20" descr="A yellow and black cylindrical object&#10;&#10;Description automatically generated">
            <a:extLst>
              <a:ext uri="{FF2B5EF4-FFF2-40B4-BE49-F238E27FC236}">
                <a16:creationId xmlns:a16="http://schemas.microsoft.com/office/drawing/2014/main" id="{A13F2AC9-3D07-A81D-3E14-4820B8A0B0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7015" y="3512811"/>
            <a:ext cx="2400000" cy="1800000"/>
          </a:xfrm>
          <a:prstGeom prst="rect">
            <a:avLst/>
          </a:prstGeom>
        </p:spPr>
      </p:pic>
      <p:pic>
        <p:nvPicPr>
          <p:cNvPr id="17" name="Picture 20">
            <a:extLst>
              <a:ext uri="{FF2B5EF4-FFF2-40B4-BE49-F238E27FC236}">
                <a16:creationId xmlns:a16="http://schemas.microsoft.com/office/drawing/2014/main" id="{4B5900A9-2C1A-28F0-0DC6-5BD753336B7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4891984" y="3512811"/>
            <a:ext cx="2400000" cy="1800000"/>
          </a:xfrm>
          <a:prstGeom prst="rect">
            <a:avLst/>
          </a:prstGeom>
        </p:spPr>
      </p:pic>
      <p:pic>
        <p:nvPicPr>
          <p:cNvPr id="26" name="Picture 20">
            <a:extLst>
              <a:ext uri="{FF2B5EF4-FFF2-40B4-BE49-F238E27FC236}">
                <a16:creationId xmlns:a16="http://schemas.microsoft.com/office/drawing/2014/main" id="{2BF9F624-633A-18F4-3FBB-EA4EABFAE15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8776661" y="3512811"/>
            <a:ext cx="2400000" cy="1800000"/>
          </a:xfrm>
          <a:prstGeom prst="rect">
            <a:avLst/>
          </a:prstGeom>
        </p:spPr>
      </p:pic>
      <p:sp>
        <p:nvSpPr>
          <p:cNvPr id="21" name="!!Title 4">
            <a:extLst>
              <a:ext uri="{FF2B5EF4-FFF2-40B4-BE49-F238E27FC236}">
                <a16:creationId xmlns:a16="http://schemas.microsoft.com/office/drawing/2014/main" id="{9604567B-F657-AAC8-ED78-BADF144918F9}"/>
              </a:ext>
            </a:extLst>
          </p:cNvPr>
          <p:cNvSpPr txBox="1">
            <a:spLocks/>
          </p:cNvSpPr>
          <p:nvPr/>
        </p:nvSpPr>
        <p:spPr>
          <a:xfrm>
            <a:off x="370051" y="157744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Essence of the mitigation strategy</a:t>
            </a:r>
          </a:p>
        </p:txBody>
      </p:sp>
      <p:sp>
        <p:nvSpPr>
          <p:cNvPr id="23" name="Rectangle 6">
            <a:extLst>
              <a:ext uri="{FF2B5EF4-FFF2-40B4-BE49-F238E27FC236}">
                <a16:creationId xmlns:a16="http://schemas.microsoft.com/office/drawing/2014/main" id="{911D1B4D-44C9-E81A-8DD1-470675682B26}"/>
              </a:ext>
            </a:extLst>
          </p:cNvPr>
          <p:cNvSpPr/>
          <p:nvPr/>
        </p:nvSpPr>
        <p:spPr>
          <a:xfrm>
            <a:off x="-5974" y="111780"/>
            <a:ext cx="108000" cy="53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7679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0" grpId="0"/>
      <p:bldP spid="22" grpId="0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yellow and black cylindrical object&#10;&#10;Description automatically generated">
            <a:extLst>
              <a:ext uri="{FF2B5EF4-FFF2-40B4-BE49-F238E27FC236}">
                <a16:creationId xmlns:a16="http://schemas.microsoft.com/office/drawing/2014/main" id="{38A44BA3-3694-21EF-F555-078088DDFC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2005560"/>
            <a:ext cx="4572000" cy="3429000"/>
          </a:xfrm>
          <a:prstGeom prst="rect">
            <a:avLst/>
          </a:prstGeom>
        </p:spPr>
      </p:pic>
      <p:grpSp>
        <p:nvGrpSpPr>
          <p:cNvPr id="22" name="Gruppieren 29">
            <a:extLst>
              <a:ext uri="{FF2B5EF4-FFF2-40B4-BE49-F238E27FC236}">
                <a16:creationId xmlns:a16="http://schemas.microsoft.com/office/drawing/2014/main" id="{BA0946F7-3DE8-C1B4-C577-0500C7B85CD7}"/>
              </a:ext>
            </a:extLst>
          </p:cNvPr>
          <p:cNvGrpSpPr/>
          <p:nvPr/>
        </p:nvGrpSpPr>
        <p:grpSpPr>
          <a:xfrm>
            <a:off x="2951036" y="1245050"/>
            <a:ext cx="2868355" cy="1400155"/>
            <a:chOff x="3753756" y="1029385"/>
            <a:chExt cx="2868355" cy="1400155"/>
          </a:xfrm>
        </p:grpSpPr>
        <p:grpSp>
          <p:nvGrpSpPr>
            <p:cNvPr id="23" name="Group 45">
              <a:extLst>
                <a:ext uri="{FF2B5EF4-FFF2-40B4-BE49-F238E27FC236}">
                  <a16:creationId xmlns:a16="http://schemas.microsoft.com/office/drawing/2014/main" id="{769D99FF-C483-6EC6-F8DB-BF281852F6DD}"/>
                </a:ext>
              </a:extLst>
            </p:cNvPr>
            <p:cNvGrpSpPr/>
            <p:nvPr/>
          </p:nvGrpSpPr>
          <p:grpSpPr>
            <a:xfrm>
              <a:off x="4872453" y="1029385"/>
              <a:ext cx="1749658" cy="1400155"/>
              <a:chOff x="4872453" y="1029385"/>
              <a:chExt cx="1749658" cy="1400155"/>
            </a:xfrm>
          </p:grpSpPr>
          <p:sp>
            <p:nvSpPr>
              <p:cNvPr id="26" name="TextBox 4">
                <a:extLst>
                  <a:ext uri="{FF2B5EF4-FFF2-40B4-BE49-F238E27FC236}">
                    <a16:creationId xmlns:a16="http://schemas.microsoft.com/office/drawing/2014/main" id="{F15753DB-292C-3F78-D2AA-EF9443FD0DC0}"/>
                  </a:ext>
                </a:extLst>
              </p:cNvPr>
              <p:cNvSpPr txBox="1"/>
              <p:nvPr/>
            </p:nvSpPr>
            <p:spPr>
              <a:xfrm>
                <a:off x="5160519" y="1029385"/>
                <a:ext cx="1461592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81818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Fixed extremities</a:t>
                </a:r>
              </a:p>
            </p:txBody>
          </p:sp>
          <p:cxnSp>
            <p:nvCxnSpPr>
              <p:cNvPr id="27" name="Gerade Verbindung mit Pfeil 7">
                <a:extLst>
                  <a:ext uri="{FF2B5EF4-FFF2-40B4-BE49-F238E27FC236}">
                    <a16:creationId xmlns:a16="http://schemas.microsoft.com/office/drawing/2014/main" id="{07776859-623B-0D43-D16C-1F21912900C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72453" y="1275606"/>
                <a:ext cx="995691" cy="1153934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Gerade Verbindung mit Pfeil 7">
              <a:extLst>
                <a:ext uri="{FF2B5EF4-FFF2-40B4-BE49-F238E27FC236}">
                  <a16:creationId xmlns:a16="http://schemas.microsoft.com/office/drawing/2014/main" id="{2C9DCDE0-C2F2-B351-5049-B3081348FE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53756" y="1275606"/>
              <a:ext cx="2114388" cy="114444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FAC2EEF9-998B-0D93-7DC6-37794BEB332D}"/>
              </a:ext>
            </a:extLst>
          </p:cNvPr>
          <p:cNvSpPr txBox="1">
            <a:spLocks/>
          </p:cNvSpPr>
          <p:nvPr/>
        </p:nvSpPr>
        <p:spPr>
          <a:xfrm>
            <a:off x="406291" y="1548950"/>
            <a:ext cx="4105533" cy="108676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C446A"/>
              </a:buClr>
              <a:buSzTx/>
              <a:buFont typeface="Wingdings" charset="2"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spring and no possibility to lose electric contact</a:t>
            </a:r>
          </a:p>
        </p:txBody>
      </p:sp>
      <p:grpSp>
        <p:nvGrpSpPr>
          <p:cNvPr id="30" name="Group 48">
            <a:extLst>
              <a:ext uri="{FF2B5EF4-FFF2-40B4-BE49-F238E27FC236}">
                <a16:creationId xmlns:a16="http://schemas.microsoft.com/office/drawing/2014/main" id="{13039E1A-F10D-69B7-2D49-238C77B37A22}"/>
              </a:ext>
            </a:extLst>
          </p:cNvPr>
          <p:cNvGrpSpPr/>
          <p:nvPr/>
        </p:nvGrpSpPr>
        <p:grpSpPr>
          <a:xfrm>
            <a:off x="1068557" y="4692701"/>
            <a:ext cx="2063931" cy="1091872"/>
            <a:chOff x="2737157" y="2780695"/>
            <a:chExt cx="2063931" cy="1091872"/>
          </a:xfrm>
        </p:grpSpPr>
        <p:sp>
          <p:nvSpPr>
            <p:cNvPr id="31" name="TextBox 5">
              <a:extLst>
                <a:ext uri="{FF2B5EF4-FFF2-40B4-BE49-F238E27FC236}">
                  <a16:creationId xmlns:a16="http://schemas.microsoft.com/office/drawing/2014/main" id="{6A981BB0-97BF-12D5-5C6F-DB6F41A33E48}"/>
                </a:ext>
              </a:extLst>
            </p:cNvPr>
            <p:cNvSpPr txBox="1"/>
            <p:nvPr/>
          </p:nvSpPr>
          <p:spPr>
            <a:xfrm>
              <a:off x="2737157" y="3226236"/>
              <a:ext cx="1553630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CuBe</a:t>
              </a: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RF fingers 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 mm width 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0.1 mm thickness</a:t>
              </a:r>
            </a:p>
          </p:txBody>
        </p:sp>
        <p:cxnSp>
          <p:nvCxnSpPr>
            <p:cNvPr id="32" name="Gerade Verbindung mit Pfeil 17">
              <a:extLst>
                <a:ext uri="{FF2B5EF4-FFF2-40B4-BE49-F238E27FC236}">
                  <a16:creationId xmlns:a16="http://schemas.microsoft.com/office/drawing/2014/main" id="{E74D9525-911A-3AE9-0BD9-0233389B90B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48176" y="2780695"/>
              <a:ext cx="852912" cy="75631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74E855FC-748A-6FDE-A7D7-FCB3E9475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36412" y="2601029"/>
            <a:ext cx="5936252" cy="3249148"/>
          </a:xfrm>
        </p:spPr>
        <p:txBody>
          <a:bodyPr/>
          <a:lstStyle/>
          <a:p>
            <a:pPr algn="ctr"/>
            <a:r>
              <a:rPr lang="en-GB" sz="1600" b="0" dirty="0">
                <a:latin typeface="+mj-lt"/>
              </a:rPr>
              <a:t>A Nominal height of 2.7 mm (</a:t>
            </a:r>
            <a:r>
              <a:rPr lang="en-GB" sz="1600" dirty="0">
                <a:latin typeface="+mj-lt"/>
              </a:rPr>
              <a:t>11° angle</a:t>
            </a:r>
            <a:r>
              <a:rPr lang="en-GB" sz="1600" b="0" dirty="0">
                <a:latin typeface="+mj-lt"/>
              </a:rPr>
              <a:t>) is considered for the </a:t>
            </a:r>
            <a:r>
              <a:rPr lang="en-GB" sz="1600" dirty="0">
                <a:latin typeface="+mj-lt"/>
              </a:rPr>
              <a:t>nominal</a:t>
            </a:r>
            <a:r>
              <a:rPr lang="en-GB" sz="1600" b="0" dirty="0">
                <a:latin typeface="+mj-lt"/>
              </a:rPr>
              <a:t> </a:t>
            </a:r>
            <a:r>
              <a:rPr lang="en-GB" sz="1600" dirty="0">
                <a:latin typeface="+mj-lt"/>
              </a:rPr>
              <a:t>operation position</a:t>
            </a:r>
            <a:r>
              <a:rPr lang="en-GB" sz="1600" b="0" dirty="0">
                <a:latin typeface="+mj-lt"/>
              </a:rPr>
              <a:t>.</a:t>
            </a:r>
          </a:p>
          <a:p>
            <a:pPr algn="ctr"/>
            <a:endParaRPr lang="en-GB" sz="1600" b="0" dirty="0">
              <a:latin typeface="+mj-lt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FBCFCB8-4F1A-B218-4BBB-6720D810C0B9}"/>
              </a:ext>
            </a:extLst>
          </p:cNvPr>
          <p:cNvGrpSpPr/>
          <p:nvPr/>
        </p:nvGrpSpPr>
        <p:grpSpPr>
          <a:xfrm>
            <a:off x="2407274" y="1186542"/>
            <a:ext cx="9340952" cy="1527187"/>
            <a:chOff x="2407274" y="1363001"/>
            <a:chExt cx="9340952" cy="1527187"/>
          </a:xfrm>
        </p:grpSpPr>
        <p:pic>
          <p:nvPicPr>
            <p:cNvPr id="48" name="Picture 47" descr="A yellow and black cylindrical object&#10;&#10;Description automatically generated">
              <a:extLst>
                <a:ext uri="{FF2B5EF4-FFF2-40B4-BE49-F238E27FC236}">
                  <a16:creationId xmlns:a16="http://schemas.microsoft.com/office/drawing/2014/main" id="{EA08EAFB-246A-A631-A8B7-92BA044625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6351" t="9311" r="7379" b="76833"/>
            <a:stretch/>
          </p:blipFill>
          <p:spPr>
            <a:xfrm>
              <a:off x="6136413" y="1363001"/>
              <a:ext cx="5611813" cy="1260406"/>
            </a:xfrm>
            <a:prstGeom prst="rect">
              <a:avLst/>
            </a:prstGeom>
            <a:ln w="19050">
              <a:solidFill>
                <a:schemeClr val="accent5"/>
              </a:solidFill>
            </a:ln>
          </p:spPr>
        </p:pic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184F55F9-4012-44DF-5A12-2A81FE9356C6}"/>
                </a:ext>
              </a:extLst>
            </p:cNvPr>
            <p:cNvSpPr/>
            <p:nvPr/>
          </p:nvSpPr>
          <p:spPr>
            <a:xfrm>
              <a:off x="2407274" y="2490503"/>
              <a:ext cx="2323870" cy="399685"/>
            </a:xfrm>
            <a:prstGeom prst="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4356CE01-52D8-EC26-56DD-A08E90C50C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31144" y="1363001"/>
              <a:ext cx="1364856" cy="1127502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67EFF8DA-106B-251A-3059-D086F914BF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31144" y="2630224"/>
              <a:ext cx="1375745" cy="255604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7AA3E149-C6B3-3DA4-72FE-CD068D3A2E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71F81-0CC7-4691-BA92-97EE420DB9B4}" type="datetime3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07/12/23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1E0300EF-9D87-342D-97EA-818764270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Antuono and P. Krkoti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Limitations from LHC RF Fingers</a:t>
            </a:r>
          </a:p>
        </p:txBody>
      </p:sp>
      <p:sp>
        <p:nvSpPr>
          <p:cNvPr id="8" name="Foliennummernplatzhalter 11">
            <a:extLst>
              <a:ext uri="{FF2B5EF4-FFF2-40B4-BE49-F238E27FC236}">
                <a16:creationId xmlns:a16="http://schemas.microsoft.com/office/drawing/2014/main" id="{EC94EE18-E645-1A17-B9B2-1BAF6DF02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22DEB6-D2FC-9BC9-ED69-04FF31BBC5D8}"/>
              </a:ext>
            </a:extLst>
          </p:cNvPr>
          <p:cNvSpPr txBox="1"/>
          <p:nvPr/>
        </p:nvSpPr>
        <p:spPr>
          <a:xfrm>
            <a:off x="6136413" y="3736941"/>
            <a:ext cx="5893248" cy="9361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</a:rPr>
              <a:t>Evaluation of the cumulative impact of 25 Modules on the LHC:</a:t>
            </a:r>
          </a:p>
          <a:p>
            <a:pPr marL="609600" lvl="1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</a:rPr>
              <a:t>The additional impedance contribution is compatible with beam stability requirements </a:t>
            </a:r>
            <a:r>
              <a:rPr lang="en-GB" sz="1600" b="1" dirty="0">
                <a:solidFill>
                  <a:srgbClr val="181818"/>
                </a:solidFill>
                <a:sym typeface="Symbol" panose="05050102010706020507" pitchFamily="18" charset="2"/>
                <a:hlinkClick r:id="rId4"/>
              </a:rPr>
              <a:t>(EDMS)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Arial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!!Title 4">
            <a:extLst>
              <a:ext uri="{FF2B5EF4-FFF2-40B4-BE49-F238E27FC236}">
                <a16:creationId xmlns:a16="http://schemas.microsoft.com/office/drawing/2014/main" id="{F4BD13BC-80C1-C518-F2F5-A5588AB043AD}"/>
              </a:ext>
            </a:extLst>
          </p:cNvPr>
          <p:cNvSpPr txBox="1">
            <a:spLocks/>
          </p:cNvSpPr>
          <p:nvPr/>
        </p:nvSpPr>
        <p:spPr>
          <a:xfrm>
            <a:off x="370051" y="157744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Deformable RF Fingers – DRF </a:t>
            </a: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FAB5D14E-EA10-D441-37D3-AEB91197E05F}"/>
              </a:ext>
            </a:extLst>
          </p:cNvPr>
          <p:cNvSpPr/>
          <p:nvPr/>
        </p:nvSpPr>
        <p:spPr>
          <a:xfrm>
            <a:off x="-5974" y="111780"/>
            <a:ext cx="108000" cy="53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62487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uiExpand="1" build="p"/>
      <p:bldP spid="14" grpId="0" uiExpand="1" build="p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A yellow and black machine&#10;&#10;Description automatically generated">
            <a:extLst>
              <a:ext uri="{FF2B5EF4-FFF2-40B4-BE49-F238E27FC236}">
                <a16:creationId xmlns:a16="http://schemas.microsoft.com/office/drawing/2014/main" id="{8D39BD37-6AB7-57CE-7A8C-82D924D9D55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597544" y="1716334"/>
            <a:ext cx="5186469" cy="3887967"/>
          </a:xfrm>
        </p:spPr>
      </p:pic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94404716-071C-CD7B-50B5-963DC141C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3176" y="1716334"/>
            <a:ext cx="5984368" cy="3438898"/>
          </a:xfrm>
        </p:spPr>
        <p:txBody>
          <a:bodyPr/>
          <a:lstStyle/>
          <a:p>
            <a:r>
              <a:rPr lang="en-GB" sz="1800" b="0" dirty="0"/>
              <a:t>Fixed Positioning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Reallocate the thermal </a:t>
            </a:r>
            <a:br>
              <a:rPr lang="en-GB" sz="1500" dirty="0"/>
            </a:br>
            <a:r>
              <a:rPr lang="en-GB" sz="1500" dirty="0"/>
              <a:t>expansion during </a:t>
            </a:r>
            <a:br>
              <a:rPr lang="en-GB" sz="1500" dirty="0"/>
            </a:br>
            <a:r>
              <a:rPr lang="en-GB" sz="1500" dirty="0"/>
              <a:t>bake-out cycles to </a:t>
            </a:r>
            <a:br>
              <a:rPr lang="en-GB" sz="1500" dirty="0"/>
            </a:br>
            <a:r>
              <a:rPr lang="en-GB" sz="1500" dirty="0"/>
              <a:t>designated bellows</a:t>
            </a:r>
            <a:endParaRPr lang="en-GB" sz="1500" b="0" dirty="0"/>
          </a:p>
          <a:p>
            <a:r>
              <a:rPr lang="en-GB" sz="1800" b="0" dirty="0"/>
              <a:t>Robust thermal endurance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10 mm solid copper </a:t>
            </a:r>
            <a:br>
              <a:rPr lang="en-GB" sz="1500" dirty="0"/>
            </a:br>
            <a:r>
              <a:rPr lang="en-GB" sz="1500" dirty="0"/>
              <a:t>material, engineered to </a:t>
            </a:r>
            <a:br>
              <a:rPr lang="en-GB" sz="1500" dirty="0"/>
            </a:br>
            <a:r>
              <a:rPr lang="en-GB" sz="1500" dirty="0"/>
              <a:t>withstand substantial heat loads should they manifest</a:t>
            </a:r>
            <a:endParaRPr lang="en-GB" sz="1800" b="0" dirty="0"/>
          </a:p>
          <a:p>
            <a:endParaRPr lang="en-GB" sz="1800" b="0" dirty="0"/>
          </a:p>
          <a:p>
            <a:endParaRPr lang="en-GB" b="0" dirty="0"/>
          </a:p>
        </p:txBody>
      </p:sp>
      <p:grpSp>
        <p:nvGrpSpPr>
          <p:cNvPr id="24" name="Group 48">
            <a:extLst>
              <a:ext uri="{FF2B5EF4-FFF2-40B4-BE49-F238E27FC236}">
                <a16:creationId xmlns:a16="http://schemas.microsoft.com/office/drawing/2014/main" id="{0C74B575-EA5A-C7BA-3B75-F5F7E2729B77}"/>
              </a:ext>
            </a:extLst>
          </p:cNvPr>
          <p:cNvGrpSpPr/>
          <p:nvPr/>
        </p:nvGrpSpPr>
        <p:grpSpPr>
          <a:xfrm>
            <a:off x="10942157" y="1400238"/>
            <a:ext cx="1050288" cy="1018689"/>
            <a:chOff x="3971864" y="3621109"/>
            <a:chExt cx="1050288" cy="1018689"/>
          </a:xfrm>
        </p:grpSpPr>
        <p:sp>
          <p:nvSpPr>
            <p:cNvPr id="26" name="TextBox 5">
              <a:extLst>
                <a:ext uri="{FF2B5EF4-FFF2-40B4-BE49-F238E27FC236}">
                  <a16:creationId xmlns:a16="http://schemas.microsoft.com/office/drawing/2014/main" id="{7C215CFF-5A87-56E7-E220-778A8F58599F}"/>
                </a:ext>
              </a:extLst>
            </p:cNvPr>
            <p:cNvSpPr txBox="1"/>
            <p:nvPr/>
          </p:nvSpPr>
          <p:spPr>
            <a:xfrm>
              <a:off x="3971864" y="3621109"/>
              <a:ext cx="105028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Flange tube</a:t>
              </a:r>
            </a:p>
          </p:txBody>
        </p:sp>
        <p:cxnSp>
          <p:nvCxnSpPr>
            <p:cNvPr id="27" name="Gerade Verbindung mit Pfeil 17">
              <a:extLst>
                <a:ext uri="{FF2B5EF4-FFF2-40B4-BE49-F238E27FC236}">
                  <a16:creationId xmlns:a16="http://schemas.microsoft.com/office/drawing/2014/main" id="{66F85A38-41EC-23E3-33BB-19FE880242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86002" y="3915000"/>
              <a:ext cx="382953" cy="7247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2" name="Group 48">
            <a:extLst>
              <a:ext uri="{FF2B5EF4-FFF2-40B4-BE49-F238E27FC236}">
                <a16:creationId xmlns:a16="http://schemas.microsoft.com/office/drawing/2014/main" id="{D83005CB-14BC-6904-2354-C298D1CD40EB}"/>
              </a:ext>
            </a:extLst>
          </p:cNvPr>
          <p:cNvGrpSpPr/>
          <p:nvPr/>
        </p:nvGrpSpPr>
        <p:grpSpPr>
          <a:xfrm>
            <a:off x="9629644" y="1365366"/>
            <a:ext cx="1256626" cy="1053561"/>
            <a:chOff x="3473060" y="3621109"/>
            <a:chExt cx="1256626" cy="1053561"/>
          </a:xfrm>
        </p:grpSpPr>
        <p:sp>
          <p:nvSpPr>
            <p:cNvPr id="33" name="TextBox 5">
              <a:extLst>
                <a:ext uri="{FF2B5EF4-FFF2-40B4-BE49-F238E27FC236}">
                  <a16:creationId xmlns:a16="http://schemas.microsoft.com/office/drawing/2014/main" id="{37FFBC78-9485-634D-4A82-9354C90A90EB}"/>
                </a:ext>
              </a:extLst>
            </p:cNvPr>
            <p:cNvSpPr txBox="1"/>
            <p:nvPr/>
          </p:nvSpPr>
          <p:spPr>
            <a:xfrm>
              <a:off x="3473060" y="3621109"/>
              <a:ext cx="125662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Transition ring</a:t>
              </a:r>
            </a:p>
          </p:txBody>
        </p:sp>
        <p:cxnSp>
          <p:nvCxnSpPr>
            <p:cNvPr id="34" name="Gerade Verbindung mit Pfeil 17">
              <a:extLst>
                <a:ext uri="{FF2B5EF4-FFF2-40B4-BE49-F238E27FC236}">
                  <a16:creationId xmlns:a16="http://schemas.microsoft.com/office/drawing/2014/main" id="{C8E4E567-68B4-6D18-ACA7-166888231383}"/>
                </a:ext>
              </a:extLst>
            </p:cNvPr>
            <p:cNvCxnSpPr>
              <a:cxnSpLocks/>
              <a:stCxn id="33" idx="2"/>
            </p:cNvCxnSpPr>
            <p:nvPr/>
          </p:nvCxnSpPr>
          <p:spPr>
            <a:xfrm flipH="1">
              <a:off x="4048250" y="3898108"/>
              <a:ext cx="53123" cy="77656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88ACA89F-297E-E257-52C4-8337AC4087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71F81-0CC7-4691-BA92-97EE420DB9B4}" type="datetime3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07/12/23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47200904-72F5-7A0B-0863-1C2C93BD0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Antuono and P. Krkoti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Limitations from LHC RF Fingers</a:t>
            </a:r>
          </a:p>
        </p:txBody>
      </p:sp>
      <p:sp>
        <p:nvSpPr>
          <p:cNvPr id="8" name="Foliennummernplatzhalter 11">
            <a:extLst>
              <a:ext uri="{FF2B5EF4-FFF2-40B4-BE49-F238E27FC236}">
                <a16:creationId xmlns:a16="http://schemas.microsoft.com/office/drawing/2014/main" id="{E60721DB-68C3-7FC1-6115-71FAD6B63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17</a:t>
            </a:r>
          </a:p>
        </p:txBody>
      </p:sp>
      <p:sp>
        <p:nvSpPr>
          <p:cNvPr id="2" name="TextBox 20">
            <a:extLst>
              <a:ext uri="{FF2B5EF4-FFF2-40B4-BE49-F238E27FC236}">
                <a16:creationId xmlns:a16="http://schemas.microsoft.com/office/drawing/2014/main" id="{5419891E-BF72-0CAF-3FC2-58E9E5D3CE09}"/>
              </a:ext>
            </a:extLst>
          </p:cNvPr>
          <p:cNvSpPr txBox="1"/>
          <p:nvPr/>
        </p:nvSpPr>
        <p:spPr>
          <a:xfrm>
            <a:off x="7227127" y="3844010"/>
            <a:ext cx="2517742" cy="30777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Re-use part of the RF insert</a:t>
            </a:r>
          </a:p>
        </p:txBody>
      </p:sp>
      <p:sp>
        <p:nvSpPr>
          <p:cNvPr id="9" name="TextBox 20">
            <a:extLst>
              <a:ext uri="{FF2B5EF4-FFF2-40B4-BE49-F238E27FC236}">
                <a16:creationId xmlns:a16="http://schemas.microsoft.com/office/drawing/2014/main" id="{DCCFA041-A599-49DC-705D-A569CF7ED7BC}"/>
              </a:ext>
            </a:extLst>
          </p:cNvPr>
          <p:cNvSpPr txBox="1"/>
          <p:nvPr/>
        </p:nvSpPr>
        <p:spPr>
          <a:xfrm>
            <a:off x="10018246" y="2615877"/>
            <a:ext cx="1523556" cy="30777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transition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0D1B5B6-F3D9-0886-DEAF-BA02BA30AD5F}"/>
              </a:ext>
            </a:extLst>
          </p:cNvPr>
          <p:cNvGrpSpPr/>
          <p:nvPr/>
        </p:nvGrpSpPr>
        <p:grpSpPr>
          <a:xfrm>
            <a:off x="3540579" y="1716334"/>
            <a:ext cx="7463353" cy="2259360"/>
            <a:chOff x="3540579" y="1790303"/>
            <a:chExt cx="7463353" cy="2259360"/>
          </a:xfrm>
        </p:grpSpPr>
        <p:pic>
          <p:nvPicPr>
            <p:cNvPr id="14" name="Picture 13" descr="A video game graphics of a wall with a level and a metal fence&#10;&#10;Description automatically generated with medium confidence">
              <a:extLst>
                <a:ext uri="{FF2B5EF4-FFF2-40B4-BE49-F238E27FC236}">
                  <a16:creationId xmlns:a16="http://schemas.microsoft.com/office/drawing/2014/main" id="{910273AF-9F62-6E91-8B13-AB85561CE5B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40579" y="1797902"/>
              <a:ext cx="3002348" cy="2251761"/>
            </a:xfrm>
            <a:prstGeom prst="rect">
              <a:avLst/>
            </a:prstGeom>
            <a:ln w="19050">
              <a:solidFill>
                <a:schemeClr val="accent5"/>
              </a:solidFill>
            </a:ln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8A3EB78-F0A1-154F-0E0C-A97D92B54F2D}"/>
                </a:ext>
              </a:extLst>
            </p:cNvPr>
            <p:cNvSpPr/>
            <p:nvPr/>
          </p:nvSpPr>
          <p:spPr>
            <a:xfrm>
              <a:off x="9480376" y="2130497"/>
              <a:ext cx="1523556" cy="411540"/>
            </a:xfrm>
            <a:prstGeom prst="rect">
              <a:avLst/>
            </a:prstGeom>
            <a:noFill/>
            <a:ln w="28575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99E9D23-FED3-6709-1DA0-F7A0808FF3EC}"/>
                </a:ext>
              </a:extLst>
            </p:cNvPr>
            <p:cNvCxnSpPr/>
            <p:nvPr/>
          </p:nvCxnSpPr>
          <p:spPr>
            <a:xfrm>
              <a:off x="6542927" y="1790303"/>
              <a:ext cx="2937449" cy="340194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DCF929F-87EF-B741-07CB-E89981CF5F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927" y="2542037"/>
              <a:ext cx="2937449" cy="1507626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Content Placeholder 14">
            <a:extLst>
              <a:ext uri="{FF2B5EF4-FFF2-40B4-BE49-F238E27FC236}">
                <a16:creationId xmlns:a16="http://schemas.microsoft.com/office/drawing/2014/main" id="{762862FA-6CFF-C45D-B786-27A0E5DCE0CD}"/>
              </a:ext>
            </a:extLst>
          </p:cNvPr>
          <p:cNvSpPr txBox="1">
            <a:spLocks/>
          </p:cNvSpPr>
          <p:nvPr/>
        </p:nvSpPr>
        <p:spPr>
          <a:xfrm>
            <a:off x="613176" y="4658900"/>
            <a:ext cx="5708305" cy="34388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</a:t>
            </a:r>
          </a:p>
          <a:p>
            <a:pPr marL="6096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Expected to behave as a straight vacuum chamber</a:t>
            </a:r>
          </a:p>
        </p:txBody>
      </p:sp>
      <p:sp>
        <p:nvSpPr>
          <p:cNvPr id="4" name="!!Title 4">
            <a:extLst>
              <a:ext uri="{FF2B5EF4-FFF2-40B4-BE49-F238E27FC236}">
                <a16:creationId xmlns:a16="http://schemas.microsoft.com/office/drawing/2014/main" id="{55601BB0-0CD5-99E4-F1D7-50C5880AE55F}"/>
              </a:ext>
            </a:extLst>
          </p:cNvPr>
          <p:cNvSpPr txBox="1">
            <a:spLocks/>
          </p:cNvSpPr>
          <p:nvPr/>
        </p:nvSpPr>
        <p:spPr>
          <a:xfrm>
            <a:off x="370051" y="157744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Transformed ID212.7 Module in straight vacuum chamber</a:t>
            </a: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CEC385F5-CB46-B463-BCB7-CC31005C10DA}"/>
              </a:ext>
            </a:extLst>
          </p:cNvPr>
          <p:cNvSpPr/>
          <p:nvPr/>
        </p:nvSpPr>
        <p:spPr>
          <a:xfrm>
            <a:off x="-5974" y="111780"/>
            <a:ext cx="108000" cy="53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98710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86D86-6FDD-BC35-0305-5F8D407197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03912" y="1412776"/>
            <a:ext cx="6144261" cy="3665807"/>
          </a:xfrm>
        </p:spPr>
        <p:txBody>
          <a:bodyPr/>
          <a:lstStyle/>
          <a:p>
            <a:r>
              <a:rPr lang="en-GB" sz="1800" b="0" dirty="0"/>
              <a:t>13 Convolutions Bellow Ø 212.7 mm Stainless Steel</a:t>
            </a:r>
          </a:p>
          <a:p>
            <a:r>
              <a:rPr lang="en-GB" sz="1800" b="0" dirty="0"/>
              <a:t>Secure choice concerning mechanical and thermal considerations</a:t>
            </a:r>
          </a:p>
          <a:p>
            <a:r>
              <a:rPr lang="en-GB" sz="1800" b="0" i="0" dirty="0">
                <a:solidFill>
                  <a:srgbClr val="0F0F0F"/>
                </a:solidFill>
                <a:effectLst/>
                <a:latin typeface="+mj-lt"/>
              </a:rPr>
              <a:t>Rapid and cost-effective production</a:t>
            </a:r>
          </a:p>
          <a:p>
            <a:r>
              <a:rPr lang="en-GB" sz="1800" b="0" dirty="0">
                <a:solidFill>
                  <a:srgbClr val="0F0F0F"/>
                </a:solidFill>
                <a:latin typeface="+mj-lt"/>
              </a:rPr>
              <a:t>Higher impedance compared to the ID212.7 RF contact fingers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rgbClr val="0F0F0F"/>
                </a:solidFill>
                <a:latin typeface="+mj-lt"/>
              </a:rPr>
              <a:t>Longitudinal and transverse impedance will be affected</a:t>
            </a:r>
          </a:p>
          <a:p>
            <a:pPr marL="990900" lvl="2" indent="-342900"/>
            <a:r>
              <a:rPr lang="en-GB" sz="1600" b="0" dirty="0">
                <a:solidFill>
                  <a:srgbClr val="0F0F0F"/>
                </a:solidFill>
                <a:latin typeface="+mj-lt"/>
              </a:rPr>
              <a:t>to be studied in detail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solidFill>
                <a:srgbClr val="0F0F0F"/>
              </a:solidFill>
              <a:latin typeface="+mj-lt"/>
            </a:endParaRPr>
          </a:p>
        </p:txBody>
      </p:sp>
      <p:pic>
        <p:nvPicPr>
          <p:cNvPr id="4" name="Content Placeholder 14">
            <a:extLst>
              <a:ext uri="{FF2B5EF4-FFF2-40B4-BE49-F238E27FC236}">
                <a16:creationId xmlns:a16="http://schemas.microsoft.com/office/drawing/2014/main" id="{6A428578-07D1-2C16-5B6C-E989D19B3B3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4336" r="4336"/>
          <a:stretch/>
        </p:blipFill>
        <p:spPr>
          <a:xfrm>
            <a:off x="407988" y="1421847"/>
            <a:ext cx="4463876" cy="3665807"/>
          </a:xfrm>
          <a:prstGeom prst="rect">
            <a:avLst/>
          </a:prstGeom>
        </p:spPr>
      </p:pic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81AE6A5D-83E6-A5BF-CC72-7C41A98ADC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71F81-0CC7-4691-BA92-97EE420DB9B4}" type="datetime3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07/12/23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Fußzeilenplatzhalter 5">
            <a:extLst>
              <a:ext uri="{FF2B5EF4-FFF2-40B4-BE49-F238E27FC236}">
                <a16:creationId xmlns:a16="http://schemas.microsoft.com/office/drawing/2014/main" id="{0A797967-0D8C-CDBF-823A-9EFD4D391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Antuono and P. Krkoti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Limitations from LHC RF Fingers</a:t>
            </a:r>
          </a:p>
        </p:txBody>
      </p:sp>
      <p:sp>
        <p:nvSpPr>
          <p:cNvPr id="10" name="Foliennummernplatzhalter 11">
            <a:extLst>
              <a:ext uri="{FF2B5EF4-FFF2-40B4-BE49-F238E27FC236}">
                <a16:creationId xmlns:a16="http://schemas.microsoft.com/office/drawing/2014/main" id="{66F900A6-8BEB-E1D8-6091-94AB079D6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18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96F326B9-7EE4-3C42-A68D-79D5274972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8328" y="4149080"/>
            <a:ext cx="2605742" cy="2124398"/>
          </a:xfrm>
          <a:prstGeom prst="rect">
            <a:avLst/>
          </a:prstGeom>
        </p:spPr>
      </p:pic>
      <p:sp>
        <p:nvSpPr>
          <p:cNvPr id="2" name="!!Title 4">
            <a:extLst>
              <a:ext uri="{FF2B5EF4-FFF2-40B4-BE49-F238E27FC236}">
                <a16:creationId xmlns:a16="http://schemas.microsoft.com/office/drawing/2014/main" id="{CCB23269-9447-ADB2-75EA-479B28EFC7E6}"/>
              </a:ext>
            </a:extLst>
          </p:cNvPr>
          <p:cNvSpPr txBox="1">
            <a:spLocks/>
          </p:cNvSpPr>
          <p:nvPr/>
        </p:nvSpPr>
        <p:spPr>
          <a:xfrm>
            <a:off x="370051" y="157744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Optimised Bellows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C42BC9F-8F60-4A7E-60FA-314CF7B0BE6A}"/>
              </a:ext>
            </a:extLst>
          </p:cNvPr>
          <p:cNvSpPr/>
          <p:nvPr/>
        </p:nvSpPr>
        <p:spPr>
          <a:xfrm>
            <a:off x="-5974" y="111780"/>
            <a:ext cx="108000" cy="53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1381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55D1B11A-61E8-5A1F-961F-8993EA5940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5522" y="1355265"/>
            <a:ext cx="8640958" cy="4440057"/>
          </a:xfrm>
        </p:spPr>
        <p:txBody>
          <a:bodyPr/>
          <a:lstStyle/>
          <a:p>
            <a:pPr algn="ctr"/>
            <a:r>
              <a:rPr lang="en-GB" sz="1800" dirty="0"/>
              <a:t>Replace and transform</a:t>
            </a:r>
            <a:r>
              <a:rPr lang="en-GB" sz="1800" b="0" dirty="0"/>
              <a:t> the current 71 modules in the ID212.7 RF contact </a:t>
            </a:r>
            <a:r>
              <a:rPr lang="en-GB" sz="1800" dirty="0"/>
              <a:t>with newly designed</a:t>
            </a:r>
            <a:r>
              <a:rPr lang="en-GB" sz="1800" b="0" dirty="0"/>
              <a:t> </a:t>
            </a:r>
            <a:r>
              <a:rPr lang="en-GB" sz="1800" dirty="0"/>
              <a:t>modules</a:t>
            </a:r>
            <a:r>
              <a:rPr lang="en-GB" sz="1800" b="0" dirty="0"/>
              <a:t> wherever it is possible to implement such a substitution.</a:t>
            </a:r>
            <a:br>
              <a:rPr lang="en-GB" sz="1800" b="0" dirty="0"/>
            </a:br>
            <a:r>
              <a:rPr lang="en-GB" sz="1800" dirty="0">
                <a:solidFill>
                  <a:srgbClr val="181818"/>
                </a:solidFill>
              </a:rPr>
              <a:t>Anchor </a:t>
            </a:r>
            <a:r>
              <a:rPr lang="en-GB" sz="1800" b="0" dirty="0">
                <a:solidFill>
                  <a:srgbClr val="181818"/>
                </a:solidFill>
              </a:rPr>
              <a:t>‘unnecessary’ ID212.7 modules </a:t>
            </a:r>
            <a:r>
              <a:rPr lang="en-GB" sz="1600" dirty="0">
                <a:solidFill>
                  <a:srgbClr val="181818"/>
                </a:solidFill>
                <a:sym typeface="Symbol" panose="05050102010706020507" pitchFamily="18" charset="2"/>
                <a:hlinkClick r:id="rId3"/>
              </a:rPr>
              <a:t>(EDMS)</a:t>
            </a:r>
            <a:endParaRPr lang="en-GB" sz="1800" b="0" dirty="0">
              <a:solidFill>
                <a:srgbClr val="181818"/>
              </a:solidFill>
            </a:endParaRP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A00D6A61-3FCB-E520-0DA7-99C9CF5536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71F81-0CC7-4691-BA92-97EE420DB9B4}" type="datetime3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07/12/23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Fußzeilenplatzhalter 5">
            <a:extLst>
              <a:ext uri="{FF2B5EF4-FFF2-40B4-BE49-F238E27FC236}">
                <a16:creationId xmlns:a16="http://schemas.microsoft.com/office/drawing/2014/main" id="{B490D773-9AEB-0D6F-0345-8C9771339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Antuono and P. Krkoti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Limitations from LHC RF Fingers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46412A9B-BDA8-7F36-0EE0-D2B6223AC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19</a:t>
            </a:r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1730E7A2-5BB2-4DD1-7F5A-0C2EB30F6E29}"/>
              </a:ext>
            </a:extLst>
          </p:cNvPr>
          <p:cNvGraphicFramePr/>
          <p:nvPr/>
        </p:nvGraphicFramePr>
        <p:xfrm>
          <a:off x="453825" y="2778186"/>
          <a:ext cx="4856088" cy="3129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6" name="Diagram 4">
            <a:extLst>
              <a:ext uri="{FF2B5EF4-FFF2-40B4-BE49-F238E27FC236}">
                <a16:creationId xmlns:a16="http://schemas.microsoft.com/office/drawing/2014/main" id="{C018E11C-15B0-071B-FDE5-5F47514424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60333185"/>
              </p:ext>
            </p:extLst>
          </p:nvPr>
        </p:nvGraphicFramePr>
        <p:xfrm>
          <a:off x="5642175" y="2867319"/>
          <a:ext cx="6096000" cy="2838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7" name="TextBox 5">
            <a:extLst>
              <a:ext uri="{FF2B5EF4-FFF2-40B4-BE49-F238E27FC236}">
                <a16:creationId xmlns:a16="http://schemas.microsoft.com/office/drawing/2014/main" id="{0176DA33-B65D-A04C-594A-1C27BD417E78}"/>
              </a:ext>
            </a:extLst>
          </p:cNvPr>
          <p:cNvSpPr txBox="1"/>
          <p:nvPr/>
        </p:nvSpPr>
        <p:spPr>
          <a:xfrm>
            <a:off x="5868797" y="4355703"/>
            <a:ext cx="1463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Modules 71</a:t>
            </a:r>
          </a:p>
        </p:txBody>
      </p:sp>
      <p:sp>
        <p:nvSpPr>
          <p:cNvPr id="28" name="TextBox 6">
            <a:extLst>
              <a:ext uri="{FF2B5EF4-FFF2-40B4-BE49-F238E27FC236}">
                <a16:creationId xmlns:a16="http://schemas.microsoft.com/office/drawing/2014/main" id="{E85DD7D6-8494-CC51-6238-1B29FE04CB17}"/>
              </a:ext>
            </a:extLst>
          </p:cNvPr>
          <p:cNvSpPr txBox="1"/>
          <p:nvPr/>
        </p:nvSpPr>
        <p:spPr>
          <a:xfrm>
            <a:off x="8033498" y="4318904"/>
            <a:ext cx="1463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Replaced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modules 47</a:t>
            </a:r>
          </a:p>
        </p:txBody>
      </p:sp>
      <p:sp>
        <p:nvSpPr>
          <p:cNvPr id="29" name="TextBox 7">
            <a:extLst>
              <a:ext uri="{FF2B5EF4-FFF2-40B4-BE49-F238E27FC236}">
                <a16:creationId xmlns:a16="http://schemas.microsoft.com/office/drawing/2014/main" id="{C3DC134A-3F7E-2EF1-DD4D-B1F3B7CEB87D}"/>
              </a:ext>
            </a:extLst>
          </p:cNvPr>
          <p:cNvSpPr txBox="1"/>
          <p:nvPr/>
        </p:nvSpPr>
        <p:spPr>
          <a:xfrm>
            <a:off x="10138225" y="4318904"/>
            <a:ext cx="1463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Replaced modules 24</a:t>
            </a:r>
          </a:p>
        </p:txBody>
      </p:sp>
      <p:sp>
        <p:nvSpPr>
          <p:cNvPr id="30" name="TextBox 8">
            <a:extLst>
              <a:ext uri="{FF2B5EF4-FFF2-40B4-BE49-F238E27FC236}">
                <a16:creationId xmlns:a16="http://schemas.microsoft.com/office/drawing/2014/main" id="{A4064716-B9F9-B0C5-778D-F88C3F1BBF60}"/>
              </a:ext>
            </a:extLst>
          </p:cNvPr>
          <p:cNvSpPr txBox="1"/>
          <p:nvPr/>
        </p:nvSpPr>
        <p:spPr>
          <a:xfrm>
            <a:off x="5596132" y="2713430"/>
            <a:ext cx="2008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Two-stages approach</a:t>
            </a:r>
          </a:p>
        </p:txBody>
      </p:sp>
      <p:sp>
        <p:nvSpPr>
          <p:cNvPr id="31" name="TextBox 9">
            <a:extLst>
              <a:ext uri="{FF2B5EF4-FFF2-40B4-BE49-F238E27FC236}">
                <a16:creationId xmlns:a16="http://schemas.microsoft.com/office/drawing/2014/main" id="{3AA9A4CA-A576-1B69-37F2-4B5D5292D5A7}"/>
              </a:ext>
            </a:extLst>
          </p:cNvPr>
          <p:cNvSpPr txBox="1"/>
          <p:nvPr/>
        </p:nvSpPr>
        <p:spPr>
          <a:xfrm>
            <a:off x="8804423" y="5595221"/>
            <a:ext cx="29337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Full consolidation in YETS 24/25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A7B9A2F-D5F4-D8BF-28CB-F7FA2F72471B}"/>
              </a:ext>
            </a:extLst>
          </p:cNvPr>
          <p:cNvSpPr/>
          <p:nvPr/>
        </p:nvSpPr>
        <p:spPr>
          <a:xfrm>
            <a:off x="1559496" y="3176972"/>
            <a:ext cx="2952328" cy="504056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0131E7-EACD-0F1A-D7BA-2E300987F2C7}"/>
              </a:ext>
            </a:extLst>
          </p:cNvPr>
          <p:cNvSpPr/>
          <p:nvPr/>
        </p:nvSpPr>
        <p:spPr>
          <a:xfrm>
            <a:off x="1559496" y="4272593"/>
            <a:ext cx="3312368" cy="504056"/>
          </a:xfrm>
          <a:prstGeom prst="rect">
            <a:avLst/>
          </a:prstGeom>
          <a:solidFill>
            <a:srgbClr val="81CD8B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420447-F0DF-3499-9766-201F8C078470}"/>
              </a:ext>
            </a:extLst>
          </p:cNvPr>
          <p:cNvSpPr/>
          <p:nvPr/>
        </p:nvSpPr>
        <p:spPr>
          <a:xfrm>
            <a:off x="1559496" y="5335452"/>
            <a:ext cx="3312368" cy="504056"/>
          </a:xfrm>
          <a:prstGeom prst="rect">
            <a:avLst/>
          </a:prstGeom>
          <a:solidFill>
            <a:srgbClr val="BEBECB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!!Title 4">
            <a:extLst>
              <a:ext uri="{FF2B5EF4-FFF2-40B4-BE49-F238E27FC236}">
                <a16:creationId xmlns:a16="http://schemas.microsoft.com/office/drawing/2014/main" id="{75528E38-E948-0E52-3913-7F1AA9DC149F}"/>
              </a:ext>
            </a:extLst>
          </p:cNvPr>
          <p:cNvSpPr txBox="1">
            <a:spLocks/>
          </p:cNvSpPr>
          <p:nvPr/>
        </p:nvSpPr>
        <p:spPr>
          <a:xfrm>
            <a:off x="370051" y="157744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Essence of the mitigation strategy</a:t>
            </a: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18EE0B2-D143-F758-C614-C075DD3CCE07}"/>
              </a:ext>
            </a:extLst>
          </p:cNvPr>
          <p:cNvSpPr/>
          <p:nvPr/>
        </p:nvSpPr>
        <p:spPr>
          <a:xfrm>
            <a:off x="-5974" y="111780"/>
            <a:ext cx="108000" cy="53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88541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dgm id="{1EB096FB-33E7-4E17-98C3-2F8EF5D1AD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dgm id="{CD1FA39C-0433-4E47-9AAA-A3F22322D1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dgm id="{31C4FEF1-56FB-48B7-8D68-BC77EA2FC7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dgm id="{52B3C390-EA5A-4942-BB0C-A528678130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6" grpId="0" uiExpand="1">
        <p:bldSub>
          <a:bldDgm bld="one"/>
        </p:bldSub>
      </p:bldGraphic>
      <p:bldP spid="28" grpId="0"/>
      <p:bldP spid="29" grpId="0"/>
      <p:bldP spid="30" grpId="0"/>
      <p:bldP spid="31" grpId="0"/>
      <p:bldP spid="2" grpId="0" animBg="1"/>
      <p:bldP spid="6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4">
            <a:extLst>
              <a:ext uri="{FF2B5EF4-FFF2-40B4-BE49-F238E27FC236}">
                <a16:creationId xmlns:a16="http://schemas.microsoft.com/office/drawing/2014/main" id="{2A7CE9D6-4E41-4109-8D1D-EF4B9268F9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3429000"/>
            <a:ext cx="3311748" cy="2771775"/>
          </a:xfrm>
          <a:ln>
            <a:noFill/>
          </a:ln>
        </p:spPr>
        <p:txBody>
          <a:bodyPr/>
          <a:lstStyle/>
          <a:p>
            <a:endParaRPr lang="en-GB" dirty="0"/>
          </a:p>
          <a:p>
            <a:pPr marL="355600"/>
            <a:endParaRPr lang="en-GB" dirty="0"/>
          </a:p>
          <a:p>
            <a:pPr marL="355600"/>
            <a:r>
              <a:rPr lang="en-GB" dirty="0"/>
              <a:t>Conclusion and Outlook</a:t>
            </a:r>
            <a:br>
              <a:rPr lang="en-GB" dirty="0"/>
            </a:br>
            <a:br>
              <a:rPr lang="en-GB" sz="1050" i="1" dirty="0"/>
            </a:br>
            <a:endParaRPr lang="en-GB" sz="1050" i="1" dirty="0"/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6CEDE52E-341F-40C0-89AE-A2B7B2601E08}"/>
              </a:ext>
            </a:extLst>
          </p:cNvPr>
          <p:cNvCxnSpPr>
            <a:cxnSpLocks/>
          </p:cNvCxnSpPr>
          <p:nvPr/>
        </p:nvCxnSpPr>
        <p:spPr>
          <a:xfrm>
            <a:off x="767408" y="4293096"/>
            <a:ext cx="100811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965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ey and blue background with a rainbow colored circle&#10;&#10;Description automatically generated with medium confidence">
            <a:extLst>
              <a:ext uri="{FF2B5EF4-FFF2-40B4-BE49-F238E27FC236}">
                <a16:creationId xmlns:a16="http://schemas.microsoft.com/office/drawing/2014/main" id="{270659E2-CF69-4476-2218-59B135E4F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8289" y="1916832"/>
            <a:ext cx="3382342" cy="2018072"/>
          </a:xfrm>
          <a:prstGeom prst="rect">
            <a:avLst/>
          </a:prstGeom>
        </p:spPr>
      </p:pic>
      <p:pic>
        <p:nvPicPr>
          <p:cNvPr id="15" name="Picture 14" descr="A blue and orange rectangular object with text&#10;&#10;Description automatically generated">
            <a:extLst>
              <a:ext uri="{FF2B5EF4-FFF2-40B4-BE49-F238E27FC236}">
                <a16:creationId xmlns:a16="http://schemas.microsoft.com/office/drawing/2014/main" id="{AE945626-6031-FEB3-4E5F-D1EEFBFE96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42" r="2653"/>
          <a:stretch/>
        </p:blipFill>
        <p:spPr>
          <a:xfrm>
            <a:off x="6982064" y="4399484"/>
            <a:ext cx="5181140" cy="1500322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71EAF036-8A3F-C629-B559-9617BA350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369" y="927097"/>
            <a:ext cx="9935071" cy="5112568"/>
          </a:xfrm>
        </p:spPr>
        <p:txBody>
          <a:bodyPr>
            <a:normAutofit/>
          </a:bodyPr>
          <a:lstStyle/>
          <a:p>
            <a:endParaRPr lang="en-CH" sz="16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CH" sz="1600" b="1" dirty="0"/>
              <a:t>1 Failure </a:t>
            </a:r>
            <a:r>
              <a:rPr lang="en-CH" sz="1600" dirty="0"/>
              <a:t>observed </a:t>
            </a:r>
            <a:r>
              <a:rPr lang="en-US" sz="1600" b="1" dirty="0"/>
              <a:t>only</a:t>
            </a:r>
            <a:r>
              <a:rPr lang="en-US" sz="1600" dirty="0"/>
              <a:t> in 2023 with a </a:t>
            </a:r>
            <a:r>
              <a:rPr lang="en-CH" sz="1600" dirty="0"/>
              <a:t>max</a:t>
            </a:r>
            <a:r>
              <a:rPr lang="en-US" sz="1600" dirty="0" err="1"/>
              <a:t>imum</a:t>
            </a:r>
            <a:r>
              <a:rPr lang="en-CH" sz="1600" dirty="0"/>
              <a:t> total intensity </a:t>
            </a:r>
            <a:r>
              <a:rPr lang="en-US" sz="1600" dirty="0"/>
              <a:t>of ~3.8e14 p.</a:t>
            </a:r>
            <a:r>
              <a:rPr lang="en-CH" sz="1600" dirty="0"/>
              <a:t> (with 1.63e11 ppb)</a:t>
            </a:r>
            <a:r>
              <a:rPr lang="en-US" sz="1600" dirty="0"/>
              <a:t> </a:t>
            </a:r>
          </a:p>
          <a:p>
            <a:pPr marL="0" lvl="1" indent="0">
              <a:buNone/>
            </a:pPr>
            <a:endParaRPr lang="en-US" sz="1600" dirty="0"/>
          </a:p>
          <a:p>
            <a:pPr lvl="2"/>
            <a:r>
              <a:rPr lang="en-CH" sz="1600" b="1" dirty="0"/>
              <a:t>Localized heating on spring </a:t>
            </a:r>
            <a:r>
              <a:rPr lang="en-US" sz="1600" b="1" dirty="0"/>
              <a:t>enhanced by </a:t>
            </a:r>
            <a:r>
              <a:rPr lang="en-CH" sz="1600" b="1" dirty="0"/>
              <a:t>the beam </a:t>
            </a:r>
            <a:r>
              <a:rPr lang="en-US" sz="1600" b="1" dirty="0"/>
              <a:t>offset and production defects</a:t>
            </a:r>
          </a:p>
          <a:p>
            <a:pPr lvl="2"/>
            <a:endParaRPr lang="en-US" sz="1600" b="1" dirty="0"/>
          </a:p>
          <a:p>
            <a:pPr lvl="2"/>
            <a:r>
              <a:rPr lang="en-CH" sz="1600" b="1" dirty="0"/>
              <a:t>2</a:t>
            </a:r>
            <a:r>
              <a:rPr lang="en-US" sz="1600" b="1" dirty="0"/>
              <a:t>4</a:t>
            </a:r>
            <a:r>
              <a:rPr lang="en-CH" sz="1600" b="1" dirty="0"/>
              <a:t> module will keep the original </a:t>
            </a:r>
            <a:r>
              <a:rPr lang="en-CH" sz="1600" b="1" u="sng" dirty="0"/>
              <a:t>spring+finger</a:t>
            </a:r>
            <a:r>
              <a:rPr lang="en-CH" sz="1600" b="1" dirty="0"/>
              <a:t> design</a:t>
            </a:r>
            <a:endParaRPr lang="en-US" sz="1600" b="1" dirty="0"/>
          </a:p>
          <a:p>
            <a:pPr lvl="3"/>
            <a:r>
              <a:rPr lang="en-CH" b="1" dirty="0">
                <a:solidFill>
                  <a:schemeClr val="tx2"/>
                </a:solidFill>
              </a:rPr>
              <a:t>No failure </a:t>
            </a:r>
            <a:r>
              <a:rPr lang="en-CH" dirty="0">
                <a:solidFill>
                  <a:schemeClr val="tx2"/>
                </a:solidFill>
              </a:rPr>
              <a:t>expected with </a:t>
            </a:r>
            <a:r>
              <a:rPr lang="en-CH" b="1" dirty="0">
                <a:solidFill>
                  <a:schemeClr val="tx1"/>
                </a:solidFill>
              </a:rPr>
              <a:t>ideal contact</a:t>
            </a:r>
            <a:r>
              <a:rPr lang="en-US" b="1" dirty="0">
                <a:solidFill>
                  <a:schemeClr val="tx1"/>
                </a:solidFill>
              </a:rPr>
              <a:t> </a:t>
            </a:r>
          </a:p>
          <a:p>
            <a:pPr lvl="3"/>
            <a:r>
              <a:rPr lang="en-CH" dirty="0">
                <a:solidFill>
                  <a:schemeClr val="tx2"/>
                </a:solidFill>
              </a:rPr>
              <a:t>Failure can occur due to degraded contact qualit</a:t>
            </a:r>
            <a:r>
              <a:rPr lang="en-US" dirty="0">
                <a:solidFill>
                  <a:schemeClr val="tx2"/>
                </a:solidFill>
              </a:rPr>
              <a:t>y</a:t>
            </a:r>
          </a:p>
          <a:p>
            <a:pPr lvl="4"/>
            <a:r>
              <a:rPr lang="en-CH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An intensity threshold cannot be identified due to the strong </a:t>
            </a:r>
            <a:endParaRPr lang="en-US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1828800" lvl="4" indent="0">
              <a:buNone/>
            </a:pP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   </a:t>
            </a:r>
            <a:r>
              <a:rPr lang="en-CH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dependence on contact quality</a:t>
            </a:r>
            <a:endParaRPr lang="en-US" dirty="0">
              <a:solidFill>
                <a:schemeClr val="tx2"/>
              </a:solidFill>
            </a:endParaRPr>
          </a:p>
          <a:p>
            <a:pPr marL="2286000" lvl="5" indent="0">
              <a:buNone/>
            </a:pPr>
            <a:endParaRPr lang="en-US" sz="1600" dirty="0"/>
          </a:p>
          <a:p>
            <a:pPr marL="990900" lvl="2" indent="-342900"/>
            <a:r>
              <a:rPr lang="en-CH" sz="1600" b="1" dirty="0"/>
              <a:t>Other </a:t>
            </a:r>
            <a:r>
              <a:rPr lang="en-US" sz="1600" b="1" dirty="0"/>
              <a:t>possible </a:t>
            </a:r>
            <a:r>
              <a:rPr lang="en-CH" sz="1600" b="1" dirty="0"/>
              <a:t>failure mechanism</a:t>
            </a:r>
            <a:r>
              <a:rPr lang="en-US" sz="1600" b="1" dirty="0"/>
              <a:t> </a:t>
            </a:r>
            <a:r>
              <a:rPr lang="en-US" sz="1600" dirty="0"/>
              <a:t>(</a:t>
            </a:r>
            <a:r>
              <a:rPr lang="en-US" sz="1600" u="sng" dirty="0"/>
              <a:t>preliminary results</a:t>
            </a:r>
            <a:r>
              <a:rPr lang="en-US" sz="1600" dirty="0"/>
              <a:t>)</a:t>
            </a:r>
            <a:endParaRPr lang="en-CH" sz="1600" dirty="0"/>
          </a:p>
          <a:p>
            <a:pPr lvl="4"/>
            <a:r>
              <a:rPr lang="en-US" dirty="0">
                <a:solidFill>
                  <a:schemeClr val="tx2"/>
                </a:solidFill>
              </a:rPr>
              <a:t>Damage </a:t>
            </a:r>
            <a:r>
              <a:rPr lang="en-CH" dirty="0">
                <a:solidFill>
                  <a:schemeClr val="tx2"/>
                </a:solidFill>
              </a:rPr>
              <a:t>of RF fingers</a:t>
            </a:r>
            <a:r>
              <a:rPr lang="en-US" dirty="0">
                <a:solidFill>
                  <a:schemeClr val="tx2"/>
                </a:solidFill>
              </a:rPr>
              <a:t> in IP4,8 </a:t>
            </a:r>
            <a:endParaRPr lang="en-CH" dirty="0">
              <a:solidFill>
                <a:schemeClr val="tx2"/>
              </a:solidFill>
            </a:endParaRPr>
          </a:p>
          <a:p>
            <a:pPr lvl="5"/>
            <a:r>
              <a:rPr lang="en-US" sz="1600" dirty="0">
                <a:solidFill>
                  <a:schemeClr val="tx2"/>
                </a:solidFill>
              </a:rPr>
              <a:t>heating</a:t>
            </a:r>
            <a:r>
              <a:rPr lang="en-CH" sz="1600" dirty="0">
                <a:solidFill>
                  <a:schemeClr val="tx2"/>
                </a:solidFill>
              </a:rPr>
              <a:t> </a:t>
            </a:r>
            <a:r>
              <a:rPr lang="en-US" sz="1600" dirty="0">
                <a:solidFill>
                  <a:schemeClr val="tx2"/>
                </a:solidFill>
              </a:rPr>
              <a:t>of</a:t>
            </a:r>
            <a:r>
              <a:rPr lang="en-CH" sz="1600" dirty="0">
                <a:solidFill>
                  <a:schemeClr val="tx2"/>
                </a:solidFill>
              </a:rPr>
              <a:t> the RF fingers </a:t>
            </a:r>
            <a:r>
              <a:rPr lang="en-US" sz="1600" dirty="0">
                <a:solidFill>
                  <a:schemeClr val="tx2"/>
                </a:solidFill>
              </a:rPr>
              <a:t>due to the machine layout</a:t>
            </a:r>
          </a:p>
        </p:txBody>
      </p:sp>
      <p:sp>
        <p:nvSpPr>
          <p:cNvPr id="10" name="!!Title 4">
            <a:extLst>
              <a:ext uri="{FF2B5EF4-FFF2-40B4-BE49-F238E27FC236}">
                <a16:creationId xmlns:a16="http://schemas.microsoft.com/office/drawing/2014/main" id="{7EBC748D-5794-9601-8A69-A894EC12A377}"/>
              </a:ext>
            </a:extLst>
          </p:cNvPr>
          <p:cNvSpPr txBox="1">
            <a:spLocks/>
          </p:cNvSpPr>
          <p:nvPr/>
        </p:nvSpPr>
        <p:spPr>
          <a:xfrm>
            <a:off x="370051" y="157744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Do we expect additional failure in 2024 run?</a:t>
            </a: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BD6703F2-4772-7C3C-C9D3-6901F91056A1}"/>
              </a:ext>
            </a:extLst>
          </p:cNvPr>
          <p:cNvSpPr/>
          <p:nvPr/>
        </p:nvSpPr>
        <p:spPr>
          <a:xfrm>
            <a:off x="-5974" y="111780"/>
            <a:ext cx="108000" cy="53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de-DE" altLang="de-DE"/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39478918-E34F-4231-9593-FB99F37BB4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71F81-0CC7-4691-BA92-97EE420DB9B4}" type="datetime3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07/12/23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Fußzeilenplatzhalter 5">
            <a:extLst>
              <a:ext uri="{FF2B5EF4-FFF2-40B4-BE49-F238E27FC236}">
                <a16:creationId xmlns:a16="http://schemas.microsoft.com/office/drawing/2014/main" id="{7817C8F8-C819-A98A-E079-514D5BBDA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Antuono and P. Krkoti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Limitations from LHC RF Fingers</a:t>
            </a:r>
          </a:p>
        </p:txBody>
      </p:sp>
      <p:sp>
        <p:nvSpPr>
          <p:cNvPr id="14" name="Foliennummernplatzhalter 11">
            <a:extLst>
              <a:ext uri="{FF2B5EF4-FFF2-40B4-BE49-F238E27FC236}">
                <a16:creationId xmlns:a16="http://schemas.microsoft.com/office/drawing/2014/main" id="{FA4251D5-2FE2-6A58-322C-9A604CC88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</a:rPr>
              <a:t>20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110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8">
            <a:extLst>
              <a:ext uri="{FF2B5EF4-FFF2-40B4-BE49-F238E27FC236}">
                <a16:creationId xmlns:a16="http://schemas.microsoft.com/office/drawing/2014/main" id="{1C86C2E8-0F3E-D754-62F8-1C9DB98F1309}"/>
              </a:ext>
            </a:extLst>
          </p:cNvPr>
          <p:cNvSpPr txBox="1"/>
          <p:nvPr/>
        </p:nvSpPr>
        <p:spPr>
          <a:xfrm>
            <a:off x="904885" y="3905950"/>
            <a:ext cx="27051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>
                <a:solidFill>
                  <a:srgbClr val="181818"/>
                </a:solidFill>
              </a:rPr>
              <a:t>EN-MME</a:t>
            </a:r>
          </a:p>
          <a:p>
            <a:pPr algn="ctr"/>
            <a:r>
              <a:rPr lang="en-GB" dirty="0">
                <a:solidFill>
                  <a:srgbClr val="181818"/>
                </a:solidFill>
              </a:rPr>
              <a:t>Thibaut </a:t>
            </a:r>
            <a:r>
              <a:rPr lang="en-GB" dirty="0" err="1">
                <a:solidFill>
                  <a:srgbClr val="181818"/>
                </a:solidFill>
              </a:rPr>
              <a:t>Coiffet</a:t>
            </a:r>
            <a:endParaRPr lang="en-GB" dirty="0">
              <a:solidFill>
                <a:srgbClr val="181818"/>
              </a:solidFill>
            </a:endParaRPr>
          </a:p>
          <a:p>
            <a:pPr algn="ctr"/>
            <a:r>
              <a:rPr lang="en-GB" dirty="0">
                <a:solidFill>
                  <a:srgbClr val="181818"/>
                </a:solidFill>
              </a:rPr>
              <a:t>Alessandro </a:t>
            </a:r>
            <a:r>
              <a:rPr lang="en-GB" dirty="0" err="1">
                <a:solidFill>
                  <a:srgbClr val="181818"/>
                </a:solidFill>
              </a:rPr>
              <a:t>Dallocchio</a:t>
            </a:r>
            <a:endParaRPr lang="en-GB" dirty="0">
              <a:solidFill>
                <a:srgbClr val="181818"/>
              </a:solidFill>
            </a:endParaRPr>
          </a:p>
          <a:p>
            <a:pPr algn="ctr"/>
            <a:r>
              <a:rPr lang="en-GB" dirty="0">
                <a:solidFill>
                  <a:srgbClr val="181818"/>
                </a:solidFill>
              </a:rPr>
              <a:t>Florent </a:t>
            </a:r>
            <a:r>
              <a:rPr lang="en-GB" dirty="0" err="1">
                <a:solidFill>
                  <a:srgbClr val="181818"/>
                </a:solidFill>
              </a:rPr>
              <a:t>Fesquet</a:t>
            </a:r>
            <a:endParaRPr lang="en-GB" dirty="0">
              <a:solidFill>
                <a:srgbClr val="181818"/>
              </a:solidFill>
            </a:endParaRPr>
          </a:p>
          <a:p>
            <a:pPr algn="ctr"/>
            <a:r>
              <a:rPr lang="en-GB" dirty="0">
                <a:solidFill>
                  <a:srgbClr val="181818"/>
                </a:solidFill>
              </a:rPr>
              <a:t>Ana Teresa P. Fontenla</a:t>
            </a:r>
          </a:p>
          <a:p>
            <a:pPr algn="ctr"/>
            <a:r>
              <a:rPr lang="en-GB" dirty="0">
                <a:solidFill>
                  <a:srgbClr val="181818"/>
                </a:solidFill>
              </a:rPr>
              <a:t>Damien Jerome </a:t>
            </a:r>
            <a:r>
              <a:rPr lang="en-GB" dirty="0" err="1">
                <a:solidFill>
                  <a:srgbClr val="181818"/>
                </a:solidFill>
              </a:rPr>
              <a:t>Foresy</a:t>
            </a:r>
            <a:endParaRPr lang="en-GB" dirty="0">
              <a:solidFill>
                <a:srgbClr val="181818"/>
              </a:solidFill>
            </a:endParaRPr>
          </a:p>
          <a:p>
            <a:pPr algn="ctr"/>
            <a:r>
              <a:rPr lang="en-GB" dirty="0">
                <a:solidFill>
                  <a:srgbClr val="181818"/>
                </a:solidFill>
              </a:rPr>
              <a:t>Gonzalo A. Izquierdo</a:t>
            </a:r>
          </a:p>
          <a:p>
            <a:pPr algn="ctr"/>
            <a:r>
              <a:rPr lang="en-GB" dirty="0">
                <a:solidFill>
                  <a:srgbClr val="181818"/>
                </a:solidFill>
              </a:rPr>
              <a:t>Jean-Marc </a:t>
            </a:r>
            <a:r>
              <a:rPr lang="en-GB" dirty="0" err="1">
                <a:solidFill>
                  <a:srgbClr val="181818"/>
                </a:solidFill>
              </a:rPr>
              <a:t>Malzacker</a:t>
            </a:r>
            <a:endParaRPr lang="en-GB" dirty="0">
              <a:solidFill>
                <a:srgbClr val="181818"/>
              </a:solidFill>
            </a:endParaRPr>
          </a:p>
          <a:p>
            <a:pPr algn="ctr"/>
            <a:r>
              <a:rPr lang="en-GB" dirty="0">
                <a:solidFill>
                  <a:srgbClr val="181818"/>
                </a:solidFill>
              </a:rPr>
              <a:t>Alexandre Porret</a:t>
            </a:r>
          </a:p>
          <a:p>
            <a:pPr algn="ctr"/>
            <a:r>
              <a:rPr lang="en-GB" dirty="0">
                <a:solidFill>
                  <a:srgbClr val="181818"/>
                </a:solidFill>
              </a:rPr>
              <a:t>Laurent </a:t>
            </a:r>
            <a:r>
              <a:rPr lang="en-GB" dirty="0" err="1">
                <a:solidFill>
                  <a:srgbClr val="181818"/>
                </a:solidFill>
              </a:rPr>
              <a:t>Prever-Loiri</a:t>
            </a:r>
            <a:endParaRPr lang="en-GB" b="1" dirty="0">
              <a:solidFill>
                <a:srgbClr val="181818"/>
              </a:solidFill>
            </a:endParaRPr>
          </a:p>
        </p:txBody>
      </p:sp>
      <p:sp>
        <p:nvSpPr>
          <p:cNvPr id="7" name="TextBox 19">
            <a:extLst>
              <a:ext uri="{FF2B5EF4-FFF2-40B4-BE49-F238E27FC236}">
                <a16:creationId xmlns:a16="http://schemas.microsoft.com/office/drawing/2014/main" id="{69E8EBD9-98BE-24B7-0E82-968C2CA5F9E0}"/>
              </a:ext>
            </a:extLst>
          </p:cNvPr>
          <p:cNvSpPr txBox="1"/>
          <p:nvPr/>
        </p:nvSpPr>
        <p:spPr>
          <a:xfrm>
            <a:off x="8879364" y="476672"/>
            <a:ext cx="235979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>
                <a:solidFill>
                  <a:srgbClr val="181818"/>
                </a:solidFill>
              </a:rPr>
              <a:t>TE-VSC</a:t>
            </a:r>
          </a:p>
          <a:p>
            <a:pPr algn="ctr"/>
            <a:r>
              <a:rPr lang="en-GB" dirty="0">
                <a:solidFill>
                  <a:srgbClr val="181818"/>
                </a:solidFill>
              </a:rPr>
              <a:t>Giuseppe Bregliozzi</a:t>
            </a:r>
          </a:p>
          <a:p>
            <a:pPr algn="ctr"/>
            <a:r>
              <a:rPr lang="en-GB" dirty="0">
                <a:solidFill>
                  <a:srgbClr val="181818"/>
                </a:solidFill>
              </a:rPr>
              <a:t>Sergio Calatroni</a:t>
            </a:r>
          </a:p>
          <a:p>
            <a:pPr algn="ctr"/>
            <a:r>
              <a:rPr lang="en-GB" dirty="0">
                <a:solidFill>
                  <a:srgbClr val="181818"/>
                </a:solidFill>
              </a:rPr>
              <a:t>Paolo Chiggiato</a:t>
            </a:r>
          </a:p>
          <a:p>
            <a:pPr algn="ctr"/>
            <a:r>
              <a:rPr lang="en-GB" dirty="0">
                <a:solidFill>
                  <a:srgbClr val="181818"/>
                </a:solidFill>
              </a:rPr>
              <a:t>Isabel </a:t>
            </a:r>
            <a:r>
              <a:rPr lang="en-GB" dirty="0" err="1">
                <a:solidFill>
                  <a:srgbClr val="181818"/>
                </a:solidFill>
              </a:rPr>
              <a:t>Cuevaz</a:t>
            </a:r>
            <a:endParaRPr lang="en-GB" dirty="0">
              <a:solidFill>
                <a:srgbClr val="181818"/>
              </a:solidFill>
            </a:endParaRPr>
          </a:p>
          <a:p>
            <a:pPr algn="ctr"/>
            <a:r>
              <a:rPr lang="en-GB" dirty="0">
                <a:solidFill>
                  <a:srgbClr val="181818"/>
                </a:solidFill>
              </a:rPr>
              <a:t>Thomas Da Silva</a:t>
            </a:r>
          </a:p>
          <a:p>
            <a:pPr algn="ctr"/>
            <a:r>
              <a:rPr lang="en-GB" dirty="0">
                <a:solidFill>
                  <a:srgbClr val="181818"/>
                </a:solidFill>
              </a:rPr>
              <a:t>Florent </a:t>
            </a:r>
            <a:r>
              <a:rPr lang="en-GB" dirty="0" err="1">
                <a:solidFill>
                  <a:srgbClr val="181818"/>
                </a:solidFill>
              </a:rPr>
              <a:t>Fesquet</a:t>
            </a:r>
            <a:endParaRPr lang="en-GB" dirty="0">
              <a:solidFill>
                <a:srgbClr val="181818"/>
              </a:solidFill>
            </a:endParaRPr>
          </a:p>
          <a:p>
            <a:pPr algn="ctr"/>
            <a:r>
              <a:rPr lang="en-GB" dirty="0">
                <a:solidFill>
                  <a:srgbClr val="181818"/>
                </a:solidFill>
              </a:rPr>
              <a:t>Alessio </a:t>
            </a:r>
            <a:r>
              <a:rPr lang="en-GB" dirty="0" err="1">
                <a:solidFill>
                  <a:srgbClr val="181818"/>
                </a:solidFill>
              </a:rPr>
              <a:t>Galloro</a:t>
            </a:r>
            <a:endParaRPr lang="en-GB" dirty="0">
              <a:solidFill>
                <a:srgbClr val="181818"/>
              </a:solidFill>
            </a:endParaRPr>
          </a:p>
          <a:p>
            <a:pPr algn="ctr"/>
            <a:r>
              <a:rPr lang="en-GB" dirty="0">
                <a:solidFill>
                  <a:srgbClr val="181818"/>
                </a:solidFill>
              </a:rPr>
              <a:t>Jan Hansen</a:t>
            </a:r>
          </a:p>
          <a:p>
            <a:pPr algn="ctr"/>
            <a:r>
              <a:rPr lang="en-GB" dirty="0">
                <a:solidFill>
                  <a:srgbClr val="181818"/>
                </a:solidFill>
              </a:rPr>
              <a:t>Patrick Krkotic</a:t>
            </a:r>
          </a:p>
          <a:p>
            <a:pPr algn="ctr"/>
            <a:r>
              <a:rPr lang="en-GB" dirty="0">
                <a:solidFill>
                  <a:srgbClr val="181818"/>
                </a:solidFill>
              </a:rPr>
              <a:t>Fabrice Santangelo</a:t>
            </a:r>
          </a:p>
          <a:p>
            <a:pPr algn="ctr"/>
            <a:r>
              <a:rPr lang="en-GB" dirty="0">
                <a:solidFill>
                  <a:srgbClr val="181818"/>
                </a:solidFill>
              </a:rPr>
              <a:t>Orlando Santos</a:t>
            </a:r>
          </a:p>
          <a:p>
            <a:pPr algn="ctr"/>
            <a:r>
              <a:rPr lang="en-GB" dirty="0">
                <a:solidFill>
                  <a:srgbClr val="181818"/>
                </a:solidFill>
              </a:rPr>
              <a:t>Josef Sestak</a:t>
            </a:r>
          </a:p>
          <a:p>
            <a:pPr algn="ctr"/>
            <a:r>
              <a:rPr lang="en-GB" dirty="0">
                <a:solidFill>
                  <a:srgbClr val="181818"/>
                </a:solidFill>
              </a:rPr>
              <a:t>Benoit </a:t>
            </a:r>
            <a:r>
              <a:rPr lang="en-GB" dirty="0" err="1">
                <a:solidFill>
                  <a:srgbClr val="181818"/>
                </a:solidFill>
              </a:rPr>
              <a:t>Teissandier</a:t>
            </a:r>
            <a:endParaRPr lang="en-GB" dirty="0">
              <a:solidFill>
                <a:srgbClr val="181818"/>
              </a:solidFill>
            </a:endParaRPr>
          </a:p>
          <a:p>
            <a:pPr algn="ctr"/>
            <a:r>
              <a:rPr lang="en-GB" dirty="0">
                <a:solidFill>
                  <a:srgbClr val="181818"/>
                </a:solidFill>
              </a:rPr>
              <a:t>Marc </a:t>
            </a:r>
            <a:r>
              <a:rPr lang="en-GB" dirty="0" err="1">
                <a:solidFill>
                  <a:srgbClr val="181818"/>
                </a:solidFill>
              </a:rPr>
              <a:t>Thiebert</a:t>
            </a:r>
            <a:endParaRPr lang="en-GB" dirty="0">
              <a:solidFill>
                <a:srgbClr val="181818"/>
              </a:solidFill>
            </a:endParaRPr>
          </a:p>
          <a:p>
            <a:pPr algn="ctr"/>
            <a:endParaRPr lang="en-GB" dirty="0">
              <a:solidFill>
                <a:srgbClr val="181818"/>
              </a:solidFill>
            </a:endParaRPr>
          </a:p>
        </p:txBody>
      </p:sp>
      <p:sp>
        <p:nvSpPr>
          <p:cNvPr id="11" name="TextBox 20">
            <a:extLst>
              <a:ext uri="{FF2B5EF4-FFF2-40B4-BE49-F238E27FC236}">
                <a16:creationId xmlns:a16="http://schemas.microsoft.com/office/drawing/2014/main" id="{18B2CD5A-0F80-6B80-1752-21A22C697881}"/>
              </a:ext>
            </a:extLst>
          </p:cNvPr>
          <p:cNvSpPr txBox="1"/>
          <p:nvPr/>
        </p:nvSpPr>
        <p:spPr>
          <a:xfrm>
            <a:off x="904885" y="476672"/>
            <a:ext cx="27051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>
                <a:solidFill>
                  <a:srgbClr val="181818"/>
                </a:solidFill>
              </a:rPr>
              <a:t>BE-ABP</a:t>
            </a:r>
          </a:p>
          <a:p>
            <a:pPr algn="ctr"/>
            <a:r>
              <a:rPr lang="en-GB" dirty="0">
                <a:solidFill>
                  <a:srgbClr val="181818"/>
                </a:solidFill>
              </a:rPr>
              <a:t>Chiara Antuono</a:t>
            </a:r>
          </a:p>
          <a:p>
            <a:pPr algn="ctr"/>
            <a:r>
              <a:rPr lang="en-GB" dirty="0">
                <a:solidFill>
                  <a:srgbClr val="181818"/>
                </a:solidFill>
              </a:rPr>
              <a:t>Elena De La Fuente</a:t>
            </a:r>
            <a:br>
              <a:rPr lang="en-GB" dirty="0">
                <a:solidFill>
                  <a:srgbClr val="181818"/>
                </a:solidFill>
              </a:rPr>
            </a:br>
            <a:r>
              <a:rPr lang="en-GB" dirty="0">
                <a:solidFill>
                  <a:srgbClr val="181818"/>
                </a:solidFill>
              </a:rPr>
              <a:t>Riccardo De Maria</a:t>
            </a:r>
            <a:br>
              <a:rPr lang="en-GB" dirty="0">
                <a:solidFill>
                  <a:srgbClr val="181818"/>
                </a:solidFill>
              </a:rPr>
            </a:br>
            <a:r>
              <a:rPr lang="en-GB" dirty="0">
                <a:solidFill>
                  <a:srgbClr val="181818"/>
                </a:solidFill>
              </a:rPr>
              <a:t>Stéphane </a:t>
            </a:r>
            <a:r>
              <a:rPr lang="en-GB" dirty="0" err="1">
                <a:solidFill>
                  <a:srgbClr val="181818"/>
                </a:solidFill>
              </a:rPr>
              <a:t>Fartoukh</a:t>
            </a:r>
            <a:endParaRPr lang="en-GB" dirty="0">
              <a:solidFill>
                <a:srgbClr val="181818"/>
              </a:solidFill>
            </a:endParaRPr>
          </a:p>
          <a:p>
            <a:pPr algn="ctr"/>
            <a:r>
              <a:rPr lang="en-GB" dirty="0">
                <a:solidFill>
                  <a:srgbClr val="181818"/>
                </a:solidFill>
              </a:rPr>
              <a:t>Lorenzo </a:t>
            </a:r>
            <a:r>
              <a:rPr lang="en-GB" dirty="0" err="1">
                <a:solidFill>
                  <a:srgbClr val="181818"/>
                </a:solidFill>
              </a:rPr>
              <a:t>Giacomel</a:t>
            </a:r>
            <a:endParaRPr lang="en-GB" dirty="0">
              <a:solidFill>
                <a:srgbClr val="181818"/>
              </a:solidFill>
            </a:endParaRPr>
          </a:p>
          <a:p>
            <a:pPr algn="ctr"/>
            <a:r>
              <a:rPr lang="en-GB" dirty="0">
                <a:solidFill>
                  <a:srgbClr val="181818"/>
                </a:solidFill>
              </a:rPr>
              <a:t>Nicolas Mounet </a:t>
            </a:r>
          </a:p>
          <a:p>
            <a:pPr algn="ctr"/>
            <a:r>
              <a:rPr lang="en-GB" dirty="0">
                <a:solidFill>
                  <a:srgbClr val="181818"/>
                </a:solidFill>
              </a:rPr>
              <a:t>Yannis </a:t>
            </a:r>
            <a:r>
              <a:rPr lang="en-GB" dirty="0" err="1">
                <a:solidFill>
                  <a:srgbClr val="181818"/>
                </a:solidFill>
              </a:rPr>
              <a:t>Papaphilippou</a:t>
            </a:r>
            <a:endParaRPr lang="en-GB" dirty="0">
              <a:solidFill>
                <a:srgbClr val="181818"/>
              </a:solidFill>
            </a:endParaRPr>
          </a:p>
          <a:p>
            <a:pPr algn="ctr"/>
            <a:r>
              <a:rPr lang="en-GB" dirty="0">
                <a:solidFill>
                  <a:srgbClr val="181818"/>
                </a:solidFill>
              </a:rPr>
              <a:t>Giovanni </a:t>
            </a:r>
            <a:r>
              <a:rPr lang="en-GB" dirty="0" err="1">
                <a:solidFill>
                  <a:srgbClr val="181818"/>
                </a:solidFill>
              </a:rPr>
              <a:t>Rumolo</a:t>
            </a:r>
            <a:endParaRPr lang="en-GB" dirty="0">
              <a:solidFill>
                <a:srgbClr val="181818"/>
              </a:solidFill>
            </a:endParaRPr>
          </a:p>
          <a:p>
            <a:pPr algn="ctr"/>
            <a:r>
              <a:rPr lang="en-GB" dirty="0">
                <a:solidFill>
                  <a:srgbClr val="181818"/>
                </a:solidFill>
              </a:rPr>
              <a:t>Benoit Salvant</a:t>
            </a:r>
          </a:p>
          <a:p>
            <a:pPr algn="ctr"/>
            <a:r>
              <a:rPr lang="en-GB" dirty="0">
                <a:solidFill>
                  <a:srgbClr val="181818"/>
                </a:solidFill>
              </a:rPr>
              <a:t>Leonardo Sito</a:t>
            </a:r>
          </a:p>
          <a:p>
            <a:pPr algn="ctr"/>
            <a:r>
              <a:rPr lang="en-GB" dirty="0">
                <a:solidFill>
                  <a:srgbClr val="181818"/>
                </a:solidFill>
              </a:rPr>
              <a:t>Carlo </a:t>
            </a:r>
            <a:r>
              <a:rPr lang="en-GB" dirty="0" err="1">
                <a:solidFill>
                  <a:srgbClr val="181818"/>
                </a:solidFill>
              </a:rPr>
              <a:t>Zannini</a:t>
            </a:r>
            <a:endParaRPr lang="en-GB" dirty="0">
              <a:solidFill>
                <a:srgbClr val="181818"/>
              </a:solidFill>
            </a:endParaRPr>
          </a:p>
        </p:txBody>
      </p:sp>
      <p:sp>
        <p:nvSpPr>
          <p:cNvPr id="12" name="TextBox 21">
            <a:extLst>
              <a:ext uri="{FF2B5EF4-FFF2-40B4-BE49-F238E27FC236}">
                <a16:creationId xmlns:a16="http://schemas.microsoft.com/office/drawing/2014/main" id="{8DF70916-8B4A-8E4F-BCCF-370A2C3CEE07}"/>
              </a:ext>
            </a:extLst>
          </p:cNvPr>
          <p:cNvSpPr txBox="1"/>
          <p:nvPr/>
        </p:nvSpPr>
        <p:spPr>
          <a:xfrm>
            <a:off x="8706709" y="5366770"/>
            <a:ext cx="2705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>
                <a:solidFill>
                  <a:srgbClr val="181818"/>
                </a:solidFill>
              </a:rPr>
              <a:t>TE-MSC</a:t>
            </a:r>
          </a:p>
          <a:p>
            <a:pPr algn="ctr"/>
            <a:r>
              <a:rPr lang="en-GB" dirty="0">
                <a:solidFill>
                  <a:srgbClr val="181818"/>
                </a:solidFill>
              </a:rPr>
              <a:t>Mariano </a:t>
            </a:r>
            <a:r>
              <a:rPr lang="en-GB" dirty="0" err="1">
                <a:solidFill>
                  <a:srgbClr val="181818"/>
                </a:solidFill>
              </a:rPr>
              <a:t>Pentella</a:t>
            </a:r>
            <a:endParaRPr lang="en-GB" b="1" dirty="0">
              <a:solidFill>
                <a:srgbClr val="181818"/>
              </a:solidFill>
            </a:endParaRPr>
          </a:p>
        </p:txBody>
      </p:sp>
      <p:sp>
        <p:nvSpPr>
          <p:cNvPr id="14" name="TextBox 24">
            <a:extLst>
              <a:ext uri="{FF2B5EF4-FFF2-40B4-BE49-F238E27FC236}">
                <a16:creationId xmlns:a16="http://schemas.microsoft.com/office/drawing/2014/main" id="{55DDF7B2-9DAD-3F57-7571-F453B8A66A47}"/>
              </a:ext>
            </a:extLst>
          </p:cNvPr>
          <p:cNvSpPr txBox="1"/>
          <p:nvPr/>
        </p:nvSpPr>
        <p:spPr>
          <a:xfrm>
            <a:off x="4788134" y="5228270"/>
            <a:ext cx="2705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>
                <a:solidFill>
                  <a:srgbClr val="181818"/>
                </a:solidFill>
              </a:rPr>
              <a:t>SY-RF</a:t>
            </a:r>
          </a:p>
          <a:p>
            <a:pPr algn="ctr"/>
            <a:r>
              <a:rPr lang="en-GB" dirty="0">
                <a:solidFill>
                  <a:srgbClr val="181818"/>
                </a:solidFill>
              </a:rPr>
              <a:t>Ivan Karpov</a:t>
            </a:r>
            <a:endParaRPr lang="en-GB" b="1" u="sng" dirty="0">
              <a:solidFill>
                <a:srgbClr val="181818"/>
              </a:solidFill>
            </a:endParaRPr>
          </a:p>
          <a:p>
            <a:pPr algn="ctr"/>
            <a:r>
              <a:rPr lang="en-GB" dirty="0">
                <a:solidFill>
                  <a:srgbClr val="181818"/>
                </a:solidFill>
              </a:rPr>
              <a:t>Christine Vollinger</a:t>
            </a:r>
            <a:endParaRPr lang="en-GB" b="1" dirty="0">
              <a:solidFill>
                <a:srgbClr val="181818"/>
              </a:solidFill>
            </a:endParaRPr>
          </a:p>
        </p:txBody>
      </p:sp>
      <p:sp>
        <p:nvSpPr>
          <p:cNvPr id="15" name="TextBox 22">
            <a:extLst>
              <a:ext uri="{FF2B5EF4-FFF2-40B4-BE49-F238E27FC236}">
                <a16:creationId xmlns:a16="http://schemas.microsoft.com/office/drawing/2014/main" id="{6FF3AF10-FE0A-41B0-FBE8-B01B7F690EE0}"/>
              </a:ext>
            </a:extLst>
          </p:cNvPr>
          <p:cNvSpPr txBox="1"/>
          <p:nvPr/>
        </p:nvSpPr>
        <p:spPr>
          <a:xfrm>
            <a:off x="4996115" y="4101712"/>
            <a:ext cx="2289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181818"/>
                </a:solidFill>
              </a:rPr>
              <a:t>On behalf of…</a:t>
            </a:r>
          </a:p>
        </p:txBody>
      </p:sp>
    </p:spTree>
    <p:extLst>
      <p:ext uri="{BB962C8B-B14F-4D97-AF65-F5344CB8AC3E}">
        <p14:creationId xmlns:p14="http://schemas.microsoft.com/office/powerpoint/2010/main" val="195302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8B9B6953-E31F-9FBE-B94F-8A73C921AEF1}"/>
              </a:ext>
            </a:extLst>
          </p:cNvPr>
          <p:cNvSpPr txBox="1"/>
          <p:nvPr/>
        </p:nvSpPr>
        <p:spPr>
          <a:xfrm>
            <a:off x="1927376" y="2204864"/>
            <a:ext cx="43924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b="1" dirty="0" err="1">
                <a:solidFill>
                  <a:srgbClr val="181818"/>
                </a:solidFill>
              </a:rPr>
              <a:t>Thank</a:t>
            </a:r>
            <a:r>
              <a:rPr lang="de-DE" b="1" dirty="0">
                <a:solidFill>
                  <a:srgbClr val="181818"/>
                </a:solidFill>
              </a:rPr>
              <a:t> </a:t>
            </a:r>
            <a:r>
              <a:rPr lang="de-DE" b="1" dirty="0" err="1">
                <a:solidFill>
                  <a:srgbClr val="181818"/>
                </a:solidFill>
              </a:rPr>
              <a:t>you</a:t>
            </a:r>
            <a:r>
              <a:rPr lang="de-DE" b="1" dirty="0">
                <a:solidFill>
                  <a:srgbClr val="181818"/>
                </a:solidFill>
              </a:rPr>
              <a:t> </a:t>
            </a:r>
            <a:r>
              <a:rPr lang="de-DE" b="1" dirty="0" err="1">
                <a:solidFill>
                  <a:srgbClr val="181818"/>
                </a:solidFill>
              </a:rPr>
              <a:t>for</a:t>
            </a:r>
            <a:r>
              <a:rPr lang="de-DE" b="1" dirty="0">
                <a:solidFill>
                  <a:srgbClr val="181818"/>
                </a:solidFill>
              </a:rPr>
              <a:t> </a:t>
            </a:r>
            <a:r>
              <a:rPr lang="de-DE" b="1" dirty="0" err="1">
                <a:solidFill>
                  <a:srgbClr val="181818"/>
                </a:solidFill>
              </a:rPr>
              <a:t>your</a:t>
            </a:r>
            <a:r>
              <a:rPr lang="de-DE" b="1" dirty="0">
                <a:solidFill>
                  <a:srgbClr val="181818"/>
                </a:solidFill>
              </a:rPr>
              <a:t> </a:t>
            </a:r>
            <a:r>
              <a:rPr lang="de-DE" b="1" dirty="0" err="1">
                <a:solidFill>
                  <a:srgbClr val="181818"/>
                </a:solidFill>
              </a:rPr>
              <a:t>attention</a:t>
            </a:r>
            <a:r>
              <a:rPr lang="de-DE" b="1" dirty="0">
                <a:solidFill>
                  <a:srgbClr val="181818"/>
                </a:solidFill>
              </a:rPr>
              <a:t>!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DA9BB6F-64D3-309E-BD2C-9D12C11F3B35}"/>
              </a:ext>
            </a:extLst>
          </p:cNvPr>
          <p:cNvSpPr txBox="1"/>
          <p:nvPr/>
        </p:nvSpPr>
        <p:spPr>
          <a:xfrm>
            <a:off x="7104112" y="3656057"/>
            <a:ext cx="43924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b="1" dirty="0">
                <a:solidFill>
                  <a:srgbClr val="181818"/>
                </a:solidFill>
              </a:rPr>
              <a:t>Any </a:t>
            </a:r>
            <a:r>
              <a:rPr lang="de-DE" b="1" dirty="0" err="1">
                <a:solidFill>
                  <a:srgbClr val="181818"/>
                </a:solidFill>
              </a:rPr>
              <a:t>questions</a:t>
            </a:r>
            <a:r>
              <a:rPr lang="de-DE" b="1" dirty="0">
                <a:solidFill>
                  <a:srgbClr val="181818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4224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D9A59F40-FE42-6A4C-EEF6-0C4C61EC7703}"/>
              </a:ext>
            </a:extLst>
          </p:cNvPr>
          <p:cNvGrpSpPr/>
          <p:nvPr/>
        </p:nvGrpSpPr>
        <p:grpSpPr>
          <a:xfrm>
            <a:off x="1250732" y="2453616"/>
            <a:ext cx="9690537" cy="3361099"/>
            <a:chOff x="1147494" y="2526087"/>
            <a:chExt cx="9690537" cy="3361099"/>
          </a:xfrm>
        </p:grpSpPr>
        <p:pic>
          <p:nvPicPr>
            <p:cNvPr id="6" name="Picture 7" descr="A picture containing text, line, diagram, plot&#10;&#10;Description automatically generated">
              <a:extLst>
                <a:ext uri="{FF2B5EF4-FFF2-40B4-BE49-F238E27FC236}">
                  <a16:creationId xmlns:a16="http://schemas.microsoft.com/office/drawing/2014/main" id="{79FE26A7-8303-9787-CBD7-831052C9E6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762" t="3006" r="12522" b="6209"/>
            <a:stretch/>
          </p:blipFill>
          <p:spPr>
            <a:xfrm>
              <a:off x="1147494" y="2526087"/>
              <a:ext cx="5603102" cy="3361099"/>
            </a:xfrm>
            <a:prstGeom prst="rect">
              <a:avLst/>
            </a:prstGeom>
          </p:spPr>
        </p:pic>
        <p:pic>
          <p:nvPicPr>
            <p:cNvPr id="8" name="Picture 7" descr="A picture containing text, line, plot, diagram&#10;&#10;Description automatically generated">
              <a:extLst>
                <a:ext uri="{FF2B5EF4-FFF2-40B4-BE49-F238E27FC236}">
                  <a16:creationId xmlns:a16="http://schemas.microsoft.com/office/drawing/2014/main" id="{456E4FCE-052A-B84A-037D-3381EC6A95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455" t="3246" r="34789" b="7418"/>
            <a:stretch/>
          </p:blipFill>
          <p:spPr>
            <a:xfrm>
              <a:off x="6750596" y="2533230"/>
              <a:ext cx="4087435" cy="3314608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6">
                <a:extLst>
                  <a:ext uri="{FF2B5EF4-FFF2-40B4-BE49-F238E27FC236}">
                    <a16:creationId xmlns:a16="http://schemas.microsoft.com/office/drawing/2014/main" id="{FDEDB535-2B07-9D51-5E07-C3F26A62DCB9}"/>
                  </a:ext>
                </a:extLst>
              </p:cNvPr>
              <p:cNvSpPr txBox="1"/>
              <p:nvPr/>
            </p:nvSpPr>
            <p:spPr>
              <a:xfrm>
                <a:off x="2963342" y="1187041"/>
                <a:ext cx="626531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>
                    <a:solidFill>
                      <a:srgbClr val="181818"/>
                    </a:solidFill>
                  </a:rPr>
                  <a:t>May 25-26, 2023: Pressure spikes</a:t>
                </a:r>
                <a:r>
                  <a:rPr lang="en-GB" sz="1600" dirty="0">
                    <a:solidFill>
                      <a:srgbClr val="181818"/>
                    </a:solidFill>
                  </a:rPr>
                  <a:t> within the vacuum sector </a:t>
                </a:r>
                <a:r>
                  <a:rPr lang="en-GB" sz="1600" b="1" dirty="0">
                    <a:solidFill>
                      <a:srgbClr val="181818"/>
                    </a:solidFill>
                  </a:rPr>
                  <a:t>A4L1</a:t>
                </a:r>
                <a:r>
                  <a:rPr lang="en-GB" sz="1600" dirty="0">
                    <a:solidFill>
                      <a:srgbClr val="181818"/>
                    </a:solidFill>
                  </a:rPr>
                  <a:t> during the fill ID 8828 (</a:t>
                </a:r>
                <a:r>
                  <a:rPr lang="en-GB" sz="1600" b="1" dirty="0">
                    <a:solidFill>
                      <a:srgbClr val="181818"/>
                    </a:solidFill>
                  </a:rPr>
                  <a:t>1.63 </a:t>
                </a:r>
                <a14:m>
                  <m:oMath xmlns:m="http://schemas.openxmlformats.org/officeDocument/2006/math">
                    <m:r>
                      <a:rPr lang="de-DE" sz="1600" b="1" i="1" smtClean="0">
                        <a:solidFill>
                          <a:srgbClr val="181818"/>
                        </a:solidFill>
                        <a:latin typeface="Cambria Math" panose="02040503050406030204" pitchFamily="18" charset="0"/>
                      </a:rPr>
                      <m:t>⋅</m:t>
                    </m:r>
                  </m:oMath>
                </a14:m>
                <a:r>
                  <a:rPr lang="en-GB" sz="1600" b="1" dirty="0">
                    <a:solidFill>
                      <a:srgbClr val="181818"/>
                    </a:solidFill>
                  </a:rPr>
                  <a:t> 10</a:t>
                </a:r>
                <a:r>
                  <a:rPr lang="en-GB" sz="1600" b="1" baseline="30000" dirty="0">
                    <a:solidFill>
                      <a:srgbClr val="181818"/>
                    </a:solidFill>
                  </a:rPr>
                  <a:t>11 </a:t>
                </a:r>
                <a:r>
                  <a:rPr lang="en-GB" sz="1600" b="1" dirty="0">
                    <a:solidFill>
                      <a:srgbClr val="181818"/>
                    </a:solidFill>
                  </a:rPr>
                  <a:t>p/b – 2358 bunches</a:t>
                </a:r>
                <a:r>
                  <a:rPr lang="en-GB" sz="1600" dirty="0">
                    <a:solidFill>
                      <a:srgbClr val="181818"/>
                    </a:solidFill>
                  </a:rPr>
                  <a:t>) lead to a beam dump due to losses.</a:t>
                </a:r>
                <a:endParaRPr lang="en-GB" sz="1600" b="1" dirty="0">
                  <a:solidFill>
                    <a:srgbClr val="181818"/>
                  </a:solidFill>
                </a:endParaRPr>
              </a:p>
            </p:txBody>
          </p:sp>
        </mc:Choice>
        <mc:Fallback xmlns="">
          <p:sp>
            <p:nvSpPr>
              <p:cNvPr id="4" name="TextBox 6">
                <a:extLst>
                  <a:ext uri="{FF2B5EF4-FFF2-40B4-BE49-F238E27FC236}">
                    <a16:creationId xmlns:a16="http://schemas.microsoft.com/office/drawing/2014/main" id="{FDEDB535-2B07-9D51-5E07-C3F26A62DC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3342" y="1187041"/>
                <a:ext cx="6265316" cy="830997"/>
              </a:xfrm>
              <a:prstGeom prst="rect">
                <a:avLst/>
              </a:prstGeom>
              <a:blipFill>
                <a:blip r:embed="rId5"/>
                <a:stretch>
                  <a:fillRect l="-292" t="-2206" r="-292" b="-88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E3E551A6-8368-A7D7-A06E-7BD788B2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fld id="{62071F81-0CC7-4691-BA92-97EE420DB9B4}" type="datetime3">
              <a:rPr lang="de-CH" smtClean="0"/>
              <a:t>07/12/23</a:t>
            </a:fld>
            <a:endParaRPr lang="en-US" dirty="0"/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3371DC1B-0835-3971-4E15-75EDE0387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C. Antuono and P. Krkoti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lang="en-US" dirty="0"/>
              <a:t>| Limitations from LHC RF Fingers</a:t>
            </a:r>
          </a:p>
        </p:txBody>
      </p:sp>
      <p:sp>
        <p:nvSpPr>
          <p:cNvPr id="16" name="Foliennummernplatzhalter 11">
            <a:extLst>
              <a:ext uri="{FF2B5EF4-FFF2-40B4-BE49-F238E27FC236}">
                <a16:creationId xmlns:a16="http://schemas.microsoft.com/office/drawing/2014/main" id="{8CC60CB2-E9FF-3E05-92F6-A1259EFEF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2" name="!!Title 4">
            <a:extLst>
              <a:ext uri="{FF2B5EF4-FFF2-40B4-BE49-F238E27FC236}">
                <a16:creationId xmlns:a16="http://schemas.microsoft.com/office/drawing/2014/main" id="{8A8C1C7C-376C-A112-0751-17DF12F534B7}"/>
              </a:ext>
            </a:extLst>
          </p:cNvPr>
          <p:cNvSpPr txBox="1">
            <a:spLocks/>
          </p:cNvSpPr>
          <p:nvPr/>
        </p:nvSpPr>
        <p:spPr>
          <a:xfrm>
            <a:off x="370051" y="171959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Fault recording in 2023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181EB204-F285-BABD-240E-BF6C98DB8D55}"/>
              </a:ext>
            </a:extLst>
          </p:cNvPr>
          <p:cNvSpPr/>
          <p:nvPr/>
        </p:nvSpPr>
        <p:spPr>
          <a:xfrm>
            <a:off x="-5974" y="111780"/>
            <a:ext cx="108000" cy="53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3469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 hidden="1">
            <a:extLst>
              <a:ext uri="{FF2B5EF4-FFF2-40B4-BE49-F238E27FC236}">
                <a16:creationId xmlns:a16="http://schemas.microsoft.com/office/drawing/2014/main" id="{F6BDF009-1939-31DF-040E-42BA920BA891}"/>
              </a:ext>
            </a:extLst>
          </p:cNvPr>
          <p:cNvSpPr txBox="1"/>
          <p:nvPr/>
        </p:nvSpPr>
        <p:spPr>
          <a:xfrm>
            <a:off x="1595770" y="1666900"/>
            <a:ext cx="3731915" cy="367793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9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6F08B3-37B7-4D5C-80DD-85ECEA54CD23}"/>
              </a:ext>
            </a:extLst>
          </p:cNvPr>
          <p:cNvSpPr/>
          <p:nvPr/>
        </p:nvSpPr>
        <p:spPr>
          <a:xfrm>
            <a:off x="5500914" y="1448853"/>
            <a:ext cx="6691086" cy="40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1" name="Group 10" hidden="1">
            <a:extLst>
              <a:ext uri="{FF2B5EF4-FFF2-40B4-BE49-F238E27FC236}">
                <a16:creationId xmlns:a16="http://schemas.microsoft.com/office/drawing/2014/main" id="{1C610C1F-1DDF-A33D-8C33-577A0E5B9153}"/>
              </a:ext>
            </a:extLst>
          </p:cNvPr>
          <p:cNvGrpSpPr/>
          <p:nvPr/>
        </p:nvGrpSpPr>
        <p:grpSpPr>
          <a:xfrm>
            <a:off x="5847372" y="2324859"/>
            <a:ext cx="5420703" cy="2029983"/>
            <a:chOff x="5847372" y="2324859"/>
            <a:chExt cx="5420703" cy="2029983"/>
          </a:xfrm>
        </p:grpSpPr>
        <p:sp>
          <p:nvSpPr>
            <p:cNvPr id="8" name="!!Title">
              <a:extLst>
                <a:ext uri="{FF2B5EF4-FFF2-40B4-BE49-F238E27FC236}">
                  <a16:creationId xmlns:a16="http://schemas.microsoft.com/office/drawing/2014/main" id="{DF7833B0-BA71-4453-853F-974C3C7535A2}"/>
                </a:ext>
              </a:extLst>
            </p:cNvPr>
            <p:cNvSpPr txBox="1"/>
            <p:nvPr/>
          </p:nvSpPr>
          <p:spPr>
            <a:xfrm>
              <a:off x="5847372" y="2324859"/>
              <a:ext cx="5420703" cy="1107996"/>
            </a:xfrm>
            <a:prstGeom prst="rect">
              <a:avLst/>
            </a:prstGeom>
            <a:noFill/>
          </p:spPr>
          <p:txBody>
            <a:bodyPr wrap="square" lIns="0" tIns="0" rIns="0" bIns="0" numCol="1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WHAT IS</a:t>
              </a:r>
              <a:br>
                <a:rPr kumimoji="0" lang="de-DE" altLang="de-DE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de-DE" altLang="de-DE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BEAM IMPEDANCE?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0CD49EC-E6A4-4053-A5B4-CB9DBB8C3F88}"/>
                </a:ext>
              </a:extLst>
            </p:cNvPr>
            <p:cNvSpPr txBox="1"/>
            <p:nvPr/>
          </p:nvSpPr>
          <p:spPr>
            <a:xfrm>
              <a:off x="5847372" y="3616178"/>
              <a:ext cx="3858236" cy="738664"/>
            </a:xfrm>
            <a:prstGeom prst="rect">
              <a:avLst/>
            </a:prstGeom>
            <a:noFill/>
          </p:spPr>
          <p:txBody>
            <a:bodyPr wrap="none" lIns="0" tIns="0" rIns="0" bIns="0" numCol="1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de-DE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6E246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Wakefields</a:t>
              </a:r>
              <a:r>
                <a:rPr kumimoji="0" lang="en-GB" altLang="de-DE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6E246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and Impedances</a:t>
              </a:r>
              <a:br>
                <a:rPr kumimoji="0" lang="en-GB" altLang="de-DE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6E246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endParaRPr kumimoji="0" lang="en-GB" alt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6E246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DA48A9-DD2F-960E-300C-62B4A106D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D0EC0A-8D34-4E51-AEDF-9C20334F778E}" type="datetime1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1C4531-8AF4-82EE-96A4-26C21F042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Chiara Antuono | HL WP2 meeting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CDFF908-F51E-B459-539C-468A292C1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4BFCE5-BA66-4B4C-4720-C215411BD3BC}"/>
              </a:ext>
            </a:extLst>
          </p:cNvPr>
          <p:cNvSpPr txBox="1"/>
          <p:nvPr/>
        </p:nvSpPr>
        <p:spPr>
          <a:xfrm>
            <a:off x="4764844" y="2780157"/>
            <a:ext cx="3792879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Backup</a:t>
            </a:r>
            <a:endParaRPr kumimoji="0" lang="en-GB" sz="6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90006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2EFEFB6B-A405-32C8-687F-FD93B706D3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124" y="346990"/>
            <a:ext cx="5017751" cy="5854043"/>
          </a:xfrm>
          <a:prstGeom prst="rect">
            <a:avLst/>
          </a:prstGeom>
        </p:spPr>
      </p:pic>
      <p:sp>
        <p:nvSpPr>
          <p:cNvPr id="6" name="!!Title 4">
            <a:extLst>
              <a:ext uri="{FF2B5EF4-FFF2-40B4-BE49-F238E27FC236}">
                <a16:creationId xmlns:a16="http://schemas.microsoft.com/office/drawing/2014/main" id="{684B4397-1ADE-CE9B-9CBC-AE17B9585AD0}"/>
              </a:ext>
            </a:extLst>
          </p:cNvPr>
          <p:cNvSpPr txBox="1">
            <a:spLocks/>
          </p:cNvSpPr>
          <p:nvPr/>
        </p:nvSpPr>
        <p:spPr>
          <a:xfrm>
            <a:off x="263352" y="106560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Simulations Vs measurements : validation of the model</a:t>
            </a:r>
            <a:endParaRPr lang="en-GB" sz="3200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048CC9AF-A7E6-967D-A373-28D8313EC1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71F81-0CC7-4691-BA92-97EE420DB9B4}" type="datetime3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07/12/23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ußzeilenplatzhalter 5">
            <a:extLst>
              <a:ext uri="{FF2B5EF4-FFF2-40B4-BE49-F238E27FC236}">
                <a16:creationId xmlns:a16="http://schemas.microsoft.com/office/drawing/2014/main" id="{5CD46290-6415-E4A5-85E1-CECE35630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Antuono and P. Krkoti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Limitations from LHC RF Fingers</a:t>
            </a:r>
          </a:p>
        </p:txBody>
      </p:sp>
    </p:spTree>
    <p:extLst>
      <p:ext uri="{BB962C8B-B14F-4D97-AF65-F5344CB8AC3E}">
        <p14:creationId xmlns:p14="http://schemas.microsoft.com/office/powerpoint/2010/main" val="41426613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66CF9DA-86C8-C2A5-2B78-FDF5B88D03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32" y="445188"/>
            <a:ext cx="11568684" cy="4824536"/>
          </a:xfrm>
        </p:spPr>
        <p:txBody>
          <a:bodyPr>
            <a:normAutofit/>
          </a:bodyPr>
          <a:lstStyle/>
          <a:p>
            <a:pPr marL="648000" lvl="3" indent="0">
              <a:buNone/>
            </a:pPr>
            <a:endParaRPr lang="en-CH" sz="1400" dirty="0"/>
          </a:p>
          <a:p>
            <a:r>
              <a:rPr lang="en-CH" sz="2000" dirty="0"/>
              <a:t>Smaller diameter modules are expected to be less critical</a:t>
            </a:r>
          </a:p>
          <a:p>
            <a:pPr lvl="2"/>
            <a:r>
              <a:rPr lang="en-CH" sz="1600" dirty="0"/>
              <a:t>higher frequency modes</a:t>
            </a:r>
            <a:endParaRPr lang="en-US" sz="1600" dirty="0"/>
          </a:p>
          <a:p>
            <a:pPr lvl="2"/>
            <a:r>
              <a:rPr lang="en-CH" sz="1600" dirty="0"/>
              <a:t>Only 1 beam</a:t>
            </a:r>
            <a:endParaRPr lang="en-US" sz="1600" dirty="0"/>
          </a:p>
          <a:p>
            <a:pPr lvl="2"/>
            <a:r>
              <a:rPr lang="en-CH" sz="1600" dirty="0"/>
              <a:t>smaller beam offset</a:t>
            </a:r>
            <a:endParaRPr lang="en-US" sz="1600" dirty="0"/>
          </a:p>
          <a:p>
            <a:pPr lvl="2"/>
            <a:r>
              <a:rPr lang="en-CH" sz="1600" dirty="0"/>
              <a:t>less production defects</a:t>
            </a:r>
            <a:endParaRPr lang="en-US" sz="1600" dirty="0"/>
          </a:p>
          <a:p>
            <a:pPr lvl="2"/>
            <a:r>
              <a:rPr lang="en-US" sz="1600" dirty="0"/>
              <a:t>lower impact of the machine layout</a:t>
            </a:r>
            <a:endParaRPr lang="en-CH" sz="1600" dirty="0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373DEA0C-3206-0F54-8453-976C8C155827}"/>
              </a:ext>
            </a:extLst>
          </p:cNvPr>
          <p:cNvSpPr/>
          <p:nvPr/>
        </p:nvSpPr>
        <p:spPr>
          <a:xfrm>
            <a:off x="0" y="113652"/>
            <a:ext cx="108000" cy="53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de-DE" altLang="de-DE"/>
          </a:p>
        </p:txBody>
      </p:sp>
      <p:sp>
        <p:nvSpPr>
          <p:cNvPr id="4" name="!!Title 4">
            <a:extLst>
              <a:ext uri="{FF2B5EF4-FFF2-40B4-BE49-F238E27FC236}">
                <a16:creationId xmlns:a16="http://schemas.microsoft.com/office/drawing/2014/main" id="{E1397BC5-70CE-81CA-63BD-3FF5EED74F78}"/>
              </a:ext>
            </a:extLst>
          </p:cNvPr>
          <p:cNvSpPr txBox="1">
            <a:spLocks/>
          </p:cNvSpPr>
          <p:nvPr/>
        </p:nvSpPr>
        <p:spPr>
          <a:xfrm>
            <a:off x="381130" y="205581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Do we expect failure of the smaller modules?</a:t>
            </a:r>
          </a:p>
        </p:txBody>
      </p:sp>
      <p:pic>
        <p:nvPicPr>
          <p:cNvPr id="2" name="Picture 1" descr="A group of metal objects on a table&#10;&#10;Description automatically generated">
            <a:extLst>
              <a:ext uri="{FF2B5EF4-FFF2-40B4-BE49-F238E27FC236}">
                <a16:creationId xmlns:a16="http://schemas.microsoft.com/office/drawing/2014/main" id="{D5C08E82-A4AD-7758-70D4-0A5E474988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9976" y="1308259"/>
            <a:ext cx="5378345" cy="222660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998FEB2-20D3-249B-A04E-D8E2CA4D40D8}"/>
              </a:ext>
            </a:extLst>
          </p:cNvPr>
          <p:cNvSpPr txBox="1"/>
          <p:nvPr/>
        </p:nvSpPr>
        <p:spPr>
          <a:xfrm>
            <a:off x="6486199" y="2633567"/>
            <a:ext cx="969453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400" dirty="0" err="1"/>
              <a:t>DN100</a:t>
            </a:r>
            <a:endParaRPr lang="en-GB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0CC9C0-066A-323E-F093-F07EFDFD7C3B}"/>
              </a:ext>
            </a:extLst>
          </p:cNvPr>
          <p:cNvSpPr txBox="1"/>
          <p:nvPr/>
        </p:nvSpPr>
        <p:spPr>
          <a:xfrm>
            <a:off x="9366519" y="2621690"/>
            <a:ext cx="969453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400" dirty="0" err="1"/>
              <a:t>DN130</a:t>
            </a:r>
            <a:endParaRPr lang="en-GB" sz="1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CEDD4D-15C8-6E6C-ACAA-9AD6846690B0}"/>
              </a:ext>
            </a:extLst>
          </p:cNvPr>
          <p:cNvSpPr/>
          <p:nvPr/>
        </p:nvSpPr>
        <p:spPr>
          <a:xfrm>
            <a:off x="1860071" y="3609409"/>
            <a:ext cx="648072" cy="59047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Top Corners Snipped 13">
            <a:extLst>
              <a:ext uri="{FF2B5EF4-FFF2-40B4-BE49-F238E27FC236}">
                <a16:creationId xmlns:a16="http://schemas.microsoft.com/office/drawing/2014/main" id="{9286EEBA-83BD-3D7B-BDAB-6CF0F61C9637}"/>
              </a:ext>
            </a:extLst>
          </p:cNvPr>
          <p:cNvSpPr/>
          <p:nvPr/>
        </p:nvSpPr>
        <p:spPr>
          <a:xfrm rot="16200000">
            <a:off x="1240796" y="3580612"/>
            <a:ext cx="590478" cy="648072"/>
          </a:xfrm>
          <a:prstGeom prst="snip2Same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F2E9880-59C9-9747-1B90-0BA53B6063E3}"/>
              </a:ext>
            </a:extLst>
          </p:cNvPr>
          <p:cNvSpPr/>
          <p:nvPr/>
        </p:nvSpPr>
        <p:spPr>
          <a:xfrm>
            <a:off x="2508143" y="3574172"/>
            <a:ext cx="648072" cy="662486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395FDF-9266-BF4C-95EA-502F2C72D847}"/>
              </a:ext>
            </a:extLst>
          </p:cNvPr>
          <p:cNvSpPr txBox="1"/>
          <p:nvPr/>
        </p:nvSpPr>
        <p:spPr>
          <a:xfrm>
            <a:off x="492863" y="4321724"/>
            <a:ext cx="36004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tx2"/>
                </a:solidFill>
              </a:rPr>
              <a:t>Smaller transition in terms of diameter</a:t>
            </a:r>
            <a:endParaRPr lang="en-GB" sz="1600" dirty="0">
              <a:solidFill>
                <a:schemeClr val="tx2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24B7F26-E546-CE79-1D7D-D530FB3CDF96}"/>
              </a:ext>
            </a:extLst>
          </p:cNvPr>
          <p:cNvCxnSpPr/>
          <p:nvPr/>
        </p:nvCxnSpPr>
        <p:spPr>
          <a:xfrm>
            <a:off x="2163135" y="2976547"/>
            <a:ext cx="0" cy="504056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AA6CE60-26DC-D8EA-08F4-D9A3CEE461E4}"/>
              </a:ext>
            </a:extLst>
          </p:cNvPr>
          <p:cNvCxnSpPr>
            <a:cxnSpLocks/>
          </p:cNvCxnSpPr>
          <p:nvPr/>
        </p:nvCxnSpPr>
        <p:spPr>
          <a:xfrm>
            <a:off x="3344664" y="2420888"/>
            <a:ext cx="2333915" cy="0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E461266-8270-A113-7B84-1084D5EF306B}"/>
              </a:ext>
            </a:extLst>
          </p:cNvPr>
          <p:cNvSpPr txBox="1"/>
          <p:nvPr/>
        </p:nvSpPr>
        <p:spPr>
          <a:xfrm>
            <a:off x="7464152" y="2796198"/>
            <a:ext cx="1902367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tx2"/>
                </a:solidFill>
              </a:rPr>
              <a:t>1 gap or 2</a:t>
            </a:r>
          </a:p>
          <a:p>
            <a:pPr algn="l"/>
            <a:r>
              <a:rPr lang="en-US" sz="1400" dirty="0">
                <a:solidFill>
                  <a:schemeClr val="tx2"/>
                </a:solidFill>
              </a:rPr>
              <a:t>Easier production </a:t>
            </a:r>
            <a:endParaRPr lang="en-GB" sz="1400" dirty="0">
              <a:solidFill>
                <a:schemeClr val="tx2"/>
              </a:solidFill>
            </a:endParaRPr>
          </a:p>
          <a:p>
            <a:pPr algn="l"/>
            <a:r>
              <a:rPr lang="en-GB" sz="1400" dirty="0">
                <a:solidFill>
                  <a:schemeClr val="tx2"/>
                </a:solidFill>
              </a:rPr>
              <a:t>Less prone to defect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9F8E5D-1EA0-2804-52FB-12E45CF7B3F9}"/>
              </a:ext>
            </a:extLst>
          </p:cNvPr>
          <p:cNvSpPr txBox="1"/>
          <p:nvPr/>
        </p:nvSpPr>
        <p:spPr>
          <a:xfrm>
            <a:off x="3156215" y="4568686"/>
            <a:ext cx="895159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+mn-cs"/>
              </a:rPr>
              <a:t>How many modules built from 3 segments do we have in the LHC machine?</a:t>
            </a:r>
          </a:p>
          <a:p>
            <a:pPr marL="639763" marR="0" lvl="2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+mn-cs"/>
              </a:rPr>
              <a:t>ID212.7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+mn-cs"/>
              </a:rPr>
              <a:t> &amp;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+mn-cs"/>
              </a:rPr>
              <a:t>ID196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+mn-cs"/>
              </a:rPr>
              <a:t> -&gt; 71 units in total </a:t>
            </a:r>
          </a:p>
          <a:p>
            <a:pPr marL="639763" marR="0" lvl="2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+mn-cs"/>
              </a:rPr>
              <a:t>DN130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+mn-cs"/>
              </a:rPr>
              <a:t> &amp;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+mn-cs"/>
              </a:rPr>
              <a:t>DN100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+mn-cs"/>
              </a:rPr>
              <a:t> have 2 segments: Less prone to gap problems (Max aperture &lt;2-3 mm)</a:t>
            </a:r>
          </a:p>
          <a:p>
            <a:pPr marL="639763" marR="0" lvl="2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+mn-cs"/>
              </a:rPr>
              <a:t>DN80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+mn-cs"/>
              </a:rPr>
              <a:t> &amp;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+mn-cs"/>
              </a:rPr>
              <a:t>DN63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+mn-cs"/>
              </a:rPr>
              <a:t> one single segments: Respected the tolerances of the drawings.</a:t>
            </a: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 this problem happen to the other RF inserts? </a:t>
            </a:r>
          </a:p>
          <a:p>
            <a:pPr marL="639763" marR="0" lvl="2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 the problem with the increased spacing is confirmed there is no reason to have the same failure module with warm modules inserts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DN80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DN63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DN130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DN100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need further studies.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76F557-D97C-EC48-9858-BE5AE650E590}"/>
              </a:ext>
            </a:extLst>
          </p:cNvPr>
          <p:cNvSpPr txBox="1"/>
          <p:nvPr/>
        </p:nvSpPr>
        <p:spPr>
          <a:xfrm>
            <a:off x="8959275" y="4261269"/>
            <a:ext cx="374441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highlight>
                  <a:srgbClr val="FFFF00"/>
                </a:highlight>
              </a:rPr>
              <a:t>From G. Bregliozzi, LMC</a:t>
            </a:r>
            <a:endParaRPr lang="en-GB" sz="1600" dirty="0">
              <a:highlight>
                <a:srgbClr val="FFFF00"/>
              </a:highlight>
            </a:endParaRPr>
          </a:p>
        </p:txBody>
      </p:sp>
      <p:sp>
        <p:nvSpPr>
          <p:cNvPr id="17" name="Datumsplatzhalter 3">
            <a:extLst>
              <a:ext uri="{FF2B5EF4-FFF2-40B4-BE49-F238E27FC236}">
                <a16:creationId xmlns:a16="http://schemas.microsoft.com/office/drawing/2014/main" id="{3D9E088A-FC37-DF4F-64E1-56C36D38CB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71F81-0CC7-4691-BA92-97EE420DB9B4}" type="datetime3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07/12/23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Fußzeilenplatzhalter 5">
            <a:extLst>
              <a:ext uri="{FF2B5EF4-FFF2-40B4-BE49-F238E27FC236}">
                <a16:creationId xmlns:a16="http://schemas.microsoft.com/office/drawing/2014/main" id="{166D6BE9-A5B4-078E-69ED-95095B922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Antuono and P. Krkoti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Limitations from LHC RF Fingers</a:t>
            </a:r>
          </a:p>
        </p:txBody>
      </p:sp>
    </p:spTree>
    <p:extLst>
      <p:ext uri="{BB962C8B-B14F-4D97-AF65-F5344CB8AC3E}">
        <p14:creationId xmlns:p14="http://schemas.microsoft.com/office/powerpoint/2010/main" val="3704143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6CDC1-1778-9B8A-5EAF-D0531D28B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Spring Properties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B5D49C-7B9F-138C-DB8B-1C9BB50950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5960" y="954743"/>
            <a:ext cx="2352897" cy="24873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58E33CE-8AEB-C555-62B6-4617484C40B0}"/>
              </a:ext>
            </a:extLst>
          </p:cNvPr>
          <p:cNvSpPr txBox="1"/>
          <p:nvPr/>
        </p:nvSpPr>
        <p:spPr>
          <a:xfrm>
            <a:off x="551384" y="1559323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2C5C"/>
                </a:solidFill>
                <a:latin typeface="Montserrat" panose="00000500000000000000" pitchFamily="2" charset="0"/>
              </a:rPr>
              <a:t>Stainless Steel 1.4310 – AISI 301</a:t>
            </a:r>
          </a:p>
          <a:p>
            <a:pPr algn="ctr"/>
            <a:r>
              <a:rPr lang="en-GB" b="1" dirty="0">
                <a:solidFill>
                  <a:srgbClr val="002C5C"/>
                </a:solidFill>
                <a:latin typeface="Montserrat" panose="00000500000000000000" pitchFamily="2" charset="0"/>
              </a:rPr>
              <a:t>(</a:t>
            </a:r>
            <a:r>
              <a:rPr lang="en-GB" b="1" dirty="0" err="1">
                <a:solidFill>
                  <a:srgbClr val="002C5C"/>
                </a:solidFill>
                <a:latin typeface="Montserrat" panose="00000500000000000000" pitchFamily="2" charset="0"/>
              </a:rPr>
              <a:t>X10CrNi18</a:t>
            </a:r>
            <a:r>
              <a:rPr lang="en-GB" b="1" dirty="0">
                <a:solidFill>
                  <a:srgbClr val="002C5C"/>
                </a:solidFill>
                <a:latin typeface="Montserrat" panose="00000500000000000000" pitchFamily="2" charset="0"/>
              </a:rPr>
              <a:t>-8)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C1B193-54E8-E412-6137-EB4628467855}"/>
              </a:ext>
            </a:extLst>
          </p:cNvPr>
          <p:cNvSpPr txBox="1"/>
          <p:nvPr/>
        </p:nvSpPr>
        <p:spPr>
          <a:xfrm>
            <a:off x="495075" y="2383989"/>
            <a:ext cx="457200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Good mechanical properties and corrosion resistance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Capable of high tensile strength following cold work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Tensile strength: 2239-2254 N/</a:t>
            </a:r>
            <a:r>
              <a:rPr lang="en-GB" dirty="0" err="1"/>
              <a:t>mm</a:t>
            </a:r>
            <a:r>
              <a:rPr lang="en-GB" baseline="30000" dirty="0" err="1"/>
              <a:t>2</a:t>
            </a:r>
            <a:endParaRPr lang="en-GB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Magnetic following cold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30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4F0594-A996-6CDF-70E3-C6B1230D9DAD}"/>
              </a:ext>
            </a:extLst>
          </p:cNvPr>
          <p:cNvSpPr txBox="1"/>
          <p:nvPr/>
        </p:nvSpPr>
        <p:spPr>
          <a:xfrm>
            <a:off x="5851861" y="604699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Spring of module 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BE34DD-E2D4-0A4E-E108-24EA361616E0}"/>
              </a:ext>
            </a:extLst>
          </p:cNvPr>
          <p:cNvSpPr txBox="1"/>
          <p:nvPr/>
        </p:nvSpPr>
        <p:spPr>
          <a:xfrm>
            <a:off x="5464609" y="3402929"/>
            <a:ext cx="2996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…but most of it is totally </a:t>
            </a:r>
            <a:r>
              <a:rPr lang="en-GB" dirty="0" err="1"/>
              <a:t>amagnetic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68877B-A1AB-E743-1C81-ED10DD866817}"/>
              </a:ext>
            </a:extLst>
          </p:cNvPr>
          <p:cNvSpPr txBox="1"/>
          <p:nvPr/>
        </p:nvSpPr>
        <p:spPr>
          <a:xfrm>
            <a:off x="5580875" y="647327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100" dirty="0">
                <a:solidFill>
                  <a:schemeClr val="bg1"/>
                </a:solidFill>
              </a:rPr>
              <a:t>Bregliozzi Giuseppe – TE-TM – 12</a:t>
            </a:r>
            <a:r>
              <a:rPr lang="en-GB" sz="1100" baseline="30000" dirty="0">
                <a:solidFill>
                  <a:schemeClr val="bg1"/>
                </a:solidFill>
              </a:rPr>
              <a:t>th</a:t>
            </a:r>
            <a:r>
              <a:rPr lang="en-GB" sz="1100" dirty="0">
                <a:solidFill>
                  <a:schemeClr val="bg1"/>
                </a:solidFill>
              </a:rPr>
              <a:t> June 2023 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0AE71B63-E93B-ACFF-2453-DEC79DC6104C}"/>
              </a:ext>
            </a:extLst>
          </p:cNvPr>
          <p:cNvSpPr txBox="1">
            <a:spLocks/>
          </p:cNvSpPr>
          <p:nvPr/>
        </p:nvSpPr>
        <p:spPr>
          <a:xfrm>
            <a:off x="10166576" y="6519740"/>
            <a:ext cx="501424" cy="3451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z="1200">
                <a:solidFill>
                  <a:schemeClr val="bg1"/>
                </a:solidFill>
              </a:rPr>
              <a:pPr/>
              <a:t>33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18732A-C60A-0F92-AF6D-F10FEFEDE002}"/>
              </a:ext>
            </a:extLst>
          </p:cNvPr>
          <p:cNvSpPr txBox="1"/>
          <p:nvPr/>
        </p:nvSpPr>
        <p:spPr>
          <a:xfrm>
            <a:off x="516908" y="5103806"/>
            <a:ext cx="105131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ea typeface="Times New Roman" panose="02020603050405020304" pitchFamily="18" charset="0"/>
              </a:rPr>
              <a:t>The material 1.4310 can theoretically be used up to +</a:t>
            </a:r>
            <a:r>
              <a:rPr lang="en-GB" dirty="0" err="1">
                <a:ea typeface="Times New Roman" panose="02020603050405020304" pitchFamily="18" charset="0"/>
              </a:rPr>
              <a:t>250°C</a:t>
            </a:r>
            <a:r>
              <a:rPr lang="en-GB" dirty="0">
                <a:ea typeface="Times New Roman" panose="02020603050405020304" pitchFamily="18" charset="0"/>
              </a:rPr>
              <a:t>.</a:t>
            </a:r>
            <a:endParaRPr lang="en-GB" dirty="0">
              <a:ea typeface="Calibri" panose="020F0502020204030204" pitchFamily="34" charset="0"/>
            </a:endParaRPr>
          </a:p>
          <a:p>
            <a:r>
              <a:rPr lang="en-GB" dirty="0">
                <a:ea typeface="Times New Roman" panose="02020603050405020304" pitchFamily="18" charset="0"/>
              </a:rPr>
              <a:t>After production, the spring is heat treated. At least </a:t>
            </a:r>
            <a:r>
              <a:rPr lang="en-GB" dirty="0" err="1">
                <a:ea typeface="Times New Roman" panose="02020603050405020304" pitchFamily="18" charset="0"/>
              </a:rPr>
              <a:t>30min</a:t>
            </a:r>
            <a:r>
              <a:rPr lang="en-GB" dirty="0">
                <a:ea typeface="Times New Roman" panose="02020603050405020304" pitchFamily="18" charset="0"/>
              </a:rPr>
              <a:t> at 250°. Then cool at room temperature.</a:t>
            </a:r>
            <a:endParaRPr lang="en-GB" dirty="0">
              <a:ea typeface="Calibri" panose="020F0502020204030204" pitchFamily="34" charset="0"/>
            </a:endParaRPr>
          </a:p>
        </p:txBody>
      </p:sp>
      <p:pic>
        <p:nvPicPr>
          <p:cNvPr id="3" name="Chart 1">
            <a:extLst>
              <a:ext uri="{FF2B5EF4-FFF2-40B4-BE49-F238E27FC236}">
                <a16:creationId xmlns:a16="http://schemas.microsoft.com/office/drawing/2014/main" id="{B71C825E-29B7-F064-502D-2E6FBE30A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6129" y="3352593"/>
            <a:ext cx="3773491" cy="2056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7CA10229-2E8E-4CB7-370A-804D30AAC3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71F81-0CC7-4691-BA92-97EE420DB9B4}" type="datetime3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07/12/23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EC6EDD54-A7CC-77C2-F30D-8478CB355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Antuono and P. Krkoti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Limitations from LHC RF Fingers</a:t>
            </a:r>
          </a:p>
        </p:txBody>
      </p:sp>
    </p:spTree>
    <p:extLst>
      <p:ext uri="{BB962C8B-B14F-4D97-AF65-F5344CB8AC3E}">
        <p14:creationId xmlns:p14="http://schemas.microsoft.com/office/powerpoint/2010/main" val="26055391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1D636AD-10F7-4C0F-2740-E6CDFA0203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2" y="3456623"/>
            <a:ext cx="9144000" cy="27898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BE84DA-819A-7442-412A-B3F3F469A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058" y="217484"/>
            <a:ext cx="8858943" cy="541401"/>
          </a:xfrm>
        </p:spPr>
        <p:txBody>
          <a:bodyPr>
            <a:noAutofit/>
          </a:bodyPr>
          <a:lstStyle/>
          <a:p>
            <a:pPr algn="ctr"/>
            <a:r>
              <a:rPr lang="en-GB" dirty="0"/>
              <a:t>X rays – </a:t>
            </a:r>
            <a:r>
              <a:rPr lang="en-GB" dirty="0" err="1"/>
              <a:t>A4L1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A0D609-A18A-7B68-B4E1-B0453B0D28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981569"/>
            <a:ext cx="9144000" cy="210230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94010F1-1C11-4E05-8B02-421F4A9176E2}"/>
              </a:ext>
            </a:extLst>
          </p:cNvPr>
          <p:cNvSpPr txBox="1"/>
          <p:nvPr/>
        </p:nvSpPr>
        <p:spPr>
          <a:xfrm>
            <a:off x="7087454" y="1264628"/>
            <a:ext cx="1319592" cy="3000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350" dirty="0" err="1"/>
              <a:t>VGI.628.4L1.X</a:t>
            </a:r>
            <a:endParaRPr lang="en-GB" sz="135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8A032A-5869-C1D2-3F0F-BEB835C5BF57}"/>
              </a:ext>
            </a:extLst>
          </p:cNvPr>
          <p:cNvSpPr txBox="1"/>
          <p:nvPr/>
        </p:nvSpPr>
        <p:spPr>
          <a:xfrm>
            <a:off x="1884019" y="1387508"/>
            <a:ext cx="518091" cy="3000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350" dirty="0"/>
              <a:t>TAN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67ACB7-DB7F-A45F-4807-73430B51E38C}"/>
              </a:ext>
            </a:extLst>
          </p:cNvPr>
          <p:cNvSpPr txBox="1"/>
          <p:nvPr/>
        </p:nvSpPr>
        <p:spPr>
          <a:xfrm>
            <a:off x="2364439" y="3186203"/>
            <a:ext cx="896399" cy="3000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350" dirty="0"/>
              <a:t>Module 9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806AA31-A0A6-9FD5-5218-B3E026E48068}"/>
              </a:ext>
            </a:extLst>
          </p:cNvPr>
          <p:cNvSpPr txBox="1"/>
          <p:nvPr/>
        </p:nvSpPr>
        <p:spPr>
          <a:xfrm>
            <a:off x="3970082" y="3186203"/>
            <a:ext cx="896399" cy="3000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350" dirty="0"/>
              <a:t>Module 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408DBD3-C47F-2C26-20EB-0A24AA1B4E68}"/>
              </a:ext>
            </a:extLst>
          </p:cNvPr>
          <p:cNvSpPr txBox="1"/>
          <p:nvPr/>
        </p:nvSpPr>
        <p:spPr>
          <a:xfrm>
            <a:off x="5575724" y="3186203"/>
            <a:ext cx="896399" cy="3000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350" dirty="0"/>
              <a:t>Module 7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54CB719-F097-5D5A-6804-AE505D3D508E}"/>
              </a:ext>
            </a:extLst>
          </p:cNvPr>
          <p:cNvSpPr txBox="1"/>
          <p:nvPr/>
        </p:nvSpPr>
        <p:spPr>
          <a:xfrm>
            <a:off x="7339229" y="3186203"/>
            <a:ext cx="896399" cy="3000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350" dirty="0"/>
              <a:t>Module 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531456-FDE5-B6A3-6C9F-B0DB7D3FB08A}"/>
              </a:ext>
            </a:extLst>
          </p:cNvPr>
          <p:cNvSpPr txBox="1"/>
          <p:nvPr/>
        </p:nvSpPr>
        <p:spPr>
          <a:xfrm>
            <a:off x="8430207" y="3237164"/>
            <a:ext cx="1807948" cy="507831"/>
          </a:xfrm>
          <a:prstGeom prst="rect">
            <a:avLst/>
          </a:prstGeom>
          <a:solidFill>
            <a:srgbClr val="CC0000"/>
          </a:solidFill>
          <a:ln>
            <a:solidFill>
              <a:srgbClr val="FF0000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350" b="1" dirty="0" err="1"/>
              <a:t>VMBGA.C4L1.X</a:t>
            </a:r>
            <a:endParaRPr lang="en-GB" sz="1350" b="1" dirty="0"/>
          </a:p>
          <a:p>
            <a:pPr algn="ctr"/>
            <a:r>
              <a:rPr lang="en-GB" sz="1350" b="1" dirty="0"/>
              <a:t>≈114 m from </a:t>
            </a:r>
            <a:r>
              <a:rPr lang="en-GB" sz="1350" b="1" dirty="0" err="1"/>
              <a:t>IP1</a:t>
            </a:r>
            <a:endParaRPr lang="en-GB" sz="1350" b="1" dirty="0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944565F9-351C-3F92-14AF-9C2AD4C8E3AC}"/>
              </a:ext>
            </a:extLst>
          </p:cNvPr>
          <p:cNvSpPr/>
          <p:nvPr/>
        </p:nvSpPr>
        <p:spPr>
          <a:xfrm flipH="1">
            <a:off x="3048001" y="1428838"/>
            <a:ext cx="805543" cy="20726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99278E1-F932-5BF4-6721-21EE78C2D4AB}"/>
              </a:ext>
            </a:extLst>
          </p:cNvPr>
          <p:cNvSpPr txBox="1"/>
          <p:nvPr/>
        </p:nvSpPr>
        <p:spPr>
          <a:xfrm>
            <a:off x="3247131" y="1124979"/>
            <a:ext cx="396262" cy="30008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350" dirty="0" err="1"/>
              <a:t>B2</a:t>
            </a:r>
            <a:endParaRPr lang="en-GB" sz="1350" dirty="0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069ADBA4-792D-192C-BE54-94C490FECA5A}"/>
              </a:ext>
            </a:extLst>
          </p:cNvPr>
          <p:cNvSpPr/>
          <p:nvPr/>
        </p:nvSpPr>
        <p:spPr>
          <a:xfrm>
            <a:off x="3069856" y="2098941"/>
            <a:ext cx="805543" cy="207266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65F10F-47B1-1527-DB10-C3CC4567824E}"/>
              </a:ext>
            </a:extLst>
          </p:cNvPr>
          <p:cNvSpPr txBox="1"/>
          <p:nvPr/>
        </p:nvSpPr>
        <p:spPr>
          <a:xfrm>
            <a:off x="3284139" y="2320857"/>
            <a:ext cx="396262" cy="30008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350" dirty="0" err="1"/>
              <a:t>B1</a:t>
            </a:r>
            <a:endParaRPr lang="en-GB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F8576A-0476-136C-9E35-60B2F493FB1E}"/>
              </a:ext>
            </a:extLst>
          </p:cNvPr>
          <p:cNvSpPr txBox="1"/>
          <p:nvPr/>
        </p:nvSpPr>
        <p:spPr>
          <a:xfrm>
            <a:off x="9740805" y="4676584"/>
            <a:ext cx="746603" cy="3000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350" dirty="0" err="1"/>
              <a:t>MBWX</a:t>
            </a:r>
            <a:endParaRPr lang="en-GB" sz="135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D88931-D99A-3988-3017-E993ADB2BC8B}"/>
              </a:ext>
            </a:extLst>
          </p:cNvPr>
          <p:cNvSpPr txBox="1"/>
          <p:nvPr/>
        </p:nvSpPr>
        <p:spPr>
          <a:xfrm>
            <a:off x="3048003" y="5763865"/>
            <a:ext cx="896399" cy="3000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350" dirty="0"/>
              <a:t>Module 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E94CD3-A103-4802-8122-ACCA3BAAEA90}"/>
              </a:ext>
            </a:extLst>
          </p:cNvPr>
          <p:cNvSpPr txBox="1"/>
          <p:nvPr/>
        </p:nvSpPr>
        <p:spPr>
          <a:xfrm>
            <a:off x="4572003" y="5763865"/>
            <a:ext cx="896399" cy="3000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350" dirty="0"/>
              <a:t>Module 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A8A3B5-03B7-B0FE-77D8-9D265E585F28}"/>
              </a:ext>
            </a:extLst>
          </p:cNvPr>
          <p:cNvSpPr txBox="1"/>
          <p:nvPr/>
        </p:nvSpPr>
        <p:spPr>
          <a:xfrm>
            <a:off x="6204762" y="5763865"/>
            <a:ext cx="896399" cy="3000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350" dirty="0"/>
              <a:t>Module 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0B3004-5803-6238-C28A-37407A55725C}"/>
              </a:ext>
            </a:extLst>
          </p:cNvPr>
          <p:cNvSpPr txBox="1"/>
          <p:nvPr/>
        </p:nvSpPr>
        <p:spPr>
          <a:xfrm>
            <a:off x="7914533" y="5739574"/>
            <a:ext cx="896399" cy="3000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350" dirty="0"/>
              <a:t>Module 1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8FCA2C33-E8D8-EA70-D666-66D7ACFDC34C}"/>
              </a:ext>
            </a:extLst>
          </p:cNvPr>
          <p:cNvSpPr/>
          <p:nvPr/>
        </p:nvSpPr>
        <p:spPr>
          <a:xfrm>
            <a:off x="10059556" y="2938682"/>
            <a:ext cx="376518" cy="22411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D0217645-0458-BE15-EC48-98D706D1ED10}"/>
              </a:ext>
            </a:extLst>
          </p:cNvPr>
          <p:cNvSpPr/>
          <p:nvPr/>
        </p:nvSpPr>
        <p:spPr>
          <a:xfrm>
            <a:off x="1620798" y="4712508"/>
            <a:ext cx="376518" cy="22411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50F55068-E145-924E-DA68-E81D46FD3A71}"/>
              </a:ext>
            </a:extLst>
          </p:cNvPr>
          <p:cNvSpPr/>
          <p:nvPr/>
        </p:nvSpPr>
        <p:spPr>
          <a:xfrm>
            <a:off x="9144000" y="870740"/>
            <a:ext cx="563790" cy="685474"/>
          </a:xfrm>
          <a:prstGeom prst="downArrow">
            <a:avLst/>
          </a:prstGeom>
          <a:solidFill>
            <a:srgbClr val="CC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1662EE-DB4B-10FF-7F73-FC607A576015}"/>
              </a:ext>
            </a:extLst>
          </p:cNvPr>
          <p:cNvSpPr txBox="1"/>
          <p:nvPr/>
        </p:nvSpPr>
        <p:spPr>
          <a:xfrm>
            <a:off x="8776772" y="2190981"/>
            <a:ext cx="1184940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FF0000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GB" dirty="0"/>
              <a:t>Module 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7A78E0-ADC1-8C89-C490-7D3E8DC43605}"/>
              </a:ext>
            </a:extLst>
          </p:cNvPr>
          <p:cNvSpPr txBox="1"/>
          <p:nvPr/>
        </p:nvSpPr>
        <p:spPr>
          <a:xfrm>
            <a:off x="8834450" y="3795784"/>
            <a:ext cx="1065292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FAULTY</a:t>
            </a:r>
          </a:p>
        </p:txBody>
      </p:sp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4884FA2B-B2F7-441E-3516-911D542F31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71F81-0CC7-4691-BA92-97EE420DB9B4}" type="datetime3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07/12/23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Fußzeilenplatzhalter 5">
            <a:extLst>
              <a:ext uri="{FF2B5EF4-FFF2-40B4-BE49-F238E27FC236}">
                <a16:creationId xmlns:a16="http://schemas.microsoft.com/office/drawing/2014/main" id="{67150755-C89D-D1AF-C693-972966E66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Antuono and P. Krkoti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Limitations from LHC RF Fingers</a:t>
            </a:r>
          </a:p>
        </p:txBody>
      </p:sp>
    </p:spTree>
    <p:extLst>
      <p:ext uri="{BB962C8B-B14F-4D97-AF65-F5344CB8AC3E}">
        <p14:creationId xmlns:p14="http://schemas.microsoft.com/office/powerpoint/2010/main" val="167224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E84DA-819A-7442-412A-B3F3F469A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1724" y="141613"/>
            <a:ext cx="8096177" cy="541401"/>
          </a:xfrm>
        </p:spPr>
        <p:txBody>
          <a:bodyPr>
            <a:noAutofit/>
          </a:bodyPr>
          <a:lstStyle/>
          <a:p>
            <a:pPr algn="ctr"/>
            <a:r>
              <a:rPr lang="en-GB" dirty="0"/>
              <a:t>X Rays – </a:t>
            </a:r>
            <a:r>
              <a:rPr lang="en-GB" dirty="0" err="1"/>
              <a:t>VMBGA.B4R5.X</a:t>
            </a:r>
            <a:r>
              <a:rPr lang="en-GB" dirty="0"/>
              <a:t> – Module 3</a:t>
            </a:r>
          </a:p>
        </p:txBody>
      </p:sp>
      <p:pic>
        <p:nvPicPr>
          <p:cNvPr id="18" name="Picture 17" descr="A close up of a metal object&#10;&#10;Description automatically generated">
            <a:extLst>
              <a:ext uri="{FF2B5EF4-FFF2-40B4-BE49-F238E27FC236}">
                <a16:creationId xmlns:a16="http://schemas.microsoft.com/office/drawing/2014/main" id="{985E5344-7BCB-5910-F3B3-E223C71DE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875" y="1448475"/>
            <a:ext cx="4973904" cy="3730428"/>
          </a:xfrm>
          <a:prstGeom prst="rect">
            <a:avLst/>
          </a:prstGeom>
        </p:spPr>
      </p:pic>
      <p:pic>
        <p:nvPicPr>
          <p:cNvPr id="29" name="Picture 28" descr="A large cylindrical object with holes&#10;&#10;Description automatically generated">
            <a:extLst>
              <a:ext uri="{FF2B5EF4-FFF2-40B4-BE49-F238E27FC236}">
                <a16:creationId xmlns:a16="http://schemas.microsoft.com/office/drawing/2014/main" id="{02955B31-A011-3018-4F1C-6868F62F95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356239" y="1862588"/>
            <a:ext cx="4529059" cy="3396794"/>
          </a:xfrm>
          <a:prstGeom prst="rect">
            <a:avLst/>
          </a:prstGeom>
        </p:spPr>
      </p:pic>
      <p:sp>
        <p:nvSpPr>
          <p:cNvPr id="42" name="Arrow: Right 41">
            <a:extLst>
              <a:ext uri="{FF2B5EF4-FFF2-40B4-BE49-F238E27FC236}">
                <a16:creationId xmlns:a16="http://schemas.microsoft.com/office/drawing/2014/main" id="{427935F8-D84C-ACA0-EF5A-6AE27C7DCE2D}"/>
              </a:ext>
            </a:extLst>
          </p:cNvPr>
          <p:cNvSpPr/>
          <p:nvPr/>
        </p:nvSpPr>
        <p:spPr>
          <a:xfrm>
            <a:off x="7405701" y="3045560"/>
            <a:ext cx="461175" cy="203401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39BF91B4-B694-C8CB-F637-157E7C389B32}"/>
              </a:ext>
            </a:extLst>
          </p:cNvPr>
          <p:cNvSpPr/>
          <p:nvPr/>
        </p:nvSpPr>
        <p:spPr>
          <a:xfrm>
            <a:off x="2284917" y="2943860"/>
            <a:ext cx="461175" cy="203401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CFBEE6-5CE4-2EC8-9BE2-724E9C6F63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71F81-0CC7-4691-BA92-97EE420DB9B4}" type="datetime3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07/12/23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83B64C5-0FCC-D746-D012-92ABEEAE0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Antuono and P. Krkoti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Limitations from LHC RF Fingers</a:t>
            </a:r>
          </a:p>
        </p:txBody>
      </p:sp>
    </p:spTree>
    <p:extLst>
      <p:ext uri="{BB962C8B-B14F-4D97-AF65-F5344CB8AC3E}">
        <p14:creationId xmlns:p14="http://schemas.microsoft.com/office/powerpoint/2010/main" val="21732313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6D6552F-A34F-01D6-46A3-67027CF2A1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9954" y="3869176"/>
            <a:ext cx="8530330" cy="24974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15CE36B-0616-1431-1918-59AB1A0628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1" y="1237014"/>
            <a:ext cx="7944945" cy="2734214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239D51ED-4C82-B5D9-A083-B8A89F3C6DF2}"/>
              </a:ext>
            </a:extLst>
          </p:cNvPr>
          <p:cNvSpPr txBox="1">
            <a:spLocks/>
          </p:cNvSpPr>
          <p:nvPr/>
        </p:nvSpPr>
        <p:spPr>
          <a:xfrm>
            <a:off x="1905000" y="147828"/>
            <a:ext cx="8382000" cy="90846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/>
              <a:t>X rays – </a:t>
            </a:r>
            <a:r>
              <a:rPr lang="en-GB" sz="3600" dirty="0" err="1"/>
              <a:t>A4L8</a:t>
            </a:r>
            <a:endParaRPr lang="en-GB" sz="3600" dirty="0"/>
          </a:p>
          <a:p>
            <a:pPr algn="ctr"/>
            <a:r>
              <a:rPr lang="en-GB" sz="3600" dirty="0"/>
              <a:t>Double Beams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2E70D161-195F-2017-D32D-17563856002C}"/>
              </a:ext>
            </a:extLst>
          </p:cNvPr>
          <p:cNvSpPr txBox="1">
            <a:spLocks/>
          </p:cNvSpPr>
          <p:nvPr/>
        </p:nvSpPr>
        <p:spPr>
          <a:xfrm>
            <a:off x="10166576" y="6519740"/>
            <a:ext cx="501424" cy="3451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z="1200">
                <a:solidFill>
                  <a:schemeClr val="bg1"/>
                </a:solidFill>
              </a:rPr>
              <a:pPr/>
              <a:t>36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DFA8BF-2AF2-C17D-986D-35BB58568C45}"/>
              </a:ext>
            </a:extLst>
          </p:cNvPr>
          <p:cNvSpPr txBox="1"/>
          <p:nvPr/>
        </p:nvSpPr>
        <p:spPr>
          <a:xfrm>
            <a:off x="9415213" y="4259863"/>
            <a:ext cx="638316" cy="27699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200" b="1" dirty="0" err="1">
                <a:solidFill>
                  <a:schemeClr val="bg1"/>
                </a:solidFill>
              </a:rPr>
              <a:t>TCLIA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D0556090-6575-B878-6BD5-5A11C166190F}"/>
              </a:ext>
            </a:extLst>
          </p:cNvPr>
          <p:cNvSpPr/>
          <p:nvPr/>
        </p:nvSpPr>
        <p:spPr>
          <a:xfrm flipH="1">
            <a:off x="5680840" y="2585795"/>
            <a:ext cx="604157" cy="15545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2F46FF-485F-764C-6676-2D427D8761FF}"/>
              </a:ext>
            </a:extLst>
          </p:cNvPr>
          <p:cNvSpPr txBox="1"/>
          <p:nvPr/>
        </p:nvSpPr>
        <p:spPr>
          <a:xfrm>
            <a:off x="5850152" y="2797865"/>
            <a:ext cx="343364" cy="24820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013" dirty="0" err="1"/>
              <a:t>B2</a:t>
            </a:r>
            <a:endParaRPr lang="en-GB" sz="1013" dirty="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BBDED49E-F8F3-1129-AE42-C851397F8747}"/>
              </a:ext>
            </a:extLst>
          </p:cNvPr>
          <p:cNvSpPr/>
          <p:nvPr/>
        </p:nvSpPr>
        <p:spPr>
          <a:xfrm>
            <a:off x="5719757" y="2200088"/>
            <a:ext cx="604157" cy="155450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DC424A-1957-4C24-3C8D-EA51DD24DEE0}"/>
              </a:ext>
            </a:extLst>
          </p:cNvPr>
          <p:cNvSpPr txBox="1"/>
          <p:nvPr/>
        </p:nvSpPr>
        <p:spPr>
          <a:xfrm>
            <a:off x="5850152" y="1938920"/>
            <a:ext cx="343364" cy="24820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013" dirty="0" err="1"/>
              <a:t>B1</a:t>
            </a:r>
            <a:endParaRPr lang="en-GB" sz="1013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45DD76C-F1E4-C8DC-AE02-36619FAB52F5}"/>
              </a:ext>
            </a:extLst>
          </p:cNvPr>
          <p:cNvSpPr txBox="1"/>
          <p:nvPr/>
        </p:nvSpPr>
        <p:spPr>
          <a:xfrm>
            <a:off x="1769954" y="5320720"/>
            <a:ext cx="1807948" cy="300082"/>
          </a:xfrm>
          <a:prstGeom prst="rect">
            <a:avLst/>
          </a:prstGeom>
          <a:solidFill>
            <a:srgbClr val="CC0000"/>
          </a:solidFill>
          <a:ln>
            <a:solidFill>
              <a:srgbClr val="FF0000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350" b="1" dirty="0" err="1"/>
              <a:t>VMBGC.A4L8.X</a:t>
            </a:r>
            <a:endParaRPr lang="en-GB" sz="1350" b="1" dirty="0"/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CDD52744-1B95-E90B-E1D1-06EA9CF021EE}"/>
              </a:ext>
            </a:extLst>
          </p:cNvPr>
          <p:cNvSpPr/>
          <p:nvPr/>
        </p:nvSpPr>
        <p:spPr>
          <a:xfrm>
            <a:off x="2138471" y="3971228"/>
            <a:ext cx="563790" cy="685474"/>
          </a:xfrm>
          <a:prstGeom prst="downArrow">
            <a:avLst/>
          </a:prstGeom>
          <a:solidFill>
            <a:srgbClr val="CC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DFD0F3-5D21-88FB-2D01-E15BCA139937}"/>
              </a:ext>
            </a:extLst>
          </p:cNvPr>
          <p:cNvSpPr txBox="1"/>
          <p:nvPr/>
        </p:nvSpPr>
        <p:spPr>
          <a:xfrm>
            <a:off x="1769955" y="5877539"/>
            <a:ext cx="1864613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Identified Issue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0B7B16-F0F8-EAA5-BBB1-C6F3E90A5AC5}"/>
              </a:ext>
            </a:extLst>
          </p:cNvPr>
          <p:cNvSpPr txBox="1"/>
          <p:nvPr/>
        </p:nvSpPr>
        <p:spPr>
          <a:xfrm>
            <a:off x="5580875" y="647327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100" dirty="0">
                <a:solidFill>
                  <a:schemeClr val="bg1"/>
                </a:solidFill>
              </a:rPr>
              <a:t>Bregliozzi Giuseppe – </a:t>
            </a:r>
            <a:r>
              <a:rPr lang="en-US" sz="1100" dirty="0" err="1">
                <a:solidFill>
                  <a:schemeClr val="bg1"/>
                </a:solidFill>
              </a:rPr>
              <a:t>LMC</a:t>
            </a:r>
            <a:r>
              <a:rPr lang="en-US" sz="1100" dirty="0">
                <a:solidFill>
                  <a:schemeClr val="bg1"/>
                </a:solidFill>
              </a:rPr>
              <a:t> – 18/10/2023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424E7-09F5-04DE-88A1-0B6D08AAA1CC}"/>
              </a:ext>
            </a:extLst>
          </p:cNvPr>
          <p:cNvSpPr txBox="1"/>
          <p:nvPr/>
        </p:nvSpPr>
        <p:spPr>
          <a:xfrm>
            <a:off x="2342055" y="1463091"/>
            <a:ext cx="1399742" cy="27699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200" b="1" dirty="0" err="1">
                <a:solidFill>
                  <a:schemeClr val="bg1"/>
                </a:solidFill>
              </a:rPr>
              <a:t>TCTPH</a:t>
            </a:r>
            <a:r>
              <a:rPr lang="en-GB" sz="1200" b="1" dirty="0">
                <a:solidFill>
                  <a:schemeClr val="bg1"/>
                </a:solidFill>
              </a:rPr>
              <a:t> &amp; </a:t>
            </a:r>
            <a:r>
              <a:rPr lang="en-GB" sz="1200" b="1" dirty="0" err="1">
                <a:solidFill>
                  <a:schemeClr val="bg1"/>
                </a:solidFill>
              </a:rPr>
              <a:t>TCTPV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339A72-83AB-2F57-5770-0DBC8A14C3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71F81-0CC7-4691-BA92-97EE420DB9B4}" type="datetime3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07/12/23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68CC2FB-6AE7-594D-62A1-E0A9F079E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Antuono and P. Krkoti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Limitations from LHC RF Fingers</a:t>
            </a:r>
          </a:p>
        </p:txBody>
      </p:sp>
    </p:spTree>
    <p:extLst>
      <p:ext uri="{BB962C8B-B14F-4D97-AF65-F5344CB8AC3E}">
        <p14:creationId xmlns:p14="http://schemas.microsoft.com/office/powerpoint/2010/main" val="2733362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016DB6C-4A91-6D35-ACD1-A40594A6AF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025" y="1896866"/>
            <a:ext cx="7981950" cy="340042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239D51ED-4C82-B5D9-A083-B8A89F3C6DF2}"/>
              </a:ext>
            </a:extLst>
          </p:cNvPr>
          <p:cNvSpPr txBox="1">
            <a:spLocks/>
          </p:cNvSpPr>
          <p:nvPr/>
        </p:nvSpPr>
        <p:spPr>
          <a:xfrm>
            <a:off x="1905000" y="147828"/>
            <a:ext cx="8382000" cy="90846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/>
              <a:t>X rays – </a:t>
            </a:r>
            <a:r>
              <a:rPr lang="en-GB" sz="3600" dirty="0" err="1"/>
              <a:t>A4R8</a:t>
            </a:r>
            <a:r>
              <a:rPr lang="en-GB" sz="3600" dirty="0"/>
              <a:t> (</a:t>
            </a:r>
            <a:r>
              <a:rPr lang="en-GB" sz="3600" dirty="0" err="1"/>
              <a:t>E4R8.X8</a:t>
            </a:r>
            <a:r>
              <a:rPr lang="en-GB" sz="3600" dirty="0"/>
              <a:t>)</a:t>
            </a:r>
          </a:p>
          <a:p>
            <a:pPr algn="ctr"/>
            <a:r>
              <a:rPr lang="en-GB" sz="3600" dirty="0"/>
              <a:t>Double Beams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2E70D161-195F-2017-D32D-17563856002C}"/>
              </a:ext>
            </a:extLst>
          </p:cNvPr>
          <p:cNvSpPr txBox="1">
            <a:spLocks/>
          </p:cNvSpPr>
          <p:nvPr/>
        </p:nvSpPr>
        <p:spPr>
          <a:xfrm>
            <a:off x="10166576" y="6519740"/>
            <a:ext cx="501424" cy="3451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z="1200">
                <a:solidFill>
                  <a:schemeClr val="bg1"/>
                </a:solidFill>
              </a:rPr>
              <a:pPr/>
              <a:t>37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D0556090-6575-B878-6BD5-5A11C166190F}"/>
              </a:ext>
            </a:extLst>
          </p:cNvPr>
          <p:cNvSpPr/>
          <p:nvPr/>
        </p:nvSpPr>
        <p:spPr>
          <a:xfrm rot="10800000" flipH="1">
            <a:off x="9427340" y="3967511"/>
            <a:ext cx="604157" cy="15545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2F46FF-485F-764C-6676-2D427D8761FF}"/>
              </a:ext>
            </a:extLst>
          </p:cNvPr>
          <p:cNvSpPr txBox="1"/>
          <p:nvPr/>
        </p:nvSpPr>
        <p:spPr>
          <a:xfrm>
            <a:off x="9507752" y="4186144"/>
            <a:ext cx="343364" cy="24820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013" dirty="0" err="1"/>
              <a:t>B2</a:t>
            </a:r>
            <a:endParaRPr lang="en-GB" sz="1013" dirty="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BBDED49E-F8F3-1129-AE42-C851397F8747}"/>
              </a:ext>
            </a:extLst>
          </p:cNvPr>
          <p:cNvSpPr/>
          <p:nvPr/>
        </p:nvSpPr>
        <p:spPr>
          <a:xfrm flipH="1">
            <a:off x="9427340" y="3262640"/>
            <a:ext cx="604157" cy="155450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DC424A-1957-4C24-3C8D-EA51DD24DEE0}"/>
              </a:ext>
            </a:extLst>
          </p:cNvPr>
          <p:cNvSpPr txBox="1"/>
          <p:nvPr/>
        </p:nvSpPr>
        <p:spPr>
          <a:xfrm>
            <a:off x="9557735" y="2764779"/>
            <a:ext cx="343364" cy="24820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013" dirty="0" err="1"/>
              <a:t>B1</a:t>
            </a:r>
            <a:endParaRPr lang="en-GB" sz="1013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45DD76C-F1E4-C8DC-AE02-36619FAB52F5}"/>
              </a:ext>
            </a:extLst>
          </p:cNvPr>
          <p:cNvSpPr txBox="1"/>
          <p:nvPr/>
        </p:nvSpPr>
        <p:spPr>
          <a:xfrm>
            <a:off x="7028013" y="4505023"/>
            <a:ext cx="1807948" cy="300082"/>
          </a:xfrm>
          <a:prstGeom prst="rect">
            <a:avLst/>
          </a:prstGeom>
          <a:solidFill>
            <a:srgbClr val="CC0000"/>
          </a:solidFill>
          <a:ln>
            <a:solidFill>
              <a:srgbClr val="FF0000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350" b="1" dirty="0" err="1"/>
              <a:t>VMBGC.A4R8.X</a:t>
            </a:r>
            <a:endParaRPr lang="en-GB" sz="1350" b="1" dirty="0"/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CDD52744-1B95-E90B-E1D1-06EA9CF021EE}"/>
              </a:ext>
            </a:extLst>
          </p:cNvPr>
          <p:cNvSpPr/>
          <p:nvPr/>
        </p:nvSpPr>
        <p:spPr>
          <a:xfrm rot="10800000">
            <a:off x="7584980" y="3553852"/>
            <a:ext cx="563790" cy="685474"/>
          </a:xfrm>
          <a:prstGeom prst="downArrow">
            <a:avLst/>
          </a:prstGeom>
          <a:solidFill>
            <a:srgbClr val="CC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DFD0F3-5D21-88FB-2D01-E15BCA139937}"/>
              </a:ext>
            </a:extLst>
          </p:cNvPr>
          <p:cNvSpPr txBox="1"/>
          <p:nvPr/>
        </p:nvSpPr>
        <p:spPr>
          <a:xfrm>
            <a:off x="6971349" y="5101429"/>
            <a:ext cx="1864613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Identified Issue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0B7B16-F0F8-EAA5-BBB1-C6F3E90A5AC5}"/>
              </a:ext>
            </a:extLst>
          </p:cNvPr>
          <p:cNvSpPr txBox="1"/>
          <p:nvPr/>
        </p:nvSpPr>
        <p:spPr>
          <a:xfrm>
            <a:off x="5580875" y="647327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100" dirty="0">
                <a:solidFill>
                  <a:schemeClr val="bg1"/>
                </a:solidFill>
              </a:rPr>
              <a:t>Bregliozzi Giuseppe – </a:t>
            </a:r>
            <a:r>
              <a:rPr lang="en-US" sz="1100" dirty="0" err="1">
                <a:solidFill>
                  <a:schemeClr val="bg1"/>
                </a:solidFill>
              </a:rPr>
              <a:t>LMC</a:t>
            </a:r>
            <a:r>
              <a:rPr lang="en-US" sz="1100" dirty="0">
                <a:solidFill>
                  <a:schemeClr val="bg1"/>
                </a:solidFill>
              </a:rPr>
              <a:t> – 18/10/2023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424E7-09F5-04DE-88A1-0B6D08AAA1CC}"/>
              </a:ext>
            </a:extLst>
          </p:cNvPr>
          <p:cNvSpPr txBox="1"/>
          <p:nvPr/>
        </p:nvSpPr>
        <p:spPr>
          <a:xfrm>
            <a:off x="4446832" y="3984462"/>
            <a:ext cx="535724" cy="27699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200" b="1" dirty="0" err="1">
                <a:solidFill>
                  <a:schemeClr val="bg1"/>
                </a:solidFill>
              </a:rPr>
              <a:t>TDIS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1F8F093-2AB1-6853-1D11-A1F8F7D58F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71F81-0CC7-4691-BA92-97EE420DB9B4}" type="datetime3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07/12/23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788817A-6B7F-8AAC-326B-70A772AB2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Antuono and P. Krkoti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Limitations from LHC RF Fingers</a:t>
            </a:r>
          </a:p>
        </p:txBody>
      </p:sp>
    </p:spTree>
    <p:extLst>
      <p:ext uri="{BB962C8B-B14F-4D97-AF65-F5344CB8AC3E}">
        <p14:creationId xmlns:p14="http://schemas.microsoft.com/office/powerpoint/2010/main" val="86816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A circular metal object with holes&#10;&#10;Description automatically generated">
            <a:extLst>
              <a:ext uri="{FF2B5EF4-FFF2-40B4-BE49-F238E27FC236}">
                <a16:creationId xmlns:a16="http://schemas.microsoft.com/office/drawing/2014/main" id="{4F5023C0-CA03-1F93-C16E-FE942A7AC6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306" y="1269000"/>
            <a:ext cx="4572000" cy="3429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BE84DA-819A-7442-412A-B3F3F469A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1724" y="141613"/>
            <a:ext cx="8096177" cy="541401"/>
          </a:xfrm>
        </p:spPr>
        <p:txBody>
          <a:bodyPr>
            <a:noAutofit/>
          </a:bodyPr>
          <a:lstStyle/>
          <a:p>
            <a:pPr algn="ctr"/>
            <a:r>
              <a:rPr lang="en-GB" dirty="0" err="1"/>
              <a:t>B4R8.X</a:t>
            </a:r>
            <a:r>
              <a:rPr lang="en-GB" dirty="0"/>
              <a:t> - </a:t>
            </a:r>
            <a:r>
              <a:rPr lang="en-GB" dirty="0" err="1"/>
              <a:t>VMBGC.E5R8.X</a:t>
            </a:r>
            <a:endParaRPr lang="en-GB" dirty="0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49017470-7D6D-B36F-4086-4646C2497E31}"/>
              </a:ext>
            </a:extLst>
          </p:cNvPr>
          <p:cNvSpPr txBox="1">
            <a:spLocks/>
          </p:cNvSpPr>
          <p:nvPr/>
        </p:nvSpPr>
        <p:spPr>
          <a:xfrm>
            <a:off x="10166576" y="6519740"/>
            <a:ext cx="501424" cy="3451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z="1200">
                <a:solidFill>
                  <a:schemeClr val="bg1"/>
                </a:solidFill>
              </a:rPr>
              <a:pPr/>
              <a:t>38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42F469E-D72B-55CB-1D2B-5042212BBBFA}"/>
              </a:ext>
            </a:extLst>
          </p:cNvPr>
          <p:cNvSpPr txBox="1"/>
          <p:nvPr/>
        </p:nvSpPr>
        <p:spPr>
          <a:xfrm>
            <a:off x="1771724" y="911698"/>
            <a:ext cx="560916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No spring coil degradation detected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F0732D-20AD-3507-DBC5-E37976DEABE9}"/>
              </a:ext>
            </a:extLst>
          </p:cNvPr>
          <p:cNvSpPr txBox="1"/>
          <p:nvPr/>
        </p:nvSpPr>
        <p:spPr>
          <a:xfrm>
            <a:off x="5580875" y="647327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100" dirty="0">
                <a:solidFill>
                  <a:schemeClr val="bg1"/>
                </a:solidFill>
              </a:rPr>
              <a:t>Bregliozzi Giuseppe – </a:t>
            </a:r>
            <a:r>
              <a:rPr lang="en-US" sz="1100" dirty="0" err="1">
                <a:solidFill>
                  <a:schemeClr val="bg1"/>
                </a:solidFill>
              </a:rPr>
              <a:t>LMC</a:t>
            </a:r>
            <a:r>
              <a:rPr lang="en-US" sz="1100" dirty="0">
                <a:solidFill>
                  <a:schemeClr val="bg1"/>
                </a:solidFill>
              </a:rPr>
              <a:t> – 18/10/2023</a:t>
            </a:r>
            <a:endParaRPr lang="en-GB" sz="1100" dirty="0">
              <a:solidFill>
                <a:schemeClr val="bg1"/>
              </a:solidFill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49B80C40-4469-D453-90DA-AEA54F2969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1719" y="683013"/>
            <a:ext cx="3762587" cy="5130800"/>
          </a:xfrm>
          <a:prstGeom prst="rect">
            <a:avLst/>
          </a:prstGeom>
        </p:spPr>
      </p:pic>
      <p:pic>
        <p:nvPicPr>
          <p:cNvPr id="14" name="Picture 13" descr="A glass container with a copper base&#10;&#10;Description automatically generated">
            <a:extLst>
              <a:ext uri="{FF2B5EF4-FFF2-40B4-BE49-F238E27FC236}">
                <a16:creationId xmlns:a16="http://schemas.microsoft.com/office/drawing/2014/main" id="{9F46A20C-29CD-E42E-1E88-283D693798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9811" y="4133937"/>
            <a:ext cx="2880000" cy="2160000"/>
          </a:xfrm>
          <a:prstGeom prst="rect">
            <a:avLst/>
          </a:prstGeom>
        </p:spPr>
      </p:pic>
      <p:sp>
        <p:nvSpPr>
          <p:cNvPr id="69" name="Arrow: Right 68">
            <a:extLst>
              <a:ext uri="{FF2B5EF4-FFF2-40B4-BE49-F238E27FC236}">
                <a16:creationId xmlns:a16="http://schemas.microsoft.com/office/drawing/2014/main" id="{E5013CF9-D045-3DA2-16DF-84A30EA123DD}"/>
              </a:ext>
            </a:extLst>
          </p:cNvPr>
          <p:cNvSpPr/>
          <p:nvPr/>
        </p:nvSpPr>
        <p:spPr>
          <a:xfrm rot="320207">
            <a:off x="3634251" y="3887741"/>
            <a:ext cx="461175" cy="269661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Arrow: Right 69">
            <a:extLst>
              <a:ext uri="{FF2B5EF4-FFF2-40B4-BE49-F238E27FC236}">
                <a16:creationId xmlns:a16="http://schemas.microsoft.com/office/drawing/2014/main" id="{52BC754B-5CA8-B446-A105-4F8D97665D5C}"/>
              </a:ext>
            </a:extLst>
          </p:cNvPr>
          <p:cNvSpPr/>
          <p:nvPr/>
        </p:nvSpPr>
        <p:spPr>
          <a:xfrm rot="7288170">
            <a:off x="4532798" y="3732047"/>
            <a:ext cx="461175" cy="269661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Arrow: Right 70">
            <a:extLst>
              <a:ext uri="{FF2B5EF4-FFF2-40B4-BE49-F238E27FC236}">
                <a16:creationId xmlns:a16="http://schemas.microsoft.com/office/drawing/2014/main" id="{00BA2488-5B95-84DE-A8F9-28B74C5B83B4}"/>
              </a:ext>
            </a:extLst>
          </p:cNvPr>
          <p:cNvSpPr/>
          <p:nvPr/>
        </p:nvSpPr>
        <p:spPr>
          <a:xfrm rot="7288170">
            <a:off x="6026639" y="5380462"/>
            <a:ext cx="461175" cy="269661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DD708F-8ABC-5A19-46D6-23F7C1EB7B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71F81-0CC7-4691-BA92-97EE420DB9B4}" type="datetime3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07/12/23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5C2F64E-D45F-6A84-6B2F-55F08E102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Antuono and P. Krkoti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Limitations from LHC RF Fingers</a:t>
            </a:r>
          </a:p>
        </p:txBody>
      </p:sp>
    </p:spTree>
    <p:extLst>
      <p:ext uri="{BB962C8B-B14F-4D97-AF65-F5344CB8AC3E}">
        <p14:creationId xmlns:p14="http://schemas.microsoft.com/office/powerpoint/2010/main" val="424136615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0612409-CA23-351F-8B80-C23DF2F340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2855" y="2127162"/>
            <a:ext cx="9144000" cy="2838481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239D51ED-4C82-B5D9-A083-B8A89F3C6DF2}"/>
              </a:ext>
            </a:extLst>
          </p:cNvPr>
          <p:cNvSpPr txBox="1">
            <a:spLocks/>
          </p:cNvSpPr>
          <p:nvPr/>
        </p:nvSpPr>
        <p:spPr>
          <a:xfrm>
            <a:off x="1905000" y="147828"/>
            <a:ext cx="8382000" cy="90846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/>
              <a:t>X rays – </a:t>
            </a:r>
            <a:r>
              <a:rPr lang="en-GB" sz="3600" dirty="0" err="1"/>
              <a:t>D5R4</a:t>
            </a:r>
            <a:endParaRPr lang="en-GB" sz="3600" dirty="0"/>
          </a:p>
          <a:p>
            <a:pPr algn="ctr"/>
            <a:r>
              <a:rPr lang="en-GB" sz="3600" dirty="0"/>
              <a:t>Single Beam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2E70D161-195F-2017-D32D-17563856002C}"/>
              </a:ext>
            </a:extLst>
          </p:cNvPr>
          <p:cNvSpPr txBox="1">
            <a:spLocks/>
          </p:cNvSpPr>
          <p:nvPr/>
        </p:nvSpPr>
        <p:spPr>
          <a:xfrm>
            <a:off x="10166576" y="6519740"/>
            <a:ext cx="501424" cy="3451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z="1200">
                <a:solidFill>
                  <a:schemeClr val="bg1"/>
                </a:solidFill>
              </a:rPr>
              <a:pPr/>
              <a:t>39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DFA8BF-2AF2-C17D-986D-35BB58568C45}"/>
              </a:ext>
            </a:extLst>
          </p:cNvPr>
          <p:cNvSpPr txBox="1"/>
          <p:nvPr/>
        </p:nvSpPr>
        <p:spPr>
          <a:xfrm>
            <a:off x="10054330" y="3319628"/>
            <a:ext cx="603050" cy="27699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200" b="1" dirty="0" err="1">
                <a:solidFill>
                  <a:schemeClr val="bg1"/>
                </a:solidFill>
              </a:rPr>
              <a:t>BSRT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D0556090-6575-B878-6BD5-5A11C166190F}"/>
              </a:ext>
            </a:extLst>
          </p:cNvPr>
          <p:cNvSpPr/>
          <p:nvPr/>
        </p:nvSpPr>
        <p:spPr>
          <a:xfrm flipH="1">
            <a:off x="9150360" y="3155967"/>
            <a:ext cx="604157" cy="15545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2F46FF-485F-764C-6676-2D427D8761FF}"/>
              </a:ext>
            </a:extLst>
          </p:cNvPr>
          <p:cNvSpPr txBox="1"/>
          <p:nvPr/>
        </p:nvSpPr>
        <p:spPr>
          <a:xfrm>
            <a:off x="9268862" y="2832232"/>
            <a:ext cx="343364" cy="24820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013" dirty="0" err="1"/>
              <a:t>B2</a:t>
            </a:r>
            <a:endParaRPr lang="en-GB" sz="1013" dirty="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BBDED49E-F8F3-1129-AE42-C851397F8747}"/>
              </a:ext>
            </a:extLst>
          </p:cNvPr>
          <p:cNvSpPr/>
          <p:nvPr/>
        </p:nvSpPr>
        <p:spPr>
          <a:xfrm>
            <a:off x="8608853" y="3442812"/>
            <a:ext cx="604157" cy="155450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DC424A-1957-4C24-3C8D-EA51DD24DEE0}"/>
              </a:ext>
            </a:extLst>
          </p:cNvPr>
          <p:cNvSpPr txBox="1"/>
          <p:nvPr/>
        </p:nvSpPr>
        <p:spPr>
          <a:xfrm>
            <a:off x="8022341" y="3342491"/>
            <a:ext cx="343364" cy="24820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013" dirty="0" err="1"/>
              <a:t>B1</a:t>
            </a:r>
            <a:endParaRPr lang="en-GB" sz="1013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45DD76C-F1E4-C8DC-AE02-36619FAB52F5}"/>
              </a:ext>
            </a:extLst>
          </p:cNvPr>
          <p:cNvSpPr txBox="1"/>
          <p:nvPr/>
        </p:nvSpPr>
        <p:spPr>
          <a:xfrm>
            <a:off x="6262043" y="4225505"/>
            <a:ext cx="1807948" cy="300082"/>
          </a:xfrm>
          <a:prstGeom prst="rect">
            <a:avLst/>
          </a:prstGeom>
          <a:solidFill>
            <a:srgbClr val="CC0000"/>
          </a:solidFill>
          <a:ln>
            <a:solidFill>
              <a:srgbClr val="FF0000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350" b="1" dirty="0" err="1"/>
              <a:t>VMBGA.A5R4.B</a:t>
            </a:r>
            <a:endParaRPr lang="en-GB" sz="135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DFD0F3-5D21-88FB-2D01-E15BCA139937}"/>
              </a:ext>
            </a:extLst>
          </p:cNvPr>
          <p:cNvSpPr txBox="1"/>
          <p:nvPr/>
        </p:nvSpPr>
        <p:spPr>
          <a:xfrm>
            <a:off x="6233711" y="3742652"/>
            <a:ext cx="1864613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Identified Issue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0B7B16-F0F8-EAA5-BBB1-C6F3E90A5AC5}"/>
              </a:ext>
            </a:extLst>
          </p:cNvPr>
          <p:cNvSpPr txBox="1"/>
          <p:nvPr/>
        </p:nvSpPr>
        <p:spPr>
          <a:xfrm>
            <a:off x="5580875" y="647327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100" dirty="0">
                <a:solidFill>
                  <a:schemeClr val="bg1"/>
                </a:solidFill>
              </a:rPr>
              <a:t>Bregliozzi Giuseppe – </a:t>
            </a:r>
            <a:r>
              <a:rPr lang="en-US" sz="1100" dirty="0" err="1">
                <a:solidFill>
                  <a:schemeClr val="bg1"/>
                </a:solidFill>
              </a:rPr>
              <a:t>LMC</a:t>
            </a:r>
            <a:r>
              <a:rPr lang="en-US" sz="1100" dirty="0">
                <a:solidFill>
                  <a:schemeClr val="bg1"/>
                </a:solidFill>
              </a:rPr>
              <a:t> – 18/10/2023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424E7-09F5-04DE-88A1-0B6D08AAA1CC}"/>
              </a:ext>
            </a:extLst>
          </p:cNvPr>
          <p:cNvSpPr txBox="1"/>
          <p:nvPr/>
        </p:nvSpPr>
        <p:spPr>
          <a:xfrm>
            <a:off x="1664352" y="3243262"/>
            <a:ext cx="575799" cy="27699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200" b="1" dirty="0" err="1">
                <a:solidFill>
                  <a:schemeClr val="bg1"/>
                </a:solidFill>
              </a:rPr>
              <a:t>D3R4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D6879DF-165B-29B2-6581-66A028CB64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71F81-0CC7-4691-BA92-97EE420DB9B4}" type="datetime3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07/12/23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FD5CCD8D-54CA-C85E-DFED-A1F06DFB7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Antuono and P. Krkoti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Limitations from LHC RF Fingers</a:t>
            </a:r>
          </a:p>
        </p:txBody>
      </p:sp>
    </p:spTree>
    <p:extLst>
      <p:ext uri="{BB962C8B-B14F-4D97-AF65-F5344CB8AC3E}">
        <p14:creationId xmlns:p14="http://schemas.microsoft.com/office/powerpoint/2010/main" val="1909809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6" descr="A picture containing text, book, notebook&#10;&#10;Description automatically generated">
            <a:extLst>
              <a:ext uri="{FF2B5EF4-FFF2-40B4-BE49-F238E27FC236}">
                <a16:creationId xmlns:a16="http://schemas.microsoft.com/office/drawing/2014/main" id="{C461287D-7712-3A09-F841-D0164EAEBC7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">
            <a:off x="7844616" y="862755"/>
            <a:ext cx="3813872" cy="5002361"/>
          </a:xfrm>
          <a:prstGeom prst="rect">
            <a:avLst/>
          </a:prstGeom>
        </p:spPr>
      </p:pic>
      <p:pic>
        <p:nvPicPr>
          <p:cNvPr id="10" name="Picture 16" descr="A picture containing text, book, notebook&#10;&#10;Description automatically generated">
            <a:extLst>
              <a:ext uri="{FF2B5EF4-FFF2-40B4-BE49-F238E27FC236}">
                <a16:creationId xmlns:a16="http://schemas.microsoft.com/office/drawing/2014/main" id="{BE92749D-E859-C77B-803B-1E1CE3DB7BA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">
            <a:off x="7844617" y="862753"/>
            <a:ext cx="3813872" cy="5002361"/>
          </a:xfrm>
          <a:prstGeom prst="rect">
            <a:avLst/>
          </a:prstGeom>
        </p:spPr>
      </p:pic>
      <p:sp>
        <p:nvSpPr>
          <p:cNvPr id="17" name="TextBox 6">
            <a:extLst>
              <a:ext uri="{FF2B5EF4-FFF2-40B4-BE49-F238E27FC236}">
                <a16:creationId xmlns:a16="http://schemas.microsoft.com/office/drawing/2014/main" id="{D660AD26-DA04-EE4B-22DE-C2CB955582EB}"/>
              </a:ext>
            </a:extLst>
          </p:cNvPr>
          <p:cNvSpPr txBox="1"/>
          <p:nvPr/>
        </p:nvSpPr>
        <p:spPr>
          <a:xfrm>
            <a:off x="348153" y="966878"/>
            <a:ext cx="6251903" cy="279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181818"/>
                </a:solidFill>
              </a:rPr>
              <a:t>ID212.7 RF Finger Module</a:t>
            </a:r>
            <a:endParaRPr lang="en-GB" b="1" dirty="0">
              <a:solidFill>
                <a:srgbClr val="181818"/>
              </a:solidFill>
            </a:endParaRP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C0CEBEB0-15F6-03B2-0B8B-2631462E2A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fld id="{62071F81-0CC7-4691-BA92-97EE420DB9B4}" type="datetime3">
              <a:rPr lang="de-CH" smtClean="0"/>
              <a:t>07/12/23</a:t>
            </a:fld>
            <a:endParaRPr lang="en-US" dirty="0"/>
          </a:p>
        </p:txBody>
      </p:sp>
      <p:sp>
        <p:nvSpPr>
          <p:cNvPr id="11" name="Fußzeilenplatzhalter 5">
            <a:extLst>
              <a:ext uri="{FF2B5EF4-FFF2-40B4-BE49-F238E27FC236}">
                <a16:creationId xmlns:a16="http://schemas.microsoft.com/office/drawing/2014/main" id="{30F7222A-8587-8170-6E4F-0C869826A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C. Antuono and P. Krkoti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lang="en-US" dirty="0"/>
              <a:t>| Limitations from LHC RF Fingers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6DB23C35-EA1F-3823-5CDC-2865803A6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r>
              <a:rPr lang="en-US" dirty="0"/>
              <a:t>2</a:t>
            </a:r>
          </a:p>
        </p:txBody>
      </p:sp>
      <p:pic>
        <p:nvPicPr>
          <p:cNvPr id="16" name="Picture 10" descr="A picture containing metal, engineering, cylinder, pipe&#10;&#10;Description automatically generated">
            <a:extLst>
              <a:ext uri="{FF2B5EF4-FFF2-40B4-BE49-F238E27FC236}">
                <a16:creationId xmlns:a16="http://schemas.microsoft.com/office/drawing/2014/main" id="{4A1A0942-7AE8-A601-0CD6-8D4511EBBE6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6378" b="18446"/>
          <a:stretch/>
        </p:blipFill>
        <p:spPr>
          <a:xfrm>
            <a:off x="3538722" y="3807812"/>
            <a:ext cx="3415550" cy="1925748"/>
          </a:xfrm>
          <a:prstGeom prst="rect">
            <a:avLst/>
          </a:prstGeom>
        </p:spPr>
      </p:pic>
      <p:sp>
        <p:nvSpPr>
          <p:cNvPr id="22" name="TextBox 9">
            <a:extLst>
              <a:ext uri="{FF2B5EF4-FFF2-40B4-BE49-F238E27FC236}">
                <a16:creationId xmlns:a16="http://schemas.microsoft.com/office/drawing/2014/main" id="{C80C39BE-D50D-BC75-32B1-7B359F27DC14}"/>
              </a:ext>
            </a:extLst>
          </p:cNvPr>
          <p:cNvSpPr txBox="1"/>
          <p:nvPr/>
        </p:nvSpPr>
        <p:spPr>
          <a:xfrm>
            <a:off x="882123" y="4101272"/>
            <a:ext cx="1809617" cy="1338828"/>
          </a:xfrm>
          <a:prstGeom prst="rect">
            <a:avLst/>
          </a:prstGeom>
          <a:ln>
            <a:solidFill>
              <a:srgbClr val="181818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srgbClr val="181818"/>
                </a:solidFill>
              </a:rPr>
              <a:t>Type of module</a:t>
            </a:r>
            <a:r>
              <a:rPr lang="en-GB" sz="1350" dirty="0">
                <a:solidFill>
                  <a:srgbClr val="181818"/>
                </a:solidFill>
              </a:rPr>
              <a:t> :</a:t>
            </a:r>
          </a:p>
          <a:p>
            <a:pPr algn="ctr"/>
            <a:r>
              <a:rPr lang="en-GB" sz="1350" dirty="0">
                <a:solidFill>
                  <a:srgbClr val="181818"/>
                </a:solidFill>
              </a:rPr>
              <a:t>Circular</a:t>
            </a:r>
          </a:p>
          <a:p>
            <a:pPr algn="ctr"/>
            <a:r>
              <a:rPr lang="en-GB" sz="1350" dirty="0">
                <a:solidFill>
                  <a:srgbClr val="181818"/>
                </a:solidFill>
              </a:rPr>
              <a:t>Standard RF Finger</a:t>
            </a:r>
          </a:p>
          <a:p>
            <a:pPr algn="ctr"/>
            <a:r>
              <a:rPr lang="en-GB" sz="1350" dirty="0">
                <a:solidFill>
                  <a:srgbClr val="181818"/>
                </a:solidFill>
              </a:rPr>
              <a:t>Aperture </a:t>
            </a:r>
            <a:r>
              <a:rPr lang="en-GB" sz="1350" dirty="0">
                <a:solidFill>
                  <a:srgbClr val="181818"/>
                </a:solidFill>
                <a:sym typeface="Symbol" panose="05050102010706020507" pitchFamily="18" charset="2"/>
              </a:rPr>
              <a:t></a:t>
            </a:r>
            <a:r>
              <a:rPr lang="en-GB" sz="1350" dirty="0">
                <a:solidFill>
                  <a:srgbClr val="181818"/>
                </a:solidFill>
              </a:rPr>
              <a:t>212.7 mm</a:t>
            </a:r>
          </a:p>
          <a:p>
            <a:pPr algn="ctr"/>
            <a:r>
              <a:rPr lang="en-GB" sz="1350" dirty="0">
                <a:solidFill>
                  <a:srgbClr val="181818"/>
                </a:solidFill>
              </a:rPr>
              <a:t>Installation length 400 mm</a:t>
            </a:r>
          </a:p>
        </p:txBody>
      </p:sp>
      <p:sp>
        <p:nvSpPr>
          <p:cNvPr id="26" name="TextBox 22">
            <a:extLst>
              <a:ext uri="{FF2B5EF4-FFF2-40B4-BE49-F238E27FC236}">
                <a16:creationId xmlns:a16="http://schemas.microsoft.com/office/drawing/2014/main" id="{C976B7ED-8F5D-9CB4-70BE-A1AB39C2AFEA}"/>
              </a:ext>
            </a:extLst>
          </p:cNvPr>
          <p:cNvSpPr txBox="1"/>
          <p:nvPr/>
        </p:nvSpPr>
        <p:spPr>
          <a:xfrm>
            <a:off x="3383180" y="2761091"/>
            <a:ext cx="3092422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rgbClr val="181818"/>
                </a:solidFill>
              </a:rPr>
              <a:t>Spring ensures the electrical contact between fingers/transition tube</a:t>
            </a:r>
            <a:endParaRPr lang="en-GB" sz="1200" b="1" dirty="0">
              <a:solidFill>
                <a:srgbClr val="181818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9913147-47CF-29BD-17B0-5EBAFBB20FFB}"/>
              </a:ext>
            </a:extLst>
          </p:cNvPr>
          <p:cNvSpPr/>
          <p:nvPr/>
        </p:nvSpPr>
        <p:spPr>
          <a:xfrm rot="20976245">
            <a:off x="1804706" y="2329138"/>
            <a:ext cx="1455926" cy="329441"/>
          </a:xfrm>
          <a:custGeom>
            <a:avLst/>
            <a:gdLst>
              <a:gd name="connsiteX0" fmla="*/ 1436072 w 1455926"/>
              <a:gd name="connsiteY0" fmla="*/ 210318 h 329441"/>
              <a:gd name="connsiteX1" fmla="*/ 1455926 w 1455926"/>
              <a:gd name="connsiteY1" fmla="*/ 230172 h 329441"/>
              <a:gd name="connsiteX2" fmla="*/ 1455926 w 1455926"/>
              <a:gd name="connsiteY2" fmla="*/ 309587 h 329441"/>
              <a:gd name="connsiteX3" fmla="*/ 1436072 w 1455926"/>
              <a:gd name="connsiteY3" fmla="*/ 329441 h 329441"/>
              <a:gd name="connsiteX4" fmla="*/ 1150452 w 1455926"/>
              <a:gd name="connsiteY4" fmla="*/ 329441 h 329441"/>
              <a:gd name="connsiteX5" fmla="*/ 1145203 w 1455926"/>
              <a:gd name="connsiteY5" fmla="*/ 327267 h 329441"/>
              <a:gd name="connsiteX6" fmla="*/ 0 w 1455926"/>
              <a:gd name="connsiteY6" fmla="*/ 117167 h 329441"/>
              <a:gd name="connsiteX7" fmla="*/ 21496 w 1455926"/>
              <a:gd name="connsiteY7" fmla="*/ 0 h 329441"/>
              <a:gd name="connsiteX8" fmla="*/ 1167890 w 1455926"/>
              <a:gd name="connsiteY8" fmla="*/ 210318 h 329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5926" h="329441">
                <a:moveTo>
                  <a:pt x="1436072" y="210318"/>
                </a:moveTo>
                <a:cubicBezTo>
                  <a:pt x="1447037" y="210318"/>
                  <a:pt x="1455926" y="219207"/>
                  <a:pt x="1455926" y="230172"/>
                </a:cubicBezTo>
                <a:lnTo>
                  <a:pt x="1455926" y="309587"/>
                </a:lnTo>
                <a:cubicBezTo>
                  <a:pt x="1455926" y="320552"/>
                  <a:pt x="1447037" y="329441"/>
                  <a:pt x="1436072" y="329441"/>
                </a:cubicBezTo>
                <a:lnTo>
                  <a:pt x="1150452" y="329441"/>
                </a:lnTo>
                <a:lnTo>
                  <a:pt x="1145203" y="327267"/>
                </a:lnTo>
                <a:lnTo>
                  <a:pt x="0" y="117167"/>
                </a:lnTo>
                <a:lnTo>
                  <a:pt x="21496" y="0"/>
                </a:lnTo>
                <a:lnTo>
                  <a:pt x="1167890" y="210318"/>
                </a:lnTo>
                <a:close/>
              </a:path>
            </a:pathLst>
          </a:cu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C9FBA175-7204-F7A1-CA53-EFEA7B9D3B5F}"/>
              </a:ext>
            </a:extLst>
          </p:cNvPr>
          <p:cNvSpPr/>
          <p:nvPr/>
        </p:nvSpPr>
        <p:spPr>
          <a:xfrm>
            <a:off x="2229325" y="2120888"/>
            <a:ext cx="4461851" cy="403416"/>
          </a:xfrm>
          <a:custGeom>
            <a:avLst/>
            <a:gdLst>
              <a:gd name="connsiteX0" fmla="*/ 23491 w 4461851"/>
              <a:gd name="connsiteY0" fmla="*/ 0 h 403416"/>
              <a:gd name="connsiteX1" fmla="*/ 52447 w 4461851"/>
              <a:gd name="connsiteY1" fmla="*/ 11699 h 403416"/>
              <a:gd name="connsiteX2" fmla="*/ 40468 w 4461851"/>
              <a:gd name="connsiteY2" fmla="*/ 19775 h 403416"/>
              <a:gd name="connsiteX3" fmla="*/ 27288 w 4461851"/>
              <a:gd name="connsiteY3" fmla="*/ 51595 h 403416"/>
              <a:gd name="connsiteX4" fmla="*/ 72288 w 4461851"/>
              <a:gd name="connsiteY4" fmla="*/ 96595 h 403416"/>
              <a:gd name="connsiteX5" fmla="*/ 104108 w 4461851"/>
              <a:gd name="connsiteY5" fmla="*/ 83415 h 403416"/>
              <a:gd name="connsiteX6" fmla="*/ 117014 w 4461851"/>
              <a:gd name="connsiteY6" fmla="*/ 52256 h 403416"/>
              <a:gd name="connsiteX7" fmla="*/ 118901 w 4461851"/>
              <a:gd name="connsiteY7" fmla="*/ 51381 h 403416"/>
              <a:gd name="connsiteX8" fmla="*/ 123033 w 4461851"/>
              <a:gd name="connsiteY8" fmla="*/ 40217 h 403416"/>
              <a:gd name="connsiteX9" fmla="*/ 140494 w 4461851"/>
              <a:gd name="connsiteY9" fmla="*/ 47272 h 403416"/>
              <a:gd name="connsiteX10" fmla="*/ 141120 w 4461851"/>
              <a:gd name="connsiteY10" fmla="*/ 45723 h 403416"/>
              <a:gd name="connsiteX11" fmla="*/ 577631 w 4461851"/>
              <a:gd name="connsiteY11" fmla="*/ 222085 h 403416"/>
              <a:gd name="connsiteX12" fmla="*/ 4461851 w 4461851"/>
              <a:gd name="connsiteY12" fmla="*/ 357724 h 403416"/>
              <a:gd name="connsiteX13" fmla="*/ 4460255 w 4461851"/>
              <a:gd name="connsiteY13" fmla="*/ 403416 h 403416"/>
              <a:gd name="connsiteX14" fmla="*/ 569801 w 4461851"/>
              <a:gd name="connsiteY14" fmla="*/ 267558 h 403416"/>
              <a:gd name="connsiteX15" fmla="*/ 569567 w 4461851"/>
              <a:gd name="connsiteY15" fmla="*/ 268136 h 403416"/>
              <a:gd name="connsiteX16" fmla="*/ 567979 w 4461851"/>
              <a:gd name="connsiteY16" fmla="*/ 267494 h 403416"/>
              <a:gd name="connsiteX17" fmla="*/ 562035 w 4461851"/>
              <a:gd name="connsiteY17" fmla="*/ 267287 h 403416"/>
              <a:gd name="connsiteX18" fmla="*/ 562111 w 4461851"/>
              <a:gd name="connsiteY18" fmla="*/ 265124 h 403416"/>
              <a:gd name="connsiteX19" fmla="*/ 128429 w 4461851"/>
              <a:gd name="connsiteY19" fmla="*/ 89905 h 403416"/>
              <a:gd name="connsiteX20" fmla="*/ 122842 w 4461851"/>
              <a:gd name="connsiteY20" fmla="*/ 103394 h 403416"/>
              <a:gd name="connsiteX21" fmla="*/ 71959 w 4461851"/>
              <a:gd name="connsiteY21" fmla="*/ 124470 h 403416"/>
              <a:gd name="connsiteX22" fmla="*/ 0 w 4461851"/>
              <a:gd name="connsiteY22" fmla="*/ 52511 h 403416"/>
              <a:gd name="connsiteX23" fmla="*/ 21076 w 4461851"/>
              <a:gd name="connsiteY23" fmla="*/ 1628 h 403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461851" h="403416">
                <a:moveTo>
                  <a:pt x="23491" y="0"/>
                </a:moveTo>
                <a:lnTo>
                  <a:pt x="52447" y="11699"/>
                </a:lnTo>
                <a:lnTo>
                  <a:pt x="40468" y="19775"/>
                </a:lnTo>
                <a:cubicBezTo>
                  <a:pt x="32325" y="27919"/>
                  <a:pt x="27288" y="39169"/>
                  <a:pt x="27288" y="51595"/>
                </a:cubicBezTo>
                <a:cubicBezTo>
                  <a:pt x="27288" y="76448"/>
                  <a:pt x="47435" y="96595"/>
                  <a:pt x="72288" y="96595"/>
                </a:cubicBezTo>
                <a:cubicBezTo>
                  <a:pt x="84715" y="96595"/>
                  <a:pt x="95965" y="91558"/>
                  <a:pt x="104108" y="83415"/>
                </a:cubicBezTo>
                <a:lnTo>
                  <a:pt x="117014" y="52256"/>
                </a:lnTo>
                <a:lnTo>
                  <a:pt x="118901" y="51381"/>
                </a:lnTo>
                <a:lnTo>
                  <a:pt x="123033" y="40217"/>
                </a:lnTo>
                <a:lnTo>
                  <a:pt x="140494" y="47272"/>
                </a:lnTo>
                <a:lnTo>
                  <a:pt x="141120" y="45723"/>
                </a:lnTo>
                <a:lnTo>
                  <a:pt x="577631" y="222085"/>
                </a:lnTo>
                <a:lnTo>
                  <a:pt x="4461851" y="357724"/>
                </a:lnTo>
                <a:lnTo>
                  <a:pt x="4460255" y="403416"/>
                </a:lnTo>
                <a:lnTo>
                  <a:pt x="569801" y="267558"/>
                </a:lnTo>
                <a:lnTo>
                  <a:pt x="569567" y="268136"/>
                </a:lnTo>
                <a:lnTo>
                  <a:pt x="567979" y="267494"/>
                </a:lnTo>
                <a:lnTo>
                  <a:pt x="562035" y="267287"/>
                </a:lnTo>
                <a:lnTo>
                  <a:pt x="562111" y="265124"/>
                </a:lnTo>
                <a:lnTo>
                  <a:pt x="128429" y="89905"/>
                </a:lnTo>
                <a:lnTo>
                  <a:pt x="122842" y="103394"/>
                </a:lnTo>
                <a:cubicBezTo>
                  <a:pt x="109820" y="116416"/>
                  <a:pt x="91830" y="124470"/>
                  <a:pt x="71959" y="124470"/>
                </a:cubicBezTo>
                <a:cubicBezTo>
                  <a:pt x="32217" y="124470"/>
                  <a:pt x="0" y="92253"/>
                  <a:pt x="0" y="52511"/>
                </a:cubicBezTo>
                <a:cubicBezTo>
                  <a:pt x="0" y="32640"/>
                  <a:pt x="8054" y="14650"/>
                  <a:pt x="21076" y="1628"/>
                </a:cubicBezTo>
                <a:close/>
              </a:path>
            </a:pathLst>
          </a:cu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9" name="Callout: Bent Line 38">
            <a:extLst>
              <a:ext uri="{FF2B5EF4-FFF2-40B4-BE49-F238E27FC236}">
                <a16:creationId xmlns:a16="http://schemas.microsoft.com/office/drawing/2014/main" id="{8B986E28-F13A-25DA-79D4-1109374FD56C}"/>
              </a:ext>
            </a:extLst>
          </p:cNvPr>
          <p:cNvSpPr/>
          <p:nvPr/>
        </p:nvSpPr>
        <p:spPr>
          <a:xfrm>
            <a:off x="1035631" y="2744050"/>
            <a:ext cx="1317811" cy="403415"/>
          </a:xfrm>
          <a:prstGeom prst="borderCallout2">
            <a:avLst>
              <a:gd name="adj1" fmla="val 24542"/>
              <a:gd name="adj2" fmla="val 102977"/>
              <a:gd name="adj3" fmla="val 24542"/>
              <a:gd name="adj4" fmla="val 118495"/>
              <a:gd name="adj5" fmla="val -98960"/>
              <a:gd name="adj6" fmla="val 132584"/>
            </a:avLst>
          </a:pr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181818"/>
                </a:solidFill>
              </a:rPr>
              <a:t>Transition Tube</a:t>
            </a:r>
          </a:p>
          <a:p>
            <a:pPr algn="ctr"/>
            <a:r>
              <a:rPr lang="en-GB" sz="1200" dirty="0">
                <a:solidFill>
                  <a:srgbClr val="181818"/>
                </a:solidFill>
              </a:rPr>
              <a:t>Cu OFE</a:t>
            </a:r>
          </a:p>
        </p:txBody>
      </p:sp>
      <p:sp>
        <p:nvSpPr>
          <p:cNvPr id="40" name="Callout: Bent Line 39">
            <a:extLst>
              <a:ext uri="{FF2B5EF4-FFF2-40B4-BE49-F238E27FC236}">
                <a16:creationId xmlns:a16="http://schemas.microsoft.com/office/drawing/2014/main" id="{B720DB21-16A7-A35A-1544-7489FAFA6F48}"/>
              </a:ext>
            </a:extLst>
          </p:cNvPr>
          <p:cNvSpPr/>
          <p:nvPr/>
        </p:nvSpPr>
        <p:spPr>
          <a:xfrm flipH="1">
            <a:off x="5890676" y="1594354"/>
            <a:ext cx="1536376" cy="432200"/>
          </a:xfrm>
          <a:prstGeom prst="borderCallout2">
            <a:avLst>
              <a:gd name="adj1" fmla="val 24542"/>
              <a:gd name="adj2" fmla="val 102977"/>
              <a:gd name="adj3" fmla="val 24542"/>
              <a:gd name="adj4" fmla="val 118495"/>
              <a:gd name="adj5" fmla="val 201039"/>
              <a:gd name="adj6" fmla="val 135475"/>
            </a:avLst>
          </a:pr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181818"/>
                </a:solidFill>
              </a:rPr>
              <a:t>RF finger</a:t>
            </a:r>
            <a:br>
              <a:rPr lang="en-GB" sz="1200" dirty="0">
                <a:solidFill>
                  <a:srgbClr val="181818"/>
                </a:solidFill>
              </a:rPr>
            </a:br>
            <a:r>
              <a:rPr lang="en-GB" sz="1200" dirty="0" err="1">
                <a:solidFill>
                  <a:srgbClr val="181818"/>
                </a:solidFill>
              </a:rPr>
              <a:t>CuBe</a:t>
            </a:r>
            <a:r>
              <a:rPr lang="en-GB" sz="1200" dirty="0">
                <a:solidFill>
                  <a:srgbClr val="181818"/>
                </a:solidFill>
              </a:rPr>
              <a:t> + Ag plating</a:t>
            </a:r>
          </a:p>
        </p:txBody>
      </p:sp>
      <p:sp>
        <p:nvSpPr>
          <p:cNvPr id="41" name="Callout: Bent Line 40">
            <a:extLst>
              <a:ext uri="{FF2B5EF4-FFF2-40B4-BE49-F238E27FC236}">
                <a16:creationId xmlns:a16="http://schemas.microsoft.com/office/drawing/2014/main" id="{494C1EF3-7B91-A925-5014-9C0F13D7ABE1}"/>
              </a:ext>
            </a:extLst>
          </p:cNvPr>
          <p:cNvSpPr/>
          <p:nvPr/>
        </p:nvSpPr>
        <p:spPr>
          <a:xfrm flipH="1">
            <a:off x="3763852" y="1775728"/>
            <a:ext cx="1123484" cy="250826"/>
          </a:xfrm>
          <a:prstGeom prst="borderCallout2">
            <a:avLst>
              <a:gd name="adj1" fmla="val 24542"/>
              <a:gd name="adj2" fmla="val 102977"/>
              <a:gd name="adj3" fmla="val 24542"/>
              <a:gd name="adj4" fmla="val 118495"/>
              <a:gd name="adj5" fmla="val 193444"/>
              <a:gd name="adj6" fmla="val 139714"/>
            </a:avLst>
          </a:pr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181818"/>
                </a:solidFill>
              </a:rPr>
              <a:t>Contact point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7790BCD6-4392-DC25-245D-AF2D6FDB0E83}"/>
              </a:ext>
            </a:extLst>
          </p:cNvPr>
          <p:cNvGrpSpPr/>
          <p:nvPr/>
        </p:nvGrpSpPr>
        <p:grpSpPr>
          <a:xfrm>
            <a:off x="948074" y="1728275"/>
            <a:ext cx="1402112" cy="486434"/>
            <a:chOff x="948074" y="2070135"/>
            <a:chExt cx="1402112" cy="486434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127A407-C4B2-AA59-E09A-0C52F60B76AC}"/>
                </a:ext>
              </a:extLst>
            </p:cNvPr>
            <p:cNvSpPr/>
            <p:nvPr/>
          </p:nvSpPr>
          <p:spPr>
            <a:xfrm>
              <a:off x="2254606" y="2460989"/>
              <a:ext cx="95580" cy="95580"/>
            </a:xfrm>
            <a:prstGeom prst="ellipse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allout: Bent Line 42">
              <a:extLst>
                <a:ext uri="{FF2B5EF4-FFF2-40B4-BE49-F238E27FC236}">
                  <a16:creationId xmlns:a16="http://schemas.microsoft.com/office/drawing/2014/main" id="{A7983E26-B9CB-6932-0E2B-46EDA182F82F}"/>
                </a:ext>
              </a:extLst>
            </p:cNvPr>
            <p:cNvSpPr/>
            <p:nvPr/>
          </p:nvSpPr>
          <p:spPr>
            <a:xfrm>
              <a:off x="948074" y="2070135"/>
              <a:ext cx="1232228" cy="403415"/>
            </a:xfrm>
            <a:prstGeom prst="borderCallout2">
              <a:avLst>
                <a:gd name="adj1" fmla="val 24542"/>
                <a:gd name="adj2" fmla="val 102977"/>
                <a:gd name="adj3" fmla="val 24542"/>
                <a:gd name="adj4" fmla="val 118495"/>
                <a:gd name="adj5" fmla="val 95022"/>
                <a:gd name="adj6" fmla="val 112396"/>
              </a:avLst>
            </a:prstGeom>
            <a:noFill/>
            <a:ln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rgbClr val="181818"/>
                  </a:solidFill>
                </a:rPr>
                <a:t>Tension spring</a:t>
              </a:r>
              <a:br>
                <a:rPr lang="en-GB" sz="1200" dirty="0">
                  <a:solidFill>
                    <a:srgbClr val="181818"/>
                  </a:solidFill>
                </a:rPr>
              </a:br>
              <a:r>
                <a:rPr lang="en-GB" sz="1200" dirty="0">
                  <a:solidFill>
                    <a:srgbClr val="181818"/>
                  </a:solidFill>
                </a:rPr>
                <a:t>AISI 301</a:t>
              </a:r>
            </a:p>
          </p:txBody>
        </p:sp>
      </p:grpSp>
      <p:sp>
        <p:nvSpPr>
          <p:cNvPr id="44" name="Oval 43">
            <a:extLst>
              <a:ext uri="{FF2B5EF4-FFF2-40B4-BE49-F238E27FC236}">
                <a16:creationId xmlns:a16="http://schemas.microsoft.com/office/drawing/2014/main" id="{2EED88EC-F823-D6B1-B77B-851D1B6CB9FF}"/>
              </a:ext>
            </a:extLst>
          </p:cNvPr>
          <p:cNvSpPr/>
          <p:nvPr/>
        </p:nvSpPr>
        <p:spPr>
          <a:xfrm>
            <a:off x="3066545" y="2240737"/>
            <a:ext cx="363160" cy="363160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reeform: Shape 12">
            <a:extLst>
              <a:ext uri="{FF2B5EF4-FFF2-40B4-BE49-F238E27FC236}">
                <a16:creationId xmlns:a16="http://schemas.microsoft.com/office/drawing/2014/main" id="{F4A7E848-4887-02DC-8C15-DA7EECC3388F}"/>
              </a:ext>
            </a:extLst>
          </p:cNvPr>
          <p:cNvSpPr/>
          <p:nvPr/>
        </p:nvSpPr>
        <p:spPr>
          <a:xfrm>
            <a:off x="10298308" y="1377949"/>
            <a:ext cx="319233" cy="3805237"/>
          </a:xfrm>
          <a:custGeom>
            <a:avLst/>
            <a:gdLst>
              <a:gd name="connsiteX0" fmla="*/ 133350 w 333096"/>
              <a:gd name="connsiteY0" fmla="*/ 0 h 3810000"/>
              <a:gd name="connsiteX1" fmla="*/ 330200 w 333096"/>
              <a:gd name="connsiteY1" fmla="*/ 2044700 h 3810000"/>
              <a:gd name="connsiteX2" fmla="*/ 0 w 333096"/>
              <a:gd name="connsiteY2" fmla="*/ 3810000 h 3810000"/>
              <a:gd name="connsiteX0" fmla="*/ 133350 w 336505"/>
              <a:gd name="connsiteY0" fmla="*/ 0 h 3810000"/>
              <a:gd name="connsiteX1" fmla="*/ 192444 w 336505"/>
              <a:gd name="connsiteY1" fmla="*/ 638969 h 3810000"/>
              <a:gd name="connsiteX2" fmla="*/ 330200 w 336505"/>
              <a:gd name="connsiteY2" fmla="*/ 2044700 h 3810000"/>
              <a:gd name="connsiteX3" fmla="*/ 0 w 336505"/>
              <a:gd name="connsiteY3" fmla="*/ 3810000 h 3810000"/>
              <a:gd name="connsiteX0" fmla="*/ 133350 w 346509"/>
              <a:gd name="connsiteY0" fmla="*/ 0 h 3810000"/>
              <a:gd name="connsiteX1" fmla="*/ 192444 w 346509"/>
              <a:gd name="connsiteY1" fmla="*/ 638969 h 3810000"/>
              <a:gd name="connsiteX2" fmla="*/ 263165 w 346509"/>
              <a:gd name="connsiteY2" fmla="*/ 1705769 h 3810000"/>
              <a:gd name="connsiteX3" fmla="*/ 330200 w 346509"/>
              <a:gd name="connsiteY3" fmla="*/ 2044700 h 3810000"/>
              <a:gd name="connsiteX4" fmla="*/ 0 w 346509"/>
              <a:gd name="connsiteY4" fmla="*/ 3810000 h 3810000"/>
              <a:gd name="connsiteX0" fmla="*/ 133350 w 346510"/>
              <a:gd name="connsiteY0" fmla="*/ 0 h 3810000"/>
              <a:gd name="connsiteX1" fmla="*/ 192444 w 346510"/>
              <a:gd name="connsiteY1" fmla="*/ 638969 h 3810000"/>
              <a:gd name="connsiteX2" fmla="*/ 263165 w 346510"/>
              <a:gd name="connsiteY2" fmla="*/ 1705769 h 3810000"/>
              <a:gd name="connsiteX3" fmla="*/ 330200 w 346510"/>
              <a:gd name="connsiteY3" fmla="*/ 2044700 h 3810000"/>
              <a:gd name="connsiteX4" fmla="*/ 0 w 346510"/>
              <a:gd name="connsiteY4" fmla="*/ 3810000 h 3810000"/>
              <a:gd name="connsiteX0" fmla="*/ 133350 w 346510"/>
              <a:gd name="connsiteY0" fmla="*/ 0 h 3810000"/>
              <a:gd name="connsiteX1" fmla="*/ 192444 w 346510"/>
              <a:gd name="connsiteY1" fmla="*/ 638969 h 3810000"/>
              <a:gd name="connsiteX2" fmla="*/ 263165 w 346510"/>
              <a:gd name="connsiteY2" fmla="*/ 1705769 h 3810000"/>
              <a:gd name="connsiteX3" fmla="*/ 330200 w 346510"/>
              <a:gd name="connsiteY3" fmla="*/ 2044700 h 3810000"/>
              <a:gd name="connsiteX4" fmla="*/ 0 w 346510"/>
              <a:gd name="connsiteY4" fmla="*/ 3810000 h 3810000"/>
              <a:gd name="connsiteX0" fmla="*/ 133350 w 353506"/>
              <a:gd name="connsiteY0" fmla="*/ 0 h 3810000"/>
              <a:gd name="connsiteX1" fmla="*/ 192444 w 353506"/>
              <a:gd name="connsiteY1" fmla="*/ 638969 h 3810000"/>
              <a:gd name="connsiteX2" fmla="*/ 263165 w 353506"/>
              <a:gd name="connsiteY2" fmla="*/ 1705769 h 3810000"/>
              <a:gd name="connsiteX3" fmla="*/ 338058 w 353506"/>
              <a:gd name="connsiteY3" fmla="*/ 2075657 h 3810000"/>
              <a:gd name="connsiteX4" fmla="*/ 0 w 353506"/>
              <a:gd name="connsiteY4" fmla="*/ 3810000 h 3810000"/>
              <a:gd name="connsiteX0" fmla="*/ 133350 w 341733"/>
              <a:gd name="connsiteY0" fmla="*/ 0 h 3810000"/>
              <a:gd name="connsiteX1" fmla="*/ 192444 w 341733"/>
              <a:gd name="connsiteY1" fmla="*/ 638969 h 3810000"/>
              <a:gd name="connsiteX2" fmla="*/ 263165 w 341733"/>
              <a:gd name="connsiteY2" fmla="*/ 1705769 h 3810000"/>
              <a:gd name="connsiteX3" fmla="*/ 338058 w 341733"/>
              <a:gd name="connsiteY3" fmla="*/ 2075657 h 3810000"/>
              <a:gd name="connsiteX4" fmla="*/ 0 w 341733"/>
              <a:gd name="connsiteY4" fmla="*/ 3810000 h 3810000"/>
              <a:gd name="connsiteX0" fmla="*/ 133350 w 343511"/>
              <a:gd name="connsiteY0" fmla="*/ 0 h 3810000"/>
              <a:gd name="connsiteX1" fmla="*/ 192444 w 343511"/>
              <a:gd name="connsiteY1" fmla="*/ 638969 h 3810000"/>
              <a:gd name="connsiteX2" fmla="*/ 263165 w 343511"/>
              <a:gd name="connsiteY2" fmla="*/ 1705769 h 3810000"/>
              <a:gd name="connsiteX3" fmla="*/ 338058 w 343511"/>
              <a:gd name="connsiteY3" fmla="*/ 2075657 h 3810000"/>
              <a:gd name="connsiteX4" fmla="*/ 0 w 343511"/>
              <a:gd name="connsiteY4" fmla="*/ 3810000 h 3810000"/>
              <a:gd name="connsiteX0" fmla="*/ 134239 w 344400"/>
              <a:gd name="connsiteY0" fmla="*/ 0 h 3810000"/>
              <a:gd name="connsiteX1" fmla="*/ 193333 w 344400"/>
              <a:gd name="connsiteY1" fmla="*/ 638969 h 3810000"/>
              <a:gd name="connsiteX2" fmla="*/ 264054 w 344400"/>
              <a:gd name="connsiteY2" fmla="*/ 1705769 h 3810000"/>
              <a:gd name="connsiteX3" fmla="*/ 338947 w 344400"/>
              <a:gd name="connsiteY3" fmla="*/ 2075657 h 3810000"/>
              <a:gd name="connsiteX4" fmla="*/ 889 w 344400"/>
              <a:gd name="connsiteY4" fmla="*/ 3810000 h 3810000"/>
              <a:gd name="connsiteX0" fmla="*/ 133350 w 343511"/>
              <a:gd name="connsiteY0" fmla="*/ 0 h 3810000"/>
              <a:gd name="connsiteX1" fmla="*/ 192444 w 343511"/>
              <a:gd name="connsiteY1" fmla="*/ 638969 h 3810000"/>
              <a:gd name="connsiteX2" fmla="*/ 263165 w 343511"/>
              <a:gd name="connsiteY2" fmla="*/ 1705769 h 3810000"/>
              <a:gd name="connsiteX3" fmla="*/ 338058 w 343511"/>
              <a:gd name="connsiteY3" fmla="*/ 2075657 h 3810000"/>
              <a:gd name="connsiteX4" fmla="*/ 98145 w 343511"/>
              <a:gd name="connsiteY4" fmla="*/ 2374900 h 3810000"/>
              <a:gd name="connsiteX5" fmla="*/ 0 w 343511"/>
              <a:gd name="connsiteY5" fmla="*/ 3810000 h 3810000"/>
              <a:gd name="connsiteX0" fmla="*/ 133350 w 343511"/>
              <a:gd name="connsiteY0" fmla="*/ 0 h 3810000"/>
              <a:gd name="connsiteX1" fmla="*/ 192444 w 343511"/>
              <a:gd name="connsiteY1" fmla="*/ 638969 h 3810000"/>
              <a:gd name="connsiteX2" fmla="*/ 263165 w 343511"/>
              <a:gd name="connsiteY2" fmla="*/ 1705769 h 3810000"/>
              <a:gd name="connsiteX3" fmla="*/ 338058 w 343511"/>
              <a:gd name="connsiteY3" fmla="*/ 2075657 h 3810000"/>
              <a:gd name="connsiteX4" fmla="*/ 98145 w 343511"/>
              <a:gd name="connsiteY4" fmla="*/ 2374900 h 3810000"/>
              <a:gd name="connsiteX5" fmla="*/ 0 w 343511"/>
              <a:gd name="connsiteY5" fmla="*/ 3810000 h 3810000"/>
              <a:gd name="connsiteX0" fmla="*/ 133350 w 343511"/>
              <a:gd name="connsiteY0" fmla="*/ 0 h 3810000"/>
              <a:gd name="connsiteX1" fmla="*/ 192444 w 343511"/>
              <a:gd name="connsiteY1" fmla="*/ 638969 h 3810000"/>
              <a:gd name="connsiteX2" fmla="*/ 263165 w 343511"/>
              <a:gd name="connsiteY2" fmla="*/ 1705769 h 3810000"/>
              <a:gd name="connsiteX3" fmla="*/ 338058 w 343511"/>
              <a:gd name="connsiteY3" fmla="*/ 2075657 h 3810000"/>
              <a:gd name="connsiteX4" fmla="*/ 98145 w 343511"/>
              <a:gd name="connsiteY4" fmla="*/ 2374900 h 3810000"/>
              <a:gd name="connsiteX5" fmla="*/ 0 w 343511"/>
              <a:gd name="connsiteY5" fmla="*/ 3810000 h 3810000"/>
              <a:gd name="connsiteX0" fmla="*/ 133350 w 350767"/>
              <a:gd name="connsiteY0" fmla="*/ 0 h 3810000"/>
              <a:gd name="connsiteX1" fmla="*/ 192444 w 350767"/>
              <a:gd name="connsiteY1" fmla="*/ 638969 h 3810000"/>
              <a:gd name="connsiteX2" fmla="*/ 263165 w 350767"/>
              <a:gd name="connsiteY2" fmla="*/ 1705769 h 3810000"/>
              <a:gd name="connsiteX3" fmla="*/ 345917 w 350767"/>
              <a:gd name="connsiteY3" fmla="*/ 2037557 h 3810000"/>
              <a:gd name="connsiteX4" fmla="*/ 98145 w 350767"/>
              <a:gd name="connsiteY4" fmla="*/ 2374900 h 3810000"/>
              <a:gd name="connsiteX5" fmla="*/ 0 w 350767"/>
              <a:gd name="connsiteY5" fmla="*/ 3810000 h 3810000"/>
              <a:gd name="connsiteX0" fmla="*/ 133350 w 345916"/>
              <a:gd name="connsiteY0" fmla="*/ 0 h 3810000"/>
              <a:gd name="connsiteX1" fmla="*/ 192444 w 345916"/>
              <a:gd name="connsiteY1" fmla="*/ 638969 h 3810000"/>
              <a:gd name="connsiteX2" fmla="*/ 263165 w 345916"/>
              <a:gd name="connsiteY2" fmla="*/ 1705769 h 3810000"/>
              <a:gd name="connsiteX3" fmla="*/ 340679 w 345916"/>
              <a:gd name="connsiteY3" fmla="*/ 2054226 h 3810000"/>
              <a:gd name="connsiteX4" fmla="*/ 98145 w 345916"/>
              <a:gd name="connsiteY4" fmla="*/ 2374900 h 3810000"/>
              <a:gd name="connsiteX5" fmla="*/ 0 w 345916"/>
              <a:gd name="connsiteY5" fmla="*/ 3810000 h 3810000"/>
              <a:gd name="connsiteX0" fmla="*/ 133350 w 340679"/>
              <a:gd name="connsiteY0" fmla="*/ 0 h 3810000"/>
              <a:gd name="connsiteX1" fmla="*/ 192444 w 340679"/>
              <a:gd name="connsiteY1" fmla="*/ 638969 h 3810000"/>
              <a:gd name="connsiteX2" fmla="*/ 263165 w 340679"/>
              <a:gd name="connsiteY2" fmla="*/ 1705769 h 3810000"/>
              <a:gd name="connsiteX3" fmla="*/ 340679 w 340679"/>
              <a:gd name="connsiteY3" fmla="*/ 2054226 h 3810000"/>
              <a:gd name="connsiteX4" fmla="*/ 98145 w 340679"/>
              <a:gd name="connsiteY4" fmla="*/ 2374900 h 3810000"/>
              <a:gd name="connsiteX5" fmla="*/ 0 w 340679"/>
              <a:gd name="connsiteY5" fmla="*/ 3810000 h 3810000"/>
              <a:gd name="connsiteX0" fmla="*/ 133350 w 341724"/>
              <a:gd name="connsiteY0" fmla="*/ 0 h 3810000"/>
              <a:gd name="connsiteX1" fmla="*/ 192444 w 341724"/>
              <a:gd name="connsiteY1" fmla="*/ 638969 h 3810000"/>
              <a:gd name="connsiteX2" fmla="*/ 263165 w 341724"/>
              <a:gd name="connsiteY2" fmla="*/ 1705769 h 3810000"/>
              <a:gd name="connsiteX3" fmla="*/ 340679 w 341724"/>
              <a:gd name="connsiteY3" fmla="*/ 2054226 h 3810000"/>
              <a:gd name="connsiteX4" fmla="*/ 98145 w 341724"/>
              <a:gd name="connsiteY4" fmla="*/ 2374900 h 3810000"/>
              <a:gd name="connsiteX5" fmla="*/ 0 w 341724"/>
              <a:gd name="connsiteY5" fmla="*/ 3810000 h 3810000"/>
              <a:gd name="connsiteX0" fmla="*/ 133350 w 341856"/>
              <a:gd name="connsiteY0" fmla="*/ 0 h 3810000"/>
              <a:gd name="connsiteX1" fmla="*/ 192444 w 341856"/>
              <a:gd name="connsiteY1" fmla="*/ 638969 h 3810000"/>
              <a:gd name="connsiteX2" fmla="*/ 263165 w 341856"/>
              <a:gd name="connsiteY2" fmla="*/ 1705769 h 3810000"/>
              <a:gd name="connsiteX3" fmla="*/ 340679 w 341856"/>
              <a:gd name="connsiteY3" fmla="*/ 2054226 h 3810000"/>
              <a:gd name="connsiteX4" fmla="*/ 98145 w 341856"/>
              <a:gd name="connsiteY4" fmla="*/ 2374900 h 3810000"/>
              <a:gd name="connsiteX5" fmla="*/ 0 w 341856"/>
              <a:gd name="connsiteY5" fmla="*/ 3810000 h 3810000"/>
              <a:gd name="connsiteX0" fmla="*/ 133350 w 340679"/>
              <a:gd name="connsiteY0" fmla="*/ 0 h 3810000"/>
              <a:gd name="connsiteX1" fmla="*/ 192444 w 340679"/>
              <a:gd name="connsiteY1" fmla="*/ 638969 h 3810000"/>
              <a:gd name="connsiteX2" fmla="*/ 263165 w 340679"/>
              <a:gd name="connsiteY2" fmla="*/ 1705769 h 3810000"/>
              <a:gd name="connsiteX3" fmla="*/ 340679 w 340679"/>
              <a:gd name="connsiteY3" fmla="*/ 2054226 h 3810000"/>
              <a:gd name="connsiteX4" fmla="*/ 98145 w 340679"/>
              <a:gd name="connsiteY4" fmla="*/ 2374900 h 3810000"/>
              <a:gd name="connsiteX5" fmla="*/ 0 w 340679"/>
              <a:gd name="connsiteY5" fmla="*/ 3810000 h 3810000"/>
              <a:gd name="connsiteX0" fmla="*/ 133350 w 340679"/>
              <a:gd name="connsiteY0" fmla="*/ 0 h 3810000"/>
              <a:gd name="connsiteX1" fmla="*/ 192444 w 340679"/>
              <a:gd name="connsiteY1" fmla="*/ 638969 h 3810000"/>
              <a:gd name="connsiteX2" fmla="*/ 263165 w 340679"/>
              <a:gd name="connsiteY2" fmla="*/ 1705769 h 3810000"/>
              <a:gd name="connsiteX3" fmla="*/ 340679 w 340679"/>
              <a:gd name="connsiteY3" fmla="*/ 2054226 h 3810000"/>
              <a:gd name="connsiteX4" fmla="*/ 98145 w 340679"/>
              <a:gd name="connsiteY4" fmla="*/ 2374900 h 3810000"/>
              <a:gd name="connsiteX5" fmla="*/ 0 w 340679"/>
              <a:gd name="connsiteY5" fmla="*/ 3810000 h 3810000"/>
              <a:gd name="connsiteX0" fmla="*/ 143828 w 351157"/>
              <a:gd name="connsiteY0" fmla="*/ 0 h 3805237"/>
              <a:gd name="connsiteX1" fmla="*/ 202922 w 351157"/>
              <a:gd name="connsiteY1" fmla="*/ 638969 h 3805237"/>
              <a:gd name="connsiteX2" fmla="*/ 273643 w 351157"/>
              <a:gd name="connsiteY2" fmla="*/ 1705769 h 3805237"/>
              <a:gd name="connsiteX3" fmla="*/ 351157 w 351157"/>
              <a:gd name="connsiteY3" fmla="*/ 2054226 h 3805237"/>
              <a:gd name="connsiteX4" fmla="*/ 108623 w 351157"/>
              <a:gd name="connsiteY4" fmla="*/ 2374900 h 3805237"/>
              <a:gd name="connsiteX5" fmla="*/ 0 w 351157"/>
              <a:gd name="connsiteY5" fmla="*/ 3805237 h 380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1157" h="3805237">
                <a:moveTo>
                  <a:pt x="143828" y="0"/>
                </a:moveTo>
                <a:cubicBezTo>
                  <a:pt x="159352" y="106495"/>
                  <a:pt x="170114" y="298186"/>
                  <a:pt x="202922" y="638969"/>
                </a:cubicBezTo>
                <a:cubicBezTo>
                  <a:pt x="204040" y="752607"/>
                  <a:pt x="266400" y="1430999"/>
                  <a:pt x="273643" y="1705769"/>
                </a:cubicBezTo>
                <a:cubicBezTo>
                  <a:pt x="328034" y="1918626"/>
                  <a:pt x="343067" y="1794802"/>
                  <a:pt x="351157" y="2054226"/>
                </a:cubicBezTo>
                <a:cubicBezTo>
                  <a:pt x="324528" y="2123679"/>
                  <a:pt x="178064" y="2283488"/>
                  <a:pt x="108623" y="2374900"/>
                </a:cubicBezTo>
                <a:cubicBezTo>
                  <a:pt x="20848" y="2644907"/>
                  <a:pt x="19850" y="3566848"/>
                  <a:pt x="0" y="3805237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reeform: Shape 13">
            <a:extLst>
              <a:ext uri="{FF2B5EF4-FFF2-40B4-BE49-F238E27FC236}">
                <a16:creationId xmlns:a16="http://schemas.microsoft.com/office/drawing/2014/main" id="{62B06619-8FE1-D19C-66DE-77C0146365B9}"/>
              </a:ext>
            </a:extLst>
          </p:cNvPr>
          <p:cNvSpPr/>
          <p:nvPr/>
        </p:nvSpPr>
        <p:spPr>
          <a:xfrm>
            <a:off x="10193534" y="1323975"/>
            <a:ext cx="173508" cy="3845719"/>
          </a:xfrm>
          <a:custGeom>
            <a:avLst/>
            <a:gdLst>
              <a:gd name="connsiteX0" fmla="*/ 104775 w 104775"/>
              <a:gd name="connsiteY0" fmla="*/ 3829050 h 3829050"/>
              <a:gd name="connsiteX1" fmla="*/ 0 w 104775"/>
              <a:gd name="connsiteY1" fmla="*/ 0 h 3829050"/>
              <a:gd name="connsiteX0" fmla="*/ 104775 w 160991"/>
              <a:gd name="connsiteY0" fmla="*/ 3829050 h 3829050"/>
              <a:gd name="connsiteX1" fmla="*/ 158280 w 160991"/>
              <a:gd name="connsiteY1" fmla="*/ 1743075 h 3829050"/>
              <a:gd name="connsiteX2" fmla="*/ 0 w 160991"/>
              <a:gd name="connsiteY2" fmla="*/ 0 h 3829050"/>
              <a:gd name="connsiteX0" fmla="*/ 104775 w 172190"/>
              <a:gd name="connsiteY0" fmla="*/ 3829050 h 3829050"/>
              <a:gd name="connsiteX1" fmla="*/ 158280 w 172190"/>
              <a:gd name="connsiteY1" fmla="*/ 1743075 h 3829050"/>
              <a:gd name="connsiteX2" fmla="*/ 0 w 172190"/>
              <a:gd name="connsiteY2" fmla="*/ 0 h 3829050"/>
              <a:gd name="connsiteX0" fmla="*/ 104775 w 172190"/>
              <a:gd name="connsiteY0" fmla="*/ 3829050 h 3829050"/>
              <a:gd name="connsiteX1" fmla="*/ 158280 w 172190"/>
              <a:gd name="connsiteY1" fmla="*/ 1743075 h 3829050"/>
              <a:gd name="connsiteX2" fmla="*/ 0 w 172190"/>
              <a:gd name="connsiteY2" fmla="*/ 0 h 3829050"/>
              <a:gd name="connsiteX0" fmla="*/ 104775 w 167216"/>
              <a:gd name="connsiteY0" fmla="*/ 3829050 h 3829050"/>
              <a:gd name="connsiteX1" fmla="*/ 158280 w 167216"/>
              <a:gd name="connsiteY1" fmla="*/ 1743075 h 3829050"/>
              <a:gd name="connsiteX2" fmla="*/ 0 w 167216"/>
              <a:gd name="connsiteY2" fmla="*/ 0 h 3829050"/>
              <a:gd name="connsiteX0" fmla="*/ 104775 w 167216"/>
              <a:gd name="connsiteY0" fmla="*/ 3845719 h 3845719"/>
              <a:gd name="connsiteX1" fmla="*/ 158280 w 167216"/>
              <a:gd name="connsiteY1" fmla="*/ 1743075 h 3845719"/>
              <a:gd name="connsiteX2" fmla="*/ 0 w 167216"/>
              <a:gd name="connsiteY2" fmla="*/ 0 h 3845719"/>
              <a:gd name="connsiteX0" fmla="*/ 104775 w 173508"/>
              <a:gd name="connsiteY0" fmla="*/ 3845719 h 3845719"/>
              <a:gd name="connsiteX1" fmla="*/ 158280 w 173508"/>
              <a:gd name="connsiteY1" fmla="*/ 1743075 h 3845719"/>
              <a:gd name="connsiteX2" fmla="*/ 0 w 173508"/>
              <a:gd name="connsiteY2" fmla="*/ 0 h 3845719"/>
              <a:gd name="connsiteX0" fmla="*/ 104775 w 173508"/>
              <a:gd name="connsiteY0" fmla="*/ 3845719 h 3845719"/>
              <a:gd name="connsiteX1" fmla="*/ 158280 w 173508"/>
              <a:gd name="connsiteY1" fmla="*/ 1743075 h 3845719"/>
              <a:gd name="connsiteX2" fmla="*/ 0 w 173508"/>
              <a:gd name="connsiteY2" fmla="*/ 0 h 3845719"/>
              <a:gd name="connsiteX0" fmla="*/ 104775 w 173508"/>
              <a:gd name="connsiteY0" fmla="*/ 3845719 h 3845719"/>
              <a:gd name="connsiteX1" fmla="*/ 158280 w 173508"/>
              <a:gd name="connsiteY1" fmla="*/ 1743075 h 3845719"/>
              <a:gd name="connsiteX2" fmla="*/ 0 w 173508"/>
              <a:gd name="connsiteY2" fmla="*/ 0 h 3845719"/>
              <a:gd name="connsiteX0" fmla="*/ 104775 w 173508"/>
              <a:gd name="connsiteY0" fmla="*/ 3845719 h 3845719"/>
              <a:gd name="connsiteX1" fmla="*/ 158280 w 173508"/>
              <a:gd name="connsiteY1" fmla="*/ 1743075 h 3845719"/>
              <a:gd name="connsiteX2" fmla="*/ 0 w 173508"/>
              <a:gd name="connsiteY2" fmla="*/ 0 h 384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508" h="3845719">
                <a:moveTo>
                  <a:pt x="104775" y="3845719"/>
                </a:moveTo>
                <a:cubicBezTo>
                  <a:pt x="149598" y="3131344"/>
                  <a:pt x="199182" y="2447925"/>
                  <a:pt x="158280" y="1743075"/>
                </a:cubicBezTo>
                <a:cubicBezTo>
                  <a:pt x="129382" y="1128713"/>
                  <a:pt x="101600" y="609600"/>
                  <a:pt x="0" y="0"/>
                </a:cubicBezTo>
              </a:path>
            </a:pathLst>
          </a:custGeom>
          <a:noFill/>
          <a:ln w="38100">
            <a:solidFill>
              <a:srgbClr val="92D05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!!Title 4">
            <a:extLst>
              <a:ext uri="{FF2B5EF4-FFF2-40B4-BE49-F238E27FC236}">
                <a16:creationId xmlns:a16="http://schemas.microsoft.com/office/drawing/2014/main" id="{8C7A5C0A-6216-F272-310B-954AB732B6C1}"/>
              </a:ext>
            </a:extLst>
          </p:cNvPr>
          <p:cNvSpPr txBox="1">
            <a:spLocks/>
          </p:cNvSpPr>
          <p:nvPr/>
        </p:nvSpPr>
        <p:spPr>
          <a:xfrm>
            <a:off x="370051" y="171959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Fault recording in 2023</a:t>
            </a: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4CD9DA0D-87BF-31BE-87FF-00EE6875795F}"/>
              </a:ext>
            </a:extLst>
          </p:cNvPr>
          <p:cNvSpPr/>
          <p:nvPr/>
        </p:nvSpPr>
        <p:spPr>
          <a:xfrm>
            <a:off x="-5974" y="111780"/>
            <a:ext cx="108000" cy="53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78898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1" grpId="0" animBg="1"/>
      <p:bldP spid="44" grpId="0" animBg="1"/>
      <p:bldP spid="2" grpId="0" animBg="1"/>
      <p:bldP spid="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6D987-AE70-134C-6517-58D56EF45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321"/>
            <a:ext cx="8456212" cy="783203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Pictures of </a:t>
            </a:r>
            <a:r>
              <a:rPr lang="en-GB" sz="4000" dirty="0" err="1"/>
              <a:t>VMBGA.A5R4.B</a:t>
            </a:r>
            <a:endParaRPr lang="en-GB" sz="40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2D8ACB-0A2A-5C75-BAB3-263C5ECBAA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Bregliozzi Giuseppe – TE-TM – 12</a:t>
            </a:r>
            <a:r>
              <a:rPr lang="en-GB" baseline="30000"/>
              <a:t>th</a:t>
            </a:r>
            <a:r>
              <a:rPr lang="en-GB"/>
              <a:t> June 2023 </a:t>
            </a:r>
            <a:endParaRPr lang="en-GB" dirty="0"/>
          </a:p>
        </p:txBody>
      </p:sp>
      <p:pic>
        <p:nvPicPr>
          <p:cNvPr id="5" name="Picture 4" descr="A close up of a circular object&#10;&#10;Description automatically generated">
            <a:extLst>
              <a:ext uri="{FF2B5EF4-FFF2-40B4-BE49-F238E27FC236}">
                <a16:creationId xmlns:a16="http://schemas.microsoft.com/office/drawing/2014/main" id="{8CEC9715-31E0-B7A5-FDA7-CB4ABD0B5B0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305340" y="1717482"/>
            <a:ext cx="4198289" cy="3148717"/>
          </a:xfrm>
          <a:prstGeom prst="rect">
            <a:avLst/>
          </a:prstGeom>
        </p:spPr>
      </p:pic>
      <p:pic>
        <p:nvPicPr>
          <p:cNvPr id="7" name="Picture 6" descr="Close-up of a silver object&#10;&#10;Description automatically generated">
            <a:extLst>
              <a:ext uri="{FF2B5EF4-FFF2-40B4-BE49-F238E27FC236}">
                <a16:creationId xmlns:a16="http://schemas.microsoft.com/office/drawing/2014/main" id="{51579823-85BA-09C9-8F97-26FBBBC6A2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588479" y="1607699"/>
            <a:ext cx="2488265" cy="2662691"/>
          </a:xfrm>
          <a:prstGeom prst="rect">
            <a:avLst/>
          </a:prstGeom>
        </p:spPr>
      </p:pic>
      <p:pic>
        <p:nvPicPr>
          <p:cNvPr id="9" name="Picture 8" descr="A close-up of a metal object&#10;&#10;Description automatically generated">
            <a:extLst>
              <a:ext uri="{FF2B5EF4-FFF2-40B4-BE49-F238E27FC236}">
                <a16:creationId xmlns:a16="http://schemas.microsoft.com/office/drawing/2014/main" id="{FE41E72F-B289-44BA-BCE5-344AD0E180D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63910" y="1793513"/>
            <a:ext cx="4198288" cy="3148716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F9022401-24B4-9E47-4D97-12CC66D812A9}"/>
              </a:ext>
            </a:extLst>
          </p:cNvPr>
          <p:cNvSpPr/>
          <p:nvPr/>
        </p:nvSpPr>
        <p:spPr>
          <a:xfrm rot="15946562">
            <a:off x="2757839" y="3427592"/>
            <a:ext cx="461175" cy="203401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E4245C4A-639D-C331-1BE5-3C5071129A3E}"/>
              </a:ext>
            </a:extLst>
          </p:cNvPr>
          <p:cNvSpPr/>
          <p:nvPr/>
        </p:nvSpPr>
        <p:spPr>
          <a:xfrm rot="15946562">
            <a:off x="4629847" y="3564751"/>
            <a:ext cx="461175" cy="203401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3F64F305-57F5-BE4F-826D-A2855AFA77F8}"/>
              </a:ext>
            </a:extLst>
          </p:cNvPr>
          <p:cNvSpPr/>
          <p:nvPr/>
        </p:nvSpPr>
        <p:spPr>
          <a:xfrm rot="15946562">
            <a:off x="7899157" y="4775019"/>
            <a:ext cx="461175" cy="203401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3F4D59F5-EA36-2B60-308B-D10C3DB7E88B}"/>
              </a:ext>
            </a:extLst>
          </p:cNvPr>
          <p:cNvSpPr/>
          <p:nvPr/>
        </p:nvSpPr>
        <p:spPr>
          <a:xfrm rot="15946562">
            <a:off x="8499578" y="4394682"/>
            <a:ext cx="461175" cy="203401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0E007032-6866-41EC-E8FB-97631A051F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71F81-0CC7-4691-BA92-97EE420DB9B4}" type="datetime3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07/12/23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87B5C4C7-0B8C-F63B-2CB0-A860A7A7A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Antuono and P. Krkoti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Limitations from LHC RF Fingers</a:t>
            </a:r>
          </a:p>
        </p:txBody>
      </p:sp>
    </p:spTree>
    <p:extLst>
      <p:ext uri="{BB962C8B-B14F-4D97-AF65-F5344CB8AC3E}">
        <p14:creationId xmlns:p14="http://schemas.microsoft.com/office/powerpoint/2010/main" val="11333606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6D987-AE70-134C-6517-58D56EF45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321"/>
            <a:ext cx="8456212" cy="783203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Pictures of </a:t>
            </a:r>
            <a:r>
              <a:rPr lang="en-GB" sz="4000" dirty="0" err="1"/>
              <a:t>VMBGA.A5R4.B</a:t>
            </a:r>
            <a:endParaRPr lang="en-GB" sz="40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2D8ACB-0A2A-5C75-BAB3-263C5ECBAA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Bregliozzi Giuseppe – TE-TM – 12</a:t>
            </a:r>
            <a:r>
              <a:rPr lang="en-GB" baseline="30000"/>
              <a:t>th</a:t>
            </a:r>
            <a:r>
              <a:rPr lang="en-GB"/>
              <a:t> June 2023 </a:t>
            </a:r>
            <a:endParaRPr lang="en-GB" dirty="0"/>
          </a:p>
        </p:txBody>
      </p:sp>
      <p:pic>
        <p:nvPicPr>
          <p:cNvPr id="6" name="Picture 5" descr="A close-up of a metal object&#10;&#10;Description automatically generated">
            <a:extLst>
              <a:ext uri="{FF2B5EF4-FFF2-40B4-BE49-F238E27FC236}">
                <a16:creationId xmlns:a16="http://schemas.microsoft.com/office/drawing/2014/main" id="{7A9C5989-5D4E-1AAA-A79B-76A4E1F621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604167" y="1248355"/>
            <a:ext cx="8983667" cy="4715123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87D75C40-9517-B13B-FAFF-3E9FF5792D2A}"/>
              </a:ext>
            </a:extLst>
          </p:cNvPr>
          <p:cNvSpPr/>
          <p:nvPr/>
        </p:nvSpPr>
        <p:spPr>
          <a:xfrm rot="15935422">
            <a:off x="7755839" y="3045560"/>
            <a:ext cx="461175" cy="203401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73AB49E4-943F-D35B-FEAD-2D4B0604AF82}"/>
              </a:ext>
            </a:extLst>
          </p:cNvPr>
          <p:cNvSpPr/>
          <p:nvPr/>
        </p:nvSpPr>
        <p:spPr>
          <a:xfrm rot="15935422">
            <a:off x="2873313" y="2943860"/>
            <a:ext cx="461175" cy="203401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FD2233A5-34E1-AAAC-0CDF-077BDE292816}"/>
              </a:ext>
            </a:extLst>
          </p:cNvPr>
          <p:cNvSpPr/>
          <p:nvPr/>
        </p:nvSpPr>
        <p:spPr>
          <a:xfrm rot="15935422">
            <a:off x="9339474" y="4931344"/>
            <a:ext cx="461175" cy="203401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F1A453B5-24E8-569C-0857-C787F3FA00EC}"/>
              </a:ext>
            </a:extLst>
          </p:cNvPr>
          <p:cNvSpPr/>
          <p:nvPr/>
        </p:nvSpPr>
        <p:spPr>
          <a:xfrm rot="15946562">
            <a:off x="9719939" y="5558649"/>
            <a:ext cx="461175" cy="203401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FA16CA4B-AA3F-321F-C279-19000B9CFB0D}"/>
              </a:ext>
            </a:extLst>
          </p:cNvPr>
          <p:cNvSpPr/>
          <p:nvPr/>
        </p:nvSpPr>
        <p:spPr>
          <a:xfrm rot="15946562">
            <a:off x="9340195" y="3564751"/>
            <a:ext cx="461175" cy="203401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5A6D7C78-B8DB-ABB6-798C-EE24A7A2D10E}"/>
              </a:ext>
            </a:extLst>
          </p:cNvPr>
          <p:cNvSpPr/>
          <p:nvPr/>
        </p:nvSpPr>
        <p:spPr>
          <a:xfrm rot="15946562">
            <a:off x="5564650" y="2807835"/>
            <a:ext cx="461175" cy="203401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A4C3CA4C-0E9A-E30F-31F7-0FAA5B10B8CC}"/>
              </a:ext>
            </a:extLst>
          </p:cNvPr>
          <p:cNvSpPr/>
          <p:nvPr/>
        </p:nvSpPr>
        <p:spPr>
          <a:xfrm rot="15946562">
            <a:off x="4351008" y="2754325"/>
            <a:ext cx="461175" cy="203401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15D3C1DB-574B-D01D-638B-B4CA8D1F5B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71F81-0CC7-4691-BA92-97EE420DB9B4}" type="datetime3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07/12/23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Fußzeilenplatzhalter 5">
            <a:extLst>
              <a:ext uri="{FF2B5EF4-FFF2-40B4-BE49-F238E27FC236}">
                <a16:creationId xmlns:a16="http://schemas.microsoft.com/office/drawing/2014/main" id="{AE126B6F-0DE3-DBD4-575E-44AE816F0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Antuono and P. Krkoti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Limitations from LHC RF Fingers</a:t>
            </a:r>
          </a:p>
        </p:txBody>
      </p:sp>
    </p:spTree>
    <p:extLst>
      <p:ext uri="{BB962C8B-B14F-4D97-AF65-F5344CB8AC3E}">
        <p14:creationId xmlns:p14="http://schemas.microsoft.com/office/powerpoint/2010/main" val="50165596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74593-D398-BE5D-E396-03E02856F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320"/>
            <a:ext cx="8552793" cy="740068"/>
          </a:xfrm>
        </p:spPr>
        <p:txBody>
          <a:bodyPr>
            <a:noAutofit/>
          </a:bodyPr>
          <a:lstStyle/>
          <a:p>
            <a:r>
              <a:rPr lang="en-GB" sz="3200" dirty="0"/>
              <a:t>Module 5 RF &amp; Insert with new and old spring</a:t>
            </a:r>
          </a:p>
        </p:txBody>
      </p:sp>
      <p:pic>
        <p:nvPicPr>
          <p:cNvPr id="5" name="Picture 4" descr="A picture containing indoor, fan, mirror, art&#10;&#10;Description automatically generated">
            <a:extLst>
              <a:ext uri="{FF2B5EF4-FFF2-40B4-BE49-F238E27FC236}">
                <a16:creationId xmlns:a16="http://schemas.microsoft.com/office/drawing/2014/main" id="{B86445FB-24CA-08F8-7DE4-27B12C8672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543806" y="2775661"/>
            <a:ext cx="3956489" cy="2179412"/>
          </a:xfrm>
          <a:prstGeom prst="rect">
            <a:avLst/>
          </a:prstGeom>
        </p:spPr>
      </p:pic>
      <p:pic>
        <p:nvPicPr>
          <p:cNvPr id="6" name="Picture 5" descr="A close-up of a copper cylinder&#10;&#10;Description automatically generated with medium confidence">
            <a:extLst>
              <a:ext uri="{FF2B5EF4-FFF2-40B4-BE49-F238E27FC236}">
                <a16:creationId xmlns:a16="http://schemas.microsoft.com/office/drawing/2014/main" id="{656D20C5-0F10-4681-1B61-0FD0BDC947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523515" y="1783150"/>
            <a:ext cx="4579883" cy="3434912"/>
          </a:xfrm>
          <a:prstGeom prst="rect">
            <a:avLst/>
          </a:prstGeom>
        </p:spPr>
      </p:pic>
      <p:pic>
        <p:nvPicPr>
          <p:cNvPr id="10" name="Picture 9" descr="A picture containing cylinder, steel, engineering, pipe&#10;&#10;Description automatically generated">
            <a:extLst>
              <a:ext uri="{FF2B5EF4-FFF2-40B4-BE49-F238E27FC236}">
                <a16:creationId xmlns:a16="http://schemas.microsoft.com/office/drawing/2014/main" id="{78120BE6-B48F-EEF2-595D-5A8815685F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445684" y="1805812"/>
            <a:ext cx="4761186" cy="35708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CDC199-19DA-B61F-77D3-C19EC6ADE7BF}"/>
              </a:ext>
            </a:extLst>
          </p:cNvPr>
          <p:cNvSpPr txBox="1"/>
          <p:nvPr/>
        </p:nvSpPr>
        <p:spPr>
          <a:xfrm>
            <a:off x="5580875" y="6473279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100" dirty="0">
                <a:solidFill>
                  <a:schemeClr val="bg1"/>
                </a:solidFill>
              </a:rPr>
              <a:t>Bregliozzi Giuseppe – TE-TM – 12</a:t>
            </a:r>
            <a:r>
              <a:rPr lang="en-GB" sz="1100" baseline="30000" dirty="0">
                <a:solidFill>
                  <a:schemeClr val="bg1"/>
                </a:solidFill>
              </a:rPr>
              <a:t>th</a:t>
            </a:r>
            <a:r>
              <a:rPr lang="en-GB" sz="1100" dirty="0">
                <a:solidFill>
                  <a:schemeClr val="bg1"/>
                </a:solidFill>
              </a:rPr>
              <a:t> June 2023 </a:t>
            </a:r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204D84D5-1B82-C359-FA29-0DC299D6DE46}"/>
              </a:ext>
            </a:extLst>
          </p:cNvPr>
          <p:cNvSpPr txBox="1">
            <a:spLocks/>
          </p:cNvSpPr>
          <p:nvPr/>
        </p:nvSpPr>
        <p:spPr>
          <a:xfrm>
            <a:off x="10166576" y="6519740"/>
            <a:ext cx="501424" cy="3451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z="1200">
                <a:solidFill>
                  <a:schemeClr val="bg1"/>
                </a:solidFill>
              </a:rPr>
              <a:pPr/>
              <a:t>42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82183C-57D1-F04D-EDC5-7BC5EC143D4A}"/>
              </a:ext>
            </a:extLst>
          </p:cNvPr>
          <p:cNvSpPr txBox="1"/>
          <p:nvPr/>
        </p:nvSpPr>
        <p:spPr>
          <a:xfrm>
            <a:off x="1849855" y="5426231"/>
            <a:ext cx="668454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The OLD spring compared to a new one is about 3-4 cm longer. 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12B2AFA4-C40A-6DC2-4C40-22EFA8429A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71F81-0CC7-4691-BA92-97EE420DB9B4}" type="datetime3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07/12/23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ußzeilenplatzhalter 5">
            <a:extLst>
              <a:ext uri="{FF2B5EF4-FFF2-40B4-BE49-F238E27FC236}">
                <a16:creationId xmlns:a16="http://schemas.microsoft.com/office/drawing/2014/main" id="{A12444BC-4C3B-39F2-BE87-55CFF990A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Antuono and P. Krkoti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Limitations from LHC RF Fingers</a:t>
            </a:r>
          </a:p>
        </p:txBody>
      </p:sp>
    </p:spTree>
    <p:extLst>
      <p:ext uri="{BB962C8B-B14F-4D97-AF65-F5344CB8AC3E}">
        <p14:creationId xmlns:p14="http://schemas.microsoft.com/office/powerpoint/2010/main" val="1089866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A picture containing text, book, notebook&#10;&#10;Description automatically generated">
            <a:extLst>
              <a:ext uri="{FF2B5EF4-FFF2-40B4-BE49-F238E27FC236}">
                <a16:creationId xmlns:a16="http://schemas.microsoft.com/office/drawing/2014/main" id="{45960709-86E4-320D-3F22-FCF8E82B124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">
            <a:off x="7844616" y="862755"/>
            <a:ext cx="3813872" cy="5002361"/>
          </a:xfrm>
          <a:prstGeom prst="rect">
            <a:avLst/>
          </a:prstGeom>
        </p:spPr>
      </p:pic>
      <p:pic>
        <p:nvPicPr>
          <p:cNvPr id="4" name="Picture 16" descr="A picture containing text, book, notebook&#10;&#10;Description automatically generated">
            <a:extLst>
              <a:ext uri="{FF2B5EF4-FFF2-40B4-BE49-F238E27FC236}">
                <a16:creationId xmlns:a16="http://schemas.microsoft.com/office/drawing/2014/main" id="{920FAAFA-A785-0822-66F3-AEC80442E9A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">
            <a:off x="7844617" y="862753"/>
            <a:ext cx="3813872" cy="5002361"/>
          </a:xfrm>
          <a:prstGeom prst="rect">
            <a:avLst/>
          </a:prstGeom>
        </p:spPr>
      </p:pic>
      <p:sp>
        <p:nvSpPr>
          <p:cNvPr id="15" name="Freeform: Shape 12">
            <a:extLst>
              <a:ext uri="{FF2B5EF4-FFF2-40B4-BE49-F238E27FC236}">
                <a16:creationId xmlns:a16="http://schemas.microsoft.com/office/drawing/2014/main" id="{D0D0F42B-AC21-6C90-1BAE-0C69E249159C}"/>
              </a:ext>
            </a:extLst>
          </p:cNvPr>
          <p:cNvSpPr/>
          <p:nvPr/>
        </p:nvSpPr>
        <p:spPr>
          <a:xfrm>
            <a:off x="10298308" y="1377949"/>
            <a:ext cx="319233" cy="3805237"/>
          </a:xfrm>
          <a:custGeom>
            <a:avLst/>
            <a:gdLst>
              <a:gd name="connsiteX0" fmla="*/ 133350 w 333096"/>
              <a:gd name="connsiteY0" fmla="*/ 0 h 3810000"/>
              <a:gd name="connsiteX1" fmla="*/ 330200 w 333096"/>
              <a:gd name="connsiteY1" fmla="*/ 2044700 h 3810000"/>
              <a:gd name="connsiteX2" fmla="*/ 0 w 333096"/>
              <a:gd name="connsiteY2" fmla="*/ 3810000 h 3810000"/>
              <a:gd name="connsiteX0" fmla="*/ 133350 w 336505"/>
              <a:gd name="connsiteY0" fmla="*/ 0 h 3810000"/>
              <a:gd name="connsiteX1" fmla="*/ 192444 w 336505"/>
              <a:gd name="connsiteY1" fmla="*/ 638969 h 3810000"/>
              <a:gd name="connsiteX2" fmla="*/ 330200 w 336505"/>
              <a:gd name="connsiteY2" fmla="*/ 2044700 h 3810000"/>
              <a:gd name="connsiteX3" fmla="*/ 0 w 336505"/>
              <a:gd name="connsiteY3" fmla="*/ 3810000 h 3810000"/>
              <a:gd name="connsiteX0" fmla="*/ 133350 w 346509"/>
              <a:gd name="connsiteY0" fmla="*/ 0 h 3810000"/>
              <a:gd name="connsiteX1" fmla="*/ 192444 w 346509"/>
              <a:gd name="connsiteY1" fmla="*/ 638969 h 3810000"/>
              <a:gd name="connsiteX2" fmla="*/ 263165 w 346509"/>
              <a:gd name="connsiteY2" fmla="*/ 1705769 h 3810000"/>
              <a:gd name="connsiteX3" fmla="*/ 330200 w 346509"/>
              <a:gd name="connsiteY3" fmla="*/ 2044700 h 3810000"/>
              <a:gd name="connsiteX4" fmla="*/ 0 w 346509"/>
              <a:gd name="connsiteY4" fmla="*/ 3810000 h 3810000"/>
              <a:gd name="connsiteX0" fmla="*/ 133350 w 346510"/>
              <a:gd name="connsiteY0" fmla="*/ 0 h 3810000"/>
              <a:gd name="connsiteX1" fmla="*/ 192444 w 346510"/>
              <a:gd name="connsiteY1" fmla="*/ 638969 h 3810000"/>
              <a:gd name="connsiteX2" fmla="*/ 263165 w 346510"/>
              <a:gd name="connsiteY2" fmla="*/ 1705769 h 3810000"/>
              <a:gd name="connsiteX3" fmla="*/ 330200 w 346510"/>
              <a:gd name="connsiteY3" fmla="*/ 2044700 h 3810000"/>
              <a:gd name="connsiteX4" fmla="*/ 0 w 346510"/>
              <a:gd name="connsiteY4" fmla="*/ 3810000 h 3810000"/>
              <a:gd name="connsiteX0" fmla="*/ 133350 w 346510"/>
              <a:gd name="connsiteY0" fmla="*/ 0 h 3810000"/>
              <a:gd name="connsiteX1" fmla="*/ 192444 w 346510"/>
              <a:gd name="connsiteY1" fmla="*/ 638969 h 3810000"/>
              <a:gd name="connsiteX2" fmla="*/ 263165 w 346510"/>
              <a:gd name="connsiteY2" fmla="*/ 1705769 h 3810000"/>
              <a:gd name="connsiteX3" fmla="*/ 330200 w 346510"/>
              <a:gd name="connsiteY3" fmla="*/ 2044700 h 3810000"/>
              <a:gd name="connsiteX4" fmla="*/ 0 w 346510"/>
              <a:gd name="connsiteY4" fmla="*/ 3810000 h 3810000"/>
              <a:gd name="connsiteX0" fmla="*/ 133350 w 353506"/>
              <a:gd name="connsiteY0" fmla="*/ 0 h 3810000"/>
              <a:gd name="connsiteX1" fmla="*/ 192444 w 353506"/>
              <a:gd name="connsiteY1" fmla="*/ 638969 h 3810000"/>
              <a:gd name="connsiteX2" fmla="*/ 263165 w 353506"/>
              <a:gd name="connsiteY2" fmla="*/ 1705769 h 3810000"/>
              <a:gd name="connsiteX3" fmla="*/ 338058 w 353506"/>
              <a:gd name="connsiteY3" fmla="*/ 2075657 h 3810000"/>
              <a:gd name="connsiteX4" fmla="*/ 0 w 353506"/>
              <a:gd name="connsiteY4" fmla="*/ 3810000 h 3810000"/>
              <a:gd name="connsiteX0" fmla="*/ 133350 w 341733"/>
              <a:gd name="connsiteY0" fmla="*/ 0 h 3810000"/>
              <a:gd name="connsiteX1" fmla="*/ 192444 w 341733"/>
              <a:gd name="connsiteY1" fmla="*/ 638969 h 3810000"/>
              <a:gd name="connsiteX2" fmla="*/ 263165 w 341733"/>
              <a:gd name="connsiteY2" fmla="*/ 1705769 h 3810000"/>
              <a:gd name="connsiteX3" fmla="*/ 338058 w 341733"/>
              <a:gd name="connsiteY3" fmla="*/ 2075657 h 3810000"/>
              <a:gd name="connsiteX4" fmla="*/ 0 w 341733"/>
              <a:gd name="connsiteY4" fmla="*/ 3810000 h 3810000"/>
              <a:gd name="connsiteX0" fmla="*/ 133350 w 343511"/>
              <a:gd name="connsiteY0" fmla="*/ 0 h 3810000"/>
              <a:gd name="connsiteX1" fmla="*/ 192444 w 343511"/>
              <a:gd name="connsiteY1" fmla="*/ 638969 h 3810000"/>
              <a:gd name="connsiteX2" fmla="*/ 263165 w 343511"/>
              <a:gd name="connsiteY2" fmla="*/ 1705769 h 3810000"/>
              <a:gd name="connsiteX3" fmla="*/ 338058 w 343511"/>
              <a:gd name="connsiteY3" fmla="*/ 2075657 h 3810000"/>
              <a:gd name="connsiteX4" fmla="*/ 0 w 343511"/>
              <a:gd name="connsiteY4" fmla="*/ 3810000 h 3810000"/>
              <a:gd name="connsiteX0" fmla="*/ 134239 w 344400"/>
              <a:gd name="connsiteY0" fmla="*/ 0 h 3810000"/>
              <a:gd name="connsiteX1" fmla="*/ 193333 w 344400"/>
              <a:gd name="connsiteY1" fmla="*/ 638969 h 3810000"/>
              <a:gd name="connsiteX2" fmla="*/ 264054 w 344400"/>
              <a:gd name="connsiteY2" fmla="*/ 1705769 h 3810000"/>
              <a:gd name="connsiteX3" fmla="*/ 338947 w 344400"/>
              <a:gd name="connsiteY3" fmla="*/ 2075657 h 3810000"/>
              <a:gd name="connsiteX4" fmla="*/ 889 w 344400"/>
              <a:gd name="connsiteY4" fmla="*/ 3810000 h 3810000"/>
              <a:gd name="connsiteX0" fmla="*/ 133350 w 343511"/>
              <a:gd name="connsiteY0" fmla="*/ 0 h 3810000"/>
              <a:gd name="connsiteX1" fmla="*/ 192444 w 343511"/>
              <a:gd name="connsiteY1" fmla="*/ 638969 h 3810000"/>
              <a:gd name="connsiteX2" fmla="*/ 263165 w 343511"/>
              <a:gd name="connsiteY2" fmla="*/ 1705769 h 3810000"/>
              <a:gd name="connsiteX3" fmla="*/ 338058 w 343511"/>
              <a:gd name="connsiteY3" fmla="*/ 2075657 h 3810000"/>
              <a:gd name="connsiteX4" fmla="*/ 98145 w 343511"/>
              <a:gd name="connsiteY4" fmla="*/ 2374900 h 3810000"/>
              <a:gd name="connsiteX5" fmla="*/ 0 w 343511"/>
              <a:gd name="connsiteY5" fmla="*/ 3810000 h 3810000"/>
              <a:gd name="connsiteX0" fmla="*/ 133350 w 343511"/>
              <a:gd name="connsiteY0" fmla="*/ 0 h 3810000"/>
              <a:gd name="connsiteX1" fmla="*/ 192444 w 343511"/>
              <a:gd name="connsiteY1" fmla="*/ 638969 h 3810000"/>
              <a:gd name="connsiteX2" fmla="*/ 263165 w 343511"/>
              <a:gd name="connsiteY2" fmla="*/ 1705769 h 3810000"/>
              <a:gd name="connsiteX3" fmla="*/ 338058 w 343511"/>
              <a:gd name="connsiteY3" fmla="*/ 2075657 h 3810000"/>
              <a:gd name="connsiteX4" fmla="*/ 98145 w 343511"/>
              <a:gd name="connsiteY4" fmla="*/ 2374900 h 3810000"/>
              <a:gd name="connsiteX5" fmla="*/ 0 w 343511"/>
              <a:gd name="connsiteY5" fmla="*/ 3810000 h 3810000"/>
              <a:gd name="connsiteX0" fmla="*/ 133350 w 343511"/>
              <a:gd name="connsiteY0" fmla="*/ 0 h 3810000"/>
              <a:gd name="connsiteX1" fmla="*/ 192444 w 343511"/>
              <a:gd name="connsiteY1" fmla="*/ 638969 h 3810000"/>
              <a:gd name="connsiteX2" fmla="*/ 263165 w 343511"/>
              <a:gd name="connsiteY2" fmla="*/ 1705769 h 3810000"/>
              <a:gd name="connsiteX3" fmla="*/ 338058 w 343511"/>
              <a:gd name="connsiteY3" fmla="*/ 2075657 h 3810000"/>
              <a:gd name="connsiteX4" fmla="*/ 98145 w 343511"/>
              <a:gd name="connsiteY4" fmla="*/ 2374900 h 3810000"/>
              <a:gd name="connsiteX5" fmla="*/ 0 w 343511"/>
              <a:gd name="connsiteY5" fmla="*/ 3810000 h 3810000"/>
              <a:gd name="connsiteX0" fmla="*/ 133350 w 350767"/>
              <a:gd name="connsiteY0" fmla="*/ 0 h 3810000"/>
              <a:gd name="connsiteX1" fmla="*/ 192444 w 350767"/>
              <a:gd name="connsiteY1" fmla="*/ 638969 h 3810000"/>
              <a:gd name="connsiteX2" fmla="*/ 263165 w 350767"/>
              <a:gd name="connsiteY2" fmla="*/ 1705769 h 3810000"/>
              <a:gd name="connsiteX3" fmla="*/ 345917 w 350767"/>
              <a:gd name="connsiteY3" fmla="*/ 2037557 h 3810000"/>
              <a:gd name="connsiteX4" fmla="*/ 98145 w 350767"/>
              <a:gd name="connsiteY4" fmla="*/ 2374900 h 3810000"/>
              <a:gd name="connsiteX5" fmla="*/ 0 w 350767"/>
              <a:gd name="connsiteY5" fmla="*/ 3810000 h 3810000"/>
              <a:gd name="connsiteX0" fmla="*/ 133350 w 345916"/>
              <a:gd name="connsiteY0" fmla="*/ 0 h 3810000"/>
              <a:gd name="connsiteX1" fmla="*/ 192444 w 345916"/>
              <a:gd name="connsiteY1" fmla="*/ 638969 h 3810000"/>
              <a:gd name="connsiteX2" fmla="*/ 263165 w 345916"/>
              <a:gd name="connsiteY2" fmla="*/ 1705769 h 3810000"/>
              <a:gd name="connsiteX3" fmla="*/ 340679 w 345916"/>
              <a:gd name="connsiteY3" fmla="*/ 2054226 h 3810000"/>
              <a:gd name="connsiteX4" fmla="*/ 98145 w 345916"/>
              <a:gd name="connsiteY4" fmla="*/ 2374900 h 3810000"/>
              <a:gd name="connsiteX5" fmla="*/ 0 w 345916"/>
              <a:gd name="connsiteY5" fmla="*/ 3810000 h 3810000"/>
              <a:gd name="connsiteX0" fmla="*/ 133350 w 340679"/>
              <a:gd name="connsiteY0" fmla="*/ 0 h 3810000"/>
              <a:gd name="connsiteX1" fmla="*/ 192444 w 340679"/>
              <a:gd name="connsiteY1" fmla="*/ 638969 h 3810000"/>
              <a:gd name="connsiteX2" fmla="*/ 263165 w 340679"/>
              <a:gd name="connsiteY2" fmla="*/ 1705769 h 3810000"/>
              <a:gd name="connsiteX3" fmla="*/ 340679 w 340679"/>
              <a:gd name="connsiteY3" fmla="*/ 2054226 h 3810000"/>
              <a:gd name="connsiteX4" fmla="*/ 98145 w 340679"/>
              <a:gd name="connsiteY4" fmla="*/ 2374900 h 3810000"/>
              <a:gd name="connsiteX5" fmla="*/ 0 w 340679"/>
              <a:gd name="connsiteY5" fmla="*/ 3810000 h 3810000"/>
              <a:gd name="connsiteX0" fmla="*/ 133350 w 341724"/>
              <a:gd name="connsiteY0" fmla="*/ 0 h 3810000"/>
              <a:gd name="connsiteX1" fmla="*/ 192444 w 341724"/>
              <a:gd name="connsiteY1" fmla="*/ 638969 h 3810000"/>
              <a:gd name="connsiteX2" fmla="*/ 263165 w 341724"/>
              <a:gd name="connsiteY2" fmla="*/ 1705769 h 3810000"/>
              <a:gd name="connsiteX3" fmla="*/ 340679 w 341724"/>
              <a:gd name="connsiteY3" fmla="*/ 2054226 h 3810000"/>
              <a:gd name="connsiteX4" fmla="*/ 98145 w 341724"/>
              <a:gd name="connsiteY4" fmla="*/ 2374900 h 3810000"/>
              <a:gd name="connsiteX5" fmla="*/ 0 w 341724"/>
              <a:gd name="connsiteY5" fmla="*/ 3810000 h 3810000"/>
              <a:gd name="connsiteX0" fmla="*/ 133350 w 341856"/>
              <a:gd name="connsiteY0" fmla="*/ 0 h 3810000"/>
              <a:gd name="connsiteX1" fmla="*/ 192444 w 341856"/>
              <a:gd name="connsiteY1" fmla="*/ 638969 h 3810000"/>
              <a:gd name="connsiteX2" fmla="*/ 263165 w 341856"/>
              <a:gd name="connsiteY2" fmla="*/ 1705769 h 3810000"/>
              <a:gd name="connsiteX3" fmla="*/ 340679 w 341856"/>
              <a:gd name="connsiteY3" fmla="*/ 2054226 h 3810000"/>
              <a:gd name="connsiteX4" fmla="*/ 98145 w 341856"/>
              <a:gd name="connsiteY4" fmla="*/ 2374900 h 3810000"/>
              <a:gd name="connsiteX5" fmla="*/ 0 w 341856"/>
              <a:gd name="connsiteY5" fmla="*/ 3810000 h 3810000"/>
              <a:gd name="connsiteX0" fmla="*/ 133350 w 340679"/>
              <a:gd name="connsiteY0" fmla="*/ 0 h 3810000"/>
              <a:gd name="connsiteX1" fmla="*/ 192444 w 340679"/>
              <a:gd name="connsiteY1" fmla="*/ 638969 h 3810000"/>
              <a:gd name="connsiteX2" fmla="*/ 263165 w 340679"/>
              <a:gd name="connsiteY2" fmla="*/ 1705769 h 3810000"/>
              <a:gd name="connsiteX3" fmla="*/ 340679 w 340679"/>
              <a:gd name="connsiteY3" fmla="*/ 2054226 h 3810000"/>
              <a:gd name="connsiteX4" fmla="*/ 98145 w 340679"/>
              <a:gd name="connsiteY4" fmla="*/ 2374900 h 3810000"/>
              <a:gd name="connsiteX5" fmla="*/ 0 w 340679"/>
              <a:gd name="connsiteY5" fmla="*/ 3810000 h 3810000"/>
              <a:gd name="connsiteX0" fmla="*/ 133350 w 340679"/>
              <a:gd name="connsiteY0" fmla="*/ 0 h 3810000"/>
              <a:gd name="connsiteX1" fmla="*/ 192444 w 340679"/>
              <a:gd name="connsiteY1" fmla="*/ 638969 h 3810000"/>
              <a:gd name="connsiteX2" fmla="*/ 263165 w 340679"/>
              <a:gd name="connsiteY2" fmla="*/ 1705769 h 3810000"/>
              <a:gd name="connsiteX3" fmla="*/ 340679 w 340679"/>
              <a:gd name="connsiteY3" fmla="*/ 2054226 h 3810000"/>
              <a:gd name="connsiteX4" fmla="*/ 98145 w 340679"/>
              <a:gd name="connsiteY4" fmla="*/ 2374900 h 3810000"/>
              <a:gd name="connsiteX5" fmla="*/ 0 w 340679"/>
              <a:gd name="connsiteY5" fmla="*/ 3810000 h 3810000"/>
              <a:gd name="connsiteX0" fmla="*/ 143828 w 351157"/>
              <a:gd name="connsiteY0" fmla="*/ 0 h 3805237"/>
              <a:gd name="connsiteX1" fmla="*/ 202922 w 351157"/>
              <a:gd name="connsiteY1" fmla="*/ 638969 h 3805237"/>
              <a:gd name="connsiteX2" fmla="*/ 273643 w 351157"/>
              <a:gd name="connsiteY2" fmla="*/ 1705769 h 3805237"/>
              <a:gd name="connsiteX3" fmla="*/ 351157 w 351157"/>
              <a:gd name="connsiteY3" fmla="*/ 2054226 h 3805237"/>
              <a:gd name="connsiteX4" fmla="*/ 108623 w 351157"/>
              <a:gd name="connsiteY4" fmla="*/ 2374900 h 3805237"/>
              <a:gd name="connsiteX5" fmla="*/ 0 w 351157"/>
              <a:gd name="connsiteY5" fmla="*/ 3805237 h 380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1157" h="3805237">
                <a:moveTo>
                  <a:pt x="143828" y="0"/>
                </a:moveTo>
                <a:cubicBezTo>
                  <a:pt x="159352" y="106495"/>
                  <a:pt x="170114" y="298186"/>
                  <a:pt x="202922" y="638969"/>
                </a:cubicBezTo>
                <a:cubicBezTo>
                  <a:pt x="204040" y="752607"/>
                  <a:pt x="266400" y="1430999"/>
                  <a:pt x="273643" y="1705769"/>
                </a:cubicBezTo>
                <a:cubicBezTo>
                  <a:pt x="328034" y="1918626"/>
                  <a:pt x="343067" y="1794802"/>
                  <a:pt x="351157" y="2054226"/>
                </a:cubicBezTo>
                <a:cubicBezTo>
                  <a:pt x="324528" y="2123679"/>
                  <a:pt x="178064" y="2283488"/>
                  <a:pt x="108623" y="2374900"/>
                </a:cubicBezTo>
                <a:cubicBezTo>
                  <a:pt x="20848" y="2644907"/>
                  <a:pt x="19850" y="3566848"/>
                  <a:pt x="0" y="3805237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: Shape 13">
            <a:extLst>
              <a:ext uri="{FF2B5EF4-FFF2-40B4-BE49-F238E27FC236}">
                <a16:creationId xmlns:a16="http://schemas.microsoft.com/office/drawing/2014/main" id="{2AC49A80-60E6-049C-DEB4-456ABCC823D5}"/>
              </a:ext>
            </a:extLst>
          </p:cNvPr>
          <p:cNvSpPr/>
          <p:nvPr/>
        </p:nvSpPr>
        <p:spPr>
          <a:xfrm>
            <a:off x="10193534" y="1323975"/>
            <a:ext cx="173508" cy="3845719"/>
          </a:xfrm>
          <a:custGeom>
            <a:avLst/>
            <a:gdLst>
              <a:gd name="connsiteX0" fmla="*/ 104775 w 104775"/>
              <a:gd name="connsiteY0" fmla="*/ 3829050 h 3829050"/>
              <a:gd name="connsiteX1" fmla="*/ 0 w 104775"/>
              <a:gd name="connsiteY1" fmla="*/ 0 h 3829050"/>
              <a:gd name="connsiteX0" fmla="*/ 104775 w 160991"/>
              <a:gd name="connsiteY0" fmla="*/ 3829050 h 3829050"/>
              <a:gd name="connsiteX1" fmla="*/ 158280 w 160991"/>
              <a:gd name="connsiteY1" fmla="*/ 1743075 h 3829050"/>
              <a:gd name="connsiteX2" fmla="*/ 0 w 160991"/>
              <a:gd name="connsiteY2" fmla="*/ 0 h 3829050"/>
              <a:gd name="connsiteX0" fmla="*/ 104775 w 172190"/>
              <a:gd name="connsiteY0" fmla="*/ 3829050 h 3829050"/>
              <a:gd name="connsiteX1" fmla="*/ 158280 w 172190"/>
              <a:gd name="connsiteY1" fmla="*/ 1743075 h 3829050"/>
              <a:gd name="connsiteX2" fmla="*/ 0 w 172190"/>
              <a:gd name="connsiteY2" fmla="*/ 0 h 3829050"/>
              <a:gd name="connsiteX0" fmla="*/ 104775 w 172190"/>
              <a:gd name="connsiteY0" fmla="*/ 3829050 h 3829050"/>
              <a:gd name="connsiteX1" fmla="*/ 158280 w 172190"/>
              <a:gd name="connsiteY1" fmla="*/ 1743075 h 3829050"/>
              <a:gd name="connsiteX2" fmla="*/ 0 w 172190"/>
              <a:gd name="connsiteY2" fmla="*/ 0 h 3829050"/>
              <a:gd name="connsiteX0" fmla="*/ 104775 w 167216"/>
              <a:gd name="connsiteY0" fmla="*/ 3829050 h 3829050"/>
              <a:gd name="connsiteX1" fmla="*/ 158280 w 167216"/>
              <a:gd name="connsiteY1" fmla="*/ 1743075 h 3829050"/>
              <a:gd name="connsiteX2" fmla="*/ 0 w 167216"/>
              <a:gd name="connsiteY2" fmla="*/ 0 h 3829050"/>
              <a:gd name="connsiteX0" fmla="*/ 104775 w 167216"/>
              <a:gd name="connsiteY0" fmla="*/ 3845719 h 3845719"/>
              <a:gd name="connsiteX1" fmla="*/ 158280 w 167216"/>
              <a:gd name="connsiteY1" fmla="*/ 1743075 h 3845719"/>
              <a:gd name="connsiteX2" fmla="*/ 0 w 167216"/>
              <a:gd name="connsiteY2" fmla="*/ 0 h 3845719"/>
              <a:gd name="connsiteX0" fmla="*/ 104775 w 173508"/>
              <a:gd name="connsiteY0" fmla="*/ 3845719 h 3845719"/>
              <a:gd name="connsiteX1" fmla="*/ 158280 w 173508"/>
              <a:gd name="connsiteY1" fmla="*/ 1743075 h 3845719"/>
              <a:gd name="connsiteX2" fmla="*/ 0 w 173508"/>
              <a:gd name="connsiteY2" fmla="*/ 0 h 3845719"/>
              <a:gd name="connsiteX0" fmla="*/ 104775 w 173508"/>
              <a:gd name="connsiteY0" fmla="*/ 3845719 h 3845719"/>
              <a:gd name="connsiteX1" fmla="*/ 158280 w 173508"/>
              <a:gd name="connsiteY1" fmla="*/ 1743075 h 3845719"/>
              <a:gd name="connsiteX2" fmla="*/ 0 w 173508"/>
              <a:gd name="connsiteY2" fmla="*/ 0 h 3845719"/>
              <a:gd name="connsiteX0" fmla="*/ 104775 w 173508"/>
              <a:gd name="connsiteY0" fmla="*/ 3845719 h 3845719"/>
              <a:gd name="connsiteX1" fmla="*/ 158280 w 173508"/>
              <a:gd name="connsiteY1" fmla="*/ 1743075 h 3845719"/>
              <a:gd name="connsiteX2" fmla="*/ 0 w 173508"/>
              <a:gd name="connsiteY2" fmla="*/ 0 h 3845719"/>
              <a:gd name="connsiteX0" fmla="*/ 104775 w 173508"/>
              <a:gd name="connsiteY0" fmla="*/ 3845719 h 3845719"/>
              <a:gd name="connsiteX1" fmla="*/ 158280 w 173508"/>
              <a:gd name="connsiteY1" fmla="*/ 1743075 h 3845719"/>
              <a:gd name="connsiteX2" fmla="*/ 0 w 173508"/>
              <a:gd name="connsiteY2" fmla="*/ 0 h 384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508" h="3845719">
                <a:moveTo>
                  <a:pt x="104775" y="3845719"/>
                </a:moveTo>
                <a:cubicBezTo>
                  <a:pt x="149598" y="3131344"/>
                  <a:pt x="199182" y="2447925"/>
                  <a:pt x="158280" y="1743075"/>
                </a:cubicBezTo>
                <a:cubicBezTo>
                  <a:pt x="129382" y="1128713"/>
                  <a:pt x="101600" y="609600"/>
                  <a:pt x="0" y="0"/>
                </a:cubicBezTo>
              </a:path>
            </a:pathLst>
          </a:custGeom>
          <a:noFill/>
          <a:ln w="38100">
            <a:solidFill>
              <a:srgbClr val="92D05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4" descr="A close up of a metal spring&#10;&#10;Description automatically generated with low confidence">
            <a:extLst>
              <a:ext uri="{FF2B5EF4-FFF2-40B4-BE49-F238E27FC236}">
                <a16:creationId xmlns:a16="http://schemas.microsoft.com/office/drawing/2014/main" id="{55A0DDED-E3F0-AA66-D44A-B20CB26E51C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0766" y="3304078"/>
            <a:ext cx="1016161" cy="1107733"/>
          </a:xfrm>
          <a:prstGeom prst="rect">
            <a:avLst/>
          </a:prstGeom>
        </p:spPr>
      </p:pic>
      <p:pic>
        <p:nvPicPr>
          <p:cNvPr id="7" name="Picture 28" descr="A picture containing metalware, screw, indoor, red&#10;&#10;Description automatically generated">
            <a:extLst>
              <a:ext uri="{FF2B5EF4-FFF2-40B4-BE49-F238E27FC236}">
                <a16:creationId xmlns:a16="http://schemas.microsoft.com/office/drawing/2014/main" id="{55C87B6E-8235-6B4D-4999-1C43AE9DD4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76120" y="1641536"/>
            <a:ext cx="1541938" cy="1156454"/>
          </a:xfrm>
          <a:prstGeom prst="rect">
            <a:avLst/>
          </a:prstGeom>
        </p:spPr>
      </p:pic>
      <p:sp>
        <p:nvSpPr>
          <p:cNvPr id="17" name="TextBox 6">
            <a:extLst>
              <a:ext uri="{FF2B5EF4-FFF2-40B4-BE49-F238E27FC236}">
                <a16:creationId xmlns:a16="http://schemas.microsoft.com/office/drawing/2014/main" id="{D660AD26-DA04-EE4B-22DE-C2CB955582EB}"/>
              </a:ext>
            </a:extLst>
          </p:cNvPr>
          <p:cNvSpPr txBox="1"/>
          <p:nvPr/>
        </p:nvSpPr>
        <p:spPr>
          <a:xfrm>
            <a:off x="348153" y="992884"/>
            <a:ext cx="6251903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181818"/>
                </a:solidFill>
              </a:rPr>
              <a:t>Visual inspection: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181818"/>
                </a:solidFill>
              </a:rPr>
              <a:t>annealed/plasticised spring </a:t>
            </a:r>
            <a:r>
              <a:rPr lang="en-GB" sz="1400" dirty="0">
                <a:solidFill>
                  <a:srgbClr val="181818"/>
                </a:solidFill>
                <a:sym typeface="Wingdings" panose="05000000000000000000" pitchFamily="2" charset="2"/>
              </a:rPr>
              <a:t> localized temperature increase to more than 500°C</a:t>
            </a:r>
            <a:br>
              <a:rPr lang="en-US" sz="1400" dirty="0">
                <a:solidFill>
                  <a:srgbClr val="181818"/>
                </a:solidFill>
                <a:sym typeface="Wingdings" panose="05000000000000000000" pitchFamily="2" charset="2"/>
              </a:rPr>
            </a:br>
            <a:endParaRPr lang="en-US" sz="1400" dirty="0">
              <a:solidFill>
                <a:srgbClr val="181818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181818"/>
                </a:solidFill>
              </a:rPr>
              <a:t>localised extremely high temperature producing debris, sputtering and sublimation of austenitic stainless-steel spring</a:t>
            </a:r>
            <a:br>
              <a:rPr lang="en-GB" sz="1400" dirty="0">
                <a:solidFill>
                  <a:srgbClr val="181818"/>
                </a:solidFill>
              </a:rPr>
            </a:br>
            <a:endParaRPr lang="en-GB" sz="1400" dirty="0">
              <a:solidFill>
                <a:srgbClr val="181818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181818"/>
                </a:solidFill>
              </a:rPr>
              <a:t>cascade of failure with consequent loss of electrical contact of RF fingers on the transition tube perimeter </a:t>
            </a:r>
            <a:endParaRPr lang="en-US" sz="1400" b="1" dirty="0">
              <a:solidFill>
                <a:srgbClr val="181818"/>
              </a:solidFill>
            </a:endParaRPr>
          </a:p>
          <a:p>
            <a:endParaRPr lang="en-US" b="1" dirty="0">
              <a:solidFill>
                <a:srgbClr val="181818"/>
              </a:solidFill>
            </a:endParaRPr>
          </a:p>
          <a:p>
            <a:endParaRPr lang="en-GB" b="1" dirty="0">
              <a:solidFill>
                <a:srgbClr val="181818"/>
              </a:solidFill>
            </a:endParaRPr>
          </a:p>
          <a:p>
            <a:endParaRPr lang="en-GB" b="1" dirty="0">
              <a:solidFill>
                <a:srgbClr val="181818"/>
              </a:solidFill>
            </a:endParaRPr>
          </a:p>
        </p:txBody>
      </p:sp>
      <p:pic>
        <p:nvPicPr>
          <p:cNvPr id="18" name="Picture 29" descr="A close-up of a copper cylinder&#10;&#10;Description automatically generated with low confidence">
            <a:extLst>
              <a:ext uri="{FF2B5EF4-FFF2-40B4-BE49-F238E27FC236}">
                <a16:creationId xmlns:a16="http://schemas.microsoft.com/office/drawing/2014/main" id="{EEAA2AEB-5FE6-8EE6-49F7-03F40749D4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2072" y="4050106"/>
            <a:ext cx="2420013" cy="1815010"/>
          </a:xfrm>
          <a:prstGeom prst="rect">
            <a:avLst/>
          </a:prstGeom>
        </p:spPr>
      </p:pic>
      <p:pic>
        <p:nvPicPr>
          <p:cNvPr id="19" name="Picture 2" descr="A picture containing person, hand, indoor, dish rack&#10;&#10;Description automatically generated">
            <a:extLst>
              <a:ext uri="{FF2B5EF4-FFF2-40B4-BE49-F238E27FC236}">
                <a16:creationId xmlns:a16="http://schemas.microsoft.com/office/drawing/2014/main" id="{279D990D-A4D3-D498-921F-005FDEABDC1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2916709" y="3910050"/>
            <a:ext cx="2234361" cy="1675771"/>
          </a:xfrm>
          <a:prstGeom prst="rect">
            <a:avLst/>
          </a:prstGeom>
        </p:spPr>
      </p:pic>
      <p:pic>
        <p:nvPicPr>
          <p:cNvPr id="20" name="Picture 4" descr="A close up of a comb&#10;&#10;Description automatically generated with low confidence">
            <a:extLst>
              <a:ext uri="{FF2B5EF4-FFF2-40B4-BE49-F238E27FC236}">
                <a16:creationId xmlns:a16="http://schemas.microsoft.com/office/drawing/2014/main" id="{608E7DEB-C808-F89E-DF0C-6E31C91530F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4062" t="11078" r="33064" b="53322"/>
          <a:stretch/>
        </p:blipFill>
        <p:spPr>
          <a:xfrm rot="5400000">
            <a:off x="4780335" y="4035347"/>
            <a:ext cx="2255140" cy="1404398"/>
          </a:xfrm>
          <a:prstGeom prst="rect">
            <a:avLst/>
          </a:prstGeom>
        </p:spPr>
      </p:pic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C0CEBEB0-15F6-03B2-0B8B-2631462E2A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fld id="{62071F81-0CC7-4691-BA92-97EE420DB9B4}" type="datetime3">
              <a:rPr lang="de-CH" smtClean="0"/>
              <a:t>07/12/23</a:t>
            </a:fld>
            <a:endParaRPr lang="en-US" dirty="0"/>
          </a:p>
        </p:txBody>
      </p:sp>
      <p:sp>
        <p:nvSpPr>
          <p:cNvPr id="11" name="Fußzeilenplatzhalter 5">
            <a:extLst>
              <a:ext uri="{FF2B5EF4-FFF2-40B4-BE49-F238E27FC236}">
                <a16:creationId xmlns:a16="http://schemas.microsoft.com/office/drawing/2014/main" id="{30F7222A-8587-8170-6E4F-0C869826A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C. Antuono and P. Krkoti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lang="en-US" dirty="0"/>
              <a:t>| Limitations from LHC RF Fingers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6DB23C35-EA1F-3823-5CDC-2865803A6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10" name="!!Title 4">
            <a:extLst>
              <a:ext uri="{FF2B5EF4-FFF2-40B4-BE49-F238E27FC236}">
                <a16:creationId xmlns:a16="http://schemas.microsoft.com/office/drawing/2014/main" id="{145D316C-83A8-59F0-467F-DC581DF1A656}"/>
              </a:ext>
            </a:extLst>
          </p:cNvPr>
          <p:cNvSpPr txBox="1">
            <a:spLocks/>
          </p:cNvSpPr>
          <p:nvPr/>
        </p:nvSpPr>
        <p:spPr>
          <a:xfrm>
            <a:off x="370051" y="171959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Fault recording in 2023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056987A9-3063-2995-3035-E0EF6E6EF5A8}"/>
              </a:ext>
            </a:extLst>
          </p:cNvPr>
          <p:cNvSpPr/>
          <p:nvPr/>
        </p:nvSpPr>
        <p:spPr>
          <a:xfrm>
            <a:off x="-5974" y="111780"/>
            <a:ext cx="108000" cy="53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4633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2E1B839C-8C3D-E38D-5CB8-6067FA1591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55" y="1734483"/>
            <a:ext cx="5348039" cy="3960000"/>
          </a:xfrm>
          <a:prstGeom prst="rect">
            <a:avLst/>
          </a:prstGeom>
        </p:spPr>
      </p:pic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EDF2D8F4-CAC5-3E7D-290E-516ADBAB4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1F81-0CC7-4691-BA92-97EE420DB9B4}" type="datetime3">
              <a:rPr lang="de-CH" smtClean="0"/>
              <a:t>07/12/23</a:t>
            </a:fld>
            <a:endParaRPr lang="en-US" dirty="0"/>
          </a:p>
        </p:txBody>
      </p:sp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80BE9FF5-ECE2-3609-E4AB-466B7A433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C. Antuono and P. Krkoti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lang="en-US" dirty="0"/>
              <a:t>| Limitations from LHC RF Fingers</a:t>
            </a:r>
          </a:p>
        </p:txBody>
      </p:sp>
      <p:sp>
        <p:nvSpPr>
          <p:cNvPr id="8" name="Foliennummernplatzhalter 11">
            <a:extLst>
              <a:ext uri="{FF2B5EF4-FFF2-40B4-BE49-F238E27FC236}">
                <a16:creationId xmlns:a16="http://schemas.microsoft.com/office/drawing/2014/main" id="{E59FBB18-64EA-47AB-D2F6-8D5657B9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9" name="TextBox 6">
            <a:extLst>
              <a:ext uri="{FF2B5EF4-FFF2-40B4-BE49-F238E27FC236}">
                <a16:creationId xmlns:a16="http://schemas.microsoft.com/office/drawing/2014/main" id="{8CE84215-325D-5342-35C9-5E0FE2F110F7}"/>
              </a:ext>
            </a:extLst>
          </p:cNvPr>
          <p:cNvSpPr txBox="1"/>
          <p:nvPr/>
        </p:nvSpPr>
        <p:spPr>
          <a:xfrm>
            <a:off x="551384" y="1056331"/>
            <a:ext cx="6251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181818"/>
                </a:solidFill>
              </a:rPr>
              <a:t>Inspection of all 71 modules present in the LHC machine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81818"/>
                </a:solidFill>
              </a:rPr>
              <a:t>1 failed, 8 degraded</a:t>
            </a:r>
            <a:endParaRPr lang="en-GB" dirty="0">
              <a:solidFill>
                <a:srgbClr val="181818"/>
              </a:solidFill>
            </a:endParaRPr>
          </a:p>
        </p:txBody>
      </p:sp>
      <p:pic>
        <p:nvPicPr>
          <p:cNvPr id="15" name="Picture 26">
            <a:extLst>
              <a:ext uri="{FF2B5EF4-FFF2-40B4-BE49-F238E27FC236}">
                <a16:creationId xmlns:a16="http://schemas.microsoft.com/office/drawing/2014/main" id="{D60E5B3C-1BD4-D3E5-6DAC-531885FDE60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74237" y="1436766"/>
            <a:ext cx="3533309" cy="4256690"/>
          </a:xfrm>
          <a:prstGeom prst="rect">
            <a:avLst/>
          </a:prstGeom>
          <a:ln w="19050">
            <a:noFill/>
          </a:ln>
        </p:spPr>
      </p:pic>
      <p:cxnSp>
        <p:nvCxnSpPr>
          <p:cNvPr id="16" name="Straight Connector 29">
            <a:extLst>
              <a:ext uri="{FF2B5EF4-FFF2-40B4-BE49-F238E27FC236}">
                <a16:creationId xmlns:a16="http://schemas.microsoft.com/office/drawing/2014/main" id="{962DACDB-B4AC-5548-4FAC-9A6B5F96C88F}"/>
              </a:ext>
            </a:extLst>
          </p:cNvPr>
          <p:cNvCxnSpPr>
            <a:cxnSpLocks/>
          </p:cNvCxnSpPr>
          <p:nvPr/>
        </p:nvCxnSpPr>
        <p:spPr>
          <a:xfrm>
            <a:off x="8875531" y="2911019"/>
            <a:ext cx="1560787" cy="362"/>
          </a:xfrm>
          <a:prstGeom prst="line">
            <a:avLst/>
          </a:prstGeom>
          <a:ln w="28575">
            <a:solidFill>
              <a:srgbClr val="CA472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30">
            <a:extLst>
              <a:ext uri="{FF2B5EF4-FFF2-40B4-BE49-F238E27FC236}">
                <a16:creationId xmlns:a16="http://schemas.microsoft.com/office/drawing/2014/main" id="{CDB8E63D-F90F-42DD-AC5F-A4B4ED6BB8EA}"/>
              </a:ext>
            </a:extLst>
          </p:cNvPr>
          <p:cNvCxnSpPr>
            <a:cxnSpLocks/>
          </p:cNvCxnSpPr>
          <p:nvPr/>
        </p:nvCxnSpPr>
        <p:spPr>
          <a:xfrm>
            <a:off x="8904317" y="3168690"/>
            <a:ext cx="1560787" cy="362"/>
          </a:xfrm>
          <a:prstGeom prst="line">
            <a:avLst/>
          </a:prstGeom>
          <a:ln w="28575">
            <a:solidFill>
              <a:srgbClr val="CA472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31">
            <a:extLst>
              <a:ext uri="{FF2B5EF4-FFF2-40B4-BE49-F238E27FC236}">
                <a16:creationId xmlns:a16="http://schemas.microsoft.com/office/drawing/2014/main" id="{56DBD4A8-A227-6C6F-B4A3-0A88EC0F399A}"/>
              </a:ext>
            </a:extLst>
          </p:cNvPr>
          <p:cNvSpPr txBox="1"/>
          <p:nvPr/>
        </p:nvSpPr>
        <p:spPr>
          <a:xfrm>
            <a:off x="8114835" y="2122063"/>
            <a:ext cx="257556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Higher opening (≈2-3 mm) between consecutive RF fingers</a:t>
            </a:r>
          </a:p>
        </p:txBody>
      </p:sp>
      <p:cxnSp>
        <p:nvCxnSpPr>
          <p:cNvPr id="20" name="Straight Connector 32">
            <a:extLst>
              <a:ext uri="{FF2B5EF4-FFF2-40B4-BE49-F238E27FC236}">
                <a16:creationId xmlns:a16="http://schemas.microsoft.com/office/drawing/2014/main" id="{FC38DF5D-6C2F-2526-FA1D-7EE5E2A92EF9}"/>
              </a:ext>
            </a:extLst>
          </p:cNvPr>
          <p:cNvCxnSpPr>
            <a:cxnSpLocks/>
          </p:cNvCxnSpPr>
          <p:nvPr/>
        </p:nvCxnSpPr>
        <p:spPr>
          <a:xfrm>
            <a:off x="8544327" y="4866763"/>
            <a:ext cx="1560787" cy="66062"/>
          </a:xfrm>
          <a:prstGeom prst="line">
            <a:avLst/>
          </a:prstGeom>
          <a:ln w="28575"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33">
            <a:extLst>
              <a:ext uri="{FF2B5EF4-FFF2-40B4-BE49-F238E27FC236}">
                <a16:creationId xmlns:a16="http://schemas.microsoft.com/office/drawing/2014/main" id="{CF924C2E-A21D-B4D0-2371-0776EA932744}"/>
              </a:ext>
            </a:extLst>
          </p:cNvPr>
          <p:cNvCxnSpPr>
            <a:cxnSpLocks/>
          </p:cNvCxnSpPr>
          <p:nvPr/>
        </p:nvCxnSpPr>
        <p:spPr>
          <a:xfrm>
            <a:off x="8523106" y="5022041"/>
            <a:ext cx="1560787" cy="74105"/>
          </a:xfrm>
          <a:prstGeom prst="line">
            <a:avLst/>
          </a:prstGeom>
          <a:ln w="28575"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34">
            <a:extLst>
              <a:ext uri="{FF2B5EF4-FFF2-40B4-BE49-F238E27FC236}">
                <a16:creationId xmlns:a16="http://schemas.microsoft.com/office/drawing/2014/main" id="{7CCD4CD7-62D9-52F2-E397-EC8CF7E6E310}"/>
              </a:ext>
            </a:extLst>
          </p:cNvPr>
          <p:cNvSpPr txBox="1"/>
          <p:nvPr/>
        </p:nvSpPr>
        <p:spPr>
          <a:xfrm>
            <a:off x="8335040" y="5160820"/>
            <a:ext cx="1857056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92D050"/>
                </a:solidFill>
              </a:rPr>
              <a:t>Nominal gap 1.5 mm</a:t>
            </a:r>
          </a:p>
        </p:txBody>
      </p: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22D4EDA6-A6DD-9E78-1DCF-55145DA44D1F}"/>
              </a:ext>
            </a:extLst>
          </p:cNvPr>
          <p:cNvGrpSpPr/>
          <p:nvPr/>
        </p:nvGrpSpPr>
        <p:grpSpPr>
          <a:xfrm>
            <a:off x="887662" y="1897782"/>
            <a:ext cx="4800053" cy="3540037"/>
            <a:chOff x="642496" y="1991553"/>
            <a:chExt cx="5184198" cy="3445859"/>
          </a:xfrm>
        </p:grpSpPr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E157BF57-C862-8618-68B5-C27AD2ADB07C}"/>
                </a:ext>
              </a:extLst>
            </p:cNvPr>
            <p:cNvGrpSpPr/>
            <p:nvPr/>
          </p:nvGrpSpPr>
          <p:grpSpPr>
            <a:xfrm>
              <a:off x="642496" y="1991554"/>
              <a:ext cx="5168788" cy="3445858"/>
              <a:chOff x="642496" y="1991554"/>
              <a:chExt cx="5168788" cy="3445858"/>
            </a:xfrm>
          </p:grpSpPr>
          <p:graphicFrame>
            <p:nvGraphicFramePr>
              <p:cNvPr id="33" name="Diagramm 32">
                <a:extLst>
                  <a:ext uri="{FF2B5EF4-FFF2-40B4-BE49-F238E27FC236}">
                    <a16:creationId xmlns:a16="http://schemas.microsoft.com/office/drawing/2014/main" id="{E9D964B1-6EDD-F6FD-27EE-E29C307E2159}"/>
                  </a:ext>
                </a:extLst>
              </p:cNvPr>
              <p:cNvGraphicFramePr/>
              <p:nvPr/>
            </p:nvGraphicFramePr>
            <p:xfrm>
              <a:off x="642496" y="1991554"/>
              <a:ext cx="5168788" cy="344585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5" r:lo="rId6" r:qs="rId7" r:cs="rId8"/>
              </a:graphicData>
            </a:graphic>
          </p:graphicFrame>
          <p:sp>
            <p:nvSpPr>
              <p:cNvPr id="39" name="Gerader Verbinder 38">
                <a:extLst>
                  <a:ext uri="{FF2B5EF4-FFF2-40B4-BE49-F238E27FC236}">
                    <a16:creationId xmlns:a16="http://schemas.microsoft.com/office/drawing/2014/main" id="{D663FF61-8922-9695-399C-BA385ED66854}"/>
                  </a:ext>
                </a:extLst>
              </p:cNvPr>
              <p:cNvSpPr/>
              <p:nvPr/>
            </p:nvSpPr>
            <p:spPr>
              <a:xfrm>
                <a:off x="642496" y="4576365"/>
                <a:ext cx="5168788" cy="0"/>
              </a:xfrm>
              <a:prstGeom prst="line">
                <a:avLst/>
              </a:pr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41" name="Gerader Verbinder 40">
              <a:extLst>
                <a:ext uri="{FF2B5EF4-FFF2-40B4-BE49-F238E27FC236}">
                  <a16:creationId xmlns:a16="http://schemas.microsoft.com/office/drawing/2014/main" id="{36696036-756E-7AA4-084F-AB672886AA16}"/>
                </a:ext>
              </a:extLst>
            </p:cNvPr>
            <p:cNvSpPr/>
            <p:nvPr/>
          </p:nvSpPr>
          <p:spPr>
            <a:xfrm flipV="1">
              <a:off x="5811284" y="1991553"/>
              <a:ext cx="15410" cy="3445847"/>
            </a:xfrm>
            <a:prstGeom prst="lin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</p:grpSp>
      <p:sp>
        <p:nvSpPr>
          <p:cNvPr id="43" name="Pfeil: nach links 42">
            <a:extLst>
              <a:ext uri="{FF2B5EF4-FFF2-40B4-BE49-F238E27FC236}">
                <a16:creationId xmlns:a16="http://schemas.microsoft.com/office/drawing/2014/main" id="{4E5C72A1-C8F7-40FD-96D3-1E6621064DF4}"/>
              </a:ext>
            </a:extLst>
          </p:cNvPr>
          <p:cNvSpPr/>
          <p:nvPr/>
        </p:nvSpPr>
        <p:spPr>
          <a:xfrm>
            <a:off x="10498133" y="3241803"/>
            <a:ext cx="806205" cy="288032"/>
          </a:xfrm>
          <a:prstGeom prst="leftArrow">
            <a:avLst/>
          </a:prstGeom>
          <a:solidFill>
            <a:srgbClr val="CC483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3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DA917162-9F70-7F0A-E6BE-D496C976EFA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42320" y="760289"/>
            <a:ext cx="3669566" cy="5207287"/>
          </a:xfrm>
          <a:prstGeom prst="rect">
            <a:avLst/>
          </a:prstGeom>
          <a:ln w="38100">
            <a:noFill/>
          </a:ln>
        </p:spPr>
      </p:pic>
      <p:sp>
        <p:nvSpPr>
          <p:cNvPr id="44" name="Pfeil: nach links 43">
            <a:extLst>
              <a:ext uri="{FF2B5EF4-FFF2-40B4-BE49-F238E27FC236}">
                <a16:creationId xmlns:a16="http://schemas.microsoft.com/office/drawing/2014/main" id="{E23022FA-1F9D-95A8-E78B-8E4A515A5AA5}"/>
              </a:ext>
            </a:extLst>
          </p:cNvPr>
          <p:cNvSpPr/>
          <p:nvPr/>
        </p:nvSpPr>
        <p:spPr>
          <a:xfrm rot="2581634">
            <a:off x="9530281" y="2647849"/>
            <a:ext cx="806205" cy="288032"/>
          </a:xfrm>
          <a:prstGeom prst="leftArrow">
            <a:avLst/>
          </a:prstGeom>
          <a:solidFill>
            <a:srgbClr val="CC483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6F42CE7D-B4BA-E8E4-BB6F-18B9E80AC282}"/>
              </a:ext>
            </a:extLst>
          </p:cNvPr>
          <p:cNvGrpSpPr/>
          <p:nvPr/>
        </p:nvGrpSpPr>
        <p:grpSpPr>
          <a:xfrm>
            <a:off x="5747488" y="1897783"/>
            <a:ext cx="1681127" cy="2655456"/>
            <a:chOff x="5747488" y="1897783"/>
            <a:chExt cx="1681127" cy="2655456"/>
          </a:xfrm>
        </p:grpSpPr>
        <p:sp>
          <p:nvSpPr>
            <p:cNvPr id="45" name="Geschweifte Klammer rechts 44">
              <a:extLst>
                <a:ext uri="{FF2B5EF4-FFF2-40B4-BE49-F238E27FC236}">
                  <a16:creationId xmlns:a16="http://schemas.microsoft.com/office/drawing/2014/main" id="{05330C41-130F-9039-2548-022BA29987AA}"/>
                </a:ext>
              </a:extLst>
            </p:cNvPr>
            <p:cNvSpPr/>
            <p:nvPr/>
          </p:nvSpPr>
          <p:spPr>
            <a:xfrm>
              <a:off x="5747488" y="1897783"/>
              <a:ext cx="697024" cy="2655456"/>
            </a:xfrm>
            <a:prstGeom prst="rightBrace">
              <a:avLst/>
            </a:prstGeom>
            <a:ln w="285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8" name="Textfeld 47">
              <a:extLst>
                <a:ext uri="{FF2B5EF4-FFF2-40B4-BE49-F238E27FC236}">
                  <a16:creationId xmlns:a16="http://schemas.microsoft.com/office/drawing/2014/main" id="{1F21AF95-D588-9E58-8125-E38C4A80C64B}"/>
                </a:ext>
              </a:extLst>
            </p:cNvPr>
            <p:cNvSpPr txBox="1"/>
            <p:nvPr/>
          </p:nvSpPr>
          <p:spPr>
            <a:xfrm>
              <a:off x="6479637" y="3086933"/>
              <a:ext cx="948978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DE" b="1" dirty="0">
                  <a:solidFill>
                    <a:schemeClr val="accent6"/>
                  </a:solidFill>
                </a:rPr>
                <a:t>2 </a:t>
              </a:r>
              <a:r>
                <a:rPr lang="de-DE" b="1" dirty="0" err="1">
                  <a:solidFill>
                    <a:schemeClr val="accent6"/>
                  </a:solidFill>
                </a:rPr>
                <a:t>Beams</a:t>
              </a:r>
              <a:endParaRPr lang="de-DE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A7D847E4-A538-9908-17CC-D741FF3AA879}"/>
              </a:ext>
            </a:extLst>
          </p:cNvPr>
          <p:cNvGrpSpPr/>
          <p:nvPr/>
        </p:nvGrpSpPr>
        <p:grpSpPr>
          <a:xfrm>
            <a:off x="5747488" y="4553239"/>
            <a:ext cx="1552887" cy="869710"/>
            <a:chOff x="5747488" y="4553239"/>
            <a:chExt cx="1552887" cy="869710"/>
          </a:xfrm>
        </p:grpSpPr>
        <p:sp>
          <p:nvSpPr>
            <p:cNvPr id="46" name="Geschweifte Klammer rechts 45">
              <a:extLst>
                <a:ext uri="{FF2B5EF4-FFF2-40B4-BE49-F238E27FC236}">
                  <a16:creationId xmlns:a16="http://schemas.microsoft.com/office/drawing/2014/main" id="{6ABB5406-E339-1E39-25A8-76BEBC357BF9}"/>
                </a:ext>
              </a:extLst>
            </p:cNvPr>
            <p:cNvSpPr/>
            <p:nvPr/>
          </p:nvSpPr>
          <p:spPr>
            <a:xfrm>
              <a:off x="5747488" y="4553239"/>
              <a:ext cx="697024" cy="869710"/>
            </a:xfrm>
            <a:prstGeom prst="rightBrace">
              <a:avLst/>
            </a:prstGeom>
            <a:ln w="285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" name="Textfeld 48">
              <a:extLst>
                <a:ext uri="{FF2B5EF4-FFF2-40B4-BE49-F238E27FC236}">
                  <a16:creationId xmlns:a16="http://schemas.microsoft.com/office/drawing/2014/main" id="{1711DDDA-B950-D44E-F6D8-2D1BB8BC1C42}"/>
                </a:ext>
              </a:extLst>
            </p:cNvPr>
            <p:cNvSpPr txBox="1"/>
            <p:nvPr/>
          </p:nvSpPr>
          <p:spPr>
            <a:xfrm>
              <a:off x="6479637" y="4849594"/>
              <a:ext cx="820738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DE" b="1" dirty="0">
                  <a:solidFill>
                    <a:schemeClr val="accent6"/>
                  </a:solidFill>
                </a:rPr>
                <a:t>1 Beam</a:t>
              </a:r>
            </a:p>
          </p:txBody>
        </p:sp>
      </p:grp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EDC9CC8A-B43A-E3D7-BDB2-7AE32706AF0C}"/>
              </a:ext>
            </a:extLst>
          </p:cNvPr>
          <p:cNvGrpSpPr/>
          <p:nvPr/>
        </p:nvGrpSpPr>
        <p:grpSpPr>
          <a:xfrm>
            <a:off x="7536148" y="1897783"/>
            <a:ext cx="3248533" cy="3539662"/>
            <a:chOff x="8224599" y="1897783"/>
            <a:chExt cx="3248533" cy="3539662"/>
          </a:xfrm>
        </p:grpSpPr>
        <p:sp>
          <p:nvSpPr>
            <p:cNvPr id="47" name="Geschweifte Klammer rechts 46">
              <a:extLst>
                <a:ext uri="{FF2B5EF4-FFF2-40B4-BE49-F238E27FC236}">
                  <a16:creationId xmlns:a16="http://schemas.microsoft.com/office/drawing/2014/main" id="{C97386A5-B774-A2DE-593A-98382ECCB04E}"/>
                </a:ext>
              </a:extLst>
            </p:cNvPr>
            <p:cNvSpPr/>
            <p:nvPr/>
          </p:nvSpPr>
          <p:spPr>
            <a:xfrm>
              <a:off x="8224599" y="1897783"/>
              <a:ext cx="697024" cy="3539662"/>
            </a:xfrm>
            <a:prstGeom prst="rightBrace">
              <a:avLst/>
            </a:prstGeom>
            <a:ln w="285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4621BAD6-DDE1-0EE5-711A-FA3CCAB04DA1}"/>
                </a:ext>
              </a:extLst>
            </p:cNvPr>
            <p:cNvSpPr txBox="1"/>
            <p:nvPr/>
          </p:nvSpPr>
          <p:spPr>
            <a:xfrm>
              <a:off x="8985271" y="3525885"/>
              <a:ext cx="248786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DE" b="1" dirty="0">
                  <a:solidFill>
                    <a:schemeClr val="accent6"/>
                  </a:solidFill>
                </a:rPr>
                <a:t>Horizontal beam </a:t>
              </a:r>
              <a:r>
                <a:rPr lang="de-DE" b="1" dirty="0" err="1">
                  <a:solidFill>
                    <a:schemeClr val="accent6"/>
                  </a:solidFill>
                </a:rPr>
                <a:t>offset</a:t>
              </a:r>
              <a:endParaRPr lang="de-DE" b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2" name="!!Title 4">
            <a:extLst>
              <a:ext uri="{FF2B5EF4-FFF2-40B4-BE49-F238E27FC236}">
                <a16:creationId xmlns:a16="http://schemas.microsoft.com/office/drawing/2014/main" id="{AC9EAE4B-F4D9-5F93-349F-F874C11F544F}"/>
              </a:ext>
            </a:extLst>
          </p:cNvPr>
          <p:cNvSpPr txBox="1">
            <a:spLocks/>
          </p:cNvSpPr>
          <p:nvPr/>
        </p:nvSpPr>
        <p:spPr>
          <a:xfrm>
            <a:off x="370051" y="171959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X-ray investigation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9989CE13-96D9-458A-12E8-2BCEF96E30BA}"/>
              </a:ext>
            </a:extLst>
          </p:cNvPr>
          <p:cNvSpPr/>
          <p:nvPr/>
        </p:nvSpPr>
        <p:spPr>
          <a:xfrm>
            <a:off x="-5974" y="111780"/>
            <a:ext cx="108000" cy="53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3772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2" grpId="0" animBg="1"/>
      <p:bldP spid="22" grpId="1" animBg="1"/>
      <p:bldP spid="43" grpId="0" animBg="1"/>
      <p:bldP spid="43" grpId="1" animBg="1"/>
      <p:bldP spid="43" grpId="2" animBg="1"/>
      <p:bldP spid="44" grpId="0" animBg="1"/>
      <p:bldP spid="4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4">
            <a:extLst>
              <a:ext uri="{FF2B5EF4-FFF2-40B4-BE49-F238E27FC236}">
                <a16:creationId xmlns:a16="http://schemas.microsoft.com/office/drawing/2014/main" id="{2A7CE9D6-4E41-4109-8D1D-EF4B9268F9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3429000"/>
            <a:ext cx="2844000" cy="2771775"/>
          </a:xfrm>
          <a:ln>
            <a:noFill/>
          </a:ln>
        </p:spPr>
        <p:txBody>
          <a:bodyPr/>
          <a:lstStyle/>
          <a:p>
            <a:endParaRPr lang="en-GB" dirty="0"/>
          </a:p>
          <a:p>
            <a:pPr marL="355600"/>
            <a:r>
              <a:rPr lang="en-GB" dirty="0"/>
              <a:t>02	</a:t>
            </a:r>
          </a:p>
          <a:p>
            <a:pPr marL="355600"/>
            <a:r>
              <a:rPr lang="en-GB" dirty="0"/>
              <a:t>Understanding of the Failure</a:t>
            </a:r>
            <a:br>
              <a:rPr lang="en-GB" dirty="0"/>
            </a:br>
            <a:r>
              <a:rPr lang="en-GB" sz="1400" dirty="0"/>
              <a:t>Material and Production Analysis</a:t>
            </a:r>
            <a:br>
              <a:rPr lang="en-GB" dirty="0"/>
            </a:br>
            <a:br>
              <a:rPr lang="en-GB" sz="1050" i="1" dirty="0"/>
            </a:br>
            <a:endParaRPr lang="en-GB" sz="1050" i="1" dirty="0"/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6CEDE52E-341F-40C0-89AE-A2B7B2601E08}"/>
              </a:ext>
            </a:extLst>
          </p:cNvPr>
          <p:cNvCxnSpPr>
            <a:cxnSpLocks/>
          </p:cNvCxnSpPr>
          <p:nvPr/>
        </p:nvCxnSpPr>
        <p:spPr>
          <a:xfrm>
            <a:off x="767408" y="4293096"/>
            <a:ext cx="100811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7373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9498AC-8517-0C8B-66C8-B1B48A58E2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88013" cy="4608512"/>
          </a:xfrm>
        </p:spPr>
        <p:txBody>
          <a:bodyPr/>
          <a:lstStyle/>
          <a:p>
            <a:pPr algn="ctr"/>
            <a:r>
              <a:rPr lang="en-GB" sz="1600" dirty="0"/>
              <a:t>Stainless Steel 1.4310  </a:t>
            </a:r>
            <a:br>
              <a:rPr lang="en-GB" sz="1600" dirty="0"/>
            </a:br>
            <a:r>
              <a:rPr lang="en-GB" sz="1600" dirty="0"/>
              <a:t>AISI 301 (X10CrNi18-8)</a:t>
            </a:r>
          </a:p>
          <a:p>
            <a:r>
              <a:rPr lang="en-GB" sz="1600" b="0" dirty="0"/>
              <a:t>Good mechanical properties and corrosion resistance 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The material can theoretically be used up to +250°C</a:t>
            </a:r>
          </a:p>
          <a:p>
            <a:pPr lvl="1" indent="0">
              <a:buNone/>
            </a:pPr>
            <a:endParaRPr lang="en-GB" sz="1200" dirty="0"/>
          </a:p>
          <a:p>
            <a:r>
              <a:rPr lang="en-GB" sz="1600" b="0" dirty="0"/>
              <a:t>Effects of the bake-out cycle: elasticity of the spring versus different </a:t>
            </a:r>
            <a:r>
              <a:rPr lang="en-GB" sz="1600" b="0" dirty="0">
                <a:solidFill>
                  <a:srgbClr val="181818"/>
                </a:solidFill>
              </a:rPr>
              <a:t>elongations </a:t>
            </a:r>
            <a:r>
              <a:rPr lang="en-GB" sz="1600" dirty="0">
                <a:solidFill>
                  <a:srgbClr val="181818"/>
                </a:solidFill>
                <a:sym typeface="Symbol" panose="05050102010706020507" pitchFamily="18" charset="2"/>
              </a:rPr>
              <a:t>(</a:t>
            </a:r>
            <a:r>
              <a:rPr lang="en-GB" sz="1600" dirty="0">
                <a:solidFill>
                  <a:srgbClr val="181818"/>
                </a:solidFill>
                <a:sym typeface="Symbol" panose="05050102010706020507" pitchFamily="18" charset="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</a:t>
            </a:r>
            <a:r>
              <a:rPr lang="en-GB" sz="1600" dirty="0">
                <a:solidFill>
                  <a:srgbClr val="181818"/>
                </a:solidFill>
                <a:sym typeface="Symbol" panose="05050102010706020507" pitchFamily="18" charset="2"/>
              </a:rPr>
              <a:t>)</a:t>
            </a:r>
            <a:endParaRPr lang="en-GB" sz="1600" b="0" dirty="0">
              <a:solidFill>
                <a:srgbClr val="181818"/>
              </a:solidFill>
            </a:endParaRP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GB" sz="1400" b="0" dirty="0"/>
              <a:t>As received: compatible with specifications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accent2"/>
                </a:solidFill>
              </a:rPr>
              <a:t>8 days 250°C </a:t>
            </a:r>
            <a:r>
              <a:rPr lang="en-GB" sz="1400" dirty="0"/>
              <a:t>bake out: no degradation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accent5"/>
                </a:solidFill>
              </a:rPr>
              <a:t>8 days 330°C </a:t>
            </a:r>
            <a:r>
              <a:rPr lang="en-GB" sz="1400" b="0" dirty="0"/>
              <a:t>bake out: removal of pre-load and length increase</a:t>
            </a:r>
          </a:p>
        </p:txBody>
      </p:sp>
      <p:graphicFrame>
        <p:nvGraphicFramePr>
          <p:cNvPr id="8" name="Content Placeholder 8">
            <a:extLst>
              <a:ext uri="{FF2B5EF4-FFF2-40B4-BE49-F238E27FC236}">
                <a16:creationId xmlns:a16="http://schemas.microsoft.com/office/drawing/2014/main" id="{2DD9891C-FF7C-7E51-6847-8D6692EECD90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172200" y="1296595"/>
          <a:ext cx="5611813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337EC444-6940-242F-37B0-5E075E776C7D}"/>
              </a:ext>
            </a:extLst>
          </p:cNvPr>
          <p:cNvGraphicFramePr>
            <a:graphicFrameLocks/>
          </p:cNvGraphicFramePr>
          <p:nvPr/>
        </p:nvGraphicFramePr>
        <p:xfrm>
          <a:off x="6174000" y="1295532"/>
          <a:ext cx="5611813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Content Placeholder 8">
            <a:extLst>
              <a:ext uri="{FF2B5EF4-FFF2-40B4-BE49-F238E27FC236}">
                <a16:creationId xmlns:a16="http://schemas.microsoft.com/office/drawing/2014/main" id="{9B863555-43B1-E488-556D-ED158976EA3C}"/>
              </a:ext>
            </a:extLst>
          </p:cNvPr>
          <p:cNvGraphicFramePr>
            <a:graphicFrameLocks/>
          </p:cNvGraphicFramePr>
          <p:nvPr/>
        </p:nvGraphicFramePr>
        <p:xfrm>
          <a:off x="6174000" y="1295532"/>
          <a:ext cx="5611813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1" name="Content Placeholder 8">
            <a:extLst>
              <a:ext uri="{FF2B5EF4-FFF2-40B4-BE49-F238E27FC236}">
                <a16:creationId xmlns:a16="http://schemas.microsoft.com/office/drawing/2014/main" id="{C9AAF4B6-37B0-8CD8-31EF-6CCA0BCB6B54}"/>
              </a:ext>
            </a:extLst>
          </p:cNvPr>
          <p:cNvGraphicFramePr>
            <a:graphicFrameLocks/>
          </p:cNvGraphicFramePr>
          <p:nvPr/>
        </p:nvGraphicFramePr>
        <p:xfrm>
          <a:off x="6174000" y="1295532"/>
          <a:ext cx="5611813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B2652C9D-E719-975A-C6A4-73F3C043884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2845" t="85929" r="56376" b="3882"/>
          <a:stretch/>
        </p:blipFill>
        <p:spPr>
          <a:xfrm>
            <a:off x="6816079" y="5364517"/>
            <a:ext cx="1728193" cy="46964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75CA8F7-1FA0-ADA8-8670-864B7118E9E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7710" t="77371" r="14076" b="14048"/>
          <a:stretch/>
        </p:blipFill>
        <p:spPr>
          <a:xfrm>
            <a:off x="9336360" y="4970069"/>
            <a:ext cx="1584176" cy="39551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1A6E631-7C89-00FE-2468-948CBC345C6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2824" t="77371" r="65374" b="14048"/>
          <a:stretch/>
        </p:blipFill>
        <p:spPr>
          <a:xfrm>
            <a:off x="6888088" y="4969006"/>
            <a:ext cx="1224137" cy="39551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2E62F14-AF3A-1CC3-A747-38D3298850D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7709" t="86744" r="11512" b="7007"/>
          <a:stretch/>
        </p:blipFill>
        <p:spPr>
          <a:xfrm>
            <a:off x="9336360" y="5402649"/>
            <a:ext cx="1728192" cy="288032"/>
          </a:xfrm>
          <a:prstGeom prst="rect">
            <a:avLst/>
          </a:prstGeom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3E04A01D-8D0D-9DA8-B1B0-70265AA749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fld id="{62071F81-0CC7-4691-BA92-97EE420DB9B4}" type="datetime3">
              <a:rPr lang="de-CH" smtClean="0"/>
              <a:t>07/12/23</a:t>
            </a:fld>
            <a:endParaRPr lang="en-US" dirty="0"/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60991C9E-0E92-5787-7AB3-BFCFA4548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C. Antuono and P. Krkoti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lang="en-US" dirty="0"/>
              <a:t>| Limitations from LHC RF Fingers</a:t>
            </a:r>
          </a:p>
        </p:txBody>
      </p:sp>
      <p:sp>
        <p:nvSpPr>
          <p:cNvPr id="13" name="Foliennummernplatzhalter 11">
            <a:extLst>
              <a:ext uri="{FF2B5EF4-FFF2-40B4-BE49-F238E27FC236}">
                <a16:creationId xmlns:a16="http://schemas.microsoft.com/office/drawing/2014/main" id="{230B014A-BCF3-C48C-BB86-105AD9454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6" name="!!Title 4">
            <a:extLst>
              <a:ext uri="{FF2B5EF4-FFF2-40B4-BE49-F238E27FC236}">
                <a16:creationId xmlns:a16="http://schemas.microsoft.com/office/drawing/2014/main" id="{45D8603B-CE17-F6EA-6705-5E264C544DD2}"/>
              </a:ext>
            </a:extLst>
          </p:cNvPr>
          <p:cNvSpPr txBox="1">
            <a:spLocks/>
          </p:cNvSpPr>
          <p:nvPr/>
        </p:nvSpPr>
        <p:spPr>
          <a:xfrm>
            <a:off x="370051" y="171959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Tension spring properties</a:t>
            </a:r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5A6BF8D0-ED24-B23C-C148-40BA04595DDE}"/>
              </a:ext>
            </a:extLst>
          </p:cNvPr>
          <p:cNvSpPr/>
          <p:nvPr/>
        </p:nvSpPr>
        <p:spPr>
          <a:xfrm>
            <a:off x="-5974" y="111780"/>
            <a:ext cx="108000" cy="53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4463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9" grpId="0">
        <p:bldAsOne/>
      </p:bldGraphic>
      <p:bldGraphic spid="10" grpId="0">
        <p:bldAsOne/>
      </p:bldGraphic>
      <p:bldGraphic spid="11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!!TICK">
            <a:extLst>
              <a:ext uri="{FF2B5EF4-FFF2-40B4-BE49-F238E27FC236}">
                <a16:creationId xmlns:a16="http://schemas.microsoft.com/office/drawing/2014/main" id="{46D245ED-A26B-943D-63A8-95D8075B3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3229" y="2541130"/>
            <a:ext cx="3025702" cy="3025702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5CCD53D-ED99-773E-6586-F50F62110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42206"/>
            <a:ext cx="11376024" cy="514803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Visual inspection and radiography indicate that heating of the spring is the triggering mechanism of the first module failure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Finite Element Method simulations via COMSOL were conducted to determine the power deposition necessary to heat the spring in a steady state </a:t>
            </a:r>
            <a:r>
              <a:rPr lang="en-GB" sz="1600" dirty="0">
                <a:solidFill>
                  <a:srgbClr val="181818"/>
                </a:solidFill>
                <a:sym typeface="Symbol" panose="05050102010706020507" pitchFamily="18" charset="2"/>
                <a:hlinkClick r:id="rId4"/>
              </a:rPr>
              <a:t>(EDMS)</a:t>
            </a:r>
            <a:endParaRPr lang="en-GB" sz="1600" b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E0A0BBF-6BF2-B983-83A4-E5CC96DC0A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653" y="2541130"/>
            <a:ext cx="3025702" cy="302570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3EEB555-EF89-BB24-CE16-E6299C6E4116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70000"/>
          </a:blip>
          <a:stretch>
            <a:fillRect/>
          </a:stretch>
        </p:blipFill>
        <p:spPr>
          <a:xfrm>
            <a:off x="1918653" y="2540647"/>
            <a:ext cx="3025702" cy="302570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1AE3829-1067-25FB-A0F9-0BE51764CE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03229" y="2540647"/>
            <a:ext cx="3025702" cy="3025702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43FE7F59-1673-C80D-09AE-7DBBBECBD3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03229" y="2541130"/>
            <a:ext cx="3025702" cy="3025702"/>
          </a:xfrm>
          <a:prstGeom prst="rect">
            <a:avLst/>
          </a:prstGeom>
        </p:spPr>
      </p:pic>
      <p:sp>
        <p:nvSpPr>
          <p:cNvPr id="49" name="Content Placeholder 8">
            <a:extLst>
              <a:ext uri="{FF2B5EF4-FFF2-40B4-BE49-F238E27FC236}">
                <a16:creationId xmlns:a16="http://schemas.microsoft.com/office/drawing/2014/main" id="{ACA81333-C46D-2EAC-7C8B-4726A41A2E23}"/>
              </a:ext>
            </a:extLst>
          </p:cNvPr>
          <p:cNvSpPr txBox="1">
            <a:spLocks/>
          </p:cNvSpPr>
          <p:nvPr/>
        </p:nvSpPr>
        <p:spPr>
          <a:xfrm>
            <a:off x="1918653" y="2226392"/>
            <a:ext cx="3025702" cy="2063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dirty="0"/>
              <a:t>uniform</a:t>
            </a:r>
            <a:r>
              <a:rPr lang="en-GB" sz="1600" b="0" dirty="0"/>
              <a:t> power distribution</a:t>
            </a:r>
          </a:p>
        </p:txBody>
      </p:sp>
      <p:sp>
        <p:nvSpPr>
          <p:cNvPr id="50" name="Content Placeholder 8">
            <a:extLst>
              <a:ext uri="{FF2B5EF4-FFF2-40B4-BE49-F238E27FC236}">
                <a16:creationId xmlns:a16="http://schemas.microsoft.com/office/drawing/2014/main" id="{A78968F6-9B16-3685-4306-7462A98307E2}"/>
              </a:ext>
            </a:extLst>
          </p:cNvPr>
          <p:cNvSpPr txBox="1">
            <a:spLocks/>
          </p:cNvSpPr>
          <p:nvPr/>
        </p:nvSpPr>
        <p:spPr>
          <a:xfrm>
            <a:off x="7103229" y="2226392"/>
            <a:ext cx="3025702" cy="2063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dirty="0"/>
              <a:t>localised</a:t>
            </a:r>
            <a:r>
              <a:rPr lang="en-GB" sz="1600" b="0" dirty="0"/>
              <a:t> power</a:t>
            </a:r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4E3DD5AA-736B-40A7-C84B-5CF3315037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fld id="{62071F81-0CC7-4691-BA92-97EE420DB9B4}" type="datetime3">
              <a:rPr lang="de-CH" smtClean="0"/>
              <a:t>07/12/23</a:t>
            </a:fld>
            <a:endParaRPr lang="en-US" dirty="0"/>
          </a:p>
        </p:txBody>
      </p:sp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C3F530F4-1D98-1A75-FAB4-9A3724ED0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C. Antuono and P. Krkoti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ć </a:t>
            </a:r>
            <a:r>
              <a:rPr lang="en-US" dirty="0"/>
              <a:t>| Limitations from LHC RF Fingers</a:t>
            </a:r>
          </a:p>
        </p:txBody>
      </p:sp>
      <p:sp>
        <p:nvSpPr>
          <p:cNvPr id="8" name="Foliennummernplatzhalter 11">
            <a:extLst>
              <a:ext uri="{FF2B5EF4-FFF2-40B4-BE49-F238E27FC236}">
                <a16:creationId xmlns:a16="http://schemas.microsoft.com/office/drawing/2014/main" id="{908EA015-929F-20AA-5B33-7DDB1A46A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r>
              <a:rPr lang="en-US" dirty="0"/>
              <a:t>6</a:t>
            </a:r>
          </a:p>
        </p:txBody>
      </p:sp>
      <p:sp>
        <p:nvSpPr>
          <p:cNvPr id="4" name="!!Title 4">
            <a:extLst>
              <a:ext uri="{FF2B5EF4-FFF2-40B4-BE49-F238E27FC236}">
                <a16:creationId xmlns:a16="http://schemas.microsoft.com/office/drawing/2014/main" id="{4D1659EC-4CF9-FABA-C402-E4D55794EC37}"/>
              </a:ext>
            </a:extLst>
          </p:cNvPr>
          <p:cNvSpPr txBox="1">
            <a:spLocks/>
          </p:cNvSpPr>
          <p:nvPr/>
        </p:nvSpPr>
        <p:spPr>
          <a:xfrm>
            <a:off x="370051" y="171959"/>
            <a:ext cx="11376025" cy="443198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Thermal simulations</a:t>
            </a: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EA722F8D-5725-6F3D-001B-46342C31FF9C}"/>
              </a:ext>
            </a:extLst>
          </p:cNvPr>
          <p:cNvSpPr/>
          <p:nvPr/>
        </p:nvSpPr>
        <p:spPr>
          <a:xfrm>
            <a:off x="-5974" y="111780"/>
            <a:ext cx="108000" cy="53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38974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3.7037E-6 L -0.42513 -3.7037E-6 " pathEditMode="relative" rAng="0" ptsTypes="AA">
                                      <p:cBhvr>
                                        <p:cTn id="15" dur="5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3_Theme STFC-1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 eaLnBrk="1" hangingPunct="1">
          <a:buFont typeface="Arial" pitchFamily="34" charset="0"/>
          <a:buChar char="•"/>
          <a:defRPr sz="2000" dirty="0">
            <a:sym typeface="Symbol" pitchFamily="18" charset="2"/>
          </a:defRPr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0</TotalTime>
  <Words>2873</Words>
  <Application>Microsoft Office PowerPoint</Application>
  <PresentationFormat>Breitbild</PresentationFormat>
  <Paragraphs>552</Paragraphs>
  <Slides>42</Slides>
  <Notes>29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42</vt:i4>
      </vt:variant>
    </vt:vector>
  </HeadingPairs>
  <TitlesOfParts>
    <vt:vector size="52" baseType="lpstr">
      <vt:lpstr>Arial</vt:lpstr>
      <vt:lpstr>Calibri</vt:lpstr>
      <vt:lpstr>Cambria Math</vt:lpstr>
      <vt:lpstr>Courier New</vt:lpstr>
      <vt:lpstr>Lucida Grande</vt:lpstr>
      <vt:lpstr>Montserrat</vt:lpstr>
      <vt:lpstr>Wingdings</vt:lpstr>
      <vt:lpstr>Office Theme</vt:lpstr>
      <vt:lpstr>3_Theme STFC-1</vt:lpstr>
      <vt:lpstr>1_Office Theme</vt:lpstr>
      <vt:lpstr>Limitations from LHC RF Fingers</vt:lpstr>
      <vt:lpstr>Contents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Spring Properties</vt:lpstr>
      <vt:lpstr>X rays – A4L1</vt:lpstr>
      <vt:lpstr>X Rays – VMBGA.B4R5.X – Module 3</vt:lpstr>
      <vt:lpstr>PowerPoint-Präsentation</vt:lpstr>
      <vt:lpstr>PowerPoint-Präsentation</vt:lpstr>
      <vt:lpstr>B4R8.X - VMBGC.E5R8.X</vt:lpstr>
      <vt:lpstr>PowerPoint-Präsentation</vt:lpstr>
      <vt:lpstr>Pictures of VMBGA.A5R4.B</vt:lpstr>
      <vt:lpstr>Pictures of VMBGA.A5R4.B</vt:lpstr>
      <vt:lpstr>Module 5 RF &amp; Insert with new and old spring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Patrick Krkotic</dc:creator>
  <cp:lastModifiedBy>Patrick Krkotic</cp:lastModifiedBy>
  <cp:revision>329</cp:revision>
  <cp:lastPrinted>2023-11-27T13:49:53Z</cp:lastPrinted>
  <dcterms:created xsi:type="dcterms:W3CDTF">2023-08-28T14:34:49Z</dcterms:created>
  <dcterms:modified xsi:type="dcterms:W3CDTF">2023-12-07T14:17:01Z</dcterms:modified>
</cp:coreProperties>
</file>