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  <p:sldMasterId id="2147483702" r:id="rId3"/>
  </p:sldMasterIdLst>
  <p:notesMasterIdLst>
    <p:notesMasterId r:id="rId33"/>
  </p:notesMasterIdLst>
  <p:sldIdLst>
    <p:sldId id="379" r:id="rId4"/>
    <p:sldId id="740" r:id="rId5"/>
    <p:sldId id="1001" r:id="rId6"/>
    <p:sldId id="700" r:id="rId7"/>
    <p:sldId id="698" r:id="rId8"/>
    <p:sldId id="699" r:id="rId9"/>
    <p:sldId id="1002" r:id="rId10"/>
    <p:sldId id="989" r:id="rId11"/>
    <p:sldId id="701" r:id="rId12"/>
    <p:sldId id="703" r:id="rId13"/>
    <p:sldId id="710" r:id="rId14"/>
    <p:sldId id="990" r:id="rId15"/>
    <p:sldId id="992" r:id="rId16"/>
    <p:sldId id="1003" r:id="rId17"/>
    <p:sldId id="980" r:id="rId18"/>
    <p:sldId id="707" r:id="rId19"/>
    <p:sldId id="994" r:id="rId20"/>
    <p:sldId id="981" r:id="rId21"/>
    <p:sldId id="985" r:id="rId22"/>
    <p:sldId id="986" r:id="rId23"/>
    <p:sldId id="984" r:id="rId24"/>
    <p:sldId id="1004" r:id="rId25"/>
    <p:sldId id="1006" r:id="rId26"/>
    <p:sldId id="997" r:id="rId27"/>
    <p:sldId id="998" r:id="rId28"/>
    <p:sldId id="1005" r:id="rId29"/>
    <p:sldId id="987" r:id="rId30"/>
    <p:sldId id="1000" r:id="rId31"/>
    <p:sldId id="283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3AE"/>
    <a:srgbClr val="4472C4"/>
    <a:srgbClr val="FF0000"/>
    <a:srgbClr val="0000FF"/>
    <a:srgbClr val="44536A"/>
    <a:srgbClr val="FF7F0F"/>
    <a:srgbClr val="2AA02B"/>
    <a:srgbClr val="1E77B4"/>
    <a:srgbClr val="94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3"/>
    <p:restoredTop sz="96327"/>
  </p:normalViewPr>
  <p:slideViewPr>
    <p:cSldViewPr snapToGrid="0">
      <p:cViewPr varScale="1">
        <p:scale>
          <a:sx n="123" d="100"/>
          <a:sy n="123" d="100"/>
        </p:scale>
        <p:origin x="3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2B908-13CA-9440-9E3F-A6DA9584A6E9}" type="datetimeFigureOut">
              <a:rPr lang="en-CH" smtClean="0"/>
              <a:t>05.12.23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3EFAE-B71C-A045-BF4A-60D51E99D9D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2298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7002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31477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6376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1297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1298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94234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5624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28115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1598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5948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0263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3EFAE-B71C-A045-BF4A-60D51E99D9D2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6091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05.12.23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869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05.12.23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953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05.12.23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2474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6927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9" y="2563159"/>
            <a:ext cx="8701471" cy="1344707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9" y="4474882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2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/>
              <a:t>Name of the lecturer, event, date</a:t>
            </a:r>
          </a:p>
          <a:p>
            <a:r>
              <a:rPr lang="en-US" dirty="0"/>
              <a:t>2 lines maximum</a:t>
            </a:r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093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60" y="376238"/>
            <a:ext cx="7965175" cy="747655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2"/>
            <a:ext cx="8763034" cy="4857751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25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9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771454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05.12.23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1218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95063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Name of the lecturer, event, date</a:t>
            </a:r>
          </a:p>
          <a:p>
            <a:r>
              <a:rPr lang="en-US" dirty="0"/>
              <a:t>2 lines maximum</a:t>
            </a:r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29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11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05.12.23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52486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869167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05.12.23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123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05.12.23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6725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05.12.23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096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05.12.23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5280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05.12.23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2808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05.12.23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01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05.12.23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64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05.12.23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3248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9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/>
              <a:t>Click to edit Master text styles</a:t>
            </a:r>
          </a:p>
          <a:p>
            <a:pPr lvl="1"/>
            <a:r>
              <a:rPr lang="fr-CH" dirty="0"/>
              <a:t>Second level first line</a:t>
            </a:r>
            <a:br>
              <a:rPr lang="fr-CH" dirty="0"/>
            </a:br>
            <a:r>
              <a:rPr lang="fr-CH" dirty="0"/>
              <a:t>second line</a:t>
            </a:r>
          </a:p>
          <a:p>
            <a:pPr lvl="2"/>
            <a:r>
              <a:rPr lang="fr-CH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00740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701" r:id="rId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/>
              <a:t>Click to edit Master text styles</a:t>
            </a:r>
          </a:p>
          <a:p>
            <a:pPr lvl="1"/>
            <a:r>
              <a:rPr lang="fr-CH" dirty="0"/>
              <a:t>Second level first line</a:t>
            </a:r>
            <a:br>
              <a:rPr lang="fr-CH" dirty="0"/>
            </a:br>
            <a:r>
              <a:rPr lang="fr-CH" dirty="0"/>
              <a:t>second line</a:t>
            </a:r>
          </a:p>
          <a:p>
            <a:pPr lvl="2"/>
            <a:r>
              <a:rPr lang="fr-CH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040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6225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296225/" TargetMode="Externa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296225/" TargetMode="Externa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296225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2253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50371" y="2474369"/>
            <a:ext cx="8843257" cy="1029367"/>
            <a:chOff x="121920" y="3176491"/>
            <a:chExt cx="8843257" cy="1029367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673039" y="3176491"/>
              <a:ext cx="78182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Electron clouds in the injectors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21920" y="3805748"/>
              <a:ext cx="88432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G. </a:t>
              </a:r>
              <a:r>
                <a:rPr lang="en-US" sz="2000" dirty="0" err="1">
                  <a:solidFill>
                    <a:schemeClr val="tx2"/>
                  </a:solidFill>
                  <a:latin typeface="Calibri" pitchFamily="34" charset="0"/>
                </a:rPr>
                <a:t>Iadarola</a:t>
              </a:r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, H. </a:t>
              </a:r>
              <a:r>
                <a:rPr lang="en-US" sz="2000" dirty="0" err="1">
                  <a:solidFill>
                    <a:schemeClr val="tx2"/>
                  </a:solidFill>
                  <a:latin typeface="Calibri" pitchFamily="34" charset="0"/>
                </a:rPr>
                <a:t>Bartosik</a:t>
              </a:r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, L. </a:t>
              </a:r>
              <a:r>
                <a:rPr lang="en-US" sz="2000" dirty="0" err="1">
                  <a:solidFill>
                    <a:schemeClr val="tx2"/>
                  </a:solidFill>
                  <a:latin typeface="Calibri" pitchFamily="34" charset="0"/>
                </a:rPr>
                <a:t>Mether</a:t>
              </a:r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, K. </a:t>
              </a:r>
              <a:r>
                <a:rPr lang="en-US" sz="2000" dirty="0" err="1">
                  <a:solidFill>
                    <a:schemeClr val="tx2"/>
                  </a:solidFill>
                  <a:latin typeface="Calibri" pitchFamily="34" charset="0"/>
                </a:rPr>
                <a:t>Paraschou</a:t>
              </a:r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, G. </a:t>
              </a:r>
              <a:r>
                <a:rPr lang="en-US" sz="2000" dirty="0" err="1">
                  <a:solidFill>
                    <a:schemeClr val="tx2"/>
                  </a:solidFill>
                  <a:latin typeface="Calibri" pitchFamily="34" charset="0"/>
                </a:rPr>
                <a:t>Rumolo</a:t>
              </a:r>
              <a:endParaRPr lang="en-US" sz="20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2" name="TextBox 7">
            <a:extLst>
              <a:ext uri="{FF2B5EF4-FFF2-40B4-BE49-F238E27FC236}">
                <a16:creationId xmlns:a16="http://schemas.microsoft.com/office/drawing/2014/main" id="{9141BCFE-F65A-AE49-B5A3-B9184B73E388}"/>
              </a:ext>
            </a:extLst>
          </p:cNvPr>
          <p:cNvSpPr txBox="1"/>
          <p:nvPr/>
        </p:nvSpPr>
        <p:spPr>
          <a:xfrm>
            <a:off x="150370" y="4272201"/>
            <a:ext cx="8843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Calibri" pitchFamily="34" charset="0"/>
              </a:rPr>
              <a:t>Many thanks to: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M. Barnes, A. Harrison, A.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Huschauer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Favia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 J. Ferreira, 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K. Li, I. Mases, Y.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Papaphilippou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 V. Petit, F. M.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Velotti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 M.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Taborelli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C.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Zannini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 injectors OP teams </a:t>
            </a:r>
          </a:p>
        </p:txBody>
      </p:sp>
      <p:sp>
        <p:nvSpPr>
          <p:cNvPr id="3" name="TextBox 7">
            <a:extLst>
              <a:ext uri="{FF2B5EF4-FFF2-40B4-BE49-F238E27FC236}">
                <a16:creationId xmlns:a16="http://schemas.microsoft.com/office/drawing/2014/main" id="{EFB6163D-717E-84F6-AB71-44F2A9FEB56C}"/>
              </a:ext>
            </a:extLst>
          </p:cNvPr>
          <p:cNvSpPr txBox="1"/>
          <p:nvPr/>
        </p:nvSpPr>
        <p:spPr>
          <a:xfrm>
            <a:off x="150369" y="6480694"/>
            <a:ext cx="8843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Joint Accelerator Performance Workshop 2023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Scrubbing in Run 3 in a nutshell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E63C1A-7672-AD1D-302C-FA43A51A9980}"/>
              </a:ext>
            </a:extLst>
          </p:cNvPr>
          <p:cNvSpPr txBox="1"/>
          <p:nvPr/>
        </p:nvSpPr>
        <p:spPr>
          <a:xfrm>
            <a:off x="434702" y="1163965"/>
            <a:ext cx="8274595" cy="4878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u="sng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Scrubbing in 2021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3 weeks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of scrubbing (interleaved with commissioning activity for MKP-L cooldown), followed by MD sessions with 25 ns beams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Recovered pre-LS2 performance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4x72b with 1.2 x 10</a:t>
            </a:r>
            <a:r>
              <a:rPr lang="en-GB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11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p/bunch at 450 GeV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baseline="30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1" u="sng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Scrubbing in 2022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Scrubbing interleaved with commissioning over 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5 weeks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(for MKP-L cooldown)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Achieved about 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1.5 x 10</a:t>
            </a:r>
            <a:r>
              <a:rPr lang="en-GB" b="1" baseline="30000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11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p/bunch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for 4x72b at 450 GeV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Higher intensity, up to 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1.8 x 10</a:t>
            </a:r>
            <a:r>
              <a:rPr lang="en-GB" b="1" baseline="30000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11 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p/b at 450 GeV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achieved during MDs but only with shorter bunch trains (limited by pressure spikes in MKDH)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1" u="sng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Scrubbing in 2023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Scrubbing interleaved with commissioning for about 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4 weeks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Achieved about 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2.0 x 10</a:t>
            </a:r>
            <a:r>
              <a:rPr lang="en-GB" b="1" baseline="30000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11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p/bunch for 4x72b at 450 GeV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at the end of scrubbing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Higher intensities, up 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to 2.2 x 10</a:t>
            </a:r>
            <a:r>
              <a:rPr lang="en-GB" b="1" baseline="30000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11</a:t>
            </a: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p/bunch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achieved during MDs</a:t>
            </a:r>
            <a:endParaRPr kumimoji="0" lang="en-GB" sz="17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78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Scrubbing strategy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8F12AF-6544-ED24-1A77-24B3EFBF4BAF}"/>
              </a:ext>
            </a:extLst>
          </p:cNvPr>
          <p:cNvSpPr txBox="1"/>
          <p:nvPr/>
        </p:nvSpPr>
        <p:spPr>
          <a:xfrm>
            <a:off x="434702" y="996229"/>
            <a:ext cx="8491089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SPS scrubbing is typically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done in stages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stage at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(using</a:t>
            </a: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 with no acceleration)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Tune train length, number of batches, early dump in the cycle to maximize scrubbing efficiency while staying below vacuum pressure limit in most critical elements (those that need conditioning)</a:t>
            </a:r>
            <a:endParaRPr kumimoji="0" lang="en-GB" sz="170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506AF07-3F76-BEF8-6AAB-2EA366109026}"/>
              </a:ext>
            </a:extLst>
          </p:cNvPr>
          <p:cNvGrpSpPr/>
          <p:nvPr/>
        </p:nvGrpSpPr>
        <p:grpSpPr>
          <a:xfrm>
            <a:off x="2434635" y="3054132"/>
            <a:ext cx="6934970" cy="3366007"/>
            <a:chOff x="1019026" y="2760157"/>
            <a:chExt cx="6934970" cy="336600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D19C386-C1E3-1AE2-4F61-EB88F9F0B8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74831"/>
            <a:stretch/>
          </p:blipFill>
          <p:spPr>
            <a:xfrm>
              <a:off x="1019026" y="2760157"/>
              <a:ext cx="6896442" cy="172605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206A44C-87F9-D0E1-EB86-A216DE5142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6653" b="30452"/>
            <a:stretch/>
          </p:blipFill>
          <p:spPr>
            <a:xfrm>
              <a:off x="1019026" y="4417307"/>
              <a:ext cx="6934970" cy="157012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376FA9F-21B8-23D6-53A7-23E622FBE745}"/>
                </a:ext>
              </a:extLst>
            </p:cNvPr>
            <p:cNvSpPr txBox="1"/>
            <p:nvPr/>
          </p:nvSpPr>
          <p:spPr>
            <a:xfrm>
              <a:off x="2287240" y="5849165"/>
              <a:ext cx="526426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    Thu 17.3        Fri 18.3       Sat 19.03      Sun 20.03    Mon 21.03    Tue 22.03</a:t>
              </a:r>
              <a:endParaRPr lang="en-GB" sz="1200" dirty="0"/>
            </a:p>
          </p:txBody>
        </p:sp>
      </p:grpSp>
      <p:pic>
        <p:nvPicPr>
          <p:cNvPr id="1030" name="Picture 6">
            <a:extLst>
              <a:ext uri="{FF2B5EF4-FFF2-40B4-BE49-F238E27FC236}">
                <a16:creationId xmlns:a16="http://schemas.microsoft.com/office/drawing/2014/main" id="{ED6CB246-62D5-2716-E9F8-8DD38F700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97" y="3722338"/>
            <a:ext cx="2637183" cy="197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A26940-04FA-2818-DB88-60F7D0F3A8C1}"/>
              </a:ext>
            </a:extLst>
          </p:cNvPr>
          <p:cNvSpPr txBox="1"/>
          <p:nvPr/>
        </p:nvSpPr>
        <p:spPr>
          <a:xfrm>
            <a:off x="3778812" y="3050494"/>
            <a:ext cx="463963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Conditioning of dump kicker (MKDV) in 2021 </a:t>
            </a:r>
          </a:p>
        </p:txBody>
      </p:sp>
    </p:spTree>
    <p:extLst>
      <p:ext uri="{BB962C8B-B14F-4D97-AF65-F5344CB8AC3E}">
        <p14:creationId xmlns:p14="http://schemas.microsoft.com/office/powerpoint/2010/main" val="2111818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8F12AF-6544-ED24-1A77-24B3EFBF4BAF}"/>
              </a:ext>
            </a:extLst>
          </p:cNvPr>
          <p:cNvSpPr txBox="1"/>
          <p:nvPr/>
        </p:nvSpPr>
        <p:spPr>
          <a:xfrm>
            <a:off x="434702" y="996229"/>
            <a:ext cx="8491089" cy="2231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SPS scrubbing is typically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done in stages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stage at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(using</a:t>
            </a: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 with no acceleration)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Tune train length, number of batches, early dump in the cycle to maximize scrubbing efficiency while staying below vacuum pressure limit in most critical elements (those that need conditioning)</a:t>
            </a:r>
            <a:endParaRPr kumimoji="0" lang="en-GB" sz="170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Second stage using </a:t>
            </a:r>
            <a:r>
              <a:rPr kumimoji="0" lang="en-GB" sz="1700" b="1" i="0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acceleration to 450 GeV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E-cloud enhanced by strong bunch length reduction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happening during the ramp</a:t>
            </a:r>
            <a:endParaRPr kumimoji="0" lang="en-GB" sz="170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3A0746-DF09-DAE8-614D-59A52BF49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71" y="3722338"/>
            <a:ext cx="3598416" cy="269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012FCD-0D0C-0381-D751-5A160D751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6507" y="3901703"/>
            <a:ext cx="3911278" cy="23400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30D7DD-5062-5692-B487-BC35F0A7575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Scrubbing strategy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900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8F12AF-6544-ED24-1A77-24B3EFBF4BAF}"/>
              </a:ext>
            </a:extLst>
          </p:cNvPr>
          <p:cNvSpPr txBox="1"/>
          <p:nvPr/>
        </p:nvSpPr>
        <p:spPr>
          <a:xfrm>
            <a:off x="434702" y="996229"/>
            <a:ext cx="8491089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Mitigate beam quality degradation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e-cloud (typically visible only when large fractions of the machine are exposed to air, i.e. after Long Shutdowns)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 vacuum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level in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elements that are newly installed or exposed to air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(LS but also YETS)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SPS scrubbing is typically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done in stages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stage at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(using</a:t>
            </a: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 with no acceleration)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Tune train length, number of batches, early dump in the cycle to maximize scrubbing efficiency while staying below vacuum pressure limit in most critical elements (those that need conditioning)</a:t>
            </a:r>
            <a:endParaRPr kumimoji="0" lang="en-GB" sz="170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Second stage suing </a:t>
            </a:r>
            <a:r>
              <a:rPr kumimoji="0" lang="en-GB" sz="1700" b="1" i="0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acceleration to 450 GeV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E-cloud enhanced by strong bunch length reduction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happening during the ramp</a:t>
            </a:r>
            <a:endParaRPr kumimoji="0" lang="en-GB" sz="170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kumimoji="0" lang="en-GB" sz="50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Scrubbing pace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determined by: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GB" sz="1700" b="1" i="0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Vacuum pressure</a:t>
            </a: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in elements that need scrubbing (by definition)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GB" sz="1700" b="1" i="0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Impedance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certain sensitive elements due to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prolonged use of beams with high-intensity and small bunch length</a:t>
            </a:r>
            <a:endParaRPr kumimoji="0" lang="en-GB" sz="1700" b="1" i="0" strike="noStrike" kern="1200" cap="none" spc="0" normalizeH="0" baseline="0" noProof="0" dirty="0">
              <a:ln>
                <a:noFill/>
              </a:ln>
              <a:solidFill>
                <a:srgbClr val="2963A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lvl="1">
              <a:spcBef>
                <a:spcPts val="600"/>
              </a:spcBef>
            </a:pPr>
            <a:endParaRPr kumimoji="0" lang="en-GB" sz="170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168E26-CB36-EA38-FAA6-2AFD97AA5B3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Scrubbing strategy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186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19200" y="915689"/>
            <a:ext cx="530042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Electron cloud in the 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Dedicated scrubbing in 2021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Present situation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Electron cloud in the SPS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Recap on past observations and LIU strategy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Scrubbing in Run 3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Scrubbing and kickers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Looking forward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2808776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Scrubbing and kickers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B14CB5-F7D7-C9D4-C0A7-793F1B0CFB83}"/>
              </a:ext>
            </a:extLst>
          </p:cNvPr>
          <p:cNvSpPr txBox="1"/>
          <p:nvPr/>
        </p:nvSpPr>
        <p:spPr>
          <a:xfrm>
            <a:off x="3530052" y="640569"/>
            <a:ext cx="5528776" cy="3954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any machine, whenever we discuss scrubbing, we almost inevitably end up talking about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limitations from kickers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is, in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fact,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surprising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b="1" i="0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Vacuum requirements </a:t>
            </a: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kicker magnets are </a:t>
            </a:r>
            <a:r>
              <a:rPr kumimoji="0" lang="en-GB" sz="1700" b="1" i="0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significantly tighter</a:t>
            </a: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to allow high-voltage pulses without risk of damaging the device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Injection kickers and dump kickers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be fully functional during scrubbing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(cannot be just switched off for conditioning as done in other high-voltage devices, e.g. electrostatic septa)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Kickers are particularly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subject to heating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periods of continuous operation with high bunch intensity and short bunches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B68B57-D469-3715-21D0-471223530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09" y="1604241"/>
            <a:ext cx="3168099" cy="20275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E6041F-19F2-3242-C8AB-75206A22BCAB}"/>
              </a:ext>
            </a:extLst>
          </p:cNvPr>
          <p:cNvSpPr txBox="1"/>
          <p:nvPr/>
        </p:nvSpPr>
        <p:spPr>
          <a:xfrm>
            <a:off x="218209" y="4694890"/>
            <a:ext cx="884061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Conditioning of these devices is particularly tricky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scrubbing periods kicker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pressure interlock levels need to be increased</a:t>
            </a:r>
            <a:r>
              <a:rPr lang="en-GB" sz="17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compared to their operational values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Necessary to allow high-enough e-cloud levels to </a:t>
            </a:r>
            <a:r>
              <a:rPr kumimoji="0" lang="en-GB" sz="1700" b="1" i="0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condition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device in acceptable time</a:t>
            </a:r>
            <a:endParaRPr kumimoji="0" lang="en-GB" sz="1700" b="1" i="0" strike="noStrike" kern="1200" cap="none" spc="0" normalizeH="0" baseline="0" noProof="0" dirty="0">
              <a:ln>
                <a:noFill/>
              </a:ln>
              <a:solidFill>
                <a:srgbClr val="2963A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1700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Done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equipment teams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while behaviour of the devices is closely monitored by experts</a:t>
            </a:r>
            <a:endParaRPr kumimoji="0" lang="en-GB" sz="170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F6DA97-6E02-6150-DA6C-16ABE89BC9F8}"/>
              </a:ext>
            </a:extLst>
          </p:cNvPr>
          <p:cNvSpPr txBox="1"/>
          <p:nvPr/>
        </p:nvSpPr>
        <p:spPr>
          <a:xfrm>
            <a:off x="0" y="6550223"/>
            <a:ext cx="7240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For more info see: </a:t>
            </a:r>
            <a:r>
              <a:rPr lang="en-CH" sz="1400" i="1" dirty="0">
                <a:solidFill>
                  <a:schemeClr val="tx2"/>
                </a:solidFill>
                <a:hlinkClick r:id="rId3"/>
              </a:rPr>
              <a:t>SPS kickers high intesity conditioning meeting</a:t>
            </a:r>
            <a:endParaRPr lang="en-CH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50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Limitations from kicker heating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EC0CFE-BA4B-01B6-824E-B8EC56AA39BD}"/>
              </a:ext>
            </a:extLst>
          </p:cNvPr>
          <p:cNvSpPr txBox="1"/>
          <p:nvPr/>
        </p:nvSpPr>
        <p:spPr>
          <a:xfrm>
            <a:off x="1219201" y="544579"/>
            <a:ext cx="7619999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Before 2023, efficiency of scrubbing runs in SPS was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severely limited by impedance heating in kicker magnets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Before LS1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main limitation was from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extraction kickers (MKE’s)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 solved by applying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serigraphy on ferrite blocks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As of Run2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main limitation became MKP-L magnet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showing a steep temperature increase when operating with 25 ns beams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Cool down very slow, need to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interleave 8h scrubbing / 16 h cooldown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A208E8-9D1B-B038-23E0-23D6CE7115EB}"/>
              </a:ext>
            </a:extLst>
          </p:cNvPr>
          <p:cNvSpPr txBox="1"/>
          <p:nvPr/>
        </p:nvSpPr>
        <p:spPr>
          <a:xfrm>
            <a:off x="6299083" y="6448849"/>
            <a:ext cx="1945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highlight>
                  <a:srgbClr val="FFFF00"/>
                </a:highlight>
              </a:rPr>
              <a:t>Link to Giorgia’s contrib.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34C601-A561-D74B-F2D1-A2C9D3D7CC38}"/>
              </a:ext>
            </a:extLst>
          </p:cNvPr>
          <p:cNvGrpSpPr>
            <a:grpSpLocks noChangeAspect="1"/>
          </p:cNvGrpSpPr>
          <p:nvPr/>
        </p:nvGrpSpPr>
        <p:grpSpPr>
          <a:xfrm>
            <a:off x="185706" y="2671954"/>
            <a:ext cx="8740085" cy="4084671"/>
            <a:chOff x="872458" y="2671955"/>
            <a:chExt cx="7399083" cy="345795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6DE5686-0D76-3B47-49C0-307DD94A003C}"/>
                </a:ext>
              </a:extLst>
            </p:cNvPr>
            <p:cNvGrpSpPr/>
            <p:nvPr/>
          </p:nvGrpSpPr>
          <p:grpSpPr>
            <a:xfrm>
              <a:off x="872458" y="2671955"/>
              <a:ext cx="7399083" cy="3457955"/>
              <a:chOff x="992441" y="1768760"/>
              <a:chExt cx="7399083" cy="3457955"/>
            </a:xfrm>
          </p:grpSpPr>
          <p:pic>
            <p:nvPicPr>
              <p:cNvPr id="10" name="Picture 9" descr="Chart&#10;&#10;Description automatically generated">
                <a:extLst>
                  <a:ext uri="{FF2B5EF4-FFF2-40B4-BE49-F238E27FC236}">
                    <a16:creationId xmlns:a16="http://schemas.microsoft.com/office/drawing/2014/main" id="{392CEC36-DC46-A19B-2D1E-332219FEA4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35425" b="39481"/>
              <a:stretch/>
            </p:blipFill>
            <p:spPr>
              <a:xfrm>
                <a:off x="1141124" y="3373623"/>
                <a:ext cx="7250400" cy="1363894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A292AE2-21E7-3A18-F95D-C56B9CE50B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8093" b="65426"/>
              <a:stretch/>
            </p:blipFill>
            <p:spPr>
              <a:xfrm>
                <a:off x="1136650" y="1859622"/>
                <a:ext cx="7254874" cy="1440169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4F97FB-E7B5-B1A1-D3B2-B2357C482CE4}"/>
                  </a:ext>
                </a:extLst>
              </p:cNvPr>
              <p:cNvSpPr txBox="1"/>
              <p:nvPr/>
            </p:nvSpPr>
            <p:spPr>
              <a:xfrm>
                <a:off x="3206749" y="1768760"/>
                <a:ext cx="311467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13" name="Picture 12" descr="Chart&#10;&#10;Description automatically generated">
                <a:extLst>
                  <a:ext uri="{FF2B5EF4-FFF2-40B4-BE49-F238E27FC236}">
                    <a16:creationId xmlns:a16="http://schemas.microsoft.com/office/drawing/2014/main" id="{DB82FCA2-3D78-D4DF-3068-A3C8037928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86266" b="4734"/>
              <a:stretch/>
            </p:blipFill>
            <p:spPr>
              <a:xfrm>
                <a:off x="992441" y="4737517"/>
                <a:ext cx="7250400" cy="489198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B78F79-98AF-24AD-62D7-6FD9CD233759}"/>
                </a:ext>
              </a:extLst>
            </p:cNvPr>
            <p:cNvSpPr txBox="1"/>
            <p:nvPr/>
          </p:nvSpPr>
          <p:spPr>
            <a:xfrm>
              <a:off x="5653847" y="5304043"/>
              <a:ext cx="1905573" cy="2344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 GeV cycle  </a:t>
              </a:r>
              <a:r>
                <a:rPr lang="en-CH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450 GeV cycle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45D6C25-8B4E-4C55-3C4B-05A0BB4219FA}"/>
              </a:ext>
            </a:extLst>
          </p:cNvPr>
          <p:cNvSpPr txBox="1"/>
          <p:nvPr/>
        </p:nvSpPr>
        <p:spPr>
          <a:xfrm>
            <a:off x="1754372" y="2699952"/>
            <a:ext cx="633023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2022 scrubbing run</a:t>
            </a:r>
          </a:p>
        </p:txBody>
      </p:sp>
    </p:spTree>
    <p:extLst>
      <p:ext uri="{BB962C8B-B14F-4D97-AF65-F5344CB8AC3E}">
        <p14:creationId xmlns:p14="http://schemas.microsoft.com/office/powerpoint/2010/main" val="2516872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Limitations from kicker heating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EC0CFE-BA4B-01B6-824E-B8EC56AA39BD}"/>
              </a:ext>
            </a:extLst>
          </p:cNvPr>
          <p:cNvSpPr txBox="1"/>
          <p:nvPr/>
        </p:nvSpPr>
        <p:spPr>
          <a:xfrm>
            <a:off x="1219201" y="544579"/>
            <a:ext cx="7619999" cy="343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Before 2023, efficiency of scrubbing runs in SPS was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severely limited by impedance heating in kicker magnets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Before LS1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main limitation was from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extraction kickers (MKE’s)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 solved by applying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serigraphy on ferrite blocks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As of Run2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main limitation became MKP-L magnet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showing a steep temperature increase when operating with 25 ns beams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Cool down very slow, need to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interleave 8h scrubbing / 16 h cooldown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Major improvement in 2023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with the installation of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low-impedance MKP-L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Efficient scrubbing up to LIU intensities became possible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(still need to alternate scrubbing commissioning due to heating in MKP-S)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pic>
        <p:nvPicPr>
          <p:cNvPr id="2" name="Picture 1" descr="A picture containing indoor, projector, miller, control panel&#10;&#10;Description automatically generated">
            <a:extLst>
              <a:ext uri="{FF2B5EF4-FFF2-40B4-BE49-F238E27FC236}">
                <a16:creationId xmlns:a16="http://schemas.microsoft.com/office/drawing/2014/main" id="{CF02689E-0149-BF77-2890-07B79575B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0931" y="3899078"/>
            <a:ext cx="2683955" cy="2009489"/>
          </a:xfrm>
          <a:prstGeom prst="rect">
            <a:avLst/>
          </a:prstGeom>
        </p:spPr>
      </p:pic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87FCC6CA-344F-72FF-3CA0-55643DB0F5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14"/>
          <a:stretch/>
        </p:blipFill>
        <p:spPr>
          <a:xfrm>
            <a:off x="0" y="3429000"/>
            <a:ext cx="6060931" cy="30260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4BD85F-CF89-74CD-0F17-71BAFC77F1AF}"/>
              </a:ext>
            </a:extLst>
          </p:cNvPr>
          <p:cNvSpPr txBox="1"/>
          <p:nvPr/>
        </p:nvSpPr>
        <p:spPr>
          <a:xfrm>
            <a:off x="6066488" y="5954857"/>
            <a:ext cx="2673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Fore more info see talk by G. Favia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CDB9FD-F255-BCA7-00F2-518297E8210B}"/>
              </a:ext>
            </a:extLst>
          </p:cNvPr>
          <p:cNvSpPr txBox="1"/>
          <p:nvPr/>
        </p:nvSpPr>
        <p:spPr>
          <a:xfrm>
            <a:off x="0" y="6550223"/>
            <a:ext cx="7240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For more info see: </a:t>
            </a:r>
            <a:r>
              <a:rPr lang="en-CH" sz="1400" i="1" dirty="0">
                <a:solidFill>
                  <a:schemeClr val="tx2"/>
                </a:solidFill>
                <a:hlinkClick r:id="rId5"/>
              </a:rPr>
              <a:t>SPS kickers high intesity conditioning meeting</a:t>
            </a:r>
            <a:endParaRPr lang="en-CH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70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Limitations from 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vacuum in kickers (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MKDH and MKP-L)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EC0CFE-BA4B-01B6-824E-B8EC56AA39BD}"/>
              </a:ext>
            </a:extLst>
          </p:cNvPr>
          <p:cNvSpPr txBox="1"/>
          <p:nvPr/>
        </p:nvSpPr>
        <p:spPr>
          <a:xfrm>
            <a:off x="1219201" y="628627"/>
            <a:ext cx="761999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Pressure in MKDH (dump kicker) and newly installed MKP-L (inj. kicker)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found to increase sharply toward the end of the energy ramp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(due to short bunches)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Even after prolonged scrubbing at injection energy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Practically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impossible to keep efficient scrubbing using standard LHC cycle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Very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poor duty cycle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: less than 2 s  every 30 s.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Very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sensitive to bunch length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: cycle-to-cycle fluctuations made a large fraction of the cycles useless while still triggering the HW interlock on other cycles (long stop, expert/piquet intervention)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E6D16F8-2D6F-F0E5-4724-6EED0A5D6E04}"/>
              </a:ext>
            </a:extLst>
          </p:cNvPr>
          <p:cNvGrpSpPr>
            <a:grpSpLocks noChangeAspect="1"/>
          </p:cNvGrpSpPr>
          <p:nvPr/>
        </p:nvGrpSpPr>
        <p:grpSpPr>
          <a:xfrm>
            <a:off x="381000" y="3727774"/>
            <a:ext cx="4500096" cy="2692365"/>
            <a:chOff x="2080813" y="3973235"/>
            <a:chExt cx="3911278" cy="234008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7E3EC6D-45DB-3356-0811-4B9B04B6C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80813" y="3973235"/>
              <a:ext cx="3911278" cy="2340081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D62790-8CEA-FE60-E9C7-4CE4DA589EC8}"/>
                </a:ext>
              </a:extLst>
            </p:cNvPr>
            <p:cNvSpPr/>
            <p:nvPr/>
          </p:nvSpPr>
          <p:spPr>
            <a:xfrm>
              <a:off x="5106554" y="4056255"/>
              <a:ext cx="154112" cy="1822362"/>
            </a:xfrm>
            <a:prstGeom prst="rect">
              <a:avLst/>
            </a:prstGeom>
            <a:solidFill>
              <a:srgbClr val="C00000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b="1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3460262-847E-A7E7-D873-45F07F498F21}"/>
                </a:ext>
              </a:extLst>
            </p:cNvPr>
            <p:cNvSpPr txBox="1"/>
            <p:nvPr/>
          </p:nvSpPr>
          <p:spPr>
            <a:xfrm rot="16200000">
              <a:off x="4296535" y="4813546"/>
              <a:ext cx="18223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rgbClr val="940706"/>
                  </a:solidFill>
                </a:rPr>
                <a:t>Pressure rise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2C157D85-3A17-EC44-30A3-88BD8873B04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5029200" y="3355630"/>
            <a:ext cx="4316915" cy="32470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D21AD7-120C-D0E4-306F-5736CCCB9776}"/>
              </a:ext>
            </a:extLst>
          </p:cNvPr>
          <p:cNvSpPr txBox="1"/>
          <p:nvPr/>
        </p:nvSpPr>
        <p:spPr>
          <a:xfrm>
            <a:off x="5510536" y="4010722"/>
            <a:ext cx="2953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ym typeface="Wingdings" pitchFamily="2" charset="2"/>
              </a:rPr>
              <a:t>A 5% fluctuation in bunch peak </a:t>
            </a:r>
          </a:p>
          <a:p>
            <a:pPr algn="ctr"/>
            <a:r>
              <a:rPr lang="en-GB" sz="1400" dirty="0">
                <a:sym typeface="Wingdings" pitchFamily="2" charset="2"/>
              </a:rPr>
              <a:t> a factor 5 in pressure rise!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BE1629-DF4F-216E-8EA8-1787E865A15A}"/>
              </a:ext>
            </a:extLst>
          </p:cNvPr>
          <p:cNvSpPr txBox="1"/>
          <p:nvPr/>
        </p:nvSpPr>
        <p:spPr>
          <a:xfrm>
            <a:off x="0" y="6550223"/>
            <a:ext cx="7240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For more info see: </a:t>
            </a:r>
            <a:r>
              <a:rPr lang="en-CH" sz="1400" i="1" dirty="0">
                <a:solidFill>
                  <a:schemeClr val="tx2"/>
                </a:solidFill>
                <a:hlinkClick r:id="rId5"/>
              </a:rPr>
              <a:t>SPS kickers high intesity conditioning meeting</a:t>
            </a:r>
            <a:endParaRPr lang="en-CH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313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C54785-7D44-641E-48BC-A5A69C55A7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353342" y="3198561"/>
            <a:ext cx="6571457" cy="32857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D245DF-8BE2-6876-0604-64939A52702B}"/>
              </a:ext>
            </a:extLst>
          </p:cNvPr>
          <p:cNvSpPr txBox="1"/>
          <p:nvPr/>
        </p:nvSpPr>
        <p:spPr>
          <a:xfrm>
            <a:off x="1219201" y="628627"/>
            <a:ext cx="7833359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Pressure in MKDH (dump kicker) and newly installed MKP-L (inj. kicker)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found to increase sharply toward the end of the energy ramp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(due to short bunches)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To overcome these limitations, it was necessary to: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Optimize interlock logic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SIS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interlock on MKP pressure only enforced before injection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MKDH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pressure interlock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triggers only when two gauges exceed the threshold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Use a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special cycle with longer flat top at 400 GeV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to allow for better duty cycle and more reproducible conditions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04C7A0-5BC1-6098-AE14-B3ED79589C1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Limitations from 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vacuum in kickers (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MKDH and MKP-L)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82EFD7-7543-6DF1-D8A3-1D341ACF947C}"/>
              </a:ext>
            </a:extLst>
          </p:cNvPr>
          <p:cNvSpPr txBox="1"/>
          <p:nvPr/>
        </p:nvSpPr>
        <p:spPr>
          <a:xfrm>
            <a:off x="0" y="6550223"/>
            <a:ext cx="7240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For more info see: </a:t>
            </a:r>
            <a:r>
              <a:rPr lang="en-CH" sz="1400" i="1" dirty="0">
                <a:solidFill>
                  <a:schemeClr val="tx2"/>
                </a:solidFill>
                <a:hlinkClick r:id="rId4"/>
              </a:rPr>
              <a:t>SPS kickers high intesity conditioning meeting</a:t>
            </a:r>
            <a:endParaRPr lang="en-CH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758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19200" y="915689"/>
            <a:ext cx="530042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Electron cloud in the 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Dedicated scrubbing in 2021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Present situation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Electron cloud in the SPS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Recap on past observations and LIU strategy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Scrubbing in Run 3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Scrubbing and kickers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Looking forward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2220081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EC0CFE-BA4B-01B6-824E-B8EC56AA39BD}"/>
              </a:ext>
            </a:extLst>
          </p:cNvPr>
          <p:cNvSpPr txBox="1"/>
          <p:nvPr/>
        </p:nvSpPr>
        <p:spPr>
          <a:xfrm>
            <a:off x="1219200" y="544684"/>
            <a:ext cx="7924800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Conditioning with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long flat-top cycle found to be very effective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After scrubbing period with long flat-top cycle it was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possible to reach ~2e11 p/b on the standard LHC-type cycle without triggering the interlock neither on the MKP-L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nor on the MKDH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61C9B84-B464-4F41-E593-18F7BEDC1DEB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435396"/>
            <a:ext cx="9119481" cy="5306955"/>
            <a:chOff x="0" y="1666420"/>
            <a:chExt cx="8722487" cy="507593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53D1CB1-4E34-FAA3-96DD-8AC5A42C0D6C}"/>
                </a:ext>
              </a:extLst>
            </p:cNvPr>
            <p:cNvGrpSpPr/>
            <p:nvPr/>
          </p:nvGrpSpPr>
          <p:grpSpPr>
            <a:xfrm>
              <a:off x="0" y="1666420"/>
              <a:ext cx="7204275" cy="5075931"/>
              <a:chOff x="0" y="1677051"/>
              <a:chExt cx="7204275" cy="5075931"/>
            </a:xfrm>
          </p:grpSpPr>
          <p:pic>
            <p:nvPicPr>
              <p:cNvPr id="3" name="Picture 2" descr="A graph of different colored lines&#10;&#10;Description automatically generated">
                <a:extLst>
                  <a:ext uri="{FF2B5EF4-FFF2-40B4-BE49-F238E27FC236}">
                    <a16:creationId xmlns:a16="http://schemas.microsoft.com/office/drawing/2014/main" id="{1A520BFA-2FF2-F1D7-2D79-75C1DBAAC6D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68350"/>
              <a:stretch/>
            </p:blipFill>
            <p:spPr>
              <a:xfrm>
                <a:off x="0" y="1677051"/>
                <a:ext cx="7200900" cy="1708509"/>
              </a:xfrm>
              <a:prstGeom prst="rect">
                <a:avLst/>
              </a:prstGeom>
            </p:spPr>
          </p:pic>
          <p:pic>
            <p:nvPicPr>
              <p:cNvPr id="7" name="Picture 6" descr="A graph of different colored lines&#10;&#10;Description automatically generated">
                <a:extLst>
                  <a:ext uri="{FF2B5EF4-FFF2-40B4-BE49-F238E27FC236}">
                    <a16:creationId xmlns:a16="http://schemas.microsoft.com/office/drawing/2014/main" id="{05D22B13-DBD5-C849-471A-46F4F3B952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62346"/>
              <a:stretch/>
            </p:blipFill>
            <p:spPr>
              <a:xfrm>
                <a:off x="8165" y="4721757"/>
                <a:ext cx="7196110" cy="2031225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FC2E2C1-CFFC-9A42-0DAA-93ED9DA20B8E}"/>
                  </a:ext>
                </a:extLst>
              </p:cNvPr>
              <p:cNvSpPr/>
              <p:nvPr/>
            </p:nvSpPr>
            <p:spPr>
              <a:xfrm>
                <a:off x="2553827" y="1754421"/>
                <a:ext cx="2240010" cy="1651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2972E19-5C56-4916-6C25-E01761399254}"/>
                </a:ext>
              </a:extLst>
            </p:cNvPr>
            <p:cNvSpPr txBox="1"/>
            <p:nvPr/>
          </p:nvSpPr>
          <p:spPr>
            <a:xfrm>
              <a:off x="6471550" y="1960513"/>
              <a:ext cx="22509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>
                  <a:solidFill>
                    <a:srgbClr val="1E77B4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26 GeV cycle</a:t>
              </a:r>
            </a:p>
            <a:p>
              <a:r>
                <a:rPr lang="en-CH" sz="1200" dirty="0">
                  <a:solidFill>
                    <a:srgbClr val="FF7F0F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Std LHC-type cycle (450 GeV)</a:t>
              </a:r>
            </a:p>
            <a:p>
              <a:r>
                <a:rPr lang="en-CH" sz="1200" dirty="0">
                  <a:solidFill>
                    <a:srgbClr val="2AA02B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Long flat-top cycle (400 GeV)</a:t>
              </a:r>
            </a:p>
          </p:txBody>
        </p:sp>
      </p:grpSp>
      <p:pic>
        <p:nvPicPr>
          <p:cNvPr id="1027" name="Picture 3" descr="page11image1542167408">
            <a:extLst>
              <a:ext uri="{FF2B5EF4-FFF2-40B4-BE49-F238E27FC236}">
                <a16:creationId xmlns:a16="http://schemas.microsoft.com/office/drawing/2014/main" id="{1A163289-2827-7FC1-A6DE-C0A3C42313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42" b="9166"/>
          <a:stretch/>
        </p:blipFill>
        <p:spPr bwMode="auto">
          <a:xfrm>
            <a:off x="3029" y="3212717"/>
            <a:ext cx="7528640" cy="14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7E284AC-E585-76E6-EC4A-6573D916FEFE}"/>
              </a:ext>
            </a:extLst>
          </p:cNvPr>
          <p:cNvCxnSpPr>
            <a:cxnSpLocks/>
          </p:cNvCxnSpPr>
          <p:nvPr/>
        </p:nvCxnSpPr>
        <p:spPr>
          <a:xfrm>
            <a:off x="3572538" y="3751544"/>
            <a:ext cx="2806996" cy="419303"/>
          </a:xfrm>
          <a:prstGeom prst="straightConnector1">
            <a:avLst/>
          </a:prstGeom>
          <a:ln w="19050">
            <a:solidFill>
              <a:srgbClr val="FF7F0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AB7EB91-7FB8-5928-5CBB-B5BA918693B1}"/>
              </a:ext>
            </a:extLst>
          </p:cNvPr>
          <p:cNvCxnSpPr>
            <a:cxnSpLocks/>
          </p:cNvCxnSpPr>
          <p:nvPr/>
        </p:nvCxnSpPr>
        <p:spPr>
          <a:xfrm>
            <a:off x="3572538" y="5306484"/>
            <a:ext cx="2806996" cy="419303"/>
          </a:xfrm>
          <a:prstGeom prst="straightConnector1">
            <a:avLst/>
          </a:prstGeom>
          <a:ln w="19050">
            <a:solidFill>
              <a:srgbClr val="FF7F0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923E99B-FC9A-8EEE-E143-B01901EA7D6E}"/>
              </a:ext>
            </a:extLst>
          </p:cNvPr>
          <p:cNvSpPr txBox="1"/>
          <p:nvPr/>
        </p:nvSpPr>
        <p:spPr>
          <a:xfrm>
            <a:off x="5723887" y="3288913"/>
            <a:ext cx="1042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/>
              <a:t>New MKP-L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CA240C-B81D-1696-2EE2-60C0EFD2A2B9}"/>
              </a:ext>
            </a:extLst>
          </p:cNvPr>
          <p:cNvSpPr txBox="1"/>
          <p:nvPr/>
        </p:nvSpPr>
        <p:spPr>
          <a:xfrm>
            <a:off x="6094886" y="4780133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/>
              <a:t>MKDH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9B7CDE-71A7-E5B6-8186-686C2926539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Limitations from 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vacuum in kickers (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MKDH and MKP-L)</a:t>
            </a:r>
          </a:p>
        </p:txBody>
      </p:sp>
    </p:spTree>
    <p:extLst>
      <p:ext uri="{BB962C8B-B14F-4D97-AF65-F5344CB8AC3E}">
        <p14:creationId xmlns:p14="http://schemas.microsoft.com/office/powerpoint/2010/main" val="3726201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Improvement of vacuum sectorization in the kicker areas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E8FB29-97AF-EB2F-A36F-BC020376ED29}"/>
              </a:ext>
            </a:extLst>
          </p:cNvPr>
          <p:cNvSpPr txBox="1"/>
          <p:nvPr/>
        </p:nvSpPr>
        <p:spPr>
          <a:xfrm>
            <a:off x="1219200" y="544684"/>
            <a:ext cx="7924800" cy="1892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It is evident that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re-conditioning of kickers can be very time consuming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in case of replacement of exposure to air due to intervention in nearby equipment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For this reason, in 2023 the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replacement of broken wire scanners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close to the dump kickers in point 5, was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postponed until the EYETS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Equipment layout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being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modified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during EYETS in region close to the dump kickers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Introduction of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buffer vacuum sector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9B8EBED-9042-708A-7E36-67CBF91D7C31}"/>
              </a:ext>
            </a:extLst>
          </p:cNvPr>
          <p:cNvGrpSpPr>
            <a:grpSpLocks noChangeAspect="1"/>
          </p:cNvGrpSpPr>
          <p:nvPr/>
        </p:nvGrpSpPr>
        <p:grpSpPr>
          <a:xfrm>
            <a:off x="3085665" y="2630103"/>
            <a:ext cx="5959869" cy="2792633"/>
            <a:chOff x="1447968" y="2852057"/>
            <a:chExt cx="7162464" cy="3356135"/>
          </a:xfrm>
        </p:grpSpPr>
        <p:pic>
          <p:nvPicPr>
            <p:cNvPr id="3" name="Content Placeholder 7">
              <a:extLst>
                <a:ext uri="{FF2B5EF4-FFF2-40B4-BE49-F238E27FC236}">
                  <a16:creationId xmlns:a16="http://schemas.microsoft.com/office/drawing/2014/main" id="{F1C892DA-0379-3681-BAA0-D08157D037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2544" b="53947"/>
            <a:stretch/>
          </p:blipFill>
          <p:spPr>
            <a:xfrm>
              <a:off x="1447968" y="3046411"/>
              <a:ext cx="7162464" cy="139788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C663277-D44F-4AF9-5AEB-AD2B7B29D4DD}"/>
                </a:ext>
              </a:extLst>
            </p:cNvPr>
            <p:cNvSpPr txBox="1"/>
            <p:nvPr/>
          </p:nvSpPr>
          <p:spPr>
            <a:xfrm>
              <a:off x="1447968" y="2852057"/>
              <a:ext cx="71624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/>
                <a:t>2023 configuration</a:t>
              </a:r>
            </a:p>
          </p:txBody>
        </p:sp>
        <p:pic>
          <p:nvPicPr>
            <p:cNvPr id="6" name="Content Placeholder 7">
              <a:extLst>
                <a:ext uri="{FF2B5EF4-FFF2-40B4-BE49-F238E27FC236}">
                  <a16:creationId xmlns:a16="http://schemas.microsoft.com/office/drawing/2014/main" id="{EE23EB5A-B831-52F6-B9BC-F8074434EC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7783" b="-80"/>
            <a:stretch/>
          </p:blipFill>
          <p:spPr>
            <a:xfrm>
              <a:off x="1447968" y="4991542"/>
              <a:ext cx="7162464" cy="121665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9D95062-23E2-AE83-8470-D816C234857F}"/>
                </a:ext>
              </a:extLst>
            </p:cNvPr>
            <p:cNvSpPr txBox="1"/>
            <p:nvPr/>
          </p:nvSpPr>
          <p:spPr>
            <a:xfrm>
              <a:off x="1447968" y="4568621"/>
              <a:ext cx="71624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/>
                <a:t>2024 configuration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1ACFC0C-7721-0F6E-A38F-BDEA7E844226}"/>
              </a:ext>
            </a:extLst>
          </p:cNvPr>
          <p:cNvGrpSpPr>
            <a:grpSpLocks noChangeAspect="1"/>
          </p:cNvGrpSpPr>
          <p:nvPr/>
        </p:nvGrpSpPr>
        <p:grpSpPr>
          <a:xfrm>
            <a:off x="128070" y="2791825"/>
            <a:ext cx="2957594" cy="2752630"/>
            <a:chOff x="20946" y="1080575"/>
            <a:chExt cx="3174296" cy="295431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2187287-9D98-AB82-2D1A-A12C0DEE3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0088" y="1080575"/>
              <a:ext cx="3065154" cy="95959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3D7C373-8143-D475-1BDC-E93F2400D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946" y="2029551"/>
              <a:ext cx="3065154" cy="2005339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C2BCFF9-2AC2-CD90-0BFC-73737372513C}"/>
              </a:ext>
            </a:extLst>
          </p:cNvPr>
          <p:cNvSpPr txBox="1"/>
          <p:nvPr/>
        </p:nvSpPr>
        <p:spPr>
          <a:xfrm>
            <a:off x="328353" y="5771742"/>
            <a:ext cx="859743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ressure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profile and pump-down times evaluated with simulations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gaining one decade of pressure after 24h pumping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77C59E-9488-2AF7-315A-F116BAA4A1F2}"/>
              </a:ext>
            </a:extLst>
          </p:cNvPr>
          <p:cNvSpPr txBox="1"/>
          <p:nvPr/>
        </p:nvSpPr>
        <p:spPr>
          <a:xfrm rot="16200000">
            <a:off x="-500456" y="4471735"/>
            <a:ext cx="12779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Pressure [mbar]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0720ED-430C-E379-3AB7-F6599AB70ECA}"/>
              </a:ext>
            </a:extLst>
          </p:cNvPr>
          <p:cNvSpPr txBox="1"/>
          <p:nvPr/>
        </p:nvSpPr>
        <p:spPr>
          <a:xfrm>
            <a:off x="128070" y="6470766"/>
            <a:ext cx="248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Courtesy A. Harrison, J. Ferreira</a:t>
            </a:r>
            <a:endParaRPr lang="en-CH" sz="1400" i="1" dirty="0">
              <a:solidFill>
                <a:schemeClr val="tx2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C29245C-C190-309B-31E8-087A0F7CE4EC}"/>
              </a:ext>
            </a:extLst>
          </p:cNvPr>
          <p:cNvCxnSpPr/>
          <p:nvPr/>
        </p:nvCxnSpPr>
        <p:spPr>
          <a:xfrm>
            <a:off x="5181600" y="5544455"/>
            <a:ext cx="2451234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7B6A329-BFFA-458B-2946-37CDD12F445A}"/>
              </a:ext>
            </a:extLst>
          </p:cNvPr>
          <p:cNvSpPr txBox="1"/>
          <p:nvPr/>
        </p:nvSpPr>
        <p:spPr>
          <a:xfrm>
            <a:off x="5181601" y="5534382"/>
            <a:ext cx="2451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rgbClr val="4472C4"/>
                </a:solidFill>
              </a:rPr>
              <a:t>Buffer sector</a:t>
            </a:r>
          </a:p>
        </p:txBody>
      </p:sp>
    </p:spTree>
    <p:extLst>
      <p:ext uri="{BB962C8B-B14F-4D97-AF65-F5344CB8AC3E}">
        <p14:creationId xmlns:p14="http://schemas.microsoft.com/office/powerpoint/2010/main" val="39486546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19200" y="915689"/>
            <a:ext cx="530042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Electron cloud in the 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Dedicated scrubbing in 2021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Present situation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Electron cloud in the SPS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Recap on past observations and LIU strategy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Scrubbing in Run 3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Scrubbing and kickers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Looking forward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10155502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Looking forward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D4040B-FBBD-FD99-8509-19FE332DCA4A}"/>
              </a:ext>
            </a:extLst>
          </p:cNvPr>
          <p:cNvSpPr txBox="1"/>
          <p:nvPr/>
        </p:nvSpPr>
        <p:spPr>
          <a:xfrm>
            <a:off x="1090317" y="740944"/>
            <a:ext cx="80417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Do we need to proceed with coating of SPS dipoles (MBB) in LS3? </a:t>
            </a:r>
            <a:endParaRPr lang="en-GB" sz="1700" baseline="30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93266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7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C0383957-D384-1EA9-304A-7035D10E9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049" y="2917614"/>
            <a:ext cx="4607957" cy="2879973"/>
          </a:xfrm>
          <a:prstGeom prst="rect">
            <a:avLst/>
          </a:prstGeom>
        </p:spPr>
      </p:pic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Looking forward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E8FB29-97AF-EB2F-A36F-BC020376ED29}"/>
              </a:ext>
            </a:extLst>
          </p:cNvPr>
          <p:cNvSpPr txBox="1"/>
          <p:nvPr/>
        </p:nvSpPr>
        <p:spPr>
          <a:xfrm>
            <a:off x="1090317" y="740944"/>
            <a:ext cx="8041759" cy="1759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Do we need to proceed with coating of SPS dipoles (MBB) in LS3?  Not really!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Experience from Run 3 shows that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beams with parameters very close to LIU targets can be produced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without significant degradation driven by electron cloud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Coating of SPS dipoles is most likely not needed to meet the target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700" baseline="30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pic>
        <p:nvPicPr>
          <p:cNvPr id="3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231DD4F-14AB-6B9D-8C73-7B21CFBC5F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" t="51544" r="6042" b="1992"/>
          <a:stretch/>
        </p:blipFill>
        <p:spPr>
          <a:xfrm>
            <a:off x="5003709" y="2506788"/>
            <a:ext cx="4128367" cy="19614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9B9133-B8BF-46B4-18DA-16AC83179174}"/>
              </a:ext>
            </a:extLst>
          </p:cNvPr>
          <p:cNvSpPr txBox="1"/>
          <p:nvPr/>
        </p:nvSpPr>
        <p:spPr>
          <a:xfrm>
            <a:off x="721355" y="3277676"/>
            <a:ext cx="19079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00" b="1" dirty="0"/>
              <a:t>2.2 x 10</a:t>
            </a:r>
            <a:r>
              <a:rPr lang="en-CH" sz="1300" b="1" baseline="30000" dirty="0"/>
              <a:t>11 </a:t>
            </a:r>
            <a:r>
              <a:rPr lang="en-CH" sz="1300" b="1" dirty="0"/>
              <a:t>p/b at 450 GeV</a:t>
            </a:r>
            <a:endParaRPr lang="en-CH" sz="1300" b="1" baseline="30000" dirty="0"/>
          </a:p>
          <a:p>
            <a:r>
              <a:rPr lang="en-CH" sz="1300" b="1" dirty="0"/>
              <a:t>93 - 95 % transmission</a:t>
            </a:r>
          </a:p>
        </p:txBody>
      </p:sp>
      <p:pic>
        <p:nvPicPr>
          <p:cNvPr id="8" name="Imagen 41" descr="Gráfico&#10;&#10;Descripción generada automáticamente">
            <a:extLst>
              <a:ext uri="{FF2B5EF4-FFF2-40B4-BE49-F238E27FC236}">
                <a16:creationId xmlns:a16="http://schemas.microsoft.com/office/drawing/2014/main" id="{FD37534D-1908-FB64-ABCF-A0A958ABA8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155" t="5832" r="-1186" b="47882"/>
          <a:stretch/>
        </p:blipFill>
        <p:spPr>
          <a:xfrm>
            <a:off x="5534221" y="4554531"/>
            <a:ext cx="3028844" cy="19614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5840D3-9A65-7D2F-5CED-34E74B0B2ECE}"/>
              </a:ext>
            </a:extLst>
          </p:cNvPr>
          <p:cNvSpPr txBox="1"/>
          <p:nvPr/>
        </p:nvSpPr>
        <p:spPr>
          <a:xfrm>
            <a:off x="721355" y="5809279"/>
            <a:ext cx="1458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Courtesy I. Mases</a:t>
            </a:r>
            <a:endParaRPr lang="en-CH" sz="1400" i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1B0C4D-39C3-AF3A-B7CD-21D0D38582FD}"/>
              </a:ext>
            </a:extLst>
          </p:cNvPr>
          <p:cNvSpPr txBox="1"/>
          <p:nvPr/>
        </p:nvSpPr>
        <p:spPr>
          <a:xfrm>
            <a:off x="7680649" y="4907457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/>
              <a:t>26 GeV</a:t>
            </a:r>
          </a:p>
        </p:txBody>
      </p:sp>
    </p:spTree>
    <p:extLst>
      <p:ext uri="{BB962C8B-B14F-4D97-AF65-F5344CB8AC3E}">
        <p14:creationId xmlns:p14="http://schemas.microsoft.com/office/powerpoint/2010/main" val="301276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Looking forward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7BDF9A-DD8E-34FE-159D-A7E0CC746792}"/>
              </a:ext>
            </a:extLst>
          </p:cNvPr>
          <p:cNvSpPr txBox="1"/>
          <p:nvPr/>
        </p:nvSpPr>
        <p:spPr>
          <a:xfrm>
            <a:off x="1090317" y="740944"/>
            <a:ext cx="8041759" cy="4160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Do we need to proceed with coating of SPS dipoles (MBB) in LS3?  Not really!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Experience from Run 3 shows that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beams with parameters very close to LIU targets can be produced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without significant degradation driven by electron cloud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Coating of SPS dipoles is most likely not needed to meet the target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lvl="0">
              <a:spcBef>
                <a:spcPts val="600"/>
              </a:spcBef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Furthermore, the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coating the bends would most likely not result in a significant saving in scrubbing time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Run 3, scrubbing time was practically never determined by limitations in the arcs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Instead, the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scrubbing pace and its duration were defined by conditioning of sensitive equipment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(mostly kickers) which were exchanged or exposed to air.</a:t>
            </a:r>
          </a:p>
          <a:p>
            <a:pPr lvl="1">
              <a:spcBef>
                <a:spcPts val="600"/>
              </a:spcBef>
              <a:defRPr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>
              <a:spcBef>
                <a:spcPts val="600"/>
              </a:spcBef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fact,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investing e-cloud mitigations for kickers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(if technically feasible) would pay off better that coating the dipoles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700" baseline="30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05254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19200" y="915689"/>
            <a:ext cx="530042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Electron cloud in the 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Dedicated scrubbing in 2021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Present situation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Electron cloud in the SPS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Recap on past observations and LIU strategy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Scrubbing in Run 3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Scrubbing and kickers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Looking forward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41282674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E8FB29-97AF-EB2F-A36F-BC020376ED29}"/>
              </a:ext>
            </a:extLst>
          </p:cNvPr>
          <p:cNvSpPr txBox="1"/>
          <p:nvPr/>
        </p:nvSpPr>
        <p:spPr>
          <a:xfrm>
            <a:off x="347740" y="1052876"/>
            <a:ext cx="8103080" cy="4970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the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e-cloud formation takes place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only during RF manipulations performed right before extraction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No beam degradation observed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(the beam is kept in the ring only a short time after the last splitting)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the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SPS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limitations from e-cloud are much more prominent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Scrubbing runs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interleaved with beam commissioning tool place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every year in Run 3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as part of the LIU commissioning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Encountered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limitations mostly from heating and vacuum pressure rise in injection and dump kickers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(notably MKP-L and MKDH)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Largely mitigated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by the installation of low-impedance MKP-L, the optimization of interlock logic and the usage of scrabbing cycle long flat top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Bunch intensity could be gradually increased up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2.2x10</a:t>
            </a:r>
            <a:r>
              <a:rPr lang="en-GB" sz="1700" b="1" baseline="30000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11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p/b at 450 GeV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as scrubbing progressed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No measurable beam degradation from e-cloud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Not need for coating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of dipole magnets in LS3</a:t>
            </a:r>
          </a:p>
        </p:txBody>
      </p:sp>
    </p:spTree>
    <p:extLst>
      <p:ext uri="{BB962C8B-B14F-4D97-AF65-F5344CB8AC3E}">
        <p14:creationId xmlns:p14="http://schemas.microsoft.com/office/powerpoint/2010/main" val="422873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Next steps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E8FB29-97AF-EB2F-A36F-BC020376ED29}"/>
              </a:ext>
            </a:extLst>
          </p:cNvPr>
          <p:cNvSpPr txBox="1"/>
          <p:nvPr/>
        </p:nvSpPr>
        <p:spPr>
          <a:xfrm>
            <a:off x="1219200" y="945449"/>
            <a:ext cx="7493480" cy="3770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scrubbing run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(interleaved with beam commissioning) is foreseen at the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beginning of the 2024 run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. It will allow: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Conditioning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areas exposed to air during EYETS interventions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Further conditioning MKDH and MKP-L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kickers to allow reliable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operation with 2.3x10</a:t>
            </a:r>
            <a:r>
              <a:rPr lang="en-GB" sz="1700" b="1" baseline="30000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11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p/b at 450 GeV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Needs scrubbing with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slightly higher intensities</a:t>
            </a:r>
          </a:p>
          <a:p>
            <a:pPr>
              <a:spcBef>
                <a:spcPts val="600"/>
              </a:spcBef>
              <a:defRPr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>
              <a:spcBef>
                <a:spcPts val="600"/>
              </a:spcBef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It would be important to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test the injection of these beams into the LHC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Only way to obtain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full characterization of beam quality of LIU beams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(in the SPS bunch-by-bunch emittance measurements are not possible at high energy)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Strong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synergy with study of LHC intensity limitations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(e-cloud, RF, and others) in view of HL-LHC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E1CE96-FA45-8A9F-838B-BE5AA7C77D47}"/>
              </a:ext>
            </a:extLst>
          </p:cNvPr>
          <p:cNvSpPr txBox="1"/>
          <p:nvPr/>
        </p:nvSpPr>
        <p:spPr>
          <a:xfrm>
            <a:off x="762000" y="5406532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751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e-cloud in the PS</a:t>
            </a:r>
          </a:p>
        </p:txBody>
      </p:sp>
      <p:grpSp>
        <p:nvGrpSpPr>
          <p:cNvPr id="21" name="Gruppo 39"/>
          <p:cNvGrpSpPr>
            <a:grpSpLocks noChangeAspect="1"/>
          </p:cNvGrpSpPr>
          <p:nvPr/>
        </p:nvGrpSpPr>
        <p:grpSpPr>
          <a:xfrm>
            <a:off x="1600200" y="1345930"/>
            <a:ext cx="6153729" cy="4544568"/>
            <a:chOff x="977900" y="1295400"/>
            <a:chExt cx="7325868" cy="5410200"/>
          </a:xfrm>
        </p:grpSpPr>
        <p:pic>
          <p:nvPicPr>
            <p:cNvPr id="22" name="Picture 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7900" y="1588008"/>
              <a:ext cx="7325868" cy="5117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ttangolo 22"/>
            <p:cNvSpPr/>
            <p:nvPr/>
          </p:nvSpPr>
          <p:spPr>
            <a:xfrm>
              <a:off x="2209800" y="1295400"/>
              <a:ext cx="2971800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h=7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b. sp. ≈ 330 ns (4 - 6 b.)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  <a:sym typeface="Wingdings" pitchFamily="2" charset="2"/>
                </a:rPr>
                <a:t>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5165868" y="1308100"/>
              <a:ext cx="1996932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h=21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b. sp.≈100 ns (18 b.)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  <a:sym typeface="Wingdings" pitchFamily="2" charset="2"/>
                </a:rPr>
                <a:t>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5181600" y="1901825"/>
              <a:ext cx="123825" cy="4362450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7150100" y="1901825"/>
              <a:ext cx="146050" cy="4365625"/>
            </a:xfrm>
            <a:prstGeom prst="rect">
              <a:avLst/>
            </a:prstGeom>
            <a:solidFill>
              <a:srgbClr val="00B050">
                <a:alpha val="34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ttangolo 26"/>
            <p:cNvSpPr/>
            <p:nvPr/>
          </p:nvSpPr>
          <p:spPr>
            <a:xfrm>
              <a:off x="7319963" y="1901825"/>
              <a:ext cx="58737" cy="436245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ttangolo 27"/>
            <p:cNvSpPr/>
            <p:nvPr/>
          </p:nvSpPr>
          <p:spPr>
            <a:xfrm>
              <a:off x="7402513" y="1905000"/>
              <a:ext cx="45719" cy="436245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9" name="Rettangolo 28"/>
          <p:cNvSpPr/>
          <p:nvPr/>
        </p:nvSpPr>
        <p:spPr>
          <a:xfrm>
            <a:off x="4428663" y="5801380"/>
            <a:ext cx="1536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Triple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splitting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57422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Double splitting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71138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Bunch shortening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638428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Double splitting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796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3" name="Gruppo 30"/>
          <p:cNvGrpSpPr/>
          <p:nvPr/>
        </p:nvGrpSpPr>
        <p:grpSpPr>
          <a:xfrm>
            <a:off x="304800" y="1066800"/>
            <a:ext cx="6400800" cy="5257800"/>
            <a:chOff x="304800" y="1066800"/>
            <a:chExt cx="6400800" cy="5257800"/>
          </a:xfrm>
        </p:grpSpPr>
        <p:sp>
          <p:nvSpPr>
            <p:cNvPr id="34" name="Rettangolo 33"/>
            <p:cNvSpPr/>
            <p:nvPr/>
          </p:nvSpPr>
          <p:spPr>
            <a:xfrm>
              <a:off x="304800" y="1066800"/>
              <a:ext cx="6400800" cy="5257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5" name="Gruppo 30"/>
            <p:cNvGrpSpPr/>
            <p:nvPr/>
          </p:nvGrpSpPr>
          <p:grpSpPr>
            <a:xfrm>
              <a:off x="457200" y="1219200"/>
              <a:ext cx="6148537" cy="4976356"/>
              <a:chOff x="1547664" y="838200"/>
              <a:chExt cx="6148537" cy="4976356"/>
            </a:xfrm>
          </p:grpSpPr>
          <p:sp>
            <p:nvSpPr>
              <p:cNvPr id="36" name="Rettangolo 35"/>
              <p:cNvSpPr/>
              <p:nvPr/>
            </p:nvSpPr>
            <p:spPr>
              <a:xfrm>
                <a:off x="5943600" y="1516380"/>
                <a:ext cx="609600" cy="3657600"/>
              </a:xfrm>
              <a:prstGeom prst="rect">
                <a:avLst/>
              </a:prstGeom>
              <a:solidFill>
                <a:srgbClr val="FF0000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" name="Rettangolo 36"/>
              <p:cNvSpPr/>
              <p:nvPr/>
            </p:nvSpPr>
            <p:spPr>
              <a:xfrm>
                <a:off x="2419350" y="1516380"/>
                <a:ext cx="3524250" cy="3657600"/>
              </a:xfrm>
              <a:prstGeom prst="rect">
                <a:avLst/>
              </a:prstGeom>
              <a:solidFill>
                <a:schemeClr val="accent6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8" name="Gruppo 30"/>
              <p:cNvGrpSpPr/>
              <p:nvPr/>
            </p:nvGrpSpPr>
            <p:grpSpPr>
              <a:xfrm>
                <a:off x="1547664" y="1124744"/>
                <a:ext cx="5544616" cy="4689812"/>
                <a:chOff x="1547664" y="1124744"/>
                <a:chExt cx="5544616" cy="4689812"/>
              </a:xfrm>
            </p:grpSpPr>
            <p:sp>
              <p:nvSpPr>
                <p:cNvPr id="53" name="Figura a mano libera 52"/>
                <p:cNvSpPr/>
                <p:nvPr/>
              </p:nvSpPr>
              <p:spPr>
                <a:xfrm>
                  <a:off x="5953944" y="4019382"/>
                  <a:ext cx="326867" cy="653734"/>
                </a:xfrm>
                <a:custGeom>
                  <a:avLst/>
                  <a:gdLst>
                    <a:gd name="connsiteX0" fmla="*/ 0 w 330315"/>
                    <a:gd name="connsiteY0" fmla="*/ 674422 h 674422"/>
                    <a:gd name="connsiteX1" fmla="*/ 53788 w 330315"/>
                    <a:gd name="connsiteY1" fmla="*/ 628909 h 674422"/>
                    <a:gd name="connsiteX2" fmla="*/ 107576 w 330315"/>
                    <a:gd name="connsiteY2" fmla="*/ 550295 h 674422"/>
                    <a:gd name="connsiteX3" fmla="*/ 177915 w 330315"/>
                    <a:gd name="connsiteY3" fmla="*/ 442719 h 674422"/>
                    <a:gd name="connsiteX4" fmla="*/ 260666 w 330315"/>
                    <a:gd name="connsiteY4" fmla="*/ 260666 h 674422"/>
                    <a:gd name="connsiteX5" fmla="*/ 293766 w 330315"/>
                    <a:gd name="connsiteY5" fmla="*/ 153090 h 674422"/>
                    <a:gd name="connsiteX6" fmla="*/ 326867 w 330315"/>
                    <a:gd name="connsiteY6" fmla="*/ 20688 h 674422"/>
                    <a:gd name="connsiteX7" fmla="*/ 314454 w 330315"/>
                    <a:gd name="connsiteY7" fmla="*/ 28963 h 674422"/>
                    <a:gd name="connsiteX0" fmla="*/ 0 w 326867"/>
                    <a:gd name="connsiteY0" fmla="*/ 653734 h 653734"/>
                    <a:gd name="connsiteX1" fmla="*/ 53788 w 326867"/>
                    <a:gd name="connsiteY1" fmla="*/ 608221 h 653734"/>
                    <a:gd name="connsiteX2" fmla="*/ 107576 w 326867"/>
                    <a:gd name="connsiteY2" fmla="*/ 529607 h 653734"/>
                    <a:gd name="connsiteX3" fmla="*/ 177915 w 326867"/>
                    <a:gd name="connsiteY3" fmla="*/ 422031 h 653734"/>
                    <a:gd name="connsiteX4" fmla="*/ 260666 w 326867"/>
                    <a:gd name="connsiteY4" fmla="*/ 239978 h 653734"/>
                    <a:gd name="connsiteX5" fmla="*/ 293766 w 326867"/>
                    <a:gd name="connsiteY5" fmla="*/ 132402 h 653734"/>
                    <a:gd name="connsiteX6" fmla="*/ 326867 w 326867"/>
                    <a:gd name="connsiteY6" fmla="*/ 0 h 65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867" h="653734">
                      <a:moveTo>
                        <a:pt x="0" y="653734"/>
                      </a:moveTo>
                      <a:cubicBezTo>
                        <a:pt x="17929" y="641321"/>
                        <a:pt x="35859" y="628909"/>
                        <a:pt x="53788" y="608221"/>
                      </a:cubicBezTo>
                      <a:cubicBezTo>
                        <a:pt x="71717" y="587533"/>
                        <a:pt x="86888" y="560639"/>
                        <a:pt x="107576" y="529607"/>
                      </a:cubicBezTo>
                      <a:cubicBezTo>
                        <a:pt x="128264" y="498575"/>
                        <a:pt x="152400" y="470302"/>
                        <a:pt x="177915" y="422031"/>
                      </a:cubicBezTo>
                      <a:cubicBezTo>
                        <a:pt x="203430" y="373760"/>
                        <a:pt x="241357" y="288250"/>
                        <a:pt x="260666" y="239978"/>
                      </a:cubicBezTo>
                      <a:cubicBezTo>
                        <a:pt x="279975" y="191706"/>
                        <a:pt x="282733" y="172398"/>
                        <a:pt x="293766" y="132402"/>
                      </a:cubicBezTo>
                      <a:cubicBezTo>
                        <a:pt x="304799" y="92406"/>
                        <a:pt x="323419" y="20688"/>
                        <a:pt x="326867" y="0"/>
                      </a:cubicBezTo>
                    </a:path>
                  </a:pathLst>
                </a:custGeom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54" name="Connettore 1 53"/>
                <p:cNvCxnSpPr>
                  <a:stCxn id="53" idx="0"/>
                </p:cNvCxnSpPr>
                <p:nvPr/>
              </p:nvCxnSpPr>
              <p:spPr>
                <a:xfrm flipH="1">
                  <a:off x="4427984" y="4673116"/>
                  <a:ext cx="1525960" cy="150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nettore 1 54"/>
                <p:cNvCxnSpPr/>
                <p:nvPr/>
              </p:nvCxnSpPr>
              <p:spPr>
                <a:xfrm flipH="1">
                  <a:off x="2483768" y="4674622"/>
                  <a:ext cx="1944216" cy="43204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ttore 1 55"/>
                <p:cNvCxnSpPr/>
                <p:nvPr/>
              </p:nvCxnSpPr>
              <p:spPr>
                <a:xfrm flipH="1">
                  <a:off x="2411760" y="5106670"/>
                  <a:ext cx="72008" cy="720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ttore 1 56"/>
                <p:cNvCxnSpPr/>
                <p:nvPr/>
              </p:nvCxnSpPr>
              <p:spPr>
                <a:xfrm flipV="1">
                  <a:off x="6324600" y="1720850"/>
                  <a:ext cx="0" cy="346075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nettore 1 57"/>
                <p:cNvCxnSpPr/>
                <p:nvPr/>
              </p:nvCxnSpPr>
              <p:spPr>
                <a:xfrm>
                  <a:off x="6273006" y="1722294"/>
                  <a:ext cx="58738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nettore 2 58"/>
                <p:cNvCxnSpPr/>
                <p:nvPr/>
              </p:nvCxnSpPr>
              <p:spPr>
                <a:xfrm>
                  <a:off x="2411760" y="5178678"/>
                  <a:ext cx="4680520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Connettore 2 59"/>
                <p:cNvCxnSpPr/>
                <p:nvPr/>
              </p:nvCxnSpPr>
              <p:spPr>
                <a:xfrm flipV="1">
                  <a:off x="2411760" y="1124744"/>
                  <a:ext cx="0" cy="405393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uppo 42"/>
                <p:cNvGrpSpPr/>
                <p:nvPr/>
              </p:nvGrpSpPr>
              <p:grpSpPr>
                <a:xfrm>
                  <a:off x="2267744" y="5106670"/>
                  <a:ext cx="4464496" cy="410562"/>
                  <a:chOff x="2267744" y="4149080"/>
                  <a:chExt cx="4234183" cy="410562"/>
                </a:xfrm>
              </p:grpSpPr>
              <p:sp>
                <p:nvSpPr>
                  <p:cNvPr id="83" name="CasellaDiTesto 24"/>
                  <p:cNvSpPr txBox="1"/>
                  <p:nvPr/>
                </p:nvSpPr>
                <p:spPr>
                  <a:xfrm>
                    <a:off x="2267744" y="4221088"/>
                    <a:ext cx="28886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grpSp>
                <p:nvGrpSpPr>
                  <p:cNvPr id="84" name="Gruppo 36"/>
                  <p:cNvGrpSpPr/>
                  <p:nvPr/>
                </p:nvGrpSpPr>
                <p:grpSpPr>
                  <a:xfrm>
                    <a:off x="2862860" y="4149080"/>
                    <a:ext cx="393056" cy="410562"/>
                    <a:chOff x="2862860" y="4458598"/>
                    <a:chExt cx="393056" cy="410562"/>
                  </a:xfrm>
                </p:grpSpPr>
                <p:cxnSp>
                  <p:nvCxnSpPr>
                    <p:cNvPr id="100" name="Connettore 1 99"/>
                    <p:cNvCxnSpPr/>
                    <p:nvPr/>
                  </p:nvCxnSpPr>
                  <p:spPr>
                    <a:xfrm>
                      <a:off x="3059832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1" name="CasellaDiTesto 100"/>
                    <p:cNvSpPr txBox="1"/>
                    <p:nvPr/>
                  </p:nvSpPr>
                  <p:spPr>
                    <a:xfrm>
                      <a:off x="2862860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</a:t>
                      </a:r>
                    </a:p>
                  </p:txBody>
                </p:sp>
              </p:grpSp>
              <p:grpSp>
                <p:nvGrpSpPr>
                  <p:cNvPr id="85" name="Gruppo 37"/>
                  <p:cNvGrpSpPr/>
                  <p:nvPr/>
                </p:nvGrpSpPr>
                <p:grpSpPr>
                  <a:xfrm>
                    <a:off x="3515695" y="4149080"/>
                    <a:ext cx="393056" cy="410562"/>
                    <a:chOff x="3515695" y="4458598"/>
                    <a:chExt cx="393056" cy="410562"/>
                  </a:xfrm>
                </p:grpSpPr>
                <p:cxnSp>
                  <p:nvCxnSpPr>
                    <p:cNvPr id="98" name="Connettore 1 15"/>
                    <p:cNvCxnSpPr/>
                    <p:nvPr/>
                  </p:nvCxnSpPr>
                  <p:spPr>
                    <a:xfrm>
                      <a:off x="3707904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9" name="CasellaDiTesto 98"/>
                    <p:cNvSpPr txBox="1"/>
                    <p:nvPr/>
                  </p:nvSpPr>
                  <p:spPr>
                    <a:xfrm>
                      <a:off x="3515695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86" name="Gruppo 38"/>
                  <p:cNvGrpSpPr/>
                  <p:nvPr/>
                </p:nvGrpSpPr>
                <p:grpSpPr>
                  <a:xfrm>
                    <a:off x="4159567" y="4149080"/>
                    <a:ext cx="393056" cy="410562"/>
                    <a:chOff x="4159567" y="4458598"/>
                    <a:chExt cx="393056" cy="410562"/>
                  </a:xfrm>
                </p:grpSpPr>
                <p:cxnSp>
                  <p:nvCxnSpPr>
                    <p:cNvPr id="96" name="Connettore 1 18"/>
                    <p:cNvCxnSpPr/>
                    <p:nvPr/>
                  </p:nvCxnSpPr>
                  <p:spPr>
                    <a:xfrm>
                      <a:off x="4355976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7" name="CasellaDiTesto 96"/>
                    <p:cNvSpPr txBox="1"/>
                    <p:nvPr/>
                  </p:nvSpPr>
                  <p:spPr>
                    <a:xfrm>
                      <a:off x="4159567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</a:t>
                      </a:r>
                    </a:p>
                  </p:txBody>
                </p:sp>
              </p:grpSp>
              <p:grpSp>
                <p:nvGrpSpPr>
                  <p:cNvPr id="87" name="Gruppo 39"/>
                  <p:cNvGrpSpPr/>
                  <p:nvPr/>
                </p:nvGrpSpPr>
                <p:grpSpPr>
                  <a:xfrm>
                    <a:off x="4811839" y="4149080"/>
                    <a:ext cx="393056" cy="410562"/>
                    <a:chOff x="4811839" y="4458598"/>
                    <a:chExt cx="393056" cy="410562"/>
                  </a:xfrm>
                </p:grpSpPr>
                <p:cxnSp>
                  <p:nvCxnSpPr>
                    <p:cNvPr id="94" name="Connettore 1 19"/>
                    <p:cNvCxnSpPr/>
                    <p:nvPr/>
                  </p:nvCxnSpPr>
                  <p:spPr>
                    <a:xfrm>
                      <a:off x="5004048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5" name="CasellaDiTesto 94"/>
                    <p:cNvSpPr txBox="1"/>
                    <p:nvPr/>
                  </p:nvSpPr>
                  <p:spPr>
                    <a:xfrm>
                      <a:off x="4811839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40</a:t>
                      </a:r>
                    </a:p>
                  </p:txBody>
                </p:sp>
              </p:grpSp>
              <p:grpSp>
                <p:nvGrpSpPr>
                  <p:cNvPr id="88" name="Gruppo 40"/>
                  <p:cNvGrpSpPr/>
                  <p:nvPr/>
                </p:nvGrpSpPr>
                <p:grpSpPr>
                  <a:xfrm>
                    <a:off x="5459911" y="4149080"/>
                    <a:ext cx="393056" cy="410562"/>
                    <a:chOff x="5459911" y="4458598"/>
                    <a:chExt cx="393056" cy="410562"/>
                  </a:xfrm>
                </p:grpSpPr>
                <p:cxnSp>
                  <p:nvCxnSpPr>
                    <p:cNvPr id="92" name="Connettore 1 22"/>
                    <p:cNvCxnSpPr/>
                    <p:nvPr/>
                  </p:nvCxnSpPr>
                  <p:spPr>
                    <a:xfrm>
                      <a:off x="5652120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3" name="CasellaDiTesto 92"/>
                    <p:cNvSpPr txBox="1"/>
                    <p:nvPr/>
                  </p:nvSpPr>
                  <p:spPr>
                    <a:xfrm>
                      <a:off x="5459911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50</a:t>
                      </a:r>
                    </a:p>
                  </p:txBody>
                </p:sp>
              </p:grpSp>
              <p:grpSp>
                <p:nvGrpSpPr>
                  <p:cNvPr id="89" name="Gruppo 41"/>
                  <p:cNvGrpSpPr/>
                  <p:nvPr/>
                </p:nvGrpSpPr>
                <p:grpSpPr>
                  <a:xfrm>
                    <a:off x="6108871" y="4149080"/>
                    <a:ext cx="393056" cy="410562"/>
                    <a:chOff x="6108871" y="4458598"/>
                    <a:chExt cx="393056" cy="410562"/>
                  </a:xfrm>
                </p:grpSpPr>
                <p:cxnSp>
                  <p:nvCxnSpPr>
                    <p:cNvPr id="90" name="Connettore 1 23"/>
                    <p:cNvCxnSpPr/>
                    <p:nvPr/>
                  </p:nvCxnSpPr>
                  <p:spPr>
                    <a:xfrm>
                      <a:off x="6300192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1" name="CasellaDiTesto 90"/>
                    <p:cNvSpPr txBox="1"/>
                    <p:nvPr/>
                  </p:nvSpPr>
                  <p:spPr>
                    <a:xfrm>
                      <a:off x="6108871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60</a:t>
                      </a:r>
                    </a:p>
                  </p:txBody>
                </p:sp>
              </p:grpSp>
            </p:grpSp>
            <p:grpSp>
              <p:nvGrpSpPr>
                <p:cNvPr id="62" name="Gruppo 50"/>
                <p:cNvGrpSpPr/>
                <p:nvPr/>
              </p:nvGrpSpPr>
              <p:grpSpPr>
                <a:xfrm>
                  <a:off x="1907704" y="1556792"/>
                  <a:ext cx="583207" cy="3218874"/>
                  <a:chOff x="1907704" y="1556792"/>
                  <a:chExt cx="583207" cy="3218874"/>
                </a:xfrm>
              </p:grpSpPr>
              <p:grpSp>
                <p:nvGrpSpPr>
                  <p:cNvPr id="65" name="Gruppo 49"/>
                  <p:cNvGrpSpPr/>
                  <p:nvPr/>
                </p:nvGrpSpPr>
                <p:grpSpPr>
                  <a:xfrm>
                    <a:off x="2008178" y="4437112"/>
                    <a:ext cx="482733" cy="338554"/>
                    <a:chOff x="2008178" y="4437112"/>
                    <a:chExt cx="482733" cy="338554"/>
                  </a:xfrm>
                </p:grpSpPr>
                <p:cxnSp>
                  <p:nvCxnSpPr>
                    <p:cNvPr id="81" name="Connettore 1 80"/>
                    <p:cNvCxnSpPr/>
                    <p:nvPr/>
                  </p:nvCxnSpPr>
                  <p:spPr>
                    <a:xfrm rot="16200000">
                      <a:off x="2454907" y="4574980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2" name="CasellaDiTesto 81"/>
                    <p:cNvSpPr txBox="1"/>
                    <p:nvPr/>
                  </p:nvSpPr>
                  <p:spPr>
                    <a:xfrm>
                      <a:off x="2008178" y="4437112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50</a:t>
                      </a:r>
                    </a:p>
                  </p:txBody>
                </p:sp>
              </p:grpSp>
              <p:grpSp>
                <p:nvGrpSpPr>
                  <p:cNvPr id="66" name="Gruppo 47"/>
                  <p:cNvGrpSpPr/>
                  <p:nvPr/>
                </p:nvGrpSpPr>
                <p:grpSpPr>
                  <a:xfrm>
                    <a:off x="1907704" y="3284984"/>
                    <a:ext cx="583207" cy="338554"/>
                    <a:chOff x="1907704" y="3284984"/>
                    <a:chExt cx="583207" cy="338554"/>
                  </a:xfrm>
                </p:grpSpPr>
                <p:cxnSp>
                  <p:nvCxnSpPr>
                    <p:cNvPr id="79" name="Connettore 1 78"/>
                    <p:cNvCxnSpPr/>
                    <p:nvPr/>
                  </p:nvCxnSpPr>
                  <p:spPr>
                    <a:xfrm rot="16200000">
                      <a:off x="2454907" y="3419504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0" name="CasellaDiTesto 79"/>
                    <p:cNvSpPr txBox="1"/>
                    <p:nvPr/>
                  </p:nvSpPr>
                  <p:spPr>
                    <a:xfrm>
                      <a:off x="1907704" y="3284984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150</a:t>
                      </a:r>
                    </a:p>
                  </p:txBody>
                </p:sp>
              </p:grpSp>
              <p:grpSp>
                <p:nvGrpSpPr>
                  <p:cNvPr id="67" name="Gruppo 45"/>
                  <p:cNvGrpSpPr/>
                  <p:nvPr/>
                </p:nvGrpSpPr>
                <p:grpSpPr>
                  <a:xfrm>
                    <a:off x="1907704" y="2132856"/>
                    <a:ext cx="583207" cy="338554"/>
                    <a:chOff x="1907704" y="2132856"/>
                    <a:chExt cx="583207" cy="338554"/>
                  </a:xfrm>
                </p:grpSpPr>
                <p:cxnSp>
                  <p:nvCxnSpPr>
                    <p:cNvPr id="77" name="Connettore 1 76"/>
                    <p:cNvCxnSpPr/>
                    <p:nvPr/>
                  </p:nvCxnSpPr>
                  <p:spPr>
                    <a:xfrm rot="16200000">
                      <a:off x="2454907" y="226402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8" name="CasellaDiTesto 77"/>
                    <p:cNvSpPr txBox="1"/>
                    <p:nvPr/>
                  </p:nvSpPr>
                  <p:spPr>
                    <a:xfrm>
                      <a:off x="1907704" y="2132856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250</a:t>
                      </a:r>
                    </a:p>
                  </p:txBody>
                </p:sp>
              </p:grpSp>
              <p:grpSp>
                <p:nvGrpSpPr>
                  <p:cNvPr id="68" name="Gruppo 44"/>
                  <p:cNvGrpSpPr/>
                  <p:nvPr/>
                </p:nvGrpSpPr>
                <p:grpSpPr>
                  <a:xfrm>
                    <a:off x="1907704" y="1556792"/>
                    <a:ext cx="583207" cy="338554"/>
                    <a:chOff x="1907704" y="1556792"/>
                    <a:chExt cx="583207" cy="338554"/>
                  </a:xfrm>
                </p:grpSpPr>
                <p:cxnSp>
                  <p:nvCxnSpPr>
                    <p:cNvPr id="75" name="Connettore 1 74"/>
                    <p:cNvCxnSpPr/>
                    <p:nvPr/>
                  </p:nvCxnSpPr>
                  <p:spPr>
                    <a:xfrm rot="16200000">
                      <a:off x="2454907" y="1686290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6" name="CasellaDiTesto 75"/>
                    <p:cNvSpPr txBox="1"/>
                    <p:nvPr/>
                  </p:nvSpPr>
                  <p:spPr>
                    <a:xfrm>
                      <a:off x="1907704" y="1556792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300</a:t>
                      </a:r>
                    </a:p>
                  </p:txBody>
                </p:sp>
              </p:grpSp>
              <p:grpSp>
                <p:nvGrpSpPr>
                  <p:cNvPr id="69" name="Gruppo 46"/>
                  <p:cNvGrpSpPr/>
                  <p:nvPr/>
                </p:nvGrpSpPr>
                <p:grpSpPr>
                  <a:xfrm>
                    <a:off x="1907704" y="2701378"/>
                    <a:ext cx="583207" cy="338554"/>
                    <a:chOff x="1907704" y="2701378"/>
                    <a:chExt cx="583207" cy="338554"/>
                  </a:xfrm>
                </p:grpSpPr>
                <p:cxnSp>
                  <p:nvCxnSpPr>
                    <p:cNvPr id="73" name="Connettore 1 72"/>
                    <p:cNvCxnSpPr/>
                    <p:nvPr/>
                  </p:nvCxnSpPr>
                  <p:spPr>
                    <a:xfrm rot="16200000">
                      <a:off x="2454907" y="2841766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4" name="CasellaDiTesto 73"/>
                    <p:cNvSpPr txBox="1"/>
                    <p:nvPr/>
                  </p:nvSpPr>
                  <p:spPr>
                    <a:xfrm>
                      <a:off x="1907704" y="2701378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200</a:t>
                      </a:r>
                    </a:p>
                  </p:txBody>
                </p:sp>
              </p:grpSp>
              <p:grpSp>
                <p:nvGrpSpPr>
                  <p:cNvPr id="70" name="Gruppo 48"/>
                  <p:cNvGrpSpPr/>
                  <p:nvPr/>
                </p:nvGrpSpPr>
                <p:grpSpPr>
                  <a:xfrm>
                    <a:off x="1907704" y="3853506"/>
                    <a:ext cx="583207" cy="338554"/>
                    <a:chOff x="1907704" y="3853506"/>
                    <a:chExt cx="583207" cy="338554"/>
                  </a:xfrm>
                </p:grpSpPr>
                <p:cxnSp>
                  <p:nvCxnSpPr>
                    <p:cNvPr id="71" name="Connettore 1 70"/>
                    <p:cNvCxnSpPr/>
                    <p:nvPr/>
                  </p:nvCxnSpPr>
                  <p:spPr>
                    <a:xfrm rot="16200000">
                      <a:off x="2454907" y="3997242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2" name="CasellaDiTesto 71"/>
                    <p:cNvSpPr txBox="1"/>
                    <p:nvPr/>
                  </p:nvSpPr>
                  <p:spPr>
                    <a:xfrm>
                      <a:off x="1907704" y="3853506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100</a:t>
                      </a:r>
                    </a:p>
                  </p:txBody>
                </p:sp>
              </p:grpSp>
            </p:grpSp>
            <p:sp>
              <p:nvSpPr>
                <p:cNvPr id="63" name="CasellaDiTesto 62"/>
                <p:cNvSpPr txBox="1"/>
                <p:nvPr/>
              </p:nvSpPr>
              <p:spPr>
                <a:xfrm rot="16200000">
                  <a:off x="-175882" y="3136322"/>
                  <a:ext cx="38164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40 MHz RF Voltage [kV]</a:t>
                  </a:r>
                </a:p>
              </p:txBody>
            </p:sp>
            <p:sp>
              <p:nvSpPr>
                <p:cNvPr id="64" name="CasellaDiTesto 63"/>
                <p:cNvSpPr txBox="1"/>
                <p:nvPr/>
              </p:nvSpPr>
              <p:spPr>
                <a:xfrm>
                  <a:off x="2411760" y="5445224"/>
                  <a:ext cx="44644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Time [ms]</a:t>
                  </a:r>
                </a:p>
              </p:txBody>
            </p:sp>
          </p:grpSp>
          <p:pic>
            <p:nvPicPr>
              <p:cNvPr id="39" name="Picture 2" descr="C:\Heiko\CPS\2012-01_LHCBeamSlides\LHC25\foursplitb12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6716" t="1254" r="5275" b="70805"/>
              <a:stretch>
                <a:fillRect/>
              </a:stretch>
            </p:blipFill>
            <p:spPr bwMode="auto">
              <a:xfrm rot="5400000">
                <a:off x="2976059" y="1672141"/>
                <a:ext cx="2016224" cy="3091542"/>
              </a:xfrm>
              <a:prstGeom prst="rect">
                <a:avLst/>
              </a:prstGeom>
              <a:noFill/>
            </p:spPr>
          </p:pic>
          <p:sp>
            <p:nvSpPr>
              <p:cNvPr id="40" name="Rettangolo 39"/>
              <p:cNvSpPr/>
              <p:nvPr/>
            </p:nvSpPr>
            <p:spPr>
              <a:xfrm>
                <a:off x="2514600" y="838200"/>
                <a:ext cx="16764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h=42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b.sp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. = 50 ns (36 b.) 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  <a:sym typeface="Wingdings" pitchFamily="2" charset="2"/>
                  </a:rPr>
                  <a:t> 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41" name="Straight Arrow Connector 19"/>
              <p:cNvCxnSpPr>
                <a:stCxn id="40" idx="2"/>
              </p:cNvCxnSpPr>
              <p:nvPr/>
            </p:nvCxnSpPr>
            <p:spPr>
              <a:xfrm flipH="1">
                <a:off x="2514600" y="1361420"/>
                <a:ext cx="838200" cy="69598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2" name="Rettangolo 41"/>
              <p:cNvSpPr/>
              <p:nvPr/>
            </p:nvSpPr>
            <p:spPr>
              <a:xfrm>
                <a:off x="4343400" y="838200"/>
                <a:ext cx="16764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h=84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b.sp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. = 25 ns (72 b.) 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  <a:sym typeface="Wingdings" pitchFamily="2" charset="2"/>
                  </a:rPr>
                  <a:t> 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43" name="Straight Arrow Connector 19"/>
              <p:cNvCxnSpPr>
                <a:stCxn id="42" idx="2"/>
              </p:cNvCxnSpPr>
              <p:nvPr/>
            </p:nvCxnSpPr>
            <p:spPr>
              <a:xfrm>
                <a:off x="5181600" y="1361420"/>
                <a:ext cx="762000" cy="69598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4" name="Rettangolo 43"/>
              <p:cNvSpPr/>
              <p:nvPr/>
            </p:nvSpPr>
            <p:spPr>
              <a:xfrm>
                <a:off x="2443920" y="1905000"/>
                <a:ext cx="307848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Double splitting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7964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45" name="Connettore 1 44"/>
              <p:cNvCxnSpPr/>
              <p:nvPr/>
            </p:nvCxnSpPr>
            <p:spPr>
              <a:xfrm flipV="1">
                <a:off x="6281738" y="1714501"/>
                <a:ext cx="0" cy="230504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ttangolo 45"/>
              <p:cNvSpPr/>
              <p:nvPr/>
            </p:nvSpPr>
            <p:spPr>
              <a:xfrm>
                <a:off x="6705600" y="4419600"/>
                <a:ext cx="9906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Adiabatic shortening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Rettangolo 46"/>
              <p:cNvSpPr/>
              <p:nvPr/>
            </p:nvSpPr>
            <p:spPr>
              <a:xfrm>
                <a:off x="6629400" y="3048000"/>
                <a:ext cx="10668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Bunch rotation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Rettangolo 47"/>
              <p:cNvSpPr/>
              <p:nvPr/>
            </p:nvSpPr>
            <p:spPr>
              <a:xfrm>
                <a:off x="4800600" y="4343400"/>
                <a:ext cx="153619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b.l.≈14 ns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9" name="Rettangolo 48"/>
              <p:cNvSpPr/>
              <p:nvPr/>
            </p:nvSpPr>
            <p:spPr>
              <a:xfrm>
                <a:off x="5689600" y="3810000"/>
                <a:ext cx="6731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11 ns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Rettangolo 49"/>
              <p:cNvSpPr/>
              <p:nvPr/>
            </p:nvSpPr>
            <p:spPr>
              <a:xfrm>
                <a:off x="5867400" y="1473200"/>
                <a:ext cx="533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4 ns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51" name="Straight Arrow Connector 19"/>
              <p:cNvCxnSpPr>
                <a:stCxn id="46" idx="1"/>
                <a:endCxn id="53" idx="3"/>
              </p:cNvCxnSpPr>
              <p:nvPr/>
            </p:nvCxnSpPr>
            <p:spPr>
              <a:xfrm flipH="1" flipV="1">
                <a:off x="6131859" y="4441413"/>
                <a:ext cx="573741" cy="23979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19"/>
              <p:cNvCxnSpPr>
                <a:stCxn id="47" idx="0"/>
              </p:cNvCxnSpPr>
              <p:nvPr/>
            </p:nvCxnSpPr>
            <p:spPr>
              <a:xfrm flipH="1" flipV="1">
                <a:off x="6400801" y="2743201"/>
                <a:ext cx="762000" cy="30479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02" name="Connettore 1 101"/>
          <p:cNvCxnSpPr>
            <a:stCxn id="28" idx="0"/>
          </p:cNvCxnSpPr>
          <p:nvPr/>
        </p:nvCxnSpPr>
        <p:spPr>
          <a:xfrm flipH="1" flipV="1">
            <a:off x="6705600" y="1066800"/>
            <a:ext cx="310477" cy="7911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ttore 1 102"/>
          <p:cNvCxnSpPr/>
          <p:nvPr/>
        </p:nvCxnSpPr>
        <p:spPr>
          <a:xfrm flipV="1">
            <a:off x="6705600" y="5544457"/>
            <a:ext cx="348343" cy="7801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19200" y="915689"/>
            <a:ext cx="530042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Electron cloud in the 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Dedicated scrubbing in 2021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Present situation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Electron cloud in the SPS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Recap on past observations and LIU strategy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Scrubbing in Run 3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Scrubbing and kickers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Looking forward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533678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E-cloud in PS</a:t>
            </a:r>
          </a:p>
        </p:txBody>
      </p:sp>
      <p:pic>
        <p:nvPicPr>
          <p:cNvPr id="3" name="Picture 2" descr="A graph with a line&#10;&#10;Description automatically generated">
            <a:extLst>
              <a:ext uri="{FF2B5EF4-FFF2-40B4-BE49-F238E27FC236}">
                <a16:creationId xmlns:a16="http://schemas.microsoft.com/office/drawing/2014/main" id="{998CDA0E-FD43-E07D-C2FC-4BDCEB7698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976"/>
          <a:stretch/>
        </p:blipFill>
        <p:spPr>
          <a:xfrm>
            <a:off x="1219200" y="2253498"/>
            <a:ext cx="6626175" cy="4036700"/>
          </a:xfrm>
          <a:prstGeom prst="rect">
            <a:avLst/>
          </a:prstGeom>
        </p:spPr>
      </p:pic>
      <p:sp>
        <p:nvSpPr>
          <p:cNvPr id="16" name="Rettangolo 5">
            <a:extLst>
              <a:ext uri="{FF2B5EF4-FFF2-40B4-BE49-F238E27FC236}">
                <a16:creationId xmlns:a16="http://schemas.microsoft.com/office/drawing/2014/main" id="{205C0CB0-1232-7321-8F81-098F9DC3E33D}"/>
              </a:ext>
            </a:extLst>
          </p:cNvPr>
          <p:cNvSpPr/>
          <p:nvPr/>
        </p:nvSpPr>
        <p:spPr>
          <a:xfrm>
            <a:off x="2334794" y="2303933"/>
            <a:ext cx="2213478" cy="46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h=7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b. sp. ≈ 330 ns (4 - 6 b.)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sym typeface="Wingdings" pitchFamily="2" charset="2"/>
              </a:rPr>
              <a:t> 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Rettangolo 6">
            <a:extLst>
              <a:ext uri="{FF2B5EF4-FFF2-40B4-BE49-F238E27FC236}">
                <a16:creationId xmlns:a16="http://schemas.microsoft.com/office/drawing/2014/main" id="{FE6A11D6-2B9A-0A46-4BFB-EFF2A4C7FEF5}"/>
              </a:ext>
            </a:extLst>
          </p:cNvPr>
          <p:cNvSpPr/>
          <p:nvPr/>
        </p:nvSpPr>
        <p:spPr>
          <a:xfrm>
            <a:off x="4462361" y="2278886"/>
            <a:ext cx="16995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h=21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b. sp.≈100 ns (18 b.)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sym typeface="Wingdings" pitchFamily="2" charset="2"/>
              </a:rPr>
              <a:t> 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Rettangolo 7">
            <a:extLst>
              <a:ext uri="{FF2B5EF4-FFF2-40B4-BE49-F238E27FC236}">
                <a16:creationId xmlns:a16="http://schemas.microsoft.com/office/drawing/2014/main" id="{A4BC27CA-ACC1-2964-14B9-574950B7EF17}"/>
              </a:ext>
            </a:extLst>
          </p:cNvPr>
          <p:cNvSpPr/>
          <p:nvPr/>
        </p:nvSpPr>
        <p:spPr>
          <a:xfrm>
            <a:off x="5261714" y="1794007"/>
            <a:ext cx="1779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h=42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b.sp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.=50 ns (36 b.)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sym typeface="Wingdings" pitchFamily="2" charset="2"/>
              </a:rPr>
              <a:t> 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Rettangolo 11">
            <a:extLst>
              <a:ext uri="{FF2B5EF4-FFF2-40B4-BE49-F238E27FC236}">
                <a16:creationId xmlns:a16="http://schemas.microsoft.com/office/drawing/2014/main" id="{2C58CA2E-5FE6-8A9C-FE84-EE0AF5AA5A64}"/>
              </a:ext>
            </a:extLst>
          </p:cNvPr>
          <p:cNvSpPr/>
          <p:nvPr/>
        </p:nvSpPr>
        <p:spPr>
          <a:xfrm>
            <a:off x="6344139" y="2269427"/>
            <a:ext cx="18501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h=84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b.sp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.=25 ns (72 b.)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sym typeface="Wingdings" pitchFamily="2" charset="2"/>
              </a:rPr>
              <a:t> 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Rettangolo 8">
            <a:extLst>
              <a:ext uri="{FF2B5EF4-FFF2-40B4-BE49-F238E27FC236}">
                <a16:creationId xmlns:a16="http://schemas.microsoft.com/office/drawing/2014/main" id="{00FD51A0-6069-1FAC-21F3-92E6F9113411}"/>
              </a:ext>
            </a:extLst>
          </p:cNvPr>
          <p:cNvSpPr>
            <a:spLocks noChangeAspect="1"/>
          </p:cNvSpPr>
          <p:nvPr/>
        </p:nvSpPr>
        <p:spPr>
          <a:xfrm>
            <a:off x="4736747" y="2783651"/>
            <a:ext cx="108782" cy="3138903"/>
          </a:xfrm>
          <a:prstGeom prst="rect">
            <a:avLst/>
          </a:prstGeom>
          <a:solidFill>
            <a:srgbClr val="4F81BD">
              <a:alpha val="34000"/>
            </a:srgbClr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ttangolo 9">
            <a:extLst>
              <a:ext uri="{FF2B5EF4-FFF2-40B4-BE49-F238E27FC236}">
                <a16:creationId xmlns:a16="http://schemas.microsoft.com/office/drawing/2014/main" id="{29938D45-E17C-0F20-3492-8A390FFD9AFB}"/>
              </a:ext>
            </a:extLst>
          </p:cNvPr>
          <p:cNvSpPr>
            <a:spLocks noChangeAspect="1"/>
          </p:cNvSpPr>
          <p:nvPr/>
        </p:nvSpPr>
        <p:spPr>
          <a:xfrm>
            <a:off x="6008590" y="2783651"/>
            <a:ext cx="108782" cy="3141187"/>
          </a:xfrm>
          <a:prstGeom prst="rect">
            <a:avLst/>
          </a:prstGeom>
          <a:solidFill>
            <a:srgbClr val="00B050">
              <a:alpha val="34000"/>
            </a:srgb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ttangolo 10">
            <a:extLst>
              <a:ext uri="{FF2B5EF4-FFF2-40B4-BE49-F238E27FC236}">
                <a16:creationId xmlns:a16="http://schemas.microsoft.com/office/drawing/2014/main" id="{B3AF74F1-CC9A-89E2-C59B-225BAD3F4211}"/>
              </a:ext>
            </a:extLst>
          </p:cNvPr>
          <p:cNvSpPr>
            <a:spLocks noChangeAspect="1"/>
          </p:cNvSpPr>
          <p:nvPr/>
        </p:nvSpPr>
        <p:spPr>
          <a:xfrm>
            <a:off x="6140984" y="2783651"/>
            <a:ext cx="43749" cy="3138903"/>
          </a:xfrm>
          <a:prstGeom prst="rect">
            <a:avLst/>
          </a:prstGeom>
          <a:solidFill>
            <a:srgbClr val="F79646">
              <a:alpha val="34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ttangolo 12">
            <a:extLst>
              <a:ext uri="{FF2B5EF4-FFF2-40B4-BE49-F238E27FC236}">
                <a16:creationId xmlns:a16="http://schemas.microsoft.com/office/drawing/2014/main" id="{8E5700FF-A91F-1864-3B55-0ACB28872A74}"/>
              </a:ext>
            </a:extLst>
          </p:cNvPr>
          <p:cNvSpPr>
            <a:spLocks noChangeAspect="1"/>
          </p:cNvSpPr>
          <p:nvPr/>
        </p:nvSpPr>
        <p:spPr>
          <a:xfrm>
            <a:off x="6202469" y="2783651"/>
            <a:ext cx="34053" cy="3138903"/>
          </a:xfrm>
          <a:prstGeom prst="rect">
            <a:avLst/>
          </a:prstGeom>
          <a:solidFill>
            <a:srgbClr val="FF0000">
              <a:alpha val="34000"/>
            </a:srgbClr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4" name="Straight Arrow Connector 19">
            <a:extLst>
              <a:ext uri="{FF2B5EF4-FFF2-40B4-BE49-F238E27FC236}">
                <a16:creationId xmlns:a16="http://schemas.microsoft.com/office/drawing/2014/main" id="{CCEC8114-7990-5B76-24FC-E42B4B1BF8A4}"/>
              </a:ext>
            </a:extLst>
          </p:cNvPr>
          <p:cNvCxnSpPr/>
          <p:nvPr/>
        </p:nvCxnSpPr>
        <p:spPr>
          <a:xfrm>
            <a:off x="6141552" y="2247177"/>
            <a:ext cx="0" cy="472537"/>
          </a:xfrm>
          <a:prstGeom prst="straightConnector1">
            <a:avLst/>
          </a:prstGeom>
          <a:noFill/>
          <a:ln w="28575" cap="flat" cmpd="sng" algn="ctr">
            <a:solidFill>
              <a:srgbClr val="1F497D"/>
            </a:solidFill>
            <a:prstDash val="solid"/>
            <a:tailEnd type="stealth" w="lg" len="lg"/>
          </a:ln>
          <a:effectLst/>
        </p:spPr>
      </p:cxnSp>
      <p:cxnSp>
        <p:nvCxnSpPr>
          <p:cNvPr id="25" name="Straight Arrow Connector 19">
            <a:extLst>
              <a:ext uri="{FF2B5EF4-FFF2-40B4-BE49-F238E27FC236}">
                <a16:creationId xmlns:a16="http://schemas.microsoft.com/office/drawing/2014/main" id="{16CDFBA0-F755-1200-5004-A8EF66CD336A}"/>
              </a:ext>
            </a:extLst>
          </p:cNvPr>
          <p:cNvCxnSpPr>
            <a:cxnSpLocks/>
          </p:cNvCxnSpPr>
          <p:nvPr/>
        </p:nvCxnSpPr>
        <p:spPr>
          <a:xfrm flipH="1">
            <a:off x="6201286" y="2530956"/>
            <a:ext cx="163173" cy="198646"/>
          </a:xfrm>
          <a:prstGeom prst="straightConnector1">
            <a:avLst/>
          </a:prstGeom>
          <a:noFill/>
          <a:ln w="28575" cap="flat" cmpd="sng" algn="ctr">
            <a:solidFill>
              <a:srgbClr val="1F497D"/>
            </a:solidFill>
            <a:prstDash val="solid"/>
            <a:tailEnd type="stealth" w="lg" len="lg"/>
          </a:ln>
          <a:effectLst/>
        </p:spPr>
      </p:cxnSp>
      <p:sp>
        <p:nvSpPr>
          <p:cNvPr id="26" name="Rettangolo 15">
            <a:extLst>
              <a:ext uri="{FF2B5EF4-FFF2-40B4-BE49-F238E27FC236}">
                <a16:creationId xmlns:a16="http://schemas.microsoft.com/office/drawing/2014/main" id="{36454B32-D0B3-B01B-B74E-748C49A0EB35}"/>
              </a:ext>
            </a:extLst>
          </p:cNvPr>
          <p:cNvSpPr/>
          <p:nvPr/>
        </p:nvSpPr>
        <p:spPr>
          <a:xfrm>
            <a:off x="4019241" y="6248703"/>
            <a:ext cx="1362140" cy="46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Triple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splitting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Rettangolo 16">
            <a:extLst>
              <a:ext uri="{FF2B5EF4-FFF2-40B4-BE49-F238E27FC236}">
                <a16:creationId xmlns:a16="http://schemas.microsoft.com/office/drawing/2014/main" id="{4492E42F-EB7F-DB64-47B5-3AC70D17CFA7}"/>
              </a:ext>
            </a:extLst>
          </p:cNvPr>
          <p:cNvSpPr/>
          <p:nvPr/>
        </p:nvSpPr>
        <p:spPr>
          <a:xfrm>
            <a:off x="4978200" y="6248703"/>
            <a:ext cx="878364" cy="46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Double splitting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28" name="Rettangolo 17">
            <a:extLst>
              <a:ext uri="{FF2B5EF4-FFF2-40B4-BE49-F238E27FC236}">
                <a16:creationId xmlns:a16="http://schemas.microsoft.com/office/drawing/2014/main" id="{A5309B05-640C-679A-B351-A88A75531326}"/>
              </a:ext>
            </a:extLst>
          </p:cNvPr>
          <p:cNvSpPr/>
          <p:nvPr/>
        </p:nvSpPr>
        <p:spPr>
          <a:xfrm>
            <a:off x="6445587" y="6248703"/>
            <a:ext cx="1027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Bunch shortening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29" name="Rettangolo 18">
            <a:extLst>
              <a:ext uri="{FF2B5EF4-FFF2-40B4-BE49-F238E27FC236}">
                <a16:creationId xmlns:a16="http://schemas.microsoft.com/office/drawing/2014/main" id="{EB7398F8-4692-1E7F-B305-6CFD9F3D4AB3}"/>
              </a:ext>
            </a:extLst>
          </p:cNvPr>
          <p:cNvSpPr/>
          <p:nvPr/>
        </p:nvSpPr>
        <p:spPr>
          <a:xfrm>
            <a:off x="5689767" y="6248703"/>
            <a:ext cx="878364" cy="46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</a:rPr>
              <a:t>Double splitting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79646"/>
              </a:solidFill>
              <a:effectLst/>
              <a:uLnTx/>
              <a:uFillTx/>
            </a:endParaRPr>
          </a:p>
        </p:txBody>
      </p:sp>
      <p:pic>
        <p:nvPicPr>
          <p:cNvPr id="34" name="Picture 33" descr="A graph with a line&#10;&#10;Description automatically generated">
            <a:extLst>
              <a:ext uri="{FF2B5EF4-FFF2-40B4-BE49-F238E27FC236}">
                <a16:creationId xmlns:a16="http://schemas.microsoft.com/office/drawing/2014/main" id="{B380BD2E-3739-56E3-3236-872F78181F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255" t="92477" r="45142" b="1559"/>
          <a:stretch/>
        </p:blipFill>
        <p:spPr>
          <a:xfrm>
            <a:off x="1316784" y="6011529"/>
            <a:ext cx="503767" cy="25879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0F40E00-8687-1C6A-820E-8CD94662F359}"/>
              </a:ext>
            </a:extLst>
          </p:cNvPr>
          <p:cNvSpPr txBox="1"/>
          <p:nvPr/>
        </p:nvSpPr>
        <p:spPr>
          <a:xfrm>
            <a:off x="1254365" y="587338"/>
            <a:ext cx="7706591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the PS, most of the cycle is e-cloud free.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E-cloud forms only at top energy</a:t>
            </a:r>
            <a:r>
              <a:rPr lang="en-GB" sz="17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during the final RF manipulations in particular: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Last bunch </a:t>
            </a:r>
            <a:r>
              <a:rPr lang="en-GB" sz="1700" b="1" dirty="0" err="1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splittings</a:t>
            </a:r>
            <a:r>
              <a:rPr lang="en-GB" sz="17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to achieve 25 ns bunch spacing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Bunch shortening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to achieve bunch lengths compatible with the SPS bucket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Left-right Arrow 1">
            <a:extLst>
              <a:ext uri="{FF2B5EF4-FFF2-40B4-BE49-F238E27FC236}">
                <a16:creationId xmlns:a16="http://schemas.microsoft.com/office/drawing/2014/main" id="{AE6C3012-E88B-3D5A-4222-2CC804626B8B}"/>
              </a:ext>
            </a:extLst>
          </p:cNvPr>
          <p:cNvSpPr/>
          <p:nvPr/>
        </p:nvSpPr>
        <p:spPr>
          <a:xfrm>
            <a:off x="2047009" y="4187537"/>
            <a:ext cx="4070363" cy="467591"/>
          </a:xfrm>
          <a:prstGeom prst="leftRightArrow">
            <a:avLst/>
          </a:prstGeom>
          <a:solidFill>
            <a:schemeClr val="accent6">
              <a:alpha val="6011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b="1" dirty="0"/>
              <a:t>No e-cloud</a:t>
            </a:r>
          </a:p>
        </p:txBody>
      </p:sp>
    </p:spTree>
    <p:extLst>
      <p:ext uri="{BB962C8B-B14F-4D97-AF65-F5344CB8AC3E}">
        <p14:creationId xmlns:p14="http://schemas.microsoft.com/office/powerpoint/2010/main" val="1596451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E-cloud in 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17517C-4CD0-36A5-A484-D275CDA80143}"/>
              </a:ext>
            </a:extLst>
          </p:cNvPr>
          <p:cNvSpPr txBox="1"/>
          <p:nvPr/>
        </p:nvSpPr>
        <p:spPr>
          <a:xfrm>
            <a:off x="1114697" y="499312"/>
            <a:ext cx="7959729" cy="35855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e-cloud observations in the PS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 back to 2002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E-cloud observed to get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stronger after long shutdowns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(when large fraction of beam chambers exposed to air)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Vacuum pressure degradation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and/or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transverse instabilities</a:t>
            </a:r>
            <a:endParaRPr lang="en-GB" sz="1700" b="1" dirty="0">
              <a:solidFill>
                <a:srgbClr val="2963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Situation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particularly severe in 2021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when restarting </a:t>
            </a:r>
            <a:r>
              <a:rPr lang="en-GB" sz="17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25 ns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operation</a:t>
            </a:r>
            <a:r>
              <a:rPr lang="en-GB" sz="17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after LS2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Pressure rise in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injection kicker region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(KFA45) triggering vacuum interlock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Needed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dedicated scrubbing period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to condition this areas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Keeping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several LHC-type cycles</a:t>
            </a:r>
            <a:r>
              <a:rPr lang="en-GB" sz="17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the PS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supercycle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Continuously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optimizing beam parameters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(n. bunches, bunch length, total intensity) to maximize scrubbing efficiency compatibly with pressure interlocks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Situation significantly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improved after four days of scrubbing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2963A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93E23B-B8E0-4ACF-495E-0A660A7979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196" y="4167260"/>
            <a:ext cx="8768004" cy="24915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39F6E3-7786-4502-909F-9E6E1C8B7817}"/>
              </a:ext>
            </a:extLst>
          </p:cNvPr>
          <p:cNvSpPr txBox="1"/>
          <p:nvPr/>
        </p:nvSpPr>
        <p:spPr>
          <a:xfrm>
            <a:off x="552090" y="4294070"/>
            <a:ext cx="8039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Conditioning of KFA45 area in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B3C713-4530-2A31-7054-585CA99A7050}"/>
              </a:ext>
            </a:extLst>
          </p:cNvPr>
          <p:cNvSpPr txBox="1"/>
          <p:nvPr/>
        </p:nvSpPr>
        <p:spPr>
          <a:xfrm>
            <a:off x="1858" y="6559526"/>
            <a:ext cx="3098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For more details: see </a:t>
            </a:r>
            <a:r>
              <a:rPr lang="en-CH" sz="1400" i="1" dirty="0">
                <a:solidFill>
                  <a:schemeClr val="tx2"/>
                </a:solidFill>
                <a:hlinkClick r:id="rId3"/>
              </a:rPr>
              <a:t>G. Rumolo, IPP#43</a:t>
            </a:r>
            <a:endParaRPr lang="en-CH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0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E-cloud in 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17517C-4CD0-36A5-A484-D275CDA80143}"/>
              </a:ext>
            </a:extLst>
          </p:cNvPr>
          <p:cNvSpPr txBox="1"/>
          <p:nvPr/>
        </p:nvSpPr>
        <p:spPr>
          <a:xfrm>
            <a:off x="1219200" y="577575"/>
            <a:ext cx="739648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activity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remains present in the PS during operation with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 ns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(sign that e-cloud is not fully suppressed)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Not enough to cause transverse instabilities or emittance degradation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also thanks to the fact that the beam is kept in the ring only very shortly after the last splitting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No sign of e-cloud degradation from the PS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is visible on the beams injected in the SPS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endParaRPr kumimoji="0" lang="en-GB" sz="17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AFEF83-11D9-21C0-5D41-B24E389B8755}"/>
              </a:ext>
            </a:extLst>
          </p:cNvPr>
          <p:cNvSpPr txBox="1"/>
          <p:nvPr/>
        </p:nvSpPr>
        <p:spPr>
          <a:xfrm>
            <a:off x="1310716" y="3092053"/>
            <a:ext cx="7042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Typical emittances measured at SPS injection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BF571A-FBC0-90BF-F543-8A7ADB13EC5A}"/>
              </a:ext>
            </a:extLst>
          </p:cNvPr>
          <p:cNvSpPr txBox="1"/>
          <p:nvPr/>
        </p:nvSpPr>
        <p:spPr>
          <a:xfrm>
            <a:off x="3987835" y="5972648"/>
            <a:ext cx="4458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Cortesy I. Mases </a:t>
            </a:r>
          </a:p>
        </p:txBody>
      </p:sp>
      <p:pic>
        <p:nvPicPr>
          <p:cNvPr id="6" name="Imagen 27" descr="Gráfico, Histograma&#10;&#10;Descripción generada automáticamente">
            <a:extLst>
              <a:ext uri="{FF2B5EF4-FFF2-40B4-BE49-F238E27FC236}">
                <a16:creationId xmlns:a16="http://schemas.microsoft.com/office/drawing/2014/main" id="{B27D92E4-4CB6-D60E-7C33-747CD3CFAB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938" t="5096" b="49223"/>
          <a:stretch/>
        </p:blipFill>
        <p:spPr>
          <a:xfrm>
            <a:off x="893772" y="3669966"/>
            <a:ext cx="3600000" cy="2346314"/>
          </a:xfrm>
          <a:prstGeom prst="rect">
            <a:avLst/>
          </a:prstGeom>
        </p:spPr>
      </p:pic>
      <p:pic>
        <p:nvPicPr>
          <p:cNvPr id="7" name="Imagen 35" descr="Gráfico, Histograma&#10;&#10;Descripción generada automáticamente">
            <a:extLst>
              <a:ext uri="{FF2B5EF4-FFF2-40B4-BE49-F238E27FC236}">
                <a16:creationId xmlns:a16="http://schemas.microsoft.com/office/drawing/2014/main" id="{BF05E203-3D4E-E7D1-8BE0-8C6A22D0C5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285" t="5227" r="-1" b="47277"/>
          <a:stretch/>
        </p:blipFill>
        <p:spPr>
          <a:xfrm>
            <a:off x="4885897" y="3696537"/>
            <a:ext cx="3560631" cy="243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91EEB1-D539-565B-AB63-D906FB75BA34}"/>
              </a:ext>
            </a:extLst>
          </p:cNvPr>
          <p:cNvSpPr txBox="1"/>
          <p:nvPr/>
        </p:nvSpPr>
        <p:spPr>
          <a:xfrm>
            <a:off x="1310716" y="3453879"/>
            <a:ext cx="3088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CH" dirty="0"/>
              <a:t>Horizontal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F1EA0C-78EB-93AC-5F55-6BC724D4AFEE}"/>
              </a:ext>
            </a:extLst>
          </p:cNvPr>
          <p:cNvSpPr txBox="1"/>
          <p:nvPr/>
        </p:nvSpPr>
        <p:spPr>
          <a:xfrm>
            <a:off x="5264170" y="3453879"/>
            <a:ext cx="3088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CH" dirty="0"/>
              <a:t>Vertical</a:t>
            </a:r>
          </a:p>
        </p:txBody>
      </p:sp>
    </p:spTree>
    <p:extLst>
      <p:ext uri="{BB962C8B-B14F-4D97-AF65-F5344CB8AC3E}">
        <p14:creationId xmlns:p14="http://schemas.microsoft.com/office/powerpoint/2010/main" val="2849077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19200" y="915689"/>
            <a:ext cx="530042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Electron cloud in the 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Dedicated scrubbing in 2021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Present situation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Electron cloud in the SPS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Recap on past observations and LIU strategy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Scrubbing in Run 3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Scrubbing and kickers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Looking forward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2859091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E-cloud in the SPS – early days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E63C1A-7672-AD1D-302C-FA43A51A9980}"/>
              </a:ext>
            </a:extLst>
          </p:cNvPr>
          <p:cNvSpPr txBox="1"/>
          <p:nvPr/>
        </p:nvSpPr>
        <p:spPr>
          <a:xfrm>
            <a:off x="236306" y="1170555"/>
            <a:ext cx="8689485" cy="293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53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E-cloud was identified as a </a:t>
            </a:r>
            <a:r>
              <a:rPr lang="en-US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limitation for SPS</a:t>
            </a:r>
            <a:r>
              <a:rPr lang="en-US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 as LHC injector </a:t>
            </a:r>
            <a:r>
              <a:rPr lang="en-US" dirty="0">
                <a:solidFill>
                  <a:srgbClr val="4453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the </a:t>
            </a:r>
            <a:r>
              <a:rPr lang="en-US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early 2000’s</a:t>
            </a:r>
            <a:r>
              <a:rPr lang="en-US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rgbClr val="4453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LHC-type beams were injected for the first time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4453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</a:t>
            </a:r>
            <a:r>
              <a:rPr lang="en-US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degradation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4453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Severe </a:t>
            </a:r>
            <a:r>
              <a:rPr lang="en-US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pressure rise </a:t>
            </a:r>
            <a:r>
              <a:rPr lang="en-US" dirty="0">
                <a:solidFill>
                  <a:srgbClr val="4453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around the machine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453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took </a:t>
            </a:r>
            <a:r>
              <a:rPr lang="en-US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years with systematic scrubbing runs </a:t>
            </a:r>
            <a:r>
              <a:rPr lang="en-US" dirty="0">
                <a:solidFill>
                  <a:srgbClr val="4453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reach a point at which the SPS could </a:t>
            </a:r>
            <a:r>
              <a:rPr lang="en-US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successfully accelerate the nominal LHC beams </a:t>
            </a:r>
            <a:r>
              <a:rPr lang="en-US" dirty="0">
                <a:solidFill>
                  <a:srgbClr val="4453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(4x72 bunches, 25 ns 1.2e11 p/b) without significant beam degradation</a:t>
            </a:r>
            <a:endParaRPr lang="en-GB" dirty="0">
              <a:solidFill>
                <a:srgbClr val="44536A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endParaRPr kumimoji="0" lang="en-GB" sz="17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8" name="Picture 2" descr="Z:\Workspaces\s\SPSecloud\page1_2008.png">
            <a:extLst>
              <a:ext uri="{FF2B5EF4-FFF2-40B4-BE49-F238E27FC236}">
                <a16:creationId xmlns:a16="http://schemas.microsoft.com/office/drawing/2014/main" id="{402D0CD1-A0CD-071A-3A3F-96DAA75F7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501" y="3897092"/>
            <a:ext cx="3448105" cy="262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290DCE0-0664-64E1-302C-3E3A6CD084C3}"/>
              </a:ext>
            </a:extLst>
          </p:cNvPr>
          <p:cNvGrpSpPr/>
          <p:nvPr/>
        </p:nvGrpSpPr>
        <p:grpSpPr>
          <a:xfrm>
            <a:off x="480051" y="4165338"/>
            <a:ext cx="3694324" cy="2262088"/>
            <a:chOff x="5626192" y="1192312"/>
            <a:chExt cx="3694324" cy="22620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D537E54-A9B0-29AC-78FD-9BD541A49970}"/>
                </a:ext>
              </a:extLst>
            </p:cNvPr>
            <p:cNvGrpSpPr/>
            <p:nvPr/>
          </p:nvGrpSpPr>
          <p:grpSpPr>
            <a:xfrm>
              <a:off x="5626192" y="1192312"/>
              <a:ext cx="3694324" cy="2262088"/>
              <a:chOff x="5562692" y="1192312"/>
              <a:chExt cx="3694324" cy="226208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7B33FBE-22DB-921E-2E54-78ACCB899EE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562692" y="1406939"/>
                <a:ext cx="3694324" cy="2047461"/>
                <a:chOff x="4662861" y="769371"/>
                <a:chExt cx="4683792" cy="2595843"/>
              </a:xfrm>
            </p:grpSpPr>
            <p:pic>
              <p:nvPicPr>
                <p:cNvPr id="18" name="Picture 3">
                  <a:extLst>
                    <a:ext uri="{FF2B5EF4-FFF2-40B4-BE49-F238E27FC236}">
                      <a16:creationId xmlns:a16="http://schemas.microsoft.com/office/drawing/2014/main" id="{9C236C0C-5CDC-D450-5611-16E23F2601D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2003" b="23391"/>
                <a:stretch/>
              </p:blipFill>
              <p:spPr bwMode="auto">
                <a:xfrm>
                  <a:off x="4662861" y="769371"/>
                  <a:ext cx="4683792" cy="25958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9" name="Straight Arrow Connector 19">
                  <a:extLst>
                    <a:ext uri="{FF2B5EF4-FFF2-40B4-BE49-F238E27FC236}">
                      <a16:creationId xmlns:a16="http://schemas.microsoft.com/office/drawing/2014/main" id="{FEC38465-C668-86F8-A90C-83B2AFE73D16}"/>
                    </a:ext>
                  </a:extLst>
                </p:cNvPr>
                <p:cNvCxnSpPr/>
                <p:nvPr/>
              </p:nvCxnSpPr>
              <p:spPr>
                <a:xfrm flipV="1">
                  <a:off x="5575862" y="1275949"/>
                  <a:ext cx="0" cy="1096135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stealth" w="lg" len="lg"/>
                  <a:tailEnd type="stealth" w="lg" len="lg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ttangolo 13">
                  <a:extLst>
                    <a:ext uri="{FF2B5EF4-FFF2-40B4-BE49-F238E27FC236}">
                      <a16:creationId xmlns:a16="http://schemas.microsoft.com/office/drawing/2014/main" id="{4E728539-EE6B-AD02-1879-7440DC0BFF65}"/>
                    </a:ext>
                  </a:extLst>
                </p:cNvPr>
                <p:cNvSpPr/>
                <p:nvPr/>
              </p:nvSpPr>
              <p:spPr>
                <a:xfrm>
                  <a:off x="5470933" y="1479233"/>
                  <a:ext cx="990600" cy="4682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+mn-cs"/>
                    </a:rPr>
                    <a:t>400%</a:t>
                  </a: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C4AD727-450F-4503-8EEA-04F6CCF055B6}"/>
                  </a:ext>
                </a:extLst>
              </p:cNvPr>
              <p:cNvSpPr txBox="1"/>
              <p:nvPr/>
            </p:nvSpPr>
            <p:spPr>
              <a:xfrm>
                <a:off x="6033864" y="1192312"/>
                <a:ext cx="2840185" cy="30777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2000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 (48 b. - 0.8x10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11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p/b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 @inj.) 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A88394F-3E69-DC74-D792-605381F184BC}"/>
                </a:ext>
              </a:extLst>
            </p:cNvPr>
            <p:cNvSpPr txBox="1"/>
            <p:nvPr/>
          </p:nvSpPr>
          <p:spPr>
            <a:xfrm>
              <a:off x="6735324" y="2242237"/>
              <a:ext cx="73112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3.5 </a:t>
              </a:r>
              <a:r>
                <a:rPr kumimoji="0" lang="en-US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μm</a:t>
              </a: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3CE9F31-AB20-B678-7050-E51A42DD38C2}"/>
                </a:ext>
              </a:extLst>
            </p:cNvPr>
            <p:cNvCxnSpPr/>
            <p:nvPr/>
          </p:nvCxnSpPr>
          <p:spPr>
            <a:xfrm rot="10800000" flipV="1">
              <a:off x="6464300" y="2451098"/>
              <a:ext cx="304802" cy="2286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6AA6F5E-6CAE-E9F5-6850-BB7F2AD65EDF}"/>
              </a:ext>
            </a:extLst>
          </p:cNvPr>
          <p:cNvSpPr txBox="1"/>
          <p:nvPr/>
        </p:nvSpPr>
        <p:spPr>
          <a:xfrm>
            <a:off x="4380507" y="3589315"/>
            <a:ext cx="4458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SPS page 1 during 2008 scrubbing run</a:t>
            </a:r>
          </a:p>
        </p:txBody>
      </p:sp>
    </p:spTree>
    <p:extLst>
      <p:ext uri="{BB962C8B-B14F-4D97-AF65-F5344CB8AC3E}">
        <p14:creationId xmlns:p14="http://schemas.microsoft.com/office/powerpoint/2010/main" val="2060565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E63C1A-7672-AD1D-302C-FA43A51A9980}"/>
              </a:ext>
            </a:extLst>
          </p:cNvPr>
          <p:cNvSpPr txBox="1"/>
          <p:nvPr/>
        </p:nvSpPr>
        <p:spPr>
          <a:xfrm>
            <a:off x="119270" y="1118597"/>
            <a:ext cx="5458817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 e-cloud coating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(amorphous carbon) developed as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 of the LIU project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not deployed over full ring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During LS2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all quadrupoles of the QF type were coated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the tunnel, exploiting synergies with the impedance reduction campaign to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practice large-scale deployment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of in-situ coating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Ensure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readiness for deployment also in dipole magnets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case of need</a:t>
            </a:r>
            <a:endParaRPr kumimoji="0" lang="en-GB" sz="17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B56054-97A4-410C-F283-752B68110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087" y="981712"/>
            <a:ext cx="3506278" cy="26510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01548D-AF62-7CFD-2135-0CA6C989CF1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E-cloud in the SPS – LIU strategy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056F59-1849-CE58-ED5E-48D1C120A85F}"/>
              </a:ext>
            </a:extLst>
          </p:cNvPr>
          <p:cNvSpPr txBox="1"/>
          <p:nvPr/>
        </p:nvSpPr>
        <p:spPr>
          <a:xfrm>
            <a:off x="5578087" y="708771"/>
            <a:ext cx="3506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SPS aC coating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AF0590-0254-8624-6D70-2DAD37A0A6F6}"/>
              </a:ext>
            </a:extLst>
          </p:cNvPr>
          <p:cNvSpPr txBox="1"/>
          <p:nvPr/>
        </p:nvSpPr>
        <p:spPr>
          <a:xfrm>
            <a:off x="119270" y="3927852"/>
            <a:ext cx="8719930" cy="2508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Run 3</a:t>
            </a:r>
            <a:r>
              <a:rPr lang="en-GB" sz="1700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scrubbing runs</a:t>
            </a:r>
            <a:r>
              <a:rPr lang="en-GB" sz="1700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took place at the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beginning of each year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as part of commissioning of the LIU beams to gradually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condition the ring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for operation with 25 ns beams and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intensities up to 2.3e11 p/bunch at 450 GeV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Aim at </a:t>
            </a:r>
            <a:r>
              <a:rPr lang="en-GB" sz="1700" b="1" dirty="0">
                <a:solidFill>
                  <a:srgbClr val="2963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assessing whether a strategy based on scrubbing only is sufficient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to reach the target beam parameters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endParaRPr kumimoji="0" lang="en-GB" sz="17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80978E-7539-CD1B-0FE1-FEB7DFEA5EFC}"/>
              </a:ext>
            </a:extLst>
          </p:cNvPr>
          <p:cNvSpPr txBox="1"/>
          <p:nvPr/>
        </p:nvSpPr>
        <p:spPr>
          <a:xfrm>
            <a:off x="7331226" y="3578819"/>
            <a:ext cx="1851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Courtesy P. Costa Pinto</a:t>
            </a:r>
          </a:p>
        </p:txBody>
      </p:sp>
    </p:spTree>
    <p:extLst>
      <p:ext uri="{BB962C8B-B14F-4D97-AF65-F5344CB8AC3E}">
        <p14:creationId xmlns:p14="http://schemas.microsoft.com/office/powerpoint/2010/main" val="294152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17369</TotalTime>
  <Words>2797</Words>
  <Application>Microsoft Macintosh PowerPoint</Application>
  <PresentationFormat>On-screen Show (4:3)</PresentationFormat>
  <Paragraphs>342</Paragraphs>
  <Slides>29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Calibri Light</vt:lpstr>
      <vt:lpstr>Courier New</vt:lpstr>
      <vt:lpstr>Lucida Grande</vt:lpstr>
      <vt:lpstr>Wingdings</vt:lpstr>
      <vt:lpstr>1_Office Theme</vt:lpstr>
      <vt:lpstr>LIU_PowerPoint_Template</vt:lpstr>
      <vt:lpstr>1_LIU_PowerPoint_Template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e-cloud in the 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197</cp:revision>
  <dcterms:created xsi:type="dcterms:W3CDTF">2023-11-20T16:20:48Z</dcterms:created>
  <dcterms:modified xsi:type="dcterms:W3CDTF">2023-12-06T07:19:43Z</dcterms:modified>
</cp:coreProperties>
</file>