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90" r:id="rId3"/>
    <p:sldId id="291" r:id="rId4"/>
    <p:sldId id="306" r:id="rId5"/>
    <p:sldId id="293" r:id="rId6"/>
    <p:sldId id="295" r:id="rId7"/>
    <p:sldId id="296" r:id="rId8"/>
    <p:sldId id="297" r:id="rId9"/>
    <p:sldId id="298" r:id="rId10"/>
    <p:sldId id="300" r:id="rId11"/>
    <p:sldId id="302" r:id="rId12"/>
    <p:sldId id="450" r:id="rId13"/>
    <p:sldId id="299" r:id="rId14"/>
    <p:sldId id="304" r:id="rId15"/>
    <p:sldId id="30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35"/>
    <p:restoredTop sz="76698"/>
  </p:normalViewPr>
  <p:slideViewPr>
    <p:cSldViewPr snapToGrid="0" snapToObjects="1">
      <p:cViewPr varScale="1">
        <p:scale>
          <a:sx n="113" d="100"/>
          <a:sy n="113" d="100"/>
        </p:scale>
        <p:origin x="1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0A4C1-A385-7A4B-827B-89C8C4EA0469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D74D1-F710-F34A-9B49-41C7B8E63C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17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385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The PIMS have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load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neighbouring</a:t>
            </a:r>
            <a:r>
              <a:rPr lang="fr-FR" dirty="0"/>
              <a:t> magnets (the high </a:t>
            </a:r>
            <a:r>
              <a:rPr lang="fr-FR" dirty="0" err="1"/>
              <a:t>load</a:t>
            </a:r>
            <a:r>
              <a:rPr lang="fr-FR" dirty="0"/>
              <a:t> </a:t>
            </a:r>
            <a:r>
              <a:rPr lang="fr-FR" dirty="0" err="1"/>
              <a:t>half</a:t>
            </a:r>
            <a:r>
              <a:rPr lang="fr-FR" dirty="0"/>
              <a:t> </a:t>
            </a: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/>
              <a:t>has a </a:t>
            </a:r>
            <a:r>
              <a:rPr lang="fr-FR" dirty="0"/>
              <a:t>key impact)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0484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S78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864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Clearly see the effect of the hybrid scheme implementation in 2023, with observed lower heat loads.</a:t>
            </a:r>
          </a:p>
          <a:p>
            <a:endParaRPr lang="en-GB" noProof="0" dirty="0"/>
          </a:p>
          <a:p>
            <a:r>
              <a:rPr lang="en-GB" b="1" i="1" u="sng" noProof="0" dirty="0"/>
              <a:t>The decrease of the heat load is linked to 2 factors</a:t>
            </a:r>
            <a:r>
              <a:rPr lang="en-GB" b="1" noProof="0" dirty="0"/>
              <a:t>:</a:t>
            </a:r>
          </a:p>
          <a:p>
            <a:r>
              <a:rPr lang="en-GB" b="1" noProof="0" dirty="0"/>
              <a:t>- the conditioning</a:t>
            </a:r>
          </a:p>
          <a:p>
            <a:r>
              <a:rPr lang="en-GB" b="1" noProof="0" dirty="0"/>
              <a:t>- the beam adjustment (injection scheme adaptation) – which can indeed decrease or increase the heat loads!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758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 err="1"/>
              <a:t>From</a:t>
            </a:r>
            <a:r>
              <a:rPr lang="fr-FR" b="1" dirty="0"/>
              <a:t> 2022 to 2023, </a:t>
            </a:r>
            <a:r>
              <a:rPr lang="fr-FR" b="1" dirty="0" err="1"/>
              <a:t>intensity</a:t>
            </a:r>
            <a:r>
              <a:rPr lang="fr-FR" b="1" dirty="0"/>
              <a:t> per </a:t>
            </a:r>
            <a:r>
              <a:rPr lang="fr-FR" b="1" dirty="0" err="1"/>
              <a:t>bunch</a:t>
            </a:r>
            <a:r>
              <a:rPr lang="fr-FR" b="1" dirty="0"/>
              <a:t> has </a:t>
            </a:r>
            <a:r>
              <a:rPr lang="fr-FR" b="1" dirty="0" err="1"/>
              <a:t>increased</a:t>
            </a:r>
            <a:r>
              <a:rPr lang="fr-FR" b="1" dirty="0"/>
              <a:t>! This </a:t>
            </a:r>
            <a:r>
              <a:rPr lang="fr-FR" b="1" dirty="0" err="1"/>
              <a:t>could</a:t>
            </a:r>
            <a:r>
              <a:rPr lang="fr-FR" b="1" dirty="0"/>
              <a:t> </a:t>
            </a:r>
            <a:r>
              <a:rPr lang="fr-FR" b="1" dirty="0" err="1"/>
              <a:t>be</a:t>
            </a:r>
            <a:r>
              <a:rPr lang="fr-FR" b="1" dirty="0"/>
              <a:t> </a:t>
            </a:r>
            <a:r>
              <a:rPr lang="fr-FR" b="1" dirty="0" err="1"/>
              <a:t>done</a:t>
            </a:r>
            <a:r>
              <a:rPr lang="fr-FR" b="1" dirty="0"/>
              <a:t> </a:t>
            </a:r>
            <a:r>
              <a:rPr lang="fr-FR" b="1" dirty="0" err="1"/>
              <a:t>through</a:t>
            </a:r>
            <a:r>
              <a:rPr lang="fr-FR" b="1" dirty="0"/>
              <a:t> the </a:t>
            </a:r>
            <a:r>
              <a:rPr lang="fr-FR" b="1" dirty="0" err="1"/>
              <a:t>implementation</a:t>
            </a:r>
            <a:r>
              <a:rPr lang="fr-FR" b="1" dirty="0"/>
              <a:t> of the </a:t>
            </a:r>
            <a:r>
              <a:rPr lang="fr-FR" b="1" dirty="0" err="1"/>
              <a:t>hybrid</a:t>
            </a:r>
            <a:r>
              <a:rPr lang="fr-FR" b="1" dirty="0"/>
              <a:t> injection </a:t>
            </a:r>
            <a:r>
              <a:rPr lang="fr-FR" b="1" dirty="0" err="1"/>
              <a:t>scheme</a:t>
            </a:r>
            <a:r>
              <a:rPr lang="fr-FR" b="1" dirty="0"/>
              <a:t>.</a:t>
            </a:r>
          </a:p>
          <a:p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dirty="0" err="1"/>
              <a:t>bunches</a:t>
            </a:r>
            <a:r>
              <a:rPr lang="fr-FR" dirty="0"/>
              <a:t> in the machine </a:t>
            </a:r>
            <a:r>
              <a:rPr lang="fr-FR" dirty="0" err="1"/>
              <a:t>remained</a:t>
            </a:r>
            <a:r>
              <a:rPr lang="fr-FR" dirty="0"/>
              <a:t> the </a:t>
            </a:r>
            <a:r>
              <a:rPr lang="fr-FR" dirty="0" err="1"/>
              <a:t>same</a:t>
            </a:r>
            <a:r>
              <a:rPr lang="fr-FR" dirty="0"/>
              <a:t> (</a:t>
            </a:r>
            <a:r>
              <a:rPr lang="fr-FR" dirty="0" err="1"/>
              <a:t>only</a:t>
            </a:r>
            <a:r>
              <a:rPr lang="fr-FR" dirty="0"/>
              <a:t> +2)</a:t>
            </a:r>
          </a:p>
          <a:p>
            <a:r>
              <a:rPr lang="fr-FR" b="1" dirty="0" err="1"/>
              <a:t>We</a:t>
            </a:r>
            <a:r>
              <a:rPr lang="fr-FR" b="1" dirty="0"/>
              <a:t> </a:t>
            </a:r>
            <a:r>
              <a:rPr lang="fr-FR" b="1" dirty="0" err="1"/>
              <a:t>could</a:t>
            </a:r>
            <a:r>
              <a:rPr lang="fr-FR" b="1" dirty="0"/>
              <a:t> have gone up to </a:t>
            </a:r>
            <a:r>
              <a:rPr lang="en-US" sz="1200" b="1" dirty="0">
                <a:sym typeface="Wingdings" panose="05000000000000000000" pitchFamily="2" charset="2"/>
              </a:rPr>
              <a:t>1.9e11 ppb, but we were limited by the PIMS issue (RF fingers)</a:t>
            </a:r>
          </a:p>
          <a:p>
            <a:endParaRPr lang="en-US" sz="1200" dirty="0">
              <a:sym typeface="Wingdings" panose="05000000000000000000" pitchFamily="2" charset="2"/>
            </a:endParaRPr>
          </a:p>
          <a:p>
            <a:r>
              <a:rPr lang="en-US" sz="1200" b="1" dirty="0">
                <a:sym typeface="Wingdings" panose="05000000000000000000" pitchFamily="2" charset="2"/>
              </a:rPr>
              <a:t>BCMS (</a:t>
            </a:r>
            <a:r>
              <a:rPr lang="fr-CH" sz="1200" b="1" dirty="0">
                <a:effectLst/>
                <a:latin typeface="TeXGyreTermes"/>
              </a:rPr>
              <a:t>Batch Compression </a:t>
            </a:r>
            <a:r>
              <a:rPr lang="fr-CH" sz="1200" b="1" dirty="0" err="1">
                <a:effectLst/>
                <a:latin typeface="TeXGyreTermes"/>
              </a:rPr>
              <a:t>Merging</a:t>
            </a:r>
            <a:r>
              <a:rPr lang="fr-CH" sz="1200" b="1" dirty="0">
                <a:effectLst/>
                <a:latin typeface="TeXGyreTermes"/>
              </a:rPr>
              <a:t> and </a:t>
            </a:r>
            <a:r>
              <a:rPr lang="fr-CH" sz="1200" b="1" dirty="0" err="1">
                <a:effectLst/>
                <a:latin typeface="TeXGyreTermes"/>
              </a:rPr>
              <a:t>Splitting</a:t>
            </a:r>
            <a:r>
              <a:rPr lang="fr-CH" sz="1200" b="1" dirty="0">
                <a:effectLst/>
                <a:latin typeface="TeXGyreTermes"/>
              </a:rPr>
              <a:t>)</a:t>
            </a:r>
            <a:endParaRPr lang="en-US" sz="1200" b="1" dirty="0"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800" dirty="0" err="1">
                <a:effectLst/>
                <a:latin typeface="TeXGyreTermes"/>
              </a:rPr>
              <a:t>Improvements</a:t>
            </a:r>
            <a:r>
              <a:rPr lang="fr-CH" sz="1800" dirty="0">
                <a:effectLst/>
                <a:latin typeface="TeXGyreTermes"/>
              </a:rPr>
              <a:t> in the </a:t>
            </a:r>
            <a:r>
              <a:rPr lang="fr-CH" sz="1800" dirty="0" err="1">
                <a:effectLst/>
                <a:latin typeface="TeXGyreTermes"/>
              </a:rPr>
              <a:t>injector</a:t>
            </a:r>
            <a:r>
              <a:rPr lang="fr-CH" sz="1800" dirty="0">
                <a:effectLst/>
                <a:latin typeface="TeXGyreTermes"/>
              </a:rPr>
              <a:t> </a:t>
            </a:r>
            <a:r>
              <a:rPr lang="fr-CH" sz="1800" dirty="0" err="1">
                <a:effectLst/>
                <a:latin typeface="TeXGyreTermes"/>
              </a:rPr>
              <a:t>chain</a:t>
            </a:r>
            <a:r>
              <a:rPr lang="fr-CH" sz="1800" dirty="0">
                <a:effectLst/>
                <a:latin typeface="TeXGyreTermes"/>
              </a:rPr>
              <a:t>, </a:t>
            </a:r>
            <a:r>
              <a:rPr lang="fr-CH" sz="1800" dirty="0" err="1">
                <a:effectLst/>
                <a:latin typeface="TeXGyreTermes"/>
              </a:rPr>
              <a:t>most</a:t>
            </a:r>
            <a:r>
              <a:rPr lang="fr-CH" sz="1800" dirty="0">
                <a:effectLst/>
                <a:latin typeface="TeXGyreTermes"/>
              </a:rPr>
              <a:t> </a:t>
            </a:r>
            <a:r>
              <a:rPr lang="fr-CH" sz="1800" dirty="0" err="1">
                <a:effectLst/>
                <a:latin typeface="TeXGyreTermes"/>
              </a:rPr>
              <a:t>notably</a:t>
            </a:r>
            <a:r>
              <a:rPr lang="fr-CH" sz="1800" dirty="0">
                <a:effectLst/>
                <a:latin typeface="TeXGyreTermes"/>
              </a:rPr>
              <a:t> the introduction of the Batch Compression </a:t>
            </a:r>
            <a:r>
              <a:rPr lang="fr-CH" sz="1800" dirty="0" err="1">
                <a:effectLst/>
                <a:latin typeface="TeXGyreTermes"/>
              </a:rPr>
              <a:t>Merging</a:t>
            </a:r>
            <a:r>
              <a:rPr lang="fr-CH" sz="1800" dirty="0">
                <a:effectLst/>
                <a:latin typeface="TeXGyreTermes"/>
              </a:rPr>
              <a:t> and </a:t>
            </a:r>
            <a:r>
              <a:rPr lang="fr-CH" sz="1800" dirty="0" err="1">
                <a:effectLst/>
                <a:latin typeface="TeXGyreTermes"/>
              </a:rPr>
              <a:t>Splitting</a:t>
            </a:r>
            <a:r>
              <a:rPr lang="fr-CH" sz="1800" dirty="0">
                <a:effectLst/>
                <a:latin typeface="TeXGyreTermes"/>
              </a:rPr>
              <a:t> (BCMS) </a:t>
            </a:r>
            <a:r>
              <a:rPr lang="fr-CH" sz="1800" dirty="0" err="1">
                <a:effectLst/>
                <a:latin typeface="TeXGyreTermes"/>
              </a:rPr>
              <a:t>beam</a:t>
            </a:r>
            <a:r>
              <a:rPr lang="fr-CH" sz="1800" dirty="0">
                <a:effectLst/>
                <a:latin typeface="TeXGyreTermes"/>
              </a:rPr>
              <a:t> production </a:t>
            </a:r>
            <a:r>
              <a:rPr lang="fr-CH" sz="1800" dirty="0" err="1">
                <a:effectLst/>
                <a:latin typeface="TeXGyreTermes"/>
              </a:rPr>
              <a:t>scheme</a:t>
            </a:r>
            <a:r>
              <a:rPr lang="fr-CH" sz="1800" dirty="0">
                <a:effectLst/>
                <a:latin typeface="TeXGyreTermes"/>
              </a:rPr>
              <a:t>, </a:t>
            </a:r>
            <a:r>
              <a:rPr lang="fr-CH" sz="1800" dirty="0" err="1">
                <a:effectLst/>
                <a:latin typeface="TeXGyreTermes"/>
              </a:rPr>
              <a:t>allowed</a:t>
            </a:r>
            <a:r>
              <a:rPr lang="fr-CH" sz="1800" dirty="0">
                <a:effectLst/>
                <a:latin typeface="TeXGyreTermes"/>
              </a:rPr>
              <a:t> </a:t>
            </a:r>
            <a:r>
              <a:rPr lang="fr-CH" sz="1800" dirty="0" err="1">
                <a:effectLst/>
                <a:latin typeface="TeXGyreTermes"/>
              </a:rPr>
              <a:t>increasing</a:t>
            </a:r>
            <a:r>
              <a:rPr lang="fr-CH" sz="1800" dirty="0">
                <a:effectLst/>
                <a:latin typeface="TeXGyreTermes"/>
              </a:rPr>
              <a:t> the </a:t>
            </a:r>
            <a:r>
              <a:rPr lang="fr-CH" sz="1800" dirty="0" err="1">
                <a:effectLst/>
                <a:latin typeface="TeXGyreTermes"/>
              </a:rPr>
              <a:t>beam</a:t>
            </a:r>
            <a:r>
              <a:rPr lang="fr-CH" sz="1800" dirty="0">
                <a:effectLst/>
                <a:latin typeface="TeXGyreTermes"/>
              </a:rPr>
              <a:t> </a:t>
            </a:r>
            <a:r>
              <a:rPr lang="fr-CH" sz="1800" dirty="0" err="1">
                <a:effectLst/>
                <a:latin typeface="TeXGyreTermes"/>
              </a:rPr>
              <a:t>brightness</a:t>
            </a:r>
            <a:r>
              <a:rPr lang="fr-CH" sz="1800" dirty="0">
                <a:effectLst/>
                <a:latin typeface="TeXGyreTermes"/>
              </a:rPr>
              <a:t> by </a:t>
            </a:r>
            <a:r>
              <a:rPr lang="fr-CH" sz="1800" dirty="0" err="1">
                <a:effectLst/>
                <a:latin typeface="TeXGyreTermes"/>
              </a:rPr>
              <a:t>decreasing</a:t>
            </a:r>
            <a:r>
              <a:rPr lang="fr-CH" sz="1800" dirty="0">
                <a:effectLst/>
                <a:latin typeface="TeXGyreTermes"/>
              </a:rPr>
              <a:t> the </a:t>
            </a:r>
            <a:r>
              <a:rPr lang="fr-CH" sz="1800" dirty="0" err="1">
                <a:effectLst/>
                <a:latin typeface="TeXGyreTermes"/>
              </a:rPr>
              <a:t>injected</a:t>
            </a:r>
            <a:r>
              <a:rPr lang="fr-CH" sz="1800" dirty="0">
                <a:effectLst/>
                <a:latin typeface="TeXGyreTermes"/>
              </a:rPr>
              <a:t> </a:t>
            </a:r>
            <a:r>
              <a:rPr lang="fr-CH" sz="1800" dirty="0" err="1">
                <a:effectLst/>
                <a:latin typeface="TeXGyreTermes"/>
              </a:rPr>
              <a:t>beam</a:t>
            </a:r>
            <a:r>
              <a:rPr lang="fr-CH" sz="1800" dirty="0">
                <a:effectLst/>
                <a:latin typeface="TeXGyreTermes"/>
              </a:rPr>
              <a:t> </a:t>
            </a:r>
            <a:r>
              <a:rPr lang="fr-CH" sz="1800" dirty="0" err="1">
                <a:effectLst/>
                <a:latin typeface="TeXGyreTermes"/>
              </a:rPr>
              <a:t>emittance</a:t>
            </a:r>
            <a:r>
              <a:rPr lang="fr-CH" sz="1800" dirty="0">
                <a:effectLst/>
                <a:latin typeface="TeXGyreTermes"/>
              </a:rPr>
              <a:t> </a:t>
            </a:r>
            <a:r>
              <a:rPr lang="fr-CH" sz="1800" dirty="0" err="1">
                <a:effectLst/>
                <a:latin typeface="TeXGyreTermes"/>
              </a:rPr>
              <a:t>from</a:t>
            </a:r>
            <a:r>
              <a:rPr lang="fr-CH" sz="1800" dirty="0">
                <a:effectLst/>
                <a:latin typeface="TeXGyreTermes"/>
              </a:rPr>
              <a:t> </a:t>
            </a:r>
            <a:r>
              <a:rPr lang="fr-CH" sz="1800" dirty="0">
                <a:effectLst/>
                <a:latin typeface="txsys"/>
              </a:rPr>
              <a:t>∼</a:t>
            </a:r>
            <a:r>
              <a:rPr lang="fr-CH" sz="1800" dirty="0">
                <a:effectLst/>
                <a:latin typeface="TeXGyreTermes"/>
              </a:rPr>
              <a:t>3 </a:t>
            </a:r>
            <a:r>
              <a:rPr lang="el-GR" sz="1800" dirty="0">
                <a:effectLst/>
                <a:latin typeface="rtxmi"/>
              </a:rPr>
              <a:t>μ</a:t>
            </a:r>
            <a:r>
              <a:rPr lang="fr-CH" sz="1800" dirty="0">
                <a:effectLst/>
                <a:latin typeface="TeXGyreTermes"/>
              </a:rPr>
              <a:t>m to </a:t>
            </a:r>
            <a:r>
              <a:rPr lang="fr-CH" sz="1800" dirty="0">
                <a:effectLst/>
                <a:latin typeface="txsys"/>
              </a:rPr>
              <a:t>∼</a:t>
            </a:r>
            <a:r>
              <a:rPr lang="fr-CH" sz="1800" dirty="0">
                <a:effectLst/>
                <a:latin typeface="TeXGyreTermes"/>
              </a:rPr>
              <a:t>1</a:t>
            </a:r>
            <a:r>
              <a:rPr lang="fr-CH" sz="1800" dirty="0">
                <a:effectLst/>
                <a:latin typeface="rtxmi"/>
              </a:rPr>
              <a:t>.</a:t>
            </a:r>
            <a:r>
              <a:rPr lang="fr-CH" sz="1800" dirty="0">
                <a:effectLst/>
                <a:latin typeface="TeXGyreTermes"/>
              </a:rPr>
              <a:t>7 </a:t>
            </a:r>
            <a:r>
              <a:rPr lang="el-GR" sz="1800" dirty="0">
                <a:effectLst/>
                <a:latin typeface="rtxmi"/>
              </a:rPr>
              <a:t>μ</a:t>
            </a:r>
            <a:r>
              <a:rPr lang="fr-CH" sz="1800" dirty="0">
                <a:effectLst/>
                <a:latin typeface="TeXGyreTermes"/>
              </a:rPr>
              <a:t>m. </a:t>
            </a:r>
            <a:endParaRPr lang="fr-CH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021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noProof="0" dirty="0"/>
              <a:t>LHC Design Report = 85 W/half-cell.</a:t>
            </a:r>
          </a:p>
          <a:p>
            <a:endParaRPr lang="en-GB" noProof="0" dirty="0"/>
          </a:p>
          <a:p>
            <a:r>
              <a:rPr lang="en-GB" noProof="0" dirty="0"/>
              <a:t>We see that we still have some available margin on the cryo cooling capacities.</a:t>
            </a:r>
          </a:p>
          <a:p>
            <a:endParaRPr lang="en-GB" noProof="0" dirty="0"/>
          </a:p>
          <a:p>
            <a:r>
              <a:rPr lang="en-GB" b="1" noProof="0" dirty="0"/>
              <a:t>For the normalized heat loads, the decrease is more important because </a:t>
            </a:r>
            <a:r>
              <a:rPr lang="en-GB" b="1" noProof="0" dirty="0" err="1"/>
              <a:t>I_tot</a:t>
            </a:r>
            <a:r>
              <a:rPr lang="en-GB" b="1" noProof="0" dirty="0"/>
              <a:t> is higher in 2023 (3.9e14) than in 2022 (3.6e14)</a:t>
            </a:r>
          </a:p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031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noProof="0" dirty="0"/>
              <a:t>52 half-cells per ARC. The instrumented half cells are well shared around the ring, and representative of the loads – see next slide.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939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noProof="0" dirty="0"/>
              <a:t>- The 6 missing apertures (10% of the installed instrum) do not impact the general statistics and analysis performed on the instrumented half-cells</a:t>
            </a:r>
          </a:p>
          <a:p>
            <a:endParaRPr lang="en-GB" noProof="0" dirty="0"/>
          </a:p>
          <a:p>
            <a:r>
              <a:rPr lang="en-GB" b="1" noProof="0" dirty="0"/>
              <a:t>- The 2 badly calibrated sensors in 17L6 and 27L8 are about to be exchanged </a:t>
            </a:r>
            <a:r>
              <a:rPr lang="en-GB" b="1" noProof="0" dirty="0" err="1"/>
              <a:t>duriong</a:t>
            </a:r>
            <a:r>
              <a:rPr lang="en-GB" b="1" noProof="0" dirty="0"/>
              <a:t> this YETS</a:t>
            </a:r>
          </a:p>
          <a:p>
            <a:endParaRPr lang="en-GB" noProof="0" dirty="0"/>
          </a:p>
          <a:p>
            <a:r>
              <a:rPr lang="en-GB" noProof="0" dirty="0"/>
              <a:t>1 missing sensor « kills » 2 apertures.</a:t>
            </a:r>
          </a:p>
          <a:p>
            <a:endParaRPr lang="en-GB" noProof="0" dirty="0"/>
          </a:p>
          <a:p>
            <a:r>
              <a:rPr lang="en-GB" noProof="0" dirty="0"/>
              <a:t>Most important contributor is quadrupole Q1 in 33R2.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248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 err="1"/>
              <a:t>We</a:t>
            </a:r>
            <a:r>
              <a:rPr lang="fr-FR" b="1" dirty="0"/>
              <a:t> </a:t>
            </a:r>
            <a:r>
              <a:rPr lang="fr-FR" b="1" dirty="0" err="1"/>
              <a:t>cannot</a:t>
            </a:r>
            <a:r>
              <a:rPr lang="fr-FR" b="1" dirty="0"/>
              <a:t> </a:t>
            </a:r>
            <a:r>
              <a:rPr lang="fr-FR" b="1" dirty="0" err="1"/>
              <a:t>identify</a:t>
            </a:r>
            <a:r>
              <a:rPr lang="fr-FR" b="1" dirty="0"/>
              <a:t> </a:t>
            </a:r>
            <a:r>
              <a:rPr lang="fr-FR" b="1" dirty="0" err="1"/>
              <a:t>any</a:t>
            </a:r>
            <a:r>
              <a:rPr lang="fr-FR" b="1" dirty="0"/>
              <a:t> </a:t>
            </a:r>
            <a:r>
              <a:rPr lang="fr-FR" b="1" dirty="0" err="1"/>
              <a:t>particular</a:t>
            </a:r>
            <a:r>
              <a:rPr lang="fr-FR" b="1" dirty="0"/>
              <a:t> pattern, but the </a:t>
            </a:r>
            <a:r>
              <a:rPr lang="fr-FR" b="1" dirty="0" err="1"/>
              <a:t>additional</a:t>
            </a:r>
            <a:r>
              <a:rPr lang="fr-FR" b="1" dirty="0"/>
              <a:t> </a:t>
            </a:r>
            <a:r>
              <a:rPr lang="fr-FR" b="1" dirty="0" err="1"/>
              <a:t>heat</a:t>
            </a:r>
            <a:r>
              <a:rPr lang="fr-FR" b="1" dirty="0"/>
              <a:t> </a:t>
            </a:r>
            <a:r>
              <a:rPr lang="fr-FR" b="1" dirty="0" err="1"/>
              <a:t>laods</a:t>
            </a:r>
            <a:r>
              <a:rPr lang="fr-FR" b="1" dirty="0"/>
              <a:t> </a:t>
            </a:r>
            <a:r>
              <a:rPr lang="fr-FR" b="1" dirty="0" err="1"/>
              <a:t>observed</a:t>
            </a:r>
            <a:r>
              <a:rPr lang="fr-FR" b="1" dirty="0"/>
              <a:t> are </a:t>
            </a:r>
            <a:r>
              <a:rPr lang="fr-FR" b="1" dirty="0" err="1"/>
              <a:t>mainly</a:t>
            </a:r>
            <a:r>
              <a:rPr lang="fr-FR" b="1" dirty="0"/>
              <a:t> due to a </a:t>
            </a:r>
            <a:r>
              <a:rPr lang="fr-FR" b="1" dirty="0" err="1"/>
              <a:t>very</a:t>
            </a:r>
            <a:r>
              <a:rPr lang="fr-FR" b="1" dirty="0"/>
              <a:t> few apertures.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320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noProof="0" dirty="0"/>
              <a:t>Carbon coating </a:t>
            </a:r>
            <a:r>
              <a:rPr lang="en-GB" b="1" noProof="0" dirty="0" err="1"/>
              <a:t>thickenss</a:t>
            </a:r>
            <a:r>
              <a:rPr lang="en-GB" b="1" noProof="0" dirty="0"/>
              <a:t> in Q5L8 is 100 nm (check Valentine’s presentation)</a:t>
            </a:r>
          </a:p>
          <a:p>
            <a:endParaRPr lang="en-GB" b="1" noProof="0" dirty="0"/>
          </a:p>
          <a:p>
            <a:r>
              <a:rPr lang="en-GB" b="1" noProof="0" dirty="0"/>
              <a:t>BST</a:t>
            </a:r>
            <a:r>
              <a:rPr lang="en-GB" noProof="0" dirty="0"/>
              <a:t>: beam screen treatment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9551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Drift: inter-</a:t>
            </a:r>
            <a:r>
              <a:rPr lang="fr-FR" dirty="0" err="1"/>
              <a:t>quadrupoles</a:t>
            </a:r>
            <a:r>
              <a:rPr lang="fr-FR" dirty="0"/>
              <a:t> </a:t>
            </a:r>
            <a:r>
              <a:rPr lang="fr-FR" dirty="0" err="1"/>
              <a:t>spacing</a:t>
            </a:r>
            <a:r>
              <a:rPr lang="fr-FR" dirty="0"/>
              <a:t> in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mag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D74D1-F710-F34A-9B49-41C7B8E63CC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871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12/5/23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7597/overview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emf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337597/overvie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bpt.web.cern.ch/lhc/statistics/2022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Montreux-Les Rochers-de-Naye | Monument de la course de montagne - ATHLE.ch">
            <a:extLst>
              <a:ext uri="{FF2B5EF4-FFF2-40B4-BE49-F238E27FC236}">
                <a16:creationId xmlns:a16="http://schemas.microsoft.com/office/drawing/2014/main" id="{F2C6533F-F441-95F0-AFBD-12C1797BA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A5A2F73-C7B8-584B-8059-694E1A1F58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Electron cloud impact</a:t>
            </a:r>
            <a:br>
              <a:rPr lang="en-GB" dirty="0"/>
            </a:br>
            <a:r>
              <a:rPr lang="en-GB" dirty="0"/>
              <a:t>on LHC cryogenics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C78A3C8-FEF7-2549-A5FE-8F47C8598E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Joint Accelerator Performance Workshop 2023, Montreux</a:t>
            </a:r>
          </a:p>
          <a:p>
            <a:r>
              <a:rPr lang="en-GB" i="1" dirty="0"/>
              <a:t>December 6</a:t>
            </a:r>
            <a:r>
              <a:rPr lang="en-GB" i="1" baseline="30000" dirty="0"/>
              <a:t>th</a:t>
            </a:r>
            <a:r>
              <a:rPr lang="en-GB" i="1" dirty="0"/>
              <a:t>, 2023</a:t>
            </a:r>
          </a:p>
          <a:p>
            <a:r>
              <a:rPr lang="en-GB" b="0" dirty="0"/>
              <a:t>TE-CRG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8A357B-1CE2-7741-84EE-7E1CD2B54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pPr/>
              <a:t>05/12/2023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DFFBCF-FC4C-FF47-B4E3-1442EBB06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B7102F-77DE-F741-935D-7C60E81A1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8BC659-7132-28AD-AA74-A2A94CCDDE78}"/>
              </a:ext>
            </a:extLst>
          </p:cNvPr>
          <p:cNvSpPr txBox="1"/>
          <p:nvPr/>
        </p:nvSpPr>
        <p:spPr>
          <a:xfrm>
            <a:off x="0" y="6073852"/>
            <a:ext cx="1205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i="1" dirty="0">
                <a:solidFill>
                  <a:srgbClr val="000000"/>
                </a:solidFill>
              </a:rPr>
              <a:t>L. Delprat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A0535FB-61A4-4F82-4D5D-2F1EB3DD4587}"/>
              </a:ext>
            </a:extLst>
          </p:cNvPr>
          <p:cNvSpPr txBox="1"/>
          <p:nvPr/>
        </p:nvSpPr>
        <p:spPr>
          <a:xfrm>
            <a:off x="10942370" y="6073851"/>
            <a:ext cx="1205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i="1" dirty="0">
                <a:solidFill>
                  <a:srgbClr val="000000"/>
                </a:solidFill>
              </a:rPr>
              <a:t>B. Bradu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B5662B4-1B4D-D411-27B3-35F2478D8CFE}"/>
              </a:ext>
            </a:extLst>
          </p:cNvPr>
          <p:cNvSpPr txBox="1"/>
          <p:nvPr/>
        </p:nvSpPr>
        <p:spPr>
          <a:xfrm>
            <a:off x="2860814" y="6073850"/>
            <a:ext cx="6470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i="1" dirty="0">
                <a:solidFill>
                  <a:srgbClr val="000000"/>
                </a:solidFill>
                <a:hlinkClick r:id="rId3"/>
              </a:rPr>
              <a:t>https://</a:t>
            </a:r>
            <a:r>
              <a:rPr lang="fr-FR" i="1" dirty="0" err="1">
                <a:solidFill>
                  <a:srgbClr val="000000"/>
                </a:solidFill>
                <a:hlinkClick r:id="rId3"/>
              </a:rPr>
              <a:t>indico.cern.ch</a:t>
            </a:r>
            <a:r>
              <a:rPr lang="fr-FR" i="1" dirty="0">
                <a:solidFill>
                  <a:srgbClr val="000000"/>
                </a:solidFill>
                <a:hlinkClick r:id="rId3"/>
              </a:rPr>
              <a:t>/</a:t>
            </a:r>
            <a:r>
              <a:rPr lang="fr-FR" i="1" dirty="0" err="1">
                <a:solidFill>
                  <a:srgbClr val="000000"/>
                </a:solidFill>
                <a:hlinkClick r:id="rId3"/>
              </a:rPr>
              <a:t>event</a:t>
            </a:r>
            <a:r>
              <a:rPr lang="fr-FR" i="1" dirty="0">
                <a:solidFill>
                  <a:srgbClr val="000000"/>
                </a:solidFill>
                <a:hlinkClick r:id="rId3"/>
              </a:rPr>
              <a:t>/1337597/</a:t>
            </a:r>
            <a:r>
              <a:rPr lang="fr-FR" i="1" dirty="0" err="1">
                <a:solidFill>
                  <a:srgbClr val="000000"/>
                </a:solidFill>
                <a:hlinkClick r:id="rId3"/>
              </a:rPr>
              <a:t>overview</a:t>
            </a:r>
            <a:endParaRPr lang="fr-FR" i="1" dirty="0">
              <a:solidFill>
                <a:srgbClr val="0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DCD5640-857A-693F-842C-912EB79A3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28"/>
            <a:ext cx="12192000" cy="138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232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Q5L8: carbon coating effect in the machine</a:t>
            </a:r>
            <a:endParaRPr lang="en-GB" sz="36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5A25E9-23CE-019A-50EA-ACAF6C724EDD}"/>
              </a:ext>
            </a:extLst>
          </p:cNvPr>
          <p:cNvSpPr txBox="1"/>
          <p:nvPr/>
        </p:nvSpPr>
        <p:spPr>
          <a:xfrm>
            <a:off x="382602" y="1112674"/>
            <a:ext cx="11504598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Amorphous carbon coating performed by TE-VSC during LS2 on Q5L8 beam screens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No e-cloud heat load observed anymore after the a-C coating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Note that a-C coating is different from the forecast coating in the BST project (too long treatment)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4931054-552E-071A-4841-24E98DEEA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3351" y="2089661"/>
            <a:ext cx="8625298" cy="4059814"/>
          </a:xfrm>
          <a:prstGeom prst="rect">
            <a:avLst/>
          </a:prstGeom>
        </p:spPr>
      </p:pic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1FB35159-F3B2-8304-7226-1A17F80E513C}"/>
              </a:ext>
            </a:extLst>
          </p:cNvPr>
          <p:cNvSpPr/>
          <p:nvPr/>
        </p:nvSpPr>
        <p:spPr>
          <a:xfrm>
            <a:off x="4551218" y="3938155"/>
            <a:ext cx="322118" cy="207818"/>
          </a:xfrm>
          <a:prstGeom prst="rightArrow">
            <a:avLst/>
          </a:prstGeom>
          <a:solidFill>
            <a:schemeClr val="accent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a droite 8">
            <a:extLst>
              <a:ext uri="{FF2B5EF4-FFF2-40B4-BE49-F238E27FC236}">
                <a16:creationId xmlns:a16="http://schemas.microsoft.com/office/drawing/2014/main" id="{1443E349-8BA3-D9AC-5A3C-E79AE8B8CE6E}"/>
              </a:ext>
            </a:extLst>
          </p:cNvPr>
          <p:cNvSpPr/>
          <p:nvPr/>
        </p:nvSpPr>
        <p:spPr>
          <a:xfrm rot="2340054">
            <a:off x="5569257" y="4197770"/>
            <a:ext cx="322118" cy="207818"/>
          </a:xfrm>
          <a:prstGeom prst="rightArrow">
            <a:avLst/>
          </a:prstGeom>
          <a:solidFill>
            <a:schemeClr val="accent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A12548E-C903-D44B-B3B1-41D02143CC38}"/>
              </a:ext>
            </a:extLst>
          </p:cNvPr>
          <p:cNvSpPr txBox="1"/>
          <p:nvPr/>
        </p:nvSpPr>
        <p:spPr>
          <a:xfrm>
            <a:off x="5929746" y="4541970"/>
            <a:ext cx="1905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accent3"/>
                </a:solidFill>
              </a:rPr>
              <a:t>2022 Q</a:t>
            </a:r>
            <a:r>
              <a:rPr lang="en-GB" sz="1200" baseline="-25000" dirty="0">
                <a:solidFill>
                  <a:schemeClr val="accent3"/>
                </a:solidFill>
              </a:rPr>
              <a:t>ec</a:t>
            </a:r>
            <a:r>
              <a:rPr lang="en-GB" sz="1200" dirty="0">
                <a:solidFill>
                  <a:schemeClr val="accent3"/>
                </a:solidFill>
              </a:rPr>
              <a:t> not significative (error margin)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9C0C88-CD74-05AA-4C32-6A38CEE62D1F}"/>
              </a:ext>
            </a:extLst>
          </p:cNvPr>
          <p:cNvSpPr txBox="1"/>
          <p:nvPr/>
        </p:nvSpPr>
        <p:spPr>
          <a:xfrm>
            <a:off x="8368568" y="4562990"/>
            <a:ext cx="117028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accent3"/>
                </a:solidFill>
              </a:rPr>
              <a:t>Non-measurable e-cloud heat load</a:t>
            </a:r>
          </a:p>
        </p:txBody>
      </p:sp>
    </p:spTree>
    <p:extLst>
      <p:ext uri="{BB962C8B-B14F-4D97-AF65-F5344CB8AC3E}">
        <p14:creationId xmlns:p14="http://schemas.microsoft.com/office/powerpoint/2010/main" val="854441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PIMS and BS temperature sensors</a:t>
            </a:r>
            <a:endParaRPr lang="en-GB" sz="36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5A25E9-23CE-019A-50EA-ACAF6C724EDD}"/>
              </a:ext>
            </a:extLst>
          </p:cNvPr>
          <p:cNvSpPr txBox="1"/>
          <p:nvPr/>
        </p:nvSpPr>
        <p:spPr>
          <a:xfrm>
            <a:off x="7150819" y="849783"/>
            <a:ext cx="4957098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7 PIMS are instrumented over the LHC: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3 in 31L2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 in 13L5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3 in 33L5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They allow to verify the deposition (or not) of unexpected heat load on the PIMS, and in general in the interconnections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D338CFB-8692-5AC5-C6EC-05DD264D8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80" y="882650"/>
            <a:ext cx="6756400" cy="50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855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717AF5-5A2E-03C1-B984-3C6CF1179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4" y="2984019"/>
            <a:ext cx="6044125" cy="29792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Heat conduction BS-PIMS</a:t>
            </a:r>
            <a:endParaRPr lang="en-GB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9A7C31-1578-E20D-64C7-E2D152168B6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564" y="793361"/>
                <a:ext cx="6320156" cy="219065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700" dirty="0">
                    <a:solidFill>
                      <a:schemeClr val="tx1"/>
                    </a:solidFill>
                  </a:rPr>
                  <a:t>Is it normal to observe a </a:t>
                </a:r>
                <a:r>
                  <a:rPr lang="el-GR" sz="1700" dirty="0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Δ</a:t>
                </a:r>
                <a:r>
                  <a:rPr lang="en-US" sz="1700" dirty="0">
                    <a:solidFill>
                      <a:schemeClr val="tx1"/>
                    </a:solidFill>
                    <a:highlight>
                      <a:srgbClr val="FFFF00"/>
                    </a:highlight>
                  </a:rPr>
                  <a:t>T ~ 8 K</a:t>
                </a:r>
                <a:r>
                  <a:rPr lang="en-US" sz="1700" dirty="0">
                    <a:solidFill>
                      <a:schemeClr val="tx1"/>
                    </a:solidFill>
                  </a:rPr>
                  <a:t> between BS and PIMS ?</a:t>
                </a:r>
              </a:p>
              <a:p>
                <a:pPr lvl="1"/>
                <a:r>
                  <a:rPr lang="en-GB" sz="1400" i="1" dirty="0">
                    <a:solidFill>
                      <a:schemeClr val="tx1"/>
                    </a:solidFill>
                  </a:rPr>
                  <a:t>PIMS heat load estimation by conduction:</a:t>
                </a:r>
                <a14:m>
                  <m:oMath xmlns:m="http://schemas.openxmlformats.org/officeDocument/2006/math">
                    <m:r>
                      <a:rPr lang="fr-CH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̇"/>
                        <m:ctrlPr>
                          <a:rPr lang="en-GB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GB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𝐵𝑆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𝑃𝐼𝑀𝑆</m:t>
                            </m:r>
                          </m:sub>
                        </m:sSub>
                      </m:sup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𝑑𝑇</m:t>
                        </m:r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nary>
                  </m:oMath>
                </a14:m>
                <a:endParaRPr lang="en-GB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lvl="1"/>
                <a:r>
                  <a:rPr lang="en-GB" sz="1400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i="1" baseline="-25000" dirty="0">
                    <a:solidFill>
                      <a:schemeClr val="tx1"/>
                    </a:solidFill>
                  </a:rPr>
                  <a:t>SS </a:t>
                </a:r>
                <a:r>
                  <a:rPr lang="en-GB" sz="1400" i="1" dirty="0">
                    <a:solidFill>
                      <a:schemeClr val="tx1"/>
                    </a:solidFill>
                  </a:rPr>
                  <a:t>(10 K) ~ 0.9 W/m-K</a:t>
                </a:r>
              </a:p>
              <a:p>
                <a:pPr lvl="1"/>
                <a:r>
                  <a:rPr lang="en-GB" sz="1400" i="1" dirty="0">
                    <a:solidFill>
                      <a:schemeClr val="tx1"/>
                    </a:solidFill>
                  </a:rPr>
                  <a:t>A ~ 12 cm</a:t>
                </a:r>
                <a:r>
                  <a:rPr lang="en-GB" sz="1400" i="1" baseline="30000" dirty="0">
                    <a:solidFill>
                      <a:schemeClr val="tx1"/>
                    </a:solidFill>
                  </a:rPr>
                  <a:t>2 </a:t>
                </a:r>
                <a:r>
                  <a:rPr lang="en-GB" sz="1400" i="1" dirty="0">
                    <a:solidFill>
                      <a:schemeClr val="tx1"/>
                    </a:solidFill>
                  </a:rPr>
                  <a:t>(~ total cross section between PIMS and BS)</a:t>
                </a:r>
                <a:endParaRPr lang="en-GB" sz="1400" i="1" baseline="30000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GB" sz="1400" i="1" dirty="0">
                    <a:solidFill>
                      <a:schemeClr val="tx1"/>
                    </a:solidFill>
                  </a:rPr>
                  <a:t>dx ~ 5 cm (length between BS active cooling and PIMS sensors)</a:t>
                </a:r>
              </a:p>
              <a:p>
                <a:pPr lvl="1"/>
                <a:r>
                  <a:rPr lang="en-GB" sz="1400" i="1" dirty="0">
                    <a:solidFill>
                      <a:schemeClr val="tx1"/>
                    </a:solidFill>
                  </a:rPr>
                  <a:t>ΔT ~ 8 K </a:t>
                </a:r>
                <a:r>
                  <a:rPr lang="en-GB" sz="1400" i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Q  ~ 0.2 W in the PIMS over 25 cm</a:t>
                </a:r>
              </a:p>
              <a:p>
                <a:pPr marL="749808" lvl="2" indent="0">
                  <a:buNone/>
                </a:pPr>
                <a:r>
                  <a:rPr lang="en-GB" sz="1400" i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  Q ~ 0.8 W/m in one PIMS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9A7C31-1578-E20D-64C7-E2D152168B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564" y="793361"/>
                <a:ext cx="6320156" cy="2190658"/>
              </a:xfrm>
              <a:blipFill>
                <a:blip r:embed="rId4"/>
                <a:stretch>
                  <a:fillRect l="-2209" t="-57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51886C86-5972-270B-A035-E186238BDC91}"/>
              </a:ext>
            </a:extLst>
          </p:cNvPr>
          <p:cNvSpPr/>
          <p:nvPr/>
        </p:nvSpPr>
        <p:spPr>
          <a:xfrm>
            <a:off x="2306782" y="2899642"/>
            <a:ext cx="1808141" cy="266060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B2F25BB5-AEB6-1C97-718C-7FFF78E6E278}"/>
              </a:ext>
            </a:extLst>
          </p:cNvPr>
          <p:cNvCxnSpPr>
            <a:cxnSpLocks/>
          </p:cNvCxnSpPr>
          <p:nvPr/>
        </p:nvCxnSpPr>
        <p:spPr>
          <a:xfrm>
            <a:off x="3361472" y="1047932"/>
            <a:ext cx="603255" cy="173016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A665DF48-2028-6E3A-6C13-807F619BB7EF}"/>
              </a:ext>
            </a:extLst>
          </p:cNvPr>
          <p:cNvSpPr txBox="1"/>
          <p:nvPr/>
        </p:nvSpPr>
        <p:spPr>
          <a:xfrm>
            <a:off x="3485228" y="3435977"/>
            <a:ext cx="196453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sz="1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Δ</a:t>
            </a:r>
            <a:r>
              <a:rPr lang="en-GB" sz="1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 &lt; 8 K with BS sensors in same interconnections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9F186637-F884-D901-43CB-08033FF4EC39}"/>
              </a:ext>
            </a:extLst>
          </p:cNvPr>
          <p:cNvGrpSpPr/>
          <p:nvPr/>
        </p:nvGrpSpPr>
        <p:grpSpPr>
          <a:xfrm>
            <a:off x="6426994" y="798596"/>
            <a:ext cx="5735932" cy="5477536"/>
            <a:chOff x="6426994" y="798596"/>
            <a:chExt cx="5735932" cy="5477536"/>
          </a:xfrm>
        </p:grpSpPr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9445044B-9DA5-14D5-E139-D982474A3605}"/>
                </a:ext>
              </a:extLst>
            </p:cNvPr>
            <p:cNvSpPr txBox="1">
              <a:spLocks/>
            </p:cNvSpPr>
            <p:nvPr/>
          </p:nvSpPr>
          <p:spPr>
            <a:xfrm>
              <a:off x="6956104" y="798596"/>
              <a:ext cx="5206822" cy="1979505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charset="0"/>
                <a:buChar char="•"/>
                <a:tabLst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SzPct val="120000"/>
              </a:pPr>
              <a:r>
                <a:rPr lang="en-GB" sz="1600" dirty="0">
                  <a:solidFill>
                    <a:schemeClr val="tx1"/>
                  </a:solidFill>
                </a:rPr>
                <a:t>In Fill #8471 (23.11.2022), 1 hour after stable beams :</a:t>
              </a:r>
            </a:p>
            <a:p>
              <a:pPr lvl="1"/>
              <a:r>
                <a:rPr lang="en-GB" sz="1400" dirty="0" err="1">
                  <a:solidFill>
                    <a:schemeClr val="tx1"/>
                  </a:solidFill>
                </a:rPr>
                <a:t>Qsr</a:t>
              </a:r>
              <a:r>
                <a:rPr lang="en-GB" sz="1400" dirty="0">
                  <a:solidFill>
                    <a:schemeClr val="tx1"/>
                  </a:solidFill>
                </a:rPr>
                <a:t> + </a:t>
              </a:r>
              <a:r>
                <a:rPr lang="en-GB" sz="1400" dirty="0" err="1">
                  <a:solidFill>
                    <a:schemeClr val="tx1"/>
                  </a:solidFill>
                </a:rPr>
                <a:t>Qic</a:t>
              </a:r>
              <a:r>
                <a:rPr lang="en-GB" sz="1400" dirty="0">
                  <a:solidFill>
                    <a:schemeClr val="tx1"/>
                  </a:solidFill>
                </a:rPr>
                <a:t> = 0.3 W/m/aperture</a:t>
              </a:r>
            </a:p>
            <a:p>
              <a:pPr lvl="1"/>
              <a:r>
                <a:rPr lang="en-GB" sz="1400" dirty="0">
                  <a:solidFill>
                    <a:schemeClr val="tx1"/>
                  </a:solidFill>
                </a:rPr>
                <a:t>Qec in ARC34 =0.6 W/m/aperture in average (lowest sector)</a:t>
              </a:r>
            </a:p>
            <a:p>
              <a:pPr lvl="1"/>
              <a:r>
                <a:rPr lang="en-GB" sz="14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Observed </a:t>
              </a:r>
              <a:r>
                <a:rPr lang="el-GR" sz="14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Δ</a:t>
              </a:r>
              <a:r>
                <a:rPr lang="en-GB" sz="14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T is compatible with expectations</a:t>
              </a:r>
            </a:p>
            <a:p>
              <a:pPr lvl="1"/>
              <a:r>
                <a:rPr lang="en-GB" sz="14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All PIMS temperatures show similar behaviour</a:t>
              </a:r>
            </a:p>
            <a:p>
              <a:pPr lvl="1"/>
              <a:r>
                <a:rPr lang="en-GB" sz="1400" dirty="0">
                  <a:solidFill>
                    <a:schemeClr val="tx1"/>
                  </a:solidFill>
                </a:rPr>
                <a:t>No difference between high &amp; low heat load magnets around</a:t>
              </a:r>
            </a:p>
          </p:txBody>
        </p:sp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06B6884-9983-6839-6C70-FFE36AEA9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85257" y="2697215"/>
              <a:ext cx="4572291" cy="2563254"/>
            </a:xfrm>
            <a:prstGeom prst="rect">
              <a:avLst/>
            </a:prstGeom>
          </p:spPr>
        </p:pic>
        <p:sp>
          <p:nvSpPr>
            <p:cNvPr id="22" name="TextBox 15">
              <a:extLst>
                <a:ext uri="{FF2B5EF4-FFF2-40B4-BE49-F238E27FC236}">
                  <a16:creationId xmlns:a16="http://schemas.microsoft.com/office/drawing/2014/main" id="{7E88CD5C-E8A2-A20B-4710-45858449AB80}"/>
                </a:ext>
              </a:extLst>
            </p:cNvPr>
            <p:cNvSpPr txBox="1"/>
            <p:nvPr/>
          </p:nvSpPr>
          <p:spPr>
            <a:xfrm>
              <a:off x="6426994" y="5260469"/>
              <a:ext cx="57359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Ø"/>
              </a:pPr>
              <a:r>
                <a:rPr lang="en-US" sz="1200" dirty="0"/>
                <a:t>To explain the additional extra heat loads observed in some apertures around these PIMS (like 1,2 &amp; 5), we should measure a PIMS heat load of ~40 W/m !</a:t>
              </a:r>
            </a:p>
            <a:p>
              <a:pPr marL="171450" indent="-171450">
                <a:buFont typeface="Wingdings" panose="05000000000000000000" pitchFamily="2" charset="2"/>
                <a:buChar char="Ø"/>
              </a:pPr>
              <a:endParaRPr lang="en-US" sz="1200" dirty="0"/>
            </a:p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en-GB" sz="120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The extra heat loads measured in some apertures cannot come exclusively from the PIMS</a:t>
              </a:r>
            </a:p>
          </p:txBody>
        </p: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F7F5968F-37AF-B6BE-E944-DBE1E756DFD2}"/>
              </a:ext>
            </a:extLst>
          </p:cNvPr>
          <p:cNvSpPr txBox="1"/>
          <p:nvPr/>
        </p:nvSpPr>
        <p:spPr>
          <a:xfrm>
            <a:off x="325078" y="3244334"/>
            <a:ext cx="188065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PIMS temps aligned with BS sensors when no beam</a:t>
            </a:r>
          </a:p>
        </p:txBody>
      </p:sp>
    </p:spTree>
    <p:extLst>
      <p:ext uri="{BB962C8B-B14F-4D97-AF65-F5344CB8AC3E}">
        <p14:creationId xmlns:p14="http://schemas.microsoft.com/office/powerpoint/2010/main" val="128403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180543B-DE25-874C-B8C5-07E8C67F9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89" y="2249035"/>
            <a:ext cx="7587177" cy="4025419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Cryogenic capacity limitations </a:t>
            </a:r>
            <a:endParaRPr lang="en-GB" sz="36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5A25E9-23CE-019A-50EA-ACAF6C724EDD}"/>
              </a:ext>
            </a:extLst>
          </p:cNvPr>
          <p:cNvSpPr txBox="1"/>
          <p:nvPr/>
        </p:nvSpPr>
        <p:spPr>
          <a:xfrm>
            <a:off x="382601" y="816339"/>
            <a:ext cx="1171730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New balancing of refrigerators cooling capacities</a:t>
            </a:r>
            <a:r>
              <a:rPr lang="en-GB" dirty="0"/>
              <a:t> between S78 and S81 allows to recover margin in S78 (all thermal shields are set on S81 refrigerator to alleviate S78 refrigerator)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GB" dirty="0"/>
              <a:t>Configuration tested at the end of 2022, reconducted in 2023, but </a:t>
            </a:r>
            <a:r>
              <a:rPr lang="en-GB" dirty="0">
                <a:highlight>
                  <a:srgbClr val="FFFF00"/>
                </a:highlight>
              </a:rPr>
              <a:t>new estimated capacities to be tested</a:t>
            </a:r>
            <a:endParaRPr lang="en-GB" i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GB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Would require a test of ≈ 1 week to precisely assess the capacities in this cryoplants arrangement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2C6492E-1B19-8ECA-601B-FC8E240E2DE3}"/>
              </a:ext>
            </a:extLst>
          </p:cNvPr>
          <p:cNvSpPr txBox="1"/>
          <p:nvPr/>
        </p:nvSpPr>
        <p:spPr>
          <a:xfrm>
            <a:off x="7938103" y="4205004"/>
            <a:ext cx="416180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More cooling margin in 2023…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…but not possible to operate in eco mode during proton physics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135F54-109C-89A1-926D-04A88486265B}"/>
              </a:ext>
            </a:extLst>
          </p:cNvPr>
          <p:cNvSpPr/>
          <p:nvPr/>
        </p:nvSpPr>
        <p:spPr>
          <a:xfrm>
            <a:off x="5332836" y="2429093"/>
            <a:ext cx="2353410" cy="3763014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C217791-77E9-644E-B363-201DD16FEBA6}"/>
              </a:ext>
            </a:extLst>
          </p:cNvPr>
          <p:cNvSpPr txBox="1"/>
          <p:nvPr/>
        </p:nvSpPr>
        <p:spPr>
          <a:xfrm rot="16200000">
            <a:off x="5328172" y="4680773"/>
            <a:ext cx="241809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BS cooling capacity in physics mode</a:t>
            </a:r>
            <a:endParaRPr lang="en-GB" sz="1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318D488-2BAA-1531-61A3-A48B60416618}"/>
              </a:ext>
            </a:extLst>
          </p:cNvPr>
          <p:cNvSpPr txBox="1"/>
          <p:nvPr/>
        </p:nvSpPr>
        <p:spPr>
          <a:xfrm rot="16200000">
            <a:off x="6260660" y="5371545"/>
            <a:ext cx="103654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…in eco mode</a:t>
            </a:r>
            <a:endParaRPr lang="en-GB" sz="1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4979DDE-448E-BB69-8B16-73D77ED9EB97}"/>
              </a:ext>
            </a:extLst>
          </p:cNvPr>
          <p:cNvSpPr txBox="1"/>
          <p:nvPr/>
        </p:nvSpPr>
        <p:spPr>
          <a:xfrm>
            <a:off x="6872999" y="4332693"/>
            <a:ext cx="583199" cy="169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rgbClr val="92D050"/>
                </a:solidFill>
              </a:rPr>
              <a:t>2023 fill</a:t>
            </a:r>
            <a:endParaRPr lang="en-GB" sz="1100" dirty="0"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D875ACF-3538-D460-4BE4-74324F96C672}"/>
              </a:ext>
            </a:extLst>
          </p:cNvPr>
          <p:cNvSpPr txBox="1"/>
          <p:nvPr/>
        </p:nvSpPr>
        <p:spPr>
          <a:xfrm>
            <a:off x="6872999" y="3961267"/>
            <a:ext cx="583199" cy="169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rgbClr val="0070C0"/>
                </a:solidFill>
              </a:rPr>
              <a:t>2022 fill</a:t>
            </a:r>
            <a:endParaRPr lang="en-GB" sz="11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C68BD9-1F9B-CFE2-51B3-5117324208D0}"/>
              </a:ext>
            </a:extLst>
          </p:cNvPr>
          <p:cNvSpPr txBox="1"/>
          <p:nvPr/>
        </p:nvSpPr>
        <p:spPr>
          <a:xfrm>
            <a:off x="1005142" y="2265997"/>
            <a:ext cx="4379658" cy="2308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 BS cooling capacities in </a:t>
            </a:r>
            <a:r>
              <a:rPr lang="en-GB" sz="1500" dirty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physics mode</a:t>
            </a: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&amp; </a:t>
            </a:r>
            <a:r>
              <a:rPr lang="en-GB" sz="1500" dirty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eco mode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0F685D7A-BC14-2695-2BD3-016CF0636F62}"/>
              </a:ext>
            </a:extLst>
          </p:cNvPr>
          <p:cNvCxnSpPr>
            <a:cxnSpLocks/>
          </p:cNvCxnSpPr>
          <p:nvPr/>
        </p:nvCxnSpPr>
        <p:spPr>
          <a:xfrm flipH="1">
            <a:off x="7938103" y="1675237"/>
            <a:ext cx="3516328" cy="187343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EB0DC21-497B-0EB3-F208-0FCE41793A12}"/>
              </a:ext>
            </a:extLst>
          </p:cNvPr>
          <p:cNvSpPr txBox="1"/>
          <p:nvPr/>
        </p:nvSpPr>
        <p:spPr>
          <a:xfrm>
            <a:off x="5772453" y="3217042"/>
            <a:ext cx="7370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i="1" dirty="0">
                <a:solidFill>
                  <a:srgbClr val="92D050"/>
                </a:solidFill>
              </a:rPr>
              <a:t>225 W/hc</a:t>
            </a:r>
            <a:endParaRPr lang="en-GB" sz="1100" i="1" dirty="0"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D19DBD0-7311-11D9-1ECA-CD772277270A}"/>
              </a:ext>
            </a:extLst>
          </p:cNvPr>
          <p:cNvSpPr txBox="1"/>
          <p:nvPr/>
        </p:nvSpPr>
        <p:spPr>
          <a:xfrm>
            <a:off x="6701989" y="3701961"/>
            <a:ext cx="73708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i="1" dirty="0">
                <a:solidFill>
                  <a:srgbClr val="92D050"/>
                </a:solidFill>
              </a:rPr>
              <a:t>190 W/hc</a:t>
            </a:r>
            <a:endParaRPr lang="en-GB" sz="1100" i="1" dirty="0"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7105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CONCLUSIONS</a:t>
            </a:r>
            <a:endParaRPr lang="en-GB" sz="36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5A25E9-23CE-019A-50EA-ACAF6C724EDD}"/>
              </a:ext>
            </a:extLst>
          </p:cNvPr>
          <p:cNvSpPr txBox="1"/>
          <p:nvPr/>
        </p:nvSpPr>
        <p:spPr>
          <a:xfrm>
            <a:off x="382602" y="842510"/>
            <a:ext cx="11630722" cy="47705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From 2022 to 2023, it was possible to increase the intensity per bunch thanks to the implementation of the </a:t>
            </a:r>
            <a:r>
              <a:rPr lang="en-GB" sz="17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hybrid injection scheme</a:t>
            </a:r>
            <a:r>
              <a:rPr lang="en-GB" sz="1700" dirty="0"/>
              <a:t>, which allowed to significantly reduce the beam screen heat loads by reducing the e-cloud effect.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Additional instrumentation in 8 selected half-cells</a:t>
            </a:r>
            <a:r>
              <a:rPr lang="en-GB" sz="1700" dirty="0"/>
              <a:t> allowed to investigate the behaviour of the BS heat loads at the magnet/aperture level. They are well representative of the entire machine, and they reveal large differences across the half-cells and the apertures. Moreover, all recently replaced magnets demonstrate low heat loads.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a-C coating</a:t>
            </a:r>
            <a:r>
              <a:rPr lang="en-GB" sz="1700" dirty="0"/>
              <a:t> performed by TE-VSC on </a:t>
            </a:r>
            <a:r>
              <a:rPr lang="en-GB" sz="17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Q5L8</a:t>
            </a:r>
            <a:r>
              <a:rPr lang="en-GB" sz="1700" dirty="0"/>
              <a:t> during LS2 allowed to reduce on this magnet the e-cloud heat load to a non-measurable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Instrumentation of 7 PIMS</a:t>
            </a:r>
            <a:r>
              <a:rPr lang="en-GB" sz="1700" dirty="0"/>
              <a:t> allowed to verify that extra heat loads measured in some apertures were not induced by these equipment – however, remains marginal.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Cryoplants re-arrangement in S78&amp;S81 allowed to recover cooling capacity in S78</a:t>
            </a:r>
            <a:r>
              <a:rPr lang="en-GB" sz="1700" dirty="0"/>
              <a:t>, detrimentally to S81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accurately re-assess the available cooling capacities in those 2 sectors, 1-week test is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342900" indent="-342900" algn="ctr">
              <a:buFont typeface="Wingdings" pitchFamily="2" charset="2"/>
              <a:buChar char="Ø"/>
            </a:pPr>
            <a:r>
              <a:rPr lang="en-GB" sz="21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Ready for next year run towards higher beam intensity and matching the cryogenic capacities!</a:t>
            </a:r>
          </a:p>
        </p:txBody>
      </p:sp>
    </p:spTree>
    <p:extLst>
      <p:ext uri="{BB962C8B-B14F-4D97-AF65-F5344CB8AC3E}">
        <p14:creationId xmlns:p14="http://schemas.microsoft.com/office/powerpoint/2010/main" val="1248155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ontreux-Les Rochers-de-Naye | Monument de la course de montagne - ATHLE.ch">
            <a:extLst>
              <a:ext uri="{FF2B5EF4-FFF2-40B4-BE49-F238E27FC236}">
                <a16:creationId xmlns:a16="http://schemas.microsoft.com/office/drawing/2014/main" id="{0AFDF163-9E91-4F59-31AA-1FCE1E0C5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D517782-D3F0-8487-5628-3C0A48FB9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/>
          <a:lstStyle/>
          <a:p>
            <a:r>
              <a:rPr lang="en-GB" dirty="0"/>
              <a:t>THANK YOU</a:t>
            </a:r>
            <a:br>
              <a:rPr lang="en-GB" dirty="0"/>
            </a:br>
            <a:r>
              <a:rPr lang="en-GB" dirty="0"/>
              <a:t>FOR YOUR ATTENTION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4783B2-D40A-9B69-CE23-01F7B4C2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pPr/>
              <a:t>05/12/2023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D1A64F-3046-DAEB-D207-7F95A5A78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CA4A6B-1B4A-593A-2B2F-E33E315F6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03106F-2325-7177-07AF-CC1CBDD45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28"/>
            <a:ext cx="12192000" cy="138784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7E72A29-518E-2CCF-B922-9F5699A7C2B1}"/>
              </a:ext>
            </a:extLst>
          </p:cNvPr>
          <p:cNvSpPr txBox="1"/>
          <p:nvPr/>
        </p:nvSpPr>
        <p:spPr>
          <a:xfrm>
            <a:off x="0" y="6073852"/>
            <a:ext cx="1205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i="1" dirty="0">
                <a:solidFill>
                  <a:srgbClr val="000000"/>
                </a:solidFill>
              </a:rPr>
              <a:t>L. Delprat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1DAB14C-D217-6043-3BAA-AD7C3A04ADE4}"/>
              </a:ext>
            </a:extLst>
          </p:cNvPr>
          <p:cNvSpPr txBox="1"/>
          <p:nvPr/>
        </p:nvSpPr>
        <p:spPr>
          <a:xfrm>
            <a:off x="10942370" y="6073851"/>
            <a:ext cx="1205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i="1" dirty="0">
                <a:solidFill>
                  <a:srgbClr val="000000"/>
                </a:solidFill>
              </a:rPr>
              <a:t>B. Bradu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E5F5729-0B7B-EF11-9EFD-E08098653F7D}"/>
              </a:ext>
            </a:extLst>
          </p:cNvPr>
          <p:cNvSpPr txBox="1"/>
          <p:nvPr/>
        </p:nvSpPr>
        <p:spPr>
          <a:xfrm>
            <a:off x="2860814" y="6073850"/>
            <a:ext cx="6470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i="1" dirty="0">
                <a:solidFill>
                  <a:srgbClr val="000000"/>
                </a:solidFill>
                <a:hlinkClick r:id="rId4"/>
              </a:rPr>
              <a:t>https://</a:t>
            </a:r>
            <a:r>
              <a:rPr lang="fr-FR" i="1" dirty="0" err="1">
                <a:solidFill>
                  <a:srgbClr val="000000"/>
                </a:solidFill>
                <a:hlinkClick r:id="rId4"/>
              </a:rPr>
              <a:t>indico.cern.ch</a:t>
            </a:r>
            <a:r>
              <a:rPr lang="fr-FR" i="1" dirty="0">
                <a:solidFill>
                  <a:srgbClr val="000000"/>
                </a:solidFill>
                <a:hlinkClick r:id="rId4"/>
              </a:rPr>
              <a:t>/</a:t>
            </a:r>
            <a:r>
              <a:rPr lang="fr-FR" i="1" dirty="0" err="1">
                <a:solidFill>
                  <a:srgbClr val="000000"/>
                </a:solidFill>
                <a:hlinkClick r:id="rId4"/>
              </a:rPr>
              <a:t>event</a:t>
            </a:r>
            <a:r>
              <a:rPr lang="fr-FR" i="1" dirty="0">
                <a:solidFill>
                  <a:srgbClr val="000000"/>
                </a:solidFill>
                <a:hlinkClick r:id="rId4"/>
              </a:rPr>
              <a:t>/1337597/</a:t>
            </a:r>
            <a:r>
              <a:rPr lang="fr-FR" i="1" dirty="0" err="1">
                <a:solidFill>
                  <a:srgbClr val="000000"/>
                </a:solidFill>
                <a:hlinkClick r:id="rId4"/>
              </a:rPr>
              <a:t>overview</a:t>
            </a:r>
            <a:endParaRPr lang="fr-FR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60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INTRODUCTION</a:t>
            </a:r>
            <a:endParaRPr lang="en-GB" sz="36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11C35E-99E6-5099-33A9-159DE677F2D3}"/>
              </a:ext>
            </a:extLst>
          </p:cNvPr>
          <p:cNvSpPr txBox="1"/>
          <p:nvPr/>
        </p:nvSpPr>
        <p:spPr>
          <a:xfrm>
            <a:off x="621503" y="1007914"/>
            <a:ext cx="10091526" cy="48013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Beam screen heat load evolution in LHC from Run 2 to Run 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6 years</a:t>
            </a:r>
            <a:r>
              <a:rPr lang="en-GB" sz="2400" dirty="0"/>
              <a:t> of operation @ </a:t>
            </a: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25ns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First real experience of </a:t>
            </a: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hybrid scheme </a:t>
            </a:r>
            <a:r>
              <a:rPr lang="en-GB" sz="2400" dirty="0"/>
              <a:t>induced heat loads in </a:t>
            </a: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Screening the heat loads: results of measurements performed in </a:t>
            </a: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LHC instrumented half-cells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Carbon coating effect </a:t>
            </a:r>
            <a:r>
              <a:rPr lang="en-GB" sz="2400" dirty="0"/>
              <a:t>in the machine: observation in Q5L8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Heat load estimation in drift with </a:t>
            </a: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PIMS sensors </a:t>
            </a:r>
            <a:r>
              <a:rPr lang="en-GB" sz="2400" dirty="0"/>
              <a:t>(instrumented cells)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Cryogenic capacity limitations </a:t>
            </a:r>
            <a:r>
              <a:rPr lang="en-GB" sz="2400" dirty="0"/>
              <a:t>and possible optimisations (until LS3)</a:t>
            </a:r>
          </a:p>
        </p:txBody>
      </p:sp>
    </p:spTree>
    <p:extLst>
      <p:ext uri="{BB962C8B-B14F-4D97-AF65-F5344CB8AC3E}">
        <p14:creationId xmlns:p14="http://schemas.microsoft.com/office/powerpoint/2010/main" val="2665767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462B4B5C-B713-E31C-B1A6-5BF394BD8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718" y="874696"/>
            <a:ext cx="8638565" cy="5066969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/>
              <a:t>Beam Screen Heat Load Energy </a:t>
            </a:r>
            <a:r>
              <a:rPr lang="en-GB" sz="2400" b="1"/>
              <a:t>@ top energy</a:t>
            </a:r>
            <a:endParaRPr lang="en-GB" sz="3600" b="1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DD97E67-C29C-4B50-7BAD-DD2440CCBE80}"/>
              </a:ext>
            </a:extLst>
          </p:cNvPr>
          <p:cNvSpPr txBox="1"/>
          <p:nvPr/>
        </p:nvSpPr>
        <p:spPr>
          <a:xfrm>
            <a:off x="265667" y="731669"/>
            <a:ext cx="33495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years of operation @ 25 ns </a:t>
            </a: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CB313624-721C-CDFB-6E70-261E1DEDCCB1}"/>
              </a:ext>
            </a:extLst>
          </p:cNvPr>
          <p:cNvSpPr txBox="1"/>
          <p:nvPr/>
        </p:nvSpPr>
        <p:spPr>
          <a:xfrm>
            <a:off x="-1" y="5941665"/>
            <a:ext cx="12191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/>
            <a:r>
              <a:rPr lang="en-GB" i="1" dirty="0"/>
              <a:t>NB: All beam screen heat loads for each fill are available in the </a:t>
            </a:r>
            <a:r>
              <a:rPr lang="en-GB" i="1" dirty="0">
                <a:hlinkClick r:id="rId4"/>
              </a:rPr>
              <a:t>Beam Performance Tracking</a:t>
            </a:r>
            <a:r>
              <a:rPr lang="en-GB" i="1" dirty="0"/>
              <a:t> website + NXCALS</a:t>
            </a:r>
          </a:p>
        </p:txBody>
      </p:sp>
    </p:spTree>
    <p:extLst>
      <p:ext uri="{BB962C8B-B14F-4D97-AF65-F5344CB8AC3E}">
        <p14:creationId xmlns:p14="http://schemas.microsoft.com/office/powerpoint/2010/main" val="2047389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Typical Physics fills: 2022 vs 2023</a:t>
            </a:r>
            <a:endParaRPr lang="en-GB" sz="3600" b="1" dirty="0"/>
          </a:p>
        </p:txBody>
      </p:sp>
      <p:cxnSp>
        <p:nvCxnSpPr>
          <p:cNvPr id="3" name="Straight Connector 9">
            <a:extLst>
              <a:ext uri="{FF2B5EF4-FFF2-40B4-BE49-F238E27FC236}">
                <a16:creationId xmlns:a16="http://schemas.microsoft.com/office/drawing/2014/main" id="{033137B6-6DEA-2795-CEC1-DBAB1EF25F86}"/>
              </a:ext>
            </a:extLst>
          </p:cNvPr>
          <p:cNvCxnSpPr>
            <a:cxnSpLocks/>
          </p:cNvCxnSpPr>
          <p:nvPr/>
        </p:nvCxnSpPr>
        <p:spPr>
          <a:xfrm>
            <a:off x="6096000" y="896645"/>
            <a:ext cx="0" cy="52200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TextBox 11">
            <a:extLst>
              <a:ext uri="{FF2B5EF4-FFF2-40B4-BE49-F238E27FC236}">
                <a16:creationId xmlns:a16="http://schemas.microsoft.com/office/drawing/2014/main" id="{482211DD-414C-2183-4376-FF1156816C9C}"/>
              </a:ext>
            </a:extLst>
          </p:cNvPr>
          <p:cNvSpPr txBox="1"/>
          <p:nvPr/>
        </p:nvSpPr>
        <p:spPr>
          <a:xfrm>
            <a:off x="1006028" y="901250"/>
            <a:ext cx="4234644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Fill </a:t>
            </a:r>
            <a:r>
              <a:rPr lang="en-US" sz="1800" b="1" dirty="0">
                <a:highlight>
                  <a:srgbClr val="FFFF00"/>
                </a:highlight>
              </a:rPr>
              <a:t>#8471</a:t>
            </a:r>
            <a:r>
              <a:rPr lang="en-US" sz="1800" b="1" dirty="0"/>
              <a:t> </a:t>
            </a:r>
            <a:r>
              <a:rPr lang="en-US" sz="1800" dirty="0"/>
              <a:t>(23</a:t>
            </a:r>
            <a:r>
              <a:rPr lang="en-US" sz="1800" baseline="30000" dirty="0"/>
              <a:t>rd</a:t>
            </a:r>
            <a:r>
              <a:rPr lang="en-US" sz="1800" dirty="0"/>
              <a:t> November </a:t>
            </a:r>
            <a:r>
              <a:rPr lang="en-US" sz="1800" dirty="0">
                <a:highlight>
                  <a:srgbClr val="FFFF00"/>
                </a:highlight>
              </a:rPr>
              <a:t>2022</a:t>
            </a:r>
            <a:r>
              <a:rPr lang="en-US" sz="1800" dirty="0"/>
              <a:t>)</a:t>
            </a:r>
          </a:p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25ns_2462b_2450_1737_1735_180bpi_17inj_2INDIV</a:t>
            </a:r>
          </a:p>
          <a:p>
            <a:r>
              <a:rPr lang="en-GB" sz="14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BCMS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scheme :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5x36b trains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C4D378EF-72DD-49F2-9497-65099B15CC58}"/>
              </a:ext>
            </a:extLst>
          </p:cNvPr>
          <p:cNvSpPr txBox="1"/>
          <p:nvPr/>
        </p:nvSpPr>
        <p:spPr>
          <a:xfrm>
            <a:off x="1974400" y="5265655"/>
            <a:ext cx="18549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sym typeface="Wingdings" panose="05000000000000000000" pitchFamily="2" charset="2"/>
              </a:rPr>
              <a:t>σ</a:t>
            </a:r>
            <a:r>
              <a:rPr lang="en-US" sz="1600" dirty="0">
                <a:sym typeface="Wingdings" panose="05000000000000000000" pitchFamily="2" charset="2"/>
              </a:rPr>
              <a:t> = 1.25 ns</a:t>
            </a:r>
          </a:p>
          <a:p>
            <a:r>
              <a:rPr lang="en-US" sz="1600" dirty="0">
                <a:sym typeface="Wingdings" panose="05000000000000000000" pitchFamily="2" charset="2"/>
              </a:rPr>
              <a:t>N = 2462 bunches</a:t>
            </a:r>
            <a:endParaRPr lang="en-US" sz="1600" dirty="0"/>
          </a:p>
          <a:p>
            <a:r>
              <a:rPr lang="en-US" sz="1600" dirty="0">
                <a:sym typeface="Wingdings" panose="05000000000000000000" pitchFamily="2" charset="2"/>
              </a:rPr>
              <a:t>N = 1.5e11 ppb </a:t>
            </a:r>
          </a:p>
          <a:p>
            <a:r>
              <a:rPr lang="en-US" sz="1600" dirty="0" err="1">
                <a:sym typeface="Wingdings" panose="05000000000000000000" pitchFamily="2" charset="2"/>
              </a:rPr>
              <a:t>I</a:t>
            </a:r>
            <a:r>
              <a:rPr lang="en-US" sz="1600" baseline="-25000" dirty="0" err="1">
                <a:sym typeface="Wingdings" panose="05000000000000000000" pitchFamily="2" charset="2"/>
              </a:rPr>
              <a:t>tot</a:t>
            </a:r>
            <a:r>
              <a:rPr lang="en-US" sz="1600" dirty="0">
                <a:sym typeface="Wingdings" panose="05000000000000000000" pitchFamily="2" charset="2"/>
              </a:rPr>
              <a:t> = 3.6e14</a:t>
            </a:r>
            <a:endParaRPr lang="en-GB" sz="1600" dirty="0"/>
          </a:p>
        </p:txBody>
      </p:sp>
      <p:pic>
        <p:nvPicPr>
          <p:cNvPr id="9" name="Picture 21">
            <a:extLst>
              <a:ext uri="{FF2B5EF4-FFF2-40B4-BE49-F238E27FC236}">
                <a16:creationId xmlns:a16="http://schemas.microsoft.com/office/drawing/2014/main" id="{AA32E7F8-754C-70B2-B3F9-DD055D2B4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67" y="1687974"/>
            <a:ext cx="4791931" cy="3595090"/>
          </a:xfrm>
          <a:prstGeom prst="rect">
            <a:avLst/>
          </a:prstGeom>
        </p:spPr>
      </p:pic>
      <p:sp>
        <p:nvSpPr>
          <p:cNvPr id="10" name="TextBox 4">
            <a:extLst>
              <a:ext uri="{FF2B5EF4-FFF2-40B4-BE49-F238E27FC236}">
                <a16:creationId xmlns:a16="http://schemas.microsoft.com/office/drawing/2014/main" id="{8AAE585B-6675-2C67-83B7-F42E350154C4}"/>
              </a:ext>
            </a:extLst>
          </p:cNvPr>
          <p:cNvSpPr txBox="1"/>
          <p:nvPr/>
        </p:nvSpPr>
        <p:spPr>
          <a:xfrm>
            <a:off x="7157060" y="901250"/>
            <a:ext cx="4387044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Fill </a:t>
            </a:r>
            <a:r>
              <a:rPr lang="en-US" sz="1800" b="1" dirty="0">
                <a:highlight>
                  <a:srgbClr val="00FF00"/>
                </a:highlight>
              </a:rPr>
              <a:t>#9072</a:t>
            </a:r>
            <a:r>
              <a:rPr lang="en-US" sz="1800" b="1" dirty="0"/>
              <a:t> </a:t>
            </a:r>
            <a:r>
              <a:rPr lang="en-US" sz="1800" dirty="0"/>
              <a:t>(16</a:t>
            </a:r>
            <a:r>
              <a:rPr lang="en-US" sz="1800" baseline="30000" dirty="0"/>
              <a:t>th</a:t>
            </a:r>
            <a:r>
              <a:rPr lang="en-US" sz="1800" dirty="0"/>
              <a:t> July </a:t>
            </a:r>
            <a:r>
              <a:rPr lang="en-US" sz="1800" dirty="0">
                <a:highlight>
                  <a:srgbClr val="00FF00"/>
                </a:highlight>
              </a:rPr>
              <a:t>2023</a:t>
            </a:r>
            <a:r>
              <a:rPr lang="en-US" sz="1800" dirty="0"/>
              <a:t>) </a:t>
            </a:r>
            <a:r>
              <a:rPr lang="en-US" sz="1100" dirty="0"/>
              <a:t>– before ITL8 event</a:t>
            </a:r>
          </a:p>
          <a:p>
            <a:r>
              <a:rPr lang="nn-NO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25ns_2464b_2452_1842_1821_236bpi_12inj_hybrid</a:t>
            </a:r>
          </a:p>
          <a:p>
            <a:r>
              <a:rPr lang="en-GB" sz="1400" b="1" dirty="0">
                <a:solidFill>
                  <a:srgbClr val="000000"/>
                </a:solidFill>
                <a:highlight>
                  <a:srgbClr val="00FF00"/>
                </a:highlight>
                <a:latin typeface="Calibri" panose="020F0502020204030204" pitchFamily="34" charset="0"/>
              </a:rPr>
              <a:t>Hybrid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 scheme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: 56b (8b4e) + 5x36b trains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F76EA1-F299-D24B-BF7E-B57C9C51B7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578" y="1756574"/>
            <a:ext cx="4840882" cy="34783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A96C704-5393-2A47-EDC0-CBC3EB7E312D}"/>
              </a:ext>
            </a:extLst>
          </p:cNvPr>
          <p:cNvSpPr txBox="1"/>
          <p:nvPr/>
        </p:nvSpPr>
        <p:spPr>
          <a:xfrm>
            <a:off x="8396268" y="5257052"/>
            <a:ext cx="18213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sym typeface="Wingdings" panose="05000000000000000000" pitchFamily="2" charset="2"/>
              </a:rPr>
              <a:t>σ</a:t>
            </a:r>
            <a:r>
              <a:rPr lang="en-US" sz="1600" dirty="0">
                <a:sym typeface="Wingdings" panose="05000000000000000000" pitchFamily="2" charset="2"/>
              </a:rPr>
              <a:t> = 1.27 ns</a:t>
            </a:r>
          </a:p>
          <a:p>
            <a:r>
              <a:rPr lang="en-US" sz="1600" dirty="0">
                <a:sym typeface="Wingdings" panose="05000000000000000000" pitchFamily="2" charset="2"/>
              </a:rPr>
              <a:t>n = 2464 bunches</a:t>
            </a:r>
            <a:endParaRPr lang="en-US" sz="1600" dirty="0"/>
          </a:p>
          <a:p>
            <a:r>
              <a:rPr lang="en-US" sz="1600" dirty="0">
                <a:sym typeface="Wingdings" panose="05000000000000000000" pitchFamily="2" charset="2"/>
              </a:rPr>
              <a:t>N = 1.6e11 ppb </a:t>
            </a:r>
          </a:p>
          <a:p>
            <a:r>
              <a:rPr lang="en-US" sz="1600" dirty="0" err="1">
                <a:sym typeface="Wingdings" panose="05000000000000000000" pitchFamily="2" charset="2"/>
              </a:rPr>
              <a:t>I</a:t>
            </a:r>
            <a:r>
              <a:rPr lang="en-US" sz="1600" baseline="-25000" dirty="0" err="1">
                <a:sym typeface="Wingdings" panose="05000000000000000000" pitchFamily="2" charset="2"/>
              </a:rPr>
              <a:t>tot</a:t>
            </a:r>
            <a:r>
              <a:rPr lang="en-US" sz="1600" dirty="0">
                <a:sym typeface="Wingdings" panose="05000000000000000000" pitchFamily="2" charset="2"/>
              </a:rPr>
              <a:t> = 3.9e14</a:t>
            </a:r>
            <a:endParaRPr lang="en-GB" sz="16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BC7D0EF-704A-EC0F-550B-E8E1734B78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4569" y="5171244"/>
            <a:ext cx="2322862" cy="16867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8012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6CF3915-E0BB-4DA4-6F0E-9DEB81F4C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610" y="1235295"/>
            <a:ext cx="9558781" cy="5018360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Heat load comparison 2022 vs 2023</a:t>
            </a:r>
            <a:endParaRPr lang="en-GB" sz="3600" b="1" dirty="0"/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90143360-113B-B351-50F0-708ABD10AB40}"/>
              </a:ext>
            </a:extLst>
          </p:cNvPr>
          <p:cNvSpPr txBox="1"/>
          <p:nvPr/>
        </p:nvSpPr>
        <p:spPr>
          <a:xfrm>
            <a:off x="1772352" y="697682"/>
            <a:ext cx="81103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Fill #8471: </a:t>
            </a:r>
            <a:r>
              <a:rPr lang="en-GB" sz="1400" b="1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25ns_2462b_2450_1737_1735_180bpi_17inj_2INDIV (5x36b)</a:t>
            </a:r>
          </a:p>
          <a:p>
            <a:r>
              <a:rPr lang="en-GB" sz="1400" b="1" dirty="0">
                <a:solidFill>
                  <a:srgbClr val="DAA600"/>
                </a:solidFill>
                <a:latin typeface="Calibri" panose="020F0502020204030204" pitchFamily="34" charset="0"/>
              </a:rPr>
              <a:t>Fill #9072: </a:t>
            </a:r>
            <a:r>
              <a:rPr lang="nn-NO" sz="1400" b="1" i="0" u="none" strike="noStrike" dirty="0">
                <a:solidFill>
                  <a:srgbClr val="DAA600"/>
                </a:solidFill>
                <a:effectLst/>
                <a:latin typeface="Calibri" panose="020F0502020204030204" pitchFamily="34" charset="0"/>
              </a:rPr>
              <a:t>25ns_2464b_2452_1842_1821_236bpi_12inj_hybrid </a:t>
            </a:r>
            <a:r>
              <a:rPr lang="en-GB" sz="1400" b="1" i="0" u="none" strike="noStrike" dirty="0">
                <a:solidFill>
                  <a:srgbClr val="DAA600"/>
                </a:solidFill>
                <a:effectLst/>
                <a:latin typeface="Calibri" panose="020F0502020204030204" pitchFamily="34" charset="0"/>
              </a:rPr>
              <a:t>(</a:t>
            </a:r>
            <a:r>
              <a:rPr lang="en-GB" sz="1400" b="1" dirty="0">
                <a:solidFill>
                  <a:srgbClr val="DAA600"/>
                </a:solidFill>
                <a:latin typeface="Calibri" panose="020F0502020204030204" pitchFamily="34" charset="0"/>
              </a:rPr>
              <a:t>56b (8b4e) + 5x36b trains</a:t>
            </a:r>
            <a:r>
              <a:rPr lang="en-GB" sz="1400" b="1" i="0" u="none" strike="noStrike" dirty="0">
                <a:solidFill>
                  <a:srgbClr val="DAA600"/>
                </a:solidFill>
                <a:effectLst/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29" name="TextBox 25">
            <a:extLst>
              <a:ext uri="{FF2B5EF4-FFF2-40B4-BE49-F238E27FC236}">
                <a16:creationId xmlns:a16="http://schemas.microsoft.com/office/drawing/2014/main" id="{889805A6-BCFD-8A72-0001-B75412BF8611}"/>
              </a:ext>
            </a:extLst>
          </p:cNvPr>
          <p:cNvSpPr txBox="1"/>
          <p:nvPr/>
        </p:nvSpPr>
        <p:spPr>
          <a:xfrm>
            <a:off x="1214446" y="697682"/>
            <a:ext cx="557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2022</a:t>
            </a:r>
            <a:endParaRPr lang="en-GB" sz="1400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0" name="TextBox 25">
            <a:extLst>
              <a:ext uri="{FF2B5EF4-FFF2-40B4-BE49-F238E27FC236}">
                <a16:creationId xmlns:a16="http://schemas.microsoft.com/office/drawing/2014/main" id="{DEC1380E-20E2-2F85-BD9E-99FCB1F0DC6A}"/>
              </a:ext>
            </a:extLst>
          </p:cNvPr>
          <p:cNvSpPr txBox="1"/>
          <p:nvPr/>
        </p:nvSpPr>
        <p:spPr>
          <a:xfrm>
            <a:off x="1214446" y="919051"/>
            <a:ext cx="557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rgbClr val="DAA600"/>
                </a:solidFill>
                <a:latin typeface="Calibri" panose="020F0502020204030204" pitchFamily="34" charset="0"/>
              </a:rPr>
              <a:t>2023</a:t>
            </a:r>
            <a:endParaRPr lang="en-GB" sz="1400" b="1" i="0" u="none" strike="noStrike" dirty="0">
              <a:solidFill>
                <a:srgbClr val="DAA6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CF1BC863-07E1-B60D-5F16-F3E99C73233F}"/>
              </a:ext>
            </a:extLst>
          </p:cNvPr>
          <p:cNvSpPr txBox="1"/>
          <p:nvPr/>
        </p:nvSpPr>
        <p:spPr>
          <a:xfrm>
            <a:off x="2276574" y="3058153"/>
            <a:ext cx="557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Calibri" panose="020F0502020204030204" pitchFamily="34" charset="0"/>
              </a:rPr>
              <a:t>2022</a:t>
            </a:r>
            <a:endParaRPr lang="en-GB" sz="1400" b="1" i="0" u="none" strike="noStrik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2" name="TextBox 25">
            <a:extLst>
              <a:ext uri="{FF2B5EF4-FFF2-40B4-BE49-F238E27FC236}">
                <a16:creationId xmlns:a16="http://schemas.microsoft.com/office/drawing/2014/main" id="{99AB8831-E6F1-4F51-BAA0-0B066B8C7DC6}"/>
              </a:ext>
            </a:extLst>
          </p:cNvPr>
          <p:cNvSpPr txBox="1"/>
          <p:nvPr/>
        </p:nvSpPr>
        <p:spPr>
          <a:xfrm>
            <a:off x="2699908" y="3058154"/>
            <a:ext cx="557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2023</a:t>
            </a:r>
            <a:endParaRPr lang="en-GB" sz="14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7" name="Straight Connector 5">
            <a:extLst>
              <a:ext uri="{FF2B5EF4-FFF2-40B4-BE49-F238E27FC236}">
                <a16:creationId xmlns:a16="http://schemas.microsoft.com/office/drawing/2014/main" id="{240D2BE6-14BD-B3D8-74CE-7ED3E99EB2D3}"/>
              </a:ext>
            </a:extLst>
          </p:cNvPr>
          <p:cNvCxnSpPr/>
          <p:nvPr/>
        </p:nvCxnSpPr>
        <p:spPr>
          <a:xfrm>
            <a:off x="1772352" y="2610053"/>
            <a:ext cx="10080000" cy="0"/>
          </a:xfrm>
          <a:prstGeom prst="line">
            <a:avLst/>
          </a:prstGeom>
          <a:ln w="3175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4">
            <a:extLst>
              <a:ext uri="{FF2B5EF4-FFF2-40B4-BE49-F238E27FC236}">
                <a16:creationId xmlns:a16="http://schemas.microsoft.com/office/drawing/2014/main" id="{AED53AE0-957D-7C21-8926-C1FDEBA8F54C}"/>
              </a:ext>
            </a:extLst>
          </p:cNvPr>
          <p:cNvSpPr txBox="1"/>
          <p:nvPr/>
        </p:nvSpPr>
        <p:spPr>
          <a:xfrm>
            <a:off x="10899845" y="227299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DR</a:t>
            </a:r>
            <a:endParaRPr lang="en-GB" dirty="0"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BED02166-0B07-300D-EC45-A566F0118FE4}"/>
              </a:ext>
            </a:extLst>
          </p:cNvPr>
          <p:cNvSpPr txBox="1"/>
          <p:nvPr/>
        </p:nvSpPr>
        <p:spPr>
          <a:xfrm>
            <a:off x="10899845" y="2613515"/>
            <a:ext cx="106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85 W/hc</a:t>
            </a:r>
            <a:endParaRPr lang="en-GB" dirty="0"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4621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504E9A54-31F8-93E5-D0F2-54F7D6C76B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72" t="3381" r="1931" b="896"/>
          <a:stretch/>
        </p:blipFill>
        <p:spPr>
          <a:xfrm>
            <a:off x="3654136" y="1049286"/>
            <a:ext cx="4883727" cy="5008418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Heat load repartition in 2023</a:t>
            </a:r>
            <a:endParaRPr lang="en-GB" sz="3600" b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DD97E67-C29C-4B50-7BAD-DD2440CCBE80}"/>
              </a:ext>
            </a:extLst>
          </p:cNvPr>
          <p:cNvSpPr txBox="1"/>
          <p:nvPr/>
        </p:nvSpPr>
        <p:spPr>
          <a:xfrm>
            <a:off x="269824" y="3187748"/>
            <a:ext cx="321540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416 ARC half-cells are represented on the ring (53m each)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80DDD32E-8E95-B59B-16DD-7C671376F9E4}"/>
              </a:ext>
            </a:extLst>
          </p:cNvPr>
          <p:cNvSpPr txBox="1"/>
          <p:nvPr/>
        </p:nvSpPr>
        <p:spPr>
          <a:xfrm>
            <a:off x="2043100" y="679954"/>
            <a:ext cx="81058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</a:rPr>
              <a:t>Fill #9072 (16</a:t>
            </a:r>
            <a:r>
              <a:rPr lang="en-GB" b="1" baseline="30000" dirty="0">
                <a:solidFill>
                  <a:srgbClr val="0070C0"/>
                </a:solidFill>
                <a:latin typeface="Calibri" panose="020F0502020204030204" pitchFamily="34" charset="0"/>
              </a:rPr>
              <a:t>th</a:t>
            </a: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</a:rPr>
              <a:t> July 2023): </a:t>
            </a:r>
            <a:r>
              <a:rPr lang="nn-NO" b="1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25ns_2464b_2452_1842_1821_236bpi_12inj_hybrid</a:t>
            </a:r>
            <a:endParaRPr lang="en-GB" b="1" i="0" u="none" strike="noStrike" dirty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872D46-13A9-2604-0138-7FA3A85F62E8}"/>
              </a:ext>
            </a:extLst>
          </p:cNvPr>
          <p:cNvSpPr/>
          <p:nvPr/>
        </p:nvSpPr>
        <p:spPr>
          <a:xfrm rot="2019531">
            <a:off x="7005308" y="1696246"/>
            <a:ext cx="525348" cy="188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rgbClr val="000000"/>
                </a:solidFill>
              </a:rPr>
              <a:t>17L6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E2DCCB-8AEB-2839-D9B8-5FDB55382448}"/>
              </a:ext>
            </a:extLst>
          </p:cNvPr>
          <p:cNvSpPr/>
          <p:nvPr/>
        </p:nvSpPr>
        <p:spPr>
          <a:xfrm rot="7729899">
            <a:off x="7700791" y="4868637"/>
            <a:ext cx="525348" cy="188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rgbClr val="000000"/>
                </a:solidFill>
              </a:rPr>
              <a:t>27L8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6DBC01-FC0F-2B8C-9262-E6D6B17B65E7}"/>
              </a:ext>
            </a:extLst>
          </p:cNvPr>
          <p:cNvSpPr/>
          <p:nvPr/>
        </p:nvSpPr>
        <p:spPr>
          <a:xfrm rot="12102675">
            <a:off x="5014801" y="5713206"/>
            <a:ext cx="525348" cy="188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rgbClr val="000000"/>
                </a:solidFill>
              </a:rPr>
              <a:t>31L2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BE97A9-41E0-DD39-1F85-EC71594D81FF}"/>
              </a:ext>
            </a:extLst>
          </p:cNvPr>
          <p:cNvSpPr/>
          <p:nvPr/>
        </p:nvSpPr>
        <p:spPr>
          <a:xfrm rot="14026106">
            <a:off x="3996589" y="4808229"/>
            <a:ext cx="525348" cy="188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rgbClr val="000000"/>
                </a:solidFill>
              </a:rPr>
              <a:t>15R2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D80815-F5C7-27B4-AC42-0B73123C3EAE}"/>
              </a:ext>
            </a:extLst>
          </p:cNvPr>
          <p:cNvSpPr/>
          <p:nvPr/>
        </p:nvSpPr>
        <p:spPr>
          <a:xfrm rot="15232901">
            <a:off x="3701585" y="4234739"/>
            <a:ext cx="525348" cy="188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rgbClr val="000000"/>
                </a:solidFill>
              </a:rPr>
              <a:t>33R2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89F97D-7774-BE47-1CD8-5DB837C69DC6}"/>
              </a:ext>
            </a:extLst>
          </p:cNvPr>
          <p:cNvSpPr/>
          <p:nvPr/>
        </p:nvSpPr>
        <p:spPr>
          <a:xfrm rot="19426212">
            <a:off x="4587502" y="1927839"/>
            <a:ext cx="525348" cy="188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rgbClr val="000000"/>
                </a:solidFill>
              </a:rPr>
              <a:t>13R4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43975A-0327-DDCC-ECDD-8A35B3C74DA1}"/>
              </a:ext>
            </a:extLst>
          </p:cNvPr>
          <p:cNvSpPr/>
          <p:nvPr/>
        </p:nvSpPr>
        <p:spPr>
          <a:xfrm rot="19822208">
            <a:off x="5010814" y="1542356"/>
            <a:ext cx="525348" cy="188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rgbClr val="000000"/>
                </a:solidFill>
              </a:rPr>
              <a:t>33L5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82A6FA-CD79-F5EB-ABC1-F8DAA69CC8F6}"/>
              </a:ext>
            </a:extLst>
          </p:cNvPr>
          <p:cNvSpPr/>
          <p:nvPr/>
        </p:nvSpPr>
        <p:spPr>
          <a:xfrm>
            <a:off x="5570651" y="1370042"/>
            <a:ext cx="525348" cy="188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rgbClr val="000000"/>
                </a:solidFill>
              </a:rPr>
              <a:t>13L5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B4693-3BCB-B3CF-4F9A-B621D89E45A3}"/>
              </a:ext>
            </a:extLst>
          </p:cNvPr>
          <p:cNvSpPr/>
          <p:nvPr/>
        </p:nvSpPr>
        <p:spPr>
          <a:xfrm>
            <a:off x="8976476" y="3425587"/>
            <a:ext cx="599577" cy="1884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err="1">
                <a:solidFill>
                  <a:srgbClr val="000000"/>
                </a:solidFill>
              </a:rPr>
              <a:t>xxR</a:t>
            </a:r>
            <a:r>
              <a:rPr lang="fr-FR" sz="1000" dirty="0">
                <a:solidFill>
                  <a:srgbClr val="000000"/>
                </a:solidFill>
              </a:rPr>
              <a:t>/Ly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C73BD08-BC32-1515-83B7-0AE74E91D8D0}"/>
              </a:ext>
            </a:extLst>
          </p:cNvPr>
          <p:cNvSpPr txBox="1"/>
          <p:nvPr/>
        </p:nvSpPr>
        <p:spPr>
          <a:xfrm>
            <a:off x="9665109" y="3428284"/>
            <a:ext cx="157293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highlight>
                  <a:srgbClr val="FFFF00"/>
                </a:highlight>
              </a:rPr>
              <a:t>Instrumented half-cell</a:t>
            </a:r>
          </a:p>
        </p:txBody>
      </p:sp>
    </p:spTree>
    <p:extLst>
      <p:ext uri="{BB962C8B-B14F-4D97-AF65-F5344CB8AC3E}">
        <p14:creationId xmlns:p14="http://schemas.microsoft.com/office/powerpoint/2010/main" val="2736846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Heat load distribution over LHC</a:t>
            </a:r>
            <a:endParaRPr lang="en-GB" sz="3600" b="1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94DA8FA-D7C0-C343-E918-4950E0E51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9" y="744379"/>
            <a:ext cx="9361023" cy="553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286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Results of the new cryo instrumentation</a:t>
            </a:r>
            <a:endParaRPr lang="en-GB" sz="3600" b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DD97E67-C29C-4B50-7BAD-DD2440CCBE80}"/>
              </a:ext>
            </a:extLst>
          </p:cNvPr>
          <p:cNvSpPr txBox="1"/>
          <p:nvPr/>
        </p:nvSpPr>
        <p:spPr>
          <a:xfrm>
            <a:off x="382602" y="1112674"/>
            <a:ext cx="6348398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Full instrumentation of 8 half-cells validated in 2022, please refer to Chamonix Workshop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64 individual apertures instrumented (48 in dipoles + 16 in quadrupoles)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apertures missing due to instrumentation issues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1 sensor lost in 13L5 (need to open the IC)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2 sensors badly calibrated in 17L6 and 27L8, to be corrected during EYETS’23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 the instrumented half-cells: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1 magnet exchanged in 2017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2 magnets exchanged in LS2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67D9DC9-39B8-782D-E8DF-3ECD6BED1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1670" y="5477197"/>
            <a:ext cx="1898740" cy="75949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E16D40A-02C2-86EE-0977-88091E42E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60" y="5514497"/>
            <a:ext cx="4835570" cy="12757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F1DB69AF-6386-3061-7069-105D778884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1510" y="729987"/>
            <a:ext cx="5406630" cy="2699013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332CACEA-0917-5D74-C7D5-C4F5776789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1510" y="3566097"/>
            <a:ext cx="5406630" cy="262477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6121BBE-6DC6-6D01-9536-C9F231B5627A}"/>
              </a:ext>
            </a:extLst>
          </p:cNvPr>
          <p:cNvSpPr/>
          <p:nvPr/>
        </p:nvSpPr>
        <p:spPr>
          <a:xfrm>
            <a:off x="8145517" y="4319752"/>
            <a:ext cx="1166649" cy="523517"/>
          </a:xfrm>
          <a:prstGeom prst="rect">
            <a:avLst/>
          </a:prstGeom>
          <a:solidFill>
            <a:srgbClr val="68E299">
              <a:alpha val="1686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666C854-D825-C3D2-2E44-44A4315E71D5}"/>
              </a:ext>
            </a:extLst>
          </p:cNvPr>
          <p:cNvSpPr txBox="1"/>
          <p:nvPr/>
        </p:nvSpPr>
        <p:spPr>
          <a:xfrm>
            <a:off x="8135007" y="4391117"/>
            <a:ext cx="5922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dirty="0"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690EDF4-B7C9-A6A0-635C-32795906205B}"/>
              </a:ext>
            </a:extLst>
          </p:cNvPr>
          <p:cNvSpPr txBox="1"/>
          <p:nvPr/>
        </p:nvSpPr>
        <p:spPr>
          <a:xfrm>
            <a:off x="8719884" y="4391117"/>
            <a:ext cx="5922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dirty="0"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LS2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8780587-BC5D-1E82-A419-200D7402E640}"/>
              </a:ext>
            </a:extLst>
          </p:cNvPr>
          <p:cNvSpPr txBox="1"/>
          <p:nvPr/>
        </p:nvSpPr>
        <p:spPr>
          <a:xfrm>
            <a:off x="10868760" y="2980575"/>
            <a:ext cx="5922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dirty="0"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LS2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F5F1B6B-1808-1C87-55F7-FA8D880E99C9}"/>
              </a:ext>
            </a:extLst>
          </p:cNvPr>
          <p:cNvSpPr/>
          <p:nvPr/>
        </p:nvSpPr>
        <p:spPr>
          <a:xfrm>
            <a:off x="10831484" y="2905483"/>
            <a:ext cx="666834" cy="523517"/>
          </a:xfrm>
          <a:prstGeom prst="rect">
            <a:avLst/>
          </a:prstGeom>
          <a:solidFill>
            <a:srgbClr val="68E299">
              <a:alpha val="1686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013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3">
            <a:extLst>
              <a:ext uri="{FF2B5EF4-FFF2-40B4-BE49-F238E27FC236}">
                <a16:creationId xmlns:a16="http://schemas.microsoft.com/office/drawing/2014/main" id="{F3BC703E-E636-86D8-D90E-375C3453D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992" y="2001126"/>
            <a:ext cx="6006847" cy="3156731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8C04606E-68CF-B0AB-6F4E-7DC8580C0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07" y="2001126"/>
            <a:ext cx="5775700" cy="3156731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1861C-A237-F440-AE43-F25D95CC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GB" smtClean="0"/>
              <a:t>05/12/2023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78A56-C603-F34F-8ED6-956BA30F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TE-CRG | Electron cloud impact on LHC Cryogenics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FFA11-34B7-FE46-AF2B-2EC3D0F1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DB574C7-06BF-84F9-FB70-F58B54352F63}"/>
              </a:ext>
            </a:extLst>
          </p:cNvPr>
          <p:cNvSpPr txBox="1"/>
          <p:nvPr/>
        </p:nvSpPr>
        <p:spPr>
          <a:xfrm>
            <a:off x="0" y="67736"/>
            <a:ext cx="12192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Statistics on instrumented apertures</a:t>
            </a:r>
            <a:endParaRPr lang="en-GB" sz="36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5A25E9-23CE-019A-50EA-ACAF6C724EDD}"/>
              </a:ext>
            </a:extLst>
          </p:cNvPr>
          <p:cNvSpPr txBox="1"/>
          <p:nvPr/>
        </p:nvSpPr>
        <p:spPr>
          <a:xfrm>
            <a:off x="1892309" y="958922"/>
            <a:ext cx="84073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Expected heat loads for such a fill (#9072, 2023 reference for this talk):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C320E7E-5890-DBFC-ABFB-A1C21E01E4B9}"/>
              </a:ext>
            </a:extLst>
          </p:cNvPr>
          <p:cNvSpPr txBox="1"/>
          <p:nvPr/>
        </p:nvSpPr>
        <p:spPr>
          <a:xfrm>
            <a:off x="3994155" y="1511554"/>
            <a:ext cx="42036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≈ 0.3 W/m for [SR + IC]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CB0645D-2434-C3CE-FB7E-79C1F51FB8A2}"/>
              </a:ext>
            </a:extLst>
          </p:cNvPr>
          <p:cNvSpPr txBox="1"/>
          <p:nvPr/>
        </p:nvSpPr>
        <p:spPr>
          <a:xfrm>
            <a:off x="0" y="5572662"/>
            <a:ext cx="12192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4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Quite important dispersion of the heat loads within the apertures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FD01E5-8730-573B-DE80-14E4A19284BD}"/>
              </a:ext>
            </a:extLst>
          </p:cNvPr>
          <p:cNvSpPr/>
          <p:nvPr/>
        </p:nvSpPr>
        <p:spPr>
          <a:xfrm>
            <a:off x="4287859" y="1448493"/>
            <a:ext cx="2985300" cy="369331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666A67-B513-EF37-70F2-30F92BE36B06}"/>
              </a:ext>
            </a:extLst>
          </p:cNvPr>
          <p:cNvSpPr/>
          <p:nvPr/>
        </p:nvSpPr>
        <p:spPr>
          <a:xfrm>
            <a:off x="4549562" y="2869325"/>
            <a:ext cx="1189086" cy="2282812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2076C0D-6B3F-A0ED-8940-F0E412E7F3A9}"/>
              </a:ext>
            </a:extLst>
          </p:cNvPr>
          <p:cNvSpPr/>
          <p:nvPr/>
        </p:nvSpPr>
        <p:spPr>
          <a:xfrm>
            <a:off x="10682348" y="2869325"/>
            <a:ext cx="1189086" cy="2282812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9291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EC2AF3AF-509B-CA4A-8DA3-61FFCDF6CEBC}" vid="{1AC66F42-7C68-1642-AC3E-2651A179052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2399</TotalTime>
  <Words>1679</Words>
  <Application>Microsoft Macintosh PowerPoint</Application>
  <PresentationFormat>Grand écran</PresentationFormat>
  <Paragraphs>234</Paragraphs>
  <Slides>15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 Math</vt:lpstr>
      <vt:lpstr>rtxmi</vt:lpstr>
      <vt:lpstr>TeXGyreTermes</vt:lpstr>
      <vt:lpstr>txsys</vt:lpstr>
      <vt:lpstr>Wingdings</vt:lpstr>
      <vt:lpstr>CERN</vt:lpstr>
      <vt:lpstr>Electron cloud impact on LHC cryogenics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 Delprat</dc:creator>
  <cp:lastModifiedBy>Laurent Delprat</cp:lastModifiedBy>
  <cp:revision>344</cp:revision>
  <dcterms:created xsi:type="dcterms:W3CDTF">2021-12-03T10:16:32Z</dcterms:created>
  <dcterms:modified xsi:type="dcterms:W3CDTF">2023-12-05T10:22:03Z</dcterms:modified>
</cp:coreProperties>
</file>