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407" r:id="rId3"/>
    <p:sldId id="501" r:id="rId4"/>
    <p:sldId id="502" r:id="rId5"/>
    <p:sldId id="293" r:id="rId6"/>
    <p:sldId id="367" r:id="rId7"/>
    <p:sldId id="362" r:id="rId8"/>
    <p:sldId id="452" r:id="rId9"/>
    <p:sldId id="503" r:id="rId10"/>
    <p:sldId id="477" r:id="rId11"/>
    <p:sldId id="480" r:id="rId12"/>
    <p:sldId id="489" r:id="rId13"/>
    <p:sldId id="481" r:id="rId14"/>
    <p:sldId id="504" r:id="rId15"/>
    <p:sldId id="486" r:id="rId16"/>
    <p:sldId id="485" r:id="rId17"/>
    <p:sldId id="505" r:id="rId18"/>
    <p:sldId id="500" r:id="rId19"/>
    <p:sldId id="444" r:id="rId20"/>
    <p:sldId id="445" r:id="rId21"/>
    <p:sldId id="446" r:id="rId22"/>
    <p:sldId id="447" r:id="rId23"/>
    <p:sldId id="466" r:id="rId24"/>
    <p:sldId id="482" r:id="rId25"/>
    <p:sldId id="465" r:id="rId26"/>
    <p:sldId id="286" r:id="rId27"/>
    <p:sldId id="284" r:id="rId28"/>
    <p:sldId id="285" r:id="rId29"/>
    <p:sldId id="475" r:id="rId30"/>
    <p:sldId id="497" r:id="rId31"/>
    <p:sldId id="389" r:id="rId32"/>
    <p:sldId id="498" r:id="rId33"/>
    <p:sldId id="383" r:id="rId34"/>
    <p:sldId id="499" r:id="rId35"/>
    <p:sldId id="438" r:id="rId36"/>
    <p:sldId id="418" r:id="rId37"/>
    <p:sldId id="443" r:id="rId38"/>
    <p:sldId id="441" r:id="rId39"/>
    <p:sldId id="442" r:id="rId40"/>
    <p:sldId id="278" r:id="rId4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0070C0"/>
    <a:srgbClr val="578737"/>
    <a:srgbClr val="0033A0"/>
    <a:srgbClr val="6E2466"/>
    <a:srgbClr val="E15E32"/>
    <a:srgbClr val="33CC33"/>
    <a:srgbClr val="F42F2B"/>
    <a:srgbClr val="70AD47"/>
    <a:srgbClr val="FC4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60" autoAdjust="0"/>
    <p:restoredTop sz="75163" autoAdjust="0"/>
  </p:normalViewPr>
  <p:slideViewPr>
    <p:cSldViewPr>
      <p:cViewPr varScale="1">
        <p:scale>
          <a:sx n="82" d="100"/>
          <a:sy n="82" d="100"/>
        </p:scale>
        <p:origin x="8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-19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89685-179E-4A3F-8249-D8CE36D76AB3}" type="datetimeFigureOut">
              <a:rPr lang="fr-FR" smtClean="0"/>
              <a:t>06/12/2023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8A127-5AD7-4E6B-9859-F84F8FB615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28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95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1590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859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898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30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3696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623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222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6360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7432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89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7972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356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7363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6788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594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398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663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862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224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419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496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8A127-5AD7-4E6B-9859-F84F8FB6159A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928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793A62-AA7E-5A4D-A43E-DF1B3593C4E5}" type="datetime1">
              <a:rPr lang="en-US"/>
              <a:t>12/6/2023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9" Type="http://schemas.openxmlformats.org/officeDocument/2006/relationships/image" Target="../media/image48.png"/><Relationship Id="rId21" Type="http://schemas.openxmlformats.org/officeDocument/2006/relationships/image" Target="../media/image29.png"/><Relationship Id="rId34" Type="http://schemas.openxmlformats.org/officeDocument/2006/relationships/image" Target="../media/image43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33" Type="http://schemas.openxmlformats.org/officeDocument/2006/relationships/image" Target="../media/image42.png"/><Relationship Id="rId38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32" Type="http://schemas.openxmlformats.org/officeDocument/2006/relationships/image" Target="../media/image41.png"/><Relationship Id="rId37" Type="http://schemas.openxmlformats.org/officeDocument/2006/relationships/image" Target="../media/image46.png"/><Relationship Id="rId40" Type="http://schemas.openxmlformats.org/officeDocument/2006/relationships/image" Target="../media/image49.png"/><Relationship Id="rId5" Type="http://schemas.openxmlformats.org/officeDocument/2006/relationships/image" Target="../media/image14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png"/><Relationship Id="rId36" Type="http://schemas.openxmlformats.org/officeDocument/2006/relationships/image" Target="../media/image45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31" Type="http://schemas.openxmlformats.org/officeDocument/2006/relationships/image" Target="../media/image40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Relationship Id="rId35" Type="http://schemas.openxmlformats.org/officeDocument/2006/relationships/image" Target="../media/image44.png"/><Relationship Id="rId8" Type="http://schemas.openxmlformats.org/officeDocument/2006/relationships/image" Target="../media/image16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2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34" Type="http://schemas.openxmlformats.org/officeDocument/2006/relationships/image" Target="../media/image7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42.png"/><Relationship Id="rId33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32" Type="http://schemas.openxmlformats.org/officeDocument/2006/relationships/image" Target="../media/image76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28" Type="http://schemas.openxmlformats.org/officeDocument/2006/relationships/image" Target="../media/image45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31" Type="http://schemas.openxmlformats.org/officeDocument/2006/relationships/image" Target="../media/image75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Relationship Id="rId27" Type="http://schemas.openxmlformats.org/officeDocument/2006/relationships/image" Target="../media/image73.png"/><Relationship Id="rId30" Type="http://schemas.openxmlformats.org/officeDocument/2006/relationships/image" Target="../media/image74.png"/><Relationship Id="rId35" Type="http://schemas.openxmlformats.org/officeDocument/2006/relationships/image" Target="../media/image79.png"/><Relationship Id="rId8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80.png"/><Relationship Id="rId21" Type="http://schemas.openxmlformats.org/officeDocument/2006/relationships/image" Target="../media/image9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5" Type="http://schemas.openxmlformats.org/officeDocument/2006/relationships/image" Target="../media/image102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93.png"/><Relationship Id="rId20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24" Type="http://schemas.openxmlformats.org/officeDocument/2006/relationships/image" Target="../media/image101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23" Type="http://schemas.openxmlformats.org/officeDocument/2006/relationships/image" Target="../media/image100.pn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Relationship Id="rId22" Type="http://schemas.openxmlformats.org/officeDocument/2006/relationships/image" Target="../media/image9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5.png"/><Relationship Id="rId5" Type="http://schemas.openxmlformats.org/officeDocument/2006/relationships/image" Target="../media/image342.png"/><Relationship Id="rId4" Type="http://schemas.openxmlformats.org/officeDocument/2006/relationships/image" Target="../media/image10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5.png"/><Relationship Id="rId18" Type="http://schemas.openxmlformats.org/officeDocument/2006/relationships/image" Target="../media/image120.png"/><Relationship Id="rId26" Type="http://schemas.openxmlformats.org/officeDocument/2006/relationships/image" Target="../media/image128.png"/><Relationship Id="rId39" Type="http://schemas.openxmlformats.org/officeDocument/2006/relationships/image" Target="../media/image1221.png"/><Relationship Id="rId21" Type="http://schemas.openxmlformats.org/officeDocument/2006/relationships/image" Target="../media/image123.png"/><Relationship Id="rId34" Type="http://schemas.openxmlformats.org/officeDocument/2006/relationships/image" Target="../media/image1171.png"/><Relationship Id="rId42" Type="http://schemas.openxmlformats.org/officeDocument/2006/relationships/image" Target="../media/image1250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118.png"/><Relationship Id="rId29" Type="http://schemas.openxmlformats.org/officeDocument/2006/relationships/image" Target="../media/image1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24" Type="http://schemas.openxmlformats.org/officeDocument/2006/relationships/image" Target="../media/image126.png"/><Relationship Id="rId32" Type="http://schemas.openxmlformats.org/officeDocument/2006/relationships/image" Target="../media/image1150.png"/><Relationship Id="rId37" Type="http://schemas.openxmlformats.org/officeDocument/2006/relationships/image" Target="../media/image1201.png"/><Relationship Id="rId40" Type="http://schemas.openxmlformats.org/officeDocument/2006/relationships/image" Target="../media/image1230.png"/><Relationship Id="rId45" Type="http://schemas.openxmlformats.org/officeDocument/2006/relationships/image" Target="../media/image1280.png"/><Relationship Id="rId5" Type="http://schemas.openxmlformats.org/officeDocument/2006/relationships/image" Target="../media/image107.png"/><Relationship Id="rId15" Type="http://schemas.openxmlformats.org/officeDocument/2006/relationships/image" Target="../media/image117.png"/><Relationship Id="rId23" Type="http://schemas.openxmlformats.org/officeDocument/2006/relationships/image" Target="../media/image125.png"/><Relationship Id="rId28" Type="http://schemas.openxmlformats.org/officeDocument/2006/relationships/image" Target="../media/image130.png"/><Relationship Id="rId36" Type="http://schemas.openxmlformats.org/officeDocument/2006/relationships/image" Target="../media/image1192.png"/><Relationship Id="rId10" Type="http://schemas.openxmlformats.org/officeDocument/2006/relationships/image" Target="../media/image112.png"/><Relationship Id="rId19" Type="http://schemas.openxmlformats.org/officeDocument/2006/relationships/image" Target="../media/image121.png"/><Relationship Id="rId31" Type="http://schemas.openxmlformats.org/officeDocument/2006/relationships/image" Target="../media/image133.png"/><Relationship Id="rId44" Type="http://schemas.openxmlformats.org/officeDocument/2006/relationships/image" Target="../media/image1270.png"/><Relationship Id="rId4" Type="http://schemas.openxmlformats.org/officeDocument/2006/relationships/image" Target="../media/image452.png"/><Relationship Id="rId9" Type="http://schemas.openxmlformats.org/officeDocument/2006/relationships/image" Target="../media/image111.png"/><Relationship Id="rId14" Type="http://schemas.openxmlformats.org/officeDocument/2006/relationships/image" Target="../media/image116.png"/><Relationship Id="rId22" Type="http://schemas.openxmlformats.org/officeDocument/2006/relationships/image" Target="../media/image124.png"/><Relationship Id="rId27" Type="http://schemas.openxmlformats.org/officeDocument/2006/relationships/image" Target="../media/image129.png"/><Relationship Id="rId30" Type="http://schemas.openxmlformats.org/officeDocument/2006/relationships/image" Target="../media/image132.png"/><Relationship Id="rId35" Type="http://schemas.openxmlformats.org/officeDocument/2006/relationships/image" Target="../media/image1181.png"/><Relationship Id="rId43" Type="http://schemas.openxmlformats.org/officeDocument/2006/relationships/image" Target="../media/image1260.png"/><Relationship Id="rId8" Type="http://schemas.openxmlformats.org/officeDocument/2006/relationships/image" Target="../media/image110.png"/><Relationship Id="rId3" Type="http://schemas.openxmlformats.org/officeDocument/2006/relationships/image" Target="../media/image106.png"/><Relationship Id="rId12" Type="http://schemas.openxmlformats.org/officeDocument/2006/relationships/image" Target="../media/image114.png"/><Relationship Id="rId17" Type="http://schemas.openxmlformats.org/officeDocument/2006/relationships/image" Target="../media/image119.png"/><Relationship Id="rId25" Type="http://schemas.openxmlformats.org/officeDocument/2006/relationships/image" Target="../media/image127.png"/><Relationship Id="rId33" Type="http://schemas.openxmlformats.org/officeDocument/2006/relationships/image" Target="../media/image1160.png"/><Relationship Id="rId38" Type="http://schemas.openxmlformats.org/officeDocument/2006/relationships/image" Target="../media/image1212.png"/><Relationship Id="rId46" Type="http://schemas.openxmlformats.org/officeDocument/2006/relationships/image" Target="../media/image1290.png"/><Relationship Id="rId20" Type="http://schemas.openxmlformats.org/officeDocument/2006/relationships/image" Target="../media/image122.png"/><Relationship Id="rId41" Type="http://schemas.openxmlformats.org/officeDocument/2006/relationships/image" Target="../media/image12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1.png"/><Relationship Id="rId3" Type="http://schemas.openxmlformats.org/officeDocument/2006/relationships/image" Target="../media/image134.png"/><Relationship Id="rId7" Type="http://schemas.openxmlformats.org/officeDocument/2006/relationships/image" Target="../media/image59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0.png"/><Relationship Id="rId11" Type="http://schemas.openxmlformats.org/officeDocument/2006/relationships/image" Target="../media/image630.png"/><Relationship Id="rId5" Type="http://schemas.openxmlformats.org/officeDocument/2006/relationships/image" Target="../media/image570.png"/><Relationship Id="rId10" Type="http://schemas.openxmlformats.org/officeDocument/2006/relationships/image" Target="../media/image620.png"/><Relationship Id="rId4" Type="http://schemas.openxmlformats.org/officeDocument/2006/relationships/image" Target="../media/image560.png"/><Relationship Id="rId9" Type="http://schemas.openxmlformats.org/officeDocument/2006/relationships/image" Target="../media/image6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440.png"/><Relationship Id="rId7" Type="http://schemas.openxmlformats.org/officeDocument/2006/relationships/image" Target="../media/image6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10" Type="http://schemas.openxmlformats.org/officeDocument/2006/relationships/image" Target="../media/image690.png"/><Relationship Id="rId4" Type="http://schemas.openxmlformats.org/officeDocument/2006/relationships/image" Target="../media/image135.png"/><Relationship Id="rId9" Type="http://schemas.openxmlformats.org/officeDocument/2006/relationships/image" Target="../media/image68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0.png"/><Relationship Id="rId3" Type="http://schemas.openxmlformats.org/officeDocument/2006/relationships/image" Target="../media/image137.pn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0.png"/><Relationship Id="rId5" Type="http://schemas.openxmlformats.org/officeDocument/2006/relationships/image" Target="../media/image710.png"/><Relationship Id="rId4" Type="http://schemas.openxmlformats.org/officeDocument/2006/relationships/image" Target="../media/image7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0.png"/><Relationship Id="rId3" Type="http://schemas.openxmlformats.org/officeDocument/2006/relationships/image" Target="../media/image138.pn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0.png"/><Relationship Id="rId5" Type="http://schemas.openxmlformats.org/officeDocument/2006/relationships/image" Target="../media/image740.png"/><Relationship Id="rId4" Type="http://schemas.openxmlformats.org/officeDocument/2006/relationships/image" Target="../media/image7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0.png"/><Relationship Id="rId3" Type="http://schemas.openxmlformats.org/officeDocument/2006/relationships/image" Target="../media/image139.png"/><Relationship Id="rId7" Type="http://schemas.openxmlformats.org/officeDocument/2006/relationships/image" Target="../media/image6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0.png"/><Relationship Id="rId5" Type="http://schemas.openxmlformats.org/officeDocument/2006/relationships/image" Target="../media/image710.png"/><Relationship Id="rId4" Type="http://schemas.openxmlformats.org/officeDocument/2006/relationships/image" Target="../media/image7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0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13" Type="http://schemas.openxmlformats.org/officeDocument/2006/relationships/image" Target="../media/image930.png"/><Relationship Id="rId18" Type="http://schemas.openxmlformats.org/officeDocument/2006/relationships/image" Target="../media/image980.png"/><Relationship Id="rId3" Type="http://schemas.openxmlformats.org/officeDocument/2006/relationships/image" Target="../media/image150.png"/><Relationship Id="rId21" Type="http://schemas.openxmlformats.org/officeDocument/2006/relationships/image" Target="../media/image1010.png"/><Relationship Id="rId7" Type="http://schemas.openxmlformats.org/officeDocument/2006/relationships/image" Target="../media/image870.png"/><Relationship Id="rId12" Type="http://schemas.openxmlformats.org/officeDocument/2006/relationships/image" Target="../media/image920.png"/><Relationship Id="rId17" Type="http://schemas.openxmlformats.org/officeDocument/2006/relationships/image" Target="../media/image970.png"/><Relationship Id="rId2" Type="http://schemas.openxmlformats.org/officeDocument/2006/relationships/image" Target="../media/image149.png"/><Relationship Id="rId16" Type="http://schemas.openxmlformats.org/officeDocument/2006/relationships/image" Target="../media/image960.png"/><Relationship Id="rId20" Type="http://schemas.openxmlformats.org/officeDocument/2006/relationships/image" Target="../media/image10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0.png"/><Relationship Id="rId11" Type="http://schemas.openxmlformats.org/officeDocument/2006/relationships/image" Target="../media/image910.png"/><Relationship Id="rId5" Type="http://schemas.openxmlformats.org/officeDocument/2006/relationships/image" Target="../media/image850.png"/><Relationship Id="rId15" Type="http://schemas.openxmlformats.org/officeDocument/2006/relationships/image" Target="../media/image950.png"/><Relationship Id="rId23" Type="http://schemas.openxmlformats.org/officeDocument/2006/relationships/image" Target="../media/image1030.png"/><Relationship Id="rId10" Type="http://schemas.openxmlformats.org/officeDocument/2006/relationships/image" Target="../media/image900.png"/><Relationship Id="rId19" Type="http://schemas.openxmlformats.org/officeDocument/2006/relationships/image" Target="../media/image990.png"/><Relationship Id="rId4" Type="http://schemas.openxmlformats.org/officeDocument/2006/relationships/image" Target="../media/image840.png"/><Relationship Id="rId9" Type="http://schemas.openxmlformats.org/officeDocument/2006/relationships/image" Target="../media/image890.png"/><Relationship Id="rId14" Type="http://schemas.openxmlformats.org/officeDocument/2006/relationships/image" Target="../media/image940.png"/><Relationship Id="rId22" Type="http://schemas.openxmlformats.org/officeDocument/2006/relationships/image" Target="../media/image10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7" Type="http://schemas.openxmlformats.org/officeDocument/2006/relationships/image" Target="../media/image37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3.png"/><Relationship Id="rId5" Type="http://schemas.openxmlformats.org/officeDocument/2006/relationships/image" Target="../media/image351.png"/><Relationship Id="rId4" Type="http://schemas.openxmlformats.org/officeDocument/2006/relationships/image" Target="../media/image34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0.png"/><Relationship Id="rId3" Type="http://schemas.openxmlformats.org/officeDocument/2006/relationships/image" Target="../media/image1070.png"/><Relationship Id="rId7" Type="http://schemas.openxmlformats.org/officeDocument/2006/relationships/image" Target="../media/image1110.png"/><Relationship Id="rId2" Type="http://schemas.openxmlformats.org/officeDocument/2006/relationships/image" Target="../media/image10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00.png"/><Relationship Id="rId5" Type="http://schemas.openxmlformats.org/officeDocument/2006/relationships/image" Target="../media/image1090.png"/><Relationship Id="rId4" Type="http://schemas.openxmlformats.org/officeDocument/2006/relationships/image" Target="../media/image1080.png"/><Relationship Id="rId9" Type="http://schemas.openxmlformats.org/officeDocument/2006/relationships/image" Target="../media/image1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5.png"/><Relationship Id="rId5" Type="http://schemas.openxmlformats.org/officeDocument/2006/relationships/image" Target="../media/image512.png"/><Relationship Id="rId4" Type="http://schemas.openxmlformats.org/officeDocument/2006/relationships/image" Target="../media/image50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3" Type="http://schemas.openxmlformats.org/officeDocument/2006/relationships/image" Target="../media/image511.png"/><Relationship Id="rId7" Type="http://schemas.openxmlformats.org/officeDocument/2006/relationships/image" Target="../media/image531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0.png"/><Relationship Id="rId5" Type="http://schemas.openxmlformats.org/officeDocument/2006/relationships/image" Target="../media/image530.png"/><Relationship Id="rId4" Type="http://schemas.openxmlformats.org/officeDocument/2006/relationships/image" Target="../media/image54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0.png"/><Relationship Id="rId13" Type="http://schemas.openxmlformats.org/officeDocument/2006/relationships/image" Target="../media/image1220.png"/><Relationship Id="rId7" Type="http://schemas.openxmlformats.org/officeDocument/2006/relationships/image" Target="../media/image1180.png"/><Relationship Id="rId12" Type="http://schemas.openxmlformats.org/officeDocument/2006/relationships/image" Target="../media/image430.png"/><Relationship Id="rId2" Type="http://schemas.openxmlformats.org/officeDocument/2006/relationships/image" Target="../media/image37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0.png"/><Relationship Id="rId11" Type="http://schemas.openxmlformats.org/officeDocument/2006/relationships/image" Target="../media/image451.png"/><Relationship Id="rId5" Type="http://schemas.openxmlformats.org/officeDocument/2006/relationships/image" Target="../media/image400.png"/><Relationship Id="rId10" Type="http://schemas.openxmlformats.org/officeDocument/2006/relationships/image" Target="../media/image1210.png"/><Relationship Id="rId4" Type="http://schemas.openxmlformats.org/officeDocument/2006/relationships/image" Target="../media/image390.png"/><Relationship Id="rId9" Type="http://schemas.openxmlformats.org/officeDocument/2006/relationships/image" Target="../media/image120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450.png"/><Relationship Id="rId7" Type="http://schemas.openxmlformats.org/officeDocument/2006/relationships/image" Target="../media/image400.png"/><Relationship Id="rId2" Type="http://schemas.openxmlformats.org/officeDocument/2006/relationships/image" Target="../media/image4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0.png"/><Relationship Id="rId5" Type="http://schemas.openxmlformats.org/officeDocument/2006/relationships/image" Target="../media/image461.png"/><Relationship Id="rId4" Type="http://schemas.openxmlformats.org/officeDocument/2006/relationships/image" Target="../media/image4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1170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0.png"/><Relationship Id="rId5" Type="http://schemas.openxmlformats.org/officeDocument/2006/relationships/image" Target="../media/image600.png"/><Relationship Id="rId4" Type="http://schemas.openxmlformats.org/officeDocument/2006/relationships/image" Target="../media/image5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1191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0.png"/><Relationship Id="rId5" Type="http://schemas.openxmlformats.org/officeDocument/2006/relationships/image" Target="../media/image600.png"/><Relationship Id="rId4" Type="http://schemas.openxmlformats.org/officeDocument/2006/relationships/image" Target="../media/image5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7" Type="http://schemas.openxmlformats.org/officeDocument/2006/relationships/image" Target="../media/image1211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0.png"/><Relationship Id="rId5" Type="http://schemas.openxmlformats.org/officeDocument/2006/relationships/image" Target="../media/image600.png"/><Relationship Id="rId4" Type="http://schemas.openxmlformats.org/officeDocument/2006/relationships/image" Target="../media/image5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5688012" cy="803787"/>
          </a:xfrm>
        </p:spPr>
        <p:txBody>
          <a:bodyPr/>
          <a:lstStyle/>
          <a:p>
            <a:pPr algn="l">
              <a:defRPr/>
            </a:pPr>
            <a:r>
              <a:rPr lang="fr-FR" sz="1800" dirty="0"/>
              <a:t>Quentin DUONG</a:t>
            </a:r>
            <a:endParaRPr dirty="0"/>
          </a:p>
          <a:p>
            <a:pPr>
              <a:defRPr/>
            </a:pPr>
            <a:r>
              <a:rPr lang="en-US" sz="1800" dirty="0"/>
              <a:t>TE – VSC – VSM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700808"/>
            <a:ext cx="1703512" cy="15681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702303"/>
            <a:ext cx="11376025" cy="2153265"/>
          </a:xfrm>
        </p:spPr>
        <p:txBody>
          <a:bodyPr anchor="ctr"/>
          <a:lstStyle/>
          <a:p>
            <a:pPr algn="ctr">
              <a:defRPr/>
            </a:pPr>
            <a:r>
              <a:rPr lang="en-GB" dirty="0"/>
              <a:t>Some bulk Cu and </a:t>
            </a:r>
            <a:r>
              <a:rPr lang="en-GB" dirty="0" err="1"/>
              <a:t>aC</a:t>
            </a:r>
            <a:r>
              <a:rPr lang="en-GB" dirty="0"/>
              <a:t> coating preliminary results obtained with the Vacuum Pilot Sector during 2023 run</a:t>
            </a:r>
            <a:endParaRPr sz="36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6096000" y="5700250"/>
            <a:ext cx="5688012" cy="803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fr-FR" sz="1800"/>
              <a:t>quentin.duong@cern.ch</a:t>
            </a:r>
          </a:p>
          <a:p>
            <a:pPr algn="r">
              <a:defRPr/>
            </a:pPr>
            <a:r>
              <a:rPr lang="en-GB" sz="1800"/>
              <a:t>06/12/2023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497AC5FB-861C-ED9C-DE0F-266EF95310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46" r="14911" b="3135"/>
          <a:stretch/>
        </p:blipFill>
        <p:spPr>
          <a:xfrm>
            <a:off x="342428" y="1371259"/>
            <a:ext cx="4948611" cy="332485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A777A8F-B59D-2E47-2EE6-8BB8ACF8FD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17" r="5910" b="2288"/>
          <a:stretch/>
        </p:blipFill>
        <p:spPr>
          <a:xfrm>
            <a:off x="5889236" y="1371259"/>
            <a:ext cx="5036061" cy="333429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comparisons for 72b and hybrid fills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9D2D74-41C3-BC2C-8AAC-18E5F302B271}"/>
              </a:ext>
            </a:extLst>
          </p:cNvPr>
          <p:cNvSpPr txBox="1"/>
          <p:nvPr/>
        </p:nvSpPr>
        <p:spPr bwMode="auto">
          <a:xfrm>
            <a:off x="438342" y="1042470"/>
            <a:ext cx="48705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72b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9EA602-64EA-DD88-FD02-C0D5C6693C4B}"/>
              </a:ext>
            </a:extLst>
          </p:cNvPr>
          <p:cNvSpPr txBox="1"/>
          <p:nvPr/>
        </p:nvSpPr>
        <p:spPr bwMode="auto">
          <a:xfrm>
            <a:off x="5907078" y="1039691"/>
            <a:ext cx="49588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Hybrid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B74FF6-D142-6E30-4486-0F42F23C91AC}"/>
              </a:ext>
            </a:extLst>
          </p:cNvPr>
          <p:cNvSpPr txBox="1"/>
          <p:nvPr/>
        </p:nvSpPr>
        <p:spPr bwMode="auto">
          <a:xfrm>
            <a:off x="9794008" y="3575676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EEA832-EF7F-7661-0A34-FDA2CAAC40CE}"/>
              </a:ext>
            </a:extLst>
          </p:cNvPr>
          <p:cNvSpPr txBox="1"/>
          <p:nvPr/>
        </p:nvSpPr>
        <p:spPr bwMode="auto">
          <a:xfrm>
            <a:off x="9903155" y="1924023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4E6F02-0F63-835C-4613-6933CD0024B3}"/>
              </a:ext>
            </a:extLst>
          </p:cNvPr>
          <p:cNvSpPr txBox="1"/>
          <p:nvPr/>
        </p:nvSpPr>
        <p:spPr bwMode="auto">
          <a:xfrm>
            <a:off x="2996557" y="1452339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32" name="Rectangle: Rounded Corners 8">
            <a:extLst>
              <a:ext uri="{FF2B5EF4-FFF2-40B4-BE49-F238E27FC236}">
                <a16:creationId xmlns:a16="http://schemas.microsoft.com/office/drawing/2014/main" id="{7B66B445-31A3-7450-A84D-3C805C276EE7}"/>
              </a:ext>
            </a:extLst>
          </p:cNvPr>
          <p:cNvSpPr/>
          <p:nvPr/>
        </p:nvSpPr>
        <p:spPr bwMode="auto">
          <a:xfrm>
            <a:off x="6417450" y="5131203"/>
            <a:ext cx="5525187" cy="11178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624CAE4-697A-4F69-C46A-488D872915FA}"/>
              </a:ext>
            </a:extLst>
          </p:cNvPr>
          <p:cNvCxnSpPr>
            <a:cxnSpLocks/>
          </p:cNvCxnSpPr>
          <p:nvPr/>
        </p:nvCxnSpPr>
        <p:spPr>
          <a:xfrm>
            <a:off x="438343" y="4187844"/>
            <a:ext cx="10427538" cy="0"/>
          </a:xfrm>
          <a:prstGeom prst="line">
            <a:avLst/>
          </a:prstGeom>
          <a:ln w="38100">
            <a:solidFill>
              <a:srgbClr val="6E246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C239731-4902-5FD1-8EEF-8B9FE169A9A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7987" y="5308485"/>
                <a:ext cx="5712075" cy="1002037"/>
              </a:xfrm>
              <a:prstGeom prst="rect">
                <a:avLst/>
              </a:prstGeom>
            </p:spPr>
            <p:txBody>
              <a:bodyPr vert="horz" lIns="0" tIns="0" rIns="0" bIns="0" numCol="1" spcCol="108000" rtlCol="0" anchor="t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Font typeface="Arial"/>
                  <a:buNone/>
                  <a:defRPr/>
                </a:pPr>
                <a:r>
                  <a:rPr lang="fr-FR" b="1" kern="400" spc="40" dirty="0">
                    <a:solidFill>
                      <a:srgbClr val="6E2466"/>
                    </a:solidFill>
                  </a:rPr>
                  <a:t>Detection </a:t>
                </a:r>
                <a:r>
                  <a:rPr lang="fr-FR" b="1" kern="400" spc="40" dirty="0" err="1">
                    <a:solidFill>
                      <a:srgbClr val="6E2466"/>
                    </a:solidFill>
                  </a:rPr>
                  <a:t>limit</a:t>
                </a:r>
                <a:r>
                  <a:rPr lang="fr-FR" b="1" kern="400" spc="40" dirty="0">
                    <a:solidFill>
                      <a:srgbClr val="6E2466"/>
                    </a:solidFill>
                  </a:rPr>
                  <a:t>:</a:t>
                </a:r>
                <a:r>
                  <a:rPr lang="fr-FR" b="1" dirty="0">
                    <a:solidFill>
                      <a:srgbClr val="E15E32"/>
                    </a:solidFill>
                  </a:rPr>
                  <a:t>	</a:t>
                </a:r>
                <a:r>
                  <a:rPr lang="fr-FR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sSup>
                          <m:sSupPr>
                            <m:ctrlPr>
                              <a:rPr lang="fr-FR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fr-FR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fr-FR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10 </m:t>
                    </m:r>
                    <m:d>
                      <m:dPr>
                        <m:begChr m:val="["/>
                        <m:endChr m:val="]"/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fr-FR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</m:e>
                    </m:d>
                  </m:oMath>
                </a14:m>
                <a:r>
                  <a:rPr lang="fr-FR" b="1" dirty="0">
                    <a:solidFill>
                      <a:srgbClr val="E15E32"/>
                    </a:solidFill>
                  </a:rPr>
                  <a:t> </a:t>
                </a:r>
              </a:p>
              <a:p>
                <a:pPr marL="0" lvl="1" indent="0" algn="just">
                  <a:buFont typeface="Arial"/>
                  <a:buNone/>
                  <a:defRPr/>
                </a:pPr>
                <a:r>
                  <a:rPr lang="fr-FR" sz="1400" dirty="0">
                    <a:solidFill>
                      <a:srgbClr val="2F2F2F"/>
                    </a:solidFill>
                  </a:rPr>
                  <a:t>(Corresponds to the </a:t>
                </a:r>
                <a:r>
                  <a:rPr lang="fr-FR" sz="1400" dirty="0" err="1">
                    <a:solidFill>
                      <a:srgbClr val="2F2F2F"/>
                    </a:solidFill>
                  </a:rPr>
                  <a:t>mean</a:t>
                </a:r>
                <a:r>
                  <a:rPr lang="fr-FR" sz="1400" dirty="0">
                    <a:solidFill>
                      <a:srgbClr val="2F2F2F"/>
                    </a:solidFill>
                  </a:rPr>
                  <a:t> </a:t>
                </a:r>
                <a:r>
                  <a:rPr lang="fr-FR" sz="1400" dirty="0" err="1">
                    <a:solidFill>
                      <a:srgbClr val="2F2F2F"/>
                    </a:solidFill>
                  </a:rPr>
                  <a:t>baseline</a:t>
                </a:r>
                <a:r>
                  <a:rPr lang="fr-FR" sz="1400" dirty="0">
                    <a:solidFill>
                      <a:srgbClr val="2F2F2F"/>
                    </a:solidFill>
                  </a:rPr>
                  <a:t> plus </a:t>
                </a:r>
                <a14:m>
                  <m:oMath xmlns:m="http://schemas.openxmlformats.org/officeDocument/2006/math">
                    <m:r>
                      <a:rPr lang="fr-FR" sz="14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fr-FR" sz="14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sz="1400" i="1" dirty="0">
                    <a:solidFill>
                      <a:srgbClr val="2F2F2F"/>
                    </a:solidFill>
                  </a:rPr>
                  <a:t> </a:t>
                </a:r>
                <a:r>
                  <a:rPr lang="fr-FR" sz="1400" dirty="0">
                    <a:solidFill>
                      <a:srgbClr val="2F2F2F"/>
                    </a:solidFill>
                  </a:rPr>
                  <a:t>of </a:t>
                </a:r>
                <a:r>
                  <a:rPr lang="fr-FR" sz="1400" dirty="0" err="1">
                    <a:solidFill>
                      <a:srgbClr val="2F2F2F"/>
                    </a:solidFill>
                  </a:rPr>
                  <a:t>its</a:t>
                </a:r>
                <a:r>
                  <a:rPr lang="fr-FR" sz="1400" dirty="0">
                    <a:solidFill>
                      <a:srgbClr val="2F2F2F"/>
                    </a:solidFill>
                  </a:rPr>
                  <a:t> </a:t>
                </a:r>
                <a:r>
                  <a:rPr lang="fr-FR" sz="1400" dirty="0" err="1">
                    <a:solidFill>
                      <a:srgbClr val="2F2F2F"/>
                    </a:solidFill>
                  </a:rPr>
                  <a:t>gaussian</a:t>
                </a:r>
                <a:r>
                  <a:rPr lang="fr-FR" sz="1400" dirty="0">
                    <a:solidFill>
                      <a:srgbClr val="2F2F2F"/>
                    </a:solidFill>
                  </a:rPr>
                  <a:t> distribution.)</a:t>
                </a:r>
                <a:endParaRPr lang="fr-FR" sz="1400" i="1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C239731-4902-5FD1-8EEF-8B9FE169A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7" y="5308485"/>
                <a:ext cx="5712075" cy="1002037"/>
              </a:xfrm>
              <a:prstGeom prst="rect">
                <a:avLst/>
              </a:prstGeom>
              <a:blipFill>
                <a:blip r:embed="rId5"/>
                <a:stretch>
                  <a:fillRect l="-2561" t="-79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7">
            <a:extLst>
              <a:ext uri="{FF2B5EF4-FFF2-40B4-BE49-F238E27FC236}">
                <a16:creationId xmlns:a16="http://schemas.microsoft.com/office/drawing/2014/main" id="{A144B2E0-ACA9-1E45-6407-BF191133E5FD}"/>
              </a:ext>
            </a:extLst>
          </p:cNvPr>
          <p:cNvSpPr txBox="1"/>
          <p:nvPr/>
        </p:nvSpPr>
        <p:spPr bwMode="auto">
          <a:xfrm>
            <a:off x="4704170" y="1002851"/>
            <a:ext cx="18958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[A.cm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40">
                <a:extLst>
                  <a:ext uri="{FF2B5EF4-FFF2-40B4-BE49-F238E27FC236}">
                    <a16:creationId xmlns:a16="http://schemas.microsoft.com/office/drawing/2014/main" id="{E2430239-9EC6-C2AB-C5C8-AB608B08725B}"/>
                  </a:ext>
                </a:extLst>
              </p:cNvPr>
              <p:cNvSpPr txBox="1"/>
              <p:nvPr/>
            </p:nvSpPr>
            <p:spPr bwMode="auto">
              <a:xfrm>
                <a:off x="6491084" y="5190301"/>
                <a:ext cx="5451553" cy="10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F0000"/>
                    </a:solidFill>
                  </a:rPr>
                  <a:t>Copper is 4 orders of magnitude above carbon.</a:t>
                </a:r>
              </a:p>
              <a:p>
                <a:pPr marL="0" lvl="1" algn="just">
                  <a:defRPr/>
                </a:pPr>
                <a:r>
                  <a:rPr lang="en-GB" sz="2000" b="1">
                    <a:solidFill>
                      <a:srgbClr val="FF0000"/>
                    </a:solidFill>
                  </a:rPr>
                  <a:t>Carbon below detection limit for 8b4e</a:t>
                </a:r>
                <a:r>
                  <a:rPr lang="fr-FR" sz="2000" b="1">
                    <a:solidFill>
                      <a:srgbClr val="FF0000"/>
                    </a:solidFill>
                  </a:rPr>
                  <a:t>.</a:t>
                </a:r>
              </a:p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42F2B"/>
                    </a:solidFill>
                  </a:rPr>
                  <a:t>For copper:</a:t>
                </a:r>
                <a:r>
                  <a:rPr lang="fr-FR" sz="2000">
                    <a:solidFill>
                      <a:srgbClr val="2F2F2F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𝟕𝟐</m:t>
                        </m:r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fr-FR" sz="20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20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  <m:r>
                      <a:rPr lang="fr-FR" sz="20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𝒉𝒚𝒃𝒓𝒊𝒅</m:t>
                        </m:r>
                      </m:sub>
                    </m:sSub>
                  </m:oMath>
                </a14:m>
                <a:endParaRPr lang="fr-FR" sz="20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ZoneTexte 40">
                <a:extLst>
                  <a:ext uri="{FF2B5EF4-FFF2-40B4-BE49-F238E27FC236}">
                    <a16:creationId xmlns:a16="http://schemas.microsoft.com/office/drawing/2014/main" id="{E2430239-9EC6-C2AB-C5C8-AB608B0872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91084" y="5190301"/>
                <a:ext cx="5451553" cy="1043812"/>
              </a:xfrm>
              <a:prstGeom prst="rect">
                <a:avLst/>
              </a:prstGeom>
              <a:blipFill>
                <a:blip r:embed="rId6"/>
                <a:stretch>
                  <a:fillRect l="-1230" t="-2907" r="-447" b="-69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8">
            <a:extLst>
              <a:ext uri="{FF2B5EF4-FFF2-40B4-BE49-F238E27FC236}">
                <a16:creationId xmlns:a16="http://schemas.microsoft.com/office/drawing/2014/main" id="{89E7ACD9-3E35-1A5C-D8D2-76FA8932A325}"/>
              </a:ext>
            </a:extLst>
          </p:cNvPr>
          <p:cNvSpPr txBox="1"/>
          <p:nvPr/>
        </p:nvSpPr>
        <p:spPr bwMode="auto">
          <a:xfrm>
            <a:off x="2693766" y="3330692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>
                <a:solidFill>
                  <a:srgbClr val="00B0F0"/>
                </a:solidFill>
              </a:rPr>
              <a:t>B1 intensity</a:t>
            </a:r>
          </a:p>
        </p:txBody>
      </p:sp>
      <p:sp>
        <p:nvSpPr>
          <p:cNvPr id="7" name="TextBox 28">
            <a:extLst>
              <a:ext uri="{FF2B5EF4-FFF2-40B4-BE49-F238E27FC236}">
                <a16:creationId xmlns:a16="http://schemas.microsoft.com/office/drawing/2014/main" id="{AB29AA56-569F-C5B1-70F8-B81E69470855}"/>
              </a:ext>
            </a:extLst>
          </p:cNvPr>
          <p:cNvSpPr txBox="1"/>
          <p:nvPr/>
        </p:nvSpPr>
        <p:spPr bwMode="auto">
          <a:xfrm rot="18222831">
            <a:off x="9150269" y="3136467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00B0F0"/>
                </a:solidFill>
              </a:rPr>
              <a:t>B1 intensity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F9C3022-2508-BF4C-BC0E-D1E0C8918C52}"/>
              </a:ext>
            </a:extLst>
          </p:cNvPr>
          <p:cNvCxnSpPr>
            <a:cxnSpLocks/>
          </p:cNvCxnSpPr>
          <p:nvPr/>
        </p:nvCxnSpPr>
        <p:spPr>
          <a:xfrm>
            <a:off x="5889233" y="2492896"/>
            <a:ext cx="3595808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BA23540-FDDC-B4EB-1DCF-451293419B71}"/>
              </a:ext>
            </a:extLst>
          </p:cNvPr>
          <p:cNvCxnSpPr>
            <a:cxnSpLocks/>
          </p:cNvCxnSpPr>
          <p:nvPr/>
        </p:nvCxnSpPr>
        <p:spPr bwMode="auto">
          <a:xfrm>
            <a:off x="9466584" y="2513877"/>
            <a:ext cx="0" cy="1154509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B32E252-0772-86DB-7BE2-D192E1759BC8}"/>
                  </a:ext>
                </a:extLst>
              </p:cNvPr>
              <p:cNvSpPr txBox="1"/>
              <p:nvPr/>
            </p:nvSpPr>
            <p:spPr bwMode="auto">
              <a:xfrm>
                <a:off x="5741206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B32E252-0772-86DB-7BE2-D192E1759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41206" y="4696113"/>
                <a:ext cx="35882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E2F4583-5B7D-B1D3-3ED3-06D0910D9231}"/>
                  </a:ext>
                </a:extLst>
              </p:cNvPr>
              <p:cNvSpPr txBox="1"/>
              <p:nvPr/>
            </p:nvSpPr>
            <p:spPr bwMode="auto">
              <a:xfrm>
                <a:off x="6440682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E2F4583-5B7D-B1D3-3ED3-06D0910D92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40682" y="4696113"/>
                <a:ext cx="358827" cy="307777"/>
              </a:xfrm>
              <a:prstGeom prst="rect">
                <a:avLst/>
              </a:prstGeom>
              <a:blipFill>
                <a:blip r:embed="rId8"/>
                <a:stretch>
                  <a:fillRect r="-17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305B81D-0E4C-6787-D3DE-49537835D411}"/>
                  </a:ext>
                </a:extLst>
              </p:cNvPr>
              <p:cNvSpPr txBox="1"/>
              <p:nvPr/>
            </p:nvSpPr>
            <p:spPr bwMode="auto">
              <a:xfrm>
                <a:off x="7158707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305B81D-0E4C-6787-D3DE-49537835D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58707" y="4696113"/>
                <a:ext cx="358827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476F6A-8FEE-C5DE-C0B1-EEDCD3A2342A}"/>
                  </a:ext>
                </a:extLst>
              </p:cNvPr>
              <p:cNvSpPr txBox="1"/>
              <p:nvPr/>
            </p:nvSpPr>
            <p:spPr bwMode="auto">
              <a:xfrm>
                <a:off x="7856623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F476F6A-8FEE-C5DE-C0B1-EEDCD3A23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56623" y="4696113"/>
                <a:ext cx="35882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E85688B1-2541-D33F-E0F2-7AE67CE0ACDC}"/>
                  </a:ext>
                </a:extLst>
              </p:cNvPr>
              <p:cNvSpPr txBox="1"/>
              <p:nvPr/>
            </p:nvSpPr>
            <p:spPr bwMode="auto">
              <a:xfrm>
                <a:off x="8566980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E85688B1-2541-D33F-E0F2-7AE67CE0A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66980" y="4696113"/>
                <a:ext cx="358827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AFD4DFE-6AA4-D16F-091C-74C83146E18C}"/>
                  </a:ext>
                </a:extLst>
              </p:cNvPr>
              <p:cNvSpPr txBox="1"/>
              <p:nvPr/>
            </p:nvSpPr>
            <p:spPr bwMode="auto">
              <a:xfrm>
                <a:off x="9279034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AFD4DFE-6AA4-D16F-091C-74C83146E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79034" y="4696113"/>
                <a:ext cx="358827" cy="307777"/>
              </a:xfrm>
              <a:prstGeom prst="rect">
                <a:avLst/>
              </a:prstGeom>
              <a:blipFill>
                <a:blip r:embed="rId12"/>
                <a:stretch>
                  <a:fillRect r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05708E7-445E-E513-ECC9-2F6A692A19EC}"/>
                  </a:ext>
                </a:extLst>
              </p:cNvPr>
              <p:cNvSpPr txBox="1"/>
              <p:nvPr/>
            </p:nvSpPr>
            <p:spPr bwMode="auto">
              <a:xfrm>
                <a:off x="9986788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05708E7-445E-E513-ECC9-2F6A692A1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86788" y="4696113"/>
                <a:ext cx="358827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A7E1C2F-E2BC-D3C1-E98E-289C5FFFF631}"/>
                  </a:ext>
                </a:extLst>
              </p:cNvPr>
              <p:cNvSpPr txBox="1"/>
              <p:nvPr/>
            </p:nvSpPr>
            <p:spPr bwMode="auto">
              <a:xfrm>
                <a:off x="10829442" y="4861575"/>
                <a:ext cx="12827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𝐓𝐢𝐦𝐞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𝐦𝐢𝐧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A7E1C2F-E2BC-D3C1-E98E-289C5FFFF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29442" y="4861575"/>
                <a:ext cx="1282740" cy="307777"/>
              </a:xfrm>
              <a:prstGeom prst="rect">
                <a:avLst/>
              </a:prstGeom>
              <a:blipFill>
                <a:blip r:embed="rId1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8214E44-942B-54DF-877E-DBB05BE31E60}"/>
                  </a:ext>
                </a:extLst>
              </p:cNvPr>
              <p:cNvSpPr txBox="1"/>
              <p:nvPr/>
            </p:nvSpPr>
            <p:spPr bwMode="auto">
              <a:xfrm>
                <a:off x="10686468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8214E44-942B-54DF-877E-DBB05BE31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86468" y="4696113"/>
                <a:ext cx="35882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418FDCD-268B-F36B-1BC3-64C63D87B31A}"/>
                  </a:ext>
                </a:extLst>
              </p:cNvPr>
              <p:cNvSpPr txBox="1"/>
              <p:nvPr/>
            </p:nvSpPr>
            <p:spPr bwMode="auto">
              <a:xfrm>
                <a:off x="258930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418FDCD-268B-F36B-1BC3-64C63D87B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8930" y="4696113"/>
                <a:ext cx="35882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5AB22F1-AFE4-A0AD-5D78-FF8DC2385B6A}"/>
                  </a:ext>
                </a:extLst>
              </p:cNvPr>
              <p:cNvSpPr txBox="1"/>
              <p:nvPr/>
            </p:nvSpPr>
            <p:spPr bwMode="auto">
              <a:xfrm>
                <a:off x="1245291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5AB22F1-AFE4-A0AD-5D78-FF8DC2385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45291" y="4696113"/>
                <a:ext cx="358827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1C8F4CA-4C58-16ED-5F28-EC76B188FF6C}"/>
                  </a:ext>
                </a:extLst>
              </p:cNvPr>
              <p:cNvSpPr txBox="1"/>
              <p:nvPr/>
            </p:nvSpPr>
            <p:spPr bwMode="auto">
              <a:xfrm>
                <a:off x="2237076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𝟐𝟖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1C8F4CA-4C58-16ED-5F28-EC76B188F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7076" y="4696113"/>
                <a:ext cx="358827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D2E19CA-8E1A-3186-411E-52FAE34C917E}"/>
                  </a:ext>
                </a:extLst>
              </p:cNvPr>
              <p:cNvSpPr txBox="1"/>
              <p:nvPr/>
            </p:nvSpPr>
            <p:spPr bwMode="auto">
              <a:xfrm>
                <a:off x="3218522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𝟒𝟐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D2E19CA-8E1A-3186-411E-52FAE34C91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8522" y="4696113"/>
                <a:ext cx="358827" cy="307777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BB707C2-A3EA-4F3C-D363-8D0ABAC1FE2B}"/>
                  </a:ext>
                </a:extLst>
              </p:cNvPr>
              <p:cNvSpPr txBox="1"/>
              <p:nvPr/>
            </p:nvSpPr>
            <p:spPr bwMode="auto">
              <a:xfrm>
                <a:off x="4203963" y="4696113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𝟓𝟔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BB707C2-A3EA-4F3C-D363-8D0ABAC1F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3963" y="4696113"/>
                <a:ext cx="358827" cy="307777"/>
              </a:xfrm>
              <a:prstGeom prst="rect">
                <a:avLst/>
              </a:prstGeom>
              <a:blipFill>
                <a:blip r:embed="rId20"/>
                <a:stretch>
                  <a:fillRect r="-17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9FC290C-DA9D-D8A2-CC4B-E2FC473D8EC2}"/>
                  </a:ext>
                </a:extLst>
              </p:cNvPr>
              <p:cNvSpPr txBox="1"/>
              <p:nvPr/>
            </p:nvSpPr>
            <p:spPr bwMode="auto">
              <a:xfrm>
                <a:off x="4468580" y="4917526"/>
                <a:ext cx="128274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𝐓𝐢𝐦𝐞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𝐦𝐢𝐧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9FC290C-DA9D-D8A2-CC4B-E2FC473D8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8580" y="4917526"/>
                <a:ext cx="1282740" cy="307777"/>
              </a:xfrm>
              <a:prstGeom prst="rect">
                <a:avLst/>
              </a:prstGeom>
              <a:blipFill>
                <a:blip r:embed="rId2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B50DF1B-8F84-4016-06D1-D0757D932B65}"/>
                  </a:ext>
                </a:extLst>
              </p:cNvPr>
              <p:cNvSpPr txBox="1"/>
              <p:nvPr/>
            </p:nvSpPr>
            <p:spPr bwMode="auto">
              <a:xfrm>
                <a:off x="5308886" y="1266312"/>
                <a:ext cx="580347" cy="3157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B50DF1B-8F84-4016-06D1-D0757D932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1266312"/>
                <a:ext cx="580347" cy="31579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38">
            <a:extLst>
              <a:ext uri="{FF2B5EF4-FFF2-40B4-BE49-F238E27FC236}">
                <a16:creationId xmlns:a16="http://schemas.microsoft.com/office/drawing/2014/main" id="{CB4E3E47-4520-C604-EF97-1DB4D50A298D}"/>
              </a:ext>
            </a:extLst>
          </p:cNvPr>
          <p:cNvCxnSpPr>
            <a:cxnSpLocks/>
          </p:cNvCxnSpPr>
          <p:nvPr/>
        </p:nvCxnSpPr>
        <p:spPr bwMode="auto">
          <a:xfrm>
            <a:off x="4592578" y="1811629"/>
            <a:ext cx="0" cy="1856757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019F8D5-E5C5-71ED-985E-C6F3E6FBF2B8}"/>
                  </a:ext>
                </a:extLst>
              </p:cNvPr>
              <p:cNvSpPr txBox="1"/>
              <p:nvPr/>
            </p:nvSpPr>
            <p:spPr bwMode="auto">
              <a:xfrm>
                <a:off x="5308886" y="1715101"/>
                <a:ext cx="580349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019F8D5-E5C5-71ED-985E-C6F3E6FBF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1715101"/>
                <a:ext cx="580349" cy="312586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38F1E1-4861-F1D8-258C-D0EE6C27244A}"/>
                  </a:ext>
                </a:extLst>
              </p:cNvPr>
              <p:cNvSpPr txBox="1"/>
              <p:nvPr/>
            </p:nvSpPr>
            <p:spPr bwMode="auto">
              <a:xfrm>
                <a:off x="5308887" y="2191831"/>
                <a:ext cx="562504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338F1E1-4861-F1D8-258C-D0EE6C272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7" y="2191831"/>
                <a:ext cx="562504" cy="31156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0378BE-26BF-63AE-90B1-2D447BA95E82}"/>
                  </a:ext>
                </a:extLst>
              </p:cNvPr>
              <p:cNvSpPr txBox="1"/>
              <p:nvPr/>
            </p:nvSpPr>
            <p:spPr bwMode="auto">
              <a:xfrm>
                <a:off x="5308886" y="2682263"/>
                <a:ext cx="580349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0378BE-26BF-63AE-90B1-2D447BA95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2682263"/>
                <a:ext cx="580349" cy="312586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47F4D49-BAB1-AB68-B385-6BA6CA9277CA}"/>
                  </a:ext>
                </a:extLst>
              </p:cNvPr>
              <p:cNvSpPr txBox="1"/>
              <p:nvPr/>
            </p:nvSpPr>
            <p:spPr bwMode="auto">
              <a:xfrm>
                <a:off x="5308886" y="3132413"/>
                <a:ext cx="580349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47F4D49-BAB1-AB68-B385-6BA6CA9277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3132413"/>
                <a:ext cx="580349" cy="31258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260A6A-E1A5-5CF8-B9C7-D23D01967B8E}"/>
                  </a:ext>
                </a:extLst>
              </p:cNvPr>
              <p:cNvSpPr txBox="1"/>
              <p:nvPr/>
            </p:nvSpPr>
            <p:spPr bwMode="auto">
              <a:xfrm>
                <a:off x="5308886" y="3622845"/>
                <a:ext cx="580350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F260A6A-E1A5-5CF8-B9C7-D23D01967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3622845"/>
                <a:ext cx="580350" cy="312586"/>
              </a:xfrm>
              <a:prstGeom prst="rect">
                <a:avLst/>
              </a:prstGeom>
              <a:blipFill>
                <a:blip r:embed="rId27"/>
                <a:stretch>
                  <a:fillRect l="-4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3E32AE0-E69F-5BDC-9E63-163A996358C7}"/>
                  </a:ext>
                </a:extLst>
              </p:cNvPr>
              <p:cNvSpPr txBox="1"/>
              <p:nvPr/>
            </p:nvSpPr>
            <p:spPr bwMode="auto">
              <a:xfrm>
                <a:off x="5308886" y="4075944"/>
                <a:ext cx="580350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3E32AE0-E69F-5BDC-9E63-163A996358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4075944"/>
                <a:ext cx="580350" cy="312586"/>
              </a:xfrm>
              <a:prstGeom prst="rect">
                <a:avLst/>
              </a:prstGeom>
              <a:blipFill>
                <a:blip r:embed="rId28"/>
                <a:stretch>
                  <a:fillRect l="-4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99B32BB-A504-DCDB-4DAB-F5ED547026D3}"/>
                  </a:ext>
                </a:extLst>
              </p:cNvPr>
              <p:cNvSpPr txBox="1"/>
              <p:nvPr/>
            </p:nvSpPr>
            <p:spPr bwMode="auto">
              <a:xfrm>
                <a:off x="5308886" y="4494191"/>
                <a:ext cx="580347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99B32BB-A504-DCDB-4DAB-F5ED547026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886" y="4494191"/>
                <a:ext cx="580347" cy="312586"/>
              </a:xfrm>
              <a:prstGeom prst="rect">
                <a:avLst/>
              </a:prstGeom>
              <a:blipFill>
                <a:blip r:embed="rId29"/>
                <a:stretch>
                  <a:fillRect l="-4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C24E7D9-18EA-F543-2685-EE47D24ACA9B}"/>
              </a:ext>
            </a:extLst>
          </p:cNvPr>
          <p:cNvCxnSpPr>
            <a:cxnSpLocks/>
          </p:cNvCxnSpPr>
          <p:nvPr/>
        </p:nvCxnSpPr>
        <p:spPr>
          <a:xfrm flipH="1">
            <a:off x="4583053" y="1811629"/>
            <a:ext cx="1306180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2653A95-B2BC-0EA6-78C8-9BE646324E95}"/>
              </a:ext>
            </a:extLst>
          </p:cNvPr>
          <p:cNvCxnSpPr>
            <a:cxnSpLocks/>
          </p:cNvCxnSpPr>
          <p:nvPr/>
        </p:nvCxnSpPr>
        <p:spPr>
          <a:xfrm>
            <a:off x="4583053" y="3667884"/>
            <a:ext cx="4901988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104A575-C849-0361-A1AE-EE786F3D179A}"/>
                  </a:ext>
                </a:extLst>
              </p:cNvPr>
              <p:cNvSpPr txBox="1"/>
              <p:nvPr/>
            </p:nvSpPr>
            <p:spPr bwMode="auto">
              <a:xfrm>
                <a:off x="10992544" y="1273388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104A575-C849-0361-A1AE-EE786F3D1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1273388"/>
                <a:ext cx="1003144" cy="312586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E6A9CD5-4296-5419-D29E-887F683780C5}"/>
                  </a:ext>
                </a:extLst>
              </p:cNvPr>
              <p:cNvSpPr txBox="1"/>
              <p:nvPr/>
            </p:nvSpPr>
            <p:spPr bwMode="auto">
              <a:xfrm>
                <a:off x="10992544" y="1672484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E6A9CD5-4296-5419-D29E-887F683780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1672484"/>
                <a:ext cx="1003144" cy="312586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F4EC6F2-02EE-2570-09DA-CEFC04BAD86B}"/>
                  </a:ext>
                </a:extLst>
              </p:cNvPr>
              <p:cNvSpPr txBox="1"/>
              <p:nvPr/>
            </p:nvSpPr>
            <p:spPr bwMode="auto">
              <a:xfrm>
                <a:off x="10992544" y="2035812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F4EC6F2-02EE-2570-09DA-CEFC04BAD8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2035812"/>
                <a:ext cx="1003144" cy="312586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3B3A57D-BED7-864F-ECEE-7794CA251255}"/>
                  </a:ext>
                </a:extLst>
              </p:cNvPr>
              <p:cNvSpPr txBox="1"/>
              <p:nvPr/>
            </p:nvSpPr>
            <p:spPr bwMode="auto">
              <a:xfrm>
                <a:off x="10992544" y="2381583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3B3A57D-BED7-864F-ECEE-7794CA251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2381583"/>
                <a:ext cx="1003144" cy="312586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DB9F2131-887B-E979-3A58-60A44C6531C3}"/>
                  </a:ext>
                </a:extLst>
              </p:cNvPr>
              <p:cNvSpPr txBox="1"/>
              <p:nvPr/>
            </p:nvSpPr>
            <p:spPr bwMode="auto">
              <a:xfrm>
                <a:off x="10992544" y="2762048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DB9F2131-887B-E979-3A58-60A44C6531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2762048"/>
                <a:ext cx="1003144" cy="312586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BB6B255-E8BC-2C61-3DD4-480003FCB8E4}"/>
                  </a:ext>
                </a:extLst>
              </p:cNvPr>
              <p:cNvSpPr txBox="1"/>
              <p:nvPr/>
            </p:nvSpPr>
            <p:spPr bwMode="auto">
              <a:xfrm>
                <a:off x="10992544" y="3101543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BB6B255-E8BC-2C61-3DD4-480003FCB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3101543"/>
                <a:ext cx="1003144" cy="312586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FB0AE8A-6333-0219-E76B-15762687AEBF}"/>
                  </a:ext>
                </a:extLst>
              </p:cNvPr>
              <p:cNvSpPr txBox="1"/>
              <p:nvPr/>
            </p:nvSpPr>
            <p:spPr bwMode="auto">
              <a:xfrm>
                <a:off x="10992544" y="3466280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8FB0AE8A-6333-0219-E76B-15762687A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3466280"/>
                <a:ext cx="1003144" cy="312586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C86E08BB-1AB0-059C-7CDA-F3DAD14428A3}"/>
                  </a:ext>
                </a:extLst>
              </p:cNvPr>
              <p:cNvSpPr txBox="1"/>
              <p:nvPr/>
            </p:nvSpPr>
            <p:spPr bwMode="auto">
              <a:xfrm>
                <a:off x="10992544" y="3838073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C86E08BB-1AB0-059C-7CDA-F3DAD1442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3838073"/>
                <a:ext cx="1003144" cy="312586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DB8BBF3-3251-CC24-A5D9-A9B4AC39B87E}"/>
                  </a:ext>
                </a:extLst>
              </p:cNvPr>
              <p:cNvSpPr txBox="1"/>
              <p:nvPr/>
            </p:nvSpPr>
            <p:spPr bwMode="auto">
              <a:xfrm>
                <a:off x="10992544" y="4160980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8DB8BBF3-3251-CC24-A5D9-A9B4AC39B8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4160980"/>
                <a:ext cx="1003144" cy="312586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E4ADA0ED-66AB-C785-C8C8-CF2F5B330308}"/>
                  </a:ext>
                </a:extLst>
              </p:cNvPr>
              <p:cNvSpPr txBox="1"/>
              <p:nvPr/>
            </p:nvSpPr>
            <p:spPr bwMode="auto">
              <a:xfrm>
                <a:off x="10992544" y="4485389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𝟏𝟑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E4ADA0ED-66AB-C785-C8C8-CF2F5B330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92544" y="4485389"/>
                <a:ext cx="1003144" cy="312586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Box 17">
            <a:extLst>
              <a:ext uri="{FF2B5EF4-FFF2-40B4-BE49-F238E27FC236}">
                <a16:creationId xmlns:a16="http://schemas.microsoft.com/office/drawing/2014/main" id="{A1A19929-71DE-BADA-181A-A73D4650514E}"/>
              </a:ext>
            </a:extLst>
          </p:cNvPr>
          <p:cNvSpPr txBox="1"/>
          <p:nvPr/>
        </p:nvSpPr>
        <p:spPr bwMode="auto">
          <a:xfrm rot="16200000">
            <a:off x="9722935" y="2896786"/>
            <a:ext cx="21940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Total beam intensity [p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E9FDC1-5ADA-4D43-27A9-EC35937FF11F}"/>
              </a:ext>
            </a:extLst>
          </p:cNvPr>
          <p:cNvSpPr txBox="1"/>
          <p:nvPr/>
        </p:nvSpPr>
        <p:spPr bwMode="auto">
          <a:xfrm>
            <a:off x="4613455" y="3767099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EA18018-6CDB-DB83-6E80-14C468625C1B}"/>
              </a:ext>
            </a:extLst>
          </p:cNvPr>
          <p:cNvCxnSpPr>
            <a:cxnSpLocks/>
          </p:cNvCxnSpPr>
          <p:nvPr/>
        </p:nvCxnSpPr>
        <p:spPr bwMode="auto">
          <a:xfrm>
            <a:off x="6080760" y="1811629"/>
            <a:ext cx="0" cy="660535"/>
          </a:xfrm>
          <a:prstGeom prst="straightConnector1">
            <a:avLst/>
          </a:prstGeom>
          <a:ln w="476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1632AAE-6D28-2D5F-B7DE-E2BB1B587E9A}"/>
                  </a:ext>
                </a:extLst>
              </p:cNvPr>
              <p:cNvSpPr txBox="1"/>
              <p:nvPr/>
            </p:nvSpPr>
            <p:spPr bwMode="auto">
              <a:xfrm>
                <a:off x="6100033" y="1998306"/>
                <a:ext cx="55735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14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1632AAE-6D28-2D5F-B7DE-E2BB1B587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00033" y="1998306"/>
                <a:ext cx="557357" cy="307777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2779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E035D77C-CB1B-887F-9AD9-0625E24EF1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15" r="7580"/>
          <a:stretch/>
        </p:blipFill>
        <p:spPr>
          <a:xfrm>
            <a:off x="90218" y="1301790"/>
            <a:ext cx="5137348" cy="332211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C59005A5-DCB6-F8BD-7DAC-713CA4E6D1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83" r="10996"/>
          <a:stretch/>
        </p:blipFill>
        <p:spPr>
          <a:xfrm>
            <a:off x="5744859" y="1301791"/>
            <a:ext cx="5281749" cy="33060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89EA602-64EA-DD88-FD02-C0D5C6693C4B}"/>
              </a:ext>
            </a:extLst>
          </p:cNvPr>
          <p:cNvSpPr txBox="1"/>
          <p:nvPr/>
        </p:nvSpPr>
        <p:spPr bwMode="auto">
          <a:xfrm>
            <a:off x="5675188" y="938789"/>
            <a:ext cx="5196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Hybrid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9234"/>
          </a:xfrm>
        </p:spPr>
        <p:txBody>
          <a:bodyPr/>
          <a:lstStyle/>
          <a:p>
            <a:r>
              <a:rPr lang="fr-FR"/>
              <a:t>Pressure comparisons for 72b and hybrid fills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9D2D74-41C3-BC2C-8AAC-18E5F302B271}"/>
              </a:ext>
            </a:extLst>
          </p:cNvPr>
          <p:cNvSpPr txBox="1"/>
          <p:nvPr/>
        </p:nvSpPr>
        <p:spPr bwMode="auto">
          <a:xfrm>
            <a:off x="98782" y="979326"/>
            <a:ext cx="5122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72b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B74FF6-D142-6E30-4486-0F42F23C91AC}"/>
              </a:ext>
            </a:extLst>
          </p:cNvPr>
          <p:cNvSpPr txBox="1"/>
          <p:nvPr/>
        </p:nvSpPr>
        <p:spPr bwMode="auto">
          <a:xfrm rot="21198576">
            <a:off x="9583827" y="3724451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EEA832-EF7F-7661-0A34-FDA2CAAC40CE}"/>
              </a:ext>
            </a:extLst>
          </p:cNvPr>
          <p:cNvSpPr txBox="1"/>
          <p:nvPr/>
        </p:nvSpPr>
        <p:spPr bwMode="auto">
          <a:xfrm>
            <a:off x="7307233" y="3660492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E9FDC1-5ADA-4D43-27A9-EC35937FF11F}"/>
              </a:ext>
            </a:extLst>
          </p:cNvPr>
          <p:cNvSpPr txBox="1"/>
          <p:nvPr/>
        </p:nvSpPr>
        <p:spPr bwMode="auto">
          <a:xfrm>
            <a:off x="3138287" y="2387261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4E6F02-0F63-835C-4613-6933CD0024B3}"/>
              </a:ext>
            </a:extLst>
          </p:cNvPr>
          <p:cNvSpPr txBox="1"/>
          <p:nvPr/>
        </p:nvSpPr>
        <p:spPr bwMode="auto">
          <a:xfrm>
            <a:off x="2898717" y="1619789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32" name="Rectangle: Rounded Corners 8">
            <a:extLst>
              <a:ext uri="{FF2B5EF4-FFF2-40B4-BE49-F238E27FC236}">
                <a16:creationId xmlns:a16="http://schemas.microsoft.com/office/drawing/2014/main" id="{7B66B445-31A3-7450-A84D-3C805C276EE7}"/>
              </a:ext>
            </a:extLst>
          </p:cNvPr>
          <p:cNvSpPr/>
          <p:nvPr/>
        </p:nvSpPr>
        <p:spPr bwMode="auto">
          <a:xfrm>
            <a:off x="1066212" y="5216534"/>
            <a:ext cx="10203588" cy="106129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40">
                <a:extLst>
                  <a:ext uri="{FF2B5EF4-FFF2-40B4-BE49-F238E27FC236}">
                    <a16:creationId xmlns:a16="http://schemas.microsoft.com/office/drawing/2014/main" id="{BDBFB64E-CA13-E899-986A-E0C3D6A0CB41}"/>
                  </a:ext>
                </a:extLst>
              </p:cNvPr>
              <p:cNvSpPr txBox="1"/>
              <p:nvPr/>
            </p:nvSpPr>
            <p:spPr bwMode="auto">
              <a:xfrm>
                <a:off x="1089112" y="5211083"/>
                <a:ext cx="10203588" cy="10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:r>
                  <a:rPr lang="en-GB" sz="2000" b="1" dirty="0">
                    <a:solidFill>
                      <a:srgbClr val="FF0000"/>
                    </a:solidFill>
                  </a:rPr>
                  <a:t>At equal beam intensity for copper: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𝟕𝟐</m:t>
                        </m:r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GB" sz="20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20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en-GB" sz="2000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GB" sz="20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𝒉𝒚𝒃𝒓𝒊𝒅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0" lvl="1" indent="0" algn="ctr">
                  <a:buNone/>
                  <a:defRPr/>
                </a:pPr>
                <a:r>
                  <a:rPr lang="en-GB" sz="2000" b="1" dirty="0">
                    <a:solidFill>
                      <a:srgbClr val="FF0000"/>
                    </a:solidFill>
                  </a:rPr>
                  <a:t>Pressure in carbon </a:t>
                </a:r>
                <a:r>
                  <a:rPr lang="en-GB" sz="2000" b="1">
                    <a:solidFill>
                      <a:srgbClr val="FF0000"/>
                    </a:solidFill>
                  </a:rPr>
                  <a:t>station possibly induced by RF bridge.</a:t>
                </a:r>
                <a:endParaRPr lang="en-GB" sz="2000" b="1" dirty="0">
                  <a:solidFill>
                    <a:srgbClr val="FF0000"/>
                  </a:solidFill>
                </a:endParaRPr>
              </a:p>
              <a:p>
                <a:pPr marL="0" lvl="1" indent="0" algn="ctr">
                  <a:buNone/>
                  <a:defRPr/>
                </a:pPr>
                <a:r>
                  <a:rPr lang="en-GB" sz="2000" b="1" dirty="0">
                    <a:solidFill>
                      <a:srgbClr val="FF0000"/>
                    </a:solidFill>
                  </a:rPr>
                  <a:t>Thus, pressure rise cannot always be considered as equivalent to electron presence.</a:t>
                </a:r>
              </a:p>
            </p:txBody>
          </p:sp>
        </mc:Choice>
        <mc:Fallback xmlns="">
          <p:sp>
            <p:nvSpPr>
              <p:cNvPr id="33" name="ZoneTexte 40">
                <a:extLst>
                  <a:ext uri="{FF2B5EF4-FFF2-40B4-BE49-F238E27FC236}">
                    <a16:creationId xmlns:a16="http://schemas.microsoft.com/office/drawing/2014/main" id="{BDBFB64E-CA13-E899-986A-E0C3D6A0C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9112" y="5211083"/>
                <a:ext cx="10203588" cy="1043812"/>
              </a:xfrm>
              <a:prstGeom prst="rect">
                <a:avLst/>
              </a:prstGeom>
              <a:blipFill>
                <a:blip r:embed="rId5"/>
                <a:stretch>
                  <a:fillRect t="-2924" b="-99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8">
            <a:extLst>
              <a:ext uri="{FF2B5EF4-FFF2-40B4-BE49-F238E27FC236}">
                <a16:creationId xmlns:a16="http://schemas.microsoft.com/office/drawing/2014/main" id="{E748BFA9-321A-A2C0-503B-23A7793D175C}"/>
              </a:ext>
            </a:extLst>
          </p:cNvPr>
          <p:cNvSpPr txBox="1"/>
          <p:nvPr/>
        </p:nvSpPr>
        <p:spPr bwMode="auto">
          <a:xfrm>
            <a:off x="2902559" y="3247157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>
                <a:solidFill>
                  <a:srgbClr val="00B0F0"/>
                </a:solidFill>
              </a:rPr>
              <a:t>B1 intensity</a:t>
            </a:r>
          </a:p>
        </p:txBody>
      </p:sp>
      <p:sp>
        <p:nvSpPr>
          <p:cNvPr id="5" name="TextBox 28">
            <a:extLst>
              <a:ext uri="{FF2B5EF4-FFF2-40B4-BE49-F238E27FC236}">
                <a16:creationId xmlns:a16="http://schemas.microsoft.com/office/drawing/2014/main" id="{1AA6CAB1-0F4D-EAA9-1AEB-CD9FD8B0D5ED}"/>
              </a:ext>
            </a:extLst>
          </p:cNvPr>
          <p:cNvSpPr txBox="1"/>
          <p:nvPr/>
        </p:nvSpPr>
        <p:spPr bwMode="auto">
          <a:xfrm>
            <a:off x="9148125" y="2354439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00B0F0"/>
                </a:solidFill>
              </a:rPr>
              <a:t>B1 intensity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DCF7203-0143-051E-D159-4EAA38DD20D5}"/>
              </a:ext>
            </a:extLst>
          </p:cNvPr>
          <p:cNvCxnSpPr>
            <a:cxnSpLocks/>
          </p:cNvCxnSpPr>
          <p:nvPr/>
        </p:nvCxnSpPr>
        <p:spPr bwMode="auto">
          <a:xfrm>
            <a:off x="9535384" y="3554946"/>
            <a:ext cx="0" cy="649606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9018D2E-53BF-B4EA-C888-D3C96CFD80E5}"/>
              </a:ext>
            </a:extLst>
          </p:cNvPr>
          <p:cNvCxnSpPr>
            <a:cxnSpLocks/>
          </p:cNvCxnSpPr>
          <p:nvPr/>
        </p:nvCxnSpPr>
        <p:spPr bwMode="auto">
          <a:xfrm>
            <a:off x="5801210" y="4204552"/>
            <a:ext cx="3762499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E7C4A75-A3EC-D6AD-4BC4-3EDDE60D5B46}"/>
                  </a:ext>
                </a:extLst>
              </p:cNvPr>
              <p:cNvSpPr txBox="1"/>
              <p:nvPr/>
            </p:nvSpPr>
            <p:spPr bwMode="auto">
              <a:xfrm>
                <a:off x="5650886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DE7C4A75-A3EC-D6AD-4BC4-3EDDE60D5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50886" y="4680068"/>
                <a:ext cx="35882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C594120-4947-7324-C4CD-8D843B48A429}"/>
                  </a:ext>
                </a:extLst>
              </p:cNvPr>
              <p:cNvSpPr txBox="1"/>
              <p:nvPr/>
            </p:nvSpPr>
            <p:spPr bwMode="auto">
              <a:xfrm>
                <a:off x="6376876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C594120-4947-7324-C4CD-8D843B48A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76876" y="4680068"/>
                <a:ext cx="35882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A967238-F300-D9BB-A01C-FD4D2075B9E9}"/>
                  </a:ext>
                </a:extLst>
              </p:cNvPr>
              <p:cNvSpPr txBox="1"/>
              <p:nvPr/>
            </p:nvSpPr>
            <p:spPr bwMode="auto">
              <a:xfrm>
                <a:off x="7102591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A967238-F300-D9BB-A01C-FD4D2075B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2591" y="4680068"/>
                <a:ext cx="35882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4D2E9F5-EF42-42C9-74CA-2134611EAB69}"/>
                  </a:ext>
                </a:extLst>
              </p:cNvPr>
              <p:cNvSpPr txBox="1"/>
              <p:nvPr/>
            </p:nvSpPr>
            <p:spPr bwMode="auto">
              <a:xfrm>
                <a:off x="7836768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4D2E9F5-EF42-42C9-74CA-2134611EA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36768" y="4680068"/>
                <a:ext cx="358827" cy="307777"/>
              </a:xfrm>
              <a:prstGeom prst="rect">
                <a:avLst/>
              </a:prstGeom>
              <a:blipFill>
                <a:blip r:embed="rId9"/>
                <a:stretch>
                  <a:fillRect r="-17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D05EA79-A674-0343-783C-86C158C47CCB}"/>
                  </a:ext>
                </a:extLst>
              </p:cNvPr>
              <p:cNvSpPr txBox="1"/>
              <p:nvPr/>
            </p:nvSpPr>
            <p:spPr bwMode="auto">
              <a:xfrm>
                <a:off x="8543437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D05EA79-A674-0343-783C-86C158C47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43437" y="4680068"/>
                <a:ext cx="35882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71B9B75-8F2E-E6E1-45AD-F53D6B91B6E3}"/>
                  </a:ext>
                </a:extLst>
              </p:cNvPr>
              <p:cNvSpPr txBox="1"/>
              <p:nvPr/>
            </p:nvSpPr>
            <p:spPr bwMode="auto">
              <a:xfrm>
                <a:off x="9287228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71B9B75-8F2E-E6E1-45AD-F53D6B91B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87228" y="4680068"/>
                <a:ext cx="358827" cy="307777"/>
              </a:xfrm>
              <a:prstGeom prst="rect">
                <a:avLst/>
              </a:prstGeom>
              <a:blipFill>
                <a:blip r:embed="rId11"/>
                <a:stretch>
                  <a:fillRect r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2ED50B1-820D-157D-7085-8A6A12BCB168}"/>
                  </a:ext>
                </a:extLst>
              </p:cNvPr>
              <p:cNvSpPr txBox="1"/>
              <p:nvPr/>
            </p:nvSpPr>
            <p:spPr bwMode="auto">
              <a:xfrm>
                <a:off x="10008968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2ED50B1-820D-157D-7085-8A6A12BCB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08968" y="4680068"/>
                <a:ext cx="358827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F4F9D6B-8E61-21CF-3B1C-F3AF7EC446F9}"/>
                  </a:ext>
                </a:extLst>
              </p:cNvPr>
              <p:cNvSpPr txBox="1"/>
              <p:nvPr/>
            </p:nvSpPr>
            <p:spPr bwMode="auto">
              <a:xfrm>
                <a:off x="10125875" y="4860121"/>
                <a:ext cx="109672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𝐓𝐢𝐦𝐞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𝐦𝐢𝐧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F4F9D6B-8E61-21CF-3B1C-F3AF7EC44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25875" y="4860121"/>
                <a:ext cx="1096722" cy="307777"/>
              </a:xfrm>
              <a:prstGeom prst="rect">
                <a:avLst/>
              </a:prstGeom>
              <a:blipFill>
                <a:blip r:embed="rId13"/>
                <a:stretch>
                  <a:fillRect r="-556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05F20E7-7BB1-1076-8944-7F00919E37C3}"/>
                  </a:ext>
                </a:extLst>
              </p:cNvPr>
              <p:cNvSpPr txBox="1"/>
              <p:nvPr/>
            </p:nvSpPr>
            <p:spPr bwMode="auto">
              <a:xfrm>
                <a:off x="-9691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05F20E7-7BB1-1076-8944-7F00919E3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9691" y="4680068"/>
                <a:ext cx="35882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4C97123-3831-B7D6-F23F-54A93A07FCD8}"/>
                  </a:ext>
                </a:extLst>
              </p:cNvPr>
              <p:cNvSpPr txBox="1"/>
              <p:nvPr/>
            </p:nvSpPr>
            <p:spPr bwMode="auto">
              <a:xfrm>
                <a:off x="1000343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4C97123-3831-B7D6-F23F-54A93A07F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0343" y="4680068"/>
                <a:ext cx="358827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2AD9B02-B3BE-9BCF-674E-4D77EDD38133}"/>
                  </a:ext>
                </a:extLst>
              </p:cNvPr>
              <p:cNvSpPr txBox="1"/>
              <p:nvPr/>
            </p:nvSpPr>
            <p:spPr bwMode="auto">
              <a:xfrm>
                <a:off x="2029427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𝟐𝟖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2AD9B02-B3BE-9BCF-674E-4D77EDD38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9427" y="4680068"/>
                <a:ext cx="35882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A6A357B-DD97-C2BE-9A13-50E171BDF9A6}"/>
                  </a:ext>
                </a:extLst>
              </p:cNvPr>
              <p:cNvSpPr txBox="1"/>
              <p:nvPr/>
            </p:nvSpPr>
            <p:spPr bwMode="auto">
              <a:xfrm>
                <a:off x="3046014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𝟒𝟐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A6A357B-DD97-C2BE-9A13-50E171BDF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46014" y="4680068"/>
                <a:ext cx="358827" cy="307777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D430139-FF37-5F33-FDF1-EA16F108778D}"/>
                  </a:ext>
                </a:extLst>
              </p:cNvPr>
              <p:cNvSpPr txBox="1"/>
              <p:nvPr/>
            </p:nvSpPr>
            <p:spPr bwMode="auto">
              <a:xfrm>
                <a:off x="4075098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𝟓𝟔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D430139-FF37-5F33-FDF1-EA16F1087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5098" y="4680068"/>
                <a:ext cx="358827" cy="307777"/>
              </a:xfrm>
              <a:prstGeom prst="rect">
                <a:avLst/>
              </a:prstGeom>
              <a:blipFill>
                <a:blip r:embed="rId17"/>
                <a:stretch>
                  <a:fillRect r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17">
            <a:extLst>
              <a:ext uri="{FF2B5EF4-FFF2-40B4-BE49-F238E27FC236}">
                <a16:creationId xmlns:a16="http://schemas.microsoft.com/office/drawing/2014/main" id="{0FF7A8C9-FA86-7586-23E6-4EB953841F3B}"/>
              </a:ext>
            </a:extLst>
          </p:cNvPr>
          <p:cNvSpPr txBox="1"/>
          <p:nvPr/>
        </p:nvSpPr>
        <p:spPr bwMode="auto">
          <a:xfrm>
            <a:off x="4723878" y="964634"/>
            <a:ext cx="1652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Pressure [mbar]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1E06F0-DEB6-6E3E-4F9C-333FE5613F14}"/>
                  </a:ext>
                </a:extLst>
              </p:cNvPr>
              <p:cNvSpPr txBox="1"/>
              <p:nvPr/>
            </p:nvSpPr>
            <p:spPr bwMode="auto">
              <a:xfrm>
                <a:off x="5220863" y="1238067"/>
                <a:ext cx="580347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F1E06F0-DEB6-6E3E-4F9C-333FE5613F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863" y="1238067"/>
                <a:ext cx="580347" cy="312586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520E8F-BC1B-69C1-DC6E-1A675406DDC5}"/>
                  </a:ext>
                </a:extLst>
              </p:cNvPr>
              <p:cNvSpPr txBox="1"/>
              <p:nvPr/>
            </p:nvSpPr>
            <p:spPr bwMode="auto">
              <a:xfrm>
                <a:off x="5229783" y="2301543"/>
                <a:ext cx="56250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520E8F-BC1B-69C1-DC6E-1A675406D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9783" y="2301543"/>
                <a:ext cx="562504" cy="312586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8E0912-256B-6CED-031B-4737A9A96874}"/>
                  </a:ext>
                </a:extLst>
              </p:cNvPr>
              <p:cNvSpPr txBox="1"/>
              <p:nvPr/>
            </p:nvSpPr>
            <p:spPr bwMode="auto">
              <a:xfrm>
                <a:off x="5220861" y="3352321"/>
                <a:ext cx="580349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C8E0912-256B-6CED-031B-4737A9A968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861" y="3352321"/>
                <a:ext cx="580349" cy="312586"/>
              </a:xfrm>
              <a:prstGeom prst="rect">
                <a:avLst/>
              </a:prstGeom>
              <a:blipFill>
                <a:blip r:embed="rId20"/>
                <a:stretch>
                  <a:fillRect l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633E47-35B6-4068-2671-1B7CE9398467}"/>
                  </a:ext>
                </a:extLst>
              </p:cNvPr>
              <p:cNvSpPr txBox="1"/>
              <p:nvPr/>
            </p:nvSpPr>
            <p:spPr bwMode="auto">
              <a:xfrm>
                <a:off x="5220861" y="4436448"/>
                <a:ext cx="580350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633E47-35B6-4068-2671-1B7CE93984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20861" y="4436448"/>
                <a:ext cx="580350" cy="312586"/>
              </a:xfrm>
              <a:prstGeom prst="rect">
                <a:avLst/>
              </a:prstGeom>
              <a:blipFill>
                <a:blip r:embed="rId21"/>
                <a:stretch>
                  <a:fillRect l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A42D8F-D6A7-7FEB-48F3-01F61E3DEFBD}"/>
                  </a:ext>
                </a:extLst>
              </p:cNvPr>
              <p:cNvSpPr txBox="1"/>
              <p:nvPr/>
            </p:nvSpPr>
            <p:spPr bwMode="auto">
              <a:xfrm>
                <a:off x="11126481" y="1250317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A42D8F-D6A7-7FEB-48F3-01F61E3DE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1250317"/>
                <a:ext cx="1003144" cy="312586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F43713-D5C3-3290-C169-E30C75AAE0E4}"/>
                  </a:ext>
                </a:extLst>
              </p:cNvPr>
              <p:cNvSpPr txBox="1"/>
              <p:nvPr/>
            </p:nvSpPr>
            <p:spPr bwMode="auto">
              <a:xfrm>
                <a:off x="11126481" y="1649413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F43713-D5C3-3290-C169-E30C75AAE0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1649413"/>
                <a:ext cx="1003144" cy="312586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1CFDCCD-A637-D6E1-1273-6276A3B49B20}"/>
                  </a:ext>
                </a:extLst>
              </p:cNvPr>
              <p:cNvSpPr txBox="1"/>
              <p:nvPr/>
            </p:nvSpPr>
            <p:spPr bwMode="auto">
              <a:xfrm>
                <a:off x="11126481" y="2012741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1CFDCCD-A637-D6E1-1273-6276A3B49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2012741"/>
                <a:ext cx="1003144" cy="312586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7AB161A-1FC4-515D-55B1-471A805C8CAE}"/>
                  </a:ext>
                </a:extLst>
              </p:cNvPr>
              <p:cNvSpPr txBox="1"/>
              <p:nvPr/>
            </p:nvSpPr>
            <p:spPr bwMode="auto">
              <a:xfrm>
                <a:off x="11126481" y="2358512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7AB161A-1FC4-515D-55B1-471A805C8C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2358512"/>
                <a:ext cx="1003144" cy="312586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82B88B1-F825-BAEF-0540-2A54F5765FB3}"/>
                  </a:ext>
                </a:extLst>
              </p:cNvPr>
              <p:cNvSpPr txBox="1"/>
              <p:nvPr/>
            </p:nvSpPr>
            <p:spPr bwMode="auto">
              <a:xfrm>
                <a:off x="11126481" y="2738977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82B88B1-F825-BAEF-0540-2A54F5765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2738977"/>
                <a:ext cx="1003144" cy="31258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5C3454-8D16-055E-7109-CC0414E0DAD1}"/>
                  </a:ext>
                </a:extLst>
              </p:cNvPr>
              <p:cNvSpPr txBox="1"/>
              <p:nvPr/>
            </p:nvSpPr>
            <p:spPr bwMode="auto">
              <a:xfrm>
                <a:off x="11126481" y="3078472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5C3454-8D16-055E-7109-CC0414E0D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3078472"/>
                <a:ext cx="1003144" cy="312586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5BB1F63-ABA8-11E5-EDB9-66F740690444}"/>
                  </a:ext>
                </a:extLst>
              </p:cNvPr>
              <p:cNvSpPr txBox="1"/>
              <p:nvPr/>
            </p:nvSpPr>
            <p:spPr bwMode="auto">
              <a:xfrm>
                <a:off x="11126481" y="3443209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5BB1F63-ABA8-11E5-EDB9-66F740690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3443209"/>
                <a:ext cx="1003144" cy="312586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888CD83-3372-F15F-6B80-C46A8BAED1F5}"/>
                  </a:ext>
                </a:extLst>
              </p:cNvPr>
              <p:cNvSpPr txBox="1"/>
              <p:nvPr/>
            </p:nvSpPr>
            <p:spPr bwMode="auto">
              <a:xfrm>
                <a:off x="11126481" y="3815002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888CD83-3372-F15F-6B80-C46A8BAED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3815002"/>
                <a:ext cx="1003144" cy="312586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45C361-F71E-B17A-9186-D88062ECCB19}"/>
                  </a:ext>
                </a:extLst>
              </p:cNvPr>
              <p:cNvSpPr txBox="1"/>
              <p:nvPr/>
            </p:nvSpPr>
            <p:spPr bwMode="auto">
              <a:xfrm>
                <a:off x="11126481" y="4137909"/>
                <a:ext cx="1003144" cy="312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45C361-F71E-B17A-9186-D88062ECC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4137909"/>
                <a:ext cx="1003144" cy="312586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67A7358-8307-310D-AE3A-66EDE1136F4B}"/>
                  </a:ext>
                </a:extLst>
              </p:cNvPr>
              <p:cNvSpPr txBox="1"/>
              <p:nvPr/>
            </p:nvSpPr>
            <p:spPr bwMode="auto">
              <a:xfrm>
                <a:off x="11126481" y="4462318"/>
                <a:ext cx="100314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67A7358-8307-310D-AE3A-66EDE1136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126481" y="4462318"/>
                <a:ext cx="1003144" cy="307777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17">
            <a:extLst>
              <a:ext uri="{FF2B5EF4-FFF2-40B4-BE49-F238E27FC236}">
                <a16:creationId xmlns:a16="http://schemas.microsoft.com/office/drawing/2014/main" id="{342B7851-3E22-2219-58D0-13AB39FFD572}"/>
              </a:ext>
            </a:extLst>
          </p:cNvPr>
          <p:cNvSpPr txBox="1"/>
          <p:nvPr/>
        </p:nvSpPr>
        <p:spPr bwMode="auto">
          <a:xfrm rot="16200000">
            <a:off x="9823305" y="2896786"/>
            <a:ext cx="226768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Total beam intensity [p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5F93F28-5635-0248-DE94-DEED6937950D}"/>
                  </a:ext>
                </a:extLst>
              </p:cNvPr>
              <p:cNvSpPr txBox="1"/>
              <p:nvPr/>
            </p:nvSpPr>
            <p:spPr bwMode="auto">
              <a:xfrm>
                <a:off x="5112872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5F93F28-5635-0248-DE94-DEED69379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2872" y="4680068"/>
                <a:ext cx="358827" cy="307777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F7BAC3-60CF-D31E-F290-68D0F40B8D37}"/>
              </a:ext>
            </a:extLst>
          </p:cNvPr>
          <p:cNvCxnSpPr>
            <a:cxnSpLocks/>
          </p:cNvCxnSpPr>
          <p:nvPr/>
        </p:nvCxnSpPr>
        <p:spPr bwMode="auto">
          <a:xfrm>
            <a:off x="5220861" y="3547590"/>
            <a:ext cx="4314523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8A47AE1-E795-9065-AAE6-4245EF8AC9D7}"/>
              </a:ext>
            </a:extLst>
          </p:cNvPr>
          <p:cNvCxnSpPr>
            <a:cxnSpLocks/>
          </p:cNvCxnSpPr>
          <p:nvPr/>
        </p:nvCxnSpPr>
        <p:spPr bwMode="auto">
          <a:xfrm>
            <a:off x="5227566" y="2019899"/>
            <a:ext cx="0" cy="1524387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CC0E7C-0128-A18D-1787-C1F44D7C4CA2}"/>
              </a:ext>
            </a:extLst>
          </p:cNvPr>
          <p:cNvCxnSpPr>
            <a:cxnSpLocks/>
          </p:cNvCxnSpPr>
          <p:nvPr/>
        </p:nvCxnSpPr>
        <p:spPr bwMode="auto">
          <a:xfrm>
            <a:off x="5222090" y="2848845"/>
            <a:ext cx="579120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BBEC03B-A09E-0720-C50F-30481BD1E2AB}"/>
              </a:ext>
            </a:extLst>
          </p:cNvPr>
          <p:cNvCxnSpPr>
            <a:cxnSpLocks/>
          </p:cNvCxnSpPr>
          <p:nvPr/>
        </p:nvCxnSpPr>
        <p:spPr bwMode="auto">
          <a:xfrm>
            <a:off x="5222090" y="2060848"/>
            <a:ext cx="579120" cy="0"/>
          </a:xfrm>
          <a:prstGeom prst="line">
            <a:avLst/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4F0781C-2E7D-34CC-C51D-E1A30B57E8F4}"/>
                  </a:ext>
                </a:extLst>
              </p:cNvPr>
              <p:cNvSpPr txBox="1"/>
              <p:nvPr/>
            </p:nvSpPr>
            <p:spPr bwMode="auto">
              <a:xfrm>
                <a:off x="10777733" y="468006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4F0781C-2E7D-34CC-C51D-E1A30B57E8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77733" y="4680068"/>
                <a:ext cx="358827" cy="307777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7CE032C-E9FA-3F47-E820-342DD9587F86}"/>
                  </a:ext>
                </a:extLst>
              </p:cNvPr>
              <p:cNvSpPr txBox="1"/>
              <p:nvPr/>
            </p:nvSpPr>
            <p:spPr bwMode="auto">
              <a:xfrm>
                <a:off x="0" y="4880368"/>
                <a:ext cx="109672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𝐓𝐢𝐦𝐞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𝐦𝐢𝐧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7CE032C-E9FA-3F47-E820-342DD9587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880368"/>
                <a:ext cx="1096722" cy="307777"/>
              </a:xfrm>
              <a:prstGeom prst="rect">
                <a:avLst/>
              </a:prstGeom>
              <a:blipFill>
                <a:blip r:embed="rId33"/>
                <a:stretch>
                  <a:fillRect r="-556"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0888341-705B-12A6-7F82-6EBAF47F361F}"/>
              </a:ext>
            </a:extLst>
          </p:cNvPr>
          <p:cNvCxnSpPr>
            <a:cxnSpLocks/>
          </p:cNvCxnSpPr>
          <p:nvPr/>
        </p:nvCxnSpPr>
        <p:spPr>
          <a:xfrm>
            <a:off x="5934984" y="2848082"/>
            <a:ext cx="0" cy="1329688"/>
          </a:xfrm>
          <a:prstGeom prst="straightConnector1">
            <a:avLst/>
          </a:prstGeom>
          <a:ln w="476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92C4E7F-8745-835B-F499-A2C188543E45}"/>
              </a:ext>
            </a:extLst>
          </p:cNvPr>
          <p:cNvCxnSpPr>
            <a:cxnSpLocks/>
          </p:cNvCxnSpPr>
          <p:nvPr/>
        </p:nvCxnSpPr>
        <p:spPr>
          <a:xfrm>
            <a:off x="6583056" y="2060848"/>
            <a:ext cx="0" cy="1494098"/>
          </a:xfrm>
          <a:prstGeom prst="straightConnector1">
            <a:avLst/>
          </a:prstGeom>
          <a:ln w="4762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4F0FA4E-D9E5-125E-8650-DD4146079543}"/>
                  </a:ext>
                </a:extLst>
              </p:cNvPr>
              <p:cNvSpPr txBox="1"/>
              <p:nvPr/>
            </p:nvSpPr>
            <p:spPr bwMode="auto">
              <a:xfrm>
                <a:off x="5953779" y="3027004"/>
                <a:ext cx="55735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14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4F0FA4E-D9E5-125E-8650-DD4146079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3779" y="3027004"/>
                <a:ext cx="557357" cy="307777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4B00E89-FB1A-28E3-22F8-1F8ECC970F57}"/>
                  </a:ext>
                </a:extLst>
              </p:cNvPr>
              <p:cNvSpPr txBox="1"/>
              <p:nvPr/>
            </p:nvSpPr>
            <p:spPr bwMode="auto">
              <a:xfrm>
                <a:off x="6590608" y="2628203"/>
                <a:ext cx="55735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</m:oMath>
                  </m:oMathPara>
                </a14:m>
                <a:endParaRPr lang="fr-FR" sz="14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4B00E89-FB1A-28E3-22F8-1F8ECC970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90608" y="2628203"/>
                <a:ext cx="557357" cy="307777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8778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6296C17-6766-5396-DE6B-05CDBB2EDE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" t="638" r="969" b="4070"/>
          <a:stretch/>
        </p:blipFill>
        <p:spPr>
          <a:xfrm>
            <a:off x="555925" y="1369999"/>
            <a:ext cx="6301408" cy="4304192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</a:t>
            </a:r>
            <a:r>
              <a:rPr lang="fr-FR" dirty="0" err="1"/>
              <a:t>response</a:t>
            </a:r>
            <a:r>
              <a:rPr lang="fr-FR" dirty="0"/>
              <a:t> of </a:t>
            </a:r>
            <a:r>
              <a:rPr lang="fr-FR" dirty="0" err="1"/>
              <a:t>copper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injection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51AB10-CF80-BBD3-F280-6A60CABECB29}"/>
              </a:ext>
            </a:extLst>
          </p:cNvPr>
          <p:cNvSpPr txBox="1"/>
          <p:nvPr/>
        </p:nvSpPr>
        <p:spPr bwMode="auto">
          <a:xfrm>
            <a:off x="46481" y="834338"/>
            <a:ext cx="21292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72b </a:t>
            </a:r>
          </a:p>
          <a:p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[A.cm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984576-5068-026E-C6D8-74B0A6423003}"/>
              </a:ext>
            </a:extLst>
          </p:cNvPr>
          <p:cNvSpPr txBox="1"/>
          <p:nvPr/>
        </p:nvSpPr>
        <p:spPr bwMode="auto">
          <a:xfrm rot="18907712">
            <a:off x="4683075" y="1716776"/>
            <a:ext cx="1813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>
                <a:solidFill>
                  <a:srgbClr val="0070C0"/>
                </a:solidFill>
              </a:rPr>
              <a:t>Hybrid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747882-1C73-EBB3-2A92-2A6BCF0F8FB2}"/>
              </a:ext>
            </a:extLst>
          </p:cNvPr>
          <p:cNvSpPr txBox="1"/>
          <p:nvPr/>
        </p:nvSpPr>
        <p:spPr bwMode="auto">
          <a:xfrm rot="18247263">
            <a:off x="3540836" y="1590769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>
                <a:solidFill>
                  <a:srgbClr val="578737"/>
                </a:solidFill>
              </a:rPr>
              <a:t>72b</a:t>
            </a:r>
          </a:p>
        </p:txBody>
      </p:sp>
      <p:sp>
        <p:nvSpPr>
          <p:cNvPr id="4" name="Rectangle: Rounded Corners 8">
            <a:extLst>
              <a:ext uri="{FF2B5EF4-FFF2-40B4-BE49-F238E27FC236}">
                <a16:creationId xmlns:a16="http://schemas.microsoft.com/office/drawing/2014/main" id="{AC5E7E54-CF60-FF4A-DFE7-EDCEDDA5D56F}"/>
              </a:ext>
            </a:extLst>
          </p:cNvPr>
          <p:cNvSpPr/>
          <p:nvPr/>
        </p:nvSpPr>
        <p:spPr bwMode="auto">
          <a:xfrm>
            <a:off x="7618126" y="3680429"/>
            <a:ext cx="4293734" cy="234218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3B03829-59E1-1CE4-0FA1-B2FE207054E0}"/>
                  </a:ext>
                </a:extLst>
              </p:cNvPr>
              <p:cNvSpPr txBox="1"/>
              <p:nvPr/>
            </p:nvSpPr>
            <p:spPr bwMode="auto">
              <a:xfrm>
                <a:off x="7689383" y="3885589"/>
                <a:ext cx="4222478" cy="19671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just"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" panose="02040503050406030204" pitchFamily="18" charset="0"/>
                  </a:rPr>
                  <a:t>More bunches needed for hybrid fill to reach linear behaviour</a:t>
                </a:r>
              </a:p>
              <a:p>
                <a:pPr marL="0" lvl="1" indent="0" algn="just">
                  <a:buNone/>
                  <a:defRPr/>
                </a:pPr>
                <a:endParaRPr lang="fr-FR" sz="2000" b="1">
                  <a:solidFill>
                    <a:srgbClr val="FF0000"/>
                  </a:solidFill>
                  <a:latin typeface="+mj-lt"/>
                  <a:ea typeface="Cambria Math" panose="02040503050406030204" pitchFamily="18" charset="0"/>
                </a:endParaRPr>
              </a:p>
              <a:p>
                <a:pPr marL="0" lvl="1" indent="0" algn="just">
                  <a:buNone/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 Math" panose="02040503050406030204" pitchFamily="18" charset="0"/>
                  </a:rPr>
                  <a:t>For high number of bunches:</a:t>
                </a:r>
              </a:p>
              <a:p>
                <a:pPr marL="0" lvl="1" indent="0" algn="ctr">
                  <a:buNone/>
                  <a:defRPr/>
                </a:pPr>
                <a:r>
                  <a:rPr lang="fr-FR" sz="2000" b="1">
                    <a:solidFill>
                      <a:srgbClr val="FF0000"/>
                    </a:solidFill>
                    <a:latin typeface="+mj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sSup>
                          <m:sSupPr>
                            <m:ctrlPr>
                              <a:rPr lang="fr-FR" sz="20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fr-FR" sz="20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fr-FR" sz="20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20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𝒃𝒖𝒏𝒄𝒉</m:t>
                        </m:r>
                      </m:sub>
                    </m:sSub>
                  </m:oMath>
                </a14:m>
                <a:endParaRPr lang="fr-FR" sz="2000" b="1">
                  <a:solidFill>
                    <a:srgbClr val="0033A0"/>
                  </a:solidFill>
                </a:endParaRPr>
              </a:p>
              <a:p>
                <a:pPr marL="0" lvl="1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𝟕𝟐</m:t>
                          </m:r>
                          <m:r>
                            <a:rPr lang="fr-FR" sz="20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fr-FR" sz="20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0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</m:t>
                      </m:r>
                      <m:r>
                        <a:rPr lang="fr-FR" sz="20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sz="20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𝒉𝒚𝒃𝒓𝒊𝒅</m:t>
                          </m:r>
                        </m:sub>
                      </m:sSub>
                    </m:oMath>
                  </m:oMathPara>
                </a14:m>
                <a:endParaRPr lang="fr-FR" sz="2000" b="1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A3B03829-59E1-1CE4-0FA1-B2FE20705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89383" y="3885589"/>
                <a:ext cx="4222478" cy="1967142"/>
              </a:xfrm>
              <a:prstGeom prst="rect">
                <a:avLst/>
              </a:prstGeom>
              <a:blipFill>
                <a:blip r:embed="rId4"/>
                <a:stretch>
                  <a:fillRect l="-1443" t="-1548" r="-1587" b="-18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BE60167-9B27-4728-DD32-22DE8FF5A533}"/>
              </a:ext>
            </a:extLst>
          </p:cNvPr>
          <p:cNvSpPr txBox="1"/>
          <p:nvPr/>
        </p:nvSpPr>
        <p:spPr bwMode="auto">
          <a:xfrm>
            <a:off x="4737745" y="890759"/>
            <a:ext cx="271651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hybrid </a:t>
            </a:r>
          </a:p>
          <a:p>
            <a:pPr algn="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[A.cm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20" name="TextBox 17">
            <a:extLst>
              <a:ext uri="{FF2B5EF4-FFF2-40B4-BE49-F238E27FC236}">
                <a16:creationId xmlns:a16="http://schemas.microsoft.com/office/drawing/2014/main" id="{7710428F-FC1C-891C-7BE2-E57C58EBFDDD}"/>
              </a:ext>
            </a:extLst>
          </p:cNvPr>
          <p:cNvSpPr txBox="1"/>
          <p:nvPr/>
        </p:nvSpPr>
        <p:spPr bwMode="auto">
          <a:xfrm>
            <a:off x="3997313" y="1100446"/>
            <a:ext cx="100272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:72b trains</a:t>
            </a:r>
            <a:endParaRPr lang="fr-FR" sz="1400" b="1" dirty="0">
              <a:solidFill>
                <a:srgbClr val="578737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1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7573815" y="1369999"/>
                <a:ext cx="4518876" cy="2180322"/>
              </a:xfrm>
            </p:spPr>
            <p:txBody>
              <a:bodyPr numCol="1" spcCol="108000" anchor="t"/>
              <a:lstStyle/>
              <a:p>
                <a:pPr marL="0" lvl="1" indent="0" algn="just">
                  <a:buNone/>
                  <a:defRPr/>
                </a:pPr>
                <a:r>
                  <a:rPr lang="en-GB" b="1">
                    <a:solidFill>
                      <a:srgbClr val="6E2466"/>
                    </a:solidFill>
                  </a:rPr>
                  <a:t>Hybrid train:</a:t>
                </a:r>
                <a:r>
                  <a:rPr lang="en-GB">
                    <a:solidFill>
                      <a:srgbClr val="6E2466"/>
                    </a:solidFill>
                  </a:rPr>
                  <a:t> 	</a:t>
                </a:r>
                <a14:m>
                  <m:oMath xmlns:m="http://schemas.openxmlformats.org/officeDocument/2006/math">
                    <m: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</m:d>
                    <m: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</m:t>
                    </m:r>
                    <m:r>
                      <a:rPr lang="fr-FR" i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marL="0" lvl="1" indent="0" algn="just">
                  <a:buNone/>
                  <a:defRPr/>
                </a:pPr>
                <a:endParaRPr lang="en-GB" dirty="0">
                  <a:solidFill>
                    <a:srgbClr val="2F2F2F"/>
                  </a:solidFill>
                </a:endParaRPr>
              </a:p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72</m:t>
                          </m:r>
                          <m:r>
                            <a:rPr lang="en-GB" sz="1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18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18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sz="1800" b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1800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fr-FR" sz="1800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  <m:r>
                        <a:rPr lang="en-GB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𝑏𝑢𝑛𝑐h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−160)</m:t>
                      </m:r>
                    </m:oMath>
                  </m:oMathPara>
                </a14:m>
                <a:endParaRPr lang="en-GB" dirty="0">
                  <a:solidFill>
                    <a:srgbClr val="2F2F2F"/>
                  </a:solidFill>
                </a:endParaRPr>
              </a:p>
              <a:p>
                <a:pPr marL="0" lvl="1" indent="0" algn="just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h𝑦𝑏𝑟𝑖𝑑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18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sty m:val="p"/>
                            </m:rPr>
                            <a:rPr lang="en-GB" sz="18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fr-FR" sz="18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  <m:r>
                        <a:rPr lang="en-GB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</m:t>
                      </m:r>
                      <m:r>
                        <a:rPr lang="fr-FR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GB" sz="18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𝑏𝑢𝑛𝑐h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−400)</m:t>
                      </m:r>
                    </m:oMath>
                  </m:oMathPara>
                </a14:m>
                <a:endParaRPr lang="en-GB" dirty="0">
                  <a:solidFill>
                    <a:srgbClr val="2F2F2F"/>
                  </a:solidFill>
                </a:endParaRPr>
              </a:p>
            </p:txBody>
          </p:sp>
        </mc:Choice>
        <mc:Fallback>
          <p:sp>
            <p:nvSpPr>
              <p:cNvPr id="8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7573815" y="1369999"/>
                <a:ext cx="4518876" cy="2180322"/>
              </a:xfrm>
              <a:blipFill>
                <a:blip r:embed="rId5"/>
                <a:stretch>
                  <a:fillRect l="-3100" t="-3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BE054AF-DEB3-46AF-AAB3-86363894C09C}"/>
              </a:ext>
            </a:extLst>
          </p:cNvPr>
          <p:cNvCxnSpPr>
            <a:cxnSpLocks/>
          </p:cNvCxnSpPr>
          <p:nvPr/>
        </p:nvCxnSpPr>
        <p:spPr>
          <a:xfrm flipV="1">
            <a:off x="1892440" y="1378868"/>
            <a:ext cx="0" cy="3490292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ECC6CF-BA9C-C0E8-6C6F-49F599DAE119}"/>
              </a:ext>
            </a:extLst>
          </p:cNvPr>
          <p:cNvCxnSpPr>
            <a:cxnSpLocks/>
          </p:cNvCxnSpPr>
          <p:nvPr/>
        </p:nvCxnSpPr>
        <p:spPr>
          <a:xfrm flipV="1">
            <a:off x="2275340" y="1378868"/>
            <a:ext cx="0" cy="3202259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E21C91-D4CC-0776-F2E1-5BB5929C12E2}"/>
              </a:ext>
            </a:extLst>
          </p:cNvPr>
          <p:cNvCxnSpPr>
            <a:cxnSpLocks/>
          </p:cNvCxnSpPr>
          <p:nvPr/>
        </p:nvCxnSpPr>
        <p:spPr>
          <a:xfrm flipV="1">
            <a:off x="2661668" y="1371248"/>
            <a:ext cx="0" cy="2417792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1ADA392-18DD-17AE-D8F2-F59508BB5A0D}"/>
              </a:ext>
            </a:extLst>
          </p:cNvPr>
          <p:cNvCxnSpPr>
            <a:cxnSpLocks/>
          </p:cNvCxnSpPr>
          <p:nvPr/>
        </p:nvCxnSpPr>
        <p:spPr>
          <a:xfrm flipV="1">
            <a:off x="3044568" y="1371248"/>
            <a:ext cx="0" cy="1841728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49EB3F-6B94-CFFB-AD60-7AFA33C50D7F}"/>
              </a:ext>
            </a:extLst>
          </p:cNvPr>
          <p:cNvCxnSpPr>
            <a:cxnSpLocks/>
          </p:cNvCxnSpPr>
          <p:nvPr/>
        </p:nvCxnSpPr>
        <p:spPr>
          <a:xfrm flipV="1">
            <a:off x="3422261" y="1371248"/>
            <a:ext cx="0" cy="1409680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DD9E4D8-6C34-B16C-7073-611F09C37B09}"/>
              </a:ext>
            </a:extLst>
          </p:cNvPr>
          <p:cNvCxnSpPr>
            <a:cxnSpLocks/>
          </p:cNvCxnSpPr>
          <p:nvPr/>
        </p:nvCxnSpPr>
        <p:spPr>
          <a:xfrm flipV="1">
            <a:off x="3817208" y="1371248"/>
            <a:ext cx="0" cy="689600"/>
          </a:xfrm>
          <a:prstGeom prst="line">
            <a:avLst/>
          </a:prstGeom>
          <a:ln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7">
            <a:extLst>
              <a:ext uri="{FF2B5EF4-FFF2-40B4-BE49-F238E27FC236}">
                <a16:creationId xmlns:a16="http://schemas.microsoft.com/office/drawing/2014/main" id="{34C8E722-ED26-E96C-2698-21C8FD5A8414}"/>
              </a:ext>
            </a:extLst>
          </p:cNvPr>
          <p:cNvSpPr txBox="1"/>
          <p:nvPr/>
        </p:nvSpPr>
        <p:spPr bwMode="auto">
          <a:xfrm>
            <a:off x="697073" y="5991131"/>
            <a:ext cx="126110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err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Hybrid</a:t>
            </a:r>
            <a:r>
              <a:rPr lang="fr-FR" sz="1400" b="1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trains:</a:t>
            </a:r>
          </a:p>
        </p:txBody>
      </p:sp>
      <p:sp>
        <p:nvSpPr>
          <p:cNvPr id="41" name="TextBox 17">
            <a:extLst>
              <a:ext uri="{FF2B5EF4-FFF2-40B4-BE49-F238E27FC236}">
                <a16:creationId xmlns:a16="http://schemas.microsoft.com/office/drawing/2014/main" id="{A4924F82-7790-E122-7E50-56AA23581706}"/>
              </a:ext>
            </a:extLst>
          </p:cNvPr>
          <p:cNvSpPr txBox="1"/>
          <p:nvPr/>
        </p:nvSpPr>
        <p:spPr bwMode="auto">
          <a:xfrm>
            <a:off x="1678956" y="1109638"/>
            <a:ext cx="43363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fr-FR" sz="1400" b="1" dirty="0">
              <a:solidFill>
                <a:srgbClr val="578737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2" name="TextBox 17">
            <a:extLst>
              <a:ext uri="{FF2B5EF4-FFF2-40B4-BE49-F238E27FC236}">
                <a16:creationId xmlns:a16="http://schemas.microsoft.com/office/drawing/2014/main" id="{8FF8E208-C6DB-619C-ADCF-B56F592C3402}"/>
              </a:ext>
            </a:extLst>
          </p:cNvPr>
          <p:cNvSpPr txBox="1"/>
          <p:nvPr/>
        </p:nvSpPr>
        <p:spPr bwMode="auto">
          <a:xfrm>
            <a:off x="2058523" y="1109638"/>
            <a:ext cx="4336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</a:t>
            </a:r>
          </a:p>
        </p:txBody>
      </p:sp>
      <p:sp>
        <p:nvSpPr>
          <p:cNvPr id="43" name="TextBox 17">
            <a:extLst>
              <a:ext uri="{FF2B5EF4-FFF2-40B4-BE49-F238E27FC236}">
                <a16:creationId xmlns:a16="http://schemas.microsoft.com/office/drawing/2014/main" id="{B98AE00D-409F-2D35-C63D-61D9FB74EDD1}"/>
              </a:ext>
            </a:extLst>
          </p:cNvPr>
          <p:cNvSpPr txBox="1"/>
          <p:nvPr/>
        </p:nvSpPr>
        <p:spPr bwMode="auto">
          <a:xfrm>
            <a:off x="2441422" y="1109638"/>
            <a:ext cx="4336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</a:p>
        </p:txBody>
      </p:sp>
      <p:sp>
        <p:nvSpPr>
          <p:cNvPr id="44" name="TextBox 17">
            <a:extLst>
              <a:ext uri="{FF2B5EF4-FFF2-40B4-BE49-F238E27FC236}">
                <a16:creationId xmlns:a16="http://schemas.microsoft.com/office/drawing/2014/main" id="{CDBA9440-5507-DDBE-0596-DB814F4F6A92}"/>
              </a:ext>
            </a:extLst>
          </p:cNvPr>
          <p:cNvSpPr txBox="1"/>
          <p:nvPr/>
        </p:nvSpPr>
        <p:spPr bwMode="auto">
          <a:xfrm>
            <a:off x="2822544" y="1109638"/>
            <a:ext cx="4336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</a:p>
        </p:txBody>
      </p:sp>
      <p:sp>
        <p:nvSpPr>
          <p:cNvPr id="45" name="TextBox 17">
            <a:extLst>
              <a:ext uri="{FF2B5EF4-FFF2-40B4-BE49-F238E27FC236}">
                <a16:creationId xmlns:a16="http://schemas.microsoft.com/office/drawing/2014/main" id="{BE9ECA8E-2C82-D126-9918-2DDAD6542A48}"/>
              </a:ext>
            </a:extLst>
          </p:cNvPr>
          <p:cNvSpPr txBox="1"/>
          <p:nvPr/>
        </p:nvSpPr>
        <p:spPr bwMode="auto">
          <a:xfrm>
            <a:off x="3205443" y="1109638"/>
            <a:ext cx="4336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12</a:t>
            </a:r>
          </a:p>
        </p:txBody>
      </p:sp>
      <p:sp>
        <p:nvSpPr>
          <p:cNvPr id="46" name="TextBox 17">
            <a:extLst>
              <a:ext uri="{FF2B5EF4-FFF2-40B4-BE49-F238E27FC236}">
                <a16:creationId xmlns:a16="http://schemas.microsoft.com/office/drawing/2014/main" id="{35361A74-5793-FF3E-A3A6-E2D5363256B7}"/>
              </a:ext>
            </a:extLst>
          </p:cNvPr>
          <p:cNvSpPr txBox="1"/>
          <p:nvPr/>
        </p:nvSpPr>
        <p:spPr bwMode="auto">
          <a:xfrm>
            <a:off x="3598549" y="1109638"/>
            <a:ext cx="43363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578737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14</a:t>
            </a:r>
          </a:p>
        </p:txBody>
      </p:sp>
      <p:sp>
        <p:nvSpPr>
          <p:cNvPr id="63" name="TextBox 17">
            <a:extLst>
              <a:ext uri="{FF2B5EF4-FFF2-40B4-BE49-F238E27FC236}">
                <a16:creationId xmlns:a16="http://schemas.microsoft.com/office/drawing/2014/main" id="{40098D96-68AC-733B-BB5D-1DFB0514B555}"/>
              </a:ext>
            </a:extLst>
          </p:cNvPr>
          <p:cNvSpPr txBox="1"/>
          <p:nvPr/>
        </p:nvSpPr>
        <p:spPr bwMode="auto">
          <a:xfrm>
            <a:off x="5739542" y="5991131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28</a:t>
            </a:r>
          </a:p>
        </p:txBody>
      </p:sp>
      <p:sp>
        <p:nvSpPr>
          <p:cNvPr id="64" name="TextBox 17">
            <a:extLst>
              <a:ext uri="{FF2B5EF4-FFF2-40B4-BE49-F238E27FC236}">
                <a16:creationId xmlns:a16="http://schemas.microsoft.com/office/drawing/2014/main" id="{EC5E641D-AE74-51D9-BE23-139FAE6CE869}"/>
              </a:ext>
            </a:extLst>
          </p:cNvPr>
          <p:cNvSpPr txBox="1"/>
          <p:nvPr/>
        </p:nvSpPr>
        <p:spPr bwMode="auto">
          <a:xfrm>
            <a:off x="4429569" y="5992380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21</a:t>
            </a:r>
          </a:p>
        </p:txBody>
      </p:sp>
      <p:sp>
        <p:nvSpPr>
          <p:cNvPr id="65" name="TextBox 17">
            <a:extLst>
              <a:ext uri="{FF2B5EF4-FFF2-40B4-BE49-F238E27FC236}">
                <a16:creationId xmlns:a16="http://schemas.microsoft.com/office/drawing/2014/main" id="{18861242-FB8D-5F71-CC5E-E18791B1DD49}"/>
              </a:ext>
            </a:extLst>
          </p:cNvPr>
          <p:cNvSpPr txBox="1"/>
          <p:nvPr/>
        </p:nvSpPr>
        <p:spPr bwMode="auto">
          <a:xfrm>
            <a:off x="3548095" y="6007498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15</a:t>
            </a:r>
          </a:p>
        </p:txBody>
      </p:sp>
      <p:sp>
        <p:nvSpPr>
          <p:cNvPr id="66" name="TextBox 17">
            <a:extLst>
              <a:ext uri="{FF2B5EF4-FFF2-40B4-BE49-F238E27FC236}">
                <a16:creationId xmlns:a16="http://schemas.microsoft.com/office/drawing/2014/main" id="{A3817776-7EF9-D6E5-BEAA-28048E699003}"/>
              </a:ext>
            </a:extLst>
          </p:cNvPr>
          <p:cNvSpPr txBox="1"/>
          <p:nvPr/>
        </p:nvSpPr>
        <p:spPr bwMode="auto">
          <a:xfrm>
            <a:off x="3106494" y="5998709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13</a:t>
            </a:r>
          </a:p>
        </p:txBody>
      </p:sp>
      <p:sp>
        <p:nvSpPr>
          <p:cNvPr id="67" name="TextBox 17">
            <a:extLst>
              <a:ext uri="{FF2B5EF4-FFF2-40B4-BE49-F238E27FC236}">
                <a16:creationId xmlns:a16="http://schemas.microsoft.com/office/drawing/2014/main" id="{3DB4040F-8AF0-5336-89E4-98F7F5650C1F}"/>
              </a:ext>
            </a:extLst>
          </p:cNvPr>
          <p:cNvSpPr txBox="1"/>
          <p:nvPr/>
        </p:nvSpPr>
        <p:spPr bwMode="auto">
          <a:xfrm>
            <a:off x="2679384" y="6000152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</a:p>
        </p:txBody>
      </p:sp>
      <p:sp>
        <p:nvSpPr>
          <p:cNvPr id="68" name="TextBox 17">
            <a:extLst>
              <a:ext uri="{FF2B5EF4-FFF2-40B4-BE49-F238E27FC236}">
                <a16:creationId xmlns:a16="http://schemas.microsoft.com/office/drawing/2014/main" id="{8BF4963F-D3F8-DA48-990F-1FBB586B1629}"/>
              </a:ext>
            </a:extLst>
          </p:cNvPr>
          <p:cNvSpPr txBox="1"/>
          <p:nvPr/>
        </p:nvSpPr>
        <p:spPr bwMode="auto">
          <a:xfrm>
            <a:off x="2233324" y="6000152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</a:t>
            </a:r>
          </a:p>
        </p:txBody>
      </p:sp>
      <p:sp>
        <p:nvSpPr>
          <p:cNvPr id="69" name="TextBox 17">
            <a:extLst>
              <a:ext uri="{FF2B5EF4-FFF2-40B4-BE49-F238E27FC236}">
                <a16:creationId xmlns:a16="http://schemas.microsoft.com/office/drawing/2014/main" id="{0E98801C-8E78-6327-C62D-6C133405C232}"/>
              </a:ext>
            </a:extLst>
          </p:cNvPr>
          <p:cNvSpPr txBox="1"/>
          <p:nvPr/>
        </p:nvSpPr>
        <p:spPr bwMode="auto">
          <a:xfrm>
            <a:off x="1803388" y="6000152"/>
            <a:ext cx="41602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0D99C61-1383-D3FF-E0C2-3125890C4485}"/>
              </a:ext>
            </a:extLst>
          </p:cNvPr>
          <p:cNvCxnSpPr>
            <a:cxnSpLocks/>
          </p:cNvCxnSpPr>
          <p:nvPr/>
        </p:nvCxnSpPr>
        <p:spPr>
          <a:xfrm flipV="1">
            <a:off x="1475242" y="1439335"/>
            <a:ext cx="2808312" cy="4149107"/>
          </a:xfrm>
          <a:prstGeom prst="line">
            <a:avLst/>
          </a:prstGeom>
          <a:ln w="28575">
            <a:solidFill>
              <a:srgbClr val="578737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7788699-27B9-E726-76BA-4F1BAE1B3E2D}"/>
              </a:ext>
            </a:extLst>
          </p:cNvPr>
          <p:cNvCxnSpPr>
            <a:cxnSpLocks/>
          </p:cNvCxnSpPr>
          <p:nvPr/>
        </p:nvCxnSpPr>
        <p:spPr>
          <a:xfrm flipV="1">
            <a:off x="2158831" y="1439335"/>
            <a:ext cx="4163103" cy="4149107"/>
          </a:xfrm>
          <a:prstGeom prst="line">
            <a:avLst/>
          </a:prstGeom>
          <a:ln w="28575"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7">
            <a:extLst>
              <a:ext uri="{FF2B5EF4-FFF2-40B4-BE49-F238E27FC236}">
                <a16:creationId xmlns:a16="http://schemas.microsoft.com/office/drawing/2014/main" id="{A654F058-7636-0EE4-CEC1-8E562EB8AF22}"/>
              </a:ext>
            </a:extLst>
          </p:cNvPr>
          <p:cNvSpPr txBox="1"/>
          <p:nvPr/>
        </p:nvSpPr>
        <p:spPr bwMode="auto">
          <a:xfrm>
            <a:off x="723757" y="5640474"/>
            <a:ext cx="77899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B650990E-AE1D-9A44-9E68-EDF0A7FCB1D7}"/>
              </a:ext>
            </a:extLst>
          </p:cNvPr>
          <p:cNvSpPr txBox="1"/>
          <p:nvPr/>
        </p:nvSpPr>
        <p:spPr bwMode="auto">
          <a:xfrm>
            <a:off x="1782591" y="5640474"/>
            <a:ext cx="77899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400</a:t>
            </a:r>
          </a:p>
        </p:txBody>
      </p:sp>
      <p:sp>
        <p:nvSpPr>
          <p:cNvPr id="16" name="TextBox 17">
            <a:extLst>
              <a:ext uri="{FF2B5EF4-FFF2-40B4-BE49-F238E27FC236}">
                <a16:creationId xmlns:a16="http://schemas.microsoft.com/office/drawing/2014/main" id="{801C4D7A-605C-956E-850F-6462361088ED}"/>
              </a:ext>
            </a:extLst>
          </p:cNvPr>
          <p:cNvSpPr txBox="1"/>
          <p:nvPr/>
        </p:nvSpPr>
        <p:spPr bwMode="auto">
          <a:xfrm>
            <a:off x="2840791" y="5640474"/>
            <a:ext cx="77899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800</a:t>
            </a:r>
          </a:p>
        </p:txBody>
      </p:sp>
      <p:sp>
        <p:nvSpPr>
          <p:cNvPr id="21" name="TextBox 17">
            <a:extLst>
              <a:ext uri="{FF2B5EF4-FFF2-40B4-BE49-F238E27FC236}">
                <a16:creationId xmlns:a16="http://schemas.microsoft.com/office/drawing/2014/main" id="{E70374AC-D70B-62FE-8373-5C037A638C0C}"/>
              </a:ext>
            </a:extLst>
          </p:cNvPr>
          <p:cNvSpPr txBox="1"/>
          <p:nvPr/>
        </p:nvSpPr>
        <p:spPr bwMode="auto">
          <a:xfrm>
            <a:off x="3796417" y="5640474"/>
            <a:ext cx="101664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1200</a:t>
            </a:r>
          </a:p>
        </p:txBody>
      </p:sp>
      <p:sp>
        <p:nvSpPr>
          <p:cNvPr id="26" name="TextBox 17">
            <a:extLst>
              <a:ext uri="{FF2B5EF4-FFF2-40B4-BE49-F238E27FC236}">
                <a16:creationId xmlns:a16="http://schemas.microsoft.com/office/drawing/2014/main" id="{7511B05E-7864-77F0-41B5-89B717501460}"/>
              </a:ext>
            </a:extLst>
          </p:cNvPr>
          <p:cNvSpPr txBox="1"/>
          <p:nvPr/>
        </p:nvSpPr>
        <p:spPr bwMode="auto">
          <a:xfrm>
            <a:off x="4894984" y="5640474"/>
            <a:ext cx="100415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1600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9000BEF3-42CD-36D7-2930-D1E102F792E5}"/>
              </a:ext>
            </a:extLst>
          </p:cNvPr>
          <p:cNvSpPr txBox="1"/>
          <p:nvPr/>
        </p:nvSpPr>
        <p:spPr bwMode="auto">
          <a:xfrm>
            <a:off x="6125608" y="5640474"/>
            <a:ext cx="62539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2000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7A5EF30-5D7F-2589-47B2-C5D7E313D754}"/>
              </a:ext>
            </a:extLst>
          </p:cNvPr>
          <p:cNvCxnSpPr>
            <a:cxnSpLocks/>
          </p:cNvCxnSpPr>
          <p:nvPr/>
        </p:nvCxnSpPr>
        <p:spPr>
          <a:xfrm flipV="1">
            <a:off x="5947553" y="1916832"/>
            <a:ext cx="0" cy="4085423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17A16D5-743C-A4D7-B798-4B258CE80BF4}"/>
              </a:ext>
            </a:extLst>
          </p:cNvPr>
          <p:cNvCxnSpPr>
            <a:cxnSpLocks/>
          </p:cNvCxnSpPr>
          <p:nvPr/>
        </p:nvCxnSpPr>
        <p:spPr>
          <a:xfrm flipV="1">
            <a:off x="4636169" y="2996952"/>
            <a:ext cx="0" cy="2995428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FBABBEF-C0A6-B4B9-897B-23BB604FEE67}"/>
              </a:ext>
            </a:extLst>
          </p:cNvPr>
          <p:cNvCxnSpPr>
            <a:cxnSpLocks/>
          </p:cNvCxnSpPr>
          <p:nvPr/>
        </p:nvCxnSpPr>
        <p:spPr>
          <a:xfrm flipV="1">
            <a:off x="3751855" y="3861048"/>
            <a:ext cx="0" cy="2161567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449544D-E71C-DB3C-9BE3-14A6C2B8A2EA}"/>
              </a:ext>
            </a:extLst>
          </p:cNvPr>
          <p:cNvCxnSpPr>
            <a:cxnSpLocks/>
          </p:cNvCxnSpPr>
          <p:nvPr/>
        </p:nvCxnSpPr>
        <p:spPr>
          <a:xfrm flipV="1">
            <a:off x="3314403" y="3933056"/>
            <a:ext cx="0" cy="2089559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03FD63D-ECEA-7104-955E-EEDDC9267EA6}"/>
              </a:ext>
            </a:extLst>
          </p:cNvPr>
          <p:cNvCxnSpPr>
            <a:cxnSpLocks/>
          </p:cNvCxnSpPr>
          <p:nvPr/>
        </p:nvCxnSpPr>
        <p:spPr>
          <a:xfrm flipV="1">
            <a:off x="2881685" y="5291690"/>
            <a:ext cx="0" cy="730925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6C71D72-AB11-3579-4C7E-D7C09165A2C9}"/>
              </a:ext>
            </a:extLst>
          </p:cNvPr>
          <p:cNvCxnSpPr>
            <a:cxnSpLocks/>
          </p:cNvCxnSpPr>
          <p:nvPr/>
        </p:nvCxnSpPr>
        <p:spPr>
          <a:xfrm flipV="1">
            <a:off x="2441882" y="5588442"/>
            <a:ext cx="0" cy="403938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2347C7F-D666-7BF9-69BC-E786F0F9B85A}"/>
              </a:ext>
            </a:extLst>
          </p:cNvPr>
          <p:cNvCxnSpPr>
            <a:cxnSpLocks/>
          </p:cNvCxnSpPr>
          <p:nvPr/>
        </p:nvCxnSpPr>
        <p:spPr>
          <a:xfrm flipV="1">
            <a:off x="2002743" y="5588442"/>
            <a:ext cx="0" cy="413813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C0A8265-3729-781F-4B7C-F525A6F3F7A4}"/>
                  </a:ext>
                </a:extLst>
              </p:cNvPr>
              <p:cNvSpPr txBox="1"/>
              <p:nvPr/>
            </p:nvSpPr>
            <p:spPr bwMode="auto">
              <a:xfrm>
                <a:off x="50597" y="5009959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3C0A8265-3729-781F-4B7C-F525A6F3F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5009959"/>
                <a:ext cx="977948" cy="3115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9052CEA-D345-DBDF-54FF-7A78E209D38D}"/>
                  </a:ext>
                </a:extLst>
              </p:cNvPr>
              <p:cNvSpPr txBox="1"/>
              <p:nvPr/>
            </p:nvSpPr>
            <p:spPr bwMode="auto">
              <a:xfrm>
                <a:off x="62060" y="5421044"/>
                <a:ext cx="93829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9052CEA-D345-DBDF-54FF-7A78E209D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060" y="5421044"/>
                <a:ext cx="938294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723E2D06-F295-8960-4DDF-91C1BB2E3251}"/>
              </a:ext>
            </a:extLst>
          </p:cNvPr>
          <p:cNvSpPr txBox="1"/>
          <p:nvPr/>
        </p:nvSpPr>
        <p:spPr bwMode="auto">
          <a:xfrm>
            <a:off x="6192064" y="5650540"/>
            <a:ext cx="1448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 err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Number</a:t>
            </a:r>
            <a:r>
              <a:rPr lang="fr-FR" sz="1400" b="1" dirty="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of </a:t>
            </a:r>
            <a:r>
              <a:rPr lang="fr-FR" sz="1400" b="1" dirty="0" err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bunches</a:t>
            </a:r>
            <a:endParaRPr lang="fr-FR" sz="1400" b="1" dirty="0">
              <a:solidFill>
                <a:srgbClr val="2F2F2F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8EC6342-001E-C8A7-967B-407548034CAC}"/>
                  </a:ext>
                </a:extLst>
              </p:cNvPr>
              <p:cNvSpPr txBox="1"/>
              <p:nvPr/>
            </p:nvSpPr>
            <p:spPr bwMode="auto">
              <a:xfrm>
                <a:off x="50597" y="4633967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8EC6342-001E-C8A7-967B-407548034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4633967"/>
                <a:ext cx="977948" cy="31156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36D2E57-6BEC-DB2F-B477-812710BBAA1F}"/>
                  </a:ext>
                </a:extLst>
              </p:cNvPr>
              <p:cNvSpPr txBox="1"/>
              <p:nvPr/>
            </p:nvSpPr>
            <p:spPr bwMode="auto">
              <a:xfrm>
                <a:off x="50597" y="4235879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36D2E57-6BEC-DB2F-B477-812710BBA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4235879"/>
                <a:ext cx="977948" cy="31156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ECEFB31-83C3-C521-22EE-AEB37E8DCC1F}"/>
                  </a:ext>
                </a:extLst>
              </p:cNvPr>
              <p:cNvSpPr txBox="1"/>
              <p:nvPr/>
            </p:nvSpPr>
            <p:spPr bwMode="auto">
              <a:xfrm>
                <a:off x="50597" y="3820204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ECEFB31-83C3-C521-22EE-AEB37E8DC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3820204"/>
                <a:ext cx="977948" cy="31156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5EE9835-E6B9-6549-E342-4C634AB96B41}"/>
                  </a:ext>
                </a:extLst>
              </p:cNvPr>
              <p:cNvSpPr txBox="1"/>
              <p:nvPr/>
            </p:nvSpPr>
            <p:spPr bwMode="auto">
              <a:xfrm>
                <a:off x="50597" y="3413028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5EE9835-E6B9-6549-E342-4C634AB96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3413028"/>
                <a:ext cx="977948" cy="31156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BC23CBD-D8F4-15BD-E7B0-4A105C0766DB}"/>
                  </a:ext>
                </a:extLst>
              </p:cNvPr>
              <p:cNvSpPr txBox="1"/>
              <p:nvPr/>
            </p:nvSpPr>
            <p:spPr bwMode="auto">
              <a:xfrm>
                <a:off x="50597" y="2978016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BC23CBD-D8F4-15BD-E7B0-4A105C076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2978016"/>
                <a:ext cx="977948" cy="31156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4E968063-8DCD-0A90-6C78-7D13E8CF084B}"/>
                  </a:ext>
                </a:extLst>
              </p:cNvPr>
              <p:cNvSpPr txBox="1"/>
              <p:nvPr/>
            </p:nvSpPr>
            <p:spPr bwMode="auto">
              <a:xfrm>
                <a:off x="50597" y="2550971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4E968063-8DCD-0A90-6C78-7D13E8CF0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2550971"/>
                <a:ext cx="977948" cy="31156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8D82A88-3E73-CE44-EDD6-311ED772C8B8}"/>
                  </a:ext>
                </a:extLst>
              </p:cNvPr>
              <p:cNvSpPr txBox="1"/>
              <p:nvPr/>
            </p:nvSpPr>
            <p:spPr bwMode="auto">
              <a:xfrm>
                <a:off x="50597" y="2155690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8D82A88-3E73-CE44-EDD6-311ED772C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2155690"/>
                <a:ext cx="977948" cy="31156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AF3A58F-4FCB-A929-8E6B-7129136BC59D}"/>
                  </a:ext>
                </a:extLst>
              </p:cNvPr>
              <p:cNvSpPr txBox="1"/>
              <p:nvPr/>
            </p:nvSpPr>
            <p:spPr bwMode="auto">
              <a:xfrm>
                <a:off x="50597" y="1733803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𝟏𝟖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AF3A58F-4FCB-A929-8E6B-7129136BC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1733803"/>
                <a:ext cx="977948" cy="31156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373AC03-3324-39C8-727F-01DEDEB7D110}"/>
                  </a:ext>
                </a:extLst>
              </p:cNvPr>
              <p:cNvSpPr txBox="1"/>
              <p:nvPr/>
            </p:nvSpPr>
            <p:spPr bwMode="auto">
              <a:xfrm>
                <a:off x="50597" y="1307023"/>
                <a:ext cx="977948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373AC03-3324-39C8-727F-01DEDEB7D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597" y="1307023"/>
                <a:ext cx="977948" cy="31156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26D7027-9B84-EDA2-4E2E-D182AE8363D1}"/>
                  </a:ext>
                </a:extLst>
              </p:cNvPr>
              <p:cNvSpPr txBox="1"/>
              <p:nvPr/>
            </p:nvSpPr>
            <p:spPr bwMode="auto">
              <a:xfrm>
                <a:off x="6439271" y="1342589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𝟏𝟔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026D7027-9B84-EDA2-4E2E-D182AE836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1342589"/>
                <a:ext cx="813129" cy="311560"/>
              </a:xfrm>
              <a:prstGeom prst="rect">
                <a:avLst/>
              </a:prstGeom>
              <a:blipFill>
                <a:blip r:embed="rId17"/>
                <a:stretch>
                  <a:fillRect r="-15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1CDC0F-1B05-0B76-4823-5BDA6426639F}"/>
                  </a:ext>
                </a:extLst>
              </p:cNvPr>
              <p:cNvSpPr txBox="1"/>
              <p:nvPr/>
            </p:nvSpPr>
            <p:spPr bwMode="auto">
              <a:xfrm>
                <a:off x="6439271" y="2349563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C1CDC0F-1B05-0B76-4823-5BDA64266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2349563"/>
                <a:ext cx="813129" cy="311560"/>
              </a:xfrm>
              <a:prstGeom prst="rect">
                <a:avLst/>
              </a:prstGeom>
              <a:blipFill>
                <a:blip r:embed="rId18"/>
                <a:stretch>
                  <a:fillRect r="-15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E7F749E-2433-8074-F085-DF9D2BD0472C}"/>
                  </a:ext>
                </a:extLst>
              </p:cNvPr>
              <p:cNvSpPr txBox="1"/>
              <p:nvPr/>
            </p:nvSpPr>
            <p:spPr bwMode="auto">
              <a:xfrm>
                <a:off x="6439271" y="1835279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E7F749E-2433-8074-F085-DF9D2BD04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1835279"/>
                <a:ext cx="813129" cy="311560"/>
              </a:xfrm>
              <a:prstGeom prst="rect">
                <a:avLst/>
              </a:prstGeom>
              <a:blipFill>
                <a:blip r:embed="rId19"/>
                <a:stretch>
                  <a:fillRect r="-15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7B245DF-CB59-BC8B-6E15-DBF8E8899CD2}"/>
                  </a:ext>
                </a:extLst>
              </p:cNvPr>
              <p:cNvSpPr txBox="1"/>
              <p:nvPr/>
            </p:nvSpPr>
            <p:spPr bwMode="auto">
              <a:xfrm>
                <a:off x="6439271" y="2859390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17B245DF-CB59-BC8B-6E15-DBF8E8899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2859390"/>
                <a:ext cx="813129" cy="311560"/>
              </a:xfrm>
              <a:prstGeom prst="rect">
                <a:avLst/>
              </a:prstGeom>
              <a:blipFill>
                <a:blip r:embed="rId20"/>
                <a:stretch>
                  <a:fillRect r="-156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E7DB044-0749-BAC4-6D54-C1E520DC6F82}"/>
                  </a:ext>
                </a:extLst>
              </p:cNvPr>
              <p:cNvSpPr txBox="1"/>
              <p:nvPr/>
            </p:nvSpPr>
            <p:spPr bwMode="auto">
              <a:xfrm>
                <a:off x="6439271" y="3392676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E7DB044-0749-BAC4-6D54-C1E520DC6F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3392676"/>
                <a:ext cx="813129" cy="311560"/>
              </a:xfrm>
              <a:prstGeom prst="rect">
                <a:avLst/>
              </a:prstGeom>
              <a:blipFill>
                <a:blip r:embed="rId21"/>
                <a:stretch>
                  <a:fillRect r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99267C7-DF0B-5259-A583-783019284111}"/>
                  </a:ext>
                </a:extLst>
              </p:cNvPr>
              <p:cNvSpPr txBox="1"/>
              <p:nvPr/>
            </p:nvSpPr>
            <p:spPr bwMode="auto">
              <a:xfrm>
                <a:off x="6439271" y="3904793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99267C7-DF0B-5259-A583-783019284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3904793"/>
                <a:ext cx="813129" cy="311560"/>
              </a:xfrm>
              <a:prstGeom prst="rect">
                <a:avLst/>
              </a:prstGeom>
              <a:blipFill>
                <a:blip r:embed="rId22"/>
                <a:stretch>
                  <a:fillRect r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06A5E76-BEC0-817F-69A4-A648EE63E776}"/>
                  </a:ext>
                </a:extLst>
              </p:cNvPr>
              <p:cNvSpPr txBox="1"/>
              <p:nvPr/>
            </p:nvSpPr>
            <p:spPr bwMode="auto">
              <a:xfrm>
                <a:off x="6439271" y="4416910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706A5E76-BEC0-817F-69A4-A648EE63E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4416910"/>
                <a:ext cx="813129" cy="311560"/>
              </a:xfrm>
              <a:prstGeom prst="rect">
                <a:avLst/>
              </a:prstGeom>
              <a:blipFill>
                <a:blip r:embed="rId23"/>
                <a:stretch>
                  <a:fillRect r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AA83AB0-777F-D1D3-7962-BC08CC1A559B}"/>
                  </a:ext>
                </a:extLst>
              </p:cNvPr>
              <p:cNvSpPr txBox="1"/>
              <p:nvPr/>
            </p:nvSpPr>
            <p:spPr bwMode="auto">
              <a:xfrm>
                <a:off x="6439271" y="4921464"/>
                <a:ext cx="813129" cy="3115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</m:sup>
                      </m:sSup>
                    </m:oMath>
                  </m:oMathPara>
                </a14:m>
                <a:endParaRPr lang="fr-FR" sz="1400" b="1"/>
              </a:p>
            </p:txBody>
          </p:sp>
        </mc:Choice>
        <mc:Fallback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AA83AB0-777F-D1D3-7962-BC08CC1A5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4921464"/>
                <a:ext cx="813129" cy="311560"/>
              </a:xfrm>
              <a:prstGeom prst="rect">
                <a:avLst/>
              </a:prstGeom>
              <a:blipFill>
                <a:blip r:embed="rId24"/>
                <a:stretch>
                  <a:fillRect r="-2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324B5A3-1145-AC24-B1A9-7F3FC6FDFC09}"/>
                  </a:ext>
                </a:extLst>
              </p:cNvPr>
              <p:cNvSpPr txBox="1"/>
              <p:nvPr/>
            </p:nvSpPr>
            <p:spPr bwMode="auto">
              <a:xfrm>
                <a:off x="6439271" y="5391027"/>
                <a:ext cx="81312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324B5A3-1145-AC24-B1A9-7F3FC6FDFC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39271" y="5391027"/>
                <a:ext cx="813129" cy="30777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115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5" name="Image 64">
            <a:extLst>
              <a:ext uri="{FF2B5EF4-FFF2-40B4-BE49-F238E27FC236}">
                <a16:creationId xmlns:a16="http://schemas.microsoft.com/office/drawing/2014/main" id="{10CE1980-0C8C-3498-5BC1-7CFF28A08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6" y="906464"/>
            <a:ext cx="5811061" cy="4729933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Cu </a:t>
            </a:r>
            <a:r>
              <a:rPr lang="fr-FR" dirty="0"/>
              <a:t>ESD for 72b and </a:t>
            </a:r>
            <a:r>
              <a:rPr lang="fr-FR" dirty="0" err="1"/>
              <a:t>hybrid</a:t>
            </a:r>
            <a:r>
              <a:rPr lang="fr-FR" dirty="0"/>
              <a:t> </a:t>
            </a:r>
            <a:r>
              <a:rPr lang="fr-FR" dirty="0" err="1"/>
              <a:t>fills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FC347EBF-7464-C661-1F53-CF63279D545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946566" y="1184508"/>
                <a:ext cx="5936061" cy="1391738"/>
              </a:xfrm>
              <a:prstGeom prst="rect">
                <a:avLst/>
              </a:prstGeom>
            </p:spPr>
            <p:txBody>
              <a:bodyPr vert="horz" lIns="0" tIns="0" rIns="0" bIns="0" numCol="1" spcCol="108000" rtlCol="0" anchor="t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None/>
                  <a:defRPr/>
                </a:pPr>
                <a:r>
                  <a:rPr lang="en-GB" b="1" kern="400" spc="40" dirty="0">
                    <a:solidFill>
                      <a:srgbClr val="6E2466"/>
                    </a:solidFill>
                  </a:rPr>
                  <a:t>Pressure rise assumed to be induced only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rgbClr val="6E246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>
                            <a:solidFill>
                              <a:srgbClr val="6E246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GB" b="1">
                            <a:solidFill>
                              <a:srgbClr val="6E246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en-GB" sz="1600" dirty="0"/>
              </a:p>
              <a:p>
                <a:pPr marL="0" lvl="1" indent="0" algn="just">
                  <a:buNone/>
                  <a:defRPr/>
                </a:pPr>
                <a:endParaRPr lang="en-GB" sz="1600" dirty="0"/>
              </a:p>
              <a:p>
                <a:pPr marL="0" lvl="1" indent="0" algn="just">
                  <a:buNone/>
                  <a:defRPr/>
                </a:pPr>
                <a:r>
                  <a:rPr lang="en-GB" b="1" kern="400" spc="40">
                    <a:solidFill>
                      <a:srgbClr val="6E2466"/>
                    </a:solidFill>
                  </a:rPr>
                  <a:t>Electrostimulated desorption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rgbClr val="E15E3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</m:oMath>
                </a14:m>
                <a:r>
                  <a:rPr lang="en-GB" b="1" kern="400" spc="40">
                    <a:solidFill>
                      <a:srgbClr val="6E2466"/>
                    </a:solidFill>
                  </a:rPr>
                  <a:t> </a:t>
                </a:r>
                <a:r>
                  <a:rPr lang="en-GB" b="1" kern="400" spc="40" dirty="0">
                    <a:solidFill>
                      <a:srgbClr val="6E2466"/>
                    </a:solidFill>
                  </a:rPr>
                  <a:t>computation for copper station</a:t>
                </a:r>
                <a:endParaRPr lang="en-GB" sz="1600" dirty="0"/>
              </a:p>
              <a:p>
                <a:pPr marL="0" lvl="1" indent="0" algn="just">
                  <a:buFont typeface="Arial"/>
                  <a:buNone/>
                  <a:defRPr/>
                </a:pPr>
                <a:endParaRPr lang="en-GB" b="1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FC347EBF-7464-C661-1F53-CF63279D5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6566" y="1184508"/>
                <a:ext cx="5936061" cy="1391738"/>
              </a:xfrm>
              <a:prstGeom prst="rect">
                <a:avLst/>
              </a:prstGeom>
              <a:blipFill>
                <a:blip r:embed="rId4"/>
                <a:stretch>
                  <a:fillRect l="-2361" t="-5677" r="-2464" b="-17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A91B0204-FF4B-D039-8026-5F466D7B4B77}"/>
              </a:ext>
            </a:extLst>
          </p:cNvPr>
          <p:cNvSpPr/>
          <p:nvPr/>
        </p:nvSpPr>
        <p:spPr bwMode="auto">
          <a:xfrm>
            <a:off x="5950139" y="4952311"/>
            <a:ext cx="5964063" cy="112351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1281D44-0E1D-7457-11AA-EB378944BD07}"/>
                  </a:ext>
                </a:extLst>
              </p:cNvPr>
              <p:cNvSpPr txBox="1"/>
              <p:nvPr/>
            </p:nvSpPr>
            <p:spPr bwMode="auto">
              <a:xfrm>
                <a:off x="6026450" y="5140314"/>
                <a:ext cx="5859750" cy="7475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just">
                  <a:defRPr/>
                </a:pPr>
                <a:r>
                  <a:rPr lang="en-GB" sz="2000" b="1" dirty="0">
                    <a:solidFill>
                      <a:srgbClr val="F42F2B"/>
                    </a:solidFill>
                    <a:latin typeface="+mj-lt"/>
                    <a:ea typeface="Cambria Math" panose="02040503050406030204" pitchFamily="18" charset="0"/>
                  </a:rPr>
                  <a:t>Measured ESD correspond to a copper surface at a dose of a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𝟏𝟖</m:t>
                        </m:r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GB" sz="20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GB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en-GB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𝐜𝐦</m:t>
                            </m:r>
                          </m:e>
                          <m:sup>
                            <m:r>
                              <a:rPr lang="en-GB" sz="20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D1281D44-0E1D-7457-11AA-EB378944BD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26450" y="5140314"/>
                <a:ext cx="5859750" cy="747512"/>
              </a:xfrm>
              <a:prstGeom prst="rect">
                <a:avLst/>
              </a:prstGeom>
              <a:blipFill>
                <a:blip r:embed="rId5"/>
                <a:stretch>
                  <a:fillRect l="-1145" t="-4065" r="-1041" b="-113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13">
            <a:extLst>
              <a:ext uri="{FF2B5EF4-FFF2-40B4-BE49-F238E27FC236}">
                <a16:creationId xmlns:a16="http://schemas.microsoft.com/office/drawing/2014/main" id="{46729D68-223E-AFD5-BD00-717EC3855803}"/>
              </a:ext>
            </a:extLst>
          </p:cNvPr>
          <p:cNvSpPr txBox="1"/>
          <p:nvPr/>
        </p:nvSpPr>
        <p:spPr bwMode="auto">
          <a:xfrm>
            <a:off x="-1536" y="5790574"/>
            <a:ext cx="5764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>
                <a:solidFill>
                  <a:srgbClr val="2F2F2F"/>
                </a:solidFill>
              </a:rPr>
              <a:t>M. Haubner et al. Vacuum 207 (2023) 111656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Tableau 24">
                <a:extLst>
                  <a:ext uri="{FF2B5EF4-FFF2-40B4-BE49-F238E27FC236}">
                    <a16:creationId xmlns:a16="http://schemas.microsoft.com/office/drawing/2014/main" id="{477E1969-A9EF-9754-0EEA-EBA84E88E0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7795817"/>
                  </p:ext>
                </p:extLst>
              </p:nvPr>
            </p:nvGraphicFramePr>
            <p:xfrm>
              <a:off x="5950139" y="2692991"/>
              <a:ext cx="5964063" cy="1443546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988021">
                      <a:extLst>
                        <a:ext uri="{9D8B030D-6E8A-4147-A177-3AD203B41FA5}">
                          <a16:colId xmlns:a16="http://schemas.microsoft.com/office/drawing/2014/main" val="1005282405"/>
                        </a:ext>
                      </a:extLst>
                    </a:gridCol>
                    <a:gridCol w="1988021">
                      <a:extLst>
                        <a:ext uri="{9D8B030D-6E8A-4147-A177-3AD203B41FA5}">
                          <a16:colId xmlns:a16="http://schemas.microsoft.com/office/drawing/2014/main" val="1554365495"/>
                        </a:ext>
                      </a:extLst>
                    </a:gridCol>
                    <a:gridCol w="1988021">
                      <a:extLst>
                        <a:ext uri="{9D8B030D-6E8A-4147-A177-3AD203B41FA5}">
                          <a16:colId xmlns:a16="http://schemas.microsoft.com/office/drawing/2014/main" val="17517802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Filling scheme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𝚫</m:t>
                                    </m:r>
                                    <m: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𝑷</m:t>
                                    </m:r>
                                  </m:num>
                                  <m:den>
                                    <m: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𝑰</m:t>
                                    </m:r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18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𝐦𝐛𝐚𝐫</m:t>
                                        </m:r>
                                      </m:num>
                                      <m:den>
                                        <m:r>
                                          <a:rPr lang="fr-FR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𝐀</m:t>
                                        </m:r>
                                        <m:r>
                                          <a:rPr lang="fr-FR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.</m:t>
                                        </m:r>
                                        <m:sSup>
                                          <m:sSupPr>
                                            <m:ctrlPr>
                                              <a:rPr lang="fr-FR" sz="1800" b="1" i="1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1800" b="1" i="0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𝐜𝐦</m:t>
                                            </m:r>
                                          </m:e>
                                          <m:sup>
                                            <m:r>
                                              <a:rPr lang="fr-FR" sz="1800" b="1" i="0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fr-FR" sz="1800" b="1" i="0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fr-FR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𝜼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sz="18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sz="1800" b="1" i="0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𝐦𝐨𝐥𝐞𝐜𝐮𝐥𝐞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fr-FR" sz="1800" b="1" i="1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1800" b="1" i="0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𝐞</m:t>
                                            </m:r>
                                          </m:e>
                                          <m:sup>
                                            <m:r>
                                              <a:rPr lang="fr-FR" sz="1800" b="1" i="0" smtClean="0">
                                                <a:solidFill>
                                                  <a:schemeClr val="bg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fr-FR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078871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72b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sz="1800" b="0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1.</m:t>
                              </m:r>
                            </m:oMath>
                          </a14:m>
                          <a:r>
                            <a:rPr lang="fr-FR" b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1.3×</m:t>
                                </m:r>
                                <m:sSup>
                                  <m:sSupPr>
                                    <m:ctrlP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b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359748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lang="fr-FR" b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1.0×</m:t>
                                </m:r>
                                <m:sSup>
                                  <m:sSupPr>
                                    <m:ctrlP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800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814746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Tableau 24">
                <a:extLst>
                  <a:ext uri="{FF2B5EF4-FFF2-40B4-BE49-F238E27FC236}">
                    <a16:creationId xmlns:a16="http://schemas.microsoft.com/office/drawing/2014/main" id="{477E1969-A9EF-9754-0EEA-EBA84E88E0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7795817"/>
                  </p:ext>
                </p:extLst>
              </p:nvPr>
            </p:nvGraphicFramePr>
            <p:xfrm>
              <a:off x="5950139" y="2692991"/>
              <a:ext cx="5964063" cy="1443546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988021">
                      <a:extLst>
                        <a:ext uri="{9D8B030D-6E8A-4147-A177-3AD203B41FA5}">
                          <a16:colId xmlns:a16="http://schemas.microsoft.com/office/drawing/2014/main" val="1005282405"/>
                        </a:ext>
                      </a:extLst>
                    </a:gridCol>
                    <a:gridCol w="1988021">
                      <a:extLst>
                        <a:ext uri="{9D8B030D-6E8A-4147-A177-3AD203B41FA5}">
                          <a16:colId xmlns:a16="http://schemas.microsoft.com/office/drawing/2014/main" val="1554365495"/>
                        </a:ext>
                      </a:extLst>
                    </a:gridCol>
                    <a:gridCol w="1988021">
                      <a:extLst>
                        <a:ext uri="{9D8B030D-6E8A-4147-A177-3AD203B41FA5}">
                          <a16:colId xmlns:a16="http://schemas.microsoft.com/office/drawing/2014/main" val="1751780286"/>
                        </a:ext>
                      </a:extLst>
                    </a:gridCol>
                  </a:tblGrid>
                  <a:tr h="7018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Filling scheme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99694" t="-1724" r="-100306" b="-1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307" t="-1724" r="-613" b="-1172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71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72b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99694" t="-193443" r="-100306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307" t="-193443" r="-613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359748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99694" t="-293443" r="-100306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307" t="-293443" r="-613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1474695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4" name="Straight Connector 47">
            <a:extLst>
              <a:ext uri="{FF2B5EF4-FFF2-40B4-BE49-F238E27FC236}">
                <a16:creationId xmlns:a16="http://schemas.microsoft.com/office/drawing/2014/main" id="{7CBDD995-19BC-089B-3F1B-3D04C90BB890}"/>
              </a:ext>
            </a:extLst>
          </p:cNvPr>
          <p:cNvCxnSpPr>
            <a:cxnSpLocks/>
          </p:cNvCxnSpPr>
          <p:nvPr/>
        </p:nvCxnSpPr>
        <p:spPr bwMode="auto">
          <a:xfrm>
            <a:off x="715720" y="3182496"/>
            <a:ext cx="4896544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97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154130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 startAt="3"/>
            </a:pP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Hybrid </a:t>
            </a:r>
            <a:r>
              <a:rPr kumimoji="0" lang="en-US" sz="50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physics fill </a:t>
            </a: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at 6.8 </a:t>
            </a:r>
            <a:r>
              <a:rPr kumimoji="0" lang="en-US" sz="50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TeV</a:t>
            </a:r>
            <a:endParaRPr lang="fr-FR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8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14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8648A-8528-F835-09C8-FD7106DF3365}"/>
              </a:ext>
            </a:extLst>
          </p:cNvPr>
          <p:cNvSpPr txBox="1">
            <a:spLocks/>
          </p:cNvSpPr>
          <p:nvPr/>
        </p:nvSpPr>
        <p:spPr bwMode="auto">
          <a:xfrm>
            <a:off x="407987" y="3645024"/>
            <a:ext cx="11376025" cy="136815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Hybrid (7*8b4e+5*36b):</a:t>
            </a:r>
            <a:r>
              <a:rPr kumimoji="0" lang="fr-FR" sz="3600" b="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8741</a:t>
            </a: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algn="ctr"/>
            <a:endParaRPr lang="fr-FR" sz="1100" b="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523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1" name="Image 70">
            <a:extLst>
              <a:ext uri="{FF2B5EF4-FFF2-40B4-BE49-F238E27FC236}">
                <a16:creationId xmlns:a16="http://schemas.microsoft.com/office/drawing/2014/main" id="{B0841276-E76A-CBD2-241F-5721E1F5FA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54" r="11239"/>
          <a:stretch/>
        </p:blipFill>
        <p:spPr>
          <a:xfrm>
            <a:off x="2538881" y="1190835"/>
            <a:ext cx="7241519" cy="3919533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Photoelectrons during energy ramp-up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B74FF6-D142-6E30-4486-0F42F23C91AC}"/>
              </a:ext>
            </a:extLst>
          </p:cNvPr>
          <p:cNvSpPr txBox="1"/>
          <p:nvPr/>
        </p:nvSpPr>
        <p:spPr bwMode="auto">
          <a:xfrm rot="17702629">
            <a:off x="6684420" y="2895471"/>
            <a:ext cx="1390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EEA832-EF7F-7661-0A34-FDA2CAAC40CE}"/>
              </a:ext>
            </a:extLst>
          </p:cNvPr>
          <p:cNvSpPr txBox="1"/>
          <p:nvPr/>
        </p:nvSpPr>
        <p:spPr bwMode="auto">
          <a:xfrm rot="17530190">
            <a:off x="5195159" y="2048284"/>
            <a:ext cx="2102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32" name="Rectangle: Rounded Corners 8">
            <a:extLst>
              <a:ext uri="{FF2B5EF4-FFF2-40B4-BE49-F238E27FC236}">
                <a16:creationId xmlns:a16="http://schemas.microsoft.com/office/drawing/2014/main" id="{7B66B445-31A3-7450-A84D-3C805C276EE7}"/>
              </a:ext>
            </a:extLst>
          </p:cNvPr>
          <p:cNvSpPr/>
          <p:nvPr/>
        </p:nvSpPr>
        <p:spPr bwMode="auto">
          <a:xfrm>
            <a:off x="407987" y="5523306"/>
            <a:ext cx="11376025" cy="7167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A144B2E0-ACA9-1E45-6407-BF191133E5FD}"/>
              </a:ext>
            </a:extLst>
          </p:cNvPr>
          <p:cNvSpPr txBox="1"/>
          <p:nvPr/>
        </p:nvSpPr>
        <p:spPr bwMode="auto">
          <a:xfrm rot="16200000">
            <a:off x="-579378" y="2965825"/>
            <a:ext cx="1974730" cy="3087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[A.cm</a:t>
            </a:r>
            <a:r>
              <a:rPr lang="fr-FR" sz="14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5EB3E054-3502-32D8-F871-AD621E740F50}"/>
              </a:ext>
            </a:extLst>
          </p:cNvPr>
          <p:cNvSpPr txBox="1"/>
          <p:nvPr/>
        </p:nvSpPr>
        <p:spPr bwMode="auto">
          <a:xfrm>
            <a:off x="722050" y="832724"/>
            <a:ext cx="159806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a-C                  Cu</a:t>
            </a:r>
            <a:endParaRPr lang="fr-FR" sz="1400" b="1" dirty="0">
              <a:solidFill>
                <a:srgbClr val="2F2F2F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40">
                <a:extLst>
                  <a:ext uri="{FF2B5EF4-FFF2-40B4-BE49-F238E27FC236}">
                    <a16:creationId xmlns:a16="http://schemas.microsoft.com/office/drawing/2014/main" id="{E2430239-9EC6-C2AB-C5C8-AB608B08725B}"/>
                  </a:ext>
                </a:extLst>
              </p:cNvPr>
              <p:cNvSpPr txBox="1"/>
              <p:nvPr/>
            </p:nvSpPr>
            <p:spPr bwMode="auto">
              <a:xfrm>
                <a:off x="407988" y="5557836"/>
                <a:ext cx="11376025" cy="6771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algn="ctr">
                  <a:defRPr/>
                </a:pPr>
                <a:r>
                  <a:rPr lang="en-GB" sz="1900" b="1" dirty="0">
                    <a:solidFill>
                      <a:srgbClr val="FF0000"/>
                    </a:solidFill>
                  </a:rPr>
                  <a:t>Photoelectrons detected by electron pickup at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𝟐𝟓𝟎𝟎</m:t>
                    </m:r>
                    <m:r>
                      <a:rPr lang="en-GB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lang="en-GB" sz="1900" b="1" dirty="0">
                    <a:solidFill>
                      <a:srgbClr val="FF0000"/>
                    </a:solidFill>
                  </a:rPr>
                  <a:t> which corresponds to a synchrotron radiation critical energy of 2 eV, matching the work function of copper or carbon (~ 4-5 eV) </a:t>
                </a:r>
              </a:p>
            </p:txBody>
          </p:sp>
        </mc:Choice>
        <mc:Fallback xmlns="">
          <p:sp>
            <p:nvSpPr>
              <p:cNvPr id="4" name="ZoneTexte 40">
                <a:extLst>
                  <a:ext uri="{FF2B5EF4-FFF2-40B4-BE49-F238E27FC236}">
                    <a16:creationId xmlns:a16="http://schemas.microsoft.com/office/drawing/2014/main" id="{E2430239-9EC6-C2AB-C5C8-AB608B0872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5557836"/>
                <a:ext cx="11376025" cy="677108"/>
              </a:xfrm>
              <a:prstGeom prst="rect">
                <a:avLst/>
              </a:prstGeom>
              <a:blipFill>
                <a:blip r:embed="rId4"/>
                <a:stretch>
                  <a:fillRect t="-4505" r="-54" b="-153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8">
            <a:extLst>
              <a:ext uri="{FF2B5EF4-FFF2-40B4-BE49-F238E27FC236}">
                <a16:creationId xmlns:a16="http://schemas.microsoft.com/office/drawing/2014/main" id="{A3207655-9B01-CAE3-7BBC-D86A5E020656}"/>
              </a:ext>
            </a:extLst>
          </p:cNvPr>
          <p:cNvSpPr txBox="1"/>
          <p:nvPr/>
        </p:nvSpPr>
        <p:spPr bwMode="auto">
          <a:xfrm>
            <a:off x="3190980" y="4448472"/>
            <a:ext cx="162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2F2F2F"/>
                </a:solidFill>
              </a:rPr>
              <a:t>Energy</a:t>
            </a:r>
          </a:p>
        </p:txBody>
      </p:sp>
      <p:cxnSp>
        <p:nvCxnSpPr>
          <p:cNvPr id="24" name="Straight Connector 5">
            <a:extLst>
              <a:ext uri="{FF2B5EF4-FFF2-40B4-BE49-F238E27FC236}">
                <a16:creationId xmlns:a16="http://schemas.microsoft.com/office/drawing/2014/main" id="{46A4A4FF-C546-BDE1-8DC5-2845F66D9220}"/>
              </a:ext>
            </a:extLst>
          </p:cNvPr>
          <p:cNvCxnSpPr>
            <a:cxnSpLocks/>
          </p:cNvCxnSpPr>
          <p:nvPr/>
        </p:nvCxnSpPr>
        <p:spPr bwMode="auto">
          <a:xfrm>
            <a:off x="5672470" y="3800453"/>
            <a:ext cx="4098741" cy="0"/>
          </a:xfrm>
          <a:prstGeom prst="line">
            <a:avLst/>
          </a:prstGeom>
          <a:ln w="38100">
            <a:solidFill>
              <a:srgbClr val="6E246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A72458C-099E-773B-054A-5696E1663E50}"/>
              </a:ext>
            </a:extLst>
          </p:cNvPr>
          <p:cNvCxnSpPr/>
          <p:nvPr/>
        </p:nvCxnSpPr>
        <p:spPr>
          <a:xfrm>
            <a:off x="1339409" y="1282138"/>
            <a:ext cx="0" cy="374203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5B613CC-473E-9E50-2C32-184B39187E3F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3693" y="2026034"/>
            <a:ext cx="720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F343917-E92A-AC55-5CFA-9FB2B5E91625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3693" y="1286060"/>
            <a:ext cx="720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D213B08-05FF-B71B-5894-995162EE8154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3693" y="2767574"/>
            <a:ext cx="720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C3790F1-7AED-5B2A-4EB1-C2E990E5722B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3693" y="3502581"/>
            <a:ext cx="720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0FD8993-99B5-BAAD-4C79-5280400CEB9D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3693" y="4243990"/>
            <a:ext cx="7200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TextBox 28">
            <a:extLst>
              <a:ext uri="{FF2B5EF4-FFF2-40B4-BE49-F238E27FC236}">
                <a16:creationId xmlns:a16="http://schemas.microsoft.com/office/drawing/2014/main" id="{951CB3F0-7923-60AF-D813-BD5B1EED3E30}"/>
              </a:ext>
            </a:extLst>
          </p:cNvPr>
          <p:cNvSpPr txBox="1"/>
          <p:nvPr/>
        </p:nvSpPr>
        <p:spPr bwMode="auto">
          <a:xfrm>
            <a:off x="3918656" y="1596856"/>
            <a:ext cx="162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00B0F0"/>
                </a:solidFill>
              </a:rPr>
              <a:t>B1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647B13-E2B7-9A96-2847-B0E620C1BAAF}"/>
                  </a:ext>
                </a:extLst>
              </p:cNvPr>
              <p:cNvSpPr txBox="1"/>
              <p:nvPr/>
            </p:nvSpPr>
            <p:spPr bwMode="auto">
              <a:xfrm>
                <a:off x="2452571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647B13-E2B7-9A96-2847-B0E620C1B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52571" y="5168288"/>
                <a:ext cx="358827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CD76C7-B94C-3A0E-372C-7FB0C5B32ED6}"/>
                  </a:ext>
                </a:extLst>
              </p:cNvPr>
              <p:cNvSpPr txBox="1"/>
              <p:nvPr/>
            </p:nvSpPr>
            <p:spPr bwMode="auto">
              <a:xfrm>
                <a:off x="3431704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fr-FR" sz="14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6CD76C7-B94C-3A0E-372C-7FB0C5B32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1704" y="5168288"/>
                <a:ext cx="35882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DEEBB27-E19D-7900-7CF7-3AA79E2F09E8}"/>
                  </a:ext>
                </a:extLst>
              </p:cNvPr>
              <p:cNvSpPr txBox="1"/>
              <p:nvPr/>
            </p:nvSpPr>
            <p:spPr bwMode="auto">
              <a:xfrm>
                <a:off x="4461797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DEEBB27-E19D-7900-7CF7-3AA79E2F09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1797" y="5168288"/>
                <a:ext cx="358827" cy="307777"/>
              </a:xfrm>
              <a:prstGeom prst="rect">
                <a:avLst/>
              </a:prstGeom>
              <a:blipFill>
                <a:blip r:embed="rId7"/>
                <a:stretch>
                  <a:fillRect l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DA3171-8232-41B6-CA90-45E5389DF370}"/>
                  </a:ext>
                </a:extLst>
              </p:cNvPr>
              <p:cNvSpPr txBox="1"/>
              <p:nvPr/>
            </p:nvSpPr>
            <p:spPr bwMode="auto">
              <a:xfrm>
                <a:off x="5493056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𝟐𝟖</m:t>
                      </m:r>
                    </m:oMath>
                  </m:oMathPara>
                </a14:m>
                <a:endParaRPr lang="fr-FR" sz="14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FDA3171-8232-41B6-CA90-45E5389DF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3056" y="5168288"/>
                <a:ext cx="358827" cy="307777"/>
              </a:xfrm>
              <a:prstGeom prst="rect">
                <a:avLst/>
              </a:prstGeom>
              <a:blipFill>
                <a:blip r:embed="rId8"/>
                <a:stretch>
                  <a:fillRect l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6C24104-CFC9-5C4B-40FC-6877FEFC46A2}"/>
                  </a:ext>
                </a:extLst>
              </p:cNvPr>
              <p:cNvSpPr txBox="1"/>
              <p:nvPr/>
            </p:nvSpPr>
            <p:spPr bwMode="auto">
              <a:xfrm>
                <a:off x="6503460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𝟑𝟓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6C24104-CFC9-5C4B-40FC-6877FEFC46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03460" y="5168288"/>
                <a:ext cx="358827" cy="307777"/>
              </a:xfrm>
              <a:prstGeom prst="rect">
                <a:avLst/>
              </a:prstGeom>
              <a:blipFill>
                <a:blip r:embed="rId9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2DEC58E-3B68-C050-93B5-F67059B3B8C9}"/>
                  </a:ext>
                </a:extLst>
              </p:cNvPr>
              <p:cNvSpPr txBox="1"/>
              <p:nvPr/>
            </p:nvSpPr>
            <p:spPr bwMode="auto">
              <a:xfrm>
                <a:off x="7506588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𝟒𝟐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2DEC58E-3B68-C050-93B5-F67059B3B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06588" y="5168288"/>
                <a:ext cx="35882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179A80-655D-F51E-9197-0C840C40B26D}"/>
                  </a:ext>
                </a:extLst>
              </p:cNvPr>
              <p:cNvSpPr txBox="1"/>
              <p:nvPr/>
            </p:nvSpPr>
            <p:spPr bwMode="auto">
              <a:xfrm>
                <a:off x="8523132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𝟒𝟗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1179A80-655D-F51E-9197-0C840C40B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523132" y="5168288"/>
                <a:ext cx="358827" cy="307777"/>
              </a:xfrm>
              <a:prstGeom prst="rect">
                <a:avLst/>
              </a:prstGeom>
              <a:blipFill>
                <a:blip r:embed="rId11"/>
                <a:stretch>
                  <a:fillRect l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AD6192D-C42C-521E-84EC-F53B11D9F597}"/>
                  </a:ext>
                </a:extLst>
              </p:cNvPr>
              <p:cNvSpPr txBox="1"/>
              <p:nvPr/>
            </p:nvSpPr>
            <p:spPr bwMode="auto">
              <a:xfrm>
                <a:off x="9539676" y="516828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𝟓𝟔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AD6192D-C42C-521E-84EC-F53B11D9F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39676" y="5168288"/>
                <a:ext cx="358827" cy="307777"/>
              </a:xfrm>
              <a:prstGeom prst="rect">
                <a:avLst/>
              </a:prstGeom>
              <a:blipFill>
                <a:blip r:embed="rId12"/>
                <a:stretch>
                  <a:fillRect l="-16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5">
            <a:extLst>
              <a:ext uri="{FF2B5EF4-FFF2-40B4-BE49-F238E27FC236}">
                <a16:creationId xmlns:a16="http://schemas.microsoft.com/office/drawing/2014/main" id="{C91ED664-5447-53CC-D0C4-841DAEF37C2B}"/>
              </a:ext>
            </a:extLst>
          </p:cNvPr>
          <p:cNvCxnSpPr>
            <a:cxnSpLocks/>
          </p:cNvCxnSpPr>
          <p:nvPr/>
        </p:nvCxnSpPr>
        <p:spPr bwMode="auto">
          <a:xfrm>
            <a:off x="5692108" y="3781403"/>
            <a:ext cx="0" cy="1242770"/>
          </a:xfrm>
          <a:prstGeom prst="line">
            <a:avLst/>
          </a:prstGeom>
          <a:ln w="38100">
            <a:solidFill>
              <a:srgbClr val="6E246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24">
                <a:extLst>
                  <a:ext uri="{FF2B5EF4-FFF2-40B4-BE49-F238E27FC236}">
                    <a16:creationId xmlns:a16="http://schemas.microsoft.com/office/drawing/2014/main" id="{A43EF611-79CF-9A67-9671-88D9273D6EE5}"/>
                  </a:ext>
                </a:extLst>
              </p:cNvPr>
              <p:cNvSpPr txBox="1"/>
              <p:nvPr/>
            </p:nvSpPr>
            <p:spPr bwMode="auto">
              <a:xfrm>
                <a:off x="10344797" y="5115475"/>
                <a:ext cx="78948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Time</m:t>
                      </m:r>
                      <m: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min</m:t>
                      </m:r>
                      <m: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62" name="TextBox 24">
                <a:extLst>
                  <a:ext uri="{FF2B5EF4-FFF2-40B4-BE49-F238E27FC236}">
                    <a16:creationId xmlns:a16="http://schemas.microsoft.com/office/drawing/2014/main" id="{A43EF611-79CF-9A67-9671-88D9273D6E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44797" y="5115475"/>
                <a:ext cx="789489" cy="307777"/>
              </a:xfrm>
              <a:prstGeom prst="rect">
                <a:avLst/>
              </a:prstGeom>
              <a:blipFill>
                <a:blip r:embed="rId13"/>
                <a:stretch>
                  <a:fillRect r="-30233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70">
            <a:extLst>
              <a:ext uri="{FF2B5EF4-FFF2-40B4-BE49-F238E27FC236}">
                <a16:creationId xmlns:a16="http://schemas.microsoft.com/office/drawing/2014/main" id="{FF987C76-1BA0-0C8A-23DE-B3F076FD79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410" r="5402"/>
          <a:stretch/>
        </p:blipFill>
        <p:spPr>
          <a:xfrm>
            <a:off x="10827078" y="1190835"/>
            <a:ext cx="110720" cy="39195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4AB91CA-D48E-930B-3D8D-95FBA3760A49}"/>
                  </a:ext>
                </a:extLst>
              </p:cNvPr>
              <p:cNvSpPr txBox="1"/>
              <p:nvPr/>
            </p:nvSpPr>
            <p:spPr bwMode="auto">
              <a:xfrm>
                <a:off x="1697910" y="4377507"/>
                <a:ext cx="622208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4AB91CA-D48E-930B-3D8D-95FBA3760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10" y="4377507"/>
                <a:ext cx="622208" cy="342979"/>
              </a:xfrm>
              <a:prstGeom prst="rect">
                <a:avLst/>
              </a:prstGeom>
              <a:blipFill>
                <a:blip r:embed="rId14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D84A08C-6B63-28B5-75CC-365DD3FDC637}"/>
                  </a:ext>
                </a:extLst>
              </p:cNvPr>
              <p:cNvSpPr txBox="1"/>
              <p:nvPr/>
            </p:nvSpPr>
            <p:spPr bwMode="auto">
              <a:xfrm>
                <a:off x="1642591" y="4911397"/>
                <a:ext cx="67752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D84A08C-6B63-28B5-75CC-365DD3FDC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42591" y="4911397"/>
                <a:ext cx="677526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0C37ED-2A36-C347-F63F-FDC3B0A9FDE5}"/>
                  </a:ext>
                </a:extLst>
              </p:cNvPr>
              <p:cNvSpPr txBox="1"/>
              <p:nvPr/>
            </p:nvSpPr>
            <p:spPr bwMode="auto">
              <a:xfrm>
                <a:off x="1697910" y="3815894"/>
                <a:ext cx="622208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D0C37ED-2A36-C347-F63F-FDC3B0A9F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10" y="3815894"/>
                <a:ext cx="622208" cy="342979"/>
              </a:xfrm>
              <a:prstGeom prst="rect">
                <a:avLst/>
              </a:prstGeom>
              <a:blipFill>
                <a:blip r:embed="rId16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50A50B7-A6E2-E224-BFC8-9245A0A4E40C}"/>
                  </a:ext>
                </a:extLst>
              </p:cNvPr>
              <p:cNvSpPr txBox="1"/>
              <p:nvPr/>
            </p:nvSpPr>
            <p:spPr bwMode="auto">
              <a:xfrm>
                <a:off x="1678308" y="3282004"/>
                <a:ext cx="641810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50A50B7-A6E2-E224-BFC8-9245A0A4E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78308" y="3282004"/>
                <a:ext cx="641810" cy="342979"/>
              </a:xfrm>
              <a:prstGeom prst="rect">
                <a:avLst/>
              </a:prstGeom>
              <a:blipFill>
                <a:blip r:embed="rId17"/>
                <a:stretch>
                  <a:fillRect r="-452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27E69B9-7E9B-63EE-C6CA-F4FCBEE1AD3B}"/>
                  </a:ext>
                </a:extLst>
              </p:cNvPr>
              <p:cNvSpPr txBox="1"/>
              <p:nvPr/>
            </p:nvSpPr>
            <p:spPr bwMode="auto">
              <a:xfrm>
                <a:off x="1697910" y="2743404"/>
                <a:ext cx="622207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27E69B9-7E9B-63EE-C6CA-F4FCBEE1AD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10" y="2743404"/>
                <a:ext cx="622207" cy="342979"/>
              </a:xfrm>
              <a:prstGeom prst="rect">
                <a:avLst/>
              </a:prstGeom>
              <a:blipFill>
                <a:blip r:embed="rId18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3DF2B4-EF36-9757-0144-D45809528C29}"/>
                  </a:ext>
                </a:extLst>
              </p:cNvPr>
              <p:cNvSpPr txBox="1"/>
              <p:nvPr/>
            </p:nvSpPr>
            <p:spPr bwMode="auto">
              <a:xfrm>
                <a:off x="1697909" y="2211835"/>
                <a:ext cx="622207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3DF2B4-EF36-9757-0144-D45809528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09" y="2211835"/>
                <a:ext cx="622207" cy="342979"/>
              </a:xfrm>
              <a:prstGeom prst="rect">
                <a:avLst/>
              </a:prstGeom>
              <a:blipFill>
                <a:blip r:embed="rId19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7A7CB02-0DB4-8327-6C6F-39A7E1480CE1}"/>
                  </a:ext>
                </a:extLst>
              </p:cNvPr>
              <p:cNvSpPr txBox="1"/>
              <p:nvPr/>
            </p:nvSpPr>
            <p:spPr bwMode="auto">
              <a:xfrm>
                <a:off x="1697909" y="1685306"/>
                <a:ext cx="622208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7A7CB02-0DB4-8327-6C6F-39A7E1480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09" y="1685306"/>
                <a:ext cx="622208" cy="342979"/>
              </a:xfrm>
              <a:prstGeom prst="rect">
                <a:avLst/>
              </a:prstGeom>
              <a:blipFill>
                <a:blip r:embed="rId20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D45B86B-A282-3832-8BAD-D971C29FD198}"/>
                  </a:ext>
                </a:extLst>
              </p:cNvPr>
              <p:cNvSpPr txBox="1"/>
              <p:nvPr/>
            </p:nvSpPr>
            <p:spPr bwMode="auto">
              <a:xfrm>
                <a:off x="1697909" y="1167062"/>
                <a:ext cx="622208" cy="342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D45B86B-A282-3832-8BAD-D971C29FD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97909" y="1167062"/>
                <a:ext cx="622208" cy="342979"/>
              </a:xfrm>
              <a:prstGeom prst="rect">
                <a:avLst/>
              </a:prstGeom>
              <a:blipFill>
                <a:blip r:embed="rId21"/>
                <a:stretch>
                  <a:fillRect r="-5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F8B82F-6AC3-4A8D-600D-603BFEB8812A}"/>
                  </a:ext>
                </a:extLst>
              </p:cNvPr>
              <p:cNvSpPr txBox="1"/>
              <p:nvPr/>
            </p:nvSpPr>
            <p:spPr bwMode="auto">
              <a:xfrm>
                <a:off x="554942" y="1142096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F8B82F-6AC3-4A8D-600D-603BFEB88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1142096"/>
                <a:ext cx="904601" cy="344133"/>
              </a:xfrm>
              <a:prstGeom prst="rect">
                <a:avLst/>
              </a:prstGeom>
              <a:blipFill>
                <a:blip r:embed="rId22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F92EC70-4B52-5E03-271F-B630521CC60C}"/>
                  </a:ext>
                </a:extLst>
              </p:cNvPr>
              <p:cNvSpPr txBox="1"/>
              <p:nvPr/>
            </p:nvSpPr>
            <p:spPr bwMode="auto">
              <a:xfrm>
                <a:off x="554942" y="1550474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F92EC70-4B52-5E03-271F-B630521CC6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1550474"/>
                <a:ext cx="904601" cy="344133"/>
              </a:xfrm>
              <a:prstGeom prst="rect">
                <a:avLst/>
              </a:prstGeom>
              <a:blipFill>
                <a:blip r:embed="rId23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E146590-EB58-7D29-BFCC-072CEC5D6446}"/>
                  </a:ext>
                </a:extLst>
              </p:cNvPr>
              <p:cNvSpPr txBox="1"/>
              <p:nvPr/>
            </p:nvSpPr>
            <p:spPr bwMode="auto">
              <a:xfrm>
                <a:off x="554942" y="1968433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E146590-EB58-7D29-BFCC-072CEC5D6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1968433"/>
                <a:ext cx="904601" cy="344133"/>
              </a:xfrm>
              <a:prstGeom prst="rect">
                <a:avLst/>
              </a:prstGeom>
              <a:blipFill>
                <a:blip r:embed="rId24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F90638D-1F92-4B5C-B1A3-CE133AF6CA86}"/>
                  </a:ext>
                </a:extLst>
              </p:cNvPr>
              <p:cNvSpPr txBox="1"/>
              <p:nvPr/>
            </p:nvSpPr>
            <p:spPr bwMode="auto">
              <a:xfrm>
                <a:off x="554942" y="2373107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F90638D-1F92-4B5C-B1A3-CE133AF6C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2373107"/>
                <a:ext cx="904601" cy="344133"/>
              </a:xfrm>
              <a:prstGeom prst="rect">
                <a:avLst/>
              </a:prstGeom>
              <a:blipFill>
                <a:blip r:embed="rId25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D54B9C9-4B4E-D47D-4EB7-43792BBFC891}"/>
                  </a:ext>
                </a:extLst>
              </p:cNvPr>
              <p:cNvSpPr txBox="1"/>
              <p:nvPr/>
            </p:nvSpPr>
            <p:spPr bwMode="auto">
              <a:xfrm>
                <a:off x="554942" y="2792143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D54B9C9-4B4E-D47D-4EB7-43792BBFC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2792143"/>
                <a:ext cx="904601" cy="344133"/>
              </a:xfrm>
              <a:prstGeom prst="rect">
                <a:avLst/>
              </a:prstGeom>
              <a:blipFill>
                <a:blip r:embed="rId26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2FC62BE-0FFE-ADF4-524F-2744C0F57CAD}"/>
                  </a:ext>
                </a:extLst>
              </p:cNvPr>
              <p:cNvSpPr txBox="1"/>
              <p:nvPr/>
            </p:nvSpPr>
            <p:spPr bwMode="auto">
              <a:xfrm>
                <a:off x="554942" y="3233961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2FC62BE-0FFE-ADF4-524F-2744C0F57C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3233961"/>
                <a:ext cx="904601" cy="344133"/>
              </a:xfrm>
              <a:prstGeom prst="rect">
                <a:avLst/>
              </a:prstGeom>
              <a:blipFill>
                <a:blip r:embed="rId27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4E3C839-A13C-635F-B7B8-03B3CF8C7332}"/>
                  </a:ext>
                </a:extLst>
              </p:cNvPr>
              <p:cNvSpPr txBox="1"/>
              <p:nvPr/>
            </p:nvSpPr>
            <p:spPr bwMode="auto">
              <a:xfrm>
                <a:off x="554942" y="3645669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4E3C839-A13C-635F-B7B8-03B3CF8C7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3645669"/>
                <a:ext cx="904601" cy="344133"/>
              </a:xfrm>
              <a:prstGeom prst="rect">
                <a:avLst/>
              </a:prstGeom>
              <a:blipFill>
                <a:blip r:embed="rId28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1E26883-E3A0-3A00-6E9B-293191B827F9}"/>
                  </a:ext>
                </a:extLst>
              </p:cNvPr>
              <p:cNvSpPr txBox="1"/>
              <p:nvPr/>
            </p:nvSpPr>
            <p:spPr bwMode="auto">
              <a:xfrm>
                <a:off x="554942" y="4057149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1E26883-E3A0-3A00-6E9B-293191B82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4057149"/>
                <a:ext cx="904601" cy="344133"/>
              </a:xfrm>
              <a:prstGeom prst="rect">
                <a:avLst/>
              </a:prstGeom>
              <a:blipFill>
                <a:blip r:embed="rId29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764EFD8-A949-1F23-8AB7-6ECA60FE72A9}"/>
                  </a:ext>
                </a:extLst>
              </p:cNvPr>
              <p:cNvSpPr txBox="1"/>
              <p:nvPr/>
            </p:nvSpPr>
            <p:spPr bwMode="auto">
              <a:xfrm>
                <a:off x="554942" y="4476629"/>
                <a:ext cx="904601" cy="3441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764EFD8-A949-1F23-8AB7-6ECA60FE72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4476629"/>
                <a:ext cx="904601" cy="344133"/>
              </a:xfrm>
              <a:prstGeom prst="rect">
                <a:avLst/>
              </a:prstGeom>
              <a:blipFill>
                <a:blip r:embed="rId30"/>
                <a:stretch>
                  <a:fillRect r="-35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F62336C-05CD-997C-7309-11060AE5AD39}"/>
                  </a:ext>
                </a:extLst>
              </p:cNvPr>
              <p:cNvSpPr txBox="1"/>
              <p:nvPr/>
            </p:nvSpPr>
            <p:spPr bwMode="auto">
              <a:xfrm>
                <a:off x="554942" y="4896922"/>
                <a:ext cx="904601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F62336C-05CD-997C-7309-11060AE5AD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942" y="4896922"/>
                <a:ext cx="904601" cy="338554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182B5A9-B7FF-D764-D6C5-F48AC622597A}"/>
                  </a:ext>
                </a:extLst>
              </p:cNvPr>
              <p:cNvSpPr txBox="1"/>
              <p:nvPr/>
            </p:nvSpPr>
            <p:spPr bwMode="auto">
              <a:xfrm>
                <a:off x="9748486" y="1239944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182B5A9-B7FF-D764-D6C5-F48AC6225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6" y="1239944"/>
                <a:ext cx="1003144" cy="265457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7C6CC0D2-1C1D-EADA-6C45-68059066E02D}"/>
                  </a:ext>
                </a:extLst>
              </p:cNvPr>
              <p:cNvSpPr txBox="1"/>
              <p:nvPr/>
            </p:nvSpPr>
            <p:spPr bwMode="auto">
              <a:xfrm>
                <a:off x="9748486" y="1864413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7C6CC0D2-1C1D-EADA-6C45-68059066E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6" y="1864413"/>
                <a:ext cx="1003144" cy="265457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1A51A82-9E26-4197-2D62-6489E8549E5C}"/>
                  </a:ext>
                </a:extLst>
              </p:cNvPr>
              <p:cNvSpPr txBox="1"/>
              <p:nvPr/>
            </p:nvSpPr>
            <p:spPr bwMode="auto">
              <a:xfrm>
                <a:off x="9748486" y="2434455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1A51A82-9E26-4197-2D62-6489E8549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6" y="2434455"/>
                <a:ext cx="1003144" cy="265457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D14554F-DB54-7BD1-24CD-203BA8D43643}"/>
                  </a:ext>
                </a:extLst>
              </p:cNvPr>
              <p:cNvSpPr txBox="1"/>
              <p:nvPr/>
            </p:nvSpPr>
            <p:spPr bwMode="auto">
              <a:xfrm>
                <a:off x="9748486" y="3047213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D14554F-DB54-7BD1-24CD-203BA8D43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6" y="3047213"/>
                <a:ext cx="1003144" cy="265457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6BDC131-5277-DD7C-7C51-40DCA2AEF17A}"/>
                  </a:ext>
                </a:extLst>
              </p:cNvPr>
              <p:cNvSpPr txBox="1"/>
              <p:nvPr/>
            </p:nvSpPr>
            <p:spPr bwMode="auto">
              <a:xfrm>
                <a:off x="9748485" y="3640327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6BDC131-5277-DD7C-7C51-40DCA2AEF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5" y="3640327"/>
                <a:ext cx="1003144" cy="265457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E5EBDDA-3FDB-084C-6095-72FE8488F1F1}"/>
                  </a:ext>
                </a:extLst>
              </p:cNvPr>
              <p:cNvSpPr txBox="1"/>
              <p:nvPr/>
            </p:nvSpPr>
            <p:spPr bwMode="auto">
              <a:xfrm>
                <a:off x="9748485" y="4252186"/>
                <a:ext cx="1003144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fr-FR" sz="11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E5EBDDA-3FDB-084C-6095-72FE8488F1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8485" y="4252186"/>
                <a:ext cx="1003144" cy="265457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6044ED3-6C73-2B8A-7EB5-9F3D81DD39D3}"/>
                  </a:ext>
                </a:extLst>
              </p:cNvPr>
              <p:cNvSpPr txBox="1"/>
              <p:nvPr/>
            </p:nvSpPr>
            <p:spPr bwMode="auto">
              <a:xfrm>
                <a:off x="9771211" y="4850018"/>
                <a:ext cx="980417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6044ED3-6C73-2B8A-7EB5-9F3D81DD39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71211" y="4850018"/>
                <a:ext cx="980417" cy="265457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17">
            <a:extLst>
              <a:ext uri="{FF2B5EF4-FFF2-40B4-BE49-F238E27FC236}">
                <a16:creationId xmlns:a16="http://schemas.microsoft.com/office/drawing/2014/main" id="{93EC4D49-DC24-0870-1D22-37077BE58C5D}"/>
              </a:ext>
            </a:extLst>
          </p:cNvPr>
          <p:cNvSpPr txBox="1"/>
          <p:nvPr/>
        </p:nvSpPr>
        <p:spPr bwMode="auto">
          <a:xfrm rot="16200000">
            <a:off x="8863803" y="2919869"/>
            <a:ext cx="17176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Total beam intensity [p</a:t>
            </a:r>
            <a:r>
              <a:rPr lang="fr-FR" sz="1100" b="1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fr-FR" sz="11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74" name="TextBox 17">
            <a:extLst>
              <a:ext uri="{FF2B5EF4-FFF2-40B4-BE49-F238E27FC236}">
                <a16:creationId xmlns:a16="http://schemas.microsoft.com/office/drawing/2014/main" id="{1E28DDA4-7724-C82C-1FF0-47DBED34F123}"/>
              </a:ext>
            </a:extLst>
          </p:cNvPr>
          <p:cNvSpPr txBox="1"/>
          <p:nvPr/>
        </p:nvSpPr>
        <p:spPr bwMode="auto">
          <a:xfrm rot="16200000">
            <a:off x="8661515" y="2919869"/>
            <a:ext cx="41193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Beam energy [GeV]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F2038AE-EB12-06A4-D426-881403FB53A7}"/>
                  </a:ext>
                </a:extLst>
              </p:cNvPr>
              <p:cNvSpPr txBox="1"/>
              <p:nvPr/>
            </p:nvSpPr>
            <p:spPr bwMode="auto">
              <a:xfrm>
                <a:off x="10937799" y="1752722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F2038AE-EB12-06A4-D426-881403FB5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1752722"/>
                <a:ext cx="503388" cy="265457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8E1AB95-2E1B-9026-D52E-B3A6CE913EF5}"/>
                  </a:ext>
                </a:extLst>
              </p:cNvPr>
              <p:cNvSpPr txBox="1"/>
              <p:nvPr/>
            </p:nvSpPr>
            <p:spPr bwMode="auto">
              <a:xfrm>
                <a:off x="10937799" y="1228967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8E1AB95-2E1B-9026-D52E-B3A6CE913E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1228967"/>
                <a:ext cx="503388" cy="265457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733EAF2-44E5-DC17-CC90-A7B37DA9E80B}"/>
                  </a:ext>
                </a:extLst>
              </p:cNvPr>
              <p:cNvSpPr txBox="1"/>
              <p:nvPr/>
            </p:nvSpPr>
            <p:spPr bwMode="auto">
              <a:xfrm>
                <a:off x="10937799" y="2274373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733EAF2-44E5-DC17-CC90-A7B37DA9E8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2274373"/>
                <a:ext cx="503388" cy="265457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A4A031B-36E7-B0B0-06F6-0C4FF3BE813C}"/>
                  </a:ext>
                </a:extLst>
              </p:cNvPr>
              <p:cNvSpPr txBox="1"/>
              <p:nvPr/>
            </p:nvSpPr>
            <p:spPr bwMode="auto">
              <a:xfrm>
                <a:off x="10937799" y="2800232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A4A031B-36E7-B0B0-06F6-0C4FF3BE8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2800232"/>
                <a:ext cx="503388" cy="265457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79B53DEF-9CAD-2911-E765-54D89B3E8DAB}"/>
                  </a:ext>
                </a:extLst>
              </p:cNvPr>
              <p:cNvSpPr txBox="1"/>
              <p:nvPr/>
            </p:nvSpPr>
            <p:spPr bwMode="auto">
              <a:xfrm>
                <a:off x="10937799" y="3335855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79B53DEF-9CAD-2911-E765-54D89B3E8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3335855"/>
                <a:ext cx="503388" cy="265457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6999E00-265F-EE20-3674-67E15DAB2FD0}"/>
                  </a:ext>
                </a:extLst>
              </p:cNvPr>
              <p:cNvSpPr txBox="1"/>
              <p:nvPr/>
            </p:nvSpPr>
            <p:spPr bwMode="auto">
              <a:xfrm>
                <a:off x="10937799" y="3845975"/>
                <a:ext cx="503388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66999E00-265F-EE20-3674-67E15DAB2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3845975"/>
                <a:ext cx="503388" cy="261610"/>
              </a:xfrm>
              <a:prstGeom prst="rect">
                <a:avLst/>
              </a:prstGeom>
              <a:blipFill>
                <a:blip r:embed="rId4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EF7A2BD-21EC-3FE4-B74D-CC841F805837}"/>
                  </a:ext>
                </a:extLst>
              </p:cNvPr>
              <p:cNvSpPr txBox="1"/>
              <p:nvPr/>
            </p:nvSpPr>
            <p:spPr bwMode="auto">
              <a:xfrm>
                <a:off x="10937799" y="4381025"/>
                <a:ext cx="503388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𝟏𝟎𝟎𝟎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EF7A2BD-21EC-3FE4-B74D-CC841F805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4381025"/>
                <a:ext cx="503388" cy="261610"/>
              </a:xfrm>
              <a:prstGeom prst="rect">
                <a:avLst/>
              </a:prstGeom>
              <a:blipFill>
                <a:blip r:embed="rId4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402102-D138-9363-0C44-C55785112DE3}"/>
                  </a:ext>
                </a:extLst>
              </p:cNvPr>
              <p:cNvSpPr txBox="1"/>
              <p:nvPr/>
            </p:nvSpPr>
            <p:spPr bwMode="auto">
              <a:xfrm>
                <a:off x="10937799" y="4884576"/>
                <a:ext cx="503388" cy="265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fr-FR" sz="1100" b="1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E402102-D138-9363-0C44-C55785112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37799" y="4884576"/>
                <a:ext cx="503388" cy="265457"/>
              </a:xfrm>
              <a:prstGeom prst="rect">
                <a:avLst/>
              </a:prstGeom>
              <a:blipFill>
                <a:blip r:embed="rId4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9363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ZoneTexte 40">
            <a:extLst>
              <a:ext uri="{FF2B5EF4-FFF2-40B4-BE49-F238E27FC236}">
                <a16:creationId xmlns:a16="http://schemas.microsoft.com/office/drawing/2014/main" id="{D7DCE827-3D97-B644-5588-517760B3F9E2}"/>
              </a:ext>
            </a:extLst>
          </p:cNvPr>
          <p:cNvSpPr txBox="1"/>
          <p:nvPr/>
        </p:nvSpPr>
        <p:spPr bwMode="auto">
          <a:xfrm>
            <a:off x="6963369" y="4738669"/>
            <a:ext cx="48206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buNone/>
              <a:defRPr/>
            </a:pPr>
            <a:r>
              <a:rPr lang="fr-FR" sz="2000" b="1">
                <a:solidFill>
                  <a:srgbClr val="FF0000"/>
                </a:solidFill>
              </a:rPr>
              <a:t>Provided the knowledge of the number of photons absorbed in the stations, one can compute their Photo Electron Yield</a:t>
            </a:r>
          </a:p>
        </p:txBody>
      </p:sp>
      <p:pic>
        <p:nvPicPr>
          <p:cNvPr id="7" name="Picture 6" descr="A diagram of a blue line&#10;&#10;Description automatically generated with medium confidence">
            <a:extLst>
              <a:ext uri="{FF2B5EF4-FFF2-40B4-BE49-F238E27FC236}">
                <a16:creationId xmlns:a16="http://schemas.microsoft.com/office/drawing/2014/main" id="{4E39CBBF-BFD2-EE8D-8063-87460B4778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799"/>
          <a:stretch/>
        </p:blipFill>
        <p:spPr>
          <a:xfrm>
            <a:off x="18525" y="1248404"/>
            <a:ext cx="6725547" cy="4340836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evolution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a </a:t>
            </a:r>
            <a:r>
              <a:rPr lang="fr-FR" dirty="0" err="1"/>
              <a:t>fill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FFE3E6-9986-8AFB-F511-0D2B9D525507}"/>
              </a:ext>
            </a:extLst>
          </p:cNvPr>
          <p:cNvSpPr txBox="1"/>
          <p:nvPr/>
        </p:nvSpPr>
        <p:spPr bwMode="auto">
          <a:xfrm>
            <a:off x="1057100" y="1302361"/>
            <a:ext cx="36305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fr-FR" sz="1600" i="1" u="sng" dirty="0">
              <a:solidFill>
                <a:srgbClr val="2F2F2F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DB51F9C-DC35-87C3-E52E-F2E99317A515}"/>
              </a:ext>
            </a:extLst>
          </p:cNvPr>
          <p:cNvSpPr txBox="1"/>
          <p:nvPr/>
        </p:nvSpPr>
        <p:spPr bwMode="auto">
          <a:xfrm rot="175131">
            <a:off x="3183752" y="3816973"/>
            <a:ext cx="906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0CE57108-D748-8C1F-BDF8-62A600EDA680}"/>
              </a:ext>
            </a:extLst>
          </p:cNvPr>
          <p:cNvSpPr txBox="1"/>
          <p:nvPr/>
        </p:nvSpPr>
        <p:spPr bwMode="auto">
          <a:xfrm rot="1002779">
            <a:off x="3224198" y="2843733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5BA1F2-9478-7D2C-B140-BFBCF3C7D47E}"/>
              </a:ext>
            </a:extLst>
          </p:cNvPr>
          <p:cNvSpPr txBox="1"/>
          <p:nvPr/>
        </p:nvSpPr>
        <p:spPr bwMode="auto">
          <a:xfrm rot="16200000">
            <a:off x="-1891789" y="3529396"/>
            <a:ext cx="40847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[A.cm</a:t>
            </a:r>
            <a:r>
              <a:rPr lang="fr-FR" sz="1400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4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10" name="TextBox 28">
            <a:extLst>
              <a:ext uri="{FF2B5EF4-FFF2-40B4-BE49-F238E27FC236}">
                <a16:creationId xmlns:a16="http://schemas.microsoft.com/office/drawing/2014/main" id="{D1A5A4AB-4430-C493-E1DC-BF9A6655C660}"/>
              </a:ext>
            </a:extLst>
          </p:cNvPr>
          <p:cNvSpPr txBox="1"/>
          <p:nvPr/>
        </p:nvSpPr>
        <p:spPr bwMode="auto">
          <a:xfrm rot="537776">
            <a:off x="3855252" y="2442169"/>
            <a:ext cx="1625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33A0"/>
                </a:solidFill>
              </a:rPr>
              <a:t>B1 </a:t>
            </a:r>
            <a:r>
              <a:rPr lang="fr-FR" sz="1400" dirty="0" err="1">
                <a:solidFill>
                  <a:srgbClr val="0033A0"/>
                </a:solidFill>
              </a:rPr>
              <a:t>intensity</a:t>
            </a:r>
            <a:endParaRPr lang="fr-FR" sz="1400" dirty="0">
              <a:solidFill>
                <a:srgbClr val="0033A0"/>
              </a:solidFill>
            </a:endParaRP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B0F92035-624C-37C4-B906-DEC4477C55F5}"/>
              </a:ext>
            </a:extLst>
          </p:cNvPr>
          <p:cNvSpPr txBox="1"/>
          <p:nvPr/>
        </p:nvSpPr>
        <p:spPr bwMode="auto">
          <a:xfrm>
            <a:off x="4406943" y="1766502"/>
            <a:ext cx="1625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2F2F2F"/>
                </a:solidFill>
              </a:rPr>
              <a:t>Energy</a:t>
            </a:r>
          </a:p>
        </p:txBody>
      </p:sp>
      <p:sp>
        <p:nvSpPr>
          <p:cNvPr id="15" name="Rectangle: Rounded Corners 8">
            <a:extLst>
              <a:ext uri="{FF2B5EF4-FFF2-40B4-BE49-F238E27FC236}">
                <a16:creationId xmlns:a16="http://schemas.microsoft.com/office/drawing/2014/main" id="{58E45108-B950-54E6-69A4-493BEBCF279D}"/>
              </a:ext>
            </a:extLst>
          </p:cNvPr>
          <p:cNvSpPr/>
          <p:nvPr/>
        </p:nvSpPr>
        <p:spPr bwMode="auto">
          <a:xfrm>
            <a:off x="6871490" y="4637352"/>
            <a:ext cx="5037288" cy="11549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9F2703-F83E-71B7-5707-67D469E981F9}"/>
                  </a:ext>
                </a:extLst>
              </p:cNvPr>
              <p:cNvSpPr txBox="1"/>
              <p:nvPr/>
            </p:nvSpPr>
            <p:spPr bwMode="auto">
              <a:xfrm>
                <a:off x="520161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9F2703-F83E-71B7-5707-67D469E98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0161" y="5572259"/>
                <a:ext cx="358827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47514F-7190-9BD8-3D92-980F19F9C5F7}"/>
                  </a:ext>
                </a:extLst>
              </p:cNvPr>
              <p:cNvSpPr txBox="1"/>
              <p:nvPr/>
            </p:nvSpPr>
            <p:spPr bwMode="auto">
              <a:xfrm>
                <a:off x="1597601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D47514F-7190-9BD8-3D92-980F19F9C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97601" y="5572259"/>
                <a:ext cx="358827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228E122-E81D-D575-53CC-D9322DBFD2BF}"/>
                  </a:ext>
                </a:extLst>
              </p:cNvPr>
              <p:cNvSpPr txBox="1"/>
              <p:nvPr/>
            </p:nvSpPr>
            <p:spPr bwMode="auto">
              <a:xfrm>
                <a:off x="2672641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228E122-E81D-D575-53CC-D9322DBFD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72641" y="5572259"/>
                <a:ext cx="35882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635665-6203-EF76-D5EB-DA0A6A14FE62}"/>
                  </a:ext>
                </a:extLst>
              </p:cNvPr>
              <p:cNvSpPr txBox="1"/>
              <p:nvPr/>
            </p:nvSpPr>
            <p:spPr bwMode="auto">
              <a:xfrm>
                <a:off x="479820" y="5792290"/>
                <a:ext cx="78948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Time</m:t>
                      </m:r>
                      <m: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fr-FR" sz="140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635665-6203-EF76-D5EB-DA0A6A14F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820" y="5792290"/>
                <a:ext cx="789489" cy="307777"/>
              </a:xfrm>
              <a:prstGeom prst="rect">
                <a:avLst/>
              </a:prstGeom>
              <a:blipFill>
                <a:blip r:embed="rId7"/>
                <a:stretch>
                  <a:fillRect r="-5426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71204FE-B75D-2288-CB6E-195749197754}"/>
                  </a:ext>
                </a:extLst>
              </p:cNvPr>
              <p:cNvSpPr txBox="1"/>
              <p:nvPr/>
            </p:nvSpPr>
            <p:spPr bwMode="auto">
              <a:xfrm>
                <a:off x="3752761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</m:oMath>
                  </m:oMathPara>
                </a14:m>
                <a:endParaRPr lang="fr-FR" sz="14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71204FE-B75D-2288-CB6E-195749197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52761" y="5572259"/>
                <a:ext cx="35882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02FD977-EE2B-AB2C-9CB6-A336D133DA34}"/>
                  </a:ext>
                </a:extLst>
              </p:cNvPr>
              <p:cNvSpPr txBox="1"/>
              <p:nvPr/>
            </p:nvSpPr>
            <p:spPr bwMode="auto">
              <a:xfrm>
                <a:off x="4829152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fr-FR" sz="14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02FD977-EE2B-AB2C-9CB6-A336D133D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9152" y="5572259"/>
                <a:ext cx="358827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075CFFB-6BF8-E9E0-C8BC-CDE4407B8C92}"/>
                  </a:ext>
                </a:extLst>
              </p:cNvPr>
              <p:cNvSpPr txBox="1"/>
              <p:nvPr/>
            </p:nvSpPr>
            <p:spPr bwMode="auto">
              <a:xfrm>
                <a:off x="5899349" y="5572259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fr-FR" sz="140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075CFFB-6BF8-E9E0-C8BC-CDE4407B8C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99349" y="5572259"/>
                <a:ext cx="358827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57CE385D-78D6-26CE-491C-57A4F1DEBE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6991585" y="1439334"/>
                <a:ext cx="4917193" cy="3408661"/>
              </a:xfrm>
            </p:spPr>
            <p:txBody>
              <a:bodyPr numCol="1" spcCol="108000" anchor="t"/>
              <a:lstStyle/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Multipacting occuring only for copper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Bumbed curve for copper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Flat curve for carbon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Only photoelectrons at the end of the fill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Both signals scale with beam intensity</a:t>
                </a:r>
              </a:p>
              <a:p>
                <a:pPr lvl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≈6×</m:t>
                    </m:r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𝑎𝐶</m:t>
                        </m:r>
                      </m:sub>
                    </m:sSub>
                  </m:oMath>
                </a14:m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57CE385D-78D6-26CE-491C-57A4F1DEBE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6991585" y="1439334"/>
                <a:ext cx="4917193" cy="3408661"/>
              </a:xfrm>
              <a:blipFill>
                <a:blip r:embed="rId11"/>
                <a:stretch>
                  <a:fillRect l="-2974" t="-23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261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154130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 startAt="4"/>
            </a:pPr>
            <a:r>
              <a:rPr lang="en-GB" sz="5000" dirty="0">
                <a:solidFill>
                  <a:srgbClr val="0033A0"/>
                </a:solidFill>
              </a:rPr>
              <a:t>Electron energy distribution </a:t>
            </a:r>
            <a:br>
              <a:rPr lang="en-GB" sz="5000" dirty="0">
                <a:solidFill>
                  <a:srgbClr val="0033A0"/>
                </a:solidFill>
              </a:rPr>
            </a:br>
            <a:r>
              <a:rPr lang="en-GB" sz="5000" dirty="0">
                <a:solidFill>
                  <a:srgbClr val="0033A0"/>
                </a:solidFill>
              </a:rPr>
              <a:t>for bulk Copper</a:t>
            </a:r>
            <a:endParaRPr lang="fr-FR" sz="5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8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17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8648A-8528-F835-09C8-FD7106DF3365}"/>
              </a:ext>
            </a:extLst>
          </p:cNvPr>
          <p:cNvSpPr txBox="1">
            <a:spLocks/>
          </p:cNvSpPr>
          <p:nvPr/>
        </p:nvSpPr>
        <p:spPr bwMode="auto">
          <a:xfrm>
            <a:off x="407987" y="3645024"/>
            <a:ext cx="11376025" cy="136815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Hybrid (7*8b4e+5*36b):</a:t>
            </a:r>
            <a:r>
              <a:rPr kumimoji="0" lang="fr-FR" sz="3600" b="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9072</a:t>
            </a: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5245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18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ramp</a:t>
            </a:r>
            <a:r>
              <a:rPr lang="fr-FR" dirty="0"/>
              <a:t>-up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CB6F1E4-E745-2EDF-F8FC-7D76A9DAE77D}"/>
                  </a:ext>
                </a:extLst>
              </p:cNvPr>
              <p:cNvSpPr txBox="1"/>
              <p:nvPr/>
            </p:nvSpPr>
            <p:spPr bwMode="auto">
              <a:xfrm>
                <a:off x="5258865" y="4929813"/>
                <a:ext cx="2196850" cy="3547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4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sz="1400" b="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fr-FR" sz="1400" b="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400" b="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e>
                      </m:acc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fr-FR" sz="14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𝑝𝑝𝑏</m:t>
                          </m:r>
                        </m:e>
                        <m:sup>
                          <m:r>
                            <a:rPr lang="fr-FR" sz="1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4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fr-FR" sz="140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sz="1400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fr-FR" sz="1400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1400" b="0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𝑝𝑝𝑏</m:t>
                                  </m:r>
                                </m:e>
                              </m:rad>
                            </m:e>
                          </m:d>
                        </m:e>
                      </m:func>
                    </m:oMath>
                  </m:oMathPara>
                </a14:m>
                <a:endParaRPr lang="fr-FR" sz="1400">
                  <a:solidFill>
                    <a:srgbClr val="E15E32"/>
                  </a:solidFill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CB6F1E4-E745-2EDF-F8FC-7D76A9DAE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8865" y="4929813"/>
                <a:ext cx="2196850" cy="354712"/>
              </a:xfrm>
              <a:prstGeom prst="rect">
                <a:avLst/>
              </a:prstGeom>
              <a:blipFill>
                <a:blip r:embed="rId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A5AFF386-1E5C-A8AD-2DD0-D9B869CBBC52}"/>
              </a:ext>
            </a:extLst>
          </p:cNvPr>
          <p:cNvSpPr txBox="1">
            <a:spLocks/>
          </p:cNvSpPr>
          <p:nvPr/>
        </p:nvSpPr>
        <p:spPr bwMode="auto">
          <a:xfrm>
            <a:off x="5728141" y="5549995"/>
            <a:ext cx="6196750" cy="575079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FF0000"/>
                </a:solidFill>
              </a:rPr>
              <a:t>No significant impact of the beam energy ramp-up on the electron energy distribution.</a:t>
            </a:r>
          </a:p>
        </p:txBody>
      </p:sp>
      <p:sp>
        <p:nvSpPr>
          <p:cNvPr id="17" name="Rectangle: Rounded Corners 8">
            <a:extLst>
              <a:ext uri="{FF2B5EF4-FFF2-40B4-BE49-F238E27FC236}">
                <a16:creationId xmlns:a16="http://schemas.microsoft.com/office/drawing/2014/main" id="{C17E2715-B811-2CB3-3F30-C517871F4CFF}"/>
              </a:ext>
            </a:extLst>
          </p:cNvPr>
          <p:cNvSpPr/>
          <p:nvPr/>
        </p:nvSpPr>
        <p:spPr bwMode="auto">
          <a:xfrm>
            <a:off x="5618594" y="5426895"/>
            <a:ext cx="6424109" cy="8104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4AB99D02-C783-21FB-F05B-9A8E80546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1392"/>
                  </p:ext>
                </p:extLst>
              </p:nvPr>
            </p:nvGraphicFramePr>
            <p:xfrm>
              <a:off x="190089" y="4119694"/>
              <a:ext cx="5114085" cy="1768793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022817">
                      <a:extLst>
                        <a:ext uri="{9D8B030D-6E8A-4147-A177-3AD203B41FA5}">
                          <a16:colId xmlns:a16="http://schemas.microsoft.com/office/drawing/2014/main" val="1984112353"/>
                        </a:ext>
                      </a:extLst>
                    </a:gridCol>
                    <a:gridCol w="1094846">
                      <a:extLst>
                        <a:ext uri="{9D8B030D-6E8A-4147-A177-3AD203B41FA5}">
                          <a16:colId xmlns:a16="http://schemas.microsoft.com/office/drawing/2014/main" val="770746178"/>
                        </a:ext>
                      </a:extLst>
                    </a:gridCol>
                    <a:gridCol w="950788">
                      <a:extLst>
                        <a:ext uri="{9D8B030D-6E8A-4147-A177-3AD203B41FA5}">
                          <a16:colId xmlns:a16="http://schemas.microsoft.com/office/drawing/2014/main" val="3122222593"/>
                        </a:ext>
                      </a:extLst>
                    </a:gridCol>
                    <a:gridCol w="1022817">
                      <a:extLst>
                        <a:ext uri="{9D8B030D-6E8A-4147-A177-3AD203B41FA5}">
                          <a16:colId xmlns:a16="http://schemas.microsoft.com/office/drawing/2014/main" val="1485155205"/>
                        </a:ext>
                      </a:extLst>
                    </a:gridCol>
                    <a:gridCol w="1022817">
                      <a:extLst>
                        <a:ext uri="{9D8B030D-6E8A-4147-A177-3AD203B41FA5}">
                          <a16:colId xmlns:a16="http://schemas.microsoft.com/office/drawing/2014/main" val="150412477"/>
                        </a:ext>
                      </a:extLst>
                    </a:gridCol>
                  </a:tblGrid>
                  <a:tr h="57748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  <m:r>
                                      <a:rPr lang="fr-FR" sz="20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𝐆𝐞𝐕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fr-FR" sz="20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𝒑𝒑𝒃</m:t>
                                </m:r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sSup>
                                      <m:sSupPr>
                                        <m:ctrlPr>
                                          <a:rPr lang="fr-FR" sz="160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600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𝟏𝟎</m:t>
                                        </m:r>
                                      </m:e>
                                      <m:sup>
                                        <m:r>
                                          <a:rPr lang="fr-FR" sz="16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𝑺𝑬𝒀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𝒂𝒄𝒄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fr-FR" sz="20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sz="20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𝚫</m:t>
                                      </m:r>
                                      <m:r>
                                        <a:rPr lang="fr-FR" sz="2000" b="1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fr-FR" sz="20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𝒕𝒐𝒕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fr-FR" baseline="30000">
                              <a:solidFill>
                                <a:schemeClr val="bg1"/>
                              </a:solidFill>
                            </a:rPr>
                            <a:t> *</a:t>
                          </a:r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fr-FR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fr-FR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5403246"/>
                      </a:ext>
                    </a:extLst>
                  </a:tr>
                  <a:tr h="313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620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460141"/>
                      </a:ext>
                    </a:extLst>
                  </a:tr>
                  <a:tr h="313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2674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2160557"/>
                      </a:ext>
                    </a:extLst>
                  </a:tr>
                  <a:tr h="31318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6799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5.9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4168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>
                <a:extLst>
                  <a:ext uri="{FF2B5EF4-FFF2-40B4-BE49-F238E27FC236}">
                    <a16:creationId xmlns:a16="http://schemas.microsoft.com/office/drawing/2014/main" id="{4AB99D02-C783-21FB-F05B-9A8E8054622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1392"/>
                  </p:ext>
                </p:extLst>
              </p:nvPr>
            </p:nvGraphicFramePr>
            <p:xfrm>
              <a:off x="190089" y="4119694"/>
              <a:ext cx="5114085" cy="1768793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022817">
                      <a:extLst>
                        <a:ext uri="{9D8B030D-6E8A-4147-A177-3AD203B41FA5}">
                          <a16:colId xmlns:a16="http://schemas.microsoft.com/office/drawing/2014/main" val="1984112353"/>
                        </a:ext>
                      </a:extLst>
                    </a:gridCol>
                    <a:gridCol w="1094846">
                      <a:extLst>
                        <a:ext uri="{9D8B030D-6E8A-4147-A177-3AD203B41FA5}">
                          <a16:colId xmlns:a16="http://schemas.microsoft.com/office/drawing/2014/main" val="770746178"/>
                        </a:ext>
                      </a:extLst>
                    </a:gridCol>
                    <a:gridCol w="950788">
                      <a:extLst>
                        <a:ext uri="{9D8B030D-6E8A-4147-A177-3AD203B41FA5}">
                          <a16:colId xmlns:a16="http://schemas.microsoft.com/office/drawing/2014/main" val="3122222593"/>
                        </a:ext>
                      </a:extLst>
                    </a:gridCol>
                    <a:gridCol w="1022817">
                      <a:extLst>
                        <a:ext uri="{9D8B030D-6E8A-4147-A177-3AD203B41FA5}">
                          <a16:colId xmlns:a16="http://schemas.microsoft.com/office/drawing/2014/main" val="1485155205"/>
                        </a:ext>
                      </a:extLst>
                    </a:gridCol>
                    <a:gridCol w="1022817">
                      <a:extLst>
                        <a:ext uri="{9D8B030D-6E8A-4147-A177-3AD203B41FA5}">
                          <a16:colId xmlns:a16="http://schemas.microsoft.com/office/drawing/2014/main" val="150412477"/>
                        </a:ext>
                      </a:extLst>
                    </a:gridCol>
                  </a:tblGrid>
                  <a:tr h="67151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1818" r="-401190" b="-17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93333" t="-1818" r="-274444" b="-17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23077" t="-1818" r="-216667" b="-17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00000" t="-1818" r="-101190" b="-17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00000" t="-1818" r="-1190" b="-1790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40324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620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46014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2674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216055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6799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5.9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4168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3878E2A0-BE3B-7720-7365-E800CF17EA6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90090" y="1462446"/>
                <a:ext cx="5094976" cy="243909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Double lognormal fit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Assess the energy peaks of secondary and accelerated electrons</a:t>
                </a:r>
              </a:p>
              <a:p>
                <a:pPr lvl="2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Measurement step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: 3-5 eV</a:t>
                </a:r>
              </a:p>
              <a:p>
                <a:pPr lvl="2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Measurement step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: 30 eV</a:t>
                </a:r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Cannot describe measurements in-between peaks and above accelerated one</a:t>
                </a:r>
              </a:p>
              <a:p>
                <a:pPr marL="0" lvl="1" indent="0">
                  <a:buNone/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3878E2A0-BE3B-7720-7365-E800CF17E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090" y="1462446"/>
                <a:ext cx="5094976" cy="2439093"/>
              </a:xfrm>
              <a:prstGeom prst="rect">
                <a:avLst/>
              </a:prstGeom>
              <a:blipFill>
                <a:blip r:embed="rId5"/>
                <a:stretch>
                  <a:fillRect l="-2751" t="-32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13">
            <a:extLst>
              <a:ext uri="{FF2B5EF4-FFF2-40B4-BE49-F238E27FC236}">
                <a16:creationId xmlns:a16="http://schemas.microsoft.com/office/drawing/2014/main" id="{4910A719-47AF-7088-944A-C48BCE289AEE}"/>
              </a:ext>
            </a:extLst>
          </p:cNvPr>
          <p:cNvSpPr txBox="1"/>
          <p:nvPr/>
        </p:nvSpPr>
        <p:spPr bwMode="auto">
          <a:xfrm>
            <a:off x="-1" y="6026118"/>
            <a:ext cx="5500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>
                <a:solidFill>
                  <a:srgbClr val="2F2F2F"/>
                </a:solidFill>
              </a:rPr>
              <a:t>*J. </a:t>
            </a:r>
            <a:r>
              <a:rPr lang="fr-FR" sz="1200" i="1">
                <a:solidFill>
                  <a:srgbClr val="2F2F2F"/>
                </a:solidFill>
              </a:rPr>
              <a:t>Scott Berg. CERN LHC Project Note 97, July 1997.</a:t>
            </a:r>
          </a:p>
        </p:txBody>
      </p:sp>
      <p:pic>
        <p:nvPicPr>
          <p:cNvPr id="7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23AFFBD3-4415-0DCF-DF15-8D8F6083D0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63" t="9334" r="9397" b="4219"/>
          <a:stretch/>
        </p:blipFill>
        <p:spPr bwMode="auto">
          <a:xfrm>
            <a:off x="5618595" y="707978"/>
            <a:ext cx="6573405" cy="4149905"/>
          </a:xfrm>
          <a:prstGeom prst="rect">
            <a:avLst/>
          </a:prstGeom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3B9EF828-BEC7-4B48-A911-5EF0199AE491}"/>
              </a:ext>
            </a:extLst>
          </p:cNvPr>
          <p:cNvSpPr txBox="1"/>
          <p:nvPr/>
        </p:nvSpPr>
        <p:spPr bwMode="auto">
          <a:xfrm>
            <a:off x="5728141" y="35048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BAF8D51-A57A-E2CF-7950-5DA53D62429C}"/>
              </a:ext>
            </a:extLst>
          </p:cNvPr>
          <p:cNvCxnSpPr>
            <a:cxnSpLocks/>
          </p:cNvCxnSpPr>
          <p:nvPr/>
        </p:nvCxnSpPr>
        <p:spPr bwMode="auto">
          <a:xfrm>
            <a:off x="7474377" y="1453879"/>
            <a:ext cx="0" cy="3146115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431BCA4-9835-33E5-B081-026D0AF9DFBB}"/>
              </a:ext>
            </a:extLst>
          </p:cNvPr>
          <p:cNvCxnSpPr>
            <a:cxnSpLocks/>
          </p:cNvCxnSpPr>
          <p:nvPr/>
        </p:nvCxnSpPr>
        <p:spPr bwMode="auto">
          <a:xfrm>
            <a:off x="10469826" y="2782930"/>
            <a:ext cx="0" cy="1817064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FD27A681-C869-420C-8A30-F78EB8F1B4C5}"/>
                  </a:ext>
                </a:extLst>
              </p:cNvPr>
              <p:cNvSpPr txBox="1"/>
              <p:nvPr/>
            </p:nvSpPr>
            <p:spPr bwMode="auto">
              <a:xfrm>
                <a:off x="9749746" y="4556872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FD27A681-C869-420C-8A30-F78EB8F1B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9746" y="4556872"/>
                <a:ext cx="1440160" cy="3441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id="{A8D205D0-A4CC-F62D-DE1E-EAC418821F65}"/>
                  </a:ext>
                </a:extLst>
              </p:cNvPr>
              <p:cNvSpPr txBox="1"/>
              <p:nvPr/>
            </p:nvSpPr>
            <p:spPr bwMode="auto">
              <a:xfrm>
                <a:off x="6754297" y="4556872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0" name="TextBox 20">
                <a:extLst>
                  <a:ext uri="{FF2B5EF4-FFF2-40B4-BE49-F238E27FC236}">
                    <a16:creationId xmlns:a16="http://schemas.microsoft.com/office/drawing/2014/main" id="{A8D205D0-A4CC-F62D-DE1E-EAC418821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54297" y="4556872"/>
                <a:ext cx="1440160" cy="3441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0">
                <a:extLst>
                  <a:ext uri="{FF2B5EF4-FFF2-40B4-BE49-F238E27FC236}">
                    <a16:creationId xmlns:a16="http://schemas.microsoft.com/office/drawing/2014/main" id="{6F27C2B5-6487-6C30-AF59-28B340F092DA}"/>
                  </a:ext>
                </a:extLst>
              </p:cNvPr>
              <p:cNvSpPr txBox="1"/>
              <p:nvPr/>
            </p:nvSpPr>
            <p:spPr bwMode="auto">
              <a:xfrm>
                <a:off x="11380231" y="481863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TextBox 20">
                <a:extLst>
                  <a:ext uri="{FF2B5EF4-FFF2-40B4-BE49-F238E27FC236}">
                    <a16:creationId xmlns:a16="http://schemas.microsoft.com/office/drawing/2014/main" id="{6F27C2B5-6487-6C30-AF59-28B340F09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80231" y="4818638"/>
                <a:ext cx="807564" cy="338554"/>
              </a:xfrm>
              <a:prstGeom prst="rect">
                <a:avLst/>
              </a:prstGeom>
              <a:blipFill>
                <a:blip r:embed="rId9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0">
                <a:extLst>
                  <a:ext uri="{FF2B5EF4-FFF2-40B4-BE49-F238E27FC236}">
                    <a16:creationId xmlns:a16="http://schemas.microsoft.com/office/drawing/2014/main" id="{651D59CF-7540-9233-F2FD-41D99B33220F}"/>
                  </a:ext>
                </a:extLst>
              </p:cNvPr>
              <p:cNvSpPr txBox="1"/>
              <p:nvPr/>
            </p:nvSpPr>
            <p:spPr bwMode="auto">
              <a:xfrm rot="16200000">
                <a:off x="3496722" y="2515168"/>
                <a:ext cx="39529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TextBox 20">
                <a:extLst>
                  <a:ext uri="{FF2B5EF4-FFF2-40B4-BE49-F238E27FC236}">
                    <a16:creationId xmlns:a16="http://schemas.microsoft.com/office/drawing/2014/main" id="{651D59CF-7540-9233-F2FD-41D99B332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3496722" y="2515168"/>
                <a:ext cx="3952934" cy="338554"/>
              </a:xfrm>
              <a:prstGeom prst="rect">
                <a:avLst/>
              </a:prstGeom>
              <a:blipFill>
                <a:blip r:embed="rId10"/>
                <a:stretch>
                  <a:fillRect l="-5357" r="-214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FF51A0A-6EBA-52A4-1E7D-6955FDF56B18}"/>
              </a:ext>
            </a:extLst>
          </p:cNvPr>
          <p:cNvSpPr txBox="1"/>
          <p:nvPr/>
        </p:nvSpPr>
        <p:spPr bwMode="auto">
          <a:xfrm>
            <a:off x="6753451" y="807548"/>
            <a:ext cx="125867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Secondary </a:t>
            </a:r>
          </a:p>
          <a:p>
            <a:pPr algn="ctr"/>
            <a:r>
              <a:rPr lang="en-GB" dirty="0"/>
              <a:t>electrons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98A92D-AE47-E8C8-BE05-6AC3B0D2D650}"/>
              </a:ext>
            </a:extLst>
          </p:cNvPr>
          <p:cNvSpPr txBox="1"/>
          <p:nvPr/>
        </p:nvSpPr>
        <p:spPr bwMode="auto">
          <a:xfrm>
            <a:off x="9793002" y="1937160"/>
            <a:ext cx="142058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Beam kicked</a:t>
            </a:r>
          </a:p>
          <a:p>
            <a:pPr algn="ctr"/>
            <a:r>
              <a:rPr lang="en-GB" dirty="0"/>
              <a:t> electrons</a:t>
            </a:r>
          </a:p>
        </p:txBody>
      </p:sp>
    </p:spTree>
    <p:extLst>
      <p:ext uri="{BB962C8B-B14F-4D97-AF65-F5344CB8AC3E}">
        <p14:creationId xmlns:p14="http://schemas.microsoft.com/office/powerpoint/2010/main" val="2433380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FDB56435-B35C-BD10-6E87-4F67C4C8B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63" t="9334" r="9077" b="4219"/>
          <a:stretch/>
        </p:blipFill>
        <p:spPr bwMode="auto">
          <a:xfrm>
            <a:off x="298440" y="1668218"/>
            <a:ext cx="6598085" cy="434651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19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 Stable Beam: t = 0h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63553" y="2446484"/>
            <a:ext cx="0" cy="3496244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5155145" y="3789040"/>
            <a:ext cx="0" cy="2153688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4435065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5065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43473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3473" y="5942728"/>
                <a:ext cx="1440160" cy="3441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6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7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=6799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Bunch intensity: </a:t>
                </a:r>
              </a:p>
              <a:p>
                <a:pPr marL="0" lvl="1" indent="0">
                  <a:buNone/>
                  <a:defRPr/>
                </a:pPr>
                <a:r>
                  <a:rPr kumimoji="0" lang="fr-FR" b="1" u="none" strike="noStrike" kern="0" cap="none" spc="0" normalizeH="0" baseline="0" noProof="0">
                    <a:ln>
                      <a:noFill/>
                    </a:ln>
                    <a:solidFill>
                      <a:srgbClr val="6E2466"/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=1.59×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=203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8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834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1ED4FB-5F29-0055-464B-B2FB6A2AD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44824"/>
            <a:ext cx="11376024" cy="4355950"/>
          </a:xfrm>
        </p:spPr>
        <p:txBody>
          <a:bodyPr anchor="t"/>
          <a:lstStyle/>
          <a:p>
            <a:pPr marL="514350" indent="-514350">
              <a:buFont typeface="+mj-lt"/>
              <a:buAutoNum type="romanUcPeriod"/>
            </a:pPr>
            <a:r>
              <a:rPr lang="fr-FR" sz="2400" dirty="0">
                <a:solidFill>
                  <a:srgbClr val="2F2F2F"/>
                </a:solidFill>
              </a:rPr>
              <a:t>Description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400" dirty="0">
                <a:solidFill>
                  <a:srgbClr val="2F2F2F"/>
                </a:solidFill>
              </a:rPr>
              <a:t>72b and hybrid fills at 450 GeV</a:t>
            </a:r>
          </a:p>
          <a:p>
            <a:pPr marL="514350" indent="-514350">
              <a:buFont typeface="+mj-lt"/>
              <a:buAutoNum type="romanUcPeriod"/>
            </a:pPr>
            <a:r>
              <a:rPr lang="en-GB" sz="2400">
                <a:solidFill>
                  <a:srgbClr val="2F2F2F"/>
                </a:solidFill>
              </a:rPr>
              <a:t>Hybrid physics fill </a:t>
            </a:r>
            <a:r>
              <a:rPr lang="en-GB" sz="2400" dirty="0">
                <a:solidFill>
                  <a:srgbClr val="2F2F2F"/>
                </a:solidFill>
              </a:rPr>
              <a:t>at 6.8 </a:t>
            </a:r>
            <a:r>
              <a:rPr lang="en-GB" sz="2400" dirty="0" err="1">
                <a:solidFill>
                  <a:srgbClr val="2F2F2F"/>
                </a:solidFill>
              </a:rPr>
              <a:t>TeV</a:t>
            </a:r>
            <a:endParaRPr lang="en-GB" sz="2400" dirty="0">
              <a:solidFill>
                <a:srgbClr val="2F2F2F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GB" sz="2400" dirty="0">
                <a:solidFill>
                  <a:srgbClr val="2F2F2F"/>
                </a:solidFill>
              </a:rPr>
              <a:t>Electron energy distribution for bulk Copper</a:t>
            </a:r>
            <a:endParaRPr lang="fr-FR" sz="2400" dirty="0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r-FR" sz="4800" dirty="0" err="1"/>
              <a:t>Outline</a:t>
            </a:r>
            <a:endParaRPr lang="fr-FR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1852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3107A3BB-0C2F-EAA2-017F-61EFD64F8C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9" t="9050" r="9336" b="4850"/>
          <a:stretch/>
        </p:blipFill>
        <p:spPr>
          <a:xfrm>
            <a:off x="317236" y="1659414"/>
            <a:ext cx="6553425" cy="43319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20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 Stable Beam: t = 6h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91546" y="2564904"/>
            <a:ext cx="0" cy="3377824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4696956" y="3501008"/>
            <a:ext cx="0" cy="244172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3976876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6876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71466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1466" y="5942728"/>
                <a:ext cx="1440160" cy="3441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6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7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=6799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Bunch intensity: 	</a:t>
                </a:r>
              </a:p>
              <a:p>
                <a:pPr marL="0" lvl="1" indent="0">
                  <a:buNone/>
                  <a:defRPr/>
                </a:pPr>
                <a:r>
                  <a:rPr kumimoji="0" lang="fr-FR" b="1" u="none" strike="noStrike" kern="0" cap="none" spc="0" normalizeH="0" baseline="0" noProof="0">
                    <a:ln>
                      <a:noFill/>
                    </a:ln>
                    <a:solidFill>
                      <a:srgbClr val="6E2466"/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=1.23×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=120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8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7995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function&#10;&#10;Description automatically generated">
            <a:extLst>
              <a:ext uri="{FF2B5EF4-FFF2-40B4-BE49-F238E27FC236}">
                <a16:creationId xmlns:a16="http://schemas.microsoft.com/office/drawing/2014/main" id="{12DD642E-58B0-5E26-8113-F811C15D77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9" t="9051" r="9335" b="4851"/>
          <a:stretch/>
        </p:blipFill>
        <p:spPr>
          <a:xfrm>
            <a:off x="317235" y="1649276"/>
            <a:ext cx="6553425" cy="434651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21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 Stable Beam: t = 11h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63553" y="2446484"/>
            <a:ext cx="0" cy="3496244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4422044" y="3429000"/>
            <a:ext cx="0" cy="2513728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3701964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1964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43473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3473" y="5942728"/>
                <a:ext cx="1440160" cy="3441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6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7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=6799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Bunch intensity: 	</a:t>
                </a:r>
              </a:p>
              <a:p>
                <a:pPr marL="0" lvl="1" indent="0">
                  <a:buNone/>
                  <a:defRPr/>
                </a:pPr>
                <a:r>
                  <a:rPr kumimoji="0" lang="fr-FR" b="1" u="none" strike="noStrike" kern="0" cap="none" spc="0" normalizeH="0" baseline="0" noProof="0">
                    <a:ln>
                      <a:noFill/>
                    </a:ln>
                    <a:solidFill>
                      <a:srgbClr val="6E2466"/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=0.99×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=89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8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7765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22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Impact of the beam intensity at 6800GeV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au 19">
                <a:extLst>
                  <a:ext uri="{FF2B5EF4-FFF2-40B4-BE49-F238E27FC236}">
                    <a16:creationId xmlns:a16="http://schemas.microsoft.com/office/drawing/2014/main" id="{4BB23636-27F4-E072-FF08-A472669F9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0288484"/>
                  </p:ext>
                </p:extLst>
              </p:nvPr>
            </p:nvGraphicFramePr>
            <p:xfrm>
              <a:off x="407987" y="1839897"/>
              <a:ext cx="11376021" cy="1854768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2275204">
                      <a:extLst>
                        <a:ext uri="{9D8B030D-6E8A-4147-A177-3AD203B41FA5}">
                          <a16:colId xmlns:a16="http://schemas.microsoft.com/office/drawing/2014/main" val="1984112353"/>
                        </a:ext>
                      </a:extLst>
                    </a:gridCol>
                    <a:gridCol w="2435430">
                      <a:extLst>
                        <a:ext uri="{9D8B030D-6E8A-4147-A177-3AD203B41FA5}">
                          <a16:colId xmlns:a16="http://schemas.microsoft.com/office/drawing/2014/main" val="770746178"/>
                        </a:ext>
                      </a:extLst>
                    </a:gridCol>
                    <a:gridCol w="2114979">
                      <a:extLst>
                        <a:ext uri="{9D8B030D-6E8A-4147-A177-3AD203B41FA5}">
                          <a16:colId xmlns:a16="http://schemas.microsoft.com/office/drawing/2014/main" val="3122222593"/>
                        </a:ext>
                      </a:extLst>
                    </a:gridCol>
                    <a:gridCol w="2275204">
                      <a:extLst>
                        <a:ext uri="{9D8B030D-6E8A-4147-A177-3AD203B41FA5}">
                          <a16:colId xmlns:a16="http://schemas.microsoft.com/office/drawing/2014/main" val="1485155205"/>
                        </a:ext>
                      </a:extLst>
                    </a:gridCol>
                    <a:gridCol w="2275204">
                      <a:extLst>
                        <a:ext uri="{9D8B030D-6E8A-4147-A177-3AD203B41FA5}">
                          <a16:colId xmlns:a16="http://schemas.microsoft.com/office/drawing/2014/main" val="1093935363"/>
                        </a:ext>
                      </a:extLst>
                    </a:gridCol>
                  </a:tblGrid>
                  <a:tr h="74224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000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Stable Beam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fr-FR" sz="20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𝒑𝒑𝒃</m:t>
                                </m:r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sSup>
                                      <m:sSupPr>
                                        <m:ctrlPr>
                                          <a:rPr lang="fr-FR" sz="160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600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𝟏𝟎</m:t>
                                        </m:r>
                                      </m:e>
                                      <m:sup>
                                        <m:r>
                                          <a:rPr lang="fr-FR" sz="1600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𝑺𝑬𝒀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𝒂𝒄𝒄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sz="200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00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fr-FR" sz="20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fr-FR" sz="20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2000" b="1" i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𝚫</m:t>
                                      </m:r>
                                      <m:r>
                                        <a:rPr lang="fr-FR" sz="2000" b="1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fr-FR" sz="2000" b="1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𝒕𝒐𝒕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fr-FR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fr-FR" baseline="30000">
                              <a:solidFill>
                                <a:schemeClr val="bg1"/>
                              </a:solidFill>
                            </a:rPr>
                            <a:t>*</a:t>
                          </a:r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fr-FR" sz="1600" b="1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fr-FR" sz="1600" b="1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FFFFFF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𝐞𝐕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15403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0H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4601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1.23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21605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11H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0.99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4168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au 19">
                <a:extLst>
                  <a:ext uri="{FF2B5EF4-FFF2-40B4-BE49-F238E27FC236}">
                    <a16:creationId xmlns:a16="http://schemas.microsoft.com/office/drawing/2014/main" id="{4BB23636-27F4-E072-FF08-A472669F94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50288484"/>
                  </p:ext>
                </p:extLst>
              </p:nvPr>
            </p:nvGraphicFramePr>
            <p:xfrm>
              <a:off x="407987" y="1839897"/>
              <a:ext cx="11376021" cy="1854768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2275204">
                      <a:extLst>
                        <a:ext uri="{9D8B030D-6E8A-4147-A177-3AD203B41FA5}">
                          <a16:colId xmlns:a16="http://schemas.microsoft.com/office/drawing/2014/main" val="1984112353"/>
                        </a:ext>
                      </a:extLst>
                    </a:gridCol>
                    <a:gridCol w="2435430">
                      <a:extLst>
                        <a:ext uri="{9D8B030D-6E8A-4147-A177-3AD203B41FA5}">
                          <a16:colId xmlns:a16="http://schemas.microsoft.com/office/drawing/2014/main" val="770746178"/>
                        </a:ext>
                      </a:extLst>
                    </a:gridCol>
                    <a:gridCol w="2114979">
                      <a:extLst>
                        <a:ext uri="{9D8B030D-6E8A-4147-A177-3AD203B41FA5}">
                          <a16:colId xmlns:a16="http://schemas.microsoft.com/office/drawing/2014/main" val="3122222593"/>
                        </a:ext>
                      </a:extLst>
                    </a:gridCol>
                    <a:gridCol w="2275204">
                      <a:extLst>
                        <a:ext uri="{9D8B030D-6E8A-4147-A177-3AD203B41FA5}">
                          <a16:colId xmlns:a16="http://schemas.microsoft.com/office/drawing/2014/main" val="1485155205"/>
                        </a:ext>
                      </a:extLst>
                    </a:gridCol>
                    <a:gridCol w="2275204">
                      <a:extLst>
                        <a:ext uri="{9D8B030D-6E8A-4147-A177-3AD203B41FA5}">
                          <a16:colId xmlns:a16="http://schemas.microsoft.com/office/drawing/2014/main" val="1093935363"/>
                        </a:ext>
                      </a:extLst>
                    </a:gridCol>
                  </a:tblGrid>
                  <a:tr h="74224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1639" r="-400000" b="-1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93500" t="-1639" r="-274000" b="-1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23055" t="-1639" r="-215850" b="-1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00536" t="-1639" r="-100804" b="-1622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9465" t="-1639" r="-535" b="-1622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54032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0H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203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263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4601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1.23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166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21605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11H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>
                              <a:solidFill>
                                <a:srgbClr val="2F2F2F"/>
                              </a:solidFill>
                            </a:rPr>
                            <a:t>0.99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</a:rPr>
                            <a:t>114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241687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2A35D7CB-D7F6-5574-C89F-B1CBEF54E9A0}"/>
              </a:ext>
            </a:extLst>
          </p:cNvPr>
          <p:cNvSpPr txBox="1">
            <a:spLocks/>
          </p:cNvSpPr>
          <p:nvPr/>
        </p:nvSpPr>
        <p:spPr bwMode="auto">
          <a:xfrm>
            <a:off x="407987" y="4221088"/>
            <a:ext cx="11376023" cy="1944216"/>
          </a:xfrm>
          <a:prstGeom prst="rect">
            <a:avLst/>
          </a:prstGeom>
          <a:ln>
            <a:noFill/>
          </a:ln>
        </p:spPr>
        <p:txBody>
          <a:bodyPr vert="horz" lIns="0" tIns="0" rIns="0" bIns="0" numCol="1" spcCol="10800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sz="2300" b="1" dirty="0">
                <a:solidFill>
                  <a:srgbClr val="FF0000"/>
                </a:solidFill>
              </a:rPr>
              <a:t>No impact of the </a:t>
            </a:r>
            <a:r>
              <a:rPr lang="en-GB" sz="2300" b="1" dirty="0">
                <a:solidFill>
                  <a:srgbClr val="FF0000"/>
                </a:solidFill>
              </a:rPr>
              <a:t>bunch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intensity</a:t>
            </a:r>
            <a:r>
              <a:rPr lang="fr-FR" sz="2300" b="1" dirty="0">
                <a:solidFill>
                  <a:srgbClr val="FF0000"/>
                </a:solidFill>
              </a:rPr>
              <a:t> on the </a:t>
            </a:r>
            <a:r>
              <a:rPr lang="fr-FR" sz="2300" b="1" dirty="0" err="1">
                <a:solidFill>
                  <a:srgbClr val="FF0000"/>
                </a:solidFill>
              </a:rPr>
              <a:t>energy</a:t>
            </a:r>
            <a:r>
              <a:rPr lang="fr-FR" sz="2300" b="1" dirty="0">
                <a:solidFill>
                  <a:srgbClr val="FF0000"/>
                </a:solidFill>
              </a:rPr>
              <a:t> of the </a:t>
            </a:r>
            <a:r>
              <a:rPr lang="fr-FR" sz="2300" b="1" dirty="0" err="1">
                <a:solidFill>
                  <a:srgbClr val="FF0000"/>
                </a:solidFill>
              </a:rPr>
              <a:t>secondary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electrons</a:t>
            </a:r>
            <a:r>
              <a:rPr lang="fr-FR" sz="2300" b="1" dirty="0">
                <a:solidFill>
                  <a:srgbClr val="FF0000"/>
                </a:solidFill>
              </a:rPr>
              <a:t>.</a:t>
            </a:r>
          </a:p>
          <a:p>
            <a:pPr marL="0" lvl="1" indent="0" algn="ctr">
              <a:buFont typeface="Arial"/>
              <a:buNone/>
              <a:defRPr/>
            </a:pPr>
            <a:r>
              <a:rPr lang="en-GB" sz="2300" b="1" dirty="0">
                <a:solidFill>
                  <a:srgbClr val="FF0000"/>
                </a:solidFill>
              </a:rPr>
              <a:t>Decrease</a:t>
            </a:r>
            <a:r>
              <a:rPr lang="fr-FR" sz="2300" b="1" dirty="0">
                <a:solidFill>
                  <a:srgbClr val="FF0000"/>
                </a:solidFill>
              </a:rPr>
              <a:t> of the </a:t>
            </a:r>
            <a:r>
              <a:rPr lang="fr-FR" sz="2300" b="1" dirty="0" err="1">
                <a:solidFill>
                  <a:srgbClr val="FF0000"/>
                </a:solidFill>
              </a:rPr>
              <a:t>energy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gained</a:t>
            </a:r>
            <a:r>
              <a:rPr lang="fr-FR" sz="2300" b="1" dirty="0">
                <a:solidFill>
                  <a:srgbClr val="FF0000"/>
                </a:solidFill>
              </a:rPr>
              <a:t> by </a:t>
            </a:r>
            <a:r>
              <a:rPr lang="fr-FR" sz="2300" b="1" dirty="0" err="1">
                <a:solidFill>
                  <a:srgbClr val="FF0000"/>
                </a:solidFill>
              </a:rPr>
              <a:t>accelerated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electrons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with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err="1">
                <a:solidFill>
                  <a:srgbClr val="FF0000"/>
                </a:solidFill>
              </a:rPr>
              <a:t>bunch</a:t>
            </a:r>
            <a:r>
              <a:rPr lang="fr-FR" sz="2300" b="1">
                <a:solidFill>
                  <a:srgbClr val="FF0000"/>
                </a:solidFill>
              </a:rPr>
              <a:t> intensity.</a:t>
            </a:r>
            <a:endParaRPr lang="fr-FR" sz="2300" b="1" dirty="0">
              <a:solidFill>
                <a:srgbClr val="FF0000"/>
              </a:solidFill>
            </a:endParaRPr>
          </a:p>
          <a:p>
            <a:pPr marL="0" lvl="1" indent="0" algn="ctr">
              <a:buFont typeface="Arial"/>
              <a:buNone/>
              <a:defRPr/>
            </a:pPr>
            <a:r>
              <a:rPr lang="fr-FR" sz="2300" b="1" dirty="0">
                <a:solidFill>
                  <a:srgbClr val="FF0000"/>
                </a:solidFill>
              </a:rPr>
              <a:t>Kick </a:t>
            </a:r>
            <a:r>
              <a:rPr lang="fr-FR" sz="2300" b="1" dirty="0" err="1">
                <a:solidFill>
                  <a:srgbClr val="FF0000"/>
                </a:solidFill>
              </a:rPr>
              <a:t>energy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dirty="0" err="1">
                <a:solidFill>
                  <a:srgbClr val="FF0000"/>
                </a:solidFill>
              </a:rPr>
              <a:t>formulae</a:t>
            </a:r>
            <a:r>
              <a:rPr lang="fr-FR" sz="2300" b="1" dirty="0">
                <a:solidFill>
                  <a:srgbClr val="FF0000"/>
                </a:solidFill>
              </a:rPr>
              <a:t> </a:t>
            </a:r>
            <a:r>
              <a:rPr lang="fr-FR" sz="2300" b="1" err="1">
                <a:solidFill>
                  <a:srgbClr val="FF0000"/>
                </a:solidFill>
              </a:rPr>
              <a:t>gives</a:t>
            </a:r>
            <a:r>
              <a:rPr lang="fr-FR" sz="2300" b="1">
                <a:solidFill>
                  <a:srgbClr val="FF0000"/>
                </a:solidFill>
              </a:rPr>
              <a:t> a reasonable </a:t>
            </a:r>
            <a:r>
              <a:rPr lang="fr-FR" sz="2300" b="1" err="1">
                <a:solidFill>
                  <a:srgbClr val="FF0000"/>
                </a:solidFill>
              </a:rPr>
              <a:t>energy</a:t>
            </a:r>
            <a:r>
              <a:rPr lang="fr-FR" sz="2300" b="1">
                <a:solidFill>
                  <a:srgbClr val="FF0000"/>
                </a:solidFill>
              </a:rPr>
              <a:t> assessment at 30%</a:t>
            </a:r>
            <a:endParaRPr lang="fr-FR" sz="2300" b="1" dirty="0">
              <a:solidFill>
                <a:srgbClr val="FF0000"/>
              </a:solidFill>
            </a:endParaRPr>
          </a:p>
        </p:txBody>
      </p:sp>
      <p:sp>
        <p:nvSpPr>
          <p:cNvPr id="26" name="Rectangle: Rounded Corners 8">
            <a:extLst>
              <a:ext uri="{FF2B5EF4-FFF2-40B4-BE49-F238E27FC236}">
                <a16:creationId xmlns:a16="http://schemas.microsoft.com/office/drawing/2014/main" id="{54D00E92-696C-D935-A321-9690955CFC47}"/>
              </a:ext>
            </a:extLst>
          </p:cNvPr>
          <p:cNvSpPr/>
          <p:nvPr/>
        </p:nvSpPr>
        <p:spPr bwMode="auto">
          <a:xfrm>
            <a:off x="407987" y="4221088"/>
            <a:ext cx="11376023" cy="19442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4BEC5DC8-3F8F-2412-80E5-CA4D63A66892}"/>
                  </a:ext>
                </a:extLst>
              </p:cNvPr>
              <p:cNvSpPr txBox="1"/>
              <p:nvPr/>
            </p:nvSpPr>
            <p:spPr bwMode="auto">
              <a:xfrm>
                <a:off x="8976320" y="1310323"/>
                <a:ext cx="2807688" cy="3922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6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fr-FR" sz="16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𝒕𝒐𝒕</m:t>
                              </m:r>
                            </m:sub>
                          </m:sSub>
                        </m:e>
                      </m:acc>
                      <m:r>
                        <a:rPr lang="fr-FR" sz="16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𝒑𝒑𝒃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16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fr-FR" sz="16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FR" sz="1600" b="1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fr-FR" sz="16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fr-FR" sz="16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16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𝒑𝒑𝒃</m:t>
                                  </m:r>
                                </m:e>
                              </m:rad>
                            </m:e>
                          </m:d>
                        </m:e>
                      </m:func>
                    </m:oMath>
                  </m:oMathPara>
                </a14:m>
                <a:endParaRPr lang="fr-FR" sz="1600" b="1">
                  <a:solidFill>
                    <a:srgbClr val="E15E32"/>
                  </a:solidFill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4BEC5DC8-3F8F-2412-80E5-CA4D63A66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76320" y="1310323"/>
                <a:ext cx="2807688" cy="392223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3">
            <a:extLst>
              <a:ext uri="{FF2B5EF4-FFF2-40B4-BE49-F238E27FC236}">
                <a16:creationId xmlns:a16="http://schemas.microsoft.com/office/drawing/2014/main" id="{BA9679E1-F870-17BE-3059-1EEFAE050732}"/>
              </a:ext>
            </a:extLst>
          </p:cNvPr>
          <p:cNvSpPr txBox="1"/>
          <p:nvPr/>
        </p:nvSpPr>
        <p:spPr bwMode="auto">
          <a:xfrm>
            <a:off x="8264951" y="3832015"/>
            <a:ext cx="3718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>
                <a:solidFill>
                  <a:srgbClr val="2F2F2F"/>
                </a:solidFill>
              </a:rPr>
              <a:t>*J. </a:t>
            </a:r>
            <a:r>
              <a:rPr lang="fr-FR" sz="1200" i="1">
                <a:solidFill>
                  <a:srgbClr val="2F2F2F"/>
                </a:solidFill>
              </a:rPr>
              <a:t>Scott Berg. CERN LHC Project Note 97, July 1997.</a:t>
            </a:r>
          </a:p>
        </p:txBody>
      </p:sp>
    </p:spTree>
    <p:extLst>
      <p:ext uri="{BB962C8B-B14F-4D97-AF65-F5344CB8AC3E}">
        <p14:creationId xmlns:p14="http://schemas.microsoft.com/office/powerpoint/2010/main" val="2524824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1065742"/>
          </a:xfrm>
        </p:spPr>
        <p:txBody>
          <a:bodyPr/>
          <a:lstStyle/>
          <a:p>
            <a:r>
              <a:rPr lang="fr-FR"/>
              <a:t>Summary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50C29D0-27C9-AAF9-B42F-A8B5229258E4}"/>
              </a:ext>
            </a:extLst>
          </p:cNvPr>
          <p:cNvSpPr/>
          <p:nvPr/>
        </p:nvSpPr>
        <p:spPr bwMode="auto">
          <a:xfrm>
            <a:off x="10886761" y="1661539"/>
            <a:ext cx="1296093" cy="647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56856C6E-1DA3-76AA-D29A-B8FF2C5F05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551386" y="1340768"/>
                <a:ext cx="11089230" cy="4860007"/>
              </a:xfrm>
            </p:spPr>
            <p:txBody>
              <a:bodyPr numCol="1" spcCol="252000"/>
              <a:lstStyle/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At 450GeV:</a:t>
                </a:r>
                <a:endParaRPr lang="fr-FR" b="1" dirty="0">
                  <a:solidFill>
                    <a:srgbClr val="6E2466"/>
                  </a:solidFill>
                </a:endParaRP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Electron cloud responses for copper orders of magnitude above carbon ones</a:t>
                </a: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For copper,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𝟕𝟐</m:t>
                        </m:r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𝟐𝟎</m:t>
                    </m:r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fr-FR" sz="18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𝒉𝒚𝒃𝒓𝒊𝒅</m:t>
                        </m:r>
                      </m:sub>
                    </m:sSub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At a certain number of bunches,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sSup>
                          <m:sSupPr>
                            <m:ctrlPr>
                              <a:rPr lang="fr-FR" sz="1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fr-FR" sz="1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𝒃𝒖𝒏𝒄𝒉</m:t>
                        </m:r>
                      </m:sub>
                    </m:sSub>
                  </m:oMath>
                </a14:m>
                <a:endParaRPr lang="fr-FR" dirty="0">
                  <a:solidFill>
                    <a:srgbClr val="2F2F2F"/>
                  </a:solidFill>
                </a:endParaRP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Pressure rise is not equivalent to local electron cloud presence</a:t>
                </a:r>
              </a:p>
              <a:p>
                <a:pPr marL="0" lvl="1" indent="0" algn="just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During </a:t>
                </a:r>
                <a:r>
                  <a:rPr lang="fr-FR" b="1" dirty="0">
                    <a:solidFill>
                      <a:srgbClr val="6E2466"/>
                    </a:solidFill>
                  </a:rPr>
                  <a:t>a </a:t>
                </a:r>
                <a:r>
                  <a:rPr lang="fr-FR" b="1" dirty="0" err="1">
                    <a:solidFill>
                      <a:srgbClr val="6E2466"/>
                    </a:solidFill>
                  </a:rPr>
                  <a:t>hybrid</a:t>
                </a:r>
                <a:r>
                  <a:rPr lang="fr-FR" b="1" dirty="0">
                    <a:solidFill>
                      <a:srgbClr val="6E2466"/>
                    </a:solidFill>
                  </a:rPr>
                  <a:t> </a:t>
                </a:r>
                <a:r>
                  <a:rPr lang="fr-FR" b="1" dirty="0" err="1">
                    <a:solidFill>
                      <a:srgbClr val="6E2466"/>
                    </a:solidFill>
                  </a:rPr>
                  <a:t>physics</a:t>
                </a:r>
                <a:r>
                  <a:rPr lang="fr-FR" b="1" dirty="0">
                    <a:solidFill>
                      <a:srgbClr val="6E2466"/>
                    </a:solidFill>
                  </a:rPr>
                  <a:t> </a:t>
                </a:r>
                <a:r>
                  <a:rPr lang="fr-FR" b="1" dirty="0" err="1">
                    <a:solidFill>
                      <a:srgbClr val="6E2466"/>
                    </a:solidFill>
                  </a:rPr>
                  <a:t>fill</a:t>
                </a:r>
                <a:r>
                  <a:rPr lang="fr-FR" b="1" dirty="0">
                    <a:solidFill>
                      <a:srgbClr val="6E2466"/>
                    </a:solidFill>
                  </a:rPr>
                  <a:t> </a:t>
                </a:r>
                <a:r>
                  <a:rPr lang="fr-FR" b="1" dirty="0" err="1">
                    <a:solidFill>
                      <a:srgbClr val="6E2466"/>
                    </a:solidFill>
                  </a:rPr>
                  <a:t>lifetime</a:t>
                </a:r>
                <a:r>
                  <a:rPr lang="fr-FR" b="1" dirty="0">
                    <a:solidFill>
                      <a:srgbClr val="6E2466"/>
                    </a:solidFill>
                  </a:rPr>
                  <a:t>:</a:t>
                </a: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Photoelectrons detected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𝒃𝒆𝒂𝒎</m:t>
                        </m:r>
                      </m:sub>
                    </m:sSub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𝟐𝟓𝟎𝟎</m:t>
                    </m:r>
                    <m:r>
                      <a:rPr lang="fr-FR" sz="1800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sz="1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𝐆𝐞𝐕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 algn="just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Multipacting only in </a:t>
                </a:r>
                <a:r>
                  <a:rPr lang="fr-FR" err="1">
                    <a:solidFill>
                      <a:srgbClr val="2F2F2F"/>
                    </a:solidFill>
                  </a:rPr>
                  <a:t>copper</a:t>
                </a:r>
                <a:r>
                  <a:rPr lang="fr-FR">
                    <a:solidFill>
                      <a:srgbClr val="2F2F2F"/>
                    </a:solidFill>
                  </a:rPr>
                  <a:t> 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marL="0" lvl="1" indent="0" algn="just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Electron </a:t>
                </a:r>
                <a:r>
                  <a:rPr lang="fr-FR" b="1" dirty="0" err="1">
                    <a:solidFill>
                      <a:srgbClr val="6E2466"/>
                    </a:solidFill>
                  </a:rPr>
                  <a:t>energy</a:t>
                </a:r>
                <a:r>
                  <a:rPr lang="fr-FR" b="1" dirty="0">
                    <a:solidFill>
                      <a:srgbClr val="6E2466"/>
                    </a:solidFill>
                  </a:rPr>
                  <a:t> distribution:</a:t>
                </a:r>
              </a:p>
              <a:p>
                <a:pPr lvl="1" algn="just">
                  <a:defRPr/>
                </a:pPr>
                <a:r>
                  <a:rPr lang="en-US">
                    <a:solidFill>
                      <a:srgbClr val="2F2F2F"/>
                    </a:solidFill>
                  </a:rPr>
                  <a:t>No significant </a:t>
                </a:r>
                <a:r>
                  <a:rPr lang="en-US" dirty="0">
                    <a:solidFill>
                      <a:srgbClr val="2F2F2F"/>
                    </a:solidFill>
                  </a:rPr>
                  <a:t>impact of the energy ramp-up on the electron energy distribution</a:t>
                </a:r>
              </a:p>
              <a:p>
                <a:pPr lvl="1" algn="just">
                  <a:defRPr/>
                </a:pPr>
                <a:r>
                  <a:rPr lang="en-US" dirty="0">
                    <a:solidFill>
                      <a:srgbClr val="2F2F2F"/>
                    </a:solidFill>
                  </a:rPr>
                  <a:t>Decrease of the accelerated energy </a:t>
                </a:r>
                <a:r>
                  <a:rPr lang="en-US">
                    <a:solidFill>
                      <a:srgbClr val="2F2F2F"/>
                    </a:solidFill>
                  </a:rPr>
                  <a:t>peak with ppb</a:t>
                </a:r>
              </a:p>
              <a:p>
                <a:pPr lvl="1" algn="just">
                  <a:defRPr/>
                </a:pPr>
                <a:r>
                  <a:rPr lang="en-US">
                    <a:solidFill>
                      <a:srgbClr val="2F2F2F"/>
                    </a:solidFill>
                  </a:rPr>
                  <a:t>Kick energy formula is a reasonable first approximation</a:t>
                </a:r>
                <a:endParaRPr lang="fr-FR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56856C6E-1DA3-76AA-D29A-B8FF2C5F05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551386" y="1340768"/>
                <a:ext cx="11089230" cy="4860007"/>
              </a:xfrm>
              <a:blipFill>
                <a:blip r:embed="rId3"/>
                <a:stretch>
                  <a:fillRect l="-1264" t="-16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9394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1065742"/>
          </a:xfrm>
        </p:spPr>
        <p:txBody>
          <a:bodyPr/>
          <a:lstStyle/>
          <a:p>
            <a:r>
              <a:rPr lang="fr-FR"/>
              <a:t>Perspectives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149E680-7C8B-6AE2-6A95-98180ADD156D}"/>
              </a:ext>
            </a:extLst>
          </p:cNvPr>
          <p:cNvSpPr txBox="1">
            <a:spLocks/>
          </p:cNvSpPr>
          <p:nvPr/>
        </p:nvSpPr>
        <p:spPr bwMode="auto">
          <a:xfrm>
            <a:off x="767408" y="5897049"/>
            <a:ext cx="11376024" cy="360040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endParaRPr lang="fr-FR">
              <a:solidFill>
                <a:srgbClr val="2F2F2F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50C29D0-27C9-AAF9-B42F-A8B5229258E4}"/>
              </a:ext>
            </a:extLst>
          </p:cNvPr>
          <p:cNvSpPr/>
          <p:nvPr/>
        </p:nvSpPr>
        <p:spPr bwMode="auto">
          <a:xfrm>
            <a:off x="10886761" y="1661539"/>
            <a:ext cx="1296093" cy="6471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56856C6E-1DA3-76AA-D29A-B8FF2C5F05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263352" y="1439335"/>
                <a:ext cx="11647892" cy="4545416"/>
              </a:xfrm>
            </p:spPr>
            <p:txBody>
              <a:bodyPr numCol="1" spcCol="108000"/>
              <a:lstStyle/>
              <a:p>
                <a:pPr lvl="1">
                  <a:defRPr/>
                </a:pPr>
                <a:r>
                  <a:rPr lang="fr-FR" dirty="0" err="1">
                    <a:solidFill>
                      <a:srgbClr val="0033A0"/>
                    </a:solidFill>
                  </a:rPr>
                  <a:t>Electrostimulated</a:t>
                </a:r>
                <a:r>
                  <a:rPr lang="fr-FR">
                    <a:solidFill>
                      <a:srgbClr val="2F2F2F"/>
                    </a:solidFill>
                  </a:rPr>
                  <a:t> and </a:t>
                </a:r>
                <a:r>
                  <a:rPr lang="fr-FR">
                    <a:solidFill>
                      <a:srgbClr val="0033A0"/>
                    </a:solidFill>
                  </a:rPr>
                  <a:t>Photostimulated Desorption </a:t>
                </a:r>
                <a:r>
                  <a:rPr lang="fr-FR">
                    <a:solidFill>
                      <a:srgbClr val="2F2F2F"/>
                    </a:solidFill>
                  </a:rPr>
                  <a:t>(ESD, PSD) computations </a:t>
                </a:r>
                <a:r>
                  <a:rPr lang="fr-FR" err="1">
                    <a:solidFill>
                      <a:srgbClr val="2F2F2F"/>
                    </a:solidFill>
                  </a:rPr>
                  <a:t>with</a:t>
                </a:r>
                <a:r>
                  <a:rPr lang="fr-FR">
                    <a:solidFill>
                      <a:srgbClr val="2F2F2F"/>
                    </a:solidFill>
                  </a:rPr>
                  <a:t> Residual Gas Analyser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>
                    <a:solidFill>
                      <a:srgbClr val="0033A0"/>
                    </a:solidFill>
                  </a:rPr>
                  <a:t>Photoelectron Yield </a:t>
                </a:r>
                <a:r>
                  <a:rPr lang="fr-FR">
                    <a:solidFill>
                      <a:srgbClr val="2F2F2F"/>
                    </a:solidFill>
                  </a:rPr>
                  <a:t>(PY) estimations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>
                    <a:solidFill>
                      <a:srgbClr val="0033A0"/>
                    </a:solidFill>
                  </a:rPr>
                  <a:t>Secondary Electrons Yield </a:t>
                </a:r>
                <a:r>
                  <a:rPr lang="fr-FR">
                    <a:solidFill>
                      <a:srgbClr val="2F2F2F"/>
                    </a:solidFill>
                  </a:rPr>
                  <a:t>(SEY) evaluation </a:t>
                </a:r>
                <a:r>
                  <a:rPr lang="fr-FR" err="1">
                    <a:solidFill>
                      <a:srgbClr val="2F2F2F"/>
                    </a:solidFill>
                  </a:rPr>
                  <a:t>with</a:t>
                </a:r>
                <a:r>
                  <a:rPr lang="fr-FR">
                    <a:solidFill>
                      <a:srgbClr val="2F2F2F"/>
                    </a:solidFill>
                  </a:rPr>
                  <a:t> RFA by refining measurements around electron peaks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Measurements of the electron cloud </a:t>
                </a:r>
                <a:r>
                  <a:rPr lang="fr-FR" dirty="0" err="1">
                    <a:solidFill>
                      <a:srgbClr val="2F2F2F"/>
                    </a:solidFill>
                  </a:rPr>
                  <a:t>bunch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>
                    <a:solidFill>
                      <a:srgbClr val="2F2F2F"/>
                    </a:solidFill>
                  </a:rPr>
                  <a:t>by bunch with a scope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Heat load evaluation with calorimeters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Confrontation of measurements and parameter evaluations against simulations (PyEcloud, Vasco, Molflow, Synrad…)</a:t>
                </a: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Fill parameters which may help electron cloud parameters assessment: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Long fill (&gt; 10h) at </a:t>
                </a:r>
                <a14:m>
                  <m:oMath xmlns:m="http://schemas.openxmlformats.org/officeDocument/2006/math">
                    <m:r>
                      <a:rPr lang="fr-FR" sz="1600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68</m:t>
                    </m:r>
                    <m:r>
                      <a:rPr lang="fr-FR" sz="1600" b="0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00 </m:t>
                    </m:r>
                    <m:d>
                      <m:dPr>
                        <m:begChr m:val="["/>
                        <m:endChr m:val="]"/>
                        <m:ctrlPr>
                          <a:rPr lang="fr-FR" sz="160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600" b="0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fr-FR" sz="1600" b="0" i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of hybrid scheme with beam intensity 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60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16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fr-FR">
                    <a:solidFill>
                      <a:srgbClr val="6E2466"/>
                    </a:solidFill>
                  </a:rPr>
                  <a:t> </a:t>
                </a:r>
                <a:r>
                  <a:rPr lang="fr-FR">
                    <a:solidFill>
                      <a:srgbClr val="2F2F2F"/>
                    </a:solidFill>
                  </a:rPr>
                  <a:t>with </a:t>
                </a:r>
                <a:r>
                  <a:rPr lang="fr-FR" b="1">
                    <a:solidFill>
                      <a:srgbClr val="0033A0"/>
                    </a:solidFill>
                  </a:rPr>
                  <a:t>long injection time (&gt; 2h</a:t>
                </a:r>
                <a:r>
                  <a:rPr lang="fr-FR" b="1">
                    <a:solidFill>
                      <a:srgbClr val="2F2F2F"/>
                    </a:solidFill>
                  </a:rPr>
                  <a:t>) </a:t>
                </a:r>
                <a:r>
                  <a:rPr lang="fr-FR">
                    <a:solidFill>
                      <a:srgbClr val="2F2F2F"/>
                    </a:solidFill>
                  </a:rPr>
                  <a:t>to disentangle electrons from photons contributions</a:t>
                </a:r>
                <a:r>
                  <a:rPr lang="fr-FR" b="1">
                    <a:solidFill>
                      <a:srgbClr val="2F2F2F"/>
                    </a:solidFill>
                  </a:rPr>
                  <a:t> 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Long fill (&gt; 5h) at </a:t>
                </a:r>
                <a14:m>
                  <m:oMath xmlns:m="http://schemas.openxmlformats.org/officeDocument/2006/math">
                    <m:r>
                      <a:rPr lang="fr-FR" sz="160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68</m:t>
                    </m:r>
                    <m:r>
                      <a:rPr lang="fr-FR" sz="1600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00 </m:t>
                    </m:r>
                    <m:d>
                      <m:dPr>
                        <m:begChr m:val="["/>
                        <m:endChr m:val="]"/>
                        <m:ctrlPr>
                          <a:rPr lang="fr-FR" sz="16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600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fr-FR" sz="1600" i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of </a:t>
                </a:r>
                <a:r>
                  <a:rPr lang="fr-FR" b="1">
                    <a:solidFill>
                      <a:srgbClr val="0033A0"/>
                    </a:solidFill>
                  </a:rPr>
                  <a:t>spaced trains and 50ns inter-bunch</a:t>
                </a:r>
                <a:r>
                  <a:rPr lang="fr-FR">
                    <a:solidFill>
                      <a:srgbClr val="2F2F2F"/>
                    </a:solidFill>
                  </a:rPr>
                  <a:t> scheme with </a:t>
                </a:r>
                <a14:m>
                  <m:oMath xmlns:m="http://schemas.openxmlformats.org/officeDocument/2006/math">
                    <m:r>
                      <a:rPr kumimoji="0" lang="fr-FR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𝒑𝒑𝒃</m:t>
                    </m:r>
                    <m:r>
                      <a:rPr kumimoji="0" lang="fr-FR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0" lang="fr-FR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1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kumimoji="0" lang="fr-FR" b="1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0033A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fr-FR" b="1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1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to evaluate photons contribution</a:t>
                </a:r>
              </a:p>
              <a:p>
                <a:pPr lvl="1"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Use of a </a:t>
                </a:r>
                <a:r>
                  <a:rPr lang="en-GB">
                    <a:solidFill>
                      <a:srgbClr val="2F2F2F"/>
                    </a:solidFill>
                  </a:rPr>
                  <a:t>“calibration”</a:t>
                </a:r>
                <a:r>
                  <a:rPr lang="fr-FR">
                    <a:solidFill>
                      <a:srgbClr val="2F2F2F"/>
                    </a:solidFill>
                  </a:rPr>
                  <a:t> fill to assess evolution of the parameters along the year</a:t>
                </a:r>
              </a:p>
            </p:txBody>
          </p:sp>
        </mc:Choice>
        <mc:Fallback xmlns="">
          <p:sp>
            <p:nvSpPr>
              <p:cNvPr id="4" name="Content Placeholder 1">
                <a:extLst>
                  <a:ext uri="{FF2B5EF4-FFF2-40B4-BE49-F238E27FC236}">
                    <a16:creationId xmlns:a16="http://schemas.microsoft.com/office/drawing/2014/main" id="{56856C6E-1DA3-76AA-D29A-B8FF2C5F05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263352" y="1439335"/>
                <a:ext cx="11647892" cy="4545416"/>
              </a:xfrm>
              <a:blipFill>
                <a:blip r:embed="rId2"/>
                <a:stretch>
                  <a:fillRect l="-1204" t="-1743" r="-890" b="-4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1409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9CA30-9590-8DA8-9EA9-DDEBB1337F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Backups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9FFA0-B2FB-8324-4B07-B9152A5A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0604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25</a:t>
            </a:fld>
            <a:endParaRPr lang="en-US" sz="14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4583061-824F-5C2F-ED11-37BF60CB7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1D05DF3-B1E7-05E5-6898-60742444694F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612979B-C201-E6D9-130C-DF2CD675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66959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" r="631"/>
          <a:stretch/>
        </p:blipFill>
        <p:spPr>
          <a:xfrm>
            <a:off x="2197766" y="1863615"/>
            <a:ext cx="7975433" cy="2845591"/>
          </a:xfrm>
          <a:prstGeom prst="rect">
            <a:avLst/>
          </a:prstGeom>
        </p:spPr>
      </p:pic>
      <p:cxnSp>
        <p:nvCxnSpPr>
          <p:cNvPr id="117" name="Connecteur droit 116"/>
          <p:cNvCxnSpPr/>
          <p:nvPr/>
        </p:nvCxnSpPr>
        <p:spPr bwMode="auto">
          <a:xfrm flipV="1">
            <a:off x="4367808" y="1909759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 bwMode="auto">
          <a:xfrm flipV="1">
            <a:off x="4773069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 bwMode="auto">
          <a:xfrm flipV="1">
            <a:off x="6456040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 bwMode="auto">
          <a:xfrm flipV="1">
            <a:off x="6960096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 bwMode="auto">
          <a:xfrm flipV="1">
            <a:off x="5951984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 bwMode="auto">
          <a:xfrm flipV="1">
            <a:off x="7464152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21"/>
          <p:cNvCxnSpPr/>
          <p:nvPr/>
        </p:nvCxnSpPr>
        <p:spPr bwMode="auto">
          <a:xfrm flipV="1">
            <a:off x="5303912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Station 2 – Amorphous carbon</a:t>
            </a:r>
            <a:endParaRPr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 dirty="0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/>
              <a:t>26</a:t>
            </a:fld>
            <a:endParaRPr lang="en-US" sz="14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TE – VSC – VSM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119336" y="3142393"/>
            <a:ext cx="1973993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St 1</a:t>
            </a:r>
            <a:endParaRPr lang="nl-NL" dirty="0"/>
          </a:p>
        </p:txBody>
      </p:sp>
      <p:sp>
        <p:nvSpPr>
          <p:cNvPr id="18" name="Subtitle 2"/>
          <p:cNvSpPr txBox="1">
            <a:spLocks/>
          </p:cNvSpPr>
          <p:nvPr/>
        </p:nvSpPr>
        <p:spPr bwMode="auto">
          <a:xfrm>
            <a:off x="10256117" y="3142393"/>
            <a:ext cx="1846467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St 3</a:t>
            </a:r>
            <a:endParaRPr lang="nl-NL" dirty="0"/>
          </a:p>
        </p:txBody>
      </p:sp>
      <p:sp>
        <p:nvSpPr>
          <p:cNvPr id="19" name="Oval 18"/>
          <p:cNvSpPr/>
          <p:nvPr/>
        </p:nvSpPr>
        <p:spPr bwMode="auto">
          <a:xfrm>
            <a:off x="1906062" y="3149650"/>
            <a:ext cx="216024" cy="216024"/>
          </a:xfrm>
          <a:prstGeom prst="ellipse">
            <a:avLst/>
          </a:prstGeom>
          <a:noFill/>
          <a:ln w="28575"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 bwMode="auto">
          <a:xfrm>
            <a:off x="1991214" y="3234802"/>
            <a:ext cx="45719" cy="45719"/>
          </a:xfrm>
          <a:prstGeom prst="ellipse">
            <a:avLst/>
          </a:prstGeom>
          <a:solidFill>
            <a:srgbClr val="2F2F2F"/>
          </a:solidFill>
          <a:ln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1906062" y="3356992"/>
            <a:ext cx="216024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z</a:t>
            </a:r>
            <a:endParaRPr lang="nl-NL" b="0" i="1" dirty="0">
              <a:solidFill>
                <a:srgbClr val="1C446A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189744" y="2168862"/>
            <a:ext cx="0" cy="2196242"/>
          </a:xfrm>
          <a:prstGeom prst="straightConnector1">
            <a:avLst/>
          </a:prstGeom>
          <a:ln w="28575">
            <a:solidFill>
              <a:srgbClr val="1C44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/>
          <p:cNvSpPr txBox="1">
            <a:spLocks/>
          </p:cNvSpPr>
          <p:nvPr/>
        </p:nvSpPr>
        <p:spPr bwMode="auto">
          <a:xfrm>
            <a:off x="1794711" y="2168860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Ext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 bwMode="auto">
          <a:xfrm>
            <a:off x="1793171" y="4122522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Int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83" name="Subtitle 2"/>
          <p:cNvSpPr txBox="1">
            <a:spLocks/>
          </p:cNvSpPr>
          <p:nvPr/>
        </p:nvSpPr>
        <p:spPr bwMode="auto">
          <a:xfrm>
            <a:off x="6352985" y="2708920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4" name="Subtitle 2"/>
          <p:cNvSpPr txBox="1">
            <a:spLocks/>
          </p:cNvSpPr>
          <p:nvPr/>
        </p:nvSpPr>
        <p:spPr bwMode="auto">
          <a:xfrm>
            <a:off x="6811935" y="2930847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5" name="Subtitle 2"/>
          <p:cNvSpPr txBox="1">
            <a:spLocks/>
          </p:cNvSpPr>
          <p:nvPr/>
        </p:nvSpPr>
        <p:spPr bwMode="auto">
          <a:xfrm>
            <a:off x="5184102" y="3412508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 bwMode="auto">
          <a:xfrm>
            <a:off x="4674178" y="3650452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9" name="Subtitle 2"/>
          <p:cNvSpPr txBox="1">
            <a:spLocks/>
          </p:cNvSpPr>
          <p:nvPr/>
        </p:nvSpPr>
        <p:spPr bwMode="auto">
          <a:xfrm>
            <a:off x="4228097" y="2761652"/>
            <a:ext cx="203498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70C0"/>
                </a:solidFill>
              </a:rPr>
              <a:t>K4</a:t>
            </a:r>
            <a:endParaRPr lang="nl-NL" sz="1000" b="0" i="1" dirty="0">
              <a:solidFill>
                <a:srgbClr val="0070C0"/>
              </a:solidFill>
            </a:endParaRPr>
          </a:p>
        </p:txBody>
      </p:sp>
      <p:sp>
        <p:nvSpPr>
          <p:cNvPr id="90" name="Subtitle 2"/>
          <p:cNvSpPr txBox="1">
            <a:spLocks/>
          </p:cNvSpPr>
          <p:nvPr/>
        </p:nvSpPr>
        <p:spPr bwMode="auto">
          <a:xfrm>
            <a:off x="4688471" y="3257593"/>
            <a:ext cx="203498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70C0"/>
                </a:solidFill>
              </a:rPr>
              <a:t>K5</a:t>
            </a:r>
            <a:endParaRPr lang="nl-NL" sz="1000" b="0" i="1" dirty="0">
              <a:solidFill>
                <a:srgbClr val="0070C0"/>
              </a:solidFill>
            </a:endParaRPr>
          </a:p>
        </p:txBody>
      </p:sp>
      <p:sp>
        <p:nvSpPr>
          <p:cNvPr id="91" name="Subtitle 2"/>
          <p:cNvSpPr txBox="1">
            <a:spLocks/>
          </p:cNvSpPr>
          <p:nvPr/>
        </p:nvSpPr>
        <p:spPr bwMode="auto">
          <a:xfrm rot="10800000" flipV="1">
            <a:off x="4894997" y="3019452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600" b="0" i="1" dirty="0">
              <a:solidFill>
                <a:srgbClr val="E15E32"/>
              </a:solidFill>
            </a:endParaRPr>
          </a:p>
        </p:txBody>
      </p:sp>
      <p:sp>
        <p:nvSpPr>
          <p:cNvPr id="92" name="Subtitle 2"/>
          <p:cNvSpPr txBox="1">
            <a:spLocks/>
          </p:cNvSpPr>
          <p:nvPr/>
        </p:nvSpPr>
        <p:spPr bwMode="auto">
          <a:xfrm>
            <a:off x="6373122" y="3017917"/>
            <a:ext cx="203498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K6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93" name="Subtitle 2"/>
          <p:cNvSpPr txBox="1">
            <a:spLocks/>
          </p:cNvSpPr>
          <p:nvPr/>
        </p:nvSpPr>
        <p:spPr bwMode="auto">
          <a:xfrm>
            <a:off x="6742441" y="3242050"/>
            <a:ext cx="378608" cy="17276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Sc3a</a:t>
            </a:r>
          </a:p>
        </p:txBody>
      </p:sp>
      <p:sp>
        <p:nvSpPr>
          <p:cNvPr id="94" name="Subtitle 2"/>
          <p:cNvSpPr txBox="1">
            <a:spLocks/>
          </p:cNvSpPr>
          <p:nvPr/>
        </p:nvSpPr>
        <p:spPr bwMode="auto">
          <a:xfrm>
            <a:off x="7332304" y="3521533"/>
            <a:ext cx="241544" cy="13656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70C0"/>
                </a:solidFill>
              </a:rPr>
              <a:t>K16</a:t>
            </a:r>
            <a:endParaRPr lang="nl-NL" sz="1000" b="0" i="1" dirty="0">
              <a:solidFill>
                <a:srgbClr val="0070C0"/>
              </a:solidFill>
            </a:endParaRPr>
          </a:p>
        </p:txBody>
      </p:sp>
      <p:sp>
        <p:nvSpPr>
          <p:cNvPr id="95" name="Subtitle 2"/>
          <p:cNvSpPr txBox="1">
            <a:spLocks/>
          </p:cNvSpPr>
          <p:nvPr/>
        </p:nvSpPr>
        <p:spPr bwMode="auto">
          <a:xfrm>
            <a:off x="5193233" y="3738768"/>
            <a:ext cx="261541" cy="12700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F0"/>
                </a:solidFill>
              </a:rPr>
              <a:t>K18</a:t>
            </a:r>
            <a:endParaRPr lang="nl-NL" sz="1000" b="0" i="1" dirty="0">
              <a:solidFill>
                <a:srgbClr val="00B0F0"/>
              </a:solidFill>
            </a:endParaRPr>
          </a:p>
        </p:txBody>
      </p:sp>
      <p:sp>
        <p:nvSpPr>
          <p:cNvPr id="97" name="Subtitle 2"/>
          <p:cNvSpPr txBox="1">
            <a:spLocks/>
          </p:cNvSpPr>
          <p:nvPr/>
        </p:nvSpPr>
        <p:spPr bwMode="auto">
          <a:xfrm>
            <a:off x="6822069" y="4001155"/>
            <a:ext cx="277403" cy="15686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70C0"/>
                </a:solidFill>
              </a:rPr>
              <a:t>K17</a:t>
            </a:r>
            <a:endParaRPr lang="nl-NL" sz="1000" b="0" i="1" dirty="0">
              <a:solidFill>
                <a:srgbClr val="0070C0"/>
              </a:solidFill>
            </a:endParaRPr>
          </a:p>
        </p:txBody>
      </p:sp>
      <p:sp>
        <p:nvSpPr>
          <p:cNvPr id="98" name="Subtitle 2"/>
          <p:cNvSpPr txBox="1">
            <a:spLocks/>
          </p:cNvSpPr>
          <p:nvPr/>
        </p:nvSpPr>
        <p:spPr bwMode="auto">
          <a:xfrm rot="10800000" flipV="1">
            <a:off x="6038166" y="3715325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600" b="0" i="1" dirty="0">
              <a:solidFill>
                <a:srgbClr val="E15E32"/>
              </a:solidFill>
            </a:endParaRPr>
          </a:p>
        </p:txBody>
      </p:sp>
      <p:sp>
        <p:nvSpPr>
          <p:cNvPr id="99" name="Subtitle 2"/>
          <p:cNvSpPr txBox="1">
            <a:spLocks/>
          </p:cNvSpPr>
          <p:nvPr/>
        </p:nvSpPr>
        <p:spPr bwMode="auto">
          <a:xfrm>
            <a:off x="4600916" y="4006478"/>
            <a:ext cx="378608" cy="17276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Sc3b</a:t>
            </a:r>
          </a:p>
        </p:txBody>
      </p:sp>
      <p:cxnSp>
        <p:nvCxnSpPr>
          <p:cNvPr id="101" name="Connecteur droit 100"/>
          <p:cNvCxnSpPr/>
          <p:nvPr/>
        </p:nvCxnSpPr>
        <p:spPr bwMode="auto">
          <a:xfrm flipV="1">
            <a:off x="2495600" y="1890274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/>
        </p:nvCxnSpPr>
        <p:spPr bwMode="auto">
          <a:xfrm flipV="1">
            <a:off x="9336360" y="1905670"/>
            <a:ext cx="0" cy="2504884"/>
          </a:xfrm>
          <a:prstGeom prst="line">
            <a:avLst/>
          </a:prstGeom>
          <a:ln w="12700"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Subtitle 2"/>
          <p:cNvSpPr txBox="1">
            <a:spLocks/>
          </p:cNvSpPr>
          <p:nvPr/>
        </p:nvSpPr>
        <p:spPr bwMode="auto">
          <a:xfrm>
            <a:off x="3105651" y="1280666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B23</a:t>
            </a:r>
            <a:endParaRPr lang="en-US" dirty="0"/>
          </a:p>
        </p:txBody>
      </p:sp>
      <p:sp>
        <p:nvSpPr>
          <p:cNvPr id="116" name="Subtitle 2"/>
          <p:cNvSpPr txBox="1">
            <a:spLocks/>
          </p:cNvSpPr>
          <p:nvPr/>
        </p:nvSpPr>
        <p:spPr bwMode="auto">
          <a:xfrm>
            <a:off x="3105652" y="4521009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R25</a:t>
            </a:r>
            <a:endParaRPr lang="en-US" dirty="0"/>
          </a:p>
        </p:txBody>
      </p:sp>
      <p:sp>
        <p:nvSpPr>
          <p:cNvPr id="145" name="Ellipse 144"/>
          <p:cNvSpPr/>
          <p:nvPr/>
        </p:nvSpPr>
        <p:spPr bwMode="auto">
          <a:xfrm>
            <a:off x="9271108" y="2782532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Subtitle 2"/>
          <p:cNvSpPr txBox="1">
            <a:spLocks/>
          </p:cNvSpPr>
          <p:nvPr/>
        </p:nvSpPr>
        <p:spPr bwMode="auto">
          <a:xfrm>
            <a:off x="2051185" y="1633878"/>
            <a:ext cx="888829" cy="24766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129</a:t>
            </a:r>
            <a:endParaRPr lang="en-US" sz="1800" dirty="0"/>
          </a:p>
        </p:txBody>
      </p:sp>
      <p:sp>
        <p:nvSpPr>
          <p:cNvPr id="105" name="Subtitle 2"/>
          <p:cNvSpPr txBox="1">
            <a:spLocks/>
          </p:cNvSpPr>
          <p:nvPr/>
        </p:nvSpPr>
        <p:spPr bwMode="auto">
          <a:xfrm>
            <a:off x="8891945" y="1631370"/>
            <a:ext cx="888829" cy="24674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110</a:t>
            </a:r>
          </a:p>
        </p:txBody>
      </p:sp>
      <p:sp>
        <p:nvSpPr>
          <p:cNvPr id="106" name="Subtitle 2"/>
          <p:cNvSpPr txBox="1">
            <a:spLocks/>
          </p:cNvSpPr>
          <p:nvPr/>
        </p:nvSpPr>
        <p:spPr bwMode="auto">
          <a:xfrm>
            <a:off x="4140895" y="1631849"/>
            <a:ext cx="449131" cy="24408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124</a:t>
            </a:r>
            <a:endParaRPr lang="en-US" sz="1800" b="0" i="1" dirty="0"/>
          </a:p>
        </p:txBody>
      </p:sp>
      <p:sp>
        <p:nvSpPr>
          <p:cNvPr id="107" name="Subtitle 2"/>
          <p:cNvSpPr txBox="1">
            <a:spLocks/>
          </p:cNvSpPr>
          <p:nvPr/>
        </p:nvSpPr>
        <p:spPr bwMode="auto">
          <a:xfrm>
            <a:off x="4551055" y="1632702"/>
            <a:ext cx="449131" cy="2397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122</a:t>
            </a:r>
            <a:endParaRPr lang="en-US" sz="1800" b="0" i="1" dirty="0"/>
          </a:p>
        </p:txBody>
      </p:sp>
      <p:sp>
        <p:nvSpPr>
          <p:cNvPr id="108" name="Subtitle 2"/>
          <p:cNvSpPr txBox="1">
            <a:spLocks/>
          </p:cNvSpPr>
          <p:nvPr/>
        </p:nvSpPr>
        <p:spPr bwMode="auto">
          <a:xfrm>
            <a:off x="5079317" y="1631849"/>
            <a:ext cx="449131" cy="2431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121</a:t>
            </a:r>
            <a:endParaRPr lang="en-US" sz="1800" b="0" i="1" dirty="0"/>
          </a:p>
        </p:txBody>
      </p:sp>
      <p:sp>
        <p:nvSpPr>
          <p:cNvPr id="109" name="Subtitle 2"/>
          <p:cNvSpPr txBox="1">
            <a:spLocks/>
          </p:cNvSpPr>
          <p:nvPr/>
        </p:nvSpPr>
        <p:spPr bwMode="auto">
          <a:xfrm>
            <a:off x="5733524" y="1629276"/>
            <a:ext cx="449131" cy="2457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120</a:t>
            </a:r>
            <a:endParaRPr lang="en-US" sz="1800" dirty="0"/>
          </a:p>
        </p:txBody>
      </p:sp>
      <p:sp>
        <p:nvSpPr>
          <p:cNvPr id="110" name="Subtitle 2"/>
          <p:cNvSpPr txBox="1">
            <a:spLocks/>
          </p:cNvSpPr>
          <p:nvPr/>
        </p:nvSpPr>
        <p:spPr bwMode="auto">
          <a:xfrm>
            <a:off x="6231474" y="1629276"/>
            <a:ext cx="449131" cy="24884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119</a:t>
            </a:r>
            <a:endParaRPr lang="en-US" sz="1800" b="0" i="1" dirty="0"/>
          </a:p>
        </p:txBody>
      </p:sp>
      <p:sp>
        <p:nvSpPr>
          <p:cNvPr id="111" name="Subtitle 2"/>
          <p:cNvSpPr txBox="1">
            <a:spLocks/>
          </p:cNvSpPr>
          <p:nvPr/>
        </p:nvSpPr>
        <p:spPr bwMode="auto">
          <a:xfrm>
            <a:off x="6743051" y="1628754"/>
            <a:ext cx="449131" cy="24624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118</a:t>
            </a:r>
            <a:endParaRPr lang="en-US" sz="1800" b="0" i="1" dirty="0"/>
          </a:p>
        </p:txBody>
      </p:sp>
      <p:sp>
        <p:nvSpPr>
          <p:cNvPr id="112" name="Subtitle 2"/>
          <p:cNvSpPr txBox="1">
            <a:spLocks/>
          </p:cNvSpPr>
          <p:nvPr/>
        </p:nvSpPr>
        <p:spPr bwMode="auto">
          <a:xfrm>
            <a:off x="7239586" y="1628754"/>
            <a:ext cx="449131" cy="24624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116</a:t>
            </a:r>
            <a:endParaRPr lang="en-US" sz="1800" b="0" i="1" dirty="0"/>
          </a:p>
        </p:txBody>
      </p:sp>
      <p:cxnSp>
        <p:nvCxnSpPr>
          <p:cNvPr id="114" name="Connecteur droit 113"/>
          <p:cNvCxnSpPr/>
          <p:nvPr/>
        </p:nvCxnSpPr>
        <p:spPr bwMode="auto">
          <a:xfrm>
            <a:off x="59668" y="187343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/>
          <p:nvPr/>
        </p:nvCxnSpPr>
        <p:spPr bwMode="auto">
          <a:xfrm>
            <a:off x="59668" y="162880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Ellipse 137"/>
          <p:cNvSpPr/>
          <p:nvPr/>
        </p:nvSpPr>
        <p:spPr bwMode="auto">
          <a:xfrm>
            <a:off x="5855452" y="2778771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Ellipse 143"/>
          <p:cNvSpPr/>
          <p:nvPr/>
        </p:nvSpPr>
        <p:spPr bwMode="auto">
          <a:xfrm>
            <a:off x="5855452" y="3493846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Rectangle 124"/>
          <p:cNvSpPr/>
          <p:nvPr/>
        </p:nvSpPr>
        <p:spPr bwMode="auto">
          <a:xfrm>
            <a:off x="7373429" y="2858839"/>
            <a:ext cx="144016" cy="144016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6400787" y="2852936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4259858" y="3573016"/>
            <a:ext cx="144016" cy="144016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6400787" y="3573016"/>
            <a:ext cx="144016" cy="144016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4252005" y="2568863"/>
            <a:ext cx="158530" cy="158530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4710955" y="3076288"/>
            <a:ext cx="158530" cy="158530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6852480" y="3076272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361416" y="3327989"/>
            <a:ext cx="158530" cy="158530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4710955" y="3809940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6852480" y="3805343"/>
            <a:ext cx="158530" cy="158530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5231904" y="2852936"/>
            <a:ext cx="144016" cy="144016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5231904" y="3573016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41" name="Subtitle 2"/>
          <p:cNvSpPr txBox="1">
            <a:spLocks/>
          </p:cNvSpPr>
          <p:nvPr/>
        </p:nvSpPr>
        <p:spPr bwMode="auto">
          <a:xfrm>
            <a:off x="8366855" y="469644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Dash line : </a:t>
            </a:r>
            <a:r>
              <a:rPr lang="nl-NL" sz="1800" b="0" dirty="0"/>
              <a:t>Downer side </a:t>
            </a:r>
            <a:endParaRPr lang="nl-NL" dirty="0"/>
          </a:p>
        </p:txBody>
      </p:sp>
      <p:sp>
        <p:nvSpPr>
          <p:cNvPr id="142" name="Rectangle 141"/>
          <p:cNvSpPr/>
          <p:nvPr/>
        </p:nvSpPr>
        <p:spPr bwMode="auto">
          <a:xfrm>
            <a:off x="8102738" y="486146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56" name="Subtitle 2"/>
          <p:cNvSpPr txBox="1">
            <a:spLocks/>
          </p:cNvSpPr>
          <p:nvPr/>
        </p:nvSpPr>
        <p:spPr bwMode="auto">
          <a:xfrm>
            <a:off x="8366855" y="706360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Red line : </a:t>
            </a:r>
            <a:r>
              <a:rPr lang="nl-NL" sz="1800" b="0" dirty="0"/>
              <a:t>Scope</a:t>
            </a:r>
            <a:endParaRPr lang="nl-NL" dirty="0"/>
          </a:p>
        </p:txBody>
      </p:sp>
      <p:sp>
        <p:nvSpPr>
          <p:cNvPr id="157" name="Rectangle 156"/>
          <p:cNvSpPr/>
          <p:nvPr/>
        </p:nvSpPr>
        <p:spPr bwMode="auto">
          <a:xfrm>
            <a:off x="8102738" y="722862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7" name="Rectangle 176"/>
          <p:cNvSpPr/>
          <p:nvPr/>
        </p:nvSpPr>
        <p:spPr bwMode="auto">
          <a:xfrm>
            <a:off x="8102738" y="962195"/>
            <a:ext cx="167585" cy="167585"/>
          </a:xfrm>
          <a:prstGeom prst="rect">
            <a:avLst/>
          </a:prstGeom>
          <a:noFill/>
          <a:ln w="254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328723" y="5321242"/>
            <a:ext cx="167585" cy="167585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3" name="Rectangle 202"/>
          <p:cNvSpPr/>
          <p:nvPr/>
        </p:nvSpPr>
        <p:spPr bwMode="auto">
          <a:xfrm>
            <a:off x="328723" y="5070639"/>
            <a:ext cx="165642" cy="16498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329326" y="4565159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330200" y="4820857"/>
            <a:ext cx="164165" cy="164165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6" name="Subtitle 2"/>
          <p:cNvSpPr txBox="1">
            <a:spLocks/>
          </p:cNvSpPr>
          <p:nvPr/>
        </p:nvSpPr>
        <p:spPr bwMode="auto">
          <a:xfrm>
            <a:off x="623386" y="4531991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NU : </a:t>
            </a: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207" name="Subtitle 2"/>
          <p:cNvSpPr txBox="1">
            <a:spLocks/>
          </p:cNvSpPr>
          <p:nvPr/>
        </p:nvSpPr>
        <p:spPr bwMode="auto">
          <a:xfrm>
            <a:off x="623386" y="478092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cal : </a:t>
            </a:r>
            <a:r>
              <a:rPr lang="nl-NL" sz="1800" b="0" dirty="0"/>
              <a:t>calorimeter</a:t>
            </a:r>
            <a:endParaRPr lang="nl-NL" b="0" dirty="0"/>
          </a:p>
        </p:txBody>
      </p:sp>
      <p:sp>
        <p:nvSpPr>
          <p:cNvPr id="208" name="Subtitle 2"/>
          <p:cNvSpPr txBox="1">
            <a:spLocks/>
          </p:cNvSpPr>
          <p:nvPr/>
        </p:nvSpPr>
        <p:spPr bwMode="auto">
          <a:xfrm>
            <a:off x="630504" y="5034744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xx </a:t>
            </a:r>
            <a:r>
              <a:rPr lang="nl-NL" sz="1800" dirty="0"/>
              <a:t>% : </a:t>
            </a:r>
            <a:r>
              <a:rPr lang="nl-NL" sz="1800" b="0" dirty="0"/>
              <a:t>pickup with a </a:t>
            </a:r>
            <a:r>
              <a:rPr lang="nl-NL" sz="1800" b="0" i="1" dirty="0"/>
              <a:t>xx</a:t>
            </a:r>
            <a:r>
              <a:rPr lang="nl-NL" sz="1800" b="0" dirty="0"/>
              <a:t>%-transparent grid</a:t>
            </a:r>
            <a:endParaRPr lang="nl-NL" dirty="0"/>
          </a:p>
        </p:txBody>
      </p:sp>
      <p:sp>
        <p:nvSpPr>
          <p:cNvPr id="211" name="Subtitle 2"/>
          <p:cNvSpPr txBox="1">
            <a:spLocks/>
          </p:cNvSpPr>
          <p:nvPr/>
        </p:nvSpPr>
        <p:spPr bwMode="auto">
          <a:xfrm>
            <a:off x="614620" y="553630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Trig : </a:t>
            </a:r>
            <a:r>
              <a:rPr lang="nl-NL" sz="1800" b="0" dirty="0"/>
              <a:t>trigger</a:t>
            </a:r>
            <a:endParaRPr lang="nl-NL" b="0" dirty="0"/>
          </a:p>
        </p:txBody>
      </p:sp>
      <p:sp>
        <p:nvSpPr>
          <p:cNvPr id="222" name="Rectangle 221"/>
          <p:cNvSpPr/>
          <p:nvPr/>
        </p:nvSpPr>
        <p:spPr bwMode="auto">
          <a:xfrm>
            <a:off x="330368" y="5571967"/>
            <a:ext cx="163997" cy="163997"/>
          </a:xfrm>
          <a:prstGeom prst="rect">
            <a:avLst/>
          </a:prstGeom>
          <a:solidFill>
            <a:srgbClr val="6E2466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3" name="Subtitle 2"/>
          <p:cNvSpPr txBox="1">
            <a:spLocks/>
          </p:cNvSpPr>
          <p:nvPr/>
        </p:nvSpPr>
        <p:spPr bwMode="auto">
          <a:xfrm>
            <a:off x="625329" y="5288610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ph : </a:t>
            </a:r>
            <a:r>
              <a:rPr lang="nl-NL" sz="1800" b="0" dirty="0"/>
              <a:t>photodetector</a:t>
            </a:r>
            <a:endParaRPr lang="nl-NL" b="0" dirty="0"/>
          </a:p>
        </p:txBody>
      </p:sp>
      <p:sp>
        <p:nvSpPr>
          <p:cNvPr id="224" name="Rectangle 223"/>
          <p:cNvSpPr/>
          <p:nvPr/>
        </p:nvSpPr>
        <p:spPr bwMode="auto">
          <a:xfrm>
            <a:off x="326785" y="6068578"/>
            <a:ext cx="169524" cy="169524"/>
          </a:xfrm>
          <a:prstGeom prst="rect">
            <a:avLst/>
          </a:prstGeom>
          <a:solidFill>
            <a:srgbClr val="2F2F2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5" name="Rectangle 224"/>
          <p:cNvSpPr/>
          <p:nvPr/>
        </p:nvSpPr>
        <p:spPr bwMode="auto">
          <a:xfrm>
            <a:off x="326785" y="5819104"/>
            <a:ext cx="167584" cy="167584"/>
          </a:xfrm>
          <a:prstGeom prst="rect">
            <a:avLst/>
          </a:prstGeom>
          <a:solidFill>
            <a:srgbClr val="BEBECB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6" name="Subtitle 2"/>
          <p:cNvSpPr txBox="1">
            <a:spLocks/>
          </p:cNvSpPr>
          <p:nvPr/>
        </p:nvSpPr>
        <p:spPr bwMode="auto">
          <a:xfrm>
            <a:off x="8366855" y="945693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Blue line : </a:t>
            </a:r>
            <a:r>
              <a:rPr lang="nl-NL" sz="1800" b="0" dirty="0"/>
              <a:t>Keithley with variable bias</a:t>
            </a:r>
            <a:endParaRPr lang="nl-NL" dirty="0"/>
          </a:p>
        </p:txBody>
      </p:sp>
      <p:cxnSp>
        <p:nvCxnSpPr>
          <p:cNvPr id="153" name="Straight Arrow Connector 152"/>
          <p:cNvCxnSpPr/>
          <p:nvPr/>
        </p:nvCxnSpPr>
        <p:spPr bwMode="auto">
          <a:xfrm>
            <a:off x="119336" y="2924944"/>
            <a:ext cx="19808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 bwMode="auto">
          <a:xfrm>
            <a:off x="10261452" y="2924944"/>
            <a:ext cx="184113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 bwMode="auto">
          <a:xfrm flipH="1">
            <a:off x="119336" y="3645024"/>
            <a:ext cx="198084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 bwMode="auto">
          <a:xfrm flipH="1">
            <a:off x="10261452" y="3645024"/>
            <a:ext cx="1841132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5"/>
          <p:cNvCxnSpPr/>
          <p:nvPr/>
        </p:nvCxnSpPr>
        <p:spPr bwMode="auto">
          <a:xfrm flipV="1">
            <a:off x="1497838" y="1631850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Subtitle 2"/>
          <p:cNvSpPr txBox="1">
            <a:spLocks/>
          </p:cNvSpPr>
          <p:nvPr/>
        </p:nvSpPr>
        <p:spPr bwMode="auto">
          <a:xfrm>
            <a:off x="59668" y="1639590"/>
            <a:ext cx="1432536" cy="2286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Position :</a:t>
            </a:r>
            <a:endParaRPr lang="en-US" sz="1800" dirty="0"/>
          </a:p>
        </p:txBody>
      </p:sp>
      <p:cxnSp>
        <p:nvCxnSpPr>
          <p:cNvPr id="162" name="Connecteur droit 141"/>
          <p:cNvCxnSpPr/>
          <p:nvPr/>
        </p:nvCxnSpPr>
        <p:spPr bwMode="auto">
          <a:xfrm flipV="1">
            <a:off x="10663131" y="1631849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Ellipse 119"/>
          <p:cNvSpPr/>
          <p:nvPr/>
        </p:nvSpPr>
        <p:spPr bwMode="auto">
          <a:xfrm>
            <a:off x="2427896" y="4118379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Ellipse 120"/>
          <p:cNvSpPr/>
          <p:nvPr/>
        </p:nvSpPr>
        <p:spPr bwMode="auto">
          <a:xfrm>
            <a:off x="2423593" y="2303041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Ellipse 121"/>
          <p:cNvSpPr/>
          <p:nvPr/>
        </p:nvSpPr>
        <p:spPr bwMode="auto">
          <a:xfrm>
            <a:off x="9268696" y="4122153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Ellipse 122"/>
          <p:cNvSpPr/>
          <p:nvPr/>
        </p:nvSpPr>
        <p:spPr bwMode="auto">
          <a:xfrm>
            <a:off x="9272403" y="2300095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TextBox 186"/>
          <p:cNvSpPr txBox="1"/>
          <p:nvPr/>
        </p:nvSpPr>
        <p:spPr bwMode="auto">
          <a:xfrm>
            <a:off x="2424506" y="224417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88" name="Ellipse 122"/>
          <p:cNvSpPr/>
          <p:nvPr/>
        </p:nvSpPr>
        <p:spPr bwMode="auto">
          <a:xfrm>
            <a:off x="7880820" y="497930"/>
            <a:ext cx="144016" cy="144016"/>
          </a:xfrm>
          <a:prstGeom prst="ellipse">
            <a:avLst/>
          </a:prstGeom>
          <a:noFill/>
          <a:ln w="127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Isosceles Triangle 188"/>
          <p:cNvSpPr/>
          <p:nvPr/>
        </p:nvSpPr>
        <p:spPr bwMode="auto">
          <a:xfrm>
            <a:off x="7608519" y="469644"/>
            <a:ext cx="194399" cy="167585"/>
          </a:xfrm>
          <a:prstGeom prst="triangle">
            <a:avLst/>
          </a:prstGeom>
          <a:noFill/>
          <a:ln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TextBox 189"/>
          <p:cNvSpPr txBox="1"/>
          <p:nvPr/>
        </p:nvSpPr>
        <p:spPr bwMode="auto">
          <a:xfrm>
            <a:off x="2429241" y="405749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 bwMode="auto">
          <a:xfrm>
            <a:off x="9276295" y="2244255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 bwMode="auto">
          <a:xfrm>
            <a:off x="9268695" y="4064608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95" name="Subtitle 2"/>
          <p:cNvSpPr txBox="1">
            <a:spLocks/>
          </p:cNvSpPr>
          <p:nvPr/>
        </p:nvSpPr>
        <p:spPr bwMode="auto">
          <a:xfrm>
            <a:off x="6105199" y="519504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VGI</a:t>
            </a:r>
            <a:r>
              <a:rPr lang="nl-NL" sz="1800" dirty="0"/>
              <a:t> : </a:t>
            </a:r>
            <a:r>
              <a:rPr lang="nl-NL" sz="1800" b="0" dirty="0"/>
              <a:t>Bayard-Alpert Gauge </a:t>
            </a:r>
            <a:r>
              <a:rPr lang="nl-NL" sz="1800" dirty="0"/>
              <a:t>(BAG)</a:t>
            </a:r>
            <a:endParaRPr lang="nl-NL" dirty="0"/>
          </a:p>
        </p:txBody>
      </p:sp>
      <p:sp>
        <p:nvSpPr>
          <p:cNvPr id="196" name="Ellipse 131"/>
          <p:cNvSpPr/>
          <p:nvPr/>
        </p:nvSpPr>
        <p:spPr bwMode="auto">
          <a:xfrm>
            <a:off x="5857621" y="5242465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Subtitle 2"/>
          <p:cNvSpPr txBox="1">
            <a:spLocks/>
          </p:cNvSpPr>
          <p:nvPr/>
        </p:nvSpPr>
        <p:spPr bwMode="auto">
          <a:xfrm>
            <a:off x="6105199" y="5810570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VGRB</a:t>
            </a:r>
            <a:r>
              <a:rPr lang="nl-NL" sz="1800" dirty="0"/>
              <a:t> : </a:t>
            </a:r>
            <a:r>
              <a:rPr lang="en-GB" sz="1800" b="0" dirty="0"/>
              <a:t>Pirani gauge</a:t>
            </a:r>
            <a:r>
              <a:rPr lang="en-US" sz="1800" b="0" dirty="0"/>
              <a:t>​</a:t>
            </a:r>
          </a:p>
        </p:txBody>
      </p:sp>
      <p:sp>
        <p:nvSpPr>
          <p:cNvPr id="198" name="Ellipse 133"/>
          <p:cNvSpPr/>
          <p:nvPr/>
        </p:nvSpPr>
        <p:spPr bwMode="auto">
          <a:xfrm>
            <a:off x="5857621" y="5857986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Subtitle 2"/>
          <p:cNvSpPr txBox="1">
            <a:spLocks/>
          </p:cNvSpPr>
          <p:nvPr/>
        </p:nvSpPr>
        <p:spPr bwMode="auto">
          <a:xfrm>
            <a:off x="6105199" y="5402348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VQM : </a:t>
            </a:r>
            <a:r>
              <a:rPr lang="nl-NL" sz="1800" b="0" dirty="0"/>
              <a:t>Vacuum Quality Monitor</a:t>
            </a:r>
            <a:endParaRPr lang="nl-NL" b="0" dirty="0"/>
          </a:p>
        </p:txBody>
      </p:sp>
      <p:sp>
        <p:nvSpPr>
          <p:cNvPr id="200" name="Ellipse 135"/>
          <p:cNvSpPr/>
          <p:nvPr/>
        </p:nvSpPr>
        <p:spPr bwMode="auto">
          <a:xfrm>
            <a:off x="5857621" y="5449764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Subtitle 2"/>
          <p:cNvSpPr txBox="1">
            <a:spLocks/>
          </p:cNvSpPr>
          <p:nvPr/>
        </p:nvSpPr>
        <p:spPr bwMode="auto">
          <a:xfrm>
            <a:off x="6105199" y="5605374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RGA : </a:t>
            </a:r>
            <a:r>
              <a:rPr lang="nl-NL" sz="1800" b="0" dirty="0"/>
              <a:t>Residual Gas Analyser</a:t>
            </a:r>
            <a:endParaRPr lang="nl-NL" b="0" dirty="0"/>
          </a:p>
        </p:txBody>
      </p:sp>
      <p:sp>
        <p:nvSpPr>
          <p:cNvPr id="212" name="Ellipse 137"/>
          <p:cNvSpPr/>
          <p:nvPr/>
        </p:nvSpPr>
        <p:spPr bwMode="auto">
          <a:xfrm>
            <a:off x="5857621" y="5652790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Ellipse 139"/>
          <p:cNvSpPr/>
          <p:nvPr/>
        </p:nvSpPr>
        <p:spPr bwMode="auto">
          <a:xfrm>
            <a:off x="5857621" y="6061002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Subtitle 2"/>
          <p:cNvSpPr txBox="1">
            <a:spLocks/>
          </p:cNvSpPr>
          <p:nvPr/>
        </p:nvSpPr>
        <p:spPr bwMode="auto">
          <a:xfrm>
            <a:off x="6105199" y="4992023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VGPB</a:t>
            </a:r>
            <a:r>
              <a:rPr lang="nl-NL" sz="1800" dirty="0"/>
              <a:t> : </a:t>
            </a:r>
            <a:r>
              <a:rPr lang="nl-NL" sz="1800" b="0" dirty="0"/>
              <a:t>Penning Gauge</a:t>
            </a:r>
            <a:endParaRPr lang="nl-NL" i="1" dirty="0"/>
          </a:p>
        </p:txBody>
      </p:sp>
      <p:sp>
        <p:nvSpPr>
          <p:cNvPr id="215" name="Ellipse 131"/>
          <p:cNvSpPr/>
          <p:nvPr/>
        </p:nvSpPr>
        <p:spPr bwMode="auto">
          <a:xfrm>
            <a:off x="5857621" y="503943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Subtitle 2"/>
          <p:cNvSpPr txBox="1">
            <a:spLocks/>
          </p:cNvSpPr>
          <p:nvPr/>
        </p:nvSpPr>
        <p:spPr bwMode="auto">
          <a:xfrm>
            <a:off x="9780775" y="6017361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N </a:t>
            </a:r>
            <a:r>
              <a:rPr lang="nl-NL" sz="1800" dirty="0"/>
              <a:t>: </a:t>
            </a:r>
            <a:r>
              <a:rPr lang="en-GB" sz="1800" b="0" dirty="0"/>
              <a:t>NEG cartridge</a:t>
            </a:r>
            <a:endParaRPr lang="en-US" sz="1800" b="0" dirty="0"/>
          </a:p>
        </p:txBody>
      </p:sp>
      <p:sp>
        <p:nvSpPr>
          <p:cNvPr id="217" name="TextBox 216"/>
          <p:cNvSpPr txBox="1"/>
          <p:nvPr/>
        </p:nvSpPr>
        <p:spPr bwMode="auto">
          <a:xfrm>
            <a:off x="9506420" y="6013297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18" name="Subtitle 2"/>
          <p:cNvSpPr txBox="1">
            <a:spLocks/>
          </p:cNvSpPr>
          <p:nvPr/>
        </p:nvSpPr>
        <p:spPr bwMode="auto">
          <a:xfrm>
            <a:off x="6105199" y="6013586"/>
            <a:ext cx="3167204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VPIA </a:t>
            </a:r>
            <a:r>
              <a:rPr lang="nl-NL" sz="1800" dirty="0"/>
              <a:t>: </a:t>
            </a:r>
            <a:r>
              <a:rPr lang="en-GB" sz="1800" b="0" dirty="0"/>
              <a:t>Vacuum Pump</a:t>
            </a:r>
            <a:endParaRPr lang="en-US" sz="1800" b="0" dirty="0"/>
          </a:p>
        </p:txBody>
      </p:sp>
      <p:sp>
        <p:nvSpPr>
          <p:cNvPr id="219" name="Subtitle 2"/>
          <p:cNvSpPr txBox="1">
            <a:spLocks/>
          </p:cNvSpPr>
          <p:nvPr/>
        </p:nvSpPr>
        <p:spPr bwMode="auto">
          <a:xfrm>
            <a:off x="6104649" y="477997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220" name="Ellipse 131"/>
          <p:cNvSpPr/>
          <p:nvPr/>
        </p:nvSpPr>
        <p:spPr bwMode="auto">
          <a:xfrm>
            <a:off x="5857071" y="4827395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Isosceles Triangle 220"/>
          <p:cNvSpPr/>
          <p:nvPr/>
        </p:nvSpPr>
        <p:spPr bwMode="auto">
          <a:xfrm>
            <a:off x="9481228" y="5813540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Subtitle 2"/>
          <p:cNvSpPr txBox="1">
            <a:spLocks/>
          </p:cNvSpPr>
          <p:nvPr/>
        </p:nvSpPr>
        <p:spPr bwMode="auto">
          <a:xfrm>
            <a:off x="9780774" y="5783639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>
                <a:solidFill>
                  <a:srgbClr val="2F2F2F"/>
                </a:solidFill>
              </a:rPr>
              <a:t>VF</a:t>
            </a:r>
            <a:r>
              <a:rPr lang="nl-NL" sz="1800" i="1" dirty="0"/>
              <a:t> </a:t>
            </a:r>
            <a:r>
              <a:rPr lang="nl-NL" sz="1800" dirty="0"/>
              <a:t>: </a:t>
            </a:r>
            <a:r>
              <a:rPr lang="en-GB" sz="1800" b="0" dirty="0"/>
              <a:t>Vacuum Flange</a:t>
            </a:r>
            <a:endParaRPr lang="en-US" sz="1800" b="0" dirty="0"/>
          </a:p>
        </p:txBody>
      </p:sp>
      <p:sp>
        <p:nvSpPr>
          <p:cNvPr id="228" name="Isosceles Triangle 227"/>
          <p:cNvSpPr/>
          <p:nvPr/>
        </p:nvSpPr>
        <p:spPr bwMode="auto">
          <a:xfrm>
            <a:off x="3828267" y="273906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Isosceles Triangle 228"/>
          <p:cNvSpPr/>
          <p:nvPr/>
        </p:nvSpPr>
        <p:spPr bwMode="auto">
          <a:xfrm>
            <a:off x="3825313" y="293235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Isosceles Triangle 229"/>
          <p:cNvSpPr/>
          <p:nvPr/>
        </p:nvSpPr>
        <p:spPr bwMode="auto">
          <a:xfrm>
            <a:off x="7828832" y="344311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Isosceles Triangle 230"/>
          <p:cNvSpPr/>
          <p:nvPr/>
        </p:nvSpPr>
        <p:spPr bwMode="auto">
          <a:xfrm>
            <a:off x="7825878" y="363640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Ellipse 144"/>
          <p:cNvSpPr/>
          <p:nvPr/>
        </p:nvSpPr>
        <p:spPr bwMode="auto">
          <a:xfrm>
            <a:off x="9270693" y="3493276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Ellipse 125"/>
          <p:cNvSpPr/>
          <p:nvPr/>
        </p:nvSpPr>
        <p:spPr bwMode="auto">
          <a:xfrm>
            <a:off x="5856093" y="2924177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Ellipse 131"/>
          <p:cNvSpPr/>
          <p:nvPr/>
        </p:nvSpPr>
        <p:spPr bwMode="auto">
          <a:xfrm>
            <a:off x="5857621" y="5242465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Ellipse 117"/>
          <p:cNvSpPr/>
          <p:nvPr/>
        </p:nvSpPr>
        <p:spPr bwMode="auto">
          <a:xfrm>
            <a:off x="5856093" y="3639252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Ellipse 165"/>
          <p:cNvSpPr/>
          <p:nvPr/>
        </p:nvSpPr>
        <p:spPr bwMode="auto">
          <a:xfrm>
            <a:off x="9272403" y="2930322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Ellipse 166"/>
          <p:cNvSpPr/>
          <p:nvPr/>
        </p:nvSpPr>
        <p:spPr bwMode="auto">
          <a:xfrm>
            <a:off x="9276295" y="3646603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9" name="Ellipse 131"/>
          <p:cNvSpPr/>
          <p:nvPr/>
        </p:nvSpPr>
        <p:spPr bwMode="auto">
          <a:xfrm>
            <a:off x="5857621" y="503943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0" name="Ellipse 165"/>
          <p:cNvSpPr/>
          <p:nvPr/>
        </p:nvSpPr>
        <p:spPr bwMode="auto">
          <a:xfrm>
            <a:off x="2425812" y="285077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1" name="Ellipse 166"/>
          <p:cNvSpPr/>
          <p:nvPr/>
        </p:nvSpPr>
        <p:spPr bwMode="auto">
          <a:xfrm>
            <a:off x="2429704" y="3565854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EA32CD99-4A45-BAD6-B9DE-A23654E5EE4D}"/>
              </a:ext>
            </a:extLst>
          </p:cNvPr>
          <p:cNvSpPr txBox="1">
            <a:spLocks/>
          </p:cNvSpPr>
          <p:nvPr/>
        </p:nvSpPr>
        <p:spPr bwMode="auto">
          <a:xfrm>
            <a:off x="10663132" y="1628800"/>
            <a:ext cx="1328982" cy="24463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.5L8.</a:t>
            </a:r>
            <a:endParaRPr lang="en-US" sz="1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B2CDEA9-BAEF-3F82-70E6-AD0D78666550}"/>
              </a:ext>
            </a:extLst>
          </p:cNvPr>
          <p:cNvSpPr txBox="1">
            <a:spLocks/>
          </p:cNvSpPr>
          <p:nvPr/>
        </p:nvSpPr>
        <p:spPr bwMode="auto">
          <a:xfrm>
            <a:off x="11008541" y="1684675"/>
            <a:ext cx="1183459" cy="1970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0033A0"/>
                </a:solidFill>
              </a:rPr>
              <a:t>B</a:t>
            </a:r>
          </a:p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2587F0-F630-0D14-27CB-C2B7173A41D1}"/>
              </a:ext>
            </a:extLst>
          </p:cNvPr>
          <p:cNvSpPr txBox="1">
            <a:spLocks/>
          </p:cNvSpPr>
          <p:nvPr/>
        </p:nvSpPr>
        <p:spPr bwMode="auto">
          <a:xfrm>
            <a:off x="632443" y="602801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RFA : </a:t>
            </a:r>
            <a:r>
              <a:rPr lang="nl-NL" sz="1800" b="0" dirty="0" err="1"/>
              <a:t>Retarding</a:t>
            </a:r>
            <a:r>
              <a:rPr lang="nl-NL" sz="1800" b="0" dirty="0"/>
              <a:t> Field </a:t>
            </a:r>
            <a:r>
              <a:rPr lang="nl-NL" sz="1800" b="0" dirty="0" err="1"/>
              <a:t>Analyser</a:t>
            </a:r>
            <a:endParaRPr lang="nl-NL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6C527D9-E253-4075-1EF8-69ECE5D820EF}"/>
              </a:ext>
            </a:extLst>
          </p:cNvPr>
          <p:cNvSpPr txBox="1">
            <a:spLocks/>
          </p:cNvSpPr>
          <p:nvPr/>
        </p:nvSpPr>
        <p:spPr bwMode="auto">
          <a:xfrm>
            <a:off x="630504" y="578363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kick : </a:t>
            </a:r>
            <a:r>
              <a:rPr lang="nl-NL" sz="1800" b="0" dirty="0"/>
              <a:t>kicker (</a:t>
            </a:r>
            <a:r>
              <a:rPr lang="nl-NL" sz="1800" b="0" dirty="0" err="1"/>
              <a:t>Electron</a:t>
            </a:r>
            <a:r>
              <a:rPr lang="nl-NL" sz="1800" b="0" dirty="0"/>
              <a:t> Kicker Detector)</a:t>
            </a:r>
            <a:endParaRPr lang="nl-NL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A7E4D47-BC1B-99E8-92EE-36F1E67E89E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FE77566-5F42-417E-8007-482401E82EF2}" type="datetime1">
              <a:rPr lang="en-GB" sz="1200" smtClean="0"/>
              <a:t>06/12/2023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30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89744" y="2454440"/>
            <a:ext cx="7975433" cy="1663939"/>
          </a:xfrm>
          <a:prstGeom prst="rect">
            <a:avLst/>
          </a:prstGeom>
        </p:spPr>
      </p:pic>
      <p:cxnSp>
        <p:nvCxnSpPr>
          <p:cNvPr id="115" name="Connecteur droit 114"/>
          <p:cNvCxnSpPr/>
          <p:nvPr/>
        </p:nvCxnSpPr>
        <p:spPr bwMode="auto">
          <a:xfrm flipV="1">
            <a:off x="4367808" y="1909759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 bwMode="auto">
          <a:xfrm flipV="1">
            <a:off x="4773069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/>
          <p:cNvCxnSpPr/>
          <p:nvPr/>
        </p:nvCxnSpPr>
        <p:spPr bwMode="auto">
          <a:xfrm flipV="1">
            <a:off x="6456040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 bwMode="auto">
          <a:xfrm flipV="1">
            <a:off x="6960096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 bwMode="auto">
          <a:xfrm flipV="1">
            <a:off x="5951984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 bwMode="auto">
          <a:xfrm flipV="1">
            <a:off x="7464152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 bwMode="auto">
          <a:xfrm flipV="1">
            <a:off x="5303912" y="1902775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Station 3 – New unbaked copper</a:t>
            </a:r>
            <a:endParaRPr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 dirty="0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/>
              <a:t>27</a:t>
            </a:fld>
            <a:endParaRPr lang="en-US" sz="14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TE – VSC – VSM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19336" y="2924944"/>
            <a:ext cx="19808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>
            <a:off x="10261452" y="2924944"/>
            <a:ext cx="184113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 bwMode="auto">
          <a:xfrm flipH="1">
            <a:off x="119336" y="3645024"/>
            <a:ext cx="198084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 flipH="1">
            <a:off x="10261452" y="3645024"/>
            <a:ext cx="1841132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 txBox="1">
            <a:spLocks/>
          </p:cNvSpPr>
          <p:nvPr/>
        </p:nvSpPr>
        <p:spPr bwMode="auto">
          <a:xfrm>
            <a:off x="119336" y="3142393"/>
            <a:ext cx="1970813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St 2</a:t>
            </a:r>
            <a:endParaRPr lang="nl-NL" dirty="0"/>
          </a:p>
        </p:txBody>
      </p:sp>
      <p:sp>
        <p:nvSpPr>
          <p:cNvPr id="18" name="Subtitle 2"/>
          <p:cNvSpPr txBox="1">
            <a:spLocks/>
          </p:cNvSpPr>
          <p:nvPr/>
        </p:nvSpPr>
        <p:spPr bwMode="auto">
          <a:xfrm>
            <a:off x="10261452" y="3142393"/>
            <a:ext cx="1841132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St 4</a:t>
            </a:r>
            <a:endParaRPr lang="nl-NL" dirty="0"/>
          </a:p>
        </p:txBody>
      </p:sp>
      <p:sp>
        <p:nvSpPr>
          <p:cNvPr id="19" name="Oval 18"/>
          <p:cNvSpPr/>
          <p:nvPr/>
        </p:nvSpPr>
        <p:spPr bwMode="auto">
          <a:xfrm>
            <a:off x="1906062" y="3149650"/>
            <a:ext cx="216024" cy="216024"/>
          </a:xfrm>
          <a:prstGeom prst="ellipse">
            <a:avLst/>
          </a:prstGeom>
          <a:noFill/>
          <a:ln w="28575"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 bwMode="auto">
          <a:xfrm>
            <a:off x="1991214" y="3234802"/>
            <a:ext cx="45719" cy="45719"/>
          </a:xfrm>
          <a:prstGeom prst="ellipse">
            <a:avLst/>
          </a:prstGeom>
          <a:solidFill>
            <a:srgbClr val="2F2F2F"/>
          </a:solidFill>
          <a:ln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1906062" y="3356992"/>
            <a:ext cx="216024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z</a:t>
            </a:r>
            <a:endParaRPr lang="nl-NL" b="0" i="1" dirty="0">
              <a:solidFill>
                <a:srgbClr val="1C446A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2189744" y="2168862"/>
            <a:ext cx="0" cy="2196242"/>
          </a:xfrm>
          <a:prstGeom prst="straightConnector1">
            <a:avLst/>
          </a:prstGeom>
          <a:ln w="28575">
            <a:solidFill>
              <a:srgbClr val="1C44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/>
          <p:cNvSpPr txBox="1">
            <a:spLocks/>
          </p:cNvSpPr>
          <p:nvPr/>
        </p:nvSpPr>
        <p:spPr bwMode="auto">
          <a:xfrm>
            <a:off x="1794711" y="2168860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Ext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 bwMode="auto">
          <a:xfrm>
            <a:off x="1793171" y="4122522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Int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76" name="Subtitle 2"/>
          <p:cNvSpPr txBox="1">
            <a:spLocks/>
          </p:cNvSpPr>
          <p:nvPr/>
        </p:nvSpPr>
        <p:spPr bwMode="auto">
          <a:xfrm>
            <a:off x="6352985" y="2708920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77" name="Subtitle 2"/>
          <p:cNvSpPr txBox="1">
            <a:spLocks/>
          </p:cNvSpPr>
          <p:nvPr/>
        </p:nvSpPr>
        <p:spPr bwMode="auto">
          <a:xfrm>
            <a:off x="6811935" y="2930847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78" name="Subtitle 2"/>
          <p:cNvSpPr txBox="1">
            <a:spLocks/>
          </p:cNvSpPr>
          <p:nvPr/>
        </p:nvSpPr>
        <p:spPr bwMode="auto">
          <a:xfrm>
            <a:off x="5184102" y="3412508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79" name="Subtitle 2"/>
          <p:cNvSpPr txBox="1">
            <a:spLocks/>
          </p:cNvSpPr>
          <p:nvPr/>
        </p:nvSpPr>
        <p:spPr bwMode="auto">
          <a:xfrm>
            <a:off x="4623070" y="2926138"/>
            <a:ext cx="341702" cy="1548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50%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0" name="Subtitle 2"/>
          <p:cNvSpPr txBox="1">
            <a:spLocks/>
          </p:cNvSpPr>
          <p:nvPr/>
        </p:nvSpPr>
        <p:spPr bwMode="auto">
          <a:xfrm>
            <a:off x="7293370" y="2712209"/>
            <a:ext cx="341702" cy="1548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15%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1" name="Subtitle 2"/>
          <p:cNvSpPr txBox="1">
            <a:spLocks/>
          </p:cNvSpPr>
          <p:nvPr/>
        </p:nvSpPr>
        <p:spPr bwMode="auto">
          <a:xfrm>
            <a:off x="6760894" y="3651815"/>
            <a:ext cx="341702" cy="1548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50%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2" name="Subtitle 2"/>
          <p:cNvSpPr txBox="1">
            <a:spLocks/>
          </p:cNvSpPr>
          <p:nvPr/>
        </p:nvSpPr>
        <p:spPr bwMode="auto">
          <a:xfrm>
            <a:off x="4670410" y="3668486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3" name="Subtitle 2"/>
          <p:cNvSpPr txBox="1">
            <a:spLocks/>
          </p:cNvSpPr>
          <p:nvPr/>
        </p:nvSpPr>
        <p:spPr bwMode="auto">
          <a:xfrm>
            <a:off x="4159116" y="3436988"/>
            <a:ext cx="341702" cy="1548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15%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 bwMode="auto">
          <a:xfrm>
            <a:off x="4194683" y="2727393"/>
            <a:ext cx="306135" cy="1770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Sc1a</a:t>
            </a:r>
            <a:endParaRPr lang="nl-NL" sz="1000" b="0" i="1" dirty="0">
              <a:solidFill>
                <a:srgbClr val="FF0000"/>
              </a:solidFill>
            </a:endParaRPr>
          </a:p>
        </p:txBody>
      </p:sp>
      <p:sp>
        <p:nvSpPr>
          <p:cNvPr id="87" name="Subtitle 2"/>
          <p:cNvSpPr txBox="1">
            <a:spLocks/>
          </p:cNvSpPr>
          <p:nvPr/>
        </p:nvSpPr>
        <p:spPr bwMode="auto">
          <a:xfrm>
            <a:off x="4688471" y="3257593"/>
            <a:ext cx="203498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K7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88" name="Subtitle 2"/>
          <p:cNvSpPr txBox="1">
            <a:spLocks/>
          </p:cNvSpPr>
          <p:nvPr/>
        </p:nvSpPr>
        <p:spPr bwMode="auto">
          <a:xfrm rot="10800000" flipV="1">
            <a:off x="4894997" y="3019452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600" b="0" i="1" dirty="0">
              <a:solidFill>
                <a:srgbClr val="E15E32"/>
              </a:solidFill>
            </a:endParaRPr>
          </a:p>
        </p:txBody>
      </p:sp>
      <p:sp>
        <p:nvSpPr>
          <p:cNvPr id="89" name="Subtitle 2"/>
          <p:cNvSpPr txBox="1">
            <a:spLocks/>
          </p:cNvSpPr>
          <p:nvPr/>
        </p:nvSpPr>
        <p:spPr bwMode="auto">
          <a:xfrm>
            <a:off x="6373122" y="3017917"/>
            <a:ext cx="203498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K8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90" name="Subtitle 2"/>
          <p:cNvSpPr txBox="1">
            <a:spLocks/>
          </p:cNvSpPr>
          <p:nvPr/>
        </p:nvSpPr>
        <p:spPr bwMode="auto">
          <a:xfrm>
            <a:off x="6742441" y="3242050"/>
            <a:ext cx="378608" cy="17276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Sc2a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 bwMode="auto">
          <a:xfrm>
            <a:off x="5169509" y="3715489"/>
            <a:ext cx="292861" cy="16842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F0"/>
                </a:solidFill>
              </a:rPr>
              <a:t>K26</a:t>
            </a:r>
            <a:endParaRPr lang="nl-NL" sz="1000" b="0" i="1" dirty="0">
              <a:solidFill>
                <a:srgbClr val="00B0F0"/>
              </a:solidFill>
            </a:endParaRPr>
          </a:p>
        </p:txBody>
      </p:sp>
      <p:sp>
        <p:nvSpPr>
          <p:cNvPr id="93" name="Subtitle 2"/>
          <p:cNvSpPr txBox="1">
            <a:spLocks/>
          </p:cNvSpPr>
          <p:nvPr/>
        </p:nvSpPr>
        <p:spPr bwMode="auto">
          <a:xfrm rot="10800000" flipV="1">
            <a:off x="7002384" y="3017095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K9</a:t>
            </a:r>
            <a:endParaRPr lang="nl-NL" sz="1600" b="0" i="1" dirty="0">
              <a:solidFill>
                <a:srgbClr val="00B050"/>
              </a:solidFill>
            </a:endParaRPr>
          </a:p>
        </p:txBody>
      </p:sp>
      <p:sp>
        <p:nvSpPr>
          <p:cNvPr id="94" name="Subtitle 2"/>
          <p:cNvSpPr txBox="1">
            <a:spLocks/>
          </p:cNvSpPr>
          <p:nvPr/>
        </p:nvSpPr>
        <p:spPr bwMode="auto">
          <a:xfrm>
            <a:off x="6672065" y="4001155"/>
            <a:ext cx="519360" cy="1449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K27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95" name="Subtitle 2"/>
          <p:cNvSpPr txBox="1">
            <a:spLocks/>
          </p:cNvSpPr>
          <p:nvPr/>
        </p:nvSpPr>
        <p:spPr bwMode="auto">
          <a:xfrm rot="10800000" flipV="1">
            <a:off x="6038166" y="3715325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600" b="0" i="1" dirty="0">
              <a:solidFill>
                <a:srgbClr val="E15E32"/>
              </a:solidFill>
            </a:endParaRPr>
          </a:p>
        </p:txBody>
      </p:sp>
      <p:sp>
        <p:nvSpPr>
          <p:cNvPr id="96" name="Subtitle 2"/>
          <p:cNvSpPr txBox="1">
            <a:spLocks/>
          </p:cNvSpPr>
          <p:nvPr/>
        </p:nvSpPr>
        <p:spPr bwMode="auto">
          <a:xfrm>
            <a:off x="4600916" y="4006478"/>
            <a:ext cx="378608" cy="17276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Sc2b</a:t>
            </a:r>
          </a:p>
        </p:txBody>
      </p:sp>
      <p:sp>
        <p:nvSpPr>
          <p:cNvPr id="97" name="Subtitle 2"/>
          <p:cNvSpPr txBox="1">
            <a:spLocks/>
          </p:cNvSpPr>
          <p:nvPr/>
        </p:nvSpPr>
        <p:spPr bwMode="auto">
          <a:xfrm rot="10800000" flipV="1">
            <a:off x="3895217" y="3730069"/>
            <a:ext cx="869258" cy="150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K21</a:t>
            </a:r>
            <a:endParaRPr lang="nl-NL" sz="1600" b="0" i="1" dirty="0">
              <a:solidFill>
                <a:srgbClr val="00B050"/>
              </a:solidFill>
            </a:endParaRPr>
          </a:p>
        </p:txBody>
      </p:sp>
      <p:sp>
        <p:nvSpPr>
          <p:cNvPr id="98" name="Subtitle 2"/>
          <p:cNvSpPr txBox="1">
            <a:spLocks/>
          </p:cNvSpPr>
          <p:nvPr/>
        </p:nvSpPr>
        <p:spPr bwMode="auto">
          <a:xfrm>
            <a:off x="7242637" y="3484905"/>
            <a:ext cx="345329" cy="2109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FF0000"/>
                </a:solidFill>
              </a:rPr>
              <a:t>Sc1b</a:t>
            </a:r>
            <a:endParaRPr lang="nl-NL" sz="1000" b="0" i="1" dirty="0">
              <a:solidFill>
                <a:srgbClr val="FF0000"/>
              </a:solidFill>
            </a:endParaRPr>
          </a:p>
        </p:txBody>
      </p:sp>
      <p:cxnSp>
        <p:nvCxnSpPr>
          <p:cNvPr id="99" name="Connecteur droit 98"/>
          <p:cNvCxnSpPr/>
          <p:nvPr/>
        </p:nvCxnSpPr>
        <p:spPr bwMode="auto">
          <a:xfrm flipV="1">
            <a:off x="2495600" y="1890274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/>
          <p:cNvCxnSpPr/>
          <p:nvPr/>
        </p:nvCxnSpPr>
        <p:spPr bwMode="auto">
          <a:xfrm flipV="1">
            <a:off x="9336360" y="1905670"/>
            <a:ext cx="0" cy="2504884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Subtitle 2"/>
          <p:cNvSpPr txBox="1">
            <a:spLocks/>
          </p:cNvSpPr>
          <p:nvPr/>
        </p:nvSpPr>
        <p:spPr bwMode="auto">
          <a:xfrm>
            <a:off x="3105651" y="1280666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B26</a:t>
            </a:r>
            <a:endParaRPr lang="en-US" dirty="0"/>
          </a:p>
        </p:txBody>
      </p:sp>
      <p:sp>
        <p:nvSpPr>
          <p:cNvPr id="114" name="Subtitle 2"/>
          <p:cNvSpPr txBox="1">
            <a:spLocks/>
          </p:cNvSpPr>
          <p:nvPr/>
        </p:nvSpPr>
        <p:spPr bwMode="auto">
          <a:xfrm>
            <a:off x="3105652" y="4521009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R27</a:t>
            </a:r>
            <a:endParaRPr lang="en-US" dirty="0"/>
          </a:p>
        </p:txBody>
      </p:sp>
      <p:sp>
        <p:nvSpPr>
          <p:cNvPr id="106" name="Subtitle 2"/>
          <p:cNvSpPr txBox="1">
            <a:spLocks/>
          </p:cNvSpPr>
          <p:nvPr/>
        </p:nvSpPr>
        <p:spPr bwMode="auto">
          <a:xfrm>
            <a:off x="2051185" y="1633878"/>
            <a:ext cx="888829" cy="24766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92</a:t>
            </a:r>
            <a:endParaRPr lang="en-US" sz="1800" dirty="0"/>
          </a:p>
        </p:txBody>
      </p:sp>
      <p:sp>
        <p:nvSpPr>
          <p:cNvPr id="107" name="Subtitle 2"/>
          <p:cNvSpPr txBox="1">
            <a:spLocks/>
          </p:cNvSpPr>
          <p:nvPr/>
        </p:nvSpPr>
        <p:spPr bwMode="auto">
          <a:xfrm>
            <a:off x="8891945" y="1631370"/>
            <a:ext cx="888829" cy="24674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73</a:t>
            </a:r>
            <a:endParaRPr lang="en-US" sz="1800" dirty="0"/>
          </a:p>
        </p:txBody>
      </p:sp>
      <p:sp>
        <p:nvSpPr>
          <p:cNvPr id="108" name="Subtitle 2"/>
          <p:cNvSpPr txBox="1">
            <a:spLocks/>
          </p:cNvSpPr>
          <p:nvPr/>
        </p:nvSpPr>
        <p:spPr bwMode="auto">
          <a:xfrm>
            <a:off x="4140895" y="1631849"/>
            <a:ext cx="449131" cy="24408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87</a:t>
            </a:r>
            <a:endParaRPr lang="en-US" sz="1800" b="0" i="1" dirty="0"/>
          </a:p>
        </p:txBody>
      </p:sp>
      <p:sp>
        <p:nvSpPr>
          <p:cNvPr id="109" name="Subtitle 2"/>
          <p:cNvSpPr txBox="1">
            <a:spLocks/>
          </p:cNvSpPr>
          <p:nvPr/>
        </p:nvSpPr>
        <p:spPr bwMode="auto">
          <a:xfrm>
            <a:off x="4551055" y="1632702"/>
            <a:ext cx="449131" cy="23979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85</a:t>
            </a:r>
            <a:endParaRPr lang="en-US" sz="1800" b="0" i="1" dirty="0"/>
          </a:p>
        </p:txBody>
      </p:sp>
      <p:sp>
        <p:nvSpPr>
          <p:cNvPr id="110" name="Subtitle 2"/>
          <p:cNvSpPr txBox="1">
            <a:spLocks/>
          </p:cNvSpPr>
          <p:nvPr/>
        </p:nvSpPr>
        <p:spPr bwMode="auto">
          <a:xfrm>
            <a:off x="5079317" y="1631849"/>
            <a:ext cx="449131" cy="2431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84</a:t>
            </a:r>
            <a:endParaRPr lang="en-US" sz="1800" b="0" i="1" dirty="0"/>
          </a:p>
        </p:txBody>
      </p:sp>
      <p:sp>
        <p:nvSpPr>
          <p:cNvPr id="111" name="Subtitle 2"/>
          <p:cNvSpPr txBox="1">
            <a:spLocks/>
          </p:cNvSpPr>
          <p:nvPr/>
        </p:nvSpPr>
        <p:spPr bwMode="auto">
          <a:xfrm>
            <a:off x="5733524" y="1629276"/>
            <a:ext cx="449131" cy="2457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83</a:t>
            </a:r>
            <a:endParaRPr lang="en-US" sz="1800" dirty="0"/>
          </a:p>
        </p:txBody>
      </p:sp>
      <p:sp>
        <p:nvSpPr>
          <p:cNvPr id="112" name="Subtitle 2"/>
          <p:cNvSpPr txBox="1">
            <a:spLocks/>
          </p:cNvSpPr>
          <p:nvPr/>
        </p:nvSpPr>
        <p:spPr bwMode="auto">
          <a:xfrm>
            <a:off x="6231474" y="1629276"/>
            <a:ext cx="449131" cy="24884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82</a:t>
            </a:r>
            <a:endParaRPr lang="en-US" sz="1800" b="0" i="1" dirty="0"/>
          </a:p>
        </p:txBody>
      </p:sp>
      <p:sp>
        <p:nvSpPr>
          <p:cNvPr id="131" name="Subtitle 2"/>
          <p:cNvSpPr txBox="1">
            <a:spLocks/>
          </p:cNvSpPr>
          <p:nvPr/>
        </p:nvSpPr>
        <p:spPr bwMode="auto">
          <a:xfrm>
            <a:off x="6743051" y="1628754"/>
            <a:ext cx="449131" cy="24624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81</a:t>
            </a:r>
            <a:endParaRPr lang="en-US" sz="1800" b="0" i="1" dirty="0"/>
          </a:p>
        </p:txBody>
      </p:sp>
      <p:sp>
        <p:nvSpPr>
          <p:cNvPr id="132" name="Subtitle 2"/>
          <p:cNvSpPr txBox="1">
            <a:spLocks/>
          </p:cNvSpPr>
          <p:nvPr/>
        </p:nvSpPr>
        <p:spPr bwMode="auto">
          <a:xfrm>
            <a:off x="7239586" y="1628754"/>
            <a:ext cx="449131" cy="24624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79</a:t>
            </a:r>
            <a:endParaRPr lang="en-US" sz="1800" b="0" i="1" dirty="0"/>
          </a:p>
        </p:txBody>
      </p:sp>
      <p:cxnSp>
        <p:nvCxnSpPr>
          <p:cNvPr id="134" name="Connecteur droit 133"/>
          <p:cNvCxnSpPr/>
          <p:nvPr/>
        </p:nvCxnSpPr>
        <p:spPr bwMode="auto">
          <a:xfrm>
            <a:off x="59668" y="187343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/>
          <p:cNvCxnSpPr/>
          <p:nvPr/>
        </p:nvCxnSpPr>
        <p:spPr bwMode="auto">
          <a:xfrm>
            <a:off x="59668" y="162880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 bwMode="auto">
          <a:xfrm>
            <a:off x="5855452" y="2778771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 bwMode="auto">
          <a:xfrm>
            <a:off x="5855452" y="3493846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Rectangle 119"/>
          <p:cNvSpPr/>
          <p:nvPr/>
        </p:nvSpPr>
        <p:spPr bwMode="auto">
          <a:xfrm>
            <a:off x="5231904" y="2852936"/>
            <a:ext cx="144016" cy="144016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3" name="Rectangle 122"/>
          <p:cNvSpPr/>
          <p:nvPr/>
        </p:nvSpPr>
        <p:spPr bwMode="auto">
          <a:xfrm>
            <a:off x="7373429" y="2858839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6400787" y="2852936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5231904" y="3573016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4259858" y="3573016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6400787" y="3573016"/>
            <a:ext cx="144016" cy="144016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4252005" y="2568863"/>
            <a:ext cx="158530" cy="158530"/>
          </a:xfrm>
          <a:prstGeom prst="rect">
            <a:avLst/>
          </a:prstGeom>
          <a:solidFill>
            <a:srgbClr val="6E2466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4710955" y="3076288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6852480" y="3076272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7361416" y="3327989"/>
            <a:ext cx="158530" cy="158530"/>
          </a:xfrm>
          <a:prstGeom prst="rect">
            <a:avLst/>
          </a:prstGeom>
          <a:solidFill>
            <a:srgbClr val="6E2466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4710955" y="3809940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852480" y="3805343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30" name="Subtitle 2"/>
          <p:cNvSpPr txBox="1">
            <a:spLocks/>
          </p:cNvSpPr>
          <p:nvPr/>
        </p:nvSpPr>
        <p:spPr bwMode="auto">
          <a:xfrm>
            <a:off x="8366855" y="469644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Dash line : </a:t>
            </a:r>
            <a:r>
              <a:rPr lang="nl-NL" sz="1800" b="0" dirty="0"/>
              <a:t>Downer side </a:t>
            </a:r>
            <a:endParaRPr lang="nl-NL" dirty="0"/>
          </a:p>
        </p:txBody>
      </p:sp>
      <p:sp>
        <p:nvSpPr>
          <p:cNvPr id="137" name="Rectangle 136"/>
          <p:cNvSpPr/>
          <p:nvPr/>
        </p:nvSpPr>
        <p:spPr bwMode="auto">
          <a:xfrm>
            <a:off x="8102738" y="486146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40" name="Subtitle 2"/>
          <p:cNvSpPr txBox="1">
            <a:spLocks/>
          </p:cNvSpPr>
          <p:nvPr/>
        </p:nvSpPr>
        <p:spPr bwMode="auto">
          <a:xfrm>
            <a:off x="8366855" y="706360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Red line : </a:t>
            </a:r>
            <a:r>
              <a:rPr lang="nl-NL" sz="1800" b="0" dirty="0"/>
              <a:t>Scope</a:t>
            </a:r>
            <a:endParaRPr lang="nl-NL" dirty="0"/>
          </a:p>
        </p:txBody>
      </p:sp>
      <p:sp>
        <p:nvSpPr>
          <p:cNvPr id="151" name="Rectangle 150"/>
          <p:cNvSpPr/>
          <p:nvPr/>
        </p:nvSpPr>
        <p:spPr bwMode="auto">
          <a:xfrm>
            <a:off x="8102738" y="722862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4" name="Rectangle 173"/>
          <p:cNvSpPr/>
          <p:nvPr/>
        </p:nvSpPr>
        <p:spPr bwMode="auto">
          <a:xfrm>
            <a:off x="8102738" y="962195"/>
            <a:ext cx="167585" cy="167585"/>
          </a:xfrm>
          <a:prstGeom prst="rect">
            <a:avLst/>
          </a:prstGeom>
          <a:noFill/>
          <a:ln w="254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5" name="Subtitle 2"/>
          <p:cNvSpPr txBox="1">
            <a:spLocks/>
          </p:cNvSpPr>
          <p:nvPr/>
        </p:nvSpPr>
        <p:spPr bwMode="auto">
          <a:xfrm>
            <a:off x="1793171" y="4122522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Int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201" name="Rectangle 200"/>
          <p:cNvSpPr/>
          <p:nvPr/>
        </p:nvSpPr>
        <p:spPr bwMode="auto">
          <a:xfrm>
            <a:off x="328723" y="5321242"/>
            <a:ext cx="167585" cy="167585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328723" y="5070639"/>
            <a:ext cx="165642" cy="16498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3" name="Rectangle 202"/>
          <p:cNvSpPr/>
          <p:nvPr/>
        </p:nvSpPr>
        <p:spPr bwMode="auto">
          <a:xfrm>
            <a:off x="329326" y="4565159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330200" y="4820857"/>
            <a:ext cx="164165" cy="164165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5" name="Subtitle 2"/>
          <p:cNvSpPr txBox="1">
            <a:spLocks/>
          </p:cNvSpPr>
          <p:nvPr/>
        </p:nvSpPr>
        <p:spPr bwMode="auto">
          <a:xfrm>
            <a:off x="623386" y="4531991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NU : </a:t>
            </a: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206" name="Subtitle 2"/>
          <p:cNvSpPr txBox="1">
            <a:spLocks/>
          </p:cNvSpPr>
          <p:nvPr/>
        </p:nvSpPr>
        <p:spPr bwMode="auto">
          <a:xfrm>
            <a:off x="623386" y="478092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cal : </a:t>
            </a:r>
            <a:r>
              <a:rPr lang="nl-NL" sz="1800" b="0" dirty="0"/>
              <a:t>calorimeter</a:t>
            </a:r>
            <a:endParaRPr lang="nl-NL" b="0" dirty="0"/>
          </a:p>
        </p:txBody>
      </p:sp>
      <p:sp>
        <p:nvSpPr>
          <p:cNvPr id="207" name="Subtitle 2"/>
          <p:cNvSpPr txBox="1">
            <a:spLocks/>
          </p:cNvSpPr>
          <p:nvPr/>
        </p:nvSpPr>
        <p:spPr bwMode="auto">
          <a:xfrm>
            <a:off x="630504" y="5034744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xx </a:t>
            </a:r>
            <a:r>
              <a:rPr lang="nl-NL" sz="1800" dirty="0"/>
              <a:t>% : </a:t>
            </a:r>
            <a:r>
              <a:rPr lang="nl-NL" sz="1800" b="0" dirty="0"/>
              <a:t>pickup with a </a:t>
            </a:r>
            <a:r>
              <a:rPr lang="nl-NL" sz="1800" b="0" i="1" dirty="0"/>
              <a:t>xx</a:t>
            </a:r>
            <a:r>
              <a:rPr lang="nl-NL" sz="1800" b="0" dirty="0"/>
              <a:t>%-transparent grid</a:t>
            </a:r>
            <a:endParaRPr lang="nl-NL" dirty="0"/>
          </a:p>
        </p:txBody>
      </p:sp>
      <p:sp>
        <p:nvSpPr>
          <p:cNvPr id="210" name="Subtitle 2"/>
          <p:cNvSpPr txBox="1">
            <a:spLocks/>
          </p:cNvSpPr>
          <p:nvPr/>
        </p:nvSpPr>
        <p:spPr bwMode="auto">
          <a:xfrm>
            <a:off x="614620" y="553630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Trig : </a:t>
            </a:r>
            <a:r>
              <a:rPr lang="nl-NL" sz="1800" b="0" dirty="0"/>
              <a:t>trigger</a:t>
            </a:r>
            <a:endParaRPr lang="nl-NL" b="0" dirty="0"/>
          </a:p>
        </p:txBody>
      </p:sp>
      <p:sp>
        <p:nvSpPr>
          <p:cNvPr id="221" name="Rectangle 220"/>
          <p:cNvSpPr/>
          <p:nvPr/>
        </p:nvSpPr>
        <p:spPr bwMode="auto">
          <a:xfrm>
            <a:off x="330368" y="5571967"/>
            <a:ext cx="163997" cy="163997"/>
          </a:xfrm>
          <a:prstGeom prst="rect">
            <a:avLst/>
          </a:prstGeom>
          <a:solidFill>
            <a:srgbClr val="6E2466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2" name="Subtitle 2"/>
          <p:cNvSpPr txBox="1">
            <a:spLocks/>
          </p:cNvSpPr>
          <p:nvPr/>
        </p:nvSpPr>
        <p:spPr bwMode="auto">
          <a:xfrm>
            <a:off x="625329" y="5288610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ph : </a:t>
            </a:r>
            <a:r>
              <a:rPr lang="nl-NL" sz="1800" b="0" dirty="0"/>
              <a:t>photodetector</a:t>
            </a:r>
            <a:endParaRPr lang="nl-NL" b="0" dirty="0"/>
          </a:p>
        </p:txBody>
      </p:sp>
      <p:sp>
        <p:nvSpPr>
          <p:cNvPr id="223" name="Rectangle 222"/>
          <p:cNvSpPr/>
          <p:nvPr/>
        </p:nvSpPr>
        <p:spPr bwMode="auto">
          <a:xfrm>
            <a:off x="326785" y="6068578"/>
            <a:ext cx="169524" cy="169524"/>
          </a:xfrm>
          <a:prstGeom prst="rect">
            <a:avLst/>
          </a:prstGeom>
          <a:solidFill>
            <a:srgbClr val="2F2F2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4" name="Rectangle 223"/>
          <p:cNvSpPr/>
          <p:nvPr/>
        </p:nvSpPr>
        <p:spPr bwMode="auto">
          <a:xfrm>
            <a:off x="326785" y="5819104"/>
            <a:ext cx="167584" cy="167584"/>
          </a:xfrm>
          <a:prstGeom prst="rect">
            <a:avLst/>
          </a:prstGeom>
          <a:solidFill>
            <a:srgbClr val="BEBECB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25" name="Subtitle 2"/>
          <p:cNvSpPr txBox="1">
            <a:spLocks/>
          </p:cNvSpPr>
          <p:nvPr/>
        </p:nvSpPr>
        <p:spPr bwMode="auto">
          <a:xfrm>
            <a:off x="8366855" y="945693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Blue line : </a:t>
            </a:r>
            <a:r>
              <a:rPr lang="nl-NL" sz="1800" b="0" dirty="0"/>
              <a:t>Keithley with variable bias</a:t>
            </a:r>
            <a:endParaRPr lang="nl-NL" dirty="0"/>
          </a:p>
        </p:txBody>
      </p:sp>
      <p:cxnSp>
        <p:nvCxnSpPr>
          <p:cNvPr id="161" name="Connecteur droit 5"/>
          <p:cNvCxnSpPr/>
          <p:nvPr/>
        </p:nvCxnSpPr>
        <p:spPr bwMode="auto">
          <a:xfrm flipV="1">
            <a:off x="1497838" y="1631850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Subtitle 2"/>
          <p:cNvSpPr txBox="1">
            <a:spLocks/>
          </p:cNvSpPr>
          <p:nvPr/>
        </p:nvSpPr>
        <p:spPr bwMode="auto">
          <a:xfrm>
            <a:off x="59668" y="1639590"/>
            <a:ext cx="1432536" cy="2286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Position :</a:t>
            </a:r>
            <a:endParaRPr lang="en-US" sz="1800" dirty="0"/>
          </a:p>
        </p:txBody>
      </p:sp>
      <p:cxnSp>
        <p:nvCxnSpPr>
          <p:cNvPr id="164" name="Connecteur droit 141"/>
          <p:cNvCxnSpPr/>
          <p:nvPr/>
        </p:nvCxnSpPr>
        <p:spPr bwMode="auto">
          <a:xfrm flipV="1">
            <a:off x="10663131" y="1631849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Ellipse 119"/>
          <p:cNvSpPr/>
          <p:nvPr/>
        </p:nvSpPr>
        <p:spPr bwMode="auto">
          <a:xfrm>
            <a:off x="2427896" y="4118379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Ellipse 120"/>
          <p:cNvSpPr/>
          <p:nvPr/>
        </p:nvSpPr>
        <p:spPr bwMode="auto">
          <a:xfrm>
            <a:off x="2423593" y="2303041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Ellipse 121"/>
          <p:cNvSpPr/>
          <p:nvPr/>
        </p:nvSpPr>
        <p:spPr bwMode="auto">
          <a:xfrm>
            <a:off x="9268696" y="4122153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Ellipse 122"/>
          <p:cNvSpPr/>
          <p:nvPr/>
        </p:nvSpPr>
        <p:spPr bwMode="auto">
          <a:xfrm>
            <a:off x="9272403" y="2300095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Ellipse 165"/>
          <p:cNvSpPr/>
          <p:nvPr/>
        </p:nvSpPr>
        <p:spPr bwMode="auto">
          <a:xfrm>
            <a:off x="9272403" y="2853654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66"/>
          <p:cNvSpPr/>
          <p:nvPr/>
        </p:nvSpPr>
        <p:spPr bwMode="auto">
          <a:xfrm>
            <a:off x="9276295" y="3573016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TextBox 156"/>
          <p:cNvSpPr txBox="1"/>
          <p:nvPr/>
        </p:nvSpPr>
        <p:spPr bwMode="auto">
          <a:xfrm>
            <a:off x="2424506" y="224417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58" name="Ellipse 122"/>
          <p:cNvSpPr/>
          <p:nvPr/>
        </p:nvSpPr>
        <p:spPr bwMode="auto">
          <a:xfrm>
            <a:off x="7880820" y="497930"/>
            <a:ext cx="144016" cy="144016"/>
          </a:xfrm>
          <a:prstGeom prst="ellipse">
            <a:avLst/>
          </a:prstGeom>
          <a:noFill/>
          <a:ln w="127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Isosceles Triangle 158"/>
          <p:cNvSpPr/>
          <p:nvPr/>
        </p:nvSpPr>
        <p:spPr bwMode="auto">
          <a:xfrm>
            <a:off x="7608519" y="469644"/>
            <a:ext cx="194399" cy="167585"/>
          </a:xfrm>
          <a:prstGeom prst="triangle">
            <a:avLst/>
          </a:prstGeom>
          <a:noFill/>
          <a:ln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TextBox 159"/>
          <p:cNvSpPr txBox="1"/>
          <p:nvPr/>
        </p:nvSpPr>
        <p:spPr bwMode="auto">
          <a:xfrm>
            <a:off x="2429241" y="405749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 bwMode="auto">
          <a:xfrm>
            <a:off x="9276295" y="2244255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 bwMode="auto">
          <a:xfrm>
            <a:off x="9268695" y="4064608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69" name="Subtitle 2"/>
          <p:cNvSpPr txBox="1">
            <a:spLocks/>
          </p:cNvSpPr>
          <p:nvPr/>
        </p:nvSpPr>
        <p:spPr bwMode="auto">
          <a:xfrm>
            <a:off x="6105199" y="519504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VGI</a:t>
            </a:r>
            <a:r>
              <a:rPr lang="nl-NL" sz="1800" dirty="0"/>
              <a:t> : </a:t>
            </a:r>
            <a:r>
              <a:rPr lang="nl-NL" sz="1800" b="0" dirty="0"/>
              <a:t>Bayard-Alpert Gauge </a:t>
            </a:r>
            <a:r>
              <a:rPr lang="nl-NL" sz="1800" dirty="0"/>
              <a:t>(BAG)</a:t>
            </a:r>
            <a:endParaRPr lang="nl-NL" dirty="0"/>
          </a:p>
        </p:txBody>
      </p:sp>
      <p:sp>
        <p:nvSpPr>
          <p:cNvPr id="170" name="Ellipse 131"/>
          <p:cNvSpPr/>
          <p:nvPr/>
        </p:nvSpPr>
        <p:spPr bwMode="auto">
          <a:xfrm>
            <a:off x="5857621" y="5242465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Subtitle 2"/>
          <p:cNvSpPr txBox="1">
            <a:spLocks/>
          </p:cNvSpPr>
          <p:nvPr/>
        </p:nvSpPr>
        <p:spPr bwMode="auto">
          <a:xfrm>
            <a:off x="6105199" y="5810570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VGRB</a:t>
            </a:r>
            <a:r>
              <a:rPr lang="nl-NL" sz="1800" dirty="0"/>
              <a:t> : </a:t>
            </a:r>
            <a:r>
              <a:rPr lang="en-GB" sz="1800" b="0" dirty="0"/>
              <a:t>Pirani gauge</a:t>
            </a:r>
            <a:r>
              <a:rPr lang="en-US" sz="1800" b="0" dirty="0"/>
              <a:t>​</a:t>
            </a:r>
          </a:p>
        </p:txBody>
      </p:sp>
      <p:sp>
        <p:nvSpPr>
          <p:cNvPr id="172" name="Ellipse 133"/>
          <p:cNvSpPr/>
          <p:nvPr/>
        </p:nvSpPr>
        <p:spPr bwMode="auto">
          <a:xfrm>
            <a:off x="5857621" y="5857986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Subtitle 2"/>
          <p:cNvSpPr txBox="1">
            <a:spLocks/>
          </p:cNvSpPr>
          <p:nvPr/>
        </p:nvSpPr>
        <p:spPr bwMode="auto">
          <a:xfrm>
            <a:off x="6105199" y="5402348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VQM : </a:t>
            </a:r>
            <a:r>
              <a:rPr lang="nl-NL" sz="1800" b="0" dirty="0"/>
              <a:t>Vacuum Quality Monitor</a:t>
            </a:r>
            <a:endParaRPr lang="nl-NL" b="0" dirty="0"/>
          </a:p>
        </p:txBody>
      </p:sp>
      <p:sp>
        <p:nvSpPr>
          <p:cNvPr id="176" name="Ellipse 135"/>
          <p:cNvSpPr/>
          <p:nvPr/>
        </p:nvSpPr>
        <p:spPr bwMode="auto">
          <a:xfrm>
            <a:off x="5857621" y="5449764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Subtitle 2"/>
          <p:cNvSpPr txBox="1">
            <a:spLocks/>
          </p:cNvSpPr>
          <p:nvPr/>
        </p:nvSpPr>
        <p:spPr bwMode="auto">
          <a:xfrm>
            <a:off x="6105199" y="5605374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RGA : </a:t>
            </a:r>
            <a:r>
              <a:rPr lang="nl-NL" sz="1800" b="0" dirty="0"/>
              <a:t>Residual Gas Analyser</a:t>
            </a:r>
            <a:endParaRPr lang="nl-NL" b="0" dirty="0"/>
          </a:p>
        </p:txBody>
      </p:sp>
      <p:sp>
        <p:nvSpPr>
          <p:cNvPr id="178" name="Ellipse 137"/>
          <p:cNvSpPr/>
          <p:nvPr/>
        </p:nvSpPr>
        <p:spPr bwMode="auto">
          <a:xfrm>
            <a:off x="5857621" y="5652790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Ellipse 139"/>
          <p:cNvSpPr/>
          <p:nvPr/>
        </p:nvSpPr>
        <p:spPr bwMode="auto">
          <a:xfrm>
            <a:off x="5857621" y="6061002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Subtitle 2"/>
          <p:cNvSpPr txBox="1">
            <a:spLocks/>
          </p:cNvSpPr>
          <p:nvPr/>
        </p:nvSpPr>
        <p:spPr bwMode="auto">
          <a:xfrm>
            <a:off x="6105199" y="4992023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VGPB</a:t>
            </a:r>
            <a:r>
              <a:rPr lang="nl-NL" sz="1800" dirty="0"/>
              <a:t> : </a:t>
            </a:r>
            <a:r>
              <a:rPr lang="nl-NL" sz="1800" b="0" dirty="0"/>
              <a:t>Penning Gauge</a:t>
            </a:r>
            <a:endParaRPr lang="nl-NL" i="1" dirty="0"/>
          </a:p>
        </p:txBody>
      </p:sp>
      <p:sp>
        <p:nvSpPr>
          <p:cNvPr id="181" name="Ellipse 131"/>
          <p:cNvSpPr/>
          <p:nvPr/>
        </p:nvSpPr>
        <p:spPr bwMode="auto">
          <a:xfrm>
            <a:off x="5857621" y="503943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Subtitle 2"/>
          <p:cNvSpPr txBox="1">
            <a:spLocks/>
          </p:cNvSpPr>
          <p:nvPr/>
        </p:nvSpPr>
        <p:spPr bwMode="auto">
          <a:xfrm>
            <a:off x="9780775" y="6017361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N </a:t>
            </a:r>
            <a:r>
              <a:rPr lang="nl-NL" sz="1800" dirty="0"/>
              <a:t>: </a:t>
            </a:r>
            <a:r>
              <a:rPr lang="en-GB" sz="1800" b="0" dirty="0"/>
              <a:t>NEG cartridge</a:t>
            </a:r>
            <a:endParaRPr lang="en-US" sz="1800" b="0" dirty="0"/>
          </a:p>
        </p:txBody>
      </p:sp>
      <p:sp>
        <p:nvSpPr>
          <p:cNvPr id="183" name="TextBox 182"/>
          <p:cNvSpPr txBox="1"/>
          <p:nvPr/>
        </p:nvSpPr>
        <p:spPr bwMode="auto">
          <a:xfrm>
            <a:off x="9506420" y="6013297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184" name="Subtitle 2"/>
          <p:cNvSpPr txBox="1">
            <a:spLocks/>
          </p:cNvSpPr>
          <p:nvPr/>
        </p:nvSpPr>
        <p:spPr bwMode="auto">
          <a:xfrm>
            <a:off x="6105199" y="6013586"/>
            <a:ext cx="3167204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VPIA </a:t>
            </a:r>
            <a:r>
              <a:rPr lang="nl-NL" sz="1800" dirty="0"/>
              <a:t>: </a:t>
            </a:r>
            <a:r>
              <a:rPr lang="en-GB" sz="1800" b="0" dirty="0"/>
              <a:t>Vacuum Pump</a:t>
            </a:r>
            <a:endParaRPr lang="en-US" sz="1800" b="0" dirty="0"/>
          </a:p>
        </p:txBody>
      </p:sp>
      <p:sp>
        <p:nvSpPr>
          <p:cNvPr id="211" name="Subtitle 2"/>
          <p:cNvSpPr txBox="1">
            <a:spLocks/>
          </p:cNvSpPr>
          <p:nvPr/>
        </p:nvSpPr>
        <p:spPr bwMode="auto">
          <a:xfrm>
            <a:off x="6104649" y="477997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212" name="Ellipse 131"/>
          <p:cNvSpPr/>
          <p:nvPr/>
        </p:nvSpPr>
        <p:spPr bwMode="auto">
          <a:xfrm>
            <a:off x="5857071" y="4827395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Isosceles Triangle 212"/>
          <p:cNvSpPr/>
          <p:nvPr/>
        </p:nvSpPr>
        <p:spPr bwMode="auto">
          <a:xfrm>
            <a:off x="9481228" y="5813540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Subtitle 2"/>
          <p:cNvSpPr txBox="1">
            <a:spLocks/>
          </p:cNvSpPr>
          <p:nvPr/>
        </p:nvSpPr>
        <p:spPr bwMode="auto">
          <a:xfrm>
            <a:off x="9780774" y="5783639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VF </a:t>
            </a:r>
            <a:r>
              <a:rPr lang="nl-NL" sz="1800" dirty="0"/>
              <a:t>: </a:t>
            </a:r>
            <a:r>
              <a:rPr lang="en-GB" sz="1800" b="0" dirty="0"/>
              <a:t>Vacuum Flange</a:t>
            </a:r>
            <a:endParaRPr lang="en-US" sz="1800" b="0" dirty="0"/>
          </a:p>
        </p:txBody>
      </p:sp>
      <p:sp>
        <p:nvSpPr>
          <p:cNvPr id="215" name="Isosceles Triangle 214"/>
          <p:cNvSpPr/>
          <p:nvPr/>
        </p:nvSpPr>
        <p:spPr bwMode="auto">
          <a:xfrm>
            <a:off x="3828267" y="273906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Isosceles Triangle 215"/>
          <p:cNvSpPr/>
          <p:nvPr/>
        </p:nvSpPr>
        <p:spPr bwMode="auto">
          <a:xfrm>
            <a:off x="3825313" y="293235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Isosceles Triangle 216"/>
          <p:cNvSpPr/>
          <p:nvPr/>
        </p:nvSpPr>
        <p:spPr bwMode="auto">
          <a:xfrm>
            <a:off x="7828832" y="344311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Isosceles Triangle 217"/>
          <p:cNvSpPr/>
          <p:nvPr/>
        </p:nvSpPr>
        <p:spPr bwMode="auto">
          <a:xfrm>
            <a:off x="7825878" y="363640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Ellipse 125"/>
          <p:cNvSpPr/>
          <p:nvPr/>
        </p:nvSpPr>
        <p:spPr bwMode="auto">
          <a:xfrm>
            <a:off x="5856093" y="2924177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Ellipse 117"/>
          <p:cNvSpPr/>
          <p:nvPr/>
        </p:nvSpPr>
        <p:spPr bwMode="auto">
          <a:xfrm>
            <a:off x="5856093" y="3639252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Ellipse 165"/>
          <p:cNvSpPr/>
          <p:nvPr/>
        </p:nvSpPr>
        <p:spPr bwMode="auto">
          <a:xfrm>
            <a:off x="2425812" y="285077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Ellipse 166"/>
          <p:cNvSpPr/>
          <p:nvPr/>
        </p:nvSpPr>
        <p:spPr bwMode="auto">
          <a:xfrm>
            <a:off x="2429704" y="3565854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A81DD72A-6D07-20FD-A650-541AB926CEB2}"/>
              </a:ext>
            </a:extLst>
          </p:cNvPr>
          <p:cNvSpPr txBox="1">
            <a:spLocks/>
          </p:cNvSpPr>
          <p:nvPr/>
        </p:nvSpPr>
        <p:spPr bwMode="auto">
          <a:xfrm>
            <a:off x="10663132" y="1628800"/>
            <a:ext cx="1328982" cy="24463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.5L8.</a:t>
            </a:r>
            <a:endParaRPr lang="en-US" sz="1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D00691D-E164-3F87-B238-83C33F7AF34D}"/>
              </a:ext>
            </a:extLst>
          </p:cNvPr>
          <p:cNvSpPr txBox="1">
            <a:spLocks/>
          </p:cNvSpPr>
          <p:nvPr/>
        </p:nvSpPr>
        <p:spPr bwMode="auto">
          <a:xfrm>
            <a:off x="11008541" y="1684675"/>
            <a:ext cx="1183459" cy="1970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0033A0"/>
                </a:solidFill>
              </a:rPr>
              <a:t>B</a:t>
            </a:r>
          </a:p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8ADBE-5105-E322-2777-C9B5DE74EBDC}"/>
              </a:ext>
            </a:extLst>
          </p:cNvPr>
          <p:cNvSpPr txBox="1">
            <a:spLocks/>
          </p:cNvSpPr>
          <p:nvPr/>
        </p:nvSpPr>
        <p:spPr bwMode="auto">
          <a:xfrm>
            <a:off x="632443" y="602801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RFA : </a:t>
            </a:r>
            <a:r>
              <a:rPr lang="nl-NL" sz="1800" b="0" dirty="0" err="1"/>
              <a:t>Retarding</a:t>
            </a:r>
            <a:r>
              <a:rPr lang="nl-NL" sz="1800" b="0" dirty="0"/>
              <a:t> Field </a:t>
            </a:r>
            <a:r>
              <a:rPr lang="nl-NL" sz="1800" b="0" dirty="0" err="1"/>
              <a:t>Analyser</a:t>
            </a:r>
            <a:endParaRPr lang="nl-NL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B28ECE7-FC6D-57C8-63F8-6311CC2907A2}"/>
              </a:ext>
            </a:extLst>
          </p:cNvPr>
          <p:cNvSpPr txBox="1">
            <a:spLocks/>
          </p:cNvSpPr>
          <p:nvPr/>
        </p:nvSpPr>
        <p:spPr bwMode="auto">
          <a:xfrm>
            <a:off x="630504" y="578363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kick : </a:t>
            </a:r>
            <a:r>
              <a:rPr lang="nl-NL" sz="1800" b="0" dirty="0"/>
              <a:t>kicker (</a:t>
            </a:r>
            <a:r>
              <a:rPr lang="nl-NL" sz="1800" b="0" dirty="0" err="1"/>
              <a:t>Electron</a:t>
            </a:r>
            <a:r>
              <a:rPr lang="nl-NL" sz="1800" b="0" dirty="0"/>
              <a:t> Kicker Detector)</a:t>
            </a:r>
            <a:endParaRPr lang="nl-NL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5F689F7-F145-2763-F3A5-15989947B82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20F856CD-3BDE-4C06-AA1F-A47B649A376D}" type="datetime1">
              <a:rPr lang="en-GB" sz="1200" smtClean="0"/>
              <a:t>06/12/2023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33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744" y="2454440"/>
            <a:ext cx="7975433" cy="1663939"/>
          </a:xfrm>
          <a:prstGeom prst="rect">
            <a:avLst/>
          </a:prstGeom>
        </p:spPr>
      </p:pic>
      <p:cxnSp>
        <p:nvCxnSpPr>
          <p:cNvPr id="90" name="Connecteur droit 89"/>
          <p:cNvCxnSpPr/>
          <p:nvPr/>
        </p:nvCxnSpPr>
        <p:spPr bwMode="auto">
          <a:xfrm flipV="1">
            <a:off x="4518450" y="1897972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 bwMode="auto">
          <a:xfrm flipV="1">
            <a:off x="4987923" y="1890274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/>
          <p:nvPr/>
        </p:nvCxnSpPr>
        <p:spPr bwMode="auto">
          <a:xfrm flipV="1">
            <a:off x="6659713" y="1882253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 bwMode="auto">
          <a:xfrm flipV="1">
            <a:off x="5951984" y="1889510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 bwMode="auto">
          <a:xfrm flipV="1">
            <a:off x="7100274" y="1882253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 dirty="0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/>
              <a:t>28</a:t>
            </a:fld>
            <a:endParaRPr lang="en-US" sz="14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TE – VSC – VSM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Station 4 – Old unbaked copper</a:t>
            </a:r>
            <a:endParaRPr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0580023" y="2924944"/>
            <a:ext cx="152256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H="1">
            <a:off x="10580023" y="3645024"/>
            <a:ext cx="152256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itle 2"/>
          <p:cNvSpPr txBox="1">
            <a:spLocks/>
          </p:cNvSpPr>
          <p:nvPr/>
        </p:nvSpPr>
        <p:spPr bwMode="auto">
          <a:xfrm>
            <a:off x="114392" y="3142393"/>
            <a:ext cx="197964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St 3</a:t>
            </a:r>
            <a:endParaRPr lang="nl-NL" dirty="0"/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10580023" y="3142393"/>
            <a:ext cx="1522562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dirty="0"/>
              <a:t>LHCb</a:t>
            </a:r>
            <a:endParaRPr lang="nl-NL" dirty="0"/>
          </a:p>
        </p:txBody>
      </p:sp>
      <p:sp>
        <p:nvSpPr>
          <p:cNvPr id="21" name="Oval 20"/>
          <p:cNvSpPr/>
          <p:nvPr/>
        </p:nvSpPr>
        <p:spPr bwMode="auto">
          <a:xfrm>
            <a:off x="1906062" y="3149650"/>
            <a:ext cx="216024" cy="216024"/>
          </a:xfrm>
          <a:prstGeom prst="ellipse">
            <a:avLst/>
          </a:prstGeom>
          <a:noFill/>
          <a:ln w="28575"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 bwMode="auto">
          <a:xfrm>
            <a:off x="1991214" y="3234802"/>
            <a:ext cx="45719" cy="45719"/>
          </a:xfrm>
          <a:prstGeom prst="ellipse">
            <a:avLst/>
          </a:prstGeom>
          <a:solidFill>
            <a:srgbClr val="2F2F2F"/>
          </a:solidFill>
          <a:ln>
            <a:solidFill>
              <a:srgbClr val="1C4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Subtitle 2"/>
          <p:cNvSpPr txBox="1">
            <a:spLocks/>
          </p:cNvSpPr>
          <p:nvPr/>
        </p:nvSpPr>
        <p:spPr bwMode="auto">
          <a:xfrm>
            <a:off x="1906062" y="3356992"/>
            <a:ext cx="216024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z</a:t>
            </a:r>
            <a:endParaRPr lang="nl-NL" b="0" i="1" dirty="0">
              <a:solidFill>
                <a:srgbClr val="1C446A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2189744" y="2168862"/>
            <a:ext cx="0" cy="2196242"/>
          </a:xfrm>
          <a:prstGeom prst="straightConnector1">
            <a:avLst/>
          </a:prstGeom>
          <a:ln w="28575">
            <a:solidFill>
              <a:srgbClr val="1C446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ubtitle 2"/>
          <p:cNvSpPr txBox="1">
            <a:spLocks/>
          </p:cNvSpPr>
          <p:nvPr/>
        </p:nvSpPr>
        <p:spPr bwMode="auto">
          <a:xfrm>
            <a:off x="1794711" y="2168860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Ext</a:t>
            </a:r>
            <a:endParaRPr lang="nl-NL" b="0" i="1" dirty="0">
              <a:solidFill>
                <a:srgbClr val="1C446A"/>
              </a:solidFill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 bwMode="auto">
          <a:xfrm>
            <a:off x="1793171" y="4122522"/>
            <a:ext cx="327375" cy="2880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800" b="0" i="1" dirty="0">
                <a:solidFill>
                  <a:srgbClr val="1C446A"/>
                </a:solidFill>
              </a:rPr>
              <a:t>Int</a:t>
            </a:r>
            <a:endParaRPr lang="nl-NL" b="0" i="1" dirty="0">
              <a:solidFill>
                <a:srgbClr val="1C446A"/>
              </a:solidFill>
            </a:endParaRPr>
          </a:p>
        </p:txBody>
      </p:sp>
      <p:cxnSp>
        <p:nvCxnSpPr>
          <p:cNvPr id="3" name="Connecteur droit 2"/>
          <p:cNvCxnSpPr/>
          <p:nvPr/>
        </p:nvCxnSpPr>
        <p:spPr>
          <a:xfrm flipV="1">
            <a:off x="2495600" y="1890274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 bwMode="auto">
          <a:xfrm flipV="1">
            <a:off x="9336360" y="1905670"/>
            <a:ext cx="0" cy="2504884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Subtitle 2"/>
          <p:cNvSpPr txBox="1">
            <a:spLocks/>
          </p:cNvSpPr>
          <p:nvPr/>
        </p:nvSpPr>
        <p:spPr bwMode="auto">
          <a:xfrm>
            <a:off x="3105651" y="1280666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7</a:t>
            </a:r>
            <a:endParaRPr lang="en-US" dirty="0"/>
          </a:p>
        </p:txBody>
      </p:sp>
      <p:sp>
        <p:nvSpPr>
          <p:cNvPr id="103" name="Subtitle 2"/>
          <p:cNvSpPr txBox="1">
            <a:spLocks/>
          </p:cNvSpPr>
          <p:nvPr/>
        </p:nvSpPr>
        <p:spPr bwMode="auto">
          <a:xfrm>
            <a:off x="3105652" y="4521009"/>
            <a:ext cx="5481381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800" dirty="0"/>
              <a:t>Liner 8</a:t>
            </a:r>
            <a:endParaRPr lang="en-US" dirty="0"/>
          </a:p>
        </p:txBody>
      </p:sp>
      <p:sp>
        <p:nvSpPr>
          <p:cNvPr id="109" name="Subtitle 2"/>
          <p:cNvSpPr txBox="1">
            <a:spLocks/>
          </p:cNvSpPr>
          <p:nvPr/>
        </p:nvSpPr>
        <p:spPr bwMode="auto">
          <a:xfrm>
            <a:off x="2051185" y="1633878"/>
            <a:ext cx="888829" cy="24766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55</a:t>
            </a:r>
            <a:endParaRPr lang="en-US" sz="1800" dirty="0"/>
          </a:p>
        </p:txBody>
      </p:sp>
      <p:sp>
        <p:nvSpPr>
          <p:cNvPr id="110" name="Subtitle 2"/>
          <p:cNvSpPr txBox="1">
            <a:spLocks/>
          </p:cNvSpPr>
          <p:nvPr/>
        </p:nvSpPr>
        <p:spPr bwMode="auto">
          <a:xfrm>
            <a:off x="8891945" y="1631370"/>
            <a:ext cx="888829" cy="24674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36</a:t>
            </a:r>
            <a:endParaRPr lang="en-US" sz="1800" dirty="0"/>
          </a:p>
        </p:txBody>
      </p:sp>
      <p:sp>
        <p:nvSpPr>
          <p:cNvPr id="111" name="Subtitle 2"/>
          <p:cNvSpPr txBox="1">
            <a:spLocks/>
          </p:cNvSpPr>
          <p:nvPr/>
        </p:nvSpPr>
        <p:spPr bwMode="auto">
          <a:xfrm>
            <a:off x="4295924" y="1631849"/>
            <a:ext cx="449131" cy="24408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50</a:t>
            </a:r>
            <a:endParaRPr lang="en-US" sz="1800" b="0" i="1" dirty="0"/>
          </a:p>
        </p:txBody>
      </p:sp>
      <p:sp>
        <p:nvSpPr>
          <p:cNvPr id="118" name="Subtitle 2"/>
          <p:cNvSpPr txBox="1">
            <a:spLocks/>
          </p:cNvSpPr>
          <p:nvPr/>
        </p:nvSpPr>
        <p:spPr bwMode="auto">
          <a:xfrm>
            <a:off x="4752855" y="1631849"/>
            <a:ext cx="449131" cy="2431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48</a:t>
            </a:r>
            <a:endParaRPr lang="en-US" sz="1800" b="0" i="1" dirty="0"/>
          </a:p>
        </p:txBody>
      </p:sp>
      <p:sp>
        <p:nvSpPr>
          <p:cNvPr id="119" name="Subtitle 2"/>
          <p:cNvSpPr txBox="1">
            <a:spLocks/>
          </p:cNvSpPr>
          <p:nvPr/>
        </p:nvSpPr>
        <p:spPr bwMode="auto">
          <a:xfrm>
            <a:off x="5733524" y="1629276"/>
            <a:ext cx="449131" cy="2457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46</a:t>
            </a:r>
            <a:endParaRPr lang="en-US" sz="1800" dirty="0"/>
          </a:p>
        </p:txBody>
      </p:sp>
      <p:sp>
        <p:nvSpPr>
          <p:cNvPr id="120" name="Subtitle 2"/>
          <p:cNvSpPr txBox="1">
            <a:spLocks/>
          </p:cNvSpPr>
          <p:nvPr/>
        </p:nvSpPr>
        <p:spPr bwMode="auto">
          <a:xfrm>
            <a:off x="6435828" y="1629276"/>
            <a:ext cx="449131" cy="24884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44</a:t>
            </a:r>
            <a:endParaRPr lang="en-US" sz="1800" b="0" i="1" dirty="0"/>
          </a:p>
        </p:txBody>
      </p:sp>
      <p:sp>
        <p:nvSpPr>
          <p:cNvPr id="122" name="Subtitle 2"/>
          <p:cNvSpPr txBox="1">
            <a:spLocks/>
          </p:cNvSpPr>
          <p:nvPr/>
        </p:nvSpPr>
        <p:spPr bwMode="auto">
          <a:xfrm>
            <a:off x="6877006" y="1628754"/>
            <a:ext cx="449131" cy="24624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0" i="1" dirty="0"/>
              <a:t>42</a:t>
            </a:r>
            <a:endParaRPr lang="en-US" sz="1800" b="0" i="1" dirty="0"/>
          </a:p>
        </p:txBody>
      </p:sp>
      <p:cxnSp>
        <p:nvCxnSpPr>
          <p:cNvPr id="124" name="Connecteur droit 123"/>
          <p:cNvCxnSpPr/>
          <p:nvPr/>
        </p:nvCxnSpPr>
        <p:spPr bwMode="auto">
          <a:xfrm>
            <a:off x="59668" y="187343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 bwMode="auto">
          <a:xfrm>
            <a:off x="59668" y="1628800"/>
            <a:ext cx="12072664" cy="0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141"/>
          <p:cNvCxnSpPr/>
          <p:nvPr/>
        </p:nvCxnSpPr>
        <p:spPr bwMode="auto">
          <a:xfrm flipV="1">
            <a:off x="10663131" y="1631849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 bwMode="auto">
          <a:xfrm>
            <a:off x="5855452" y="2778771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Ellipse 145"/>
          <p:cNvSpPr/>
          <p:nvPr/>
        </p:nvSpPr>
        <p:spPr bwMode="auto">
          <a:xfrm>
            <a:off x="5855452" y="3493846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/>
          <p:nvPr/>
        </p:nvSpPr>
        <p:spPr bwMode="auto">
          <a:xfrm>
            <a:off x="7033263" y="2555081"/>
            <a:ext cx="140099" cy="140099"/>
          </a:xfrm>
          <a:prstGeom prst="rect">
            <a:avLst/>
          </a:prstGeom>
          <a:solidFill>
            <a:srgbClr val="BEBECB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036671" y="3854516"/>
            <a:ext cx="141054" cy="141054"/>
          </a:xfrm>
          <a:prstGeom prst="rect">
            <a:avLst/>
          </a:prstGeom>
          <a:solidFill>
            <a:srgbClr val="2F2F2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039172" y="3296356"/>
            <a:ext cx="141833" cy="149688"/>
          </a:xfrm>
          <a:prstGeom prst="rect">
            <a:avLst/>
          </a:prstGeom>
          <a:solidFill>
            <a:srgbClr val="BEBECB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7029195" y="3070084"/>
            <a:ext cx="139705" cy="139705"/>
          </a:xfrm>
          <a:prstGeom prst="rect">
            <a:avLst/>
          </a:prstGeom>
          <a:solidFill>
            <a:srgbClr val="2F2F2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581499" y="2796723"/>
            <a:ext cx="158532" cy="158532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2F2F2F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581501" y="2896267"/>
            <a:ext cx="158530" cy="158530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606855" y="3491888"/>
            <a:ext cx="158532" cy="158532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2F2F2F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606857" y="3591432"/>
            <a:ext cx="158530" cy="158530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4920014" y="3287077"/>
            <a:ext cx="144016" cy="144016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916671" y="3793390"/>
            <a:ext cx="144016" cy="14401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435151" y="3498799"/>
            <a:ext cx="158532" cy="158532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2F2F2F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915104" y="2571647"/>
            <a:ext cx="144016" cy="144016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4913582" y="3086560"/>
            <a:ext cx="149747" cy="149747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2F2F2F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443933" y="2791909"/>
            <a:ext cx="158532" cy="158532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srgbClr val="2F2F2F"/>
              </a:solidFill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435153" y="3598343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4443935" y="2891453"/>
            <a:ext cx="158530" cy="158530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70" name="Subtitle 2"/>
          <p:cNvSpPr txBox="1">
            <a:spLocks/>
          </p:cNvSpPr>
          <p:nvPr/>
        </p:nvSpPr>
        <p:spPr bwMode="auto">
          <a:xfrm>
            <a:off x="4177922" y="3604177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71" name="Subtitle 2"/>
          <p:cNvSpPr txBox="1">
            <a:spLocks/>
          </p:cNvSpPr>
          <p:nvPr/>
        </p:nvSpPr>
        <p:spPr bwMode="auto">
          <a:xfrm>
            <a:off x="4983729" y="3615308"/>
            <a:ext cx="395880" cy="1863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0,2%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77" name="Subtitle 2"/>
          <p:cNvSpPr txBox="1">
            <a:spLocks/>
          </p:cNvSpPr>
          <p:nvPr/>
        </p:nvSpPr>
        <p:spPr bwMode="auto">
          <a:xfrm>
            <a:off x="4187647" y="3757381"/>
            <a:ext cx="698728" cy="15667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>
                <a:solidFill>
                  <a:srgbClr val="00B0F0"/>
                </a:solidFill>
              </a:rPr>
              <a:t>K23</a:t>
            </a:r>
            <a:endParaRPr lang="nl-NL" sz="1000" i="1" dirty="0">
              <a:solidFill>
                <a:srgbClr val="00B0F0"/>
              </a:solidFill>
            </a:endParaRPr>
          </a:p>
        </p:txBody>
      </p:sp>
      <p:sp>
        <p:nvSpPr>
          <p:cNvPr id="78" name="Subtitle 2"/>
          <p:cNvSpPr txBox="1">
            <a:spLocks/>
          </p:cNvSpPr>
          <p:nvPr/>
        </p:nvSpPr>
        <p:spPr bwMode="auto">
          <a:xfrm>
            <a:off x="5007462" y="3756046"/>
            <a:ext cx="391520" cy="159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>
                <a:solidFill>
                  <a:srgbClr val="00B050"/>
                </a:solidFill>
              </a:rPr>
              <a:t>K24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79" name="Subtitle 2"/>
          <p:cNvSpPr txBox="1">
            <a:spLocks/>
          </p:cNvSpPr>
          <p:nvPr/>
        </p:nvSpPr>
        <p:spPr bwMode="auto">
          <a:xfrm>
            <a:off x="6162141" y="3776082"/>
            <a:ext cx="858418" cy="13796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000" b="0" i="1" dirty="0">
              <a:solidFill>
                <a:srgbClr val="E15E32"/>
              </a:solidFill>
            </a:endParaRPr>
          </a:p>
        </p:txBody>
      </p:sp>
      <p:sp>
        <p:nvSpPr>
          <p:cNvPr id="80" name="Subtitle 2"/>
          <p:cNvSpPr txBox="1">
            <a:spLocks/>
          </p:cNvSpPr>
          <p:nvPr/>
        </p:nvSpPr>
        <p:spPr bwMode="auto">
          <a:xfrm>
            <a:off x="6151947" y="3044663"/>
            <a:ext cx="858418" cy="15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E15E32"/>
                </a:solidFill>
              </a:rPr>
              <a:t>Canon 1-12</a:t>
            </a:r>
            <a:endParaRPr lang="nl-NL" sz="1000" b="0" i="1" dirty="0">
              <a:solidFill>
                <a:srgbClr val="E15E32"/>
              </a:solidFill>
            </a:endParaRPr>
          </a:p>
        </p:txBody>
      </p:sp>
      <p:sp>
        <p:nvSpPr>
          <p:cNvPr id="81" name="Subtitle 2"/>
          <p:cNvSpPr txBox="1">
            <a:spLocks/>
          </p:cNvSpPr>
          <p:nvPr/>
        </p:nvSpPr>
        <p:spPr bwMode="auto">
          <a:xfrm>
            <a:off x="6940927" y="3481874"/>
            <a:ext cx="341978" cy="12262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BEBECB"/>
                </a:solidFill>
              </a:rPr>
              <a:t>SHV3</a:t>
            </a:r>
            <a:endParaRPr lang="nl-NL" sz="1000" b="0" i="1" dirty="0">
              <a:solidFill>
                <a:srgbClr val="BEBECB"/>
              </a:solidFill>
            </a:endParaRPr>
          </a:p>
        </p:txBody>
      </p:sp>
      <p:sp>
        <p:nvSpPr>
          <p:cNvPr id="82" name="Subtitle 2"/>
          <p:cNvSpPr txBox="1">
            <a:spLocks/>
          </p:cNvSpPr>
          <p:nvPr/>
        </p:nvSpPr>
        <p:spPr bwMode="auto">
          <a:xfrm>
            <a:off x="6929992" y="2724149"/>
            <a:ext cx="341978" cy="13496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BEBECB"/>
                </a:solidFill>
              </a:rPr>
              <a:t>SHV1</a:t>
            </a:r>
            <a:endParaRPr lang="nl-NL" sz="1000" b="0" i="1" dirty="0">
              <a:solidFill>
                <a:srgbClr val="BEBECB"/>
              </a:solidFill>
            </a:endParaRPr>
          </a:p>
        </p:txBody>
      </p:sp>
      <p:sp>
        <p:nvSpPr>
          <p:cNvPr id="83" name="Subtitle 2"/>
          <p:cNvSpPr txBox="1">
            <a:spLocks/>
          </p:cNvSpPr>
          <p:nvPr/>
        </p:nvSpPr>
        <p:spPr bwMode="auto">
          <a:xfrm>
            <a:off x="6744951" y="2938465"/>
            <a:ext cx="783216" cy="1212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2F2F2F"/>
                </a:solidFill>
              </a:rPr>
              <a:t>K12 + SHV2</a:t>
            </a:r>
            <a:endParaRPr lang="nl-NL" sz="1000" b="0" i="1" dirty="0">
              <a:solidFill>
                <a:srgbClr val="2F2F2F"/>
              </a:solidFill>
            </a:endParaRPr>
          </a:p>
        </p:txBody>
      </p:sp>
      <p:sp>
        <p:nvSpPr>
          <p:cNvPr id="84" name="Subtitle 2"/>
          <p:cNvSpPr txBox="1">
            <a:spLocks/>
          </p:cNvSpPr>
          <p:nvPr/>
        </p:nvSpPr>
        <p:spPr bwMode="auto">
          <a:xfrm>
            <a:off x="6759150" y="3715042"/>
            <a:ext cx="783216" cy="1024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2F2F2F"/>
                </a:solidFill>
              </a:rPr>
              <a:t>K22</a:t>
            </a:r>
            <a:r>
              <a:rPr lang="nl-NL" sz="1000" i="1" dirty="0">
                <a:solidFill>
                  <a:srgbClr val="BEBECB"/>
                </a:solidFill>
              </a:rPr>
              <a:t> </a:t>
            </a:r>
            <a:r>
              <a:rPr lang="nl-NL" sz="1000" i="1" dirty="0">
                <a:solidFill>
                  <a:srgbClr val="2F2F2F"/>
                </a:solidFill>
              </a:rPr>
              <a:t>+ SHV4</a:t>
            </a:r>
            <a:endParaRPr lang="nl-NL" sz="1000" b="0" i="1" dirty="0">
              <a:solidFill>
                <a:srgbClr val="2F2F2F"/>
              </a:solidFill>
            </a:endParaRPr>
          </a:p>
        </p:txBody>
      </p:sp>
      <p:sp>
        <p:nvSpPr>
          <p:cNvPr id="85" name="Subtitle 2"/>
          <p:cNvSpPr txBox="1">
            <a:spLocks/>
          </p:cNvSpPr>
          <p:nvPr/>
        </p:nvSpPr>
        <p:spPr bwMode="auto">
          <a:xfrm>
            <a:off x="5006340" y="3048827"/>
            <a:ext cx="391520" cy="159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50"/>
                </a:solidFill>
              </a:rPr>
              <a:t>K11</a:t>
            </a:r>
            <a:endParaRPr lang="nl-NL" sz="1000" b="0" i="1" dirty="0">
              <a:solidFill>
                <a:srgbClr val="00B050"/>
              </a:solidFill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 bwMode="auto">
          <a:xfrm>
            <a:off x="4187647" y="3049342"/>
            <a:ext cx="697206" cy="1594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 dirty="0">
                <a:solidFill>
                  <a:srgbClr val="00B0F0"/>
                </a:solidFill>
              </a:rPr>
              <a:t>HV BIAS 28</a:t>
            </a:r>
            <a:endParaRPr lang="nl-NL" sz="1000" b="0" i="1" dirty="0">
              <a:solidFill>
                <a:srgbClr val="00B0F0"/>
              </a:solidFill>
            </a:endParaRPr>
          </a:p>
        </p:txBody>
      </p:sp>
      <p:sp>
        <p:nvSpPr>
          <p:cNvPr id="87" name="Subtitle 2"/>
          <p:cNvSpPr txBox="1">
            <a:spLocks/>
          </p:cNvSpPr>
          <p:nvPr/>
        </p:nvSpPr>
        <p:spPr bwMode="auto">
          <a:xfrm>
            <a:off x="4978909" y="2904175"/>
            <a:ext cx="395880" cy="18639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0,2%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88" name="Subtitle 2"/>
          <p:cNvSpPr txBox="1">
            <a:spLocks/>
          </p:cNvSpPr>
          <p:nvPr/>
        </p:nvSpPr>
        <p:spPr bwMode="auto">
          <a:xfrm>
            <a:off x="4203705" y="2905872"/>
            <a:ext cx="239620" cy="16147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200" dirty="0">
                <a:solidFill>
                  <a:srgbClr val="00B050"/>
                </a:solidFill>
              </a:rPr>
              <a:t>7%</a:t>
            </a:r>
            <a:endParaRPr lang="nl-NL" b="0" dirty="0">
              <a:solidFill>
                <a:srgbClr val="00B050"/>
              </a:solidFill>
            </a:endParaRPr>
          </a:p>
        </p:txBody>
      </p:sp>
      <p:sp>
        <p:nvSpPr>
          <p:cNvPr id="162" name="Subtitle 2"/>
          <p:cNvSpPr txBox="1">
            <a:spLocks/>
          </p:cNvSpPr>
          <p:nvPr/>
        </p:nvSpPr>
        <p:spPr bwMode="auto">
          <a:xfrm>
            <a:off x="8366855" y="469644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Dash line : </a:t>
            </a:r>
            <a:r>
              <a:rPr lang="nl-NL" sz="1800" b="0" dirty="0"/>
              <a:t>Downer side </a:t>
            </a:r>
            <a:endParaRPr lang="nl-NL" dirty="0"/>
          </a:p>
        </p:txBody>
      </p:sp>
      <p:sp>
        <p:nvSpPr>
          <p:cNvPr id="163" name="Rectangle 162"/>
          <p:cNvSpPr/>
          <p:nvPr/>
        </p:nvSpPr>
        <p:spPr bwMode="auto">
          <a:xfrm>
            <a:off x="8102738" y="486146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64" name="Subtitle 2"/>
          <p:cNvSpPr txBox="1">
            <a:spLocks/>
          </p:cNvSpPr>
          <p:nvPr/>
        </p:nvSpPr>
        <p:spPr bwMode="auto">
          <a:xfrm>
            <a:off x="8366855" y="706360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Red line : </a:t>
            </a:r>
            <a:r>
              <a:rPr lang="nl-NL" sz="1800" b="0" dirty="0"/>
              <a:t>Scope</a:t>
            </a:r>
            <a:endParaRPr lang="nl-NL" dirty="0"/>
          </a:p>
        </p:txBody>
      </p:sp>
      <p:sp>
        <p:nvSpPr>
          <p:cNvPr id="165" name="Rectangle 164"/>
          <p:cNvSpPr/>
          <p:nvPr/>
        </p:nvSpPr>
        <p:spPr bwMode="auto">
          <a:xfrm>
            <a:off x="8102738" y="722862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66" name="Subtitle 2"/>
          <p:cNvSpPr txBox="1">
            <a:spLocks/>
          </p:cNvSpPr>
          <p:nvPr/>
        </p:nvSpPr>
        <p:spPr bwMode="auto">
          <a:xfrm>
            <a:off x="8366855" y="945693"/>
            <a:ext cx="3765477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Blue line : </a:t>
            </a:r>
            <a:r>
              <a:rPr lang="nl-NL" sz="1800" b="0" dirty="0"/>
              <a:t>Keithley with variable bias</a:t>
            </a:r>
            <a:endParaRPr lang="nl-NL" dirty="0"/>
          </a:p>
        </p:txBody>
      </p:sp>
      <p:sp>
        <p:nvSpPr>
          <p:cNvPr id="167" name="Rectangle 166"/>
          <p:cNvSpPr/>
          <p:nvPr/>
        </p:nvSpPr>
        <p:spPr bwMode="auto">
          <a:xfrm>
            <a:off x="8102738" y="962195"/>
            <a:ext cx="167585" cy="167585"/>
          </a:xfrm>
          <a:prstGeom prst="rect">
            <a:avLst/>
          </a:prstGeom>
          <a:noFill/>
          <a:ln w="25400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7" name="Rectangle 176"/>
          <p:cNvSpPr/>
          <p:nvPr/>
        </p:nvSpPr>
        <p:spPr bwMode="auto">
          <a:xfrm>
            <a:off x="328723" y="5321242"/>
            <a:ext cx="167585" cy="167585"/>
          </a:xfrm>
          <a:prstGeom prst="rect">
            <a:avLst/>
          </a:prstGeom>
          <a:solidFill>
            <a:srgbClr val="0070C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328723" y="5070639"/>
            <a:ext cx="165642" cy="164986"/>
          </a:xfrm>
          <a:prstGeom prst="rect">
            <a:avLst/>
          </a:prstGeom>
          <a:solidFill>
            <a:srgbClr val="00B050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79" name="Rectangle 178"/>
          <p:cNvSpPr/>
          <p:nvPr/>
        </p:nvSpPr>
        <p:spPr bwMode="auto">
          <a:xfrm>
            <a:off x="329326" y="4565159"/>
            <a:ext cx="167585" cy="167585"/>
          </a:xfrm>
          <a:prstGeom prst="rect">
            <a:avLst/>
          </a:prstGeom>
          <a:solidFill>
            <a:srgbClr val="FFFFF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80" name="Rectangle 179"/>
          <p:cNvSpPr/>
          <p:nvPr/>
        </p:nvSpPr>
        <p:spPr bwMode="auto">
          <a:xfrm>
            <a:off x="330200" y="4820857"/>
            <a:ext cx="164165" cy="164165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81" name="Subtitle 2"/>
          <p:cNvSpPr txBox="1">
            <a:spLocks/>
          </p:cNvSpPr>
          <p:nvPr/>
        </p:nvSpPr>
        <p:spPr bwMode="auto">
          <a:xfrm>
            <a:off x="623386" y="4531991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NU : </a:t>
            </a: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182" name="Subtitle 2"/>
          <p:cNvSpPr txBox="1">
            <a:spLocks/>
          </p:cNvSpPr>
          <p:nvPr/>
        </p:nvSpPr>
        <p:spPr bwMode="auto">
          <a:xfrm>
            <a:off x="623386" y="478092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cal : </a:t>
            </a:r>
            <a:r>
              <a:rPr lang="nl-NL" sz="1800" b="0" dirty="0"/>
              <a:t>calorimeter</a:t>
            </a:r>
            <a:endParaRPr lang="nl-NL" b="0" dirty="0"/>
          </a:p>
        </p:txBody>
      </p:sp>
      <p:sp>
        <p:nvSpPr>
          <p:cNvPr id="183" name="Subtitle 2"/>
          <p:cNvSpPr txBox="1">
            <a:spLocks/>
          </p:cNvSpPr>
          <p:nvPr/>
        </p:nvSpPr>
        <p:spPr bwMode="auto">
          <a:xfrm>
            <a:off x="630504" y="5034744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xx </a:t>
            </a:r>
            <a:r>
              <a:rPr lang="nl-NL" sz="1800" dirty="0"/>
              <a:t>% : </a:t>
            </a:r>
            <a:r>
              <a:rPr lang="nl-NL" sz="1800" b="0" dirty="0"/>
              <a:t>pickup with a </a:t>
            </a:r>
            <a:r>
              <a:rPr lang="nl-NL" sz="1800" b="0" i="1" dirty="0"/>
              <a:t>xx</a:t>
            </a:r>
            <a:r>
              <a:rPr lang="nl-NL" sz="1800" b="0" dirty="0"/>
              <a:t>%-transparent grid</a:t>
            </a:r>
            <a:endParaRPr lang="nl-NL" dirty="0"/>
          </a:p>
        </p:txBody>
      </p:sp>
      <p:sp>
        <p:nvSpPr>
          <p:cNvPr id="186" name="Subtitle 2"/>
          <p:cNvSpPr txBox="1">
            <a:spLocks/>
          </p:cNvSpPr>
          <p:nvPr/>
        </p:nvSpPr>
        <p:spPr bwMode="auto">
          <a:xfrm>
            <a:off x="614620" y="553630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Trig : </a:t>
            </a:r>
            <a:r>
              <a:rPr lang="nl-NL" sz="1800" b="0" dirty="0"/>
              <a:t>trigger</a:t>
            </a:r>
            <a:endParaRPr lang="nl-NL" b="0" dirty="0"/>
          </a:p>
        </p:txBody>
      </p:sp>
      <p:sp>
        <p:nvSpPr>
          <p:cNvPr id="197" name="Rectangle 196"/>
          <p:cNvSpPr/>
          <p:nvPr/>
        </p:nvSpPr>
        <p:spPr bwMode="auto">
          <a:xfrm>
            <a:off x="330368" y="5571967"/>
            <a:ext cx="163997" cy="163997"/>
          </a:xfrm>
          <a:prstGeom prst="rect">
            <a:avLst/>
          </a:prstGeom>
          <a:solidFill>
            <a:srgbClr val="6E2466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98" name="Subtitle 2"/>
          <p:cNvSpPr txBox="1">
            <a:spLocks/>
          </p:cNvSpPr>
          <p:nvPr/>
        </p:nvSpPr>
        <p:spPr bwMode="auto">
          <a:xfrm>
            <a:off x="625329" y="5288610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ph : </a:t>
            </a:r>
            <a:r>
              <a:rPr lang="nl-NL" sz="1800" b="0" dirty="0"/>
              <a:t>photodetector</a:t>
            </a:r>
            <a:endParaRPr lang="nl-NL" b="0" dirty="0"/>
          </a:p>
        </p:txBody>
      </p:sp>
      <p:sp>
        <p:nvSpPr>
          <p:cNvPr id="199" name="Rectangle 198"/>
          <p:cNvSpPr/>
          <p:nvPr/>
        </p:nvSpPr>
        <p:spPr bwMode="auto">
          <a:xfrm>
            <a:off x="326785" y="6068578"/>
            <a:ext cx="169524" cy="169524"/>
          </a:xfrm>
          <a:prstGeom prst="rect">
            <a:avLst/>
          </a:prstGeom>
          <a:solidFill>
            <a:srgbClr val="2F2F2F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200" name="Rectangle 199"/>
          <p:cNvSpPr/>
          <p:nvPr/>
        </p:nvSpPr>
        <p:spPr bwMode="auto">
          <a:xfrm>
            <a:off x="326785" y="5819104"/>
            <a:ext cx="167584" cy="167584"/>
          </a:xfrm>
          <a:prstGeom prst="rect">
            <a:avLst/>
          </a:prstGeom>
          <a:solidFill>
            <a:srgbClr val="BEBECB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cxnSp>
        <p:nvCxnSpPr>
          <p:cNvPr id="130" name="Connecteur droit 90"/>
          <p:cNvCxnSpPr/>
          <p:nvPr/>
        </p:nvCxnSpPr>
        <p:spPr bwMode="auto">
          <a:xfrm flipV="1">
            <a:off x="10437269" y="1887722"/>
            <a:ext cx="0" cy="2520280"/>
          </a:xfrm>
          <a:prstGeom prst="line">
            <a:avLst/>
          </a:prstGeom>
          <a:ln w="12700">
            <a:solidFill>
              <a:srgbClr val="2F2F2F">
                <a:alpha val="6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Subtitle 2"/>
          <p:cNvSpPr txBox="1">
            <a:spLocks/>
          </p:cNvSpPr>
          <p:nvPr/>
        </p:nvSpPr>
        <p:spPr bwMode="auto">
          <a:xfrm>
            <a:off x="9992854" y="1631326"/>
            <a:ext cx="888829" cy="24766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4</a:t>
            </a:r>
            <a:endParaRPr lang="en-US" sz="1800" dirty="0"/>
          </a:p>
        </p:txBody>
      </p:sp>
      <p:cxnSp>
        <p:nvCxnSpPr>
          <p:cNvPr id="149" name="Straight Arrow Connector 148"/>
          <p:cNvCxnSpPr/>
          <p:nvPr/>
        </p:nvCxnSpPr>
        <p:spPr bwMode="auto">
          <a:xfrm>
            <a:off x="119336" y="2924944"/>
            <a:ext cx="19808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 bwMode="auto">
          <a:xfrm flipH="1">
            <a:off x="119336" y="3645024"/>
            <a:ext cx="198084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5"/>
          <p:cNvCxnSpPr/>
          <p:nvPr/>
        </p:nvCxnSpPr>
        <p:spPr bwMode="auto">
          <a:xfrm flipV="1">
            <a:off x="1497838" y="1631850"/>
            <a:ext cx="0" cy="238529"/>
          </a:xfrm>
          <a:prstGeom prst="line">
            <a:avLst/>
          </a:prstGeom>
          <a:ln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Subtitle 2"/>
          <p:cNvSpPr txBox="1">
            <a:spLocks/>
          </p:cNvSpPr>
          <p:nvPr/>
        </p:nvSpPr>
        <p:spPr bwMode="auto">
          <a:xfrm>
            <a:off x="59668" y="1639590"/>
            <a:ext cx="1432536" cy="2286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Position :</a:t>
            </a:r>
            <a:endParaRPr lang="en-US" sz="1800" dirty="0"/>
          </a:p>
        </p:txBody>
      </p:sp>
      <p:sp>
        <p:nvSpPr>
          <p:cNvPr id="133" name="Ellipse 119"/>
          <p:cNvSpPr/>
          <p:nvPr/>
        </p:nvSpPr>
        <p:spPr bwMode="auto">
          <a:xfrm>
            <a:off x="2427896" y="4118379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Ellipse 120"/>
          <p:cNvSpPr/>
          <p:nvPr/>
        </p:nvSpPr>
        <p:spPr bwMode="auto">
          <a:xfrm>
            <a:off x="2423593" y="2303041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Ellipse 121"/>
          <p:cNvSpPr/>
          <p:nvPr/>
        </p:nvSpPr>
        <p:spPr bwMode="auto">
          <a:xfrm>
            <a:off x="9268696" y="4122153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Ellipse 122"/>
          <p:cNvSpPr/>
          <p:nvPr/>
        </p:nvSpPr>
        <p:spPr bwMode="auto">
          <a:xfrm>
            <a:off x="9272403" y="2300095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Ellipse 165"/>
          <p:cNvSpPr/>
          <p:nvPr/>
        </p:nvSpPr>
        <p:spPr bwMode="auto">
          <a:xfrm>
            <a:off x="9272403" y="2853654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0" name="Ellipse 166"/>
          <p:cNvSpPr/>
          <p:nvPr/>
        </p:nvSpPr>
        <p:spPr bwMode="auto">
          <a:xfrm>
            <a:off x="9276295" y="3573016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Ellipse 119"/>
          <p:cNvSpPr/>
          <p:nvPr/>
        </p:nvSpPr>
        <p:spPr bwMode="auto">
          <a:xfrm>
            <a:off x="10369442" y="4115921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Ellipse 120"/>
          <p:cNvSpPr/>
          <p:nvPr/>
        </p:nvSpPr>
        <p:spPr bwMode="auto">
          <a:xfrm>
            <a:off x="10365139" y="2299205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3" name="TextBox 202"/>
          <p:cNvSpPr txBox="1"/>
          <p:nvPr/>
        </p:nvSpPr>
        <p:spPr bwMode="auto">
          <a:xfrm>
            <a:off x="2424506" y="224417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04" name="Ellipse 122"/>
          <p:cNvSpPr/>
          <p:nvPr/>
        </p:nvSpPr>
        <p:spPr bwMode="auto">
          <a:xfrm>
            <a:off x="7880820" y="497930"/>
            <a:ext cx="144016" cy="144016"/>
          </a:xfrm>
          <a:prstGeom prst="ellipse">
            <a:avLst/>
          </a:prstGeom>
          <a:noFill/>
          <a:ln w="12700"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" name="Isosceles Triangle 204"/>
          <p:cNvSpPr/>
          <p:nvPr/>
        </p:nvSpPr>
        <p:spPr bwMode="auto">
          <a:xfrm>
            <a:off x="7608519" y="469644"/>
            <a:ext cx="194399" cy="167585"/>
          </a:xfrm>
          <a:prstGeom prst="triangle">
            <a:avLst/>
          </a:prstGeom>
          <a:noFill/>
          <a:ln>
            <a:solidFill>
              <a:srgbClr val="2F2F2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TextBox 205"/>
          <p:cNvSpPr txBox="1"/>
          <p:nvPr/>
        </p:nvSpPr>
        <p:spPr bwMode="auto">
          <a:xfrm>
            <a:off x="2429241" y="4057491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 bwMode="auto">
          <a:xfrm>
            <a:off x="9276295" y="2244255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 bwMode="auto">
          <a:xfrm>
            <a:off x="9268695" y="4064608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11" name="Subtitle 2"/>
          <p:cNvSpPr txBox="1">
            <a:spLocks/>
          </p:cNvSpPr>
          <p:nvPr/>
        </p:nvSpPr>
        <p:spPr bwMode="auto">
          <a:xfrm>
            <a:off x="6105199" y="519504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VGI</a:t>
            </a:r>
            <a:r>
              <a:rPr lang="nl-NL" sz="1800" dirty="0"/>
              <a:t> : </a:t>
            </a:r>
            <a:r>
              <a:rPr lang="nl-NL" sz="1800" b="0" dirty="0"/>
              <a:t>Bayard-Alpert Gauge </a:t>
            </a:r>
            <a:r>
              <a:rPr lang="nl-NL" sz="1800" dirty="0"/>
              <a:t>(BAG)</a:t>
            </a:r>
            <a:endParaRPr lang="nl-NL" dirty="0"/>
          </a:p>
        </p:txBody>
      </p:sp>
      <p:sp>
        <p:nvSpPr>
          <p:cNvPr id="212" name="Ellipse 131"/>
          <p:cNvSpPr/>
          <p:nvPr/>
        </p:nvSpPr>
        <p:spPr bwMode="auto">
          <a:xfrm>
            <a:off x="5857621" y="5242465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Subtitle 2"/>
          <p:cNvSpPr txBox="1">
            <a:spLocks/>
          </p:cNvSpPr>
          <p:nvPr/>
        </p:nvSpPr>
        <p:spPr bwMode="auto">
          <a:xfrm>
            <a:off x="6105199" y="5810570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VGRB</a:t>
            </a:r>
            <a:r>
              <a:rPr lang="nl-NL" sz="1800" dirty="0"/>
              <a:t> : </a:t>
            </a:r>
            <a:r>
              <a:rPr lang="en-GB" sz="1800" b="0" dirty="0"/>
              <a:t>Pirani gauge</a:t>
            </a:r>
            <a:r>
              <a:rPr lang="en-US" sz="1800" b="0" dirty="0"/>
              <a:t>​</a:t>
            </a:r>
          </a:p>
        </p:txBody>
      </p:sp>
      <p:sp>
        <p:nvSpPr>
          <p:cNvPr id="214" name="Ellipse 133"/>
          <p:cNvSpPr/>
          <p:nvPr/>
        </p:nvSpPr>
        <p:spPr bwMode="auto">
          <a:xfrm>
            <a:off x="5857621" y="5857986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5" name="Subtitle 2"/>
          <p:cNvSpPr txBox="1">
            <a:spLocks/>
          </p:cNvSpPr>
          <p:nvPr/>
        </p:nvSpPr>
        <p:spPr bwMode="auto">
          <a:xfrm>
            <a:off x="6105199" y="5402348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VQM : </a:t>
            </a:r>
            <a:r>
              <a:rPr lang="nl-NL" sz="1800" b="0" dirty="0"/>
              <a:t>Vacuum Quality Monitor</a:t>
            </a:r>
            <a:endParaRPr lang="nl-NL" b="0" dirty="0"/>
          </a:p>
        </p:txBody>
      </p:sp>
      <p:sp>
        <p:nvSpPr>
          <p:cNvPr id="216" name="Ellipse 135"/>
          <p:cNvSpPr/>
          <p:nvPr/>
        </p:nvSpPr>
        <p:spPr bwMode="auto">
          <a:xfrm>
            <a:off x="5857621" y="5449764"/>
            <a:ext cx="144016" cy="144016"/>
          </a:xfrm>
          <a:prstGeom prst="ellipse">
            <a:avLst/>
          </a:prstGeom>
          <a:solidFill>
            <a:srgbClr val="FFFF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Subtitle 2"/>
          <p:cNvSpPr txBox="1">
            <a:spLocks/>
          </p:cNvSpPr>
          <p:nvPr/>
        </p:nvSpPr>
        <p:spPr bwMode="auto">
          <a:xfrm>
            <a:off x="6105199" y="5605374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RGA : </a:t>
            </a:r>
            <a:r>
              <a:rPr lang="nl-NL" sz="1800" b="0" dirty="0"/>
              <a:t>Residual Gas Analyser</a:t>
            </a:r>
            <a:endParaRPr lang="nl-NL" b="0" dirty="0"/>
          </a:p>
        </p:txBody>
      </p:sp>
      <p:sp>
        <p:nvSpPr>
          <p:cNvPr id="218" name="Ellipse 137"/>
          <p:cNvSpPr/>
          <p:nvPr/>
        </p:nvSpPr>
        <p:spPr bwMode="auto">
          <a:xfrm>
            <a:off x="5857621" y="5652790"/>
            <a:ext cx="144016" cy="144016"/>
          </a:xfrm>
          <a:prstGeom prst="ellipse">
            <a:avLst/>
          </a:prstGeom>
          <a:solidFill>
            <a:srgbClr val="FF0000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Ellipse 139"/>
          <p:cNvSpPr/>
          <p:nvPr/>
        </p:nvSpPr>
        <p:spPr bwMode="auto">
          <a:xfrm>
            <a:off x="5857621" y="6061002"/>
            <a:ext cx="144016" cy="144016"/>
          </a:xfrm>
          <a:prstGeom prst="ellipse">
            <a:avLst/>
          </a:prstGeom>
          <a:solidFill>
            <a:srgbClr val="61C4D3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Subtitle 2"/>
          <p:cNvSpPr txBox="1">
            <a:spLocks/>
          </p:cNvSpPr>
          <p:nvPr/>
        </p:nvSpPr>
        <p:spPr bwMode="auto">
          <a:xfrm>
            <a:off x="6105199" y="4992023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i="1" dirty="0"/>
              <a:t>VGPB</a:t>
            </a:r>
            <a:r>
              <a:rPr lang="nl-NL" sz="1800" dirty="0"/>
              <a:t> : </a:t>
            </a:r>
            <a:r>
              <a:rPr lang="nl-NL" sz="1800" b="0" dirty="0"/>
              <a:t>Penning Gauge</a:t>
            </a:r>
            <a:endParaRPr lang="nl-NL" i="1" dirty="0"/>
          </a:p>
        </p:txBody>
      </p:sp>
      <p:sp>
        <p:nvSpPr>
          <p:cNvPr id="221" name="Ellipse 131"/>
          <p:cNvSpPr/>
          <p:nvPr/>
        </p:nvSpPr>
        <p:spPr bwMode="auto">
          <a:xfrm>
            <a:off x="5857621" y="503943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Subtitle 2"/>
          <p:cNvSpPr txBox="1">
            <a:spLocks/>
          </p:cNvSpPr>
          <p:nvPr/>
        </p:nvSpPr>
        <p:spPr bwMode="auto">
          <a:xfrm>
            <a:off x="9780775" y="6017361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N </a:t>
            </a:r>
            <a:r>
              <a:rPr lang="nl-NL" sz="1800" dirty="0"/>
              <a:t>: </a:t>
            </a:r>
            <a:r>
              <a:rPr lang="en-GB" sz="1800" b="0" dirty="0"/>
              <a:t>NEG cartridge</a:t>
            </a:r>
            <a:endParaRPr lang="en-US" sz="1800" b="0" dirty="0"/>
          </a:p>
        </p:txBody>
      </p:sp>
      <p:sp>
        <p:nvSpPr>
          <p:cNvPr id="223" name="TextBox 222"/>
          <p:cNvSpPr txBox="1"/>
          <p:nvPr/>
        </p:nvSpPr>
        <p:spPr bwMode="auto">
          <a:xfrm>
            <a:off x="9506420" y="6013297"/>
            <a:ext cx="1440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X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24" name="Subtitle 2"/>
          <p:cNvSpPr txBox="1">
            <a:spLocks/>
          </p:cNvSpPr>
          <p:nvPr/>
        </p:nvSpPr>
        <p:spPr bwMode="auto">
          <a:xfrm>
            <a:off x="6105199" y="6013586"/>
            <a:ext cx="3167204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VPIA </a:t>
            </a:r>
            <a:r>
              <a:rPr lang="nl-NL" sz="1800" dirty="0"/>
              <a:t>: </a:t>
            </a:r>
            <a:r>
              <a:rPr lang="en-GB" sz="1800" b="0" dirty="0"/>
              <a:t>Vacuum Pump</a:t>
            </a:r>
            <a:endParaRPr lang="en-US" sz="1800" b="0" dirty="0"/>
          </a:p>
        </p:txBody>
      </p:sp>
      <p:sp>
        <p:nvSpPr>
          <p:cNvPr id="225" name="Subtitle 2"/>
          <p:cNvSpPr txBox="1">
            <a:spLocks/>
          </p:cNvSpPr>
          <p:nvPr/>
        </p:nvSpPr>
        <p:spPr bwMode="auto">
          <a:xfrm>
            <a:off x="6104649" y="4779979"/>
            <a:ext cx="5236105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b="0" dirty="0"/>
              <a:t>Unused</a:t>
            </a:r>
            <a:endParaRPr lang="nl-NL" b="0" dirty="0"/>
          </a:p>
        </p:txBody>
      </p:sp>
      <p:sp>
        <p:nvSpPr>
          <p:cNvPr id="226" name="Ellipse 131"/>
          <p:cNvSpPr/>
          <p:nvPr/>
        </p:nvSpPr>
        <p:spPr bwMode="auto">
          <a:xfrm>
            <a:off x="5857071" y="4827395"/>
            <a:ext cx="144016" cy="144016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Isosceles Triangle 226"/>
          <p:cNvSpPr/>
          <p:nvPr/>
        </p:nvSpPr>
        <p:spPr bwMode="auto">
          <a:xfrm>
            <a:off x="9481228" y="5813540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Subtitle 2"/>
          <p:cNvSpPr txBox="1">
            <a:spLocks/>
          </p:cNvSpPr>
          <p:nvPr/>
        </p:nvSpPr>
        <p:spPr bwMode="auto">
          <a:xfrm>
            <a:off x="9780774" y="5783639"/>
            <a:ext cx="2172866" cy="2161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fontAlgn="base"/>
            <a:r>
              <a:rPr lang="nl-NL" sz="1800" i="1" dirty="0"/>
              <a:t>VF </a:t>
            </a:r>
            <a:r>
              <a:rPr lang="nl-NL" sz="1800" dirty="0"/>
              <a:t>: </a:t>
            </a:r>
            <a:r>
              <a:rPr lang="en-GB" sz="1800" b="0" dirty="0"/>
              <a:t>Vacuum Flange</a:t>
            </a:r>
            <a:endParaRPr lang="en-US" sz="1800" b="0" dirty="0"/>
          </a:p>
        </p:txBody>
      </p:sp>
      <p:sp>
        <p:nvSpPr>
          <p:cNvPr id="229" name="Isosceles Triangle 228"/>
          <p:cNvSpPr/>
          <p:nvPr/>
        </p:nvSpPr>
        <p:spPr bwMode="auto">
          <a:xfrm>
            <a:off x="3828267" y="273906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Isosceles Triangle 229"/>
          <p:cNvSpPr/>
          <p:nvPr/>
        </p:nvSpPr>
        <p:spPr bwMode="auto">
          <a:xfrm>
            <a:off x="3825313" y="2932355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Isosceles Triangle 230"/>
          <p:cNvSpPr/>
          <p:nvPr/>
        </p:nvSpPr>
        <p:spPr bwMode="auto">
          <a:xfrm>
            <a:off x="7828832" y="344311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Isosceles Triangle 231"/>
          <p:cNvSpPr/>
          <p:nvPr/>
        </p:nvSpPr>
        <p:spPr bwMode="auto">
          <a:xfrm>
            <a:off x="7825878" y="3636409"/>
            <a:ext cx="194399" cy="1675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Ellipse 125"/>
          <p:cNvSpPr/>
          <p:nvPr/>
        </p:nvSpPr>
        <p:spPr bwMode="auto">
          <a:xfrm>
            <a:off x="5856093" y="2924177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Ellipse 117"/>
          <p:cNvSpPr/>
          <p:nvPr/>
        </p:nvSpPr>
        <p:spPr bwMode="auto">
          <a:xfrm>
            <a:off x="5856093" y="3639252"/>
            <a:ext cx="144016" cy="144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Ellipse 165"/>
          <p:cNvSpPr/>
          <p:nvPr/>
        </p:nvSpPr>
        <p:spPr bwMode="auto">
          <a:xfrm>
            <a:off x="2425812" y="2850779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Ellipse 166"/>
          <p:cNvSpPr/>
          <p:nvPr/>
        </p:nvSpPr>
        <p:spPr bwMode="auto">
          <a:xfrm>
            <a:off x="2429704" y="3565854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Ellipse 165"/>
          <p:cNvSpPr/>
          <p:nvPr/>
        </p:nvSpPr>
        <p:spPr bwMode="auto">
          <a:xfrm>
            <a:off x="10364186" y="2845808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Ellipse 166"/>
          <p:cNvSpPr/>
          <p:nvPr/>
        </p:nvSpPr>
        <p:spPr bwMode="auto">
          <a:xfrm>
            <a:off x="10368078" y="3567507"/>
            <a:ext cx="144016" cy="144016"/>
          </a:xfrm>
          <a:prstGeom prst="ellipse">
            <a:avLst/>
          </a:prstGeom>
          <a:solidFill>
            <a:srgbClr val="75451D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18BF3C0B-B26D-C91A-8111-892251BC26E8}"/>
              </a:ext>
            </a:extLst>
          </p:cNvPr>
          <p:cNvSpPr txBox="1">
            <a:spLocks/>
          </p:cNvSpPr>
          <p:nvPr/>
        </p:nvSpPr>
        <p:spPr bwMode="auto">
          <a:xfrm>
            <a:off x="10663132" y="1628800"/>
            <a:ext cx="1328982" cy="24463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dirty="0"/>
              <a:t>.5L8.</a:t>
            </a:r>
            <a:endParaRPr lang="en-US" sz="18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7BCD6E8-914D-54D2-81AD-867104FAF96F}"/>
              </a:ext>
            </a:extLst>
          </p:cNvPr>
          <p:cNvSpPr txBox="1">
            <a:spLocks/>
          </p:cNvSpPr>
          <p:nvPr/>
        </p:nvSpPr>
        <p:spPr bwMode="auto">
          <a:xfrm>
            <a:off x="11008541" y="1684675"/>
            <a:ext cx="1183459" cy="1970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0033A0"/>
                </a:solidFill>
              </a:rPr>
              <a:t>B</a:t>
            </a:r>
          </a:p>
          <a:p>
            <a:pPr algn="ct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C00000"/>
                </a:solidFill>
              </a:rPr>
              <a:t>R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F0F45AE-AD51-DF82-F699-47B550CD6ED8}"/>
              </a:ext>
            </a:extLst>
          </p:cNvPr>
          <p:cNvSpPr txBox="1">
            <a:spLocks/>
          </p:cNvSpPr>
          <p:nvPr/>
        </p:nvSpPr>
        <p:spPr bwMode="auto">
          <a:xfrm>
            <a:off x="632443" y="6028012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RFA : </a:t>
            </a:r>
            <a:r>
              <a:rPr lang="nl-NL" sz="1800" b="0" dirty="0" err="1"/>
              <a:t>Retarding</a:t>
            </a:r>
            <a:r>
              <a:rPr lang="nl-NL" sz="1800" b="0" dirty="0"/>
              <a:t> Field </a:t>
            </a:r>
            <a:r>
              <a:rPr lang="nl-NL" sz="1800" b="0" dirty="0" err="1"/>
              <a:t>Analyser</a:t>
            </a:r>
            <a:endParaRPr lang="nl-NL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D7ED1DE-4DD7-3DBB-FFCB-58DE512C1A61}"/>
              </a:ext>
            </a:extLst>
          </p:cNvPr>
          <p:cNvSpPr txBox="1">
            <a:spLocks/>
          </p:cNvSpPr>
          <p:nvPr/>
        </p:nvSpPr>
        <p:spPr bwMode="auto">
          <a:xfrm>
            <a:off x="630504" y="5783639"/>
            <a:ext cx="5688012" cy="2506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nl-NL" sz="1800" dirty="0"/>
              <a:t>kick : </a:t>
            </a:r>
            <a:r>
              <a:rPr lang="nl-NL" sz="1800" b="0" dirty="0"/>
              <a:t>kicker (</a:t>
            </a:r>
            <a:r>
              <a:rPr lang="nl-NL" sz="1800" b="0" dirty="0" err="1"/>
              <a:t>Electron</a:t>
            </a:r>
            <a:r>
              <a:rPr lang="nl-NL" sz="1800" b="0" dirty="0"/>
              <a:t> Kicker Detector)</a:t>
            </a:r>
            <a:endParaRPr lang="nl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5DDEF7-B527-8639-5861-E855421DCF14}"/>
              </a:ext>
            </a:extLst>
          </p:cNvPr>
          <p:cNvSpPr/>
          <p:nvPr/>
        </p:nvSpPr>
        <p:spPr bwMode="auto">
          <a:xfrm>
            <a:off x="3843312" y="2839191"/>
            <a:ext cx="158530" cy="158530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C98850-128B-7665-4292-D53F0CB21F4B}"/>
              </a:ext>
            </a:extLst>
          </p:cNvPr>
          <p:cNvSpPr/>
          <p:nvPr/>
        </p:nvSpPr>
        <p:spPr bwMode="auto">
          <a:xfrm>
            <a:off x="7842647" y="3541818"/>
            <a:ext cx="158530" cy="158530"/>
          </a:xfrm>
          <a:prstGeom prst="rect">
            <a:avLst/>
          </a:prstGeom>
          <a:solidFill>
            <a:srgbClr val="E15E32"/>
          </a:solidFill>
          <a:ln w="254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61C4D3"/>
              </a:solidFill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07CDC34-9AFB-27ED-484F-4B7F4859D411}"/>
              </a:ext>
            </a:extLst>
          </p:cNvPr>
          <p:cNvSpPr txBox="1">
            <a:spLocks/>
          </p:cNvSpPr>
          <p:nvPr/>
        </p:nvSpPr>
        <p:spPr bwMode="auto">
          <a:xfrm>
            <a:off x="3505545" y="2521602"/>
            <a:ext cx="858418" cy="15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>
                <a:solidFill>
                  <a:srgbClr val="E15E32"/>
                </a:solidFill>
              </a:rPr>
              <a:t>Pt100 air B</a:t>
            </a:r>
            <a:endParaRPr lang="nl-NL" sz="1000" b="0" i="1" dirty="0">
              <a:solidFill>
                <a:srgbClr val="E15E32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DA79A996-574A-0214-F2D9-AEEA3EDACBE9}"/>
              </a:ext>
            </a:extLst>
          </p:cNvPr>
          <p:cNvSpPr txBox="1">
            <a:spLocks/>
          </p:cNvSpPr>
          <p:nvPr/>
        </p:nvSpPr>
        <p:spPr bwMode="auto">
          <a:xfrm>
            <a:off x="7515900" y="3930786"/>
            <a:ext cx="858418" cy="15048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nl-NL" sz="1000" i="1">
                <a:solidFill>
                  <a:srgbClr val="E15E32"/>
                </a:solidFill>
              </a:rPr>
              <a:t>Pt100 air R</a:t>
            </a:r>
            <a:endParaRPr lang="nl-NL" sz="1000" b="0" i="1" dirty="0">
              <a:solidFill>
                <a:srgbClr val="E15E32"/>
              </a:solidFill>
            </a:endParaRPr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B41CCD61-DB4F-7E21-502C-9F78AB4D587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661AC4EF-0CD2-45A9-9598-7735F448F7FD}" type="datetime1">
              <a:rPr lang="en-GB" sz="1200" smtClean="0"/>
              <a:t>06/12/2023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478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A41F78-31A7-9574-CEED-B2B1D6607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126" y="1588900"/>
            <a:ext cx="4047466" cy="1433949"/>
          </a:xfrm>
          <a:prstGeom prst="rect">
            <a:avLst/>
          </a:prstGeom>
          <a:ln w="38100">
            <a:solidFill>
              <a:srgbClr val="E15E32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4D45BB-7696-EDC9-7612-BD69F3FE7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194" y="1196609"/>
            <a:ext cx="6774926" cy="25244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2EC5CD-5002-9597-C5E2-A947447E1C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917"/>
          <a:stretch/>
        </p:blipFill>
        <p:spPr>
          <a:xfrm>
            <a:off x="399666" y="3589472"/>
            <a:ext cx="6768136" cy="2243956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Hybrid and 72b filling schemes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BA7E46-33F8-AAB7-0DC4-ADE020FC5805}"/>
              </a:ext>
            </a:extLst>
          </p:cNvPr>
          <p:cNvSpPr txBox="1"/>
          <p:nvPr/>
        </p:nvSpPr>
        <p:spPr bwMode="auto">
          <a:xfrm>
            <a:off x="407988" y="5913858"/>
            <a:ext cx="6712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u="sng">
                <a:solidFill>
                  <a:srgbClr val="2F2F2F"/>
                </a:solidFill>
              </a:rPr>
              <a:t>Ppb vs Bunch site number for hybrid (top) and 72b (bottom) filling scheme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88E24CE-9DAF-5043-97EB-2AB0CECBAE93}"/>
              </a:ext>
            </a:extLst>
          </p:cNvPr>
          <p:cNvCxnSpPr>
            <a:cxnSpLocks/>
          </p:cNvCxnSpPr>
          <p:nvPr/>
        </p:nvCxnSpPr>
        <p:spPr>
          <a:xfrm>
            <a:off x="687704" y="1222310"/>
            <a:ext cx="6488416" cy="0"/>
          </a:xfrm>
          <a:prstGeom prst="straightConnector1">
            <a:avLst/>
          </a:prstGeom>
          <a:ln w="28575">
            <a:solidFill>
              <a:srgbClr val="2F2F2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61A988C-CE79-A57A-F616-8DDE534CB1E1}"/>
              </a:ext>
            </a:extLst>
          </p:cNvPr>
          <p:cNvSpPr txBox="1"/>
          <p:nvPr/>
        </p:nvSpPr>
        <p:spPr bwMode="auto">
          <a:xfrm>
            <a:off x="687703" y="888831"/>
            <a:ext cx="6480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</a:rPr>
              <a:t>1 turn of the LHC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82C433D-8D90-E8E3-EA32-E2C914514C28}"/>
              </a:ext>
            </a:extLst>
          </p:cNvPr>
          <p:cNvSpPr/>
          <p:nvPr/>
        </p:nvSpPr>
        <p:spPr>
          <a:xfrm>
            <a:off x="5917959" y="2173913"/>
            <a:ext cx="461827" cy="39888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D9F3076-B73B-48B1-08D4-1C5C8F63F13C}"/>
              </a:ext>
            </a:extLst>
          </p:cNvPr>
          <p:cNvCxnSpPr>
            <a:cxnSpLocks/>
          </p:cNvCxnSpPr>
          <p:nvPr/>
        </p:nvCxnSpPr>
        <p:spPr>
          <a:xfrm>
            <a:off x="6379786" y="2572802"/>
            <a:ext cx="997340" cy="46285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144D889-360D-53CF-8C0D-0E59934CBDB0}"/>
              </a:ext>
            </a:extLst>
          </p:cNvPr>
          <p:cNvCxnSpPr>
            <a:cxnSpLocks/>
          </p:cNvCxnSpPr>
          <p:nvPr/>
        </p:nvCxnSpPr>
        <p:spPr bwMode="auto">
          <a:xfrm flipV="1">
            <a:off x="6379786" y="1561652"/>
            <a:ext cx="997340" cy="612261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8A37CAD-71B0-1F8C-E602-8B563968E9C9}"/>
              </a:ext>
            </a:extLst>
          </p:cNvPr>
          <p:cNvSpPr txBox="1"/>
          <p:nvPr/>
        </p:nvSpPr>
        <p:spPr bwMode="auto">
          <a:xfrm>
            <a:off x="8607651" y="977274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  hybrid»</a:t>
            </a:r>
            <a:endParaRPr lang="fr-FR" sz="1400" b="1">
              <a:solidFill>
                <a:srgbClr val="0033A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fr-FR" sz="1400" b="1">
                <a:solidFill>
                  <a:srgbClr val="0033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*(</a:t>
            </a:r>
            <a:r>
              <a:rPr lang="fr-FR" sz="1400" b="1">
                <a:solidFill>
                  <a:srgbClr val="6E246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8b4e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+ </a:t>
            </a:r>
            <a:r>
              <a:rPr lang="fr-FR" sz="1400" b="1">
                <a:solidFill>
                  <a:srgbClr val="0033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*(</a:t>
            </a:r>
            <a:r>
              <a:rPr lang="fr-FR" sz="1400" b="1">
                <a:solidFill>
                  <a:srgbClr val="6E246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36b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9CA8E9-4EBC-082F-8C41-1D2C384B03B3}"/>
              </a:ext>
            </a:extLst>
          </p:cNvPr>
          <p:cNvSpPr txBox="1"/>
          <p:nvPr/>
        </p:nvSpPr>
        <p:spPr bwMode="auto">
          <a:xfrm rot="16200000">
            <a:off x="-340272" y="4389960"/>
            <a:ext cx="10632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sz="1600" b="1">
                <a:solidFill>
                  <a:srgbClr val="0033A0"/>
                </a:solidFill>
              </a:rPr>
              <a:t>Fill 8673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40D09B-E993-9032-5992-E16FA719ED8B}"/>
              </a:ext>
            </a:extLst>
          </p:cNvPr>
          <p:cNvSpPr txBox="1"/>
          <p:nvPr/>
        </p:nvSpPr>
        <p:spPr bwMode="auto">
          <a:xfrm rot="16200000">
            <a:off x="-340271" y="2401723"/>
            <a:ext cx="10632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sz="1600" b="1">
                <a:solidFill>
                  <a:srgbClr val="0033A0"/>
                </a:solidFill>
              </a:rPr>
              <a:t>Fill 8736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402531A-E496-B1CB-E1A9-A26133CDE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5127" y="3815917"/>
            <a:ext cx="2762941" cy="1429668"/>
          </a:xfrm>
          <a:prstGeom prst="rect">
            <a:avLst/>
          </a:prstGeom>
          <a:ln w="38100">
            <a:solidFill>
              <a:srgbClr val="E15E32"/>
            </a:solidFill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43D464BD-BB2C-391B-7046-7ACD636BBFD7}"/>
              </a:ext>
            </a:extLst>
          </p:cNvPr>
          <p:cNvSpPr/>
          <p:nvPr/>
        </p:nvSpPr>
        <p:spPr>
          <a:xfrm>
            <a:off x="2889959" y="4396612"/>
            <a:ext cx="307777" cy="39888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Straight Connector 26">
            <a:extLst>
              <a:ext uri="{FF2B5EF4-FFF2-40B4-BE49-F238E27FC236}">
                <a16:creationId xmlns:a16="http://schemas.microsoft.com/office/drawing/2014/main" id="{97F4C5EB-12A1-E74D-72A1-98EAA1DCE46A}"/>
              </a:ext>
            </a:extLst>
          </p:cNvPr>
          <p:cNvCxnSpPr>
            <a:cxnSpLocks/>
          </p:cNvCxnSpPr>
          <p:nvPr/>
        </p:nvCxnSpPr>
        <p:spPr bwMode="auto">
          <a:xfrm>
            <a:off x="3193340" y="4786380"/>
            <a:ext cx="973428" cy="477694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9">
            <a:extLst>
              <a:ext uri="{FF2B5EF4-FFF2-40B4-BE49-F238E27FC236}">
                <a16:creationId xmlns:a16="http://schemas.microsoft.com/office/drawing/2014/main" id="{EC3F8362-7C32-9364-9CA9-EFD31C94EA29}"/>
              </a:ext>
            </a:extLst>
          </p:cNvPr>
          <p:cNvCxnSpPr>
            <a:cxnSpLocks/>
          </p:cNvCxnSpPr>
          <p:nvPr/>
        </p:nvCxnSpPr>
        <p:spPr bwMode="auto">
          <a:xfrm flipV="1">
            <a:off x="3193340" y="3804280"/>
            <a:ext cx="971055" cy="591368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13D40210-61D1-07B1-5D1B-07C769602D20}"/>
              </a:ext>
            </a:extLst>
          </p:cNvPr>
          <p:cNvSpPr txBox="1"/>
          <p:nvPr/>
        </p:nvSpPr>
        <p:spPr bwMode="auto">
          <a:xfrm>
            <a:off x="5041710" y="5311471"/>
            <a:ext cx="8124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>
                <a:solidFill>
                  <a:srgbClr val="0033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*(</a:t>
            </a:r>
            <a:r>
              <a:rPr lang="fr-FR" sz="1400" b="1">
                <a:solidFill>
                  <a:srgbClr val="6E2466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72b</a:t>
            </a:r>
            <a:r>
              <a:rPr lang="fr-FR" sz="14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F6FA9CC8-139F-6114-60E5-2974C2CA9E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825041"/>
                  </p:ext>
                </p:extLst>
              </p:nvPr>
            </p:nvGraphicFramePr>
            <p:xfrm>
              <a:off x="7261690" y="3738531"/>
              <a:ext cx="4792810" cy="1525543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958562">
                      <a:extLst>
                        <a:ext uri="{9D8B030D-6E8A-4147-A177-3AD203B41FA5}">
                          <a16:colId xmlns:a16="http://schemas.microsoft.com/office/drawing/2014/main" val="514998371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2807043061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3310774954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2396348335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1603649091"/>
                        </a:ext>
                      </a:extLst>
                    </a:gridCol>
                  </a:tblGrid>
                  <a:tr h="42196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1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𝐅𝐢𝐥𝐥</m:t>
                                </m:r>
                                <m:r>
                                  <a:rPr lang="fr-FR" b="1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b="1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𝐧</m:t>
                                </m:r>
                                <m:r>
                                  <a:rPr lang="fr-FR" b="1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fr-FR" i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Filling scheme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𝒃𝒖𝒏𝒄𝒉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i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𝒑𝒑𝒃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sSup>
                                      <m:sSupPr>
                                        <m:ctrlP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𝟏𝟎</m:t>
                                        </m:r>
                                      </m:e>
                                      <m:sup>
                                        <m: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 i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𝑩</m:t>
                                    </m:r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sSup>
                                      <m:sSupPr>
                                        <m:ctrlP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𝟏𝟎</m:t>
                                        </m:r>
                                      </m:e>
                                      <m:sup>
                                        <m:r>
                                          <a:rPr lang="fr-FR" b="1" i="1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  <m:r>
                                          <a:rPr lang="fr-FR" b="1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𝟒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fr-FR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9210940"/>
                      </a:ext>
                    </a:extLst>
                  </a:tr>
                  <a:tr h="421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8736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2.60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1712309"/>
                      </a:ext>
                    </a:extLst>
                  </a:tr>
                  <a:tr h="421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8673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72b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591532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F6FA9CC8-139F-6114-60E5-2974C2CA9E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825041"/>
                  </p:ext>
                </p:extLst>
              </p:nvPr>
            </p:nvGraphicFramePr>
            <p:xfrm>
              <a:off x="7261690" y="3738531"/>
              <a:ext cx="4792810" cy="1525543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958562">
                      <a:extLst>
                        <a:ext uri="{9D8B030D-6E8A-4147-A177-3AD203B41FA5}">
                          <a16:colId xmlns:a16="http://schemas.microsoft.com/office/drawing/2014/main" val="514998371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2807043061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3310774954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2396348335"/>
                        </a:ext>
                      </a:extLst>
                    </a:gridCol>
                    <a:gridCol w="958562">
                      <a:extLst>
                        <a:ext uri="{9D8B030D-6E8A-4147-A177-3AD203B41FA5}">
                          <a16:colId xmlns:a16="http://schemas.microsoft.com/office/drawing/2014/main" val="1603649091"/>
                        </a:ext>
                      </a:extLst>
                    </a:gridCol>
                  </a:tblGrid>
                  <a:tr h="68160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t="-2679" r="-402548" b="-133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Filling scheme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00637" t="-2679" r="-201911" b="-133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298734" t="-2679" r="-100633" b="-1330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6"/>
                          <a:stretch>
                            <a:fillRect l="-401274" t="-2679" r="-1274" b="-1330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29210940"/>
                      </a:ext>
                    </a:extLst>
                  </a:tr>
                  <a:tr h="421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8736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1818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2.60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1712309"/>
                      </a:ext>
                    </a:extLst>
                  </a:tr>
                  <a:tr h="4219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8673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72b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1.45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591532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CD26DB9B-6873-E300-0B9B-0D5AFC45F33D}"/>
              </a:ext>
            </a:extLst>
          </p:cNvPr>
          <p:cNvSpPr/>
          <p:nvPr/>
        </p:nvSpPr>
        <p:spPr>
          <a:xfrm>
            <a:off x="4288180" y="3815916"/>
            <a:ext cx="1217424" cy="14278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FBF2301-60DB-759A-2CD1-59F5EF4143FC}"/>
              </a:ext>
            </a:extLst>
          </p:cNvPr>
          <p:cNvSpPr/>
          <p:nvPr/>
        </p:nvSpPr>
        <p:spPr>
          <a:xfrm>
            <a:off x="9078221" y="1592700"/>
            <a:ext cx="61817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9A7B48-104D-BD2B-5C21-C895A8A7544B}"/>
              </a:ext>
            </a:extLst>
          </p:cNvPr>
          <p:cNvSpPr/>
          <p:nvPr/>
        </p:nvSpPr>
        <p:spPr>
          <a:xfrm>
            <a:off x="9882166" y="1592700"/>
            <a:ext cx="61817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AFC4C56-CC3E-98AC-EF72-6661677A68E5}"/>
              </a:ext>
            </a:extLst>
          </p:cNvPr>
          <p:cNvSpPr/>
          <p:nvPr/>
        </p:nvSpPr>
        <p:spPr>
          <a:xfrm>
            <a:off x="10682623" y="1592700"/>
            <a:ext cx="61817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433631-9C26-D89D-673B-56813F77D998}"/>
              </a:ext>
            </a:extLst>
          </p:cNvPr>
          <p:cNvSpPr/>
          <p:nvPr/>
        </p:nvSpPr>
        <p:spPr>
          <a:xfrm>
            <a:off x="7494278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3989F2-E6FF-4D20-947B-FC934B1005D2}"/>
              </a:ext>
            </a:extLst>
          </p:cNvPr>
          <p:cNvSpPr/>
          <p:nvPr/>
        </p:nvSpPr>
        <p:spPr>
          <a:xfrm>
            <a:off x="7704216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6B8A6CE-4253-C28F-C342-4AB5FB5C563D}"/>
              </a:ext>
            </a:extLst>
          </p:cNvPr>
          <p:cNvSpPr/>
          <p:nvPr/>
        </p:nvSpPr>
        <p:spPr>
          <a:xfrm>
            <a:off x="7909178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D11E4F-E8DF-5ECA-817D-35A4F87D7ECB}"/>
              </a:ext>
            </a:extLst>
          </p:cNvPr>
          <p:cNvSpPr/>
          <p:nvPr/>
        </p:nvSpPr>
        <p:spPr>
          <a:xfrm>
            <a:off x="8119116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8F92877-45F9-7710-C36C-50EA6A2186D4}"/>
              </a:ext>
            </a:extLst>
          </p:cNvPr>
          <p:cNvSpPr/>
          <p:nvPr/>
        </p:nvSpPr>
        <p:spPr>
          <a:xfrm>
            <a:off x="8352976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792B656-1515-C0D0-D1A0-535D22B8A045}"/>
              </a:ext>
            </a:extLst>
          </p:cNvPr>
          <p:cNvSpPr/>
          <p:nvPr/>
        </p:nvSpPr>
        <p:spPr>
          <a:xfrm>
            <a:off x="8562914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667928E-96B1-984C-EDF2-FE52A5225609}"/>
              </a:ext>
            </a:extLst>
          </p:cNvPr>
          <p:cNvSpPr/>
          <p:nvPr/>
        </p:nvSpPr>
        <p:spPr>
          <a:xfrm>
            <a:off x="8769835" y="1592700"/>
            <a:ext cx="143669" cy="14318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2964A33-A463-2A9D-4324-3CC35361DB51}"/>
              </a:ext>
            </a:extLst>
          </p:cNvPr>
          <p:cNvSpPr/>
          <p:nvPr/>
        </p:nvSpPr>
        <p:spPr>
          <a:xfrm>
            <a:off x="5661032" y="3815916"/>
            <a:ext cx="1217424" cy="142783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285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1ED4FB-5F29-0055-464B-B2FB6A2AD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44824"/>
            <a:ext cx="11376024" cy="4355950"/>
          </a:xfrm>
        </p:spPr>
        <p:txBody>
          <a:bodyPr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2F2F2F"/>
                </a:solidFill>
              </a:rPr>
              <a:t>I present the observations performed on some of the 2023 fills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>
                <a:solidFill>
                  <a:srgbClr val="2F2F2F"/>
                </a:solidFill>
              </a:rPr>
              <a:t>Results are therefore preliminary</a:t>
            </a:r>
            <a:endParaRPr lang="en-GB" sz="2400" b="1" dirty="0">
              <a:solidFill>
                <a:srgbClr val="2F2F2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r-FR" sz="4800"/>
              <a:t>Disclaimer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4580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9976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0D80FE0-502E-567F-A6A8-0D769A104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084" y="2624849"/>
            <a:ext cx="5920915" cy="33239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843197-C690-65B3-0F32-91BD037A30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2638"/>
          <a:stretch/>
        </p:blipFill>
        <p:spPr>
          <a:xfrm>
            <a:off x="280140" y="2624850"/>
            <a:ext cx="5688015" cy="3302415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ESD formula and plots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B74FF6-D142-6E30-4486-0F42F23C91AC}"/>
              </a:ext>
            </a:extLst>
          </p:cNvPr>
          <p:cNvSpPr txBox="1"/>
          <p:nvPr/>
        </p:nvSpPr>
        <p:spPr bwMode="auto">
          <a:xfrm>
            <a:off x="10523107" y="3444134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EEA832-EF7F-7661-0A34-FDA2CAAC40CE}"/>
              </a:ext>
            </a:extLst>
          </p:cNvPr>
          <p:cNvSpPr txBox="1"/>
          <p:nvPr/>
        </p:nvSpPr>
        <p:spPr bwMode="auto">
          <a:xfrm>
            <a:off x="8929684" y="4487210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E9FDC1-5ADA-4D43-27A9-EC35937FF11F}"/>
              </a:ext>
            </a:extLst>
          </p:cNvPr>
          <p:cNvSpPr txBox="1"/>
          <p:nvPr/>
        </p:nvSpPr>
        <p:spPr bwMode="auto">
          <a:xfrm>
            <a:off x="4691947" y="3037397"/>
            <a:ext cx="93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4E6F02-0F63-835C-4613-6933CD0024B3}"/>
              </a:ext>
            </a:extLst>
          </p:cNvPr>
          <p:cNvSpPr txBox="1"/>
          <p:nvPr/>
        </p:nvSpPr>
        <p:spPr bwMode="auto">
          <a:xfrm>
            <a:off x="4243884" y="5005569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A144B2E0-ACA9-1E45-6407-BF191133E5FD}"/>
              </a:ext>
            </a:extLst>
          </p:cNvPr>
          <p:cNvSpPr txBox="1"/>
          <p:nvPr/>
        </p:nvSpPr>
        <p:spPr bwMode="auto">
          <a:xfrm rot="16200000">
            <a:off x="-1309345" y="4169721"/>
            <a:ext cx="291735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Pressure / Electron flux [mbar/(A.cm</a:t>
            </a:r>
            <a:r>
              <a:rPr lang="fr-FR" sz="1100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)]</a:t>
            </a:r>
          </a:p>
        </p:txBody>
      </p:sp>
      <p:sp>
        <p:nvSpPr>
          <p:cNvPr id="5" name="TextBox 28">
            <a:extLst>
              <a:ext uri="{FF2B5EF4-FFF2-40B4-BE49-F238E27FC236}">
                <a16:creationId xmlns:a16="http://schemas.microsoft.com/office/drawing/2014/main" id="{89E7ACD9-3E35-1A5C-D8D2-76FA8932A325}"/>
              </a:ext>
            </a:extLst>
          </p:cNvPr>
          <p:cNvSpPr txBox="1"/>
          <p:nvPr/>
        </p:nvSpPr>
        <p:spPr bwMode="auto">
          <a:xfrm>
            <a:off x="1256681" y="5405679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>
                <a:solidFill>
                  <a:srgbClr val="00B0F0"/>
                </a:solidFill>
              </a:rPr>
              <a:t>B1 intensity</a:t>
            </a:r>
          </a:p>
        </p:txBody>
      </p:sp>
      <p:sp>
        <p:nvSpPr>
          <p:cNvPr id="7" name="TextBox 28">
            <a:extLst>
              <a:ext uri="{FF2B5EF4-FFF2-40B4-BE49-F238E27FC236}">
                <a16:creationId xmlns:a16="http://schemas.microsoft.com/office/drawing/2014/main" id="{AB29AA56-569F-C5B1-70F8-B81E69470855}"/>
              </a:ext>
            </a:extLst>
          </p:cNvPr>
          <p:cNvSpPr txBox="1"/>
          <p:nvPr/>
        </p:nvSpPr>
        <p:spPr bwMode="auto">
          <a:xfrm>
            <a:off x="7955424" y="5535042"/>
            <a:ext cx="1625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00B0F0"/>
                </a:solidFill>
              </a:rPr>
              <a:t>B1 intensity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DB7CD4DC-5666-24DE-C366-8ADDB071274A}"/>
              </a:ext>
            </a:extLst>
          </p:cNvPr>
          <p:cNvSpPr txBox="1"/>
          <p:nvPr/>
        </p:nvSpPr>
        <p:spPr bwMode="auto">
          <a:xfrm>
            <a:off x="119335" y="2309379"/>
            <a:ext cx="9793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a-C       Cu</a:t>
            </a:r>
          </a:p>
        </p:txBody>
      </p:sp>
      <p:sp>
        <p:nvSpPr>
          <p:cNvPr id="24" name="TextBox 17">
            <a:extLst>
              <a:ext uri="{FF2B5EF4-FFF2-40B4-BE49-F238E27FC236}">
                <a16:creationId xmlns:a16="http://schemas.microsoft.com/office/drawing/2014/main" id="{8AFCA0CC-C7B1-DB62-169E-433485E47880}"/>
              </a:ext>
            </a:extLst>
          </p:cNvPr>
          <p:cNvSpPr txBox="1"/>
          <p:nvPr/>
        </p:nvSpPr>
        <p:spPr bwMode="auto">
          <a:xfrm rot="16200000">
            <a:off x="4652315" y="4169721"/>
            <a:ext cx="291735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Pressure / Electron flux [mbar/(A.cm</a:t>
            </a:r>
            <a:r>
              <a:rPr lang="fr-FR" sz="1100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)]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0F9B0C87-8DEF-5FDE-8C7B-45BAE10DBDC6}"/>
              </a:ext>
            </a:extLst>
          </p:cNvPr>
          <p:cNvSpPr txBox="1"/>
          <p:nvPr/>
        </p:nvSpPr>
        <p:spPr bwMode="auto">
          <a:xfrm>
            <a:off x="6196801" y="2309379"/>
            <a:ext cx="97931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a-C       Cu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349D93-ED3B-231D-3E57-A88AEB415B6F}"/>
                  </a:ext>
                </a:extLst>
              </p:cNvPr>
              <p:cNvSpPr txBox="1"/>
              <p:nvPr/>
            </p:nvSpPr>
            <p:spPr bwMode="auto">
              <a:xfrm>
                <a:off x="6725376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D349D93-ED3B-231D-3E57-A88AEB415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25376" y="5948802"/>
                <a:ext cx="358827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CA44F8-5462-012E-4155-A9697C883314}"/>
                  </a:ext>
                </a:extLst>
              </p:cNvPr>
              <p:cNvSpPr txBox="1"/>
              <p:nvPr/>
            </p:nvSpPr>
            <p:spPr bwMode="auto">
              <a:xfrm>
                <a:off x="7414760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CA44F8-5462-012E-4155-A9697C883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14760" y="5948802"/>
                <a:ext cx="358827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0C65BB-DFDB-C589-2CEE-D9848E2CEA7E}"/>
                  </a:ext>
                </a:extLst>
              </p:cNvPr>
              <p:cNvSpPr txBox="1"/>
              <p:nvPr/>
            </p:nvSpPr>
            <p:spPr bwMode="auto">
              <a:xfrm>
                <a:off x="8110223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A0C65BB-DFDB-C589-2CEE-D9848E2CE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10223" y="5948802"/>
                <a:ext cx="358827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D65312B-1A94-EFE5-7BC4-51D9318F447B}"/>
                  </a:ext>
                </a:extLst>
              </p:cNvPr>
              <p:cNvSpPr txBox="1"/>
              <p:nvPr/>
            </p:nvSpPr>
            <p:spPr bwMode="auto">
              <a:xfrm>
                <a:off x="8791483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D65312B-1A94-EFE5-7BC4-51D9318F4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91483" y="5948802"/>
                <a:ext cx="358827" cy="2616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24CB393-EF23-4DF3-9508-B90914F6F5E1}"/>
                  </a:ext>
                </a:extLst>
              </p:cNvPr>
              <p:cNvSpPr txBox="1"/>
              <p:nvPr/>
            </p:nvSpPr>
            <p:spPr bwMode="auto">
              <a:xfrm>
                <a:off x="9491173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24CB393-EF23-4DF3-9508-B90914F6F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91173" y="5948802"/>
                <a:ext cx="358827" cy="2616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6692E8-7654-04D8-C5C3-1C95B8E73E2B}"/>
                  </a:ext>
                </a:extLst>
              </p:cNvPr>
              <p:cNvSpPr txBox="1"/>
              <p:nvPr/>
            </p:nvSpPr>
            <p:spPr bwMode="auto">
              <a:xfrm>
                <a:off x="10180751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16692E8-7654-04D8-C5C3-1C95B8E73E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0751" y="5948802"/>
                <a:ext cx="358827" cy="2616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AFDA7D0-23D3-5B57-5714-C3DE1B88A25A}"/>
                  </a:ext>
                </a:extLst>
              </p:cNvPr>
              <p:cNvSpPr txBox="1"/>
              <p:nvPr/>
            </p:nvSpPr>
            <p:spPr bwMode="auto">
              <a:xfrm>
                <a:off x="10884491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AFDA7D0-23D3-5B57-5714-C3DE1B88A2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84491" y="5948802"/>
                <a:ext cx="358827" cy="2616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DAEB302-B790-E028-C81E-FE23006CD99C}"/>
                  </a:ext>
                </a:extLst>
              </p:cNvPr>
              <p:cNvSpPr txBox="1"/>
              <p:nvPr/>
            </p:nvSpPr>
            <p:spPr bwMode="auto">
              <a:xfrm>
                <a:off x="11292700" y="6085997"/>
                <a:ext cx="78948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Time</m:t>
                      </m:r>
                      <m: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min</m:t>
                      </m:r>
                      <m: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DAEB302-B790-E028-C81E-FE23006CD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292700" y="6085997"/>
                <a:ext cx="789489" cy="261610"/>
              </a:xfrm>
              <a:prstGeom prst="rect">
                <a:avLst/>
              </a:prstGeom>
              <a:blipFill>
                <a:blip r:embed="rId11"/>
                <a:stretch>
                  <a:fillRect r="-769" b="-46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01B64F1-0537-22DB-E79C-B34CEC9FBF12}"/>
                  </a:ext>
                </a:extLst>
              </p:cNvPr>
              <p:cNvSpPr txBox="1"/>
              <p:nvPr/>
            </p:nvSpPr>
            <p:spPr bwMode="auto">
              <a:xfrm>
                <a:off x="11576040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01B64F1-0537-22DB-E79C-B34CEC9FB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76040" y="5948802"/>
                <a:ext cx="358827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CDECDF2-24AD-BADE-413B-6650D9434B5C}"/>
                  </a:ext>
                </a:extLst>
              </p:cNvPr>
              <p:cNvSpPr txBox="1"/>
              <p:nvPr/>
            </p:nvSpPr>
            <p:spPr bwMode="auto">
              <a:xfrm>
                <a:off x="608990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CDECDF2-24AD-BADE-413B-6650D9434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8990" y="5948802"/>
                <a:ext cx="358827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710DE71-C742-FD5E-E459-E2A6BAC2BB92}"/>
                  </a:ext>
                </a:extLst>
              </p:cNvPr>
              <p:cNvSpPr txBox="1"/>
              <p:nvPr/>
            </p:nvSpPr>
            <p:spPr bwMode="auto">
              <a:xfrm>
                <a:off x="1562899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14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710DE71-C742-FD5E-E459-E2A6BAC2B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2899" y="5948802"/>
                <a:ext cx="358827" cy="2616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8ECD8A6-04E1-310C-8683-C9C57CE5489F}"/>
                  </a:ext>
                </a:extLst>
              </p:cNvPr>
              <p:cNvSpPr txBox="1"/>
              <p:nvPr/>
            </p:nvSpPr>
            <p:spPr bwMode="auto">
              <a:xfrm>
                <a:off x="2530082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28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8ECD8A6-04E1-310C-8683-C9C57CE54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30082" y="5948802"/>
                <a:ext cx="358827" cy="2616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300CB3D-D38E-C648-E369-937BE0516BB1}"/>
                  </a:ext>
                </a:extLst>
              </p:cNvPr>
              <p:cNvSpPr txBox="1"/>
              <p:nvPr/>
            </p:nvSpPr>
            <p:spPr bwMode="auto">
              <a:xfrm>
                <a:off x="3488216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42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300CB3D-D38E-C648-E369-937BE0516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8216" y="5948802"/>
                <a:ext cx="358827" cy="26161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C463575-A1FF-5209-C8A2-0B2D095A6C6B}"/>
                  </a:ext>
                </a:extLst>
              </p:cNvPr>
              <p:cNvSpPr txBox="1"/>
              <p:nvPr/>
            </p:nvSpPr>
            <p:spPr bwMode="auto">
              <a:xfrm>
                <a:off x="4446350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56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C463575-A1FF-5209-C8A2-0B2D095A6C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46350" y="5948802"/>
                <a:ext cx="358827" cy="2616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5179852-0C2E-4FDE-6009-835AE9FF6377}"/>
                  </a:ext>
                </a:extLst>
              </p:cNvPr>
              <p:cNvSpPr txBox="1"/>
              <p:nvPr/>
            </p:nvSpPr>
            <p:spPr bwMode="auto">
              <a:xfrm>
                <a:off x="137957" y="6085997"/>
                <a:ext cx="78948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Time</m:t>
                      </m:r>
                      <m: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min</m:t>
                      </m:r>
                      <m:r>
                        <a:rPr lang="fr-FR" sz="1050" b="0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5179852-0C2E-4FDE-6009-835AE9FF6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7957" y="6085997"/>
                <a:ext cx="789489" cy="261610"/>
              </a:xfrm>
              <a:prstGeom prst="rect">
                <a:avLst/>
              </a:prstGeom>
              <a:blipFill>
                <a:blip r:embed="rId17"/>
                <a:stretch>
                  <a:fillRect r="-1550" b="-46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770198D-0C61-BEBD-4D7E-523B383651D9}"/>
                  </a:ext>
                </a:extLst>
              </p:cNvPr>
              <p:cNvSpPr txBox="1"/>
              <p:nvPr/>
            </p:nvSpPr>
            <p:spPr bwMode="auto">
              <a:xfrm>
                <a:off x="5407383" y="5948802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5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70</m:t>
                      </m:r>
                    </m:oMath>
                  </m:oMathPara>
                </a14:m>
                <a:endParaRPr lang="fr-FR" sz="105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770198D-0C61-BEBD-4D7E-523B38365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7383" y="5948802"/>
                <a:ext cx="358827" cy="2616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4">
            <a:extLst>
              <a:ext uri="{FF2B5EF4-FFF2-40B4-BE49-F238E27FC236}">
                <a16:creationId xmlns:a16="http://schemas.microsoft.com/office/drawing/2014/main" id="{E7CAD135-4EA8-C169-BF22-45F956D97187}"/>
              </a:ext>
            </a:extLst>
          </p:cNvPr>
          <p:cNvSpPr txBox="1"/>
          <p:nvPr/>
        </p:nvSpPr>
        <p:spPr bwMode="auto">
          <a:xfrm>
            <a:off x="2" y="2286054"/>
            <a:ext cx="6095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Fill 8673 – 72b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9B9E1674-F26A-A715-8C2E-3B29D2971E83}"/>
              </a:ext>
            </a:extLst>
          </p:cNvPr>
          <p:cNvSpPr txBox="1"/>
          <p:nvPr/>
        </p:nvSpPr>
        <p:spPr bwMode="auto">
          <a:xfrm>
            <a:off x="6096003" y="2283275"/>
            <a:ext cx="6095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  <a:defRPr/>
            </a:pPr>
            <a:r>
              <a:rPr lang="fr-FR" b="1">
                <a:solidFill>
                  <a:srgbClr val="2F2F2F"/>
                </a:solidFill>
              </a:rPr>
              <a:t>Fill 8736 – hybrid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2">
                <a:extLst>
                  <a:ext uri="{FF2B5EF4-FFF2-40B4-BE49-F238E27FC236}">
                    <a16:creationId xmlns:a16="http://schemas.microsoft.com/office/drawing/2014/main" id="{B98889C7-62F9-7545-F1A5-969E43CDAE5D}"/>
                  </a:ext>
                </a:extLst>
              </p:cNvPr>
              <p:cNvSpPr txBox="1"/>
              <p:nvPr/>
            </p:nvSpPr>
            <p:spPr bwMode="auto">
              <a:xfrm>
                <a:off x="323306" y="1254525"/>
                <a:ext cx="5564693" cy="69487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f>
                        <m:f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l-G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𝐷𝐿</m:t>
                          </m:r>
                        </m:den>
                      </m:f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≈0.7×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mbar</m:t>
                              </m:r>
                            </m:e>
                          </m:d>
                        </m:num>
                        <m:den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fr-FR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25" name="TextBox 22">
                <a:extLst>
                  <a:ext uri="{FF2B5EF4-FFF2-40B4-BE49-F238E27FC236}">
                    <a16:creationId xmlns:a16="http://schemas.microsoft.com/office/drawing/2014/main" id="{B98889C7-62F9-7545-F1A5-969E43CDA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306" y="1254525"/>
                <a:ext cx="5564693" cy="69487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40">
                <a:extLst>
                  <a:ext uri="{FF2B5EF4-FFF2-40B4-BE49-F238E27FC236}">
                    <a16:creationId xmlns:a16="http://schemas.microsoft.com/office/drawing/2014/main" id="{BADE14A4-E0AA-F666-EED5-42E1BA993331}"/>
                  </a:ext>
                </a:extLst>
              </p:cNvPr>
              <p:cNvSpPr txBox="1"/>
              <p:nvPr/>
            </p:nvSpPr>
            <p:spPr bwMode="auto">
              <a:xfrm>
                <a:off x="6095999" y="914923"/>
                <a:ext cx="3240419" cy="7087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=2.4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19  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b="0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fr-FR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olecule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mbar</m:t>
                              </m:r>
                              <m:r>
                                <a:rPr lang="fr-FR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26" name="TextBox 40">
                <a:extLst>
                  <a:ext uri="{FF2B5EF4-FFF2-40B4-BE49-F238E27FC236}">
                    <a16:creationId xmlns:a16="http://schemas.microsoft.com/office/drawing/2014/main" id="{BADE14A4-E0AA-F666-EED5-42E1BA993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9" y="914923"/>
                <a:ext cx="3240419" cy="7087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2">
                <a:extLst>
                  <a:ext uri="{FF2B5EF4-FFF2-40B4-BE49-F238E27FC236}">
                    <a16:creationId xmlns:a16="http://schemas.microsoft.com/office/drawing/2014/main" id="{F7D0AFDC-0AB6-1C03-EA57-F9BD078A51DE}"/>
                  </a:ext>
                </a:extLst>
              </p:cNvPr>
              <p:cNvSpPr txBox="1"/>
              <p:nvPr/>
            </p:nvSpPr>
            <p:spPr bwMode="auto">
              <a:xfrm>
                <a:off x="6095999" y="1632830"/>
                <a:ext cx="6096001" cy="3965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𝑓𝑓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𝑁𝐸𝐺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𝑏𝑢𝑓𝑓𝑒𝑟</m:t>
                          </m:r>
                        </m:sub>
                      </m:sSub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FR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0  </m:t>
                      </m:r>
                      <m:d>
                        <m:dPr>
                          <m:begChr m:val="["/>
                          <m:endChr m:val="]"/>
                          <m:ctrlPr>
                            <a:rPr lang="fr-FR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a:rPr lang="fr-FR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  <m:sup>
                              <m:r>
                                <a:rPr lang="fr-FR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42" name="TextBox 42">
                <a:extLst>
                  <a:ext uri="{FF2B5EF4-FFF2-40B4-BE49-F238E27FC236}">
                    <a16:creationId xmlns:a16="http://schemas.microsoft.com/office/drawing/2014/main" id="{F7D0AFDC-0AB6-1C03-EA57-F9BD078A51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5999" y="1632830"/>
                <a:ext cx="6096001" cy="396519"/>
              </a:xfrm>
              <a:prstGeom prst="rect">
                <a:avLst/>
              </a:prstGeom>
              <a:blipFill>
                <a:blip r:embed="rId20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3">
                <a:extLst>
                  <a:ext uri="{FF2B5EF4-FFF2-40B4-BE49-F238E27FC236}">
                    <a16:creationId xmlns:a16="http://schemas.microsoft.com/office/drawing/2014/main" id="{FC7DC748-609D-60D5-4C1D-0257B2C0CD36}"/>
                  </a:ext>
                </a:extLst>
              </p:cNvPr>
              <p:cNvSpPr txBox="1"/>
              <p:nvPr/>
            </p:nvSpPr>
            <p:spPr bwMode="auto">
              <a:xfrm>
                <a:off x="9336420" y="1269404"/>
                <a:ext cx="28555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=8.2 </m:t>
                      </m:r>
                      <m:d>
                        <m:dPr>
                          <m:begChr m:val="["/>
                          <m:endChr m:val="]"/>
                          <m:ctrlP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</m:d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43" name="TextBox 3">
                <a:extLst>
                  <a:ext uri="{FF2B5EF4-FFF2-40B4-BE49-F238E27FC236}">
                    <a16:creationId xmlns:a16="http://schemas.microsoft.com/office/drawing/2014/main" id="{FC7DC748-609D-60D5-4C1D-0257B2C0C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36420" y="1269404"/>
                <a:ext cx="2855578" cy="369332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">
                <a:extLst>
                  <a:ext uri="{FF2B5EF4-FFF2-40B4-BE49-F238E27FC236}">
                    <a16:creationId xmlns:a16="http://schemas.microsoft.com/office/drawing/2014/main" id="{AE3B9603-34FC-DC07-2BD7-4FCBFD5338E5}"/>
                  </a:ext>
                </a:extLst>
              </p:cNvPr>
              <p:cNvSpPr txBox="1"/>
              <p:nvPr/>
            </p:nvSpPr>
            <p:spPr bwMode="auto">
              <a:xfrm>
                <a:off x="5374660" y="6258265"/>
                <a:ext cx="29276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=137 </m:t>
                      </m:r>
                      <m:d>
                        <m:dPr>
                          <m:begChr m:val="["/>
                          <m:endChr m:val="]"/>
                          <m:ctrlP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</m:d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44" name="TextBox 4">
                <a:extLst>
                  <a:ext uri="{FF2B5EF4-FFF2-40B4-BE49-F238E27FC236}">
                    <a16:creationId xmlns:a16="http://schemas.microsoft.com/office/drawing/2014/main" id="{AE3B9603-34FC-DC07-2BD7-4FCBFD533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74660" y="6258265"/>
                <a:ext cx="2927648" cy="369332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">
                <a:extLst>
                  <a:ext uri="{FF2B5EF4-FFF2-40B4-BE49-F238E27FC236}">
                    <a16:creationId xmlns:a16="http://schemas.microsoft.com/office/drawing/2014/main" id="{B51612A6-A65F-919D-B4AE-5D304A178AB8}"/>
                  </a:ext>
                </a:extLst>
              </p:cNvPr>
              <p:cNvSpPr txBox="1"/>
              <p:nvPr/>
            </p:nvSpPr>
            <p:spPr bwMode="auto">
              <a:xfrm>
                <a:off x="9336422" y="889403"/>
                <a:ext cx="285557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fr-FR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=137 </m:t>
                      </m:r>
                      <m:d>
                        <m:dPr>
                          <m:begChr m:val="["/>
                          <m:endChr m:val="]"/>
                          <m:ctrlPr>
                            <a:rPr lang="fr-FR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cm</m:t>
                          </m:r>
                        </m:e>
                      </m:d>
                    </m:oMath>
                  </m:oMathPara>
                </a14:m>
                <a:endParaRPr lang="fr-FR"/>
              </a:p>
            </p:txBody>
          </p:sp>
        </mc:Choice>
        <mc:Fallback xmlns="">
          <p:sp>
            <p:nvSpPr>
              <p:cNvPr id="49" name="TextBox 4">
                <a:extLst>
                  <a:ext uri="{FF2B5EF4-FFF2-40B4-BE49-F238E27FC236}">
                    <a16:creationId xmlns:a16="http://schemas.microsoft.com/office/drawing/2014/main" id="{B51612A6-A65F-919D-B4AE-5D304A178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36422" y="889403"/>
                <a:ext cx="2855578" cy="36933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FB7C02CE-693C-D47D-A707-A147A628CD6A}"/>
              </a:ext>
            </a:extLst>
          </p:cNvPr>
          <p:cNvCxnSpPr/>
          <p:nvPr/>
        </p:nvCxnSpPr>
        <p:spPr>
          <a:xfrm flipH="1">
            <a:off x="767408" y="4907640"/>
            <a:ext cx="4824536" cy="0"/>
          </a:xfrm>
          <a:prstGeom prst="line">
            <a:avLst/>
          </a:prstGeom>
          <a:ln w="28575">
            <a:solidFill>
              <a:srgbClr val="33CC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2F84DC8D-A190-81DB-A4AF-FD3A1E0975EA}"/>
              </a:ext>
            </a:extLst>
          </p:cNvPr>
          <p:cNvCxnSpPr/>
          <p:nvPr/>
        </p:nvCxnSpPr>
        <p:spPr bwMode="auto">
          <a:xfrm flipH="1">
            <a:off x="6886394" y="5135984"/>
            <a:ext cx="4824536" cy="0"/>
          </a:xfrm>
          <a:prstGeom prst="line">
            <a:avLst/>
          </a:prstGeom>
          <a:ln w="28575">
            <a:solidFill>
              <a:srgbClr val="33CC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0116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A600FC3-6D0D-3807-9FA8-AA614FC15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3" y="1405982"/>
            <a:ext cx="5926938" cy="4384590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Ecloud as a function of beam mean ppb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5B25AB4-0003-2FAB-FDAC-5666538AD04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393619" y="1405982"/>
            <a:ext cx="5398273" cy="3168678"/>
          </a:xfrm>
        </p:spPr>
        <p:txBody>
          <a:bodyPr numCol="1" spcCol="108000"/>
          <a:lstStyle/>
          <a:p>
            <a:pPr marL="0" lvl="1" indent="0"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Multipacting presence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Barely present for carbon: </a:t>
            </a:r>
            <a:r>
              <a:rPr lang="fr-FR">
                <a:solidFill>
                  <a:srgbClr val="2F2F2F"/>
                </a:solidFill>
              </a:rPr>
              <a:t>ecloud mainly dominated by photoelectrons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Huge contribution for copper</a:t>
            </a:r>
          </a:p>
          <a:p>
            <a:pPr marL="0" lvl="1" indent="0">
              <a:buNone/>
              <a:defRPr/>
            </a:pPr>
            <a:endParaRPr lang="fr-FR" b="1">
              <a:solidFill>
                <a:srgbClr val="2F2F2F"/>
              </a:solidFill>
            </a:endParaRPr>
          </a:p>
          <a:p>
            <a:pPr marL="0" lvl="1" indent="0"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Assymptotic root method</a:t>
            </a:r>
            <a:endParaRPr lang="fr-FR" b="1">
              <a:solidFill>
                <a:srgbClr val="6E2466"/>
              </a:solidFill>
            </a:endParaRP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Root of linear asymptotic behaviour for high ppb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Method to assess the variations of multipacting with time</a:t>
            </a:r>
          </a:p>
        </p:txBody>
      </p:sp>
      <p:cxnSp>
        <p:nvCxnSpPr>
          <p:cNvPr id="40" name="Connecteur droit 18">
            <a:extLst>
              <a:ext uri="{FF2B5EF4-FFF2-40B4-BE49-F238E27FC236}">
                <a16:creationId xmlns:a16="http://schemas.microsoft.com/office/drawing/2014/main" id="{DF307D5D-A6ED-9C78-B3AD-3770B2E33A8B}"/>
              </a:ext>
            </a:extLst>
          </p:cNvPr>
          <p:cNvCxnSpPr>
            <a:cxnSpLocks/>
          </p:cNvCxnSpPr>
          <p:nvPr/>
        </p:nvCxnSpPr>
        <p:spPr bwMode="auto">
          <a:xfrm flipH="1">
            <a:off x="3538693" y="1588542"/>
            <a:ext cx="2373876" cy="4040004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3B8828B-CDB5-8C72-A3D4-489FA4EFD054}"/>
              </a:ext>
            </a:extLst>
          </p:cNvPr>
          <p:cNvSpPr txBox="1"/>
          <p:nvPr/>
        </p:nvSpPr>
        <p:spPr bwMode="auto">
          <a:xfrm>
            <a:off x="4547556" y="2788770"/>
            <a:ext cx="2080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>
                <a:solidFill>
                  <a:srgbClr val="2F2F2F"/>
                </a:solidFill>
              </a:rPr>
              <a:t>linear </a:t>
            </a:r>
          </a:p>
          <a:p>
            <a:pPr algn="ctr"/>
            <a:r>
              <a:rPr lang="fr-FR" sz="1200" b="1">
                <a:solidFill>
                  <a:srgbClr val="2F2F2F"/>
                </a:solidFill>
              </a:rPr>
              <a:t>multipacting </a:t>
            </a:r>
          </a:p>
          <a:p>
            <a:pPr algn="ctr"/>
            <a:r>
              <a:rPr lang="fr-FR" sz="1200" b="1">
                <a:solidFill>
                  <a:srgbClr val="2F2F2F"/>
                </a:solidFill>
              </a:rPr>
              <a:t>regime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53A199-CADF-E3CC-D49E-D557A4EE1618}"/>
              </a:ext>
            </a:extLst>
          </p:cNvPr>
          <p:cNvSpPr txBox="1"/>
          <p:nvPr/>
        </p:nvSpPr>
        <p:spPr bwMode="auto">
          <a:xfrm>
            <a:off x="860937" y="5127575"/>
            <a:ext cx="2080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>
                <a:solidFill>
                  <a:srgbClr val="2F2F2F"/>
                </a:solidFill>
              </a:rPr>
              <a:t>primary electrons</a:t>
            </a:r>
          </a:p>
          <a:p>
            <a:pPr algn="ctr"/>
            <a:r>
              <a:rPr lang="fr-FR" sz="1200" b="1">
                <a:solidFill>
                  <a:srgbClr val="2F2F2F"/>
                </a:solidFill>
              </a:rPr>
              <a:t>regime</a:t>
            </a:r>
          </a:p>
        </p:txBody>
      </p:sp>
      <p:sp>
        <p:nvSpPr>
          <p:cNvPr id="18" name="Rectangle: Rounded Corners 8">
            <a:extLst>
              <a:ext uri="{FF2B5EF4-FFF2-40B4-BE49-F238E27FC236}">
                <a16:creationId xmlns:a16="http://schemas.microsoft.com/office/drawing/2014/main" id="{C9B86B28-75DD-0391-0E79-4B580CA0A29D}"/>
              </a:ext>
            </a:extLst>
          </p:cNvPr>
          <p:cNvSpPr/>
          <p:nvPr/>
        </p:nvSpPr>
        <p:spPr bwMode="auto">
          <a:xfrm>
            <a:off x="6393620" y="5041412"/>
            <a:ext cx="5679044" cy="111870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466D7008-C882-E101-3CBF-340927A977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0" t="9584" r="9669" b="5901"/>
          <a:stretch/>
        </p:blipFill>
        <p:spPr>
          <a:xfrm>
            <a:off x="730746" y="1671191"/>
            <a:ext cx="3600399" cy="24501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9D6EC6D-B6EE-9434-B686-D494BE5B916A}"/>
              </a:ext>
            </a:extLst>
          </p:cNvPr>
          <p:cNvSpPr txBox="1"/>
          <p:nvPr/>
        </p:nvSpPr>
        <p:spPr bwMode="auto">
          <a:xfrm rot="20190605">
            <a:off x="3097988" y="2351631"/>
            <a:ext cx="906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27" name="TextBox 29">
            <a:extLst>
              <a:ext uri="{FF2B5EF4-FFF2-40B4-BE49-F238E27FC236}">
                <a16:creationId xmlns:a16="http://schemas.microsoft.com/office/drawing/2014/main" id="{A58EDC11-37C9-B6A3-1549-6A00F3BA858B}"/>
              </a:ext>
            </a:extLst>
          </p:cNvPr>
          <p:cNvSpPr txBox="1"/>
          <p:nvPr/>
        </p:nvSpPr>
        <p:spPr bwMode="auto">
          <a:xfrm rot="18064314">
            <a:off x="4565949" y="1966742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E15E32"/>
                </a:solidFill>
              </a:rPr>
              <a:t>new-Cu B1</a:t>
            </a:r>
          </a:p>
        </p:txBody>
      </p:sp>
      <p:cxnSp>
        <p:nvCxnSpPr>
          <p:cNvPr id="28" name="Connecteur droit 18">
            <a:extLst>
              <a:ext uri="{FF2B5EF4-FFF2-40B4-BE49-F238E27FC236}">
                <a16:creationId xmlns:a16="http://schemas.microsoft.com/office/drawing/2014/main" id="{5228F9D2-9EEB-2F1F-C99D-3B4FCBD0D2D6}"/>
              </a:ext>
            </a:extLst>
          </p:cNvPr>
          <p:cNvCxnSpPr>
            <a:cxnSpLocks/>
          </p:cNvCxnSpPr>
          <p:nvPr/>
        </p:nvCxnSpPr>
        <p:spPr bwMode="auto">
          <a:xfrm flipH="1">
            <a:off x="933899" y="2796846"/>
            <a:ext cx="3332885" cy="801431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435440B2-6588-DADE-D14A-075FE179A7CB}"/>
              </a:ext>
            </a:extLst>
          </p:cNvPr>
          <p:cNvSpPr/>
          <p:nvPr/>
        </p:nvSpPr>
        <p:spPr>
          <a:xfrm>
            <a:off x="3508202" y="5535654"/>
            <a:ext cx="107172" cy="107172"/>
          </a:xfrm>
          <a:prstGeom prst="ellipse">
            <a:avLst/>
          </a:prstGeom>
          <a:noFill/>
          <a:ln w="28575">
            <a:solidFill>
              <a:srgbClr val="0033A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C234240-EA23-0022-B5E8-0186B13F1762}"/>
                  </a:ext>
                </a:extLst>
              </p:cNvPr>
              <p:cNvSpPr txBox="1"/>
              <p:nvPr/>
            </p:nvSpPr>
            <p:spPr bwMode="auto">
              <a:xfrm>
                <a:off x="751001" y="1461063"/>
                <a:ext cx="66447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sz="11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1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1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1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fr-FR" sz="110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C234240-EA23-0022-B5E8-0186B13F1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001" y="1461063"/>
                <a:ext cx="664479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7E15144-EDD4-3BDC-1D0C-C92E82B2A7CB}"/>
                  </a:ext>
                </a:extLst>
              </p:cNvPr>
              <p:cNvSpPr txBox="1"/>
              <p:nvPr/>
            </p:nvSpPr>
            <p:spPr bwMode="auto">
              <a:xfrm>
                <a:off x="294725" y="1137232"/>
                <a:ext cx="75140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sz="1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400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fr-FR" sz="140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7E15144-EDD4-3BDC-1D0C-C92E82B2A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4725" y="1137232"/>
                <a:ext cx="751405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FDE5E5AB-7B19-5570-2BFD-022F48492A6B}"/>
              </a:ext>
            </a:extLst>
          </p:cNvPr>
          <p:cNvSpPr txBox="1"/>
          <p:nvPr/>
        </p:nvSpPr>
        <p:spPr bwMode="auto">
          <a:xfrm rot="16200000">
            <a:off x="-677167" y="3260597"/>
            <a:ext cx="165299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Electron flux [A.cm</a:t>
            </a:r>
            <a:r>
              <a:rPr lang="fr-FR" sz="1100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1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2DF183B-4C34-6B3E-A22B-ECCC6A5C613A}"/>
                  </a:ext>
                </a:extLst>
              </p:cNvPr>
              <p:cNvSpPr txBox="1"/>
              <p:nvPr/>
            </p:nvSpPr>
            <p:spPr bwMode="auto">
              <a:xfrm>
                <a:off x="407988" y="5816352"/>
                <a:ext cx="5688012" cy="382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200">
                    <a:solidFill>
                      <a:srgbClr val="2F2F2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Mean ppb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2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sz="12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2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sz="12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  <m:r>
                          <a:rPr lang="fr-FR" sz="120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fr-FR" sz="12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120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2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fr-FR" sz="12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a:rPr lang="fr-FR" sz="1200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𝑏𝑢𝑛𝑐h</m:t>
                            </m:r>
                          </m:den>
                        </m:f>
                      </m:e>
                    </m:d>
                  </m:oMath>
                </a14:m>
                <a:endParaRPr lang="fr-FR" sz="1200">
                  <a:solidFill>
                    <a:srgbClr val="2F2F2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2DF183B-4C34-6B3E-A22B-ECCC6A5C6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8" y="5816352"/>
                <a:ext cx="5688012" cy="3828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87ABEA1-73C6-6BF1-70FB-3B0D38B18023}"/>
                  </a:ext>
                </a:extLst>
              </p:cNvPr>
              <p:cNvSpPr txBox="1"/>
              <p:nvPr/>
            </p:nvSpPr>
            <p:spPr bwMode="auto">
              <a:xfrm>
                <a:off x="860937" y="4127159"/>
                <a:ext cx="3470208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>
                    <a:solidFill>
                      <a:srgbClr val="2F2F2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Mean ppb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9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sz="9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9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sz="900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−11</m:t>
                            </m:r>
                          </m:sup>
                        </m:sSup>
                        <m:r>
                          <a:rPr lang="fr-FR" sz="90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fr-FR" sz="90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90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9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fr-FR" sz="900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a:rPr lang="fr-FR" sz="900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𝑏𝑢𝑛𝑐h</m:t>
                            </m:r>
                          </m:den>
                        </m:f>
                      </m:e>
                    </m:d>
                  </m:oMath>
                </a14:m>
                <a:endParaRPr lang="fr-FR" sz="900">
                  <a:solidFill>
                    <a:srgbClr val="2F2F2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87ABEA1-73C6-6BF1-70FB-3B0D38B18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0937" y="4127159"/>
                <a:ext cx="3470208" cy="3102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40">
            <a:extLst>
              <a:ext uri="{FF2B5EF4-FFF2-40B4-BE49-F238E27FC236}">
                <a16:creationId xmlns:a16="http://schemas.microsoft.com/office/drawing/2014/main" id="{E46E25F5-5999-E946-E346-61E150EB1A0E}"/>
              </a:ext>
            </a:extLst>
          </p:cNvPr>
          <p:cNvSpPr txBox="1"/>
          <p:nvPr/>
        </p:nvSpPr>
        <p:spPr bwMode="auto">
          <a:xfrm>
            <a:off x="6393618" y="5127575"/>
            <a:ext cx="5679045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buNone/>
              <a:defRPr/>
            </a:pPr>
            <a:r>
              <a:rPr lang="fr-FR" sz="1900" b="1">
                <a:solidFill>
                  <a:srgbClr val="FF0000"/>
                </a:solidFill>
              </a:rPr>
              <a:t>Assymptotic root method is NOT aimed at giving a multipacting threshold as ecloud effect has been identified for lower ppb.</a:t>
            </a:r>
          </a:p>
        </p:txBody>
      </p:sp>
      <p:sp>
        <p:nvSpPr>
          <p:cNvPr id="5" name="TextBox 29">
            <a:extLst>
              <a:ext uri="{FF2B5EF4-FFF2-40B4-BE49-F238E27FC236}">
                <a16:creationId xmlns:a16="http://schemas.microsoft.com/office/drawing/2014/main" id="{88C7CA96-50D4-63AF-C919-9EEB24BFE4D6}"/>
              </a:ext>
            </a:extLst>
          </p:cNvPr>
          <p:cNvSpPr txBox="1"/>
          <p:nvPr/>
        </p:nvSpPr>
        <p:spPr bwMode="auto">
          <a:xfrm>
            <a:off x="1057100" y="1067428"/>
            <a:ext cx="48948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flux vs Mean ppb: Fill 9072</a:t>
            </a:r>
          </a:p>
        </p:txBody>
      </p:sp>
    </p:spTree>
    <p:extLst>
      <p:ext uri="{BB962C8B-B14F-4D97-AF65-F5344CB8AC3E}">
        <p14:creationId xmlns:p14="http://schemas.microsoft.com/office/powerpoint/2010/main" val="40280462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flux scaling with beam intensity at end of fill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635665-6203-EF76-D5EB-DA0A6A14FE62}"/>
                  </a:ext>
                </a:extLst>
              </p:cNvPr>
              <p:cNvSpPr txBox="1"/>
              <p:nvPr/>
            </p:nvSpPr>
            <p:spPr bwMode="auto">
              <a:xfrm>
                <a:off x="2580000" y="5878562"/>
                <a:ext cx="78948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𝐓𝐢𝐦𝐞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[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𝐦𝐢𝐧</m:t>
                      </m:r>
                      <m:r>
                        <a:rPr lang="fr-FR" sz="1400" b="1" i="0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C635665-6203-EF76-D5EB-DA0A6A14F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80000" y="5878562"/>
                <a:ext cx="789489" cy="307777"/>
              </a:xfrm>
              <a:prstGeom prst="rect">
                <a:avLst/>
              </a:prstGeom>
              <a:blipFill>
                <a:blip r:embed="rId2"/>
                <a:stretch>
                  <a:fillRect r="-39231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0028350-3D86-44DA-5AE0-7B7268A130BB}"/>
                  </a:ext>
                </a:extLst>
              </p:cNvPr>
              <p:cNvSpPr txBox="1"/>
              <p:nvPr/>
            </p:nvSpPr>
            <p:spPr bwMode="auto">
              <a:xfrm>
                <a:off x="9584365" y="3789040"/>
                <a:ext cx="358827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00" b="0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sz="110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0028350-3D86-44DA-5AE0-7B7268A13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84365" y="3789040"/>
                <a:ext cx="358827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2D694A2-4E0A-0B52-20DF-97ED1870A852}"/>
                  </a:ext>
                </a:extLst>
              </p:cNvPr>
              <p:cNvSpPr txBox="1"/>
              <p:nvPr/>
            </p:nvSpPr>
            <p:spPr bwMode="auto">
              <a:xfrm>
                <a:off x="3959500" y="5859937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2D694A2-4E0A-0B52-20DF-97ED1870A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9500" y="5859937"/>
                <a:ext cx="358827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F7AF998-CA03-4E53-21EC-EB35A73435A0}"/>
                  </a:ext>
                </a:extLst>
              </p:cNvPr>
              <p:cNvSpPr txBox="1"/>
              <p:nvPr/>
            </p:nvSpPr>
            <p:spPr bwMode="auto">
              <a:xfrm>
                <a:off x="5410075" y="5859937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</m:oMath>
                  </m:oMathPara>
                </a14:m>
                <a:endParaRPr lang="fr-FR" sz="1400" b="1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F7AF998-CA03-4E53-21EC-EB35A73435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0075" y="5859937"/>
                <a:ext cx="358827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595132E-6A65-7DD2-CF5B-951676D5A1A1}"/>
                  </a:ext>
                </a:extLst>
              </p:cNvPr>
              <p:cNvSpPr txBox="1"/>
              <p:nvPr/>
            </p:nvSpPr>
            <p:spPr bwMode="auto">
              <a:xfrm>
                <a:off x="6846383" y="585841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𝟏𝟖</m:t>
                      </m:r>
                    </m:oMath>
                  </m:oMathPara>
                </a14:m>
                <a:endParaRPr lang="fr-FR" sz="14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595132E-6A65-7DD2-CF5B-951676D5A1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46383" y="5858418"/>
                <a:ext cx="35882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887DBDF-D6B6-7217-98FC-ACF21B5F08F3}"/>
                  </a:ext>
                </a:extLst>
              </p:cNvPr>
              <p:cNvSpPr txBox="1"/>
              <p:nvPr/>
            </p:nvSpPr>
            <p:spPr bwMode="auto">
              <a:xfrm>
                <a:off x="8278296" y="5858418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</m:oMath>
                  </m:oMathPara>
                </a14:m>
                <a:endParaRPr lang="fr-FR" sz="14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887DBDF-D6B6-7217-98FC-ACF21B5F08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8296" y="5858418"/>
                <a:ext cx="35882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96ECB81-FEB1-414E-8977-4554D83A669D}"/>
                  </a:ext>
                </a:extLst>
              </p:cNvPr>
              <p:cNvSpPr txBox="1"/>
              <p:nvPr/>
            </p:nvSpPr>
            <p:spPr bwMode="auto">
              <a:xfrm>
                <a:off x="9710209" y="5878562"/>
                <a:ext cx="3588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</m:oMath>
                  </m:oMathPara>
                </a14:m>
                <a:endParaRPr lang="fr-FR" sz="1400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96ECB81-FEB1-414E-8977-4554D83A66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0209" y="5878562"/>
                <a:ext cx="358827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61AD8544-4761-E780-68C8-0F58B2DAAA6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825" t="5447" r="9335" b="8091"/>
          <a:stretch/>
        </p:blipFill>
        <p:spPr>
          <a:xfrm>
            <a:off x="2423592" y="1008205"/>
            <a:ext cx="7530151" cy="481338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649E94AD-CDA8-3B0B-6AEB-8988D0ED5C91}"/>
              </a:ext>
            </a:extLst>
          </p:cNvPr>
          <p:cNvSpPr txBox="1"/>
          <p:nvPr/>
        </p:nvSpPr>
        <p:spPr bwMode="auto">
          <a:xfrm>
            <a:off x="3538748" y="942405"/>
            <a:ext cx="5437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flux normalised by beam intensity vs Time: Fill 8741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20266D2-1934-2856-1D1D-8C65BF1E4EEB}"/>
              </a:ext>
            </a:extLst>
          </p:cNvPr>
          <p:cNvSpPr txBox="1"/>
          <p:nvPr/>
        </p:nvSpPr>
        <p:spPr bwMode="auto">
          <a:xfrm rot="16200000">
            <a:off x="585547" y="3619762"/>
            <a:ext cx="318533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Normalised electron flux [A.cm</a:t>
            </a:r>
            <a:r>
              <a:rPr lang="fr-FR" sz="1600" baseline="300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</a:t>
            </a:r>
            <a:r>
              <a:rPr lang="fr-FR" sz="160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FBD74-D68E-3271-7B78-E947A61F2E92}"/>
              </a:ext>
            </a:extLst>
          </p:cNvPr>
          <p:cNvSpPr txBox="1"/>
          <p:nvPr/>
        </p:nvSpPr>
        <p:spPr bwMode="auto">
          <a:xfrm>
            <a:off x="5502094" y="4611179"/>
            <a:ext cx="906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chemeClr val="bg1">
                    <a:lumMod val="50000"/>
                  </a:schemeClr>
                </a:solidFill>
              </a:rPr>
              <a:t>a-C B1</a:t>
            </a:r>
          </a:p>
        </p:txBody>
      </p:sp>
      <p:sp>
        <p:nvSpPr>
          <p:cNvPr id="6" name="TextBox 29">
            <a:extLst>
              <a:ext uri="{FF2B5EF4-FFF2-40B4-BE49-F238E27FC236}">
                <a16:creationId xmlns:a16="http://schemas.microsoft.com/office/drawing/2014/main" id="{9432B161-1FFB-D3A5-C82D-BC225A53F6BA}"/>
              </a:ext>
            </a:extLst>
          </p:cNvPr>
          <p:cNvSpPr txBox="1"/>
          <p:nvPr/>
        </p:nvSpPr>
        <p:spPr bwMode="auto">
          <a:xfrm>
            <a:off x="5247184" y="1873892"/>
            <a:ext cx="1415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>
                <a:solidFill>
                  <a:srgbClr val="E15E32"/>
                </a:solidFill>
              </a:rPr>
              <a:t>Cu B1</a:t>
            </a:r>
          </a:p>
        </p:txBody>
      </p:sp>
    </p:spTree>
    <p:extLst>
      <p:ext uri="{BB962C8B-B14F-4D97-AF65-F5344CB8AC3E}">
        <p14:creationId xmlns:p14="http://schemas.microsoft.com/office/powerpoint/2010/main" val="25099754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33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RFA raw data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E2E7489A-0114-24C1-B73C-9802F8C156B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50401" y="2642787"/>
                <a:ext cx="5050255" cy="1794171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Font typeface="Arial"/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RFA scan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Scanning time: 	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3 </m:t>
                    </m:r>
                    <m:d>
                      <m:dPr>
                        <m:begChr m:val="["/>
                        <m:endChr m:val="]"/>
                        <m:ctrlP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</m:e>
                    </m:d>
                  </m:oMath>
                </a14:m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Filtering voltage: 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0 ; −1.5</m:t>
                        </m:r>
                      </m:e>
                    </m:d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kV</m:t>
                    </m:r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Current at a set voltage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rgbClr val="6E2466"/>
                        </a:solidFill>
                        <a:latin typeface="Cambria Math" panose="02040503050406030204" pitchFamily="18" charset="0"/>
                      </a:rPr>
                      <m:t>𝑼</m:t>
                    </m:r>
                    <m:d>
                      <m:dPr>
                        <m:begChr m:val="["/>
                        <m:endChr m:val="]"/>
                        <m:ctrlPr>
                          <a:rPr lang="fr-FR" b="1" i="1" smtClean="0">
                            <a:solidFill>
                              <a:srgbClr val="6E246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0" smtClean="0">
                            <a:solidFill>
                              <a:srgbClr val="6E2466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</m:d>
                  </m:oMath>
                </a14:m>
                <a:r>
                  <a:rPr lang="fr-FR" b="1">
                    <a:solidFill>
                      <a:srgbClr val="6E2466"/>
                    </a:solidFill>
                  </a:rPr>
                  <a:t>: </a:t>
                </a:r>
              </a:p>
              <a:p>
                <a:pPr marL="324000" lvl="2" indent="0">
                  <a:buNone/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current of electrons with an energy under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𝑒𝑈</m:t>
                    </m:r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E2E7489A-0114-24C1-B73C-9802F8C15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0401" y="2642787"/>
                <a:ext cx="5050255" cy="1794171"/>
              </a:xfrm>
              <a:prstGeom prst="rect">
                <a:avLst/>
              </a:prstGeom>
              <a:blipFill>
                <a:blip r:embed="rId2"/>
                <a:stretch>
                  <a:fillRect l="-2774" t="-4422" b="-57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2EC2633F-4906-2E86-FB9F-2D3206C328FF}"/>
              </a:ext>
            </a:extLst>
          </p:cNvPr>
          <p:cNvSpPr txBox="1"/>
          <p:nvPr/>
        </p:nvSpPr>
        <p:spPr bwMode="auto">
          <a:xfrm>
            <a:off x="2098230" y="1614256"/>
            <a:ext cx="43924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RFA scan: Fill 9072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ED3239-E5EF-60AD-D51B-A98601D57F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5" t="4747" r="763" b="8091"/>
          <a:stretch/>
        </p:blipFill>
        <p:spPr>
          <a:xfrm>
            <a:off x="298439" y="1586219"/>
            <a:ext cx="6651962" cy="4356510"/>
          </a:xfrm>
          <a:prstGeom prst="rect">
            <a:avLst/>
          </a:prstGeom>
        </p:spPr>
      </p:pic>
      <p:sp>
        <p:nvSpPr>
          <p:cNvPr id="10" name="TextBox 13">
            <a:extLst>
              <a:ext uri="{FF2B5EF4-FFF2-40B4-BE49-F238E27FC236}">
                <a16:creationId xmlns:a16="http://schemas.microsoft.com/office/drawing/2014/main" id="{9AB7E0BC-7971-5324-320D-DBA988B52FD3}"/>
              </a:ext>
            </a:extLst>
          </p:cNvPr>
          <p:cNvSpPr txBox="1"/>
          <p:nvPr/>
        </p:nvSpPr>
        <p:spPr bwMode="auto">
          <a:xfrm>
            <a:off x="767408" y="1310722"/>
            <a:ext cx="61032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current vs Filtering voltage: Fill 9072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0">
                <a:extLst>
                  <a:ext uri="{FF2B5EF4-FFF2-40B4-BE49-F238E27FC236}">
                    <a16:creationId xmlns:a16="http://schemas.microsoft.com/office/drawing/2014/main" id="{A27B2D95-5C52-E75A-9A91-7ED6A94AE827}"/>
                  </a:ext>
                </a:extLst>
              </p:cNvPr>
              <p:cNvSpPr txBox="1"/>
              <p:nvPr/>
            </p:nvSpPr>
            <p:spPr bwMode="auto">
              <a:xfrm>
                <a:off x="5986009" y="5942728"/>
                <a:ext cx="807564" cy="361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𝒇𝒊𝒍𝒕𝒆𝒓</m:t>
                          </m:r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TextBox 20">
                <a:extLst>
                  <a:ext uri="{FF2B5EF4-FFF2-40B4-BE49-F238E27FC236}">
                    <a16:creationId xmlns:a16="http://schemas.microsoft.com/office/drawing/2014/main" id="{A27B2D95-5C52-E75A-9A91-7ED6A94AE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86009" y="5942728"/>
                <a:ext cx="807564" cy="361894"/>
              </a:xfrm>
              <a:prstGeom prst="rect">
                <a:avLst/>
              </a:prstGeom>
              <a:blipFill>
                <a:blip r:embed="rId4"/>
                <a:stretch>
                  <a:fillRect l="-20455" r="-11364" b="-67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616A6966-075D-529A-C665-BC3C40B4B7A4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Electron current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616A6966-075D-529A-C665-BC3C40B4B7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5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8">
            <a:extLst>
              <a:ext uri="{FF2B5EF4-FFF2-40B4-BE49-F238E27FC236}">
                <a16:creationId xmlns:a16="http://schemas.microsoft.com/office/drawing/2014/main" id="{241803B5-C3B1-AEB7-BCFE-4549918F81FA}"/>
              </a:ext>
            </a:extLst>
          </p:cNvPr>
          <p:cNvSpPr/>
          <p:nvPr/>
        </p:nvSpPr>
        <p:spPr bwMode="auto">
          <a:xfrm>
            <a:off x="6931604" y="4941168"/>
            <a:ext cx="5169543" cy="8677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CA9D0555-5A9A-D0C6-06A0-D729D643061D}"/>
              </a:ext>
            </a:extLst>
          </p:cNvPr>
          <p:cNvSpPr txBox="1"/>
          <p:nvPr/>
        </p:nvSpPr>
        <p:spPr bwMode="auto">
          <a:xfrm>
            <a:off x="7104111" y="5058612"/>
            <a:ext cx="47894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just">
              <a:buNone/>
              <a:defRPr/>
            </a:pPr>
            <a:r>
              <a:rPr lang="fr-FR" b="1">
                <a:solidFill>
                  <a:srgbClr val="FF0000"/>
                </a:solidFill>
              </a:rPr>
              <a:t>The energy spectrum of the electrons can be obtained by derivating this curve.</a:t>
            </a:r>
            <a:endParaRPr lang="fr-FR" i="1">
              <a:solidFill>
                <a:srgbClr val="FF0000"/>
              </a:solidFill>
              <a:latin typeface="Cambria Math" panose="02040503050406030204" pitchFamily="18" charset="0"/>
            </a:endParaRPr>
          </a:p>
        </p:txBody>
      </p:sp>
      <p:pic>
        <p:nvPicPr>
          <p:cNvPr id="177" name="Image 176" descr="Une image contenant texte, Police, capture d’écran, diagramme&#10;&#10;Description générée automatiquement">
            <a:extLst>
              <a:ext uri="{FF2B5EF4-FFF2-40B4-BE49-F238E27FC236}">
                <a16:creationId xmlns:a16="http://schemas.microsoft.com/office/drawing/2014/main" id="{B7062337-7DEB-8097-62EC-449EA4C749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1541" y="3356"/>
            <a:ext cx="3648988" cy="22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99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8DDFF98C-8620-162B-C660-74EC36F102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3" t="9334" r="9077" b="4219"/>
          <a:stretch/>
        </p:blipFill>
        <p:spPr>
          <a:xfrm>
            <a:off x="298440" y="1668218"/>
            <a:ext cx="6598085" cy="434651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34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Energy spectrum double lognormal fit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C2633F-4906-2E86-FB9F-2D3206C328FF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542B018-18F7-5F6C-3F41-A1F628B2AA92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2135560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FCA7684-78AC-7041-0128-D9AB46C85984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5183138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20">
                <a:extLst>
                  <a:ext uri="{FF2B5EF4-FFF2-40B4-BE49-F238E27FC236}">
                    <a16:creationId xmlns:a16="http://schemas.microsoft.com/office/drawing/2014/main" id="{C25A20BA-AF93-59EB-2781-F2D24A766E12}"/>
                  </a:ext>
                </a:extLst>
              </p:cNvPr>
              <p:cNvSpPr txBox="1"/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2" name="TextBox 20">
                <a:extLst>
                  <a:ext uri="{FF2B5EF4-FFF2-40B4-BE49-F238E27FC236}">
                    <a16:creationId xmlns:a16="http://schemas.microsoft.com/office/drawing/2014/main" id="{C25A20BA-AF93-59EB-2781-F2D24A766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20">
                <a:extLst>
                  <a:ext uri="{FF2B5EF4-FFF2-40B4-BE49-F238E27FC236}">
                    <a16:creationId xmlns:a16="http://schemas.microsoft.com/office/drawing/2014/main" id="{E7FA9EF8-89BD-E1A2-9B14-6B1301918BE4}"/>
                  </a:ext>
                </a:extLst>
              </p:cNvPr>
              <p:cNvSpPr txBox="1"/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3" name="TextBox 20">
                <a:extLst>
                  <a:ext uri="{FF2B5EF4-FFF2-40B4-BE49-F238E27FC236}">
                    <a16:creationId xmlns:a16="http://schemas.microsoft.com/office/drawing/2014/main" id="{E7FA9EF8-89BD-E1A2-9B14-6B1301918B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20">
                <a:extLst>
                  <a:ext uri="{FF2B5EF4-FFF2-40B4-BE49-F238E27FC236}">
                    <a16:creationId xmlns:a16="http://schemas.microsoft.com/office/drawing/2014/main" id="{5508181F-71BD-1E25-605B-76B8DE978E91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4" name="TextBox 20">
                <a:extLst>
                  <a:ext uri="{FF2B5EF4-FFF2-40B4-BE49-F238E27FC236}">
                    <a16:creationId xmlns:a16="http://schemas.microsoft.com/office/drawing/2014/main" id="{5508181F-71BD-1E25-605B-76B8DE978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5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3ACCF151-B5F2-DB29-B7D2-C716D507581E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8" name="TextBox 20">
                <a:extLst>
                  <a:ext uri="{FF2B5EF4-FFF2-40B4-BE49-F238E27FC236}">
                    <a16:creationId xmlns:a16="http://schemas.microsoft.com/office/drawing/2014/main" id="{3ACCF151-B5F2-DB29-B7D2-C716D50758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6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A21527D5-665C-6184-AC78-75EC45ABA68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31604" y="2706643"/>
                <a:ext cx="4852408" cy="206138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Spectrum properties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Peak at: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peak: </a:t>
                </a:r>
                <a:r>
                  <a:rPr lang="fr-FR">
                    <a:solidFill>
                      <a:srgbClr val="2F2F2F"/>
                    </a:solidFill>
                  </a:rPr>
                  <a:t>Energy of secondary electrons 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peak: </a:t>
                </a:r>
                <a:r>
                  <a:rPr lang="fr-FR">
                    <a:solidFill>
                      <a:srgbClr val="2F2F2F"/>
                    </a:solidFill>
                  </a:rPr>
                  <a:t>Energy of accelerated electrons</a:t>
                </a:r>
                <a:endParaRPr lang="fr-FR" i="1" baseline="-25000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Limit of the fit: </a:t>
                </a:r>
                <a:r>
                  <a:rPr lang="fr-FR">
                    <a:solidFill>
                      <a:srgbClr val="2F2F2F"/>
                    </a:solidFill>
                  </a:rPr>
                  <a:t>within </a:t>
                </a:r>
                <a:r>
                  <a:rPr lang="fr-FR" sz="1800">
                    <a:solidFill>
                      <a:srgbClr val="2F2F2F"/>
                    </a:solidFill>
                  </a:rPr>
                  <a:t>[20eV ; 100eV] and above 600eV</a:t>
                </a: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A21527D5-665C-6184-AC78-75EC45ABA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1604" y="2706643"/>
                <a:ext cx="4852408" cy="2061384"/>
              </a:xfrm>
              <a:prstGeom prst="rect">
                <a:avLst/>
              </a:prstGeom>
              <a:blipFill>
                <a:blip r:embed="rId7"/>
                <a:stretch>
                  <a:fillRect l="-2889" t="-3846" b="-798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CB6F1E4-E745-2EDF-F8FC-7D76A9DAE77D}"/>
                  </a:ext>
                </a:extLst>
              </p:cNvPr>
              <p:cNvSpPr txBox="1"/>
              <p:nvPr/>
            </p:nvSpPr>
            <p:spPr bwMode="auto">
              <a:xfrm>
                <a:off x="6931603" y="1649276"/>
                <a:ext cx="5169543" cy="7087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ctr">
                  <a:buNone/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𝒍𝒐𝒈𝒏𝒐𝒓𝒎𝒂𝒍</m:t>
                        </m:r>
                      </m:sub>
                    </m:sSub>
                    <m:sSub>
                      <m:sSubPr>
                        <m:ctrlP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</m:d>
                      </m:e>
                      <m:sub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sub>
                    </m:sSub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num>
                      <m:den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  <m:rad>
                          <m:radPr>
                            <m:degHide m:val="on"/>
                            <m:ctrlPr>
                              <a:rPr lang="fr-FR" sz="18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8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fr-FR" sz="18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</m:rad>
                      </m:den>
                    </m:f>
                    <m:r>
                      <a:rPr lang="fr-FR" sz="18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𝐞𝐱𝐩</m:t>
                    </m:r>
                    <m:d>
                      <m:dPr>
                        <m:begChr m:val="["/>
                        <m:endChr m:val="]"/>
                        <m:ctrlP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sSup>
                          <m:sSupPr>
                            <m:ctrlP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fr-FR" b="1" i="1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b="1" i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  <m:r>
                                      <a:rPr lang="fr-FR" b="1" i="1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⁡</m:t>
                                    </m:r>
                                    <m:d>
                                      <m:dPr>
                                        <m:ctrlPr>
                                          <a:rPr lang="fr-FR" b="1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skw"/>
                                            <m:ctrlPr>
                                              <a:rPr lang="fr-FR" b="1" i="1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b="1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num>
                                          <m:den>
                                            <m:r>
                                              <a:rPr lang="fr-FR" b="1" i="1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𝝁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num>
                                  <m:den>
                                    <m:r>
                                      <a:rPr lang="fr-FR" b="1" i="1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fr-FR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</m:oMath>
                </a14:m>
                <a:endParaRPr lang="fr-FR" b="1">
                  <a:solidFill>
                    <a:srgbClr val="E15E32"/>
                  </a:solidFill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CB6F1E4-E745-2EDF-F8FC-7D76A9DAE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31603" y="1649276"/>
                <a:ext cx="5169543" cy="7087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885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7020CB80-1F83-2409-D3EF-A188C6F539C4}"/>
              </a:ext>
            </a:extLst>
          </p:cNvPr>
          <p:cNvSpPr/>
          <p:nvPr/>
        </p:nvSpPr>
        <p:spPr>
          <a:xfrm>
            <a:off x="8256545" y="548680"/>
            <a:ext cx="2519664" cy="25196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35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Kick approximation principle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C42B8B4-D7C9-E404-39B9-AE6F4F6AE56A}"/>
              </a:ext>
            </a:extLst>
          </p:cNvPr>
          <p:cNvSpPr/>
          <p:nvPr/>
        </p:nvSpPr>
        <p:spPr>
          <a:xfrm>
            <a:off x="8925111" y="1216801"/>
            <a:ext cx="1162922" cy="116292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ABA1BFA-75DB-146D-43C0-B3E02AF9E754}"/>
              </a:ext>
            </a:extLst>
          </p:cNvPr>
          <p:cNvCxnSpPr>
            <a:cxnSpLocks/>
            <a:endCxn id="16" idx="7"/>
          </p:cNvCxnSpPr>
          <p:nvPr/>
        </p:nvCxnSpPr>
        <p:spPr>
          <a:xfrm flipV="1">
            <a:off x="9483148" y="1387107"/>
            <a:ext cx="434579" cy="421405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8E066D-CED9-33BD-F4EA-0AC4B2626247}"/>
              </a:ext>
            </a:extLst>
          </p:cNvPr>
          <p:cNvCxnSpPr>
            <a:cxnSpLocks/>
            <a:endCxn id="17" idx="6"/>
          </p:cNvCxnSpPr>
          <p:nvPr/>
        </p:nvCxnSpPr>
        <p:spPr bwMode="auto">
          <a:xfrm>
            <a:off x="9483148" y="1808512"/>
            <a:ext cx="1293061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5D8ECEC-8E9A-DC17-136C-B0FBE9B70BAF}"/>
                  </a:ext>
                </a:extLst>
              </p:cNvPr>
              <p:cNvSpPr txBox="1"/>
              <p:nvPr/>
            </p:nvSpPr>
            <p:spPr bwMode="auto">
              <a:xfrm>
                <a:off x="9369548" y="1256534"/>
                <a:ext cx="4845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1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5D8ECEC-8E9A-DC17-136C-B0FBE9B70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69548" y="1256534"/>
                <a:ext cx="48455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al 35">
            <a:extLst>
              <a:ext uri="{FF2B5EF4-FFF2-40B4-BE49-F238E27FC236}">
                <a16:creationId xmlns:a16="http://schemas.microsoft.com/office/drawing/2014/main" id="{80C67F6F-223B-870E-F45C-930C30C70543}"/>
              </a:ext>
            </a:extLst>
          </p:cNvPr>
          <p:cNvSpPr/>
          <p:nvPr/>
        </p:nvSpPr>
        <p:spPr>
          <a:xfrm>
            <a:off x="9821663" y="1633983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CBB0AE0-32B0-6FF1-A6BE-33B7729A2A68}"/>
              </a:ext>
            </a:extLst>
          </p:cNvPr>
          <p:cNvSpPr/>
          <p:nvPr/>
        </p:nvSpPr>
        <p:spPr>
          <a:xfrm>
            <a:off x="9374163" y="71150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719F7FF-C9B0-D090-EA02-9FB4592601E8}"/>
              </a:ext>
            </a:extLst>
          </p:cNvPr>
          <p:cNvSpPr/>
          <p:nvPr/>
        </p:nvSpPr>
        <p:spPr>
          <a:xfrm>
            <a:off x="9257269" y="1404577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85F2568-6FDC-6681-9C78-D0B550DF2369}"/>
              </a:ext>
            </a:extLst>
          </p:cNvPr>
          <p:cNvSpPr/>
          <p:nvPr/>
        </p:nvSpPr>
        <p:spPr>
          <a:xfrm>
            <a:off x="8905092" y="2498105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C04DE49-3232-B065-58FB-FC3955447488}"/>
              </a:ext>
            </a:extLst>
          </p:cNvPr>
          <p:cNvSpPr/>
          <p:nvPr/>
        </p:nvSpPr>
        <p:spPr>
          <a:xfrm>
            <a:off x="10387703" y="133189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6856B37-EB70-13AF-CBF4-2029D88FF884}"/>
              </a:ext>
            </a:extLst>
          </p:cNvPr>
          <p:cNvSpPr/>
          <p:nvPr/>
        </p:nvSpPr>
        <p:spPr>
          <a:xfrm>
            <a:off x="10505048" y="2022538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994BA89-4AED-973C-DCEA-F9DF3D2414AF}"/>
              </a:ext>
            </a:extLst>
          </p:cNvPr>
          <p:cNvSpPr/>
          <p:nvPr/>
        </p:nvSpPr>
        <p:spPr>
          <a:xfrm>
            <a:off x="9257777" y="171932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36F98FC-AFBF-174F-8FFD-6FFDB7054BE0}"/>
              </a:ext>
            </a:extLst>
          </p:cNvPr>
          <p:cNvSpPr/>
          <p:nvPr/>
        </p:nvSpPr>
        <p:spPr>
          <a:xfrm>
            <a:off x="8547137" y="1629584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9F0DE49-5F65-2BFE-26F3-A0F0EE781BC6}"/>
                  </a:ext>
                </a:extLst>
              </p:cNvPr>
              <p:cNvSpPr txBox="1"/>
              <p:nvPr/>
            </p:nvSpPr>
            <p:spPr bwMode="auto">
              <a:xfrm>
                <a:off x="9450049" y="566853"/>
                <a:ext cx="4544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9F0DE49-5F65-2BFE-26F3-A0F0EE781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50049" y="566853"/>
                <a:ext cx="454463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00950AD-D5BB-B518-24E8-F8D3E9FB7D69}"/>
                  </a:ext>
                </a:extLst>
              </p:cNvPr>
              <p:cNvSpPr txBox="1"/>
              <p:nvPr/>
            </p:nvSpPr>
            <p:spPr bwMode="auto">
              <a:xfrm>
                <a:off x="9093380" y="1896665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𝒂𝒖𝒕𝒐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00950AD-D5BB-B518-24E8-F8D3E9FB7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93380" y="1896665"/>
                <a:ext cx="84891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66D83C6-F7E4-37E6-EB7C-B702009FFDAB}"/>
                  </a:ext>
                </a:extLst>
              </p:cNvPr>
              <p:cNvSpPr txBox="1"/>
              <p:nvPr/>
            </p:nvSpPr>
            <p:spPr bwMode="auto">
              <a:xfrm>
                <a:off x="9067290" y="791959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𝒌𝒊𝒄𝒌</m:t>
                              </m:r>
                            </m:sub>
                          </m:sSub>
                        </m:e>
                      </m:acc>
                      <m:r>
                        <a:rPr lang="fr-FR" b="1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66D83C6-F7E4-37E6-EB7C-B702009FF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67290" y="791959"/>
                <a:ext cx="848919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Content Placeholder 1">
            <a:extLst>
              <a:ext uri="{FF2B5EF4-FFF2-40B4-BE49-F238E27FC236}">
                <a16:creationId xmlns:a16="http://schemas.microsoft.com/office/drawing/2014/main" id="{301D9BDB-C4EE-07AD-41D7-907583047BE9}"/>
              </a:ext>
            </a:extLst>
          </p:cNvPr>
          <p:cNvSpPr txBox="1">
            <a:spLocks/>
          </p:cNvSpPr>
          <p:nvPr/>
        </p:nvSpPr>
        <p:spPr bwMode="auto">
          <a:xfrm>
            <a:off x="6600056" y="3116054"/>
            <a:ext cx="5328592" cy="3084722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endParaRPr lang="fr-FR">
              <a:solidFill>
                <a:srgbClr val="2F2F2F"/>
              </a:solidFill>
            </a:endParaRP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997B752-DFC0-019E-ABD4-DDC5776424C8}"/>
              </a:ext>
            </a:extLst>
          </p:cNvPr>
          <p:cNvSpPr txBox="1">
            <a:spLocks/>
          </p:cNvSpPr>
          <p:nvPr/>
        </p:nvSpPr>
        <p:spPr bwMode="auto">
          <a:xfrm>
            <a:off x="407989" y="1470603"/>
            <a:ext cx="5515811" cy="4730172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Two different types of motions during the passage of a bunch: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Autonomous approximation: </a:t>
            </a:r>
            <a:r>
              <a:rPr lang="fr-FR">
                <a:solidFill>
                  <a:srgbClr val="2F2F2F"/>
                </a:solidFill>
              </a:rPr>
              <a:t>The electrons are strongly pulled by the bunch and begin to oscillate around it.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Kick approximation: </a:t>
            </a:r>
            <a:r>
              <a:rPr lang="fr-FR">
                <a:solidFill>
                  <a:srgbClr val="2F2F2F"/>
                </a:solidFill>
              </a:rPr>
              <a:t>The electrons haven’t started to move very much before.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Deciding which approximation to use:</a:t>
            </a:r>
          </a:p>
          <a:p>
            <a:pPr lvl="2">
              <a:defRPr/>
            </a:pPr>
            <a:r>
              <a:rPr lang="fr-FR">
                <a:solidFill>
                  <a:srgbClr val="2F2F2F"/>
                </a:solidFill>
              </a:rPr>
              <a:t>consists of comparing the oscillation period with respect to the time for the bunch to pass</a:t>
            </a:r>
          </a:p>
          <a:p>
            <a:pPr lvl="2">
              <a:defRPr/>
            </a:pPr>
            <a:r>
              <a:rPr lang="fr-FR">
                <a:solidFill>
                  <a:srgbClr val="2F2F2F"/>
                </a:solidFill>
              </a:rPr>
              <a:t>is equivalent to introducing a transition radius to delimit the domains of validity of both approximations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C3F95F7-7DB1-809B-E8E6-3544F01FA28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599442" y="3290588"/>
                <a:ext cx="5184569" cy="285591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 algn="just">
                  <a:buFont typeface="Arial"/>
                  <a:buNone/>
                  <a:defRPr/>
                </a:pPr>
                <a:r>
                  <a:rPr lang="fr-FR" b="1">
                    <a:solidFill>
                      <a:srgbClr val="F42F2B"/>
                    </a:solidFill>
                  </a:rPr>
                  <a:t>Introduction of the critical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FR" sz="18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fr-FR" b="1">
                    <a:solidFill>
                      <a:srgbClr val="F42F2B"/>
                    </a:solidFill>
                  </a:rPr>
                  <a:t> above which the kick approximation is used, and below which the autonomous approximation is used.</a:t>
                </a:r>
              </a:p>
              <a:p>
                <a:pPr marL="0" lvl="1" indent="0" algn="just">
                  <a:buFont typeface="Arial"/>
                  <a:buNone/>
                  <a:defRPr/>
                </a:pPr>
                <a:r>
                  <a:rPr lang="fr-FR" sz="1600">
                    <a:solidFill>
                      <a:srgbClr val="2F2F2F"/>
                    </a:solidFill>
                  </a:rPr>
                  <a:t>Mean energy kick within these regions:</a:t>
                </a:r>
              </a:p>
              <a:p>
                <a:pPr marL="0" lvl="1" indent="0" algn="just">
                  <a:buFont typeface="Arial"/>
                  <a:buNone/>
                  <a:defRPr/>
                </a:pPr>
                <a:endParaRPr lang="fr-FR">
                  <a:solidFill>
                    <a:srgbClr val="2F2F2F"/>
                  </a:solidFill>
                </a:endParaRPr>
              </a:p>
              <a:p>
                <a:pPr marL="0" lvl="1" indent="0" algn="just">
                  <a:buFont typeface="Arial"/>
                  <a:buNone/>
                  <a:defRPr/>
                </a:pPr>
                <a:r>
                  <a:rPr lang="fr-FR" sz="1600">
                    <a:solidFill>
                      <a:srgbClr val="2F2F2F"/>
                    </a:solidFill>
                  </a:rPr>
                  <a:t>Energy kick for an electron on the wall:</a:t>
                </a:r>
              </a:p>
              <a:p>
                <a:pPr marL="0" lvl="1" indent="0" algn="just">
                  <a:buFont typeface="Arial"/>
                  <a:buNone/>
                  <a:defRPr/>
                </a:pPr>
                <a:r>
                  <a:rPr lang="fr-FR" sz="1600">
                    <a:solidFill>
                      <a:srgbClr val="2F2F2F"/>
                    </a:solidFill>
                  </a:rPr>
                  <a:t>Total mean energy gain:</a:t>
                </a:r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CC3F95F7-7DB1-809B-E8E6-3544F01FA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99442" y="3290588"/>
                <a:ext cx="5184569" cy="2855910"/>
              </a:xfrm>
              <a:prstGeom prst="rect">
                <a:avLst/>
              </a:prstGeom>
              <a:blipFill>
                <a:blip r:embed="rId7"/>
                <a:stretch>
                  <a:fillRect l="-2824" t="-2778" r="-270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0C9499-57BC-2C21-FB54-61B5442CB50F}"/>
                  </a:ext>
                </a:extLst>
              </p:cNvPr>
              <p:cNvSpPr txBox="1"/>
              <p:nvPr/>
            </p:nvSpPr>
            <p:spPr bwMode="auto">
              <a:xfrm>
                <a:off x="6267589" y="4523053"/>
                <a:ext cx="2825791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𝒂𝒖𝒕𝒐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C0C9499-57BC-2C21-FB54-61B5442CB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7589" y="4523053"/>
                <a:ext cx="2825791" cy="3699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D090EE-405A-C86F-E78F-5D0528993FFC}"/>
                  </a:ext>
                </a:extLst>
              </p:cNvPr>
              <p:cNvSpPr txBox="1"/>
              <p:nvPr/>
            </p:nvSpPr>
            <p:spPr bwMode="auto">
              <a:xfrm>
                <a:off x="9055592" y="4523052"/>
                <a:ext cx="3044942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𝒌𝒊𝒄𝒌</m:t>
                              </m:r>
                            </m:sub>
                          </m:sSub>
                        </m:e>
                      </m:acc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0D090EE-405A-C86F-E78F-5D0528993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55592" y="4523052"/>
                <a:ext cx="3044942" cy="369909"/>
              </a:xfrm>
              <a:prstGeom prst="rect">
                <a:avLst/>
              </a:prstGeom>
              <a:blipFill>
                <a:blip r:embed="rId9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6199299-EEFA-38EF-0CF0-33C669C39A94}"/>
                  </a:ext>
                </a:extLst>
              </p:cNvPr>
              <p:cNvSpPr txBox="1"/>
              <p:nvPr/>
            </p:nvSpPr>
            <p:spPr bwMode="auto">
              <a:xfrm>
                <a:off x="9904511" y="4886585"/>
                <a:ext cx="219602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6199299-EEFA-38EF-0CF0-33C669C39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04511" y="4886585"/>
                <a:ext cx="2196023" cy="369332"/>
              </a:xfrm>
              <a:prstGeom prst="rect">
                <a:avLst/>
              </a:prstGeom>
              <a:blipFill>
                <a:blip r:embed="rId10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3F1C41-DAC0-CE50-C791-D471AC339985}"/>
                  </a:ext>
                </a:extLst>
              </p:cNvPr>
              <p:cNvSpPr txBox="1"/>
              <p:nvPr/>
            </p:nvSpPr>
            <p:spPr bwMode="auto">
              <a:xfrm>
                <a:off x="9055592" y="156997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3F1C41-DAC0-CE50-C791-D471AC339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55592" y="156997"/>
                <a:ext cx="848919" cy="369332"/>
              </a:xfrm>
              <a:prstGeom prst="rect">
                <a:avLst/>
              </a:prstGeom>
              <a:blipFill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291ACB0-CB94-FC8F-DB8C-67277163ADF8}"/>
                  </a:ext>
                </a:extLst>
              </p:cNvPr>
              <p:cNvSpPr txBox="1"/>
              <p:nvPr/>
            </p:nvSpPr>
            <p:spPr bwMode="auto">
              <a:xfrm>
                <a:off x="10497957" y="1475600"/>
                <a:ext cx="13910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sz="18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800" b="1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𝐜</m:t>
                        </m:r>
                        <m:r>
                          <a:rPr lang="fr-FR" sz="1800" b="1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</m:d>
                  </m:oMath>
                </a14:m>
                <a:r>
                  <a:rPr lang="fr-FR" sz="1800" b="1" i="1" baseline="-25000">
                    <a:solidFill>
                      <a:srgbClr val="2F2F2F"/>
                    </a:solidFill>
                  </a:rPr>
                  <a:t> </a:t>
                </a:r>
                <a:endParaRPr lang="fr-FR" b="1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291ACB0-CB94-FC8F-DB8C-67277163A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97957" y="1475600"/>
                <a:ext cx="1391038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8">
            <a:extLst>
              <a:ext uri="{FF2B5EF4-FFF2-40B4-BE49-F238E27FC236}">
                <a16:creationId xmlns:a16="http://schemas.microsoft.com/office/drawing/2014/main" id="{93EB1A3F-CF58-B4AC-BBF5-86D775194997}"/>
              </a:ext>
            </a:extLst>
          </p:cNvPr>
          <p:cNvSpPr/>
          <p:nvPr/>
        </p:nvSpPr>
        <p:spPr bwMode="auto">
          <a:xfrm>
            <a:off x="6268202" y="3198895"/>
            <a:ext cx="5832945" cy="303841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B9AF4204-DC11-0D50-6DBB-BE90F74F1191}"/>
              </a:ext>
            </a:extLst>
          </p:cNvPr>
          <p:cNvSpPr txBox="1"/>
          <p:nvPr/>
        </p:nvSpPr>
        <p:spPr bwMode="auto">
          <a:xfrm>
            <a:off x="1" y="6031409"/>
            <a:ext cx="5515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u="sng">
                <a:solidFill>
                  <a:srgbClr val="2F2F2F"/>
                </a:solidFill>
              </a:rPr>
              <a:t>Ref: </a:t>
            </a:r>
            <a:r>
              <a:rPr lang="en-GB" sz="1200" i="1">
                <a:solidFill>
                  <a:srgbClr val="2F2F2F"/>
                </a:solidFill>
              </a:rPr>
              <a:t>“ Energy Gain in an Electron Cloud During the Passage of a Bunch ” – J. </a:t>
            </a:r>
            <a:r>
              <a:rPr lang="fr-FR" sz="1200" i="1">
                <a:solidFill>
                  <a:srgbClr val="2F2F2F"/>
                </a:solidFill>
              </a:rPr>
              <a:t>Scott Berg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D636317-BB55-C3B4-2322-28A76B8EA024}"/>
                  </a:ext>
                </a:extLst>
              </p:cNvPr>
              <p:cNvSpPr txBox="1"/>
              <p:nvPr/>
            </p:nvSpPr>
            <p:spPr bwMode="auto">
              <a:xfrm>
                <a:off x="6267589" y="5526108"/>
                <a:ext cx="5832945" cy="618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8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800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sz="1800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800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𝒕𝒐𝒕</m:t>
                              </m:r>
                            </m:sub>
                          </m:sSub>
                        </m:e>
                      </m:acc>
                      <m:r>
                        <a:rPr lang="fr-FR" sz="18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8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800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fr-FR" sz="1800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r>
                            <a:rPr lang="fr-FR" sz="18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den>
                      </m:f>
                      <m:r>
                        <a:rPr lang="fr-FR" sz="1800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𝒂𝒖𝒕𝒐</m:t>
                              </m:r>
                            </m:sub>
                          </m:sSub>
                        </m:e>
                      </m:acc>
                      <m:r>
                        <a:rPr lang="fr-FR" b="1" i="1" smtClean="0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  <m:r>
                            <a:rPr lang="fr-FR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num>
                        <m:den>
                          <m:r>
                            <a:rPr lang="fr-FR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den>
                      </m:f>
                      <m:r>
                        <a:rPr lang="fr-FR" b="1" i="1">
                          <a:solidFill>
                            <a:srgbClr val="0033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0033A0"/>
                                  </a:solidFill>
                                  <a:latin typeface="Cambria Math" panose="02040503050406030204" pitchFamily="18" charset="0"/>
                                </a:rPr>
                                <m:t>𝒌𝒊𝒄𝒌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D636317-BB55-C3B4-2322-28A76B8EA0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7589" y="5526108"/>
                <a:ext cx="5832945" cy="61843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7980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36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Kick approximation formulae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1">
                <a:extLst>
                  <a:ext uri="{FF2B5EF4-FFF2-40B4-BE49-F238E27FC236}">
                    <a16:creationId xmlns:a16="http://schemas.microsoft.com/office/drawing/2014/main" id="{301D9BDB-C4EE-07AD-41D7-907583047BE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104112" y="3364442"/>
                <a:ext cx="4819619" cy="2938675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ad>
                        <m:radPr>
                          <m:degHide m:val="on"/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𝒑𝒑𝒃</m:t>
                              </m:r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fr-FR" sz="18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fr-FR" sz="18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b>
                                <m:sSubPr>
                                  <m:ctrlPr>
                                    <a:rPr lang="fr-FR" sz="18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𝒍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sSup>
                                <m:sSupPr>
                                  <m:ctrlP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</m:e>
                                <m:sup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𝝀</m:t>
                                  </m:r>
                                </m:e>
                                <m:sub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𝒉𝒂𝒍𝒇</m:t>
                                  </m:r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fr-FR" sz="1800" b="1">
                  <a:solidFill>
                    <a:srgbClr val="2F2F2F"/>
                  </a:solidFill>
                  <a:ea typeface="Cambria Math" panose="02040503050406030204" pitchFamily="18" charset="0"/>
                </a:endParaRPr>
              </a:p>
              <a:p>
                <a:pPr marL="0" lvl="1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  <m:sSup>
                        <m:sSupPr>
                          <m:ctrlP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</a:rPr>
                                    <m:t>𝒑𝒑𝒃</m:t>
                                  </m:r>
                                  <m:r>
                                    <a:rPr lang="fr-FR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fr-FR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fr-FR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𝒆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fr-FR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𝜷</m:t>
                                  </m:r>
                                  <m:r>
                                    <a:rPr lang="fr-FR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𝒃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  <a:p>
                <a:pPr marL="0" lvl="1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𝒂𝒖𝒕𝒐</m:t>
                              </m:r>
                            </m:sub>
                          </m:sSub>
                        </m:e>
                      </m:acc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den>
                      </m:f>
                      <m:sSub>
                        <m:sSubPr>
                          <m:ctrlP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sz="1800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fr-FR" sz="1800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800" b="1" i="1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800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𝟎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fr-FR" sz="1800" b="1" i="1">
                                              <a:solidFill>
                                                <a:srgbClr val="2F2F2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  <a:p>
                <a:pPr marL="0" lvl="1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sz="1800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𝒌𝒊𝒄𝒌</m:t>
                              </m:r>
                            </m:sub>
                          </m:sSub>
                        </m:e>
                      </m:acc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800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  <m:func>
                        <m:func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fr-FR" sz="1800" b="1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𝐥𝐧</m:t>
                          </m:r>
                        </m:fName>
                        <m:e>
                          <m:d>
                            <m:dPr>
                              <m:ctrlPr>
                                <a:rPr lang="fr-FR" sz="1800" b="1" i="1" smtClean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800" b="1" i="1" smtClean="0">
                                      <a:solidFill>
                                        <a:srgbClr val="2F2F2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𝒃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800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b="1" i="1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b>
                                      <m:r>
                                        <a:rPr lang="fr-FR" sz="1800" b="1" i="1" smtClean="0">
                                          <a:solidFill>
                                            <a:srgbClr val="2F2F2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𝒄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71" name="Content Placeholder 1">
                <a:extLst>
                  <a:ext uri="{FF2B5EF4-FFF2-40B4-BE49-F238E27FC236}">
                    <a16:creationId xmlns:a16="http://schemas.microsoft.com/office/drawing/2014/main" id="{301D9BDB-C4EE-07AD-41D7-907583047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4112" y="3364442"/>
                <a:ext cx="4819619" cy="29386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16">
            <a:extLst>
              <a:ext uri="{FF2B5EF4-FFF2-40B4-BE49-F238E27FC236}">
                <a16:creationId xmlns:a16="http://schemas.microsoft.com/office/drawing/2014/main" id="{B714A7D1-055C-362C-0D5B-EE641E5622C8}"/>
              </a:ext>
            </a:extLst>
          </p:cNvPr>
          <p:cNvSpPr/>
          <p:nvPr/>
        </p:nvSpPr>
        <p:spPr bwMode="auto">
          <a:xfrm>
            <a:off x="8256545" y="548680"/>
            <a:ext cx="2519664" cy="251966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15">
            <a:extLst>
              <a:ext uri="{FF2B5EF4-FFF2-40B4-BE49-F238E27FC236}">
                <a16:creationId xmlns:a16="http://schemas.microsoft.com/office/drawing/2014/main" id="{76075B47-D808-0685-1A83-F0D0D87D773C}"/>
              </a:ext>
            </a:extLst>
          </p:cNvPr>
          <p:cNvSpPr/>
          <p:nvPr/>
        </p:nvSpPr>
        <p:spPr bwMode="auto">
          <a:xfrm>
            <a:off x="8925111" y="1216801"/>
            <a:ext cx="1162922" cy="116292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Arrow Connector 18">
            <a:extLst>
              <a:ext uri="{FF2B5EF4-FFF2-40B4-BE49-F238E27FC236}">
                <a16:creationId xmlns:a16="http://schemas.microsoft.com/office/drawing/2014/main" id="{C37795F2-E733-1144-4F1F-15301FB3A9BC}"/>
              </a:ext>
            </a:extLst>
          </p:cNvPr>
          <p:cNvCxnSpPr>
            <a:cxnSpLocks/>
            <a:endCxn id="5" idx="7"/>
          </p:cNvCxnSpPr>
          <p:nvPr/>
        </p:nvCxnSpPr>
        <p:spPr bwMode="auto">
          <a:xfrm flipV="1">
            <a:off x="9483148" y="1387107"/>
            <a:ext cx="434579" cy="421405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9">
            <a:extLst>
              <a:ext uri="{FF2B5EF4-FFF2-40B4-BE49-F238E27FC236}">
                <a16:creationId xmlns:a16="http://schemas.microsoft.com/office/drawing/2014/main" id="{C25B8B15-DE9E-69B7-EE5F-C8DD92F8D829}"/>
              </a:ext>
            </a:extLst>
          </p:cNvPr>
          <p:cNvCxnSpPr>
            <a:cxnSpLocks/>
            <a:endCxn id="3" idx="6"/>
          </p:cNvCxnSpPr>
          <p:nvPr/>
        </p:nvCxnSpPr>
        <p:spPr bwMode="auto">
          <a:xfrm>
            <a:off x="9483148" y="1808512"/>
            <a:ext cx="1293061" cy="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29">
                <a:extLst>
                  <a:ext uri="{FF2B5EF4-FFF2-40B4-BE49-F238E27FC236}">
                    <a16:creationId xmlns:a16="http://schemas.microsoft.com/office/drawing/2014/main" id="{FC9A6254-B238-9057-46DE-09F81067C5CD}"/>
                  </a:ext>
                </a:extLst>
              </p:cNvPr>
              <p:cNvSpPr txBox="1"/>
              <p:nvPr/>
            </p:nvSpPr>
            <p:spPr bwMode="auto">
              <a:xfrm>
                <a:off x="9369548" y="1256534"/>
                <a:ext cx="4845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fr-FR" sz="1800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fr-FR" sz="1800" b="1" i="1" smtClean="0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1"/>
              </a:p>
            </p:txBody>
          </p:sp>
        </mc:Choice>
        <mc:Fallback xmlns="">
          <p:sp>
            <p:nvSpPr>
              <p:cNvPr id="9" name="TextBox 29">
                <a:extLst>
                  <a:ext uri="{FF2B5EF4-FFF2-40B4-BE49-F238E27FC236}">
                    <a16:creationId xmlns:a16="http://schemas.microsoft.com/office/drawing/2014/main" id="{FC9A6254-B238-9057-46DE-09F81067C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69548" y="1256534"/>
                <a:ext cx="48455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35">
            <a:extLst>
              <a:ext uri="{FF2B5EF4-FFF2-40B4-BE49-F238E27FC236}">
                <a16:creationId xmlns:a16="http://schemas.microsoft.com/office/drawing/2014/main" id="{D3CF8947-A141-575E-D940-AD3208DF8A08}"/>
              </a:ext>
            </a:extLst>
          </p:cNvPr>
          <p:cNvSpPr/>
          <p:nvPr/>
        </p:nvSpPr>
        <p:spPr bwMode="auto">
          <a:xfrm>
            <a:off x="9821663" y="1633983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36">
            <a:extLst>
              <a:ext uri="{FF2B5EF4-FFF2-40B4-BE49-F238E27FC236}">
                <a16:creationId xmlns:a16="http://schemas.microsoft.com/office/drawing/2014/main" id="{91EE749F-4812-5F56-79F9-593139409B8A}"/>
              </a:ext>
            </a:extLst>
          </p:cNvPr>
          <p:cNvSpPr/>
          <p:nvPr/>
        </p:nvSpPr>
        <p:spPr bwMode="auto">
          <a:xfrm>
            <a:off x="9374163" y="71150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38">
            <a:extLst>
              <a:ext uri="{FF2B5EF4-FFF2-40B4-BE49-F238E27FC236}">
                <a16:creationId xmlns:a16="http://schemas.microsoft.com/office/drawing/2014/main" id="{7310C687-58FE-02FF-8AE9-50F5A6EE9C38}"/>
              </a:ext>
            </a:extLst>
          </p:cNvPr>
          <p:cNvSpPr/>
          <p:nvPr/>
        </p:nvSpPr>
        <p:spPr bwMode="auto">
          <a:xfrm>
            <a:off x="9257269" y="1404577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id="{AC5A685C-84EC-0C8E-AA3F-20E4797BF299}"/>
              </a:ext>
            </a:extLst>
          </p:cNvPr>
          <p:cNvSpPr/>
          <p:nvPr/>
        </p:nvSpPr>
        <p:spPr bwMode="auto">
          <a:xfrm>
            <a:off x="8905092" y="2498105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val 48">
            <a:extLst>
              <a:ext uri="{FF2B5EF4-FFF2-40B4-BE49-F238E27FC236}">
                <a16:creationId xmlns:a16="http://schemas.microsoft.com/office/drawing/2014/main" id="{59F9FCB9-0A70-E10D-0CED-96F1D62E9B9C}"/>
              </a:ext>
            </a:extLst>
          </p:cNvPr>
          <p:cNvSpPr/>
          <p:nvPr/>
        </p:nvSpPr>
        <p:spPr bwMode="auto">
          <a:xfrm>
            <a:off x="10387703" y="133189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val 50">
            <a:extLst>
              <a:ext uri="{FF2B5EF4-FFF2-40B4-BE49-F238E27FC236}">
                <a16:creationId xmlns:a16="http://schemas.microsoft.com/office/drawing/2014/main" id="{74D50DFB-DA2A-D10A-9465-90C72FA2379C}"/>
              </a:ext>
            </a:extLst>
          </p:cNvPr>
          <p:cNvSpPr/>
          <p:nvPr/>
        </p:nvSpPr>
        <p:spPr bwMode="auto">
          <a:xfrm>
            <a:off x="10505048" y="2022538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val 52">
            <a:extLst>
              <a:ext uri="{FF2B5EF4-FFF2-40B4-BE49-F238E27FC236}">
                <a16:creationId xmlns:a16="http://schemas.microsoft.com/office/drawing/2014/main" id="{1D6A27F6-D7A1-1B8B-83F6-2840C5003672}"/>
              </a:ext>
            </a:extLst>
          </p:cNvPr>
          <p:cNvSpPr/>
          <p:nvPr/>
        </p:nvSpPr>
        <p:spPr bwMode="auto">
          <a:xfrm>
            <a:off x="9257777" y="1719322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Oval 55">
            <a:extLst>
              <a:ext uri="{FF2B5EF4-FFF2-40B4-BE49-F238E27FC236}">
                <a16:creationId xmlns:a16="http://schemas.microsoft.com/office/drawing/2014/main" id="{8D3751F1-1543-601A-BC29-C1D9F6674E70}"/>
              </a:ext>
            </a:extLst>
          </p:cNvPr>
          <p:cNvSpPr/>
          <p:nvPr/>
        </p:nvSpPr>
        <p:spPr bwMode="auto">
          <a:xfrm>
            <a:off x="8547137" y="1629584"/>
            <a:ext cx="117587" cy="117587"/>
          </a:xfrm>
          <a:prstGeom prst="ellipse">
            <a:avLst/>
          </a:prstGeom>
          <a:solidFill>
            <a:srgbClr val="0033A0"/>
          </a:solidFill>
          <a:ln w="6350">
            <a:solidFill>
              <a:srgbClr val="2F2F2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58">
                <a:extLst>
                  <a:ext uri="{FF2B5EF4-FFF2-40B4-BE49-F238E27FC236}">
                    <a16:creationId xmlns:a16="http://schemas.microsoft.com/office/drawing/2014/main" id="{CBCFAEB5-6050-CA25-DFD2-8D851311F74C}"/>
                  </a:ext>
                </a:extLst>
              </p:cNvPr>
              <p:cNvSpPr txBox="1"/>
              <p:nvPr/>
            </p:nvSpPr>
            <p:spPr bwMode="auto">
              <a:xfrm>
                <a:off x="9450049" y="566853"/>
                <a:ext cx="45446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FR" sz="1600" b="1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1600" b="1"/>
              </a:p>
            </p:txBody>
          </p:sp>
        </mc:Choice>
        <mc:Fallback xmlns="">
          <p:sp>
            <p:nvSpPr>
              <p:cNvPr id="26" name="TextBox 58">
                <a:extLst>
                  <a:ext uri="{FF2B5EF4-FFF2-40B4-BE49-F238E27FC236}">
                    <a16:creationId xmlns:a16="http://schemas.microsoft.com/office/drawing/2014/main" id="{CBCFAEB5-6050-CA25-DFD2-8D851311F7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50049" y="566853"/>
                <a:ext cx="454463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1">
                <a:extLst>
                  <a:ext uri="{FF2B5EF4-FFF2-40B4-BE49-F238E27FC236}">
                    <a16:creationId xmlns:a16="http://schemas.microsoft.com/office/drawing/2014/main" id="{CF959F79-559E-B816-F526-CD104D8C1E7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33425" y="1309094"/>
                <a:ext cx="6476656" cy="4805577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Transverse and longitudinal bunch distributions assumed Gaussian</a:t>
                </a:r>
              </a:p>
              <a:p>
                <a:pPr lvl="0" algn="ct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kumimoji="0" lang="fr-FR" sz="1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0" lang="fr-FR" sz="1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kumimoji="0" lang="fr-FR" sz="1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1.05968</m:t>
                    </m:r>
                  </m:oMath>
                </a14:m>
                <a:r>
                  <a:rPr kumimoji="0" lang="fr-FR" sz="2400" b="0" i="1" u="none" strike="noStrike" kern="0" cap="none" spc="0" normalizeH="0" baseline="-25000" noProof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Source Sans Pro"/>
                    <a:cs typeface="Arial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h𝑎𝑙𝑓</m:t>
                        </m:r>
                        <m: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16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fr-FR" sz="16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sz="16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fr-FR" sz="1600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600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1600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r>
                      <a:rPr lang="fr-FR" sz="16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b="1">
                  <a:solidFill>
                    <a:srgbClr val="E15E32"/>
                  </a:solidFill>
                </a:endParaRPr>
              </a:p>
              <a:p>
                <a:pPr lvl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800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Relativistic beta: 	</a:t>
                </a:r>
                <a14:m>
                  <m:oMath xmlns:m="http://schemas.openxmlformats.org/officeDocument/2006/math"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endParaRPr lang="fr-FR" b="1">
                  <a:solidFill>
                    <a:srgbClr val="E15E32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RMS bunch length: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≈8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d>
                  </m:oMath>
                </a14:m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RMS beam radius: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8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0.</m:t>
                    </m:r>
                    <m:r>
                      <a:rPr lang="fr-FR" sz="1800" b="0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</m:d>
                  </m:oMath>
                </a14:m>
                <a:endParaRPr lang="fr-FR" b="1">
                  <a:solidFill>
                    <a:srgbClr val="E15E32"/>
                  </a:solidFill>
                </a:endParaRP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E15E32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 Electron properties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Radius:	</a:t>
                </a:r>
                <a:r>
                  <a:rPr lang="fr-FR" sz="1800" b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2.81 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fr-FR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</m:d>
                  </m:oMath>
                </a14:m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Rest mass:	</a:t>
                </a:r>
                <a:r>
                  <a:rPr lang="fr-FR" sz="1800" b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511 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m:rPr>
                            <m:sty m:val="p"/>
                          </m:rPr>
                          <a:rPr lang="fr-FR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  <m: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fr-FR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fr-FR" i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  <m:sup>
                            <m:r>
                              <a:rPr lang="fr-FR" i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fr-FR" sz="1800" b="0" i="1">
                  <a:solidFill>
                    <a:srgbClr val="2F2F2F"/>
                  </a:solidFill>
                  <a:latin typeface="Cambria Math" panose="02040503050406030204" pitchFamily="18" charset="0"/>
                </a:endParaRP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E15E32"/>
                  </a:solidFill>
                </a:endParaRPr>
              </a:p>
              <a:p>
                <a:pPr marL="0" lvl="1" indent="0">
                  <a:buNone/>
                  <a:defRPr/>
                </a:pPr>
                <a:endParaRPr lang="fr-FR" sz="1600" b="0" i="1" baseline="-25000">
                  <a:solidFill>
                    <a:srgbClr val="2F2F2F"/>
                  </a:solidFill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2400" b="0" i="1" u="none" strike="noStrike" kern="0" cap="none" spc="0" normalizeH="0" baseline="-25000" noProof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Source Sans Pro"/>
                  <a:cs typeface="Arial"/>
                </a:endParaRPr>
              </a:p>
              <a:p>
                <a:pPr marL="0" lvl="1" indent="0" algn="ctr">
                  <a:buNone/>
                  <a:defRPr/>
                </a:pPr>
                <a:endParaRPr lang="fr-FR" sz="2800" b="0" i="1" baseline="-25000">
                  <a:solidFill>
                    <a:srgbClr val="2F2F2F"/>
                  </a:solidFill>
                </a:endParaRPr>
              </a:p>
              <a:p>
                <a:pPr marL="0" lvl="1" indent="0" algn="ctr">
                  <a:buNone/>
                  <a:defRPr/>
                </a:pPr>
                <a:endParaRPr lang="fr-FR" sz="2800" b="0" i="1" baseline="-25000">
                  <a:solidFill>
                    <a:srgbClr val="2F2F2F"/>
                  </a:solidFill>
                </a:endParaRPr>
              </a:p>
              <a:p>
                <a:pPr marL="0" lvl="1" indent="0" algn="ctr">
                  <a:buNone/>
                  <a:defRPr/>
                </a:pPr>
                <a:endParaRPr lang="fr-FR" sz="1800"/>
              </a:p>
              <a:p>
                <a:pPr marL="0" lvl="1" indent="0" algn="ctr">
                  <a:buNone/>
                  <a:defRPr/>
                </a:pPr>
                <a:endParaRPr lang="fr-FR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Content Placeholder 1">
                <a:extLst>
                  <a:ext uri="{FF2B5EF4-FFF2-40B4-BE49-F238E27FC236}">
                    <a16:creationId xmlns:a16="http://schemas.microsoft.com/office/drawing/2014/main" id="{CF959F79-559E-B816-F526-CD104D8C1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3425" y="1309094"/>
                <a:ext cx="6476656" cy="4805577"/>
              </a:xfrm>
              <a:prstGeom prst="rect">
                <a:avLst/>
              </a:prstGeom>
              <a:blipFill>
                <a:blip r:embed="rId5"/>
                <a:stretch>
                  <a:fillRect l="-2164" t="-1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itle 1">
            <a:extLst>
              <a:ext uri="{FF2B5EF4-FFF2-40B4-BE49-F238E27FC236}">
                <a16:creationId xmlns:a16="http://schemas.microsoft.com/office/drawing/2014/main" id="{98BAED1F-5BDB-FCB2-4744-C7F84BC2C848}"/>
              </a:ext>
            </a:extLst>
          </p:cNvPr>
          <p:cNvSpPr txBox="1">
            <a:spLocks/>
          </p:cNvSpPr>
          <p:nvPr/>
        </p:nvSpPr>
        <p:spPr bwMode="auto">
          <a:xfrm>
            <a:off x="4584983" y="5913867"/>
            <a:ext cx="5255964" cy="560770"/>
          </a:xfrm>
          <a:prstGeom prst="rect">
            <a:avLst/>
          </a:prstGeom>
        </p:spPr>
        <p:txBody>
          <a:bodyPr vert="horz" lIns="0" tIns="0" rIns="0" bIns="0" numCol="1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b="0" i="1" baseline="-25000">
              <a:solidFill>
                <a:srgbClr val="2F2F2F"/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F8681C8-3614-C779-B629-680839547D83}"/>
              </a:ext>
            </a:extLst>
          </p:cNvPr>
          <p:cNvSpPr txBox="1">
            <a:spLocks/>
          </p:cNvSpPr>
          <p:nvPr/>
        </p:nvSpPr>
        <p:spPr bwMode="auto">
          <a:xfrm>
            <a:off x="4584982" y="5219386"/>
            <a:ext cx="6448981" cy="560770"/>
          </a:xfrm>
          <a:prstGeom prst="rect">
            <a:avLst/>
          </a:prstGeom>
        </p:spPr>
        <p:txBody>
          <a:bodyPr vert="horz" lIns="0" tIns="0" rIns="0" bIns="0" numCol="1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b="0" i="1" baseline="-25000">
              <a:solidFill>
                <a:srgbClr val="2F2F2F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85405E41-B7D8-5147-2216-E740F476556F}"/>
              </a:ext>
            </a:extLst>
          </p:cNvPr>
          <p:cNvSpPr txBox="1">
            <a:spLocks/>
          </p:cNvSpPr>
          <p:nvPr/>
        </p:nvSpPr>
        <p:spPr bwMode="auto">
          <a:xfrm>
            <a:off x="4584983" y="4658616"/>
            <a:ext cx="5543996" cy="560770"/>
          </a:xfrm>
          <a:prstGeom prst="rect">
            <a:avLst/>
          </a:prstGeom>
        </p:spPr>
        <p:txBody>
          <a:bodyPr vert="horz" lIns="0" tIns="0" rIns="0" bIns="0" numCol="1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2400" b="0" i="1" baseline="-25000">
              <a:solidFill>
                <a:srgbClr val="2F2F2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E109D5C0-A716-B8A8-65E0-85EE6940C088}"/>
                  </a:ext>
                </a:extLst>
              </p:cNvPr>
              <p:cNvSpPr txBox="1"/>
              <p:nvPr/>
            </p:nvSpPr>
            <p:spPr bwMode="auto">
              <a:xfrm>
                <a:off x="10497957" y="1475600"/>
                <a:ext cx="13910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fr-FR" sz="18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sz="18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800" b="1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𝐜</m:t>
                        </m:r>
                        <m:r>
                          <a:rPr lang="fr-FR" sz="1800" b="1" i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e>
                    </m:d>
                  </m:oMath>
                </a14:m>
                <a:r>
                  <a:rPr lang="fr-FR" sz="1800" b="1" i="1" baseline="-25000">
                    <a:solidFill>
                      <a:srgbClr val="2F2F2F"/>
                    </a:solidFill>
                  </a:rPr>
                  <a:t> </a:t>
                </a:r>
                <a:endParaRPr lang="fr-FR" b="1"/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E109D5C0-A716-B8A8-65E0-85EE6940C0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97957" y="1475600"/>
                <a:ext cx="139103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62">
                <a:extLst>
                  <a:ext uri="{FF2B5EF4-FFF2-40B4-BE49-F238E27FC236}">
                    <a16:creationId xmlns:a16="http://schemas.microsoft.com/office/drawing/2014/main" id="{A33AD936-2F6E-29ED-9E9E-8A8443B6B503}"/>
                  </a:ext>
                </a:extLst>
              </p:cNvPr>
              <p:cNvSpPr txBox="1"/>
              <p:nvPr/>
            </p:nvSpPr>
            <p:spPr bwMode="auto">
              <a:xfrm>
                <a:off x="9093380" y="1896665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𝒂𝒖𝒕𝒐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3" name="TextBox 62">
                <a:extLst>
                  <a:ext uri="{FF2B5EF4-FFF2-40B4-BE49-F238E27FC236}">
                    <a16:creationId xmlns:a16="http://schemas.microsoft.com/office/drawing/2014/main" id="{A33AD936-2F6E-29ED-9E9E-8A8443B6B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93380" y="1896665"/>
                <a:ext cx="84891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63">
                <a:extLst>
                  <a:ext uri="{FF2B5EF4-FFF2-40B4-BE49-F238E27FC236}">
                    <a16:creationId xmlns:a16="http://schemas.microsoft.com/office/drawing/2014/main" id="{6D2854F0-3007-02DB-8EBB-E30F0CE95766}"/>
                  </a:ext>
                </a:extLst>
              </p:cNvPr>
              <p:cNvSpPr txBox="1"/>
              <p:nvPr/>
            </p:nvSpPr>
            <p:spPr bwMode="auto">
              <a:xfrm>
                <a:off x="9067290" y="791959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1" i="0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𝚫</m:t>
                              </m:r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fr-FR" b="1" i="1">
                                  <a:solidFill>
                                    <a:srgbClr val="2F2F2F"/>
                                  </a:solidFill>
                                  <a:latin typeface="Cambria Math" panose="02040503050406030204" pitchFamily="18" charset="0"/>
                                </a:rPr>
                                <m:t>𝒌𝒊𝒄𝒌</m:t>
                              </m:r>
                            </m:sub>
                          </m:sSub>
                        </m:e>
                      </m:acc>
                      <m:r>
                        <a:rPr lang="fr-FR" b="1" i="1">
                          <a:solidFill>
                            <a:srgbClr val="2F2F2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4" name="TextBox 63">
                <a:extLst>
                  <a:ext uri="{FF2B5EF4-FFF2-40B4-BE49-F238E27FC236}">
                    <a16:creationId xmlns:a16="http://schemas.microsoft.com/office/drawing/2014/main" id="{6D2854F0-3007-02DB-8EBB-E30F0CE95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67290" y="791959"/>
                <a:ext cx="848919" cy="369332"/>
              </a:xfrm>
              <a:prstGeom prst="rect">
                <a:avLst/>
              </a:prstGeom>
              <a:blipFill>
                <a:blip r:embed="rId8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22">
                <a:extLst>
                  <a:ext uri="{FF2B5EF4-FFF2-40B4-BE49-F238E27FC236}">
                    <a16:creationId xmlns:a16="http://schemas.microsoft.com/office/drawing/2014/main" id="{77C6BFE9-955D-3F98-E1A2-226CECA03988}"/>
                  </a:ext>
                </a:extLst>
              </p:cNvPr>
              <p:cNvSpPr txBox="1"/>
              <p:nvPr/>
            </p:nvSpPr>
            <p:spPr bwMode="auto">
              <a:xfrm>
                <a:off x="9055592" y="156997"/>
                <a:ext cx="84891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fr-FR" b="1" i="1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b="1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𝒘𝒂𝒍𝒍</m:t>
                          </m:r>
                        </m:sub>
                      </m:sSub>
                    </m:oMath>
                  </m:oMathPara>
                </a14:m>
                <a:endParaRPr lang="fr-FR" b="1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45" name="TextBox 22">
                <a:extLst>
                  <a:ext uri="{FF2B5EF4-FFF2-40B4-BE49-F238E27FC236}">
                    <a16:creationId xmlns:a16="http://schemas.microsoft.com/office/drawing/2014/main" id="{77C6BFE9-955D-3F98-E1A2-226CECA039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55592" y="156997"/>
                <a:ext cx="848919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A298719-66F1-84C0-D987-2A5B34B501ED}"/>
              </a:ext>
            </a:extLst>
          </p:cNvPr>
          <p:cNvSpPr/>
          <p:nvPr/>
        </p:nvSpPr>
        <p:spPr bwMode="auto">
          <a:xfrm>
            <a:off x="6931604" y="3262992"/>
            <a:ext cx="5169543" cy="2974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5F42F7F7-CCC6-CD22-A25C-C25613BC5D0C}"/>
              </a:ext>
            </a:extLst>
          </p:cNvPr>
          <p:cNvSpPr txBox="1"/>
          <p:nvPr/>
        </p:nvSpPr>
        <p:spPr bwMode="auto">
          <a:xfrm>
            <a:off x="1" y="6031409"/>
            <a:ext cx="5515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u="sng">
                <a:solidFill>
                  <a:srgbClr val="2F2F2F"/>
                </a:solidFill>
              </a:rPr>
              <a:t>Ref: </a:t>
            </a:r>
            <a:r>
              <a:rPr lang="en-GB" sz="1200" i="1">
                <a:solidFill>
                  <a:srgbClr val="2F2F2F"/>
                </a:solidFill>
              </a:rPr>
              <a:t>“ Energy Gain in an Electron Cloud During the Passage of a Bunch ” – J. </a:t>
            </a:r>
            <a:r>
              <a:rPr lang="fr-FR" sz="1200" i="1">
                <a:solidFill>
                  <a:srgbClr val="2F2F2F"/>
                </a:solidFill>
              </a:rPr>
              <a:t>Scott Berg</a:t>
            </a:r>
          </a:p>
        </p:txBody>
      </p:sp>
    </p:spTree>
    <p:extLst>
      <p:ext uri="{BB962C8B-B14F-4D97-AF65-F5344CB8AC3E}">
        <p14:creationId xmlns:p14="http://schemas.microsoft.com/office/powerpoint/2010/main" val="12618159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37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Energy ramp-up at 620GeV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pic>
        <p:nvPicPr>
          <p:cNvPr id="5" name="Image 4" descr="Une image contenant diagramme, ligne, Tracé&#10;&#10;Description générée automatiquement">
            <a:extLst>
              <a:ext uri="{FF2B5EF4-FFF2-40B4-BE49-F238E27FC236}">
                <a16:creationId xmlns:a16="http://schemas.microsoft.com/office/drawing/2014/main" id="{E60CB10D-6D04-C529-856D-51DCB36A85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9" t="9051" r="9335" b="4851"/>
          <a:stretch/>
        </p:blipFill>
        <p:spPr bwMode="auto">
          <a:xfrm>
            <a:off x="298440" y="1649276"/>
            <a:ext cx="6572221" cy="4346518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35560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5183138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5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6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20 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Intensity: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=1.60×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.0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=203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7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17762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iagramme, ligne, Tracé&#10;&#10;Description générée automatiquement">
            <a:extLst>
              <a:ext uri="{FF2B5EF4-FFF2-40B4-BE49-F238E27FC236}">
                <a16:creationId xmlns:a16="http://schemas.microsoft.com/office/drawing/2014/main" id="{5726C256-CAAD-7153-4236-EE21DE607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9" t="9051" r="9335" b="4851"/>
          <a:stretch/>
        </p:blipFill>
        <p:spPr bwMode="auto">
          <a:xfrm>
            <a:off x="298440" y="1649277"/>
            <a:ext cx="6572222" cy="434651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38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Energy ramp-up at 2074GeV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35560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5183138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5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6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074 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Intensity: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=1.60×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=5.8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=202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7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19391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iagramme, ligne, Tracé&#10;&#10;Description générée automatiquement">
            <a:extLst>
              <a:ext uri="{FF2B5EF4-FFF2-40B4-BE49-F238E27FC236}">
                <a16:creationId xmlns:a16="http://schemas.microsoft.com/office/drawing/2014/main" id="{3CAA97AF-C507-00A4-36B5-6299290C16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9" t="9051" r="9335" b="4851"/>
          <a:stretch/>
        </p:blipFill>
        <p:spPr bwMode="auto">
          <a:xfrm>
            <a:off x="298438" y="1671736"/>
            <a:ext cx="6572223" cy="432405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>
              <a:defRPr/>
            </a:pPr>
            <a:r>
              <a:rPr lang="en-US"/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39</a:t>
            </a:fld>
            <a:endParaRPr lang="en-US" sz="140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Energy ramp-up at 6799GeV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61B6A-B948-FD94-EBC7-D50FC42CD8B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>
              <a:defRPr/>
            </a:pPr>
            <a:fld id="{A6E41B32-699D-4AB5-BFD7-28FB311E569D}" type="datetime1">
              <a:rPr lang="en-GB" sz="1200" smtClean="0"/>
              <a:t>06/12/2023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E3A50F-FB2E-CCE5-F912-A50992C6E2ED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TE – VSC – VSM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54E3B7D-ED8E-BEC7-120C-6ACE6341FDB0}"/>
              </a:ext>
            </a:extLst>
          </p:cNvPr>
          <p:cNvSpPr txBox="1">
            <a:spLocks/>
          </p:cNvSpPr>
          <p:nvPr/>
        </p:nvSpPr>
        <p:spPr bwMode="auto">
          <a:xfrm>
            <a:off x="3248526" y="6303117"/>
            <a:ext cx="867862" cy="55488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6E41B32-699D-4AB5-BFD7-28FB311E569D}" type="datetime1">
              <a:rPr lang="en-GB" sz="1200" smtClean="0"/>
              <a:pPr>
                <a:defRPr/>
              </a:pPr>
              <a:t>06/12/2023</a:t>
            </a:fld>
            <a:endParaRPr 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166642DF-FEC6-FD0E-F811-9CA24810D2F4}"/>
              </a:ext>
            </a:extLst>
          </p:cNvPr>
          <p:cNvSpPr txBox="1"/>
          <p:nvPr/>
        </p:nvSpPr>
        <p:spPr bwMode="auto">
          <a:xfrm>
            <a:off x="407986" y="1310722"/>
            <a:ext cx="6273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u="sng">
                <a:solidFill>
                  <a:srgbClr val="2F2F2F"/>
                </a:solidFill>
              </a:rPr>
              <a:t>Electron energy spectrum: Fill 9072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4F19F6F-EFF5-725C-DCED-FBAC9B0491B8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2135560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DD6E897-9BA4-B172-287A-2D36AB2C1A5F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5183138" y="1757821"/>
            <a:ext cx="0" cy="4184907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/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𝒂𝒄𝒄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TextBox 20">
                <a:extLst>
                  <a:ext uri="{FF2B5EF4-FFF2-40B4-BE49-F238E27FC236}">
                    <a16:creationId xmlns:a16="http://schemas.microsoft.com/office/drawing/2014/main" id="{8A62F46D-DF51-1110-FEA1-1008BE44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058" y="5942728"/>
                <a:ext cx="1440160" cy="344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/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𝑺𝑬𝒀</m:t>
                          </m:r>
                        </m:sub>
                      </m:sSub>
                    </m:oMath>
                  </m:oMathPara>
                </a14:m>
                <a:endParaRPr lang="fr-FR" sz="16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20">
                <a:extLst>
                  <a:ext uri="{FF2B5EF4-FFF2-40B4-BE49-F238E27FC236}">
                    <a16:creationId xmlns:a16="http://schemas.microsoft.com/office/drawing/2014/main" id="{FF0F238A-FD14-6098-FD90-5484A3B6A4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15480" y="5942728"/>
                <a:ext cx="1440160" cy="344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/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sSup>
                            <m:sSupPr>
                              <m:ctrlP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fr-FR" sz="16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𝐞𝐕</m:t>
                          </m:r>
                        </m:e>
                      </m:d>
                    </m:oMath>
                  </m:oMathPara>
                </a14:m>
                <a:endParaRPr lang="fr-FR" sz="16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20">
                <a:extLst>
                  <a:ext uri="{FF2B5EF4-FFF2-40B4-BE49-F238E27FC236}">
                    <a16:creationId xmlns:a16="http://schemas.microsoft.com/office/drawing/2014/main" id="{F37DFB69-FDAB-C3D2-F242-26E617CC2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63097" y="5942728"/>
                <a:ext cx="807564" cy="338554"/>
              </a:xfrm>
              <a:prstGeom prst="rect">
                <a:avLst/>
              </a:prstGeom>
              <a:blipFill>
                <a:blip r:embed="rId5"/>
                <a:stretch>
                  <a:fillRect l="-75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/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>
                    <a:solidFill>
                      <a:schemeClr val="tx2"/>
                    </a:solidFill>
                  </a:rPr>
                  <a:t>Normalised signal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fr-FR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endParaRPr lang="fr-FR" sz="16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id="{7415BA12-C195-AB64-5587-C63E50F9B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-1228092" y="3653258"/>
                <a:ext cx="2752102" cy="338554"/>
              </a:xfrm>
              <a:prstGeom prst="rect">
                <a:avLst/>
              </a:prstGeom>
              <a:blipFill>
                <a:blip r:embed="rId6"/>
                <a:stretch>
                  <a:fillRect l="-5455" r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Beam parameters</a:t>
                </a: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=6799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</m:oMath>
                </a14:m>
                <a:endParaRPr lang="fr-FR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Intensity: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fr-FR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𝑝𝑝𝑏</m:t>
                        </m:r>
                      </m:e>
                      <m:sub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0" lang="fr-FR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2F2F2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=1.59×</m:t>
                    </m:r>
                    <m:sSup>
                      <m:sSupPr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fr-FR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kumimoji="0" lang="fr-FR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fr-FR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2F2F2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fr-FR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i="1" u="none" strike="noStrike" kern="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fr-FR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p>
                                <m:r>
                                  <a:rPr kumimoji="0" lang="fr-FR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2F2F2F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kumimoji="0" lang="fr-FR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2F2F2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bunch</m:t>
                            </m:r>
                          </m:den>
                        </m:f>
                      </m:e>
                    </m:d>
                  </m:oMath>
                </a14:m>
                <a:r>
                  <a:rPr lang="fr-FR">
                    <a:solidFill>
                      <a:srgbClr val="2F2F2F"/>
                    </a:solidFill>
                  </a:rPr>
                  <a:t> </a:t>
                </a:r>
              </a:p>
              <a:p>
                <a:pPr marL="0" lvl="1" indent="0">
                  <a:buNone/>
                  <a:defRPr/>
                </a:pPr>
                <a:endParaRPr lang="fr-FR" b="1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Fit results</a:t>
                </a:r>
                <a:endParaRPr lang="fr-FR" b="1">
                  <a:solidFill>
                    <a:srgbClr val="6E2466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Low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𝑆𝐸𝑌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=5.9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r>
                  <a:rPr lang="fr-FR" b="1">
                    <a:solidFill>
                      <a:srgbClr val="6E2466"/>
                    </a:solidFill>
                  </a:rPr>
                  <a:t>High energy: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fr-FR" sz="1800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=203 </m:t>
                    </m:r>
                    <m:d>
                      <m:dPr>
                        <m:begChr m:val="["/>
                        <m:endChr m:val="]"/>
                        <m:ctrlPr>
                          <a:rPr lang="fr-FR" sz="1800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endParaRPr lang="fr-FR">
                  <a:solidFill>
                    <a:srgbClr val="2F2F2F"/>
                  </a:solidFill>
                </a:endParaRPr>
              </a:p>
              <a:p>
                <a:pPr lvl="1">
                  <a:defRPr/>
                </a:pPr>
                <a:endParaRPr lang="fr-FR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DEC809D1-150F-7A10-0F14-9A3CEF175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93470" y="1310722"/>
                <a:ext cx="4690541" cy="4685072"/>
              </a:xfrm>
              <a:prstGeom prst="rect">
                <a:avLst/>
              </a:prstGeom>
              <a:blipFill>
                <a:blip r:embed="rId7"/>
                <a:stretch>
                  <a:fillRect l="-3121" t="-16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762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/>
            </a:pPr>
            <a:r>
              <a:rPr kumimoji="0" lang="en-GB" sz="5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Description</a:t>
            </a:r>
            <a:endParaRPr lang="fr-FR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4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08704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645D5B3B-7A32-8DC5-9097-B132B7963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9547" y="253660"/>
            <a:ext cx="8592453" cy="936578"/>
          </a:xfrm>
          <a:prstGeom prst="rect">
            <a:avLst/>
          </a:prstGeom>
        </p:spPr>
      </p:pic>
      <p:pic>
        <p:nvPicPr>
          <p:cNvPr id="5" name="Picture 4" descr="A person standing in front of a machine&#10;&#10;Description automatically generated">
            <a:extLst>
              <a:ext uri="{FF2B5EF4-FFF2-40B4-BE49-F238E27FC236}">
                <a16:creationId xmlns:a16="http://schemas.microsoft.com/office/drawing/2014/main" id="{4287221D-E43A-F5FF-C7A6-0D328E639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358" y="1498353"/>
            <a:ext cx="6183596" cy="463769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Layout</a:t>
            </a:r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 bwMode="auto">
          <a:xfrm>
            <a:off x="407989" y="1504859"/>
            <a:ext cx="11376024" cy="4695916"/>
          </a:xfrm>
        </p:spPr>
        <p:txBody>
          <a:bodyPr numCol="2" spcCol="108000"/>
          <a:lstStyle/>
          <a:p>
            <a:pPr marL="0" lvl="1" indent="0"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Vacuum Pilot Sector </a:t>
            </a:r>
            <a:r>
              <a:rPr lang="fr-FR">
                <a:solidFill>
                  <a:srgbClr val="E15E32"/>
                </a:solidFill>
              </a:rPr>
              <a:t>(VPS)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Location: </a:t>
            </a:r>
            <a:r>
              <a:rPr lang="fr-FR"/>
              <a:t>between Q4L8 and Q5L8</a:t>
            </a: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2 beamlines :</a:t>
            </a:r>
          </a:p>
          <a:p>
            <a:pPr lvl="2">
              <a:defRPr/>
            </a:pPr>
            <a:r>
              <a:rPr lang="fr-FR" b="1">
                <a:solidFill>
                  <a:srgbClr val="2F2F2F"/>
                </a:solidFill>
              </a:rPr>
              <a:t>External: </a:t>
            </a:r>
            <a:r>
              <a:rPr lang="fr-FR">
                <a:solidFill>
                  <a:srgbClr val="2F2F2F"/>
                </a:solidFill>
              </a:rPr>
              <a:t>B1 (Blue beamline)</a:t>
            </a:r>
          </a:p>
          <a:p>
            <a:pPr lvl="2">
              <a:defRPr/>
            </a:pPr>
            <a:r>
              <a:rPr lang="fr-FR" b="1">
                <a:solidFill>
                  <a:srgbClr val="2F2F2F"/>
                </a:solidFill>
              </a:rPr>
              <a:t>Internal: </a:t>
            </a:r>
            <a:r>
              <a:rPr lang="fr-FR">
                <a:solidFill>
                  <a:srgbClr val="2F2F2F"/>
                </a:solidFill>
              </a:rPr>
              <a:t>B2 (Red beamline)</a:t>
            </a:r>
            <a:endParaRPr lang="fr-FR">
              <a:solidFill>
                <a:srgbClr val="6E2466"/>
              </a:solidFill>
            </a:endParaRPr>
          </a:p>
          <a:p>
            <a:pPr lvl="1">
              <a:defRPr/>
            </a:pPr>
            <a:r>
              <a:rPr lang="fr-FR" b="1">
                <a:solidFill>
                  <a:srgbClr val="6E2466"/>
                </a:solidFill>
              </a:rPr>
              <a:t>Installed in 2015:</a:t>
            </a:r>
          </a:p>
          <a:p>
            <a:pPr lvl="2">
              <a:defRPr/>
            </a:pPr>
            <a:r>
              <a:rPr lang="fr-FR" b="1">
                <a:solidFill>
                  <a:srgbClr val="2F2F2F"/>
                </a:solidFill>
              </a:rPr>
              <a:t>1.4m-long thick a-C coating ~500nm</a:t>
            </a:r>
          </a:p>
          <a:p>
            <a:pPr lvl="2">
              <a:defRPr/>
            </a:pPr>
            <a:r>
              <a:rPr lang="fr-FR" b="1">
                <a:solidFill>
                  <a:srgbClr val="2F2F2F"/>
                </a:solidFill>
              </a:rPr>
              <a:t>1.4m-long bulk Cu</a:t>
            </a:r>
            <a:endParaRPr lang="fr-FR">
              <a:solidFill>
                <a:srgbClr val="2F2F2F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841DB0D-B224-4E31-C99C-D0A7C245EE2C}"/>
              </a:ext>
            </a:extLst>
          </p:cNvPr>
          <p:cNvSpPr txBox="1">
            <a:spLocks/>
          </p:cNvSpPr>
          <p:nvPr/>
        </p:nvSpPr>
        <p:spPr bwMode="auto">
          <a:xfrm>
            <a:off x="6696846" y="1014294"/>
            <a:ext cx="855917" cy="387011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0070C0"/>
                </a:solidFill>
              </a:rPr>
              <a:t>a-C</a:t>
            </a:r>
            <a:endParaRPr lang="fr-FR">
              <a:solidFill>
                <a:srgbClr val="0070C0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E2AFC2F5-D801-4330-1E53-104438C8C1E2}"/>
              </a:ext>
            </a:extLst>
          </p:cNvPr>
          <p:cNvSpPr txBox="1">
            <a:spLocks/>
          </p:cNvSpPr>
          <p:nvPr/>
        </p:nvSpPr>
        <p:spPr bwMode="auto">
          <a:xfrm>
            <a:off x="8076030" y="1004178"/>
            <a:ext cx="794126" cy="387011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0070C0"/>
                </a:solidFill>
              </a:rPr>
              <a:t>Cu</a:t>
            </a:r>
            <a:endParaRPr lang="fr-FR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6B99F5-3C71-0F6E-A2F6-A2DF9DA3B867}"/>
              </a:ext>
            </a:extLst>
          </p:cNvPr>
          <p:cNvSpPr/>
          <p:nvPr/>
        </p:nvSpPr>
        <p:spPr>
          <a:xfrm>
            <a:off x="4157138" y="266639"/>
            <a:ext cx="432582" cy="1816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8C5128-F780-D834-C402-3A52C0347715}"/>
              </a:ext>
            </a:extLst>
          </p:cNvPr>
          <p:cNvSpPr/>
          <p:nvPr/>
        </p:nvSpPr>
        <p:spPr bwMode="auto">
          <a:xfrm>
            <a:off x="7552763" y="183181"/>
            <a:ext cx="523267" cy="246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3889721-4BBD-68DF-3F38-04095C020F29}"/>
              </a:ext>
            </a:extLst>
          </p:cNvPr>
          <p:cNvSpPr/>
          <p:nvPr/>
        </p:nvSpPr>
        <p:spPr bwMode="auto">
          <a:xfrm>
            <a:off x="8901973" y="190146"/>
            <a:ext cx="523267" cy="246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413BB5B-57C0-CE6E-2F26-B41F1A40D5B7}"/>
              </a:ext>
            </a:extLst>
          </p:cNvPr>
          <p:cNvSpPr/>
          <p:nvPr/>
        </p:nvSpPr>
        <p:spPr bwMode="auto">
          <a:xfrm>
            <a:off x="11039073" y="192824"/>
            <a:ext cx="523267" cy="246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BCF2EC4-9199-3763-DAE0-CB214CB078D9}"/>
              </a:ext>
            </a:extLst>
          </p:cNvPr>
          <p:cNvSpPr/>
          <p:nvPr/>
        </p:nvSpPr>
        <p:spPr bwMode="auto">
          <a:xfrm>
            <a:off x="8261493" y="873704"/>
            <a:ext cx="523267" cy="140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4AD529-76F9-AF41-65F8-59378EEBA7FF}"/>
              </a:ext>
            </a:extLst>
          </p:cNvPr>
          <p:cNvSpPr/>
          <p:nvPr/>
        </p:nvSpPr>
        <p:spPr bwMode="auto">
          <a:xfrm>
            <a:off x="9556569" y="874299"/>
            <a:ext cx="523267" cy="1318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3A2C0F5-605A-EF53-E5A1-58155B24E8DD}"/>
              </a:ext>
            </a:extLst>
          </p:cNvPr>
          <p:cNvSpPr/>
          <p:nvPr/>
        </p:nvSpPr>
        <p:spPr bwMode="auto">
          <a:xfrm>
            <a:off x="9091599" y="744621"/>
            <a:ext cx="144016" cy="92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67A70D-4F5E-E3CF-EEC7-94DE20B71620}"/>
              </a:ext>
            </a:extLst>
          </p:cNvPr>
          <p:cNvSpPr/>
          <p:nvPr/>
        </p:nvSpPr>
        <p:spPr bwMode="auto">
          <a:xfrm>
            <a:off x="7725259" y="744622"/>
            <a:ext cx="144016" cy="923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615BC10-D93A-FD7F-4DD1-250A8F96388D}"/>
              </a:ext>
            </a:extLst>
          </p:cNvPr>
          <p:cNvCxnSpPr>
            <a:cxnSpLocks/>
          </p:cNvCxnSpPr>
          <p:nvPr/>
        </p:nvCxnSpPr>
        <p:spPr>
          <a:xfrm>
            <a:off x="3219820" y="585742"/>
            <a:ext cx="37972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CC58F9A-4B19-5765-2AF5-4771D7744FB9}"/>
              </a:ext>
            </a:extLst>
          </p:cNvPr>
          <p:cNvCxnSpPr>
            <a:cxnSpLocks/>
          </p:cNvCxnSpPr>
          <p:nvPr/>
        </p:nvCxnSpPr>
        <p:spPr bwMode="auto">
          <a:xfrm flipH="1">
            <a:off x="3172829" y="744621"/>
            <a:ext cx="379727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414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094E287-0A9B-AB61-23BC-1D22BA7B3BD3}"/>
              </a:ext>
            </a:extLst>
          </p:cNvPr>
          <p:cNvCxnSpPr>
            <a:cxnSpLocks/>
          </p:cNvCxnSpPr>
          <p:nvPr/>
        </p:nvCxnSpPr>
        <p:spPr bwMode="auto">
          <a:xfrm>
            <a:off x="220957" y="3204696"/>
            <a:ext cx="272533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F64BE568-3DD0-A691-1829-AFADE043DB59}"/>
              </a:ext>
            </a:extLst>
          </p:cNvPr>
          <p:cNvSpPr txBox="1">
            <a:spLocks/>
          </p:cNvSpPr>
          <p:nvPr/>
        </p:nvSpPr>
        <p:spPr bwMode="auto">
          <a:xfrm>
            <a:off x="6644704" y="1439335"/>
            <a:ext cx="5486302" cy="2604257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Electron cloud </a:t>
            </a:r>
            <a:r>
              <a:rPr lang="fr-FR" b="1" dirty="0">
                <a:solidFill>
                  <a:srgbClr val="E15E32"/>
                </a:solidFill>
              </a:rPr>
              <a:t>= </a:t>
            </a:r>
            <a:r>
              <a:rPr lang="fr-FR" b="1" dirty="0" err="1">
                <a:solidFill>
                  <a:srgbClr val="E15E32"/>
                </a:solidFill>
              </a:rPr>
              <a:t>Primary</a:t>
            </a:r>
            <a:r>
              <a:rPr lang="fr-FR" b="1" dirty="0">
                <a:solidFill>
                  <a:srgbClr val="E15E32"/>
                </a:solidFill>
              </a:rPr>
              <a:t> + </a:t>
            </a:r>
            <a:r>
              <a:rPr lang="fr-FR" b="1" dirty="0" err="1">
                <a:solidFill>
                  <a:srgbClr val="E15E32"/>
                </a:solidFill>
              </a:rPr>
              <a:t>Secondary</a:t>
            </a:r>
            <a:r>
              <a:rPr lang="fr-FR" b="1" dirty="0">
                <a:solidFill>
                  <a:srgbClr val="E15E32"/>
                </a:solidFill>
              </a:rPr>
              <a:t> </a:t>
            </a:r>
            <a:r>
              <a:rPr lang="fr-FR" b="1" dirty="0" err="1">
                <a:solidFill>
                  <a:srgbClr val="E15E32"/>
                </a:solidFill>
              </a:rPr>
              <a:t>electrons</a:t>
            </a:r>
            <a:endParaRPr lang="fr-FR" b="1" dirty="0">
              <a:solidFill>
                <a:srgbClr val="E15E32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Primary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</a:t>
            </a:r>
          </a:p>
          <a:p>
            <a:pPr lvl="2">
              <a:defRPr/>
            </a:pPr>
            <a:r>
              <a:rPr lang="fr-FR" dirty="0" err="1">
                <a:solidFill>
                  <a:srgbClr val="2F2F2F"/>
                </a:solidFill>
              </a:rPr>
              <a:t>Photoelectrons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photoelectric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effect</a:t>
            </a:r>
            <a:endParaRPr lang="fr-FR" dirty="0">
              <a:solidFill>
                <a:srgbClr val="2F2F2F"/>
              </a:solidFill>
            </a:endParaRPr>
          </a:p>
          <a:p>
            <a:pPr lvl="2">
              <a:defRPr/>
            </a:pPr>
            <a:r>
              <a:rPr lang="fr-FR" dirty="0">
                <a:solidFill>
                  <a:srgbClr val="2F2F2F"/>
                </a:solidFill>
              </a:rPr>
              <a:t>Free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bunch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ionising</a:t>
            </a:r>
            <a:r>
              <a:rPr lang="fr-FR" dirty="0">
                <a:solidFill>
                  <a:srgbClr val="2F2F2F"/>
                </a:solidFill>
              </a:rPr>
              <a:t> the </a:t>
            </a:r>
            <a:r>
              <a:rPr lang="fr-FR" dirty="0" err="1">
                <a:solidFill>
                  <a:srgbClr val="2F2F2F"/>
                </a:solidFill>
              </a:rPr>
              <a:t>residual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gas</a:t>
            </a:r>
            <a:endParaRPr lang="fr-FR" dirty="0">
              <a:solidFill>
                <a:srgbClr val="2F2F2F"/>
              </a:solidFill>
            </a:endParaRPr>
          </a:p>
          <a:p>
            <a:pPr lvl="1">
              <a:defRPr/>
            </a:pPr>
            <a:r>
              <a:rPr lang="fr-FR" b="1" dirty="0" err="1">
                <a:solidFill>
                  <a:srgbClr val="6E2466"/>
                </a:solidFill>
              </a:rPr>
              <a:t>Secondary</a:t>
            </a:r>
            <a:r>
              <a:rPr lang="fr-FR" b="1" dirty="0">
                <a:solidFill>
                  <a:srgbClr val="6E2466"/>
                </a:solidFill>
              </a:rPr>
              <a:t> </a:t>
            </a:r>
            <a:r>
              <a:rPr lang="fr-FR" b="1" dirty="0" err="1">
                <a:solidFill>
                  <a:srgbClr val="6E2466"/>
                </a:solidFill>
              </a:rPr>
              <a:t>electrons</a:t>
            </a:r>
            <a:r>
              <a:rPr lang="fr-FR" b="1" dirty="0">
                <a:solidFill>
                  <a:srgbClr val="6E2466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induced</a:t>
            </a:r>
            <a:r>
              <a:rPr lang="fr-FR" dirty="0">
                <a:solidFill>
                  <a:srgbClr val="2F2F2F"/>
                </a:solidFill>
              </a:rPr>
              <a:t> by </a:t>
            </a:r>
            <a:r>
              <a:rPr lang="fr-FR" dirty="0" err="1">
                <a:solidFill>
                  <a:srgbClr val="2F2F2F"/>
                </a:solidFill>
              </a:rPr>
              <a:t>primary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electrons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accelerated</a:t>
            </a:r>
            <a:r>
              <a:rPr lang="fr-FR" dirty="0">
                <a:solidFill>
                  <a:srgbClr val="2F2F2F"/>
                </a:solidFill>
              </a:rPr>
              <a:t> by successive </a:t>
            </a:r>
            <a:r>
              <a:rPr lang="fr-FR" dirty="0" err="1">
                <a:solidFill>
                  <a:srgbClr val="2F2F2F"/>
                </a:solidFill>
              </a:rPr>
              <a:t>bunches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hitting</a:t>
            </a:r>
            <a:r>
              <a:rPr lang="fr-FR" dirty="0">
                <a:solidFill>
                  <a:srgbClr val="2F2F2F"/>
                </a:solidFill>
              </a:rPr>
              <a:t> the surface</a:t>
            </a:r>
          </a:p>
          <a:p>
            <a:pPr lvl="1">
              <a:defRPr/>
            </a:pPr>
            <a:endParaRPr lang="fr-FR" dirty="0">
              <a:solidFill>
                <a:srgbClr val="2F2F2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cloud build-up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35DF7D8-2FD3-9B52-DA42-8CC21464C50E}"/>
              </a:ext>
            </a:extLst>
          </p:cNvPr>
          <p:cNvCxnSpPr>
            <a:cxnSpLocks/>
          </p:cNvCxnSpPr>
          <p:nvPr/>
        </p:nvCxnSpPr>
        <p:spPr>
          <a:xfrm>
            <a:off x="220957" y="5425132"/>
            <a:ext cx="625097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C0EB6C0-0642-4C40-5F4C-BD030BEE36FE}"/>
              </a:ext>
            </a:extLst>
          </p:cNvPr>
          <p:cNvCxnSpPr>
            <a:cxnSpLocks/>
          </p:cNvCxnSpPr>
          <p:nvPr/>
        </p:nvCxnSpPr>
        <p:spPr bwMode="auto">
          <a:xfrm>
            <a:off x="5505738" y="3204696"/>
            <a:ext cx="966198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55E07F-59AB-1D18-F3C0-D8BADD407300}"/>
              </a:ext>
            </a:extLst>
          </p:cNvPr>
          <p:cNvCxnSpPr>
            <a:cxnSpLocks/>
          </p:cNvCxnSpPr>
          <p:nvPr/>
        </p:nvCxnSpPr>
        <p:spPr bwMode="auto">
          <a:xfrm>
            <a:off x="2997691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DD0B860-D1EF-0C1D-46DB-386B13441D28}"/>
              </a:ext>
            </a:extLst>
          </p:cNvPr>
          <p:cNvCxnSpPr>
            <a:cxnSpLocks/>
          </p:cNvCxnSpPr>
          <p:nvPr/>
        </p:nvCxnSpPr>
        <p:spPr bwMode="auto">
          <a:xfrm>
            <a:off x="4497626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7D43C12-5E25-D8ED-AE22-9733976EA562}"/>
              </a:ext>
            </a:extLst>
          </p:cNvPr>
          <p:cNvCxnSpPr>
            <a:cxnSpLocks/>
          </p:cNvCxnSpPr>
          <p:nvPr/>
        </p:nvCxnSpPr>
        <p:spPr bwMode="auto">
          <a:xfrm>
            <a:off x="4005803" y="3204696"/>
            <a:ext cx="39296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3E5483D-0D28-B3B4-A8C9-C589F6BA71BA}"/>
              </a:ext>
            </a:extLst>
          </p:cNvPr>
          <p:cNvCxnSpPr>
            <a:cxnSpLocks/>
          </p:cNvCxnSpPr>
          <p:nvPr/>
        </p:nvCxnSpPr>
        <p:spPr bwMode="auto">
          <a:xfrm>
            <a:off x="220957" y="4345012"/>
            <a:ext cx="6250979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28CFEB89-26EA-0994-0362-AFF2E3B7597F}"/>
              </a:ext>
            </a:extLst>
          </p:cNvPr>
          <p:cNvSpPr/>
          <p:nvPr/>
        </p:nvSpPr>
        <p:spPr>
          <a:xfrm>
            <a:off x="462177" y="3237351"/>
            <a:ext cx="432048" cy="421624"/>
          </a:xfrm>
          <a:custGeom>
            <a:avLst/>
            <a:gdLst>
              <a:gd name="connsiteX0" fmla="*/ 0 w 414337"/>
              <a:gd name="connsiteY0" fmla="*/ 395287 h 395287"/>
              <a:gd name="connsiteX1" fmla="*/ 52387 w 414337"/>
              <a:gd name="connsiteY1" fmla="*/ 376237 h 395287"/>
              <a:gd name="connsiteX2" fmla="*/ 78581 w 414337"/>
              <a:gd name="connsiteY2" fmla="*/ 292893 h 395287"/>
              <a:gd name="connsiteX3" fmla="*/ 180975 w 414337"/>
              <a:gd name="connsiteY3" fmla="*/ 257175 h 395287"/>
              <a:gd name="connsiteX4" fmla="*/ 214312 w 414337"/>
              <a:gd name="connsiteY4" fmla="*/ 159543 h 395287"/>
              <a:gd name="connsiteX5" fmla="*/ 330993 w 414337"/>
              <a:gd name="connsiteY5" fmla="*/ 133350 h 395287"/>
              <a:gd name="connsiteX6" fmla="*/ 352425 w 414337"/>
              <a:gd name="connsiteY6" fmla="*/ 38100 h 395287"/>
              <a:gd name="connsiteX7" fmla="*/ 400050 w 414337"/>
              <a:gd name="connsiteY7" fmla="*/ 16668 h 395287"/>
              <a:gd name="connsiteX8" fmla="*/ 414337 w 414337"/>
              <a:gd name="connsiteY8" fmla="*/ 0 h 39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337" h="395287">
                <a:moveTo>
                  <a:pt x="0" y="395287"/>
                </a:moveTo>
                <a:cubicBezTo>
                  <a:pt x="19645" y="394295"/>
                  <a:pt x="39290" y="393303"/>
                  <a:pt x="52387" y="376237"/>
                </a:cubicBezTo>
                <a:cubicBezTo>
                  <a:pt x="65484" y="359171"/>
                  <a:pt x="57150" y="312737"/>
                  <a:pt x="78581" y="292893"/>
                </a:cubicBezTo>
                <a:cubicBezTo>
                  <a:pt x="100012" y="273049"/>
                  <a:pt x="158353" y="279400"/>
                  <a:pt x="180975" y="257175"/>
                </a:cubicBezTo>
                <a:cubicBezTo>
                  <a:pt x="203597" y="234950"/>
                  <a:pt x="189309" y="180180"/>
                  <a:pt x="214312" y="159543"/>
                </a:cubicBezTo>
                <a:cubicBezTo>
                  <a:pt x="239315" y="138905"/>
                  <a:pt x="307974" y="153590"/>
                  <a:pt x="330993" y="133350"/>
                </a:cubicBezTo>
                <a:cubicBezTo>
                  <a:pt x="354012" y="113109"/>
                  <a:pt x="340916" y="57547"/>
                  <a:pt x="352425" y="38100"/>
                </a:cubicBezTo>
                <a:cubicBezTo>
                  <a:pt x="363935" y="18653"/>
                  <a:pt x="389731" y="23018"/>
                  <a:pt x="400050" y="16668"/>
                </a:cubicBezTo>
                <a:cubicBezTo>
                  <a:pt x="410369" y="10318"/>
                  <a:pt x="412353" y="5159"/>
                  <a:pt x="414337" y="0"/>
                </a:cubicBezTo>
              </a:path>
            </a:pathLst>
          </a:custGeom>
          <a:noFill/>
          <a:ln>
            <a:solidFill>
              <a:srgbClr val="0033A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1D97BDDA-C3CF-B0B6-5F92-81FD8D8F6B30}"/>
              </a:ext>
            </a:extLst>
          </p:cNvPr>
          <p:cNvCxnSpPr>
            <a:cxnSpLocks/>
          </p:cNvCxnSpPr>
          <p:nvPr/>
        </p:nvCxnSpPr>
        <p:spPr>
          <a:xfrm>
            <a:off x="915313" y="3242073"/>
            <a:ext cx="123888" cy="5142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8F3AF268-A62F-1D0F-2640-3F64373912BB}"/>
              </a:ext>
            </a:extLst>
          </p:cNvPr>
          <p:cNvCxnSpPr>
            <a:cxnSpLocks/>
          </p:cNvCxnSpPr>
          <p:nvPr/>
        </p:nvCxnSpPr>
        <p:spPr>
          <a:xfrm flipV="1">
            <a:off x="1591379" y="3230250"/>
            <a:ext cx="677550" cy="82750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E2A48C95-68C1-EE85-0F16-9EF562A07D77}"/>
              </a:ext>
            </a:extLst>
          </p:cNvPr>
          <p:cNvCxnSpPr>
            <a:cxnSpLocks/>
          </p:cNvCxnSpPr>
          <p:nvPr/>
        </p:nvCxnSpPr>
        <p:spPr bwMode="auto">
          <a:xfrm flipV="1">
            <a:off x="1809218" y="3235610"/>
            <a:ext cx="914563" cy="83272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939D8C88-A2AD-8FB4-B219-4CE932E36785}"/>
              </a:ext>
            </a:extLst>
          </p:cNvPr>
          <p:cNvCxnSpPr>
            <a:cxnSpLocks/>
          </p:cNvCxnSpPr>
          <p:nvPr/>
        </p:nvCxnSpPr>
        <p:spPr bwMode="auto">
          <a:xfrm>
            <a:off x="2276515" y="3238689"/>
            <a:ext cx="17991" cy="260489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78F1068-E9FF-BAF1-B8D7-59E6CF288DD9}"/>
              </a:ext>
            </a:extLst>
          </p:cNvPr>
          <p:cNvCxnSpPr>
            <a:cxnSpLocks/>
          </p:cNvCxnSpPr>
          <p:nvPr/>
        </p:nvCxnSpPr>
        <p:spPr bwMode="auto">
          <a:xfrm>
            <a:off x="2276515" y="3233776"/>
            <a:ext cx="122434" cy="222188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FC01851A-328F-B1BD-EA93-40A113D3325D}"/>
              </a:ext>
            </a:extLst>
          </p:cNvPr>
          <p:cNvCxnSpPr>
            <a:cxnSpLocks/>
          </p:cNvCxnSpPr>
          <p:nvPr/>
        </p:nvCxnSpPr>
        <p:spPr bwMode="auto">
          <a:xfrm>
            <a:off x="2730929" y="3243040"/>
            <a:ext cx="17991" cy="260489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228FDA2B-858B-629E-6B40-1E7980A09733}"/>
              </a:ext>
            </a:extLst>
          </p:cNvPr>
          <p:cNvCxnSpPr>
            <a:cxnSpLocks/>
          </p:cNvCxnSpPr>
          <p:nvPr/>
        </p:nvCxnSpPr>
        <p:spPr bwMode="auto">
          <a:xfrm>
            <a:off x="2730929" y="3238127"/>
            <a:ext cx="122434" cy="222188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CC252C66-B90D-B442-300F-A72FF0D8A791}"/>
              </a:ext>
            </a:extLst>
          </p:cNvPr>
          <p:cNvCxnSpPr>
            <a:cxnSpLocks/>
          </p:cNvCxnSpPr>
          <p:nvPr/>
        </p:nvCxnSpPr>
        <p:spPr>
          <a:xfrm flipH="1">
            <a:off x="2852614" y="5425132"/>
            <a:ext cx="1267755" cy="0"/>
          </a:xfrm>
          <a:prstGeom prst="straightConnector1">
            <a:avLst/>
          </a:prstGeom>
          <a:ln w="76200">
            <a:solidFill>
              <a:srgbClr val="6E24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>
            <a:extLst>
              <a:ext uri="{FF2B5EF4-FFF2-40B4-BE49-F238E27FC236}">
                <a16:creationId xmlns:a16="http://schemas.microsoft.com/office/drawing/2014/main" id="{43098A69-ECB2-3C07-7FBA-602089039467}"/>
              </a:ext>
            </a:extLst>
          </p:cNvPr>
          <p:cNvSpPr txBox="1"/>
          <p:nvPr/>
        </p:nvSpPr>
        <p:spPr bwMode="auto">
          <a:xfrm>
            <a:off x="3629282" y="3666440"/>
            <a:ext cx="941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Electron </a:t>
            </a:r>
          </a:p>
          <a:p>
            <a:pPr algn="ctr"/>
            <a:r>
              <a:rPr lang="fr-FR" sz="1600">
                <a:solidFill>
                  <a:srgbClr val="00B050"/>
                </a:solidFill>
              </a:rPr>
              <a:t>cloud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7016477B-7F2E-E389-3F4E-B497AF6CDF2F}"/>
              </a:ext>
            </a:extLst>
          </p:cNvPr>
          <p:cNvSpPr txBox="1"/>
          <p:nvPr/>
        </p:nvSpPr>
        <p:spPr bwMode="auto">
          <a:xfrm>
            <a:off x="2708254" y="5121371"/>
            <a:ext cx="182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6E2466"/>
                </a:solidFill>
              </a:rPr>
              <a:t>Image current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987EF7D-8B28-E618-53B2-719E6350A6AF}"/>
              </a:ext>
            </a:extLst>
          </p:cNvPr>
          <p:cNvSpPr txBox="1"/>
          <p:nvPr/>
        </p:nvSpPr>
        <p:spPr bwMode="auto">
          <a:xfrm>
            <a:off x="5172109" y="5103864"/>
            <a:ext cx="1299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>
                <a:solidFill>
                  <a:srgbClr val="2F2F2F"/>
                </a:solidFill>
              </a:rPr>
              <a:t>Beam pipe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C721B3E-B7F5-9828-D6A4-78C7A625E930}"/>
              </a:ext>
            </a:extLst>
          </p:cNvPr>
          <p:cNvSpPr/>
          <p:nvPr/>
        </p:nvSpPr>
        <p:spPr bwMode="auto">
          <a:xfrm>
            <a:off x="1820761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2E3CCF2-F698-FD93-FF75-CEB32C7F870D}"/>
              </a:ext>
            </a:extLst>
          </p:cNvPr>
          <p:cNvCxnSpPr>
            <a:cxnSpLocks/>
            <a:stCxn id="6" idx="6"/>
          </p:cNvCxnSpPr>
          <p:nvPr/>
        </p:nvCxnSpPr>
        <p:spPr bwMode="auto">
          <a:xfrm>
            <a:off x="2468833" y="4345012"/>
            <a:ext cx="21266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A7CEC5C-251B-3FAC-21A6-642BB648F5CD}"/>
              </a:ext>
            </a:extLst>
          </p:cNvPr>
          <p:cNvSpPr/>
          <p:nvPr/>
        </p:nvSpPr>
        <p:spPr bwMode="auto">
          <a:xfrm>
            <a:off x="4605008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5FACF-B9B3-0A44-400B-90B312373B5D}"/>
              </a:ext>
            </a:extLst>
          </p:cNvPr>
          <p:cNvCxnSpPr>
            <a:cxnSpLocks/>
            <a:stCxn id="8" idx="6"/>
          </p:cNvCxnSpPr>
          <p:nvPr/>
        </p:nvCxnSpPr>
        <p:spPr bwMode="auto">
          <a:xfrm>
            <a:off x="5253080" y="4345012"/>
            <a:ext cx="216576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4F5FE3-D24C-EEAB-1E6E-08CE67D836A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472581" y="4352964"/>
            <a:ext cx="10761" cy="579990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E36945-4D4D-09E8-D745-39E64308AFC2}"/>
              </a:ext>
            </a:extLst>
          </p:cNvPr>
          <p:cNvCxnSpPr>
            <a:cxnSpLocks/>
          </p:cNvCxnSpPr>
          <p:nvPr/>
        </p:nvCxnSpPr>
        <p:spPr bwMode="auto">
          <a:xfrm flipV="1">
            <a:off x="1579478" y="4352964"/>
            <a:ext cx="70709" cy="580740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>
            <a:extLst>
              <a:ext uri="{FF2B5EF4-FFF2-40B4-BE49-F238E27FC236}">
                <a16:creationId xmlns:a16="http://schemas.microsoft.com/office/drawing/2014/main" id="{7428AFB0-8C7A-B1E3-B0D2-A0165C85E40A}"/>
              </a:ext>
            </a:extLst>
          </p:cNvPr>
          <p:cNvSpPr/>
          <p:nvPr/>
        </p:nvSpPr>
        <p:spPr bwMode="auto">
          <a:xfrm rot="13148121">
            <a:off x="1506994" y="3817365"/>
            <a:ext cx="826916" cy="986000"/>
          </a:xfrm>
          <a:prstGeom prst="arc">
            <a:avLst>
              <a:gd name="adj1" fmla="val 18943658"/>
              <a:gd name="adj2" fmla="val 21353289"/>
            </a:avLst>
          </a:prstGeom>
          <a:ln w="12700">
            <a:gradFill>
              <a:gsLst>
                <a:gs pos="0">
                  <a:srgbClr val="0033A0"/>
                </a:gs>
                <a:gs pos="100000">
                  <a:srgbClr val="C00000"/>
                </a:gs>
              </a:gsLst>
              <a:lin ang="5400000" scaled="1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1BAC77C9-573F-8072-4B9B-ACE694470A4C}"/>
              </a:ext>
            </a:extLst>
          </p:cNvPr>
          <p:cNvSpPr/>
          <p:nvPr/>
        </p:nvSpPr>
        <p:spPr bwMode="auto">
          <a:xfrm rot="13577407">
            <a:off x="1689968" y="3869170"/>
            <a:ext cx="826916" cy="986000"/>
          </a:xfrm>
          <a:prstGeom prst="arc">
            <a:avLst>
              <a:gd name="adj1" fmla="val 18943658"/>
              <a:gd name="adj2" fmla="val 21353289"/>
            </a:avLst>
          </a:prstGeom>
          <a:ln w="12700">
            <a:gradFill>
              <a:gsLst>
                <a:gs pos="0">
                  <a:srgbClr val="0033A0"/>
                </a:gs>
                <a:gs pos="99000">
                  <a:srgbClr val="C00000"/>
                </a:gs>
              </a:gsLst>
              <a:lin ang="5400000" scaled="1"/>
            </a:gra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C322CB-B4DC-01B0-8040-066F930F514D}"/>
              </a:ext>
            </a:extLst>
          </p:cNvPr>
          <p:cNvSpPr txBox="1"/>
          <p:nvPr/>
        </p:nvSpPr>
        <p:spPr bwMode="auto">
          <a:xfrm>
            <a:off x="1929855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5BB9F5-1713-22A2-F91A-EFEEEB710B4F}"/>
              </a:ext>
            </a:extLst>
          </p:cNvPr>
          <p:cNvSpPr txBox="1"/>
          <p:nvPr/>
        </p:nvSpPr>
        <p:spPr bwMode="auto">
          <a:xfrm>
            <a:off x="4711905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CF8ED5-EA8C-FD72-2908-CDA81AC6E85D}"/>
              </a:ext>
            </a:extLst>
          </p:cNvPr>
          <p:cNvSpPr txBox="1"/>
          <p:nvPr/>
        </p:nvSpPr>
        <p:spPr bwMode="auto">
          <a:xfrm>
            <a:off x="887052" y="4933433"/>
            <a:ext cx="1398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0033A0"/>
                </a:solidFill>
              </a:rPr>
              <a:t>primary </a:t>
            </a:r>
            <a:r>
              <a:rPr lang="fr-FR" sz="1200" i="1">
                <a:solidFill>
                  <a:srgbClr val="0033A0"/>
                </a:solidFill>
              </a:rPr>
              <a:t>e-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4AC2FB-2109-B078-19E4-BA97C147176B}"/>
              </a:ext>
            </a:extLst>
          </p:cNvPr>
          <p:cNvCxnSpPr>
            <a:cxnSpLocks/>
          </p:cNvCxnSpPr>
          <p:nvPr/>
        </p:nvCxnSpPr>
        <p:spPr bwMode="auto">
          <a:xfrm flipV="1">
            <a:off x="2468585" y="4044946"/>
            <a:ext cx="315047" cy="297116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A8A25C-997C-D6EB-2A8E-40A28260B433}"/>
              </a:ext>
            </a:extLst>
          </p:cNvPr>
          <p:cNvCxnSpPr>
            <a:cxnSpLocks/>
          </p:cNvCxnSpPr>
          <p:nvPr/>
        </p:nvCxnSpPr>
        <p:spPr bwMode="auto">
          <a:xfrm>
            <a:off x="2470514" y="4347665"/>
            <a:ext cx="301776" cy="316707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33697E9-C589-44D0-A8A7-CDC376F6B0E0}"/>
              </a:ext>
            </a:extLst>
          </p:cNvPr>
          <p:cNvSpPr txBox="1"/>
          <p:nvPr/>
        </p:nvSpPr>
        <p:spPr bwMode="auto">
          <a:xfrm>
            <a:off x="367801" y="3691629"/>
            <a:ext cx="1251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0033A0"/>
                </a:solidFill>
              </a:rPr>
              <a:t>photoelectron</a:t>
            </a:r>
          </a:p>
          <a:p>
            <a:pPr algn="ctr"/>
            <a:r>
              <a:rPr lang="fr-FR" sz="1200">
                <a:solidFill>
                  <a:srgbClr val="0033A0"/>
                </a:solidFill>
              </a:rPr>
              <a:t> </a:t>
            </a:r>
            <a:r>
              <a:rPr lang="fr-FR" sz="1200" i="1">
                <a:solidFill>
                  <a:srgbClr val="0033A0"/>
                </a:solidFill>
              </a:rPr>
              <a:t>e</a:t>
            </a:r>
            <a:r>
              <a:rPr lang="fr-FR" sz="1200" i="1" baseline="30000">
                <a:solidFill>
                  <a:srgbClr val="0033A0"/>
                </a:solidFill>
              </a:rPr>
              <a:t>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FC57FE-AB71-0684-2A95-45B12BDACD57}"/>
              </a:ext>
            </a:extLst>
          </p:cNvPr>
          <p:cNvSpPr txBox="1"/>
          <p:nvPr/>
        </p:nvSpPr>
        <p:spPr bwMode="auto">
          <a:xfrm>
            <a:off x="2279948" y="3442971"/>
            <a:ext cx="1201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FFC000"/>
                </a:solidFill>
              </a:rPr>
              <a:t>secondary </a:t>
            </a:r>
            <a:r>
              <a:rPr lang="fr-FR" sz="1200" i="1">
                <a:solidFill>
                  <a:srgbClr val="FFC000"/>
                </a:solidFill>
              </a:rPr>
              <a:t>e</a:t>
            </a:r>
            <a:r>
              <a:rPr lang="fr-FR" sz="1200" i="1" baseline="30000">
                <a:solidFill>
                  <a:srgbClr val="FFC000"/>
                </a:solidFill>
              </a:rPr>
              <a:t>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CB991A-B5E1-CFE0-19B3-C4F7C34631A8}"/>
              </a:ext>
            </a:extLst>
          </p:cNvPr>
          <p:cNvSpPr txBox="1"/>
          <p:nvPr/>
        </p:nvSpPr>
        <p:spPr bwMode="auto">
          <a:xfrm>
            <a:off x="2694636" y="4446921"/>
            <a:ext cx="772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E15E32"/>
                </a:solidFill>
              </a:rPr>
              <a:t>ionised gas </a:t>
            </a:r>
            <a:r>
              <a:rPr lang="fr-FR" sz="1200" i="1">
                <a:solidFill>
                  <a:srgbClr val="E15E32"/>
                </a:solidFill>
              </a:rPr>
              <a:t>i</a:t>
            </a:r>
            <a:r>
              <a:rPr lang="fr-FR" sz="1200" i="1" baseline="30000">
                <a:solidFill>
                  <a:srgbClr val="E15E32"/>
                </a:solidFill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8D64F9-3C00-B534-6BEB-4405E4786C77}"/>
              </a:ext>
            </a:extLst>
          </p:cNvPr>
          <p:cNvSpPr txBox="1"/>
          <p:nvPr/>
        </p:nvSpPr>
        <p:spPr bwMode="auto">
          <a:xfrm>
            <a:off x="959396" y="3232625"/>
            <a:ext cx="1263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C00000"/>
                </a:solidFill>
              </a:rPr>
              <a:t>accelerated </a:t>
            </a:r>
            <a:r>
              <a:rPr lang="fr-FR" sz="1200" i="1">
                <a:solidFill>
                  <a:srgbClr val="C00000"/>
                </a:solidFill>
              </a:rPr>
              <a:t>e</a:t>
            </a:r>
            <a:r>
              <a:rPr lang="fr-FR" sz="1200" i="1" baseline="3000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A06238-EBC5-7C77-DDEA-8259FE80280C}"/>
              </a:ext>
            </a:extLst>
          </p:cNvPr>
          <p:cNvSpPr txBox="1"/>
          <p:nvPr/>
        </p:nvSpPr>
        <p:spPr bwMode="auto">
          <a:xfrm>
            <a:off x="2560150" y="3731605"/>
            <a:ext cx="102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0033A0"/>
                </a:solidFill>
              </a:rPr>
              <a:t>free electron</a:t>
            </a:r>
            <a:r>
              <a:rPr lang="fr-FR" sz="1200" i="1">
                <a:solidFill>
                  <a:srgbClr val="0033A0"/>
                </a:solidFill>
              </a:rPr>
              <a:t> e</a:t>
            </a:r>
            <a:r>
              <a:rPr lang="fr-FR" sz="1200" i="1" baseline="30000">
                <a:solidFill>
                  <a:srgbClr val="0033A0"/>
                </a:solidFill>
              </a:rPr>
              <a:t>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66C3B1-1C71-E0AE-C445-031D8EE9F5BC}"/>
                  </a:ext>
                </a:extLst>
              </p:cNvPr>
              <p:cNvSpPr txBox="1"/>
              <p:nvPr/>
            </p:nvSpPr>
            <p:spPr bwMode="auto">
              <a:xfrm>
                <a:off x="175471" y="3459396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0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SR</m:t>
                          </m:r>
                        </m:sub>
                      </m:sSub>
                    </m:oMath>
                  </m:oMathPara>
                </a14:m>
                <a:endParaRPr lang="fr-FR" sz="1400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566C3B1-1C71-E0AE-C445-031D8EE9F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471" y="3459396"/>
                <a:ext cx="288032" cy="307777"/>
              </a:xfrm>
              <a:prstGeom prst="rect">
                <a:avLst/>
              </a:prstGeom>
              <a:blipFill>
                <a:blip r:embed="rId3"/>
                <a:stretch>
                  <a:fillRect l="-23404" r="-21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">
            <a:extLst>
              <a:ext uri="{FF2B5EF4-FFF2-40B4-BE49-F238E27FC236}">
                <a16:creationId xmlns:a16="http://schemas.microsoft.com/office/drawing/2014/main" id="{64743C6F-46E7-173F-57EE-277917358506}"/>
              </a:ext>
            </a:extLst>
          </p:cNvPr>
          <p:cNvSpPr txBox="1"/>
          <p:nvPr/>
        </p:nvSpPr>
        <p:spPr bwMode="auto">
          <a:xfrm>
            <a:off x="297744" y="2857763"/>
            <a:ext cx="1167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PEY</a:t>
            </a:r>
          </a:p>
        </p:txBody>
      </p:sp>
      <p:sp>
        <p:nvSpPr>
          <p:cNvPr id="42" name="TextBox 4">
            <a:extLst>
              <a:ext uri="{FF2B5EF4-FFF2-40B4-BE49-F238E27FC236}">
                <a16:creationId xmlns:a16="http://schemas.microsoft.com/office/drawing/2014/main" id="{1A0853C2-9861-FFF8-BD09-0D4533A19427}"/>
              </a:ext>
            </a:extLst>
          </p:cNvPr>
          <p:cNvSpPr txBox="1"/>
          <p:nvPr/>
        </p:nvSpPr>
        <p:spPr bwMode="auto">
          <a:xfrm>
            <a:off x="1884633" y="2843435"/>
            <a:ext cx="1167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SEY</a:t>
            </a:r>
          </a:p>
        </p:txBody>
      </p:sp>
      <p:sp>
        <p:nvSpPr>
          <p:cNvPr id="46" name="Rectangle: Rounded Corners 8">
            <a:extLst>
              <a:ext uri="{FF2B5EF4-FFF2-40B4-BE49-F238E27FC236}">
                <a16:creationId xmlns:a16="http://schemas.microsoft.com/office/drawing/2014/main" id="{48063293-D6E5-DD33-50B7-83BFD502878D}"/>
              </a:ext>
            </a:extLst>
          </p:cNvPr>
          <p:cNvSpPr/>
          <p:nvPr/>
        </p:nvSpPr>
        <p:spPr bwMode="auto">
          <a:xfrm>
            <a:off x="6931604" y="4153294"/>
            <a:ext cx="5169543" cy="20840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3D773D3-4670-3196-A27C-64F8D38D91C2}"/>
                  </a:ext>
                </a:extLst>
              </p:cNvPr>
              <p:cNvSpPr txBox="1"/>
              <p:nvPr/>
            </p:nvSpPr>
            <p:spPr bwMode="auto">
              <a:xfrm>
                <a:off x="6991249" y="4200996"/>
                <a:ext cx="5085442" cy="1926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 algn="just">
                  <a:buNone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Two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ecloud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err="1">
                    <a:solidFill>
                      <a:srgbClr val="FF0000"/>
                    </a:solidFill>
                  </a:rPr>
                  <a:t>Photoelectron</a:t>
                </a:r>
                <a:r>
                  <a:rPr lang="fr-FR" sz="2000" b="1">
                    <a:solidFill>
                      <a:srgbClr val="FF0000"/>
                    </a:solidFill>
                  </a:rPr>
                  <a:t> Yield </a:t>
                </a:r>
                <a:r>
                  <a:rPr lang="fr-FR" sz="2000">
                    <a:solidFill>
                      <a:schemeClr val="tx2"/>
                    </a:solidFill>
                  </a:rPr>
                  <a:t>(PEY)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342900" lvl="1" indent="-342900" algn="just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Secondary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>
                    <a:solidFill>
                      <a:srgbClr val="FF0000"/>
                    </a:solidFill>
                  </a:rPr>
                  <a:t>Electron Yield </a:t>
                </a:r>
                <a:r>
                  <a:rPr lang="fr-FR" sz="2000">
                    <a:solidFill>
                      <a:schemeClr val="tx2"/>
                    </a:solidFill>
                  </a:rPr>
                  <a:t>(SEY)</a:t>
                </a:r>
                <a:endParaRPr lang="fr-FR" sz="2000" dirty="0">
                  <a:solidFill>
                    <a:schemeClr val="tx2"/>
                  </a:solidFill>
                </a:endParaRPr>
              </a:p>
              <a:p>
                <a:pPr marL="0" lvl="1" indent="0" algn="just">
                  <a:buNone/>
                  <a:defRPr/>
                </a:pP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𝐏𝐄𝐘</m:t>
                    </m:r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𝒑𝒉𝒐𝒕𝒐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FR" sz="2400" b="1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𝐒</m:t>
                    </m:r>
                    <m:r>
                      <a:rPr lang="fr-FR" sz="2400" b="1" i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𝐄𝐘</m:t>
                    </m:r>
                    <m:r>
                      <a:rPr lang="fr-FR" sz="2400" b="1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𝒔𝒆𝒄</m:t>
                                </m:r>
                                <m:r>
                                  <a:rPr lang="fr-FR" sz="2400" b="1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𝒊𝒏𝒄𝒊𝒅𝒆𝒏𝒕</m:t>
                            </m:r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93D773D3-4670-3196-A27C-64F8D38D91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1249" y="4200996"/>
                <a:ext cx="5085442" cy="1926618"/>
              </a:xfrm>
              <a:prstGeom prst="rect">
                <a:avLst/>
              </a:prstGeom>
              <a:blipFill>
                <a:blip r:embed="rId4"/>
                <a:stretch>
                  <a:fillRect l="-1319" t="-15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8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Electron current and energy detection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35DF7D8-2FD3-9B52-DA42-8CC21464C50E}"/>
              </a:ext>
            </a:extLst>
          </p:cNvPr>
          <p:cNvCxnSpPr>
            <a:cxnSpLocks/>
          </p:cNvCxnSpPr>
          <p:nvPr/>
        </p:nvCxnSpPr>
        <p:spPr>
          <a:xfrm>
            <a:off x="119336" y="5425132"/>
            <a:ext cx="625097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C0EB6C0-0642-4C40-5F4C-BD030BEE36FE}"/>
              </a:ext>
            </a:extLst>
          </p:cNvPr>
          <p:cNvCxnSpPr>
            <a:cxnSpLocks/>
          </p:cNvCxnSpPr>
          <p:nvPr/>
        </p:nvCxnSpPr>
        <p:spPr bwMode="auto">
          <a:xfrm>
            <a:off x="5404117" y="3204696"/>
            <a:ext cx="966198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55E07F-59AB-1D18-F3C0-D8BADD407300}"/>
              </a:ext>
            </a:extLst>
          </p:cNvPr>
          <p:cNvCxnSpPr>
            <a:cxnSpLocks/>
          </p:cNvCxnSpPr>
          <p:nvPr/>
        </p:nvCxnSpPr>
        <p:spPr bwMode="auto">
          <a:xfrm>
            <a:off x="2896070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DD0B860-D1EF-0C1D-46DB-386B13441D28}"/>
              </a:ext>
            </a:extLst>
          </p:cNvPr>
          <p:cNvCxnSpPr>
            <a:cxnSpLocks/>
          </p:cNvCxnSpPr>
          <p:nvPr/>
        </p:nvCxnSpPr>
        <p:spPr bwMode="auto">
          <a:xfrm>
            <a:off x="4396005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7D43C12-5E25-D8ED-AE22-9733976EA562}"/>
              </a:ext>
            </a:extLst>
          </p:cNvPr>
          <p:cNvCxnSpPr>
            <a:cxnSpLocks/>
          </p:cNvCxnSpPr>
          <p:nvPr/>
        </p:nvCxnSpPr>
        <p:spPr bwMode="auto">
          <a:xfrm>
            <a:off x="3904182" y="3204696"/>
            <a:ext cx="39296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DECCEA1-61D3-2645-22D2-36360E3601EA}"/>
              </a:ext>
            </a:extLst>
          </p:cNvPr>
          <p:cNvCxnSpPr>
            <a:cxnSpLocks/>
          </p:cNvCxnSpPr>
          <p:nvPr/>
        </p:nvCxnSpPr>
        <p:spPr bwMode="auto">
          <a:xfrm>
            <a:off x="2916354" y="2942179"/>
            <a:ext cx="876289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6DF16A22-B976-C22E-708B-86B2F4362795}"/>
              </a:ext>
            </a:extLst>
          </p:cNvPr>
          <p:cNvCxnSpPr>
            <a:cxnSpLocks/>
          </p:cNvCxnSpPr>
          <p:nvPr/>
        </p:nvCxnSpPr>
        <p:spPr bwMode="auto">
          <a:xfrm flipV="1">
            <a:off x="3360595" y="2265282"/>
            <a:ext cx="0" cy="676897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CCEA178-D0D3-B5B5-D689-81C096802A21}"/>
              </a:ext>
            </a:extLst>
          </p:cNvPr>
          <p:cNvCxnSpPr>
            <a:cxnSpLocks/>
          </p:cNvCxnSpPr>
          <p:nvPr/>
        </p:nvCxnSpPr>
        <p:spPr bwMode="auto">
          <a:xfrm flipV="1">
            <a:off x="3211621" y="2191405"/>
            <a:ext cx="0" cy="14401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87358CF-494C-5C8C-4C69-E783AFEA65BC}"/>
              </a:ext>
            </a:extLst>
          </p:cNvPr>
          <p:cNvCxnSpPr>
            <a:cxnSpLocks/>
          </p:cNvCxnSpPr>
          <p:nvPr/>
        </p:nvCxnSpPr>
        <p:spPr bwMode="auto">
          <a:xfrm flipV="1">
            <a:off x="3244742" y="2140555"/>
            <a:ext cx="0" cy="266874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D7E78AD-7C41-E42F-A190-6278A68FE15C}"/>
              </a:ext>
            </a:extLst>
          </p:cNvPr>
          <p:cNvCxnSpPr>
            <a:cxnSpLocks/>
          </p:cNvCxnSpPr>
          <p:nvPr/>
        </p:nvCxnSpPr>
        <p:spPr bwMode="auto">
          <a:xfrm flipV="1">
            <a:off x="2422692" y="2256780"/>
            <a:ext cx="0" cy="205445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883E207-B6DA-3307-DE07-8E57C0D4658D}"/>
              </a:ext>
            </a:extLst>
          </p:cNvPr>
          <p:cNvCxnSpPr>
            <a:cxnSpLocks/>
          </p:cNvCxnSpPr>
          <p:nvPr/>
        </p:nvCxnSpPr>
        <p:spPr bwMode="auto">
          <a:xfrm>
            <a:off x="3249700" y="2269675"/>
            <a:ext cx="110895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303A0FC-6C2B-8194-BE90-863530587A34}"/>
              </a:ext>
            </a:extLst>
          </p:cNvPr>
          <p:cNvCxnSpPr>
            <a:cxnSpLocks/>
          </p:cNvCxnSpPr>
          <p:nvPr/>
        </p:nvCxnSpPr>
        <p:spPr bwMode="auto">
          <a:xfrm>
            <a:off x="2416604" y="2267359"/>
            <a:ext cx="288032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DBC551B-48D6-57C4-3182-5F220C664C24}"/>
              </a:ext>
            </a:extLst>
          </p:cNvPr>
          <p:cNvCxnSpPr>
            <a:cxnSpLocks/>
          </p:cNvCxnSpPr>
          <p:nvPr/>
        </p:nvCxnSpPr>
        <p:spPr bwMode="auto">
          <a:xfrm>
            <a:off x="2974798" y="2267359"/>
            <a:ext cx="233894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>
            <a:extLst>
              <a:ext uri="{FF2B5EF4-FFF2-40B4-BE49-F238E27FC236}">
                <a16:creationId xmlns:a16="http://schemas.microsoft.com/office/drawing/2014/main" id="{366541E5-23CC-65DD-52B4-463CB6A0007A}"/>
              </a:ext>
            </a:extLst>
          </p:cNvPr>
          <p:cNvSpPr/>
          <p:nvPr/>
        </p:nvSpPr>
        <p:spPr bwMode="auto">
          <a:xfrm>
            <a:off x="2704636" y="2140555"/>
            <a:ext cx="266871" cy="26687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0B33C86-7616-0284-5B44-3277AC00CC13}"/>
              </a:ext>
            </a:extLst>
          </p:cNvPr>
          <p:cNvCxnSpPr>
            <a:cxnSpLocks/>
          </p:cNvCxnSpPr>
          <p:nvPr/>
        </p:nvCxnSpPr>
        <p:spPr bwMode="auto">
          <a:xfrm>
            <a:off x="2312230" y="2468154"/>
            <a:ext cx="226741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2142AE8-AF8C-DB60-210A-DE9F1BE973C5}"/>
              </a:ext>
            </a:extLst>
          </p:cNvPr>
          <p:cNvCxnSpPr>
            <a:cxnSpLocks/>
          </p:cNvCxnSpPr>
          <p:nvPr/>
        </p:nvCxnSpPr>
        <p:spPr bwMode="auto">
          <a:xfrm flipV="1">
            <a:off x="2312230" y="2471078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5D688E6-FF67-7419-7F2E-543D78E69D63}"/>
              </a:ext>
            </a:extLst>
          </p:cNvPr>
          <p:cNvCxnSpPr>
            <a:cxnSpLocks/>
          </p:cNvCxnSpPr>
          <p:nvPr/>
        </p:nvCxnSpPr>
        <p:spPr bwMode="auto">
          <a:xfrm flipV="1">
            <a:off x="2366367" y="2471078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F42ED17-3D71-87EC-4FC4-162B73321821}"/>
              </a:ext>
            </a:extLst>
          </p:cNvPr>
          <p:cNvCxnSpPr>
            <a:cxnSpLocks/>
          </p:cNvCxnSpPr>
          <p:nvPr/>
        </p:nvCxnSpPr>
        <p:spPr bwMode="auto">
          <a:xfrm flipV="1">
            <a:off x="2422692" y="2466968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C14AB0D-7A8C-0E15-3598-A90FBB738344}"/>
              </a:ext>
            </a:extLst>
          </p:cNvPr>
          <p:cNvCxnSpPr>
            <a:cxnSpLocks/>
          </p:cNvCxnSpPr>
          <p:nvPr/>
        </p:nvCxnSpPr>
        <p:spPr bwMode="auto">
          <a:xfrm flipV="1">
            <a:off x="2471317" y="2471078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195B759A-F274-A8F4-CB58-00B56AB65A05}"/>
              </a:ext>
            </a:extLst>
          </p:cNvPr>
          <p:cNvCxnSpPr>
            <a:cxnSpLocks/>
          </p:cNvCxnSpPr>
          <p:nvPr/>
        </p:nvCxnSpPr>
        <p:spPr bwMode="auto">
          <a:xfrm>
            <a:off x="4380446" y="2628234"/>
            <a:ext cx="876289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409F677-2911-AA8D-F062-4930304C7285}"/>
              </a:ext>
            </a:extLst>
          </p:cNvPr>
          <p:cNvCxnSpPr>
            <a:cxnSpLocks/>
          </p:cNvCxnSpPr>
          <p:nvPr/>
        </p:nvCxnSpPr>
        <p:spPr bwMode="auto">
          <a:xfrm flipV="1">
            <a:off x="4824687" y="1951337"/>
            <a:ext cx="0" cy="676897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72972B3-66BC-9AF0-F76A-306B6378D62C}"/>
              </a:ext>
            </a:extLst>
          </p:cNvPr>
          <p:cNvCxnSpPr>
            <a:cxnSpLocks/>
          </p:cNvCxnSpPr>
          <p:nvPr/>
        </p:nvCxnSpPr>
        <p:spPr bwMode="auto">
          <a:xfrm flipV="1">
            <a:off x="4675713" y="1877460"/>
            <a:ext cx="0" cy="14401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037070E-1AC2-D24E-4466-6F33FB66EDBB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8834" y="1826610"/>
            <a:ext cx="0" cy="266874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80DE262C-3134-77B2-FB89-47D7380E2AF5}"/>
              </a:ext>
            </a:extLst>
          </p:cNvPr>
          <p:cNvCxnSpPr>
            <a:cxnSpLocks/>
          </p:cNvCxnSpPr>
          <p:nvPr/>
        </p:nvCxnSpPr>
        <p:spPr bwMode="auto">
          <a:xfrm flipV="1">
            <a:off x="3886784" y="1942835"/>
            <a:ext cx="0" cy="205445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35EAE920-A68B-DC5D-EFE4-B3DFCB51CFD0}"/>
              </a:ext>
            </a:extLst>
          </p:cNvPr>
          <p:cNvCxnSpPr>
            <a:cxnSpLocks/>
          </p:cNvCxnSpPr>
          <p:nvPr/>
        </p:nvCxnSpPr>
        <p:spPr bwMode="auto">
          <a:xfrm>
            <a:off x="4713792" y="1955730"/>
            <a:ext cx="110895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5D579D9E-B2B0-55A0-810D-6BF2B96D1993}"/>
              </a:ext>
            </a:extLst>
          </p:cNvPr>
          <p:cNvCxnSpPr>
            <a:cxnSpLocks/>
          </p:cNvCxnSpPr>
          <p:nvPr/>
        </p:nvCxnSpPr>
        <p:spPr bwMode="auto">
          <a:xfrm>
            <a:off x="3880696" y="1953414"/>
            <a:ext cx="288032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E1A99375-BC35-E21E-3DF0-836CABB4546D}"/>
              </a:ext>
            </a:extLst>
          </p:cNvPr>
          <p:cNvCxnSpPr>
            <a:cxnSpLocks/>
          </p:cNvCxnSpPr>
          <p:nvPr/>
        </p:nvCxnSpPr>
        <p:spPr bwMode="auto">
          <a:xfrm>
            <a:off x="4438890" y="1953414"/>
            <a:ext cx="233894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:a16="http://schemas.microsoft.com/office/drawing/2014/main" id="{AB1A51FC-95B1-67BB-D309-CE724AFFA3EC}"/>
              </a:ext>
            </a:extLst>
          </p:cNvPr>
          <p:cNvSpPr/>
          <p:nvPr/>
        </p:nvSpPr>
        <p:spPr bwMode="auto">
          <a:xfrm>
            <a:off x="4168728" y="1826610"/>
            <a:ext cx="266871" cy="266871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1EBC59-16C1-7362-CEAD-945BCA53C0A3}"/>
              </a:ext>
            </a:extLst>
          </p:cNvPr>
          <p:cNvCxnSpPr>
            <a:cxnSpLocks/>
          </p:cNvCxnSpPr>
          <p:nvPr/>
        </p:nvCxnSpPr>
        <p:spPr bwMode="auto">
          <a:xfrm>
            <a:off x="3776322" y="2154209"/>
            <a:ext cx="226741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B4040183-258E-C626-2364-1915F0B7EA5C}"/>
              </a:ext>
            </a:extLst>
          </p:cNvPr>
          <p:cNvCxnSpPr>
            <a:cxnSpLocks/>
          </p:cNvCxnSpPr>
          <p:nvPr/>
        </p:nvCxnSpPr>
        <p:spPr bwMode="auto">
          <a:xfrm flipV="1">
            <a:off x="3776322" y="2157133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DE2EF2E3-D989-DD83-18B0-AED94F7C42F8}"/>
              </a:ext>
            </a:extLst>
          </p:cNvPr>
          <p:cNvCxnSpPr>
            <a:cxnSpLocks/>
          </p:cNvCxnSpPr>
          <p:nvPr/>
        </p:nvCxnSpPr>
        <p:spPr bwMode="auto">
          <a:xfrm flipV="1">
            <a:off x="3830459" y="2157133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1D64269-5C36-26D6-5352-CBEF9EFF8C20}"/>
              </a:ext>
            </a:extLst>
          </p:cNvPr>
          <p:cNvCxnSpPr>
            <a:cxnSpLocks/>
          </p:cNvCxnSpPr>
          <p:nvPr/>
        </p:nvCxnSpPr>
        <p:spPr bwMode="auto">
          <a:xfrm flipV="1">
            <a:off x="3886784" y="2153023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229D1E3-E8F1-05CF-F533-D7657FABFBA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35409" y="2157133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38D6886-1A9F-11F2-CB51-BDAE55F4623B}"/>
              </a:ext>
            </a:extLst>
          </p:cNvPr>
          <p:cNvCxnSpPr>
            <a:cxnSpLocks/>
          </p:cNvCxnSpPr>
          <p:nvPr/>
        </p:nvCxnSpPr>
        <p:spPr bwMode="auto">
          <a:xfrm>
            <a:off x="4386542" y="2935949"/>
            <a:ext cx="876289" cy="0"/>
          </a:xfrm>
          <a:prstGeom prst="line">
            <a:avLst/>
          </a:prstGeom>
          <a:ln w="1905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A3EA7A7-A24A-93E9-B43F-1C125631708A}"/>
              </a:ext>
            </a:extLst>
          </p:cNvPr>
          <p:cNvCxnSpPr>
            <a:cxnSpLocks/>
          </p:cNvCxnSpPr>
          <p:nvPr/>
        </p:nvCxnSpPr>
        <p:spPr bwMode="auto">
          <a:xfrm flipV="1">
            <a:off x="5492521" y="2859995"/>
            <a:ext cx="0" cy="14401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70D04669-4A44-2ABC-0220-61E3851FDBF4}"/>
              </a:ext>
            </a:extLst>
          </p:cNvPr>
          <p:cNvCxnSpPr>
            <a:cxnSpLocks/>
          </p:cNvCxnSpPr>
          <p:nvPr/>
        </p:nvCxnSpPr>
        <p:spPr bwMode="auto">
          <a:xfrm flipV="1">
            <a:off x="5525642" y="2809145"/>
            <a:ext cx="0" cy="266874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158EFD18-D14F-AFAC-B7C4-806E45749A37}"/>
              </a:ext>
            </a:extLst>
          </p:cNvPr>
          <p:cNvCxnSpPr>
            <a:cxnSpLocks/>
          </p:cNvCxnSpPr>
          <p:nvPr/>
        </p:nvCxnSpPr>
        <p:spPr bwMode="auto">
          <a:xfrm>
            <a:off x="5530600" y="2938265"/>
            <a:ext cx="323185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D79ABB32-DF42-ACAE-4AD4-E6037BBA30A3}"/>
              </a:ext>
            </a:extLst>
          </p:cNvPr>
          <p:cNvCxnSpPr>
            <a:cxnSpLocks/>
          </p:cNvCxnSpPr>
          <p:nvPr/>
        </p:nvCxnSpPr>
        <p:spPr bwMode="auto">
          <a:xfrm>
            <a:off x="5255698" y="2935949"/>
            <a:ext cx="233894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F49122F9-B0BE-8C13-CDFD-660C4B6BF528}"/>
              </a:ext>
            </a:extLst>
          </p:cNvPr>
          <p:cNvCxnSpPr>
            <a:cxnSpLocks/>
          </p:cNvCxnSpPr>
          <p:nvPr/>
        </p:nvCxnSpPr>
        <p:spPr bwMode="auto">
          <a:xfrm flipV="1">
            <a:off x="5848591" y="2931764"/>
            <a:ext cx="0" cy="92089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A5563170-1DC7-24D3-8049-91A644246E48}"/>
              </a:ext>
            </a:extLst>
          </p:cNvPr>
          <p:cNvCxnSpPr>
            <a:cxnSpLocks/>
          </p:cNvCxnSpPr>
          <p:nvPr/>
        </p:nvCxnSpPr>
        <p:spPr bwMode="auto">
          <a:xfrm>
            <a:off x="5738129" y="3029782"/>
            <a:ext cx="226741" cy="0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5337F5D-066A-63B5-525F-F2C258376471}"/>
              </a:ext>
            </a:extLst>
          </p:cNvPr>
          <p:cNvCxnSpPr>
            <a:cxnSpLocks/>
          </p:cNvCxnSpPr>
          <p:nvPr/>
        </p:nvCxnSpPr>
        <p:spPr bwMode="auto">
          <a:xfrm flipV="1">
            <a:off x="5738129" y="3032706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CE22710-CEAB-36D4-429D-BB3664E9432C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2266" y="3032706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450B26F6-DA41-CD97-32A3-284FE863B656}"/>
              </a:ext>
            </a:extLst>
          </p:cNvPr>
          <p:cNvCxnSpPr>
            <a:cxnSpLocks/>
          </p:cNvCxnSpPr>
          <p:nvPr/>
        </p:nvCxnSpPr>
        <p:spPr bwMode="auto">
          <a:xfrm flipV="1">
            <a:off x="5848591" y="3028596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32EAA45-5B7C-FCEF-5BCA-EEC6CB12937F}"/>
              </a:ext>
            </a:extLst>
          </p:cNvPr>
          <p:cNvCxnSpPr>
            <a:cxnSpLocks/>
          </p:cNvCxnSpPr>
          <p:nvPr/>
        </p:nvCxnSpPr>
        <p:spPr bwMode="auto">
          <a:xfrm flipV="1">
            <a:off x="5897216" y="3032706"/>
            <a:ext cx="54556" cy="54556"/>
          </a:xfrm>
          <a:prstGeom prst="line">
            <a:avLst/>
          </a:prstGeom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3E5483D-0D28-B3B4-A8C9-C589F6BA71BA}"/>
              </a:ext>
            </a:extLst>
          </p:cNvPr>
          <p:cNvCxnSpPr>
            <a:cxnSpLocks/>
          </p:cNvCxnSpPr>
          <p:nvPr/>
        </p:nvCxnSpPr>
        <p:spPr bwMode="auto">
          <a:xfrm>
            <a:off x="119336" y="4345012"/>
            <a:ext cx="6250979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6CDF9DB4-6B37-E081-437E-AE0D65069D48}"/>
              </a:ext>
            </a:extLst>
          </p:cNvPr>
          <p:cNvSpPr/>
          <p:nvPr/>
        </p:nvSpPr>
        <p:spPr>
          <a:xfrm>
            <a:off x="1719140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24F630B1-6197-FD0A-1596-5B99753753F9}"/>
              </a:ext>
            </a:extLst>
          </p:cNvPr>
          <p:cNvCxnSpPr>
            <a:cxnSpLocks/>
            <a:stCxn id="140" idx="6"/>
          </p:cNvCxnSpPr>
          <p:nvPr/>
        </p:nvCxnSpPr>
        <p:spPr bwMode="auto">
          <a:xfrm>
            <a:off x="2367212" y="4345012"/>
            <a:ext cx="21266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4105C900-8741-6080-0313-E7877E238E6D}"/>
              </a:ext>
            </a:extLst>
          </p:cNvPr>
          <p:cNvSpPr/>
          <p:nvPr/>
        </p:nvSpPr>
        <p:spPr>
          <a:xfrm>
            <a:off x="4503387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6FCCBB99-B947-8579-E1F7-080CCAB1A3EB}"/>
              </a:ext>
            </a:extLst>
          </p:cNvPr>
          <p:cNvCxnSpPr>
            <a:cxnSpLocks/>
            <a:stCxn id="150" idx="6"/>
          </p:cNvCxnSpPr>
          <p:nvPr/>
        </p:nvCxnSpPr>
        <p:spPr bwMode="auto">
          <a:xfrm>
            <a:off x="5151459" y="4345012"/>
            <a:ext cx="216576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F5BA98AE-0502-474B-FE9C-2592240C5AD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38055" y="2957197"/>
            <a:ext cx="302677" cy="739648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>
            <a:extLst>
              <a:ext uri="{FF2B5EF4-FFF2-40B4-BE49-F238E27FC236}">
                <a16:creationId xmlns:a16="http://schemas.microsoft.com/office/drawing/2014/main" id="{6EBA8A5D-0423-F4DB-2F52-96577B096146}"/>
              </a:ext>
            </a:extLst>
          </p:cNvPr>
          <p:cNvCxnSpPr>
            <a:cxnSpLocks/>
          </p:cNvCxnSpPr>
          <p:nvPr/>
        </p:nvCxnSpPr>
        <p:spPr bwMode="auto">
          <a:xfrm flipV="1">
            <a:off x="4152595" y="2639452"/>
            <a:ext cx="440447" cy="1062813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319790BE-8FC9-3C19-992E-038F7AFB690F}"/>
              </a:ext>
            </a:extLst>
          </p:cNvPr>
          <p:cNvSpPr/>
          <p:nvPr/>
        </p:nvSpPr>
        <p:spPr>
          <a:xfrm rot="20885647">
            <a:off x="4369550" y="3004924"/>
            <a:ext cx="234806" cy="130796"/>
          </a:xfrm>
          <a:custGeom>
            <a:avLst/>
            <a:gdLst>
              <a:gd name="connsiteX0" fmla="*/ 0 w 514350"/>
              <a:gd name="connsiteY0" fmla="*/ 628905 h 692405"/>
              <a:gd name="connsiteX1" fmla="*/ 298450 w 514350"/>
              <a:gd name="connsiteY1" fmla="*/ 255 h 692405"/>
              <a:gd name="connsiteX2" fmla="*/ 514350 w 514350"/>
              <a:gd name="connsiteY2" fmla="*/ 692405 h 69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" h="692405">
                <a:moveTo>
                  <a:pt x="0" y="628905"/>
                </a:moveTo>
                <a:cubicBezTo>
                  <a:pt x="106362" y="309288"/>
                  <a:pt x="212725" y="-10328"/>
                  <a:pt x="298450" y="255"/>
                </a:cubicBezTo>
                <a:cubicBezTo>
                  <a:pt x="384175" y="10838"/>
                  <a:pt x="449262" y="351621"/>
                  <a:pt x="514350" y="692405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66368BB0-3ACC-AFE2-B043-7655FAF2EB2F}"/>
              </a:ext>
            </a:extLst>
          </p:cNvPr>
          <p:cNvSpPr/>
          <p:nvPr/>
        </p:nvSpPr>
        <p:spPr bwMode="auto">
          <a:xfrm rot="10800000" flipH="1">
            <a:off x="4611479" y="2643136"/>
            <a:ext cx="244612" cy="94794"/>
          </a:xfrm>
          <a:custGeom>
            <a:avLst/>
            <a:gdLst>
              <a:gd name="connsiteX0" fmla="*/ 0 w 514350"/>
              <a:gd name="connsiteY0" fmla="*/ 628905 h 692405"/>
              <a:gd name="connsiteX1" fmla="*/ 298450 w 514350"/>
              <a:gd name="connsiteY1" fmla="*/ 255 h 692405"/>
              <a:gd name="connsiteX2" fmla="*/ 514350 w 514350"/>
              <a:gd name="connsiteY2" fmla="*/ 692405 h 69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" h="692405">
                <a:moveTo>
                  <a:pt x="0" y="628905"/>
                </a:moveTo>
                <a:cubicBezTo>
                  <a:pt x="106362" y="309288"/>
                  <a:pt x="212725" y="-10328"/>
                  <a:pt x="298450" y="255"/>
                </a:cubicBezTo>
                <a:cubicBezTo>
                  <a:pt x="384175" y="10838"/>
                  <a:pt x="449262" y="351621"/>
                  <a:pt x="514350" y="692405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5164A02C-7265-35D6-471E-3AC331E2FBC0}"/>
              </a:ext>
            </a:extLst>
          </p:cNvPr>
          <p:cNvSpPr/>
          <p:nvPr/>
        </p:nvSpPr>
        <p:spPr bwMode="auto">
          <a:xfrm rot="10964171" flipH="1">
            <a:off x="4606620" y="2647721"/>
            <a:ext cx="352576" cy="142295"/>
          </a:xfrm>
          <a:custGeom>
            <a:avLst/>
            <a:gdLst>
              <a:gd name="connsiteX0" fmla="*/ 0 w 514350"/>
              <a:gd name="connsiteY0" fmla="*/ 628905 h 692405"/>
              <a:gd name="connsiteX1" fmla="*/ 298450 w 514350"/>
              <a:gd name="connsiteY1" fmla="*/ 255 h 692405"/>
              <a:gd name="connsiteX2" fmla="*/ 514350 w 514350"/>
              <a:gd name="connsiteY2" fmla="*/ 692405 h 69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" h="692405">
                <a:moveTo>
                  <a:pt x="0" y="628905"/>
                </a:moveTo>
                <a:cubicBezTo>
                  <a:pt x="106362" y="309288"/>
                  <a:pt x="212725" y="-10328"/>
                  <a:pt x="298450" y="255"/>
                </a:cubicBezTo>
                <a:cubicBezTo>
                  <a:pt x="384175" y="10838"/>
                  <a:pt x="449262" y="351621"/>
                  <a:pt x="514350" y="692405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041304B8-375D-201E-D9F4-F3E0094C15BB}"/>
              </a:ext>
            </a:extLst>
          </p:cNvPr>
          <p:cNvSpPr/>
          <p:nvPr/>
        </p:nvSpPr>
        <p:spPr bwMode="auto">
          <a:xfrm rot="10800000">
            <a:off x="3281496" y="2958261"/>
            <a:ext cx="244614" cy="94794"/>
          </a:xfrm>
          <a:custGeom>
            <a:avLst/>
            <a:gdLst>
              <a:gd name="connsiteX0" fmla="*/ 0 w 514350"/>
              <a:gd name="connsiteY0" fmla="*/ 628905 h 692405"/>
              <a:gd name="connsiteX1" fmla="*/ 298450 w 514350"/>
              <a:gd name="connsiteY1" fmla="*/ 255 h 692405"/>
              <a:gd name="connsiteX2" fmla="*/ 514350 w 514350"/>
              <a:gd name="connsiteY2" fmla="*/ 692405 h 69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" h="692405">
                <a:moveTo>
                  <a:pt x="0" y="628905"/>
                </a:moveTo>
                <a:cubicBezTo>
                  <a:pt x="106362" y="309288"/>
                  <a:pt x="212725" y="-10328"/>
                  <a:pt x="298450" y="255"/>
                </a:cubicBezTo>
                <a:cubicBezTo>
                  <a:pt x="384175" y="10838"/>
                  <a:pt x="449262" y="351621"/>
                  <a:pt x="514350" y="692405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54A19F7A-F300-DAA4-6F01-9D3BF995334C}"/>
              </a:ext>
            </a:extLst>
          </p:cNvPr>
          <p:cNvSpPr/>
          <p:nvPr/>
        </p:nvSpPr>
        <p:spPr bwMode="auto">
          <a:xfrm rot="10597357">
            <a:off x="3171381" y="2955705"/>
            <a:ext cx="367566" cy="161227"/>
          </a:xfrm>
          <a:custGeom>
            <a:avLst/>
            <a:gdLst>
              <a:gd name="connsiteX0" fmla="*/ 0 w 514350"/>
              <a:gd name="connsiteY0" fmla="*/ 628905 h 692405"/>
              <a:gd name="connsiteX1" fmla="*/ 298450 w 514350"/>
              <a:gd name="connsiteY1" fmla="*/ 255 h 692405"/>
              <a:gd name="connsiteX2" fmla="*/ 514350 w 514350"/>
              <a:gd name="connsiteY2" fmla="*/ 692405 h 69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350" h="692405">
                <a:moveTo>
                  <a:pt x="0" y="628905"/>
                </a:moveTo>
                <a:cubicBezTo>
                  <a:pt x="106362" y="309288"/>
                  <a:pt x="212725" y="-10328"/>
                  <a:pt x="298450" y="255"/>
                </a:cubicBezTo>
                <a:cubicBezTo>
                  <a:pt x="384175" y="10838"/>
                  <a:pt x="449262" y="351621"/>
                  <a:pt x="514350" y="692405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CC252C66-B90D-B442-300F-A72FF0D8A791}"/>
              </a:ext>
            </a:extLst>
          </p:cNvPr>
          <p:cNvCxnSpPr>
            <a:cxnSpLocks/>
          </p:cNvCxnSpPr>
          <p:nvPr/>
        </p:nvCxnSpPr>
        <p:spPr>
          <a:xfrm flipH="1">
            <a:off x="2750993" y="5425132"/>
            <a:ext cx="1267755" cy="0"/>
          </a:xfrm>
          <a:prstGeom prst="straightConnector1">
            <a:avLst/>
          </a:prstGeom>
          <a:ln w="76200">
            <a:solidFill>
              <a:srgbClr val="6E24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074D072D-C5A6-C723-674D-33C8EB0BC01E}"/>
              </a:ext>
            </a:extLst>
          </p:cNvPr>
          <p:cNvCxnSpPr>
            <a:cxnSpLocks/>
          </p:cNvCxnSpPr>
          <p:nvPr/>
        </p:nvCxnSpPr>
        <p:spPr>
          <a:xfrm flipV="1">
            <a:off x="5384759" y="2823896"/>
            <a:ext cx="288032" cy="194866"/>
          </a:xfrm>
          <a:prstGeom prst="straightConnector1">
            <a:avLst/>
          </a:prstGeom>
          <a:ln w="127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>
            <a:extLst>
              <a:ext uri="{FF2B5EF4-FFF2-40B4-BE49-F238E27FC236}">
                <a16:creationId xmlns:a16="http://schemas.microsoft.com/office/drawing/2014/main" id="{E75C1F40-8426-7195-4612-CD385668AF13}"/>
              </a:ext>
            </a:extLst>
          </p:cNvPr>
          <p:cNvSpPr txBox="1"/>
          <p:nvPr/>
        </p:nvSpPr>
        <p:spPr bwMode="auto">
          <a:xfrm>
            <a:off x="2622887" y="2088672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solidFill>
                  <a:srgbClr val="2F2F2F"/>
                </a:solidFill>
              </a:rPr>
              <a:t>A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F02D9106-C8E2-34D1-8C45-5EB4E25EEFCD}"/>
              </a:ext>
            </a:extLst>
          </p:cNvPr>
          <p:cNvSpPr txBox="1"/>
          <p:nvPr/>
        </p:nvSpPr>
        <p:spPr bwMode="auto">
          <a:xfrm>
            <a:off x="4080013" y="1771186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solidFill>
                  <a:srgbClr val="2F2F2F"/>
                </a:solidFill>
              </a:rPr>
              <a:t>A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D210F101-679F-8AF5-001F-A31B2DB8511A}"/>
              </a:ext>
            </a:extLst>
          </p:cNvPr>
          <p:cNvSpPr txBox="1"/>
          <p:nvPr/>
        </p:nvSpPr>
        <p:spPr bwMode="auto">
          <a:xfrm>
            <a:off x="1828234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B5F45BAA-AF42-1198-E668-B8FFDF86B598}"/>
              </a:ext>
            </a:extLst>
          </p:cNvPr>
          <p:cNvSpPr txBox="1"/>
          <p:nvPr/>
        </p:nvSpPr>
        <p:spPr bwMode="auto">
          <a:xfrm>
            <a:off x="4610284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43098A69-ECB2-3C07-7FBA-602089039467}"/>
              </a:ext>
            </a:extLst>
          </p:cNvPr>
          <p:cNvSpPr txBox="1"/>
          <p:nvPr/>
        </p:nvSpPr>
        <p:spPr bwMode="auto">
          <a:xfrm>
            <a:off x="3527661" y="3666440"/>
            <a:ext cx="941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Electron </a:t>
            </a:r>
          </a:p>
          <a:p>
            <a:pPr algn="ctr"/>
            <a:r>
              <a:rPr lang="fr-FR" sz="1600">
                <a:solidFill>
                  <a:srgbClr val="00B050"/>
                </a:solidFill>
              </a:rPr>
              <a:t>cloud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7016477B-7F2E-E389-3F4E-B497AF6CDF2F}"/>
              </a:ext>
            </a:extLst>
          </p:cNvPr>
          <p:cNvSpPr txBox="1"/>
          <p:nvPr/>
        </p:nvSpPr>
        <p:spPr bwMode="auto">
          <a:xfrm>
            <a:off x="2606633" y="5121371"/>
            <a:ext cx="182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6E2466"/>
                </a:solidFill>
              </a:rPr>
              <a:t>Image current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987EF7D-8B28-E618-53B2-719E6350A6AF}"/>
              </a:ext>
            </a:extLst>
          </p:cNvPr>
          <p:cNvSpPr txBox="1"/>
          <p:nvPr/>
        </p:nvSpPr>
        <p:spPr bwMode="auto">
          <a:xfrm>
            <a:off x="5070488" y="5103864"/>
            <a:ext cx="1299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>
                <a:solidFill>
                  <a:srgbClr val="2F2F2F"/>
                </a:solidFill>
              </a:rPr>
              <a:t>Beam pipe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852305D5-AD72-7708-7B6C-8A13CC29D07B}"/>
              </a:ext>
            </a:extLst>
          </p:cNvPr>
          <p:cNvSpPr txBox="1"/>
          <p:nvPr/>
        </p:nvSpPr>
        <p:spPr bwMode="auto">
          <a:xfrm>
            <a:off x="2826027" y="1928369"/>
            <a:ext cx="8932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</a:rPr>
              <a:t>[0 ; 350] V</a:t>
            </a:r>
          </a:p>
        </p:txBody>
      </p:sp>
      <p:cxnSp>
        <p:nvCxnSpPr>
          <p:cNvPr id="263" name="Straight Arrow Connector 262">
            <a:extLst>
              <a:ext uri="{FF2B5EF4-FFF2-40B4-BE49-F238E27FC236}">
                <a16:creationId xmlns:a16="http://schemas.microsoft.com/office/drawing/2014/main" id="{EA95B3EC-E7F7-A13E-ABDF-91CE2D9F9582}"/>
              </a:ext>
            </a:extLst>
          </p:cNvPr>
          <p:cNvCxnSpPr>
            <a:cxnSpLocks/>
          </p:cNvCxnSpPr>
          <p:nvPr/>
        </p:nvCxnSpPr>
        <p:spPr>
          <a:xfrm flipV="1">
            <a:off x="3093800" y="2147797"/>
            <a:ext cx="288032" cy="194866"/>
          </a:xfrm>
          <a:prstGeom prst="straightConnector1">
            <a:avLst/>
          </a:prstGeom>
          <a:ln w="12700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>
            <a:extLst>
              <a:ext uri="{FF2B5EF4-FFF2-40B4-BE49-F238E27FC236}">
                <a16:creationId xmlns:a16="http://schemas.microsoft.com/office/drawing/2014/main" id="{47AEA6CE-38BA-2995-9C87-E4A6D43E1C28}"/>
              </a:ext>
            </a:extLst>
          </p:cNvPr>
          <p:cNvSpPr txBox="1"/>
          <p:nvPr/>
        </p:nvSpPr>
        <p:spPr bwMode="auto">
          <a:xfrm>
            <a:off x="4986160" y="2594106"/>
            <a:ext cx="1153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</a:rPr>
              <a:t>[-1.5 ; 1.5] kV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B10E2369-D00E-F460-AAE8-61305D70837D}"/>
              </a:ext>
            </a:extLst>
          </p:cNvPr>
          <p:cNvSpPr txBox="1"/>
          <p:nvPr/>
        </p:nvSpPr>
        <p:spPr bwMode="auto">
          <a:xfrm>
            <a:off x="4434651" y="1640381"/>
            <a:ext cx="51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>
                <a:solidFill>
                  <a:srgbClr val="2F2F2F"/>
                </a:solidFill>
              </a:rPr>
              <a:t>+9V</a:t>
            </a:r>
          </a:p>
        </p:txBody>
      </p:sp>
      <p:sp>
        <p:nvSpPr>
          <p:cNvPr id="273" name="Content Placeholder 1">
            <a:extLst>
              <a:ext uri="{FF2B5EF4-FFF2-40B4-BE49-F238E27FC236}">
                <a16:creationId xmlns:a16="http://schemas.microsoft.com/office/drawing/2014/main" id="{2AA20D72-65BC-806A-F973-3DFB84269A09}"/>
              </a:ext>
            </a:extLst>
          </p:cNvPr>
          <p:cNvSpPr txBox="1">
            <a:spLocks/>
          </p:cNvSpPr>
          <p:nvPr/>
        </p:nvSpPr>
        <p:spPr bwMode="auto">
          <a:xfrm>
            <a:off x="1999937" y="1309473"/>
            <a:ext cx="1759008" cy="289046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6E2466"/>
                </a:solidFill>
              </a:rPr>
              <a:t>Electron pickups</a:t>
            </a:r>
            <a:endParaRPr lang="fr-FR">
              <a:solidFill>
                <a:srgbClr val="6E2466"/>
              </a:solidFill>
            </a:endParaRPr>
          </a:p>
        </p:txBody>
      </p:sp>
      <p:sp>
        <p:nvSpPr>
          <p:cNvPr id="274" name="Content Placeholder 1">
            <a:extLst>
              <a:ext uri="{FF2B5EF4-FFF2-40B4-BE49-F238E27FC236}">
                <a16:creationId xmlns:a16="http://schemas.microsoft.com/office/drawing/2014/main" id="{D2E407F5-FB40-6384-D368-5D7A101B4CE1}"/>
              </a:ext>
            </a:extLst>
          </p:cNvPr>
          <p:cNvSpPr txBox="1">
            <a:spLocks/>
          </p:cNvSpPr>
          <p:nvPr/>
        </p:nvSpPr>
        <p:spPr bwMode="auto">
          <a:xfrm>
            <a:off x="3869340" y="1336501"/>
            <a:ext cx="2270741" cy="284881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6E2466"/>
                </a:solidFill>
              </a:rPr>
              <a:t>Energy Analyser</a:t>
            </a:r>
            <a:endParaRPr lang="fr-FR">
              <a:solidFill>
                <a:srgbClr val="6E24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5" name="Content Placeholder 1">
                <a:extLst>
                  <a:ext uri="{FF2B5EF4-FFF2-40B4-BE49-F238E27FC236}">
                    <a16:creationId xmlns:a16="http://schemas.microsoft.com/office/drawing/2014/main" id="{DA67FC2D-C0B8-110E-300D-A3C5BF5A925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509608" y="1141256"/>
                <a:ext cx="5621398" cy="5111178"/>
              </a:xfrm>
              <a:prstGeom prst="rect">
                <a:avLst/>
              </a:prstGeom>
            </p:spPr>
            <p:txBody>
              <a:bodyPr vert="horz" lIns="0" tIns="0" rIns="0" bIns="0" numCol="1" spcCol="108000" rtlCol="0">
                <a:no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  <a:defRPr/>
                </a:pPr>
                <a:r>
                  <a:rPr lang="fr-FR" b="1" dirty="0">
                    <a:solidFill>
                      <a:srgbClr val="E15E32"/>
                    </a:solidFill>
                  </a:rPr>
                  <a:t>Electron pickups</a:t>
                </a: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Electromagnetic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shield</a:t>
                </a:r>
                <a:r>
                  <a:rPr lang="fr-FR" dirty="0">
                    <a:solidFill>
                      <a:srgbClr val="2F2F2F"/>
                    </a:solidFill>
                  </a:rPr>
                  <a:t>: 7%-</a:t>
                </a:r>
                <a:r>
                  <a:rPr lang="fr-FR" dirty="0" err="1">
                    <a:solidFill>
                      <a:srgbClr val="2F2F2F"/>
                    </a:solidFill>
                  </a:rPr>
                  <a:t>transparency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Geometrical</a:t>
                </a:r>
                <a:r>
                  <a:rPr lang="fr-FR" dirty="0">
                    <a:solidFill>
                      <a:srgbClr val="2F2F2F"/>
                    </a:solidFill>
                  </a:rPr>
                  <a:t> surface:	</a:t>
                </a:r>
                <a:r>
                  <a:rPr lang="fr-FR" b="0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11.4</m:t>
                    </m:r>
                    <m:sSup>
                      <m:sSupPr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>
                    <a:solidFill>
                      <a:srgbClr val="2F2F2F"/>
                    </a:solidFill>
                  </a:rPr>
                  <a:t>Bulk </a:t>
                </a:r>
                <a:r>
                  <a:rPr lang="fr-FR" dirty="0" err="1">
                    <a:solidFill>
                      <a:srgbClr val="2F2F2F"/>
                    </a:solidFill>
                  </a:rPr>
                  <a:t>copper</a:t>
                </a:r>
                <a:r>
                  <a:rPr lang="fr-FR" dirty="0">
                    <a:solidFill>
                      <a:srgbClr val="2F2F2F"/>
                    </a:solidFill>
                  </a:rPr>
                  <a:t> collector</a:t>
                </a: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Positively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biased</a:t>
                </a:r>
                <a:r>
                  <a:rPr lang="fr-FR" dirty="0">
                    <a:solidFill>
                      <a:srgbClr val="2F2F2F"/>
                    </a:solidFill>
                  </a:rPr>
                  <a:t>: 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0 ;+350</m:t>
                        </m:r>
                      </m:e>
                    </m:d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Measurement</a:t>
                </a:r>
                <a:r>
                  <a:rPr lang="fr-FR" dirty="0">
                    <a:solidFill>
                      <a:srgbClr val="2F2F2F"/>
                    </a:solidFill>
                  </a:rPr>
                  <a:t>:	</a:t>
                </a:r>
                <a:r>
                  <a:rPr lang="fr-FR">
                    <a:solidFill>
                      <a:srgbClr val="2F2F2F"/>
                    </a:solidFill>
                  </a:rPr>
                  <a:t>« electron cloud </a:t>
                </a:r>
                <a:r>
                  <a:rPr lang="fr-FR" dirty="0" err="1">
                    <a:solidFill>
                      <a:srgbClr val="2F2F2F"/>
                    </a:solidFill>
                  </a:rPr>
                  <a:t>current</a:t>
                </a:r>
                <a:r>
                  <a:rPr lang="fr-FR" dirty="0">
                    <a:solidFill>
                      <a:srgbClr val="2F2F2F"/>
                    </a:solidFill>
                  </a:rPr>
                  <a:t> »</a:t>
                </a:r>
                <a:endParaRPr lang="fr-FR" dirty="0">
                  <a:solidFill>
                    <a:srgbClr val="6E2466"/>
                  </a:solidFill>
                </a:endParaRPr>
              </a:p>
              <a:p>
                <a:pPr marL="0" lvl="1" indent="0">
                  <a:buNone/>
                  <a:defRPr/>
                </a:pPr>
                <a:endParaRPr lang="fr-FR" b="1" dirty="0">
                  <a:solidFill>
                    <a:srgbClr val="E15E32"/>
                  </a:solidFill>
                </a:endParaRPr>
              </a:p>
              <a:p>
                <a:pPr marL="0" lvl="1" indent="0">
                  <a:buNone/>
                  <a:defRPr/>
                </a:pPr>
                <a:r>
                  <a:rPr lang="fr-FR" b="1">
                    <a:solidFill>
                      <a:srgbClr val="E15E32"/>
                    </a:solidFill>
                  </a:rPr>
                  <a:t>Energy Analyser </a:t>
                </a:r>
                <a:r>
                  <a:rPr lang="fr-FR" b="1">
                    <a:solidFill>
                      <a:srgbClr val="6E2466"/>
                    </a:solidFill>
                  </a:rPr>
                  <a:t>(only copper station)</a:t>
                </a:r>
                <a:r>
                  <a:rPr lang="fr-FR" b="1">
                    <a:solidFill>
                      <a:srgbClr val="E15E32"/>
                    </a:solidFill>
                  </a:rPr>
                  <a:t> </a:t>
                </a:r>
                <a:endParaRPr lang="fr-FR" b="1" dirty="0">
                  <a:solidFill>
                    <a:srgbClr val="6E2466"/>
                  </a:solidFill>
                </a:endParaRPr>
              </a:p>
              <a:p>
                <a:pPr lvl="2">
                  <a:defRPr/>
                </a:pPr>
                <a:r>
                  <a:rPr lang="fr-FR" b="1" dirty="0">
                    <a:solidFill>
                      <a:srgbClr val="2F2F2F"/>
                    </a:solidFill>
                  </a:rPr>
                  <a:t>« </a:t>
                </a:r>
                <a:r>
                  <a:rPr lang="fr-FR" dirty="0" err="1">
                    <a:solidFill>
                      <a:srgbClr val="2F2F2F"/>
                    </a:solidFill>
                  </a:rPr>
                  <a:t>Retarding</a:t>
                </a:r>
                <a:r>
                  <a:rPr lang="fr-FR" dirty="0">
                    <a:solidFill>
                      <a:srgbClr val="2F2F2F"/>
                    </a:solidFill>
                  </a:rPr>
                  <a:t> Field Analyser (RFA) »</a:t>
                </a:r>
                <a:endParaRPr lang="fr-FR" i="1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>
                    <a:solidFill>
                      <a:srgbClr val="2F2F2F"/>
                    </a:solidFill>
                  </a:rPr>
                  <a:t>Electron pickup:	</a:t>
                </a:r>
                <a:r>
                  <a:rPr lang="fr-FR" dirty="0" err="1">
                    <a:solidFill>
                      <a:srgbClr val="2F2F2F"/>
                    </a:solidFill>
                  </a:rPr>
                  <a:t>with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+9</m:t>
                    </m:r>
                    <m:r>
                      <m:rPr>
                        <m:sty m:val="p"/>
                      </m:rPr>
                      <a:rPr lang="fr-FR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bias</a:t>
                </a:r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Biased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filtering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grid</a:t>
                </a:r>
                <a:r>
                  <a:rPr lang="fr-FR" dirty="0">
                    <a:solidFill>
                      <a:srgbClr val="2F2F2F"/>
                    </a:solidFill>
                  </a:rPr>
                  <a:t>: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>
                        <a:solidFill>
                          <a:srgbClr val="2F2F2F"/>
                        </a:solidFill>
                      </a:rPr>
                      <m:t>7</m:t>
                    </m:r>
                    <m:r>
                      <m:rPr>
                        <m:nor/>
                      </m:rPr>
                      <a:rPr lang="fr-FR" b="0" i="0" smtClean="0">
                        <a:solidFill>
                          <a:srgbClr val="2F2F2F"/>
                        </a:solidFill>
                      </a:rPr>
                      <m:t>5</m:t>
                    </m:r>
                    <m:r>
                      <m:rPr>
                        <m:nor/>
                      </m:rPr>
                      <a:rPr lang="fr-FR">
                        <a:solidFill>
                          <a:srgbClr val="2F2F2F"/>
                        </a:solidFill>
                      </a:rPr>
                      <m:t>%−</m:t>
                    </m:r>
                    <m:r>
                      <m:rPr>
                        <m:nor/>
                      </m:rPr>
                      <a:rPr lang="fr-FR">
                        <a:solidFill>
                          <a:srgbClr val="2F2F2F"/>
                        </a:solidFill>
                      </a:rPr>
                      <m:t>transparen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2F2F2F"/>
                        </a:solidFill>
                      </a:rPr>
                      <m:t>cy</m:t>
                    </m:r>
                  </m:oMath>
                </a14:m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Biased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filtering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grid</a:t>
                </a:r>
                <a:r>
                  <a:rPr lang="fr-FR" dirty="0">
                    <a:solidFill>
                      <a:srgbClr val="2F2F2F"/>
                    </a:solidFill>
                  </a:rPr>
                  <a:t>:	</a:t>
                </a:r>
                <a14:m>
                  <m:oMath xmlns:m="http://schemas.openxmlformats.org/officeDocument/2006/math">
                    <m:r>
                      <a:rPr lang="fr-FR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fr-FR" i="1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−1500 ;+1500</m:t>
                        </m:r>
                      </m:e>
                    </m:d>
                    <m:r>
                      <a:rPr lang="fr-FR" i="1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V</m:t>
                    </m:r>
                  </m:oMath>
                </a14:m>
                <a:endParaRPr lang="fr-FR" dirty="0">
                  <a:solidFill>
                    <a:srgbClr val="2F2F2F"/>
                  </a:solidFill>
                </a:endParaRPr>
              </a:p>
              <a:p>
                <a:pPr lvl="2">
                  <a:defRPr/>
                </a:pPr>
                <a:r>
                  <a:rPr lang="fr-FR" dirty="0" err="1">
                    <a:solidFill>
                      <a:srgbClr val="2F2F2F"/>
                    </a:solidFill>
                  </a:rPr>
                  <a:t>Measurement</a:t>
                </a:r>
                <a:r>
                  <a:rPr lang="fr-FR" dirty="0">
                    <a:solidFill>
                      <a:srgbClr val="2F2F2F"/>
                    </a:solidFill>
                  </a:rPr>
                  <a:t>: </a:t>
                </a:r>
                <a:r>
                  <a:rPr lang="fr-FR">
                    <a:solidFill>
                      <a:srgbClr val="2F2F2F"/>
                    </a:solidFill>
                  </a:rPr>
                  <a:t>	</a:t>
                </a:r>
              </a:p>
              <a:p>
                <a:pPr marL="324000" lvl="2" indent="0">
                  <a:buNone/>
                  <a:defRPr/>
                </a:pPr>
                <a:r>
                  <a:rPr lang="fr-FR">
                    <a:solidFill>
                      <a:srgbClr val="2F2F2F"/>
                    </a:solidFill>
                  </a:rPr>
                  <a:t>		« electron cloud </a:t>
                </a:r>
                <a:r>
                  <a:rPr lang="fr-FR" dirty="0" err="1">
                    <a:solidFill>
                      <a:srgbClr val="2F2F2F"/>
                    </a:solidFill>
                  </a:rPr>
                  <a:t>current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:r>
                  <a:rPr lang="fr-FR" dirty="0" err="1">
                    <a:solidFill>
                      <a:srgbClr val="2F2F2F"/>
                    </a:solidFill>
                  </a:rPr>
                  <a:t>below</a:t>
                </a:r>
                <a:r>
                  <a:rPr lang="fr-FR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fr-FR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eV</m:t>
                        </m:r>
                      </m:e>
                    </m:d>
                  </m:oMath>
                </a14:m>
                <a:r>
                  <a:rPr lang="fr-FR" dirty="0">
                    <a:solidFill>
                      <a:srgbClr val="2F2F2F"/>
                    </a:solidFill>
                  </a:rPr>
                  <a:t> »</a:t>
                </a:r>
                <a:endParaRPr lang="fr-FR" b="1" dirty="0">
                  <a:solidFill>
                    <a:srgbClr val="6E2466"/>
                  </a:solidFill>
                </a:endParaRPr>
              </a:p>
              <a:p>
                <a:pPr lvl="2">
                  <a:defRPr/>
                </a:pPr>
                <a:endParaRPr lang="fr-FR" b="1" i="1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75" name="Content Placeholder 1">
                <a:extLst>
                  <a:ext uri="{FF2B5EF4-FFF2-40B4-BE49-F238E27FC236}">
                    <a16:creationId xmlns:a16="http://schemas.microsoft.com/office/drawing/2014/main" id="{DA67FC2D-C0B8-110E-300D-A3C5BF5A9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09608" y="1141256"/>
                <a:ext cx="5621398" cy="5111178"/>
              </a:xfrm>
              <a:prstGeom prst="rect">
                <a:avLst/>
              </a:prstGeom>
              <a:blipFill>
                <a:blip r:embed="rId3"/>
                <a:stretch>
                  <a:fillRect l="-2603" t="-1549" b="-3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C7728BF-BBFE-2476-5212-3222AF422961}"/>
              </a:ext>
            </a:extLst>
          </p:cNvPr>
          <p:cNvSpPr txBox="1"/>
          <p:nvPr/>
        </p:nvSpPr>
        <p:spPr bwMode="auto">
          <a:xfrm>
            <a:off x="2815442" y="2708415"/>
            <a:ext cx="370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>
                <a:solidFill>
                  <a:srgbClr val="2F2F2F"/>
                </a:solidFill>
              </a:rPr>
              <a:t>Cu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32B7D0-FD06-C3EB-4088-E5D57587278D}"/>
              </a:ext>
            </a:extLst>
          </p:cNvPr>
          <p:cNvSpPr txBox="1"/>
          <p:nvPr/>
        </p:nvSpPr>
        <p:spPr bwMode="auto">
          <a:xfrm>
            <a:off x="4864146" y="2395941"/>
            <a:ext cx="370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>
                <a:solidFill>
                  <a:srgbClr val="2F2F2F"/>
                </a:solidFill>
              </a:rPr>
              <a:t>Cu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734ED1-84CD-4DD5-B158-C8DDADECECA6}"/>
              </a:ext>
            </a:extLst>
          </p:cNvPr>
          <p:cNvSpPr txBox="1"/>
          <p:nvPr/>
        </p:nvSpPr>
        <p:spPr bwMode="auto">
          <a:xfrm>
            <a:off x="2824698" y="2982731"/>
            <a:ext cx="370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>
                <a:solidFill>
                  <a:srgbClr val="2F2F2F"/>
                </a:solidFill>
              </a:rPr>
              <a:t>Cu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D641EF-ABB4-EDB4-9207-1D2466F5646C}"/>
              </a:ext>
            </a:extLst>
          </p:cNvPr>
          <p:cNvSpPr txBox="1"/>
          <p:nvPr/>
        </p:nvSpPr>
        <p:spPr bwMode="auto">
          <a:xfrm>
            <a:off x="4860948" y="2973780"/>
            <a:ext cx="370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>
                <a:solidFill>
                  <a:srgbClr val="2F2F2F"/>
                </a:solidFill>
              </a:rPr>
              <a:t>Cu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21B112-7968-FF82-20DD-1E57A71F81D5}"/>
              </a:ext>
            </a:extLst>
          </p:cNvPr>
          <p:cNvSpPr txBox="1"/>
          <p:nvPr/>
        </p:nvSpPr>
        <p:spPr bwMode="auto">
          <a:xfrm>
            <a:off x="4861581" y="2707068"/>
            <a:ext cx="370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>
                <a:solidFill>
                  <a:srgbClr val="2F2F2F"/>
                </a:solidFill>
              </a:rPr>
              <a:t>Cu</a:t>
            </a:r>
          </a:p>
        </p:txBody>
      </p:sp>
      <p:cxnSp>
        <p:nvCxnSpPr>
          <p:cNvPr id="4" name="Straight Connector 33">
            <a:extLst>
              <a:ext uri="{FF2B5EF4-FFF2-40B4-BE49-F238E27FC236}">
                <a16:creationId xmlns:a16="http://schemas.microsoft.com/office/drawing/2014/main" id="{B09212BC-4E01-5CB4-12C2-094C667822B3}"/>
              </a:ext>
            </a:extLst>
          </p:cNvPr>
          <p:cNvCxnSpPr>
            <a:cxnSpLocks/>
          </p:cNvCxnSpPr>
          <p:nvPr/>
        </p:nvCxnSpPr>
        <p:spPr bwMode="auto">
          <a:xfrm>
            <a:off x="119336" y="3204696"/>
            <a:ext cx="272533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293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309320"/>
            <a:ext cx="681254" cy="548680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Footer Placeholder 4"/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Total pressure detection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094675-9188-75A6-62A3-2A45E74B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35DF7D8-2FD3-9B52-DA42-8CC21464C50E}"/>
              </a:ext>
            </a:extLst>
          </p:cNvPr>
          <p:cNvCxnSpPr>
            <a:cxnSpLocks/>
          </p:cNvCxnSpPr>
          <p:nvPr/>
        </p:nvCxnSpPr>
        <p:spPr>
          <a:xfrm>
            <a:off x="220957" y="5425132"/>
            <a:ext cx="625097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C0EB6C0-0642-4C40-5F4C-BD030BEE36FE}"/>
              </a:ext>
            </a:extLst>
          </p:cNvPr>
          <p:cNvCxnSpPr>
            <a:cxnSpLocks/>
          </p:cNvCxnSpPr>
          <p:nvPr/>
        </p:nvCxnSpPr>
        <p:spPr bwMode="auto">
          <a:xfrm>
            <a:off x="5505738" y="3204696"/>
            <a:ext cx="966198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355E07F-59AB-1D18-F3C0-D8BADD407300}"/>
              </a:ext>
            </a:extLst>
          </p:cNvPr>
          <p:cNvCxnSpPr>
            <a:cxnSpLocks/>
          </p:cNvCxnSpPr>
          <p:nvPr/>
        </p:nvCxnSpPr>
        <p:spPr bwMode="auto">
          <a:xfrm>
            <a:off x="2997691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DD0B860-D1EF-0C1D-46DB-386B13441D28}"/>
              </a:ext>
            </a:extLst>
          </p:cNvPr>
          <p:cNvCxnSpPr>
            <a:cxnSpLocks/>
          </p:cNvCxnSpPr>
          <p:nvPr/>
        </p:nvCxnSpPr>
        <p:spPr bwMode="auto">
          <a:xfrm>
            <a:off x="4497626" y="3204696"/>
            <a:ext cx="1008112" cy="0"/>
          </a:xfrm>
          <a:prstGeom prst="line">
            <a:avLst/>
          </a:prstGeom>
          <a:ln w="38100">
            <a:solidFill>
              <a:srgbClr val="2F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7D43C12-5E25-D8ED-AE22-9733976EA562}"/>
              </a:ext>
            </a:extLst>
          </p:cNvPr>
          <p:cNvCxnSpPr>
            <a:cxnSpLocks/>
          </p:cNvCxnSpPr>
          <p:nvPr/>
        </p:nvCxnSpPr>
        <p:spPr bwMode="auto">
          <a:xfrm>
            <a:off x="4005803" y="3204696"/>
            <a:ext cx="39296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3E5483D-0D28-B3B4-A8C9-C589F6BA71BA}"/>
              </a:ext>
            </a:extLst>
          </p:cNvPr>
          <p:cNvCxnSpPr>
            <a:cxnSpLocks/>
          </p:cNvCxnSpPr>
          <p:nvPr/>
        </p:nvCxnSpPr>
        <p:spPr bwMode="auto">
          <a:xfrm>
            <a:off x="220957" y="4345012"/>
            <a:ext cx="6250979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6CDF9DB4-6B37-E081-437E-AE0D65069D48}"/>
              </a:ext>
            </a:extLst>
          </p:cNvPr>
          <p:cNvSpPr/>
          <p:nvPr/>
        </p:nvSpPr>
        <p:spPr>
          <a:xfrm>
            <a:off x="1820761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24F630B1-6197-FD0A-1596-5B99753753F9}"/>
              </a:ext>
            </a:extLst>
          </p:cNvPr>
          <p:cNvCxnSpPr>
            <a:cxnSpLocks/>
            <a:stCxn id="140" idx="6"/>
          </p:cNvCxnSpPr>
          <p:nvPr/>
        </p:nvCxnSpPr>
        <p:spPr bwMode="auto">
          <a:xfrm>
            <a:off x="2468833" y="4345012"/>
            <a:ext cx="21266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4105C900-8741-6080-0313-E7877E238E6D}"/>
              </a:ext>
            </a:extLst>
          </p:cNvPr>
          <p:cNvSpPr/>
          <p:nvPr/>
        </p:nvSpPr>
        <p:spPr>
          <a:xfrm>
            <a:off x="4605008" y="4200996"/>
            <a:ext cx="648072" cy="288032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6FCCBB99-B947-8579-E1F7-080CCAB1A3EB}"/>
              </a:ext>
            </a:extLst>
          </p:cNvPr>
          <p:cNvCxnSpPr>
            <a:cxnSpLocks/>
            <a:stCxn id="150" idx="6"/>
          </p:cNvCxnSpPr>
          <p:nvPr/>
        </p:nvCxnSpPr>
        <p:spPr bwMode="auto">
          <a:xfrm>
            <a:off x="5253080" y="4345012"/>
            <a:ext cx="216576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CC252C66-B90D-B442-300F-A72FF0D8A791}"/>
              </a:ext>
            </a:extLst>
          </p:cNvPr>
          <p:cNvCxnSpPr>
            <a:cxnSpLocks/>
          </p:cNvCxnSpPr>
          <p:nvPr/>
        </p:nvCxnSpPr>
        <p:spPr>
          <a:xfrm flipH="1">
            <a:off x="2852614" y="5425132"/>
            <a:ext cx="1267755" cy="0"/>
          </a:xfrm>
          <a:prstGeom prst="straightConnector1">
            <a:avLst/>
          </a:prstGeom>
          <a:ln w="76200">
            <a:solidFill>
              <a:srgbClr val="6E24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>
            <a:extLst>
              <a:ext uri="{FF2B5EF4-FFF2-40B4-BE49-F238E27FC236}">
                <a16:creationId xmlns:a16="http://schemas.microsoft.com/office/drawing/2014/main" id="{D210F101-679F-8AF5-001F-A31B2DB8511A}"/>
              </a:ext>
            </a:extLst>
          </p:cNvPr>
          <p:cNvSpPr txBox="1"/>
          <p:nvPr/>
        </p:nvSpPr>
        <p:spPr bwMode="auto">
          <a:xfrm>
            <a:off x="1929855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B5F45BAA-AF42-1198-E668-B8FFDF86B598}"/>
              </a:ext>
            </a:extLst>
          </p:cNvPr>
          <p:cNvSpPr txBox="1"/>
          <p:nvPr/>
        </p:nvSpPr>
        <p:spPr bwMode="auto">
          <a:xfrm>
            <a:off x="4711905" y="4123961"/>
            <a:ext cx="43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>
                <a:solidFill>
                  <a:srgbClr val="2F2F2F"/>
                </a:solidFill>
              </a:rPr>
              <a:t>p+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7016477B-7F2E-E389-3F4E-B497AF6CDF2F}"/>
              </a:ext>
            </a:extLst>
          </p:cNvPr>
          <p:cNvSpPr txBox="1"/>
          <p:nvPr/>
        </p:nvSpPr>
        <p:spPr bwMode="auto">
          <a:xfrm>
            <a:off x="2708254" y="5121371"/>
            <a:ext cx="1821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6E2466"/>
                </a:solidFill>
              </a:rPr>
              <a:t>Image current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1987EF7D-8B28-E618-53B2-719E6350A6AF}"/>
              </a:ext>
            </a:extLst>
          </p:cNvPr>
          <p:cNvSpPr txBox="1"/>
          <p:nvPr/>
        </p:nvSpPr>
        <p:spPr bwMode="auto">
          <a:xfrm>
            <a:off x="5172109" y="5103864"/>
            <a:ext cx="1299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>
                <a:solidFill>
                  <a:srgbClr val="2F2F2F"/>
                </a:solidFill>
              </a:rPr>
              <a:t>Beam pipe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D7D61E9-6508-485E-574A-1DB046D4B762}"/>
              </a:ext>
            </a:extLst>
          </p:cNvPr>
          <p:cNvSpPr/>
          <p:nvPr/>
        </p:nvSpPr>
        <p:spPr bwMode="auto">
          <a:xfrm rot="10800000">
            <a:off x="4727849" y="5541500"/>
            <a:ext cx="433820" cy="43382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1C05F40A-0818-709B-17B2-7706D5851987}"/>
              </a:ext>
            </a:extLst>
          </p:cNvPr>
          <p:cNvSpPr/>
          <p:nvPr/>
        </p:nvSpPr>
        <p:spPr bwMode="auto">
          <a:xfrm rot="10800000">
            <a:off x="4777381" y="5653878"/>
            <a:ext cx="329053" cy="283666"/>
          </a:xfrm>
          <a:prstGeom prst="triangl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Connector 31">
            <a:extLst>
              <a:ext uri="{FF2B5EF4-FFF2-40B4-BE49-F238E27FC236}">
                <a16:creationId xmlns:a16="http://schemas.microsoft.com/office/drawing/2014/main" id="{114C0E4C-C143-1E6E-23BB-BB59D3DF3B52}"/>
              </a:ext>
            </a:extLst>
          </p:cNvPr>
          <p:cNvCxnSpPr>
            <a:cxnSpLocks/>
            <a:endCxn id="15" idx="4"/>
          </p:cNvCxnSpPr>
          <p:nvPr/>
        </p:nvCxnSpPr>
        <p:spPr bwMode="auto">
          <a:xfrm>
            <a:off x="4944759" y="5405628"/>
            <a:ext cx="0" cy="135872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0F8D3FA-45F5-D8CB-1E89-51286F563A4D}"/>
              </a:ext>
            </a:extLst>
          </p:cNvPr>
          <p:cNvSpPr txBox="1">
            <a:spLocks/>
          </p:cNvSpPr>
          <p:nvPr/>
        </p:nvSpPr>
        <p:spPr bwMode="auto">
          <a:xfrm>
            <a:off x="6644704" y="1439334"/>
            <a:ext cx="5486302" cy="4797979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Total pressure gauges</a:t>
            </a:r>
          </a:p>
          <a:p>
            <a:pPr lvl="2">
              <a:defRPr/>
            </a:pPr>
            <a:r>
              <a:rPr lang="fr-FR">
                <a:solidFill>
                  <a:srgbClr val="2F2F2F"/>
                </a:solidFill>
              </a:rPr>
              <a:t>Bayard-Alpert gauges « VGI »</a:t>
            </a:r>
          </a:p>
          <a:p>
            <a:pPr lvl="2">
              <a:defRPr/>
            </a:pPr>
            <a:r>
              <a:rPr lang="fr-FR">
                <a:solidFill>
                  <a:srgbClr val="2F2F2F"/>
                </a:solidFill>
              </a:rPr>
              <a:t>Measurement:	« desorbed gas pressure »</a:t>
            </a:r>
            <a:endParaRPr lang="fr-FR">
              <a:solidFill>
                <a:srgbClr val="6E2466"/>
              </a:solidFill>
            </a:endParaRPr>
          </a:p>
          <a:p>
            <a:pPr lvl="2">
              <a:defRPr/>
            </a:pPr>
            <a:endParaRPr lang="fr-FR" b="1" i="1">
              <a:solidFill>
                <a:srgbClr val="2F2F2F"/>
              </a:solidFill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04844EA-B585-45E9-D72A-A608ACAD5576}"/>
              </a:ext>
            </a:extLst>
          </p:cNvPr>
          <p:cNvSpPr txBox="1">
            <a:spLocks/>
          </p:cNvSpPr>
          <p:nvPr/>
        </p:nvSpPr>
        <p:spPr bwMode="auto">
          <a:xfrm>
            <a:off x="3793672" y="6001267"/>
            <a:ext cx="2270741" cy="284881"/>
          </a:xfrm>
          <a:prstGeom prst="rect">
            <a:avLst/>
          </a:prstGeom>
        </p:spPr>
        <p:txBody>
          <a:bodyPr vert="horz" lIns="0" tIns="0" rIns="0" bIns="0" numCol="1" spcCol="10800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Arial"/>
              <a:buNone/>
              <a:defRPr/>
            </a:pPr>
            <a:r>
              <a:rPr lang="fr-FR" b="1">
                <a:solidFill>
                  <a:srgbClr val="6E2466"/>
                </a:solidFill>
              </a:rPr>
              <a:t>Total pressure gauges</a:t>
            </a:r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7085D5DF-B15B-7A99-3725-1949FA47791E}"/>
              </a:ext>
            </a:extLst>
          </p:cNvPr>
          <p:cNvSpPr/>
          <p:nvPr/>
        </p:nvSpPr>
        <p:spPr bwMode="auto">
          <a:xfrm>
            <a:off x="6931604" y="3606987"/>
            <a:ext cx="5169543" cy="26303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4BCBF52-8A96-AC24-349A-FE8F28B42810}"/>
                  </a:ext>
                </a:extLst>
              </p:cNvPr>
              <p:cNvSpPr txBox="1"/>
              <p:nvPr/>
            </p:nvSpPr>
            <p:spPr bwMode="auto">
              <a:xfrm>
                <a:off x="6991249" y="3866100"/>
                <a:ext cx="5085442" cy="2236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 indent="0">
                  <a:buNone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Two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main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material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properties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for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gas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fr-FR" sz="2000" b="1" dirty="0" err="1">
                    <a:solidFill>
                      <a:srgbClr val="FF0000"/>
                    </a:solidFill>
                  </a:rPr>
                  <a:t>increase</a:t>
                </a:r>
                <a:r>
                  <a:rPr lang="fr-FR" sz="2000" b="1" dirty="0">
                    <a:solidFill>
                      <a:srgbClr val="FF0000"/>
                    </a:solidFill>
                  </a:rPr>
                  <a:t>: 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Photodesorption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342900" lvl="1" indent="-342900">
                  <a:buFont typeface="Arial" panose="020B0604020202020204" pitchFamily="34" charset="0"/>
                  <a:buChar char="•"/>
                  <a:defRPr/>
                </a:pPr>
                <a:r>
                  <a:rPr lang="fr-FR" sz="2000" b="1" dirty="0" err="1">
                    <a:solidFill>
                      <a:srgbClr val="FF0000"/>
                    </a:solidFill>
                  </a:rPr>
                  <a:t>Electrodesorption</a:t>
                </a:r>
                <a:endParaRPr lang="fr-FR" sz="2000" b="1" dirty="0">
                  <a:solidFill>
                    <a:srgbClr val="FF0000"/>
                  </a:solidFill>
                </a:endParaRPr>
              </a:p>
              <a:p>
                <a:pPr marL="0" lvl="1" indent="0" algn="just">
                  <a:buNone/>
                  <a:defRPr/>
                </a:pPr>
                <a:endParaRPr lang="fr-FR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lvl="1" indent="0" algn="ctr">
                  <a:buNone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0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𝐒𝐃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fr-FR" sz="2400" b="1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sz="2400" b="1" dirty="0">
                    <a:solidFill>
                      <a:srgbClr val="2F2F2F"/>
                    </a:solidFill>
                    <a:ea typeface="Cambria Math" panose="02040503050406030204" pitchFamily="18" charset="0"/>
                  </a:rPr>
                  <a:t>	</a:t>
                </a:r>
                <a:r>
                  <a:rPr lang="fr-FR" sz="2400" b="1" dirty="0">
                    <a:solidFill>
                      <a:srgbClr val="2F2F2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𝐄𝐒𝐃</m:t>
                        </m:r>
                      </m:e>
                      <m:sub>
                        <m: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𝒈𝒂𝒔</m:t>
                        </m:r>
                      </m:sub>
                    </m:sSub>
                    <m:r>
                      <a:rPr lang="fr-FR" sz="2400" b="1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fr-FR" sz="2400" b="1" i="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𝒈𝒂𝒔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1" i="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sSup>
                              <m:sSupPr>
                                <m:ctrlP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fr-FR" sz="2400" b="1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</m:oMath>
                </a14:m>
                <a:endParaRPr lang="fr-FR" sz="2400" b="1" dirty="0">
                  <a:solidFill>
                    <a:srgbClr val="0033A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4BCBF52-8A96-AC24-349A-FE8F28B428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1249" y="3866100"/>
                <a:ext cx="5085442" cy="2236894"/>
              </a:xfrm>
              <a:prstGeom prst="rect">
                <a:avLst/>
              </a:prstGeom>
              <a:blipFill>
                <a:blip r:embed="rId3"/>
                <a:stretch>
                  <a:fillRect l="-1319" t="-13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eform: Shape 172">
            <a:extLst>
              <a:ext uri="{FF2B5EF4-FFF2-40B4-BE49-F238E27FC236}">
                <a16:creationId xmlns:a16="http://schemas.microsoft.com/office/drawing/2014/main" id="{6E53B051-2BE8-C5F6-2723-792DFB674F37}"/>
              </a:ext>
            </a:extLst>
          </p:cNvPr>
          <p:cNvSpPr/>
          <p:nvPr/>
        </p:nvSpPr>
        <p:spPr bwMode="auto">
          <a:xfrm>
            <a:off x="911424" y="3237351"/>
            <a:ext cx="432048" cy="421624"/>
          </a:xfrm>
          <a:custGeom>
            <a:avLst/>
            <a:gdLst>
              <a:gd name="connsiteX0" fmla="*/ 0 w 414337"/>
              <a:gd name="connsiteY0" fmla="*/ 395287 h 395287"/>
              <a:gd name="connsiteX1" fmla="*/ 52387 w 414337"/>
              <a:gd name="connsiteY1" fmla="*/ 376237 h 395287"/>
              <a:gd name="connsiteX2" fmla="*/ 78581 w 414337"/>
              <a:gd name="connsiteY2" fmla="*/ 292893 h 395287"/>
              <a:gd name="connsiteX3" fmla="*/ 180975 w 414337"/>
              <a:gd name="connsiteY3" fmla="*/ 257175 h 395287"/>
              <a:gd name="connsiteX4" fmla="*/ 214312 w 414337"/>
              <a:gd name="connsiteY4" fmla="*/ 159543 h 395287"/>
              <a:gd name="connsiteX5" fmla="*/ 330993 w 414337"/>
              <a:gd name="connsiteY5" fmla="*/ 133350 h 395287"/>
              <a:gd name="connsiteX6" fmla="*/ 352425 w 414337"/>
              <a:gd name="connsiteY6" fmla="*/ 38100 h 395287"/>
              <a:gd name="connsiteX7" fmla="*/ 400050 w 414337"/>
              <a:gd name="connsiteY7" fmla="*/ 16668 h 395287"/>
              <a:gd name="connsiteX8" fmla="*/ 414337 w 414337"/>
              <a:gd name="connsiteY8" fmla="*/ 0 h 39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337" h="395287">
                <a:moveTo>
                  <a:pt x="0" y="395287"/>
                </a:moveTo>
                <a:cubicBezTo>
                  <a:pt x="19645" y="394295"/>
                  <a:pt x="39290" y="393303"/>
                  <a:pt x="52387" y="376237"/>
                </a:cubicBezTo>
                <a:cubicBezTo>
                  <a:pt x="65484" y="359171"/>
                  <a:pt x="57150" y="312737"/>
                  <a:pt x="78581" y="292893"/>
                </a:cubicBezTo>
                <a:cubicBezTo>
                  <a:pt x="100012" y="273049"/>
                  <a:pt x="158353" y="279400"/>
                  <a:pt x="180975" y="257175"/>
                </a:cubicBezTo>
                <a:cubicBezTo>
                  <a:pt x="203597" y="234950"/>
                  <a:pt x="189309" y="180180"/>
                  <a:pt x="214312" y="159543"/>
                </a:cubicBezTo>
                <a:cubicBezTo>
                  <a:pt x="239315" y="138905"/>
                  <a:pt x="307974" y="153590"/>
                  <a:pt x="330993" y="133350"/>
                </a:cubicBezTo>
                <a:cubicBezTo>
                  <a:pt x="354012" y="113109"/>
                  <a:pt x="340916" y="57547"/>
                  <a:pt x="352425" y="38100"/>
                </a:cubicBezTo>
                <a:cubicBezTo>
                  <a:pt x="363935" y="18653"/>
                  <a:pt x="389731" y="23018"/>
                  <a:pt x="400050" y="16668"/>
                </a:cubicBezTo>
                <a:cubicBezTo>
                  <a:pt x="410369" y="10318"/>
                  <a:pt x="412353" y="5159"/>
                  <a:pt x="414337" y="0"/>
                </a:cubicBezTo>
              </a:path>
            </a:pathLst>
          </a:custGeom>
          <a:noFill/>
          <a:ln>
            <a:solidFill>
              <a:srgbClr val="0033A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Straight Arrow Connector 184">
            <a:extLst>
              <a:ext uri="{FF2B5EF4-FFF2-40B4-BE49-F238E27FC236}">
                <a16:creationId xmlns:a16="http://schemas.microsoft.com/office/drawing/2014/main" id="{A274062D-E473-AF0E-8E5E-55CCBE69FFC3}"/>
              </a:ext>
            </a:extLst>
          </p:cNvPr>
          <p:cNvCxnSpPr>
            <a:cxnSpLocks/>
            <a:stCxn id="39" idx="2"/>
          </p:cNvCxnSpPr>
          <p:nvPr/>
        </p:nvCxnSpPr>
        <p:spPr bwMode="auto">
          <a:xfrm>
            <a:off x="629503" y="4651360"/>
            <a:ext cx="462351" cy="74701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3">
                <a:extLst>
                  <a:ext uri="{FF2B5EF4-FFF2-40B4-BE49-F238E27FC236}">
                    <a16:creationId xmlns:a16="http://schemas.microsoft.com/office/drawing/2014/main" id="{85AE6F7E-0AD9-1939-3134-5E8CDE0FC46E}"/>
                  </a:ext>
                </a:extLst>
              </p:cNvPr>
              <p:cNvSpPr txBox="1"/>
              <p:nvPr/>
            </p:nvSpPr>
            <p:spPr bwMode="auto">
              <a:xfrm>
                <a:off x="624718" y="3459396"/>
                <a:ext cx="2880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0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400" b="0" i="0" smtClean="0">
                              <a:solidFill>
                                <a:srgbClr val="0033A0"/>
                              </a:solidFill>
                              <a:latin typeface="Cambria Math" panose="02040503050406030204" pitchFamily="18" charset="0"/>
                            </a:rPr>
                            <m:t>SR</m:t>
                          </m:r>
                        </m:sub>
                      </m:sSub>
                    </m:oMath>
                  </m:oMathPara>
                </a14:m>
                <a:endParaRPr lang="fr-FR" sz="1400">
                  <a:solidFill>
                    <a:srgbClr val="0033A0"/>
                  </a:solidFill>
                </a:endParaRPr>
              </a:p>
            </p:txBody>
          </p:sp>
        </mc:Choice>
        <mc:Fallback xmlns="">
          <p:sp>
            <p:nvSpPr>
              <p:cNvPr id="27" name="TextBox 3">
                <a:extLst>
                  <a:ext uri="{FF2B5EF4-FFF2-40B4-BE49-F238E27FC236}">
                    <a16:creationId xmlns:a16="http://schemas.microsoft.com/office/drawing/2014/main" id="{85AE6F7E-0AD9-1939-3134-5E8CDE0FC4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4718" y="3459396"/>
                <a:ext cx="288032" cy="307777"/>
              </a:xfrm>
              <a:prstGeom prst="rect">
                <a:avLst/>
              </a:prstGeom>
              <a:blipFill>
                <a:blip r:embed="rId4"/>
                <a:stretch>
                  <a:fillRect l="-229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22">
            <a:extLst>
              <a:ext uri="{FF2B5EF4-FFF2-40B4-BE49-F238E27FC236}">
                <a16:creationId xmlns:a16="http://schemas.microsoft.com/office/drawing/2014/main" id="{C9E68C1E-8731-CF2A-233B-3B8B5462FD30}"/>
              </a:ext>
            </a:extLst>
          </p:cNvPr>
          <p:cNvCxnSpPr>
            <a:cxnSpLocks/>
          </p:cNvCxnSpPr>
          <p:nvPr/>
        </p:nvCxnSpPr>
        <p:spPr bwMode="auto">
          <a:xfrm flipV="1">
            <a:off x="2468585" y="4044946"/>
            <a:ext cx="315047" cy="297116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3">
            <a:extLst>
              <a:ext uri="{FF2B5EF4-FFF2-40B4-BE49-F238E27FC236}">
                <a16:creationId xmlns:a16="http://schemas.microsoft.com/office/drawing/2014/main" id="{A880FFFF-96E3-12FB-80D5-FFBEDB463D67}"/>
              </a:ext>
            </a:extLst>
          </p:cNvPr>
          <p:cNvCxnSpPr>
            <a:cxnSpLocks/>
          </p:cNvCxnSpPr>
          <p:nvPr/>
        </p:nvCxnSpPr>
        <p:spPr bwMode="auto">
          <a:xfrm>
            <a:off x="2470514" y="4347665"/>
            <a:ext cx="301776" cy="316707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8">
            <a:extLst>
              <a:ext uri="{FF2B5EF4-FFF2-40B4-BE49-F238E27FC236}">
                <a16:creationId xmlns:a16="http://schemas.microsoft.com/office/drawing/2014/main" id="{BB65A089-E00A-E36B-8A89-6236F11262F6}"/>
              </a:ext>
            </a:extLst>
          </p:cNvPr>
          <p:cNvSpPr txBox="1"/>
          <p:nvPr/>
        </p:nvSpPr>
        <p:spPr bwMode="auto">
          <a:xfrm>
            <a:off x="2694636" y="4446921"/>
            <a:ext cx="772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E15E32"/>
                </a:solidFill>
              </a:rPr>
              <a:t>ionised gas </a:t>
            </a:r>
            <a:r>
              <a:rPr lang="fr-FR" sz="1200" i="1">
                <a:solidFill>
                  <a:srgbClr val="E15E32"/>
                </a:solidFill>
              </a:rPr>
              <a:t>i</a:t>
            </a:r>
            <a:r>
              <a:rPr lang="fr-FR" sz="1200" i="1" baseline="30000">
                <a:solidFill>
                  <a:srgbClr val="E15E32"/>
                </a:solidFill>
              </a:rPr>
              <a:t>+</a:t>
            </a:r>
          </a:p>
        </p:txBody>
      </p:sp>
      <p:sp>
        <p:nvSpPr>
          <p:cNvPr id="37" name="TextBox 30">
            <a:extLst>
              <a:ext uri="{FF2B5EF4-FFF2-40B4-BE49-F238E27FC236}">
                <a16:creationId xmlns:a16="http://schemas.microsoft.com/office/drawing/2014/main" id="{A58C5AB3-FD27-F7C7-F0D4-D66E27B17FEB}"/>
              </a:ext>
            </a:extLst>
          </p:cNvPr>
          <p:cNvSpPr txBox="1"/>
          <p:nvPr/>
        </p:nvSpPr>
        <p:spPr bwMode="auto">
          <a:xfrm>
            <a:off x="2560150" y="3731605"/>
            <a:ext cx="1028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0033A0"/>
                </a:solidFill>
              </a:rPr>
              <a:t>free electron</a:t>
            </a:r>
            <a:r>
              <a:rPr lang="fr-FR" sz="1200" i="1">
                <a:solidFill>
                  <a:srgbClr val="0033A0"/>
                </a:solidFill>
              </a:rPr>
              <a:t> e</a:t>
            </a:r>
            <a:r>
              <a:rPr lang="fr-FR" sz="1200" i="1" baseline="30000">
                <a:solidFill>
                  <a:srgbClr val="0033A0"/>
                </a:solidFill>
              </a:rPr>
              <a:t>-</a:t>
            </a:r>
          </a:p>
        </p:txBody>
      </p:sp>
      <p:sp>
        <p:nvSpPr>
          <p:cNvPr id="39" name="TextBox 251">
            <a:extLst>
              <a:ext uri="{FF2B5EF4-FFF2-40B4-BE49-F238E27FC236}">
                <a16:creationId xmlns:a16="http://schemas.microsoft.com/office/drawing/2014/main" id="{57E726B7-D666-ECDF-BB20-CC0037F5EF63}"/>
              </a:ext>
            </a:extLst>
          </p:cNvPr>
          <p:cNvSpPr txBox="1"/>
          <p:nvPr/>
        </p:nvSpPr>
        <p:spPr bwMode="auto">
          <a:xfrm>
            <a:off x="158614" y="4066585"/>
            <a:ext cx="941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>
                <a:solidFill>
                  <a:srgbClr val="00B050"/>
                </a:solidFill>
              </a:rPr>
              <a:t>Electron </a:t>
            </a:r>
          </a:p>
          <a:p>
            <a:pPr algn="ctr"/>
            <a:r>
              <a:rPr lang="fr-FR" sz="1600">
                <a:solidFill>
                  <a:srgbClr val="00B050"/>
                </a:solidFill>
              </a:rPr>
              <a:t>cloud</a:t>
            </a:r>
          </a:p>
        </p:txBody>
      </p:sp>
      <p:cxnSp>
        <p:nvCxnSpPr>
          <p:cNvPr id="46" name="Straight Arrow Connector 23">
            <a:extLst>
              <a:ext uri="{FF2B5EF4-FFF2-40B4-BE49-F238E27FC236}">
                <a16:creationId xmlns:a16="http://schemas.microsoft.com/office/drawing/2014/main" id="{7D5CAB28-0571-62A1-2214-1F4EA4AA631E}"/>
              </a:ext>
            </a:extLst>
          </p:cNvPr>
          <p:cNvCxnSpPr>
            <a:cxnSpLocks/>
          </p:cNvCxnSpPr>
          <p:nvPr/>
        </p:nvCxnSpPr>
        <p:spPr bwMode="auto">
          <a:xfrm flipV="1">
            <a:off x="1087197" y="5017668"/>
            <a:ext cx="459102" cy="380702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8">
            <a:extLst>
              <a:ext uri="{FF2B5EF4-FFF2-40B4-BE49-F238E27FC236}">
                <a16:creationId xmlns:a16="http://schemas.microsoft.com/office/drawing/2014/main" id="{380D7E7E-A76E-E8A0-9FEE-6E720BE8624D}"/>
              </a:ext>
            </a:extLst>
          </p:cNvPr>
          <p:cNvSpPr txBox="1"/>
          <p:nvPr/>
        </p:nvSpPr>
        <p:spPr bwMode="auto">
          <a:xfrm>
            <a:off x="1036364" y="4753715"/>
            <a:ext cx="141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E15E32"/>
                </a:solidFill>
              </a:rPr>
              <a:t>electrodesorbed gas</a:t>
            </a:r>
            <a:endParaRPr lang="fr-FR" sz="1200" i="1" baseline="30000">
              <a:solidFill>
                <a:srgbClr val="E15E32"/>
              </a:solidFill>
            </a:endParaRPr>
          </a:p>
        </p:txBody>
      </p:sp>
      <p:cxnSp>
        <p:nvCxnSpPr>
          <p:cNvPr id="49" name="Straight Arrow Connector 23">
            <a:extLst>
              <a:ext uri="{FF2B5EF4-FFF2-40B4-BE49-F238E27FC236}">
                <a16:creationId xmlns:a16="http://schemas.microsoft.com/office/drawing/2014/main" id="{F6646EB3-3CD3-ABB2-78CF-6351E6F1D85C}"/>
              </a:ext>
            </a:extLst>
          </p:cNvPr>
          <p:cNvCxnSpPr>
            <a:cxnSpLocks/>
          </p:cNvCxnSpPr>
          <p:nvPr/>
        </p:nvCxnSpPr>
        <p:spPr bwMode="auto">
          <a:xfrm>
            <a:off x="1362924" y="3239774"/>
            <a:ext cx="398761" cy="428071"/>
          </a:xfrm>
          <a:prstGeom prst="straightConnector1">
            <a:avLst/>
          </a:prstGeom>
          <a:ln w="12700">
            <a:solidFill>
              <a:srgbClr val="E15E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28">
            <a:extLst>
              <a:ext uri="{FF2B5EF4-FFF2-40B4-BE49-F238E27FC236}">
                <a16:creationId xmlns:a16="http://schemas.microsoft.com/office/drawing/2014/main" id="{AE3E0D1B-2DDA-809F-1852-4F23EA69699E}"/>
              </a:ext>
            </a:extLst>
          </p:cNvPr>
          <p:cNvSpPr txBox="1"/>
          <p:nvPr/>
        </p:nvSpPr>
        <p:spPr bwMode="auto">
          <a:xfrm>
            <a:off x="1191957" y="3606987"/>
            <a:ext cx="141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>
                <a:solidFill>
                  <a:srgbClr val="E15E32"/>
                </a:solidFill>
              </a:rPr>
              <a:t>photodesorbed gas</a:t>
            </a:r>
            <a:endParaRPr lang="fr-FR" sz="1200" i="1" baseline="30000">
              <a:solidFill>
                <a:srgbClr val="E15E32"/>
              </a:solidFill>
            </a:endParaRPr>
          </a:p>
        </p:txBody>
      </p:sp>
      <p:sp>
        <p:nvSpPr>
          <p:cNvPr id="55" name="TextBox 4">
            <a:extLst>
              <a:ext uri="{FF2B5EF4-FFF2-40B4-BE49-F238E27FC236}">
                <a16:creationId xmlns:a16="http://schemas.microsoft.com/office/drawing/2014/main" id="{2BE651B2-BD8D-B782-D1B0-28BC500B27F2}"/>
              </a:ext>
            </a:extLst>
          </p:cNvPr>
          <p:cNvSpPr txBox="1"/>
          <p:nvPr/>
        </p:nvSpPr>
        <p:spPr bwMode="auto">
          <a:xfrm>
            <a:off x="759520" y="2870976"/>
            <a:ext cx="1167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PSD</a:t>
            </a:r>
          </a:p>
        </p:txBody>
      </p:sp>
      <p:sp>
        <p:nvSpPr>
          <p:cNvPr id="56" name="TextBox 4">
            <a:extLst>
              <a:ext uri="{FF2B5EF4-FFF2-40B4-BE49-F238E27FC236}">
                <a16:creationId xmlns:a16="http://schemas.microsoft.com/office/drawing/2014/main" id="{FCD73BE8-3396-B097-39C5-48CEBABD649A}"/>
              </a:ext>
            </a:extLst>
          </p:cNvPr>
          <p:cNvSpPr txBox="1"/>
          <p:nvPr/>
        </p:nvSpPr>
        <p:spPr bwMode="auto">
          <a:xfrm>
            <a:off x="503245" y="5426780"/>
            <a:ext cx="1167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ESD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60B178A0-1CE1-54AC-76B8-207206353CB5}"/>
              </a:ext>
            </a:extLst>
          </p:cNvPr>
          <p:cNvSpPr txBox="1"/>
          <p:nvPr/>
        </p:nvSpPr>
        <p:spPr bwMode="auto">
          <a:xfrm>
            <a:off x="220958" y="1440670"/>
            <a:ext cx="62845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buFont typeface="Arial"/>
              <a:buNone/>
              <a:defRPr/>
            </a:pPr>
            <a:r>
              <a:rPr lang="fr-FR" b="1">
                <a:solidFill>
                  <a:srgbClr val="E15E32"/>
                </a:solidFill>
              </a:rPr>
              <a:t>Pressure elevation during LHC functionning</a:t>
            </a:r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fr-FR" b="1">
                <a:solidFill>
                  <a:srgbClr val="6E2466"/>
                </a:solidFill>
              </a:rPr>
              <a:t>Photodesorbed gas: </a:t>
            </a:r>
            <a:r>
              <a:rPr lang="fr-FR">
                <a:solidFill>
                  <a:srgbClr val="2F2F2F"/>
                </a:solidFill>
              </a:rPr>
              <a:t>induced by photons hitting the surface</a:t>
            </a:r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fr-FR" b="1">
                <a:solidFill>
                  <a:srgbClr val="6E2466"/>
                </a:solidFill>
              </a:rPr>
              <a:t>Electrodesorbed gas: </a:t>
            </a:r>
            <a:r>
              <a:rPr lang="fr-FR">
                <a:solidFill>
                  <a:srgbClr val="2F2F2F"/>
                </a:solidFill>
              </a:rPr>
              <a:t>induced by electrons hitting the surface</a:t>
            </a:r>
          </a:p>
        </p:txBody>
      </p:sp>
      <p:cxnSp>
        <p:nvCxnSpPr>
          <p:cNvPr id="6" name="Straight Connector 33">
            <a:extLst>
              <a:ext uri="{FF2B5EF4-FFF2-40B4-BE49-F238E27FC236}">
                <a16:creationId xmlns:a16="http://schemas.microsoft.com/office/drawing/2014/main" id="{BBE7B5E0-B40A-BCB9-481F-1F520A16637F}"/>
              </a:ext>
            </a:extLst>
          </p:cNvPr>
          <p:cNvCxnSpPr>
            <a:cxnSpLocks/>
          </p:cNvCxnSpPr>
          <p:nvPr/>
        </p:nvCxnSpPr>
        <p:spPr bwMode="auto">
          <a:xfrm>
            <a:off x="220957" y="3204696"/>
            <a:ext cx="2725339" cy="0"/>
          </a:xfrm>
          <a:prstGeom prst="line">
            <a:avLst/>
          </a:prstGeom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024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989A3F-AAE4-FB27-016F-A0B8A0AA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154130"/>
            <a:ext cx="11376025" cy="1065742"/>
          </a:xfrm>
        </p:spPr>
        <p:txBody>
          <a:bodyPr anchor="ctr"/>
          <a:lstStyle/>
          <a:p>
            <a:pPr marL="1028700" indent="-1028700" algn="ctr">
              <a:buFont typeface="+mj-lt"/>
              <a:buAutoNum type="romanUcPeriod" startAt="2"/>
            </a:pPr>
            <a:r>
              <a:rPr kumimoji="0" 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Source Sans Pro"/>
                <a:cs typeface="Arial"/>
              </a:rPr>
              <a:t>72b and hybrid fills at 450 GeV</a:t>
            </a:r>
            <a:endParaRPr lang="fr-FR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E6604-07F3-33A5-8551-9D443881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8" y="639799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z="1400" smtClean="0"/>
              <a:t>9</a:t>
            </a:fld>
            <a:endParaRPr lang="en-US" sz="140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DED89F6-AD20-E6B0-71FD-3174A3F2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09320"/>
            <a:ext cx="6572221" cy="54868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Quentin DUONG | quentin.duong@cern.ch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7F9E9D0-53BD-D530-F2B0-8F9A95DD8263}"/>
              </a:ext>
            </a:extLst>
          </p:cNvPr>
          <p:cNvSpPr txBox="1">
            <a:spLocks/>
          </p:cNvSpPr>
          <p:nvPr/>
        </p:nvSpPr>
        <p:spPr bwMode="auto">
          <a:xfrm>
            <a:off x="1055440" y="6309320"/>
            <a:ext cx="2050213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TE – VSC – VSM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D7ABFB8-95D7-53C4-65D3-57505D6BD3D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303117"/>
            <a:ext cx="867862" cy="554883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26B239-3F43-493A-AA21-573ADDF01B96}" type="datetime1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06/12/2023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F8648A-8528-F835-09C8-FD7106DF3365}"/>
              </a:ext>
            </a:extLst>
          </p:cNvPr>
          <p:cNvSpPr txBox="1">
            <a:spLocks/>
          </p:cNvSpPr>
          <p:nvPr/>
        </p:nvSpPr>
        <p:spPr bwMode="auto">
          <a:xfrm>
            <a:off x="407987" y="3645024"/>
            <a:ext cx="11376025" cy="136815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dirty="0">
                <a:solidFill>
                  <a:srgbClr val="2F2F2F"/>
                </a:solidFill>
              </a:rPr>
              <a:t>72b: </a:t>
            </a:r>
            <a:r>
              <a:rPr lang="fr-FR" sz="3600" b="0" dirty="0" err="1">
                <a:solidFill>
                  <a:srgbClr val="2F2F2F"/>
                </a:solidFill>
              </a:rPr>
              <a:t>fills</a:t>
            </a:r>
            <a:r>
              <a:rPr lang="fr-FR" sz="3600" b="0" dirty="0">
                <a:solidFill>
                  <a:srgbClr val="2F2F2F"/>
                </a:solidFill>
              </a:rPr>
              <a:t> </a:t>
            </a:r>
            <a:r>
              <a:rPr lang="fr-FR" sz="3600" b="0">
                <a:solidFill>
                  <a:srgbClr val="2F2F2F"/>
                </a:solidFill>
              </a:rPr>
              <a:t>8673 </a:t>
            </a:r>
          </a:p>
          <a:p>
            <a:pPr algn="ctr"/>
            <a:r>
              <a:rPr kumimoji="0" lang="fr-FR" sz="360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Hybrid (7*8b4e+3*36b):</a:t>
            </a:r>
            <a:r>
              <a:rPr kumimoji="0" lang="fr-FR" sz="3600" b="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</a:t>
            </a:r>
            <a:r>
              <a:rPr kumimoji="0" lang="fr-FR" sz="3600" b="0" i="0" u="none" strike="noStrike" kern="0" cap="none" spc="0" normalizeH="0" baseline="0" noProof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fill</a:t>
            </a:r>
            <a:r>
              <a:rPr kumimoji="0" lang="fr-FR" sz="3600" b="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Source Sans Pro"/>
                <a:cs typeface="Arial"/>
              </a:rPr>
              <a:t> 8736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algn="ctr"/>
            <a:endParaRPr lang="fr-FR" sz="1100" b="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41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69208</TotalTime>
  <Words>3782</Words>
  <Application>Microsoft Office PowerPoint</Application>
  <DocSecurity>0</DocSecurity>
  <PresentationFormat>Grand écran</PresentationFormat>
  <Paragraphs>1082</Paragraphs>
  <Slides>40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Cambria</vt:lpstr>
      <vt:lpstr>Cambria Math</vt:lpstr>
      <vt:lpstr>Source Sans Pro</vt:lpstr>
      <vt:lpstr>Office Theme</vt:lpstr>
      <vt:lpstr>Some bulk Cu and aC coating preliminary results obtained with the Vacuum Pilot Sector during 2023 run</vt:lpstr>
      <vt:lpstr>Outline</vt:lpstr>
      <vt:lpstr>Disclaimer</vt:lpstr>
      <vt:lpstr>Description</vt:lpstr>
      <vt:lpstr>Layout</vt:lpstr>
      <vt:lpstr>Electron cloud build-up</vt:lpstr>
      <vt:lpstr>Electron current and energy detection</vt:lpstr>
      <vt:lpstr>Total pressure detection</vt:lpstr>
      <vt:lpstr>72b and hybrid fills at 450 GeV</vt:lpstr>
      <vt:lpstr>Electron cloud comparisons for 72b and hybrid fills</vt:lpstr>
      <vt:lpstr>Pressure comparisons for 72b and hybrid fills</vt:lpstr>
      <vt:lpstr>Electron cloud response of copper during injection</vt:lpstr>
      <vt:lpstr>Cu ESD for 72b and hybrid fills</vt:lpstr>
      <vt:lpstr>Hybrid physics fill at 6.8 TeV</vt:lpstr>
      <vt:lpstr>Photoelectrons during energy ramp-up</vt:lpstr>
      <vt:lpstr>Electron cloud current evolution during a fill</vt:lpstr>
      <vt:lpstr>Electron energy distribution  for bulk Copper</vt:lpstr>
      <vt:lpstr>During energy ramp-up</vt:lpstr>
      <vt:lpstr>At Stable Beam: t = 0h</vt:lpstr>
      <vt:lpstr>At Stable Beam: t = 6h</vt:lpstr>
      <vt:lpstr>At Stable Beam: t = 11h</vt:lpstr>
      <vt:lpstr>Impact of the beam intensity at 6800GeV</vt:lpstr>
      <vt:lpstr>Summary</vt:lpstr>
      <vt:lpstr>Perspectives</vt:lpstr>
      <vt:lpstr>Backups</vt:lpstr>
      <vt:lpstr>Station 2 – Amorphous carbon</vt:lpstr>
      <vt:lpstr>Station 3 – New unbaked copper</vt:lpstr>
      <vt:lpstr>Station 4 – Old unbaked copper</vt:lpstr>
      <vt:lpstr>Hybrid and 72b filling schemes</vt:lpstr>
      <vt:lpstr>ESD formula and plots</vt:lpstr>
      <vt:lpstr>Ecloud as a function of beam mean ppb</vt:lpstr>
      <vt:lpstr>Electron flux scaling with beam intensity at end of fill</vt:lpstr>
      <vt:lpstr>RFA raw data</vt:lpstr>
      <vt:lpstr>Energy spectrum double lognormal fit</vt:lpstr>
      <vt:lpstr>Kick approximation principle</vt:lpstr>
      <vt:lpstr>Kick approximation formulae</vt:lpstr>
      <vt:lpstr>Energy ramp-up at 620GeV</vt:lpstr>
      <vt:lpstr>Energy ramp-up at 2074GeV</vt:lpstr>
      <vt:lpstr>Energy ramp-up at 6799GeV</vt:lpstr>
      <vt:lpstr>Présentation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Quentin Duong</dc:creator>
  <cp:keywords/>
  <dc:description/>
  <cp:lastModifiedBy>Quentin Duong</cp:lastModifiedBy>
  <cp:revision>818</cp:revision>
  <cp:lastPrinted>2023-11-30T09:34:17Z</cp:lastPrinted>
  <dcterms:created xsi:type="dcterms:W3CDTF">2022-10-14T10:14:34Z</dcterms:created>
  <dcterms:modified xsi:type="dcterms:W3CDTF">2023-12-06T09:02:24Z</dcterms:modified>
  <cp:category/>
  <dc:identifier/>
  <cp:contentStatus/>
  <dc:language/>
  <cp:version/>
</cp:coreProperties>
</file>