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3"/>
  </p:notesMasterIdLst>
  <p:sldIdLst>
    <p:sldId id="325" r:id="rId2"/>
    <p:sldId id="306" r:id="rId3"/>
    <p:sldId id="387" r:id="rId4"/>
    <p:sldId id="346" r:id="rId5"/>
    <p:sldId id="383" r:id="rId6"/>
    <p:sldId id="382" r:id="rId7"/>
    <p:sldId id="364" r:id="rId8"/>
    <p:sldId id="355" r:id="rId9"/>
    <p:sldId id="366" r:id="rId10"/>
    <p:sldId id="354" r:id="rId11"/>
    <p:sldId id="350" r:id="rId12"/>
    <p:sldId id="351" r:id="rId13"/>
    <p:sldId id="384" r:id="rId14"/>
    <p:sldId id="348" r:id="rId15"/>
    <p:sldId id="368" r:id="rId16"/>
    <p:sldId id="344" r:id="rId17"/>
    <p:sldId id="332" r:id="rId18"/>
    <p:sldId id="385" r:id="rId19"/>
    <p:sldId id="365" r:id="rId20"/>
    <p:sldId id="342" r:id="rId21"/>
    <p:sldId id="369" r:id="rId22"/>
    <p:sldId id="341" r:id="rId23"/>
    <p:sldId id="340" r:id="rId24"/>
    <p:sldId id="367" r:id="rId25"/>
    <p:sldId id="386" r:id="rId26"/>
    <p:sldId id="381" r:id="rId27"/>
    <p:sldId id="388" r:id="rId28"/>
    <p:sldId id="343" r:id="rId29"/>
    <p:sldId id="380" r:id="rId30"/>
    <p:sldId id="347" r:id="rId31"/>
    <p:sldId id="37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8D0FF"/>
    <a:srgbClr val="B0FFFF"/>
    <a:srgbClr val="ECF3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Dark Style 1 –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–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–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82"/>
    <p:restoredTop sz="96327"/>
  </p:normalViewPr>
  <p:slideViewPr>
    <p:cSldViewPr snapToGrid="0" showGuides="1">
      <p:cViewPr varScale="1">
        <p:scale>
          <a:sx n="121" d="100"/>
          <a:sy n="121" d="100"/>
        </p:scale>
        <p:origin x="3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E9889-D729-D54D-A821-B97BF2E82A30}" type="datetimeFigureOut">
              <a:rPr lang="en-CH" smtClean="0"/>
              <a:t>21.11.2023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39652-A229-3D43-8589-A2A0F88A925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4549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CFEF-C463-9B44-B3F6-9B20D2870580}" type="datetime1">
              <a:rPr lang="de-CH" smtClean="0"/>
              <a:t>21.11.23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060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4B7E-8298-684C-8027-5A72E43824F8}" type="datetime1">
              <a:rPr lang="de-CH" smtClean="0"/>
              <a:t>21.11.23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9385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4A6E4-4485-CE42-9711-F40E8EACDD17}" type="datetime1">
              <a:rPr lang="de-CH" smtClean="0"/>
              <a:t>21.11.23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1462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4939-1162-AE4E-A922-A260B857E02C}" type="datetime1">
              <a:rPr lang="de-CH" smtClean="0"/>
              <a:t>21.11.23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6115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213F-E892-FE4B-95DA-378B09E82D02}" type="datetime1">
              <a:rPr lang="de-CH" smtClean="0"/>
              <a:t>21.11.23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8864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2F1D-5091-EF42-BE5E-683304965A1C}" type="datetime1">
              <a:rPr lang="de-CH" smtClean="0"/>
              <a:t>21.11.23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986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9B41B-30F4-E44D-99E1-3EBE9F19C0DC}" type="datetime1">
              <a:rPr lang="de-CH" smtClean="0"/>
              <a:t>21.11.23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92803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CF56-F132-2943-8556-696F8A79DBA7}" type="datetime1">
              <a:rPr lang="de-CH" smtClean="0"/>
              <a:t>21.11.23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207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4E57-22EF-C647-9FB6-A404AFB53D2A}" type="datetime1">
              <a:rPr lang="de-CH" smtClean="0"/>
              <a:t>21.11.23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817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1D33-9D95-2A49-B837-81C9BB601F7D}" type="datetime1">
              <a:rPr lang="de-CH" smtClean="0"/>
              <a:t>21.11.23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734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A29E3-AF06-7149-B294-EB704A64EA29}" type="datetime1">
              <a:rPr lang="de-CH" smtClean="0"/>
              <a:t>21.11.23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093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8A037-469D-D94D-850A-CD8C54FD9E9E}" type="datetime1">
              <a:rPr lang="de-CH" smtClean="0"/>
              <a:t>21.11.23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540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lpc.web.cern.ch/schemeEditor.html?user=lotta&amp;scheme=LHC-2024/25ns_2604b_2592_2211_2204_separated_hybrid_25ns_5x48b_8b4e_3x56b_13inj.json" TargetMode="External"/><Relationship Id="rId3" Type="http://schemas.openxmlformats.org/officeDocument/2006/relationships/hyperlink" Target="https://lpc.web.cern.ch/schemeEditor.html?user=lpc&amp;scheme=Studies/25ns_2452b_2440_1952_2240_248bpi_12inj_mixed.json" TargetMode="External"/><Relationship Id="rId7" Type="http://schemas.openxmlformats.org/officeDocument/2006/relationships/hyperlink" Target="https://lpc.web.cern.ch/schemeEditor.html?user=lotta&amp;scheme=LHC-2023/25ns_2580b_2568_1913_1956_hybrid_8b4e_1x56b_25ns_5x48b_10inj.json" TargetMode="External"/><Relationship Id="rId2" Type="http://schemas.openxmlformats.org/officeDocument/2006/relationships/hyperlink" Target="https://lpc.web.cern.ch/schemeEditor.html?user=lpc&amp;scheme=Studies/25ns_2464b_2452_1889_2067_236bpi_mixed5x36b.js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pc.web.cern.ch/schemeEditor.html?user=lotta&amp;scheme=LHC-2023/25ns_2612b_2600_1903_1924_hybrid_25ns_5x48b_8b4e_1x56b_11inj.json" TargetMode="External"/><Relationship Id="rId5" Type="http://schemas.openxmlformats.org/officeDocument/2006/relationships/hyperlink" Target="https://lpc.web.cern.ch/schemeEditor.html?user=lotta&amp;scheme=LHC-2024/25ns_2604b_2592_2097_2059_6x36bpi_13inj_800ns_bs200ns.json" TargetMode="External"/><Relationship Id="rId4" Type="http://schemas.openxmlformats.org/officeDocument/2006/relationships/hyperlink" Target="https://lpc.web.cern.ch/schemeEditor.html?user=gianni&amp;scheme=20220809_36b_scheme/25ns_2496b_2488_2121_2260_144bpi_20inj_800ns_bs200ns.jso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A004E3-E78D-6402-F25D-5083D127F198}"/>
              </a:ext>
            </a:extLst>
          </p:cNvPr>
          <p:cNvSpPr txBox="1"/>
          <p:nvPr/>
        </p:nvSpPr>
        <p:spPr>
          <a:xfrm>
            <a:off x="0" y="139602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0" u="none" strike="noStrike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Electron clouds in the LHC</a:t>
            </a:r>
            <a:endParaRPr lang="en-CH" sz="2800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B81749-D361-07CB-F258-69E0FA65539A}"/>
              </a:ext>
            </a:extLst>
          </p:cNvPr>
          <p:cNvSpPr txBox="1"/>
          <p:nvPr/>
        </p:nvSpPr>
        <p:spPr>
          <a:xfrm>
            <a:off x="0" y="2387070"/>
            <a:ext cx="9144000" cy="245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Konstantinos Paraschou, Lotta Mether, </a:t>
            </a:r>
          </a:p>
          <a:p>
            <a:pPr algn="ctr"/>
            <a:r>
              <a:rPr lang="en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Giovanni Rumolo, Giovanni Iadarola</a:t>
            </a:r>
          </a:p>
          <a:p>
            <a:pPr algn="ctr"/>
            <a:endParaRPr lang="en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H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input from:</a:t>
            </a:r>
          </a:p>
          <a:p>
            <a:pPr algn="ctr"/>
            <a:r>
              <a:rPr lang="en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Hannes Bartosik, Benjamin Bradu, Xavier Buffat, Pascal Hermes,</a:t>
            </a:r>
          </a:p>
          <a:p>
            <a:pPr algn="ctr"/>
            <a:r>
              <a:rPr lang="en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Sofia Johannesson,Yannis Papaphilippou, Valentine Petit, Milica Rakic, Luca Sabato </a:t>
            </a:r>
          </a:p>
          <a:p>
            <a:pPr algn="ctr"/>
            <a:endParaRPr lang="en-CH" sz="2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F630C6-538C-35FE-4EBD-73FD2052EE75}"/>
              </a:ext>
            </a:extLst>
          </p:cNvPr>
          <p:cNvSpPr txBox="1"/>
          <p:nvPr/>
        </p:nvSpPr>
        <p:spPr>
          <a:xfrm>
            <a:off x="0" y="5306853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 Accelerator Performance Workshop 2023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Royal Plaza Montreux &amp; Spa, Montreux, Switzerland</a:t>
            </a:r>
          </a:p>
          <a:p>
            <a:pPr algn="ctr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December 2023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D5A46-2096-EF54-E764-73578C6D2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5235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A9F9B3-0E73-8F5D-66E2-C60BFAF5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10</a:t>
            </a:fld>
            <a:endParaRPr lang="en-CH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004D654-0F4D-2F7F-E821-1A8F686197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48"/>
          <a:stretch/>
        </p:blipFill>
        <p:spPr>
          <a:xfrm>
            <a:off x="385839" y="4182895"/>
            <a:ext cx="7989592" cy="191573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892563E-E22B-6373-6D89-B6FD6C8DCDAA}"/>
              </a:ext>
            </a:extLst>
          </p:cNvPr>
          <p:cNvSpPr txBox="1"/>
          <p:nvPr/>
        </p:nvSpPr>
        <p:spPr>
          <a:xfrm>
            <a:off x="84084" y="1597572"/>
            <a:ext cx="89022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half-cells: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Heat load number for 3 dipole, 1 quadrupole + drift spaces (per beam)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Instrumented cells: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Heat load number per dipole and quadrupole aperture → 8 heat load numbers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still need to be made for drift spaces.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8 half-cells are instrumented.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4 of them with reliable measurements in </a:t>
            </a:r>
            <a:r>
              <a:rPr lang="en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of the apertures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2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EC903D-1FAE-C278-CEBD-1968CD09A7E7}"/>
              </a:ext>
            </a:extLst>
          </p:cNvPr>
          <p:cNvSpPr txBox="1"/>
          <p:nvPr/>
        </p:nvSpPr>
        <p:spPr>
          <a:xfrm>
            <a:off x="719138" y="271203"/>
            <a:ext cx="6540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half-cells – Instrumented half-cells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072FBF4-CC78-64C5-B06E-C01447F251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48"/>
          <a:stretch/>
        </p:blipFill>
        <p:spPr>
          <a:xfrm>
            <a:off x="577204" y="4182895"/>
            <a:ext cx="7989592" cy="191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34D5CB6B-42E8-4AF8-8BD8-6A5DF4151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49" y="3693919"/>
            <a:ext cx="4569413" cy="304436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7DE21DA-7969-8BFE-B281-57E230ACC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52" y="670994"/>
            <a:ext cx="4520209" cy="302292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A9F9B3-0E73-8F5D-66E2-C60BFAF5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11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22562A-4CE3-46FE-3224-8671B77AECF2}"/>
              </a:ext>
            </a:extLst>
          </p:cNvPr>
          <p:cNvSpPr txBox="1"/>
          <p:nvPr/>
        </p:nvSpPr>
        <p:spPr>
          <a:xfrm>
            <a:off x="4464343" y="875749"/>
            <a:ext cx="477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DBDA2B-BCB8-2D8D-982B-24F10F942576}"/>
              </a:ext>
            </a:extLst>
          </p:cNvPr>
          <p:cNvSpPr txBox="1"/>
          <p:nvPr/>
        </p:nvSpPr>
        <p:spPr>
          <a:xfrm>
            <a:off x="4471323" y="1384508"/>
            <a:ext cx="540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0C3F52-088F-03D7-26F7-BCB12D2B6A9D}"/>
              </a:ext>
            </a:extLst>
          </p:cNvPr>
          <p:cNvSpPr txBox="1"/>
          <p:nvPr/>
        </p:nvSpPr>
        <p:spPr>
          <a:xfrm>
            <a:off x="4475229" y="1831104"/>
            <a:ext cx="466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52F295-1841-618F-3379-2A248E8CBB03}"/>
              </a:ext>
            </a:extLst>
          </p:cNvPr>
          <p:cNvSpPr txBox="1"/>
          <p:nvPr/>
        </p:nvSpPr>
        <p:spPr>
          <a:xfrm>
            <a:off x="4476531" y="2233841"/>
            <a:ext cx="4654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407D34-186C-3C6B-D058-C4FEB1B7AF55}"/>
              </a:ext>
            </a:extLst>
          </p:cNvPr>
          <p:cNvSpPr txBox="1"/>
          <p:nvPr/>
        </p:nvSpPr>
        <p:spPr>
          <a:xfrm>
            <a:off x="4475230" y="2602233"/>
            <a:ext cx="4654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161805-F720-611B-A46E-3EAB1A9C36D2}"/>
              </a:ext>
            </a:extLst>
          </p:cNvPr>
          <p:cNvSpPr txBox="1"/>
          <p:nvPr/>
        </p:nvSpPr>
        <p:spPr>
          <a:xfrm>
            <a:off x="4464343" y="586265"/>
            <a:ext cx="828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A451A5-FFD3-4861-B549-2CC38058AD0B}"/>
              </a:ext>
            </a:extLst>
          </p:cNvPr>
          <p:cNvSpPr txBox="1"/>
          <p:nvPr/>
        </p:nvSpPr>
        <p:spPr>
          <a:xfrm>
            <a:off x="504360" y="758914"/>
            <a:ext cx="1629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Instrumented dipoles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634FE5-15A4-14DE-A510-DC234C42E675}"/>
              </a:ext>
            </a:extLst>
          </p:cNvPr>
          <p:cNvSpPr txBox="1"/>
          <p:nvPr/>
        </p:nvSpPr>
        <p:spPr>
          <a:xfrm>
            <a:off x="4467415" y="3501057"/>
            <a:ext cx="828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70C2D9-F277-AE56-8C4D-A38B3188F8E5}"/>
              </a:ext>
            </a:extLst>
          </p:cNvPr>
          <p:cNvSpPr txBox="1"/>
          <p:nvPr/>
        </p:nvSpPr>
        <p:spPr>
          <a:xfrm>
            <a:off x="4487783" y="3756227"/>
            <a:ext cx="454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BE6726-0E15-0BF9-F8FD-FE89A1FBCE7C}"/>
              </a:ext>
            </a:extLst>
          </p:cNvPr>
          <p:cNvSpPr txBox="1"/>
          <p:nvPr/>
        </p:nvSpPr>
        <p:spPr>
          <a:xfrm>
            <a:off x="556711" y="3687535"/>
            <a:ext cx="1629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Instrumented quadrupoles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47E4BC-631E-7F69-A591-9B0B54AF7CDC}"/>
              </a:ext>
            </a:extLst>
          </p:cNvPr>
          <p:cNvSpPr txBox="1"/>
          <p:nvPr/>
        </p:nvSpPr>
        <p:spPr>
          <a:xfrm>
            <a:off x="719138" y="271203"/>
            <a:ext cx="6540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Instrumented half-cells modelling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CE5B964-A0E7-4F88-53A2-AFC16349338A}"/>
              </a:ext>
            </a:extLst>
          </p:cNvPr>
          <p:cNvSpPr txBox="1"/>
          <p:nvPr/>
        </p:nvSpPr>
        <p:spPr>
          <a:xfrm>
            <a:off x="719138" y="1667458"/>
            <a:ext cx="864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CB0FE8A-FCE6-2548-97FE-AE9D45DF0F29}"/>
              </a:ext>
            </a:extLst>
          </p:cNvPr>
          <p:cNvCxnSpPr>
            <a:cxnSpLocks/>
          </p:cNvCxnSpPr>
          <p:nvPr/>
        </p:nvCxnSpPr>
        <p:spPr>
          <a:xfrm flipH="1">
            <a:off x="761802" y="2032845"/>
            <a:ext cx="205150" cy="31040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Brace 28">
            <a:extLst>
              <a:ext uri="{FF2B5EF4-FFF2-40B4-BE49-F238E27FC236}">
                <a16:creationId xmlns:a16="http://schemas.microsoft.com/office/drawing/2014/main" id="{18EF64A5-B6D3-4363-14DE-FD106EF6E580}"/>
              </a:ext>
            </a:extLst>
          </p:cNvPr>
          <p:cNvSpPr/>
          <p:nvPr/>
        </p:nvSpPr>
        <p:spPr>
          <a:xfrm rot="5400000">
            <a:off x="2425079" y="615019"/>
            <a:ext cx="229458" cy="1520456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A8F31B0-1298-E9F3-8435-8AB4DBD81830}"/>
              </a:ext>
            </a:extLst>
          </p:cNvPr>
          <p:cNvSpPr txBox="1"/>
          <p:nvPr/>
        </p:nvSpPr>
        <p:spPr>
          <a:xfrm>
            <a:off x="2025239" y="949095"/>
            <a:ext cx="195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 data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F3FFC6-722B-6922-5D50-7575F9FC5AA5}"/>
              </a:ext>
            </a:extLst>
          </p:cNvPr>
          <p:cNvSpPr txBox="1"/>
          <p:nvPr/>
        </p:nvSpPr>
        <p:spPr>
          <a:xfrm>
            <a:off x="5204314" y="692236"/>
            <a:ext cx="3597276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 2022 MD8403.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Aperture-by-aperture SEY fit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 dipole SEY = 1.7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 quadrupole SEY = 1.8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higher than expected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lab measurements (Valentine’s talk).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“Instrumented model”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Fit the SEY of each aperture.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 heat load for each aperture.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over all apertures to obtain total heat load.</a:t>
            </a:r>
          </a:p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   Drift space is split equally among apertures (with same SEY as aperture).</a:t>
            </a: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“Uniform model”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Fit one SEY for entire halfcell.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over dipoles, quadrupoles, drifts.</a:t>
            </a: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D39448-4F8D-6E80-D5C3-F525E12009F3}"/>
              </a:ext>
            </a:extLst>
          </p:cNvPr>
          <p:cNvSpPr txBox="1"/>
          <p:nvPr/>
        </p:nvSpPr>
        <p:spPr>
          <a:xfrm>
            <a:off x="4493434" y="4131835"/>
            <a:ext cx="454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5B346D-DBE7-2BF7-9D97-39C3AEEA4315}"/>
              </a:ext>
            </a:extLst>
          </p:cNvPr>
          <p:cNvSpPr txBox="1"/>
          <p:nvPr/>
        </p:nvSpPr>
        <p:spPr>
          <a:xfrm>
            <a:off x="4487782" y="4482503"/>
            <a:ext cx="454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2F7F3D-4334-90CF-F2EE-FD2F0CB46A7E}"/>
              </a:ext>
            </a:extLst>
          </p:cNvPr>
          <p:cNvSpPr txBox="1"/>
          <p:nvPr/>
        </p:nvSpPr>
        <p:spPr>
          <a:xfrm>
            <a:off x="4493038" y="4803067"/>
            <a:ext cx="454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BD053BF-7073-A152-59BD-998131C40499}"/>
              </a:ext>
            </a:extLst>
          </p:cNvPr>
          <p:cNvSpPr txBox="1"/>
          <p:nvPr/>
        </p:nvSpPr>
        <p:spPr>
          <a:xfrm>
            <a:off x="4498295" y="5113119"/>
            <a:ext cx="454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1D0EE5-6601-B4B3-604E-1D9B877B04D1}"/>
              </a:ext>
            </a:extLst>
          </p:cNvPr>
          <p:cNvSpPr txBox="1"/>
          <p:nvPr/>
        </p:nvSpPr>
        <p:spPr>
          <a:xfrm>
            <a:off x="4493043" y="5517765"/>
            <a:ext cx="454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</a:t>
            </a:r>
          </a:p>
        </p:txBody>
      </p:sp>
    </p:spTree>
    <p:extLst>
      <p:ext uri="{BB962C8B-B14F-4D97-AF65-F5344CB8AC3E}">
        <p14:creationId xmlns:p14="http://schemas.microsoft.com/office/powerpoint/2010/main" val="16091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A9F9B3-0E73-8F5D-66E2-C60BFAF5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12</a:t>
            </a:fld>
            <a:endParaRPr lang="en-CH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83B13C19-BD6F-CD17-8A55-415B9E52F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677893"/>
              </p:ext>
            </p:extLst>
          </p:nvPr>
        </p:nvGraphicFramePr>
        <p:xfrm>
          <a:off x="227344" y="712270"/>
          <a:ext cx="8703271" cy="2987040"/>
        </p:xfrm>
        <a:graphic>
          <a:graphicData uri="http://schemas.openxmlformats.org/drawingml/2006/table">
            <a:tbl>
              <a:tblPr firstRow="1" bandRow="1">
                <a:effectLst>
                  <a:outerShdw blurRad="57150" dist="19050" dir="5400000" algn="ctr" rotWithShape="0">
                    <a:schemeClr val="bg1">
                      <a:alpha val="0"/>
                    </a:schemeClr>
                  </a:outerShdw>
                  <a:reflection stA="0" endPos="65000" dist="50800" dir="5400000" sy="-100000" algn="bl" rotWithShape="0"/>
                </a:effectLst>
                <a:tableStyleId>{327F97BB-C833-4FB7-BDE5-3F7075034690}</a:tableStyleId>
              </a:tblPr>
              <a:tblGrid>
                <a:gridCol w="1018123">
                  <a:extLst>
                    <a:ext uri="{9D8B030D-6E8A-4147-A177-3AD203B41FA5}">
                      <a16:colId xmlns:a16="http://schemas.microsoft.com/office/drawing/2014/main" val="4134057839"/>
                    </a:ext>
                  </a:extLst>
                </a:gridCol>
                <a:gridCol w="1493753">
                  <a:extLst>
                    <a:ext uri="{9D8B030D-6E8A-4147-A177-3AD203B41FA5}">
                      <a16:colId xmlns:a16="http://schemas.microsoft.com/office/drawing/2014/main" val="1458878108"/>
                    </a:ext>
                  </a:extLst>
                </a:gridCol>
                <a:gridCol w="743876">
                  <a:extLst>
                    <a:ext uri="{9D8B030D-6E8A-4147-A177-3AD203B41FA5}">
                      <a16:colId xmlns:a16="http://schemas.microsoft.com/office/drawing/2014/main" val="3311451343"/>
                    </a:ext>
                  </a:extLst>
                </a:gridCol>
                <a:gridCol w="1447891">
                  <a:extLst>
                    <a:ext uri="{9D8B030D-6E8A-4147-A177-3AD203B41FA5}">
                      <a16:colId xmlns:a16="http://schemas.microsoft.com/office/drawing/2014/main" val="2337528374"/>
                    </a:ext>
                  </a:extLst>
                </a:gridCol>
                <a:gridCol w="1270388">
                  <a:extLst>
                    <a:ext uri="{9D8B030D-6E8A-4147-A177-3AD203B41FA5}">
                      <a16:colId xmlns:a16="http://schemas.microsoft.com/office/drawing/2014/main" val="3851741734"/>
                    </a:ext>
                  </a:extLst>
                </a:gridCol>
                <a:gridCol w="1423951">
                  <a:extLst>
                    <a:ext uri="{9D8B030D-6E8A-4147-A177-3AD203B41FA5}">
                      <a16:colId xmlns:a16="http://schemas.microsoft.com/office/drawing/2014/main" val="2733773936"/>
                    </a:ext>
                  </a:extLst>
                </a:gridCol>
                <a:gridCol w="1305289">
                  <a:extLst>
                    <a:ext uri="{9D8B030D-6E8A-4147-A177-3AD203B41FA5}">
                      <a16:colId xmlns:a16="http://schemas.microsoft.com/office/drawing/2014/main" val="1411456234"/>
                    </a:ext>
                  </a:extLst>
                </a:gridCol>
              </a:tblGrid>
              <a:tr h="590522">
                <a:tc gridSpan="3">
                  <a:txBody>
                    <a:bodyPr/>
                    <a:lstStyle/>
                    <a:p>
                      <a:pPr algn="ctr"/>
                      <a:endParaRPr lang="en-CH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rgbClr val="000000">
                              <a:alpha val="0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Prediction at </a:t>
                      </a:r>
                    </a:p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1.8 10</a:t>
                      </a:r>
                      <a:r>
                        <a:rPr lang="en-CH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p/b, 2748b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Prediction at </a:t>
                      </a:r>
                    </a:p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2.3 10</a:t>
                      </a:r>
                      <a:r>
                        <a:rPr lang="en-CH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p/b, 2748b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445452"/>
                  </a:ext>
                </a:extLst>
              </a:tr>
              <a:tr h="590522"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SEY list</a:t>
                      </a:r>
                    </a:p>
                    <a:p>
                      <a:pPr algn="ctr"/>
                      <a:r>
                        <a:rPr lang="en-CH" sz="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[Q1B1, Q1B2, D2B1, D2B2,           D3B1, D3B2, D4B1, D4B2]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SEY</a:t>
                      </a:r>
                    </a:p>
                    <a:p>
                      <a:pPr algn="ctr"/>
                      <a:r>
                        <a:rPr lang="el-GR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σ/μ</a:t>
                      </a:r>
                      <a:endParaRPr lang="en-CH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rgbClr val="000000">
                              <a:alpha val="0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Instrumented Model [W]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Uniform Model [W]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Instrumented Model [W]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Uniform Model [W]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139524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33R2_7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[1.79, 1.43, 1.49, 1.36, </a:t>
                      </a:r>
                    </a:p>
                    <a:p>
                      <a:pPr algn="ctr"/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1.52, 1.38, 1.42, 1.50]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 </a:t>
                      </a:r>
                      <a:r>
                        <a:rPr lang="en-CH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(+5%)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378 (-4%)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302501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15R2_3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[1.35, 1.28, 1.42, 1.41,</a:t>
                      </a:r>
                    </a:p>
                    <a:p>
                      <a:pPr algn="ctr"/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1.30, 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1.52, 1.37]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 </a:t>
                      </a:r>
                      <a:r>
                        <a:rPr lang="en-CH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 (</a:t>
                      </a:r>
                      <a:r>
                        <a:rPr lang="en-CH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-15%</a:t>
                      </a:r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256313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31L2_3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[1.27, 1.27, 1.51, 1.46,</a:t>
                      </a:r>
                    </a:p>
                    <a:p>
                      <a:pPr algn="ctr"/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1.08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1.24, 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1.17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 (-24%)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 (</a:t>
                      </a:r>
                      <a:r>
                        <a:rPr lang="en-CH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-24%</a:t>
                      </a:r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874609"/>
                  </a:ext>
                </a:extLst>
              </a:tr>
              <a:tr h="412930"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33L5_7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1.09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1.43, 1.32, 1.23, </a:t>
                      </a:r>
                      <a:r>
                        <a:rPr lang="en-CH" sz="11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1.16</a:t>
                      </a:r>
                      <a:r>
                        <a:rPr lang="en-CH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 (-23%)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 (</a:t>
                      </a:r>
                      <a:r>
                        <a:rPr lang="en-CH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-18%</a:t>
                      </a:r>
                      <a:r>
                        <a:rPr lang="en-CH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080239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3DF51461-4ABD-15D7-C022-4839F60E4AD5}"/>
              </a:ext>
            </a:extLst>
          </p:cNvPr>
          <p:cNvSpPr txBox="1"/>
          <p:nvPr/>
        </p:nvSpPr>
        <p:spPr>
          <a:xfrm>
            <a:off x="719138" y="271203"/>
            <a:ext cx="6540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Instrumented cells vs cells with uniform SEY 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74A385C-7834-D868-4E2F-C9E05982B06D}"/>
              </a:ext>
            </a:extLst>
          </p:cNvPr>
          <p:cNvSpPr txBox="1"/>
          <p:nvPr/>
        </p:nvSpPr>
        <p:spPr>
          <a:xfrm>
            <a:off x="355987" y="3846142"/>
            <a:ext cx="8306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Instrumented model: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aperture modelled with a different SEY</a:t>
            </a:r>
          </a:p>
          <a:p>
            <a:pPr marL="342900" indent="-342900">
              <a:buFont typeface="+mj-lt"/>
              <a:buAutoNum type="arabicPeriod"/>
            </a:pPr>
            <a:r>
              <a:rPr lang="en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 model: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SEY is modelled as uniform along the half-cell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A5BDCA-21D5-A391-1D4D-9C2D32C279EA}"/>
              </a:ext>
            </a:extLst>
          </p:cNvPr>
          <p:cNvSpPr txBox="1"/>
          <p:nvPr/>
        </p:nvSpPr>
        <p:spPr>
          <a:xfrm>
            <a:off x="418809" y="4607250"/>
            <a:ext cx="82435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cells even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exceed the cryo limit for a single half-cell (350 W).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“Uniform model” underperforms in extrapolating when the SEY is far from uniform.</a:t>
            </a:r>
            <a:endParaRPr lang="en-CH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at higher bunch intensity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extremely important for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the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SEY - Heat load model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AC11C16-5B81-3431-BC9B-87183EBCF3B6}"/>
              </a:ext>
            </a:extLst>
          </p:cNvPr>
          <p:cNvSpPr txBox="1"/>
          <p:nvPr/>
        </p:nvSpPr>
        <p:spPr>
          <a:xfrm>
            <a:off x="561993" y="6149620"/>
            <a:ext cx="80200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 #1: Measurement of heat load with high bunch intensity</a:t>
            </a:r>
            <a:endParaRPr lang="en-CH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25B513A-F458-D0F7-2150-55BDB9A0E9C3}"/>
              </a:ext>
            </a:extLst>
          </p:cNvPr>
          <p:cNvSpPr/>
          <p:nvPr/>
        </p:nvSpPr>
        <p:spPr>
          <a:xfrm>
            <a:off x="6232634" y="712270"/>
            <a:ext cx="2911366" cy="30776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00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D60C6-407A-0B94-E67E-3EF66E79DDD2}"/>
              </a:ext>
            </a:extLst>
          </p:cNvPr>
          <p:cNvSpPr txBox="1"/>
          <p:nvPr/>
        </p:nvSpPr>
        <p:spPr>
          <a:xfrm>
            <a:off x="719138" y="1481620"/>
            <a:ext cx="47462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SEY - Heat load Modelling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Remainder of Run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models</a:t>
            </a:r>
          </a:p>
          <a:p>
            <a:pPr marL="342900" lvl="1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+mj-lt"/>
              <a:buAutoNum type="arabicPeriod" startAt="2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Degradation – Beam instabilities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stable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ramp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injection</a:t>
            </a: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1" indent="-342900">
              <a:buFont typeface="+mj-lt"/>
              <a:buAutoNum type="arabicPeriod" startAt="3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degradation – Incoherent effects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 at injection,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Slow losses during stable beams,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Halo population</a:t>
            </a: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8" y="271203"/>
            <a:ext cx="2508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795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DE3E459B-E962-842E-BFA9-D25FED68B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033" y="494394"/>
            <a:ext cx="4723967" cy="344227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6E7F8A-A571-3B49-C037-AEEA04B19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14</a:t>
            </a:fld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159A15-9259-B2D4-A3AA-13D7C3B1A644}"/>
              </a:ext>
            </a:extLst>
          </p:cNvPr>
          <p:cNvSpPr txBox="1"/>
          <p:nvPr/>
        </p:nvSpPr>
        <p:spPr>
          <a:xfrm>
            <a:off x="719138" y="271203"/>
            <a:ext cx="5429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stability at Flat top/stable beams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678717-6683-8402-1AE9-B3B0158226F8}"/>
              </a:ext>
            </a:extLst>
          </p:cNvPr>
          <p:cNvSpPr txBox="1"/>
          <p:nvPr/>
        </p:nvSpPr>
        <p:spPr>
          <a:xfrm>
            <a:off x="628650" y="3616872"/>
            <a:ext cx="3943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Observed first in 2016 with 72b.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Intensity range: 0.7 – 1.0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Cured by increasing Q’  to 22.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Later in year was not observed again, even with Q’ = 5. </a:t>
            </a:r>
          </a:p>
          <a:p>
            <a:pPr algn="ctr"/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Instability was “scrubbed away”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16C134-4CA3-AA8D-7072-7923ADA702E8}"/>
              </a:ext>
            </a:extLst>
          </p:cNvPr>
          <p:cNvSpPr txBox="1"/>
          <p:nvPr/>
        </p:nvSpPr>
        <p:spPr>
          <a:xfrm>
            <a:off x="4578980" y="3616872"/>
            <a:ext cx="3943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Observed since beginning of Run, in all filling schemes (even with hybrid)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Intensity range: 0.7 –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Chromaticity is kept at Q’  = 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Instability still there during “emittance scans”. </a:t>
            </a:r>
          </a:p>
          <a:p>
            <a:pPr algn="ctr"/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Instability cannot be “scrubbed away”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CAA6E6-94FB-F7B9-9A26-6D90EB74F2F1}"/>
              </a:ext>
            </a:extLst>
          </p:cNvPr>
          <p:cNvSpPr txBox="1"/>
          <p:nvPr/>
        </p:nvSpPr>
        <p:spPr>
          <a:xfrm>
            <a:off x="712410" y="5988309"/>
            <a:ext cx="7726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Instabilities not limiting performance yet.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don’t allow reducing chromaticity and affect lifetime indirectly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321B3A5-B175-B2B6-87E7-B6A5161EC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02" y="865762"/>
            <a:ext cx="4171038" cy="27511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A9CBCF-86A7-5ACF-9677-39F3BB5A8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2517" y="901995"/>
            <a:ext cx="1381017" cy="90048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5248819-5A2A-3A40-7FB2-26B3C74F5022}"/>
              </a:ext>
            </a:extLst>
          </p:cNvPr>
          <p:cNvCxnSpPr>
            <a:cxnSpLocks/>
          </p:cNvCxnSpPr>
          <p:nvPr/>
        </p:nvCxnSpPr>
        <p:spPr>
          <a:xfrm flipH="1" flipV="1">
            <a:off x="4152611" y="1610082"/>
            <a:ext cx="1628079" cy="31331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A6B6D15D-F5DF-D929-8DD0-DC3E12A287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8716" y="1431772"/>
            <a:ext cx="1003838" cy="34151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37CC879-DBC5-3065-3DE1-555F5895E141}"/>
              </a:ext>
            </a:extLst>
          </p:cNvPr>
          <p:cNvSpPr txBox="1"/>
          <p:nvPr/>
        </p:nvSpPr>
        <p:spPr>
          <a:xfrm>
            <a:off x="2658865" y="1173843"/>
            <a:ext cx="1156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scan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32EEA04-CD9D-006F-D270-72401D85CF3C}"/>
              </a:ext>
            </a:extLst>
          </p:cNvPr>
          <p:cNvCxnSpPr>
            <a:cxnSpLocks/>
          </p:cNvCxnSpPr>
          <p:nvPr/>
        </p:nvCxnSpPr>
        <p:spPr>
          <a:xfrm>
            <a:off x="2738716" y="1802483"/>
            <a:ext cx="695129" cy="3888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E769D5A-4374-080B-A2D2-96B7FDDB9BDC}"/>
              </a:ext>
            </a:extLst>
          </p:cNvPr>
          <p:cNvCxnSpPr>
            <a:cxnSpLocks/>
          </p:cNvCxnSpPr>
          <p:nvPr/>
        </p:nvCxnSpPr>
        <p:spPr>
          <a:xfrm flipH="1">
            <a:off x="4014952" y="1779209"/>
            <a:ext cx="57516" cy="4121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9FE25E6B-534F-DAF7-1AC5-D45D827C82E4}"/>
              </a:ext>
            </a:extLst>
          </p:cNvPr>
          <p:cNvSpPr/>
          <p:nvPr/>
        </p:nvSpPr>
        <p:spPr>
          <a:xfrm>
            <a:off x="3413025" y="2191315"/>
            <a:ext cx="601927" cy="994402"/>
          </a:xfrm>
          <a:prstGeom prst="rect">
            <a:avLst/>
          </a:prstGeom>
          <a:solidFill>
            <a:schemeClr val="accent1">
              <a:alpha val="10000"/>
            </a:schemeClr>
          </a:solidFill>
          <a:ln w="3810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5CA1422-B038-4E87-5D52-0590C1BFD2FC}"/>
              </a:ext>
            </a:extLst>
          </p:cNvPr>
          <p:cNvSpPr/>
          <p:nvPr/>
        </p:nvSpPr>
        <p:spPr>
          <a:xfrm>
            <a:off x="2722518" y="882777"/>
            <a:ext cx="1350242" cy="900488"/>
          </a:xfrm>
          <a:prstGeom prst="rect">
            <a:avLst/>
          </a:prstGeom>
          <a:solidFill>
            <a:schemeClr val="accent1">
              <a:alpha val="10000"/>
            </a:schemeClr>
          </a:solidFill>
          <a:ln w="3810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7269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38DA8B-F9A1-1C39-39B3-426B461C8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15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894124-37E3-0129-06DE-34A644ECF05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387340" y="3911113"/>
            <a:ext cx="4498560" cy="256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E373A1-23B2-02B8-78A5-E07B1F6EEAD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23423" y="513249"/>
            <a:ext cx="5210640" cy="34736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454387-C272-982C-6901-AC86BFEAC508}"/>
              </a:ext>
            </a:extLst>
          </p:cNvPr>
          <p:cNvSpPr txBox="1"/>
          <p:nvPr/>
        </p:nvSpPr>
        <p:spPr>
          <a:xfrm>
            <a:off x="719138" y="271203"/>
            <a:ext cx="5429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stability during the ramp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D8B6AB-EA85-8BA7-044B-11847016E0AF}"/>
              </a:ext>
            </a:extLst>
          </p:cNvPr>
          <p:cNvSpPr txBox="1"/>
          <p:nvPr/>
        </p:nvSpPr>
        <p:spPr>
          <a:xfrm>
            <a:off x="258100" y="1443841"/>
            <a:ext cx="39518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“Violent” instabilities observed during the ramp for several fills. Always at the same point in the ramp.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Instability always observed at point where the new 2023 injection optics knob is being removed (during ramp).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traced back to </a:t>
            </a:r>
            <a:r>
              <a:rPr lang="en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bug in linear coupling correction during ramp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is </a:t>
            </a:r>
            <a:r>
              <a:rPr lang="en-CH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fixed.</a:t>
            </a:r>
            <a:endParaRPr lang="en-CH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Instability not there after proper linear coupling correction.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D757A8-479B-C956-6005-C66F4E716372}"/>
              </a:ext>
            </a:extLst>
          </p:cNvPr>
          <p:cNvSpPr txBox="1"/>
          <p:nvPr/>
        </p:nvSpPr>
        <p:spPr>
          <a:xfrm>
            <a:off x="7380230" y="1040525"/>
            <a:ext cx="128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 8476</a:t>
            </a:r>
          </a:p>
        </p:txBody>
      </p:sp>
      <p:pic>
        <p:nvPicPr>
          <p:cNvPr id="5122" name="Picture 2" descr="Sticker with no label">
            <a:extLst>
              <a:ext uri="{FF2B5EF4-FFF2-40B4-BE49-F238E27FC236}">
                <a16:creationId xmlns:a16="http://schemas.microsoft.com/office/drawing/2014/main" id="{F12CD8CE-6C28-77A4-3109-8494402F3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299" y="53115"/>
            <a:ext cx="1149297" cy="114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91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058B8B-CD11-0F58-9E14-D3B627DD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16</a:t>
            </a:fld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770939-F58F-B051-445D-9CEE20732B81}"/>
              </a:ext>
            </a:extLst>
          </p:cNvPr>
          <p:cNvSpPr txBox="1"/>
          <p:nvPr/>
        </p:nvSpPr>
        <p:spPr>
          <a:xfrm>
            <a:off x="7896398" y="4043762"/>
            <a:ext cx="158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[X. Buffat]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120A79-8A55-6809-3A2B-05222C18E171}"/>
              </a:ext>
            </a:extLst>
          </p:cNvPr>
          <p:cNvSpPr txBox="1"/>
          <p:nvPr/>
        </p:nvSpPr>
        <p:spPr>
          <a:xfrm>
            <a:off x="719138" y="271203"/>
            <a:ext cx="47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instabilities at injection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4684AD-A702-08C2-5C49-270D6ADE7BF0}"/>
              </a:ext>
            </a:extLst>
          </p:cNvPr>
          <p:cNvSpPr txBox="1"/>
          <p:nvPr/>
        </p:nvSpPr>
        <p:spPr>
          <a:xfrm>
            <a:off x="453710" y="900440"/>
            <a:ext cx="8061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1: No instabilities with 50ns.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2: Q’ = 15, Ioct = 50 A</a:t>
            </a:r>
          </a:p>
          <a:p>
            <a:pPr lvl="1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Few instabilities even after scrubbing</a:t>
            </a:r>
          </a:p>
          <a:p>
            <a:pPr lvl="1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Weak blowup (~ 0.2 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</a:t>
            </a: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3: Q’ = 20, Ioct = 39 A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Similar instabilities at “low” bunch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intensities. Well mitigated in 2023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	(1.5 10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p/b, hybrid scheme)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4: Q’ =  ?, Ioct =  ? A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8C6BD2F-B023-2AA1-44A6-EBD5C00A6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7579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8EB5B8C7-AD6C-944F-9FF6-F08B8A354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7579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32FAC4-1A56-FE79-7755-7B6C2890AB87}"/>
              </a:ext>
            </a:extLst>
          </p:cNvPr>
          <p:cNvSpPr txBox="1"/>
          <p:nvPr/>
        </p:nvSpPr>
        <p:spPr>
          <a:xfrm>
            <a:off x="453709" y="4925782"/>
            <a:ext cx="55492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the instabilities scrubbed away in 2022/2023?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 the increase in intensity help?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DA1063-5557-0674-29A4-A7A3CC10CDD1}"/>
              </a:ext>
            </a:extLst>
          </p:cNvPr>
          <p:cNvSpPr txBox="1"/>
          <p:nvPr/>
        </p:nvSpPr>
        <p:spPr>
          <a:xfrm>
            <a:off x="5524892" y="4967223"/>
            <a:ext cx="4743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❌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DDE8F0-1B20-AFCC-00DF-D6B7D54F51B4}"/>
              </a:ext>
            </a:extLst>
          </p:cNvPr>
          <p:cNvSpPr txBox="1"/>
          <p:nvPr/>
        </p:nvSpPr>
        <p:spPr>
          <a:xfrm>
            <a:off x="3942041" y="5521352"/>
            <a:ext cx="5133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✅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80006-04FC-7D52-6A7A-75ADF63D179F}"/>
              </a:ext>
            </a:extLst>
          </p:cNvPr>
          <p:cNvSpPr txBox="1"/>
          <p:nvPr/>
        </p:nvSpPr>
        <p:spPr>
          <a:xfrm>
            <a:off x="6999890" y="603449"/>
            <a:ext cx="1677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3 statistics:</a:t>
            </a:r>
          </a:p>
        </p:txBody>
      </p:sp>
    </p:spTree>
    <p:extLst>
      <p:ext uri="{BB962C8B-B14F-4D97-AF65-F5344CB8AC3E}">
        <p14:creationId xmlns:p14="http://schemas.microsoft.com/office/powerpoint/2010/main" val="1764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17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8" y="271203"/>
            <a:ext cx="47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instabilities at injection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DB886B-5E1E-B842-D05F-84F149CEBDAA}"/>
              </a:ext>
            </a:extLst>
          </p:cNvPr>
          <p:cNvSpPr txBox="1"/>
          <p:nvPr/>
        </p:nvSpPr>
        <p:spPr>
          <a:xfrm>
            <a:off x="820168" y="5231957"/>
            <a:ext cx="7517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confirm simulation predictions: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H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bunch intensity reduces e-cloud coherent beam instabilities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CA91ED5-6D63-F156-6B88-E697EFFBE3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52" b="-299"/>
          <a:stretch/>
        </p:blipFill>
        <p:spPr>
          <a:xfrm>
            <a:off x="57558" y="1240118"/>
            <a:ext cx="4045239" cy="3806499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FB92E0D4-4BA1-221A-8204-250865889BD1}"/>
              </a:ext>
            </a:extLst>
          </p:cNvPr>
          <p:cNvGrpSpPr>
            <a:grpSpLocks noChangeAspect="1"/>
          </p:cNvGrpSpPr>
          <p:nvPr/>
        </p:nvGrpSpPr>
        <p:grpSpPr>
          <a:xfrm>
            <a:off x="2613193" y="2263187"/>
            <a:ext cx="1295634" cy="1368000"/>
            <a:chOff x="2812892" y="2000431"/>
            <a:chExt cx="1144981" cy="1208934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B16406AF-7A18-A006-C946-8A4AF15CE5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6205" t="34696" r="12114" b="32206"/>
            <a:stretch/>
          </p:blipFill>
          <p:spPr>
            <a:xfrm>
              <a:off x="2812892" y="2141181"/>
              <a:ext cx="552421" cy="1043453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64839059-A914-6764-0599-086598914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6205" t="66902" r="12114"/>
            <a:stretch/>
          </p:blipFill>
          <p:spPr>
            <a:xfrm>
              <a:off x="3405452" y="2165913"/>
              <a:ext cx="552421" cy="104345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3CCCEB4C-64E2-4786-A5FB-BDD243E658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6205" t="29636" r="12114" b="64580"/>
            <a:stretch/>
          </p:blipFill>
          <p:spPr>
            <a:xfrm>
              <a:off x="3078927" y="2000431"/>
              <a:ext cx="552421" cy="182367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FD48D5FA-592A-CFF2-EF97-2E71AB92240B}"/>
              </a:ext>
            </a:extLst>
          </p:cNvPr>
          <p:cNvSpPr txBox="1"/>
          <p:nvPr/>
        </p:nvSpPr>
        <p:spPr>
          <a:xfrm>
            <a:off x="534285" y="1017365"/>
            <a:ext cx="356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instabilities driven by e-cloud in MQ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1C0464E-A793-3FE5-3A08-5C4D1625A5CA}"/>
              </a:ext>
            </a:extLst>
          </p:cNvPr>
          <p:cNvGrpSpPr/>
          <p:nvPr/>
        </p:nvGrpSpPr>
        <p:grpSpPr>
          <a:xfrm>
            <a:off x="4287650" y="1014774"/>
            <a:ext cx="4836504" cy="4074151"/>
            <a:chOff x="4287650" y="1014774"/>
            <a:chExt cx="4836504" cy="407415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816832BD-789C-6FF2-73DD-F84F9121B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7650" y="1934229"/>
              <a:ext cx="4714710" cy="3154696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F131C9-BC51-D5EF-8401-62A796E6F54A}"/>
                </a:ext>
              </a:extLst>
            </p:cNvPr>
            <p:cNvSpPr txBox="1"/>
            <p:nvPr/>
          </p:nvSpPr>
          <p:spPr>
            <a:xfrm>
              <a:off x="4985411" y="1014774"/>
              <a:ext cx="39699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MD6845: </a:t>
              </a:r>
              <a:r>
                <a:rPr lang="en-GB" i="0" dirty="0">
                  <a:solidFill>
                    <a:srgbClr val="3F435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Instability measurements with varying bunch intensity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C02657D-F3C7-BCCF-61FE-871438789855}"/>
                </a:ext>
              </a:extLst>
            </p:cNvPr>
            <p:cNvSpPr txBox="1"/>
            <p:nvPr/>
          </p:nvSpPr>
          <p:spPr>
            <a:xfrm>
              <a:off x="7220607" y="4173797"/>
              <a:ext cx="18825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[S. Johannesson]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CB541F1-D574-BECE-F78B-8CF15E2D881E}"/>
                </a:ext>
              </a:extLst>
            </p:cNvPr>
            <p:cNvSpPr txBox="1"/>
            <p:nvPr/>
          </p:nvSpPr>
          <p:spPr>
            <a:xfrm>
              <a:off x="7020913" y="1720978"/>
              <a:ext cx="210324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i="0" dirty="0">
                  <a:solidFill>
                    <a:srgbClr val="3F435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(Fills 8937 – 8946)</a:t>
              </a:r>
              <a:endParaRPr lang="en-CH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782892E-42ED-0BEF-4258-883975377BFD}"/>
                </a:ext>
              </a:extLst>
            </p:cNvPr>
            <p:cNvSpPr txBox="1"/>
            <p:nvPr/>
          </p:nvSpPr>
          <p:spPr>
            <a:xfrm>
              <a:off x="5449863" y="2277187"/>
              <a:ext cx="761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Stable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2B6BB8E-0F39-76F4-BAE2-82CCB0D08EE3}"/>
                </a:ext>
              </a:extLst>
            </p:cNvPr>
            <p:cNvSpPr txBox="1"/>
            <p:nvPr/>
          </p:nvSpPr>
          <p:spPr>
            <a:xfrm>
              <a:off x="5386802" y="4062701"/>
              <a:ext cx="10416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Unstable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9A8D8AF-8410-E9FE-65B1-6E6943F9B7FD}"/>
                </a:ext>
              </a:extLst>
            </p:cNvPr>
            <p:cNvSpPr txBox="1"/>
            <p:nvPr/>
          </p:nvSpPr>
          <p:spPr>
            <a:xfrm>
              <a:off x="4829963" y="1761840"/>
              <a:ext cx="181679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Measurements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441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18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D60C6-407A-0B94-E67E-3EF66E79DDD2}"/>
              </a:ext>
            </a:extLst>
          </p:cNvPr>
          <p:cNvSpPr txBox="1"/>
          <p:nvPr/>
        </p:nvSpPr>
        <p:spPr>
          <a:xfrm>
            <a:off x="719138" y="1481620"/>
            <a:ext cx="47462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SEY - Heat load Modelling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Remainder of Run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models</a:t>
            </a:r>
          </a:p>
          <a:p>
            <a:pPr marL="342900" lvl="1" indent="-342900">
              <a:buFont typeface="+mj-lt"/>
              <a:buAutoNum type="arabicPeriod"/>
            </a:pPr>
            <a:endParaRPr lang="en-CH" dirty="0">
              <a:solidFill>
                <a:schemeClr val="tx1">
                  <a:alpha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+mj-lt"/>
              <a:buAutoNum type="arabicPeriod" startAt="2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Degradation – Beam instabilities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stable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ramp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injection</a:t>
            </a: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1" indent="-342900">
              <a:buFont typeface="+mj-lt"/>
              <a:buAutoNum type="arabicPeriod" startAt="3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degradation – Incoherent effects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 at injection,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Slow losses during stable beams,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Halo population</a:t>
            </a: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8" y="271203"/>
            <a:ext cx="2508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754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DA61F7-D472-EE9C-9F7A-2CC96E9720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03228" y="3500406"/>
            <a:ext cx="4247888" cy="319515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558BEB-8203-701B-510F-66C17E5A4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19</a:t>
            </a:fld>
            <a:endParaRPr lang="en-CH"/>
          </a:p>
        </p:txBody>
      </p:sp>
      <p:sp>
        <p:nvSpPr>
          <p:cNvPr id="4" name="Content Placeholder 9">
            <a:extLst>
              <a:ext uri="{FF2B5EF4-FFF2-40B4-BE49-F238E27FC236}">
                <a16:creationId xmlns:a16="http://schemas.microsoft.com/office/drawing/2014/main" id="{7AE39E86-4905-5050-093F-F1FBCC942666}"/>
              </a:ext>
            </a:extLst>
          </p:cNvPr>
          <p:cNvSpPr txBox="1">
            <a:spLocks/>
          </p:cNvSpPr>
          <p:nvPr/>
        </p:nvSpPr>
        <p:spPr>
          <a:xfrm>
            <a:off x="387874" y="1059189"/>
            <a:ext cx="4058002" cy="54060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cloud in main quadrupoles drives emittance growth at injection (in simulations)</a:t>
            </a:r>
          </a:p>
          <a:p>
            <a:pPr marL="285750" indent="-285750"/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Synchro-betatron resonances have been identified as cause</a:t>
            </a:r>
            <a:b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(2Q</a:t>
            </a:r>
            <a:r>
              <a:rPr lang="en-CH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2Q</a:t>
            </a:r>
            <a:r>
              <a:rPr lang="en-CH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mQ</a:t>
            </a:r>
            <a:r>
              <a:rPr lang="el-GR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4)</a:t>
            </a:r>
          </a:p>
          <a:p>
            <a:pPr marL="285750" indent="-285750"/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LHC Injection optics modified in 2023 with “phase knob” (see Tobias’ talk) to correct octupolar resonances from: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Lattice octupoles (in arcs)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clouds in quadrupoles</a:t>
            </a:r>
          </a:p>
          <a:p>
            <a:pPr marL="457200" lvl="1" indent="0">
              <a:buNone/>
            </a:pPr>
            <a:endParaRPr lang="en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525" lvl="1" indent="0">
              <a:buNone/>
            </a:pPr>
            <a:r>
              <a:rPr lang="en-CH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Simulations:</a:t>
            </a:r>
          </a:p>
          <a:p>
            <a:pPr marL="298450" lvl="1" indent="-285750"/>
            <a:r>
              <a:rPr lang="en-CH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Synchro-betatron resonances are greatly reduced.</a:t>
            </a:r>
          </a:p>
          <a:p>
            <a:pPr marL="298450" lvl="1" indent="-285750"/>
            <a:r>
              <a:rPr lang="en-CH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 decrease of emittance growth and transverse halo population growth.</a:t>
            </a:r>
          </a:p>
          <a:p>
            <a:pPr marL="800100" lvl="1" indent="-342900">
              <a:buFont typeface="+mj-lt"/>
              <a:buAutoNum type="arabicPeriod"/>
            </a:pPr>
            <a:endParaRPr lang="en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2002C3-0D99-3EA9-627B-1770620B11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03228" y="531792"/>
            <a:ext cx="4247888" cy="31951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99D9F8-F8DD-E110-0B31-CCE47745A4A1}"/>
              </a:ext>
            </a:extLst>
          </p:cNvPr>
          <p:cNvSpPr txBox="1"/>
          <p:nvPr/>
        </p:nvSpPr>
        <p:spPr>
          <a:xfrm>
            <a:off x="719138" y="271203"/>
            <a:ext cx="694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Optics and incoherent e-cloud effects at injection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E9EC63-960E-7577-4860-2CC7F57C4264}"/>
              </a:ext>
            </a:extLst>
          </p:cNvPr>
          <p:cNvSpPr txBox="1"/>
          <p:nvPr/>
        </p:nvSpPr>
        <p:spPr>
          <a:xfrm rot="18959075">
            <a:off x="6791848" y="663214"/>
            <a:ext cx="1807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2Q</a:t>
            </a:r>
            <a:r>
              <a:rPr lang="en-CH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H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2Q</a:t>
            </a:r>
            <a:r>
              <a:rPr lang="en-CH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CH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mQ</a:t>
            </a:r>
            <a:r>
              <a:rPr lang="el-GR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lang="en-CH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H" sz="1400" b="1" dirty="0"/>
          </a:p>
        </p:txBody>
      </p:sp>
    </p:spTree>
    <p:extLst>
      <p:ext uri="{BB962C8B-B14F-4D97-AF65-F5344CB8AC3E}">
        <p14:creationId xmlns:p14="http://schemas.microsoft.com/office/powerpoint/2010/main" val="219621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D60C6-407A-0B94-E67E-3EF66E79DDD2}"/>
              </a:ext>
            </a:extLst>
          </p:cNvPr>
          <p:cNvSpPr txBox="1"/>
          <p:nvPr/>
        </p:nvSpPr>
        <p:spPr>
          <a:xfrm>
            <a:off x="719138" y="1481620"/>
            <a:ext cx="47462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SEY - Heat load Modelling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Remainder of Run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models</a:t>
            </a:r>
          </a:p>
          <a:p>
            <a:pPr marL="342900" lvl="1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+mj-lt"/>
              <a:buAutoNum type="arabicPeriod" startAt="2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Degradation – Beam instabilities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stable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ramp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injection</a:t>
            </a: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1" indent="-342900">
              <a:buFont typeface="+mj-lt"/>
              <a:buAutoNum type="arabicPeriod" startAt="3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degradation – Incoherent effects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 at injection,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Slow losses during stable beams,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Halo population</a:t>
            </a: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8" y="271203"/>
            <a:ext cx="2508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93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DD903CFC-8968-89C3-724D-E5C7864148B1}"/>
              </a:ext>
            </a:extLst>
          </p:cNvPr>
          <p:cNvSpPr txBox="1"/>
          <p:nvPr/>
        </p:nvSpPr>
        <p:spPr>
          <a:xfrm>
            <a:off x="5728402" y="2845332"/>
            <a:ext cx="1459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slot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20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8" y="271203"/>
            <a:ext cx="4388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 at injection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05CF33-905E-C094-680D-42DDA3671D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860"/>
          <a:stretch/>
        </p:blipFill>
        <p:spPr>
          <a:xfrm>
            <a:off x="3289300" y="641684"/>
            <a:ext cx="5854700" cy="22608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09384F-0214-F370-F946-F83513B03E81}"/>
              </a:ext>
            </a:extLst>
          </p:cNvPr>
          <p:cNvSpPr txBox="1"/>
          <p:nvPr/>
        </p:nvSpPr>
        <p:spPr>
          <a:xfrm>
            <a:off x="4018629" y="1225606"/>
            <a:ext cx="161794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2022, Fill 8297</a:t>
            </a:r>
            <a:endParaRPr lang="en-CH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AC0B9-5D89-0BC5-E221-18319F12A456}"/>
              </a:ext>
            </a:extLst>
          </p:cNvPr>
          <p:cNvSpPr txBox="1"/>
          <p:nvPr/>
        </p:nvSpPr>
        <p:spPr>
          <a:xfrm>
            <a:off x="526865" y="5246226"/>
            <a:ext cx="67394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this the effect of 2023 injection optics?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is 8b4e different? Is it also the effect of the optics?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 #2: Effect of injection optics on emittance growth and halo population at injection.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6BB3D19-24F0-2BAA-D145-E500AAA7E66A}"/>
              </a:ext>
            </a:extLst>
          </p:cNvPr>
          <p:cNvCxnSpPr>
            <a:cxnSpLocks/>
          </p:cNvCxnSpPr>
          <p:nvPr/>
        </p:nvCxnSpPr>
        <p:spPr>
          <a:xfrm>
            <a:off x="8208579" y="1210776"/>
            <a:ext cx="0" cy="1355834"/>
          </a:xfrm>
          <a:prstGeom prst="straightConnector1">
            <a:avLst/>
          </a:prstGeom>
          <a:ln w="539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E9A3D74-D10B-8CBF-0DCD-B71A35270445}"/>
              </a:ext>
            </a:extLst>
          </p:cNvPr>
          <p:cNvCxnSpPr>
            <a:cxnSpLocks/>
          </p:cNvCxnSpPr>
          <p:nvPr/>
        </p:nvCxnSpPr>
        <p:spPr>
          <a:xfrm>
            <a:off x="5004769" y="1089297"/>
            <a:ext cx="1093218" cy="0"/>
          </a:xfrm>
          <a:prstGeom prst="straightConnector1">
            <a:avLst/>
          </a:prstGeom>
          <a:ln w="539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4872008-2798-07F5-C485-DA976FBE1D68}"/>
              </a:ext>
            </a:extLst>
          </p:cNvPr>
          <p:cNvCxnSpPr>
            <a:cxnSpLocks/>
          </p:cNvCxnSpPr>
          <p:nvPr/>
        </p:nvCxnSpPr>
        <p:spPr>
          <a:xfrm>
            <a:off x="6148351" y="1089297"/>
            <a:ext cx="1941646" cy="0"/>
          </a:xfrm>
          <a:prstGeom prst="straightConnector1">
            <a:avLst/>
          </a:prstGeom>
          <a:ln w="539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FBC3621-E466-6A05-3C81-83AAD80A28CD}"/>
              </a:ext>
            </a:extLst>
          </p:cNvPr>
          <p:cNvSpPr txBox="1"/>
          <p:nvPr/>
        </p:nvSpPr>
        <p:spPr>
          <a:xfrm>
            <a:off x="5175163" y="673295"/>
            <a:ext cx="92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8b4e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35787-93DA-60CB-C942-CADC28BE96B8}"/>
              </a:ext>
            </a:extLst>
          </p:cNvPr>
          <p:cNvSpPr txBox="1"/>
          <p:nvPr/>
        </p:nvSpPr>
        <p:spPr>
          <a:xfrm>
            <a:off x="6381565" y="673295"/>
            <a:ext cx="138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BCMS (48b)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EA5C32-D885-F478-4425-CC1D84265383}"/>
              </a:ext>
            </a:extLst>
          </p:cNvPr>
          <p:cNvSpPr txBox="1"/>
          <p:nvPr/>
        </p:nvSpPr>
        <p:spPr>
          <a:xfrm>
            <a:off x="8328094" y="90463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B1V</a:t>
            </a:r>
            <a:endParaRPr lang="en-CH" dirty="0">
              <a:solidFill>
                <a:srgbClr val="0000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147C8B-3C77-0E72-158D-2723C2ADE001}"/>
              </a:ext>
            </a:extLst>
          </p:cNvPr>
          <p:cNvSpPr txBox="1"/>
          <p:nvPr/>
        </p:nvSpPr>
        <p:spPr>
          <a:xfrm>
            <a:off x="265247" y="1321838"/>
            <a:ext cx="28179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“8b4e”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 seems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“e-cloud”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emittance growth </a:t>
            </a: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seems less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2023.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beams,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beam screen state.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D235A7-73B4-91AB-051B-66220F1AC2E3}"/>
              </a:ext>
            </a:extLst>
          </p:cNvPr>
          <p:cNvSpPr txBox="1"/>
          <p:nvPr/>
        </p:nvSpPr>
        <p:spPr>
          <a:xfrm>
            <a:off x="6945810" y="5122372"/>
            <a:ext cx="27645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details about emittance in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Ilias’ talk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314F202-9785-8E7C-76C6-64CEFCE75955}"/>
              </a:ext>
            </a:extLst>
          </p:cNvPr>
          <p:cNvGrpSpPr/>
          <p:nvPr/>
        </p:nvGrpSpPr>
        <p:grpSpPr>
          <a:xfrm>
            <a:off x="3294916" y="2823123"/>
            <a:ext cx="5854700" cy="2308562"/>
            <a:chOff x="3294916" y="2823123"/>
            <a:chExt cx="5854700" cy="2308562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E528721-8C49-7C86-C94A-6726196977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1768"/>
            <a:stretch/>
          </p:blipFill>
          <p:spPr>
            <a:xfrm>
              <a:off x="3294916" y="2823123"/>
              <a:ext cx="5854700" cy="205204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4DCAAB9-0BB9-92C3-1D95-93D15BEB1123}"/>
                </a:ext>
              </a:extLst>
            </p:cNvPr>
            <p:cNvSpPr txBox="1"/>
            <p:nvPr/>
          </p:nvSpPr>
          <p:spPr>
            <a:xfrm>
              <a:off x="4018629" y="4217006"/>
              <a:ext cx="1617946" cy="3693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2023, Fill 9070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6659CDB-8B66-120D-4403-C951A5D4F8A9}"/>
                </a:ext>
              </a:extLst>
            </p:cNvPr>
            <p:cNvCxnSpPr>
              <a:cxnSpLocks/>
            </p:cNvCxnSpPr>
            <p:nvPr/>
          </p:nvCxnSpPr>
          <p:spPr>
            <a:xfrm>
              <a:off x="7888013" y="3428458"/>
              <a:ext cx="0" cy="747365"/>
            </a:xfrm>
            <a:prstGeom prst="straightConnector1">
              <a:avLst/>
            </a:prstGeom>
            <a:ln w="539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94649AF-1A0D-82A5-D986-25718174B41A}"/>
                </a:ext>
              </a:extLst>
            </p:cNvPr>
            <p:cNvCxnSpPr>
              <a:cxnSpLocks/>
            </p:cNvCxnSpPr>
            <p:nvPr/>
          </p:nvCxnSpPr>
          <p:spPr>
            <a:xfrm>
              <a:off x="5108028" y="3258958"/>
              <a:ext cx="1093218" cy="0"/>
            </a:xfrm>
            <a:prstGeom prst="straightConnector1">
              <a:avLst/>
            </a:prstGeom>
            <a:ln w="539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B25668F-0B89-DAD6-B537-A2DC0F795CB3}"/>
                </a:ext>
              </a:extLst>
            </p:cNvPr>
            <p:cNvCxnSpPr>
              <a:cxnSpLocks/>
            </p:cNvCxnSpPr>
            <p:nvPr/>
          </p:nvCxnSpPr>
          <p:spPr>
            <a:xfrm>
              <a:off x="6251610" y="3258958"/>
              <a:ext cx="1517726" cy="0"/>
            </a:xfrm>
            <a:prstGeom prst="straightConnector1">
              <a:avLst/>
            </a:prstGeom>
            <a:ln w="539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0E3F5AE-DEEE-0CC0-518B-51C7F74BB3E0}"/>
                </a:ext>
              </a:extLst>
            </p:cNvPr>
            <p:cNvSpPr txBox="1"/>
            <p:nvPr/>
          </p:nvSpPr>
          <p:spPr>
            <a:xfrm>
              <a:off x="5194943" y="2891818"/>
              <a:ext cx="9228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8b4e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833FB4-7198-BA67-C096-E18C5A09A010}"/>
                </a:ext>
              </a:extLst>
            </p:cNvPr>
            <p:cNvSpPr txBox="1"/>
            <p:nvPr/>
          </p:nvSpPr>
          <p:spPr>
            <a:xfrm>
              <a:off x="6275705" y="2891818"/>
              <a:ext cx="1618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Standard (48b)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E030E66-E13D-CE9D-EB3C-315B359EB3F2}"/>
                </a:ext>
              </a:extLst>
            </p:cNvPr>
            <p:cNvSpPr txBox="1"/>
            <p:nvPr/>
          </p:nvSpPr>
          <p:spPr>
            <a:xfrm>
              <a:off x="5728402" y="4762353"/>
              <a:ext cx="14590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Bunch slot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972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7FC96E-F786-9711-A6AF-A4FA0E64F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21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E158AA-A95B-135F-E1A4-D54AEB16A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84" y="3647090"/>
            <a:ext cx="2922909" cy="32109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9CB30A-1AAB-0588-7CE2-15CFB38FBC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72"/>
          <a:stretch/>
        </p:blipFill>
        <p:spPr>
          <a:xfrm>
            <a:off x="3037490" y="3623382"/>
            <a:ext cx="2638096" cy="31506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885554-07FA-FA79-BB49-5750DC415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5586" y="3623382"/>
            <a:ext cx="2532718" cy="32109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B73700-DBB8-4184-6C5A-66AD82605425}"/>
              </a:ext>
            </a:extLst>
          </p:cNvPr>
          <p:cNvSpPr txBox="1"/>
          <p:nvPr/>
        </p:nvSpPr>
        <p:spPr>
          <a:xfrm>
            <a:off x="1187668" y="5072584"/>
            <a:ext cx="15870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 7321,</a:t>
            </a:r>
          </a:p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</a:p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φ/2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9C7D0C-5D7B-8705-DE12-C8AC04387106}"/>
              </a:ext>
            </a:extLst>
          </p:cNvPr>
          <p:cNvSpPr txBox="1"/>
          <p:nvPr/>
        </p:nvSpPr>
        <p:spPr>
          <a:xfrm>
            <a:off x="3347539" y="3743025"/>
            <a:ext cx="15870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 8489,</a:t>
            </a:r>
          </a:p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</a:p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φ/2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1F3AB0-6AA9-DA93-4716-0180425F0C27}"/>
              </a:ext>
            </a:extLst>
          </p:cNvPr>
          <p:cNvSpPr txBox="1"/>
          <p:nvPr/>
        </p:nvSpPr>
        <p:spPr>
          <a:xfrm>
            <a:off x="5981233" y="3743025"/>
            <a:ext cx="15870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 9063,</a:t>
            </a:r>
          </a:p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</a:p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φ/2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155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D22306-95FB-2B1D-1646-B082EAE8B808}"/>
              </a:ext>
            </a:extLst>
          </p:cNvPr>
          <p:cNvSpPr txBox="1"/>
          <p:nvPr/>
        </p:nvSpPr>
        <p:spPr>
          <a:xfrm>
            <a:off x="719137" y="271203"/>
            <a:ext cx="498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Slow losses during stable beams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9FF3C7-F53B-553A-9442-F64201DD39C1}"/>
              </a:ext>
            </a:extLst>
          </p:cNvPr>
          <p:cNvSpPr txBox="1"/>
          <p:nvPr/>
        </p:nvSpPr>
        <p:spPr>
          <a:xfrm>
            <a:off x="498256" y="964236"/>
            <a:ext cx="8147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duration of stable beams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 steady slow losses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with e-cloud pattern (tails of bunch trains)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top of luminosity burn-off.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in Run 2.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was already found to be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e-cloud in Inner Triplets (two-beam chambers).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Run 3 situation seems much better, possibly due to smaller emittances.</a:t>
            </a:r>
          </a:p>
          <a:p>
            <a:pPr lvl="1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Aiming for simulations of these losses within 2024.</a:t>
            </a:r>
          </a:p>
          <a:p>
            <a:endParaRPr lang="en-CH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3B14B2-389D-F4EB-6D89-A213A398761A}"/>
              </a:ext>
            </a:extLst>
          </p:cNvPr>
          <p:cNvCxnSpPr>
            <a:cxnSpLocks/>
          </p:cNvCxnSpPr>
          <p:nvPr/>
        </p:nvCxnSpPr>
        <p:spPr>
          <a:xfrm>
            <a:off x="1008993" y="3815254"/>
            <a:ext cx="154502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D13B42-47A2-7794-FF8E-787DC67ECCF5}"/>
              </a:ext>
            </a:extLst>
          </p:cNvPr>
          <p:cNvCxnSpPr>
            <a:cxnSpLocks/>
          </p:cNvCxnSpPr>
          <p:nvPr/>
        </p:nvCxnSpPr>
        <p:spPr>
          <a:xfrm>
            <a:off x="3568255" y="5712376"/>
            <a:ext cx="1728959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9C96CAD-003F-E257-530A-77E0FDF922DB}"/>
              </a:ext>
            </a:extLst>
          </p:cNvPr>
          <p:cNvCxnSpPr>
            <a:cxnSpLocks/>
          </p:cNvCxnSpPr>
          <p:nvPr/>
        </p:nvCxnSpPr>
        <p:spPr>
          <a:xfrm>
            <a:off x="6127386" y="5712376"/>
            <a:ext cx="1629117" cy="525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229FF19-EA74-3CBE-696F-61067858792C}"/>
              </a:ext>
            </a:extLst>
          </p:cNvPr>
          <p:cNvSpPr txBox="1"/>
          <p:nvPr/>
        </p:nvSpPr>
        <p:spPr>
          <a:xfrm>
            <a:off x="3788043" y="5360276"/>
            <a:ext cx="1319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5x36b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999AFD-AD61-61DB-D9BB-C91A17831B0B}"/>
              </a:ext>
            </a:extLst>
          </p:cNvPr>
          <p:cNvSpPr txBox="1"/>
          <p:nvPr/>
        </p:nvSpPr>
        <p:spPr>
          <a:xfrm>
            <a:off x="6242205" y="5386554"/>
            <a:ext cx="145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8b4e + 5x36b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9C3C70-33BC-81ED-2575-63766E5AB35D}"/>
              </a:ext>
            </a:extLst>
          </p:cNvPr>
          <p:cNvSpPr txBox="1"/>
          <p:nvPr/>
        </p:nvSpPr>
        <p:spPr>
          <a:xfrm>
            <a:off x="1198178" y="3436881"/>
            <a:ext cx="1319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3x48b</a:t>
            </a:r>
          </a:p>
        </p:txBody>
      </p:sp>
    </p:spTree>
    <p:extLst>
      <p:ext uri="{BB962C8B-B14F-4D97-AF65-F5344CB8AC3E}">
        <p14:creationId xmlns:p14="http://schemas.microsoft.com/office/powerpoint/2010/main" val="249934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22</a:t>
            </a:fld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8" y="271203"/>
            <a:ext cx="2508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Halo population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40D103B-D0BC-7B59-28C0-C18EEFEC1F57}"/>
              </a:ext>
            </a:extLst>
          </p:cNvPr>
          <p:cNvGrpSpPr/>
          <p:nvPr/>
        </p:nvGrpSpPr>
        <p:grpSpPr>
          <a:xfrm>
            <a:off x="3857296" y="1714875"/>
            <a:ext cx="5310298" cy="3693318"/>
            <a:chOff x="3703684" y="2224444"/>
            <a:chExt cx="5272149" cy="341832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6CA1F19-B586-7739-631C-1E50C0E2C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3684" y="2224444"/>
              <a:ext cx="5272149" cy="341832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821A7A6-EBAD-33E2-AE1E-658900AB1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72854" y="2380939"/>
              <a:ext cx="1241097" cy="278177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CB739D3-B687-052E-06AD-01B119A5CCF1}"/>
              </a:ext>
            </a:extLst>
          </p:cNvPr>
          <p:cNvSpPr txBox="1"/>
          <p:nvPr/>
        </p:nvSpPr>
        <p:spPr>
          <a:xfrm>
            <a:off x="5034453" y="790754"/>
            <a:ext cx="4417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MD8183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by Collimation team: </a:t>
            </a:r>
            <a:b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Milica Rakic, Pascal Hermes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9D0DDA-D1C0-D49C-C4DB-183C0CA8B792}"/>
              </a:ext>
            </a:extLst>
          </p:cNvPr>
          <p:cNvSpPr txBox="1"/>
          <p:nvPr/>
        </p:nvSpPr>
        <p:spPr>
          <a:xfrm>
            <a:off x="80266" y="1437875"/>
            <a:ext cx="390191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and analysis by collimation team: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End-of-fill MD after 15 hours of stable beams.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scraping with TCP to 3.4  times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reference” beam size 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FBCT to resolve bunch-by-bunch effects.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Bunches towards tails of batches have more protons in transverse halo.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 signature of (incoherent) </a:t>
            </a:r>
          </a:p>
          <a:p>
            <a:pPr algn="ctr"/>
            <a:r>
              <a:rPr lang="en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cloud effects.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374948-A065-58B3-63D1-97B9AC25E3F3}"/>
              </a:ext>
            </a:extLst>
          </p:cNvPr>
          <p:cNvCxnSpPr/>
          <p:nvPr/>
        </p:nvCxnSpPr>
        <p:spPr>
          <a:xfrm>
            <a:off x="4704623" y="2233649"/>
            <a:ext cx="3943786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8C9D449-5293-4F67-5F59-55C406EDC917}"/>
              </a:ext>
            </a:extLst>
          </p:cNvPr>
          <p:cNvSpPr txBox="1"/>
          <p:nvPr/>
        </p:nvSpPr>
        <p:spPr>
          <a:xfrm>
            <a:off x="6149514" y="1863922"/>
            <a:ext cx="1409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5x36b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A6964E-D4DA-ACD8-625A-986CCC60DEFB}"/>
              </a:ext>
            </a:extLst>
          </p:cNvPr>
          <p:cNvSpPr txBox="1"/>
          <p:nvPr/>
        </p:nvSpPr>
        <p:spPr>
          <a:xfrm rot="16200000">
            <a:off x="3113099" y="3200826"/>
            <a:ext cx="177932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Halo content [%]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F14160-5C5B-8AF9-4C88-49186A128973}"/>
              </a:ext>
            </a:extLst>
          </p:cNvPr>
          <p:cNvSpPr txBox="1"/>
          <p:nvPr/>
        </p:nvSpPr>
        <p:spPr>
          <a:xfrm>
            <a:off x="6070472" y="5160443"/>
            <a:ext cx="121208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slot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2D1233-3C22-368D-6C2D-9A43C8648410}"/>
              </a:ext>
            </a:extLst>
          </p:cNvPr>
          <p:cNvSpPr txBox="1"/>
          <p:nvPr/>
        </p:nvSpPr>
        <p:spPr>
          <a:xfrm>
            <a:off x="0" y="6535021"/>
            <a:ext cx="5864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*3.4 “reference”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corresponds to around 5 times the “measured”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BFA2E4-EBB5-7987-C791-DF7DAA63C0E4}"/>
              </a:ext>
            </a:extLst>
          </p:cNvPr>
          <p:cNvSpPr txBox="1"/>
          <p:nvPr/>
        </p:nvSpPr>
        <p:spPr>
          <a:xfrm>
            <a:off x="7977352" y="4606604"/>
            <a:ext cx="926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3.4 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endParaRPr lang="en-CH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9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23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8" y="271203"/>
            <a:ext cx="4945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EF18C5-9C93-576C-C433-2CD863ED6D7D}"/>
              </a:ext>
            </a:extLst>
          </p:cNvPr>
          <p:cNvSpPr txBox="1"/>
          <p:nvPr/>
        </p:nvSpPr>
        <p:spPr>
          <a:xfrm>
            <a:off x="2459420" y="6138041"/>
            <a:ext cx="4235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Konstantinos Paraschou</a:t>
            </a:r>
            <a:endParaRPr lang="en-CH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37E40B-84D3-B6FA-2378-DD71D01CF4E3}"/>
              </a:ext>
            </a:extLst>
          </p:cNvPr>
          <p:cNvSpPr txBox="1"/>
          <p:nvPr/>
        </p:nvSpPr>
        <p:spPr>
          <a:xfrm>
            <a:off x="202424" y="951178"/>
            <a:ext cx="8892715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optimisations of filling schemes are possible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gain some few bunches. Not trivial.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Instrumented cells give insight in SEY modelling. </a:t>
            </a: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is ok for Run 3 target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issues when extrapolating to Run 4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Discrepancy: Fitted SEY (1.7-1.8) </a:t>
            </a:r>
            <a:r>
              <a:rPr lang="en-CH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≫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lab measurements (1.3), see Valentine’s talk.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E-cloud degrades beam quality in several ways. </a:t>
            </a: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major limitation from beam dynamics effects yet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effect has small impact in delivered luminosity and bunch-by-bunch fluctuations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 requests: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heat load with high bunch intensity.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injection optics on emittance growth and halo population at injection.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load with a 25ns fill similar to end of 2022.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load with a 50ns fill.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bunch-by-bunch tune shifts.</a:t>
            </a:r>
          </a:p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studies at injection for optimal operational conditions.</a:t>
            </a:r>
          </a:p>
        </p:txBody>
      </p:sp>
    </p:spTree>
    <p:extLst>
      <p:ext uri="{BB962C8B-B14F-4D97-AF65-F5344CB8AC3E}">
        <p14:creationId xmlns:p14="http://schemas.microsoft.com/office/powerpoint/2010/main" val="328311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24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813731" y="2719048"/>
            <a:ext cx="4945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0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 slides</a:t>
            </a:r>
            <a:endParaRPr lang="en-CH" sz="32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458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0F320D-C008-0B72-35C3-28753C99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25</a:t>
            </a:fld>
            <a:endParaRPr lang="en-CH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41864F-1234-5DD9-D8C9-FC8FB63D7F3B}"/>
              </a:ext>
            </a:extLst>
          </p:cNvPr>
          <p:cNvGraphicFramePr>
            <a:graphicFrameLocks noGrp="1"/>
          </p:cNvGraphicFramePr>
          <p:nvPr/>
        </p:nvGraphicFramePr>
        <p:xfrm>
          <a:off x="187709" y="789676"/>
          <a:ext cx="6046503" cy="4500804"/>
        </p:xfrm>
        <a:graphic>
          <a:graphicData uri="http://schemas.openxmlformats.org/drawingml/2006/table">
            <a:tbl>
              <a:tblPr firstRow="1" bandRow="1">
                <a:effectLst>
                  <a:outerShdw blurRad="57150" dist="19050" dir="5400000" algn="ctr" rotWithShape="0">
                    <a:schemeClr val="bg1">
                      <a:alpha val="0"/>
                    </a:schemeClr>
                  </a:outerShdw>
                  <a:reflection stA="0" endPos="65000" dist="50800" dir="5400000" sy="-100000" algn="bl" rotWithShape="0"/>
                </a:effectLst>
                <a:tableStyleId>{327F97BB-C833-4FB7-BDE5-3F7075034690}</a:tableStyleId>
              </a:tblPr>
              <a:tblGrid>
                <a:gridCol w="1643337">
                  <a:extLst>
                    <a:ext uri="{9D8B030D-6E8A-4147-A177-3AD203B41FA5}">
                      <a16:colId xmlns:a16="http://schemas.microsoft.com/office/drawing/2014/main" val="4134057839"/>
                    </a:ext>
                  </a:extLst>
                </a:gridCol>
                <a:gridCol w="684054">
                  <a:extLst>
                    <a:ext uri="{9D8B030D-6E8A-4147-A177-3AD203B41FA5}">
                      <a16:colId xmlns:a16="http://schemas.microsoft.com/office/drawing/2014/main" val="1458878108"/>
                    </a:ext>
                  </a:extLst>
                </a:gridCol>
                <a:gridCol w="704996">
                  <a:extLst>
                    <a:ext uri="{9D8B030D-6E8A-4147-A177-3AD203B41FA5}">
                      <a16:colId xmlns:a16="http://schemas.microsoft.com/office/drawing/2014/main" val="3311451343"/>
                    </a:ext>
                  </a:extLst>
                </a:gridCol>
                <a:gridCol w="670094">
                  <a:extLst>
                    <a:ext uri="{9D8B030D-6E8A-4147-A177-3AD203B41FA5}">
                      <a16:colId xmlns:a16="http://schemas.microsoft.com/office/drawing/2014/main" val="2337528374"/>
                    </a:ext>
                  </a:extLst>
                </a:gridCol>
                <a:gridCol w="1276059">
                  <a:extLst>
                    <a:ext uri="{9D8B030D-6E8A-4147-A177-3AD203B41FA5}">
                      <a16:colId xmlns:a16="http://schemas.microsoft.com/office/drawing/2014/main" val="3851741734"/>
                    </a:ext>
                  </a:extLst>
                </a:gridCol>
                <a:gridCol w="1067963">
                  <a:extLst>
                    <a:ext uri="{9D8B030D-6E8A-4147-A177-3AD203B41FA5}">
                      <a16:colId xmlns:a16="http://schemas.microsoft.com/office/drawing/2014/main" val="2733773936"/>
                    </a:ext>
                  </a:extLst>
                </a:gridCol>
              </a:tblGrid>
              <a:tr h="590522">
                <a:tc>
                  <a:txBody>
                    <a:bodyPr/>
                    <a:lstStyle/>
                    <a:p>
                      <a:pPr algn="ctr"/>
                      <a:r>
                        <a:rPr lang="en-CH" sz="2400" u="sng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1.8 10</a:t>
                      </a:r>
                      <a:r>
                        <a:rPr lang="en-CH" sz="2400" u="sng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CH" sz="2400" u="sng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p/b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H" sz="1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collisions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rgbClr val="000000">
                              <a:alpha val="0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rgbClr val="000000">
                              <a:alpha val="0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S78 Heat load [W/hc]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S81 Heat load [W/hc]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545916"/>
                  </a:ext>
                </a:extLst>
              </a:tr>
              <a:tr h="313666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IP1/5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IP2</a:t>
                      </a:r>
                      <a:endParaRPr lang="en-CH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rgbClr val="000000">
                              <a:alpha val="0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S78 Margin [W/hc]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S81 Margin [W/hc]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139524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hybrid-36b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 (-50)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 (-44)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243236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hybrid-48b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 (-36)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 (-33)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90506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5x36b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 (-15)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 (-17)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302501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6x36b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 (-4)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 (-7)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256313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  hybrid-48b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 (-8)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 (-11)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874609"/>
                  </a:ext>
                </a:extLst>
              </a:tr>
              <a:tr h="412930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</a:t>
                      </a:r>
                    </a:p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hybrid-48b (2)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 (-18)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 (-18)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080239"/>
                  </a:ext>
                </a:extLst>
              </a:tr>
              <a:tr h="412930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separated  </a:t>
                      </a:r>
                    </a:p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hybrid-48b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 (-6)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 (-9)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0306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BF94EC9-ACC1-5ED6-C441-8F6F7D038B0A}"/>
              </a:ext>
            </a:extLst>
          </p:cNvPr>
          <p:cNvSpPr txBox="1"/>
          <p:nvPr/>
        </p:nvSpPr>
        <p:spPr>
          <a:xfrm>
            <a:off x="719138" y="271203"/>
            <a:ext cx="4983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Options for remainder of Run 3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0DCF30-C4A2-50D8-6D00-95EDFE63B323}"/>
              </a:ext>
            </a:extLst>
          </p:cNvPr>
          <p:cNvSpPr txBox="1"/>
          <p:nvPr/>
        </p:nvSpPr>
        <p:spPr>
          <a:xfrm>
            <a:off x="6234211" y="1815059"/>
            <a:ext cx="256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2023, large cryo margin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6647E3-67D7-AB71-F916-C56D1A7CB6D4}"/>
              </a:ext>
            </a:extLst>
          </p:cNvPr>
          <p:cNvSpPr txBox="1"/>
          <p:nvPr/>
        </p:nvSpPr>
        <p:spPr>
          <a:xfrm>
            <a:off x="6234211" y="2212795"/>
            <a:ext cx="296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for more LHCb cols.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24882F-6C06-A0E1-433E-C49D4751C22E}"/>
              </a:ext>
            </a:extLst>
          </p:cNvPr>
          <p:cNvSpPr txBox="1"/>
          <p:nvPr/>
        </p:nvSpPr>
        <p:spPr>
          <a:xfrm>
            <a:off x="6234211" y="2582127"/>
            <a:ext cx="290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Pure 25ns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optimised IP2/8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8E9BDE-F0DE-9C4D-A6C5-E118A9EB6691}"/>
              </a:ext>
            </a:extLst>
          </p:cNvPr>
          <p:cNvSpPr txBox="1"/>
          <p:nvPr/>
        </p:nvSpPr>
        <p:spPr>
          <a:xfrm>
            <a:off x="6234211" y="2984569"/>
            <a:ext cx="290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Pure 25ns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cryo very tight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69893E-9170-CDF7-1847-C93042CED56A}"/>
              </a:ext>
            </a:extLst>
          </p:cNvPr>
          <p:cNvSpPr txBox="1"/>
          <p:nvPr/>
        </p:nvSpPr>
        <p:spPr>
          <a:xfrm>
            <a:off x="6234211" y="4660168"/>
            <a:ext cx="2909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Tight cryo margin, requires multiple SPS cycles.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4FDD31-0FE9-9732-0512-BF99A067E147}"/>
              </a:ext>
            </a:extLst>
          </p:cNvPr>
          <p:cNvSpPr txBox="1"/>
          <p:nvPr/>
        </p:nvSpPr>
        <p:spPr>
          <a:xfrm>
            <a:off x="6234209" y="3353901"/>
            <a:ext cx="2909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Tight cryo margin,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 long injections for MKI.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038432-6437-939D-0975-52BC58C079B1}"/>
              </a:ext>
            </a:extLst>
          </p:cNvPr>
          <p:cNvSpPr txBox="1"/>
          <p:nvPr/>
        </p:nvSpPr>
        <p:spPr>
          <a:xfrm>
            <a:off x="6234208" y="4012180"/>
            <a:ext cx="3077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load reduction and SPS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should be tested.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700FD0-5C3D-86E7-4ECA-7472B5D13648}"/>
              </a:ext>
            </a:extLst>
          </p:cNvPr>
          <p:cNvCxnSpPr/>
          <p:nvPr/>
        </p:nvCxnSpPr>
        <p:spPr>
          <a:xfrm>
            <a:off x="6234208" y="1794119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EFDD16-6D4E-1649-E55A-970D564CD9C0}"/>
              </a:ext>
            </a:extLst>
          </p:cNvPr>
          <p:cNvCxnSpPr/>
          <p:nvPr/>
        </p:nvCxnSpPr>
        <p:spPr>
          <a:xfrm>
            <a:off x="6234207" y="2184391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89FABBC-018C-A97C-D001-27A5AF957731}"/>
              </a:ext>
            </a:extLst>
          </p:cNvPr>
          <p:cNvCxnSpPr/>
          <p:nvPr/>
        </p:nvCxnSpPr>
        <p:spPr>
          <a:xfrm>
            <a:off x="6234211" y="2582127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652C3A-C22F-059D-73AD-DA50067B1BE7}"/>
              </a:ext>
            </a:extLst>
          </p:cNvPr>
          <p:cNvCxnSpPr/>
          <p:nvPr/>
        </p:nvCxnSpPr>
        <p:spPr>
          <a:xfrm>
            <a:off x="6227227" y="2973145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2138D8-162D-9141-1702-0C29A0757D53}"/>
              </a:ext>
            </a:extLst>
          </p:cNvPr>
          <p:cNvCxnSpPr/>
          <p:nvPr/>
        </p:nvCxnSpPr>
        <p:spPr>
          <a:xfrm>
            <a:off x="6226067" y="3369846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F32A06-78D6-FF5D-D208-60FEF5197D2D}"/>
              </a:ext>
            </a:extLst>
          </p:cNvPr>
          <p:cNvCxnSpPr/>
          <p:nvPr/>
        </p:nvCxnSpPr>
        <p:spPr>
          <a:xfrm>
            <a:off x="6224906" y="4003873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816B390-4984-A6DD-52D2-83D72159EE7D}"/>
              </a:ext>
            </a:extLst>
          </p:cNvPr>
          <p:cNvCxnSpPr/>
          <p:nvPr/>
        </p:nvCxnSpPr>
        <p:spPr>
          <a:xfrm>
            <a:off x="6230725" y="4651862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8C7B91-4A4C-5804-1AB8-3DE42D43C2A7}"/>
              </a:ext>
            </a:extLst>
          </p:cNvPr>
          <p:cNvCxnSpPr/>
          <p:nvPr/>
        </p:nvCxnSpPr>
        <p:spPr>
          <a:xfrm>
            <a:off x="6229564" y="5285892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74F331F-FA5B-5023-9743-EBA4FEDA11E5}"/>
              </a:ext>
            </a:extLst>
          </p:cNvPr>
          <p:cNvSpPr txBox="1"/>
          <p:nvPr/>
        </p:nvSpPr>
        <p:spPr>
          <a:xfrm>
            <a:off x="187709" y="5390149"/>
            <a:ext cx="765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“Reverse” hybrid schemes: 8b4e part comes after the 25ns part in SPS.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“Separated” hybrid scheme: Separate injections of 8b4e and 25ns from SPS.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B97DE8-2A0A-7569-B87E-444B240E051C}"/>
              </a:ext>
            </a:extLst>
          </p:cNvPr>
          <p:cNvSpPr txBox="1"/>
          <p:nvPr/>
        </p:nvSpPr>
        <p:spPr>
          <a:xfrm>
            <a:off x="6472232" y="766286"/>
            <a:ext cx="260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 less tight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we stay at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bunch intensity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5EF982-EA3A-E4E7-8772-EB71F9C29CC0}"/>
              </a:ext>
            </a:extLst>
          </p:cNvPr>
          <p:cNvSpPr txBox="1"/>
          <p:nvPr/>
        </p:nvSpPr>
        <p:spPr>
          <a:xfrm>
            <a:off x="187710" y="6088563"/>
            <a:ext cx="76530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Schemes do not include INDIVs or smaller trains for injection steering.</a:t>
            </a:r>
          </a:p>
          <a:p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optimisation is hard. Cornered from everywhere.</a:t>
            </a:r>
          </a:p>
        </p:txBody>
      </p:sp>
    </p:spTree>
    <p:extLst>
      <p:ext uri="{BB962C8B-B14F-4D97-AF65-F5344CB8AC3E}">
        <p14:creationId xmlns:p14="http://schemas.microsoft.com/office/powerpoint/2010/main" val="14611236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8114BA-6402-A6A8-9880-5E74723DD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26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716731-7B66-C503-1CD3-8340231748BC}"/>
              </a:ext>
            </a:extLst>
          </p:cNvPr>
          <p:cNvSpPr txBox="1"/>
          <p:nvPr/>
        </p:nvSpPr>
        <p:spPr>
          <a:xfrm>
            <a:off x="719137" y="271203"/>
            <a:ext cx="498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in 2023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20A9B0-2F0C-BEBC-ABE3-7222CBCEFA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53" b="3053"/>
          <a:stretch/>
        </p:blipFill>
        <p:spPr>
          <a:xfrm>
            <a:off x="186925" y="848480"/>
            <a:ext cx="6520938" cy="3498755"/>
          </a:xfrm>
          <a:prstGeom prst="rect">
            <a:avLst/>
          </a:prstGeom>
        </p:spPr>
      </p:pic>
      <p:pic>
        <p:nvPicPr>
          <p:cNvPr id="13" name="Picture 12" descr="A graph of a graph with colored lines&#10;&#10;Description automatically generated with medium confidence">
            <a:extLst>
              <a:ext uri="{FF2B5EF4-FFF2-40B4-BE49-F238E27FC236}">
                <a16:creationId xmlns:a16="http://schemas.microsoft.com/office/drawing/2014/main" id="{D6CD08D3-6E8D-8DF1-E4D0-942376A15E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279"/>
          <a:stretch/>
        </p:blipFill>
        <p:spPr>
          <a:xfrm>
            <a:off x="4515325" y="2253949"/>
            <a:ext cx="4385075" cy="375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409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8114BA-6402-A6A8-9880-5E74723DD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27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716731-7B66-C503-1CD3-8340231748BC}"/>
              </a:ext>
            </a:extLst>
          </p:cNvPr>
          <p:cNvSpPr txBox="1"/>
          <p:nvPr/>
        </p:nvSpPr>
        <p:spPr>
          <a:xfrm>
            <a:off x="719137" y="271203"/>
            <a:ext cx="498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predictions S81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20A9B0-2F0C-BEBC-ABE3-7222CBCEFA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26" b="3026"/>
          <a:stretch/>
        </p:blipFill>
        <p:spPr>
          <a:xfrm>
            <a:off x="186925" y="848480"/>
            <a:ext cx="6520938" cy="34987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B59E87-D979-BD17-300B-FC16888904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468"/>
          <a:stretch/>
        </p:blipFill>
        <p:spPr>
          <a:xfrm>
            <a:off x="4572000" y="2634783"/>
            <a:ext cx="4333023" cy="372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25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28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7" y="271203"/>
            <a:ext cx="498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Slow losses during stable beams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481A63-8BEF-6105-F730-7EDC60471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51620"/>
            <a:ext cx="7772400" cy="54047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1B5EE5-5F21-F10B-298F-E45FDC3FC03C}"/>
              </a:ext>
            </a:extLst>
          </p:cNvPr>
          <p:cNvSpPr txBox="1"/>
          <p:nvPr/>
        </p:nvSpPr>
        <p:spPr>
          <a:xfrm>
            <a:off x="5828644" y="3523810"/>
            <a:ext cx="119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8489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94D35C-05B9-CFB7-5C88-4F5A3FA44550}"/>
              </a:ext>
            </a:extLst>
          </p:cNvPr>
          <p:cNvSpPr txBox="1"/>
          <p:nvPr/>
        </p:nvSpPr>
        <p:spPr>
          <a:xfrm>
            <a:off x="2004192" y="3523810"/>
            <a:ext cx="119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7321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96E36A-D13D-922B-EB5D-1EEBD3076473}"/>
              </a:ext>
            </a:extLst>
          </p:cNvPr>
          <p:cNvCxnSpPr>
            <a:cxnSpLocks/>
          </p:cNvCxnSpPr>
          <p:nvPr/>
        </p:nvCxnSpPr>
        <p:spPr>
          <a:xfrm>
            <a:off x="2207173" y="3872122"/>
            <a:ext cx="37508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444409-D3EF-76AA-FF74-08B47701F130}"/>
              </a:ext>
            </a:extLst>
          </p:cNvPr>
          <p:cNvCxnSpPr>
            <a:cxnSpLocks/>
          </p:cNvCxnSpPr>
          <p:nvPr/>
        </p:nvCxnSpPr>
        <p:spPr>
          <a:xfrm>
            <a:off x="5943585" y="3856356"/>
            <a:ext cx="37508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4947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9A2205-5575-16E4-6076-92E4E7FD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29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9CE45D-11E5-256B-9D99-6F6E9DC8011B}"/>
              </a:ext>
            </a:extLst>
          </p:cNvPr>
          <p:cNvSpPr txBox="1"/>
          <p:nvPr/>
        </p:nvSpPr>
        <p:spPr>
          <a:xfrm>
            <a:off x="719137" y="271203"/>
            <a:ext cx="4987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Filling scheme LPC links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A0A9FB-5886-347A-D7FD-A577A3030F8E}"/>
              </a:ext>
            </a:extLst>
          </p:cNvPr>
          <p:cNvSpPr txBox="1"/>
          <p:nvPr/>
        </p:nvSpPr>
        <p:spPr>
          <a:xfrm>
            <a:off x="126124" y="732868"/>
            <a:ext cx="859746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Hybrid-36b: </a:t>
            </a: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https://lpc.web.cern.ch/schemeEditor.html?user=lpc&amp;scheme=Studies/25ns_2464b_2452_1889_2067_236bpi_mixed5x36b.json</a:t>
            </a:r>
            <a:endParaRPr lang="en-GB" sz="1600" b="0" i="0" u="none" strike="noStrike" dirty="0">
              <a:solidFill>
                <a:srgbClr val="FFFF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Hybrid-48b: </a:t>
            </a: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https://lpc.web.cern.ch/schemeEditor.html?user=lpc&amp;scheme=Studies/25ns_2452b_2440_1952_2240_248bpi_12inj_mixed.json</a:t>
            </a:r>
            <a:endParaRPr lang="en-GB" sz="1600" b="0" i="0" u="none" strike="noStrike" dirty="0">
              <a:solidFill>
                <a:srgbClr val="FFFF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5x36b: </a:t>
            </a: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https://lpc.web.cern.ch/schemeEditor.html?user=gianni&amp;scheme=20220809_36b_scheme/25ns_2496b_2488_2121_2260_144bpi_20inj_800ns_bs200ns.json</a:t>
            </a:r>
            <a:endParaRPr lang="en-GB" sz="1600" b="0" i="0" u="none" strike="noStrike" dirty="0">
              <a:solidFill>
                <a:srgbClr val="FFFF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6x36b: </a:t>
            </a: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https://lpc.web.cern.ch/schemeEditor.html?user=lotta&amp;scheme=LHC-2024/25ns_2604b_2592_2097_2059_6x36bpi_13inj_800ns_bs200ns.json</a:t>
            </a:r>
            <a:endParaRPr lang="en-GB" sz="1600" b="0" i="0" u="none" strike="noStrike" dirty="0">
              <a:solidFill>
                <a:srgbClr val="FFFF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Reverse hybrid-48b 1:</a:t>
            </a: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https://lpc.web.cern.ch/schemeEditor.html?user=lotta&amp;scheme=LHC-2023/25ns_2612b_2600_1903_1924_hybrid_25ns_5x48b_8b4e_1x56b_11inj.json</a:t>
            </a:r>
            <a:endParaRPr lang="en-GB" sz="1600" b="0" i="0" u="none" strike="noStrike" dirty="0">
              <a:solidFill>
                <a:srgbClr val="FFFF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Reverse hybrid-48b 2: </a:t>
            </a: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https://lpc.web.cern.ch/schemeEditor.html?user=lotta&amp;scheme=LHC-2023/25ns_2580b_2568_1913_1956_hybrid_8b4e_1x56b_25ns_5x48b_10inj.json</a:t>
            </a:r>
            <a:endParaRPr lang="en-GB" sz="1600" b="0" i="0" u="none" strike="noStrike" dirty="0">
              <a:solidFill>
                <a:srgbClr val="FFFF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Separated hybrid-48b: </a:t>
            </a:r>
          </a:p>
          <a:p>
            <a:pPr algn="l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https://lpc.web.cern.ch/schemeEditor.html?user=lotta&amp;scheme=LHC-2024/25ns_2604b_2592_2211_2204_separated_hybrid_25ns_5x48b_8b4e_3x56b_13inj.json</a:t>
            </a:r>
            <a:endParaRPr lang="en-GB" sz="1600" b="0" i="0" u="none" strike="noStrike" dirty="0">
              <a:solidFill>
                <a:srgbClr val="FFFF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37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A4F70-98C0-6530-8977-D5DA0244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D60C6-407A-0B94-E67E-3EF66E79DDD2}"/>
              </a:ext>
            </a:extLst>
          </p:cNvPr>
          <p:cNvSpPr txBox="1"/>
          <p:nvPr/>
        </p:nvSpPr>
        <p:spPr>
          <a:xfrm>
            <a:off x="719138" y="1481620"/>
            <a:ext cx="47462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SEY - Heat load Modelling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Remainder of Run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models</a:t>
            </a:r>
          </a:p>
          <a:p>
            <a:pPr marL="342900" lvl="1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+mj-lt"/>
              <a:buAutoNum type="arabicPeriod" startAt="2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Degradation – Beam instabilities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stable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ramp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injection</a:t>
            </a:r>
          </a:p>
          <a:p>
            <a:pPr lvl="1"/>
            <a:endParaRPr lang="en-CH" dirty="0">
              <a:solidFill>
                <a:schemeClr val="tx1">
                  <a:alpha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1" indent="-342900">
              <a:buFont typeface="+mj-lt"/>
              <a:buAutoNum type="arabicPeriod" startAt="3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degradation – Incoherent effects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 at injection,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Slow losses during stable beams,</a:t>
            </a:r>
          </a:p>
          <a:p>
            <a:pPr marL="750888" lvl="3" indent="-293688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alpha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Halo population</a:t>
            </a: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B49EA-9988-A288-DCC6-991D09206A68}"/>
              </a:ext>
            </a:extLst>
          </p:cNvPr>
          <p:cNvSpPr txBox="1"/>
          <p:nvPr/>
        </p:nvSpPr>
        <p:spPr>
          <a:xfrm>
            <a:off x="719138" y="271203"/>
            <a:ext cx="2508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131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17FA16-6AFF-A2E6-F81D-95AD8080F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30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356904-9D10-EEF0-4F94-7B296BEAB2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323"/>
          <a:stretch/>
        </p:blipFill>
        <p:spPr>
          <a:xfrm>
            <a:off x="4097350" y="835788"/>
            <a:ext cx="4001695" cy="40248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3E5D4A-4E3B-9057-0FC6-DEB32361DDA0}"/>
              </a:ext>
            </a:extLst>
          </p:cNvPr>
          <p:cNvSpPr txBox="1"/>
          <p:nvPr/>
        </p:nvSpPr>
        <p:spPr>
          <a:xfrm>
            <a:off x="6539201" y="1047023"/>
            <a:ext cx="3237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52DC4A-9050-4066-39B9-14A7E49EE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35" y="732868"/>
            <a:ext cx="3622839" cy="29579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85DC40-BB33-44A7-0ABE-A5B309EDC61B}"/>
              </a:ext>
            </a:extLst>
          </p:cNvPr>
          <p:cNvSpPr txBox="1"/>
          <p:nvPr/>
        </p:nvSpPr>
        <p:spPr>
          <a:xfrm>
            <a:off x="128973" y="71220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 8151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9CB554-B9E2-68EF-CF31-C7815A090A0C}"/>
              </a:ext>
            </a:extLst>
          </p:cNvPr>
          <p:cNvSpPr txBox="1"/>
          <p:nvPr/>
        </p:nvSpPr>
        <p:spPr>
          <a:xfrm>
            <a:off x="719138" y="271203"/>
            <a:ext cx="6540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Instrumented quadrupoles modelling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F26D46-77D6-9DCD-795B-1AAE045417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758" t="5866" b="10230"/>
          <a:stretch/>
        </p:blipFill>
        <p:spPr>
          <a:xfrm>
            <a:off x="8099045" y="1047023"/>
            <a:ext cx="995319" cy="30573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EA34F8-0715-E1DA-B7FF-DF16066C2D44}"/>
              </a:ext>
            </a:extLst>
          </p:cNvPr>
          <p:cNvSpPr txBox="1"/>
          <p:nvPr/>
        </p:nvSpPr>
        <p:spPr>
          <a:xfrm>
            <a:off x="8197307" y="512622"/>
            <a:ext cx="798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D28182-12D1-7441-4E21-2C3142B66296}"/>
              </a:ext>
            </a:extLst>
          </p:cNvPr>
          <p:cNvSpPr/>
          <p:nvPr/>
        </p:nvSpPr>
        <p:spPr>
          <a:xfrm>
            <a:off x="1668257" y="1095885"/>
            <a:ext cx="139603" cy="2282510"/>
          </a:xfrm>
          <a:prstGeom prst="rect">
            <a:avLst/>
          </a:prstGeom>
          <a:solidFill>
            <a:schemeClr val="accent1">
              <a:alpha val="4038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0B745-20E3-8834-102F-CDF56DFB79F2}"/>
              </a:ext>
            </a:extLst>
          </p:cNvPr>
          <p:cNvSpPr txBox="1"/>
          <p:nvPr/>
        </p:nvSpPr>
        <p:spPr>
          <a:xfrm>
            <a:off x="1788295" y="1090701"/>
            <a:ext cx="781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9885E4-5774-7C0B-027D-F9DE220CD276}"/>
              </a:ext>
            </a:extLst>
          </p:cNvPr>
          <p:cNvSpPr txBox="1"/>
          <p:nvPr/>
        </p:nvSpPr>
        <p:spPr>
          <a:xfrm>
            <a:off x="599842" y="1461040"/>
            <a:ext cx="1019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C20D64-B9B3-DE67-BDF2-F463DB39275E}"/>
              </a:ext>
            </a:extLst>
          </p:cNvPr>
          <p:cNvSpPr txBox="1"/>
          <p:nvPr/>
        </p:nvSpPr>
        <p:spPr>
          <a:xfrm>
            <a:off x="2550506" y="1780964"/>
            <a:ext cx="1019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Flat top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BC18E38-99D1-A333-1F3B-A35F03F4E282}"/>
              </a:ext>
            </a:extLst>
          </p:cNvPr>
          <p:cNvCxnSpPr>
            <a:cxnSpLocks/>
          </p:cNvCxnSpPr>
          <p:nvPr/>
        </p:nvCxnSpPr>
        <p:spPr>
          <a:xfrm flipH="1">
            <a:off x="1807114" y="1480700"/>
            <a:ext cx="289542" cy="30026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E58E50A-D620-6A85-0981-6215A6D84AE2}"/>
              </a:ext>
            </a:extLst>
          </p:cNvPr>
          <p:cNvSpPr txBox="1"/>
          <p:nvPr/>
        </p:nvSpPr>
        <p:spPr>
          <a:xfrm>
            <a:off x="591694" y="5023451"/>
            <a:ext cx="7962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Curious effect observed in instrumented quadrupoles: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	Heat load goes down with intensity. 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 show same behaviour but only </a:t>
            </a: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close to the multipacting threshold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Multipacting threshold at </a:t>
            </a:r>
            <a:r>
              <a:rPr lang="en-CH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slightly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larger SEY for higher beam energies.</a:t>
            </a:r>
          </a:p>
        </p:txBody>
      </p:sp>
    </p:spTree>
    <p:extLst>
      <p:ext uri="{BB962C8B-B14F-4D97-AF65-F5344CB8AC3E}">
        <p14:creationId xmlns:p14="http://schemas.microsoft.com/office/powerpoint/2010/main" val="3007656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C1F90F-FF9C-2715-0A62-012BF6591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31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A5BA66-F0D3-EE88-8D50-DBAAB3BDC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60" y="226629"/>
            <a:ext cx="3978608" cy="32838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334065-59C7-C7F0-DECC-7AFB66D95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068" y="226629"/>
            <a:ext cx="3867150" cy="3168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CA7FE5-B98C-E6EB-34AE-6009E5A8F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43" y="3395279"/>
            <a:ext cx="3893625" cy="32360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05B5D7-7437-481A-0577-2DAF640B62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2051" y="3510455"/>
            <a:ext cx="3780709" cy="310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9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AB5534-8F63-4B9A-C132-EE15ED9F1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4</a:t>
            </a:fld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39E6E-4A95-CEE8-610C-64B13B3331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421"/>
          <a:stretch/>
        </p:blipFill>
        <p:spPr>
          <a:xfrm>
            <a:off x="377440" y="858543"/>
            <a:ext cx="7095415" cy="481381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CE1962-89C0-07CF-8B69-C151D0F157A5}"/>
              </a:ext>
            </a:extLst>
          </p:cNvPr>
          <p:cNvSpPr/>
          <p:nvPr/>
        </p:nvSpPr>
        <p:spPr>
          <a:xfrm>
            <a:off x="1828800" y="2296529"/>
            <a:ext cx="221304" cy="880710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9A7E23-676C-3E24-561F-282688F5B550}"/>
              </a:ext>
            </a:extLst>
          </p:cNvPr>
          <p:cNvSpPr/>
          <p:nvPr/>
        </p:nvSpPr>
        <p:spPr>
          <a:xfrm>
            <a:off x="1828799" y="3488971"/>
            <a:ext cx="221305" cy="1732241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D94817-5F09-58E9-246A-F57C3EA0CC81}"/>
              </a:ext>
            </a:extLst>
          </p:cNvPr>
          <p:cNvSpPr/>
          <p:nvPr/>
        </p:nvSpPr>
        <p:spPr>
          <a:xfrm>
            <a:off x="1828800" y="1100183"/>
            <a:ext cx="221304" cy="880710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EB614F-6F63-C411-3154-E4B4A8C0BBD6}"/>
              </a:ext>
            </a:extLst>
          </p:cNvPr>
          <p:cNvSpPr txBox="1"/>
          <p:nvPr/>
        </p:nvSpPr>
        <p:spPr>
          <a:xfrm>
            <a:off x="1573691" y="801182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5x48b</a:t>
            </a:r>
            <a:endParaRPr lang="en-GB" sz="1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5EFA7A-ED00-9731-30D2-7533E912EE03}"/>
              </a:ext>
            </a:extLst>
          </p:cNvPr>
          <p:cNvSpPr/>
          <p:nvPr/>
        </p:nvSpPr>
        <p:spPr>
          <a:xfrm>
            <a:off x="2050104" y="1100184"/>
            <a:ext cx="1768124" cy="895844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E4E3069-DED9-7732-70E1-DCE67505C803}"/>
              </a:ext>
            </a:extLst>
          </p:cNvPr>
          <p:cNvSpPr/>
          <p:nvPr/>
        </p:nvSpPr>
        <p:spPr>
          <a:xfrm>
            <a:off x="2050104" y="2296529"/>
            <a:ext cx="1768124" cy="875619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EAFA22-9E99-7DBD-85D5-04E98FC90E3D}"/>
              </a:ext>
            </a:extLst>
          </p:cNvPr>
          <p:cNvSpPr/>
          <p:nvPr/>
        </p:nvSpPr>
        <p:spPr>
          <a:xfrm>
            <a:off x="2050104" y="3504105"/>
            <a:ext cx="1768124" cy="1717107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20B987-4E41-290C-AF00-DDC981AE2D2C}"/>
              </a:ext>
            </a:extLst>
          </p:cNvPr>
          <p:cNvSpPr/>
          <p:nvPr/>
        </p:nvSpPr>
        <p:spPr>
          <a:xfrm>
            <a:off x="4858185" y="3488971"/>
            <a:ext cx="1940483" cy="1717107"/>
          </a:xfrm>
          <a:prstGeom prst="rect">
            <a:avLst/>
          </a:prstGeom>
          <a:solidFill>
            <a:schemeClr val="accent6">
              <a:lumMod val="75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23A9E48-527F-E5BE-4A2E-BE35E05B3CEE}"/>
              </a:ext>
            </a:extLst>
          </p:cNvPr>
          <p:cNvSpPr/>
          <p:nvPr/>
        </p:nvSpPr>
        <p:spPr>
          <a:xfrm>
            <a:off x="4858185" y="2296528"/>
            <a:ext cx="1940483" cy="858553"/>
          </a:xfrm>
          <a:prstGeom prst="rect">
            <a:avLst/>
          </a:prstGeom>
          <a:solidFill>
            <a:schemeClr val="accent6">
              <a:lumMod val="75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1DF966-9611-6D3C-7CE2-C631E16BB84D}"/>
              </a:ext>
            </a:extLst>
          </p:cNvPr>
          <p:cNvSpPr/>
          <p:nvPr/>
        </p:nvSpPr>
        <p:spPr>
          <a:xfrm>
            <a:off x="4858185" y="1112058"/>
            <a:ext cx="1940483" cy="858553"/>
          </a:xfrm>
          <a:prstGeom prst="rect">
            <a:avLst/>
          </a:prstGeom>
          <a:solidFill>
            <a:schemeClr val="accent6">
              <a:lumMod val="75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27D414-2708-A771-11B0-34709ADD0B71}"/>
              </a:ext>
            </a:extLst>
          </p:cNvPr>
          <p:cNvSpPr txBox="1"/>
          <p:nvPr/>
        </p:nvSpPr>
        <p:spPr>
          <a:xfrm>
            <a:off x="2568406" y="788980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5x36b</a:t>
            </a:r>
            <a:endParaRPr lang="en-GB" sz="1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A90FD78-4615-D64C-BFAE-2A6C24D1F611}"/>
              </a:ext>
            </a:extLst>
          </p:cNvPr>
          <p:cNvCxnSpPr/>
          <p:nvPr/>
        </p:nvCxnSpPr>
        <p:spPr>
          <a:xfrm>
            <a:off x="1382070" y="3713500"/>
            <a:ext cx="2436158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A64CAD5-9B5B-35FF-3588-7BBDAAB7BB05}"/>
              </a:ext>
            </a:extLst>
          </p:cNvPr>
          <p:cNvCxnSpPr>
            <a:cxnSpLocks/>
          </p:cNvCxnSpPr>
          <p:nvPr/>
        </p:nvCxnSpPr>
        <p:spPr>
          <a:xfrm>
            <a:off x="4858185" y="3713500"/>
            <a:ext cx="1953453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2D2B908-AB37-611E-389D-80EF6B1D38F8}"/>
              </a:ext>
            </a:extLst>
          </p:cNvPr>
          <p:cNvSpPr txBox="1"/>
          <p:nvPr/>
        </p:nvSpPr>
        <p:spPr>
          <a:xfrm>
            <a:off x="2167843" y="3394927"/>
            <a:ext cx="804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C2E58E1-9E8B-605D-D477-468722D27A0D}"/>
              </a:ext>
            </a:extLst>
          </p:cNvPr>
          <p:cNvSpPr txBox="1"/>
          <p:nvPr/>
        </p:nvSpPr>
        <p:spPr>
          <a:xfrm>
            <a:off x="5446261" y="3394927"/>
            <a:ext cx="804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F7B705-45F5-5777-7E95-016BF8D84921}"/>
              </a:ext>
            </a:extLst>
          </p:cNvPr>
          <p:cNvSpPr txBox="1"/>
          <p:nvPr/>
        </p:nvSpPr>
        <p:spPr>
          <a:xfrm>
            <a:off x="719138" y="271203"/>
            <a:ext cx="3674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load evolution - 2022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3AC1D9B-B9F8-FEF9-3038-7071F81F7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2277" y="1093918"/>
            <a:ext cx="3224519" cy="93405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FDAD469-01FA-9237-A119-904BE963D776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998399" y="1040524"/>
            <a:ext cx="144000" cy="1018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AB93F00-785B-46F8-7C74-2C58C35D4B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7987" y="820662"/>
            <a:ext cx="609600" cy="12954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6905E2C-342B-69DF-5373-5792FC446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107" y="2255307"/>
            <a:ext cx="3224519" cy="934053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1330519-EA84-A0B1-FDE2-B0CA67A65D75}"/>
              </a:ext>
            </a:extLst>
          </p:cNvPr>
          <p:cNvCxnSpPr/>
          <p:nvPr/>
        </p:nvCxnSpPr>
        <p:spPr>
          <a:xfrm>
            <a:off x="4083308" y="2296528"/>
            <a:ext cx="0" cy="85855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60D6788-7A24-1575-F75B-8F677C013345}"/>
              </a:ext>
            </a:extLst>
          </p:cNvPr>
          <p:cNvCxnSpPr>
            <a:cxnSpLocks/>
          </p:cNvCxnSpPr>
          <p:nvPr/>
        </p:nvCxnSpPr>
        <p:spPr>
          <a:xfrm>
            <a:off x="4088562" y="3468427"/>
            <a:ext cx="0" cy="175278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13C83E3D-FC91-BA3D-606A-3F826C568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6364" y="3458741"/>
            <a:ext cx="3224519" cy="198561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4F91F631-35D2-8D0D-3B7C-EC26D9B4C2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208" t="36422" b="7902"/>
          <a:stretch/>
        </p:blipFill>
        <p:spPr>
          <a:xfrm>
            <a:off x="4924046" y="2740054"/>
            <a:ext cx="1157030" cy="268013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287575B0-EE1C-2E49-43CC-88F07F1C39D8}"/>
              </a:ext>
            </a:extLst>
          </p:cNvPr>
          <p:cNvSpPr txBox="1"/>
          <p:nvPr/>
        </p:nvSpPr>
        <p:spPr>
          <a:xfrm>
            <a:off x="4874231" y="585728"/>
            <a:ext cx="40499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2022 intensity ramp-up: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Reached heat load limit (beam screen) in Sector 78.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Changed filling scheme from 5x48b to 5x36b.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Reduces heat load per proton but also maximum number of bunches.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 fit a few more bunches.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 continue raising bunch intensity.</a:t>
            </a:r>
          </a:p>
        </p:txBody>
      </p:sp>
    </p:spTree>
    <p:extLst>
      <p:ext uri="{BB962C8B-B14F-4D97-AF65-F5344CB8AC3E}">
        <p14:creationId xmlns:p14="http://schemas.microsoft.com/office/powerpoint/2010/main" val="80044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B601A4-19FA-8FF7-BC36-DC9A33317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5</a:t>
            </a:fld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15C71-5D42-3D9F-CA37-0A0D5159A3DD}"/>
              </a:ext>
            </a:extLst>
          </p:cNvPr>
          <p:cNvSpPr txBox="1">
            <a:spLocks/>
          </p:cNvSpPr>
          <p:nvPr/>
        </p:nvSpPr>
        <p:spPr>
          <a:xfrm>
            <a:off x="420329" y="1027342"/>
            <a:ext cx="8303342" cy="54060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8b+4e scheme introduces gaps already on the rising slope of the e-cloud build-up</a:t>
            </a:r>
          </a:p>
          <a:p>
            <a:pPr>
              <a:buFont typeface="Wingdings" pitchFamily="2" charset="2"/>
              <a:buChar char="à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The cloud never reaches full saturation level: significant reduction of e-cloud effects</a:t>
            </a: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Trade-off between number of bunches and average heat load per bunch.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8A6B26F-2101-89CD-DA68-03CB00A99CBB}"/>
              </a:ext>
            </a:extLst>
          </p:cNvPr>
          <p:cNvGrpSpPr/>
          <p:nvPr/>
        </p:nvGrpSpPr>
        <p:grpSpPr>
          <a:xfrm>
            <a:off x="1861233" y="4025051"/>
            <a:ext cx="5434058" cy="1562914"/>
            <a:chOff x="5884434" y="4898410"/>
            <a:chExt cx="5434058" cy="156291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304D8B8-59BB-F9AE-14A1-DA173B76D319}"/>
                </a:ext>
              </a:extLst>
            </p:cNvPr>
            <p:cNvGrpSpPr/>
            <p:nvPr/>
          </p:nvGrpSpPr>
          <p:grpSpPr>
            <a:xfrm>
              <a:off x="5938224" y="5450742"/>
              <a:ext cx="2448000" cy="602897"/>
              <a:chOff x="5938224" y="5450742"/>
              <a:chExt cx="2448000" cy="602897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1BF40C1-39A7-B14E-3E25-D49B39673836}"/>
                  </a:ext>
                </a:extLst>
              </p:cNvPr>
              <p:cNvSpPr/>
              <p:nvPr/>
            </p:nvSpPr>
            <p:spPr>
              <a:xfrm>
                <a:off x="6690888" y="5513639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6CFBAE6-FEBC-4969-C1AB-746D0FE5701D}"/>
                  </a:ext>
                </a:extLst>
              </p:cNvPr>
              <p:cNvSpPr/>
              <p:nvPr/>
            </p:nvSpPr>
            <p:spPr>
              <a:xfrm>
                <a:off x="6045804" y="5513639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0AB18465-C1EC-6B3A-6F1B-A0F47220B1F3}"/>
                  </a:ext>
                </a:extLst>
              </p:cNvPr>
              <p:cNvSpPr/>
              <p:nvPr/>
            </p:nvSpPr>
            <p:spPr>
              <a:xfrm>
                <a:off x="6132797" y="5513639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D344C019-0B6C-6047-55E9-B2A46DBCDE89}"/>
                  </a:ext>
                </a:extLst>
              </p:cNvPr>
              <p:cNvSpPr/>
              <p:nvPr/>
            </p:nvSpPr>
            <p:spPr>
              <a:xfrm>
                <a:off x="6219790" y="5513639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0B3F3833-F3E6-6855-F215-D9AD2F368A8A}"/>
                  </a:ext>
                </a:extLst>
              </p:cNvPr>
              <p:cNvSpPr/>
              <p:nvPr/>
            </p:nvSpPr>
            <p:spPr>
              <a:xfrm>
                <a:off x="6306783" y="5513639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FA6DECD4-2E85-39E9-7E1F-BA2769DD910F}"/>
                  </a:ext>
                </a:extLst>
              </p:cNvPr>
              <p:cNvSpPr/>
              <p:nvPr/>
            </p:nvSpPr>
            <p:spPr>
              <a:xfrm>
                <a:off x="6393776" y="5513639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B0A36C67-27B8-9BE2-0C22-5808FD703F5E}"/>
                  </a:ext>
                </a:extLst>
              </p:cNvPr>
              <p:cNvSpPr/>
              <p:nvPr/>
            </p:nvSpPr>
            <p:spPr>
              <a:xfrm>
                <a:off x="6480769" y="5513639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F32A2475-4C87-2ECF-E807-ACCEA9CFDFE7}"/>
                  </a:ext>
                </a:extLst>
              </p:cNvPr>
              <p:cNvSpPr/>
              <p:nvPr/>
            </p:nvSpPr>
            <p:spPr>
              <a:xfrm>
                <a:off x="6567760" y="5513639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092DB56-6631-6715-AB15-F857F176F285}"/>
                  </a:ext>
                </a:extLst>
              </p:cNvPr>
              <p:cNvSpPr/>
              <p:nvPr/>
            </p:nvSpPr>
            <p:spPr>
              <a:xfrm>
                <a:off x="6727238" y="5513639"/>
                <a:ext cx="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C6D77C19-AF0B-3962-C6D8-5B878517AF49}"/>
                  </a:ext>
                </a:extLst>
              </p:cNvPr>
              <p:cNvSpPr/>
              <p:nvPr/>
            </p:nvSpPr>
            <p:spPr>
              <a:xfrm>
                <a:off x="7012726" y="5513639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7D9FBD5F-90B4-BE51-FC11-4DDFF98BB36D}"/>
                  </a:ext>
                </a:extLst>
              </p:cNvPr>
              <p:cNvSpPr/>
              <p:nvPr/>
            </p:nvSpPr>
            <p:spPr>
              <a:xfrm>
                <a:off x="7334564" y="5513639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076714C0-A461-189F-4B22-C006F39C669B}"/>
                  </a:ext>
                </a:extLst>
              </p:cNvPr>
              <p:cNvSpPr/>
              <p:nvPr/>
            </p:nvSpPr>
            <p:spPr>
              <a:xfrm>
                <a:off x="7656402" y="5513639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4C80825D-81A8-5E68-51B4-FB46B39F0DE1}"/>
                  </a:ext>
                </a:extLst>
              </p:cNvPr>
              <p:cNvSpPr/>
              <p:nvPr/>
            </p:nvSpPr>
            <p:spPr>
              <a:xfrm>
                <a:off x="7978240" y="5513639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C13220BF-608B-2C45-E951-D77E7982E481}"/>
                  </a:ext>
                </a:extLst>
              </p:cNvPr>
              <p:cNvCxnSpPr/>
              <p:nvPr/>
            </p:nvCxnSpPr>
            <p:spPr>
              <a:xfrm>
                <a:off x="5938224" y="5450742"/>
                <a:ext cx="244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2923A5CF-58F8-7986-7D7D-E3D04FA596B7}"/>
                  </a:ext>
                </a:extLst>
              </p:cNvPr>
              <p:cNvCxnSpPr/>
              <p:nvPr/>
            </p:nvCxnSpPr>
            <p:spPr>
              <a:xfrm>
                <a:off x="5938224" y="6053639"/>
                <a:ext cx="244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EBF05B3-4748-5C3F-2D77-F6BC7ABB812E}"/>
                </a:ext>
              </a:extLst>
            </p:cNvPr>
            <p:cNvGrpSpPr/>
            <p:nvPr/>
          </p:nvGrpSpPr>
          <p:grpSpPr>
            <a:xfrm>
              <a:off x="8371098" y="5450742"/>
              <a:ext cx="2947394" cy="1010582"/>
              <a:chOff x="8371098" y="5451448"/>
              <a:chExt cx="2947394" cy="1010582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AD665C6-3B89-FD79-C885-0F1D0D299AA3}"/>
                  </a:ext>
                </a:extLst>
              </p:cNvPr>
              <p:cNvSpPr/>
              <p:nvPr/>
            </p:nvSpPr>
            <p:spPr>
              <a:xfrm>
                <a:off x="9123762" y="5514345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2C42AF4B-CC7C-BDCF-F0F8-42FD0D2F198A}"/>
                  </a:ext>
                </a:extLst>
              </p:cNvPr>
              <p:cNvSpPr/>
              <p:nvPr/>
            </p:nvSpPr>
            <p:spPr>
              <a:xfrm>
                <a:off x="8478678" y="5514345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CBE7C1F-49A8-4455-2ECD-0E69289D6902}"/>
                  </a:ext>
                </a:extLst>
              </p:cNvPr>
              <p:cNvSpPr/>
              <p:nvPr/>
            </p:nvSpPr>
            <p:spPr>
              <a:xfrm>
                <a:off x="8565671" y="5514345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4094CB00-F5AF-F5A8-2FF9-2BBAC2E3851C}"/>
                  </a:ext>
                </a:extLst>
              </p:cNvPr>
              <p:cNvSpPr/>
              <p:nvPr/>
            </p:nvSpPr>
            <p:spPr>
              <a:xfrm>
                <a:off x="8652664" y="5514345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E664750-158D-74D6-3982-728CCBC3D7BA}"/>
                  </a:ext>
                </a:extLst>
              </p:cNvPr>
              <p:cNvSpPr/>
              <p:nvPr/>
            </p:nvSpPr>
            <p:spPr>
              <a:xfrm>
                <a:off x="8739657" y="5514345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A8B9EF3-B962-10EB-A6AB-F97FFD3246D0}"/>
                  </a:ext>
                </a:extLst>
              </p:cNvPr>
              <p:cNvSpPr/>
              <p:nvPr/>
            </p:nvSpPr>
            <p:spPr>
              <a:xfrm>
                <a:off x="8826650" y="5514345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A538BE7C-0161-1B00-7013-FA22859C5A8A}"/>
                  </a:ext>
                </a:extLst>
              </p:cNvPr>
              <p:cNvSpPr/>
              <p:nvPr/>
            </p:nvSpPr>
            <p:spPr>
              <a:xfrm>
                <a:off x="8913643" y="5514345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C70381E2-4961-98A5-2FC9-E2AE4F5FF711}"/>
                  </a:ext>
                </a:extLst>
              </p:cNvPr>
              <p:cNvSpPr/>
              <p:nvPr/>
            </p:nvSpPr>
            <p:spPr>
              <a:xfrm>
                <a:off x="9000634" y="5514345"/>
                <a:ext cx="576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D3E7F57-925E-99D9-63A0-46323E8409AB}"/>
                  </a:ext>
                </a:extLst>
              </p:cNvPr>
              <p:cNvSpPr/>
              <p:nvPr/>
            </p:nvSpPr>
            <p:spPr>
              <a:xfrm>
                <a:off x="9160112" y="5514345"/>
                <a:ext cx="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C507B90-05C5-9BE0-294F-10C30C55526D}"/>
                  </a:ext>
                </a:extLst>
              </p:cNvPr>
              <p:cNvSpPr/>
              <p:nvPr/>
            </p:nvSpPr>
            <p:spPr>
              <a:xfrm>
                <a:off x="9445600" y="5514345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830328D-D9DD-9CD2-8970-48AB2840CC5A}"/>
                  </a:ext>
                </a:extLst>
              </p:cNvPr>
              <p:cNvSpPr/>
              <p:nvPr/>
            </p:nvSpPr>
            <p:spPr>
              <a:xfrm>
                <a:off x="9767438" y="5514345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9355E7B-D176-2659-ABC7-A014371B32BA}"/>
                  </a:ext>
                </a:extLst>
              </p:cNvPr>
              <p:cNvSpPr/>
              <p:nvPr/>
            </p:nvSpPr>
            <p:spPr>
              <a:xfrm>
                <a:off x="10089276" y="5514345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ADFA291-B9AA-90CB-0E9E-C3CFC3DD8355}"/>
                  </a:ext>
                </a:extLst>
              </p:cNvPr>
              <p:cNvSpPr/>
              <p:nvPr/>
            </p:nvSpPr>
            <p:spPr>
              <a:xfrm>
                <a:off x="10411114" y="5514345"/>
                <a:ext cx="259200" cy="540000"/>
              </a:xfrm>
              <a:prstGeom prst="rect">
                <a:avLst/>
              </a:prstGeom>
              <a:solidFill>
                <a:srgbClr val="7F7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3843F18-1C05-6888-EB1C-34263B19292F}"/>
                  </a:ext>
                </a:extLst>
              </p:cNvPr>
              <p:cNvCxnSpPr/>
              <p:nvPr/>
            </p:nvCxnSpPr>
            <p:spPr>
              <a:xfrm>
                <a:off x="8371098" y="5451448"/>
                <a:ext cx="244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D0401058-3CC2-5A88-81DD-23342ABE1038}"/>
                  </a:ext>
                </a:extLst>
              </p:cNvPr>
              <p:cNvCxnSpPr/>
              <p:nvPr/>
            </p:nvCxnSpPr>
            <p:spPr>
              <a:xfrm>
                <a:off x="8371098" y="6054345"/>
                <a:ext cx="244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E007E655-5164-9B73-C06A-DCA05C433C49}"/>
                  </a:ext>
                </a:extLst>
              </p:cNvPr>
              <p:cNvSpPr/>
              <p:nvPr/>
            </p:nvSpPr>
            <p:spPr>
              <a:xfrm>
                <a:off x="9222773" y="5767532"/>
                <a:ext cx="2045076" cy="6944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1FB849D5-0F15-7E84-6331-4D4E47588D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8333" t="13043" r="25439" b="63583"/>
              <a:stretch/>
            </p:blipFill>
            <p:spPr>
              <a:xfrm>
                <a:off x="9222773" y="5907531"/>
                <a:ext cx="2045076" cy="455634"/>
              </a:xfrm>
              <a:prstGeom prst="rect">
                <a:avLst/>
              </a:prstGeom>
              <a:ln w="12700">
                <a:noFill/>
              </a:ln>
            </p:spPr>
          </p:pic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7C1D25A-FD95-900B-BFDE-B28360589EA6}"/>
                  </a:ext>
                </a:extLst>
              </p:cNvPr>
              <p:cNvSpPr/>
              <p:nvPr/>
            </p:nvSpPr>
            <p:spPr>
              <a:xfrm flipH="1">
                <a:off x="8725657" y="5505190"/>
                <a:ext cx="348810" cy="54843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AF631467-231E-36A7-028D-730210E081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24264" y="6062779"/>
                <a:ext cx="495316" cy="38849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1C393811-98FF-F0A8-CCE7-E6C66E63E3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23855" y="5513639"/>
                <a:ext cx="488860" cy="25389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13D7BB2-98FE-A3B0-82AB-AA2ED84BDCB4}"/>
                  </a:ext>
                </a:extLst>
              </p:cNvPr>
              <p:cNvSpPr txBox="1"/>
              <p:nvPr/>
            </p:nvSpPr>
            <p:spPr>
              <a:xfrm>
                <a:off x="9786638" y="6003573"/>
                <a:ext cx="36420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8b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FB0FC66-D963-A7C4-F860-D5CE06E23F7A}"/>
                  </a:ext>
                </a:extLst>
              </p:cNvPr>
              <p:cNvSpPr txBox="1"/>
              <p:nvPr/>
            </p:nvSpPr>
            <p:spPr>
              <a:xfrm>
                <a:off x="10057155" y="6003573"/>
                <a:ext cx="3545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4e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0620FAF-8BCD-AA9B-383A-B1A4281ABC80}"/>
                  </a:ext>
                </a:extLst>
              </p:cNvPr>
              <p:cNvSpPr txBox="1"/>
              <p:nvPr/>
            </p:nvSpPr>
            <p:spPr>
              <a:xfrm>
                <a:off x="10373374" y="6003573"/>
                <a:ext cx="36420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8b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CFF44837-8B22-E440-76EC-E578040CB491}"/>
                  </a:ext>
                </a:extLst>
              </p:cNvPr>
              <p:cNvSpPr txBox="1"/>
              <p:nvPr/>
            </p:nvSpPr>
            <p:spPr>
              <a:xfrm>
                <a:off x="10643891" y="6003573"/>
                <a:ext cx="3545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4e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B8145D4-1C19-C35F-5589-40C4C77148A9}"/>
                  </a:ext>
                </a:extLst>
              </p:cNvPr>
              <p:cNvSpPr txBox="1"/>
              <p:nvPr/>
            </p:nvSpPr>
            <p:spPr>
              <a:xfrm>
                <a:off x="10954290" y="6003573"/>
                <a:ext cx="36420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8b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53BDCA2-9BC9-3EFA-7D00-E14BF54FCD53}"/>
                  </a:ext>
                </a:extLst>
              </p:cNvPr>
              <p:cNvSpPr txBox="1"/>
              <p:nvPr/>
            </p:nvSpPr>
            <p:spPr>
              <a:xfrm>
                <a:off x="9470420" y="6003573"/>
                <a:ext cx="3545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4e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DED86B5-5FF4-6667-C060-CC249FF32865}"/>
                  </a:ext>
                </a:extLst>
              </p:cNvPr>
              <p:cNvSpPr txBox="1"/>
              <p:nvPr/>
            </p:nvSpPr>
            <p:spPr>
              <a:xfrm>
                <a:off x="9193114" y="6003573"/>
                <a:ext cx="364202" cy="27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8b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2B832EB-B2AC-CE20-6C1B-DDBA5B91F67F}"/>
                </a:ext>
              </a:extLst>
            </p:cNvPr>
            <p:cNvSpPr txBox="1"/>
            <p:nvPr/>
          </p:nvSpPr>
          <p:spPr>
            <a:xfrm>
              <a:off x="5884434" y="4898410"/>
              <a:ext cx="8858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1x56b </a:t>
              </a:r>
              <a:b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8b4e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C3EB25C-E5BD-D4D3-5F16-777CE42B1559}"/>
                </a:ext>
              </a:extLst>
            </p:cNvPr>
            <p:cNvSpPr txBox="1"/>
            <p:nvPr/>
          </p:nvSpPr>
          <p:spPr>
            <a:xfrm>
              <a:off x="6727238" y="4898410"/>
              <a:ext cx="15102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5x36b </a:t>
              </a:r>
              <a:b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 ns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1941C2E-257F-B736-50E0-A80F13632749}"/>
                </a:ext>
              </a:extLst>
            </p:cNvPr>
            <p:cNvCxnSpPr>
              <a:cxnSpLocks/>
            </p:cNvCxnSpPr>
            <p:nvPr/>
          </p:nvCxnSpPr>
          <p:spPr>
            <a:xfrm>
              <a:off x="6045804" y="5370833"/>
              <a:ext cx="579556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C022A03-4A30-2DB0-F3A0-4B4ACAED5096}"/>
                </a:ext>
              </a:extLst>
            </p:cNvPr>
            <p:cNvCxnSpPr>
              <a:cxnSpLocks/>
            </p:cNvCxnSpPr>
            <p:nvPr/>
          </p:nvCxnSpPr>
          <p:spPr>
            <a:xfrm>
              <a:off x="6690888" y="5370833"/>
              <a:ext cx="1546552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BCFBAA2-12A9-E55C-AFFD-781DB2099964}"/>
                </a:ext>
              </a:extLst>
            </p:cNvPr>
            <p:cNvSpPr txBox="1"/>
            <p:nvPr/>
          </p:nvSpPr>
          <p:spPr>
            <a:xfrm>
              <a:off x="8302357" y="4898410"/>
              <a:ext cx="8858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1x56b </a:t>
              </a:r>
              <a:b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8b4e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C976F8F-5F9A-A2AD-DEDE-3F957B9B9BBE}"/>
                </a:ext>
              </a:extLst>
            </p:cNvPr>
            <p:cNvSpPr txBox="1"/>
            <p:nvPr/>
          </p:nvSpPr>
          <p:spPr>
            <a:xfrm>
              <a:off x="9145161" y="4898410"/>
              <a:ext cx="15102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5x36b </a:t>
              </a:r>
              <a:b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 ns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4B5F19A-83D4-C8CB-E042-35DDF92FFC2F}"/>
                </a:ext>
              </a:extLst>
            </p:cNvPr>
            <p:cNvCxnSpPr>
              <a:cxnSpLocks/>
            </p:cNvCxnSpPr>
            <p:nvPr/>
          </p:nvCxnSpPr>
          <p:spPr>
            <a:xfrm>
              <a:off x="8463727" y="5370833"/>
              <a:ext cx="579556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807AA17-BFDF-43AE-9FD3-6C00934F89C3}"/>
                </a:ext>
              </a:extLst>
            </p:cNvPr>
            <p:cNvCxnSpPr>
              <a:cxnSpLocks/>
            </p:cNvCxnSpPr>
            <p:nvPr/>
          </p:nvCxnSpPr>
          <p:spPr>
            <a:xfrm>
              <a:off x="9108811" y="5370833"/>
              <a:ext cx="1546552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81246942-98CE-7EC4-64BB-E633FC46AE17}"/>
              </a:ext>
            </a:extLst>
          </p:cNvPr>
          <p:cNvSpPr txBox="1"/>
          <p:nvPr/>
        </p:nvSpPr>
        <p:spPr>
          <a:xfrm>
            <a:off x="719138" y="271203"/>
            <a:ext cx="3516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8b4e - Hybrid scheme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307A132-B042-BEBD-A7D6-EE6C42CB9139}"/>
              </a:ext>
            </a:extLst>
          </p:cNvPr>
          <p:cNvGrpSpPr/>
          <p:nvPr/>
        </p:nvGrpSpPr>
        <p:grpSpPr>
          <a:xfrm>
            <a:off x="821267" y="2130591"/>
            <a:ext cx="7501466" cy="1158427"/>
            <a:chOff x="1185334" y="2977173"/>
            <a:chExt cx="7501466" cy="1158427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2D16D3A-654B-DC8B-0265-97592A3EE713}"/>
                </a:ext>
              </a:extLst>
            </p:cNvPr>
            <p:cNvGrpSpPr/>
            <p:nvPr/>
          </p:nvGrpSpPr>
          <p:grpSpPr>
            <a:xfrm>
              <a:off x="1185334" y="2977173"/>
              <a:ext cx="7501466" cy="1100675"/>
              <a:chOff x="1439333" y="1124365"/>
              <a:chExt cx="7501466" cy="1100675"/>
            </a:xfrm>
          </p:grpSpPr>
          <p:pic>
            <p:nvPicPr>
              <p:cNvPr id="100" name="Picture 99">
                <a:extLst>
                  <a:ext uri="{FF2B5EF4-FFF2-40B4-BE49-F238E27FC236}">
                    <a16:creationId xmlns:a16="http://schemas.microsoft.com/office/drawing/2014/main" id="{AAA5AB58-BB90-681F-F0E0-46997E6961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28796" b="51851"/>
              <a:stretch/>
            </p:blipFill>
            <p:spPr>
              <a:xfrm>
                <a:off x="1439333" y="1124365"/>
                <a:ext cx="6510867" cy="1100675"/>
              </a:xfrm>
              <a:prstGeom prst="rect">
                <a:avLst/>
              </a:prstGeom>
            </p:spPr>
          </p:pic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D4E41EFE-94F4-2451-E90E-79454035FE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0925" b="52962"/>
              <a:stretch/>
            </p:blipFill>
            <p:spPr>
              <a:xfrm>
                <a:off x="6282266" y="1124365"/>
                <a:ext cx="2658533" cy="1075275"/>
              </a:xfrm>
              <a:prstGeom prst="rect">
                <a:avLst/>
              </a:prstGeom>
            </p:spPr>
          </p:pic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E4DB69C8-E3C6-0DB7-1F91-6F25C8BAC6F3}"/>
                  </a:ext>
                </a:extLst>
              </p:cNvPr>
              <p:cNvGrpSpPr/>
              <p:nvPr/>
            </p:nvGrpSpPr>
            <p:grpSpPr>
              <a:xfrm>
                <a:off x="6113492" y="1183125"/>
                <a:ext cx="273591" cy="887560"/>
                <a:chOff x="5541993" y="1481164"/>
                <a:chExt cx="273591" cy="887560"/>
              </a:xfrm>
            </p:grpSpPr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20415194-B014-79B7-E6A3-E1AA21F0BE9D}"/>
                    </a:ext>
                  </a:extLst>
                </p:cNvPr>
                <p:cNvSpPr/>
                <p:nvPr/>
              </p:nvSpPr>
              <p:spPr>
                <a:xfrm>
                  <a:off x="5573268" y="1531620"/>
                  <a:ext cx="242316" cy="754380"/>
                </a:xfrm>
                <a:custGeom>
                  <a:avLst/>
                  <a:gdLst>
                    <a:gd name="connsiteX0" fmla="*/ 64008 w 242316"/>
                    <a:gd name="connsiteY0" fmla="*/ 0 h 754380"/>
                    <a:gd name="connsiteX1" fmla="*/ 196596 w 242316"/>
                    <a:gd name="connsiteY1" fmla="*/ 0 h 754380"/>
                    <a:gd name="connsiteX2" fmla="*/ 155448 w 242316"/>
                    <a:gd name="connsiteY2" fmla="*/ 54864 h 754380"/>
                    <a:gd name="connsiteX3" fmla="*/ 128016 w 242316"/>
                    <a:gd name="connsiteY3" fmla="*/ 114300 h 754380"/>
                    <a:gd name="connsiteX4" fmla="*/ 137160 w 242316"/>
                    <a:gd name="connsiteY4" fmla="*/ 160020 h 754380"/>
                    <a:gd name="connsiteX5" fmla="*/ 164592 w 242316"/>
                    <a:gd name="connsiteY5" fmla="*/ 278892 h 754380"/>
                    <a:gd name="connsiteX6" fmla="*/ 205740 w 242316"/>
                    <a:gd name="connsiteY6" fmla="*/ 406908 h 754380"/>
                    <a:gd name="connsiteX7" fmla="*/ 242316 w 242316"/>
                    <a:gd name="connsiteY7" fmla="*/ 580644 h 754380"/>
                    <a:gd name="connsiteX8" fmla="*/ 242316 w 242316"/>
                    <a:gd name="connsiteY8" fmla="*/ 649224 h 754380"/>
                    <a:gd name="connsiteX9" fmla="*/ 192024 w 242316"/>
                    <a:gd name="connsiteY9" fmla="*/ 754380 h 754380"/>
                    <a:gd name="connsiteX10" fmla="*/ 32004 w 242316"/>
                    <a:gd name="connsiteY10" fmla="*/ 754380 h 754380"/>
                    <a:gd name="connsiteX11" fmla="*/ 109728 w 242316"/>
                    <a:gd name="connsiteY11" fmla="*/ 649224 h 754380"/>
                    <a:gd name="connsiteX12" fmla="*/ 105156 w 242316"/>
                    <a:gd name="connsiteY12" fmla="*/ 539496 h 754380"/>
                    <a:gd name="connsiteX13" fmla="*/ 77724 w 242316"/>
                    <a:gd name="connsiteY13" fmla="*/ 425196 h 754380"/>
                    <a:gd name="connsiteX14" fmla="*/ 50292 w 242316"/>
                    <a:gd name="connsiteY14" fmla="*/ 333756 h 754380"/>
                    <a:gd name="connsiteX15" fmla="*/ 9144 w 242316"/>
                    <a:gd name="connsiteY15" fmla="*/ 214884 h 754380"/>
                    <a:gd name="connsiteX16" fmla="*/ 0 w 242316"/>
                    <a:gd name="connsiteY16" fmla="*/ 150876 h 754380"/>
                    <a:gd name="connsiteX17" fmla="*/ 13716 w 242316"/>
                    <a:gd name="connsiteY17" fmla="*/ 73152 h 754380"/>
                    <a:gd name="connsiteX18" fmla="*/ 64008 w 242316"/>
                    <a:gd name="connsiteY18" fmla="*/ 0 h 75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2316" h="754380">
                      <a:moveTo>
                        <a:pt x="64008" y="0"/>
                      </a:moveTo>
                      <a:lnTo>
                        <a:pt x="196596" y="0"/>
                      </a:lnTo>
                      <a:lnTo>
                        <a:pt x="155448" y="54864"/>
                      </a:lnTo>
                      <a:lnTo>
                        <a:pt x="128016" y="114300"/>
                      </a:lnTo>
                      <a:lnTo>
                        <a:pt x="137160" y="160020"/>
                      </a:lnTo>
                      <a:lnTo>
                        <a:pt x="164592" y="278892"/>
                      </a:lnTo>
                      <a:lnTo>
                        <a:pt x="205740" y="406908"/>
                      </a:lnTo>
                      <a:lnTo>
                        <a:pt x="242316" y="580644"/>
                      </a:lnTo>
                      <a:lnTo>
                        <a:pt x="242316" y="649224"/>
                      </a:lnTo>
                      <a:lnTo>
                        <a:pt x="192024" y="754380"/>
                      </a:lnTo>
                      <a:lnTo>
                        <a:pt x="32004" y="754380"/>
                      </a:lnTo>
                      <a:lnTo>
                        <a:pt x="109728" y="649224"/>
                      </a:lnTo>
                      <a:lnTo>
                        <a:pt x="105156" y="539496"/>
                      </a:lnTo>
                      <a:lnTo>
                        <a:pt x="77724" y="425196"/>
                      </a:lnTo>
                      <a:lnTo>
                        <a:pt x="50292" y="333756"/>
                      </a:lnTo>
                      <a:lnTo>
                        <a:pt x="9144" y="214884"/>
                      </a:lnTo>
                      <a:lnTo>
                        <a:pt x="0" y="150876"/>
                      </a:lnTo>
                      <a:lnTo>
                        <a:pt x="13716" y="73152"/>
                      </a:lnTo>
                      <a:lnTo>
                        <a:pt x="640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488A5E4F-C999-09B0-DD8E-571D12BDB419}"/>
                    </a:ext>
                  </a:extLst>
                </p:cNvPr>
                <p:cNvSpPr/>
                <p:nvPr/>
              </p:nvSpPr>
              <p:spPr>
                <a:xfrm>
                  <a:off x="5541993" y="1481164"/>
                  <a:ext cx="138588" cy="881743"/>
                </a:xfrm>
                <a:custGeom>
                  <a:avLst/>
                  <a:gdLst>
                    <a:gd name="connsiteX0" fmla="*/ 130628 w 138588"/>
                    <a:gd name="connsiteY0" fmla="*/ 0 h 881743"/>
                    <a:gd name="connsiteX1" fmla="*/ 32657 w 138588"/>
                    <a:gd name="connsiteY1" fmla="*/ 195943 h 881743"/>
                    <a:gd name="connsiteX2" fmla="*/ 114300 w 138588"/>
                    <a:gd name="connsiteY2" fmla="*/ 489857 h 881743"/>
                    <a:gd name="connsiteX3" fmla="*/ 130628 w 138588"/>
                    <a:gd name="connsiteY3" fmla="*/ 718457 h 881743"/>
                    <a:gd name="connsiteX4" fmla="*/ 0 w 138588"/>
                    <a:gd name="connsiteY4" fmla="*/ 881743 h 881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588" h="881743">
                      <a:moveTo>
                        <a:pt x="130628" y="0"/>
                      </a:moveTo>
                      <a:cubicBezTo>
                        <a:pt x="83003" y="57150"/>
                        <a:pt x="35378" y="114300"/>
                        <a:pt x="32657" y="195943"/>
                      </a:cubicBezTo>
                      <a:cubicBezTo>
                        <a:pt x="29936" y="277586"/>
                        <a:pt x="97971" y="402771"/>
                        <a:pt x="114300" y="489857"/>
                      </a:cubicBezTo>
                      <a:cubicBezTo>
                        <a:pt x="130629" y="576943"/>
                        <a:pt x="149678" y="653143"/>
                        <a:pt x="130628" y="718457"/>
                      </a:cubicBezTo>
                      <a:cubicBezTo>
                        <a:pt x="111578" y="783771"/>
                        <a:pt x="57150" y="832757"/>
                        <a:pt x="0" y="881743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4A867CCC-AD45-527B-3372-96FE95B238A8}"/>
                    </a:ext>
                  </a:extLst>
                </p:cNvPr>
                <p:cNvSpPr/>
                <p:nvPr/>
              </p:nvSpPr>
              <p:spPr>
                <a:xfrm>
                  <a:off x="5673453" y="1486981"/>
                  <a:ext cx="138588" cy="881743"/>
                </a:xfrm>
                <a:custGeom>
                  <a:avLst/>
                  <a:gdLst>
                    <a:gd name="connsiteX0" fmla="*/ 130628 w 138588"/>
                    <a:gd name="connsiteY0" fmla="*/ 0 h 881743"/>
                    <a:gd name="connsiteX1" fmla="*/ 32657 w 138588"/>
                    <a:gd name="connsiteY1" fmla="*/ 195943 h 881743"/>
                    <a:gd name="connsiteX2" fmla="*/ 114300 w 138588"/>
                    <a:gd name="connsiteY2" fmla="*/ 489857 h 881743"/>
                    <a:gd name="connsiteX3" fmla="*/ 130628 w 138588"/>
                    <a:gd name="connsiteY3" fmla="*/ 718457 h 881743"/>
                    <a:gd name="connsiteX4" fmla="*/ 0 w 138588"/>
                    <a:gd name="connsiteY4" fmla="*/ 881743 h 881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588" h="881743">
                      <a:moveTo>
                        <a:pt x="130628" y="0"/>
                      </a:moveTo>
                      <a:cubicBezTo>
                        <a:pt x="83003" y="57150"/>
                        <a:pt x="35378" y="114300"/>
                        <a:pt x="32657" y="195943"/>
                      </a:cubicBezTo>
                      <a:cubicBezTo>
                        <a:pt x="29936" y="277586"/>
                        <a:pt x="97971" y="402771"/>
                        <a:pt x="114300" y="489857"/>
                      </a:cubicBezTo>
                      <a:cubicBezTo>
                        <a:pt x="130629" y="576943"/>
                        <a:pt x="149678" y="653143"/>
                        <a:pt x="130628" y="718457"/>
                      </a:cubicBezTo>
                      <a:cubicBezTo>
                        <a:pt x="111578" y="783771"/>
                        <a:pt x="57150" y="832757"/>
                        <a:pt x="0" y="881743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C1DC8602-2D2A-B79E-2033-7A17654DCD95}"/>
                </a:ext>
              </a:extLst>
            </p:cNvPr>
            <p:cNvGrpSpPr/>
            <p:nvPr/>
          </p:nvGrpSpPr>
          <p:grpSpPr>
            <a:xfrm>
              <a:off x="2363201" y="3067361"/>
              <a:ext cx="2686238" cy="1068239"/>
              <a:chOff x="2628195" y="1608510"/>
              <a:chExt cx="2686238" cy="106823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76C5FD5-7438-11BD-1C14-4E07721023A2}"/>
                  </a:ext>
                </a:extLst>
              </p:cNvPr>
              <p:cNvGrpSpPr/>
              <p:nvPr/>
            </p:nvGrpSpPr>
            <p:grpSpPr>
              <a:xfrm>
                <a:off x="2628195" y="1608510"/>
                <a:ext cx="2673722" cy="1068239"/>
                <a:chOff x="2628195" y="1608510"/>
                <a:chExt cx="2673722" cy="1068239"/>
              </a:xfrm>
            </p:grpSpPr>
            <p:pic>
              <p:nvPicPr>
                <p:cNvPr id="95" name="Picture 94">
                  <a:extLst>
                    <a:ext uri="{FF2B5EF4-FFF2-40B4-BE49-F238E27FC236}">
                      <a16:creationId xmlns:a16="http://schemas.microsoft.com/office/drawing/2014/main" id="{E82E4A51-1C3B-566A-206E-DCDD4FC98A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48333" t="1755" r="25439" b="52281"/>
                <a:stretch/>
              </p:blipFill>
              <p:spPr>
                <a:xfrm>
                  <a:off x="2903622" y="1617969"/>
                  <a:ext cx="2398295" cy="1050759"/>
                </a:xfrm>
                <a:prstGeom prst="rect">
                  <a:avLst/>
                </a:prstGeom>
                <a:ln w="12700">
                  <a:solidFill>
                    <a:srgbClr val="FF0000"/>
                  </a:solidFill>
                </a:ln>
              </p:spPr>
            </p:pic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51965290-5ED7-046A-47BE-32B6A0D58D4E}"/>
                    </a:ext>
                  </a:extLst>
                </p:cNvPr>
                <p:cNvGrpSpPr/>
                <p:nvPr/>
              </p:nvGrpSpPr>
              <p:grpSpPr>
                <a:xfrm flipH="1">
                  <a:off x="2628195" y="1608510"/>
                  <a:ext cx="267405" cy="1068239"/>
                  <a:chOff x="2304544" y="1763193"/>
                  <a:chExt cx="267405" cy="1068239"/>
                </a:xfrm>
              </p:grpSpPr>
              <p:sp>
                <p:nvSpPr>
                  <p:cNvPr id="97" name="Rectangle 96">
                    <a:extLst>
                      <a:ext uri="{FF2B5EF4-FFF2-40B4-BE49-F238E27FC236}">
                        <a16:creationId xmlns:a16="http://schemas.microsoft.com/office/drawing/2014/main" id="{D5903525-0CBD-07BA-9DBC-D9A896DE6867}"/>
                      </a:ext>
                    </a:extLst>
                  </p:cNvPr>
                  <p:cNvSpPr/>
                  <p:nvPr/>
                </p:nvSpPr>
                <p:spPr>
                  <a:xfrm>
                    <a:off x="2419549" y="1905276"/>
                    <a:ext cx="152400" cy="571500"/>
                  </a:xfrm>
                  <a:prstGeom prst="rect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8" name="Straight Connector 97">
                    <a:extLst>
                      <a:ext uri="{FF2B5EF4-FFF2-40B4-BE49-F238E27FC236}">
                        <a16:creationId xmlns:a16="http://schemas.microsoft.com/office/drawing/2014/main" id="{C02339F1-D1A7-DCB8-7F1B-367615E7984E}"/>
                      </a:ext>
                    </a:extLst>
                  </p:cNvPr>
                  <p:cNvCxnSpPr>
                    <a:cxnSpLocks/>
                    <a:stCxn id="97" idx="2"/>
                  </p:cNvCxnSpPr>
                  <p:nvPr/>
                </p:nvCxnSpPr>
                <p:spPr>
                  <a:xfrm flipH="1">
                    <a:off x="2304544" y="2476776"/>
                    <a:ext cx="191205" cy="354656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>
                    <a:extLst>
                      <a:ext uri="{FF2B5EF4-FFF2-40B4-BE49-F238E27FC236}">
                        <a16:creationId xmlns:a16="http://schemas.microsoft.com/office/drawing/2014/main" id="{B4F47788-0DBB-B9CC-65F7-8BD3E218DB60}"/>
                      </a:ext>
                    </a:extLst>
                  </p:cNvPr>
                  <p:cNvCxnSpPr>
                    <a:cxnSpLocks/>
                    <a:stCxn id="97" idx="0"/>
                  </p:cNvCxnSpPr>
                  <p:nvPr/>
                </p:nvCxnSpPr>
                <p:spPr>
                  <a:xfrm flipH="1" flipV="1">
                    <a:off x="2305227" y="1763193"/>
                    <a:ext cx="190522" cy="142083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324ECE7A-9549-0356-AC57-04F634AFB2E6}"/>
                  </a:ext>
                </a:extLst>
              </p:cNvPr>
              <p:cNvGrpSpPr/>
              <p:nvPr/>
            </p:nvGrpSpPr>
            <p:grpSpPr>
              <a:xfrm>
                <a:off x="2868840" y="1988645"/>
                <a:ext cx="2445593" cy="292388"/>
                <a:chOff x="2868840" y="1988645"/>
                <a:chExt cx="2445593" cy="292388"/>
              </a:xfrm>
            </p:grpSpPr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0592BB97-BDE5-9805-AC8E-99B0EECD0687}"/>
                    </a:ext>
                  </a:extLst>
                </p:cNvPr>
                <p:cNvSpPr txBox="1"/>
                <p:nvPr/>
              </p:nvSpPr>
              <p:spPr>
                <a:xfrm>
                  <a:off x="3564876" y="1988645"/>
                  <a:ext cx="380232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8b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078D2F1C-F2F3-EFA3-52CD-AA87006AC126}"/>
                    </a:ext>
                  </a:extLst>
                </p:cNvPr>
                <p:cNvSpPr txBox="1"/>
                <p:nvPr/>
              </p:nvSpPr>
              <p:spPr>
                <a:xfrm>
                  <a:off x="3904933" y="1988645"/>
                  <a:ext cx="370614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4e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6507C9D1-FDEB-B2F6-4532-FC5E9E05114D}"/>
                    </a:ext>
                  </a:extLst>
                </p:cNvPr>
                <p:cNvSpPr txBox="1"/>
                <p:nvPr/>
              </p:nvSpPr>
              <p:spPr>
                <a:xfrm>
                  <a:off x="4252951" y="1988645"/>
                  <a:ext cx="380232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8b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44BE64AD-2290-A878-7ECC-61303B88508A}"/>
                    </a:ext>
                  </a:extLst>
                </p:cNvPr>
                <p:cNvSpPr txBox="1"/>
                <p:nvPr/>
              </p:nvSpPr>
              <p:spPr>
                <a:xfrm>
                  <a:off x="4593008" y="1988645"/>
                  <a:ext cx="370614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4e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C716CAA-A041-7D0B-7381-DA0FAD9E778B}"/>
                    </a:ext>
                  </a:extLst>
                </p:cNvPr>
                <p:cNvSpPr txBox="1"/>
                <p:nvPr/>
              </p:nvSpPr>
              <p:spPr>
                <a:xfrm>
                  <a:off x="4934201" y="1988645"/>
                  <a:ext cx="380232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8b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695C990F-314A-8F0A-1E1F-DA1EB6D0D0C1}"/>
                    </a:ext>
                  </a:extLst>
                </p:cNvPr>
                <p:cNvSpPr txBox="1"/>
                <p:nvPr/>
              </p:nvSpPr>
              <p:spPr>
                <a:xfrm>
                  <a:off x="3216859" y="1988645"/>
                  <a:ext cx="370614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4e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4A8123C6-DD9C-F10A-A6C2-D618A68588DE}"/>
                    </a:ext>
                  </a:extLst>
                </p:cNvPr>
                <p:cNvSpPr txBox="1"/>
                <p:nvPr/>
              </p:nvSpPr>
              <p:spPr>
                <a:xfrm>
                  <a:off x="2868840" y="1988645"/>
                  <a:ext cx="380232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8b</a:t>
                  </a:r>
                </a:p>
              </p:txBody>
            </p:sp>
          </p:grp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9C6153D7-1C61-95F0-0C3B-8AC3E95743AB}"/>
              </a:ext>
            </a:extLst>
          </p:cNvPr>
          <p:cNvSpPr txBox="1"/>
          <p:nvPr/>
        </p:nvSpPr>
        <p:spPr>
          <a:xfrm>
            <a:off x="982940" y="1792165"/>
            <a:ext cx="69601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8b+4e filling scheme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5282E37-4072-1B5F-2C72-33CCCA931508}"/>
              </a:ext>
            </a:extLst>
          </p:cNvPr>
          <p:cNvSpPr txBox="1"/>
          <p:nvPr/>
        </p:nvSpPr>
        <p:spPr>
          <a:xfrm>
            <a:off x="982940" y="3530568"/>
            <a:ext cx="69601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dirty="0">
                <a:latin typeface="Arial" panose="020B0604020202020204" pitchFamily="34" charset="0"/>
                <a:cs typeface="Arial" panose="020B0604020202020204" pitchFamily="34" charset="0"/>
              </a:rPr>
              <a:t>Hybrid filling scheme</a:t>
            </a:r>
          </a:p>
        </p:txBody>
      </p:sp>
    </p:spTree>
    <p:extLst>
      <p:ext uri="{BB962C8B-B14F-4D97-AF65-F5344CB8AC3E}">
        <p14:creationId xmlns:p14="http://schemas.microsoft.com/office/powerpoint/2010/main" val="350679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AB5534-8F63-4B9A-C132-EE15ED9F1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6</a:t>
            </a:fld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39E6E-4A95-CEE8-610C-64B13B333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40" y="858543"/>
            <a:ext cx="8389120" cy="481381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BCE1962-89C0-07CF-8B69-C151D0F157A5}"/>
              </a:ext>
            </a:extLst>
          </p:cNvPr>
          <p:cNvSpPr/>
          <p:nvPr/>
        </p:nvSpPr>
        <p:spPr>
          <a:xfrm>
            <a:off x="1828800" y="2296529"/>
            <a:ext cx="221304" cy="880710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9A7E23-676C-3E24-561F-282688F5B550}"/>
              </a:ext>
            </a:extLst>
          </p:cNvPr>
          <p:cNvSpPr/>
          <p:nvPr/>
        </p:nvSpPr>
        <p:spPr>
          <a:xfrm>
            <a:off x="1828799" y="3488971"/>
            <a:ext cx="221305" cy="1732241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D94817-5F09-58E9-246A-F57C3EA0CC81}"/>
              </a:ext>
            </a:extLst>
          </p:cNvPr>
          <p:cNvSpPr/>
          <p:nvPr/>
        </p:nvSpPr>
        <p:spPr>
          <a:xfrm>
            <a:off x="1828800" y="1100183"/>
            <a:ext cx="221304" cy="880710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EB614F-6F63-C411-3154-E4B4A8C0BBD6}"/>
              </a:ext>
            </a:extLst>
          </p:cNvPr>
          <p:cNvSpPr txBox="1"/>
          <p:nvPr/>
        </p:nvSpPr>
        <p:spPr>
          <a:xfrm>
            <a:off x="1573691" y="801182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5x48b</a:t>
            </a:r>
            <a:endParaRPr lang="en-GB" sz="1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5EFA7A-ED00-9731-30D2-7533E912EE03}"/>
              </a:ext>
            </a:extLst>
          </p:cNvPr>
          <p:cNvSpPr/>
          <p:nvPr/>
        </p:nvSpPr>
        <p:spPr>
          <a:xfrm>
            <a:off x="2050104" y="1100184"/>
            <a:ext cx="1768124" cy="895844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E4E3069-DED9-7732-70E1-DCE67505C803}"/>
              </a:ext>
            </a:extLst>
          </p:cNvPr>
          <p:cNvSpPr/>
          <p:nvPr/>
        </p:nvSpPr>
        <p:spPr>
          <a:xfrm>
            <a:off x="2050104" y="2296529"/>
            <a:ext cx="1768124" cy="875619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EAFA22-9E99-7DBD-85D5-04E98FC90E3D}"/>
              </a:ext>
            </a:extLst>
          </p:cNvPr>
          <p:cNvSpPr/>
          <p:nvPr/>
        </p:nvSpPr>
        <p:spPr>
          <a:xfrm>
            <a:off x="2050104" y="3504105"/>
            <a:ext cx="1768124" cy="1717107"/>
          </a:xfrm>
          <a:prstGeom prst="rect">
            <a:avLst/>
          </a:prstGeom>
          <a:solidFill>
            <a:schemeClr val="accent5">
              <a:lumMod val="60000"/>
              <a:lumOff val="40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20B987-4E41-290C-AF00-DDC981AE2D2C}"/>
              </a:ext>
            </a:extLst>
          </p:cNvPr>
          <p:cNvSpPr/>
          <p:nvPr/>
        </p:nvSpPr>
        <p:spPr>
          <a:xfrm>
            <a:off x="4858185" y="3488971"/>
            <a:ext cx="1940483" cy="1717107"/>
          </a:xfrm>
          <a:prstGeom prst="rect">
            <a:avLst/>
          </a:prstGeom>
          <a:solidFill>
            <a:schemeClr val="accent6">
              <a:lumMod val="75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23A9E48-527F-E5BE-4A2E-BE35E05B3CEE}"/>
              </a:ext>
            </a:extLst>
          </p:cNvPr>
          <p:cNvSpPr/>
          <p:nvPr/>
        </p:nvSpPr>
        <p:spPr>
          <a:xfrm>
            <a:off x="4858185" y="2296528"/>
            <a:ext cx="1940483" cy="858553"/>
          </a:xfrm>
          <a:prstGeom prst="rect">
            <a:avLst/>
          </a:prstGeom>
          <a:solidFill>
            <a:schemeClr val="accent6">
              <a:lumMod val="75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1DF966-9611-6D3C-7CE2-C631E16BB84D}"/>
              </a:ext>
            </a:extLst>
          </p:cNvPr>
          <p:cNvSpPr/>
          <p:nvPr/>
        </p:nvSpPr>
        <p:spPr>
          <a:xfrm>
            <a:off x="4858185" y="1112058"/>
            <a:ext cx="1940483" cy="858553"/>
          </a:xfrm>
          <a:prstGeom prst="rect">
            <a:avLst/>
          </a:prstGeom>
          <a:solidFill>
            <a:schemeClr val="accent6">
              <a:lumMod val="75000"/>
              <a:alpha val="2006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27D414-2708-A771-11B0-34709ADD0B71}"/>
              </a:ext>
            </a:extLst>
          </p:cNvPr>
          <p:cNvSpPr txBox="1"/>
          <p:nvPr/>
        </p:nvSpPr>
        <p:spPr>
          <a:xfrm>
            <a:off x="2568406" y="788980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5x36b</a:t>
            </a:r>
            <a:endParaRPr lang="en-GB" sz="1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4CB06A-0A4C-ABB7-95D5-2A48106990E0}"/>
              </a:ext>
            </a:extLst>
          </p:cNvPr>
          <p:cNvSpPr txBox="1"/>
          <p:nvPr/>
        </p:nvSpPr>
        <p:spPr>
          <a:xfrm>
            <a:off x="4807748" y="786141"/>
            <a:ext cx="2003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hybrid: 8b4e + 5x36b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A90FD78-4615-D64C-BFAE-2A6C24D1F611}"/>
              </a:ext>
            </a:extLst>
          </p:cNvPr>
          <p:cNvCxnSpPr/>
          <p:nvPr/>
        </p:nvCxnSpPr>
        <p:spPr>
          <a:xfrm>
            <a:off x="1382070" y="3713500"/>
            <a:ext cx="2436158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A64CAD5-9B5B-35FF-3588-7BBDAAB7BB05}"/>
              </a:ext>
            </a:extLst>
          </p:cNvPr>
          <p:cNvCxnSpPr>
            <a:cxnSpLocks/>
          </p:cNvCxnSpPr>
          <p:nvPr/>
        </p:nvCxnSpPr>
        <p:spPr>
          <a:xfrm>
            <a:off x="4858185" y="3713500"/>
            <a:ext cx="1953453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2D2B908-AB37-611E-389D-80EF6B1D38F8}"/>
              </a:ext>
            </a:extLst>
          </p:cNvPr>
          <p:cNvSpPr txBox="1"/>
          <p:nvPr/>
        </p:nvSpPr>
        <p:spPr>
          <a:xfrm>
            <a:off x="2167843" y="3394927"/>
            <a:ext cx="804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C2E58E1-9E8B-605D-D477-468722D27A0D}"/>
              </a:ext>
            </a:extLst>
          </p:cNvPr>
          <p:cNvSpPr txBox="1"/>
          <p:nvPr/>
        </p:nvSpPr>
        <p:spPr>
          <a:xfrm>
            <a:off x="5446261" y="3394927"/>
            <a:ext cx="804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F7B705-45F5-5777-7E95-016BF8D84921}"/>
              </a:ext>
            </a:extLst>
          </p:cNvPr>
          <p:cNvSpPr txBox="1"/>
          <p:nvPr/>
        </p:nvSpPr>
        <p:spPr>
          <a:xfrm>
            <a:off x="719138" y="271203"/>
            <a:ext cx="4367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load evolution - 2023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176908-9093-EBC4-6C9A-8A47F94435E8}"/>
              </a:ext>
            </a:extLst>
          </p:cNvPr>
          <p:cNvSpPr txBox="1"/>
          <p:nvPr/>
        </p:nvSpPr>
        <p:spPr>
          <a:xfrm>
            <a:off x="516530" y="5672355"/>
            <a:ext cx="7175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Optimized for luminosity by reducing heat load per proton: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2022: Switch from 5x48b to 5x36b.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2023: Switch to hybrid scheme: 8b4e + 5x36b</a:t>
            </a:r>
          </a:p>
        </p:txBody>
      </p:sp>
    </p:spTree>
    <p:extLst>
      <p:ext uri="{BB962C8B-B14F-4D97-AF65-F5344CB8AC3E}">
        <p14:creationId xmlns:p14="http://schemas.microsoft.com/office/powerpoint/2010/main" val="3693140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AA1F994-2715-6E6B-5737-B1817F9BF6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26" b="3026"/>
          <a:stretch/>
        </p:blipFill>
        <p:spPr>
          <a:xfrm>
            <a:off x="3385377" y="3497056"/>
            <a:ext cx="5758623" cy="30897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035C3E-18D2-ACFD-0E1D-DA152BF06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7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359D2F-2B96-9EB2-8414-5A8DDAE69B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85378" y="230832"/>
            <a:ext cx="5758621" cy="32906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BF9684-79C6-E983-B20A-358EFE74716E}"/>
              </a:ext>
            </a:extLst>
          </p:cNvPr>
          <p:cNvSpPr txBox="1"/>
          <p:nvPr/>
        </p:nvSpPr>
        <p:spPr>
          <a:xfrm>
            <a:off x="719138" y="271203"/>
            <a:ext cx="4983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load in 2023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4968DC-4BC6-A630-FFAC-194C55F6BC07}"/>
              </a:ext>
            </a:extLst>
          </p:cNvPr>
          <p:cNvSpPr txBox="1"/>
          <p:nvPr/>
        </p:nvSpPr>
        <p:spPr>
          <a:xfrm>
            <a:off x="209406" y="1242467"/>
            <a:ext cx="317597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heat load was slightly smaller than predicted by few 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 limits reconfigured for </a:t>
            </a: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capacity in S78 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less in S81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See Laurent’s talk.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we optimise filling scheme for more luminosity?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DC30FA-EBB5-BA2C-8CDA-84D87ED5797E}"/>
              </a:ext>
            </a:extLst>
          </p:cNvPr>
          <p:cNvSpPr txBox="1"/>
          <p:nvPr/>
        </p:nvSpPr>
        <p:spPr>
          <a:xfrm>
            <a:off x="4995326" y="2368139"/>
            <a:ext cx="2112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 measurements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(Physics fills)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4EB76E-9461-1247-F568-F74485B81D61}"/>
              </a:ext>
            </a:extLst>
          </p:cNvPr>
          <p:cNvSpPr txBox="1"/>
          <p:nvPr/>
        </p:nvSpPr>
        <p:spPr>
          <a:xfrm>
            <a:off x="5374071" y="5311001"/>
            <a:ext cx="211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Outlook for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E5A24F-4CF3-BD12-A221-2BFDD016DB46}"/>
              </a:ext>
            </a:extLst>
          </p:cNvPr>
          <p:cNvSpPr txBox="1"/>
          <p:nvPr/>
        </p:nvSpPr>
        <p:spPr>
          <a:xfrm>
            <a:off x="7371037" y="5771576"/>
            <a:ext cx="1772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Plots for S81 in spare slides.</a:t>
            </a:r>
          </a:p>
        </p:txBody>
      </p:sp>
    </p:spTree>
    <p:extLst>
      <p:ext uri="{BB962C8B-B14F-4D97-AF65-F5344CB8AC3E}">
        <p14:creationId xmlns:p14="http://schemas.microsoft.com/office/powerpoint/2010/main" val="84192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0F320D-C008-0B72-35C3-28753C99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8</a:t>
            </a:fld>
            <a:endParaRPr lang="en-CH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41864F-1234-5DD9-D8C9-FC8FB63D7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329787"/>
              </p:ext>
            </p:extLst>
          </p:nvPr>
        </p:nvGraphicFramePr>
        <p:xfrm>
          <a:off x="187709" y="789676"/>
          <a:ext cx="6046503" cy="4500804"/>
        </p:xfrm>
        <a:graphic>
          <a:graphicData uri="http://schemas.openxmlformats.org/drawingml/2006/table">
            <a:tbl>
              <a:tblPr firstRow="1" bandRow="1">
                <a:effectLst>
                  <a:outerShdw blurRad="57150" dist="19050" dir="5400000" algn="ctr" rotWithShape="0">
                    <a:schemeClr val="bg1">
                      <a:alpha val="0"/>
                    </a:schemeClr>
                  </a:outerShdw>
                  <a:reflection stA="0" endPos="65000" dist="50800" dir="5400000" sy="-100000" algn="bl" rotWithShape="0"/>
                </a:effectLst>
                <a:tableStyleId>{327F97BB-C833-4FB7-BDE5-3F7075034690}</a:tableStyleId>
              </a:tblPr>
              <a:tblGrid>
                <a:gridCol w="1643337">
                  <a:extLst>
                    <a:ext uri="{9D8B030D-6E8A-4147-A177-3AD203B41FA5}">
                      <a16:colId xmlns:a16="http://schemas.microsoft.com/office/drawing/2014/main" val="4134057839"/>
                    </a:ext>
                  </a:extLst>
                </a:gridCol>
                <a:gridCol w="684054">
                  <a:extLst>
                    <a:ext uri="{9D8B030D-6E8A-4147-A177-3AD203B41FA5}">
                      <a16:colId xmlns:a16="http://schemas.microsoft.com/office/drawing/2014/main" val="1458878108"/>
                    </a:ext>
                  </a:extLst>
                </a:gridCol>
                <a:gridCol w="704996">
                  <a:extLst>
                    <a:ext uri="{9D8B030D-6E8A-4147-A177-3AD203B41FA5}">
                      <a16:colId xmlns:a16="http://schemas.microsoft.com/office/drawing/2014/main" val="3311451343"/>
                    </a:ext>
                  </a:extLst>
                </a:gridCol>
                <a:gridCol w="670094">
                  <a:extLst>
                    <a:ext uri="{9D8B030D-6E8A-4147-A177-3AD203B41FA5}">
                      <a16:colId xmlns:a16="http://schemas.microsoft.com/office/drawing/2014/main" val="2337528374"/>
                    </a:ext>
                  </a:extLst>
                </a:gridCol>
                <a:gridCol w="1276059">
                  <a:extLst>
                    <a:ext uri="{9D8B030D-6E8A-4147-A177-3AD203B41FA5}">
                      <a16:colId xmlns:a16="http://schemas.microsoft.com/office/drawing/2014/main" val="3851741734"/>
                    </a:ext>
                  </a:extLst>
                </a:gridCol>
                <a:gridCol w="1067963">
                  <a:extLst>
                    <a:ext uri="{9D8B030D-6E8A-4147-A177-3AD203B41FA5}">
                      <a16:colId xmlns:a16="http://schemas.microsoft.com/office/drawing/2014/main" val="2733773936"/>
                    </a:ext>
                  </a:extLst>
                </a:gridCol>
              </a:tblGrid>
              <a:tr h="590522">
                <a:tc>
                  <a:txBody>
                    <a:bodyPr/>
                    <a:lstStyle/>
                    <a:p>
                      <a:pPr algn="ctr"/>
                      <a:r>
                        <a:rPr lang="en-CH" sz="2400" u="sng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1.8 10</a:t>
                      </a:r>
                      <a:r>
                        <a:rPr lang="en-CH" sz="2400" u="sng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CH" sz="2400" u="sng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p/b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H" sz="1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collisions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rgbClr val="000000">
                              <a:alpha val="0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rgbClr val="000000">
                              <a:alpha val="0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S78 Heat load [W/hc]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S81 Heat load [W/hc]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545916"/>
                  </a:ext>
                </a:extLst>
              </a:tr>
              <a:tr h="313666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IP1/5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IP2</a:t>
                      </a:r>
                      <a:endParaRPr lang="en-CH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rgbClr val="000000">
                              <a:alpha val="0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S78 Margin [W/hc]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S81 Margin [W/hc]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139524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hybrid-36b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 (-50)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 (-44)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243236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hybrid-48b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 (-36)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 (-33)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90506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5x36b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 (-15)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 (-17)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302501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6x36b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 (-4)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 (-7)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256313"/>
                  </a:ext>
                </a:extLst>
              </a:tr>
              <a:tr h="393681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  hybrid-48b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 (-8)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 (-11)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874609"/>
                  </a:ext>
                </a:extLst>
              </a:tr>
              <a:tr h="412930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</a:t>
                      </a:r>
                    </a:p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hybrid-48b (2)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 (-18)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 (-18)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080239"/>
                  </a:ext>
                </a:extLst>
              </a:tr>
              <a:tr h="412930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separated  </a:t>
                      </a:r>
                    </a:p>
                    <a:p>
                      <a:pPr algn="ctr"/>
                      <a:r>
                        <a:rPr lang="en-CH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hybrid-48b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 (-6)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50800" dist="50800" dir="5400000" algn="ctr" rotWithShape="0">
                              <a:srgbClr val="000000">
                                <a:alpha val="0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 (-9)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0306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BF94EC9-ACC1-5ED6-C441-8F6F7D038B0A}"/>
              </a:ext>
            </a:extLst>
          </p:cNvPr>
          <p:cNvSpPr txBox="1"/>
          <p:nvPr/>
        </p:nvSpPr>
        <p:spPr>
          <a:xfrm>
            <a:off x="719138" y="271203"/>
            <a:ext cx="4983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Options for remainder of Run 3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0DCF30-C4A2-50D8-6D00-95EDFE63B323}"/>
              </a:ext>
            </a:extLst>
          </p:cNvPr>
          <p:cNvSpPr txBox="1"/>
          <p:nvPr/>
        </p:nvSpPr>
        <p:spPr>
          <a:xfrm>
            <a:off x="6234211" y="1815059"/>
            <a:ext cx="256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2023, large cryo margin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6647E3-67D7-AB71-F916-C56D1A7CB6D4}"/>
              </a:ext>
            </a:extLst>
          </p:cNvPr>
          <p:cNvSpPr txBox="1"/>
          <p:nvPr/>
        </p:nvSpPr>
        <p:spPr>
          <a:xfrm>
            <a:off x="6234211" y="2212795"/>
            <a:ext cx="296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for more LHCb cols.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24882F-6C06-A0E1-433E-C49D4751C22E}"/>
              </a:ext>
            </a:extLst>
          </p:cNvPr>
          <p:cNvSpPr txBox="1"/>
          <p:nvPr/>
        </p:nvSpPr>
        <p:spPr>
          <a:xfrm>
            <a:off x="6234211" y="2582127"/>
            <a:ext cx="290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Pure 25ns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optimised IP2/8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8E9BDE-F0DE-9C4D-A6C5-E118A9EB6691}"/>
              </a:ext>
            </a:extLst>
          </p:cNvPr>
          <p:cNvSpPr txBox="1"/>
          <p:nvPr/>
        </p:nvSpPr>
        <p:spPr>
          <a:xfrm>
            <a:off x="6234211" y="2984569"/>
            <a:ext cx="290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Pure 25ns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cryo very tight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69893E-9170-CDF7-1847-C93042CED56A}"/>
              </a:ext>
            </a:extLst>
          </p:cNvPr>
          <p:cNvSpPr txBox="1"/>
          <p:nvPr/>
        </p:nvSpPr>
        <p:spPr>
          <a:xfrm>
            <a:off x="6234211" y="4660168"/>
            <a:ext cx="2909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Tight cryo margin, requires multiple SPS cycles.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4FDD31-0FE9-9732-0512-BF99A067E147}"/>
              </a:ext>
            </a:extLst>
          </p:cNvPr>
          <p:cNvSpPr txBox="1"/>
          <p:nvPr/>
        </p:nvSpPr>
        <p:spPr>
          <a:xfrm>
            <a:off x="6234209" y="3353901"/>
            <a:ext cx="2909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Tight cryo margin,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 long injections for MKI.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038432-6437-939D-0975-52BC58C079B1}"/>
              </a:ext>
            </a:extLst>
          </p:cNvPr>
          <p:cNvSpPr txBox="1"/>
          <p:nvPr/>
        </p:nvSpPr>
        <p:spPr>
          <a:xfrm>
            <a:off x="6234208" y="4012180"/>
            <a:ext cx="3077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load reduction and SPS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should be tested.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700FD0-5C3D-86E7-4ECA-7472B5D13648}"/>
              </a:ext>
            </a:extLst>
          </p:cNvPr>
          <p:cNvCxnSpPr/>
          <p:nvPr/>
        </p:nvCxnSpPr>
        <p:spPr>
          <a:xfrm>
            <a:off x="6234208" y="1794119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EFDD16-6D4E-1649-E55A-970D564CD9C0}"/>
              </a:ext>
            </a:extLst>
          </p:cNvPr>
          <p:cNvCxnSpPr/>
          <p:nvPr/>
        </p:nvCxnSpPr>
        <p:spPr>
          <a:xfrm>
            <a:off x="6234207" y="2184391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89FABBC-018C-A97C-D001-27A5AF957731}"/>
              </a:ext>
            </a:extLst>
          </p:cNvPr>
          <p:cNvCxnSpPr/>
          <p:nvPr/>
        </p:nvCxnSpPr>
        <p:spPr>
          <a:xfrm>
            <a:off x="6234211" y="2582127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4652C3A-C22F-059D-73AD-DA50067B1BE7}"/>
              </a:ext>
            </a:extLst>
          </p:cNvPr>
          <p:cNvCxnSpPr/>
          <p:nvPr/>
        </p:nvCxnSpPr>
        <p:spPr>
          <a:xfrm>
            <a:off x="6227227" y="2973145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2138D8-162D-9141-1702-0C29A0757D53}"/>
              </a:ext>
            </a:extLst>
          </p:cNvPr>
          <p:cNvCxnSpPr/>
          <p:nvPr/>
        </p:nvCxnSpPr>
        <p:spPr>
          <a:xfrm>
            <a:off x="6226067" y="3369846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F32A06-78D6-FF5D-D208-60FEF5197D2D}"/>
              </a:ext>
            </a:extLst>
          </p:cNvPr>
          <p:cNvCxnSpPr/>
          <p:nvPr/>
        </p:nvCxnSpPr>
        <p:spPr>
          <a:xfrm>
            <a:off x="6224906" y="4003873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816B390-4984-A6DD-52D2-83D72159EE7D}"/>
              </a:ext>
            </a:extLst>
          </p:cNvPr>
          <p:cNvCxnSpPr/>
          <p:nvPr/>
        </p:nvCxnSpPr>
        <p:spPr>
          <a:xfrm>
            <a:off x="6230725" y="4651862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8C7B91-4A4C-5804-1AB8-3DE42D43C2A7}"/>
              </a:ext>
            </a:extLst>
          </p:cNvPr>
          <p:cNvCxnSpPr/>
          <p:nvPr/>
        </p:nvCxnSpPr>
        <p:spPr>
          <a:xfrm>
            <a:off x="6229564" y="5285892"/>
            <a:ext cx="29097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74F331F-FA5B-5023-9743-EBA4FEDA11E5}"/>
              </a:ext>
            </a:extLst>
          </p:cNvPr>
          <p:cNvSpPr txBox="1"/>
          <p:nvPr/>
        </p:nvSpPr>
        <p:spPr>
          <a:xfrm>
            <a:off x="187709" y="5390149"/>
            <a:ext cx="765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“Reverse” hybrid schemes: 8b4e part comes after the 25ns part in SPS.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“Separated” hybrid scheme: Separate injections of 8b4e and 25ns from SPS.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B97DE8-2A0A-7569-B87E-444B240E051C}"/>
              </a:ext>
            </a:extLst>
          </p:cNvPr>
          <p:cNvSpPr txBox="1"/>
          <p:nvPr/>
        </p:nvSpPr>
        <p:spPr>
          <a:xfrm>
            <a:off x="6472232" y="766286"/>
            <a:ext cx="260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H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 less tight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we stay at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bunch intensity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5EF982-EA3A-E4E7-8772-EB71F9C29CC0}"/>
              </a:ext>
            </a:extLst>
          </p:cNvPr>
          <p:cNvSpPr txBox="1"/>
          <p:nvPr/>
        </p:nvSpPr>
        <p:spPr>
          <a:xfrm>
            <a:off x="187710" y="6088563"/>
            <a:ext cx="76530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Schemes do not include INDIVs or smaller trains for injection steering.</a:t>
            </a:r>
          </a:p>
          <a:p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optimisation is hard. Cornered from everywhere.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E699304-F4A3-95FF-57BB-EBE0F2AEAB7D}"/>
              </a:ext>
            </a:extLst>
          </p:cNvPr>
          <p:cNvSpPr/>
          <p:nvPr/>
        </p:nvSpPr>
        <p:spPr>
          <a:xfrm>
            <a:off x="135159" y="2228077"/>
            <a:ext cx="9029592" cy="30776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C80E230-D66B-4EA8-E5BC-4AA040E8519D}"/>
              </a:ext>
            </a:extLst>
          </p:cNvPr>
          <p:cNvSpPr/>
          <p:nvPr/>
        </p:nvSpPr>
        <p:spPr>
          <a:xfrm>
            <a:off x="135159" y="2624848"/>
            <a:ext cx="9029592" cy="2689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77A2EB-1F31-EBDC-0C58-A5F300956424}"/>
              </a:ext>
            </a:extLst>
          </p:cNvPr>
          <p:cNvSpPr/>
          <p:nvPr/>
        </p:nvSpPr>
        <p:spPr>
          <a:xfrm>
            <a:off x="135159" y="3353901"/>
            <a:ext cx="9029592" cy="1943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589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63F372C5-46D2-B0B1-C892-6F9E56FCB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959" y="1528653"/>
            <a:ext cx="7180082" cy="510890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B1F53E-EA61-F1D6-5B34-0AD6C210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9</a:t>
            </a:fld>
            <a:endParaRPr lang="en-CH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1CDB054-257A-8B4E-959F-7791E0F56539}"/>
              </a:ext>
            </a:extLst>
          </p:cNvPr>
          <p:cNvSpPr txBox="1"/>
          <p:nvPr/>
        </p:nvSpPr>
        <p:spPr>
          <a:xfrm>
            <a:off x="342900" y="769046"/>
            <a:ext cx="8458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e-cloud heat load can be estimated based on the SEY, which is inferred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comparing heat load measurements to simulations with matching beam and machine parameters.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EB6CEBA-F665-7E98-3D1F-C98B94F93D21}"/>
              </a:ext>
            </a:extLst>
          </p:cNvPr>
          <p:cNvSpPr txBox="1"/>
          <p:nvPr/>
        </p:nvSpPr>
        <p:spPr>
          <a:xfrm>
            <a:off x="719138" y="271203"/>
            <a:ext cx="4606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e-cloud simulation model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261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56997</TotalTime>
  <Words>2788</Words>
  <Application>Microsoft Macintosh PowerPoint</Application>
  <PresentationFormat>On-screen Show (4:3)</PresentationFormat>
  <Paragraphs>600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Konstantinos Paraschou</dc:creator>
  <cp:lastModifiedBy>Konstantinos Paraschou</cp:lastModifiedBy>
  <cp:revision>39</cp:revision>
  <dcterms:created xsi:type="dcterms:W3CDTF">2023-06-03T06:54:04Z</dcterms:created>
  <dcterms:modified xsi:type="dcterms:W3CDTF">2023-12-06T01:36:57Z</dcterms:modified>
</cp:coreProperties>
</file>