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30" r:id="rId1"/>
  </p:sldMasterIdLst>
  <p:notesMasterIdLst>
    <p:notesMasterId r:id="rId58"/>
  </p:notesMasterIdLst>
  <p:handoutMasterIdLst>
    <p:handoutMasterId r:id="rId59"/>
  </p:handoutMasterIdLst>
  <p:sldIdLst>
    <p:sldId id="4364" r:id="rId2"/>
    <p:sldId id="3069" r:id="rId3"/>
    <p:sldId id="3141" r:id="rId4"/>
    <p:sldId id="4380" r:id="rId5"/>
    <p:sldId id="487" r:id="rId6"/>
    <p:sldId id="277" r:id="rId7"/>
    <p:sldId id="1305" r:id="rId8"/>
    <p:sldId id="4387" r:id="rId9"/>
    <p:sldId id="3107" r:id="rId10"/>
    <p:sldId id="4382" r:id="rId11"/>
    <p:sldId id="4362" r:id="rId12"/>
    <p:sldId id="4367" r:id="rId13"/>
    <p:sldId id="3151" r:id="rId14"/>
    <p:sldId id="294" r:id="rId15"/>
    <p:sldId id="312" r:id="rId16"/>
    <p:sldId id="4359" r:id="rId17"/>
    <p:sldId id="4378" r:id="rId18"/>
    <p:sldId id="4384" r:id="rId19"/>
    <p:sldId id="395" r:id="rId20"/>
    <p:sldId id="4360" r:id="rId21"/>
    <p:sldId id="4365" r:id="rId22"/>
    <p:sldId id="4371" r:id="rId23"/>
    <p:sldId id="4372" r:id="rId24"/>
    <p:sldId id="434" r:id="rId25"/>
    <p:sldId id="4373" r:id="rId26"/>
    <p:sldId id="4386" r:id="rId27"/>
    <p:sldId id="4377" r:id="rId28"/>
    <p:sldId id="4356" r:id="rId29"/>
    <p:sldId id="4379" r:id="rId30"/>
    <p:sldId id="4376" r:id="rId31"/>
    <p:sldId id="4385" r:id="rId32"/>
    <p:sldId id="4381" r:id="rId33"/>
    <p:sldId id="4354" r:id="rId34"/>
    <p:sldId id="417" r:id="rId35"/>
    <p:sldId id="3110" r:id="rId36"/>
    <p:sldId id="3108" r:id="rId37"/>
    <p:sldId id="3122" r:id="rId38"/>
    <p:sldId id="4353" r:id="rId39"/>
    <p:sldId id="3139" r:id="rId40"/>
    <p:sldId id="3132" r:id="rId41"/>
    <p:sldId id="3134" r:id="rId42"/>
    <p:sldId id="3136" r:id="rId43"/>
    <p:sldId id="1490" r:id="rId44"/>
    <p:sldId id="1489" r:id="rId45"/>
    <p:sldId id="3135" r:id="rId46"/>
    <p:sldId id="3124" r:id="rId47"/>
    <p:sldId id="3125" r:id="rId48"/>
    <p:sldId id="265" r:id="rId49"/>
    <p:sldId id="3126" r:id="rId50"/>
    <p:sldId id="3144" r:id="rId51"/>
    <p:sldId id="258" r:id="rId52"/>
    <p:sldId id="4357" r:id="rId53"/>
    <p:sldId id="496" r:id="rId54"/>
    <p:sldId id="475" r:id="rId55"/>
    <p:sldId id="4343" r:id="rId56"/>
    <p:sldId id="4361" r:id="rId57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0214BE"/>
    <a:srgbClr val="0000FF"/>
    <a:srgbClr val="D60093"/>
    <a:srgbClr val="FF33CC"/>
    <a:srgbClr val="99FF99"/>
    <a:srgbClr val="FF6600"/>
    <a:srgbClr val="CCFFFF"/>
    <a:srgbClr val="00CC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0" autoAdjust="0"/>
    <p:restoredTop sz="87106" autoAdjust="0"/>
  </p:normalViewPr>
  <p:slideViewPr>
    <p:cSldViewPr>
      <p:cViewPr varScale="1">
        <p:scale>
          <a:sx n="55" d="100"/>
          <a:sy n="55" d="100"/>
        </p:scale>
        <p:origin x="480" y="40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" d="1"/>
        <a:sy n="1" d="1"/>
      </p:scale>
      <p:origin x="0" y="-1482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20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87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585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5843df9629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5843df9629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05730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7791" y="260647"/>
            <a:ext cx="1351964" cy="151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732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333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6A4CE-31B3-5C55-E993-A2518D51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25D63-8821-48A6-F38D-568315256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5A695D-24F0-87F8-788A-74CF9F2078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06B86B-CF9E-3799-1D08-8139A1240C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40A371-A49B-1A87-6162-A35AC6F11B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4BBCB0-5F8C-F2D3-54D7-DD9B7F162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4DBBC4-9A88-62BF-F242-8401342BC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D295A5-4D7E-7BFD-5794-FA3AA6FD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32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F911E-3570-B17D-502C-58B9280EE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1DFC8-695E-6B1E-6F08-8CA517DD29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C717D1-284D-33A9-1FFD-1D746296D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8A836E-D87E-2B35-DCC7-C76BED57D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F12E49-9E56-D6B6-6D48-ABD94A183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F6045-4590-ED37-C400-678E60B8D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6C3EC-2122-4C89-AB2E-80A4F34F647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11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39915"/>
            <a:ext cx="11055350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482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55884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233680" y="2723464"/>
            <a:ext cx="5217564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69637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2998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74889-6875-EB6C-9667-11B8A8969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A0A5A-9AB6-B93A-E4D0-3C693D15C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720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9385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2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073600" cy="8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200"/>
              <a:buFont typeface="Helvetica Neue"/>
              <a:buNone/>
              <a:defRPr sz="4267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053A1"/>
              </a:buClr>
              <a:buSzPts val="3600"/>
              <a:buFont typeface="Helvetica Neue"/>
              <a:buNone/>
              <a:defRPr sz="480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412400" y="1028633"/>
            <a:ext cx="11364000" cy="518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170" lvl="1" indent="-440256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600"/>
              <a:buFont typeface="Helvetica Neue"/>
              <a:buChar char="○"/>
              <a:defRPr sz="2133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754" lvl="2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339" lvl="3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7924" lvl="4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657509" lvl="5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267093" lvl="6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●"/>
              <a:defRPr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876678" lvl="7" indent="-423323">
              <a:lnSpc>
                <a:spcPct val="115000"/>
              </a:lnSpc>
              <a:spcBef>
                <a:spcPts val="2133"/>
              </a:spcBef>
              <a:spcAft>
                <a:spcPts val="0"/>
              </a:spcAft>
              <a:buSzPts val="1400"/>
              <a:buFont typeface="Helvetica Neue"/>
              <a:buChar char="○"/>
              <a:defRPr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486263" lvl="8" indent="-423323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SzPts val="1400"/>
              <a:buFont typeface="Helvetica Neue"/>
              <a:buChar char="■"/>
              <a:defRPr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11460400" y="6462068"/>
            <a:ext cx="731600" cy="39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>
              <a:buNone/>
              <a:defRPr sz="1067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en-GB" smtClean="0"/>
              <a:pPr algn="r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136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/>
              <a:t>First level</a:t>
            </a:r>
          </a:p>
          <a:p>
            <a:pPr lvl="1" eaLnBrk="1" latinLnBrk="0" hangingPunct="1"/>
            <a:r>
              <a:rPr kumimoji="0" lang="en-GB" noProof="0" dirty="0"/>
              <a:t>Second level</a:t>
            </a:r>
          </a:p>
          <a:p>
            <a:pPr lvl="2" eaLnBrk="1" latinLnBrk="0" hangingPunct="1"/>
            <a:r>
              <a:rPr kumimoji="0" lang="en-GB" noProof="0" dirty="0"/>
              <a:t>Third level</a:t>
            </a:r>
          </a:p>
          <a:p>
            <a:pPr lvl="3" eaLnBrk="1" latinLnBrk="0" hangingPunct="1"/>
            <a:r>
              <a:rPr kumimoji="0" lang="en-GB" noProof="0" dirty="0"/>
              <a:t>Fourth level</a:t>
            </a:r>
          </a:p>
          <a:p>
            <a:pPr lvl="4" eaLnBrk="1" latinLnBrk="0" hangingPunct="1"/>
            <a:r>
              <a:rPr kumimoji="0" lang="en-GB" noProof="0" dirty="0"/>
              <a:t>Fifth level</a:t>
            </a:r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95270"/>
            <a:ext cx="12192000" cy="862730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64945" y="6215823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JAP workshop </a:t>
            </a:r>
            <a:r>
              <a:rPr lang="en-GB" sz="1400" baseline="0" dirty="0">
                <a:solidFill>
                  <a:srgbClr val="FFFFFF"/>
                </a:solidFill>
                <a:latin typeface="Arial"/>
              </a:rPr>
              <a:t>2023</a:t>
            </a:r>
            <a:endParaRPr lang="en-GB" sz="14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965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31" r:id="rId1"/>
    <p:sldLayoutId id="2147486932" r:id="rId2"/>
    <p:sldLayoutId id="2147486933" r:id="rId3"/>
    <p:sldLayoutId id="2147486934" r:id="rId4"/>
    <p:sldLayoutId id="2147486935" r:id="rId5"/>
    <p:sldLayoutId id="2147486942" r:id="rId6"/>
    <p:sldLayoutId id="2147486943" r:id="rId7"/>
    <p:sldLayoutId id="2147486944" r:id="rId8"/>
    <p:sldLayoutId id="2147486945" r:id="rId9"/>
    <p:sldLayoutId id="2147486946" r:id="rId10"/>
    <p:sldLayoutId id="2147486947" r:id="rId11"/>
    <p:sldLayoutId id="2147486948" r:id="rId12"/>
    <p:sldLayoutId id="2147486927" r:id="rId13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2169/contributions/5386755/attachments/2640959/4570288/K-modulation_analysis_meas.pdf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tmp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tmp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mp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1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4869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0F7DF-B80E-5FD3-DB6F-2B84C98F6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and when do we dump?</a:t>
            </a:r>
          </a:p>
        </p:txBody>
      </p:sp>
      <p:pic>
        <p:nvPicPr>
          <p:cNvPr id="5" name="Content Placeholder 4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5E20F44E-E5EF-3A73-8A49-26E48CE33B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525" y="3235672"/>
            <a:ext cx="7790908" cy="272595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A07DA5-A353-E2BB-979C-5D2C797ED968}"/>
              </a:ext>
            </a:extLst>
          </p:cNvPr>
          <p:cNvSpPr txBox="1"/>
          <p:nvPr/>
        </p:nvSpPr>
        <p:spPr>
          <a:xfrm>
            <a:off x="1333780" y="1119734"/>
            <a:ext cx="9634819" cy="12474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GB" sz="1600" dirty="0" err="1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3509BB-4BB3-42A5-E862-2F5C39442BED}"/>
              </a:ext>
            </a:extLst>
          </p:cNvPr>
          <p:cNvSpPr txBox="1"/>
          <p:nvPr/>
        </p:nvSpPr>
        <p:spPr>
          <a:xfrm>
            <a:off x="1342112" y="988903"/>
            <a:ext cx="7873025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 the proton physics run, </a:t>
            </a:r>
            <a:r>
              <a:rPr lang="en-GB" sz="2000" b="1" dirty="0">
                <a:latin typeface="+mj-lt"/>
              </a:rPr>
              <a:t>we had 63 </a:t>
            </a:r>
            <a:r>
              <a:rPr lang="en-GB" sz="2000" dirty="0">
                <a:latin typeface="+mj-lt"/>
              </a:rPr>
              <a:t>dumps with more than 1200 bunches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33 were protection dumps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30 were OP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In 2022 we had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60 Protection dumps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42 OP dumps</a:t>
            </a:r>
          </a:p>
        </p:txBody>
      </p:sp>
    </p:spTree>
    <p:extLst>
      <p:ext uri="{BB962C8B-B14F-4D97-AF65-F5344CB8AC3E}">
        <p14:creationId xmlns:p14="http://schemas.microsoft.com/office/powerpoint/2010/main" val="1552238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C435D-8491-8E7B-C2F1-89AEEE84B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824695" cy="714265"/>
          </a:xfrm>
        </p:spPr>
        <p:txBody>
          <a:bodyPr>
            <a:normAutofit/>
          </a:bodyPr>
          <a:lstStyle/>
          <a:p>
            <a:r>
              <a:rPr lang="en-GB" dirty="0"/>
              <a:t>Impact of 1.6e11 and larger than expected emittance </a:t>
            </a:r>
          </a:p>
        </p:txBody>
      </p:sp>
      <p:pic>
        <p:nvPicPr>
          <p:cNvPr id="5" name="Content Placeholder 4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D1A1DB5A-FB52-B936-D9EE-5EC3D9886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34" y="1906828"/>
            <a:ext cx="9569942" cy="339107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1DB320-AEFA-FD64-6CE5-AD9905857002}"/>
              </a:ext>
            </a:extLst>
          </p:cNvPr>
          <p:cNvSpPr txBox="1"/>
          <p:nvPr/>
        </p:nvSpPr>
        <p:spPr>
          <a:xfrm>
            <a:off x="988134" y="961930"/>
            <a:ext cx="97164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At start of fill it takes </a:t>
            </a:r>
            <a:r>
              <a:rPr lang="en-US" sz="1800" b="1" dirty="0">
                <a:latin typeface="+mn-lt"/>
              </a:rPr>
              <a:t>~45 minutes </a:t>
            </a:r>
            <a:r>
              <a:rPr lang="en-US" sz="1800" dirty="0">
                <a:latin typeface="+mn-lt"/>
              </a:rPr>
              <a:t>to level to target configuration which is designed for </a:t>
            </a:r>
            <a:r>
              <a:rPr lang="en-US" sz="1800" b="1" dirty="0">
                <a:latin typeface="+mn-lt"/>
              </a:rPr>
              <a:t>1.8E11 </a:t>
            </a:r>
            <a:r>
              <a:rPr lang="en-US" sz="1800" dirty="0">
                <a:latin typeface="+mn-lt"/>
              </a:rPr>
              <a:t>vs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1.6E11</a:t>
            </a:r>
            <a:r>
              <a:rPr lang="en-US" sz="1800" b="1" dirty="0">
                <a:latin typeface="+mn-lt"/>
              </a:rPr>
              <a:t> ppb </a:t>
            </a:r>
            <a:r>
              <a:rPr lang="en-US" sz="1800" dirty="0">
                <a:latin typeface="+mn-lt"/>
              </a:rPr>
              <a:t>and for </a:t>
            </a:r>
            <a:r>
              <a:rPr lang="en-US" sz="1800" b="1" dirty="0">
                <a:latin typeface="+mn-lt"/>
              </a:rPr>
              <a:t>~10% smaller emittances </a:t>
            </a:r>
            <a:r>
              <a:rPr lang="en-US" sz="1800" dirty="0">
                <a:latin typeface="+mn-lt"/>
              </a:rPr>
              <a:t>(nominal vs BCMS)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latin typeface="+mn-lt"/>
              </a:rPr>
              <a:t>Lumi lost, in particular, for the shorter fills</a:t>
            </a:r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05D1B292-63E5-D06A-2D89-2764272CB1F4}"/>
              </a:ext>
            </a:extLst>
          </p:cNvPr>
          <p:cNvSpPr/>
          <p:nvPr/>
        </p:nvSpPr>
        <p:spPr>
          <a:xfrm rot="10800000" flipH="1">
            <a:off x="1948260" y="2468875"/>
            <a:ext cx="115215" cy="883315"/>
          </a:xfrm>
          <a:prstGeom prst="rtTriangl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394E7E2E-C894-75E6-98BB-4BA5E6BFD8E6}"/>
              </a:ext>
            </a:extLst>
          </p:cNvPr>
          <p:cNvSpPr/>
          <p:nvPr/>
        </p:nvSpPr>
        <p:spPr>
          <a:xfrm rot="10800000" flipH="1">
            <a:off x="4406180" y="2545685"/>
            <a:ext cx="115215" cy="883315"/>
          </a:xfrm>
          <a:prstGeom prst="rtTriangl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E394DF8-AD3D-80CF-9A22-3AB09AF51A3D}"/>
              </a:ext>
            </a:extLst>
          </p:cNvPr>
          <p:cNvSpPr/>
          <p:nvPr/>
        </p:nvSpPr>
        <p:spPr>
          <a:xfrm rot="10800000" flipH="1">
            <a:off x="6518455" y="2559014"/>
            <a:ext cx="115215" cy="883315"/>
          </a:xfrm>
          <a:prstGeom prst="rtTriangl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69C5C70E-B4A1-6514-F852-1CF6A042FF4F}"/>
              </a:ext>
            </a:extLst>
          </p:cNvPr>
          <p:cNvSpPr/>
          <p:nvPr/>
        </p:nvSpPr>
        <p:spPr>
          <a:xfrm rot="10800000" flipH="1">
            <a:off x="9475640" y="2559013"/>
            <a:ext cx="115215" cy="883315"/>
          </a:xfrm>
          <a:prstGeom prst="rtTriangl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BD9C9158-0B93-33AB-1A60-E94DABC5C0C1}"/>
              </a:ext>
            </a:extLst>
          </p:cNvPr>
          <p:cNvSpPr/>
          <p:nvPr/>
        </p:nvSpPr>
        <p:spPr>
          <a:xfrm rot="10800000" flipH="1">
            <a:off x="7424520" y="2507280"/>
            <a:ext cx="115215" cy="883315"/>
          </a:xfrm>
          <a:prstGeom prst="rtTriangle">
            <a:avLst/>
          </a:prstGeom>
          <a:solidFill>
            <a:srgbClr val="008E4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80A621-A314-222D-8A67-C1F9D62941A7}"/>
              </a:ext>
            </a:extLst>
          </p:cNvPr>
          <p:cNvSpPr txBox="1"/>
          <p:nvPr/>
        </p:nvSpPr>
        <p:spPr>
          <a:xfrm flipH="1">
            <a:off x="335250" y="5239045"/>
            <a:ext cx="1176758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The green triangles show the potential gain of squeezing directly to the requested luminosity</a:t>
            </a:r>
          </a:p>
          <a:p>
            <a:pPr algn="l"/>
            <a:r>
              <a:rPr lang="en-GB" sz="2000" dirty="0">
                <a:latin typeface="+mn-lt"/>
              </a:rPr>
              <a:t>The expected gain in integrated luminosity is </a:t>
            </a:r>
            <a:r>
              <a:rPr lang="en-GB" sz="2000" b="1" dirty="0">
                <a:latin typeface="+mn-lt"/>
              </a:rPr>
              <a:t>around ~2-3% </a:t>
            </a:r>
            <a:r>
              <a:rPr lang="en-GB" sz="2000" dirty="0">
                <a:latin typeface="+mn-lt"/>
              </a:rPr>
              <a:t>more for shorter fills</a:t>
            </a:r>
          </a:p>
        </p:txBody>
      </p:sp>
    </p:spTree>
    <p:extLst>
      <p:ext uri="{BB962C8B-B14F-4D97-AF65-F5344CB8AC3E}">
        <p14:creationId xmlns:p14="http://schemas.microsoft.com/office/powerpoint/2010/main" val="278099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2AD3-B23F-CB74-4F9B-D572D2F9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274638"/>
            <a:ext cx="9442115" cy="714265"/>
          </a:xfrm>
        </p:spPr>
        <p:txBody>
          <a:bodyPr>
            <a:normAutofit/>
          </a:bodyPr>
          <a:lstStyle/>
          <a:p>
            <a:r>
              <a:rPr lang="en-GB" dirty="0"/>
              <a:t>Squeeze in one step to target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E85D0-2C19-A729-03FB-E15266CEF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035" y="1201510"/>
            <a:ext cx="11434387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previous limitation was that we had to take every </a:t>
            </a:r>
            <a:r>
              <a:rPr lang="el-GR" dirty="0"/>
              <a:t>β</a:t>
            </a:r>
            <a:r>
              <a:rPr lang="en-GB" dirty="0"/>
              <a:t>* step</a:t>
            </a:r>
          </a:p>
          <a:p>
            <a:pPr lvl="1"/>
            <a:r>
              <a:rPr lang="en-GB" dirty="0"/>
              <a:t>Every step takes a few minutes due to the arming procedure of feedbacks, power converters and collimators</a:t>
            </a:r>
          </a:p>
          <a:p>
            <a:r>
              <a:rPr lang="en-GB" dirty="0"/>
              <a:t>New method allows for one </a:t>
            </a:r>
            <a:r>
              <a:rPr lang="en-GB" b="1" dirty="0"/>
              <a:t>big first step </a:t>
            </a:r>
            <a:r>
              <a:rPr lang="en-GB" dirty="0"/>
              <a:t>to reach the desired </a:t>
            </a:r>
            <a:r>
              <a:rPr lang="el-GR" dirty="0"/>
              <a:t>β</a:t>
            </a:r>
            <a:r>
              <a:rPr lang="en-GB" dirty="0"/>
              <a:t>* giving the desired luminosity</a:t>
            </a:r>
          </a:p>
          <a:p>
            <a:pPr lvl="1"/>
            <a:r>
              <a:rPr lang="en-GB" dirty="0"/>
              <a:t>Much faster since orbit feedback, collimator etc can be played in one step </a:t>
            </a:r>
          </a:p>
          <a:p>
            <a:pPr lvl="1"/>
            <a:r>
              <a:rPr lang="en-GB" dirty="0"/>
              <a:t>Was tested successfully in 2023 with 3 bunches just before the incident</a:t>
            </a:r>
          </a:p>
          <a:p>
            <a:pPr lvl="1"/>
            <a:r>
              <a:rPr lang="en-GB" dirty="0"/>
              <a:t>Plan to use in 2024</a:t>
            </a:r>
          </a:p>
          <a:p>
            <a:r>
              <a:rPr lang="en-GB" dirty="0"/>
              <a:t>Should we change the start of the collision, e.g. to 90cm?</a:t>
            </a:r>
          </a:p>
          <a:p>
            <a:pPr lvl="1"/>
            <a:r>
              <a:rPr lang="en-GB" b="1" dirty="0"/>
              <a:t>After the implementation of the “squeeze and collide” </a:t>
            </a:r>
            <a:r>
              <a:rPr lang="en-GB" dirty="0"/>
              <a:t>we would lose on decreasing the </a:t>
            </a:r>
            <a:r>
              <a:rPr lang="el-GR" dirty="0"/>
              <a:t>β</a:t>
            </a:r>
            <a:r>
              <a:rPr lang="en-GB" dirty="0"/>
              <a:t>* where we start to collide</a:t>
            </a:r>
          </a:p>
          <a:p>
            <a:pPr lvl="1"/>
            <a:r>
              <a:rPr lang="en-GB" dirty="0"/>
              <a:t>Squeeze takes always some time and now we will be already producing at this squeeze</a:t>
            </a:r>
          </a:p>
          <a:p>
            <a:pPr lvl="2"/>
            <a:r>
              <a:rPr lang="en-GB" dirty="0"/>
              <a:t>In particular for </a:t>
            </a:r>
            <a:r>
              <a:rPr lang="en-GB" dirty="0" err="1"/>
              <a:t>LHCb</a:t>
            </a:r>
            <a:r>
              <a:rPr lang="en-GB" dirty="0"/>
              <a:t> and ALICE where integrated </a:t>
            </a:r>
            <a:r>
              <a:rPr lang="en-GB" dirty="0" err="1"/>
              <a:t>lumi</a:t>
            </a:r>
            <a:r>
              <a:rPr lang="en-GB" dirty="0"/>
              <a:t> is directly determined by time in Stable beams </a:t>
            </a:r>
          </a:p>
          <a:p>
            <a:pPr lvl="2"/>
            <a:r>
              <a:rPr lang="en-GB" dirty="0"/>
              <a:t> One could envisage at some point colliding at the end of the ramp (rotation could be done above 5.5 TeV) </a:t>
            </a:r>
          </a:p>
        </p:txBody>
      </p:sp>
    </p:spTree>
    <p:extLst>
      <p:ext uri="{BB962C8B-B14F-4D97-AF65-F5344CB8AC3E}">
        <p14:creationId xmlns:p14="http://schemas.microsoft.com/office/powerpoint/2010/main" val="4247994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BD1B6-80CE-1C84-9E38-F80440A51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00" y="126170"/>
            <a:ext cx="6561739" cy="714265"/>
          </a:xfrm>
        </p:spPr>
        <p:txBody>
          <a:bodyPr/>
          <a:lstStyle/>
          <a:p>
            <a:r>
              <a:rPr lang="en-GB" dirty="0"/>
              <a:t>Pile-up à la carte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C4417-CB52-F9D0-CF2D-8227044F6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2255" y="1124699"/>
            <a:ext cx="6336825" cy="5031056"/>
          </a:xfrm>
        </p:spPr>
        <p:txBody>
          <a:bodyPr>
            <a:noAutofit/>
          </a:bodyPr>
          <a:lstStyle/>
          <a:p>
            <a:r>
              <a:rPr lang="en-GB" sz="2000" dirty="0"/>
              <a:t>Most of the year we were </a:t>
            </a:r>
            <a:r>
              <a:rPr lang="el-GR" sz="2000" dirty="0"/>
              <a:t>β</a:t>
            </a:r>
            <a:r>
              <a:rPr lang="en-GB" sz="2000" dirty="0"/>
              <a:t>-levelling on CMS and then separating ATLAS</a:t>
            </a:r>
          </a:p>
          <a:p>
            <a:r>
              <a:rPr lang="en-GB" sz="2000" dirty="0"/>
              <a:t>Last week of proton operation “virtual </a:t>
            </a:r>
            <a:r>
              <a:rPr lang="en-GB" sz="2000" dirty="0" err="1"/>
              <a:t>lumi</a:t>
            </a:r>
            <a:r>
              <a:rPr lang="en-GB" sz="2000" dirty="0"/>
              <a:t>” was introduced</a:t>
            </a:r>
          </a:p>
          <a:p>
            <a:pPr lvl="1"/>
            <a:r>
              <a:rPr lang="en-GB" sz="1600" dirty="0"/>
              <a:t>It is based on machine and beam parameters and gives the expected luminosity if they were heads-on</a:t>
            </a:r>
          </a:p>
          <a:p>
            <a:pPr lvl="1"/>
            <a:r>
              <a:rPr lang="en-GB" sz="1600" b="1" dirty="0"/>
              <a:t>Lumi-imbalance </a:t>
            </a:r>
            <a:r>
              <a:rPr lang="en-GB" sz="1600" dirty="0"/>
              <a:t>will be determined by the</a:t>
            </a:r>
            <a:r>
              <a:rPr lang="en-GB" sz="1600" b="1" dirty="0"/>
              <a:t> experimental calibration (</a:t>
            </a:r>
            <a:r>
              <a:rPr lang="en-GB" sz="1600" dirty="0"/>
              <a:t>as long as we are in levelling)</a:t>
            </a:r>
            <a:endParaRPr lang="en-GB" sz="1600" b="1" dirty="0"/>
          </a:p>
          <a:p>
            <a:r>
              <a:rPr lang="en-GB" dirty="0"/>
              <a:t>Use the virtual luminosity for </a:t>
            </a:r>
            <a:r>
              <a:rPr lang="el-GR" dirty="0"/>
              <a:t>β</a:t>
            </a:r>
            <a:r>
              <a:rPr lang="en-GB" dirty="0"/>
              <a:t>* levelling and separate to the requested pile-up </a:t>
            </a:r>
          </a:p>
          <a:p>
            <a:pPr lvl="1"/>
            <a:r>
              <a:rPr lang="en-GB" dirty="0"/>
              <a:t>Potential improvements for 2024</a:t>
            </a:r>
          </a:p>
          <a:p>
            <a:pPr lvl="2"/>
            <a:r>
              <a:rPr lang="en-GB" dirty="0"/>
              <a:t>ATLAS and CMS could request the pileup over dip (</a:t>
            </a:r>
            <a:r>
              <a:rPr lang="en-GB" dirty="0" err="1"/>
              <a:t>LHCb</a:t>
            </a:r>
            <a:r>
              <a:rPr lang="en-GB" dirty="0"/>
              <a:t> and ALICE already doing this)</a:t>
            </a:r>
          </a:p>
          <a:p>
            <a:pPr lvl="2"/>
            <a:r>
              <a:rPr lang="en-GB" dirty="0"/>
              <a:t>Try to anticipate the increase of luminosity by separating the beam at the same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52B3DD-41BE-7844-91CC-3469D1424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89" y="1124699"/>
            <a:ext cx="4434485" cy="422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983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7137814" cy="714265"/>
          </a:xfrm>
        </p:spPr>
        <p:txBody>
          <a:bodyPr/>
          <a:lstStyle/>
          <a:p>
            <a:r>
              <a:rPr lang="en-US" dirty="0"/>
              <a:t>OP cycle in the very High-</a:t>
            </a:r>
            <a:r>
              <a:rPr lang="el-GR" dirty="0"/>
              <a:t>β</a:t>
            </a:r>
            <a:r>
              <a:rPr lang="en-US" dirty="0"/>
              <a:t> run</a:t>
            </a:r>
          </a:p>
        </p:txBody>
      </p:sp>
      <p:sp>
        <p:nvSpPr>
          <p:cNvPr id="15" name="Mostrina 14"/>
          <p:cNvSpPr/>
          <p:nvPr/>
        </p:nvSpPr>
        <p:spPr>
          <a:xfrm>
            <a:off x="2485930" y="1259780"/>
            <a:ext cx="3261979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Ramp&amp;DeSqueeze</a:t>
            </a:r>
            <a:endParaRPr lang="en-GB" b="1" dirty="0"/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~ 75/17/75/17 m</a:t>
            </a:r>
          </a:p>
          <a:p>
            <a:pPr algn="ctr"/>
            <a:r>
              <a:rPr lang="en-GB" b="1" dirty="0"/>
              <a:t>(IP1/2/5/8)</a:t>
            </a:r>
          </a:p>
        </p:txBody>
      </p:sp>
      <p:sp>
        <p:nvSpPr>
          <p:cNvPr id="16" name="Mostrina 15"/>
          <p:cNvSpPr/>
          <p:nvPr/>
        </p:nvSpPr>
        <p:spPr>
          <a:xfrm>
            <a:off x="5663369" y="1259780"/>
            <a:ext cx="3202991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DeSqueeze</a:t>
            </a:r>
            <a:r>
              <a:rPr lang="en-GB" b="1" dirty="0"/>
              <a:t> to</a:t>
            </a:r>
          </a:p>
          <a:p>
            <a:pPr algn="ctr"/>
            <a:r>
              <a:rPr lang="en-GB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/>
              <a:t>* = 120 m in IP1&amp;5</a:t>
            </a:r>
          </a:p>
        </p:txBody>
      </p:sp>
      <p:sp>
        <p:nvSpPr>
          <p:cNvPr id="17" name="Mostrina 16"/>
          <p:cNvSpPr/>
          <p:nvPr/>
        </p:nvSpPr>
        <p:spPr>
          <a:xfrm>
            <a:off x="8756268" y="1259780"/>
            <a:ext cx="3202991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/>
              <a:t>DeSqueeze</a:t>
            </a:r>
            <a:r>
              <a:rPr lang="en-GB" b="1" dirty="0"/>
              <a:t> to</a:t>
            </a:r>
          </a:p>
          <a:p>
            <a:pPr algn="ctr"/>
            <a:r>
              <a:rPr lang="en-GB" sz="2800" b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sz="2800" b="1" dirty="0"/>
              <a:t>* = 3/6 km! </a:t>
            </a:r>
            <a:r>
              <a:rPr lang="en-GB" b="1" dirty="0"/>
              <a:t>in H/V in IP1&amp;5</a:t>
            </a:r>
          </a:p>
        </p:txBody>
      </p:sp>
      <p:sp>
        <p:nvSpPr>
          <p:cNvPr id="18" name="Pentagono 17"/>
          <p:cNvSpPr/>
          <p:nvPr/>
        </p:nvSpPr>
        <p:spPr>
          <a:xfrm>
            <a:off x="246468" y="1259780"/>
            <a:ext cx="2324002" cy="923018"/>
          </a:xfrm>
          <a:prstGeom prst="homePlate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Injection</a:t>
            </a:r>
          </a:p>
          <a:p>
            <a:pPr algn="ctr"/>
            <a:r>
              <a:rPr lang="en-GB" b="1" dirty="0"/>
              <a:t>(no phase knob)</a:t>
            </a:r>
          </a:p>
        </p:txBody>
      </p:sp>
      <p:sp>
        <p:nvSpPr>
          <p:cNvPr id="19" name="Mostrina 18"/>
          <p:cNvSpPr/>
          <p:nvPr/>
        </p:nvSpPr>
        <p:spPr>
          <a:xfrm>
            <a:off x="688452" y="2398342"/>
            <a:ext cx="2226620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Q change</a:t>
            </a:r>
          </a:p>
        </p:txBody>
      </p:sp>
      <p:sp>
        <p:nvSpPr>
          <p:cNvPr id="20" name="Mostrina 19"/>
          <p:cNvSpPr/>
          <p:nvPr/>
        </p:nvSpPr>
        <p:spPr>
          <a:xfrm>
            <a:off x="2839059" y="2398342"/>
            <a:ext cx="3181768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/>
              <a:t>Establish and optimize collisions</a:t>
            </a:r>
            <a:endParaRPr lang="en-GB" b="1" dirty="0"/>
          </a:p>
        </p:txBody>
      </p:sp>
      <p:sp>
        <p:nvSpPr>
          <p:cNvPr id="21" name="Mostrina 20"/>
          <p:cNvSpPr/>
          <p:nvPr/>
        </p:nvSpPr>
        <p:spPr>
          <a:xfrm>
            <a:off x="5922454" y="2398342"/>
            <a:ext cx="3261979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Deploy physics conf. of collimation and XRPs</a:t>
            </a:r>
          </a:p>
        </p:txBody>
      </p:sp>
      <p:sp>
        <p:nvSpPr>
          <p:cNvPr id="22" name="Mostrina 21"/>
          <p:cNvSpPr/>
          <p:nvPr/>
        </p:nvSpPr>
        <p:spPr>
          <a:xfrm>
            <a:off x="9115543" y="2398342"/>
            <a:ext cx="2413680" cy="923018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Data tacking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85BCE3-53D1-4A3E-0C4D-6AB3180C6185}"/>
              </a:ext>
            </a:extLst>
          </p:cNvPr>
          <p:cNvSpPr txBox="1"/>
          <p:nvPr/>
        </p:nvSpPr>
        <p:spPr>
          <a:xfrm flipH="1" flipV="1">
            <a:off x="873183" y="3559579"/>
            <a:ext cx="10656040" cy="20425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GB" sz="1600" dirty="0" err="1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A6D6197-00CF-E3C1-5674-5BA1B588F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076" y="3559579"/>
            <a:ext cx="11282755" cy="2355082"/>
          </a:xfrm>
        </p:spPr>
        <p:txBody>
          <a:bodyPr>
            <a:normAutofit/>
          </a:bodyPr>
          <a:lstStyle/>
          <a:p>
            <a:r>
              <a:rPr lang="en-GB" dirty="0"/>
              <a:t>Optics measured and corrected at 120m and 3/6km</a:t>
            </a:r>
          </a:p>
          <a:p>
            <a:r>
              <a:rPr lang="en-GB" dirty="0"/>
              <a:t>All fills were below 3e11 in total bunch intensity so we could have the safe flag</a:t>
            </a:r>
          </a:p>
          <a:p>
            <a:r>
              <a:rPr lang="en-GB" dirty="0"/>
              <a:t>The </a:t>
            </a:r>
            <a:r>
              <a:rPr lang="en-GB" b="1" dirty="0"/>
              <a:t>requested 300ub</a:t>
            </a:r>
            <a:r>
              <a:rPr lang="en-GB" b="1" baseline="30000" dirty="0"/>
              <a:t>-1</a:t>
            </a:r>
            <a:r>
              <a:rPr lang="en-GB" b="1" dirty="0"/>
              <a:t> to TOTEM and 329ub</a:t>
            </a:r>
            <a:r>
              <a:rPr lang="en-GB" b="1" baseline="30000" dirty="0"/>
              <a:t>-1</a:t>
            </a:r>
            <a:r>
              <a:rPr lang="en-GB" b="1" dirty="0"/>
              <a:t> to ALFA </a:t>
            </a:r>
            <a:r>
              <a:rPr lang="en-GB" dirty="0"/>
              <a:t>was delivered at 3km/6km during a total of 70h in 9 fills   </a:t>
            </a:r>
          </a:p>
        </p:txBody>
      </p:sp>
    </p:spTree>
    <p:extLst>
      <p:ext uri="{BB962C8B-B14F-4D97-AF65-F5344CB8AC3E}">
        <p14:creationId xmlns:p14="http://schemas.microsoft.com/office/powerpoint/2010/main" val="4277559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95" y="279790"/>
            <a:ext cx="5870449" cy="111889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Automated collimation handling for the High-</a:t>
            </a:r>
            <a:r>
              <a:rPr lang="el-GR" dirty="0"/>
              <a:t>β</a:t>
            </a:r>
            <a:r>
              <a:rPr lang="en-US" dirty="0"/>
              <a:t> run	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30" b="75160"/>
          <a:stretch/>
        </p:blipFill>
        <p:spPr>
          <a:xfrm>
            <a:off x="6819690" y="1697320"/>
            <a:ext cx="5372310" cy="2819677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470668" y="1623965"/>
            <a:ext cx="5745163" cy="29610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Previously all tasks had to be manually. For the</a:t>
            </a:r>
          </a:p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first time they were included in a sequence -&gt;</a:t>
            </a:r>
          </a:p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Less expert intervention was needed during the run</a:t>
            </a:r>
          </a:p>
          <a:p>
            <a:pPr algn="l">
              <a:lnSpc>
                <a:spcPct val="120000"/>
              </a:lnSpc>
              <a:buClr>
                <a:schemeClr val="tx2"/>
              </a:buClr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Sequence of tasks:</a:t>
            </a:r>
          </a:p>
          <a:p>
            <a:pPr marL="800100" lvl="1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Scraping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using TCP.7</a:t>
            </a:r>
          </a:p>
          <a:p>
            <a:pPr marL="800100" lvl="1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Move standard collimators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to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physics settings </a:t>
            </a:r>
          </a:p>
          <a:p>
            <a:pPr marL="800100" lvl="1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Move crystals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to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physics settings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  <a:p>
            <a:pPr marL="800100" lvl="1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Retract TCP.7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to physics settings</a:t>
            </a:r>
          </a:p>
          <a:p>
            <a:pPr marL="800100" lvl="1" indent="-342900">
              <a:lnSpc>
                <a:spcPct val="120000"/>
              </a:lnSpc>
              <a:buClr>
                <a:schemeClr val="tx2"/>
              </a:buClr>
              <a:buFont typeface="+mj-lt"/>
              <a:buAutoNum type="arabicPeriod"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Move XRPs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to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GB" dirty="0">
                <a:solidFill>
                  <a:schemeClr val="tx2"/>
                </a:solidFill>
                <a:latin typeface="+mj-lt"/>
              </a:rPr>
              <a:t>physics settings (dedicated seq.)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3F608B-50CD-DDC5-CC28-586019C15355}"/>
              </a:ext>
            </a:extLst>
          </p:cNvPr>
          <p:cNvSpPr txBox="1"/>
          <p:nvPr/>
        </p:nvSpPr>
        <p:spPr>
          <a:xfrm>
            <a:off x="1448995" y="5003605"/>
            <a:ext cx="9985300" cy="883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GB" sz="1600" dirty="0" err="1">
              <a:latin typeface="+mn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4A1D7E-8970-C524-E110-F8537330414C}"/>
              </a:ext>
            </a:extLst>
          </p:cNvPr>
          <p:cNvSpPr txBox="1"/>
          <p:nvPr/>
        </p:nvSpPr>
        <p:spPr>
          <a:xfrm>
            <a:off x="2178690" y="5133270"/>
            <a:ext cx="116751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latin typeface="+mn-lt"/>
              </a:rPr>
              <a:t>Very good reproducibility of the orbit fill-to-fill</a:t>
            </a:r>
          </a:p>
        </p:txBody>
      </p:sp>
    </p:spTree>
    <p:extLst>
      <p:ext uri="{BB962C8B-B14F-4D97-AF65-F5344CB8AC3E}">
        <p14:creationId xmlns:p14="http://schemas.microsoft.com/office/powerpoint/2010/main" val="41758392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E0A42-D595-71F4-387F-33DB6C1C5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Run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2FA43-53B5-F8AA-B8C7-249016CF7B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6331308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A full ramp and squeeze down to </a:t>
            </a:r>
            <a:r>
              <a:rPr lang="el-GR" dirty="0"/>
              <a:t>β</a:t>
            </a:r>
            <a:r>
              <a:rPr lang="en-GB" dirty="0"/>
              <a:t>* of 50 cm in IP1, IP2 and IP8</a:t>
            </a:r>
          </a:p>
          <a:p>
            <a:pPr lvl="1"/>
            <a:r>
              <a:rPr lang="en-GB" dirty="0"/>
              <a:t>Squeeze to the lowest </a:t>
            </a:r>
            <a:r>
              <a:rPr lang="el-GR" dirty="0"/>
              <a:t>β</a:t>
            </a:r>
            <a:r>
              <a:rPr lang="en-GB" dirty="0"/>
              <a:t>* in the ramp so far</a:t>
            </a:r>
          </a:p>
          <a:p>
            <a:pPr lvl="1"/>
            <a:r>
              <a:rPr lang="en-GB" dirty="0"/>
              <a:t>The crystal collimation was used for the first time with ions (see collimation talk)</a:t>
            </a:r>
          </a:p>
          <a:p>
            <a:r>
              <a:rPr lang="en-GB" dirty="0"/>
              <a:t>A very </a:t>
            </a:r>
            <a:r>
              <a:rPr lang="en-GB" b="1" dirty="0"/>
              <a:t>challenging operation</a:t>
            </a:r>
          </a:p>
          <a:p>
            <a:pPr lvl="1"/>
            <a:r>
              <a:rPr lang="en-GB" dirty="0"/>
              <a:t>Many technical issues</a:t>
            </a:r>
          </a:p>
          <a:p>
            <a:pPr lvl="2"/>
            <a:r>
              <a:rPr lang="en-GB" dirty="0"/>
              <a:t>Background (Matteo)</a:t>
            </a:r>
          </a:p>
          <a:p>
            <a:pPr lvl="2"/>
            <a:r>
              <a:rPr lang="en-GB" dirty="0"/>
              <a:t>Losses in the ramp (Sara)</a:t>
            </a:r>
          </a:p>
          <a:p>
            <a:pPr lvl="2"/>
            <a:r>
              <a:rPr lang="en-GB" dirty="0"/>
              <a:t>QPS (Jens)</a:t>
            </a:r>
          </a:p>
          <a:p>
            <a:pPr lvl="2"/>
            <a:r>
              <a:rPr lang="en-GB" b="1" dirty="0"/>
              <a:t>10Hz (</a:t>
            </a:r>
            <a:r>
              <a:rPr lang="en-GB" dirty="0"/>
              <a:t>Maria’s</a:t>
            </a:r>
            <a:r>
              <a:rPr lang="en-GB" b="1" dirty="0"/>
              <a:t>)</a:t>
            </a:r>
          </a:p>
          <a:p>
            <a:pPr lvl="1"/>
            <a:r>
              <a:rPr lang="en-GB" dirty="0"/>
              <a:t>Long time to fill, short time in stable beams</a:t>
            </a:r>
          </a:p>
          <a:p>
            <a:pPr lvl="1"/>
            <a:r>
              <a:rPr lang="en-GB" dirty="0"/>
              <a:t>Very dynamic run in terms of crystal optimization, filling schemes, levelling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41A3932-A9C0-C065-A457-8C7FBE7E175A}"/>
              </a:ext>
            </a:extLst>
          </p:cNvPr>
          <p:cNvSpPr/>
          <p:nvPr/>
        </p:nvSpPr>
        <p:spPr>
          <a:xfrm>
            <a:off x="7699007" y="1431940"/>
            <a:ext cx="3779328" cy="487281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9C4A892-23B1-6934-DE23-4EAC26EB4117}"/>
              </a:ext>
            </a:extLst>
          </p:cNvPr>
          <p:cNvSpPr/>
          <p:nvPr/>
        </p:nvSpPr>
        <p:spPr>
          <a:xfrm>
            <a:off x="7699007" y="2026219"/>
            <a:ext cx="3779328" cy="487281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and squeeze to </a:t>
            </a:r>
            <a:r>
              <a:rPr lang="el-GR" dirty="0"/>
              <a:t>β</a:t>
            </a:r>
            <a:r>
              <a:rPr lang="en-GB" dirty="0"/>
              <a:t>* 50cm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3FB30E7-C8BA-FC3F-90E5-89BDDC357574}"/>
              </a:ext>
            </a:extLst>
          </p:cNvPr>
          <p:cNvSpPr/>
          <p:nvPr/>
        </p:nvSpPr>
        <p:spPr>
          <a:xfrm>
            <a:off x="7708914" y="2617033"/>
            <a:ext cx="3779328" cy="487281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5B52CA6-FEE6-4E3D-137D-79F457AB9D45}"/>
              </a:ext>
            </a:extLst>
          </p:cNvPr>
          <p:cNvSpPr/>
          <p:nvPr/>
        </p:nvSpPr>
        <p:spPr>
          <a:xfrm>
            <a:off x="7758115" y="3207847"/>
            <a:ext cx="3779328" cy="487281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3C1822D-B4C9-C204-39F1-C6B451E9B5B5}"/>
              </a:ext>
            </a:extLst>
          </p:cNvPr>
          <p:cNvSpPr/>
          <p:nvPr/>
        </p:nvSpPr>
        <p:spPr>
          <a:xfrm>
            <a:off x="7793067" y="3818306"/>
            <a:ext cx="3779328" cy="487281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Stable beams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B14A389-DFED-E11F-9F48-37BC46E1CA1E}"/>
              </a:ext>
            </a:extLst>
          </p:cNvPr>
          <p:cNvGrpSpPr/>
          <p:nvPr/>
        </p:nvGrpSpPr>
        <p:grpSpPr bwMode="auto">
          <a:xfrm>
            <a:off x="6598203" y="379281"/>
            <a:ext cx="1110711" cy="436135"/>
            <a:chOff x="3167062" y="2715766"/>
            <a:chExt cx="1110711" cy="436135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FFD9E8A5-7FE6-F0DA-A76A-7A0B2872FD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01783" y="2904124"/>
              <a:ext cx="24394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A214D37-AE78-8A2A-EAA8-F20090DCEC2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601784" y="2976132"/>
              <a:ext cx="243942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C1A1DC7-0E8E-B8A6-9E86-D8F327A5D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3167062" y="2715766"/>
              <a:ext cx="434720" cy="41743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C1A0A30-70F0-150B-43A1-64B5079CD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3843053" y="2734470"/>
              <a:ext cx="434720" cy="417431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1DC01E9-715D-D6B2-8936-7606F5C88F1A}"/>
              </a:ext>
            </a:extLst>
          </p:cNvPr>
          <p:cNvSpPr txBox="1"/>
          <p:nvPr/>
        </p:nvSpPr>
        <p:spPr>
          <a:xfrm>
            <a:off x="7719122" y="5310845"/>
            <a:ext cx="442893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latin typeface="+mn-lt"/>
              </a:rPr>
              <a:t>*Additional step of inverting crossing angle after end of ramp for neg-polarity (IP2) </a:t>
            </a:r>
          </a:p>
        </p:txBody>
      </p:sp>
    </p:spTree>
    <p:extLst>
      <p:ext uri="{BB962C8B-B14F-4D97-AF65-F5344CB8AC3E}">
        <p14:creationId xmlns:p14="http://schemas.microsoft.com/office/powerpoint/2010/main" val="803839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02518DF-11D9-2D23-2A6E-AF994F00F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9334" y="3257801"/>
            <a:ext cx="6124318" cy="26438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A7D5FA-7333-61FF-9855-F08E8FA41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10Hz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A8181-9E27-4B1B-CC18-432E1E3C3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033465"/>
            <a:ext cx="5250911" cy="477664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Two locations stand out:</a:t>
            </a:r>
          </a:p>
          <a:p>
            <a:pPr lvl="1"/>
            <a:r>
              <a:rPr lang="en-GB" dirty="0"/>
              <a:t>13L.2 and 13.L8</a:t>
            </a:r>
          </a:p>
          <a:p>
            <a:pPr lvl="1"/>
            <a:r>
              <a:rPr lang="en-GB" dirty="0"/>
              <a:t>The reason we don’t see Q6 this run is difference of location of the crystals vs normal collimation </a:t>
            </a:r>
          </a:p>
          <a:p>
            <a:r>
              <a:rPr lang="en-GB" b="1" dirty="0"/>
              <a:t>Several Investigations are ongoing</a:t>
            </a:r>
          </a:p>
          <a:p>
            <a:pPr lvl="1"/>
            <a:r>
              <a:rPr lang="en-GB" dirty="0"/>
              <a:t>Having high-rate data when the beams are not dumped</a:t>
            </a:r>
          </a:p>
          <a:p>
            <a:pPr lvl="2"/>
            <a:r>
              <a:rPr lang="en-GB" dirty="0"/>
              <a:t>On demand like Post-mortem is investigated</a:t>
            </a:r>
          </a:p>
          <a:p>
            <a:pPr lvl="1"/>
            <a:r>
              <a:rPr lang="en-GB" dirty="0"/>
              <a:t>Proposal to equip</a:t>
            </a:r>
            <a:r>
              <a:rPr lang="en-US" sz="2000" b="1" dirty="0"/>
              <a:t> MQ13.L8 </a:t>
            </a:r>
            <a:r>
              <a:rPr lang="en-US" sz="2000" dirty="0"/>
              <a:t>and the two surrounding dipoles with an array of vibration sensors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Survey for 4 weeks during commissioning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FE56A3-7470-71F0-30BB-4AB8811EA5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018" y="600939"/>
            <a:ext cx="6059795" cy="2615977"/>
          </a:xfrm>
          <a:prstGeom prst="rect">
            <a:avLst/>
          </a:prstGeom>
        </p:spPr>
      </p:pic>
      <p:sp>
        <p:nvSpPr>
          <p:cNvPr id="8" name="TextBox 10">
            <a:extLst>
              <a:ext uri="{FF2B5EF4-FFF2-40B4-BE49-F238E27FC236}">
                <a16:creationId xmlns:a16="http://schemas.microsoft.com/office/drawing/2014/main" id="{5972BFCC-024F-00C1-8EF4-BBCC8BEB4AFF}"/>
              </a:ext>
            </a:extLst>
          </p:cNvPr>
          <p:cNvSpPr txBox="1"/>
          <p:nvPr/>
        </p:nvSpPr>
        <p:spPr>
          <a:xfrm>
            <a:off x="11372153" y="725688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00FF"/>
                </a:solidFill>
              </a:rPr>
              <a:t>B1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7E0D94B9-086A-31BD-79F3-B9D1173CE8D9}"/>
              </a:ext>
            </a:extLst>
          </p:cNvPr>
          <p:cNvSpPr txBox="1"/>
          <p:nvPr/>
        </p:nvSpPr>
        <p:spPr>
          <a:xfrm>
            <a:off x="11390410" y="3410182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F0000"/>
                </a:solidFill>
              </a:rPr>
              <a:t>B2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3DF72518-ED2E-0387-9D27-81DA1659281F}"/>
              </a:ext>
            </a:extLst>
          </p:cNvPr>
          <p:cNvSpPr txBox="1"/>
          <p:nvPr/>
        </p:nvSpPr>
        <p:spPr>
          <a:xfrm>
            <a:off x="6402472" y="259523"/>
            <a:ext cx="1331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B0F0"/>
                </a:solidFill>
              </a:rPr>
              <a:t>#9299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03C7EF-6AF9-70AC-B15C-B6EBB08C5785}"/>
              </a:ext>
            </a:extLst>
          </p:cNvPr>
          <p:cNvCxnSpPr>
            <a:cxnSpLocks/>
          </p:cNvCxnSpPr>
          <p:nvPr/>
        </p:nvCxnSpPr>
        <p:spPr>
          <a:xfrm>
            <a:off x="8899093" y="435710"/>
            <a:ext cx="0" cy="5465922"/>
          </a:xfrm>
          <a:prstGeom prst="line">
            <a:avLst/>
          </a:prstGeom>
          <a:ln>
            <a:solidFill>
              <a:srgbClr val="008E4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5">
            <a:extLst>
              <a:ext uri="{FF2B5EF4-FFF2-40B4-BE49-F238E27FC236}">
                <a16:creationId xmlns:a16="http://schemas.microsoft.com/office/drawing/2014/main" id="{A9A7804B-F740-AAB8-8FBC-0701EB9D33D1}"/>
              </a:ext>
            </a:extLst>
          </p:cNvPr>
          <p:cNvSpPr txBox="1"/>
          <p:nvPr/>
        </p:nvSpPr>
        <p:spPr>
          <a:xfrm>
            <a:off x="8977916" y="307989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8E40"/>
                </a:solidFill>
              </a:rPr>
              <a:t>MQ13.L2</a:t>
            </a:r>
            <a:endParaRPr lang="en-GB" sz="1400" b="1" dirty="0">
              <a:solidFill>
                <a:srgbClr val="008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09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E39FF-B60D-248D-7C61-41F9BF39A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8D9A8-89D3-C84C-D626-7FD4F9806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221" y="1166018"/>
            <a:ext cx="621609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Bunch intensity at start of stable beams:</a:t>
            </a:r>
          </a:p>
          <a:p>
            <a:pPr lvl="1"/>
            <a:r>
              <a:rPr lang="en-US" dirty="0"/>
              <a:t>56-bunch trains: 1.49x10</a:t>
            </a:r>
            <a:r>
              <a:rPr lang="en-US" baseline="30000" dirty="0"/>
              <a:t>8</a:t>
            </a:r>
            <a:r>
              <a:rPr lang="en-US" dirty="0"/>
              <a:t> Pb/bunch</a:t>
            </a:r>
          </a:p>
          <a:p>
            <a:pPr lvl="1"/>
            <a:r>
              <a:rPr lang="en-US" dirty="0"/>
              <a:t>40-bunch trains: 1.66x10</a:t>
            </a:r>
            <a:r>
              <a:rPr lang="en-US" baseline="30000" dirty="0"/>
              <a:t>8</a:t>
            </a:r>
            <a:r>
              <a:rPr lang="en-US" dirty="0"/>
              <a:t> Pb/bunch</a:t>
            </a:r>
          </a:p>
          <a:p>
            <a:pPr lvl="1"/>
            <a:r>
              <a:rPr lang="en-US" b="1" dirty="0"/>
              <a:t>Target: 1.8x10</a:t>
            </a:r>
            <a:r>
              <a:rPr lang="en-US" b="1" baseline="30000" dirty="0"/>
              <a:t>8</a:t>
            </a:r>
            <a:r>
              <a:rPr lang="en-US" b="1" dirty="0"/>
              <a:t> Pb/bunch – reached only in a few fills with 40b-trains</a:t>
            </a:r>
          </a:p>
          <a:p>
            <a:r>
              <a:rPr lang="en-US" b="1" dirty="0"/>
              <a:t>Observed degradation in injected intensity over time</a:t>
            </a:r>
          </a:p>
          <a:p>
            <a:pPr lvl="1"/>
            <a:r>
              <a:rPr lang="en-US" dirty="0"/>
              <a:t>Could partially be recovered by injector optimization, then degrading again</a:t>
            </a:r>
          </a:p>
          <a:p>
            <a:pPr lvl="1"/>
            <a:r>
              <a:rPr lang="en-US" b="1" dirty="0"/>
              <a:t>Crucial that enough time to setup is given to the team</a:t>
            </a:r>
          </a:p>
          <a:p>
            <a:r>
              <a:rPr lang="en-US" b="1" dirty="0"/>
              <a:t>Emittance</a:t>
            </a:r>
          </a:p>
          <a:p>
            <a:pPr lvl="1"/>
            <a:r>
              <a:rPr lang="en-US" dirty="0"/>
              <a:t>BSRT not calibrated, so not reliable (not available at injection)</a:t>
            </a:r>
          </a:p>
          <a:p>
            <a:pPr lvl="1"/>
            <a:r>
              <a:rPr lang="en-US" dirty="0"/>
              <a:t>From emittance scans, </a:t>
            </a:r>
            <a:r>
              <a:rPr lang="el-GR" b="1" dirty="0"/>
              <a:t>ε</a:t>
            </a:r>
            <a:r>
              <a:rPr lang="en-US" b="1" dirty="0"/>
              <a:t>x=2.5 µm </a:t>
            </a:r>
            <a:r>
              <a:rPr lang="el-GR" b="1" dirty="0"/>
              <a:t>ε</a:t>
            </a:r>
            <a:r>
              <a:rPr lang="en-US" b="1" dirty="0"/>
              <a:t>y=1.9 µm</a:t>
            </a:r>
          </a:p>
          <a:p>
            <a:pPr lvl="1"/>
            <a:r>
              <a:rPr lang="en-US" b="1" dirty="0"/>
              <a:t>Target before the run: 1.65 µm average</a:t>
            </a:r>
          </a:p>
          <a:p>
            <a:r>
              <a:rPr lang="en-US" b="1" dirty="0"/>
              <a:t>Less impact on the integrated luminosity compared to the technical issues but potential room for improvement in the next ion run</a:t>
            </a:r>
          </a:p>
          <a:p>
            <a:endParaRPr lang="en-US" dirty="0"/>
          </a:p>
          <a:p>
            <a:pPr marL="36513" indent="0">
              <a:buNone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866542-4F4D-960A-B968-27C3241E70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74" b="14295"/>
          <a:stretch/>
        </p:blipFill>
        <p:spPr>
          <a:xfrm>
            <a:off x="6572267" y="356600"/>
            <a:ext cx="5092353" cy="22038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02588B-18A5-B401-C4C0-E8AFAE5F77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70" t="33781" b="35072"/>
          <a:stretch/>
        </p:blipFill>
        <p:spPr>
          <a:xfrm>
            <a:off x="7652387" y="428608"/>
            <a:ext cx="773124" cy="80093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DCAE0028-7B8C-4EB7-6510-AD1420BF0A84}"/>
              </a:ext>
            </a:extLst>
          </p:cNvPr>
          <p:cNvSpPr/>
          <p:nvPr/>
        </p:nvSpPr>
        <p:spPr>
          <a:xfrm rot="16200000">
            <a:off x="8259451" y="-358376"/>
            <a:ext cx="242446" cy="1475538"/>
          </a:xfrm>
          <a:prstGeom prst="righ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id="{42916D17-969D-07D5-1B4C-5705E97A966E}"/>
              </a:ext>
            </a:extLst>
          </p:cNvPr>
          <p:cNvSpPr txBox="1"/>
          <p:nvPr/>
        </p:nvSpPr>
        <p:spPr>
          <a:xfrm>
            <a:off x="7838461" y="94990"/>
            <a:ext cx="8018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56-b trains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1086CA46-F4F0-5B36-174E-CD48A2EA8987}"/>
              </a:ext>
            </a:extLst>
          </p:cNvPr>
          <p:cNvSpPr/>
          <p:nvPr/>
        </p:nvSpPr>
        <p:spPr>
          <a:xfrm rot="16200000">
            <a:off x="10123452" y="-700727"/>
            <a:ext cx="242446" cy="2160240"/>
          </a:xfrm>
          <a:prstGeom prst="rightBrac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6" name="TextBox 11">
            <a:extLst>
              <a:ext uri="{FF2B5EF4-FFF2-40B4-BE49-F238E27FC236}">
                <a16:creationId xmlns:a16="http://schemas.microsoft.com/office/drawing/2014/main" id="{F7DB4972-EF14-4310-887F-2A7071816020}"/>
              </a:ext>
            </a:extLst>
          </p:cNvPr>
          <p:cNvSpPr txBox="1"/>
          <p:nvPr/>
        </p:nvSpPr>
        <p:spPr>
          <a:xfrm>
            <a:off x="9638661" y="94990"/>
            <a:ext cx="8018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8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2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8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/>
              <a:t>40-b trains</a:t>
            </a:r>
          </a:p>
        </p:txBody>
      </p:sp>
    </p:spTree>
    <p:extLst>
      <p:ext uri="{BB962C8B-B14F-4D97-AF65-F5344CB8AC3E}">
        <p14:creationId xmlns:p14="http://schemas.microsoft.com/office/powerpoint/2010/main" val="132299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luminosity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488870" y="1316725"/>
            <a:ext cx="4367808" cy="3168352"/>
          </a:xfrm>
          <a:prstGeom prst="rect">
            <a:avLst/>
          </a:prstGeom>
        </p:spPr>
        <p:txBody>
          <a:bodyPr vert="horz" lIns="121917" tIns="60959" rIns="121917" bIns="60959" rtlCol="0">
            <a:normAutofit fontScale="70000" lnSpcReduction="20000"/>
          </a:bodyPr>
          <a:lstStyle>
            <a:lvl1pPr marL="342892" indent="-342892" algn="l" defTabSz="914378">
              <a:spcBef>
                <a:spcPts val="0"/>
              </a:spcBef>
              <a:buFont typeface="Arial"/>
              <a:buChar char="•"/>
              <a:defRPr sz="28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 marL="742931" indent="-285743" algn="l" defTabSz="914378">
              <a:spcBef>
                <a:spcPts val="0"/>
              </a:spcBef>
              <a:buFont typeface="Arial"/>
              <a:buChar char="–"/>
              <a:defRPr sz="24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2pPr>
            <a:lvl3pPr marL="1142972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3pPr>
            <a:lvl4pPr marL="1600160" indent="-228594" algn="l" defTabSz="914378">
              <a:spcBef>
                <a:spcPts val="0"/>
              </a:spcBef>
              <a:buFont typeface="Arial"/>
              <a:buChar char="–"/>
              <a:defRPr sz="18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4pPr>
            <a:lvl5pPr marL="2057348" indent="-228594" algn="l" defTabSz="914378">
              <a:spcBef>
                <a:spcPts val="0"/>
              </a:spcBef>
              <a:buFont typeface="Arial"/>
              <a:buChar char="»"/>
              <a:defRPr sz="18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5pPr>
            <a:lvl6pPr marL="2514537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733" dirty="0"/>
              <a:t>Despite all the issues we manage to deliver a substantial amount of luminosity!</a:t>
            </a:r>
          </a:p>
          <a:p>
            <a:endParaRPr lang="en-US" sz="3733" dirty="0"/>
          </a:p>
          <a:p>
            <a:r>
              <a:rPr lang="en-US" sz="3733" dirty="0"/>
              <a:t>Comparison 2018:</a:t>
            </a:r>
          </a:p>
          <a:p>
            <a:pPr lvl="1"/>
            <a:r>
              <a:rPr lang="en-US" sz="3200" dirty="0"/>
              <a:t>ATLAS: 1.797 nb</a:t>
            </a:r>
            <a:r>
              <a:rPr lang="en-US" sz="3200" baseline="30000" dirty="0"/>
              <a:t>-1</a:t>
            </a:r>
          </a:p>
          <a:p>
            <a:pPr lvl="1"/>
            <a:r>
              <a:rPr lang="en-US" sz="3200" dirty="0"/>
              <a:t>CMS: 1.802 nb</a:t>
            </a:r>
            <a:r>
              <a:rPr lang="en-US" sz="3200" baseline="30000" dirty="0"/>
              <a:t>-1</a:t>
            </a:r>
            <a:endParaRPr lang="en-US" sz="3200" dirty="0"/>
          </a:p>
          <a:p>
            <a:pPr lvl="1"/>
            <a:r>
              <a:rPr lang="en-US" sz="3200" dirty="0" err="1"/>
              <a:t>LHCb</a:t>
            </a:r>
            <a:r>
              <a:rPr lang="en-US" sz="3200" dirty="0"/>
              <a:t>: 0.235 nb</a:t>
            </a:r>
            <a:r>
              <a:rPr lang="en-US" sz="3200" baseline="30000" dirty="0"/>
              <a:t>-1</a:t>
            </a:r>
            <a:endParaRPr lang="en-US" sz="3200" dirty="0"/>
          </a:p>
          <a:p>
            <a:pPr lvl="1"/>
            <a:r>
              <a:rPr lang="en-US" sz="3200" dirty="0"/>
              <a:t>ALICE: 0.905 nb</a:t>
            </a:r>
            <a:r>
              <a:rPr lang="en-US" sz="3200" baseline="30000" dirty="0"/>
              <a:t>-1</a:t>
            </a:r>
            <a:endParaRPr lang="en-US" sz="3200" dirty="0"/>
          </a:p>
          <a:p>
            <a:pPr lvl="1"/>
            <a:endParaRPr lang="en-US" sz="3200" dirty="0"/>
          </a:p>
          <a:p>
            <a:endParaRPr lang="en-US" sz="3733" dirty="0"/>
          </a:p>
        </p:txBody>
      </p:sp>
      <p:pic>
        <p:nvPicPr>
          <p:cNvPr id="9" name="Content Placeholder 8" descr="A graph of a number of luminosity&#10;&#10;Description automatically generated">
            <a:extLst>
              <a:ext uri="{FF2B5EF4-FFF2-40B4-BE49-F238E27FC236}">
                <a16:creationId xmlns:a16="http://schemas.microsoft.com/office/drawing/2014/main" id="{980C6416-C8F3-14D7-89E5-A96F514446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545" y="984393"/>
            <a:ext cx="5280289" cy="4525962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CE075A-A897-EC71-9996-DE0B9115E305}"/>
              </a:ext>
            </a:extLst>
          </p:cNvPr>
          <p:cNvSpPr txBox="1"/>
          <p:nvPr/>
        </p:nvSpPr>
        <p:spPr>
          <a:xfrm>
            <a:off x="5673545" y="5341078"/>
            <a:ext cx="560442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n-lt"/>
              </a:rPr>
              <a:t>ALICE luminosity without background issues:1.96 </a:t>
            </a:r>
            <a:r>
              <a:rPr lang="en-US" sz="1600" dirty="0"/>
              <a:t> nb</a:t>
            </a:r>
            <a:r>
              <a:rPr lang="en-US" sz="1600" baseline="30000" dirty="0"/>
              <a:t>-1</a:t>
            </a:r>
            <a:r>
              <a:rPr lang="en-GB" sz="1600" baseline="30000" dirty="0">
                <a:latin typeface="+mn-lt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2163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>
            <a:extLst>
              <a:ext uri="{FF2B5EF4-FFF2-40B4-BE49-F238E27FC236}">
                <a16:creationId xmlns:a16="http://schemas.microsoft.com/office/drawing/2014/main" id="{E7957D57-405E-8E36-BD85-8593A8B3D768}"/>
              </a:ext>
            </a:extLst>
          </p:cNvPr>
          <p:cNvSpPr/>
          <p:nvPr/>
        </p:nvSpPr>
        <p:spPr>
          <a:xfrm>
            <a:off x="68265" y="587030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6" name="CustomShape 2">
            <a:extLst>
              <a:ext uri="{FF2B5EF4-FFF2-40B4-BE49-F238E27FC236}">
                <a16:creationId xmlns:a16="http://schemas.microsoft.com/office/drawing/2014/main" id="{586C2D60-CE23-CED3-5ABB-CF7EADD59FBC}"/>
              </a:ext>
            </a:extLst>
          </p:cNvPr>
          <p:cNvSpPr/>
          <p:nvPr/>
        </p:nvSpPr>
        <p:spPr>
          <a:xfrm>
            <a:off x="1125431" y="729593"/>
            <a:ext cx="10621742" cy="17528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54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LHC operational experience and view towards 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41E5E86-57DA-E880-8A75-D9865EE89985}"/>
              </a:ext>
            </a:extLst>
          </p:cNvPr>
          <p:cNvSpPr txBox="1"/>
          <p:nvPr/>
        </p:nvSpPr>
        <p:spPr>
          <a:xfrm>
            <a:off x="5186044" y="5367322"/>
            <a:ext cx="1986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06.12.2023</a:t>
            </a:r>
            <a:endParaRPr lang="en-GB" sz="2800" dirty="0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DCCA03-1E1B-8967-BA84-040E8AED22AF}"/>
              </a:ext>
            </a:extLst>
          </p:cNvPr>
          <p:cNvSpPr txBox="1"/>
          <p:nvPr/>
        </p:nvSpPr>
        <p:spPr>
          <a:xfrm>
            <a:off x="1337642" y="3160165"/>
            <a:ext cx="957339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latin typeface="+mj-lt"/>
              </a:rPr>
              <a:t>T. Persson</a:t>
            </a:r>
            <a:r>
              <a:rPr lang="en-US" sz="2800" dirty="0">
                <a:latin typeface="+mj-lt"/>
              </a:rPr>
              <a:t> </a:t>
            </a:r>
          </a:p>
          <a:p>
            <a:pPr algn="ctr"/>
            <a:r>
              <a:rPr lang="en-US" sz="2800" dirty="0">
                <a:latin typeface="+mj-lt"/>
              </a:rPr>
              <a:t>On behalf of the LHC OP team and LHC-coordination team</a:t>
            </a:r>
          </a:p>
          <a:p>
            <a:pPr algn="ctr"/>
            <a:r>
              <a:rPr lang="en-US" sz="2800" dirty="0">
                <a:latin typeface="+mj-lt"/>
              </a:rPr>
              <a:t>Input from: </a:t>
            </a:r>
          </a:p>
          <a:p>
            <a:pPr algn="ctr"/>
            <a:r>
              <a:rPr lang="en-US" sz="2800" dirty="0">
                <a:latin typeface="+mj-lt"/>
              </a:rPr>
              <a:t>I. Efthymiopoulos, S. Fartoukh, </a:t>
            </a:r>
          </a:p>
          <a:p>
            <a:pPr algn="ctr"/>
            <a:r>
              <a:rPr lang="en-US" sz="2800" dirty="0">
                <a:latin typeface="+mj-lt"/>
              </a:rPr>
              <a:t>S. Kostoglou, E. Maclean, K. Paraschou, R. Tomas</a:t>
            </a:r>
          </a:p>
        </p:txBody>
      </p:sp>
    </p:spTree>
    <p:extLst>
      <p:ext uri="{BB962C8B-B14F-4D97-AF65-F5344CB8AC3E}">
        <p14:creationId xmlns:p14="http://schemas.microsoft.com/office/powerpoint/2010/main" val="4163297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0B3E0-6C56-E2E9-7B1C-0C3F56DB3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Conditional sequencer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51A28D-BCF6-483B-990D-F9371AD1A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20"/>
            <a:ext cx="7675484" cy="420634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Sequencer is the most used application in the LHC</a:t>
            </a:r>
          </a:p>
          <a:p>
            <a:pPr lvl="1"/>
            <a:r>
              <a:rPr lang="en-GB" dirty="0"/>
              <a:t>New feature with </a:t>
            </a:r>
            <a:r>
              <a:rPr lang="en-GB" b="1" dirty="0"/>
              <a:t>conditions tried</a:t>
            </a:r>
            <a:r>
              <a:rPr lang="en-GB" dirty="0"/>
              <a:t> this year during the ion Run</a:t>
            </a:r>
          </a:p>
          <a:p>
            <a:pPr lvl="1"/>
            <a:r>
              <a:rPr lang="en-GB" dirty="0"/>
              <a:t>The most common use case for the LHC is when we want to run with </a:t>
            </a:r>
            <a:r>
              <a:rPr lang="en-GB" b="1" dirty="0"/>
              <a:t>coarse collimator settings </a:t>
            </a:r>
            <a:r>
              <a:rPr lang="en-GB" dirty="0"/>
              <a:t>(i.e. more open for optics measurements or other tests)</a:t>
            </a:r>
          </a:p>
          <a:p>
            <a:pPr lvl="2"/>
            <a:r>
              <a:rPr lang="en-GB" dirty="0"/>
              <a:t>Previously we had to skip and </a:t>
            </a:r>
            <a:r>
              <a:rPr lang="en-GB" dirty="0" err="1"/>
              <a:t>unskip</a:t>
            </a:r>
            <a:r>
              <a:rPr lang="en-GB" dirty="0"/>
              <a:t> part of the sequence every time -&gt; easy to make mistakes</a:t>
            </a:r>
          </a:p>
          <a:p>
            <a:pPr lvl="2"/>
            <a:r>
              <a:rPr lang="en-GB" dirty="0"/>
              <a:t>Now there is a condition and condition, collimator in coarse and only that part played</a:t>
            </a:r>
          </a:p>
          <a:p>
            <a:r>
              <a:rPr lang="en-GB" dirty="0"/>
              <a:t>The current implementation is a workaround</a:t>
            </a:r>
          </a:p>
          <a:p>
            <a:pPr lvl="1"/>
            <a:r>
              <a:rPr lang="en-GB" dirty="0"/>
              <a:t>An upgrade is needed to have it fully operational</a:t>
            </a:r>
          </a:p>
          <a:p>
            <a:pPr lvl="1"/>
            <a:r>
              <a:rPr lang="en-GB" dirty="0"/>
              <a:t>Feedback:</a:t>
            </a:r>
          </a:p>
          <a:p>
            <a:pPr lvl="2"/>
            <a:r>
              <a:rPr lang="en-GB" dirty="0"/>
              <a:t>Generally, very positive but some still some room for improvements</a:t>
            </a:r>
          </a:p>
          <a:p>
            <a:pPr lvl="2"/>
            <a:r>
              <a:rPr lang="en-GB" dirty="0"/>
              <a:t>In the overview it is not possible to see that the subsequence has been played</a:t>
            </a:r>
          </a:p>
          <a:p>
            <a:pPr lvl="3"/>
            <a:endParaRPr lang="en-GB" dirty="0"/>
          </a:p>
        </p:txBody>
      </p:sp>
      <p:pic>
        <p:nvPicPr>
          <p:cNvPr id="9" name="Content Placeholder 5" descr="A screenshot of a computer">
            <a:extLst>
              <a:ext uri="{FF2B5EF4-FFF2-40B4-BE49-F238E27FC236}">
                <a16:creationId xmlns:a16="http://schemas.microsoft.com/office/drawing/2014/main" id="{38F46DA6-8104-62CC-0530-D4EC270809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13"/>
          <a:stretch/>
        </p:blipFill>
        <p:spPr>
          <a:xfrm>
            <a:off x="9234123" y="477643"/>
            <a:ext cx="2112275" cy="4525962"/>
          </a:xfrm>
          <a:prstGeom prst="rect">
            <a:avLst/>
          </a:prstGeom>
        </p:spPr>
      </p:pic>
      <p:pic>
        <p:nvPicPr>
          <p:cNvPr id="10" name="Content Placeholder 5" descr="A screenshot of a computer">
            <a:extLst>
              <a:ext uri="{FF2B5EF4-FFF2-40B4-BE49-F238E27FC236}">
                <a16:creationId xmlns:a16="http://schemas.microsoft.com/office/drawing/2014/main" id="{BC33DF3D-F1CC-EFDC-C287-04B3F21170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40" r="63213" b="61299"/>
          <a:stretch/>
        </p:blipFill>
        <p:spPr>
          <a:xfrm>
            <a:off x="7182906" y="5249327"/>
            <a:ext cx="5009094" cy="1487660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38B2221-FA54-A223-42D3-49EA9E8876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86" y="1683941"/>
            <a:ext cx="3733992" cy="287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48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2A04B-9E2A-93FC-7EB1-B51AC7122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045" y="2586896"/>
            <a:ext cx="12073600" cy="833600"/>
          </a:xfrm>
        </p:spPr>
        <p:txBody>
          <a:bodyPr/>
          <a:lstStyle/>
          <a:p>
            <a:r>
              <a:rPr lang="en-GB" dirty="0"/>
              <a:t>2024 proton cycle and estimates</a:t>
            </a:r>
          </a:p>
        </p:txBody>
      </p:sp>
    </p:spTree>
    <p:extLst>
      <p:ext uri="{BB962C8B-B14F-4D97-AF65-F5344CB8AC3E}">
        <p14:creationId xmlns:p14="http://schemas.microsoft.com/office/powerpoint/2010/main" val="3722627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2B6CE-AF96-AA57-CE56-689328DD3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Luminosity production in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FF8A5-38F7-9A0A-996E-B980FFE32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799" y="1168932"/>
            <a:ext cx="5640020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Assumes the same </a:t>
            </a:r>
            <a:r>
              <a:rPr lang="en-GB" b="1" dirty="0"/>
              <a:t>configuration as 2023 </a:t>
            </a:r>
            <a:r>
              <a:rPr lang="en-GB" dirty="0"/>
              <a:t>but that we can reach the target straight away</a:t>
            </a:r>
          </a:p>
          <a:p>
            <a:pPr lvl="1"/>
            <a:r>
              <a:rPr lang="en-GB" dirty="0"/>
              <a:t>Of course if the cry reconfiguration would be successful the 36bunch trains would be very attractive! </a:t>
            </a:r>
          </a:p>
          <a:p>
            <a:pPr lvl="1"/>
            <a:r>
              <a:rPr lang="en-GB" dirty="0"/>
              <a:t>Assumes </a:t>
            </a:r>
            <a:r>
              <a:rPr lang="en-GB" b="1" dirty="0"/>
              <a:t>ideal levelling time</a:t>
            </a:r>
            <a:r>
              <a:rPr lang="en-GB" dirty="0"/>
              <a:t> (no technical faults) </a:t>
            </a:r>
          </a:p>
          <a:p>
            <a:pPr lvl="1"/>
            <a:r>
              <a:rPr lang="en-GB" dirty="0"/>
              <a:t>One could reach around 1.3 inverse femtobarn on a very good day</a:t>
            </a:r>
          </a:p>
          <a:p>
            <a:pPr lvl="2"/>
            <a:r>
              <a:rPr lang="en-GB" dirty="0"/>
              <a:t>Note that numbers are all at the beginning of stable beams</a:t>
            </a:r>
          </a:p>
          <a:p>
            <a:pPr lvl="2"/>
            <a:r>
              <a:rPr lang="en-GB" dirty="0"/>
              <a:t>In 2023 only a few fills we were at 1.6e11 at the beginning of stable beams 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DF7D4DC-072B-7912-C2BF-652D72497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19" y="1193730"/>
            <a:ext cx="6002849" cy="40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3568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9DA66-A228-27A0-61F4-ABB520633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83459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What is the impact of going to 1.8e11?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02940-A352-78B2-DF22-66C83228B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4564678" cy="4525963"/>
          </a:xfrm>
        </p:spPr>
        <p:txBody>
          <a:bodyPr/>
          <a:lstStyle/>
          <a:p>
            <a:r>
              <a:rPr lang="en-GB" dirty="0"/>
              <a:t>If we can reach 1.8e11</a:t>
            </a:r>
          </a:p>
          <a:p>
            <a:pPr lvl="1"/>
            <a:r>
              <a:rPr lang="en-GB" dirty="0"/>
              <a:t>Gives an increase of integrated luminosity of </a:t>
            </a:r>
            <a:r>
              <a:rPr lang="en-GB" b="1" dirty="0"/>
              <a:t>around 9%</a:t>
            </a:r>
            <a:r>
              <a:rPr lang="en-GB" dirty="0"/>
              <a:t> for realistic scenarios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CD1DC28-606D-2755-5FE8-A71DE9296E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709" y="1139341"/>
            <a:ext cx="6545295" cy="436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968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FC73D903-3A2E-1632-EC43-AF1EA897E96A}"/>
              </a:ext>
            </a:extLst>
          </p:cNvPr>
          <p:cNvSpPr txBox="1"/>
          <p:nvPr/>
        </p:nvSpPr>
        <p:spPr>
          <a:xfrm>
            <a:off x="2094292" y="1378817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1.6e11ppp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371C4C-68EB-932D-5AF6-38B40910F651}"/>
              </a:ext>
            </a:extLst>
          </p:cNvPr>
          <p:cNvSpPr txBox="1"/>
          <p:nvPr/>
        </p:nvSpPr>
        <p:spPr>
          <a:xfrm>
            <a:off x="7401770" y="1378817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1.8e11ppb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A04C18-FFED-D54C-0F50-68873E4BF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893" y="1748149"/>
            <a:ext cx="4992650" cy="3443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C85F9A-5EBA-45BE-CF27-94E0F31BB6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5570" y="1750894"/>
            <a:ext cx="4992650" cy="34430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BDCE781-C21D-178C-B6E6-401FFB57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8942850" cy="1104179"/>
          </a:xfrm>
        </p:spPr>
        <p:txBody>
          <a:bodyPr>
            <a:normAutofit/>
          </a:bodyPr>
          <a:lstStyle/>
          <a:p>
            <a:r>
              <a:rPr lang="en-GB" dirty="0"/>
              <a:t>What about the pile-up (60 -&gt; 65)?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E7A236-5F48-AEFD-4881-B18E4CF608BB}"/>
              </a:ext>
            </a:extLst>
          </p:cNvPr>
          <p:cNvSpPr txBox="1"/>
          <p:nvPr/>
        </p:nvSpPr>
        <p:spPr>
          <a:xfrm>
            <a:off x="1295375" y="5329682"/>
            <a:ext cx="10062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j-lt"/>
              </a:rPr>
              <a:t>Results in an increase of integrated luminosity in the </a:t>
            </a:r>
            <a:r>
              <a:rPr lang="en-GB" sz="2400" b="1" dirty="0">
                <a:latin typeface="+mj-lt"/>
              </a:rPr>
              <a:t>range of 3-4%</a:t>
            </a:r>
          </a:p>
        </p:txBody>
      </p:sp>
    </p:spTree>
    <p:extLst>
      <p:ext uri="{BB962C8B-B14F-4D97-AF65-F5344CB8AC3E}">
        <p14:creationId xmlns:p14="http://schemas.microsoft.com/office/powerpoint/2010/main" val="890837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73D79-372C-625E-312C-E54DA9393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024069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Can we shorten the with cycle?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78527521-6A8F-6F98-BBCB-3259C1218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6292904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Combing the pre-squeeze and </a:t>
            </a:r>
            <a:r>
              <a:rPr lang="en-GB" dirty="0" err="1"/>
              <a:t>LHCb</a:t>
            </a:r>
            <a:r>
              <a:rPr lang="en-GB" dirty="0"/>
              <a:t> rotation</a:t>
            </a:r>
          </a:p>
          <a:p>
            <a:pPr lvl="1"/>
            <a:r>
              <a:rPr lang="en-GB" dirty="0"/>
              <a:t>Saves </a:t>
            </a:r>
            <a:r>
              <a:rPr lang="en-GB" b="1" dirty="0"/>
              <a:t>around 5 min per fill</a:t>
            </a:r>
          </a:p>
          <a:p>
            <a:pPr lvl="2"/>
            <a:r>
              <a:rPr lang="en-GB" dirty="0"/>
              <a:t>Gives around 0.5%-0.6% more integrated luminosity for ideal fills</a:t>
            </a:r>
          </a:p>
          <a:p>
            <a:pPr lvl="2"/>
            <a:r>
              <a:rPr lang="en-GB" dirty="0"/>
              <a:t>More for shorter fills! </a:t>
            </a:r>
          </a:p>
          <a:p>
            <a:pPr lvl="1"/>
            <a:r>
              <a:rPr lang="en-GB" dirty="0"/>
              <a:t>Remember this </a:t>
            </a:r>
            <a:r>
              <a:rPr lang="en-GB" b="1" dirty="0"/>
              <a:t>is for all fills</a:t>
            </a:r>
            <a:r>
              <a:rPr lang="en-GB" dirty="0"/>
              <a:t>:</a:t>
            </a:r>
          </a:p>
          <a:p>
            <a:pPr lvl="3"/>
            <a:r>
              <a:rPr lang="en-GB" dirty="0"/>
              <a:t>Optics measurements</a:t>
            </a:r>
          </a:p>
          <a:p>
            <a:pPr lvl="3"/>
            <a:r>
              <a:rPr lang="en-GB" dirty="0"/>
              <a:t>Loss maps</a:t>
            </a:r>
          </a:p>
          <a:p>
            <a:pPr lvl="3"/>
            <a:r>
              <a:rPr lang="en-GB" dirty="0"/>
              <a:t>Intensity ramp-up</a:t>
            </a:r>
          </a:p>
          <a:p>
            <a:pPr lvl="1"/>
            <a:r>
              <a:rPr lang="en-GB" dirty="0"/>
              <a:t>Seen differently the </a:t>
            </a:r>
            <a:r>
              <a:rPr lang="en-GB" dirty="0" err="1"/>
              <a:t>LHCb</a:t>
            </a:r>
            <a:r>
              <a:rPr lang="en-GB" dirty="0"/>
              <a:t> rotation was played ~150 this year including commissioning, intensity ramp-up</a:t>
            </a:r>
          </a:p>
          <a:p>
            <a:pPr lvl="2"/>
            <a:r>
              <a:rPr lang="en-GB" dirty="0"/>
              <a:t>150*5 min = 750 min</a:t>
            </a:r>
          </a:p>
          <a:p>
            <a:pPr lvl="2"/>
            <a:r>
              <a:rPr lang="en-GB" dirty="0"/>
              <a:t>Factor 2 more fills in 2024 -&gt;</a:t>
            </a:r>
            <a:r>
              <a:rPr lang="en-GB" b="1" dirty="0"/>
              <a:t> Rotating </a:t>
            </a:r>
            <a:r>
              <a:rPr lang="en-GB" b="1" dirty="0" err="1"/>
              <a:t>LHCb</a:t>
            </a:r>
            <a:r>
              <a:rPr lang="en-GB" b="1" dirty="0"/>
              <a:t> crossing angle for a full day (24h) in 2024! </a:t>
            </a:r>
            <a:r>
              <a:rPr lang="en-GB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AC989-7122-7921-F182-D1C94E16AF08}"/>
              </a:ext>
            </a:extLst>
          </p:cNvPr>
          <p:cNvSpPr txBox="1"/>
          <p:nvPr/>
        </p:nvSpPr>
        <p:spPr>
          <a:xfrm>
            <a:off x="7376389" y="248752"/>
            <a:ext cx="18434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4400" dirty="0">
                <a:latin typeface="+mn-lt"/>
              </a:rPr>
              <a:t>2023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810484-1FE0-4690-760E-7E59D097D5DE}"/>
              </a:ext>
            </a:extLst>
          </p:cNvPr>
          <p:cNvSpPr/>
          <p:nvPr/>
        </p:nvSpPr>
        <p:spPr>
          <a:xfrm>
            <a:off x="7082341" y="1178732"/>
            <a:ext cx="2137488" cy="50569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26529CE-847A-5124-113C-4C62419DD763}"/>
              </a:ext>
            </a:extLst>
          </p:cNvPr>
          <p:cNvSpPr/>
          <p:nvPr/>
        </p:nvSpPr>
        <p:spPr>
          <a:xfrm>
            <a:off x="7068587" y="1804284"/>
            <a:ext cx="2137488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to 6.8 TeV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A3A46FA-CB5E-D420-8FF5-B280A2E68153}"/>
              </a:ext>
            </a:extLst>
          </p:cNvPr>
          <p:cNvSpPr/>
          <p:nvPr/>
        </p:nvSpPr>
        <p:spPr>
          <a:xfrm>
            <a:off x="7068587" y="2389783"/>
            <a:ext cx="2137488" cy="518693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Pre-squeeze to 1.2m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830A20-0F03-3FD5-A7E1-7FD7C6576C96}"/>
              </a:ext>
            </a:extLst>
          </p:cNvPr>
          <p:cNvSpPr/>
          <p:nvPr/>
        </p:nvSpPr>
        <p:spPr>
          <a:xfrm>
            <a:off x="7053770" y="3042830"/>
            <a:ext cx="2137488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LHCb</a:t>
            </a:r>
            <a:r>
              <a:rPr lang="en-GB" dirty="0"/>
              <a:t> rotation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3EB1587-D1F7-710D-C4B6-2C3405A5117D}"/>
              </a:ext>
            </a:extLst>
          </p:cNvPr>
          <p:cNvSpPr/>
          <p:nvPr/>
        </p:nvSpPr>
        <p:spPr>
          <a:xfrm>
            <a:off x="7018915" y="4313840"/>
            <a:ext cx="2157040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0FEACB7-27B9-F998-F46B-BCFA1389AC12}"/>
              </a:ext>
            </a:extLst>
          </p:cNvPr>
          <p:cNvSpPr/>
          <p:nvPr/>
        </p:nvSpPr>
        <p:spPr>
          <a:xfrm>
            <a:off x="7003170" y="3675058"/>
            <a:ext cx="2165873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A02D4F-A3DF-910F-7563-790431FE4B74}"/>
              </a:ext>
            </a:extLst>
          </p:cNvPr>
          <p:cNvSpPr/>
          <p:nvPr/>
        </p:nvSpPr>
        <p:spPr>
          <a:xfrm>
            <a:off x="7003170" y="4899339"/>
            <a:ext cx="2157040" cy="646493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1.2m – 30 cm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EF83CB-2DBA-9BC8-9A61-76C32A1BA4DA}"/>
              </a:ext>
            </a:extLst>
          </p:cNvPr>
          <p:cNvSpPr txBox="1"/>
          <p:nvPr/>
        </p:nvSpPr>
        <p:spPr>
          <a:xfrm>
            <a:off x="10128525" y="263063"/>
            <a:ext cx="18434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4400" dirty="0">
                <a:latin typeface="+mn-lt"/>
              </a:rPr>
              <a:t>2024?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8A5E6D5-BF55-1E21-A7A2-33B9F93DF97C}"/>
              </a:ext>
            </a:extLst>
          </p:cNvPr>
          <p:cNvSpPr/>
          <p:nvPr/>
        </p:nvSpPr>
        <p:spPr>
          <a:xfrm>
            <a:off x="9834477" y="1193043"/>
            <a:ext cx="2137488" cy="50569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36C47AC-056E-12A9-1581-9D961AC3B0AD}"/>
              </a:ext>
            </a:extLst>
          </p:cNvPr>
          <p:cNvSpPr/>
          <p:nvPr/>
        </p:nvSpPr>
        <p:spPr>
          <a:xfrm>
            <a:off x="9820723" y="1818595"/>
            <a:ext cx="2137488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to 6.8 TeV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D875C5A-2B22-354F-298F-E6087A2CB992}"/>
              </a:ext>
            </a:extLst>
          </p:cNvPr>
          <p:cNvSpPr/>
          <p:nvPr/>
        </p:nvSpPr>
        <p:spPr>
          <a:xfrm>
            <a:off x="9836175" y="3710244"/>
            <a:ext cx="2157040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DFC4ED4-212C-3658-90D5-A131B4E78279}"/>
              </a:ext>
            </a:extLst>
          </p:cNvPr>
          <p:cNvSpPr/>
          <p:nvPr/>
        </p:nvSpPr>
        <p:spPr>
          <a:xfrm>
            <a:off x="9820430" y="3071462"/>
            <a:ext cx="2165873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1262D2C-C552-EBAD-5F4E-C926FEFC6E52}"/>
              </a:ext>
            </a:extLst>
          </p:cNvPr>
          <p:cNvSpPr/>
          <p:nvPr/>
        </p:nvSpPr>
        <p:spPr>
          <a:xfrm>
            <a:off x="9820430" y="4295743"/>
            <a:ext cx="2157040" cy="646493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1.2m – 30 cm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791C65D-D786-B7CA-AD72-E50C50AE62D6}"/>
              </a:ext>
            </a:extLst>
          </p:cNvPr>
          <p:cNvSpPr/>
          <p:nvPr/>
        </p:nvSpPr>
        <p:spPr>
          <a:xfrm>
            <a:off x="9817916" y="2414531"/>
            <a:ext cx="2137488" cy="545913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Pre-squeeze to 1.2m + LHC rotation in parallel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5727D90-AAC9-6259-E883-B14B49103619}"/>
              </a:ext>
            </a:extLst>
          </p:cNvPr>
          <p:cNvCxnSpPr>
            <a:stCxn id="9" idx="3"/>
            <a:endCxn id="28" idx="1"/>
          </p:cNvCxnSpPr>
          <p:nvPr/>
        </p:nvCxnSpPr>
        <p:spPr>
          <a:xfrm flipV="1">
            <a:off x="9191258" y="2687488"/>
            <a:ext cx="626658" cy="5978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4050EB-98C0-C374-DBC3-8D1E3776DD73}"/>
              </a:ext>
            </a:extLst>
          </p:cNvPr>
          <p:cNvCxnSpPr>
            <a:cxnSpLocks/>
            <a:stCxn id="8" idx="3"/>
            <a:endCxn id="28" idx="1"/>
          </p:cNvCxnSpPr>
          <p:nvPr/>
        </p:nvCxnSpPr>
        <p:spPr>
          <a:xfrm>
            <a:off x="9206075" y="2649130"/>
            <a:ext cx="611841" cy="383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3039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5C5A6F-A9B2-7D46-200C-CB54580351B4}"/>
              </a:ext>
            </a:extLst>
          </p:cNvPr>
          <p:cNvSpPr txBox="1"/>
          <p:nvPr/>
        </p:nvSpPr>
        <p:spPr>
          <a:xfrm>
            <a:off x="5212685" y="5350996"/>
            <a:ext cx="373641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2800" dirty="0" err="1">
                <a:latin typeface="+mn-lt"/>
              </a:rPr>
              <a:t>LHCb</a:t>
            </a:r>
            <a:r>
              <a:rPr lang="en-GB" sz="2800" dirty="0">
                <a:latin typeface="+mn-lt"/>
              </a:rPr>
              <a:t> Rotation!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8CAF93-8806-5C50-14C5-00C02A029E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305" y="126170"/>
            <a:ext cx="2183893" cy="1867387"/>
          </a:xfrm>
          <a:prstGeom prst="rect">
            <a:avLst/>
          </a:prstGeom>
        </p:spPr>
      </p:pic>
      <p:pic>
        <p:nvPicPr>
          <p:cNvPr id="1026" name="Picture 2" descr="GIFS | samplertimes">
            <a:extLst>
              <a:ext uri="{FF2B5EF4-FFF2-40B4-BE49-F238E27FC236}">
                <a16:creationId xmlns:a16="http://schemas.microsoft.com/office/drawing/2014/main" id="{DC00D626-826B-1A67-92F5-799FBE6AB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688" y="1508750"/>
            <a:ext cx="4389125" cy="399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551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-0.0013 0.14398 " pathEditMode="relative" rAng="0" ptsTypes="AA">
                                      <p:cBhvr>
                                        <p:cTn id="8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7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F7F35-CD5A-4BFF-2077-9C80FE1D1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752" y="256552"/>
            <a:ext cx="11055018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Any issues combining the pre-squeeze and </a:t>
            </a:r>
            <a:r>
              <a:rPr lang="en-GB" dirty="0" err="1"/>
              <a:t>LHCb</a:t>
            </a:r>
            <a:r>
              <a:rPr lang="en-GB" dirty="0"/>
              <a:t> rotation?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480AC-8991-1249-E2A3-1B80315D0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258119"/>
            <a:ext cx="5678036" cy="4525963"/>
          </a:xfrm>
        </p:spPr>
        <p:txBody>
          <a:bodyPr/>
          <a:lstStyle/>
          <a:p>
            <a:r>
              <a:rPr lang="en-GB" dirty="0"/>
              <a:t>Only small changes to tune, coupling and chroma (1e-3) from the </a:t>
            </a:r>
            <a:r>
              <a:rPr lang="en-GB" dirty="0" err="1"/>
              <a:t>LHCb</a:t>
            </a:r>
            <a:r>
              <a:rPr lang="en-GB" dirty="0"/>
              <a:t> crossing angle rotation</a:t>
            </a:r>
          </a:p>
          <a:p>
            <a:r>
              <a:rPr lang="en-GB" dirty="0"/>
              <a:t>No significant change in the optics from the rotation</a:t>
            </a:r>
          </a:p>
          <a:p>
            <a:r>
              <a:rPr lang="en-GB" dirty="0"/>
              <a:t>No aperture limitation identified</a:t>
            </a:r>
          </a:p>
          <a:p>
            <a:r>
              <a:rPr lang="en-GB" dirty="0"/>
              <a:t>Two different parts of the machine changed</a:t>
            </a:r>
          </a:p>
          <a:p>
            <a:r>
              <a:rPr lang="en-GB" dirty="0"/>
              <a:t>-&gt; No issue was identified in combining the two beam processes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BDDB53-9D53-6619-35F3-CDC32F13C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261" y="970817"/>
            <a:ext cx="5822330" cy="41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349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7525A-F1B1-DB17-13CF-D43AC4852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630" y="177014"/>
            <a:ext cx="8558799" cy="714265"/>
          </a:xfrm>
        </p:spPr>
        <p:txBody>
          <a:bodyPr>
            <a:normAutofit/>
          </a:bodyPr>
          <a:lstStyle/>
          <a:p>
            <a:r>
              <a:rPr lang="en-GB" dirty="0"/>
              <a:t>Squeeze further?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26FDB-195F-578F-27D9-6CF36DE21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1630" y="836248"/>
            <a:ext cx="9638800" cy="191866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most beneficial is to squeeze in the separation plane</a:t>
            </a:r>
          </a:p>
          <a:p>
            <a:pPr lvl="1"/>
            <a:r>
              <a:rPr lang="en-GB" dirty="0"/>
              <a:t>More available aperture and larger luminosity gain per squeeze centimetre</a:t>
            </a:r>
          </a:p>
          <a:p>
            <a:r>
              <a:rPr lang="en-GB" dirty="0"/>
              <a:t>4 additional </a:t>
            </a:r>
            <a:r>
              <a:rPr lang="el-GR" dirty="0"/>
              <a:t>β</a:t>
            </a:r>
            <a:r>
              <a:rPr lang="en-GB" dirty="0"/>
              <a:t>* steps would be available to reach a full </a:t>
            </a:r>
            <a:r>
              <a:rPr lang="en-GB" b="1" dirty="0"/>
              <a:t>30cm/20cm </a:t>
            </a:r>
            <a:r>
              <a:rPr lang="en-GB" dirty="0"/>
              <a:t>(</a:t>
            </a:r>
            <a:r>
              <a:rPr lang="en-GB" dirty="0" err="1"/>
              <a:t>xing</a:t>
            </a:r>
            <a:r>
              <a:rPr lang="en-GB" dirty="0"/>
              <a:t>/</a:t>
            </a:r>
            <a:r>
              <a:rPr lang="en-GB" dirty="0" err="1"/>
              <a:t>sep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Stay in the levelling longer in levelling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6DCCB2-C68B-FD46-72BD-19419B46C0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6536" y="2545685"/>
            <a:ext cx="3741954" cy="2609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CD66F5-45A9-13E5-06C8-DFDEC91388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3241" y="2534372"/>
            <a:ext cx="3955715" cy="27585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8C10F7-2A46-0863-B842-548D78B6091F}"/>
              </a:ext>
            </a:extLst>
          </p:cNvPr>
          <p:cNvSpPr txBox="1"/>
          <p:nvPr/>
        </p:nvSpPr>
        <p:spPr>
          <a:xfrm>
            <a:off x="2907513" y="2754917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1.6e11ppp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8F86C9-571B-B5EE-019C-E0036AFEDE37}"/>
              </a:ext>
            </a:extLst>
          </p:cNvPr>
          <p:cNvSpPr txBox="1"/>
          <p:nvPr/>
        </p:nvSpPr>
        <p:spPr>
          <a:xfrm>
            <a:off x="7159565" y="2826069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1.8e11ppb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853230-A3ED-BE85-916F-D6DA9C0F2A99}"/>
              </a:ext>
            </a:extLst>
          </p:cNvPr>
          <p:cNvSpPr txBox="1"/>
          <p:nvPr/>
        </p:nvSpPr>
        <p:spPr>
          <a:xfrm>
            <a:off x="634656" y="5301592"/>
            <a:ext cx="89177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latin typeface="+mn-lt"/>
              </a:rPr>
              <a:t>This would increase </a:t>
            </a:r>
            <a:r>
              <a:rPr lang="en-GB" sz="2000" b="1" dirty="0">
                <a:latin typeface="+mn-lt"/>
              </a:rPr>
              <a:t>integrated luminosity by</a:t>
            </a:r>
            <a:r>
              <a:rPr lang="en-GB" sz="2000" dirty="0">
                <a:latin typeface="+mn-lt"/>
              </a:rPr>
              <a:t> ~</a:t>
            </a:r>
            <a:r>
              <a:rPr lang="en-GB" sz="2000" b="1" dirty="0">
                <a:latin typeface="+mn-lt"/>
              </a:rPr>
              <a:t>4-5% in</a:t>
            </a:r>
            <a:r>
              <a:rPr lang="en-GB" sz="2000" dirty="0">
                <a:latin typeface="+mn-lt"/>
              </a:rPr>
              <a:t>, assuming the ideal fill length. Not all fills reach the end-&gt; smaller impact in reality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EA23D3-7B58-D656-9E92-8D3F8D210137}"/>
              </a:ext>
            </a:extLst>
          </p:cNvPr>
          <p:cNvSpPr txBox="1"/>
          <p:nvPr/>
        </p:nvSpPr>
        <p:spPr>
          <a:xfrm>
            <a:off x="10167808" y="7722"/>
            <a:ext cx="18434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4400" dirty="0">
                <a:latin typeface="+mn-lt"/>
              </a:rPr>
              <a:t>2024?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FE7CF2E-2863-5BE7-6D0A-083D5810B747}"/>
              </a:ext>
            </a:extLst>
          </p:cNvPr>
          <p:cNvSpPr/>
          <p:nvPr/>
        </p:nvSpPr>
        <p:spPr>
          <a:xfrm>
            <a:off x="9873760" y="937702"/>
            <a:ext cx="2137488" cy="50569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612057E-6868-009A-6A47-204965F84F70}"/>
              </a:ext>
            </a:extLst>
          </p:cNvPr>
          <p:cNvSpPr/>
          <p:nvPr/>
        </p:nvSpPr>
        <p:spPr>
          <a:xfrm>
            <a:off x="9860006" y="1563254"/>
            <a:ext cx="2137488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to 6.8 TeV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43647E6-D366-083F-A850-ADE77BD533A6}"/>
              </a:ext>
            </a:extLst>
          </p:cNvPr>
          <p:cNvSpPr/>
          <p:nvPr/>
        </p:nvSpPr>
        <p:spPr>
          <a:xfrm>
            <a:off x="9860006" y="2148753"/>
            <a:ext cx="2137488" cy="545913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Pre-squeeze to 1.2m + LHC rotation in parallel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E67A7F3-DB69-3852-767C-B729CED9ADF9}"/>
              </a:ext>
            </a:extLst>
          </p:cNvPr>
          <p:cNvSpPr/>
          <p:nvPr/>
        </p:nvSpPr>
        <p:spPr>
          <a:xfrm>
            <a:off x="9875458" y="3454903"/>
            <a:ext cx="2157040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C8E5F06-B1D9-8D6D-3417-3AE201AC432E}"/>
              </a:ext>
            </a:extLst>
          </p:cNvPr>
          <p:cNvSpPr/>
          <p:nvPr/>
        </p:nvSpPr>
        <p:spPr>
          <a:xfrm>
            <a:off x="9859713" y="2816121"/>
            <a:ext cx="2165873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C7F91FC-A289-C6E4-83FC-77A83CFF9DDF}"/>
              </a:ext>
            </a:extLst>
          </p:cNvPr>
          <p:cNvSpPr/>
          <p:nvPr/>
        </p:nvSpPr>
        <p:spPr>
          <a:xfrm>
            <a:off x="9859713" y="4040402"/>
            <a:ext cx="2157040" cy="646493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1.2m – 30 cm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FAE622C-4983-D753-A36B-DC08B6508E79}"/>
              </a:ext>
            </a:extLst>
          </p:cNvPr>
          <p:cNvSpPr/>
          <p:nvPr/>
        </p:nvSpPr>
        <p:spPr>
          <a:xfrm>
            <a:off x="9820430" y="4831910"/>
            <a:ext cx="2157040" cy="901390"/>
          </a:xfrm>
          <a:prstGeom prst="roundRect">
            <a:avLst/>
          </a:prstGeom>
          <a:solidFill>
            <a:srgbClr val="008E4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30cm/30cm – </a:t>
            </a:r>
          </a:p>
          <a:p>
            <a:pPr algn="ctr"/>
            <a:r>
              <a:rPr lang="en-GB" dirty="0"/>
              <a:t>30 cm/20cm</a:t>
            </a:r>
          </a:p>
        </p:txBody>
      </p:sp>
    </p:spTree>
    <p:extLst>
      <p:ext uri="{BB962C8B-B14F-4D97-AF65-F5344CB8AC3E}">
        <p14:creationId xmlns:p14="http://schemas.microsoft.com/office/powerpoint/2010/main" val="41910363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C8BD8-2443-5425-B5C9-2DCAFB7D1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needed and is there a risk?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2F291-9B3F-CD2F-B2A7-96A19A6A7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 The collimation team is investigating the possibility to tighten collimators at 30cm/30cm</a:t>
            </a:r>
          </a:p>
          <a:p>
            <a:pPr lvl="1"/>
            <a:r>
              <a:rPr lang="en-GB" dirty="0"/>
              <a:t>TCT and </a:t>
            </a:r>
            <a:r>
              <a:rPr lang="en-US" dirty="0"/>
              <a:t>TCLA IR7, TCDQ/TCSP IR6, TCS IR7 </a:t>
            </a:r>
            <a:r>
              <a:rPr lang="en-GB" dirty="0"/>
              <a:t>(see collimation talk)</a:t>
            </a:r>
          </a:p>
          <a:p>
            <a:pPr lvl="2"/>
            <a:r>
              <a:rPr lang="en-GB" dirty="0"/>
              <a:t>Some technical work is needed since the beta* levelling can only move the TCT and TCL</a:t>
            </a:r>
          </a:p>
          <a:p>
            <a:pPr lvl="3"/>
            <a:r>
              <a:rPr lang="en-GB" dirty="0"/>
              <a:t>Change strategy would need the agreement with MPP</a:t>
            </a:r>
          </a:p>
          <a:p>
            <a:pPr lvl="3"/>
            <a:r>
              <a:rPr lang="en-GB" dirty="0"/>
              <a:t>Could create two beam separate levelling beam processes (1.2m - 30cm and 30cm/30cm – 20cm/30cm)</a:t>
            </a:r>
          </a:p>
          <a:p>
            <a:pPr lvl="1"/>
            <a:r>
              <a:rPr lang="en-GB" dirty="0"/>
              <a:t>Would demonstrate the operation of </a:t>
            </a:r>
            <a:r>
              <a:rPr lang="en-GB" b="1" dirty="0"/>
              <a:t>flat optics and a tele-index of 3 </a:t>
            </a:r>
            <a:r>
              <a:rPr lang="en-GB" dirty="0"/>
              <a:t>for the first time in the LHC -&gt; </a:t>
            </a:r>
            <a:r>
              <a:rPr lang="en-GB" b="1" dirty="0"/>
              <a:t>Pave the way for other flat optics</a:t>
            </a:r>
            <a:r>
              <a:rPr lang="en-GB" dirty="0"/>
              <a:t>, e.g. “full RP optics” (see Stephane’s talk)</a:t>
            </a:r>
          </a:p>
          <a:p>
            <a:pPr lvl="1"/>
            <a:r>
              <a:rPr lang="en-GB" dirty="0"/>
              <a:t> First-time estimate would be an additional </a:t>
            </a:r>
            <a:r>
              <a:rPr lang="en-GB" b="1" dirty="0"/>
              <a:t>~24 hours of commissioning</a:t>
            </a:r>
            <a:r>
              <a:rPr lang="en-GB" dirty="0"/>
              <a:t> (split between OMC and collimation)</a:t>
            </a:r>
          </a:p>
          <a:p>
            <a:pPr lvl="2"/>
            <a:r>
              <a:rPr lang="en-GB" dirty="0"/>
              <a:t>Would be a </a:t>
            </a:r>
            <a:r>
              <a:rPr lang="en-GB" b="1" dirty="0"/>
              <a:t>net gain in terms of </a:t>
            </a:r>
            <a:r>
              <a:rPr lang="en-GB" dirty="0"/>
              <a:t>integrated luminosity</a:t>
            </a:r>
          </a:p>
          <a:p>
            <a:r>
              <a:rPr lang="en-GB" dirty="0"/>
              <a:t>If there are issues not originally seen, </a:t>
            </a:r>
            <a:r>
              <a:rPr lang="en-GB" b="1" dirty="0"/>
              <a:t>we can stop the levelling at 30/30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698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F02131-6973-CC74-6E25-E8D91F207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D7B9F6-8851-4C1C-BA1C-BFD19FA4B5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086294"/>
            <a:ext cx="11055350" cy="472381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Machine configuration in 2023</a:t>
            </a:r>
          </a:p>
          <a:p>
            <a:pPr lvl="1"/>
            <a:r>
              <a:rPr lang="en-GB" dirty="0"/>
              <a:t>What was different from 2022?</a:t>
            </a:r>
          </a:p>
          <a:p>
            <a:r>
              <a:rPr lang="en-GB" dirty="0"/>
              <a:t>Operational improvements in 2023 and 2024</a:t>
            </a:r>
          </a:p>
          <a:p>
            <a:pPr lvl="1"/>
            <a:r>
              <a:rPr lang="en-GB" dirty="0"/>
              <a:t>Virtual luminosity</a:t>
            </a:r>
          </a:p>
          <a:p>
            <a:pPr lvl="1"/>
            <a:r>
              <a:rPr lang="en-GB" dirty="0"/>
              <a:t>Faster reaching luminosity target</a:t>
            </a:r>
          </a:p>
          <a:p>
            <a:pPr lvl="1"/>
            <a:r>
              <a:rPr lang="en-GB" dirty="0"/>
              <a:t>Conditional sequencer</a:t>
            </a:r>
          </a:p>
          <a:p>
            <a:r>
              <a:rPr lang="en-GB" dirty="0"/>
              <a:t>High beta-run</a:t>
            </a:r>
          </a:p>
          <a:p>
            <a:r>
              <a:rPr lang="en-GB" dirty="0"/>
              <a:t>Ions</a:t>
            </a:r>
          </a:p>
          <a:p>
            <a:pPr lvl="1"/>
            <a:r>
              <a:rPr lang="en-GB" dirty="0"/>
              <a:t>Configuration</a:t>
            </a:r>
          </a:p>
          <a:p>
            <a:pPr lvl="1"/>
            <a:r>
              <a:rPr lang="en-GB" dirty="0"/>
              <a:t>10Hz dump</a:t>
            </a:r>
          </a:p>
          <a:p>
            <a:r>
              <a:rPr lang="en-GB" dirty="0"/>
              <a:t>What can we expect in 2024?</a:t>
            </a:r>
          </a:p>
          <a:p>
            <a:pPr lvl="1"/>
            <a:r>
              <a:rPr lang="en-GB" dirty="0"/>
              <a:t>Potential improvements to the cycle</a:t>
            </a:r>
          </a:p>
          <a:p>
            <a:pPr lvl="2"/>
            <a:r>
              <a:rPr lang="en-GB" dirty="0"/>
              <a:t>Combine </a:t>
            </a:r>
            <a:r>
              <a:rPr lang="en-GB" dirty="0" err="1"/>
              <a:t>LHCb</a:t>
            </a:r>
            <a:r>
              <a:rPr lang="en-GB" dirty="0"/>
              <a:t> rotation and pre-squeeze</a:t>
            </a:r>
          </a:p>
          <a:p>
            <a:pPr lvl="2"/>
            <a:r>
              <a:rPr lang="en-GB" dirty="0"/>
              <a:t>Continue to squeeze beyond 30 cm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5045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2E5FF5-4431-2833-04C1-5251549D1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(2023)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621208-2946-7BCC-4C4A-6437D460F4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90" y="988902"/>
            <a:ext cx="11055019" cy="4782803"/>
          </a:xfrm>
        </p:spPr>
        <p:txBody>
          <a:bodyPr>
            <a:normAutofit/>
          </a:bodyPr>
          <a:lstStyle/>
          <a:p>
            <a:r>
              <a:rPr lang="en-GB" dirty="0"/>
              <a:t>The total integrated luminosity was mainly limited due to the faults</a:t>
            </a:r>
          </a:p>
          <a:p>
            <a:pPr lvl="1"/>
            <a:r>
              <a:rPr lang="en-GB" dirty="0"/>
              <a:t>The intensity limitation to 1.6e11 together with the larger-than-expected emittance also had an impact</a:t>
            </a:r>
          </a:p>
          <a:p>
            <a:pPr lvl="1"/>
            <a:r>
              <a:rPr lang="en-GB" dirty="0"/>
              <a:t>The 6x36b or 5x36b  pure 25ns looks very attractive!</a:t>
            </a:r>
          </a:p>
          <a:p>
            <a:pPr lvl="2"/>
            <a:r>
              <a:rPr lang="en-GB" dirty="0"/>
              <a:t>Should we consider returning to </a:t>
            </a:r>
            <a:r>
              <a:rPr lang="en-GB" b="1" dirty="0"/>
              <a:t>BCMS in 2024 </a:t>
            </a:r>
            <a:r>
              <a:rPr lang="en-GB" dirty="0"/>
              <a:t>to get smaller emittance? </a:t>
            </a:r>
          </a:p>
          <a:p>
            <a:pPr lvl="1"/>
            <a:r>
              <a:rPr lang="en-GB" dirty="0"/>
              <a:t>The new </a:t>
            </a:r>
            <a:r>
              <a:rPr lang="en-GB" b="1" dirty="0"/>
              <a:t>“collide and squeeze”</a:t>
            </a:r>
            <a:r>
              <a:rPr lang="en-GB" dirty="0"/>
              <a:t> will enable us to go in one step to the requested luminosity</a:t>
            </a:r>
          </a:p>
          <a:p>
            <a:pPr lvl="2"/>
            <a:r>
              <a:rPr lang="en-GB" dirty="0"/>
              <a:t>No reason to change the start of colliding </a:t>
            </a:r>
            <a:r>
              <a:rPr lang="en-GB" b="1" dirty="0"/>
              <a:t>even if we would stay at 1.6e11</a:t>
            </a:r>
          </a:p>
          <a:p>
            <a:r>
              <a:rPr lang="en-GB" dirty="0"/>
              <a:t>Ion run was extremely challenging with many different technical issues but still managed to produce good amount of luminosity</a:t>
            </a:r>
          </a:p>
        </p:txBody>
      </p:sp>
    </p:spTree>
    <p:extLst>
      <p:ext uri="{BB962C8B-B14F-4D97-AF65-F5344CB8AC3E}">
        <p14:creationId xmlns:p14="http://schemas.microsoft.com/office/powerpoint/2010/main" val="34022763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DD694-967B-CFF8-8B13-D432606C8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45659-2566-22D5-F9E5-2F2286800C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339765"/>
          </a:xfrm>
        </p:spPr>
        <p:txBody>
          <a:bodyPr/>
          <a:lstStyle/>
          <a:p>
            <a:r>
              <a:rPr lang="en-GB" b="1" dirty="0"/>
              <a:t>Changes to the 2024 </a:t>
            </a:r>
            <a:r>
              <a:rPr lang="en-GB" dirty="0"/>
              <a:t>proton cycle could be:</a:t>
            </a:r>
          </a:p>
          <a:p>
            <a:pPr lvl="1"/>
            <a:r>
              <a:rPr lang="en-GB" sz="2400" dirty="0"/>
              <a:t>Inclusion of the </a:t>
            </a:r>
            <a:r>
              <a:rPr lang="en-GB" sz="2400" b="1" dirty="0" err="1"/>
              <a:t>LHCb</a:t>
            </a:r>
            <a:r>
              <a:rPr lang="en-GB" sz="2400" b="1" dirty="0"/>
              <a:t> rotation </a:t>
            </a:r>
            <a:r>
              <a:rPr lang="en-GB" sz="2400" dirty="0"/>
              <a:t>in the pre-squeeze </a:t>
            </a:r>
            <a:r>
              <a:rPr lang="en-GB" sz="2400" b="1" dirty="0"/>
              <a:t>(~1 day of beam time saved)</a:t>
            </a:r>
          </a:p>
          <a:p>
            <a:pPr lvl="1"/>
            <a:r>
              <a:rPr lang="en-GB" sz="2400" b="1" dirty="0"/>
              <a:t>Continue squeezing the beta* </a:t>
            </a:r>
            <a:r>
              <a:rPr lang="en-GB" sz="2400" dirty="0"/>
              <a:t>from 30cm down to </a:t>
            </a:r>
            <a:r>
              <a:rPr lang="en-GB" sz="2400" b="1" dirty="0"/>
              <a:t>20cm in the separation plane</a:t>
            </a:r>
          </a:p>
          <a:p>
            <a:pPr lvl="2"/>
            <a:r>
              <a:rPr lang="en-GB" sz="2400" b="1" dirty="0"/>
              <a:t>Predicted gain in luminosity</a:t>
            </a:r>
          </a:p>
          <a:p>
            <a:pPr lvl="2"/>
            <a:r>
              <a:rPr lang="en-GB" sz="2400" b="1" dirty="0"/>
              <a:t>More time in levelling</a:t>
            </a:r>
            <a:r>
              <a:rPr lang="en-GB" sz="2400" dirty="0"/>
              <a:t> </a:t>
            </a:r>
          </a:p>
          <a:p>
            <a:pPr lvl="2"/>
            <a:r>
              <a:rPr lang="en-GB" sz="2400" b="1" dirty="0"/>
              <a:t>Low risk</a:t>
            </a:r>
            <a:r>
              <a:rPr lang="en-GB" sz="2400" dirty="0"/>
              <a:t>, only potentially ~1 day lost in commissioning</a:t>
            </a:r>
          </a:p>
          <a:p>
            <a:pPr lvl="2"/>
            <a:r>
              <a:rPr lang="en-GB" sz="2400" b="1" dirty="0"/>
              <a:t>Gain valuable experience </a:t>
            </a:r>
            <a:r>
              <a:rPr lang="en-GB" sz="2400" dirty="0"/>
              <a:t>with higher tele-index and flat optics!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0553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36100-8713-6EFF-0665-85BDBC9E9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2255" y="2852925"/>
            <a:ext cx="6561739" cy="714265"/>
          </a:xfrm>
        </p:spPr>
        <p:txBody>
          <a:bodyPr/>
          <a:lstStyle/>
          <a:p>
            <a:r>
              <a:rPr lang="en-GB" dirty="0"/>
              <a:t>Backup </a:t>
            </a:r>
          </a:p>
        </p:txBody>
      </p:sp>
    </p:spTree>
    <p:extLst>
      <p:ext uri="{BB962C8B-B14F-4D97-AF65-F5344CB8AC3E}">
        <p14:creationId xmlns:p14="http://schemas.microsoft.com/office/powerpoint/2010/main" val="1227037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E81E-D7B9-D868-9FC7-F9351E59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Heat Load and Filling scheme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3E1044-3974-365D-7059-0BEDE8744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088"/>
            <a:ext cx="10515600" cy="4351338"/>
          </a:xfrm>
        </p:spPr>
        <p:txBody>
          <a:bodyPr/>
          <a:lstStyle/>
          <a:p>
            <a:r>
              <a:rPr lang="en-GB" dirty="0"/>
              <a:t>The heat load is under control even for the highest intensity fill we are below 150W/half cell (2454 bunches)</a:t>
            </a:r>
          </a:p>
          <a:p>
            <a:pPr lvl="1"/>
            <a:r>
              <a:rPr lang="en-GB" dirty="0"/>
              <a:t>Up to 183W/half-cell in 2022 even though the total intensity was very similar</a:t>
            </a:r>
          </a:p>
          <a:p>
            <a:r>
              <a:rPr lang="en-GB" dirty="0"/>
              <a:t>Thanks to </a:t>
            </a:r>
            <a:r>
              <a:rPr lang="en-GB" b="1" dirty="0"/>
              <a:t>hybrid filling scheme </a:t>
            </a:r>
            <a:r>
              <a:rPr lang="en-GB" dirty="0"/>
              <a:t>(mixture of 8b4e and 36 bunch train)</a:t>
            </a:r>
          </a:p>
          <a:p>
            <a:pPr lvl="1"/>
            <a:r>
              <a:rPr lang="en-GB" dirty="0"/>
              <a:t>First time we use it in normal operation</a:t>
            </a:r>
          </a:p>
          <a:p>
            <a:pPr lvl="1"/>
            <a:r>
              <a:rPr lang="en-GB" dirty="0"/>
              <a:t>Significant effort from the injectors to make this happen! </a:t>
            </a:r>
          </a:p>
        </p:txBody>
      </p:sp>
      <p:pic>
        <p:nvPicPr>
          <p:cNvPr id="3" name="Picture 2" descr="A graph with colorful dots&#10;&#10;Description automatically generated">
            <a:extLst>
              <a:ext uri="{FF2B5EF4-FFF2-40B4-BE49-F238E27FC236}">
                <a16:creationId xmlns:a16="http://schemas.microsoft.com/office/drawing/2014/main" id="{45AB6AFF-3AEC-BF37-113A-2CC573DF21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170" y="3621025"/>
            <a:ext cx="6437753" cy="265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690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42800D-ABD2-DC08-5F8C-89E7A8CF4F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427" y="921294"/>
            <a:ext cx="3780000" cy="43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D12DC4-5AE9-B26C-58B6-282C358C4F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2118" y="921294"/>
            <a:ext cx="3780000" cy="4320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73D903-3A2E-1632-EC43-AF1EA897E96A}"/>
              </a:ext>
            </a:extLst>
          </p:cNvPr>
          <p:cNvSpPr txBox="1"/>
          <p:nvPr/>
        </p:nvSpPr>
        <p:spPr>
          <a:xfrm>
            <a:off x="1081111" y="551962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1.6e11ppb, 1.212 fb-1/day</a:t>
            </a:r>
            <a:endParaRPr lang="en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28FF364-2ACA-1AC3-B75A-7754D63C64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78272" y="921294"/>
            <a:ext cx="3780000" cy="432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C4F7371-C6C9-01EE-C79D-6FC1F8EAA369}"/>
              </a:ext>
            </a:extLst>
          </p:cNvPr>
          <p:cNvSpPr txBox="1"/>
          <p:nvPr/>
        </p:nvSpPr>
        <p:spPr>
          <a:xfrm>
            <a:off x="4708802" y="551962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1.7e11ppb, 1.27 fb-1/day</a:t>
            </a:r>
            <a:endParaRPr lang="en-CH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371C4C-68EB-932D-5AF6-38B40910F651}"/>
              </a:ext>
            </a:extLst>
          </p:cNvPr>
          <p:cNvSpPr txBox="1"/>
          <p:nvPr/>
        </p:nvSpPr>
        <p:spPr>
          <a:xfrm>
            <a:off x="8384906" y="608652"/>
            <a:ext cx="2974423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1.8e11ppb, 1.319 fb-1/day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DF9569-710A-5F2D-4BD2-3E2E66A157B0}"/>
              </a:ext>
            </a:extLst>
          </p:cNvPr>
          <p:cNvSpPr txBox="1"/>
          <p:nvPr/>
        </p:nvSpPr>
        <p:spPr>
          <a:xfrm>
            <a:off x="1479696" y="5567374"/>
            <a:ext cx="2974423" cy="6463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dirty="0"/>
              <a:t>1.6e11 to 1.7e11, +5%</a:t>
            </a:r>
          </a:p>
          <a:p>
            <a:r>
              <a:rPr lang="en-GB" dirty="0"/>
              <a:t>1.6e11 to 1.8e11, +9%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42117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3ED38-ADD3-B1E0-F914-D94D95EF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4603084" cy="714265"/>
          </a:xfrm>
        </p:spPr>
        <p:txBody>
          <a:bodyPr anchor="ctr">
            <a:normAutofit/>
          </a:bodyPr>
          <a:lstStyle/>
          <a:p>
            <a:r>
              <a:rPr lang="en-US" dirty="0"/>
              <a:t>The bigger picture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6D7885-6B5F-A210-61F9-002107DF9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201510"/>
            <a:ext cx="4344447" cy="2534729"/>
          </a:xfrm>
        </p:spPr>
        <p:txBody>
          <a:bodyPr>
            <a:noAutofit/>
          </a:bodyPr>
          <a:lstStyle/>
          <a:p>
            <a:pPr marL="36513" indent="0">
              <a:buNone/>
            </a:pPr>
            <a:r>
              <a:rPr lang="en-US" sz="2000" b="1" dirty="0"/>
              <a:t>Stored energy record of 425 MJ</a:t>
            </a:r>
            <a:r>
              <a:rPr lang="en-US" sz="2000" dirty="0"/>
              <a:t> with 2464 bunches @ 1.6E11 ppb (@ start of SB) . </a:t>
            </a:r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FB0837-211F-8375-AE0B-E975B53C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230" y="625435"/>
            <a:ext cx="7853083" cy="52353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3CFB7A-81B8-F159-2078-F3E8F9155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630" y="2545685"/>
            <a:ext cx="6095999" cy="333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2685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B1B59-84ED-9C03-C67F-E2C21EAC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3B15D-54F9-DE25-E4AA-B1668DFD8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79" y="1124700"/>
            <a:ext cx="10719677" cy="2035464"/>
          </a:xfrm>
        </p:spPr>
        <p:txBody>
          <a:bodyPr>
            <a:noAutofit/>
          </a:bodyPr>
          <a:lstStyle/>
          <a:p>
            <a:r>
              <a:rPr lang="en-US" sz="2000" dirty="0"/>
              <a:t>Xing angle adjustment of </a:t>
            </a:r>
            <a:r>
              <a:rPr lang="en-US" sz="2000" dirty="0">
                <a:sym typeface="Symbol" panose="05050102010706020507" pitchFamily="18" charset="2"/>
              </a:rPr>
              <a:t></a:t>
            </a:r>
            <a:r>
              <a:rPr lang="en-US" sz="2000" dirty="0"/>
              <a:t> 5 microrad to tune ATLAS vs CMS luminosities for levelling.</a:t>
            </a:r>
          </a:p>
          <a:p>
            <a:r>
              <a:rPr lang="en-US" sz="2000" dirty="0"/>
              <a:t>Just before the incident we agreed on and tested faster levelling to target on low intensity cycle (just over intermediate matched points). We did not have time to apply it.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9A0DC7-4B39-0785-9F3D-8E2C8B2E4F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65" y="2814520"/>
            <a:ext cx="8775303" cy="34428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04EED2-6CCA-C8A9-4BBC-9C55989DC6C9}"/>
              </a:ext>
            </a:extLst>
          </p:cNvPr>
          <p:cNvSpPr txBox="1"/>
          <p:nvPr/>
        </p:nvSpPr>
        <p:spPr>
          <a:xfrm>
            <a:off x="4200736" y="4195387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~ @60cm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88FA4-222E-85C8-32FD-0A90006F9BAC}"/>
              </a:ext>
            </a:extLst>
          </p:cNvPr>
          <p:cNvSpPr txBox="1"/>
          <p:nvPr/>
        </p:nvSpPr>
        <p:spPr>
          <a:xfrm>
            <a:off x="2241636" y="3946612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@120cm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26E41E-4004-4BBE-7A41-1A801C0A3389}"/>
              </a:ext>
            </a:extLst>
          </p:cNvPr>
          <p:cNvSpPr txBox="1"/>
          <p:nvPr/>
        </p:nvSpPr>
        <p:spPr>
          <a:xfrm>
            <a:off x="7919100" y="3876456"/>
            <a:ext cx="9092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@30cm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F2ABF4-2BF9-BFD2-3129-98E914B90112}"/>
              </a:ext>
            </a:extLst>
          </p:cNvPr>
          <p:cNvSpPr txBox="1"/>
          <p:nvPr/>
        </p:nvSpPr>
        <p:spPr>
          <a:xfrm>
            <a:off x="2716360" y="3284385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Xing tuning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4B65E3-1113-07F6-BE79-CFF2B15EA82E}"/>
              </a:ext>
            </a:extLst>
          </p:cNvPr>
          <p:cNvCxnSpPr>
            <a:stCxn id="4" idx="0"/>
          </p:cNvCxnSpPr>
          <p:nvPr/>
        </p:nvCxnSpPr>
        <p:spPr>
          <a:xfrm flipH="1" flipV="1">
            <a:off x="4200736" y="3697837"/>
            <a:ext cx="543579" cy="49755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F9AB34B-3609-C31C-EA32-4C9A8A982B57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7851648" y="3645408"/>
            <a:ext cx="522064" cy="23104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0368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E2684-7EB6-DACB-54CD-3A609AFDC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665C43C-6926-57C9-A7D3-45F25AE7CC1C}"/>
              </a:ext>
            </a:extLst>
          </p:cNvPr>
          <p:cNvSpPr txBox="1">
            <a:spLocks/>
          </p:cNvSpPr>
          <p:nvPr/>
        </p:nvSpPr>
        <p:spPr>
          <a:xfrm>
            <a:off x="624237" y="1018139"/>
            <a:ext cx="11055019" cy="1066685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Last week’s good slope with 4-5h fills producing ~50 </a:t>
            </a:r>
            <a:r>
              <a:rPr lang="en-US" sz="2000" dirty="0" err="1"/>
              <a:t>ub</a:t>
            </a:r>
            <a:r>
              <a:rPr lang="en-US" sz="2000" dirty="0"/>
              <a:t>/fill was disrupted by the WE quenches due to SEEs. Trying to recover the slope this week.</a:t>
            </a:r>
          </a:p>
          <a:p>
            <a:pPr fontAlgn="auto">
              <a:spcAft>
                <a:spcPts val="0"/>
              </a:spcAft>
            </a:pPr>
            <a:r>
              <a:rPr lang="en-US" sz="2000" dirty="0"/>
              <a:t>10 days left in this run, with ALICE in -/- polarity </a:t>
            </a:r>
            <a:r>
              <a:rPr lang="en-US" sz="2000" dirty="0">
                <a:sym typeface="Wingdings" panose="05000000000000000000" pitchFamily="2" charset="2"/>
              </a:rPr>
              <a:t>expect to accumulate ~ 2.2 – 2.6 nb-1.</a:t>
            </a: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5C4A00-4D7F-2DF8-1B42-356F781CC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350" y="2492851"/>
            <a:ext cx="9427478" cy="335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506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5B9F-5A59-C6C9-B842-F5FAD4E78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Physics fills performance end of May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EAEFC-356F-FA01-A18B-6B382FDC8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635" y="1492974"/>
            <a:ext cx="10515599" cy="221775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sz="4500"/>
            </a:pPr>
            <a:r>
              <a:rPr lang="en-GB" sz="2000" b="1" dirty="0"/>
              <a:t>New record:</a:t>
            </a:r>
            <a:r>
              <a:rPr lang="en-GB" sz="2000" dirty="0"/>
              <a:t> Integrated luminosity: </a:t>
            </a:r>
            <a:r>
              <a:rPr lang="en-GB" sz="2000" b="1" dirty="0"/>
              <a:t>~1.2 fb</a:t>
            </a:r>
            <a:r>
              <a:rPr lang="en-GB" sz="2000" b="1" baseline="31999" dirty="0"/>
              <a:t>-1</a:t>
            </a:r>
            <a:r>
              <a:rPr lang="en-GB" sz="2000" b="1" dirty="0"/>
              <a:t> in 24h !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000" dirty="0"/>
              <a:t>Peak levelling just above 2.0 x 10</a:t>
            </a:r>
            <a:r>
              <a:rPr lang="en-GB" sz="2000" baseline="31999" dirty="0"/>
              <a:t>34</a:t>
            </a:r>
            <a:r>
              <a:rPr lang="en-GB" sz="2000" dirty="0"/>
              <a:t>cm</a:t>
            </a:r>
            <a:r>
              <a:rPr lang="en-GB" sz="2000" baseline="31999" dirty="0"/>
              <a:t>-2</a:t>
            </a:r>
            <a:r>
              <a:rPr lang="en-GB" sz="2000" dirty="0"/>
              <a:t>s</a:t>
            </a:r>
            <a:r>
              <a:rPr lang="en-GB" sz="2000" baseline="31999" dirty="0"/>
              <a:t>-1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000" dirty="0"/>
              <a:t>Pileup targets ATLAS/CMS = 63 / 59</a:t>
            </a:r>
          </a:p>
          <a:p>
            <a:pPr lvl="1">
              <a:lnSpc>
                <a:spcPct val="100000"/>
              </a:lnSpc>
              <a:defRPr sz="4500"/>
            </a:pPr>
            <a:r>
              <a:rPr lang="en-GB" sz="2000" dirty="0"/>
              <a:t>Thanks to combined separation </a:t>
            </a:r>
            <a:r>
              <a:rPr lang="el-GR" sz="2000" dirty="0"/>
              <a:t>β</a:t>
            </a:r>
            <a:r>
              <a:rPr lang="en-GB" sz="2000" dirty="0"/>
              <a:t>* levelling and separation levelling we can deliver different pile up to ATLAS and CMS! </a:t>
            </a:r>
          </a:p>
          <a:p>
            <a:pPr>
              <a:lnSpc>
                <a:spcPct val="100000"/>
              </a:lnSpc>
              <a:defRPr sz="4500"/>
            </a:pPr>
            <a:r>
              <a:rPr lang="en-GB" sz="2400" dirty="0"/>
              <a:t>Luminosity difference also reduce due to updated calibration factors</a:t>
            </a:r>
          </a:p>
          <a:p>
            <a:pPr lvl="1">
              <a:lnSpc>
                <a:spcPct val="130000"/>
              </a:lnSpc>
              <a:defRPr sz="4500"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4" name="udp_..multicast-bevlhc1_1234 - VLC media player 23-05-25_01_20.png" descr="udp_..multicast-bevlhc1_1234 - VLC media player 23-05-25_01_20.png">
            <a:extLst>
              <a:ext uri="{FF2B5EF4-FFF2-40B4-BE49-F238E27FC236}">
                <a16:creationId xmlns:a16="http://schemas.microsoft.com/office/drawing/2014/main" id="{4D8BC0AC-00B6-911B-42A9-7AB29E5D4C0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769" t="3051" r="14769"/>
          <a:stretch>
            <a:fillRect/>
          </a:stretch>
        </p:blipFill>
        <p:spPr>
          <a:xfrm>
            <a:off x="9175531" y="3995508"/>
            <a:ext cx="2914607" cy="2255774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Screenshot 2023-05-26 at 05.59.02.png" descr="Screenshot 2023-05-26 at 05.59.02.png">
            <a:extLst>
              <a:ext uri="{FF2B5EF4-FFF2-40B4-BE49-F238E27FC236}">
                <a16:creationId xmlns:a16="http://schemas.microsoft.com/office/drawing/2014/main" id="{AF0D29A7-70AE-C1EC-222B-DDFCAAEE899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63" t="8923" r="2928" b="13035"/>
          <a:stretch>
            <a:fillRect/>
          </a:stretch>
        </p:blipFill>
        <p:spPr>
          <a:xfrm>
            <a:off x="1192696" y="3961422"/>
            <a:ext cx="6999260" cy="216477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C42931-EA17-73EB-6683-F7D33DD6FFE4}"/>
              </a:ext>
            </a:extLst>
          </p:cNvPr>
          <p:cNvSpPr txBox="1"/>
          <p:nvPr/>
        </p:nvSpPr>
        <p:spPr>
          <a:xfrm>
            <a:off x="3386273" y="5953571"/>
            <a:ext cx="6844748" cy="423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 sz="4500"/>
            </a:pPr>
            <a:r>
              <a:rPr lang="en-GB" sz="1800" dirty="0"/>
              <a:t>24</a:t>
            </a:r>
            <a:r>
              <a:rPr lang="en-GB" sz="1800" baseline="30000" dirty="0"/>
              <a:t>th</a:t>
            </a:r>
            <a:r>
              <a:rPr lang="en-GB" sz="1800" dirty="0"/>
              <a:t> to 25</a:t>
            </a:r>
            <a:r>
              <a:rPr lang="en-GB" sz="1800" baseline="30000" dirty="0"/>
              <a:t>th</a:t>
            </a:r>
            <a:r>
              <a:rPr lang="en-GB" sz="1800" dirty="0"/>
              <a:t> of May 2023</a:t>
            </a:r>
          </a:p>
        </p:txBody>
      </p:sp>
      <p:sp>
        <p:nvSpPr>
          <p:cNvPr id="12" name="Max at start of stable beams: 409 MJ…">
            <a:extLst>
              <a:ext uri="{FF2B5EF4-FFF2-40B4-BE49-F238E27FC236}">
                <a16:creationId xmlns:a16="http://schemas.microsoft.com/office/drawing/2014/main" id="{8E932403-DE8C-5717-9263-6FDE9A962D25}"/>
              </a:ext>
            </a:extLst>
          </p:cNvPr>
          <p:cNvSpPr txBox="1"/>
          <p:nvPr/>
        </p:nvSpPr>
        <p:spPr>
          <a:xfrm>
            <a:off x="7535642" y="1629092"/>
            <a:ext cx="4164371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2000"/>
              <a:t>Max at start of stable beams: </a:t>
            </a:r>
            <a:r>
              <a:rPr sz="2000" b="1">
                <a:solidFill>
                  <a:srgbClr val="0433FF"/>
                </a:solidFill>
              </a:rPr>
              <a:t>409 MJ</a:t>
            </a:r>
          </a:p>
          <a:p>
            <a:r>
              <a:rPr sz="2000"/>
              <a:t>1.59 x 10</a:t>
            </a:r>
            <a:r>
              <a:rPr sz="2000" baseline="31999"/>
              <a:t>11</a:t>
            </a:r>
            <a:r>
              <a:rPr sz="2000"/>
              <a:t> p/b</a:t>
            </a:r>
            <a:r>
              <a:rPr lang="en-GB" sz="2000"/>
              <a:t> </a:t>
            </a:r>
            <a:r>
              <a:rPr sz="2000"/>
              <a:t>(Injected: 1.61)</a:t>
            </a:r>
          </a:p>
        </p:txBody>
      </p:sp>
    </p:spTree>
    <p:extLst>
      <p:ext uri="{BB962C8B-B14F-4D97-AF65-F5344CB8AC3E}">
        <p14:creationId xmlns:p14="http://schemas.microsoft.com/office/powerpoint/2010/main" val="20146403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CC1D0-7732-F38D-5E1D-730181C50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levels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B96315-652B-0688-CFBB-71E76C33D605}"/>
              </a:ext>
            </a:extLst>
          </p:cNvPr>
          <p:cNvSpPr txBox="1"/>
          <p:nvPr/>
        </p:nvSpPr>
        <p:spPr>
          <a:xfrm>
            <a:off x="11091719" y="4043480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R2E team</a:t>
            </a:r>
            <a:endParaRPr lang="en-GB" sz="14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7F3493-6D7A-C61A-2598-ED1D36157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9572" y="226503"/>
            <a:ext cx="6284777" cy="35630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F664F4-9B79-AE0F-8997-93ACD903B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41" y="1995678"/>
            <a:ext cx="6486014" cy="36839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C13C2C-8982-3214-EAB7-F0D2310F8195}"/>
              </a:ext>
            </a:extLst>
          </p:cNvPr>
          <p:cNvSpPr txBox="1"/>
          <p:nvPr/>
        </p:nvSpPr>
        <p:spPr>
          <a:xfrm>
            <a:off x="296845" y="3098997"/>
            <a:ext cx="17246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IR2: shift of the BFPP loss peak due to TCLD</a:t>
            </a:r>
            <a:endParaRPr lang="en-GB" sz="14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529D8E-458A-7C37-3984-31FE1F7D0478}"/>
              </a:ext>
            </a:extLst>
          </p:cNvPr>
          <p:cNvSpPr txBox="1"/>
          <p:nvPr/>
        </p:nvSpPr>
        <p:spPr>
          <a:xfrm>
            <a:off x="5519925" y="900469"/>
            <a:ext cx="1724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IR1: ~ no change.</a:t>
            </a:r>
            <a:endParaRPr lang="en-GB" sz="14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070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3D03D7E-FDEA-646C-675E-55C121A4424E}"/>
              </a:ext>
            </a:extLst>
          </p:cNvPr>
          <p:cNvSpPr/>
          <p:nvPr/>
        </p:nvSpPr>
        <p:spPr>
          <a:xfrm>
            <a:off x="1487400" y="827922"/>
            <a:ext cx="2496325" cy="576075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CE71B2-7897-8873-EBCF-FDF21950AAD2}"/>
              </a:ext>
            </a:extLst>
          </p:cNvPr>
          <p:cNvSpPr/>
          <p:nvPr/>
        </p:nvSpPr>
        <p:spPr>
          <a:xfrm>
            <a:off x="1468197" y="1519212"/>
            <a:ext cx="2496325" cy="576075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4636DE9-9823-0F16-756A-C98DCE15C655}"/>
              </a:ext>
            </a:extLst>
          </p:cNvPr>
          <p:cNvSpPr/>
          <p:nvPr/>
        </p:nvSpPr>
        <p:spPr>
          <a:xfrm>
            <a:off x="1457634" y="2210502"/>
            <a:ext cx="2496325" cy="576075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Pre-squeeze to </a:t>
            </a:r>
          </a:p>
          <a:p>
            <a:pPr algn="ctr"/>
            <a:r>
              <a:rPr lang="en-GB" dirty="0"/>
              <a:t>60cm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D801F06-C41A-F0FD-F6E9-FF080093F09C}"/>
              </a:ext>
            </a:extLst>
          </p:cNvPr>
          <p:cNvSpPr/>
          <p:nvPr/>
        </p:nvSpPr>
        <p:spPr>
          <a:xfrm>
            <a:off x="1457634" y="2901792"/>
            <a:ext cx="2496325" cy="576075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66EA95-4EBF-ABD5-6570-473F3185DF81}"/>
              </a:ext>
            </a:extLst>
          </p:cNvPr>
          <p:cNvSpPr/>
          <p:nvPr/>
        </p:nvSpPr>
        <p:spPr>
          <a:xfrm>
            <a:off x="1457634" y="3612345"/>
            <a:ext cx="2496325" cy="576075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 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B8246BB-8A47-30E9-9587-D77578D686C0}"/>
              </a:ext>
            </a:extLst>
          </p:cNvPr>
          <p:cNvSpPr/>
          <p:nvPr/>
        </p:nvSpPr>
        <p:spPr>
          <a:xfrm>
            <a:off x="1468667" y="4322898"/>
            <a:ext cx="2496325" cy="8756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60cm  to 30cm (tele-index 2)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3C8B9E7-459E-01AA-1A72-709A20340B6D}"/>
              </a:ext>
            </a:extLst>
          </p:cNvPr>
          <p:cNvSpPr/>
          <p:nvPr/>
        </p:nvSpPr>
        <p:spPr>
          <a:xfrm>
            <a:off x="4578784" y="1481417"/>
            <a:ext cx="3810283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to 4 TeV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9F9BFD5-60C5-E3CF-5E29-848345ABC071}"/>
              </a:ext>
            </a:extLst>
          </p:cNvPr>
          <p:cNvSpPr/>
          <p:nvPr/>
        </p:nvSpPr>
        <p:spPr>
          <a:xfrm>
            <a:off x="4568155" y="2172707"/>
            <a:ext cx="3820912" cy="484919"/>
          </a:xfrm>
          <a:prstGeom prst="roundRect">
            <a:avLst/>
          </a:prstGeom>
          <a:solidFill>
            <a:srgbClr val="008E4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Ramp from 4TeV to 6.8TeV (tele-index from 1 to 0.5)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A42A5A8-E093-4CD2-2586-F774FADFAD85}"/>
              </a:ext>
            </a:extLst>
          </p:cNvPr>
          <p:cNvSpPr/>
          <p:nvPr/>
        </p:nvSpPr>
        <p:spPr>
          <a:xfrm>
            <a:off x="4562995" y="2830783"/>
            <a:ext cx="3832947" cy="484919"/>
          </a:xfrm>
          <a:prstGeom prst="roundRect">
            <a:avLst/>
          </a:prstGeom>
          <a:solidFill>
            <a:srgbClr val="008E4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Pre-squeeze to 1.2 m (constant tele-index)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2EF7777-6A41-2ACF-ADF6-C3E5A98ADD11}"/>
              </a:ext>
            </a:extLst>
          </p:cNvPr>
          <p:cNvSpPr/>
          <p:nvPr/>
        </p:nvSpPr>
        <p:spPr>
          <a:xfrm>
            <a:off x="4578568" y="4818931"/>
            <a:ext cx="3845136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Adjust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C49735-FBB8-9F7E-7646-BFAD114DAD76}"/>
              </a:ext>
            </a:extLst>
          </p:cNvPr>
          <p:cNvSpPr/>
          <p:nvPr/>
        </p:nvSpPr>
        <p:spPr>
          <a:xfrm>
            <a:off x="4602406" y="5466899"/>
            <a:ext cx="3821298" cy="484919"/>
          </a:xfrm>
          <a:prstGeom prst="roundRect">
            <a:avLst/>
          </a:prstGeom>
          <a:solidFill>
            <a:srgbClr val="008E4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1.2m to 60 cm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02523E1B-3591-AD20-F7F4-63A6918959E9}"/>
              </a:ext>
            </a:extLst>
          </p:cNvPr>
          <p:cNvSpPr/>
          <p:nvPr/>
        </p:nvSpPr>
        <p:spPr>
          <a:xfrm>
            <a:off x="4578718" y="3530458"/>
            <a:ext cx="3820912" cy="484919"/>
          </a:xfrm>
          <a:prstGeom prst="roundRect">
            <a:avLst/>
          </a:prstGeom>
          <a:solidFill>
            <a:srgbClr val="008E4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LHCb</a:t>
            </a:r>
            <a:r>
              <a:rPr lang="en-GB" dirty="0"/>
              <a:t> rotation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569A28A-9FE1-EE45-765A-065DD695DAB8}"/>
              </a:ext>
            </a:extLst>
          </p:cNvPr>
          <p:cNvSpPr/>
          <p:nvPr/>
        </p:nvSpPr>
        <p:spPr>
          <a:xfrm>
            <a:off x="4562823" y="4180149"/>
            <a:ext cx="3860882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Tune change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2462E1C-B05A-C211-B87C-F1A3CC1432E5}"/>
              </a:ext>
            </a:extLst>
          </p:cNvPr>
          <p:cNvSpPr/>
          <p:nvPr/>
        </p:nvSpPr>
        <p:spPr>
          <a:xfrm>
            <a:off x="4590487" y="6101316"/>
            <a:ext cx="3845136" cy="48491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/>
              <a:t>β</a:t>
            </a:r>
            <a:r>
              <a:rPr lang="en-GB" dirty="0"/>
              <a:t>* levelling from 60cm-30cm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9231CDC-3C78-6FB5-6475-C18DFEB19ADA}"/>
              </a:ext>
            </a:extLst>
          </p:cNvPr>
          <p:cNvSpPr txBox="1"/>
          <p:nvPr/>
        </p:nvSpPr>
        <p:spPr>
          <a:xfrm>
            <a:off x="1813842" y="20686"/>
            <a:ext cx="18434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4400" dirty="0">
                <a:latin typeface="+mn-lt"/>
              </a:rPr>
              <a:t>2022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186F8DC-B96B-37C2-F260-94828F30B1D4}"/>
              </a:ext>
            </a:extLst>
          </p:cNvPr>
          <p:cNvSpPr txBox="1"/>
          <p:nvPr/>
        </p:nvSpPr>
        <p:spPr>
          <a:xfrm>
            <a:off x="5564074" y="-11704"/>
            <a:ext cx="184344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4400" dirty="0">
                <a:latin typeface="+mn-lt"/>
              </a:rPr>
              <a:t>2023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11ED2A-CE54-3791-E905-E1D54030C9EE}"/>
              </a:ext>
            </a:extLst>
          </p:cNvPr>
          <p:cNvSpPr txBox="1"/>
          <p:nvPr/>
        </p:nvSpPr>
        <p:spPr>
          <a:xfrm>
            <a:off x="9129995" y="4188420"/>
            <a:ext cx="295718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latin typeface="+mn-lt"/>
              </a:rPr>
              <a:t>Colour code explanation:</a:t>
            </a:r>
          </a:p>
          <a:p>
            <a:pPr algn="l"/>
            <a:r>
              <a:rPr lang="en-GB" sz="1600" dirty="0">
                <a:solidFill>
                  <a:srgbClr val="008E40"/>
                </a:solidFill>
                <a:latin typeface="+mn-lt"/>
              </a:rPr>
              <a:t>Green means it is a new part of the cycle</a:t>
            </a:r>
          </a:p>
          <a:p>
            <a:pPr algn="l"/>
            <a:r>
              <a:rPr lang="en-GB" sz="1600" dirty="0">
                <a:solidFill>
                  <a:srgbClr val="FFC000"/>
                </a:solidFill>
                <a:latin typeface="+mn-lt"/>
              </a:rPr>
              <a:t>Yellow that it is partially changed</a:t>
            </a:r>
          </a:p>
          <a:p>
            <a:pPr algn="l"/>
            <a:r>
              <a:rPr lang="en-GB" sz="1600" dirty="0">
                <a:latin typeface="+mn-lt"/>
              </a:rPr>
              <a:t>Blue that it is the same as in 2022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5CF4167-991C-F66C-D742-D2D104C8F94D}"/>
              </a:ext>
            </a:extLst>
          </p:cNvPr>
          <p:cNvSpPr/>
          <p:nvPr/>
        </p:nvSpPr>
        <p:spPr>
          <a:xfrm>
            <a:off x="4590487" y="855865"/>
            <a:ext cx="3775178" cy="484919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Injection</a:t>
            </a:r>
          </a:p>
        </p:txBody>
      </p:sp>
    </p:spTree>
    <p:extLst>
      <p:ext uri="{BB962C8B-B14F-4D97-AF65-F5344CB8AC3E}">
        <p14:creationId xmlns:p14="http://schemas.microsoft.com/office/powerpoint/2010/main" val="8514111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519A0-3A53-713C-6799-B9F3EEA60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B6DD7-7E37-F498-71E7-78045CE79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93349"/>
            <a:ext cx="11055019" cy="1920250"/>
          </a:xfrm>
        </p:spPr>
        <p:txBody>
          <a:bodyPr>
            <a:normAutofit/>
          </a:bodyPr>
          <a:lstStyle/>
          <a:p>
            <a:r>
              <a:rPr lang="en-US" sz="2000" dirty="0"/>
              <a:t>Long SPS </a:t>
            </a:r>
            <a:r>
              <a:rPr lang="en-US" sz="2000" b="1" dirty="0"/>
              <a:t>14 injection cycle (56 bunches) </a:t>
            </a:r>
            <a:r>
              <a:rPr lang="en-US" sz="2000" dirty="0"/>
              <a:t>with slip-stacking is working well.</a:t>
            </a:r>
          </a:p>
          <a:p>
            <a:pPr lvl="1"/>
            <a:r>
              <a:rPr lang="en-US" sz="1800" dirty="0"/>
              <a:t>Shorter </a:t>
            </a:r>
            <a:r>
              <a:rPr lang="en-US" sz="1800" b="1" dirty="0"/>
              <a:t>10 injection (40 bunches) </a:t>
            </a:r>
            <a:r>
              <a:rPr lang="en-US" sz="1800" dirty="0"/>
              <a:t>version in service since Monday.</a:t>
            </a:r>
          </a:p>
          <a:p>
            <a:r>
              <a:rPr lang="en-US" sz="2000" dirty="0"/>
              <a:t>Sometimes injection is tedious when beams are rejected due to quality (bunch length, parameter spread), but overall, it is not our main issue.</a:t>
            </a:r>
          </a:p>
          <a:p>
            <a:r>
              <a:rPr lang="en-US" sz="2000" dirty="0"/>
              <a:t>Typical injection time for 1240b: ~1h15m.</a:t>
            </a: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DBF9A5-9D44-758A-6F3C-1B0EA0D7A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65" y="3342297"/>
            <a:ext cx="7834620" cy="22407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D8CE4F-541A-7D77-2F55-E378D30A4066}"/>
              </a:ext>
            </a:extLst>
          </p:cNvPr>
          <p:cNvSpPr txBox="1"/>
          <p:nvPr/>
        </p:nvSpPr>
        <p:spPr>
          <a:xfrm>
            <a:off x="1410589" y="3721970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960b injection (40b) – 1 hour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7C258B-AED2-5FFD-8A98-BB9346F19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605" y="2599714"/>
            <a:ext cx="4382574" cy="33119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06B555-020E-DF22-D0E5-24DA3DF3FEB4}"/>
              </a:ext>
            </a:extLst>
          </p:cNvPr>
          <p:cNvSpPr txBox="1"/>
          <p:nvPr/>
        </p:nvSpPr>
        <p:spPr>
          <a:xfrm>
            <a:off x="8045474" y="3361173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+mj-lt"/>
              </a:rPr>
              <a:t>10 </a:t>
            </a:r>
            <a:r>
              <a:rPr lang="en-US" b="1" dirty="0" err="1">
                <a:solidFill>
                  <a:srgbClr val="FFFF00"/>
                </a:solidFill>
                <a:latin typeface="+mj-lt"/>
              </a:rPr>
              <a:t>inj</a:t>
            </a:r>
            <a:r>
              <a:rPr lang="en-US" b="1" dirty="0">
                <a:solidFill>
                  <a:srgbClr val="FFFF00"/>
                </a:solidFill>
                <a:latin typeface="+mj-lt"/>
              </a:rPr>
              <a:t> cycle</a:t>
            </a:r>
            <a:endParaRPr lang="en-GB" b="1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53388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519A0-3A53-713C-6799-B9F3EEA60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losses (1)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3F4BF-4984-A7E9-D732-A33E61BE6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24700"/>
            <a:ext cx="11055019" cy="1113745"/>
          </a:xfrm>
        </p:spPr>
        <p:txBody>
          <a:bodyPr>
            <a:normAutofit/>
          </a:bodyPr>
          <a:lstStyle/>
          <a:p>
            <a:r>
              <a:rPr lang="en-US" sz="2000" dirty="0"/>
              <a:t>CRS to 50 cm (no FT squeeze): works well technically, lifetime drops (spikes) above 5.5 </a:t>
            </a:r>
            <a:r>
              <a:rPr lang="en-US" sz="2000" dirty="0" err="1"/>
              <a:t>TeV</a:t>
            </a:r>
            <a:r>
              <a:rPr lang="en-US" sz="2000" dirty="0"/>
              <a:t> coupled to the lower ion cleaning efficiencies are in issue in terms of losses.</a:t>
            </a:r>
          </a:p>
          <a:p>
            <a:pPr lvl="1"/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Lifetime drops not visible during setting up </a:t>
            </a:r>
            <a:r>
              <a:rPr lang="en-US" sz="1600" dirty="0"/>
              <a:t>with coarse collimator settings.</a:t>
            </a:r>
            <a:endParaRPr lang="en-GB" sz="1600" dirty="0"/>
          </a:p>
        </p:txBody>
      </p:sp>
      <p:pic>
        <p:nvPicPr>
          <p:cNvPr id="5" name="Picture 4" descr="A graph with blue lines and numbers&#10;&#10;Description automatically generated">
            <a:extLst>
              <a:ext uri="{FF2B5EF4-FFF2-40B4-BE49-F238E27FC236}">
                <a16:creationId xmlns:a16="http://schemas.microsoft.com/office/drawing/2014/main" id="{582EC6D5-04F3-E0E0-9356-913DA4C760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971" y="2395876"/>
            <a:ext cx="5466940" cy="2815862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C293F8-81A6-1AE6-F38B-BDA083B9CE77}"/>
              </a:ext>
            </a:extLst>
          </p:cNvPr>
          <p:cNvSpPr txBox="1">
            <a:spLocks/>
          </p:cNvSpPr>
          <p:nvPr/>
        </p:nvSpPr>
        <p:spPr>
          <a:xfrm>
            <a:off x="609600" y="2219342"/>
            <a:ext cx="5553600" cy="18467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Lifetime drops </a:t>
            </a:r>
            <a:r>
              <a:rPr lang="en-US" sz="2000" b="1" dirty="0"/>
              <a:t>between matched points</a:t>
            </a:r>
            <a:r>
              <a:rPr lang="en-US" sz="2000" dirty="0"/>
              <a:t>, losses peak in region of 5.5 to 6.3 </a:t>
            </a:r>
            <a:r>
              <a:rPr lang="en-US" sz="2000" dirty="0" err="1"/>
              <a:t>TeV</a:t>
            </a:r>
            <a:r>
              <a:rPr lang="en-US" sz="2000" dirty="0"/>
              <a:t>, typically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30-70% of dump threshold</a:t>
            </a:r>
            <a:r>
              <a:rPr lang="en-US" sz="2000" dirty="0"/>
              <a:t>.</a:t>
            </a:r>
          </a:p>
          <a:p>
            <a:pPr lvl="1" fontAlgn="auto"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</a:rPr>
              <a:t>Ramp to ramp fluctuations</a:t>
            </a:r>
            <a:r>
              <a:rPr lang="en-US" sz="1600" dirty="0"/>
              <a:t>, loss moving spikes. 10 Hz modulation on top of ramp structures? Beam quality fluctuations ?</a:t>
            </a:r>
          </a:p>
        </p:txBody>
      </p:sp>
      <p:pic>
        <p:nvPicPr>
          <p:cNvPr id="8" name="Picture 7" descr="A graph showing a graph&#10;&#10;Description automatically generated with medium confidence">
            <a:extLst>
              <a:ext uri="{FF2B5EF4-FFF2-40B4-BE49-F238E27FC236}">
                <a16:creationId xmlns:a16="http://schemas.microsoft.com/office/drawing/2014/main" id="{ED571FE5-B2EC-F4ED-A0DD-F2639FD11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3895" y="4815587"/>
            <a:ext cx="3555894" cy="1839112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DC3FDAB8-C1DC-9BF5-4549-59300580E4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62" y="4504011"/>
            <a:ext cx="3555894" cy="18467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0917C8-79C3-CB4E-0861-3237747F3AAE}"/>
              </a:ext>
            </a:extLst>
          </p:cNvPr>
          <p:cNvSpPr txBox="1"/>
          <p:nvPr/>
        </p:nvSpPr>
        <p:spPr>
          <a:xfrm>
            <a:off x="9898095" y="2007478"/>
            <a:ext cx="1887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B1 ramp power loss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802347-FB80-6386-5CD9-B87C5B20FA8A}"/>
              </a:ext>
            </a:extLst>
          </p:cNvPr>
          <p:cNvSpPr txBox="1"/>
          <p:nvPr/>
        </p:nvSpPr>
        <p:spPr>
          <a:xfrm>
            <a:off x="10570654" y="5427366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S. Morales</a:t>
            </a:r>
            <a:endParaRPr lang="en-GB" sz="14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B7B40DF-7E07-646D-C512-29EDEAE59528}"/>
              </a:ext>
            </a:extLst>
          </p:cNvPr>
          <p:cNvSpPr txBox="1"/>
          <p:nvPr/>
        </p:nvSpPr>
        <p:spPr>
          <a:xfrm>
            <a:off x="723890" y="4194335"/>
            <a:ext cx="5439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Simulated beat-beating between matched points (ideal model)</a:t>
            </a:r>
            <a:endParaRPr lang="en-GB" sz="1400" b="1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0050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C20CA-D42E-D170-0991-55309BCF3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losses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187B1-D19B-0429-67FF-7D33ABDD6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8490" y="1058795"/>
            <a:ext cx="11055019" cy="2180126"/>
          </a:xfrm>
        </p:spPr>
        <p:txBody>
          <a:bodyPr>
            <a:normAutofit/>
          </a:bodyPr>
          <a:lstStyle/>
          <a:p>
            <a:r>
              <a:rPr lang="en-US" sz="1800" dirty="0"/>
              <a:t>Dumps on losses – fast losses &lt; 1 s – in the ramp mitigated by:</a:t>
            </a:r>
          </a:p>
          <a:p>
            <a:pPr lvl="1"/>
            <a:r>
              <a:rPr lang="en-US" sz="1600" b="1" dirty="0"/>
              <a:t>Adapting BLM thresholds </a:t>
            </a:r>
            <a:r>
              <a:rPr lang="en-US" sz="1600" dirty="0"/>
              <a:t>with “flat top” corrections applied at lower energies (avoids pushing thresholds too low in the ramp) and adjustment of monitor factors. Last iteration done yesterday…</a:t>
            </a:r>
          </a:p>
          <a:p>
            <a:pPr lvl="1"/>
            <a:r>
              <a:rPr lang="en-US" sz="1600" b="1" dirty="0"/>
              <a:t>Smoothing out orbit feed-forward corrections</a:t>
            </a:r>
            <a:r>
              <a:rPr lang="en-US" sz="1600" dirty="0"/>
              <a:t>. First step done; further improvements require changes in the settings generation that we do not want to push out now. Does not seem to be the main loss mechanism.</a:t>
            </a:r>
          </a:p>
          <a:p>
            <a:r>
              <a:rPr lang="en-GB" sz="1800" b="1" dirty="0"/>
              <a:t>Operated successfully more than a week with 1240b with </a:t>
            </a:r>
            <a:r>
              <a:rPr lang="en-GB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losses 30-70% of dump thresholds</a:t>
            </a:r>
            <a:r>
              <a:rPr lang="en-GB" sz="1800" dirty="0"/>
              <a:t>. Last Monday sudden increase leading to dumps </a:t>
            </a:r>
            <a:r>
              <a:rPr lang="en-GB" sz="1800" dirty="0">
                <a:sym typeface="Wingdings" panose="05000000000000000000" pitchFamily="2" charset="2"/>
              </a:rPr>
              <a:t> reduced # bunches to ~960.</a:t>
            </a:r>
          </a:p>
          <a:p>
            <a:pPr marL="354012" lvl="1" indent="0">
              <a:buNone/>
            </a:pP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5E2842-6198-152F-02AD-DD419A629F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563" y="3292968"/>
            <a:ext cx="5387346" cy="2726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417BF9-7A89-9160-1379-F3AEDDB71B1A}"/>
              </a:ext>
            </a:extLst>
          </p:cNvPr>
          <p:cNvSpPr txBox="1">
            <a:spLocks/>
          </p:cNvSpPr>
          <p:nvPr/>
        </p:nvSpPr>
        <p:spPr>
          <a:xfrm>
            <a:off x="568490" y="3865974"/>
            <a:ext cx="5258675" cy="27267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2" lvl="1" indent="0" fontAlgn="auto">
              <a:spcAft>
                <a:spcPts val="0"/>
              </a:spcAft>
              <a:buFont typeface="Lucida Grande"/>
              <a:buNone/>
            </a:pP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7C302B-81EA-659D-CE14-EA391838D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285" y="3282610"/>
            <a:ext cx="5227945" cy="2940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863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628E0-4C82-DF22-35C6-07DB3D741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Orbit - smoothed ramp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AC1973-2F82-F249-BA9B-48ECB92EC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05"/>
          <a:stretch/>
        </p:blipFill>
        <p:spPr>
          <a:xfrm>
            <a:off x="693051" y="3430555"/>
            <a:ext cx="4476382" cy="26287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AFDF4D0-0359-774B-80D6-0420C402E7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673"/>
          <a:stretch/>
        </p:blipFill>
        <p:spPr>
          <a:xfrm>
            <a:off x="104820" y="873420"/>
            <a:ext cx="4446027" cy="25760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C75B27-F151-9B47-B392-A2150FB9D1B3}"/>
              </a:ext>
            </a:extLst>
          </p:cNvPr>
          <p:cNvSpPr txBox="1"/>
          <p:nvPr/>
        </p:nvSpPr>
        <p:spPr>
          <a:xfrm>
            <a:off x="5464885" y="3931424"/>
            <a:ext cx="672652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Originally planned </a:t>
            </a:r>
            <a:r>
              <a:rPr lang="en-US" dirty="0">
                <a:solidFill>
                  <a:srgbClr val="0C377B"/>
                </a:solidFill>
                <a:latin typeface="Arial" panose="020B0604020202020204"/>
              </a:rPr>
              <a:t>as pp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MD, it was introduced as attempt to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mitigate the losses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 the ramp.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First iteration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reduced by a factor ~2 the orbit spikes and seemed to help.</a:t>
            </a:r>
            <a:endParaRPr lang="en-US" dirty="0">
              <a:solidFill>
                <a:srgbClr val="0C377B"/>
              </a:solidFill>
              <a:latin typeface="Arial" panose="020B0604020202020204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Very reproducible from ramp to ramp, largest losses are not at places of orbit excursions.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B73B50-5399-8C4C-8E5F-66E867FF4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524" y="446207"/>
            <a:ext cx="5360920" cy="2968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0EDD18-3BE2-E64C-A571-CFE20A14D1C4}"/>
              </a:ext>
            </a:extLst>
          </p:cNvPr>
          <p:cNvSpPr txBox="1"/>
          <p:nvPr/>
        </p:nvSpPr>
        <p:spPr>
          <a:xfrm>
            <a:off x="6249620" y="3414271"/>
            <a:ext cx="203453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LBOC @31.01.2023</a:t>
            </a:r>
          </a:p>
        </p:txBody>
      </p:sp>
    </p:spTree>
    <p:extLst>
      <p:ext uri="{BB962C8B-B14F-4D97-AF65-F5344CB8AC3E}">
        <p14:creationId xmlns:p14="http://schemas.microsoft.com/office/powerpoint/2010/main" val="9278393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628E0-4C82-DF22-35C6-07DB3D741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background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B78C5C-DB60-874A-9AEB-97604DB8D7FB}"/>
              </a:ext>
            </a:extLst>
          </p:cNvPr>
          <p:cNvSpPr txBox="1"/>
          <p:nvPr/>
        </p:nvSpPr>
        <p:spPr>
          <a:xfrm>
            <a:off x="335250" y="1344906"/>
            <a:ext cx="576075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After many tests, the spurious dispersion </a:t>
            </a:r>
            <a:r>
              <a:rPr lang="en-US" sz="2000" b="1" dirty="0">
                <a:latin typeface="+mn-lt"/>
              </a:rPr>
              <a:t>knob for B1 </a:t>
            </a:r>
            <a:r>
              <a:rPr lang="en-US" sz="2000" dirty="0">
                <a:latin typeface="+mn-lt"/>
              </a:rPr>
              <a:t>(ATLAS </a:t>
            </a:r>
            <a:r>
              <a:rPr lang="en-US" sz="2000" dirty="0" err="1">
                <a:latin typeface="+mn-lt"/>
              </a:rPr>
              <a:t>xing</a:t>
            </a:r>
            <a:r>
              <a:rPr lang="en-US" sz="2000" dirty="0">
                <a:latin typeface="+mn-lt"/>
              </a:rPr>
              <a:t> compensation) was identified as an efficient cure.</a:t>
            </a:r>
          </a:p>
          <a:p>
            <a:pPr marL="495300" lvl="1" indent="-217488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Optimum setting at </a:t>
            </a:r>
            <a:r>
              <a:rPr lang="en-US" u="sng" dirty="0">
                <a:latin typeface="+mn-lt"/>
              </a:rPr>
              <a:t>250 urad equivalent</a:t>
            </a:r>
            <a:r>
              <a:rPr lang="en-US" dirty="0">
                <a:latin typeface="+mn-lt"/>
              </a:rPr>
              <a:t> (~2.5 mm orbit bump in the arc).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Spurious dispersion in IR1 knob</a:t>
            </a:r>
            <a:r>
              <a:rPr lang="en-US" sz="2000" b="1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applied</a:t>
            </a:r>
            <a:r>
              <a:rPr lang="en-US" sz="2000" b="1" dirty="0">
                <a:latin typeface="+mn-lt"/>
              </a:rPr>
              <a:t> for both beams </a:t>
            </a:r>
            <a:r>
              <a:rPr lang="en-US" sz="2000" dirty="0">
                <a:latin typeface="+mn-lt"/>
              </a:rPr>
              <a:t>gave no further improvement.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Losses shifted from TCTPV.L2 to TCLD.R2</a:t>
            </a:r>
            <a:r>
              <a:rPr lang="en-US" sz="2000" dirty="0">
                <a:latin typeface="+mn-lt"/>
              </a:rPr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035A9A-0AC8-654A-9CDE-CB72DE8ECE0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20" b="36560"/>
          <a:stretch/>
        </p:blipFill>
        <p:spPr>
          <a:xfrm>
            <a:off x="5960243" y="2787843"/>
            <a:ext cx="6222632" cy="21935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69ECD2-AC95-9645-9B58-05C88663B8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9235" y="1235488"/>
            <a:ext cx="4692163" cy="130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767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E6C53-BE3A-60E1-3DD9-15FF11E93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Xtal</a:t>
            </a:r>
            <a:r>
              <a:rPr lang="en-US" dirty="0"/>
              <a:t> channeling (stability)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DA3AC-C349-BE20-2393-52081247B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184" y="1061333"/>
            <a:ext cx="5488816" cy="4364727"/>
          </a:xfrm>
        </p:spPr>
        <p:txBody>
          <a:bodyPr>
            <a:noAutofit/>
          </a:bodyPr>
          <a:lstStyle/>
          <a:p>
            <a:r>
              <a:rPr lang="en-US" sz="2000" b="1" dirty="0"/>
              <a:t>Drifts of the </a:t>
            </a:r>
            <a:r>
              <a:rPr lang="en-US" sz="2000" b="1" dirty="0" err="1"/>
              <a:t>Xtal</a:t>
            </a:r>
            <a:r>
              <a:rPr lang="en-US" sz="2000" b="1" dirty="0"/>
              <a:t> angles by ~10-15 urad </a:t>
            </a:r>
            <a:r>
              <a:rPr lang="en-US" sz="2000" dirty="0"/>
              <a:t>for a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channeling acceptance of 2 urad</a:t>
            </a:r>
            <a:r>
              <a:rPr lang="en-US" sz="2000" dirty="0"/>
              <a:t>, in particular B1H.</a:t>
            </a:r>
          </a:p>
          <a:p>
            <a:pPr lvl="1"/>
            <a:r>
              <a:rPr lang="en-US" sz="1600" dirty="0"/>
              <a:t>Systematic evolution in physics fills.</a:t>
            </a:r>
          </a:p>
          <a:p>
            <a:pPr lvl="1"/>
            <a:r>
              <a:rPr lang="en-US" sz="1600" dirty="0" err="1"/>
              <a:t>Xtals</a:t>
            </a:r>
            <a:r>
              <a:rPr lang="en-US" sz="1600" dirty="0"/>
              <a:t> can be in amorphous state, i.e. no channeling.</a:t>
            </a:r>
          </a:p>
          <a:p>
            <a:r>
              <a:rPr lang="en-US" sz="2000" dirty="0"/>
              <a:t>Regular </a:t>
            </a:r>
            <a:r>
              <a:rPr lang="en-US" sz="2000" b="1" dirty="0" err="1"/>
              <a:t>Xtal</a:t>
            </a:r>
            <a:r>
              <a:rPr lang="en-US" sz="2000" b="1" dirty="0"/>
              <a:t> channeling optimizations </a:t>
            </a:r>
            <a:r>
              <a:rPr lang="en-US" sz="2000" dirty="0"/>
              <a:t>at injection, at FT and in SB.</a:t>
            </a:r>
          </a:p>
          <a:p>
            <a:pPr lvl="1"/>
            <a:r>
              <a:rPr lang="en-US" sz="1600" dirty="0"/>
              <a:t>Since yesterday automated optimizations in SB.</a:t>
            </a:r>
          </a:p>
          <a:p>
            <a:r>
              <a:rPr lang="en-US" sz="2000" dirty="0"/>
              <a:t>Suspicion of temperature effects. Effort in progress between impedance, mechanics, controls and collimation.</a:t>
            </a:r>
          </a:p>
          <a:p>
            <a:pPr lvl="1"/>
            <a:endParaRPr lang="en-US" sz="1600" dirty="0"/>
          </a:p>
          <a:p>
            <a:pPr lvl="1"/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053336-CB4B-917F-504F-ADC833A37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2431" y="3859622"/>
            <a:ext cx="4149976" cy="24113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5FDD01-8580-F411-73FA-22360685B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860" y="587030"/>
            <a:ext cx="5312495" cy="3133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470CB0-126B-94CB-0059-571B39FE4379}"/>
              </a:ext>
            </a:extLst>
          </p:cNvPr>
          <p:cNvSpPr txBox="1"/>
          <p:nvPr/>
        </p:nvSpPr>
        <p:spPr>
          <a:xfrm>
            <a:off x="8882181" y="82025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6">
                    <a:lumMod val="50000"/>
                  </a:schemeClr>
                </a:solidFill>
                <a:latin typeface="+mj-lt"/>
              </a:rPr>
              <a:t>Xtal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 optimum </a:t>
            </a:r>
            <a:endParaRPr lang="en-GB" sz="1400" b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78E4C5D-580E-024F-441E-FE26AA9639DF}"/>
              </a:ext>
            </a:extLst>
          </p:cNvPr>
          <p:cNvCxnSpPr>
            <a:stCxn id="6" idx="2"/>
          </p:cNvCxnSpPr>
          <p:nvPr/>
        </p:nvCxnSpPr>
        <p:spPr>
          <a:xfrm flipH="1">
            <a:off x="9118913" y="389802"/>
            <a:ext cx="464742" cy="42493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17D7A10-0EC3-5427-94DA-88657863C62E}"/>
              </a:ext>
            </a:extLst>
          </p:cNvPr>
          <p:cNvSpPr txBox="1"/>
          <p:nvPr/>
        </p:nvSpPr>
        <p:spPr>
          <a:xfrm>
            <a:off x="10051715" y="5694895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D. Mirarchi</a:t>
            </a:r>
            <a:endParaRPr lang="en-GB" sz="1400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17094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F0D2-BE58-E235-E08D-A1378D21F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Dumps on TCLDs in SB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29388-4F2D-053F-3B97-890732CCF249}"/>
              </a:ext>
            </a:extLst>
          </p:cNvPr>
          <p:cNvSpPr txBox="1">
            <a:spLocks/>
          </p:cNvSpPr>
          <p:nvPr/>
        </p:nvSpPr>
        <p:spPr>
          <a:xfrm>
            <a:off x="554920" y="980771"/>
            <a:ext cx="11362364" cy="2154670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 dumps on TCLD R2 BLMs </a:t>
            </a:r>
            <a:r>
              <a:rPr lang="en-US" sz="2000" dirty="0"/>
              <a:t>in stable beams in conjunction with </a:t>
            </a:r>
            <a:r>
              <a:rPr lang="en-US" sz="2000" b="1" dirty="0"/>
              <a:t>increased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“10 Hz” activity</a:t>
            </a:r>
            <a:r>
              <a:rPr lang="en-US" sz="2000" dirty="0"/>
              <a:t>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Beam loss in IR7 </a:t>
            </a:r>
            <a:r>
              <a:rPr lang="en-US" sz="1600" dirty="0">
                <a:sym typeface="Wingdings" panose="05000000000000000000" pitchFamily="2" charset="2"/>
              </a:rPr>
              <a:t> leaking to TCLDs in IR2.</a:t>
            </a:r>
            <a:endParaRPr lang="en-US" sz="1600" dirty="0"/>
          </a:p>
          <a:p>
            <a:pPr fontAlgn="auto">
              <a:spcAft>
                <a:spcPts val="0"/>
              </a:spcAft>
            </a:pPr>
            <a:r>
              <a:rPr lang="en-US" sz="2000" dirty="0"/>
              <a:t>In the horizontal plane there is </a:t>
            </a:r>
            <a:r>
              <a:rPr lang="en-US" sz="2000" b="1" dirty="0"/>
              <a:t>permanent activity around 10 Hz </a:t>
            </a:r>
            <a:r>
              <a:rPr lang="en-US" sz="2000" dirty="0"/>
              <a:t>– in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proton and ion runs</a:t>
            </a:r>
            <a:r>
              <a:rPr lang="en-US" sz="2000" dirty="0"/>
              <a:t>. Occasional bursts of activity leads to dumps with ions. 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NB: triplet, Q6R2… horizontal modes : in the range 8 - 12 Hz.</a:t>
            </a:r>
          </a:p>
        </p:txBody>
      </p:sp>
      <p:pic>
        <p:nvPicPr>
          <p:cNvPr id="4" name="Picture 3" descr="A graph showing a blue line&#10;&#10;Description automatically generated">
            <a:extLst>
              <a:ext uri="{FF2B5EF4-FFF2-40B4-BE49-F238E27FC236}">
                <a16:creationId xmlns:a16="http://schemas.microsoft.com/office/drawing/2014/main" id="{6CCFA8C1-33F3-73C7-94E9-D2E17CE55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50" y="3652000"/>
            <a:ext cx="5943600" cy="235013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E38256D-A65A-F98C-1DD6-0BB8A42334C5}"/>
              </a:ext>
            </a:extLst>
          </p:cNvPr>
          <p:cNvSpPr txBox="1"/>
          <p:nvPr/>
        </p:nvSpPr>
        <p:spPr>
          <a:xfrm>
            <a:off x="1776571" y="4005006"/>
            <a:ext cx="2877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/>
                </a:solidFill>
                <a:latin typeface="+mj-lt"/>
              </a:rPr>
              <a:t>1 point every 20 </a:t>
            </a:r>
            <a:r>
              <a:rPr lang="en-US" sz="1200" b="1" dirty="0" err="1">
                <a:solidFill>
                  <a:schemeClr val="accent6"/>
                </a:solidFill>
                <a:latin typeface="+mj-lt"/>
              </a:rPr>
              <a:t>ms</a:t>
            </a:r>
            <a:r>
              <a:rPr lang="en-US" sz="1200" b="1" dirty="0">
                <a:solidFill>
                  <a:schemeClr val="accent6"/>
                </a:solidFill>
                <a:latin typeface="+mj-lt"/>
              </a:rPr>
              <a:t> (50 Hz sampling)</a:t>
            </a:r>
            <a:endParaRPr lang="en-GB" sz="1200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C2845D-47C3-90FB-D930-B7743EE18DEF}"/>
              </a:ext>
            </a:extLst>
          </p:cNvPr>
          <p:cNvSpPr txBox="1"/>
          <p:nvPr/>
        </p:nvSpPr>
        <p:spPr>
          <a:xfrm>
            <a:off x="463279" y="2759328"/>
            <a:ext cx="2521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+mj-lt"/>
              </a:rPr>
              <a:t>“Noise” in H plane is activity around 10 Hz.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BB901D8-4F0D-394A-08CB-02DBDCE25FD5}"/>
              </a:ext>
            </a:extLst>
          </p:cNvPr>
          <p:cNvCxnSpPr/>
          <p:nvPr/>
        </p:nvCxnSpPr>
        <p:spPr>
          <a:xfrm>
            <a:off x="1525805" y="3277582"/>
            <a:ext cx="396865" cy="187221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957C50C-E153-C485-3F1C-BE24EA14B70F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757564" y="3378515"/>
            <a:ext cx="1338436" cy="68376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F87D7F6-EA8B-929D-C163-F650B6DDD66C}"/>
              </a:ext>
            </a:extLst>
          </p:cNvPr>
          <p:cNvSpPr txBox="1"/>
          <p:nvPr/>
        </p:nvSpPr>
        <p:spPr>
          <a:xfrm>
            <a:off x="3717648" y="2793740"/>
            <a:ext cx="20798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FF"/>
                </a:solidFill>
                <a:latin typeface="+mj-lt"/>
              </a:rPr>
              <a:t>Increased activity </a:t>
            </a:r>
            <a:r>
              <a:rPr lang="en-US" sz="1600" b="1" dirty="0">
                <a:solidFill>
                  <a:srgbClr val="0000FF"/>
                </a:solidFill>
                <a:latin typeface="+mj-lt"/>
                <a:sym typeface="Wingdings" panose="05000000000000000000" pitchFamily="2" charset="2"/>
              </a:rPr>
              <a:t> dump</a:t>
            </a:r>
            <a:endParaRPr lang="en-GB" sz="1600" b="1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EFD5778-D827-659A-626F-A625B0887C22}"/>
              </a:ext>
            </a:extLst>
          </p:cNvPr>
          <p:cNvCxnSpPr>
            <a:cxnSpLocks/>
          </p:cNvCxnSpPr>
          <p:nvPr/>
        </p:nvCxnSpPr>
        <p:spPr>
          <a:xfrm>
            <a:off x="2562740" y="4381695"/>
            <a:ext cx="0" cy="1344175"/>
          </a:xfrm>
          <a:prstGeom prst="straightConnector1">
            <a:avLst/>
          </a:prstGeom>
          <a:ln>
            <a:solidFill>
              <a:srgbClr val="D60093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9716362-22D2-EAD0-AABA-DB10A1728073}"/>
              </a:ext>
            </a:extLst>
          </p:cNvPr>
          <p:cNvSpPr txBox="1"/>
          <p:nvPr/>
        </p:nvSpPr>
        <p:spPr>
          <a:xfrm>
            <a:off x="2571869" y="4574453"/>
            <a:ext cx="95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D60093"/>
                </a:solidFill>
                <a:latin typeface="+mj-lt"/>
              </a:rPr>
              <a:t>20 </a:t>
            </a:r>
            <a:r>
              <a:rPr lang="en-US" sz="1200" b="1" dirty="0" err="1">
                <a:solidFill>
                  <a:srgbClr val="D60093"/>
                </a:solidFill>
                <a:latin typeface="+mj-lt"/>
              </a:rPr>
              <a:t>microm</a:t>
            </a:r>
            <a:endParaRPr lang="en-GB" sz="1200" b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8" name="Picture 17" descr="A screenshot of a computer&#10;&#10;Description automatically generated">
            <a:extLst>
              <a:ext uri="{FF2B5EF4-FFF2-40B4-BE49-F238E27FC236}">
                <a16:creationId xmlns:a16="http://schemas.microsoft.com/office/drawing/2014/main" id="{87D934EE-6F50-ED5E-A980-9E2C05FFD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796" y="2720501"/>
            <a:ext cx="4639122" cy="32840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CB3DE21-6328-CF67-86E1-99C4154A2A2E}"/>
              </a:ext>
            </a:extLst>
          </p:cNvPr>
          <p:cNvSpPr txBox="1"/>
          <p:nvPr/>
        </p:nvSpPr>
        <p:spPr>
          <a:xfrm>
            <a:off x="8573120" y="370556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Fill 9251</a:t>
            </a: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925154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F0D2-BE58-E235-E08D-A1378D21F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Dumps on TCLDs in SB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29388-4F2D-053F-3B97-890732CCF249}"/>
              </a:ext>
            </a:extLst>
          </p:cNvPr>
          <p:cNvSpPr txBox="1">
            <a:spLocks/>
          </p:cNvSpPr>
          <p:nvPr/>
        </p:nvSpPr>
        <p:spPr>
          <a:xfrm>
            <a:off x="609601" y="1086295"/>
            <a:ext cx="4334249" cy="4032525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Peak-2-peak oscillation amplitude ~80 um (arc), frequency </a:t>
            </a:r>
            <a:r>
              <a:rPr lang="en-US" sz="2000" b="1" dirty="0"/>
              <a:t>~8.5 Hz</a:t>
            </a:r>
            <a:r>
              <a:rPr lang="en-US" sz="2000" dirty="0"/>
              <a:t>.</a:t>
            </a:r>
          </a:p>
          <a:p>
            <a:pPr fontAlgn="auto">
              <a:spcAft>
                <a:spcPts val="0"/>
              </a:spcAft>
            </a:pPr>
            <a:r>
              <a:rPr lang="en-US" sz="2000" dirty="0"/>
              <a:t>For two cases, oscillation compatible with single (i.e. dominant) source in cell </a:t>
            </a:r>
            <a:r>
              <a:rPr lang="en-US" sz="2000" b="1" dirty="0"/>
              <a:t>13L8</a:t>
            </a:r>
            <a:r>
              <a:rPr lang="en-US" sz="2000" dirty="0"/>
              <a:t>, kick amplitude ~0.4 microrad.</a:t>
            </a:r>
          </a:p>
          <a:p>
            <a:pPr fontAlgn="auto">
              <a:spcAft>
                <a:spcPts val="0"/>
              </a:spcAft>
            </a:pPr>
            <a:endParaRPr lang="en-US" sz="2000" dirty="0"/>
          </a:p>
          <a:p>
            <a:pPr fontAlgn="auto">
              <a:spcAft>
                <a:spcPts val="0"/>
              </a:spcAft>
            </a:pPr>
            <a:r>
              <a:rPr lang="en-US" sz="2000" dirty="0"/>
              <a:t>With – ALICE polarity, </a:t>
            </a:r>
            <a:r>
              <a:rPr lang="en-US" sz="2000" b="1" dirty="0"/>
              <a:t>re-optimization of the TCLD jaw settings</a:t>
            </a:r>
            <a:r>
              <a:rPr lang="en-US" sz="2000" dirty="0"/>
              <a:t> will be attempted to move losses to IR3.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3DE21-6328-CF67-86E1-99C4154A2A2E}"/>
              </a:ext>
            </a:extLst>
          </p:cNvPr>
          <p:cNvSpPr txBox="1"/>
          <p:nvPr/>
        </p:nvSpPr>
        <p:spPr>
          <a:xfrm>
            <a:off x="8573120" y="370556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Fill 9251</a:t>
            </a:r>
            <a:endParaRPr lang="en-GB" dirty="0">
              <a:latin typeface="+mj-lt"/>
            </a:endParaRPr>
          </a:p>
        </p:txBody>
      </p:sp>
      <p:pic>
        <p:nvPicPr>
          <p:cNvPr id="4" name="Picture 3" descr="A screen shot of a computer&#10;&#10;Description automatically generated">
            <a:extLst>
              <a:ext uri="{FF2B5EF4-FFF2-40B4-BE49-F238E27FC236}">
                <a16:creationId xmlns:a16="http://schemas.microsoft.com/office/drawing/2014/main" id="{9F6FCDD4-0834-DEC2-182B-7F0BB4265B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613" y="996309"/>
            <a:ext cx="6946305" cy="2432691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2627AB87-8BFE-827B-4D12-F4E055D5C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612" y="3638790"/>
            <a:ext cx="6906275" cy="243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571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D3066-DF03-DE05-6734-390A888B9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6901"/>
            <a:ext cx="1219199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Extending </a:t>
            </a:r>
            <a:r>
              <a:rPr lang="en-US" sz="4000" dirty="0">
                <a:latin typeface="Symbol" panose="05050102010706020507" pitchFamily="18" charset="2"/>
              </a:rPr>
              <a:t>b</a:t>
            </a:r>
            <a:r>
              <a:rPr lang="en-US" sz="4000" baseline="30000" dirty="0"/>
              <a:t>*</a:t>
            </a:r>
            <a:r>
              <a:rPr lang="en-US" sz="4000" dirty="0"/>
              <a:t>-levelling in flat mode down to 24 cm in the || plane</a:t>
            </a:r>
            <a:br>
              <a:rPr lang="en-US" dirty="0"/>
            </a:br>
            <a:r>
              <a:rPr lang="en-US" sz="2400" dirty="0"/>
              <a:t>[aperture estimate for 6.8 </a:t>
            </a:r>
            <a:r>
              <a:rPr lang="en-US" sz="2400" dirty="0" err="1"/>
              <a:t>TeV</a:t>
            </a:r>
            <a:r>
              <a:rPr lang="en-US" sz="2400" dirty="0"/>
              <a:t> &amp; </a:t>
            </a:r>
            <a:r>
              <a:rPr lang="en-US" sz="2400" u="sng" dirty="0"/>
              <a:t>fixed</a:t>
            </a:r>
            <a:r>
              <a:rPr lang="en-US" sz="2400" dirty="0"/>
              <a:t> </a:t>
            </a:r>
            <a:r>
              <a:rPr lang="en-US" sz="2400" dirty="0" err="1">
                <a:latin typeface="Symbol" panose="05050102010706020507" pitchFamily="18" charset="2"/>
              </a:rPr>
              <a:t>q</a:t>
            </a:r>
            <a:r>
              <a:rPr lang="en-US" sz="2400" baseline="-25000" dirty="0" err="1"/>
              <a:t>x</a:t>
            </a:r>
            <a:r>
              <a:rPr lang="en-US" sz="2400" dirty="0"/>
              <a:t>/2=160 </a:t>
            </a:r>
            <a:r>
              <a:rPr lang="en-US" sz="2400" dirty="0" err="1">
                <a:latin typeface="Symbol" panose="05050102010706020507" pitchFamily="18" charset="2"/>
              </a:rPr>
              <a:t>m</a:t>
            </a:r>
            <a:r>
              <a:rPr lang="en-US" sz="2400" dirty="0" err="1"/>
              <a:t>rad</a:t>
            </a:r>
            <a:r>
              <a:rPr lang="en-US" sz="2400" dirty="0"/>
              <a:t>; </a:t>
            </a:r>
            <a:r>
              <a:rPr lang="en-US" sz="2400" dirty="0" err="1"/>
              <a:t>lumi</a:t>
            </a:r>
            <a:r>
              <a:rPr lang="en-US" sz="2400" dirty="0"/>
              <a:t> estimate for  </a:t>
            </a:r>
            <a:r>
              <a:rPr lang="en-US" sz="2400" dirty="0" err="1">
                <a:latin typeface="Symbol" panose="05050102010706020507" pitchFamily="18" charset="2"/>
              </a:rPr>
              <a:t>ge</a:t>
            </a:r>
            <a:r>
              <a:rPr lang="en-US" sz="2400" dirty="0"/>
              <a:t>=2.5 </a:t>
            </a:r>
            <a:r>
              <a:rPr lang="en-US" sz="2400" dirty="0">
                <a:latin typeface="Symbol" panose="05050102010706020507" pitchFamily="18" charset="2"/>
              </a:rPr>
              <a:t>m</a:t>
            </a:r>
            <a:r>
              <a:rPr lang="en-US" sz="2400" dirty="0"/>
              <a:t>m, </a:t>
            </a:r>
            <a:r>
              <a:rPr lang="en-US" sz="2400" dirty="0">
                <a:latin typeface="Symbol" panose="05050102010706020507" pitchFamily="18" charset="2"/>
              </a:rPr>
              <a:t>s </a:t>
            </a:r>
            <a:r>
              <a:rPr lang="en-US" sz="2400" baseline="-25000" dirty="0"/>
              <a:t>z</a:t>
            </a:r>
            <a:r>
              <a:rPr lang="en-US" sz="2400" dirty="0"/>
              <a:t>=8cm]</a:t>
            </a:r>
            <a:endParaRPr lang="en-GB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EFB95-38B8-7FD8-D98E-25DEA7AEA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300" y="1607129"/>
            <a:ext cx="5157787" cy="4346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IT aperture [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]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C2C16A-BACD-BBCE-ED6D-2803235F29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7129"/>
            <a:ext cx="5183188" cy="4346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Peak </a:t>
            </a:r>
            <a:r>
              <a:rPr lang="en-US" dirty="0" err="1"/>
              <a:t>lumi</a:t>
            </a:r>
            <a:r>
              <a:rPr lang="en-US" dirty="0"/>
              <a:t> gain [%]</a:t>
            </a:r>
            <a:endParaRPr lang="en-GB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F570767-5D4E-8E12-05D8-9975A02C6E2C}"/>
              </a:ext>
            </a:extLst>
          </p:cNvPr>
          <p:cNvGrpSpPr/>
          <p:nvPr/>
        </p:nvGrpSpPr>
        <p:grpSpPr>
          <a:xfrm>
            <a:off x="300881" y="2187639"/>
            <a:ext cx="5268294" cy="3600000"/>
            <a:chOff x="300881" y="2333943"/>
            <a:chExt cx="5268294" cy="3600000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F3C73C5-5190-7915-2FF1-C88954054A06}"/>
                </a:ext>
              </a:extLst>
            </p:cNvPr>
            <p:cNvGrpSpPr/>
            <p:nvPr/>
          </p:nvGrpSpPr>
          <p:grpSpPr>
            <a:xfrm>
              <a:off x="300881" y="2333943"/>
              <a:ext cx="5268294" cy="3600000"/>
              <a:chOff x="300881" y="2650935"/>
              <a:chExt cx="5268294" cy="3600000"/>
            </a:xfrm>
          </p:grpSpPr>
          <p:pic>
            <p:nvPicPr>
              <p:cNvPr id="8" name="Graphic 7">
                <a:extLst>
                  <a:ext uri="{FF2B5EF4-FFF2-40B4-BE49-F238E27FC236}">
                    <a16:creationId xmlns:a16="http://schemas.microsoft.com/office/drawing/2014/main" id="{96C8AACE-80A6-E43F-E8DB-78399817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00881" y="2650935"/>
                <a:ext cx="5268294" cy="3600000"/>
              </a:xfrm>
              <a:prstGeom prst="rect">
                <a:avLst/>
              </a:prstGeom>
            </p:spPr>
          </p:pic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6C503E4-BA2C-BF5D-6FD5-7B2F66EA72A4}"/>
                  </a:ext>
                </a:extLst>
              </p:cNvPr>
              <p:cNvCxnSpPr/>
              <p:nvPr/>
            </p:nvCxnSpPr>
            <p:spPr>
              <a:xfrm flipV="1">
                <a:off x="2523744" y="3243072"/>
                <a:ext cx="0" cy="2328672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489FFC9-5823-E7DF-5EE0-83E788C8A9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5424" y="3560064"/>
                <a:ext cx="4187952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9475503-F3A8-92CD-14D8-BE63FFF16159}"/>
                  </a:ext>
                </a:extLst>
              </p:cNvPr>
              <p:cNvSpPr txBox="1"/>
              <p:nvPr/>
            </p:nvSpPr>
            <p:spPr>
              <a:xfrm>
                <a:off x="1077926" y="3387590"/>
                <a:ext cx="668773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9.2 </a:t>
                </a:r>
                <a:r>
                  <a:rPr lang="en-US" dirty="0">
                    <a:latin typeface="Symbol" panose="05050102010706020507" pitchFamily="18" charset="2"/>
                  </a:rPr>
                  <a:t>s</a:t>
                </a:r>
                <a:endParaRPr lang="en-GB" dirty="0">
                  <a:latin typeface="Symbol" panose="05050102010706020507" pitchFamily="18" charset="2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2B3E771-A0F3-3E25-86B6-FB2942C9FF16}"/>
                </a:ext>
              </a:extLst>
            </p:cNvPr>
            <p:cNvCxnSpPr/>
            <p:nvPr/>
          </p:nvCxnSpPr>
          <p:spPr>
            <a:xfrm flipV="1">
              <a:off x="4163568" y="2913888"/>
              <a:ext cx="0" cy="232867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700AE26-58D4-C92C-AA33-1E1C2CA9D04C}"/>
                </a:ext>
              </a:extLst>
            </p:cNvPr>
            <p:cNvSpPr txBox="1"/>
            <p:nvPr/>
          </p:nvSpPr>
          <p:spPr>
            <a:xfrm>
              <a:off x="2144096" y="4634746"/>
              <a:ext cx="753732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24 cm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4BE3A3-63D0-5ECE-6FB7-7B24623710CF}"/>
                </a:ext>
              </a:extLst>
            </p:cNvPr>
            <p:cNvSpPr txBox="1"/>
            <p:nvPr/>
          </p:nvSpPr>
          <p:spPr>
            <a:xfrm>
              <a:off x="3774510" y="4634746"/>
              <a:ext cx="753732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28 cm</a:t>
              </a:r>
              <a:endParaRPr lang="en-GB" dirty="0">
                <a:latin typeface="Symbol" panose="05050102010706020507" pitchFamily="18" charset="2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880ED33-03E8-A3D7-AD52-C663F3884400}"/>
              </a:ext>
            </a:extLst>
          </p:cNvPr>
          <p:cNvGrpSpPr/>
          <p:nvPr/>
        </p:nvGrpSpPr>
        <p:grpSpPr>
          <a:xfrm>
            <a:off x="6400800" y="2187639"/>
            <a:ext cx="4851111" cy="3600000"/>
            <a:chOff x="6400800" y="2333943"/>
            <a:chExt cx="4851111" cy="3600000"/>
          </a:xfrm>
        </p:grpSpPr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BCB6F0B5-560F-570E-16AF-7CA046F1D8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77000" y="2333943"/>
              <a:ext cx="4760330" cy="3600000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6997A3F-2B92-179D-CF30-3DCCDADB0091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4389120"/>
              <a:ext cx="2334768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F31102-8E89-A3F8-04EC-CFF43291F9DD}"/>
                </a:ext>
              </a:extLst>
            </p:cNvPr>
            <p:cNvCxnSpPr/>
            <p:nvPr/>
          </p:nvCxnSpPr>
          <p:spPr>
            <a:xfrm flipV="1">
              <a:off x="8345424" y="2969607"/>
              <a:ext cx="0" cy="232867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C8D1835-1270-A71A-CBC8-1AD78E6C069C}"/>
                </a:ext>
              </a:extLst>
            </p:cNvPr>
            <p:cNvSpPr txBox="1"/>
            <p:nvPr/>
          </p:nvSpPr>
          <p:spPr>
            <a:xfrm>
              <a:off x="6966578" y="4192262"/>
              <a:ext cx="87395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+11.8%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1C2B9A0-FA0F-A63D-7E6E-81849BF78651}"/>
                </a:ext>
              </a:extLst>
            </p:cNvPr>
            <p:cNvCxnSpPr/>
            <p:nvPr/>
          </p:nvCxnSpPr>
          <p:spPr>
            <a:xfrm flipV="1">
              <a:off x="9924288" y="2969607"/>
              <a:ext cx="0" cy="2328672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CB1DD06-7275-DFD8-7693-1B3B9BE04469}"/>
                </a:ext>
              </a:extLst>
            </p:cNvPr>
            <p:cNvCxnSpPr>
              <a:cxnSpLocks/>
            </p:cNvCxnSpPr>
            <p:nvPr/>
          </p:nvCxnSpPr>
          <p:spPr>
            <a:xfrm>
              <a:off x="6441503" y="4910852"/>
              <a:ext cx="4263073" cy="18288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D10F517-E161-5F9A-6E68-55727ED0C692}"/>
                </a:ext>
              </a:extLst>
            </p:cNvPr>
            <p:cNvSpPr txBox="1"/>
            <p:nvPr/>
          </p:nvSpPr>
          <p:spPr>
            <a:xfrm>
              <a:off x="10494973" y="4747522"/>
              <a:ext cx="756938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+4.9%</a:t>
              </a:r>
              <a:endParaRPr lang="en-GB" dirty="0">
                <a:latin typeface="Symbol" panose="05050102010706020507" pitchFamily="18" charset="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91A7E8F-CE4B-BAE0-E262-A3F661BC17E1}"/>
              </a:ext>
            </a:extLst>
          </p:cNvPr>
          <p:cNvSpPr txBox="1"/>
          <p:nvPr/>
        </p:nvSpPr>
        <p:spPr>
          <a:xfrm>
            <a:off x="790520" y="5768199"/>
            <a:ext cx="9609256" cy="9541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×2.4 </a:t>
            </a:r>
            <a:r>
              <a:rPr lang="en-US" sz="2800" dirty="0"/>
              <a:t>more efficient than round optics at constant IT aperture </a:t>
            </a:r>
          </a:p>
          <a:p>
            <a:pPr algn="ctr"/>
            <a:r>
              <a:rPr lang="en-US" sz="2800" dirty="0"/>
              <a:t>(and less BBLR impact </a:t>
            </a:r>
            <a:r>
              <a:rPr lang="en-US" sz="2800" dirty="0" err="1"/>
              <a:t>w.r.t.</a:t>
            </a:r>
            <a:r>
              <a:rPr lang="en-US" sz="2800" dirty="0"/>
              <a:t> round optics  at fixed crossing angle)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51200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FEE5E-24B1-CCDF-8C23-E302BE663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7483459" cy="714265"/>
          </a:xfrm>
        </p:spPr>
        <p:txBody>
          <a:bodyPr>
            <a:normAutofit/>
          </a:bodyPr>
          <a:lstStyle/>
          <a:p>
            <a:r>
              <a:rPr lang="en-US" dirty="0"/>
              <a:t>Overview of “10 Hz-like” dumps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E91B8-9FD3-8F6F-1F5A-8D4C172566B4}"/>
              </a:ext>
            </a:extLst>
          </p:cNvPr>
          <p:cNvSpPr txBox="1">
            <a:spLocks/>
          </p:cNvSpPr>
          <p:nvPr/>
        </p:nvSpPr>
        <p:spPr>
          <a:xfrm>
            <a:off x="834515" y="1124700"/>
            <a:ext cx="11055019" cy="496353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Run 2 and run 3, all dumps due to </a:t>
            </a:r>
            <a:r>
              <a:rPr lang="en-US" sz="2000" b="1" dirty="0"/>
              <a:t>B1 horizontal plane</a:t>
            </a:r>
            <a:r>
              <a:rPr lang="en-US" sz="2000" dirty="0"/>
              <a:t>. </a:t>
            </a:r>
          </a:p>
          <a:p>
            <a:pPr fontAlgn="auto">
              <a:spcAft>
                <a:spcPts val="0"/>
              </a:spcAft>
            </a:pPr>
            <a:r>
              <a:rPr lang="en-US" sz="2000" dirty="0"/>
              <a:t>All but 2 cases in 2018 in Pb operation – reduced cleaning efficiency !</a:t>
            </a:r>
          </a:p>
          <a:p>
            <a:pPr fontAlgn="auto">
              <a:spcAft>
                <a:spcPts val="0"/>
              </a:spcAft>
            </a:pPr>
            <a:r>
              <a:rPr lang="en-GB" sz="2000" dirty="0"/>
              <a:t>Cell 13L8 was candidate for 2 dumps in </a:t>
            </a:r>
            <a:r>
              <a:rPr lang="en-GB" sz="2000" dirty="0" err="1"/>
              <a:t>pPb</a:t>
            </a:r>
            <a:r>
              <a:rPr lang="en-GB" sz="2000" dirty="0"/>
              <a:t> in 2016, alive again in 2023.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5A1D3D-422F-92FA-DE72-25C6BFFEF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623" y="2380032"/>
            <a:ext cx="11850754" cy="335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33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A608F-CCF3-9FE7-D8C4-6199176E0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50800"/>
            <a:ext cx="10753725" cy="1325563"/>
          </a:xfrm>
        </p:spPr>
        <p:txBody>
          <a:bodyPr>
            <a:normAutofit/>
          </a:bodyPr>
          <a:lstStyle/>
          <a:p>
            <a:pPr algn="ctr"/>
            <a:r>
              <a:rPr lang="en-GB" sz="4000" dirty="0"/>
              <a:t>New phase knobs at injection</a:t>
            </a:r>
            <a:endParaRPr lang="en-GB" sz="4000" dirty="0">
              <a:cs typeface="Calibri Light"/>
            </a:endParaRPr>
          </a:p>
        </p:txBody>
      </p:sp>
      <p:pic>
        <p:nvPicPr>
          <p:cNvPr id="9" name="Picture 8" descr="A screen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60F84785-5BAA-25A9-63FF-EF1F9DC590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11466" y="1434195"/>
            <a:ext cx="3493470" cy="5448300"/>
          </a:xfrm>
          <a:prstGeom prst="rect">
            <a:avLst/>
          </a:prstGeom>
        </p:spPr>
      </p:pic>
      <p:pic>
        <p:nvPicPr>
          <p:cNvPr id="4" name="Picture 3" descr="A graph showing the results of a graph&#10;&#10;Description automatically generated with medium confidence">
            <a:extLst>
              <a:ext uri="{FF2B5EF4-FFF2-40B4-BE49-F238E27FC236}">
                <a16:creationId xmlns:a16="http://schemas.microsoft.com/office/drawing/2014/main" id="{EB404F27-2C74-675C-F177-1FD664835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081" y="2706168"/>
            <a:ext cx="5347431" cy="30079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9A0906-BF09-25A0-15BD-23A9B70B6194}"/>
              </a:ext>
            </a:extLst>
          </p:cNvPr>
          <p:cNvSpPr txBox="1"/>
          <p:nvPr/>
        </p:nvSpPr>
        <p:spPr>
          <a:xfrm>
            <a:off x="1295375" y="1131127"/>
            <a:ext cx="106525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A new phase knob was introduced to change the phase advance between the arcs to </a:t>
            </a:r>
            <a:r>
              <a:rPr lang="en-GB" sz="2400" b="1" dirty="0">
                <a:latin typeface="+mn-lt"/>
              </a:rPr>
              <a:t>reduce the negative impact of the main octupoles</a:t>
            </a:r>
          </a:p>
          <a:p>
            <a:r>
              <a:rPr lang="en-GB" sz="2400" b="1" dirty="0">
                <a:latin typeface="+mn-lt"/>
              </a:rPr>
              <a:t>-&gt; Increased lifetime at injection</a:t>
            </a:r>
            <a:endParaRPr lang="en-GB" sz="2400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1A7191-559C-7CA3-E1DE-57ACE73A6E5C}"/>
              </a:ext>
            </a:extLst>
          </p:cNvPr>
          <p:cNvSpPr txBox="1"/>
          <p:nvPr/>
        </p:nvSpPr>
        <p:spPr>
          <a:xfrm>
            <a:off x="9706070" y="2865116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2023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4FF421-83E2-6C46-2CCB-DEBB674899AA}"/>
              </a:ext>
            </a:extLst>
          </p:cNvPr>
          <p:cNvSpPr txBox="1"/>
          <p:nvPr/>
        </p:nvSpPr>
        <p:spPr>
          <a:xfrm>
            <a:off x="7048851" y="3455591"/>
            <a:ext cx="79021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2022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5E1D82E-6CCF-8BD7-81EA-A93EB8701F90}"/>
              </a:ext>
            </a:extLst>
          </p:cNvPr>
          <p:cNvSpPr/>
          <p:nvPr/>
        </p:nvSpPr>
        <p:spPr>
          <a:xfrm rot="19798015">
            <a:off x="8314542" y="3964276"/>
            <a:ext cx="806505" cy="30465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AC3F99-C3EC-7628-351C-BA9D63570C1A}"/>
              </a:ext>
            </a:extLst>
          </p:cNvPr>
          <p:cNvSpPr txBox="1"/>
          <p:nvPr/>
        </p:nvSpPr>
        <p:spPr>
          <a:xfrm>
            <a:off x="8054655" y="2331456"/>
            <a:ext cx="26883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latin typeface="+mn-lt"/>
              </a:rPr>
              <a:t>Lifetime start of ramp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2548A7-D2D1-23CD-EE72-69B5F6BC8572}"/>
              </a:ext>
            </a:extLst>
          </p:cNvPr>
          <p:cNvSpPr txBox="1"/>
          <p:nvPr/>
        </p:nvSpPr>
        <p:spPr>
          <a:xfrm>
            <a:off x="5174280" y="5579680"/>
            <a:ext cx="602958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GB" sz="1600" dirty="0">
                <a:latin typeface="+mn-lt"/>
              </a:rPr>
              <a:t>Note that emittance was larger than in 2022! (see Ilia’s talk)!</a:t>
            </a:r>
          </a:p>
        </p:txBody>
      </p:sp>
    </p:spTree>
    <p:extLst>
      <p:ext uri="{BB962C8B-B14F-4D97-AF65-F5344CB8AC3E}">
        <p14:creationId xmlns:p14="http://schemas.microsoft.com/office/powerpoint/2010/main" val="22560997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D549FA61-72E1-7C4E-8B08-D27A2F1053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4" r="2034" b="12340"/>
          <a:stretch/>
        </p:blipFill>
        <p:spPr>
          <a:xfrm>
            <a:off x="104820" y="1393535"/>
            <a:ext cx="11943955" cy="3994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FA29D4-6779-E110-DD00-3E665C2C8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4732793" cy="714265"/>
          </a:xfrm>
        </p:spPr>
        <p:txBody>
          <a:bodyPr/>
          <a:lstStyle/>
          <a:p>
            <a:r>
              <a:rPr lang="en-US" dirty="0"/>
              <a:t>Luminosity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9CC91A-5ED8-F349-887B-83C2A58B7CC8}"/>
              </a:ext>
            </a:extLst>
          </p:cNvPr>
          <p:cNvSpPr txBox="1"/>
          <p:nvPr/>
        </p:nvSpPr>
        <p:spPr>
          <a:xfrm>
            <a:off x="2178690" y="2123230"/>
            <a:ext cx="1305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0.152 fb</a:t>
            </a:r>
            <a:r>
              <a:rPr lang="en-US" baseline="30000" dirty="0"/>
              <a:t>-1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B97950F-40D6-0F48-8137-9D6753791CFD}"/>
              </a:ext>
            </a:extLst>
          </p:cNvPr>
          <p:cNvSpPr txBox="1"/>
          <p:nvPr/>
        </p:nvSpPr>
        <p:spPr>
          <a:xfrm>
            <a:off x="6096000" y="343814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0.993 fb</a:t>
            </a:r>
            <a:r>
              <a:rPr lang="en-US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9906896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anchor="ctr" anchorCtr="0">
            <a:noAutofit/>
          </a:bodyPr>
          <a:lstStyle/>
          <a:p>
            <a:pPr>
              <a:spcBef>
                <a:spcPct val="0"/>
              </a:spcBef>
            </a:pPr>
            <a:r>
              <a:rPr lang="en-GB" sz="3600" dirty="0">
                <a:solidFill>
                  <a:srgbClr val="0214BE"/>
                </a:solidFill>
                <a:latin typeface="+mj-lt"/>
                <a:ea typeface="+mj-ea"/>
                <a:cs typeface="+mj-cs"/>
              </a:rPr>
              <a:t>Orchestration of collisions</a:t>
            </a:r>
            <a:endParaRPr sz="3600" dirty="0">
              <a:solidFill>
                <a:srgbClr val="0214B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Google Shape;69;p11">
            <a:extLst>
              <a:ext uri="{FF2B5EF4-FFF2-40B4-BE49-F238E27FC236}">
                <a16:creationId xmlns:a16="http://schemas.microsoft.com/office/drawing/2014/main" id="{772F06B3-C989-D2B8-46F6-7721F732C8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067083" y="4314435"/>
            <a:ext cx="10455100" cy="1921215"/>
          </a:xfrm>
          <a:prstGeom prst="rect">
            <a:avLst/>
          </a:prstGeom>
          <a:solidFill>
            <a:schemeClr val="bg1"/>
          </a:solidFill>
        </p:spPr>
        <p:txBody>
          <a:bodyPr spcFirstLastPara="1" vert="horz" wrap="square" lIns="121900" tIns="121900" rIns="121900" bIns="121900" anchor="t" anchorCtr="0">
            <a:noAutofit/>
          </a:bodyPr>
          <a:lstStyle/>
          <a:p>
            <a:pPr>
              <a:buClr>
                <a:srgbClr val="0053A1"/>
              </a:buClr>
              <a:buAutoNum type="arabicPeriod"/>
            </a:pPr>
            <a:r>
              <a:rPr lang="en-GB" sz="2000" dirty="0">
                <a:solidFill>
                  <a:srgbClr val="0053A1"/>
                </a:solidFill>
                <a:latin typeface="+mn-lt"/>
              </a:rPr>
              <a:t>fast </a:t>
            </a:r>
            <a:r>
              <a:rPr lang="el-GR" sz="2000" dirty="0">
                <a:solidFill>
                  <a:srgbClr val="0053A1"/>
                </a:solidFill>
                <a:latin typeface="+mn-lt"/>
              </a:rPr>
              <a:t>β</a:t>
            </a:r>
            <a:r>
              <a:rPr lang="en-GB" sz="2000" dirty="0">
                <a:solidFill>
                  <a:srgbClr val="0053A1"/>
                </a:solidFill>
                <a:latin typeface="+mn-lt"/>
              </a:rPr>
              <a:t>* levelling ramp up to mu=58 in ATLAS </a:t>
            </a:r>
            <a:r>
              <a:rPr lang="en-GB" sz="2000" dirty="0">
                <a:solidFill>
                  <a:srgbClr val="FF6600"/>
                </a:solidFill>
                <a:latin typeface="+mn-lt"/>
              </a:rPr>
              <a:t>(~40mins @ 1.6E11 ppb)</a:t>
            </a:r>
          </a:p>
          <a:p>
            <a:pPr>
              <a:buClr>
                <a:srgbClr val="0053A1"/>
              </a:buClr>
              <a:buAutoNum type="arabicPeriod"/>
            </a:pPr>
            <a:r>
              <a:rPr lang="en-GB" sz="2000" dirty="0">
                <a:solidFill>
                  <a:srgbClr val="0053A1"/>
                </a:solidFill>
                <a:latin typeface="+mn-lt"/>
              </a:rPr>
              <a:t>crossing angle tuning to reduce ATLAS </a:t>
            </a:r>
            <a:r>
              <a:rPr lang="en-GB" sz="2000" dirty="0" err="1">
                <a:solidFill>
                  <a:srgbClr val="0053A1"/>
                </a:solidFill>
                <a:latin typeface="+mn-lt"/>
              </a:rPr>
              <a:t>wrt</a:t>
            </a:r>
            <a:r>
              <a:rPr lang="en-GB" sz="2000" dirty="0">
                <a:solidFill>
                  <a:srgbClr val="0053A1"/>
                </a:solidFill>
                <a:latin typeface="+mn-lt"/>
              </a:rPr>
              <a:t> CMS (-10urad once ATLAS @ max PU)</a:t>
            </a:r>
          </a:p>
          <a:p>
            <a:pPr>
              <a:buClr>
                <a:srgbClr val="0053A1"/>
              </a:buClr>
              <a:buAutoNum type="arabicPeriod"/>
            </a:pPr>
            <a:r>
              <a:rPr lang="en-GB" sz="2000" dirty="0">
                <a:solidFill>
                  <a:srgbClr val="0053A1"/>
                </a:solidFill>
                <a:latin typeface="+mn-lt"/>
              </a:rPr>
              <a:t>combined </a:t>
            </a:r>
            <a:r>
              <a:rPr lang="el-GR" sz="2000" dirty="0">
                <a:solidFill>
                  <a:srgbClr val="0053A1"/>
                </a:solidFill>
                <a:latin typeface="+mn-lt"/>
              </a:rPr>
              <a:t>β</a:t>
            </a:r>
            <a:r>
              <a:rPr lang="en-GB" sz="2000" dirty="0">
                <a:solidFill>
                  <a:srgbClr val="0053A1"/>
                </a:solidFill>
                <a:latin typeface="+mn-lt"/>
              </a:rPr>
              <a:t>*/separation levelling</a:t>
            </a:r>
          </a:p>
          <a:p>
            <a:pPr>
              <a:buClr>
                <a:srgbClr val="0053A1"/>
              </a:buClr>
              <a:buAutoNum type="arabicPeriod"/>
            </a:pPr>
            <a:r>
              <a:rPr lang="en-GB" sz="2000" dirty="0">
                <a:solidFill>
                  <a:srgbClr val="0053A1"/>
                </a:solidFill>
                <a:latin typeface="+mn-lt"/>
              </a:rPr>
              <a:t>crossing angle tuning back to nominal (once </a:t>
            </a:r>
            <a:r>
              <a:rPr lang="el-GR" sz="2000" dirty="0">
                <a:solidFill>
                  <a:srgbClr val="0053A1"/>
                </a:solidFill>
                <a:latin typeface="+mn-lt"/>
              </a:rPr>
              <a:t>β</a:t>
            </a:r>
            <a:r>
              <a:rPr lang="en-GB" sz="2000" dirty="0">
                <a:solidFill>
                  <a:srgbClr val="0053A1"/>
                </a:solidFill>
                <a:latin typeface="+mn-lt"/>
              </a:rPr>
              <a:t>* = 30cm) </a:t>
            </a:r>
            <a:endParaRPr sz="2000" dirty="0">
              <a:solidFill>
                <a:srgbClr val="0053A1"/>
              </a:solidFill>
              <a:latin typeface="+mn-lt"/>
            </a:endParaRPr>
          </a:p>
          <a:p>
            <a:pPr>
              <a:buClr>
                <a:srgbClr val="0053A1"/>
              </a:buClr>
              <a:buAutoNum type="arabicPeriod"/>
            </a:pPr>
            <a:r>
              <a:rPr lang="en-GB" sz="2000" dirty="0">
                <a:solidFill>
                  <a:srgbClr val="0053A1"/>
                </a:solidFill>
                <a:latin typeface="+mn-lt"/>
              </a:rPr>
              <a:t>ATLAS levelling not effective anymore - back head-on</a:t>
            </a:r>
            <a:endParaRPr sz="2000" dirty="0">
              <a:solidFill>
                <a:srgbClr val="0053A1"/>
              </a:solidFill>
              <a:latin typeface="+mn-lt"/>
            </a:endParaRPr>
          </a:p>
        </p:txBody>
      </p:sp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79055"/>
            <a:ext cx="12192000" cy="3866491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/>
          <p:nvPr/>
        </p:nvSpPr>
        <p:spPr>
          <a:xfrm>
            <a:off x="595500" y="1286067"/>
            <a:ext cx="2046000" cy="8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(1) fast </a:t>
            </a:r>
            <a:r>
              <a:rPr lang="el-GR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β</a:t>
            </a:r>
            <a:r>
              <a:rPr lang="en-GB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 ramp-up</a:t>
            </a:r>
            <a:endParaRPr b="1" dirty="0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3" name="Google Shape;83;p12"/>
          <p:cNvSpPr txBox="1"/>
          <p:nvPr/>
        </p:nvSpPr>
        <p:spPr>
          <a:xfrm>
            <a:off x="2335500" y="2968434"/>
            <a:ext cx="2046000" cy="8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(2) crossing angle tuning</a:t>
            </a:r>
            <a:endParaRPr b="1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4" name="Google Shape;84;p12"/>
          <p:cNvCxnSpPr>
            <a:stCxn id="83" idx="0"/>
          </p:cNvCxnSpPr>
          <p:nvPr/>
        </p:nvCxnSpPr>
        <p:spPr>
          <a:xfrm rot="10800000">
            <a:off x="3016100" y="1718434"/>
            <a:ext cx="342400" cy="1250000"/>
          </a:xfrm>
          <a:prstGeom prst="straightConnector1">
            <a:avLst/>
          </a:prstGeom>
          <a:noFill/>
          <a:ln w="19050" cap="flat" cmpd="sng">
            <a:solidFill>
              <a:srgbClr val="0053A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5" name="Google Shape;85;p12"/>
          <p:cNvSpPr txBox="1"/>
          <p:nvPr/>
        </p:nvSpPr>
        <p:spPr>
          <a:xfrm>
            <a:off x="3733100" y="1490734"/>
            <a:ext cx="3490000" cy="8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(3) combined </a:t>
            </a:r>
            <a:r>
              <a:rPr lang="el-GR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β</a:t>
            </a:r>
            <a:r>
              <a:rPr lang="en-GB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* and separation levelling</a:t>
            </a:r>
            <a:endParaRPr b="1" dirty="0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6" name="Google Shape;86;p12"/>
          <p:cNvSpPr txBox="1"/>
          <p:nvPr/>
        </p:nvSpPr>
        <p:spPr>
          <a:xfrm>
            <a:off x="6294633" y="2728167"/>
            <a:ext cx="3198400" cy="8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(4) "reverse" crossing angle tuning</a:t>
            </a:r>
            <a:endParaRPr b="1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7" name="Google Shape;87;p12"/>
          <p:cNvCxnSpPr>
            <a:stCxn id="86" idx="0"/>
          </p:cNvCxnSpPr>
          <p:nvPr/>
        </p:nvCxnSpPr>
        <p:spPr>
          <a:xfrm rot="10800000" flipH="1">
            <a:off x="7893833" y="1382167"/>
            <a:ext cx="674000" cy="1346000"/>
          </a:xfrm>
          <a:prstGeom prst="straightConnector1">
            <a:avLst/>
          </a:prstGeom>
          <a:noFill/>
          <a:ln w="19050" cap="flat" cmpd="sng">
            <a:solidFill>
              <a:srgbClr val="0053A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88" name="Google Shape;88;p12"/>
          <p:cNvSpPr txBox="1"/>
          <p:nvPr/>
        </p:nvSpPr>
        <p:spPr>
          <a:xfrm>
            <a:off x="8773164" y="2131267"/>
            <a:ext cx="2511142" cy="680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0053A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(5) Separation levelling OFF</a:t>
            </a:r>
            <a:endParaRPr b="1" dirty="0">
              <a:solidFill>
                <a:srgbClr val="0053A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89" name="Google Shape;89;p12"/>
          <p:cNvCxnSpPr>
            <a:cxnSpLocks/>
            <a:stCxn id="88" idx="0"/>
          </p:cNvCxnSpPr>
          <p:nvPr/>
        </p:nvCxnSpPr>
        <p:spPr>
          <a:xfrm flipH="1" flipV="1">
            <a:off x="9291564" y="1558701"/>
            <a:ext cx="737171" cy="572566"/>
          </a:xfrm>
          <a:prstGeom prst="straightConnector1">
            <a:avLst/>
          </a:prstGeom>
          <a:noFill/>
          <a:ln w="19050" cap="flat" cmpd="sng">
            <a:solidFill>
              <a:srgbClr val="0053A1"/>
            </a:solidFill>
            <a:prstDash val="solid"/>
            <a:round/>
            <a:headEnd type="none" w="med" len="med"/>
            <a:tailEnd type="stealth" w="med" len="med"/>
          </a:ln>
        </p:spPr>
      </p:cxnSp>
    </p:spTree>
    <p:extLst>
      <p:ext uri="{BB962C8B-B14F-4D97-AF65-F5344CB8AC3E}">
        <p14:creationId xmlns:p14="http://schemas.microsoft.com/office/powerpoint/2010/main" val="24626213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08E14-7FCF-7B8F-68D9-2A2E7F527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56C11-8365-16B7-BDDA-0F03074D06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 descr="A screen shot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5179D491-E9BC-8AF5-89D0-0852E7175F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62483" y="545943"/>
            <a:ext cx="3578525" cy="558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4916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01A42-AC16-CCB9-B4CF-08D244D8B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150"/>
            <a:ext cx="10515600" cy="1325563"/>
          </a:xfrm>
        </p:spPr>
        <p:txBody>
          <a:bodyPr/>
          <a:lstStyle/>
          <a:p>
            <a:pPr algn="ctr"/>
            <a:r>
              <a:rPr lang="el-GR" dirty="0"/>
              <a:t>β</a:t>
            </a:r>
            <a:r>
              <a:rPr lang="en-GB" dirty="0"/>
              <a:t>* and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09E54-E563-248A-E58D-4F7A2D26B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4258"/>
            <a:ext cx="10943122" cy="26027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The </a:t>
            </a:r>
            <a:r>
              <a:rPr lang="el-GR" dirty="0"/>
              <a:t>β</a:t>
            </a:r>
            <a:r>
              <a:rPr lang="en-GB" dirty="0"/>
              <a:t>* was measured from 1.2m down to 30 cm</a:t>
            </a:r>
          </a:p>
          <a:p>
            <a:pPr lvl="1"/>
            <a:r>
              <a:rPr lang="en-GB" dirty="0"/>
              <a:t>Offline analysis to align timing between the current reading and tune has been applied </a:t>
            </a:r>
          </a:p>
          <a:p>
            <a:r>
              <a:rPr lang="en-GB" dirty="0"/>
              <a:t>Analysis indicates a ~1.5% higher luminosity from </a:t>
            </a:r>
            <a:r>
              <a:rPr lang="el-GR" dirty="0"/>
              <a:t>β</a:t>
            </a:r>
            <a:r>
              <a:rPr lang="en-GB" dirty="0"/>
              <a:t>* for ATLAS</a:t>
            </a:r>
          </a:p>
          <a:p>
            <a:pPr lvl="1"/>
            <a:r>
              <a:rPr lang="en-GB" dirty="0"/>
              <a:t>Large error-bar, or none where we only have a single measurement </a:t>
            </a:r>
            <a:endParaRPr lang="en-GB" dirty="0">
              <a:cs typeface="Calibri"/>
            </a:endParaRPr>
          </a:p>
          <a:p>
            <a:pPr lvl="1"/>
            <a:r>
              <a:rPr lang="en-GB" dirty="0"/>
              <a:t>To reduce uncertainty we would need to perform more measurements</a:t>
            </a:r>
          </a:p>
          <a:p>
            <a:endParaRPr lang="en-GB" dirty="0"/>
          </a:p>
        </p:txBody>
      </p:sp>
      <p:pic>
        <p:nvPicPr>
          <p:cNvPr id="5" name="Content Placeholder 12" descr="A picture containing text, line, screenshot, diagram&#10;&#10;Description automatically generated">
            <a:extLst>
              <a:ext uri="{FF2B5EF4-FFF2-40B4-BE49-F238E27FC236}">
                <a16:creationId xmlns:a16="http://schemas.microsoft.com/office/drawing/2014/main" id="{E55BA8E0-24ED-A93C-79A9-917D1814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311" y="3439535"/>
            <a:ext cx="5554279" cy="23813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D79D25-A0E0-36CD-0150-CE72A28C2287}"/>
              </a:ext>
            </a:extLst>
          </p:cNvPr>
          <p:cNvSpPr txBox="1"/>
          <p:nvPr/>
        </p:nvSpPr>
        <p:spPr>
          <a:xfrm>
            <a:off x="65522" y="5618085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LNO section meeting, F. Carlier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566920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5E33D-5835-F93C-64D2-42DCCC451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2023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AC0E9-B12C-3858-B38D-513AB0AA3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389" y="1265897"/>
            <a:ext cx="4588329" cy="46672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Part of the cycle is the same as in 2022</a:t>
            </a:r>
          </a:p>
          <a:p>
            <a:pPr lvl="2"/>
            <a:r>
              <a:rPr lang="en-GB" dirty="0"/>
              <a:t>In particular the most challenging part: </a:t>
            </a:r>
            <a:r>
              <a:rPr lang="el-GR" dirty="0"/>
              <a:t>β</a:t>
            </a:r>
            <a:r>
              <a:rPr lang="en-GB" dirty="0"/>
              <a:t>* between 60-30cm </a:t>
            </a:r>
          </a:p>
          <a:p>
            <a:pPr lvl="1"/>
            <a:r>
              <a:rPr lang="en-GB" dirty="0"/>
              <a:t>The new cycle was already measured during MDs in 2022</a:t>
            </a:r>
          </a:p>
        </p:txBody>
      </p:sp>
      <p:pic>
        <p:nvPicPr>
          <p:cNvPr id="6" name="Content Placeholder 4" descr="A picture containing text, line, diagram, screenshot&#10;&#10;Description automatically generated">
            <a:extLst>
              <a:ext uri="{FF2B5EF4-FFF2-40B4-BE49-F238E27FC236}">
                <a16:creationId xmlns:a16="http://schemas.microsoft.com/office/drawing/2014/main" id="{0F090235-A78A-7132-FBDE-C3C90D76F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950" y="1069048"/>
            <a:ext cx="6240098" cy="471990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CC49DD6-0C74-0889-A43F-63AF54EAB040}"/>
              </a:ext>
            </a:extLst>
          </p:cNvPr>
          <p:cNvSpPr/>
          <p:nvPr/>
        </p:nvSpPr>
        <p:spPr>
          <a:xfrm>
            <a:off x="9742247" y="1265897"/>
            <a:ext cx="619101" cy="4206649"/>
          </a:xfrm>
          <a:prstGeom prst="rect">
            <a:avLst/>
          </a:prstGeom>
          <a:solidFill>
            <a:srgbClr val="A9D18E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E81502-99C0-56E9-72F9-57AE716736D9}"/>
              </a:ext>
            </a:extLst>
          </p:cNvPr>
          <p:cNvSpPr/>
          <p:nvPr/>
        </p:nvSpPr>
        <p:spPr>
          <a:xfrm>
            <a:off x="7633820" y="1265897"/>
            <a:ext cx="619101" cy="4206649"/>
          </a:xfrm>
          <a:prstGeom prst="rect">
            <a:avLst/>
          </a:prstGeom>
          <a:solidFill>
            <a:srgbClr val="A9D18E">
              <a:alpha val="30196"/>
            </a:srgb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48895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2175-7927-5B50-20A8-729D3A766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30748"/>
            <a:ext cx="6561739" cy="714265"/>
          </a:xfrm>
        </p:spPr>
        <p:txBody>
          <a:bodyPr>
            <a:normAutofit fontScale="90000"/>
          </a:bodyPr>
          <a:lstStyle/>
          <a:p>
            <a:r>
              <a:rPr lang="en-GB" dirty="0"/>
              <a:t>Losses going to collision (Adjust)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7E406-AE56-76FC-32E9-873ED58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740650"/>
            <a:ext cx="11055019" cy="230586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During the intensity ramp-up we got dumped due to losses when we went into collision</a:t>
            </a:r>
          </a:p>
          <a:p>
            <a:pPr lvl="1"/>
            <a:r>
              <a:rPr lang="en-GB" dirty="0"/>
              <a:t>Collimator with an angle was retracted (TCSPM.E5R7.B1 to 8.2 sigma) which fixed the issues </a:t>
            </a:r>
            <a:r>
              <a:rPr lang="en-GB" b="1" dirty="0"/>
              <a:t>with the dumps coming from high losses </a:t>
            </a:r>
            <a:r>
              <a:rPr lang="en-GB" dirty="0"/>
              <a:t>going in collisions</a:t>
            </a:r>
          </a:p>
          <a:p>
            <a:pPr lvl="1"/>
            <a:r>
              <a:rPr lang="en-GB" dirty="0"/>
              <a:t>Total losses were reduced by</a:t>
            </a:r>
          </a:p>
          <a:p>
            <a:pPr lvl="2"/>
            <a:r>
              <a:rPr lang="en-GB" dirty="0"/>
              <a:t>Optimizing the tunes, different values depending on which BBQ that was used</a:t>
            </a:r>
          </a:p>
          <a:p>
            <a:pPr lvl="2"/>
            <a:r>
              <a:rPr lang="en-GB" dirty="0"/>
              <a:t>Systematic effect of the trains on lead to non-perfect centring in the TCP</a:t>
            </a:r>
          </a:p>
          <a:p>
            <a:pPr lvl="3"/>
            <a:r>
              <a:rPr lang="en-GB" dirty="0"/>
              <a:t>Effect compensated in orbit feedback -&gt; Less losses in particular for beam 1. </a:t>
            </a:r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6A270A64-E695-50E9-EBC0-9A28E7A03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7120" y="3323008"/>
            <a:ext cx="4427150" cy="2455723"/>
          </a:xfrm>
          <a:prstGeom prst="rect">
            <a:avLst/>
          </a:prstGeom>
        </p:spPr>
      </p:pic>
      <p:pic>
        <p:nvPicPr>
          <p:cNvPr id="6" name="Picture 5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7C234C58-1BDB-9175-5E78-0FF67DABE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43" y="3142483"/>
            <a:ext cx="7041930" cy="28167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D7E99D-67B0-1F93-BC8D-6F940ED57E58}"/>
              </a:ext>
            </a:extLst>
          </p:cNvPr>
          <p:cNvSpPr/>
          <p:nvPr/>
        </p:nvSpPr>
        <p:spPr>
          <a:xfrm>
            <a:off x="924910" y="3142483"/>
            <a:ext cx="2995449" cy="1061655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DEDDDA-9A47-F918-DA5D-F275883B57FA}"/>
              </a:ext>
            </a:extLst>
          </p:cNvPr>
          <p:cNvSpPr/>
          <p:nvPr/>
        </p:nvSpPr>
        <p:spPr>
          <a:xfrm>
            <a:off x="867463" y="4216387"/>
            <a:ext cx="2995449" cy="1217461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A9FCD4-966C-2B4E-A11D-1046E9DD3A43}"/>
              </a:ext>
            </a:extLst>
          </p:cNvPr>
          <p:cNvSpPr txBox="1"/>
          <p:nvPr/>
        </p:nvSpPr>
        <p:spPr>
          <a:xfrm>
            <a:off x="1993122" y="4908709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354DCB-73EA-4834-FA48-ECD934CFD3DA}"/>
              </a:ext>
            </a:extLst>
          </p:cNvPr>
          <p:cNvSpPr txBox="1"/>
          <p:nvPr/>
        </p:nvSpPr>
        <p:spPr>
          <a:xfrm>
            <a:off x="2849715" y="3445943"/>
            <a:ext cx="1713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3669283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3113C-9F72-18F5-06E7-BFAA01EF4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B9844-8E82-F3A9-A455-A94411C09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2" descr="LHC Report: playing with angles">
            <a:extLst>
              <a:ext uri="{FF2B5EF4-FFF2-40B4-BE49-F238E27FC236}">
                <a16:creationId xmlns:a16="http://schemas.microsoft.com/office/drawing/2014/main" id="{F46CD21D-7977-CC2E-578B-61AD4A186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855" y="1431386"/>
            <a:ext cx="3874443" cy="337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font, text, line, number&#10;&#10;Description automatically generated">
            <a:extLst>
              <a:ext uri="{FF2B5EF4-FFF2-40B4-BE49-F238E27FC236}">
                <a16:creationId xmlns:a16="http://schemas.microsoft.com/office/drawing/2014/main" id="{20CBD11F-53FE-C9CD-B1FB-13F282DB1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24" y="5315777"/>
            <a:ext cx="4165814" cy="971600"/>
          </a:xfrm>
          <a:prstGeom prst="rect">
            <a:avLst/>
          </a:prstGeom>
        </p:spPr>
      </p:pic>
      <p:pic>
        <p:nvPicPr>
          <p:cNvPr id="7" name="Picture 6" descr="A square root of a mathematical problem&#10;&#10;Description automatically generated with low confidence">
            <a:extLst>
              <a:ext uri="{FF2B5EF4-FFF2-40B4-BE49-F238E27FC236}">
                <a16:creationId xmlns:a16="http://schemas.microsoft.com/office/drawing/2014/main" id="{EB5B3781-39FC-D294-0A9B-EDC1C098AE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8400" y="5338003"/>
            <a:ext cx="3473629" cy="9271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6AF21E-B56C-5BEA-8DC8-4898CF0E3792}"/>
              </a:ext>
            </a:extLst>
          </p:cNvPr>
          <p:cNvSpPr txBox="1"/>
          <p:nvPr/>
        </p:nvSpPr>
        <p:spPr>
          <a:xfrm>
            <a:off x="7707910" y="4232223"/>
            <a:ext cx="3339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case of a crossing angle one can calculate an approximative effective beam size following this formula </a:t>
            </a:r>
          </a:p>
        </p:txBody>
      </p:sp>
    </p:spTree>
    <p:extLst>
      <p:ext uri="{BB962C8B-B14F-4D97-AF65-F5344CB8AC3E}">
        <p14:creationId xmlns:p14="http://schemas.microsoft.com/office/powerpoint/2010/main" val="3457735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ine, plot, diagram, text&#10;&#10;Description automatically generated">
            <a:extLst>
              <a:ext uri="{FF2B5EF4-FFF2-40B4-BE49-F238E27FC236}">
                <a16:creationId xmlns:a16="http://schemas.microsoft.com/office/drawing/2014/main" id="{7642D473-D994-75A5-2A1C-A71A1B988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497" y="1841523"/>
            <a:ext cx="6678067" cy="371235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008379-49BB-8EE0-42BE-FE79FB2C3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Luminosity in the early fills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665F6E-DDFB-1945-20B0-E8F66277B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6842"/>
            <a:ext cx="4363297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Significant difference between ATLAS and CMS</a:t>
            </a:r>
          </a:p>
          <a:p>
            <a:r>
              <a:rPr lang="en-GB" dirty="0"/>
              <a:t>When staying at 30 cm the relative difference decreased as the bunch length shortened </a:t>
            </a:r>
          </a:p>
          <a:p>
            <a:pPr lvl="1"/>
            <a:r>
              <a:rPr lang="en-GB" dirty="0"/>
              <a:t> Sign that part of difference was due to crossing angle</a:t>
            </a:r>
          </a:p>
          <a:p>
            <a:pPr lvl="1"/>
            <a:r>
              <a:rPr lang="en-GB" dirty="0"/>
              <a:t>The DOROS BPMs as well as the standard BPM system also showed crossing angle was larger in ATLAS</a:t>
            </a:r>
          </a:p>
          <a:p>
            <a:pPr lvl="1"/>
            <a:r>
              <a:rPr lang="en-GB" dirty="0"/>
              <a:t>The reported luminosity z-width region was also different between ATLAS and CMS</a:t>
            </a:r>
          </a:p>
        </p:txBody>
      </p:sp>
    </p:spTree>
    <p:extLst>
      <p:ext uri="{BB962C8B-B14F-4D97-AF65-F5344CB8AC3E}">
        <p14:creationId xmlns:p14="http://schemas.microsoft.com/office/powerpoint/2010/main" val="3828718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DC08F-CD13-E6EF-8497-3D946DF53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680" y="422056"/>
            <a:ext cx="5640020" cy="714265"/>
          </a:xfrm>
        </p:spPr>
        <p:txBody>
          <a:bodyPr/>
          <a:lstStyle/>
          <a:p>
            <a:r>
              <a:rPr lang="en-GB" dirty="0"/>
              <a:t>Crossing angle adjustment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E27C49-6192-0D2F-316F-8EB9D7C7B1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017" y="1508592"/>
            <a:ext cx="6342246" cy="4025651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We need the crossing angle to reduce the parasitic encounters</a:t>
            </a:r>
          </a:p>
          <a:p>
            <a:r>
              <a:rPr lang="en-GB" dirty="0"/>
              <a:t>Has an impact on the luminosity</a:t>
            </a:r>
          </a:p>
          <a:p>
            <a:pPr lvl="1"/>
            <a:r>
              <a:rPr lang="en-GB" dirty="0"/>
              <a:t>Larger crossing angle -&gt; Less luminosity</a:t>
            </a:r>
          </a:p>
          <a:p>
            <a:r>
              <a:rPr lang="en-GB" dirty="0"/>
              <a:t>We adjusted </a:t>
            </a:r>
            <a:r>
              <a:rPr lang="en-GB" b="1" dirty="0"/>
              <a:t>down the crossing angle for ATLAS by 10u rad</a:t>
            </a:r>
            <a:r>
              <a:rPr lang="en-GB" dirty="0"/>
              <a:t> which fixed the imbalance between ATLAS and CMS</a:t>
            </a:r>
          </a:p>
          <a:p>
            <a:pPr lvl="1"/>
            <a:r>
              <a:rPr lang="en-GB" dirty="0"/>
              <a:t>Done at the same </a:t>
            </a:r>
            <a:r>
              <a:rPr lang="en-GB" b="1" dirty="0"/>
              <a:t>time as retracting the collimator (see David’s talk)</a:t>
            </a:r>
          </a:p>
          <a:p>
            <a:pPr lvl="2"/>
            <a:r>
              <a:rPr lang="en-GB" dirty="0"/>
              <a:t>Saved time in terms of validation needed</a:t>
            </a:r>
          </a:p>
          <a:p>
            <a:pPr lvl="1"/>
            <a:r>
              <a:rPr lang="en-GB" dirty="0"/>
              <a:t>The correction was based on the </a:t>
            </a:r>
            <a:r>
              <a:rPr lang="en-GB" b="1" dirty="0"/>
              <a:t>DOROS BPMs at the Q1</a:t>
            </a:r>
          </a:p>
          <a:p>
            <a:pPr lvl="2"/>
            <a:r>
              <a:rPr lang="en-GB" b="1" dirty="0"/>
              <a:t>Plan to do use the DOROS to check the crossing next startup</a:t>
            </a:r>
          </a:p>
        </p:txBody>
      </p:sp>
      <p:pic>
        <p:nvPicPr>
          <p:cNvPr id="5" name="Picture 4" descr="A picture containing sketch, drawing, art&#10;&#10;Description automatically generated">
            <a:extLst>
              <a:ext uri="{FF2B5EF4-FFF2-40B4-BE49-F238E27FC236}">
                <a16:creationId xmlns:a16="http://schemas.microsoft.com/office/drawing/2014/main" id="{FBB046C4-3475-7833-D075-2EB5EB159B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4431017"/>
            <a:ext cx="3016753" cy="157693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3987203-3EB4-1C59-47A3-D9BCD2A99C19}"/>
              </a:ext>
            </a:extLst>
          </p:cNvPr>
          <p:cNvSpPr txBox="1">
            <a:spLocks/>
          </p:cNvSpPr>
          <p:nvPr/>
        </p:nvSpPr>
        <p:spPr>
          <a:xfrm>
            <a:off x="7010400" y="1253331"/>
            <a:ext cx="5181600" cy="43513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dirty="0"/>
              <a:t>The </a:t>
            </a:r>
            <a:r>
              <a:rPr lang="en-GB" b="1" dirty="0"/>
              <a:t>earlier</a:t>
            </a:r>
            <a:r>
              <a:rPr lang="en-GB" dirty="0"/>
              <a:t> we can get the </a:t>
            </a:r>
            <a:r>
              <a:rPr lang="en-GB" b="1" dirty="0"/>
              <a:t>z width of </a:t>
            </a:r>
            <a:r>
              <a:rPr lang="en-GB" b="1" dirty="0" err="1"/>
              <a:t>lumi</a:t>
            </a:r>
            <a:r>
              <a:rPr lang="en-GB" b="1" dirty="0"/>
              <a:t>-region</a:t>
            </a:r>
            <a:r>
              <a:rPr lang="en-GB" dirty="0"/>
              <a:t> from the experiments the better</a:t>
            </a:r>
          </a:p>
          <a:p>
            <a:pPr lvl="1" fontAlgn="auto">
              <a:spcAft>
                <a:spcPts val="0"/>
              </a:spcAft>
            </a:pPr>
            <a:r>
              <a:rPr lang="en-GB" dirty="0"/>
              <a:t>An independent observables to </a:t>
            </a:r>
          </a:p>
          <a:p>
            <a:pPr lvl="1" fontAlgn="auto">
              <a:spcAft>
                <a:spcPts val="0"/>
              </a:spcAft>
            </a:pPr>
            <a:r>
              <a:rPr lang="en-GB" dirty="0"/>
              <a:t>Big changes need revalidation so causes lost time</a:t>
            </a:r>
          </a:p>
          <a:p>
            <a:pPr fontAlgn="auto">
              <a:spcAft>
                <a:spcPts val="0"/>
              </a:spcAft>
            </a:pPr>
            <a:r>
              <a:rPr lang="en-GB" dirty="0"/>
              <a:t>New agreement with MPP allows for modifications of 5 urad in 2023</a:t>
            </a:r>
          </a:p>
          <a:p>
            <a:pPr lvl="1" fontAlgn="auto">
              <a:spcAft>
                <a:spcPts val="0"/>
              </a:spcAft>
            </a:pPr>
            <a:r>
              <a:rPr lang="en-GB" dirty="0"/>
              <a:t>Want to keep this also in 2024</a:t>
            </a:r>
          </a:p>
        </p:txBody>
      </p:sp>
    </p:spTree>
    <p:extLst>
      <p:ext uri="{BB962C8B-B14F-4D97-AF65-F5344CB8AC3E}">
        <p14:creationId xmlns:p14="http://schemas.microsoft.com/office/powerpoint/2010/main" val="2148513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6E81E-D7B9-D868-9FC7-F9351E59D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Heat Load and Filling scheme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13E1044-3974-365D-7059-0BEDE8744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6088"/>
            <a:ext cx="10515600" cy="4351338"/>
          </a:xfrm>
        </p:spPr>
        <p:txBody>
          <a:bodyPr/>
          <a:lstStyle/>
          <a:p>
            <a:r>
              <a:rPr lang="en-GB" dirty="0"/>
              <a:t>The heat load is under control even for the highest intensity fill we are below 150W/half cell (2454 bunches)</a:t>
            </a:r>
          </a:p>
          <a:p>
            <a:pPr lvl="1"/>
            <a:r>
              <a:rPr lang="en-GB" dirty="0"/>
              <a:t>Up to 183W/half-cell in 2022 even though the total intensity was very similar</a:t>
            </a:r>
          </a:p>
          <a:p>
            <a:r>
              <a:rPr lang="en-GB" dirty="0"/>
              <a:t>Thanks to </a:t>
            </a:r>
            <a:r>
              <a:rPr lang="en-GB" b="1" dirty="0"/>
              <a:t>hybrid filling scheme </a:t>
            </a:r>
            <a:r>
              <a:rPr lang="en-GB" dirty="0"/>
              <a:t>(mixture of 8b4e and 36 bunch train)</a:t>
            </a:r>
          </a:p>
          <a:p>
            <a:pPr lvl="1"/>
            <a:r>
              <a:rPr lang="en-GB" dirty="0"/>
              <a:t>First time we use it in normal operation</a:t>
            </a:r>
          </a:p>
          <a:p>
            <a:pPr lvl="1"/>
            <a:r>
              <a:rPr lang="en-GB" dirty="0"/>
              <a:t>Significant effort from the injectors to make this happen! </a:t>
            </a:r>
          </a:p>
        </p:txBody>
      </p:sp>
      <p:pic>
        <p:nvPicPr>
          <p:cNvPr id="3" name="Picture 2" descr="A graph with colorful dots&#10;&#10;Description automatically generated">
            <a:extLst>
              <a:ext uri="{FF2B5EF4-FFF2-40B4-BE49-F238E27FC236}">
                <a16:creationId xmlns:a16="http://schemas.microsoft.com/office/drawing/2014/main" id="{45AB6AFF-3AEC-BF37-113A-2CC573DF21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170" y="3621025"/>
            <a:ext cx="6437753" cy="265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371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B1B59-84ED-9C03-C67F-E2C21EACE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3B15D-54F9-DE25-E4AA-B1668DFD8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03" y="1124700"/>
            <a:ext cx="10719677" cy="1382580"/>
          </a:xfrm>
        </p:spPr>
        <p:txBody>
          <a:bodyPr>
            <a:noAutofit/>
          </a:bodyPr>
          <a:lstStyle/>
          <a:p>
            <a:r>
              <a:rPr lang="en-US" sz="2000" dirty="0"/>
              <a:t>At the time of the incident, we had just passed </a:t>
            </a:r>
            <a:r>
              <a:rPr lang="en-US" sz="2000" b="1" dirty="0"/>
              <a:t>32 fb-1</a:t>
            </a:r>
            <a:r>
              <a:rPr lang="en-US" sz="2000" dirty="0"/>
              <a:t>. </a:t>
            </a:r>
          </a:p>
          <a:p>
            <a:r>
              <a:rPr lang="en-US" sz="2000" dirty="0"/>
              <a:t>Slope was around </a:t>
            </a:r>
            <a:r>
              <a:rPr lang="en-US" sz="2000" b="1" dirty="0"/>
              <a:t>~0.8 fb-1/day</a:t>
            </a:r>
            <a:r>
              <a:rPr lang="en-US" sz="2000" dirty="0"/>
              <a:t>, we could not do much better with the bunch intensity (</a:t>
            </a:r>
            <a:r>
              <a:rPr lang="en-US" sz="2000" b="1" dirty="0"/>
              <a:t>1.6E11 </a:t>
            </a:r>
            <a:r>
              <a:rPr lang="en-US" sz="2000" dirty="0"/>
              <a:t>limited to avoid another RF-finger incident, see Mateo’s talk), given emittance and the stable beams fraction</a:t>
            </a:r>
            <a:endParaRPr lang="en-GB" sz="2000" dirty="0"/>
          </a:p>
        </p:txBody>
      </p:sp>
      <p:pic>
        <p:nvPicPr>
          <p:cNvPr id="8" name="Picture 7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7BD746F8-E772-F231-226C-2681BF285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095" y="2507280"/>
            <a:ext cx="7413926" cy="366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22797"/>
      </p:ext>
    </p:extLst>
  </p:cSld>
  <p:clrMapOvr>
    <a:masterClrMapping/>
  </p:clrMapOvr>
</p:sld>
</file>

<file path=ppt/theme/theme1.xml><?xml version="1.0" encoding="utf-8"?>
<a:theme xmlns:a="http://schemas.openxmlformats.org/drawingml/2006/main" name="1_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47906</TotalTime>
  <Words>4027</Words>
  <Application>Microsoft Office PowerPoint</Application>
  <PresentationFormat>Widescreen</PresentationFormat>
  <Paragraphs>447</Paragraphs>
  <Slides>56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Arial</vt:lpstr>
      <vt:lpstr>Comic Sans MS</vt:lpstr>
      <vt:lpstr>Helvetica Neue</vt:lpstr>
      <vt:lpstr>Helvetica Neue Light</vt:lpstr>
      <vt:lpstr>Lucida Grande</vt:lpstr>
      <vt:lpstr>Symbol</vt:lpstr>
      <vt:lpstr>Wingdings</vt:lpstr>
      <vt:lpstr>1_Fred 2</vt:lpstr>
      <vt:lpstr>PowerPoint Presentation</vt:lpstr>
      <vt:lpstr>PowerPoint Presentation</vt:lpstr>
      <vt:lpstr>Outline</vt:lpstr>
      <vt:lpstr>PowerPoint Presentation</vt:lpstr>
      <vt:lpstr>New phase knobs at injection</vt:lpstr>
      <vt:lpstr>Luminosity in the early fills</vt:lpstr>
      <vt:lpstr>Crossing angle adjustment</vt:lpstr>
      <vt:lpstr>Heat Load and Filling scheme</vt:lpstr>
      <vt:lpstr>Luminosity production</vt:lpstr>
      <vt:lpstr>Why and when do we dump?</vt:lpstr>
      <vt:lpstr>Impact of 1.6e11 and larger than expected emittance </vt:lpstr>
      <vt:lpstr>Squeeze in one step to target luminosity</vt:lpstr>
      <vt:lpstr>Pile-up à la carte</vt:lpstr>
      <vt:lpstr>OP cycle in the very High-β run</vt:lpstr>
      <vt:lpstr>Automated collimation handling for the High-β run </vt:lpstr>
      <vt:lpstr>Ion Run</vt:lpstr>
      <vt:lpstr>10Hz losses</vt:lpstr>
      <vt:lpstr>Beam quality</vt:lpstr>
      <vt:lpstr>Integrated luminosity</vt:lpstr>
      <vt:lpstr>Conditional sequencer</vt:lpstr>
      <vt:lpstr>2024 proton cycle and estimates</vt:lpstr>
      <vt:lpstr>Luminosity production in 2024</vt:lpstr>
      <vt:lpstr>What is the impact of going to 1.8e11?</vt:lpstr>
      <vt:lpstr>What about the pile-up (60 -&gt; 65)?</vt:lpstr>
      <vt:lpstr>Can we shorten the with cycle?</vt:lpstr>
      <vt:lpstr>PowerPoint Presentation</vt:lpstr>
      <vt:lpstr>Any issues combining the pre-squeeze and LHCb rotation?</vt:lpstr>
      <vt:lpstr>Squeeze further?</vt:lpstr>
      <vt:lpstr>What is needed and is there a risk?</vt:lpstr>
      <vt:lpstr>Conclusion (2023)</vt:lpstr>
      <vt:lpstr>Outlook</vt:lpstr>
      <vt:lpstr>Backup </vt:lpstr>
      <vt:lpstr>Heat Load and Filling scheme</vt:lpstr>
      <vt:lpstr>PowerPoint Presentation</vt:lpstr>
      <vt:lpstr>The bigger picture</vt:lpstr>
      <vt:lpstr>Levelling</vt:lpstr>
      <vt:lpstr>Production</vt:lpstr>
      <vt:lpstr>Physics fills performance end of May</vt:lpstr>
      <vt:lpstr>Radiation levels</vt:lpstr>
      <vt:lpstr>Injection</vt:lpstr>
      <vt:lpstr>Ramp losses (1)</vt:lpstr>
      <vt:lpstr>Ramp losses (2)</vt:lpstr>
      <vt:lpstr>Orbit - smoothed ramp</vt:lpstr>
      <vt:lpstr>ALICE background</vt:lpstr>
      <vt:lpstr>Xtal channeling (stability)</vt:lpstr>
      <vt:lpstr>Dumps on TCLDs in SB</vt:lpstr>
      <vt:lpstr>Dumps on TCLDs in SB</vt:lpstr>
      <vt:lpstr>Extending b*-levelling in flat mode down to 24 cm in the || plane [aperture estimate for 6.8 TeV &amp; fixed qx/2=160 mrad; lumi estimate for  ge=2.5 mm, s z=8cm]</vt:lpstr>
      <vt:lpstr>Overview of “10 Hz-like” dumps</vt:lpstr>
      <vt:lpstr>Luminosity</vt:lpstr>
      <vt:lpstr>Orchestration of collisions</vt:lpstr>
      <vt:lpstr>PowerPoint Presentation</vt:lpstr>
      <vt:lpstr>β* and luminosity</vt:lpstr>
      <vt:lpstr>2023 cycle</vt:lpstr>
      <vt:lpstr>Losses going to collision (Adjust)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Tobias Persson</cp:lastModifiedBy>
  <cp:revision>9211</cp:revision>
  <cp:lastPrinted>2014-08-28T12:09:23Z</cp:lastPrinted>
  <dcterms:created xsi:type="dcterms:W3CDTF">1601-01-01T00:00:00Z</dcterms:created>
  <dcterms:modified xsi:type="dcterms:W3CDTF">2023-12-06T12:38:25Z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