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23"/>
  </p:notesMasterIdLst>
  <p:handoutMasterIdLst>
    <p:handoutMasterId r:id="rId24"/>
  </p:handoutMasterIdLst>
  <p:sldIdLst>
    <p:sldId id="1378" r:id="rId2"/>
    <p:sldId id="1530" r:id="rId3"/>
    <p:sldId id="2993" r:id="rId4"/>
    <p:sldId id="3045" r:id="rId5"/>
    <p:sldId id="3006" r:id="rId6"/>
    <p:sldId id="3052" r:id="rId7"/>
    <p:sldId id="3047" r:id="rId8"/>
    <p:sldId id="3041" r:id="rId9"/>
    <p:sldId id="3049" r:id="rId10"/>
    <p:sldId id="3051" r:id="rId11"/>
    <p:sldId id="3055" r:id="rId12"/>
    <p:sldId id="3048" r:id="rId13"/>
    <p:sldId id="3058" r:id="rId14"/>
    <p:sldId id="3059" r:id="rId15"/>
    <p:sldId id="3060" r:id="rId16"/>
    <p:sldId id="3053" r:id="rId17"/>
    <p:sldId id="3054" r:id="rId18"/>
    <p:sldId id="3056" r:id="rId19"/>
    <p:sldId id="1515" r:id="rId20"/>
    <p:sldId id="1529" r:id="rId21"/>
    <p:sldId id="1508" r:id="rId22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232323"/>
    <a:srgbClr val="008E40"/>
    <a:srgbClr val="CCFFFF"/>
    <a:srgbClr val="FFCCFF"/>
    <a:srgbClr val="99FF99"/>
    <a:srgbClr val="FFFF99"/>
    <a:srgbClr val="00CC99"/>
    <a:srgbClr val="00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1" autoAdjust="0"/>
    <p:restoredTop sz="86452" autoAdjust="0"/>
  </p:normalViewPr>
  <p:slideViewPr>
    <p:cSldViewPr>
      <p:cViewPr varScale="1">
        <p:scale>
          <a:sx n="89" d="100"/>
          <a:sy n="89" d="100"/>
        </p:scale>
        <p:origin x="198" y="90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35AB80-EB26-4CC4-A81B-CEE0F5A7E262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1D8F7A1B-CF00-4337-BE18-9C66332B1D33}">
      <dgm:prSet phldrT="[Text]" custT="1"/>
      <dgm:spPr>
        <a:solidFill>
          <a:srgbClr val="00B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Powering tests</a:t>
          </a:r>
        </a:p>
      </dgm:t>
    </dgm:pt>
    <dgm:pt modelId="{D26C5637-D95F-43A2-8ECA-D10745DA7E10}" type="parTrans" cxnId="{1CA49805-8F75-4120-9E02-07762E5ECB1B}">
      <dgm:prSet/>
      <dgm:spPr/>
      <dgm:t>
        <a:bodyPr/>
        <a:lstStyle/>
        <a:p>
          <a:endParaRPr lang="en-US"/>
        </a:p>
      </dgm:t>
    </dgm:pt>
    <dgm:pt modelId="{6B46418D-2734-42D4-BD38-4E369307C456}" type="sibTrans" cxnId="{1CA49805-8F75-4120-9E02-07762E5ECB1B}">
      <dgm:prSet/>
      <dgm:spPr/>
      <dgm:t>
        <a:bodyPr/>
        <a:lstStyle/>
        <a:p>
          <a:endParaRPr lang="en-US"/>
        </a:p>
      </dgm:t>
    </dgm:pt>
    <dgm:pt modelId="{7AC12723-9314-4157-84B0-95FE124199C0}">
      <dgm:prSet phldrT="[Text]" custT="1"/>
      <dgm:spPr>
        <a:solidFill>
          <a:srgbClr val="00B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Machine Checkout</a:t>
          </a:r>
        </a:p>
      </dgm:t>
    </dgm:pt>
    <dgm:pt modelId="{DF8D4FAA-4130-4853-8FCD-A2EFD9632716}" type="parTrans" cxnId="{B92F3853-3FA8-4609-A69C-F8245C227C01}">
      <dgm:prSet/>
      <dgm:spPr/>
      <dgm:t>
        <a:bodyPr/>
        <a:lstStyle/>
        <a:p>
          <a:endParaRPr lang="en-US"/>
        </a:p>
      </dgm:t>
    </dgm:pt>
    <dgm:pt modelId="{B743CB2F-E367-4F2D-BFB9-1A6E09D54155}" type="sibTrans" cxnId="{B92F3853-3FA8-4609-A69C-F8245C227C01}">
      <dgm:prSet/>
      <dgm:spPr/>
      <dgm:t>
        <a:bodyPr/>
        <a:lstStyle/>
        <a:p>
          <a:endParaRPr lang="en-US"/>
        </a:p>
      </dgm:t>
    </dgm:pt>
    <dgm:pt modelId="{5ACBA9E2-68E9-4BFF-B588-9AF90CE77390}">
      <dgm:prSet phldrT="[Text]" custT="1"/>
      <dgm:spPr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Beam Commissioning</a:t>
          </a:r>
        </a:p>
      </dgm:t>
    </dgm:pt>
    <dgm:pt modelId="{C22B5BF2-7274-41EE-A15B-E538E3D2371F}" type="parTrans" cxnId="{B755D088-F150-4950-A430-0A125BFE5175}">
      <dgm:prSet/>
      <dgm:spPr/>
      <dgm:t>
        <a:bodyPr/>
        <a:lstStyle/>
        <a:p>
          <a:endParaRPr lang="en-US"/>
        </a:p>
      </dgm:t>
    </dgm:pt>
    <dgm:pt modelId="{375E4123-5F76-45A2-AFE3-440CA8F712CD}" type="sibTrans" cxnId="{B755D088-F150-4950-A430-0A125BFE5175}">
      <dgm:prSet/>
      <dgm:spPr/>
      <dgm:t>
        <a:bodyPr/>
        <a:lstStyle/>
        <a:p>
          <a:endParaRPr lang="en-US"/>
        </a:p>
      </dgm:t>
    </dgm:pt>
    <dgm:pt modelId="{51E0FCFA-3038-4CA5-9D26-934C35542CB9}">
      <dgm:prSet custT="1"/>
      <dgm:spPr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Beam Commissioning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Intensity Ramp-Up</a:t>
          </a:r>
        </a:p>
      </dgm:t>
    </dgm:pt>
    <dgm:pt modelId="{856843DC-FB3D-40B6-A5B9-F6622F1FA241}" type="parTrans" cxnId="{EAA2FFFD-1AFC-4BA8-AEF8-BA1D7B95EE2A}">
      <dgm:prSet/>
      <dgm:spPr/>
      <dgm:t>
        <a:bodyPr/>
        <a:lstStyle/>
        <a:p>
          <a:endParaRPr lang="en-US"/>
        </a:p>
      </dgm:t>
    </dgm:pt>
    <dgm:pt modelId="{369570C4-A5CC-4B18-AC85-885645729160}" type="sibTrans" cxnId="{EAA2FFFD-1AFC-4BA8-AEF8-BA1D7B95EE2A}">
      <dgm:prSet/>
      <dgm:spPr/>
      <dgm:t>
        <a:bodyPr/>
        <a:lstStyle/>
        <a:p>
          <a:endParaRPr lang="en-US"/>
        </a:p>
      </dgm:t>
    </dgm:pt>
    <dgm:pt modelId="{6F7C7399-5A8C-42D7-BD76-731EA4AC2C69}">
      <dgm:prSet custT="1"/>
      <dgm:spPr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Intensity Ramp-Up</a:t>
          </a:r>
        </a:p>
      </dgm:t>
    </dgm:pt>
    <dgm:pt modelId="{BBBE1D37-FF14-4ACF-A59F-47DD53DEF8FB}" type="parTrans" cxnId="{02C609C3-F123-4A3C-BBCA-D90B08F44A6C}">
      <dgm:prSet/>
      <dgm:spPr/>
      <dgm:t>
        <a:bodyPr/>
        <a:lstStyle/>
        <a:p>
          <a:endParaRPr lang="en-US"/>
        </a:p>
      </dgm:t>
    </dgm:pt>
    <dgm:pt modelId="{5F84A19A-DB76-4788-B2BE-81A77BB17166}" type="sibTrans" cxnId="{02C609C3-F123-4A3C-BBCA-D90B08F44A6C}">
      <dgm:prSet/>
      <dgm:spPr/>
      <dgm:t>
        <a:bodyPr/>
        <a:lstStyle/>
        <a:p>
          <a:endParaRPr lang="en-US"/>
        </a:p>
      </dgm:t>
    </dgm:pt>
    <dgm:pt modelId="{A17E479A-6AFE-4722-918F-74AA5F0BFDA4}">
      <dgm:prSet custT="1"/>
      <dgm:spPr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PHYSICS</a:t>
          </a:r>
        </a:p>
      </dgm:t>
    </dgm:pt>
    <dgm:pt modelId="{1AEF261F-4056-40B4-9B7F-B62A4DCA0438}" type="parTrans" cxnId="{96A66EAE-0A63-45DA-B858-3BF620897915}">
      <dgm:prSet/>
      <dgm:spPr/>
      <dgm:t>
        <a:bodyPr/>
        <a:lstStyle/>
        <a:p>
          <a:endParaRPr lang="en-US"/>
        </a:p>
      </dgm:t>
    </dgm:pt>
    <dgm:pt modelId="{E87ACCF8-870A-4B99-B039-1A57AE95DF4E}" type="sibTrans" cxnId="{96A66EAE-0A63-45DA-B858-3BF620897915}">
      <dgm:prSet/>
      <dgm:spPr/>
      <dgm:t>
        <a:bodyPr/>
        <a:lstStyle/>
        <a:p>
          <a:endParaRPr lang="en-US"/>
        </a:p>
      </dgm:t>
    </dgm:pt>
    <dgm:pt modelId="{590F67BF-4AA9-4D6A-AEA3-4A671CB81EA9}" type="pres">
      <dgm:prSet presAssocID="{5335AB80-EB26-4CC4-A81B-CEE0F5A7E262}" presName="Name0" presStyleCnt="0">
        <dgm:presLayoutVars>
          <dgm:dir/>
          <dgm:animLvl val="lvl"/>
          <dgm:resizeHandles val="exact"/>
        </dgm:presLayoutVars>
      </dgm:prSet>
      <dgm:spPr/>
    </dgm:pt>
    <dgm:pt modelId="{E4CE4B0B-2942-4C07-AD5A-D1173F39B858}" type="pres">
      <dgm:prSet presAssocID="{1D8F7A1B-CF00-4337-BE18-9C66332B1D33}" presName="parTxOnly" presStyleLbl="node1" presStyleIdx="0" presStyleCnt="6">
        <dgm:presLayoutVars>
          <dgm:chMax val="0"/>
          <dgm:chPref val="0"/>
          <dgm:bulletEnabled val="1"/>
        </dgm:presLayoutVars>
      </dgm:prSet>
      <dgm:spPr>
        <a:xfrm>
          <a:off x="5827" y="477513"/>
          <a:ext cx="2167680" cy="867072"/>
        </a:xfrm>
        <a:prstGeom prst="chevron">
          <a:avLst/>
        </a:prstGeom>
      </dgm:spPr>
    </dgm:pt>
    <dgm:pt modelId="{340E701E-82EE-4DC8-9C4B-85B5CCDC6F15}" type="pres">
      <dgm:prSet presAssocID="{6B46418D-2734-42D4-BD38-4E369307C456}" presName="parTxOnlySpace" presStyleCnt="0"/>
      <dgm:spPr/>
    </dgm:pt>
    <dgm:pt modelId="{A12A49DB-8BCB-4A11-AA31-8C1C27018848}" type="pres">
      <dgm:prSet presAssocID="{7AC12723-9314-4157-84B0-95FE124199C0}" presName="parTxOnly" presStyleLbl="node1" presStyleIdx="1" presStyleCnt="6">
        <dgm:presLayoutVars>
          <dgm:chMax val="0"/>
          <dgm:chPref val="0"/>
          <dgm:bulletEnabled val="1"/>
        </dgm:presLayoutVars>
      </dgm:prSet>
      <dgm:spPr>
        <a:xfrm>
          <a:off x="1956739" y="477513"/>
          <a:ext cx="2167680" cy="867072"/>
        </a:xfrm>
        <a:prstGeom prst="chevron">
          <a:avLst/>
        </a:prstGeom>
      </dgm:spPr>
    </dgm:pt>
    <dgm:pt modelId="{B22397CA-9889-443C-A5EA-A57B3457E755}" type="pres">
      <dgm:prSet presAssocID="{B743CB2F-E367-4F2D-BFB9-1A6E09D54155}" presName="parTxOnlySpace" presStyleCnt="0"/>
      <dgm:spPr/>
    </dgm:pt>
    <dgm:pt modelId="{582ACFDA-A719-48BA-8A6A-2E3B9E73F173}" type="pres">
      <dgm:prSet presAssocID="{5ACBA9E2-68E9-4BFF-B588-9AF90CE77390}" presName="parTxOnly" presStyleLbl="node1" presStyleIdx="2" presStyleCnt="6">
        <dgm:presLayoutVars>
          <dgm:chMax val="0"/>
          <dgm:chPref val="0"/>
          <dgm:bulletEnabled val="1"/>
        </dgm:presLayoutVars>
      </dgm:prSet>
      <dgm:spPr>
        <a:xfrm>
          <a:off x="3907652" y="477513"/>
          <a:ext cx="2167680" cy="867072"/>
        </a:xfrm>
        <a:prstGeom prst="chevron">
          <a:avLst/>
        </a:prstGeom>
      </dgm:spPr>
    </dgm:pt>
    <dgm:pt modelId="{0D70485A-3447-4DE9-AA8E-E30F564E62A5}" type="pres">
      <dgm:prSet presAssocID="{375E4123-5F76-45A2-AFE3-440CA8F712CD}" presName="parTxOnlySpace" presStyleCnt="0"/>
      <dgm:spPr/>
    </dgm:pt>
    <dgm:pt modelId="{55D8F4F8-6764-4758-B8E8-FCE7769D8B93}" type="pres">
      <dgm:prSet presAssocID="{51E0FCFA-3038-4CA5-9D26-934C35542CB9}" presName="parTxOnly" presStyleLbl="node1" presStyleIdx="3" presStyleCnt="6">
        <dgm:presLayoutVars>
          <dgm:chMax val="0"/>
          <dgm:chPref val="0"/>
          <dgm:bulletEnabled val="1"/>
        </dgm:presLayoutVars>
      </dgm:prSet>
      <dgm:spPr>
        <a:xfrm>
          <a:off x="5858564" y="477513"/>
          <a:ext cx="2167680" cy="867072"/>
        </a:xfrm>
        <a:prstGeom prst="chevron">
          <a:avLst/>
        </a:prstGeom>
      </dgm:spPr>
    </dgm:pt>
    <dgm:pt modelId="{F5646F22-59EF-46D8-B59F-C0C6A4452015}" type="pres">
      <dgm:prSet presAssocID="{369570C4-A5CC-4B18-AC85-885645729160}" presName="parTxOnlySpace" presStyleCnt="0"/>
      <dgm:spPr/>
    </dgm:pt>
    <dgm:pt modelId="{01EF176F-8750-40EF-9928-E525434E61CF}" type="pres">
      <dgm:prSet presAssocID="{6F7C7399-5A8C-42D7-BD76-731EA4AC2C69}" presName="parTxOnly" presStyleLbl="node1" presStyleIdx="4" presStyleCnt="6">
        <dgm:presLayoutVars>
          <dgm:chMax val="0"/>
          <dgm:chPref val="0"/>
          <dgm:bulletEnabled val="1"/>
        </dgm:presLayoutVars>
      </dgm:prSet>
      <dgm:spPr>
        <a:xfrm>
          <a:off x="7809476" y="477513"/>
          <a:ext cx="2167680" cy="867072"/>
        </a:xfrm>
        <a:prstGeom prst="chevron">
          <a:avLst/>
        </a:prstGeom>
      </dgm:spPr>
    </dgm:pt>
    <dgm:pt modelId="{5CF28226-C73E-46A6-8B95-138D9B7F0A8C}" type="pres">
      <dgm:prSet presAssocID="{5F84A19A-DB76-4788-B2BE-81A77BB17166}" presName="parTxOnlySpace" presStyleCnt="0"/>
      <dgm:spPr/>
    </dgm:pt>
    <dgm:pt modelId="{6636D714-6599-49CC-BA4F-8E008A4BB76D}" type="pres">
      <dgm:prSet presAssocID="{A17E479A-6AFE-4722-918F-74AA5F0BFDA4}" presName="parTxOnly" presStyleLbl="node1" presStyleIdx="5" presStyleCnt="6">
        <dgm:presLayoutVars>
          <dgm:chMax val="0"/>
          <dgm:chPref val="0"/>
          <dgm:bulletEnabled val="1"/>
        </dgm:presLayoutVars>
      </dgm:prSet>
      <dgm:spPr>
        <a:xfrm>
          <a:off x="9760389" y="477513"/>
          <a:ext cx="2167680" cy="867072"/>
        </a:xfrm>
        <a:prstGeom prst="chevron">
          <a:avLst/>
        </a:prstGeom>
      </dgm:spPr>
    </dgm:pt>
  </dgm:ptLst>
  <dgm:cxnLst>
    <dgm:cxn modelId="{1CA49805-8F75-4120-9E02-07762E5ECB1B}" srcId="{5335AB80-EB26-4CC4-A81B-CEE0F5A7E262}" destId="{1D8F7A1B-CF00-4337-BE18-9C66332B1D33}" srcOrd="0" destOrd="0" parTransId="{D26C5637-D95F-43A2-8ECA-D10745DA7E10}" sibTransId="{6B46418D-2734-42D4-BD38-4E369307C456}"/>
    <dgm:cxn modelId="{055CC00A-9089-4060-B89D-67FCF50B09EB}" type="presOf" srcId="{6F7C7399-5A8C-42D7-BD76-731EA4AC2C69}" destId="{01EF176F-8750-40EF-9928-E525434E61CF}" srcOrd="0" destOrd="0" presId="urn:microsoft.com/office/officeart/2005/8/layout/chevron1"/>
    <dgm:cxn modelId="{48A32A26-C0BF-41FF-9330-B9D9CE622501}" type="presOf" srcId="{51E0FCFA-3038-4CA5-9D26-934C35542CB9}" destId="{55D8F4F8-6764-4758-B8E8-FCE7769D8B93}" srcOrd="0" destOrd="0" presId="urn:microsoft.com/office/officeart/2005/8/layout/chevron1"/>
    <dgm:cxn modelId="{2F8A1528-E2EC-4F39-8283-BF645A4F48A8}" type="presOf" srcId="{5335AB80-EB26-4CC4-A81B-CEE0F5A7E262}" destId="{590F67BF-4AA9-4D6A-AEA3-4A671CB81EA9}" srcOrd="0" destOrd="0" presId="urn:microsoft.com/office/officeart/2005/8/layout/chevron1"/>
    <dgm:cxn modelId="{FFD6D165-9FF1-4CA7-979F-D879A5D004B1}" type="presOf" srcId="{A17E479A-6AFE-4722-918F-74AA5F0BFDA4}" destId="{6636D714-6599-49CC-BA4F-8E008A4BB76D}" srcOrd="0" destOrd="0" presId="urn:microsoft.com/office/officeart/2005/8/layout/chevron1"/>
    <dgm:cxn modelId="{B92F3853-3FA8-4609-A69C-F8245C227C01}" srcId="{5335AB80-EB26-4CC4-A81B-CEE0F5A7E262}" destId="{7AC12723-9314-4157-84B0-95FE124199C0}" srcOrd="1" destOrd="0" parTransId="{DF8D4FAA-4130-4853-8FCD-A2EFD9632716}" sibTransId="{B743CB2F-E367-4F2D-BFB9-1A6E09D54155}"/>
    <dgm:cxn modelId="{BE61907B-1669-460F-B9F8-8C3CDAD257C5}" type="presOf" srcId="{7AC12723-9314-4157-84B0-95FE124199C0}" destId="{A12A49DB-8BCB-4A11-AA31-8C1C27018848}" srcOrd="0" destOrd="0" presId="urn:microsoft.com/office/officeart/2005/8/layout/chevron1"/>
    <dgm:cxn modelId="{B755D088-F150-4950-A430-0A125BFE5175}" srcId="{5335AB80-EB26-4CC4-A81B-CEE0F5A7E262}" destId="{5ACBA9E2-68E9-4BFF-B588-9AF90CE77390}" srcOrd="2" destOrd="0" parTransId="{C22B5BF2-7274-41EE-A15B-E538E3D2371F}" sibTransId="{375E4123-5F76-45A2-AFE3-440CA8F712CD}"/>
    <dgm:cxn modelId="{0847D19B-64C5-432A-A6E8-B87A9C1648F9}" type="presOf" srcId="{5ACBA9E2-68E9-4BFF-B588-9AF90CE77390}" destId="{582ACFDA-A719-48BA-8A6A-2E3B9E73F173}" srcOrd="0" destOrd="0" presId="urn:microsoft.com/office/officeart/2005/8/layout/chevron1"/>
    <dgm:cxn modelId="{96A66EAE-0A63-45DA-B858-3BF620897915}" srcId="{5335AB80-EB26-4CC4-A81B-CEE0F5A7E262}" destId="{A17E479A-6AFE-4722-918F-74AA5F0BFDA4}" srcOrd="5" destOrd="0" parTransId="{1AEF261F-4056-40B4-9B7F-B62A4DCA0438}" sibTransId="{E87ACCF8-870A-4B99-B039-1A57AE95DF4E}"/>
    <dgm:cxn modelId="{02C609C3-F123-4A3C-BBCA-D90B08F44A6C}" srcId="{5335AB80-EB26-4CC4-A81B-CEE0F5A7E262}" destId="{6F7C7399-5A8C-42D7-BD76-731EA4AC2C69}" srcOrd="4" destOrd="0" parTransId="{BBBE1D37-FF14-4ACF-A59F-47DD53DEF8FB}" sibTransId="{5F84A19A-DB76-4788-B2BE-81A77BB17166}"/>
    <dgm:cxn modelId="{852295E4-7364-4692-8774-C9F7879FC69C}" type="presOf" srcId="{1D8F7A1B-CF00-4337-BE18-9C66332B1D33}" destId="{E4CE4B0B-2942-4C07-AD5A-D1173F39B858}" srcOrd="0" destOrd="0" presId="urn:microsoft.com/office/officeart/2005/8/layout/chevron1"/>
    <dgm:cxn modelId="{EAA2FFFD-1AFC-4BA8-AEF8-BA1D7B95EE2A}" srcId="{5335AB80-EB26-4CC4-A81B-CEE0F5A7E262}" destId="{51E0FCFA-3038-4CA5-9D26-934C35542CB9}" srcOrd="3" destOrd="0" parTransId="{856843DC-FB3D-40B6-A5B9-F6622F1FA241}" sibTransId="{369570C4-A5CC-4B18-AC85-885645729160}"/>
    <dgm:cxn modelId="{91010EFF-9D40-4D11-BBAA-6F6A3490C015}" type="presParOf" srcId="{590F67BF-4AA9-4D6A-AEA3-4A671CB81EA9}" destId="{E4CE4B0B-2942-4C07-AD5A-D1173F39B858}" srcOrd="0" destOrd="0" presId="urn:microsoft.com/office/officeart/2005/8/layout/chevron1"/>
    <dgm:cxn modelId="{E452A566-C773-4F49-A50A-B4073CE32F7A}" type="presParOf" srcId="{590F67BF-4AA9-4D6A-AEA3-4A671CB81EA9}" destId="{340E701E-82EE-4DC8-9C4B-85B5CCDC6F15}" srcOrd="1" destOrd="0" presId="urn:microsoft.com/office/officeart/2005/8/layout/chevron1"/>
    <dgm:cxn modelId="{A4B8D9FF-99FB-4753-8215-9BFE7AF4BA1A}" type="presParOf" srcId="{590F67BF-4AA9-4D6A-AEA3-4A671CB81EA9}" destId="{A12A49DB-8BCB-4A11-AA31-8C1C27018848}" srcOrd="2" destOrd="0" presId="urn:microsoft.com/office/officeart/2005/8/layout/chevron1"/>
    <dgm:cxn modelId="{F98381FC-2BAD-4327-9F7D-9B2975503419}" type="presParOf" srcId="{590F67BF-4AA9-4D6A-AEA3-4A671CB81EA9}" destId="{B22397CA-9889-443C-A5EA-A57B3457E755}" srcOrd="3" destOrd="0" presId="urn:microsoft.com/office/officeart/2005/8/layout/chevron1"/>
    <dgm:cxn modelId="{61D9FA4C-D8FD-4BBB-BE4E-DE094B9FBD73}" type="presParOf" srcId="{590F67BF-4AA9-4D6A-AEA3-4A671CB81EA9}" destId="{582ACFDA-A719-48BA-8A6A-2E3B9E73F173}" srcOrd="4" destOrd="0" presId="urn:microsoft.com/office/officeart/2005/8/layout/chevron1"/>
    <dgm:cxn modelId="{31F3A0B9-503D-4679-983B-FA5CFF8D6121}" type="presParOf" srcId="{590F67BF-4AA9-4D6A-AEA3-4A671CB81EA9}" destId="{0D70485A-3447-4DE9-AA8E-E30F564E62A5}" srcOrd="5" destOrd="0" presId="urn:microsoft.com/office/officeart/2005/8/layout/chevron1"/>
    <dgm:cxn modelId="{1955D311-445B-4DBE-A7AE-ABF198DEC50E}" type="presParOf" srcId="{590F67BF-4AA9-4D6A-AEA3-4A671CB81EA9}" destId="{55D8F4F8-6764-4758-B8E8-FCE7769D8B93}" srcOrd="6" destOrd="0" presId="urn:microsoft.com/office/officeart/2005/8/layout/chevron1"/>
    <dgm:cxn modelId="{F1BD486F-FD78-4488-9A92-1618504C2DAF}" type="presParOf" srcId="{590F67BF-4AA9-4D6A-AEA3-4A671CB81EA9}" destId="{F5646F22-59EF-46D8-B59F-C0C6A4452015}" srcOrd="7" destOrd="0" presId="urn:microsoft.com/office/officeart/2005/8/layout/chevron1"/>
    <dgm:cxn modelId="{791D39E3-673B-4D0B-B212-81B9FF901F91}" type="presParOf" srcId="{590F67BF-4AA9-4D6A-AEA3-4A671CB81EA9}" destId="{01EF176F-8750-40EF-9928-E525434E61CF}" srcOrd="8" destOrd="0" presId="urn:microsoft.com/office/officeart/2005/8/layout/chevron1"/>
    <dgm:cxn modelId="{CE993F30-193A-4770-8416-F8B1DF5C68BC}" type="presParOf" srcId="{590F67BF-4AA9-4D6A-AEA3-4A671CB81EA9}" destId="{5CF28226-C73E-46A6-8B95-138D9B7F0A8C}" srcOrd="9" destOrd="0" presId="urn:microsoft.com/office/officeart/2005/8/layout/chevron1"/>
    <dgm:cxn modelId="{AA51947C-BD3D-4668-A04B-771558301FA8}" type="presParOf" srcId="{590F67BF-4AA9-4D6A-AEA3-4A671CB81EA9}" destId="{6636D714-6599-49CC-BA4F-8E008A4BB76D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35AB80-EB26-4CC4-A81B-CEE0F5A7E262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1D8F7A1B-CF00-4337-BE18-9C66332B1D33}">
      <dgm:prSet phldrT="[Text]" custT="1"/>
      <dgm:spPr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Powering tests</a:t>
          </a:r>
        </a:p>
      </dgm:t>
    </dgm:pt>
    <dgm:pt modelId="{D26C5637-D95F-43A2-8ECA-D10745DA7E10}" type="parTrans" cxnId="{1CA49805-8F75-4120-9E02-07762E5ECB1B}">
      <dgm:prSet/>
      <dgm:spPr/>
      <dgm:t>
        <a:bodyPr/>
        <a:lstStyle/>
        <a:p>
          <a:endParaRPr lang="en-US"/>
        </a:p>
      </dgm:t>
    </dgm:pt>
    <dgm:pt modelId="{6B46418D-2734-42D4-BD38-4E369307C456}" type="sibTrans" cxnId="{1CA49805-8F75-4120-9E02-07762E5ECB1B}">
      <dgm:prSet/>
      <dgm:spPr/>
      <dgm:t>
        <a:bodyPr/>
        <a:lstStyle/>
        <a:p>
          <a:endParaRPr lang="en-US"/>
        </a:p>
      </dgm:t>
    </dgm:pt>
    <dgm:pt modelId="{7AC12723-9314-4157-84B0-95FE124199C0}">
      <dgm:prSet phldrT="[Text]" custT="1"/>
      <dgm:spPr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Machine Checkout</a:t>
          </a:r>
        </a:p>
      </dgm:t>
    </dgm:pt>
    <dgm:pt modelId="{DF8D4FAA-4130-4853-8FCD-A2EFD9632716}" type="parTrans" cxnId="{B92F3853-3FA8-4609-A69C-F8245C227C01}">
      <dgm:prSet/>
      <dgm:spPr/>
      <dgm:t>
        <a:bodyPr/>
        <a:lstStyle/>
        <a:p>
          <a:endParaRPr lang="en-US"/>
        </a:p>
      </dgm:t>
    </dgm:pt>
    <dgm:pt modelId="{B743CB2F-E367-4F2D-BFB9-1A6E09D54155}" type="sibTrans" cxnId="{B92F3853-3FA8-4609-A69C-F8245C227C01}">
      <dgm:prSet/>
      <dgm:spPr/>
      <dgm:t>
        <a:bodyPr/>
        <a:lstStyle/>
        <a:p>
          <a:endParaRPr lang="en-US"/>
        </a:p>
      </dgm:t>
    </dgm:pt>
    <dgm:pt modelId="{5ACBA9E2-68E9-4BFF-B588-9AF90CE77390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000" b="1" dirty="0"/>
            <a:t>Beam Commissioning</a:t>
          </a:r>
        </a:p>
      </dgm:t>
    </dgm:pt>
    <dgm:pt modelId="{C22B5BF2-7274-41EE-A15B-E538E3D2371F}" type="parTrans" cxnId="{B755D088-F150-4950-A430-0A125BFE5175}">
      <dgm:prSet/>
      <dgm:spPr/>
      <dgm:t>
        <a:bodyPr/>
        <a:lstStyle/>
        <a:p>
          <a:endParaRPr lang="en-US"/>
        </a:p>
      </dgm:t>
    </dgm:pt>
    <dgm:pt modelId="{375E4123-5F76-45A2-AFE3-440CA8F712CD}" type="sibTrans" cxnId="{B755D088-F150-4950-A430-0A125BFE5175}">
      <dgm:prSet/>
      <dgm:spPr/>
      <dgm:t>
        <a:bodyPr/>
        <a:lstStyle/>
        <a:p>
          <a:endParaRPr lang="en-US"/>
        </a:p>
      </dgm:t>
    </dgm:pt>
    <dgm:pt modelId="{51E0FCFA-3038-4CA5-9D26-934C35542CB9}">
      <dgm:prSet custT="1"/>
      <dgm:spPr>
        <a:solidFill>
          <a:srgbClr val="00B050"/>
        </a:solidFill>
      </dgm:spPr>
      <dgm:t>
        <a:bodyPr/>
        <a:lstStyle/>
        <a:p>
          <a:r>
            <a:rPr lang="en-US" sz="1000" b="1" dirty="0"/>
            <a:t>Beam Commissioning </a:t>
          </a:r>
        </a:p>
        <a:p>
          <a:r>
            <a:rPr lang="en-US" sz="1000" b="1" dirty="0"/>
            <a:t>Intensity Ramp-Up</a:t>
          </a:r>
        </a:p>
      </dgm:t>
    </dgm:pt>
    <dgm:pt modelId="{856843DC-FB3D-40B6-A5B9-F6622F1FA241}" type="parTrans" cxnId="{EAA2FFFD-1AFC-4BA8-AEF8-BA1D7B95EE2A}">
      <dgm:prSet/>
      <dgm:spPr/>
      <dgm:t>
        <a:bodyPr/>
        <a:lstStyle/>
        <a:p>
          <a:endParaRPr lang="en-US"/>
        </a:p>
      </dgm:t>
    </dgm:pt>
    <dgm:pt modelId="{369570C4-A5CC-4B18-AC85-885645729160}" type="sibTrans" cxnId="{EAA2FFFD-1AFC-4BA8-AEF8-BA1D7B95EE2A}">
      <dgm:prSet/>
      <dgm:spPr/>
      <dgm:t>
        <a:bodyPr/>
        <a:lstStyle/>
        <a:p>
          <a:endParaRPr lang="en-US"/>
        </a:p>
      </dgm:t>
    </dgm:pt>
    <dgm:pt modelId="{6F7C7399-5A8C-42D7-BD76-731EA4AC2C69}">
      <dgm:prSet custT="1"/>
      <dgm:spPr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Intensity Ramp-Up</a:t>
          </a:r>
        </a:p>
      </dgm:t>
    </dgm:pt>
    <dgm:pt modelId="{BBBE1D37-FF14-4ACF-A59F-47DD53DEF8FB}" type="parTrans" cxnId="{02C609C3-F123-4A3C-BBCA-D90B08F44A6C}">
      <dgm:prSet/>
      <dgm:spPr/>
      <dgm:t>
        <a:bodyPr/>
        <a:lstStyle/>
        <a:p>
          <a:endParaRPr lang="en-US"/>
        </a:p>
      </dgm:t>
    </dgm:pt>
    <dgm:pt modelId="{5F84A19A-DB76-4788-B2BE-81A77BB17166}" type="sibTrans" cxnId="{02C609C3-F123-4A3C-BBCA-D90B08F44A6C}">
      <dgm:prSet/>
      <dgm:spPr/>
      <dgm:t>
        <a:bodyPr/>
        <a:lstStyle/>
        <a:p>
          <a:endParaRPr lang="en-US"/>
        </a:p>
      </dgm:t>
    </dgm:pt>
    <dgm:pt modelId="{A17E479A-6AFE-4722-918F-74AA5F0BFDA4}">
      <dgm:prSet custT="1"/>
      <dgm:spPr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40005" tIns="13335" rIns="13335" bIns="13335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PHYSICS</a:t>
          </a:r>
        </a:p>
      </dgm:t>
    </dgm:pt>
    <dgm:pt modelId="{1AEF261F-4056-40B4-9B7F-B62A4DCA0438}" type="parTrans" cxnId="{96A66EAE-0A63-45DA-B858-3BF620897915}">
      <dgm:prSet/>
      <dgm:spPr/>
      <dgm:t>
        <a:bodyPr/>
        <a:lstStyle/>
        <a:p>
          <a:endParaRPr lang="en-US"/>
        </a:p>
      </dgm:t>
    </dgm:pt>
    <dgm:pt modelId="{E87ACCF8-870A-4B99-B039-1A57AE95DF4E}" type="sibTrans" cxnId="{96A66EAE-0A63-45DA-B858-3BF620897915}">
      <dgm:prSet/>
      <dgm:spPr/>
      <dgm:t>
        <a:bodyPr/>
        <a:lstStyle/>
        <a:p>
          <a:endParaRPr lang="en-US"/>
        </a:p>
      </dgm:t>
    </dgm:pt>
    <dgm:pt modelId="{590F67BF-4AA9-4D6A-AEA3-4A671CB81EA9}" type="pres">
      <dgm:prSet presAssocID="{5335AB80-EB26-4CC4-A81B-CEE0F5A7E262}" presName="Name0" presStyleCnt="0">
        <dgm:presLayoutVars>
          <dgm:dir/>
          <dgm:animLvl val="lvl"/>
          <dgm:resizeHandles val="exact"/>
        </dgm:presLayoutVars>
      </dgm:prSet>
      <dgm:spPr/>
    </dgm:pt>
    <dgm:pt modelId="{E4CE4B0B-2942-4C07-AD5A-D1173F39B858}" type="pres">
      <dgm:prSet presAssocID="{1D8F7A1B-CF00-4337-BE18-9C66332B1D33}" presName="parTxOnly" presStyleLbl="node1" presStyleIdx="0" presStyleCnt="6">
        <dgm:presLayoutVars>
          <dgm:chMax val="0"/>
          <dgm:chPref val="0"/>
          <dgm:bulletEnabled val="1"/>
        </dgm:presLayoutVars>
      </dgm:prSet>
      <dgm:spPr>
        <a:xfrm>
          <a:off x="5827" y="477513"/>
          <a:ext cx="2167680" cy="867072"/>
        </a:xfrm>
        <a:prstGeom prst="chevron">
          <a:avLst/>
        </a:prstGeom>
      </dgm:spPr>
    </dgm:pt>
    <dgm:pt modelId="{340E701E-82EE-4DC8-9C4B-85B5CCDC6F15}" type="pres">
      <dgm:prSet presAssocID="{6B46418D-2734-42D4-BD38-4E369307C456}" presName="parTxOnlySpace" presStyleCnt="0"/>
      <dgm:spPr/>
    </dgm:pt>
    <dgm:pt modelId="{A12A49DB-8BCB-4A11-AA31-8C1C27018848}" type="pres">
      <dgm:prSet presAssocID="{7AC12723-9314-4157-84B0-95FE124199C0}" presName="parTxOnly" presStyleLbl="node1" presStyleIdx="1" presStyleCnt="6">
        <dgm:presLayoutVars>
          <dgm:chMax val="0"/>
          <dgm:chPref val="0"/>
          <dgm:bulletEnabled val="1"/>
        </dgm:presLayoutVars>
      </dgm:prSet>
      <dgm:spPr>
        <a:xfrm>
          <a:off x="1956739" y="477513"/>
          <a:ext cx="2167680" cy="867072"/>
        </a:xfrm>
        <a:prstGeom prst="chevron">
          <a:avLst/>
        </a:prstGeom>
      </dgm:spPr>
    </dgm:pt>
    <dgm:pt modelId="{B22397CA-9889-443C-A5EA-A57B3457E755}" type="pres">
      <dgm:prSet presAssocID="{B743CB2F-E367-4F2D-BFB9-1A6E09D54155}" presName="parTxOnlySpace" presStyleCnt="0"/>
      <dgm:spPr/>
    </dgm:pt>
    <dgm:pt modelId="{582ACFDA-A719-48BA-8A6A-2E3B9E73F173}" type="pres">
      <dgm:prSet presAssocID="{5ACBA9E2-68E9-4BFF-B588-9AF90CE77390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0D70485A-3447-4DE9-AA8E-E30F564E62A5}" type="pres">
      <dgm:prSet presAssocID="{375E4123-5F76-45A2-AFE3-440CA8F712CD}" presName="parTxOnlySpace" presStyleCnt="0"/>
      <dgm:spPr/>
    </dgm:pt>
    <dgm:pt modelId="{55D8F4F8-6764-4758-B8E8-FCE7769D8B93}" type="pres">
      <dgm:prSet presAssocID="{51E0FCFA-3038-4CA5-9D26-934C35542CB9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F5646F22-59EF-46D8-B59F-C0C6A4452015}" type="pres">
      <dgm:prSet presAssocID="{369570C4-A5CC-4B18-AC85-885645729160}" presName="parTxOnlySpace" presStyleCnt="0"/>
      <dgm:spPr/>
    </dgm:pt>
    <dgm:pt modelId="{01EF176F-8750-40EF-9928-E525434E61CF}" type="pres">
      <dgm:prSet presAssocID="{6F7C7399-5A8C-42D7-BD76-731EA4AC2C69}" presName="parTxOnly" presStyleLbl="node1" presStyleIdx="4" presStyleCnt="6">
        <dgm:presLayoutVars>
          <dgm:chMax val="0"/>
          <dgm:chPref val="0"/>
          <dgm:bulletEnabled val="1"/>
        </dgm:presLayoutVars>
      </dgm:prSet>
      <dgm:spPr>
        <a:xfrm>
          <a:off x="7809476" y="477513"/>
          <a:ext cx="2167680" cy="867072"/>
        </a:xfrm>
        <a:prstGeom prst="chevron">
          <a:avLst/>
        </a:prstGeom>
      </dgm:spPr>
    </dgm:pt>
    <dgm:pt modelId="{5CF28226-C73E-46A6-8B95-138D9B7F0A8C}" type="pres">
      <dgm:prSet presAssocID="{5F84A19A-DB76-4788-B2BE-81A77BB17166}" presName="parTxOnlySpace" presStyleCnt="0"/>
      <dgm:spPr/>
    </dgm:pt>
    <dgm:pt modelId="{6636D714-6599-49CC-BA4F-8E008A4BB76D}" type="pres">
      <dgm:prSet presAssocID="{A17E479A-6AFE-4722-918F-74AA5F0BFDA4}" presName="parTxOnly" presStyleLbl="node1" presStyleIdx="5" presStyleCnt="6">
        <dgm:presLayoutVars>
          <dgm:chMax val="0"/>
          <dgm:chPref val="0"/>
          <dgm:bulletEnabled val="1"/>
        </dgm:presLayoutVars>
      </dgm:prSet>
      <dgm:spPr>
        <a:xfrm>
          <a:off x="9760389" y="477513"/>
          <a:ext cx="2167680" cy="867072"/>
        </a:xfrm>
        <a:prstGeom prst="chevron">
          <a:avLst/>
        </a:prstGeom>
      </dgm:spPr>
    </dgm:pt>
  </dgm:ptLst>
  <dgm:cxnLst>
    <dgm:cxn modelId="{1CA49805-8F75-4120-9E02-07762E5ECB1B}" srcId="{5335AB80-EB26-4CC4-A81B-CEE0F5A7E262}" destId="{1D8F7A1B-CF00-4337-BE18-9C66332B1D33}" srcOrd="0" destOrd="0" parTransId="{D26C5637-D95F-43A2-8ECA-D10745DA7E10}" sibTransId="{6B46418D-2734-42D4-BD38-4E369307C456}"/>
    <dgm:cxn modelId="{055CC00A-9089-4060-B89D-67FCF50B09EB}" type="presOf" srcId="{6F7C7399-5A8C-42D7-BD76-731EA4AC2C69}" destId="{01EF176F-8750-40EF-9928-E525434E61CF}" srcOrd="0" destOrd="0" presId="urn:microsoft.com/office/officeart/2005/8/layout/chevron1"/>
    <dgm:cxn modelId="{48A32A26-C0BF-41FF-9330-B9D9CE622501}" type="presOf" srcId="{51E0FCFA-3038-4CA5-9D26-934C35542CB9}" destId="{55D8F4F8-6764-4758-B8E8-FCE7769D8B93}" srcOrd="0" destOrd="0" presId="urn:microsoft.com/office/officeart/2005/8/layout/chevron1"/>
    <dgm:cxn modelId="{2F8A1528-E2EC-4F39-8283-BF645A4F48A8}" type="presOf" srcId="{5335AB80-EB26-4CC4-A81B-CEE0F5A7E262}" destId="{590F67BF-4AA9-4D6A-AEA3-4A671CB81EA9}" srcOrd="0" destOrd="0" presId="urn:microsoft.com/office/officeart/2005/8/layout/chevron1"/>
    <dgm:cxn modelId="{FFD6D165-9FF1-4CA7-979F-D879A5D004B1}" type="presOf" srcId="{A17E479A-6AFE-4722-918F-74AA5F0BFDA4}" destId="{6636D714-6599-49CC-BA4F-8E008A4BB76D}" srcOrd="0" destOrd="0" presId="urn:microsoft.com/office/officeart/2005/8/layout/chevron1"/>
    <dgm:cxn modelId="{B92F3853-3FA8-4609-A69C-F8245C227C01}" srcId="{5335AB80-EB26-4CC4-A81B-CEE0F5A7E262}" destId="{7AC12723-9314-4157-84B0-95FE124199C0}" srcOrd="1" destOrd="0" parTransId="{DF8D4FAA-4130-4853-8FCD-A2EFD9632716}" sibTransId="{B743CB2F-E367-4F2D-BFB9-1A6E09D54155}"/>
    <dgm:cxn modelId="{BE61907B-1669-460F-B9F8-8C3CDAD257C5}" type="presOf" srcId="{7AC12723-9314-4157-84B0-95FE124199C0}" destId="{A12A49DB-8BCB-4A11-AA31-8C1C27018848}" srcOrd="0" destOrd="0" presId="urn:microsoft.com/office/officeart/2005/8/layout/chevron1"/>
    <dgm:cxn modelId="{B755D088-F150-4950-A430-0A125BFE5175}" srcId="{5335AB80-EB26-4CC4-A81B-CEE0F5A7E262}" destId="{5ACBA9E2-68E9-4BFF-B588-9AF90CE77390}" srcOrd="2" destOrd="0" parTransId="{C22B5BF2-7274-41EE-A15B-E538E3D2371F}" sibTransId="{375E4123-5F76-45A2-AFE3-440CA8F712CD}"/>
    <dgm:cxn modelId="{0847D19B-64C5-432A-A6E8-B87A9C1648F9}" type="presOf" srcId="{5ACBA9E2-68E9-4BFF-B588-9AF90CE77390}" destId="{582ACFDA-A719-48BA-8A6A-2E3B9E73F173}" srcOrd="0" destOrd="0" presId="urn:microsoft.com/office/officeart/2005/8/layout/chevron1"/>
    <dgm:cxn modelId="{96A66EAE-0A63-45DA-B858-3BF620897915}" srcId="{5335AB80-EB26-4CC4-A81B-CEE0F5A7E262}" destId="{A17E479A-6AFE-4722-918F-74AA5F0BFDA4}" srcOrd="5" destOrd="0" parTransId="{1AEF261F-4056-40B4-9B7F-B62A4DCA0438}" sibTransId="{E87ACCF8-870A-4B99-B039-1A57AE95DF4E}"/>
    <dgm:cxn modelId="{02C609C3-F123-4A3C-BBCA-D90B08F44A6C}" srcId="{5335AB80-EB26-4CC4-A81B-CEE0F5A7E262}" destId="{6F7C7399-5A8C-42D7-BD76-731EA4AC2C69}" srcOrd="4" destOrd="0" parTransId="{BBBE1D37-FF14-4ACF-A59F-47DD53DEF8FB}" sibTransId="{5F84A19A-DB76-4788-B2BE-81A77BB17166}"/>
    <dgm:cxn modelId="{852295E4-7364-4692-8774-C9F7879FC69C}" type="presOf" srcId="{1D8F7A1B-CF00-4337-BE18-9C66332B1D33}" destId="{E4CE4B0B-2942-4C07-AD5A-D1173F39B858}" srcOrd="0" destOrd="0" presId="urn:microsoft.com/office/officeart/2005/8/layout/chevron1"/>
    <dgm:cxn modelId="{EAA2FFFD-1AFC-4BA8-AEF8-BA1D7B95EE2A}" srcId="{5335AB80-EB26-4CC4-A81B-CEE0F5A7E262}" destId="{51E0FCFA-3038-4CA5-9D26-934C35542CB9}" srcOrd="3" destOrd="0" parTransId="{856843DC-FB3D-40B6-A5B9-F6622F1FA241}" sibTransId="{369570C4-A5CC-4B18-AC85-885645729160}"/>
    <dgm:cxn modelId="{91010EFF-9D40-4D11-BBAA-6F6A3490C015}" type="presParOf" srcId="{590F67BF-4AA9-4D6A-AEA3-4A671CB81EA9}" destId="{E4CE4B0B-2942-4C07-AD5A-D1173F39B858}" srcOrd="0" destOrd="0" presId="urn:microsoft.com/office/officeart/2005/8/layout/chevron1"/>
    <dgm:cxn modelId="{E452A566-C773-4F49-A50A-B4073CE32F7A}" type="presParOf" srcId="{590F67BF-4AA9-4D6A-AEA3-4A671CB81EA9}" destId="{340E701E-82EE-4DC8-9C4B-85B5CCDC6F15}" srcOrd="1" destOrd="0" presId="urn:microsoft.com/office/officeart/2005/8/layout/chevron1"/>
    <dgm:cxn modelId="{A4B8D9FF-99FB-4753-8215-9BFE7AF4BA1A}" type="presParOf" srcId="{590F67BF-4AA9-4D6A-AEA3-4A671CB81EA9}" destId="{A12A49DB-8BCB-4A11-AA31-8C1C27018848}" srcOrd="2" destOrd="0" presId="urn:microsoft.com/office/officeart/2005/8/layout/chevron1"/>
    <dgm:cxn modelId="{F98381FC-2BAD-4327-9F7D-9B2975503419}" type="presParOf" srcId="{590F67BF-4AA9-4D6A-AEA3-4A671CB81EA9}" destId="{B22397CA-9889-443C-A5EA-A57B3457E755}" srcOrd="3" destOrd="0" presId="urn:microsoft.com/office/officeart/2005/8/layout/chevron1"/>
    <dgm:cxn modelId="{61D9FA4C-D8FD-4BBB-BE4E-DE094B9FBD73}" type="presParOf" srcId="{590F67BF-4AA9-4D6A-AEA3-4A671CB81EA9}" destId="{582ACFDA-A719-48BA-8A6A-2E3B9E73F173}" srcOrd="4" destOrd="0" presId="urn:microsoft.com/office/officeart/2005/8/layout/chevron1"/>
    <dgm:cxn modelId="{31F3A0B9-503D-4679-983B-FA5CFF8D6121}" type="presParOf" srcId="{590F67BF-4AA9-4D6A-AEA3-4A671CB81EA9}" destId="{0D70485A-3447-4DE9-AA8E-E30F564E62A5}" srcOrd="5" destOrd="0" presId="urn:microsoft.com/office/officeart/2005/8/layout/chevron1"/>
    <dgm:cxn modelId="{1955D311-445B-4DBE-A7AE-ABF198DEC50E}" type="presParOf" srcId="{590F67BF-4AA9-4D6A-AEA3-4A671CB81EA9}" destId="{55D8F4F8-6764-4758-B8E8-FCE7769D8B93}" srcOrd="6" destOrd="0" presId="urn:microsoft.com/office/officeart/2005/8/layout/chevron1"/>
    <dgm:cxn modelId="{F1BD486F-FD78-4488-9A92-1618504C2DAF}" type="presParOf" srcId="{590F67BF-4AA9-4D6A-AEA3-4A671CB81EA9}" destId="{F5646F22-59EF-46D8-B59F-C0C6A4452015}" srcOrd="7" destOrd="0" presId="urn:microsoft.com/office/officeart/2005/8/layout/chevron1"/>
    <dgm:cxn modelId="{791D39E3-673B-4D0B-B212-81B9FF901F91}" type="presParOf" srcId="{590F67BF-4AA9-4D6A-AEA3-4A671CB81EA9}" destId="{01EF176F-8750-40EF-9928-E525434E61CF}" srcOrd="8" destOrd="0" presId="urn:microsoft.com/office/officeart/2005/8/layout/chevron1"/>
    <dgm:cxn modelId="{CE993F30-193A-4770-8416-F8B1DF5C68BC}" type="presParOf" srcId="{590F67BF-4AA9-4D6A-AEA3-4A671CB81EA9}" destId="{5CF28226-C73E-46A6-8B95-138D9B7F0A8C}" srcOrd="9" destOrd="0" presId="urn:microsoft.com/office/officeart/2005/8/layout/chevron1"/>
    <dgm:cxn modelId="{AA51947C-BD3D-4668-A04B-771558301FA8}" type="presParOf" srcId="{590F67BF-4AA9-4D6A-AEA3-4A671CB81EA9}" destId="{6636D714-6599-49CC-BA4F-8E008A4BB76D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E4B0B-2942-4C07-AD5A-D1173F39B858}">
      <dsp:nvSpPr>
        <dsp:cNvPr id="0" name=""/>
        <dsp:cNvSpPr/>
      </dsp:nvSpPr>
      <dsp:spPr>
        <a:xfrm>
          <a:off x="5827" y="477513"/>
          <a:ext cx="2167680" cy="867072"/>
        </a:xfrm>
        <a:prstGeom prst="chevron">
          <a:avLst/>
        </a:prstGeom>
        <a:solidFill>
          <a:srgbClr val="00B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Powering tests</a:t>
          </a:r>
        </a:p>
      </dsp:txBody>
      <dsp:txXfrm>
        <a:off x="439363" y="477513"/>
        <a:ext cx="1300608" cy="867072"/>
      </dsp:txXfrm>
    </dsp:sp>
    <dsp:sp modelId="{A12A49DB-8BCB-4A11-AA31-8C1C27018848}">
      <dsp:nvSpPr>
        <dsp:cNvPr id="0" name=""/>
        <dsp:cNvSpPr/>
      </dsp:nvSpPr>
      <dsp:spPr>
        <a:xfrm>
          <a:off x="1956739" y="477513"/>
          <a:ext cx="2167680" cy="867072"/>
        </a:xfrm>
        <a:prstGeom prst="chevron">
          <a:avLst/>
        </a:prstGeom>
        <a:solidFill>
          <a:srgbClr val="00B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Machine Checkout</a:t>
          </a:r>
        </a:p>
      </dsp:txBody>
      <dsp:txXfrm>
        <a:off x="2390275" y="477513"/>
        <a:ext cx="1300608" cy="867072"/>
      </dsp:txXfrm>
    </dsp:sp>
    <dsp:sp modelId="{582ACFDA-A719-48BA-8A6A-2E3B9E73F173}">
      <dsp:nvSpPr>
        <dsp:cNvPr id="0" name=""/>
        <dsp:cNvSpPr/>
      </dsp:nvSpPr>
      <dsp:spPr>
        <a:xfrm>
          <a:off x="3907652" y="477513"/>
          <a:ext cx="2167680" cy="867072"/>
        </a:xfrm>
        <a:prstGeom prst="chevron">
          <a:avLst/>
        </a:prstGeom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Beam Commissioning</a:t>
          </a:r>
        </a:p>
      </dsp:txBody>
      <dsp:txXfrm>
        <a:off x="4341188" y="477513"/>
        <a:ext cx="1300608" cy="867072"/>
      </dsp:txXfrm>
    </dsp:sp>
    <dsp:sp modelId="{55D8F4F8-6764-4758-B8E8-FCE7769D8B93}">
      <dsp:nvSpPr>
        <dsp:cNvPr id="0" name=""/>
        <dsp:cNvSpPr/>
      </dsp:nvSpPr>
      <dsp:spPr>
        <a:xfrm>
          <a:off x="5858564" y="477513"/>
          <a:ext cx="2167680" cy="867072"/>
        </a:xfrm>
        <a:prstGeom prst="chevron">
          <a:avLst/>
        </a:prstGeom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Beam Commissioning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Intensity Ramp-Up</a:t>
          </a:r>
        </a:p>
      </dsp:txBody>
      <dsp:txXfrm>
        <a:off x="6292100" y="477513"/>
        <a:ext cx="1300608" cy="867072"/>
      </dsp:txXfrm>
    </dsp:sp>
    <dsp:sp modelId="{01EF176F-8750-40EF-9928-E525434E61CF}">
      <dsp:nvSpPr>
        <dsp:cNvPr id="0" name=""/>
        <dsp:cNvSpPr/>
      </dsp:nvSpPr>
      <dsp:spPr>
        <a:xfrm>
          <a:off x="7809476" y="477513"/>
          <a:ext cx="2167680" cy="867072"/>
        </a:xfrm>
        <a:prstGeom prst="chevron">
          <a:avLst/>
        </a:prstGeom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Intensity Ramp-Up</a:t>
          </a:r>
        </a:p>
      </dsp:txBody>
      <dsp:txXfrm>
        <a:off x="8243012" y="477513"/>
        <a:ext cx="1300608" cy="867072"/>
      </dsp:txXfrm>
    </dsp:sp>
    <dsp:sp modelId="{6636D714-6599-49CC-BA4F-8E008A4BB76D}">
      <dsp:nvSpPr>
        <dsp:cNvPr id="0" name=""/>
        <dsp:cNvSpPr/>
      </dsp:nvSpPr>
      <dsp:spPr>
        <a:xfrm>
          <a:off x="9760389" y="477513"/>
          <a:ext cx="2167680" cy="867072"/>
        </a:xfrm>
        <a:prstGeom prst="chevron">
          <a:avLst/>
        </a:prstGeom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PHYSICS</a:t>
          </a:r>
        </a:p>
      </dsp:txBody>
      <dsp:txXfrm>
        <a:off x="10193925" y="477513"/>
        <a:ext cx="1300608" cy="8670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E4B0B-2942-4C07-AD5A-D1173F39B858}">
      <dsp:nvSpPr>
        <dsp:cNvPr id="0" name=""/>
        <dsp:cNvSpPr/>
      </dsp:nvSpPr>
      <dsp:spPr>
        <a:xfrm>
          <a:off x="5827" y="477513"/>
          <a:ext cx="2167680" cy="867072"/>
        </a:xfrm>
        <a:prstGeom prst="chevron">
          <a:avLst/>
        </a:prstGeom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Powering tests</a:t>
          </a:r>
        </a:p>
      </dsp:txBody>
      <dsp:txXfrm>
        <a:off x="439363" y="477513"/>
        <a:ext cx="1300608" cy="867072"/>
      </dsp:txXfrm>
    </dsp:sp>
    <dsp:sp modelId="{A12A49DB-8BCB-4A11-AA31-8C1C27018848}">
      <dsp:nvSpPr>
        <dsp:cNvPr id="0" name=""/>
        <dsp:cNvSpPr/>
      </dsp:nvSpPr>
      <dsp:spPr>
        <a:xfrm>
          <a:off x="1956739" y="477513"/>
          <a:ext cx="2167680" cy="867072"/>
        </a:xfrm>
        <a:prstGeom prst="chevron">
          <a:avLst/>
        </a:prstGeom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Machine Checkout</a:t>
          </a:r>
        </a:p>
      </dsp:txBody>
      <dsp:txXfrm>
        <a:off x="2390275" y="477513"/>
        <a:ext cx="1300608" cy="867072"/>
      </dsp:txXfrm>
    </dsp:sp>
    <dsp:sp modelId="{582ACFDA-A719-48BA-8A6A-2E3B9E73F173}">
      <dsp:nvSpPr>
        <dsp:cNvPr id="0" name=""/>
        <dsp:cNvSpPr/>
      </dsp:nvSpPr>
      <dsp:spPr>
        <a:xfrm>
          <a:off x="3907652" y="477513"/>
          <a:ext cx="2167680" cy="867072"/>
        </a:xfrm>
        <a:prstGeom prst="chevron">
          <a:avLst/>
        </a:prstGeom>
        <a:solidFill>
          <a:srgbClr val="00B050"/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Beam Commissioning</a:t>
          </a:r>
        </a:p>
      </dsp:txBody>
      <dsp:txXfrm>
        <a:off x="4341188" y="477513"/>
        <a:ext cx="1300608" cy="867072"/>
      </dsp:txXfrm>
    </dsp:sp>
    <dsp:sp modelId="{55D8F4F8-6764-4758-B8E8-FCE7769D8B93}">
      <dsp:nvSpPr>
        <dsp:cNvPr id="0" name=""/>
        <dsp:cNvSpPr/>
      </dsp:nvSpPr>
      <dsp:spPr>
        <a:xfrm>
          <a:off x="5858564" y="477513"/>
          <a:ext cx="2167680" cy="867072"/>
        </a:xfrm>
        <a:prstGeom prst="chevron">
          <a:avLst/>
        </a:prstGeom>
        <a:solidFill>
          <a:srgbClr val="00B050"/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Beam Commissioning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Intensity Ramp-Up</a:t>
          </a:r>
        </a:p>
      </dsp:txBody>
      <dsp:txXfrm>
        <a:off x="6292100" y="477513"/>
        <a:ext cx="1300608" cy="867072"/>
      </dsp:txXfrm>
    </dsp:sp>
    <dsp:sp modelId="{01EF176F-8750-40EF-9928-E525434E61CF}">
      <dsp:nvSpPr>
        <dsp:cNvPr id="0" name=""/>
        <dsp:cNvSpPr/>
      </dsp:nvSpPr>
      <dsp:spPr>
        <a:xfrm>
          <a:off x="7809476" y="477513"/>
          <a:ext cx="2167680" cy="867072"/>
        </a:xfrm>
        <a:prstGeom prst="chevron">
          <a:avLst/>
        </a:prstGeom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Intensity Ramp-Up</a:t>
          </a:r>
        </a:p>
      </dsp:txBody>
      <dsp:txXfrm>
        <a:off x="8243012" y="477513"/>
        <a:ext cx="1300608" cy="867072"/>
      </dsp:txXfrm>
    </dsp:sp>
    <dsp:sp modelId="{6636D714-6599-49CC-BA4F-8E008A4BB76D}">
      <dsp:nvSpPr>
        <dsp:cNvPr id="0" name=""/>
        <dsp:cNvSpPr/>
      </dsp:nvSpPr>
      <dsp:spPr>
        <a:xfrm>
          <a:off x="9760389" y="477513"/>
          <a:ext cx="2167680" cy="867072"/>
        </a:xfrm>
        <a:prstGeom prst="chevron">
          <a:avLst/>
        </a:prstGeom>
        <a:gradFill rotWithShape="0">
          <a:gsLst>
            <a:gs pos="0">
              <a:srgbClr val="FFAB40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FFAB40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FFAB40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000000"/>
              </a:solidFill>
              <a:latin typeface="Arial"/>
              <a:ea typeface="+mn-ea"/>
              <a:cs typeface="+mn-cs"/>
            </a:rPr>
            <a:t>PHYSICS</a:t>
          </a:r>
        </a:p>
      </dsp:txBody>
      <dsp:txXfrm>
        <a:off x="10193925" y="477513"/>
        <a:ext cx="1300608" cy="867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12/5/2023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LHC Commissioning – JAP’23 06.12.2023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914320" TargetMode="External"/><Relationship Id="rId13" Type="http://schemas.openxmlformats.org/officeDocument/2006/relationships/image" Target="../media/image29.png"/><Relationship Id="rId3" Type="http://schemas.openxmlformats.org/officeDocument/2006/relationships/hyperlink" Target="https://edms.cern.ch/document/2914318/LAST_RELEASED" TargetMode="External"/><Relationship Id="rId7" Type="http://schemas.openxmlformats.org/officeDocument/2006/relationships/hyperlink" Target="https://edms.cern.ch/document/2960940/LAST_RELEASED" TargetMode="External"/><Relationship Id="rId12" Type="http://schemas.openxmlformats.org/officeDocument/2006/relationships/image" Target="../media/image28.png"/><Relationship Id="rId2" Type="http://schemas.openxmlformats.org/officeDocument/2006/relationships/hyperlink" Target="https://edms.cern.ch/document/297402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959856" TargetMode="External"/><Relationship Id="rId11" Type="http://schemas.openxmlformats.org/officeDocument/2006/relationships/image" Target="../media/image27.png"/><Relationship Id="rId5" Type="http://schemas.openxmlformats.org/officeDocument/2006/relationships/hyperlink" Target="https://edms.cern.ch/document/2914342/LAST_RELEASED" TargetMode="External"/><Relationship Id="rId10" Type="http://schemas.openxmlformats.org/officeDocument/2006/relationships/hyperlink" Target="https://edms.cern.ch/document/2914325" TargetMode="External"/><Relationship Id="rId4" Type="http://schemas.openxmlformats.org/officeDocument/2006/relationships/hyperlink" Target="https://edms.cern.ch/document/2914324/LAST_RELEASED" TargetMode="External"/><Relationship Id="rId9" Type="http://schemas.openxmlformats.org/officeDocument/2006/relationships/hyperlink" Target="https://edms.cern.ch/document/291949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0" y="2031840"/>
            <a:ext cx="12192000" cy="242100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5" name="CustomShape 2"/>
          <p:cNvSpPr/>
          <p:nvPr/>
        </p:nvSpPr>
        <p:spPr>
          <a:xfrm>
            <a:off x="834514" y="1969610"/>
            <a:ext cx="10330945" cy="25530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40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Commissioning at the start of the run and after long failures</a:t>
            </a:r>
          </a:p>
          <a:p>
            <a:pPr algn="ctr">
              <a:lnSpc>
                <a:spcPct val="100000"/>
              </a:lnSpc>
            </a:pPr>
            <a:endParaRPr lang="en-GB" sz="4000" b="1" spc="-1" dirty="0">
              <a:solidFill>
                <a:srgbClr val="FFFFFF"/>
              </a:solid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en-GB" sz="4000" b="1" spc="-1" dirty="0">
                <a:solidFill>
                  <a:srgbClr val="FFFFFF"/>
                </a:solidFill>
                <a:latin typeface="Arial"/>
                <a:ea typeface="DejaVu Sans"/>
              </a:rPr>
              <a:t>H</a:t>
            </a:r>
            <a:r>
              <a:rPr lang="en-GB" sz="40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ow can we improve?</a:t>
            </a:r>
            <a:endParaRPr lang="en-GB" sz="4000" b="0" strike="noStrike" spc="-1" dirty="0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1337" y="4811580"/>
            <a:ext cx="92293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David Nisbet </a:t>
            </a:r>
          </a:p>
          <a:p>
            <a:pPr algn="ctr"/>
            <a:endParaRPr lang="en-GB" sz="1600" dirty="0">
              <a:latin typeface="+mj-lt"/>
            </a:endParaRPr>
          </a:p>
          <a:p>
            <a:pPr algn="ctr"/>
            <a:r>
              <a:rPr lang="en-GB" sz="1600" dirty="0">
                <a:latin typeface="+mj-lt"/>
              </a:rPr>
              <a:t>Many thanks to R. Bruce, Y. Dutheil, M. Hostettler, D. Mirarchi, F. Moortgat, T. Persson, S. Redaelli, </a:t>
            </a:r>
          </a:p>
          <a:p>
            <a:pPr algn="ctr"/>
            <a:r>
              <a:rPr lang="en-GB" sz="1600" dirty="0">
                <a:latin typeface="+mj-lt"/>
              </a:rPr>
              <a:t>M. Solfaroli, G. Trad, J. Uythoven, J. Wenninger, C. Wiesner, D. Wollman, </a:t>
            </a:r>
          </a:p>
        </p:txBody>
      </p:sp>
    </p:spTree>
    <p:extLst>
      <p:ext uri="{BB962C8B-B14F-4D97-AF65-F5344CB8AC3E}">
        <p14:creationId xmlns:p14="http://schemas.microsoft.com/office/powerpoint/2010/main" val="1012943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CF9D7-6ED9-D682-D98D-DECA9DD6C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01926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2023 Commissioning: teams and shifts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51DB97-63E7-2AC5-8205-9FBC76ECD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801" y="3121760"/>
            <a:ext cx="5354974" cy="3188837"/>
          </a:xfrm>
          <a:prstGeom prst="rect">
            <a:avLst/>
          </a:prstGeom>
        </p:spPr>
      </p:pic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F4A37F44-B8E4-BE3B-07D0-6DB8F0040C47}"/>
              </a:ext>
            </a:extLst>
          </p:cNvPr>
          <p:cNvSpPr txBox="1">
            <a:spLocks/>
          </p:cNvSpPr>
          <p:nvPr/>
        </p:nvSpPr>
        <p:spPr>
          <a:xfrm>
            <a:off x="456086" y="1047890"/>
            <a:ext cx="11055019" cy="18818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Total commissioning time in 2023 was </a:t>
            </a:r>
            <a:r>
              <a:rPr lang="en-US" sz="2000" dirty="0">
                <a:solidFill>
                  <a:srgbClr val="00B050"/>
                </a:solidFill>
              </a:rPr>
              <a:t>748 </a:t>
            </a:r>
            <a:r>
              <a:rPr lang="en-US" sz="2000" dirty="0" err="1">
                <a:solidFill>
                  <a:srgbClr val="00B050"/>
                </a:solidFill>
              </a:rPr>
              <a:t>hrs</a:t>
            </a:r>
            <a:endParaRPr lang="en-US" sz="2000" dirty="0">
              <a:solidFill>
                <a:srgbClr val="00B050"/>
              </a:solidFill>
            </a:endParaRPr>
          </a:p>
          <a:p>
            <a:pPr lvl="1"/>
            <a:r>
              <a:rPr lang="en-US" sz="1800" dirty="0"/>
              <a:t>Compared to 1556 </a:t>
            </a:r>
            <a:r>
              <a:rPr lang="en-US" sz="1800" dirty="0" err="1"/>
              <a:t>hrs</a:t>
            </a:r>
            <a:r>
              <a:rPr lang="en-US" sz="1800" dirty="0"/>
              <a:t> in 2022</a:t>
            </a:r>
          </a:p>
          <a:p>
            <a:pPr lvl="1"/>
            <a:r>
              <a:rPr lang="en-US" sz="1800" dirty="0"/>
              <a:t>Calculated as actual commissioning time (excluding faults), to nearest 4hrs</a:t>
            </a:r>
          </a:p>
          <a:p>
            <a:r>
              <a:rPr lang="en-US" sz="2000" dirty="0"/>
              <a:t>In 2023 the commissioning phase needed </a:t>
            </a:r>
            <a:r>
              <a:rPr lang="en-US" sz="2000" dirty="0">
                <a:solidFill>
                  <a:srgbClr val="00B050"/>
                </a:solidFill>
              </a:rPr>
              <a:t>less time for scrubbing</a:t>
            </a:r>
          </a:p>
          <a:p>
            <a:pPr lvl="1"/>
            <a:r>
              <a:rPr lang="en-US" sz="1800" dirty="0"/>
              <a:t>Continuity of machine conditioning from 2022, and quick intensity ramp to 1200b</a:t>
            </a:r>
            <a:endParaRPr lang="en-GB" sz="1800" dirty="0"/>
          </a:p>
          <a:p>
            <a:pPr fontAlgn="auto">
              <a:spcAft>
                <a:spcPts val="0"/>
              </a:spcAft>
            </a:pPr>
            <a:endParaRPr lang="en-GB" sz="2000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5A2706DF-BB0D-1B92-635E-29B331311B33}"/>
              </a:ext>
            </a:extLst>
          </p:cNvPr>
          <p:cNvSpPr txBox="1">
            <a:spLocks/>
          </p:cNvSpPr>
          <p:nvPr/>
        </p:nvSpPr>
        <p:spPr>
          <a:xfrm>
            <a:off x="458418" y="3160165"/>
            <a:ext cx="6136847" cy="26293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2000" dirty="0">
                <a:solidFill>
                  <a:srgbClr val="00B050"/>
                </a:solidFill>
              </a:rPr>
              <a:t>OMC</a:t>
            </a:r>
            <a:r>
              <a:rPr lang="en-GB" sz="2000" dirty="0"/>
              <a:t> with the </a:t>
            </a:r>
            <a:r>
              <a:rPr lang="en-GB" sz="2000" dirty="0">
                <a:solidFill>
                  <a:srgbClr val="00B050"/>
                </a:solidFill>
              </a:rPr>
              <a:t>highest number of night shifts</a:t>
            </a:r>
          </a:p>
          <a:p>
            <a:pPr fontAlgn="auto">
              <a:spcAft>
                <a:spcPts val="0"/>
              </a:spcAft>
            </a:pPr>
            <a:r>
              <a:rPr lang="en-GB" sz="2000" dirty="0">
                <a:solidFill>
                  <a:srgbClr val="00B050"/>
                </a:solidFill>
              </a:rPr>
              <a:t>Loss maps by OP at night</a:t>
            </a:r>
          </a:p>
          <a:p>
            <a:pPr fontAlgn="auto">
              <a:spcAft>
                <a:spcPts val="0"/>
              </a:spcAft>
            </a:pPr>
            <a:endParaRPr lang="en-GB" sz="2000" dirty="0"/>
          </a:p>
          <a:p>
            <a:pPr marL="36513" indent="0" fontAlgn="auto">
              <a:spcAft>
                <a:spcPts val="0"/>
              </a:spcAft>
              <a:buNone/>
            </a:pP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Observation 2: </a:t>
            </a:r>
          </a:p>
          <a:p>
            <a:pPr fontAlgn="auto">
              <a:spcAft>
                <a:spcPts val="0"/>
              </a:spcAft>
            </a:pPr>
            <a:r>
              <a:rPr lang="en-GB" sz="2000" dirty="0"/>
              <a:t>Team availability more difficult for </a:t>
            </a:r>
            <a:r>
              <a:rPr lang="en-GB" sz="2000" dirty="0">
                <a:solidFill>
                  <a:srgbClr val="FF6600"/>
                </a:solidFill>
              </a:rPr>
              <a:t>nights</a:t>
            </a:r>
          </a:p>
          <a:p>
            <a:pPr fontAlgn="auto">
              <a:spcAft>
                <a:spcPts val="0"/>
              </a:spcAft>
            </a:pPr>
            <a:r>
              <a:rPr lang="en-GB" sz="2000" dirty="0"/>
              <a:t>Similar problem with holidays (</a:t>
            </a:r>
            <a:r>
              <a:rPr lang="en-GB" sz="2000" dirty="0">
                <a:solidFill>
                  <a:srgbClr val="FF6600"/>
                </a:solidFill>
              </a:rPr>
              <a:t>Easter</a:t>
            </a:r>
            <a:r>
              <a:rPr lang="en-GB" sz="2000" dirty="0"/>
              <a:t> is often in the middle of the commissioning phase)</a:t>
            </a:r>
          </a:p>
        </p:txBody>
      </p:sp>
    </p:spTree>
    <p:extLst>
      <p:ext uri="{BB962C8B-B14F-4D97-AF65-F5344CB8AC3E}">
        <p14:creationId xmlns:p14="http://schemas.microsoft.com/office/powerpoint/2010/main" val="269254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CF9D7-6ED9-D682-D98D-DECA9DD6C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01926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2023 Commissioning: teams and shifts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51DB97-63E7-2AC5-8205-9FBC76ECD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801" y="3121760"/>
            <a:ext cx="5354974" cy="3188837"/>
          </a:xfrm>
          <a:prstGeom prst="rect">
            <a:avLst/>
          </a:prstGeom>
        </p:spPr>
      </p:pic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F4A37F44-B8E4-BE3B-07D0-6DB8F0040C47}"/>
              </a:ext>
            </a:extLst>
          </p:cNvPr>
          <p:cNvSpPr txBox="1">
            <a:spLocks/>
          </p:cNvSpPr>
          <p:nvPr/>
        </p:nvSpPr>
        <p:spPr>
          <a:xfrm>
            <a:off x="456086" y="1047890"/>
            <a:ext cx="11055019" cy="18818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Total commissioning time in 2023 was </a:t>
            </a:r>
            <a:r>
              <a:rPr lang="en-US" sz="2000" dirty="0">
                <a:solidFill>
                  <a:srgbClr val="00B050"/>
                </a:solidFill>
              </a:rPr>
              <a:t>748 </a:t>
            </a:r>
            <a:r>
              <a:rPr lang="en-US" sz="2000" dirty="0" err="1">
                <a:solidFill>
                  <a:srgbClr val="00B050"/>
                </a:solidFill>
              </a:rPr>
              <a:t>hrs</a:t>
            </a:r>
            <a:endParaRPr lang="en-US" sz="2000" dirty="0">
              <a:solidFill>
                <a:srgbClr val="00B050"/>
              </a:solidFill>
            </a:endParaRPr>
          </a:p>
          <a:p>
            <a:pPr lvl="1"/>
            <a:r>
              <a:rPr lang="en-US" sz="1800" dirty="0"/>
              <a:t>Compared to 1556 </a:t>
            </a:r>
            <a:r>
              <a:rPr lang="en-US" sz="1800" dirty="0" err="1"/>
              <a:t>hrs</a:t>
            </a:r>
            <a:r>
              <a:rPr lang="en-US" sz="1800" dirty="0"/>
              <a:t> in 2022</a:t>
            </a:r>
          </a:p>
          <a:p>
            <a:pPr lvl="1"/>
            <a:r>
              <a:rPr lang="en-US" sz="1800" dirty="0"/>
              <a:t>Calculated as actual commissioning time (excluding faults), to nearest 4hrs</a:t>
            </a:r>
          </a:p>
          <a:p>
            <a:r>
              <a:rPr lang="en-US" sz="2000" dirty="0"/>
              <a:t>In 2023 the commissioning phase needed </a:t>
            </a:r>
            <a:r>
              <a:rPr lang="en-US" sz="2000" dirty="0">
                <a:solidFill>
                  <a:srgbClr val="00B050"/>
                </a:solidFill>
              </a:rPr>
              <a:t>less time for scrubbing</a:t>
            </a:r>
          </a:p>
          <a:p>
            <a:pPr lvl="1"/>
            <a:r>
              <a:rPr lang="en-US" sz="1800" dirty="0"/>
              <a:t>Continuity of machine conditioning from 2022, and quick intensity ramp to 1200b</a:t>
            </a:r>
            <a:endParaRPr lang="en-GB" sz="1800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5A2706DF-BB0D-1B92-635E-29B331311B33}"/>
              </a:ext>
            </a:extLst>
          </p:cNvPr>
          <p:cNvSpPr txBox="1">
            <a:spLocks/>
          </p:cNvSpPr>
          <p:nvPr/>
        </p:nvSpPr>
        <p:spPr>
          <a:xfrm>
            <a:off x="458418" y="2988722"/>
            <a:ext cx="6136847" cy="297500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GB" sz="2000" dirty="0"/>
          </a:p>
          <a:p>
            <a:pPr fontAlgn="auto">
              <a:spcAft>
                <a:spcPts val="0"/>
              </a:spcAft>
            </a:pPr>
            <a:endParaRPr lang="en-GB" sz="2000" dirty="0"/>
          </a:p>
          <a:p>
            <a:pPr fontAlgn="auto">
              <a:spcAft>
                <a:spcPts val="0"/>
              </a:spcAft>
            </a:pPr>
            <a:endParaRPr lang="en-GB" sz="2000" dirty="0"/>
          </a:p>
          <a:p>
            <a:pPr marL="36513" indent="0" fontAlgn="auto">
              <a:spcAft>
                <a:spcPts val="0"/>
              </a:spcAft>
              <a:buNone/>
            </a:pPr>
            <a:r>
              <a:rPr lang="en-GB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Observation 3: </a:t>
            </a:r>
          </a:p>
          <a:p>
            <a:pPr fontAlgn="auto">
              <a:spcAft>
                <a:spcPts val="0"/>
              </a:spcAft>
            </a:pPr>
            <a:r>
              <a:rPr lang="en-GB" sz="2000" dirty="0">
                <a:solidFill>
                  <a:srgbClr val="00B050"/>
                </a:solidFill>
              </a:rPr>
              <a:t>The experiments are now settling into production mode after 2yrs of run and will need less time at injection in stable beams</a:t>
            </a:r>
          </a:p>
          <a:p>
            <a:pPr lvl="1" fontAlgn="auto">
              <a:spcAft>
                <a:spcPts val="0"/>
              </a:spcAft>
            </a:pPr>
            <a:r>
              <a:rPr lang="en-GB" sz="1600" dirty="0"/>
              <a:t>&lt;1 daytime shift early in the commissioning for splashes</a:t>
            </a:r>
          </a:p>
          <a:p>
            <a:pPr lvl="1" fontAlgn="auto">
              <a:spcAft>
                <a:spcPts val="0"/>
              </a:spcAft>
            </a:pPr>
            <a:r>
              <a:rPr lang="en-GB" sz="1600" dirty="0"/>
              <a:t>1 – 2 daytime shifts in Stable Beams at injection</a:t>
            </a:r>
          </a:p>
          <a:p>
            <a:pPr lvl="1" fontAlgn="auto">
              <a:spcAft>
                <a:spcPts val="0"/>
              </a:spcAft>
            </a:pPr>
            <a:r>
              <a:rPr lang="en-GB" sz="1600" dirty="0"/>
              <a:t>The rest is opportunistic if the commissioning schedule allows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5B66925-F7A7-D808-F65F-63D8B397C760}"/>
              </a:ext>
            </a:extLst>
          </p:cNvPr>
          <p:cNvSpPr/>
          <p:nvPr/>
        </p:nvSpPr>
        <p:spPr>
          <a:xfrm>
            <a:off x="10490849" y="4265918"/>
            <a:ext cx="460860" cy="1459390"/>
          </a:xfrm>
          <a:prstGeom prst="ellipse">
            <a:avLst/>
          </a:prstGeom>
          <a:noFill/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178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E90E610-3CCE-5D2E-CD78-0248DC095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789230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How did we do in 2023? Restart after IT.L8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FBE45D-0A76-2174-FCC2-69479A782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490" y="988903"/>
            <a:ext cx="10443350" cy="1134327"/>
          </a:xfrm>
        </p:spPr>
        <p:txBody>
          <a:bodyPr>
            <a:normAutofit/>
          </a:bodyPr>
          <a:lstStyle/>
          <a:p>
            <a:r>
              <a:rPr lang="en-GB" sz="1800" dirty="0"/>
              <a:t>Complex but very successful restart; LHC demonstrated excellent stability and reproducibility;</a:t>
            </a:r>
          </a:p>
          <a:p>
            <a:pPr lvl="1"/>
            <a:r>
              <a:rPr lang="en-GB" sz="1400" dirty="0"/>
              <a:t>pp, pp-ref, High Beta and </a:t>
            </a:r>
            <a:r>
              <a:rPr lang="en-GB" sz="1400" dirty="0" err="1"/>
              <a:t>VdM</a:t>
            </a:r>
            <a:r>
              <a:rPr lang="en-GB" sz="1400" dirty="0"/>
              <a:t> all commissioned consecutively</a:t>
            </a:r>
          </a:p>
          <a:p>
            <a:pPr lvl="1"/>
            <a:r>
              <a:rPr lang="en-GB" sz="1400" dirty="0" err="1"/>
              <a:t>VdM</a:t>
            </a:r>
            <a:r>
              <a:rPr lang="en-GB" sz="1400" dirty="0"/>
              <a:t> reached stable beams after only 9 days</a:t>
            </a:r>
            <a:endParaRPr lang="en-US" sz="1800" dirty="0"/>
          </a:p>
          <a:p>
            <a:pPr marL="36513" indent="0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206E75-183D-9E35-4A6A-ADD23E3C0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45" y="2262485"/>
            <a:ext cx="5046574" cy="26406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BE4980-821F-B5CA-C57B-26F02FF6BF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39"/>
          <a:stretch/>
        </p:blipFill>
        <p:spPr>
          <a:xfrm>
            <a:off x="2178690" y="4056700"/>
            <a:ext cx="9831680" cy="194770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39B7069-C449-DD66-9390-8FF09B9C092B}"/>
              </a:ext>
            </a:extLst>
          </p:cNvPr>
          <p:cNvSpPr txBox="1">
            <a:spLocks/>
          </p:cNvSpPr>
          <p:nvPr/>
        </p:nvSpPr>
        <p:spPr>
          <a:xfrm>
            <a:off x="5289516" y="2721252"/>
            <a:ext cx="2762392" cy="4005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1800" dirty="0"/>
              <a:t>As planned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endParaRPr lang="en-US" sz="2000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15021A71-725C-5329-2EF9-37D0E64C0423}"/>
              </a:ext>
            </a:extLst>
          </p:cNvPr>
          <p:cNvSpPr txBox="1">
            <a:spLocks/>
          </p:cNvSpPr>
          <p:nvPr/>
        </p:nvSpPr>
        <p:spPr>
          <a:xfrm>
            <a:off x="8633498" y="3604567"/>
            <a:ext cx="2762392" cy="4005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r" fontAlgn="auto">
              <a:spcAft>
                <a:spcPts val="0"/>
              </a:spcAft>
              <a:buNone/>
            </a:pPr>
            <a:r>
              <a:rPr lang="en-US" sz="1800" dirty="0"/>
              <a:t>As executed</a:t>
            </a:r>
          </a:p>
          <a:p>
            <a:pPr marL="36513" indent="0" algn="r" fontAlgn="auto">
              <a:spcAft>
                <a:spcPts val="0"/>
              </a:spcAft>
              <a:buFont typeface="Lucida Grande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761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E90E610-3CCE-5D2E-CD78-0248DC095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789230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How did we do in 2023? Restart after IT.L8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BBB3C8-DD2A-D3B2-3CF8-80EA60F434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86" b="12939"/>
          <a:stretch/>
        </p:blipFill>
        <p:spPr>
          <a:xfrm>
            <a:off x="568490" y="3044950"/>
            <a:ext cx="5948297" cy="29612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2FB69E-ADF3-55E3-CDBF-EC2EACF20A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413"/>
          <a:stretch/>
        </p:blipFill>
        <p:spPr>
          <a:xfrm>
            <a:off x="6095999" y="3282241"/>
            <a:ext cx="5919647" cy="29266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6D8732-E752-8019-7985-A8AFDC2AE444}"/>
              </a:ext>
            </a:extLst>
          </p:cNvPr>
          <p:cNvSpPr txBox="1"/>
          <p:nvPr/>
        </p:nvSpPr>
        <p:spPr>
          <a:xfrm>
            <a:off x="7155115" y="6270433"/>
            <a:ext cx="3917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n-lt"/>
              </a:rPr>
              <a:t>LMC 06/09/2023 M. Solfaroli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D024E055-EEEA-B80D-28D4-EBE553267C29}"/>
              </a:ext>
            </a:extLst>
          </p:cNvPr>
          <p:cNvSpPr txBox="1">
            <a:spLocks/>
          </p:cNvSpPr>
          <p:nvPr/>
        </p:nvSpPr>
        <p:spPr>
          <a:xfrm>
            <a:off x="504212" y="1969610"/>
            <a:ext cx="11055019" cy="989447"/>
          </a:xfrm>
          <a:prstGeom prst="rect">
            <a:avLst/>
          </a:prstGeom>
        </p:spPr>
        <p:txBody>
          <a:bodyPr vert="horz">
            <a:no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Observation 4:</a:t>
            </a:r>
          </a:p>
          <a:p>
            <a:pPr lvl="1" fontAlgn="auto">
              <a:spcAft>
                <a:spcPts val="0"/>
              </a:spcAft>
            </a:pPr>
            <a:r>
              <a:rPr lang="en-GB" sz="1600" dirty="0"/>
              <a:t>The recipe to recover from the IT.L8 failure is a useful baseline for future recovery efforts.</a:t>
            </a:r>
          </a:p>
          <a:p>
            <a:pPr lvl="1" fontAlgn="auto">
              <a:spcAft>
                <a:spcPts val="0"/>
              </a:spcAft>
            </a:pPr>
            <a:r>
              <a:rPr lang="en-GB" sz="1600" dirty="0"/>
              <a:t>We are capable of commissioning multiple cycles sequentially, however can this be avoided as very demanding?  </a:t>
            </a:r>
            <a:endParaRPr lang="en-GB" sz="1600" dirty="0">
              <a:solidFill>
                <a:srgbClr val="00B050"/>
              </a:solidFill>
            </a:endParaRPr>
          </a:p>
          <a:p>
            <a:pPr fontAlgn="auto">
              <a:spcAft>
                <a:spcPts val="0"/>
              </a:spcAft>
            </a:pPr>
            <a:endParaRPr lang="en-US" dirty="0"/>
          </a:p>
          <a:p>
            <a:pPr fontAlgn="auto">
              <a:spcAft>
                <a:spcPts val="0"/>
              </a:spcAft>
            </a:pP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E97EFBE2-7A72-9B0F-88A1-C46467373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490" y="988903"/>
            <a:ext cx="10443350" cy="954887"/>
          </a:xfrm>
        </p:spPr>
        <p:txBody>
          <a:bodyPr>
            <a:normAutofit/>
          </a:bodyPr>
          <a:lstStyle/>
          <a:p>
            <a:r>
              <a:rPr lang="en-GB" sz="1800" dirty="0"/>
              <a:t>Complex but very successful restart; LHC demonstrated excellent stability and reproducibility;</a:t>
            </a:r>
          </a:p>
          <a:p>
            <a:pPr lvl="1"/>
            <a:r>
              <a:rPr lang="en-GB" sz="1400" dirty="0"/>
              <a:t>pp, pp-ref, High Beta and </a:t>
            </a:r>
            <a:r>
              <a:rPr lang="en-GB" sz="1400" dirty="0" err="1"/>
              <a:t>VdM</a:t>
            </a:r>
            <a:r>
              <a:rPr lang="en-GB" sz="1400" dirty="0"/>
              <a:t> all commissioned consecutively</a:t>
            </a:r>
          </a:p>
          <a:p>
            <a:pPr lvl="1"/>
            <a:r>
              <a:rPr lang="en-GB" sz="1400" dirty="0" err="1"/>
              <a:t>VdM</a:t>
            </a:r>
            <a:r>
              <a:rPr lang="en-GB" sz="1400" dirty="0"/>
              <a:t> reached stable beams after only 9 days</a:t>
            </a:r>
            <a:endParaRPr lang="en-US" sz="1800" dirty="0"/>
          </a:p>
          <a:p>
            <a:pPr marL="36513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6189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D3CD2-4F5B-04BA-10FC-C567B535C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Commissioning at the start of the run and after long failures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F1A55-6EDE-6E9E-574B-B623E8C42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10143602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As demonstrated by the commissioning time and performance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Competent teams working effectively together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B050"/>
                </a:solidFill>
              </a:rPr>
              <a:t>machine is very reproducible</a:t>
            </a:r>
            <a:r>
              <a:rPr lang="en-US" dirty="0"/>
              <a:t>, allowing to quickly find previous performance</a:t>
            </a:r>
          </a:p>
          <a:p>
            <a:r>
              <a:rPr lang="en-US" dirty="0"/>
              <a:t>Important to ensure commissioning progresses safely</a:t>
            </a:r>
          </a:p>
          <a:p>
            <a:pPr lvl="1"/>
            <a:r>
              <a:rPr lang="en-US" dirty="0"/>
              <a:t>The commissioning recipe is well understood and a thorough approach remains necessary following Technical Stops (Long or Short) to ensure no unexpected changes are left undetected;</a:t>
            </a:r>
          </a:p>
          <a:p>
            <a:endParaRPr lang="en-US" dirty="0"/>
          </a:p>
          <a:p>
            <a:r>
              <a:rPr lang="en-US" dirty="0"/>
              <a:t>Only </a:t>
            </a:r>
            <a:r>
              <a:rPr lang="en-US" dirty="0">
                <a:solidFill>
                  <a:srgbClr val="00B050"/>
                </a:solidFill>
              </a:rPr>
              <a:t>marginal gains left </a:t>
            </a:r>
            <a:r>
              <a:rPr lang="en-US" dirty="0"/>
              <a:t>for commissioning time</a:t>
            </a:r>
          </a:p>
          <a:p>
            <a:endParaRPr lang="en-US" dirty="0"/>
          </a:p>
          <a:p>
            <a:r>
              <a:rPr lang="en-US" dirty="0"/>
              <a:t>Through several discussions a common theme emerges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Commissioning relies on experts at key moments </a:t>
            </a:r>
            <a:r>
              <a:rPr lang="en-US" dirty="0"/>
              <a:t>(generally best effort)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When an expertise is not available </a:t>
            </a:r>
            <a:r>
              <a:rPr lang="en-US" dirty="0"/>
              <a:t>(at night, during holidays) then an alternative activity needs to be found</a:t>
            </a:r>
          </a:p>
          <a:p>
            <a:pPr lvl="1"/>
            <a:r>
              <a:rPr lang="en-US" dirty="0"/>
              <a:t>An </a:t>
            </a:r>
            <a:r>
              <a:rPr lang="en-US" dirty="0">
                <a:solidFill>
                  <a:srgbClr val="FF6600"/>
                </a:solidFill>
              </a:rPr>
              <a:t>alternative may not be the optimal activity to progress commissioning</a:t>
            </a:r>
            <a:r>
              <a:rPr lang="en-US" dirty="0"/>
              <a:t>, and may lead to added complexity in the CCC (</a:t>
            </a:r>
            <a:r>
              <a:rPr lang="en-US" dirty="0" err="1"/>
              <a:t>eg</a:t>
            </a:r>
            <a:r>
              <a:rPr lang="en-US" dirty="0"/>
              <a:t> switching cycles)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68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1EB0C-60D3-24B4-5684-9DB27F3AA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How can we improve?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3B204-B955-CFAC-53C2-457CEE72E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1"/>
            <a:ext cx="11055019" cy="646332"/>
          </a:xfrm>
        </p:spPr>
        <p:txBody>
          <a:bodyPr/>
          <a:lstStyle/>
          <a:p>
            <a:r>
              <a:rPr lang="en-US" dirty="0"/>
              <a:t>Marginal gains, however can we instill a utopic virtuous circle?</a:t>
            </a:r>
          </a:p>
          <a:p>
            <a:endParaRPr lang="en-GB" dirty="0"/>
          </a:p>
        </p:txBody>
      </p:sp>
      <p:sp>
        <p:nvSpPr>
          <p:cNvPr id="4" name="Arrow: Curved Left 3">
            <a:extLst>
              <a:ext uri="{FF2B5EF4-FFF2-40B4-BE49-F238E27FC236}">
                <a16:creationId xmlns:a16="http://schemas.microsoft.com/office/drawing/2014/main" id="{D29FA0B8-7AAF-4B48-7EEF-6FE38A6CF26E}"/>
              </a:ext>
            </a:extLst>
          </p:cNvPr>
          <p:cNvSpPr/>
          <p:nvPr/>
        </p:nvSpPr>
        <p:spPr>
          <a:xfrm>
            <a:off x="7440175" y="2929735"/>
            <a:ext cx="652885" cy="1382580"/>
          </a:xfrm>
          <a:prstGeom prst="curvedLef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Arrow: Curved Left 4">
            <a:extLst>
              <a:ext uri="{FF2B5EF4-FFF2-40B4-BE49-F238E27FC236}">
                <a16:creationId xmlns:a16="http://schemas.microsoft.com/office/drawing/2014/main" id="{8A3691B5-E65B-0B9A-A81B-F293CC5274E4}"/>
              </a:ext>
            </a:extLst>
          </p:cNvPr>
          <p:cNvSpPr/>
          <p:nvPr/>
        </p:nvSpPr>
        <p:spPr>
          <a:xfrm rot="5163294">
            <a:off x="6286406" y="4169514"/>
            <a:ext cx="652885" cy="1382580"/>
          </a:xfrm>
          <a:prstGeom prst="curvedLef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Arrow: Curved Left 5">
            <a:extLst>
              <a:ext uri="{FF2B5EF4-FFF2-40B4-BE49-F238E27FC236}">
                <a16:creationId xmlns:a16="http://schemas.microsoft.com/office/drawing/2014/main" id="{375D81A4-6066-56FD-ACE1-09B02BF5DCAC}"/>
              </a:ext>
            </a:extLst>
          </p:cNvPr>
          <p:cNvSpPr/>
          <p:nvPr/>
        </p:nvSpPr>
        <p:spPr>
          <a:xfrm rot="10800000">
            <a:off x="4867041" y="3121759"/>
            <a:ext cx="652885" cy="1382580"/>
          </a:xfrm>
          <a:prstGeom prst="curvedLef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Arrow: Curved Left 6">
            <a:extLst>
              <a:ext uri="{FF2B5EF4-FFF2-40B4-BE49-F238E27FC236}">
                <a16:creationId xmlns:a16="http://schemas.microsoft.com/office/drawing/2014/main" id="{2B0CC873-30A9-34EF-F7F5-4094A6507956}"/>
              </a:ext>
            </a:extLst>
          </p:cNvPr>
          <p:cNvSpPr/>
          <p:nvPr/>
        </p:nvSpPr>
        <p:spPr>
          <a:xfrm rot="15772041">
            <a:off x="6035172" y="1803287"/>
            <a:ext cx="652885" cy="1382580"/>
          </a:xfrm>
          <a:prstGeom prst="curvedLef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951B93-83B6-C555-3A61-CD5FD95AA521}"/>
              </a:ext>
            </a:extLst>
          </p:cNvPr>
          <p:cNvSpPr txBox="1"/>
          <p:nvPr/>
        </p:nvSpPr>
        <p:spPr>
          <a:xfrm>
            <a:off x="7094530" y="2200040"/>
            <a:ext cx="3917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+mn-lt"/>
              </a:rPr>
              <a:t>System commissioning tools and procedures for the operations team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9019D4-1D64-5659-8333-6BD4E0CCDB34}"/>
              </a:ext>
            </a:extLst>
          </p:cNvPr>
          <p:cNvSpPr txBox="1"/>
          <p:nvPr/>
        </p:nvSpPr>
        <p:spPr>
          <a:xfrm>
            <a:off x="7687140" y="4340256"/>
            <a:ext cx="2633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+mn-lt"/>
              </a:rPr>
              <a:t>Simpler planning, optimum advancement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A0E470-B87F-10A2-76F4-C7F1DCCBF94B}"/>
              </a:ext>
            </a:extLst>
          </p:cNvPr>
          <p:cNvSpPr txBox="1"/>
          <p:nvPr/>
        </p:nvSpPr>
        <p:spPr>
          <a:xfrm>
            <a:off x="2716360" y="4626109"/>
            <a:ext cx="3149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+mn-lt"/>
              </a:rPr>
              <a:t>Less switching between cycles, less complexity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E8668-82C4-07CF-67EC-59A8FC011F2E}"/>
              </a:ext>
            </a:extLst>
          </p:cNvPr>
          <p:cNvSpPr txBox="1"/>
          <p:nvPr/>
        </p:nvSpPr>
        <p:spPr>
          <a:xfrm>
            <a:off x="2869980" y="2468875"/>
            <a:ext cx="2765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+mn-lt"/>
              </a:rPr>
              <a:t>System experts (on call?) when really needed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328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61DED-CF7E-84AB-F012-15B8D1783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can we improve: tools for 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E3131-4F33-035F-4185-70143A413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29057"/>
            <a:ext cx="8645806" cy="3911483"/>
          </a:xfrm>
        </p:spPr>
        <p:txBody>
          <a:bodyPr>
            <a:normAutofit lnSpcReduction="10000"/>
          </a:bodyPr>
          <a:lstStyle/>
          <a:p>
            <a:pPr marL="36513" indent="0">
              <a:buNone/>
            </a:pPr>
            <a:r>
              <a:rPr lang="en-US" sz="2000" dirty="0"/>
              <a:t>Example of tools assisting commissioning</a:t>
            </a:r>
          </a:p>
          <a:p>
            <a:pPr lvl="1"/>
            <a:r>
              <a:rPr lang="en-US" sz="1800" dirty="0"/>
              <a:t>In 2023 the </a:t>
            </a:r>
            <a:r>
              <a:rPr lang="en-US" sz="1800" dirty="0">
                <a:solidFill>
                  <a:srgbClr val="00B050"/>
                </a:solidFill>
              </a:rPr>
              <a:t>loss maps were almost entirely driven by OP </a:t>
            </a:r>
            <a:r>
              <a:rPr lang="en-US" sz="1800" dirty="0"/>
              <a:t>thanks to continued improvement in automated tools</a:t>
            </a:r>
          </a:p>
          <a:p>
            <a:endParaRPr lang="en-US" sz="2000" dirty="0"/>
          </a:p>
          <a:p>
            <a:pPr marL="36513" indent="0">
              <a:buNone/>
            </a:pPr>
            <a:r>
              <a:rPr lang="en-US" sz="2000" dirty="0"/>
              <a:t>Tools under development</a:t>
            </a:r>
          </a:p>
          <a:p>
            <a:pPr lvl="1"/>
            <a:r>
              <a:rPr lang="en-GB" sz="1600" dirty="0"/>
              <a:t>Transfer Lines</a:t>
            </a:r>
          </a:p>
          <a:p>
            <a:pPr lvl="2"/>
            <a:r>
              <a:rPr lang="en-GB" sz="1600" dirty="0">
                <a:solidFill>
                  <a:srgbClr val="00B050"/>
                </a:solidFill>
              </a:rPr>
              <a:t>Add hoc tools developed to improve efficiency </a:t>
            </a:r>
            <a:r>
              <a:rPr lang="en-GB" sz="1600" dirty="0"/>
              <a:t>(injection sequencer to continuously request injections, re-arm the LBDS automatically after a dump, …)</a:t>
            </a:r>
          </a:p>
          <a:p>
            <a:pPr lvl="2"/>
            <a:r>
              <a:rPr lang="en-GB" sz="1600" dirty="0"/>
              <a:t>On-going effort from ABT to </a:t>
            </a:r>
            <a:r>
              <a:rPr lang="en-GB" sz="1600" dirty="0">
                <a:solidFill>
                  <a:srgbClr val="FF6600"/>
                </a:solidFill>
              </a:rPr>
              <a:t>automate the setup of transfer line collimators</a:t>
            </a:r>
          </a:p>
          <a:p>
            <a:pPr lvl="1"/>
            <a:r>
              <a:rPr lang="en-US" sz="1600" dirty="0"/>
              <a:t>Optics</a:t>
            </a:r>
          </a:p>
          <a:p>
            <a:pPr lvl="2"/>
            <a:r>
              <a:rPr lang="en-GB" sz="1600" dirty="0"/>
              <a:t>A tool </a:t>
            </a:r>
            <a:r>
              <a:rPr lang="en-GB" sz="1600" dirty="0">
                <a:solidFill>
                  <a:srgbClr val="FF6600"/>
                </a:solidFill>
              </a:rPr>
              <a:t>in early stages of preparation </a:t>
            </a:r>
            <a:r>
              <a:rPr lang="en-GB" sz="1600" dirty="0"/>
              <a:t>to increase </a:t>
            </a:r>
            <a:r>
              <a:rPr lang="en-GB" sz="1600" dirty="0">
                <a:solidFill>
                  <a:srgbClr val="FF6600"/>
                </a:solidFill>
              </a:rPr>
              <a:t>automation of the optics measurements </a:t>
            </a:r>
            <a:r>
              <a:rPr lang="en-GB" sz="1600" dirty="0"/>
              <a:t>so that OP can both acquire optics measurements data and assess the data quality</a:t>
            </a:r>
          </a:p>
          <a:p>
            <a:pPr lvl="2"/>
            <a:r>
              <a:rPr lang="en-GB" sz="1600" dirty="0"/>
              <a:t>Analysis made by OMC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B27073-52BE-737D-9033-1AE721EB9124}"/>
              </a:ext>
            </a:extLst>
          </p:cNvPr>
          <p:cNvSpPr txBox="1"/>
          <p:nvPr/>
        </p:nvSpPr>
        <p:spPr>
          <a:xfrm>
            <a:off x="565680" y="1086295"/>
            <a:ext cx="110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B0F0"/>
                </a:solidFill>
                <a:latin typeface="+mn-lt"/>
              </a:rPr>
              <a:t>Observation 5: </a:t>
            </a:r>
            <a:r>
              <a:rPr lang="en-US" sz="2000" dirty="0">
                <a:latin typeface="+mn-lt"/>
              </a:rPr>
              <a:t>…delegating the test execution to the OP team, releasing some of the planning constraints, keeping the validation in the hands of the expert and equipment owners…</a:t>
            </a:r>
            <a:endParaRPr lang="en-GB" sz="2000" dirty="0"/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DFB60E9-B12F-6CFA-2C37-5011E61C31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200" y="2776115"/>
            <a:ext cx="4444585" cy="113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86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5DE32-089A-BFB7-EB36-CF271EBC2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904445" cy="714265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How can we improve: reminder of EYETS activities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425AE-08F7-3E50-9782-ED102823D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8184947" cy="452596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GB" sz="1800" dirty="0">
                <a:latin typeface="Calibri" panose="020F0502020204030204" pitchFamily="34" charset="0"/>
              </a:rPr>
              <a:t>Interventions on the beam aperture</a:t>
            </a:r>
            <a:endParaRPr lang="en-GB" sz="1800" dirty="0">
              <a:latin typeface="Calibri" panose="020F050202020403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8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LHC-TDIS-ARR-0002</a:t>
            </a:r>
            <a:r>
              <a:rPr lang="en-GB" sz="1800" dirty="0">
                <a:latin typeface="Calibri" panose="020F0502020204030204" pitchFamily="34" charset="0"/>
              </a:rPr>
              <a:t> - TDIS @P2 and @P8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8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LHC-MKI-EC-0009</a:t>
            </a:r>
            <a:r>
              <a:rPr lang="en-GB" sz="1800" dirty="0">
                <a:latin typeface="Calibri" panose="020F0502020204030204" pitchFamily="34" charset="0"/>
              </a:rPr>
              <a:t> - MKI Cool @P8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8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LHC-XAFP-EC-0007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- ALFA stations removal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8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Wirescanner</a:t>
            </a:r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 removal and re-installation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Non-conformity found by X-ray (1</a:t>
            </a:r>
            <a:r>
              <a:rPr lang="en-US" sz="1800" baseline="30000" dirty="0">
                <a:latin typeface="Calibri" panose="020F0502020204030204" pitchFamily="34" charset="0"/>
                <a:ea typeface="Times New Roman" panose="02020603050405020304" pitchFamily="18" charset="0"/>
              </a:rPr>
              <a:t>st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 Nov) in one of the Warm Modules D5R4.B (BSRTM) 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8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LHC-VC-EC-0003</a:t>
            </a:r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 - LESS in S67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LHC-MKB-EC-0005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 - Replacement of plasma stoppers on MKBB2 tanks</a:t>
            </a:r>
          </a:p>
          <a:p>
            <a:pPr marL="342900" lvl="0" indent="-342900">
              <a:buFont typeface="+mj-lt"/>
              <a:buAutoNum type="arabicPeriod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Interventions to be verified with beam</a:t>
            </a:r>
          </a:p>
          <a:p>
            <a:pPr marL="379413" indent="-342900">
              <a:buFont typeface="+mj-lt"/>
              <a:buAutoNum type="arabicPeriod" startAt="8"/>
            </a:pPr>
            <a:r>
              <a:rPr lang="en-GB" sz="1800" u="sng" dirty="0">
                <a:solidFill>
                  <a:srgbClr val="0563C1"/>
                </a:solidFill>
                <a:latin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LHC-BBLR-EC-0002</a:t>
            </a:r>
            <a:r>
              <a:rPr lang="en-GB" sz="1800" dirty="0">
                <a:latin typeface="Calibri" panose="020F0502020204030204" pitchFamily="34" charset="0"/>
              </a:rPr>
              <a:t> - BBLR wire repair on B1 - TCTV.4L1.B1 and TCTV.4L5.B1 </a:t>
            </a:r>
          </a:p>
          <a:p>
            <a:pPr marL="379413" indent="-342900">
              <a:buFont typeface="+mj-lt"/>
              <a:buAutoNum type="arabicPeriod" startAt="8"/>
            </a:pP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8"/>
              </a:rPr>
              <a:t>LHC-X1ZDC-EC-0002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- Temporary shift of the BRAN on side 1-2 of LSS1</a:t>
            </a:r>
          </a:p>
          <a:p>
            <a:pPr marL="379413" indent="-342900">
              <a:buFont typeface="+mj-lt"/>
              <a:buAutoNum type="arabicPeriod" startAt="8"/>
            </a:pP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9"/>
              </a:rPr>
              <a:t>LHC-R-EC-0002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- Upgrade of measurement chain on LHC dipole power converters</a:t>
            </a:r>
          </a:p>
          <a:p>
            <a:pPr marL="379413" indent="-342900">
              <a:buFont typeface="+mj-lt"/>
              <a:buAutoNum type="arabicPeriod" startAt="8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6513" indent="0">
              <a:buNone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Changes that are subject to decision on RP optics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79413" indent="-342900">
              <a:buFont typeface="+mj-lt"/>
              <a:buAutoNum type="arabicPeriod" startAt="11"/>
            </a:pPr>
            <a:r>
              <a:rPr lang="en-GB" sz="18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10"/>
              </a:rPr>
              <a:t>LHC-LJ-EC-0051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 - Triplet polarity inversion</a:t>
            </a:r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B1A8E05-CBF6-5E02-4E09-A53A1C2C8A47}"/>
              </a:ext>
            </a:extLst>
          </p:cNvPr>
          <p:cNvSpPr txBox="1">
            <a:spLocks/>
          </p:cNvSpPr>
          <p:nvPr/>
        </p:nvSpPr>
        <p:spPr>
          <a:xfrm>
            <a:off x="5097470" y="1316725"/>
            <a:ext cx="2762403" cy="660601"/>
          </a:xfrm>
          <a:prstGeom prst="rect">
            <a:avLst/>
          </a:prstGeom>
        </p:spPr>
        <p:txBody>
          <a:bodyPr vert="horz">
            <a:no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ctr" fontAlgn="auto">
              <a:spcAft>
                <a:spcPts val="0"/>
              </a:spcAft>
              <a:buNone/>
            </a:pPr>
            <a:r>
              <a:rPr lang="en-US" sz="1800" dirty="0">
                <a:solidFill>
                  <a:srgbClr val="00B050"/>
                </a:solidFill>
              </a:rPr>
              <a:t>Will require some conditioning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4A574C76-27F2-A453-B295-0ECCC5BEE0A3}"/>
              </a:ext>
            </a:extLst>
          </p:cNvPr>
          <p:cNvSpPr/>
          <p:nvPr/>
        </p:nvSpPr>
        <p:spPr>
          <a:xfrm>
            <a:off x="5174280" y="1293750"/>
            <a:ext cx="237744" cy="714265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C466B0-01D7-120B-4E15-2743F49574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15515" y="4223694"/>
            <a:ext cx="2796583" cy="17163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9E54E5-1D95-1CDD-4D36-74BBF62BE0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60425" y="2569580"/>
            <a:ext cx="2458297" cy="15944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9EA2F6-F5E8-0AA3-07DB-F10DE320983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30730" y="966121"/>
            <a:ext cx="3374547" cy="1502754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5696E6DC-86B9-7946-8B24-EFBA6B2861CC}"/>
              </a:ext>
            </a:extLst>
          </p:cNvPr>
          <p:cNvSpPr txBox="1">
            <a:spLocks/>
          </p:cNvSpPr>
          <p:nvPr/>
        </p:nvSpPr>
        <p:spPr>
          <a:xfrm rot="16200000">
            <a:off x="10874073" y="5017500"/>
            <a:ext cx="1109116" cy="319639"/>
          </a:xfrm>
          <a:prstGeom prst="rect">
            <a:avLst/>
          </a:prstGeom>
        </p:spPr>
        <p:txBody>
          <a:bodyPr vert="horz">
            <a:no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ctr" fontAlgn="auto">
              <a:spcAft>
                <a:spcPts val="0"/>
              </a:spcAft>
              <a:buNone/>
            </a:pPr>
            <a:r>
              <a:rPr lang="en-US" sz="1800" dirty="0"/>
              <a:t>ALFA</a:t>
            </a:r>
            <a:endParaRPr lang="en-GB" sz="2000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609AAB7-6BE4-5FC5-F3A5-741DB85A85BD}"/>
              </a:ext>
            </a:extLst>
          </p:cNvPr>
          <p:cNvSpPr txBox="1">
            <a:spLocks/>
          </p:cNvSpPr>
          <p:nvPr/>
        </p:nvSpPr>
        <p:spPr>
          <a:xfrm rot="16200000">
            <a:off x="11346797" y="3324474"/>
            <a:ext cx="1109116" cy="319639"/>
          </a:xfrm>
          <a:prstGeom prst="rect">
            <a:avLst/>
          </a:prstGeom>
        </p:spPr>
        <p:txBody>
          <a:bodyPr vert="horz">
            <a:no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ctr" fontAlgn="auto">
              <a:spcAft>
                <a:spcPts val="0"/>
              </a:spcAft>
              <a:buNone/>
            </a:pPr>
            <a:r>
              <a:rPr lang="en-US" sz="1800" dirty="0" err="1"/>
              <a:t>MKIcool</a:t>
            </a:r>
            <a:endParaRPr lang="en-GB" sz="2000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AE7C013-47A8-2B49-83B0-B1FA6C6D6268}"/>
              </a:ext>
            </a:extLst>
          </p:cNvPr>
          <p:cNvSpPr txBox="1">
            <a:spLocks/>
          </p:cNvSpPr>
          <p:nvPr/>
        </p:nvSpPr>
        <p:spPr>
          <a:xfrm rot="16200000">
            <a:off x="11193177" y="1792902"/>
            <a:ext cx="1109116" cy="319639"/>
          </a:xfrm>
          <a:prstGeom prst="rect">
            <a:avLst/>
          </a:prstGeom>
        </p:spPr>
        <p:txBody>
          <a:bodyPr vert="horz">
            <a:no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ctr" fontAlgn="auto">
              <a:spcAft>
                <a:spcPts val="0"/>
              </a:spcAft>
              <a:buNone/>
            </a:pPr>
            <a:r>
              <a:rPr lang="en-US" sz="1800" dirty="0"/>
              <a:t>TDIS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74207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61DED-CF7E-84AB-F012-15B8D1783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21130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How can we improve: intensity ramp 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E3131-4F33-035F-4185-70143A413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50" y="1078152"/>
            <a:ext cx="6528849" cy="3465617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In 2023 the intensity ramp up was 15days</a:t>
            </a:r>
          </a:p>
          <a:p>
            <a:r>
              <a:rPr lang="en-US" sz="1600" dirty="0">
                <a:solidFill>
                  <a:srgbClr val="00B050"/>
                </a:solidFill>
              </a:rPr>
              <a:t>Included 3days to recommission the TCSPM and update the </a:t>
            </a:r>
            <a:r>
              <a:rPr lang="en-US" sz="1600" dirty="0" err="1">
                <a:solidFill>
                  <a:srgbClr val="00B050"/>
                </a:solidFill>
              </a:rPr>
              <a:t>xing</a:t>
            </a:r>
            <a:r>
              <a:rPr lang="en-US" sz="1600" dirty="0">
                <a:solidFill>
                  <a:srgbClr val="00B050"/>
                </a:solidFill>
              </a:rPr>
              <a:t> angle </a:t>
            </a:r>
            <a:r>
              <a:rPr lang="en-US" sz="1600" dirty="0"/>
              <a:t>(with TCT and TCL updates)</a:t>
            </a:r>
          </a:p>
          <a:p>
            <a:r>
              <a:rPr lang="en-US" sz="1600" dirty="0">
                <a:solidFill>
                  <a:srgbClr val="00B050"/>
                </a:solidFill>
              </a:rPr>
              <a:t>Machine availability of 75%</a:t>
            </a:r>
          </a:p>
          <a:p>
            <a:r>
              <a:rPr lang="en-US" sz="1600" dirty="0"/>
              <a:t>Theoretical limit with the 2023 ramp up scheme is ~6d</a:t>
            </a:r>
          </a:p>
          <a:p>
            <a:r>
              <a:rPr lang="en-GB" sz="1600" dirty="0"/>
              <a:t>With many interventions during the EYETS the 2023 approach is maintained in 2024</a:t>
            </a:r>
          </a:p>
          <a:p>
            <a:endParaRPr lang="en-GB" sz="1600" dirty="0"/>
          </a:p>
          <a:p>
            <a:r>
              <a:rPr lang="en-GB" sz="1600" dirty="0"/>
              <a:t>Above 75b the critical system experts are requested to verify the correct performance before proceeding to the next intensity step</a:t>
            </a:r>
          </a:p>
          <a:p>
            <a:r>
              <a:rPr lang="en-GB" sz="1600" dirty="0"/>
              <a:t>This creates opportunities for other commissioning activities such as preparing other physics cycles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C618E9C-142A-B2F1-DE52-82D7DFCAFA9D}"/>
              </a:ext>
            </a:extLst>
          </p:cNvPr>
          <p:cNvGrpSpPr/>
          <p:nvPr/>
        </p:nvGrpSpPr>
        <p:grpSpPr>
          <a:xfrm>
            <a:off x="6825694" y="1393535"/>
            <a:ext cx="5233645" cy="748353"/>
            <a:chOff x="6441645" y="1647414"/>
            <a:chExt cx="5607868" cy="74835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9A9E77-959F-CC6B-914A-9E404DDFE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41645" y="1647414"/>
              <a:ext cx="4864295" cy="74835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F0ABEC-84BA-7357-DEE8-9EA3E52E29B7}"/>
                </a:ext>
              </a:extLst>
            </p:cNvPr>
            <p:cNvSpPr txBox="1"/>
            <p:nvPr/>
          </p:nvSpPr>
          <p:spPr>
            <a:xfrm>
              <a:off x="11357485" y="1891995"/>
              <a:ext cx="6920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  <a:latin typeface="+mn-lt"/>
                </a:rPr>
                <a:t>2023</a:t>
              </a:r>
            </a:p>
            <a:p>
              <a:r>
                <a:rPr lang="en-US" sz="1200" dirty="0">
                  <a:solidFill>
                    <a:srgbClr val="00B050"/>
                  </a:solidFill>
                  <a:latin typeface="+mn-lt"/>
                </a:rPr>
                <a:t>2022</a:t>
              </a:r>
              <a:endParaRPr lang="en-GB" sz="1200" dirty="0">
                <a:solidFill>
                  <a:srgbClr val="00B050"/>
                </a:solidFill>
                <a:latin typeface="+mn-lt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2F66FC4-0927-5FEE-E92D-F37E13D97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694" y="2141888"/>
            <a:ext cx="5233646" cy="7438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8E50E9-23AF-DF3A-AC88-5A3E4D64043B}"/>
              </a:ext>
            </a:extLst>
          </p:cNvPr>
          <p:cNvSpPr txBox="1"/>
          <p:nvPr/>
        </p:nvSpPr>
        <p:spPr>
          <a:xfrm>
            <a:off x="291646" y="5417360"/>
            <a:ext cx="11257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B0F0"/>
                </a:solidFill>
                <a:latin typeface="+mn-lt"/>
              </a:rPr>
              <a:t>Observation 6: </a:t>
            </a:r>
            <a:r>
              <a:rPr lang="en-US" sz="1600" dirty="0">
                <a:latin typeface="+mn-lt"/>
              </a:rPr>
              <a:t>maintain 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enough “useful stocking filler” activities </a:t>
            </a:r>
            <a:r>
              <a:rPr lang="en-US" sz="1600" dirty="0">
                <a:latin typeface="+mn-lt"/>
              </a:rPr>
              <a:t>for the intensity ramp up. Essential that there is 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adequate expert support from system experts </a:t>
            </a:r>
            <a:r>
              <a:rPr lang="en-US" sz="1600" dirty="0">
                <a:latin typeface="+mn-lt"/>
              </a:rPr>
              <a:t>during the commissioning period. 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Would a standby service help? </a:t>
            </a:r>
            <a:endParaRPr lang="en-GB" sz="1600" dirty="0">
              <a:solidFill>
                <a:srgbClr val="00B05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44AAEC-DB17-3D0F-725A-EED1A12AF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225" y="2929105"/>
            <a:ext cx="3866503" cy="234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7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2EC564B-E59E-E909-427A-A489BE280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3310" y="740650"/>
            <a:ext cx="970194" cy="16286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2D5A62-2C38-236C-FBB8-354966318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465" y="126170"/>
            <a:ext cx="6216094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Outlook for 2024 commissioning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DE643FD-8E25-4895-F5E3-4EA2AAF57521}"/>
              </a:ext>
            </a:extLst>
          </p:cNvPr>
          <p:cNvSpPr txBox="1"/>
          <p:nvPr/>
        </p:nvSpPr>
        <p:spPr>
          <a:xfrm>
            <a:off x="378005" y="960862"/>
            <a:ext cx="71005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Three possible scenarios are being considered for the 2024 restart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+mn-lt"/>
              </a:rPr>
              <a:t>Minimal changes (maybe only move the </a:t>
            </a:r>
            <a:r>
              <a:rPr lang="en-US" sz="1600" dirty="0" err="1">
                <a:latin typeface="+mn-lt"/>
              </a:rPr>
              <a:t>LHCb</a:t>
            </a:r>
            <a:r>
              <a:rPr lang="en-US" sz="1600" dirty="0">
                <a:latin typeface="+mn-lt"/>
              </a:rPr>
              <a:t> rotation)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+mn-lt"/>
              </a:rPr>
              <a:t>Modest changes (consider a Beta* of 27.5cm)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+mn-lt"/>
              </a:rPr>
              <a:t>Significant changes (implement the “RP optics” for triplet lifetime)</a:t>
            </a:r>
            <a:endParaRPr lang="en-US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69FE68-A39C-A5AA-4CF9-7BD31A09BB3D}"/>
              </a:ext>
            </a:extLst>
          </p:cNvPr>
          <p:cNvSpPr txBox="1"/>
          <p:nvPr/>
        </p:nvSpPr>
        <p:spPr>
          <a:xfrm>
            <a:off x="7139895" y="1852778"/>
            <a:ext cx="226589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+mn-lt"/>
              </a:rPr>
              <a:t>See talk from Stephane later in this session</a:t>
            </a:r>
            <a:endParaRPr lang="en-GB" sz="14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A222D3-C385-06A4-208E-AD157437AC91}"/>
              </a:ext>
            </a:extLst>
          </p:cNvPr>
          <p:cNvSpPr txBox="1"/>
          <p:nvPr/>
        </p:nvSpPr>
        <p:spPr>
          <a:xfrm>
            <a:off x="393113" y="2353660"/>
            <a:ext cx="819921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Minimal changes: </a:t>
            </a:r>
          </a:p>
          <a:p>
            <a:pPr lvl="1"/>
            <a:r>
              <a:rPr lang="en-US" sz="1600" dirty="0">
                <a:latin typeface="+mn-lt"/>
              </a:rPr>
              <a:t>Given the LHC stability and reproducibility, and extrapolating from 2023, the pp cycle could be re-commissioned in 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30-35days </a:t>
            </a:r>
            <a:r>
              <a:rPr lang="en-US" sz="1600" dirty="0">
                <a:latin typeface="+mn-lt"/>
              </a:rPr>
              <a:t>(subject to machine availability). 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Modest changes: </a:t>
            </a:r>
          </a:p>
          <a:p>
            <a:pPr lvl="1"/>
            <a:r>
              <a:rPr lang="en-US" sz="1600" dirty="0">
                <a:latin typeface="+mn-lt"/>
              </a:rPr>
              <a:t>Changing the Beta* will add some overhead to the pp commissioning time (however other cycles remain unchanged). A first estimate is 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33-38 days </a:t>
            </a:r>
            <a:r>
              <a:rPr lang="en-US" sz="1600" dirty="0">
                <a:latin typeface="+mn-lt"/>
              </a:rPr>
              <a:t>for commissioning.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In 2024 Easter is 19 days after the start of commissioning. </a:t>
            </a:r>
          </a:p>
          <a:p>
            <a:pPr lvl="1"/>
            <a:r>
              <a:rPr lang="en-US" sz="1600" dirty="0">
                <a:latin typeface="+mn-lt"/>
              </a:rPr>
              <a:t>Minimal changes: the first Stable Beams possibly at the end of Easter weekend</a:t>
            </a:r>
          </a:p>
          <a:p>
            <a:pPr lvl="1"/>
            <a:r>
              <a:rPr lang="en-US" sz="1600" dirty="0">
                <a:latin typeface="+mn-lt"/>
              </a:rPr>
              <a:t>Modest changes: commissioning ongoing throughout Easter</a:t>
            </a:r>
            <a:endParaRPr lang="en-GB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38CC02E-73AC-E49E-6B33-3D05BB3543E4}"/>
              </a:ext>
            </a:extLst>
          </p:cNvPr>
          <p:cNvSpPr txBox="1">
            <a:spLocks/>
          </p:cNvSpPr>
          <p:nvPr/>
        </p:nvSpPr>
        <p:spPr>
          <a:xfrm>
            <a:off x="8632242" y="2968140"/>
            <a:ext cx="3339723" cy="26480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>
            <a:normAutofit fontScale="92500" lnSpcReduction="20000"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13" indent="-457200" fontAlgn="auto"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Proton physics cycle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/>
              <a:t>3 options</a:t>
            </a:r>
          </a:p>
          <a:p>
            <a:pPr marL="493713" indent="-457200" fontAlgn="auto"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O-O and p-O cycle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/>
              <a:t>Copy of ION cycle</a:t>
            </a:r>
          </a:p>
          <a:p>
            <a:pPr marL="493713" indent="-457200" fontAlgn="auto"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Pb-Pb ION cycle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/>
              <a:t>Likely only modest changes, perhaps moving squeeze to Flat Top. Mainly re-check 2023 settings.</a:t>
            </a:r>
          </a:p>
          <a:p>
            <a:pPr marL="493713" indent="-457200" fontAlgn="auto"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P-Pref cycle 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/>
              <a:t>Re-check 2023 settings</a:t>
            </a:r>
          </a:p>
          <a:p>
            <a:pPr marL="493713" indent="-457200" fontAlgn="auto">
              <a:spcAft>
                <a:spcPts val="0"/>
              </a:spcAft>
              <a:buFont typeface="+mj-lt"/>
              <a:buAutoNum type="arabicPeriod"/>
            </a:pPr>
            <a:r>
              <a:rPr lang="en-US" sz="1800" dirty="0" err="1"/>
              <a:t>VdM</a:t>
            </a:r>
            <a:r>
              <a:rPr lang="en-US" sz="1800" dirty="0"/>
              <a:t> cycle</a:t>
            </a:r>
          </a:p>
          <a:p>
            <a:pPr lvl="1" fontAlgn="auto">
              <a:spcAft>
                <a:spcPts val="0"/>
              </a:spcAft>
            </a:pPr>
            <a:r>
              <a:rPr lang="en-US" sz="1200" dirty="0"/>
              <a:t>Re-check 2023 settings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32A9BFD-D522-BA71-2537-8D17CA444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421" y="960862"/>
            <a:ext cx="975367" cy="201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95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F1305-452D-37B9-B250-A57E9193B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F96A16-C0A1-46CE-601A-173DB1151D40}"/>
              </a:ext>
            </a:extLst>
          </p:cNvPr>
          <p:cNvSpPr txBox="1"/>
          <p:nvPr/>
        </p:nvSpPr>
        <p:spPr>
          <a:xfrm>
            <a:off x="2985195" y="1393535"/>
            <a:ext cx="48774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+mn-lt"/>
              </a:rPr>
              <a:t>A look back</a:t>
            </a:r>
          </a:p>
          <a:p>
            <a:r>
              <a:rPr lang="en-US" sz="2000" dirty="0">
                <a:solidFill>
                  <a:srgbClr val="002060"/>
                </a:solidFill>
                <a:latin typeface="+mn-lt"/>
              </a:rPr>
              <a:t>- Commissioning in 2023</a:t>
            </a:r>
          </a:p>
          <a:p>
            <a:r>
              <a:rPr lang="en-US" sz="2000" dirty="0">
                <a:solidFill>
                  <a:srgbClr val="002060"/>
                </a:solidFill>
                <a:latin typeface="+mn-lt"/>
              </a:rPr>
              <a:t>- Recovery from IT.L8</a:t>
            </a:r>
          </a:p>
          <a:p>
            <a:endParaRPr lang="en-US" sz="2000" dirty="0">
              <a:solidFill>
                <a:srgbClr val="002060"/>
              </a:solidFill>
              <a:latin typeface="+mn-lt"/>
            </a:endParaRPr>
          </a:p>
          <a:p>
            <a:r>
              <a:rPr lang="en-US" sz="2000" dirty="0">
                <a:solidFill>
                  <a:srgbClr val="002060"/>
                </a:solidFill>
                <a:latin typeface="+mn-lt"/>
              </a:rPr>
              <a:t>How can we improve?</a:t>
            </a:r>
          </a:p>
          <a:p>
            <a:endParaRPr lang="en-GB" sz="2000" dirty="0">
              <a:solidFill>
                <a:srgbClr val="002060"/>
              </a:solidFill>
              <a:latin typeface="+mn-lt"/>
            </a:endParaRPr>
          </a:p>
          <a:p>
            <a:r>
              <a:rPr lang="en-GB" sz="2000" dirty="0">
                <a:solidFill>
                  <a:srgbClr val="002060"/>
                </a:solidFill>
                <a:latin typeface="+mn-lt"/>
              </a:rPr>
              <a:t>Outlook to 2024 commissioning</a:t>
            </a:r>
          </a:p>
          <a:p>
            <a:endParaRPr lang="en-US" sz="20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80893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F1305-452D-37B9-B250-A57E9193B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F96A16-C0A1-46CE-601A-173DB1151D40}"/>
              </a:ext>
            </a:extLst>
          </p:cNvPr>
          <p:cNvSpPr txBox="1"/>
          <p:nvPr/>
        </p:nvSpPr>
        <p:spPr>
          <a:xfrm>
            <a:off x="450465" y="1305341"/>
            <a:ext cx="11521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  <a:latin typeface="+mn-lt"/>
              </a:rPr>
              <a:t>Commissioning in 2023 was a success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>, delivering 1200b pp physics in 40days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Thanks to the LHC demonstrating it is a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stable and reproducible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And thanks to the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effort, dedication and expertise 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>from many </a:t>
            </a:r>
            <a:r>
              <a:rPr lang="en-GB" dirty="0" err="1">
                <a:solidFill>
                  <a:srgbClr val="002060"/>
                </a:solidFill>
                <a:latin typeface="+mn-lt"/>
              </a:rPr>
              <a:t>many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> teams</a:t>
            </a:r>
          </a:p>
          <a:p>
            <a:endParaRPr lang="en-GB" dirty="0">
              <a:solidFill>
                <a:srgbClr val="002060"/>
              </a:solidFill>
              <a:latin typeface="+mn-lt"/>
            </a:endParaRPr>
          </a:p>
          <a:p>
            <a:r>
              <a:rPr lang="en-GB" dirty="0">
                <a:solidFill>
                  <a:srgbClr val="002060"/>
                </a:solidFill>
                <a:latin typeface="+mn-lt"/>
              </a:rPr>
              <a:t>The experience of commissioning &amp; fault recovery shows we are very efficient when </a:t>
            </a:r>
            <a:r>
              <a:rPr lang="en-GB" dirty="0">
                <a:solidFill>
                  <a:srgbClr val="00B050"/>
                </a:solidFill>
                <a:latin typeface="+mn-lt"/>
              </a:rPr>
              <a:t>changes are modest and well prepared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Delivering </a:t>
            </a:r>
            <a:r>
              <a:rPr lang="en-GB" dirty="0">
                <a:solidFill>
                  <a:srgbClr val="00B050"/>
                </a:solidFill>
                <a:latin typeface="+mn-lt"/>
              </a:rPr>
              <a:t>1200b stable beams 30days after the first turn is a realistic goal during run3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Such a result would be the sum of several </a:t>
            </a:r>
            <a:r>
              <a:rPr lang="en-GB" dirty="0">
                <a:solidFill>
                  <a:srgbClr val="00B050"/>
                </a:solidFill>
                <a:latin typeface="+mn-lt"/>
              </a:rPr>
              <a:t>marginal gains 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>from tools, expert availability, optics stability, machine availability, experience from previous year, etc</a:t>
            </a:r>
          </a:p>
          <a:p>
            <a:endParaRPr lang="en-GB" dirty="0">
              <a:solidFill>
                <a:srgbClr val="002060"/>
              </a:solidFill>
              <a:latin typeface="+mn-lt"/>
            </a:endParaRPr>
          </a:p>
          <a:p>
            <a:r>
              <a:rPr lang="en-GB" dirty="0">
                <a:solidFill>
                  <a:srgbClr val="002060"/>
                </a:solidFill>
                <a:latin typeface="+mn-lt"/>
              </a:rPr>
              <a:t>Suitable </a:t>
            </a:r>
            <a:r>
              <a:rPr lang="en-GB" dirty="0">
                <a:solidFill>
                  <a:srgbClr val="00B050"/>
                </a:solidFill>
                <a:latin typeface="+mn-lt"/>
              </a:rPr>
              <a:t>tools, procedures and expert support 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>are more important as the </a:t>
            </a:r>
            <a:r>
              <a:rPr lang="en-GB" dirty="0">
                <a:solidFill>
                  <a:srgbClr val="00B050"/>
                </a:solidFill>
                <a:latin typeface="+mn-lt"/>
              </a:rPr>
              <a:t>commissioning time gets shorter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A complementary benefit is that the operations team can handle more of the commissioning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This also leads to commissioning schedules being less complex and more adapted to efficient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Consider investing more time to finish the preparation of other cycles during the pp commissioning at the start of the year (for example interleaved with the intensity ramp-up)</a:t>
            </a:r>
          </a:p>
          <a:p>
            <a:endParaRPr lang="en-GB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042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029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E76FF-0EDF-6E55-99C6-BF89E2915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CONTEXT</a:t>
            </a:r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6D8ED5CB-4F06-F2D3-3861-DD87ACD5B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1030" name="Diagram 1029">
            <a:extLst>
              <a:ext uri="{FF2B5EF4-FFF2-40B4-BE49-F238E27FC236}">
                <a16:creationId xmlns:a16="http://schemas.microsoft.com/office/drawing/2014/main" id="{0EB7352A-19CF-F755-6D70-B9C91B5682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2760711"/>
              </p:ext>
            </p:extLst>
          </p:nvPr>
        </p:nvGraphicFramePr>
        <p:xfrm>
          <a:off x="129052" y="702245"/>
          <a:ext cx="11933897" cy="1822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F529174E-C08F-484D-6B07-DDDF9D58A2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6967" y="2183346"/>
            <a:ext cx="3999138" cy="227252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C1978F-98B7-E304-C770-AC21C871F5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628" y="2258573"/>
            <a:ext cx="5012400" cy="26631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1F4E155-0DF4-CAE3-D32E-02D184E682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85085" y="3978949"/>
            <a:ext cx="3889057" cy="22747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5BC273C-320C-3A45-4D72-5C231C74C7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5672" y="3423248"/>
            <a:ext cx="1941295" cy="27609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D495C7-5218-55A0-8502-FCC9B11E6644}"/>
              </a:ext>
            </a:extLst>
          </p:cNvPr>
          <p:cNvSpPr txBox="1"/>
          <p:nvPr/>
        </p:nvSpPr>
        <p:spPr>
          <a:xfrm>
            <a:off x="9746275" y="2838473"/>
            <a:ext cx="2411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1600" b="1" kern="0" dirty="0">
                <a:solidFill>
                  <a:srgbClr val="FF0000"/>
                </a:solidFill>
                <a:latin typeface="Arial"/>
                <a:cs typeface="Arial"/>
                <a:sym typeface="Arial"/>
              </a:rPr>
              <a:t>Problem found with TCPCH.A4L7.B1</a:t>
            </a:r>
          </a:p>
        </p:txBody>
      </p:sp>
    </p:spTree>
    <p:extLst>
      <p:ext uri="{BB962C8B-B14F-4D97-AF65-F5344CB8AC3E}">
        <p14:creationId xmlns:p14="http://schemas.microsoft.com/office/powerpoint/2010/main" val="3679069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E76FF-0EDF-6E55-99C6-BF89E2915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CONTEXT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21B7C48D-1F8E-3E1F-1D7C-B08E684FB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1030" name="Diagram 1029">
            <a:extLst>
              <a:ext uri="{FF2B5EF4-FFF2-40B4-BE49-F238E27FC236}">
                <a16:creationId xmlns:a16="http://schemas.microsoft.com/office/drawing/2014/main" id="{0EB7352A-19CF-F755-6D70-B9C91B5682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833192"/>
              </p:ext>
            </p:extLst>
          </p:nvPr>
        </p:nvGraphicFramePr>
        <p:xfrm>
          <a:off x="129052" y="702245"/>
          <a:ext cx="11933897" cy="1822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65599E9-FA2B-CA74-9D1B-CCC652C168DA}"/>
              </a:ext>
            </a:extLst>
          </p:cNvPr>
          <p:cNvSpPr txBox="1"/>
          <p:nvPr/>
        </p:nvSpPr>
        <p:spPr>
          <a:xfrm>
            <a:off x="7038198" y="2859385"/>
            <a:ext cx="2411604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UP to 1200b STABLE beams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BC3E7FE-93B7-59BF-F65A-8700E96B6379}"/>
              </a:ext>
            </a:extLst>
          </p:cNvPr>
          <p:cNvCxnSpPr>
            <a:cxnSpLocks/>
          </p:cNvCxnSpPr>
          <p:nvPr/>
        </p:nvCxnSpPr>
        <p:spPr>
          <a:xfrm flipH="1" flipV="1">
            <a:off x="8052079" y="2186117"/>
            <a:ext cx="1" cy="72534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04D547D-EB85-C2DD-B861-5C1FEF39947C}"/>
              </a:ext>
            </a:extLst>
          </p:cNvPr>
          <p:cNvSpPr txBox="1"/>
          <p:nvPr/>
        </p:nvSpPr>
        <p:spPr>
          <a:xfrm>
            <a:off x="2913075" y="2961349"/>
            <a:ext cx="24116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From 1</a:t>
            </a:r>
            <a:r>
              <a:rPr lang="en-US" sz="1867" b="1" kern="0" baseline="3000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st</a:t>
            </a:r>
            <a:r>
              <a:rPr lang="en-US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Turn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99E21D6-84E5-DE10-D364-49EEEC7EA2BD}"/>
              </a:ext>
            </a:extLst>
          </p:cNvPr>
          <p:cNvCxnSpPr>
            <a:cxnSpLocks/>
          </p:cNvCxnSpPr>
          <p:nvPr/>
        </p:nvCxnSpPr>
        <p:spPr>
          <a:xfrm flipV="1">
            <a:off x="4090564" y="2173679"/>
            <a:ext cx="0" cy="73777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F6220AE-6D94-9337-A27E-A2F95282A3A8}"/>
              </a:ext>
            </a:extLst>
          </p:cNvPr>
          <p:cNvCxnSpPr>
            <a:cxnSpLocks/>
          </p:cNvCxnSpPr>
          <p:nvPr/>
        </p:nvCxnSpPr>
        <p:spPr>
          <a:xfrm flipV="1">
            <a:off x="6096001" y="2238445"/>
            <a:ext cx="0" cy="1000838"/>
          </a:xfrm>
          <a:prstGeom prst="straightConnector1">
            <a:avLst/>
          </a:prstGeom>
          <a:ln w="57150">
            <a:solidFill>
              <a:srgbClr val="92D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C18B3A0-C62A-31A2-943B-775A45B86A1E}"/>
              </a:ext>
            </a:extLst>
          </p:cNvPr>
          <p:cNvSpPr txBox="1"/>
          <p:nvPr/>
        </p:nvSpPr>
        <p:spPr>
          <a:xfrm>
            <a:off x="4890198" y="3312810"/>
            <a:ext cx="2411604" cy="379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1867" b="1" kern="0" dirty="0">
                <a:solidFill>
                  <a:srgbClr val="92D050"/>
                </a:solidFill>
                <a:latin typeface="Arial"/>
                <a:cs typeface="Arial"/>
                <a:sym typeface="Arial"/>
              </a:rPr>
              <a:t>1</a:t>
            </a:r>
            <a:r>
              <a:rPr lang="en-US" sz="1867" b="1" kern="0" baseline="30000" dirty="0">
                <a:solidFill>
                  <a:srgbClr val="92D050"/>
                </a:solidFill>
                <a:latin typeface="Arial"/>
                <a:cs typeface="Arial"/>
                <a:sym typeface="Arial"/>
              </a:rPr>
              <a:t>st</a:t>
            </a:r>
            <a:r>
              <a:rPr lang="en-US" sz="1867" b="1" kern="0" dirty="0">
                <a:solidFill>
                  <a:srgbClr val="92D050"/>
                </a:solidFill>
                <a:latin typeface="Arial"/>
                <a:cs typeface="Arial"/>
                <a:sym typeface="Arial"/>
              </a:rPr>
              <a:t> Stable Beams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9CE4EFF-F2E9-4F29-0424-8872A5D3C622}"/>
              </a:ext>
            </a:extLst>
          </p:cNvPr>
          <p:cNvGrpSpPr>
            <a:grpSpLocks noChangeAspect="1"/>
          </p:cNvGrpSpPr>
          <p:nvPr/>
        </p:nvGrpSpPr>
        <p:grpSpPr>
          <a:xfrm>
            <a:off x="2168465" y="3963366"/>
            <a:ext cx="7736670" cy="2133628"/>
            <a:chOff x="2403593" y="3696388"/>
            <a:chExt cx="9201587" cy="253762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35BF1EC-6300-90D0-EE17-B3DA775311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634" b="1355"/>
            <a:stretch/>
          </p:blipFill>
          <p:spPr>
            <a:xfrm>
              <a:off x="3407650" y="3696388"/>
              <a:ext cx="3580790" cy="253617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36E83AE-5C45-A25F-7D55-65B6C8031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48886" y="3708826"/>
              <a:ext cx="4856294" cy="252518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D8732F5-794A-894A-CB0A-E19DEE83EB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1420"/>
            <a:stretch/>
          </p:blipFill>
          <p:spPr>
            <a:xfrm>
              <a:off x="2403593" y="3800979"/>
              <a:ext cx="1061050" cy="24315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6183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77792-FF25-38AC-3745-EB8A9D52B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Simplified commissioning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DD7D1-30AB-CFC6-984B-7E9C7B6F5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18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A855401-AB46-C1D7-6C6F-7BF778D65A30}"/>
              </a:ext>
            </a:extLst>
          </p:cNvPr>
          <p:cNvSpPr/>
          <p:nvPr/>
        </p:nvSpPr>
        <p:spPr>
          <a:xfrm>
            <a:off x="1348673" y="941756"/>
            <a:ext cx="5897953" cy="4942775"/>
          </a:xfrm>
          <a:prstGeom prst="roundRect">
            <a:avLst>
              <a:gd name="adj" fmla="val 392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lang="en-US" sz="1600" kern="0" dirty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AF8EC9B-45DB-0A79-5C87-1BC7DFEDBCA9}"/>
              </a:ext>
            </a:extLst>
          </p:cNvPr>
          <p:cNvSpPr/>
          <p:nvPr/>
        </p:nvSpPr>
        <p:spPr>
          <a:xfrm>
            <a:off x="7353290" y="911060"/>
            <a:ext cx="4744711" cy="4942776"/>
          </a:xfrm>
          <a:prstGeom prst="roundRect">
            <a:avLst>
              <a:gd name="adj" fmla="val 546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lang="en-US" sz="1867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E669AD-3612-8185-F6BE-94ADF0C3A62D}"/>
              </a:ext>
            </a:extLst>
          </p:cNvPr>
          <p:cNvSpPr txBox="1"/>
          <p:nvPr/>
        </p:nvSpPr>
        <p:spPr>
          <a:xfrm>
            <a:off x="5875780" y="901593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450 GeV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D028AD-F12E-0D55-8153-A17D51BAC6A7}"/>
              </a:ext>
            </a:extLst>
          </p:cNvPr>
          <p:cNvSpPr txBox="1"/>
          <p:nvPr/>
        </p:nvSpPr>
        <p:spPr>
          <a:xfrm>
            <a:off x="10748956" y="901593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6.8 </a:t>
            </a:r>
            <a:r>
              <a:rPr lang="en-US" b="1" kern="0" dirty="0" err="1">
                <a:solidFill>
                  <a:srgbClr val="000000"/>
                </a:solidFill>
                <a:latin typeface="Arial"/>
                <a:cs typeface="Arial"/>
                <a:sym typeface="Arial"/>
              </a:rPr>
              <a:t>TeV</a:t>
            </a:r>
            <a:endParaRPr lang="en-US" b="1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F3D3BD-2EB7-227B-5129-05CC8A37CF14}"/>
              </a:ext>
            </a:extLst>
          </p:cNvPr>
          <p:cNvCxnSpPr>
            <a:cxnSpLocks/>
          </p:cNvCxnSpPr>
          <p:nvPr/>
        </p:nvCxnSpPr>
        <p:spPr>
          <a:xfrm>
            <a:off x="1044334" y="1196639"/>
            <a:ext cx="137074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270EADC-B030-5AB1-D4B6-6634EF7501BA}"/>
              </a:ext>
            </a:extLst>
          </p:cNvPr>
          <p:cNvSpPr txBox="1"/>
          <p:nvPr/>
        </p:nvSpPr>
        <p:spPr>
          <a:xfrm>
            <a:off x="32198" y="101197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Probe</a:t>
            </a:r>
          </a:p>
        </p:txBody>
      </p:sp>
      <p:sp>
        <p:nvSpPr>
          <p:cNvPr id="31" name="Rounded Rectangle 40">
            <a:extLst>
              <a:ext uri="{FF2B5EF4-FFF2-40B4-BE49-F238E27FC236}">
                <a16:creationId xmlns:a16="http://schemas.microsoft.com/office/drawing/2014/main" id="{4806458D-08A6-61BA-063B-FA694B1B36D9}"/>
              </a:ext>
            </a:extLst>
          </p:cNvPr>
          <p:cNvSpPr/>
          <p:nvPr/>
        </p:nvSpPr>
        <p:spPr>
          <a:xfrm>
            <a:off x="2415080" y="1020829"/>
            <a:ext cx="2142304" cy="351620"/>
          </a:xfrm>
          <a:prstGeom prst="roundRect">
            <a:avLst/>
          </a:prstGeom>
          <a:solidFill>
            <a:srgbClr val="FFEED9"/>
          </a:solidFill>
          <a:ln w="28575">
            <a:solidFill>
              <a:srgbClr val="92A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GB" sz="1200" b="1" kern="0" dirty="0">
                <a:solidFill>
                  <a:srgbClr val="EEFF41">
                    <a:lumMod val="50000"/>
                  </a:srgbClr>
                </a:solidFill>
                <a:latin typeface="Arial"/>
                <a:sym typeface="Arial"/>
              </a:rPr>
              <a:t>Probe Setup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752560B-B5AF-207B-C776-0C823C9ACF8C}"/>
              </a:ext>
            </a:extLst>
          </p:cNvPr>
          <p:cNvCxnSpPr>
            <a:cxnSpLocks/>
            <a:endCxn id="39" idx="0"/>
          </p:cNvCxnSpPr>
          <p:nvPr/>
        </p:nvCxnSpPr>
        <p:spPr>
          <a:xfrm>
            <a:off x="3486232" y="1416639"/>
            <a:ext cx="0" cy="1893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9" name="Rounded Rectangle 34">
            <a:extLst>
              <a:ext uri="{FF2B5EF4-FFF2-40B4-BE49-F238E27FC236}">
                <a16:creationId xmlns:a16="http://schemas.microsoft.com/office/drawing/2014/main" id="{5F9771A4-3D17-AB9B-1D00-DDCD3C217F6F}"/>
              </a:ext>
            </a:extLst>
          </p:cNvPr>
          <p:cNvSpPr/>
          <p:nvPr/>
        </p:nvSpPr>
        <p:spPr>
          <a:xfrm>
            <a:off x="2206002" y="1606002"/>
            <a:ext cx="2560460" cy="362181"/>
          </a:xfrm>
          <a:prstGeom prst="roundRect">
            <a:avLst/>
          </a:prstGeom>
          <a:solidFill>
            <a:srgbClr val="FFEED9"/>
          </a:solidFill>
          <a:ln w="28575">
            <a:solidFill>
              <a:srgbClr val="92A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GB" sz="1200" b="1" kern="0" dirty="0">
                <a:solidFill>
                  <a:srgbClr val="EEFF41">
                    <a:lumMod val="50000"/>
                  </a:srgbClr>
                </a:solidFill>
                <a:latin typeface="Arial"/>
                <a:sym typeface="Arial"/>
              </a:rPr>
              <a:t>Optics correction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0B1F148-2970-F992-1256-D61CA4C86174}"/>
              </a:ext>
            </a:extLst>
          </p:cNvPr>
          <p:cNvGrpSpPr/>
          <p:nvPr/>
        </p:nvGrpSpPr>
        <p:grpSpPr>
          <a:xfrm>
            <a:off x="4766462" y="1616563"/>
            <a:ext cx="5436431" cy="1351578"/>
            <a:chOff x="4766462" y="1616563"/>
            <a:chExt cx="5436431" cy="1351578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BF7D8649-5BA9-96B8-4CBD-E75E22A4E9ED}"/>
                </a:ext>
              </a:extLst>
            </p:cNvPr>
            <p:cNvCxnSpPr>
              <a:cxnSpLocks/>
              <a:stCxn id="39" idx="3"/>
              <a:endCxn id="41" idx="1"/>
            </p:cNvCxnSpPr>
            <p:nvPr/>
          </p:nvCxnSpPr>
          <p:spPr>
            <a:xfrm>
              <a:off x="4766462" y="1787093"/>
              <a:ext cx="3006659" cy="528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45665A6-3E1D-76AA-C0E7-2188986E9D42}"/>
                </a:ext>
              </a:extLst>
            </p:cNvPr>
            <p:cNvSpPr/>
            <p:nvPr/>
          </p:nvSpPr>
          <p:spPr>
            <a:xfrm>
              <a:off x="7773121" y="1616563"/>
              <a:ext cx="2142304" cy="351620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Probe Setup</a:t>
              </a:r>
            </a:p>
          </p:txBody>
        </p:sp>
        <p:sp>
          <p:nvSpPr>
            <p:cNvPr id="43" name="Rounded Rectangle 25">
              <a:extLst>
                <a:ext uri="{FF2B5EF4-FFF2-40B4-BE49-F238E27FC236}">
                  <a16:creationId xmlns:a16="http://schemas.microsoft.com/office/drawing/2014/main" id="{D0D2ED3F-06CA-E3AC-8DBE-D6E515BF50D9}"/>
                </a:ext>
              </a:extLst>
            </p:cNvPr>
            <p:cNvSpPr/>
            <p:nvPr/>
          </p:nvSpPr>
          <p:spPr>
            <a:xfrm>
              <a:off x="7485653" y="2118718"/>
              <a:ext cx="2717240" cy="351620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Ramp &amp; squeeze setup</a:t>
              </a:r>
            </a:p>
          </p:txBody>
        </p:sp>
        <p:sp>
          <p:nvSpPr>
            <p:cNvPr id="44" name="Rounded Rectangle 26">
              <a:extLst>
                <a:ext uri="{FF2B5EF4-FFF2-40B4-BE49-F238E27FC236}">
                  <a16:creationId xmlns:a16="http://schemas.microsoft.com/office/drawing/2014/main" id="{3F815881-9368-0894-F1B7-D7E61E73ABFC}"/>
                </a:ext>
              </a:extLst>
            </p:cNvPr>
            <p:cNvSpPr/>
            <p:nvPr/>
          </p:nvSpPr>
          <p:spPr>
            <a:xfrm>
              <a:off x="7712841" y="2621035"/>
              <a:ext cx="2262864" cy="347106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Optics correction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86347A59-0823-D29A-63E8-C9D6D945C7F2}"/>
                </a:ext>
              </a:extLst>
            </p:cNvPr>
            <p:cNvCxnSpPr>
              <a:cxnSpLocks/>
              <a:stCxn id="41" idx="2"/>
              <a:endCxn id="43" idx="0"/>
            </p:cNvCxnSpPr>
            <p:nvPr/>
          </p:nvCxnSpPr>
          <p:spPr>
            <a:xfrm>
              <a:off x="8844273" y="1968183"/>
              <a:ext cx="0" cy="15053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D4702367-1882-F4C4-98E0-36EACFB52795}"/>
                </a:ext>
              </a:extLst>
            </p:cNvPr>
            <p:cNvCxnSpPr>
              <a:cxnSpLocks/>
              <a:stCxn id="43" idx="2"/>
              <a:endCxn id="44" idx="0"/>
            </p:cNvCxnSpPr>
            <p:nvPr/>
          </p:nvCxnSpPr>
          <p:spPr>
            <a:xfrm>
              <a:off x="8844273" y="2470338"/>
              <a:ext cx="0" cy="15069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C3730F9-F27D-F768-E4D8-9A43C5217D37}"/>
              </a:ext>
            </a:extLst>
          </p:cNvPr>
          <p:cNvSpPr txBox="1"/>
          <p:nvPr/>
        </p:nvSpPr>
        <p:spPr>
          <a:xfrm>
            <a:off x="67022" y="3136478"/>
            <a:ext cx="10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INDIV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EADB26A-7DE9-E54B-C3E6-84B6B65E1387}"/>
              </a:ext>
            </a:extLst>
          </p:cNvPr>
          <p:cNvGrpSpPr/>
          <p:nvPr/>
        </p:nvGrpSpPr>
        <p:grpSpPr>
          <a:xfrm>
            <a:off x="1044334" y="1968183"/>
            <a:ext cx="9206897" cy="1524401"/>
            <a:chOff x="1044334" y="1968183"/>
            <a:chExt cx="9206897" cy="1524401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0E6A6709-2678-7184-F592-704AEBA9F77D}"/>
                </a:ext>
              </a:extLst>
            </p:cNvPr>
            <p:cNvCxnSpPr>
              <a:cxnSpLocks/>
              <a:endCxn id="55" idx="1"/>
            </p:cNvCxnSpPr>
            <p:nvPr/>
          </p:nvCxnSpPr>
          <p:spPr>
            <a:xfrm>
              <a:off x="1044334" y="3321144"/>
              <a:ext cx="827116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29E7AFB2-2CD4-53BD-A229-3F18E2FD007C}"/>
                </a:ext>
              </a:extLst>
            </p:cNvPr>
            <p:cNvCxnSpPr>
              <a:cxnSpLocks/>
            </p:cNvCxnSpPr>
            <p:nvPr/>
          </p:nvCxnSpPr>
          <p:spPr>
            <a:xfrm>
              <a:off x="3484460" y="1968183"/>
              <a:ext cx="0" cy="118127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5" name="Rounded Rectangle 40">
              <a:extLst>
                <a:ext uri="{FF2B5EF4-FFF2-40B4-BE49-F238E27FC236}">
                  <a16:creationId xmlns:a16="http://schemas.microsoft.com/office/drawing/2014/main" id="{F59103D1-3D3E-0EA5-9689-D4CC64B34C0C}"/>
                </a:ext>
              </a:extLst>
            </p:cNvPr>
            <p:cNvSpPr/>
            <p:nvPr/>
          </p:nvSpPr>
          <p:spPr>
            <a:xfrm>
              <a:off x="1871450" y="3149705"/>
              <a:ext cx="8379781" cy="342879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Nominal Setup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60EFA9EE-AEAB-916E-BA05-18950B2245C6}"/>
                </a:ext>
              </a:extLst>
            </p:cNvPr>
            <p:cNvCxnSpPr>
              <a:cxnSpLocks/>
              <a:stCxn id="44" idx="2"/>
            </p:cNvCxnSpPr>
            <p:nvPr/>
          </p:nvCxnSpPr>
          <p:spPr>
            <a:xfrm flipH="1">
              <a:off x="8844272" y="2968141"/>
              <a:ext cx="1" cy="18131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D207BB4D-9D98-C8E2-4AB0-E2A0E2F0FE4A}"/>
              </a:ext>
            </a:extLst>
          </p:cNvPr>
          <p:cNvSpPr txBox="1"/>
          <p:nvPr/>
        </p:nvSpPr>
        <p:spPr>
          <a:xfrm>
            <a:off x="37345" y="533801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Trains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AE950FC7-57C2-1FAF-8120-A61C04A4A2AC}"/>
              </a:ext>
            </a:extLst>
          </p:cNvPr>
          <p:cNvCxnSpPr/>
          <p:nvPr/>
        </p:nvCxnSpPr>
        <p:spPr>
          <a:xfrm>
            <a:off x="-734020" y="395783"/>
            <a:ext cx="0" cy="71745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9776AE1-16F6-A45E-D554-F16757B37860}"/>
              </a:ext>
            </a:extLst>
          </p:cNvPr>
          <p:cNvGrpSpPr/>
          <p:nvPr/>
        </p:nvGrpSpPr>
        <p:grpSpPr>
          <a:xfrm>
            <a:off x="1871450" y="3505810"/>
            <a:ext cx="8331443" cy="1611877"/>
            <a:chOff x="1871450" y="3505810"/>
            <a:chExt cx="8331443" cy="1611877"/>
          </a:xfrm>
        </p:grpSpPr>
        <p:sp>
          <p:nvSpPr>
            <p:cNvPr id="59" name="Rounded Rectangle 28">
              <a:extLst>
                <a:ext uri="{FF2B5EF4-FFF2-40B4-BE49-F238E27FC236}">
                  <a16:creationId xmlns:a16="http://schemas.microsoft.com/office/drawing/2014/main" id="{79E6F0AC-A397-E5C4-BD5B-6C22C231344D}"/>
                </a:ext>
              </a:extLst>
            </p:cNvPr>
            <p:cNvSpPr/>
            <p:nvPr/>
          </p:nvSpPr>
          <p:spPr>
            <a:xfrm>
              <a:off x="7485653" y="4235610"/>
              <a:ext cx="2717240" cy="347113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Collisions &amp; </a:t>
              </a: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Symbol" panose="05050102010706020507" pitchFamily="18" charset="2"/>
                  <a:sym typeface="Arial"/>
                </a:rPr>
                <a:t>b</a:t>
              </a: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* levelling</a:t>
              </a:r>
            </a:p>
          </p:txBody>
        </p:sp>
        <p:sp>
          <p:nvSpPr>
            <p:cNvPr id="60" name="Rounded Rectangle 31">
              <a:extLst>
                <a:ext uri="{FF2B5EF4-FFF2-40B4-BE49-F238E27FC236}">
                  <a16:creationId xmlns:a16="http://schemas.microsoft.com/office/drawing/2014/main" id="{41D3616E-5A60-9C0C-F378-36159A2D7241}"/>
                </a:ext>
              </a:extLst>
            </p:cNvPr>
            <p:cNvSpPr/>
            <p:nvPr/>
          </p:nvSpPr>
          <p:spPr>
            <a:xfrm>
              <a:off x="7485653" y="3697835"/>
              <a:ext cx="2717240" cy="347113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Collimation &amp; aperture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33C4956B-C41F-1D2D-9B13-F93EF9E06386}"/>
                </a:ext>
              </a:extLst>
            </p:cNvPr>
            <p:cNvCxnSpPr>
              <a:cxnSpLocks/>
              <a:endCxn id="60" idx="0"/>
            </p:cNvCxnSpPr>
            <p:nvPr/>
          </p:nvCxnSpPr>
          <p:spPr>
            <a:xfrm>
              <a:off x="8844272" y="3505810"/>
              <a:ext cx="1" cy="1920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9CDB24C3-C30C-D308-3932-DAD66F3D8C1C}"/>
                </a:ext>
              </a:extLst>
            </p:cNvPr>
            <p:cNvCxnSpPr>
              <a:cxnSpLocks/>
              <a:stCxn id="60" idx="2"/>
              <a:endCxn id="59" idx="0"/>
            </p:cNvCxnSpPr>
            <p:nvPr/>
          </p:nvCxnSpPr>
          <p:spPr>
            <a:xfrm>
              <a:off x="8844273" y="4044948"/>
              <a:ext cx="0" cy="1906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74" name="Rounded Rectangle 35">
              <a:extLst>
                <a:ext uri="{FF2B5EF4-FFF2-40B4-BE49-F238E27FC236}">
                  <a16:creationId xmlns:a16="http://schemas.microsoft.com/office/drawing/2014/main" id="{5BEADB3F-535F-36EE-2554-2713BA016B5F}"/>
                </a:ext>
              </a:extLst>
            </p:cNvPr>
            <p:cNvSpPr/>
            <p:nvPr/>
          </p:nvSpPr>
          <p:spPr>
            <a:xfrm>
              <a:off x="1871450" y="3711723"/>
              <a:ext cx="3229564" cy="333110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Injection &amp; dump protection</a:t>
              </a:r>
            </a:p>
          </p:txBody>
        </p:sp>
        <p:sp>
          <p:nvSpPr>
            <p:cNvPr id="75" name="Rounded Rectangle 40">
              <a:extLst>
                <a:ext uri="{FF2B5EF4-FFF2-40B4-BE49-F238E27FC236}">
                  <a16:creationId xmlns:a16="http://schemas.microsoft.com/office/drawing/2014/main" id="{D9FDAD96-C22F-D1D4-B04D-2EF8399ECAF6}"/>
                </a:ext>
              </a:extLst>
            </p:cNvPr>
            <p:cNvSpPr/>
            <p:nvPr/>
          </p:nvSpPr>
          <p:spPr>
            <a:xfrm>
              <a:off x="2163894" y="4235610"/>
              <a:ext cx="2644676" cy="345067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Collimation &amp; aperture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FC8034FC-2F73-B3CB-FCE4-C3C1D53C4951}"/>
                </a:ext>
              </a:extLst>
            </p:cNvPr>
            <p:cNvSpPr/>
            <p:nvPr/>
          </p:nvSpPr>
          <p:spPr>
            <a:xfrm>
              <a:off x="2620759" y="4723935"/>
              <a:ext cx="1730946" cy="393566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US" sz="1400" kern="0" dirty="0">
                  <a:solidFill>
                    <a:srgbClr val="FF0000"/>
                  </a:solidFill>
                  <a:latin typeface="Arial"/>
                  <a:sym typeface="Arial"/>
                </a:rPr>
                <a:t>MP validation</a:t>
              </a:r>
            </a:p>
          </p:txBody>
        </p:sp>
        <p:sp>
          <p:nvSpPr>
            <p:cNvPr id="77" name="&quot;Not Allowed&quot; Symbol 76">
              <a:extLst>
                <a:ext uri="{FF2B5EF4-FFF2-40B4-BE49-F238E27FC236}">
                  <a16:creationId xmlns:a16="http://schemas.microsoft.com/office/drawing/2014/main" id="{F279E60D-56ED-8918-6320-F75447E09341}"/>
                </a:ext>
              </a:extLst>
            </p:cNvPr>
            <p:cNvSpPr/>
            <p:nvPr/>
          </p:nvSpPr>
          <p:spPr>
            <a:xfrm>
              <a:off x="2677955" y="4797499"/>
              <a:ext cx="274972" cy="246438"/>
            </a:xfrm>
            <a:prstGeom prst="noSmoking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endParaRPr lang="en-US" sz="1600" kern="0">
                <a:solidFill>
                  <a:srgbClr val="000000"/>
                </a:solidFill>
                <a:latin typeface="Arial"/>
                <a:sym typeface="Arial"/>
              </a:endParaRPr>
            </a:p>
          </p:txBody>
        </p: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6C68ECCF-839F-95DD-62C5-3CE0DD6DEDF8}"/>
                </a:ext>
              </a:extLst>
            </p:cNvPr>
            <p:cNvCxnSpPr>
              <a:cxnSpLocks/>
            </p:cNvCxnSpPr>
            <p:nvPr/>
          </p:nvCxnSpPr>
          <p:spPr>
            <a:xfrm>
              <a:off x="3484460" y="3505810"/>
              <a:ext cx="0" cy="1773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8869093B-2C44-268E-6370-71E56EED54D4}"/>
                </a:ext>
              </a:extLst>
            </p:cNvPr>
            <p:cNvCxnSpPr>
              <a:cxnSpLocks/>
              <a:stCxn id="74" idx="2"/>
              <a:endCxn id="75" idx="0"/>
            </p:cNvCxnSpPr>
            <p:nvPr/>
          </p:nvCxnSpPr>
          <p:spPr>
            <a:xfrm>
              <a:off x="3486232" y="4044833"/>
              <a:ext cx="0" cy="19077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86DC45A9-FDD9-0E9B-87BB-93A6C9A9799C}"/>
                </a:ext>
              </a:extLst>
            </p:cNvPr>
            <p:cNvCxnSpPr>
              <a:cxnSpLocks/>
              <a:stCxn id="75" idx="2"/>
            </p:cNvCxnSpPr>
            <p:nvPr/>
          </p:nvCxnSpPr>
          <p:spPr>
            <a:xfrm>
              <a:off x="3486232" y="4580677"/>
              <a:ext cx="0" cy="13942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548A1C61-EB23-781E-CCFF-FD089A2BAF18}"/>
                </a:ext>
              </a:extLst>
            </p:cNvPr>
            <p:cNvSpPr/>
            <p:nvPr/>
          </p:nvSpPr>
          <p:spPr>
            <a:xfrm>
              <a:off x="5204514" y="4723750"/>
              <a:ext cx="1588733" cy="393937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US" sz="1200" kern="0" dirty="0">
                  <a:solidFill>
                    <a:srgbClr val="FFFFFF"/>
                  </a:solidFill>
                  <a:latin typeface="Arial"/>
                  <a:sym typeface="Arial"/>
                </a:rPr>
                <a:t>INJ. COLLISIONS</a:t>
              </a:r>
            </a:p>
          </p:txBody>
        </p: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D6EA0098-E90B-4B59-E776-3ADE15C4359E}"/>
                </a:ext>
              </a:extLst>
            </p:cNvPr>
            <p:cNvCxnSpPr>
              <a:cxnSpLocks/>
              <a:stCxn id="76" idx="3"/>
            </p:cNvCxnSpPr>
            <p:nvPr/>
          </p:nvCxnSpPr>
          <p:spPr>
            <a:xfrm flipV="1">
              <a:off x="4351705" y="4917344"/>
              <a:ext cx="852809" cy="337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AFF58AC-6523-D508-60DC-5B20F1DC9E25}"/>
              </a:ext>
            </a:extLst>
          </p:cNvPr>
          <p:cNvGrpSpPr/>
          <p:nvPr/>
        </p:nvGrpSpPr>
        <p:grpSpPr>
          <a:xfrm>
            <a:off x="1044334" y="4582723"/>
            <a:ext cx="10802251" cy="1153009"/>
            <a:chOff x="1044334" y="4582723"/>
            <a:chExt cx="10802251" cy="1153009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E1DD9BB-DF54-A6AC-4515-7561EFD0C47D}"/>
                </a:ext>
              </a:extLst>
            </p:cNvPr>
            <p:cNvSpPr/>
            <p:nvPr/>
          </p:nvSpPr>
          <p:spPr>
            <a:xfrm>
              <a:off x="9990287" y="5295350"/>
              <a:ext cx="1856298" cy="432124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US" sz="1600" kern="0" dirty="0">
                  <a:solidFill>
                    <a:srgbClr val="FFFFFF"/>
                  </a:solidFill>
                  <a:latin typeface="Arial"/>
                  <a:sym typeface="Arial"/>
                </a:rPr>
                <a:t>6.8 </a:t>
              </a:r>
              <a:r>
                <a:rPr lang="en-US" sz="1600" kern="0" dirty="0" err="1">
                  <a:solidFill>
                    <a:srgbClr val="FFFFFF"/>
                  </a:solidFill>
                  <a:latin typeface="Arial"/>
                  <a:sym typeface="Arial"/>
                </a:rPr>
                <a:t>TeV</a:t>
              </a:r>
              <a:r>
                <a:rPr lang="en-US" sz="1600" kern="0" dirty="0">
                  <a:solidFill>
                    <a:srgbClr val="FFFFFF"/>
                  </a:solidFill>
                  <a:latin typeface="Arial"/>
                  <a:sym typeface="Arial"/>
                </a:rPr>
                <a:t> PHYSICS</a:t>
              </a:r>
            </a:p>
          </p:txBody>
        </p: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9DBB738A-0B81-CEA6-4C11-876F29AD3108}"/>
                </a:ext>
              </a:extLst>
            </p:cNvPr>
            <p:cNvSpPr/>
            <p:nvPr/>
          </p:nvSpPr>
          <p:spPr>
            <a:xfrm>
              <a:off x="2606765" y="5309627"/>
              <a:ext cx="1758935" cy="426105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US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Train injection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7FE737BA-A38B-4EF5-BC3E-FC6D97AE0369}"/>
                </a:ext>
              </a:extLst>
            </p:cNvPr>
            <p:cNvSpPr/>
            <p:nvPr/>
          </p:nvSpPr>
          <p:spPr>
            <a:xfrm>
              <a:off x="7988591" y="5295350"/>
              <a:ext cx="1711365" cy="432124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US" sz="1400" kern="0" dirty="0">
                  <a:solidFill>
                    <a:srgbClr val="FF0000"/>
                  </a:solidFill>
                  <a:latin typeface="Arial"/>
                  <a:sym typeface="Arial"/>
                </a:rPr>
                <a:t>MP validation</a:t>
              </a:r>
            </a:p>
            <a:p>
              <a:pPr algn="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US" sz="1400" kern="0" dirty="0">
                  <a:solidFill>
                    <a:srgbClr val="FF0000"/>
                  </a:solidFill>
                  <a:latin typeface="Arial"/>
                  <a:sym typeface="Arial"/>
                </a:rPr>
                <a:t>(intensity ramp)</a:t>
              </a: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25D79C65-3ED6-9A5F-5A6A-82DAB307E7B6}"/>
                </a:ext>
              </a:extLst>
            </p:cNvPr>
            <p:cNvCxnSpPr>
              <a:cxnSpLocks/>
              <a:stCxn id="59" idx="2"/>
              <a:endCxn id="70" idx="0"/>
            </p:cNvCxnSpPr>
            <p:nvPr/>
          </p:nvCxnSpPr>
          <p:spPr>
            <a:xfrm>
              <a:off x="8844273" y="4582723"/>
              <a:ext cx="1" cy="71262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112C73EE-8353-D1F5-9099-F9DBC41F84D3}"/>
                </a:ext>
              </a:extLst>
            </p:cNvPr>
            <p:cNvCxnSpPr>
              <a:cxnSpLocks/>
              <a:stCxn id="70" idx="3"/>
              <a:endCxn id="67" idx="1"/>
            </p:cNvCxnSpPr>
            <p:nvPr/>
          </p:nvCxnSpPr>
          <p:spPr>
            <a:xfrm>
              <a:off x="9699956" y="5511412"/>
              <a:ext cx="29033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740858DE-5F62-1FB6-EDD5-7BB600A871B0}"/>
                </a:ext>
              </a:extLst>
            </p:cNvPr>
            <p:cNvCxnSpPr>
              <a:cxnSpLocks/>
            </p:cNvCxnSpPr>
            <p:nvPr/>
          </p:nvCxnSpPr>
          <p:spPr>
            <a:xfrm>
              <a:off x="1044334" y="5517481"/>
              <a:ext cx="1562431" cy="1039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E18E9D4F-B0AD-B18F-1C87-A4F7A9FDE63F}"/>
                </a:ext>
              </a:extLst>
            </p:cNvPr>
            <p:cNvCxnSpPr>
              <a:cxnSpLocks/>
              <a:stCxn id="76" idx="2"/>
              <a:endCxn id="69" idx="0"/>
            </p:cNvCxnSpPr>
            <p:nvPr/>
          </p:nvCxnSpPr>
          <p:spPr>
            <a:xfrm>
              <a:off x="3486232" y="5117501"/>
              <a:ext cx="1" cy="19212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401590F8-7FA9-A512-3319-0D1973127FB9}"/>
                </a:ext>
              </a:extLst>
            </p:cNvPr>
            <p:cNvCxnSpPr>
              <a:cxnSpLocks/>
              <a:stCxn id="69" idx="3"/>
              <a:endCxn id="89" idx="1"/>
            </p:cNvCxnSpPr>
            <p:nvPr/>
          </p:nvCxnSpPr>
          <p:spPr>
            <a:xfrm>
              <a:off x="4365700" y="5522680"/>
              <a:ext cx="83448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215F7181-CDAE-E452-3196-52CD1C3FB5EF}"/>
                </a:ext>
              </a:extLst>
            </p:cNvPr>
            <p:cNvCxnSpPr>
              <a:cxnSpLocks/>
              <a:stCxn id="89" idx="3"/>
              <a:endCxn id="70" idx="1"/>
            </p:cNvCxnSpPr>
            <p:nvPr/>
          </p:nvCxnSpPr>
          <p:spPr>
            <a:xfrm flipV="1">
              <a:off x="6788917" y="5511412"/>
              <a:ext cx="1199674" cy="1126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" name="&quot;Not Allowed&quot; Symbol 3">
              <a:extLst>
                <a:ext uri="{FF2B5EF4-FFF2-40B4-BE49-F238E27FC236}">
                  <a16:creationId xmlns:a16="http://schemas.microsoft.com/office/drawing/2014/main" id="{13F5F9E9-1B38-E04B-00FF-721EE6DD70F7}"/>
                </a:ext>
              </a:extLst>
            </p:cNvPr>
            <p:cNvSpPr/>
            <p:nvPr/>
          </p:nvSpPr>
          <p:spPr>
            <a:xfrm>
              <a:off x="8054655" y="5388193"/>
              <a:ext cx="274972" cy="246438"/>
            </a:xfrm>
            <a:prstGeom prst="noSmoking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endParaRPr lang="en-US" sz="1600" kern="0">
                <a:solidFill>
                  <a:srgbClr val="000000"/>
                </a:solidFill>
                <a:latin typeface="Arial"/>
                <a:sym typeface="Arial"/>
              </a:endParaRPr>
            </a:p>
          </p:txBody>
        </p:sp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F6C267AA-A75E-1212-5BB2-FC6329F2D4C8}"/>
                </a:ext>
              </a:extLst>
            </p:cNvPr>
            <p:cNvSpPr/>
            <p:nvPr/>
          </p:nvSpPr>
          <p:spPr>
            <a:xfrm>
              <a:off x="5200184" y="5309627"/>
              <a:ext cx="1588733" cy="426105"/>
            </a:xfrm>
            <a:prstGeom prst="roundRect">
              <a:avLst/>
            </a:prstGeom>
            <a:solidFill>
              <a:srgbClr val="FFEED9"/>
            </a:solidFill>
            <a:ln w="28575">
              <a:solidFill>
                <a:srgbClr val="92A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US" sz="1200" b="1" kern="0" dirty="0">
                  <a:solidFill>
                    <a:srgbClr val="EEFF41">
                      <a:lumMod val="50000"/>
                    </a:srgbClr>
                  </a:solidFill>
                  <a:latin typeface="Arial"/>
                  <a:sym typeface="Arial"/>
                </a:rPr>
                <a:t>Scrubbing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957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72EF3-0944-DC6B-365B-74B0900AA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did we commission in 2023?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4352D1-4257-21C1-E639-6B46FF5A8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7513" y="1903038"/>
            <a:ext cx="6636096" cy="3292592"/>
          </a:xfrm>
        </p:spPr>
        <p:txBody>
          <a:bodyPr vert="horz">
            <a:normAutofit fontScale="92500" lnSpcReduction="10000"/>
          </a:bodyPr>
          <a:lstStyle/>
          <a:p>
            <a:pPr marL="493713" indent="-457200">
              <a:spcBef>
                <a:spcPct val="20000"/>
              </a:spcBef>
              <a:buClr>
                <a:schemeClr val="tx1"/>
              </a:buClr>
              <a:buSzPct val="75000"/>
              <a:buFont typeface="+mj-lt"/>
              <a:buAutoNum type="arabicPeriod"/>
            </a:pPr>
            <a:r>
              <a:rPr lang="en-US" sz="2000" kern="1200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Proton physics cycle</a:t>
            </a:r>
          </a:p>
          <a:p>
            <a:pPr marL="720725" lvl="1" indent="-366713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</a:pPr>
            <a:r>
              <a: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 changes due to change of squeeze and addition of </a:t>
            </a:r>
            <a:r>
              <a:rPr lang="en-US" sz="1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LHCb</a:t>
            </a:r>
            <a:r>
              <a: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rotation </a:t>
            </a:r>
          </a:p>
          <a:p>
            <a:pPr marL="720725" lvl="1" indent="-366713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</a:pPr>
            <a:r>
              <a:rPr lang="en-US" sz="1400" dirty="0"/>
              <a:t>However all changes previously validated in 2022 MDs</a:t>
            </a:r>
            <a:endParaRPr lang="en-US" sz="1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93713" indent="-457200">
              <a:spcBef>
                <a:spcPct val="20000"/>
              </a:spcBef>
              <a:buClr>
                <a:schemeClr val="tx1"/>
              </a:buClr>
              <a:buSzPct val="75000"/>
              <a:buFont typeface="+mj-lt"/>
              <a:buAutoNum type="arabicPeriod"/>
            </a:pPr>
            <a:r>
              <a:rPr lang="en-US" sz="2000" kern="1200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Pb-Pb ION cycle</a:t>
            </a:r>
          </a:p>
          <a:p>
            <a:pPr marL="720725" lvl="1" indent="-366713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</a:pPr>
            <a:r>
              <a: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cycle with crystal collimation in production (cycle checked, commissioned in September)</a:t>
            </a:r>
          </a:p>
          <a:p>
            <a:pPr marL="493713" indent="-457200">
              <a:buFont typeface="+mj-lt"/>
              <a:buAutoNum type="arabicPeriod"/>
            </a:pPr>
            <a:r>
              <a:rPr lang="en-US" sz="2000" dirty="0"/>
              <a:t>High Beta cycle (120m and 3km)</a:t>
            </a:r>
          </a:p>
          <a:p>
            <a:pPr lvl="1"/>
            <a:r>
              <a:rPr lang="en-US" sz="1400" dirty="0"/>
              <a:t>New cycle (120m commissioned in June, 3km commissioned in September)</a:t>
            </a:r>
          </a:p>
          <a:p>
            <a:pPr marL="493713" indent="-457200">
              <a:spcBef>
                <a:spcPct val="20000"/>
              </a:spcBef>
              <a:buClr>
                <a:schemeClr val="tx1"/>
              </a:buClr>
              <a:buSzPct val="75000"/>
              <a:buFont typeface="+mj-lt"/>
              <a:buAutoNum type="arabicPeriod"/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P-Pref cycle </a:t>
            </a:r>
          </a:p>
          <a:p>
            <a:pPr lvl="1"/>
            <a:r>
              <a:rPr lang="en-US" sz="1400" dirty="0"/>
              <a:t>New cycle (commissioned in September)</a:t>
            </a:r>
          </a:p>
          <a:p>
            <a:pPr marL="493713" indent="-457200">
              <a:spcBef>
                <a:spcPct val="20000"/>
              </a:spcBef>
              <a:buClr>
                <a:schemeClr val="tx1"/>
              </a:buClr>
              <a:buSzPct val="75000"/>
              <a:buFont typeface="+mj-lt"/>
              <a:buAutoNum type="arabicPeriod"/>
            </a:pPr>
            <a:r>
              <a:rPr lang="en-US" sz="2000" kern="1200" dirty="0" err="1">
                <a:solidFill>
                  <a:srgbClr val="FF6600"/>
                </a:solidFill>
                <a:latin typeface="+mn-lt"/>
                <a:ea typeface="+mn-ea"/>
                <a:cs typeface="+mn-cs"/>
              </a:rPr>
              <a:t>VdM</a:t>
            </a:r>
            <a:r>
              <a:rPr lang="en-US" sz="2000" kern="1200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 cycle</a:t>
            </a:r>
          </a:p>
          <a:p>
            <a:pPr marL="720725" lvl="1" indent="-366713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</a:pPr>
            <a:r>
              <a: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changes compared to 2022 (cycle checked, commissioned in June)</a:t>
            </a:r>
            <a:endParaRPr lang="en-GB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6862286D-1AD7-1B4D-9EB7-96F4D1506B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790"/>
          <a:stretch/>
        </p:blipFill>
        <p:spPr>
          <a:xfrm>
            <a:off x="220035" y="971080"/>
            <a:ext cx="3251005" cy="30724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08F3F4D-EE6B-D846-9B4C-8F036C308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" y="4298310"/>
            <a:ext cx="4984071" cy="96006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AFCCABB-E9A4-4FA2-318B-2F16FAD55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565" y="5140033"/>
            <a:ext cx="1969178" cy="1514987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DF10A3A-A46C-7E57-4565-6ED35F8944FF}"/>
              </a:ext>
            </a:extLst>
          </p:cNvPr>
          <p:cNvSpPr txBox="1">
            <a:spLocks/>
          </p:cNvSpPr>
          <p:nvPr/>
        </p:nvSpPr>
        <p:spPr>
          <a:xfrm>
            <a:off x="75305" y="5258378"/>
            <a:ext cx="1757739" cy="436517"/>
          </a:xfrm>
          <a:prstGeom prst="rect">
            <a:avLst/>
          </a:prstGeom>
        </p:spPr>
        <p:txBody>
          <a:bodyPr vert="horz">
            <a:no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1600" dirty="0"/>
              <a:t>High Beta cycle</a:t>
            </a:r>
            <a:endParaRPr lang="en-GB" sz="1600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93EA5DA0-06A4-A4FA-F8E9-886D14661457}"/>
              </a:ext>
            </a:extLst>
          </p:cNvPr>
          <p:cNvSpPr txBox="1">
            <a:spLocks/>
          </p:cNvSpPr>
          <p:nvPr/>
        </p:nvSpPr>
        <p:spPr>
          <a:xfrm>
            <a:off x="2820951" y="5656489"/>
            <a:ext cx="1757739" cy="436517"/>
          </a:xfrm>
          <a:prstGeom prst="rect">
            <a:avLst/>
          </a:prstGeom>
        </p:spPr>
        <p:txBody>
          <a:bodyPr vert="horz">
            <a:no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r" fontAlgn="auto">
              <a:spcAft>
                <a:spcPts val="0"/>
              </a:spcAft>
              <a:buNone/>
            </a:pPr>
            <a:r>
              <a:rPr lang="en-US" sz="1600" dirty="0"/>
              <a:t>ION cycle</a:t>
            </a:r>
            <a:endParaRPr lang="en-GB" sz="1600" dirty="0"/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9F7DBDFA-5DFF-64AF-17A6-31CFC600C50C}"/>
              </a:ext>
            </a:extLst>
          </p:cNvPr>
          <p:cNvSpPr txBox="1">
            <a:spLocks/>
          </p:cNvSpPr>
          <p:nvPr/>
        </p:nvSpPr>
        <p:spPr>
          <a:xfrm>
            <a:off x="541382" y="3510390"/>
            <a:ext cx="1120002" cy="392315"/>
          </a:xfrm>
          <a:prstGeom prst="rect">
            <a:avLst/>
          </a:prstGeom>
        </p:spPr>
        <p:txBody>
          <a:bodyPr vert="horz">
            <a:no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r" fontAlgn="auto">
              <a:spcAft>
                <a:spcPts val="0"/>
              </a:spcAft>
              <a:buNone/>
            </a:pPr>
            <a:r>
              <a:rPr lang="en-US" sz="1600" dirty="0"/>
              <a:t>pp cycle</a:t>
            </a:r>
            <a:endParaRPr lang="en-GB" sz="1600" dirty="0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9FF1C556-A659-5F21-4728-6FBD514C3E7A}"/>
              </a:ext>
            </a:extLst>
          </p:cNvPr>
          <p:cNvSpPr txBox="1">
            <a:spLocks/>
          </p:cNvSpPr>
          <p:nvPr/>
        </p:nvSpPr>
        <p:spPr>
          <a:xfrm>
            <a:off x="4335780" y="1124700"/>
            <a:ext cx="7416915" cy="7537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dirty="0">
                <a:solidFill>
                  <a:srgbClr val="FF6600"/>
                </a:solidFill>
              </a:rPr>
              <a:t>Close attention needed with 4 out of the 5 cycles </a:t>
            </a:r>
            <a:r>
              <a:rPr lang="en-US" sz="2000" dirty="0"/>
              <a:t>as they were new, or had modifications, compared to 2022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5861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CDC4C47-8A82-DA52-CC29-11DB12727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786388" cy="714265"/>
          </a:xfrm>
        </p:spPr>
        <p:txBody>
          <a:bodyPr>
            <a:noAutofit/>
          </a:bodyPr>
          <a:lstStyle/>
          <a:p>
            <a:r>
              <a:rPr lang="en-GB" sz="3200" dirty="0"/>
              <a:t>2023 Commissioning: as it happened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44EF7B-5F7A-DA52-764C-F7705EF10A4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264548"/>
            <a:ext cx="4397943" cy="3783756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7E633391-F68B-68B6-C1B4-C396231B9C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47" t="2456" b="-1"/>
          <a:stretch/>
        </p:blipFill>
        <p:spPr>
          <a:xfrm>
            <a:off x="371359" y="2740006"/>
            <a:ext cx="11511105" cy="141356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1689F9-4F71-C19F-1C4C-0DC6FE9C46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5"/>
          <a:stretch/>
        </p:blipFill>
        <p:spPr>
          <a:xfrm>
            <a:off x="371359" y="1278320"/>
            <a:ext cx="11511105" cy="1341906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849EF5E-01A7-0210-CE49-C2030B011C96}"/>
              </a:ext>
            </a:extLst>
          </p:cNvPr>
          <p:cNvCxnSpPr>
            <a:cxnSpLocks/>
          </p:cNvCxnSpPr>
          <p:nvPr/>
        </p:nvCxnSpPr>
        <p:spPr>
          <a:xfrm>
            <a:off x="310098" y="5343937"/>
            <a:ext cx="11893973" cy="0"/>
          </a:xfrm>
          <a:prstGeom prst="straightConnector1">
            <a:avLst/>
          </a:prstGeom>
          <a:noFill/>
          <a:ln w="76200" cap="flat" cmpd="sng" algn="ctr">
            <a:solidFill>
              <a:srgbClr val="FFAB4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A991254-50D9-D9A3-DD03-D749D8501132}"/>
              </a:ext>
            </a:extLst>
          </p:cNvPr>
          <p:cNvGrpSpPr/>
          <p:nvPr/>
        </p:nvGrpSpPr>
        <p:grpSpPr>
          <a:xfrm>
            <a:off x="7267453" y="4634982"/>
            <a:ext cx="425700" cy="2310384"/>
            <a:chOff x="6682741" y="3572391"/>
            <a:chExt cx="319275" cy="1732788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3B7F61D-4187-8140-C3A6-D017E068E7D7}"/>
                </a:ext>
              </a:extLst>
            </p:cNvPr>
            <p:cNvSpPr txBox="1"/>
            <p:nvPr/>
          </p:nvSpPr>
          <p:spPr>
            <a:xfrm rot="18000000">
              <a:off x="5931764" y="4323368"/>
              <a:ext cx="1732788" cy="23083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STABLE BEAMS     21/04</a:t>
              </a: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646291A-E501-3E4C-50B4-66BD632A96CE}"/>
                </a:ext>
              </a:extLst>
            </p:cNvPr>
            <p:cNvSpPr/>
            <p:nvPr/>
          </p:nvSpPr>
          <p:spPr>
            <a:xfrm>
              <a:off x="6956297" y="4085017"/>
              <a:ext cx="45719" cy="45719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00000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E8AD389-C1A4-8857-B2F3-D666AEF394B6}"/>
              </a:ext>
            </a:extLst>
          </p:cNvPr>
          <p:cNvGrpSpPr/>
          <p:nvPr/>
        </p:nvGrpSpPr>
        <p:grpSpPr>
          <a:xfrm>
            <a:off x="11433062" y="4578379"/>
            <a:ext cx="307777" cy="1816669"/>
            <a:chOff x="8574772" y="3533309"/>
            <a:chExt cx="230832" cy="1362502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54697B3-08ED-8F75-FE23-0158E95A7FF0}"/>
                </a:ext>
              </a:extLst>
            </p:cNvPr>
            <p:cNvSpPr txBox="1"/>
            <p:nvPr/>
          </p:nvSpPr>
          <p:spPr>
            <a:xfrm rot="18000000">
              <a:off x="8008937" y="4099144"/>
              <a:ext cx="1362502" cy="2308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SB 1200b     06/05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861ED64-6841-02F3-5877-A35D5017652D}"/>
                </a:ext>
              </a:extLst>
            </p:cNvPr>
            <p:cNvSpPr/>
            <p:nvPr/>
          </p:nvSpPr>
          <p:spPr>
            <a:xfrm>
              <a:off x="8731462" y="4092565"/>
              <a:ext cx="45719" cy="45719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00000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DB2C238-EB47-B671-147F-B2A309BC2249}"/>
              </a:ext>
            </a:extLst>
          </p:cNvPr>
          <p:cNvSpPr txBox="1"/>
          <p:nvPr/>
        </p:nvSpPr>
        <p:spPr>
          <a:xfrm rot="18019480">
            <a:off x="7024039" y="4726716"/>
            <a:ext cx="1030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n-lt"/>
              </a:rPr>
              <a:t>25 days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D522904-C1BB-518C-D233-6156915E4D2F}"/>
              </a:ext>
            </a:extLst>
          </p:cNvPr>
          <p:cNvSpPr txBox="1"/>
          <p:nvPr/>
        </p:nvSpPr>
        <p:spPr>
          <a:xfrm rot="17927324">
            <a:off x="11008387" y="4685447"/>
            <a:ext cx="1030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n-lt"/>
              </a:rPr>
              <a:t>40 days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32A0684-7894-17C9-8DC0-618B81E7429C}"/>
              </a:ext>
            </a:extLst>
          </p:cNvPr>
          <p:cNvGrpSpPr/>
          <p:nvPr/>
        </p:nvGrpSpPr>
        <p:grpSpPr>
          <a:xfrm>
            <a:off x="352588" y="4495557"/>
            <a:ext cx="4744882" cy="2432937"/>
            <a:chOff x="352588" y="4495557"/>
            <a:chExt cx="4744882" cy="2432937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E79FFC9-034C-35ED-8051-08DFBF6B7D41}"/>
                </a:ext>
              </a:extLst>
            </p:cNvPr>
            <p:cNvGrpSpPr/>
            <p:nvPr/>
          </p:nvGrpSpPr>
          <p:grpSpPr>
            <a:xfrm>
              <a:off x="2091902" y="4542745"/>
              <a:ext cx="391600" cy="2307927"/>
              <a:chOff x="3203801" y="3524517"/>
              <a:chExt cx="293700" cy="1730945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524CBEC-D913-D0BA-C60C-99604AFD86E8}"/>
                  </a:ext>
                </a:extLst>
              </p:cNvPr>
              <p:cNvSpPr txBox="1"/>
              <p:nvPr/>
            </p:nvSpPr>
            <p:spPr>
              <a:xfrm rot="18000000">
                <a:off x="2453745" y="4274573"/>
                <a:ext cx="1730945" cy="230833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RAMP nominal       04/04</a:t>
                </a: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6087C64-9DF4-1981-819A-341C206999F5}"/>
                  </a:ext>
                </a:extLst>
              </p:cNvPr>
              <p:cNvSpPr/>
              <p:nvPr/>
            </p:nvSpPr>
            <p:spPr>
              <a:xfrm>
                <a:off x="3451782" y="4091034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lang="en-US" sz="186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A660AD3C-E06F-0A57-998A-07CD56510468}"/>
                </a:ext>
              </a:extLst>
            </p:cNvPr>
            <p:cNvSpPr txBox="1"/>
            <p:nvPr/>
          </p:nvSpPr>
          <p:spPr>
            <a:xfrm rot="18000000">
              <a:off x="3681736" y="5519430"/>
              <a:ext cx="2355524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Begin loss maps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   </a:t>
              </a:r>
              <a:r>
                <a:rPr lang="en-US" sz="1400" b="1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14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/04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4FB5C32-0A2C-3B2E-DB6C-9FBADD7E1D53}"/>
                </a:ext>
              </a:extLst>
            </p:cNvPr>
            <p:cNvSpPr/>
            <p:nvPr/>
          </p:nvSpPr>
          <p:spPr>
            <a:xfrm>
              <a:off x="5036511" y="5310845"/>
              <a:ext cx="60959" cy="60959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00000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0FC48F9-91E6-D01E-4A40-AB02A4413E5F}"/>
                </a:ext>
              </a:extLst>
            </p:cNvPr>
            <p:cNvGrpSpPr/>
            <p:nvPr/>
          </p:nvGrpSpPr>
          <p:grpSpPr>
            <a:xfrm>
              <a:off x="352588" y="4598848"/>
              <a:ext cx="311123" cy="1795621"/>
              <a:chOff x="264441" y="3548660"/>
              <a:chExt cx="233342" cy="1346716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CF706EB-FC5C-A855-F922-A6D534565A2D}"/>
                  </a:ext>
                </a:extLst>
              </p:cNvPr>
              <p:cNvSpPr txBox="1"/>
              <p:nvPr/>
            </p:nvSpPr>
            <p:spPr>
              <a:xfrm rot="18000000">
                <a:off x="-293500" y="4106601"/>
                <a:ext cx="1346716" cy="2308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Threading     28/03</a:t>
                </a: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0A35369-596E-30DE-60E2-C5854846D561}"/>
                  </a:ext>
                </a:extLst>
              </p:cNvPr>
              <p:cNvSpPr/>
              <p:nvPr/>
            </p:nvSpPr>
            <p:spPr>
              <a:xfrm>
                <a:off x="452064" y="4069897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lang="en-US" sz="186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376DEE2-CDFB-2925-6335-E70E8679D568}"/>
                </a:ext>
              </a:extLst>
            </p:cNvPr>
            <p:cNvGrpSpPr/>
            <p:nvPr/>
          </p:nvGrpSpPr>
          <p:grpSpPr>
            <a:xfrm>
              <a:off x="554972" y="4618110"/>
              <a:ext cx="471568" cy="2310384"/>
              <a:chOff x="1316533" y="3563107"/>
              <a:chExt cx="353676" cy="1732788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3C50E84-9501-E255-C694-3FB4DEEFF61F}"/>
                  </a:ext>
                </a:extLst>
              </p:cNvPr>
              <p:cNvSpPr txBox="1"/>
              <p:nvPr/>
            </p:nvSpPr>
            <p:spPr>
              <a:xfrm rot="18000000">
                <a:off x="565556" y="4314084"/>
                <a:ext cx="1732788" cy="230833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Injection nominal    29/03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FC77B9E-1C3B-8628-89BC-B17971429754}"/>
                  </a:ext>
                </a:extLst>
              </p:cNvPr>
              <p:cNvSpPr/>
              <p:nvPr/>
            </p:nvSpPr>
            <p:spPr>
              <a:xfrm>
                <a:off x="1624490" y="4083487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lang="en-US" sz="186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7365840-DB68-1E37-C9B2-7E7FB56ACBD1}"/>
                </a:ext>
              </a:extLst>
            </p:cNvPr>
            <p:cNvGrpSpPr/>
            <p:nvPr/>
          </p:nvGrpSpPr>
          <p:grpSpPr>
            <a:xfrm>
              <a:off x="2636569" y="4616701"/>
              <a:ext cx="348622" cy="2067635"/>
              <a:chOff x="3417418" y="3613339"/>
              <a:chExt cx="389692" cy="1455112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7742C1F-4FC2-6D31-8ACD-5B2137B49AF1}"/>
                  </a:ext>
                </a:extLst>
              </p:cNvPr>
              <p:cNvSpPr txBox="1"/>
              <p:nvPr/>
            </p:nvSpPr>
            <p:spPr>
              <a:xfrm rot="18000000">
                <a:off x="2861880" y="4168877"/>
                <a:ext cx="1455112" cy="344036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Injection SB       06/04</a:t>
                </a: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490E3683-F3F2-B508-5FF9-4C432786E86F}"/>
                  </a:ext>
                </a:extLst>
              </p:cNvPr>
              <p:cNvSpPr/>
              <p:nvPr/>
            </p:nvSpPr>
            <p:spPr>
              <a:xfrm>
                <a:off x="3761391" y="4089530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lang="en-US" sz="186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F423D96-B53E-2459-86D9-183F2CD90C01}"/>
                </a:ext>
              </a:extLst>
            </p:cNvPr>
            <p:cNvGrpSpPr/>
            <p:nvPr/>
          </p:nvGrpSpPr>
          <p:grpSpPr>
            <a:xfrm>
              <a:off x="2940958" y="4638843"/>
              <a:ext cx="389881" cy="2209805"/>
              <a:chOff x="4870510" y="3593179"/>
              <a:chExt cx="292410" cy="165735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3D6F6DDD-E257-5206-7E4F-B52206361F97}"/>
                  </a:ext>
                </a:extLst>
              </p:cNvPr>
              <p:cNvSpPr txBox="1"/>
              <p:nvPr/>
            </p:nvSpPr>
            <p:spPr>
              <a:xfrm rot="18000000">
                <a:off x="4157250" y="4306439"/>
                <a:ext cx="1657354" cy="230833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12b Train setup     07/04</a:t>
                </a:r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6FAEB0F-56C2-585D-C069-C72E8ABA85E8}"/>
                  </a:ext>
                </a:extLst>
              </p:cNvPr>
              <p:cNvSpPr/>
              <p:nvPr/>
            </p:nvSpPr>
            <p:spPr>
              <a:xfrm>
                <a:off x="5117201" y="4095575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lang="en-US" sz="186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672354F-5496-AD1C-BFF6-EEDE9427B7C4}"/>
                </a:ext>
              </a:extLst>
            </p:cNvPr>
            <p:cNvGrpSpPr/>
            <p:nvPr/>
          </p:nvGrpSpPr>
          <p:grpSpPr>
            <a:xfrm>
              <a:off x="1440293" y="4542744"/>
              <a:ext cx="391600" cy="2307927"/>
              <a:chOff x="3203801" y="3524517"/>
              <a:chExt cx="293700" cy="1730945"/>
            </a:xfrm>
          </p:grpSpPr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E1E973DF-B8F5-07A3-5DE1-545049B28684}"/>
                  </a:ext>
                </a:extLst>
              </p:cNvPr>
              <p:cNvSpPr txBox="1"/>
              <p:nvPr/>
            </p:nvSpPr>
            <p:spPr>
              <a:xfrm rot="18000000">
                <a:off x="2453745" y="4274573"/>
                <a:ext cx="1730945" cy="230833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lang="en-US" sz="1400" b="1" kern="0" dirty="0">
                    <a:solidFill>
                      <a:srgbClr val="FF0000"/>
                    </a:solidFill>
                    <a:latin typeface="Arial"/>
                    <a:cs typeface="Arial"/>
                    <a:sym typeface="Arial"/>
                  </a:rPr>
                  <a:t>RF rupture disk      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01/04</a:t>
                </a:r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3D6F1E35-8329-4CF6-2CBF-F259BDFDA706}"/>
                  </a:ext>
                </a:extLst>
              </p:cNvPr>
              <p:cNvSpPr/>
              <p:nvPr/>
            </p:nvSpPr>
            <p:spPr>
              <a:xfrm>
                <a:off x="3451782" y="4091034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lang="en-US" sz="186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50DAC4A-3EE1-6061-008C-DBADDFC3A62A}"/>
              </a:ext>
            </a:extLst>
          </p:cNvPr>
          <p:cNvGrpSpPr/>
          <p:nvPr/>
        </p:nvGrpSpPr>
        <p:grpSpPr>
          <a:xfrm>
            <a:off x="10403493" y="4452230"/>
            <a:ext cx="523220" cy="2343417"/>
            <a:chOff x="8435762" y="3436619"/>
            <a:chExt cx="392414" cy="1757563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B3E3844-FB75-4234-3FE1-7FB565D2ED90}"/>
                </a:ext>
              </a:extLst>
            </p:cNvPr>
            <p:cNvSpPr txBox="1"/>
            <p:nvPr/>
          </p:nvSpPr>
          <p:spPr>
            <a:xfrm rot="18000000">
              <a:off x="7753187" y="4119194"/>
              <a:ext cx="1757563" cy="39241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Update TCPSM, TCT and TCL settings           03/05</a:t>
              </a: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C0A4D212-090E-CBEB-A0CF-493D8915F524}"/>
                </a:ext>
              </a:extLst>
            </p:cNvPr>
            <p:cNvSpPr/>
            <p:nvPr/>
          </p:nvSpPr>
          <p:spPr>
            <a:xfrm>
              <a:off x="8731462" y="4092565"/>
              <a:ext cx="45719" cy="45719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00000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28DE6DA-D568-F2FD-27AA-97CDE1C61BB8}"/>
              </a:ext>
            </a:extLst>
          </p:cNvPr>
          <p:cNvGrpSpPr/>
          <p:nvPr/>
        </p:nvGrpSpPr>
        <p:grpSpPr>
          <a:xfrm>
            <a:off x="9773731" y="4502256"/>
            <a:ext cx="527059" cy="2120520"/>
            <a:chOff x="8381888" y="3495047"/>
            <a:chExt cx="395293" cy="159039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1FD1AA3-FE10-951A-8199-749726920F01}"/>
                </a:ext>
              </a:extLst>
            </p:cNvPr>
            <p:cNvSpPr txBox="1"/>
            <p:nvPr/>
          </p:nvSpPr>
          <p:spPr>
            <a:xfrm rot="18000000">
              <a:off x="7782900" y="4094035"/>
              <a:ext cx="1590390" cy="39241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Update </a:t>
              </a:r>
            </a:p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TCDIH.29206       02/05</a:t>
              </a: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54996F83-0C76-78D5-A2CF-84C95DDE47C4}"/>
                </a:ext>
              </a:extLst>
            </p:cNvPr>
            <p:cNvSpPr/>
            <p:nvPr/>
          </p:nvSpPr>
          <p:spPr>
            <a:xfrm>
              <a:off x="8731462" y="4092565"/>
              <a:ext cx="45719" cy="45719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00000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F51DEC0-C4F1-0B2E-A27B-403908B23FF6}"/>
              </a:ext>
            </a:extLst>
          </p:cNvPr>
          <p:cNvGrpSpPr/>
          <p:nvPr/>
        </p:nvGrpSpPr>
        <p:grpSpPr>
          <a:xfrm>
            <a:off x="7670605" y="1170106"/>
            <a:ext cx="307777" cy="4762220"/>
            <a:chOff x="8088214" y="1086295"/>
            <a:chExt cx="307777" cy="4762220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481D1B0-33A1-ACDA-ABD2-EB965AD55DEC}"/>
                </a:ext>
              </a:extLst>
            </p:cNvPr>
            <p:cNvCxnSpPr/>
            <p:nvPr/>
          </p:nvCxnSpPr>
          <p:spPr>
            <a:xfrm flipV="1">
              <a:off x="8093060" y="1086295"/>
              <a:ext cx="0" cy="4762220"/>
            </a:xfrm>
            <a:prstGeom prst="line">
              <a:avLst/>
            </a:prstGeom>
            <a:ln w="38100">
              <a:solidFill>
                <a:srgbClr val="00B05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6FE1048-7C0E-97DB-F6D9-88CC78573099}"/>
                </a:ext>
              </a:extLst>
            </p:cNvPr>
            <p:cNvSpPr txBox="1"/>
            <p:nvPr/>
          </p:nvSpPr>
          <p:spPr>
            <a:xfrm rot="16200000">
              <a:off x="7530395" y="4056628"/>
              <a:ext cx="14234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  <a:latin typeface="+mn-lt"/>
                </a:rPr>
                <a:t>Schedule v1.1</a:t>
              </a:r>
              <a:endParaRPr lang="en-GB" sz="1400" dirty="0">
                <a:solidFill>
                  <a:srgbClr val="00B050"/>
                </a:solidFill>
                <a:latin typeface="+mn-lt"/>
              </a:endParaRPr>
            </a:p>
          </p:txBody>
        </p:sp>
      </p:grpSp>
      <p:pic>
        <p:nvPicPr>
          <p:cNvPr id="101" name="Picture 100">
            <a:extLst>
              <a:ext uri="{FF2B5EF4-FFF2-40B4-BE49-F238E27FC236}">
                <a16:creationId xmlns:a16="http://schemas.microsoft.com/office/drawing/2014/main" id="{EC919FC2-28A9-94EC-3CA9-49B5198DB3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0163" y="944410"/>
            <a:ext cx="3007067" cy="243028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57CEFA4-E83B-08BC-C051-108E58869779}"/>
              </a:ext>
            </a:extLst>
          </p:cNvPr>
          <p:cNvGrpSpPr/>
          <p:nvPr/>
        </p:nvGrpSpPr>
        <p:grpSpPr>
          <a:xfrm>
            <a:off x="8773035" y="4670295"/>
            <a:ext cx="356960" cy="2035421"/>
            <a:chOff x="6734296" y="3586206"/>
            <a:chExt cx="267720" cy="152656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FCF37CC-EE4A-3DA9-4480-66EBDFD7F4A8}"/>
                </a:ext>
              </a:extLst>
            </p:cNvPr>
            <p:cNvSpPr txBox="1"/>
            <p:nvPr/>
          </p:nvSpPr>
          <p:spPr>
            <a:xfrm rot="18000000">
              <a:off x="6086430" y="4234072"/>
              <a:ext cx="1526566" cy="23083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SCRUBBING 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   26/04</a:t>
              </a: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590103F-CCE3-D666-F575-407DFB3AD749}"/>
                </a:ext>
              </a:extLst>
            </p:cNvPr>
            <p:cNvSpPr/>
            <p:nvPr/>
          </p:nvSpPr>
          <p:spPr>
            <a:xfrm>
              <a:off x="6956297" y="4085017"/>
              <a:ext cx="45719" cy="45719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00000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467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E90E610-3CCE-5D2E-CD78-0248DC095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2023 Commissioning: in numbers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FBE45D-0A76-2174-FCC2-69479A782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50" y="2686776"/>
            <a:ext cx="7988133" cy="3152705"/>
          </a:xfrm>
        </p:spPr>
        <p:txBody>
          <a:bodyPr>
            <a:normAutofit lnSpcReduction="10000"/>
          </a:bodyPr>
          <a:lstStyle/>
          <a:p>
            <a:r>
              <a:rPr lang="en-GB" sz="2000" dirty="0">
                <a:solidFill>
                  <a:srgbClr val="00B050"/>
                </a:solidFill>
              </a:rPr>
              <a:t>First stable beams with 1200b after 40 days (8 days early)</a:t>
            </a:r>
          </a:p>
          <a:p>
            <a:pPr lvl="1"/>
            <a:r>
              <a:rPr lang="en-GB" sz="1600" dirty="0"/>
              <a:t>Compared to 48days of scheduled commissioning time</a:t>
            </a:r>
          </a:p>
          <a:p>
            <a:pPr lvl="1"/>
            <a:r>
              <a:rPr lang="en-GB" sz="1600" dirty="0"/>
              <a:t>Including 3d to update and re-validate TCDIH, TCPSM, TCT and TCL positions</a:t>
            </a:r>
          </a:p>
          <a:p>
            <a:pPr lvl="1"/>
            <a:r>
              <a:rPr lang="en-GB" sz="1600" dirty="0"/>
              <a:t>This took 98 days in 2022</a:t>
            </a:r>
          </a:p>
          <a:p>
            <a:endParaRPr lang="en-GB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Observation 1:</a:t>
            </a:r>
          </a:p>
          <a:p>
            <a:pPr lvl="1"/>
            <a:r>
              <a:rPr lang="en-GB" sz="1600" dirty="0"/>
              <a:t>Simply avoiding the two “long” interruptions (</a:t>
            </a:r>
            <a:r>
              <a:rPr lang="en-GB" sz="1600" dirty="0" err="1"/>
              <a:t>ie</a:t>
            </a:r>
            <a:r>
              <a:rPr lang="en-GB" sz="1600" dirty="0"/>
              <a:t> &gt;48hrs) would have allowed commissioning in ~34 days </a:t>
            </a:r>
          </a:p>
          <a:p>
            <a:pPr lvl="1"/>
            <a:r>
              <a:rPr lang="en-GB" sz="1600" dirty="0">
                <a:solidFill>
                  <a:srgbClr val="00B050"/>
                </a:solidFill>
              </a:rPr>
              <a:t>Commissioning in 2023 was an overall success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21DB45FC-944E-4CCD-4A33-29A829FD18B5}"/>
              </a:ext>
            </a:extLst>
          </p:cNvPr>
          <p:cNvSpPr txBox="1">
            <a:spLocks/>
          </p:cNvSpPr>
          <p:nvPr/>
        </p:nvSpPr>
        <p:spPr>
          <a:xfrm>
            <a:off x="345509" y="1048865"/>
            <a:ext cx="9091726" cy="157794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>
                <a:solidFill>
                  <a:srgbClr val="00B050"/>
                </a:solidFill>
              </a:rPr>
              <a:t>Availability</a:t>
            </a:r>
            <a:r>
              <a:rPr lang="en-US" sz="2000" dirty="0"/>
              <a:t> for the commissioning and intensity ramp up was </a:t>
            </a:r>
            <a:r>
              <a:rPr lang="en-US" sz="2000" dirty="0">
                <a:solidFill>
                  <a:srgbClr val="00B050"/>
                </a:solidFill>
              </a:rPr>
              <a:t>74.7% (AFT)</a:t>
            </a:r>
          </a:p>
          <a:p>
            <a:pPr lvl="1" fontAlgn="auto">
              <a:spcAft>
                <a:spcPts val="0"/>
              </a:spcAft>
            </a:pPr>
            <a:r>
              <a:rPr lang="en-US" sz="1600" dirty="0"/>
              <a:t>Including 2.5d stop to recover from an RF </a:t>
            </a:r>
            <a:r>
              <a:rPr lang="en-US" sz="1600" dirty="0" err="1"/>
              <a:t>cryo</a:t>
            </a:r>
            <a:r>
              <a:rPr lang="en-US" sz="1600" dirty="0"/>
              <a:t> module venting (ruptured disk)</a:t>
            </a:r>
          </a:p>
          <a:p>
            <a:pPr fontAlgn="auto">
              <a:spcAft>
                <a:spcPts val="0"/>
              </a:spcAft>
            </a:pPr>
            <a:r>
              <a:rPr lang="en-GB" sz="2000" dirty="0"/>
              <a:t>First 3b stable beams at 6.8TeV after </a:t>
            </a:r>
            <a:r>
              <a:rPr lang="en-GB" sz="2000" dirty="0">
                <a:solidFill>
                  <a:srgbClr val="00B050"/>
                </a:solidFill>
              </a:rPr>
              <a:t>25 days</a:t>
            </a:r>
          </a:p>
          <a:p>
            <a:pPr lvl="1" fontAlgn="auto">
              <a:spcAft>
                <a:spcPts val="0"/>
              </a:spcAft>
            </a:pPr>
            <a:r>
              <a:rPr lang="en-GB" sz="1600" dirty="0"/>
              <a:t>As scheduled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CD81E7-CE99-E205-122C-41119D920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8580" y="3577670"/>
            <a:ext cx="4495800" cy="5810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FD9A70-8C20-690D-FBFE-68CA4B83E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6805" y="968852"/>
            <a:ext cx="1408882" cy="15779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8B48F9-26EB-9214-623B-2614CE883802}"/>
              </a:ext>
            </a:extLst>
          </p:cNvPr>
          <p:cNvSpPr txBox="1"/>
          <p:nvPr/>
        </p:nvSpPr>
        <p:spPr>
          <a:xfrm>
            <a:off x="10051715" y="1623428"/>
            <a:ext cx="49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OP</a:t>
            </a:r>
            <a:endParaRPr lang="en-GB" sz="1400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2C024F-202F-129F-4394-5DABC5EB1186}"/>
              </a:ext>
            </a:extLst>
          </p:cNvPr>
          <p:cNvSpPr txBox="1"/>
          <p:nvPr/>
        </p:nvSpPr>
        <p:spPr>
          <a:xfrm>
            <a:off x="9514045" y="1700775"/>
            <a:ext cx="49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FLT</a:t>
            </a:r>
            <a:endParaRPr lang="en-GB" sz="140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5B52DD-4899-9C62-3DC8-756E11BC5759}"/>
              </a:ext>
            </a:extLst>
          </p:cNvPr>
          <p:cNvSpPr txBox="1"/>
          <p:nvPr/>
        </p:nvSpPr>
        <p:spPr>
          <a:xfrm>
            <a:off x="9590855" y="1316725"/>
            <a:ext cx="49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SB</a:t>
            </a:r>
            <a:endParaRPr lang="en-GB" sz="1400" dirty="0"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F09375-04D7-EBBA-E4F7-581CC0393F6B}"/>
              </a:ext>
            </a:extLst>
          </p:cNvPr>
          <p:cNvSpPr/>
          <p:nvPr/>
        </p:nvSpPr>
        <p:spPr>
          <a:xfrm>
            <a:off x="9366309" y="4849985"/>
            <a:ext cx="10310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</a:rPr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val="256477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9516B4BF-014D-B7F7-8484-FD8FA429E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200" y="3387329"/>
            <a:ext cx="3488083" cy="251401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92F6FC-8D77-1486-91E4-12AAE11C3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144" y="3387069"/>
            <a:ext cx="3636471" cy="24912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DCF9D7-6ED9-D682-D98D-DECA9DD6C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2023 Commissioning: activities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9F83BB-A36F-311F-713C-FA610A694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086" y="1047890"/>
            <a:ext cx="11055019" cy="4525963"/>
          </a:xfrm>
        </p:spPr>
        <p:txBody>
          <a:bodyPr>
            <a:normAutofit/>
          </a:bodyPr>
          <a:lstStyle/>
          <a:p>
            <a:r>
              <a:rPr lang="en-US" sz="2000" dirty="0"/>
              <a:t>Total commissioning time in 2023 was </a:t>
            </a:r>
            <a:r>
              <a:rPr lang="en-US" sz="2000" dirty="0">
                <a:solidFill>
                  <a:srgbClr val="00B050"/>
                </a:solidFill>
              </a:rPr>
              <a:t>748 </a:t>
            </a:r>
            <a:r>
              <a:rPr lang="en-US" sz="2000" dirty="0" err="1">
                <a:solidFill>
                  <a:srgbClr val="00B050"/>
                </a:solidFill>
              </a:rPr>
              <a:t>hrs</a:t>
            </a:r>
            <a:endParaRPr lang="en-US" sz="2000" dirty="0">
              <a:solidFill>
                <a:srgbClr val="00B050"/>
              </a:solidFill>
            </a:endParaRPr>
          </a:p>
          <a:p>
            <a:pPr lvl="1"/>
            <a:r>
              <a:rPr lang="en-US" sz="1800" dirty="0"/>
              <a:t>Compared to 1556 </a:t>
            </a:r>
            <a:r>
              <a:rPr lang="en-US" sz="1800" dirty="0" err="1"/>
              <a:t>hrs</a:t>
            </a:r>
            <a:r>
              <a:rPr lang="en-US" sz="1800" dirty="0"/>
              <a:t> in 2022</a:t>
            </a:r>
          </a:p>
          <a:p>
            <a:pPr lvl="1"/>
            <a:r>
              <a:rPr lang="en-US" sz="1800" dirty="0"/>
              <a:t>Calculated as actual commissioning time (excluding faults), to nearest 4hrs</a:t>
            </a:r>
          </a:p>
          <a:p>
            <a:r>
              <a:rPr lang="en-US" sz="2000" dirty="0"/>
              <a:t>In 2023 the commissioning phase needed </a:t>
            </a:r>
            <a:r>
              <a:rPr lang="en-US" sz="2000" dirty="0">
                <a:solidFill>
                  <a:srgbClr val="00B050"/>
                </a:solidFill>
              </a:rPr>
              <a:t>less time for scrubbing</a:t>
            </a:r>
          </a:p>
          <a:p>
            <a:pPr lvl="1"/>
            <a:r>
              <a:rPr lang="en-US" sz="1800" dirty="0"/>
              <a:t>Continuity of machine conditioning from 2022, and quick intensity ramp to 1200b</a:t>
            </a:r>
            <a:endParaRPr lang="en-GB" sz="1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13F558-76AB-6B20-76DC-9BD2AF0B12D2}"/>
              </a:ext>
            </a:extLst>
          </p:cNvPr>
          <p:cNvSpPr txBox="1"/>
          <p:nvPr/>
        </p:nvSpPr>
        <p:spPr>
          <a:xfrm>
            <a:off x="5012137" y="4955732"/>
            <a:ext cx="11969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748 </a:t>
            </a:r>
            <a:r>
              <a:rPr lang="en-US" sz="1600" dirty="0" err="1">
                <a:latin typeface="+mn-lt"/>
              </a:rPr>
              <a:t>hrs</a:t>
            </a:r>
            <a:endParaRPr lang="en-GB" sz="1600" dirty="0"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13FEC1-4A31-9A4A-1275-66565F9B80C6}"/>
              </a:ext>
            </a:extLst>
          </p:cNvPr>
          <p:cNvSpPr txBox="1"/>
          <p:nvPr/>
        </p:nvSpPr>
        <p:spPr>
          <a:xfrm>
            <a:off x="10382296" y="4955732"/>
            <a:ext cx="992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1556 </a:t>
            </a:r>
            <a:r>
              <a:rPr lang="en-US" sz="1600" dirty="0" err="1">
                <a:latin typeface="+mn-lt"/>
              </a:rPr>
              <a:t>hrs</a:t>
            </a:r>
            <a:endParaRPr lang="en-GB" sz="1600" dirty="0"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597D04-1F24-9683-8863-7066D9C88288}"/>
              </a:ext>
            </a:extLst>
          </p:cNvPr>
          <p:cNvSpPr txBox="1"/>
          <p:nvPr/>
        </p:nvSpPr>
        <p:spPr>
          <a:xfrm>
            <a:off x="104820" y="3048775"/>
            <a:ext cx="7066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Activities to reach 1200b Stable Beams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990791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70259</TotalTime>
  <Words>1875</Words>
  <Application>Microsoft Office PowerPoint</Application>
  <PresentationFormat>Widescreen</PresentationFormat>
  <Paragraphs>260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Comic Sans MS</vt:lpstr>
      <vt:lpstr>Lucida Grande</vt:lpstr>
      <vt:lpstr>Symbol</vt:lpstr>
      <vt:lpstr>Fred 2</vt:lpstr>
      <vt:lpstr>PowerPoint Presentation</vt:lpstr>
      <vt:lpstr>Outline</vt:lpstr>
      <vt:lpstr>CONTEXT</vt:lpstr>
      <vt:lpstr>CONTEXT</vt:lpstr>
      <vt:lpstr>Simplified commissioning flow</vt:lpstr>
      <vt:lpstr>What did we commission in 2023?</vt:lpstr>
      <vt:lpstr>2023 Commissioning: as it happened</vt:lpstr>
      <vt:lpstr>2023 Commissioning: in numbers</vt:lpstr>
      <vt:lpstr>2023 Commissioning: activities</vt:lpstr>
      <vt:lpstr>2023 Commissioning: teams and shifts</vt:lpstr>
      <vt:lpstr>2023 Commissioning: teams and shifts</vt:lpstr>
      <vt:lpstr>How did we do in 2023? Restart after IT.L8</vt:lpstr>
      <vt:lpstr>How did we do in 2023? Restart after IT.L8</vt:lpstr>
      <vt:lpstr>Commissioning at the start of the run and after long failures</vt:lpstr>
      <vt:lpstr>How can we improve?</vt:lpstr>
      <vt:lpstr>How can we improve: tools for OP</vt:lpstr>
      <vt:lpstr>How can we improve: reminder of EYETS activities</vt:lpstr>
      <vt:lpstr>How can we improve: intensity ramp up</vt:lpstr>
      <vt:lpstr>Outlook for 2024 commissioning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David Nisbet</cp:lastModifiedBy>
  <cp:revision>9783</cp:revision>
  <cp:lastPrinted>2014-08-28T12:09:23Z</cp:lastPrinted>
  <dcterms:created xsi:type="dcterms:W3CDTF">1601-01-01T00:00:00Z</dcterms:created>
  <dcterms:modified xsi:type="dcterms:W3CDTF">2023-12-06T10:58:19Z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