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handoutMasterIdLst>
    <p:handoutMasterId r:id="rId45"/>
  </p:handoutMasterIdLst>
  <p:sldIdLst>
    <p:sldId id="259" r:id="rId2"/>
    <p:sldId id="307" r:id="rId3"/>
    <p:sldId id="311" r:id="rId4"/>
    <p:sldId id="321" r:id="rId5"/>
    <p:sldId id="375" r:id="rId6"/>
    <p:sldId id="376" r:id="rId7"/>
    <p:sldId id="320" r:id="rId8"/>
    <p:sldId id="372" r:id="rId9"/>
    <p:sldId id="323" r:id="rId10"/>
    <p:sldId id="377" r:id="rId11"/>
    <p:sldId id="322" r:id="rId12"/>
    <p:sldId id="373" r:id="rId13"/>
    <p:sldId id="378" r:id="rId14"/>
    <p:sldId id="324" r:id="rId15"/>
    <p:sldId id="343" r:id="rId16"/>
    <p:sldId id="312" r:id="rId17"/>
    <p:sldId id="344" r:id="rId18"/>
    <p:sldId id="315" r:id="rId19"/>
    <p:sldId id="374" r:id="rId20"/>
    <p:sldId id="314" r:id="rId21"/>
    <p:sldId id="348" r:id="rId22"/>
    <p:sldId id="268" r:id="rId23"/>
    <p:sldId id="349" r:id="rId24"/>
    <p:sldId id="350" r:id="rId25"/>
    <p:sldId id="351" r:id="rId26"/>
    <p:sldId id="353" r:id="rId27"/>
    <p:sldId id="354" r:id="rId28"/>
    <p:sldId id="352" r:id="rId29"/>
    <p:sldId id="356" r:id="rId30"/>
    <p:sldId id="355" r:id="rId31"/>
    <p:sldId id="381" r:id="rId32"/>
    <p:sldId id="366" r:id="rId33"/>
    <p:sldId id="335" r:id="rId34"/>
    <p:sldId id="346" r:id="rId35"/>
    <p:sldId id="383" r:id="rId36"/>
    <p:sldId id="382" r:id="rId37"/>
    <p:sldId id="385" r:id="rId38"/>
    <p:sldId id="384" r:id="rId39"/>
    <p:sldId id="379" r:id="rId40"/>
    <p:sldId id="380" r:id="rId41"/>
    <p:sldId id="337" r:id="rId42"/>
    <p:sldId id="338"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CB4948D-A665-1644-830A-452B4E75842E}">
          <p14:sldIdLst>
            <p14:sldId id="259"/>
            <p14:sldId id="307"/>
          </p14:sldIdLst>
        </p14:section>
        <p14:section name="Date-sets" id="{F27055AA-E741-0A43-8E9F-3B2FC144C353}">
          <p14:sldIdLst>
            <p14:sldId id="311"/>
          </p14:sldIdLst>
        </p14:section>
        <p14:section name="The luminoisty model" id="{51C64711-A0CE-314E-A3DF-BF752CBA6640}">
          <p14:sldIdLst>
            <p14:sldId id="321"/>
          </p14:sldIdLst>
        </p14:section>
        <p14:section name="Emittance - injection" id="{829D8165-4420-3043-AB1E-F30AED81095C}">
          <p14:sldIdLst>
            <p14:sldId id="375"/>
            <p14:sldId id="376"/>
            <p14:sldId id="320"/>
            <p14:sldId id="372"/>
            <p14:sldId id="323"/>
            <p14:sldId id="377"/>
            <p14:sldId id="322"/>
            <p14:sldId id="373"/>
            <p14:sldId id="378"/>
            <p14:sldId id="324"/>
          </p14:sldIdLst>
        </p14:section>
        <p14:section name="Emittance - cycle" id="{E9CE50A3-40FA-F248-9226-FA80A4233245}">
          <p14:sldIdLst>
            <p14:sldId id="343"/>
            <p14:sldId id="312"/>
            <p14:sldId id="344"/>
            <p14:sldId id="315"/>
            <p14:sldId id="374"/>
            <p14:sldId id="314"/>
            <p14:sldId id="348"/>
            <p14:sldId id="268"/>
          </p14:sldIdLst>
        </p14:section>
        <p14:section name="Emittance - collisions" id="{C03251C6-A2FF-C244-B275-E652508600B1}">
          <p14:sldIdLst>
            <p14:sldId id="349"/>
            <p14:sldId id="350"/>
            <p14:sldId id="351"/>
            <p14:sldId id="353"/>
            <p14:sldId id="354"/>
          </p14:sldIdLst>
        </p14:section>
        <p14:section name="Beam Lifetime" id="{36706865-729F-F343-9586-0A201831402C}">
          <p14:sldIdLst>
            <p14:sldId id="352"/>
            <p14:sldId id="356"/>
            <p14:sldId id="355"/>
            <p14:sldId id="381"/>
            <p14:sldId id="366"/>
          </p14:sldIdLst>
        </p14:section>
        <p14:section name="Staility" id="{8C7121A6-8006-7C4E-9B75-027401424E42}">
          <p14:sldIdLst>
            <p14:sldId id="335"/>
          </p14:sldIdLst>
        </p14:section>
        <p14:section name="Symmary" id="{C9121008-BBE5-4949-9CF4-52B1D3B5812F}">
          <p14:sldIdLst>
            <p14:sldId id="346"/>
            <p14:sldId id="383"/>
            <p14:sldId id="382"/>
            <p14:sldId id="385"/>
          </p14:sldIdLst>
        </p14:section>
        <p14:section name="Backup" id="{93A5AEDF-2625-5849-8653-E5115C906FF3}">
          <p14:sldIdLst>
            <p14:sldId id="384"/>
            <p14:sldId id="379"/>
            <p14:sldId id="380"/>
            <p14:sldId id="337"/>
            <p14:sldId id="33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2F2F2F"/>
    <a:srgbClr val="303030"/>
    <a:srgbClr val="000000"/>
    <a:srgbClr val="00FA00"/>
    <a:srgbClr val="011893"/>
    <a:srgbClr val="009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305"/>
    <p:restoredTop sz="81406"/>
  </p:normalViewPr>
  <p:slideViewPr>
    <p:cSldViewPr snapToObjects="1">
      <p:cViewPr>
        <p:scale>
          <a:sx n="137" d="100"/>
          <a:sy n="137" d="100"/>
        </p:scale>
        <p:origin x="144" y="144"/>
      </p:cViewPr>
      <p:guideLst/>
    </p:cSldViewPr>
  </p:slideViewPr>
  <p:outlineViewPr>
    <p:cViewPr>
      <p:scale>
        <a:sx n="33" d="100"/>
        <a:sy n="33" d="100"/>
      </p:scale>
      <p:origin x="0" y="0"/>
    </p:cViewPr>
  </p:outlineViewPr>
  <p:notesTextViewPr>
    <p:cViewPr>
      <p:scale>
        <a:sx n="135" d="100"/>
        <a:sy n="135" d="100"/>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12/5/23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1028403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C2F35BB-1717-CA41-9497-41DAF404CA7B}" type="slidenum">
              <a:rPr lang="en-US" smtClean="0"/>
              <a:t>22</a:t>
            </a:fld>
            <a:endParaRPr lang="en-US"/>
          </a:p>
        </p:txBody>
      </p:sp>
    </p:spTree>
    <p:extLst>
      <p:ext uri="{BB962C8B-B14F-4D97-AF65-F5344CB8AC3E}">
        <p14:creationId xmlns:p14="http://schemas.microsoft.com/office/powerpoint/2010/main" val="3108040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257378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2107230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Let's discuss this slide</a:t>
            </a:r>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1037574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I would add a legend that slide 11 is for B1 and slide 12 is for B2 otherwise it is not visible from the label</a:t>
            </a:r>
          </a:p>
        </p:txBody>
      </p:sp>
      <p:sp>
        <p:nvSpPr>
          <p:cNvPr id="4" name="Slide Number Placeholder 3"/>
          <p:cNvSpPr>
            <a:spLocks noGrp="1"/>
          </p:cNvSpPr>
          <p:nvPr>
            <p:ph type="sldNum" sz="quarter" idx="5"/>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2964661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I would add a legend that slide 11 is for B1 and slide 12 is for B2 otherwise it is not visible from the label</a:t>
            </a:r>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1406508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557793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I would add a legend that slide 11 is for B1 and slide 12 is for B2 otherwise it is not visible from the label</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846915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I would add a legend that slide 11 is for B1 and slide 12 is for B2 otherwise it is not visible from the label</a:t>
            </a:r>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424230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882126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510351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Extra growth in FB in Run 2:</a:t>
            </a:r>
          </a:p>
          <a:p>
            <a:endParaRPr lang="en-US" dirty="0"/>
          </a:p>
          <a:p>
            <a:r>
              <a:rPr lang="en-US" dirty="0"/>
              <a:t>B1H 0.34um/h,</a:t>
            </a:r>
          </a:p>
          <a:p>
            <a:r>
              <a:rPr lang="en-US" dirty="0"/>
              <a:t>B1V 0.64 um/h</a:t>
            </a:r>
          </a:p>
          <a:p>
            <a:r>
              <a:rPr lang="en-US" dirty="0"/>
              <a:t>B2H 0.41 um/h</a:t>
            </a:r>
          </a:p>
          <a:p>
            <a:r>
              <a:rPr lang="en-US" dirty="0"/>
              <a:t>B2V 0.61 um/h</a:t>
            </a:r>
          </a:p>
          <a:p>
            <a:endParaRPr lang="en-US" dirty="0"/>
          </a:p>
          <a:p>
            <a:r>
              <a:rPr lang="en-US" dirty="0"/>
              <a:t>Adding noise or coupling could help to partially mitigate this discrepancy</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826991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Replace graphs to bars</a:t>
            </a:r>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361262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Replace graphs to bars</a:t>
            </a:r>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12958145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2"/>
            <a:ext cx="11376025" cy="900000"/>
          </a:xfrm>
        </p:spPr>
        <p:txBody>
          <a:bodyPr/>
          <a:lstStyle/>
          <a:p>
            <a:r>
              <a:rPr lang="en-GB" dirty="0"/>
              <a:t>Click to edit Master title style</a:t>
            </a:r>
            <a:endParaRPr lang="en-US" dirty="0"/>
          </a:p>
        </p:txBody>
      </p:sp>
      <p:sp>
        <p:nvSpPr>
          <p:cNvPr id="3" name="Content Placeholder 2"/>
          <p:cNvSpPr>
            <a:spLocks noGrp="1"/>
          </p:cNvSpPr>
          <p:nvPr>
            <p:ph sz="half" idx="1"/>
          </p:nvPr>
        </p:nvSpPr>
        <p:spPr>
          <a:xfrm>
            <a:off x="407987" y="1412875"/>
            <a:ext cx="5616575" cy="489585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 name="Content Placeholder 3"/>
          <p:cNvSpPr>
            <a:spLocks noGrp="1"/>
          </p:cNvSpPr>
          <p:nvPr>
            <p:ph sz="half" idx="2"/>
          </p:nvPr>
        </p:nvSpPr>
        <p:spPr>
          <a:xfrm>
            <a:off x="6172199" y="1412875"/>
            <a:ext cx="5611813" cy="489584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05.12.2023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I.Efthymiopoulos | JAPW-23</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2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90000"/>
              </a:lnSpc>
              <a:defRPr/>
            </a:lvl1pPr>
          </a:lstStyle>
          <a:p>
            <a:r>
              <a:rPr lang="en-GB" dirty="0"/>
              <a:t>Click to edit Master title style</a:t>
            </a:r>
            <a:br>
              <a:rPr lang="en-GB" dirty="0"/>
            </a:br>
            <a:br>
              <a:rPr lang="en-GB" dirty="0"/>
            </a:br>
            <a:br>
              <a:rPr lang="en-GB" dirty="0"/>
            </a:br>
            <a:endParaRPr lang="en-US" dirty="0"/>
          </a:p>
        </p:txBody>
      </p:sp>
      <p:sp>
        <p:nvSpPr>
          <p:cNvPr id="3" name="Content Placeholder 2"/>
          <p:cNvSpPr>
            <a:spLocks noGrp="1"/>
          </p:cNvSpPr>
          <p:nvPr>
            <p:ph sz="half" idx="1"/>
          </p:nvPr>
        </p:nvSpPr>
        <p:spPr>
          <a:xfrm>
            <a:off x="415094" y="3860800"/>
            <a:ext cx="5616575" cy="2447924"/>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 name="Content Placeholder 3"/>
          <p:cNvSpPr>
            <a:spLocks noGrp="1"/>
          </p:cNvSpPr>
          <p:nvPr>
            <p:ph sz="half" idx="2"/>
          </p:nvPr>
        </p:nvSpPr>
        <p:spPr>
          <a:xfrm>
            <a:off x="6172198" y="3860800"/>
            <a:ext cx="5616000" cy="244792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05.12.2023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I.Efthymiopoulos | JAPW-23</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5" name="Content Placeholder 2">
            <a:extLst>
              <a:ext uri="{FF2B5EF4-FFF2-40B4-BE49-F238E27FC236}">
                <a16:creationId xmlns:a16="http://schemas.microsoft.com/office/drawing/2014/main" id="{DD03D272-0C07-0636-2D0B-0729781C65A5}"/>
              </a:ext>
            </a:extLst>
          </p:cNvPr>
          <p:cNvSpPr>
            <a:spLocks noGrp="1"/>
          </p:cNvSpPr>
          <p:nvPr>
            <p:ph sz="half" idx="13"/>
          </p:nvPr>
        </p:nvSpPr>
        <p:spPr>
          <a:xfrm>
            <a:off x="407987" y="1412875"/>
            <a:ext cx="5616575" cy="244792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6" name="Content Placeholder 2">
            <a:extLst>
              <a:ext uri="{FF2B5EF4-FFF2-40B4-BE49-F238E27FC236}">
                <a16:creationId xmlns:a16="http://schemas.microsoft.com/office/drawing/2014/main" id="{3B93935E-D4DB-2E6C-26CD-4E26595A7745}"/>
              </a:ext>
            </a:extLst>
          </p:cNvPr>
          <p:cNvSpPr>
            <a:spLocks noGrp="1"/>
          </p:cNvSpPr>
          <p:nvPr>
            <p:ph sz="half" idx="14"/>
          </p:nvPr>
        </p:nvSpPr>
        <p:spPr>
          <a:xfrm>
            <a:off x="6169817" y="1412875"/>
            <a:ext cx="5616575" cy="244792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Tree>
    <p:extLst>
      <p:ext uri="{BB962C8B-B14F-4D97-AF65-F5344CB8AC3E}">
        <p14:creationId xmlns:p14="http://schemas.microsoft.com/office/powerpoint/2010/main" val="3103310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7988" y="365126"/>
            <a:ext cx="11380812" cy="903288"/>
          </a:xfrm>
        </p:spPr>
        <p:txBody>
          <a:bodyPr/>
          <a:lstStyle/>
          <a:p>
            <a:r>
              <a:rPr lang="en-GB" dirty="0"/>
              <a:t>Click to edit Master title style</a:t>
            </a:r>
            <a:br>
              <a:rPr lang="en-GB" dirty="0"/>
            </a:br>
            <a:endParaRPr lang="en-US" dirty="0"/>
          </a:p>
        </p:txBody>
      </p:sp>
      <p:sp>
        <p:nvSpPr>
          <p:cNvPr id="3" name="Text Placeholder 2"/>
          <p:cNvSpPr>
            <a:spLocks noGrp="1"/>
          </p:cNvSpPr>
          <p:nvPr>
            <p:ph type="body" idx="1"/>
          </p:nvPr>
        </p:nvSpPr>
        <p:spPr>
          <a:xfrm>
            <a:off x="407988" y="1412875"/>
            <a:ext cx="5616575" cy="668337"/>
          </a:xfrm>
        </p:spPr>
        <p:txBody>
          <a:bodyPr anchor="t" anchorCtr="0"/>
          <a:lstStyle>
            <a:lvl1pPr marL="0" indent="0">
              <a:lnSpc>
                <a:spcPct val="100000"/>
              </a:lnSpc>
              <a:spcBef>
                <a:spcPts val="400"/>
              </a:spcBef>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07987" y="2276474"/>
            <a:ext cx="5616575" cy="4032249"/>
          </a:xfrm>
        </p:spPr>
        <p:txBody>
          <a:bodyPr/>
          <a:lstStyle>
            <a:lvl1pPr marL="324000" indent="-324000">
              <a:buFont typeface="Arial" panose="020B0604020202020204" pitchFamily="34" charset="0"/>
              <a:buChar char="•"/>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5" name="Text Placeholder 4"/>
          <p:cNvSpPr>
            <a:spLocks noGrp="1"/>
          </p:cNvSpPr>
          <p:nvPr>
            <p:ph type="body" sz="quarter" idx="3"/>
          </p:nvPr>
        </p:nvSpPr>
        <p:spPr>
          <a:xfrm>
            <a:off x="6169806" y="1425578"/>
            <a:ext cx="5616600" cy="655634"/>
          </a:xfrm>
        </p:spPr>
        <p:txBody>
          <a:bodyPr anchor="t" anchorCtr="0"/>
          <a:lstStyle>
            <a:lvl1pPr marL="0" indent="0">
              <a:lnSpc>
                <a:spcPct val="100000"/>
              </a:lnSpc>
              <a:spcBef>
                <a:spcPts val="400"/>
              </a:spcBef>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6172200" y="2276475"/>
            <a:ext cx="5611813" cy="4032250"/>
          </a:xfrm>
        </p:spPr>
        <p:txBody>
          <a:bodyPr/>
          <a:lstStyle>
            <a:lvl1pPr marL="324000" indent="-324000">
              <a:buFont typeface="Arial" panose="020B0604020202020204" pitchFamily="34" charset="0"/>
              <a:buChar char="•"/>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05.12.2023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I.Efthymiopoulos | JAPW-23</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ubtitle and 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7988" y="365126"/>
            <a:ext cx="11380812" cy="903288"/>
          </a:xfrm>
        </p:spPr>
        <p:txBody>
          <a:bodyPr/>
          <a:lstStyle/>
          <a:p>
            <a:r>
              <a:rPr lang="en-GB" dirty="0"/>
              <a:t>Click to edit Master title style</a:t>
            </a:r>
            <a:br>
              <a:rPr lang="en-GB" dirty="0"/>
            </a:br>
            <a:endParaRPr lang="en-US" dirty="0"/>
          </a:p>
        </p:txBody>
      </p:sp>
      <p:sp>
        <p:nvSpPr>
          <p:cNvPr id="3" name="Text Placeholder 2"/>
          <p:cNvSpPr>
            <a:spLocks noGrp="1"/>
          </p:cNvSpPr>
          <p:nvPr>
            <p:ph type="body" idx="1"/>
          </p:nvPr>
        </p:nvSpPr>
        <p:spPr>
          <a:xfrm>
            <a:off x="407988" y="1412875"/>
            <a:ext cx="11376025" cy="668337"/>
          </a:xfrm>
        </p:spPr>
        <p:txBody>
          <a:bodyPr anchor="t" anchorCtr="0"/>
          <a:lstStyle>
            <a:lvl1pPr marL="0" indent="0">
              <a:lnSpc>
                <a:spcPct val="100000"/>
              </a:lnSpc>
              <a:spcBef>
                <a:spcPts val="400"/>
              </a:spcBef>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07987" y="2081212"/>
            <a:ext cx="11376026" cy="2931963"/>
          </a:xfrm>
        </p:spPr>
        <p:txBody>
          <a:bodyPr/>
          <a:lstStyle>
            <a:lvl1pPr marL="324000" indent="-324000">
              <a:buFont typeface="Arial" panose="020B0604020202020204" pitchFamily="34" charset="0"/>
              <a:buChar char="•"/>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6" name="Content Placeholder 5"/>
          <p:cNvSpPr>
            <a:spLocks noGrp="1"/>
          </p:cNvSpPr>
          <p:nvPr>
            <p:ph sz="quarter" idx="4"/>
          </p:nvPr>
        </p:nvSpPr>
        <p:spPr>
          <a:xfrm>
            <a:off x="403202" y="5013175"/>
            <a:ext cx="11380812" cy="1295549"/>
          </a:xfrm>
        </p:spPr>
        <p:txBody>
          <a:bodyPr/>
          <a:lstStyle>
            <a:lvl1pPr marL="324000" indent="-324000">
              <a:buFont typeface="Arial" panose="020B0604020202020204" pitchFamily="34" charset="0"/>
              <a:buChar char="•"/>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05.12.2023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I.Efthymiopoulos | JAPW-23</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43464110"/>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05.12.2023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I.Efthymiopoulos | JAPW-23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05.12.2023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I.Efthymiopoulos | JAPW-23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05.12.2023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I.Efthymiopoulos | JAPW-23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05.12.2023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I.Efthymiopoulos | JAPW-23</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05.12.2023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I.Efthymiopoulos | JAPW-23</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05.12.2023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I.Efthymiopoulos | JAPW-23</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05.12.2023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I.Efthymiopoulos | JAPW-23</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05.12.2023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I.Efthymiopoulos | JAPW-23</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05.12.2023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I.Efthymiopoulos | JAPW-23</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05.12.2023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I.Efthymiopoulos | JAPW-23</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05.12.2023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I.Efthymiopoulos | JAPW-23</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05.12.2023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dirty="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err="1"/>
              <a:t>I.Efthymiopoulos</a:t>
            </a:r>
            <a:r>
              <a:rPr lang="en-US" dirty="0"/>
              <a:t> | JAPW-23</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hasCustomPrompt="1"/>
          </p:nvPr>
        </p:nvSpPr>
        <p:spPr/>
        <p:txBody>
          <a:bodyPr/>
          <a:lstStyle/>
          <a:p>
            <a:r>
              <a:rPr lang="en-GB" dirty="0"/>
              <a:t>Click to edit Master title style</a:t>
            </a:r>
            <a:br>
              <a:rPr lang="en-GB" dirty="0"/>
            </a:b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I.Efthymiopoulos | JAPW-23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I.Efthymiopoulos | JAPW-23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I.Efthymiopoulos | JAPW-23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9" y="1439863"/>
            <a:ext cx="7416204" cy="47609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Content Placeholder 5">
            <a:extLst>
              <a:ext uri="{FF2B5EF4-FFF2-40B4-BE49-F238E27FC236}">
                <a16:creationId xmlns:a16="http://schemas.microsoft.com/office/drawing/2014/main" id="{F0D890F5-ACAF-BB2C-D338-51736DAF8832}"/>
              </a:ext>
            </a:extLst>
          </p:cNvPr>
          <p:cNvSpPr>
            <a:spLocks noGrp="1"/>
          </p:cNvSpPr>
          <p:nvPr>
            <p:ph sz="quarter" idx="14"/>
          </p:nvPr>
        </p:nvSpPr>
        <p:spPr>
          <a:xfrm>
            <a:off x="7824194" y="1439336"/>
            <a:ext cx="3959820" cy="4761440"/>
          </a:xfrm>
          <a:solidFill>
            <a:srgbClr val="011893"/>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766102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05.12.2023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I.Efthymiopoulos | JAPW-23</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05.12.2023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I.Efthymiopoulos | JAPW-23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2"/>
            <a:ext cx="11376025" cy="900000"/>
          </a:xfrm>
          <a:prstGeom prst="rect">
            <a:avLst/>
          </a:prstGeom>
        </p:spPr>
        <p:txBody>
          <a:bodyPr vert="horz" lIns="0" tIns="0" rIns="0" bIns="0" rtlCol="0" anchor="t" anchorCtr="0">
            <a:noAutofit/>
          </a:bodyPr>
          <a:lstStyle/>
          <a:p>
            <a:r>
              <a:rPr lang="en-GB" dirty="0"/>
              <a:t>Click to edit Master title style</a:t>
            </a:r>
            <a:br>
              <a:rPr lang="en-GB" dirty="0"/>
            </a:br>
            <a:endParaRPr lang="en-US" dirty="0"/>
          </a:p>
        </p:txBody>
      </p:sp>
      <p:sp>
        <p:nvSpPr>
          <p:cNvPr id="3" name="Text Placeholder 2"/>
          <p:cNvSpPr>
            <a:spLocks noGrp="1"/>
          </p:cNvSpPr>
          <p:nvPr>
            <p:ph type="body" idx="1"/>
          </p:nvPr>
        </p:nvSpPr>
        <p:spPr>
          <a:xfrm>
            <a:off x="407989" y="1412875"/>
            <a:ext cx="11376024" cy="4895850"/>
          </a:xfrm>
          <a:prstGeom prst="rect">
            <a:avLst/>
          </a:prstGeom>
        </p:spPr>
        <p:txBody>
          <a:bodyPr vert="horz" lIns="36000" tIns="36000" rIns="36000" bIns="3600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CH"/>
              <a:t>05.12.2023</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000">
                <a:solidFill>
                  <a:schemeClr val="tx1"/>
                </a:solidFill>
              </a:defRPr>
            </a:lvl1pPr>
          </a:lstStyle>
          <a:p>
            <a:r>
              <a:rPr lang="en-US" dirty="0" err="1"/>
              <a:t>I.Efthymiopoulos</a:t>
            </a:r>
            <a:r>
              <a:rPr lang="en-US" dirty="0"/>
              <a:t> | JAPW-23</a:t>
            </a:r>
          </a:p>
        </p:txBody>
      </p: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7"/>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8" r:id="rId7"/>
    <p:sldLayoutId id="2147483677" r:id="rId8"/>
    <p:sldLayoutId id="2147483674" r:id="rId9"/>
    <p:sldLayoutId id="2147483652" r:id="rId10"/>
    <p:sldLayoutId id="2147483679" r:id="rId11"/>
    <p:sldLayoutId id="2147483653" r:id="rId12"/>
    <p:sldLayoutId id="2147483680" r:id="rId13"/>
    <p:sldLayoutId id="2147483661" r:id="rId14"/>
    <p:sldLayoutId id="2147483666" r:id="rId15"/>
    <p:sldLayoutId id="2147483667" r:id="rId16"/>
    <p:sldLayoutId id="2147483658" r:id="rId17"/>
    <p:sldLayoutId id="2147483659" r:id="rId18"/>
    <p:sldLayoutId id="2147483673" r:id="rId19"/>
    <p:sldLayoutId id="2147483660" r:id="rId20"/>
    <p:sldLayoutId id="2147483671" r:id="rId21"/>
    <p:sldLayoutId id="2147483651" r:id="rId22"/>
    <p:sldLayoutId id="2147483654" r:id="rId23"/>
    <p:sldLayoutId id="2147483669" r:id="rId24"/>
    <p:sldLayoutId id="2147483655" r:id="rId25"/>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74" userDrawn="1">
          <p15:clr>
            <a:srgbClr val="F26B43"/>
          </p15:clr>
        </p15:guide>
        <p15:guide id="13" orient="horz" pos="2341" userDrawn="1">
          <p15:clr>
            <a:srgbClr val="F26B43"/>
          </p15:clr>
        </p15:guide>
        <p15:guide id="14" orient="horz" pos="799" userDrawn="1">
          <p15:clr>
            <a:srgbClr val="F26B43"/>
          </p15:clr>
        </p15:guide>
        <p15:guide id="15" orient="horz" pos="890" userDrawn="1">
          <p15:clr>
            <a:srgbClr val="F26B43"/>
          </p15:clr>
        </p15:guide>
        <p15:guide id="16" orient="horz" pos="2432" userDrawn="1">
          <p15:clr>
            <a:srgbClr val="F26B43"/>
          </p15:clr>
        </p15:guide>
        <p15:guide id="17" pos="6312" userDrawn="1">
          <p15:clr>
            <a:srgbClr val="F26B43"/>
          </p15:clr>
        </p15:guide>
        <p15:guide id="18" pos="6221" userDrawn="1">
          <p15:clr>
            <a:srgbClr val="F26B43"/>
          </p15:clr>
        </p15:guide>
        <p15:guide id="19" orient="horz" pos="252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1.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1.xml"/><Relationship Id="rId5" Type="http://schemas.openxmlformats.org/officeDocument/2006/relationships/image" Target="../media/image41.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11.xml"/><Relationship Id="rId5" Type="http://schemas.openxmlformats.org/officeDocument/2006/relationships/image" Target="../media/image49.emf"/><Relationship Id="rId4" Type="http://schemas.openxmlformats.org/officeDocument/2006/relationships/image" Target="../media/image48.emf"/></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47.emf"/></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69.png"/><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4.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78.gif"/><Relationship Id="rId2" Type="http://schemas.openxmlformats.org/officeDocument/2006/relationships/image" Target="../media/image77.png"/><Relationship Id="rId1" Type="http://schemas.openxmlformats.org/officeDocument/2006/relationships/slideLayout" Target="../slideLayouts/slideLayout24.xml"/><Relationship Id="rId4" Type="http://schemas.openxmlformats.org/officeDocument/2006/relationships/image" Target="../media/image7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83.png"/></Relationships>
</file>

<file path=ppt/slides/_rels/slide4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429000"/>
            <a:ext cx="11376025" cy="2153265"/>
          </a:xfrm>
        </p:spPr>
        <p:txBody>
          <a:bodyPr/>
          <a:lstStyle/>
          <a:p>
            <a:r>
              <a:rPr lang="en-GB" dirty="0"/>
              <a:t>Emittance Evolution and </a:t>
            </a:r>
            <a:br>
              <a:rPr lang="en-GB" dirty="0"/>
            </a:br>
            <a:r>
              <a:rPr lang="en-GB" dirty="0"/>
              <a:t>Stability in Run 3</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11376026" cy="803787"/>
          </a:xfrm>
        </p:spPr>
        <p:txBody>
          <a:bodyPr vert="horz" lIns="36000" tIns="36000" rIns="36000" bIns="36000" rtlCol="0" anchor="t">
            <a:noAutofit/>
          </a:bodyPr>
          <a:lstStyle/>
          <a:p>
            <a:r>
              <a:rPr lang="en-US" dirty="0"/>
              <a:t>H. Bartosik, X. </a:t>
            </a:r>
            <a:r>
              <a:rPr lang="en-US" dirty="0" err="1"/>
              <a:t>Buffat</a:t>
            </a:r>
            <a:r>
              <a:rPr lang="en-US" dirty="0"/>
              <a:t>, </a:t>
            </a:r>
            <a:r>
              <a:rPr lang="en-US" b="1" u="sng" dirty="0"/>
              <a:t>I. Efthymiopoulos</a:t>
            </a:r>
            <a:r>
              <a:rPr lang="en-US" dirty="0"/>
              <a:t>, S. </a:t>
            </a:r>
            <a:r>
              <a:rPr lang="en-US" dirty="0" err="1"/>
              <a:t>Fartoukh</a:t>
            </a:r>
            <a:r>
              <a:rPr lang="en-US" dirty="0"/>
              <a:t>, L. </a:t>
            </a:r>
            <a:r>
              <a:rPr lang="en-US" dirty="0" err="1"/>
              <a:t>Giacomel</a:t>
            </a:r>
            <a:r>
              <a:rPr lang="en-US" dirty="0"/>
              <a:t>, M. Hostettler, S. </a:t>
            </a:r>
            <a:r>
              <a:rPr lang="en-US" dirty="0" err="1"/>
              <a:t>Kostoglou</a:t>
            </a:r>
            <a:r>
              <a:rPr lang="en-US" dirty="0"/>
              <a:t>, N. </a:t>
            </a:r>
            <a:r>
              <a:rPr lang="en-US" dirty="0" err="1"/>
              <a:t>Mounet</a:t>
            </a:r>
            <a:r>
              <a:rPr lang="en-US" dirty="0"/>
              <a:t>, G. </a:t>
            </a:r>
            <a:r>
              <a:rPr lang="en-US" dirty="0" err="1"/>
              <a:t>Sterbini</a:t>
            </a:r>
            <a:r>
              <a:rPr lang="en-US" dirty="0"/>
              <a:t>, </a:t>
            </a:r>
            <a:r>
              <a:rPr lang="en-US" dirty="0" err="1"/>
              <a:t>G.Trad</a:t>
            </a:r>
            <a:endParaRPr lang="en-US" dirty="0"/>
          </a:p>
          <a:p>
            <a:r>
              <a:rPr lang="en-US" dirty="0"/>
              <a:t>0</a:t>
            </a:r>
            <a:r>
              <a:rPr lang="el-GR" dirty="0"/>
              <a:t>6</a:t>
            </a:r>
            <a:r>
              <a:rPr lang="en-US" dirty="0"/>
              <a:t>.12.2023</a:t>
            </a:r>
          </a:p>
        </p:txBody>
      </p:sp>
      <p:pic>
        <p:nvPicPr>
          <p:cNvPr id="4" name="Picture 3">
            <a:extLst>
              <a:ext uri="{FF2B5EF4-FFF2-40B4-BE49-F238E27FC236}">
                <a16:creationId xmlns:a16="http://schemas.microsoft.com/office/drawing/2014/main" id="{B71C0946-9CA1-E741-B70D-4912B46CE43C}"/>
              </a:ext>
            </a:extLst>
          </p:cNvPr>
          <p:cNvPicPr>
            <a:picLocks noChangeAspect="1"/>
          </p:cNvPicPr>
          <p:nvPr/>
        </p:nvPicPr>
        <p:blipFill>
          <a:blip r:embed="rId2"/>
          <a:stretch>
            <a:fillRect/>
          </a:stretch>
        </p:blipFill>
        <p:spPr>
          <a:xfrm>
            <a:off x="407987" y="368300"/>
            <a:ext cx="4318801" cy="1044575"/>
          </a:xfrm>
          <a:prstGeom prst="rect">
            <a:avLst/>
          </a:prstGeom>
        </p:spPr>
      </p:pic>
      <p:pic>
        <p:nvPicPr>
          <p:cNvPr id="5" name="Picture 2" descr="undefined">
            <a:extLst>
              <a:ext uri="{FF2B5EF4-FFF2-40B4-BE49-F238E27FC236}">
                <a16:creationId xmlns:a16="http://schemas.microsoft.com/office/drawing/2014/main" id="{932F772E-760C-5261-6A0E-8BC7C77007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19178" y="368300"/>
            <a:ext cx="3240360" cy="4446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 shot of a graph&#10;&#10;Description automatically generated">
            <a:extLst>
              <a:ext uri="{FF2B5EF4-FFF2-40B4-BE49-F238E27FC236}">
                <a16:creationId xmlns:a16="http://schemas.microsoft.com/office/drawing/2014/main" id="{F5AD04C2-7550-6A4F-1EA1-30E2009FCE75}"/>
              </a:ext>
            </a:extLst>
          </p:cNvPr>
          <p:cNvPicPr>
            <a:picLocks noChangeAspect="1"/>
          </p:cNvPicPr>
          <p:nvPr/>
        </p:nvPicPr>
        <p:blipFill>
          <a:blip r:embed="rId2"/>
          <a:stretch>
            <a:fillRect/>
          </a:stretch>
        </p:blipFill>
        <p:spPr>
          <a:xfrm>
            <a:off x="7445485" y="1919557"/>
            <a:ext cx="4483163" cy="4389763"/>
          </a:xfrm>
          <a:prstGeom prst="rect">
            <a:avLst/>
          </a:prstGeom>
        </p:spPr>
      </p:pic>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a:xfrm>
            <a:off x="407988" y="373592"/>
            <a:ext cx="11376025" cy="900000"/>
          </a:xfrm>
        </p:spPr>
        <p:txBody>
          <a:bodyPr/>
          <a:lstStyle/>
          <a:p>
            <a:r>
              <a:rPr lang="en-US" dirty="0"/>
              <a:t>Emittance @ injection</a:t>
            </a:r>
            <a:br>
              <a:rPr lang="en-US" dirty="0"/>
            </a:br>
            <a:r>
              <a:rPr lang="en-US" sz="2800" dirty="0">
                <a:solidFill>
                  <a:schemeClr val="accent1">
                    <a:lumMod val="40000"/>
                    <a:lumOff val="60000"/>
                  </a:schemeClr>
                </a:solidFill>
              </a:rPr>
              <a:t>Summary 2022 fills</a:t>
            </a:r>
            <a:endParaRPr lang="en-US" dirty="0">
              <a:solidFill>
                <a:schemeClr val="accent1">
                  <a:lumMod val="40000"/>
                  <a:lumOff val="60000"/>
                </a:schemeClr>
              </a:solidFill>
            </a:endParaRP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A7E7A2ED-8641-AB29-59B7-E1B4D37BCCC4}"/>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14" name="Content Placeholder 13" descr="A graph with a red and green dot&#10;&#10;Description automatically generated">
            <a:extLst>
              <a:ext uri="{FF2B5EF4-FFF2-40B4-BE49-F238E27FC236}">
                <a16:creationId xmlns:a16="http://schemas.microsoft.com/office/drawing/2014/main" id="{C3F5FB24-1F5E-4850-4010-A6B892FBAE55}"/>
              </a:ext>
            </a:extLst>
          </p:cNvPr>
          <p:cNvPicPr>
            <a:picLocks noGrp="1" noChangeAspect="1"/>
          </p:cNvPicPr>
          <p:nvPr>
            <p:ph sz="half" idx="13"/>
          </p:nvPr>
        </p:nvPicPr>
        <p:blipFill>
          <a:blip r:embed="rId3"/>
          <a:stretch>
            <a:fillRect/>
          </a:stretch>
        </p:blipFill>
        <p:spPr>
          <a:xfrm>
            <a:off x="315202" y="1412775"/>
            <a:ext cx="7056784" cy="4735887"/>
          </a:xfrm>
        </p:spPr>
      </p:pic>
      <p:cxnSp>
        <p:nvCxnSpPr>
          <p:cNvPr id="16" name="Straight Connector 15">
            <a:extLst>
              <a:ext uri="{FF2B5EF4-FFF2-40B4-BE49-F238E27FC236}">
                <a16:creationId xmlns:a16="http://schemas.microsoft.com/office/drawing/2014/main" id="{52A85C67-E30B-F54B-BEF8-BABDB7FD8ECF}"/>
              </a:ext>
            </a:extLst>
          </p:cNvPr>
          <p:cNvCxnSpPr>
            <a:cxnSpLocks/>
          </p:cNvCxnSpPr>
          <p:nvPr/>
        </p:nvCxnSpPr>
        <p:spPr>
          <a:xfrm flipV="1">
            <a:off x="9695656" y="3069600"/>
            <a:ext cx="0" cy="287968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849C725-0CDD-5A28-4471-9F85553D2A7F}"/>
              </a:ext>
            </a:extLst>
          </p:cNvPr>
          <p:cNvCxnSpPr/>
          <p:nvPr/>
        </p:nvCxnSpPr>
        <p:spPr>
          <a:xfrm>
            <a:off x="2639616" y="4149080"/>
            <a:ext cx="7344816" cy="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Content Placeholder 26">
            <a:extLst>
              <a:ext uri="{FF2B5EF4-FFF2-40B4-BE49-F238E27FC236}">
                <a16:creationId xmlns:a16="http://schemas.microsoft.com/office/drawing/2014/main" id="{0DA32E01-0BEE-DB0D-FD55-CE4C66B91CF8}"/>
              </a:ext>
            </a:extLst>
          </p:cNvPr>
          <p:cNvSpPr>
            <a:spLocks noGrp="1"/>
          </p:cNvSpPr>
          <p:nvPr>
            <p:ph sz="half" idx="1"/>
          </p:nvPr>
        </p:nvSpPr>
        <p:spPr>
          <a:xfrm>
            <a:off x="415094" y="5934832"/>
            <a:ext cx="5616575" cy="373892"/>
          </a:xfrm>
        </p:spPr>
        <p:txBody>
          <a:bodyPr>
            <a:normAutofit/>
          </a:bodyPr>
          <a:lstStyle/>
          <a:p>
            <a:endParaRPr lang="en-US" dirty="0"/>
          </a:p>
        </p:txBody>
      </p:sp>
      <p:graphicFrame>
        <p:nvGraphicFramePr>
          <p:cNvPr id="18" name="Table 17">
            <a:extLst>
              <a:ext uri="{FF2B5EF4-FFF2-40B4-BE49-F238E27FC236}">
                <a16:creationId xmlns:a16="http://schemas.microsoft.com/office/drawing/2014/main" id="{1E82D4EB-E394-4967-3E9E-6193BA5CF13B}"/>
              </a:ext>
            </a:extLst>
          </p:cNvPr>
          <p:cNvGraphicFramePr>
            <a:graphicFrameLocks noGrp="1"/>
          </p:cNvGraphicFramePr>
          <p:nvPr>
            <p:extLst>
              <p:ext uri="{D42A27DB-BD31-4B8C-83A1-F6EECF244321}">
                <p14:modId xmlns:p14="http://schemas.microsoft.com/office/powerpoint/2010/main" val="4280475096"/>
              </p:ext>
            </p:extLst>
          </p:nvPr>
        </p:nvGraphicFramePr>
        <p:xfrm>
          <a:off x="1127448" y="4720336"/>
          <a:ext cx="2709228" cy="883920"/>
        </p:xfrm>
        <a:graphic>
          <a:graphicData uri="http://schemas.openxmlformats.org/drawingml/2006/table">
            <a:tbl>
              <a:tblPr firstRow="1" bandRow="1">
                <a:tableStyleId>{5940675A-B579-460E-94D1-54222C63F5DA}</a:tableStyleId>
              </a:tblPr>
              <a:tblGrid>
                <a:gridCol w="1156018">
                  <a:extLst>
                    <a:ext uri="{9D8B030D-6E8A-4147-A177-3AD203B41FA5}">
                      <a16:colId xmlns:a16="http://schemas.microsoft.com/office/drawing/2014/main" val="745942290"/>
                    </a:ext>
                  </a:extLst>
                </a:gridCol>
                <a:gridCol w="738505">
                  <a:extLst>
                    <a:ext uri="{9D8B030D-6E8A-4147-A177-3AD203B41FA5}">
                      <a16:colId xmlns:a16="http://schemas.microsoft.com/office/drawing/2014/main" val="1206844393"/>
                    </a:ext>
                  </a:extLst>
                </a:gridCol>
                <a:gridCol w="814705">
                  <a:extLst>
                    <a:ext uri="{9D8B030D-6E8A-4147-A177-3AD203B41FA5}">
                      <a16:colId xmlns:a16="http://schemas.microsoft.com/office/drawing/2014/main" val="3915609994"/>
                    </a:ext>
                  </a:extLst>
                </a:gridCol>
              </a:tblGrid>
              <a:tr h="370840">
                <a:tc>
                  <a:txBody>
                    <a:bodyPr/>
                    <a:lstStyle/>
                    <a:p>
                      <a:pPr algn="ctr"/>
                      <a:r>
                        <a:rPr lang="en-US" sz="1000" b="1" dirty="0"/>
                        <a:t>B1-inj</a:t>
                      </a:r>
                    </a:p>
                    <a:p>
                      <a:pPr algn="ctr"/>
                      <a:r>
                        <a:rPr lang="en-US" sz="1000" b="1" dirty="0"/>
                        <a:t>2022</a:t>
                      </a:r>
                    </a:p>
                  </a:txBody>
                  <a:tcPr/>
                </a:tc>
                <a:tc>
                  <a:txBody>
                    <a:bodyPr/>
                    <a:lstStyle/>
                    <a:p>
                      <a:pPr algn="ctr"/>
                      <a:r>
                        <a:rPr lang="en-US" sz="1000" b="1" dirty="0"/>
                        <a:t>Bunch</a:t>
                      </a:r>
                    </a:p>
                    <a:p>
                      <a:pPr algn="ctr"/>
                      <a:r>
                        <a:rPr lang="en-US" sz="1000" b="1" dirty="0"/>
                        <a:t>Intensity</a:t>
                      </a:r>
                    </a:p>
                  </a:txBody>
                  <a:tcPr/>
                </a:tc>
                <a:tc>
                  <a:txBody>
                    <a:bodyPr/>
                    <a:lstStyle/>
                    <a:p>
                      <a:pPr algn="ctr"/>
                      <a:r>
                        <a:rPr lang="en-US" sz="1000" b="1" dirty="0"/>
                        <a:t>Emittance </a:t>
                      </a:r>
                    </a:p>
                    <a:p>
                      <a:pPr algn="ctr"/>
                      <a:r>
                        <a:rPr lang="en-US" sz="1000" b="1" dirty="0"/>
                        <a:t>[</a:t>
                      </a:r>
                      <a:r>
                        <a:rPr lang="el-GR" sz="1000" b="1" dirty="0"/>
                        <a:t>μ</a:t>
                      </a:r>
                      <a:r>
                        <a:rPr lang="en-US" sz="1000" b="1" dirty="0"/>
                        <a:t>m]</a:t>
                      </a:r>
                    </a:p>
                  </a:txBody>
                  <a:tcPr/>
                </a:tc>
                <a:extLst>
                  <a:ext uri="{0D108BD9-81ED-4DB2-BD59-A6C34878D82A}">
                    <a16:rowId xmlns:a16="http://schemas.microsoft.com/office/drawing/2014/main" val="3932036111"/>
                  </a:ext>
                </a:extLst>
              </a:tr>
              <a:tr h="146179">
                <a:tc>
                  <a:txBody>
                    <a:bodyPr/>
                    <a:lstStyle/>
                    <a:p>
                      <a:pPr algn="ctr"/>
                      <a:r>
                        <a:rPr lang="en-US" sz="1000" dirty="0"/>
                        <a:t>2462b/36b trains</a:t>
                      </a:r>
                    </a:p>
                  </a:txBody>
                  <a:tcPr/>
                </a:tc>
                <a:tc>
                  <a:txBody>
                    <a:bodyPr/>
                    <a:lstStyle/>
                    <a:p>
                      <a:pPr algn="ctr"/>
                      <a:r>
                        <a:rPr lang="en-US" sz="1000" dirty="0"/>
                        <a:t>1.46re11</a:t>
                      </a:r>
                    </a:p>
                  </a:txBody>
                  <a:tcPr/>
                </a:tc>
                <a:tc>
                  <a:txBody>
                    <a:bodyPr/>
                    <a:lstStyle/>
                    <a:p>
                      <a:pPr algn="ctr"/>
                      <a:r>
                        <a:rPr lang="en-US" sz="1000" dirty="0"/>
                        <a:t>1.47</a:t>
                      </a:r>
                    </a:p>
                  </a:txBody>
                  <a:tcPr/>
                </a:tc>
                <a:extLst>
                  <a:ext uri="{0D108BD9-81ED-4DB2-BD59-A6C34878D82A}">
                    <a16:rowId xmlns:a16="http://schemas.microsoft.com/office/drawing/2014/main" val="3861777639"/>
                  </a:ext>
                </a:extLst>
              </a:tr>
              <a:tr h="143295">
                <a:tc>
                  <a:txBody>
                    <a:bodyPr/>
                    <a:lstStyle/>
                    <a:p>
                      <a:pPr algn="ctr"/>
                      <a:r>
                        <a:rPr lang="en-US" sz="1000" dirty="0"/>
                        <a:t>2361b/36b trains</a:t>
                      </a:r>
                    </a:p>
                  </a:txBody>
                  <a:tcPr/>
                </a:tc>
                <a:tc>
                  <a:txBody>
                    <a:bodyPr/>
                    <a:lstStyle/>
                    <a:p>
                      <a:pPr algn="ctr"/>
                      <a:r>
                        <a:rPr lang="en-US" sz="1000" dirty="0"/>
                        <a:t>1.23e11</a:t>
                      </a:r>
                    </a:p>
                  </a:txBody>
                  <a:tcPr/>
                </a:tc>
                <a:tc>
                  <a:txBody>
                    <a:bodyPr/>
                    <a:lstStyle/>
                    <a:p>
                      <a:pPr algn="ctr"/>
                      <a:r>
                        <a:rPr lang="en-US" sz="1000" dirty="0"/>
                        <a:t>1.39</a:t>
                      </a:r>
                    </a:p>
                  </a:txBody>
                  <a:tcPr/>
                </a:tc>
                <a:extLst>
                  <a:ext uri="{0D108BD9-81ED-4DB2-BD59-A6C34878D82A}">
                    <a16:rowId xmlns:a16="http://schemas.microsoft.com/office/drawing/2014/main" val="4241669773"/>
                  </a:ext>
                </a:extLst>
              </a:tr>
            </a:tbl>
          </a:graphicData>
        </a:graphic>
      </p:graphicFrame>
      <p:sp>
        <p:nvSpPr>
          <p:cNvPr id="19" name="TextBox 18">
            <a:extLst>
              <a:ext uri="{FF2B5EF4-FFF2-40B4-BE49-F238E27FC236}">
                <a16:creationId xmlns:a16="http://schemas.microsoft.com/office/drawing/2014/main" id="{DCA934FB-E098-910E-3C17-5F0DAC19CE58}"/>
              </a:ext>
            </a:extLst>
          </p:cNvPr>
          <p:cNvSpPr txBox="1"/>
          <p:nvPr/>
        </p:nvSpPr>
        <p:spPr>
          <a:xfrm>
            <a:off x="1127448" y="2755494"/>
            <a:ext cx="897682" cy="276999"/>
          </a:xfrm>
          <a:prstGeom prst="rect">
            <a:avLst/>
          </a:prstGeom>
          <a:noFill/>
        </p:spPr>
        <p:txBody>
          <a:bodyPr wrap="none" lIns="0" tIns="0" rIns="0" bIns="0" rtlCol="0">
            <a:spAutoFit/>
          </a:bodyPr>
          <a:lstStyle/>
          <a:p>
            <a:pPr algn="l"/>
            <a:r>
              <a:rPr lang="en-US" b="1">
                <a:solidFill>
                  <a:srgbClr val="C00000"/>
                </a:solidFill>
              </a:rPr>
              <a:t>LHC B2 </a:t>
            </a:r>
            <a:endParaRPr lang="en-US" b="1" dirty="0">
              <a:solidFill>
                <a:srgbClr val="C00000"/>
              </a:solidFill>
            </a:endParaRPr>
          </a:p>
        </p:txBody>
      </p:sp>
      <p:cxnSp>
        <p:nvCxnSpPr>
          <p:cNvPr id="6" name="Straight Connector 5">
            <a:extLst>
              <a:ext uri="{FF2B5EF4-FFF2-40B4-BE49-F238E27FC236}">
                <a16:creationId xmlns:a16="http://schemas.microsoft.com/office/drawing/2014/main" id="{03EEBA96-0A65-6F34-497D-504F5AFE6B89}"/>
              </a:ext>
            </a:extLst>
          </p:cNvPr>
          <p:cNvCxnSpPr>
            <a:cxnSpLocks/>
          </p:cNvCxnSpPr>
          <p:nvPr/>
        </p:nvCxnSpPr>
        <p:spPr>
          <a:xfrm flipV="1">
            <a:off x="9480376" y="2996952"/>
            <a:ext cx="0" cy="287968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ADA4C25-64DB-BFD1-2461-7CCEBC3580C6}"/>
              </a:ext>
            </a:extLst>
          </p:cNvPr>
          <p:cNvCxnSpPr/>
          <p:nvPr/>
        </p:nvCxnSpPr>
        <p:spPr>
          <a:xfrm>
            <a:off x="2639616" y="4328330"/>
            <a:ext cx="7344816" cy="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CDF98AE-9034-611B-7135-20CA77A1CA40}"/>
              </a:ext>
            </a:extLst>
          </p:cNvPr>
          <p:cNvSpPr txBox="1"/>
          <p:nvPr/>
        </p:nvSpPr>
        <p:spPr>
          <a:xfrm>
            <a:off x="3984409" y="4723307"/>
            <a:ext cx="2462213" cy="830997"/>
          </a:xfrm>
          <a:prstGeom prst="rect">
            <a:avLst/>
          </a:prstGeom>
          <a:solidFill>
            <a:schemeClr val="bg2">
              <a:lumMod val="90000"/>
            </a:schemeClr>
          </a:solidFill>
        </p:spPr>
        <p:txBody>
          <a:bodyPr wrap="none" lIns="0" tIns="0" rIns="0" bIns="0" rtlCol="0">
            <a:spAutoFit/>
          </a:bodyPr>
          <a:lstStyle/>
          <a:p>
            <a:pPr algn="ctr"/>
            <a:r>
              <a:rPr lang="en-US" b="1" dirty="0">
                <a:solidFill>
                  <a:srgbClr val="C00000"/>
                </a:solidFill>
              </a:rPr>
              <a:t>+8-15% increase</a:t>
            </a:r>
          </a:p>
          <a:p>
            <a:pPr algn="ctr"/>
            <a:r>
              <a:rPr lang="en-US" dirty="0"/>
              <a:t>in SPS acceleration and</a:t>
            </a:r>
          </a:p>
          <a:p>
            <a:pPr algn="ctr"/>
            <a:r>
              <a:rPr lang="en-US" dirty="0"/>
              <a:t>transmission to LHC</a:t>
            </a:r>
          </a:p>
        </p:txBody>
      </p:sp>
    </p:spTree>
    <p:extLst>
      <p:ext uri="{BB962C8B-B14F-4D97-AF65-F5344CB8AC3E}">
        <p14:creationId xmlns:p14="http://schemas.microsoft.com/office/powerpoint/2010/main" val="1503329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 shot of a graph&#10;&#10;Description automatically generated">
            <a:extLst>
              <a:ext uri="{FF2B5EF4-FFF2-40B4-BE49-F238E27FC236}">
                <a16:creationId xmlns:a16="http://schemas.microsoft.com/office/drawing/2014/main" id="{C8F594BB-CBDF-A4C6-F90F-9220697D492E}"/>
              </a:ext>
            </a:extLst>
          </p:cNvPr>
          <p:cNvPicPr>
            <a:picLocks noChangeAspect="1"/>
          </p:cNvPicPr>
          <p:nvPr/>
        </p:nvPicPr>
        <p:blipFill>
          <a:blip r:embed="rId2"/>
          <a:stretch>
            <a:fillRect/>
          </a:stretch>
        </p:blipFill>
        <p:spPr>
          <a:xfrm>
            <a:off x="7320136" y="1844824"/>
            <a:ext cx="4483163" cy="4389763"/>
          </a:xfrm>
          <a:prstGeom prst="rect">
            <a:avLst/>
          </a:prstGeom>
        </p:spPr>
      </p:pic>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a:xfrm>
            <a:off x="407988" y="373592"/>
            <a:ext cx="11376025" cy="900000"/>
          </a:xfrm>
        </p:spPr>
        <p:txBody>
          <a:bodyPr/>
          <a:lstStyle/>
          <a:p>
            <a:r>
              <a:rPr lang="en-US" dirty="0"/>
              <a:t>Emittance @ injection</a:t>
            </a:r>
            <a:br>
              <a:rPr lang="en-US" dirty="0"/>
            </a:br>
            <a:r>
              <a:rPr lang="en-US" sz="2800" dirty="0">
                <a:solidFill>
                  <a:schemeClr val="accent1">
                    <a:lumMod val="40000"/>
                    <a:lumOff val="60000"/>
                  </a:schemeClr>
                </a:solidFill>
              </a:rPr>
              <a:t>Summary 2023 fills</a:t>
            </a:r>
            <a:endParaRPr lang="en-US" dirty="0">
              <a:solidFill>
                <a:schemeClr val="accent1">
                  <a:lumMod val="40000"/>
                  <a:lumOff val="60000"/>
                </a:schemeClr>
              </a:solidFill>
            </a:endParaRP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7" name="Content Placeholder 26">
            <a:extLst>
              <a:ext uri="{FF2B5EF4-FFF2-40B4-BE49-F238E27FC236}">
                <a16:creationId xmlns:a16="http://schemas.microsoft.com/office/drawing/2014/main" id="{0DA32E01-0BEE-DB0D-FD55-CE4C66B91CF8}"/>
              </a:ext>
            </a:extLst>
          </p:cNvPr>
          <p:cNvSpPr>
            <a:spLocks noGrp="1"/>
          </p:cNvSpPr>
          <p:nvPr>
            <p:ph sz="half" idx="1"/>
          </p:nvPr>
        </p:nvSpPr>
        <p:spPr/>
        <p:txBody>
          <a:bodyPr/>
          <a:lstStyle/>
          <a:p>
            <a:r>
              <a:rPr lang="en-US" dirty="0"/>
              <a:t>Injection brightness B1 - 2023</a:t>
            </a:r>
          </a:p>
          <a:p>
            <a:endParaRPr lang="en-US" dirty="0"/>
          </a:p>
        </p:txBody>
      </p:sp>
      <p:sp>
        <p:nvSpPr>
          <p:cNvPr id="2" name="Slide Number Placeholder 1">
            <a:extLst>
              <a:ext uri="{FF2B5EF4-FFF2-40B4-BE49-F238E27FC236}">
                <a16:creationId xmlns:a16="http://schemas.microsoft.com/office/drawing/2014/main" id="{4449E182-C314-CA9B-5F89-E2494A5F967D}"/>
              </a:ext>
            </a:extLst>
          </p:cNvPr>
          <p:cNvSpPr>
            <a:spLocks noGrp="1"/>
          </p:cNvSpPr>
          <p:nvPr>
            <p:ph type="sldNum" sz="quarter" idx="12"/>
          </p:nvPr>
        </p:nvSpPr>
        <p:spPr/>
        <p:txBody>
          <a:bodyPr/>
          <a:lstStyle/>
          <a:p>
            <a:fld id="{36B5EA5A-BC32-A742-B11B-8E7414D5B535}" type="slidenum">
              <a:rPr lang="en-US" smtClean="0"/>
              <a:pPr/>
              <a:t>11</a:t>
            </a:fld>
            <a:endParaRPr lang="en-US" dirty="0"/>
          </a:p>
        </p:txBody>
      </p:sp>
      <p:cxnSp>
        <p:nvCxnSpPr>
          <p:cNvPr id="10" name="Straight Connector 9">
            <a:extLst>
              <a:ext uri="{FF2B5EF4-FFF2-40B4-BE49-F238E27FC236}">
                <a16:creationId xmlns:a16="http://schemas.microsoft.com/office/drawing/2014/main" id="{1D602A9F-6E43-9463-862D-5736A2F4326C}"/>
              </a:ext>
            </a:extLst>
          </p:cNvPr>
          <p:cNvCxnSpPr>
            <a:cxnSpLocks/>
          </p:cNvCxnSpPr>
          <p:nvPr/>
        </p:nvCxnSpPr>
        <p:spPr>
          <a:xfrm flipV="1">
            <a:off x="4392000" y="3068960"/>
            <a:ext cx="0" cy="287968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2EBD51D-6486-F6E2-83F2-522FBDFF84DA}"/>
              </a:ext>
            </a:extLst>
          </p:cNvPr>
          <p:cNvCxnSpPr>
            <a:cxnSpLocks/>
          </p:cNvCxnSpPr>
          <p:nvPr/>
        </p:nvCxnSpPr>
        <p:spPr>
          <a:xfrm flipV="1">
            <a:off x="9720000" y="2952000"/>
            <a:ext cx="0" cy="287968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1" name="Content Placeholder 10" descr="A graph with green and yellow dots&#10;&#10;Description automatically generated">
            <a:extLst>
              <a:ext uri="{FF2B5EF4-FFF2-40B4-BE49-F238E27FC236}">
                <a16:creationId xmlns:a16="http://schemas.microsoft.com/office/drawing/2014/main" id="{692B77DE-783F-2836-C04B-3CBC9B71C823}"/>
              </a:ext>
            </a:extLst>
          </p:cNvPr>
          <p:cNvPicPr>
            <a:picLocks noGrp="1" noChangeAspect="1"/>
          </p:cNvPicPr>
          <p:nvPr>
            <p:ph sz="half" idx="13"/>
          </p:nvPr>
        </p:nvPicPr>
        <p:blipFill>
          <a:blip r:embed="rId3"/>
          <a:stretch>
            <a:fillRect/>
          </a:stretch>
        </p:blipFill>
        <p:spPr>
          <a:xfrm>
            <a:off x="191344" y="1355072"/>
            <a:ext cx="7060267" cy="4738224"/>
          </a:xfrm>
        </p:spPr>
      </p:pic>
      <p:graphicFrame>
        <p:nvGraphicFramePr>
          <p:cNvPr id="16" name="Table 15">
            <a:extLst>
              <a:ext uri="{FF2B5EF4-FFF2-40B4-BE49-F238E27FC236}">
                <a16:creationId xmlns:a16="http://schemas.microsoft.com/office/drawing/2014/main" id="{EB585B1F-C6E1-5EBD-A05D-111395335E3D}"/>
              </a:ext>
            </a:extLst>
          </p:cNvPr>
          <p:cNvGraphicFramePr>
            <a:graphicFrameLocks noGrp="1"/>
          </p:cNvGraphicFramePr>
          <p:nvPr>
            <p:extLst>
              <p:ext uri="{D42A27DB-BD31-4B8C-83A1-F6EECF244321}">
                <p14:modId xmlns:p14="http://schemas.microsoft.com/office/powerpoint/2010/main" val="918049292"/>
              </p:ext>
            </p:extLst>
          </p:nvPr>
        </p:nvGraphicFramePr>
        <p:xfrm>
          <a:off x="1127344" y="4602688"/>
          <a:ext cx="2394902" cy="883920"/>
        </p:xfrm>
        <a:graphic>
          <a:graphicData uri="http://schemas.openxmlformats.org/drawingml/2006/table">
            <a:tbl>
              <a:tblPr firstRow="1" bandRow="1">
                <a:tableStyleId>{5940675A-B579-460E-94D1-54222C63F5DA}</a:tableStyleId>
              </a:tblPr>
              <a:tblGrid>
                <a:gridCol w="841692">
                  <a:extLst>
                    <a:ext uri="{9D8B030D-6E8A-4147-A177-3AD203B41FA5}">
                      <a16:colId xmlns:a16="http://schemas.microsoft.com/office/drawing/2014/main" val="745942290"/>
                    </a:ext>
                  </a:extLst>
                </a:gridCol>
                <a:gridCol w="738505">
                  <a:extLst>
                    <a:ext uri="{9D8B030D-6E8A-4147-A177-3AD203B41FA5}">
                      <a16:colId xmlns:a16="http://schemas.microsoft.com/office/drawing/2014/main" val="1206844393"/>
                    </a:ext>
                  </a:extLst>
                </a:gridCol>
                <a:gridCol w="814705">
                  <a:extLst>
                    <a:ext uri="{9D8B030D-6E8A-4147-A177-3AD203B41FA5}">
                      <a16:colId xmlns:a16="http://schemas.microsoft.com/office/drawing/2014/main" val="3915609994"/>
                    </a:ext>
                  </a:extLst>
                </a:gridCol>
              </a:tblGrid>
              <a:tr h="370840">
                <a:tc>
                  <a:txBody>
                    <a:bodyPr/>
                    <a:lstStyle/>
                    <a:p>
                      <a:pPr algn="ctr"/>
                      <a:r>
                        <a:rPr lang="en-US" sz="1000" b="1" dirty="0"/>
                        <a:t>B1-inj</a:t>
                      </a:r>
                    </a:p>
                    <a:p>
                      <a:pPr algn="ctr"/>
                      <a:r>
                        <a:rPr lang="en-US" sz="1000" b="1" dirty="0"/>
                        <a:t>2023</a:t>
                      </a:r>
                    </a:p>
                  </a:txBody>
                  <a:tcPr/>
                </a:tc>
                <a:tc>
                  <a:txBody>
                    <a:bodyPr/>
                    <a:lstStyle/>
                    <a:p>
                      <a:pPr algn="ctr"/>
                      <a:r>
                        <a:rPr lang="en-US" sz="1000" b="1" dirty="0"/>
                        <a:t>Bunch</a:t>
                      </a:r>
                    </a:p>
                    <a:p>
                      <a:pPr algn="ctr"/>
                      <a:r>
                        <a:rPr lang="en-US" sz="1000" b="1" dirty="0"/>
                        <a:t>Intensity</a:t>
                      </a:r>
                    </a:p>
                  </a:txBody>
                  <a:tcPr/>
                </a:tc>
                <a:tc>
                  <a:txBody>
                    <a:bodyPr/>
                    <a:lstStyle/>
                    <a:p>
                      <a:pPr algn="ctr"/>
                      <a:r>
                        <a:rPr lang="en-US" sz="1000" b="1" dirty="0"/>
                        <a:t>Emittance </a:t>
                      </a:r>
                    </a:p>
                    <a:p>
                      <a:pPr algn="ctr"/>
                      <a:r>
                        <a:rPr lang="en-US" sz="1000" b="1" dirty="0"/>
                        <a:t>[</a:t>
                      </a:r>
                      <a:r>
                        <a:rPr lang="el-GR" sz="1000" b="1" dirty="0"/>
                        <a:t>μ</a:t>
                      </a:r>
                      <a:r>
                        <a:rPr lang="en-US" sz="1000" b="1" dirty="0"/>
                        <a:t>m]</a:t>
                      </a:r>
                    </a:p>
                  </a:txBody>
                  <a:tcPr/>
                </a:tc>
                <a:extLst>
                  <a:ext uri="{0D108BD9-81ED-4DB2-BD59-A6C34878D82A}">
                    <a16:rowId xmlns:a16="http://schemas.microsoft.com/office/drawing/2014/main" val="3932036111"/>
                  </a:ext>
                </a:extLst>
              </a:tr>
              <a:tr h="146179">
                <a:tc>
                  <a:txBody>
                    <a:bodyPr/>
                    <a:lstStyle/>
                    <a:p>
                      <a:pPr algn="ctr"/>
                      <a:r>
                        <a:rPr lang="en-US" sz="1000" dirty="0"/>
                        <a:t>8b4e trains</a:t>
                      </a:r>
                    </a:p>
                  </a:txBody>
                  <a:tcPr/>
                </a:tc>
                <a:tc>
                  <a:txBody>
                    <a:bodyPr/>
                    <a:lstStyle/>
                    <a:p>
                      <a:pPr algn="ctr"/>
                      <a:r>
                        <a:rPr lang="en-US" sz="1000" dirty="0"/>
                        <a:t>1.60e11</a:t>
                      </a:r>
                    </a:p>
                  </a:txBody>
                  <a:tcPr/>
                </a:tc>
                <a:tc>
                  <a:txBody>
                    <a:bodyPr/>
                    <a:lstStyle/>
                    <a:p>
                      <a:pPr algn="ctr"/>
                      <a:r>
                        <a:rPr lang="en-US" sz="1000" dirty="0"/>
                        <a:t>1.59</a:t>
                      </a:r>
                    </a:p>
                  </a:txBody>
                  <a:tcPr/>
                </a:tc>
                <a:extLst>
                  <a:ext uri="{0D108BD9-81ED-4DB2-BD59-A6C34878D82A}">
                    <a16:rowId xmlns:a16="http://schemas.microsoft.com/office/drawing/2014/main" val="3861777639"/>
                  </a:ext>
                </a:extLst>
              </a:tr>
              <a:tr h="143295">
                <a:tc>
                  <a:txBody>
                    <a:bodyPr/>
                    <a:lstStyle/>
                    <a:p>
                      <a:pPr algn="ctr"/>
                      <a:r>
                        <a:rPr lang="en-US" sz="1000" dirty="0"/>
                        <a:t>36b trains</a:t>
                      </a:r>
                    </a:p>
                  </a:txBody>
                  <a:tcPr/>
                </a:tc>
                <a:tc>
                  <a:txBody>
                    <a:bodyPr/>
                    <a:lstStyle/>
                    <a:p>
                      <a:pPr algn="ctr"/>
                      <a:r>
                        <a:rPr lang="en-US" sz="1000" dirty="0"/>
                        <a:t>1.57e11</a:t>
                      </a:r>
                    </a:p>
                  </a:txBody>
                  <a:tcPr/>
                </a:tc>
                <a:tc>
                  <a:txBody>
                    <a:bodyPr/>
                    <a:lstStyle/>
                    <a:p>
                      <a:pPr algn="ctr"/>
                      <a:r>
                        <a:rPr lang="en-US" sz="1000" dirty="0"/>
                        <a:t>1.74</a:t>
                      </a:r>
                    </a:p>
                  </a:txBody>
                  <a:tcPr/>
                </a:tc>
                <a:extLst>
                  <a:ext uri="{0D108BD9-81ED-4DB2-BD59-A6C34878D82A}">
                    <a16:rowId xmlns:a16="http://schemas.microsoft.com/office/drawing/2014/main" val="4241669773"/>
                  </a:ext>
                </a:extLst>
              </a:tr>
            </a:tbl>
          </a:graphicData>
        </a:graphic>
      </p:graphicFrame>
      <p:cxnSp>
        <p:nvCxnSpPr>
          <p:cNvPr id="13" name="Straight Connector 12">
            <a:extLst>
              <a:ext uri="{FF2B5EF4-FFF2-40B4-BE49-F238E27FC236}">
                <a16:creationId xmlns:a16="http://schemas.microsoft.com/office/drawing/2014/main" id="{52B021F6-CCCA-EE29-368E-49350C7B43E0}"/>
              </a:ext>
            </a:extLst>
          </p:cNvPr>
          <p:cNvCxnSpPr>
            <a:cxnSpLocks/>
          </p:cNvCxnSpPr>
          <p:nvPr/>
        </p:nvCxnSpPr>
        <p:spPr>
          <a:xfrm>
            <a:off x="2495030" y="3996000"/>
            <a:ext cx="7705426" cy="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713E2D8-4737-A0E6-D276-2415B3ADD1AF}"/>
              </a:ext>
            </a:extLst>
          </p:cNvPr>
          <p:cNvSpPr txBox="1"/>
          <p:nvPr/>
        </p:nvSpPr>
        <p:spPr>
          <a:xfrm>
            <a:off x="3775160" y="4624502"/>
            <a:ext cx="2462213" cy="830997"/>
          </a:xfrm>
          <a:prstGeom prst="rect">
            <a:avLst/>
          </a:prstGeom>
          <a:solidFill>
            <a:schemeClr val="bg2">
              <a:lumMod val="90000"/>
            </a:schemeClr>
          </a:solidFill>
        </p:spPr>
        <p:txBody>
          <a:bodyPr wrap="none" lIns="0" tIns="0" rIns="0" bIns="0" rtlCol="0">
            <a:spAutoFit/>
          </a:bodyPr>
          <a:lstStyle/>
          <a:p>
            <a:pPr algn="ctr"/>
            <a:r>
              <a:rPr lang="en-US" b="1" dirty="0">
                <a:solidFill>
                  <a:srgbClr val="C00000"/>
                </a:solidFill>
              </a:rPr>
              <a:t>+10-20% increase</a:t>
            </a:r>
          </a:p>
          <a:p>
            <a:pPr algn="ctr"/>
            <a:r>
              <a:rPr lang="en-US" dirty="0"/>
              <a:t>in SPS acceleration and</a:t>
            </a:r>
          </a:p>
          <a:p>
            <a:pPr algn="ctr"/>
            <a:r>
              <a:rPr lang="en-US" dirty="0"/>
              <a:t>transmission to LHC</a:t>
            </a:r>
          </a:p>
        </p:txBody>
      </p:sp>
      <p:sp>
        <p:nvSpPr>
          <p:cNvPr id="7" name="TextBox 6">
            <a:extLst>
              <a:ext uri="{FF2B5EF4-FFF2-40B4-BE49-F238E27FC236}">
                <a16:creationId xmlns:a16="http://schemas.microsoft.com/office/drawing/2014/main" id="{5146A35D-37C4-13BE-42C3-218DBD50D136}"/>
              </a:ext>
            </a:extLst>
          </p:cNvPr>
          <p:cNvSpPr txBox="1"/>
          <p:nvPr/>
        </p:nvSpPr>
        <p:spPr>
          <a:xfrm>
            <a:off x="911424" y="2696140"/>
            <a:ext cx="897682" cy="276999"/>
          </a:xfrm>
          <a:prstGeom prst="rect">
            <a:avLst/>
          </a:prstGeom>
          <a:noFill/>
        </p:spPr>
        <p:txBody>
          <a:bodyPr wrap="none" lIns="0" tIns="0" rIns="0" bIns="0" rtlCol="0">
            <a:spAutoFit/>
          </a:bodyPr>
          <a:lstStyle/>
          <a:p>
            <a:pPr algn="l"/>
            <a:r>
              <a:rPr lang="en-US" b="1" dirty="0">
                <a:solidFill>
                  <a:srgbClr val="C00000"/>
                </a:solidFill>
              </a:rPr>
              <a:t>LHC B1 </a:t>
            </a:r>
          </a:p>
        </p:txBody>
      </p:sp>
    </p:spTree>
    <p:extLst>
      <p:ext uri="{BB962C8B-B14F-4D97-AF65-F5344CB8AC3E}">
        <p14:creationId xmlns:p14="http://schemas.microsoft.com/office/powerpoint/2010/main" val="1182121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 shot of a graph&#10;&#10;Description automatically generated">
            <a:extLst>
              <a:ext uri="{FF2B5EF4-FFF2-40B4-BE49-F238E27FC236}">
                <a16:creationId xmlns:a16="http://schemas.microsoft.com/office/drawing/2014/main" id="{2A3DA94F-8883-07ED-A1FD-919E5580A470}"/>
              </a:ext>
            </a:extLst>
          </p:cNvPr>
          <p:cNvPicPr>
            <a:picLocks noChangeAspect="1"/>
          </p:cNvPicPr>
          <p:nvPr/>
        </p:nvPicPr>
        <p:blipFill>
          <a:blip r:embed="rId2"/>
          <a:stretch>
            <a:fillRect/>
          </a:stretch>
        </p:blipFill>
        <p:spPr>
          <a:xfrm>
            <a:off x="7320136" y="1919557"/>
            <a:ext cx="4483163" cy="4389763"/>
          </a:xfrm>
          <a:prstGeom prst="rect">
            <a:avLst/>
          </a:prstGeom>
        </p:spPr>
      </p:pic>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a:xfrm>
            <a:off x="407988" y="373592"/>
            <a:ext cx="11376025" cy="900000"/>
          </a:xfrm>
        </p:spPr>
        <p:txBody>
          <a:bodyPr/>
          <a:lstStyle/>
          <a:p>
            <a:r>
              <a:rPr lang="en-US" dirty="0"/>
              <a:t>Emittance @ injection</a:t>
            </a:r>
            <a:br>
              <a:rPr lang="en-US" dirty="0"/>
            </a:br>
            <a:r>
              <a:rPr lang="en-US" sz="2800" dirty="0" err="1">
                <a:solidFill>
                  <a:schemeClr val="accent1">
                    <a:lumMod val="40000"/>
                    <a:lumOff val="60000"/>
                  </a:schemeClr>
                </a:solidFill>
              </a:rPr>
              <a:t>Sumary</a:t>
            </a:r>
            <a:r>
              <a:rPr lang="en-US" sz="2800" dirty="0">
                <a:solidFill>
                  <a:schemeClr val="accent1">
                    <a:lumMod val="40000"/>
                    <a:lumOff val="60000"/>
                  </a:schemeClr>
                </a:solidFill>
              </a:rPr>
              <a:t> 2023 fills</a:t>
            </a:r>
            <a:endParaRPr lang="en-US" dirty="0">
              <a:solidFill>
                <a:schemeClr val="accent1">
                  <a:lumMod val="40000"/>
                  <a:lumOff val="60000"/>
                </a:schemeClr>
              </a:solidFill>
            </a:endParaRP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7" name="Content Placeholder 26">
            <a:extLst>
              <a:ext uri="{FF2B5EF4-FFF2-40B4-BE49-F238E27FC236}">
                <a16:creationId xmlns:a16="http://schemas.microsoft.com/office/drawing/2014/main" id="{0DA32E01-0BEE-DB0D-FD55-CE4C66B91CF8}"/>
              </a:ext>
            </a:extLst>
          </p:cNvPr>
          <p:cNvSpPr>
            <a:spLocks noGrp="1"/>
          </p:cNvSpPr>
          <p:nvPr>
            <p:ph sz="half" idx="1"/>
          </p:nvPr>
        </p:nvSpPr>
        <p:spPr/>
        <p:txBody>
          <a:bodyPr/>
          <a:lstStyle/>
          <a:p>
            <a:r>
              <a:rPr lang="en-US" dirty="0"/>
              <a:t>Injection brightness B1 - 2023</a:t>
            </a:r>
          </a:p>
          <a:p>
            <a:endParaRPr lang="en-US" dirty="0"/>
          </a:p>
        </p:txBody>
      </p:sp>
      <p:sp>
        <p:nvSpPr>
          <p:cNvPr id="2" name="Slide Number Placeholder 1">
            <a:extLst>
              <a:ext uri="{FF2B5EF4-FFF2-40B4-BE49-F238E27FC236}">
                <a16:creationId xmlns:a16="http://schemas.microsoft.com/office/drawing/2014/main" id="{4449E182-C314-CA9B-5F89-E2494A5F967D}"/>
              </a:ext>
            </a:extLst>
          </p:cNvPr>
          <p:cNvSpPr>
            <a:spLocks noGrp="1"/>
          </p:cNvSpPr>
          <p:nvPr>
            <p:ph type="sldNum" sz="quarter" idx="12"/>
          </p:nvPr>
        </p:nvSpPr>
        <p:spPr/>
        <p:txBody>
          <a:bodyPr/>
          <a:lstStyle/>
          <a:p>
            <a:fld id="{36B5EA5A-BC32-A742-B11B-8E7414D5B535}" type="slidenum">
              <a:rPr lang="en-US" smtClean="0"/>
              <a:pPr/>
              <a:t>12</a:t>
            </a:fld>
            <a:endParaRPr lang="en-US" dirty="0"/>
          </a:p>
        </p:txBody>
      </p:sp>
      <p:cxnSp>
        <p:nvCxnSpPr>
          <p:cNvPr id="10" name="Straight Connector 9">
            <a:extLst>
              <a:ext uri="{FF2B5EF4-FFF2-40B4-BE49-F238E27FC236}">
                <a16:creationId xmlns:a16="http://schemas.microsoft.com/office/drawing/2014/main" id="{1D602A9F-6E43-9463-862D-5736A2F4326C}"/>
              </a:ext>
            </a:extLst>
          </p:cNvPr>
          <p:cNvCxnSpPr>
            <a:cxnSpLocks/>
          </p:cNvCxnSpPr>
          <p:nvPr/>
        </p:nvCxnSpPr>
        <p:spPr>
          <a:xfrm flipV="1">
            <a:off x="4392000" y="3068960"/>
            <a:ext cx="0" cy="287968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2EBD51D-6486-F6E2-83F2-522FBDFF84DA}"/>
              </a:ext>
            </a:extLst>
          </p:cNvPr>
          <p:cNvCxnSpPr>
            <a:cxnSpLocks/>
          </p:cNvCxnSpPr>
          <p:nvPr/>
        </p:nvCxnSpPr>
        <p:spPr>
          <a:xfrm flipV="1">
            <a:off x="9720000" y="3042750"/>
            <a:ext cx="0" cy="287968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9" name="Content Placeholder 8" descr="A graph with green and orange dots&#10;&#10;Description automatically generated">
            <a:extLst>
              <a:ext uri="{FF2B5EF4-FFF2-40B4-BE49-F238E27FC236}">
                <a16:creationId xmlns:a16="http://schemas.microsoft.com/office/drawing/2014/main" id="{5F6A015E-2947-3C9A-2FDE-87B9FA686174}"/>
              </a:ext>
            </a:extLst>
          </p:cNvPr>
          <p:cNvPicPr>
            <a:picLocks noGrp="1" noChangeAspect="1"/>
          </p:cNvPicPr>
          <p:nvPr>
            <p:ph sz="half" idx="13"/>
          </p:nvPr>
        </p:nvPicPr>
        <p:blipFill>
          <a:blip r:embed="rId3"/>
          <a:stretch>
            <a:fillRect/>
          </a:stretch>
        </p:blipFill>
        <p:spPr>
          <a:xfrm>
            <a:off x="529099" y="1347226"/>
            <a:ext cx="7060266" cy="4738224"/>
          </a:xfrm>
        </p:spPr>
      </p:pic>
      <p:graphicFrame>
        <p:nvGraphicFramePr>
          <p:cNvPr id="14" name="Table 13">
            <a:extLst>
              <a:ext uri="{FF2B5EF4-FFF2-40B4-BE49-F238E27FC236}">
                <a16:creationId xmlns:a16="http://schemas.microsoft.com/office/drawing/2014/main" id="{DAED528F-FD28-AC00-F3CA-3B69971FDC1F}"/>
              </a:ext>
            </a:extLst>
          </p:cNvPr>
          <p:cNvGraphicFramePr>
            <a:graphicFrameLocks noGrp="1"/>
          </p:cNvGraphicFramePr>
          <p:nvPr>
            <p:extLst>
              <p:ext uri="{D42A27DB-BD31-4B8C-83A1-F6EECF244321}">
                <p14:modId xmlns:p14="http://schemas.microsoft.com/office/powerpoint/2010/main" val="2891698593"/>
              </p:ext>
            </p:extLst>
          </p:nvPr>
        </p:nvGraphicFramePr>
        <p:xfrm>
          <a:off x="1415480" y="4581128"/>
          <a:ext cx="2394902" cy="883920"/>
        </p:xfrm>
        <a:graphic>
          <a:graphicData uri="http://schemas.openxmlformats.org/drawingml/2006/table">
            <a:tbl>
              <a:tblPr firstRow="1" bandRow="1">
                <a:tableStyleId>{5940675A-B579-460E-94D1-54222C63F5DA}</a:tableStyleId>
              </a:tblPr>
              <a:tblGrid>
                <a:gridCol w="841692">
                  <a:extLst>
                    <a:ext uri="{9D8B030D-6E8A-4147-A177-3AD203B41FA5}">
                      <a16:colId xmlns:a16="http://schemas.microsoft.com/office/drawing/2014/main" val="745942290"/>
                    </a:ext>
                  </a:extLst>
                </a:gridCol>
                <a:gridCol w="738505">
                  <a:extLst>
                    <a:ext uri="{9D8B030D-6E8A-4147-A177-3AD203B41FA5}">
                      <a16:colId xmlns:a16="http://schemas.microsoft.com/office/drawing/2014/main" val="1206844393"/>
                    </a:ext>
                  </a:extLst>
                </a:gridCol>
                <a:gridCol w="814705">
                  <a:extLst>
                    <a:ext uri="{9D8B030D-6E8A-4147-A177-3AD203B41FA5}">
                      <a16:colId xmlns:a16="http://schemas.microsoft.com/office/drawing/2014/main" val="3915609994"/>
                    </a:ext>
                  </a:extLst>
                </a:gridCol>
              </a:tblGrid>
              <a:tr h="370840">
                <a:tc>
                  <a:txBody>
                    <a:bodyPr/>
                    <a:lstStyle/>
                    <a:p>
                      <a:pPr algn="ctr"/>
                      <a:r>
                        <a:rPr lang="en-US" sz="1000" b="1" dirty="0"/>
                        <a:t>B2-inj</a:t>
                      </a:r>
                    </a:p>
                    <a:p>
                      <a:pPr algn="ctr"/>
                      <a:r>
                        <a:rPr lang="en-US" sz="1000" b="1" dirty="0"/>
                        <a:t>2023</a:t>
                      </a:r>
                    </a:p>
                  </a:txBody>
                  <a:tcPr/>
                </a:tc>
                <a:tc>
                  <a:txBody>
                    <a:bodyPr/>
                    <a:lstStyle/>
                    <a:p>
                      <a:pPr algn="ctr"/>
                      <a:r>
                        <a:rPr lang="en-US" sz="1000" b="1" dirty="0"/>
                        <a:t>Bunch</a:t>
                      </a:r>
                    </a:p>
                    <a:p>
                      <a:pPr algn="ctr"/>
                      <a:r>
                        <a:rPr lang="en-US" sz="1000" b="1" dirty="0"/>
                        <a:t>Intensity</a:t>
                      </a:r>
                    </a:p>
                  </a:txBody>
                  <a:tcPr/>
                </a:tc>
                <a:tc>
                  <a:txBody>
                    <a:bodyPr/>
                    <a:lstStyle/>
                    <a:p>
                      <a:pPr algn="ctr"/>
                      <a:r>
                        <a:rPr lang="en-US" sz="1000" b="1" dirty="0"/>
                        <a:t>Emittance </a:t>
                      </a:r>
                    </a:p>
                    <a:p>
                      <a:pPr algn="ctr"/>
                      <a:r>
                        <a:rPr lang="en-US" sz="1000" b="1" dirty="0"/>
                        <a:t>[</a:t>
                      </a:r>
                      <a:r>
                        <a:rPr lang="el-GR" sz="1000" b="1" dirty="0"/>
                        <a:t>μ</a:t>
                      </a:r>
                      <a:r>
                        <a:rPr lang="en-US" sz="1000" b="1" dirty="0"/>
                        <a:t>m]</a:t>
                      </a:r>
                    </a:p>
                  </a:txBody>
                  <a:tcPr/>
                </a:tc>
                <a:extLst>
                  <a:ext uri="{0D108BD9-81ED-4DB2-BD59-A6C34878D82A}">
                    <a16:rowId xmlns:a16="http://schemas.microsoft.com/office/drawing/2014/main" val="3932036111"/>
                  </a:ext>
                </a:extLst>
              </a:tr>
              <a:tr h="146179">
                <a:tc>
                  <a:txBody>
                    <a:bodyPr/>
                    <a:lstStyle/>
                    <a:p>
                      <a:pPr algn="ctr"/>
                      <a:r>
                        <a:rPr lang="en-US" sz="1000" dirty="0"/>
                        <a:t>8b4e trains</a:t>
                      </a:r>
                    </a:p>
                  </a:txBody>
                  <a:tcPr/>
                </a:tc>
                <a:tc>
                  <a:txBody>
                    <a:bodyPr/>
                    <a:lstStyle/>
                    <a:p>
                      <a:pPr algn="ctr"/>
                      <a:r>
                        <a:rPr lang="en-US" sz="1000" dirty="0"/>
                        <a:t>1.59e11</a:t>
                      </a:r>
                    </a:p>
                  </a:txBody>
                  <a:tcPr/>
                </a:tc>
                <a:tc>
                  <a:txBody>
                    <a:bodyPr/>
                    <a:lstStyle/>
                    <a:p>
                      <a:pPr algn="ctr"/>
                      <a:r>
                        <a:rPr lang="en-US" sz="1000" dirty="0"/>
                        <a:t>1.58</a:t>
                      </a:r>
                    </a:p>
                  </a:txBody>
                  <a:tcPr/>
                </a:tc>
                <a:extLst>
                  <a:ext uri="{0D108BD9-81ED-4DB2-BD59-A6C34878D82A}">
                    <a16:rowId xmlns:a16="http://schemas.microsoft.com/office/drawing/2014/main" val="3861777639"/>
                  </a:ext>
                </a:extLst>
              </a:tr>
              <a:tr h="143295">
                <a:tc>
                  <a:txBody>
                    <a:bodyPr/>
                    <a:lstStyle/>
                    <a:p>
                      <a:pPr algn="ctr"/>
                      <a:r>
                        <a:rPr lang="en-US" sz="1000" dirty="0"/>
                        <a:t>36b trains</a:t>
                      </a:r>
                    </a:p>
                  </a:txBody>
                  <a:tcPr/>
                </a:tc>
                <a:tc>
                  <a:txBody>
                    <a:bodyPr/>
                    <a:lstStyle/>
                    <a:p>
                      <a:pPr algn="ctr"/>
                      <a:r>
                        <a:rPr lang="en-US" sz="1000" dirty="0"/>
                        <a:t>1.56e11</a:t>
                      </a:r>
                    </a:p>
                  </a:txBody>
                  <a:tcPr/>
                </a:tc>
                <a:tc>
                  <a:txBody>
                    <a:bodyPr/>
                    <a:lstStyle/>
                    <a:p>
                      <a:pPr algn="ctr"/>
                      <a:r>
                        <a:rPr lang="en-US" sz="1000" dirty="0"/>
                        <a:t>1.77</a:t>
                      </a:r>
                    </a:p>
                  </a:txBody>
                  <a:tcPr/>
                </a:tc>
                <a:extLst>
                  <a:ext uri="{0D108BD9-81ED-4DB2-BD59-A6C34878D82A}">
                    <a16:rowId xmlns:a16="http://schemas.microsoft.com/office/drawing/2014/main" val="4241669773"/>
                  </a:ext>
                </a:extLst>
              </a:tr>
            </a:tbl>
          </a:graphicData>
        </a:graphic>
      </p:graphicFrame>
      <p:cxnSp>
        <p:nvCxnSpPr>
          <p:cNvPr id="13" name="Straight Connector 12">
            <a:extLst>
              <a:ext uri="{FF2B5EF4-FFF2-40B4-BE49-F238E27FC236}">
                <a16:creationId xmlns:a16="http://schemas.microsoft.com/office/drawing/2014/main" id="{52B021F6-CCCA-EE29-368E-49350C7B43E0}"/>
              </a:ext>
            </a:extLst>
          </p:cNvPr>
          <p:cNvCxnSpPr/>
          <p:nvPr/>
        </p:nvCxnSpPr>
        <p:spPr>
          <a:xfrm>
            <a:off x="3024000" y="3996000"/>
            <a:ext cx="7344816" cy="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79A805F-EBB4-ECBB-15F6-C7BEAE6AAF2C}"/>
              </a:ext>
            </a:extLst>
          </p:cNvPr>
          <p:cNvSpPr txBox="1"/>
          <p:nvPr/>
        </p:nvSpPr>
        <p:spPr>
          <a:xfrm>
            <a:off x="4137843" y="4542219"/>
            <a:ext cx="2462213" cy="830997"/>
          </a:xfrm>
          <a:prstGeom prst="rect">
            <a:avLst/>
          </a:prstGeom>
          <a:solidFill>
            <a:schemeClr val="bg2">
              <a:lumMod val="90000"/>
            </a:schemeClr>
          </a:solidFill>
        </p:spPr>
        <p:txBody>
          <a:bodyPr wrap="none" lIns="0" tIns="0" rIns="0" bIns="0" rtlCol="0">
            <a:spAutoFit/>
          </a:bodyPr>
          <a:lstStyle/>
          <a:p>
            <a:pPr algn="ctr"/>
            <a:r>
              <a:rPr lang="en-US" b="1" dirty="0">
                <a:solidFill>
                  <a:srgbClr val="C00000"/>
                </a:solidFill>
              </a:rPr>
              <a:t>+9-22% increase</a:t>
            </a:r>
          </a:p>
          <a:p>
            <a:pPr algn="ctr"/>
            <a:r>
              <a:rPr lang="en-US" dirty="0"/>
              <a:t>in SPS acceleration and</a:t>
            </a:r>
          </a:p>
          <a:p>
            <a:pPr algn="ctr"/>
            <a:r>
              <a:rPr lang="en-US" dirty="0"/>
              <a:t>transmission to LHC</a:t>
            </a:r>
          </a:p>
        </p:txBody>
      </p:sp>
      <p:sp>
        <p:nvSpPr>
          <p:cNvPr id="7" name="TextBox 6">
            <a:extLst>
              <a:ext uri="{FF2B5EF4-FFF2-40B4-BE49-F238E27FC236}">
                <a16:creationId xmlns:a16="http://schemas.microsoft.com/office/drawing/2014/main" id="{0CD9CFE4-7828-A523-9A0A-42A8D4117C5D}"/>
              </a:ext>
            </a:extLst>
          </p:cNvPr>
          <p:cNvSpPr txBox="1"/>
          <p:nvPr/>
        </p:nvSpPr>
        <p:spPr>
          <a:xfrm>
            <a:off x="1415480" y="2719788"/>
            <a:ext cx="897682" cy="276999"/>
          </a:xfrm>
          <a:prstGeom prst="rect">
            <a:avLst/>
          </a:prstGeom>
          <a:noFill/>
        </p:spPr>
        <p:txBody>
          <a:bodyPr wrap="none" lIns="0" tIns="0" rIns="0" bIns="0" rtlCol="0">
            <a:spAutoFit/>
          </a:bodyPr>
          <a:lstStyle/>
          <a:p>
            <a:pPr algn="l"/>
            <a:r>
              <a:rPr lang="en-US" b="1" dirty="0">
                <a:solidFill>
                  <a:srgbClr val="C00000"/>
                </a:solidFill>
              </a:rPr>
              <a:t>LHC B2 </a:t>
            </a:r>
          </a:p>
        </p:txBody>
      </p:sp>
    </p:spTree>
    <p:extLst>
      <p:ext uri="{BB962C8B-B14F-4D97-AF65-F5344CB8AC3E}">
        <p14:creationId xmlns:p14="http://schemas.microsoft.com/office/powerpoint/2010/main" val="3779915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a:xfrm>
            <a:off x="407988" y="373592"/>
            <a:ext cx="11376025" cy="900000"/>
          </a:xfrm>
        </p:spPr>
        <p:txBody>
          <a:bodyPr/>
          <a:lstStyle/>
          <a:p>
            <a:r>
              <a:rPr lang="en-US" dirty="0"/>
              <a:t>Emittance growth at </a:t>
            </a:r>
            <a:r>
              <a:rPr lang="en-US"/>
              <a:t>injection energy </a:t>
            </a:r>
            <a:r>
              <a:rPr lang="en-US" dirty="0"/>
              <a:t>(FB)</a:t>
            </a:r>
            <a:br>
              <a:rPr lang="en-US" dirty="0"/>
            </a:br>
            <a:r>
              <a:rPr lang="en-US" sz="2800" dirty="0">
                <a:solidFill>
                  <a:schemeClr val="accent1">
                    <a:lumMod val="40000"/>
                    <a:lumOff val="60000"/>
                  </a:schemeClr>
                </a:solidFill>
              </a:rPr>
              <a:t>Compare with Model – example 2022 fill</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sp>
        <p:nvSpPr>
          <p:cNvPr id="14" name="Slide Number Placeholder 13">
            <a:extLst>
              <a:ext uri="{FF2B5EF4-FFF2-40B4-BE49-F238E27FC236}">
                <a16:creationId xmlns:a16="http://schemas.microsoft.com/office/drawing/2014/main" id="{2FCB1543-7E9E-CDC4-2941-455E420DC60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16" name="Content Placeholder 15" descr="A screenshot of a computer screen&#10;&#10;Description automatically generated">
            <a:extLst>
              <a:ext uri="{FF2B5EF4-FFF2-40B4-BE49-F238E27FC236}">
                <a16:creationId xmlns:a16="http://schemas.microsoft.com/office/drawing/2014/main" id="{1EC86363-C954-509E-B2B4-0095FF885EFB}"/>
              </a:ext>
            </a:extLst>
          </p:cNvPr>
          <p:cNvPicPr>
            <a:picLocks noGrp="1" noChangeAspect="1"/>
          </p:cNvPicPr>
          <p:nvPr>
            <p:ph sz="half" idx="13"/>
          </p:nvPr>
        </p:nvPicPr>
        <p:blipFill>
          <a:blip r:embed="rId3"/>
          <a:stretch>
            <a:fillRect/>
          </a:stretch>
        </p:blipFill>
        <p:spPr>
          <a:xfrm>
            <a:off x="407368" y="1429287"/>
            <a:ext cx="4428267" cy="2415101"/>
          </a:xfrm>
          <a:prstGeom prst="rect">
            <a:avLst/>
          </a:prstGeom>
        </p:spPr>
      </p:pic>
      <p:pic>
        <p:nvPicPr>
          <p:cNvPr id="17" name="Content Placeholder 16" descr="A screenshot of a computer generated image&#10;&#10;Description automatically generated">
            <a:extLst>
              <a:ext uri="{FF2B5EF4-FFF2-40B4-BE49-F238E27FC236}">
                <a16:creationId xmlns:a16="http://schemas.microsoft.com/office/drawing/2014/main" id="{DE753882-68BE-0B65-A59A-742B556D785E}"/>
              </a:ext>
            </a:extLst>
          </p:cNvPr>
          <p:cNvPicPr>
            <a:picLocks noGrp="1" noChangeAspect="1"/>
          </p:cNvPicPr>
          <p:nvPr>
            <p:ph sz="half" idx="14"/>
          </p:nvPr>
        </p:nvPicPr>
        <p:blipFill>
          <a:blip r:embed="rId4"/>
          <a:stretch>
            <a:fillRect/>
          </a:stretch>
        </p:blipFill>
        <p:spPr>
          <a:xfrm>
            <a:off x="5047074" y="1444841"/>
            <a:ext cx="4428267" cy="2415101"/>
          </a:xfrm>
          <a:prstGeom prst="rect">
            <a:avLst/>
          </a:prstGeom>
        </p:spPr>
      </p:pic>
      <p:pic>
        <p:nvPicPr>
          <p:cNvPr id="19" name="Content Placeholder 18" descr="A screenshot of a graph&#10;&#10;Description automatically generated">
            <a:extLst>
              <a:ext uri="{FF2B5EF4-FFF2-40B4-BE49-F238E27FC236}">
                <a16:creationId xmlns:a16="http://schemas.microsoft.com/office/drawing/2014/main" id="{AA5420DB-83E8-3129-20B9-53FEA99F0978}"/>
              </a:ext>
            </a:extLst>
          </p:cNvPr>
          <p:cNvPicPr>
            <a:picLocks noGrp="1" noChangeAspect="1"/>
          </p:cNvPicPr>
          <p:nvPr>
            <p:ph sz="half" idx="1"/>
          </p:nvPr>
        </p:nvPicPr>
        <p:blipFill>
          <a:blip r:embed="rId5"/>
          <a:stretch>
            <a:fillRect/>
          </a:stretch>
        </p:blipFill>
        <p:spPr>
          <a:xfrm>
            <a:off x="587612" y="3877212"/>
            <a:ext cx="4428268" cy="2415101"/>
          </a:xfrm>
          <a:prstGeom prst="rect">
            <a:avLst/>
          </a:prstGeom>
        </p:spPr>
      </p:pic>
      <p:pic>
        <p:nvPicPr>
          <p:cNvPr id="20" name="Content Placeholder 19" descr="A screenshot of a graph&#10;&#10;Description automatically generated">
            <a:extLst>
              <a:ext uri="{FF2B5EF4-FFF2-40B4-BE49-F238E27FC236}">
                <a16:creationId xmlns:a16="http://schemas.microsoft.com/office/drawing/2014/main" id="{8187DC9B-F230-AC6F-55CE-65C4FC9349A0}"/>
              </a:ext>
            </a:extLst>
          </p:cNvPr>
          <p:cNvPicPr>
            <a:picLocks noGrp="1" noChangeAspect="1"/>
          </p:cNvPicPr>
          <p:nvPr>
            <p:ph sz="half" idx="2"/>
          </p:nvPr>
        </p:nvPicPr>
        <p:blipFill>
          <a:blip r:embed="rId6"/>
          <a:stretch>
            <a:fillRect/>
          </a:stretch>
        </p:blipFill>
        <p:spPr>
          <a:xfrm>
            <a:off x="5050249" y="3894219"/>
            <a:ext cx="4428268" cy="2415101"/>
          </a:xfrm>
          <a:prstGeom prst="rect">
            <a:avLst/>
          </a:prstGeom>
        </p:spPr>
      </p:pic>
      <p:sp>
        <p:nvSpPr>
          <p:cNvPr id="21" name="TextBox 20">
            <a:extLst>
              <a:ext uri="{FF2B5EF4-FFF2-40B4-BE49-F238E27FC236}">
                <a16:creationId xmlns:a16="http://schemas.microsoft.com/office/drawing/2014/main" id="{42CA7539-4276-629C-FE8B-0DB6CEDA9ADE}"/>
              </a:ext>
            </a:extLst>
          </p:cNvPr>
          <p:cNvSpPr txBox="1"/>
          <p:nvPr/>
        </p:nvSpPr>
        <p:spPr>
          <a:xfrm>
            <a:off x="8745145" y="1455385"/>
            <a:ext cx="3201946" cy="830997"/>
          </a:xfrm>
          <a:prstGeom prst="rect">
            <a:avLst/>
          </a:prstGeom>
          <a:solidFill>
            <a:schemeClr val="bg1"/>
          </a:solidFill>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US" b="1" dirty="0">
                <a:solidFill>
                  <a:srgbClr val="FF0000"/>
                </a:solidFill>
              </a:rPr>
              <a:t>Extra growth</a:t>
            </a:r>
            <a:r>
              <a:rPr lang="en-US" b="1" dirty="0">
                <a:solidFill>
                  <a:schemeClr val="tx1">
                    <a:lumMod val="60000"/>
                    <a:lumOff val="40000"/>
                  </a:schemeClr>
                </a:solidFill>
              </a:rPr>
              <a:t> </a:t>
            </a:r>
            <a:r>
              <a:rPr lang="en-US" dirty="0">
                <a:solidFill>
                  <a:schemeClr val="tx1">
                    <a:lumMod val="60000"/>
                    <a:lumOff val="40000"/>
                  </a:schemeClr>
                </a:solidFill>
              </a:rPr>
              <a:t>on top of the model (IBS + coupling) mainly for the </a:t>
            </a:r>
            <a:r>
              <a:rPr lang="en-US" b="1" dirty="0">
                <a:solidFill>
                  <a:srgbClr val="FF0000"/>
                </a:solidFill>
              </a:rPr>
              <a:t>V-plane</a:t>
            </a:r>
          </a:p>
        </p:txBody>
      </p:sp>
      <p:sp>
        <p:nvSpPr>
          <p:cNvPr id="37" name="TextBox 36">
            <a:extLst>
              <a:ext uri="{FF2B5EF4-FFF2-40B4-BE49-F238E27FC236}">
                <a16:creationId xmlns:a16="http://schemas.microsoft.com/office/drawing/2014/main" id="{4F1683A8-4A1A-5BEC-3022-282EE1DECB5D}"/>
              </a:ext>
            </a:extLst>
          </p:cNvPr>
          <p:cNvSpPr txBox="1"/>
          <p:nvPr/>
        </p:nvSpPr>
        <p:spPr>
          <a:xfrm>
            <a:off x="3254572" y="4067552"/>
            <a:ext cx="1375377" cy="184666"/>
          </a:xfrm>
          <a:prstGeom prst="rect">
            <a:avLst/>
          </a:prstGeom>
          <a:noFill/>
        </p:spPr>
        <p:txBody>
          <a:bodyPr wrap="none" lIns="0" tIns="0" rIns="0" bIns="0" rtlCol="0" anchor="t">
            <a:spAutoFit/>
          </a:bodyPr>
          <a:lstStyle/>
          <a:p>
            <a:pPr algn="l"/>
            <a:r>
              <a:rPr lang="en-US" sz="1200" b="1" dirty="0">
                <a:solidFill>
                  <a:srgbClr val="000000"/>
                </a:solidFill>
              </a:rPr>
              <a:t>extra B1V 0.5 </a:t>
            </a:r>
            <a:r>
              <a:rPr lang="el-GR" sz="1200" b="1" dirty="0">
                <a:solidFill>
                  <a:srgbClr val="000000"/>
                </a:solidFill>
              </a:rPr>
              <a:t>μ</a:t>
            </a:r>
            <a:r>
              <a:rPr lang="en-US" sz="1200" b="1" dirty="0">
                <a:solidFill>
                  <a:srgbClr val="000000"/>
                </a:solidFill>
              </a:rPr>
              <a:t>m/h</a:t>
            </a:r>
            <a:endParaRPr lang="en-US" sz="1200" dirty="0">
              <a:solidFill>
                <a:srgbClr val="000000"/>
              </a:solidFill>
              <a:cs typeface="Arial"/>
            </a:endParaRPr>
          </a:p>
        </p:txBody>
      </p:sp>
      <p:sp>
        <p:nvSpPr>
          <p:cNvPr id="2" name="TextBox 1">
            <a:extLst>
              <a:ext uri="{FF2B5EF4-FFF2-40B4-BE49-F238E27FC236}">
                <a16:creationId xmlns:a16="http://schemas.microsoft.com/office/drawing/2014/main" id="{D570679F-0FEF-4C28-C919-3F3439BFAF7C}"/>
              </a:ext>
            </a:extLst>
          </p:cNvPr>
          <p:cNvSpPr txBox="1"/>
          <p:nvPr/>
        </p:nvSpPr>
        <p:spPr>
          <a:xfrm>
            <a:off x="7809891" y="4067552"/>
            <a:ext cx="1375377" cy="184666"/>
          </a:xfrm>
          <a:prstGeom prst="rect">
            <a:avLst/>
          </a:prstGeom>
          <a:noFill/>
        </p:spPr>
        <p:txBody>
          <a:bodyPr wrap="none" lIns="0" tIns="0" rIns="0" bIns="0" rtlCol="0" anchor="t">
            <a:spAutoFit/>
          </a:bodyPr>
          <a:lstStyle/>
          <a:p>
            <a:pPr algn="l"/>
            <a:r>
              <a:rPr lang="en-US" sz="1200" b="1" dirty="0">
                <a:solidFill>
                  <a:srgbClr val="000000"/>
                </a:solidFill>
              </a:rPr>
              <a:t>extra B2V 0.5 </a:t>
            </a:r>
            <a:r>
              <a:rPr lang="el-GR" sz="1200" b="1" dirty="0">
                <a:solidFill>
                  <a:srgbClr val="000000"/>
                </a:solidFill>
              </a:rPr>
              <a:t>μ</a:t>
            </a:r>
            <a:r>
              <a:rPr lang="en-US" sz="1200" b="1" dirty="0">
                <a:solidFill>
                  <a:srgbClr val="000000"/>
                </a:solidFill>
              </a:rPr>
              <a:t>m/h</a:t>
            </a:r>
            <a:endParaRPr lang="en-US" sz="1200" dirty="0">
              <a:solidFill>
                <a:srgbClr val="000000"/>
              </a:solidFill>
              <a:cs typeface="Arial"/>
            </a:endParaRPr>
          </a:p>
        </p:txBody>
      </p:sp>
      <p:sp>
        <p:nvSpPr>
          <p:cNvPr id="6" name="TextBox 5">
            <a:extLst>
              <a:ext uri="{FF2B5EF4-FFF2-40B4-BE49-F238E27FC236}">
                <a16:creationId xmlns:a16="http://schemas.microsoft.com/office/drawing/2014/main" id="{D58C1A03-34C0-740F-A49D-12F584BDE4FC}"/>
              </a:ext>
            </a:extLst>
          </p:cNvPr>
          <p:cNvSpPr txBox="1"/>
          <p:nvPr/>
        </p:nvSpPr>
        <p:spPr>
          <a:xfrm>
            <a:off x="748699" y="1429287"/>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7" name="TextBox 6">
            <a:extLst>
              <a:ext uri="{FF2B5EF4-FFF2-40B4-BE49-F238E27FC236}">
                <a16:creationId xmlns:a16="http://schemas.microsoft.com/office/drawing/2014/main" id="{9E4A0B0A-0D33-EB7D-4627-2E2479242DCD}"/>
              </a:ext>
            </a:extLst>
          </p:cNvPr>
          <p:cNvSpPr txBox="1"/>
          <p:nvPr/>
        </p:nvSpPr>
        <p:spPr>
          <a:xfrm>
            <a:off x="3071664" y="1429287"/>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8" name="TextBox 7">
            <a:extLst>
              <a:ext uri="{FF2B5EF4-FFF2-40B4-BE49-F238E27FC236}">
                <a16:creationId xmlns:a16="http://schemas.microsoft.com/office/drawing/2014/main" id="{1CC6AE78-BF00-D1A4-611A-65696A9E9CEF}"/>
              </a:ext>
            </a:extLst>
          </p:cNvPr>
          <p:cNvSpPr txBox="1"/>
          <p:nvPr/>
        </p:nvSpPr>
        <p:spPr>
          <a:xfrm>
            <a:off x="5375920" y="1429287"/>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9" name="TextBox 8">
            <a:extLst>
              <a:ext uri="{FF2B5EF4-FFF2-40B4-BE49-F238E27FC236}">
                <a16:creationId xmlns:a16="http://schemas.microsoft.com/office/drawing/2014/main" id="{B3FE0C08-AA10-5F18-C9EC-F2221CF7EA03}"/>
              </a:ext>
            </a:extLst>
          </p:cNvPr>
          <p:cNvSpPr txBox="1"/>
          <p:nvPr/>
        </p:nvSpPr>
        <p:spPr>
          <a:xfrm>
            <a:off x="7553411" y="1429287"/>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
        <p:nvSpPr>
          <p:cNvPr id="10" name="TextBox 9">
            <a:extLst>
              <a:ext uri="{FF2B5EF4-FFF2-40B4-BE49-F238E27FC236}">
                <a16:creationId xmlns:a16="http://schemas.microsoft.com/office/drawing/2014/main" id="{3F367F28-7B7C-DF6C-B209-BD5CFC101169}"/>
              </a:ext>
            </a:extLst>
          </p:cNvPr>
          <p:cNvSpPr txBox="1"/>
          <p:nvPr/>
        </p:nvSpPr>
        <p:spPr>
          <a:xfrm>
            <a:off x="1115386" y="4067552"/>
            <a:ext cx="1468351" cy="184666"/>
          </a:xfrm>
          <a:prstGeom prst="rect">
            <a:avLst/>
          </a:prstGeom>
          <a:noFill/>
        </p:spPr>
        <p:txBody>
          <a:bodyPr wrap="none" lIns="0" tIns="0" rIns="0" bIns="0" rtlCol="0" anchor="t">
            <a:spAutoFit/>
          </a:bodyPr>
          <a:lstStyle/>
          <a:p>
            <a:pPr algn="l"/>
            <a:r>
              <a:rPr lang="en-US" sz="1200" b="1" dirty="0">
                <a:solidFill>
                  <a:srgbClr val="000000"/>
                </a:solidFill>
              </a:rPr>
              <a:t>extra B1H 0.50 </a:t>
            </a:r>
            <a:r>
              <a:rPr lang="el-GR" sz="1200" b="1" dirty="0">
                <a:solidFill>
                  <a:srgbClr val="000000"/>
                </a:solidFill>
              </a:rPr>
              <a:t>μ</a:t>
            </a:r>
            <a:r>
              <a:rPr lang="en-US" sz="1200" b="1" dirty="0">
                <a:solidFill>
                  <a:srgbClr val="000000"/>
                </a:solidFill>
              </a:rPr>
              <a:t>m/h</a:t>
            </a:r>
            <a:endParaRPr lang="en-US" sz="1200" dirty="0">
              <a:solidFill>
                <a:srgbClr val="000000"/>
              </a:solidFill>
              <a:cs typeface="Arial"/>
            </a:endParaRPr>
          </a:p>
        </p:txBody>
      </p:sp>
      <p:sp>
        <p:nvSpPr>
          <p:cNvPr id="11" name="TextBox 10">
            <a:extLst>
              <a:ext uri="{FF2B5EF4-FFF2-40B4-BE49-F238E27FC236}">
                <a16:creationId xmlns:a16="http://schemas.microsoft.com/office/drawing/2014/main" id="{61F3766E-B260-E7BA-6DFC-8BE747664D94}"/>
              </a:ext>
            </a:extLst>
          </p:cNvPr>
          <p:cNvSpPr txBox="1"/>
          <p:nvPr/>
        </p:nvSpPr>
        <p:spPr>
          <a:xfrm>
            <a:off x="5927889" y="4067552"/>
            <a:ext cx="1468351" cy="184666"/>
          </a:xfrm>
          <a:prstGeom prst="rect">
            <a:avLst/>
          </a:prstGeom>
          <a:noFill/>
        </p:spPr>
        <p:txBody>
          <a:bodyPr wrap="none" lIns="0" tIns="0" rIns="0" bIns="0" rtlCol="0" anchor="t">
            <a:spAutoFit/>
          </a:bodyPr>
          <a:lstStyle/>
          <a:p>
            <a:pPr algn="l"/>
            <a:r>
              <a:rPr lang="en-US" sz="1200" b="1" dirty="0">
                <a:solidFill>
                  <a:srgbClr val="000000"/>
                </a:solidFill>
              </a:rPr>
              <a:t>extra B2H 0.40 </a:t>
            </a:r>
            <a:r>
              <a:rPr lang="el-GR" sz="1200" b="1" dirty="0">
                <a:solidFill>
                  <a:srgbClr val="000000"/>
                </a:solidFill>
              </a:rPr>
              <a:t>μ</a:t>
            </a:r>
            <a:r>
              <a:rPr lang="en-US" sz="1200" b="1" dirty="0">
                <a:solidFill>
                  <a:srgbClr val="000000"/>
                </a:solidFill>
              </a:rPr>
              <a:t>m/h</a:t>
            </a:r>
            <a:endParaRPr lang="en-US" sz="1200" dirty="0">
              <a:solidFill>
                <a:srgbClr val="000000"/>
              </a:solidFill>
              <a:cs typeface="Arial"/>
            </a:endParaRPr>
          </a:p>
        </p:txBody>
      </p:sp>
      <p:sp>
        <p:nvSpPr>
          <p:cNvPr id="12" name="TextBox 11">
            <a:extLst>
              <a:ext uri="{FF2B5EF4-FFF2-40B4-BE49-F238E27FC236}">
                <a16:creationId xmlns:a16="http://schemas.microsoft.com/office/drawing/2014/main" id="{2AFA5306-8E01-9E9A-A4BD-780E41970193}"/>
              </a:ext>
            </a:extLst>
          </p:cNvPr>
          <p:cNvSpPr txBox="1"/>
          <p:nvPr/>
        </p:nvSpPr>
        <p:spPr>
          <a:xfrm>
            <a:off x="9581560" y="4516675"/>
            <a:ext cx="2533936" cy="1384995"/>
          </a:xfrm>
          <a:prstGeom prst="rect">
            <a:avLst/>
          </a:prstGeom>
          <a:solidFill>
            <a:schemeClr val="bg1"/>
          </a:solidFill>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US" dirty="0">
                <a:solidFill>
                  <a:schemeClr val="tx1">
                    <a:lumMod val="60000"/>
                    <a:lumOff val="40000"/>
                  </a:schemeClr>
                </a:solidFill>
              </a:rPr>
              <a:t>Adding </a:t>
            </a:r>
            <a:r>
              <a:rPr lang="en-US" b="1" dirty="0">
                <a:solidFill>
                  <a:srgbClr val="FF0000"/>
                </a:solidFill>
              </a:rPr>
              <a:t>noise</a:t>
            </a:r>
            <a:r>
              <a:rPr lang="en-US" dirty="0">
                <a:solidFill>
                  <a:schemeClr val="tx1">
                    <a:lumMod val="60000"/>
                    <a:lumOff val="40000"/>
                  </a:schemeClr>
                </a:solidFill>
              </a:rPr>
              <a:t> and </a:t>
            </a:r>
            <a:r>
              <a:rPr lang="en-US" b="1" dirty="0">
                <a:solidFill>
                  <a:srgbClr val="FF0000"/>
                </a:solidFill>
              </a:rPr>
              <a:t>coupling</a:t>
            </a:r>
            <a:r>
              <a:rPr lang="en-US" dirty="0">
                <a:solidFill>
                  <a:schemeClr val="tx1">
                    <a:lumMod val="60000"/>
                    <a:lumOff val="40000"/>
                  </a:schemeClr>
                </a:solidFill>
              </a:rPr>
              <a:t> to the model we expect to partially explain the discrepancy, as in Run 2 </a:t>
            </a:r>
            <a:r>
              <a:rPr lang="en-US" baseline="-25000" dirty="0">
                <a:solidFill>
                  <a:schemeClr val="tx1">
                    <a:lumMod val="60000"/>
                    <a:lumOff val="40000"/>
                  </a:schemeClr>
                </a:solidFill>
              </a:rPr>
              <a:t>2bdone</a:t>
            </a:r>
          </a:p>
        </p:txBody>
      </p:sp>
      <p:sp>
        <p:nvSpPr>
          <p:cNvPr id="13" name="TextBox 12">
            <a:extLst>
              <a:ext uri="{FF2B5EF4-FFF2-40B4-BE49-F238E27FC236}">
                <a16:creationId xmlns:a16="http://schemas.microsoft.com/office/drawing/2014/main" id="{8DA1F777-B3FE-EA5C-5952-39F485CAF036}"/>
              </a:ext>
            </a:extLst>
          </p:cNvPr>
          <p:cNvSpPr txBox="1"/>
          <p:nvPr/>
        </p:nvSpPr>
        <p:spPr>
          <a:xfrm>
            <a:off x="3293622" y="5162708"/>
            <a:ext cx="923330" cy="184666"/>
          </a:xfrm>
          <a:prstGeom prst="rect">
            <a:avLst/>
          </a:prstGeom>
          <a:solidFill>
            <a:schemeClr val="bg1"/>
          </a:solidFill>
        </p:spPr>
        <p:txBody>
          <a:bodyPr wrap="none" lIns="0" tIns="0" rIns="0" bIns="0" rtlCol="0">
            <a:spAutoFit/>
          </a:bodyPr>
          <a:lstStyle/>
          <a:p>
            <a:pPr algn="l"/>
            <a:r>
              <a:rPr lang="en-US" sz="1200" b="1" dirty="0">
                <a:solidFill>
                  <a:srgbClr val="2F2F2F"/>
                </a:solidFill>
              </a:rPr>
              <a:t>extra growth</a:t>
            </a:r>
          </a:p>
        </p:txBody>
      </p:sp>
      <p:sp>
        <p:nvSpPr>
          <p:cNvPr id="15" name="TextBox 14">
            <a:extLst>
              <a:ext uri="{FF2B5EF4-FFF2-40B4-BE49-F238E27FC236}">
                <a16:creationId xmlns:a16="http://schemas.microsoft.com/office/drawing/2014/main" id="{A6BE8E5E-7998-0917-316C-B7CE92FB70A6}"/>
              </a:ext>
            </a:extLst>
          </p:cNvPr>
          <p:cNvSpPr txBox="1"/>
          <p:nvPr/>
        </p:nvSpPr>
        <p:spPr>
          <a:xfrm>
            <a:off x="1701988" y="5819328"/>
            <a:ext cx="1011495" cy="184666"/>
          </a:xfrm>
          <a:prstGeom prst="rect">
            <a:avLst/>
          </a:prstGeom>
          <a:solidFill>
            <a:schemeClr val="bg1"/>
          </a:solidFill>
        </p:spPr>
        <p:txBody>
          <a:bodyPr wrap="none" lIns="0" tIns="0" rIns="0" bIns="0" rtlCol="0">
            <a:spAutoFit/>
          </a:bodyPr>
          <a:lstStyle/>
          <a:p>
            <a:pPr algn="l"/>
            <a:r>
              <a:rPr lang="en-US" sz="1200" b="1" dirty="0">
                <a:solidFill>
                  <a:schemeClr val="accent5">
                    <a:lumMod val="60000"/>
                    <a:lumOff val="40000"/>
                  </a:schemeClr>
                </a:solidFill>
              </a:rPr>
              <a:t>model growth</a:t>
            </a:r>
          </a:p>
        </p:txBody>
      </p:sp>
      <p:cxnSp>
        <p:nvCxnSpPr>
          <p:cNvPr id="22" name="Straight Connector 21">
            <a:extLst>
              <a:ext uri="{FF2B5EF4-FFF2-40B4-BE49-F238E27FC236}">
                <a16:creationId xmlns:a16="http://schemas.microsoft.com/office/drawing/2014/main" id="{8065EC1E-CF3B-B52B-5A5D-8CBD3A2E1CDB}"/>
              </a:ext>
            </a:extLst>
          </p:cNvPr>
          <p:cNvCxnSpPr>
            <a:cxnSpLocks/>
          </p:cNvCxnSpPr>
          <p:nvPr/>
        </p:nvCxnSpPr>
        <p:spPr>
          <a:xfrm>
            <a:off x="393034" y="6012000"/>
            <a:ext cx="9188526" cy="0"/>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EF0F57B-E391-CF5F-3F0B-B083B334BFAA}"/>
              </a:ext>
            </a:extLst>
          </p:cNvPr>
          <p:cNvCxnSpPr>
            <a:cxnSpLocks/>
          </p:cNvCxnSpPr>
          <p:nvPr/>
        </p:nvCxnSpPr>
        <p:spPr>
          <a:xfrm>
            <a:off x="335360" y="5472000"/>
            <a:ext cx="9188526" cy="0"/>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B675231-35A2-8555-0113-371F080DA04C}"/>
              </a:ext>
            </a:extLst>
          </p:cNvPr>
          <p:cNvSpPr txBox="1"/>
          <p:nvPr/>
        </p:nvSpPr>
        <p:spPr>
          <a:xfrm>
            <a:off x="86093" y="5317947"/>
            <a:ext cx="498534" cy="138499"/>
          </a:xfrm>
          <a:prstGeom prst="rect">
            <a:avLst/>
          </a:prstGeom>
          <a:solidFill>
            <a:schemeClr val="bg1"/>
          </a:solidFill>
        </p:spPr>
        <p:txBody>
          <a:bodyPr wrap="none" lIns="0" tIns="0" rIns="0" bIns="0" rtlCol="0">
            <a:spAutoFit/>
          </a:bodyPr>
          <a:lstStyle/>
          <a:p>
            <a:pPr algn="l"/>
            <a:r>
              <a:rPr lang="en-US" sz="900" b="1" dirty="0">
                <a:solidFill>
                  <a:srgbClr val="FF0000"/>
                </a:solidFill>
              </a:rPr>
              <a:t>0.5</a:t>
            </a:r>
            <a:r>
              <a:rPr lang="el-GR" sz="900" b="1" dirty="0" err="1">
                <a:solidFill>
                  <a:srgbClr val="FF0000"/>
                </a:solidFill>
              </a:rPr>
              <a:t>θμ</a:t>
            </a:r>
            <a:r>
              <a:rPr lang="en-US" sz="900" b="1" dirty="0">
                <a:solidFill>
                  <a:srgbClr val="FF0000"/>
                </a:solidFill>
              </a:rPr>
              <a:t>m/h</a:t>
            </a:r>
          </a:p>
        </p:txBody>
      </p:sp>
    </p:spTree>
    <p:extLst>
      <p:ext uri="{BB962C8B-B14F-4D97-AF65-F5344CB8AC3E}">
        <p14:creationId xmlns:p14="http://schemas.microsoft.com/office/powerpoint/2010/main" val="15205154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a:xfrm>
            <a:off x="407988" y="373592"/>
            <a:ext cx="11376025" cy="900000"/>
          </a:xfrm>
        </p:spPr>
        <p:txBody>
          <a:bodyPr/>
          <a:lstStyle/>
          <a:p>
            <a:r>
              <a:rPr lang="en-US" dirty="0"/>
              <a:t>Emittance growth at injection energy (FB)</a:t>
            </a:r>
            <a:br>
              <a:rPr lang="en-US" dirty="0"/>
            </a:br>
            <a:r>
              <a:rPr lang="en-US" sz="2800" dirty="0">
                <a:solidFill>
                  <a:schemeClr val="accent1">
                    <a:lumMod val="40000"/>
                    <a:lumOff val="60000"/>
                  </a:schemeClr>
                </a:solidFill>
              </a:rPr>
              <a:t>Compare with model – example 2023 fill</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sp>
        <p:nvSpPr>
          <p:cNvPr id="14" name="Slide Number Placeholder 13">
            <a:extLst>
              <a:ext uri="{FF2B5EF4-FFF2-40B4-BE49-F238E27FC236}">
                <a16:creationId xmlns:a16="http://schemas.microsoft.com/office/drawing/2014/main" id="{2FCB1543-7E9E-CDC4-2941-455E420DC607}"/>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16" name="Content Placeholder 15" descr="A screenshot of a computer generated image&#10;&#10;Description automatically generated">
            <a:extLst>
              <a:ext uri="{FF2B5EF4-FFF2-40B4-BE49-F238E27FC236}">
                <a16:creationId xmlns:a16="http://schemas.microsoft.com/office/drawing/2014/main" id="{1EC86363-C954-509E-B2B4-0095FF885EFB}"/>
              </a:ext>
            </a:extLst>
          </p:cNvPr>
          <p:cNvPicPr>
            <a:picLocks noGrp="1" noChangeAspect="1"/>
          </p:cNvPicPr>
          <p:nvPr>
            <p:ph sz="half" idx="13"/>
          </p:nvPr>
        </p:nvPicPr>
        <p:blipFill>
          <a:blip r:embed="rId3"/>
          <a:stretch>
            <a:fillRect/>
          </a:stretch>
        </p:blipFill>
        <p:spPr>
          <a:xfrm>
            <a:off x="407368" y="1429287"/>
            <a:ext cx="4428268" cy="2415101"/>
          </a:xfrm>
          <a:prstGeom prst="rect">
            <a:avLst/>
          </a:prstGeom>
        </p:spPr>
      </p:pic>
      <p:pic>
        <p:nvPicPr>
          <p:cNvPr id="17" name="Content Placeholder 16" descr="A screenshot of a computer generated image&#10;&#10;Description automatically generated">
            <a:extLst>
              <a:ext uri="{FF2B5EF4-FFF2-40B4-BE49-F238E27FC236}">
                <a16:creationId xmlns:a16="http://schemas.microsoft.com/office/drawing/2014/main" id="{DE753882-68BE-0B65-A59A-742B556D785E}"/>
              </a:ext>
            </a:extLst>
          </p:cNvPr>
          <p:cNvPicPr>
            <a:picLocks noGrp="1" noChangeAspect="1"/>
          </p:cNvPicPr>
          <p:nvPr>
            <p:ph sz="half" idx="14"/>
          </p:nvPr>
        </p:nvPicPr>
        <p:blipFill>
          <a:blip r:embed="rId4"/>
          <a:stretch>
            <a:fillRect/>
          </a:stretch>
        </p:blipFill>
        <p:spPr>
          <a:xfrm>
            <a:off x="5047074" y="1444841"/>
            <a:ext cx="4428268" cy="2415101"/>
          </a:xfrm>
          <a:prstGeom prst="rect">
            <a:avLst/>
          </a:prstGeom>
        </p:spPr>
      </p:pic>
      <p:pic>
        <p:nvPicPr>
          <p:cNvPr id="19" name="Content Placeholder 18" descr="A screenshot of a graph&#10;&#10;Description automatically generated">
            <a:extLst>
              <a:ext uri="{FF2B5EF4-FFF2-40B4-BE49-F238E27FC236}">
                <a16:creationId xmlns:a16="http://schemas.microsoft.com/office/drawing/2014/main" id="{AA5420DB-83E8-3129-20B9-53FEA99F0978}"/>
              </a:ext>
            </a:extLst>
          </p:cNvPr>
          <p:cNvPicPr>
            <a:picLocks noGrp="1" noChangeAspect="1"/>
          </p:cNvPicPr>
          <p:nvPr>
            <p:ph sz="half" idx="1"/>
          </p:nvPr>
        </p:nvPicPr>
        <p:blipFill>
          <a:blip r:embed="rId5"/>
          <a:stretch>
            <a:fillRect/>
          </a:stretch>
        </p:blipFill>
        <p:spPr>
          <a:xfrm>
            <a:off x="428968" y="3877212"/>
            <a:ext cx="4428268" cy="2415101"/>
          </a:xfrm>
          <a:prstGeom prst="rect">
            <a:avLst/>
          </a:prstGeom>
        </p:spPr>
      </p:pic>
      <p:pic>
        <p:nvPicPr>
          <p:cNvPr id="20" name="Content Placeholder 19" descr="A screenshot of a graph&#10;&#10;Description automatically generated">
            <a:extLst>
              <a:ext uri="{FF2B5EF4-FFF2-40B4-BE49-F238E27FC236}">
                <a16:creationId xmlns:a16="http://schemas.microsoft.com/office/drawing/2014/main" id="{8187DC9B-F230-AC6F-55CE-65C4FC9349A0}"/>
              </a:ext>
            </a:extLst>
          </p:cNvPr>
          <p:cNvPicPr>
            <a:picLocks noGrp="1" noChangeAspect="1"/>
          </p:cNvPicPr>
          <p:nvPr>
            <p:ph sz="half" idx="2"/>
          </p:nvPr>
        </p:nvPicPr>
        <p:blipFill>
          <a:blip r:embed="rId6"/>
          <a:stretch>
            <a:fillRect/>
          </a:stretch>
        </p:blipFill>
        <p:spPr>
          <a:xfrm>
            <a:off x="5050249" y="3933056"/>
            <a:ext cx="4428268" cy="2415101"/>
          </a:xfrm>
          <a:prstGeom prst="rect">
            <a:avLst/>
          </a:prstGeom>
        </p:spPr>
      </p:pic>
      <p:sp>
        <p:nvSpPr>
          <p:cNvPr id="2" name="TextBox 1">
            <a:extLst>
              <a:ext uri="{FF2B5EF4-FFF2-40B4-BE49-F238E27FC236}">
                <a16:creationId xmlns:a16="http://schemas.microsoft.com/office/drawing/2014/main" id="{C54B03E4-C3A6-86AA-DFA0-12281D2AABCB}"/>
              </a:ext>
            </a:extLst>
          </p:cNvPr>
          <p:cNvSpPr txBox="1"/>
          <p:nvPr/>
        </p:nvSpPr>
        <p:spPr>
          <a:xfrm>
            <a:off x="748699" y="1429287"/>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6" name="TextBox 5">
            <a:extLst>
              <a:ext uri="{FF2B5EF4-FFF2-40B4-BE49-F238E27FC236}">
                <a16:creationId xmlns:a16="http://schemas.microsoft.com/office/drawing/2014/main" id="{E33ECFE9-57A2-614F-2F2D-A27B6A8EDD5D}"/>
              </a:ext>
            </a:extLst>
          </p:cNvPr>
          <p:cNvSpPr txBox="1"/>
          <p:nvPr/>
        </p:nvSpPr>
        <p:spPr>
          <a:xfrm>
            <a:off x="3071664" y="1429287"/>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7" name="TextBox 6">
            <a:extLst>
              <a:ext uri="{FF2B5EF4-FFF2-40B4-BE49-F238E27FC236}">
                <a16:creationId xmlns:a16="http://schemas.microsoft.com/office/drawing/2014/main" id="{0C3517A1-C0E5-9190-B20C-4AB1E77BD878}"/>
              </a:ext>
            </a:extLst>
          </p:cNvPr>
          <p:cNvSpPr txBox="1"/>
          <p:nvPr/>
        </p:nvSpPr>
        <p:spPr>
          <a:xfrm>
            <a:off x="5375920" y="1429287"/>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8" name="TextBox 7">
            <a:extLst>
              <a:ext uri="{FF2B5EF4-FFF2-40B4-BE49-F238E27FC236}">
                <a16:creationId xmlns:a16="http://schemas.microsoft.com/office/drawing/2014/main" id="{CAA597B2-9285-7BC6-193E-E298292BC7D9}"/>
              </a:ext>
            </a:extLst>
          </p:cNvPr>
          <p:cNvSpPr txBox="1"/>
          <p:nvPr/>
        </p:nvSpPr>
        <p:spPr>
          <a:xfrm>
            <a:off x="7553411" y="1429287"/>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
        <p:nvSpPr>
          <p:cNvPr id="9" name="TextBox 8">
            <a:extLst>
              <a:ext uri="{FF2B5EF4-FFF2-40B4-BE49-F238E27FC236}">
                <a16:creationId xmlns:a16="http://schemas.microsoft.com/office/drawing/2014/main" id="{8D5B8762-94DE-2571-EA31-BCC2FCD59FB0}"/>
              </a:ext>
            </a:extLst>
          </p:cNvPr>
          <p:cNvSpPr txBox="1"/>
          <p:nvPr/>
        </p:nvSpPr>
        <p:spPr>
          <a:xfrm>
            <a:off x="3254572" y="4067552"/>
            <a:ext cx="1460336" cy="184666"/>
          </a:xfrm>
          <a:prstGeom prst="rect">
            <a:avLst/>
          </a:prstGeom>
          <a:noFill/>
        </p:spPr>
        <p:txBody>
          <a:bodyPr wrap="none" lIns="0" tIns="0" rIns="0" bIns="0" rtlCol="0" anchor="t">
            <a:spAutoFit/>
          </a:bodyPr>
          <a:lstStyle/>
          <a:p>
            <a:pPr algn="l"/>
            <a:r>
              <a:rPr lang="en-US" sz="1200" b="1" dirty="0">
                <a:solidFill>
                  <a:srgbClr val="303030"/>
                </a:solidFill>
              </a:rPr>
              <a:t>extra B1V 0.75 </a:t>
            </a:r>
            <a:r>
              <a:rPr lang="el-GR" sz="1200" b="1" dirty="0">
                <a:solidFill>
                  <a:srgbClr val="303030"/>
                </a:solidFill>
              </a:rPr>
              <a:t>μ</a:t>
            </a:r>
            <a:r>
              <a:rPr lang="en-US" sz="1200" b="1" dirty="0">
                <a:solidFill>
                  <a:srgbClr val="303030"/>
                </a:solidFill>
              </a:rPr>
              <a:t>m/h</a:t>
            </a:r>
            <a:endParaRPr lang="en-US" sz="1200" dirty="0">
              <a:solidFill>
                <a:srgbClr val="303030"/>
              </a:solidFill>
              <a:cs typeface="Arial"/>
            </a:endParaRPr>
          </a:p>
        </p:txBody>
      </p:sp>
      <p:sp>
        <p:nvSpPr>
          <p:cNvPr id="10" name="TextBox 9">
            <a:extLst>
              <a:ext uri="{FF2B5EF4-FFF2-40B4-BE49-F238E27FC236}">
                <a16:creationId xmlns:a16="http://schemas.microsoft.com/office/drawing/2014/main" id="{567B6A43-8DD5-F533-6654-E23AFD760FAD}"/>
              </a:ext>
            </a:extLst>
          </p:cNvPr>
          <p:cNvSpPr txBox="1"/>
          <p:nvPr/>
        </p:nvSpPr>
        <p:spPr>
          <a:xfrm>
            <a:off x="7809891" y="4067552"/>
            <a:ext cx="1460336" cy="184666"/>
          </a:xfrm>
          <a:prstGeom prst="rect">
            <a:avLst/>
          </a:prstGeom>
          <a:noFill/>
        </p:spPr>
        <p:txBody>
          <a:bodyPr wrap="none" lIns="0" tIns="0" rIns="0" bIns="0" rtlCol="0" anchor="t">
            <a:spAutoFit/>
          </a:bodyPr>
          <a:lstStyle/>
          <a:p>
            <a:pPr algn="l"/>
            <a:r>
              <a:rPr lang="en-US" sz="1200" b="1" dirty="0">
                <a:solidFill>
                  <a:srgbClr val="303030"/>
                </a:solidFill>
              </a:rPr>
              <a:t>extra B2V 0.75 </a:t>
            </a:r>
            <a:r>
              <a:rPr lang="el-GR" sz="1200" b="1" dirty="0">
                <a:solidFill>
                  <a:srgbClr val="303030"/>
                </a:solidFill>
              </a:rPr>
              <a:t>μ</a:t>
            </a:r>
            <a:r>
              <a:rPr lang="en-US" sz="1200" b="1" dirty="0">
                <a:solidFill>
                  <a:srgbClr val="303030"/>
                </a:solidFill>
              </a:rPr>
              <a:t>m/h</a:t>
            </a:r>
            <a:endParaRPr lang="en-US" sz="1200" dirty="0">
              <a:solidFill>
                <a:srgbClr val="303030"/>
              </a:solidFill>
              <a:cs typeface="Arial"/>
            </a:endParaRPr>
          </a:p>
        </p:txBody>
      </p:sp>
      <p:sp>
        <p:nvSpPr>
          <p:cNvPr id="11" name="TextBox 10">
            <a:extLst>
              <a:ext uri="{FF2B5EF4-FFF2-40B4-BE49-F238E27FC236}">
                <a16:creationId xmlns:a16="http://schemas.microsoft.com/office/drawing/2014/main" id="{21AAE466-B86E-7FEA-0FD6-DBDD4A8EF2BB}"/>
              </a:ext>
            </a:extLst>
          </p:cNvPr>
          <p:cNvSpPr txBox="1"/>
          <p:nvPr/>
        </p:nvSpPr>
        <p:spPr>
          <a:xfrm>
            <a:off x="1115386" y="4067552"/>
            <a:ext cx="1468351" cy="184666"/>
          </a:xfrm>
          <a:prstGeom prst="rect">
            <a:avLst/>
          </a:prstGeom>
          <a:noFill/>
        </p:spPr>
        <p:txBody>
          <a:bodyPr wrap="none" lIns="0" tIns="0" rIns="0" bIns="0" rtlCol="0" anchor="t">
            <a:spAutoFit/>
          </a:bodyPr>
          <a:lstStyle/>
          <a:p>
            <a:pPr algn="l"/>
            <a:r>
              <a:rPr lang="en-US" sz="1200" b="1" dirty="0">
                <a:solidFill>
                  <a:srgbClr val="303030"/>
                </a:solidFill>
              </a:rPr>
              <a:t>extra B1H 0.25 </a:t>
            </a:r>
            <a:r>
              <a:rPr lang="el-GR" sz="1200" b="1" dirty="0">
                <a:solidFill>
                  <a:srgbClr val="303030"/>
                </a:solidFill>
              </a:rPr>
              <a:t>μ</a:t>
            </a:r>
            <a:r>
              <a:rPr lang="en-US" sz="1200" b="1" dirty="0">
                <a:solidFill>
                  <a:srgbClr val="303030"/>
                </a:solidFill>
              </a:rPr>
              <a:t>m/h</a:t>
            </a:r>
            <a:endParaRPr lang="en-US" sz="1200" dirty="0">
              <a:solidFill>
                <a:srgbClr val="303030"/>
              </a:solidFill>
              <a:cs typeface="Arial"/>
            </a:endParaRPr>
          </a:p>
        </p:txBody>
      </p:sp>
      <p:sp>
        <p:nvSpPr>
          <p:cNvPr id="12" name="TextBox 11">
            <a:extLst>
              <a:ext uri="{FF2B5EF4-FFF2-40B4-BE49-F238E27FC236}">
                <a16:creationId xmlns:a16="http://schemas.microsoft.com/office/drawing/2014/main" id="{A23F5DAB-EACF-0CAD-0D2A-053D6357322B}"/>
              </a:ext>
            </a:extLst>
          </p:cNvPr>
          <p:cNvSpPr txBox="1"/>
          <p:nvPr/>
        </p:nvSpPr>
        <p:spPr>
          <a:xfrm>
            <a:off x="5927889" y="4067552"/>
            <a:ext cx="1383392" cy="184666"/>
          </a:xfrm>
          <a:prstGeom prst="rect">
            <a:avLst/>
          </a:prstGeom>
          <a:noFill/>
        </p:spPr>
        <p:txBody>
          <a:bodyPr wrap="none" lIns="0" tIns="0" rIns="0" bIns="0" rtlCol="0" anchor="t">
            <a:spAutoFit/>
          </a:bodyPr>
          <a:lstStyle/>
          <a:p>
            <a:pPr algn="l"/>
            <a:r>
              <a:rPr lang="en-US" sz="1200" b="1" dirty="0">
                <a:solidFill>
                  <a:srgbClr val="303030"/>
                </a:solidFill>
              </a:rPr>
              <a:t>extra B2H 0.0 </a:t>
            </a:r>
            <a:r>
              <a:rPr lang="el-GR" sz="1200" b="1" dirty="0">
                <a:solidFill>
                  <a:srgbClr val="303030"/>
                </a:solidFill>
              </a:rPr>
              <a:t>μ</a:t>
            </a:r>
            <a:r>
              <a:rPr lang="en-US" sz="1200" b="1" dirty="0">
                <a:solidFill>
                  <a:srgbClr val="303030"/>
                </a:solidFill>
              </a:rPr>
              <a:t>m/h</a:t>
            </a:r>
            <a:endParaRPr lang="en-US" sz="1200" dirty="0">
              <a:solidFill>
                <a:srgbClr val="303030"/>
              </a:solidFill>
              <a:cs typeface="Arial"/>
            </a:endParaRPr>
          </a:p>
        </p:txBody>
      </p:sp>
      <p:sp>
        <p:nvSpPr>
          <p:cNvPr id="13" name="TextBox 12">
            <a:extLst>
              <a:ext uri="{FF2B5EF4-FFF2-40B4-BE49-F238E27FC236}">
                <a16:creationId xmlns:a16="http://schemas.microsoft.com/office/drawing/2014/main" id="{D612EE96-416A-5ADB-2A1F-C636A05515FD}"/>
              </a:ext>
            </a:extLst>
          </p:cNvPr>
          <p:cNvSpPr txBox="1"/>
          <p:nvPr/>
        </p:nvSpPr>
        <p:spPr>
          <a:xfrm>
            <a:off x="5375920" y="5589240"/>
            <a:ext cx="384721" cy="276999"/>
          </a:xfrm>
          <a:prstGeom prst="rect">
            <a:avLst/>
          </a:prstGeom>
          <a:noFill/>
        </p:spPr>
        <p:txBody>
          <a:bodyPr wrap="none" lIns="0" tIns="0" rIns="0" bIns="0" rtlCol="0">
            <a:spAutoFit/>
          </a:bodyPr>
          <a:lstStyle/>
          <a:p>
            <a:pPr algn="l"/>
            <a:r>
              <a:rPr lang="en-US" dirty="0">
                <a:solidFill>
                  <a:srgbClr val="FFFF00"/>
                </a:solidFill>
                <a:highlight>
                  <a:srgbClr val="FF00FF"/>
                </a:highlight>
              </a:rPr>
              <a:t>???</a:t>
            </a:r>
          </a:p>
        </p:txBody>
      </p:sp>
      <p:graphicFrame>
        <p:nvGraphicFramePr>
          <p:cNvPr id="15" name="Table 14">
            <a:extLst>
              <a:ext uri="{FF2B5EF4-FFF2-40B4-BE49-F238E27FC236}">
                <a16:creationId xmlns:a16="http://schemas.microsoft.com/office/drawing/2014/main" id="{F7C30DC4-AA1E-46A1-1153-1FA6D3328104}"/>
              </a:ext>
            </a:extLst>
          </p:cNvPr>
          <p:cNvGraphicFramePr>
            <a:graphicFrameLocks noGrp="1"/>
          </p:cNvGraphicFramePr>
          <p:nvPr/>
        </p:nvGraphicFramePr>
        <p:xfrm>
          <a:off x="0" y="0"/>
          <a:ext cx="825500" cy="215900"/>
        </p:xfrm>
        <a:graphic>
          <a:graphicData uri="http://schemas.openxmlformats.org/drawingml/2006/table">
            <a:tbl>
              <a:tblPr>
                <a:tableStyleId>{8EC20E35-A176-4012-BC5E-935CFFF8708E}</a:tableStyleId>
              </a:tblPr>
              <a:tblGrid>
                <a:gridCol w="825500">
                  <a:extLst>
                    <a:ext uri="{9D8B030D-6E8A-4147-A177-3AD203B41FA5}">
                      <a16:colId xmlns:a16="http://schemas.microsoft.com/office/drawing/2014/main" val="2622316048"/>
                    </a:ext>
                  </a:extLst>
                </a:gridCol>
              </a:tblGrid>
              <a:tr h="215900">
                <a:tc>
                  <a:txBody>
                    <a:bodyPr/>
                    <a:lstStyle/>
                    <a:p>
                      <a:pPr algn="r" fontAlgn="b"/>
                      <a:r>
                        <a:rPr lang="en-GB" sz="1200" u="none" strike="noStrike" dirty="0">
                          <a:effectLst/>
                        </a:rPr>
                        <a:t>1.49E+11</a:t>
                      </a:r>
                      <a:endParaRPr lang="en-GB"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11866189"/>
                  </a:ext>
                </a:extLst>
              </a:tr>
            </a:tbl>
          </a:graphicData>
        </a:graphic>
      </p:graphicFrame>
      <p:cxnSp>
        <p:nvCxnSpPr>
          <p:cNvPr id="21" name="Straight Connector 20">
            <a:extLst>
              <a:ext uri="{FF2B5EF4-FFF2-40B4-BE49-F238E27FC236}">
                <a16:creationId xmlns:a16="http://schemas.microsoft.com/office/drawing/2014/main" id="{A568B9FF-06C0-A7FC-2DC1-3AA8E7C6355B}"/>
              </a:ext>
            </a:extLst>
          </p:cNvPr>
          <p:cNvCxnSpPr>
            <a:cxnSpLocks/>
          </p:cNvCxnSpPr>
          <p:nvPr/>
        </p:nvCxnSpPr>
        <p:spPr>
          <a:xfrm>
            <a:off x="393034" y="6012000"/>
            <a:ext cx="9188526" cy="0"/>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0E022EB-5A7F-7A97-D094-D57178EFC605}"/>
              </a:ext>
            </a:extLst>
          </p:cNvPr>
          <p:cNvCxnSpPr>
            <a:cxnSpLocks/>
          </p:cNvCxnSpPr>
          <p:nvPr/>
        </p:nvCxnSpPr>
        <p:spPr>
          <a:xfrm>
            <a:off x="335360" y="5472000"/>
            <a:ext cx="9188526" cy="0"/>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FB611EB-E23F-A9EA-D758-D29CB5D922C9}"/>
              </a:ext>
            </a:extLst>
          </p:cNvPr>
          <p:cNvSpPr txBox="1"/>
          <p:nvPr/>
        </p:nvSpPr>
        <p:spPr>
          <a:xfrm>
            <a:off x="86093" y="5317947"/>
            <a:ext cx="498534" cy="138499"/>
          </a:xfrm>
          <a:prstGeom prst="rect">
            <a:avLst/>
          </a:prstGeom>
          <a:solidFill>
            <a:schemeClr val="bg1"/>
          </a:solidFill>
        </p:spPr>
        <p:txBody>
          <a:bodyPr wrap="none" lIns="0" tIns="0" rIns="0" bIns="0" rtlCol="0">
            <a:spAutoFit/>
          </a:bodyPr>
          <a:lstStyle/>
          <a:p>
            <a:pPr algn="l"/>
            <a:r>
              <a:rPr lang="en-US" sz="900" b="1" dirty="0">
                <a:solidFill>
                  <a:srgbClr val="FF0000"/>
                </a:solidFill>
              </a:rPr>
              <a:t>0.5</a:t>
            </a:r>
            <a:r>
              <a:rPr lang="el-GR" sz="900" b="1" dirty="0" err="1">
                <a:solidFill>
                  <a:srgbClr val="FF0000"/>
                </a:solidFill>
              </a:rPr>
              <a:t>θμ</a:t>
            </a:r>
            <a:r>
              <a:rPr lang="en-US" sz="900" b="1" dirty="0">
                <a:solidFill>
                  <a:srgbClr val="FF0000"/>
                </a:solidFill>
              </a:rPr>
              <a:t>m/h</a:t>
            </a:r>
          </a:p>
        </p:txBody>
      </p:sp>
    </p:spTree>
    <p:extLst>
      <p:ext uri="{BB962C8B-B14F-4D97-AF65-F5344CB8AC3E}">
        <p14:creationId xmlns:p14="http://schemas.microsoft.com/office/powerpoint/2010/main" val="919961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F747750-1A1C-6447-288D-5A39B6202ABA}"/>
              </a:ext>
            </a:extLst>
          </p:cNvPr>
          <p:cNvSpPr>
            <a:spLocks noGrp="1"/>
          </p:cNvSpPr>
          <p:nvPr>
            <p:ph type="title"/>
          </p:nvPr>
        </p:nvSpPr>
        <p:spPr/>
        <p:txBody>
          <a:bodyPr/>
          <a:lstStyle/>
          <a:p>
            <a:r>
              <a:rPr lang="en-US" dirty="0"/>
              <a:t>Emittance evolution in the cycle</a:t>
            </a:r>
            <a:br>
              <a:rPr lang="en-US" dirty="0"/>
            </a:br>
            <a:r>
              <a:rPr lang="en-US" sz="2800" dirty="0">
                <a:solidFill>
                  <a:schemeClr val="accent1">
                    <a:lumMod val="40000"/>
                    <a:lumOff val="60000"/>
                  </a:schemeClr>
                </a:solidFill>
              </a:rPr>
              <a:t>from injection to collisions – example 2022 fill</a:t>
            </a:r>
            <a:endParaRPr lang="en-US" sz="2800" dirty="0"/>
          </a:p>
        </p:txBody>
      </p:sp>
      <p:sp>
        <p:nvSpPr>
          <p:cNvPr id="12" name="Text Placeholder 11">
            <a:extLst>
              <a:ext uri="{FF2B5EF4-FFF2-40B4-BE49-F238E27FC236}">
                <a16:creationId xmlns:a16="http://schemas.microsoft.com/office/drawing/2014/main" id="{7FC789BB-3A26-DBD7-7AFE-945FFA9AE82D}"/>
              </a:ext>
            </a:extLst>
          </p:cNvPr>
          <p:cNvSpPr>
            <a:spLocks noGrp="1"/>
          </p:cNvSpPr>
          <p:nvPr>
            <p:ph type="body" idx="1"/>
          </p:nvPr>
        </p:nvSpPr>
        <p:spPr>
          <a:xfrm>
            <a:off x="407988" y="1412875"/>
            <a:ext cx="11376025" cy="668337"/>
          </a:xfrm>
        </p:spPr>
        <p:txBody>
          <a:bodyPr>
            <a:normAutofit fontScale="92500" lnSpcReduction="20000"/>
          </a:bodyPr>
          <a:lstStyle/>
          <a:p>
            <a:pPr algn="l"/>
            <a:r>
              <a:rPr lang="en-US" dirty="0">
                <a:solidFill>
                  <a:srgbClr val="000000"/>
                </a:solidFill>
              </a:rPr>
              <a:t>Observations: </a:t>
            </a:r>
            <a:r>
              <a:rPr lang="en-US" dirty="0">
                <a:solidFill>
                  <a:schemeClr val="accent5">
                    <a:lumMod val="60000"/>
                    <a:lumOff val="40000"/>
                  </a:schemeClr>
                </a:solidFill>
              </a:rPr>
              <a:t>slope</a:t>
            </a:r>
            <a:r>
              <a:rPr lang="en-US" dirty="0">
                <a:solidFill>
                  <a:srgbClr val="000000"/>
                </a:solidFill>
              </a:rPr>
              <a:t> from FB preserved during acceleration – </a:t>
            </a:r>
            <a:r>
              <a:rPr lang="en-US" dirty="0">
                <a:solidFill>
                  <a:srgbClr val="00FA00"/>
                </a:solidFill>
              </a:rPr>
              <a:t>train structure</a:t>
            </a:r>
            <a:r>
              <a:rPr lang="en-US" dirty="0">
                <a:solidFill>
                  <a:srgbClr val="000000"/>
                </a:solidFill>
              </a:rPr>
              <a:t> from injection also preserved</a:t>
            </a:r>
          </a:p>
        </p:txBody>
      </p:sp>
      <p:sp>
        <p:nvSpPr>
          <p:cNvPr id="4" name="Date Placeholder 3">
            <a:extLst>
              <a:ext uri="{FF2B5EF4-FFF2-40B4-BE49-F238E27FC236}">
                <a16:creationId xmlns:a16="http://schemas.microsoft.com/office/drawing/2014/main" id="{B6398E8F-1545-5089-D84E-88595C885157}"/>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D95263E0-F659-BAFD-91DC-5263F00227E3}"/>
              </a:ext>
            </a:extLst>
          </p:cNvPr>
          <p:cNvSpPr>
            <a:spLocks noGrp="1"/>
          </p:cNvSpPr>
          <p:nvPr>
            <p:ph type="ftr" sz="quarter" idx="11"/>
          </p:nvPr>
        </p:nvSpPr>
        <p:spPr/>
        <p:txBody>
          <a:bodyPr/>
          <a:lstStyle/>
          <a:p>
            <a:r>
              <a:rPr lang="en-US"/>
              <a:t>I.Efthymiopoulos | JAPW-23</a:t>
            </a:r>
            <a:endParaRPr lang="en-US" dirty="0"/>
          </a:p>
        </p:txBody>
      </p:sp>
      <p:sp>
        <p:nvSpPr>
          <p:cNvPr id="14" name="Slide Number Placeholder 13">
            <a:extLst>
              <a:ext uri="{FF2B5EF4-FFF2-40B4-BE49-F238E27FC236}">
                <a16:creationId xmlns:a16="http://schemas.microsoft.com/office/drawing/2014/main" id="{602CCE2F-2452-9977-FBF5-C66197795F38}"/>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23" name="Content Placeholder 22" descr="A diagram of different colors&#10;&#10;Description automatically generated">
            <a:extLst>
              <a:ext uri="{FF2B5EF4-FFF2-40B4-BE49-F238E27FC236}">
                <a16:creationId xmlns:a16="http://schemas.microsoft.com/office/drawing/2014/main" id="{3DB5D4EE-C5E6-F530-2807-A835AF081222}"/>
              </a:ext>
            </a:extLst>
          </p:cNvPr>
          <p:cNvPicPr>
            <a:picLocks noGrp="1" noChangeAspect="1"/>
          </p:cNvPicPr>
          <p:nvPr>
            <p:ph sz="half" idx="2"/>
          </p:nvPr>
        </p:nvPicPr>
        <p:blipFill>
          <a:blip r:embed="rId2"/>
          <a:stretch>
            <a:fillRect/>
          </a:stretch>
        </p:blipFill>
        <p:spPr>
          <a:xfrm>
            <a:off x="407988" y="2340083"/>
            <a:ext cx="5616575" cy="3905033"/>
          </a:xfrm>
        </p:spPr>
      </p:pic>
      <p:pic>
        <p:nvPicPr>
          <p:cNvPr id="25" name="Content Placeholder 24" descr="A diagram of different colored dots&#10;&#10;Description automatically generated with medium confidence">
            <a:extLst>
              <a:ext uri="{FF2B5EF4-FFF2-40B4-BE49-F238E27FC236}">
                <a16:creationId xmlns:a16="http://schemas.microsoft.com/office/drawing/2014/main" id="{25A3793D-F4A6-08D1-9F7F-468970487B57}"/>
              </a:ext>
            </a:extLst>
          </p:cNvPr>
          <p:cNvPicPr>
            <a:picLocks noGrp="1" noChangeAspect="1"/>
          </p:cNvPicPr>
          <p:nvPr>
            <p:ph sz="quarter" idx="4"/>
          </p:nvPr>
        </p:nvPicPr>
        <p:blipFill>
          <a:blip r:embed="rId3"/>
          <a:stretch>
            <a:fillRect/>
          </a:stretch>
        </p:blipFill>
        <p:spPr>
          <a:xfrm>
            <a:off x="6172200" y="2341739"/>
            <a:ext cx="5611813" cy="3901722"/>
          </a:xfrm>
        </p:spPr>
      </p:pic>
      <p:cxnSp>
        <p:nvCxnSpPr>
          <p:cNvPr id="2" name="Straight Arrow Connector 1">
            <a:extLst>
              <a:ext uri="{FF2B5EF4-FFF2-40B4-BE49-F238E27FC236}">
                <a16:creationId xmlns:a16="http://schemas.microsoft.com/office/drawing/2014/main" id="{438BDC7C-7369-8417-B4E7-C635958E2743}"/>
              </a:ext>
            </a:extLst>
          </p:cNvPr>
          <p:cNvCxnSpPr>
            <a:cxnSpLocks/>
          </p:cNvCxnSpPr>
          <p:nvPr/>
        </p:nvCxnSpPr>
        <p:spPr>
          <a:xfrm flipH="1" flipV="1">
            <a:off x="4007768" y="3153469"/>
            <a:ext cx="1800200" cy="720279"/>
          </a:xfrm>
          <a:prstGeom prst="straightConnector1">
            <a:avLst/>
          </a:prstGeom>
          <a:ln w="5080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Rounded Rectangle 7">
            <a:extLst>
              <a:ext uri="{FF2B5EF4-FFF2-40B4-BE49-F238E27FC236}">
                <a16:creationId xmlns:a16="http://schemas.microsoft.com/office/drawing/2014/main" id="{CE16DDE0-2758-5096-BBAB-435E9A6F76B9}"/>
              </a:ext>
            </a:extLst>
          </p:cNvPr>
          <p:cNvSpPr/>
          <p:nvPr/>
        </p:nvSpPr>
        <p:spPr>
          <a:xfrm>
            <a:off x="7545372" y="3645024"/>
            <a:ext cx="530241" cy="1926026"/>
          </a:xfrm>
          <a:prstGeom prst="roundRect">
            <a:avLst/>
          </a:prstGeom>
          <a:noFill/>
          <a:ln w="50800">
            <a:solidFill>
              <a:srgbClr val="00FA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264BB69-EF7C-60A6-2769-A1DFF8550AF4}"/>
              </a:ext>
            </a:extLst>
          </p:cNvPr>
          <p:cNvSpPr txBox="1"/>
          <p:nvPr/>
        </p:nvSpPr>
        <p:spPr>
          <a:xfrm>
            <a:off x="1010575" y="2575937"/>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10" name="TextBox 9">
            <a:extLst>
              <a:ext uri="{FF2B5EF4-FFF2-40B4-BE49-F238E27FC236}">
                <a16:creationId xmlns:a16="http://schemas.microsoft.com/office/drawing/2014/main" id="{3144F2E1-0536-F318-F02E-C19E9DBD0032}"/>
              </a:ext>
            </a:extLst>
          </p:cNvPr>
          <p:cNvSpPr txBox="1"/>
          <p:nvPr/>
        </p:nvSpPr>
        <p:spPr>
          <a:xfrm>
            <a:off x="3765588" y="2575937"/>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11" name="TextBox 10">
            <a:extLst>
              <a:ext uri="{FF2B5EF4-FFF2-40B4-BE49-F238E27FC236}">
                <a16:creationId xmlns:a16="http://schemas.microsoft.com/office/drawing/2014/main" id="{9036210F-04F1-A0F5-EF27-71B75D61FA9B}"/>
              </a:ext>
            </a:extLst>
          </p:cNvPr>
          <p:cNvSpPr txBox="1"/>
          <p:nvPr/>
        </p:nvSpPr>
        <p:spPr>
          <a:xfrm>
            <a:off x="7582012" y="2575937"/>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15" name="TextBox 14">
            <a:extLst>
              <a:ext uri="{FF2B5EF4-FFF2-40B4-BE49-F238E27FC236}">
                <a16:creationId xmlns:a16="http://schemas.microsoft.com/office/drawing/2014/main" id="{F242BC67-4C13-3B2C-024B-9A0833836AA5}"/>
              </a:ext>
            </a:extLst>
          </p:cNvPr>
          <p:cNvSpPr txBox="1"/>
          <p:nvPr/>
        </p:nvSpPr>
        <p:spPr>
          <a:xfrm>
            <a:off x="9759503" y="2575937"/>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Tree>
    <p:extLst>
      <p:ext uri="{BB962C8B-B14F-4D97-AF65-F5344CB8AC3E}">
        <p14:creationId xmlns:p14="http://schemas.microsoft.com/office/powerpoint/2010/main" val="1559172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F747750-1A1C-6447-288D-5A39B6202ABA}"/>
              </a:ext>
            </a:extLst>
          </p:cNvPr>
          <p:cNvSpPr>
            <a:spLocks noGrp="1"/>
          </p:cNvSpPr>
          <p:nvPr>
            <p:ph type="title"/>
          </p:nvPr>
        </p:nvSpPr>
        <p:spPr/>
        <p:txBody>
          <a:bodyPr/>
          <a:lstStyle/>
          <a:p>
            <a:r>
              <a:rPr lang="en-US" dirty="0"/>
              <a:t>Emittance evolution in the cycle</a:t>
            </a:r>
            <a:br>
              <a:rPr lang="en-US" dirty="0"/>
            </a:br>
            <a:r>
              <a:rPr lang="en-US" sz="2800" dirty="0">
                <a:solidFill>
                  <a:schemeClr val="accent1">
                    <a:lumMod val="40000"/>
                    <a:lumOff val="60000"/>
                  </a:schemeClr>
                </a:solidFill>
              </a:rPr>
              <a:t>from injection to collisions – example 2023 fill</a:t>
            </a:r>
            <a:endParaRPr lang="en-US" sz="2800" dirty="0"/>
          </a:p>
        </p:txBody>
      </p:sp>
      <p:sp>
        <p:nvSpPr>
          <p:cNvPr id="12" name="Text Placeholder 11">
            <a:extLst>
              <a:ext uri="{FF2B5EF4-FFF2-40B4-BE49-F238E27FC236}">
                <a16:creationId xmlns:a16="http://schemas.microsoft.com/office/drawing/2014/main" id="{7FC789BB-3A26-DBD7-7AFE-945FFA9AE82D}"/>
              </a:ext>
            </a:extLst>
          </p:cNvPr>
          <p:cNvSpPr>
            <a:spLocks noGrp="1"/>
          </p:cNvSpPr>
          <p:nvPr>
            <p:ph type="body" idx="1"/>
          </p:nvPr>
        </p:nvSpPr>
        <p:spPr>
          <a:xfrm>
            <a:off x="407988" y="1412875"/>
            <a:ext cx="11376025" cy="668337"/>
          </a:xfrm>
        </p:spPr>
        <p:txBody>
          <a:bodyPr>
            <a:normAutofit fontScale="92500" lnSpcReduction="20000"/>
          </a:bodyPr>
          <a:lstStyle/>
          <a:p>
            <a:pPr algn="l"/>
            <a:r>
              <a:rPr lang="en-US" dirty="0">
                <a:solidFill>
                  <a:srgbClr val="000000"/>
                </a:solidFill>
              </a:rPr>
              <a:t>Observations: </a:t>
            </a:r>
            <a:r>
              <a:rPr lang="en-US" dirty="0">
                <a:solidFill>
                  <a:schemeClr val="accent5">
                    <a:lumMod val="60000"/>
                    <a:lumOff val="40000"/>
                  </a:schemeClr>
                </a:solidFill>
              </a:rPr>
              <a:t>slope</a:t>
            </a:r>
            <a:r>
              <a:rPr lang="en-US" dirty="0">
                <a:solidFill>
                  <a:srgbClr val="000000"/>
                </a:solidFill>
              </a:rPr>
              <a:t> from FB preserved during acceleration – </a:t>
            </a:r>
            <a:r>
              <a:rPr lang="en-US" dirty="0">
                <a:solidFill>
                  <a:srgbClr val="00FA00"/>
                </a:solidFill>
              </a:rPr>
              <a:t>train structure</a:t>
            </a:r>
            <a:r>
              <a:rPr lang="en-US" dirty="0">
                <a:solidFill>
                  <a:srgbClr val="000000"/>
                </a:solidFill>
              </a:rPr>
              <a:t> from injection also preserved</a:t>
            </a:r>
          </a:p>
        </p:txBody>
      </p:sp>
      <p:pic>
        <p:nvPicPr>
          <p:cNvPr id="19" name="Content Placeholder 18" descr="A graph of different colored lines&#10;&#10;Description automatically generated with medium confidence">
            <a:extLst>
              <a:ext uri="{FF2B5EF4-FFF2-40B4-BE49-F238E27FC236}">
                <a16:creationId xmlns:a16="http://schemas.microsoft.com/office/drawing/2014/main" id="{048E68AD-AEE0-B9FF-0890-E41C2D6B7FFD}"/>
              </a:ext>
            </a:extLst>
          </p:cNvPr>
          <p:cNvPicPr>
            <a:picLocks noGrp="1" noChangeAspect="1"/>
          </p:cNvPicPr>
          <p:nvPr>
            <p:ph sz="half" idx="2"/>
          </p:nvPr>
        </p:nvPicPr>
        <p:blipFill>
          <a:blip r:embed="rId2"/>
          <a:stretch>
            <a:fillRect/>
          </a:stretch>
        </p:blipFill>
        <p:spPr>
          <a:xfrm>
            <a:off x="407988" y="2310464"/>
            <a:ext cx="5616575" cy="3964271"/>
          </a:xfrm>
        </p:spPr>
      </p:pic>
      <p:pic>
        <p:nvPicPr>
          <p:cNvPr id="21" name="Content Placeholder 20" descr="A graph of different colors&#10;&#10;Description automatically generated">
            <a:extLst>
              <a:ext uri="{FF2B5EF4-FFF2-40B4-BE49-F238E27FC236}">
                <a16:creationId xmlns:a16="http://schemas.microsoft.com/office/drawing/2014/main" id="{77E65D7A-0BFC-2354-8BE4-703774790257}"/>
              </a:ext>
            </a:extLst>
          </p:cNvPr>
          <p:cNvPicPr>
            <a:picLocks noGrp="1" noChangeAspect="1"/>
          </p:cNvPicPr>
          <p:nvPr>
            <p:ph sz="quarter" idx="4"/>
          </p:nvPr>
        </p:nvPicPr>
        <p:blipFill>
          <a:blip r:embed="rId3"/>
          <a:stretch>
            <a:fillRect/>
          </a:stretch>
        </p:blipFill>
        <p:spPr>
          <a:xfrm>
            <a:off x="6172200" y="2312145"/>
            <a:ext cx="5611813" cy="3960910"/>
          </a:xfrm>
        </p:spPr>
      </p:pic>
      <p:sp>
        <p:nvSpPr>
          <p:cNvPr id="4" name="Date Placeholder 3">
            <a:extLst>
              <a:ext uri="{FF2B5EF4-FFF2-40B4-BE49-F238E27FC236}">
                <a16:creationId xmlns:a16="http://schemas.microsoft.com/office/drawing/2014/main" id="{B6398E8F-1545-5089-D84E-88595C885157}"/>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D95263E0-F659-BAFD-91DC-5263F00227E3}"/>
              </a:ext>
            </a:extLst>
          </p:cNvPr>
          <p:cNvSpPr>
            <a:spLocks noGrp="1"/>
          </p:cNvSpPr>
          <p:nvPr>
            <p:ph type="ftr" sz="quarter" idx="11"/>
          </p:nvPr>
        </p:nvSpPr>
        <p:spPr/>
        <p:txBody>
          <a:bodyPr/>
          <a:lstStyle/>
          <a:p>
            <a:r>
              <a:rPr lang="en-US"/>
              <a:t>I.Efthymiopoulos | JAPW-23</a:t>
            </a:r>
            <a:endParaRPr lang="en-US" dirty="0"/>
          </a:p>
        </p:txBody>
      </p:sp>
      <p:cxnSp>
        <p:nvCxnSpPr>
          <p:cNvPr id="34" name="Straight Arrow Connector 33">
            <a:extLst>
              <a:ext uri="{FF2B5EF4-FFF2-40B4-BE49-F238E27FC236}">
                <a16:creationId xmlns:a16="http://schemas.microsoft.com/office/drawing/2014/main" id="{9BAFF56E-CA95-5159-591A-564774A98EC9}"/>
              </a:ext>
            </a:extLst>
          </p:cNvPr>
          <p:cNvCxnSpPr>
            <a:cxnSpLocks/>
          </p:cNvCxnSpPr>
          <p:nvPr/>
        </p:nvCxnSpPr>
        <p:spPr>
          <a:xfrm>
            <a:off x="1487488" y="1784392"/>
            <a:ext cx="72008" cy="18606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Slide Number Placeholder 13">
            <a:extLst>
              <a:ext uri="{FF2B5EF4-FFF2-40B4-BE49-F238E27FC236}">
                <a16:creationId xmlns:a16="http://schemas.microsoft.com/office/drawing/2014/main" id="{602CCE2F-2452-9977-FBF5-C66197795F38}"/>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2" name="TextBox 1">
            <a:extLst>
              <a:ext uri="{FF2B5EF4-FFF2-40B4-BE49-F238E27FC236}">
                <a16:creationId xmlns:a16="http://schemas.microsoft.com/office/drawing/2014/main" id="{ED2C512D-9D00-48EB-D80A-2AF0DC5EDA29}"/>
              </a:ext>
            </a:extLst>
          </p:cNvPr>
          <p:cNvSpPr txBox="1"/>
          <p:nvPr/>
        </p:nvSpPr>
        <p:spPr>
          <a:xfrm>
            <a:off x="11021785" y="5517232"/>
            <a:ext cx="171522" cy="369332"/>
          </a:xfrm>
          <a:prstGeom prst="rect">
            <a:avLst/>
          </a:prstGeom>
          <a:solidFill>
            <a:srgbClr val="00B050"/>
          </a:solidFill>
          <a:ln>
            <a:noFill/>
          </a:ln>
        </p:spPr>
        <p:style>
          <a:lnRef idx="0">
            <a:scrgbClr r="0" g="0" b="0"/>
          </a:lnRef>
          <a:fillRef idx="0">
            <a:scrgbClr r="0" g="0" b="0"/>
          </a:fillRef>
          <a:effectRef idx="0">
            <a:scrgbClr r="0" g="0" b="0"/>
          </a:effectRef>
          <a:fontRef idx="minor">
            <a:schemeClr val="lt1"/>
          </a:fontRef>
        </p:style>
        <p:txBody>
          <a:bodyPr wrap="none" lIns="0" tIns="0" rIns="0" bIns="0" rtlCol="0">
            <a:spAutoFit/>
          </a:bodyPr>
          <a:lstStyle/>
          <a:p>
            <a:pPr algn="l"/>
            <a:r>
              <a:rPr lang="en-US" sz="2400" dirty="0"/>
              <a:t>?</a:t>
            </a:r>
          </a:p>
        </p:txBody>
      </p:sp>
      <p:cxnSp>
        <p:nvCxnSpPr>
          <p:cNvPr id="6" name="Straight Arrow Connector 5">
            <a:extLst>
              <a:ext uri="{FF2B5EF4-FFF2-40B4-BE49-F238E27FC236}">
                <a16:creationId xmlns:a16="http://schemas.microsoft.com/office/drawing/2014/main" id="{24409677-AAB4-5EE7-E11D-8BCB4264389D}"/>
              </a:ext>
            </a:extLst>
          </p:cNvPr>
          <p:cNvCxnSpPr/>
          <p:nvPr/>
        </p:nvCxnSpPr>
        <p:spPr>
          <a:xfrm flipH="1" flipV="1">
            <a:off x="3791744" y="4293096"/>
            <a:ext cx="1944216" cy="288032"/>
          </a:xfrm>
          <a:prstGeom prst="straightConnector1">
            <a:avLst/>
          </a:prstGeom>
          <a:ln w="5080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Rounded Rectangle 7">
            <a:extLst>
              <a:ext uri="{FF2B5EF4-FFF2-40B4-BE49-F238E27FC236}">
                <a16:creationId xmlns:a16="http://schemas.microsoft.com/office/drawing/2014/main" id="{A376520E-6E29-4856-3180-598366AAEEB9}"/>
              </a:ext>
            </a:extLst>
          </p:cNvPr>
          <p:cNvSpPr/>
          <p:nvPr/>
        </p:nvSpPr>
        <p:spPr>
          <a:xfrm>
            <a:off x="7545372" y="4023254"/>
            <a:ext cx="530241" cy="1926026"/>
          </a:xfrm>
          <a:prstGeom prst="roundRect">
            <a:avLst/>
          </a:prstGeom>
          <a:noFill/>
          <a:ln w="50800">
            <a:solidFill>
              <a:srgbClr val="00FA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650340B-9792-4CC4-334C-990043A12F8B}"/>
              </a:ext>
            </a:extLst>
          </p:cNvPr>
          <p:cNvSpPr txBox="1"/>
          <p:nvPr/>
        </p:nvSpPr>
        <p:spPr>
          <a:xfrm>
            <a:off x="1010575" y="2575937"/>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10" name="TextBox 9">
            <a:extLst>
              <a:ext uri="{FF2B5EF4-FFF2-40B4-BE49-F238E27FC236}">
                <a16:creationId xmlns:a16="http://schemas.microsoft.com/office/drawing/2014/main" id="{9379F71F-FF14-15C2-E93B-EAB97FDAB937}"/>
              </a:ext>
            </a:extLst>
          </p:cNvPr>
          <p:cNvSpPr txBox="1"/>
          <p:nvPr/>
        </p:nvSpPr>
        <p:spPr>
          <a:xfrm>
            <a:off x="3765588" y="2575937"/>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11" name="TextBox 10">
            <a:extLst>
              <a:ext uri="{FF2B5EF4-FFF2-40B4-BE49-F238E27FC236}">
                <a16:creationId xmlns:a16="http://schemas.microsoft.com/office/drawing/2014/main" id="{5EBF9701-0738-5A79-8B52-A77BCA2F1F8F}"/>
              </a:ext>
            </a:extLst>
          </p:cNvPr>
          <p:cNvSpPr txBox="1"/>
          <p:nvPr/>
        </p:nvSpPr>
        <p:spPr>
          <a:xfrm>
            <a:off x="7582012" y="2575937"/>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15" name="TextBox 14">
            <a:extLst>
              <a:ext uri="{FF2B5EF4-FFF2-40B4-BE49-F238E27FC236}">
                <a16:creationId xmlns:a16="http://schemas.microsoft.com/office/drawing/2014/main" id="{FF9B7211-F136-337E-78A0-059FE32FAB8D}"/>
              </a:ext>
            </a:extLst>
          </p:cNvPr>
          <p:cNvSpPr txBox="1"/>
          <p:nvPr/>
        </p:nvSpPr>
        <p:spPr>
          <a:xfrm>
            <a:off x="9759503" y="2575937"/>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Tree>
    <p:extLst>
      <p:ext uri="{BB962C8B-B14F-4D97-AF65-F5344CB8AC3E}">
        <p14:creationId xmlns:p14="http://schemas.microsoft.com/office/powerpoint/2010/main" val="36414077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FCA92-EEE8-6A66-F0C2-CC0C69BCF938}"/>
              </a:ext>
            </a:extLst>
          </p:cNvPr>
          <p:cNvSpPr>
            <a:spLocks noGrp="1"/>
          </p:cNvSpPr>
          <p:nvPr>
            <p:ph type="title"/>
          </p:nvPr>
        </p:nvSpPr>
        <p:spPr>
          <a:xfrm>
            <a:off x="407988" y="373592"/>
            <a:ext cx="11376025" cy="900000"/>
          </a:xfrm>
        </p:spPr>
        <p:txBody>
          <a:bodyPr/>
          <a:lstStyle/>
          <a:p>
            <a:r>
              <a:rPr lang="en-US" sz="3600" dirty="0"/>
              <a:t>Emittance evolution in the cycle</a:t>
            </a:r>
            <a:br>
              <a:rPr lang="en-US" dirty="0"/>
            </a:br>
            <a:r>
              <a:rPr lang="en-US" sz="2800" dirty="0">
                <a:solidFill>
                  <a:srgbClr val="0096FF"/>
                </a:solidFill>
              </a:rPr>
              <a:t>from injection to collisions – all 2022 fills</a:t>
            </a:r>
          </a:p>
        </p:txBody>
      </p:sp>
      <p:sp>
        <p:nvSpPr>
          <p:cNvPr id="5" name="Date Placeholder 4">
            <a:extLst>
              <a:ext uri="{FF2B5EF4-FFF2-40B4-BE49-F238E27FC236}">
                <a16:creationId xmlns:a16="http://schemas.microsoft.com/office/drawing/2014/main" id="{9E392B57-4828-0F59-E9E1-FBEFAEED806B}"/>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6" name="Footer Placeholder 5">
            <a:extLst>
              <a:ext uri="{FF2B5EF4-FFF2-40B4-BE49-F238E27FC236}">
                <a16:creationId xmlns:a16="http://schemas.microsoft.com/office/drawing/2014/main" id="{61A6EFC8-5BD3-33ED-68C8-3CA0F192038F}"/>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graphicFrame>
        <p:nvGraphicFramePr>
          <p:cNvPr id="26" name="Table 25">
            <a:extLst>
              <a:ext uri="{FF2B5EF4-FFF2-40B4-BE49-F238E27FC236}">
                <a16:creationId xmlns:a16="http://schemas.microsoft.com/office/drawing/2014/main" id="{93ADBE7F-1807-700B-F967-3E752965081B}"/>
              </a:ext>
            </a:extLst>
          </p:cNvPr>
          <p:cNvGraphicFramePr>
            <a:graphicFrameLocks noGrp="1"/>
          </p:cNvGraphicFramePr>
          <p:nvPr>
            <p:extLst>
              <p:ext uri="{D42A27DB-BD31-4B8C-83A1-F6EECF244321}">
                <p14:modId xmlns:p14="http://schemas.microsoft.com/office/powerpoint/2010/main" val="3391379121"/>
              </p:ext>
            </p:extLst>
          </p:nvPr>
        </p:nvGraphicFramePr>
        <p:xfrm>
          <a:off x="8079511" y="2925452"/>
          <a:ext cx="3657602" cy="1483360"/>
        </p:xfrm>
        <a:graphic>
          <a:graphicData uri="http://schemas.openxmlformats.org/drawingml/2006/table">
            <a:tbl>
              <a:tblPr firstRow="1" bandRow="1">
                <a:tableStyleId>{8EC20E35-A176-4012-BC5E-935CFFF8708E}</a:tableStyleId>
              </a:tblPr>
              <a:tblGrid>
                <a:gridCol w="1325880">
                  <a:extLst>
                    <a:ext uri="{9D8B030D-6E8A-4147-A177-3AD203B41FA5}">
                      <a16:colId xmlns:a16="http://schemas.microsoft.com/office/drawing/2014/main" val="4109154964"/>
                    </a:ext>
                  </a:extLst>
                </a:gridCol>
                <a:gridCol w="587693">
                  <a:extLst>
                    <a:ext uri="{9D8B030D-6E8A-4147-A177-3AD203B41FA5}">
                      <a16:colId xmlns:a16="http://schemas.microsoft.com/office/drawing/2014/main" val="1502293458"/>
                    </a:ext>
                  </a:extLst>
                </a:gridCol>
                <a:gridCol w="529644">
                  <a:extLst>
                    <a:ext uri="{9D8B030D-6E8A-4147-A177-3AD203B41FA5}">
                      <a16:colId xmlns:a16="http://schemas.microsoft.com/office/drawing/2014/main" val="1800016197"/>
                    </a:ext>
                  </a:extLst>
                </a:gridCol>
                <a:gridCol w="636217">
                  <a:extLst>
                    <a:ext uri="{9D8B030D-6E8A-4147-A177-3AD203B41FA5}">
                      <a16:colId xmlns:a16="http://schemas.microsoft.com/office/drawing/2014/main" val="4107882088"/>
                    </a:ext>
                  </a:extLst>
                </a:gridCol>
                <a:gridCol w="578168">
                  <a:extLst>
                    <a:ext uri="{9D8B030D-6E8A-4147-A177-3AD203B41FA5}">
                      <a16:colId xmlns:a16="http://schemas.microsoft.com/office/drawing/2014/main" val="2042988872"/>
                    </a:ext>
                  </a:extLst>
                </a:gridCol>
              </a:tblGrid>
              <a:tr h="370840">
                <a:tc>
                  <a:txBody>
                    <a:bodyPr/>
                    <a:lstStyle/>
                    <a:p>
                      <a:r>
                        <a:rPr lang="en-US" sz="1400" dirty="0"/>
                        <a:t>2022 fills</a:t>
                      </a:r>
                    </a:p>
                  </a:txBody>
                  <a:tcPr/>
                </a:tc>
                <a:tc>
                  <a:txBody>
                    <a:bodyPr/>
                    <a:lstStyle/>
                    <a:p>
                      <a:r>
                        <a:rPr lang="en-US" sz="1400" dirty="0"/>
                        <a:t>B1H</a:t>
                      </a:r>
                    </a:p>
                  </a:txBody>
                  <a:tcPr/>
                </a:tc>
                <a:tc>
                  <a:txBody>
                    <a:bodyPr/>
                    <a:lstStyle/>
                    <a:p>
                      <a:r>
                        <a:rPr lang="en-US" sz="1400" dirty="0"/>
                        <a:t>B1V</a:t>
                      </a:r>
                    </a:p>
                  </a:txBody>
                  <a:tcPr/>
                </a:tc>
                <a:tc>
                  <a:txBody>
                    <a:bodyPr/>
                    <a:lstStyle/>
                    <a:p>
                      <a:r>
                        <a:rPr lang="en-US" sz="1400" dirty="0"/>
                        <a:t>B2H</a:t>
                      </a:r>
                    </a:p>
                  </a:txBody>
                  <a:tcPr/>
                </a:tc>
                <a:tc>
                  <a:txBody>
                    <a:bodyPr/>
                    <a:lstStyle/>
                    <a:p>
                      <a:r>
                        <a:rPr lang="en-US" sz="1400" dirty="0"/>
                        <a:t>B2V</a:t>
                      </a:r>
                    </a:p>
                  </a:txBody>
                  <a:tcPr/>
                </a:tc>
                <a:extLst>
                  <a:ext uri="{0D108BD9-81ED-4DB2-BD59-A6C34878D82A}">
                    <a16:rowId xmlns:a16="http://schemas.microsoft.com/office/drawing/2014/main" val="2048601647"/>
                  </a:ext>
                </a:extLst>
              </a:tr>
              <a:tr h="370840">
                <a:tc>
                  <a:txBody>
                    <a:bodyPr/>
                    <a:lstStyle/>
                    <a:p>
                      <a:r>
                        <a:rPr lang="en-US" sz="1400" dirty="0"/>
                        <a:t>Injection</a:t>
                      </a:r>
                    </a:p>
                  </a:txBody>
                  <a:tcPr/>
                </a:tc>
                <a:tc>
                  <a:txBody>
                    <a:bodyPr/>
                    <a:lstStyle/>
                    <a:p>
                      <a:r>
                        <a:rPr lang="en-US" sz="1400" dirty="0"/>
                        <a:t>1.52</a:t>
                      </a:r>
                    </a:p>
                  </a:txBody>
                  <a:tcPr/>
                </a:tc>
                <a:tc>
                  <a:txBody>
                    <a:bodyPr/>
                    <a:lstStyle/>
                    <a:p>
                      <a:r>
                        <a:rPr lang="en-US" sz="1400" dirty="0"/>
                        <a:t>1.62</a:t>
                      </a:r>
                    </a:p>
                  </a:txBody>
                  <a:tcPr/>
                </a:tc>
                <a:tc>
                  <a:txBody>
                    <a:bodyPr/>
                    <a:lstStyle/>
                    <a:p>
                      <a:r>
                        <a:rPr lang="en-US" sz="1400" dirty="0"/>
                        <a:t>1.42</a:t>
                      </a:r>
                    </a:p>
                  </a:txBody>
                  <a:tcPr/>
                </a:tc>
                <a:tc>
                  <a:txBody>
                    <a:bodyPr/>
                    <a:lstStyle/>
                    <a:p>
                      <a:r>
                        <a:rPr lang="en-US" sz="1400" dirty="0"/>
                        <a:t>1.25</a:t>
                      </a:r>
                    </a:p>
                  </a:txBody>
                  <a:tcPr/>
                </a:tc>
                <a:extLst>
                  <a:ext uri="{0D108BD9-81ED-4DB2-BD59-A6C34878D82A}">
                    <a16:rowId xmlns:a16="http://schemas.microsoft.com/office/drawing/2014/main" val="683706525"/>
                  </a:ext>
                </a:extLst>
              </a:tr>
              <a:tr h="370840">
                <a:tc>
                  <a:txBody>
                    <a:bodyPr/>
                    <a:lstStyle/>
                    <a:p>
                      <a:r>
                        <a:rPr lang="en-US" sz="1400" dirty="0"/>
                        <a:t>Start of Ramp</a:t>
                      </a:r>
                    </a:p>
                  </a:txBody>
                  <a:tcPr/>
                </a:tc>
                <a:tc>
                  <a:txBody>
                    <a:bodyPr/>
                    <a:lstStyle/>
                    <a:p>
                      <a:r>
                        <a:rPr lang="en-US" sz="1400" dirty="0"/>
                        <a:t>1.79</a:t>
                      </a:r>
                    </a:p>
                  </a:txBody>
                  <a:tcPr/>
                </a:tc>
                <a:tc>
                  <a:txBody>
                    <a:bodyPr/>
                    <a:lstStyle/>
                    <a:p>
                      <a:r>
                        <a:rPr lang="en-US" sz="1400" dirty="0"/>
                        <a:t>1.94</a:t>
                      </a:r>
                    </a:p>
                  </a:txBody>
                  <a:tcPr/>
                </a:tc>
                <a:tc>
                  <a:txBody>
                    <a:bodyPr/>
                    <a:lstStyle/>
                    <a:p>
                      <a:r>
                        <a:rPr lang="en-US" sz="1400" dirty="0"/>
                        <a:t>1.77</a:t>
                      </a:r>
                    </a:p>
                  </a:txBody>
                  <a:tcPr/>
                </a:tc>
                <a:tc>
                  <a:txBody>
                    <a:bodyPr/>
                    <a:lstStyle/>
                    <a:p>
                      <a:r>
                        <a:rPr lang="en-US" sz="1400" dirty="0"/>
                        <a:t>1.55</a:t>
                      </a:r>
                    </a:p>
                  </a:txBody>
                  <a:tcPr/>
                </a:tc>
                <a:extLst>
                  <a:ext uri="{0D108BD9-81ED-4DB2-BD59-A6C34878D82A}">
                    <a16:rowId xmlns:a16="http://schemas.microsoft.com/office/drawing/2014/main" val="482926793"/>
                  </a:ext>
                </a:extLst>
              </a:tr>
              <a:tr h="370840">
                <a:tc>
                  <a:txBody>
                    <a:bodyPr/>
                    <a:lstStyle/>
                    <a:p>
                      <a:r>
                        <a:rPr lang="en-US" sz="1400" dirty="0"/>
                        <a:t>Start of SB</a:t>
                      </a:r>
                    </a:p>
                  </a:txBody>
                  <a:tcPr/>
                </a:tc>
                <a:tc>
                  <a:txBody>
                    <a:bodyPr/>
                    <a:lstStyle/>
                    <a:p>
                      <a:r>
                        <a:rPr lang="en-US" sz="1400" dirty="0"/>
                        <a:t>1.67</a:t>
                      </a:r>
                    </a:p>
                  </a:txBody>
                  <a:tcPr/>
                </a:tc>
                <a:tc>
                  <a:txBody>
                    <a:bodyPr/>
                    <a:lstStyle/>
                    <a:p>
                      <a:r>
                        <a:rPr lang="en-US" sz="1400" dirty="0"/>
                        <a:t>1.89</a:t>
                      </a:r>
                    </a:p>
                  </a:txBody>
                  <a:tcPr/>
                </a:tc>
                <a:tc>
                  <a:txBody>
                    <a:bodyPr/>
                    <a:lstStyle/>
                    <a:p>
                      <a:r>
                        <a:rPr lang="en-US" sz="1400" dirty="0"/>
                        <a:t>1.63</a:t>
                      </a:r>
                    </a:p>
                  </a:txBody>
                  <a:tcPr/>
                </a:tc>
                <a:tc>
                  <a:txBody>
                    <a:bodyPr/>
                    <a:lstStyle/>
                    <a:p>
                      <a:r>
                        <a:rPr lang="en-US" sz="1400" dirty="0"/>
                        <a:t>1.70</a:t>
                      </a:r>
                    </a:p>
                  </a:txBody>
                  <a:tcPr/>
                </a:tc>
                <a:extLst>
                  <a:ext uri="{0D108BD9-81ED-4DB2-BD59-A6C34878D82A}">
                    <a16:rowId xmlns:a16="http://schemas.microsoft.com/office/drawing/2014/main" val="3513082386"/>
                  </a:ext>
                </a:extLst>
              </a:tr>
            </a:tbl>
          </a:graphicData>
        </a:graphic>
      </p:graphicFrame>
      <p:sp>
        <p:nvSpPr>
          <p:cNvPr id="43" name="Slide Number Placeholder 42">
            <a:extLst>
              <a:ext uri="{FF2B5EF4-FFF2-40B4-BE49-F238E27FC236}">
                <a16:creationId xmlns:a16="http://schemas.microsoft.com/office/drawing/2014/main" id="{57AAAC56-8763-EA0B-649D-57F0F1941EE9}"/>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7" name="Content Placeholder 6" descr="A graph with numbers and lines&#10;&#10;Description automatically generated">
            <a:extLst>
              <a:ext uri="{FF2B5EF4-FFF2-40B4-BE49-F238E27FC236}">
                <a16:creationId xmlns:a16="http://schemas.microsoft.com/office/drawing/2014/main" id="{96361F67-C27E-51B3-9387-ED94DC58DEC8}"/>
              </a:ext>
            </a:extLst>
          </p:cNvPr>
          <p:cNvPicPr>
            <a:picLocks noGrp="1" noChangeAspect="1"/>
          </p:cNvPicPr>
          <p:nvPr>
            <p:ph sz="half" idx="13"/>
          </p:nvPr>
        </p:nvPicPr>
        <p:blipFill>
          <a:blip r:embed="rId2"/>
          <a:stretch>
            <a:fillRect/>
          </a:stretch>
        </p:blipFill>
        <p:spPr>
          <a:xfrm>
            <a:off x="407368" y="1412875"/>
            <a:ext cx="3474349" cy="2447925"/>
          </a:xfrm>
        </p:spPr>
      </p:pic>
      <p:pic>
        <p:nvPicPr>
          <p:cNvPr id="11" name="Content Placeholder 10" descr="A graph showing different colored lines&#10;&#10;Description automatically generated">
            <a:extLst>
              <a:ext uri="{FF2B5EF4-FFF2-40B4-BE49-F238E27FC236}">
                <a16:creationId xmlns:a16="http://schemas.microsoft.com/office/drawing/2014/main" id="{59DA4C0C-1CE5-ED61-8367-892102193CEA}"/>
              </a:ext>
            </a:extLst>
          </p:cNvPr>
          <p:cNvPicPr>
            <a:picLocks noGrp="1" noChangeAspect="1"/>
          </p:cNvPicPr>
          <p:nvPr>
            <p:ph sz="half" idx="14"/>
          </p:nvPr>
        </p:nvPicPr>
        <p:blipFill>
          <a:blip r:embed="rId3"/>
          <a:stretch>
            <a:fillRect/>
          </a:stretch>
        </p:blipFill>
        <p:spPr>
          <a:xfrm>
            <a:off x="4130644" y="1412875"/>
            <a:ext cx="3474349" cy="2447925"/>
          </a:xfrm>
        </p:spPr>
      </p:pic>
      <p:pic>
        <p:nvPicPr>
          <p:cNvPr id="16" name="Content Placeholder 15" descr="A graph showing different colored lines&#10;&#10;Description automatically generated">
            <a:extLst>
              <a:ext uri="{FF2B5EF4-FFF2-40B4-BE49-F238E27FC236}">
                <a16:creationId xmlns:a16="http://schemas.microsoft.com/office/drawing/2014/main" id="{21487465-DB7C-589B-2403-79B4790D6F72}"/>
              </a:ext>
            </a:extLst>
          </p:cNvPr>
          <p:cNvPicPr>
            <a:picLocks noGrp="1" noChangeAspect="1"/>
          </p:cNvPicPr>
          <p:nvPr>
            <p:ph sz="half" idx="2"/>
          </p:nvPr>
        </p:nvPicPr>
        <p:blipFill>
          <a:blip r:embed="rId4"/>
          <a:stretch>
            <a:fillRect/>
          </a:stretch>
        </p:blipFill>
        <p:spPr>
          <a:xfrm>
            <a:off x="4133819" y="3860800"/>
            <a:ext cx="3474349" cy="2447925"/>
          </a:xfrm>
        </p:spPr>
      </p:pic>
      <p:pic>
        <p:nvPicPr>
          <p:cNvPr id="14" name="Content Placeholder 13" descr="A graph showing the evolution of a cycle&#10;&#10;Description automatically generated">
            <a:extLst>
              <a:ext uri="{FF2B5EF4-FFF2-40B4-BE49-F238E27FC236}">
                <a16:creationId xmlns:a16="http://schemas.microsoft.com/office/drawing/2014/main" id="{B1206407-1D1C-3C90-7C99-A05F10017B99}"/>
              </a:ext>
            </a:extLst>
          </p:cNvPr>
          <p:cNvPicPr>
            <a:picLocks noGrp="1" noChangeAspect="1"/>
          </p:cNvPicPr>
          <p:nvPr>
            <p:ph sz="half" idx="1"/>
          </p:nvPr>
        </p:nvPicPr>
        <p:blipFill>
          <a:blip r:embed="rId5"/>
          <a:stretch>
            <a:fillRect/>
          </a:stretch>
        </p:blipFill>
        <p:spPr>
          <a:xfrm>
            <a:off x="413718" y="3860800"/>
            <a:ext cx="3474349" cy="2447925"/>
          </a:xfrm>
        </p:spPr>
      </p:pic>
      <p:sp>
        <p:nvSpPr>
          <p:cNvPr id="3" name="TextBox 2">
            <a:extLst>
              <a:ext uri="{FF2B5EF4-FFF2-40B4-BE49-F238E27FC236}">
                <a16:creationId xmlns:a16="http://schemas.microsoft.com/office/drawing/2014/main" id="{37626D1D-9C7A-FC02-751F-368EC2849030}"/>
              </a:ext>
            </a:extLst>
          </p:cNvPr>
          <p:cNvSpPr txBox="1"/>
          <p:nvPr/>
        </p:nvSpPr>
        <p:spPr>
          <a:xfrm>
            <a:off x="767408" y="1556792"/>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4" name="TextBox 3">
            <a:extLst>
              <a:ext uri="{FF2B5EF4-FFF2-40B4-BE49-F238E27FC236}">
                <a16:creationId xmlns:a16="http://schemas.microsoft.com/office/drawing/2014/main" id="{3728F4B9-8D4E-0448-A9D7-5D871C20C037}"/>
              </a:ext>
            </a:extLst>
          </p:cNvPr>
          <p:cNvSpPr txBox="1"/>
          <p:nvPr/>
        </p:nvSpPr>
        <p:spPr>
          <a:xfrm>
            <a:off x="4557676" y="1556792"/>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8" name="TextBox 7">
            <a:extLst>
              <a:ext uri="{FF2B5EF4-FFF2-40B4-BE49-F238E27FC236}">
                <a16:creationId xmlns:a16="http://schemas.microsoft.com/office/drawing/2014/main" id="{A41261D8-81BE-48D6-2E73-77A613638BCC}"/>
              </a:ext>
            </a:extLst>
          </p:cNvPr>
          <p:cNvSpPr txBox="1"/>
          <p:nvPr/>
        </p:nvSpPr>
        <p:spPr>
          <a:xfrm>
            <a:off x="767408" y="4013255"/>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9" name="TextBox 8">
            <a:extLst>
              <a:ext uri="{FF2B5EF4-FFF2-40B4-BE49-F238E27FC236}">
                <a16:creationId xmlns:a16="http://schemas.microsoft.com/office/drawing/2014/main" id="{74092BD2-10A9-46E4-B919-552003F33B16}"/>
              </a:ext>
            </a:extLst>
          </p:cNvPr>
          <p:cNvSpPr txBox="1"/>
          <p:nvPr/>
        </p:nvSpPr>
        <p:spPr>
          <a:xfrm>
            <a:off x="4430911" y="4077072"/>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
        <p:nvSpPr>
          <p:cNvPr id="10" name="TextBox 9">
            <a:extLst>
              <a:ext uri="{FF2B5EF4-FFF2-40B4-BE49-F238E27FC236}">
                <a16:creationId xmlns:a16="http://schemas.microsoft.com/office/drawing/2014/main" id="{3DB6FAD0-1E47-26FC-B203-3726FE06A2A1}"/>
              </a:ext>
            </a:extLst>
          </p:cNvPr>
          <p:cNvSpPr txBox="1"/>
          <p:nvPr/>
        </p:nvSpPr>
        <p:spPr>
          <a:xfrm>
            <a:off x="8288862" y="4752992"/>
            <a:ext cx="3448251" cy="738664"/>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square" lIns="0" tIns="0" rIns="0" bIns="0" rtlCol="0">
            <a:spAutoFit/>
          </a:bodyPr>
          <a:lstStyle/>
          <a:p>
            <a:pPr algn="l"/>
            <a:r>
              <a:rPr lang="en-US" sz="2400" dirty="0"/>
              <a:t>Average @ SB :</a:t>
            </a:r>
          </a:p>
          <a:p>
            <a:pPr algn="l"/>
            <a:r>
              <a:rPr lang="en-US" sz="2400" dirty="0"/>
              <a:t>1.72 </a:t>
            </a:r>
            <a:r>
              <a:rPr lang="el-GR" sz="2400" dirty="0"/>
              <a:t>μ</a:t>
            </a:r>
            <a:r>
              <a:rPr lang="en-US" sz="2400" dirty="0"/>
              <a:t>m for 1.3e11 ppb</a:t>
            </a:r>
          </a:p>
        </p:txBody>
      </p:sp>
    </p:spTree>
    <p:extLst>
      <p:ext uri="{BB962C8B-B14F-4D97-AF65-F5344CB8AC3E}">
        <p14:creationId xmlns:p14="http://schemas.microsoft.com/office/powerpoint/2010/main" val="639141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FCA92-EEE8-6A66-F0C2-CC0C69BCF938}"/>
              </a:ext>
            </a:extLst>
          </p:cNvPr>
          <p:cNvSpPr>
            <a:spLocks noGrp="1"/>
          </p:cNvSpPr>
          <p:nvPr>
            <p:ph type="title"/>
          </p:nvPr>
        </p:nvSpPr>
        <p:spPr>
          <a:xfrm>
            <a:off x="407988" y="373592"/>
            <a:ext cx="11376025" cy="900000"/>
          </a:xfrm>
        </p:spPr>
        <p:txBody>
          <a:bodyPr/>
          <a:lstStyle/>
          <a:p>
            <a:r>
              <a:rPr lang="en-US" sz="3600" dirty="0"/>
              <a:t>Emittance evolution in the cycle</a:t>
            </a:r>
            <a:br>
              <a:rPr lang="en-US" dirty="0"/>
            </a:br>
            <a:r>
              <a:rPr lang="en-US" sz="2800" dirty="0">
                <a:solidFill>
                  <a:srgbClr val="0096FF"/>
                </a:solidFill>
              </a:rPr>
              <a:t>from injection to collisions – 2023</a:t>
            </a:r>
          </a:p>
        </p:txBody>
      </p:sp>
      <p:sp>
        <p:nvSpPr>
          <p:cNvPr id="5" name="Date Placeholder 4">
            <a:extLst>
              <a:ext uri="{FF2B5EF4-FFF2-40B4-BE49-F238E27FC236}">
                <a16:creationId xmlns:a16="http://schemas.microsoft.com/office/drawing/2014/main" id="{9E392B57-4828-0F59-E9E1-FBEFAEED806B}"/>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6" name="Footer Placeholder 5">
            <a:extLst>
              <a:ext uri="{FF2B5EF4-FFF2-40B4-BE49-F238E27FC236}">
                <a16:creationId xmlns:a16="http://schemas.microsoft.com/office/drawing/2014/main" id="{61A6EFC8-5BD3-33ED-68C8-3CA0F192038F}"/>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graphicFrame>
        <p:nvGraphicFramePr>
          <p:cNvPr id="26" name="Table 25">
            <a:extLst>
              <a:ext uri="{FF2B5EF4-FFF2-40B4-BE49-F238E27FC236}">
                <a16:creationId xmlns:a16="http://schemas.microsoft.com/office/drawing/2014/main" id="{93ADBE7F-1807-700B-F967-3E752965081B}"/>
              </a:ext>
            </a:extLst>
          </p:cNvPr>
          <p:cNvGraphicFramePr>
            <a:graphicFrameLocks noGrp="1"/>
          </p:cNvGraphicFramePr>
          <p:nvPr>
            <p:extLst>
              <p:ext uri="{D42A27DB-BD31-4B8C-83A1-F6EECF244321}">
                <p14:modId xmlns:p14="http://schemas.microsoft.com/office/powerpoint/2010/main" val="1193434935"/>
              </p:ext>
            </p:extLst>
          </p:nvPr>
        </p:nvGraphicFramePr>
        <p:xfrm>
          <a:off x="7608168" y="1268760"/>
          <a:ext cx="3657602" cy="1483360"/>
        </p:xfrm>
        <a:graphic>
          <a:graphicData uri="http://schemas.openxmlformats.org/drawingml/2006/table">
            <a:tbl>
              <a:tblPr firstRow="1" bandRow="1">
                <a:tableStyleId>{8EC20E35-A176-4012-BC5E-935CFFF8708E}</a:tableStyleId>
              </a:tblPr>
              <a:tblGrid>
                <a:gridCol w="1325880">
                  <a:extLst>
                    <a:ext uri="{9D8B030D-6E8A-4147-A177-3AD203B41FA5}">
                      <a16:colId xmlns:a16="http://schemas.microsoft.com/office/drawing/2014/main" val="4109154964"/>
                    </a:ext>
                  </a:extLst>
                </a:gridCol>
                <a:gridCol w="587693">
                  <a:extLst>
                    <a:ext uri="{9D8B030D-6E8A-4147-A177-3AD203B41FA5}">
                      <a16:colId xmlns:a16="http://schemas.microsoft.com/office/drawing/2014/main" val="1502293458"/>
                    </a:ext>
                  </a:extLst>
                </a:gridCol>
                <a:gridCol w="578168">
                  <a:extLst>
                    <a:ext uri="{9D8B030D-6E8A-4147-A177-3AD203B41FA5}">
                      <a16:colId xmlns:a16="http://schemas.microsoft.com/office/drawing/2014/main" val="1800016197"/>
                    </a:ext>
                  </a:extLst>
                </a:gridCol>
                <a:gridCol w="587693">
                  <a:extLst>
                    <a:ext uri="{9D8B030D-6E8A-4147-A177-3AD203B41FA5}">
                      <a16:colId xmlns:a16="http://schemas.microsoft.com/office/drawing/2014/main" val="4107882088"/>
                    </a:ext>
                  </a:extLst>
                </a:gridCol>
                <a:gridCol w="578168">
                  <a:extLst>
                    <a:ext uri="{9D8B030D-6E8A-4147-A177-3AD203B41FA5}">
                      <a16:colId xmlns:a16="http://schemas.microsoft.com/office/drawing/2014/main" val="2042988872"/>
                    </a:ext>
                  </a:extLst>
                </a:gridCol>
              </a:tblGrid>
              <a:tr h="370840">
                <a:tc>
                  <a:txBody>
                    <a:bodyPr/>
                    <a:lstStyle/>
                    <a:p>
                      <a:r>
                        <a:rPr lang="en-US" sz="1400" dirty="0"/>
                        <a:t>Fills &gt;8800</a:t>
                      </a:r>
                    </a:p>
                  </a:txBody>
                  <a:tcPr/>
                </a:tc>
                <a:tc>
                  <a:txBody>
                    <a:bodyPr/>
                    <a:lstStyle/>
                    <a:p>
                      <a:r>
                        <a:rPr lang="en-US" sz="1400" dirty="0"/>
                        <a:t>B1H</a:t>
                      </a:r>
                    </a:p>
                  </a:txBody>
                  <a:tcPr/>
                </a:tc>
                <a:tc>
                  <a:txBody>
                    <a:bodyPr/>
                    <a:lstStyle/>
                    <a:p>
                      <a:r>
                        <a:rPr lang="en-US" sz="1400" dirty="0"/>
                        <a:t>B1V</a:t>
                      </a:r>
                    </a:p>
                  </a:txBody>
                  <a:tcPr/>
                </a:tc>
                <a:tc>
                  <a:txBody>
                    <a:bodyPr/>
                    <a:lstStyle/>
                    <a:p>
                      <a:r>
                        <a:rPr lang="en-US" sz="1400" dirty="0"/>
                        <a:t>B2H</a:t>
                      </a:r>
                    </a:p>
                  </a:txBody>
                  <a:tcPr/>
                </a:tc>
                <a:tc>
                  <a:txBody>
                    <a:bodyPr/>
                    <a:lstStyle/>
                    <a:p>
                      <a:r>
                        <a:rPr lang="en-US" sz="1400" dirty="0"/>
                        <a:t>B2V</a:t>
                      </a:r>
                    </a:p>
                  </a:txBody>
                  <a:tcPr/>
                </a:tc>
                <a:extLst>
                  <a:ext uri="{0D108BD9-81ED-4DB2-BD59-A6C34878D82A}">
                    <a16:rowId xmlns:a16="http://schemas.microsoft.com/office/drawing/2014/main" val="2048601647"/>
                  </a:ext>
                </a:extLst>
              </a:tr>
              <a:tr h="370840">
                <a:tc>
                  <a:txBody>
                    <a:bodyPr/>
                    <a:lstStyle/>
                    <a:p>
                      <a:r>
                        <a:rPr lang="en-US" sz="1400" dirty="0"/>
                        <a:t>Injection</a:t>
                      </a:r>
                    </a:p>
                  </a:txBody>
                  <a:tcPr/>
                </a:tc>
                <a:tc>
                  <a:txBody>
                    <a:bodyPr/>
                    <a:lstStyle/>
                    <a:p>
                      <a:r>
                        <a:rPr lang="en-US" sz="1400" dirty="0"/>
                        <a:t>2.02</a:t>
                      </a:r>
                    </a:p>
                  </a:txBody>
                  <a:tcPr/>
                </a:tc>
                <a:tc>
                  <a:txBody>
                    <a:bodyPr/>
                    <a:lstStyle/>
                    <a:p>
                      <a:r>
                        <a:rPr lang="en-US" sz="1400" dirty="0"/>
                        <a:t>1.60</a:t>
                      </a:r>
                    </a:p>
                  </a:txBody>
                  <a:tcPr/>
                </a:tc>
                <a:tc>
                  <a:txBody>
                    <a:bodyPr/>
                    <a:lstStyle/>
                    <a:p>
                      <a:r>
                        <a:rPr lang="en-US" sz="1400" dirty="0"/>
                        <a:t>1.78</a:t>
                      </a:r>
                    </a:p>
                  </a:txBody>
                  <a:tcPr/>
                </a:tc>
                <a:tc>
                  <a:txBody>
                    <a:bodyPr/>
                    <a:lstStyle/>
                    <a:p>
                      <a:r>
                        <a:rPr lang="en-US" sz="1400" dirty="0"/>
                        <a:t>1.63</a:t>
                      </a:r>
                    </a:p>
                  </a:txBody>
                  <a:tcPr/>
                </a:tc>
                <a:extLst>
                  <a:ext uri="{0D108BD9-81ED-4DB2-BD59-A6C34878D82A}">
                    <a16:rowId xmlns:a16="http://schemas.microsoft.com/office/drawing/2014/main" val="683706525"/>
                  </a:ext>
                </a:extLst>
              </a:tr>
              <a:tr h="370840">
                <a:tc>
                  <a:txBody>
                    <a:bodyPr/>
                    <a:lstStyle/>
                    <a:p>
                      <a:r>
                        <a:rPr lang="en-US" sz="1400" dirty="0"/>
                        <a:t>Start of Ramp</a:t>
                      </a:r>
                    </a:p>
                  </a:txBody>
                  <a:tcPr/>
                </a:tc>
                <a:tc>
                  <a:txBody>
                    <a:bodyPr/>
                    <a:lstStyle/>
                    <a:p>
                      <a:r>
                        <a:rPr lang="en-US" sz="1400" dirty="0"/>
                        <a:t>2.14</a:t>
                      </a:r>
                    </a:p>
                  </a:txBody>
                  <a:tcPr/>
                </a:tc>
                <a:tc>
                  <a:txBody>
                    <a:bodyPr/>
                    <a:lstStyle/>
                    <a:p>
                      <a:r>
                        <a:rPr lang="en-US" sz="1400" dirty="0"/>
                        <a:t>1.84</a:t>
                      </a:r>
                    </a:p>
                  </a:txBody>
                  <a:tcPr/>
                </a:tc>
                <a:tc>
                  <a:txBody>
                    <a:bodyPr/>
                    <a:lstStyle/>
                    <a:p>
                      <a:r>
                        <a:rPr lang="en-US" sz="1400" dirty="0"/>
                        <a:t>1.84</a:t>
                      </a:r>
                    </a:p>
                  </a:txBody>
                  <a:tcPr/>
                </a:tc>
                <a:tc>
                  <a:txBody>
                    <a:bodyPr/>
                    <a:lstStyle/>
                    <a:p>
                      <a:r>
                        <a:rPr lang="en-US" sz="1400" dirty="0"/>
                        <a:t>1.87</a:t>
                      </a:r>
                    </a:p>
                  </a:txBody>
                  <a:tcPr/>
                </a:tc>
                <a:extLst>
                  <a:ext uri="{0D108BD9-81ED-4DB2-BD59-A6C34878D82A}">
                    <a16:rowId xmlns:a16="http://schemas.microsoft.com/office/drawing/2014/main" val="482926793"/>
                  </a:ext>
                </a:extLst>
              </a:tr>
              <a:tr h="370840">
                <a:tc>
                  <a:txBody>
                    <a:bodyPr/>
                    <a:lstStyle/>
                    <a:p>
                      <a:r>
                        <a:rPr lang="en-US" sz="1400" dirty="0"/>
                        <a:t>Start of SB</a:t>
                      </a:r>
                    </a:p>
                  </a:txBody>
                  <a:tcPr/>
                </a:tc>
                <a:tc>
                  <a:txBody>
                    <a:bodyPr/>
                    <a:lstStyle/>
                    <a:p>
                      <a:r>
                        <a:rPr lang="en-US" sz="1400" dirty="0"/>
                        <a:t>2.37</a:t>
                      </a:r>
                    </a:p>
                  </a:txBody>
                  <a:tcPr/>
                </a:tc>
                <a:tc>
                  <a:txBody>
                    <a:bodyPr/>
                    <a:lstStyle/>
                    <a:p>
                      <a:r>
                        <a:rPr lang="en-US" sz="1400" dirty="0"/>
                        <a:t>2.15</a:t>
                      </a:r>
                    </a:p>
                  </a:txBody>
                  <a:tcPr/>
                </a:tc>
                <a:tc>
                  <a:txBody>
                    <a:bodyPr/>
                    <a:lstStyle/>
                    <a:p>
                      <a:r>
                        <a:rPr lang="en-US" sz="1400" dirty="0"/>
                        <a:t>2.40</a:t>
                      </a:r>
                    </a:p>
                  </a:txBody>
                  <a:tcPr/>
                </a:tc>
                <a:tc>
                  <a:txBody>
                    <a:bodyPr/>
                    <a:lstStyle/>
                    <a:p>
                      <a:r>
                        <a:rPr lang="en-US" sz="1400" dirty="0"/>
                        <a:t>2.14</a:t>
                      </a:r>
                    </a:p>
                  </a:txBody>
                  <a:tcPr/>
                </a:tc>
                <a:extLst>
                  <a:ext uri="{0D108BD9-81ED-4DB2-BD59-A6C34878D82A}">
                    <a16:rowId xmlns:a16="http://schemas.microsoft.com/office/drawing/2014/main" val="3513082386"/>
                  </a:ext>
                </a:extLst>
              </a:tr>
            </a:tbl>
          </a:graphicData>
        </a:graphic>
      </p:graphicFrame>
      <p:sp>
        <p:nvSpPr>
          <p:cNvPr id="43" name="Slide Number Placeholder 42">
            <a:extLst>
              <a:ext uri="{FF2B5EF4-FFF2-40B4-BE49-F238E27FC236}">
                <a16:creationId xmlns:a16="http://schemas.microsoft.com/office/drawing/2014/main" id="{57AAAC56-8763-EA0B-649D-57F0F1941EE9}"/>
              </a:ext>
            </a:extLst>
          </p:cNvPr>
          <p:cNvSpPr>
            <a:spLocks noGrp="1"/>
          </p:cNvSpPr>
          <p:nvPr>
            <p:ph type="sldNum" sz="quarter" idx="12"/>
          </p:nvPr>
        </p:nvSpPr>
        <p:spPr/>
        <p:txBody>
          <a:bodyPr/>
          <a:lstStyle/>
          <a:p>
            <a:fld id="{36B5EA5A-BC32-A742-B11B-8E7414D5B535}" type="slidenum">
              <a:rPr lang="en-US" smtClean="0"/>
              <a:pPr/>
              <a:t>18</a:t>
            </a:fld>
            <a:endParaRPr lang="en-US" dirty="0"/>
          </a:p>
        </p:txBody>
      </p:sp>
      <p:graphicFrame>
        <p:nvGraphicFramePr>
          <p:cNvPr id="48" name="Table 47">
            <a:extLst>
              <a:ext uri="{FF2B5EF4-FFF2-40B4-BE49-F238E27FC236}">
                <a16:creationId xmlns:a16="http://schemas.microsoft.com/office/drawing/2014/main" id="{7537B4E4-44C9-B4C1-3F98-DEB595C654FC}"/>
              </a:ext>
            </a:extLst>
          </p:cNvPr>
          <p:cNvGraphicFramePr>
            <a:graphicFrameLocks noGrp="1"/>
          </p:cNvGraphicFramePr>
          <p:nvPr>
            <p:extLst>
              <p:ext uri="{D42A27DB-BD31-4B8C-83A1-F6EECF244321}">
                <p14:modId xmlns:p14="http://schemas.microsoft.com/office/powerpoint/2010/main" val="2753562302"/>
              </p:ext>
            </p:extLst>
          </p:nvPr>
        </p:nvGraphicFramePr>
        <p:xfrm>
          <a:off x="7608168" y="3861048"/>
          <a:ext cx="3657602" cy="1483360"/>
        </p:xfrm>
        <a:graphic>
          <a:graphicData uri="http://schemas.openxmlformats.org/drawingml/2006/table">
            <a:tbl>
              <a:tblPr firstRow="1" bandRow="1">
                <a:tableStyleId>{8EC20E35-A176-4012-BC5E-935CFFF8708E}</a:tableStyleId>
              </a:tblPr>
              <a:tblGrid>
                <a:gridCol w="1325880">
                  <a:extLst>
                    <a:ext uri="{9D8B030D-6E8A-4147-A177-3AD203B41FA5}">
                      <a16:colId xmlns:a16="http://schemas.microsoft.com/office/drawing/2014/main" val="4109154964"/>
                    </a:ext>
                  </a:extLst>
                </a:gridCol>
                <a:gridCol w="587693">
                  <a:extLst>
                    <a:ext uri="{9D8B030D-6E8A-4147-A177-3AD203B41FA5}">
                      <a16:colId xmlns:a16="http://schemas.microsoft.com/office/drawing/2014/main" val="1502293458"/>
                    </a:ext>
                  </a:extLst>
                </a:gridCol>
                <a:gridCol w="578168">
                  <a:extLst>
                    <a:ext uri="{9D8B030D-6E8A-4147-A177-3AD203B41FA5}">
                      <a16:colId xmlns:a16="http://schemas.microsoft.com/office/drawing/2014/main" val="1800016197"/>
                    </a:ext>
                  </a:extLst>
                </a:gridCol>
                <a:gridCol w="587693">
                  <a:extLst>
                    <a:ext uri="{9D8B030D-6E8A-4147-A177-3AD203B41FA5}">
                      <a16:colId xmlns:a16="http://schemas.microsoft.com/office/drawing/2014/main" val="4107882088"/>
                    </a:ext>
                  </a:extLst>
                </a:gridCol>
                <a:gridCol w="578168">
                  <a:extLst>
                    <a:ext uri="{9D8B030D-6E8A-4147-A177-3AD203B41FA5}">
                      <a16:colId xmlns:a16="http://schemas.microsoft.com/office/drawing/2014/main" val="2042988872"/>
                    </a:ext>
                  </a:extLst>
                </a:gridCol>
              </a:tblGrid>
              <a:tr h="370840">
                <a:tc>
                  <a:txBody>
                    <a:bodyPr/>
                    <a:lstStyle/>
                    <a:p>
                      <a:r>
                        <a:rPr lang="en-US" sz="1400" dirty="0"/>
                        <a:t>Fills &gt; 9000</a:t>
                      </a:r>
                    </a:p>
                  </a:txBody>
                  <a:tcPr/>
                </a:tc>
                <a:tc>
                  <a:txBody>
                    <a:bodyPr/>
                    <a:lstStyle/>
                    <a:p>
                      <a:r>
                        <a:rPr lang="en-US" sz="1400" dirty="0"/>
                        <a:t>B1H</a:t>
                      </a:r>
                    </a:p>
                  </a:txBody>
                  <a:tcPr/>
                </a:tc>
                <a:tc>
                  <a:txBody>
                    <a:bodyPr/>
                    <a:lstStyle/>
                    <a:p>
                      <a:r>
                        <a:rPr lang="en-US" sz="1400" dirty="0"/>
                        <a:t>B1V</a:t>
                      </a:r>
                    </a:p>
                  </a:txBody>
                  <a:tcPr/>
                </a:tc>
                <a:tc>
                  <a:txBody>
                    <a:bodyPr/>
                    <a:lstStyle/>
                    <a:p>
                      <a:r>
                        <a:rPr lang="en-US" sz="1400" dirty="0"/>
                        <a:t>B2H</a:t>
                      </a:r>
                    </a:p>
                  </a:txBody>
                  <a:tcPr/>
                </a:tc>
                <a:tc>
                  <a:txBody>
                    <a:bodyPr/>
                    <a:lstStyle/>
                    <a:p>
                      <a:r>
                        <a:rPr lang="en-US" sz="1400" dirty="0"/>
                        <a:t>B2V</a:t>
                      </a:r>
                    </a:p>
                  </a:txBody>
                  <a:tcPr/>
                </a:tc>
                <a:extLst>
                  <a:ext uri="{0D108BD9-81ED-4DB2-BD59-A6C34878D82A}">
                    <a16:rowId xmlns:a16="http://schemas.microsoft.com/office/drawing/2014/main" val="2048601647"/>
                  </a:ext>
                </a:extLst>
              </a:tr>
              <a:tr h="370840">
                <a:tc>
                  <a:txBody>
                    <a:bodyPr/>
                    <a:lstStyle/>
                    <a:p>
                      <a:r>
                        <a:rPr lang="en-US" sz="1400" dirty="0"/>
                        <a:t>Injection</a:t>
                      </a:r>
                    </a:p>
                  </a:txBody>
                  <a:tcPr/>
                </a:tc>
                <a:tc>
                  <a:txBody>
                    <a:bodyPr/>
                    <a:lstStyle/>
                    <a:p>
                      <a:r>
                        <a:rPr lang="en-US" sz="1400" dirty="0"/>
                        <a:t>1.95</a:t>
                      </a:r>
                    </a:p>
                  </a:txBody>
                  <a:tcPr/>
                </a:tc>
                <a:tc>
                  <a:txBody>
                    <a:bodyPr/>
                    <a:lstStyle/>
                    <a:p>
                      <a:r>
                        <a:rPr lang="en-US" sz="1400" dirty="0"/>
                        <a:t>1.41</a:t>
                      </a:r>
                    </a:p>
                  </a:txBody>
                  <a:tcPr/>
                </a:tc>
                <a:tc>
                  <a:txBody>
                    <a:bodyPr/>
                    <a:lstStyle/>
                    <a:p>
                      <a:r>
                        <a:rPr lang="en-US" sz="1400" dirty="0"/>
                        <a:t>1.74</a:t>
                      </a:r>
                    </a:p>
                  </a:txBody>
                  <a:tcPr/>
                </a:tc>
                <a:tc>
                  <a:txBody>
                    <a:bodyPr/>
                    <a:lstStyle/>
                    <a:p>
                      <a:r>
                        <a:rPr lang="en-US" sz="1400" dirty="0"/>
                        <a:t>1.67</a:t>
                      </a:r>
                    </a:p>
                  </a:txBody>
                  <a:tcPr/>
                </a:tc>
                <a:extLst>
                  <a:ext uri="{0D108BD9-81ED-4DB2-BD59-A6C34878D82A}">
                    <a16:rowId xmlns:a16="http://schemas.microsoft.com/office/drawing/2014/main" val="683706525"/>
                  </a:ext>
                </a:extLst>
              </a:tr>
              <a:tr h="370840">
                <a:tc>
                  <a:txBody>
                    <a:bodyPr/>
                    <a:lstStyle/>
                    <a:p>
                      <a:r>
                        <a:rPr lang="en-US" sz="1400" dirty="0"/>
                        <a:t>Start of Ramp</a:t>
                      </a:r>
                    </a:p>
                  </a:txBody>
                  <a:tcPr/>
                </a:tc>
                <a:tc>
                  <a:txBody>
                    <a:bodyPr/>
                    <a:lstStyle/>
                    <a:p>
                      <a:r>
                        <a:rPr lang="en-US" sz="1400" dirty="0"/>
                        <a:t>2.04</a:t>
                      </a:r>
                    </a:p>
                  </a:txBody>
                  <a:tcPr/>
                </a:tc>
                <a:tc>
                  <a:txBody>
                    <a:bodyPr/>
                    <a:lstStyle/>
                    <a:p>
                      <a:r>
                        <a:rPr lang="en-US" sz="1400" dirty="0"/>
                        <a:t>1.54</a:t>
                      </a:r>
                    </a:p>
                  </a:txBody>
                  <a:tcPr/>
                </a:tc>
                <a:tc>
                  <a:txBody>
                    <a:bodyPr/>
                    <a:lstStyle/>
                    <a:p>
                      <a:r>
                        <a:rPr lang="en-US" sz="1400" dirty="0"/>
                        <a:t>1.81</a:t>
                      </a:r>
                    </a:p>
                  </a:txBody>
                  <a:tcPr/>
                </a:tc>
                <a:tc>
                  <a:txBody>
                    <a:bodyPr/>
                    <a:lstStyle/>
                    <a:p>
                      <a:r>
                        <a:rPr lang="en-US" sz="1400" dirty="0"/>
                        <a:t>1.87</a:t>
                      </a:r>
                    </a:p>
                  </a:txBody>
                  <a:tcPr/>
                </a:tc>
                <a:extLst>
                  <a:ext uri="{0D108BD9-81ED-4DB2-BD59-A6C34878D82A}">
                    <a16:rowId xmlns:a16="http://schemas.microsoft.com/office/drawing/2014/main" val="482926793"/>
                  </a:ext>
                </a:extLst>
              </a:tr>
              <a:tr h="370840">
                <a:tc>
                  <a:txBody>
                    <a:bodyPr/>
                    <a:lstStyle/>
                    <a:p>
                      <a:r>
                        <a:rPr lang="en-US" sz="1400" dirty="0"/>
                        <a:t>Start of SB</a:t>
                      </a:r>
                    </a:p>
                  </a:txBody>
                  <a:tcPr/>
                </a:tc>
                <a:tc>
                  <a:txBody>
                    <a:bodyPr/>
                    <a:lstStyle/>
                    <a:p>
                      <a:r>
                        <a:rPr lang="en-US" sz="1400" dirty="0"/>
                        <a:t>2.29</a:t>
                      </a:r>
                    </a:p>
                  </a:txBody>
                  <a:tcPr/>
                </a:tc>
                <a:tc>
                  <a:txBody>
                    <a:bodyPr/>
                    <a:lstStyle/>
                    <a:p>
                      <a:r>
                        <a:rPr lang="en-US" sz="1400" dirty="0"/>
                        <a:t>2.18</a:t>
                      </a:r>
                    </a:p>
                  </a:txBody>
                  <a:tcPr/>
                </a:tc>
                <a:tc>
                  <a:txBody>
                    <a:bodyPr/>
                    <a:lstStyle/>
                    <a:p>
                      <a:r>
                        <a:rPr lang="en-US" sz="1400" dirty="0"/>
                        <a:t>2.28</a:t>
                      </a:r>
                    </a:p>
                  </a:txBody>
                  <a:tcPr/>
                </a:tc>
                <a:tc>
                  <a:txBody>
                    <a:bodyPr/>
                    <a:lstStyle/>
                    <a:p>
                      <a:r>
                        <a:rPr lang="en-US" sz="1400" dirty="0"/>
                        <a:t>2.10</a:t>
                      </a:r>
                    </a:p>
                  </a:txBody>
                  <a:tcPr/>
                </a:tc>
                <a:extLst>
                  <a:ext uri="{0D108BD9-81ED-4DB2-BD59-A6C34878D82A}">
                    <a16:rowId xmlns:a16="http://schemas.microsoft.com/office/drawing/2014/main" val="3513082386"/>
                  </a:ext>
                </a:extLst>
              </a:tr>
            </a:tbl>
          </a:graphicData>
        </a:graphic>
      </p:graphicFrame>
      <p:pic>
        <p:nvPicPr>
          <p:cNvPr id="14" name="Content Placeholder 13" descr="A graph with numbers and lines&#10;&#10;Description automatically generated">
            <a:extLst>
              <a:ext uri="{FF2B5EF4-FFF2-40B4-BE49-F238E27FC236}">
                <a16:creationId xmlns:a16="http://schemas.microsoft.com/office/drawing/2014/main" id="{DF05875F-F1D0-D70D-1843-7DF80A50F237}"/>
              </a:ext>
            </a:extLst>
          </p:cNvPr>
          <p:cNvPicPr>
            <a:picLocks noGrp="1" noChangeAspect="1"/>
          </p:cNvPicPr>
          <p:nvPr>
            <p:ph sz="half" idx="13"/>
          </p:nvPr>
        </p:nvPicPr>
        <p:blipFill>
          <a:blip r:embed="rId2"/>
          <a:stretch>
            <a:fillRect/>
          </a:stretch>
        </p:blipFill>
        <p:spPr>
          <a:xfrm>
            <a:off x="429893" y="1421164"/>
            <a:ext cx="3474349" cy="2447925"/>
          </a:xfrm>
        </p:spPr>
      </p:pic>
      <p:pic>
        <p:nvPicPr>
          <p:cNvPr id="18" name="Content Placeholder 17" descr="A graph with numbers and lines&#10;&#10;Description automatically generated">
            <a:extLst>
              <a:ext uri="{FF2B5EF4-FFF2-40B4-BE49-F238E27FC236}">
                <a16:creationId xmlns:a16="http://schemas.microsoft.com/office/drawing/2014/main" id="{DE1E4E0D-ED61-BCF7-1E11-AE795477AC05}"/>
              </a:ext>
            </a:extLst>
          </p:cNvPr>
          <p:cNvPicPr>
            <a:picLocks noGrp="1" noChangeAspect="1"/>
          </p:cNvPicPr>
          <p:nvPr>
            <p:ph sz="half" idx="14"/>
          </p:nvPr>
        </p:nvPicPr>
        <p:blipFill>
          <a:blip r:embed="rId3"/>
          <a:stretch>
            <a:fillRect/>
          </a:stretch>
        </p:blipFill>
        <p:spPr>
          <a:xfrm>
            <a:off x="4002923" y="1428665"/>
            <a:ext cx="3408503" cy="2447925"/>
          </a:xfrm>
        </p:spPr>
      </p:pic>
      <p:pic>
        <p:nvPicPr>
          <p:cNvPr id="16" name="Content Placeholder 15" descr="A graph with numbers and lines&#10;&#10;Description automatically generated">
            <a:extLst>
              <a:ext uri="{FF2B5EF4-FFF2-40B4-BE49-F238E27FC236}">
                <a16:creationId xmlns:a16="http://schemas.microsoft.com/office/drawing/2014/main" id="{EA992888-39D7-6B03-C96A-FADD92CC6970}"/>
              </a:ext>
            </a:extLst>
          </p:cNvPr>
          <p:cNvPicPr>
            <a:picLocks noGrp="1" noChangeAspect="1"/>
          </p:cNvPicPr>
          <p:nvPr>
            <p:ph sz="half" idx="1"/>
          </p:nvPr>
        </p:nvPicPr>
        <p:blipFill>
          <a:blip r:embed="rId4"/>
          <a:stretch>
            <a:fillRect/>
          </a:stretch>
        </p:blipFill>
        <p:spPr>
          <a:xfrm>
            <a:off x="436243" y="3869089"/>
            <a:ext cx="3474349" cy="2447925"/>
          </a:xfrm>
        </p:spPr>
      </p:pic>
      <p:pic>
        <p:nvPicPr>
          <p:cNvPr id="22" name="Content Placeholder 21" descr="A graph with numbers and lines&#10;&#10;Description automatically generated">
            <a:extLst>
              <a:ext uri="{FF2B5EF4-FFF2-40B4-BE49-F238E27FC236}">
                <a16:creationId xmlns:a16="http://schemas.microsoft.com/office/drawing/2014/main" id="{D2773F55-3834-3868-2F58-25D523C4B757}"/>
              </a:ext>
            </a:extLst>
          </p:cNvPr>
          <p:cNvPicPr>
            <a:picLocks noGrp="1" noChangeAspect="1"/>
          </p:cNvPicPr>
          <p:nvPr>
            <p:ph sz="half" idx="2"/>
          </p:nvPr>
        </p:nvPicPr>
        <p:blipFill>
          <a:blip r:embed="rId5"/>
          <a:stretch>
            <a:fillRect/>
          </a:stretch>
        </p:blipFill>
        <p:spPr>
          <a:xfrm>
            <a:off x="3973175" y="3876590"/>
            <a:ext cx="3474349" cy="2447925"/>
          </a:xfrm>
        </p:spPr>
      </p:pic>
      <p:sp>
        <p:nvSpPr>
          <p:cNvPr id="49" name="Rounded Rectangle 48">
            <a:extLst>
              <a:ext uri="{FF2B5EF4-FFF2-40B4-BE49-F238E27FC236}">
                <a16:creationId xmlns:a16="http://schemas.microsoft.com/office/drawing/2014/main" id="{BFDE23D2-003A-74C0-52D1-8E9E924C82A4}"/>
              </a:ext>
            </a:extLst>
          </p:cNvPr>
          <p:cNvSpPr/>
          <p:nvPr/>
        </p:nvSpPr>
        <p:spPr>
          <a:xfrm>
            <a:off x="6560374" y="2311732"/>
            <a:ext cx="731209" cy="986005"/>
          </a:xfrm>
          <a:custGeom>
            <a:avLst/>
            <a:gdLst>
              <a:gd name="connsiteX0" fmla="*/ 0 w 731209"/>
              <a:gd name="connsiteY0" fmla="*/ 194224 h 986005"/>
              <a:gd name="connsiteX1" fmla="*/ 194224 w 731209"/>
              <a:gd name="connsiteY1" fmla="*/ 0 h 986005"/>
              <a:gd name="connsiteX2" fmla="*/ 536985 w 731209"/>
              <a:gd name="connsiteY2" fmla="*/ 0 h 986005"/>
              <a:gd name="connsiteX3" fmla="*/ 731209 w 731209"/>
              <a:gd name="connsiteY3" fmla="*/ 194224 h 986005"/>
              <a:gd name="connsiteX4" fmla="*/ 731209 w 731209"/>
              <a:gd name="connsiteY4" fmla="*/ 791781 h 986005"/>
              <a:gd name="connsiteX5" fmla="*/ 536985 w 731209"/>
              <a:gd name="connsiteY5" fmla="*/ 986005 h 986005"/>
              <a:gd name="connsiteX6" fmla="*/ 194224 w 731209"/>
              <a:gd name="connsiteY6" fmla="*/ 986005 h 986005"/>
              <a:gd name="connsiteX7" fmla="*/ 0 w 731209"/>
              <a:gd name="connsiteY7" fmla="*/ 791781 h 986005"/>
              <a:gd name="connsiteX8" fmla="*/ 0 w 731209"/>
              <a:gd name="connsiteY8" fmla="*/ 194224 h 986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209" h="986005" extrusionOk="0">
                <a:moveTo>
                  <a:pt x="0" y="194224"/>
                </a:moveTo>
                <a:cubicBezTo>
                  <a:pt x="-14636" y="77929"/>
                  <a:pt x="69848" y="6421"/>
                  <a:pt x="194224" y="0"/>
                </a:cubicBezTo>
                <a:cubicBezTo>
                  <a:pt x="276277" y="-16911"/>
                  <a:pt x="371806" y="15022"/>
                  <a:pt x="536985" y="0"/>
                </a:cubicBezTo>
                <a:cubicBezTo>
                  <a:pt x="621601" y="-17228"/>
                  <a:pt x="726951" y="95696"/>
                  <a:pt x="731209" y="194224"/>
                </a:cubicBezTo>
                <a:cubicBezTo>
                  <a:pt x="745918" y="449689"/>
                  <a:pt x="723446" y="589673"/>
                  <a:pt x="731209" y="791781"/>
                </a:cubicBezTo>
                <a:cubicBezTo>
                  <a:pt x="735818" y="889562"/>
                  <a:pt x="620423" y="982356"/>
                  <a:pt x="536985" y="986005"/>
                </a:cubicBezTo>
                <a:cubicBezTo>
                  <a:pt x="417396" y="1010829"/>
                  <a:pt x="311580" y="973669"/>
                  <a:pt x="194224" y="986005"/>
                </a:cubicBezTo>
                <a:cubicBezTo>
                  <a:pt x="79696" y="998017"/>
                  <a:pt x="-15082" y="881555"/>
                  <a:pt x="0" y="791781"/>
                </a:cubicBezTo>
                <a:cubicBezTo>
                  <a:pt x="-27792" y="578678"/>
                  <a:pt x="63379" y="353131"/>
                  <a:pt x="0" y="194224"/>
                </a:cubicBezTo>
                <a:close/>
              </a:path>
            </a:pathLst>
          </a:custGeom>
          <a:noFill/>
          <a:ln w="22225">
            <a:solidFill>
              <a:schemeClr val="accent2">
                <a:lumMod val="75000"/>
              </a:schemeClr>
            </a:solidFill>
            <a:prstDash val="dash"/>
            <a:extLst>
              <a:ext uri="{C807C97D-BFC1-408E-A445-0C87EB9F89A2}">
                <ask:lineSketchStyleProps xmlns:ask="http://schemas.microsoft.com/office/drawing/2018/sketchyshapes" sd="1219033472">
                  <a:prstGeom prst="roundRect">
                    <a:avLst>
                      <a:gd name="adj" fmla="val 26562"/>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a:extLst>
              <a:ext uri="{FF2B5EF4-FFF2-40B4-BE49-F238E27FC236}">
                <a16:creationId xmlns:a16="http://schemas.microsoft.com/office/drawing/2014/main" id="{548B261D-28FA-DF73-06AA-A2D7B25BEAC5}"/>
              </a:ext>
            </a:extLst>
          </p:cNvPr>
          <p:cNvSpPr/>
          <p:nvPr/>
        </p:nvSpPr>
        <p:spPr>
          <a:xfrm>
            <a:off x="5230180" y="1988840"/>
            <a:ext cx="2171853" cy="1440160"/>
          </a:xfrm>
          <a:custGeom>
            <a:avLst/>
            <a:gdLst>
              <a:gd name="connsiteX0" fmla="*/ 0 w 2171853"/>
              <a:gd name="connsiteY0" fmla="*/ 382535 h 1440160"/>
              <a:gd name="connsiteX1" fmla="*/ 382535 w 2171853"/>
              <a:gd name="connsiteY1" fmla="*/ 0 h 1440160"/>
              <a:gd name="connsiteX2" fmla="*/ 879598 w 2171853"/>
              <a:gd name="connsiteY2" fmla="*/ 0 h 1440160"/>
              <a:gd name="connsiteX3" fmla="*/ 1334458 w 2171853"/>
              <a:gd name="connsiteY3" fmla="*/ 0 h 1440160"/>
              <a:gd name="connsiteX4" fmla="*/ 1789318 w 2171853"/>
              <a:gd name="connsiteY4" fmla="*/ 0 h 1440160"/>
              <a:gd name="connsiteX5" fmla="*/ 2171853 w 2171853"/>
              <a:gd name="connsiteY5" fmla="*/ 382535 h 1440160"/>
              <a:gd name="connsiteX6" fmla="*/ 2171853 w 2171853"/>
              <a:gd name="connsiteY6" fmla="*/ 706578 h 1440160"/>
              <a:gd name="connsiteX7" fmla="*/ 2171853 w 2171853"/>
              <a:gd name="connsiteY7" fmla="*/ 1057625 h 1440160"/>
              <a:gd name="connsiteX8" fmla="*/ 1789318 w 2171853"/>
              <a:gd name="connsiteY8" fmla="*/ 1440160 h 1440160"/>
              <a:gd name="connsiteX9" fmla="*/ 1348526 w 2171853"/>
              <a:gd name="connsiteY9" fmla="*/ 1440160 h 1440160"/>
              <a:gd name="connsiteX10" fmla="*/ 879598 w 2171853"/>
              <a:gd name="connsiteY10" fmla="*/ 1440160 h 1440160"/>
              <a:gd name="connsiteX11" fmla="*/ 382535 w 2171853"/>
              <a:gd name="connsiteY11" fmla="*/ 1440160 h 1440160"/>
              <a:gd name="connsiteX12" fmla="*/ 0 w 2171853"/>
              <a:gd name="connsiteY12" fmla="*/ 1057625 h 1440160"/>
              <a:gd name="connsiteX13" fmla="*/ 0 w 2171853"/>
              <a:gd name="connsiteY13" fmla="*/ 720080 h 1440160"/>
              <a:gd name="connsiteX14" fmla="*/ 0 w 2171853"/>
              <a:gd name="connsiteY14" fmla="*/ 382535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71853" h="1440160" extrusionOk="0">
                <a:moveTo>
                  <a:pt x="0" y="382535"/>
                </a:moveTo>
                <a:cubicBezTo>
                  <a:pt x="-31909" y="151585"/>
                  <a:pt x="161909" y="3512"/>
                  <a:pt x="382535" y="0"/>
                </a:cubicBezTo>
                <a:cubicBezTo>
                  <a:pt x="584641" y="-3469"/>
                  <a:pt x="647504" y="39082"/>
                  <a:pt x="879598" y="0"/>
                </a:cubicBezTo>
                <a:cubicBezTo>
                  <a:pt x="1111692" y="-39082"/>
                  <a:pt x="1240447" y="20034"/>
                  <a:pt x="1334458" y="0"/>
                </a:cubicBezTo>
                <a:cubicBezTo>
                  <a:pt x="1428469" y="-20034"/>
                  <a:pt x="1607899" y="51099"/>
                  <a:pt x="1789318" y="0"/>
                </a:cubicBezTo>
                <a:cubicBezTo>
                  <a:pt x="1986619" y="-44987"/>
                  <a:pt x="2176462" y="154211"/>
                  <a:pt x="2171853" y="382535"/>
                </a:cubicBezTo>
                <a:cubicBezTo>
                  <a:pt x="2204866" y="452125"/>
                  <a:pt x="2143698" y="558103"/>
                  <a:pt x="2171853" y="706578"/>
                </a:cubicBezTo>
                <a:cubicBezTo>
                  <a:pt x="2200008" y="855053"/>
                  <a:pt x="2134849" y="984102"/>
                  <a:pt x="2171853" y="1057625"/>
                </a:cubicBezTo>
                <a:cubicBezTo>
                  <a:pt x="2160409" y="1287825"/>
                  <a:pt x="1966269" y="1400357"/>
                  <a:pt x="1789318" y="1440160"/>
                </a:cubicBezTo>
                <a:cubicBezTo>
                  <a:pt x="1674819" y="1443919"/>
                  <a:pt x="1502930" y="1429545"/>
                  <a:pt x="1348526" y="1440160"/>
                </a:cubicBezTo>
                <a:cubicBezTo>
                  <a:pt x="1194122" y="1450775"/>
                  <a:pt x="994784" y="1404498"/>
                  <a:pt x="879598" y="1440160"/>
                </a:cubicBezTo>
                <a:cubicBezTo>
                  <a:pt x="764412" y="1475822"/>
                  <a:pt x="520528" y="1416880"/>
                  <a:pt x="382535" y="1440160"/>
                </a:cubicBezTo>
                <a:cubicBezTo>
                  <a:pt x="195946" y="1470390"/>
                  <a:pt x="4714" y="1264766"/>
                  <a:pt x="0" y="1057625"/>
                </a:cubicBezTo>
                <a:cubicBezTo>
                  <a:pt x="-39104" y="945258"/>
                  <a:pt x="35273" y="877473"/>
                  <a:pt x="0" y="720080"/>
                </a:cubicBezTo>
                <a:cubicBezTo>
                  <a:pt x="-35273" y="562687"/>
                  <a:pt x="15034" y="515409"/>
                  <a:pt x="0" y="382535"/>
                </a:cubicBezTo>
                <a:close/>
              </a:path>
            </a:pathLst>
          </a:custGeom>
          <a:noFill/>
          <a:ln w="22225">
            <a:solidFill>
              <a:schemeClr val="accent5">
                <a:lumMod val="60000"/>
                <a:lumOff val="40000"/>
              </a:schemeClr>
            </a:solidFill>
            <a:prstDash val="dash"/>
            <a:extLst>
              <a:ext uri="{C807C97D-BFC1-408E-A445-0C87EB9F89A2}">
                <ask:lineSketchStyleProps xmlns:ask="http://schemas.microsoft.com/office/drawing/2018/sketchyshapes" sd="1219033472">
                  <a:prstGeom prst="roundRect">
                    <a:avLst>
                      <a:gd name="adj" fmla="val 26562"/>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C92ECEAD-96D0-E435-329A-7370E88775B4}"/>
              </a:ext>
            </a:extLst>
          </p:cNvPr>
          <p:cNvCxnSpPr>
            <a:cxnSpLocks/>
            <a:stCxn id="44" idx="3"/>
            <a:endCxn id="26" idx="1"/>
          </p:cNvCxnSpPr>
          <p:nvPr/>
        </p:nvCxnSpPr>
        <p:spPr>
          <a:xfrm flipV="1">
            <a:off x="7402033" y="2010440"/>
            <a:ext cx="206135" cy="698480"/>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B9B077E-61A0-6D39-E435-D015912990E2}"/>
              </a:ext>
            </a:extLst>
          </p:cNvPr>
          <p:cNvCxnSpPr>
            <a:cxnSpLocks/>
            <a:stCxn id="49" idx="3"/>
          </p:cNvCxnSpPr>
          <p:nvPr/>
        </p:nvCxnSpPr>
        <p:spPr>
          <a:xfrm>
            <a:off x="7291583" y="2804735"/>
            <a:ext cx="694125" cy="1028064"/>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CE9CCC9-0E25-107D-72E4-6C4E890090AD}"/>
              </a:ext>
            </a:extLst>
          </p:cNvPr>
          <p:cNvSpPr txBox="1"/>
          <p:nvPr/>
        </p:nvSpPr>
        <p:spPr>
          <a:xfrm>
            <a:off x="767408" y="1556792"/>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7" name="TextBox 6">
            <a:extLst>
              <a:ext uri="{FF2B5EF4-FFF2-40B4-BE49-F238E27FC236}">
                <a16:creationId xmlns:a16="http://schemas.microsoft.com/office/drawing/2014/main" id="{3DAE3808-4641-55DF-E0D1-0D4B79982352}"/>
              </a:ext>
            </a:extLst>
          </p:cNvPr>
          <p:cNvSpPr txBox="1"/>
          <p:nvPr/>
        </p:nvSpPr>
        <p:spPr>
          <a:xfrm>
            <a:off x="4557676" y="1556792"/>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8" name="TextBox 7">
            <a:extLst>
              <a:ext uri="{FF2B5EF4-FFF2-40B4-BE49-F238E27FC236}">
                <a16:creationId xmlns:a16="http://schemas.microsoft.com/office/drawing/2014/main" id="{DA361D73-39B5-03DF-329E-5D07811245AB}"/>
              </a:ext>
            </a:extLst>
          </p:cNvPr>
          <p:cNvSpPr txBox="1"/>
          <p:nvPr/>
        </p:nvSpPr>
        <p:spPr>
          <a:xfrm>
            <a:off x="767408" y="4013255"/>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9" name="TextBox 8">
            <a:extLst>
              <a:ext uri="{FF2B5EF4-FFF2-40B4-BE49-F238E27FC236}">
                <a16:creationId xmlns:a16="http://schemas.microsoft.com/office/drawing/2014/main" id="{87FB51FF-2443-B15E-DE93-7D7790F40748}"/>
              </a:ext>
            </a:extLst>
          </p:cNvPr>
          <p:cNvSpPr txBox="1"/>
          <p:nvPr/>
        </p:nvSpPr>
        <p:spPr>
          <a:xfrm>
            <a:off x="4430911" y="4077072"/>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
        <p:nvSpPr>
          <p:cNvPr id="11" name="TextBox 10">
            <a:extLst>
              <a:ext uri="{FF2B5EF4-FFF2-40B4-BE49-F238E27FC236}">
                <a16:creationId xmlns:a16="http://schemas.microsoft.com/office/drawing/2014/main" id="{A21545E7-E5D2-8915-6FF6-E9EDF666302A}"/>
              </a:ext>
            </a:extLst>
          </p:cNvPr>
          <p:cNvSpPr txBox="1"/>
          <p:nvPr/>
        </p:nvSpPr>
        <p:spPr>
          <a:xfrm>
            <a:off x="8004554" y="2823632"/>
            <a:ext cx="3338671" cy="738664"/>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lIns="0" tIns="0" rIns="0" bIns="0" rtlCol="0">
            <a:spAutoFit/>
          </a:bodyPr>
          <a:lstStyle/>
          <a:p>
            <a:pPr algn="l"/>
            <a:r>
              <a:rPr lang="en-US" sz="2400" dirty="0"/>
              <a:t>Average @ SB </a:t>
            </a:r>
          </a:p>
          <a:p>
            <a:pPr algn="l"/>
            <a:r>
              <a:rPr lang="en-US" sz="2400" dirty="0"/>
              <a:t>2.26 </a:t>
            </a:r>
            <a:r>
              <a:rPr lang="el-GR" sz="2400" dirty="0"/>
              <a:t>μ</a:t>
            </a:r>
            <a:r>
              <a:rPr lang="en-US" sz="2400" dirty="0"/>
              <a:t>m for 1.49e11 ppb</a:t>
            </a:r>
          </a:p>
        </p:txBody>
      </p:sp>
      <p:sp>
        <p:nvSpPr>
          <p:cNvPr id="12" name="TextBox 11">
            <a:extLst>
              <a:ext uri="{FF2B5EF4-FFF2-40B4-BE49-F238E27FC236}">
                <a16:creationId xmlns:a16="http://schemas.microsoft.com/office/drawing/2014/main" id="{947BD4F9-6338-577C-5C47-BD55FF83F659}"/>
              </a:ext>
            </a:extLst>
          </p:cNvPr>
          <p:cNvSpPr txBox="1"/>
          <p:nvPr/>
        </p:nvSpPr>
        <p:spPr>
          <a:xfrm>
            <a:off x="7995651" y="5375279"/>
            <a:ext cx="3338671" cy="738664"/>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lIns="0" tIns="0" rIns="0" bIns="0" rtlCol="0">
            <a:spAutoFit/>
          </a:bodyPr>
          <a:lstStyle/>
          <a:p>
            <a:pPr algn="l"/>
            <a:r>
              <a:rPr lang="en-US" sz="2400" dirty="0"/>
              <a:t>Average @ SB </a:t>
            </a:r>
          </a:p>
          <a:p>
            <a:pPr algn="l"/>
            <a:r>
              <a:rPr lang="en-US" sz="2400" dirty="0"/>
              <a:t>2.21 </a:t>
            </a:r>
            <a:r>
              <a:rPr lang="el-GR" sz="2400" dirty="0"/>
              <a:t>μ</a:t>
            </a:r>
            <a:r>
              <a:rPr lang="en-US" sz="2400" dirty="0"/>
              <a:t>m for 1.49e11 ppb</a:t>
            </a:r>
          </a:p>
        </p:txBody>
      </p:sp>
      <p:graphicFrame>
        <p:nvGraphicFramePr>
          <p:cNvPr id="13" name="Table 12">
            <a:extLst>
              <a:ext uri="{FF2B5EF4-FFF2-40B4-BE49-F238E27FC236}">
                <a16:creationId xmlns:a16="http://schemas.microsoft.com/office/drawing/2014/main" id="{155F0138-2D3A-015D-F782-7834D417A602}"/>
              </a:ext>
            </a:extLst>
          </p:cNvPr>
          <p:cNvGraphicFramePr>
            <a:graphicFrameLocks noGrp="1"/>
          </p:cNvGraphicFramePr>
          <p:nvPr/>
        </p:nvGraphicFramePr>
        <p:xfrm>
          <a:off x="0" y="0"/>
          <a:ext cx="825500" cy="203200"/>
        </p:xfrm>
        <a:graphic>
          <a:graphicData uri="http://schemas.openxmlformats.org/drawingml/2006/table">
            <a:tbl>
              <a:tblPr>
                <a:tableStyleId>{8EC20E35-A176-4012-BC5E-935CFFF8708E}</a:tableStyleId>
              </a:tblPr>
              <a:tblGrid>
                <a:gridCol w="825500">
                  <a:extLst>
                    <a:ext uri="{9D8B030D-6E8A-4147-A177-3AD203B41FA5}">
                      <a16:colId xmlns:a16="http://schemas.microsoft.com/office/drawing/2014/main" val="3399949398"/>
                    </a:ext>
                  </a:extLst>
                </a:gridCol>
              </a:tblGrid>
              <a:tr h="203200">
                <a:tc>
                  <a:txBody>
                    <a:bodyPr/>
                    <a:lstStyle/>
                    <a:p>
                      <a:pPr algn="r" fontAlgn="b"/>
                      <a:r>
                        <a:rPr lang="en-CH" sz="1200" u="none" strike="noStrike" dirty="0">
                          <a:effectLst/>
                        </a:rPr>
                        <a:t>1.7575</a:t>
                      </a:r>
                      <a:endParaRPr lang="en-CH"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40579815"/>
                  </a:ext>
                </a:extLst>
              </a:tr>
            </a:tbl>
          </a:graphicData>
        </a:graphic>
      </p:graphicFrame>
      <p:graphicFrame>
        <p:nvGraphicFramePr>
          <p:cNvPr id="15" name="Table 14">
            <a:extLst>
              <a:ext uri="{FF2B5EF4-FFF2-40B4-BE49-F238E27FC236}">
                <a16:creationId xmlns:a16="http://schemas.microsoft.com/office/drawing/2014/main" id="{85D5A453-A5C3-F8E1-A389-75430B5D266C}"/>
              </a:ext>
            </a:extLst>
          </p:cNvPr>
          <p:cNvGraphicFramePr>
            <a:graphicFrameLocks noGrp="1"/>
          </p:cNvGraphicFramePr>
          <p:nvPr/>
        </p:nvGraphicFramePr>
        <p:xfrm>
          <a:off x="0" y="0"/>
          <a:ext cx="825500" cy="203200"/>
        </p:xfrm>
        <a:graphic>
          <a:graphicData uri="http://schemas.openxmlformats.org/drawingml/2006/table">
            <a:tbl>
              <a:tblPr>
                <a:tableStyleId>{8EC20E35-A176-4012-BC5E-935CFFF8708E}</a:tableStyleId>
              </a:tblPr>
              <a:tblGrid>
                <a:gridCol w="825500">
                  <a:extLst>
                    <a:ext uri="{9D8B030D-6E8A-4147-A177-3AD203B41FA5}">
                      <a16:colId xmlns:a16="http://schemas.microsoft.com/office/drawing/2014/main" val="3966264479"/>
                    </a:ext>
                  </a:extLst>
                </a:gridCol>
              </a:tblGrid>
              <a:tr h="203200">
                <a:tc>
                  <a:txBody>
                    <a:bodyPr/>
                    <a:lstStyle/>
                    <a:p>
                      <a:pPr algn="r" fontAlgn="b"/>
                      <a:r>
                        <a:rPr lang="en-CH" sz="1200" u="none" strike="noStrike" dirty="0">
                          <a:effectLst/>
                        </a:rPr>
                        <a:t>1.7575</a:t>
                      </a:r>
                      <a:endParaRPr lang="en-CH"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74743434"/>
                  </a:ext>
                </a:extLst>
              </a:tr>
            </a:tbl>
          </a:graphicData>
        </a:graphic>
      </p:graphicFrame>
      <p:sp>
        <p:nvSpPr>
          <p:cNvPr id="17" name="TextBox 16">
            <a:extLst>
              <a:ext uri="{FF2B5EF4-FFF2-40B4-BE49-F238E27FC236}">
                <a16:creationId xmlns:a16="http://schemas.microsoft.com/office/drawing/2014/main" id="{2F42CC4A-512A-EFC2-8306-E15328836921}"/>
              </a:ext>
            </a:extLst>
          </p:cNvPr>
          <p:cNvSpPr txBox="1"/>
          <p:nvPr/>
        </p:nvSpPr>
        <p:spPr>
          <a:xfrm>
            <a:off x="11243454" y="1786216"/>
            <a:ext cx="410369" cy="738664"/>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lIns="0" tIns="0" rIns="0" bIns="0" rtlCol="0">
            <a:spAutoFit/>
          </a:bodyPr>
          <a:lstStyle/>
          <a:p>
            <a:pPr algn="l"/>
            <a:r>
              <a:rPr lang="en-US" sz="1600" dirty="0">
                <a:solidFill>
                  <a:srgbClr val="00FA00"/>
                </a:solidFill>
              </a:rPr>
              <a:t>29%</a:t>
            </a:r>
          </a:p>
          <a:p>
            <a:pPr algn="l"/>
            <a:endParaRPr lang="en-US" sz="1600" dirty="0">
              <a:solidFill>
                <a:srgbClr val="00FA00"/>
              </a:solidFill>
            </a:endParaRPr>
          </a:p>
          <a:p>
            <a:pPr algn="l"/>
            <a:r>
              <a:rPr lang="en-US" sz="1600" dirty="0">
                <a:solidFill>
                  <a:srgbClr val="00FA00"/>
                </a:solidFill>
              </a:rPr>
              <a:t>17%</a:t>
            </a:r>
          </a:p>
        </p:txBody>
      </p:sp>
      <p:sp>
        <p:nvSpPr>
          <p:cNvPr id="19" name="TextBox 18">
            <a:extLst>
              <a:ext uri="{FF2B5EF4-FFF2-40B4-BE49-F238E27FC236}">
                <a16:creationId xmlns:a16="http://schemas.microsoft.com/office/drawing/2014/main" id="{4459E299-CB71-0B93-C99E-B5D28B4DA79D}"/>
              </a:ext>
            </a:extLst>
          </p:cNvPr>
          <p:cNvSpPr txBox="1"/>
          <p:nvPr/>
        </p:nvSpPr>
        <p:spPr>
          <a:xfrm>
            <a:off x="11265770" y="4437112"/>
            <a:ext cx="410369" cy="738664"/>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lIns="0" tIns="0" rIns="0" bIns="0" rtlCol="0">
            <a:spAutoFit/>
          </a:bodyPr>
          <a:lstStyle/>
          <a:p>
            <a:pPr algn="l"/>
            <a:r>
              <a:rPr lang="en-US" sz="1600" dirty="0">
                <a:solidFill>
                  <a:srgbClr val="00FA00"/>
                </a:solidFill>
              </a:rPr>
              <a:t>30%</a:t>
            </a:r>
          </a:p>
          <a:p>
            <a:pPr algn="l"/>
            <a:endParaRPr lang="en-US" sz="1600" dirty="0">
              <a:solidFill>
                <a:srgbClr val="00FA00"/>
              </a:solidFill>
            </a:endParaRPr>
          </a:p>
          <a:p>
            <a:pPr algn="l"/>
            <a:r>
              <a:rPr lang="en-US" sz="1600" dirty="0">
                <a:solidFill>
                  <a:srgbClr val="00FA00"/>
                </a:solidFill>
              </a:rPr>
              <a:t>21%</a:t>
            </a:r>
          </a:p>
        </p:txBody>
      </p:sp>
      <p:sp>
        <p:nvSpPr>
          <p:cNvPr id="21" name="TextBox 20">
            <a:extLst>
              <a:ext uri="{FF2B5EF4-FFF2-40B4-BE49-F238E27FC236}">
                <a16:creationId xmlns:a16="http://schemas.microsoft.com/office/drawing/2014/main" id="{3A216BC3-6691-EE11-A331-B367A5D844BB}"/>
              </a:ext>
            </a:extLst>
          </p:cNvPr>
          <p:cNvSpPr txBox="1"/>
          <p:nvPr/>
        </p:nvSpPr>
        <p:spPr>
          <a:xfrm>
            <a:off x="7078215" y="6114292"/>
            <a:ext cx="4706417" cy="276999"/>
          </a:xfrm>
          <a:prstGeom prst="rect">
            <a:avLst/>
          </a:prstGeom>
          <a:noFill/>
        </p:spPr>
        <p:txBody>
          <a:bodyPr wrap="none" lIns="0" tIns="0" rIns="0" bIns="0" rtlCol="0">
            <a:spAutoFit/>
          </a:bodyPr>
          <a:lstStyle/>
          <a:p>
            <a:pPr algn="l"/>
            <a:r>
              <a:rPr lang="en-US" dirty="0">
                <a:solidFill>
                  <a:srgbClr val="FF0000"/>
                </a:solidFill>
                <a:highlight>
                  <a:srgbClr val="FFFF00"/>
                </a:highlight>
              </a:rPr>
              <a:t>~+10% from scale with intensity </a:t>
            </a:r>
            <a:r>
              <a:rPr lang="en-US" dirty="0" err="1">
                <a:solidFill>
                  <a:srgbClr val="FF0000"/>
                </a:solidFill>
                <a:highlight>
                  <a:srgbClr val="FFFF00"/>
                </a:highlight>
              </a:rPr>
              <a:t>wrt</a:t>
            </a:r>
            <a:r>
              <a:rPr lang="en-US" dirty="0">
                <a:solidFill>
                  <a:srgbClr val="FF0000"/>
                </a:solidFill>
                <a:highlight>
                  <a:srgbClr val="FFFF00"/>
                </a:highlight>
              </a:rPr>
              <a:t> 2022 data</a:t>
            </a:r>
          </a:p>
        </p:txBody>
      </p:sp>
    </p:spTree>
    <p:extLst>
      <p:ext uri="{BB962C8B-B14F-4D97-AF65-F5344CB8AC3E}">
        <p14:creationId xmlns:p14="http://schemas.microsoft.com/office/powerpoint/2010/main" val="1400169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Content Placeholder 20" descr="A graph of a graph of a bunch&#10;&#10;Description automatically generated with medium confidence">
            <a:extLst>
              <a:ext uri="{FF2B5EF4-FFF2-40B4-BE49-F238E27FC236}">
                <a16:creationId xmlns:a16="http://schemas.microsoft.com/office/drawing/2014/main" id="{67FFD5D8-B840-9B7A-A550-DB9B06578006}"/>
              </a:ext>
            </a:extLst>
          </p:cNvPr>
          <p:cNvPicPr>
            <a:picLocks noGrp="1" noChangeAspect="1"/>
          </p:cNvPicPr>
          <p:nvPr>
            <p:ph sz="half" idx="2"/>
          </p:nvPr>
        </p:nvPicPr>
        <p:blipFill>
          <a:blip r:embed="rId3"/>
          <a:stretch>
            <a:fillRect/>
          </a:stretch>
        </p:blipFill>
        <p:spPr>
          <a:xfrm>
            <a:off x="407988" y="2060848"/>
            <a:ext cx="5616575" cy="3663511"/>
          </a:xfrm>
        </p:spPr>
      </p:pic>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p:txBody>
          <a:bodyPr/>
          <a:lstStyle/>
          <a:p>
            <a:r>
              <a:rPr lang="en-US" dirty="0"/>
              <a:t>Bunch Fluctuations</a:t>
            </a:r>
            <a:br>
              <a:rPr lang="en-US" dirty="0"/>
            </a:br>
            <a:r>
              <a:rPr lang="en-US" sz="2800" dirty="0">
                <a:solidFill>
                  <a:schemeClr val="accent1">
                    <a:lumMod val="40000"/>
                    <a:lumOff val="60000"/>
                  </a:schemeClr>
                </a:solidFill>
              </a:rPr>
              <a:t>Emittance and Intensity </a:t>
            </a:r>
            <a:r>
              <a:rPr lang="en-US" sz="2800" dirty="0" err="1">
                <a:solidFill>
                  <a:schemeClr val="accent1">
                    <a:lumMod val="40000"/>
                    <a:lumOff val="60000"/>
                  </a:schemeClr>
                </a:solidFill>
              </a:rPr>
              <a:t>bbb</a:t>
            </a:r>
            <a:r>
              <a:rPr lang="en-US" sz="2800" dirty="0">
                <a:solidFill>
                  <a:schemeClr val="accent1">
                    <a:lumMod val="40000"/>
                    <a:lumOff val="60000"/>
                  </a:schemeClr>
                </a:solidFill>
              </a:rPr>
              <a:t> variations </a:t>
            </a:r>
            <a:r>
              <a:rPr lang="en-US" sz="2800">
                <a:solidFill>
                  <a:schemeClr val="accent1">
                    <a:lumMod val="40000"/>
                    <a:lumOff val="60000"/>
                  </a:schemeClr>
                </a:solidFill>
              </a:rPr>
              <a:t>- 2022</a:t>
            </a:r>
            <a:endParaRPr lang="en-US" dirty="0">
              <a:solidFill>
                <a:schemeClr val="accent1">
                  <a:lumMod val="40000"/>
                  <a:lumOff val="60000"/>
                </a:schemeClr>
              </a:solidFill>
            </a:endParaRPr>
          </a:p>
        </p:txBody>
      </p:sp>
      <p:sp>
        <p:nvSpPr>
          <p:cNvPr id="10" name="Text Placeholder 9">
            <a:extLst>
              <a:ext uri="{FF2B5EF4-FFF2-40B4-BE49-F238E27FC236}">
                <a16:creationId xmlns:a16="http://schemas.microsoft.com/office/drawing/2014/main" id="{6ABA4BED-4FA5-2193-491B-CBD39E85BBC8}"/>
              </a:ext>
            </a:extLst>
          </p:cNvPr>
          <p:cNvSpPr>
            <a:spLocks noGrp="1"/>
          </p:cNvSpPr>
          <p:nvPr>
            <p:ph type="body" idx="1"/>
          </p:nvPr>
        </p:nvSpPr>
        <p:spPr/>
        <p:txBody>
          <a:bodyPr>
            <a:normAutofit/>
          </a:bodyPr>
          <a:lstStyle/>
          <a:p>
            <a:r>
              <a:rPr lang="en-US" dirty="0"/>
              <a:t>Intensity - all fills</a:t>
            </a:r>
          </a:p>
        </p:txBody>
      </p:sp>
      <p:sp>
        <p:nvSpPr>
          <p:cNvPr id="11" name="Text Placeholder 10">
            <a:extLst>
              <a:ext uri="{FF2B5EF4-FFF2-40B4-BE49-F238E27FC236}">
                <a16:creationId xmlns:a16="http://schemas.microsoft.com/office/drawing/2014/main" id="{EA9F2286-8554-4D5B-AFA3-A45538C6B782}"/>
              </a:ext>
            </a:extLst>
          </p:cNvPr>
          <p:cNvSpPr>
            <a:spLocks noGrp="1"/>
          </p:cNvSpPr>
          <p:nvPr>
            <p:ph type="body" sz="quarter" idx="3"/>
          </p:nvPr>
        </p:nvSpPr>
        <p:spPr/>
        <p:txBody>
          <a:bodyPr/>
          <a:lstStyle/>
          <a:p>
            <a:r>
              <a:rPr lang="en-US" dirty="0"/>
              <a:t>Emittance - all fills</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D406C339-653C-889C-5DB6-B91EA6C234CC}"/>
              </a:ext>
            </a:extLst>
          </p:cNvPr>
          <p:cNvSpPr>
            <a:spLocks noGrp="1"/>
          </p:cNvSpPr>
          <p:nvPr>
            <p:ph type="sldNum" sz="quarter" idx="12"/>
          </p:nvPr>
        </p:nvSpPr>
        <p:spPr/>
        <p:txBody>
          <a:bodyPr/>
          <a:lstStyle/>
          <a:p>
            <a:fld id="{36B5EA5A-BC32-A742-B11B-8E7414D5B535}" type="slidenum">
              <a:rPr lang="en-US" smtClean="0"/>
              <a:pPr/>
              <a:t>19</a:t>
            </a:fld>
            <a:endParaRPr lang="en-US" dirty="0"/>
          </a:p>
        </p:txBody>
      </p:sp>
      <p:graphicFrame>
        <p:nvGraphicFramePr>
          <p:cNvPr id="18" name="Table 17">
            <a:extLst>
              <a:ext uri="{FF2B5EF4-FFF2-40B4-BE49-F238E27FC236}">
                <a16:creationId xmlns:a16="http://schemas.microsoft.com/office/drawing/2014/main" id="{D078617F-BF92-BE80-EB0D-A9693E9DA941}"/>
              </a:ext>
            </a:extLst>
          </p:cNvPr>
          <p:cNvGraphicFramePr>
            <a:graphicFrameLocks noGrp="1"/>
          </p:cNvGraphicFramePr>
          <p:nvPr>
            <p:extLst>
              <p:ext uri="{D42A27DB-BD31-4B8C-83A1-F6EECF244321}">
                <p14:modId xmlns:p14="http://schemas.microsoft.com/office/powerpoint/2010/main" val="572062339"/>
              </p:ext>
            </p:extLst>
          </p:nvPr>
        </p:nvGraphicFramePr>
        <p:xfrm>
          <a:off x="2489390" y="4161209"/>
          <a:ext cx="1991676" cy="883920"/>
        </p:xfrm>
        <a:graphic>
          <a:graphicData uri="http://schemas.openxmlformats.org/drawingml/2006/table">
            <a:tbl>
              <a:tblPr firstRow="1" bandRow="1">
                <a:tableStyleId>{5940675A-B579-460E-94D1-54222C63F5DA}</a:tableStyleId>
              </a:tblPr>
              <a:tblGrid>
                <a:gridCol w="841692">
                  <a:extLst>
                    <a:ext uri="{9D8B030D-6E8A-4147-A177-3AD203B41FA5}">
                      <a16:colId xmlns:a16="http://schemas.microsoft.com/office/drawing/2014/main" val="745942290"/>
                    </a:ext>
                  </a:extLst>
                </a:gridCol>
                <a:gridCol w="574992">
                  <a:extLst>
                    <a:ext uri="{9D8B030D-6E8A-4147-A177-3AD203B41FA5}">
                      <a16:colId xmlns:a16="http://schemas.microsoft.com/office/drawing/2014/main" val="1206844393"/>
                    </a:ext>
                  </a:extLst>
                </a:gridCol>
                <a:gridCol w="574992">
                  <a:extLst>
                    <a:ext uri="{9D8B030D-6E8A-4147-A177-3AD203B41FA5}">
                      <a16:colId xmlns:a16="http://schemas.microsoft.com/office/drawing/2014/main" val="3915609994"/>
                    </a:ext>
                  </a:extLst>
                </a:gridCol>
              </a:tblGrid>
              <a:tr h="370840">
                <a:tc>
                  <a:txBody>
                    <a:bodyPr/>
                    <a:lstStyle/>
                    <a:p>
                      <a:pPr algn="ctr"/>
                      <a:r>
                        <a:rPr lang="en-US" sz="1000" b="1" dirty="0"/>
                        <a:t>Intensity</a:t>
                      </a:r>
                    </a:p>
                    <a:p>
                      <a:pPr algn="ctr"/>
                      <a:r>
                        <a:rPr lang="en-US" sz="1000" b="1" dirty="0"/>
                        <a:t>2022</a:t>
                      </a:r>
                    </a:p>
                  </a:txBody>
                  <a:tcPr>
                    <a:solidFill>
                      <a:schemeClr val="bg1"/>
                    </a:solidFill>
                  </a:tcPr>
                </a:tc>
                <a:tc>
                  <a:txBody>
                    <a:bodyPr/>
                    <a:lstStyle/>
                    <a:p>
                      <a:pPr algn="ctr"/>
                      <a:r>
                        <a:rPr lang="en-US" sz="1000" b="1" dirty="0"/>
                        <a:t>B1</a:t>
                      </a:r>
                    </a:p>
                  </a:txBody>
                  <a:tcPr>
                    <a:solidFill>
                      <a:schemeClr val="bg1"/>
                    </a:solidFill>
                  </a:tcPr>
                </a:tc>
                <a:tc>
                  <a:txBody>
                    <a:bodyPr/>
                    <a:lstStyle/>
                    <a:p>
                      <a:pPr algn="ctr"/>
                      <a:r>
                        <a:rPr lang="en-US" sz="1000" b="1" dirty="0"/>
                        <a:t>B2</a:t>
                      </a:r>
                    </a:p>
                  </a:txBody>
                  <a:tcPr>
                    <a:solidFill>
                      <a:schemeClr val="bg1"/>
                    </a:solidFill>
                  </a:tcPr>
                </a:tc>
                <a:extLst>
                  <a:ext uri="{0D108BD9-81ED-4DB2-BD59-A6C34878D82A}">
                    <a16:rowId xmlns:a16="http://schemas.microsoft.com/office/drawing/2014/main" val="3932036111"/>
                  </a:ext>
                </a:extLst>
              </a:tr>
              <a:tr h="146179">
                <a:tc>
                  <a:txBody>
                    <a:bodyPr/>
                    <a:lstStyle/>
                    <a:p>
                      <a:pPr algn="ctr"/>
                      <a:r>
                        <a:rPr lang="en-US" sz="1000" dirty="0"/>
                        <a:t>Injection</a:t>
                      </a:r>
                    </a:p>
                  </a:txBody>
                  <a:tcPr>
                    <a:solidFill>
                      <a:schemeClr val="bg1"/>
                    </a:solidFill>
                  </a:tcPr>
                </a:tc>
                <a:tc>
                  <a:txBody>
                    <a:bodyPr/>
                    <a:lstStyle/>
                    <a:p>
                      <a:pPr algn="ctr"/>
                      <a:r>
                        <a:rPr lang="en-US" sz="1000" dirty="0"/>
                        <a:t>6.32%</a:t>
                      </a:r>
                    </a:p>
                  </a:txBody>
                  <a:tcPr>
                    <a:solidFill>
                      <a:schemeClr val="bg1"/>
                    </a:solidFill>
                  </a:tcPr>
                </a:tc>
                <a:tc>
                  <a:txBody>
                    <a:bodyPr/>
                    <a:lstStyle/>
                    <a:p>
                      <a:pPr algn="ctr"/>
                      <a:r>
                        <a:rPr lang="en-US" sz="1000" dirty="0"/>
                        <a:t>5.18%</a:t>
                      </a:r>
                    </a:p>
                  </a:txBody>
                  <a:tcPr>
                    <a:solidFill>
                      <a:schemeClr val="bg1"/>
                    </a:solidFill>
                  </a:tcPr>
                </a:tc>
                <a:extLst>
                  <a:ext uri="{0D108BD9-81ED-4DB2-BD59-A6C34878D82A}">
                    <a16:rowId xmlns:a16="http://schemas.microsoft.com/office/drawing/2014/main" val="3861777639"/>
                  </a:ext>
                </a:extLst>
              </a:tr>
              <a:tr h="143295">
                <a:tc>
                  <a:txBody>
                    <a:bodyPr/>
                    <a:lstStyle/>
                    <a:p>
                      <a:pPr algn="ctr"/>
                      <a:r>
                        <a:rPr lang="en-US" sz="1000" dirty="0"/>
                        <a:t>Stable</a:t>
                      </a:r>
                    </a:p>
                  </a:txBody>
                  <a:tcPr>
                    <a:solidFill>
                      <a:schemeClr val="bg1"/>
                    </a:solidFill>
                  </a:tcPr>
                </a:tc>
                <a:tc>
                  <a:txBody>
                    <a:bodyPr/>
                    <a:lstStyle/>
                    <a:p>
                      <a:pPr algn="ctr"/>
                      <a:r>
                        <a:rPr lang="en-US" sz="1000" dirty="0"/>
                        <a:t>5.20%</a:t>
                      </a:r>
                    </a:p>
                  </a:txBody>
                  <a:tcPr>
                    <a:solidFill>
                      <a:schemeClr val="bg1"/>
                    </a:solidFill>
                  </a:tcPr>
                </a:tc>
                <a:tc>
                  <a:txBody>
                    <a:bodyPr/>
                    <a:lstStyle/>
                    <a:p>
                      <a:pPr algn="ctr"/>
                      <a:r>
                        <a:rPr lang="en-US" sz="1000" dirty="0"/>
                        <a:t>5.19%</a:t>
                      </a:r>
                    </a:p>
                  </a:txBody>
                  <a:tcPr>
                    <a:solidFill>
                      <a:schemeClr val="bg1"/>
                    </a:solidFill>
                  </a:tcPr>
                </a:tc>
                <a:extLst>
                  <a:ext uri="{0D108BD9-81ED-4DB2-BD59-A6C34878D82A}">
                    <a16:rowId xmlns:a16="http://schemas.microsoft.com/office/drawing/2014/main" val="4241669773"/>
                  </a:ext>
                </a:extLst>
              </a:tr>
            </a:tbl>
          </a:graphicData>
        </a:graphic>
      </p:graphicFrame>
      <p:pic>
        <p:nvPicPr>
          <p:cNvPr id="23" name="Content Placeholder 22" descr="A group of graphs of different sizes and colors&#10;&#10;Description automatically generated">
            <a:extLst>
              <a:ext uri="{FF2B5EF4-FFF2-40B4-BE49-F238E27FC236}">
                <a16:creationId xmlns:a16="http://schemas.microsoft.com/office/drawing/2014/main" id="{C98125CB-4B25-6FF3-D683-E7858B4D9E01}"/>
              </a:ext>
            </a:extLst>
          </p:cNvPr>
          <p:cNvPicPr>
            <a:picLocks noGrp="1" noChangeAspect="1"/>
          </p:cNvPicPr>
          <p:nvPr>
            <p:ph sz="quarter" idx="4"/>
          </p:nvPr>
        </p:nvPicPr>
        <p:blipFill>
          <a:blip r:embed="rId4"/>
          <a:stretch>
            <a:fillRect/>
          </a:stretch>
        </p:blipFill>
        <p:spPr>
          <a:xfrm>
            <a:off x="6191667" y="1940876"/>
            <a:ext cx="5611813" cy="3720742"/>
          </a:xfrm>
        </p:spPr>
      </p:pic>
      <p:graphicFrame>
        <p:nvGraphicFramePr>
          <p:cNvPr id="19" name="Table 18">
            <a:extLst>
              <a:ext uri="{FF2B5EF4-FFF2-40B4-BE49-F238E27FC236}">
                <a16:creationId xmlns:a16="http://schemas.microsoft.com/office/drawing/2014/main" id="{6A426581-B99A-32F6-BCC8-709869EE92F9}"/>
              </a:ext>
            </a:extLst>
          </p:cNvPr>
          <p:cNvGraphicFramePr>
            <a:graphicFrameLocks noGrp="1"/>
          </p:cNvGraphicFramePr>
          <p:nvPr>
            <p:extLst>
              <p:ext uri="{D42A27DB-BD31-4B8C-83A1-F6EECF244321}">
                <p14:modId xmlns:p14="http://schemas.microsoft.com/office/powerpoint/2010/main" val="2337698608"/>
              </p:ext>
            </p:extLst>
          </p:nvPr>
        </p:nvGraphicFramePr>
        <p:xfrm>
          <a:off x="7556577" y="5691965"/>
          <a:ext cx="3646486" cy="731520"/>
        </p:xfrm>
        <a:graphic>
          <a:graphicData uri="http://schemas.openxmlformats.org/drawingml/2006/table">
            <a:tbl>
              <a:tblPr firstRow="1" bandRow="1">
                <a:tableStyleId>{5940675A-B579-460E-94D1-54222C63F5DA}</a:tableStyleId>
              </a:tblPr>
              <a:tblGrid>
                <a:gridCol w="1136968">
                  <a:extLst>
                    <a:ext uri="{9D8B030D-6E8A-4147-A177-3AD203B41FA5}">
                      <a16:colId xmlns:a16="http://schemas.microsoft.com/office/drawing/2014/main" val="745942290"/>
                    </a:ext>
                  </a:extLst>
                </a:gridCol>
                <a:gridCol w="644842">
                  <a:extLst>
                    <a:ext uri="{9D8B030D-6E8A-4147-A177-3AD203B41FA5}">
                      <a16:colId xmlns:a16="http://schemas.microsoft.com/office/drawing/2014/main" val="1206844393"/>
                    </a:ext>
                  </a:extLst>
                </a:gridCol>
                <a:gridCol w="644842">
                  <a:extLst>
                    <a:ext uri="{9D8B030D-6E8A-4147-A177-3AD203B41FA5}">
                      <a16:colId xmlns:a16="http://schemas.microsoft.com/office/drawing/2014/main" val="3915609994"/>
                    </a:ext>
                  </a:extLst>
                </a:gridCol>
                <a:gridCol w="644842">
                  <a:extLst>
                    <a:ext uri="{9D8B030D-6E8A-4147-A177-3AD203B41FA5}">
                      <a16:colId xmlns:a16="http://schemas.microsoft.com/office/drawing/2014/main" val="73880325"/>
                    </a:ext>
                  </a:extLst>
                </a:gridCol>
                <a:gridCol w="574992">
                  <a:extLst>
                    <a:ext uri="{9D8B030D-6E8A-4147-A177-3AD203B41FA5}">
                      <a16:colId xmlns:a16="http://schemas.microsoft.com/office/drawing/2014/main" val="1751215235"/>
                    </a:ext>
                  </a:extLst>
                </a:gridCol>
              </a:tblGrid>
              <a:tr h="0">
                <a:tc>
                  <a:txBody>
                    <a:bodyPr/>
                    <a:lstStyle/>
                    <a:p>
                      <a:pPr algn="ctr"/>
                      <a:r>
                        <a:rPr lang="en-US" sz="1000" b="1" dirty="0"/>
                        <a:t>Emittance 2022</a:t>
                      </a:r>
                    </a:p>
                  </a:txBody>
                  <a:tcPr anchor="ctr">
                    <a:solidFill>
                      <a:schemeClr val="bg1"/>
                    </a:solidFill>
                  </a:tcPr>
                </a:tc>
                <a:tc>
                  <a:txBody>
                    <a:bodyPr/>
                    <a:lstStyle/>
                    <a:p>
                      <a:pPr algn="ctr"/>
                      <a:r>
                        <a:rPr lang="en-US" sz="1000" b="1" dirty="0"/>
                        <a:t>B1H</a:t>
                      </a:r>
                    </a:p>
                  </a:txBody>
                  <a:tcPr anchor="ctr">
                    <a:solidFill>
                      <a:schemeClr val="bg1"/>
                    </a:solidFill>
                  </a:tcPr>
                </a:tc>
                <a:tc>
                  <a:txBody>
                    <a:bodyPr/>
                    <a:lstStyle/>
                    <a:p>
                      <a:pPr algn="ctr"/>
                      <a:r>
                        <a:rPr lang="en-US" sz="1000" b="1" dirty="0"/>
                        <a:t>B1V</a:t>
                      </a:r>
                    </a:p>
                  </a:txBody>
                  <a:tcPr anchor="ctr">
                    <a:solidFill>
                      <a:schemeClr val="bg1"/>
                    </a:solidFill>
                  </a:tcPr>
                </a:tc>
                <a:tc>
                  <a:txBody>
                    <a:bodyPr/>
                    <a:lstStyle/>
                    <a:p>
                      <a:pPr algn="ctr"/>
                      <a:r>
                        <a:rPr lang="en-US" sz="1000" b="1" dirty="0"/>
                        <a:t>B2H</a:t>
                      </a:r>
                    </a:p>
                  </a:txBody>
                  <a:tcPr anchor="ctr">
                    <a:solidFill>
                      <a:schemeClr val="bg1"/>
                    </a:solidFill>
                  </a:tcPr>
                </a:tc>
                <a:tc>
                  <a:txBody>
                    <a:bodyPr/>
                    <a:lstStyle/>
                    <a:p>
                      <a:pPr algn="ctr"/>
                      <a:r>
                        <a:rPr lang="en-US" sz="1000" b="1" dirty="0"/>
                        <a:t>B2V</a:t>
                      </a:r>
                    </a:p>
                  </a:txBody>
                  <a:tcPr anchor="ctr">
                    <a:solidFill>
                      <a:schemeClr val="bg1"/>
                    </a:solidFill>
                  </a:tcPr>
                </a:tc>
                <a:extLst>
                  <a:ext uri="{0D108BD9-81ED-4DB2-BD59-A6C34878D82A}">
                    <a16:rowId xmlns:a16="http://schemas.microsoft.com/office/drawing/2014/main" val="3932036111"/>
                  </a:ext>
                </a:extLst>
              </a:tr>
              <a:tr h="0">
                <a:tc>
                  <a:txBody>
                    <a:bodyPr/>
                    <a:lstStyle/>
                    <a:p>
                      <a:pPr algn="ctr"/>
                      <a:r>
                        <a:rPr lang="en-US" sz="1000" dirty="0"/>
                        <a:t>Injection</a:t>
                      </a:r>
                    </a:p>
                  </a:txBody>
                  <a:tcPr>
                    <a:solidFill>
                      <a:schemeClr val="bg1"/>
                    </a:solidFill>
                  </a:tcPr>
                </a:tc>
                <a:tc>
                  <a:txBody>
                    <a:bodyPr/>
                    <a:lstStyle/>
                    <a:p>
                      <a:pPr algn="ctr"/>
                      <a:r>
                        <a:rPr lang="en-US" sz="1000" dirty="0"/>
                        <a:t>12.77%</a:t>
                      </a:r>
                    </a:p>
                  </a:txBody>
                  <a:tcPr>
                    <a:solidFill>
                      <a:schemeClr val="bg1"/>
                    </a:solidFill>
                  </a:tcPr>
                </a:tc>
                <a:tc>
                  <a:txBody>
                    <a:bodyPr/>
                    <a:lstStyle/>
                    <a:p>
                      <a:pPr algn="ctr"/>
                      <a:r>
                        <a:rPr lang="en-US" sz="1000" dirty="0"/>
                        <a:t>7.04%</a:t>
                      </a:r>
                    </a:p>
                  </a:txBody>
                  <a:tcPr>
                    <a:solidFill>
                      <a:schemeClr val="bg1"/>
                    </a:solidFill>
                  </a:tcPr>
                </a:tc>
                <a:tc>
                  <a:txBody>
                    <a:bodyPr/>
                    <a:lstStyle/>
                    <a:p>
                      <a:pPr algn="ctr"/>
                      <a:r>
                        <a:rPr lang="en-US" sz="1000" dirty="0"/>
                        <a:t>12.02%</a:t>
                      </a:r>
                    </a:p>
                  </a:txBody>
                  <a:tcPr>
                    <a:solidFill>
                      <a:schemeClr val="bg1"/>
                    </a:solidFill>
                  </a:tcPr>
                </a:tc>
                <a:tc>
                  <a:txBody>
                    <a:bodyPr/>
                    <a:lstStyle/>
                    <a:p>
                      <a:pPr algn="ctr"/>
                      <a:r>
                        <a:rPr lang="en-US" sz="1000" dirty="0"/>
                        <a:t>7.00%</a:t>
                      </a:r>
                    </a:p>
                  </a:txBody>
                  <a:tcPr>
                    <a:solidFill>
                      <a:schemeClr val="bg1"/>
                    </a:solidFill>
                  </a:tcPr>
                </a:tc>
                <a:extLst>
                  <a:ext uri="{0D108BD9-81ED-4DB2-BD59-A6C34878D82A}">
                    <a16:rowId xmlns:a16="http://schemas.microsoft.com/office/drawing/2014/main" val="3861777639"/>
                  </a:ext>
                </a:extLst>
              </a:tr>
              <a:tr h="143295">
                <a:tc>
                  <a:txBody>
                    <a:bodyPr/>
                    <a:lstStyle/>
                    <a:p>
                      <a:pPr algn="ctr"/>
                      <a:r>
                        <a:rPr lang="en-US" sz="1000" dirty="0"/>
                        <a:t>Stable</a:t>
                      </a:r>
                    </a:p>
                  </a:txBody>
                  <a:tcPr>
                    <a:solidFill>
                      <a:schemeClr val="bg1"/>
                    </a:solidFill>
                  </a:tcPr>
                </a:tc>
                <a:tc>
                  <a:txBody>
                    <a:bodyPr/>
                    <a:lstStyle/>
                    <a:p>
                      <a:pPr algn="ctr"/>
                      <a:r>
                        <a:rPr lang="en-US" sz="1000" dirty="0"/>
                        <a:t>11.31%</a:t>
                      </a:r>
                    </a:p>
                  </a:txBody>
                  <a:tcPr>
                    <a:solidFill>
                      <a:schemeClr val="bg1"/>
                    </a:solidFill>
                  </a:tcPr>
                </a:tc>
                <a:tc>
                  <a:txBody>
                    <a:bodyPr/>
                    <a:lstStyle/>
                    <a:p>
                      <a:pPr algn="ctr"/>
                      <a:r>
                        <a:rPr lang="en-US" sz="1000" dirty="0"/>
                        <a:t>8.00%</a:t>
                      </a:r>
                    </a:p>
                  </a:txBody>
                  <a:tcPr>
                    <a:solidFill>
                      <a:schemeClr val="bg1"/>
                    </a:solidFill>
                  </a:tcPr>
                </a:tc>
                <a:tc>
                  <a:txBody>
                    <a:bodyPr/>
                    <a:lstStyle/>
                    <a:p>
                      <a:pPr algn="ctr"/>
                      <a:r>
                        <a:rPr lang="en-US" sz="1000" dirty="0"/>
                        <a:t>11.17%</a:t>
                      </a:r>
                    </a:p>
                  </a:txBody>
                  <a:tcPr>
                    <a:solidFill>
                      <a:schemeClr val="bg1"/>
                    </a:solidFill>
                  </a:tcPr>
                </a:tc>
                <a:tc>
                  <a:txBody>
                    <a:bodyPr/>
                    <a:lstStyle/>
                    <a:p>
                      <a:pPr algn="ctr"/>
                      <a:r>
                        <a:rPr lang="en-US" sz="1000" dirty="0"/>
                        <a:t>9.39%</a:t>
                      </a:r>
                    </a:p>
                  </a:txBody>
                  <a:tcPr>
                    <a:solidFill>
                      <a:schemeClr val="bg1"/>
                    </a:solidFill>
                  </a:tcPr>
                </a:tc>
                <a:extLst>
                  <a:ext uri="{0D108BD9-81ED-4DB2-BD59-A6C34878D82A}">
                    <a16:rowId xmlns:a16="http://schemas.microsoft.com/office/drawing/2014/main" val="4241669773"/>
                  </a:ext>
                </a:extLst>
              </a:tr>
            </a:tbl>
          </a:graphicData>
        </a:graphic>
      </p:graphicFrame>
      <p:sp>
        <p:nvSpPr>
          <p:cNvPr id="7" name="TextBox 6">
            <a:extLst>
              <a:ext uri="{FF2B5EF4-FFF2-40B4-BE49-F238E27FC236}">
                <a16:creationId xmlns:a16="http://schemas.microsoft.com/office/drawing/2014/main" id="{84744A09-45F6-3CE7-CF9E-2560D02C75C9}"/>
              </a:ext>
            </a:extLst>
          </p:cNvPr>
          <p:cNvSpPr txBox="1"/>
          <p:nvPr/>
        </p:nvSpPr>
        <p:spPr>
          <a:xfrm>
            <a:off x="1001925" y="5940863"/>
            <a:ext cx="5240217" cy="246221"/>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lIns="0" tIns="0" rIns="0" bIns="0" rtlCol="0">
            <a:spAutoFit/>
          </a:bodyPr>
          <a:lstStyle/>
          <a:p>
            <a:pPr algn="l"/>
            <a:r>
              <a:rPr lang="en-US" sz="1600" dirty="0"/>
              <a:t>These would translate to &gt;10% b2b luminosity fluctuation!</a:t>
            </a:r>
          </a:p>
        </p:txBody>
      </p:sp>
      <p:sp>
        <p:nvSpPr>
          <p:cNvPr id="6" name="TextBox 5">
            <a:extLst>
              <a:ext uri="{FF2B5EF4-FFF2-40B4-BE49-F238E27FC236}">
                <a16:creationId xmlns:a16="http://schemas.microsoft.com/office/drawing/2014/main" id="{D2FD33C1-9985-0E54-DC4C-CBE8DBA70288}"/>
              </a:ext>
            </a:extLst>
          </p:cNvPr>
          <p:cNvSpPr txBox="1"/>
          <p:nvPr/>
        </p:nvSpPr>
        <p:spPr>
          <a:xfrm>
            <a:off x="6744072" y="2000977"/>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8" name="TextBox 7">
            <a:extLst>
              <a:ext uri="{FF2B5EF4-FFF2-40B4-BE49-F238E27FC236}">
                <a16:creationId xmlns:a16="http://schemas.microsoft.com/office/drawing/2014/main" id="{AF17D899-95FD-A7C7-51B0-71613A05D262}"/>
              </a:ext>
            </a:extLst>
          </p:cNvPr>
          <p:cNvSpPr txBox="1"/>
          <p:nvPr/>
        </p:nvSpPr>
        <p:spPr>
          <a:xfrm>
            <a:off x="9507338" y="2035610"/>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9" name="TextBox 8">
            <a:extLst>
              <a:ext uri="{FF2B5EF4-FFF2-40B4-BE49-F238E27FC236}">
                <a16:creationId xmlns:a16="http://schemas.microsoft.com/office/drawing/2014/main" id="{66528384-232D-8153-542B-2549F8667808}"/>
              </a:ext>
            </a:extLst>
          </p:cNvPr>
          <p:cNvSpPr txBox="1"/>
          <p:nvPr/>
        </p:nvSpPr>
        <p:spPr>
          <a:xfrm>
            <a:off x="6745223" y="3866763"/>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12" name="TextBox 11">
            <a:extLst>
              <a:ext uri="{FF2B5EF4-FFF2-40B4-BE49-F238E27FC236}">
                <a16:creationId xmlns:a16="http://schemas.microsoft.com/office/drawing/2014/main" id="{4B3C9AAB-633D-28EC-EAC2-23C1410F0806}"/>
              </a:ext>
            </a:extLst>
          </p:cNvPr>
          <p:cNvSpPr txBox="1"/>
          <p:nvPr/>
        </p:nvSpPr>
        <p:spPr>
          <a:xfrm>
            <a:off x="9507339" y="3892603"/>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
        <p:nvSpPr>
          <p:cNvPr id="13" name="TextBox 12">
            <a:extLst>
              <a:ext uri="{FF2B5EF4-FFF2-40B4-BE49-F238E27FC236}">
                <a16:creationId xmlns:a16="http://schemas.microsoft.com/office/drawing/2014/main" id="{9A9B12FB-6ADF-1B10-F169-20FD0AF08304}"/>
              </a:ext>
            </a:extLst>
          </p:cNvPr>
          <p:cNvSpPr txBox="1"/>
          <p:nvPr/>
        </p:nvSpPr>
        <p:spPr>
          <a:xfrm>
            <a:off x="1149333" y="2126511"/>
            <a:ext cx="359073" cy="276999"/>
          </a:xfrm>
          <a:prstGeom prst="rect">
            <a:avLst/>
          </a:prstGeom>
          <a:noFill/>
        </p:spPr>
        <p:txBody>
          <a:bodyPr wrap="none" lIns="0" tIns="0" rIns="0" bIns="0" rtlCol="0">
            <a:spAutoFit/>
          </a:bodyPr>
          <a:lstStyle/>
          <a:p>
            <a:pPr algn="l"/>
            <a:r>
              <a:rPr lang="en-US" b="1" dirty="0">
                <a:solidFill>
                  <a:srgbClr val="C00000"/>
                </a:solidFill>
              </a:rPr>
              <a:t>B1 </a:t>
            </a:r>
          </a:p>
        </p:txBody>
      </p:sp>
      <p:sp>
        <p:nvSpPr>
          <p:cNvPr id="14" name="TextBox 13">
            <a:extLst>
              <a:ext uri="{FF2B5EF4-FFF2-40B4-BE49-F238E27FC236}">
                <a16:creationId xmlns:a16="http://schemas.microsoft.com/office/drawing/2014/main" id="{DC04BB4A-DD9B-8E27-201D-33E92CC90873}"/>
              </a:ext>
            </a:extLst>
          </p:cNvPr>
          <p:cNvSpPr txBox="1"/>
          <p:nvPr/>
        </p:nvSpPr>
        <p:spPr>
          <a:xfrm>
            <a:off x="3912599" y="2161144"/>
            <a:ext cx="359073" cy="276999"/>
          </a:xfrm>
          <a:prstGeom prst="rect">
            <a:avLst/>
          </a:prstGeom>
          <a:noFill/>
        </p:spPr>
        <p:txBody>
          <a:bodyPr wrap="none" lIns="0" tIns="0" rIns="0" bIns="0" rtlCol="0">
            <a:spAutoFit/>
          </a:bodyPr>
          <a:lstStyle/>
          <a:p>
            <a:pPr algn="l"/>
            <a:r>
              <a:rPr lang="en-US" b="1" dirty="0">
                <a:solidFill>
                  <a:srgbClr val="C00000"/>
                </a:solidFill>
              </a:rPr>
              <a:t>B2 </a:t>
            </a:r>
          </a:p>
        </p:txBody>
      </p:sp>
    </p:spTree>
    <p:extLst>
      <p:ext uri="{BB962C8B-B14F-4D97-AF65-F5344CB8AC3E}">
        <p14:creationId xmlns:p14="http://schemas.microsoft.com/office/powerpoint/2010/main" val="1884669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D7EC6-B313-8433-5F62-FB8414DBF336}"/>
              </a:ext>
            </a:extLst>
          </p:cNvPr>
          <p:cNvSpPr>
            <a:spLocks noGrp="1"/>
          </p:cNvSpPr>
          <p:nvPr>
            <p:ph idx="1"/>
          </p:nvPr>
        </p:nvSpPr>
        <p:spPr/>
        <p:txBody>
          <a:bodyPr>
            <a:normAutofit fontScale="92500" lnSpcReduction="20000"/>
          </a:bodyPr>
          <a:lstStyle/>
          <a:p>
            <a:pPr marL="342900" indent="-342900">
              <a:buFont typeface="Arial" panose="020B0604020202020204" pitchFamily="34" charset="0"/>
              <a:buChar char="•"/>
            </a:pPr>
            <a:r>
              <a:rPr lang="en-US" dirty="0"/>
              <a:t>Data sets used for the analysis</a:t>
            </a:r>
          </a:p>
          <a:p>
            <a:pPr marL="666900" lvl="1" indent="-342900">
              <a:buFont typeface="Arial" panose="020B0604020202020204" pitchFamily="34" charset="0"/>
              <a:buChar char="•"/>
            </a:pPr>
            <a:r>
              <a:rPr lang="en-US" dirty="0"/>
              <a:t>Data from </a:t>
            </a:r>
            <a:r>
              <a:rPr lang="en-US" b="1" dirty="0">
                <a:solidFill>
                  <a:srgbClr val="C00000"/>
                </a:solidFill>
              </a:rPr>
              <a:t>2022</a:t>
            </a:r>
            <a:r>
              <a:rPr lang="en-US" dirty="0"/>
              <a:t> : </a:t>
            </a:r>
            <a:r>
              <a:rPr lang="en-US" b="1" dirty="0">
                <a:solidFill>
                  <a:srgbClr val="C00000"/>
                </a:solidFill>
              </a:rPr>
              <a:t>BCMS-type</a:t>
            </a:r>
            <a:r>
              <a:rPr lang="en-US" dirty="0"/>
              <a:t> beams and  from </a:t>
            </a:r>
            <a:r>
              <a:rPr lang="en-US" b="1" dirty="0">
                <a:solidFill>
                  <a:srgbClr val="C00000"/>
                </a:solidFill>
              </a:rPr>
              <a:t>2023</a:t>
            </a:r>
            <a:r>
              <a:rPr lang="en-US" dirty="0"/>
              <a:t>  : hybrid </a:t>
            </a:r>
            <a:r>
              <a:rPr lang="en-US" b="1" dirty="0">
                <a:solidFill>
                  <a:srgbClr val="C00000"/>
                </a:solidFill>
              </a:rPr>
              <a:t>STANDARD-type</a:t>
            </a:r>
            <a:r>
              <a:rPr lang="en-US" dirty="0"/>
              <a:t> beams</a:t>
            </a:r>
          </a:p>
          <a:p>
            <a:pPr marL="342900" indent="-342900">
              <a:buFont typeface="Arial" panose="020B0604020202020204" pitchFamily="34" charset="0"/>
              <a:buChar char="•"/>
            </a:pPr>
            <a:r>
              <a:rPr lang="en-US" dirty="0"/>
              <a:t>Our basis of understanding: “</a:t>
            </a:r>
            <a:r>
              <a:rPr lang="en-US" dirty="0">
                <a:solidFill>
                  <a:srgbClr val="C00000"/>
                </a:solidFill>
              </a:rPr>
              <a:t>The Model</a:t>
            </a:r>
            <a:r>
              <a:rPr lang="en-US" dirty="0"/>
              <a:t>”</a:t>
            </a:r>
            <a:r>
              <a:rPr lang="en-US" baseline="-25000" dirty="0"/>
              <a:t>, i.e. emittance evolution and luminosity model</a:t>
            </a:r>
            <a:r>
              <a:rPr lang="en-US" dirty="0"/>
              <a:t> - reminder</a:t>
            </a:r>
            <a:endParaRPr lang="en-US" baseline="-25000" dirty="0"/>
          </a:p>
          <a:p>
            <a:pPr marL="342900" indent="-342900">
              <a:buFont typeface="Arial" panose="020B0604020202020204" pitchFamily="34" charset="0"/>
              <a:buChar char="•"/>
            </a:pPr>
            <a:r>
              <a:rPr lang="en-US" dirty="0"/>
              <a:t>Emittance</a:t>
            </a:r>
          </a:p>
          <a:p>
            <a:pPr marL="666900" lvl="1" indent="-342900">
              <a:buFont typeface="Arial" panose="020B0604020202020204" pitchFamily="34" charset="0"/>
              <a:buChar char="•"/>
            </a:pPr>
            <a:r>
              <a:rPr lang="en-US" dirty="0"/>
              <a:t>Studies at injection energy</a:t>
            </a:r>
          </a:p>
          <a:p>
            <a:pPr marL="666900" lvl="1" indent="-342900">
              <a:buFont typeface="Arial" panose="020B0604020202020204" pitchFamily="34" charset="0"/>
              <a:buChar char="•"/>
            </a:pPr>
            <a:r>
              <a:rPr lang="en-US" dirty="0"/>
              <a:t>Evolution during acceleration</a:t>
            </a:r>
          </a:p>
          <a:p>
            <a:pPr marL="666900" lvl="1" indent="-342900">
              <a:buFont typeface="Arial" panose="020B0604020202020204" pitchFamily="34" charset="0"/>
              <a:buChar char="•"/>
            </a:pPr>
            <a:r>
              <a:rPr lang="en-US" dirty="0"/>
              <a:t>Evolution during collisions</a:t>
            </a:r>
          </a:p>
          <a:p>
            <a:pPr lvl="1" indent="0">
              <a:buNone/>
            </a:pPr>
            <a:endParaRPr lang="en-US" dirty="0"/>
          </a:p>
          <a:p>
            <a:pPr lvl="1" indent="0">
              <a:buNone/>
            </a:pPr>
            <a:r>
              <a:rPr lang="en-US" dirty="0">
                <a:solidFill>
                  <a:srgbClr val="000000"/>
                </a:solidFill>
              </a:rPr>
              <a:t>Bunch-by-bunch analysis on emittance, intensity, luminosity</a:t>
            </a:r>
          </a:p>
          <a:p>
            <a:pPr lvl="1" indent="0">
              <a:buNone/>
            </a:pPr>
            <a:r>
              <a:rPr lang="en-US" dirty="0">
                <a:solidFill>
                  <a:srgbClr val="000000"/>
                </a:solidFill>
              </a:rPr>
              <a:t>Bunch-to-bunch fluctuations</a:t>
            </a:r>
          </a:p>
          <a:p>
            <a:pPr marL="342900" indent="-342900">
              <a:buFont typeface="Arial" panose="020B0604020202020204" pitchFamily="34" charset="0"/>
              <a:buChar char="•"/>
            </a:pPr>
            <a:r>
              <a:rPr lang="en-US" dirty="0"/>
              <a:t>Beam lifetime and Luminosity </a:t>
            </a:r>
          </a:p>
          <a:p>
            <a:pPr marL="342900" indent="-342900">
              <a:buFont typeface="Arial" panose="020B0604020202020204" pitchFamily="34" charset="0"/>
              <a:buChar char="•"/>
            </a:pPr>
            <a:r>
              <a:rPr lang="en-US" dirty="0"/>
              <a:t>Beam stability</a:t>
            </a:r>
          </a:p>
          <a:p>
            <a:pPr marL="342900" indent="-342900">
              <a:buFont typeface="Arial" panose="020B0604020202020204" pitchFamily="34" charset="0"/>
              <a:buChar char="•"/>
            </a:pPr>
            <a:r>
              <a:rPr lang="en-US" dirty="0"/>
              <a:t>Summary &amp; Outlook </a:t>
            </a:r>
          </a:p>
        </p:txBody>
      </p:sp>
      <p:sp>
        <p:nvSpPr>
          <p:cNvPr id="3" name="Title 2">
            <a:extLst>
              <a:ext uri="{FF2B5EF4-FFF2-40B4-BE49-F238E27FC236}">
                <a16:creationId xmlns:a16="http://schemas.microsoft.com/office/drawing/2014/main" id="{BA5F359A-E0F8-723F-24AB-87B39F620836}"/>
              </a:ext>
            </a:extLst>
          </p:cNvPr>
          <p:cNvSpPr>
            <a:spLocks noGrp="1"/>
          </p:cNvSpPr>
          <p:nvPr>
            <p:ph type="title"/>
          </p:nvPr>
        </p:nvSpPr>
        <p:spPr/>
        <p:txBody>
          <a:bodyPr/>
          <a:lstStyle/>
          <a:p>
            <a:r>
              <a:rPr lang="en-US" dirty="0"/>
              <a:t>Outline</a:t>
            </a:r>
          </a:p>
        </p:txBody>
      </p:sp>
      <p:sp>
        <p:nvSpPr>
          <p:cNvPr id="4" name="Date Placeholder 3">
            <a:extLst>
              <a:ext uri="{FF2B5EF4-FFF2-40B4-BE49-F238E27FC236}">
                <a16:creationId xmlns:a16="http://schemas.microsoft.com/office/drawing/2014/main" id="{0C137A6B-85C1-A633-E960-5DC7BA85DF3A}"/>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9CF58CA9-18E7-02E6-A12C-35E426E0707A}"/>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58528147-A1DB-689A-03F3-63A0C65514F2}"/>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560366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p:txBody>
          <a:bodyPr/>
          <a:lstStyle/>
          <a:p>
            <a:r>
              <a:rPr lang="en-US" dirty="0"/>
              <a:t>Bunch Fluctuations</a:t>
            </a:r>
            <a:br>
              <a:rPr lang="en-US" dirty="0"/>
            </a:br>
            <a:r>
              <a:rPr lang="en-US" sz="2800" dirty="0">
                <a:solidFill>
                  <a:schemeClr val="accent1">
                    <a:lumMod val="40000"/>
                    <a:lumOff val="60000"/>
                  </a:schemeClr>
                </a:solidFill>
              </a:rPr>
              <a:t>Relative emittance and Intensity </a:t>
            </a:r>
            <a:r>
              <a:rPr lang="en-US" sz="2800" dirty="0" err="1">
                <a:solidFill>
                  <a:schemeClr val="accent1">
                    <a:lumMod val="40000"/>
                    <a:lumOff val="60000"/>
                  </a:schemeClr>
                </a:solidFill>
              </a:rPr>
              <a:t>bbb</a:t>
            </a:r>
            <a:r>
              <a:rPr lang="en-US" sz="2800" dirty="0">
                <a:solidFill>
                  <a:schemeClr val="accent1">
                    <a:lumMod val="40000"/>
                    <a:lumOff val="60000"/>
                  </a:schemeClr>
                </a:solidFill>
              </a:rPr>
              <a:t> variations - 2023</a:t>
            </a:r>
            <a:endParaRPr lang="en-US" dirty="0">
              <a:solidFill>
                <a:schemeClr val="accent1">
                  <a:lumMod val="40000"/>
                  <a:lumOff val="60000"/>
                </a:schemeClr>
              </a:solidFill>
            </a:endParaRPr>
          </a:p>
        </p:txBody>
      </p:sp>
      <p:sp>
        <p:nvSpPr>
          <p:cNvPr id="10" name="Text Placeholder 9">
            <a:extLst>
              <a:ext uri="{FF2B5EF4-FFF2-40B4-BE49-F238E27FC236}">
                <a16:creationId xmlns:a16="http://schemas.microsoft.com/office/drawing/2014/main" id="{6ABA4BED-4FA5-2193-491B-CBD39E85BBC8}"/>
              </a:ext>
            </a:extLst>
          </p:cNvPr>
          <p:cNvSpPr>
            <a:spLocks noGrp="1"/>
          </p:cNvSpPr>
          <p:nvPr>
            <p:ph type="body" idx="1"/>
          </p:nvPr>
        </p:nvSpPr>
        <p:spPr/>
        <p:txBody>
          <a:bodyPr>
            <a:normAutofit/>
          </a:bodyPr>
          <a:lstStyle/>
          <a:p>
            <a:r>
              <a:rPr lang="en-US" dirty="0"/>
              <a:t>Intensity - all fills</a:t>
            </a:r>
          </a:p>
        </p:txBody>
      </p:sp>
      <p:sp>
        <p:nvSpPr>
          <p:cNvPr id="11" name="Text Placeholder 10">
            <a:extLst>
              <a:ext uri="{FF2B5EF4-FFF2-40B4-BE49-F238E27FC236}">
                <a16:creationId xmlns:a16="http://schemas.microsoft.com/office/drawing/2014/main" id="{EA9F2286-8554-4D5B-AFA3-A45538C6B782}"/>
              </a:ext>
            </a:extLst>
          </p:cNvPr>
          <p:cNvSpPr>
            <a:spLocks noGrp="1"/>
          </p:cNvSpPr>
          <p:nvPr>
            <p:ph type="body" sz="quarter" idx="3"/>
          </p:nvPr>
        </p:nvSpPr>
        <p:spPr/>
        <p:txBody>
          <a:bodyPr/>
          <a:lstStyle/>
          <a:p>
            <a:r>
              <a:rPr lang="en-US" dirty="0"/>
              <a:t>Emittance - all fills</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D406C339-653C-889C-5DB6-B91EA6C234CC}"/>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15" name="Content Placeholder 14" descr="A graph of a graph of a bunch&#10;&#10;Description automatically generated with medium confidence">
            <a:extLst>
              <a:ext uri="{FF2B5EF4-FFF2-40B4-BE49-F238E27FC236}">
                <a16:creationId xmlns:a16="http://schemas.microsoft.com/office/drawing/2014/main" id="{048AB0B8-E3FF-F034-04E8-2636314C651C}"/>
              </a:ext>
            </a:extLst>
          </p:cNvPr>
          <p:cNvPicPr>
            <a:picLocks noGrp="1" noChangeAspect="1"/>
          </p:cNvPicPr>
          <p:nvPr>
            <p:ph sz="half" idx="2"/>
          </p:nvPr>
        </p:nvPicPr>
        <p:blipFill>
          <a:blip r:embed="rId3"/>
          <a:stretch>
            <a:fillRect/>
          </a:stretch>
        </p:blipFill>
        <p:spPr>
          <a:xfrm>
            <a:off x="407988" y="2460844"/>
            <a:ext cx="5616575" cy="3663511"/>
          </a:xfrm>
        </p:spPr>
      </p:pic>
      <p:pic>
        <p:nvPicPr>
          <p:cNvPr id="17" name="Content Placeholder 16" descr="A group of graphs showing different sizes of a number of objects&#10;&#10;Description automatically generated with medium confidence">
            <a:extLst>
              <a:ext uri="{FF2B5EF4-FFF2-40B4-BE49-F238E27FC236}">
                <a16:creationId xmlns:a16="http://schemas.microsoft.com/office/drawing/2014/main" id="{14E9E7E5-1913-19FC-F63C-D7B22B962BCB}"/>
              </a:ext>
            </a:extLst>
          </p:cNvPr>
          <p:cNvPicPr>
            <a:picLocks noGrp="1" noChangeAspect="1"/>
          </p:cNvPicPr>
          <p:nvPr>
            <p:ph sz="quarter" idx="4"/>
          </p:nvPr>
        </p:nvPicPr>
        <p:blipFill>
          <a:blip r:embed="rId4"/>
          <a:stretch>
            <a:fillRect/>
          </a:stretch>
        </p:blipFill>
        <p:spPr>
          <a:xfrm>
            <a:off x="6172200" y="1928835"/>
            <a:ext cx="5611813" cy="3660405"/>
          </a:xfrm>
        </p:spPr>
      </p:pic>
      <p:graphicFrame>
        <p:nvGraphicFramePr>
          <p:cNvPr id="18" name="Table 17">
            <a:extLst>
              <a:ext uri="{FF2B5EF4-FFF2-40B4-BE49-F238E27FC236}">
                <a16:creationId xmlns:a16="http://schemas.microsoft.com/office/drawing/2014/main" id="{D078617F-BF92-BE80-EB0D-A9693E9DA941}"/>
              </a:ext>
            </a:extLst>
          </p:cNvPr>
          <p:cNvGraphicFramePr>
            <a:graphicFrameLocks noGrp="1"/>
          </p:cNvGraphicFramePr>
          <p:nvPr>
            <p:extLst>
              <p:ext uri="{D42A27DB-BD31-4B8C-83A1-F6EECF244321}">
                <p14:modId xmlns:p14="http://schemas.microsoft.com/office/powerpoint/2010/main" val="890443634"/>
              </p:ext>
            </p:extLst>
          </p:nvPr>
        </p:nvGraphicFramePr>
        <p:xfrm>
          <a:off x="2489390" y="4712529"/>
          <a:ext cx="1991676" cy="883920"/>
        </p:xfrm>
        <a:graphic>
          <a:graphicData uri="http://schemas.openxmlformats.org/drawingml/2006/table">
            <a:tbl>
              <a:tblPr firstRow="1" bandRow="1">
                <a:tableStyleId>{5940675A-B579-460E-94D1-54222C63F5DA}</a:tableStyleId>
              </a:tblPr>
              <a:tblGrid>
                <a:gridCol w="841692">
                  <a:extLst>
                    <a:ext uri="{9D8B030D-6E8A-4147-A177-3AD203B41FA5}">
                      <a16:colId xmlns:a16="http://schemas.microsoft.com/office/drawing/2014/main" val="745942290"/>
                    </a:ext>
                  </a:extLst>
                </a:gridCol>
                <a:gridCol w="574992">
                  <a:extLst>
                    <a:ext uri="{9D8B030D-6E8A-4147-A177-3AD203B41FA5}">
                      <a16:colId xmlns:a16="http://schemas.microsoft.com/office/drawing/2014/main" val="1206844393"/>
                    </a:ext>
                  </a:extLst>
                </a:gridCol>
                <a:gridCol w="574992">
                  <a:extLst>
                    <a:ext uri="{9D8B030D-6E8A-4147-A177-3AD203B41FA5}">
                      <a16:colId xmlns:a16="http://schemas.microsoft.com/office/drawing/2014/main" val="3915609994"/>
                    </a:ext>
                  </a:extLst>
                </a:gridCol>
              </a:tblGrid>
              <a:tr h="370840">
                <a:tc>
                  <a:txBody>
                    <a:bodyPr/>
                    <a:lstStyle/>
                    <a:p>
                      <a:pPr algn="ctr"/>
                      <a:r>
                        <a:rPr lang="en-US" sz="1000" b="1" dirty="0"/>
                        <a:t>Intensity</a:t>
                      </a:r>
                    </a:p>
                    <a:p>
                      <a:pPr algn="ctr"/>
                      <a:r>
                        <a:rPr lang="en-US" sz="1000" b="1" dirty="0"/>
                        <a:t>2023</a:t>
                      </a:r>
                    </a:p>
                  </a:txBody>
                  <a:tcPr>
                    <a:solidFill>
                      <a:schemeClr val="bg1"/>
                    </a:solidFill>
                  </a:tcPr>
                </a:tc>
                <a:tc>
                  <a:txBody>
                    <a:bodyPr/>
                    <a:lstStyle/>
                    <a:p>
                      <a:pPr algn="ctr"/>
                      <a:r>
                        <a:rPr lang="en-US" sz="1000" b="1" dirty="0"/>
                        <a:t>B1</a:t>
                      </a:r>
                    </a:p>
                  </a:txBody>
                  <a:tcPr>
                    <a:solidFill>
                      <a:schemeClr val="bg1"/>
                    </a:solidFill>
                  </a:tcPr>
                </a:tc>
                <a:tc>
                  <a:txBody>
                    <a:bodyPr/>
                    <a:lstStyle/>
                    <a:p>
                      <a:pPr algn="ctr"/>
                      <a:r>
                        <a:rPr lang="en-US" sz="1000" b="1" dirty="0"/>
                        <a:t>B2</a:t>
                      </a:r>
                    </a:p>
                  </a:txBody>
                  <a:tcPr>
                    <a:solidFill>
                      <a:schemeClr val="bg1"/>
                    </a:solidFill>
                  </a:tcPr>
                </a:tc>
                <a:extLst>
                  <a:ext uri="{0D108BD9-81ED-4DB2-BD59-A6C34878D82A}">
                    <a16:rowId xmlns:a16="http://schemas.microsoft.com/office/drawing/2014/main" val="3932036111"/>
                  </a:ext>
                </a:extLst>
              </a:tr>
              <a:tr h="146179">
                <a:tc>
                  <a:txBody>
                    <a:bodyPr/>
                    <a:lstStyle/>
                    <a:p>
                      <a:pPr algn="ctr"/>
                      <a:r>
                        <a:rPr lang="en-US" sz="1000" dirty="0"/>
                        <a:t>Injection</a:t>
                      </a:r>
                    </a:p>
                  </a:txBody>
                  <a:tcPr>
                    <a:solidFill>
                      <a:schemeClr val="bg1"/>
                    </a:solidFill>
                  </a:tcPr>
                </a:tc>
                <a:tc>
                  <a:txBody>
                    <a:bodyPr/>
                    <a:lstStyle/>
                    <a:p>
                      <a:pPr algn="ctr"/>
                      <a:r>
                        <a:rPr lang="en-US" sz="1000" dirty="0"/>
                        <a:t>6.00%</a:t>
                      </a:r>
                    </a:p>
                  </a:txBody>
                  <a:tcPr>
                    <a:solidFill>
                      <a:schemeClr val="bg1"/>
                    </a:solidFill>
                  </a:tcPr>
                </a:tc>
                <a:tc>
                  <a:txBody>
                    <a:bodyPr/>
                    <a:lstStyle/>
                    <a:p>
                      <a:pPr algn="ctr"/>
                      <a:r>
                        <a:rPr lang="en-US" sz="1000" dirty="0"/>
                        <a:t>6.00%</a:t>
                      </a:r>
                    </a:p>
                  </a:txBody>
                  <a:tcPr>
                    <a:solidFill>
                      <a:schemeClr val="bg1"/>
                    </a:solidFill>
                  </a:tcPr>
                </a:tc>
                <a:extLst>
                  <a:ext uri="{0D108BD9-81ED-4DB2-BD59-A6C34878D82A}">
                    <a16:rowId xmlns:a16="http://schemas.microsoft.com/office/drawing/2014/main" val="3861777639"/>
                  </a:ext>
                </a:extLst>
              </a:tr>
              <a:tr h="143295">
                <a:tc>
                  <a:txBody>
                    <a:bodyPr/>
                    <a:lstStyle/>
                    <a:p>
                      <a:pPr algn="ctr"/>
                      <a:r>
                        <a:rPr lang="en-US" sz="1000" dirty="0"/>
                        <a:t>Stable</a:t>
                      </a:r>
                    </a:p>
                  </a:txBody>
                  <a:tcPr>
                    <a:solidFill>
                      <a:schemeClr val="bg1"/>
                    </a:solidFill>
                  </a:tcPr>
                </a:tc>
                <a:tc>
                  <a:txBody>
                    <a:bodyPr/>
                    <a:lstStyle/>
                    <a:p>
                      <a:pPr algn="ctr"/>
                      <a:r>
                        <a:rPr lang="en-US" sz="1000" dirty="0"/>
                        <a:t>6.15%</a:t>
                      </a:r>
                    </a:p>
                  </a:txBody>
                  <a:tcPr>
                    <a:solidFill>
                      <a:schemeClr val="bg1"/>
                    </a:solidFill>
                  </a:tcPr>
                </a:tc>
                <a:tc>
                  <a:txBody>
                    <a:bodyPr/>
                    <a:lstStyle/>
                    <a:p>
                      <a:pPr algn="ctr"/>
                      <a:r>
                        <a:rPr lang="en-US" sz="1000" dirty="0"/>
                        <a:t>6.00%</a:t>
                      </a:r>
                    </a:p>
                  </a:txBody>
                  <a:tcPr>
                    <a:solidFill>
                      <a:schemeClr val="bg1"/>
                    </a:solidFill>
                  </a:tcPr>
                </a:tc>
                <a:extLst>
                  <a:ext uri="{0D108BD9-81ED-4DB2-BD59-A6C34878D82A}">
                    <a16:rowId xmlns:a16="http://schemas.microsoft.com/office/drawing/2014/main" val="4241669773"/>
                  </a:ext>
                </a:extLst>
              </a:tr>
            </a:tbl>
          </a:graphicData>
        </a:graphic>
      </p:graphicFrame>
      <p:graphicFrame>
        <p:nvGraphicFramePr>
          <p:cNvPr id="19" name="Table 18">
            <a:extLst>
              <a:ext uri="{FF2B5EF4-FFF2-40B4-BE49-F238E27FC236}">
                <a16:creationId xmlns:a16="http://schemas.microsoft.com/office/drawing/2014/main" id="{6A426581-B99A-32F6-BCC8-709869EE92F9}"/>
              </a:ext>
            </a:extLst>
          </p:cNvPr>
          <p:cNvGraphicFramePr>
            <a:graphicFrameLocks noGrp="1"/>
          </p:cNvGraphicFramePr>
          <p:nvPr>
            <p:extLst>
              <p:ext uri="{D42A27DB-BD31-4B8C-83A1-F6EECF244321}">
                <p14:modId xmlns:p14="http://schemas.microsoft.com/office/powerpoint/2010/main" val="3730115560"/>
              </p:ext>
            </p:extLst>
          </p:nvPr>
        </p:nvGraphicFramePr>
        <p:xfrm>
          <a:off x="8104152" y="5661248"/>
          <a:ext cx="3506786" cy="731520"/>
        </p:xfrm>
        <a:graphic>
          <a:graphicData uri="http://schemas.openxmlformats.org/drawingml/2006/table">
            <a:tbl>
              <a:tblPr firstRow="1" bandRow="1">
                <a:tableStyleId>{5940675A-B579-460E-94D1-54222C63F5DA}</a:tableStyleId>
              </a:tblPr>
              <a:tblGrid>
                <a:gridCol w="1136968">
                  <a:extLst>
                    <a:ext uri="{9D8B030D-6E8A-4147-A177-3AD203B41FA5}">
                      <a16:colId xmlns:a16="http://schemas.microsoft.com/office/drawing/2014/main" val="745942290"/>
                    </a:ext>
                  </a:extLst>
                </a:gridCol>
                <a:gridCol w="574992">
                  <a:extLst>
                    <a:ext uri="{9D8B030D-6E8A-4147-A177-3AD203B41FA5}">
                      <a16:colId xmlns:a16="http://schemas.microsoft.com/office/drawing/2014/main" val="1206844393"/>
                    </a:ext>
                  </a:extLst>
                </a:gridCol>
                <a:gridCol w="644842">
                  <a:extLst>
                    <a:ext uri="{9D8B030D-6E8A-4147-A177-3AD203B41FA5}">
                      <a16:colId xmlns:a16="http://schemas.microsoft.com/office/drawing/2014/main" val="3915609994"/>
                    </a:ext>
                  </a:extLst>
                </a:gridCol>
                <a:gridCol w="574992">
                  <a:extLst>
                    <a:ext uri="{9D8B030D-6E8A-4147-A177-3AD203B41FA5}">
                      <a16:colId xmlns:a16="http://schemas.microsoft.com/office/drawing/2014/main" val="73880325"/>
                    </a:ext>
                  </a:extLst>
                </a:gridCol>
                <a:gridCol w="574992">
                  <a:extLst>
                    <a:ext uri="{9D8B030D-6E8A-4147-A177-3AD203B41FA5}">
                      <a16:colId xmlns:a16="http://schemas.microsoft.com/office/drawing/2014/main" val="1751215235"/>
                    </a:ext>
                  </a:extLst>
                </a:gridCol>
              </a:tblGrid>
              <a:tr h="160500">
                <a:tc>
                  <a:txBody>
                    <a:bodyPr/>
                    <a:lstStyle/>
                    <a:p>
                      <a:pPr algn="ctr"/>
                      <a:r>
                        <a:rPr lang="en-US" sz="1000" b="1" dirty="0"/>
                        <a:t>Emittance 2023</a:t>
                      </a:r>
                    </a:p>
                  </a:txBody>
                  <a:tcPr anchor="ctr">
                    <a:solidFill>
                      <a:schemeClr val="bg1"/>
                    </a:solidFill>
                  </a:tcPr>
                </a:tc>
                <a:tc>
                  <a:txBody>
                    <a:bodyPr/>
                    <a:lstStyle/>
                    <a:p>
                      <a:pPr algn="ctr"/>
                      <a:r>
                        <a:rPr lang="en-US" sz="1000" b="1" dirty="0"/>
                        <a:t>B1H</a:t>
                      </a:r>
                    </a:p>
                  </a:txBody>
                  <a:tcPr anchor="ctr">
                    <a:solidFill>
                      <a:schemeClr val="bg1"/>
                    </a:solidFill>
                  </a:tcPr>
                </a:tc>
                <a:tc>
                  <a:txBody>
                    <a:bodyPr/>
                    <a:lstStyle/>
                    <a:p>
                      <a:pPr algn="ctr"/>
                      <a:r>
                        <a:rPr lang="en-US" sz="1000" b="1" dirty="0"/>
                        <a:t>B1V</a:t>
                      </a:r>
                    </a:p>
                  </a:txBody>
                  <a:tcPr anchor="ctr">
                    <a:solidFill>
                      <a:schemeClr val="bg1"/>
                    </a:solidFill>
                  </a:tcPr>
                </a:tc>
                <a:tc>
                  <a:txBody>
                    <a:bodyPr/>
                    <a:lstStyle/>
                    <a:p>
                      <a:pPr algn="ctr"/>
                      <a:r>
                        <a:rPr lang="en-US" sz="1000" b="1" dirty="0"/>
                        <a:t>B2H</a:t>
                      </a:r>
                    </a:p>
                  </a:txBody>
                  <a:tcPr anchor="ctr">
                    <a:solidFill>
                      <a:schemeClr val="bg1"/>
                    </a:solidFill>
                  </a:tcPr>
                </a:tc>
                <a:tc>
                  <a:txBody>
                    <a:bodyPr/>
                    <a:lstStyle/>
                    <a:p>
                      <a:pPr algn="ctr"/>
                      <a:r>
                        <a:rPr lang="en-US" sz="1000" b="1" dirty="0"/>
                        <a:t>B2V</a:t>
                      </a:r>
                    </a:p>
                  </a:txBody>
                  <a:tcPr anchor="ctr">
                    <a:solidFill>
                      <a:schemeClr val="bg1"/>
                    </a:solidFill>
                  </a:tcPr>
                </a:tc>
                <a:extLst>
                  <a:ext uri="{0D108BD9-81ED-4DB2-BD59-A6C34878D82A}">
                    <a16:rowId xmlns:a16="http://schemas.microsoft.com/office/drawing/2014/main" val="3932036111"/>
                  </a:ext>
                </a:extLst>
              </a:tr>
              <a:tr h="146179">
                <a:tc>
                  <a:txBody>
                    <a:bodyPr/>
                    <a:lstStyle/>
                    <a:p>
                      <a:pPr algn="ctr"/>
                      <a:r>
                        <a:rPr lang="en-US" sz="1000" dirty="0"/>
                        <a:t>Injection</a:t>
                      </a:r>
                    </a:p>
                  </a:txBody>
                  <a:tcPr>
                    <a:solidFill>
                      <a:schemeClr val="bg1"/>
                    </a:solidFill>
                  </a:tcPr>
                </a:tc>
                <a:tc>
                  <a:txBody>
                    <a:bodyPr/>
                    <a:lstStyle/>
                    <a:p>
                      <a:pPr algn="ctr"/>
                      <a:r>
                        <a:rPr lang="en-US" sz="1000" dirty="0"/>
                        <a:t>8.17%</a:t>
                      </a:r>
                    </a:p>
                  </a:txBody>
                  <a:tcPr>
                    <a:solidFill>
                      <a:schemeClr val="bg1"/>
                    </a:solidFill>
                  </a:tcPr>
                </a:tc>
                <a:tc>
                  <a:txBody>
                    <a:bodyPr/>
                    <a:lstStyle/>
                    <a:p>
                      <a:pPr algn="ctr"/>
                      <a:r>
                        <a:rPr lang="en-US" sz="1000" dirty="0"/>
                        <a:t>5.95%</a:t>
                      </a:r>
                    </a:p>
                  </a:txBody>
                  <a:tcPr>
                    <a:solidFill>
                      <a:schemeClr val="bg1"/>
                    </a:solidFill>
                  </a:tcPr>
                </a:tc>
                <a:tc>
                  <a:txBody>
                    <a:bodyPr/>
                    <a:lstStyle/>
                    <a:p>
                      <a:pPr algn="ctr"/>
                      <a:r>
                        <a:rPr lang="en-US" sz="1000" dirty="0"/>
                        <a:t>8.19%</a:t>
                      </a:r>
                    </a:p>
                  </a:txBody>
                  <a:tcPr>
                    <a:solidFill>
                      <a:schemeClr val="bg1"/>
                    </a:solidFill>
                  </a:tcPr>
                </a:tc>
                <a:tc>
                  <a:txBody>
                    <a:bodyPr/>
                    <a:lstStyle/>
                    <a:p>
                      <a:pPr algn="ctr"/>
                      <a:r>
                        <a:rPr lang="en-US" sz="1000" dirty="0"/>
                        <a:t>7.89%</a:t>
                      </a:r>
                    </a:p>
                  </a:txBody>
                  <a:tcPr>
                    <a:solidFill>
                      <a:schemeClr val="bg1"/>
                    </a:solidFill>
                  </a:tcPr>
                </a:tc>
                <a:extLst>
                  <a:ext uri="{0D108BD9-81ED-4DB2-BD59-A6C34878D82A}">
                    <a16:rowId xmlns:a16="http://schemas.microsoft.com/office/drawing/2014/main" val="3861777639"/>
                  </a:ext>
                </a:extLst>
              </a:tr>
              <a:tr h="143295">
                <a:tc>
                  <a:txBody>
                    <a:bodyPr/>
                    <a:lstStyle/>
                    <a:p>
                      <a:pPr algn="ctr"/>
                      <a:r>
                        <a:rPr lang="en-US" sz="1000" dirty="0"/>
                        <a:t>Stable</a:t>
                      </a:r>
                    </a:p>
                  </a:txBody>
                  <a:tcPr>
                    <a:solidFill>
                      <a:schemeClr val="bg1"/>
                    </a:solidFill>
                  </a:tcPr>
                </a:tc>
                <a:tc>
                  <a:txBody>
                    <a:bodyPr/>
                    <a:lstStyle/>
                    <a:p>
                      <a:pPr algn="ctr"/>
                      <a:r>
                        <a:rPr lang="en-US" sz="1000" dirty="0"/>
                        <a:t>7.77%</a:t>
                      </a:r>
                    </a:p>
                  </a:txBody>
                  <a:tcPr>
                    <a:solidFill>
                      <a:schemeClr val="bg1"/>
                    </a:solidFill>
                  </a:tcPr>
                </a:tc>
                <a:tc>
                  <a:txBody>
                    <a:bodyPr/>
                    <a:lstStyle/>
                    <a:p>
                      <a:pPr algn="ctr"/>
                      <a:r>
                        <a:rPr lang="en-US" sz="1000" dirty="0"/>
                        <a:t>12.75%</a:t>
                      </a:r>
                    </a:p>
                  </a:txBody>
                  <a:tcPr>
                    <a:solidFill>
                      <a:schemeClr val="bg1"/>
                    </a:solidFill>
                  </a:tcPr>
                </a:tc>
                <a:tc>
                  <a:txBody>
                    <a:bodyPr/>
                    <a:lstStyle/>
                    <a:p>
                      <a:pPr algn="ctr"/>
                      <a:r>
                        <a:rPr lang="en-US" sz="1000" dirty="0"/>
                        <a:t>6.41%</a:t>
                      </a:r>
                    </a:p>
                  </a:txBody>
                  <a:tcPr>
                    <a:solidFill>
                      <a:schemeClr val="bg1"/>
                    </a:solidFill>
                  </a:tcPr>
                </a:tc>
                <a:tc>
                  <a:txBody>
                    <a:bodyPr/>
                    <a:lstStyle/>
                    <a:p>
                      <a:pPr algn="ctr"/>
                      <a:r>
                        <a:rPr lang="en-US" sz="1000" dirty="0"/>
                        <a:t>7.07%</a:t>
                      </a:r>
                    </a:p>
                  </a:txBody>
                  <a:tcPr>
                    <a:solidFill>
                      <a:schemeClr val="bg1"/>
                    </a:solidFill>
                  </a:tcPr>
                </a:tc>
                <a:extLst>
                  <a:ext uri="{0D108BD9-81ED-4DB2-BD59-A6C34878D82A}">
                    <a16:rowId xmlns:a16="http://schemas.microsoft.com/office/drawing/2014/main" val="4241669773"/>
                  </a:ext>
                </a:extLst>
              </a:tr>
            </a:tbl>
          </a:graphicData>
        </a:graphic>
      </p:graphicFrame>
      <p:sp>
        <p:nvSpPr>
          <p:cNvPr id="6" name="TextBox 5">
            <a:extLst>
              <a:ext uri="{FF2B5EF4-FFF2-40B4-BE49-F238E27FC236}">
                <a16:creationId xmlns:a16="http://schemas.microsoft.com/office/drawing/2014/main" id="{525B9D5F-673B-6D27-340B-7B2676062352}"/>
              </a:ext>
            </a:extLst>
          </p:cNvPr>
          <p:cNvSpPr txBox="1"/>
          <p:nvPr/>
        </p:nvSpPr>
        <p:spPr>
          <a:xfrm>
            <a:off x="6744072" y="1988840"/>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7" name="TextBox 6">
            <a:extLst>
              <a:ext uri="{FF2B5EF4-FFF2-40B4-BE49-F238E27FC236}">
                <a16:creationId xmlns:a16="http://schemas.microsoft.com/office/drawing/2014/main" id="{93033E8C-C472-376D-3DCB-0D88E399CA02}"/>
              </a:ext>
            </a:extLst>
          </p:cNvPr>
          <p:cNvSpPr txBox="1"/>
          <p:nvPr/>
        </p:nvSpPr>
        <p:spPr>
          <a:xfrm>
            <a:off x="9507338" y="2023473"/>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8" name="TextBox 7">
            <a:extLst>
              <a:ext uri="{FF2B5EF4-FFF2-40B4-BE49-F238E27FC236}">
                <a16:creationId xmlns:a16="http://schemas.microsoft.com/office/drawing/2014/main" id="{631D13CB-1AED-BC88-8006-D44BE02EBC4A}"/>
              </a:ext>
            </a:extLst>
          </p:cNvPr>
          <p:cNvSpPr txBox="1"/>
          <p:nvPr/>
        </p:nvSpPr>
        <p:spPr>
          <a:xfrm>
            <a:off x="6745223" y="3854626"/>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9" name="TextBox 8">
            <a:extLst>
              <a:ext uri="{FF2B5EF4-FFF2-40B4-BE49-F238E27FC236}">
                <a16:creationId xmlns:a16="http://schemas.microsoft.com/office/drawing/2014/main" id="{9BEB93F7-3AE1-7A4C-AC7A-267846ABA5C5}"/>
              </a:ext>
            </a:extLst>
          </p:cNvPr>
          <p:cNvSpPr txBox="1"/>
          <p:nvPr/>
        </p:nvSpPr>
        <p:spPr>
          <a:xfrm>
            <a:off x="9507339" y="3880466"/>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
        <p:nvSpPr>
          <p:cNvPr id="12" name="TextBox 11">
            <a:extLst>
              <a:ext uri="{FF2B5EF4-FFF2-40B4-BE49-F238E27FC236}">
                <a16:creationId xmlns:a16="http://schemas.microsoft.com/office/drawing/2014/main" id="{500CBC30-64E2-9FF3-EC2D-7A2F69D65B79}"/>
              </a:ext>
            </a:extLst>
          </p:cNvPr>
          <p:cNvSpPr txBox="1"/>
          <p:nvPr/>
        </p:nvSpPr>
        <p:spPr>
          <a:xfrm>
            <a:off x="1149333" y="2610045"/>
            <a:ext cx="359073" cy="276999"/>
          </a:xfrm>
          <a:prstGeom prst="rect">
            <a:avLst/>
          </a:prstGeom>
          <a:noFill/>
        </p:spPr>
        <p:txBody>
          <a:bodyPr wrap="none" lIns="0" tIns="0" rIns="0" bIns="0" rtlCol="0">
            <a:spAutoFit/>
          </a:bodyPr>
          <a:lstStyle/>
          <a:p>
            <a:pPr algn="l"/>
            <a:r>
              <a:rPr lang="en-US" b="1" dirty="0">
                <a:solidFill>
                  <a:srgbClr val="C00000"/>
                </a:solidFill>
              </a:rPr>
              <a:t>B1 </a:t>
            </a:r>
          </a:p>
        </p:txBody>
      </p:sp>
      <p:sp>
        <p:nvSpPr>
          <p:cNvPr id="13" name="TextBox 12">
            <a:extLst>
              <a:ext uri="{FF2B5EF4-FFF2-40B4-BE49-F238E27FC236}">
                <a16:creationId xmlns:a16="http://schemas.microsoft.com/office/drawing/2014/main" id="{1130333F-464B-43E4-0D6A-49CBA78F5D29}"/>
              </a:ext>
            </a:extLst>
          </p:cNvPr>
          <p:cNvSpPr txBox="1"/>
          <p:nvPr/>
        </p:nvSpPr>
        <p:spPr>
          <a:xfrm>
            <a:off x="3912599" y="2644678"/>
            <a:ext cx="359073" cy="276999"/>
          </a:xfrm>
          <a:prstGeom prst="rect">
            <a:avLst/>
          </a:prstGeom>
          <a:noFill/>
        </p:spPr>
        <p:txBody>
          <a:bodyPr wrap="none" lIns="0" tIns="0" rIns="0" bIns="0" rtlCol="0">
            <a:spAutoFit/>
          </a:bodyPr>
          <a:lstStyle/>
          <a:p>
            <a:pPr algn="l"/>
            <a:r>
              <a:rPr lang="en-US" b="1" dirty="0">
                <a:solidFill>
                  <a:srgbClr val="C00000"/>
                </a:solidFill>
              </a:rPr>
              <a:t>B2 </a:t>
            </a:r>
          </a:p>
        </p:txBody>
      </p:sp>
    </p:spTree>
    <p:extLst>
      <p:ext uri="{BB962C8B-B14F-4D97-AF65-F5344CB8AC3E}">
        <p14:creationId xmlns:p14="http://schemas.microsoft.com/office/powerpoint/2010/main" val="4222658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D115B-1BFC-6BE7-51F2-5E4FEB0FEE6E}"/>
              </a:ext>
            </a:extLst>
          </p:cNvPr>
          <p:cNvSpPr>
            <a:spLocks noGrp="1"/>
          </p:cNvSpPr>
          <p:nvPr>
            <p:ph type="title"/>
          </p:nvPr>
        </p:nvSpPr>
        <p:spPr/>
        <p:txBody>
          <a:bodyPr/>
          <a:lstStyle/>
          <a:p>
            <a:r>
              <a:rPr lang="en-US" sz="3600" dirty="0"/>
              <a:t>Emittance evolution in the cycle</a:t>
            </a:r>
            <a:br>
              <a:rPr lang="en-US" dirty="0"/>
            </a:br>
            <a:r>
              <a:rPr lang="en-US" sz="2800" dirty="0">
                <a:solidFill>
                  <a:srgbClr val="0096FF"/>
                </a:solidFill>
              </a:rPr>
              <a:t>Acceleration ramp</a:t>
            </a:r>
            <a:endParaRPr lang="en-US" dirty="0"/>
          </a:p>
        </p:txBody>
      </p:sp>
      <p:sp>
        <p:nvSpPr>
          <p:cNvPr id="5" name="Date Placeholder 4">
            <a:extLst>
              <a:ext uri="{FF2B5EF4-FFF2-40B4-BE49-F238E27FC236}">
                <a16:creationId xmlns:a16="http://schemas.microsoft.com/office/drawing/2014/main" id="{64BF45CA-4DB8-CF85-9BFB-FB5E16639604}"/>
              </a:ext>
            </a:extLst>
          </p:cNvPr>
          <p:cNvSpPr>
            <a:spLocks noGrp="1"/>
          </p:cNvSpPr>
          <p:nvPr>
            <p:ph type="dt" sz="half" idx="10"/>
          </p:nvPr>
        </p:nvSpPr>
        <p:spPr/>
        <p:txBody>
          <a:bodyPr/>
          <a:lstStyle/>
          <a:p>
            <a:r>
              <a:rPr lang="de-CH"/>
              <a:t>05.12.2023</a:t>
            </a:r>
            <a:endParaRPr lang="en-US" dirty="0"/>
          </a:p>
        </p:txBody>
      </p:sp>
      <p:sp>
        <p:nvSpPr>
          <p:cNvPr id="6" name="Footer Placeholder 5">
            <a:extLst>
              <a:ext uri="{FF2B5EF4-FFF2-40B4-BE49-F238E27FC236}">
                <a16:creationId xmlns:a16="http://schemas.microsoft.com/office/drawing/2014/main" id="{1F557414-1AA7-2426-AD6C-29A2F5921F87}"/>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25EAC3B5-C7F7-E56F-460A-ECF15DF858BA}"/>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10" name="Content Placeholder 9">
            <a:extLst>
              <a:ext uri="{FF2B5EF4-FFF2-40B4-BE49-F238E27FC236}">
                <a16:creationId xmlns:a16="http://schemas.microsoft.com/office/drawing/2014/main" id="{C2D18036-D309-B720-CE61-C018D23A7B35}"/>
              </a:ext>
            </a:extLst>
          </p:cNvPr>
          <p:cNvPicPr>
            <a:picLocks noGrp="1" noChangeAspect="1"/>
          </p:cNvPicPr>
          <p:nvPr>
            <p:ph sz="half" idx="1"/>
          </p:nvPr>
        </p:nvPicPr>
        <p:blipFill>
          <a:blip r:embed="rId2"/>
          <a:stretch>
            <a:fillRect/>
          </a:stretch>
        </p:blipFill>
        <p:spPr>
          <a:xfrm>
            <a:off x="4752825" y="3803072"/>
            <a:ext cx="3261541" cy="2447925"/>
          </a:xfrm>
          <a:prstGeom prst="rect">
            <a:avLst/>
          </a:prstGeom>
        </p:spPr>
      </p:pic>
      <p:pic>
        <p:nvPicPr>
          <p:cNvPr id="11" name="Content Placeholder 10">
            <a:extLst>
              <a:ext uri="{FF2B5EF4-FFF2-40B4-BE49-F238E27FC236}">
                <a16:creationId xmlns:a16="http://schemas.microsoft.com/office/drawing/2014/main" id="{E15E2A23-6156-1AFA-B306-F03113B247F8}"/>
              </a:ext>
            </a:extLst>
          </p:cNvPr>
          <p:cNvPicPr>
            <a:picLocks noGrp="1" noChangeAspect="1"/>
          </p:cNvPicPr>
          <p:nvPr>
            <p:ph sz="half" idx="13"/>
          </p:nvPr>
        </p:nvPicPr>
        <p:blipFill>
          <a:blip r:embed="rId3"/>
          <a:stretch>
            <a:fillRect/>
          </a:stretch>
        </p:blipFill>
        <p:spPr>
          <a:xfrm>
            <a:off x="4741712" y="1355147"/>
            <a:ext cx="3261541" cy="2447925"/>
          </a:xfrm>
        </p:spPr>
      </p:pic>
      <p:pic>
        <p:nvPicPr>
          <p:cNvPr id="12" name="Content Placeholder 9">
            <a:extLst>
              <a:ext uri="{FF2B5EF4-FFF2-40B4-BE49-F238E27FC236}">
                <a16:creationId xmlns:a16="http://schemas.microsoft.com/office/drawing/2014/main" id="{AFB80DEB-377D-A623-D489-EB8E1C9936CE}"/>
              </a:ext>
            </a:extLst>
          </p:cNvPr>
          <p:cNvPicPr>
            <a:picLocks noGrp="1" noChangeAspect="1"/>
          </p:cNvPicPr>
          <p:nvPr>
            <p:ph sz="half" idx="14"/>
          </p:nvPr>
        </p:nvPicPr>
        <p:blipFill>
          <a:blip r:embed="rId4"/>
          <a:stretch>
            <a:fillRect/>
          </a:stretch>
        </p:blipFill>
        <p:spPr>
          <a:xfrm>
            <a:off x="8519916" y="1355147"/>
            <a:ext cx="3261541" cy="2447925"/>
          </a:xfrm>
        </p:spPr>
      </p:pic>
      <p:pic>
        <p:nvPicPr>
          <p:cNvPr id="13" name="Content Placeholder 11">
            <a:extLst>
              <a:ext uri="{FF2B5EF4-FFF2-40B4-BE49-F238E27FC236}">
                <a16:creationId xmlns:a16="http://schemas.microsoft.com/office/drawing/2014/main" id="{061B2826-7C10-02DD-3BBA-82301CBA6004}"/>
              </a:ext>
            </a:extLst>
          </p:cNvPr>
          <p:cNvPicPr>
            <a:picLocks noGrp="1" noChangeAspect="1"/>
          </p:cNvPicPr>
          <p:nvPr>
            <p:ph sz="half" idx="2"/>
          </p:nvPr>
        </p:nvPicPr>
        <p:blipFill>
          <a:blip r:embed="rId5"/>
          <a:stretch>
            <a:fillRect/>
          </a:stretch>
        </p:blipFill>
        <p:spPr>
          <a:xfrm>
            <a:off x="8523091" y="3803072"/>
            <a:ext cx="3261541" cy="2447925"/>
          </a:xfrm>
        </p:spPr>
      </p:pic>
      <p:sp>
        <p:nvSpPr>
          <p:cNvPr id="16" name="Content Placeholder 6">
            <a:extLst>
              <a:ext uri="{FF2B5EF4-FFF2-40B4-BE49-F238E27FC236}">
                <a16:creationId xmlns:a16="http://schemas.microsoft.com/office/drawing/2014/main" id="{00FC3C69-4BD9-96A5-B91F-696FE83835F6}"/>
              </a:ext>
            </a:extLst>
          </p:cNvPr>
          <p:cNvSpPr txBox="1">
            <a:spLocks/>
          </p:cNvSpPr>
          <p:nvPr/>
        </p:nvSpPr>
        <p:spPr>
          <a:xfrm>
            <a:off x="407988" y="1412875"/>
            <a:ext cx="4322611" cy="4895850"/>
          </a:xfrm>
          <a:prstGeom prst="rect">
            <a:avLst/>
          </a:prstGeom>
        </p:spPr>
        <p:txBody>
          <a:bodyPr vert="horz" lIns="36000" tIns="36000" rIns="36000" bIns="36000" rtlCol="0">
            <a:normAutofit fontScale="77500" lnSpcReduction="2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dirty="0"/>
              <a:t>From the data, ~half of the emittance blow up form injection to collisions is happening during the acceleration ramp. </a:t>
            </a:r>
          </a:p>
          <a:p>
            <a:pPr>
              <a:lnSpc>
                <a:spcPct val="120000"/>
              </a:lnSpc>
            </a:pPr>
            <a:r>
              <a:rPr lang="en-US" dirty="0"/>
              <a:t>Analysis of BSRT calibration data</a:t>
            </a:r>
          </a:p>
          <a:p>
            <a:pPr marL="342900" indent="-342900">
              <a:lnSpc>
                <a:spcPct val="120000"/>
              </a:lnSpc>
              <a:buFont typeface="Arial" panose="020B0604020202020204" pitchFamily="34" charset="0"/>
              <a:buChar char="•"/>
            </a:pPr>
            <a:r>
              <a:rPr lang="en-US" dirty="0"/>
              <a:t>set of single bunches with variable emittances</a:t>
            </a:r>
          </a:p>
          <a:p>
            <a:pPr marL="342900" indent="-342900">
              <a:lnSpc>
                <a:spcPct val="120000"/>
              </a:lnSpc>
              <a:buFont typeface="Arial" panose="020B0604020202020204" pitchFamily="34" charset="0"/>
              <a:buChar char="•"/>
            </a:pPr>
            <a:r>
              <a:rPr lang="en-US" dirty="0"/>
              <a:t>can help to distinguish between single bunch and train effect contributions.</a:t>
            </a:r>
          </a:p>
          <a:p>
            <a:pPr marL="342900" indent="-342900">
              <a:lnSpc>
                <a:spcPct val="120000"/>
              </a:lnSpc>
              <a:buFont typeface="Arial" panose="020B0604020202020204" pitchFamily="34" charset="0"/>
              <a:buChar char="•"/>
            </a:pPr>
            <a:r>
              <a:rPr lang="en-US" dirty="0"/>
              <a:t>WS data for the full cycle </a:t>
            </a:r>
          </a:p>
          <a:p>
            <a:pPr>
              <a:lnSpc>
                <a:spcPct val="120000"/>
              </a:lnSpc>
            </a:pPr>
            <a:r>
              <a:rPr lang="en-US" dirty="0">
                <a:solidFill>
                  <a:srgbClr val="00B050"/>
                </a:solidFill>
              </a:rPr>
              <a:t>Result : the blow-up is it is clearly present in the bunches that have similar emittance as in normal fills and of similar amplitude</a:t>
            </a:r>
          </a:p>
        </p:txBody>
      </p:sp>
      <p:sp>
        <p:nvSpPr>
          <p:cNvPr id="17" name="Rounded Rectangle 16">
            <a:extLst>
              <a:ext uri="{FF2B5EF4-FFF2-40B4-BE49-F238E27FC236}">
                <a16:creationId xmlns:a16="http://schemas.microsoft.com/office/drawing/2014/main" id="{1A2375A0-B1D3-F0FA-C030-77495EEDBA03}"/>
              </a:ext>
            </a:extLst>
          </p:cNvPr>
          <p:cNvSpPr/>
          <p:nvPr/>
        </p:nvSpPr>
        <p:spPr>
          <a:xfrm>
            <a:off x="6672064" y="2478864"/>
            <a:ext cx="1008112" cy="1152128"/>
          </a:xfrm>
          <a:custGeom>
            <a:avLst/>
            <a:gdLst>
              <a:gd name="connsiteX0" fmla="*/ 0 w 1008112"/>
              <a:gd name="connsiteY0" fmla="*/ 168022 h 1152128"/>
              <a:gd name="connsiteX1" fmla="*/ 168022 w 1008112"/>
              <a:gd name="connsiteY1" fmla="*/ 0 h 1152128"/>
              <a:gd name="connsiteX2" fmla="*/ 504056 w 1008112"/>
              <a:gd name="connsiteY2" fmla="*/ 0 h 1152128"/>
              <a:gd name="connsiteX3" fmla="*/ 840090 w 1008112"/>
              <a:gd name="connsiteY3" fmla="*/ 0 h 1152128"/>
              <a:gd name="connsiteX4" fmla="*/ 1008112 w 1008112"/>
              <a:gd name="connsiteY4" fmla="*/ 168022 h 1152128"/>
              <a:gd name="connsiteX5" fmla="*/ 1008112 w 1008112"/>
              <a:gd name="connsiteY5" fmla="*/ 567903 h 1152128"/>
              <a:gd name="connsiteX6" fmla="*/ 1008112 w 1008112"/>
              <a:gd name="connsiteY6" fmla="*/ 984106 h 1152128"/>
              <a:gd name="connsiteX7" fmla="*/ 840090 w 1008112"/>
              <a:gd name="connsiteY7" fmla="*/ 1152128 h 1152128"/>
              <a:gd name="connsiteX8" fmla="*/ 490615 w 1008112"/>
              <a:gd name="connsiteY8" fmla="*/ 1152128 h 1152128"/>
              <a:gd name="connsiteX9" fmla="*/ 168022 w 1008112"/>
              <a:gd name="connsiteY9" fmla="*/ 1152128 h 1152128"/>
              <a:gd name="connsiteX10" fmla="*/ 0 w 1008112"/>
              <a:gd name="connsiteY10" fmla="*/ 984106 h 1152128"/>
              <a:gd name="connsiteX11" fmla="*/ 0 w 1008112"/>
              <a:gd name="connsiteY11" fmla="*/ 576064 h 1152128"/>
              <a:gd name="connsiteX12" fmla="*/ 0 w 1008112"/>
              <a:gd name="connsiteY12" fmla="*/ 168022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8112" h="1152128" fill="none" extrusionOk="0">
                <a:moveTo>
                  <a:pt x="0" y="168022"/>
                </a:moveTo>
                <a:cubicBezTo>
                  <a:pt x="14307" y="88613"/>
                  <a:pt x="82216" y="-12468"/>
                  <a:pt x="168022" y="0"/>
                </a:cubicBezTo>
                <a:cubicBezTo>
                  <a:pt x="315471" y="-36861"/>
                  <a:pt x="390188" y="32332"/>
                  <a:pt x="504056" y="0"/>
                </a:cubicBezTo>
                <a:cubicBezTo>
                  <a:pt x="617924" y="-32332"/>
                  <a:pt x="694555" y="9902"/>
                  <a:pt x="840090" y="0"/>
                </a:cubicBezTo>
                <a:cubicBezTo>
                  <a:pt x="931607" y="-11882"/>
                  <a:pt x="994357" y="82173"/>
                  <a:pt x="1008112" y="168022"/>
                </a:cubicBezTo>
                <a:cubicBezTo>
                  <a:pt x="1031437" y="298754"/>
                  <a:pt x="982245" y="470793"/>
                  <a:pt x="1008112" y="567903"/>
                </a:cubicBezTo>
                <a:cubicBezTo>
                  <a:pt x="1033979" y="665013"/>
                  <a:pt x="973076" y="883045"/>
                  <a:pt x="1008112" y="984106"/>
                </a:cubicBezTo>
                <a:cubicBezTo>
                  <a:pt x="1016993" y="1051172"/>
                  <a:pt x="949629" y="1138097"/>
                  <a:pt x="840090" y="1152128"/>
                </a:cubicBezTo>
                <a:cubicBezTo>
                  <a:pt x="670354" y="1165615"/>
                  <a:pt x="609938" y="1148737"/>
                  <a:pt x="490615" y="1152128"/>
                </a:cubicBezTo>
                <a:cubicBezTo>
                  <a:pt x="371292" y="1155519"/>
                  <a:pt x="261814" y="1145545"/>
                  <a:pt x="168022" y="1152128"/>
                </a:cubicBezTo>
                <a:cubicBezTo>
                  <a:pt x="67520" y="1136365"/>
                  <a:pt x="1040" y="1084173"/>
                  <a:pt x="0" y="984106"/>
                </a:cubicBezTo>
                <a:cubicBezTo>
                  <a:pt x="-12871" y="901980"/>
                  <a:pt x="10830" y="752281"/>
                  <a:pt x="0" y="576064"/>
                </a:cubicBezTo>
                <a:cubicBezTo>
                  <a:pt x="-10830" y="399847"/>
                  <a:pt x="33098" y="335888"/>
                  <a:pt x="0" y="168022"/>
                </a:cubicBezTo>
                <a:close/>
              </a:path>
              <a:path w="1008112" h="1152128" stroke="0" extrusionOk="0">
                <a:moveTo>
                  <a:pt x="0" y="168022"/>
                </a:moveTo>
                <a:cubicBezTo>
                  <a:pt x="-17185" y="85963"/>
                  <a:pt x="60490" y="983"/>
                  <a:pt x="168022" y="0"/>
                </a:cubicBezTo>
                <a:cubicBezTo>
                  <a:pt x="253644" y="-34574"/>
                  <a:pt x="336402" y="22860"/>
                  <a:pt x="490615" y="0"/>
                </a:cubicBezTo>
                <a:cubicBezTo>
                  <a:pt x="644828" y="-22860"/>
                  <a:pt x="678296" y="27505"/>
                  <a:pt x="840090" y="0"/>
                </a:cubicBezTo>
                <a:cubicBezTo>
                  <a:pt x="924699" y="-23734"/>
                  <a:pt x="1018377" y="88559"/>
                  <a:pt x="1008112" y="168022"/>
                </a:cubicBezTo>
                <a:cubicBezTo>
                  <a:pt x="1043412" y="338311"/>
                  <a:pt x="992703" y="425079"/>
                  <a:pt x="1008112" y="592386"/>
                </a:cubicBezTo>
                <a:cubicBezTo>
                  <a:pt x="1023521" y="759693"/>
                  <a:pt x="980091" y="825185"/>
                  <a:pt x="1008112" y="984106"/>
                </a:cubicBezTo>
                <a:cubicBezTo>
                  <a:pt x="1020502" y="1072350"/>
                  <a:pt x="925712" y="1155373"/>
                  <a:pt x="840090" y="1152128"/>
                </a:cubicBezTo>
                <a:cubicBezTo>
                  <a:pt x="767003" y="1163676"/>
                  <a:pt x="643125" y="1123073"/>
                  <a:pt x="497335" y="1152128"/>
                </a:cubicBezTo>
                <a:cubicBezTo>
                  <a:pt x="351545" y="1181183"/>
                  <a:pt x="319493" y="1118856"/>
                  <a:pt x="168022" y="1152128"/>
                </a:cubicBezTo>
                <a:cubicBezTo>
                  <a:pt x="79537" y="1178879"/>
                  <a:pt x="14602" y="1074844"/>
                  <a:pt x="0" y="984106"/>
                </a:cubicBezTo>
                <a:cubicBezTo>
                  <a:pt x="-31544" y="800544"/>
                  <a:pt x="27724" y="749248"/>
                  <a:pt x="0" y="584225"/>
                </a:cubicBezTo>
                <a:cubicBezTo>
                  <a:pt x="-27724" y="419202"/>
                  <a:pt x="33465" y="288392"/>
                  <a:pt x="0" y="168022"/>
                </a:cubicBezTo>
                <a:close/>
              </a:path>
            </a:pathLst>
          </a:custGeom>
          <a:solidFill>
            <a:schemeClr val="tx1">
              <a:lumMod val="20000"/>
              <a:lumOff val="80000"/>
              <a:alpha val="20000"/>
            </a:schemeClr>
          </a:solidFill>
          <a:ln w="19050">
            <a:solidFill>
              <a:schemeClr val="accent1">
                <a:lumMod val="60000"/>
                <a:lumOff val="40000"/>
              </a:schemeClr>
            </a:solidFill>
            <a:extLst>
              <a:ext uri="{C807C97D-BFC1-408E-A445-0C87EB9F89A2}">
                <ask:lineSketchStyleProps xmlns:ask="http://schemas.microsoft.com/office/drawing/2018/sketchyshapes" sd="1661685737">
                  <a:prstGeom prst="round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AD29678-2847-46AA-B209-C30948756D56}"/>
              </a:ext>
            </a:extLst>
          </p:cNvPr>
          <p:cNvSpPr txBox="1"/>
          <p:nvPr/>
        </p:nvSpPr>
        <p:spPr>
          <a:xfrm>
            <a:off x="5303912" y="3060575"/>
            <a:ext cx="525785" cy="276999"/>
          </a:xfrm>
          <a:prstGeom prst="rect">
            <a:avLst/>
          </a:prstGeom>
          <a:noFill/>
        </p:spPr>
        <p:txBody>
          <a:bodyPr wrap="none" lIns="0" tIns="0" rIns="0" bIns="0" rtlCol="0">
            <a:spAutoFit/>
          </a:bodyPr>
          <a:lstStyle/>
          <a:p>
            <a:pPr algn="l"/>
            <a:r>
              <a:rPr lang="en-US" b="1" dirty="0">
                <a:solidFill>
                  <a:srgbClr val="C00000"/>
                </a:solidFill>
              </a:rPr>
              <a:t>B1H </a:t>
            </a:r>
          </a:p>
        </p:txBody>
      </p:sp>
      <p:sp>
        <p:nvSpPr>
          <p:cNvPr id="4" name="TextBox 3">
            <a:extLst>
              <a:ext uri="{FF2B5EF4-FFF2-40B4-BE49-F238E27FC236}">
                <a16:creationId xmlns:a16="http://schemas.microsoft.com/office/drawing/2014/main" id="{A5467407-4C41-4402-6FED-F2FE9B85B2DC}"/>
              </a:ext>
            </a:extLst>
          </p:cNvPr>
          <p:cNvSpPr txBox="1"/>
          <p:nvPr/>
        </p:nvSpPr>
        <p:spPr>
          <a:xfrm>
            <a:off x="9003282" y="3095208"/>
            <a:ext cx="525785" cy="276999"/>
          </a:xfrm>
          <a:prstGeom prst="rect">
            <a:avLst/>
          </a:prstGeom>
          <a:noFill/>
        </p:spPr>
        <p:txBody>
          <a:bodyPr wrap="none" lIns="0" tIns="0" rIns="0" bIns="0" rtlCol="0">
            <a:spAutoFit/>
          </a:bodyPr>
          <a:lstStyle/>
          <a:p>
            <a:pPr algn="l"/>
            <a:r>
              <a:rPr lang="en-US" b="1" dirty="0">
                <a:solidFill>
                  <a:srgbClr val="C00000"/>
                </a:solidFill>
              </a:rPr>
              <a:t>B2H </a:t>
            </a:r>
          </a:p>
        </p:txBody>
      </p:sp>
      <p:sp>
        <p:nvSpPr>
          <p:cNvPr id="8" name="TextBox 7">
            <a:extLst>
              <a:ext uri="{FF2B5EF4-FFF2-40B4-BE49-F238E27FC236}">
                <a16:creationId xmlns:a16="http://schemas.microsoft.com/office/drawing/2014/main" id="{AAC8762D-5CED-1B5A-AFDF-B0EE724989EE}"/>
              </a:ext>
            </a:extLst>
          </p:cNvPr>
          <p:cNvSpPr txBox="1"/>
          <p:nvPr/>
        </p:nvSpPr>
        <p:spPr>
          <a:xfrm>
            <a:off x="5305063" y="5646441"/>
            <a:ext cx="512961" cy="276999"/>
          </a:xfrm>
          <a:prstGeom prst="rect">
            <a:avLst/>
          </a:prstGeom>
          <a:noFill/>
        </p:spPr>
        <p:txBody>
          <a:bodyPr wrap="none" lIns="0" tIns="0" rIns="0" bIns="0" rtlCol="0">
            <a:spAutoFit/>
          </a:bodyPr>
          <a:lstStyle/>
          <a:p>
            <a:pPr algn="l"/>
            <a:r>
              <a:rPr lang="en-US" b="1" dirty="0">
                <a:solidFill>
                  <a:srgbClr val="C00000"/>
                </a:solidFill>
              </a:rPr>
              <a:t>B1V </a:t>
            </a:r>
          </a:p>
        </p:txBody>
      </p:sp>
      <p:sp>
        <p:nvSpPr>
          <p:cNvPr id="9" name="TextBox 8">
            <a:extLst>
              <a:ext uri="{FF2B5EF4-FFF2-40B4-BE49-F238E27FC236}">
                <a16:creationId xmlns:a16="http://schemas.microsoft.com/office/drawing/2014/main" id="{68D073EB-B62F-7AED-87B0-A895A1099B49}"/>
              </a:ext>
            </a:extLst>
          </p:cNvPr>
          <p:cNvSpPr txBox="1"/>
          <p:nvPr/>
        </p:nvSpPr>
        <p:spPr>
          <a:xfrm>
            <a:off x="9111431" y="5672281"/>
            <a:ext cx="512961" cy="276999"/>
          </a:xfrm>
          <a:prstGeom prst="rect">
            <a:avLst/>
          </a:prstGeom>
          <a:noFill/>
        </p:spPr>
        <p:txBody>
          <a:bodyPr wrap="none" lIns="0" tIns="0" rIns="0" bIns="0" rtlCol="0">
            <a:spAutoFit/>
          </a:bodyPr>
          <a:lstStyle/>
          <a:p>
            <a:pPr algn="l"/>
            <a:r>
              <a:rPr lang="en-US" b="1" dirty="0">
                <a:solidFill>
                  <a:srgbClr val="C00000"/>
                </a:solidFill>
              </a:rPr>
              <a:t>B2V </a:t>
            </a:r>
          </a:p>
        </p:txBody>
      </p:sp>
    </p:spTree>
    <p:extLst>
      <p:ext uri="{BB962C8B-B14F-4D97-AF65-F5344CB8AC3E}">
        <p14:creationId xmlns:p14="http://schemas.microsoft.com/office/powerpoint/2010/main" val="3120036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B8519A2-E4CE-A982-146A-F38224A8F4B0}"/>
              </a:ext>
            </a:extLst>
          </p:cNvPr>
          <p:cNvGrpSpPr/>
          <p:nvPr/>
        </p:nvGrpSpPr>
        <p:grpSpPr>
          <a:xfrm>
            <a:off x="4837643" y="2594344"/>
            <a:ext cx="7172680" cy="4111255"/>
            <a:chOff x="4950377" y="1122644"/>
            <a:chExt cx="7070188" cy="4100708"/>
          </a:xfrm>
        </p:grpSpPr>
        <p:pic>
          <p:nvPicPr>
            <p:cNvPr id="3" name="Picture 2">
              <a:extLst>
                <a:ext uri="{FF2B5EF4-FFF2-40B4-BE49-F238E27FC236}">
                  <a16:creationId xmlns:a16="http://schemas.microsoft.com/office/drawing/2014/main" id="{D76C0CFC-2D2B-6FDD-3F09-EA453B8459E7}"/>
                </a:ext>
              </a:extLst>
            </p:cNvPr>
            <p:cNvPicPr>
              <a:picLocks noChangeAspect="1"/>
            </p:cNvPicPr>
            <p:nvPr/>
          </p:nvPicPr>
          <p:blipFill>
            <a:blip r:embed="rId3"/>
            <a:stretch>
              <a:fillRect/>
            </a:stretch>
          </p:blipFill>
          <p:spPr>
            <a:xfrm>
              <a:off x="4950377" y="1122644"/>
              <a:ext cx="7070188" cy="4100708"/>
            </a:xfrm>
            <a:prstGeom prst="rect">
              <a:avLst/>
            </a:prstGeom>
          </p:spPr>
        </p:pic>
        <p:sp>
          <p:nvSpPr>
            <p:cNvPr id="4" name="Rectangle 3">
              <a:extLst>
                <a:ext uri="{FF2B5EF4-FFF2-40B4-BE49-F238E27FC236}">
                  <a16:creationId xmlns:a16="http://schemas.microsoft.com/office/drawing/2014/main" id="{18B3F07C-D0A2-0EE1-1504-3748ABCBC476}"/>
                </a:ext>
              </a:extLst>
            </p:cNvPr>
            <p:cNvSpPr/>
            <p:nvPr/>
          </p:nvSpPr>
          <p:spPr>
            <a:xfrm>
              <a:off x="5574082" y="1634648"/>
              <a:ext cx="325677" cy="2924826"/>
            </a:xfrm>
            <a:prstGeom prst="rect">
              <a:avLst/>
            </a:prstGeom>
            <a:solidFill>
              <a:schemeClr val="accent6">
                <a:alpha val="34455"/>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78B32D3-B25A-9E24-E399-E611AC70A0EE}"/>
                </a:ext>
              </a:extLst>
            </p:cNvPr>
            <p:cNvSpPr/>
            <p:nvPr/>
          </p:nvSpPr>
          <p:spPr>
            <a:xfrm>
              <a:off x="8561840" y="1634647"/>
              <a:ext cx="1119315" cy="2924826"/>
            </a:xfrm>
            <a:prstGeom prst="rect">
              <a:avLst/>
            </a:prstGeom>
            <a:solidFill>
              <a:schemeClr val="accent2">
                <a:alpha val="34455"/>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Picture 6">
            <a:extLst>
              <a:ext uri="{FF2B5EF4-FFF2-40B4-BE49-F238E27FC236}">
                <a16:creationId xmlns:a16="http://schemas.microsoft.com/office/drawing/2014/main" id="{C8B48AEE-BD52-C56B-99C3-5FD748C22900}"/>
              </a:ext>
            </a:extLst>
          </p:cNvPr>
          <p:cNvPicPr>
            <a:picLocks noChangeAspect="1"/>
          </p:cNvPicPr>
          <p:nvPr/>
        </p:nvPicPr>
        <p:blipFill>
          <a:blip r:embed="rId4"/>
          <a:stretch>
            <a:fillRect/>
          </a:stretch>
        </p:blipFill>
        <p:spPr>
          <a:xfrm>
            <a:off x="550582" y="3027341"/>
            <a:ext cx="4323887" cy="3245260"/>
          </a:xfrm>
          <a:prstGeom prst="rect">
            <a:avLst/>
          </a:prstGeom>
        </p:spPr>
      </p:pic>
      <p:sp>
        <p:nvSpPr>
          <p:cNvPr id="12" name="Rectangle 11">
            <a:extLst>
              <a:ext uri="{FF2B5EF4-FFF2-40B4-BE49-F238E27FC236}">
                <a16:creationId xmlns:a16="http://schemas.microsoft.com/office/drawing/2014/main" id="{954923ED-FB53-DC8C-5593-A95E1973BE2A}"/>
              </a:ext>
            </a:extLst>
          </p:cNvPr>
          <p:cNvSpPr/>
          <p:nvPr/>
        </p:nvSpPr>
        <p:spPr>
          <a:xfrm>
            <a:off x="3832278" y="5321099"/>
            <a:ext cx="103482" cy="196133"/>
          </a:xfrm>
          <a:prstGeom prst="rect">
            <a:avLst/>
          </a:prstGeom>
          <a:solidFill>
            <a:schemeClr val="accent2">
              <a:alpha val="34455"/>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BD46FE9-A946-CE36-B69A-F1ED654982D3}"/>
              </a:ext>
            </a:extLst>
          </p:cNvPr>
          <p:cNvSpPr/>
          <p:nvPr/>
        </p:nvSpPr>
        <p:spPr>
          <a:xfrm>
            <a:off x="3832278" y="5517232"/>
            <a:ext cx="103482" cy="196133"/>
          </a:xfrm>
          <a:prstGeom prst="rect">
            <a:avLst/>
          </a:prstGeom>
          <a:solidFill>
            <a:srgbClr val="00B050">
              <a:alpha val="34455"/>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DF3D2D71-5C14-2B9E-E85C-02A443119B8B}"/>
              </a:ext>
            </a:extLst>
          </p:cNvPr>
          <p:cNvCxnSpPr>
            <a:cxnSpLocks/>
            <a:endCxn id="14" idx="3"/>
          </p:cNvCxnSpPr>
          <p:nvPr/>
        </p:nvCxnSpPr>
        <p:spPr>
          <a:xfrm flipH="1">
            <a:off x="3935760" y="5615299"/>
            <a:ext cx="1728192" cy="0"/>
          </a:xfrm>
          <a:prstGeom prst="straightConnector1">
            <a:avLst/>
          </a:prstGeom>
          <a:ln w="19050">
            <a:solidFill>
              <a:schemeClr val="accent6"/>
            </a:solidFill>
            <a:headEnd type="oval"/>
            <a:tailEnd type="triangle"/>
          </a:ln>
        </p:spPr>
        <p:style>
          <a:lnRef idx="1">
            <a:schemeClr val="accent6"/>
          </a:lnRef>
          <a:fillRef idx="0">
            <a:schemeClr val="accent6"/>
          </a:fillRef>
          <a:effectRef idx="0">
            <a:schemeClr val="accent6"/>
          </a:effectRef>
          <a:fontRef idx="minor">
            <a:schemeClr val="tx1"/>
          </a:fontRef>
        </p:style>
      </p:cxnSp>
      <p:cxnSp>
        <p:nvCxnSpPr>
          <p:cNvPr id="22" name="Straight Arrow Connector 21">
            <a:extLst>
              <a:ext uri="{FF2B5EF4-FFF2-40B4-BE49-F238E27FC236}">
                <a16:creationId xmlns:a16="http://schemas.microsoft.com/office/drawing/2014/main" id="{AD4FC36C-E1AA-93E1-C6A0-4F5891E70395}"/>
              </a:ext>
            </a:extLst>
          </p:cNvPr>
          <p:cNvCxnSpPr>
            <a:cxnSpLocks/>
          </p:cNvCxnSpPr>
          <p:nvPr/>
        </p:nvCxnSpPr>
        <p:spPr>
          <a:xfrm flipH="1">
            <a:off x="3935760" y="5445125"/>
            <a:ext cx="4896544" cy="0"/>
          </a:xfrm>
          <a:prstGeom prst="straightConnector1">
            <a:avLst/>
          </a:prstGeom>
          <a:ln w="19050">
            <a:solidFill>
              <a:schemeClr val="accent2"/>
            </a:solidFill>
            <a:headEnd type="oval"/>
            <a:tailEnd type="triangle"/>
          </a:ln>
        </p:spPr>
        <p:style>
          <a:lnRef idx="1">
            <a:schemeClr val="accent2"/>
          </a:lnRef>
          <a:fillRef idx="0">
            <a:schemeClr val="accent2"/>
          </a:fillRef>
          <a:effectRef idx="0">
            <a:schemeClr val="accent2"/>
          </a:effectRef>
          <a:fontRef idx="minor">
            <a:schemeClr val="tx1"/>
          </a:fontRef>
        </p:style>
      </p:cxnSp>
      <p:sp>
        <p:nvSpPr>
          <p:cNvPr id="15" name="Conector recto 14">
            <a:extLst>
              <a:ext uri="{FF2B5EF4-FFF2-40B4-BE49-F238E27FC236}">
                <a16:creationId xmlns:a16="http://schemas.microsoft.com/office/drawing/2014/main" id="{29B7D318-8131-4ED1-A3B4-119739651A99}"/>
              </a:ext>
            </a:extLst>
          </p:cNvPr>
          <p:cNvSpPr/>
          <p:nvPr/>
        </p:nvSpPr>
        <p:spPr>
          <a:xfrm>
            <a:off x="5500440" y="5242179"/>
            <a:ext cx="300347" cy="419"/>
          </a:xfrm>
          <a:prstGeom prst="line">
            <a:avLst/>
          </a:prstGeom>
          <a:solidFill>
            <a:srgbClr val="000000">
              <a:alpha val="5000"/>
            </a:srgbClr>
          </a:solidFill>
          <a:ln w="18000">
            <a:solidFill>
              <a:srgbClr val="000000"/>
            </a:solidFill>
          </a:ln>
        </p:spPr>
        <p:style>
          <a:lnRef idx="1">
            <a:schemeClr val="accent1"/>
          </a:lnRef>
          <a:fillRef idx="0">
            <a:schemeClr val="accent1"/>
          </a:fillRef>
          <a:effectRef idx="0">
            <a:schemeClr val="accent1"/>
          </a:effectRef>
          <a:fontRef idx="minor">
            <a:schemeClr val="tx1"/>
          </a:fontRef>
        </p:style>
        <p:txBody>
          <a:bodyPr wrap="none" rtlCol="0" anchor="ctr" anchorCtr="1"/>
          <a:lstStyle/>
          <a:p>
            <a:endParaRPr lang="de-DE">
              <a:solidFill>
                <a:srgbClr val="000000"/>
              </a:solidFill>
            </a:endParaRPr>
          </a:p>
        </p:txBody>
      </p:sp>
      <p:sp>
        <p:nvSpPr>
          <p:cNvPr id="42" name="Conector recto 14">
            <a:extLst>
              <a:ext uri="{FF2B5EF4-FFF2-40B4-BE49-F238E27FC236}">
                <a16:creationId xmlns:a16="http://schemas.microsoft.com/office/drawing/2014/main" id="{D6A2FA18-D0D2-7E9B-D95D-C5F0E072A148}"/>
              </a:ext>
            </a:extLst>
          </p:cNvPr>
          <p:cNvSpPr/>
          <p:nvPr/>
        </p:nvSpPr>
        <p:spPr>
          <a:xfrm flipV="1">
            <a:off x="7159256" y="4573838"/>
            <a:ext cx="4302642" cy="10875"/>
          </a:xfrm>
          <a:prstGeom prst="line">
            <a:avLst/>
          </a:prstGeom>
          <a:solidFill>
            <a:srgbClr val="000000">
              <a:alpha val="5000"/>
            </a:srgbClr>
          </a:solidFill>
          <a:ln w="18000">
            <a:solidFill>
              <a:srgbClr val="000000"/>
            </a:solidFill>
          </a:ln>
        </p:spPr>
        <p:style>
          <a:lnRef idx="1">
            <a:schemeClr val="accent1"/>
          </a:lnRef>
          <a:fillRef idx="0">
            <a:schemeClr val="accent1"/>
          </a:fillRef>
          <a:effectRef idx="0">
            <a:schemeClr val="accent1"/>
          </a:effectRef>
          <a:fontRef idx="minor">
            <a:schemeClr val="tx1"/>
          </a:fontRef>
        </p:style>
        <p:txBody>
          <a:bodyPr wrap="none" rtlCol="0" anchor="ctr" anchorCtr="1"/>
          <a:lstStyle/>
          <a:p>
            <a:endParaRPr lang="de-DE">
              <a:solidFill>
                <a:srgbClr val="000000"/>
              </a:solidFill>
            </a:endParaRPr>
          </a:p>
        </p:txBody>
      </p:sp>
      <p:sp>
        <p:nvSpPr>
          <p:cNvPr id="43" name="Conector recto 14">
            <a:extLst>
              <a:ext uri="{FF2B5EF4-FFF2-40B4-BE49-F238E27FC236}">
                <a16:creationId xmlns:a16="http://schemas.microsoft.com/office/drawing/2014/main" id="{C48148D0-F4E7-6900-0DC1-E4029FAB116C}"/>
              </a:ext>
            </a:extLst>
          </p:cNvPr>
          <p:cNvSpPr/>
          <p:nvPr/>
        </p:nvSpPr>
        <p:spPr>
          <a:xfrm flipV="1">
            <a:off x="5800787" y="4584713"/>
            <a:ext cx="1358469" cy="658094"/>
          </a:xfrm>
          <a:prstGeom prst="line">
            <a:avLst/>
          </a:prstGeom>
          <a:solidFill>
            <a:srgbClr val="000000">
              <a:alpha val="5000"/>
            </a:srgbClr>
          </a:solidFill>
          <a:ln w="18000">
            <a:solidFill>
              <a:srgbClr val="000000"/>
            </a:solidFill>
            <a:prstDash val="dashDot"/>
          </a:ln>
        </p:spPr>
        <p:style>
          <a:lnRef idx="1">
            <a:schemeClr val="accent1"/>
          </a:lnRef>
          <a:fillRef idx="0">
            <a:schemeClr val="accent1"/>
          </a:fillRef>
          <a:effectRef idx="0">
            <a:schemeClr val="accent1"/>
          </a:effectRef>
          <a:fontRef idx="minor">
            <a:schemeClr val="tx1"/>
          </a:fontRef>
        </p:style>
        <p:txBody>
          <a:bodyPr wrap="none" rtlCol="0" anchor="ctr" anchorCtr="1"/>
          <a:lstStyle/>
          <a:p>
            <a:endParaRPr lang="de-DE">
              <a:solidFill>
                <a:srgbClr val="000000"/>
              </a:solidFill>
            </a:endParaRPr>
          </a:p>
        </p:txBody>
      </p:sp>
      <p:sp>
        <p:nvSpPr>
          <p:cNvPr id="19" name="Title 18">
            <a:extLst>
              <a:ext uri="{FF2B5EF4-FFF2-40B4-BE49-F238E27FC236}">
                <a16:creationId xmlns:a16="http://schemas.microsoft.com/office/drawing/2014/main" id="{38E38800-2A86-A5F6-699F-2B090F70A586}"/>
              </a:ext>
            </a:extLst>
          </p:cNvPr>
          <p:cNvSpPr>
            <a:spLocks noGrp="1"/>
          </p:cNvSpPr>
          <p:nvPr>
            <p:ph type="title"/>
          </p:nvPr>
        </p:nvSpPr>
        <p:spPr/>
        <p:txBody>
          <a:bodyPr/>
          <a:lstStyle/>
          <a:p>
            <a:r>
              <a:rPr lang="en-US" sz="3600" dirty="0"/>
              <a:t>Emittance evolution in the cycle</a:t>
            </a:r>
            <a:br>
              <a:rPr lang="en-US" dirty="0"/>
            </a:br>
            <a:r>
              <a:rPr lang="en-US" sz="2800" dirty="0">
                <a:solidFill>
                  <a:srgbClr val="0096FF"/>
                </a:solidFill>
              </a:rPr>
              <a:t>acceleration ramp</a:t>
            </a:r>
            <a:endParaRPr lang="en-US" dirty="0"/>
          </a:p>
        </p:txBody>
      </p:sp>
      <p:sp>
        <p:nvSpPr>
          <p:cNvPr id="20" name="Content Placeholder 19">
            <a:extLst>
              <a:ext uri="{FF2B5EF4-FFF2-40B4-BE49-F238E27FC236}">
                <a16:creationId xmlns:a16="http://schemas.microsoft.com/office/drawing/2014/main" id="{857D6649-5D8B-99A7-6110-DED5FDAABDB8}"/>
              </a:ext>
            </a:extLst>
          </p:cNvPr>
          <p:cNvSpPr>
            <a:spLocks noGrp="1"/>
          </p:cNvSpPr>
          <p:nvPr>
            <p:ph sz="half" idx="1"/>
          </p:nvPr>
        </p:nvSpPr>
        <p:spPr>
          <a:xfrm>
            <a:off x="407987" y="1412875"/>
            <a:ext cx="11376026" cy="4895849"/>
          </a:xfrm>
        </p:spPr>
        <p:txBody>
          <a:bodyPr anchor="t">
            <a:normAutofit/>
          </a:bodyPr>
          <a:lstStyle/>
          <a:p>
            <a:r>
              <a:rPr lang="en-US" dirty="0"/>
              <a:t>Can we localize the blow-up on a particular part of the ramp? </a:t>
            </a:r>
          </a:p>
          <a:p>
            <a:r>
              <a:rPr lang="en-US" dirty="0">
                <a:solidFill>
                  <a:srgbClr val="00B050"/>
                </a:solidFill>
              </a:rPr>
              <a:t>It seems mainly to develop between 0.45 and 3.5 </a:t>
            </a:r>
            <a:r>
              <a:rPr lang="en-US" dirty="0" err="1">
                <a:solidFill>
                  <a:srgbClr val="00B050"/>
                </a:solidFill>
              </a:rPr>
              <a:t>TeV</a:t>
            </a:r>
            <a:endParaRPr lang="en-US" dirty="0">
              <a:solidFill>
                <a:srgbClr val="00B050"/>
              </a:solidFill>
            </a:endParaRPr>
          </a:p>
          <a:p>
            <a:endParaRPr lang="en-US" dirty="0"/>
          </a:p>
        </p:txBody>
      </p:sp>
      <p:sp>
        <p:nvSpPr>
          <p:cNvPr id="8" name="Date Placeholder 7">
            <a:extLst>
              <a:ext uri="{FF2B5EF4-FFF2-40B4-BE49-F238E27FC236}">
                <a16:creationId xmlns:a16="http://schemas.microsoft.com/office/drawing/2014/main" id="{86FF2DDC-47E9-0DBF-C320-FF797890FE7C}"/>
              </a:ext>
            </a:extLst>
          </p:cNvPr>
          <p:cNvSpPr>
            <a:spLocks noGrp="1"/>
          </p:cNvSpPr>
          <p:nvPr>
            <p:ph type="dt" sz="half" idx="10"/>
          </p:nvPr>
        </p:nvSpPr>
        <p:spPr/>
        <p:txBody>
          <a:bodyPr/>
          <a:lstStyle/>
          <a:p>
            <a:r>
              <a:rPr lang="de-CH"/>
              <a:t>05.12.2023</a:t>
            </a:r>
            <a:endParaRPr lang="en-US"/>
          </a:p>
        </p:txBody>
      </p:sp>
      <p:sp>
        <p:nvSpPr>
          <p:cNvPr id="9" name="Footer Placeholder 8">
            <a:extLst>
              <a:ext uri="{FF2B5EF4-FFF2-40B4-BE49-F238E27FC236}">
                <a16:creationId xmlns:a16="http://schemas.microsoft.com/office/drawing/2014/main" id="{33DF1E7B-9897-2975-0AD1-C2075F391B6C}"/>
              </a:ext>
            </a:extLst>
          </p:cNvPr>
          <p:cNvSpPr>
            <a:spLocks noGrp="1"/>
          </p:cNvSpPr>
          <p:nvPr>
            <p:ph type="ftr" sz="quarter" idx="11"/>
          </p:nvPr>
        </p:nvSpPr>
        <p:spPr/>
        <p:txBody>
          <a:bodyPr/>
          <a:lstStyle/>
          <a:p>
            <a:r>
              <a:rPr lang="en-US"/>
              <a:t>I.Efthymiopoulos | JAPW-23</a:t>
            </a:r>
          </a:p>
        </p:txBody>
      </p:sp>
      <p:sp>
        <p:nvSpPr>
          <p:cNvPr id="11" name="Slide Number Placeholder 10">
            <a:extLst>
              <a:ext uri="{FF2B5EF4-FFF2-40B4-BE49-F238E27FC236}">
                <a16:creationId xmlns:a16="http://schemas.microsoft.com/office/drawing/2014/main" id="{150FB431-B780-EA26-C405-8C833CEF7CBA}"/>
              </a:ext>
            </a:extLst>
          </p:cNvPr>
          <p:cNvSpPr>
            <a:spLocks noGrp="1"/>
          </p:cNvSpPr>
          <p:nvPr>
            <p:ph type="sldNum" sz="quarter" idx="12"/>
          </p:nvPr>
        </p:nvSpPr>
        <p:spPr/>
        <p:txBody>
          <a:bodyPr/>
          <a:lstStyle/>
          <a:p>
            <a:fld id="{7F05D5BE-BFE8-D24D-BD46-5F05AAC4D076}" type="slidenum">
              <a:rPr lang="en-US" smtClean="0"/>
              <a:t>22</a:t>
            </a:fld>
            <a:endParaRPr lang="en-US"/>
          </a:p>
        </p:txBody>
      </p:sp>
      <p:cxnSp>
        <p:nvCxnSpPr>
          <p:cNvPr id="36" name="Straight Arrow Connector 35">
            <a:extLst>
              <a:ext uri="{FF2B5EF4-FFF2-40B4-BE49-F238E27FC236}">
                <a16:creationId xmlns:a16="http://schemas.microsoft.com/office/drawing/2014/main" id="{7C2043FF-56F5-43DC-0C2A-7F92AEAA65F6}"/>
              </a:ext>
            </a:extLst>
          </p:cNvPr>
          <p:cNvCxnSpPr>
            <a:cxnSpLocks/>
          </p:cNvCxnSpPr>
          <p:nvPr/>
        </p:nvCxnSpPr>
        <p:spPr>
          <a:xfrm flipV="1">
            <a:off x="8688288" y="4584713"/>
            <a:ext cx="0" cy="657466"/>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8CB68DB0-6F62-9661-4165-8282F7572BCD}"/>
              </a:ext>
            </a:extLst>
          </p:cNvPr>
          <p:cNvSpPr txBox="1"/>
          <p:nvPr/>
        </p:nvSpPr>
        <p:spPr>
          <a:xfrm>
            <a:off x="8776054" y="4983984"/>
            <a:ext cx="1335302" cy="215444"/>
          </a:xfrm>
          <a:prstGeom prst="rect">
            <a:avLst/>
          </a:prstGeom>
          <a:noFill/>
        </p:spPr>
        <p:txBody>
          <a:bodyPr wrap="none" lIns="0" tIns="0" rIns="0" bIns="0" rtlCol="0">
            <a:spAutoFit/>
          </a:bodyPr>
          <a:lstStyle/>
          <a:p>
            <a:pPr algn="l"/>
            <a:r>
              <a:rPr lang="en-US" sz="1400" b="1" dirty="0">
                <a:solidFill>
                  <a:srgbClr val="C00000"/>
                </a:solidFill>
              </a:rPr>
              <a:t>~0.4</a:t>
            </a:r>
            <a:r>
              <a:rPr lang="el-GR" sz="1400" b="1" dirty="0">
                <a:solidFill>
                  <a:srgbClr val="C00000"/>
                </a:solidFill>
              </a:rPr>
              <a:t>μ</a:t>
            </a:r>
            <a:r>
              <a:rPr lang="en-US" sz="1400" b="1" dirty="0">
                <a:solidFill>
                  <a:srgbClr val="C00000"/>
                </a:solidFill>
              </a:rPr>
              <a:t>m – +30% </a:t>
            </a:r>
          </a:p>
        </p:txBody>
      </p:sp>
    </p:spTree>
    <p:extLst>
      <p:ext uri="{BB962C8B-B14F-4D97-AF65-F5344CB8AC3E}">
        <p14:creationId xmlns:p14="http://schemas.microsoft.com/office/powerpoint/2010/main" val="36416154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p:txBody>
          <a:bodyPr/>
          <a:lstStyle/>
          <a:p>
            <a:r>
              <a:rPr lang="en-US" dirty="0"/>
              <a:t>Emittance evolution in collisions</a:t>
            </a:r>
            <a:br>
              <a:rPr lang="en-US" dirty="0"/>
            </a:br>
            <a:r>
              <a:rPr lang="en-US" sz="2800" dirty="0">
                <a:solidFill>
                  <a:schemeClr val="accent1">
                    <a:lumMod val="40000"/>
                    <a:lumOff val="60000"/>
                  </a:schemeClr>
                </a:solidFill>
              </a:rPr>
              <a:t>Compare data with the model - 2023</a:t>
            </a:r>
          </a:p>
        </p:txBody>
      </p:sp>
      <p:sp>
        <p:nvSpPr>
          <p:cNvPr id="29" name="Content Placeholder 28">
            <a:extLst>
              <a:ext uri="{FF2B5EF4-FFF2-40B4-BE49-F238E27FC236}">
                <a16:creationId xmlns:a16="http://schemas.microsoft.com/office/drawing/2014/main" id="{8BBA54F4-3A4E-9D62-C011-A80C4DD89704}"/>
              </a:ext>
            </a:extLst>
          </p:cNvPr>
          <p:cNvSpPr>
            <a:spLocks noGrp="1"/>
          </p:cNvSpPr>
          <p:nvPr>
            <p:ph type="body" idx="1"/>
          </p:nvPr>
        </p:nvSpPr>
        <p:spPr/>
        <p:txBody>
          <a:bodyPr>
            <a:normAutofit/>
          </a:bodyPr>
          <a:lstStyle/>
          <a:p>
            <a:r>
              <a:rPr lang="en-US" dirty="0">
                <a:solidFill>
                  <a:srgbClr val="C00000"/>
                </a:solidFill>
              </a:rPr>
              <a:t>Case 1 </a:t>
            </a:r>
            <a:r>
              <a:rPr lang="en-US" dirty="0"/>
              <a:t>Pure model : emittance and intensity calculated by the model </a:t>
            </a:r>
            <a:r>
              <a:rPr lang="en-US" dirty="0">
                <a:solidFill>
                  <a:srgbClr val="C00000"/>
                </a:solidFill>
              </a:rPr>
              <a:t>– step 1</a:t>
            </a:r>
          </a:p>
          <a:p>
            <a:endParaRPr lang="en-US" dirty="0"/>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31B0A540-4DE5-27C8-ADE5-C5F3B953A4F7}"/>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6" name="Content Placeholder 5">
            <a:extLst>
              <a:ext uri="{FF2B5EF4-FFF2-40B4-BE49-F238E27FC236}">
                <a16:creationId xmlns:a16="http://schemas.microsoft.com/office/drawing/2014/main" id="{4D6A792A-5A39-1389-E72F-79102F4A101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1847528" y="2081213"/>
            <a:ext cx="3699073" cy="4227512"/>
          </a:xfrm>
          <a:prstGeom prst="rect">
            <a:avLst/>
          </a:prstGeom>
        </p:spPr>
      </p:pic>
      <p:pic>
        <p:nvPicPr>
          <p:cNvPr id="8" name="Content Placeholder 7">
            <a:extLst>
              <a:ext uri="{FF2B5EF4-FFF2-40B4-BE49-F238E27FC236}">
                <a16:creationId xmlns:a16="http://schemas.microsoft.com/office/drawing/2014/main" id="{50750DFB-6B27-B69B-444C-1EE84472C5B4}"/>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p:blipFill>
        <p:spPr>
          <a:xfrm>
            <a:off x="5833113" y="3782455"/>
            <a:ext cx="5683250" cy="2273300"/>
          </a:xfrm>
          <a:prstGeom prst="rect">
            <a:avLst/>
          </a:prstGeom>
        </p:spPr>
      </p:pic>
      <p:sp>
        <p:nvSpPr>
          <p:cNvPr id="9" name="Content Placeholder 11">
            <a:extLst>
              <a:ext uri="{FF2B5EF4-FFF2-40B4-BE49-F238E27FC236}">
                <a16:creationId xmlns:a16="http://schemas.microsoft.com/office/drawing/2014/main" id="{FE041422-DE44-FBF0-E133-42850A22EC62}"/>
              </a:ext>
            </a:extLst>
          </p:cNvPr>
          <p:cNvSpPr txBox="1">
            <a:spLocks/>
          </p:cNvSpPr>
          <p:nvPr/>
        </p:nvSpPr>
        <p:spPr>
          <a:xfrm>
            <a:off x="6096000" y="4923275"/>
            <a:ext cx="5671186" cy="1385450"/>
          </a:xfrm>
          <a:prstGeom prst="rect">
            <a:avLst/>
          </a:prstGeom>
        </p:spPr>
        <p:txBody>
          <a:bodyPr vert="horz" lIns="36000" tIns="36000" rIns="36000" bIns="36000" rtlCol="0">
            <a:norm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p>
        </p:txBody>
      </p:sp>
      <p:graphicFrame>
        <p:nvGraphicFramePr>
          <p:cNvPr id="10" name="Table 9">
            <a:extLst>
              <a:ext uri="{FF2B5EF4-FFF2-40B4-BE49-F238E27FC236}">
                <a16:creationId xmlns:a16="http://schemas.microsoft.com/office/drawing/2014/main" id="{C5D62619-B85A-5A58-E7A0-9916C0D774D9}"/>
              </a:ext>
            </a:extLst>
          </p:cNvPr>
          <p:cNvGraphicFramePr>
            <a:graphicFrameLocks noGrp="1"/>
          </p:cNvGraphicFramePr>
          <p:nvPr>
            <p:extLst>
              <p:ext uri="{D42A27DB-BD31-4B8C-83A1-F6EECF244321}">
                <p14:modId xmlns:p14="http://schemas.microsoft.com/office/powerpoint/2010/main" val="1450256755"/>
              </p:ext>
            </p:extLst>
          </p:nvPr>
        </p:nvGraphicFramePr>
        <p:xfrm>
          <a:off x="9900812" y="1911808"/>
          <a:ext cx="2060709" cy="1805224"/>
        </p:xfrm>
        <a:graphic>
          <a:graphicData uri="http://schemas.openxmlformats.org/drawingml/2006/table">
            <a:tbl>
              <a:tblPr firstRow="1" bandRow="1">
                <a:tableStyleId>{2D5ABB26-0587-4C30-8999-92F81FD0307C}</a:tableStyleId>
              </a:tblPr>
              <a:tblGrid>
                <a:gridCol w="1501224">
                  <a:extLst>
                    <a:ext uri="{9D8B030D-6E8A-4147-A177-3AD203B41FA5}">
                      <a16:colId xmlns:a16="http://schemas.microsoft.com/office/drawing/2014/main" val="2264830813"/>
                    </a:ext>
                  </a:extLst>
                </a:gridCol>
                <a:gridCol w="559485">
                  <a:extLst>
                    <a:ext uri="{9D8B030D-6E8A-4147-A177-3AD203B41FA5}">
                      <a16:colId xmlns:a16="http://schemas.microsoft.com/office/drawing/2014/main" val="2612245392"/>
                    </a:ext>
                  </a:extLst>
                </a:gridCol>
              </a:tblGrid>
              <a:tr h="224997">
                <a:tc>
                  <a:txBody>
                    <a:bodyPr/>
                    <a:lstStyle/>
                    <a:p>
                      <a:r>
                        <a:rPr lang="en-US" sz="1000" b="1" dirty="0"/>
                        <a:t>Model components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lang="en-US" sz="10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7427839"/>
                  </a:ext>
                </a:extLst>
              </a:tr>
              <a:tr h="224997">
                <a:tc>
                  <a:txBody>
                    <a:bodyPr/>
                    <a:lstStyle/>
                    <a:p>
                      <a:r>
                        <a:rPr lang="en-US" sz="1000" dirty="0">
                          <a:solidFill>
                            <a:srgbClr val="FF0000"/>
                          </a:solidFill>
                        </a:rPr>
                        <a:t>base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564885925"/>
                  </a:ext>
                </a:extLst>
              </a:tr>
              <a:tr h="224997">
                <a:tc>
                  <a:txBody>
                    <a:bodyPr/>
                    <a:lstStyle/>
                    <a:p>
                      <a:r>
                        <a:rPr lang="en-US" sz="1000" dirty="0">
                          <a:solidFill>
                            <a:srgbClr val="FF0000"/>
                          </a:solidFill>
                        </a:rPr>
                        <a:t>Burn-off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80 mb</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830579188"/>
                  </a:ext>
                </a:extLst>
              </a:tr>
              <a:tr h="224997">
                <a:tc>
                  <a:txBody>
                    <a:bodyPr/>
                    <a:lstStyle/>
                    <a:p>
                      <a:r>
                        <a:rPr lang="en-US" sz="1000" dirty="0"/>
                        <a:t>Coupling</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0906061"/>
                  </a:ext>
                </a:extLst>
              </a:tr>
              <a:tr h="224997">
                <a:tc>
                  <a:txBody>
                    <a:bodyPr/>
                    <a:lstStyle/>
                    <a:p>
                      <a:r>
                        <a:rPr lang="en-US" sz="1000" dirty="0"/>
                        <a:t>Noise</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4325465"/>
                  </a:ext>
                </a:extLst>
              </a:tr>
              <a:tr h="224997">
                <a:tc>
                  <a:txBody>
                    <a:bodyPr/>
                    <a:lstStyle/>
                    <a:p>
                      <a:r>
                        <a:rPr lang="el-GR" sz="1000" dirty="0"/>
                        <a:t>ε-</a:t>
                      </a:r>
                      <a:r>
                        <a:rPr lang="en-US" sz="1000" dirty="0"/>
                        <a:t>growth from burn-off</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4539078"/>
                  </a:ext>
                </a:extLst>
              </a:tr>
              <a:tr h="342184">
                <a:tc>
                  <a:txBody>
                    <a:bodyPr/>
                    <a:lstStyle/>
                    <a:p>
                      <a:r>
                        <a:rPr lang="en-US" sz="1000" dirty="0"/>
                        <a:t>Extra emittance growth</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7038874"/>
                  </a:ext>
                </a:extLst>
              </a:tr>
            </a:tbl>
          </a:graphicData>
        </a:graphic>
      </p:graphicFrame>
      <p:graphicFrame>
        <p:nvGraphicFramePr>
          <p:cNvPr id="12" name="Table 11">
            <a:extLst>
              <a:ext uri="{FF2B5EF4-FFF2-40B4-BE49-F238E27FC236}">
                <a16:creationId xmlns:a16="http://schemas.microsoft.com/office/drawing/2014/main" id="{9C6492FA-3FAB-7823-E4AB-CF175D988E19}"/>
              </a:ext>
            </a:extLst>
          </p:cNvPr>
          <p:cNvGraphicFramePr>
            <a:graphicFrameLocks noGrp="1"/>
          </p:cNvGraphicFramePr>
          <p:nvPr>
            <p:extLst>
              <p:ext uri="{D42A27DB-BD31-4B8C-83A1-F6EECF244321}">
                <p14:modId xmlns:p14="http://schemas.microsoft.com/office/powerpoint/2010/main" val="670480811"/>
              </p:ext>
            </p:extLst>
          </p:nvPr>
        </p:nvGraphicFramePr>
        <p:xfrm>
          <a:off x="349374" y="4293096"/>
          <a:ext cx="1354138" cy="762000"/>
        </p:xfrm>
        <a:graphic>
          <a:graphicData uri="http://schemas.openxmlformats.org/drawingml/2006/table">
            <a:tbl>
              <a:tblPr firstRow="1" bandRow="1">
                <a:tableStyleId>{8EC20E35-A176-4012-BC5E-935CFFF8708E}</a:tableStyleId>
              </a:tblPr>
              <a:tblGrid>
                <a:gridCol w="314325">
                  <a:extLst>
                    <a:ext uri="{9D8B030D-6E8A-4147-A177-3AD203B41FA5}">
                      <a16:colId xmlns:a16="http://schemas.microsoft.com/office/drawing/2014/main" val="4109154964"/>
                    </a:ext>
                  </a:extLst>
                </a:gridCol>
                <a:gridCol w="469900">
                  <a:extLst>
                    <a:ext uri="{9D8B030D-6E8A-4147-A177-3AD203B41FA5}">
                      <a16:colId xmlns:a16="http://schemas.microsoft.com/office/drawing/2014/main" val="1502293458"/>
                    </a:ext>
                  </a:extLst>
                </a:gridCol>
                <a:gridCol w="280988">
                  <a:extLst>
                    <a:ext uri="{9D8B030D-6E8A-4147-A177-3AD203B41FA5}">
                      <a16:colId xmlns:a16="http://schemas.microsoft.com/office/drawing/2014/main" val="1800016197"/>
                    </a:ext>
                  </a:extLst>
                </a:gridCol>
                <a:gridCol w="288925">
                  <a:extLst>
                    <a:ext uri="{9D8B030D-6E8A-4147-A177-3AD203B41FA5}">
                      <a16:colId xmlns:a16="http://schemas.microsoft.com/office/drawing/2014/main" val="4107882088"/>
                    </a:ext>
                  </a:extLst>
                </a:gridCol>
              </a:tblGrid>
              <a:tr h="144016">
                <a:tc>
                  <a:txBody>
                    <a:bodyPr/>
                    <a:lstStyle/>
                    <a:p>
                      <a:pPr algn="ctr"/>
                      <a:r>
                        <a:rPr lang="en-US" sz="1000" dirty="0"/>
                        <a:t>2023</a:t>
                      </a:r>
                    </a:p>
                  </a:txBody>
                  <a:tcPr marL="0" marR="0" marT="0" marB="0"/>
                </a:tc>
                <a:tc>
                  <a:txBody>
                    <a:bodyPr/>
                    <a:lstStyle/>
                    <a:p>
                      <a:pPr algn="ctr"/>
                      <a:r>
                        <a:rPr lang="en-US" sz="1000" dirty="0" err="1"/>
                        <a:t>soSB</a:t>
                      </a:r>
                      <a:endParaRPr lang="en-US" sz="1000" dirty="0"/>
                    </a:p>
                  </a:txBody>
                  <a:tcPr marL="0" marR="0" marT="0" marB="0"/>
                </a:tc>
                <a:tc>
                  <a:txBody>
                    <a:bodyPr/>
                    <a:lstStyle/>
                    <a:p>
                      <a:pPr algn="ctr"/>
                      <a:r>
                        <a:rPr lang="en-US" sz="1000" dirty="0" err="1"/>
                        <a:t>eoL</a:t>
                      </a:r>
                      <a:endParaRPr lang="en-US" sz="1000" dirty="0"/>
                    </a:p>
                  </a:txBody>
                  <a:tcPr marL="0" marR="0" marT="0" marB="0"/>
                </a:tc>
                <a:tc>
                  <a:txBody>
                    <a:bodyPr/>
                    <a:lstStyle/>
                    <a:p>
                      <a:pPr algn="ctr"/>
                      <a:r>
                        <a:rPr lang="en-US" sz="1000" dirty="0"/>
                        <a:t>10h</a:t>
                      </a:r>
                    </a:p>
                  </a:txBody>
                  <a:tcPr marL="0" marR="0" marT="0" marB="0"/>
                </a:tc>
                <a:extLst>
                  <a:ext uri="{0D108BD9-81ED-4DB2-BD59-A6C34878D82A}">
                    <a16:rowId xmlns:a16="http://schemas.microsoft.com/office/drawing/2014/main" val="2048601647"/>
                  </a:ext>
                </a:extLst>
              </a:tr>
              <a:tr h="63624">
                <a:tc>
                  <a:txBody>
                    <a:bodyPr/>
                    <a:lstStyle/>
                    <a:p>
                      <a:pPr algn="ctr"/>
                      <a:r>
                        <a:rPr lang="en-US" sz="1000" dirty="0"/>
                        <a:t>B1H</a:t>
                      </a:r>
                    </a:p>
                  </a:txBody>
                  <a:tcPr marL="0" marR="0" marT="0" marB="0"/>
                </a:tc>
                <a:tc>
                  <a:txBody>
                    <a:bodyPr/>
                    <a:lstStyle/>
                    <a:p>
                      <a:pPr algn="ctr"/>
                      <a:r>
                        <a:rPr lang="en-US" sz="1000" dirty="0"/>
                        <a:t>2.2</a:t>
                      </a:r>
                    </a:p>
                  </a:txBody>
                  <a:tcPr marL="0" marR="0" marT="0" marB="0"/>
                </a:tc>
                <a:tc>
                  <a:txBody>
                    <a:bodyPr/>
                    <a:lstStyle/>
                    <a:p>
                      <a:pPr algn="ctr"/>
                      <a:r>
                        <a:rPr lang="en-US" sz="1000" dirty="0"/>
                        <a:t>2.25</a:t>
                      </a:r>
                    </a:p>
                  </a:txBody>
                  <a:tcPr marL="0" marR="0" marT="0" marB="0"/>
                </a:tc>
                <a:tc>
                  <a:txBody>
                    <a:bodyPr/>
                    <a:lstStyle/>
                    <a:p>
                      <a:pPr algn="ctr"/>
                      <a:r>
                        <a:rPr lang="en-US" sz="1000" dirty="0"/>
                        <a:t>2.3</a:t>
                      </a:r>
                    </a:p>
                  </a:txBody>
                  <a:tcPr marL="0" marR="0" marT="0" marB="0"/>
                </a:tc>
                <a:extLst>
                  <a:ext uri="{0D108BD9-81ED-4DB2-BD59-A6C34878D82A}">
                    <a16:rowId xmlns:a16="http://schemas.microsoft.com/office/drawing/2014/main" val="683706525"/>
                  </a:ext>
                </a:extLst>
              </a:tr>
              <a:tr h="55240">
                <a:tc>
                  <a:txBody>
                    <a:bodyPr/>
                    <a:lstStyle/>
                    <a:p>
                      <a:pPr algn="ctr"/>
                      <a:r>
                        <a:rPr lang="en-US" sz="1000" dirty="0"/>
                        <a:t>B1V</a:t>
                      </a:r>
                    </a:p>
                  </a:txBody>
                  <a:tcPr marL="0" marR="0" marT="0" marB="0"/>
                </a:tc>
                <a:tc>
                  <a:txBody>
                    <a:bodyPr/>
                    <a:lstStyle/>
                    <a:p>
                      <a:pPr algn="ctr"/>
                      <a:r>
                        <a:rPr lang="en-US" sz="1000" dirty="0"/>
                        <a:t>2.3)</a:t>
                      </a:r>
                    </a:p>
                  </a:txBody>
                  <a:tcPr marL="0" marR="0" marT="0" marB="0"/>
                </a:tc>
                <a:tc>
                  <a:txBody>
                    <a:bodyPr/>
                    <a:lstStyle/>
                    <a:p>
                      <a:pPr algn="ctr"/>
                      <a:r>
                        <a:rPr lang="en-US" sz="1000" dirty="0"/>
                        <a:t>2.45</a:t>
                      </a:r>
                    </a:p>
                  </a:txBody>
                  <a:tcPr marL="0" marR="0" marT="0" marB="0"/>
                </a:tc>
                <a:tc>
                  <a:txBody>
                    <a:bodyPr/>
                    <a:lstStyle/>
                    <a:p>
                      <a:pPr algn="ctr"/>
                      <a:r>
                        <a:rPr lang="en-US" sz="1000" dirty="0"/>
                        <a:t>2.5</a:t>
                      </a:r>
                    </a:p>
                  </a:txBody>
                  <a:tcPr marL="0" marR="0" marT="0" marB="0"/>
                </a:tc>
                <a:extLst>
                  <a:ext uri="{0D108BD9-81ED-4DB2-BD59-A6C34878D82A}">
                    <a16:rowId xmlns:a16="http://schemas.microsoft.com/office/drawing/2014/main" val="482926793"/>
                  </a:ext>
                </a:extLst>
              </a:tr>
              <a:tr h="46856">
                <a:tc>
                  <a:txBody>
                    <a:bodyPr/>
                    <a:lstStyle/>
                    <a:p>
                      <a:pPr algn="ctr"/>
                      <a:r>
                        <a:rPr lang="en-US" sz="1000" dirty="0"/>
                        <a:t>B2H</a:t>
                      </a:r>
                    </a:p>
                  </a:txBody>
                  <a:tcPr marL="0" marR="0" marT="0" marB="0"/>
                </a:tc>
                <a:tc>
                  <a:txBody>
                    <a:bodyPr/>
                    <a:lstStyle/>
                    <a:p>
                      <a:pPr algn="ctr"/>
                      <a:r>
                        <a:rPr lang="en-US" sz="1000" dirty="0"/>
                        <a:t>2.0</a:t>
                      </a:r>
                    </a:p>
                  </a:txBody>
                  <a:tcPr marL="0" marR="0" marT="0" marB="0"/>
                </a:tc>
                <a:tc>
                  <a:txBody>
                    <a:bodyPr/>
                    <a:lstStyle/>
                    <a:p>
                      <a:pPr algn="ctr"/>
                      <a:r>
                        <a:rPr lang="en-US" sz="1000" dirty="0"/>
                        <a:t>2.2</a:t>
                      </a:r>
                    </a:p>
                  </a:txBody>
                  <a:tcPr marL="0" marR="0" marT="0" marB="0"/>
                </a:tc>
                <a:tc>
                  <a:txBody>
                    <a:bodyPr/>
                    <a:lstStyle/>
                    <a:p>
                      <a:pPr algn="ctr"/>
                      <a:r>
                        <a:rPr lang="en-US" sz="1000" dirty="0"/>
                        <a:t>2.3</a:t>
                      </a:r>
                    </a:p>
                  </a:txBody>
                  <a:tcPr marL="0" marR="0" marT="0" marB="0"/>
                </a:tc>
                <a:extLst>
                  <a:ext uri="{0D108BD9-81ED-4DB2-BD59-A6C34878D82A}">
                    <a16:rowId xmlns:a16="http://schemas.microsoft.com/office/drawing/2014/main" val="3513082386"/>
                  </a:ext>
                </a:extLst>
              </a:tr>
              <a:tr h="46856">
                <a:tc>
                  <a:txBody>
                    <a:bodyPr/>
                    <a:lstStyle/>
                    <a:p>
                      <a:pPr algn="ctr"/>
                      <a:r>
                        <a:rPr lang="en-US" sz="1000" dirty="0"/>
                        <a:t>B2V</a:t>
                      </a:r>
                    </a:p>
                  </a:txBody>
                  <a:tcPr marL="0" marR="0" marT="0" marB="0"/>
                </a:tc>
                <a:tc>
                  <a:txBody>
                    <a:bodyPr/>
                    <a:lstStyle/>
                    <a:p>
                      <a:pPr algn="ctr"/>
                      <a:r>
                        <a:rPr lang="en-US" sz="1000" dirty="0"/>
                        <a:t>2.0</a:t>
                      </a:r>
                    </a:p>
                  </a:txBody>
                  <a:tcPr marL="0" marR="0" marT="0" marB="0"/>
                </a:tc>
                <a:tc>
                  <a:txBody>
                    <a:bodyPr/>
                    <a:lstStyle/>
                    <a:p>
                      <a:pPr algn="ctr"/>
                      <a:r>
                        <a:rPr lang="en-US" sz="1000" dirty="0"/>
                        <a:t>2.2</a:t>
                      </a:r>
                    </a:p>
                  </a:txBody>
                  <a:tcPr marL="0" marR="0" marT="0" marB="0"/>
                </a:tc>
                <a:tc>
                  <a:txBody>
                    <a:bodyPr/>
                    <a:lstStyle/>
                    <a:p>
                      <a:pPr algn="ctr"/>
                      <a:r>
                        <a:rPr lang="en-US" sz="1000" dirty="0"/>
                        <a:t>2.3</a:t>
                      </a:r>
                    </a:p>
                  </a:txBody>
                  <a:tcPr marL="0" marR="0" marT="0" marB="0"/>
                </a:tc>
                <a:extLst>
                  <a:ext uri="{0D108BD9-81ED-4DB2-BD59-A6C34878D82A}">
                    <a16:rowId xmlns:a16="http://schemas.microsoft.com/office/drawing/2014/main" val="584250665"/>
                  </a:ext>
                </a:extLst>
              </a:tr>
            </a:tbl>
          </a:graphicData>
        </a:graphic>
      </p:graphicFrame>
      <p:sp>
        <p:nvSpPr>
          <p:cNvPr id="13" name="Text Placeholder 11">
            <a:extLst>
              <a:ext uri="{FF2B5EF4-FFF2-40B4-BE49-F238E27FC236}">
                <a16:creationId xmlns:a16="http://schemas.microsoft.com/office/drawing/2014/main" id="{843C034A-F8A8-2DEA-BA2C-C71C9C9F49BE}"/>
              </a:ext>
            </a:extLst>
          </p:cNvPr>
          <p:cNvSpPr txBox="1">
            <a:spLocks/>
          </p:cNvSpPr>
          <p:nvPr/>
        </p:nvSpPr>
        <p:spPr>
          <a:xfrm>
            <a:off x="5833113" y="2307104"/>
            <a:ext cx="3863287" cy="1377842"/>
          </a:xfrm>
          <a:prstGeom prst="rect">
            <a:avLst/>
          </a:prstGeom>
        </p:spPr>
        <p:txBody>
          <a:bodyPr vert="horz" lIns="36000" tIns="36000" rIns="36000" bIns="36000" rtlCol="0" anchor="t" anchorCtr="0">
            <a:normAutofit/>
          </a:bodyPr>
          <a:lstStyle>
            <a:lvl1pPr marL="0" indent="0" algn="l" defTabSz="914400" rtl="0" eaLnBrk="1" latinLnBrk="0" hangingPunct="1">
              <a:lnSpc>
                <a:spcPct val="100000"/>
              </a:lnSpc>
              <a:spcBef>
                <a:spcPts val="4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400050" indent="-400050"/>
            <a:r>
              <a:rPr lang="el-GR" sz="1800" dirty="0">
                <a:solidFill>
                  <a:srgbClr val="C00000"/>
                </a:solidFill>
              </a:rPr>
              <a:t>ε</a:t>
            </a:r>
            <a:r>
              <a:rPr lang="en-US" sz="1800" dirty="0">
                <a:solidFill>
                  <a:srgbClr val="C00000"/>
                </a:solidFill>
              </a:rPr>
              <a:t>-H</a:t>
            </a:r>
            <a:r>
              <a:rPr lang="el-GR" sz="1800" dirty="0">
                <a:solidFill>
                  <a:srgbClr val="C00000"/>
                </a:solidFill>
              </a:rPr>
              <a:t> </a:t>
            </a:r>
            <a:r>
              <a:rPr lang="en-US" sz="1800" dirty="0">
                <a:solidFill>
                  <a:srgbClr val="000000"/>
                </a:solidFill>
              </a:rPr>
              <a:t>good for start/end points(!) not the evolution</a:t>
            </a:r>
          </a:p>
          <a:p>
            <a:r>
              <a:rPr lang="el-GR" sz="1800" dirty="0">
                <a:solidFill>
                  <a:srgbClr val="C00000"/>
                </a:solidFill>
              </a:rPr>
              <a:t>ε</a:t>
            </a:r>
            <a:r>
              <a:rPr lang="en-US" sz="1800" dirty="0">
                <a:solidFill>
                  <a:srgbClr val="C00000"/>
                </a:solidFill>
              </a:rPr>
              <a:t>-V </a:t>
            </a:r>
            <a:r>
              <a:rPr lang="en-US" sz="1800" dirty="0">
                <a:solidFill>
                  <a:srgbClr val="000000"/>
                </a:solidFill>
              </a:rPr>
              <a:t>the model predicts dumping! </a:t>
            </a:r>
          </a:p>
        </p:txBody>
      </p:sp>
      <p:sp>
        <p:nvSpPr>
          <p:cNvPr id="7" name="TextBox 6">
            <a:extLst>
              <a:ext uri="{FF2B5EF4-FFF2-40B4-BE49-F238E27FC236}">
                <a16:creationId xmlns:a16="http://schemas.microsoft.com/office/drawing/2014/main" id="{94FC9FEE-42ED-C5B1-66DD-AD951A58DE8D}"/>
              </a:ext>
            </a:extLst>
          </p:cNvPr>
          <p:cNvSpPr txBox="1"/>
          <p:nvPr/>
        </p:nvSpPr>
        <p:spPr>
          <a:xfrm>
            <a:off x="2526044" y="2872234"/>
            <a:ext cx="987450" cy="184666"/>
          </a:xfrm>
          <a:prstGeom prst="rect">
            <a:avLst/>
          </a:prstGeom>
          <a:noFill/>
        </p:spPr>
        <p:txBody>
          <a:bodyPr wrap="none" lIns="0" tIns="0" rIns="0" bIns="0" rtlCol="0">
            <a:spAutoFit/>
          </a:bodyPr>
          <a:lstStyle/>
          <a:p>
            <a:pPr algn="l"/>
            <a:r>
              <a:rPr lang="en-US" sz="1200" dirty="0">
                <a:solidFill>
                  <a:schemeClr val="tx1">
                    <a:lumMod val="75000"/>
                  </a:schemeClr>
                </a:solidFill>
              </a:rPr>
              <a:t>crossing angle</a:t>
            </a:r>
          </a:p>
        </p:txBody>
      </p:sp>
      <p:sp>
        <p:nvSpPr>
          <p:cNvPr id="11" name="TextBox 10">
            <a:extLst>
              <a:ext uri="{FF2B5EF4-FFF2-40B4-BE49-F238E27FC236}">
                <a16:creationId xmlns:a16="http://schemas.microsoft.com/office/drawing/2014/main" id="{C8F40C38-8B4B-086B-5693-0CA4ADD34A2B}"/>
              </a:ext>
            </a:extLst>
          </p:cNvPr>
          <p:cNvSpPr txBox="1"/>
          <p:nvPr/>
        </p:nvSpPr>
        <p:spPr>
          <a:xfrm>
            <a:off x="4439816" y="2332046"/>
            <a:ext cx="609141" cy="184666"/>
          </a:xfrm>
          <a:prstGeom prst="rect">
            <a:avLst/>
          </a:prstGeom>
          <a:noFill/>
        </p:spPr>
        <p:txBody>
          <a:bodyPr wrap="none" lIns="0" tIns="0" rIns="0" bIns="0" rtlCol="0">
            <a:spAutoFit/>
          </a:bodyPr>
          <a:lstStyle/>
          <a:p>
            <a:pPr lvl="1"/>
            <a:r>
              <a:rPr lang="el-GR" sz="1200" dirty="0">
                <a:solidFill>
                  <a:schemeClr val="tx1">
                    <a:lumMod val="75000"/>
                  </a:schemeClr>
                </a:solidFill>
              </a:rPr>
              <a:t>β*</a:t>
            </a:r>
            <a:endParaRPr lang="en-US" sz="1200" dirty="0">
              <a:solidFill>
                <a:schemeClr val="tx1">
                  <a:lumMod val="75000"/>
                </a:schemeClr>
              </a:solidFill>
            </a:endParaRPr>
          </a:p>
        </p:txBody>
      </p:sp>
      <p:sp>
        <p:nvSpPr>
          <p:cNvPr id="14" name="TextBox 13">
            <a:extLst>
              <a:ext uri="{FF2B5EF4-FFF2-40B4-BE49-F238E27FC236}">
                <a16:creationId xmlns:a16="http://schemas.microsoft.com/office/drawing/2014/main" id="{30F22AC8-2E5B-965F-613B-0A62557CA764}"/>
              </a:ext>
            </a:extLst>
          </p:cNvPr>
          <p:cNvSpPr txBox="1"/>
          <p:nvPr/>
        </p:nvSpPr>
        <p:spPr>
          <a:xfrm>
            <a:off x="2654491" y="3352341"/>
            <a:ext cx="793487" cy="184666"/>
          </a:xfrm>
          <a:prstGeom prst="rect">
            <a:avLst/>
          </a:prstGeom>
          <a:noFill/>
        </p:spPr>
        <p:txBody>
          <a:bodyPr wrap="none" lIns="0" tIns="0" rIns="0" bIns="0" rtlCol="0">
            <a:spAutoFit/>
          </a:bodyPr>
          <a:lstStyle/>
          <a:p>
            <a:pPr algn="l"/>
            <a:r>
              <a:rPr lang="en-US" sz="1200" dirty="0">
                <a:solidFill>
                  <a:schemeClr val="tx1">
                    <a:lumMod val="75000"/>
                  </a:schemeClr>
                </a:solidFill>
              </a:rPr>
              <a:t>intensity B1</a:t>
            </a:r>
          </a:p>
        </p:txBody>
      </p:sp>
      <p:sp>
        <p:nvSpPr>
          <p:cNvPr id="15" name="TextBox 14">
            <a:extLst>
              <a:ext uri="{FF2B5EF4-FFF2-40B4-BE49-F238E27FC236}">
                <a16:creationId xmlns:a16="http://schemas.microsoft.com/office/drawing/2014/main" id="{C0F961C2-43F5-0925-0FB7-4EFF6FDCE5D1}"/>
              </a:ext>
            </a:extLst>
          </p:cNvPr>
          <p:cNvSpPr txBox="1"/>
          <p:nvPr/>
        </p:nvSpPr>
        <p:spPr>
          <a:xfrm>
            <a:off x="4342833" y="3274169"/>
            <a:ext cx="793487" cy="184666"/>
          </a:xfrm>
          <a:prstGeom prst="rect">
            <a:avLst/>
          </a:prstGeom>
          <a:noFill/>
        </p:spPr>
        <p:txBody>
          <a:bodyPr wrap="none" lIns="0" tIns="0" rIns="0" bIns="0" rtlCol="0">
            <a:spAutoFit/>
          </a:bodyPr>
          <a:lstStyle/>
          <a:p>
            <a:pPr algn="l"/>
            <a:r>
              <a:rPr lang="en-US" sz="1200" dirty="0">
                <a:solidFill>
                  <a:schemeClr val="tx1">
                    <a:lumMod val="75000"/>
                  </a:schemeClr>
                </a:solidFill>
              </a:rPr>
              <a:t>intensity B2</a:t>
            </a:r>
          </a:p>
        </p:txBody>
      </p:sp>
      <p:sp>
        <p:nvSpPr>
          <p:cNvPr id="16" name="TextBox 15">
            <a:extLst>
              <a:ext uri="{FF2B5EF4-FFF2-40B4-BE49-F238E27FC236}">
                <a16:creationId xmlns:a16="http://schemas.microsoft.com/office/drawing/2014/main" id="{8D1A8250-C005-13B2-67D7-E75EF6BFE9A5}"/>
              </a:ext>
            </a:extLst>
          </p:cNvPr>
          <p:cNvSpPr txBox="1"/>
          <p:nvPr/>
        </p:nvSpPr>
        <p:spPr>
          <a:xfrm>
            <a:off x="4255470" y="4942064"/>
            <a:ext cx="896079" cy="184666"/>
          </a:xfrm>
          <a:prstGeom prst="rect">
            <a:avLst/>
          </a:prstGeom>
          <a:noFill/>
        </p:spPr>
        <p:txBody>
          <a:bodyPr wrap="none" lIns="0" tIns="0" rIns="0" bIns="0" rtlCol="0">
            <a:spAutoFit/>
          </a:bodyPr>
          <a:lstStyle/>
          <a:p>
            <a:pPr algn="l"/>
            <a:r>
              <a:rPr lang="en-US" sz="1200" dirty="0">
                <a:solidFill>
                  <a:schemeClr val="tx1">
                    <a:lumMod val="75000"/>
                  </a:schemeClr>
                </a:solidFill>
              </a:rPr>
              <a:t>emittance B2</a:t>
            </a:r>
          </a:p>
        </p:txBody>
      </p:sp>
      <p:sp>
        <p:nvSpPr>
          <p:cNvPr id="17" name="TextBox 16">
            <a:extLst>
              <a:ext uri="{FF2B5EF4-FFF2-40B4-BE49-F238E27FC236}">
                <a16:creationId xmlns:a16="http://schemas.microsoft.com/office/drawing/2014/main" id="{2AD6C108-6098-AA46-E31E-07DA1F7F5C13}"/>
              </a:ext>
            </a:extLst>
          </p:cNvPr>
          <p:cNvSpPr txBox="1"/>
          <p:nvPr/>
        </p:nvSpPr>
        <p:spPr>
          <a:xfrm>
            <a:off x="2219287" y="4210684"/>
            <a:ext cx="896079" cy="184666"/>
          </a:xfrm>
          <a:prstGeom prst="rect">
            <a:avLst/>
          </a:prstGeom>
          <a:noFill/>
        </p:spPr>
        <p:txBody>
          <a:bodyPr wrap="none" lIns="0" tIns="0" rIns="0" bIns="0" rtlCol="0">
            <a:spAutoFit/>
          </a:bodyPr>
          <a:lstStyle/>
          <a:p>
            <a:pPr algn="l"/>
            <a:r>
              <a:rPr lang="en-US" sz="1200" dirty="0">
                <a:solidFill>
                  <a:schemeClr val="tx1">
                    <a:lumMod val="75000"/>
                  </a:schemeClr>
                </a:solidFill>
              </a:rPr>
              <a:t>emittance B1</a:t>
            </a:r>
          </a:p>
        </p:txBody>
      </p:sp>
      <p:sp>
        <p:nvSpPr>
          <p:cNvPr id="18" name="TextBox 17">
            <a:extLst>
              <a:ext uri="{FF2B5EF4-FFF2-40B4-BE49-F238E27FC236}">
                <a16:creationId xmlns:a16="http://schemas.microsoft.com/office/drawing/2014/main" id="{033F61DD-9267-AB73-A1CD-042D908440EF}"/>
              </a:ext>
            </a:extLst>
          </p:cNvPr>
          <p:cNvSpPr txBox="1"/>
          <p:nvPr/>
        </p:nvSpPr>
        <p:spPr>
          <a:xfrm>
            <a:off x="2219287" y="5211852"/>
            <a:ext cx="1107676" cy="184666"/>
          </a:xfrm>
          <a:prstGeom prst="rect">
            <a:avLst/>
          </a:prstGeom>
          <a:noFill/>
        </p:spPr>
        <p:txBody>
          <a:bodyPr wrap="none" lIns="0" tIns="0" rIns="0" bIns="0" rtlCol="0">
            <a:spAutoFit/>
          </a:bodyPr>
          <a:lstStyle/>
          <a:p>
            <a:pPr algn="l"/>
            <a:r>
              <a:rPr lang="en-US" sz="1200" dirty="0">
                <a:solidFill>
                  <a:schemeClr val="tx1">
                    <a:lumMod val="75000"/>
                  </a:schemeClr>
                </a:solidFill>
              </a:rPr>
              <a:t>bunch length B1</a:t>
            </a:r>
          </a:p>
        </p:txBody>
      </p:sp>
      <p:sp>
        <p:nvSpPr>
          <p:cNvPr id="19" name="TextBox 18">
            <a:extLst>
              <a:ext uri="{FF2B5EF4-FFF2-40B4-BE49-F238E27FC236}">
                <a16:creationId xmlns:a16="http://schemas.microsoft.com/office/drawing/2014/main" id="{A7EB0FA8-4F84-0D57-D805-7E7069376A7A}"/>
              </a:ext>
            </a:extLst>
          </p:cNvPr>
          <p:cNvSpPr txBox="1"/>
          <p:nvPr/>
        </p:nvSpPr>
        <p:spPr>
          <a:xfrm>
            <a:off x="4114306" y="5260558"/>
            <a:ext cx="1107676" cy="184666"/>
          </a:xfrm>
          <a:prstGeom prst="rect">
            <a:avLst/>
          </a:prstGeom>
          <a:noFill/>
        </p:spPr>
        <p:txBody>
          <a:bodyPr wrap="none" lIns="0" tIns="0" rIns="0" bIns="0" rtlCol="0">
            <a:spAutoFit/>
          </a:bodyPr>
          <a:lstStyle/>
          <a:p>
            <a:pPr algn="l"/>
            <a:r>
              <a:rPr lang="en-US" sz="1200" dirty="0">
                <a:solidFill>
                  <a:schemeClr val="tx1">
                    <a:lumMod val="75000"/>
                  </a:schemeClr>
                </a:solidFill>
              </a:rPr>
              <a:t>bunch length B2</a:t>
            </a:r>
          </a:p>
        </p:txBody>
      </p:sp>
      <p:sp>
        <p:nvSpPr>
          <p:cNvPr id="20" name="TextBox 19">
            <a:extLst>
              <a:ext uri="{FF2B5EF4-FFF2-40B4-BE49-F238E27FC236}">
                <a16:creationId xmlns:a16="http://schemas.microsoft.com/office/drawing/2014/main" id="{033D84AB-2809-64C9-432C-3F41592F90F8}"/>
              </a:ext>
            </a:extLst>
          </p:cNvPr>
          <p:cNvSpPr txBox="1"/>
          <p:nvPr/>
        </p:nvSpPr>
        <p:spPr>
          <a:xfrm>
            <a:off x="6528048" y="5260459"/>
            <a:ext cx="732573" cy="184666"/>
          </a:xfrm>
          <a:prstGeom prst="rect">
            <a:avLst/>
          </a:prstGeom>
          <a:noFill/>
        </p:spPr>
        <p:txBody>
          <a:bodyPr wrap="none" lIns="0" tIns="0" rIns="0" bIns="0" rtlCol="0">
            <a:spAutoFit/>
          </a:bodyPr>
          <a:lstStyle/>
          <a:p>
            <a:pPr algn="l"/>
            <a:r>
              <a:rPr lang="en-US" sz="1200" dirty="0">
                <a:solidFill>
                  <a:schemeClr val="tx1">
                    <a:lumMod val="75000"/>
                  </a:schemeClr>
                </a:solidFill>
              </a:rPr>
              <a:t>Luminosity</a:t>
            </a:r>
          </a:p>
        </p:txBody>
      </p:sp>
      <p:sp>
        <p:nvSpPr>
          <p:cNvPr id="21" name="TextBox 20">
            <a:extLst>
              <a:ext uri="{FF2B5EF4-FFF2-40B4-BE49-F238E27FC236}">
                <a16:creationId xmlns:a16="http://schemas.microsoft.com/office/drawing/2014/main" id="{32228F4D-F384-F9FD-93A0-93E2C394150A}"/>
              </a:ext>
            </a:extLst>
          </p:cNvPr>
          <p:cNvSpPr txBox="1"/>
          <p:nvPr/>
        </p:nvSpPr>
        <p:spPr>
          <a:xfrm>
            <a:off x="9312574" y="4168199"/>
            <a:ext cx="1415452" cy="184666"/>
          </a:xfrm>
          <a:prstGeom prst="rect">
            <a:avLst/>
          </a:prstGeom>
          <a:noFill/>
        </p:spPr>
        <p:txBody>
          <a:bodyPr wrap="none" lIns="0" tIns="0" rIns="0" bIns="0" rtlCol="0">
            <a:spAutoFit/>
          </a:bodyPr>
          <a:lstStyle/>
          <a:p>
            <a:pPr algn="l"/>
            <a:r>
              <a:rPr lang="en-US" sz="1200" dirty="0">
                <a:solidFill>
                  <a:schemeClr val="tx1">
                    <a:lumMod val="75000"/>
                  </a:schemeClr>
                </a:solidFill>
              </a:rPr>
              <a:t>Integrated </a:t>
            </a:r>
            <a:r>
              <a:rPr lang="en-US" sz="1200" dirty="0" err="1">
                <a:solidFill>
                  <a:schemeClr val="tx1">
                    <a:lumMod val="75000"/>
                  </a:schemeClr>
                </a:solidFill>
              </a:rPr>
              <a:t>luminostiy</a:t>
            </a:r>
            <a:endParaRPr lang="en-US" sz="1200" dirty="0">
              <a:solidFill>
                <a:schemeClr val="tx1">
                  <a:lumMod val="75000"/>
                </a:schemeClr>
              </a:solidFill>
            </a:endParaRPr>
          </a:p>
        </p:txBody>
      </p:sp>
    </p:spTree>
    <p:extLst>
      <p:ext uri="{BB962C8B-B14F-4D97-AF65-F5344CB8AC3E}">
        <p14:creationId xmlns:p14="http://schemas.microsoft.com/office/powerpoint/2010/main" val="7222808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p:txBody>
          <a:bodyPr/>
          <a:lstStyle/>
          <a:p>
            <a:r>
              <a:rPr lang="en-US" dirty="0"/>
              <a:t>Emittance evolution in collisions</a:t>
            </a:r>
            <a:br>
              <a:rPr lang="en-US" dirty="0"/>
            </a:br>
            <a:r>
              <a:rPr lang="en-US" sz="2800" dirty="0">
                <a:solidFill>
                  <a:schemeClr val="accent1">
                    <a:lumMod val="40000"/>
                    <a:lumOff val="60000"/>
                  </a:schemeClr>
                </a:solidFill>
              </a:rPr>
              <a:t>Compare data with the model - 2023</a:t>
            </a:r>
          </a:p>
        </p:txBody>
      </p:sp>
      <p:sp>
        <p:nvSpPr>
          <p:cNvPr id="29" name="Content Placeholder 28">
            <a:extLst>
              <a:ext uri="{FF2B5EF4-FFF2-40B4-BE49-F238E27FC236}">
                <a16:creationId xmlns:a16="http://schemas.microsoft.com/office/drawing/2014/main" id="{8BBA54F4-3A4E-9D62-C011-A80C4DD89704}"/>
              </a:ext>
            </a:extLst>
          </p:cNvPr>
          <p:cNvSpPr>
            <a:spLocks noGrp="1"/>
          </p:cNvSpPr>
          <p:nvPr>
            <p:ph type="body" idx="1"/>
          </p:nvPr>
        </p:nvSpPr>
        <p:spPr/>
        <p:txBody>
          <a:bodyPr>
            <a:normAutofit/>
          </a:bodyPr>
          <a:lstStyle/>
          <a:p>
            <a:r>
              <a:rPr lang="en-US" dirty="0">
                <a:solidFill>
                  <a:srgbClr val="C00000"/>
                </a:solidFill>
              </a:rPr>
              <a:t>Case 1 </a:t>
            </a:r>
            <a:r>
              <a:rPr lang="en-US" dirty="0"/>
              <a:t>Pure model : emittance and intensity calculated by the model </a:t>
            </a:r>
            <a:r>
              <a:rPr lang="en-US" dirty="0">
                <a:solidFill>
                  <a:srgbClr val="C00000"/>
                </a:solidFill>
              </a:rPr>
              <a:t>– step 2</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31B0A540-4DE5-27C8-ADE5-C5F3B953A4F7}"/>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9" name="Content Placeholder 11">
            <a:extLst>
              <a:ext uri="{FF2B5EF4-FFF2-40B4-BE49-F238E27FC236}">
                <a16:creationId xmlns:a16="http://schemas.microsoft.com/office/drawing/2014/main" id="{FE041422-DE44-FBF0-E133-42850A22EC62}"/>
              </a:ext>
            </a:extLst>
          </p:cNvPr>
          <p:cNvSpPr txBox="1">
            <a:spLocks/>
          </p:cNvSpPr>
          <p:nvPr/>
        </p:nvSpPr>
        <p:spPr>
          <a:xfrm>
            <a:off x="6096000" y="4923275"/>
            <a:ext cx="5671186" cy="1385450"/>
          </a:xfrm>
          <a:prstGeom prst="rect">
            <a:avLst/>
          </a:prstGeom>
        </p:spPr>
        <p:txBody>
          <a:bodyPr vert="horz" lIns="36000" tIns="36000" rIns="36000" bIns="36000" rtlCol="0">
            <a:norm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p>
        </p:txBody>
      </p:sp>
      <p:graphicFrame>
        <p:nvGraphicFramePr>
          <p:cNvPr id="10" name="Table 9">
            <a:extLst>
              <a:ext uri="{FF2B5EF4-FFF2-40B4-BE49-F238E27FC236}">
                <a16:creationId xmlns:a16="http://schemas.microsoft.com/office/drawing/2014/main" id="{C5D62619-B85A-5A58-E7A0-9916C0D774D9}"/>
              </a:ext>
            </a:extLst>
          </p:cNvPr>
          <p:cNvGraphicFramePr>
            <a:graphicFrameLocks noGrp="1"/>
          </p:cNvGraphicFramePr>
          <p:nvPr>
            <p:extLst>
              <p:ext uri="{D42A27DB-BD31-4B8C-83A1-F6EECF244321}">
                <p14:modId xmlns:p14="http://schemas.microsoft.com/office/powerpoint/2010/main" val="3261143801"/>
              </p:ext>
            </p:extLst>
          </p:nvPr>
        </p:nvGraphicFramePr>
        <p:xfrm>
          <a:off x="9706477" y="1988840"/>
          <a:ext cx="2060709" cy="1805224"/>
        </p:xfrm>
        <a:graphic>
          <a:graphicData uri="http://schemas.openxmlformats.org/drawingml/2006/table">
            <a:tbl>
              <a:tblPr firstRow="1" bandRow="1">
                <a:tableStyleId>{2D5ABB26-0587-4C30-8999-92F81FD0307C}</a:tableStyleId>
              </a:tblPr>
              <a:tblGrid>
                <a:gridCol w="1501224">
                  <a:extLst>
                    <a:ext uri="{9D8B030D-6E8A-4147-A177-3AD203B41FA5}">
                      <a16:colId xmlns:a16="http://schemas.microsoft.com/office/drawing/2014/main" val="2264830813"/>
                    </a:ext>
                  </a:extLst>
                </a:gridCol>
                <a:gridCol w="559485">
                  <a:extLst>
                    <a:ext uri="{9D8B030D-6E8A-4147-A177-3AD203B41FA5}">
                      <a16:colId xmlns:a16="http://schemas.microsoft.com/office/drawing/2014/main" val="2612245392"/>
                    </a:ext>
                  </a:extLst>
                </a:gridCol>
              </a:tblGrid>
              <a:tr h="224997">
                <a:tc>
                  <a:txBody>
                    <a:bodyPr/>
                    <a:lstStyle/>
                    <a:p>
                      <a:r>
                        <a:rPr lang="en-US" sz="1000" b="1" dirty="0"/>
                        <a:t>Model components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lang="en-US" sz="10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7427839"/>
                  </a:ext>
                </a:extLst>
              </a:tr>
              <a:tr h="224997">
                <a:tc>
                  <a:txBody>
                    <a:bodyPr/>
                    <a:lstStyle/>
                    <a:p>
                      <a:r>
                        <a:rPr lang="en-US" sz="1000" dirty="0">
                          <a:solidFill>
                            <a:srgbClr val="FF0000"/>
                          </a:solidFill>
                        </a:rPr>
                        <a:t>base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564885925"/>
                  </a:ext>
                </a:extLst>
              </a:tr>
              <a:tr h="224997">
                <a:tc>
                  <a:txBody>
                    <a:bodyPr/>
                    <a:lstStyle/>
                    <a:p>
                      <a:r>
                        <a:rPr lang="en-US" sz="1000" dirty="0">
                          <a:solidFill>
                            <a:srgbClr val="FF0000"/>
                          </a:solidFill>
                        </a:rPr>
                        <a:t>Burn-off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80 mb</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830579188"/>
                  </a:ext>
                </a:extLst>
              </a:tr>
              <a:tr h="224997">
                <a:tc>
                  <a:txBody>
                    <a:bodyPr/>
                    <a:lstStyle/>
                    <a:p>
                      <a:r>
                        <a:rPr lang="en-US" sz="1000" dirty="0">
                          <a:solidFill>
                            <a:srgbClr val="FF0000"/>
                          </a:solidFill>
                        </a:rPr>
                        <a:t>Coupling</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940906061"/>
                  </a:ext>
                </a:extLst>
              </a:tr>
              <a:tr h="224997">
                <a:tc>
                  <a:txBody>
                    <a:bodyPr/>
                    <a:lstStyle/>
                    <a:p>
                      <a:r>
                        <a:rPr lang="en-US" sz="1000" dirty="0"/>
                        <a:t>Noise</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4325465"/>
                  </a:ext>
                </a:extLst>
              </a:tr>
              <a:tr h="224997">
                <a:tc>
                  <a:txBody>
                    <a:bodyPr/>
                    <a:lstStyle/>
                    <a:p>
                      <a:r>
                        <a:rPr lang="el-GR" sz="1000" dirty="0"/>
                        <a:t>ε-</a:t>
                      </a:r>
                      <a:r>
                        <a:rPr lang="en-US" sz="1000" dirty="0"/>
                        <a:t>growth from burn-off</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4539078"/>
                  </a:ext>
                </a:extLst>
              </a:tr>
              <a:tr h="342184">
                <a:tc>
                  <a:txBody>
                    <a:bodyPr/>
                    <a:lstStyle/>
                    <a:p>
                      <a:r>
                        <a:rPr lang="en-US" sz="1000" dirty="0"/>
                        <a:t>Extra emittance growth</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7038874"/>
                  </a:ext>
                </a:extLst>
              </a:tr>
            </a:tbl>
          </a:graphicData>
        </a:graphic>
      </p:graphicFrame>
      <p:pic>
        <p:nvPicPr>
          <p:cNvPr id="15" name="Content Placeholder 14">
            <a:extLst>
              <a:ext uri="{FF2B5EF4-FFF2-40B4-BE49-F238E27FC236}">
                <a16:creationId xmlns:a16="http://schemas.microsoft.com/office/drawing/2014/main" id="{AE791912-F117-82E8-2A5C-B5BF34A9B43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1366739" y="2081213"/>
            <a:ext cx="3699073" cy="4227512"/>
          </a:xfrm>
          <a:prstGeom prst="rect">
            <a:avLst/>
          </a:prstGeom>
        </p:spPr>
      </p:pic>
      <p:pic>
        <p:nvPicPr>
          <p:cNvPr id="16" name="Content Placeholder 15">
            <a:extLst>
              <a:ext uri="{FF2B5EF4-FFF2-40B4-BE49-F238E27FC236}">
                <a16:creationId xmlns:a16="http://schemas.microsoft.com/office/drawing/2014/main" id="{595FD94A-A9FB-138B-A918-3885CC9980C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p:blipFill>
        <p:spPr>
          <a:xfrm>
            <a:off x="6167438" y="3889216"/>
            <a:ext cx="5616575" cy="2246630"/>
          </a:xfrm>
          <a:prstGeom prst="rect">
            <a:avLst/>
          </a:prstGeom>
        </p:spPr>
      </p:pic>
      <p:sp>
        <p:nvSpPr>
          <p:cNvPr id="6" name="Text Placeholder 11">
            <a:extLst>
              <a:ext uri="{FF2B5EF4-FFF2-40B4-BE49-F238E27FC236}">
                <a16:creationId xmlns:a16="http://schemas.microsoft.com/office/drawing/2014/main" id="{E1175B5E-2509-02D1-4F08-E2151464C972}"/>
              </a:ext>
            </a:extLst>
          </p:cNvPr>
          <p:cNvSpPr txBox="1">
            <a:spLocks/>
          </p:cNvSpPr>
          <p:nvPr/>
        </p:nvSpPr>
        <p:spPr>
          <a:xfrm>
            <a:off x="5833113" y="2307104"/>
            <a:ext cx="3863287" cy="1377842"/>
          </a:xfrm>
          <a:prstGeom prst="rect">
            <a:avLst/>
          </a:prstGeom>
        </p:spPr>
        <p:txBody>
          <a:bodyPr vert="horz" lIns="36000" tIns="36000" rIns="36000" bIns="36000" rtlCol="0" anchor="t" anchorCtr="0">
            <a:normAutofit/>
          </a:bodyPr>
          <a:lstStyle>
            <a:lvl1pPr marL="0" indent="0" algn="l" defTabSz="914400" rtl="0" eaLnBrk="1" latinLnBrk="0" hangingPunct="1">
              <a:lnSpc>
                <a:spcPct val="100000"/>
              </a:lnSpc>
              <a:spcBef>
                <a:spcPts val="4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400050" indent="-400050"/>
            <a:r>
              <a:rPr lang="el-GR" sz="1800" dirty="0">
                <a:solidFill>
                  <a:srgbClr val="C00000"/>
                </a:solidFill>
              </a:rPr>
              <a:t>ε</a:t>
            </a:r>
            <a:r>
              <a:rPr lang="en-US" sz="1800" dirty="0">
                <a:solidFill>
                  <a:srgbClr val="C00000"/>
                </a:solidFill>
              </a:rPr>
              <a:t>-H</a:t>
            </a:r>
            <a:r>
              <a:rPr lang="el-GR" sz="1800" dirty="0">
                <a:solidFill>
                  <a:srgbClr val="C00000"/>
                </a:solidFill>
              </a:rPr>
              <a:t> </a:t>
            </a:r>
            <a:r>
              <a:rPr lang="en-US" sz="1800" dirty="0">
                <a:solidFill>
                  <a:srgbClr val="000000"/>
                </a:solidFill>
              </a:rPr>
              <a:t>worse prediction – blow-up shared with V-plane</a:t>
            </a:r>
          </a:p>
          <a:p>
            <a:pPr marL="446088" indent="-446088"/>
            <a:r>
              <a:rPr lang="el-GR" sz="1800" dirty="0">
                <a:solidFill>
                  <a:srgbClr val="C00000"/>
                </a:solidFill>
              </a:rPr>
              <a:t>ε</a:t>
            </a:r>
            <a:r>
              <a:rPr lang="en-US" sz="1800" dirty="0">
                <a:solidFill>
                  <a:srgbClr val="C00000"/>
                </a:solidFill>
              </a:rPr>
              <a:t>-V </a:t>
            </a:r>
            <a:r>
              <a:rPr lang="en-US" sz="1800" dirty="0">
                <a:solidFill>
                  <a:srgbClr val="000000"/>
                </a:solidFill>
              </a:rPr>
              <a:t>some blow-up but not sufficient</a:t>
            </a:r>
          </a:p>
        </p:txBody>
      </p:sp>
    </p:spTree>
    <p:extLst>
      <p:ext uri="{BB962C8B-B14F-4D97-AF65-F5344CB8AC3E}">
        <p14:creationId xmlns:p14="http://schemas.microsoft.com/office/powerpoint/2010/main" val="1334264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p:txBody>
          <a:bodyPr/>
          <a:lstStyle/>
          <a:p>
            <a:r>
              <a:rPr lang="en-US" dirty="0"/>
              <a:t>Emittance evolution in collisions</a:t>
            </a:r>
            <a:br>
              <a:rPr lang="en-US" dirty="0"/>
            </a:br>
            <a:r>
              <a:rPr lang="en-US" sz="2800" dirty="0">
                <a:solidFill>
                  <a:schemeClr val="accent1">
                    <a:lumMod val="40000"/>
                    <a:lumOff val="60000"/>
                  </a:schemeClr>
                </a:solidFill>
              </a:rPr>
              <a:t>Compare data with the model - 2023</a:t>
            </a:r>
          </a:p>
        </p:txBody>
      </p:sp>
      <p:sp>
        <p:nvSpPr>
          <p:cNvPr id="29" name="Content Placeholder 28">
            <a:extLst>
              <a:ext uri="{FF2B5EF4-FFF2-40B4-BE49-F238E27FC236}">
                <a16:creationId xmlns:a16="http://schemas.microsoft.com/office/drawing/2014/main" id="{8BBA54F4-3A4E-9D62-C011-A80C4DD89704}"/>
              </a:ext>
            </a:extLst>
          </p:cNvPr>
          <p:cNvSpPr>
            <a:spLocks noGrp="1"/>
          </p:cNvSpPr>
          <p:nvPr>
            <p:ph type="body" idx="1"/>
          </p:nvPr>
        </p:nvSpPr>
        <p:spPr/>
        <p:txBody>
          <a:bodyPr>
            <a:normAutofit/>
          </a:bodyPr>
          <a:lstStyle/>
          <a:p>
            <a:r>
              <a:rPr lang="en-US" dirty="0">
                <a:solidFill>
                  <a:srgbClr val="C00000"/>
                </a:solidFill>
              </a:rPr>
              <a:t>Case 2 </a:t>
            </a:r>
            <a:r>
              <a:rPr lang="en-US" dirty="0"/>
              <a:t>Data driven : intensity from the model, </a:t>
            </a:r>
            <a:r>
              <a:rPr lang="en-US" dirty="0">
                <a:solidFill>
                  <a:schemeClr val="accent5">
                    <a:lumMod val="60000"/>
                    <a:lumOff val="40000"/>
                  </a:schemeClr>
                </a:solidFill>
              </a:rPr>
              <a:t>extra emittance growth</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31B0A540-4DE5-27C8-ADE5-C5F3B953A4F7}"/>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9" name="Content Placeholder 11">
            <a:extLst>
              <a:ext uri="{FF2B5EF4-FFF2-40B4-BE49-F238E27FC236}">
                <a16:creationId xmlns:a16="http://schemas.microsoft.com/office/drawing/2014/main" id="{FE041422-DE44-FBF0-E133-42850A22EC62}"/>
              </a:ext>
            </a:extLst>
          </p:cNvPr>
          <p:cNvSpPr txBox="1">
            <a:spLocks/>
          </p:cNvSpPr>
          <p:nvPr/>
        </p:nvSpPr>
        <p:spPr>
          <a:xfrm>
            <a:off x="6096000" y="4923275"/>
            <a:ext cx="5671186" cy="1385450"/>
          </a:xfrm>
          <a:prstGeom prst="rect">
            <a:avLst/>
          </a:prstGeom>
        </p:spPr>
        <p:txBody>
          <a:bodyPr vert="horz" lIns="36000" tIns="36000" rIns="36000" bIns="36000" rtlCol="0">
            <a:norm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p>
        </p:txBody>
      </p:sp>
      <p:graphicFrame>
        <p:nvGraphicFramePr>
          <p:cNvPr id="10" name="Table 9">
            <a:extLst>
              <a:ext uri="{FF2B5EF4-FFF2-40B4-BE49-F238E27FC236}">
                <a16:creationId xmlns:a16="http://schemas.microsoft.com/office/drawing/2014/main" id="{C5D62619-B85A-5A58-E7A0-9916C0D774D9}"/>
              </a:ext>
            </a:extLst>
          </p:cNvPr>
          <p:cNvGraphicFramePr>
            <a:graphicFrameLocks noGrp="1"/>
          </p:cNvGraphicFramePr>
          <p:nvPr>
            <p:extLst>
              <p:ext uri="{D42A27DB-BD31-4B8C-83A1-F6EECF244321}">
                <p14:modId xmlns:p14="http://schemas.microsoft.com/office/powerpoint/2010/main" val="2220115297"/>
              </p:ext>
            </p:extLst>
          </p:nvPr>
        </p:nvGraphicFramePr>
        <p:xfrm>
          <a:off x="9768408" y="1983816"/>
          <a:ext cx="2236262" cy="1805224"/>
        </p:xfrm>
        <a:graphic>
          <a:graphicData uri="http://schemas.openxmlformats.org/drawingml/2006/table">
            <a:tbl>
              <a:tblPr firstRow="1" bandRow="1">
                <a:tableStyleId>{2D5ABB26-0587-4C30-8999-92F81FD0307C}</a:tableStyleId>
              </a:tblPr>
              <a:tblGrid>
                <a:gridCol w="1656184">
                  <a:extLst>
                    <a:ext uri="{9D8B030D-6E8A-4147-A177-3AD203B41FA5}">
                      <a16:colId xmlns:a16="http://schemas.microsoft.com/office/drawing/2014/main" val="2264830813"/>
                    </a:ext>
                  </a:extLst>
                </a:gridCol>
                <a:gridCol w="580078">
                  <a:extLst>
                    <a:ext uri="{9D8B030D-6E8A-4147-A177-3AD203B41FA5}">
                      <a16:colId xmlns:a16="http://schemas.microsoft.com/office/drawing/2014/main" val="2612245392"/>
                    </a:ext>
                  </a:extLst>
                </a:gridCol>
              </a:tblGrid>
              <a:tr h="224997">
                <a:tc>
                  <a:txBody>
                    <a:bodyPr/>
                    <a:lstStyle/>
                    <a:p>
                      <a:r>
                        <a:rPr lang="en-US" sz="1000" b="1" dirty="0"/>
                        <a:t>Model components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lang="en-US" sz="10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7427839"/>
                  </a:ext>
                </a:extLst>
              </a:tr>
              <a:tr h="224997">
                <a:tc>
                  <a:txBody>
                    <a:bodyPr/>
                    <a:lstStyle/>
                    <a:p>
                      <a:r>
                        <a:rPr lang="en-US" sz="1000" dirty="0">
                          <a:solidFill>
                            <a:srgbClr val="FF0000"/>
                          </a:solidFill>
                        </a:rPr>
                        <a:t>base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564885925"/>
                  </a:ext>
                </a:extLst>
              </a:tr>
              <a:tr h="224997">
                <a:tc>
                  <a:txBody>
                    <a:bodyPr/>
                    <a:lstStyle/>
                    <a:p>
                      <a:r>
                        <a:rPr lang="en-US" sz="1000" dirty="0">
                          <a:solidFill>
                            <a:srgbClr val="FF0000"/>
                          </a:solidFill>
                        </a:rPr>
                        <a:t>Burn-off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80 mb</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830579188"/>
                  </a:ext>
                </a:extLst>
              </a:tr>
              <a:tr h="224997">
                <a:tc>
                  <a:txBody>
                    <a:bodyPr/>
                    <a:lstStyle/>
                    <a:p>
                      <a:r>
                        <a:rPr lang="en-US" sz="1000" dirty="0">
                          <a:solidFill>
                            <a:srgbClr val="FF0000"/>
                          </a:solidFill>
                        </a:rPr>
                        <a:t>Coupling</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940906061"/>
                  </a:ext>
                </a:extLst>
              </a:tr>
              <a:tr h="224997">
                <a:tc>
                  <a:txBody>
                    <a:bodyPr/>
                    <a:lstStyle/>
                    <a:p>
                      <a:r>
                        <a:rPr lang="en-US" sz="1000" dirty="0"/>
                        <a:t>Noise</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4325465"/>
                  </a:ext>
                </a:extLst>
              </a:tr>
              <a:tr h="224997">
                <a:tc>
                  <a:txBody>
                    <a:bodyPr/>
                    <a:lstStyle/>
                    <a:p>
                      <a:r>
                        <a:rPr lang="el-GR" sz="1000" dirty="0"/>
                        <a:t>ε-</a:t>
                      </a:r>
                      <a:r>
                        <a:rPr lang="en-US" sz="1000" dirty="0"/>
                        <a:t>growth from burn-off</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4539078"/>
                  </a:ext>
                </a:extLst>
              </a:tr>
              <a:tr h="342184">
                <a:tc>
                  <a:txBody>
                    <a:bodyPr/>
                    <a:lstStyle/>
                    <a:p>
                      <a:r>
                        <a:rPr lang="en-US" sz="1000" b="1" dirty="0">
                          <a:solidFill>
                            <a:srgbClr val="FF0000"/>
                          </a:solidFill>
                        </a:rPr>
                        <a:t>Extra emittance growth</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b="1"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707038874"/>
                  </a:ext>
                </a:extLst>
              </a:tr>
            </a:tbl>
          </a:graphicData>
        </a:graphic>
      </p:graphicFrame>
      <p:pic>
        <p:nvPicPr>
          <p:cNvPr id="6" name="Content Placeholder 5">
            <a:extLst>
              <a:ext uri="{FF2B5EF4-FFF2-40B4-BE49-F238E27FC236}">
                <a16:creationId xmlns:a16="http://schemas.microsoft.com/office/drawing/2014/main" id="{8574FC14-8FBF-ABF0-12E1-972A0B1C14B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1366739" y="2081213"/>
            <a:ext cx="3699073" cy="4227512"/>
          </a:xfrm>
          <a:prstGeom prst="rect">
            <a:avLst/>
          </a:prstGeom>
        </p:spPr>
      </p:pic>
      <p:pic>
        <p:nvPicPr>
          <p:cNvPr id="7" name="Content Placeholder 6">
            <a:extLst>
              <a:ext uri="{FF2B5EF4-FFF2-40B4-BE49-F238E27FC236}">
                <a16:creationId xmlns:a16="http://schemas.microsoft.com/office/drawing/2014/main" id="{01F46412-ACFD-D46D-97B2-9D8286278B8C}"/>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p:blipFill>
        <p:spPr>
          <a:xfrm>
            <a:off x="6167438" y="3889216"/>
            <a:ext cx="5616575" cy="2246630"/>
          </a:xfrm>
          <a:prstGeom prst="rect">
            <a:avLst/>
          </a:prstGeom>
        </p:spPr>
      </p:pic>
      <p:sp>
        <p:nvSpPr>
          <p:cNvPr id="8" name="Content Placeholder 11">
            <a:extLst>
              <a:ext uri="{FF2B5EF4-FFF2-40B4-BE49-F238E27FC236}">
                <a16:creationId xmlns:a16="http://schemas.microsoft.com/office/drawing/2014/main" id="{720D39D8-AD0D-3F65-1B7F-893006503F99}"/>
              </a:ext>
            </a:extLst>
          </p:cNvPr>
          <p:cNvSpPr txBox="1">
            <a:spLocks/>
          </p:cNvSpPr>
          <p:nvPr/>
        </p:nvSpPr>
        <p:spPr>
          <a:xfrm>
            <a:off x="5519937" y="2420938"/>
            <a:ext cx="3816424" cy="1439862"/>
          </a:xfrm>
          <a:prstGeom prst="rect">
            <a:avLst/>
          </a:prstGeom>
        </p:spPr>
        <p:txBody>
          <a:bodyPr vert="horz" lIns="36000" tIns="36000" rIns="36000" bIns="36000" rtlCol="0">
            <a:normAutofit fontScale="92500" lnSpcReduction="20000"/>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Extra emittance growth adjusted to best match the data : </a:t>
            </a:r>
          </a:p>
          <a:p>
            <a:pPr lvl="2"/>
            <a:r>
              <a:rPr lang="el-GR" b="1" dirty="0">
                <a:solidFill>
                  <a:srgbClr val="FF0000"/>
                </a:solidFill>
              </a:rPr>
              <a:t>ε</a:t>
            </a:r>
            <a:r>
              <a:rPr lang="en-US" b="1" baseline="-25000" dirty="0">
                <a:solidFill>
                  <a:srgbClr val="FF0000"/>
                </a:solidFill>
              </a:rPr>
              <a:t>H</a:t>
            </a:r>
            <a:r>
              <a:rPr lang="en-US" b="1" dirty="0">
                <a:solidFill>
                  <a:srgbClr val="FF0000"/>
                </a:solidFill>
              </a:rPr>
              <a:t> ➝ 0.05 </a:t>
            </a:r>
            <a:r>
              <a:rPr lang="el-GR" b="1" dirty="0">
                <a:solidFill>
                  <a:srgbClr val="FF0000"/>
                </a:solidFill>
              </a:rPr>
              <a:t>μ</a:t>
            </a:r>
            <a:r>
              <a:rPr lang="en-US" b="1" dirty="0">
                <a:solidFill>
                  <a:srgbClr val="FF0000"/>
                </a:solidFill>
              </a:rPr>
              <a:t>m/h</a:t>
            </a:r>
          </a:p>
          <a:p>
            <a:pPr lvl="2"/>
            <a:r>
              <a:rPr lang="el-GR" b="1" dirty="0">
                <a:solidFill>
                  <a:srgbClr val="FF0000"/>
                </a:solidFill>
              </a:rPr>
              <a:t>ε</a:t>
            </a:r>
            <a:r>
              <a:rPr lang="en-US" b="1" baseline="-25000" dirty="0">
                <a:solidFill>
                  <a:srgbClr val="FF0000"/>
                </a:solidFill>
              </a:rPr>
              <a:t>V</a:t>
            </a:r>
            <a:r>
              <a:rPr lang="en-US" b="1" dirty="0">
                <a:solidFill>
                  <a:srgbClr val="FF0000"/>
                </a:solidFill>
              </a:rPr>
              <a:t>➝ 0.1 </a:t>
            </a:r>
            <a:r>
              <a:rPr lang="el-GR" b="1" dirty="0">
                <a:solidFill>
                  <a:srgbClr val="FF0000"/>
                </a:solidFill>
              </a:rPr>
              <a:t>μ</a:t>
            </a:r>
            <a:r>
              <a:rPr lang="en-US" b="1" dirty="0">
                <a:solidFill>
                  <a:srgbClr val="FF0000"/>
                </a:solidFill>
              </a:rPr>
              <a:t>m/h</a:t>
            </a:r>
          </a:p>
          <a:p>
            <a:pPr lvl="2"/>
            <a:endParaRPr lang="en-US" dirty="0"/>
          </a:p>
        </p:txBody>
      </p:sp>
    </p:spTree>
    <p:extLst>
      <p:ext uri="{BB962C8B-B14F-4D97-AF65-F5344CB8AC3E}">
        <p14:creationId xmlns:p14="http://schemas.microsoft.com/office/powerpoint/2010/main" val="6584724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p:txBody>
          <a:bodyPr/>
          <a:lstStyle/>
          <a:p>
            <a:r>
              <a:rPr lang="en-US" dirty="0"/>
              <a:t>Emittance evolution in collisions</a:t>
            </a:r>
            <a:br>
              <a:rPr lang="en-US" dirty="0"/>
            </a:br>
            <a:r>
              <a:rPr lang="en-US" sz="2800" dirty="0">
                <a:solidFill>
                  <a:schemeClr val="accent1">
                    <a:lumMod val="40000"/>
                    <a:lumOff val="60000"/>
                  </a:schemeClr>
                </a:solidFill>
              </a:rPr>
              <a:t>Compare data with the model - 2023</a:t>
            </a:r>
          </a:p>
        </p:txBody>
      </p:sp>
      <p:sp>
        <p:nvSpPr>
          <p:cNvPr id="29" name="Content Placeholder 28">
            <a:extLst>
              <a:ext uri="{FF2B5EF4-FFF2-40B4-BE49-F238E27FC236}">
                <a16:creationId xmlns:a16="http://schemas.microsoft.com/office/drawing/2014/main" id="{8BBA54F4-3A4E-9D62-C011-A80C4DD89704}"/>
              </a:ext>
            </a:extLst>
          </p:cNvPr>
          <p:cNvSpPr>
            <a:spLocks noGrp="1"/>
          </p:cNvSpPr>
          <p:nvPr>
            <p:ph type="body" idx="1"/>
          </p:nvPr>
        </p:nvSpPr>
        <p:spPr/>
        <p:txBody>
          <a:bodyPr>
            <a:noAutofit/>
          </a:bodyPr>
          <a:lstStyle/>
          <a:p>
            <a:r>
              <a:rPr lang="en-US" dirty="0">
                <a:solidFill>
                  <a:srgbClr val="C00000"/>
                </a:solidFill>
              </a:rPr>
              <a:t>Case 3 </a:t>
            </a:r>
            <a:r>
              <a:rPr lang="en-US" dirty="0"/>
              <a:t>Data driven: </a:t>
            </a:r>
            <a:r>
              <a:rPr lang="en-US" dirty="0">
                <a:solidFill>
                  <a:schemeClr val="accent5">
                    <a:lumMod val="60000"/>
                    <a:lumOff val="40000"/>
                  </a:schemeClr>
                </a:solidFill>
              </a:rPr>
              <a:t>increased burn-off</a:t>
            </a:r>
            <a:r>
              <a:rPr lang="en-US" dirty="0"/>
              <a:t>, extra emittance growth</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31B0A540-4DE5-27C8-ADE5-C5F3B953A4F7}"/>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9" name="Content Placeholder 11">
            <a:extLst>
              <a:ext uri="{FF2B5EF4-FFF2-40B4-BE49-F238E27FC236}">
                <a16:creationId xmlns:a16="http://schemas.microsoft.com/office/drawing/2014/main" id="{FE041422-DE44-FBF0-E133-42850A22EC62}"/>
              </a:ext>
            </a:extLst>
          </p:cNvPr>
          <p:cNvSpPr txBox="1">
            <a:spLocks/>
          </p:cNvSpPr>
          <p:nvPr/>
        </p:nvSpPr>
        <p:spPr>
          <a:xfrm>
            <a:off x="6096000" y="4923275"/>
            <a:ext cx="5671186" cy="1385450"/>
          </a:xfrm>
          <a:prstGeom prst="rect">
            <a:avLst/>
          </a:prstGeom>
        </p:spPr>
        <p:txBody>
          <a:bodyPr vert="horz" lIns="36000" tIns="36000" rIns="36000" bIns="36000" rtlCol="0">
            <a:norm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p>
        </p:txBody>
      </p:sp>
      <p:graphicFrame>
        <p:nvGraphicFramePr>
          <p:cNvPr id="10" name="Table 9">
            <a:extLst>
              <a:ext uri="{FF2B5EF4-FFF2-40B4-BE49-F238E27FC236}">
                <a16:creationId xmlns:a16="http://schemas.microsoft.com/office/drawing/2014/main" id="{C5D62619-B85A-5A58-E7A0-9916C0D774D9}"/>
              </a:ext>
            </a:extLst>
          </p:cNvPr>
          <p:cNvGraphicFramePr>
            <a:graphicFrameLocks noGrp="1"/>
          </p:cNvGraphicFramePr>
          <p:nvPr>
            <p:extLst>
              <p:ext uri="{D42A27DB-BD31-4B8C-83A1-F6EECF244321}">
                <p14:modId xmlns:p14="http://schemas.microsoft.com/office/powerpoint/2010/main" val="1999343621"/>
              </p:ext>
            </p:extLst>
          </p:nvPr>
        </p:nvGraphicFramePr>
        <p:xfrm>
          <a:off x="9480376" y="2055824"/>
          <a:ext cx="2559716" cy="1805224"/>
        </p:xfrm>
        <a:graphic>
          <a:graphicData uri="http://schemas.openxmlformats.org/drawingml/2006/table">
            <a:tbl>
              <a:tblPr firstRow="1" bandRow="1">
                <a:tableStyleId>{2D5ABB26-0587-4C30-8999-92F81FD0307C}</a:tableStyleId>
              </a:tblPr>
              <a:tblGrid>
                <a:gridCol w="1895735">
                  <a:extLst>
                    <a:ext uri="{9D8B030D-6E8A-4147-A177-3AD203B41FA5}">
                      <a16:colId xmlns:a16="http://schemas.microsoft.com/office/drawing/2014/main" val="2264830813"/>
                    </a:ext>
                  </a:extLst>
                </a:gridCol>
                <a:gridCol w="663981">
                  <a:extLst>
                    <a:ext uri="{9D8B030D-6E8A-4147-A177-3AD203B41FA5}">
                      <a16:colId xmlns:a16="http://schemas.microsoft.com/office/drawing/2014/main" val="2612245392"/>
                    </a:ext>
                  </a:extLst>
                </a:gridCol>
              </a:tblGrid>
              <a:tr h="224997">
                <a:tc>
                  <a:txBody>
                    <a:bodyPr/>
                    <a:lstStyle/>
                    <a:p>
                      <a:r>
                        <a:rPr lang="en-US" sz="1000" b="1" dirty="0"/>
                        <a:t>Model components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lang="en-US" sz="10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7427839"/>
                  </a:ext>
                </a:extLst>
              </a:tr>
              <a:tr h="224997">
                <a:tc>
                  <a:txBody>
                    <a:bodyPr/>
                    <a:lstStyle/>
                    <a:p>
                      <a:r>
                        <a:rPr lang="en-US" sz="1000" dirty="0">
                          <a:solidFill>
                            <a:srgbClr val="FF0000"/>
                          </a:solidFill>
                        </a:rPr>
                        <a:t>base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564885925"/>
                  </a:ext>
                </a:extLst>
              </a:tr>
              <a:tr h="224997">
                <a:tc>
                  <a:txBody>
                    <a:bodyPr/>
                    <a:lstStyle/>
                    <a:p>
                      <a:r>
                        <a:rPr lang="en-US" sz="1000" dirty="0">
                          <a:solidFill>
                            <a:srgbClr val="FF0000"/>
                          </a:solidFill>
                        </a:rPr>
                        <a:t>Burn-off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b="1" dirty="0">
                          <a:solidFill>
                            <a:srgbClr val="C00000"/>
                          </a:solidFill>
                        </a:rPr>
                        <a:t>100 mb</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830579188"/>
                  </a:ext>
                </a:extLst>
              </a:tr>
              <a:tr h="224997">
                <a:tc>
                  <a:txBody>
                    <a:bodyPr/>
                    <a:lstStyle/>
                    <a:p>
                      <a:r>
                        <a:rPr lang="en-US" sz="1000" dirty="0">
                          <a:solidFill>
                            <a:srgbClr val="FF0000"/>
                          </a:solidFill>
                        </a:rPr>
                        <a:t>Coupling</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940906061"/>
                  </a:ext>
                </a:extLst>
              </a:tr>
              <a:tr h="224997">
                <a:tc>
                  <a:txBody>
                    <a:bodyPr/>
                    <a:lstStyle/>
                    <a:p>
                      <a:r>
                        <a:rPr lang="en-US" sz="1000" dirty="0"/>
                        <a:t>Noise</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4325465"/>
                  </a:ext>
                </a:extLst>
              </a:tr>
              <a:tr h="224997">
                <a:tc>
                  <a:txBody>
                    <a:bodyPr/>
                    <a:lstStyle/>
                    <a:p>
                      <a:r>
                        <a:rPr lang="el-GR" sz="1000" dirty="0"/>
                        <a:t>ε-</a:t>
                      </a:r>
                      <a:r>
                        <a:rPr lang="en-US" sz="1000" dirty="0"/>
                        <a:t>growth from burn-off</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000" dirty="0"/>
                        <a:t>No</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4539078"/>
                  </a:ext>
                </a:extLst>
              </a:tr>
              <a:tr h="342184">
                <a:tc>
                  <a:txBody>
                    <a:bodyPr/>
                    <a:lstStyle/>
                    <a:p>
                      <a:r>
                        <a:rPr lang="en-US" sz="1000" b="1" dirty="0">
                          <a:solidFill>
                            <a:srgbClr val="FF0000"/>
                          </a:solidFill>
                        </a:rPr>
                        <a:t>Extra emittance growth</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tc>
                  <a:txBody>
                    <a:bodyPr/>
                    <a:lstStyle/>
                    <a:p>
                      <a:r>
                        <a:rPr lang="en-US" sz="1000" b="1" dirty="0">
                          <a:solidFill>
                            <a:srgbClr val="FF0000"/>
                          </a:solidFill>
                        </a:rPr>
                        <a:t>Yes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707038874"/>
                  </a:ext>
                </a:extLst>
              </a:tr>
            </a:tbl>
          </a:graphicData>
        </a:graphic>
      </p:graphicFrame>
      <p:pic>
        <p:nvPicPr>
          <p:cNvPr id="16" name="Content Placeholder 15">
            <a:extLst>
              <a:ext uri="{FF2B5EF4-FFF2-40B4-BE49-F238E27FC236}">
                <a16:creationId xmlns:a16="http://schemas.microsoft.com/office/drawing/2014/main" id="{D8DEC3DE-05DB-D6EC-DF51-4E96C827169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p:blipFill>
        <p:spPr>
          <a:xfrm>
            <a:off x="1635691" y="2044948"/>
            <a:ext cx="3699073" cy="4227512"/>
          </a:xfrm>
          <a:prstGeom prst="rect">
            <a:avLst/>
          </a:prstGeom>
        </p:spPr>
      </p:pic>
      <p:pic>
        <p:nvPicPr>
          <p:cNvPr id="19" name="Content Placeholder 18">
            <a:extLst>
              <a:ext uri="{FF2B5EF4-FFF2-40B4-BE49-F238E27FC236}">
                <a16:creationId xmlns:a16="http://schemas.microsoft.com/office/drawing/2014/main" id="{EBE5B651-FF0C-5BCC-4BAD-40B6F06DFA0F}"/>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rcRect/>
          <a:stretch/>
        </p:blipFill>
        <p:spPr>
          <a:xfrm>
            <a:off x="6024563" y="3932872"/>
            <a:ext cx="5759450" cy="2303780"/>
          </a:xfrm>
          <a:prstGeom prst="rect">
            <a:avLst/>
          </a:prstGeom>
        </p:spPr>
      </p:pic>
      <p:sp>
        <p:nvSpPr>
          <p:cNvPr id="6" name="Text Placeholder 11">
            <a:extLst>
              <a:ext uri="{FF2B5EF4-FFF2-40B4-BE49-F238E27FC236}">
                <a16:creationId xmlns:a16="http://schemas.microsoft.com/office/drawing/2014/main" id="{DB83F3E3-7C74-FE8B-A5BB-494EA108070E}"/>
              </a:ext>
            </a:extLst>
          </p:cNvPr>
          <p:cNvSpPr txBox="1">
            <a:spLocks/>
          </p:cNvSpPr>
          <p:nvPr/>
        </p:nvSpPr>
        <p:spPr>
          <a:xfrm>
            <a:off x="5613728" y="2318121"/>
            <a:ext cx="3863287" cy="1377842"/>
          </a:xfrm>
          <a:prstGeom prst="rect">
            <a:avLst/>
          </a:prstGeom>
        </p:spPr>
        <p:txBody>
          <a:bodyPr vert="horz" lIns="36000" tIns="36000" rIns="36000" bIns="36000" rtlCol="0" anchor="t" anchorCtr="0">
            <a:normAutofit fontScale="92500"/>
          </a:bodyPr>
          <a:lstStyle>
            <a:lvl1pPr marL="0" indent="0" algn="l" defTabSz="914400" rtl="0" eaLnBrk="1" latinLnBrk="0" hangingPunct="1">
              <a:lnSpc>
                <a:spcPct val="100000"/>
              </a:lnSpc>
              <a:spcBef>
                <a:spcPts val="4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400050" indent="-400050"/>
            <a:r>
              <a:rPr lang="en-US" sz="1800" dirty="0">
                <a:solidFill>
                  <a:schemeClr val="accent1">
                    <a:lumMod val="60000"/>
                    <a:lumOff val="40000"/>
                  </a:schemeClr>
                </a:solidFill>
              </a:rPr>
              <a:t>Emittances</a:t>
            </a:r>
            <a:r>
              <a:rPr lang="en-US" sz="1800" dirty="0">
                <a:solidFill>
                  <a:srgbClr val="000000"/>
                </a:solidFill>
              </a:rPr>
              <a:t> : good agreement for B2 H&amp;V, B1 still off in the final values but also during evolution </a:t>
            </a:r>
          </a:p>
          <a:p>
            <a:pPr marL="400050" indent="-400050"/>
            <a:r>
              <a:rPr lang="en-US" sz="1800" dirty="0">
                <a:solidFill>
                  <a:schemeClr val="accent1">
                    <a:lumMod val="60000"/>
                    <a:lumOff val="40000"/>
                  </a:schemeClr>
                </a:solidFill>
              </a:rPr>
              <a:t>Intensity</a:t>
            </a:r>
            <a:r>
              <a:rPr lang="en-US" sz="1800" dirty="0">
                <a:solidFill>
                  <a:srgbClr val="000000"/>
                </a:solidFill>
              </a:rPr>
              <a:t> : well matched to the data</a:t>
            </a:r>
          </a:p>
        </p:txBody>
      </p:sp>
    </p:spTree>
    <p:extLst>
      <p:ext uri="{BB962C8B-B14F-4D97-AF65-F5344CB8AC3E}">
        <p14:creationId xmlns:p14="http://schemas.microsoft.com/office/powerpoint/2010/main" val="39943022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p:txBody>
          <a:bodyPr/>
          <a:lstStyle/>
          <a:p>
            <a:r>
              <a:rPr lang="en-US" dirty="0"/>
              <a:t>Beams in collision</a:t>
            </a:r>
            <a:br>
              <a:rPr lang="en-US" dirty="0"/>
            </a:br>
            <a:r>
              <a:rPr lang="en-US" sz="2800" dirty="0">
                <a:solidFill>
                  <a:schemeClr val="accent1">
                    <a:lumMod val="40000"/>
                    <a:lumOff val="60000"/>
                  </a:schemeClr>
                </a:solidFill>
              </a:rPr>
              <a:t>Bunch-to-bunch variations – 2023</a:t>
            </a:r>
            <a:endParaRPr lang="en-US" dirty="0">
              <a:solidFill>
                <a:schemeClr val="accent1">
                  <a:lumMod val="40000"/>
                  <a:lumOff val="60000"/>
                </a:schemeClr>
              </a:solidFill>
            </a:endParaRPr>
          </a:p>
        </p:txBody>
      </p:sp>
      <p:sp>
        <p:nvSpPr>
          <p:cNvPr id="10" name="Text Placeholder 9">
            <a:extLst>
              <a:ext uri="{FF2B5EF4-FFF2-40B4-BE49-F238E27FC236}">
                <a16:creationId xmlns:a16="http://schemas.microsoft.com/office/drawing/2014/main" id="{6ABA4BED-4FA5-2193-491B-CBD39E85BBC8}"/>
              </a:ext>
            </a:extLst>
          </p:cNvPr>
          <p:cNvSpPr>
            <a:spLocks noGrp="1"/>
          </p:cNvSpPr>
          <p:nvPr>
            <p:ph type="body" idx="1"/>
          </p:nvPr>
        </p:nvSpPr>
        <p:spPr>
          <a:xfrm>
            <a:off x="407988" y="1412875"/>
            <a:ext cx="11376025" cy="668337"/>
          </a:xfrm>
        </p:spPr>
        <p:txBody>
          <a:bodyPr>
            <a:normAutofit/>
          </a:bodyPr>
          <a:lstStyle/>
          <a:p>
            <a:r>
              <a:rPr lang="en-US" dirty="0"/>
              <a:t>Luminosity bunch-to-bunch variations – example fill 9072</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D406C339-653C-889C-5DB6-B91EA6C234CC}"/>
              </a:ext>
            </a:extLst>
          </p:cNvPr>
          <p:cNvSpPr>
            <a:spLocks noGrp="1"/>
          </p:cNvSpPr>
          <p:nvPr>
            <p:ph type="sldNum" sz="quarter" idx="12"/>
          </p:nvPr>
        </p:nvSpPr>
        <p:spPr/>
        <p:txBody>
          <a:bodyPr/>
          <a:lstStyle/>
          <a:p>
            <a:fld id="{36B5EA5A-BC32-A742-B11B-8E7414D5B535}" type="slidenum">
              <a:rPr lang="en-US" smtClean="0"/>
              <a:pPr/>
              <a:t>27</a:t>
            </a:fld>
            <a:endParaRPr lang="en-US" dirty="0"/>
          </a:p>
        </p:txBody>
      </p:sp>
      <mc:AlternateContent xmlns:mc="http://schemas.openxmlformats.org/markup-compatibility/2006">
        <mc:Choice xmlns:a14="http://schemas.microsoft.com/office/drawing/2010/main" Requires="a14">
          <p:sp>
            <p:nvSpPr>
              <p:cNvPr id="9" name="Content Placeholder 8">
                <a:extLst>
                  <a:ext uri="{FF2B5EF4-FFF2-40B4-BE49-F238E27FC236}">
                    <a16:creationId xmlns:a16="http://schemas.microsoft.com/office/drawing/2014/main" id="{4DB3DD76-4E79-7005-966C-F384BFEFCC5F}"/>
                  </a:ext>
                </a:extLst>
              </p:cNvPr>
              <p:cNvSpPr>
                <a:spLocks noGrp="1"/>
              </p:cNvSpPr>
              <p:nvPr>
                <p:ph sz="quarter" idx="4"/>
              </p:nvPr>
            </p:nvSpPr>
            <p:spPr/>
            <p:txBody>
              <a:bodyPr>
                <a:normAutofit fontScale="92500" lnSpcReduction="20000"/>
              </a:bodyPr>
              <a:lstStyle/>
              <a:p>
                <a:r>
                  <a:rPr lang="en-US" dirty="0"/>
                  <a:t>Initial bunch-to-bunch luminosity fluctuations </a:t>
                </a:r>
                <a:r>
                  <a:rPr lang="en-US" dirty="0">
                    <a:solidFill>
                      <a:srgbClr val="FF0000"/>
                    </a:solidFill>
                  </a:rPr>
                  <a:t>~13%</a:t>
                </a:r>
              </a:p>
              <a:p>
                <a:r>
                  <a:rPr lang="en-US" dirty="0"/>
                  <a:t>Reduced fast at start of collisions to ~11% at start of levelling</a:t>
                </a:r>
              </a:p>
              <a:p>
                <a:r>
                  <a:rPr lang="en-US" dirty="0"/>
                  <a:t>B2B fluctuations further reduced during levelling, and constant during the luminosity decay</a:t>
                </a:r>
              </a:p>
              <a:p>
                <a:r>
                  <a:rPr lang="en-US" dirty="0"/>
                  <a:t>For the moment the values are below the natural fluctuations due to PU </a:t>
                </a:r>
              </a:p>
              <a:p>
                <a:pPr marL="0" indent="0">
                  <a:buNone/>
                </a:pPr>
                <a14:m>
                  <m:oMathPara xmlns:m="http://schemas.openxmlformats.org/officeDocument/2006/math">
                    <m:oMathParaPr>
                      <m:jc m:val="centerGroup"/>
                    </m:oMathParaPr>
                    <m:oMath xmlns:m="http://schemas.openxmlformats.org/officeDocument/2006/math">
                      <m:f>
                        <m:fPr>
                          <m:ctrlPr>
                            <a:rPr lang="en-US" b="1" i="1" smtClean="0">
                              <a:solidFill>
                                <a:srgbClr val="00B050"/>
                              </a:solidFill>
                              <a:latin typeface="Cambria Math" panose="02040503050406030204" pitchFamily="18" charset="0"/>
                            </a:rPr>
                          </m:ctrlPr>
                        </m:fPr>
                        <m:num>
                          <m:r>
                            <a:rPr lang="en-US" b="1" i="1" smtClean="0">
                              <a:solidFill>
                                <a:srgbClr val="00B050"/>
                              </a:solidFill>
                              <a:latin typeface="Cambria Math" panose="02040503050406030204" pitchFamily="18" charset="0"/>
                            </a:rPr>
                            <m:t>𝟏</m:t>
                          </m:r>
                        </m:num>
                        <m:den>
                          <m:rad>
                            <m:radPr>
                              <m:degHide m:val="on"/>
                              <m:ctrlPr>
                                <a:rPr lang="en-US" b="1" i="1" smtClean="0">
                                  <a:solidFill>
                                    <a:srgbClr val="00B050"/>
                                  </a:solidFill>
                                  <a:latin typeface="Cambria Math" panose="02040503050406030204" pitchFamily="18" charset="0"/>
                                </a:rPr>
                              </m:ctrlPr>
                            </m:radPr>
                            <m:deg/>
                            <m:e>
                              <m:r>
                                <a:rPr lang="en-US" b="1" i="1" smtClean="0">
                                  <a:solidFill>
                                    <a:srgbClr val="00B050"/>
                                  </a:solidFill>
                                  <a:latin typeface="Cambria Math" panose="02040503050406030204" pitchFamily="18" charset="0"/>
                                </a:rPr>
                                <m:t>𝑵</m:t>
                              </m:r>
                            </m:e>
                          </m:rad>
                        </m:den>
                      </m:f>
                      <m:r>
                        <a:rPr lang="en-US" b="1" i="1" smtClean="0">
                          <a:solidFill>
                            <a:srgbClr val="00B050"/>
                          </a:solidFill>
                          <a:latin typeface="Cambria Math" panose="02040503050406030204" pitchFamily="18" charset="0"/>
                        </a:rPr>
                        <m:t>=</m:t>
                      </m:r>
                      <m:f>
                        <m:fPr>
                          <m:ctrlPr>
                            <a:rPr lang="en-US" b="1" i="1" smtClean="0">
                              <a:solidFill>
                                <a:srgbClr val="00B050"/>
                              </a:solidFill>
                              <a:latin typeface="Cambria Math" panose="02040503050406030204" pitchFamily="18" charset="0"/>
                            </a:rPr>
                          </m:ctrlPr>
                        </m:fPr>
                        <m:num>
                          <m:r>
                            <a:rPr lang="en-US" b="1" i="1" smtClean="0">
                              <a:solidFill>
                                <a:srgbClr val="00B050"/>
                              </a:solidFill>
                              <a:latin typeface="Cambria Math" panose="02040503050406030204" pitchFamily="18" charset="0"/>
                            </a:rPr>
                            <m:t>𝟏</m:t>
                          </m:r>
                        </m:num>
                        <m:den>
                          <m:rad>
                            <m:radPr>
                              <m:degHide m:val="on"/>
                              <m:ctrlPr>
                                <a:rPr lang="en-US" b="1" i="1" smtClean="0">
                                  <a:solidFill>
                                    <a:srgbClr val="00B050"/>
                                  </a:solidFill>
                                  <a:latin typeface="Cambria Math" panose="02040503050406030204" pitchFamily="18" charset="0"/>
                                </a:rPr>
                              </m:ctrlPr>
                            </m:radPr>
                            <m:deg/>
                            <m:e>
                              <m:r>
                                <a:rPr lang="en-US" b="1" i="1" smtClean="0">
                                  <a:solidFill>
                                    <a:srgbClr val="00B050"/>
                                  </a:solidFill>
                                  <a:latin typeface="Cambria Math" panose="02040503050406030204" pitchFamily="18" charset="0"/>
                                </a:rPr>
                                <m:t>𝟔𝟎</m:t>
                              </m:r>
                            </m:e>
                          </m:rad>
                        </m:den>
                      </m:f>
                      <m:r>
                        <a:rPr lang="en-US" b="1" i="1" smtClean="0">
                          <a:solidFill>
                            <a:srgbClr val="00B050"/>
                          </a:solidFill>
                          <a:latin typeface="Cambria Math" panose="02040503050406030204" pitchFamily="18" charset="0"/>
                        </a:rPr>
                        <m:t>=</m:t>
                      </m:r>
                      <m:r>
                        <a:rPr lang="en-US" b="1" i="1" smtClean="0">
                          <a:solidFill>
                            <a:srgbClr val="00B050"/>
                          </a:solidFill>
                          <a:latin typeface="Cambria Math" panose="02040503050406030204" pitchFamily="18" charset="0"/>
                        </a:rPr>
                        <m:t>𝟏𝟑</m:t>
                      </m:r>
                      <m:r>
                        <a:rPr lang="en-US" b="1" i="1" smtClean="0">
                          <a:solidFill>
                            <a:srgbClr val="00B050"/>
                          </a:solidFill>
                          <a:latin typeface="Cambria Math" panose="02040503050406030204" pitchFamily="18" charset="0"/>
                        </a:rPr>
                        <m:t>%</m:t>
                      </m:r>
                    </m:oMath>
                  </m:oMathPara>
                </a14:m>
                <a:endParaRPr lang="en-US" dirty="0">
                  <a:solidFill>
                    <a:srgbClr val="00B050"/>
                  </a:solidFill>
                </a:endParaRPr>
              </a:p>
              <a:p>
                <a:r>
                  <a:rPr lang="en-US" dirty="0">
                    <a:solidFill>
                      <a:srgbClr val="C00000"/>
                    </a:solidFill>
                  </a:rPr>
                  <a:t>but certainly not compatible with future HL-LHC requirements with increased PU</a:t>
                </a:r>
              </a:p>
            </p:txBody>
          </p:sp>
        </mc:Choice>
        <mc:Fallback>
          <p:sp>
            <p:nvSpPr>
              <p:cNvPr id="9" name="Content Placeholder 8">
                <a:extLst>
                  <a:ext uri="{FF2B5EF4-FFF2-40B4-BE49-F238E27FC236}">
                    <a16:creationId xmlns:a16="http://schemas.microsoft.com/office/drawing/2014/main" id="{4DB3DD76-4E79-7005-966C-F384BFEFCC5F}"/>
                  </a:ext>
                </a:extLst>
              </p:cNvPr>
              <p:cNvSpPr>
                <a:spLocks noGrp="1" noRot="1" noChangeAspect="1" noMove="1" noResize="1" noEditPoints="1" noAdjustHandles="1" noChangeArrowheads="1" noChangeShapeType="1" noTextEdit="1"/>
              </p:cNvSpPr>
              <p:nvPr>
                <p:ph sz="quarter" idx="4"/>
              </p:nvPr>
            </p:nvSpPr>
            <p:spPr>
              <a:blipFill>
                <a:blip r:embed="rId3"/>
                <a:stretch>
                  <a:fillRect l="-1810" t="-3145" r="-1810" b="-2516"/>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4BA033D0-7A4F-289A-3ACE-861B916BD20F}"/>
              </a:ext>
            </a:extLst>
          </p:cNvPr>
          <p:cNvSpPr txBox="1"/>
          <p:nvPr/>
        </p:nvSpPr>
        <p:spPr>
          <a:xfrm>
            <a:off x="2495600" y="4581128"/>
            <a:ext cx="1603003" cy="276999"/>
          </a:xfrm>
          <a:prstGeom prst="rect">
            <a:avLst/>
          </a:prstGeom>
          <a:solidFill>
            <a:schemeClr val="tx1">
              <a:lumMod val="20000"/>
              <a:lumOff val="80000"/>
            </a:schemeClr>
          </a:solidFill>
        </p:spPr>
        <p:txBody>
          <a:bodyPr wrap="none" lIns="0" tIns="0" rIns="0" bIns="0" rtlCol="0">
            <a:spAutoFit/>
          </a:bodyPr>
          <a:lstStyle/>
          <a:p>
            <a:pPr algn="l"/>
            <a:r>
              <a:rPr lang="en-US" dirty="0">
                <a:solidFill>
                  <a:srgbClr val="FF0000"/>
                </a:solidFill>
              </a:rPr>
              <a:t>Do a Better plot</a:t>
            </a:r>
          </a:p>
        </p:txBody>
      </p:sp>
      <p:pic>
        <p:nvPicPr>
          <p:cNvPr id="13" name="Content Placeholder 12" descr="A graph of a graph&#10;&#10;Description automatically generated">
            <a:extLst>
              <a:ext uri="{FF2B5EF4-FFF2-40B4-BE49-F238E27FC236}">
                <a16:creationId xmlns:a16="http://schemas.microsoft.com/office/drawing/2014/main" id="{872ECF6B-D95C-8AB1-FA9C-1366995A94AF}"/>
              </a:ext>
            </a:extLst>
          </p:cNvPr>
          <p:cNvPicPr>
            <a:picLocks noGrp="1" noChangeAspect="1"/>
          </p:cNvPicPr>
          <p:nvPr>
            <p:ph sz="half" idx="2"/>
          </p:nvPr>
        </p:nvPicPr>
        <p:blipFill>
          <a:blip r:embed="rId4"/>
          <a:stretch>
            <a:fillRect/>
          </a:stretch>
        </p:blipFill>
        <p:spPr>
          <a:xfrm>
            <a:off x="401165" y="2276475"/>
            <a:ext cx="5616575" cy="3592532"/>
          </a:xfrm>
        </p:spPr>
      </p:pic>
    </p:spTree>
    <p:extLst>
      <p:ext uri="{BB962C8B-B14F-4D97-AF65-F5344CB8AC3E}">
        <p14:creationId xmlns:p14="http://schemas.microsoft.com/office/powerpoint/2010/main" val="2811445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p:txBody>
          <a:bodyPr/>
          <a:lstStyle/>
          <a:p>
            <a:r>
              <a:rPr lang="en-US" dirty="0"/>
              <a:t>Beams in collision</a:t>
            </a:r>
            <a:br>
              <a:rPr lang="en-US" dirty="0"/>
            </a:br>
            <a:r>
              <a:rPr lang="en-US" sz="2800" dirty="0">
                <a:solidFill>
                  <a:schemeClr val="accent1">
                    <a:lumMod val="40000"/>
                    <a:lumOff val="60000"/>
                  </a:schemeClr>
                </a:solidFill>
              </a:rPr>
              <a:t>Beam lifetime – effective cross section </a:t>
            </a:r>
          </a:p>
        </p:txBody>
      </p:sp>
      <p:sp>
        <p:nvSpPr>
          <p:cNvPr id="7" name="Text Placeholder 6">
            <a:extLst>
              <a:ext uri="{FF2B5EF4-FFF2-40B4-BE49-F238E27FC236}">
                <a16:creationId xmlns:a16="http://schemas.microsoft.com/office/drawing/2014/main" id="{8366709B-786D-4F04-1389-556ACEE9EC9A}"/>
              </a:ext>
            </a:extLst>
          </p:cNvPr>
          <p:cNvSpPr>
            <a:spLocks noGrp="1"/>
          </p:cNvSpPr>
          <p:nvPr>
            <p:ph type="body" idx="1"/>
          </p:nvPr>
        </p:nvSpPr>
        <p:spPr/>
        <p:txBody>
          <a:bodyPr>
            <a:normAutofit fontScale="55000" lnSpcReduction="20000"/>
          </a:bodyPr>
          <a:lstStyle/>
          <a:p>
            <a:r>
              <a:rPr lang="en-US" dirty="0"/>
              <a:t>Example 2022 fill</a:t>
            </a:r>
          </a:p>
          <a:p>
            <a:r>
              <a:rPr lang="en-US" dirty="0"/>
              <a:t>Extra losses at start of collisions, but no loss spikes during leveling steps to 30cm </a:t>
            </a:r>
            <a:r>
              <a:rPr lang="el-GR" dirty="0"/>
              <a:t>β*</a:t>
            </a:r>
            <a:endParaRPr lang="en-US" dirty="0"/>
          </a:p>
        </p:txBody>
      </p:sp>
      <p:sp>
        <p:nvSpPr>
          <p:cNvPr id="8" name="Text Placeholder 7">
            <a:extLst>
              <a:ext uri="{FF2B5EF4-FFF2-40B4-BE49-F238E27FC236}">
                <a16:creationId xmlns:a16="http://schemas.microsoft.com/office/drawing/2014/main" id="{DFEF9208-DFB4-B94E-1990-CE9E05438548}"/>
              </a:ext>
            </a:extLst>
          </p:cNvPr>
          <p:cNvSpPr>
            <a:spLocks noGrp="1"/>
          </p:cNvSpPr>
          <p:nvPr>
            <p:ph type="body" sz="quarter" idx="3"/>
          </p:nvPr>
        </p:nvSpPr>
        <p:spPr/>
        <p:txBody>
          <a:bodyPr>
            <a:normAutofit fontScale="55000" lnSpcReduction="20000"/>
          </a:bodyPr>
          <a:lstStyle/>
          <a:p>
            <a:r>
              <a:rPr lang="en-US" dirty="0"/>
              <a:t>Example 2023 fill</a:t>
            </a:r>
          </a:p>
          <a:p>
            <a:r>
              <a:rPr lang="en-US" dirty="0"/>
              <a:t>Extra losses during leveling steps, correlated with the </a:t>
            </a:r>
            <a:r>
              <a:rPr lang="el-GR" dirty="0"/>
              <a:t>β* </a:t>
            </a:r>
            <a:r>
              <a:rPr lang="en-US" dirty="0"/>
              <a:t>and beam length changes(?)</a:t>
            </a: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 name="Slide Number Placeholder 1">
            <a:extLst>
              <a:ext uri="{FF2B5EF4-FFF2-40B4-BE49-F238E27FC236}">
                <a16:creationId xmlns:a16="http://schemas.microsoft.com/office/drawing/2014/main" id="{31B0A540-4DE5-27C8-ADE5-C5F3B953A4F7}"/>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9" name="Content Placeholder 11">
            <a:extLst>
              <a:ext uri="{FF2B5EF4-FFF2-40B4-BE49-F238E27FC236}">
                <a16:creationId xmlns:a16="http://schemas.microsoft.com/office/drawing/2014/main" id="{FE041422-DE44-FBF0-E133-42850A22EC62}"/>
              </a:ext>
            </a:extLst>
          </p:cNvPr>
          <p:cNvSpPr txBox="1">
            <a:spLocks/>
          </p:cNvSpPr>
          <p:nvPr/>
        </p:nvSpPr>
        <p:spPr>
          <a:xfrm>
            <a:off x="6096000" y="4923275"/>
            <a:ext cx="5671186" cy="1385450"/>
          </a:xfrm>
          <a:prstGeom prst="rect">
            <a:avLst/>
          </a:prstGeom>
        </p:spPr>
        <p:txBody>
          <a:bodyPr vert="horz" lIns="36000" tIns="36000" rIns="36000" bIns="36000" rtlCol="0">
            <a:norm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p>
        </p:txBody>
      </p:sp>
      <p:pic>
        <p:nvPicPr>
          <p:cNvPr id="14" name="Content Placeholder 13" descr="A screenshot of a graph&#10;&#10;Description automatically generated">
            <a:extLst>
              <a:ext uri="{FF2B5EF4-FFF2-40B4-BE49-F238E27FC236}">
                <a16:creationId xmlns:a16="http://schemas.microsoft.com/office/drawing/2014/main" id="{47DEC605-96E6-34CB-D3C5-ED076A902762}"/>
              </a:ext>
            </a:extLst>
          </p:cNvPr>
          <p:cNvPicPr>
            <a:picLocks noGrp="1" noChangeAspect="1"/>
          </p:cNvPicPr>
          <p:nvPr>
            <p:ph sz="half" idx="2"/>
          </p:nvPr>
        </p:nvPicPr>
        <p:blipFill>
          <a:blip r:embed="rId2"/>
          <a:stretch>
            <a:fillRect/>
          </a:stretch>
        </p:blipFill>
        <p:spPr>
          <a:xfrm>
            <a:off x="6209984" y="2421844"/>
            <a:ext cx="5616575" cy="3732754"/>
          </a:xfrm>
          <a:prstGeom prst="rect">
            <a:avLst/>
          </a:prstGeom>
        </p:spPr>
      </p:pic>
      <p:pic>
        <p:nvPicPr>
          <p:cNvPr id="15" name="Content Placeholder 14">
            <a:extLst>
              <a:ext uri="{FF2B5EF4-FFF2-40B4-BE49-F238E27FC236}">
                <a16:creationId xmlns:a16="http://schemas.microsoft.com/office/drawing/2014/main" id="{1AF5F8A3-9609-AC0D-B2BC-51FE48A46B5E}"/>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p:blipFill>
        <p:spPr>
          <a:xfrm>
            <a:off x="424814" y="2421844"/>
            <a:ext cx="5611813" cy="3729590"/>
          </a:xfrm>
          <a:prstGeom prst="rect">
            <a:avLst/>
          </a:prstGeom>
        </p:spPr>
      </p:pic>
      <p:cxnSp>
        <p:nvCxnSpPr>
          <p:cNvPr id="17" name="Straight Connector 16">
            <a:extLst>
              <a:ext uri="{FF2B5EF4-FFF2-40B4-BE49-F238E27FC236}">
                <a16:creationId xmlns:a16="http://schemas.microsoft.com/office/drawing/2014/main" id="{E91A41F5-EF18-FB3E-7C8C-8E1B6BA1CA6E}"/>
              </a:ext>
            </a:extLst>
          </p:cNvPr>
          <p:cNvCxnSpPr>
            <a:cxnSpLocks/>
          </p:cNvCxnSpPr>
          <p:nvPr/>
        </p:nvCxnSpPr>
        <p:spPr>
          <a:xfrm>
            <a:off x="839416" y="3933056"/>
            <a:ext cx="9793088" cy="0"/>
          </a:xfrm>
          <a:prstGeom prst="line">
            <a:avLst/>
          </a:prstGeom>
          <a:ln w="28575" cmpd="sng">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2EB2678-8CCC-DC22-7E43-5EC3C78CB24B}"/>
              </a:ext>
            </a:extLst>
          </p:cNvPr>
          <p:cNvCxnSpPr>
            <a:cxnSpLocks/>
          </p:cNvCxnSpPr>
          <p:nvPr/>
        </p:nvCxnSpPr>
        <p:spPr>
          <a:xfrm>
            <a:off x="839416" y="5733256"/>
            <a:ext cx="9649072" cy="0"/>
          </a:xfrm>
          <a:prstGeom prst="line">
            <a:avLst/>
          </a:prstGeom>
          <a:ln w="28575" cmpd="sng">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3B898C70-0E06-7C7E-BC82-7D654C44E08A}"/>
              </a:ext>
            </a:extLst>
          </p:cNvPr>
          <p:cNvCxnSpPr/>
          <p:nvPr/>
        </p:nvCxnSpPr>
        <p:spPr>
          <a:xfrm>
            <a:off x="911424" y="2420938"/>
            <a:ext cx="1368152"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69798A3-A5A4-C10B-BD17-53A9D1818091}"/>
              </a:ext>
            </a:extLst>
          </p:cNvPr>
          <p:cNvSpPr txBox="1"/>
          <p:nvPr/>
        </p:nvSpPr>
        <p:spPr>
          <a:xfrm>
            <a:off x="1127448" y="2153502"/>
            <a:ext cx="647613" cy="215444"/>
          </a:xfrm>
          <a:prstGeom prst="rect">
            <a:avLst/>
          </a:prstGeom>
          <a:noFill/>
        </p:spPr>
        <p:txBody>
          <a:bodyPr wrap="none" lIns="0" tIns="0" rIns="0" bIns="0" rtlCol="0">
            <a:spAutoFit/>
          </a:bodyPr>
          <a:lstStyle/>
          <a:p>
            <a:pPr algn="l"/>
            <a:r>
              <a:rPr lang="en-US" sz="1400" dirty="0"/>
              <a:t>levelling</a:t>
            </a:r>
          </a:p>
        </p:txBody>
      </p:sp>
      <p:cxnSp>
        <p:nvCxnSpPr>
          <p:cNvPr id="12" name="Straight Arrow Connector 11">
            <a:extLst>
              <a:ext uri="{FF2B5EF4-FFF2-40B4-BE49-F238E27FC236}">
                <a16:creationId xmlns:a16="http://schemas.microsoft.com/office/drawing/2014/main" id="{AC26D07F-5C13-A0B6-2125-6911D46E6341}"/>
              </a:ext>
            </a:extLst>
          </p:cNvPr>
          <p:cNvCxnSpPr>
            <a:cxnSpLocks/>
          </p:cNvCxnSpPr>
          <p:nvPr/>
        </p:nvCxnSpPr>
        <p:spPr>
          <a:xfrm>
            <a:off x="6707461" y="2448277"/>
            <a:ext cx="1620787"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A226003-32B8-8552-77C7-4245C3B4C6CD}"/>
              </a:ext>
            </a:extLst>
          </p:cNvPr>
          <p:cNvSpPr txBox="1"/>
          <p:nvPr/>
        </p:nvSpPr>
        <p:spPr>
          <a:xfrm>
            <a:off x="6923485" y="2180841"/>
            <a:ext cx="647613" cy="215444"/>
          </a:xfrm>
          <a:prstGeom prst="rect">
            <a:avLst/>
          </a:prstGeom>
          <a:noFill/>
        </p:spPr>
        <p:txBody>
          <a:bodyPr wrap="square" lIns="0" tIns="0" rIns="0" bIns="0" rtlCol="0">
            <a:spAutoFit/>
          </a:bodyPr>
          <a:lstStyle/>
          <a:p>
            <a:pPr algn="l"/>
            <a:r>
              <a:rPr lang="en-US" sz="1400" dirty="0"/>
              <a:t>levelling</a:t>
            </a:r>
          </a:p>
        </p:txBody>
      </p:sp>
      <p:cxnSp>
        <p:nvCxnSpPr>
          <p:cNvPr id="19" name="Straight Connector 18">
            <a:extLst>
              <a:ext uri="{FF2B5EF4-FFF2-40B4-BE49-F238E27FC236}">
                <a16:creationId xmlns:a16="http://schemas.microsoft.com/office/drawing/2014/main" id="{3486B051-272F-E718-AF82-53E8CCEB026C}"/>
              </a:ext>
            </a:extLst>
          </p:cNvPr>
          <p:cNvCxnSpPr>
            <a:cxnSpLocks/>
          </p:cNvCxnSpPr>
          <p:nvPr/>
        </p:nvCxnSpPr>
        <p:spPr>
          <a:xfrm>
            <a:off x="2207568" y="2708920"/>
            <a:ext cx="0" cy="331236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C97F1DC-3E88-CF5E-F799-3BF6988F21C3}"/>
              </a:ext>
            </a:extLst>
          </p:cNvPr>
          <p:cNvSpPr txBox="1"/>
          <p:nvPr/>
        </p:nvSpPr>
        <p:spPr>
          <a:xfrm rot="16200000">
            <a:off x="2059053" y="2806554"/>
            <a:ext cx="157094" cy="169277"/>
          </a:xfrm>
          <a:prstGeom prst="rect">
            <a:avLst/>
          </a:prstGeom>
          <a:noFill/>
        </p:spPr>
        <p:txBody>
          <a:bodyPr wrap="none" lIns="0" tIns="0" rIns="0" bIns="0" rtlCol="0">
            <a:spAutoFit/>
          </a:bodyPr>
          <a:lstStyle/>
          <a:p>
            <a:pPr algn="l"/>
            <a:r>
              <a:rPr lang="en-US" sz="1100" dirty="0">
                <a:solidFill>
                  <a:srgbClr val="2F2F2F"/>
                </a:solidFill>
              </a:rPr>
              <a:t>4h</a:t>
            </a:r>
          </a:p>
        </p:txBody>
      </p:sp>
      <p:sp>
        <p:nvSpPr>
          <p:cNvPr id="23" name="TextBox 22">
            <a:extLst>
              <a:ext uri="{FF2B5EF4-FFF2-40B4-BE49-F238E27FC236}">
                <a16:creationId xmlns:a16="http://schemas.microsoft.com/office/drawing/2014/main" id="{F93C9785-F10E-0270-8786-67CBF591FB9A}"/>
              </a:ext>
            </a:extLst>
          </p:cNvPr>
          <p:cNvSpPr txBox="1"/>
          <p:nvPr/>
        </p:nvSpPr>
        <p:spPr>
          <a:xfrm rot="16200000">
            <a:off x="7772101" y="4294031"/>
            <a:ext cx="157094" cy="169277"/>
          </a:xfrm>
          <a:prstGeom prst="rect">
            <a:avLst/>
          </a:prstGeom>
          <a:noFill/>
        </p:spPr>
        <p:txBody>
          <a:bodyPr wrap="none" lIns="0" tIns="0" rIns="0" bIns="0" rtlCol="0">
            <a:spAutoFit/>
          </a:bodyPr>
          <a:lstStyle/>
          <a:p>
            <a:pPr algn="l"/>
            <a:r>
              <a:rPr lang="en-US" sz="1100" dirty="0">
                <a:solidFill>
                  <a:srgbClr val="2F2F2F"/>
                </a:solidFill>
              </a:rPr>
              <a:t>4h</a:t>
            </a:r>
          </a:p>
        </p:txBody>
      </p:sp>
      <p:cxnSp>
        <p:nvCxnSpPr>
          <p:cNvPr id="24" name="Straight Connector 23">
            <a:extLst>
              <a:ext uri="{FF2B5EF4-FFF2-40B4-BE49-F238E27FC236}">
                <a16:creationId xmlns:a16="http://schemas.microsoft.com/office/drawing/2014/main" id="{B8513D42-98D1-71E2-9103-B087C2629F1F}"/>
              </a:ext>
            </a:extLst>
          </p:cNvPr>
          <p:cNvCxnSpPr>
            <a:cxnSpLocks/>
          </p:cNvCxnSpPr>
          <p:nvPr/>
        </p:nvCxnSpPr>
        <p:spPr>
          <a:xfrm>
            <a:off x="7939366" y="2630455"/>
            <a:ext cx="0" cy="331236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8261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143F9-4C8C-2C5B-B004-848ACA39B37D}"/>
              </a:ext>
            </a:extLst>
          </p:cNvPr>
          <p:cNvSpPr>
            <a:spLocks noGrp="1"/>
          </p:cNvSpPr>
          <p:nvPr>
            <p:ph type="title"/>
          </p:nvPr>
        </p:nvSpPr>
        <p:spPr/>
        <p:txBody>
          <a:bodyPr/>
          <a:lstStyle/>
          <a:p>
            <a:r>
              <a:rPr lang="en-US" dirty="0"/>
              <a:t>Beams in collision</a:t>
            </a:r>
            <a:br>
              <a:rPr lang="en-US" dirty="0"/>
            </a:br>
            <a:r>
              <a:rPr lang="en-US" sz="2800" dirty="0">
                <a:solidFill>
                  <a:schemeClr val="accent1">
                    <a:lumMod val="40000"/>
                    <a:lumOff val="60000"/>
                  </a:schemeClr>
                </a:solidFill>
              </a:rPr>
              <a:t>Beam lifetime – effective cross section </a:t>
            </a:r>
            <a:endParaRPr lang="en-US" sz="2800" dirty="0"/>
          </a:p>
        </p:txBody>
      </p:sp>
      <p:sp>
        <p:nvSpPr>
          <p:cNvPr id="3" name="Text Placeholder 2">
            <a:extLst>
              <a:ext uri="{FF2B5EF4-FFF2-40B4-BE49-F238E27FC236}">
                <a16:creationId xmlns:a16="http://schemas.microsoft.com/office/drawing/2014/main" id="{4551BC75-4223-044F-07FA-4E57F50978E7}"/>
              </a:ext>
            </a:extLst>
          </p:cNvPr>
          <p:cNvSpPr>
            <a:spLocks noGrp="1"/>
          </p:cNvSpPr>
          <p:nvPr>
            <p:ph type="body" idx="1"/>
          </p:nvPr>
        </p:nvSpPr>
        <p:spPr>
          <a:xfrm>
            <a:off x="407988" y="1412875"/>
            <a:ext cx="11376025" cy="903288"/>
          </a:xfrm>
        </p:spPr>
        <p:txBody>
          <a:bodyPr>
            <a:normAutofit fontScale="62500" lnSpcReduction="20000"/>
          </a:bodyPr>
          <a:lstStyle/>
          <a:p>
            <a:r>
              <a:rPr lang="en-US" dirty="0"/>
              <a:t>2022 fill – bunch-by-bunch data </a:t>
            </a:r>
          </a:p>
          <a:p>
            <a:r>
              <a:rPr lang="en-US" dirty="0"/>
              <a:t>	large initial losses, no sign of correlation with </a:t>
            </a:r>
            <a:r>
              <a:rPr lang="el-GR" dirty="0"/>
              <a:t>β* </a:t>
            </a:r>
            <a:r>
              <a:rPr lang="en-US" dirty="0"/>
              <a:t>changes</a:t>
            </a:r>
          </a:p>
          <a:p>
            <a:r>
              <a:rPr lang="en-US" dirty="0"/>
              <a:t>	e-cloud pattern in the trains</a:t>
            </a:r>
          </a:p>
          <a:p>
            <a:endParaRPr lang="en-US" dirty="0"/>
          </a:p>
        </p:txBody>
      </p:sp>
      <p:sp>
        <p:nvSpPr>
          <p:cNvPr id="7" name="Date Placeholder 6">
            <a:extLst>
              <a:ext uri="{FF2B5EF4-FFF2-40B4-BE49-F238E27FC236}">
                <a16:creationId xmlns:a16="http://schemas.microsoft.com/office/drawing/2014/main" id="{0FA89922-0E5E-0A71-77FD-8D84ADD3A596}"/>
              </a:ext>
            </a:extLst>
          </p:cNvPr>
          <p:cNvSpPr>
            <a:spLocks noGrp="1"/>
          </p:cNvSpPr>
          <p:nvPr>
            <p:ph type="dt" sz="half" idx="10"/>
          </p:nvPr>
        </p:nvSpPr>
        <p:spPr/>
        <p:txBody>
          <a:bodyPr/>
          <a:lstStyle/>
          <a:p>
            <a:r>
              <a:rPr lang="de-CH"/>
              <a:t>05.12.2023</a:t>
            </a:r>
            <a:endParaRPr lang="en-US" dirty="0"/>
          </a:p>
        </p:txBody>
      </p:sp>
      <p:sp>
        <p:nvSpPr>
          <p:cNvPr id="8" name="Footer Placeholder 7">
            <a:extLst>
              <a:ext uri="{FF2B5EF4-FFF2-40B4-BE49-F238E27FC236}">
                <a16:creationId xmlns:a16="http://schemas.microsoft.com/office/drawing/2014/main" id="{EC24F2A4-5FE9-C283-398E-773B67CBE9F2}"/>
              </a:ext>
            </a:extLst>
          </p:cNvPr>
          <p:cNvSpPr>
            <a:spLocks noGrp="1"/>
          </p:cNvSpPr>
          <p:nvPr>
            <p:ph type="ftr" sz="quarter" idx="11"/>
          </p:nvPr>
        </p:nvSpPr>
        <p:spPr/>
        <p:txBody>
          <a:bodyPr/>
          <a:lstStyle/>
          <a:p>
            <a:r>
              <a:rPr lang="en-US"/>
              <a:t>I.Efthymiopoulos | JAPW-23</a:t>
            </a:r>
            <a:endParaRPr lang="en-US" dirty="0"/>
          </a:p>
        </p:txBody>
      </p:sp>
      <p:sp>
        <p:nvSpPr>
          <p:cNvPr id="9" name="Slide Number Placeholder 8">
            <a:extLst>
              <a:ext uri="{FF2B5EF4-FFF2-40B4-BE49-F238E27FC236}">
                <a16:creationId xmlns:a16="http://schemas.microsoft.com/office/drawing/2014/main" id="{9B3A9625-D38A-8160-B2ED-F3A86E518DA4}"/>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14" name="Content Placeholder 13">
            <a:extLst>
              <a:ext uri="{FF2B5EF4-FFF2-40B4-BE49-F238E27FC236}">
                <a16:creationId xmlns:a16="http://schemas.microsoft.com/office/drawing/2014/main" id="{1A855099-21D8-F551-A45A-13CF7186FE7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407988" y="2473576"/>
            <a:ext cx="5616575" cy="3638047"/>
          </a:xfrm>
          <a:prstGeom prst="rect">
            <a:avLst/>
          </a:prstGeom>
        </p:spPr>
      </p:pic>
      <p:pic>
        <p:nvPicPr>
          <p:cNvPr id="15" name="Content Placeholder 14">
            <a:extLst>
              <a:ext uri="{FF2B5EF4-FFF2-40B4-BE49-F238E27FC236}">
                <a16:creationId xmlns:a16="http://schemas.microsoft.com/office/drawing/2014/main" id="{416B3F02-8B0C-1566-7001-B220BEB0AA41}"/>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p:blipFill>
        <p:spPr>
          <a:xfrm>
            <a:off x="6172200" y="2475119"/>
            <a:ext cx="5611813" cy="3634962"/>
          </a:xfrm>
          <a:prstGeom prst="rect">
            <a:avLst/>
          </a:prstGeom>
        </p:spPr>
      </p:pic>
    </p:spTree>
    <p:extLst>
      <p:ext uri="{BB962C8B-B14F-4D97-AF65-F5344CB8AC3E}">
        <p14:creationId xmlns:p14="http://schemas.microsoft.com/office/powerpoint/2010/main" val="3884693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graph of a graph showing a number of times&#10;&#10;Description automatically generated with medium confidence">
            <a:extLst>
              <a:ext uri="{FF2B5EF4-FFF2-40B4-BE49-F238E27FC236}">
                <a16:creationId xmlns:a16="http://schemas.microsoft.com/office/drawing/2014/main" id="{26478D3B-24AC-2B25-444B-7F7CB04A6510}"/>
              </a:ext>
            </a:extLst>
          </p:cNvPr>
          <p:cNvPicPr>
            <a:picLocks noChangeAspect="1"/>
          </p:cNvPicPr>
          <p:nvPr/>
        </p:nvPicPr>
        <p:blipFill>
          <a:blip r:embed="rId3"/>
          <a:stretch>
            <a:fillRect/>
          </a:stretch>
        </p:blipFill>
        <p:spPr>
          <a:xfrm>
            <a:off x="7212241" y="580353"/>
            <a:ext cx="4358354" cy="2917881"/>
          </a:xfrm>
          <a:prstGeom prst="rect">
            <a:avLst/>
          </a:prstGeom>
        </p:spPr>
      </p:pic>
      <p:sp>
        <p:nvSpPr>
          <p:cNvPr id="14" name="TextBox 13">
            <a:extLst>
              <a:ext uri="{FF2B5EF4-FFF2-40B4-BE49-F238E27FC236}">
                <a16:creationId xmlns:a16="http://schemas.microsoft.com/office/drawing/2014/main" id="{5DD863D5-F1CE-7A51-7029-C73F212D495B}"/>
              </a:ext>
            </a:extLst>
          </p:cNvPr>
          <p:cNvSpPr txBox="1"/>
          <p:nvPr/>
        </p:nvSpPr>
        <p:spPr>
          <a:xfrm>
            <a:off x="411511" y="5048755"/>
            <a:ext cx="6676307" cy="1259970"/>
          </a:xfrm>
          <a:prstGeom prst="rect">
            <a:avLst/>
          </a:prstGeom>
          <a:solidFill>
            <a:schemeClr val="accent2">
              <a:lumMod val="20000"/>
              <a:lumOff val="80000"/>
              <a:alpha val="30000"/>
            </a:schemeClr>
          </a:solidFill>
        </p:spPr>
        <p:txBody>
          <a:bodyPr wrap="square" lIns="0" tIns="0" rIns="0" bIns="0" rtlCol="0" anchor="ctr">
            <a:noAutofit/>
          </a:bodyPr>
          <a:lstStyle/>
          <a:p>
            <a:pPr algn="l"/>
            <a:r>
              <a:rPr lang="en-US" sz="1600" dirty="0"/>
              <a:t>7×8b4e + 5× 36b trains</a:t>
            </a:r>
          </a:p>
          <a:p>
            <a:pPr algn="l"/>
            <a:r>
              <a:rPr lang="en-US" sz="1600" dirty="0"/>
              <a:t>STANDARD-type beams</a:t>
            </a:r>
          </a:p>
        </p:txBody>
      </p:sp>
      <p:sp>
        <p:nvSpPr>
          <p:cNvPr id="13" name="TextBox 12">
            <a:extLst>
              <a:ext uri="{FF2B5EF4-FFF2-40B4-BE49-F238E27FC236}">
                <a16:creationId xmlns:a16="http://schemas.microsoft.com/office/drawing/2014/main" id="{CE44DC8E-62DA-971C-FF44-398B071996B7}"/>
              </a:ext>
            </a:extLst>
          </p:cNvPr>
          <p:cNvSpPr txBox="1"/>
          <p:nvPr/>
        </p:nvSpPr>
        <p:spPr>
          <a:xfrm>
            <a:off x="768028" y="3481620"/>
            <a:ext cx="6048052" cy="1492789"/>
          </a:xfrm>
          <a:prstGeom prst="rect">
            <a:avLst/>
          </a:prstGeom>
          <a:solidFill>
            <a:schemeClr val="accent5">
              <a:lumMod val="20000"/>
              <a:lumOff val="80000"/>
              <a:alpha val="20053"/>
            </a:schemeClr>
          </a:solidFill>
        </p:spPr>
        <p:txBody>
          <a:bodyPr wrap="square" lIns="0" tIns="0" rIns="0" bIns="0" rtlCol="0" anchor="ctr">
            <a:noAutofit/>
          </a:bodyPr>
          <a:lstStyle/>
          <a:p>
            <a:pPr marL="4138613" algn="l"/>
            <a:r>
              <a:rPr lang="en-US" sz="1600" dirty="0"/>
              <a:t>5× 36b trains</a:t>
            </a:r>
          </a:p>
          <a:p>
            <a:pPr marL="4138613" algn="l"/>
            <a:r>
              <a:rPr lang="en-US" sz="1600" dirty="0"/>
              <a:t>BCMS-type beams</a:t>
            </a:r>
          </a:p>
        </p:txBody>
      </p:sp>
      <p:sp>
        <p:nvSpPr>
          <p:cNvPr id="7" name="Content Placeholder 6">
            <a:extLst>
              <a:ext uri="{FF2B5EF4-FFF2-40B4-BE49-F238E27FC236}">
                <a16:creationId xmlns:a16="http://schemas.microsoft.com/office/drawing/2014/main" id="{DAFE6A14-07E8-7D8B-4CD3-815333CCA330}"/>
              </a:ext>
            </a:extLst>
          </p:cNvPr>
          <p:cNvSpPr>
            <a:spLocks noGrp="1"/>
          </p:cNvSpPr>
          <p:nvPr>
            <p:ph idx="1"/>
          </p:nvPr>
        </p:nvSpPr>
        <p:spPr>
          <a:xfrm>
            <a:off x="407989" y="1592263"/>
            <a:ext cx="7488211" cy="1889357"/>
          </a:xfrm>
        </p:spPr>
        <p:txBody>
          <a:bodyPr/>
          <a:lstStyle/>
          <a:p>
            <a:r>
              <a:rPr lang="en-US" dirty="0"/>
              <a:t>Analysis based on NXCALS data</a:t>
            </a:r>
          </a:p>
          <a:p>
            <a:r>
              <a:rPr lang="en-US" dirty="0"/>
              <a:t>Selection of fills with: </a:t>
            </a:r>
          </a:p>
          <a:p>
            <a:pPr lvl="1">
              <a:spcBef>
                <a:spcPts val="0"/>
              </a:spcBef>
            </a:pPr>
            <a:r>
              <a:rPr lang="en-US" dirty="0"/>
              <a:t>&gt; 5 h in collisions (STABLE), &gt; 600 bunches / beam</a:t>
            </a:r>
          </a:p>
          <a:p>
            <a:r>
              <a:rPr lang="en-US" dirty="0"/>
              <a:t>40 fills in 2023, 68 fills in 2022</a:t>
            </a:r>
          </a:p>
        </p:txBody>
      </p:sp>
      <p:sp>
        <p:nvSpPr>
          <p:cNvPr id="3" name="Title 2">
            <a:extLst>
              <a:ext uri="{FF2B5EF4-FFF2-40B4-BE49-F238E27FC236}">
                <a16:creationId xmlns:a16="http://schemas.microsoft.com/office/drawing/2014/main" id="{68BE0D0B-8A08-ED0B-00C9-1954D48573CA}"/>
              </a:ext>
            </a:extLst>
          </p:cNvPr>
          <p:cNvSpPr>
            <a:spLocks noGrp="1"/>
          </p:cNvSpPr>
          <p:nvPr>
            <p:ph type="title"/>
          </p:nvPr>
        </p:nvSpPr>
        <p:spPr/>
        <p:txBody>
          <a:bodyPr/>
          <a:lstStyle/>
          <a:p>
            <a:r>
              <a:rPr lang="en-US" sz="3600" dirty="0"/>
              <a:t>Data sets</a:t>
            </a:r>
            <a:br>
              <a:rPr lang="en-US" dirty="0"/>
            </a:br>
            <a:r>
              <a:rPr lang="en-US" sz="2800" dirty="0">
                <a:solidFill>
                  <a:schemeClr val="accent1">
                    <a:lumMod val="40000"/>
                    <a:lumOff val="60000"/>
                  </a:schemeClr>
                </a:solidFill>
              </a:rPr>
              <a:t>Data and Fills selection – p-p data</a:t>
            </a:r>
          </a:p>
        </p:txBody>
      </p:sp>
      <p:sp>
        <p:nvSpPr>
          <p:cNvPr id="4" name="Date Placeholder 3">
            <a:extLst>
              <a:ext uri="{FF2B5EF4-FFF2-40B4-BE49-F238E27FC236}">
                <a16:creationId xmlns:a16="http://schemas.microsoft.com/office/drawing/2014/main" id="{DC0EC507-ACCC-C3AB-6ABD-A59FAB9B990C}"/>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92749D1-8631-11CF-737A-8096A4943D0B}"/>
              </a:ext>
            </a:extLst>
          </p:cNvPr>
          <p:cNvSpPr>
            <a:spLocks noGrp="1"/>
          </p:cNvSpPr>
          <p:nvPr>
            <p:ph type="ftr" sz="quarter" idx="11"/>
          </p:nvPr>
        </p:nvSpPr>
        <p:spPr/>
        <p:txBody>
          <a:bodyPr/>
          <a:lstStyle/>
          <a:p>
            <a:r>
              <a:rPr lang="en-US"/>
              <a:t>I.Efthymiopoulos | JAPW-23</a:t>
            </a:r>
            <a:endParaRPr lang="en-US" dirty="0"/>
          </a:p>
        </p:txBody>
      </p:sp>
      <p:graphicFrame>
        <p:nvGraphicFramePr>
          <p:cNvPr id="8" name="Table 7">
            <a:extLst>
              <a:ext uri="{FF2B5EF4-FFF2-40B4-BE49-F238E27FC236}">
                <a16:creationId xmlns:a16="http://schemas.microsoft.com/office/drawing/2014/main" id="{155EF6CB-0C66-F4AC-C003-D4F39201A82E}"/>
              </a:ext>
            </a:extLst>
          </p:cNvPr>
          <p:cNvGraphicFramePr>
            <a:graphicFrameLocks noGrp="1"/>
          </p:cNvGraphicFramePr>
          <p:nvPr>
            <p:extLst>
              <p:ext uri="{D42A27DB-BD31-4B8C-83A1-F6EECF244321}">
                <p14:modId xmlns:p14="http://schemas.microsoft.com/office/powerpoint/2010/main" val="883254277"/>
              </p:ext>
            </p:extLst>
          </p:nvPr>
        </p:nvGraphicFramePr>
        <p:xfrm>
          <a:off x="2777986" y="5157482"/>
          <a:ext cx="4182110" cy="1043293"/>
        </p:xfrm>
        <a:graphic>
          <a:graphicData uri="http://schemas.openxmlformats.org/drawingml/2006/table">
            <a:tbl>
              <a:tblPr firstRow="1" bandRow="1">
                <a:tableStyleId>{8EC20E35-A176-4012-BC5E-935CFFF8708E}</a:tableStyleId>
              </a:tblPr>
              <a:tblGrid>
                <a:gridCol w="3634105">
                  <a:extLst>
                    <a:ext uri="{9D8B030D-6E8A-4147-A177-3AD203B41FA5}">
                      <a16:colId xmlns:a16="http://schemas.microsoft.com/office/drawing/2014/main" val="1718113683"/>
                    </a:ext>
                  </a:extLst>
                </a:gridCol>
                <a:gridCol w="548005">
                  <a:extLst>
                    <a:ext uri="{9D8B030D-6E8A-4147-A177-3AD203B41FA5}">
                      <a16:colId xmlns:a16="http://schemas.microsoft.com/office/drawing/2014/main" val="988476683"/>
                    </a:ext>
                  </a:extLst>
                </a:gridCol>
              </a:tblGrid>
              <a:tr h="151381">
                <a:tc>
                  <a:txBody>
                    <a:bodyPr/>
                    <a:lstStyle/>
                    <a:p>
                      <a:r>
                        <a:rPr lang="en-US" sz="1200" dirty="0">
                          <a:solidFill>
                            <a:srgbClr val="FF0000"/>
                          </a:solidFill>
                        </a:rPr>
                        <a:t>Main</a:t>
                      </a:r>
                      <a:r>
                        <a:rPr lang="en-US" sz="1200" dirty="0"/>
                        <a:t> filling schemes - 2023</a:t>
                      </a:r>
                    </a:p>
                  </a:txBody>
                  <a:tcPr anchor="ctr"/>
                </a:tc>
                <a:tc>
                  <a:txBody>
                    <a:bodyPr/>
                    <a:lstStyle/>
                    <a:p>
                      <a:r>
                        <a:rPr lang="en-US" sz="1200" dirty="0"/>
                        <a:t>Fills</a:t>
                      </a:r>
                    </a:p>
                  </a:txBody>
                  <a:tcPr anchor="ctr"/>
                </a:tc>
                <a:extLst>
                  <a:ext uri="{0D108BD9-81ED-4DB2-BD59-A6C34878D82A}">
                    <a16:rowId xmlns:a16="http://schemas.microsoft.com/office/drawing/2014/main" val="2445591029"/>
                  </a:ext>
                </a:extLst>
              </a:tr>
              <a:tr h="0">
                <a:tc>
                  <a:txBody>
                    <a:bodyPr/>
                    <a:lstStyle/>
                    <a:p>
                      <a:r>
                        <a:rPr lang="en-GB" sz="1000" b="0" i="0" kern="1200" dirty="0">
                          <a:solidFill>
                            <a:schemeClr val="dk1"/>
                          </a:solidFill>
                          <a:effectLst/>
                          <a:latin typeface="+mn-lt"/>
                          <a:ea typeface="+mn-ea"/>
                          <a:cs typeface="+mn-cs"/>
                        </a:rPr>
                        <a:t>25ns_2358b_2345_1692_1628_236bpi_14inj_hybrid_2INDIV</a:t>
                      </a:r>
                      <a:endParaRPr lang="en-US" sz="1000" dirty="0"/>
                    </a:p>
                  </a:txBody>
                  <a:tcPr anchor="ctr"/>
                </a:tc>
                <a:tc>
                  <a:txBody>
                    <a:bodyPr/>
                    <a:lstStyle/>
                    <a:p>
                      <a:pPr algn="ctr"/>
                      <a:r>
                        <a:rPr lang="en-US" sz="1000" dirty="0"/>
                        <a:t>17</a:t>
                      </a:r>
                    </a:p>
                  </a:txBody>
                  <a:tcPr anchor="ctr"/>
                </a:tc>
                <a:extLst>
                  <a:ext uri="{0D108BD9-81ED-4DB2-BD59-A6C34878D82A}">
                    <a16:rowId xmlns:a16="http://schemas.microsoft.com/office/drawing/2014/main" val="4180257906"/>
                  </a:ext>
                </a:extLst>
              </a:tr>
              <a:tr h="281293">
                <a:tc>
                  <a:txBody>
                    <a:bodyPr/>
                    <a:lstStyle/>
                    <a:p>
                      <a:r>
                        <a:rPr lang="en-GB" sz="1000" b="0" i="0" kern="1200" dirty="0">
                          <a:solidFill>
                            <a:schemeClr val="dk1"/>
                          </a:solidFill>
                          <a:effectLst/>
                          <a:latin typeface="+mn-lt"/>
                          <a:ea typeface="+mn-ea"/>
                          <a:cs typeface="+mn-cs"/>
                        </a:rPr>
                        <a:t>25ns_2464b_2452_1842_1821_236bpi_12inj_hybrid</a:t>
                      </a:r>
                      <a:endParaRPr lang="en-US" sz="1000" dirty="0"/>
                    </a:p>
                  </a:txBody>
                  <a:tcPr anchor="ctr"/>
                </a:tc>
                <a:tc>
                  <a:txBody>
                    <a:bodyPr/>
                    <a:lstStyle/>
                    <a:p>
                      <a:pPr algn="ctr"/>
                      <a:r>
                        <a:rPr lang="en-US" sz="1000" dirty="0"/>
                        <a:t>8</a:t>
                      </a:r>
                    </a:p>
                  </a:txBody>
                  <a:tcPr anchor="ctr"/>
                </a:tc>
                <a:extLst>
                  <a:ext uri="{0D108BD9-81ED-4DB2-BD59-A6C34878D82A}">
                    <a16:rowId xmlns:a16="http://schemas.microsoft.com/office/drawing/2014/main" val="416023343"/>
                  </a:ext>
                </a:extLst>
              </a:tr>
              <a:tr h="144016">
                <a:tc>
                  <a:txBody>
                    <a:bodyPr/>
                    <a:lstStyle/>
                    <a:p>
                      <a:r>
                        <a:rPr lang="en-GB" sz="1000" b="0" i="0" kern="1200" dirty="0">
                          <a:solidFill>
                            <a:schemeClr val="dk1"/>
                          </a:solidFill>
                          <a:effectLst/>
                          <a:latin typeface="+mn-lt"/>
                          <a:ea typeface="+mn-ea"/>
                          <a:cs typeface="+mn-cs"/>
                        </a:rPr>
                        <a:t>25ns_2374b_2361_1730_1773_236bpi_13inj_hybrid_2INDIV</a:t>
                      </a:r>
                      <a:endParaRPr lang="en-US" sz="1000" dirty="0"/>
                    </a:p>
                  </a:txBody>
                  <a:tcPr anchor="ctr"/>
                </a:tc>
                <a:tc>
                  <a:txBody>
                    <a:bodyPr/>
                    <a:lstStyle/>
                    <a:p>
                      <a:pPr algn="ctr"/>
                      <a:r>
                        <a:rPr lang="en-US" sz="1000" dirty="0"/>
                        <a:t>7</a:t>
                      </a:r>
                    </a:p>
                  </a:txBody>
                  <a:tcPr anchor="ctr"/>
                </a:tc>
                <a:extLst>
                  <a:ext uri="{0D108BD9-81ED-4DB2-BD59-A6C34878D82A}">
                    <a16:rowId xmlns:a16="http://schemas.microsoft.com/office/drawing/2014/main" val="2112104869"/>
                  </a:ext>
                </a:extLst>
              </a:tr>
            </a:tbl>
          </a:graphicData>
        </a:graphic>
      </p:graphicFrame>
      <p:sp>
        <p:nvSpPr>
          <p:cNvPr id="9" name="Slide Number Placeholder 8">
            <a:extLst>
              <a:ext uri="{FF2B5EF4-FFF2-40B4-BE49-F238E27FC236}">
                <a16:creationId xmlns:a16="http://schemas.microsoft.com/office/drawing/2014/main" id="{430F7178-6D2E-A889-81AB-29A6573BE633}"/>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0" name="Content Placeholder 9">
            <a:extLst>
              <a:ext uri="{FF2B5EF4-FFF2-40B4-BE49-F238E27FC236}">
                <a16:creationId xmlns:a16="http://schemas.microsoft.com/office/drawing/2014/main" id="{6A4F8051-2C16-0424-54ED-C8D1EDA6E3C8}"/>
              </a:ext>
            </a:extLst>
          </p:cNvPr>
          <p:cNvPicPr>
            <a:picLocks noChangeAspect="1"/>
          </p:cNvPicPr>
          <p:nvPr/>
        </p:nvPicPr>
        <p:blipFill>
          <a:blip r:embed="rId4"/>
          <a:stretch>
            <a:fillRect/>
          </a:stretch>
        </p:blipFill>
        <p:spPr>
          <a:xfrm>
            <a:off x="7175159" y="3413019"/>
            <a:ext cx="4273014" cy="2895706"/>
          </a:xfrm>
          <a:prstGeom prst="rect">
            <a:avLst/>
          </a:prstGeom>
        </p:spPr>
      </p:pic>
      <p:sp>
        <p:nvSpPr>
          <p:cNvPr id="11" name="TextBox 10">
            <a:extLst>
              <a:ext uri="{FF2B5EF4-FFF2-40B4-BE49-F238E27FC236}">
                <a16:creationId xmlns:a16="http://schemas.microsoft.com/office/drawing/2014/main" id="{C3CF696C-4D63-CFE0-E5B4-02BA5A70147E}"/>
              </a:ext>
            </a:extLst>
          </p:cNvPr>
          <p:cNvSpPr txBox="1"/>
          <p:nvPr/>
        </p:nvSpPr>
        <p:spPr>
          <a:xfrm>
            <a:off x="8068469" y="882965"/>
            <a:ext cx="512961" cy="276999"/>
          </a:xfrm>
          <a:prstGeom prst="rect">
            <a:avLst/>
          </a:prstGeom>
          <a:noFill/>
        </p:spPr>
        <p:txBody>
          <a:bodyPr wrap="none" lIns="0" tIns="0" rIns="0" bIns="0" rtlCol="0">
            <a:spAutoFit/>
          </a:bodyPr>
          <a:lstStyle/>
          <a:p>
            <a:pPr algn="l"/>
            <a:r>
              <a:rPr lang="en-US" b="1" dirty="0">
                <a:solidFill>
                  <a:srgbClr val="C00000"/>
                </a:solidFill>
              </a:rPr>
              <a:t>2022</a:t>
            </a:r>
          </a:p>
        </p:txBody>
      </p:sp>
      <p:sp>
        <p:nvSpPr>
          <p:cNvPr id="12" name="TextBox 11">
            <a:extLst>
              <a:ext uri="{FF2B5EF4-FFF2-40B4-BE49-F238E27FC236}">
                <a16:creationId xmlns:a16="http://schemas.microsoft.com/office/drawing/2014/main" id="{AA8C4C95-25BC-1607-32C6-C3E690863779}"/>
              </a:ext>
            </a:extLst>
          </p:cNvPr>
          <p:cNvSpPr txBox="1"/>
          <p:nvPr/>
        </p:nvSpPr>
        <p:spPr>
          <a:xfrm>
            <a:off x="8878457" y="3640347"/>
            <a:ext cx="512961" cy="276999"/>
          </a:xfrm>
          <a:prstGeom prst="rect">
            <a:avLst/>
          </a:prstGeom>
          <a:noFill/>
        </p:spPr>
        <p:txBody>
          <a:bodyPr wrap="none" lIns="0" tIns="0" rIns="0" bIns="0" rtlCol="0">
            <a:spAutoFit/>
          </a:bodyPr>
          <a:lstStyle/>
          <a:p>
            <a:pPr algn="l"/>
            <a:r>
              <a:rPr lang="en-US" b="1" dirty="0">
                <a:solidFill>
                  <a:srgbClr val="C00000"/>
                </a:solidFill>
              </a:rPr>
              <a:t>2023</a:t>
            </a:r>
          </a:p>
        </p:txBody>
      </p:sp>
      <p:graphicFrame>
        <p:nvGraphicFramePr>
          <p:cNvPr id="2" name="Table 1">
            <a:extLst>
              <a:ext uri="{FF2B5EF4-FFF2-40B4-BE49-F238E27FC236}">
                <a16:creationId xmlns:a16="http://schemas.microsoft.com/office/drawing/2014/main" id="{2DE9FD2E-28EF-C833-9D12-4D02B68B149F}"/>
              </a:ext>
            </a:extLst>
          </p:cNvPr>
          <p:cNvGraphicFramePr>
            <a:graphicFrameLocks noGrp="1"/>
          </p:cNvGraphicFramePr>
          <p:nvPr>
            <p:extLst>
              <p:ext uri="{D42A27DB-BD31-4B8C-83A1-F6EECF244321}">
                <p14:modId xmlns:p14="http://schemas.microsoft.com/office/powerpoint/2010/main" val="4233864302"/>
              </p:ext>
            </p:extLst>
          </p:nvPr>
        </p:nvGraphicFramePr>
        <p:xfrm>
          <a:off x="911423" y="3640347"/>
          <a:ext cx="3815398" cy="1249680"/>
        </p:xfrm>
        <a:graphic>
          <a:graphicData uri="http://schemas.openxmlformats.org/drawingml/2006/table">
            <a:tbl>
              <a:tblPr firstRow="1" bandRow="1">
                <a:tableStyleId>{8EC20E35-A176-4012-BC5E-935CFFF8708E}</a:tableStyleId>
              </a:tblPr>
              <a:tblGrid>
                <a:gridCol w="3283268">
                  <a:extLst>
                    <a:ext uri="{9D8B030D-6E8A-4147-A177-3AD203B41FA5}">
                      <a16:colId xmlns:a16="http://schemas.microsoft.com/office/drawing/2014/main" val="1718113683"/>
                    </a:ext>
                  </a:extLst>
                </a:gridCol>
                <a:gridCol w="532130">
                  <a:extLst>
                    <a:ext uri="{9D8B030D-6E8A-4147-A177-3AD203B41FA5}">
                      <a16:colId xmlns:a16="http://schemas.microsoft.com/office/drawing/2014/main" val="988476683"/>
                    </a:ext>
                  </a:extLst>
                </a:gridCol>
              </a:tblGrid>
              <a:tr h="248481">
                <a:tc>
                  <a:txBody>
                    <a:bodyPr/>
                    <a:lstStyle/>
                    <a:p>
                      <a:r>
                        <a:rPr lang="en-US" sz="1200" dirty="0">
                          <a:solidFill>
                            <a:srgbClr val="FF0000"/>
                          </a:solidFill>
                        </a:rPr>
                        <a:t>Main</a:t>
                      </a:r>
                      <a:r>
                        <a:rPr lang="en-US" sz="1200" dirty="0"/>
                        <a:t> filling schemes - 2022</a:t>
                      </a:r>
                    </a:p>
                  </a:txBody>
                  <a:tcPr anchor="ctr"/>
                </a:tc>
                <a:tc>
                  <a:txBody>
                    <a:bodyPr/>
                    <a:lstStyle/>
                    <a:p>
                      <a:r>
                        <a:rPr lang="en-US" sz="1200" dirty="0"/>
                        <a:t>Fills</a:t>
                      </a:r>
                    </a:p>
                  </a:txBody>
                  <a:tcPr anchor="ctr"/>
                </a:tc>
                <a:extLst>
                  <a:ext uri="{0D108BD9-81ED-4DB2-BD59-A6C34878D82A}">
                    <a16:rowId xmlns:a16="http://schemas.microsoft.com/office/drawing/2014/main" val="2445591029"/>
                  </a:ext>
                </a:extLst>
              </a:tr>
              <a:tr h="0">
                <a:tc>
                  <a:txBody>
                    <a:bodyPr/>
                    <a:lstStyle/>
                    <a:p>
                      <a:r>
                        <a:rPr lang="en-GB" sz="1000" b="0" i="0" kern="1200" dirty="0">
                          <a:solidFill>
                            <a:schemeClr val="dk1"/>
                          </a:solidFill>
                          <a:effectLst/>
                          <a:latin typeface="+mn-lt"/>
                          <a:ea typeface="+mn-ea"/>
                          <a:cs typeface="+mn-cs"/>
                        </a:rPr>
                        <a:t>25ns_2462b_2450_1737_1735_180bpi_17inj_2INDIV</a:t>
                      </a:r>
                      <a:endParaRPr lang="en-US" sz="1000" dirty="0"/>
                    </a:p>
                  </a:txBody>
                  <a:tcPr anchor="ctr"/>
                </a:tc>
                <a:tc>
                  <a:txBody>
                    <a:bodyPr/>
                    <a:lstStyle/>
                    <a:p>
                      <a:pPr algn="ctr"/>
                      <a:r>
                        <a:rPr lang="en-US" sz="1000" dirty="0"/>
                        <a:t>29</a:t>
                      </a:r>
                    </a:p>
                  </a:txBody>
                  <a:tcPr anchor="ctr"/>
                </a:tc>
                <a:extLst>
                  <a:ext uri="{0D108BD9-81ED-4DB2-BD59-A6C34878D82A}">
                    <a16:rowId xmlns:a16="http://schemas.microsoft.com/office/drawing/2014/main" val="4180257906"/>
                  </a:ext>
                </a:extLst>
              </a:tr>
              <a:tr h="137857">
                <a:tc>
                  <a:txBody>
                    <a:bodyPr/>
                    <a:lstStyle/>
                    <a:p>
                      <a:r>
                        <a:rPr lang="en-GB" sz="1000" b="0" i="0" kern="1200" dirty="0">
                          <a:solidFill>
                            <a:schemeClr val="dk1"/>
                          </a:solidFill>
                          <a:effectLst/>
                          <a:latin typeface="+mn-lt"/>
                          <a:ea typeface="+mn-ea"/>
                          <a:cs typeface="+mn-cs"/>
                        </a:rPr>
                        <a:t>25ns_2461b_2448_1737_1733_180bpi_16inj_1INDIV</a:t>
                      </a:r>
                      <a:endParaRPr lang="en-US" sz="1000" dirty="0"/>
                    </a:p>
                  </a:txBody>
                  <a:tcPr anchor="ctr"/>
                </a:tc>
                <a:tc>
                  <a:txBody>
                    <a:bodyPr/>
                    <a:lstStyle/>
                    <a:p>
                      <a:pPr algn="ctr"/>
                      <a:r>
                        <a:rPr lang="en-US" sz="1000" dirty="0"/>
                        <a:t>11</a:t>
                      </a:r>
                    </a:p>
                  </a:txBody>
                  <a:tcPr anchor="ctr"/>
                </a:tc>
                <a:extLst>
                  <a:ext uri="{0D108BD9-81ED-4DB2-BD59-A6C34878D82A}">
                    <a16:rowId xmlns:a16="http://schemas.microsoft.com/office/drawing/2014/main" val="416023343"/>
                  </a:ext>
                </a:extLst>
              </a:tr>
              <a:tr h="0">
                <a:tc>
                  <a:txBody>
                    <a:bodyPr/>
                    <a:lstStyle/>
                    <a:p>
                      <a:r>
                        <a:rPr lang="en-GB" sz="1000" b="0" i="0" kern="1200" dirty="0">
                          <a:solidFill>
                            <a:schemeClr val="dk1"/>
                          </a:solidFill>
                          <a:effectLst/>
                          <a:latin typeface="+mn-lt"/>
                          <a:ea typeface="+mn-ea"/>
                          <a:cs typeface="+mn-cs"/>
                        </a:rPr>
                        <a:t>25ns_1935b_1922_1602_1672_192bpi_14inj_3INDIVs</a:t>
                      </a:r>
                      <a:endParaRPr lang="en-US" sz="1000" dirty="0"/>
                    </a:p>
                  </a:txBody>
                  <a:tcPr anchor="ctr"/>
                </a:tc>
                <a:tc>
                  <a:txBody>
                    <a:bodyPr/>
                    <a:lstStyle/>
                    <a:p>
                      <a:pPr algn="ctr"/>
                      <a:r>
                        <a:rPr lang="en-US" sz="1000" dirty="0"/>
                        <a:t>5</a:t>
                      </a:r>
                    </a:p>
                  </a:txBody>
                  <a:tcPr anchor="ctr"/>
                </a:tc>
                <a:extLst>
                  <a:ext uri="{0D108BD9-81ED-4DB2-BD59-A6C34878D82A}">
                    <a16:rowId xmlns:a16="http://schemas.microsoft.com/office/drawing/2014/main" val="2112104869"/>
                  </a:ext>
                </a:extLst>
              </a:tr>
              <a:tr h="0">
                <a:tc>
                  <a:txBody>
                    <a:bodyPr/>
                    <a:lstStyle/>
                    <a:p>
                      <a:r>
                        <a:rPr lang="en-GB" sz="1000" b="0" i="0" kern="1200" dirty="0">
                          <a:solidFill>
                            <a:schemeClr val="dk1"/>
                          </a:solidFill>
                          <a:effectLst/>
                          <a:latin typeface="+mn-lt"/>
                          <a:ea typeface="+mn-ea"/>
                          <a:cs typeface="+mn-cs"/>
                        </a:rPr>
                        <a:t>25ns_2413b_2400_1836_1845_240bpi_12inj_1INDIV</a:t>
                      </a:r>
                      <a:endParaRPr lang="en-US" sz="1000" dirty="0"/>
                    </a:p>
                  </a:txBody>
                  <a:tcPr anchor="ctr"/>
                </a:tc>
                <a:tc>
                  <a:txBody>
                    <a:bodyPr/>
                    <a:lstStyle/>
                    <a:p>
                      <a:pPr algn="ctr"/>
                      <a:r>
                        <a:rPr lang="en-US" sz="1000" dirty="0"/>
                        <a:t>4</a:t>
                      </a:r>
                    </a:p>
                  </a:txBody>
                  <a:tcPr anchor="ctr"/>
                </a:tc>
                <a:extLst>
                  <a:ext uri="{0D108BD9-81ED-4DB2-BD59-A6C34878D82A}">
                    <a16:rowId xmlns:a16="http://schemas.microsoft.com/office/drawing/2014/main" val="684024080"/>
                  </a:ext>
                </a:extLst>
              </a:tr>
            </a:tbl>
          </a:graphicData>
        </a:graphic>
      </p:graphicFrame>
    </p:spTree>
    <p:extLst>
      <p:ext uri="{BB962C8B-B14F-4D97-AF65-F5344CB8AC3E}">
        <p14:creationId xmlns:p14="http://schemas.microsoft.com/office/powerpoint/2010/main" val="11995774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143F9-4C8C-2C5B-B004-848ACA39B37D}"/>
              </a:ext>
            </a:extLst>
          </p:cNvPr>
          <p:cNvSpPr>
            <a:spLocks noGrp="1"/>
          </p:cNvSpPr>
          <p:nvPr>
            <p:ph type="title"/>
          </p:nvPr>
        </p:nvSpPr>
        <p:spPr/>
        <p:txBody>
          <a:bodyPr/>
          <a:lstStyle/>
          <a:p>
            <a:r>
              <a:rPr lang="en-US" dirty="0"/>
              <a:t>Beams in collision</a:t>
            </a:r>
            <a:br>
              <a:rPr lang="en-US" dirty="0"/>
            </a:br>
            <a:r>
              <a:rPr lang="en-US" sz="2800" dirty="0">
                <a:solidFill>
                  <a:schemeClr val="accent1">
                    <a:lumMod val="40000"/>
                    <a:lumOff val="60000"/>
                  </a:schemeClr>
                </a:solidFill>
              </a:rPr>
              <a:t>Beam lifetime – effective cross section </a:t>
            </a:r>
            <a:endParaRPr lang="en-US" sz="2800" dirty="0"/>
          </a:p>
        </p:txBody>
      </p:sp>
      <p:sp>
        <p:nvSpPr>
          <p:cNvPr id="3" name="Text Placeholder 2">
            <a:extLst>
              <a:ext uri="{FF2B5EF4-FFF2-40B4-BE49-F238E27FC236}">
                <a16:creationId xmlns:a16="http://schemas.microsoft.com/office/drawing/2014/main" id="{4551BC75-4223-044F-07FA-4E57F50978E7}"/>
              </a:ext>
            </a:extLst>
          </p:cNvPr>
          <p:cNvSpPr>
            <a:spLocks noGrp="1"/>
          </p:cNvSpPr>
          <p:nvPr>
            <p:ph type="body" idx="1"/>
          </p:nvPr>
        </p:nvSpPr>
        <p:spPr>
          <a:xfrm>
            <a:off x="407988" y="1412874"/>
            <a:ext cx="11376025" cy="1306528"/>
          </a:xfrm>
        </p:spPr>
        <p:txBody>
          <a:bodyPr>
            <a:normAutofit fontScale="70000" lnSpcReduction="20000"/>
          </a:bodyPr>
          <a:lstStyle/>
          <a:p>
            <a:r>
              <a:rPr lang="en-US" dirty="0"/>
              <a:t>2023 fill – bunch-by-bunch data</a:t>
            </a:r>
          </a:p>
          <a:p>
            <a:pPr marL="711200"/>
            <a:r>
              <a:rPr lang="en-US" dirty="0"/>
              <a:t>losses correlated with </a:t>
            </a:r>
            <a:r>
              <a:rPr lang="el-GR" dirty="0"/>
              <a:t>β*  </a:t>
            </a:r>
            <a:r>
              <a:rPr lang="en-US" dirty="0"/>
              <a:t>changes and BBLR interactions(?)</a:t>
            </a:r>
          </a:p>
          <a:p>
            <a:pPr marL="711200"/>
            <a:r>
              <a:rPr lang="en-US" dirty="0"/>
              <a:t>loss pattern similar to the </a:t>
            </a:r>
            <a:r>
              <a:rPr lang="el-GR" dirty="0"/>
              <a:t>Λ-</a:t>
            </a:r>
            <a:r>
              <a:rPr lang="en-US" dirty="0"/>
              <a:t>shape observed at injection ? </a:t>
            </a:r>
          </a:p>
          <a:p>
            <a:pPr marL="711200"/>
            <a:r>
              <a:rPr lang="en-US" dirty="0"/>
              <a:t>late trains in injection seem to have more loses !  </a:t>
            </a:r>
          </a:p>
          <a:p>
            <a:endParaRPr lang="en-US" dirty="0"/>
          </a:p>
        </p:txBody>
      </p:sp>
      <p:sp>
        <p:nvSpPr>
          <p:cNvPr id="7" name="Date Placeholder 6">
            <a:extLst>
              <a:ext uri="{FF2B5EF4-FFF2-40B4-BE49-F238E27FC236}">
                <a16:creationId xmlns:a16="http://schemas.microsoft.com/office/drawing/2014/main" id="{0FA89922-0E5E-0A71-77FD-8D84ADD3A596}"/>
              </a:ext>
            </a:extLst>
          </p:cNvPr>
          <p:cNvSpPr>
            <a:spLocks noGrp="1"/>
          </p:cNvSpPr>
          <p:nvPr>
            <p:ph type="dt" sz="half" idx="10"/>
          </p:nvPr>
        </p:nvSpPr>
        <p:spPr/>
        <p:txBody>
          <a:bodyPr/>
          <a:lstStyle/>
          <a:p>
            <a:r>
              <a:rPr lang="de-CH"/>
              <a:t>05.12.2023</a:t>
            </a:r>
            <a:endParaRPr lang="en-US" dirty="0"/>
          </a:p>
        </p:txBody>
      </p:sp>
      <p:sp>
        <p:nvSpPr>
          <p:cNvPr id="8" name="Footer Placeholder 7">
            <a:extLst>
              <a:ext uri="{FF2B5EF4-FFF2-40B4-BE49-F238E27FC236}">
                <a16:creationId xmlns:a16="http://schemas.microsoft.com/office/drawing/2014/main" id="{EC24F2A4-5FE9-C283-398E-773B67CBE9F2}"/>
              </a:ext>
            </a:extLst>
          </p:cNvPr>
          <p:cNvSpPr>
            <a:spLocks noGrp="1"/>
          </p:cNvSpPr>
          <p:nvPr>
            <p:ph type="ftr" sz="quarter" idx="11"/>
          </p:nvPr>
        </p:nvSpPr>
        <p:spPr/>
        <p:txBody>
          <a:bodyPr/>
          <a:lstStyle/>
          <a:p>
            <a:r>
              <a:rPr lang="en-US"/>
              <a:t>I.Efthymiopoulos | JAPW-23</a:t>
            </a:r>
            <a:endParaRPr lang="en-US" dirty="0"/>
          </a:p>
        </p:txBody>
      </p:sp>
      <p:sp>
        <p:nvSpPr>
          <p:cNvPr id="9" name="Slide Number Placeholder 8">
            <a:extLst>
              <a:ext uri="{FF2B5EF4-FFF2-40B4-BE49-F238E27FC236}">
                <a16:creationId xmlns:a16="http://schemas.microsoft.com/office/drawing/2014/main" id="{9B3A9625-D38A-8160-B2ED-F3A86E518DA4}"/>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10" name="Content Placeholder 9">
            <a:extLst>
              <a:ext uri="{FF2B5EF4-FFF2-40B4-BE49-F238E27FC236}">
                <a16:creationId xmlns:a16="http://schemas.microsoft.com/office/drawing/2014/main" id="{CD5EF4E8-B61A-761B-366B-10621270A2D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07988" y="2867367"/>
            <a:ext cx="5616575" cy="3369945"/>
          </a:xfrm>
          <a:prstGeom prst="rect">
            <a:avLst/>
          </a:prstGeom>
        </p:spPr>
      </p:pic>
      <p:pic>
        <p:nvPicPr>
          <p:cNvPr id="11" name="Content Placeholder 10">
            <a:extLst>
              <a:ext uri="{FF2B5EF4-FFF2-40B4-BE49-F238E27FC236}">
                <a16:creationId xmlns:a16="http://schemas.microsoft.com/office/drawing/2014/main" id="{A4ABFC46-77EA-107F-A95A-66258253052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172200" y="2868796"/>
            <a:ext cx="5611813" cy="3367087"/>
          </a:xfrm>
          <a:prstGeom prst="rect">
            <a:avLst/>
          </a:prstGeom>
        </p:spPr>
      </p:pic>
    </p:spTree>
    <p:extLst>
      <p:ext uri="{BB962C8B-B14F-4D97-AF65-F5344CB8AC3E}">
        <p14:creationId xmlns:p14="http://schemas.microsoft.com/office/powerpoint/2010/main" val="29733393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6023DB6C-38D0-F71E-8088-4B9BDE2E4D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049" y="2248586"/>
            <a:ext cx="3528217" cy="4047179"/>
          </a:xfrm>
          <a:prstGeom prst="rect">
            <a:avLst/>
          </a:prstGeom>
        </p:spPr>
      </p:pic>
      <p:sp>
        <p:nvSpPr>
          <p:cNvPr id="7" name="Title 6">
            <a:extLst>
              <a:ext uri="{FF2B5EF4-FFF2-40B4-BE49-F238E27FC236}">
                <a16:creationId xmlns:a16="http://schemas.microsoft.com/office/drawing/2014/main" id="{B895ABB2-E99C-E89C-0012-BBA6286A1933}"/>
              </a:ext>
            </a:extLst>
          </p:cNvPr>
          <p:cNvSpPr>
            <a:spLocks noGrp="1"/>
          </p:cNvSpPr>
          <p:nvPr>
            <p:ph type="title"/>
          </p:nvPr>
        </p:nvSpPr>
        <p:spPr/>
        <p:txBody>
          <a:bodyPr/>
          <a:lstStyle/>
          <a:p>
            <a:r>
              <a:rPr lang="en-US" dirty="0"/>
              <a:t>Beams in collision</a:t>
            </a:r>
            <a:br>
              <a:rPr lang="en-US" dirty="0"/>
            </a:br>
            <a:r>
              <a:rPr lang="en-US" sz="2800" dirty="0">
                <a:solidFill>
                  <a:schemeClr val="accent1">
                    <a:lumMod val="40000"/>
                    <a:lumOff val="60000"/>
                  </a:schemeClr>
                </a:solidFill>
              </a:rPr>
              <a:t>Beam lifetime – effective cross section</a:t>
            </a:r>
            <a:endParaRPr lang="en-US" sz="2800" dirty="0"/>
          </a:p>
        </p:txBody>
      </p:sp>
      <p:sp>
        <p:nvSpPr>
          <p:cNvPr id="8" name="Text Placeholder 7">
            <a:extLst>
              <a:ext uri="{FF2B5EF4-FFF2-40B4-BE49-F238E27FC236}">
                <a16:creationId xmlns:a16="http://schemas.microsoft.com/office/drawing/2014/main" id="{5E4193B5-59CB-2848-B78C-46CC3CEB849D}"/>
              </a:ext>
            </a:extLst>
          </p:cNvPr>
          <p:cNvSpPr>
            <a:spLocks noGrp="1"/>
          </p:cNvSpPr>
          <p:nvPr>
            <p:ph type="body" idx="1"/>
          </p:nvPr>
        </p:nvSpPr>
        <p:spPr>
          <a:xfrm>
            <a:off x="407988" y="1412876"/>
            <a:ext cx="11376025" cy="440534"/>
          </a:xfrm>
        </p:spPr>
        <p:txBody>
          <a:bodyPr>
            <a:normAutofit fontScale="62500" lnSpcReduction="20000"/>
          </a:bodyPr>
          <a:lstStyle/>
          <a:p>
            <a:r>
              <a:rPr lang="en-US" dirty="0"/>
              <a:t>Estimate impact of extra losses to integrated luminosity : 3% for 10mb extra losses, 4% for extra blow-up for the same intensity</a:t>
            </a:r>
          </a:p>
        </p:txBody>
      </p:sp>
      <p:sp>
        <p:nvSpPr>
          <p:cNvPr id="4" name="Date Placeholder 3">
            <a:extLst>
              <a:ext uri="{FF2B5EF4-FFF2-40B4-BE49-F238E27FC236}">
                <a16:creationId xmlns:a16="http://schemas.microsoft.com/office/drawing/2014/main" id="{9E4C428E-7FEA-031A-AF12-ECC01DD2E8A7}"/>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8DB64B9-4A2A-75D8-024A-4BAE083C4629}"/>
              </a:ext>
            </a:extLst>
          </p:cNvPr>
          <p:cNvSpPr>
            <a:spLocks noGrp="1"/>
          </p:cNvSpPr>
          <p:nvPr>
            <p:ph type="ftr" sz="quarter" idx="11"/>
          </p:nvPr>
        </p:nvSpPr>
        <p:spPr/>
        <p:txBody>
          <a:bodyPr/>
          <a:lstStyle/>
          <a:p>
            <a:r>
              <a:rPr lang="en-US"/>
              <a:t>I.Efthymiopoulos | JAPW-23</a:t>
            </a:r>
            <a:endParaRPr lang="en-US" dirty="0"/>
          </a:p>
        </p:txBody>
      </p:sp>
      <p:sp>
        <p:nvSpPr>
          <p:cNvPr id="6" name="Slide Number Placeholder 5">
            <a:extLst>
              <a:ext uri="{FF2B5EF4-FFF2-40B4-BE49-F238E27FC236}">
                <a16:creationId xmlns:a16="http://schemas.microsoft.com/office/drawing/2014/main" id="{99B73129-7188-4417-9D02-611AE3F1C1FD}"/>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16" name="TextBox 15">
            <a:extLst>
              <a:ext uri="{FF2B5EF4-FFF2-40B4-BE49-F238E27FC236}">
                <a16:creationId xmlns:a16="http://schemas.microsoft.com/office/drawing/2014/main" id="{1718E061-9806-3252-70E1-CE72FFE9A406}"/>
              </a:ext>
            </a:extLst>
          </p:cNvPr>
          <p:cNvSpPr txBox="1"/>
          <p:nvPr/>
        </p:nvSpPr>
        <p:spPr>
          <a:xfrm>
            <a:off x="1523260" y="1853412"/>
            <a:ext cx="1309462" cy="369332"/>
          </a:xfrm>
          <a:prstGeom prst="rect">
            <a:avLst/>
          </a:prstGeom>
          <a:noFill/>
        </p:spPr>
        <p:txBody>
          <a:bodyPr wrap="none" lIns="0" tIns="0" rIns="0" bIns="0" rtlCol="0">
            <a:spAutoFit/>
          </a:bodyPr>
          <a:lstStyle/>
          <a:p>
            <a:pPr algn="ctr"/>
            <a:r>
              <a:rPr lang="en-US" sz="1200" dirty="0"/>
              <a:t>Pure model</a:t>
            </a:r>
          </a:p>
          <a:p>
            <a:pPr algn="ctr"/>
            <a:r>
              <a:rPr lang="en-US" sz="1200" dirty="0"/>
              <a:t>1.6e11 ppb – 90mb</a:t>
            </a:r>
          </a:p>
        </p:txBody>
      </p:sp>
      <p:sp>
        <p:nvSpPr>
          <p:cNvPr id="20" name="TextBox 19">
            <a:extLst>
              <a:ext uri="{FF2B5EF4-FFF2-40B4-BE49-F238E27FC236}">
                <a16:creationId xmlns:a16="http://schemas.microsoft.com/office/drawing/2014/main" id="{9B7FE3DC-262F-07BD-01AE-D3686BD00B4F}"/>
              </a:ext>
            </a:extLst>
          </p:cNvPr>
          <p:cNvSpPr txBox="1"/>
          <p:nvPr/>
        </p:nvSpPr>
        <p:spPr>
          <a:xfrm>
            <a:off x="5015880" y="1853412"/>
            <a:ext cx="1437701" cy="369332"/>
          </a:xfrm>
          <a:prstGeom prst="rect">
            <a:avLst/>
          </a:prstGeom>
          <a:noFill/>
        </p:spPr>
        <p:txBody>
          <a:bodyPr wrap="none" lIns="0" tIns="0" rIns="0" bIns="0" rtlCol="0">
            <a:spAutoFit/>
          </a:bodyPr>
          <a:lstStyle/>
          <a:p>
            <a:pPr algn="ctr"/>
            <a:r>
              <a:rPr lang="en-US" sz="1200" dirty="0"/>
              <a:t>Model</a:t>
            </a:r>
          </a:p>
          <a:p>
            <a:pPr algn="ctr"/>
            <a:r>
              <a:rPr lang="en-US" sz="1200" dirty="0"/>
              <a:t>1.6e11 ppb – 100mb</a:t>
            </a:r>
          </a:p>
        </p:txBody>
      </p:sp>
      <p:sp>
        <p:nvSpPr>
          <p:cNvPr id="22" name="TextBox 21">
            <a:extLst>
              <a:ext uri="{FF2B5EF4-FFF2-40B4-BE49-F238E27FC236}">
                <a16:creationId xmlns:a16="http://schemas.microsoft.com/office/drawing/2014/main" id="{8A38DC1F-C89A-31D4-C6CB-8F4D85C5E530}"/>
              </a:ext>
            </a:extLst>
          </p:cNvPr>
          <p:cNvSpPr txBox="1"/>
          <p:nvPr/>
        </p:nvSpPr>
        <p:spPr>
          <a:xfrm>
            <a:off x="2832721" y="2348235"/>
            <a:ext cx="971420" cy="184666"/>
          </a:xfrm>
          <a:prstGeom prst="rect">
            <a:avLst/>
          </a:prstGeom>
          <a:solidFill>
            <a:schemeClr val="tx2">
              <a:lumMod val="10000"/>
              <a:lumOff val="90000"/>
            </a:schemeClr>
          </a:solidFill>
        </p:spPr>
        <p:txBody>
          <a:bodyPr wrap="none" lIns="0" tIns="0" rIns="0" bIns="0" rtlCol="0">
            <a:spAutoFit/>
          </a:bodyPr>
          <a:lstStyle/>
          <a:p>
            <a:pPr algn="ctr"/>
            <a:r>
              <a:rPr lang="en-US" sz="1200" b="1" dirty="0">
                <a:solidFill>
                  <a:srgbClr val="C00000"/>
                </a:solidFill>
              </a:rPr>
              <a:t>1.299 fb</a:t>
            </a:r>
            <a:r>
              <a:rPr lang="en-US" sz="1200" b="1" baseline="30000" dirty="0">
                <a:solidFill>
                  <a:srgbClr val="C00000"/>
                </a:solidFill>
              </a:rPr>
              <a:t>-1</a:t>
            </a:r>
            <a:r>
              <a:rPr lang="en-US" sz="1200" b="1" dirty="0">
                <a:solidFill>
                  <a:srgbClr val="C00000"/>
                </a:solidFill>
              </a:rPr>
              <a:t>/day</a:t>
            </a:r>
          </a:p>
        </p:txBody>
      </p:sp>
      <p:sp>
        <p:nvSpPr>
          <p:cNvPr id="24" name="TextBox 23">
            <a:extLst>
              <a:ext uri="{FF2B5EF4-FFF2-40B4-BE49-F238E27FC236}">
                <a16:creationId xmlns:a16="http://schemas.microsoft.com/office/drawing/2014/main" id="{17C3CD9B-5F91-B3F3-97B5-74C5EE903670}"/>
              </a:ext>
            </a:extLst>
          </p:cNvPr>
          <p:cNvSpPr txBox="1"/>
          <p:nvPr/>
        </p:nvSpPr>
        <p:spPr>
          <a:xfrm>
            <a:off x="7917901" y="1853412"/>
            <a:ext cx="3029804" cy="369332"/>
          </a:xfrm>
          <a:prstGeom prst="rect">
            <a:avLst/>
          </a:prstGeom>
          <a:noFill/>
        </p:spPr>
        <p:txBody>
          <a:bodyPr wrap="none" lIns="0" tIns="0" rIns="0" bIns="0" rtlCol="0">
            <a:spAutoFit/>
          </a:bodyPr>
          <a:lstStyle/>
          <a:p>
            <a:pPr algn="ctr"/>
            <a:r>
              <a:rPr lang="en-US" sz="1200" dirty="0"/>
              <a:t>Model</a:t>
            </a:r>
          </a:p>
          <a:p>
            <a:pPr algn="ctr"/>
            <a:r>
              <a:rPr lang="en-US" sz="1200" dirty="0"/>
              <a:t>1.6e11 ppb – 100mb – </a:t>
            </a:r>
            <a:r>
              <a:rPr lang="en-US" sz="1200" dirty="0" err="1"/>
              <a:t>ε</a:t>
            </a:r>
            <a:r>
              <a:rPr lang="en-US" sz="1200" dirty="0"/>
              <a:t>-growth :0.1V, 0.05H</a:t>
            </a:r>
          </a:p>
        </p:txBody>
      </p:sp>
      <p:pic>
        <p:nvPicPr>
          <p:cNvPr id="30" name="Picture 29">
            <a:extLst>
              <a:ext uri="{FF2B5EF4-FFF2-40B4-BE49-F238E27FC236}">
                <a16:creationId xmlns:a16="http://schemas.microsoft.com/office/drawing/2014/main" id="{AC99FC28-41BA-8EC2-F2DB-0B320257B5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3657" y="2248586"/>
            <a:ext cx="3528216" cy="4047176"/>
          </a:xfrm>
          <a:prstGeom prst="rect">
            <a:avLst/>
          </a:prstGeom>
        </p:spPr>
      </p:pic>
      <p:pic>
        <p:nvPicPr>
          <p:cNvPr id="34" name="Content Placeholder 33">
            <a:extLst>
              <a:ext uri="{FF2B5EF4-FFF2-40B4-BE49-F238E27FC236}">
                <a16:creationId xmlns:a16="http://schemas.microsoft.com/office/drawing/2014/main" id="{658CF29A-7D6E-021D-DBB2-947855F7385B}"/>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rcRect/>
          <a:stretch/>
        </p:blipFill>
        <p:spPr>
          <a:xfrm>
            <a:off x="7511389" y="2248586"/>
            <a:ext cx="3528218" cy="4032250"/>
          </a:xfrm>
          <a:prstGeom prst="rect">
            <a:avLst/>
          </a:prstGeom>
        </p:spPr>
      </p:pic>
      <p:sp>
        <p:nvSpPr>
          <p:cNvPr id="23" name="TextBox 22">
            <a:extLst>
              <a:ext uri="{FF2B5EF4-FFF2-40B4-BE49-F238E27FC236}">
                <a16:creationId xmlns:a16="http://schemas.microsoft.com/office/drawing/2014/main" id="{F98D6E66-B93F-6FBB-F737-6CD51012F023}"/>
              </a:ext>
            </a:extLst>
          </p:cNvPr>
          <p:cNvSpPr txBox="1"/>
          <p:nvPr/>
        </p:nvSpPr>
        <p:spPr>
          <a:xfrm>
            <a:off x="6462586" y="2348303"/>
            <a:ext cx="971420" cy="184666"/>
          </a:xfrm>
          <a:prstGeom prst="rect">
            <a:avLst/>
          </a:prstGeom>
          <a:solidFill>
            <a:schemeClr val="tx2">
              <a:lumMod val="10000"/>
              <a:lumOff val="90000"/>
            </a:schemeClr>
          </a:solidFill>
        </p:spPr>
        <p:txBody>
          <a:bodyPr wrap="none" lIns="0" tIns="0" rIns="0" bIns="0" rtlCol="0">
            <a:spAutoFit/>
          </a:bodyPr>
          <a:lstStyle/>
          <a:p>
            <a:pPr algn="ctr"/>
            <a:r>
              <a:rPr lang="en-US" sz="1200" b="1" dirty="0">
                <a:solidFill>
                  <a:srgbClr val="C00000"/>
                </a:solidFill>
              </a:rPr>
              <a:t>1.266 fb</a:t>
            </a:r>
            <a:r>
              <a:rPr lang="en-US" sz="1200" b="1" baseline="30000" dirty="0">
                <a:solidFill>
                  <a:srgbClr val="C00000"/>
                </a:solidFill>
              </a:rPr>
              <a:t>-1</a:t>
            </a:r>
            <a:r>
              <a:rPr lang="en-US" sz="1200" b="1" dirty="0">
                <a:solidFill>
                  <a:srgbClr val="C00000"/>
                </a:solidFill>
              </a:rPr>
              <a:t>/day</a:t>
            </a:r>
          </a:p>
        </p:txBody>
      </p:sp>
      <p:sp>
        <p:nvSpPr>
          <p:cNvPr id="35" name="TextBox 34">
            <a:extLst>
              <a:ext uri="{FF2B5EF4-FFF2-40B4-BE49-F238E27FC236}">
                <a16:creationId xmlns:a16="http://schemas.microsoft.com/office/drawing/2014/main" id="{2C4BAF84-A159-86FA-5C99-104F3112A612}"/>
              </a:ext>
            </a:extLst>
          </p:cNvPr>
          <p:cNvSpPr txBox="1"/>
          <p:nvPr/>
        </p:nvSpPr>
        <p:spPr>
          <a:xfrm>
            <a:off x="6804428" y="2584431"/>
            <a:ext cx="444031" cy="184666"/>
          </a:xfrm>
          <a:prstGeom prst="rect">
            <a:avLst/>
          </a:prstGeom>
          <a:solidFill>
            <a:schemeClr val="tx2">
              <a:lumMod val="10000"/>
              <a:lumOff val="90000"/>
            </a:schemeClr>
          </a:solidFill>
        </p:spPr>
        <p:txBody>
          <a:bodyPr wrap="none" lIns="0" tIns="0" rIns="0" bIns="0" rtlCol="0">
            <a:spAutoFit/>
          </a:bodyPr>
          <a:lstStyle/>
          <a:p>
            <a:pPr algn="ctr"/>
            <a:r>
              <a:rPr lang="en-US" sz="1200" b="1" dirty="0">
                <a:solidFill>
                  <a:srgbClr val="C00000"/>
                </a:solidFill>
                <a:highlight>
                  <a:srgbClr val="FFFF00"/>
                </a:highlight>
              </a:rPr>
              <a:t>-2.6% </a:t>
            </a:r>
          </a:p>
        </p:txBody>
      </p:sp>
      <p:sp>
        <p:nvSpPr>
          <p:cNvPr id="25" name="TextBox 24">
            <a:extLst>
              <a:ext uri="{FF2B5EF4-FFF2-40B4-BE49-F238E27FC236}">
                <a16:creationId xmlns:a16="http://schemas.microsoft.com/office/drawing/2014/main" id="{3407AB7D-2EB2-D093-7210-14DD1A849D8E}"/>
              </a:ext>
            </a:extLst>
          </p:cNvPr>
          <p:cNvSpPr txBox="1"/>
          <p:nvPr/>
        </p:nvSpPr>
        <p:spPr>
          <a:xfrm>
            <a:off x="10345773" y="2430234"/>
            <a:ext cx="971420" cy="184666"/>
          </a:xfrm>
          <a:prstGeom prst="rect">
            <a:avLst/>
          </a:prstGeom>
          <a:solidFill>
            <a:schemeClr val="tx2">
              <a:lumMod val="10000"/>
              <a:lumOff val="90000"/>
            </a:schemeClr>
          </a:solidFill>
        </p:spPr>
        <p:txBody>
          <a:bodyPr wrap="none" lIns="0" tIns="0" rIns="0" bIns="0" rtlCol="0">
            <a:spAutoFit/>
          </a:bodyPr>
          <a:lstStyle/>
          <a:p>
            <a:pPr algn="ctr"/>
            <a:r>
              <a:rPr lang="en-US" sz="1200" b="1" dirty="0">
                <a:solidFill>
                  <a:srgbClr val="C00000"/>
                </a:solidFill>
              </a:rPr>
              <a:t>1.212 fb</a:t>
            </a:r>
            <a:r>
              <a:rPr lang="en-US" sz="1200" b="1" baseline="30000" dirty="0">
                <a:solidFill>
                  <a:srgbClr val="C00000"/>
                </a:solidFill>
              </a:rPr>
              <a:t>-1</a:t>
            </a:r>
            <a:r>
              <a:rPr lang="en-US" sz="1200" b="1" dirty="0">
                <a:solidFill>
                  <a:srgbClr val="C00000"/>
                </a:solidFill>
              </a:rPr>
              <a:t>/day</a:t>
            </a:r>
          </a:p>
        </p:txBody>
      </p:sp>
      <p:sp>
        <p:nvSpPr>
          <p:cNvPr id="36" name="TextBox 35">
            <a:extLst>
              <a:ext uri="{FF2B5EF4-FFF2-40B4-BE49-F238E27FC236}">
                <a16:creationId xmlns:a16="http://schemas.microsoft.com/office/drawing/2014/main" id="{F8C16440-0302-6E90-9C14-FBA3D3F25AE6}"/>
              </a:ext>
            </a:extLst>
          </p:cNvPr>
          <p:cNvSpPr txBox="1"/>
          <p:nvPr/>
        </p:nvSpPr>
        <p:spPr>
          <a:xfrm>
            <a:off x="10526872" y="2663281"/>
            <a:ext cx="487314" cy="184666"/>
          </a:xfrm>
          <a:prstGeom prst="rect">
            <a:avLst/>
          </a:prstGeom>
          <a:solidFill>
            <a:schemeClr val="tx2">
              <a:lumMod val="10000"/>
              <a:lumOff val="90000"/>
            </a:schemeClr>
          </a:solidFill>
        </p:spPr>
        <p:txBody>
          <a:bodyPr wrap="none" lIns="0" tIns="0" rIns="0" bIns="0" rtlCol="0">
            <a:spAutoFit/>
          </a:bodyPr>
          <a:lstStyle/>
          <a:p>
            <a:pPr algn="ctr"/>
            <a:r>
              <a:rPr lang="en-US" sz="1200" b="1" dirty="0">
                <a:solidFill>
                  <a:srgbClr val="C00000"/>
                </a:solidFill>
                <a:highlight>
                  <a:srgbClr val="FFFF00"/>
                </a:highlight>
              </a:rPr>
              <a:t>-.6.7% </a:t>
            </a:r>
          </a:p>
        </p:txBody>
      </p:sp>
    </p:spTree>
    <p:extLst>
      <p:ext uri="{BB962C8B-B14F-4D97-AF65-F5344CB8AC3E}">
        <p14:creationId xmlns:p14="http://schemas.microsoft.com/office/powerpoint/2010/main" val="19263860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895ABB2-E99C-E89C-0012-BBA6286A1933}"/>
              </a:ext>
            </a:extLst>
          </p:cNvPr>
          <p:cNvSpPr>
            <a:spLocks noGrp="1"/>
          </p:cNvSpPr>
          <p:nvPr>
            <p:ph type="title"/>
          </p:nvPr>
        </p:nvSpPr>
        <p:spPr/>
        <p:txBody>
          <a:bodyPr/>
          <a:lstStyle/>
          <a:p>
            <a:r>
              <a:rPr lang="en-US" dirty="0"/>
              <a:t>Emittance evolution in collisions</a:t>
            </a:r>
            <a:br>
              <a:rPr lang="en-US" dirty="0"/>
            </a:br>
            <a:r>
              <a:rPr lang="en-US" sz="2800" dirty="0">
                <a:solidFill>
                  <a:schemeClr val="accent1">
                    <a:lumMod val="40000"/>
                    <a:lumOff val="60000"/>
                  </a:schemeClr>
                </a:solidFill>
              </a:rPr>
              <a:t>Beam intensity ⟺ integrated luminosity</a:t>
            </a:r>
            <a:endParaRPr lang="en-US" dirty="0"/>
          </a:p>
        </p:txBody>
      </p:sp>
      <p:sp>
        <p:nvSpPr>
          <p:cNvPr id="8" name="Text Placeholder 7">
            <a:extLst>
              <a:ext uri="{FF2B5EF4-FFF2-40B4-BE49-F238E27FC236}">
                <a16:creationId xmlns:a16="http://schemas.microsoft.com/office/drawing/2014/main" id="{5E4193B5-59CB-2848-B78C-46CC3CEB849D}"/>
              </a:ext>
            </a:extLst>
          </p:cNvPr>
          <p:cNvSpPr>
            <a:spLocks noGrp="1"/>
          </p:cNvSpPr>
          <p:nvPr>
            <p:ph type="body" idx="1"/>
          </p:nvPr>
        </p:nvSpPr>
        <p:spPr>
          <a:xfrm>
            <a:off x="407988" y="1412875"/>
            <a:ext cx="11376025" cy="668337"/>
          </a:xfrm>
        </p:spPr>
        <p:txBody>
          <a:bodyPr>
            <a:normAutofit fontScale="92500" lnSpcReduction="20000"/>
          </a:bodyPr>
          <a:lstStyle/>
          <a:p>
            <a:r>
              <a:rPr lang="en-US" dirty="0"/>
              <a:t>Gain of 5% for 6.2% (1.6e11 to 1.7e11), and +9.5% for 12.5% (1.6e11 to 1.7e11) increase of intensity</a:t>
            </a:r>
          </a:p>
        </p:txBody>
      </p:sp>
      <p:sp>
        <p:nvSpPr>
          <p:cNvPr id="4" name="Date Placeholder 3">
            <a:extLst>
              <a:ext uri="{FF2B5EF4-FFF2-40B4-BE49-F238E27FC236}">
                <a16:creationId xmlns:a16="http://schemas.microsoft.com/office/drawing/2014/main" id="{9E4C428E-7FEA-031A-AF12-ECC01DD2E8A7}"/>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8DB64B9-4A2A-75D8-024A-4BAE083C4629}"/>
              </a:ext>
            </a:extLst>
          </p:cNvPr>
          <p:cNvSpPr>
            <a:spLocks noGrp="1"/>
          </p:cNvSpPr>
          <p:nvPr>
            <p:ph type="ftr" sz="quarter" idx="11"/>
          </p:nvPr>
        </p:nvSpPr>
        <p:spPr/>
        <p:txBody>
          <a:bodyPr/>
          <a:lstStyle/>
          <a:p>
            <a:r>
              <a:rPr lang="en-US"/>
              <a:t>I.Efthymiopoulos | JAPW-23</a:t>
            </a:r>
            <a:endParaRPr lang="en-US" dirty="0"/>
          </a:p>
        </p:txBody>
      </p:sp>
      <p:sp>
        <p:nvSpPr>
          <p:cNvPr id="6" name="Slide Number Placeholder 5">
            <a:extLst>
              <a:ext uri="{FF2B5EF4-FFF2-40B4-BE49-F238E27FC236}">
                <a16:creationId xmlns:a16="http://schemas.microsoft.com/office/drawing/2014/main" id="{99B73129-7188-4417-9D02-611AE3F1C1FD}"/>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12" name="Content Placeholder 11">
            <a:extLst>
              <a:ext uri="{FF2B5EF4-FFF2-40B4-BE49-F238E27FC236}">
                <a16:creationId xmlns:a16="http://schemas.microsoft.com/office/drawing/2014/main" id="{E997BCC5-91C9-1F74-7146-AD621CEA745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407988" y="2330381"/>
            <a:ext cx="5616575" cy="3924437"/>
          </a:xfrm>
          <a:prstGeom prst="rect">
            <a:avLst/>
          </a:prstGeom>
        </p:spPr>
      </p:pic>
      <p:pic>
        <p:nvPicPr>
          <p:cNvPr id="13" name="Content Placeholder 12">
            <a:extLst>
              <a:ext uri="{FF2B5EF4-FFF2-40B4-BE49-F238E27FC236}">
                <a16:creationId xmlns:a16="http://schemas.microsoft.com/office/drawing/2014/main" id="{F7600570-EF08-6408-3E82-A615ABDA3A2C}"/>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p:blipFill>
        <p:spPr>
          <a:xfrm>
            <a:off x="6172200" y="2322378"/>
            <a:ext cx="5611813" cy="3940444"/>
          </a:xfrm>
          <a:prstGeom prst="rect">
            <a:avLst/>
          </a:prstGeom>
        </p:spPr>
      </p:pic>
      <p:sp>
        <p:nvSpPr>
          <p:cNvPr id="17" name="Rounded Rectangle 16">
            <a:extLst>
              <a:ext uri="{FF2B5EF4-FFF2-40B4-BE49-F238E27FC236}">
                <a16:creationId xmlns:a16="http://schemas.microsoft.com/office/drawing/2014/main" id="{BCD2E7BC-8531-5738-8173-C3F6696362BE}"/>
              </a:ext>
            </a:extLst>
          </p:cNvPr>
          <p:cNvSpPr/>
          <p:nvPr/>
        </p:nvSpPr>
        <p:spPr>
          <a:xfrm>
            <a:off x="2770798" y="3321768"/>
            <a:ext cx="445477" cy="1758462"/>
          </a:xfrm>
          <a:prstGeom prst="roundRect">
            <a:avLst/>
          </a:prstGeom>
          <a:solidFill>
            <a:schemeClr val="accent3">
              <a:alpha val="3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8" name="Rounded Rectangle 17">
            <a:extLst>
              <a:ext uri="{FF2B5EF4-FFF2-40B4-BE49-F238E27FC236}">
                <a16:creationId xmlns:a16="http://schemas.microsoft.com/office/drawing/2014/main" id="{40C05F58-75F8-1CF0-7254-EC0720384742}"/>
              </a:ext>
            </a:extLst>
          </p:cNvPr>
          <p:cNvSpPr/>
          <p:nvPr/>
        </p:nvSpPr>
        <p:spPr>
          <a:xfrm>
            <a:off x="8532629" y="3321768"/>
            <a:ext cx="445477" cy="1758462"/>
          </a:xfrm>
          <a:prstGeom prst="roundRect">
            <a:avLst/>
          </a:prstGeom>
          <a:solidFill>
            <a:schemeClr val="accent3">
              <a:alpha val="3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9" name="Rounded Rectangle 18">
            <a:extLst>
              <a:ext uri="{FF2B5EF4-FFF2-40B4-BE49-F238E27FC236}">
                <a16:creationId xmlns:a16="http://schemas.microsoft.com/office/drawing/2014/main" id="{766B6569-E655-C73E-A353-4B7ADF1EA929}"/>
              </a:ext>
            </a:extLst>
          </p:cNvPr>
          <p:cNvSpPr/>
          <p:nvPr/>
        </p:nvSpPr>
        <p:spPr>
          <a:xfrm>
            <a:off x="1559496" y="2343268"/>
            <a:ext cx="2016224" cy="221636"/>
          </a:xfrm>
          <a:prstGeom prst="roundRect">
            <a:avLst/>
          </a:prstGeom>
          <a:noFill/>
          <a:ln>
            <a:solidFill>
              <a:srgbClr val="FF0000"/>
            </a:solidFill>
            <a:extLst>
              <a:ext uri="{C807C97D-BFC1-408E-A445-0C87EB9F89A2}">
                <ask:lineSketchStyleProps xmlns:ask="http://schemas.microsoft.com/office/drawing/2018/sketchyshapes" sd="1219033472">
                  <a:custGeom>
                    <a:avLst/>
                    <a:gdLst>
                      <a:gd name="connsiteX0" fmla="*/ 0 w 2016224"/>
                      <a:gd name="connsiteY0" fmla="*/ 36940 h 221636"/>
                      <a:gd name="connsiteX1" fmla="*/ 36940 w 2016224"/>
                      <a:gd name="connsiteY1" fmla="*/ 0 h 221636"/>
                      <a:gd name="connsiteX2" fmla="*/ 723235 w 2016224"/>
                      <a:gd name="connsiteY2" fmla="*/ 0 h 221636"/>
                      <a:gd name="connsiteX3" fmla="*/ 1351259 w 2016224"/>
                      <a:gd name="connsiteY3" fmla="*/ 0 h 221636"/>
                      <a:gd name="connsiteX4" fmla="*/ 1979284 w 2016224"/>
                      <a:gd name="connsiteY4" fmla="*/ 0 h 221636"/>
                      <a:gd name="connsiteX5" fmla="*/ 2016224 w 2016224"/>
                      <a:gd name="connsiteY5" fmla="*/ 36940 h 221636"/>
                      <a:gd name="connsiteX6" fmla="*/ 2016224 w 2016224"/>
                      <a:gd name="connsiteY6" fmla="*/ 184696 h 221636"/>
                      <a:gd name="connsiteX7" fmla="*/ 1979284 w 2016224"/>
                      <a:gd name="connsiteY7" fmla="*/ 221636 h 221636"/>
                      <a:gd name="connsiteX8" fmla="*/ 1370683 w 2016224"/>
                      <a:gd name="connsiteY8" fmla="*/ 221636 h 221636"/>
                      <a:gd name="connsiteX9" fmla="*/ 723235 w 2016224"/>
                      <a:gd name="connsiteY9" fmla="*/ 221636 h 221636"/>
                      <a:gd name="connsiteX10" fmla="*/ 36940 w 2016224"/>
                      <a:gd name="connsiteY10" fmla="*/ 221636 h 221636"/>
                      <a:gd name="connsiteX11" fmla="*/ 0 w 2016224"/>
                      <a:gd name="connsiteY11" fmla="*/ 184696 h 221636"/>
                      <a:gd name="connsiteX12" fmla="*/ 0 w 2016224"/>
                      <a:gd name="connsiteY12" fmla="*/ 36940 h 22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6224" h="221636" extrusionOk="0">
                        <a:moveTo>
                          <a:pt x="0" y="36940"/>
                        </a:moveTo>
                        <a:cubicBezTo>
                          <a:pt x="-3030" y="14670"/>
                          <a:pt x="15891" y="243"/>
                          <a:pt x="36940" y="0"/>
                        </a:cubicBezTo>
                        <a:cubicBezTo>
                          <a:pt x="376862" y="17978"/>
                          <a:pt x="520734" y="-3975"/>
                          <a:pt x="723235" y="0"/>
                        </a:cubicBezTo>
                        <a:cubicBezTo>
                          <a:pt x="925737" y="3975"/>
                          <a:pt x="1070312" y="-28880"/>
                          <a:pt x="1351259" y="0"/>
                        </a:cubicBezTo>
                        <a:cubicBezTo>
                          <a:pt x="1632206" y="28880"/>
                          <a:pt x="1804209" y="13964"/>
                          <a:pt x="1979284" y="0"/>
                        </a:cubicBezTo>
                        <a:cubicBezTo>
                          <a:pt x="1999400" y="-917"/>
                          <a:pt x="2017305" y="12540"/>
                          <a:pt x="2016224" y="36940"/>
                        </a:cubicBezTo>
                        <a:cubicBezTo>
                          <a:pt x="2015236" y="72683"/>
                          <a:pt x="2020680" y="141460"/>
                          <a:pt x="2016224" y="184696"/>
                        </a:cubicBezTo>
                        <a:cubicBezTo>
                          <a:pt x="2015919" y="202189"/>
                          <a:pt x="1997912" y="224100"/>
                          <a:pt x="1979284" y="221636"/>
                        </a:cubicBezTo>
                        <a:cubicBezTo>
                          <a:pt x="1699900" y="228705"/>
                          <a:pt x="1508660" y="220632"/>
                          <a:pt x="1370683" y="221636"/>
                        </a:cubicBezTo>
                        <a:cubicBezTo>
                          <a:pt x="1232706" y="222640"/>
                          <a:pt x="885406" y="232510"/>
                          <a:pt x="723235" y="221636"/>
                        </a:cubicBezTo>
                        <a:cubicBezTo>
                          <a:pt x="561064" y="210762"/>
                          <a:pt x="218695" y="216373"/>
                          <a:pt x="36940" y="221636"/>
                        </a:cubicBezTo>
                        <a:cubicBezTo>
                          <a:pt x="16954" y="221226"/>
                          <a:pt x="1302" y="204258"/>
                          <a:pt x="0" y="184696"/>
                        </a:cubicBezTo>
                        <a:cubicBezTo>
                          <a:pt x="-2363" y="145619"/>
                          <a:pt x="-3035" y="97829"/>
                          <a:pt x="0" y="3694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a:extLst>
              <a:ext uri="{FF2B5EF4-FFF2-40B4-BE49-F238E27FC236}">
                <a16:creationId xmlns:a16="http://schemas.microsoft.com/office/drawing/2014/main" id="{AB94780A-DCFC-E8A3-EEC6-1C2D94A00464}"/>
              </a:ext>
            </a:extLst>
          </p:cNvPr>
          <p:cNvSpPr/>
          <p:nvPr/>
        </p:nvSpPr>
        <p:spPr>
          <a:xfrm>
            <a:off x="7320136" y="2340054"/>
            <a:ext cx="2016224" cy="221636"/>
          </a:xfrm>
          <a:prstGeom prst="roundRect">
            <a:avLst/>
          </a:prstGeom>
          <a:noFill/>
          <a:ln>
            <a:solidFill>
              <a:srgbClr val="FF0000"/>
            </a:solidFill>
            <a:extLst>
              <a:ext uri="{C807C97D-BFC1-408E-A445-0C87EB9F89A2}">
                <ask:lineSketchStyleProps xmlns:ask="http://schemas.microsoft.com/office/drawing/2018/sketchyshapes" sd="1219033472">
                  <a:custGeom>
                    <a:avLst/>
                    <a:gdLst>
                      <a:gd name="connsiteX0" fmla="*/ 0 w 2016224"/>
                      <a:gd name="connsiteY0" fmla="*/ 36940 h 221636"/>
                      <a:gd name="connsiteX1" fmla="*/ 36940 w 2016224"/>
                      <a:gd name="connsiteY1" fmla="*/ 0 h 221636"/>
                      <a:gd name="connsiteX2" fmla="*/ 723235 w 2016224"/>
                      <a:gd name="connsiteY2" fmla="*/ 0 h 221636"/>
                      <a:gd name="connsiteX3" fmla="*/ 1351259 w 2016224"/>
                      <a:gd name="connsiteY3" fmla="*/ 0 h 221636"/>
                      <a:gd name="connsiteX4" fmla="*/ 1979284 w 2016224"/>
                      <a:gd name="connsiteY4" fmla="*/ 0 h 221636"/>
                      <a:gd name="connsiteX5" fmla="*/ 2016224 w 2016224"/>
                      <a:gd name="connsiteY5" fmla="*/ 36940 h 221636"/>
                      <a:gd name="connsiteX6" fmla="*/ 2016224 w 2016224"/>
                      <a:gd name="connsiteY6" fmla="*/ 184696 h 221636"/>
                      <a:gd name="connsiteX7" fmla="*/ 1979284 w 2016224"/>
                      <a:gd name="connsiteY7" fmla="*/ 221636 h 221636"/>
                      <a:gd name="connsiteX8" fmla="*/ 1370683 w 2016224"/>
                      <a:gd name="connsiteY8" fmla="*/ 221636 h 221636"/>
                      <a:gd name="connsiteX9" fmla="*/ 723235 w 2016224"/>
                      <a:gd name="connsiteY9" fmla="*/ 221636 h 221636"/>
                      <a:gd name="connsiteX10" fmla="*/ 36940 w 2016224"/>
                      <a:gd name="connsiteY10" fmla="*/ 221636 h 221636"/>
                      <a:gd name="connsiteX11" fmla="*/ 0 w 2016224"/>
                      <a:gd name="connsiteY11" fmla="*/ 184696 h 221636"/>
                      <a:gd name="connsiteX12" fmla="*/ 0 w 2016224"/>
                      <a:gd name="connsiteY12" fmla="*/ 36940 h 22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6224" h="221636" extrusionOk="0">
                        <a:moveTo>
                          <a:pt x="0" y="36940"/>
                        </a:moveTo>
                        <a:cubicBezTo>
                          <a:pt x="-3030" y="14670"/>
                          <a:pt x="15891" y="243"/>
                          <a:pt x="36940" y="0"/>
                        </a:cubicBezTo>
                        <a:cubicBezTo>
                          <a:pt x="376862" y="17978"/>
                          <a:pt x="520734" y="-3975"/>
                          <a:pt x="723235" y="0"/>
                        </a:cubicBezTo>
                        <a:cubicBezTo>
                          <a:pt x="925737" y="3975"/>
                          <a:pt x="1070312" y="-28880"/>
                          <a:pt x="1351259" y="0"/>
                        </a:cubicBezTo>
                        <a:cubicBezTo>
                          <a:pt x="1632206" y="28880"/>
                          <a:pt x="1804209" y="13964"/>
                          <a:pt x="1979284" y="0"/>
                        </a:cubicBezTo>
                        <a:cubicBezTo>
                          <a:pt x="1999400" y="-917"/>
                          <a:pt x="2017305" y="12540"/>
                          <a:pt x="2016224" y="36940"/>
                        </a:cubicBezTo>
                        <a:cubicBezTo>
                          <a:pt x="2015236" y="72683"/>
                          <a:pt x="2020680" y="141460"/>
                          <a:pt x="2016224" y="184696"/>
                        </a:cubicBezTo>
                        <a:cubicBezTo>
                          <a:pt x="2015919" y="202189"/>
                          <a:pt x="1997912" y="224100"/>
                          <a:pt x="1979284" y="221636"/>
                        </a:cubicBezTo>
                        <a:cubicBezTo>
                          <a:pt x="1699900" y="228705"/>
                          <a:pt x="1508660" y="220632"/>
                          <a:pt x="1370683" y="221636"/>
                        </a:cubicBezTo>
                        <a:cubicBezTo>
                          <a:pt x="1232706" y="222640"/>
                          <a:pt x="885406" y="232510"/>
                          <a:pt x="723235" y="221636"/>
                        </a:cubicBezTo>
                        <a:cubicBezTo>
                          <a:pt x="561064" y="210762"/>
                          <a:pt x="218695" y="216373"/>
                          <a:pt x="36940" y="221636"/>
                        </a:cubicBezTo>
                        <a:cubicBezTo>
                          <a:pt x="16954" y="221226"/>
                          <a:pt x="1302" y="204258"/>
                          <a:pt x="0" y="184696"/>
                        </a:cubicBezTo>
                        <a:cubicBezTo>
                          <a:pt x="-2363" y="145619"/>
                          <a:pt x="-3035" y="97829"/>
                          <a:pt x="0" y="3694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981EF1CA-B008-E296-C9C3-9D7C8B665F16}"/>
              </a:ext>
            </a:extLst>
          </p:cNvPr>
          <p:cNvSpPr txBox="1"/>
          <p:nvPr/>
        </p:nvSpPr>
        <p:spPr>
          <a:xfrm>
            <a:off x="2977914" y="4016333"/>
            <a:ext cx="439224" cy="184666"/>
          </a:xfrm>
          <a:prstGeom prst="rect">
            <a:avLst/>
          </a:prstGeom>
          <a:solidFill>
            <a:schemeClr val="tx2">
              <a:lumMod val="10000"/>
              <a:lumOff val="90000"/>
            </a:schemeClr>
          </a:solidFill>
        </p:spPr>
        <p:txBody>
          <a:bodyPr wrap="none" lIns="0" tIns="0" rIns="0" bIns="0" rtlCol="0">
            <a:spAutoFit/>
          </a:bodyPr>
          <a:lstStyle/>
          <a:p>
            <a:pPr algn="ctr"/>
            <a:r>
              <a:rPr lang="en-US" sz="1200" b="1" dirty="0">
                <a:solidFill>
                  <a:srgbClr val="C00000"/>
                </a:solidFill>
              </a:rPr>
              <a:t>+5.2%</a:t>
            </a:r>
          </a:p>
        </p:txBody>
      </p:sp>
      <p:sp>
        <p:nvSpPr>
          <p:cNvPr id="23" name="TextBox 22">
            <a:extLst>
              <a:ext uri="{FF2B5EF4-FFF2-40B4-BE49-F238E27FC236}">
                <a16:creationId xmlns:a16="http://schemas.microsoft.com/office/drawing/2014/main" id="{7A629A12-A0A3-5937-3F9E-774CD3580641}"/>
              </a:ext>
            </a:extLst>
          </p:cNvPr>
          <p:cNvSpPr txBox="1"/>
          <p:nvPr/>
        </p:nvSpPr>
        <p:spPr>
          <a:xfrm>
            <a:off x="8774862" y="4028825"/>
            <a:ext cx="439224" cy="184666"/>
          </a:xfrm>
          <a:prstGeom prst="rect">
            <a:avLst/>
          </a:prstGeom>
          <a:solidFill>
            <a:schemeClr val="tx2">
              <a:lumMod val="10000"/>
              <a:lumOff val="90000"/>
            </a:schemeClr>
          </a:solidFill>
        </p:spPr>
        <p:txBody>
          <a:bodyPr wrap="none" lIns="0" tIns="0" rIns="0" bIns="0" rtlCol="0">
            <a:spAutoFit/>
          </a:bodyPr>
          <a:lstStyle/>
          <a:p>
            <a:pPr algn="ctr"/>
            <a:r>
              <a:rPr lang="en-US" sz="1200" b="1" dirty="0">
                <a:solidFill>
                  <a:srgbClr val="C00000"/>
                </a:solidFill>
              </a:rPr>
              <a:t>+9.5%</a:t>
            </a:r>
          </a:p>
        </p:txBody>
      </p:sp>
    </p:spTree>
    <p:extLst>
      <p:ext uri="{BB962C8B-B14F-4D97-AF65-F5344CB8AC3E}">
        <p14:creationId xmlns:p14="http://schemas.microsoft.com/office/powerpoint/2010/main" val="40897582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24C464-E17C-A9FD-84A5-25E6B37B8971}"/>
              </a:ext>
            </a:extLst>
          </p:cNvPr>
          <p:cNvSpPr>
            <a:spLocks noGrp="1"/>
          </p:cNvSpPr>
          <p:nvPr>
            <p:ph idx="1"/>
          </p:nvPr>
        </p:nvSpPr>
        <p:spPr>
          <a:xfrm>
            <a:off x="407988" y="1268760"/>
            <a:ext cx="6048051" cy="2303463"/>
          </a:xfrm>
        </p:spPr>
        <p:txBody>
          <a:bodyPr>
            <a:normAutofit fontScale="70000" lnSpcReduction="20000"/>
          </a:bodyPr>
          <a:lstStyle/>
          <a:p>
            <a:pPr>
              <a:lnSpc>
                <a:spcPct val="120000"/>
              </a:lnSpc>
              <a:spcBef>
                <a:spcPts val="800"/>
              </a:spcBef>
            </a:pPr>
            <a:r>
              <a:rPr lang="en-GB" dirty="0">
                <a:effectLst/>
                <a:latin typeface="Arial" panose="020B0604020202020204" pitchFamily="34" charset="0"/>
              </a:rPr>
              <a:t>To mitigate electron cloud instabilities, </a:t>
            </a:r>
            <a:r>
              <a:rPr lang="en-GB" baseline="-25000" dirty="0">
                <a:effectLst/>
                <a:latin typeface="Arial" panose="020B0604020202020204" pitchFamily="34" charset="0"/>
              </a:rPr>
              <a:t>talk by </a:t>
            </a:r>
            <a:r>
              <a:rPr lang="en-GB" baseline="-25000" dirty="0" err="1">
                <a:effectLst/>
                <a:latin typeface="Arial" panose="020B0604020202020204" pitchFamily="34" charset="0"/>
              </a:rPr>
              <a:t>K.Paraschou@this</a:t>
            </a:r>
            <a:r>
              <a:rPr lang="en-GB" baseline="-25000" dirty="0">
                <a:effectLst/>
                <a:latin typeface="Arial" panose="020B0604020202020204" pitchFamily="34" charset="0"/>
              </a:rPr>
              <a:t> workshop</a:t>
            </a:r>
            <a:r>
              <a:rPr lang="en-GB" dirty="0">
                <a:effectLst/>
                <a:latin typeface="Arial" panose="020B0604020202020204" pitchFamily="34" charset="0"/>
              </a:rPr>
              <a:t>, the </a:t>
            </a:r>
            <a:r>
              <a:rPr lang="en-GB" dirty="0">
                <a:effectLst/>
                <a:latin typeface="Helvetica" pitchFamily="2" charset="0"/>
              </a:rPr>
              <a:t>chromaticity target was increased from 10-15 to 20 units at top energy in Run 3</a:t>
            </a:r>
          </a:p>
          <a:p>
            <a:pPr>
              <a:lnSpc>
                <a:spcPct val="120000"/>
              </a:lnSpc>
              <a:spcBef>
                <a:spcPts val="800"/>
              </a:spcBef>
            </a:pPr>
            <a:r>
              <a:rPr lang="en-GB" dirty="0">
                <a:effectLst/>
                <a:latin typeface="Arial" panose="020B0604020202020204" pitchFamily="34" charset="0"/>
              </a:rPr>
              <a:t>→ Reduced need for octupole if the </a:t>
            </a:r>
            <a:r>
              <a:rPr lang="en-GB" dirty="0">
                <a:effectLst/>
                <a:latin typeface="Helvetica" pitchFamily="2" charset="0"/>
              </a:rPr>
              <a:t>chromaticity can be controlled to ±2 units (requires further development)</a:t>
            </a:r>
          </a:p>
          <a:p>
            <a:pPr>
              <a:lnSpc>
                <a:spcPct val="120000"/>
              </a:lnSpc>
              <a:spcBef>
                <a:spcPts val="800"/>
              </a:spcBef>
            </a:pPr>
            <a:r>
              <a:rPr lang="en-GB" dirty="0">
                <a:effectLst/>
                <a:latin typeface="Arial" panose="020B0604020202020204" pitchFamily="34" charset="0"/>
              </a:rPr>
              <a:t>→ In 2023, the octupole current was kept </a:t>
            </a:r>
            <a:r>
              <a:rPr lang="en-GB" dirty="0">
                <a:effectLst/>
                <a:latin typeface="Helvetica" pitchFamily="2" charset="0"/>
              </a:rPr>
              <a:t>‘high’ (395A) to account for </a:t>
            </a:r>
            <a:r>
              <a:rPr lang="en-GB" dirty="0">
                <a:solidFill>
                  <a:srgbClr val="CE181E"/>
                </a:solidFill>
                <a:effectLst/>
                <a:latin typeface="Helvetica" pitchFamily="2" charset="0"/>
              </a:rPr>
              <a:t>noise effects</a:t>
            </a:r>
            <a:r>
              <a:rPr lang="en-GB" dirty="0">
                <a:effectLst/>
                <a:latin typeface="Helvetica" pitchFamily="2" charset="0"/>
              </a:rPr>
              <a:t> and allow for </a:t>
            </a:r>
            <a:r>
              <a:rPr lang="en-GB" dirty="0">
                <a:solidFill>
                  <a:srgbClr val="CE181E"/>
                </a:solidFill>
                <a:effectLst/>
                <a:latin typeface="Helvetica" pitchFamily="2" charset="0"/>
              </a:rPr>
              <a:t>uncontrolled chromaticity variations</a:t>
            </a:r>
            <a:endParaRPr lang="en-GB" dirty="0">
              <a:effectLst/>
              <a:latin typeface="Helvetica" pitchFamily="2" charset="0"/>
            </a:endParaRPr>
          </a:p>
          <a:p>
            <a:endParaRPr lang="en-US" dirty="0"/>
          </a:p>
        </p:txBody>
      </p:sp>
      <p:sp>
        <p:nvSpPr>
          <p:cNvPr id="3" name="Title 2">
            <a:extLst>
              <a:ext uri="{FF2B5EF4-FFF2-40B4-BE49-F238E27FC236}">
                <a16:creationId xmlns:a16="http://schemas.microsoft.com/office/drawing/2014/main" id="{D5170710-0423-C8D5-3938-A587C8C93660}"/>
              </a:ext>
            </a:extLst>
          </p:cNvPr>
          <p:cNvSpPr>
            <a:spLocks noGrp="1"/>
          </p:cNvSpPr>
          <p:nvPr>
            <p:ph type="title"/>
          </p:nvPr>
        </p:nvSpPr>
        <p:spPr/>
        <p:txBody>
          <a:bodyPr/>
          <a:lstStyle/>
          <a:p>
            <a:r>
              <a:rPr lang="en-US" dirty="0"/>
              <a:t>Transverse Stability</a:t>
            </a:r>
          </a:p>
        </p:txBody>
      </p:sp>
      <p:sp>
        <p:nvSpPr>
          <p:cNvPr id="4" name="Date Placeholder 3">
            <a:extLst>
              <a:ext uri="{FF2B5EF4-FFF2-40B4-BE49-F238E27FC236}">
                <a16:creationId xmlns:a16="http://schemas.microsoft.com/office/drawing/2014/main" id="{DA77C6C3-1035-F4FD-C4B2-EE269D6FB153}"/>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A2FE32BF-6A8A-213D-89A2-E94A54CAA030}"/>
              </a:ext>
            </a:extLst>
          </p:cNvPr>
          <p:cNvSpPr>
            <a:spLocks noGrp="1"/>
          </p:cNvSpPr>
          <p:nvPr>
            <p:ph type="ftr" sz="quarter" idx="11"/>
          </p:nvPr>
        </p:nvSpPr>
        <p:spPr/>
        <p:txBody>
          <a:bodyPr/>
          <a:lstStyle/>
          <a:p>
            <a:r>
              <a:rPr lang="en-US"/>
              <a:t>I.Efthymiopoulos | JAPW-23</a:t>
            </a:r>
            <a:endParaRPr lang="en-US" dirty="0"/>
          </a:p>
        </p:txBody>
      </p:sp>
      <p:sp>
        <p:nvSpPr>
          <p:cNvPr id="6" name="Slide Number Placeholder 5">
            <a:extLst>
              <a:ext uri="{FF2B5EF4-FFF2-40B4-BE49-F238E27FC236}">
                <a16:creationId xmlns:a16="http://schemas.microsoft.com/office/drawing/2014/main" id="{1FFEF395-4397-A78C-130E-FBBBD42C79FC}"/>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7" name="Picture 6">
            <a:extLst>
              <a:ext uri="{FF2B5EF4-FFF2-40B4-BE49-F238E27FC236}">
                <a16:creationId xmlns:a16="http://schemas.microsoft.com/office/drawing/2014/main" id="{6D9431C5-E889-AD14-92FD-86953FE79BDE}"/>
              </a:ext>
            </a:extLst>
          </p:cNvPr>
          <p:cNvPicPr>
            <a:picLocks noChangeAspect="1"/>
          </p:cNvPicPr>
          <p:nvPr/>
        </p:nvPicPr>
        <p:blipFill>
          <a:blip r:embed="rId2"/>
          <a:stretch>
            <a:fillRect/>
          </a:stretch>
        </p:blipFill>
        <p:spPr>
          <a:xfrm>
            <a:off x="6888088" y="1124744"/>
            <a:ext cx="4114800" cy="3086100"/>
          </a:xfrm>
          <a:prstGeom prst="rect">
            <a:avLst/>
          </a:prstGeom>
        </p:spPr>
      </p:pic>
      <p:pic>
        <p:nvPicPr>
          <p:cNvPr id="8" name="Picture 7">
            <a:extLst>
              <a:ext uri="{FF2B5EF4-FFF2-40B4-BE49-F238E27FC236}">
                <a16:creationId xmlns:a16="http://schemas.microsoft.com/office/drawing/2014/main" id="{4CC8B82C-2F85-79E7-8B17-81A735014ABA}"/>
              </a:ext>
            </a:extLst>
          </p:cNvPr>
          <p:cNvPicPr>
            <a:picLocks noChangeAspect="1"/>
          </p:cNvPicPr>
          <p:nvPr/>
        </p:nvPicPr>
        <p:blipFill>
          <a:blip r:embed="rId3"/>
          <a:stretch>
            <a:fillRect/>
          </a:stretch>
        </p:blipFill>
        <p:spPr>
          <a:xfrm>
            <a:off x="7577340" y="476672"/>
            <a:ext cx="3211558" cy="2577756"/>
          </a:xfrm>
          <a:prstGeom prst="rect">
            <a:avLst/>
          </a:prstGeom>
        </p:spPr>
      </p:pic>
      <p:pic>
        <p:nvPicPr>
          <p:cNvPr id="9" name="Picture 8">
            <a:extLst>
              <a:ext uri="{FF2B5EF4-FFF2-40B4-BE49-F238E27FC236}">
                <a16:creationId xmlns:a16="http://schemas.microsoft.com/office/drawing/2014/main" id="{B7863C9A-3117-AD2F-243E-E32C17A7300A}"/>
              </a:ext>
            </a:extLst>
          </p:cNvPr>
          <p:cNvPicPr>
            <a:picLocks noChangeAspect="1"/>
          </p:cNvPicPr>
          <p:nvPr/>
        </p:nvPicPr>
        <p:blipFill>
          <a:blip r:embed="rId4"/>
          <a:stretch>
            <a:fillRect/>
          </a:stretch>
        </p:blipFill>
        <p:spPr>
          <a:xfrm>
            <a:off x="7680176" y="2996059"/>
            <a:ext cx="1067401" cy="720279"/>
          </a:xfrm>
          <a:prstGeom prst="rect">
            <a:avLst/>
          </a:prstGeom>
        </p:spPr>
      </p:pic>
      <p:sp>
        <p:nvSpPr>
          <p:cNvPr id="12" name="Content Placeholder 1">
            <a:extLst>
              <a:ext uri="{FF2B5EF4-FFF2-40B4-BE49-F238E27FC236}">
                <a16:creationId xmlns:a16="http://schemas.microsoft.com/office/drawing/2014/main" id="{197008ED-8E21-C608-4D07-E5D33689EF25}"/>
              </a:ext>
            </a:extLst>
          </p:cNvPr>
          <p:cNvSpPr txBox="1">
            <a:spLocks/>
          </p:cNvSpPr>
          <p:nvPr/>
        </p:nvSpPr>
        <p:spPr>
          <a:xfrm>
            <a:off x="6096000" y="4210844"/>
            <a:ext cx="5698290" cy="2097683"/>
          </a:xfrm>
          <a:prstGeom prst="rect">
            <a:avLst/>
          </a:prstGeom>
        </p:spPr>
        <p:txBody>
          <a:bodyPr vert="horz" lIns="36000" tIns="36000" rIns="36000" bIns="36000" rtlCol="0">
            <a:normAutofit fontScale="92500" lnSpcReduction="2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800"/>
              </a:spcBef>
            </a:pPr>
            <a:r>
              <a:rPr lang="en-GB" dirty="0">
                <a:effectLst/>
                <a:latin typeface="Arial" panose="020B0604020202020204" pitchFamily="34" charset="0"/>
              </a:rPr>
              <a:t>Few instabilities of the witness bunches were </a:t>
            </a:r>
            <a:r>
              <a:rPr lang="en-GB" dirty="0">
                <a:effectLst/>
                <a:latin typeface="Helvetica" pitchFamily="2" charset="0"/>
              </a:rPr>
              <a:t>observed and remain not understood.</a:t>
            </a:r>
          </a:p>
          <a:p>
            <a:pPr>
              <a:lnSpc>
                <a:spcPct val="100000"/>
              </a:lnSpc>
              <a:spcBef>
                <a:spcPts val="800"/>
              </a:spcBef>
            </a:pPr>
            <a:r>
              <a:rPr lang="en-GB" dirty="0">
                <a:effectLst/>
                <a:latin typeface="Helvetica" pitchFamily="2" charset="0"/>
              </a:rPr>
              <a:t>Nevertheless, they are stabilised by emittance blow-up featuring negligible amount of beam losses → Not an issues for operation</a:t>
            </a:r>
          </a:p>
          <a:p>
            <a:pPr algn="ctr">
              <a:lnSpc>
                <a:spcPct val="100000"/>
              </a:lnSpc>
              <a:spcBef>
                <a:spcPts val="800"/>
              </a:spcBef>
            </a:pPr>
            <a:r>
              <a:rPr lang="en-GB" dirty="0">
                <a:solidFill>
                  <a:srgbClr val="C00000"/>
                </a:solidFill>
                <a:effectLst/>
                <a:latin typeface="Arial" panose="020B0604020202020204" pitchFamily="34" charset="0"/>
              </a:rPr>
              <a:t>There is </a:t>
            </a:r>
            <a:r>
              <a:rPr lang="en-GB" b="1" dirty="0">
                <a:solidFill>
                  <a:srgbClr val="C00000"/>
                </a:solidFill>
                <a:effectLst/>
                <a:latin typeface="Helvetica" pitchFamily="2" charset="0"/>
              </a:rPr>
              <a:t>no showstopper</a:t>
            </a:r>
            <a:r>
              <a:rPr lang="en-GB" dirty="0">
                <a:solidFill>
                  <a:srgbClr val="C00000"/>
                </a:solidFill>
                <a:effectLst/>
                <a:latin typeface="Helvetica" pitchFamily="2" charset="0"/>
              </a:rPr>
              <a:t> for operation with 1.8·</a:t>
            </a:r>
            <a:r>
              <a:rPr lang="en-GB" dirty="0">
                <a:solidFill>
                  <a:srgbClr val="C00000"/>
                </a:solidFill>
                <a:effectLst/>
                <a:latin typeface="Arial" panose="020B0604020202020204" pitchFamily="34" charset="0"/>
              </a:rPr>
              <a:t>10</a:t>
            </a:r>
            <a:r>
              <a:rPr lang="en-GB" baseline="30000" dirty="0">
                <a:solidFill>
                  <a:srgbClr val="C00000"/>
                </a:solidFill>
                <a:effectLst/>
                <a:latin typeface="Arial" panose="020B0604020202020204" pitchFamily="34" charset="0"/>
              </a:rPr>
              <a:t>11</a:t>
            </a:r>
            <a:r>
              <a:rPr lang="en-GB" dirty="0">
                <a:solidFill>
                  <a:srgbClr val="C00000"/>
                </a:solidFill>
                <a:effectLst/>
                <a:latin typeface="Arial" panose="020B0604020202020204" pitchFamily="34" charset="0"/>
              </a:rPr>
              <a:t> p/b and 1.8 </a:t>
            </a:r>
            <a:r>
              <a:rPr lang="el-GR" dirty="0">
                <a:solidFill>
                  <a:srgbClr val="C00000"/>
                </a:solidFill>
                <a:effectLst/>
                <a:latin typeface="Helvetica" pitchFamily="2" charset="0"/>
              </a:rPr>
              <a:t>μ</a:t>
            </a:r>
            <a:r>
              <a:rPr lang="en-GB" dirty="0">
                <a:solidFill>
                  <a:srgbClr val="C00000"/>
                </a:solidFill>
                <a:effectLst/>
                <a:latin typeface="Arial" panose="020B0604020202020204" pitchFamily="34" charset="0"/>
              </a:rPr>
              <a:t>m</a:t>
            </a:r>
            <a:endParaRPr lang="en-GB" dirty="0">
              <a:solidFill>
                <a:srgbClr val="C00000"/>
              </a:solidFill>
              <a:effectLst/>
              <a:latin typeface="Helvetica" pitchFamily="2" charset="0"/>
            </a:endParaRPr>
          </a:p>
        </p:txBody>
      </p:sp>
      <p:pic>
        <p:nvPicPr>
          <p:cNvPr id="10" name="Picture 9">
            <a:extLst>
              <a:ext uri="{FF2B5EF4-FFF2-40B4-BE49-F238E27FC236}">
                <a16:creationId xmlns:a16="http://schemas.microsoft.com/office/drawing/2014/main" id="{E3A9F2C7-8F8C-47FF-E39B-A429F3FBE5DB}"/>
              </a:ext>
            </a:extLst>
          </p:cNvPr>
          <p:cNvPicPr>
            <a:picLocks noChangeAspect="1"/>
          </p:cNvPicPr>
          <p:nvPr/>
        </p:nvPicPr>
        <p:blipFill>
          <a:blip r:embed="rId5"/>
          <a:stretch>
            <a:fillRect/>
          </a:stretch>
        </p:blipFill>
        <p:spPr>
          <a:xfrm>
            <a:off x="121990" y="3501008"/>
            <a:ext cx="2733650" cy="1556078"/>
          </a:xfrm>
          <a:prstGeom prst="rect">
            <a:avLst/>
          </a:prstGeom>
        </p:spPr>
      </p:pic>
      <p:pic>
        <p:nvPicPr>
          <p:cNvPr id="11" name="Picture 10">
            <a:extLst>
              <a:ext uri="{FF2B5EF4-FFF2-40B4-BE49-F238E27FC236}">
                <a16:creationId xmlns:a16="http://schemas.microsoft.com/office/drawing/2014/main" id="{34BE04D7-408A-0BF3-25CC-E7638CC0B096}"/>
              </a:ext>
            </a:extLst>
          </p:cNvPr>
          <p:cNvPicPr>
            <a:picLocks noChangeAspect="1"/>
          </p:cNvPicPr>
          <p:nvPr/>
        </p:nvPicPr>
        <p:blipFill>
          <a:blip r:embed="rId6"/>
          <a:stretch>
            <a:fillRect/>
          </a:stretch>
        </p:blipFill>
        <p:spPr>
          <a:xfrm>
            <a:off x="2429892" y="3921720"/>
            <a:ext cx="3594100" cy="2387600"/>
          </a:xfrm>
          <a:prstGeom prst="rect">
            <a:avLst/>
          </a:prstGeom>
        </p:spPr>
      </p:pic>
      <p:cxnSp>
        <p:nvCxnSpPr>
          <p:cNvPr id="15" name="Straight Arrow Connector 14">
            <a:extLst>
              <a:ext uri="{FF2B5EF4-FFF2-40B4-BE49-F238E27FC236}">
                <a16:creationId xmlns:a16="http://schemas.microsoft.com/office/drawing/2014/main" id="{30AC93C3-8C8A-7C67-E8C9-CFE33D5D4D9B}"/>
              </a:ext>
            </a:extLst>
          </p:cNvPr>
          <p:cNvCxnSpPr/>
          <p:nvPr/>
        </p:nvCxnSpPr>
        <p:spPr>
          <a:xfrm flipH="1" flipV="1">
            <a:off x="2042259" y="4286165"/>
            <a:ext cx="2397557" cy="419185"/>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69F01A8-8F40-23C3-EE78-4C12DF424588}"/>
              </a:ext>
            </a:extLst>
          </p:cNvPr>
          <p:cNvSpPr txBox="1"/>
          <p:nvPr/>
        </p:nvSpPr>
        <p:spPr>
          <a:xfrm>
            <a:off x="3287689" y="3610206"/>
            <a:ext cx="872034" cy="276999"/>
          </a:xfrm>
          <a:prstGeom prst="rect">
            <a:avLst/>
          </a:prstGeom>
          <a:noFill/>
        </p:spPr>
        <p:txBody>
          <a:bodyPr wrap="none" lIns="0" tIns="0" rIns="0" bIns="0" rtlCol="0">
            <a:spAutoFit/>
          </a:bodyPr>
          <a:lstStyle/>
          <a:p>
            <a:pPr algn="l"/>
            <a:r>
              <a:rPr lang="en-US" dirty="0"/>
              <a:t>Fill 8784</a:t>
            </a:r>
          </a:p>
        </p:txBody>
      </p:sp>
    </p:spTree>
    <p:extLst>
      <p:ext uri="{BB962C8B-B14F-4D97-AF65-F5344CB8AC3E}">
        <p14:creationId xmlns:p14="http://schemas.microsoft.com/office/powerpoint/2010/main" val="38180137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8B27D224-3818-1596-8EB5-09B2B7397B3B}"/>
              </a:ext>
            </a:extLst>
          </p:cNvPr>
          <p:cNvSpPr>
            <a:spLocks noGrp="1"/>
          </p:cNvSpPr>
          <p:nvPr>
            <p:ph idx="1"/>
          </p:nvPr>
        </p:nvSpPr>
        <p:spPr/>
        <p:txBody>
          <a:bodyPr>
            <a:normAutofit/>
          </a:bodyPr>
          <a:lstStyle/>
          <a:p>
            <a:pPr marL="342900" indent="-342900">
              <a:lnSpc>
                <a:spcPct val="120000"/>
              </a:lnSpc>
              <a:spcBef>
                <a:spcPts val="600"/>
              </a:spcBef>
              <a:spcAft>
                <a:spcPts val="0"/>
              </a:spcAft>
              <a:buFont typeface="Arial" panose="020B0604020202020204" pitchFamily="34" charset="0"/>
              <a:buChar char="•"/>
            </a:pPr>
            <a:r>
              <a:rPr lang="en-US" dirty="0">
                <a:solidFill>
                  <a:srgbClr val="00B050"/>
                </a:solidFill>
              </a:rPr>
              <a:t>The findings from an initial study on the emittance evolution in Run 3 were presented, including information from 2022 and 2023 fills </a:t>
            </a:r>
          </a:p>
          <a:p>
            <a:pPr marL="342900" indent="-342900">
              <a:lnSpc>
                <a:spcPct val="120000"/>
              </a:lnSpc>
              <a:spcBef>
                <a:spcPts val="600"/>
              </a:spcBef>
              <a:spcAft>
                <a:spcPts val="0"/>
              </a:spcAft>
              <a:buFont typeface="Arial" panose="020B0604020202020204" pitchFamily="34" charset="0"/>
              <a:buChar char="•"/>
            </a:pPr>
            <a:r>
              <a:rPr lang="en-US" dirty="0">
                <a:solidFill>
                  <a:schemeClr val="accent5">
                    <a:lumMod val="60000"/>
                    <a:lumOff val="40000"/>
                  </a:schemeClr>
                </a:solidFill>
              </a:rPr>
              <a:t>On the injected emittances from SPS, an increase by 15-20% compared to the values measured at SPS FB is found. But more importantly, a structure is visible along and within the trains, enhanced for the 2023 beams. </a:t>
            </a:r>
          </a:p>
          <a:p>
            <a:pPr marL="342900" indent="-342900">
              <a:lnSpc>
                <a:spcPct val="120000"/>
              </a:lnSpc>
              <a:spcBef>
                <a:spcPts val="600"/>
              </a:spcBef>
              <a:spcAft>
                <a:spcPts val="0"/>
              </a:spcAft>
              <a:buFont typeface="Arial" panose="020B0604020202020204" pitchFamily="34" charset="0"/>
              <a:buChar char="•"/>
            </a:pPr>
            <a:r>
              <a:rPr lang="en-US" dirty="0">
                <a:solidFill>
                  <a:srgbClr val="2F2F2F"/>
                </a:solidFill>
              </a:rPr>
              <a:t>These structures, are maintained through the LHC cycle, correlated to the pattern of losses during levelling</a:t>
            </a:r>
          </a:p>
          <a:p>
            <a:pPr marL="342900" indent="-342900">
              <a:lnSpc>
                <a:spcPct val="120000"/>
              </a:lnSpc>
              <a:spcBef>
                <a:spcPts val="600"/>
              </a:spcBef>
              <a:spcAft>
                <a:spcPts val="0"/>
              </a:spcAft>
              <a:buFont typeface="Arial" panose="020B0604020202020204" pitchFamily="34" charset="0"/>
              <a:buChar char="•"/>
            </a:pPr>
            <a:r>
              <a:rPr lang="en-US" dirty="0">
                <a:solidFill>
                  <a:srgbClr val="FF0000"/>
                </a:solidFill>
              </a:rPr>
              <a:t>At start of collisions, a ~10% net increase in the bunch emittances is observed for the 2023 beams compared to 2022.  </a:t>
            </a:r>
          </a:p>
          <a:p>
            <a:pPr marL="342900" indent="-342900">
              <a:lnSpc>
                <a:spcPct val="120000"/>
              </a:lnSpc>
              <a:spcBef>
                <a:spcPts val="600"/>
              </a:spcBef>
              <a:spcAft>
                <a:spcPts val="0"/>
              </a:spcAft>
              <a:buFont typeface="Arial" panose="020B0604020202020204" pitchFamily="34" charset="0"/>
              <a:buChar char="•"/>
            </a:pPr>
            <a:r>
              <a:rPr lang="en-US" dirty="0">
                <a:solidFill>
                  <a:srgbClr val="0432FF"/>
                </a:solidFill>
              </a:rPr>
              <a:t>During the cycle (injection + acceleration), a 30% blowup in the emittances is observed with about half of it during the ramp</a:t>
            </a:r>
          </a:p>
        </p:txBody>
      </p:sp>
      <p:sp>
        <p:nvSpPr>
          <p:cNvPr id="2" name="Title 1">
            <a:extLst>
              <a:ext uri="{FF2B5EF4-FFF2-40B4-BE49-F238E27FC236}">
                <a16:creationId xmlns:a16="http://schemas.microsoft.com/office/drawing/2014/main" id="{D4FB6D99-DD8A-A691-2D84-983692A41512}"/>
              </a:ext>
            </a:extLst>
          </p:cNvPr>
          <p:cNvSpPr>
            <a:spLocks noGrp="1"/>
          </p:cNvSpPr>
          <p:nvPr>
            <p:ph type="title"/>
          </p:nvPr>
        </p:nvSpPr>
        <p:spPr>
          <a:xfrm>
            <a:off x="407988" y="373592"/>
            <a:ext cx="11376025" cy="900000"/>
          </a:xfrm>
        </p:spPr>
        <p:txBody>
          <a:bodyPr>
            <a:normAutofit/>
          </a:bodyPr>
          <a:lstStyle/>
          <a:p>
            <a:r>
              <a:rPr lang="en-US" sz="4000" dirty="0"/>
              <a:t>Summary</a:t>
            </a:r>
            <a:endParaRPr lang="en-US" sz="3100" dirty="0">
              <a:solidFill>
                <a:srgbClr val="0096FF"/>
              </a:solidFill>
            </a:endParaRPr>
          </a:p>
        </p:txBody>
      </p:sp>
      <p:sp>
        <p:nvSpPr>
          <p:cNvPr id="7" name="Date Placeholder 6">
            <a:extLst>
              <a:ext uri="{FF2B5EF4-FFF2-40B4-BE49-F238E27FC236}">
                <a16:creationId xmlns:a16="http://schemas.microsoft.com/office/drawing/2014/main" id="{8306857B-5C54-B7BE-9AEB-338848B7D71C}"/>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8" name="Footer Placeholder 7">
            <a:extLst>
              <a:ext uri="{FF2B5EF4-FFF2-40B4-BE49-F238E27FC236}">
                <a16:creationId xmlns:a16="http://schemas.microsoft.com/office/drawing/2014/main" id="{1F77DCA8-EF94-395F-E32B-72AC0C5FA70F}"/>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sp>
        <p:nvSpPr>
          <p:cNvPr id="9" name="Slide Number Placeholder 8">
            <a:extLst>
              <a:ext uri="{FF2B5EF4-FFF2-40B4-BE49-F238E27FC236}">
                <a16:creationId xmlns:a16="http://schemas.microsoft.com/office/drawing/2014/main" id="{33FC00BF-01B4-743C-0E1C-E897A4F74D72}"/>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34</a:t>
            </a:fld>
            <a:endParaRPr lang="en-US" dirty="0"/>
          </a:p>
        </p:txBody>
      </p:sp>
    </p:spTree>
    <p:extLst>
      <p:ext uri="{BB962C8B-B14F-4D97-AF65-F5344CB8AC3E}">
        <p14:creationId xmlns:p14="http://schemas.microsoft.com/office/powerpoint/2010/main" val="10838038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8B27D224-3818-1596-8EB5-09B2B7397B3B}"/>
              </a:ext>
            </a:extLst>
          </p:cNvPr>
          <p:cNvSpPr>
            <a:spLocks noGrp="1"/>
          </p:cNvSpPr>
          <p:nvPr>
            <p:ph idx="1"/>
          </p:nvPr>
        </p:nvSpPr>
        <p:spPr/>
        <p:txBody>
          <a:bodyPr>
            <a:normAutofit fontScale="85000" lnSpcReduction="20000"/>
          </a:bodyPr>
          <a:lstStyle/>
          <a:p>
            <a:pPr marL="342900" indent="-342900">
              <a:lnSpc>
                <a:spcPct val="120000"/>
              </a:lnSpc>
              <a:spcBef>
                <a:spcPts val="600"/>
              </a:spcBef>
              <a:spcAft>
                <a:spcPts val="0"/>
              </a:spcAft>
              <a:buFont typeface="Arial" panose="020B0604020202020204" pitchFamily="34" charset="0"/>
              <a:buChar char="•"/>
            </a:pPr>
            <a:r>
              <a:rPr lang="en-US" dirty="0">
                <a:solidFill>
                  <a:srgbClr val="00B050"/>
                </a:solidFill>
              </a:rPr>
              <a:t>The model is updated for the Run 3 configuration (optics, levelling) and is used to optimization studies. Still </a:t>
            </a:r>
            <a:r>
              <a:rPr lang="en-US" u="sng" dirty="0">
                <a:solidFill>
                  <a:srgbClr val="00B050"/>
                </a:solidFill>
              </a:rPr>
              <a:t>work ahead </a:t>
            </a:r>
            <a:r>
              <a:rPr lang="en-US" dirty="0">
                <a:solidFill>
                  <a:srgbClr val="00B050"/>
                </a:solidFill>
              </a:rPr>
              <a:t>to further improve it and further include beam (compared to bunch)-related effects, and fully tune it to the Run 3 data</a:t>
            </a:r>
          </a:p>
          <a:p>
            <a:pPr marL="342900" indent="-342900">
              <a:lnSpc>
                <a:spcPct val="120000"/>
              </a:lnSpc>
              <a:spcBef>
                <a:spcPts val="600"/>
              </a:spcBef>
              <a:spcAft>
                <a:spcPts val="0"/>
              </a:spcAft>
              <a:buFont typeface="Arial" panose="020B0604020202020204" pitchFamily="34" charset="0"/>
              <a:buChar char="•"/>
            </a:pPr>
            <a:r>
              <a:rPr lang="en-US" dirty="0">
                <a:solidFill>
                  <a:srgbClr val="0432FF"/>
                </a:solidFill>
              </a:rPr>
              <a:t>From the results so far, the extra emittance blow-up at injection and top energy is similar with the Run 2 data. Namely, 0.5 </a:t>
            </a:r>
            <a:r>
              <a:rPr lang="el-GR" dirty="0">
                <a:solidFill>
                  <a:srgbClr val="0432FF"/>
                </a:solidFill>
              </a:rPr>
              <a:t>μ</a:t>
            </a:r>
            <a:r>
              <a:rPr lang="en-US" dirty="0">
                <a:solidFill>
                  <a:srgbClr val="0432FF"/>
                </a:solidFill>
              </a:rPr>
              <a:t>m/h at injection energy and  0.05(0.1) </a:t>
            </a:r>
            <a:r>
              <a:rPr lang="el-GR" dirty="0">
                <a:solidFill>
                  <a:srgbClr val="0432FF"/>
                </a:solidFill>
              </a:rPr>
              <a:t>μ</a:t>
            </a:r>
            <a:r>
              <a:rPr lang="en-US" dirty="0">
                <a:solidFill>
                  <a:srgbClr val="0432FF"/>
                </a:solidFill>
              </a:rPr>
              <a:t>m/h for H(V) in collisions.</a:t>
            </a:r>
          </a:p>
          <a:p>
            <a:pPr marL="342900" indent="-342900">
              <a:lnSpc>
                <a:spcPct val="120000"/>
              </a:lnSpc>
              <a:spcBef>
                <a:spcPts val="600"/>
              </a:spcBef>
              <a:spcAft>
                <a:spcPts val="0"/>
              </a:spcAft>
              <a:buFont typeface="Arial" panose="020B0604020202020204" pitchFamily="34" charset="0"/>
              <a:buChar char="•"/>
            </a:pPr>
            <a:r>
              <a:rPr lang="en-US" dirty="0">
                <a:solidFill>
                  <a:schemeClr val="accent2">
                    <a:lumMod val="75000"/>
                  </a:schemeClr>
                </a:solidFill>
              </a:rPr>
              <a:t>For the 2023 beams, we observe a substantially higher level of extra losses during collisions, correlated to the changes in conditions during levelling. </a:t>
            </a:r>
          </a:p>
          <a:p>
            <a:pPr marL="342900" indent="-342900">
              <a:lnSpc>
                <a:spcPct val="120000"/>
              </a:lnSpc>
              <a:spcBef>
                <a:spcPts val="600"/>
              </a:spcBef>
              <a:spcAft>
                <a:spcPts val="0"/>
              </a:spcAft>
              <a:buFont typeface="Arial" panose="020B0604020202020204" pitchFamily="34" charset="0"/>
              <a:buChar char="•"/>
            </a:pPr>
            <a:r>
              <a:rPr lang="en-US" dirty="0">
                <a:solidFill>
                  <a:schemeClr val="accent5">
                    <a:lumMod val="60000"/>
                    <a:lumOff val="40000"/>
                  </a:schemeClr>
                </a:solidFill>
              </a:rPr>
              <a:t>Using the model, we could evaluate the impact of losses (effective cross section) and intensity on the integrated luminosity: reducing by 10mb the extra losses, assuming the same emittance blow up in collisions, results in a gain of ~4% integrated luminosity, comparable to the gain of going from 1.6e11 to 1.7e11 in intensity. </a:t>
            </a:r>
          </a:p>
          <a:p>
            <a:pPr marL="342900" indent="-342900">
              <a:lnSpc>
                <a:spcPct val="120000"/>
              </a:lnSpc>
              <a:spcBef>
                <a:spcPts val="600"/>
              </a:spcBef>
              <a:spcAft>
                <a:spcPts val="0"/>
              </a:spcAft>
              <a:buFont typeface="Arial" panose="020B0604020202020204" pitchFamily="34" charset="0"/>
              <a:buChar char="•"/>
            </a:pPr>
            <a:r>
              <a:rPr lang="en-US" dirty="0"/>
              <a:t>We want to correlate the extra losses to the increased emittances at </a:t>
            </a:r>
            <a:r>
              <a:rPr lang="en-US" dirty="0" err="1"/>
              <a:t>soSB</a:t>
            </a:r>
            <a:r>
              <a:rPr lang="en-US" dirty="0"/>
              <a:t> – further work is needed to fully quantity this. </a:t>
            </a:r>
          </a:p>
          <a:p>
            <a:pPr algn="ctr">
              <a:lnSpc>
                <a:spcPct val="120000"/>
              </a:lnSpc>
              <a:spcBef>
                <a:spcPts val="600"/>
              </a:spcBef>
              <a:spcAft>
                <a:spcPts val="0"/>
              </a:spcAft>
            </a:pPr>
            <a:r>
              <a:rPr lang="en-US" dirty="0">
                <a:solidFill>
                  <a:srgbClr val="FF0000"/>
                </a:solidFill>
              </a:rPr>
              <a:t>Thus, understanding and possibly reducing the losses during collisions is vital to optimally operate LHC for the rest of Run 3, and should go along with the efforts to increase the bunch intensity</a:t>
            </a:r>
          </a:p>
        </p:txBody>
      </p:sp>
      <p:sp>
        <p:nvSpPr>
          <p:cNvPr id="2" name="Title 1">
            <a:extLst>
              <a:ext uri="{FF2B5EF4-FFF2-40B4-BE49-F238E27FC236}">
                <a16:creationId xmlns:a16="http://schemas.microsoft.com/office/drawing/2014/main" id="{D4FB6D99-DD8A-A691-2D84-983692A41512}"/>
              </a:ext>
            </a:extLst>
          </p:cNvPr>
          <p:cNvSpPr>
            <a:spLocks noGrp="1"/>
          </p:cNvSpPr>
          <p:nvPr>
            <p:ph type="title"/>
          </p:nvPr>
        </p:nvSpPr>
        <p:spPr>
          <a:xfrm>
            <a:off x="407988" y="373592"/>
            <a:ext cx="11376025" cy="900000"/>
          </a:xfrm>
        </p:spPr>
        <p:txBody>
          <a:bodyPr>
            <a:normAutofit/>
          </a:bodyPr>
          <a:lstStyle/>
          <a:p>
            <a:r>
              <a:rPr lang="en-US" sz="4000" dirty="0"/>
              <a:t>Summary</a:t>
            </a:r>
            <a:endParaRPr lang="en-US" sz="3100" dirty="0">
              <a:solidFill>
                <a:srgbClr val="0096FF"/>
              </a:solidFill>
            </a:endParaRPr>
          </a:p>
        </p:txBody>
      </p:sp>
      <p:sp>
        <p:nvSpPr>
          <p:cNvPr id="7" name="Date Placeholder 6">
            <a:extLst>
              <a:ext uri="{FF2B5EF4-FFF2-40B4-BE49-F238E27FC236}">
                <a16:creationId xmlns:a16="http://schemas.microsoft.com/office/drawing/2014/main" id="{8306857B-5C54-B7BE-9AEB-338848B7D71C}"/>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8" name="Footer Placeholder 7">
            <a:extLst>
              <a:ext uri="{FF2B5EF4-FFF2-40B4-BE49-F238E27FC236}">
                <a16:creationId xmlns:a16="http://schemas.microsoft.com/office/drawing/2014/main" id="{1F77DCA8-EF94-395F-E32B-72AC0C5FA70F}"/>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sp>
        <p:nvSpPr>
          <p:cNvPr id="9" name="Slide Number Placeholder 8">
            <a:extLst>
              <a:ext uri="{FF2B5EF4-FFF2-40B4-BE49-F238E27FC236}">
                <a16:creationId xmlns:a16="http://schemas.microsoft.com/office/drawing/2014/main" id="{33FC00BF-01B4-743C-0E1C-E897A4F74D72}"/>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22542480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8B27D224-3818-1596-8EB5-09B2B7397B3B}"/>
              </a:ext>
            </a:extLst>
          </p:cNvPr>
          <p:cNvSpPr>
            <a:spLocks noGrp="1"/>
          </p:cNvSpPr>
          <p:nvPr>
            <p:ph idx="1"/>
          </p:nvPr>
        </p:nvSpPr>
        <p:spPr/>
        <p:txBody>
          <a:bodyPr>
            <a:normAutofit/>
          </a:bodyPr>
          <a:lstStyle/>
          <a:p>
            <a:pPr marL="342900" indent="-342900">
              <a:lnSpc>
                <a:spcPct val="120000"/>
              </a:lnSpc>
              <a:spcBef>
                <a:spcPts val="600"/>
              </a:spcBef>
              <a:spcAft>
                <a:spcPts val="0"/>
              </a:spcAft>
              <a:buFont typeface="Arial" panose="020B0604020202020204" pitchFamily="34" charset="0"/>
              <a:buChar char="•"/>
            </a:pPr>
            <a:r>
              <a:rPr lang="en-US" dirty="0">
                <a:solidFill>
                  <a:srgbClr val="00B050"/>
                </a:solidFill>
              </a:rPr>
              <a:t>The emittances at </a:t>
            </a:r>
            <a:r>
              <a:rPr lang="en-US" dirty="0" err="1">
                <a:solidFill>
                  <a:srgbClr val="00B050"/>
                </a:solidFill>
              </a:rPr>
              <a:t>soSB</a:t>
            </a:r>
            <a:r>
              <a:rPr lang="en-US" dirty="0">
                <a:solidFill>
                  <a:srgbClr val="00B050"/>
                </a:solidFill>
              </a:rPr>
              <a:t> have two components: </a:t>
            </a:r>
          </a:p>
          <a:p>
            <a:pPr marL="666900" lvl="1" indent="-342900">
              <a:lnSpc>
                <a:spcPct val="120000"/>
              </a:lnSpc>
              <a:spcBef>
                <a:spcPts val="600"/>
              </a:spcBef>
              <a:spcAft>
                <a:spcPts val="0"/>
              </a:spcAft>
              <a:buFont typeface="+mj-lt"/>
              <a:buAutoNum type="arabicPeriod"/>
            </a:pPr>
            <a:r>
              <a:rPr lang="en-US" dirty="0">
                <a:solidFill>
                  <a:srgbClr val="00B050"/>
                </a:solidFill>
              </a:rPr>
              <a:t>The injected emittances to LHC</a:t>
            </a:r>
          </a:p>
          <a:p>
            <a:pPr marL="666900" lvl="1" indent="-342900">
              <a:lnSpc>
                <a:spcPct val="120000"/>
              </a:lnSpc>
              <a:spcBef>
                <a:spcPts val="600"/>
              </a:spcBef>
              <a:spcAft>
                <a:spcPts val="0"/>
              </a:spcAft>
              <a:buFont typeface="+mj-lt"/>
              <a:buAutoNum type="arabicPeriod"/>
            </a:pPr>
            <a:r>
              <a:rPr lang="en-US" dirty="0">
                <a:solidFill>
                  <a:srgbClr val="00B050"/>
                </a:solidFill>
              </a:rPr>
              <a:t>The emittance blow-up in the ramp.</a:t>
            </a:r>
          </a:p>
          <a:p>
            <a:pPr marL="342900" indent="-342900">
              <a:lnSpc>
                <a:spcPct val="120000"/>
              </a:lnSpc>
              <a:spcBef>
                <a:spcPts val="600"/>
              </a:spcBef>
              <a:spcAft>
                <a:spcPts val="0"/>
              </a:spcAft>
              <a:buFont typeface="Arial" panose="020B0604020202020204" pitchFamily="34" charset="0"/>
              <a:buChar char="•"/>
            </a:pPr>
            <a:r>
              <a:rPr lang="en-US" dirty="0">
                <a:solidFill>
                  <a:srgbClr val="FF0000"/>
                </a:solidFill>
              </a:rPr>
              <a:t>For the first, we propose for 2024 a comparative test is done between the BCMS and STANDARD type beams</a:t>
            </a:r>
          </a:p>
          <a:p>
            <a:pPr marL="666900" lvl="1" indent="-342900">
              <a:lnSpc>
                <a:spcPct val="120000"/>
              </a:lnSpc>
              <a:spcBef>
                <a:spcPts val="600"/>
              </a:spcBef>
              <a:spcAft>
                <a:spcPts val="0"/>
              </a:spcAft>
              <a:buFont typeface="Arial" panose="020B0604020202020204" pitchFamily="34" charset="0"/>
              <a:buChar char="•"/>
            </a:pPr>
            <a:r>
              <a:rPr lang="en-US" dirty="0"/>
              <a:t>Most likely hybrid filling schemes need to be maintained so we should test both in same conditions</a:t>
            </a:r>
          </a:p>
          <a:p>
            <a:pPr marL="666900" lvl="1" indent="-342900">
              <a:lnSpc>
                <a:spcPct val="120000"/>
              </a:lnSpc>
              <a:spcBef>
                <a:spcPts val="600"/>
              </a:spcBef>
              <a:spcAft>
                <a:spcPts val="0"/>
              </a:spcAft>
              <a:buFont typeface="Arial" panose="020B0604020202020204" pitchFamily="34" charset="0"/>
              <a:buChar char="•"/>
            </a:pPr>
            <a:r>
              <a:rPr lang="en-US" b="1" dirty="0">
                <a:solidFill>
                  <a:srgbClr val="FF0000"/>
                </a:solidFill>
              </a:rPr>
              <a:t>Tests of few (2-3 fills) with both configurations and stable beam conditions in LHC and injectors</a:t>
            </a:r>
          </a:p>
          <a:p>
            <a:pPr marL="990900" lvl="2" indent="-342900">
              <a:lnSpc>
                <a:spcPct val="120000"/>
              </a:lnSpc>
              <a:spcBef>
                <a:spcPts val="600"/>
              </a:spcBef>
              <a:spcAft>
                <a:spcPts val="0"/>
              </a:spcAft>
            </a:pPr>
            <a:r>
              <a:rPr lang="en-US" dirty="0"/>
              <a:t>Should be transparent for the experiments </a:t>
            </a:r>
          </a:p>
          <a:p>
            <a:pPr marL="990900" lvl="2" indent="-342900">
              <a:lnSpc>
                <a:spcPct val="120000"/>
              </a:lnSpc>
              <a:spcBef>
                <a:spcPts val="600"/>
              </a:spcBef>
              <a:spcAft>
                <a:spcPts val="0"/>
              </a:spcAft>
            </a:pPr>
            <a:r>
              <a:rPr lang="en-US" dirty="0"/>
              <a:t>This implies work to commission both schemes in the injectors but the potential gain in integrated luminosity will pay well the effort</a:t>
            </a:r>
          </a:p>
          <a:p>
            <a:pPr marL="342900" indent="-342900">
              <a:lnSpc>
                <a:spcPct val="120000"/>
              </a:lnSpc>
              <a:spcBef>
                <a:spcPts val="600"/>
              </a:spcBef>
              <a:spcAft>
                <a:spcPts val="0"/>
              </a:spcAft>
              <a:buFont typeface="Arial" panose="020B0604020202020204" pitchFamily="34" charset="0"/>
              <a:buChar char="•"/>
            </a:pPr>
            <a:r>
              <a:rPr lang="en-US" dirty="0"/>
              <a:t>For the second, we could further investigate with MDs and profit from the new BSRT fills </a:t>
            </a:r>
          </a:p>
          <a:p>
            <a:pPr marL="990900" lvl="2" indent="-342900">
              <a:lnSpc>
                <a:spcPct val="120000"/>
              </a:lnSpc>
              <a:spcBef>
                <a:spcPts val="600"/>
              </a:spcBef>
              <a:spcAft>
                <a:spcPts val="0"/>
              </a:spcAft>
            </a:pPr>
            <a:endParaRPr lang="en-US" dirty="0"/>
          </a:p>
        </p:txBody>
      </p:sp>
      <p:sp>
        <p:nvSpPr>
          <p:cNvPr id="2" name="Title 1">
            <a:extLst>
              <a:ext uri="{FF2B5EF4-FFF2-40B4-BE49-F238E27FC236}">
                <a16:creationId xmlns:a16="http://schemas.microsoft.com/office/drawing/2014/main" id="{D4FB6D99-DD8A-A691-2D84-983692A41512}"/>
              </a:ext>
            </a:extLst>
          </p:cNvPr>
          <p:cNvSpPr>
            <a:spLocks noGrp="1"/>
          </p:cNvSpPr>
          <p:nvPr>
            <p:ph type="title"/>
          </p:nvPr>
        </p:nvSpPr>
        <p:spPr>
          <a:xfrm>
            <a:off x="407988" y="373592"/>
            <a:ext cx="11376025" cy="900000"/>
          </a:xfrm>
        </p:spPr>
        <p:txBody>
          <a:bodyPr>
            <a:normAutofit/>
          </a:bodyPr>
          <a:lstStyle/>
          <a:p>
            <a:r>
              <a:rPr lang="en-US" sz="4000" dirty="0"/>
              <a:t>Outlook</a:t>
            </a:r>
            <a:endParaRPr lang="en-US" sz="3100" dirty="0">
              <a:solidFill>
                <a:srgbClr val="0096FF"/>
              </a:solidFill>
            </a:endParaRPr>
          </a:p>
        </p:txBody>
      </p:sp>
      <p:sp>
        <p:nvSpPr>
          <p:cNvPr id="7" name="Date Placeholder 6">
            <a:extLst>
              <a:ext uri="{FF2B5EF4-FFF2-40B4-BE49-F238E27FC236}">
                <a16:creationId xmlns:a16="http://schemas.microsoft.com/office/drawing/2014/main" id="{8306857B-5C54-B7BE-9AEB-338848B7D71C}"/>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8" name="Footer Placeholder 7">
            <a:extLst>
              <a:ext uri="{FF2B5EF4-FFF2-40B4-BE49-F238E27FC236}">
                <a16:creationId xmlns:a16="http://schemas.microsoft.com/office/drawing/2014/main" id="{1F77DCA8-EF94-395F-E32B-72AC0C5FA70F}"/>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sp>
        <p:nvSpPr>
          <p:cNvPr id="9" name="Slide Number Placeholder 8">
            <a:extLst>
              <a:ext uri="{FF2B5EF4-FFF2-40B4-BE49-F238E27FC236}">
                <a16:creationId xmlns:a16="http://schemas.microsoft.com/office/drawing/2014/main" id="{33FC00BF-01B4-743C-0E1C-E897A4F74D72}"/>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36</a:t>
            </a:fld>
            <a:endParaRPr lang="en-US" dirty="0"/>
          </a:p>
        </p:txBody>
      </p:sp>
    </p:spTree>
    <p:extLst>
      <p:ext uri="{BB962C8B-B14F-4D97-AF65-F5344CB8AC3E}">
        <p14:creationId xmlns:p14="http://schemas.microsoft.com/office/powerpoint/2010/main" val="19017848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EC75CE-790D-59CB-D8C5-390689C6C881}"/>
              </a:ext>
            </a:extLst>
          </p:cNvPr>
          <p:cNvSpPr>
            <a:spLocks noGrp="1"/>
          </p:cNvSpPr>
          <p:nvPr>
            <p:ph type="dt" sz="half" idx="10"/>
          </p:nvPr>
        </p:nvSpPr>
        <p:spPr/>
        <p:txBody>
          <a:bodyPr/>
          <a:lstStyle/>
          <a:p>
            <a:r>
              <a:rPr lang="de-CH"/>
              <a:t>05.12.2023</a:t>
            </a:r>
            <a:endParaRPr lang="en-US" dirty="0"/>
          </a:p>
        </p:txBody>
      </p:sp>
      <p:sp>
        <p:nvSpPr>
          <p:cNvPr id="3" name="Footer Placeholder 2">
            <a:extLst>
              <a:ext uri="{FF2B5EF4-FFF2-40B4-BE49-F238E27FC236}">
                <a16:creationId xmlns:a16="http://schemas.microsoft.com/office/drawing/2014/main" id="{74DCEF9C-331A-6907-C76C-A9784CE03DF3}"/>
              </a:ext>
            </a:extLst>
          </p:cNvPr>
          <p:cNvSpPr>
            <a:spLocks noGrp="1"/>
          </p:cNvSpPr>
          <p:nvPr>
            <p:ph type="ftr" sz="quarter" idx="11"/>
          </p:nvPr>
        </p:nvSpPr>
        <p:spPr/>
        <p:txBody>
          <a:bodyPr/>
          <a:lstStyle/>
          <a:p>
            <a:r>
              <a:rPr lang="en-US"/>
              <a:t>I.Efthymiopoulos | JAPW-23</a:t>
            </a:r>
            <a:endParaRPr lang="en-US" dirty="0"/>
          </a:p>
        </p:txBody>
      </p:sp>
      <p:sp>
        <p:nvSpPr>
          <p:cNvPr id="4" name="Slide Number Placeholder 3">
            <a:extLst>
              <a:ext uri="{FF2B5EF4-FFF2-40B4-BE49-F238E27FC236}">
                <a16:creationId xmlns:a16="http://schemas.microsoft.com/office/drawing/2014/main" id="{D50E1ADF-6415-D6A1-58A1-77CF3202D71D}"/>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5" name="Horizontal Scroll 4">
            <a:extLst>
              <a:ext uri="{FF2B5EF4-FFF2-40B4-BE49-F238E27FC236}">
                <a16:creationId xmlns:a16="http://schemas.microsoft.com/office/drawing/2014/main" id="{A5534943-EFFD-2C2E-978E-E4E7136BE2A7}"/>
              </a:ext>
            </a:extLst>
          </p:cNvPr>
          <p:cNvSpPr/>
          <p:nvPr/>
        </p:nvSpPr>
        <p:spPr>
          <a:xfrm>
            <a:off x="263352" y="528991"/>
            <a:ext cx="4864533" cy="2355617"/>
          </a:xfrm>
          <a:prstGeom prst="horizontalScroll">
            <a:avLst>
              <a:gd name="adj" fmla="val 9115"/>
            </a:avLst>
          </a:prstGeom>
          <a:blipFill>
            <a:blip r:embed="rId2">
              <a:alphaModFix amt="42000"/>
            </a:blip>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r>
              <a:rPr lang="en-GB" sz="2400" b="0" i="1" u="none" strike="noStrike" dirty="0">
                <a:solidFill>
                  <a:schemeClr val="tx1"/>
                </a:solidFill>
                <a:effectLst/>
                <a:latin typeface="Baguet Script" pitchFamily="2" charset="77"/>
                <a:ea typeface="Brush Script MT" panose="03060802040406070304" pitchFamily="66" charset="-122"/>
                <a:cs typeface="Aharoni" panose="02010803020104030203" pitchFamily="2" charset="-79"/>
              </a:rPr>
              <a:t>Begin at the beginning,” the King said, very gravely, “and go on till you come to the end: then stop</a:t>
            </a:r>
            <a:endParaRPr lang="en-GB" sz="2400" i="1" dirty="0">
              <a:solidFill>
                <a:schemeClr val="tx1"/>
              </a:solidFill>
              <a:latin typeface="Baguet Script" pitchFamily="2" charset="77"/>
              <a:ea typeface="Brush Script MT" panose="03060802040406070304" pitchFamily="66" charset="-122"/>
              <a:cs typeface="Brush Script MT" panose="03060802040406070304" pitchFamily="66" charset="-122"/>
            </a:endParaRPr>
          </a:p>
          <a:p>
            <a:r>
              <a:rPr lang="en-GB" sz="1800" b="0" i="1" u="none" strike="noStrike" dirty="0">
                <a:solidFill>
                  <a:srgbClr val="941651"/>
                </a:solidFill>
                <a:effectLst/>
                <a:latin typeface="Baguet Script" pitchFamily="2" charset="77"/>
                <a:ea typeface="Brush Script MT" panose="03060802040406070304" pitchFamily="66" charset="-122"/>
                <a:cs typeface="Brush Script MT" panose="03060802040406070304" pitchFamily="66" charset="-122"/>
              </a:rPr>
              <a:t>Alice  – Lewis Carroll</a:t>
            </a:r>
            <a:endParaRPr lang="en-US" dirty="0"/>
          </a:p>
        </p:txBody>
      </p:sp>
      <p:pic>
        <p:nvPicPr>
          <p:cNvPr id="6" name="Picture 2">
            <a:extLst>
              <a:ext uri="{FF2B5EF4-FFF2-40B4-BE49-F238E27FC236}">
                <a16:creationId xmlns:a16="http://schemas.microsoft.com/office/drawing/2014/main" id="{0B522803-590C-0182-1747-BFC398AF29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472" y="2780928"/>
            <a:ext cx="2453942" cy="352779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B481643C-61E2-78D0-9AF5-FCE3DBF949FD}"/>
              </a:ext>
            </a:extLst>
          </p:cNvPr>
          <p:cNvSpPr/>
          <p:nvPr/>
        </p:nvSpPr>
        <p:spPr>
          <a:xfrm>
            <a:off x="6600056" y="4544826"/>
            <a:ext cx="3877986" cy="923330"/>
          </a:xfrm>
          <a:prstGeom prst="rect">
            <a:avLst/>
          </a:prstGeom>
          <a:noFill/>
        </p:spPr>
        <p:txBody>
          <a:bodyPr wrap="none" lIns="91440" tIns="45720" rIns="91440" bIns="45720">
            <a:spAutoFit/>
          </a:bodyPr>
          <a:lstStyle/>
          <a:p>
            <a:pPr algn="ctr"/>
            <a:r>
              <a:rPr lang="en-GB" sz="5400" b="1" cap="none" spc="0" dirty="0">
                <a:ln w="10160">
                  <a:solidFill>
                    <a:schemeClr val="accent5"/>
                  </a:solidFill>
                  <a:prstDash val="solid"/>
                </a:ln>
                <a:solidFill>
                  <a:srgbClr val="C00000"/>
                </a:solidFill>
                <a:effectLst>
                  <a:outerShdw blurRad="38100" dist="22860" dir="5400000" algn="tl" rotWithShape="0">
                    <a:srgbClr val="000000">
                      <a:alpha val="30000"/>
                    </a:srgbClr>
                  </a:outerShdw>
                </a:effectLst>
              </a:rPr>
              <a:t>Thank you!</a:t>
            </a:r>
          </a:p>
        </p:txBody>
      </p:sp>
      <p:pic>
        <p:nvPicPr>
          <p:cNvPr id="8" name="Picture 2" descr="Meet FLYING SANTA Claus! Montreux Christmas Market Switzerland – Most  Christmassy Vibes - YouTube">
            <a:extLst>
              <a:ext uri="{FF2B5EF4-FFF2-40B4-BE49-F238E27FC236}">
                <a16:creationId xmlns:a16="http://schemas.microsoft.com/office/drawing/2014/main" id="{E2AE8FCA-6CAC-069D-ADD9-1549213BFB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3634" y="1103529"/>
            <a:ext cx="5303912" cy="2983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30250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37B5C-27C4-7A78-5B63-F741A2E91C80}"/>
              </a:ext>
            </a:extLst>
          </p:cNvPr>
          <p:cNvSpPr>
            <a:spLocks noGrp="1"/>
          </p:cNvSpPr>
          <p:nvPr>
            <p:ph type="title"/>
          </p:nvPr>
        </p:nvSpPr>
        <p:spPr/>
        <p:txBody>
          <a:bodyPr/>
          <a:lstStyle/>
          <a:p>
            <a:r>
              <a:rPr lang="en-US" dirty="0"/>
              <a:t>Backup slides</a:t>
            </a:r>
          </a:p>
        </p:txBody>
      </p:sp>
      <p:sp>
        <p:nvSpPr>
          <p:cNvPr id="3" name="Text Placeholder 2">
            <a:extLst>
              <a:ext uri="{FF2B5EF4-FFF2-40B4-BE49-F238E27FC236}">
                <a16:creationId xmlns:a16="http://schemas.microsoft.com/office/drawing/2014/main" id="{92AB0FA5-849C-05E2-C701-994245A8CA41}"/>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D2A73A6C-05FC-62A8-2D56-86023015B043}"/>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DF1D4F97-B3A7-714E-D82E-39E31A2B6D7F}"/>
              </a:ext>
            </a:extLst>
          </p:cNvPr>
          <p:cNvSpPr>
            <a:spLocks noGrp="1"/>
          </p:cNvSpPr>
          <p:nvPr>
            <p:ph type="ftr" sz="quarter" idx="11"/>
          </p:nvPr>
        </p:nvSpPr>
        <p:spPr/>
        <p:txBody>
          <a:bodyPr/>
          <a:lstStyle/>
          <a:p>
            <a:r>
              <a:rPr lang="en-US"/>
              <a:t>I.Efthymiopoulos | JAPW-23</a:t>
            </a:r>
            <a:endParaRPr lang="en-US" dirty="0"/>
          </a:p>
        </p:txBody>
      </p:sp>
      <p:sp>
        <p:nvSpPr>
          <p:cNvPr id="6" name="Slide Number Placeholder 5">
            <a:extLst>
              <a:ext uri="{FF2B5EF4-FFF2-40B4-BE49-F238E27FC236}">
                <a16:creationId xmlns:a16="http://schemas.microsoft.com/office/drawing/2014/main" id="{4397BD1B-86B5-B491-556A-C4A261A5BA91}"/>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Tree>
    <p:extLst>
      <p:ext uri="{BB962C8B-B14F-4D97-AF65-F5344CB8AC3E}">
        <p14:creationId xmlns:p14="http://schemas.microsoft.com/office/powerpoint/2010/main" val="25785114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descr="A graph showing a number of dots&#10;&#10;Description automatically generated with medium confidence">
            <a:extLst>
              <a:ext uri="{FF2B5EF4-FFF2-40B4-BE49-F238E27FC236}">
                <a16:creationId xmlns:a16="http://schemas.microsoft.com/office/drawing/2014/main" id="{2922EACF-844E-9214-CC95-C79928B8E755}"/>
              </a:ext>
            </a:extLst>
          </p:cNvPr>
          <p:cNvPicPr>
            <a:picLocks noGrp="1" noChangeAspect="1"/>
          </p:cNvPicPr>
          <p:nvPr>
            <p:ph sz="half" idx="14"/>
          </p:nvPr>
        </p:nvPicPr>
        <p:blipFill>
          <a:blip r:embed="rId3"/>
          <a:stretch>
            <a:fillRect/>
          </a:stretch>
        </p:blipFill>
        <p:spPr>
          <a:xfrm>
            <a:off x="6024563" y="2314805"/>
            <a:ext cx="5657828" cy="3671199"/>
          </a:xfrm>
        </p:spPr>
      </p:pic>
      <p:pic>
        <p:nvPicPr>
          <p:cNvPr id="12" name="Content Placeholder 11" descr="A graph with blue and orange dots&#10;&#10;Description automatically generated">
            <a:extLst>
              <a:ext uri="{FF2B5EF4-FFF2-40B4-BE49-F238E27FC236}">
                <a16:creationId xmlns:a16="http://schemas.microsoft.com/office/drawing/2014/main" id="{A8E86EAC-B6F7-67C3-4F76-FDD345783467}"/>
              </a:ext>
            </a:extLst>
          </p:cNvPr>
          <p:cNvPicPr>
            <a:picLocks noGrp="1" noChangeAspect="1"/>
          </p:cNvPicPr>
          <p:nvPr>
            <p:ph sz="half" idx="13"/>
          </p:nvPr>
        </p:nvPicPr>
        <p:blipFill>
          <a:blip r:embed="rId4"/>
          <a:stretch>
            <a:fillRect/>
          </a:stretch>
        </p:blipFill>
        <p:spPr>
          <a:xfrm>
            <a:off x="376688" y="2213320"/>
            <a:ext cx="5607608" cy="3898800"/>
          </a:xfrm>
        </p:spPr>
      </p:pic>
      <p:sp>
        <p:nvSpPr>
          <p:cNvPr id="3" name="Title 2">
            <a:extLst>
              <a:ext uri="{FF2B5EF4-FFF2-40B4-BE49-F238E27FC236}">
                <a16:creationId xmlns:a16="http://schemas.microsoft.com/office/drawing/2014/main" id="{A17C1238-D664-3305-1FF7-1F88E2F1C515}"/>
              </a:ext>
            </a:extLst>
          </p:cNvPr>
          <p:cNvSpPr>
            <a:spLocks noGrp="1"/>
          </p:cNvSpPr>
          <p:nvPr>
            <p:ph type="title"/>
          </p:nvPr>
        </p:nvSpPr>
        <p:spPr/>
        <p:txBody>
          <a:bodyPr/>
          <a:lstStyle/>
          <a:p>
            <a:r>
              <a:rPr lang="en-US" dirty="0"/>
              <a:t>Emittance @ Injection</a:t>
            </a:r>
            <a:br>
              <a:rPr lang="en-US" dirty="0"/>
            </a:br>
            <a:r>
              <a:rPr lang="en-US" sz="2800" dirty="0">
                <a:solidFill>
                  <a:schemeClr val="accent1">
                    <a:lumMod val="40000"/>
                    <a:lumOff val="60000"/>
                  </a:schemeClr>
                </a:solidFill>
              </a:rPr>
              <a:t>Example 2022 fill</a:t>
            </a:r>
            <a:endParaRPr lang="en-US" dirty="0"/>
          </a:p>
        </p:txBody>
      </p:sp>
      <p:sp>
        <p:nvSpPr>
          <p:cNvPr id="2" name="Content Placeholder 1">
            <a:extLst>
              <a:ext uri="{FF2B5EF4-FFF2-40B4-BE49-F238E27FC236}">
                <a16:creationId xmlns:a16="http://schemas.microsoft.com/office/drawing/2014/main" id="{F9E2DE91-7F15-DC7B-98F6-881733B75507}"/>
              </a:ext>
            </a:extLst>
          </p:cNvPr>
          <p:cNvSpPr>
            <a:spLocks noGrp="1"/>
          </p:cNvSpPr>
          <p:nvPr>
            <p:ph sz="half" idx="1"/>
          </p:nvPr>
        </p:nvSpPr>
        <p:spPr>
          <a:xfrm>
            <a:off x="407988" y="1417724"/>
            <a:ext cx="11376024" cy="648220"/>
          </a:xfrm>
        </p:spPr>
        <p:txBody>
          <a:bodyPr>
            <a:normAutofit fontScale="85000" lnSpcReduction="20000"/>
          </a:bodyPr>
          <a:lstStyle/>
          <a:p>
            <a:r>
              <a:rPr lang="en-US" dirty="0"/>
              <a:t>Observations: </a:t>
            </a:r>
          </a:p>
          <a:p>
            <a:pPr>
              <a:lnSpc>
                <a:spcPct val="120000"/>
              </a:lnSpc>
              <a:spcBef>
                <a:spcPts val="400"/>
              </a:spcBef>
            </a:pPr>
            <a:r>
              <a:rPr lang="en-US" dirty="0">
                <a:solidFill>
                  <a:srgbClr val="00B050"/>
                </a:solidFill>
              </a:rPr>
              <a:t>structure</a:t>
            </a:r>
            <a:r>
              <a:rPr lang="en-US" dirty="0"/>
              <a:t> correlated with time in SPS  – an</a:t>
            </a:r>
            <a:r>
              <a:rPr lang="el-GR" dirty="0"/>
              <a:t> </a:t>
            </a:r>
            <a:r>
              <a:rPr lang="el-GR" dirty="0">
                <a:solidFill>
                  <a:schemeClr val="accent5">
                    <a:lumMod val="60000"/>
                    <a:lumOff val="40000"/>
                  </a:schemeClr>
                </a:solidFill>
              </a:rPr>
              <a:t>Λ</a:t>
            </a:r>
            <a:r>
              <a:rPr lang="en-US" dirty="0">
                <a:solidFill>
                  <a:schemeClr val="accent5">
                    <a:lumMod val="60000"/>
                    <a:lumOff val="40000"/>
                  </a:schemeClr>
                </a:solidFill>
              </a:rPr>
              <a:t>-shape</a:t>
            </a:r>
            <a:r>
              <a:rPr lang="en-US" dirty="0"/>
              <a:t>, most likely due to e-cloud within the train</a:t>
            </a:r>
          </a:p>
        </p:txBody>
      </p:sp>
      <p:sp>
        <p:nvSpPr>
          <p:cNvPr id="4" name="Date Placeholder 3">
            <a:extLst>
              <a:ext uri="{FF2B5EF4-FFF2-40B4-BE49-F238E27FC236}">
                <a16:creationId xmlns:a16="http://schemas.microsoft.com/office/drawing/2014/main" id="{3C4697C5-3BFC-F904-1E01-9A3994CBFE1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481EC5B-E472-1CA6-A119-35CD26479217}"/>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F8DC5D60-7D29-CE4A-EC64-C2EB9ECC2229}"/>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6" name="TextBox 5">
            <a:extLst>
              <a:ext uri="{FF2B5EF4-FFF2-40B4-BE49-F238E27FC236}">
                <a16:creationId xmlns:a16="http://schemas.microsoft.com/office/drawing/2014/main" id="{AA076377-8F55-2976-94D8-85E2B0C82BC2}"/>
              </a:ext>
            </a:extLst>
          </p:cNvPr>
          <p:cNvSpPr txBox="1"/>
          <p:nvPr/>
        </p:nvSpPr>
        <p:spPr>
          <a:xfrm>
            <a:off x="1201873" y="2479070"/>
            <a:ext cx="897682" cy="276999"/>
          </a:xfrm>
          <a:prstGeom prst="rect">
            <a:avLst/>
          </a:prstGeom>
          <a:noFill/>
        </p:spPr>
        <p:txBody>
          <a:bodyPr wrap="none" lIns="0" tIns="0" rIns="0" bIns="0" rtlCol="0">
            <a:spAutoFit/>
          </a:bodyPr>
          <a:lstStyle/>
          <a:p>
            <a:pPr algn="l"/>
            <a:r>
              <a:rPr lang="en-US" b="1" dirty="0">
                <a:solidFill>
                  <a:srgbClr val="C00000"/>
                </a:solidFill>
              </a:rPr>
              <a:t>LHC B1 </a:t>
            </a:r>
          </a:p>
        </p:txBody>
      </p:sp>
      <p:sp>
        <p:nvSpPr>
          <p:cNvPr id="8" name="Rounded Rectangle 7">
            <a:extLst>
              <a:ext uri="{FF2B5EF4-FFF2-40B4-BE49-F238E27FC236}">
                <a16:creationId xmlns:a16="http://schemas.microsoft.com/office/drawing/2014/main" id="{0B97D1C8-2969-2428-3F15-69F1D1AC8CC8}"/>
              </a:ext>
            </a:extLst>
          </p:cNvPr>
          <p:cNvSpPr/>
          <p:nvPr/>
        </p:nvSpPr>
        <p:spPr>
          <a:xfrm>
            <a:off x="1775520" y="2965681"/>
            <a:ext cx="648072" cy="3127615"/>
          </a:xfrm>
          <a:prstGeom prst="roundRect">
            <a:avLst/>
          </a:prstGeom>
          <a:noFill/>
          <a:ln w="19050">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a:extLst>
              <a:ext uri="{FF2B5EF4-FFF2-40B4-BE49-F238E27FC236}">
                <a16:creationId xmlns:a16="http://schemas.microsoft.com/office/drawing/2014/main" id="{78A36E9A-A3E4-0D4E-D9D6-A345B640FBB1}"/>
              </a:ext>
            </a:extLst>
          </p:cNvPr>
          <p:cNvCxnSpPr>
            <a:cxnSpLocks/>
            <a:stCxn id="8" idx="2"/>
          </p:cNvCxnSpPr>
          <p:nvPr/>
        </p:nvCxnSpPr>
        <p:spPr>
          <a:xfrm rot="5400000" flipH="1" flipV="1">
            <a:off x="5605169" y="2581876"/>
            <a:ext cx="5806" cy="7017033"/>
          </a:xfrm>
          <a:prstGeom prst="curvedConnector3">
            <a:avLst>
              <a:gd name="adj1" fmla="val -30903"/>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AB4DB65-DF15-4CE2-499F-09317CA97FE0}"/>
              </a:ext>
            </a:extLst>
          </p:cNvPr>
          <p:cNvSpPr txBox="1"/>
          <p:nvPr/>
        </p:nvSpPr>
        <p:spPr>
          <a:xfrm>
            <a:off x="6816080" y="2827181"/>
            <a:ext cx="3731791" cy="276999"/>
          </a:xfrm>
          <a:prstGeom prst="rect">
            <a:avLst/>
          </a:prstGeom>
          <a:noFill/>
        </p:spPr>
        <p:txBody>
          <a:bodyPr wrap="none" lIns="0" tIns="0" rIns="0" bIns="0" rtlCol="0">
            <a:spAutoFit/>
          </a:bodyPr>
          <a:lstStyle/>
          <a:p>
            <a:pPr algn="l"/>
            <a:r>
              <a:rPr lang="en-US" dirty="0"/>
              <a:t>structure correlated with time in SPS</a:t>
            </a:r>
          </a:p>
        </p:txBody>
      </p:sp>
      <p:cxnSp>
        <p:nvCxnSpPr>
          <p:cNvPr id="22" name="Straight Arrow Connector 21">
            <a:extLst>
              <a:ext uri="{FF2B5EF4-FFF2-40B4-BE49-F238E27FC236}">
                <a16:creationId xmlns:a16="http://schemas.microsoft.com/office/drawing/2014/main" id="{476F3109-114D-9FAA-BCC5-2659DBCDE837}"/>
              </a:ext>
            </a:extLst>
          </p:cNvPr>
          <p:cNvCxnSpPr>
            <a:cxnSpLocks/>
          </p:cNvCxnSpPr>
          <p:nvPr/>
        </p:nvCxnSpPr>
        <p:spPr>
          <a:xfrm flipH="1" flipV="1">
            <a:off x="9040203" y="5007105"/>
            <a:ext cx="1742248" cy="288032"/>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24">
            <a:extLst>
              <a:ext uri="{FF2B5EF4-FFF2-40B4-BE49-F238E27FC236}">
                <a16:creationId xmlns:a16="http://schemas.microsoft.com/office/drawing/2014/main" id="{77F4CB24-A7CA-A48A-DBC4-A15AEFF903BE}"/>
              </a:ext>
            </a:extLst>
          </p:cNvPr>
          <p:cNvSpPr/>
          <p:nvPr/>
        </p:nvSpPr>
        <p:spPr>
          <a:xfrm>
            <a:off x="7392144" y="3895639"/>
            <a:ext cx="1512168" cy="1544637"/>
          </a:xfrm>
          <a:prstGeom prst="roundRect">
            <a:avLst/>
          </a:prstGeom>
          <a:noFill/>
          <a:ln w="50800">
            <a:solidFill>
              <a:schemeClr val="accent5">
                <a:lumMod val="60000"/>
                <a:lumOff val="4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4150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E2DE91-7F15-DC7B-98F6-881733B75507}"/>
              </a:ext>
            </a:extLst>
          </p:cNvPr>
          <p:cNvSpPr>
            <a:spLocks noGrp="1"/>
          </p:cNvSpPr>
          <p:nvPr>
            <p:ph idx="1"/>
          </p:nvPr>
        </p:nvSpPr>
        <p:spPr/>
        <p:txBody>
          <a:bodyPr vert="horz" lIns="36000" tIns="36000" rIns="36000" bIns="36000" rtlCol="0" anchor="t">
            <a:normAutofit fontScale="92500" lnSpcReduction="10000"/>
          </a:bodyPr>
          <a:lstStyle/>
          <a:p>
            <a:r>
              <a:rPr lang="en-US" dirty="0"/>
              <a:t>Simulation tool aimed to understand the LHC beam emittance evolution and support optimization studies and operational scenarios towards the maximization of the delivered luminosity to the experiments </a:t>
            </a:r>
          </a:p>
          <a:p>
            <a:r>
              <a:rPr lang="en-US" dirty="0"/>
              <a:t>Initial development in 2017, with constant evolution throughout Run 2</a:t>
            </a:r>
          </a:p>
          <a:p>
            <a:r>
              <a:rPr lang="en-US" dirty="0"/>
              <a:t>The ingredients:</a:t>
            </a:r>
          </a:p>
          <a:p>
            <a:pPr lvl="1"/>
            <a:r>
              <a:rPr lang="en-US" dirty="0"/>
              <a:t>uses MAD-X and LHC optics, can combine input from data for combined studies, can simulate single bunch or full beam effects</a:t>
            </a:r>
          </a:p>
          <a:p>
            <a:pPr lvl="1"/>
            <a:r>
              <a:rPr lang="en-US" dirty="0"/>
              <a:t>effects included: IBS, synchrotron radiation, elastic cross-section, coupling, noise, luminosity burn-off (intensity losses + emittance blow-up), factors for extra emittance emittance growth or burn-off</a:t>
            </a:r>
          </a:p>
          <a:p>
            <a:r>
              <a:rPr lang="en-US" dirty="0"/>
              <a:t>Detailed presentation and performance in previous Evian workshops </a:t>
            </a:r>
          </a:p>
          <a:p>
            <a:pPr lvl="1"/>
            <a:r>
              <a:rPr lang="en-US" dirty="0">
                <a:solidFill>
                  <a:srgbClr val="0432FF"/>
                </a:solidFill>
              </a:rPr>
              <a:t>Latest update for </a:t>
            </a:r>
            <a:r>
              <a:rPr lang="en-US" b="1" dirty="0">
                <a:solidFill>
                  <a:srgbClr val="0432FF"/>
                </a:solidFill>
              </a:rPr>
              <a:t>2018</a:t>
            </a:r>
            <a:r>
              <a:rPr lang="en-US" dirty="0">
                <a:solidFill>
                  <a:srgbClr val="0432FF"/>
                </a:solidFill>
              </a:rPr>
              <a:t>: </a:t>
            </a:r>
            <a:r>
              <a:rPr lang="en-US" dirty="0">
                <a:solidFill>
                  <a:srgbClr val="C00000"/>
                </a:solidFill>
              </a:rPr>
              <a:t>50%</a:t>
            </a:r>
            <a:r>
              <a:rPr lang="en-US" dirty="0">
                <a:solidFill>
                  <a:srgbClr val="0432FF"/>
                </a:solidFill>
              </a:rPr>
              <a:t> of the observed emittance </a:t>
            </a:r>
            <a:r>
              <a:rPr lang="en-US" dirty="0">
                <a:solidFill>
                  <a:srgbClr val="C00000"/>
                </a:solidFill>
              </a:rPr>
              <a:t>blow-up at injection unexplained (0.24 (H-plane, 0.</a:t>
            </a:r>
            <a:r>
              <a:rPr lang="en-US" dirty="0">
                <a:solidFill>
                  <a:srgbClr val="0432FF"/>
                </a:solidFill>
              </a:rPr>
              <a:t>, </a:t>
            </a:r>
            <a:r>
              <a:rPr lang="en-US" dirty="0">
                <a:solidFill>
                  <a:srgbClr val="C00000"/>
                </a:solidFill>
              </a:rPr>
              <a:t>extra emittance blow-up (0.02 </a:t>
            </a:r>
            <a:r>
              <a:rPr lang="el-GR" dirty="0">
                <a:solidFill>
                  <a:srgbClr val="C00000"/>
                </a:solidFill>
              </a:rPr>
              <a:t>μ</a:t>
            </a:r>
            <a:r>
              <a:rPr lang="en-US" dirty="0">
                <a:solidFill>
                  <a:srgbClr val="C00000"/>
                </a:solidFill>
              </a:rPr>
              <a:t>m/h H and 0.08 </a:t>
            </a:r>
            <a:r>
              <a:rPr lang="el-GR" dirty="0">
                <a:solidFill>
                  <a:srgbClr val="C00000"/>
                </a:solidFill>
              </a:rPr>
              <a:t>μ</a:t>
            </a:r>
            <a:r>
              <a:rPr lang="en-US" dirty="0">
                <a:solidFill>
                  <a:srgbClr val="C00000"/>
                </a:solidFill>
              </a:rPr>
              <a:t>m/h V) during collisions</a:t>
            </a:r>
            <a:r>
              <a:rPr lang="en-US" dirty="0">
                <a:solidFill>
                  <a:srgbClr val="0432FF"/>
                </a:solidFill>
              </a:rPr>
              <a:t> added to match the data</a:t>
            </a:r>
          </a:p>
          <a:p>
            <a:r>
              <a:rPr lang="en-US" dirty="0"/>
              <a:t>Updated for Run 3 to include the optics and levelling scenarios, </a:t>
            </a:r>
          </a:p>
          <a:p>
            <a:pPr lvl="1"/>
            <a:r>
              <a:rPr lang="en-US" dirty="0"/>
              <a:t>correct follow up of the conditions: optics changing, crossing angle, </a:t>
            </a:r>
            <a:r>
              <a:rPr lang="el-GR" dirty="0"/>
              <a:t>β</a:t>
            </a:r>
            <a:r>
              <a:rPr lang="en-US" dirty="0"/>
              <a:t>* steps – separation to be done</a:t>
            </a:r>
          </a:p>
        </p:txBody>
      </p:sp>
      <p:sp>
        <p:nvSpPr>
          <p:cNvPr id="3" name="Title 2">
            <a:extLst>
              <a:ext uri="{FF2B5EF4-FFF2-40B4-BE49-F238E27FC236}">
                <a16:creationId xmlns:a16="http://schemas.microsoft.com/office/drawing/2014/main" id="{A17C1238-D664-3305-1FF7-1F88E2F1C515}"/>
              </a:ext>
            </a:extLst>
          </p:cNvPr>
          <p:cNvSpPr>
            <a:spLocks noGrp="1"/>
          </p:cNvSpPr>
          <p:nvPr>
            <p:ph type="title"/>
          </p:nvPr>
        </p:nvSpPr>
        <p:spPr/>
        <p:txBody>
          <a:bodyPr/>
          <a:lstStyle/>
          <a:p>
            <a:r>
              <a:rPr lang="en-US" dirty="0"/>
              <a:t>The Emittance and Luminosity </a:t>
            </a:r>
            <a:r>
              <a:rPr lang="en-US" dirty="0">
                <a:solidFill>
                  <a:srgbClr val="C00000"/>
                </a:solidFill>
              </a:rPr>
              <a:t>Model</a:t>
            </a:r>
            <a:r>
              <a:rPr lang="en-US" dirty="0"/>
              <a:t> </a:t>
            </a:r>
            <a:br>
              <a:rPr lang="en-US" dirty="0"/>
            </a:br>
            <a:r>
              <a:rPr lang="en-US" dirty="0">
                <a:solidFill>
                  <a:srgbClr val="0096FF"/>
                </a:solidFill>
              </a:rPr>
              <a:t>…</a:t>
            </a:r>
            <a:r>
              <a:rPr lang="en-US" sz="2800" dirty="0">
                <a:solidFill>
                  <a:srgbClr val="0096FF"/>
                </a:solidFill>
              </a:rPr>
              <a:t>in a nutshell</a:t>
            </a:r>
            <a:endParaRPr lang="en-US" dirty="0">
              <a:solidFill>
                <a:srgbClr val="0096FF"/>
              </a:solidFill>
            </a:endParaRPr>
          </a:p>
        </p:txBody>
      </p:sp>
      <p:sp>
        <p:nvSpPr>
          <p:cNvPr id="4" name="Date Placeholder 3">
            <a:extLst>
              <a:ext uri="{FF2B5EF4-FFF2-40B4-BE49-F238E27FC236}">
                <a16:creationId xmlns:a16="http://schemas.microsoft.com/office/drawing/2014/main" id="{3C4697C5-3BFC-F904-1E01-9A3994CBFE1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481EC5B-E472-1CA6-A119-35CD26479217}"/>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79424C8E-724D-01D1-8870-9DF5B71EB230}"/>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1638554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descr="A graph of a diagram&#10;&#10;Description automatically generated with medium confidence">
            <a:extLst>
              <a:ext uri="{FF2B5EF4-FFF2-40B4-BE49-F238E27FC236}">
                <a16:creationId xmlns:a16="http://schemas.microsoft.com/office/drawing/2014/main" id="{630B282D-C72E-ED01-1244-FD24E2D788E0}"/>
              </a:ext>
            </a:extLst>
          </p:cNvPr>
          <p:cNvPicPr>
            <a:picLocks noGrp="1" noChangeAspect="1"/>
          </p:cNvPicPr>
          <p:nvPr>
            <p:ph sz="half" idx="14"/>
          </p:nvPr>
        </p:nvPicPr>
        <p:blipFill>
          <a:blip r:embed="rId3"/>
          <a:stretch>
            <a:fillRect/>
          </a:stretch>
        </p:blipFill>
        <p:spPr>
          <a:xfrm>
            <a:off x="6312024" y="2326399"/>
            <a:ext cx="5609130" cy="3639600"/>
          </a:xfrm>
        </p:spPr>
      </p:pic>
      <p:pic>
        <p:nvPicPr>
          <p:cNvPr id="12" name="Content Placeholder 11" descr="A graph with blue and orange dots&#10;&#10;Description automatically generated">
            <a:extLst>
              <a:ext uri="{FF2B5EF4-FFF2-40B4-BE49-F238E27FC236}">
                <a16:creationId xmlns:a16="http://schemas.microsoft.com/office/drawing/2014/main" id="{062DDB5A-444D-80D7-5630-3EECE65D7391}"/>
              </a:ext>
            </a:extLst>
          </p:cNvPr>
          <p:cNvPicPr>
            <a:picLocks noGrp="1" noChangeAspect="1"/>
          </p:cNvPicPr>
          <p:nvPr>
            <p:ph sz="half" idx="13"/>
          </p:nvPr>
        </p:nvPicPr>
        <p:blipFill>
          <a:blip r:embed="rId4"/>
          <a:stretch>
            <a:fillRect/>
          </a:stretch>
        </p:blipFill>
        <p:spPr>
          <a:xfrm>
            <a:off x="488392" y="2036454"/>
            <a:ext cx="5607608" cy="3898800"/>
          </a:xfrm>
        </p:spPr>
      </p:pic>
      <p:sp>
        <p:nvSpPr>
          <p:cNvPr id="3" name="Title 2">
            <a:extLst>
              <a:ext uri="{FF2B5EF4-FFF2-40B4-BE49-F238E27FC236}">
                <a16:creationId xmlns:a16="http://schemas.microsoft.com/office/drawing/2014/main" id="{A17C1238-D664-3305-1FF7-1F88E2F1C515}"/>
              </a:ext>
            </a:extLst>
          </p:cNvPr>
          <p:cNvSpPr>
            <a:spLocks noGrp="1"/>
          </p:cNvSpPr>
          <p:nvPr>
            <p:ph type="title"/>
          </p:nvPr>
        </p:nvSpPr>
        <p:spPr/>
        <p:txBody>
          <a:bodyPr/>
          <a:lstStyle/>
          <a:p>
            <a:r>
              <a:rPr lang="en-US" dirty="0"/>
              <a:t>Emittance</a:t>
            </a:r>
            <a:r>
              <a:rPr lang="el-GR" dirty="0"/>
              <a:t> </a:t>
            </a:r>
            <a:r>
              <a:rPr lang="en-US" dirty="0"/>
              <a:t>@ injection</a:t>
            </a:r>
            <a:br>
              <a:rPr lang="en-US" dirty="0"/>
            </a:br>
            <a:r>
              <a:rPr lang="en-US" sz="2800" dirty="0">
                <a:solidFill>
                  <a:schemeClr val="accent1">
                    <a:lumMod val="40000"/>
                    <a:lumOff val="60000"/>
                  </a:schemeClr>
                </a:solidFill>
              </a:rPr>
              <a:t>Example 2022 fill</a:t>
            </a:r>
            <a:endParaRPr lang="en-US" dirty="0"/>
          </a:p>
        </p:txBody>
      </p:sp>
      <p:sp>
        <p:nvSpPr>
          <p:cNvPr id="2" name="Content Placeholder 1">
            <a:extLst>
              <a:ext uri="{FF2B5EF4-FFF2-40B4-BE49-F238E27FC236}">
                <a16:creationId xmlns:a16="http://schemas.microsoft.com/office/drawing/2014/main" id="{F9E2DE91-7F15-DC7B-98F6-881733B75507}"/>
              </a:ext>
            </a:extLst>
          </p:cNvPr>
          <p:cNvSpPr>
            <a:spLocks noGrp="1"/>
          </p:cNvSpPr>
          <p:nvPr>
            <p:ph sz="half" idx="1"/>
          </p:nvPr>
        </p:nvSpPr>
        <p:spPr>
          <a:xfrm>
            <a:off x="416384" y="1412776"/>
            <a:ext cx="11359232" cy="648220"/>
          </a:xfrm>
        </p:spPr>
        <p:txBody>
          <a:bodyPr>
            <a:normAutofit/>
          </a:bodyPr>
          <a:lstStyle/>
          <a:p>
            <a:r>
              <a:rPr lang="en-US" dirty="0"/>
              <a:t>Observations: </a:t>
            </a:r>
            <a:r>
              <a:rPr lang="en-US" dirty="0">
                <a:solidFill>
                  <a:srgbClr val="00B050"/>
                </a:solidFill>
              </a:rPr>
              <a:t>H-plane </a:t>
            </a:r>
            <a:r>
              <a:rPr lang="en-US" dirty="0">
                <a:solidFill>
                  <a:srgbClr val="000000"/>
                </a:solidFill>
              </a:rPr>
              <a:t>worse</a:t>
            </a:r>
            <a:r>
              <a:rPr lang="en-US" dirty="0">
                <a:solidFill>
                  <a:srgbClr val="00B050"/>
                </a:solidFill>
              </a:rPr>
              <a:t> </a:t>
            </a:r>
            <a:r>
              <a:rPr lang="en-US" dirty="0"/>
              <a:t>than vertical, small trend with </a:t>
            </a:r>
            <a:r>
              <a:rPr lang="en-US" dirty="0">
                <a:solidFill>
                  <a:schemeClr val="accent5">
                    <a:lumMod val="60000"/>
                    <a:lumOff val="40000"/>
                  </a:schemeClr>
                </a:solidFill>
              </a:rPr>
              <a:t>number of injections</a:t>
            </a:r>
          </a:p>
        </p:txBody>
      </p:sp>
      <p:sp>
        <p:nvSpPr>
          <p:cNvPr id="4" name="Date Placeholder 3">
            <a:extLst>
              <a:ext uri="{FF2B5EF4-FFF2-40B4-BE49-F238E27FC236}">
                <a16:creationId xmlns:a16="http://schemas.microsoft.com/office/drawing/2014/main" id="{3C4697C5-3BFC-F904-1E01-9A3994CBFE1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481EC5B-E472-1CA6-A119-35CD26479217}"/>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F8DC5D60-7D29-CE4A-EC64-C2EB9ECC2229}"/>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6" name="TextBox 5">
            <a:extLst>
              <a:ext uri="{FF2B5EF4-FFF2-40B4-BE49-F238E27FC236}">
                <a16:creationId xmlns:a16="http://schemas.microsoft.com/office/drawing/2014/main" id="{AA076377-8F55-2976-94D8-85E2B0C82BC2}"/>
              </a:ext>
            </a:extLst>
          </p:cNvPr>
          <p:cNvSpPr txBox="1"/>
          <p:nvPr/>
        </p:nvSpPr>
        <p:spPr>
          <a:xfrm>
            <a:off x="1127448" y="2341519"/>
            <a:ext cx="897682" cy="276999"/>
          </a:xfrm>
          <a:prstGeom prst="rect">
            <a:avLst/>
          </a:prstGeom>
          <a:noFill/>
        </p:spPr>
        <p:txBody>
          <a:bodyPr wrap="none" lIns="0" tIns="0" rIns="0" bIns="0" rtlCol="0">
            <a:spAutoFit/>
          </a:bodyPr>
          <a:lstStyle/>
          <a:p>
            <a:pPr algn="l"/>
            <a:r>
              <a:rPr lang="en-US" b="1" dirty="0">
                <a:solidFill>
                  <a:srgbClr val="C00000"/>
                </a:solidFill>
              </a:rPr>
              <a:t>LHC B2 </a:t>
            </a:r>
          </a:p>
        </p:txBody>
      </p:sp>
      <p:sp>
        <p:nvSpPr>
          <p:cNvPr id="8" name="Rounded Rectangle 7">
            <a:extLst>
              <a:ext uri="{FF2B5EF4-FFF2-40B4-BE49-F238E27FC236}">
                <a16:creationId xmlns:a16="http://schemas.microsoft.com/office/drawing/2014/main" id="{0B97D1C8-2969-2428-3F15-69F1D1AC8CC8}"/>
              </a:ext>
            </a:extLst>
          </p:cNvPr>
          <p:cNvSpPr/>
          <p:nvPr/>
        </p:nvSpPr>
        <p:spPr>
          <a:xfrm>
            <a:off x="1775520" y="2893673"/>
            <a:ext cx="648072" cy="3127615"/>
          </a:xfrm>
          <a:prstGeom prst="roundRect">
            <a:avLst/>
          </a:prstGeom>
          <a:noFill/>
          <a:ln w="19050">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a:extLst>
              <a:ext uri="{FF2B5EF4-FFF2-40B4-BE49-F238E27FC236}">
                <a16:creationId xmlns:a16="http://schemas.microsoft.com/office/drawing/2014/main" id="{78A36E9A-A3E4-0D4E-D9D6-A345B640FBB1}"/>
              </a:ext>
            </a:extLst>
          </p:cNvPr>
          <p:cNvCxnSpPr>
            <a:cxnSpLocks/>
            <a:stCxn id="8" idx="2"/>
          </p:cNvCxnSpPr>
          <p:nvPr/>
        </p:nvCxnSpPr>
        <p:spPr>
          <a:xfrm rot="5400000" flipH="1" flipV="1">
            <a:off x="5588788" y="2421479"/>
            <a:ext cx="110576" cy="7089041"/>
          </a:xfrm>
          <a:prstGeom prst="curvedConnector3">
            <a:avLst>
              <a:gd name="adj1" fmla="val -2959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8023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27FF1-B1C4-7BCE-6B96-E8998AA64B8A}"/>
              </a:ext>
            </a:extLst>
          </p:cNvPr>
          <p:cNvSpPr>
            <a:spLocks noGrp="1"/>
          </p:cNvSpPr>
          <p:nvPr>
            <p:ph type="title"/>
          </p:nvPr>
        </p:nvSpPr>
        <p:spPr>
          <a:xfrm>
            <a:off x="407988" y="373592"/>
            <a:ext cx="11376025" cy="900000"/>
          </a:xfrm>
        </p:spPr>
        <p:txBody>
          <a:bodyPr/>
          <a:lstStyle/>
          <a:p>
            <a:r>
              <a:rPr lang="en-GB" dirty="0"/>
              <a:t>Instability of witness bunches</a:t>
            </a:r>
          </a:p>
        </p:txBody>
      </p:sp>
      <p:sp>
        <p:nvSpPr>
          <p:cNvPr id="13" name="Content Placeholder 12">
            <a:extLst>
              <a:ext uri="{FF2B5EF4-FFF2-40B4-BE49-F238E27FC236}">
                <a16:creationId xmlns:a16="http://schemas.microsoft.com/office/drawing/2014/main" id="{99724043-CC49-A848-B7FD-666BDB7AB03C}"/>
              </a:ext>
            </a:extLst>
          </p:cNvPr>
          <p:cNvSpPr>
            <a:spLocks noGrp="1"/>
          </p:cNvSpPr>
          <p:nvPr>
            <p:ph sz="half" idx="2"/>
          </p:nvPr>
        </p:nvSpPr>
        <p:spPr>
          <a:xfrm>
            <a:off x="6172199" y="1412875"/>
            <a:ext cx="5611813" cy="4895849"/>
          </a:xfrm>
        </p:spPr>
        <p:txBody>
          <a:bodyPr/>
          <a:lstStyle/>
          <a:p>
            <a:pPr marL="342900" indent="-342900">
              <a:buFont typeface="Arial" panose="020B0604020202020204" pitchFamily="34" charset="0"/>
              <a:buChar char="•"/>
            </a:pPr>
            <a:r>
              <a:rPr lang="en-GB" dirty="0">
                <a:effectLst/>
                <a:latin typeface="Arial" panose="020B0604020202020204" pitchFamily="34" charset="0"/>
              </a:rPr>
              <a:t>Few witness bunches </a:t>
            </a:r>
            <a:r>
              <a:rPr lang="en-GB" dirty="0">
                <a:effectLst/>
                <a:latin typeface="Helvetica" pitchFamily="2" charset="0"/>
              </a:rPr>
              <a:t>became unstable during STABLE BEAM, no clear correlation with the optics, e-cloud or beam-beam</a:t>
            </a:r>
          </a:p>
          <a:p>
            <a:pPr marL="666750" lvl="1" indent="-342900">
              <a:buFont typeface="Arial" panose="020B0604020202020204" pitchFamily="34" charset="0"/>
              <a:buChar char="•"/>
            </a:pPr>
            <a:r>
              <a:rPr lang="en-GB" dirty="0">
                <a:effectLst/>
                <a:latin typeface="Arial" panose="020B0604020202020204" pitchFamily="34" charset="0"/>
              </a:rPr>
              <a:t>Important to note that </a:t>
            </a:r>
            <a:r>
              <a:rPr lang="en-GB" dirty="0">
                <a:effectLst/>
                <a:latin typeface="Helvetica" pitchFamily="2" charset="0"/>
              </a:rPr>
              <a:t>we operate with </a:t>
            </a:r>
            <a:r>
              <a:rPr lang="en-GB" dirty="0">
                <a:solidFill>
                  <a:srgbClr val="CE181E"/>
                </a:solidFill>
                <a:effectLst/>
                <a:latin typeface="Helvetica" pitchFamily="2" charset="0"/>
              </a:rPr>
              <a:t>395 A</a:t>
            </a:r>
            <a:r>
              <a:rPr lang="en-GB" dirty="0">
                <a:effectLst/>
                <a:latin typeface="Helvetica" pitchFamily="2" charset="0"/>
              </a:rPr>
              <a:t> in the octupoles, whereas in MD (fast octupole scan) the threshold is only </a:t>
            </a:r>
            <a:r>
              <a:rPr lang="en-GB" dirty="0">
                <a:solidFill>
                  <a:srgbClr val="CE181E"/>
                </a:solidFill>
                <a:effectLst/>
                <a:latin typeface="Helvetica" pitchFamily="2" charset="0"/>
              </a:rPr>
              <a:t>50 A</a:t>
            </a:r>
            <a:endParaRPr lang="en-GB" dirty="0">
              <a:effectLst/>
              <a:latin typeface="Helvetica" pitchFamily="2" charset="0"/>
            </a:endParaRPr>
          </a:p>
        </p:txBody>
      </p:sp>
      <p:sp>
        <p:nvSpPr>
          <p:cNvPr id="5" name="Date Placeholder 4">
            <a:extLst>
              <a:ext uri="{FF2B5EF4-FFF2-40B4-BE49-F238E27FC236}">
                <a16:creationId xmlns:a16="http://schemas.microsoft.com/office/drawing/2014/main" id="{2577F628-6F87-F228-DBBE-CEBFA6D9731B}"/>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6" name="Footer Placeholder 5">
            <a:extLst>
              <a:ext uri="{FF2B5EF4-FFF2-40B4-BE49-F238E27FC236}">
                <a16:creationId xmlns:a16="http://schemas.microsoft.com/office/drawing/2014/main" id="{BFCBC018-6BD7-46CF-68CD-73F43C28D4D4}"/>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8A79B19A-1E19-D919-0E0A-9C6F933CAF15}"/>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41</a:t>
            </a:fld>
            <a:endParaRPr lang="en-US" dirty="0"/>
          </a:p>
        </p:txBody>
      </p:sp>
      <p:pic>
        <p:nvPicPr>
          <p:cNvPr id="16" name="Content Placeholder 15">
            <a:extLst>
              <a:ext uri="{FF2B5EF4-FFF2-40B4-BE49-F238E27FC236}">
                <a16:creationId xmlns:a16="http://schemas.microsoft.com/office/drawing/2014/main" id="{B70C1BEB-ED73-B0CE-1800-B41B74D70053}"/>
              </a:ext>
            </a:extLst>
          </p:cNvPr>
          <p:cNvPicPr>
            <a:picLocks noGrp="1" noChangeAspect="1"/>
          </p:cNvPicPr>
          <p:nvPr>
            <p:ph sz="half" idx="1"/>
          </p:nvPr>
        </p:nvPicPr>
        <p:blipFill>
          <a:blip r:embed="rId2"/>
          <a:stretch>
            <a:fillRect/>
          </a:stretch>
        </p:blipFill>
        <p:spPr>
          <a:xfrm>
            <a:off x="407988" y="1124744"/>
            <a:ext cx="5616575" cy="3340893"/>
          </a:xfrm>
          <a:prstGeom prst="rect">
            <a:avLst/>
          </a:prstGeom>
        </p:spPr>
      </p:pic>
      <p:graphicFrame>
        <p:nvGraphicFramePr>
          <p:cNvPr id="17" name="Table 16">
            <a:extLst>
              <a:ext uri="{FF2B5EF4-FFF2-40B4-BE49-F238E27FC236}">
                <a16:creationId xmlns:a16="http://schemas.microsoft.com/office/drawing/2014/main" id="{9DAC6AD8-57D6-6850-1E8D-A403EC60F713}"/>
              </a:ext>
            </a:extLst>
          </p:cNvPr>
          <p:cNvGraphicFramePr>
            <a:graphicFrameLocks noGrp="1"/>
          </p:cNvGraphicFramePr>
          <p:nvPr>
            <p:extLst>
              <p:ext uri="{D42A27DB-BD31-4B8C-83A1-F6EECF244321}">
                <p14:modId xmlns:p14="http://schemas.microsoft.com/office/powerpoint/2010/main" val="2844120569"/>
              </p:ext>
            </p:extLst>
          </p:nvPr>
        </p:nvGraphicFramePr>
        <p:xfrm>
          <a:off x="407983" y="4465637"/>
          <a:ext cx="11376030" cy="1587705"/>
        </p:xfrm>
        <a:graphic>
          <a:graphicData uri="http://schemas.openxmlformats.org/drawingml/2006/table">
            <a:tbl>
              <a:tblPr firstRow="1" bandRow="1">
                <a:tableStyleId>{8EC20E35-A176-4012-BC5E-935CFFF8708E}</a:tableStyleId>
              </a:tblPr>
              <a:tblGrid>
                <a:gridCol w="1137603">
                  <a:extLst>
                    <a:ext uri="{9D8B030D-6E8A-4147-A177-3AD203B41FA5}">
                      <a16:colId xmlns:a16="http://schemas.microsoft.com/office/drawing/2014/main" val="1858098204"/>
                    </a:ext>
                  </a:extLst>
                </a:gridCol>
                <a:gridCol w="1137603">
                  <a:extLst>
                    <a:ext uri="{9D8B030D-6E8A-4147-A177-3AD203B41FA5}">
                      <a16:colId xmlns:a16="http://schemas.microsoft.com/office/drawing/2014/main" val="2537630598"/>
                    </a:ext>
                  </a:extLst>
                </a:gridCol>
                <a:gridCol w="1137603">
                  <a:extLst>
                    <a:ext uri="{9D8B030D-6E8A-4147-A177-3AD203B41FA5}">
                      <a16:colId xmlns:a16="http://schemas.microsoft.com/office/drawing/2014/main" val="3333016719"/>
                    </a:ext>
                  </a:extLst>
                </a:gridCol>
                <a:gridCol w="1137603">
                  <a:extLst>
                    <a:ext uri="{9D8B030D-6E8A-4147-A177-3AD203B41FA5}">
                      <a16:colId xmlns:a16="http://schemas.microsoft.com/office/drawing/2014/main" val="1546145418"/>
                    </a:ext>
                  </a:extLst>
                </a:gridCol>
                <a:gridCol w="1137603">
                  <a:extLst>
                    <a:ext uri="{9D8B030D-6E8A-4147-A177-3AD203B41FA5}">
                      <a16:colId xmlns:a16="http://schemas.microsoft.com/office/drawing/2014/main" val="3228114695"/>
                    </a:ext>
                  </a:extLst>
                </a:gridCol>
                <a:gridCol w="1137603">
                  <a:extLst>
                    <a:ext uri="{9D8B030D-6E8A-4147-A177-3AD203B41FA5}">
                      <a16:colId xmlns:a16="http://schemas.microsoft.com/office/drawing/2014/main" val="2108139225"/>
                    </a:ext>
                  </a:extLst>
                </a:gridCol>
                <a:gridCol w="1137603">
                  <a:extLst>
                    <a:ext uri="{9D8B030D-6E8A-4147-A177-3AD203B41FA5}">
                      <a16:colId xmlns:a16="http://schemas.microsoft.com/office/drawing/2014/main" val="3182254556"/>
                    </a:ext>
                  </a:extLst>
                </a:gridCol>
                <a:gridCol w="1137603">
                  <a:extLst>
                    <a:ext uri="{9D8B030D-6E8A-4147-A177-3AD203B41FA5}">
                      <a16:colId xmlns:a16="http://schemas.microsoft.com/office/drawing/2014/main" val="562426829"/>
                    </a:ext>
                  </a:extLst>
                </a:gridCol>
                <a:gridCol w="1137603">
                  <a:extLst>
                    <a:ext uri="{9D8B030D-6E8A-4147-A177-3AD203B41FA5}">
                      <a16:colId xmlns:a16="http://schemas.microsoft.com/office/drawing/2014/main" val="3030015015"/>
                    </a:ext>
                  </a:extLst>
                </a:gridCol>
                <a:gridCol w="1137603">
                  <a:extLst>
                    <a:ext uri="{9D8B030D-6E8A-4147-A177-3AD203B41FA5}">
                      <a16:colId xmlns:a16="http://schemas.microsoft.com/office/drawing/2014/main" val="992891336"/>
                    </a:ext>
                  </a:extLst>
                </a:gridCol>
              </a:tblGrid>
              <a:tr h="207813">
                <a:tc>
                  <a:txBody>
                    <a:bodyPr/>
                    <a:lstStyle/>
                    <a:p>
                      <a:r>
                        <a:rPr lang="en-GB" sz="1200" dirty="0">
                          <a:effectLst/>
                        </a:rPr>
                        <a:t>Fill</a:t>
                      </a:r>
                      <a:endParaRPr lang="en-GB" sz="1200" dirty="0">
                        <a:effectLst/>
                        <a:latin typeface="Helvetica" pitchFamily="2" charset="0"/>
                      </a:endParaRPr>
                    </a:p>
                  </a:txBody>
                  <a:tcPr marL="47625" marR="47625" marT="0" marB="0" anchor="ctr"/>
                </a:tc>
                <a:tc>
                  <a:txBody>
                    <a:bodyPr/>
                    <a:lstStyle/>
                    <a:p>
                      <a:r>
                        <a:rPr lang="en-GB" sz="1200">
                          <a:effectLst/>
                        </a:rPr>
                        <a:t>Plane</a:t>
                      </a:r>
                      <a:endParaRPr lang="en-GB" sz="1200">
                        <a:effectLst/>
                        <a:latin typeface="Helvetica" pitchFamily="2" charset="0"/>
                      </a:endParaRPr>
                    </a:p>
                  </a:txBody>
                  <a:tcPr marL="47625" marR="47625" marT="0" marB="0" anchor="ctr"/>
                </a:tc>
                <a:tc>
                  <a:txBody>
                    <a:bodyPr/>
                    <a:lstStyle/>
                    <a:p>
                      <a:r>
                        <a:rPr lang="en-GB" sz="1200">
                          <a:effectLst/>
                        </a:rPr>
                        <a:t>beam</a:t>
                      </a:r>
                      <a:endParaRPr lang="en-GB" sz="1200">
                        <a:effectLst/>
                        <a:latin typeface="Helvetica" pitchFamily="2" charset="0"/>
                      </a:endParaRPr>
                    </a:p>
                  </a:txBody>
                  <a:tcPr marL="47625" marR="47625" marT="0" marB="0" anchor="ctr"/>
                </a:tc>
                <a:tc>
                  <a:txBody>
                    <a:bodyPr/>
                    <a:lstStyle/>
                    <a:p>
                      <a:r>
                        <a:rPr lang="el-GR" sz="1200">
                          <a:effectLst/>
                        </a:rPr>
                        <a:t>β*[</a:t>
                      </a:r>
                      <a:r>
                        <a:rPr lang="en-GB" sz="1200">
                          <a:effectLst/>
                        </a:rPr>
                        <a:t>cm]</a:t>
                      </a:r>
                      <a:endParaRPr lang="en-GB" sz="1200">
                        <a:effectLst/>
                        <a:latin typeface="Helvetica" pitchFamily="2" charset="0"/>
                      </a:endParaRPr>
                    </a:p>
                  </a:txBody>
                  <a:tcPr marL="47625" marR="47625" marT="0" marB="0" anchor="ctr"/>
                </a:tc>
                <a:tc>
                  <a:txBody>
                    <a:bodyPr/>
                    <a:lstStyle/>
                    <a:p>
                      <a:r>
                        <a:rPr lang="en-GB" sz="1200">
                          <a:effectLst/>
                        </a:rPr>
                        <a:t>Bunches</a:t>
                      </a:r>
                      <a:endParaRPr lang="en-GB" sz="1200">
                        <a:effectLst/>
                        <a:latin typeface="Helvetica" pitchFamily="2" charset="0"/>
                      </a:endParaRPr>
                    </a:p>
                  </a:txBody>
                  <a:tcPr marL="47625" marR="47625" marT="0" marB="0" anchor="ctr"/>
                </a:tc>
                <a:tc>
                  <a:txBody>
                    <a:bodyPr/>
                    <a:lstStyle/>
                    <a:p>
                      <a:r>
                        <a:rPr lang="en-GB" sz="1200">
                          <a:effectLst/>
                        </a:rPr>
                        <a:t>LR IP1 / 5</a:t>
                      </a:r>
                      <a:endParaRPr lang="en-GB" sz="1200">
                        <a:effectLst/>
                        <a:latin typeface="Helvetica" pitchFamily="2" charset="0"/>
                      </a:endParaRPr>
                    </a:p>
                  </a:txBody>
                  <a:tcPr marL="47625" marR="47625" marT="0" marB="0" anchor="ctr"/>
                </a:tc>
                <a:tc>
                  <a:txBody>
                    <a:bodyPr/>
                    <a:lstStyle/>
                    <a:p>
                      <a:r>
                        <a:rPr lang="en-GB" sz="1200">
                          <a:effectLst/>
                        </a:rPr>
                        <a:t>HO*</a:t>
                      </a:r>
                      <a:br>
                        <a:rPr lang="en-GB" sz="1200">
                          <a:effectLst/>
                        </a:rPr>
                      </a:br>
                      <a:r>
                        <a:rPr lang="en-GB" sz="1200">
                          <a:effectLst/>
                        </a:rPr>
                        <a:t>IP2</a:t>
                      </a:r>
                      <a:endParaRPr lang="en-GB" sz="1200">
                        <a:effectLst/>
                        <a:latin typeface="Helvetica" pitchFamily="2" charset="0"/>
                      </a:endParaRPr>
                    </a:p>
                  </a:txBody>
                  <a:tcPr marL="47625" marR="47625" marT="0" marB="0" anchor="ctr"/>
                </a:tc>
                <a:tc>
                  <a:txBody>
                    <a:bodyPr/>
                    <a:lstStyle/>
                    <a:p>
                      <a:r>
                        <a:rPr lang="en-GB" sz="1200">
                          <a:effectLst/>
                        </a:rPr>
                        <a:t>LR</a:t>
                      </a:r>
                      <a:br>
                        <a:rPr lang="en-GB" sz="1200">
                          <a:effectLst/>
                        </a:rPr>
                      </a:br>
                      <a:r>
                        <a:rPr lang="en-GB" sz="1200">
                          <a:effectLst/>
                        </a:rPr>
                        <a:t>IP2</a:t>
                      </a:r>
                      <a:endParaRPr lang="en-GB" sz="1200">
                        <a:effectLst/>
                        <a:latin typeface="Helvetica" pitchFamily="2" charset="0"/>
                      </a:endParaRPr>
                    </a:p>
                  </a:txBody>
                  <a:tcPr marL="47625" marR="47625" marT="0" marB="0" anchor="ctr"/>
                </a:tc>
                <a:tc>
                  <a:txBody>
                    <a:bodyPr/>
                    <a:lstStyle/>
                    <a:p>
                      <a:r>
                        <a:rPr lang="en-GB" sz="1200">
                          <a:effectLst/>
                        </a:rPr>
                        <a:t>HO*</a:t>
                      </a:r>
                      <a:br>
                        <a:rPr lang="en-GB" sz="1200">
                          <a:effectLst/>
                        </a:rPr>
                      </a:br>
                      <a:r>
                        <a:rPr lang="en-GB" sz="1200">
                          <a:effectLst/>
                        </a:rPr>
                        <a:t>IP8</a:t>
                      </a:r>
                      <a:endParaRPr lang="en-GB" sz="1200">
                        <a:effectLst/>
                        <a:latin typeface="Helvetica" pitchFamily="2" charset="0"/>
                      </a:endParaRPr>
                    </a:p>
                  </a:txBody>
                  <a:tcPr marL="47625" marR="47625" marT="0" marB="0" anchor="ctr"/>
                </a:tc>
                <a:tc>
                  <a:txBody>
                    <a:bodyPr/>
                    <a:lstStyle/>
                    <a:p>
                      <a:r>
                        <a:rPr lang="en-GB" sz="1200" dirty="0">
                          <a:effectLst/>
                        </a:rPr>
                        <a:t>LR</a:t>
                      </a:r>
                      <a:br>
                        <a:rPr lang="en-GB" sz="1200" dirty="0">
                          <a:effectLst/>
                        </a:rPr>
                      </a:br>
                      <a:r>
                        <a:rPr lang="en-GB" sz="1200" dirty="0">
                          <a:effectLst/>
                        </a:rPr>
                        <a:t>IP8</a:t>
                      </a:r>
                      <a:endParaRPr lang="en-GB" sz="1200" dirty="0">
                        <a:effectLst/>
                        <a:latin typeface="Helvetica" pitchFamily="2" charset="0"/>
                      </a:endParaRPr>
                    </a:p>
                  </a:txBody>
                  <a:tcPr marL="47625" marR="47625" marT="0" marB="0" anchor="ctr"/>
                </a:tc>
                <a:extLst>
                  <a:ext uri="{0D108BD9-81ED-4DB2-BD59-A6C34878D82A}">
                    <a16:rowId xmlns:a16="http://schemas.microsoft.com/office/drawing/2014/main" val="1518001655"/>
                  </a:ext>
                </a:extLst>
              </a:tr>
              <a:tr h="207813">
                <a:tc>
                  <a:txBody>
                    <a:bodyPr/>
                    <a:lstStyle/>
                    <a:p>
                      <a:r>
                        <a:rPr lang="en-CH" sz="1200" dirty="0">
                          <a:effectLst/>
                        </a:rPr>
                        <a:t>8784</a:t>
                      </a:r>
                      <a:endParaRPr lang="en-CH" sz="1200" dirty="0">
                        <a:effectLst/>
                        <a:latin typeface="Helvetica" pitchFamily="2" charset="0"/>
                      </a:endParaRPr>
                    </a:p>
                  </a:txBody>
                  <a:tcPr marL="47625" marR="47625" marT="0" marB="0" anchor="ctr"/>
                </a:tc>
                <a:tc>
                  <a:txBody>
                    <a:bodyPr/>
                    <a:lstStyle/>
                    <a:p>
                      <a:r>
                        <a:rPr lang="en-GB" sz="1200">
                          <a:effectLst/>
                        </a:rPr>
                        <a:t>V</a:t>
                      </a:r>
                      <a:endParaRPr lang="en-GB"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45</a:t>
                      </a:r>
                      <a:endParaRPr lang="en-CH" sz="1200">
                        <a:effectLst/>
                        <a:latin typeface="Helvetica" pitchFamily="2" charset="0"/>
                      </a:endParaRPr>
                    </a:p>
                  </a:txBody>
                  <a:tcPr marL="47625" marR="47625" marT="0" marB="0" anchor="ctr"/>
                </a:tc>
                <a:tc>
                  <a:txBody>
                    <a:bodyPr/>
                    <a:lstStyle/>
                    <a:p>
                      <a:r>
                        <a:rPr lang="en-GB" sz="1200">
                          <a:effectLst/>
                        </a:rPr>
                        <a:t>Few last of 12b</a:t>
                      </a:r>
                      <a:endParaRPr lang="en-GB" sz="1200">
                        <a:effectLst/>
                        <a:latin typeface="Helvetica" pitchFamily="2" charset="0"/>
                      </a:endParaRPr>
                    </a:p>
                  </a:txBody>
                  <a:tcPr marL="47625" marR="47625" marT="0" marB="0" anchor="ctr"/>
                </a:tc>
                <a:tc>
                  <a:txBody>
                    <a:bodyPr/>
                    <a:lstStyle/>
                    <a:p>
                      <a:r>
                        <a:rPr lang="en-CH" sz="1200">
                          <a:effectLst/>
                        </a:rPr>
                        <a:t>~8</a:t>
                      </a:r>
                      <a:endParaRPr lang="en-CH"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~31</a:t>
                      </a:r>
                      <a:endParaRPr lang="en-CH" sz="1200">
                        <a:effectLst/>
                        <a:latin typeface="Helvetica" pitchFamily="2" charset="0"/>
                      </a:endParaRPr>
                    </a:p>
                  </a:txBody>
                  <a:tcPr marL="47625" marR="47625" marT="0" marB="0" anchor="ctr"/>
                </a:tc>
                <a:tc>
                  <a:txBody>
                    <a:bodyPr/>
                    <a:lstStyle/>
                    <a:p>
                      <a:r>
                        <a:rPr lang="en-CH" sz="1200">
                          <a:effectLst/>
                        </a:rPr>
                        <a:t>0</a:t>
                      </a:r>
                      <a:endParaRPr lang="en-CH" sz="1200">
                        <a:effectLst/>
                        <a:latin typeface="Helvetica" pitchFamily="2" charset="0"/>
                      </a:endParaRPr>
                    </a:p>
                  </a:txBody>
                  <a:tcPr marL="47625" marR="47625" marT="0" marB="0" anchor="ctr"/>
                </a:tc>
                <a:tc>
                  <a:txBody>
                    <a:bodyPr/>
                    <a:lstStyle/>
                    <a:p>
                      <a:r>
                        <a:rPr lang="en-CH" sz="1200">
                          <a:effectLst/>
                        </a:rPr>
                        <a:t>~12</a:t>
                      </a:r>
                      <a:endParaRPr lang="en-CH" sz="1200">
                        <a:effectLst/>
                        <a:latin typeface="Helvetica" pitchFamily="2" charset="0"/>
                      </a:endParaRPr>
                    </a:p>
                  </a:txBody>
                  <a:tcPr marL="47625" marR="47625" marT="0" marB="0" anchor="ctr"/>
                </a:tc>
                <a:extLst>
                  <a:ext uri="{0D108BD9-81ED-4DB2-BD59-A6C34878D82A}">
                    <a16:rowId xmlns:a16="http://schemas.microsoft.com/office/drawing/2014/main" val="742791315"/>
                  </a:ext>
                </a:extLst>
              </a:tr>
              <a:tr h="207813">
                <a:tc>
                  <a:txBody>
                    <a:bodyPr/>
                    <a:lstStyle/>
                    <a:p>
                      <a:r>
                        <a:rPr lang="en-CH" sz="1200">
                          <a:effectLst/>
                        </a:rPr>
                        <a:t>8786</a:t>
                      </a:r>
                      <a:endParaRPr lang="en-CH" sz="1200">
                        <a:effectLst/>
                        <a:latin typeface="Helvetica" pitchFamily="2" charset="0"/>
                      </a:endParaRPr>
                    </a:p>
                  </a:txBody>
                  <a:tcPr marL="47625" marR="47625" marT="0" marB="0" anchor="ctr"/>
                </a:tc>
                <a:tc>
                  <a:txBody>
                    <a:bodyPr/>
                    <a:lstStyle/>
                    <a:p>
                      <a:r>
                        <a:rPr lang="en-GB" sz="1200">
                          <a:effectLst/>
                        </a:rPr>
                        <a:t>V</a:t>
                      </a:r>
                      <a:endParaRPr lang="en-GB"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45</a:t>
                      </a:r>
                      <a:endParaRPr lang="en-CH" sz="1200">
                        <a:effectLst/>
                        <a:latin typeface="Helvetica" pitchFamily="2" charset="0"/>
                      </a:endParaRPr>
                    </a:p>
                  </a:txBody>
                  <a:tcPr marL="47625" marR="47625" marT="0" marB="0" anchor="ctr"/>
                </a:tc>
                <a:tc>
                  <a:txBody>
                    <a:bodyPr/>
                    <a:lstStyle/>
                    <a:p>
                      <a:r>
                        <a:rPr lang="en-GB" sz="1200">
                          <a:effectLst/>
                        </a:rPr>
                        <a:t>Few last of 12b</a:t>
                      </a:r>
                      <a:endParaRPr lang="en-GB" sz="1200">
                        <a:effectLst/>
                        <a:latin typeface="Helvetica" pitchFamily="2" charset="0"/>
                      </a:endParaRPr>
                    </a:p>
                  </a:txBody>
                  <a:tcPr marL="47625" marR="47625" marT="0" marB="0" anchor="ctr"/>
                </a:tc>
                <a:tc>
                  <a:txBody>
                    <a:bodyPr/>
                    <a:lstStyle/>
                    <a:p>
                      <a:r>
                        <a:rPr lang="en-CH" sz="1200">
                          <a:effectLst/>
                        </a:rPr>
                        <a:t>~8</a:t>
                      </a:r>
                      <a:endParaRPr lang="en-CH"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~31</a:t>
                      </a:r>
                      <a:endParaRPr lang="en-CH" sz="1200">
                        <a:effectLst/>
                        <a:latin typeface="Helvetica" pitchFamily="2" charset="0"/>
                      </a:endParaRPr>
                    </a:p>
                  </a:txBody>
                  <a:tcPr marL="47625" marR="47625" marT="0" marB="0" anchor="ctr"/>
                </a:tc>
                <a:tc>
                  <a:txBody>
                    <a:bodyPr/>
                    <a:lstStyle/>
                    <a:p>
                      <a:r>
                        <a:rPr lang="en-CH" sz="1200">
                          <a:effectLst/>
                        </a:rPr>
                        <a:t>0</a:t>
                      </a:r>
                      <a:endParaRPr lang="en-CH" sz="1200">
                        <a:effectLst/>
                        <a:latin typeface="Helvetica" pitchFamily="2" charset="0"/>
                      </a:endParaRPr>
                    </a:p>
                  </a:txBody>
                  <a:tcPr marL="47625" marR="47625" marT="0" marB="0" anchor="ctr"/>
                </a:tc>
                <a:tc>
                  <a:txBody>
                    <a:bodyPr/>
                    <a:lstStyle/>
                    <a:p>
                      <a:r>
                        <a:rPr lang="en-CH" sz="1200">
                          <a:effectLst/>
                        </a:rPr>
                        <a:t>~12</a:t>
                      </a:r>
                      <a:endParaRPr lang="en-CH" sz="1200">
                        <a:effectLst/>
                        <a:latin typeface="Helvetica" pitchFamily="2" charset="0"/>
                      </a:endParaRPr>
                    </a:p>
                  </a:txBody>
                  <a:tcPr marL="47625" marR="47625" marT="0" marB="0" anchor="ctr"/>
                </a:tc>
                <a:extLst>
                  <a:ext uri="{0D108BD9-81ED-4DB2-BD59-A6C34878D82A}">
                    <a16:rowId xmlns:a16="http://schemas.microsoft.com/office/drawing/2014/main" val="1299440959"/>
                  </a:ext>
                </a:extLst>
              </a:tr>
              <a:tr h="103906">
                <a:tc>
                  <a:txBody>
                    <a:bodyPr/>
                    <a:lstStyle/>
                    <a:p>
                      <a:r>
                        <a:rPr lang="en-CH" sz="1200">
                          <a:effectLst/>
                        </a:rPr>
                        <a:t>8807</a:t>
                      </a:r>
                      <a:endParaRPr lang="en-CH" sz="1200">
                        <a:effectLst/>
                        <a:latin typeface="Helvetica" pitchFamily="2" charset="0"/>
                      </a:endParaRPr>
                    </a:p>
                  </a:txBody>
                  <a:tcPr marL="47625" marR="47625" marT="0" marB="0" anchor="ctr"/>
                </a:tc>
                <a:tc>
                  <a:txBody>
                    <a:bodyPr/>
                    <a:lstStyle/>
                    <a:p>
                      <a:r>
                        <a:rPr lang="en-GB" sz="1200">
                          <a:effectLst/>
                        </a:rPr>
                        <a:t>V</a:t>
                      </a:r>
                      <a:endParaRPr lang="en-GB"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120</a:t>
                      </a:r>
                      <a:endParaRPr lang="en-CH" sz="1200">
                        <a:effectLst/>
                        <a:latin typeface="Helvetica" pitchFamily="2" charset="0"/>
                      </a:endParaRPr>
                    </a:p>
                  </a:txBody>
                  <a:tcPr marL="47625" marR="47625" marT="0" marB="0" anchor="ctr"/>
                </a:tc>
                <a:tc>
                  <a:txBody>
                    <a:bodyPr/>
                    <a:lstStyle/>
                    <a:p>
                      <a:r>
                        <a:rPr lang="en-GB" sz="1200">
                          <a:effectLst/>
                        </a:rPr>
                        <a:t>INDIV</a:t>
                      </a:r>
                      <a:endParaRPr lang="en-GB"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0</a:t>
                      </a:r>
                      <a:endParaRPr lang="en-CH"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27</a:t>
                      </a:r>
                      <a:endParaRPr lang="en-CH" sz="1200">
                        <a:effectLst/>
                        <a:latin typeface="Helvetica" pitchFamily="2" charset="0"/>
                      </a:endParaRPr>
                    </a:p>
                  </a:txBody>
                  <a:tcPr marL="47625" marR="47625" marT="0" marB="0" anchor="ctr"/>
                </a:tc>
                <a:extLst>
                  <a:ext uri="{0D108BD9-81ED-4DB2-BD59-A6C34878D82A}">
                    <a16:rowId xmlns:a16="http://schemas.microsoft.com/office/drawing/2014/main" val="2707105587"/>
                  </a:ext>
                </a:extLst>
              </a:tr>
              <a:tr h="207813">
                <a:tc>
                  <a:txBody>
                    <a:bodyPr/>
                    <a:lstStyle/>
                    <a:p>
                      <a:r>
                        <a:rPr lang="en-CH" sz="1200">
                          <a:effectLst/>
                        </a:rPr>
                        <a:t>8850</a:t>
                      </a:r>
                      <a:endParaRPr lang="en-CH" sz="1200">
                        <a:effectLst/>
                        <a:latin typeface="Helvetica" pitchFamily="2" charset="0"/>
                      </a:endParaRPr>
                    </a:p>
                  </a:txBody>
                  <a:tcPr marL="47625" marR="47625" marT="0" marB="0" anchor="ctr"/>
                </a:tc>
                <a:tc>
                  <a:txBody>
                    <a:bodyPr/>
                    <a:lstStyle/>
                    <a:p>
                      <a:r>
                        <a:rPr lang="en-GB" sz="1200">
                          <a:effectLst/>
                        </a:rPr>
                        <a:t>V</a:t>
                      </a:r>
                      <a:endParaRPr lang="en-GB"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100</a:t>
                      </a:r>
                      <a:endParaRPr lang="en-CH" sz="1200">
                        <a:effectLst/>
                        <a:latin typeface="Helvetica" pitchFamily="2" charset="0"/>
                      </a:endParaRPr>
                    </a:p>
                  </a:txBody>
                  <a:tcPr marL="47625" marR="47625" marT="0" marB="0" anchor="ctr"/>
                </a:tc>
                <a:tc>
                  <a:txBody>
                    <a:bodyPr/>
                    <a:lstStyle/>
                    <a:p>
                      <a:r>
                        <a:rPr lang="en-GB" sz="1200">
                          <a:effectLst/>
                        </a:rPr>
                        <a:t>Few first of 12b</a:t>
                      </a:r>
                      <a:endParaRPr lang="en-GB" sz="1200">
                        <a:effectLst/>
                        <a:latin typeface="Helvetica" pitchFamily="2" charset="0"/>
                      </a:endParaRPr>
                    </a:p>
                  </a:txBody>
                  <a:tcPr marL="47625" marR="47625" marT="0" marB="0" anchor="ctr"/>
                </a:tc>
                <a:tc>
                  <a:txBody>
                    <a:bodyPr/>
                    <a:lstStyle/>
                    <a:p>
                      <a:r>
                        <a:rPr lang="en-CH" sz="1200">
                          <a:effectLst/>
                        </a:rPr>
                        <a:t>12</a:t>
                      </a:r>
                      <a:endParaRPr lang="en-CH" sz="1200">
                        <a:effectLst/>
                        <a:latin typeface="Helvetica" pitchFamily="2" charset="0"/>
                      </a:endParaRPr>
                    </a:p>
                  </a:txBody>
                  <a:tcPr marL="47625" marR="47625" marT="0" marB="0" anchor="ctr"/>
                </a:tc>
                <a:tc>
                  <a:txBody>
                    <a:bodyPr/>
                    <a:lstStyle/>
                    <a:p>
                      <a:r>
                        <a:rPr lang="en-CH" sz="1200">
                          <a:effectLst/>
                        </a:rPr>
                        <a:t>0</a:t>
                      </a:r>
                      <a:endParaRPr lang="en-CH" sz="1200">
                        <a:effectLst/>
                        <a:latin typeface="Helvetica" pitchFamily="2" charset="0"/>
                      </a:endParaRPr>
                    </a:p>
                  </a:txBody>
                  <a:tcPr marL="47625" marR="47625" marT="0" marB="0" anchor="ctr"/>
                </a:tc>
                <a:tc>
                  <a:txBody>
                    <a:bodyPr/>
                    <a:lstStyle/>
                    <a:p>
                      <a:r>
                        <a:rPr lang="en-CH" sz="1200">
                          <a:effectLst/>
                        </a:rPr>
                        <a:t>24</a:t>
                      </a:r>
                      <a:endParaRPr lang="en-CH"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~32</a:t>
                      </a:r>
                      <a:endParaRPr lang="en-CH" sz="1200">
                        <a:effectLst/>
                        <a:latin typeface="Helvetica" pitchFamily="2" charset="0"/>
                      </a:endParaRPr>
                    </a:p>
                  </a:txBody>
                  <a:tcPr marL="47625" marR="47625" marT="0" marB="0" anchor="ctr"/>
                </a:tc>
                <a:extLst>
                  <a:ext uri="{0D108BD9-81ED-4DB2-BD59-A6C34878D82A}">
                    <a16:rowId xmlns:a16="http://schemas.microsoft.com/office/drawing/2014/main" val="599422250"/>
                  </a:ext>
                </a:extLst>
              </a:tr>
              <a:tr h="207813">
                <a:tc>
                  <a:txBody>
                    <a:bodyPr/>
                    <a:lstStyle/>
                    <a:p>
                      <a:r>
                        <a:rPr lang="en-CH" sz="1200">
                          <a:effectLst/>
                        </a:rPr>
                        <a:t>8850</a:t>
                      </a:r>
                      <a:endParaRPr lang="en-CH" sz="1200">
                        <a:effectLst/>
                        <a:latin typeface="Helvetica" pitchFamily="2" charset="0"/>
                      </a:endParaRPr>
                    </a:p>
                  </a:txBody>
                  <a:tcPr marL="47625" marR="47625" marT="0" marB="0" anchor="ctr"/>
                </a:tc>
                <a:tc>
                  <a:txBody>
                    <a:bodyPr/>
                    <a:lstStyle/>
                    <a:p>
                      <a:r>
                        <a:rPr lang="en-GB" sz="1200">
                          <a:effectLst/>
                        </a:rPr>
                        <a:t>V</a:t>
                      </a:r>
                      <a:endParaRPr lang="en-GB" sz="1200">
                        <a:effectLst/>
                        <a:latin typeface="Helvetica" pitchFamily="2" charset="0"/>
                      </a:endParaRPr>
                    </a:p>
                  </a:txBody>
                  <a:tcPr marL="47625" marR="47625" marT="0" marB="0" anchor="ctr"/>
                </a:tc>
                <a:tc>
                  <a:txBody>
                    <a:bodyPr/>
                    <a:lstStyle/>
                    <a:p>
                      <a:r>
                        <a:rPr lang="en-CH" sz="1200">
                          <a:effectLst/>
                        </a:rPr>
                        <a:t>2</a:t>
                      </a:r>
                      <a:endParaRPr lang="en-CH" sz="1200">
                        <a:effectLst/>
                        <a:latin typeface="Helvetica" pitchFamily="2" charset="0"/>
                      </a:endParaRPr>
                    </a:p>
                  </a:txBody>
                  <a:tcPr marL="47625" marR="47625" marT="0" marB="0" anchor="ctr"/>
                </a:tc>
                <a:tc>
                  <a:txBody>
                    <a:bodyPr/>
                    <a:lstStyle/>
                    <a:p>
                      <a:r>
                        <a:rPr lang="en-CH" sz="1200">
                          <a:effectLst/>
                        </a:rPr>
                        <a:t>64</a:t>
                      </a:r>
                      <a:endParaRPr lang="en-CH" sz="1200">
                        <a:effectLst/>
                        <a:latin typeface="Helvetica" pitchFamily="2" charset="0"/>
                      </a:endParaRPr>
                    </a:p>
                  </a:txBody>
                  <a:tcPr marL="47625" marR="47625" marT="0" marB="0" anchor="ctr"/>
                </a:tc>
                <a:tc>
                  <a:txBody>
                    <a:bodyPr/>
                    <a:lstStyle/>
                    <a:p>
                      <a:r>
                        <a:rPr lang="en-GB" sz="1200">
                          <a:effectLst/>
                        </a:rPr>
                        <a:t>Few first of 12b</a:t>
                      </a:r>
                      <a:endParaRPr lang="en-GB" sz="1200">
                        <a:effectLst/>
                        <a:latin typeface="Helvetica" pitchFamily="2" charset="0"/>
                      </a:endParaRPr>
                    </a:p>
                  </a:txBody>
                  <a:tcPr marL="47625" marR="47625" marT="0" marB="0" anchor="ctr"/>
                </a:tc>
                <a:tc>
                  <a:txBody>
                    <a:bodyPr/>
                    <a:lstStyle/>
                    <a:p>
                      <a:r>
                        <a:rPr lang="en-CH" sz="1200">
                          <a:effectLst/>
                        </a:rPr>
                        <a:t>~8</a:t>
                      </a:r>
                      <a:endParaRPr lang="en-CH"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27</a:t>
                      </a:r>
                      <a:endParaRPr lang="en-CH"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~20</a:t>
                      </a:r>
                      <a:endParaRPr lang="en-CH" sz="1200">
                        <a:effectLst/>
                        <a:latin typeface="Helvetica" pitchFamily="2" charset="0"/>
                      </a:endParaRPr>
                    </a:p>
                  </a:txBody>
                  <a:tcPr marL="47625" marR="47625" marT="0" marB="0" anchor="ctr"/>
                </a:tc>
                <a:extLst>
                  <a:ext uri="{0D108BD9-81ED-4DB2-BD59-A6C34878D82A}">
                    <a16:rowId xmlns:a16="http://schemas.microsoft.com/office/drawing/2014/main" val="1371003144"/>
                  </a:ext>
                </a:extLst>
              </a:tr>
              <a:tr h="207813">
                <a:tc>
                  <a:txBody>
                    <a:bodyPr/>
                    <a:lstStyle/>
                    <a:p>
                      <a:r>
                        <a:rPr lang="en-CH" sz="1200">
                          <a:effectLst/>
                        </a:rPr>
                        <a:t>8858</a:t>
                      </a:r>
                      <a:endParaRPr lang="en-CH" sz="1200">
                        <a:effectLst/>
                        <a:latin typeface="Helvetica" pitchFamily="2" charset="0"/>
                      </a:endParaRPr>
                    </a:p>
                  </a:txBody>
                  <a:tcPr marL="47625" marR="47625" marT="0" marB="0" anchor="ctr"/>
                </a:tc>
                <a:tc>
                  <a:txBody>
                    <a:bodyPr/>
                    <a:lstStyle/>
                    <a:p>
                      <a:r>
                        <a:rPr lang="en-GB" sz="1200">
                          <a:effectLst/>
                        </a:rPr>
                        <a:t>V</a:t>
                      </a:r>
                      <a:endParaRPr lang="en-GB"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33</a:t>
                      </a:r>
                      <a:endParaRPr lang="en-CH" sz="1200">
                        <a:effectLst/>
                        <a:latin typeface="Helvetica" pitchFamily="2" charset="0"/>
                      </a:endParaRPr>
                    </a:p>
                  </a:txBody>
                  <a:tcPr marL="47625" marR="47625" marT="0" marB="0" anchor="ctr"/>
                </a:tc>
                <a:tc>
                  <a:txBody>
                    <a:bodyPr/>
                    <a:lstStyle/>
                    <a:p>
                      <a:r>
                        <a:rPr lang="en-GB" sz="1200">
                          <a:effectLst/>
                        </a:rPr>
                        <a:t>Few last of 12b</a:t>
                      </a:r>
                      <a:endParaRPr lang="en-GB" sz="1200">
                        <a:effectLst/>
                        <a:latin typeface="Helvetica" pitchFamily="2" charset="0"/>
                      </a:endParaRPr>
                    </a:p>
                  </a:txBody>
                  <a:tcPr marL="47625" marR="47625" marT="0" marB="0" anchor="ctr"/>
                </a:tc>
                <a:tc>
                  <a:txBody>
                    <a:bodyPr/>
                    <a:lstStyle/>
                    <a:p>
                      <a:r>
                        <a:rPr lang="en-CH" sz="1200">
                          <a:effectLst/>
                        </a:rPr>
                        <a:t>~8</a:t>
                      </a:r>
                      <a:endParaRPr lang="en-CH" sz="1200">
                        <a:effectLst/>
                        <a:latin typeface="Helvetica" pitchFamily="2" charset="0"/>
                      </a:endParaRPr>
                    </a:p>
                  </a:txBody>
                  <a:tcPr marL="47625" marR="47625" marT="0" marB="0" anchor="ctr"/>
                </a:tc>
                <a:tc>
                  <a:txBody>
                    <a:bodyPr/>
                    <a:lstStyle/>
                    <a:p>
                      <a:r>
                        <a:rPr lang="en-CH" sz="1200">
                          <a:effectLst/>
                        </a:rPr>
                        <a:t>1</a:t>
                      </a:r>
                      <a:endParaRPr lang="en-CH" sz="1200">
                        <a:effectLst/>
                        <a:latin typeface="Helvetica" pitchFamily="2" charset="0"/>
                      </a:endParaRPr>
                    </a:p>
                  </a:txBody>
                  <a:tcPr marL="47625" marR="47625" marT="0" marB="0" anchor="ctr"/>
                </a:tc>
                <a:tc>
                  <a:txBody>
                    <a:bodyPr/>
                    <a:lstStyle/>
                    <a:p>
                      <a:r>
                        <a:rPr lang="en-CH" sz="1200">
                          <a:effectLst/>
                        </a:rPr>
                        <a:t>~25</a:t>
                      </a:r>
                      <a:endParaRPr lang="en-CH" sz="1200">
                        <a:effectLst/>
                        <a:latin typeface="Helvetica" pitchFamily="2" charset="0"/>
                      </a:endParaRPr>
                    </a:p>
                  </a:txBody>
                  <a:tcPr marL="47625" marR="47625" marT="0" marB="0" anchor="ctr"/>
                </a:tc>
                <a:tc>
                  <a:txBody>
                    <a:bodyPr/>
                    <a:lstStyle/>
                    <a:p>
                      <a:r>
                        <a:rPr lang="en-CH" sz="1200">
                          <a:effectLst/>
                        </a:rPr>
                        <a:t>0</a:t>
                      </a:r>
                      <a:endParaRPr lang="en-CH" sz="1200">
                        <a:effectLst/>
                        <a:latin typeface="Helvetica" pitchFamily="2" charset="0"/>
                      </a:endParaRPr>
                    </a:p>
                  </a:txBody>
                  <a:tcPr marL="47625" marR="47625" marT="0" marB="0" anchor="ctr"/>
                </a:tc>
                <a:tc>
                  <a:txBody>
                    <a:bodyPr/>
                    <a:lstStyle/>
                    <a:p>
                      <a:r>
                        <a:rPr lang="en-CH" sz="1200" dirty="0">
                          <a:effectLst/>
                        </a:rPr>
                        <a:t>0</a:t>
                      </a:r>
                      <a:endParaRPr lang="en-CH" sz="1200" dirty="0">
                        <a:effectLst/>
                        <a:latin typeface="Helvetica" pitchFamily="2" charset="0"/>
                      </a:endParaRPr>
                    </a:p>
                  </a:txBody>
                  <a:tcPr marL="47625" marR="47625" marT="0" marB="0" anchor="ctr"/>
                </a:tc>
                <a:extLst>
                  <a:ext uri="{0D108BD9-81ED-4DB2-BD59-A6C34878D82A}">
                    <a16:rowId xmlns:a16="http://schemas.microsoft.com/office/drawing/2014/main" val="1081062339"/>
                  </a:ext>
                </a:extLst>
              </a:tr>
            </a:tbl>
          </a:graphicData>
        </a:graphic>
      </p:graphicFrame>
    </p:spTree>
    <p:extLst>
      <p:ext uri="{BB962C8B-B14F-4D97-AF65-F5344CB8AC3E}">
        <p14:creationId xmlns:p14="http://schemas.microsoft.com/office/powerpoint/2010/main" val="27494438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D13E7-E666-D51F-C1CF-330911338A89}"/>
              </a:ext>
            </a:extLst>
          </p:cNvPr>
          <p:cNvSpPr>
            <a:spLocks noGrp="1"/>
          </p:cNvSpPr>
          <p:nvPr>
            <p:ph type="title"/>
          </p:nvPr>
        </p:nvSpPr>
        <p:spPr>
          <a:xfrm>
            <a:off x="407988" y="373592"/>
            <a:ext cx="11376025" cy="900000"/>
          </a:xfrm>
        </p:spPr>
        <p:txBody>
          <a:bodyPr/>
          <a:lstStyle/>
          <a:p>
            <a:r>
              <a:rPr lang="en-GB" dirty="0"/>
              <a:t>Instabilities during high beta run</a:t>
            </a:r>
            <a:br>
              <a:rPr lang="en-GB" dirty="0"/>
            </a:br>
            <a:endParaRPr lang="en-US" dirty="0"/>
          </a:p>
        </p:txBody>
      </p:sp>
      <p:sp>
        <p:nvSpPr>
          <p:cNvPr id="13" name="Content Placeholder 12">
            <a:extLst>
              <a:ext uri="{FF2B5EF4-FFF2-40B4-BE49-F238E27FC236}">
                <a16:creationId xmlns:a16="http://schemas.microsoft.com/office/drawing/2014/main" id="{B9301791-26F7-D2B8-9435-C1EA089774E4}"/>
              </a:ext>
            </a:extLst>
          </p:cNvPr>
          <p:cNvSpPr>
            <a:spLocks noGrp="1"/>
          </p:cNvSpPr>
          <p:nvPr>
            <p:ph sz="half" idx="2"/>
          </p:nvPr>
        </p:nvSpPr>
        <p:spPr>
          <a:xfrm>
            <a:off x="7248127" y="1412875"/>
            <a:ext cx="4535885" cy="4895849"/>
          </a:xfrm>
        </p:spPr>
        <p:txBody>
          <a:bodyPr>
            <a:normAutofit/>
          </a:bodyPr>
          <a:lstStyle/>
          <a:p>
            <a:pPr marL="342900" indent="-342900">
              <a:buFont typeface="Arial" panose="020B0604020202020204" pitchFamily="34" charset="0"/>
              <a:buChar char="•"/>
            </a:pPr>
            <a:r>
              <a:rPr lang="en-GB" dirty="0">
                <a:effectLst/>
                <a:latin typeface="Arial" panose="020B0604020202020204" pitchFamily="34" charset="0"/>
              </a:rPr>
              <a:t>Instabilities were observed during the high beta run, though the beams were colliding</a:t>
            </a:r>
          </a:p>
          <a:p>
            <a:pPr marL="342900" indent="-342900">
              <a:buFont typeface="Arial" panose="020B0604020202020204" pitchFamily="34" charset="0"/>
              <a:buChar char="•"/>
            </a:pPr>
            <a:r>
              <a:rPr lang="en-GB" dirty="0">
                <a:effectLst/>
                <a:latin typeface="Arial" panose="020B0604020202020204" pitchFamily="34" charset="0"/>
              </a:rPr>
              <a:t>→ Possible explanation: Larger beam size and cut tails tend to ‘linearise’ the head-</a:t>
            </a:r>
            <a:r>
              <a:rPr lang="en-GB" dirty="0">
                <a:effectLst/>
                <a:latin typeface="Helvetica" pitchFamily="2" charset="0"/>
              </a:rPr>
              <a:t>on beam-beam force, thus reducing Landau damping</a:t>
            </a:r>
            <a:endParaRPr lang="en-GB" dirty="0">
              <a:effectLst/>
              <a:latin typeface="Arial" panose="020B0604020202020204" pitchFamily="34" charset="0"/>
            </a:endParaRPr>
          </a:p>
          <a:p>
            <a:pPr marL="342900" indent="-342900">
              <a:buFont typeface="Arial" panose="020B0604020202020204" pitchFamily="34" charset="0"/>
              <a:buChar char="•"/>
            </a:pPr>
            <a:r>
              <a:rPr lang="en-GB" dirty="0">
                <a:effectLst/>
                <a:latin typeface="Arial" panose="020B0604020202020204" pitchFamily="34" charset="0"/>
              </a:rPr>
              <a:t>→Instabilities no longer observed once B1 quality was restored (to the level of B2)</a:t>
            </a:r>
          </a:p>
          <a:p>
            <a:endParaRPr lang="en-US" dirty="0"/>
          </a:p>
        </p:txBody>
      </p:sp>
      <p:sp>
        <p:nvSpPr>
          <p:cNvPr id="5" name="Date Placeholder 4">
            <a:extLst>
              <a:ext uri="{FF2B5EF4-FFF2-40B4-BE49-F238E27FC236}">
                <a16:creationId xmlns:a16="http://schemas.microsoft.com/office/drawing/2014/main" id="{7E0D31BA-7C13-18CA-80A8-0877F9BDAED4}"/>
              </a:ext>
            </a:extLst>
          </p:cNvPr>
          <p:cNvSpPr>
            <a:spLocks noGrp="1"/>
          </p:cNvSpPr>
          <p:nvPr>
            <p:ph type="dt" sz="half" idx="10"/>
          </p:nvPr>
        </p:nvSpPr>
        <p:spPr>
          <a:xfrm>
            <a:off x="3485228" y="6378349"/>
            <a:ext cx="631160" cy="365125"/>
          </a:xfrm>
        </p:spPr>
        <p:txBody>
          <a:bodyPr/>
          <a:lstStyle/>
          <a:p>
            <a:r>
              <a:rPr lang="de-CH"/>
              <a:t>05.12.2023</a:t>
            </a:r>
            <a:endParaRPr lang="en-US" dirty="0"/>
          </a:p>
        </p:txBody>
      </p:sp>
      <p:sp>
        <p:nvSpPr>
          <p:cNvPr id="6" name="Footer Placeholder 5">
            <a:extLst>
              <a:ext uri="{FF2B5EF4-FFF2-40B4-BE49-F238E27FC236}">
                <a16:creationId xmlns:a16="http://schemas.microsoft.com/office/drawing/2014/main" id="{B0E25E64-663E-42BE-DBC4-BAAE301EE9FE}"/>
              </a:ext>
            </a:extLst>
          </p:cNvPr>
          <p:cNvSpPr>
            <a:spLocks noGrp="1"/>
          </p:cNvSpPr>
          <p:nvPr>
            <p:ph type="ftr" sz="quarter" idx="11"/>
          </p:nvPr>
        </p:nvSpPr>
        <p:spPr>
          <a:xfrm>
            <a:off x="4259262" y="6383848"/>
            <a:ext cx="6572221" cy="365125"/>
          </a:xfrm>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25063C05-2ABA-65D2-0C32-FDAD461FFA98}"/>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42</a:t>
            </a:fld>
            <a:endParaRPr lang="en-US" dirty="0"/>
          </a:p>
        </p:txBody>
      </p:sp>
      <p:pic>
        <p:nvPicPr>
          <p:cNvPr id="22" name="Content Placeholder 21">
            <a:extLst>
              <a:ext uri="{FF2B5EF4-FFF2-40B4-BE49-F238E27FC236}">
                <a16:creationId xmlns:a16="http://schemas.microsoft.com/office/drawing/2014/main" id="{2985807E-788D-6226-F38C-D7732EC24910}"/>
              </a:ext>
            </a:extLst>
          </p:cNvPr>
          <p:cNvPicPr>
            <a:picLocks noGrp="1" noChangeAspect="1"/>
          </p:cNvPicPr>
          <p:nvPr>
            <p:ph sz="half" idx="1"/>
          </p:nvPr>
        </p:nvPicPr>
        <p:blipFill>
          <a:blip r:embed="rId2"/>
          <a:stretch>
            <a:fillRect/>
          </a:stretch>
        </p:blipFill>
        <p:spPr>
          <a:xfrm>
            <a:off x="387805" y="1628800"/>
            <a:ext cx="6572250" cy="3752543"/>
          </a:xfrm>
          <a:prstGeom prst="rect">
            <a:avLst/>
          </a:prstGeom>
        </p:spPr>
      </p:pic>
    </p:spTree>
    <p:extLst>
      <p:ext uri="{BB962C8B-B14F-4D97-AF65-F5344CB8AC3E}">
        <p14:creationId xmlns:p14="http://schemas.microsoft.com/office/powerpoint/2010/main" val="4172864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7C1238-D664-3305-1FF7-1F88E2F1C515}"/>
              </a:ext>
            </a:extLst>
          </p:cNvPr>
          <p:cNvSpPr>
            <a:spLocks noGrp="1"/>
          </p:cNvSpPr>
          <p:nvPr>
            <p:ph type="title"/>
          </p:nvPr>
        </p:nvSpPr>
        <p:spPr/>
        <p:txBody>
          <a:bodyPr/>
          <a:lstStyle/>
          <a:p>
            <a:r>
              <a:rPr lang="en-US" dirty="0"/>
              <a:t>Emittance @ Injection</a:t>
            </a:r>
            <a:br>
              <a:rPr lang="en-US" dirty="0"/>
            </a:br>
            <a:r>
              <a:rPr lang="en-US" sz="2800" dirty="0">
                <a:solidFill>
                  <a:schemeClr val="accent1">
                    <a:lumMod val="40000"/>
                    <a:lumOff val="60000"/>
                  </a:schemeClr>
                </a:solidFill>
              </a:rPr>
              <a:t>Example 2022 fill</a:t>
            </a:r>
            <a:endParaRPr lang="en-US" dirty="0"/>
          </a:p>
        </p:txBody>
      </p:sp>
      <p:sp>
        <p:nvSpPr>
          <p:cNvPr id="2" name="Content Placeholder 1">
            <a:extLst>
              <a:ext uri="{FF2B5EF4-FFF2-40B4-BE49-F238E27FC236}">
                <a16:creationId xmlns:a16="http://schemas.microsoft.com/office/drawing/2014/main" id="{F9E2DE91-7F15-DC7B-98F6-881733B75507}"/>
              </a:ext>
            </a:extLst>
          </p:cNvPr>
          <p:cNvSpPr>
            <a:spLocks noGrp="1"/>
          </p:cNvSpPr>
          <p:nvPr>
            <p:ph sz="half" idx="1"/>
          </p:nvPr>
        </p:nvSpPr>
        <p:spPr>
          <a:xfrm>
            <a:off x="407988" y="1417724"/>
            <a:ext cx="11376024" cy="648220"/>
          </a:xfrm>
        </p:spPr>
        <p:txBody>
          <a:bodyPr>
            <a:normAutofit fontScale="85000" lnSpcReduction="20000"/>
          </a:bodyPr>
          <a:lstStyle/>
          <a:p>
            <a:r>
              <a:rPr lang="en-US" dirty="0"/>
              <a:t>Observations: </a:t>
            </a:r>
          </a:p>
          <a:p>
            <a:pPr>
              <a:lnSpc>
                <a:spcPct val="120000"/>
              </a:lnSpc>
              <a:spcBef>
                <a:spcPts val="400"/>
              </a:spcBef>
            </a:pPr>
            <a:r>
              <a:rPr lang="en-US" dirty="0">
                <a:solidFill>
                  <a:srgbClr val="00B050"/>
                </a:solidFill>
              </a:rPr>
              <a:t>structure</a:t>
            </a:r>
            <a:r>
              <a:rPr lang="en-US" dirty="0"/>
              <a:t> correlated with time in SPS  – an</a:t>
            </a:r>
            <a:r>
              <a:rPr lang="el-GR" dirty="0"/>
              <a:t> </a:t>
            </a:r>
            <a:r>
              <a:rPr lang="el-GR" dirty="0">
                <a:solidFill>
                  <a:schemeClr val="accent5">
                    <a:lumMod val="60000"/>
                    <a:lumOff val="40000"/>
                  </a:schemeClr>
                </a:solidFill>
              </a:rPr>
              <a:t>Λ</a:t>
            </a:r>
            <a:r>
              <a:rPr lang="en-US" dirty="0">
                <a:solidFill>
                  <a:schemeClr val="accent5">
                    <a:lumMod val="60000"/>
                    <a:lumOff val="40000"/>
                  </a:schemeClr>
                </a:solidFill>
              </a:rPr>
              <a:t>-shape</a:t>
            </a:r>
            <a:r>
              <a:rPr lang="en-US" dirty="0"/>
              <a:t>, most likely due to e-cloud within the train</a:t>
            </a:r>
          </a:p>
        </p:txBody>
      </p:sp>
      <p:sp>
        <p:nvSpPr>
          <p:cNvPr id="4" name="Date Placeholder 3">
            <a:extLst>
              <a:ext uri="{FF2B5EF4-FFF2-40B4-BE49-F238E27FC236}">
                <a16:creationId xmlns:a16="http://schemas.microsoft.com/office/drawing/2014/main" id="{3C4697C5-3BFC-F904-1E01-9A3994CBFE1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481EC5B-E472-1CA6-A119-35CD26479217}"/>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F8DC5D60-7D29-CE4A-EC64-C2EB9ECC2229}"/>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20" name="Content Placeholder 19" descr="A graph showing a bunch number&#10;&#10;Description automatically generated">
            <a:extLst>
              <a:ext uri="{FF2B5EF4-FFF2-40B4-BE49-F238E27FC236}">
                <a16:creationId xmlns:a16="http://schemas.microsoft.com/office/drawing/2014/main" id="{B48FDE27-5095-445A-D4ED-39A7FCB687EA}"/>
              </a:ext>
            </a:extLst>
          </p:cNvPr>
          <p:cNvPicPr>
            <a:picLocks noGrp="1" noChangeAspect="1"/>
          </p:cNvPicPr>
          <p:nvPr>
            <p:ph sz="half" idx="13"/>
          </p:nvPr>
        </p:nvPicPr>
        <p:blipFill>
          <a:blip r:embed="rId3"/>
          <a:stretch>
            <a:fillRect/>
          </a:stretch>
        </p:blipFill>
        <p:spPr>
          <a:xfrm>
            <a:off x="386460" y="2194496"/>
            <a:ext cx="5607608" cy="3898800"/>
          </a:xfrm>
        </p:spPr>
      </p:pic>
      <p:sp>
        <p:nvSpPr>
          <p:cNvPr id="6" name="TextBox 5">
            <a:extLst>
              <a:ext uri="{FF2B5EF4-FFF2-40B4-BE49-F238E27FC236}">
                <a16:creationId xmlns:a16="http://schemas.microsoft.com/office/drawing/2014/main" id="{AA076377-8F55-2976-94D8-85E2B0C82BC2}"/>
              </a:ext>
            </a:extLst>
          </p:cNvPr>
          <p:cNvSpPr txBox="1"/>
          <p:nvPr/>
        </p:nvSpPr>
        <p:spPr>
          <a:xfrm>
            <a:off x="1201873" y="2479070"/>
            <a:ext cx="897682" cy="276999"/>
          </a:xfrm>
          <a:prstGeom prst="rect">
            <a:avLst/>
          </a:prstGeom>
          <a:noFill/>
        </p:spPr>
        <p:txBody>
          <a:bodyPr wrap="none" lIns="0" tIns="0" rIns="0" bIns="0" rtlCol="0">
            <a:spAutoFit/>
          </a:bodyPr>
          <a:lstStyle/>
          <a:p>
            <a:pPr algn="l"/>
            <a:r>
              <a:rPr lang="en-US" b="1" dirty="0">
                <a:solidFill>
                  <a:srgbClr val="C00000"/>
                </a:solidFill>
              </a:rPr>
              <a:t>LHC B1 </a:t>
            </a:r>
          </a:p>
        </p:txBody>
      </p:sp>
      <p:sp>
        <p:nvSpPr>
          <p:cNvPr id="8" name="Rounded Rectangle 7">
            <a:extLst>
              <a:ext uri="{FF2B5EF4-FFF2-40B4-BE49-F238E27FC236}">
                <a16:creationId xmlns:a16="http://schemas.microsoft.com/office/drawing/2014/main" id="{0B97D1C8-2969-2428-3F15-69F1D1AC8CC8}"/>
              </a:ext>
            </a:extLst>
          </p:cNvPr>
          <p:cNvSpPr/>
          <p:nvPr/>
        </p:nvSpPr>
        <p:spPr>
          <a:xfrm>
            <a:off x="1775520" y="2965681"/>
            <a:ext cx="648072" cy="3127615"/>
          </a:xfrm>
          <a:prstGeom prst="roundRect">
            <a:avLst/>
          </a:prstGeom>
          <a:noFill/>
          <a:ln w="19050">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a:extLst>
              <a:ext uri="{FF2B5EF4-FFF2-40B4-BE49-F238E27FC236}">
                <a16:creationId xmlns:a16="http://schemas.microsoft.com/office/drawing/2014/main" id="{78A36E9A-A3E4-0D4E-D9D6-A345B640FBB1}"/>
              </a:ext>
            </a:extLst>
          </p:cNvPr>
          <p:cNvCxnSpPr>
            <a:cxnSpLocks/>
            <a:stCxn id="8" idx="2"/>
            <a:endCxn id="23" idx="2"/>
          </p:cNvCxnSpPr>
          <p:nvPr/>
        </p:nvCxnSpPr>
        <p:spPr>
          <a:xfrm rot="5400000" flipH="1" flipV="1">
            <a:off x="5605169" y="2581876"/>
            <a:ext cx="5806" cy="7017033"/>
          </a:xfrm>
          <a:prstGeom prst="curvedConnector3">
            <a:avLst>
              <a:gd name="adj1" fmla="val -30903"/>
            </a:avLst>
          </a:prstGeom>
          <a:ln>
            <a:tailEnd type="triangle"/>
          </a:ln>
        </p:spPr>
        <p:style>
          <a:lnRef idx="1">
            <a:schemeClr val="accent1"/>
          </a:lnRef>
          <a:fillRef idx="0">
            <a:schemeClr val="accent1"/>
          </a:fillRef>
          <a:effectRef idx="0">
            <a:schemeClr val="accent1"/>
          </a:effectRef>
          <a:fontRef idx="minor">
            <a:schemeClr val="tx1"/>
          </a:fontRef>
        </p:style>
      </p:cxnSp>
      <p:pic>
        <p:nvPicPr>
          <p:cNvPr id="23" name="Content Placeholder 22" descr="A graph showing a number of dots&#10;&#10;Description automatically generated with medium confidence">
            <a:extLst>
              <a:ext uri="{FF2B5EF4-FFF2-40B4-BE49-F238E27FC236}">
                <a16:creationId xmlns:a16="http://schemas.microsoft.com/office/drawing/2014/main" id="{4582EE40-620E-46DA-B349-1567A42AC25C}"/>
              </a:ext>
            </a:extLst>
          </p:cNvPr>
          <p:cNvPicPr>
            <a:picLocks noGrp="1" noChangeAspect="1"/>
          </p:cNvPicPr>
          <p:nvPr>
            <p:ph sz="half" idx="14"/>
          </p:nvPr>
        </p:nvPicPr>
        <p:blipFill>
          <a:blip r:embed="rId4"/>
          <a:stretch>
            <a:fillRect/>
          </a:stretch>
        </p:blipFill>
        <p:spPr>
          <a:xfrm>
            <a:off x="6312024" y="2447890"/>
            <a:ext cx="5609130" cy="3639600"/>
          </a:xfrm>
        </p:spPr>
      </p:pic>
      <p:sp>
        <p:nvSpPr>
          <p:cNvPr id="17" name="TextBox 16">
            <a:extLst>
              <a:ext uri="{FF2B5EF4-FFF2-40B4-BE49-F238E27FC236}">
                <a16:creationId xmlns:a16="http://schemas.microsoft.com/office/drawing/2014/main" id="{3AB4DB65-DF15-4CE2-499F-09317CA97FE0}"/>
              </a:ext>
            </a:extLst>
          </p:cNvPr>
          <p:cNvSpPr txBox="1"/>
          <p:nvPr/>
        </p:nvSpPr>
        <p:spPr>
          <a:xfrm>
            <a:off x="6816080" y="2827181"/>
            <a:ext cx="3731791" cy="276999"/>
          </a:xfrm>
          <a:prstGeom prst="rect">
            <a:avLst/>
          </a:prstGeom>
          <a:noFill/>
        </p:spPr>
        <p:txBody>
          <a:bodyPr wrap="none" lIns="0" tIns="0" rIns="0" bIns="0" rtlCol="0">
            <a:spAutoFit/>
          </a:bodyPr>
          <a:lstStyle/>
          <a:p>
            <a:pPr algn="l"/>
            <a:r>
              <a:rPr lang="en-US" dirty="0"/>
              <a:t>structure correlated with time in SPS</a:t>
            </a:r>
          </a:p>
        </p:txBody>
      </p:sp>
      <p:cxnSp>
        <p:nvCxnSpPr>
          <p:cNvPr id="22" name="Straight Arrow Connector 21">
            <a:extLst>
              <a:ext uri="{FF2B5EF4-FFF2-40B4-BE49-F238E27FC236}">
                <a16:creationId xmlns:a16="http://schemas.microsoft.com/office/drawing/2014/main" id="{476F3109-114D-9FAA-BCC5-2659DBCDE837}"/>
              </a:ext>
            </a:extLst>
          </p:cNvPr>
          <p:cNvCxnSpPr>
            <a:cxnSpLocks/>
          </p:cNvCxnSpPr>
          <p:nvPr/>
        </p:nvCxnSpPr>
        <p:spPr>
          <a:xfrm flipH="1" flipV="1">
            <a:off x="9336360" y="4725144"/>
            <a:ext cx="1512168" cy="43204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24">
            <a:extLst>
              <a:ext uri="{FF2B5EF4-FFF2-40B4-BE49-F238E27FC236}">
                <a16:creationId xmlns:a16="http://schemas.microsoft.com/office/drawing/2014/main" id="{77F4CB24-A7CA-A48A-DBC4-A15AEFF903BE}"/>
              </a:ext>
            </a:extLst>
          </p:cNvPr>
          <p:cNvSpPr/>
          <p:nvPr/>
        </p:nvSpPr>
        <p:spPr>
          <a:xfrm>
            <a:off x="7185136" y="3895639"/>
            <a:ext cx="1512168" cy="1544637"/>
          </a:xfrm>
          <a:prstGeom prst="roundRect">
            <a:avLst/>
          </a:prstGeom>
          <a:noFill/>
          <a:ln w="50800">
            <a:solidFill>
              <a:schemeClr val="accent5">
                <a:lumMod val="60000"/>
                <a:lumOff val="4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184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Content Placeholder 24" descr="A graph with blue and orange dots&#10;&#10;Description automatically generated">
            <a:extLst>
              <a:ext uri="{FF2B5EF4-FFF2-40B4-BE49-F238E27FC236}">
                <a16:creationId xmlns:a16="http://schemas.microsoft.com/office/drawing/2014/main" id="{004C44BE-A6BC-F0F7-B37C-C1975FF6266A}"/>
              </a:ext>
            </a:extLst>
          </p:cNvPr>
          <p:cNvPicPr>
            <a:picLocks noGrp="1" noChangeAspect="1"/>
          </p:cNvPicPr>
          <p:nvPr>
            <p:ph sz="half" idx="13"/>
          </p:nvPr>
        </p:nvPicPr>
        <p:blipFill>
          <a:blip r:embed="rId3"/>
          <a:stretch>
            <a:fillRect/>
          </a:stretch>
        </p:blipFill>
        <p:spPr>
          <a:xfrm>
            <a:off x="416384" y="2055402"/>
            <a:ext cx="5607608" cy="3898800"/>
          </a:xfrm>
        </p:spPr>
      </p:pic>
      <p:sp>
        <p:nvSpPr>
          <p:cNvPr id="3" name="Title 2">
            <a:extLst>
              <a:ext uri="{FF2B5EF4-FFF2-40B4-BE49-F238E27FC236}">
                <a16:creationId xmlns:a16="http://schemas.microsoft.com/office/drawing/2014/main" id="{A17C1238-D664-3305-1FF7-1F88E2F1C515}"/>
              </a:ext>
            </a:extLst>
          </p:cNvPr>
          <p:cNvSpPr>
            <a:spLocks noGrp="1"/>
          </p:cNvSpPr>
          <p:nvPr>
            <p:ph type="title"/>
          </p:nvPr>
        </p:nvSpPr>
        <p:spPr/>
        <p:txBody>
          <a:bodyPr/>
          <a:lstStyle/>
          <a:p>
            <a:r>
              <a:rPr lang="en-US" dirty="0"/>
              <a:t>Emittance</a:t>
            </a:r>
            <a:r>
              <a:rPr lang="el-GR" dirty="0"/>
              <a:t> </a:t>
            </a:r>
            <a:r>
              <a:rPr lang="en-US" dirty="0"/>
              <a:t>@ injection</a:t>
            </a:r>
            <a:br>
              <a:rPr lang="en-US" dirty="0"/>
            </a:br>
            <a:r>
              <a:rPr lang="en-US" sz="2800" dirty="0">
                <a:solidFill>
                  <a:schemeClr val="accent1">
                    <a:lumMod val="40000"/>
                    <a:lumOff val="60000"/>
                  </a:schemeClr>
                </a:solidFill>
              </a:rPr>
              <a:t>Example 2022 fill</a:t>
            </a:r>
            <a:endParaRPr lang="en-US" dirty="0"/>
          </a:p>
        </p:txBody>
      </p:sp>
      <p:sp>
        <p:nvSpPr>
          <p:cNvPr id="2" name="Content Placeholder 1">
            <a:extLst>
              <a:ext uri="{FF2B5EF4-FFF2-40B4-BE49-F238E27FC236}">
                <a16:creationId xmlns:a16="http://schemas.microsoft.com/office/drawing/2014/main" id="{F9E2DE91-7F15-DC7B-98F6-881733B75507}"/>
              </a:ext>
            </a:extLst>
          </p:cNvPr>
          <p:cNvSpPr>
            <a:spLocks noGrp="1"/>
          </p:cNvSpPr>
          <p:nvPr>
            <p:ph sz="half" idx="1"/>
          </p:nvPr>
        </p:nvSpPr>
        <p:spPr>
          <a:xfrm>
            <a:off x="416384" y="1412776"/>
            <a:ext cx="11359232" cy="648220"/>
          </a:xfrm>
        </p:spPr>
        <p:txBody>
          <a:bodyPr>
            <a:normAutofit/>
          </a:bodyPr>
          <a:lstStyle/>
          <a:p>
            <a:r>
              <a:rPr lang="en-US" dirty="0"/>
              <a:t>Observations: </a:t>
            </a:r>
            <a:r>
              <a:rPr lang="en-US" dirty="0">
                <a:solidFill>
                  <a:srgbClr val="00B050"/>
                </a:solidFill>
              </a:rPr>
              <a:t>H-plane </a:t>
            </a:r>
            <a:r>
              <a:rPr lang="en-US" dirty="0">
                <a:solidFill>
                  <a:srgbClr val="000000"/>
                </a:solidFill>
              </a:rPr>
              <a:t>worse</a:t>
            </a:r>
            <a:r>
              <a:rPr lang="en-US" dirty="0">
                <a:solidFill>
                  <a:srgbClr val="00B050"/>
                </a:solidFill>
              </a:rPr>
              <a:t> </a:t>
            </a:r>
            <a:r>
              <a:rPr lang="en-US" dirty="0"/>
              <a:t>than vertical, small trend with </a:t>
            </a:r>
            <a:r>
              <a:rPr lang="en-US" dirty="0">
                <a:solidFill>
                  <a:schemeClr val="accent5">
                    <a:lumMod val="60000"/>
                    <a:lumOff val="40000"/>
                  </a:schemeClr>
                </a:solidFill>
              </a:rPr>
              <a:t>number of injections</a:t>
            </a:r>
          </a:p>
        </p:txBody>
      </p:sp>
      <p:sp>
        <p:nvSpPr>
          <p:cNvPr id="4" name="Date Placeholder 3">
            <a:extLst>
              <a:ext uri="{FF2B5EF4-FFF2-40B4-BE49-F238E27FC236}">
                <a16:creationId xmlns:a16="http://schemas.microsoft.com/office/drawing/2014/main" id="{3C4697C5-3BFC-F904-1E01-9A3994CBFE1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481EC5B-E472-1CA6-A119-35CD26479217}"/>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F8DC5D60-7D29-CE4A-EC64-C2EB9ECC2229}"/>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6" name="TextBox 5">
            <a:extLst>
              <a:ext uri="{FF2B5EF4-FFF2-40B4-BE49-F238E27FC236}">
                <a16:creationId xmlns:a16="http://schemas.microsoft.com/office/drawing/2014/main" id="{AA076377-8F55-2976-94D8-85E2B0C82BC2}"/>
              </a:ext>
            </a:extLst>
          </p:cNvPr>
          <p:cNvSpPr txBox="1"/>
          <p:nvPr/>
        </p:nvSpPr>
        <p:spPr>
          <a:xfrm>
            <a:off x="1127448" y="2341519"/>
            <a:ext cx="897682" cy="276999"/>
          </a:xfrm>
          <a:prstGeom prst="rect">
            <a:avLst/>
          </a:prstGeom>
          <a:noFill/>
        </p:spPr>
        <p:txBody>
          <a:bodyPr wrap="none" lIns="0" tIns="0" rIns="0" bIns="0" rtlCol="0">
            <a:spAutoFit/>
          </a:bodyPr>
          <a:lstStyle/>
          <a:p>
            <a:pPr algn="l"/>
            <a:r>
              <a:rPr lang="en-US" b="1" dirty="0">
                <a:solidFill>
                  <a:srgbClr val="C00000"/>
                </a:solidFill>
              </a:rPr>
              <a:t>LHC B2 </a:t>
            </a:r>
          </a:p>
        </p:txBody>
      </p:sp>
      <p:sp>
        <p:nvSpPr>
          <p:cNvPr id="8" name="Rounded Rectangle 7">
            <a:extLst>
              <a:ext uri="{FF2B5EF4-FFF2-40B4-BE49-F238E27FC236}">
                <a16:creationId xmlns:a16="http://schemas.microsoft.com/office/drawing/2014/main" id="{0B97D1C8-2969-2428-3F15-69F1D1AC8CC8}"/>
              </a:ext>
            </a:extLst>
          </p:cNvPr>
          <p:cNvSpPr/>
          <p:nvPr/>
        </p:nvSpPr>
        <p:spPr>
          <a:xfrm>
            <a:off x="1775520" y="2893673"/>
            <a:ext cx="648072" cy="3127615"/>
          </a:xfrm>
          <a:prstGeom prst="roundRect">
            <a:avLst/>
          </a:prstGeom>
          <a:noFill/>
          <a:ln w="19050">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a:extLst>
              <a:ext uri="{FF2B5EF4-FFF2-40B4-BE49-F238E27FC236}">
                <a16:creationId xmlns:a16="http://schemas.microsoft.com/office/drawing/2014/main" id="{78A36E9A-A3E4-0D4E-D9D6-A345B640FBB1}"/>
              </a:ext>
            </a:extLst>
          </p:cNvPr>
          <p:cNvCxnSpPr>
            <a:cxnSpLocks/>
            <a:stCxn id="8" idx="2"/>
            <a:endCxn id="27" idx="2"/>
          </p:cNvCxnSpPr>
          <p:nvPr/>
        </p:nvCxnSpPr>
        <p:spPr>
          <a:xfrm rot="5400000" flipH="1" flipV="1">
            <a:off x="5588788" y="2421479"/>
            <a:ext cx="110576" cy="7089041"/>
          </a:xfrm>
          <a:prstGeom prst="curvedConnector3">
            <a:avLst>
              <a:gd name="adj1" fmla="val -29593"/>
            </a:avLst>
          </a:prstGeom>
          <a:ln>
            <a:tailEnd type="triangle"/>
          </a:ln>
        </p:spPr>
        <p:style>
          <a:lnRef idx="1">
            <a:schemeClr val="accent1"/>
          </a:lnRef>
          <a:fillRef idx="0">
            <a:schemeClr val="accent1"/>
          </a:fillRef>
          <a:effectRef idx="0">
            <a:schemeClr val="accent1"/>
          </a:effectRef>
          <a:fontRef idx="minor">
            <a:schemeClr val="tx1"/>
          </a:fontRef>
        </p:style>
      </p:cxnSp>
      <p:pic>
        <p:nvPicPr>
          <p:cNvPr id="27" name="Content Placeholder 26" descr="A graph of a number of dots&#10;&#10;Description automatically generated with medium confidence">
            <a:extLst>
              <a:ext uri="{FF2B5EF4-FFF2-40B4-BE49-F238E27FC236}">
                <a16:creationId xmlns:a16="http://schemas.microsoft.com/office/drawing/2014/main" id="{37B277F7-01FC-A75C-2D30-7182F6BDB9C1}"/>
              </a:ext>
            </a:extLst>
          </p:cNvPr>
          <p:cNvPicPr>
            <a:picLocks noGrp="1" noChangeAspect="1"/>
          </p:cNvPicPr>
          <p:nvPr>
            <p:ph sz="half" idx="14"/>
          </p:nvPr>
        </p:nvPicPr>
        <p:blipFill>
          <a:blip r:embed="rId4"/>
          <a:stretch>
            <a:fillRect/>
          </a:stretch>
        </p:blipFill>
        <p:spPr>
          <a:xfrm>
            <a:off x="6384032" y="2271112"/>
            <a:ext cx="5609130" cy="3639600"/>
          </a:xfrm>
        </p:spPr>
      </p:pic>
    </p:spTree>
    <p:extLst>
      <p:ext uri="{BB962C8B-B14F-4D97-AF65-F5344CB8AC3E}">
        <p14:creationId xmlns:p14="http://schemas.microsoft.com/office/powerpoint/2010/main" val="332500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7C1238-D664-3305-1FF7-1F88E2F1C515}"/>
              </a:ext>
            </a:extLst>
          </p:cNvPr>
          <p:cNvSpPr>
            <a:spLocks noGrp="1"/>
          </p:cNvSpPr>
          <p:nvPr>
            <p:ph type="title"/>
          </p:nvPr>
        </p:nvSpPr>
        <p:spPr/>
        <p:txBody>
          <a:bodyPr/>
          <a:lstStyle/>
          <a:p>
            <a:r>
              <a:rPr lang="en-US" dirty="0"/>
              <a:t>Emittance @ injection</a:t>
            </a:r>
            <a:br>
              <a:rPr lang="en-US" dirty="0"/>
            </a:br>
            <a:r>
              <a:rPr lang="en-US" sz="2800" dirty="0">
                <a:solidFill>
                  <a:schemeClr val="accent1">
                    <a:lumMod val="40000"/>
                    <a:lumOff val="60000"/>
                  </a:schemeClr>
                </a:solidFill>
              </a:rPr>
              <a:t>Example 2023 fill</a:t>
            </a:r>
            <a:endParaRPr lang="en-US" dirty="0"/>
          </a:p>
        </p:txBody>
      </p:sp>
      <p:sp>
        <p:nvSpPr>
          <p:cNvPr id="2" name="Content Placeholder 1">
            <a:extLst>
              <a:ext uri="{FF2B5EF4-FFF2-40B4-BE49-F238E27FC236}">
                <a16:creationId xmlns:a16="http://schemas.microsoft.com/office/drawing/2014/main" id="{F9E2DE91-7F15-DC7B-98F6-881733B75507}"/>
              </a:ext>
            </a:extLst>
          </p:cNvPr>
          <p:cNvSpPr>
            <a:spLocks noGrp="1"/>
          </p:cNvSpPr>
          <p:nvPr>
            <p:ph sz="half" idx="1"/>
          </p:nvPr>
        </p:nvSpPr>
        <p:spPr>
          <a:xfrm>
            <a:off x="407987" y="1412628"/>
            <a:ext cx="11376026" cy="648220"/>
          </a:xfrm>
        </p:spPr>
        <p:txBody>
          <a:bodyPr>
            <a:normAutofit/>
          </a:bodyPr>
          <a:lstStyle/>
          <a:p>
            <a:r>
              <a:rPr lang="en-US" dirty="0"/>
              <a:t>Observations: similar to 2022 but effects substantially enhanced, </a:t>
            </a:r>
            <a:r>
              <a:rPr lang="en-US" dirty="0">
                <a:solidFill>
                  <a:schemeClr val="accent3">
                    <a:lumMod val="75000"/>
                  </a:schemeClr>
                </a:solidFill>
              </a:rPr>
              <a:t>8b4e lower </a:t>
            </a:r>
            <a:r>
              <a:rPr lang="en-US" dirty="0"/>
              <a:t>emittances, small </a:t>
            </a:r>
            <a:r>
              <a:rPr lang="en-US" dirty="0">
                <a:solidFill>
                  <a:schemeClr val="accent1">
                    <a:lumMod val="60000"/>
                    <a:lumOff val="40000"/>
                  </a:schemeClr>
                </a:solidFill>
              </a:rPr>
              <a:t>variation in intensity per train </a:t>
            </a:r>
            <a:r>
              <a:rPr lang="en-US" dirty="0"/>
              <a:t>due to scraping? </a:t>
            </a:r>
          </a:p>
        </p:txBody>
      </p:sp>
      <p:sp>
        <p:nvSpPr>
          <p:cNvPr id="4" name="Date Placeholder 3">
            <a:extLst>
              <a:ext uri="{FF2B5EF4-FFF2-40B4-BE49-F238E27FC236}">
                <a16:creationId xmlns:a16="http://schemas.microsoft.com/office/drawing/2014/main" id="{3C4697C5-3BFC-F904-1E01-9A3994CBFE1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481EC5B-E472-1CA6-A119-35CD26479217}"/>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F8DC5D60-7D29-CE4A-EC64-C2EB9ECC2229}"/>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7" name="Content Placeholder 16" descr="A graph showing different colored lines&#10;&#10;Description automatically generated">
            <a:extLst>
              <a:ext uri="{FF2B5EF4-FFF2-40B4-BE49-F238E27FC236}">
                <a16:creationId xmlns:a16="http://schemas.microsoft.com/office/drawing/2014/main" id="{80C5C35C-5E38-7B7A-7E64-0F99072FFAA4}"/>
              </a:ext>
            </a:extLst>
          </p:cNvPr>
          <p:cNvPicPr>
            <a:picLocks noGrp="1" noChangeAspect="1"/>
          </p:cNvPicPr>
          <p:nvPr>
            <p:ph sz="half" idx="14"/>
          </p:nvPr>
        </p:nvPicPr>
        <p:blipFill>
          <a:blip r:embed="rId3"/>
          <a:stretch>
            <a:fillRect/>
          </a:stretch>
        </p:blipFill>
        <p:spPr>
          <a:xfrm>
            <a:off x="6174546" y="2453478"/>
            <a:ext cx="5609467" cy="3639818"/>
          </a:xfrm>
        </p:spPr>
      </p:pic>
      <p:pic>
        <p:nvPicPr>
          <p:cNvPr id="15" name="Content Placeholder 14" descr="A graph showing a number of blue and orange dots&#10;&#10;Description automatically generated with medium confidence">
            <a:extLst>
              <a:ext uri="{FF2B5EF4-FFF2-40B4-BE49-F238E27FC236}">
                <a16:creationId xmlns:a16="http://schemas.microsoft.com/office/drawing/2014/main" id="{87F6968E-D48D-8025-7827-3FA8585EEE9F}"/>
              </a:ext>
            </a:extLst>
          </p:cNvPr>
          <p:cNvPicPr>
            <a:picLocks noGrp="1" noChangeAspect="1"/>
          </p:cNvPicPr>
          <p:nvPr>
            <p:ph sz="half" idx="13"/>
          </p:nvPr>
        </p:nvPicPr>
        <p:blipFill>
          <a:blip r:embed="rId4"/>
          <a:stretch>
            <a:fillRect/>
          </a:stretch>
        </p:blipFill>
        <p:spPr>
          <a:xfrm>
            <a:off x="415094" y="2073935"/>
            <a:ext cx="5609469" cy="3900094"/>
          </a:xfrm>
        </p:spPr>
      </p:pic>
      <p:sp>
        <p:nvSpPr>
          <p:cNvPr id="6" name="TextBox 5">
            <a:extLst>
              <a:ext uri="{FF2B5EF4-FFF2-40B4-BE49-F238E27FC236}">
                <a16:creationId xmlns:a16="http://schemas.microsoft.com/office/drawing/2014/main" id="{AA076377-8F55-2976-94D8-85E2B0C82BC2}"/>
              </a:ext>
            </a:extLst>
          </p:cNvPr>
          <p:cNvSpPr txBox="1"/>
          <p:nvPr/>
        </p:nvSpPr>
        <p:spPr>
          <a:xfrm>
            <a:off x="985850" y="2417362"/>
            <a:ext cx="897682" cy="276999"/>
          </a:xfrm>
          <a:prstGeom prst="rect">
            <a:avLst/>
          </a:prstGeom>
          <a:noFill/>
        </p:spPr>
        <p:txBody>
          <a:bodyPr wrap="none" lIns="0" tIns="0" rIns="0" bIns="0" rtlCol="0">
            <a:spAutoFit/>
          </a:bodyPr>
          <a:lstStyle/>
          <a:p>
            <a:pPr algn="l"/>
            <a:r>
              <a:rPr lang="en-US" b="1" dirty="0">
                <a:solidFill>
                  <a:srgbClr val="C00000"/>
                </a:solidFill>
              </a:rPr>
              <a:t>LHC B1 </a:t>
            </a:r>
          </a:p>
        </p:txBody>
      </p:sp>
      <p:sp>
        <p:nvSpPr>
          <p:cNvPr id="8" name="Rounded Rectangle 7">
            <a:extLst>
              <a:ext uri="{FF2B5EF4-FFF2-40B4-BE49-F238E27FC236}">
                <a16:creationId xmlns:a16="http://schemas.microsoft.com/office/drawing/2014/main" id="{0B97D1C8-2969-2428-3F15-69F1D1AC8CC8}"/>
              </a:ext>
            </a:extLst>
          </p:cNvPr>
          <p:cNvSpPr/>
          <p:nvPr/>
        </p:nvSpPr>
        <p:spPr>
          <a:xfrm>
            <a:off x="1415480" y="2846414"/>
            <a:ext cx="936104" cy="3127615"/>
          </a:xfrm>
          <a:prstGeom prst="roundRect">
            <a:avLst/>
          </a:prstGeom>
          <a:noFill/>
          <a:ln w="19050">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a:extLst>
              <a:ext uri="{FF2B5EF4-FFF2-40B4-BE49-F238E27FC236}">
                <a16:creationId xmlns:a16="http://schemas.microsoft.com/office/drawing/2014/main" id="{78A36E9A-A3E4-0D4E-D9D6-A345B640FBB1}"/>
              </a:ext>
            </a:extLst>
          </p:cNvPr>
          <p:cNvCxnSpPr>
            <a:cxnSpLocks/>
            <a:stCxn id="8" idx="2"/>
            <a:endCxn id="17" idx="2"/>
          </p:cNvCxnSpPr>
          <p:nvPr/>
        </p:nvCxnSpPr>
        <p:spPr>
          <a:xfrm rot="16200000" flipH="1">
            <a:off x="5371773" y="2485788"/>
            <a:ext cx="119267" cy="7095748"/>
          </a:xfrm>
          <a:prstGeom prst="curvedConnector3">
            <a:avLst>
              <a:gd name="adj1" fmla="val 2616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83B3440-E851-0F63-6119-E0FF8F75019E}"/>
              </a:ext>
            </a:extLst>
          </p:cNvPr>
          <p:cNvCxnSpPr/>
          <p:nvPr/>
        </p:nvCxnSpPr>
        <p:spPr>
          <a:xfrm flipV="1">
            <a:off x="9336360" y="3357686"/>
            <a:ext cx="1699178" cy="287338"/>
          </a:xfrm>
          <a:prstGeom prst="straightConnector1">
            <a:avLst/>
          </a:prstGeom>
          <a:ln w="508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60C88C74-5A59-3D44-A9B6-4B2B29C06FDC}"/>
              </a:ext>
            </a:extLst>
          </p:cNvPr>
          <p:cNvCxnSpPr>
            <a:cxnSpLocks/>
          </p:cNvCxnSpPr>
          <p:nvPr/>
        </p:nvCxnSpPr>
        <p:spPr>
          <a:xfrm flipH="1" flipV="1">
            <a:off x="9471360" y="4946116"/>
            <a:ext cx="1512168" cy="43204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 name="Rounded Rectangle 9">
            <a:extLst>
              <a:ext uri="{FF2B5EF4-FFF2-40B4-BE49-F238E27FC236}">
                <a16:creationId xmlns:a16="http://schemas.microsoft.com/office/drawing/2014/main" id="{9814FCE2-7044-81CD-A3E7-75E41153BFA0}"/>
              </a:ext>
            </a:extLst>
          </p:cNvPr>
          <p:cNvSpPr/>
          <p:nvPr/>
        </p:nvSpPr>
        <p:spPr>
          <a:xfrm>
            <a:off x="7176120" y="4653136"/>
            <a:ext cx="1512168" cy="792088"/>
          </a:xfrm>
          <a:prstGeom prst="roundRect">
            <a:avLst/>
          </a:prstGeom>
          <a:noFill/>
          <a:ln w="50800">
            <a:solidFill>
              <a:schemeClr val="accent5">
                <a:lumMod val="60000"/>
                <a:lumOff val="4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7265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7C1238-D664-3305-1FF7-1F88E2F1C515}"/>
              </a:ext>
            </a:extLst>
          </p:cNvPr>
          <p:cNvSpPr>
            <a:spLocks noGrp="1"/>
          </p:cNvSpPr>
          <p:nvPr>
            <p:ph type="title"/>
          </p:nvPr>
        </p:nvSpPr>
        <p:spPr/>
        <p:txBody>
          <a:bodyPr/>
          <a:lstStyle/>
          <a:p>
            <a:r>
              <a:rPr lang="en-US" dirty="0"/>
              <a:t>Emittance @ injection</a:t>
            </a:r>
            <a:br>
              <a:rPr lang="en-US" dirty="0"/>
            </a:br>
            <a:r>
              <a:rPr lang="en-US" sz="2800" dirty="0">
                <a:solidFill>
                  <a:schemeClr val="accent1">
                    <a:lumMod val="40000"/>
                    <a:lumOff val="60000"/>
                  </a:schemeClr>
                </a:solidFill>
              </a:rPr>
              <a:t>Example 2023 fill</a:t>
            </a:r>
            <a:endParaRPr lang="en-US" dirty="0"/>
          </a:p>
        </p:txBody>
      </p:sp>
      <p:sp>
        <p:nvSpPr>
          <p:cNvPr id="2" name="Content Placeholder 1">
            <a:extLst>
              <a:ext uri="{FF2B5EF4-FFF2-40B4-BE49-F238E27FC236}">
                <a16:creationId xmlns:a16="http://schemas.microsoft.com/office/drawing/2014/main" id="{F9E2DE91-7F15-DC7B-98F6-881733B75507}"/>
              </a:ext>
            </a:extLst>
          </p:cNvPr>
          <p:cNvSpPr>
            <a:spLocks noGrp="1"/>
          </p:cNvSpPr>
          <p:nvPr>
            <p:ph sz="half" idx="1"/>
          </p:nvPr>
        </p:nvSpPr>
        <p:spPr>
          <a:xfrm>
            <a:off x="415094" y="1413448"/>
            <a:ext cx="11376025" cy="648220"/>
          </a:xfrm>
        </p:spPr>
        <p:txBody>
          <a:bodyPr>
            <a:normAutofit/>
          </a:bodyPr>
          <a:lstStyle/>
          <a:p>
            <a:endParaRPr lang="en-US" dirty="0"/>
          </a:p>
        </p:txBody>
      </p:sp>
      <p:sp>
        <p:nvSpPr>
          <p:cNvPr id="4" name="Date Placeholder 3">
            <a:extLst>
              <a:ext uri="{FF2B5EF4-FFF2-40B4-BE49-F238E27FC236}">
                <a16:creationId xmlns:a16="http://schemas.microsoft.com/office/drawing/2014/main" id="{3C4697C5-3BFC-F904-1E01-9A3994CBFE1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8481EC5B-E472-1CA6-A119-35CD26479217}"/>
              </a:ext>
            </a:extLst>
          </p:cNvPr>
          <p:cNvSpPr>
            <a:spLocks noGrp="1"/>
          </p:cNvSpPr>
          <p:nvPr>
            <p:ph type="ftr" sz="quarter" idx="11"/>
          </p:nvPr>
        </p:nvSpPr>
        <p:spPr/>
        <p:txBody>
          <a:bodyPr/>
          <a:lstStyle/>
          <a:p>
            <a:r>
              <a:rPr lang="en-US"/>
              <a:t>I.Efthymiopoulos | JAPW-23</a:t>
            </a:r>
            <a:endParaRPr lang="en-US" dirty="0"/>
          </a:p>
        </p:txBody>
      </p:sp>
      <p:sp>
        <p:nvSpPr>
          <p:cNvPr id="7" name="Slide Number Placeholder 6">
            <a:extLst>
              <a:ext uri="{FF2B5EF4-FFF2-40B4-BE49-F238E27FC236}">
                <a16:creationId xmlns:a16="http://schemas.microsoft.com/office/drawing/2014/main" id="{F8DC5D60-7D29-CE4A-EC64-C2EB9ECC2229}"/>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10" name="Content Placeholder 9" descr="A graph showing a number of blue and orange dots&#10;&#10;Description automatically generated">
            <a:extLst>
              <a:ext uri="{FF2B5EF4-FFF2-40B4-BE49-F238E27FC236}">
                <a16:creationId xmlns:a16="http://schemas.microsoft.com/office/drawing/2014/main" id="{3186481E-7CD7-3C29-481A-D04F3AFEC564}"/>
              </a:ext>
            </a:extLst>
          </p:cNvPr>
          <p:cNvPicPr>
            <a:picLocks noGrp="1" noChangeAspect="1"/>
          </p:cNvPicPr>
          <p:nvPr>
            <p:ph sz="half" idx="13"/>
          </p:nvPr>
        </p:nvPicPr>
        <p:blipFill>
          <a:blip r:embed="rId2"/>
          <a:stretch>
            <a:fillRect/>
          </a:stretch>
        </p:blipFill>
        <p:spPr>
          <a:xfrm>
            <a:off x="415094" y="1945405"/>
            <a:ext cx="5602361" cy="3895152"/>
          </a:xfrm>
        </p:spPr>
      </p:pic>
      <p:pic>
        <p:nvPicPr>
          <p:cNvPr id="14" name="Content Placeholder 13" descr="A graph showing a number of dots&#10;&#10;Description automatically generated with medium confidence">
            <a:extLst>
              <a:ext uri="{FF2B5EF4-FFF2-40B4-BE49-F238E27FC236}">
                <a16:creationId xmlns:a16="http://schemas.microsoft.com/office/drawing/2014/main" id="{CF81507E-A678-E3D6-322F-D034224328F6}"/>
              </a:ext>
            </a:extLst>
          </p:cNvPr>
          <p:cNvPicPr>
            <a:picLocks noGrp="1" noChangeAspect="1"/>
          </p:cNvPicPr>
          <p:nvPr>
            <p:ph sz="half" idx="14"/>
          </p:nvPr>
        </p:nvPicPr>
        <p:blipFill>
          <a:blip r:embed="rId3"/>
          <a:stretch>
            <a:fillRect/>
          </a:stretch>
        </p:blipFill>
        <p:spPr>
          <a:xfrm>
            <a:off x="6174547" y="2404440"/>
            <a:ext cx="5685040" cy="3688856"/>
          </a:xfrm>
        </p:spPr>
      </p:pic>
      <p:sp>
        <p:nvSpPr>
          <p:cNvPr id="6" name="TextBox 5">
            <a:extLst>
              <a:ext uri="{FF2B5EF4-FFF2-40B4-BE49-F238E27FC236}">
                <a16:creationId xmlns:a16="http://schemas.microsoft.com/office/drawing/2014/main" id="{84F0783D-3DE9-1EAE-73E2-931AA16DAF66}"/>
              </a:ext>
            </a:extLst>
          </p:cNvPr>
          <p:cNvSpPr txBox="1"/>
          <p:nvPr/>
        </p:nvSpPr>
        <p:spPr>
          <a:xfrm>
            <a:off x="1916407" y="2228603"/>
            <a:ext cx="897682" cy="276999"/>
          </a:xfrm>
          <a:prstGeom prst="rect">
            <a:avLst/>
          </a:prstGeom>
          <a:noFill/>
        </p:spPr>
        <p:txBody>
          <a:bodyPr wrap="none" lIns="0" tIns="0" rIns="0" bIns="0" rtlCol="0">
            <a:spAutoFit/>
          </a:bodyPr>
          <a:lstStyle/>
          <a:p>
            <a:pPr algn="l"/>
            <a:r>
              <a:rPr lang="en-US" b="1" dirty="0">
                <a:solidFill>
                  <a:srgbClr val="C00000"/>
                </a:solidFill>
              </a:rPr>
              <a:t>LHC B2 </a:t>
            </a:r>
          </a:p>
        </p:txBody>
      </p:sp>
      <p:sp>
        <p:nvSpPr>
          <p:cNvPr id="8" name="Rounded Rectangle 7">
            <a:extLst>
              <a:ext uri="{FF2B5EF4-FFF2-40B4-BE49-F238E27FC236}">
                <a16:creationId xmlns:a16="http://schemas.microsoft.com/office/drawing/2014/main" id="{E17B7ACF-C081-F224-5B68-53248DADB082}"/>
              </a:ext>
            </a:extLst>
          </p:cNvPr>
          <p:cNvSpPr/>
          <p:nvPr/>
        </p:nvSpPr>
        <p:spPr>
          <a:xfrm>
            <a:off x="1415480" y="2717884"/>
            <a:ext cx="936104" cy="3127615"/>
          </a:xfrm>
          <a:prstGeom prst="roundRect">
            <a:avLst/>
          </a:prstGeom>
          <a:noFill/>
          <a:ln w="19050">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urved Connector 8">
            <a:extLst>
              <a:ext uri="{FF2B5EF4-FFF2-40B4-BE49-F238E27FC236}">
                <a16:creationId xmlns:a16="http://schemas.microsoft.com/office/drawing/2014/main" id="{B45B06D1-2587-72C7-F1E5-D75BE191AF47}"/>
              </a:ext>
            </a:extLst>
          </p:cNvPr>
          <p:cNvCxnSpPr>
            <a:cxnSpLocks/>
            <a:stCxn id="8" idx="2"/>
            <a:endCxn id="14" idx="2"/>
          </p:cNvCxnSpPr>
          <p:nvPr/>
        </p:nvCxnSpPr>
        <p:spPr>
          <a:xfrm rot="16200000" flipH="1">
            <a:off x="5326401" y="2402629"/>
            <a:ext cx="247797" cy="7133535"/>
          </a:xfrm>
          <a:prstGeom prst="curvedConnector3">
            <a:avLst>
              <a:gd name="adj1" fmla="val 19225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A54C6B1-4113-B026-D1AC-07A0A09DD182}"/>
              </a:ext>
            </a:extLst>
          </p:cNvPr>
          <p:cNvCxnSpPr>
            <a:cxnSpLocks/>
          </p:cNvCxnSpPr>
          <p:nvPr/>
        </p:nvCxnSpPr>
        <p:spPr>
          <a:xfrm flipH="1" flipV="1">
            <a:off x="9552384" y="4293096"/>
            <a:ext cx="1512168" cy="43204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 name="Rounded Rectangle 11">
            <a:extLst>
              <a:ext uri="{FF2B5EF4-FFF2-40B4-BE49-F238E27FC236}">
                <a16:creationId xmlns:a16="http://schemas.microsoft.com/office/drawing/2014/main" id="{874BC8E4-B60D-44BC-71CA-417C6FC8956E}"/>
              </a:ext>
            </a:extLst>
          </p:cNvPr>
          <p:cNvSpPr/>
          <p:nvPr/>
        </p:nvSpPr>
        <p:spPr>
          <a:xfrm>
            <a:off x="7185136" y="3717032"/>
            <a:ext cx="1512168" cy="1544637"/>
          </a:xfrm>
          <a:prstGeom prst="roundRect">
            <a:avLst/>
          </a:prstGeom>
          <a:noFill/>
          <a:ln w="50800">
            <a:solidFill>
              <a:schemeClr val="accent5">
                <a:lumMod val="60000"/>
                <a:lumOff val="4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a:extLst>
              <a:ext uri="{FF2B5EF4-FFF2-40B4-BE49-F238E27FC236}">
                <a16:creationId xmlns:a16="http://schemas.microsoft.com/office/drawing/2014/main" id="{E21A85BA-BE8F-F81A-7D87-0D4C8793731F}"/>
              </a:ext>
            </a:extLst>
          </p:cNvPr>
          <p:cNvSpPr/>
          <p:nvPr/>
        </p:nvSpPr>
        <p:spPr>
          <a:xfrm>
            <a:off x="8616280" y="4005064"/>
            <a:ext cx="857558" cy="1415869"/>
          </a:xfrm>
          <a:prstGeom prst="roundRect">
            <a:avLst/>
          </a:prstGeom>
          <a:noFill/>
          <a:ln w="50800">
            <a:solidFill>
              <a:srgbClr val="00B0F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8855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 shot of a graph&#10;&#10;Description automatically generated">
            <a:extLst>
              <a:ext uri="{FF2B5EF4-FFF2-40B4-BE49-F238E27FC236}">
                <a16:creationId xmlns:a16="http://schemas.microsoft.com/office/drawing/2014/main" id="{A203F8CB-9803-4B27-7DF4-EBB5F36B3549}"/>
              </a:ext>
            </a:extLst>
          </p:cNvPr>
          <p:cNvPicPr>
            <a:picLocks noChangeAspect="1"/>
          </p:cNvPicPr>
          <p:nvPr/>
        </p:nvPicPr>
        <p:blipFill>
          <a:blip r:embed="rId2"/>
          <a:stretch>
            <a:fillRect/>
          </a:stretch>
        </p:blipFill>
        <p:spPr>
          <a:xfrm>
            <a:off x="7229461" y="1919557"/>
            <a:ext cx="4483163" cy="4389763"/>
          </a:xfrm>
          <a:prstGeom prst="rect">
            <a:avLst/>
          </a:prstGeom>
        </p:spPr>
      </p:pic>
      <p:sp>
        <p:nvSpPr>
          <p:cNvPr id="3" name="Title 2">
            <a:extLst>
              <a:ext uri="{FF2B5EF4-FFF2-40B4-BE49-F238E27FC236}">
                <a16:creationId xmlns:a16="http://schemas.microsoft.com/office/drawing/2014/main" id="{7E231165-9D21-5EAD-A23C-E5C0AF5A1C98}"/>
              </a:ext>
            </a:extLst>
          </p:cNvPr>
          <p:cNvSpPr>
            <a:spLocks noGrp="1"/>
          </p:cNvSpPr>
          <p:nvPr>
            <p:ph type="title"/>
          </p:nvPr>
        </p:nvSpPr>
        <p:spPr>
          <a:xfrm>
            <a:off x="407988" y="373592"/>
            <a:ext cx="11376025" cy="900000"/>
          </a:xfrm>
        </p:spPr>
        <p:txBody>
          <a:bodyPr/>
          <a:lstStyle/>
          <a:p>
            <a:r>
              <a:rPr lang="en-US" dirty="0"/>
              <a:t>Emittance @ injection</a:t>
            </a:r>
            <a:br>
              <a:rPr lang="en-US" dirty="0"/>
            </a:br>
            <a:r>
              <a:rPr lang="en-US" sz="2800" dirty="0">
                <a:solidFill>
                  <a:schemeClr val="accent1">
                    <a:lumMod val="40000"/>
                    <a:lumOff val="60000"/>
                  </a:schemeClr>
                </a:solidFill>
              </a:rPr>
              <a:t>Summary 2022 fills</a:t>
            </a:r>
            <a:endParaRPr lang="en-US" dirty="0">
              <a:solidFill>
                <a:schemeClr val="accent1">
                  <a:lumMod val="40000"/>
                  <a:lumOff val="60000"/>
                </a:schemeClr>
              </a:solidFill>
            </a:endParaRPr>
          </a:p>
        </p:txBody>
      </p:sp>
      <p:sp>
        <p:nvSpPr>
          <p:cNvPr id="4" name="Date Placeholder 3">
            <a:extLst>
              <a:ext uri="{FF2B5EF4-FFF2-40B4-BE49-F238E27FC236}">
                <a16:creationId xmlns:a16="http://schemas.microsoft.com/office/drawing/2014/main" id="{D87B48A6-74DB-3937-6945-041E5224189D}"/>
              </a:ext>
            </a:extLst>
          </p:cNvPr>
          <p:cNvSpPr>
            <a:spLocks noGrp="1"/>
          </p:cNvSpPr>
          <p:nvPr>
            <p:ph type="dt" sz="half" idx="10"/>
          </p:nvPr>
        </p:nvSpPr>
        <p:spPr/>
        <p:txBody>
          <a:bodyPr/>
          <a:lstStyle/>
          <a:p>
            <a:r>
              <a:rPr lang="de-CH"/>
              <a:t>05.12.2023</a:t>
            </a:r>
            <a:endParaRPr lang="en-US" dirty="0"/>
          </a:p>
        </p:txBody>
      </p:sp>
      <p:sp>
        <p:nvSpPr>
          <p:cNvPr id="5" name="Footer Placeholder 4">
            <a:extLst>
              <a:ext uri="{FF2B5EF4-FFF2-40B4-BE49-F238E27FC236}">
                <a16:creationId xmlns:a16="http://schemas.microsoft.com/office/drawing/2014/main" id="{C6C68867-068E-B850-198D-80ABFB3396C6}"/>
              </a:ext>
            </a:extLst>
          </p:cNvPr>
          <p:cNvSpPr>
            <a:spLocks noGrp="1"/>
          </p:cNvSpPr>
          <p:nvPr>
            <p:ph type="ftr" sz="quarter" idx="11"/>
          </p:nvPr>
        </p:nvSpPr>
        <p:spPr/>
        <p:txBody>
          <a:bodyPr/>
          <a:lstStyle/>
          <a:p>
            <a:r>
              <a:rPr lang="en-US"/>
              <a:t>I.Efthymiopoulos | JAPW-23</a:t>
            </a:r>
            <a:endParaRPr lang="en-US" dirty="0"/>
          </a:p>
        </p:txBody>
      </p:sp>
      <p:sp>
        <p:nvSpPr>
          <p:cNvPr id="27" name="Content Placeholder 26">
            <a:extLst>
              <a:ext uri="{FF2B5EF4-FFF2-40B4-BE49-F238E27FC236}">
                <a16:creationId xmlns:a16="http://schemas.microsoft.com/office/drawing/2014/main" id="{0DA32E01-0BEE-DB0D-FD55-CE4C66B91CF8}"/>
              </a:ext>
            </a:extLst>
          </p:cNvPr>
          <p:cNvSpPr>
            <a:spLocks noGrp="1"/>
          </p:cNvSpPr>
          <p:nvPr>
            <p:ph sz="half" idx="1"/>
          </p:nvPr>
        </p:nvSpPr>
        <p:spPr>
          <a:xfrm>
            <a:off x="415094" y="5934832"/>
            <a:ext cx="5616575" cy="373892"/>
          </a:xfrm>
        </p:spPr>
        <p:txBody>
          <a:bodyPr>
            <a:normAutofit fontScale="92500" lnSpcReduction="10000"/>
          </a:bodyPr>
          <a:lstStyle/>
          <a:p>
            <a:r>
              <a:rPr lang="en-US" dirty="0"/>
              <a:t>Injection brightness B1 - 2022</a:t>
            </a:r>
          </a:p>
          <a:p>
            <a:endParaRPr lang="en-US" dirty="0"/>
          </a:p>
        </p:txBody>
      </p:sp>
      <p:sp>
        <p:nvSpPr>
          <p:cNvPr id="2" name="Slide Number Placeholder 1">
            <a:extLst>
              <a:ext uri="{FF2B5EF4-FFF2-40B4-BE49-F238E27FC236}">
                <a16:creationId xmlns:a16="http://schemas.microsoft.com/office/drawing/2014/main" id="{A7E7A2ED-8641-AB29-59B7-E1B4D37BCCC4}"/>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aphicFrame>
        <p:nvGraphicFramePr>
          <p:cNvPr id="8" name="Table 7">
            <a:extLst>
              <a:ext uri="{FF2B5EF4-FFF2-40B4-BE49-F238E27FC236}">
                <a16:creationId xmlns:a16="http://schemas.microsoft.com/office/drawing/2014/main" id="{7A518115-7F2B-6D29-F1E5-7075E85B435A}"/>
              </a:ext>
            </a:extLst>
          </p:cNvPr>
          <p:cNvGraphicFramePr>
            <a:graphicFrameLocks noGrp="1"/>
          </p:cNvGraphicFramePr>
          <p:nvPr>
            <p:extLst>
              <p:ext uri="{D42A27DB-BD31-4B8C-83A1-F6EECF244321}">
                <p14:modId xmlns:p14="http://schemas.microsoft.com/office/powerpoint/2010/main" val="126248970"/>
              </p:ext>
            </p:extLst>
          </p:nvPr>
        </p:nvGraphicFramePr>
        <p:xfrm>
          <a:off x="3881855" y="4619008"/>
          <a:ext cx="2394902" cy="883920"/>
        </p:xfrm>
        <a:graphic>
          <a:graphicData uri="http://schemas.openxmlformats.org/drawingml/2006/table">
            <a:tbl>
              <a:tblPr firstRow="1" bandRow="1">
                <a:tableStyleId>{5940675A-B579-460E-94D1-54222C63F5DA}</a:tableStyleId>
              </a:tblPr>
              <a:tblGrid>
                <a:gridCol w="841692">
                  <a:extLst>
                    <a:ext uri="{9D8B030D-6E8A-4147-A177-3AD203B41FA5}">
                      <a16:colId xmlns:a16="http://schemas.microsoft.com/office/drawing/2014/main" val="745942290"/>
                    </a:ext>
                  </a:extLst>
                </a:gridCol>
                <a:gridCol w="738505">
                  <a:extLst>
                    <a:ext uri="{9D8B030D-6E8A-4147-A177-3AD203B41FA5}">
                      <a16:colId xmlns:a16="http://schemas.microsoft.com/office/drawing/2014/main" val="1206844393"/>
                    </a:ext>
                  </a:extLst>
                </a:gridCol>
                <a:gridCol w="814705">
                  <a:extLst>
                    <a:ext uri="{9D8B030D-6E8A-4147-A177-3AD203B41FA5}">
                      <a16:colId xmlns:a16="http://schemas.microsoft.com/office/drawing/2014/main" val="3915609994"/>
                    </a:ext>
                  </a:extLst>
                </a:gridCol>
              </a:tblGrid>
              <a:tr h="370840">
                <a:tc>
                  <a:txBody>
                    <a:bodyPr/>
                    <a:lstStyle/>
                    <a:p>
                      <a:pPr algn="ctr"/>
                      <a:r>
                        <a:rPr lang="en-US" sz="1000" b="1" dirty="0"/>
                        <a:t>B1-inj</a:t>
                      </a:r>
                    </a:p>
                    <a:p>
                      <a:pPr algn="ctr"/>
                      <a:r>
                        <a:rPr lang="en-US" sz="1000" b="1" dirty="0"/>
                        <a:t>2022</a:t>
                      </a:r>
                    </a:p>
                  </a:txBody>
                  <a:tcPr/>
                </a:tc>
                <a:tc>
                  <a:txBody>
                    <a:bodyPr/>
                    <a:lstStyle/>
                    <a:p>
                      <a:pPr algn="ctr"/>
                      <a:r>
                        <a:rPr lang="en-US" sz="1000" b="1" dirty="0"/>
                        <a:t>Bunch</a:t>
                      </a:r>
                    </a:p>
                    <a:p>
                      <a:pPr algn="ctr"/>
                      <a:r>
                        <a:rPr lang="en-US" sz="1000" b="1" dirty="0"/>
                        <a:t>Intensity</a:t>
                      </a:r>
                    </a:p>
                  </a:txBody>
                  <a:tcPr/>
                </a:tc>
                <a:tc>
                  <a:txBody>
                    <a:bodyPr/>
                    <a:lstStyle/>
                    <a:p>
                      <a:pPr algn="ctr"/>
                      <a:r>
                        <a:rPr lang="en-US" sz="1000" b="1" dirty="0"/>
                        <a:t>Emittance </a:t>
                      </a:r>
                    </a:p>
                    <a:p>
                      <a:pPr algn="ctr"/>
                      <a:r>
                        <a:rPr lang="en-US" sz="1000" b="1" dirty="0"/>
                        <a:t>[</a:t>
                      </a:r>
                      <a:r>
                        <a:rPr lang="el-GR" sz="1000" b="1" dirty="0"/>
                        <a:t>μ</a:t>
                      </a:r>
                      <a:r>
                        <a:rPr lang="en-US" sz="1000" b="1" dirty="0"/>
                        <a:t>m]</a:t>
                      </a:r>
                    </a:p>
                  </a:txBody>
                  <a:tcPr/>
                </a:tc>
                <a:extLst>
                  <a:ext uri="{0D108BD9-81ED-4DB2-BD59-A6C34878D82A}">
                    <a16:rowId xmlns:a16="http://schemas.microsoft.com/office/drawing/2014/main" val="3932036111"/>
                  </a:ext>
                </a:extLst>
              </a:tr>
              <a:tr h="143295">
                <a:tc>
                  <a:txBody>
                    <a:bodyPr/>
                    <a:lstStyle/>
                    <a:p>
                      <a:pPr algn="ctr"/>
                      <a:r>
                        <a:rPr lang="en-US" sz="1000" dirty="0"/>
                        <a:t>36b trains</a:t>
                      </a:r>
                    </a:p>
                  </a:txBody>
                  <a:tcPr/>
                </a:tc>
                <a:tc>
                  <a:txBody>
                    <a:bodyPr/>
                    <a:lstStyle/>
                    <a:p>
                      <a:pPr algn="ctr"/>
                      <a:r>
                        <a:rPr lang="en-US" sz="1000" dirty="0"/>
                        <a:t>1.45e11</a:t>
                      </a:r>
                    </a:p>
                  </a:txBody>
                  <a:tcPr/>
                </a:tc>
                <a:tc>
                  <a:txBody>
                    <a:bodyPr/>
                    <a:lstStyle/>
                    <a:p>
                      <a:pPr algn="ctr"/>
                      <a:r>
                        <a:rPr lang="en-US" sz="1000" dirty="0"/>
                        <a:t>1.77</a:t>
                      </a:r>
                    </a:p>
                  </a:txBody>
                  <a:tcPr/>
                </a:tc>
                <a:extLst>
                  <a:ext uri="{0D108BD9-81ED-4DB2-BD59-A6C34878D82A}">
                    <a16:rowId xmlns:a16="http://schemas.microsoft.com/office/drawing/2014/main" val="4241669773"/>
                  </a:ext>
                </a:extLst>
              </a:tr>
              <a:tr h="143295">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extLst>
                  <a:ext uri="{0D108BD9-81ED-4DB2-BD59-A6C34878D82A}">
                    <a16:rowId xmlns:a16="http://schemas.microsoft.com/office/drawing/2014/main" val="3838196383"/>
                  </a:ext>
                </a:extLst>
              </a:tr>
            </a:tbl>
          </a:graphicData>
        </a:graphic>
      </p:graphicFrame>
      <p:pic>
        <p:nvPicPr>
          <p:cNvPr id="12" name="Content Placeholder 11" descr="A graph with red and green dots&#10;&#10;Description automatically generated">
            <a:extLst>
              <a:ext uri="{FF2B5EF4-FFF2-40B4-BE49-F238E27FC236}">
                <a16:creationId xmlns:a16="http://schemas.microsoft.com/office/drawing/2014/main" id="{F42B4CAB-DDAD-D285-331E-F58B6255149A}"/>
              </a:ext>
            </a:extLst>
          </p:cNvPr>
          <p:cNvPicPr>
            <a:picLocks noGrp="1" noChangeAspect="1"/>
          </p:cNvPicPr>
          <p:nvPr>
            <p:ph sz="half" idx="13"/>
          </p:nvPr>
        </p:nvPicPr>
        <p:blipFill>
          <a:blip r:embed="rId3"/>
          <a:stretch>
            <a:fillRect/>
          </a:stretch>
        </p:blipFill>
        <p:spPr>
          <a:xfrm>
            <a:off x="119336" y="1417000"/>
            <a:ext cx="6984776" cy="4687562"/>
          </a:xfrm>
        </p:spPr>
      </p:pic>
      <p:cxnSp>
        <p:nvCxnSpPr>
          <p:cNvPr id="13" name="Straight Connector 12">
            <a:extLst>
              <a:ext uri="{FF2B5EF4-FFF2-40B4-BE49-F238E27FC236}">
                <a16:creationId xmlns:a16="http://schemas.microsoft.com/office/drawing/2014/main" id="{A900D7AC-1E30-1401-065F-0C3FF0FAB073}"/>
              </a:ext>
            </a:extLst>
          </p:cNvPr>
          <p:cNvCxnSpPr>
            <a:cxnSpLocks/>
          </p:cNvCxnSpPr>
          <p:nvPr/>
        </p:nvCxnSpPr>
        <p:spPr>
          <a:xfrm flipV="1">
            <a:off x="9480376" y="3042750"/>
            <a:ext cx="0" cy="287968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913282A-8FDE-C559-8D85-CADFDF8D566E}"/>
              </a:ext>
            </a:extLst>
          </p:cNvPr>
          <p:cNvCxnSpPr/>
          <p:nvPr/>
        </p:nvCxnSpPr>
        <p:spPr>
          <a:xfrm>
            <a:off x="2639616" y="4221088"/>
            <a:ext cx="7344816" cy="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graphicFrame>
        <p:nvGraphicFramePr>
          <p:cNvPr id="16" name="Table 15">
            <a:extLst>
              <a:ext uri="{FF2B5EF4-FFF2-40B4-BE49-F238E27FC236}">
                <a16:creationId xmlns:a16="http://schemas.microsoft.com/office/drawing/2014/main" id="{4876BDFE-F6B7-4EEE-A731-1505C94D963A}"/>
              </a:ext>
            </a:extLst>
          </p:cNvPr>
          <p:cNvGraphicFramePr>
            <a:graphicFrameLocks noGrp="1"/>
          </p:cNvGraphicFramePr>
          <p:nvPr>
            <p:extLst>
              <p:ext uri="{D42A27DB-BD31-4B8C-83A1-F6EECF244321}">
                <p14:modId xmlns:p14="http://schemas.microsoft.com/office/powerpoint/2010/main" val="2593451527"/>
              </p:ext>
            </p:extLst>
          </p:nvPr>
        </p:nvGraphicFramePr>
        <p:xfrm>
          <a:off x="911424" y="4771626"/>
          <a:ext cx="2709228" cy="883920"/>
        </p:xfrm>
        <a:graphic>
          <a:graphicData uri="http://schemas.openxmlformats.org/drawingml/2006/table">
            <a:tbl>
              <a:tblPr firstRow="1" bandRow="1">
                <a:tableStyleId>{5940675A-B579-460E-94D1-54222C63F5DA}</a:tableStyleId>
              </a:tblPr>
              <a:tblGrid>
                <a:gridCol w="1156018">
                  <a:extLst>
                    <a:ext uri="{9D8B030D-6E8A-4147-A177-3AD203B41FA5}">
                      <a16:colId xmlns:a16="http://schemas.microsoft.com/office/drawing/2014/main" val="745942290"/>
                    </a:ext>
                  </a:extLst>
                </a:gridCol>
                <a:gridCol w="738505">
                  <a:extLst>
                    <a:ext uri="{9D8B030D-6E8A-4147-A177-3AD203B41FA5}">
                      <a16:colId xmlns:a16="http://schemas.microsoft.com/office/drawing/2014/main" val="1206844393"/>
                    </a:ext>
                  </a:extLst>
                </a:gridCol>
                <a:gridCol w="814705">
                  <a:extLst>
                    <a:ext uri="{9D8B030D-6E8A-4147-A177-3AD203B41FA5}">
                      <a16:colId xmlns:a16="http://schemas.microsoft.com/office/drawing/2014/main" val="3915609994"/>
                    </a:ext>
                  </a:extLst>
                </a:gridCol>
              </a:tblGrid>
              <a:tr h="370840">
                <a:tc>
                  <a:txBody>
                    <a:bodyPr/>
                    <a:lstStyle/>
                    <a:p>
                      <a:pPr algn="ctr"/>
                      <a:r>
                        <a:rPr lang="en-US" sz="1000" b="1" dirty="0"/>
                        <a:t>B1-inj</a:t>
                      </a:r>
                    </a:p>
                    <a:p>
                      <a:pPr algn="ctr"/>
                      <a:r>
                        <a:rPr lang="en-US" sz="1000" b="1" dirty="0"/>
                        <a:t>2022</a:t>
                      </a:r>
                    </a:p>
                  </a:txBody>
                  <a:tcPr/>
                </a:tc>
                <a:tc>
                  <a:txBody>
                    <a:bodyPr/>
                    <a:lstStyle/>
                    <a:p>
                      <a:pPr algn="ctr"/>
                      <a:r>
                        <a:rPr lang="en-US" sz="1000" b="1" dirty="0"/>
                        <a:t>Bunch</a:t>
                      </a:r>
                    </a:p>
                    <a:p>
                      <a:pPr algn="ctr"/>
                      <a:r>
                        <a:rPr lang="en-US" sz="1000" b="1" dirty="0"/>
                        <a:t>Intensity</a:t>
                      </a:r>
                    </a:p>
                  </a:txBody>
                  <a:tcPr/>
                </a:tc>
                <a:tc>
                  <a:txBody>
                    <a:bodyPr/>
                    <a:lstStyle/>
                    <a:p>
                      <a:pPr algn="ctr"/>
                      <a:r>
                        <a:rPr lang="en-US" sz="1000" b="1" dirty="0"/>
                        <a:t>Emittance </a:t>
                      </a:r>
                    </a:p>
                    <a:p>
                      <a:pPr algn="ctr"/>
                      <a:r>
                        <a:rPr lang="en-US" sz="1000" b="1" dirty="0"/>
                        <a:t>[</a:t>
                      </a:r>
                      <a:r>
                        <a:rPr lang="el-GR" sz="1000" b="1" dirty="0"/>
                        <a:t>μ</a:t>
                      </a:r>
                      <a:r>
                        <a:rPr lang="en-US" sz="1000" b="1" dirty="0"/>
                        <a:t>m]</a:t>
                      </a:r>
                    </a:p>
                  </a:txBody>
                  <a:tcPr/>
                </a:tc>
                <a:extLst>
                  <a:ext uri="{0D108BD9-81ED-4DB2-BD59-A6C34878D82A}">
                    <a16:rowId xmlns:a16="http://schemas.microsoft.com/office/drawing/2014/main" val="3932036111"/>
                  </a:ext>
                </a:extLst>
              </a:tr>
              <a:tr h="146179">
                <a:tc>
                  <a:txBody>
                    <a:bodyPr/>
                    <a:lstStyle/>
                    <a:p>
                      <a:pPr algn="ctr"/>
                      <a:r>
                        <a:rPr lang="en-US" sz="1000" dirty="0"/>
                        <a:t>2462b/36b trains</a:t>
                      </a:r>
                    </a:p>
                  </a:txBody>
                  <a:tcPr/>
                </a:tc>
                <a:tc>
                  <a:txBody>
                    <a:bodyPr/>
                    <a:lstStyle/>
                    <a:p>
                      <a:pPr algn="ctr"/>
                      <a:r>
                        <a:rPr lang="en-US" sz="1000" dirty="0"/>
                        <a:t>1.45re11</a:t>
                      </a:r>
                    </a:p>
                  </a:txBody>
                  <a:tcPr/>
                </a:tc>
                <a:tc>
                  <a:txBody>
                    <a:bodyPr/>
                    <a:lstStyle/>
                    <a:p>
                      <a:pPr algn="ctr"/>
                      <a:r>
                        <a:rPr lang="en-US" sz="1000" dirty="0"/>
                        <a:t>1.53</a:t>
                      </a:r>
                    </a:p>
                  </a:txBody>
                  <a:tcPr/>
                </a:tc>
                <a:extLst>
                  <a:ext uri="{0D108BD9-81ED-4DB2-BD59-A6C34878D82A}">
                    <a16:rowId xmlns:a16="http://schemas.microsoft.com/office/drawing/2014/main" val="3861777639"/>
                  </a:ext>
                </a:extLst>
              </a:tr>
              <a:tr h="143295">
                <a:tc>
                  <a:txBody>
                    <a:bodyPr/>
                    <a:lstStyle/>
                    <a:p>
                      <a:pPr algn="ctr"/>
                      <a:r>
                        <a:rPr lang="en-US" sz="1000" dirty="0"/>
                        <a:t>2361b/36b trains</a:t>
                      </a:r>
                    </a:p>
                  </a:txBody>
                  <a:tcPr/>
                </a:tc>
                <a:tc>
                  <a:txBody>
                    <a:bodyPr/>
                    <a:lstStyle/>
                    <a:p>
                      <a:pPr algn="ctr"/>
                      <a:r>
                        <a:rPr lang="en-US" sz="1000" dirty="0"/>
                        <a:t>1.26e11</a:t>
                      </a:r>
                    </a:p>
                  </a:txBody>
                  <a:tcPr/>
                </a:tc>
                <a:tc>
                  <a:txBody>
                    <a:bodyPr/>
                    <a:lstStyle/>
                    <a:p>
                      <a:pPr algn="ctr"/>
                      <a:r>
                        <a:rPr lang="en-US" sz="1000" dirty="0"/>
                        <a:t>1.41</a:t>
                      </a:r>
                    </a:p>
                  </a:txBody>
                  <a:tcPr/>
                </a:tc>
                <a:extLst>
                  <a:ext uri="{0D108BD9-81ED-4DB2-BD59-A6C34878D82A}">
                    <a16:rowId xmlns:a16="http://schemas.microsoft.com/office/drawing/2014/main" val="4241669773"/>
                  </a:ext>
                </a:extLst>
              </a:tr>
            </a:tbl>
          </a:graphicData>
        </a:graphic>
      </p:graphicFrame>
      <p:cxnSp>
        <p:nvCxnSpPr>
          <p:cNvPr id="17" name="Straight Connector 16">
            <a:extLst>
              <a:ext uri="{FF2B5EF4-FFF2-40B4-BE49-F238E27FC236}">
                <a16:creationId xmlns:a16="http://schemas.microsoft.com/office/drawing/2014/main" id="{E9515813-CD91-FB69-A94D-22A61A0919A6}"/>
              </a:ext>
            </a:extLst>
          </p:cNvPr>
          <p:cNvCxnSpPr>
            <a:cxnSpLocks/>
          </p:cNvCxnSpPr>
          <p:nvPr/>
        </p:nvCxnSpPr>
        <p:spPr>
          <a:xfrm flipV="1">
            <a:off x="9288000" y="3060000"/>
            <a:ext cx="0" cy="287968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0B426A7-4269-E6BB-6460-13C4F0FE84C5}"/>
              </a:ext>
            </a:extLst>
          </p:cNvPr>
          <p:cNvCxnSpPr/>
          <p:nvPr/>
        </p:nvCxnSpPr>
        <p:spPr>
          <a:xfrm>
            <a:off x="2792016" y="4320000"/>
            <a:ext cx="7344816" cy="0"/>
          </a:xfrm>
          <a:prstGeom prst="line">
            <a:avLst/>
          </a:prstGeom>
          <a:ln w="2222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E959DBF-3757-6D02-86F5-BF02E150E816}"/>
              </a:ext>
            </a:extLst>
          </p:cNvPr>
          <p:cNvSpPr txBox="1"/>
          <p:nvPr/>
        </p:nvSpPr>
        <p:spPr>
          <a:xfrm>
            <a:off x="3719736" y="4714342"/>
            <a:ext cx="2462213" cy="830997"/>
          </a:xfrm>
          <a:prstGeom prst="rect">
            <a:avLst/>
          </a:prstGeom>
          <a:solidFill>
            <a:schemeClr val="bg2">
              <a:lumMod val="90000"/>
            </a:schemeClr>
          </a:solidFill>
        </p:spPr>
        <p:txBody>
          <a:bodyPr wrap="none" lIns="0" tIns="0" rIns="0" bIns="0" rtlCol="0">
            <a:spAutoFit/>
          </a:bodyPr>
          <a:lstStyle/>
          <a:p>
            <a:pPr algn="ctr"/>
            <a:r>
              <a:rPr lang="en-US" b="1" dirty="0">
                <a:solidFill>
                  <a:srgbClr val="C00000"/>
                </a:solidFill>
              </a:rPr>
              <a:t>+12-15% increase</a:t>
            </a:r>
          </a:p>
          <a:p>
            <a:pPr algn="ctr"/>
            <a:r>
              <a:rPr lang="en-US" dirty="0"/>
              <a:t>in SPS acceleration and</a:t>
            </a:r>
          </a:p>
          <a:p>
            <a:pPr algn="ctr"/>
            <a:r>
              <a:rPr lang="en-US" dirty="0"/>
              <a:t>transmission to LHC</a:t>
            </a:r>
          </a:p>
        </p:txBody>
      </p:sp>
      <p:sp>
        <p:nvSpPr>
          <p:cNvPr id="20" name="TextBox 19">
            <a:extLst>
              <a:ext uri="{FF2B5EF4-FFF2-40B4-BE49-F238E27FC236}">
                <a16:creationId xmlns:a16="http://schemas.microsoft.com/office/drawing/2014/main" id="{D072928A-EC50-2BE7-F7BD-E34C8CF9E08B}"/>
              </a:ext>
            </a:extLst>
          </p:cNvPr>
          <p:cNvSpPr txBox="1"/>
          <p:nvPr/>
        </p:nvSpPr>
        <p:spPr>
          <a:xfrm>
            <a:off x="911424" y="2696140"/>
            <a:ext cx="897682" cy="276999"/>
          </a:xfrm>
          <a:prstGeom prst="rect">
            <a:avLst/>
          </a:prstGeom>
          <a:noFill/>
        </p:spPr>
        <p:txBody>
          <a:bodyPr wrap="none" lIns="0" tIns="0" rIns="0" bIns="0" rtlCol="0">
            <a:spAutoFit/>
          </a:bodyPr>
          <a:lstStyle/>
          <a:p>
            <a:pPr algn="l"/>
            <a:r>
              <a:rPr lang="en-US" b="1" dirty="0">
                <a:solidFill>
                  <a:srgbClr val="C00000"/>
                </a:solidFill>
              </a:rPr>
              <a:t>LHC B1 </a:t>
            </a:r>
          </a:p>
        </p:txBody>
      </p:sp>
    </p:spTree>
    <p:extLst>
      <p:ext uri="{BB962C8B-B14F-4D97-AF65-F5344CB8AC3E}">
        <p14:creationId xmlns:p14="http://schemas.microsoft.com/office/powerpoint/2010/main" val="77244698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ieCERNPresentation" id="{C710CE68-1DE2-6F4D-8516-C14D3848F6CA}" vid="{2C64F851-DC7B-EA42-9322-6331711556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5110</TotalTime>
  <Words>3431</Words>
  <Application>Microsoft Macintosh PowerPoint</Application>
  <PresentationFormat>Widescreen</PresentationFormat>
  <Paragraphs>773</Paragraphs>
  <Slides>42</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Baguet Script</vt:lpstr>
      <vt:lpstr>Calibri</vt:lpstr>
      <vt:lpstr>Cambria Math</vt:lpstr>
      <vt:lpstr>Helvetica</vt:lpstr>
      <vt:lpstr>Office Theme</vt:lpstr>
      <vt:lpstr>Emittance Evolution and  Stability in Run 3</vt:lpstr>
      <vt:lpstr>Outline</vt:lpstr>
      <vt:lpstr>Data sets Data and Fills selection – p-p data</vt:lpstr>
      <vt:lpstr>The Emittance and Luminosity Model  …in a nutshell</vt:lpstr>
      <vt:lpstr>Emittance @ Injection Example 2022 fill</vt:lpstr>
      <vt:lpstr>Emittance @ injection Example 2022 fill</vt:lpstr>
      <vt:lpstr>Emittance @ injection Example 2023 fill</vt:lpstr>
      <vt:lpstr>Emittance @ injection Example 2023 fill</vt:lpstr>
      <vt:lpstr>Emittance @ injection Summary 2022 fills</vt:lpstr>
      <vt:lpstr>Emittance @ injection Summary 2022 fills</vt:lpstr>
      <vt:lpstr>Emittance @ injection Summary 2023 fills</vt:lpstr>
      <vt:lpstr>Emittance @ injection Sumary 2023 fills</vt:lpstr>
      <vt:lpstr>Emittance growth at injection energy (FB) Compare with Model – example 2022 fill</vt:lpstr>
      <vt:lpstr>Emittance growth at injection energy (FB) Compare with model – example 2023 fill</vt:lpstr>
      <vt:lpstr>Emittance evolution in the cycle from injection to collisions – example 2022 fill</vt:lpstr>
      <vt:lpstr>Emittance evolution in the cycle from injection to collisions – example 2023 fill</vt:lpstr>
      <vt:lpstr>Emittance evolution in the cycle from injection to collisions – all 2022 fills</vt:lpstr>
      <vt:lpstr>Emittance evolution in the cycle from injection to collisions – 2023</vt:lpstr>
      <vt:lpstr>Bunch Fluctuations Emittance and Intensity bbb variations - 2022</vt:lpstr>
      <vt:lpstr>Bunch Fluctuations Relative emittance and Intensity bbb variations - 2023</vt:lpstr>
      <vt:lpstr>Emittance evolution in the cycle Acceleration ramp</vt:lpstr>
      <vt:lpstr>Emittance evolution in the cycle acceleration ramp</vt:lpstr>
      <vt:lpstr>Emittance evolution in collisions Compare data with the model - 2023</vt:lpstr>
      <vt:lpstr>Emittance evolution in collisions Compare data with the model - 2023</vt:lpstr>
      <vt:lpstr>Emittance evolution in collisions Compare data with the model - 2023</vt:lpstr>
      <vt:lpstr>Emittance evolution in collisions Compare data with the model - 2023</vt:lpstr>
      <vt:lpstr>Beams in collision Bunch-to-bunch variations – 2023</vt:lpstr>
      <vt:lpstr>Beams in collision Beam lifetime – effective cross section </vt:lpstr>
      <vt:lpstr>Beams in collision Beam lifetime – effective cross section </vt:lpstr>
      <vt:lpstr>Beams in collision Beam lifetime – effective cross section </vt:lpstr>
      <vt:lpstr>Beams in collision Beam lifetime – effective cross section</vt:lpstr>
      <vt:lpstr>Emittance evolution in collisions Beam intensity ⟺ integrated luminosity</vt:lpstr>
      <vt:lpstr>Transverse Stability</vt:lpstr>
      <vt:lpstr>Summary</vt:lpstr>
      <vt:lpstr>Summary</vt:lpstr>
      <vt:lpstr>Outlook</vt:lpstr>
      <vt:lpstr>PowerPoint Presentation</vt:lpstr>
      <vt:lpstr>Backup slides</vt:lpstr>
      <vt:lpstr>Emittance @ Injection Example 2022 fill</vt:lpstr>
      <vt:lpstr>Emittance @ injection Example 2022 fill</vt:lpstr>
      <vt:lpstr>Instability of witness bunches</vt:lpstr>
      <vt:lpstr>Instabilities during high beta run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Ilias Efthymiopoulos</dc:creator>
  <cp:lastModifiedBy>Ilias Efthymiopoulos</cp:lastModifiedBy>
  <cp:revision>279</cp:revision>
  <cp:lastPrinted>2020-01-30T13:49:18Z</cp:lastPrinted>
  <dcterms:created xsi:type="dcterms:W3CDTF">2020-06-04T20:04:16Z</dcterms:created>
  <dcterms:modified xsi:type="dcterms:W3CDTF">2023-12-06T13:13:48Z</dcterms:modified>
</cp:coreProperties>
</file>