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1"/>
  </p:notesMasterIdLst>
  <p:handoutMasterIdLst>
    <p:handoutMasterId r:id="rId62"/>
  </p:handoutMasterIdLst>
  <p:sldIdLst>
    <p:sldId id="304" r:id="rId2"/>
    <p:sldId id="539" r:id="rId3"/>
    <p:sldId id="743" r:id="rId4"/>
    <p:sldId id="544" r:id="rId5"/>
    <p:sldId id="744" r:id="rId6"/>
    <p:sldId id="760" r:id="rId7"/>
    <p:sldId id="568" r:id="rId8"/>
    <p:sldId id="564" r:id="rId9"/>
    <p:sldId id="565" r:id="rId10"/>
    <p:sldId id="746" r:id="rId11"/>
    <p:sldId id="751" r:id="rId12"/>
    <p:sldId id="763" r:id="rId13"/>
    <p:sldId id="762" r:id="rId14"/>
    <p:sldId id="650" r:id="rId15"/>
    <p:sldId id="755" r:id="rId16"/>
    <p:sldId id="780" r:id="rId17"/>
    <p:sldId id="547" r:id="rId18"/>
    <p:sldId id="798" r:id="rId19"/>
    <p:sldId id="788" r:id="rId20"/>
    <p:sldId id="770" r:id="rId21"/>
    <p:sldId id="771" r:id="rId22"/>
    <p:sldId id="772" r:id="rId23"/>
    <p:sldId id="776" r:id="rId24"/>
    <p:sldId id="567" r:id="rId25"/>
    <p:sldId id="553" r:id="rId26"/>
    <p:sldId id="791" r:id="rId27"/>
    <p:sldId id="803" r:id="rId28"/>
    <p:sldId id="806" r:id="rId29"/>
    <p:sldId id="802" r:id="rId30"/>
    <p:sldId id="554" r:id="rId31"/>
    <p:sldId id="786" r:id="rId32"/>
    <p:sldId id="556" r:id="rId33"/>
    <p:sldId id="787" r:id="rId34"/>
    <p:sldId id="800" r:id="rId35"/>
    <p:sldId id="795" r:id="rId36"/>
    <p:sldId id="557" r:id="rId37"/>
    <p:sldId id="801" r:id="rId38"/>
    <p:sldId id="777" r:id="rId39"/>
    <p:sldId id="805" r:id="rId40"/>
    <p:sldId id="783" r:id="rId41"/>
    <p:sldId id="804" r:id="rId42"/>
    <p:sldId id="784" r:id="rId43"/>
    <p:sldId id="562" r:id="rId44"/>
    <p:sldId id="747" r:id="rId45"/>
    <p:sldId id="748" r:id="rId46"/>
    <p:sldId id="749" r:id="rId47"/>
    <p:sldId id="750" r:id="rId48"/>
    <p:sldId id="797" r:id="rId49"/>
    <p:sldId id="559" r:id="rId50"/>
    <p:sldId id="560" r:id="rId51"/>
    <p:sldId id="549" r:id="rId52"/>
    <p:sldId id="561" r:id="rId53"/>
    <p:sldId id="774" r:id="rId54"/>
    <p:sldId id="785" r:id="rId55"/>
    <p:sldId id="765" r:id="rId56"/>
    <p:sldId id="766" r:id="rId57"/>
    <p:sldId id="767" r:id="rId58"/>
    <p:sldId id="768" r:id="rId59"/>
    <p:sldId id="769"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1281" userDrawn="1">
          <p15:clr>
            <a:srgbClr val="A4A3A4"/>
          </p15:clr>
        </p15:guide>
        <p15:guide id="3" orient="horz" pos="34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80" autoAdjust="0"/>
    <p:restoredTop sz="95033" autoAdjust="0"/>
  </p:normalViewPr>
  <p:slideViewPr>
    <p:cSldViewPr snapToGrid="0" snapToObjects="1">
      <p:cViewPr varScale="1">
        <p:scale>
          <a:sx n="82" d="100"/>
          <a:sy n="82" d="100"/>
        </p:scale>
        <p:origin x="787" y="72"/>
      </p:cViewPr>
      <p:guideLst>
        <p:guide pos="3840"/>
        <p:guide orient="horz" pos="1281"/>
        <p:guide orient="horz" pos="3463"/>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00" d="100"/>
          <a:sy n="100" d="100"/>
        </p:scale>
        <p:origin x="3132" y="6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12/6/2023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3976264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4291037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8050772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7484839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36932098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696484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19342730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26722620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15025511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19106630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605304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B5768D-F24F-4D07-AC86-D22B2E6F3E21}" type="slidenum">
              <a:rPr lang="en-US" smtClean="0"/>
              <a:t>3</a:t>
            </a:fld>
            <a:endParaRPr lang="en-US"/>
          </a:p>
        </p:txBody>
      </p:sp>
    </p:spTree>
    <p:extLst>
      <p:ext uri="{BB962C8B-B14F-4D97-AF65-F5344CB8AC3E}">
        <p14:creationId xmlns:p14="http://schemas.microsoft.com/office/powerpoint/2010/main" val="32283928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42010548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33127255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1300124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20628317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FF0000"/>
              </a:solidFill>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40249806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32269152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15967790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6122637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25180664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2824488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6603190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11178948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34</a:t>
            </a:fld>
            <a:endParaRPr lang="en-US"/>
          </a:p>
        </p:txBody>
      </p:sp>
    </p:spTree>
    <p:extLst>
      <p:ext uri="{BB962C8B-B14F-4D97-AF65-F5344CB8AC3E}">
        <p14:creationId xmlns:p14="http://schemas.microsoft.com/office/powerpoint/2010/main" val="21183819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23230405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36</a:t>
            </a:fld>
            <a:endParaRPr lang="en-US"/>
          </a:p>
        </p:txBody>
      </p:sp>
    </p:spTree>
    <p:extLst>
      <p:ext uri="{BB962C8B-B14F-4D97-AF65-F5344CB8AC3E}">
        <p14:creationId xmlns:p14="http://schemas.microsoft.com/office/powerpoint/2010/main" val="5944846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37</a:t>
            </a:fld>
            <a:endParaRPr lang="en-US"/>
          </a:p>
        </p:txBody>
      </p:sp>
    </p:spTree>
    <p:extLst>
      <p:ext uri="{BB962C8B-B14F-4D97-AF65-F5344CB8AC3E}">
        <p14:creationId xmlns:p14="http://schemas.microsoft.com/office/powerpoint/2010/main" val="28511196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41</a:t>
            </a:fld>
            <a:endParaRPr lang="en-US"/>
          </a:p>
        </p:txBody>
      </p:sp>
    </p:spTree>
    <p:extLst>
      <p:ext uri="{BB962C8B-B14F-4D97-AF65-F5344CB8AC3E}">
        <p14:creationId xmlns:p14="http://schemas.microsoft.com/office/powerpoint/2010/main" val="3276904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42</a:t>
            </a:fld>
            <a:endParaRPr lang="en-US"/>
          </a:p>
        </p:txBody>
      </p:sp>
    </p:spTree>
    <p:extLst>
      <p:ext uri="{BB962C8B-B14F-4D97-AF65-F5344CB8AC3E}">
        <p14:creationId xmlns:p14="http://schemas.microsoft.com/office/powerpoint/2010/main" val="32122051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43</a:t>
            </a:fld>
            <a:endParaRPr lang="en-US"/>
          </a:p>
        </p:txBody>
      </p:sp>
    </p:spTree>
    <p:extLst>
      <p:ext uri="{BB962C8B-B14F-4D97-AF65-F5344CB8AC3E}">
        <p14:creationId xmlns:p14="http://schemas.microsoft.com/office/powerpoint/2010/main" val="19628272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44</a:t>
            </a:fld>
            <a:endParaRPr lang="en-US"/>
          </a:p>
        </p:txBody>
      </p:sp>
    </p:spTree>
    <p:extLst>
      <p:ext uri="{BB962C8B-B14F-4D97-AF65-F5344CB8AC3E}">
        <p14:creationId xmlns:p14="http://schemas.microsoft.com/office/powerpoint/2010/main" val="31464133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45</a:t>
            </a:fld>
            <a:endParaRPr lang="en-US"/>
          </a:p>
        </p:txBody>
      </p:sp>
    </p:spTree>
    <p:extLst>
      <p:ext uri="{BB962C8B-B14F-4D97-AF65-F5344CB8AC3E}">
        <p14:creationId xmlns:p14="http://schemas.microsoft.com/office/powerpoint/2010/main" val="157092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29734325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46</a:t>
            </a:fld>
            <a:endParaRPr lang="en-US"/>
          </a:p>
        </p:txBody>
      </p:sp>
    </p:spTree>
    <p:extLst>
      <p:ext uri="{BB962C8B-B14F-4D97-AF65-F5344CB8AC3E}">
        <p14:creationId xmlns:p14="http://schemas.microsoft.com/office/powerpoint/2010/main" val="190654814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47</a:t>
            </a:fld>
            <a:endParaRPr lang="en-US"/>
          </a:p>
        </p:txBody>
      </p:sp>
    </p:spTree>
    <p:extLst>
      <p:ext uri="{BB962C8B-B14F-4D97-AF65-F5344CB8AC3E}">
        <p14:creationId xmlns:p14="http://schemas.microsoft.com/office/powerpoint/2010/main" val="39246731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48</a:t>
            </a:fld>
            <a:endParaRPr lang="en-US"/>
          </a:p>
        </p:txBody>
      </p:sp>
    </p:spTree>
    <p:extLst>
      <p:ext uri="{BB962C8B-B14F-4D97-AF65-F5344CB8AC3E}">
        <p14:creationId xmlns:p14="http://schemas.microsoft.com/office/powerpoint/2010/main" val="375531575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49</a:t>
            </a:fld>
            <a:endParaRPr lang="en-US"/>
          </a:p>
        </p:txBody>
      </p:sp>
    </p:spTree>
    <p:extLst>
      <p:ext uri="{BB962C8B-B14F-4D97-AF65-F5344CB8AC3E}">
        <p14:creationId xmlns:p14="http://schemas.microsoft.com/office/powerpoint/2010/main" val="169187342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50</a:t>
            </a:fld>
            <a:endParaRPr lang="en-US"/>
          </a:p>
        </p:txBody>
      </p:sp>
    </p:spTree>
    <p:extLst>
      <p:ext uri="{BB962C8B-B14F-4D97-AF65-F5344CB8AC3E}">
        <p14:creationId xmlns:p14="http://schemas.microsoft.com/office/powerpoint/2010/main" val="428124894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51</a:t>
            </a:fld>
            <a:endParaRPr lang="en-US"/>
          </a:p>
        </p:txBody>
      </p:sp>
    </p:spTree>
    <p:extLst>
      <p:ext uri="{BB962C8B-B14F-4D97-AF65-F5344CB8AC3E}">
        <p14:creationId xmlns:p14="http://schemas.microsoft.com/office/powerpoint/2010/main" val="7069433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52</a:t>
            </a:fld>
            <a:endParaRPr lang="en-US"/>
          </a:p>
        </p:txBody>
      </p:sp>
    </p:spTree>
    <p:extLst>
      <p:ext uri="{BB962C8B-B14F-4D97-AF65-F5344CB8AC3E}">
        <p14:creationId xmlns:p14="http://schemas.microsoft.com/office/powerpoint/2010/main" val="28149578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53</a:t>
            </a:fld>
            <a:endParaRPr lang="en-US"/>
          </a:p>
        </p:txBody>
      </p:sp>
    </p:spTree>
    <p:extLst>
      <p:ext uri="{BB962C8B-B14F-4D97-AF65-F5344CB8AC3E}">
        <p14:creationId xmlns:p14="http://schemas.microsoft.com/office/powerpoint/2010/main" val="29763346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54</a:t>
            </a:fld>
            <a:endParaRPr lang="en-US"/>
          </a:p>
        </p:txBody>
      </p:sp>
    </p:spTree>
    <p:extLst>
      <p:ext uri="{BB962C8B-B14F-4D97-AF65-F5344CB8AC3E}">
        <p14:creationId xmlns:p14="http://schemas.microsoft.com/office/powerpoint/2010/main" val="4516568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55</a:t>
            </a:fld>
            <a:endParaRPr lang="en-US"/>
          </a:p>
        </p:txBody>
      </p:sp>
    </p:spTree>
    <p:extLst>
      <p:ext uri="{BB962C8B-B14F-4D97-AF65-F5344CB8AC3E}">
        <p14:creationId xmlns:p14="http://schemas.microsoft.com/office/powerpoint/2010/main" val="3149077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148114844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56</a:t>
            </a:fld>
            <a:endParaRPr lang="en-US"/>
          </a:p>
        </p:txBody>
      </p:sp>
    </p:spTree>
    <p:extLst>
      <p:ext uri="{BB962C8B-B14F-4D97-AF65-F5344CB8AC3E}">
        <p14:creationId xmlns:p14="http://schemas.microsoft.com/office/powerpoint/2010/main" val="298621519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57</a:t>
            </a:fld>
            <a:endParaRPr lang="en-US"/>
          </a:p>
        </p:txBody>
      </p:sp>
    </p:spTree>
    <p:extLst>
      <p:ext uri="{BB962C8B-B14F-4D97-AF65-F5344CB8AC3E}">
        <p14:creationId xmlns:p14="http://schemas.microsoft.com/office/powerpoint/2010/main" val="28585193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58</a:t>
            </a:fld>
            <a:endParaRPr lang="en-US"/>
          </a:p>
        </p:txBody>
      </p:sp>
    </p:spTree>
    <p:extLst>
      <p:ext uri="{BB962C8B-B14F-4D97-AF65-F5344CB8AC3E}">
        <p14:creationId xmlns:p14="http://schemas.microsoft.com/office/powerpoint/2010/main" val="418341843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59</a:t>
            </a:fld>
            <a:endParaRPr lang="en-US"/>
          </a:p>
        </p:txBody>
      </p:sp>
    </p:spTree>
    <p:extLst>
      <p:ext uri="{BB962C8B-B14F-4D97-AF65-F5344CB8AC3E}">
        <p14:creationId xmlns:p14="http://schemas.microsoft.com/office/powerpoint/2010/main" val="1291811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651785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30836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353022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7136022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6 December 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S.Morales - BLM thresholds and beam losses for protons and ions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6 December 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S.Morales - BLM thresholds and beam losses for protons and ions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6 December 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S.Morales - BLM thresholds and beam losses for protons and ions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6 December 2023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S.Morales - BLM thresholds and beam losses for protons and ions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6 December 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S.Morales - BLM thresholds and beam losses for protons and ions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6 December 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S.Morales - BLM thresholds and beam losses for protons and ions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6 December 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S.Morales - BLM thresholds and beam losses for protons and ions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6 December 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S.Morales - BLM thresholds and beam losses for protons and ions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6 December 2023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6 December 2023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6 December 2023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6 December 2023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6 December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6 December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6 December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6 December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6 December 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6 December 2023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r>
              <a:rPr lang="en-US"/>
              <a:t>6 December 2023</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S.Morales - BLM thresholds and beam losses for protons and ions</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2" orient="horz" pos="390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tif"/><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hyperlink" Target="https://indico.cern.ch/event/1350470/"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0.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hyperlink" Target="https://indico.cern.ch/event/1338740/"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hyperlink" Target="https://indico.cern.ch/event/1345705" TargetMode="External"/><Relationship Id="rId2" Type="http://schemas.openxmlformats.org/officeDocument/2006/relationships/image" Target="../media/image30.png"/><Relationship Id="rId1" Type="http://schemas.openxmlformats.org/officeDocument/2006/relationships/slideLayout" Target="../slideLayouts/slideLayout5.xml"/><Relationship Id="rId4" Type="http://schemas.openxmlformats.org/officeDocument/2006/relationships/hyperlink" Target="https://indico.cern.ch/event/1349643"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indico.cern.ch/event/1345705" TargetMode="External"/><Relationship Id="rId2" Type="http://schemas.openxmlformats.org/officeDocument/2006/relationships/image" Target="../media/image31.png"/><Relationship Id="rId1" Type="http://schemas.openxmlformats.org/officeDocument/2006/relationships/slideLayout" Target="../slideLayouts/slideLayout5.xml"/><Relationship Id="rId4" Type="http://schemas.openxmlformats.org/officeDocument/2006/relationships/hyperlink" Target="https://indico.cern.ch/event/1349643"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hyperlink" Target="https://indico.cern.ch/event/1349643" TargetMode="External"/><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5.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36.xml.rels><?xml version="1.0" encoding="UTF-8" standalone="yes"?>
<Relationships xmlns="http://schemas.openxmlformats.org/package/2006/relationships"><Relationship Id="rId3" Type="http://schemas.openxmlformats.org/officeDocument/2006/relationships/hyperlink" Target="https://indico.cern.ch/event/1349643" TargetMode="External"/><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5.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5.xml"/><Relationship Id="rId1" Type="http://schemas.openxmlformats.org/officeDocument/2006/relationships/slideLayout" Target="../slideLayouts/slideLayout5.xml"/><Relationship Id="rId4" Type="http://schemas.openxmlformats.org/officeDocument/2006/relationships/image" Target="../media/image56.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1350470/"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7.tif"/><Relationship Id="rId4" Type="http://schemas.openxmlformats.org/officeDocument/2006/relationships/hyperlink" Target="https://indico.cern.ch/event/1291758/"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41336-CB52-667F-2CE2-486A5ED992B0}"/>
              </a:ext>
            </a:extLst>
          </p:cNvPr>
          <p:cNvSpPr>
            <a:spLocks noGrp="1"/>
          </p:cNvSpPr>
          <p:nvPr>
            <p:ph type="ctrTitle"/>
          </p:nvPr>
        </p:nvSpPr>
        <p:spPr>
          <a:xfrm>
            <a:off x="914400" y="1124759"/>
            <a:ext cx="10363200" cy="1132496"/>
          </a:xfrm>
        </p:spPr>
        <p:txBody>
          <a:bodyPr/>
          <a:lstStyle/>
          <a:p>
            <a:r>
              <a:rPr lang="en-US" sz="4000" dirty="0"/>
              <a:t>BLM thresholds and beam losses for protons and ions</a:t>
            </a:r>
            <a:endParaRPr lang="en-GB" sz="4000" dirty="0"/>
          </a:p>
        </p:txBody>
      </p:sp>
      <p:sp>
        <p:nvSpPr>
          <p:cNvPr id="3" name="Subtitle 2">
            <a:extLst>
              <a:ext uri="{FF2B5EF4-FFF2-40B4-BE49-F238E27FC236}">
                <a16:creationId xmlns:a16="http://schemas.microsoft.com/office/drawing/2014/main" id="{FF62CA72-1BFF-D5FA-19EB-5BB09966D5A1}"/>
              </a:ext>
            </a:extLst>
          </p:cNvPr>
          <p:cNvSpPr>
            <a:spLocks noGrp="1"/>
          </p:cNvSpPr>
          <p:nvPr>
            <p:ph type="subTitle" idx="1"/>
          </p:nvPr>
        </p:nvSpPr>
        <p:spPr>
          <a:xfrm>
            <a:off x="0" y="3214718"/>
            <a:ext cx="12055151" cy="1655762"/>
          </a:xfrm>
        </p:spPr>
        <p:txBody>
          <a:bodyPr/>
          <a:lstStyle/>
          <a:p>
            <a:r>
              <a:rPr lang="en-US" dirty="0"/>
              <a:t>JAP23 Session 5 “</a:t>
            </a:r>
            <a:r>
              <a:rPr lang="en-GB" b="1" i="0" dirty="0">
                <a:solidFill>
                  <a:srgbClr val="1D041F"/>
                </a:solidFill>
                <a:effectLst/>
                <a:latin typeface="Liberation Sans"/>
              </a:rPr>
              <a:t>LHC configuration and experiment specific”</a:t>
            </a:r>
            <a:endParaRPr lang="en-US" dirty="0"/>
          </a:p>
          <a:p>
            <a:r>
              <a:rPr lang="en-US" dirty="0"/>
              <a:t>06/12/2023</a:t>
            </a:r>
          </a:p>
          <a:p>
            <a:r>
              <a:rPr lang="en-US" dirty="0"/>
              <a:t>Sara Morales</a:t>
            </a:r>
            <a:r>
              <a:rPr lang="en-CH" dirty="0"/>
              <a:t> </a:t>
            </a:r>
            <a:r>
              <a:rPr lang="en-US" dirty="0"/>
              <a:t>on behalf of SY-BI-BL and BLMWTG</a:t>
            </a:r>
          </a:p>
          <a:p>
            <a:r>
              <a:rPr lang="en-US" dirty="0"/>
              <a:t>Special thanks to </a:t>
            </a:r>
            <a:r>
              <a:rPr lang="en-US" dirty="0" err="1"/>
              <a:t>B.Salvachua</a:t>
            </a:r>
            <a:r>
              <a:rPr lang="en-US" dirty="0"/>
              <a:t>, </a:t>
            </a:r>
            <a:r>
              <a:rPr lang="en-US" dirty="0" err="1"/>
              <a:t>A.Lechner</a:t>
            </a:r>
            <a:r>
              <a:rPr lang="en-US" dirty="0"/>
              <a:t>, colleagues from OP-LHC, Collimation, ABT and MPP</a:t>
            </a:r>
          </a:p>
          <a:p>
            <a:endParaRPr lang="en-CH" dirty="0"/>
          </a:p>
        </p:txBody>
      </p:sp>
      <p:sp>
        <p:nvSpPr>
          <p:cNvPr id="4" name="Date Placeholder 3">
            <a:extLst>
              <a:ext uri="{FF2B5EF4-FFF2-40B4-BE49-F238E27FC236}">
                <a16:creationId xmlns:a16="http://schemas.microsoft.com/office/drawing/2014/main" id="{2ACB87B6-F66D-8685-C2B9-C785E9A2998B}"/>
              </a:ext>
            </a:extLst>
          </p:cNvPr>
          <p:cNvSpPr>
            <a:spLocks noGrp="1"/>
          </p:cNvSpPr>
          <p:nvPr>
            <p:ph type="dt" sz="half" idx="10"/>
          </p:nvPr>
        </p:nvSpPr>
        <p:spPr/>
        <p:txBody>
          <a:bodyPr/>
          <a:lstStyle/>
          <a:p>
            <a:r>
              <a:rPr lang="en-US"/>
              <a:t>6 December 2023</a:t>
            </a:r>
            <a:endParaRPr lang="en-US" dirty="0"/>
          </a:p>
        </p:txBody>
      </p:sp>
      <p:sp>
        <p:nvSpPr>
          <p:cNvPr id="5" name="Footer Placeholder 4">
            <a:extLst>
              <a:ext uri="{FF2B5EF4-FFF2-40B4-BE49-F238E27FC236}">
                <a16:creationId xmlns:a16="http://schemas.microsoft.com/office/drawing/2014/main" id="{9FDB622E-F74E-7713-3173-1E2967596CFC}"/>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6" name="Slide Number Placeholder 5">
            <a:extLst>
              <a:ext uri="{FF2B5EF4-FFF2-40B4-BE49-F238E27FC236}">
                <a16:creationId xmlns:a16="http://schemas.microsoft.com/office/drawing/2014/main" id="{7F49B765-65DB-A3F9-FCBA-21C14BBA5B34}"/>
              </a:ext>
            </a:extLst>
          </p:cNvPr>
          <p:cNvSpPr>
            <a:spLocks noGrp="1"/>
          </p:cNvSpPr>
          <p:nvPr>
            <p:ph type="sldNum" sz="quarter" idx="12"/>
          </p:nvPr>
        </p:nvSpPr>
        <p:spPr/>
        <p:txBody>
          <a:bodyPr/>
          <a:lstStyle/>
          <a:p>
            <a:fld id="{36B5EA5A-BC32-A742-B11B-8E7414D5B535}" type="slidenum">
              <a:rPr lang="en-US" smtClean="0"/>
              <a:pPr/>
              <a:t>1</a:t>
            </a:fld>
            <a:endParaRPr lang="en-US" dirty="0"/>
          </a:p>
        </p:txBody>
      </p:sp>
    </p:spTree>
    <p:extLst>
      <p:ext uri="{BB962C8B-B14F-4D97-AF65-F5344CB8AC3E}">
        <p14:creationId xmlns:p14="http://schemas.microsoft.com/office/powerpoint/2010/main" val="2327519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Protons: Beam losses and margin to dump during Injection</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10</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pic>
        <p:nvPicPr>
          <p:cNvPr id="9" name="Picture 8">
            <a:extLst>
              <a:ext uri="{FF2B5EF4-FFF2-40B4-BE49-F238E27FC236}">
                <a16:creationId xmlns:a16="http://schemas.microsoft.com/office/drawing/2014/main" id="{1F4CB333-70A7-3C70-DEA8-89E53D1677F3}"/>
              </a:ext>
            </a:extLst>
          </p:cNvPr>
          <p:cNvPicPr>
            <a:picLocks noChangeAspect="1"/>
          </p:cNvPicPr>
          <p:nvPr/>
        </p:nvPicPr>
        <p:blipFill>
          <a:blip r:embed="rId3"/>
          <a:srcRect/>
          <a:stretch/>
        </p:blipFill>
        <p:spPr>
          <a:xfrm>
            <a:off x="-246349" y="191064"/>
            <a:ext cx="12684697" cy="6342348"/>
          </a:xfrm>
          <a:prstGeom prst="rect">
            <a:avLst/>
          </a:prstGeom>
        </p:spPr>
      </p:pic>
      <p:sp>
        <p:nvSpPr>
          <p:cNvPr id="4" name="TextBox 3">
            <a:extLst>
              <a:ext uri="{FF2B5EF4-FFF2-40B4-BE49-F238E27FC236}">
                <a16:creationId xmlns:a16="http://schemas.microsoft.com/office/drawing/2014/main" id="{B7803997-77EE-45F6-D1C0-AEF7E3E94D9E}"/>
              </a:ext>
            </a:extLst>
          </p:cNvPr>
          <p:cNvSpPr txBox="1"/>
          <p:nvPr/>
        </p:nvSpPr>
        <p:spPr>
          <a:xfrm>
            <a:off x="1616864" y="982019"/>
            <a:ext cx="2290916" cy="830997"/>
          </a:xfrm>
          <a:prstGeom prst="rect">
            <a:avLst/>
          </a:prstGeom>
          <a:noFill/>
        </p:spPr>
        <p:txBody>
          <a:bodyPr wrap="square" lIns="0" tIns="0" rIns="0" bIns="0" rtlCol="0">
            <a:spAutoFit/>
          </a:bodyPr>
          <a:lstStyle/>
          <a:p>
            <a:pPr algn="l"/>
            <a:r>
              <a:rPr lang="en-US" dirty="0"/>
              <a:t>Results from BLM calibration RS01 (40us)</a:t>
            </a:r>
            <a:endParaRPr lang="en-GB" dirty="0"/>
          </a:p>
        </p:txBody>
      </p:sp>
      <p:sp>
        <p:nvSpPr>
          <p:cNvPr id="2" name="Arrow: Left-Right 1">
            <a:extLst>
              <a:ext uri="{FF2B5EF4-FFF2-40B4-BE49-F238E27FC236}">
                <a16:creationId xmlns:a16="http://schemas.microsoft.com/office/drawing/2014/main" id="{7659F6D2-33BE-9F31-19D8-B1BC25F4BE40}"/>
              </a:ext>
            </a:extLst>
          </p:cNvPr>
          <p:cNvSpPr/>
          <p:nvPr/>
        </p:nvSpPr>
        <p:spPr>
          <a:xfrm>
            <a:off x="1853381" y="1931294"/>
            <a:ext cx="4139380" cy="232513"/>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Left-Right 6">
            <a:extLst>
              <a:ext uri="{FF2B5EF4-FFF2-40B4-BE49-F238E27FC236}">
                <a16:creationId xmlns:a16="http://schemas.microsoft.com/office/drawing/2014/main" id="{F723EB2A-4D38-B20A-BDF2-48E90F8DB812}"/>
              </a:ext>
            </a:extLst>
          </p:cNvPr>
          <p:cNvSpPr/>
          <p:nvPr/>
        </p:nvSpPr>
        <p:spPr>
          <a:xfrm>
            <a:off x="5992761" y="1931293"/>
            <a:ext cx="614516" cy="232513"/>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Left-Right 7">
            <a:extLst>
              <a:ext uri="{FF2B5EF4-FFF2-40B4-BE49-F238E27FC236}">
                <a16:creationId xmlns:a16="http://schemas.microsoft.com/office/drawing/2014/main" id="{538CCFD4-CEF5-1236-EC2D-CE25251FBE44}"/>
              </a:ext>
            </a:extLst>
          </p:cNvPr>
          <p:cNvSpPr/>
          <p:nvPr/>
        </p:nvSpPr>
        <p:spPr>
          <a:xfrm>
            <a:off x="6607276" y="1931292"/>
            <a:ext cx="4139379" cy="232513"/>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B4495905-21A5-9C8C-8BD9-27244141FD2E}"/>
              </a:ext>
            </a:extLst>
          </p:cNvPr>
          <p:cNvSpPr txBox="1"/>
          <p:nvPr/>
        </p:nvSpPr>
        <p:spPr>
          <a:xfrm>
            <a:off x="5992761" y="1656491"/>
            <a:ext cx="2290916" cy="276999"/>
          </a:xfrm>
          <a:prstGeom prst="rect">
            <a:avLst/>
          </a:prstGeom>
          <a:noFill/>
        </p:spPr>
        <p:txBody>
          <a:bodyPr wrap="square" lIns="0" tIns="0" rIns="0" bIns="0" rtlCol="0">
            <a:spAutoFit/>
          </a:bodyPr>
          <a:lstStyle/>
          <a:p>
            <a:pPr algn="l"/>
            <a:r>
              <a:rPr lang="en-US" dirty="0"/>
              <a:t>MF=0.6</a:t>
            </a:r>
            <a:endParaRPr lang="en-GB" dirty="0"/>
          </a:p>
        </p:txBody>
      </p:sp>
      <p:sp>
        <p:nvSpPr>
          <p:cNvPr id="11" name="TextBox 10">
            <a:extLst>
              <a:ext uri="{FF2B5EF4-FFF2-40B4-BE49-F238E27FC236}">
                <a16:creationId xmlns:a16="http://schemas.microsoft.com/office/drawing/2014/main" id="{CB6E5506-5979-B191-DC51-D34E861C870F}"/>
              </a:ext>
            </a:extLst>
          </p:cNvPr>
          <p:cNvSpPr txBox="1"/>
          <p:nvPr/>
        </p:nvSpPr>
        <p:spPr>
          <a:xfrm>
            <a:off x="3704282" y="1647620"/>
            <a:ext cx="2290916" cy="276999"/>
          </a:xfrm>
          <a:prstGeom prst="rect">
            <a:avLst/>
          </a:prstGeom>
          <a:noFill/>
        </p:spPr>
        <p:txBody>
          <a:bodyPr wrap="square" lIns="0" tIns="0" rIns="0" bIns="0" rtlCol="0">
            <a:spAutoFit/>
          </a:bodyPr>
          <a:lstStyle/>
          <a:p>
            <a:pPr algn="l"/>
            <a:r>
              <a:rPr lang="en-US" dirty="0"/>
              <a:t>MF=0.4</a:t>
            </a:r>
            <a:endParaRPr lang="en-GB" dirty="0"/>
          </a:p>
        </p:txBody>
      </p:sp>
      <p:sp>
        <p:nvSpPr>
          <p:cNvPr id="12" name="TextBox 11">
            <a:extLst>
              <a:ext uri="{FF2B5EF4-FFF2-40B4-BE49-F238E27FC236}">
                <a16:creationId xmlns:a16="http://schemas.microsoft.com/office/drawing/2014/main" id="{91626877-2F4E-09DC-03CC-2D932BAA83E0}"/>
              </a:ext>
            </a:extLst>
          </p:cNvPr>
          <p:cNvSpPr txBox="1"/>
          <p:nvPr/>
        </p:nvSpPr>
        <p:spPr>
          <a:xfrm>
            <a:off x="8062451" y="1656491"/>
            <a:ext cx="2290916" cy="276999"/>
          </a:xfrm>
          <a:prstGeom prst="rect">
            <a:avLst/>
          </a:prstGeom>
          <a:noFill/>
        </p:spPr>
        <p:txBody>
          <a:bodyPr wrap="square" lIns="0" tIns="0" rIns="0" bIns="0" rtlCol="0">
            <a:spAutoFit/>
          </a:bodyPr>
          <a:lstStyle/>
          <a:p>
            <a:pPr algn="l"/>
            <a:r>
              <a:rPr lang="en-US" dirty="0"/>
              <a:t>MF=1</a:t>
            </a:r>
            <a:endParaRPr lang="en-GB" dirty="0"/>
          </a:p>
        </p:txBody>
      </p:sp>
      <p:sp>
        <p:nvSpPr>
          <p:cNvPr id="13" name="TextBox 12">
            <a:extLst>
              <a:ext uri="{FF2B5EF4-FFF2-40B4-BE49-F238E27FC236}">
                <a16:creationId xmlns:a16="http://schemas.microsoft.com/office/drawing/2014/main" id="{338D15BA-32CB-F8CE-C57D-6AF0A0D74BCD}"/>
              </a:ext>
            </a:extLst>
          </p:cNvPr>
          <p:cNvSpPr txBox="1"/>
          <p:nvPr/>
        </p:nvSpPr>
        <p:spPr>
          <a:xfrm>
            <a:off x="7713406" y="2591376"/>
            <a:ext cx="2290916" cy="553998"/>
          </a:xfrm>
          <a:prstGeom prst="rect">
            <a:avLst/>
          </a:prstGeom>
          <a:noFill/>
        </p:spPr>
        <p:txBody>
          <a:bodyPr wrap="square" lIns="0" tIns="0" rIns="0" bIns="0" rtlCol="0">
            <a:spAutoFit/>
          </a:bodyPr>
          <a:lstStyle/>
          <a:p>
            <a:pPr algn="l"/>
            <a:r>
              <a:rPr lang="en-US" dirty="0"/>
              <a:t>4 B2 dumps from losses on TCP.C</a:t>
            </a:r>
            <a:endParaRPr lang="en-GB" dirty="0"/>
          </a:p>
        </p:txBody>
      </p:sp>
      <p:sp>
        <p:nvSpPr>
          <p:cNvPr id="14" name="TextBox 13">
            <a:extLst>
              <a:ext uri="{FF2B5EF4-FFF2-40B4-BE49-F238E27FC236}">
                <a16:creationId xmlns:a16="http://schemas.microsoft.com/office/drawing/2014/main" id="{4C1D4A20-5D3B-4F8B-C42E-F33E8175D575}"/>
              </a:ext>
            </a:extLst>
          </p:cNvPr>
          <p:cNvSpPr txBox="1"/>
          <p:nvPr/>
        </p:nvSpPr>
        <p:spPr>
          <a:xfrm>
            <a:off x="6679067" y="3749600"/>
            <a:ext cx="3104030" cy="276999"/>
          </a:xfrm>
          <a:prstGeom prst="rect">
            <a:avLst/>
          </a:prstGeom>
          <a:noFill/>
        </p:spPr>
        <p:txBody>
          <a:bodyPr wrap="square" lIns="0" tIns="0" rIns="0" bIns="0" rtlCol="0">
            <a:spAutoFit/>
          </a:bodyPr>
          <a:lstStyle/>
          <a:p>
            <a:pPr algn="l"/>
            <a:r>
              <a:rPr lang="en-US" dirty="0">
                <a:solidFill>
                  <a:srgbClr val="FF0000"/>
                </a:solidFill>
              </a:rPr>
              <a:t>Saturation level 7.2e8 protons</a:t>
            </a:r>
            <a:endParaRPr lang="en-GB" dirty="0">
              <a:solidFill>
                <a:srgbClr val="FF0000"/>
              </a:solidFill>
            </a:endParaRPr>
          </a:p>
        </p:txBody>
      </p:sp>
    </p:spTree>
    <p:extLst>
      <p:ext uri="{BB962C8B-B14F-4D97-AF65-F5344CB8AC3E}">
        <p14:creationId xmlns:p14="http://schemas.microsoft.com/office/powerpoint/2010/main" val="3659554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Protons: Beam losses and margin to dump during Injection</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11</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371494" y="599974"/>
            <a:ext cx="11376024" cy="3272691"/>
          </a:xfrm>
          <a:prstGeom prst="rect">
            <a:avLst/>
          </a:prstGeom>
          <a:noFill/>
        </p:spPr>
        <p:txBody>
          <a:bodyPr wrap="square" lIns="0" tIns="0" rIns="0" bIns="0" rtlCol="0">
            <a:spAutoFit/>
          </a:bodyPr>
          <a:lstStyle/>
          <a:p>
            <a:pPr marL="285750" indent="-285750" algn="l">
              <a:lnSpc>
                <a:spcPct val="150000"/>
              </a:lnSpc>
              <a:buFont typeface="Arial" panose="020B0604020202020204" pitchFamily="34" charset="0"/>
              <a:buChar char="•"/>
            </a:pPr>
            <a:r>
              <a:rPr lang="en-US" dirty="0"/>
              <a:t>Different options for mitigations:</a:t>
            </a:r>
          </a:p>
          <a:p>
            <a:pPr marL="742950" lvl="1" indent="-285750">
              <a:lnSpc>
                <a:spcPct val="150000"/>
              </a:lnSpc>
              <a:buFont typeface="Arial" panose="020B0604020202020204" pitchFamily="34" charset="0"/>
              <a:buChar char="•"/>
            </a:pPr>
            <a:r>
              <a:rPr lang="en-US" u="sng" dirty="0"/>
              <a:t>Blindable BLMs in IR7</a:t>
            </a:r>
          </a:p>
          <a:p>
            <a:pPr marL="1200150" lvl="2" indent="-285750">
              <a:lnSpc>
                <a:spcPct val="150000"/>
              </a:lnSpc>
              <a:buFont typeface="Arial" panose="020B0604020202020204" pitchFamily="34" charset="0"/>
              <a:buChar char="•"/>
            </a:pPr>
            <a:r>
              <a:rPr lang="en-US" dirty="0">
                <a:solidFill>
                  <a:srgbClr val="FF0000"/>
                </a:solidFill>
              </a:rPr>
              <a:t>Blinding functionality not designed for IR7 BLMs</a:t>
            </a:r>
          </a:p>
          <a:p>
            <a:pPr marL="1200150" lvl="2" indent="-285750">
              <a:lnSpc>
                <a:spcPct val="150000"/>
              </a:lnSpc>
              <a:buFont typeface="Arial" panose="020B0604020202020204" pitchFamily="34" charset="0"/>
              <a:buChar char="•"/>
            </a:pPr>
            <a:r>
              <a:rPr lang="en-US" dirty="0"/>
              <a:t>Current implementation would blind all BLMs in IR7 collimators -&gt; Not acceptable risk</a:t>
            </a:r>
          </a:p>
          <a:p>
            <a:pPr marL="1657350" lvl="3" indent="-285750">
              <a:lnSpc>
                <a:spcPct val="150000"/>
              </a:lnSpc>
              <a:buFont typeface="Arial" panose="020B0604020202020204" pitchFamily="34" charset="0"/>
              <a:buChar char="•"/>
            </a:pPr>
            <a:r>
              <a:rPr lang="en-US" dirty="0"/>
              <a:t>Modification of the functionality requires changes in LSA, FW, SW and GUIs -&gt; not before LS3</a:t>
            </a:r>
          </a:p>
          <a:p>
            <a:pPr marL="1200150" lvl="2" indent="-285750">
              <a:lnSpc>
                <a:spcPct val="150000"/>
              </a:lnSpc>
              <a:buFont typeface="Arial" panose="020B0604020202020204" pitchFamily="34" charset="0"/>
              <a:buChar char="•"/>
            </a:pPr>
            <a:r>
              <a:rPr lang="en-US" dirty="0"/>
              <a:t>Need to assess impact for combined fast failure scenarios</a:t>
            </a:r>
          </a:p>
          <a:p>
            <a:pPr marL="1200150" lvl="2" indent="-285750">
              <a:lnSpc>
                <a:spcPct val="150000"/>
              </a:lnSpc>
              <a:buFont typeface="Arial" panose="020B0604020202020204" pitchFamily="34" charset="0"/>
              <a:buChar char="•"/>
            </a:pPr>
            <a:r>
              <a:rPr lang="en-US" dirty="0"/>
              <a:t>Blinding functionality will be commissioned for IP2/8 for IP2/8 injection regions in 2024</a:t>
            </a:r>
            <a:endParaRPr lang="en-GB" dirty="0"/>
          </a:p>
          <a:p>
            <a:pPr marL="1657350" lvl="3" indent="-285750">
              <a:lnSpc>
                <a:spcPct val="150000"/>
              </a:lnSpc>
              <a:buFont typeface="Arial" panose="020B0604020202020204" pitchFamily="34" charset="0"/>
              <a:buChar char="•"/>
            </a:pPr>
            <a:r>
              <a:rPr lang="en-US" dirty="0"/>
              <a:t>Common FW in all crates, i.e., will be available for IR7 if needed and approved</a:t>
            </a:r>
          </a:p>
        </p:txBody>
      </p:sp>
    </p:spTree>
    <p:extLst>
      <p:ext uri="{BB962C8B-B14F-4D97-AF65-F5344CB8AC3E}">
        <p14:creationId xmlns:p14="http://schemas.microsoft.com/office/powerpoint/2010/main" val="3619177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Protons: Beam losses and margin to dump during Injection</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12</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371494" y="599974"/>
            <a:ext cx="11376024" cy="4103688"/>
          </a:xfrm>
          <a:prstGeom prst="rect">
            <a:avLst/>
          </a:prstGeom>
          <a:noFill/>
        </p:spPr>
        <p:txBody>
          <a:bodyPr wrap="square" lIns="0" tIns="0" rIns="0" bIns="0" rtlCol="0">
            <a:spAutoFit/>
          </a:bodyPr>
          <a:lstStyle/>
          <a:p>
            <a:pPr marL="285750" indent="-285750" algn="l">
              <a:lnSpc>
                <a:spcPct val="150000"/>
              </a:lnSpc>
              <a:buFont typeface="Arial" panose="020B0604020202020204" pitchFamily="34" charset="0"/>
              <a:buChar char="•"/>
            </a:pPr>
            <a:r>
              <a:rPr lang="en-US" dirty="0"/>
              <a:t>Different options for mitigations:</a:t>
            </a:r>
          </a:p>
          <a:p>
            <a:pPr marL="742950" lvl="1" indent="-285750">
              <a:lnSpc>
                <a:spcPct val="150000"/>
              </a:lnSpc>
              <a:buFont typeface="Arial" panose="020B0604020202020204" pitchFamily="34" charset="0"/>
              <a:buChar char="•"/>
            </a:pPr>
            <a:r>
              <a:rPr lang="en-US" u="sng" dirty="0"/>
              <a:t>Use of Little Ionization Chambers (LIC) detectors </a:t>
            </a:r>
          </a:p>
          <a:p>
            <a:pPr marL="1200150" lvl="2" indent="-285750">
              <a:lnSpc>
                <a:spcPct val="150000"/>
              </a:lnSpc>
              <a:buFont typeface="Arial" panose="020B0604020202020204" pitchFamily="34" charset="0"/>
              <a:buChar char="•"/>
            </a:pPr>
            <a:r>
              <a:rPr lang="en-US" dirty="0"/>
              <a:t>Replace all SEM detectors by LIC -&gt; </a:t>
            </a:r>
            <a:r>
              <a:rPr lang="en-US" dirty="0">
                <a:solidFill>
                  <a:srgbClr val="FF0000"/>
                </a:solidFill>
              </a:rPr>
              <a:t>Full deployment not before LS3, discussions ongoing</a:t>
            </a:r>
          </a:p>
          <a:p>
            <a:pPr marL="1200150" lvl="2" indent="-285750">
              <a:lnSpc>
                <a:spcPct val="150000"/>
              </a:lnSpc>
              <a:buFont typeface="Arial" panose="020B0604020202020204" pitchFamily="34" charset="0"/>
              <a:buChar char="•"/>
            </a:pPr>
            <a:r>
              <a:rPr lang="en-US" dirty="0"/>
              <a:t>Interlock during injection or fast losses on LICs (less sensitive)</a:t>
            </a:r>
          </a:p>
          <a:p>
            <a:pPr marL="1657350" lvl="3" indent="-285750">
              <a:lnSpc>
                <a:spcPct val="150000"/>
              </a:lnSpc>
              <a:buFont typeface="Arial" panose="020B0604020202020204" pitchFamily="34" charset="0"/>
              <a:buChar char="•"/>
            </a:pPr>
            <a:r>
              <a:rPr lang="en-US" dirty="0"/>
              <a:t>Would need to assess their stability first</a:t>
            </a:r>
          </a:p>
          <a:p>
            <a:pPr marL="1657350" lvl="3" indent="-285750">
              <a:lnSpc>
                <a:spcPct val="150000"/>
              </a:lnSpc>
              <a:buFont typeface="Arial" panose="020B0604020202020204" pitchFamily="34" charset="0"/>
              <a:buChar char="•"/>
            </a:pPr>
            <a:r>
              <a:rPr lang="en-US" dirty="0"/>
              <a:t>First analysis shows linearity between IC and LIC BLM signals</a:t>
            </a:r>
          </a:p>
          <a:p>
            <a:pPr marL="1200150" lvl="2" indent="-285750">
              <a:lnSpc>
                <a:spcPct val="150000"/>
              </a:lnSpc>
              <a:buFont typeface="Arial" panose="020B0604020202020204" pitchFamily="34" charset="0"/>
              <a:buChar char="•"/>
            </a:pPr>
            <a:r>
              <a:rPr lang="en-US" dirty="0">
                <a:solidFill>
                  <a:srgbClr val="FF0000"/>
                </a:solidFill>
              </a:rPr>
              <a:t>Proposal to replace the SEMs at TCPs with LIC detectors monitoring Beam 1 during this EYETS (as is already the case for Beam 2 since LS1)</a:t>
            </a:r>
          </a:p>
          <a:p>
            <a:pPr algn="l">
              <a:lnSpc>
                <a:spcPct val="150000"/>
              </a:lnSpc>
            </a:pPr>
            <a:endParaRPr lang="en-GB" dirty="0"/>
          </a:p>
          <a:p>
            <a:pPr algn="l">
              <a:lnSpc>
                <a:spcPct val="150000"/>
              </a:lnSpc>
            </a:pPr>
            <a:endParaRPr lang="en-US" dirty="0"/>
          </a:p>
        </p:txBody>
      </p:sp>
      <p:pic>
        <p:nvPicPr>
          <p:cNvPr id="8" name="Image" descr="Image">
            <a:extLst>
              <a:ext uri="{FF2B5EF4-FFF2-40B4-BE49-F238E27FC236}">
                <a16:creationId xmlns:a16="http://schemas.microsoft.com/office/drawing/2014/main" id="{D4C947C9-47E8-9346-D0EE-DEA6BC23B140}"/>
              </a:ext>
            </a:extLst>
          </p:cNvPr>
          <p:cNvPicPr>
            <a:picLocks noChangeAspect="1"/>
          </p:cNvPicPr>
          <p:nvPr/>
        </p:nvPicPr>
        <p:blipFill>
          <a:blip r:embed="rId3"/>
          <a:stretch>
            <a:fillRect/>
          </a:stretch>
        </p:blipFill>
        <p:spPr>
          <a:xfrm>
            <a:off x="90497" y="4001729"/>
            <a:ext cx="12101503" cy="1951129"/>
          </a:xfrm>
          <a:prstGeom prst="rect">
            <a:avLst/>
          </a:prstGeom>
          <a:ln w="12700">
            <a:miter lim="400000"/>
          </a:ln>
        </p:spPr>
      </p:pic>
      <p:sp>
        <p:nvSpPr>
          <p:cNvPr id="9" name="TextBox 8">
            <a:extLst>
              <a:ext uri="{FF2B5EF4-FFF2-40B4-BE49-F238E27FC236}">
                <a16:creationId xmlns:a16="http://schemas.microsoft.com/office/drawing/2014/main" id="{5A359EC2-E3D6-D8B6-FBBC-2E579E22385C}"/>
              </a:ext>
            </a:extLst>
          </p:cNvPr>
          <p:cNvSpPr txBox="1"/>
          <p:nvPr/>
        </p:nvSpPr>
        <p:spPr>
          <a:xfrm>
            <a:off x="6680134" y="5952858"/>
            <a:ext cx="6096000" cy="369332"/>
          </a:xfrm>
          <a:prstGeom prst="rect">
            <a:avLst/>
          </a:prstGeom>
          <a:noFill/>
        </p:spPr>
        <p:txBody>
          <a:bodyPr wrap="square">
            <a:spAutoFit/>
          </a:bodyPr>
          <a:lstStyle/>
          <a:p>
            <a:pPr lvl="2"/>
            <a:r>
              <a:rPr lang="en-US" dirty="0" err="1"/>
              <a:t>B.Salvachua</a:t>
            </a:r>
            <a:r>
              <a:rPr lang="en-US" dirty="0"/>
              <a:t> in </a:t>
            </a:r>
            <a:r>
              <a:rPr lang="en-US" dirty="0">
                <a:hlinkClick r:id="rId4"/>
              </a:rPr>
              <a:t>BLMTWG #97 </a:t>
            </a:r>
            <a:r>
              <a:rPr lang="en-US" dirty="0"/>
              <a:t> </a:t>
            </a:r>
          </a:p>
        </p:txBody>
      </p:sp>
    </p:spTree>
    <p:extLst>
      <p:ext uri="{BB962C8B-B14F-4D97-AF65-F5344CB8AC3E}">
        <p14:creationId xmlns:p14="http://schemas.microsoft.com/office/powerpoint/2010/main" val="4157518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Protons: Beam losses and margin to dump during Injection</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13</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371494" y="599974"/>
            <a:ext cx="11376024" cy="5350183"/>
          </a:xfrm>
          <a:prstGeom prst="rect">
            <a:avLst/>
          </a:prstGeom>
          <a:noFill/>
        </p:spPr>
        <p:txBody>
          <a:bodyPr wrap="square" lIns="0" tIns="0" rIns="0" bIns="0" rtlCol="0">
            <a:spAutoFit/>
          </a:bodyPr>
          <a:lstStyle/>
          <a:p>
            <a:pPr marL="285750" indent="-285750" algn="l">
              <a:lnSpc>
                <a:spcPct val="150000"/>
              </a:lnSpc>
              <a:buFont typeface="Arial" panose="020B0604020202020204" pitchFamily="34" charset="0"/>
              <a:buChar char="•"/>
            </a:pPr>
            <a:r>
              <a:rPr lang="en-US" dirty="0"/>
              <a:t>Different options for mitigations:</a:t>
            </a:r>
          </a:p>
          <a:p>
            <a:pPr marL="742950" lvl="1" indent="-285750">
              <a:lnSpc>
                <a:spcPct val="150000"/>
              </a:lnSpc>
              <a:buFont typeface="Arial" panose="020B0604020202020204" pitchFamily="34" charset="0"/>
              <a:buChar char="•"/>
            </a:pPr>
            <a:r>
              <a:rPr lang="en-US" u="sng" dirty="0"/>
              <a:t>Add “displaced” BLMs to catch less loss showers</a:t>
            </a:r>
          </a:p>
          <a:p>
            <a:pPr marL="1200150" lvl="2" indent="-285750">
              <a:lnSpc>
                <a:spcPct val="150000"/>
              </a:lnSpc>
              <a:buFont typeface="Arial" panose="020B0604020202020204" pitchFamily="34" charset="0"/>
              <a:buChar char="•"/>
            </a:pPr>
            <a:r>
              <a:rPr lang="en-US" dirty="0"/>
              <a:t>Enough with a factor ~2 to reach the same level as other limiting BLMs</a:t>
            </a:r>
          </a:p>
          <a:p>
            <a:pPr marL="1200150" lvl="2" indent="-285750">
              <a:lnSpc>
                <a:spcPct val="150000"/>
              </a:lnSpc>
              <a:buFont typeface="Arial" panose="020B0604020202020204" pitchFamily="34" charset="0"/>
              <a:buChar char="•"/>
            </a:pPr>
            <a:r>
              <a:rPr lang="en-US" dirty="0"/>
              <a:t>Need FLUKA estimates of optimal new positions</a:t>
            </a:r>
          </a:p>
          <a:p>
            <a:pPr marL="1200150" lvl="2" indent="-285750">
              <a:lnSpc>
                <a:spcPct val="150000"/>
              </a:lnSpc>
              <a:buFont typeface="Arial" panose="020B0604020202020204" pitchFamily="34" charset="0"/>
              <a:buChar char="•"/>
            </a:pPr>
            <a:r>
              <a:rPr lang="en-US" dirty="0">
                <a:solidFill>
                  <a:srgbClr val="FF0000"/>
                </a:solidFill>
              </a:rPr>
              <a:t>Addition of extra BLMs in new optimal positions downstream of the TCPs</a:t>
            </a:r>
          </a:p>
          <a:p>
            <a:pPr marL="1657350" lvl="3" indent="-285750">
              <a:lnSpc>
                <a:spcPct val="150000"/>
              </a:lnSpc>
              <a:buFont typeface="Arial" panose="020B0604020202020204" pitchFamily="34" charset="0"/>
              <a:buChar char="•"/>
            </a:pPr>
            <a:r>
              <a:rPr lang="en-US" dirty="0"/>
              <a:t>New BLMs will not be interlocked during commissioning</a:t>
            </a:r>
          </a:p>
          <a:p>
            <a:pPr marL="1657350" lvl="3" indent="-285750">
              <a:lnSpc>
                <a:spcPct val="150000"/>
              </a:lnSpc>
              <a:buFont typeface="Arial" panose="020B0604020202020204" pitchFamily="34" charset="0"/>
              <a:buChar char="•"/>
            </a:pPr>
            <a:r>
              <a:rPr lang="en-US" dirty="0"/>
              <a:t>Allows comparison of response factors, and if response factors are the ones expected:</a:t>
            </a:r>
          </a:p>
          <a:p>
            <a:pPr marL="1657350" lvl="3" indent="-285750">
              <a:lnSpc>
                <a:spcPct val="150000"/>
              </a:lnSpc>
              <a:buFont typeface="Arial" panose="020B0604020202020204" pitchFamily="34" charset="0"/>
              <a:buChar char="•"/>
            </a:pPr>
            <a:r>
              <a:rPr lang="en-US" dirty="0"/>
              <a:t>Change of database settings to become part of the protection BLMs</a:t>
            </a:r>
          </a:p>
          <a:p>
            <a:pPr marL="1200150" lvl="2" indent="-285750">
              <a:lnSpc>
                <a:spcPct val="150000"/>
              </a:lnSpc>
              <a:buFont typeface="Arial" panose="020B0604020202020204" pitchFamily="34" charset="0"/>
              <a:buChar char="•"/>
            </a:pPr>
            <a:r>
              <a:rPr lang="en-US" dirty="0">
                <a:solidFill>
                  <a:srgbClr val="FF0000"/>
                </a:solidFill>
              </a:rPr>
              <a:t>Preferred option </a:t>
            </a:r>
          </a:p>
          <a:p>
            <a:pPr marL="1657350" lvl="3" indent="-285750">
              <a:lnSpc>
                <a:spcPct val="150000"/>
              </a:lnSpc>
              <a:buFont typeface="Arial" panose="020B0604020202020204" pitchFamily="34" charset="0"/>
              <a:buChar char="•"/>
            </a:pPr>
            <a:r>
              <a:rPr lang="en-US" dirty="0">
                <a:solidFill>
                  <a:srgbClr val="FF0000"/>
                </a:solidFill>
              </a:rPr>
              <a:t>Currently investigating the availability of spare channels in the network and necessary cabling for possible installation during this EYETS</a:t>
            </a:r>
          </a:p>
          <a:p>
            <a:pPr algn="l">
              <a:lnSpc>
                <a:spcPct val="150000"/>
              </a:lnSpc>
            </a:pPr>
            <a:endParaRPr lang="en-GB" dirty="0"/>
          </a:p>
          <a:p>
            <a:pPr algn="l">
              <a:lnSpc>
                <a:spcPct val="150000"/>
              </a:lnSpc>
            </a:pPr>
            <a:endParaRPr lang="en-US" dirty="0"/>
          </a:p>
        </p:txBody>
      </p:sp>
    </p:spTree>
    <p:extLst>
      <p:ext uri="{BB962C8B-B14F-4D97-AF65-F5344CB8AC3E}">
        <p14:creationId xmlns:p14="http://schemas.microsoft.com/office/powerpoint/2010/main" val="3371164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 shot of a graph&#10;&#10;Description automatically generated">
            <a:extLst>
              <a:ext uri="{FF2B5EF4-FFF2-40B4-BE49-F238E27FC236}">
                <a16:creationId xmlns:a16="http://schemas.microsoft.com/office/drawing/2014/main" id="{6234A70F-A2B4-51BD-BA8B-02664630CBEE}"/>
              </a:ext>
            </a:extLst>
          </p:cNvPr>
          <p:cNvPicPr>
            <a:picLocks noChangeAspect="1"/>
          </p:cNvPicPr>
          <p:nvPr/>
        </p:nvPicPr>
        <p:blipFill rotWithShape="1">
          <a:blip r:embed="rId3">
            <a:extLst>
              <a:ext uri="{28A0092B-C50C-407E-A947-70E740481C1C}">
                <a14:useLocalDpi xmlns:a14="http://schemas.microsoft.com/office/drawing/2010/main" val="0"/>
              </a:ext>
            </a:extLst>
          </a:blip>
          <a:srcRect l="8226" r="20080"/>
          <a:stretch/>
        </p:blipFill>
        <p:spPr>
          <a:xfrm>
            <a:off x="490056" y="748478"/>
            <a:ext cx="10905294" cy="3802745"/>
          </a:xfrm>
          <a:prstGeom prst="rect">
            <a:avLst/>
          </a:prstGeom>
        </p:spPr>
      </p:pic>
      <p:sp>
        <p:nvSpPr>
          <p:cNvPr id="2" name="Date Placeholder 1">
            <a:extLst>
              <a:ext uri="{FF2B5EF4-FFF2-40B4-BE49-F238E27FC236}">
                <a16:creationId xmlns:a16="http://schemas.microsoft.com/office/drawing/2014/main" id="{2268D711-4C2E-D0E6-7AC3-2588C8C4406B}"/>
              </a:ext>
            </a:extLst>
          </p:cNvPr>
          <p:cNvSpPr>
            <a:spLocks noGrp="1"/>
          </p:cNvSpPr>
          <p:nvPr>
            <p:ph type="dt" sz="half" idx="10"/>
          </p:nvPr>
        </p:nvSpPr>
        <p:spPr/>
        <p:txBody>
          <a:bodyPr/>
          <a:lstStyle/>
          <a:p>
            <a:r>
              <a:rPr lang="en-US"/>
              <a:t>6 December 2023</a:t>
            </a:r>
          </a:p>
        </p:txBody>
      </p:sp>
      <p:sp>
        <p:nvSpPr>
          <p:cNvPr id="3" name="Footer Placeholder 2">
            <a:extLst>
              <a:ext uri="{FF2B5EF4-FFF2-40B4-BE49-F238E27FC236}">
                <a16:creationId xmlns:a16="http://schemas.microsoft.com/office/drawing/2014/main" id="{E2D3925E-4415-7460-2463-803B7979276B}"/>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6" name="TextBox 5">
            <a:extLst>
              <a:ext uri="{FF2B5EF4-FFF2-40B4-BE49-F238E27FC236}">
                <a16:creationId xmlns:a16="http://schemas.microsoft.com/office/drawing/2014/main" id="{D3755BEB-B645-A73C-5F81-637024B27FC1}"/>
              </a:ext>
            </a:extLst>
          </p:cNvPr>
          <p:cNvSpPr txBox="1"/>
          <p:nvPr/>
        </p:nvSpPr>
        <p:spPr>
          <a:xfrm>
            <a:off x="490056" y="199623"/>
            <a:ext cx="6989414" cy="492443"/>
          </a:xfrm>
          <a:prstGeom prst="rect">
            <a:avLst/>
          </a:prstGeom>
          <a:noFill/>
        </p:spPr>
        <p:txBody>
          <a:bodyPr wrap="none" rtlCol="0">
            <a:spAutoFit/>
          </a:bodyPr>
          <a:lstStyle/>
          <a:p>
            <a:r>
              <a:rPr lang="en-US" sz="2600" b="1" dirty="0"/>
              <a:t>Protons: Beam losses and margin to dump</a:t>
            </a:r>
            <a:endParaRPr lang="en-US" sz="2600" b="1" dirty="0">
              <a:latin typeface="+mj-lt"/>
            </a:endParaRPr>
          </a:p>
        </p:txBody>
      </p:sp>
      <p:sp>
        <p:nvSpPr>
          <p:cNvPr id="9" name="TextBox 8">
            <a:extLst>
              <a:ext uri="{FF2B5EF4-FFF2-40B4-BE49-F238E27FC236}">
                <a16:creationId xmlns:a16="http://schemas.microsoft.com/office/drawing/2014/main" id="{41D8D67E-9883-FC48-5C2C-279EE239CD48}"/>
              </a:ext>
            </a:extLst>
          </p:cNvPr>
          <p:cNvSpPr txBox="1"/>
          <p:nvPr/>
        </p:nvSpPr>
        <p:spPr>
          <a:xfrm>
            <a:off x="1195873" y="3173362"/>
            <a:ext cx="1542289" cy="215444"/>
          </a:xfrm>
          <a:prstGeom prst="rect">
            <a:avLst/>
          </a:prstGeom>
          <a:noFill/>
        </p:spPr>
        <p:txBody>
          <a:bodyPr wrap="square" lIns="0" tIns="0" rIns="0" bIns="0" rtlCol="0">
            <a:spAutoFit/>
          </a:bodyPr>
          <a:lstStyle/>
          <a:p>
            <a:pPr algn="l"/>
            <a:r>
              <a:rPr lang="en-US" sz="1400" dirty="0"/>
              <a:t>RAMPDOWN</a:t>
            </a:r>
            <a:endParaRPr lang="en-GB" sz="1400" dirty="0"/>
          </a:p>
        </p:txBody>
      </p:sp>
      <p:sp>
        <p:nvSpPr>
          <p:cNvPr id="10" name="TextBox 9">
            <a:extLst>
              <a:ext uri="{FF2B5EF4-FFF2-40B4-BE49-F238E27FC236}">
                <a16:creationId xmlns:a16="http://schemas.microsoft.com/office/drawing/2014/main" id="{55494460-C40C-C2C4-3049-81196BEE3472}"/>
              </a:ext>
            </a:extLst>
          </p:cNvPr>
          <p:cNvSpPr txBox="1"/>
          <p:nvPr/>
        </p:nvSpPr>
        <p:spPr>
          <a:xfrm>
            <a:off x="2521276" y="3641260"/>
            <a:ext cx="1542289" cy="215444"/>
          </a:xfrm>
          <a:prstGeom prst="rect">
            <a:avLst/>
          </a:prstGeom>
          <a:noFill/>
        </p:spPr>
        <p:txBody>
          <a:bodyPr wrap="square" lIns="0" tIns="0" rIns="0" bIns="0" rtlCol="0">
            <a:spAutoFit/>
          </a:bodyPr>
          <a:lstStyle/>
          <a:p>
            <a:pPr algn="l"/>
            <a:r>
              <a:rPr lang="en-US" sz="1400" dirty="0"/>
              <a:t>SETUP</a:t>
            </a:r>
            <a:endParaRPr lang="en-GB" sz="1400" dirty="0"/>
          </a:p>
        </p:txBody>
      </p:sp>
      <p:sp>
        <p:nvSpPr>
          <p:cNvPr id="11" name="TextBox 10">
            <a:extLst>
              <a:ext uri="{FF2B5EF4-FFF2-40B4-BE49-F238E27FC236}">
                <a16:creationId xmlns:a16="http://schemas.microsoft.com/office/drawing/2014/main" id="{8F661776-0AB2-ABAC-5316-69E9E6D606CB}"/>
              </a:ext>
            </a:extLst>
          </p:cNvPr>
          <p:cNvSpPr txBox="1"/>
          <p:nvPr/>
        </p:nvSpPr>
        <p:spPr>
          <a:xfrm>
            <a:off x="4063565" y="3533538"/>
            <a:ext cx="1542289" cy="215444"/>
          </a:xfrm>
          <a:prstGeom prst="rect">
            <a:avLst/>
          </a:prstGeom>
          <a:noFill/>
        </p:spPr>
        <p:txBody>
          <a:bodyPr wrap="square" lIns="0" tIns="0" rIns="0" bIns="0" rtlCol="0">
            <a:spAutoFit/>
          </a:bodyPr>
          <a:lstStyle/>
          <a:p>
            <a:pPr algn="l"/>
            <a:r>
              <a:rPr lang="en-US" sz="1400" dirty="0"/>
              <a:t>INJPROB</a:t>
            </a:r>
            <a:endParaRPr lang="en-GB" sz="1400" dirty="0"/>
          </a:p>
        </p:txBody>
      </p:sp>
      <p:sp>
        <p:nvSpPr>
          <p:cNvPr id="12" name="TextBox 11">
            <a:extLst>
              <a:ext uri="{FF2B5EF4-FFF2-40B4-BE49-F238E27FC236}">
                <a16:creationId xmlns:a16="http://schemas.microsoft.com/office/drawing/2014/main" id="{92636234-3273-58F8-429B-89E67469FD1F}"/>
              </a:ext>
            </a:extLst>
          </p:cNvPr>
          <p:cNvSpPr txBox="1"/>
          <p:nvPr/>
        </p:nvSpPr>
        <p:spPr>
          <a:xfrm>
            <a:off x="4973049" y="2027947"/>
            <a:ext cx="1542289" cy="215444"/>
          </a:xfrm>
          <a:prstGeom prst="rect">
            <a:avLst/>
          </a:prstGeom>
          <a:noFill/>
        </p:spPr>
        <p:txBody>
          <a:bodyPr wrap="square" lIns="0" tIns="0" rIns="0" bIns="0" rtlCol="0">
            <a:spAutoFit/>
          </a:bodyPr>
          <a:lstStyle/>
          <a:p>
            <a:pPr algn="l"/>
            <a:r>
              <a:rPr lang="en-US" sz="1400" dirty="0"/>
              <a:t>INJPHYS</a:t>
            </a:r>
            <a:endParaRPr lang="en-GB" sz="1400" dirty="0"/>
          </a:p>
        </p:txBody>
      </p:sp>
      <p:sp>
        <p:nvSpPr>
          <p:cNvPr id="13" name="TextBox 12">
            <a:extLst>
              <a:ext uri="{FF2B5EF4-FFF2-40B4-BE49-F238E27FC236}">
                <a16:creationId xmlns:a16="http://schemas.microsoft.com/office/drawing/2014/main" id="{2E626FA1-7BB1-1BFB-CF9C-3C556629F3A0}"/>
              </a:ext>
            </a:extLst>
          </p:cNvPr>
          <p:cNvSpPr txBox="1"/>
          <p:nvPr/>
        </p:nvSpPr>
        <p:spPr>
          <a:xfrm>
            <a:off x="5773363" y="3861578"/>
            <a:ext cx="1542289" cy="215444"/>
          </a:xfrm>
          <a:prstGeom prst="rect">
            <a:avLst/>
          </a:prstGeom>
          <a:noFill/>
        </p:spPr>
        <p:txBody>
          <a:bodyPr wrap="square" lIns="0" tIns="0" rIns="0" bIns="0" rtlCol="0">
            <a:spAutoFit/>
          </a:bodyPr>
          <a:lstStyle/>
          <a:p>
            <a:pPr algn="l"/>
            <a:r>
              <a:rPr lang="en-US" sz="1400" dirty="0"/>
              <a:t>PRERAMP</a:t>
            </a:r>
            <a:endParaRPr lang="en-GB" sz="1400" dirty="0"/>
          </a:p>
        </p:txBody>
      </p:sp>
      <p:sp>
        <p:nvSpPr>
          <p:cNvPr id="14" name="TextBox 13">
            <a:extLst>
              <a:ext uri="{FF2B5EF4-FFF2-40B4-BE49-F238E27FC236}">
                <a16:creationId xmlns:a16="http://schemas.microsoft.com/office/drawing/2014/main" id="{EEF99428-DEDE-B885-6DF8-6843A5F25D0A}"/>
              </a:ext>
            </a:extLst>
          </p:cNvPr>
          <p:cNvSpPr txBox="1"/>
          <p:nvPr/>
        </p:nvSpPr>
        <p:spPr>
          <a:xfrm>
            <a:off x="6402531" y="1454059"/>
            <a:ext cx="1542289" cy="215444"/>
          </a:xfrm>
          <a:prstGeom prst="rect">
            <a:avLst/>
          </a:prstGeom>
          <a:noFill/>
        </p:spPr>
        <p:txBody>
          <a:bodyPr wrap="square" lIns="0" tIns="0" rIns="0" bIns="0" rtlCol="0">
            <a:spAutoFit/>
          </a:bodyPr>
          <a:lstStyle/>
          <a:p>
            <a:pPr algn="l"/>
            <a:r>
              <a:rPr lang="en-US" sz="1400" dirty="0"/>
              <a:t>RAMP</a:t>
            </a:r>
            <a:endParaRPr lang="en-GB" sz="1400" dirty="0"/>
          </a:p>
        </p:txBody>
      </p:sp>
      <p:sp>
        <p:nvSpPr>
          <p:cNvPr id="15" name="Left Brace 14">
            <a:extLst>
              <a:ext uri="{FF2B5EF4-FFF2-40B4-BE49-F238E27FC236}">
                <a16:creationId xmlns:a16="http://schemas.microsoft.com/office/drawing/2014/main" id="{AB01711B-F81A-DAC1-5374-769DBECEA8B2}"/>
              </a:ext>
            </a:extLst>
          </p:cNvPr>
          <p:cNvSpPr/>
          <p:nvPr/>
        </p:nvSpPr>
        <p:spPr>
          <a:xfrm rot="16200000">
            <a:off x="6123514" y="3706489"/>
            <a:ext cx="69880" cy="23054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TextBox 15">
            <a:extLst>
              <a:ext uri="{FF2B5EF4-FFF2-40B4-BE49-F238E27FC236}">
                <a16:creationId xmlns:a16="http://schemas.microsoft.com/office/drawing/2014/main" id="{BCEED47D-93CF-8751-DAB5-9A15DCC02A3E}"/>
              </a:ext>
            </a:extLst>
          </p:cNvPr>
          <p:cNvSpPr txBox="1"/>
          <p:nvPr/>
        </p:nvSpPr>
        <p:spPr>
          <a:xfrm>
            <a:off x="8688531" y="1683135"/>
            <a:ext cx="1542289" cy="215444"/>
          </a:xfrm>
          <a:prstGeom prst="rect">
            <a:avLst/>
          </a:prstGeom>
          <a:noFill/>
        </p:spPr>
        <p:txBody>
          <a:bodyPr wrap="square" lIns="0" tIns="0" rIns="0" bIns="0" rtlCol="0">
            <a:spAutoFit/>
          </a:bodyPr>
          <a:lstStyle/>
          <a:p>
            <a:pPr algn="l"/>
            <a:r>
              <a:rPr lang="en-US" sz="1400" dirty="0"/>
              <a:t>STABLE</a:t>
            </a:r>
            <a:endParaRPr lang="en-GB" sz="1400" dirty="0"/>
          </a:p>
        </p:txBody>
      </p:sp>
      <p:sp>
        <p:nvSpPr>
          <p:cNvPr id="18" name="TextBox 17">
            <a:extLst>
              <a:ext uri="{FF2B5EF4-FFF2-40B4-BE49-F238E27FC236}">
                <a16:creationId xmlns:a16="http://schemas.microsoft.com/office/drawing/2014/main" id="{C9698E47-C2CE-A90C-322A-1EB1EF5C9353}"/>
              </a:ext>
            </a:extLst>
          </p:cNvPr>
          <p:cNvSpPr txBox="1"/>
          <p:nvPr/>
        </p:nvSpPr>
        <p:spPr>
          <a:xfrm>
            <a:off x="7394310" y="1669503"/>
            <a:ext cx="1542289" cy="215444"/>
          </a:xfrm>
          <a:prstGeom prst="rect">
            <a:avLst/>
          </a:prstGeom>
          <a:noFill/>
        </p:spPr>
        <p:txBody>
          <a:bodyPr wrap="square" lIns="0" tIns="0" rIns="0" bIns="0" rtlCol="0">
            <a:spAutoFit/>
          </a:bodyPr>
          <a:lstStyle/>
          <a:p>
            <a:pPr algn="l"/>
            <a:r>
              <a:rPr lang="en-US" sz="1400" dirty="0"/>
              <a:t>ADJUST</a:t>
            </a:r>
            <a:endParaRPr lang="en-GB" sz="1400" dirty="0"/>
          </a:p>
        </p:txBody>
      </p:sp>
      <p:sp>
        <p:nvSpPr>
          <p:cNvPr id="19" name="Left Brace 18">
            <a:extLst>
              <a:ext uri="{FF2B5EF4-FFF2-40B4-BE49-F238E27FC236}">
                <a16:creationId xmlns:a16="http://schemas.microsoft.com/office/drawing/2014/main" id="{61696895-2769-57F9-306B-BA3C1B03F239}"/>
              </a:ext>
            </a:extLst>
          </p:cNvPr>
          <p:cNvSpPr/>
          <p:nvPr/>
        </p:nvSpPr>
        <p:spPr>
          <a:xfrm rot="16200000">
            <a:off x="7618756" y="1394600"/>
            <a:ext cx="170365" cy="35217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 name="TextBox 19">
            <a:extLst>
              <a:ext uri="{FF2B5EF4-FFF2-40B4-BE49-F238E27FC236}">
                <a16:creationId xmlns:a16="http://schemas.microsoft.com/office/drawing/2014/main" id="{7188D583-A19E-38E2-E00E-2B30B8863C5B}"/>
              </a:ext>
            </a:extLst>
          </p:cNvPr>
          <p:cNvSpPr txBox="1"/>
          <p:nvPr/>
        </p:nvSpPr>
        <p:spPr>
          <a:xfrm>
            <a:off x="7096687" y="914759"/>
            <a:ext cx="1542289" cy="215444"/>
          </a:xfrm>
          <a:prstGeom prst="rect">
            <a:avLst/>
          </a:prstGeom>
          <a:noFill/>
        </p:spPr>
        <p:txBody>
          <a:bodyPr wrap="square" lIns="0" tIns="0" rIns="0" bIns="0" rtlCol="0">
            <a:spAutoFit/>
          </a:bodyPr>
          <a:lstStyle/>
          <a:p>
            <a:pPr algn="l"/>
            <a:r>
              <a:rPr lang="en-US" sz="1400" dirty="0"/>
              <a:t>SQUEEZE</a:t>
            </a:r>
            <a:endParaRPr lang="en-GB" sz="1400" dirty="0"/>
          </a:p>
        </p:txBody>
      </p:sp>
      <p:sp>
        <p:nvSpPr>
          <p:cNvPr id="21" name="Left Brace 20">
            <a:extLst>
              <a:ext uri="{FF2B5EF4-FFF2-40B4-BE49-F238E27FC236}">
                <a16:creationId xmlns:a16="http://schemas.microsoft.com/office/drawing/2014/main" id="{C162AB65-9B53-9D7A-3571-AE9215A329F1}"/>
              </a:ext>
            </a:extLst>
          </p:cNvPr>
          <p:cNvSpPr/>
          <p:nvPr/>
        </p:nvSpPr>
        <p:spPr>
          <a:xfrm rot="5400000">
            <a:off x="7235403" y="1014717"/>
            <a:ext cx="153731" cy="43116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 name="TextBox 21">
            <a:extLst>
              <a:ext uri="{FF2B5EF4-FFF2-40B4-BE49-F238E27FC236}">
                <a16:creationId xmlns:a16="http://schemas.microsoft.com/office/drawing/2014/main" id="{558E3314-F6E0-B17D-A0CD-235A5EB4B13D}"/>
              </a:ext>
            </a:extLst>
          </p:cNvPr>
          <p:cNvSpPr txBox="1"/>
          <p:nvPr/>
        </p:nvSpPr>
        <p:spPr>
          <a:xfrm>
            <a:off x="6932793" y="1995170"/>
            <a:ext cx="1542289" cy="215444"/>
          </a:xfrm>
          <a:prstGeom prst="rect">
            <a:avLst/>
          </a:prstGeom>
          <a:noFill/>
        </p:spPr>
        <p:txBody>
          <a:bodyPr wrap="square" lIns="0" tIns="0" rIns="0" bIns="0" rtlCol="0">
            <a:spAutoFit/>
          </a:bodyPr>
          <a:lstStyle/>
          <a:p>
            <a:pPr algn="l"/>
            <a:r>
              <a:rPr lang="en-US" sz="1400" dirty="0"/>
              <a:t>FLATTOP</a:t>
            </a:r>
            <a:endParaRPr lang="en-GB" sz="1400" dirty="0"/>
          </a:p>
        </p:txBody>
      </p:sp>
      <p:cxnSp>
        <p:nvCxnSpPr>
          <p:cNvPr id="24" name="Straight Arrow Connector 23">
            <a:extLst>
              <a:ext uri="{FF2B5EF4-FFF2-40B4-BE49-F238E27FC236}">
                <a16:creationId xmlns:a16="http://schemas.microsoft.com/office/drawing/2014/main" id="{F2770242-EF0E-3CBF-1F65-B20A77206600}"/>
              </a:ext>
            </a:extLst>
          </p:cNvPr>
          <p:cNvCxnSpPr/>
          <p:nvPr/>
        </p:nvCxnSpPr>
        <p:spPr>
          <a:xfrm flipV="1">
            <a:off x="7026403" y="1307164"/>
            <a:ext cx="0" cy="7207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15C06362-7D9E-5365-50DE-A3309EB3F1EE}"/>
                  </a:ext>
                </a:extLst>
              </p:cNvPr>
              <p:cNvSpPr txBox="1"/>
              <p:nvPr/>
            </p:nvSpPr>
            <p:spPr>
              <a:xfrm>
                <a:off x="974578" y="4913381"/>
                <a:ext cx="3093396" cy="89890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rPr>
                        <m:t>𝐼</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𝐼</m:t>
                          </m:r>
                        </m:e>
                        <m:sub>
                          <m:r>
                            <a:rPr lang="en-US" sz="2400" b="0" i="1" smtClean="0">
                              <a:latin typeface="Cambria Math" panose="02040503050406030204" pitchFamily="18" charset="0"/>
                            </a:rPr>
                            <m:t>0</m:t>
                          </m:r>
                        </m:sub>
                      </m:sSub>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m:t>
                              </m:r>
                              <m:r>
                                <a:rPr lang="en-US" sz="2400" b="0" i="1" smtClean="0">
                                  <a:latin typeface="Cambria Math" panose="02040503050406030204" pitchFamily="18" charset="0"/>
                                </a:rPr>
                                <m:t>𝑡</m:t>
                              </m:r>
                            </m:num>
                            <m:den>
                              <m:r>
                                <a:rPr lang="en-US" sz="2400" b="0" i="1" smtClean="0">
                                  <a:latin typeface="Cambria Math" panose="02040503050406030204" pitchFamily="18" charset="0"/>
                                  <a:ea typeface="Cambria Math" panose="02040503050406030204" pitchFamily="18" charset="0"/>
                                </a:rPr>
                                <m:t>𝜏</m:t>
                              </m:r>
                            </m:den>
                          </m:f>
                        </m:sup>
                      </m:sSup>
                      <m:r>
                        <a:rPr lang="en-US" sz="2400" b="0" i="1" smtClean="0">
                          <a:latin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𝜏</m:t>
                      </m:r>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𝐼</m:t>
                          </m:r>
                        </m:num>
                        <m:den>
                          <m:f>
                            <m:fPr>
                              <m:type m:val="skw"/>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𝑑𝐼</m:t>
                              </m:r>
                            </m:num>
                            <m:den>
                              <m:r>
                                <a:rPr lang="en-US" sz="2400" b="0" i="1" smtClean="0">
                                  <a:latin typeface="Cambria Math" panose="02040503050406030204" pitchFamily="18" charset="0"/>
                                  <a:ea typeface="Cambria Math" panose="02040503050406030204" pitchFamily="18" charset="0"/>
                                </a:rPr>
                                <m:t>𝑑𝑡</m:t>
                              </m:r>
                            </m:den>
                          </m:f>
                        </m:den>
                      </m:f>
                    </m:oMath>
                  </m:oMathPara>
                </a14:m>
                <a:endParaRPr lang="en-GB" sz="2400" dirty="0"/>
              </a:p>
            </p:txBody>
          </p:sp>
        </mc:Choice>
        <mc:Fallback xmlns="">
          <p:sp>
            <p:nvSpPr>
              <p:cNvPr id="26" name="TextBox 25">
                <a:extLst>
                  <a:ext uri="{FF2B5EF4-FFF2-40B4-BE49-F238E27FC236}">
                    <a16:creationId xmlns:a16="http://schemas.microsoft.com/office/drawing/2014/main" id="{15C06362-7D9E-5365-50DE-A3309EB3F1EE}"/>
                  </a:ext>
                </a:extLst>
              </p:cNvPr>
              <p:cNvSpPr txBox="1">
                <a:spLocks noRot="1" noChangeAspect="1" noMove="1" noResize="1" noEditPoints="1" noAdjustHandles="1" noChangeArrowheads="1" noChangeShapeType="1" noTextEdit="1"/>
              </p:cNvSpPr>
              <p:nvPr/>
            </p:nvSpPr>
            <p:spPr>
              <a:xfrm>
                <a:off x="974578" y="4913381"/>
                <a:ext cx="3093396" cy="898900"/>
              </a:xfrm>
              <a:prstGeom prst="rect">
                <a:avLst/>
              </a:prstGeom>
              <a:blipFill>
                <a:blip r:embed="rId4"/>
                <a:stretch>
                  <a:fillRect/>
                </a:stretch>
              </a:blipFill>
            </p:spPr>
            <p:txBody>
              <a:bodyPr/>
              <a:lstStyle/>
              <a:p>
                <a:r>
                  <a:rPr lang="en-GB">
                    <a:noFill/>
                  </a:rPr>
                  <a:t> </a:t>
                </a:r>
              </a:p>
            </p:txBody>
          </p:sp>
        </mc:Fallback>
      </mc:AlternateContent>
      <p:sp>
        <p:nvSpPr>
          <p:cNvPr id="5" name="Oval 4">
            <a:extLst>
              <a:ext uri="{FF2B5EF4-FFF2-40B4-BE49-F238E27FC236}">
                <a16:creationId xmlns:a16="http://schemas.microsoft.com/office/drawing/2014/main" id="{CC27A7AE-AEA0-DFC5-53FE-8C2E115AF3D7}"/>
              </a:ext>
            </a:extLst>
          </p:cNvPr>
          <p:cNvSpPr/>
          <p:nvPr/>
        </p:nvSpPr>
        <p:spPr>
          <a:xfrm>
            <a:off x="2521276" y="4658945"/>
            <a:ext cx="1909411" cy="142573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7E031DDD-8859-21F2-2E07-9D92D03A803A}"/>
              </a:ext>
            </a:extLst>
          </p:cNvPr>
          <p:cNvSpPr/>
          <p:nvPr/>
        </p:nvSpPr>
        <p:spPr>
          <a:xfrm>
            <a:off x="5899356" y="748478"/>
            <a:ext cx="4500674" cy="172925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Slide Number Placeholder 16">
            <a:extLst>
              <a:ext uri="{FF2B5EF4-FFF2-40B4-BE49-F238E27FC236}">
                <a16:creationId xmlns:a16="http://schemas.microsoft.com/office/drawing/2014/main" id="{1228A8AD-3C58-779E-65A3-7308F9A178C0}"/>
              </a:ext>
            </a:extLst>
          </p:cNvPr>
          <p:cNvSpPr>
            <a:spLocks noGrp="1"/>
          </p:cNvSpPr>
          <p:nvPr>
            <p:ph type="sldNum" sz="quarter" idx="12"/>
          </p:nvPr>
        </p:nvSpPr>
        <p:spPr/>
        <p:txBody>
          <a:bodyPr/>
          <a:lstStyle/>
          <a:p>
            <a:fld id="{37CA41F0-1E25-405E-BE56-0882C697D26D}" type="slidenum">
              <a:rPr lang="en-US" smtClean="0"/>
              <a:t>14</a:t>
            </a:fld>
            <a:endParaRPr lang="en-US"/>
          </a:p>
        </p:txBody>
      </p:sp>
      <p:sp>
        <p:nvSpPr>
          <p:cNvPr id="4" name="Rectangle: Rounded Corners 3">
            <a:extLst>
              <a:ext uri="{FF2B5EF4-FFF2-40B4-BE49-F238E27FC236}">
                <a16:creationId xmlns:a16="http://schemas.microsoft.com/office/drawing/2014/main" id="{A130D1A3-C2E8-41D7-9DA1-E0B28EA5F2BE}"/>
              </a:ext>
            </a:extLst>
          </p:cNvPr>
          <p:cNvSpPr/>
          <p:nvPr/>
        </p:nvSpPr>
        <p:spPr>
          <a:xfrm>
            <a:off x="5466076" y="4704008"/>
            <a:ext cx="5751345" cy="133560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Beam lifetime and power loss analyzed across the cycle using BLM calibration with RS09 (1.3s)</a:t>
            </a:r>
          </a:p>
          <a:p>
            <a:pPr algn="ctr"/>
            <a:r>
              <a:rPr lang="en-US" dirty="0"/>
              <a:t>Other RS studied when necessary</a:t>
            </a:r>
            <a:endParaRPr lang="en-GB" dirty="0"/>
          </a:p>
        </p:txBody>
      </p:sp>
      <p:sp>
        <p:nvSpPr>
          <p:cNvPr id="23" name="Rectangle: Rounded Corners 22">
            <a:extLst>
              <a:ext uri="{FF2B5EF4-FFF2-40B4-BE49-F238E27FC236}">
                <a16:creationId xmlns:a16="http://schemas.microsoft.com/office/drawing/2014/main" id="{2EADF31E-E794-AF7B-834D-BCD669C2CB6F}"/>
              </a:ext>
            </a:extLst>
          </p:cNvPr>
          <p:cNvSpPr/>
          <p:nvPr/>
        </p:nvSpPr>
        <p:spPr>
          <a:xfrm>
            <a:off x="6812656" y="2776441"/>
            <a:ext cx="3709040" cy="118349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IR7 losses disentangled from luminosity losses thanks to BLM calibration! In ADJUST and STABLE</a:t>
            </a:r>
            <a:endParaRPr lang="en-GB" dirty="0"/>
          </a:p>
        </p:txBody>
      </p:sp>
    </p:spTree>
    <p:extLst>
      <p:ext uri="{BB962C8B-B14F-4D97-AF65-F5344CB8AC3E}">
        <p14:creationId xmlns:p14="http://schemas.microsoft.com/office/powerpoint/2010/main" val="26602102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Protons: Beam losses and margin to dump during start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15</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7" name="TextBox 6">
            <a:extLst>
              <a:ext uri="{FF2B5EF4-FFF2-40B4-BE49-F238E27FC236}">
                <a16:creationId xmlns:a16="http://schemas.microsoft.com/office/drawing/2014/main" id="{1BB9FD94-89B0-C719-0345-723B2CD08FB8}"/>
              </a:ext>
            </a:extLst>
          </p:cNvPr>
          <p:cNvSpPr txBox="1"/>
          <p:nvPr/>
        </p:nvSpPr>
        <p:spPr>
          <a:xfrm>
            <a:off x="321079" y="617166"/>
            <a:ext cx="10233105" cy="369332"/>
          </a:xfrm>
          <a:prstGeom prst="rect">
            <a:avLst/>
          </a:prstGeom>
          <a:noFill/>
        </p:spPr>
        <p:txBody>
          <a:bodyPr wrap="square">
            <a:spAutoFit/>
          </a:bodyPr>
          <a:lstStyle/>
          <a:p>
            <a:pPr algn="l"/>
            <a:r>
              <a:rPr lang="en-US" dirty="0"/>
              <a:t>Mainly off-momentum losses in IR3 TCPs at start of RAMP, can be quantified with BLM calibration</a:t>
            </a:r>
          </a:p>
        </p:txBody>
      </p:sp>
      <p:pic>
        <p:nvPicPr>
          <p:cNvPr id="9" name="Picture 8" descr="A screen shot of a line&#10;&#10;Description automatically generated">
            <a:extLst>
              <a:ext uri="{FF2B5EF4-FFF2-40B4-BE49-F238E27FC236}">
                <a16:creationId xmlns:a16="http://schemas.microsoft.com/office/drawing/2014/main" id="{C2688393-2294-BFA4-E9CF-628F40D459E2}"/>
              </a:ext>
            </a:extLst>
          </p:cNvPr>
          <p:cNvPicPr>
            <a:picLocks noChangeAspect="1"/>
          </p:cNvPicPr>
          <p:nvPr/>
        </p:nvPicPr>
        <p:blipFill rotWithShape="1">
          <a:blip r:embed="rId3"/>
          <a:srcRect l="7442" r="7728" b="12367"/>
          <a:stretch/>
        </p:blipFill>
        <p:spPr>
          <a:xfrm>
            <a:off x="0" y="841964"/>
            <a:ext cx="10336304" cy="2665253"/>
          </a:xfrm>
          <a:prstGeom prst="rect">
            <a:avLst/>
          </a:prstGeom>
        </p:spPr>
      </p:pic>
      <p:pic>
        <p:nvPicPr>
          <p:cNvPr id="11" name="Picture 10" descr="A screen shot of a computer&#10;&#10;Description automatically generated">
            <a:extLst>
              <a:ext uri="{FF2B5EF4-FFF2-40B4-BE49-F238E27FC236}">
                <a16:creationId xmlns:a16="http://schemas.microsoft.com/office/drawing/2014/main" id="{848A38C0-4707-8118-F3CC-2C65F98C5167}"/>
              </a:ext>
            </a:extLst>
          </p:cNvPr>
          <p:cNvPicPr>
            <a:picLocks noChangeAspect="1"/>
          </p:cNvPicPr>
          <p:nvPr/>
        </p:nvPicPr>
        <p:blipFill rotWithShape="1">
          <a:blip r:embed="rId4"/>
          <a:srcRect t="11415"/>
          <a:stretch/>
        </p:blipFill>
        <p:spPr>
          <a:xfrm>
            <a:off x="-891272" y="3581743"/>
            <a:ext cx="12192000" cy="2700081"/>
          </a:xfrm>
          <a:prstGeom prst="rect">
            <a:avLst/>
          </a:prstGeom>
        </p:spPr>
      </p:pic>
      <p:sp>
        <p:nvSpPr>
          <p:cNvPr id="2" name="TextBox 1">
            <a:extLst>
              <a:ext uri="{FF2B5EF4-FFF2-40B4-BE49-F238E27FC236}">
                <a16:creationId xmlns:a16="http://schemas.microsoft.com/office/drawing/2014/main" id="{05CEC597-5344-72C2-E896-52DBBAC3DB1E}"/>
              </a:ext>
            </a:extLst>
          </p:cNvPr>
          <p:cNvSpPr txBox="1"/>
          <p:nvPr/>
        </p:nvSpPr>
        <p:spPr>
          <a:xfrm>
            <a:off x="5705856" y="2549502"/>
            <a:ext cx="4059936" cy="830997"/>
          </a:xfrm>
          <a:prstGeom prst="rect">
            <a:avLst/>
          </a:prstGeom>
          <a:noFill/>
        </p:spPr>
        <p:txBody>
          <a:bodyPr wrap="square" lIns="0" tIns="0" rIns="0" bIns="0" rtlCol="0">
            <a:spAutoFit/>
          </a:bodyPr>
          <a:lstStyle/>
          <a:p>
            <a:pPr algn="l"/>
            <a:r>
              <a:rPr lang="en-US" dirty="0"/>
              <a:t>Beam lifetime drop of 0.006h tolerated at start of RAMP (off-momentum at 450GeV)</a:t>
            </a:r>
            <a:endParaRPr lang="en-GB" dirty="0"/>
          </a:p>
        </p:txBody>
      </p:sp>
      <p:sp>
        <p:nvSpPr>
          <p:cNvPr id="4" name="TextBox 3">
            <a:extLst>
              <a:ext uri="{FF2B5EF4-FFF2-40B4-BE49-F238E27FC236}">
                <a16:creationId xmlns:a16="http://schemas.microsoft.com/office/drawing/2014/main" id="{89591F81-7B85-3FB8-7FB5-513812DB46F1}"/>
              </a:ext>
            </a:extLst>
          </p:cNvPr>
          <p:cNvSpPr txBox="1"/>
          <p:nvPr/>
        </p:nvSpPr>
        <p:spPr>
          <a:xfrm>
            <a:off x="3174760" y="5225646"/>
            <a:ext cx="4059936" cy="553998"/>
          </a:xfrm>
          <a:prstGeom prst="rect">
            <a:avLst/>
          </a:prstGeom>
          <a:noFill/>
        </p:spPr>
        <p:txBody>
          <a:bodyPr wrap="square" lIns="0" tIns="0" rIns="0" bIns="0" rtlCol="0">
            <a:spAutoFit/>
          </a:bodyPr>
          <a:lstStyle/>
          <a:p>
            <a:pPr algn="l"/>
            <a:r>
              <a:rPr lang="en-US" dirty="0"/>
              <a:t>Maximum beam power loss (in IR3 primary </a:t>
            </a:r>
            <a:r>
              <a:rPr lang="en-US" dirty="0" err="1"/>
              <a:t>colls</a:t>
            </a:r>
            <a:r>
              <a:rPr lang="en-US" dirty="0"/>
              <a:t>) below the limits</a:t>
            </a:r>
            <a:endParaRPr lang="en-GB" dirty="0"/>
          </a:p>
        </p:txBody>
      </p:sp>
      <p:sp>
        <p:nvSpPr>
          <p:cNvPr id="6" name="Oval 5">
            <a:extLst>
              <a:ext uri="{FF2B5EF4-FFF2-40B4-BE49-F238E27FC236}">
                <a16:creationId xmlns:a16="http://schemas.microsoft.com/office/drawing/2014/main" id="{64632638-6816-6063-1C78-4DD19A3F4B0C}"/>
              </a:ext>
            </a:extLst>
          </p:cNvPr>
          <p:cNvSpPr/>
          <p:nvPr/>
        </p:nvSpPr>
        <p:spPr>
          <a:xfrm>
            <a:off x="2574099" y="4108704"/>
            <a:ext cx="327597" cy="59740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Rounded Corners 7">
            <a:extLst>
              <a:ext uri="{FF2B5EF4-FFF2-40B4-BE49-F238E27FC236}">
                <a16:creationId xmlns:a16="http://schemas.microsoft.com/office/drawing/2014/main" id="{06765086-A1FF-B9F9-8254-44305F1D6F58}"/>
              </a:ext>
            </a:extLst>
          </p:cNvPr>
          <p:cNvSpPr/>
          <p:nvPr/>
        </p:nvSpPr>
        <p:spPr>
          <a:xfrm>
            <a:off x="10336304" y="3791712"/>
            <a:ext cx="1599664" cy="19879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2 dumps in Q6 L3 in RS10 (5.2s)</a:t>
            </a:r>
          </a:p>
          <a:p>
            <a:pPr algn="ctr"/>
            <a:r>
              <a:rPr lang="en-US" dirty="0"/>
              <a:t>“after remaining a long time in injection”  </a:t>
            </a:r>
            <a:endParaRPr lang="en-GB" dirty="0"/>
          </a:p>
        </p:txBody>
      </p:sp>
      <p:sp>
        <p:nvSpPr>
          <p:cNvPr id="10" name="TextBox 9">
            <a:extLst>
              <a:ext uri="{FF2B5EF4-FFF2-40B4-BE49-F238E27FC236}">
                <a16:creationId xmlns:a16="http://schemas.microsoft.com/office/drawing/2014/main" id="{6F8B20C0-41F8-290E-BA50-15221283ED9A}"/>
              </a:ext>
            </a:extLst>
          </p:cNvPr>
          <p:cNvSpPr txBox="1"/>
          <p:nvPr/>
        </p:nvSpPr>
        <p:spPr>
          <a:xfrm>
            <a:off x="2229294" y="3893260"/>
            <a:ext cx="4059936" cy="215444"/>
          </a:xfrm>
          <a:prstGeom prst="rect">
            <a:avLst/>
          </a:prstGeom>
          <a:noFill/>
        </p:spPr>
        <p:txBody>
          <a:bodyPr wrap="square" lIns="0" tIns="0" rIns="0" bIns="0" rtlCol="0">
            <a:spAutoFit/>
          </a:bodyPr>
          <a:lstStyle/>
          <a:p>
            <a:pPr algn="l"/>
            <a:r>
              <a:rPr lang="en-US" sz="1400" dirty="0"/>
              <a:t>Q6 L3 RS10</a:t>
            </a:r>
            <a:endParaRPr lang="en-GB" sz="1400" dirty="0"/>
          </a:p>
        </p:txBody>
      </p:sp>
    </p:spTree>
    <p:extLst>
      <p:ext uri="{BB962C8B-B14F-4D97-AF65-F5344CB8AC3E}">
        <p14:creationId xmlns:p14="http://schemas.microsoft.com/office/powerpoint/2010/main" val="5539547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Protons: Beam losses and margin to dump during start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16</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pic>
        <p:nvPicPr>
          <p:cNvPr id="7" name="Picture 6" descr="A graph with blue and orange dots&#10;&#10;Description automatically generated">
            <a:extLst>
              <a:ext uri="{FF2B5EF4-FFF2-40B4-BE49-F238E27FC236}">
                <a16:creationId xmlns:a16="http://schemas.microsoft.com/office/drawing/2014/main" id="{C8192288-6261-DC32-CDD2-2B9C56A5B71C}"/>
              </a:ext>
            </a:extLst>
          </p:cNvPr>
          <p:cNvPicPr>
            <a:picLocks noChangeAspect="1"/>
          </p:cNvPicPr>
          <p:nvPr/>
        </p:nvPicPr>
        <p:blipFill>
          <a:blip r:embed="rId3"/>
          <a:stretch>
            <a:fillRect/>
          </a:stretch>
        </p:blipFill>
        <p:spPr>
          <a:xfrm>
            <a:off x="843247" y="2932198"/>
            <a:ext cx="5996443" cy="3323907"/>
          </a:xfrm>
          <a:prstGeom prst="rect">
            <a:avLst/>
          </a:prstGeom>
        </p:spPr>
      </p:pic>
      <p:pic>
        <p:nvPicPr>
          <p:cNvPr id="2" name="Picture 1" descr="A black and white rectangular frame&#10;&#10;Description automatically generated">
            <a:extLst>
              <a:ext uri="{FF2B5EF4-FFF2-40B4-BE49-F238E27FC236}">
                <a16:creationId xmlns:a16="http://schemas.microsoft.com/office/drawing/2014/main" id="{6DA16D85-B600-7513-5D23-E9B396D6ADC4}"/>
              </a:ext>
            </a:extLst>
          </p:cNvPr>
          <p:cNvPicPr>
            <a:picLocks noChangeAspect="1"/>
          </p:cNvPicPr>
          <p:nvPr/>
        </p:nvPicPr>
        <p:blipFill>
          <a:blip r:embed="rId4"/>
          <a:stretch>
            <a:fillRect/>
          </a:stretch>
        </p:blipFill>
        <p:spPr>
          <a:xfrm>
            <a:off x="109729" y="710983"/>
            <a:ext cx="5611327" cy="2161077"/>
          </a:xfrm>
          <a:prstGeom prst="rect">
            <a:avLst/>
          </a:prstGeom>
        </p:spPr>
      </p:pic>
      <p:pic>
        <p:nvPicPr>
          <p:cNvPr id="9" name="Picture 8" descr="A black and white rectangular frame&#10;&#10;Description automatically generated">
            <a:extLst>
              <a:ext uri="{FF2B5EF4-FFF2-40B4-BE49-F238E27FC236}">
                <a16:creationId xmlns:a16="http://schemas.microsoft.com/office/drawing/2014/main" id="{541722D1-8922-F54B-D8EB-9E5B66D15B76}"/>
              </a:ext>
            </a:extLst>
          </p:cNvPr>
          <p:cNvPicPr>
            <a:picLocks noChangeAspect="1"/>
          </p:cNvPicPr>
          <p:nvPr/>
        </p:nvPicPr>
        <p:blipFill>
          <a:blip r:embed="rId5"/>
          <a:stretch>
            <a:fillRect/>
          </a:stretch>
        </p:blipFill>
        <p:spPr>
          <a:xfrm>
            <a:off x="5902485" y="698122"/>
            <a:ext cx="5704299" cy="2234076"/>
          </a:xfrm>
          <a:prstGeom prst="rect">
            <a:avLst/>
          </a:prstGeom>
        </p:spPr>
      </p:pic>
      <p:sp>
        <p:nvSpPr>
          <p:cNvPr id="10" name="TextBox 9">
            <a:extLst>
              <a:ext uri="{FF2B5EF4-FFF2-40B4-BE49-F238E27FC236}">
                <a16:creationId xmlns:a16="http://schemas.microsoft.com/office/drawing/2014/main" id="{D48624AD-9205-37E6-7B38-DB475F0C35FA}"/>
              </a:ext>
            </a:extLst>
          </p:cNvPr>
          <p:cNvSpPr txBox="1"/>
          <p:nvPr/>
        </p:nvSpPr>
        <p:spPr>
          <a:xfrm>
            <a:off x="2324354" y="1415123"/>
            <a:ext cx="4059936" cy="276999"/>
          </a:xfrm>
          <a:prstGeom prst="rect">
            <a:avLst/>
          </a:prstGeom>
          <a:noFill/>
        </p:spPr>
        <p:txBody>
          <a:bodyPr wrap="square" lIns="0" tIns="0" rIns="0" bIns="0" rtlCol="0">
            <a:spAutoFit/>
          </a:bodyPr>
          <a:lstStyle/>
          <a:p>
            <a:pPr algn="l"/>
            <a:r>
              <a:rPr lang="en-US" dirty="0"/>
              <a:t>RS09 (1.3s)</a:t>
            </a:r>
            <a:endParaRPr lang="en-GB" dirty="0"/>
          </a:p>
        </p:txBody>
      </p:sp>
      <p:sp>
        <p:nvSpPr>
          <p:cNvPr id="11" name="TextBox 10">
            <a:extLst>
              <a:ext uri="{FF2B5EF4-FFF2-40B4-BE49-F238E27FC236}">
                <a16:creationId xmlns:a16="http://schemas.microsoft.com/office/drawing/2014/main" id="{7A38C845-1E16-851C-8C66-7732DDC5AB95}"/>
              </a:ext>
            </a:extLst>
          </p:cNvPr>
          <p:cNvSpPr txBox="1"/>
          <p:nvPr/>
        </p:nvSpPr>
        <p:spPr>
          <a:xfrm>
            <a:off x="8132064" y="1514522"/>
            <a:ext cx="4059936" cy="276999"/>
          </a:xfrm>
          <a:prstGeom prst="rect">
            <a:avLst/>
          </a:prstGeom>
          <a:noFill/>
        </p:spPr>
        <p:txBody>
          <a:bodyPr wrap="square" lIns="0" tIns="0" rIns="0" bIns="0" rtlCol="0">
            <a:spAutoFit/>
          </a:bodyPr>
          <a:lstStyle/>
          <a:p>
            <a:pPr algn="l"/>
            <a:r>
              <a:rPr lang="en-US" dirty="0"/>
              <a:t>RS09 (1.3s)</a:t>
            </a:r>
            <a:endParaRPr lang="en-GB" dirty="0"/>
          </a:p>
        </p:txBody>
      </p:sp>
      <p:sp>
        <p:nvSpPr>
          <p:cNvPr id="12" name="Rectangle: Rounded Corners 11">
            <a:extLst>
              <a:ext uri="{FF2B5EF4-FFF2-40B4-BE49-F238E27FC236}">
                <a16:creationId xmlns:a16="http://schemas.microsoft.com/office/drawing/2014/main" id="{41F67311-FC52-E898-C9B5-E2E1B0C8356A}"/>
              </a:ext>
            </a:extLst>
          </p:cNvPr>
          <p:cNvSpPr/>
          <p:nvPr/>
        </p:nvSpPr>
        <p:spPr>
          <a:xfrm>
            <a:off x="9424438" y="3079969"/>
            <a:ext cx="2115790" cy="19879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Main limitation in RS10 (5.2s) as off-momentum losses happen over several seconds</a:t>
            </a:r>
            <a:endParaRPr lang="en-GB" dirty="0"/>
          </a:p>
        </p:txBody>
      </p:sp>
      <p:sp>
        <p:nvSpPr>
          <p:cNvPr id="14" name="Speech Bubble: Rectangle 13">
            <a:extLst>
              <a:ext uri="{FF2B5EF4-FFF2-40B4-BE49-F238E27FC236}">
                <a16:creationId xmlns:a16="http://schemas.microsoft.com/office/drawing/2014/main" id="{8EBB994E-F538-AF15-F820-F9C6B296AC99}"/>
              </a:ext>
            </a:extLst>
          </p:cNvPr>
          <p:cNvSpPr/>
          <p:nvPr/>
        </p:nvSpPr>
        <p:spPr>
          <a:xfrm>
            <a:off x="7074169" y="3133070"/>
            <a:ext cx="2115790" cy="3026808"/>
          </a:xfrm>
          <a:prstGeom prst="wedgeRectCallout">
            <a:avLst>
              <a:gd name="adj1" fmla="val -68694"/>
              <a:gd name="adj2" fmla="val -640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Signal to dump ratio of most limiting BLM vs off-momentum losses integrated 5s -&gt;</a:t>
            </a:r>
          </a:p>
          <a:p>
            <a:pPr algn="ctr"/>
            <a:r>
              <a:rPr lang="en-US" b="1" dirty="0"/>
              <a:t>Limit around 0.8-1e12 protons lost over 5s in IP3</a:t>
            </a:r>
            <a:endParaRPr lang="en-GB" b="1" dirty="0"/>
          </a:p>
        </p:txBody>
      </p:sp>
      <p:sp>
        <p:nvSpPr>
          <p:cNvPr id="4" name="TextBox 3">
            <a:extLst>
              <a:ext uri="{FF2B5EF4-FFF2-40B4-BE49-F238E27FC236}">
                <a16:creationId xmlns:a16="http://schemas.microsoft.com/office/drawing/2014/main" id="{ADA42E2A-0AA5-CF49-1B08-E926F4D64EE9}"/>
              </a:ext>
            </a:extLst>
          </p:cNvPr>
          <p:cNvSpPr txBox="1"/>
          <p:nvPr/>
        </p:nvSpPr>
        <p:spPr>
          <a:xfrm>
            <a:off x="9517223" y="5271796"/>
            <a:ext cx="2266789" cy="830997"/>
          </a:xfrm>
          <a:prstGeom prst="rect">
            <a:avLst/>
          </a:prstGeom>
          <a:noFill/>
        </p:spPr>
        <p:txBody>
          <a:bodyPr wrap="square" lIns="0" tIns="0" rIns="0" bIns="0" rtlCol="0">
            <a:spAutoFit/>
          </a:bodyPr>
          <a:lstStyle/>
          <a:p>
            <a:pPr algn="l"/>
            <a:r>
              <a:rPr lang="en-US" dirty="0"/>
              <a:t>These losses also discussed in </a:t>
            </a:r>
            <a:r>
              <a:rPr lang="en-US" dirty="0" err="1"/>
              <a:t>Birk’s</a:t>
            </a:r>
            <a:r>
              <a:rPr lang="en-US" dirty="0"/>
              <a:t> talk in this session</a:t>
            </a:r>
            <a:endParaRPr lang="en-GB" dirty="0"/>
          </a:p>
        </p:txBody>
      </p:sp>
    </p:spTree>
    <p:extLst>
      <p:ext uri="{BB962C8B-B14F-4D97-AF65-F5344CB8AC3E}">
        <p14:creationId xmlns:p14="http://schemas.microsoft.com/office/powerpoint/2010/main" val="2768827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Protons: Beam losses and margin to dump during end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17</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pic>
        <p:nvPicPr>
          <p:cNvPr id="4" name="Picture 3" descr="A screen shot of a computer screen&#10;&#10;Description automatically generated">
            <a:extLst>
              <a:ext uri="{FF2B5EF4-FFF2-40B4-BE49-F238E27FC236}">
                <a16:creationId xmlns:a16="http://schemas.microsoft.com/office/drawing/2014/main" id="{BE9CA851-A762-23C3-1F87-E82959CA5973}"/>
              </a:ext>
            </a:extLst>
          </p:cNvPr>
          <p:cNvPicPr>
            <a:picLocks noChangeAspect="1"/>
          </p:cNvPicPr>
          <p:nvPr/>
        </p:nvPicPr>
        <p:blipFill rotWithShape="1">
          <a:blip r:embed="rId3"/>
          <a:srcRect b="11810"/>
          <a:stretch/>
        </p:blipFill>
        <p:spPr>
          <a:xfrm>
            <a:off x="-890016" y="662043"/>
            <a:ext cx="12192000" cy="2688020"/>
          </a:xfrm>
          <a:prstGeom prst="rect">
            <a:avLst/>
          </a:prstGeom>
        </p:spPr>
      </p:pic>
      <p:pic>
        <p:nvPicPr>
          <p:cNvPr id="8" name="Picture 7" descr="A screen shot of a computer&#10;&#10;Description automatically generated">
            <a:extLst>
              <a:ext uri="{FF2B5EF4-FFF2-40B4-BE49-F238E27FC236}">
                <a16:creationId xmlns:a16="http://schemas.microsoft.com/office/drawing/2014/main" id="{41968FD8-0F74-93DE-DF11-CD9C563C1EFE}"/>
              </a:ext>
            </a:extLst>
          </p:cNvPr>
          <p:cNvPicPr>
            <a:picLocks noChangeAspect="1"/>
          </p:cNvPicPr>
          <p:nvPr/>
        </p:nvPicPr>
        <p:blipFill rotWithShape="1">
          <a:blip r:embed="rId4"/>
          <a:srcRect t="11810"/>
          <a:stretch/>
        </p:blipFill>
        <p:spPr>
          <a:xfrm>
            <a:off x="-890016" y="3600762"/>
            <a:ext cx="12192000" cy="2688021"/>
          </a:xfrm>
          <a:prstGeom prst="rect">
            <a:avLst/>
          </a:prstGeom>
        </p:spPr>
      </p:pic>
      <p:sp>
        <p:nvSpPr>
          <p:cNvPr id="10" name="Oval 9">
            <a:extLst>
              <a:ext uri="{FF2B5EF4-FFF2-40B4-BE49-F238E27FC236}">
                <a16:creationId xmlns:a16="http://schemas.microsoft.com/office/drawing/2014/main" id="{AFF01262-DBEC-01AF-5748-3A5FA8A653CD}"/>
              </a:ext>
            </a:extLst>
          </p:cNvPr>
          <p:cNvSpPr/>
          <p:nvPr/>
        </p:nvSpPr>
        <p:spPr>
          <a:xfrm>
            <a:off x="1537779" y="4925568"/>
            <a:ext cx="327597" cy="37795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A9F70E90-48D1-BFB2-7CDA-911189335456}"/>
              </a:ext>
            </a:extLst>
          </p:cNvPr>
          <p:cNvSpPr/>
          <p:nvPr/>
        </p:nvSpPr>
        <p:spPr>
          <a:xfrm>
            <a:off x="4259263" y="4273296"/>
            <a:ext cx="215202" cy="88392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66EFF088-386D-516D-905A-0A89DE2FB62C}"/>
              </a:ext>
            </a:extLst>
          </p:cNvPr>
          <p:cNvSpPr txBox="1"/>
          <p:nvPr/>
        </p:nvSpPr>
        <p:spPr>
          <a:xfrm>
            <a:off x="5364480" y="2670174"/>
            <a:ext cx="4059936" cy="553998"/>
          </a:xfrm>
          <a:prstGeom prst="rect">
            <a:avLst/>
          </a:prstGeom>
          <a:noFill/>
        </p:spPr>
        <p:txBody>
          <a:bodyPr wrap="square" lIns="0" tIns="0" rIns="0" bIns="0" rtlCol="0">
            <a:spAutoFit/>
          </a:bodyPr>
          <a:lstStyle/>
          <a:p>
            <a:pPr algn="l"/>
            <a:r>
              <a:rPr lang="en-US" dirty="0"/>
              <a:t>Minimum beam lifetime well above the limits</a:t>
            </a:r>
            <a:endParaRPr lang="en-GB" dirty="0"/>
          </a:p>
        </p:txBody>
      </p:sp>
      <p:sp>
        <p:nvSpPr>
          <p:cNvPr id="13" name="TextBox 12">
            <a:extLst>
              <a:ext uri="{FF2B5EF4-FFF2-40B4-BE49-F238E27FC236}">
                <a16:creationId xmlns:a16="http://schemas.microsoft.com/office/drawing/2014/main" id="{22CEFD3F-376C-A584-76E4-D84FAEA97594}"/>
              </a:ext>
            </a:extLst>
          </p:cNvPr>
          <p:cNvSpPr txBox="1"/>
          <p:nvPr/>
        </p:nvSpPr>
        <p:spPr>
          <a:xfrm>
            <a:off x="1011936" y="4684466"/>
            <a:ext cx="4059936" cy="215444"/>
          </a:xfrm>
          <a:prstGeom prst="rect">
            <a:avLst/>
          </a:prstGeom>
          <a:noFill/>
        </p:spPr>
        <p:txBody>
          <a:bodyPr wrap="square" lIns="0" tIns="0" rIns="0" bIns="0" rtlCol="0">
            <a:spAutoFit/>
          </a:bodyPr>
          <a:lstStyle/>
          <a:p>
            <a:pPr algn="l"/>
            <a:r>
              <a:rPr lang="en-US" sz="1400" dirty="0"/>
              <a:t>UFO L4</a:t>
            </a:r>
            <a:endParaRPr lang="en-GB" sz="1400" dirty="0"/>
          </a:p>
        </p:txBody>
      </p:sp>
      <p:sp>
        <p:nvSpPr>
          <p:cNvPr id="14" name="TextBox 13">
            <a:extLst>
              <a:ext uri="{FF2B5EF4-FFF2-40B4-BE49-F238E27FC236}">
                <a16:creationId xmlns:a16="http://schemas.microsoft.com/office/drawing/2014/main" id="{DE89A3DA-94D9-2012-52D2-7AD22E06396F}"/>
              </a:ext>
            </a:extLst>
          </p:cNvPr>
          <p:cNvSpPr txBox="1"/>
          <p:nvPr/>
        </p:nvSpPr>
        <p:spPr>
          <a:xfrm>
            <a:off x="4259262" y="3990285"/>
            <a:ext cx="4059936" cy="215444"/>
          </a:xfrm>
          <a:prstGeom prst="rect">
            <a:avLst/>
          </a:prstGeom>
          <a:noFill/>
        </p:spPr>
        <p:txBody>
          <a:bodyPr wrap="square" lIns="0" tIns="0" rIns="0" bIns="0" rtlCol="0">
            <a:spAutoFit/>
          </a:bodyPr>
          <a:lstStyle/>
          <a:p>
            <a:pPr algn="l"/>
            <a:r>
              <a:rPr lang="en-US" sz="1400" dirty="0"/>
              <a:t>Q3 L1 (vacuum)</a:t>
            </a:r>
            <a:endParaRPr lang="en-GB" sz="1400" dirty="0"/>
          </a:p>
        </p:txBody>
      </p:sp>
      <p:sp>
        <p:nvSpPr>
          <p:cNvPr id="15" name="TextBox 14">
            <a:extLst>
              <a:ext uri="{FF2B5EF4-FFF2-40B4-BE49-F238E27FC236}">
                <a16:creationId xmlns:a16="http://schemas.microsoft.com/office/drawing/2014/main" id="{A2F2B823-F8B6-8AD3-A064-A53AFC9FF945}"/>
              </a:ext>
            </a:extLst>
          </p:cNvPr>
          <p:cNvSpPr txBox="1"/>
          <p:nvPr/>
        </p:nvSpPr>
        <p:spPr>
          <a:xfrm>
            <a:off x="3485436" y="5332505"/>
            <a:ext cx="4059936" cy="553998"/>
          </a:xfrm>
          <a:prstGeom prst="rect">
            <a:avLst/>
          </a:prstGeom>
          <a:noFill/>
        </p:spPr>
        <p:txBody>
          <a:bodyPr wrap="square" lIns="0" tIns="0" rIns="0" bIns="0" rtlCol="0">
            <a:spAutoFit/>
          </a:bodyPr>
          <a:lstStyle/>
          <a:p>
            <a:pPr algn="l"/>
            <a:r>
              <a:rPr lang="en-US" dirty="0"/>
              <a:t>Maximum beam power loss below the limits</a:t>
            </a:r>
            <a:endParaRPr lang="en-GB" dirty="0"/>
          </a:p>
        </p:txBody>
      </p:sp>
      <p:sp>
        <p:nvSpPr>
          <p:cNvPr id="16" name="Rectangle: Rounded Corners 15">
            <a:extLst>
              <a:ext uri="{FF2B5EF4-FFF2-40B4-BE49-F238E27FC236}">
                <a16:creationId xmlns:a16="http://schemas.microsoft.com/office/drawing/2014/main" id="{F8B3E976-77E2-8DA5-F6EA-DFB7647EECE6}"/>
              </a:ext>
            </a:extLst>
          </p:cNvPr>
          <p:cNvSpPr/>
          <p:nvPr/>
        </p:nvSpPr>
        <p:spPr>
          <a:xfrm>
            <a:off x="10273962" y="2419008"/>
            <a:ext cx="1758160" cy="96110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 dump due to UFO in L4</a:t>
            </a:r>
            <a:endParaRPr lang="en-GB" dirty="0"/>
          </a:p>
        </p:txBody>
      </p:sp>
      <p:sp>
        <p:nvSpPr>
          <p:cNvPr id="2" name="Rectangle: Rounded Corners 1">
            <a:extLst>
              <a:ext uri="{FF2B5EF4-FFF2-40B4-BE49-F238E27FC236}">
                <a16:creationId xmlns:a16="http://schemas.microsoft.com/office/drawing/2014/main" id="{CA8413C1-DEB7-7EB9-EF7A-EABC9226F90D}"/>
              </a:ext>
            </a:extLst>
          </p:cNvPr>
          <p:cNvSpPr/>
          <p:nvPr/>
        </p:nvSpPr>
        <p:spPr>
          <a:xfrm>
            <a:off x="10273962" y="3731133"/>
            <a:ext cx="1758160" cy="224414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2 dumps in Q3 L1 RS10 (5.2s) due to losses during 4L1 conditioning, MF raised   </a:t>
            </a:r>
            <a:endParaRPr lang="en-GB" dirty="0"/>
          </a:p>
        </p:txBody>
      </p:sp>
    </p:spTree>
    <p:extLst>
      <p:ext uri="{BB962C8B-B14F-4D97-AF65-F5344CB8AC3E}">
        <p14:creationId xmlns:p14="http://schemas.microsoft.com/office/powerpoint/2010/main" val="4146653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white rectangular object with red and blue dots&#10;&#10;Description automatically generated">
            <a:extLst>
              <a:ext uri="{FF2B5EF4-FFF2-40B4-BE49-F238E27FC236}">
                <a16:creationId xmlns:a16="http://schemas.microsoft.com/office/drawing/2014/main" id="{CEDD24D6-908A-7775-F426-67C807970BF9}"/>
              </a:ext>
            </a:extLst>
          </p:cNvPr>
          <p:cNvPicPr>
            <a:picLocks noChangeAspect="1"/>
          </p:cNvPicPr>
          <p:nvPr/>
        </p:nvPicPr>
        <p:blipFill rotWithShape="1">
          <a:blip r:embed="rId3"/>
          <a:srcRect t="11297"/>
          <a:stretch/>
        </p:blipFill>
        <p:spPr>
          <a:xfrm>
            <a:off x="-743827" y="3555883"/>
            <a:ext cx="12192000" cy="2703665"/>
          </a:xfrm>
          <a:prstGeom prst="rect">
            <a:avLst/>
          </a:prstGeom>
        </p:spPr>
      </p:pic>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Protons: Beam losses and margin to dump during ADJUST</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18</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pic>
        <p:nvPicPr>
          <p:cNvPr id="9" name="Picture 8">
            <a:extLst>
              <a:ext uri="{FF2B5EF4-FFF2-40B4-BE49-F238E27FC236}">
                <a16:creationId xmlns:a16="http://schemas.microsoft.com/office/drawing/2014/main" id="{7703F1E4-AFBF-F621-BB60-0C755685BCDE}"/>
              </a:ext>
            </a:extLst>
          </p:cNvPr>
          <p:cNvPicPr>
            <a:picLocks noChangeAspect="1"/>
          </p:cNvPicPr>
          <p:nvPr/>
        </p:nvPicPr>
        <p:blipFill rotWithShape="1">
          <a:blip r:embed="rId4"/>
          <a:srcRect t="5649" b="12203"/>
          <a:stretch/>
        </p:blipFill>
        <p:spPr>
          <a:xfrm>
            <a:off x="-743712" y="706318"/>
            <a:ext cx="12192000" cy="2503914"/>
          </a:xfrm>
          <a:prstGeom prst="rect">
            <a:avLst/>
          </a:prstGeom>
        </p:spPr>
      </p:pic>
      <p:sp>
        <p:nvSpPr>
          <p:cNvPr id="10" name="Oval 9">
            <a:extLst>
              <a:ext uri="{FF2B5EF4-FFF2-40B4-BE49-F238E27FC236}">
                <a16:creationId xmlns:a16="http://schemas.microsoft.com/office/drawing/2014/main" id="{F1DD403B-88DC-07EA-1D6D-BCD2DA42142B}"/>
              </a:ext>
            </a:extLst>
          </p:cNvPr>
          <p:cNvSpPr/>
          <p:nvPr/>
        </p:nvSpPr>
        <p:spPr>
          <a:xfrm>
            <a:off x="1684528" y="5471891"/>
            <a:ext cx="230464" cy="31389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CEF95E8C-CADA-116D-4E59-F84A69EABA1A}"/>
              </a:ext>
            </a:extLst>
          </p:cNvPr>
          <p:cNvSpPr txBox="1"/>
          <p:nvPr/>
        </p:nvSpPr>
        <p:spPr>
          <a:xfrm>
            <a:off x="1440688" y="5142674"/>
            <a:ext cx="538480" cy="215444"/>
          </a:xfrm>
          <a:prstGeom prst="rect">
            <a:avLst/>
          </a:prstGeom>
          <a:noFill/>
        </p:spPr>
        <p:txBody>
          <a:bodyPr wrap="square" lIns="0" tIns="0" rIns="0" bIns="0" rtlCol="0">
            <a:spAutoFit/>
          </a:bodyPr>
          <a:lstStyle/>
          <a:p>
            <a:pPr algn="l"/>
            <a:r>
              <a:rPr lang="en-US" sz="1400" dirty="0"/>
              <a:t>Q6 R7</a:t>
            </a:r>
            <a:endParaRPr lang="en-GB" sz="1400" dirty="0"/>
          </a:p>
        </p:txBody>
      </p:sp>
      <p:sp>
        <p:nvSpPr>
          <p:cNvPr id="14" name="Oval 13">
            <a:extLst>
              <a:ext uri="{FF2B5EF4-FFF2-40B4-BE49-F238E27FC236}">
                <a16:creationId xmlns:a16="http://schemas.microsoft.com/office/drawing/2014/main" id="{E0D06B6D-9FAF-7652-75ED-271D74C191A4}"/>
              </a:ext>
            </a:extLst>
          </p:cNvPr>
          <p:cNvSpPr/>
          <p:nvPr/>
        </p:nvSpPr>
        <p:spPr>
          <a:xfrm>
            <a:off x="1941068" y="5230988"/>
            <a:ext cx="251511" cy="57609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1F159DEF-6E68-A9DC-4C5D-E5D239EE940B}"/>
              </a:ext>
            </a:extLst>
          </p:cNvPr>
          <p:cNvSpPr txBox="1"/>
          <p:nvPr/>
        </p:nvSpPr>
        <p:spPr>
          <a:xfrm>
            <a:off x="2187639" y="5015544"/>
            <a:ext cx="538480" cy="430887"/>
          </a:xfrm>
          <a:prstGeom prst="rect">
            <a:avLst/>
          </a:prstGeom>
          <a:noFill/>
        </p:spPr>
        <p:txBody>
          <a:bodyPr wrap="square" lIns="0" tIns="0" rIns="0" bIns="0" rtlCol="0">
            <a:spAutoFit/>
          </a:bodyPr>
          <a:lstStyle/>
          <a:p>
            <a:pPr algn="l"/>
            <a:r>
              <a:rPr lang="en-US" sz="1400" dirty="0"/>
              <a:t>TCLA D6R7</a:t>
            </a:r>
            <a:endParaRPr lang="en-GB" sz="1400" dirty="0"/>
          </a:p>
        </p:txBody>
      </p:sp>
      <p:sp>
        <p:nvSpPr>
          <p:cNvPr id="17" name="Oval 16">
            <a:extLst>
              <a:ext uri="{FF2B5EF4-FFF2-40B4-BE49-F238E27FC236}">
                <a16:creationId xmlns:a16="http://schemas.microsoft.com/office/drawing/2014/main" id="{7522971D-EA39-E3D9-1442-8744FAAE1A73}"/>
              </a:ext>
            </a:extLst>
          </p:cNvPr>
          <p:cNvSpPr/>
          <p:nvPr/>
        </p:nvSpPr>
        <p:spPr>
          <a:xfrm>
            <a:off x="2989770" y="5294368"/>
            <a:ext cx="256540" cy="57609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1B5AABF8-CA1F-9276-42F5-60CC7260DD15}"/>
              </a:ext>
            </a:extLst>
          </p:cNvPr>
          <p:cNvSpPr txBox="1"/>
          <p:nvPr/>
        </p:nvSpPr>
        <p:spPr>
          <a:xfrm>
            <a:off x="2931704" y="5048770"/>
            <a:ext cx="755389" cy="215444"/>
          </a:xfrm>
          <a:prstGeom prst="rect">
            <a:avLst/>
          </a:prstGeom>
          <a:noFill/>
        </p:spPr>
        <p:txBody>
          <a:bodyPr wrap="square" lIns="0" tIns="0" rIns="0" bIns="0" rtlCol="0">
            <a:spAutoFit/>
          </a:bodyPr>
          <a:lstStyle/>
          <a:p>
            <a:pPr algn="l"/>
            <a:r>
              <a:rPr lang="en-US" sz="1400" dirty="0"/>
              <a:t>MQW L7</a:t>
            </a:r>
            <a:endParaRPr lang="en-GB" sz="1400" dirty="0"/>
          </a:p>
        </p:txBody>
      </p:sp>
      <p:sp>
        <p:nvSpPr>
          <p:cNvPr id="21" name="Oval 20">
            <a:extLst>
              <a:ext uri="{FF2B5EF4-FFF2-40B4-BE49-F238E27FC236}">
                <a16:creationId xmlns:a16="http://schemas.microsoft.com/office/drawing/2014/main" id="{3D3F40F3-ABB8-84C0-C0F8-9D0EA56E0F53}"/>
              </a:ext>
            </a:extLst>
          </p:cNvPr>
          <p:cNvSpPr/>
          <p:nvPr/>
        </p:nvSpPr>
        <p:spPr>
          <a:xfrm>
            <a:off x="8673799" y="4624382"/>
            <a:ext cx="294638" cy="124607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712345CA-3F25-A2FA-5673-34E175EB71F8}"/>
              </a:ext>
            </a:extLst>
          </p:cNvPr>
          <p:cNvSpPr txBox="1"/>
          <p:nvPr/>
        </p:nvSpPr>
        <p:spPr>
          <a:xfrm>
            <a:off x="7637197" y="4652589"/>
            <a:ext cx="1295400" cy="215444"/>
          </a:xfrm>
          <a:prstGeom prst="rect">
            <a:avLst/>
          </a:prstGeom>
          <a:noFill/>
        </p:spPr>
        <p:txBody>
          <a:bodyPr wrap="square" lIns="0" tIns="0" rIns="0" bIns="0" rtlCol="0">
            <a:spAutoFit/>
          </a:bodyPr>
          <a:lstStyle/>
          <a:p>
            <a:pPr algn="l"/>
            <a:r>
              <a:rPr lang="en-US" sz="1400" dirty="0"/>
              <a:t>TCSG A6R7</a:t>
            </a:r>
            <a:endParaRPr lang="en-GB" sz="1400" dirty="0"/>
          </a:p>
        </p:txBody>
      </p:sp>
      <p:sp>
        <p:nvSpPr>
          <p:cNvPr id="6" name="Oval 5">
            <a:extLst>
              <a:ext uri="{FF2B5EF4-FFF2-40B4-BE49-F238E27FC236}">
                <a16:creationId xmlns:a16="http://schemas.microsoft.com/office/drawing/2014/main" id="{65DC1922-C502-9169-068C-463B4A643ED5}"/>
              </a:ext>
            </a:extLst>
          </p:cNvPr>
          <p:cNvSpPr/>
          <p:nvPr/>
        </p:nvSpPr>
        <p:spPr>
          <a:xfrm>
            <a:off x="877824" y="1499882"/>
            <a:ext cx="1548384" cy="171034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0C2390F3-6BBC-5C96-E34E-5C183E6D38DB}"/>
              </a:ext>
            </a:extLst>
          </p:cNvPr>
          <p:cNvSpPr txBox="1"/>
          <p:nvPr/>
        </p:nvSpPr>
        <p:spPr>
          <a:xfrm>
            <a:off x="2235708" y="2932717"/>
            <a:ext cx="1587182" cy="215444"/>
          </a:xfrm>
          <a:prstGeom prst="rect">
            <a:avLst/>
          </a:prstGeom>
          <a:noFill/>
        </p:spPr>
        <p:txBody>
          <a:bodyPr wrap="square" lIns="0" tIns="0" rIns="0" bIns="0" rtlCol="0">
            <a:spAutoFit/>
          </a:bodyPr>
          <a:lstStyle/>
          <a:p>
            <a:pPr algn="l"/>
            <a:r>
              <a:rPr lang="en-US" sz="1400" dirty="0"/>
              <a:t>Intensity ramp-up</a:t>
            </a:r>
            <a:endParaRPr lang="en-GB" sz="1400" dirty="0"/>
          </a:p>
        </p:txBody>
      </p:sp>
      <p:sp>
        <p:nvSpPr>
          <p:cNvPr id="12" name="TextBox 11">
            <a:extLst>
              <a:ext uri="{FF2B5EF4-FFF2-40B4-BE49-F238E27FC236}">
                <a16:creationId xmlns:a16="http://schemas.microsoft.com/office/drawing/2014/main" id="{A7D28165-73C1-AB33-EE10-BF809263B55F}"/>
              </a:ext>
            </a:extLst>
          </p:cNvPr>
          <p:cNvSpPr txBox="1"/>
          <p:nvPr/>
        </p:nvSpPr>
        <p:spPr>
          <a:xfrm>
            <a:off x="4358847" y="2676485"/>
            <a:ext cx="6070300" cy="553998"/>
          </a:xfrm>
          <a:prstGeom prst="rect">
            <a:avLst/>
          </a:prstGeom>
          <a:noFill/>
        </p:spPr>
        <p:txBody>
          <a:bodyPr wrap="square" lIns="0" tIns="0" rIns="0" bIns="0" rtlCol="0">
            <a:spAutoFit/>
          </a:bodyPr>
          <a:lstStyle/>
          <a:p>
            <a:pPr algn="l"/>
            <a:r>
              <a:rPr lang="en-US" dirty="0"/>
              <a:t>Low minimum beam lifetime during intensity ramp-up, B1 below 1h warning before TS June, switches with B2 after </a:t>
            </a:r>
            <a:endParaRPr lang="en-GB" dirty="0"/>
          </a:p>
        </p:txBody>
      </p:sp>
      <p:sp>
        <p:nvSpPr>
          <p:cNvPr id="25" name="Oval 24">
            <a:extLst>
              <a:ext uri="{FF2B5EF4-FFF2-40B4-BE49-F238E27FC236}">
                <a16:creationId xmlns:a16="http://schemas.microsoft.com/office/drawing/2014/main" id="{0E430E11-A23B-7351-55DA-A0DDBBA59E09}"/>
              </a:ext>
            </a:extLst>
          </p:cNvPr>
          <p:cNvSpPr/>
          <p:nvPr/>
        </p:nvSpPr>
        <p:spPr>
          <a:xfrm>
            <a:off x="1094677" y="5624291"/>
            <a:ext cx="281836" cy="31389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0085BFB8-FC9C-5DCD-A5C2-4FF50463DE4F}"/>
              </a:ext>
            </a:extLst>
          </p:cNvPr>
          <p:cNvSpPr txBox="1"/>
          <p:nvPr/>
        </p:nvSpPr>
        <p:spPr>
          <a:xfrm>
            <a:off x="825437" y="5282125"/>
            <a:ext cx="538480" cy="215444"/>
          </a:xfrm>
          <a:prstGeom prst="rect">
            <a:avLst/>
          </a:prstGeom>
          <a:noFill/>
        </p:spPr>
        <p:txBody>
          <a:bodyPr wrap="square" lIns="0" tIns="0" rIns="0" bIns="0" rtlCol="0">
            <a:spAutoFit/>
          </a:bodyPr>
          <a:lstStyle/>
          <a:p>
            <a:pPr algn="l"/>
            <a:r>
              <a:rPr lang="en-US" sz="1400" dirty="0"/>
              <a:t>UFO</a:t>
            </a:r>
            <a:endParaRPr lang="en-GB" sz="1400" dirty="0"/>
          </a:p>
        </p:txBody>
      </p:sp>
      <p:sp>
        <p:nvSpPr>
          <p:cNvPr id="28" name="Rectangle: Rounded Corners 27">
            <a:extLst>
              <a:ext uri="{FF2B5EF4-FFF2-40B4-BE49-F238E27FC236}">
                <a16:creationId xmlns:a16="http://schemas.microsoft.com/office/drawing/2014/main" id="{1B63C057-0788-1587-4842-0F95529F10A8}"/>
              </a:ext>
            </a:extLst>
          </p:cNvPr>
          <p:cNvSpPr/>
          <p:nvPr/>
        </p:nvSpPr>
        <p:spPr>
          <a:xfrm>
            <a:off x="10273962" y="4143830"/>
            <a:ext cx="1758160" cy="96110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 dump due to UFO in R5</a:t>
            </a:r>
            <a:endParaRPr lang="en-GB" dirty="0"/>
          </a:p>
        </p:txBody>
      </p:sp>
      <p:sp>
        <p:nvSpPr>
          <p:cNvPr id="2" name="TextBox 1">
            <a:extLst>
              <a:ext uri="{FF2B5EF4-FFF2-40B4-BE49-F238E27FC236}">
                <a16:creationId xmlns:a16="http://schemas.microsoft.com/office/drawing/2014/main" id="{C2527076-ED90-5DCF-FCD4-81BE2F67D957}"/>
              </a:ext>
            </a:extLst>
          </p:cNvPr>
          <p:cNvSpPr txBox="1"/>
          <p:nvPr/>
        </p:nvSpPr>
        <p:spPr>
          <a:xfrm>
            <a:off x="3531296" y="3939062"/>
            <a:ext cx="4059936" cy="553998"/>
          </a:xfrm>
          <a:prstGeom prst="rect">
            <a:avLst/>
          </a:prstGeom>
          <a:noFill/>
        </p:spPr>
        <p:txBody>
          <a:bodyPr wrap="square" lIns="0" tIns="0" rIns="0" bIns="0" rtlCol="0">
            <a:spAutoFit/>
          </a:bodyPr>
          <a:lstStyle/>
          <a:p>
            <a:pPr algn="l"/>
            <a:r>
              <a:rPr lang="en-US" dirty="0"/>
              <a:t>Maximum beam power loss overall below the limits</a:t>
            </a:r>
            <a:endParaRPr lang="en-GB" dirty="0"/>
          </a:p>
        </p:txBody>
      </p:sp>
      <p:sp>
        <p:nvSpPr>
          <p:cNvPr id="7" name="TextBox 6">
            <a:extLst>
              <a:ext uri="{FF2B5EF4-FFF2-40B4-BE49-F238E27FC236}">
                <a16:creationId xmlns:a16="http://schemas.microsoft.com/office/drawing/2014/main" id="{59696BDD-BE0E-1C38-90DC-B17D5A845721}"/>
              </a:ext>
            </a:extLst>
          </p:cNvPr>
          <p:cNvSpPr txBox="1"/>
          <p:nvPr/>
        </p:nvSpPr>
        <p:spPr>
          <a:xfrm>
            <a:off x="9436125" y="4686204"/>
            <a:ext cx="4059936" cy="215444"/>
          </a:xfrm>
          <a:prstGeom prst="rect">
            <a:avLst/>
          </a:prstGeom>
          <a:noFill/>
        </p:spPr>
        <p:txBody>
          <a:bodyPr wrap="square" lIns="0" tIns="0" rIns="0" bIns="0" rtlCol="0">
            <a:spAutoFit/>
          </a:bodyPr>
          <a:lstStyle/>
          <a:p>
            <a:pPr algn="l"/>
            <a:r>
              <a:rPr lang="en-US" sz="1400" dirty="0"/>
              <a:t>MF = 0.4</a:t>
            </a:r>
            <a:endParaRPr lang="en-GB" sz="1400" dirty="0"/>
          </a:p>
        </p:txBody>
      </p:sp>
      <p:sp>
        <p:nvSpPr>
          <p:cNvPr id="13" name="TextBox 12">
            <a:extLst>
              <a:ext uri="{FF2B5EF4-FFF2-40B4-BE49-F238E27FC236}">
                <a16:creationId xmlns:a16="http://schemas.microsoft.com/office/drawing/2014/main" id="{B0634266-6EBA-0AF3-CB1B-207E6630F0C1}"/>
              </a:ext>
            </a:extLst>
          </p:cNvPr>
          <p:cNvSpPr txBox="1"/>
          <p:nvPr/>
        </p:nvSpPr>
        <p:spPr>
          <a:xfrm>
            <a:off x="9441438" y="4289191"/>
            <a:ext cx="4059936" cy="215444"/>
          </a:xfrm>
          <a:prstGeom prst="rect">
            <a:avLst/>
          </a:prstGeom>
          <a:noFill/>
        </p:spPr>
        <p:txBody>
          <a:bodyPr wrap="square" lIns="0" tIns="0" rIns="0" bIns="0" rtlCol="0">
            <a:spAutoFit/>
          </a:bodyPr>
          <a:lstStyle/>
          <a:p>
            <a:pPr algn="l"/>
            <a:r>
              <a:rPr lang="en-US" sz="1400" dirty="0"/>
              <a:t>MF = 0.6</a:t>
            </a:r>
            <a:endParaRPr lang="en-GB" sz="1400" dirty="0"/>
          </a:p>
        </p:txBody>
      </p:sp>
    </p:spTree>
    <p:extLst>
      <p:ext uri="{BB962C8B-B14F-4D97-AF65-F5344CB8AC3E}">
        <p14:creationId xmlns:p14="http://schemas.microsoft.com/office/powerpoint/2010/main" val="38802933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Protons: Beam losses and margin to dump during ADJUST</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19</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graphicFrame>
        <p:nvGraphicFramePr>
          <p:cNvPr id="4" name="Table 3">
            <a:extLst>
              <a:ext uri="{FF2B5EF4-FFF2-40B4-BE49-F238E27FC236}">
                <a16:creationId xmlns:a16="http://schemas.microsoft.com/office/drawing/2014/main" id="{EE04A10D-4E80-C316-C3F3-2349288D92FB}"/>
              </a:ext>
            </a:extLst>
          </p:cNvPr>
          <p:cNvGraphicFramePr>
            <a:graphicFrameLocks noGrp="1"/>
          </p:cNvGraphicFramePr>
          <p:nvPr>
            <p:extLst>
              <p:ext uri="{D42A27DB-BD31-4B8C-83A1-F6EECF244321}">
                <p14:modId xmlns:p14="http://schemas.microsoft.com/office/powerpoint/2010/main" val="311724053"/>
              </p:ext>
            </p:extLst>
          </p:nvPr>
        </p:nvGraphicFramePr>
        <p:xfrm>
          <a:off x="313081" y="697230"/>
          <a:ext cx="11470934" cy="4848180"/>
        </p:xfrm>
        <a:graphic>
          <a:graphicData uri="http://schemas.openxmlformats.org/drawingml/2006/table">
            <a:tbl>
              <a:tblPr firstRow="1" bandRow="1">
                <a:tableStyleId>{8EC20E35-A176-4012-BC5E-935CFFF8708E}</a:tableStyleId>
              </a:tblPr>
              <a:tblGrid>
                <a:gridCol w="1241399">
                  <a:extLst>
                    <a:ext uri="{9D8B030D-6E8A-4147-A177-3AD203B41FA5}">
                      <a16:colId xmlns:a16="http://schemas.microsoft.com/office/drawing/2014/main" val="4222978261"/>
                    </a:ext>
                  </a:extLst>
                </a:gridCol>
                <a:gridCol w="1451610">
                  <a:extLst>
                    <a:ext uri="{9D8B030D-6E8A-4147-A177-3AD203B41FA5}">
                      <a16:colId xmlns:a16="http://schemas.microsoft.com/office/drawing/2014/main" val="1358265368"/>
                    </a:ext>
                  </a:extLst>
                </a:gridCol>
                <a:gridCol w="2223105">
                  <a:extLst>
                    <a:ext uri="{9D8B030D-6E8A-4147-A177-3AD203B41FA5}">
                      <a16:colId xmlns:a16="http://schemas.microsoft.com/office/drawing/2014/main" val="1499574504"/>
                    </a:ext>
                  </a:extLst>
                </a:gridCol>
                <a:gridCol w="1638705">
                  <a:extLst>
                    <a:ext uri="{9D8B030D-6E8A-4147-A177-3AD203B41FA5}">
                      <a16:colId xmlns:a16="http://schemas.microsoft.com/office/drawing/2014/main" val="1329699680"/>
                    </a:ext>
                  </a:extLst>
                </a:gridCol>
                <a:gridCol w="1638705">
                  <a:extLst>
                    <a:ext uri="{9D8B030D-6E8A-4147-A177-3AD203B41FA5}">
                      <a16:colId xmlns:a16="http://schemas.microsoft.com/office/drawing/2014/main" val="1268829016"/>
                    </a:ext>
                  </a:extLst>
                </a:gridCol>
                <a:gridCol w="1638705">
                  <a:extLst>
                    <a:ext uri="{9D8B030D-6E8A-4147-A177-3AD203B41FA5}">
                      <a16:colId xmlns:a16="http://schemas.microsoft.com/office/drawing/2014/main" val="68395008"/>
                    </a:ext>
                  </a:extLst>
                </a:gridCol>
                <a:gridCol w="1638705">
                  <a:extLst>
                    <a:ext uri="{9D8B030D-6E8A-4147-A177-3AD203B41FA5}">
                      <a16:colId xmlns:a16="http://schemas.microsoft.com/office/drawing/2014/main" val="178637730"/>
                    </a:ext>
                  </a:extLst>
                </a:gridCol>
              </a:tblGrid>
              <a:tr h="550729">
                <a:tc>
                  <a:txBody>
                    <a:bodyPr/>
                    <a:lstStyle/>
                    <a:p>
                      <a:r>
                        <a:rPr lang="en-US" dirty="0"/>
                        <a:t>Fills</a:t>
                      </a:r>
                      <a:endParaRPr lang="en-GB" dirty="0"/>
                    </a:p>
                  </a:txBody>
                  <a:tcPr/>
                </a:tc>
                <a:tc>
                  <a:txBody>
                    <a:bodyPr/>
                    <a:lstStyle/>
                    <a:p>
                      <a:r>
                        <a:rPr lang="en-US" dirty="0"/>
                        <a:t>Date</a:t>
                      </a:r>
                      <a:endParaRPr lang="en-GB" dirty="0"/>
                    </a:p>
                  </a:txBody>
                  <a:tcPr/>
                </a:tc>
                <a:tc>
                  <a:txBody>
                    <a:bodyPr/>
                    <a:lstStyle/>
                    <a:p>
                      <a:r>
                        <a:rPr lang="en-US" dirty="0"/>
                        <a:t>BLM</a:t>
                      </a:r>
                      <a:endParaRPr lang="en-GB" dirty="0"/>
                    </a:p>
                  </a:txBody>
                  <a:tcPr/>
                </a:tc>
                <a:tc>
                  <a:txBody>
                    <a:bodyPr/>
                    <a:lstStyle/>
                    <a:p>
                      <a:r>
                        <a:rPr lang="en-US" dirty="0"/>
                        <a:t>BLM threshold then (</a:t>
                      </a:r>
                      <a:r>
                        <a:rPr lang="en-US" dirty="0" err="1"/>
                        <a:t>Gy</a:t>
                      </a:r>
                      <a:r>
                        <a:rPr lang="en-US" dirty="0"/>
                        <a:t>/s)</a:t>
                      </a:r>
                      <a:endParaRPr lang="en-GB" dirty="0"/>
                    </a:p>
                  </a:txBody>
                  <a:tcPr/>
                </a:tc>
                <a:tc>
                  <a:txBody>
                    <a:bodyPr/>
                    <a:lstStyle/>
                    <a:p>
                      <a:r>
                        <a:rPr lang="en-US" dirty="0"/>
                        <a:t>BLM threshold now (</a:t>
                      </a:r>
                      <a:r>
                        <a:rPr lang="en-US" dirty="0" err="1"/>
                        <a:t>Gy</a:t>
                      </a:r>
                      <a:r>
                        <a:rPr lang="en-US" dirty="0"/>
                        <a:t>/s)</a:t>
                      </a:r>
                      <a:endParaRPr lang="en-GB" dirty="0"/>
                    </a:p>
                  </a:txBody>
                  <a:tcPr/>
                </a:tc>
                <a:tc>
                  <a:txBody>
                    <a:bodyPr/>
                    <a:lstStyle/>
                    <a:p>
                      <a:r>
                        <a:rPr lang="en-US" dirty="0"/>
                        <a:t>RS</a:t>
                      </a:r>
                      <a:endParaRPr lang="en-GB" dirty="0"/>
                    </a:p>
                  </a:txBody>
                  <a:tcPr/>
                </a:tc>
                <a:tc>
                  <a:txBody>
                    <a:bodyPr/>
                    <a:lstStyle/>
                    <a:p>
                      <a:r>
                        <a:rPr lang="en-US" dirty="0"/>
                        <a:t>Losses in IR7 (kW)</a:t>
                      </a:r>
                      <a:endParaRPr lang="en-GB" dirty="0"/>
                    </a:p>
                  </a:txBody>
                  <a:tcPr/>
                </a:tc>
                <a:extLst>
                  <a:ext uri="{0D108BD9-81ED-4DB2-BD59-A6C34878D82A}">
                    <a16:rowId xmlns:a16="http://schemas.microsoft.com/office/drawing/2014/main" val="3032761235"/>
                  </a:ext>
                </a:extLst>
              </a:tr>
              <a:tr h="786756">
                <a:tc>
                  <a:txBody>
                    <a:bodyPr/>
                    <a:lstStyle/>
                    <a:p>
                      <a:r>
                        <a:rPr lang="en-US" dirty="0">
                          <a:solidFill>
                            <a:schemeClr val="tx1"/>
                          </a:solidFill>
                        </a:rPr>
                        <a:t>8680</a:t>
                      </a:r>
                      <a:endParaRPr lang="en-GB" dirty="0">
                        <a:solidFill>
                          <a:schemeClr val="tx1"/>
                        </a:solidFill>
                      </a:endParaRPr>
                    </a:p>
                  </a:txBody>
                  <a:tcPr/>
                </a:tc>
                <a:tc>
                  <a:txBody>
                    <a:bodyPr/>
                    <a:lstStyle/>
                    <a:p>
                      <a:r>
                        <a:rPr lang="en-US" dirty="0">
                          <a:solidFill>
                            <a:schemeClr val="tx1"/>
                          </a:solidFill>
                        </a:rPr>
                        <a:t>28-04-2023</a:t>
                      </a:r>
                    </a:p>
                    <a:p>
                      <a:r>
                        <a:rPr lang="en-GB" dirty="0">
                          <a:solidFill>
                            <a:schemeClr val="tx1"/>
                          </a:solidFill>
                        </a:rPr>
                        <a:t>20:18:18</a:t>
                      </a:r>
                    </a:p>
                  </a:txBody>
                  <a:tcPr/>
                </a:tc>
                <a:tc>
                  <a:txBody>
                    <a:bodyPr/>
                    <a:lstStyle/>
                    <a:p>
                      <a:r>
                        <a:rPr lang="en-GB" dirty="0"/>
                        <a:t>BLMQI.06R7.B1E10_MQTL</a:t>
                      </a:r>
                      <a:endParaRPr lang="en-GB" dirty="0">
                        <a:solidFill>
                          <a:schemeClr val="tx1"/>
                        </a:solidFill>
                      </a:endParaRPr>
                    </a:p>
                  </a:txBody>
                  <a:tcPr/>
                </a:tc>
                <a:tc>
                  <a:txBody>
                    <a:bodyPr/>
                    <a:lstStyle/>
                    <a:p>
                      <a:r>
                        <a:rPr lang="en-US" dirty="0">
                          <a:solidFill>
                            <a:schemeClr val="tx1"/>
                          </a:solidFill>
                        </a:rPr>
                        <a:t>0.00067</a:t>
                      </a:r>
                      <a:endParaRPr lang="en-GB" dirty="0">
                        <a:solidFill>
                          <a:schemeClr val="tx1"/>
                        </a:solidFill>
                      </a:endParaRPr>
                    </a:p>
                  </a:txBody>
                  <a:tcPr/>
                </a:tc>
                <a:tc>
                  <a:txBody>
                    <a:bodyPr/>
                    <a:lstStyle/>
                    <a:p>
                      <a:r>
                        <a:rPr lang="en-US" dirty="0">
                          <a:solidFill>
                            <a:srgbClr val="00B050"/>
                          </a:solidFill>
                        </a:rPr>
                        <a:t>0.00089</a:t>
                      </a:r>
                      <a:endParaRPr lang="en-GB" dirty="0">
                        <a:solidFill>
                          <a:srgbClr val="00B050"/>
                        </a:solidFill>
                      </a:endParaRPr>
                    </a:p>
                  </a:txBody>
                  <a:tcPr/>
                </a:tc>
                <a:tc>
                  <a:txBody>
                    <a:bodyPr/>
                    <a:lstStyle/>
                    <a:p>
                      <a:r>
                        <a:rPr lang="en-US" dirty="0">
                          <a:solidFill>
                            <a:schemeClr val="tx1"/>
                          </a:solidFill>
                        </a:rPr>
                        <a:t>RS12</a:t>
                      </a:r>
                      <a:endParaRPr lang="en-GB" dirty="0">
                        <a:solidFill>
                          <a:schemeClr val="tx1"/>
                        </a:solidFill>
                      </a:endParaRPr>
                    </a:p>
                  </a:txBody>
                  <a:tcPr/>
                </a:tc>
                <a:tc>
                  <a:txBody>
                    <a:bodyPr/>
                    <a:lstStyle/>
                    <a:p>
                      <a:r>
                        <a:rPr lang="en-US" dirty="0">
                          <a:solidFill>
                            <a:srgbClr val="FF0000"/>
                          </a:solidFill>
                        </a:rPr>
                        <a:t>12</a:t>
                      </a:r>
                      <a:endParaRPr lang="en-GB" dirty="0">
                        <a:solidFill>
                          <a:srgbClr val="FF0000"/>
                        </a:solidFill>
                      </a:endParaRPr>
                    </a:p>
                  </a:txBody>
                  <a:tcPr/>
                </a:tc>
                <a:extLst>
                  <a:ext uri="{0D108BD9-81ED-4DB2-BD59-A6C34878D82A}">
                    <a16:rowId xmlns:a16="http://schemas.microsoft.com/office/drawing/2014/main" val="1479257849"/>
                  </a:ext>
                </a:extLst>
              </a:tr>
              <a:tr h="786756">
                <a:tc>
                  <a:txBody>
                    <a:bodyPr/>
                    <a:lstStyle/>
                    <a:p>
                      <a:r>
                        <a:rPr lang="en-US" dirty="0">
                          <a:solidFill>
                            <a:schemeClr val="tx1"/>
                          </a:solidFill>
                        </a:rPr>
                        <a:t>8681</a:t>
                      </a:r>
                      <a:endParaRPr lang="en-GB" dirty="0">
                        <a:solidFill>
                          <a:schemeClr val="tx1"/>
                        </a:solidFill>
                      </a:endParaRPr>
                    </a:p>
                  </a:txBody>
                  <a:tcPr/>
                </a:tc>
                <a:tc>
                  <a:txBody>
                    <a:bodyPr/>
                    <a:lstStyle/>
                    <a:p>
                      <a:r>
                        <a:rPr lang="en-US" dirty="0">
                          <a:solidFill>
                            <a:schemeClr val="tx1"/>
                          </a:solidFill>
                        </a:rPr>
                        <a:t>28-04-2023</a:t>
                      </a:r>
                    </a:p>
                    <a:p>
                      <a:r>
                        <a:rPr lang="en-GB" dirty="0">
                          <a:solidFill>
                            <a:schemeClr val="tx1"/>
                          </a:solidFill>
                        </a:rPr>
                        <a:t>22:30:41</a:t>
                      </a:r>
                    </a:p>
                  </a:txBody>
                  <a:tcPr/>
                </a:tc>
                <a:tc>
                  <a:txBody>
                    <a:bodyPr/>
                    <a:lstStyle/>
                    <a:p>
                      <a:r>
                        <a:rPr lang="en-GB" dirty="0"/>
                        <a:t>BLMQI.06R7.B1E10_MQTL</a:t>
                      </a:r>
                      <a:endParaRPr lang="en-GB" dirty="0">
                        <a:solidFill>
                          <a:schemeClr val="tx1"/>
                        </a:solidFill>
                      </a:endParaRPr>
                    </a:p>
                  </a:txBody>
                  <a:tcPr/>
                </a:tc>
                <a:tc>
                  <a:txBody>
                    <a:bodyPr/>
                    <a:lstStyle/>
                    <a:p>
                      <a:r>
                        <a:rPr lang="en-US" dirty="0">
                          <a:solidFill>
                            <a:schemeClr val="tx1"/>
                          </a:solidFill>
                        </a:rPr>
                        <a:t>0.00067</a:t>
                      </a:r>
                      <a:endParaRPr lang="en-GB" dirty="0">
                        <a:solidFill>
                          <a:schemeClr val="tx1"/>
                        </a:solidFill>
                      </a:endParaRPr>
                    </a:p>
                  </a:txBody>
                  <a:tcPr/>
                </a:tc>
                <a:tc>
                  <a:txBody>
                    <a:bodyPr/>
                    <a:lstStyle/>
                    <a:p>
                      <a:r>
                        <a:rPr lang="en-US" dirty="0">
                          <a:solidFill>
                            <a:srgbClr val="00B050"/>
                          </a:solidFill>
                        </a:rPr>
                        <a:t>0.00089</a:t>
                      </a:r>
                      <a:endParaRPr lang="en-GB" dirty="0">
                        <a:solidFill>
                          <a:srgbClr val="00B050"/>
                        </a:solidFill>
                      </a:endParaRPr>
                    </a:p>
                  </a:txBody>
                  <a:tcPr/>
                </a:tc>
                <a:tc>
                  <a:txBody>
                    <a:bodyPr/>
                    <a:lstStyle/>
                    <a:p>
                      <a:r>
                        <a:rPr lang="en-US" dirty="0">
                          <a:solidFill>
                            <a:schemeClr val="tx1"/>
                          </a:solidFill>
                        </a:rPr>
                        <a:t>RS12</a:t>
                      </a:r>
                      <a:endParaRPr lang="en-GB" dirty="0">
                        <a:solidFill>
                          <a:schemeClr val="tx1"/>
                        </a:solidFill>
                      </a:endParaRPr>
                    </a:p>
                  </a:txBody>
                  <a:tcPr/>
                </a:tc>
                <a:tc>
                  <a:txBody>
                    <a:bodyPr/>
                    <a:lstStyle/>
                    <a:p>
                      <a:r>
                        <a:rPr lang="en-US" dirty="0">
                          <a:solidFill>
                            <a:srgbClr val="FF0000"/>
                          </a:solidFill>
                        </a:rPr>
                        <a:t>17.5</a:t>
                      </a:r>
                      <a:endParaRPr lang="en-GB" dirty="0">
                        <a:solidFill>
                          <a:srgbClr val="FF0000"/>
                        </a:solidFill>
                      </a:endParaRPr>
                    </a:p>
                  </a:txBody>
                  <a:tcPr/>
                </a:tc>
                <a:extLst>
                  <a:ext uri="{0D108BD9-81ED-4DB2-BD59-A6C34878D82A}">
                    <a16:rowId xmlns:a16="http://schemas.microsoft.com/office/drawing/2014/main" val="2638324661"/>
                  </a:ext>
                </a:extLst>
              </a:tr>
              <a:tr h="786756">
                <a:tc>
                  <a:txBody>
                    <a:bodyPr/>
                    <a:lstStyle/>
                    <a:p>
                      <a:r>
                        <a:rPr lang="en-US" dirty="0">
                          <a:solidFill>
                            <a:schemeClr val="tx1"/>
                          </a:solidFill>
                        </a:rPr>
                        <a:t>8694</a:t>
                      </a:r>
                      <a:endParaRPr lang="en-GB" dirty="0">
                        <a:solidFill>
                          <a:schemeClr val="tx1"/>
                        </a:solidFill>
                      </a:endParaRPr>
                    </a:p>
                  </a:txBody>
                  <a:tcPr/>
                </a:tc>
                <a:tc>
                  <a:txBody>
                    <a:bodyPr/>
                    <a:lstStyle/>
                    <a:p>
                      <a:r>
                        <a:rPr lang="en-US" dirty="0">
                          <a:solidFill>
                            <a:schemeClr val="tx1"/>
                          </a:solidFill>
                        </a:rPr>
                        <a:t>01-05-2023</a:t>
                      </a:r>
                    </a:p>
                    <a:p>
                      <a:r>
                        <a:rPr lang="en-US" dirty="0">
                          <a:solidFill>
                            <a:schemeClr val="tx1"/>
                          </a:solidFill>
                        </a:rPr>
                        <a:t>10:52:43</a:t>
                      </a:r>
                      <a:endParaRPr lang="en-GB" dirty="0">
                        <a:solidFill>
                          <a:schemeClr val="tx1"/>
                        </a:solidFill>
                      </a:endParaRPr>
                    </a:p>
                  </a:txBody>
                  <a:tcPr/>
                </a:tc>
                <a:tc>
                  <a:txBody>
                    <a:bodyPr/>
                    <a:lstStyle/>
                    <a:p>
                      <a:r>
                        <a:rPr lang="pt-BR" dirty="0"/>
                        <a:t>BLMTI.06R7.B1E10_TCLA.D6R7.B1</a:t>
                      </a:r>
                      <a:endParaRPr lang="en-GB" dirty="0">
                        <a:solidFill>
                          <a:schemeClr val="tx1"/>
                        </a:solidFill>
                      </a:endParaRPr>
                    </a:p>
                  </a:txBody>
                  <a:tcPr/>
                </a:tc>
                <a:tc>
                  <a:txBody>
                    <a:bodyPr/>
                    <a:lstStyle/>
                    <a:p>
                      <a:r>
                        <a:rPr lang="en-US" dirty="0">
                          <a:solidFill>
                            <a:schemeClr val="tx1"/>
                          </a:solidFill>
                        </a:rPr>
                        <a:t>0.0025</a:t>
                      </a:r>
                      <a:endParaRPr lang="en-GB" dirty="0">
                        <a:solidFill>
                          <a:schemeClr val="tx1"/>
                        </a:solidFill>
                      </a:endParaRPr>
                    </a:p>
                  </a:txBody>
                  <a:tcPr/>
                </a:tc>
                <a:tc>
                  <a:txBody>
                    <a:bodyPr/>
                    <a:lstStyle/>
                    <a:p>
                      <a:r>
                        <a:rPr lang="en-US" dirty="0">
                          <a:solidFill>
                            <a:srgbClr val="00B050"/>
                          </a:solidFill>
                        </a:rPr>
                        <a:t>0.0038</a:t>
                      </a:r>
                      <a:endParaRPr lang="en-GB" dirty="0">
                        <a:solidFill>
                          <a:srgbClr val="00B050"/>
                        </a:solidFill>
                      </a:endParaRPr>
                    </a:p>
                  </a:txBody>
                  <a:tcPr/>
                </a:tc>
                <a:tc>
                  <a:txBody>
                    <a:bodyPr/>
                    <a:lstStyle/>
                    <a:p>
                      <a:r>
                        <a:rPr lang="en-US" dirty="0">
                          <a:solidFill>
                            <a:schemeClr val="tx1"/>
                          </a:solidFill>
                        </a:rPr>
                        <a:t>RS12</a:t>
                      </a:r>
                      <a:endParaRPr lang="en-GB" dirty="0">
                        <a:solidFill>
                          <a:schemeClr val="tx1"/>
                        </a:solidFill>
                      </a:endParaRPr>
                    </a:p>
                  </a:txBody>
                  <a:tcPr/>
                </a:tc>
                <a:tc>
                  <a:txBody>
                    <a:bodyPr/>
                    <a:lstStyle/>
                    <a:p>
                      <a:r>
                        <a:rPr lang="en-US" dirty="0">
                          <a:solidFill>
                            <a:srgbClr val="FF0000"/>
                          </a:solidFill>
                        </a:rPr>
                        <a:t>31.7</a:t>
                      </a:r>
                      <a:endParaRPr lang="en-GB" dirty="0">
                        <a:solidFill>
                          <a:srgbClr val="FF0000"/>
                        </a:solidFill>
                      </a:endParaRPr>
                    </a:p>
                  </a:txBody>
                  <a:tcPr/>
                </a:tc>
                <a:extLst>
                  <a:ext uri="{0D108BD9-81ED-4DB2-BD59-A6C34878D82A}">
                    <a16:rowId xmlns:a16="http://schemas.microsoft.com/office/drawing/2014/main" val="2975546230"/>
                  </a:ext>
                </a:extLst>
              </a:tr>
              <a:tr h="786756">
                <a:tc>
                  <a:txBody>
                    <a:bodyPr/>
                    <a:lstStyle/>
                    <a:p>
                      <a:r>
                        <a:rPr lang="en-US" dirty="0">
                          <a:solidFill>
                            <a:schemeClr val="tx1"/>
                          </a:solidFill>
                        </a:rPr>
                        <a:t>8749</a:t>
                      </a:r>
                      <a:endParaRPr lang="en-GB" dirty="0">
                        <a:solidFill>
                          <a:schemeClr val="tx1"/>
                        </a:solidFill>
                      </a:endParaRPr>
                    </a:p>
                  </a:txBody>
                  <a:tcPr/>
                </a:tc>
                <a:tc>
                  <a:txBody>
                    <a:bodyPr/>
                    <a:lstStyle/>
                    <a:p>
                      <a:r>
                        <a:rPr lang="en-US" dirty="0">
                          <a:solidFill>
                            <a:schemeClr val="tx1"/>
                          </a:solidFill>
                        </a:rPr>
                        <a:t>12-05-2023</a:t>
                      </a:r>
                    </a:p>
                    <a:p>
                      <a:r>
                        <a:rPr lang="en-US" dirty="0">
                          <a:solidFill>
                            <a:schemeClr val="tx1"/>
                          </a:solidFill>
                        </a:rPr>
                        <a:t>01:21:35</a:t>
                      </a:r>
                      <a:endParaRPr lang="en-GB" dirty="0">
                        <a:solidFill>
                          <a:schemeClr val="tx1"/>
                        </a:solidFill>
                      </a:endParaRPr>
                    </a:p>
                  </a:txBody>
                  <a:tcPr/>
                </a:tc>
                <a:tc>
                  <a:txBody>
                    <a:bodyPr/>
                    <a:lstStyle/>
                    <a:p>
                      <a:r>
                        <a:rPr lang="en-GB" dirty="0"/>
                        <a:t>BLMQI.05L7.B1E10_MQWA.D5L7</a:t>
                      </a:r>
                      <a:endParaRPr lang="en-GB" dirty="0">
                        <a:solidFill>
                          <a:srgbClr val="00B050"/>
                        </a:solidFill>
                      </a:endParaRPr>
                    </a:p>
                  </a:txBody>
                  <a:tcPr/>
                </a:tc>
                <a:tc>
                  <a:txBody>
                    <a:bodyPr/>
                    <a:lstStyle/>
                    <a:p>
                      <a:r>
                        <a:rPr lang="en-US" dirty="0">
                          <a:solidFill>
                            <a:schemeClr val="tx1"/>
                          </a:solidFill>
                        </a:rPr>
                        <a:t>0.11</a:t>
                      </a:r>
                      <a:endParaRPr lang="en-GB" dirty="0">
                        <a:solidFill>
                          <a:schemeClr val="tx1"/>
                        </a:solidFill>
                      </a:endParaRPr>
                    </a:p>
                  </a:txBody>
                  <a:tcPr/>
                </a:tc>
                <a:tc>
                  <a:txBody>
                    <a:bodyPr/>
                    <a:lstStyle/>
                    <a:p>
                      <a:r>
                        <a:rPr lang="en-US" dirty="0">
                          <a:solidFill>
                            <a:srgbClr val="00B050"/>
                          </a:solidFill>
                        </a:rPr>
                        <a:t>0.28</a:t>
                      </a:r>
                      <a:endParaRPr lang="en-GB" dirty="0">
                        <a:solidFill>
                          <a:srgbClr val="00B050"/>
                        </a:solidFill>
                      </a:endParaRPr>
                    </a:p>
                  </a:txBody>
                  <a:tcPr/>
                </a:tc>
                <a:tc>
                  <a:txBody>
                    <a:bodyPr/>
                    <a:lstStyle/>
                    <a:p>
                      <a:r>
                        <a:rPr lang="en-US" dirty="0">
                          <a:solidFill>
                            <a:schemeClr val="tx1"/>
                          </a:solidFill>
                        </a:rPr>
                        <a:t>RS08</a:t>
                      </a:r>
                      <a:endParaRPr lang="en-GB" dirty="0">
                        <a:solidFill>
                          <a:schemeClr val="tx1"/>
                        </a:solidFill>
                      </a:endParaRPr>
                    </a:p>
                  </a:txBody>
                  <a:tcPr/>
                </a:tc>
                <a:tc>
                  <a:txBody>
                    <a:bodyPr/>
                    <a:lstStyle/>
                    <a:p>
                      <a:r>
                        <a:rPr lang="en-US" dirty="0">
                          <a:solidFill>
                            <a:srgbClr val="FF0000"/>
                          </a:solidFill>
                        </a:rPr>
                        <a:t>135.3</a:t>
                      </a:r>
                      <a:endParaRPr lang="en-GB" dirty="0">
                        <a:solidFill>
                          <a:srgbClr val="FF0000"/>
                        </a:solidFill>
                      </a:endParaRPr>
                    </a:p>
                  </a:txBody>
                  <a:tcPr/>
                </a:tc>
                <a:extLst>
                  <a:ext uri="{0D108BD9-81ED-4DB2-BD59-A6C34878D82A}">
                    <a16:rowId xmlns:a16="http://schemas.microsoft.com/office/drawing/2014/main" val="2089169587"/>
                  </a:ext>
                </a:extLst>
              </a:tr>
              <a:tr h="786756">
                <a:tc>
                  <a:txBody>
                    <a:bodyPr/>
                    <a:lstStyle/>
                    <a:p>
                      <a:r>
                        <a:rPr lang="en-US" dirty="0">
                          <a:solidFill>
                            <a:schemeClr val="tx1"/>
                          </a:solidFill>
                        </a:rPr>
                        <a:t>9040</a:t>
                      </a:r>
                      <a:endParaRPr lang="en-GB" dirty="0">
                        <a:solidFill>
                          <a:schemeClr val="tx1"/>
                        </a:solidFill>
                      </a:endParaRPr>
                    </a:p>
                  </a:txBody>
                  <a:tcPr/>
                </a:tc>
                <a:tc>
                  <a:txBody>
                    <a:bodyPr/>
                    <a:lstStyle/>
                    <a:p>
                      <a:r>
                        <a:rPr lang="en-US" dirty="0">
                          <a:solidFill>
                            <a:schemeClr val="tx1"/>
                          </a:solidFill>
                        </a:rPr>
                        <a:t>07-07-2023</a:t>
                      </a:r>
                    </a:p>
                    <a:p>
                      <a:r>
                        <a:rPr lang="en-US" dirty="0">
                          <a:solidFill>
                            <a:schemeClr val="tx1"/>
                          </a:solidFill>
                        </a:rPr>
                        <a:t>07:37:04</a:t>
                      </a:r>
                      <a:endParaRPr lang="en-GB" dirty="0">
                        <a:solidFill>
                          <a:schemeClr val="tx1"/>
                        </a:solidFill>
                      </a:endParaRPr>
                    </a:p>
                  </a:txBody>
                  <a:tcPr/>
                </a:tc>
                <a:tc>
                  <a:txBody>
                    <a:bodyPr/>
                    <a:lstStyle/>
                    <a:p>
                      <a:r>
                        <a:rPr lang="pt-BR" dirty="0"/>
                        <a:t>BLMTI.06R7.B2I10_TCSG.A6R7.B2</a:t>
                      </a:r>
                      <a:endParaRPr lang="en-GB" dirty="0">
                        <a:solidFill>
                          <a:srgbClr val="00B050"/>
                        </a:solidFill>
                      </a:endParaRPr>
                    </a:p>
                  </a:txBody>
                  <a:tcPr/>
                </a:tc>
                <a:tc>
                  <a:txBody>
                    <a:bodyPr/>
                    <a:lstStyle/>
                    <a:p>
                      <a:r>
                        <a:rPr lang="en-US" dirty="0">
                          <a:solidFill>
                            <a:schemeClr val="tx1"/>
                          </a:solidFill>
                        </a:rPr>
                        <a:t>1.8</a:t>
                      </a:r>
                      <a:endParaRPr lang="en-GB" dirty="0">
                        <a:solidFill>
                          <a:schemeClr val="tx1"/>
                        </a:solidFill>
                      </a:endParaRPr>
                    </a:p>
                  </a:txBody>
                  <a:tcPr/>
                </a:tc>
                <a:tc>
                  <a:txBody>
                    <a:bodyPr/>
                    <a:lstStyle/>
                    <a:p>
                      <a:r>
                        <a:rPr lang="en-US" dirty="0">
                          <a:solidFill>
                            <a:schemeClr val="tx1"/>
                          </a:solidFill>
                        </a:rPr>
                        <a:t>1.8</a:t>
                      </a:r>
                      <a:endParaRPr lang="en-GB" dirty="0">
                        <a:solidFill>
                          <a:schemeClr val="tx1"/>
                        </a:solidFill>
                      </a:endParaRPr>
                    </a:p>
                  </a:txBody>
                  <a:tcPr/>
                </a:tc>
                <a:tc>
                  <a:txBody>
                    <a:bodyPr/>
                    <a:lstStyle/>
                    <a:p>
                      <a:r>
                        <a:rPr lang="en-US" dirty="0">
                          <a:solidFill>
                            <a:schemeClr val="tx1"/>
                          </a:solidFill>
                        </a:rPr>
                        <a:t>RS08</a:t>
                      </a:r>
                      <a:endParaRPr lang="en-GB" dirty="0">
                        <a:solidFill>
                          <a:schemeClr val="tx1"/>
                        </a:solidFill>
                      </a:endParaRPr>
                    </a:p>
                  </a:txBody>
                  <a:tcPr/>
                </a:tc>
                <a:tc>
                  <a:txBody>
                    <a:bodyPr/>
                    <a:lstStyle/>
                    <a:p>
                      <a:r>
                        <a:rPr lang="en-US" dirty="0">
                          <a:solidFill>
                            <a:srgbClr val="00B050"/>
                          </a:solidFill>
                        </a:rPr>
                        <a:t>308.6</a:t>
                      </a:r>
                      <a:endParaRPr lang="en-GB" dirty="0">
                        <a:solidFill>
                          <a:srgbClr val="00B050"/>
                        </a:solidFill>
                      </a:endParaRPr>
                    </a:p>
                  </a:txBody>
                  <a:tcPr/>
                </a:tc>
                <a:extLst>
                  <a:ext uri="{0D108BD9-81ED-4DB2-BD59-A6C34878D82A}">
                    <a16:rowId xmlns:a16="http://schemas.microsoft.com/office/drawing/2014/main" val="1952148206"/>
                  </a:ext>
                </a:extLst>
              </a:tr>
            </a:tbl>
          </a:graphicData>
        </a:graphic>
      </p:graphicFrame>
      <p:sp>
        <p:nvSpPr>
          <p:cNvPr id="2" name="Rectangle: Rounded Corners 1">
            <a:extLst>
              <a:ext uri="{FF2B5EF4-FFF2-40B4-BE49-F238E27FC236}">
                <a16:creationId xmlns:a16="http://schemas.microsoft.com/office/drawing/2014/main" id="{72DF9952-5A30-3287-6DB1-0A2653AA5AE5}"/>
              </a:ext>
            </a:extLst>
          </p:cNvPr>
          <p:cNvSpPr/>
          <p:nvPr/>
        </p:nvSpPr>
        <p:spPr>
          <a:xfrm>
            <a:off x="313081" y="5642666"/>
            <a:ext cx="11475719" cy="51810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4 dumps at lower beam power loss than targeted (before main thresholds changes), last dump well aligned</a:t>
            </a:r>
            <a:endParaRPr lang="en-GB" dirty="0"/>
          </a:p>
        </p:txBody>
      </p:sp>
    </p:spTree>
    <p:extLst>
      <p:ext uri="{BB962C8B-B14F-4D97-AF65-F5344CB8AC3E}">
        <p14:creationId xmlns:p14="http://schemas.microsoft.com/office/powerpoint/2010/main" val="4118113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12775" y="319088"/>
            <a:ext cx="11376025" cy="365126"/>
          </a:xfrm>
        </p:spPr>
        <p:txBody>
          <a:bodyPr/>
          <a:lstStyle/>
          <a:p>
            <a:r>
              <a:rPr lang="en-US" sz="2800" dirty="0"/>
              <a:t>O</a:t>
            </a:r>
            <a:r>
              <a:rPr lang="en-GB" sz="2800" dirty="0" err="1"/>
              <a:t>utline</a:t>
            </a:r>
            <a:r>
              <a:rPr lang="en-GB" sz="2800" dirty="0"/>
              <a:t> of presentation</a:t>
            </a:r>
            <a:endParaRPr lang="en-US" sz="2800" dirty="0"/>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2</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12775" y="792979"/>
            <a:ext cx="11376025" cy="7012176"/>
          </a:xfrm>
          <a:prstGeom prst="rect">
            <a:avLst/>
          </a:prstGeom>
          <a:noFill/>
        </p:spPr>
        <p:txBody>
          <a:bodyPr wrap="square" lIns="0" tIns="0" rIns="0" bIns="0" rtlCol="0">
            <a:spAutoFit/>
          </a:bodyPr>
          <a:lstStyle/>
          <a:p>
            <a:pPr algn="l">
              <a:lnSpc>
                <a:spcPct val="150000"/>
              </a:lnSpc>
            </a:pPr>
            <a:r>
              <a:rPr lang="en-US" dirty="0"/>
              <a:t>1. BLM thresholds and losses for protons in 2023</a:t>
            </a:r>
          </a:p>
          <a:p>
            <a:pPr marL="742950" lvl="1" indent="-285750">
              <a:lnSpc>
                <a:spcPct val="150000"/>
              </a:lnSpc>
              <a:buFont typeface="Wingdings" panose="05000000000000000000" pitchFamily="2" charset="2"/>
              <a:buChar char="§"/>
            </a:pPr>
            <a:r>
              <a:rPr lang="en-US" dirty="0"/>
              <a:t>BLM threshold strategy for protons</a:t>
            </a:r>
          </a:p>
          <a:p>
            <a:pPr marL="742950" lvl="1" indent="-285750">
              <a:lnSpc>
                <a:spcPct val="150000"/>
              </a:lnSpc>
              <a:buFont typeface="Wingdings" panose="05000000000000000000" pitchFamily="2" charset="2"/>
              <a:buChar char="§"/>
            </a:pPr>
            <a:r>
              <a:rPr lang="en-US" dirty="0"/>
              <a:t>Changes of BLM thresholds during the proton Run</a:t>
            </a:r>
          </a:p>
          <a:p>
            <a:pPr marL="742950" lvl="1" indent="-285750">
              <a:lnSpc>
                <a:spcPct val="150000"/>
              </a:lnSpc>
              <a:buFont typeface="Wingdings" panose="05000000000000000000" pitchFamily="2" charset="2"/>
              <a:buChar char="§"/>
            </a:pPr>
            <a:r>
              <a:rPr lang="en-US" dirty="0"/>
              <a:t>Beam losses and margin to dump for various scenarios</a:t>
            </a:r>
          </a:p>
          <a:p>
            <a:pPr marL="1200150" lvl="2" indent="-285750">
              <a:lnSpc>
                <a:spcPct val="150000"/>
              </a:lnSpc>
              <a:buFont typeface="Wingdings" panose="05000000000000000000" pitchFamily="2" charset="2"/>
              <a:buChar char="§"/>
            </a:pPr>
            <a:r>
              <a:rPr lang="en-US" dirty="0"/>
              <a:t>Minimum beam lifetime and maximum beam power loss analysis</a:t>
            </a:r>
          </a:p>
          <a:p>
            <a:pPr marL="1200150" lvl="2" indent="-285750">
              <a:lnSpc>
                <a:spcPct val="150000"/>
              </a:lnSpc>
              <a:buFont typeface="Wingdings" panose="05000000000000000000" pitchFamily="2" charset="2"/>
              <a:buChar char="§"/>
            </a:pPr>
            <a:r>
              <a:rPr lang="en-US" dirty="0"/>
              <a:t>Beam dumps from beam losses</a:t>
            </a:r>
          </a:p>
          <a:p>
            <a:pPr algn="l">
              <a:lnSpc>
                <a:spcPct val="150000"/>
              </a:lnSpc>
            </a:pPr>
            <a:r>
              <a:rPr lang="en-US" dirty="0"/>
              <a:t>2. BLM thresholds and losses for ions in 2023</a:t>
            </a:r>
          </a:p>
          <a:p>
            <a:pPr marL="742950" lvl="1" indent="-285750">
              <a:lnSpc>
                <a:spcPct val="150000"/>
              </a:lnSpc>
              <a:buFont typeface="Wingdings" panose="05000000000000000000" pitchFamily="2" charset="2"/>
              <a:buChar char="§"/>
            </a:pPr>
            <a:r>
              <a:rPr lang="en-US" dirty="0"/>
              <a:t>BLM threshold strategy for ions (changes on top of the proton BLM thresholds)</a:t>
            </a:r>
          </a:p>
          <a:p>
            <a:pPr marL="742950" lvl="1" indent="-285750">
              <a:lnSpc>
                <a:spcPct val="150000"/>
              </a:lnSpc>
              <a:buFont typeface="Wingdings" panose="05000000000000000000" pitchFamily="2" charset="2"/>
              <a:buChar char="§"/>
            </a:pPr>
            <a:r>
              <a:rPr lang="en-US" dirty="0"/>
              <a:t>Changes of BLM thresholds during the ion Run</a:t>
            </a:r>
          </a:p>
          <a:p>
            <a:pPr marL="742950" lvl="1" indent="-285750">
              <a:lnSpc>
                <a:spcPct val="150000"/>
              </a:lnSpc>
              <a:buFont typeface="Wingdings" panose="05000000000000000000" pitchFamily="2" charset="2"/>
              <a:buChar char="§"/>
            </a:pPr>
            <a:r>
              <a:rPr lang="en-US" dirty="0"/>
              <a:t>Beam losses and margin to dump for various scenarios</a:t>
            </a:r>
          </a:p>
          <a:p>
            <a:pPr marL="1200150" lvl="2" indent="-285750">
              <a:lnSpc>
                <a:spcPct val="150000"/>
              </a:lnSpc>
              <a:buFont typeface="Wingdings" panose="05000000000000000000" pitchFamily="2" charset="2"/>
              <a:buChar char="§"/>
            </a:pPr>
            <a:r>
              <a:rPr lang="en-US" dirty="0"/>
              <a:t>Minimum beam lifetime and maximum beam power loss analysis</a:t>
            </a:r>
          </a:p>
          <a:p>
            <a:pPr marL="1200150" lvl="2" indent="-285750">
              <a:lnSpc>
                <a:spcPct val="150000"/>
              </a:lnSpc>
              <a:buFont typeface="Wingdings" panose="05000000000000000000" pitchFamily="2" charset="2"/>
              <a:buChar char="§"/>
            </a:pPr>
            <a:r>
              <a:rPr lang="en-US" dirty="0"/>
              <a:t>Beam dumps from beam losses</a:t>
            </a:r>
          </a:p>
          <a:p>
            <a:pPr marL="742950" lvl="1" indent="-285750">
              <a:lnSpc>
                <a:spcPct val="150000"/>
              </a:lnSpc>
              <a:buFont typeface="Wingdings" panose="05000000000000000000" pitchFamily="2" charset="2"/>
              <a:buChar char="§"/>
            </a:pPr>
            <a:r>
              <a:rPr lang="en-US" dirty="0"/>
              <a:t>Lessons learnt for next Ion Run</a:t>
            </a:r>
          </a:p>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Tree>
    <p:extLst>
      <p:ext uri="{BB962C8B-B14F-4D97-AF65-F5344CB8AC3E}">
        <p14:creationId xmlns:p14="http://schemas.microsoft.com/office/powerpoint/2010/main" val="2535167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20</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3200" y="759953"/>
            <a:ext cx="11666879" cy="5350183"/>
          </a:xfrm>
          <a:prstGeom prst="rect">
            <a:avLst/>
          </a:prstGeom>
          <a:noFill/>
        </p:spPr>
        <p:txBody>
          <a:bodyPr wrap="square" lIns="0" tIns="0" rIns="0" bIns="0" rtlCol="0">
            <a:spAutoFit/>
          </a:bodyPr>
          <a:lstStyle/>
          <a:p>
            <a:pPr algn="l">
              <a:lnSpc>
                <a:spcPct val="150000"/>
              </a:lnSpc>
            </a:pPr>
            <a:r>
              <a:rPr lang="en-US" dirty="0"/>
              <a:t>Changes applied on top of the existing proton BLM master thresholds in cases where there could be operational limitations -&gt; </a:t>
            </a:r>
            <a:r>
              <a:rPr lang="en-US" dirty="0">
                <a:solidFill>
                  <a:srgbClr val="FF0000"/>
                </a:solidFill>
              </a:rPr>
              <a:t>All changes described in LHC-BLM-ECR-0079</a:t>
            </a:r>
          </a:p>
          <a:p>
            <a:pPr marL="342900" indent="-342900" algn="l">
              <a:lnSpc>
                <a:spcPct val="150000"/>
              </a:lnSpc>
              <a:buAutoNum type="arabicPeriod"/>
            </a:pPr>
            <a:r>
              <a:rPr lang="en-US" u="sng" dirty="0"/>
              <a:t>IR7 collimators</a:t>
            </a:r>
          </a:p>
          <a:p>
            <a:pPr algn="l">
              <a:lnSpc>
                <a:spcPct val="150000"/>
              </a:lnSpc>
            </a:pPr>
            <a:r>
              <a:rPr lang="en-US" dirty="0"/>
              <a:t>-  Crystal collimation used for operation with Pb ions for the first time</a:t>
            </a:r>
          </a:p>
          <a:p>
            <a:pPr marL="742950" lvl="1" indent="-285750">
              <a:lnSpc>
                <a:spcPct val="150000"/>
              </a:lnSpc>
              <a:buFont typeface="Arial" panose="020B0604020202020204" pitchFamily="34" charset="0"/>
              <a:buChar char="•"/>
            </a:pPr>
            <a:r>
              <a:rPr lang="en-US" dirty="0"/>
              <a:t>Completely different loss pattern in LSS7</a:t>
            </a:r>
          </a:p>
          <a:p>
            <a:pPr marL="742950" lvl="1" indent="-285750">
              <a:lnSpc>
                <a:spcPct val="150000"/>
              </a:lnSpc>
              <a:buFont typeface="Arial" panose="020B0604020202020204" pitchFamily="34" charset="0"/>
              <a:buChar char="•"/>
            </a:pPr>
            <a:r>
              <a:rPr lang="en-US" dirty="0"/>
              <a:t>Goal is to provide the necessary machine protection without limiting beam performance both when crystals are operating in optimal channeling (operational scenario) or in amorphous</a:t>
            </a:r>
          </a:p>
          <a:p>
            <a:pPr algn="l">
              <a:lnSpc>
                <a:spcPct val="150000"/>
              </a:lnSpc>
            </a:pPr>
            <a:r>
              <a:rPr lang="en-US" dirty="0"/>
              <a:t>-  2022 </a:t>
            </a:r>
            <a:r>
              <a:rPr lang="en-US" dirty="0" err="1"/>
              <a:t>lossmaps</a:t>
            </a:r>
            <a:r>
              <a:rPr lang="en-US" dirty="0"/>
              <a:t> at injection and top energy used as input to prepare the first proposal of BLM thresholds changes</a:t>
            </a:r>
          </a:p>
          <a:p>
            <a:pPr algn="l">
              <a:lnSpc>
                <a:spcPct val="150000"/>
              </a:lnSpc>
            </a:pPr>
            <a:r>
              <a:rPr lang="en-US" dirty="0"/>
              <a:t>-  </a:t>
            </a:r>
            <a:r>
              <a:rPr lang="en-US" dirty="0">
                <a:solidFill>
                  <a:srgbClr val="FF0000"/>
                </a:solidFill>
              </a:rPr>
              <a:t>2023 </a:t>
            </a:r>
            <a:r>
              <a:rPr lang="en-US" dirty="0" err="1">
                <a:solidFill>
                  <a:srgbClr val="FF0000"/>
                </a:solidFill>
              </a:rPr>
              <a:t>lossmaps</a:t>
            </a:r>
            <a:r>
              <a:rPr lang="en-US" dirty="0">
                <a:solidFill>
                  <a:srgbClr val="FF0000"/>
                </a:solidFill>
              </a:rPr>
              <a:t> with the final configurations not performed until the night of 26</a:t>
            </a:r>
            <a:r>
              <a:rPr lang="en-US" baseline="30000" dirty="0">
                <a:solidFill>
                  <a:srgbClr val="FF0000"/>
                </a:solidFill>
              </a:rPr>
              <a:t>th</a:t>
            </a:r>
            <a:r>
              <a:rPr lang="en-US" dirty="0">
                <a:solidFill>
                  <a:srgbClr val="FF0000"/>
                </a:solidFill>
              </a:rPr>
              <a:t> to 27</a:t>
            </a:r>
            <a:r>
              <a:rPr lang="en-US" baseline="30000" dirty="0">
                <a:solidFill>
                  <a:srgbClr val="FF0000"/>
                </a:solidFill>
              </a:rPr>
              <a:t>th</a:t>
            </a:r>
            <a:r>
              <a:rPr lang="en-US" dirty="0">
                <a:solidFill>
                  <a:srgbClr val="FF0000"/>
                </a:solidFill>
              </a:rPr>
              <a:t> of September</a:t>
            </a:r>
          </a:p>
          <a:p>
            <a:pPr marL="742950" lvl="1" indent="-285750">
              <a:lnSpc>
                <a:spcPct val="150000"/>
              </a:lnSpc>
              <a:buFont typeface="Arial" panose="020B0604020202020204" pitchFamily="34" charset="0"/>
              <a:buChar char="•"/>
            </a:pPr>
            <a:r>
              <a:rPr lang="en-US" dirty="0">
                <a:solidFill>
                  <a:srgbClr val="FF0000"/>
                </a:solidFill>
              </a:rPr>
              <a:t>Verification of thresholds and changes implemented on the 28</a:t>
            </a:r>
            <a:r>
              <a:rPr lang="en-US" baseline="30000" dirty="0">
                <a:solidFill>
                  <a:srgbClr val="FF0000"/>
                </a:solidFill>
              </a:rPr>
              <a:t>th</a:t>
            </a:r>
            <a:r>
              <a:rPr lang="en-US" dirty="0">
                <a:solidFill>
                  <a:srgbClr val="FF0000"/>
                </a:solidFill>
              </a:rPr>
              <a:t> of September</a:t>
            </a:r>
          </a:p>
          <a:p>
            <a:pPr marL="742950" lvl="1" indent="-285750">
              <a:lnSpc>
                <a:spcPct val="150000"/>
              </a:lnSpc>
              <a:buFont typeface="Arial" panose="020B0604020202020204" pitchFamily="34" charset="0"/>
              <a:buChar char="•"/>
            </a:pPr>
            <a:endParaRPr lang="en-US" dirty="0"/>
          </a:p>
          <a:p>
            <a:pPr algn="l">
              <a:lnSpc>
                <a:spcPct val="150000"/>
              </a:lnSpc>
            </a:pPr>
            <a:endParaRPr lang="en-US" dirty="0"/>
          </a:p>
          <a:p>
            <a:pPr algn="l">
              <a:lnSpc>
                <a:spcPct val="150000"/>
              </a:lnSpc>
            </a:pPr>
            <a:endParaRPr lang="en-US" dirty="0"/>
          </a:p>
        </p:txBody>
      </p:sp>
      <p:sp>
        <p:nvSpPr>
          <p:cNvPr id="8" name="Title 2">
            <a:extLst>
              <a:ext uri="{FF2B5EF4-FFF2-40B4-BE49-F238E27FC236}">
                <a16:creationId xmlns:a16="http://schemas.microsoft.com/office/drawing/2014/main" id="{F891101B-B0E8-643D-AEDB-3A215C90B7CF}"/>
              </a:ext>
            </a:extLst>
          </p:cNvPr>
          <p:cNvSpPr txBox="1">
            <a:spLocks/>
          </p:cNvSpPr>
          <p:nvPr/>
        </p:nvSpPr>
        <p:spPr>
          <a:xfrm>
            <a:off x="403200" y="300077"/>
            <a:ext cx="11376025" cy="36512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600" dirty="0"/>
              <a:t>BLM thresholds strategy for Pb ions</a:t>
            </a:r>
          </a:p>
        </p:txBody>
      </p:sp>
    </p:spTree>
    <p:extLst>
      <p:ext uri="{BB962C8B-B14F-4D97-AF65-F5344CB8AC3E}">
        <p14:creationId xmlns:p14="http://schemas.microsoft.com/office/powerpoint/2010/main" val="39017240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21</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3200" y="640377"/>
            <a:ext cx="11641315" cy="5765681"/>
          </a:xfrm>
          <a:prstGeom prst="rect">
            <a:avLst/>
          </a:prstGeom>
          <a:noFill/>
        </p:spPr>
        <p:txBody>
          <a:bodyPr wrap="square" lIns="0" tIns="0" rIns="0" bIns="0" rtlCol="0">
            <a:spAutoFit/>
          </a:bodyPr>
          <a:lstStyle/>
          <a:p>
            <a:pPr algn="l">
              <a:lnSpc>
                <a:spcPct val="150000"/>
              </a:lnSpc>
            </a:pPr>
            <a:r>
              <a:rPr lang="en-US" dirty="0"/>
              <a:t>Changes applied on top of the existing proton BLM master thresholds in cases where there could be operational limitations -&gt; </a:t>
            </a:r>
            <a:r>
              <a:rPr lang="en-US" dirty="0">
                <a:solidFill>
                  <a:srgbClr val="FF0000"/>
                </a:solidFill>
              </a:rPr>
              <a:t>All changes described in LHC-BLM-ECR-0079</a:t>
            </a:r>
          </a:p>
          <a:p>
            <a:pPr marL="342900" indent="-342900" algn="l">
              <a:lnSpc>
                <a:spcPct val="150000"/>
              </a:lnSpc>
              <a:buAutoNum type="arabicPeriod"/>
            </a:pPr>
            <a:r>
              <a:rPr lang="en-US" u="sng" dirty="0"/>
              <a:t>IR7 collimators</a:t>
            </a:r>
          </a:p>
          <a:p>
            <a:pPr algn="l">
              <a:lnSpc>
                <a:spcPct val="150000"/>
              </a:lnSpc>
            </a:pPr>
            <a:r>
              <a:rPr lang="en-US" dirty="0"/>
              <a:t>-  The maximum beam power loss allowed for each scenario was:</a:t>
            </a:r>
          </a:p>
          <a:p>
            <a:pPr marL="742950" lvl="1" indent="-285750">
              <a:lnSpc>
                <a:spcPct val="150000"/>
              </a:lnSpc>
              <a:buFont typeface="Arial" panose="020B0604020202020204" pitchFamily="34" charset="0"/>
              <a:buChar char="•"/>
            </a:pPr>
            <a:r>
              <a:rPr lang="en-US" dirty="0"/>
              <a:t>Channeling: 50 kW</a:t>
            </a:r>
          </a:p>
          <a:p>
            <a:pPr marL="742950" lvl="1" indent="-285750">
              <a:lnSpc>
                <a:spcPct val="150000"/>
              </a:lnSpc>
              <a:buFont typeface="Arial" panose="020B0604020202020204" pitchFamily="34" charset="0"/>
              <a:buChar char="•"/>
            </a:pPr>
            <a:r>
              <a:rPr lang="en-US" dirty="0"/>
              <a:t>Amorphous: 15 kW</a:t>
            </a:r>
          </a:p>
          <a:p>
            <a:pPr>
              <a:lnSpc>
                <a:spcPct val="150000"/>
              </a:lnSpc>
            </a:pPr>
            <a:r>
              <a:rPr lang="en-US" dirty="0"/>
              <a:t>-  At least 2 monitors per beam to cover H/V planes for the channeling case and 1 for amorphous case</a:t>
            </a:r>
          </a:p>
          <a:p>
            <a:pPr>
              <a:lnSpc>
                <a:spcPct val="150000"/>
              </a:lnSpc>
            </a:pPr>
            <a:r>
              <a:rPr lang="en-US" dirty="0"/>
              <a:t>-  Different scale factors at top and injection, implemented as a step function at 2 </a:t>
            </a:r>
            <a:r>
              <a:rPr lang="en-US" dirty="0" err="1"/>
              <a:t>TeV</a:t>
            </a:r>
            <a:endParaRPr lang="en-US" dirty="0"/>
          </a:p>
          <a:p>
            <a:pPr>
              <a:lnSpc>
                <a:spcPct val="150000"/>
              </a:lnSpc>
            </a:pPr>
            <a:endParaRPr lang="en-US" dirty="0"/>
          </a:p>
          <a:p>
            <a:pPr marL="342900" indent="-342900" algn="l">
              <a:lnSpc>
                <a:spcPct val="150000"/>
              </a:lnSpc>
              <a:buAutoNum type="arabicPeriod" startAt="2"/>
            </a:pPr>
            <a:r>
              <a:rPr lang="en-US" u="sng" dirty="0"/>
              <a:t>Cold magnets -&gt; Collimation leakage</a:t>
            </a:r>
          </a:p>
          <a:p>
            <a:pPr algn="l">
              <a:lnSpc>
                <a:spcPct val="150000"/>
              </a:lnSpc>
            </a:pPr>
            <a:r>
              <a:rPr lang="en-US" dirty="0"/>
              <a:t>-  BLMs in the DS sensitive to collimation leakage</a:t>
            </a:r>
          </a:p>
          <a:p>
            <a:pPr algn="l">
              <a:lnSpc>
                <a:spcPct val="150000"/>
              </a:lnSpc>
            </a:pPr>
            <a:r>
              <a:rPr lang="en-US" dirty="0"/>
              <a:t>-  Some BLMs in the DS showed signals above the thresholds during the 2015 quench test without quenching  </a:t>
            </a:r>
          </a:p>
          <a:p>
            <a:pPr marL="742950" lvl="1" indent="-285750">
              <a:lnSpc>
                <a:spcPct val="150000"/>
              </a:lnSpc>
              <a:buFont typeface="Arial" panose="020B0604020202020204" pitchFamily="34" charset="0"/>
              <a:buChar char="•"/>
            </a:pPr>
            <a:r>
              <a:rPr lang="en-US" dirty="0"/>
              <a:t>Increase thresholds in these BLMs in the slow RS (RS08-RS10)</a:t>
            </a:r>
            <a:endParaRPr lang="en-GB" dirty="0"/>
          </a:p>
          <a:p>
            <a:pPr>
              <a:lnSpc>
                <a:spcPct val="150000"/>
              </a:lnSpc>
            </a:pPr>
            <a:endParaRPr lang="en-US" dirty="0"/>
          </a:p>
        </p:txBody>
      </p:sp>
      <p:sp>
        <p:nvSpPr>
          <p:cNvPr id="8" name="Title 2">
            <a:extLst>
              <a:ext uri="{FF2B5EF4-FFF2-40B4-BE49-F238E27FC236}">
                <a16:creationId xmlns:a16="http://schemas.microsoft.com/office/drawing/2014/main" id="{F891101B-B0E8-643D-AEDB-3A215C90B7CF}"/>
              </a:ext>
            </a:extLst>
          </p:cNvPr>
          <p:cNvSpPr txBox="1">
            <a:spLocks/>
          </p:cNvSpPr>
          <p:nvPr/>
        </p:nvSpPr>
        <p:spPr>
          <a:xfrm>
            <a:off x="412775" y="269379"/>
            <a:ext cx="11376025" cy="36512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600" dirty="0"/>
              <a:t>BLM thresholds strategy for Pb ions</a:t>
            </a:r>
          </a:p>
        </p:txBody>
      </p:sp>
    </p:spTree>
    <p:extLst>
      <p:ext uri="{BB962C8B-B14F-4D97-AF65-F5344CB8AC3E}">
        <p14:creationId xmlns:p14="http://schemas.microsoft.com/office/powerpoint/2010/main" val="29633570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22</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3200" y="866777"/>
            <a:ext cx="11641315" cy="3272691"/>
          </a:xfrm>
          <a:prstGeom prst="rect">
            <a:avLst/>
          </a:prstGeom>
          <a:noFill/>
        </p:spPr>
        <p:txBody>
          <a:bodyPr wrap="square" lIns="0" tIns="0" rIns="0" bIns="0" rtlCol="0">
            <a:spAutoFit/>
          </a:bodyPr>
          <a:lstStyle/>
          <a:p>
            <a:pPr algn="l">
              <a:lnSpc>
                <a:spcPct val="150000"/>
              </a:lnSpc>
            </a:pPr>
            <a:r>
              <a:rPr lang="en-US" dirty="0"/>
              <a:t>Changes applied on top of the existing proton BLM master thresholds in cases where there could be operational limitations -&gt; </a:t>
            </a:r>
            <a:r>
              <a:rPr lang="en-US" dirty="0">
                <a:solidFill>
                  <a:srgbClr val="FF0000"/>
                </a:solidFill>
              </a:rPr>
              <a:t>All changes described in LHC-BLM-ECR-0079</a:t>
            </a:r>
          </a:p>
          <a:p>
            <a:pPr marL="342900" indent="-342900" algn="l">
              <a:lnSpc>
                <a:spcPct val="150000"/>
              </a:lnSpc>
              <a:buAutoNum type="arabicPeriod"/>
            </a:pPr>
            <a:r>
              <a:rPr lang="en-US" u="sng" dirty="0"/>
              <a:t>IR7 collimators and cold magnets -&gt; MF strategy</a:t>
            </a:r>
          </a:p>
          <a:p>
            <a:pPr algn="l">
              <a:lnSpc>
                <a:spcPct val="150000"/>
              </a:lnSpc>
            </a:pPr>
            <a:r>
              <a:rPr lang="en-US" dirty="0"/>
              <a:t>-  Same strategy followed for IR7 collimators and DS:</a:t>
            </a:r>
          </a:p>
          <a:p>
            <a:pPr marL="742950" lvl="1" indent="-285750">
              <a:lnSpc>
                <a:spcPct val="150000"/>
              </a:lnSpc>
              <a:buFont typeface="Arial" panose="020B0604020202020204" pitchFamily="34" charset="0"/>
              <a:buChar char="•"/>
            </a:pPr>
            <a:r>
              <a:rPr lang="en-US" dirty="0"/>
              <a:t>Collimators start with MF=0.4 -&gt; 20kW in channeling</a:t>
            </a:r>
          </a:p>
          <a:p>
            <a:pPr marL="742950" lvl="1" indent="-285750">
              <a:lnSpc>
                <a:spcPct val="150000"/>
              </a:lnSpc>
              <a:buFont typeface="Arial" panose="020B0604020202020204" pitchFamily="34" charset="0"/>
              <a:buChar char="•"/>
            </a:pPr>
            <a:r>
              <a:rPr lang="en-US" dirty="0"/>
              <a:t>DS up to cell 13 start with MF=0.333 -&gt; 35kW in channeling</a:t>
            </a:r>
          </a:p>
          <a:p>
            <a:pPr marL="742950" lvl="1" indent="-285750">
              <a:lnSpc>
                <a:spcPct val="150000"/>
              </a:lnSpc>
              <a:buFont typeface="Arial" panose="020B0604020202020204" pitchFamily="34" charset="0"/>
              <a:buChar char="•"/>
            </a:pPr>
            <a:r>
              <a:rPr lang="en-US" dirty="0"/>
              <a:t>Increase in steps of 10kW if needed</a:t>
            </a:r>
          </a:p>
          <a:p>
            <a:pPr marL="742950" lvl="1" indent="-285750">
              <a:lnSpc>
                <a:spcPct val="150000"/>
              </a:lnSpc>
              <a:buFont typeface="Arial" panose="020B0604020202020204" pitchFamily="34" charset="0"/>
              <a:buChar char="•"/>
            </a:pPr>
            <a:r>
              <a:rPr lang="en-US" dirty="0"/>
              <a:t>If a quench is observed, the MF will be reduced for the next fill</a:t>
            </a:r>
          </a:p>
        </p:txBody>
      </p:sp>
      <p:sp>
        <p:nvSpPr>
          <p:cNvPr id="8" name="Title 2">
            <a:extLst>
              <a:ext uri="{FF2B5EF4-FFF2-40B4-BE49-F238E27FC236}">
                <a16:creationId xmlns:a16="http://schemas.microsoft.com/office/drawing/2014/main" id="{F891101B-B0E8-643D-AEDB-3A215C90B7CF}"/>
              </a:ext>
            </a:extLst>
          </p:cNvPr>
          <p:cNvSpPr txBox="1">
            <a:spLocks/>
          </p:cNvSpPr>
          <p:nvPr/>
        </p:nvSpPr>
        <p:spPr>
          <a:xfrm>
            <a:off x="412775" y="319088"/>
            <a:ext cx="11376025" cy="36512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600" dirty="0"/>
              <a:t>BLM thresholds strategy for Pb ions</a:t>
            </a:r>
          </a:p>
        </p:txBody>
      </p:sp>
      <p:pic>
        <p:nvPicPr>
          <p:cNvPr id="4" name="Picture 3" descr="A blue and white sign with black text&#10;&#10;Description automatically generated">
            <a:extLst>
              <a:ext uri="{FF2B5EF4-FFF2-40B4-BE49-F238E27FC236}">
                <a16:creationId xmlns:a16="http://schemas.microsoft.com/office/drawing/2014/main" id="{E1D89CE5-FBF1-A05F-C898-8401B22EC216}"/>
              </a:ext>
            </a:extLst>
          </p:cNvPr>
          <p:cNvPicPr>
            <a:picLocks noChangeAspect="1"/>
          </p:cNvPicPr>
          <p:nvPr/>
        </p:nvPicPr>
        <p:blipFill>
          <a:blip r:embed="rId3"/>
          <a:stretch>
            <a:fillRect/>
          </a:stretch>
        </p:blipFill>
        <p:spPr>
          <a:xfrm>
            <a:off x="613894" y="4139468"/>
            <a:ext cx="10524132" cy="2004234"/>
          </a:xfrm>
          <a:prstGeom prst="rect">
            <a:avLst/>
          </a:prstGeom>
        </p:spPr>
      </p:pic>
    </p:spTree>
    <p:extLst>
      <p:ext uri="{BB962C8B-B14F-4D97-AF65-F5344CB8AC3E}">
        <p14:creationId xmlns:p14="http://schemas.microsoft.com/office/powerpoint/2010/main" val="3330599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23</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27CE1BB0-3D27-49EA-DDE9-6AAD13A026A8}"/>
                  </a:ext>
                </a:extLst>
              </p:cNvPr>
              <p:cNvSpPr txBox="1"/>
              <p:nvPr/>
            </p:nvSpPr>
            <p:spPr>
              <a:xfrm>
                <a:off x="403200" y="866777"/>
                <a:ext cx="11641315" cy="5350119"/>
              </a:xfrm>
              <a:prstGeom prst="rect">
                <a:avLst/>
              </a:prstGeom>
              <a:noFill/>
            </p:spPr>
            <p:txBody>
              <a:bodyPr wrap="square" lIns="0" tIns="0" rIns="0" bIns="0" rtlCol="0">
                <a:spAutoFit/>
              </a:bodyPr>
              <a:lstStyle/>
              <a:p>
                <a:pPr algn="l">
                  <a:lnSpc>
                    <a:spcPct val="150000"/>
                  </a:lnSpc>
                </a:pPr>
                <a:r>
                  <a:rPr lang="en-US" dirty="0"/>
                  <a:t>Changes applied on top of the existing proton BLM master thresholds in cases where there could be operational limitations -&gt; </a:t>
                </a:r>
                <a:r>
                  <a:rPr lang="en-US" dirty="0">
                    <a:solidFill>
                      <a:srgbClr val="FF0000"/>
                    </a:solidFill>
                  </a:rPr>
                  <a:t>All changes described in LHC-BLM-ECR-0079</a:t>
                </a:r>
              </a:p>
              <a:p>
                <a:pPr algn="l">
                  <a:lnSpc>
                    <a:spcPct val="150000"/>
                  </a:lnSpc>
                </a:pPr>
                <a:r>
                  <a:rPr lang="en-US" dirty="0"/>
                  <a:t>3.  </a:t>
                </a:r>
                <a:r>
                  <a:rPr lang="en-US" u="sng" dirty="0"/>
                  <a:t>TCT collimators</a:t>
                </a:r>
              </a:p>
              <a:p>
                <a:pPr algn="l">
                  <a:lnSpc>
                    <a:spcPct val="150000"/>
                  </a:lnSpc>
                </a:pPr>
                <a:r>
                  <a:rPr lang="en-US" dirty="0"/>
                  <a:t>-  Proton master thresholds would allow 500 W in RS12, considered to be above the damage limits</a:t>
                </a:r>
              </a:p>
              <a:p>
                <a:pPr algn="l">
                  <a:lnSpc>
                    <a:spcPct val="150000"/>
                  </a:lnSpc>
                </a:pPr>
                <a:r>
                  <a:rPr lang="en-US" dirty="0"/>
                  <a:t>-  Simulations still to be done to confirm, but decided to keep MF = 0.4 to allow 200 W on steady-state losses</a:t>
                </a:r>
              </a:p>
              <a:p>
                <a:pPr algn="l"/>
                <a:endParaRPr lang="en-US" dirty="0"/>
              </a:p>
              <a:p>
                <a:pPr algn="l">
                  <a:lnSpc>
                    <a:spcPct val="150000"/>
                  </a:lnSpc>
                </a:pPr>
                <a:r>
                  <a:rPr lang="en-US" dirty="0"/>
                  <a:t>4. </a:t>
                </a:r>
                <a:r>
                  <a:rPr lang="en-US" u="sng" dirty="0"/>
                  <a:t>BFPP luminosity losses</a:t>
                </a:r>
              </a:p>
              <a:p>
                <a:pPr algn="l">
                  <a:lnSpc>
                    <a:spcPct val="150000"/>
                  </a:lnSpc>
                </a:pPr>
                <a:r>
                  <a:rPr lang="en-US" dirty="0"/>
                  <a:t>-  Collision products that correspond to a variety of ions with different masses and charges, lost in the DS</a:t>
                </a:r>
              </a:p>
              <a:p>
                <a:pPr algn="l">
                  <a:lnSpc>
                    <a:spcPct val="150000"/>
                  </a:lnSpc>
                </a:pPr>
                <a:r>
                  <a:rPr lang="en-US" dirty="0"/>
                  <a:t>-  Deposited energy (proportional to instantaneous luminosity) could quench the DS magnets -&gt; local orbit bumps to move the losses to an empty connection cryostat in all colliding IRs + TCLD collimator in IR2 </a:t>
                </a:r>
              </a:p>
              <a:p>
                <a:pPr algn="l">
                  <a:lnSpc>
                    <a:spcPct val="150000"/>
                  </a:lnSpc>
                </a:pPr>
                <a:r>
                  <a:rPr lang="en-US" dirty="0"/>
                  <a:t>-  General philosophy to avoid BLM warning (30%) due to BFPP losses with peak luminosities of:</a:t>
                </a:r>
              </a:p>
              <a:p>
                <a:pPr marL="742950" lvl="1" indent="-285750">
                  <a:lnSpc>
                    <a:spcPct val="150000"/>
                  </a:lnSpc>
                  <a:buFont typeface="Arial" panose="020B0604020202020204" pitchFamily="34" charset="0"/>
                  <a:buChar char="•"/>
                </a:pPr>
                <a14:m>
                  <m:oMath xmlns:m="http://schemas.openxmlformats.org/officeDocument/2006/math">
                    <m:r>
                      <a:rPr lang="en-US" i="1">
                        <a:latin typeface="Cambria Math" panose="02040503050406030204" pitchFamily="18" charset="0"/>
                      </a:rPr>
                      <m:t>6</m:t>
                    </m:r>
                    <m:r>
                      <a:rPr lang="en-US" b="0" i="1" smtClean="0">
                        <a:latin typeface="Cambria Math" panose="02040503050406030204" pitchFamily="18" charset="0"/>
                      </a:rPr>
                      <m:t>.4</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27</m:t>
                        </m:r>
                      </m:sup>
                    </m:sSup>
                    <m:sSup>
                      <m:sSupPr>
                        <m:ctrlPr>
                          <a:rPr lang="en-US" b="0" i="1" smtClean="0">
                            <a:latin typeface="Cambria Math" panose="02040503050406030204" pitchFamily="18" charset="0"/>
                            <a:ea typeface="Cambria Math" panose="02040503050406030204" pitchFamily="18" charset="0"/>
                          </a:rPr>
                        </m:ctrlPr>
                      </m:sSupPr>
                      <m:e>
                        <m:r>
                          <m:rPr>
                            <m:nor/>
                          </m:rPr>
                          <a:rPr lang="en-US" b="0" i="0" smtClean="0">
                            <a:latin typeface="Cambria Math" panose="02040503050406030204" pitchFamily="18" charset="0"/>
                            <a:ea typeface="Cambria Math" panose="02040503050406030204" pitchFamily="18" charset="0"/>
                          </a:rPr>
                          <m:t>cm</m:t>
                        </m:r>
                      </m:e>
                      <m:sup>
                        <m:r>
                          <a:rPr lang="en-US" b="0" i="1" smtClean="0">
                            <a:latin typeface="Cambria Math" panose="02040503050406030204" pitchFamily="18" charset="0"/>
                            <a:ea typeface="Cambria Math" panose="02040503050406030204" pitchFamily="18" charset="0"/>
                          </a:rPr>
                          <m:t>−2</m:t>
                        </m:r>
                      </m:sup>
                    </m:sSup>
                    <m:sSup>
                      <m:sSupPr>
                        <m:ctrlPr>
                          <a:rPr lang="en-US" b="0" i="1" smtClean="0">
                            <a:latin typeface="Cambria Math" panose="02040503050406030204" pitchFamily="18" charset="0"/>
                            <a:ea typeface="Cambria Math" panose="02040503050406030204" pitchFamily="18" charset="0"/>
                          </a:rPr>
                        </m:ctrlPr>
                      </m:sSupPr>
                      <m:e>
                        <m:r>
                          <m:rPr>
                            <m:nor/>
                          </m:rPr>
                          <a:rPr lang="en-US" b="0" i="0" smtClean="0">
                            <a:latin typeface="Cambria Math" panose="02040503050406030204" pitchFamily="18" charset="0"/>
                            <a:ea typeface="Cambria Math" panose="02040503050406030204" pitchFamily="18" charset="0"/>
                          </a:rPr>
                          <m:t>s</m:t>
                        </m:r>
                      </m:e>
                      <m:sup>
                        <m:r>
                          <a:rPr lang="en-US" b="0" i="1" smtClean="0">
                            <a:latin typeface="Cambria Math" panose="02040503050406030204" pitchFamily="18" charset="0"/>
                            <a:ea typeface="Cambria Math" panose="02040503050406030204" pitchFamily="18" charset="0"/>
                          </a:rPr>
                          <m:t>−1</m:t>
                        </m:r>
                      </m:sup>
                    </m:sSup>
                  </m:oMath>
                </a14:m>
                <a:r>
                  <a:rPr lang="en-GB" dirty="0"/>
                  <a:t> in ATLAS/CMS/ALICE</a:t>
                </a:r>
              </a:p>
              <a:p>
                <a:pPr marL="742950" lvl="1" indent="-285750">
                  <a:lnSpc>
                    <a:spcPct val="150000"/>
                  </a:lnSpc>
                  <a:buFont typeface="Arial" panose="020B0604020202020204" pitchFamily="34" charset="0"/>
                  <a:buChar char="•"/>
                </a:pPr>
                <a14:m>
                  <m:oMath xmlns:m="http://schemas.openxmlformats.org/officeDocument/2006/math">
                    <m:r>
                      <a:rPr lang="en-US" i="1">
                        <a:latin typeface="Cambria Math" panose="02040503050406030204" pitchFamily="18" charset="0"/>
                      </a:rPr>
                      <m:t>1</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27</m:t>
                        </m:r>
                      </m:sup>
                    </m:sSup>
                    <m:sSup>
                      <m:sSupPr>
                        <m:ctrlPr>
                          <a:rPr lang="en-US" b="0" i="1" smtClean="0">
                            <a:latin typeface="Cambria Math" panose="02040503050406030204" pitchFamily="18" charset="0"/>
                            <a:ea typeface="Cambria Math" panose="02040503050406030204" pitchFamily="18" charset="0"/>
                          </a:rPr>
                        </m:ctrlPr>
                      </m:sSupPr>
                      <m:e>
                        <m:r>
                          <m:rPr>
                            <m:nor/>
                          </m:rPr>
                          <a:rPr lang="en-US" b="0" i="0" smtClean="0">
                            <a:latin typeface="Cambria Math" panose="02040503050406030204" pitchFamily="18" charset="0"/>
                            <a:ea typeface="Cambria Math" panose="02040503050406030204" pitchFamily="18" charset="0"/>
                          </a:rPr>
                          <m:t>cm</m:t>
                        </m:r>
                      </m:e>
                      <m:sup>
                        <m:r>
                          <a:rPr lang="en-US" b="0" i="1" smtClean="0">
                            <a:latin typeface="Cambria Math" panose="02040503050406030204" pitchFamily="18" charset="0"/>
                            <a:ea typeface="Cambria Math" panose="02040503050406030204" pitchFamily="18" charset="0"/>
                          </a:rPr>
                          <m:t>−2</m:t>
                        </m:r>
                      </m:sup>
                    </m:sSup>
                    <m:sSup>
                      <m:sSupPr>
                        <m:ctrlPr>
                          <a:rPr lang="en-US" b="0" i="1" smtClean="0">
                            <a:latin typeface="Cambria Math" panose="02040503050406030204" pitchFamily="18" charset="0"/>
                            <a:ea typeface="Cambria Math" panose="02040503050406030204" pitchFamily="18" charset="0"/>
                          </a:rPr>
                        </m:ctrlPr>
                      </m:sSupPr>
                      <m:e>
                        <m:r>
                          <m:rPr>
                            <m:nor/>
                          </m:rPr>
                          <a:rPr lang="en-US" b="0" i="0" smtClean="0">
                            <a:latin typeface="Cambria Math" panose="02040503050406030204" pitchFamily="18" charset="0"/>
                            <a:ea typeface="Cambria Math" panose="02040503050406030204" pitchFamily="18" charset="0"/>
                          </a:rPr>
                          <m:t>s</m:t>
                        </m:r>
                      </m:e>
                      <m:sup>
                        <m:r>
                          <a:rPr lang="en-US" b="0" i="1" smtClean="0">
                            <a:latin typeface="Cambria Math" panose="02040503050406030204" pitchFamily="18" charset="0"/>
                            <a:ea typeface="Cambria Math" panose="02040503050406030204" pitchFamily="18" charset="0"/>
                          </a:rPr>
                          <m:t>−1</m:t>
                        </m:r>
                      </m:sup>
                    </m:sSup>
                  </m:oMath>
                </a14:m>
                <a:r>
                  <a:rPr lang="en-GB" dirty="0"/>
                  <a:t> in </a:t>
                </a:r>
                <a:r>
                  <a:rPr lang="en-GB" dirty="0" err="1"/>
                  <a:t>LHCb</a:t>
                </a:r>
                <a:endParaRPr lang="en-GB" dirty="0"/>
              </a:p>
            </p:txBody>
          </p:sp>
        </mc:Choice>
        <mc:Fallback xmlns="">
          <p:sp>
            <p:nvSpPr>
              <p:cNvPr id="2" name="TextBox 1">
                <a:extLst>
                  <a:ext uri="{FF2B5EF4-FFF2-40B4-BE49-F238E27FC236}">
                    <a16:creationId xmlns:a16="http://schemas.microsoft.com/office/drawing/2014/main" id="{27CE1BB0-3D27-49EA-DDE9-6AAD13A026A8}"/>
                  </a:ext>
                </a:extLst>
              </p:cNvPr>
              <p:cNvSpPr txBox="1">
                <a:spLocks noRot="1" noChangeAspect="1" noMove="1" noResize="1" noEditPoints="1" noAdjustHandles="1" noChangeArrowheads="1" noChangeShapeType="1" noTextEdit="1"/>
              </p:cNvSpPr>
              <p:nvPr/>
            </p:nvSpPr>
            <p:spPr>
              <a:xfrm>
                <a:off x="403200" y="866777"/>
                <a:ext cx="11641315" cy="5350119"/>
              </a:xfrm>
              <a:prstGeom prst="rect">
                <a:avLst/>
              </a:prstGeom>
              <a:blipFill>
                <a:blip r:embed="rId3"/>
                <a:stretch>
                  <a:fillRect l="-1204"/>
                </a:stretch>
              </a:blipFill>
            </p:spPr>
            <p:txBody>
              <a:bodyPr/>
              <a:lstStyle/>
              <a:p>
                <a:r>
                  <a:rPr lang="en-GB">
                    <a:noFill/>
                  </a:rPr>
                  <a:t> </a:t>
                </a:r>
              </a:p>
            </p:txBody>
          </p:sp>
        </mc:Fallback>
      </mc:AlternateContent>
      <p:sp>
        <p:nvSpPr>
          <p:cNvPr id="8" name="Title 2">
            <a:extLst>
              <a:ext uri="{FF2B5EF4-FFF2-40B4-BE49-F238E27FC236}">
                <a16:creationId xmlns:a16="http://schemas.microsoft.com/office/drawing/2014/main" id="{F891101B-B0E8-643D-AEDB-3A215C90B7CF}"/>
              </a:ext>
            </a:extLst>
          </p:cNvPr>
          <p:cNvSpPr txBox="1">
            <a:spLocks/>
          </p:cNvSpPr>
          <p:nvPr/>
        </p:nvSpPr>
        <p:spPr>
          <a:xfrm>
            <a:off x="412775" y="319088"/>
            <a:ext cx="11376025" cy="36512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600" dirty="0"/>
              <a:t>BLM thresholds strategy for Pb ions</a:t>
            </a:r>
          </a:p>
        </p:txBody>
      </p:sp>
    </p:spTree>
    <p:extLst>
      <p:ext uri="{BB962C8B-B14F-4D97-AF65-F5344CB8AC3E}">
        <p14:creationId xmlns:p14="http://schemas.microsoft.com/office/powerpoint/2010/main" val="15842169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 name="Picture 101">
            <a:extLst>
              <a:ext uri="{FF2B5EF4-FFF2-40B4-BE49-F238E27FC236}">
                <a16:creationId xmlns:a16="http://schemas.microsoft.com/office/drawing/2014/main" id="{D8BEFC33-8D22-E2A7-5DE9-C0093E1E85F4}"/>
              </a:ext>
            </a:extLst>
          </p:cNvPr>
          <p:cNvPicPr>
            <a:picLocks noChangeAspect="1"/>
          </p:cNvPicPr>
          <p:nvPr/>
        </p:nvPicPr>
        <p:blipFill rotWithShape="1">
          <a:blip r:embed="rId3"/>
          <a:srcRect t="5094"/>
          <a:stretch/>
        </p:blipFill>
        <p:spPr>
          <a:xfrm>
            <a:off x="412776" y="1150141"/>
            <a:ext cx="11090659" cy="4544021"/>
          </a:xfrm>
          <a:prstGeom prst="rect">
            <a:avLst/>
          </a:prstGeom>
        </p:spPr>
      </p:pic>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24</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12776" y="722254"/>
            <a:ext cx="11376024" cy="553998"/>
          </a:xfrm>
          <a:prstGeom prst="rect">
            <a:avLst/>
          </a:prstGeom>
          <a:noFill/>
        </p:spPr>
        <p:txBody>
          <a:bodyPr wrap="square" lIns="0" tIns="0" rIns="0" bIns="0" rtlCol="0">
            <a:spAutoFit/>
          </a:bodyPr>
          <a:lstStyle/>
          <a:p>
            <a:pPr algn="l"/>
            <a:r>
              <a:rPr lang="en-US" dirty="0"/>
              <a:t>5. </a:t>
            </a:r>
            <a:r>
              <a:rPr lang="en-US" u="sng" dirty="0"/>
              <a:t>Changes during the Run</a:t>
            </a:r>
            <a:endParaRPr lang="en-US" dirty="0"/>
          </a:p>
          <a:p>
            <a:pPr algn="l"/>
            <a:endParaRPr lang="en-US" dirty="0"/>
          </a:p>
        </p:txBody>
      </p:sp>
      <p:sp>
        <p:nvSpPr>
          <p:cNvPr id="4" name="Title 2">
            <a:extLst>
              <a:ext uri="{FF2B5EF4-FFF2-40B4-BE49-F238E27FC236}">
                <a16:creationId xmlns:a16="http://schemas.microsoft.com/office/drawing/2014/main" id="{F3D14D95-B120-F1E3-58EC-E12A921132E7}"/>
              </a:ext>
            </a:extLst>
          </p:cNvPr>
          <p:cNvSpPr txBox="1">
            <a:spLocks/>
          </p:cNvSpPr>
          <p:nvPr/>
        </p:nvSpPr>
        <p:spPr>
          <a:xfrm>
            <a:off x="407986" y="242631"/>
            <a:ext cx="11376025" cy="36512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600" dirty="0"/>
              <a:t>BLM thresholds strategy for Pb ions</a:t>
            </a:r>
          </a:p>
        </p:txBody>
      </p:sp>
      <p:sp>
        <p:nvSpPr>
          <p:cNvPr id="3" name="Oval 2">
            <a:extLst>
              <a:ext uri="{FF2B5EF4-FFF2-40B4-BE49-F238E27FC236}">
                <a16:creationId xmlns:a16="http://schemas.microsoft.com/office/drawing/2014/main" id="{C9DFCA2E-C686-B47E-BD3E-424BED16F025}"/>
              </a:ext>
            </a:extLst>
          </p:cNvPr>
          <p:cNvSpPr/>
          <p:nvPr/>
        </p:nvSpPr>
        <p:spPr>
          <a:xfrm>
            <a:off x="8598760" y="1032990"/>
            <a:ext cx="746817" cy="410005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ED130EF2-1C0F-BCF4-4744-9A079D52F734}"/>
              </a:ext>
            </a:extLst>
          </p:cNvPr>
          <p:cNvSpPr/>
          <p:nvPr/>
        </p:nvSpPr>
        <p:spPr>
          <a:xfrm>
            <a:off x="6096000" y="2239813"/>
            <a:ext cx="658518" cy="2974994"/>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3AE1D38B-9153-27A5-D63E-ACA57DD5EA5E}"/>
              </a:ext>
            </a:extLst>
          </p:cNvPr>
          <p:cNvSpPr/>
          <p:nvPr/>
        </p:nvSpPr>
        <p:spPr>
          <a:xfrm>
            <a:off x="7278433" y="1435964"/>
            <a:ext cx="796413" cy="373613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3504ED1C-CF4D-FF3C-2A25-AD3064BB3B3D}"/>
              </a:ext>
            </a:extLst>
          </p:cNvPr>
          <p:cNvSpPr txBox="1"/>
          <p:nvPr/>
        </p:nvSpPr>
        <p:spPr>
          <a:xfrm>
            <a:off x="9111268" y="5962200"/>
            <a:ext cx="3440430" cy="276999"/>
          </a:xfrm>
          <a:prstGeom prst="rect">
            <a:avLst/>
          </a:prstGeom>
          <a:noFill/>
        </p:spPr>
        <p:txBody>
          <a:bodyPr wrap="square" lIns="0" tIns="0" rIns="0" bIns="0" rtlCol="0">
            <a:spAutoFit/>
          </a:bodyPr>
          <a:lstStyle/>
          <a:p>
            <a:pPr algn="l"/>
            <a:r>
              <a:rPr lang="en-US" dirty="0" err="1">
                <a:hlinkClick r:id="rId4"/>
              </a:rPr>
              <a:t>R.Bruce</a:t>
            </a:r>
            <a:r>
              <a:rPr lang="en-US" dirty="0">
                <a:hlinkClick r:id="rId4"/>
              </a:rPr>
              <a:t> in LMC #475</a:t>
            </a:r>
            <a:endParaRPr lang="en-GB" dirty="0"/>
          </a:p>
        </p:txBody>
      </p:sp>
    </p:spTree>
    <p:extLst>
      <p:ext uri="{BB962C8B-B14F-4D97-AF65-F5344CB8AC3E}">
        <p14:creationId xmlns:p14="http://schemas.microsoft.com/office/powerpoint/2010/main" val="1630718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Pb ions: Beam losses and margin to dump during start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25</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pic>
        <p:nvPicPr>
          <p:cNvPr id="11" name="Picture 10" descr="A screen shot of a computer screen&#10;&#10;Description automatically generated">
            <a:extLst>
              <a:ext uri="{FF2B5EF4-FFF2-40B4-BE49-F238E27FC236}">
                <a16:creationId xmlns:a16="http://schemas.microsoft.com/office/drawing/2014/main" id="{D5847B38-EE16-0A23-A7D2-106272454E75}"/>
              </a:ext>
            </a:extLst>
          </p:cNvPr>
          <p:cNvPicPr>
            <a:picLocks noChangeAspect="1"/>
          </p:cNvPicPr>
          <p:nvPr/>
        </p:nvPicPr>
        <p:blipFill rotWithShape="1">
          <a:blip r:embed="rId3"/>
          <a:srcRect t="10854"/>
          <a:stretch/>
        </p:blipFill>
        <p:spPr>
          <a:xfrm>
            <a:off x="-743827" y="3570127"/>
            <a:ext cx="12192000" cy="2717189"/>
          </a:xfrm>
          <a:prstGeom prst="rect">
            <a:avLst/>
          </a:prstGeom>
        </p:spPr>
      </p:pic>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8" name="TextBox 7">
            <a:extLst>
              <a:ext uri="{FF2B5EF4-FFF2-40B4-BE49-F238E27FC236}">
                <a16:creationId xmlns:a16="http://schemas.microsoft.com/office/drawing/2014/main" id="{970D048E-2AA2-AD42-395C-2466A505CD6D}"/>
              </a:ext>
            </a:extLst>
          </p:cNvPr>
          <p:cNvSpPr txBox="1"/>
          <p:nvPr/>
        </p:nvSpPr>
        <p:spPr>
          <a:xfrm>
            <a:off x="407987" y="658256"/>
            <a:ext cx="7559040" cy="276999"/>
          </a:xfrm>
          <a:prstGeom prst="rect">
            <a:avLst/>
          </a:prstGeom>
          <a:noFill/>
        </p:spPr>
        <p:txBody>
          <a:bodyPr wrap="square" lIns="0" tIns="0" rIns="0" bIns="0" rtlCol="0">
            <a:spAutoFit/>
          </a:bodyPr>
          <a:lstStyle/>
          <a:p>
            <a:pPr algn="l"/>
            <a:r>
              <a:rPr lang="en-US" dirty="0"/>
              <a:t>From BCT, no BLM calibration for off-momentum losses at injection energy</a:t>
            </a:r>
            <a:endParaRPr lang="en-GB" dirty="0"/>
          </a:p>
        </p:txBody>
      </p:sp>
      <p:pic>
        <p:nvPicPr>
          <p:cNvPr id="4" name="Picture 3" descr="A screen shot of a computer&#10;&#10;Description automatically generated">
            <a:extLst>
              <a:ext uri="{FF2B5EF4-FFF2-40B4-BE49-F238E27FC236}">
                <a16:creationId xmlns:a16="http://schemas.microsoft.com/office/drawing/2014/main" id="{53DCE8E8-B3A7-E14C-CF11-70ED8C764E92}"/>
              </a:ext>
            </a:extLst>
          </p:cNvPr>
          <p:cNvPicPr>
            <a:picLocks noChangeAspect="1"/>
          </p:cNvPicPr>
          <p:nvPr/>
        </p:nvPicPr>
        <p:blipFill rotWithShape="1">
          <a:blip r:embed="rId4"/>
          <a:srcRect b="12925"/>
          <a:stretch/>
        </p:blipFill>
        <p:spPr>
          <a:xfrm>
            <a:off x="-743827" y="774971"/>
            <a:ext cx="12192000" cy="2654029"/>
          </a:xfrm>
          <a:prstGeom prst="rect">
            <a:avLst/>
          </a:prstGeom>
        </p:spPr>
      </p:pic>
      <p:sp>
        <p:nvSpPr>
          <p:cNvPr id="12" name="TextBox 11">
            <a:extLst>
              <a:ext uri="{FF2B5EF4-FFF2-40B4-BE49-F238E27FC236}">
                <a16:creationId xmlns:a16="http://schemas.microsoft.com/office/drawing/2014/main" id="{A2775F80-888E-872E-D297-970F0B76651D}"/>
              </a:ext>
            </a:extLst>
          </p:cNvPr>
          <p:cNvSpPr txBox="1"/>
          <p:nvPr/>
        </p:nvSpPr>
        <p:spPr>
          <a:xfrm>
            <a:off x="5705856" y="1996030"/>
            <a:ext cx="4059936" cy="830997"/>
          </a:xfrm>
          <a:prstGeom prst="rect">
            <a:avLst/>
          </a:prstGeom>
          <a:noFill/>
        </p:spPr>
        <p:txBody>
          <a:bodyPr wrap="square" lIns="0" tIns="0" rIns="0" bIns="0" rtlCol="0">
            <a:spAutoFit/>
          </a:bodyPr>
          <a:lstStyle/>
          <a:p>
            <a:pPr algn="l"/>
            <a:r>
              <a:rPr lang="en-US" dirty="0"/>
              <a:t>Beam lifetime drop of 0.006h tolerated at start of RAMP (off-momentum at 450GeV)</a:t>
            </a:r>
            <a:endParaRPr lang="en-GB" dirty="0"/>
          </a:p>
        </p:txBody>
      </p:sp>
      <p:sp>
        <p:nvSpPr>
          <p:cNvPr id="13" name="TextBox 12">
            <a:extLst>
              <a:ext uri="{FF2B5EF4-FFF2-40B4-BE49-F238E27FC236}">
                <a16:creationId xmlns:a16="http://schemas.microsoft.com/office/drawing/2014/main" id="{5753DF9E-91F7-769C-3415-6C4E0C46A355}"/>
              </a:ext>
            </a:extLst>
          </p:cNvPr>
          <p:cNvSpPr txBox="1"/>
          <p:nvPr/>
        </p:nvSpPr>
        <p:spPr>
          <a:xfrm>
            <a:off x="5352173" y="5071938"/>
            <a:ext cx="4059936" cy="553998"/>
          </a:xfrm>
          <a:prstGeom prst="rect">
            <a:avLst/>
          </a:prstGeom>
          <a:noFill/>
        </p:spPr>
        <p:txBody>
          <a:bodyPr wrap="square" lIns="0" tIns="0" rIns="0" bIns="0" rtlCol="0">
            <a:spAutoFit/>
          </a:bodyPr>
          <a:lstStyle/>
          <a:p>
            <a:pPr algn="l"/>
            <a:r>
              <a:rPr lang="en-US" dirty="0"/>
              <a:t>Maximum beam power loss (in IR3 primary </a:t>
            </a:r>
            <a:r>
              <a:rPr lang="en-US" dirty="0" err="1"/>
              <a:t>colls</a:t>
            </a:r>
            <a:r>
              <a:rPr lang="en-US" dirty="0"/>
              <a:t>) below the limits</a:t>
            </a:r>
            <a:endParaRPr lang="en-GB" dirty="0"/>
          </a:p>
        </p:txBody>
      </p:sp>
      <p:sp>
        <p:nvSpPr>
          <p:cNvPr id="14" name="Oval 13">
            <a:extLst>
              <a:ext uri="{FF2B5EF4-FFF2-40B4-BE49-F238E27FC236}">
                <a16:creationId xmlns:a16="http://schemas.microsoft.com/office/drawing/2014/main" id="{4F59B8B1-A49C-42F5-775F-0931C6A152AA}"/>
              </a:ext>
            </a:extLst>
          </p:cNvPr>
          <p:cNvSpPr/>
          <p:nvPr/>
        </p:nvSpPr>
        <p:spPr>
          <a:xfrm>
            <a:off x="4727364" y="4296245"/>
            <a:ext cx="327597" cy="59740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46F62E4B-0C7F-E71E-D373-C03E53BE7EB0}"/>
              </a:ext>
            </a:extLst>
          </p:cNvPr>
          <p:cNvSpPr txBox="1"/>
          <p:nvPr/>
        </p:nvSpPr>
        <p:spPr>
          <a:xfrm>
            <a:off x="4645449" y="3953459"/>
            <a:ext cx="4059936" cy="215444"/>
          </a:xfrm>
          <a:prstGeom prst="rect">
            <a:avLst/>
          </a:prstGeom>
          <a:noFill/>
        </p:spPr>
        <p:txBody>
          <a:bodyPr wrap="square" lIns="0" tIns="0" rIns="0" bIns="0" rtlCol="0">
            <a:spAutoFit/>
          </a:bodyPr>
          <a:lstStyle/>
          <a:p>
            <a:pPr algn="l"/>
            <a:r>
              <a:rPr lang="en-US" sz="1400" dirty="0"/>
              <a:t>Q8 R3</a:t>
            </a:r>
            <a:endParaRPr lang="en-GB" sz="1400" dirty="0"/>
          </a:p>
        </p:txBody>
      </p:sp>
      <p:sp>
        <p:nvSpPr>
          <p:cNvPr id="2" name="Rectangle: Rounded Corners 1">
            <a:extLst>
              <a:ext uri="{FF2B5EF4-FFF2-40B4-BE49-F238E27FC236}">
                <a16:creationId xmlns:a16="http://schemas.microsoft.com/office/drawing/2014/main" id="{3F627315-21E9-A73F-C7BF-FBFDABB7BBE7}"/>
              </a:ext>
            </a:extLst>
          </p:cNvPr>
          <p:cNvSpPr/>
          <p:nvPr/>
        </p:nvSpPr>
        <p:spPr>
          <a:xfrm>
            <a:off x="10336304" y="3791712"/>
            <a:ext cx="1599664" cy="19879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 dump in Q8 R3 in RS09 (1.3s) -&gt; Master thresholds raised  </a:t>
            </a:r>
            <a:endParaRPr lang="en-GB" dirty="0"/>
          </a:p>
        </p:txBody>
      </p:sp>
    </p:spTree>
    <p:extLst>
      <p:ext uri="{BB962C8B-B14F-4D97-AF65-F5344CB8AC3E}">
        <p14:creationId xmlns:p14="http://schemas.microsoft.com/office/powerpoint/2010/main" val="37848597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Pb ions: Beam losses and margin to dump during end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26</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pic>
        <p:nvPicPr>
          <p:cNvPr id="6" name="Picture 5" descr="A screen shot of a computer&#10;&#10;Description automatically generated">
            <a:extLst>
              <a:ext uri="{FF2B5EF4-FFF2-40B4-BE49-F238E27FC236}">
                <a16:creationId xmlns:a16="http://schemas.microsoft.com/office/drawing/2014/main" id="{0FFCBC99-15EC-E144-51CA-7B166E7008D4}"/>
              </a:ext>
            </a:extLst>
          </p:cNvPr>
          <p:cNvPicPr>
            <a:picLocks noChangeAspect="1"/>
          </p:cNvPicPr>
          <p:nvPr/>
        </p:nvPicPr>
        <p:blipFill rotWithShape="1">
          <a:blip r:embed="rId3"/>
          <a:srcRect b="10847"/>
          <a:stretch/>
        </p:blipFill>
        <p:spPr>
          <a:xfrm>
            <a:off x="-743827" y="575590"/>
            <a:ext cx="12192000" cy="2717383"/>
          </a:xfrm>
          <a:prstGeom prst="rect">
            <a:avLst/>
          </a:prstGeom>
        </p:spPr>
      </p:pic>
      <p:pic>
        <p:nvPicPr>
          <p:cNvPr id="8" name="Picture 7" descr="A screen shot of a computer&#10;&#10;Description automatically generated">
            <a:extLst>
              <a:ext uri="{FF2B5EF4-FFF2-40B4-BE49-F238E27FC236}">
                <a16:creationId xmlns:a16="http://schemas.microsoft.com/office/drawing/2014/main" id="{C95B5572-6579-EB0B-ACF1-34DBC8B11DC0}"/>
              </a:ext>
            </a:extLst>
          </p:cNvPr>
          <p:cNvPicPr>
            <a:picLocks noChangeAspect="1"/>
          </p:cNvPicPr>
          <p:nvPr/>
        </p:nvPicPr>
        <p:blipFill rotWithShape="1">
          <a:blip r:embed="rId4"/>
          <a:srcRect t="10847"/>
          <a:stretch/>
        </p:blipFill>
        <p:spPr>
          <a:xfrm>
            <a:off x="-743827" y="3623589"/>
            <a:ext cx="12192000" cy="2717383"/>
          </a:xfrm>
          <a:prstGeom prst="rect">
            <a:avLst/>
          </a:prstGeom>
        </p:spPr>
      </p:pic>
      <p:sp>
        <p:nvSpPr>
          <p:cNvPr id="2" name="Oval 1">
            <a:extLst>
              <a:ext uri="{FF2B5EF4-FFF2-40B4-BE49-F238E27FC236}">
                <a16:creationId xmlns:a16="http://schemas.microsoft.com/office/drawing/2014/main" id="{A99A01FF-A8C5-37C2-9702-50462248D486}"/>
              </a:ext>
            </a:extLst>
          </p:cNvPr>
          <p:cNvSpPr/>
          <p:nvPr/>
        </p:nvSpPr>
        <p:spPr>
          <a:xfrm>
            <a:off x="1341010" y="5466283"/>
            <a:ext cx="327597" cy="59740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5E8BAB88-9AC7-3B98-D9C8-E05B7A940D3A}"/>
              </a:ext>
            </a:extLst>
          </p:cNvPr>
          <p:cNvSpPr txBox="1"/>
          <p:nvPr/>
        </p:nvSpPr>
        <p:spPr>
          <a:xfrm>
            <a:off x="838889" y="5149555"/>
            <a:ext cx="4059936" cy="215444"/>
          </a:xfrm>
          <a:prstGeom prst="rect">
            <a:avLst/>
          </a:prstGeom>
          <a:noFill/>
        </p:spPr>
        <p:txBody>
          <a:bodyPr wrap="square" lIns="0" tIns="0" rIns="0" bIns="0" rtlCol="0">
            <a:spAutoFit/>
          </a:bodyPr>
          <a:lstStyle/>
          <a:p>
            <a:pPr algn="l"/>
            <a:r>
              <a:rPr lang="en-US" sz="1400" dirty="0"/>
              <a:t>Q6 R7, TCTPH L1 </a:t>
            </a:r>
            <a:endParaRPr lang="en-GB" sz="1400" dirty="0"/>
          </a:p>
        </p:txBody>
      </p:sp>
      <p:sp>
        <p:nvSpPr>
          <p:cNvPr id="7" name="Oval 6">
            <a:extLst>
              <a:ext uri="{FF2B5EF4-FFF2-40B4-BE49-F238E27FC236}">
                <a16:creationId xmlns:a16="http://schemas.microsoft.com/office/drawing/2014/main" id="{84B3BB25-3E16-15D0-BEA2-B48261AEA424}"/>
              </a:ext>
            </a:extLst>
          </p:cNvPr>
          <p:cNvSpPr/>
          <p:nvPr/>
        </p:nvSpPr>
        <p:spPr>
          <a:xfrm>
            <a:off x="2588541" y="5478483"/>
            <a:ext cx="327597" cy="59740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B7676737-6C7D-B1E0-CD3D-28A4D1153BEE}"/>
              </a:ext>
            </a:extLst>
          </p:cNvPr>
          <p:cNvSpPr txBox="1"/>
          <p:nvPr/>
        </p:nvSpPr>
        <p:spPr>
          <a:xfrm>
            <a:off x="2499375" y="5134177"/>
            <a:ext cx="4059936" cy="215444"/>
          </a:xfrm>
          <a:prstGeom prst="rect">
            <a:avLst/>
          </a:prstGeom>
          <a:noFill/>
        </p:spPr>
        <p:txBody>
          <a:bodyPr wrap="square" lIns="0" tIns="0" rIns="0" bIns="0" rtlCol="0">
            <a:spAutoFit/>
          </a:bodyPr>
          <a:lstStyle/>
          <a:p>
            <a:pPr algn="l"/>
            <a:r>
              <a:rPr lang="en-US" sz="1400" dirty="0"/>
              <a:t>Q6 R7 </a:t>
            </a:r>
            <a:endParaRPr lang="en-GB" sz="1400" dirty="0"/>
          </a:p>
        </p:txBody>
      </p:sp>
      <p:sp>
        <p:nvSpPr>
          <p:cNvPr id="10" name="Oval 9">
            <a:extLst>
              <a:ext uri="{FF2B5EF4-FFF2-40B4-BE49-F238E27FC236}">
                <a16:creationId xmlns:a16="http://schemas.microsoft.com/office/drawing/2014/main" id="{147508EF-A785-0085-9279-52CB60519C0E}"/>
              </a:ext>
            </a:extLst>
          </p:cNvPr>
          <p:cNvSpPr/>
          <p:nvPr/>
        </p:nvSpPr>
        <p:spPr>
          <a:xfrm>
            <a:off x="6083908" y="5370761"/>
            <a:ext cx="327597" cy="59740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1088E857-B7A3-F79E-FEE5-B3D37ADEFC75}"/>
              </a:ext>
            </a:extLst>
          </p:cNvPr>
          <p:cNvSpPr txBox="1"/>
          <p:nvPr/>
        </p:nvSpPr>
        <p:spPr>
          <a:xfrm>
            <a:off x="5994742" y="5026455"/>
            <a:ext cx="4059936" cy="215444"/>
          </a:xfrm>
          <a:prstGeom prst="rect">
            <a:avLst/>
          </a:prstGeom>
          <a:noFill/>
        </p:spPr>
        <p:txBody>
          <a:bodyPr wrap="square" lIns="0" tIns="0" rIns="0" bIns="0" rtlCol="0">
            <a:spAutoFit/>
          </a:bodyPr>
          <a:lstStyle/>
          <a:p>
            <a:pPr algn="l"/>
            <a:r>
              <a:rPr lang="en-US" sz="1400" dirty="0"/>
              <a:t>Q11 L7 </a:t>
            </a:r>
            <a:endParaRPr lang="en-GB" sz="1400" dirty="0"/>
          </a:p>
        </p:txBody>
      </p:sp>
      <p:sp>
        <p:nvSpPr>
          <p:cNvPr id="12" name="Oval 11">
            <a:extLst>
              <a:ext uri="{FF2B5EF4-FFF2-40B4-BE49-F238E27FC236}">
                <a16:creationId xmlns:a16="http://schemas.microsoft.com/office/drawing/2014/main" id="{63C8FF54-E719-04C4-71D7-D7FB8B6AC604}"/>
              </a:ext>
            </a:extLst>
          </p:cNvPr>
          <p:cNvSpPr/>
          <p:nvPr/>
        </p:nvSpPr>
        <p:spPr>
          <a:xfrm>
            <a:off x="6572274" y="5307717"/>
            <a:ext cx="327597" cy="59740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CC168349-DF59-22A7-F52B-C6C28CA98D83}"/>
              </a:ext>
            </a:extLst>
          </p:cNvPr>
          <p:cNvSpPr txBox="1"/>
          <p:nvPr/>
        </p:nvSpPr>
        <p:spPr>
          <a:xfrm>
            <a:off x="6771547" y="5092273"/>
            <a:ext cx="4059936" cy="215444"/>
          </a:xfrm>
          <a:prstGeom prst="rect">
            <a:avLst/>
          </a:prstGeom>
          <a:noFill/>
        </p:spPr>
        <p:txBody>
          <a:bodyPr wrap="square" lIns="0" tIns="0" rIns="0" bIns="0" rtlCol="0">
            <a:spAutoFit/>
          </a:bodyPr>
          <a:lstStyle/>
          <a:p>
            <a:pPr algn="l"/>
            <a:r>
              <a:rPr lang="en-US" sz="1400" dirty="0"/>
              <a:t>Q6 R7 </a:t>
            </a:r>
            <a:endParaRPr lang="en-GB" sz="1400" dirty="0"/>
          </a:p>
        </p:txBody>
      </p:sp>
      <p:sp>
        <p:nvSpPr>
          <p:cNvPr id="14" name="TextBox 13">
            <a:extLst>
              <a:ext uri="{FF2B5EF4-FFF2-40B4-BE49-F238E27FC236}">
                <a16:creationId xmlns:a16="http://schemas.microsoft.com/office/drawing/2014/main" id="{51E74416-AE4F-5580-85CC-3D6A8836699D}"/>
              </a:ext>
            </a:extLst>
          </p:cNvPr>
          <p:cNvSpPr txBox="1"/>
          <p:nvPr/>
        </p:nvSpPr>
        <p:spPr>
          <a:xfrm>
            <a:off x="4741579" y="1478912"/>
            <a:ext cx="4059936" cy="553998"/>
          </a:xfrm>
          <a:prstGeom prst="rect">
            <a:avLst/>
          </a:prstGeom>
          <a:noFill/>
        </p:spPr>
        <p:txBody>
          <a:bodyPr wrap="square" lIns="0" tIns="0" rIns="0" bIns="0" rtlCol="0">
            <a:spAutoFit/>
          </a:bodyPr>
          <a:lstStyle/>
          <a:p>
            <a:pPr algn="l"/>
            <a:r>
              <a:rPr lang="en-US" dirty="0"/>
              <a:t>Minimum beam lifetime consistently around the warning value</a:t>
            </a:r>
            <a:endParaRPr lang="en-GB" dirty="0"/>
          </a:p>
        </p:txBody>
      </p:sp>
      <p:sp>
        <p:nvSpPr>
          <p:cNvPr id="15" name="TextBox 14">
            <a:extLst>
              <a:ext uri="{FF2B5EF4-FFF2-40B4-BE49-F238E27FC236}">
                <a16:creationId xmlns:a16="http://schemas.microsoft.com/office/drawing/2014/main" id="{C2B3AC6F-B95A-3F7B-E5BD-F79D305B180A}"/>
              </a:ext>
            </a:extLst>
          </p:cNvPr>
          <p:cNvSpPr txBox="1"/>
          <p:nvPr/>
        </p:nvSpPr>
        <p:spPr>
          <a:xfrm>
            <a:off x="8923709" y="4795633"/>
            <a:ext cx="4059936" cy="215444"/>
          </a:xfrm>
          <a:prstGeom prst="rect">
            <a:avLst/>
          </a:prstGeom>
          <a:noFill/>
        </p:spPr>
        <p:txBody>
          <a:bodyPr wrap="square" lIns="0" tIns="0" rIns="0" bIns="0" rtlCol="0">
            <a:spAutoFit/>
          </a:bodyPr>
          <a:lstStyle/>
          <a:p>
            <a:pPr algn="l"/>
            <a:r>
              <a:rPr lang="en-US" sz="1400" dirty="0"/>
              <a:t>MF = 0.4</a:t>
            </a:r>
            <a:endParaRPr lang="en-GB" sz="1400" dirty="0"/>
          </a:p>
        </p:txBody>
      </p:sp>
      <p:sp>
        <p:nvSpPr>
          <p:cNvPr id="16" name="TextBox 15">
            <a:extLst>
              <a:ext uri="{FF2B5EF4-FFF2-40B4-BE49-F238E27FC236}">
                <a16:creationId xmlns:a16="http://schemas.microsoft.com/office/drawing/2014/main" id="{2AE0B1C5-672A-5117-06DA-6A25678CD0A5}"/>
              </a:ext>
            </a:extLst>
          </p:cNvPr>
          <p:cNvSpPr txBox="1"/>
          <p:nvPr/>
        </p:nvSpPr>
        <p:spPr>
          <a:xfrm>
            <a:off x="8934542" y="4387143"/>
            <a:ext cx="4059936" cy="215444"/>
          </a:xfrm>
          <a:prstGeom prst="rect">
            <a:avLst/>
          </a:prstGeom>
          <a:noFill/>
        </p:spPr>
        <p:txBody>
          <a:bodyPr wrap="square" lIns="0" tIns="0" rIns="0" bIns="0" rtlCol="0">
            <a:spAutoFit/>
          </a:bodyPr>
          <a:lstStyle/>
          <a:p>
            <a:pPr algn="l"/>
            <a:r>
              <a:rPr lang="en-US" sz="1400" dirty="0"/>
              <a:t>MF = 0.6</a:t>
            </a:r>
            <a:endParaRPr lang="en-GB" sz="1400" dirty="0"/>
          </a:p>
        </p:txBody>
      </p:sp>
      <p:sp>
        <p:nvSpPr>
          <p:cNvPr id="17" name="TextBox 16">
            <a:extLst>
              <a:ext uri="{FF2B5EF4-FFF2-40B4-BE49-F238E27FC236}">
                <a16:creationId xmlns:a16="http://schemas.microsoft.com/office/drawing/2014/main" id="{C6BAB0DF-97B2-D0E1-CD2A-A96431D5F8D6}"/>
              </a:ext>
            </a:extLst>
          </p:cNvPr>
          <p:cNvSpPr txBox="1"/>
          <p:nvPr/>
        </p:nvSpPr>
        <p:spPr>
          <a:xfrm>
            <a:off x="8954277" y="3978653"/>
            <a:ext cx="4059936" cy="215444"/>
          </a:xfrm>
          <a:prstGeom prst="rect">
            <a:avLst/>
          </a:prstGeom>
          <a:noFill/>
        </p:spPr>
        <p:txBody>
          <a:bodyPr wrap="square" lIns="0" tIns="0" rIns="0" bIns="0" rtlCol="0">
            <a:spAutoFit/>
          </a:bodyPr>
          <a:lstStyle/>
          <a:p>
            <a:pPr algn="l"/>
            <a:r>
              <a:rPr lang="en-US" sz="1400" dirty="0"/>
              <a:t>MF = 0.8</a:t>
            </a:r>
            <a:endParaRPr lang="en-GB" sz="1400" dirty="0"/>
          </a:p>
        </p:txBody>
      </p:sp>
      <p:sp>
        <p:nvSpPr>
          <p:cNvPr id="18" name="TextBox 17">
            <a:extLst>
              <a:ext uri="{FF2B5EF4-FFF2-40B4-BE49-F238E27FC236}">
                <a16:creationId xmlns:a16="http://schemas.microsoft.com/office/drawing/2014/main" id="{0B46FDC4-4534-09D3-4790-FA8D55183835}"/>
              </a:ext>
            </a:extLst>
          </p:cNvPr>
          <p:cNvSpPr txBox="1"/>
          <p:nvPr/>
        </p:nvSpPr>
        <p:spPr>
          <a:xfrm>
            <a:off x="4772997" y="3881205"/>
            <a:ext cx="4059936" cy="553998"/>
          </a:xfrm>
          <a:prstGeom prst="rect">
            <a:avLst/>
          </a:prstGeom>
          <a:noFill/>
        </p:spPr>
        <p:txBody>
          <a:bodyPr wrap="square" lIns="0" tIns="0" rIns="0" bIns="0" rtlCol="0">
            <a:spAutoFit/>
          </a:bodyPr>
          <a:lstStyle/>
          <a:p>
            <a:pPr algn="l"/>
            <a:r>
              <a:rPr lang="en-US" dirty="0"/>
              <a:t>Maximum beam power loss below the limits (for channeling)</a:t>
            </a:r>
            <a:endParaRPr lang="en-GB" dirty="0"/>
          </a:p>
        </p:txBody>
      </p:sp>
      <p:sp>
        <p:nvSpPr>
          <p:cNvPr id="19" name="Rectangle: Rounded Corners 18">
            <a:extLst>
              <a:ext uri="{FF2B5EF4-FFF2-40B4-BE49-F238E27FC236}">
                <a16:creationId xmlns:a16="http://schemas.microsoft.com/office/drawing/2014/main" id="{C32E6BA5-4586-D54D-D678-1C00C7525968}"/>
              </a:ext>
            </a:extLst>
          </p:cNvPr>
          <p:cNvSpPr/>
          <p:nvPr/>
        </p:nvSpPr>
        <p:spPr>
          <a:xfrm>
            <a:off x="10336304" y="2594610"/>
            <a:ext cx="1599664" cy="345709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8 beam dumps at different BLM and RS, 10Hz loss structure present in all, crystal seems to go out of channeling</a:t>
            </a:r>
            <a:endParaRPr lang="en-GB" dirty="0"/>
          </a:p>
        </p:txBody>
      </p:sp>
    </p:spTree>
    <p:extLst>
      <p:ext uri="{BB962C8B-B14F-4D97-AF65-F5344CB8AC3E}">
        <p14:creationId xmlns:p14="http://schemas.microsoft.com/office/powerpoint/2010/main" val="38722396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Time location of losses in the ion energy ramp</a:t>
            </a:r>
            <a:endParaRPr lang="en-US" dirty="0"/>
          </a:p>
        </p:txBody>
      </p:sp>
      <p:sp>
        <p:nvSpPr>
          <p:cNvPr id="2" name="Date Placeholder 1">
            <a:extLst>
              <a:ext uri="{FF2B5EF4-FFF2-40B4-BE49-F238E27FC236}">
                <a16:creationId xmlns:a16="http://schemas.microsoft.com/office/drawing/2014/main" id="{34732498-61B8-0379-460B-19924A40F3C4}"/>
              </a:ext>
            </a:extLst>
          </p:cNvPr>
          <p:cNvSpPr>
            <a:spLocks noGrp="1"/>
          </p:cNvSpPr>
          <p:nvPr>
            <p:ph type="dt" sz="half" idx="10"/>
          </p:nvPr>
        </p:nvSpPr>
        <p:spPr/>
        <p:txBody>
          <a:bodyPr/>
          <a:lstStyle/>
          <a:p>
            <a:fld id="{D04037D4-C296-4331-822C-D2986C48A2D9}" type="datetime1">
              <a:rPr lang="en-US" smtClean="0"/>
              <a:t>12/6/2023</a:t>
            </a:fld>
            <a:endParaRPr lang="en-US" dirty="0"/>
          </a:p>
        </p:txBody>
      </p:sp>
      <p:sp>
        <p:nvSpPr>
          <p:cNvPr id="5" name="Slide Number Placeholder 4">
            <a:extLst>
              <a:ext uri="{FF2B5EF4-FFF2-40B4-BE49-F238E27FC236}">
                <a16:creationId xmlns:a16="http://schemas.microsoft.com/office/drawing/2014/main" id="{48224A4B-7AA6-4C83-0DEF-9B3412722CB1}"/>
              </a:ext>
            </a:extLst>
          </p:cNvPr>
          <p:cNvSpPr>
            <a:spLocks noGrp="1"/>
          </p:cNvSpPr>
          <p:nvPr>
            <p:ph type="sldNum" sz="quarter" idx="12"/>
          </p:nvPr>
        </p:nvSpPr>
        <p:spPr/>
        <p:txBody>
          <a:bodyPr/>
          <a:lstStyle/>
          <a:p>
            <a:fld id="{17918391-D411-FE40-AAD7-861AE5233E0E}" type="slidenum">
              <a:rPr lang="en-US" smtClean="0"/>
              <a:pPr/>
              <a:t>27</a:t>
            </a:fld>
            <a:endParaRPr lang="en-US" dirty="0"/>
          </a:p>
        </p:txBody>
      </p:sp>
      <p:pic>
        <p:nvPicPr>
          <p:cNvPr id="7" name="Picture 6" descr="A graph with a blue line&#10;&#10;Description automatically generated">
            <a:extLst>
              <a:ext uri="{FF2B5EF4-FFF2-40B4-BE49-F238E27FC236}">
                <a16:creationId xmlns:a16="http://schemas.microsoft.com/office/drawing/2014/main" id="{349697C6-ACF9-40F6-9356-63D680BBCE8A}"/>
              </a:ext>
            </a:extLst>
          </p:cNvPr>
          <p:cNvPicPr>
            <a:picLocks noChangeAspect="1"/>
          </p:cNvPicPr>
          <p:nvPr/>
        </p:nvPicPr>
        <p:blipFill rotWithShape="1">
          <a:blip r:embed="rId2"/>
          <a:srcRect l="9000" r="18923"/>
          <a:stretch/>
        </p:blipFill>
        <p:spPr>
          <a:xfrm>
            <a:off x="489164" y="333094"/>
            <a:ext cx="11213671" cy="5185973"/>
          </a:xfrm>
          <a:prstGeom prst="rect">
            <a:avLst/>
          </a:prstGeom>
        </p:spPr>
      </p:pic>
      <p:sp>
        <p:nvSpPr>
          <p:cNvPr id="6" name="Title 2">
            <a:extLst>
              <a:ext uri="{FF2B5EF4-FFF2-40B4-BE49-F238E27FC236}">
                <a16:creationId xmlns:a16="http://schemas.microsoft.com/office/drawing/2014/main" id="{8A1DCBD4-8D80-040A-6F2B-5720C60A53CF}"/>
              </a:ext>
            </a:extLst>
          </p:cNvPr>
          <p:cNvSpPr txBox="1">
            <a:spLocks/>
          </p:cNvSpPr>
          <p:nvPr/>
        </p:nvSpPr>
        <p:spPr>
          <a:xfrm>
            <a:off x="407988" y="234848"/>
            <a:ext cx="11376025" cy="36512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667" dirty="0"/>
              <a:t>Pb ions: Beam losses and margin to dump during end of RAMP</a:t>
            </a:r>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1493836" y="2668804"/>
            <a:ext cx="11376025" cy="1065743"/>
          </a:xfrm>
        </p:spPr>
        <p:txBody>
          <a:bodyPr/>
          <a:lstStyle/>
          <a:p>
            <a:r>
              <a:rPr lang="en-US" sz="2667" dirty="0"/>
              <a:t>RS06 100Hz data  </a:t>
            </a:r>
          </a:p>
        </p:txBody>
      </p:sp>
      <p:sp>
        <p:nvSpPr>
          <p:cNvPr id="9" name="Title 2">
            <a:extLst>
              <a:ext uri="{FF2B5EF4-FFF2-40B4-BE49-F238E27FC236}">
                <a16:creationId xmlns:a16="http://schemas.microsoft.com/office/drawing/2014/main" id="{208D9345-0E0F-A66E-C327-ACEF3F150321}"/>
              </a:ext>
            </a:extLst>
          </p:cNvPr>
          <p:cNvSpPr txBox="1">
            <a:spLocks/>
          </p:cNvSpPr>
          <p:nvPr/>
        </p:nvSpPr>
        <p:spPr>
          <a:xfrm>
            <a:off x="7266552" y="5409218"/>
            <a:ext cx="4293285" cy="208095"/>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1800" dirty="0"/>
              <a:t>Dashed lines: optics matched points</a:t>
            </a:r>
          </a:p>
        </p:txBody>
      </p:sp>
      <p:sp>
        <p:nvSpPr>
          <p:cNvPr id="10" name="Rectangle: Rounded Corners 9">
            <a:extLst>
              <a:ext uri="{FF2B5EF4-FFF2-40B4-BE49-F238E27FC236}">
                <a16:creationId xmlns:a16="http://schemas.microsoft.com/office/drawing/2014/main" id="{FE742BDC-7603-4ADE-ECAD-DCABD51038C2}"/>
              </a:ext>
            </a:extLst>
          </p:cNvPr>
          <p:cNvSpPr/>
          <p:nvPr/>
        </p:nvSpPr>
        <p:spPr>
          <a:xfrm>
            <a:off x="313081" y="5690526"/>
            <a:ext cx="11475719" cy="51810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Lots of effort in understanding these 10Hz loss events, more information on LBOC </a:t>
            </a:r>
            <a:r>
              <a:rPr lang="en-US" dirty="0">
                <a:solidFill>
                  <a:schemeClr val="bg1"/>
                </a:solidFill>
                <a:hlinkClick r:id="rId3">
                  <a:extLst>
                    <a:ext uri="{A12FA001-AC4F-418D-AE19-62706E023703}">
                      <ahyp:hlinkClr xmlns:ahyp="http://schemas.microsoft.com/office/drawing/2018/hyperlinkcolor" val="tx"/>
                    </a:ext>
                  </a:extLst>
                </a:hlinkClick>
              </a:rPr>
              <a:t>#157</a:t>
            </a:r>
            <a:r>
              <a:rPr lang="en-US" dirty="0">
                <a:solidFill>
                  <a:schemeClr val="bg1"/>
                </a:solidFill>
              </a:rPr>
              <a:t> and </a:t>
            </a:r>
            <a:r>
              <a:rPr lang="en-US" dirty="0">
                <a:solidFill>
                  <a:schemeClr val="bg1"/>
                </a:solidFill>
                <a:hlinkClick r:id="rId4">
                  <a:extLst>
                    <a:ext uri="{A12FA001-AC4F-418D-AE19-62706E023703}">
                      <ahyp:hlinkClr xmlns:ahyp="http://schemas.microsoft.com/office/drawing/2018/hyperlinkcolor" val="tx"/>
                    </a:ext>
                  </a:extLst>
                </a:hlinkClick>
              </a:rPr>
              <a:t>#158</a:t>
            </a:r>
            <a:endParaRPr lang="en-GB" dirty="0">
              <a:solidFill>
                <a:schemeClr val="bg1"/>
              </a:solidFill>
            </a:endParaRPr>
          </a:p>
        </p:txBody>
      </p:sp>
    </p:spTree>
    <p:extLst>
      <p:ext uri="{BB962C8B-B14F-4D97-AF65-F5344CB8AC3E}">
        <p14:creationId xmlns:p14="http://schemas.microsoft.com/office/powerpoint/2010/main" val="12934580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Time location of losses in the ion energy ramp</a:t>
            </a:r>
            <a:endParaRPr lang="en-US" dirty="0"/>
          </a:p>
        </p:txBody>
      </p:sp>
      <p:sp>
        <p:nvSpPr>
          <p:cNvPr id="2" name="Date Placeholder 1">
            <a:extLst>
              <a:ext uri="{FF2B5EF4-FFF2-40B4-BE49-F238E27FC236}">
                <a16:creationId xmlns:a16="http://schemas.microsoft.com/office/drawing/2014/main" id="{34732498-61B8-0379-460B-19924A40F3C4}"/>
              </a:ext>
            </a:extLst>
          </p:cNvPr>
          <p:cNvSpPr>
            <a:spLocks noGrp="1"/>
          </p:cNvSpPr>
          <p:nvPr>
            <p:ph type="dt" sz="half" idx="10"/>
          </p:nvPr>
        </p:nvSpPr>
        <p:spPr/>
        <p:txBody>
          <a:bodyPr/>
          <a:lstStyle/>
          <a:p>
            <a:fld id="{D04037D4-C296-4331-822C-D2986C48A2D9}" type="datetime1">
              <a:rPr lang="en-US" smtClean="0"/>
              <a:t>12/6/2023</a:t>
            </a:fld>
            <a:endParaRPr lang="en-US" dirty="0"/>
          </a:p>
        </p:txBody>
      </p:sp>
      <p:sp>
        <p:nvSpPr>
          <p:cNvPr id="5" name="Slide Number Placeholder 4">
            <a:extLst>
              <a:ext uri="{FF2B5EF4-FFF2-40B4-BE49-F238E27FC236}">
                <a16:creationId xmlns:a16="http://schemas.microsoft.com/office/drawing/2014/main" id="{48224A4B-7AA6-4C83-0DEF-9B3412722CB1}"/>
              </a:ext>
            </a:extLst>
          </p:cNvPr>
          <p:cNvSpPr>
            <a:spLocks noGrp="1"/>
          </p:cNvSpPr>
          <p:nvPr>
            <p:ph type="sldNum" sz="quarter" idx="12"/>
          </p:nvPr>
        </p:nvSpPr>
        <p:spPr/>
        <p:txBody>
          <a:bodyPr/>
          <a:lstStyle/>
          <a:p>
            <a:fld id="{17918391-D411-FE40-AAD7-861AE5233E0E}" type="slidenum">
              <a:rPr lang="en-US" smtClean="0"/>
              <a:pPr/>
              <a:t>28</a:t>
            </a:fld>
            <a:endParaRPr lang="en-US" dirty="0"/>
          </a:p>
        </p:txBody>
      </p:sp>
      <p:pic>
        <p:nvPicPr>
          <p:cNvPr id="4" name="Picture 3" descr="A graph with red lines&#10;&#10;Description automatically generated">
            <a:extLst>
              <a:ext uri="{FF2B5EF4-FFF2-40B4-BE49-F238E27FC236}">
                <a16:creationId xmlns:a16="http://schemas.microsoft.com/office/drawing/2014/main" id="{23C57236-774C-558F-2F36-1D65B5E579E8}"/>
              </a:ext>
            </a:extLst>
          </p:cNvPr>
          <p:cNvPicPr>
            <a:picLocks noChangeAspect="1"/>
          </p:cNvPicPr>
          <p:nvPr/>
        </p:nvPicPr>
        <p:blipFill rotWithShape="1">
          <a:blip r:embed="rId2"/>
          <a:srcRect l="8001" r="18615"/>
          <a:stretch/>
        </p:blipFill>
        <p:spPr>
          <a:xfrm>
            <a:off x="313081" y="377124"/>
            <a:ext cx="11372448" cy="5165682"/>
          </a:xfrm>
          <a:prstGeom prst="rect">
            <a:avLst/>
          </a:prstGeom>
        </p:spPr>
      </p:pic>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1493836" y="2668804"/>
            <a:ext cx="11376025" cy="1065743"/>
          </a:xfrm>
        </p:spPr>
        <p:txBody>
          <a:bodyPr/>
          <a:lstStyle/>
          <a:p>
            <a:r>
              <a:rPr lang="en-US" sz="2667" dirty="0"/>
              <a:t>RS06 100Hz data  </a:t>
            </a:r>
          </a:p>
        </p:txBody>
      </p:sp>
      <p:sp>
        <p:nvSpPr>
          <p:cNvPr id="9" name="Title 2">
            <a:extLst>
              <a:ext uri="{FF2B5EF4-FFF2-40B4-BE49-F238E27FC236}">
                <a16:creationId xmlns:a16="http://schemas.microsoft.com/office/drawing/2014/main" id="{208D9345-0E0F-A66E-C327-ACEF3F150321}"/>
              </a:ext>
            </a:extLst>
          </p:cNvPr>
          <p:cNvSpPr txBox="1">
            <a:spLocks/>
          </p:cNvSpPr>
          <p:nvPr/>
        </p:nvSpPr>
        <p:spPr>
          <a:xfrm>
            <a:off x="7266552" y="5409218"/>
            <a:ext cx="4293285" cy="208095"/>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1800" dirty="0"/>
              <a:t>Dashed lines: optics matched points</a:t>
            </a:r>
          </a:p>
        </p:txBody>
      </p:sp>
      <p:sp>
        <p:nvSpPr>
          <p:cNvPr id="10" name="Rectangle: Rounded Corners 9">
            <a:extLst>
              <a:ext uri="{FF2B5EF4-FFF2-40B4-BE49-F238E27FC236}">
                <a16:creationId xmlns:a16="http://schemas.microsoft.com/office/drawing/2014/main" id="{FE742BDC-7603-4ADE-ECAD-DCABD51038C2}"/>
              </a:ext>
            </a:extLst>
          </p:cNvPr>
          <p:cNvSpPr/>
          <p:nvPr/>
        </p:nvSpPr>
        <p:spPr>
          <a:xfrm>
            <a:off x="313081" y="5690526"/>
            <a:ext cx="11475719" cy="51810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Lots of effort in understanding these 10Hz loss events, more information on LBOC </a:t>
            </a:r>
            <a:r>
              <a:rPr lang="en-US" dirty="0">
                <a:solidFill>
                  <a:schemeClr val="bg1"/>
                </a:solidFill>
                <a:hlinkClick r:id="rId3">
                  <a:extLst>
                    <a:ext uri="{A12FA001-AC4F-418D-AE19-62706E023703}">
                      <ahyp:hlinkClr xmlns:ahyp="http://schemas.microsoft.com/office/drawing/2018/hyperlinkcolor" val="tx"/>
                    </a:ext>
                  </a:extLst>
                </a:hlinkClick>
              </a:rPr>
              <a:t>#157</a:t>
            </a:r>
            <a:r>
              <a:rPr lang="en-US" dirty="0">
                <a:solidFill>
                  <a:schemeClr val="bg1"/>
                </a:solidFill>
              </a:rPr>
              <a:t> and </a:t>
            </a:r>
            <a:r>
              <a:rPr lang="en-US" dirty="0">
                <a:solidFill>
                  <a:schemeClr val="bg1"/>
                </a:solidFill>
                <a:hlinkClick r:id="rId4">
                  <a:extLst>
                    <a:ext uri="{A12FA001-AC4F-418D-AE19-62706E023703}">
                      <ahyp:hlinkClr xmlns:ahyp="http://schemas.microsoft.com/office/drawing/2018/hyperlinkcolor" val="tx"/>
                    </a:ext>
                  </a:extLst>
                </a:hlinkClick>
              </a:rPr>
              <a:t>#158</a:t>
            </a:r>
            <a:endParaRPr lang="en-GB" dirty="0">
              <a:solidFill>
                <a:schemeClr val="bg1"/>
              </a:solidFill>
            </a:endParaRPr>
          </a:p>
        </p:txBody>
      </p:sp>
      <p:sp>
        <p:nvSpPr>
          <p:cNvPr id="6" name="Title 2">
            <a:extLst>
              <a:ext uri="{FF2B5EF4-FFF2-40B4-BE49-F238E27FC236}">
                <a16:creationId xmlns:a16="http://schemas.microsoft.com/office/drawing/2014/main" id="{8A1DCBD4-8D80-040A-6F2B-5720C60A53CF}"/>
              </a:ext>
            </a:extLst>
          </p:cNvPr>
          <p:cNvSpPr txBox="1">
            <a:spLocks/>
          </p:cNvSpPr>
          <p:nvPr/>
        </p:nvSpPr>
        <p:spPr>
          <a:xfrm>
            <a:off x="407988" y="234848"/>
            <a:ext cx="11376025" cy="36512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667" dirty="0"/>
              <a:t>Pb ions: Beam losses and margin to dump during end of RAMP</a:t>
            </a:r>
          </a:p>
        </p:txBody>
      </p:sp>
    </p:spTree>
    <p:extLst>
      <p:ext uri="{BB962C8B-B14F-4D97-AF65-F5344CB8AC3E}">
        <p14:creationId xmlns:p14="http://schemas.microsoft.com/office/powerpoint/2010/main" val="18249889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29</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pic>
        <p:nvPicPr>
          <p:cNvPr id="4" name="Picture 3" descr="A graph showing a line&#10;&#10;Description automatically generated with medium confidence">
            <a:extLst>
              <a:ext uri="{FF2B5EF4-FFF2-40B4-BE49-F238E27FC236}">
                <a16:creationId xmlns:a16="http://schemas.microsoft.com/office/drawing/2014/main" id="{171AC6E5-4695-AB9C-B60E-1BB2E0A2A8AD}"/>
              </a:ext>
            </a:extLst>
          </p:cNvPr>
          <p:cNvPicPr>
            <a:picLocks noChangeAspect="1"/>
          </p:cNvPicPr>
          <p:nvPr/>
        </p:nvPicPr>
        <p:blipFill rotWithShape="1">
          <a:blip r:embed="rId3"/>
          <a:srcRect l="7016" r="18467"/>
          <a:stretch/>
        </p:blipFill>
        <p:spPr>
          <a:xfrm>
            <a:off x="370487" y="635207"/>
            <a:ext cx="5987679" cy="2678471"/>
          </a:xfrm>
          <a:prstGeom prst="rect">
            <a:avLst/>
          </a:prstGeom>
        </p:spPr>
      </p:pic>
      <p:pic>
        <p:nvPicPr>
          <p:cNvPr id="8" name="Picture 7" descr="A graph with numbers and a line&#10;&#10;Description automatically generated">
            <a:extLst>
              <a:ext uri="{FF2B5EF4-FFF2-40B4-BE49-F238E27FC236}">
                <a16:creationId xmlns:a16="http://schemas.microsoft.com/office/drawing/2014/main" id="{EF80CC37-5C51-D19D-AC47-53377DA96C5A}"/>
              </a:ext>
            </a:extLst>
          </p:cNvPr>
          <p:cNvPicPr>
            <a:picLocks noChangeAspect="1"/>
          </p:cNvPicPr>
          <p:nvPr/>
        </p:nvPicPr>
        <p:blipFill rotWithShape="1">
          <a:blip r:embed="rId4"/>
          <a:srcRect l="8447" r="22602"/>
          <a:stretch/>
        </p:blipFill>
        <p:spPr>
          <a:xfrm>
            <a:off x="6042419" y="472337"/>
            <a:ext cx="5779094" cy="2793792"/>
          </a:xfrm>
          <a:prstGeom prst="rect">
            <a:avLst/>
          </a:prstGeom>
        </p:spPr>
      </p:pic>
      <p:pic>
        <p:nvPicPr>
          <p:cNvPr id="10" name="Picture 9" descr="A graph with blue lines&#10;&#10;Description automatically generated">
            <a:extLst>
              <a:ext uri="{FF2B5EF4-FFF2-40B4-BE49-F238E27FC236}">
                <a16:creationId xmlns:a16="http://schemas.microsoft.com/office/drawing/2014/main" id="{2B141EE7-981B-387F-346C-6EFA2D786F43}"/>
              </a:ext>
            </a:extLst>
          </p:cNvPr>
          <p:cNvPicPr>
            <a:picLocks noChangeAspect="1"/>
          </p:cNvPicPr>
          <p:nvPr/>
        </p:nvPicPr>
        <p:blipFill rotWithShape="1">
          <a:blip r:embed="rId5"/>
          <a:srcRect l="7861" r="18510"/>
          <a:stretch/>
        </p:blipFill>
        <p:spPr>
          <a:xfrm>
            <a:off x="259679" y="3306750"/>
            <a:ext cx="6171127" cy="2793792"/>
          </a:xfrm>
          <a:prstGeom prst="rect">
            <a:avLst/>
          </a:prstGeom>
        </p:spPr>
      </p:pic>
      <p:pic>
        <p:nvPicPr>
          <p:cNvPr id="12" name="Picture 11" descr="A graph showing a number of different colored lines&#10;&#10;Description automatically generated">
            <a:extLst>
              <a:ext uri="{FF2B5EF4-FFF2-40B4-BE49-F238E27FC236}">
                <a16:creationId xmlns:a16="http://schemas.microsoft.com/office/drawing/2014/main" id="{B1238570-488C-E445-6F4F-AD9A4A25FE50}"/>
              </a:ext>
            </a:extLst>
          </p:cNvPr>
          <p:cNvPicPr>
            <a:picLocks noChangeAspect="1"/>
          </p:cNvPicPr>
          <p:nvPr/>
        </p:nvPicPr>
        <p:blipFill rotWithShape="1">
          <a:blip r:embed="rId6"/>
          <a:srcRect l="8164" r="22885"/>
          <a:stretch/>
        </p:blipFill>
        <p:spPr>
          <a:xfrm>
            <a:off x="6042419" y="3429000"/>
            <a:ext cx="5779096" cy="2793793"/>
          </a:xfrm>
          <a:prstGeom prst="rect">
            <a:avLst/>
          </a:prstGeom>
        </p:spPr>
      </p:pic>
      <p:sp>
        <p:nvSpPr>
          <p:cNvPr id="2" name="Title 2">
            <a:extLst>
              <a:ext uri="{FF2B5EF4-FFF2-40B4-BE49-F238E27FC236}">
                <a16:creationId xmlns:a16="http://schemas.microsoft.com/office/drawing/2014/main" id="{6167D2B7-3349-A25B-C374-DB0BDB3B665A}"/>
              </a:ext>
            </a:extLst>
          </p:cNvPr>
          <p:cNvSpPr txBox="1">
            <a:spLocks/>
          </p:cNvSpPr>
          <p:nvPr/>
        </p:nvSpPr>
        <p:spPr>
          <a:xfrm>
            <a:off x="1121326" y="2143025"/>
            <a:ext cx="2905546" cy="54302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000"/>
              <a:t>RS06 100Hz data  </a:t>
            </a:r>
            <a:endParaRPr lang="en-US" sz="2000" dirty="0"/>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Pb ions: Beam losses and margin to dump during end of RAMP</a:t>
            </a:r>
          </a:p>
        </p:txBody>
      </p:sp>
    </p:spTree>
    <p:extLst>
      <p:ext uri="{BB962C8B-B14F-4D97-AF65-F5344CB8AC3E}">
        <p14:creationId xmlns:p14="http://schemas.microsoft.com/office/powerpoint/2010/main" val="3549377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F250F20-D4D4-4276-801F-5600090968AD}"/>
              </a:ext>
            </a:extLst>
          </p:cNvPr>
          <p:cNvSpPr txBox="1"/>
          <p:nvPr/>
        </p:nvSpPr>
        <p:spPr>
          <a:xfrm>
            <a:off x="490057" y="281882"/>
            <a:ext cx="2964273" cy="492443"/>
          </a:xfrm>
          <a:prstGeom prst="rect">
            <a:avLst/>
          </a:prstGeom>
          <a:noFill/>
        </p:spPr>
        <p:txBody>
          <a:bodyPr wrap="none" rtlCol="0">
            <a:spAutoFit/>
          </a:bodyPr>
          <a:lstStyle/>
          <a:p>
            <a:r>
              <a:rPr lang="en-US" sz="2600" b="1" dirty="0">
                <a:latin typeface="+mj-lt"/>
              </a:rPr>
              <a:t>LHC BLM System</a:t>
            </a:r>
          </a:p>
        </p:txBody>
      </p:sp>
      <p:sp>
        <p:nvSpPr>
          <p:cNvPr id="4" name="Flowchart: Alternate Process 3">
            <a:extLst>
              <a:ext uri="{FF2B5EF4-FFF2-40B4-BE49-F238E27FC236}">
                <a16:creationId xmlns:a16="http://schemas.microsoft.com/office/drawing/2014/main" id="{92F659D6-4A2C-45EF-803A-F3C85669BDD9}"/>
              </a:ext>
            </a:extLst>
          </p:cNvPr>
          <p:cNvSpPr/>
          <p:nvPr/>
        </p:nvSpPr>
        <p:spPr>
          <a:xfrm>
            <a:off x="560539" y="3513675"/>
            <a:ext cx="2361108" cy="1144655"/>
          </a:xfrm>
          <a:prstGeom prst="flowChartAlternateProces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Continuous detection and monitoring of beam losses</a:t>
            </a:r>
          </a:p>
        </p:txBody>
      </p:sp>
      <p:sp>
        <p:nvSpPr>
          <p:cNvPr id="8" name="Arrow: Right 7">
            <a:extLst>
              <a:ext uri="{FF2B5EF4-FFF2-40B4-BE49-F238E27FC236}">
                <a16:creationId xmlns:a16="http://schemas.microsoft.com/office/drawing/2014/main" id="{FDD64B51-EA4D-46A2-85F4-7A5089D9D229}"/>
              </a:ext>
            </a:extLst>
          </p:cNvPr>
          <p:cNvSpPr/>
          <p:nvPr/>
        </p:nvSpPr>
        <p:spPr>
          <a:xfrm>
            <a:off x="3119038" y="3089728"/>
            <a:ext cx="1025531" cy="5695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lowchart: Alternate Process 9">
            <a:extLst>
              <a:ext uri="{FF2B5EF4-FFF2-40B4-BE49-F238E27FC236}">
                <a16:creationId xmlns:a16="http://schemas.microsoft.com/office/drawing/2014/main" id="{DF22FA4D-40AF-4B7B-9179-E7A1C2051F35}"/>
              </a:ext>
            </a:extLst>
          </p:cNvPr>
          <p:cNvSpPr/>
          <p:nvPr/>
        </p:nvSpPr>
        <p:spPr>
          <a:xfrm>
            <a:off x="4636982" y="3513675"/>
            <a:ext cx="2564168" cy="1144655"/>
          </a:xfrm>
          <a:prstGeom prst="flowChartAlternateProces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Comparison of measured losses with predetermined thresholds</a:t>
            </a:r>
          </a:p>
        </p:txBody>
      </p:sp>
      <p:sp>
        <p:nvSpPr>
          <p:cNvPr id="11" name="Arrow: Right 10">
            <a:extLst>
              <a:ext uri="{FF2B5EF4-FFF2-40B4-BE49-F238E27FC236}">
                <a16:creationId xmlns:a16="http://schemas.microsoft.com/office/drawing/2014/main" id="{BFB37144-3937-4746-8DAB-ED442A5ED4C9}"/>
              </a:ext>
            </a:extLst>
          </p:cNvPr>
          <p:cNvSpPr/>
          <p:nvPr/>
        </p:nvSpPr>
        <p:spPr>
          <a:xfrm>
            <a:off x="7836780" y="3089728"/>
            <a:ext cx="1025531" cy="5695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owchart: Alternate Process 11">
            <a:extLst>
              <a:ext uri="{FF2B5EF4-FFF2-40B4-BE49-F238E27FC236}">
                <a16:creationId xmlns:a16="http://schemas.microsoft.com/office/drawing/2014/main" id="{3ABEB16C-953E-4208-B6E9-2461DD18D394}"/>
              </a:ext>
            </a:extLst>
          </p:cNvPr>
          <p:cNvSpPr/>
          <p:nvPr/>
        </p:nvSpPr>
        <p:spPr>
          <a:xfrm>
            <a:off x="9000043" y="3530866"/>
            <a:ext cx="2564168" cy="1127464"/>
          </a:xfrm>
          <a:prstGeom prst="flowChartAlternateProces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Beams extraction if losses above the thresholds</a:t>
            </a:r>
          </a:p>
        </p:txBody>
      </p:sp>
      <p:pic>
        <p:nvPicPr>
          <p:cNvPr id="14" name="Picture 13" descr="A picture containing indoor, small, sitting, plane&#10;&#10;Description automatically generated">
            <a:extLst>
              <a:ext uri="{FF2B5EF4-FFF2-40B4-BE49-F238E27FC236}">
                <a16:creationId xmlns:a16="http://schemas.microsoft.com/office/drawing/2014/main" id="{C9C2D101-1551-49ED-A579-4F4BB65F83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057" y="1370133"/>
            <a:ext cx="2431590" cy="1824732"/>
          </a:xfrm>
          <a:prstGeom prst="rect">
            <a:avLst/>
          </a:prstGeom>
        </p:spPr>
      </p:pic>
      <p:pic>
        <p:nvPicPr>
          <p:cNvPr id="18" name="Picture 17" descr="A close up of a map&#10;&#10;Description automatically generated">
            <a:extLst>
              <a:ext uri="{FF2B5EF4-FFF2-40B4-BE49-F238E27FC236}">
                <a16:creationId xmlns:a16="http://schemas.microsoft.com/office/drawing/2014/main" id="{B3D43BC1-6479-4D1D-B1FB-29E84D754E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6253" y="1241468"/>
            <a:ext cx="3552795" cy="2082062"/>
          </a:xfrm>
          <a:prstGeom prst="rect">
            <a:avLst/>
          </a:prstGeom>
        </p:spPr>
      </p:pic>
      <p:pic>
        <p:nvPicPr>
          <p:cNvPr id="20" name="Picture 19" descr="A close up of a map&#10;&#10;Description automatically generated">
            <a:extLst>
              <a:ext uri="{FF2B5EF4-FFF2-40B4-BE49-F238E27FC236}">
                <a16:creationId xmlns:a16="http://schemas.microsoft.com/office/drawing/2014/main" id="{F6643492-5621-456D-BF4D-8FE0FA4F3E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54724" y="1345168"/>
            <a:ext cx="1933174" cy="1841118"/>
          </a:xfrm>
          <a:prstGeom prst="rect">
            <a:avLst/>
          </a:prstGeom>
        </p:spPr>
      </p:pic>
      <p:sp>
        <p:nvSpPr>
          <p:cNvPr id="3" name="Date Placeholder 2">
            <a:extLst>
              <a:ext uri="{FF2B5EF4-FFF2-40B4-BE49-F238E27FC236}">
                <a16:creationId xmlns:a16="http://schemas.microsoft.com/office/drawing/2014/main" id="{071AE40B-6615-5147-BC2F-F21E6B000A18}"/>
              </a:ext>
            </a:extLst>
          </p:cNvPr>
          <p:cNvSpPr>
            <a:spLocks noGrp="1"/>
          </p:cNvSpPr>
          <p:nvPr>
            <p:ph type="dt" sz="half" idx="10"/>
          </p:nvPr>
        </p:nvSpPr>
        <p:spPr/>
        <p:txBody>
          <a:bodyPr/>
          <a:lstStyle/>
          <a:p>
            <a:r>
              <a:rPr lang="en-US"/>
              <a:t>6 December 2023</a:t>
            </a:r>
            <a:endParaRPr lang="en-US" dirty="0"/>
          </a:p>
        </p:txBody>
      </p:sp>
      <p:sp>
        <p:nvSpPr>
          <p:cNvPr id="6" name="Footer Placeholder 5">
            <a:extLst>
              <a:ext uri="{FF2B5EF4-FFF2-40B4-BE49-F238E27FC236}">
                <a16:creationId xmlns:a16="http://schemas.microsoft.com/office/drawing/2014/main" id="{6424976D-9211-D3EA-4F90-1F75CB80B038}"/>
              </a:ext>
            </a:extLst>
          </p:cNvPr>
          <p:cNvSpPr>
            <a:spLocks noGrp="1"/>
          </p:cNvSpPr>
          <p:nvPr>
            <p:ph type="ftr" sz="quarter" idx="11"/>
          </p:nvPr>
        </p:nvSpPr>
        <p:spPr/>
        <p:txBody>
          <a:bodyPr/>
          <a:lstStyle/>
          <a:p>
            <a:r>
              <a:rPr lang="en-GB"/>
              <a:t>S.Morales - BLM thresholds and beam losses for protons and ions</a:t>
            </a:r>
            <a:endParaRPr lang="en-US"/>
          </a:p>
        </p:txBody>
      </p:sp>
      <p:sp>
        <p:nvSpPr>
          <p:cNvPr id="16" name="TextBox 15">
            <a:extLst>
              <a:ext uri="{FF2B5EF4-FFF2-40B4-BE49-F238E27FC236}">
                <a16:creationId xmlns:a16="http://schemas.microsoft.com/office/drawing/2014/main" id="{3A257025-2E74-FEE3-F314-E9320F6D0A69}"/>
              </a:ext>
            </a:extLst>
          </p:cNvPr>
          <p:cNvSpPr txBox="1"/>
          <p:nvPr/>
        </p:nvSpPr>
        <p:spPr>
          <a:xfrm>
            <a:off x="1127837" y="4848475"/>
            <a:ext cx="9274847" cy="769441"/>
          </a:xfrm>
          <a:prstGeom prst="rect">
            <a:avLst/>
          </a:prstGeom>
          <a:noFill/>
        </p:spPr>
        <p:txBody>
          <a:bodyPr wrap="none" rtlCol="0">
            <a:spAutoFit/>
          </a:bodyPr>
          <a:lstStyle/>
          <a:p>
            <a:r>
              <a:rPr lang="en-US" sz="2200" dirty="0"/>
              <a:t>LHC -&gt; 〜 4000 BLM detectors placed downstream the most likely loss locations</a:t>
            </a:r>
          </a:p>
          <a:p>
            <a:endParaRPr lang="en-FR" sz="2200" dirty="0"/>
          </a:p>
        </p:txBody>
      </p:sp>
      <p:sp>
        <p:nvSpPr>
          <p:cNvPr id="5" name="Rectangle: Rounded Corners 4">
            <a:extLst>
              <a:ext uri="{FF2B5EF4-FFF2-40B4-BE49-F238E27FC236}">
                <a16:creationId xmlns:a16="http://schemas.microsoft.com/office/drawing/2014/main" id="{56128466-441C-5DF4-3954-9E665406E55B}"/>
              </a:ext>
            </a:extLst>
          </p:cNvPr>
          <p:cNvSpPr/>
          <p:nvPr/>
        </p:nvSpPr>
        <p:spPr>
          <a:xfrm>
            <a:off x="1988168" y="5455368"/>
            <a:ext cx="8414516" cy="70538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The main function of the BLM system is to protect actively the machine against energy deposition from beam losses</a:t>
            </a:r>
            <a:endParaRPr lang="en-GB" dirty="0"/>
          </a:p>
        </p:txBody>
      </p:sp>
      <p:sp>
        <p:nvSpPr>
          <p:cNvPr id="9" name="Slide Number Placeholder 8">
            <a:extLst>
              <a:ext uri="{FF2B5EF4-FFF2-40B4-BE49-F238E27FC236}">
                <a16:creationId xmlns:a16="http://schemas.microsoft.com/office/drawing/2014/main" id="{6FBAC33C-A666-E5A9-A9D3-A1BD3F221B42}"/>
              </a:ext>
            </a:extLst>
          </p:cNvPr>
          <p:cNvSpPr>
            <a:spLocks noGrp="1"/>
          </p:cNvSpPr>
          <p:nvPr>
            <p:ph type="sldNum" sz="quarter" idx="12"/>
          </p:nvPr>
        </p:nvSpPr>
        <p:spPr/>
        <p:txBody>
          <a:bodyPr/>
          <a:lstStyle/>
          <a:p>
            <a:fld id="{37CA41F0-1E25-405E-BE56-0882C697D26D}" type="slidenum">
              <a:rPr lang="en-US" smtClean="0"/>
              <a:t>3</a:t>
            </a:fld>
            <a:endParaRPr lang="en-US"/>
          </a:p>
        </p:txBody>
      </p:sp>
      <p:sp>
        <p:nvSpPr>
          <p:cNvPr id="7" name="Oval 6">
            <a:extLst>
              <a:ext uri="{FF2B5EF4-FFF2-40B4-BE49-F238E27FC236}">
                <a16:creationId xmlns:a16="http://schemas.microsoft.com/office/drawing/2014/main" id="{D25B47DD-8075-38CB-1891-72C3CF8C00AF}"/>
              </a:ext>
            </a:extLst>
          </p:cNvPr>
          <p:cNvSpPr/>
          <p:nvPr/>
        </p:nvSpPr>
        <p:spPr>
          <a:xfrm>
            <a:off x="3933628" y="481781"/>
            <a:ext cx="4113805" cy="45720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95587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Pb ions: Beam losses and margin to dump during end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30</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graphicFrame>
        <p:nvGraphicFramePr>
          <p:cNvPr id="4" name="Table 3">
            <a:extLst>
              <a:ext uri="{FF2B5EF4-FFF2-40B4-BE49-F238E27FC236}">
                <a16:creationId xmlns:a16="http://schemas.microsoft.com/office/drawing/2014/main" id="{1822D1EB-EFD9-54CE-E3C3-50AC2DD9D5C2}"/>
              </a:ext>
            </a:extLst>
          </p:cNvPr>
          <p:cNvGraphicFramePr>
            <a:graphicFrameLocks noGrp="1"/>
          </p:cNvGraphicFramePr>
          <p:nvPr>
            <p:extLst>
              <p:ext uri="{D42A27DB-BD31-4B8C-83A1-F6EECF244321}">
                <p14:modId xmlns:p14="http://schemas.microsoft.com/office/powerpoint/2010/main" val="129538650"/>
              </p:ext>
            </p:extLst>
          </p:nvPr>
        </p:nvGraphicFramePr>
        <p:xfrm>
          <a:off x="313080" y="731520"/>
          <a:ext cx="11470929" cy="4802739"/>
        </p:xfrm>
        <a:graphic>
          <a:graphicData uri="http://schemas.openxmlformats.org/drawingml/2006/table">
            <a:tbl>
              <a:tblPr firstRow="1" bandRow="1">
                <a:tableStyleId>{8EC20E35-A176-4012-BC5E-935CFFF8708E}</a:tableStyleId>
              </a:tblPr>
              <a:tblGrid>
                <a:gridCol w="1092810">
                  <a:extLst>
                    <a:ext uri="{9D8B030D-6E8A-4147-A177-3AD203B41FA5}">
                      <a16:colId xmlns:a16="http://schemas.microsoft.com/office/drawing/2014/main" val="4222978261"/>
                    </a:ext>
                  </a:extLst>
                </a:gridCol>
                <a:gridCol w="1497330">
                  <a:extLst>
                    <a:ext uri="{9D8B030D-6E8A-4147-A177-3AD203B41FA5}">
                      <a16:colId xmlns:a16="http://schemas.microsoft.com/office/drawing/2014/main" val="1358265368"/>
                    </a:ext>
                  </a:extLst>
                </a:gridCol>
                <a:gridCol w="1849443">
                  <a:extLst>
                    <a:ext uri="{9D8B030D-6E8A-4147-A177-3AD203B41FA5}">
                      <a16:colId xmlns:a16="http://schemas.microsoft.com/office/drawing/2014/main" val="1499574504"/>
                    </a:ext>
                  </a:extLst>
                </a:gridCol>
                <a:gridCol w="1674561">
                  <a:extLst>
                    <a:ext uri="{9D8B030D-6E8A-4147-A177-3AD203B41FA5}">
                      <a16:colId xmlns:a16="http://schemas.microsoft.com/office/drawing/2014/main" val="1329699680"/>
                    </a:ext>
                  </a:extLst>
                </a:gridCol>
                <a:gridCol w="1674561">
                  <a:extLst>
                    <a:ext uri="{9D8B030D-6E8A-4147-A177-3AD203B41FA5}">
                      <a16:colId xmlns:a16="http://schemas.microsoft.com/office/drawing/2014/main" val="475933089"/>
                    </a:ext>
                  </a:extLst>
                </a:gridCol>
                <a:gridCol w="1167945">
                  <a:extLst>
                    <a:ext uri="{9D8B030D-6E8A-4147-A177-3AD203B41FA5}">
                      <a16:colId xmlns:a16="http://schemas.microsoft.com/office/drawing/2014/main" val="68395008"/>
                    </a:ext>
                  </a:extLst>
                </a:gridCol>
                <a:gridCol w="1464189">
                  <a:extLst>
                    <a:ext uri="{9D8B030D-6E8A-4147-A177-3AD203B41FA5}">
                      <a16:colId xmlns:a16="http://schemas.microsoft.com/office/drawing/2014/main" val="178637730"/>
                    </a:ext>
                  </a:extLst>
                </a:gridCol>
                <a:gridCol w="1050090">
                  <a:extLst>
                    <a:ext uri="{9D8B030D-6E8A-4147-A177-3AD203B41FA5}">
                      <a16:colId xmlns:a16="http://schemas.microsoft.com/office/drawing/2014/main" val="1742759859"/>
                    </a:ext>
                  </a:extLst>
                </a:gridCol>
              </a:tblGrid>
              <a:tr h="946768">
                <a:tc>
                  <a:txBody>
                    <a:bodyPr/>
                    <a:lstStyle/>
                    <a:p>
                      <a:r>
                        <a:rPr lang="en-US" dirty="0"/>
                        <a:t>Fills</a:t>
                      </a:r>
                      <a:endParaRPr lang="en-GB" dirty="0"/>
                    </a:p>
                  </a:txBody>
                  <a:tcPr/>
                </a:tc>
                <a:tc>
                  <a:txBody>
                    <a:bodyPr/>
                    <a:lstStyle/>
                    <a:p>
                      <a:r>
                        <a:rPr lang="en-US" dirty="0"/>
                        <a:t>Date</a:t>
                      </a:r>
                      <a:endParaRPr lang="en-GB" dirty="0"/>
                    </a:p>
                  </a:txBody>
                  <a:tcPr/>
                </a:tc>
                <a:tc>
                  <a:txBody>
                    <a:bodyPr/>
                    <a:lstStyle/>
                    <a:p>
                      <a:r>
                        <a:rPr lang="en-US" dirty="0"/>
                        <a:t>BLM</a:t>
                      </a:r>
                      <a:endParaRPr lang="en-GB" dirty="0"/>
                    </a:p>
                  </a:txBody>
                  <a:tcPr/>
                </a:tc>
                <a:tc>
                  <a:txBody>
                    <a:bodyPr/>
                    <a:lstStyle/>
                    <a:p>
                      <a:r>
                        <a:rPr lang="en-US" dirty="0"/>
                        <a:t>BLM threshold then (</a:t>
                      </a:r>
                      <a:r>
                        <a:rPr lang="en-US" dirty="0" err="1"/>
                        <a:t>Gy</a:t>
                      </a:r>
                      <a:r>
                        <a:rPr lang="en-US" dirty="0"/>
                        <a:t>/s)</a:t>
                      </a:r>
                      <a:endParaRPr lang="en-GB" dirty="0"/>
                    </a:p>
                  </a:txBody>
                  <a:tcPr/>
                </a:tc>
                <a:tc>
                  <a:txBody>
                    <a:bodyPr/>
                    <a:lstStyle/>
                    <a:p>
                      <a:r>
                        <a:rPr lang="en-US" dirty="0"/>
                        <a:t>BLM threshold end (</a:t>
                      </a:r>
                      <a:r>
                        <a:rPr lang="en-US" dirty="0" err="1"/>
                        <a:t>Gy</a:t>
                      </a:r>
                      <a:r>
                        <a:rPr lang="en-US" dirty="0"/>
                        <a:t>/s)</a:t>
                      </a:r>
                      <a:endParaRPr lang="en-GB" dirty="0"/>
                    </a:p>
                  </a:txBody>
                  <a:tcPr/>
                </a:tc>
                <a:tc>
                  <a:txBody>
                    <a:bodyPr/>
                    <a:lstStyle/>
                    <a:p>
                      <a:r>
                        <a:rPr lang="en-US" dirty="0"/>
                        <a:t>RS</a:t>
                      </a:r>
                      <a:endParaRPr lang="en-GB" dirty="0"/>
                    </a:p>
                  </a:txBody>
                  <a:tcPr/>
                </a:tc>
                <a:tc>
                  <a:txBody>
                    <a:bodyPr/>
                    <a:lstStyle/>
                    <a:p>
                      <a:r>
                        <a:rPr lang="en-US" dirty="0"/>
                        <a:t>Losses IR7 (kW)</a:t>
                      </a:r>
                      <a:endParaRPr lang="en-GB" dirty="0"/>
                    </a:p>
                  </a:txBody>
                  <a:tcPr/>
                </a:tc>
                <a:tc>
                  <a:txBody>
                    <a:bodyPr/>
                    <a:lstStyle/>
                    <a:p>
                      <a:r>
                        <a:rPr lang="en-US" dirty="0"/>
                        <a:t>Energy (</a:t>
                      </a:r>
                      <a:r>
                        <a:rPr lang="en-US" dirty="0" err="1"/>
                        <a:t>TeV</a:t>
                      </a:r>
                      <a:r>
                        <a:rPr lang="en-US" dirty="0"/>
                        <a:t>)</a:t>
                      </a:r>
                      <a:endParaRPr lang="en-GB" dirty="0"/>
                    </a:p>
                  </a:txBody>
                  <a:tcPr/>
                </a:tc>
                <a:extLst>
                  <a:ext uri="{0D108BD9-81ED-4DB2-BD59-A6C34878D82A}">
                    <a16:rowId xmlns:a16="http://schemas.microsoft.com/office/drawing/2014/main" val="3032761235"/>
                  </a:ext>
                </a:extLst>
              </a:tr>
              <a:tr h="1007762">
                <a:tc>
                  <a:txBody>
                    <a:bodyPr/>
                    <a:lstStyle/>
                    <a:p>
                      <a:r>
                        <a:rPr lang="en-US" dirty="0">
                          <a:solidFill>
                            <a:schemeClr val="tx1"/>
                          </a:solidFill>
                        </a:rPr>
                        <a:t>9195</a:t>
                      </a:r>
                      <a:endParaRPr lang="en-GB" dirty="0">
                        <a:solidFill>
                          <a:schemeClr val="tx1"/>
                        </a:solidFill>
                      </a:endParaRPr>
                    </a:p>
                  </a:txBody>
                  <a:tcPr/>
                </a:tc>
                <a:tc>
                  <a:txBody>
                    <a:bodyPr/>
                    <a:lstStyle/>
                    <a:p>
                      <a:r>
                        <a:rPr lang="en-US" dirty="0">
                          <a:solidFill>
                            <a:schemeClr val="tx1"/>
                          </a:solidFill>
                        </a:rPr>
                        <a:t>27-09-23 17:38:16</a:t>
                      </a:r>
                      <a:endParaRPr lang="en-GB" dirty="0">
                        <a:solidFill>
                          <a:schemeClr val="tx1"/>
                        </a:solidFill>
                      </a:endParaRPr>
                    </a:p>
                  </a:txBody>
                  <a:tcPr/>
                </a:tc>
                <a:tc>
                  <a:txBody>
                    <a:bodyPr/>
                    <a:lstStyle/>
                    <a:p>
                      <a:r>
                        <a:rPr lang="en-US" dirty="0">
                          <a:solidFill>
                            <a:schemeClr val="tx1"/>
                          </a:solidFill>
                        </a:rPr>
                        <a:t>BLMQI.06R7.B1E10_MQTL </a:t>
                      </a:r>
                      <a:endParaRPr lang="en-GB" dirty="0">
                        <a:solidFill>
                          <a:schemeClr val="tx1"/>
                        </a:solidFill>
                      </a:endParaRPr>
                    </a:p>
                  </a:txBody>
                  <a:tcPr/>
                </a:tc>
                <a:tc>
                  <a:txBody>
                    <a:bodyPr/>
                    <a:lstStyle/>
                    <a:p>
                      <a:r>
                        <a:rPr lang="en-US" dirty="0">
                          <a:solidFill>
                            <a:schemeClr val="tx1"/>
                          </a:solidFill>
                        </a:rPr>
                        <a:t>0.00026 0.00018</a:t>
                      </a:r>
                      <a:endParaRPr lang="en-GB" dirty="0">
                        <a:solidFill>
                          <a:schemeClr val="tx1"/>
                        </a:solidFill>
                      </a:endParaRPr>
                    </a:p>
                  </a:txBody>
                  <a:tcPr/>
                </a:tc>
                <a:tc>
                  <a:txBody>
                    <a:bodyPr/>
                    <a:lstStyle/>
                    <a:p>
                      <a:r>
                        <a:rPr lang="en-US" dirty="0">
                          <a:solidFill>
                            <a:srgbClr val="00B050"/>
                          </a:solidFill>
                        </a:rPr>
                        <a:t>0.014 </a:t>
                      </a:r>
                    </a:p>
                    <a:p>
                      <a:r>
                        <a:rPr lang="en-US" dirty="0">
                          <a:solidFill>
                            <a:srgbClr val="00B050"/>
                          </a:solidFill>
                        </a:rPr>
                        <a:t>0.014 </a:t>
                      </a:r>
                      <a:endParaRPr lang="en-GB" dirty="0">
                        <a:solidFill>
                          <a:srgbClr val="00B050"/>
                        </a:solidFill>
                      </a:endParaRPr>
                    </a:p>
                  </a:txBody>
                  <a:tcPr/>
                </a:tc>
                <a:tc>
                  <a:txBody>
                    <a:bodyPr/>
                    <a:lstStyle/>
                    <a:p>
                      <a:r>
                        <a:rPr lang="en-US" dirty="0">
                          <a:solidFill>
                            <a:schemeClr val="tx1"/>
                          </a:solidFill>
                        </a:rPr>
                        <a:t>RS10</a:t>
                      </a:r>
                    </a:p>
                    <a:p>
                      <a:r>
                        <a:rPr lang="en-US" dirty="0">
                          <a:solidFill>
                            <a:schemeClr val="tx1"/>
                          </a:solidFill>
                        </a:rPr>
                        <a:t>RS11</a:t>
                      </a:r>
                      <a:endParaRPr lang="en-GB" dirty="0">
                        <a:solidFill>
                          <a:schemeClr val="tx1"/>
                        </a:solidFill>
                      </a:endParaRPr>
                    </a:p>
                  </a:txBody>
                  <a:tcPr/>
                </a:tc>
                <a:tc>
                  <a:txBody>
                    <a:bodyPr/>
                    <a:lstStyle/>
                    <a:p>
                      <a:r>
                        <a:rPr lang="en-US" dirty="0">
                          <a:solidFill>
                            <a:srgbClr val="FF0000"/>
                          </a:solidFill>
                        </a:rPr>
                        <a:t>0.20</a:t>
                      </a:r>
                    </a:p>
                    <a:p>
                      <a:r>
                        <a:rPr lang="en-US" dirty="0">
                          <a:solidFill>
                            <a:schemeClr val="tx1"/>
                          </a:solidFill>
                        </a:rPr>
                        <a:t>10Hz AM</a:t>
                      </a:r>
                      <a:endParaRPr lang="en-GB" dirty="0">
                        <a:solidFill>
                          <a:schemeClr val="tx1"/>
                        </a:solidFill>
                      </a:endParaRPr>
                    </a:p>
                  </a:txBody>
                  <a:tcPr/>
                </a:tc>
                <a:tc>
                  <a:txBody>
                    <a:bodyPr/>
                    <a:lstStyle/>
                    <a:p>
                      <a:r>
                        <a:rPr lang="en-US" dirty="0">
                          <a:solidFill>
                            <a:schemeClr val="tx1"/>
                          </a:solidFill>
                        </a:rPr>
                        <a:t>5.6 </a:t>
                      </a:r>
                      <a:endParaRPr lang="en-GB" dirty="0">
                        <a:solidFill>
                          <a:schemeClr val="tx1"/>
                        </a:solidFill>
                      </a:endParaRPr>
                    </a:p>
                  </a:txBody>
                  <a:tcPr/>
                </a:tc>
                <a:extLst>
                  <a:ext uri="{0D108BD9-81ED-4DB2-BD59-A6C34878D82A}">
                    <a16:rowId xmlns:a16="http://schemas.microsoft.com/office/drawing/2014/main" val="1479257849"/>
                  </a:ext>
                </a:extLst>
              </a:tr>
              <a:tr h="949403">
                <a:tc>
                  <a:txBody>
                    <a:bodyPr/>
                    <a:lstStyle/>
                    <a:p>
                      <a:r>
                        <a:rPr lang="en-US" dirty="0">
                          <a:solidFill>
                            <a:schemeClr val="tx1"/>
                          </a:solidFill>
                        </a:rPr>
                        <a:t>9196</a:t>
                      </a:r>
                      <a:endParaRPr lang="en-GB" dirty="0">
                        <a:solidFill>
                          <a:schemeClr val="tx1"/>
                        </a:solidFill>
                      </a:endParaRPr>
                    </a:p>
                  </a:txBody>
                  <a:tcPr/>
                </a:tc>
                <a:tc>
                  <a:txBody>
                    <a:bodyPr/>
                    <a:lstStyle/>
                    <a:p>
                      <a:r>
                        <a:rPr lang="en-US" dirty="0">
                          <a:solidFill>
                            <a:schemeClr val="tx1"/>
                          </a:solidFill>
                        </a:rPr>
                        <a:t>27-09-23 19:42:17</a:t>
                      </a:r>
                      <a:endParaRPr lang="en-GB"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BLMTI.04L1.B1I10_TCTPH.4L1.B1 </a:t>
                      </a:r>
                      <a:endParaRPr lang="en-GB" dirty="0">
                        <a:solidFill>
                          <a:srgbClr val="FF0000"/>
                        </a:solidFill>
                      </a:endParaRPr>
                    </a:p>
                  </a:txBody>
                  <a:tcPr/>
                </a:tc>
                <a:tc>
                  <a:txBody>
                    <a:bodyPr/>
                    <a:lstStyle/>
                    <a:p>
                      <a:r>
                        <a:rPr lang="en-US" dirty="0">
                          <a:solidFill>
                            <a:schemeClr val="tx1"/>
                          </a:solidFill>
                        </a:rPr>
                        <a:t>0.00044</a:t>
                      </a:r>
                      <a:endParaRPr lang="en-GB" dirty="0">
                        <a:solidFill>
                          <a:schemeClr val="tx1"/>
                        </a:solidFill>
                      </a:endParaRPr>
                    </a:p>
                  </a:txBody>
                  <a:tcPr/>
                </a:tc>
                <a:tc>
                  <a:txBody>
                    <a:bodyPr/>
                    <a:lstStyle/>
                    <a:p>
                      <a:r>
                        <a:rPr lang="en-US" dirty="0">
                          <a:solidFill>
                            <a:srgbClr val="00B050"/>
                          </a:solidFill>
                        </a:rPr>
                        <a:t> 0.0058 </a:t>
                      </a:r>
                      <a:endParaRPr lang="en-GB" dirty="0">
                        <a:solidFill>
                          <a:srgbClr val="00B050"/>
                        </a:solidFill>
                      </a:endParaRPr>
                    </a:p>
                  </a:txBody>
                  <a:tcPr/>
                </a:tc>
                <a:tc>
                  <a:txBody>
                    <a:bodyPr/>
                    <a:lstStyle/>
                    <a:p>
                      <a:r>
                        <a:rPr lang="en-US" dirty="0">
                          <a:solidFill>
                            <a:schemeClr val="tx1"/>
                          </a:solidFill>
                        </a:rPr>
                        <a:t>RS08</a:t>
                      </a:r>
                      <a:endParaRPr lang="en-GB" dirty="0">
                        <a:solidFill>
                          <a:schemeClr val="tx1"/>
                        </a:solidFill>
                      </a:endParaRPr>
                    </a:p>
                  </a:txBody>
                  <a:tcPr/>
                </a:tc>
                <a:tc>
                  <a:txBody>
                    <a:bodyPr/>
                    <a:lstStyle/>
                    <a:p>
                      <a:r>
                        <a:rPr lang="en-US" dirty="0">
                          <a:solidFill>
                            <a:srgbClr val="FF0000"/>
                          </a:solidFill>
                        </a:rPr>
                        <a:t>2</a:t>
                      </a:r>
                    </a:p>
                    <a:p>
                      <a:r>
                        <a:rPr lang="en-US" dirty="0">
                          <a:solidFill>
                            <a:schemeClr val="tx1"/>
                          </a:solidFill>
                        </a:rPr>
                        <a:t>10Hz AM</a:t>
                      </a:r>
                      <a:endParaRPr lang="en-GB" dirty="0">
                        <a:solidFill>
                          <a:schemeClr val="tx1"/>
                        </a:solidFill>
                      </a:endParaRPr>
                    </a:p>
                  </a:txBody>
                  <a:tcPr/>
                </a:tc>
                <a:tc>
                  <a:txBody>
                    <a:bodyPr/>
                    <a:lstStyle/>
                    <a:p>
                      <a:r>
                        <a:rPr lang="en-US" dirty="0">
                          <a:solidFill>
                            <a:schemeClr val="tx1"/>
                          </a:solidFill>
                        </a:rPr>
                        <a:t>6.3</a:t>
                      </a:r>
                      <a:endParaRPr lang="en-GB" dirty="0">
                        <a:solidFill>
                          <a:schemeClr val="tx1"/>
                        </a:solidFill>
                      </a:endParaRPr>
                    </a:p>
                  </a:txBody>
                  <a:tcPr/>
                </a:tc>
                <a:extLst>
                  <a:ext uri="{0D108BD9-81ED-4DB2-BD59-A6C34878D82A}">
                    <a16:rowId xmlns:a16="http://schemas.microsoft.com/office/drawing/2014/main" val="2638324661"/>
                  </a:ext>
                </a:extLst>
              </a:tr>
              <a:tr h="949403">
                <a:tc>
                  <a:txBody>
                    <a:bodyPr/>
                    <a:lstStyle/>
                    <a:p>
                      <a:r>
                        <a:rPr lang="en-US" dirty="0">
                          <a:solidFill>
                            <a:schemeClr val="tx1"/>
                          </a:solidFill>
                        </a:rPr>
                        <a:t>9199</a:t>
                      </a:r>
                      <a:endParaRPr lang="en-GB" dirty="0">
                        <a:solidFill>
                          <a:schemeClr val="tx1"/>
                        </a:solidFill>
                      </a:endParaRPr>
                    </a:p>
                  </a:txBody>
                  <a:tcPr/>
                </a:tc>
                <a:tc>
                  <a:txBody>
                    <a:bodyPr/>
                    <a:lstStyle/>
                    <a:p>
                      <a:r>
                        <a:rPr lang="en-US" dirty="0">
                          <a:solidFill>
                            <a:schemeClr val="tx1"/>
                          </a:solidFill>
                        </a:rPr>
                        <a:t>28-09-23</a:t>
                      </a:r>
                    </a:p>
                    <a:p>
                      <a:r>
                        <a:rPr lang="en-GB" dirty="0">
                          <a:solidFill>
                            <a:schemeClr val="tx1"/>
                          </a:solidFill>
                        </a:rPr>
                        <a:t>03:15:53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BLMTI.04L1.B1I10_TCTPH.4L1.B1 </a:t>
                      </a:r>
                      <a:endParaRPr lang="en-GB" dirty="0">
                        <a:solidFill>
                          <a:srgbClr val="FF0000"/>
                        </a:solidFill>
                      </a:endParaRPr>
                    </a:p>
                  </a:txBody>
                  <a:tcPr/>
                </a:tc>
                <a:tc>
                  <a:txBody>
                    <a:bodyPr/>
                    <a:lstStyle/>
                    <a:p>
                      <a:r>
                        <a:rPr lang="en-US" dirty="0">
                          <a:solidFill>
                            <a:schemeClr val="tx1"/>
                          </a:solidFill>
                        </a:rPr>
                        <a:t>0.00028</a:t>
                      </a:r>
                      <a:endParaRPr lang="en-GB" dirty="0">
                        <a:solidFill>
                          <a:schemeClr val="tx1"/>
                        </a:solidFill>
                      </a:endParaRPr>
                    </a:p>
                  </a:txBody>
                  <a:tcPr/>
                </a:tc>
                <a:tc>
                  <a:txBody>
                    <a:bodyPr/>
                    <a:lstStyle/>
                    <a:p>
                      <a:r>
                        <a:rPr lang="en-US" dirty="0">
                          <a:solidFill>
                            <a:srgbClr val="00B050"/>
                          </a:solidFill>
                        </a:rPr>
                        <a:t>0.0058</a:t>
                      </a:r>
                      <a:endParaRPr lang="en-GB" dirty="0">
                        <a:solidFill>
                          <a:srgbClr val="00B050"/>
                        </a:solidFill>
                      </a:endParaRPr>
                    </a:p>
                  </a:txBody>
                  <a:tcPr/>
                </a:tc>
                <a:tc>
                  <a:txBody>
                    <a:bodyPr/>
                    <a:lstStyle/>
                    <a:p>
                      <a:r>
                        <a:rPr lang="en-US" dirty="0">
                          <a:solidFill>
                            <a:schemeClr val="tx1"/>
                          </a:solidFill>
                        </a:rPr>
                        <a:t>RS09</a:t>
                      </a:r>
                      <a:endParaRPr lang="en-GB" dirty="0">
                        <a:solidFill>
                          <a:schemeClr val="tx1"/>
                        </a:solidFill>
                      </a:endParaRPr>
                    </a:p>
                  </a:txBody>
                  <a:tcPr/>
                </a:tc>
                <a:tc>
                  <a:txBody>
                    <a:bodyPr/>
                    <a:lstStyle/>
                    <a:p>
                      <a:r>
                        <a:rPr lang="en-US" dirty="0">
                          <a:solidFill>
                            <a:srgbClr val="FF0000"/>
                          </a:solidFill>
                        </a:rPr>
                        <a:t>1.2 </a:t>
                      </a:r>
                    </a:p>
                    <a:p>
                      <a:r>
                        <a:rPr lang="en-US" dirty="0">
                          <a:solidFill>
                            <a:schemeClr val="tx1"/>
                          </a:solidFill>
                        </a:rPr>
                        <a:t>10Hz AM</a:t>
                      </a:r>
                      <a:endParaRPr lang="en-GB" dirty="0">
                        <a:solidFill>
                          <a:schemeClr val="tx1"/>
                        </a:solidFill>
                      </a:endParaRPr>
                    </a:p>
                  </a:txBody>
                  <a:tcPr/>
                </a:tc>
                <a:tc>
                  <a:txBody>
                    <a:bodyPr/>
                    <a:lstStyle/>
                    <a:p>
                      <a:r>
                        <a:rPr lang="en-US" dirty="0">
                          <a:solidFill>
                            <a:schemeClr val="tx1"/>
                          </a:solidFill>
                        </a:rPr>
                        <a:t>6.3</a:t>
                      </a:r>
                      <a:endParaRPr lang="en-GB" dirty="0">
                        <a:solidFill>
                          <a:schemeClr val="tx1"/>
                        </a:solidFill>
                      </a:endParaRPr>
                    </a:p>
                  </a:txBody>
                  <a:tcPr/>
                </a:tc>
                <a:extLst>
                  <a:ext uri="{0D108BD9-81ED-4DB2-BD59-A6C34878D82A}">
                    <a16:rowId xmlns:a16="http://schemas.microsoft.com/office/drawing/2014/main" val="2975546230"/>
                  </a:ext>
                </a:extLst>
              </a:tr>
              <a:tr h="949403">
                <a:tc>
                  <a:txBody>
                    <a:bodyPr/>
                    <a:lstStyle/>
                    <a:p>
                      <a:r>
                        <a:rPr lang="en-US" dirty="0">
                          <a:solidFill>
                            <a:schemeClr val="tx1"/>
                          </a:solidFill>
                        </a:rPr>
                        <a:t>9219</a:t>
                      </a:r>
                      <a:endParaRPr lang="en-GB" dirty="0">
                        <a:solidFill>
                          <a:schemeClr val="tx1"/>
                        </a:solidFill>
                      </a:endParaRPr>
                    </a:p>
                  </a:txBody>
                  <a:tcPr/>
                </a:tc>
                <a:tc>
                  <a:txBody>
                    <a:bodyPr/>
                    <a:lstStyle/>
                    <a:p>
                      <a:r>
                        <a:rPr lang="en-US" dirty="0">
                          <a:solidFill>
                            <a:schemeClr val="tx1"/>
                          </a:solidFill>
                        </a:rPr>
                        <a:t>03-10-23 02:16:10</a:t>
                      </a:r>
                      <a:endParaRPr lang="en-GB" dirty="0">
                        <a:solidFill>
                          <a:schemeClr val="tx1"/>
                        </a:solidFill>
                      </a:endParaRPr>
                    </a:p>
                  </a:txBody>
                  <a:tcPr/>
                </a:tc>
                <a:tc>
                  <a:txBody>
                    <a:bodyPr/>
                    <a:lstStyle/>
                    <a:p>
                      <a:r>
                        <a:rPr lang="en-US" dirty="0">
                          <a:solidFill>
                            <a:schemeClr val="tx1"/>
                          </a:solidFill>
                        </a:rPr>
                        <a:t>BLMQI.06R7.B1E20_MQTL </a:t>
                      </a:r>
                      <a:endParaRPr lang="en-GB" dirty="0">
                        <a:solidFill>
                          <a:schemeClr val="tx1"/>
                        </a:solidFill>
                      </a:endParaRPr>
                    </a:p>
                  </a:txBody>
                  <a:tcPr/>
                </a:tc>
                <a:tc>
                  <a:txBody>
                    <a:bodyPr/>
                    <a:lstStyle/>
                    <a:p>
                      <a:r>
                        <a:rPr lang="en-US" dirty="0">
                          <a:solidFill>
                            <a:schemeClr val="tx1"/>
                          </a:solidFill>
                        </a:rPr>
                        <a:t>0.0011</a:t>
                      </a:r>
                      <a:endParaRPr lang="en-GB" dirty="0">
                        <a:solidFill>
                          <a:schemeClr val="tx1"/>
                        </a:solidFill>
                      </a:endParaRPr>
                    </a:p>
                  </a:txBody>
                  <a:tcPr/>
                </a:tc>
                <a:tc>
                  <a:txBody>
                    <a:bodyPr/>
                    <a:lstStyle/>
                    <a:p>
                      <a:r>
                        <a:rPr lang="en-US" dirty="0">
                          <a:solidFill>
                            <a:srgbClr val="00B050"/>
                          </a:solidFill>
                        </a:rPr>
                        <a:t>0.0027</a:t>
                      </a:r>
                      <a:endParaRPr lang="en-GB" dirty="0">
                        <a:solidFill>
                          <a:srgbClr val="00B050"/>
                        </a:solidFill>
                      </a:endParaRPr>
                    </a:p>
                  </a:txBody>
                  <a:tcPr/>
                </a:tc>
                <a:tc>
                  <a:txBody>
                    <a:bodyPr/>
                    <a:lstStyle/>
                    <a:p>
                      <a:r>
                        <a:rPr lang="en-US" dirty="0">
                          <a:solidFill>
                            <a:schemeClr val="tx1"/>
                          </a:solidFill>
                        </a:rPr>
                        <a:t>RS08</a:t>
                      </a:r>
                      <a:endParaRPr lang="en-GB" dirty="0">
                        <a:solidFill>
                          <a:schemeClr val="tx1"/>
                        </a:solidFill>
                      </a:endParaRPr>
                    </a:p>
                  </a:txBody>
                  <a:tcPr/>
                </a:tc>
                <a:tc>
                  <a:txBody>
                    <a:bodyPr/>
                    <a:lstStyle/>
                    <a:p>
                      <a:r>
                        <a:rPr lang="en-US" dirty="0">
                          <a:solidFill>
                            <a:srgbClr val="FF0000"/>
                          </a:solidFill>
                        </a:rPr>
                        <a:t>4.4</a:t>
                      </a:r>
                    </a:p>
                    <a:p>
                      <a:r>
                        <a:rPr lang="en-US" dirty="0">
                          <a:solidFill>
                            <a:schemeClr val="tx1"/>
                          </a:solidFill>
                        </a:rPr>
                        <a:t>10Hz AM</a:t>
                      </a:r>
                      <a:endParaRPr lang="en-GB" dirty="0">
                        <a:solidFill>
                          <a:schemeClr val="tx1"/>
                        </a:solidFill>
                      </a:endParaRPr>
                    </a:p>
                  </a:txBody>
                  <a:tcPr/>
                </a:tc>
                <a:tc>
                  <a:txBody>
                    <a:bodyPr/>
                    <a:lstStyle/>
                    <a:p>
                      <a:r>
                        <a:rPr lang="en-US" dirty="0">
                          <a:solidFill>
                            <a:schemeClr val="tx1"/>
                          </a:solidFill>
                        </a:rPr>
                        <a:t>6.3</a:t>
                      </a:r>
                      <a:endParaRPr lang="en-GB" dirty="0">
                        <a:solidFill>
                          <a:schemeClr val="tx1"/>
                        </a:solidFill>
                      </a:endParaRPr>
                    </a:p>
                  </a:txBody>
                  <a:tcPr/>
                </a:tc>
                <a:extLst>
                  <a:ext uri="{0D108BD9-81ED-4DB2-BD59-A6C34878D82A}">
                    <a16:rowId xmlns:a16="http://schemas.microsoft.com/office/drawing/2014/main" val="1290603405"/>
                  </a:ext>
                </a:extLst>
              </a:tr>
            </a:tbl>
          </a:graphicData>
        </a:graphic>
      </p:graphicFrame>
      <p:sp>
        <p:nvSpPr>
          <p:cNvPr id="2" name="Rectangle: Rounded Corners 1">
            <a:extLst>
              <a:ext uri="{FF2B5EF4-FFF2-40B4-BE49-F238E27FC236}">
                <a16:creationId xmlns:a16="http://schemas.microsoft.com/office/drawing/2014/main" id="{D109D0C0-A511-9640-F80C-28064EF6FF3A}"/>
              </a:ext>
            </a:extLst>
          </p:cNvPr>
          <p:cNvSpPr/>
          <p:nvPr/>
        </p:nvSpPr>
        <p:spPr>
          <a:xfrm>
            <a:off x="313081" y="5642666"/>
            <a:ext cx="11475719" cy="51810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4 dumps at lower beam power loss than targeted (for channeling and amorphous), thresholds raised</a:t>
            </a:r>
            <a:endParaRPr lang="en-GB" dirty="0"/>
          </a:p>
        </p:txBody>
      </p:sp>
    </p:spTree>
    <p:extLst>
      <p:ext uri="{BB962C8B-B14F-4D97-AF65-F5344CB8AC3E}">
        <p14:creationId xmlns:p14="http://schemas.microsoft.com/office/powerpoint/2010/main" val="22342377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400" dirty="0"/>
              <a:t>Pb ions</a:t>
            </a:r>
            <a:r>
              <a:rPr lang="en-US" sz="2600" dirty="0"/>
              <a:t>: Beam losses and margin to dump during end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31</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graphicFrame>
        <p:nvGraphicFramePr>
          <p:cNvPr id="4" name="Table 3">
            <a:extLst>
              <a:ext uri="{FF2B5EF4-FFF2-40B4-BE49-F238E27FC236}">
                <a16:creationId xmlns:a16="http://schemas.microsoft.com/office/drawing/2014/main" id="{1822D1EB-EFD9-54CE-E3C3-50AC2DD9D5C2}"/>
              </a:ext>
            </a:extLst>
          </p:cNvPr>
          <p:cNvGraphicFramePr>
            <a:graphicFrameLocks noGrp="1"/>
          </p:cNvGraphicFramePr>
          <p:nvPr>
            <p:extLst>
              <p:ext uri="{D42A27DB-BD31-4B8C-83A1-F6EECF244321}">
                <p14:modId xmlns:p14="http://schemas.microsoft.com/office/powerpoint/2010/main" val="863516510"/>
              </p:ext>
            </p:extLst>
          </p:nvPr>
        </p:nvGraphicFramePr>
        <p:xfrm>
          <a:off x="313080" y="731520"/>
          <a:ext cx="11475720" cy="4652009"/>
        </p:xfrm>
        <a:graphic>
          <a:graphicData uri="http://schemas.openxmlformats.org/drawingml/2006/table">
            <a:tbl>
              <a:tblPr firstRow="1" bandRow="1">
                <a:tableStyleId>{8EC20E35-A176-4012-BC5E-935CFFF8708E}</a:tableStyleId>
              </a:tblPr>
              <a:tblGrid>
                <a:gridCol w="1081380">
                  <a:extLst>
                    <a:ext uri="{9D8B030D-6E8A-4147-A177-3AD203B41FA5}">
                      <a16:colId xmlns:a16="http://schemas.microsoft.com/office/drawing/2014/main" val="4222978261"/>
                    </a:ext>
                  </a:extLst>
                </a:gridCol>
                <a:gridCol w="1348740">
                  <a:extLst>
                    <a:ext uri="{9D8B030D-6E8A-4147-A177-3AD203B41FA5}">
                      <a16:colId xmlns:a16="http://schemas.microsoft.com/office/drawing/2014/main" val="1358265368"/>
                    </a:ext>
                  </a:extLst>
                </a:gridCol>
                <a:gridCol w="1873275">
                  <a:extLst>
                    <a:ext uri="{9D8B030D-6E8A-4147-A177-3AD203B41FA5}">
                      <a16:colId xmlns:a16="http://schemas.microsoft.com/office/drawing/2014/main" val="1499574504"/>
                    </a:ext>
                  </a:extLst>
                </a:gridCol>
                <a:gridCol w="1434465">
                  <a:extLst>
                    <a:ext uri="{9D8B030D-6E8A-4147-A177-3AD203B41FA5}">
                      <a16:colId xmlns:a16="http://schemas.microsoft.com/office/drawing/2014/main" val="1329699680"/>
                    </a:ext>
                  </a:extLst>
                </a:gridCol>
                <a:gridCol w="1434465">
                  <a:extLst>
                    <a:ext uri="{9D8B030D-6E8A-4147-A177-3AD203B41FA5}">
                      <a16:colId xmlns:a16="http://schemas.microsoft.com/office/drawing/2014/main" val="2860098286"/>
                    </a:ext>
                  </a:extLst>
                </a:gridCol>
                <a:gridCol w="1434465">
                  <a:extLst>
                    <a:ext uri="{9D8B030D-6E8A-4147-A177-3AD203B41FA5}">
                      <a16:colId xmlns:a16="http://schemas.microsoft.com/office/drawing/2014/main" val="68395008"/>
                    </a:ext>
                  </a:extLst>
                </a:gridCol>
                <a:gridCol w="1434465">
                  <a:extLst>
                    <a:ext uri="{9D8B030D-6E8A-4147-A177-3AD203B41FA5}">
                      <a16:colId xmlns:a16="http://schemas.microsoft.com/office/drawing/2014/main" val="178637730"/>
                    </a:ext>
                  </a:extLst>
                </a:gridCol>
                <a:gridCol w="1434465">
                  <a:extLst>
                    <a:ext uri="{9D8B030D-6E8A-4147-A177-3AD203B41FA5}">
                      <a16:colId xmlns:a16="http://schemas.microsoft.com/office/drawing/2014/main" val="3755049764"/>
                    </a:ext>
                  </a:extLst>
                </a:gridCol>
              </a:tblGrid>
              <a:tr h="985425">
                <a:tc>
                  <a:txBody>
                    <a:bodyPr/>
                    <a:lstStyle/>
                    <a:p>
                      <a:r>
                        <a:rPr lang="en-US" dirty="0"/>
                        <a:t>Fills</a:t>
                      </a:r>
                      <a:endParaRPr lang="en-GB" dirty="0"/>
                    </a:p>
                  </a:txBody>
                  <a:tcPr/>
                </a:tc>
                <a:tc>
                  <a:txBody>
                    <a:bodyPr/>
                    <a:lstStyle/>
                    <a:p>
                      <a:r>
                        <a:rPr lang="en-US" dirty="0"/>
                        <a:t>Date</a:t>
                      </a:r>
                      <a:endParaRPr lang="en-GB" dirty="0"/>
                    </a:p>
                  </a:txBody>
                  <a:tcPr/>
                </a:tc>
                <a:tc>
                  <a:txBody>
                    <a:bodyPr/>
                    <a:lstStyle/>
                    <a:p>
                      <a:r>
                        <a:rPr lang="en-US" dirty="0"/>
                        <a:t>BLM</a:t>
                      </a:r>
                      <a:endParaRPr lang="en-GB" dirty="0"/>
                    </a:p>
                  </a:txBody>
                  <a:tcPr/>
                </a:tc>
                <a:tc>
                  <a:txBody>
                    <a:bodyPr/>
                    <a:lstStyle/>
                    <a:p>
                      <a:r>
                        <a:rPr lang="en-US" dirty="0"/>
                        <a:t>BLM threshold then (</a:t>
                      </a:r>
                      <a:r>
                        <a:rPr lang="en-US" dirty="0" err="1"/>
                        <a:t>Gy</a:t>
                      </a:r>
                      <a:r>
                        <a:rPr lang="en-US" dirty="0"/>
                        <a:t>/s)</a:t>
                      </a:r>
                      <a:endParaRPr lang="en-GB" dirty="0"/>
                    </a:p>
                  </a:txBody>
                  <a:tcPr/>
                </a:tc>
                <a:tc>
                  <a:txBody>
                    <a:bodyPr/>
                    <a:lstStyle/>
                    <a:p>
                      <a:r>
                        <a:rPr lang="en-US" dirty="0"/>
                        <a:t>BLM threshold end (</a:t>
                      </a:r>
                      <a:r>
                        <a:rPr lang="en-US" dirty="0" err="1"/>
                        <a:t>Gy</a:t>
                      </a:r>
                      <a:r>
                        <a:rPr lang="en-US" dirty="0"/>
                        <a:t>/s)</a:t>
                      </a:r>
                      <a:endParaRPr lang="en-GB" dirty="0"/>
                    </a:p>
                  </a:txBody>
                  <a:tcPr/>
                </a:tc>
                <a:tc>
                  <a:txBody>
                    <a:bodyPr/>
                    <a:lstStyle/>
                    <a:p>
                      <a:r>
                        <a:rPr lang="en-US" dirty="0"/>
                        <a:t>RS</a:t>
                      </a:r>
                      <a:endParaRPr lang="en-GB" dirty="0"/>
                    </a:p>
                  </a:txBody>
                  <a:tcPr/>
                </a:tc>
                <a:tc>
                  <a:txBody>
                    <a:bodyPr/>
                    <a:lstStyle/>
                    <a:p>
                      <a:r>
                        <a:rPr lang="en-US" dirty="0"/>
                        <a:t>Losses IR7</a:t>
                      </a:r>
                    </a:p>
                    <a:p>
                      <a:r>
                        <a:rPr lang="en-US" dirty="0"/>
                        <a:t>(kW)</a:t>
                      </a:r>
                      <a:endParaRPr lang="en-GB" dirty="0"/>
                    </a:p>
                  </a:txBody>
                  <a:tcPr/>
                </a:tc>
                <a:tc>
                  <a:txBody>
                    <a:bodyPr/>
                    <a:lstStyle/>
                    <a:p>
                      <a:r>
                        <a:rPr lang="en-US" dirty="0"/>
                        <a:t>Energy (</a:t>
                      </a:r>
                      <a:r>
                        <a:rPr lang="en-US" dirty="0" err="1"/>
                        <a:t>TeV</a:t>
                      </a:r>
                      <a:r>
                        <a:rPr lang="en-US" dirty="0"/>
                        <a:t>)</a:t>
                      </a:r>
                      <a:endParaRPr lang="en-GB" dirty="0"/>
                    </a:p>
                  </a:txBody>
                  <a:tcPr/>
                </a:tc>
                <a:extLst>
                  <a:ext uri="{0D108BD9-81ED-4DB2-BD59-A6C34878D82A}">
                    <a16:rowId xmlns:a16="http://schemas.microsoft.com/office/drawing/2014/main" val="3032761235"/>
                  </a:ext>
                </a:extLst>
              </a:tr>
              <a:tr h="847867">
                <a:tc>
                  <a:txBody>
                    <a:bodyPr/>
                    <a:lstStyle/>
                    <a:p>
                      <a:r>
                        <a:rPr lang="en-US" dirty="0">
                          <a:solidFill>
                            <a:schemeClr val="tx1"/>
                          </a:solidFill>
                        </a:rPr>
                        <a:t>9265</a:t>
                      </a:r>
                      <a:endParaRPr lang="en-GB" dirty="0">
                        <a:solidFill>
                          <a:schemeClr val="tx1"/>
                        </a:solidFill>
                      </a:endParaRPr>
                    </a:p>
                  </a:txBody>
                  <a:tcPr/>
                </a:tc>
                <a:tc>
                  <a:txBody>
                    <a:bodyPr/>
                    <a:lstStyle/>
                    <a:p>
                      <a:r>
                        <a:rPr lang="en-US" dirty="0">
                          <a:solidFill>
                            <a:schemeClr val="tx1"/>
                          </a:solidFill>
                        </a:rPr>
                        <a:t>16-10-23 11:50:26</a:t>
                      </a:r>
                      <a:endParaRPr lang="en-GB"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kern="1200" dirty="0">
                          <a:solidFill>
                            <a:schemeClr val="tx1"/>
                          </a:solidFill>
                          <a:effectLst/>
                          <a:latin typeface="+mn-lt"/>
                          <a:ea typeface="+mn-ea"/>
                          <a:cs typeface="+mn-cs"/>
                        </a:rPr>
                        <a:t>BLMQI.11L7.B2I10_MQ</a:t>
                      </a:r>
                      <a:endParaRPr lang="en-GB" dirty="0">
                        <a:solidFill>
                          <a:schemeClr val="tx1"/>
                        </a:solidFill>
                      </a:endParaRPr>
                    </a:p>
                  </a:txBody>
                  <a:tcPr/>
                </a:tc>
                <a:tc>
                  <a:txBody>
                    <a:bodyPr/>
                    <a:lstStyle/>
                    <a:p>
                      <a:r>
                        <a:rPr lang="en-US" dirty="0">
                          <a:solidFill>
                            <a:schemeClr val="tx1"/>
                          </a:solidFill>
                        </a:rPr>
                        <a:t>0.0051</a:t>
                      </a:r>
                      <a:endParaRPr lang="en-GB" dirty="0">
                        <a:solidFill>
                          <a:schemeClr val="tx1"/>
                        </a:solidFill>
                      </a:endParaRPr>
                    </a:p>
                  </a:txBody>
                  <a:tcPr/>
                </a:tc>
                <a:tc>
                  <a:txBody>
                    <a:bodyPr/>
                    <a:lstStyle/>
                    <a:p>
                      <a:r>
                        <a:rPr lang="en-US" dirty="0">
                          <a:solidFill>
                            <a:srgbClr val="00B050"/>
                          </a:solidFill>
                        </a:rPr>
                        <a:t>0.0076</a:t>
                      </a:r>
                      <a:endParaRPr lang="en-GB" dirty="0">
                        <a:solidFill>
                          <a:srgbClr val="00B050"/>
                        </a:solidFill>
                      </a:endParaRPr>
                    </a:p>
                  </a:txBody>
                  <a:tcPr/>
                </a:tc>
                <a:tc>
                  <a:txBody>
                    <a:bodyPr/>
                    <a:lstStyle/>
                    <a:p>
                      <a:r>
                        <a:rPr lang="en-US" dirty="0">
                          <a:solidFill>
                            <a:schemeClr val="tx1"/>
                          </a:solidFill>
                        </a:rPr>
                        <a:t>RS08</a:t>
                      </a:r>
                      <a:endParaRPr lang="en-GB" dirty="0">
                        <a:solidFill>
                          <a:schemeClr val="tx1"/>
                        </a:solidFill>
                      </a:endParaRPr>
                    </a:p>
                  </a:txBody>
                  <a:tcPr/>
                </a:tc>
                <a:tc>
                  <a:txBody>
                    <a:bodyPr/>
                    <a:lstStyle/>
                    <a:p>
                      <a:r>
                        <a:rPr lang="en-US" dirty="0">
                          <a:solidFill>
                            <a:srgbClr val="00B050"/>
                          </a:solidFill>
                        </a:rPr>
                        <a:t>11.5</a:t>
                      </a:r>
                    </a:p>
                    <a:p>
                      <a:r>
                        <a:rPr lang="en-US" dirty="0">
                          <a:solidFill>
                            <a:schemeClr val="tx1"/>
                          </a:solidFill>
                        </a:rPr>
                        <a:t>10Hz AM</a:t>
                      </a:r>
                      <a:endParaRPr lang="en-GB" dirty="0">
                        <a:solidFill>
                          <a:schemeClr val="tx1"/>
                        </a:solidFill>
                      </a:endParaRPr>
                    </a:p>
                  </a:txBody>
                  <a:tcPr/>
                </a:tc>
                <a:tc>
                  <a:txBody>
                    <a:bodyPr/>
                    <a:lstStyle/>
                    <a:p>
                      <a:r>
                        <a:rPr lang="en-US" dirty="0">
                          <a:solidFill>
                            <a:schemeClr val="tx1"/>
                          </a:solidFill>
                        </a:rPr>
                        <a:t>6.2</a:t>
                      </a:r>
                      <a:endParaRPr lang="en-GB" dirty="0">
                        <a:solidFill>
                          <a:schemeClr val="tx1"/>
                        </a:solidFill>
                      </a:endParaRPr>
                    </a:p>
                  </a:txBody>
                  <a:tcPr/>
                </a:tc>
                <a:extLst>
                  <a:ext uri="{0D108BD9-81ED-4DB2-BD59-A6C34878D82A}">
                    <a16:rowId xmlns:a16="http://schemas.microsoft.com/office/drawing/2014/main" val="2515557385"/>
                  </a:ext>
                </a:extLst>
              </a:tr>
              <a:tr h="847867">
                <a:tc>
                  <a:txBody>
                    <a:bodyPr/>
                    <a:lstStyle/>
                    <a:p>
                      <a:r>
                        <a:rPr lang="en-US" dirty="0">
                          <a:solidFill>
                            <a:schemeClr val="tx1"/>
                          </a:solidFill>
                        </a:rPr>
                        <a:t>9266</a:t>
                      </a:r>
                      <a:endParaRPr lang="en-GB" dirty="0">
                        <a:solidFill>
                          <a:schemeClr val="tx1"/>
                        </a:solidFill>
                      </a:endParaRPr>
                    </a:p>
                  </a:txBody>
                  <a:tcPr/>
                </a:tc>
                <a:tc>
                  <a:txBody>
                    <a:bodyPr/>
                    <a:lstStyle/>
                    <a:p>
                      <a:r>
                        <a:rPr lang="en-US" dirty="0">
                          <a:solidFill>
                            <a:schemeClr val="tx1"/>
                          </a:solidFill>
                        </a:rPr>
                        <a:t>16-10-23 14:16:38</a:t>
                      </a:r>
                      <a:endParaRPr lang="en-GB"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kern="1200" dirty="0">
                          <a:solidFill>
                            <a:schemeClr val="tx1"/>
                          </a:solidFill>
                          <a:effectLst/>
                          <a:latin typeface="+mn-lt"/>
                          <a:ea typeface="+mn-ea"/>
                          <a:cs typeface="+mn-cs"/>
                        </a:rPr>
                        <a:t>BLMQI.11L7.B2I10_MQ</a:t>
                      </a:r>
                      <a:endParaRPr lang="en-GB" dirty="0">
                        <a:solidFill>
                          <a:schemeClr val="tx1"/>
                        </a:solidFill>
                      </a:endParaRPr>
                    </a:p>
                  </a:txBody>
                  <a:tcPr/>
                </a:tc>
                <a:tc>
                  <a:txBody>
                    <a:bodyPr/>
                    <a:lstStyle/>
                    <a:p>
                      <a:r>
                        <a:rPr lang="en-US" dirty="0">
                          <a:solidFill>
                            <a:schemeClr val="tx1"/>
                          </a:solidFill>
                        </a:rPr>
                        <a:t>0.0060</a:t>
                      </a:r>
                      <a:endParaRPr lang="en-GB" dirty="0">
                        <a:solidFill>
                          <a:schemeClr val="tx1"/>
                        </a:solidFill>
                      </a:endParaRPr>
                    </a:p>
                  </a:txBody>
                  <a:tcPr/>
                </a:tc>
                <a:tc>
                  <a:txBody>
                    <a:bodyPr/>
                    <a:lstStyle/>
                    <a:p>
                      <a:r>
                        <a:rPr lang="en-US" dirty="0">
                          <a:solidFill>
                            <a:srgbClr val="00B050"/>
                          </a:solidFill>
                        </a:rPr>
                        <a:t>0.0090</a:t>
                      </a:r>
                      <a:endParaRPr lang="en-GB" dirty="0">
                        <a:solidFill>
                          <a:srgbClr val="00B050"/>
                        </a:solidFill>
                      </a:endParaRPr>
                    </a:p>
                  </a:txBody>
                  <a:tcPr/>
                </a:tc>
                <a:tc>
                  <a:txBody>
                    <a:bodyPr/>
                    <a:lstStyle/>
                    <a:p>
                      <a:r>
                        <a:rPr lang="en-US" dirty="0">
                          <a:solidFill>
                            <a:schemeClr val="tx1"/>
                          </a:solidFill>
                        </a:rPr>
                        <a:t>RS08</a:t>
                      </a:r>
                      <a:endParaRPr lang="en-GB" dirty="0">
                        <a:solidFill>
                          <a:schemeClr val="tx1"/>
                        </a:solidFill>
                      </a:endParaRPr>
                    </a:p>
                  </a:txBody>
                  <a:tcPr/>
                </a:tc>
                <a:tc>
                  <a:txBody>
                    <a:bodyPr/>
                    <a:lstStyle/>
                    <a:p>
                      <a:r>
                        <a:rPr lang="en-US" dirty="0">
                          <a:solidFill>
                            <a:srgbClr val="00B050"/>
                          </a:solidFill>
                        </a:rPr>
                        <a:t>12.1</a:t>
                      </a:r>
                    </a:p>
                    <a:p>
                      <a:r>
                        <a:rPr lang="en-US" dirty="0">
                          <a:solidFill>
                            <a:schemeClr val="tx1"/>
                          </a:solidFill>
                        </a:rPr>
                        <a:t>10Hz AM</a:t>
                      </a:r>
                      <a:endParaRPr lang="en-GB" dirty="0">
                        <a:solidFill>
                          <a:schemeClr val="tx1"/>
                        </a:solidFill>
                      </a:endParaRPr>
                    </a:p>
                  </a:txBody>
                  <a:tcPr/>
                </a:tc>
                <a:tc>
                  <a:txBody>
                    <a:bodyPr/>
                    <a:lstStyle/>
                    <a:p>
                      <a:r>
                        <a:rPr lang="en-US" dirty="0">
                          <a:solidFill>
                            <a:schemeClr val="tx1"/>
                          </a:solidFill>
                        </a:rPr>
                        <a:t>6.0</a:t>
                      </a:r>
                      <a:endParaRPr lang="en-GB" dirty="0">
                        <a:solidFill>
                          <a:schemeClr val="tx1"/>
                        </a:solidFill>
                      </a:endParaRPr>
                    </a:p>
                  </a:txBody>
                  <a:tcPr/>
                </a:tc>
                <a:extLst>
                  <a:ext uri="{0D108BD9-81ED-4DB2-BD59-A6C34878D82A}">
                    <a16:rowId xmlns:a16="http://schemas.microsoft.com/office/drawing/2014/main" val="1479257849"/>
                  </a:ext>
                </a:extLst>
              </a:tr>
              <a:tr h="985425">
                <a:tc>
                  <a:txBody>
                    <a:bodyPr/>
                    <a:lstStyle/>
                    <a:p>
                      <a:r>
                        <a:rPr lang="en-US" dirty="0">
                          <a:solidFill>
                            <a:schemeClr val="tx1"/>
                          </a:solidFill>
                        </a:rPr>
                        <a:t>9272</a:t>
                      </a:r>
                      <a:endParaRPr lang="en-GB" dirty="0">
                        <a:solidFill>
                          <a:schemeClr val="tx1"/>
                        </a:solidFill>
                      </a:endParaRPr>
                    </a:p>
                  </a:txBody>
                  <a:tcPr/>
                </a:tc>
                <a:tc>
                  <a:txBody>
                    <a:bodyPr/>
                    <a:lstStyle/>
                    <a:p>
                      <a:r>
                        <a:rPr lang="en-US" dirty="0">
                          <a:solidFill>
                            <a:schemeClr val="tx1"/>
                          </a:solidFill>
                        </a:rPr>
                        <a:t>18-10-23 02:16:21</a:t>
                      </a:r>
                      <a:endParaRPr lang="en-GB"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BLMQI.06R7.B1E10_MQTL</a:t>
                      </a:r>
                      <a:endParaRPr lang="en-GB" dirty="0">
                        <a:solidFill>
                          <a:schemeClr val="tx1"/>
                        </a:solidFill>
                      </a:endParaRPr>
                    </a:p>
                  </a:txBody>
                  <a:tcPr/>
                </a:tc>
                <a:tc>
                  <a:txBody>
                    <a:bodyPr/>
                    <a:lstStyle/>
                    <a:p>
                      <a:r>
                        <a:rPr lang="en-US" dirty="0">
                          <a:solidFill>
                            <a:schemeClr val="tx1"/>
                          </a:solidFill>
                        </a:rPr>
                        <a:t>0.11</a:t>
                      </a:r>
                      <a:endParaRPr lang="en-GB" dirty="0">
                        <a:solidFill>
                          <a:schemeClr val="tx1"/>
                        </a:solidFill>
                      </a:endParaRPr>
                    </a:p>
                  </a:txBody>
                  <a:tcPr/>
                </a:tc>
                <a:tc>
                  <a:txBody>
                    <a:bodyPr/>
                    <a:lstStyle/>
                    <a:p>
                      <a:r>
                        <a:rPr lang="en-US" dirty="0">
                          <a:solidFill>
                            <a:schemeClr val="tx1"/>
                          </a:solidFill>
                        </a:rPr>
                        <a:t>0.11</a:t>
                      </a:r>
                      <a:endParaRPr lang="en-GB" dirty="0">
                        <a:solidFill>
                          <a:schemeClr val="tx1"/>
                        </a:solidFill>
                      </a:endParaRPr>
                    </a:p>
                  </a:txBody>
                  <a:tcPr/>
                </a:tc>
                <a:tc>
                  <a:txBody>
                    <a:bodyPr/>
                    <a:lstStyle/>
                    <a:p>
                      <a:r>
                        <a:rPr lang="en-US" dirty="0">
                          <a:solidFill>
                            <a:schemeClr val="tx1"/>
                          </a:solidFill>
                        </a:rPr>
                        <a:t>RS06</a:t>
                      </a:r>
                      <a:endParaRPr lang="en-GB" dirty="0">
                        <a:solidFill>
                          <a:schemeClr val="tx1"/>
                        </a:solidFill>
                      </a:endParaRPr>
                    </a:p>
                  </a:txBody>
                  <a:tcPr/>
                </a:tc>
                <a:tc>
                  <a:txBody>
                    <a:bodyPr/>
                    <a:lstStyle/>
                    <a:p>
                      <a:r>
                        <a:rPr lang="en-US" dirty="0">
                          <a:solidFill>
                            <a:srgbClr val="00B050"/>
                          </a:solidFill>
                        </a:rPr>
                        <a:t>99.3</a:t>
                      </a:r>
                    </a:p>
                    <a:p>
                      <a:r>
                        <a:rPr lang="en-US" dirty="0">
                          <a:solidFill>
                            <a:schemeClr val="tx1"/>
                          </a:solidFill>
                        </a:rPr>
                        <a:t>10Hz AM</a:t>
                      </a:r>
                      <a:endParaRPr lang="en-GB" dirty="0">
                        <a:solidFill>
                          <a:schemeClr val="tx1"/>
                        </a:solidFill>
                      </a:endParaRPr>
                    </a:p>
                  </a:txBody>
                  <a:tcPr/>
                </a:tc>
                <a:tc>
                  <a:txBody>
                    <a:bodyPr/>
                    <a:lstStyle/>
                    <a:p>
                      <a:r>
                        <a:rPr lang="en-US" dirty="0">
                          <a:solidFill>
                            <a:schemeClr val="tx1"/>
                          </a:solidFill>
                        </a:rPr>
                        <a:t>6.2</a:t>
                      </a:r>
                      <a:endParaRPr lang="en-GB" dirty="0">
                        <a:solidFill>
                          <a:schemeClr val="tx1"/>
                        </a:solidFill>
                      </a:endParaRPr>
                    </a:p>
                  </a:txBody>
                  <a:tcPr/>
                </a:tc>
                <a:extLst>
                  <a:ext uri="{0D108BD9-81ED-4DB2-BD59-A6C34878D82A}">
                    <a16:rowId xmlns:a16="http://schemas.microsoft.com/office/drawing/2014/main" val="2638324661"/>
                  </a:ext>
                </a:extLst>
              </a:tr>
              <a:tr h="985425">
                <a:tc>
                  <a:txBody>
                    <a:bodyPr/>
                    <a:lstStyle/>
                    <a:p>
                      <a:r>
                        <a:rPr lang="en-US" dirty="0">
                          <a:solidFill>
                            <a:schemeClr val="tx1"/>
                          </a:solidFill>
                        </a:rPr>
                        <a:t>9295</a:t>
                      </a:r>
                      <a:endParaRPr lang="en-GB" dirty="0">
                        <a:solidFill>
                          <a:schemeClr val="tx1"/>
                        </a:solidFill>
                      </a:endParaRPr>
                    </a:p>
                  </a:txBody>
                  <a:tcPr/>
                </a:tc>
                <a:tc>
                  <a:txBody>
                    <a:bodyPr/>
                    <a:lstStyle/>
                    <a:p>
                      <a:r>
                        <a:rPr lang="en-US" dirty="0">
                          <a:solidFill>
                            <a:schemeClr val="tx1"/>
                          </a:solidFill>
                        </a:rPr>
                        <a:t>24-10-23</a:t>
                      </a:r>
                    </a:p>
                    <a:p>
                      <a:r>
                        <a:rPr lang="en-GB" dirty="0">
                          <a:solidFill>
                            <a:schemeClr val="tx1"/>
                          </a:solidFill>
                        </a:rPr>
                        <a:t>00:15:42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BLMTI.04L2.B1E10_TCTPV.4L2.B1</a:t>
                      </a:r>
                      <a:endParaRPr lang="en-GB" dirty="0">
                        <a:solidFill>
                          <a:srgbClr val="FF0000"/>
                        </a:solidFill>
                      </a:endParaRPr>
                    </a:p>
                  </a:txBody>
                  <a:tcPr/>
                </a:tc>
                <a:tc>
                  <a:txBody>
                    <a:bodyPr/>
                    <a:lstStyle/>
                    <a:p>
                      <a:r>
                        <a:rPr lang="en-US" dirty="0">
                          <a:solidFill>
                            <a:schemeClr val="tx1"/>
                          </a:solidFill>
                        </a:rPr>
                        <a:t>0.0057</a:t>
                      </a:r>
                      <a:endParaRPr lang="en-GB" dirty="0">
                        <a:solidFill>
                          <a:schemeClr val="tx1"/>
                        </a:solidFill>
                      </a:endParaRPr>
                    </a:p>
                  </a:txBody>
                  <a:tcPr/>
                </a:tc>
                <a:tc>
                  <a:txBody>
                    <a:bodyPr/>
                    <a:lstStyle/>
                    <a:p>
                      <a:r>
                        <a:rPr lang="en-US" dirty="0">
                          <a:solidFill>
                            <a:srgbClr val="00B050"/>
                          </a:solidFill>
                        </a:rPr>
                        <a:t>0.01</a:t>
                      </a:r>
                      <a:endParaRPr lang="en-GB" dirty="0">
                        <a:solidFill>
                          <a:srgbClr val="00B050"/>
                        </a:solidFill>
                      </a:endParaRPr>
                    </a:p>
                  </a:txBody>
                  <a:tcPr/>
                </a:tc>
                <a:tc>
                  <a:txBody>
                    <a:bodyPr/>
                    <a:lstStyle/>
                    <a:p>
                      <a:r>
                        <a:rPr lang="en-US" dirty="0">
                          <a:solidFill>
                            <a:schemeClr val="tx1"/>
                          </a:solidFill>
                        </a:rPr>
                        <a:t>RS07</a:t>
                      </a:r>
                      <a:endParaRPr lang="en-GB" dirty="0">
                        <a:solidFill>
                          <a:schemeClr val="tx1"/>
                        </a:solidFill>
                      </a:endParaRPr>
                    </a:p>
                  </a:txBody>
                  <a:tcPr/>
                </a:tc>
                <a:tc>
                  <a:txBody>
                    <a:bodyPr/>
                    <a:lstStyle/>
                    <a:p>
                      <a:r>
                        <a:rPr lang="en-US" dirty="0">
                          <a:solidFill>
                            <a:srgbClr val="FF0000"/>
                          </a:solidFill>
                        </a:rPr>
                        <a:t>2</a:t>
                      </a:r>
                    </a:p>
                    <a:p>
                      <a:r>
                        <a:rPr lang="en-US" dirty="0">
                          <a:solidFill>
                            <a:schemeClr val="tx1"/>
                          </a:solidFill>
                        </a:rPr>
                        <a:t>10Hz AM</a:t>
                      </a:r>
                      <a:endParaRPr lang="en-GB" dirty="0">
                        <a:solidFill>
                          <a:schemeClr val="tx1"/>
                        </a:solidFill>
                      </a:endParaRPr>
                    </a:p>
                  </a:txBody>
                  <a:tcPr/>
                </a:tc>
                <a:tc>
                  <a:txBody>
                    <a:bodyPr/>
                    <a:lstStyle/>
                    <a:p>
                      <a:r>
                        <a:rPr lang="en-US" dirty="0">
                          <a:solidFill>
                            <a:schemeClr val="tx1"/>
                          </a:solidFill>
                        </a:rPr>
                        <a:t>6.7</a:t>
                      </a:r>
                      <a:endParaRPr lang="en-GB" dirty="0">
                        <a:solidFill>
                          <a:schemeClr val="tx1"/>
                        </a:solidFill>
                      </a:endParaRPr>
                    </a:p>
                  </a:txBody>
                  <a:tcPr/>
                </a:tc>
                <a:extLst>
                  <a:ext uri="{0D108BD9-81ED-4DB2-BD59-A6C34878D82A}">
                    <a16:rowId xmlns:a16="http://schemas.microsoft.com/office/drawing/2014/main" val="2975546230"/>
                  </a:ext>
                </a:extLst>
              </a:tr>
            </a:tbl>
          </a:graphicData>
        </a:graphic>
      </p:graphicFrame>
      <p:sp>
        <p:nvSpPr>
          <p:cNvPr id="2" name="Rectangle: Rounded Corners 1">
            <a:extLst>
              <a:ext uri="{FF2B5EF4-FFF2-40B4-BE49-F238E27FC236}">
                <a16:creationId xmlns:a16="http://schemas.microsoft.com/office/drawing/2014/main" id="{18C18856-4CAD-296A-6392-7107E61633CD}"/>
              </a:ext>
            </a:extLst>
          </p:cNvPr>
          <p:cNvSpPr/>
          <p:nvPr/>
        </p:nvSpPr>
        <p:spPr>
          <a:xfrm>
            <a:off x="598831" y="5510348"/>
            <a:ext cx="11299799" cy="70818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3 dumps at targeted beam power loss for amorphous, some thresholds raised; </a:t>
            </a:r>
          </a:p>
          <a:p>
            <a:pPr algn="ctr"/>
            <a:r>
              <a:rPr lang="en-US" dirty="0"/>
              <a:t>1 beam dump at lower beam power loss</a:t>
            </a:r>
            <a:endParaRPr lang="en-GB" dirty="0"/>
          </a:p>
        </p:txBody>
      </p:sp>
    </p:spTree>
    <p:extLst>
      <p:ext uri="{BB962C8B-B14F-4D97-AF65-F5344CB8AC3E}">
        <p14:creationId xmlns:p14="http://schemas.microsoft.com/office/powerpoint/2010/main" val="2006877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400" dirty="0"/>
              <a:t>Pb ions</a:t>
            </a:r>
            <a:r>
              <a:rPr lang="en-US" sz="2600" dirty="0"/>
              <a:t>: Beam losses and margin to dump during ADJUST</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32</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pic>
        <p:nvPicPr>
          <p:cNvPr id="4" name="Picture 3" descr="A screen shot of a graph&#10;&#10;Description automatically generated">
            <a:extLst>
              <a:ext uri="{FF2B5EF4-FFF2-40B4-BE49-F238E27FC236}">
                <a16:creationId xmlns:a16="http://schemas.microsoft.com/office/drawing/2014/main" id="{79382D4D-FC5E-A7C6-A37F-2065BE8C5925}"/>
              </a:ext>
            </a:extLst>
          </p:cNvPr>
          <p:cNvPicPr>
            <a:picLocks noChangeAspect="1"/>
          </p:cNvPicPr>
          <p:nvPr/>
        </p:nvPicPr>
        <p:blipFill rotWithShape="1">
          <a:blip r:embed="rId3"/>
          <a:srcRect b="11515"/>
          <a:stretch/>
        </p:blipFill>
        <p:spPr>
          <a:xfrm>
            <a:off x="-829639" y="538213"/>
            <a:ext cx="12192000" cy="2697011"/>
          </a:xfrm>
          <a:prstGeom prst="rect">
            <a:avLst/>
          </a:prstGeom>
        </p:spPr>
      </p:pic>
      <p:pic>
        <p:nvPicPr>
          <p:cNvPr id="8" name="Picture 7" descr="A screen shot of a graph&#10;&#10;Description automatically generated">
            <a:extLst>
              <a:ext uri="{FF2B5EF4-FFF2-40B4-BE49-F238E27FC236}">
                <a16:creationId xmlns:a16="http://schemas.microsoft.com/office/drawing/2014/main" id="{9C222859-604B-B4A6-5FBC-06DF9AE019A8}"/>
              </a:ext>
            </a:extLst>
          </p:cNvPr>
          <p:cNvPicPr>
            <a:picLocks noChangeAspect="1"/>
          </p:cNvPicPr>
          <p:nvPr/>
        </p:nvPicPr>
        <p:blipFill rotWithShape="1">
          <a:blip r:embed="rId4"/>
          <a:srcRect t="11515"/>
          <a:stretch/>
        </p:blipFill>
        <p:spPr>
          <a:xfrm>
            <a:off x="-829639" y="3514620"/>
            <a:ext cx="12192000" cy="2697012"/>
          </a:xfrm>
          <a:prstGeom prst="rect">
            <a:avLst/>
          </a:prstGeom>
        </p:spPr>
      </p:pic>
      <p:sp>
        <p:nvSpPr>
          <p:cNvPr id="2" name="TextBox 1">
            <a:extLst>
              <a:ext uri="{FF2B5EF4-FFF2-40B4-BE49-F238E27FC236}">
                <a16:creationId xmlns:a16="http://schemas.microsoft.com/office/drawing/2014/main" id="{9B9EDA10-5285-B034-BA1B-6DDD840C41D2}"/>
              </a:ext>
            </a:extLst>
          </p:cNvPr>
          <p:cNvSpPr txBox="1"/>
          <p:nvPr/>
        </p:nvSpPr>
        <p:spPr>
          <a:xfrm>
            <a:off x="981108" y="2866916"/>
            <a:ext cx="4733892" cy="553998"/>
          </a:xfrm>
          <a:prstGeom prst="rect">
            <a:avLst/>
          </a:prstGeom>
          <a:noFill/>
        </p:spPr>
        <p:txBody>
          <a:bodyPr wrap="square" lIns="0" tIns="0" rIns="0" bIns="0" rtlCol="0">
            <a:spAutoFit/>
          </a:bodyPr>
          <a:lstStyle/>
          <a:p>
            <a:pPr algn="l"/>
            <a:r>
              <a:rPr lang="en-US" dirty="0"/>
              <a:t>Minimum beam lifetime degrading for Beam 2, improved after ALICE polarity change</a:t>
            </a:r>
            <a:endParaRPr lang="en-GB" dirty="0"/>
          </a:p>
        </p:txBody>
      </p:sp>
      <p:sp>
        <p:nvSpPr>
          <p:cNvPr id="6" name="TextBox 5">
            <a:extLst>
              <a:ext uri="{FF2B5EF4-FFF2-40B4-BE49-F238E27FC236}">
                <a16:creationId xmlns:a16="http://schemas.microsoft.com/office/drawing/2014/main" id="{87573D6D-5560-12F4-9444-FE7E5EEBCE7C}"/>
              </a:ext>
            </a:extLst>
          </p:cNvPr>
          <p:cNvSpPr txBox="1"/>
          <p:nvPr/>
        </p:nvSpPr>
        <p:spPr>
          <a:xfrm>
            <a:off x="2534289" y="5549356"/>
            <a:ext cx="5011083" cy="276999"/>
          </a:xfrm>
          <a:prstGeom prst="rect">
            <a:avLst/>
          </a:prstGeom>
          <a:noFill/>
        </p:spPr>
        <p:txBody>
          <a:bodyPr wrap="square" lIns="0" tIns="0" rIns="0" bIns="0" rtlCol="0">
            <a:spAutoFit/>
          </a:bodyPr>
          <a:lstStyle/>
          <a:p>
            <a:pPr algn="l"/>
            <a:r>
              <a:rPr lang="en-US" dirty="0"/>
              <a:t>Maximum beam power loss below the limits</a:t>
            </a:r>
            <a:endParaRPr lang="en-GB" dirty="0"/>
          </a:p>
        </p:txBody>
      </p:sp>
      <p:sp>
        <p:nvSpPr>
          <p:cNvPr id="7" name="Oval 6">
            <a:extLst>
              <a:ext uri="{FF2B5EF4-FFF2-40B4-BE49-F238E27FC236}">
                <a16:creationId xmlns:a16="http://schemas.microsoft.com/office/drawing/2014/main" id="{4C0BE12C-B91A-7969-24E1-B286B86AD2C8}"/>
              </a:ext>
            </a:extLst>
          </p:cNvPr>
          <p:cNvSpPr/>
          <p:nvPr/>
        </p:nvSpPr>
        <p:spPr>
          <a:xfrm>
            <a:off x="7011951" y="4538876"/>
            <a:ext cx="211809" cy="101048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4CC70945-61E8-29B3-E2D4-A52EE9EE5B6D}"/>
              </a:ext>
            </a:extLst>
          </p:cNvPr>
          <p:cNvSpPr txBox="1"/>
          <p:nvPr/>
        </p:nvSpPr>
        <p:spPr>
          <a:xfrm>
            <a:off x="6831345" y="4300331"/>
            <a:ext cx="2624966" cy="215444"/>
          </a:xfrm>
          <a:prstGeom prst="rect">
            <a:avLst/>
          </a:prstGeom>
          <a:noFill/>
        </p:spPr>
        <p:txBody>
          <a:bodyPr wrap="square" lIns="0" tIns="0" rIns="0" bIns="0" rtlCol="0">
            <a:spAutoFit/>
          </a:bodyPr>
          <a:lstStyle/>
          <a:p>
            <a:pPr algn="l"/>
            <a:r>
              <a:rPr lang="en-US" sz="1400" dirty="0"/>
              <a:t>TCLD </a:t>
            </a:r>
            <a:endParaRPr lang="en-GB" sz="1400" dirty="0"/>
          </a:p>
        </p:txBody>
      </p:sp>
      <p:sp>
        <p:nvSpPr>
          <p:cNvPr id="10" name="Oval 9">
            <a:extLst>
              <a:ext uri="{FF2B5EF4-FFF2-40B4-BE49-F238E27FC236}">
                <a16:creationId xmlns:a16="http://schemas.microsoft.com/office/drawing/2014/main" id="{D6A1A179-26CD-5BBA-A73C-8DA11075B457}"/>
              </a:ext>
            </a:extLst>
          </p:cNvPr>
          <p:cNvSpPr/>
          <p:nvPr/>
        </p:nvSpPr>
        <p:spPr>
          <a:xfrm>
            <a:off x="8161183" y="4323431"/>
            <a:ext cx="211809" cy="150292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F3704A1D-087D-C781-E318-5A353FC59B05}"/>
              </a:ext>
            </a:extLst>
          </p:cNvPr>
          <p:cNvSpPr txBox="1"/>
          <p:nvPr/>
        </p:nvSpPr>
        <p:spPr>
          <a:xfrm>
            <a:off x="7980577" y="4084887"/>
            <a:ext cx="2624966" cy="215444"/>
          </a:xfrm>
          <a:prstGeom prst="rect">
            <a:avLst/>
          </a:prstGeom>
          <a:noFill/>
        </p:spPr>
        <p:txBody>
          <a:bodyPr wrap="square" lIns="0" tIns="0" rIns="0" bIns="0" rtlCol="0">
            <a:spAutoFit/>
          </a:bodyPr>
          <a:lstStyle/>
          <a:p>
            <a:pPr algn="l"/>
            <a:r>
              <a:rPr lang="en-US" sz="1400" dirty="0"/>
              <a:t>Q6 R7 </a:t>
            </a:r>
            <a:endParaRPr lang="en-GB" sz="1400" dirty="0"/>
          </a:p>
        </p:txBody>
      </p:sp>
      <p:sp>
        <p:nvSpPr>
          <p:cNvPr id="12" name="Oval 11">
            <a:extLst>
              <a:ext uri="{FF2B5EF4-FFF2-40B4-BE49-F238E27FC236}">
                <a16:creationId xmlns:a16="http://schemas.microsoft.com/office/drawing/2014/main" id="{C16BD050-0FD8-C40A-0199-D3C3F849D86C}"/>
              </a:ext>
            </a:extLst>
          </p:cNvPr>
          <p:cNvSpPr/>
          <p:nvPr/>
        </p:nvSpPr>
        <p:spPr>
          <a:xfrm>
            <a:off x="8478019" y="4184932"/>
            <a:ext cx="211809" cy="150292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5744E1B5-7CC8-E652-8C66-1C9D3145C1CC}"/>
              </a:ext>
            </a:extLst>
          </p:cNvPr>
          <p:cNvSpPr txBox="1"/>
          <p:nvPr/>
        </p:nvSpPr>
        <p:spPr>
          <a:xfrm>
            <a:off x="9183733" y="4215709"/>
            <a:ext cx="2948648" cy="215444"/>
          </a:xfrm>
          <a:prstGeom prst="rect">
            <a:avLst/>
          </a:prstGeom>
          <a:noFill/>
        </p:spPr>
        <p:txBody>
          <a:bodyPr wrap="square" lIns="0" tIns="0" rIns="0" bIns="0" rtlCol="0">
            <a:spAutoFit/>
          </a:bodyPr>
          <a:lstStyle/>
          <a:p>
            <a:pPr algn="l"/>
            <a:r>
              <a:rPr lang="en-US" sz="1400" dirty="0"/>
              <a:t>Quench test </a:t>
            </a:r>
            <a:endParaRPr lang="en-GB" sz="1400" dirty="0"/>
          </a:p>
        </p:txBody>
      </p:sp>
      <p:sp>
        <p:nvSpPr>
          <p:cNvPr id="14" name="Oval 13">
            <a:extLst>
              <a:ext uri="{FF2B5EF4-FFF2-40B4-BE49-F238E27FC236}">
                <a16:creationId xmlns:a16="http://schemas.microsoft.com/office/drawing/2014/main" id="{C3F29D7A-5563-AEDF-4F62-B5FEE2574845}"/>
              </a:ext>
            </a:extLst>
          </p:cNvPr>
          <p:cNvSpPr/>
          <p:nvPr/>
        </p:nvSpPr>
        <p:spPr>
          <a:xfrm>
            <a:off x="9601133" y="4445049"/>
            <a:ext cx="237927" cy="68702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74E075AB-CF1C-8581-D2E6-1B27E9F2AB44}"/>
              </a:ext>
            </a:extLst>
          </p:cNvPr>
          <p:cNvSpPr/>
          <p:nvPr/>
        </p:nvSpPr>
        <p:spPr>
          <a:xfrm>
            <a:off x="8896715" y="5116445"/>
            <a:ext cx="237927" cy="68702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98B9B3E-3CC3-251E-CD67-DD3AEB938BB1}"/>
              </a:ext>
            </a:extLst>
          </p:cNvPr>
          <p:cNvSpPr txBox="1"/>
          <p:nvPr/>
        </p:nvSpPr>
        <p:spPr>
          <a:xfrm>
            <a:off x="8413713" y="5867419"/>
            <a:ext cx="2948648" cy="215444"/>
          </a:xfrm>
          <a:prstGeom prst="rect">
            <a:avLst/>
          </a:prstGeom>
          <a:noFill/>
        </p:spPr>
        <p:txBody>
          <a:bodyPr wrap="square" lIns="0" tIns="0" rIns="0" bIns="0" rtlCol="0">
            <a:spAutoFit/>
          </a:bodyPr>
          <a:lstStyle/>
          <a:p>
            <a:pPr algn="l"/>
            <a:r>
              <a:rPr lang="en-US" sz="1400" dirty="0"/>
              <a:t>Circuit breaker issue</a:t>
            </a:r>
            <a:endParaRPr lang="en-GB" sz="1400" dirty="0"/>
          </a:p>
        </p:txBody>
      </p:sp>
      <p:sp>
        <p:nvSpPr>
          <p:cNvPr id="17" name="Rectangle: Rounded Corners 16">
            <a:extLst>
              <a:ext uri="{FF2B5EF4-FFF2-40B4-BE49-F238E27FC236}">
                <a16:creationId xmlns:a16="http://schemas.microsoft.com/office/drawing/2014/main" id="{684047E4-4942-C3CD-C4A1-6AF2CDF4239A}"/>
              </a:ext>
            </a:extLst>
          </p:cNvPr>
          <p:cNvSpPr/>
          <p:nvPr/>
        </p:nvSpPr>
        <p:spPr>
          <a:xfrm>
            <a:off x="10336304" y="2960370"/>
            <a:ext cx="1686730" cy="309133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3 beam dumps at RS06 (1ms), 10Hz loss structure present in all, crystal seems to go out of channeling</a:t>
            </a:r>
            <a:endParaRPr lang="en-GB" dirty="0"/>
          </a:p>
        </p:txBody>
      </p:sp>
    </p:spTree>
    <p:extLst>
      <p:ext uri="{BB962C8B-B14F-4D97-AF65-F5344CB8AC3E}">
        <p14:creationId xmlns:p14="http://schemas.microsoft.com/office/powerpoint/2010/main" val="13533745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400" dirty="0"/>
              <a:t>Pb ions</a:t>
            </a:r>
            <a:r>
              <a:rPr lang="en-US" sz="2600" dirty="0"/>
              <a:t>: Beam losses and margin to dump during ADJUST</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33</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graphicFrame>
        <p:nvGraphicFramePr>
          <p:cNvPr id="4" name="Table 3">
            <a:extLst>
              <a:ext uri="{FF2B5EF4-FFF2-40B4-BE49-F238E27FC236}">
                <a16:creationId xmlns:a16="http://schemas.microsoft.com/office/drawing/2014/main" id="{EE04A10D-4E80-C316-C3F3-2349288D92FB}"/>
              </a:ext>
            </a:extLst>
          </p:cNvPr>
          <p:cNvGraphicFramePr>
            <a:graphicFrameLocks noGrp="1"/>
          </p:cNvGraphicFramePr>
          <p:nvPr>
            <p:extLst>
              <p:ext uri="{D42A27DB-BD31-4B8C-83A1-F6EECF244321}">
                <p14:modId xmlns:p14="http://schemas.microsoft.com/office/powerpoint/2010/main" val="3068770318"/>
              </p:ext>
            </p:extLst>
          </p:nvPr>
        </p:nvGraphicFramePr>
        <p:xfrm>
          <a:off x="313080" y="731520"/>
          <a:ext cx="11183976" cy="3000348"/>
        </p:xfrm>
        <a:graphic>
          <a:graphicData uri="http://schemas.openxmlformats.org/drawingml/2006/table">
            <a:tbl>
              <a:tblPr firstRow="1" bandRow="1">
                <a:tableStyleId>{8EC20E35-A176-4012-BC5E-935CFFF8708E}</a:tableStyleId>
              </a:tblPr>
              <a:tblGrid>
                <a:gridCol w="1687170">
                  <a:extLst>
                    <a:ext uri="{9D8B030D-6E8A-4147-A177-3AD203B41FA5}">
                      <a16:colId xmlns:a16="http://schemas.microsoft.com/office/drawing/2014/main" val="4222978261"/>
                    </a:ext>
                  </a:extLst>
                </a:gridCol>
                <a:gridCol w="1463040">
                  <a:extLst>
                    <a:ext uri="{9D8B030D-6E8A-4147-A177-3AD203B41FA5}">
                      <a16:colId xmlns:a16="http://schemas.microsoft.com/office/drawing/2014/main" val="1358265368"/>
                    </a:ext>
                  </a:extLst>
                </a:gridCol>
                <a:gridCol w="2441778">
                  <a:extLst>
                    <a:ext uri="{9D8B030D-6E8A-4147-A177-3AD203B41FA5}">
                      <a16:colId xmlns:a16="http://schemas.microsoft.com/office/drawing/2014/main" val="1499574504"/>
                    </a:ext>
                  </a:extLst>
                </a:gridCol>
                <a:gridCol w="1863996">
                  <a:extLst>
                    <a:ext uri="{9D8B030D-6E8A-4147-A177-3AD203B41FA5}">
                      <a16:colId xmlns:a16="http://schemas.microsoft.com/office/drawing/2014/main" val="1329699680"/>
                    </a:ext>
                  </a:extLst>
                </a:gridCol>
                <a:gridCol w="1863996">
                  <a:extLst>
                    <a:ext uri="{9D8B030D-6E8A-4147-A177-3AD203B41FA5}">
                      <a16:colId xmlns:a16="http://schemas.microsoft.com/office/drawing/2014/main" val="68395008"/>
                    </a:ext>
                  </a:extLst>
                </a:gridCol>
                <a:gridCol w="1863996">
                  <a:extLst>
                    <a:ext uri="{9D8B030D-6E8A-4147-A177-3AD203B41FA5}">
                      <a16:colId xmlns:a16="http://schemas.microsoft.com/office/drawing/2014/main" val="178637730"/>
                    </a:ext>
                  </a:extLst>
                </a:gridCol>
              </a:tblGrid>
              <a:tr h="550729">
                <a:tc>
                  <a:txBody>
                    <a:bodyPr/>
                    <a:lstStyle/>
                    <a:p>
                      <a:r>
                        <a:rPr lang="en-US" dirty="0"/>
                        <a:t>Fills</a:t>
                      </a:r>
                      <a:endParaRPr lang="en-GB" dirty="0"/>
                    </a:p>
                  </a:txBody>
                  <a:tcPr/>
                </a:tc>
                <a:tc>
                  <a:txBody>
                    <a:bodyPr/>
                    <a:lstStyle/>
                    <a:p>
                      <a:r>
                        <a:rPr lang="en-US" dirty="0"/>
                        <a:t>Date</a:t>
                      </a:r>
                      <a:endParaRPr lang="en-GB" dirty="0"/>
                    </a:p>
                  </a:txBody>
                  <a:tcPr/>
                </a:tc>
                <a:tc>
                  <a:txBody>
                    <a:bodyPr/>
                    <a:lstStyle/>
                    <a:p>
                      <a:r>
                        <a:rPr lang="en-US" dirty="0"/>
                        <a:t>BLM</a:t>
                      </a:r>
                      <a:endParaRPr lang="en-GB" dirty="0"/>
                    </a:p>
                  </a:txBody>
                  <a:tcPr/>
                </a:tc>
                <a:tc>
                  <a:txBody>
                    <a:bodyPr/>
                    <a:lstStyle/>
                    <a:p>
                      <a:r>
                        <a:rPr lang="en-US" dirty="0"/>
                        <a:t>BLM threshold</a:t>
                      </a:r>
                    </a:p>
                    <a:p>
                      <a:r>
                        <a:rPr lang="en-US" dirty="0"/>
                        <a:t>(</a:t>
                      </a:r>
                      <a:r>
                        <a:rPr lang="en-US" dirty="0" err="1"/>
                        <a:t>Gy</a:t>
                      </a:r>
                      <a:r>
                        <a:rPr lang="en-US" dirty="0"/>
                        <a:t>/s)</a:t>
                      </a:r>
                      <a:endParaRPr lang="en-GB" dirty="0"/>
                    </a:p>
                  </a:txBody>
                  <a:tcPr/>
                </a:tc>
                <a:tc>
                  <a:txBody>
                    <a:bodyPr/>
                    <a:lstStyle/>
                    <a:p>
                      <a:r>
                        <a:rPr lang="en-US" dirty="0"/>
                        <a:t>RS</a:t>
                      </a:r>
                      <a:endParaRPr lang="en-GB" dirty="0"/>
                    </a:p>
                  </a:txBody>
                  <a:tcPr/>
                </a:tc>
                <a:tc>
                  <a:txBody>
                    <a:bodyPr/>
                    <a:lstStyle/>
                    <a:p>
                      <a:r>
                        <a:rPr lang="en-US" dirty="0"/>
                        <a:t>Losses in IR7 (kW)</a:t>
                      </a:r>
                      <a:endParaRPr lang="en-GB" dirty="0"/>
                    </a:p>
                  </a:txBody>
                  <a:tcPr/>
                </a:tc>
                <a:extLst>
                  <a:ext uri="{0D108BD9-81ED-4DB2-BD59-A6C34878D82A}">
                    <a16:rowId xmlns:a16="http://schemas.microsoft.com/office/drawing/2014/main" val="3032761235"/>
                  </a:ext>
                </a:extLst>
              </a:tr>
              <a:tr h="786756">
                <a:tc>
                  <a:txBody>
                    <a:bodyPr/>
                    <a:lstStyle/>
                    <a:p>
                      <a:r>
                        <a:rPr lang="en-US" dirty="0">
                          <a:solidFill>
                            <a:schemeClr val="tx1"/>
                          </a:solidFill>
                        </a:rPr>
                        <a:t>9280</a:t>
                      </a:r>
                      <a:endParaRPr lang="en-GB" dirty="0">
                        <a:solidFill>
                          <a:schemeClr val="tx1"/>
                        </a:solidFill>
                      </a:endParaRPr>
                    </a:p>
                  </a:txBody>
                  <a:tcPr/>
                </a:tc>
                <a:tc>
                  <a:txBody>
                    <a:bodyPr/>
                    <a:lstStyle/>
                    <a:p>
                      <a:r>
                        <a:rPr lang="en-US" dirty="0">
                          <a:solidFill>
                            <a:schemeClr val="tx1"/>
                          </a:solidFill>
                        </a:rPr>
                        <a:t>20-10-23 02:32:12</a:t>
                      </a:r>
                      <a:endParaRPr lang="en-GB" dirty="0">
                        <a:solidFill>
                          <a:schemeClr val="tx1"/>
                        </a:solidFill>
                      </a:endParaRPr>
                    </a:p>
                  </a:txBody>
                  <a:tcPr/>
                </a:tc>
                <a:tc>
                  <a:txBody>
                    <a:bodyPr/>
                    <a:lstStyle/>
                    <a:p>
                      <a:r>
                        <a:rPr lang="pt-BR" sz="1800" b="0" i="0" kern="1200" dirty="0">
                          <a:solidFill>
                            <a:srgbClr val="FF0000"/>
                          </a:solidFill>
                          <a:effectLst/>
                          <a:latin typeface="+mn-lt"/>
                          <a:ea typeface="+mn-ea"/>
                          <a:cs typeface="+mn-cs"/>
                        </a:rPr>
                        <a:t>BLMTI.11R2.B1I10_TCLD.A11R2.B1</a:t>
                      </a:r>
                      <a:endParaRPr lang="en-GB" dirty="0">
                        <a:solidFill>
                          <a:srgbClr val="FF0000"/>
                        </a:solidFill>
                      </a:endParaRPr>
                    </a:p>
                  </a:txBody>
                  <a:tcPr/>
                </a:tc>
                <a:tc>
                  <a:txBody>
                    <a:bodyPr/>
                    <a:lstStyle/>
                    <a:p>
                      <a:r>
                        <a:rPr lang="en-US" dirty="0">
                          <a:solidFill>
                            <a:schemeClr val="tx1"/>
                          </a:solidFill>
                        </a:rPr>
                        <a:t>0.021</a:t>
                      </a:r>
                      <a:endParaRPr lang="en-GB" dirty="0">
                        <a:solidFill>
                          <a:schemeClr val="tx1"/>
                        </a:solidFill>
                      </a:endParaRPr>
                    </a:p>
                  </a:txBody>
                  <a:tcPr/>
                </a:tc>
                <a:tc>
                  <a:txBody>
                    <a:bodyPr/>
                    <a:lstStyle/>
                    <a:p>
                      <a:r>
                        <a:rPr lang="en-US" dirty="0">
                          <a:solidFill>
                            <a:schemeClr val="tx1"/>
                          </a:solidFill>
                        </a:rPr>
                        <a:t>RS06</a:t>
                      </a:r>
                      <a:endParaRPr lang="en-GB" dirty="0">
                        <a:solidFill>
                          <a:schemeClr val="tx1"/>
                        </a:solidFill>
                      </a:endParaRPr>
                    </a:p>
                  </a:txBody>
                  <a:tcPr/>
                </a:tc>
                <a:tc>
                  <a:txBody>
                    <a:bodyPr/>
                    <a:lstStyle/>
                    <a:p>
                      <a:r>
                        <a:rPr lang="en-US" dirty="0">
                          <a:solidFill>
                            <a:srgbClr val="FF0000"/>
                          </a:solidFill>
                        </a:rPr>
                        <a:t>6</a:t>
                      </a:r>
                      <a:r>
                        <a:rPr lang="en-US" dirty="0">
                          <a:solidFill>
                            <a:schemeClr val="tx1"/>
                          </a:solidFill>
                        </a:rPr>
                        <a:t> </a:t>
                      </a:r>
                    </a:p>
                    <a:p>
                      <a:r>
                        <a:rPr lang="en-US" dirty="0">
                          <a:solidFill>
                            <a:schemeClr val="tx1"/>
                          </a:solidFill>
                        </a:rPr>
                        <a:t>10Hz AM*</a:t>
                      </a:r>
                      <a:endParaRPr lang="en-GB" dirty="0">
                        <a:solidFill>
                          <a:schemeClr val="tx1"/>
                        </a:solidFill>
                      </a:endParaRPr>
                    </a:p>
                  </a:txBody>
                  <a:tcPr/>
                </a:tc>
                <a:extLst>
                  <a:ext uri="{0D108BD9-81ED-4DB2-BD59-A6C34878D82A}">
                    <a16:rowId xmlns:a16="http://schemas.microsoft.com/office/drawing/2014/main" val="1479257849"/>
                  </a:ext>
                </a:extLst>
              </a:tr>
              <a:tr h="786756">
                <a:tc>
                  <a:txBody>
                    <a:bodyPr/>
                    <a:lstStyle/>
                    <a:p>
                      <a:r>
                        <a:rPr lang="en-US" dirty="0">
                          <a:solidFill>
                            <a:schemeClr val="tx1"/>
                          </a:solidFill>
                        </a:rPr>
                        <a:t>9299</a:t>
                      </a:r>
                      <a:endParaRPr lang="en-GB" dirty="0">
                        <a:solidFill>
                          <a:schemeClr val="tx1"/>
                        </a:solidFill>
                      </a:endParaRPr>
                    </a:p>
                  </a:txBody>
                  <a:tcPr/>
                </a:tc>
                <a:tc>
                  <a:txBody>
                    <a:bodyPr/>
                    <a:lstStyle/>
                    <a:p>
                      <a:r>
                        <a:rPr lang="en-US" dirty="0">
                          <a:solidFill>
                            <a:schemeClr val="tx1"/>
                          </a:solidFill>
                        </a:rPr>
                        <a:t>24-10-23 14:17:57</a:t>
                      </a:r>
                      <a:endParaRPr lang="en-GB" dirty="0">
                        <a:solidFill>
                          <a:schemeClr val="tx1"/>
                        </a:solidFill>
                      </a:endParaRPr>
                    </a:p>
                  </a:txBody>
                  <a:tcPr/>
                </a:tc>
                <a:tc>
                  <a:txBody>
                    <a:bodyPr/>
                    <a:lstStyle/>
                    <a:p>
                      <a:r>
                        <a:rPr lang="en-GB" sz="1800" b="0" i="0" kern="1200" dirty="0">
                          <a:solidFill>
                            <a:schemeClr val="tx1"/>
                          </a:solidFill>
                          <a:effectLst/>
                          <a:latin typeface="+mn-lt"/>
                          <a:ea typeface="+mn-ea"/>
                          <a:cs typeface="+mn-cs"/>
                        </a:rPr>
                        <a:t>BLMQI.06R7.B1E10_MQTL</a:t>
                      </a:r>
                      <a:endParaRPr lang="en-GB" dirty="0">
                        <a:solidFill>
                          <a:schemeClr val="tx1"/>
                        </a:solidFill>
                      </a:endParaRPr>
                    </a:p>
                  </a:txBody>
                  <a:tcPr/>
                </a:tc>
                <a:tc>
                  <a:txBody>
                    <a:bodyPr/>
                    <a:lstStyle/>
                    <a:p>
                      <a:r>
                        <a:rPr lang="en-US" dirty="0">
                          <a:solidFill>
                            <a:schemeClr val="tx1"/>
                          </a:solidFill>
                        </a:rPr>
                        <a:t>0.10</a:t>
                      </a:r>
                      <a:endParaRPr lang="en-GB" dirty="0">
                        <a:solidFill>
                          <a:schemeClr val="tx1"/>
                        </a:solidFill>
                      </a:endParaRPr>
                    </a:p>
                  </a:txBody>
                  <a:tcPr/>
                </a:tc>
                <a:tc>
                  <a:txBody>
                    <a:bodyPr/>
                    <a:lstStyle/>
                    <a:p>
                      <a:r>
                        <a:rPr lang="en-US" dirty="0">
                          <a:solidFill>
                            <a:schemeClr val="tx1"/>
                          </a:solidFill>
                        </a:rPr>
                        <a:t>RS06</a:t>
                      </a:r>
                      <a:endParaRPr lang="en-GB" dirty="0">
                        <a:solidFill>
                          <a:schemeClr val="tx1"/>
                        </a:solidFill>
                      </a:endParaRPr>
                    </a:p>
                  </a:txBody>
                  <a:tcPr/>
                </a:tc>
                <a:tc>
                  <a:txBody>
                    <a:bodyPr/>
                    <a:lstStyle/>
                    <a:p>
                      <a:r>
                        <a:rPr lang="en-US" dirty="0">
                          <a:solidFill>
                            <a:schemeClr val="tx1"/>
                          </a:solidFill>
                        </a:rPr>
                        <a:t>145 </a:t>
                      </a:r>
                    </a:p>
                    <a:p>
                      <a:r>
                        <a:rPr lang="en-US" dirty="0">
                          <a:solidFill>
                            <a:schemeClr val="tx1"/>
                          </a:solidFill>
                        </a:rPr>
                        <a:t>10Hz TR*</a:t>
                      </a:r>
                      <a:endParaRPr lang="en-GB" dirty="0">
                        <a:solidFill>
                          <a:schemeClr val="tx1"/>
                        </a:solidFill>
                      </a:endParaRPr>
                    </a:p>
                  </a:txBody>
                  <a:tcPr/>
                </a:tc>
                <a:extLst>
                  <a:ext uri="{0D108BD9-81ED-4DB2-BD59-A6C34878D82A}">
                    <a16:rowId xmlns:a16="http://schemas.microsoft.com/office/drawing/2014/main" val="2638324661"/>
                  </a:ext>
                </a:extLst>
              </a:tr>
              <a:tr h="786756">
                <a:tc>
                  <a:txBody>
                    <a:bodyPr/>
                    <a:lstStyle/>
                    <a:p>
                      <a:r>
                        <a:rPr lang="en-US" dirty="0">
                          <a:solidFill>
                            <a:schemeClr val="tx1"/>
                          </a:solidFill>
                        </a:rPr>
                        <a:t>9304</a:t>
                      </a:r>
                      <a:endParaRPr lang="en-GB" dirty="0">
                        <a:solidFill>
                          <a:schemeClr val="tx1"/>
                        </a:solidFill>
                      </a:endParaRPr>
                    </a:p>
                  </a:txBody>
                  <a:tcPr/>
                </a:tc>
                <a:tc>
                  <a:txBody>
                    <a:bodyPr/>
                    <a:lstStyle/>
                    <a:p>
                      <a:r>
                        <a:rPr lang="en-US" dirty="0">
                          <a:solidFill>
                            <a:schemeClr val="tx1"/>
                          </a:solidFill>
                        </a:rPr>
                        <a:t>25-10-23</a:t>
                      </a:r>
                    </a:p>
                    <a:p>
                      <a:r>
                        <a:rPr lang="en-GB" dirty="0">
                          <a:solidFill>
                            <a:schemeClr val="tx1"/>
                          </a:solidFill>
                        </a:rPr>
                        <a:t>17:05:18</a:t>
                      </a:r>
                    </a:p>
                  </a:txBody>
                  <a:tcPr/>
                </a:tc>
                <a:tc>
                  <a:txBody>
                    <a:bodyPr/>
                    <a:lstStyle/>
                    <a:p>
                      <a:r>
                        <a:rPr lang="en-GB" sz="1800" b="0" i="0" kern="1200" dirty="0">
                          <a:solidFill>
                            <a:schemeClr val="tx1"/>
                          </a:solidFill>
                          <a:effectLst/>
                          <a:latin typeface="+mn-lt"/>
                          <a:ea typeface="+mn-ea"/>
                          <a:cs typeface="+mn-cs"/>
                        </a:rPr>
                        <a:t>BLMQI.06R7.B1E10_MQTL</a:t>
                      </a:r>
                      <a:endParaRPr lang="en-GB" dirty="0">
                        <a:solidFill>
                          <a:schemeClr val="tx1"/>
                        </a:solidFill>
                      </a:endParaRPr>
                    </a:p>
                  </a:txBody>
                  <a:tcPr/>
                </a:tc>
                <a:tc>
                  <a:txBody>
                    <a:bodyPr/>
                    <a:lstStyle/>
                    <a:p>
                      <a:r>
                        <a:rPr lang="en-US" dirty="0">
                          <a:solidFill>
                            <a:schemeClr val="tx1"/>
                          </a:solidFill>
                        </a:rPr>
                        <a:t>0.10</a:t>
                      </a:r>
                      <a:endParaRPr lang="en-GB" dirty="0">
                        <a:solidFill>
                          <a:schemeClr val="tx1"/>
                        </a:solidFill>
                      </a:endParaRPr>
                    </a:p>
                  </a:txBody>
                  <a:tcPr/>
                </a:tc>
                <a:tc>
                  <a:txBody>
                    <a:bodyPr/>
                    <a:lstStyle/>
                    <a:p>
                      <a:r>
                        <a:rPr lang="en-US" dirty="0">
                          <a:solidFill>
                            <a:schemeClr val="tx1"/>
                          </a:solidFill>
                        </a:rPr>
                        <a:t>RS06</a:t>
                      </a:r>
                      <a:endParaRPr lang="en-GB" dirty="0">
                        <a:solidFill>
                          <a:schemeClr val="tx1"/>
                        </a:solidFill>
                      </a:endParaRPr>
                    </a:p>
                  </a:txBody>
                  <a:tcPr/>
                </a:tc>
                <a:tc>
                  <a:txBody>
                    <a:bodyPr/>
                    <a:lstStyle/>
                    <a:p>
                      <a:r>
                        <a:rPr lang="en-US" dirty="0">
                          <a:solidFill>
                            <a:schemeClr val="tx1"/>
                          </a:solidFill>
                        </a:rPr>
                        <a:t>100</a:t>
                      </a:r>
                    </a:p>
                    <a:p>
                      <a:r>
                        <a:rPr lang="en-US" dirty="0">
                          <a:solidFill>
                            <a:schemeClr val="tx1"/>
                          </a:solidFill>
                        </a:rPr>
                        <a:t> 10Hz TR*</a:t>
                      </a:r>
                      <a:endParaRPr lang="en-GB" dirty="0">
                        <a:solidFill>
                          <a:schemeClr val="tx1"/>
                        </a:solidFill>
                      </a:endParaRPr>
                    </a:p>
                  </a:txBody>
                  <a:tcPr/>
                </a:tc>
                <a:extLst>
                  <a:ext uri="{0D108BD9-81ED-4DB2-BD59-A6C34878D82A}">
                    <a16:rowId xmlns:a16="http://schemas.microsoft.com/office/drawing/2014/main" val="2975546230"/>
                  </a:ext>
                </a:extLst>
              </a:tr>
            </a:tbl>
          </a:graphicData>
        </a:graphic>
      </p:graphicFrame>
      <p:sp>
        <p:nvSpPr>
          <p:cNvPr id="6" name="Rectangle: Rounded Corners 5">
            <a:extLst>
              <a:ext uri="{FF2B5EF4-FFF2-40B4-BE49-F238E27FC236}">
                <a16:creationId xmlns:a16="http://schemas.microsoft.com/office/drawing/2014/main" id="{6EE498CE-F595-B604-CCAD-80D24CFFD6F0}"/>
              </a:ext>
            </a:extLst>
          </p:cNvPr>
          <p:cNvSpPr/>
          <p:nvPr/>
        </p:nvSpPr>
        <p:spPr>
          <a:xfrm>
            <a:off x="598831" y="4639886"/>
            <a:ext cx="11299799" cy="11436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 beam dump at a lower power loss but on the TCLD, settings changed;</a:t>
            </a:r>
          </a:p>
          <a:p>
            <a:pPr algn="ctr"/>
            <a:r>
              <a:rPr lang="en-US" dirty="0"/>
              <a:t>2 beam dumps on Q6 R7 from violent 10Hz loss events</a:t>
            </a:r>
          </a:p>
          <a:p>
            <a:pPr algn="ctr"/>
            <a:r>
              <a:rPr lang="en-GB" dirty="0"/>
              <a:t>NO THRESHOLDS CHANGED</a:t>
            </a:r>
          </a:p>
        </p:txBody>
      </p:sp>
      <p:sp>
        <p:nvSpPr>
          <p:cNvPr id="8" name="TextBox 7">
            <a:extLst>
              <a:ext uri="{FF2B5EF4-FFF2-40B4-BE49-F238E27FC236}">
                <a16:creationId xmlns:a16="http://schemas.microsoft.com/office/drawing/2014/main" id="{A8D95A27-66F2-3C70-4732-09A4BF205D2A}"/>
              </a:ext>
            </a:extLst>
          </p:cNvPr>
          <p:cNvSpPr txBox="1"/>
          <p:nvPr/>
        </p:nvSpPr>
        <p:spPr>
          <a:xfrm>
            <a:off x="5350269" y="3731868"/>
            <a:ext cx="6097904" cy="369332"/>
          </a:xfrm>
          <a:prstGeom prst="rect">
            <a:avLst/>
          </a:prstGeom>
          <a:noFill/>
        </p:spPr>
        <p:txBody>
          <a:bodyPr wrap="square">
            <a:spAutoFit/>
          </a:bodyPr>
          <a:lstStyle/>
          <a:p>
            <a:r>
              <a:rPr lang="en-US" dirty="0"/>
              <a:t>*Events studied by </a:t>
            </a:r>
            <a:r>
              <a:rPr lang="en-US" dirty="0" err="1"/>
              <a:t>D.Mirarchi</a:t>
            </a:r>
            <a:r>
              <a:rPr lang="en-US" dirty="0"/>
              <a:t>, presented on LBOC </a:t>
            </a:r>
            <a:r>
              <a:rPr lang="en-US" dirty="0">
                <a:hlinkClick r:id="rId3">
                  <a:extLst>
                    <a:ext uri="{A12FA001-AC4F-418D-AE19-62706E023703}">
                      <ahyp:hlinkClr xmlns:ahyp="http://schemas.microsoft.com/office/drawing/2018/hyperlinkcolor" val="tx"/>
                    </a:ext>
                  </a:extLst>
                </a:hlinkClick>
              </a:rPr>
              <a:t>#158</a:t>
            </a:r>
            <a:endParaRPr lang="en-GB" dirty="0"/>
          </a:p>
        </p:txBody>
      </p:sp>
    </p:spTree>
    <p:extLst>
      <p:ext uri="{BB962C8B-B14F-4D97-AF65-F5344CB8AC3E}">
        <p14:creationId xmlns:p14="http://schemas.microsoft.com/office/powerpoint/2010/main" val="27878838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400" dirty="0"/>
              <a:t>Pb ions</a:t>
            </a:r>
            <a:r>
              <a:rPr lang="en-US" sz="2600" dirty="0"/>
              <a:t>: Beam losses and margin to dump during ADJUST</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34</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pic>
        <p:nvPicPr>
          <p:cNvPr id="7" name="Picture 6" descr="A graph showing a graph&#10;&#10;Description automatically generated">
            <a:extLst>
              <a:ext uri="{FF2B5EF4-FFF2-40B4-BE49-F238E27FC236}">
                <a16:creationId xmlns:a16="http://schemas.microsoft.com/office/drawing/2014/main" id="{65848B5F-5CEB-90AF-3841-F74A609AAB8C}"/>
              </a:ext>
            </a:extLst>
          </p:cNvPr>
          <p:cNvPicPr>
            <a:picLocks noChangeAspect="1"/>
          </p:cNvPicPr>
          <p:nvPr/>
        </p:nvPicPr>
        <p:blipFill rotWithShape="1">
          <a:blip r:embed="rId3"/>
          <a:srcRect l="7822" r="7499"/>
          <a:stretch/>
        </p:blipFill>
        <p:spPr>
          <a:xfrm>
            <a:off x="0" y="651643"/>
            <a:ext cx="6351640" cy="2500250"/>
          </a:xfrm>
          <a:prstGeom prst="rect">
            <a:avLst/>
          </a:prstGeom>
        </p:spPr>
      </p:pic>
      <p:pic>
        <p:nvPicPr>
          <p:cNvPr id="9" name="Picture 8" descr="A graph showing different colored lines&#10;&#10;Description automatically generated">
            <a:extLst>
              <a:ext uri="{FF2B5EF4-FFF2-40B4-BE49-F238E27FC236}">
                <a16:creationId xmlns:a16="http://schemas.microsoft.com/office/drawing/2014/main" id="{7C2CD9E7-A427-C9F2-03C5-40717A6DEC45}"/>
              </a:ext>
            </a:extLst>
          </p:cNvPr>
          <p:cNvPicPr>
            <a:picLocks noChangeAspect="1"/>
          </p:cNvPicPr>
          <p:nvPr/>
        </p:nvPicPr>
        <p:blipFill rotWithShape="1">
          <a:blip r:embed="rId4"/>
          <a:srcRect l="7936" r="22624"/>
          <a:stretch/>
        </p:blipFill>
        <p:spPr>
          <a:xfrm>
            <a:off x="5860026" y="580120"/>
            <a:ext cx="5673535" cy="2723469"/>
          </a:xfrm>
          <a:prstGeom prst="rect">
            <a:avLst/>
          </a:prstGeom>
        </p:spPr>
      </p:pic>
      <p:pic>
        <p:nvPicPr>
          <p:cNvPr id="15" name="Picture 14" descr="A graph with blue lines&#10;&#10;Description automatically generated">
            <a:extLst>
              <a:ext uri="{FF2B5EF4-FFF2-40B4-BE49-F238E27FC236}">
                <a16:creationId xmlns:a16="http://schemas.microsoft.com/office/drawing/2014/main" id="{6D9632EA-6355-A3BB-91A8-E008BEE902A3}"/>
              </a:ext>
            </a:extLst>
          </p:cNvPr>
          <p:cNvPicPr>
            <a:picLocks noChangeAspect="1"/>
          </p:cNvPicPr>
          <p:nvPr/>
        </p:nvPicPr>
        <p:blipFill rotWithShape="1">
          <a:blip r:embed="rId5"/>
          <a:srcRect l="7418" r="7382"/>
          <a:stretch/>
        </p:blipFill>
        <p:spPr>
          <a:xfrm>
            <a:off x="0" y="3327382"/>
            <a:ext cx="6961240" cy="2723469"/>
          </a:xfrm>
          <a:prstGeom prst="rect">
            <a:avLst/>
          </a:prstGeom>
        </p:spPr>
      </p:pic>
      <p:pic>
        <p:nvPicPr>
          <p:cNvPr id="17" name="Picture 16" descr="A graph showing a graph&#10;&#10;Description automatically generated with medium confidence">
            <a:extLst>
              <a:ext uri="{FF2B5EF4-FFF2-40B4-BE49-F238E27FC236}">
                <a16:creationId xmlns:a16="http://schemas.microsoft.com/office/drawing/2014/main" id="{0EA34D0E-4E99-FB6B-E8C0-099267C25772}"/>
              </a:ext>
            </a:extLst>
          </p:cNvPr>
          <p:cNvPicPr>
            <a:picLocks noChangeAspect="1"/>
          </p:cNvPicPr>
          <p:nvPr/>
        </p:nvPicPr>
        <p:blipFill rotWithShape="1">
          <a:blip r:embed="rId6"/>
          <a:srcRect l="8477" r="22087"/>
          <a:stretch/>
        </p:blipFill>
        <p:spPr>
          <a:xfrm>
            <a:off x="5860026" y="3351857"/>
            <a:ext cx="5633884" cy="2704613"/>
          </a:xfrm>
          <a:prstGeom prst="rect">
            <a:avLst/>
          </a:prstGeom>
        </p:spPr>
      </p:pic>
      <p:sp>
        <p:nvSpPr>
          <p:cNvPr id="18" name="TextBox 17">
            <a:extLst>
              <a:ext uri="{FF2B5EF4-FFF2-40B4-BE49-F238E27FC236}">
                <a16:creationId xmlns:a16="http://schemas.microsoft.com/office/drawing/2014/main" id="{29197514-8B54-9E59-31CA-F2334ACEB81C}"/>
              </a:ext>
            </a:extLst>
          </p:cNvPr>
          <p:cNvSpPr txBox="1"/>
          <p:nvPr/>
        </p:nvSpPr>
        <p:spPr>
          <a:xfrm>
            <a:off x="4488697" y="1091380"/>
            <a:ext cx="1120877" cy="553998"/>
          </a:xfrm>
          <a:prstGeom prst="rect">
            <a:avLst/>
          </a:prstGeom>
          <a:noFill/>
        </p:spPr>
        <p:txBody>
          <a:bodyPr wrap="square" lIns="0" tIns="0" rIns="0" bIns="0" rtlCol="0">
            <a:spAutoFit/>
          </a:bodyPr>
          <a:lstStyle/>
          <a:p>
            <a:pPr algn="l"/>
            <a:r>
              <a:rPr lang="en-US" dirty="0"/>
              <a:t>RS06 100Hz </a:t>
            </a:r>
            <a:endParaRPr lang="en-GB" dirty="0"/>
          </a:p>
        </p:txBody>
      </p:sp>
      <p:sp>
        <p:nvSpPr>
          <p:cNvPr id="2" name="TextBox 1">
            <a:extLst>
              <a:ext uri="{FF2B5EF4-FFF2-40B4-BE49-F238E27FC236}">
                <a16:creationId xmlns:a16="http://schemas.microsoft.com/office/drawing/2014/main" id="{9B0D3822-84D9-27E4-F62C-EC26305CC727}"/>
              </a:ext>
            </a:extLst>
          </p:cNvPr>
          <p:cNvSpPr txBox="1"/>
          <p:nvPr/>
        </p:nvSpPr>
        <p:spPr>
          <a:xfrm>
            <a:off x="678105" y="1351476"/>
            <a:ext cx="1120877" cy="553998"/>
          </a:xfrm>
          <a:prstGeom prst="rect">
            <a:avLst/>
          </a:prstGeom>
          <a:noFill/>
        </p:spPr>
        <p:txBody>
          <a:bodyPr wrap="square" lIns="0" tIns="0" rIns="0" bIns="0" rtlCol="0">
            <a:spAutoFit/>
          </a:bodyPr>
          <a:lstStyle/>
          <a:p>
            <a:pPr algn="l"/>
            <a:r>
              <a:rPr lang="en-US" dirty="0"/>
              <a:t>TCLD dump</a:t>
            </a:r>
            <a:endParaRPr lang="en-GB" dirty="0"/>
          </a:p>
        </p:txBody>
      </p:sp>
      <p:sp>
        <p:nvSpPr>
          <p:cNvPr id="4" name="TextBox 3">
            <a:extLst>
              <a:ext uri="{FF2B5EF4-FFF2-40B4-BE49-F238E27FC236}">
                <a16:creationId xmlns:a16="http://schemas.microsoft.com/office/drawing/2014/main" id="{D1A5E9B8-CD9F-8D80-9ECC-4F7B8509D42D}"/>
              </a:ext>
            </a:extLst>
          </p:cNvPr>
          <p:cNvSpPr txBox="1"/>
          <p:nvPr/>
        </p:nvSpPr>
        <p:spPr>
          <a:xfrm>
            <a:off x="678104" y="4130234"/>
            <a:ext cx="1120877" cy="553998"/>
          </a:xfrm>
          <a:prstGeom prst="rect">
            <a:avLst/>
          </a:prstGeom>
          <a:noFill/>
        </p:spPr>
        <p:txBody>
          <a:bodyPr wrap="square" lIns="0" tIns="0" rIns="0" bIns="0" rtlCol="0">
            <a:spAutoFit/>
          </a:bodyPr>
          <a:lstStyle/>
          <a:p>
            <a:pPr algn="l"/>
            <a:r>
              <a:rPr lang="en-US" dirty="0"/>
              <a:t>Q6 R7 dump</a:t>
            </a:r>
            <a:endParaRPr lang="en-GB" dirty="0"/>
          </a:p>
        </p:txBody>
      </p:sp>
    </p:spTree>
    <p:extLst>
      <p:ext uri="{BB962C8B-B14F-4D97-AF65-F5344CB8AC3E}">
        <p14:creationId xmlns:p14="http://schemas.microsoft.com/office/powerpoint/2010/main" val="12339696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400" dirty="0"/>
              <a:t>Pb ions</a:t>
            </a:r>
            <a:r>
              <a:rPr lang="en-US" sz="2600" dirty="0"/>
              <a:t>: Beam losses and margin to dump during STABLE</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35</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pic>
        <p:nvPicPr>
          <p:cNvPr id="6" name="Picture 5" descr="A screen shot of a screen&#10;&#10;Description automatically generated">
            <a:extLst>
              <a:ext uri="{FF2B5EF4-FFF2-40B4-BE49-F238E27FC236}">
                <a16:creationId xmlns:a16="http://schemas.microsoft.com/office/drawing/2014/main" id="{614479C9-9307-2A65-26D4-5B41716333B2}"/>
              </a:ext>
            </a:extLst>
          </p:cNvPr>
          <p:cNvPicPr>
            <a:picLocks noChangeAspect="1"/>
          </p:cNvPicPr>
          <p:nvPr/>
        </p:nvPicPr>
        <p:blipFill rotWithShape="1">
          <a:blip r:embed="rId3"/>
          <a:srcRect r="7375" b="11309"/>
          <a:stretch/>
        </p:blipFill>
        <p:spPr>
          <a:xfrm>
            <a:off x="-857250" y="588544"/>
            <a:ext cx="11292840" cy="2703296"/>
          </a:xfrm>
          <a:prstGeom prst="rect">
            <a:avLst/>
          </a:prstGeom>
        </p:spPr>
      </p:pic>
      <p:pic>
        <p:nvPicPr>
          <p:cNvPr id="4" name="Picture 3" descr="A screen shot of a screen&#10;&#10;Description automatically generated">
            <a:extLst>
              <a:ext uri="{FF2B5EF4-FFF2-40B4-BE49-F238E27FC236}">
                <a16:creationId xmlns:a16="http://schemas.microsoft.com/office/drawing/2014/main" id="{2F57A1F1-9988-5AF8-B212-44BA86FC469B}"/>
              </a:ext>
            </a:extLst>
          </p:cNvPr>
          <p:cNvPicPr>
            <a:picLocks noChangeAspect="1"/>
          </p:cNvPicPr>
          <p:nvPr/>
        </p:nvPicPr>
        <p:blipFill rotWithShape="1">
          <a:blip r:embed="rId4"/>
          <a:srcRect t="11309"/>
          <a:stretch/>
        </p:blipFill>
        <p:spPr>
          <a:xfrm>
            <a:off x="-857250" y="3566159"/>
            <a:ext cx="12192000" cy="2703297"/>
          </a:xfrm>
          <a:prstGeom prst="rect">
            <a:avLst/>
          </a:prstGeom>
        </p:spPr>
      </p:pic>
      <p:sp>
        <p:nvSpPr>
          <p:cNvPr id="2" name="Oval 1">
            <a:extLst>
              <a:ext uri="{FF2B5EF4-FFF2-40B4-BE49-F238E27FC236}">
                <a16:creationId xmlns:a16="http://schemas.microsoft.com/office/drawing/2014/main" id="{4F80644A-6D79-61B0-B61A-9B5A6DA6B048}"/>
              </a:ext>
            </a:extLst>
          </p:cNvPr>
          <p:cNvSpPr/>
          <p:nvPr/>
        </p:nvSpPr>
        <p:spPr>
          <a:xfrm>
            <a:off x="5228857" y="4431154"/>
            <a:ext cx="211809" cy="60334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963EA41F-FA34-B89C-4606-0D225BA114D7}"/>
              </a:ext>
            </a:extLst>
          </p:cNvPr>
          <p:cNvSpPr txBox="1"/>
          <p:nvPr/>
        </p:nvSpPr>
        <p:spPr>
          <a:xfrm>
            <a:off x="5048251" y="4192609"/>
            <a:ext cx="2624966" cy="215444"/>
          </a:xfrm>
          <a:prstGeom prst="rect">
            <a:avLst/>
          </a:prstGeom>
          <a:noFill/>
        </p:spPr>
        <p:txBody>
          <a:bodyPr wrap="square" lIns="0" tIns="0" rIns="0" bIns="0" rtlCol="0">
            <a:spAutoFit/>
          </a:bodyPr>
          <a:lstStyle/>
          <a:p>
            <a:pPr algn="l"/>
            <a:r>
              <a:rPr lang="en-US" sz="1400" dirty="0"/>
              <a:t>TCLD </a:t>
            </a:r>
            <a:endParaRPr lang="en-GB" sz="1400" dirty="0"/>
          </a:p>
        </p:txBody>
      </p:sp>
      <p:sp>
        <p:nvSpPr>
          <p:cNvPr id="8" name="Oval 7">
            <a:extLst>
              <a:ext uri="{FF2B5EF4-FFF2-40B4-BE49-F238E27FC236}">
                <a16:creationId xmlns:a16="http://schemas.microsoft.com/office/drawing/2014/main" id="{5E695533-178C-AFFF-54A6-2EB6D2BF8414}"/>
              </a:ext>
            </a:extLst>
          </p:cNvPr>
          <p:cNvSpPr/>
          <p:nvPr/>
        </p:nvSpPr>
        <p:spPr>
          <a:xfrm>
            <a:off x="6168083" y="4518048"/>
            <a:ext cx="211809" cy="75683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D59BAAA2-FFD0-587C-BD42-EC2387F3C4B8}"/>
              </a:ext>
            </a:extLst>
          </p:cNvPr>
          <p:cNvSpPr txBox="1"/>
          <p:nvPr/>
        </p:nvSpPr>
        <p:spPr>
          <a:xfrm>
            <a:off x="5987477" y="4279503"/>
            <a:ext cx="2624966" cy="215444"/>
          </a:xfrm>
          <a:prstGeom prst="rect">
            <a:avLst/>
          </a:prstGeom>
          <a:noFill/>
        </p:spPr>
        <p:txBody>
          <a:bodyPr wrap="square" lIns="0" tIns="0" rIns="0" bIns="0" rtlCol="0">
            <a:spAutoFit/>
          </a:bodyPr>
          <a:lstStyle/>
          <a:p>
            <a:pPr algn="l"/>
            <a:r>
              <a:rPr lang="en-US" sz="1400" dirty="0"/>
              <a:t>TCLD </a:t>
            </a:r>
            <a:endParaRPr lang="en-GB" sz="1400" dirty="0"/>
          </a:p>
        </p:txBody>
      </p:sp>
      <p:sp>
        <p:nvSpPr>
          <p:cNvPr id="10" name="Oval 9">
            <a:extLst>
              <a:ext uri="{FF2B5EF4-FFF2-40B4-BE49-F238E27FC236}">
                <a16:creationId xmlns:a16="http://schemas.microsoft.com/office/drawing/2014/main" id="{135C857E-1E85-2114-838D-F6B3ABBBD97B}"/>
              </a:ext>
            </a:extLst>
          </p:cNvPr>
          <p:cNvSpPr/>
          <p:nvPr/>
        </p:nvSpPr>
        <p:spPr>
          <a:xfrm>
            <a:off x="3560433" y="4515775"/>
            <a:ext cx="211809" cy="759108"/>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0B9CCF86-0D22-872C-5A19-061D546E2DE7}"/>
              </a:ext>
            </a:extLst>
          </p:cNvPr>
          <p:cNvSpPr txBox="1"/>
          <p:nvPr/>
        </p:nvSpPr>
        <p:spPr>
          <a:xfrm>
            <a:off x="3362511" y="4237287"/>
            <a:ext cx="2624966" cy="215444"/>
          </a:xfrm>
          <a:prstGeom prst="rect">
            <a:avLst/>
          </a:prstGeom>
          <a:noFill/>
        </p:spPr>
        <p:txBody>
          <a:bodyPr wrap="square" lIns="0" tIns="0" rIns="0" bIns="0" rtlCol="0">
            <a:spAutoFit/>
          </a:bodyPr>
          <a:lstStyle/>
          <a:p>
            <a:pPr algn="l"/>
            <a:r>
              <a:rPr lang="en-US" sz="1400" dirty="0"/>
              <a:t>TCLD </a:t>
            </a:r>
            <a:endParaRPr lang="en-GB" sz="1400" dirty="0"/>
          </a:p>
        </p:txBody>
      </p:sp>
      <p:sp>
        <p:nvSpPr>
          <p:cNvPr id="12" name="Oval 11">
            <a:extLst>
              <a:ext uri="{FF2B5EF4-FFF2-40B4-BE49-F238E27FC236}">
                <a16:creationId xmlns:a16="http://schemas.microsoft.com/office/drawing/2014/main" id="{2D39F6E6-5DFD-53EF-6312-567A49475840}"/>
              </a:ext>
            </a:extLst>
          </p:cNvPr>
          <p:cNvSpPr/>
          <p:nvPr/>
        </p:nvSpPr>
        <p:spPr>
          <a:xfrm>
            <a:off x="7333029" y="4121808"/>
            <a:ext cx="211809" cy="91269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1C8A5EBF-EAA9-E27F-5957-E03F4F637C79}"/>
              </a:ext>
            </a:extLst>
          </p:cNvPr>
          <p:cNvSpPr txBox="1"/>
          <p:nvPr/>
        </p:nvSpPr>
        <p:spPr>
          <a:xfrm>
            <a:off x="7152423" y="3883263"/>
            <a:ext cx="2624966" cy="215444"/>
          </a:xfrm>
          <a:prstGeom prst="rect">
            <a:avLst/>
          </a:prstGeom>
          <a:noFill/>
        </p:spPr>
        <p:txBody>
          <a:bodyPr wrap="square" lIns="0" tIns="0" rIns="0" bIns="0" rtlCol="0">
            <a:spAutoFit/>
          </a:bodyPr>
          <a:lstStyle/>
          <a:p>
            <a:pPr algn="l"/>
            <a:r>
              <a:rPr lang="en-US" sz="1400" dirty="0"/>
              <a:t>Q6 R7 </a:t>
            </a:r>
            <a:endParaRPr lang="en-GB" sz="1400" dirty="0"/>
          </a:p>
        </p:txBody>
      </p:sp>
      <p:sp>
        <p:nvSpPr>
          <p:cNvPr id="14" name="Oval 13">
            <a:extLst>
              <a:ext uri="{FF2B5EF4-FFF2-40B4-BE49-F238E27FC236}">
                <a16:creationId xmlns:a16="http://schemas.microsoft.com/office/drawing/2014/main" id="{1A6989CA-7A54-7F01-6D2A-7903455D2801}"/>
              </a:ext>
            </a:extLst>
          </p:cNvPr>
          <p:cNvSpPr/>
          <p:nvPr/>
        </p:nvSpPr>
        <p:spPr>
          <a:xfrm>
            <a:off x="8093698" y="4133362"/>
            <a:ext cx="211809" cy="91269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4C53B410-D1A7-B1EB-3702-7DD8C12B3B00}"/>
              </a:ext>
            </a:extLst>
          </p:cNvPr>
          <p:cNvSpPr txBox="1"/>
          <p:nvPr/>
        </p:nvSpPr>
        <p:spPr>
          <a:xfrm>
            <a:off x="7913092" y="3894817"/>
            <a:ext cx="2624966" cy="215444"/>
          </a:xfrm>
          <a:prstGeom prst="rect">
            <a:avLst/>
          </a:prstGeom>
          <a:noFill/>
        </p:spPr>
        <p:txBody>
          <a:bodyPr wrap="square" lIns="0" tIns="0" rIns="0" bIns="0" rtlCol="0">
            <a:spAutoFit/>
          </a:bodyPr>
          <a:lstStyle/>
          <a:p>
            <a:pPr algn="l"/>
            <a:r>
              <a:rPr lang="en-US" sz="1400" dirty="0"/>
              <a:t>Q6 R7 </a:t>
            </a:r>
            <a:endParaRPr lang="en-GB" sz="1400" dirty="0"/>
          </a:p>
        </p:txBody>
      </p:sp>
      <p:sp>
        <p:nvSpPr>
          <p:cNvPr id="16" name="TextBox 15">
            <a:extLst>
              <a:ext uri="{FF2B5EF4-FFF2-40B4-BE49-F238E27FC236}">
                <a16:creationId xmlns:a16="http://schemas.microsoft.com/office/drawing/2014/main" id="{E3F6DC23-8C20-F60D-27F3-3EE075CD6C80}"/>
              </a:ext>
            </a:extLst>
          </p:cNvPr>
          <p:cNvSpPr txBox="1"/>
          <p:nvPr/>
        </p:nvSpPr>
        <p:spPr>
          <a:xfrm>
            <a:off x="1948697" y="2805696"/>
            <a:ext cx="5017118" cy="276999"/>
          </a:xfrm>
          <a:prstGeom prst="rect">
            <a:avLst/>
          </a:prstGeom>
          <a:noFill/>
        </p:spPr>
        <p:txBody>
          <a:bodyPr wrap="square" lIns="0" tIns="0" rIns="0" bIns="0" rtlCol="0">
            <a:spAutoFit/>
          </a:bodyPr>
          <a:lstStyle/>
          <a:p>
            <a:pPr algn="l"/>
            <a:r>
              <a:rPr lang="en-US" dirty="0"/>
              <a:t>Minimum beam lifetime overall above the limits</a:t>
            </a:r>
            <a:endParaRPr lang="en-GB" dirty="0"/>
          </a:p>
        </p:txBody>
      </p:sp>
      <p:sp>
        <p:nvSpPr>
          <p:cNvPr id="17" name="TextBox 16">
            <a:extLst>
              <a:ext uri="{FF2B5EF4-FFF2-40B4-BE49-F238E27FC236}">
                <a16:creationId xmlns:a16="http://schemas.microsoft.com/office/drawing/2014/main" id="{8E116C9C-53B9-C2C8-7932-D3D2A4B3E352}"/>
              </a:ext>
            </a:extLst>
          </p:cNvPr>
          <p:cNvSpPr txBox="1"/>
          <p:nvPr/>
        </p:nvSpPr>
        <p:spPr>
          <a:xfrm>
            <a:off x="3560433" y="5586619"/>
            <a:ext cx="5011083" cy="276999"/>
          </a:xfrm>
          <a:prstGeom prst="rect">
            <a:avLst/>
          </a:prstGeom>
          <a:noFill/>
        </p:spPr>
        <p:txBody>
          <a:bodyPr wrap="square" lIns="0" tIns="0" rIns="0" bIns="0" rtlCol="0">
            <a:spAutoFit/>
          </a:bodyPr>
          <a:lstStyle/>
          <a:p>
            <a:pPr algn="l"/>
            <a:r>
              <a:rPr lang="en-US" dirty="0"/>
              <a:t>Maximum beam power loss below the limits</a:t>
            </a:r>
            <a:endParaRPr lang="en-GB" dirty="0"/>
          </a:p>
        </p:txBody>
      </p:sp>
      <p:sp>
        <p:nvSpPr>
          <p:cNvPr id="18" name="Rectangle: Rounded Corners 17">
            <a:extLst>
              <a:ext uri="{FF2B5EF4-FFF2-40B4-BE49-F238E27FC236}">
                <a16:creationId xmlns:a16="http://schemas.microsoft.com/office/drawing/2014/main" id="{0750FC03-5B0B-E440-E676-4C3522417DA1}"/>
              </a:ext>
            </a:extLst>
          </p:cNvPr>
          <p:cNvSpPr/>
          <p:nvPr/>
        </p:nvSpPr>
        <p:spPr>
          <a:xfrm>
            <a:off x="10336304" y="2960370"/>
            <a:ext cx="1686730" cy="309133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5 beam dumps at RS06 (1ms), 10Hz loss structure present in all, crystal seems to go out of channeling</a:t>
            </a:r>
            <a:endParaRPr lang="en-GB" dirty="0"/>
          </a:p>
        </p:txBody>
      </p:sp>
    </p:spTree>
    <p:extLst>
      <p:ext uri="{BB962C8B-B14F-4D97-AF65-F5344CB8AC3E}">
        <p14:creationId xmlns:p14="http://schemas.microsoft.com/office/powerpoint/2010/main" val="3522423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Pb ions: Beam losses and margin to dump during STABLE</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36</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graphicFrame>
        <p:nvGraphicFramePr>
          <p:cNvPr id="4" name="Table 3">
            <a:extLst>
              <a:ext uri="{FF2B5EF4-FFF2-40B4-BE49-F238E27FC236}">
                <a16:creationId xmlns:a16="http://schemas.microsoft.com/office/drawing/2014/main" id="{EE04A10D-4E80-C316-C3F3-2349288D92FB}"/>
              </a:ext>
            </a:extLst>
          </p:cNvPr>
          <p:cNvGraphicFramePr>
            <a:graphicFrameLocks noGrp="1"/>
          </p:cNvGraphicFramePr>
          <p:nvPr>
            <p:extLst>
              <p:ext uri="{D42A27DB-BD31-4B8C-83A1-F6EECF244321}">
                <p14:modId xmlns:p14="http://schemas.microsoft.com/office/powerpoint/2010/main" val="1135327155"/>
              </p:ext>
            </p:extLst>
          </p:nvPr>
        </p:nvGraphicFramePr>
        <p:xfrm>
          <a:off x="313080" y="731520"/>
          <a:ext cx="11475720" cy="4309110"/>
        </p:xfrm>
        <a:graphic>
          <a:graphicData uri="http://schemas.openxmlformats.org/drawingml/2006/table">
            <a:tbl>
              <a:tblPr firstRow="1" bandRow="1">
                <a:tableStyleId>{8EC20E35-A176-4012-BC5E-935CFFF8708E}</a:tableStyleId>
              </a:tblPr>
              <a:tblGrid>
                <a:gridCol w="1218540">
                  <a:extLst>
                    <a:ext uri="{9D8B030D-6E8A-4147-A177-3AD203B41FA5}">
                      <a16:colId xmlns:a16="http://schemas.microsoft.com/office/drawing/2014/main" val="4222978261"/>
                    </a:ext>
                  </a:extLst>
                </a:gridCol>
                <a:gridCol w="1588770">
                  <a:extLst>
                    <a:ext uri="{9D8B030D-6E8A-4147-A177-3AD203B41FA5}">
                      <a16:colId xmlns:a16="http://schemas.microsoft.com/office/drawing/2014/main" val="1358265368"/>
                    </a:ext>
                  </a:extLst>
                </a:gridCol>
                <a:gridCol w="2583180">
                  <a:extLst>
                    <a:ext uri="{9D8B030D-6E8A-4147-A177-3AD203B41FA5}">
                      <a16:colId xmlns:a16="http://schemas.microsoft.com/office/drawing/2014/main" val="1499574504"/>
                    </a:ext>
                  </a:extLst>
                </a:gridCol>
                <a:gridCol w="2137410">
                  <a:extLst>
                    <a:ext uri="{9D8B030D-6E8A-4147-A177-3AD203B41FA5}">
                      <a16:colId xmlns:a16="http://schemas.microsoft.com/office/drawing/2014/main" val="1329699680"/>
                    </a:ext>
                  </a:extLst>
                </a:gridCol>
                <a:gridCol w="2035200">
                  <a:extLst>
                    <a:ext uri="{9D8B030D-6E8A-4147-A177-3AD203B41FA5}">
                      <a16:colId xmlns:a16="http://schemas.microsoft.com/office/drawing/2014/main" val="68395008"/>
                    </a:ext>
                  </a:extLst>
                </a:gridCol>
                <a:gridCol w="1912620">
                  <a:extLst>
                    <a:ext uri="{9D8B030D-6E8A-4147-A177-3AD203B41FA5}">
                      <a16:colId xmlns:a16="http://schemas.microsoft.com/office/drawing/2014/main" val="178637730"/>
                    </a:ext>
                  </a:extLst>
                </a:gridCol>
              </a:tblGrid>
              <a:tr h="550729">
                <a:tc>
                  <a:txBody>
                    <a:bodyPr/>
                    <a:lstStyle/>
                    <a:p>
                      <a:r>
                        <a:rPr lang="en-US" dirty="0"/>
                        <a:t>Fills</a:t>
                      </a:r>
                      <a:endParaRPr lang="en-GB" dirty="0"/>
                    </a:p>
                  </a:txBody>
                  <a:tcPr/>
                </a:tc>
                <a:tc>
                  <a:txBody>
                    <a:bodyPr/>
                    <a:lstStyle/>
                    <a:p>
                      <a:r>
                        <a:rPr lang="en-US" dirty="0"/>
                        <a:t>Date</a:t>
                      </a:r>
                      <a:endParaRPr lang="en-GB" dirty="0"/>
                    </a:p>
                  </a:txBody>
                  <a:tcPr/>
                </a:tc>
                <a:tc>
                  <a:txBody>
                    <a:bodyPr/>
                    <a:lstStyle/>
                    <a:p>
                      <a:r>
                        <a:rPr lang="en-US" dirty="0"/>
                        <a:t>BLM</a:t>
                      </a:r>
                      <a:endParaRPr lang="en-GB" dirty="0"/>
                    </a:p>
                  </a:txBody>
                  <a:tcPr/>
                </a:tc>
                <a:tc>
                  <a:txBody>
                    <a:bodyPr/>
                    <a:lstStyle/>
                    <a:p>
                      <a:r>
                        <a:rPr lang="en-US" dirty="0"/>
                        <a:t>BLM threshold (</a:t>
                      </a:r>
                      <a:r>
                        <a:rPr lang="en-US" dirty="0" err="1"/>
                        <a:t>Gy</a:t>
                      </a:r>
                      <a:r>
                        <a:rPr lang="en-US" dirty="0"/>
                        <a:t>/s)</a:t>
                      </a:r>
                      <a:endParaRPr lang="en-GB" dirty="0"/>
                    </a:p>
                  </a:txBody>
                  <a:tcPr/>
                </a:tc>
                <a:tc>
                  <a:txBody>
                    <a:bodyPr/>
                    <a:lstStyle/>
                    <a:p>
                      <a:r>
                        <a:rPr lang="en-US" dirty="0"/>
                        <a:t>RS</a:t>
                      </a:r>
                      <a:endParaRPr lang="en-GB" dirty="0"/>
                    </a:p>
                  </a:txBody>
                  <a:tcPr/>
                </a:tc>
                <a:tc>
                  <a:txBody>
                    <a:bodyPr/>
                    <a:lstStyle/>
                    <a:p>
                      <a:r>
                        <a:rPr lang="en-US" dirty="0"/>
                        <a:t>Losses in IR7 (kW)</a:t>
                      </a:r>
                      <a:endParaRPr lang="en-GB" dirty="0"/>
                    </a:p>
                  </a:txBody>
                  <a:tcPr/>
                </a:tc>
                <a:extLst>
                  <a:ext uri="{0D108BD9-81ED-4DB2-BD59-A6C34878D82A}">
                    <a16:rowId xmlns:a16="http://schemas.microsoft.com/office/drawing/2014/main" val="3032761235"/>
                  </a:ext>
                </a:extLst>
              </a:tr>
              <a:tr h="786756">
                <a:tc>
                  <a:txBody>
                    <a:bodyPr/>
                    <a:lstStyle/>
                    <a:p>
                      <a:r>
                        <a:rPr lang="en-US" dirty="0">
                          <a:solidFill>
                            <a:schemeClr val="tx1"/>
                          </a:solidFill>
                        </a:rPr>
                        <a:t>9234</a:t>
                      </a:r>
                      <a:endParaRPr lang="en-GB" dirty="0">
                        <a:solidFill>
                          <a:schemeClr val="tx1"/>
                        </a:solidFill>
                      </a:endParaRPr>
                    </a:p>
                  </a:txBody>
                  <a:tcPr/>
                </a:tc>
                <a:tc>
                  <a:txBody>
                    <a:bodyPr/>
                    <a:lstStyle/>
                    <a:p>
                      <a:r>
                        <a:rPr lang="en-US" dirty="0">
                          <a:solidFill>
                            <a:schemeClr val="tx1"/>
                          </a:solidFill>
                        </a:rPr>
                        <a:t>06-10-23 19:32:02</a:t>
                      </a:r>
                      <a:endParaRPr lang="en-GB" dirty="0">
                        <a:solidFill>
                          <a:schemeClr val="tx1"/>
                        </a:solidFill>
                      </a:endParaRPr>
                    </a:p>
                  </a:txBody>
                  <a:tcPr/>
                </a:tc>
                <a:tc>
                  <a:txBody>
                    <a:bodyPr/>
                    <a:lstStyle/>
                    <a:p>
                      <a:r>
                        <a:rPr lang="pt-BR" sz="1800" b="0" i="0" kern="1200" dirty="0">
                          <a:solidFill>
                            <a:schemeClr val="tx1"/>
                          </a:solidFill>
                          <a:effectLst/>
                          <a:latin typeface="+mn-lt"/>
                          <a:ea typeface="+mn-ea"/>
                          <a:cs typeface="+mn-cs"/>
                        </a:rPr>
                        <a:t>BLMTI.11R2.B1I10_TCLD.A11R2.B1</a:t>
                      </a:r>
                      <a:endParaRPr lang="en-GB" dirty="0">
                        <a:solidFill>
                          <a:schemeClr val="tx1"/>
                        </a:solidFill>
                      </a:endParaRPr>
                    </a:p>
                  </a:txBody>
                  <a:tcPr/>
                </a:tc>
                <a:tc>
                  <a:txBody>
                    <a:bodyPr/>
                    <a:lstStyle/>
                    <a:p>
                      <a:r>
                        <a:rPr lang="en-US" dirty="0">
                          <a:solidFill>
                            <a:schemeClr val="tx1"/>
                          </a:solidFill>
                        </a:rPr>
                        <a:t>0.021</a:t>
                      </a:r>
                      <a:endParaRPr lang="en-GB" dirty="0">
                        <a:solidFill>
                          <a:schemeClr val="tx1"/>
                        </a:solidFill>
                      </a:endParaRPr>
                    </a:p>
                  </a:txBody>
                  <a:tcPr/>
                </a:tc>
                <a:tc>
                  <a:txBody>
                    <a:bodyPr/>
                    <a:lstStyle/>
                    <a:p>
                      <a:r>
                        <a:rPr lang="en-US" dirty="0">
                          <a:solidFill>
                            <a:schemeClr val="tx1"/>
                          </a:solidFill>
                        </a:rPr>
                        <a:t>RS06</a:t>
                      </a:r>
                      <a:endParaRPr lang="en-GB" dirty="0">
                        <a:solidFill>
                          <a:schemeClr val="tx1"/>
                        </a:solidFill>
                      </a:endParaRPr>
                    </a:p>
                  </a:txBody>
                  <a:tcPr/>
                </a:tc>
                <a:tc>
                  <a:txBody>
                    <a:bodyPr/>
                    <a:lstStyle/>
                    <a:p>
                      <a:r>
                        <a:rPr lang="en-US" dirty="0">
                          <a:solidFill>
                            <a:srgbClr val="00B050"/>
                          </a:solidFill>
                        </a:rPr>
                        <a:t>15</a:t>
                      </a:r>
                    </a:p>
                    <a:p>
                      <a:r>
                        <a:rPr lang="en-US" dirty="0">
                          <a:solidFill>
                            <a:schemeClr val="tx1"/>
                          </a:solidFill>
                        </a:rPr>
                        <a:t>10Hz VR*</a:t>
                      </a:r>
                      <a:endParaRPr lang="en-GB" dirty="0">
                        <a:solidFill>
                          <a:schemeClr val="tx1"/>
                        </a:solidFill>
                      </a:endParaRPr>
                    </a:p>
                  </a:txBody>
                  <a:tcPr/>
                </a:tc>
                <a:extLst>
                  <a:ext uri="{0D108BD9-81ED-4DB2-BD59-A6C34878D82A}">
                    <a16:rowId xmlns:a16="http://schemas.microsoft.com/office/drawing/2014/main" val="1479257849"/>
                  </a:ext>
                </a:extLst>
              </a:tr>
              <a:tr h="786756">
                <a:tc>
                  <a:txBody>
                    <a:bodyPr/>
                    <a:lstStyle/>
                    <a:p>
                      <a:r>
                        <a:rPr lang="en-US" dirty="0">
                          <a:solidFill>
                            <a:schemeClr val="tx1"/>
                          </a:solidFill>
                        </a:rPr>
                        <a:t>9251</a:t>
                      </a:r>
                      <a:endParaRPr lang="en-GB" dirty="0">
                        <a:solidFill>
                          <a:schemeClr val="tx1"/>
                        </a:solidFill>
                      </a:endParaRPr>
                    </a:p>
                  </a:txBody>
                  <a:tcPr/>
                </a:tc>
                <a:tc>
                  <a:txBody>
                    <a:bodyPr/>
                    <a:lstStyle/>
                    <a:p>
                      <a:r>
                        <a:rPr lang="en-US" dirty="0">
                          <a:solidFill>
                            <a:schemeClr val="tx1"/>
                          </a:solidFill>
                        </a:rPr>
                        <a:t>13-10-23 05:10:16</a:t>
                      </a:r>
                      <a:endParaRPr lang="en-GB"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b="0" i="0" kern="1200" dirty="0">
                          <a:solidFill>
                            <a:schemeClr val="tx1"/>
                          </a:solidFill>
                          <a:effectLst/>
                          <a:latin typeface="+mn-lt"/>
                          <a:ea typeface="+mn-ea"/>
                          <a:cs typeface="+mn-cs"/>
                        </a:rPr>
                        <a:t>BLMTI.11R2.B1I10_TCLD.A11R2.B1</a:t>
                      </a:r>
                      <a:endParaRPr lang="en-GB" dirty="0">
                        <a:solidFill>
                          <a:schemeClr val="tx1"/>
                        </a:solidFill>
                      </a:endParaRPr>
                    </a:p>
                  </a:txBody>
                  <a:tcPr/>
                </a:tc>
                <a:tc>
                  <a:txBody>
                    <a:bodyPr/>
                    <a:lstStyle/>
                    <a:p>
                      <a:r>
                        <a:rPr lang="en-US" dirty="0">
                          <a:solidFill>
                            <a:schemeClr val="tx1"/>
                          </a:solidFill>
                        </a:rPr>
                        <a:t>0.021</a:t>
                      </a:r>
                      <a:endParaRPr lang="en-GB" dirty="0">
                        <a:solidFill>
                          <a:schemeClr val="tx1"/>
                        </a:solidFill>
                      </a:endParaRPr>
                    </a:p>
                  </a:txBody>
                  <a:tcPr/>
                </a:tc>
                <a:tc>
                  <a:txBody>
                    <a:bodyPr/>
                    <a:lstStyle/>
                    <a:p>
                      <a:r>
                        <a:rPr lang="en-US" dirty="0">
                          <a:solidFill>
                            <a:schemeClr val="tx1"/>
                          </a:solidFill>
                        </a:rPr>
                        <a:t>RS06</a:t>
                      </a:r>
                      <a:endParaRPr lang="en-GB" dirty="0">
                        <a:solidFill>
                          <a:schemeClr val="tx1"/>
                        </a:solidFill>
                      </a:endParaRPr>
                    </a:p>
                  </a:txBody>
                  <a:tcPr/>
                </a:tc>
                <a:tc>
                  <a:txBody>
                    <a:bodyPr/>
                    <a:lstStyle/>
                    <a:p>
                      <a:r>
                        <a:rPr lang="en-US" dirty="0">
                          <a:solidFill>
                            <a:srgbClr val="FF0000"/>
                          </a:solidFill>
                        </a:rPr>
                        <a:t>10</a:t>
                      </a:r>
                    </a:p>
                    <a:p>
                      <a:r>
                        <a:rPr lang="en-US" dirty="0">
                          <a:solidFill>
                            <a:schemeClr val="tx1"/>
                          </a:solidFill>
                        </a:rPr>
                        <a:t>10Hz AM*</a:t>
                      </a:r>
                      <a:endParaRPr lang="en-GB" dirty="0">
                        <a:solidFill>
                          <a:schemeClr val="tx1"/>
                        </a:solidFill>
                      </a:endParaRPr>
                    </a:p>
                  </a:txBody>
                  <a:tcPr/>
                </a:tc>
                <a:extLst>
                  <a:ext uri="{0D108BD9-81ED-4DB2-BD59-A6C34878D82A}">
                    <a16:rowId xmlns:a16="http://schemas.microsoft.com/office/drawing/2014/main" val="2638324661"/>
                  </a:ext>
                </a:extLst>
              </a:tr>
              <a:tr h="786756">
                <a:tc>
                  <a:txBody>
                    <a:bodyPr/>
                    <a:lstStyle/>
                    <a:p>
                      <a:r>
                        <a:rPr lang="en-US" dirty="0">
                          <a:solidFill>
                            <a:schemeClr val="tx1"/>
                          </a:solidFill>
                        </a:rPr>
                        <a:t>9267</a:t>
                      </a:r>
                      <a:endParaRPr lang="en-GB" dirty="0">
                        <a:solidFill>
                          <a:schemeClr val="tx1"/>
                        </a:solidFill>
                      </a:endParaRPr>
                    </a:p>
                  </a:txBody>
                  <a:tcPr/>
                </a:tc>
                <a:tc>
                  <a:txBody>
                    <a:bodyPr/>
                    <a:lstStyle/>
                    <a:p>
                      <a:r>
                        <a:rPr lang="en-US" dirty="0">
                          <a:solidFill>
                            <a:schemeClr val="tx1"/>
                          </a:solidFill>
                        </a:rPr>
                        <a:t>16-10-23</a:t>
                      </a:r>
                    </a:p>
                    <a:p>
                      <a:r>
                        <a:rPr lang="en-GB" dirty="0">
                          <a:solidFill>
                            <a:schemeClr val="tx1"/>
                          </a:solidFill>
                        </a:rPr>
                        <a:t>18:14:47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b="0" i="0" kern="1200" dirty="0">
                          <a:solidFill>
                            <a:schemeClr val="tx1"/>
                          </a:solidFill>
                          <a:effectLst/>
                          <a:latin typeface="+mn-lt"/>
                          <a:ea typeface="+mn-ea"/>
                          <a:cs typeface="+mn-cs"/>
                        </a:rPr>
                        <a:t>BLMTI.11R2.B1I10_TCLD.A11R2.B1</a:t>
                      </a:r>
                      <a:endParaRPr lang="en-GB" dirty="0">
                        <a:solidFill>
                          <a:schemeClr val="tx1"/>
                        </a:solidFill>
                      </a:endParaRPr>
                    </a:p>
                  </a:txBody>
                  <a:tcPr/>
                </a:tc>
                <a:tc>
                  <a:txBody>
                    <a:bodyPr/>
                    <a:lstStyle/>
                    <a:p>
                      <a:r>
                        <a:rPr lang="en-US" dirty="0">
                          <a:solidFill>
                            <a:schemeClr val="tx1"/>
                          </a:solidFill>
                        </a:rPr>
                        <a:t>0.021</a:t>
                      </a:r>
                      <a:endParaRPr lang="en-GB" dirty="0">
                        <a:solidFill>
                          <a:schemeClr val="tx1"/>
                        </a:solidFill>
                      </a:endParaRPr>
                    </a:p>
                  </a:txBody>
                  <a:tcPr/>
                </a:tc>
                <a:tc>
                  <a:txBody>
                    <a:bodyPr/>
                    <a:lstStyle/>
                    <a:p>
                      <a:r>
                        <a:rPr lang="en-US" dirty="0">
                          <a:solidFill>
                            <a:schemeClr val="tx1"/>
                          </a:solidFill>
                        </a:rPr>
                        <a:t>RS06</a:t>
                      </a:r>
                      <a:endParaRPr lang="en-GB" dirty="0">
                        <a:solidFill>
                          <a:schemeClr val="tx1"/>
                        </a:solidFill>
                      </a:endParaRPr>
                    </a:p>
                  </a:txBody>
                  <a:tcPr/>
                </a:tc>
                <a:tc>
                  <a:txBody>
                    <a:bodyPr/>
                    <a:lstStyle/>
                    <a:p>
                      <a:r>
                        <a:rPr lang="en-US" dirty="0">
                          <a:solidFill>
                            <a:srgbClr val="00B050"/>
                          </a:solidFill>
                        </a:rPr>
                        <a:t>13.3</a:t>
                      </a:r>
                    </a:p>
                    <a:p>
                      <a:r>
                        <a:rPr lang="en-US" dirty="0">
                          <a:solidFill>
                            <a:schemeClr val="tx1"/>
                          </a:solidFill>
                        </a:rPr>
                        <a:t>10Hz AM*</a:t>
                      </a:r>
                      <a:endParaRPr lang="en-GB" dirty="0">
                        <a:solidFill>
                          <a:schemeClr val="tx1"/>
                        </a:solidFill>
                      </a:endParaRPr>
                    </a:p>
                  </a:txBody>
                  <a:tcPr/>
                </a:tc>
                <a:extLst>
                  <a:ext uri="{0D108BD9-81ED-4DB2-BD59-A6C34878D82A}">
                    <a16:rowId xmlns:a16="http://schemas.microsoft.com/office/drawing/2014/main" val="2975546230"/>
                  </a:ext>
                </a:extLst>
              </a:tr>
              <a:tr h="668682">
                <a:tc>
                  <a:txBody>
                    <a:bodyPr/>
                    <a:lstStyle/>
                    <a:p>
                      <a:r>
                        <a:rPr lang="en-US" dirty="0">
                          <a:solidFill>
                            <a:schemeClr val="tx1"/>
                          </a:solidFill>
                        </a:rPr>
                        <a:t>9284</a:t>
                      </a:r>
                      <a:endParaRPr lang="en-GB" dirty="0">
                        <a:solidFill>
                          <a:schemeClr val="tx1"/>
                        </a:solidFill>
                      </a:endParaRPr>
                    </a:p>
                  </a:txBody>
                  <a:tcPr/>
                </a:tc>
                <a:tc>
                  <a:txBody>
                    <a:bodyPr/>
                    <a:lstStyle/>
                    <a:p>
                      <a:r>
                        <a:rPr lang="en-US" dirty="0">
                          <a:solidFill>
                            <a:schemeClr val="tx1"/>
                          </a:solidFill>
                        </a:rPr>
                        <a:t>21-10-23 05:31:02</a:t>
                      </a:r>
                      <a:endParaRPr lang="en-GB" dirty="0">
                        <a:solidFill>
                          <a:schemeClr val="tx1"/>
                        </a:solidFill>
                      </a:endParaRPr>
                    </a:p>
                  </a:txBody>
                  <a:tcPr/>
                </a:tc>
                <a:tc>
                  <a:txBody>
                    <a:bodyPr/>
                    <a:lstStyle/>
                    <a:p>
                      <a:r>
                        <a:rPr lang="en-GB" sz="1800" b="0" i="0" kern="1200" dirty="0">
                          <a:solidFill>
                            <a:schemeClr val="tx1"/>
                          </a:solidFill>
                          <a:effectLst/>
                          <a:latin typeface="+mn-lt"/>
                          <a:ea typeface="+mn-ea"/>
                          <a:cs typeface="+mn-cs"/>
                        </a:rPr>
                        <a:t>BLMQI.06R7.B1E10_MQTL</a:t>
                      </a:r>
                      <a:endParaRPr lang="en-GB" dirty="0">
                        <a:solidFill>
                          <a:schemeClr val="tx1"/>
                        </a:solidFill>
                      </a:endParaRPr>
                    </a:p>
                  </a:txBody>
                  <a:tcPr/>
                </a:tc>
                <a:tc>
                  <a:txBody>
                    <a:bodyPr/>
                    <a:lstStyle/>
                    <a:p>
                      <a:r>
                        <a:rPr lang="en-US" dirty="0">
                          <a:solidFill>
                            <a:schemeClr val="tx1"/>
                          </a:solidFill>
                        </a:rPr>
                        <a:t>0.101</a:t>
                      </a:r>
                      <a:endParaRPr lang="en-GB" dirty="0">
                        <a:solidFill>
                          <a:schemeClr val="tx1"/>
                        </a:solidFill>
                      </a:endParaRPr>
                    </a:p>
                  </a:txBody>
                  <a:tcPr/>
                </a:tc>
                <a:tc>
                  <a:txBody>
                    <a:bodyPr/>
                    <a:lstStyle/>
                    <a:p>
                      <a:r>
                        <a:rPr lang="en-US" dirty="0">
                          <a:solidFill>
                            <a:schemeClr val="tx1"/>
                          </a:solidFill>
                        </a:rPr>
                        <a:t>RS06</a:t>
                      </a:r>
                      <a:endParaRPr lang="en-GB" dirty="0">
                        <a:solidFill>
                          <a:schemeClr val="tx1"/>
                        </a:solidFill>
                      </a:endParaRPr>
                    </a:p>
                  </a:txBody>
                  <a:tcPr/>
                </a:tc>
                <a:tc>
                  <a:txBody>
                    <a:bodyPr/>
                    <a:lstStyle/>
                    <a:p>
                      <a:r>
                        <a:rPr lang="en-US" dirty="0">
                          <a:solidFill>
                            <a:srgbClr val="00B050"/>
                          </a:solidFill>
                        </a:rPr>
                        <a:t>15</a:t>
                      </a:r>
                    </a:p>
                    <a:p>
                      <a:r>
                        <a:rPr lang="en-US" dirty="0">
                          <a:solidFill>
                            <a:schemeClr val="tx1"/>
                          </a:solidFill>
                        </a:rPr>
                        <a:t>10Hz TR*</a:t>
                      </a:r>
                      <a:endParaRPr lang="en-GB" dirty="0">
                        <a:solidFill>
                          <a:schemeClr val="tx1"/>
                        </a:solidFill>
                      </a:endParaRPr>
                    </a:p>
                  </a:txBody>
                  <a:tcPr/>
                </a:tc>
                <a:extLst>
                  <a:ext uri="{0D108BD9-81ED-4DB2-BD59-A6C34878D82A}">
                    <a16:rowId xmlns:a16="http://schemas.microsoft.com/office/drawing/2014/main" val="1290603405"/>
                  </a:ext>
                </a:extLst>
              </a:tr>
              <a:tr h="319073">
                <a:tc>
                  <a:txBody>
                    <a:bodyPr/>
                    <a:lstStyle/>
                    <a:p>
                      <a:r>
                        <a:rPr lang="en-US" dirty="0">
                          <a:solidFill>
                            <a:schemeClr val="tx1"/>
                          </a:solidFill>
                        </a:rPr>
                        <a:t>9296</a:t>
                      </a:r>
                      <a:endParaRPr lang="en-GB" dirty="0">
                        <a:solidFill>
                          <a:schemeClr val="tx1"/>
                        </a:solidFill>
                      </a:endParaRPr>
                    </a:p>
                  </a:txBody>
                  <a:tcPr/>
                </a:tc>
                <a:tc>
                  <a:txBody>
                    <a:bodyPr/>
                    <a:lstStyle/>
                    <a:p>
                      <a:r>
                        <a:rPr lang="en-US" dirty="0">
                          <a:solidFill>
                            <a:schemeClr val="tx1"/>
                          </a:solidFill>
                        </a:rPr>
                        <a:t>24-10-23 04:02:07</a:t>
                      </a:r>
                      <a:endParaRPr lang="en-GB"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kern="1200" dirty="0">
                          <a:solidFill>
                            <a:schemeClr val="tx1"/>
                          </a:solidFill>
                          <a:effectLst/>
                          <a:latin typeface="+mn-lt"/>
                          <a:ea typeface="+mn-ea"/>
                          <a:cs typeface="+mn-cs"/>
                        </a:rPr>
                        <a:t>BLMQI.06R7.B1E10_MQTL</a:t>
                      </a:r>
                      <a:endParaRPr lang="en-GB" dirty="0">
                        <a:solidFill>
                          <a:schemeClr val="tx1"/>
                        </a:solidFill>
                      </a:endParaRPr>
                    </a:p>
                  </a:txBody>
                  <a:tcPr/>
                </a:tc>
                <a:tc>
                  <a:txBody>
                    <a:bodyPr/>
                    <a:lstStyle/>
                    <a:p>
                      <a:r>
                        <a:rPr lang="en-US" dirty="0">
                          <a:solidFill>
                            <a:schemeClr val="tx1"/>
                          </a:solidFill>
                        </a:rPr>
                        <a:t>0.101</a:t>
                      </a:r>
                      <a:endParaRPr lang="en-GB" dirty="0">
                        <a:solidFill>
                          <a:schemeClr val="tx1"/>
                        </a:solidFill>
                      </a:endParaRPr>
                    </a:p>
                  </a:txBody>
                  <a:tcPr/>
                </a:tc>
                <a:tc>
                  <a:txBody>
                    <a:bodyPr/>
                    <a:lstStyle/>
                    <a:p>
                      <a:r>
                        <a:rPr lang="en-US" dirty="0">
                          <a:solidFill>
                            <a:schemeClr val="tx1"/>
                          </a:solidFill>
                        </a:rPr>
                        <a:t>RS06</a:t>
                      </a:r>
                      <a:endParaRPr lang="en-GB" dirty="0">
                        <a:solidFill>
                          <a:schemeClr val="tx1"/>
                        </a:solidFill>
                      </a:endParaRPr>
                    </a:p>
                  </a:txBody>
                  <a:tcPr/>
                </a:tc>
                <a:tc>
                  <a:txBody>
                    <a:bodyPr/>
                    <a:lstStyle/>
                    <a:p>
                      <a:r>
                        <a:rPr lang="en-US" dirty="0">
                          <a:solidFill>
                            <a:srgbClr val="00B050"/>
                          </a:solidFill>
                        </a:rPr>
                        <a:t>44.3</a:t>
                      </a:r>
                    </a:p>
                    <a:p>
                      <a:r>
                        <a:rPr lang="en-US" dirty="0">
                          <a:solidFill>
                            <a:schemeClr val="tx1"/>
                          </a:solidFill>
                        </a:rPr>
                        <a:t>10Hz TR*</a:t>
                      </a:r>
                    </a:p>
                  </a:txBody>
                  <a:tcPr/>
                </a:tc>
                <a:extLst>
                  <a:ext uri="{0D108BD9-81ED-4DB2-BD59-A6C34878D82A}">
                    <a16:rowId xmlns:a16="http://schemas.microsoft.com/office/drawing/2014/main" val="1859478503"/>
                  </a:ext>
                </a:extLst>
              </a:tr>
            </a:tbl>
          </a:graphicData>
        </a:graphic>
      </p:graphicFrame>
      <p:sp>
        <p:nvSpPr>
          <p:cNvPr id="6" name="TextBox 5">
            <a:extLst>
              <a:ext uri="{FF2B5EF4-FFF2-40B4-BE49-F238E27FC236}">
                <a16:creationId xmlns:a16="http://schemas.microsoft.com/office/drawing/2014/main" id="{F548F8D5-11B6-14AB-14AD-5DED3F046457}"/>
              </a:ext>
            </a:extLst>
          </p:cNvPr>
          <p:cNvSpPr txBox="1"/>
          <p:nvPr/>
        </p:nvSpPr>
        <p:spPr>
          <a:xfrm>
            <a:off x="5690896" y="5040630"/>
            <a:ext cx="6097904" cy="369332"/>
          </a:xfrm>
          <a:prstGeom prst="rect">
            <a:avLst/>
          </a:prstGeom>
          <a:noFill/>
        </p:spPr>
        <p:txBody>
          <a:bodyPr wrap="square">
            <a:spAutoFit/>
          </a:bodyPr>
          <a:lstStyle/>
          <a:p>
            <a:r>
              <a:rPr lang="en-US" dirty="0"/>
              <a:t>*Events studied by </a:t>
            </a:r>
            <a:r>
              <a:rPr lang="en-US" dirty="0" err="1"/>
              <a:t>D.Mirarchi</a:t>
            </a:r>
            <a:r>
              <a:rPr lang="en-US" dirty="0"/>
              <a:t>, presented on LBOC </a:t>
            </a:r>
            <a:r>
              <a:rPr lang="en-US" dirty="0">
                <a:hlinkClick r:id="rId3">
                  <a:extLst>
                    <a:ext uri="{A12FA001-AC4F-418D-AE19-62706E023703}">
                      <ahyp:hlinkClr xmlns:ahyp="http://schemas.microsoft.com/office/drawing/2018/hyperlinkcolor" val="tx"/>
                    </a:ext>
                  </a:extLst>
                </a:hlinkClick>
              </a:rPr>
              <a:t>#158</a:t>
            </a:r>
            <a:endParaRPr lang="en-GB" dirty="0"/>
          </a:p>
        </p:txBody>
      </p:sp>
      <p:sp>
        <p:nvSpPr>
          <p:cNvPr id="7" name="Rectangle: Rounded Corners 6">
            <a:extLst>
              <a:ext uri="{FF2B5EF4-FFF2-40B4-BE49-F238E27FC236}">
                <a16:creationId xmlns:a16="http://schemas.microsoft.com/office/drawing/2014/main" id="{DDCA265A-B174-B969-5E77-E2916624488D}"/>
              </a:ext>
            </a:extLst>
          </p:cNvPr>
          <p:cNvSpPr/>
          <p:nvPr/>
        </p:nvSpPr>
        <p:spPr>
          <a:xfrm>
            <a:off x="598831" y="5409962"/>
            <a:ext cx="11299799" cy="90297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3 beam dumps on the TCLD at power losses comparable with amorphous, settings changed;</a:t>
            </a:r>
          </a:p>
          <a:p>
            <a:pPr algn="ctr"/>
            <a:r>
              <a:rPr lang="en-US" dirty="0"/>
              <a:t>2 beam dumps on Q6 R7 from 10Hz loss events</a:t>
            </a:r>
          </a:p>
          <a:p>
            <a:pPr algn="ctr"/>
            <a:r>
              <a:rPr lang="en-GB" dirty="0"/>
              <a:t>NO THRESHOLDS CHANGED</a:t>
            </a:r>
          </a:p>
        </p:txBody>
      </p:sp>
    </p:spTree>
    <p:extLst>
      <p:ext uri="{BB962C8B-B14F-4D97-AF65-F5344CB8AC3E}">
        <p14:creationId xmlns:p14="http://schemas.microsoft.com/office/powerpoint/2010/main" val="33799701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Pb ions: Beam losses and margin to dump during STABLE</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37</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pic>
        <p:nvPicPr>
          <p:cNvPr id="15" name="Picture 14" descr="A graph of a graph&#10;&#10;Description automatically generated">
            <a:extLst>
              <a:ext uri="{FF2B5EF4-FFF2-40B4-BE49-F238E27FC236}">
                <a16:creationId xmlns:a16="http://schemas.microsoft.com/office/drawing/2014/main" id="{05B20CA8-142B-62A9-1DFA-6F9ABD5A32B5}"/>
              </a:ext>
            </a:extLst>
          </p:cNvPr>
          <p:cNvPicPr>
            <a:picLocks noChangeAspect="1"/>
          </p:cNvPicPr>
          <p:nvPr/>
        </p:nvPicPr>
        <p:blipFill rotWithShape="1">
          <a:blip r:embed="rId3"/>
          <a:srcRect l="5968" r="7742"/>
          <a:stretch/>
        </p:blipFill>
        <p:spPr>
          <a:xfrm>
            <a:off x="142518" y="738701"/>
            <a:ext cx="6194062" cy="2392722"/>
          </a:xfrm>
          <a:prstGeom prst="rect">
            <a:avLst/>
          </a:prstGeom>
        </p:spPr>
      </p:pic>
      <p:pic>
        <p:nvPicPr>
          <p:cNvPr id="17" name="Picture 16" descr="A graph of a beam mode&#10;&#10;Description automatically generated">
            <a:extLst>
              <a:ext uri="{FF2B5EF4-FFF2-40B4-BE49-F238E27FC236}">
                <a16:creationId xmlns:a16="http://schemas.microsoft.com/office/drawing/2014/main" id="{4483B172-7865-D92C-E61A-3AF5F52FE576}"/>
              </a:ext>
            </a:extLst>
          </p:cNvPr>
          <p:cNvPicPr>
            <a:picLocks noChangeAspect="1"/>
          </p:cNvPicPr>
          <p:nvPr/>
        </p:nvPicPr>
        <p:blipFill rotWithShape="1">
          <a:blip r:embed="rId4"/>
          <a:srcRect l="7146" r="23015"/>
          <a:stretch/>
        </p:blipFill>
        <p:spPr>
          <a:xfrm>
            <a:off x="5663820" y="610678"/>
            <a:ext cx="5549598" cy="2648769"/>
          </a:xfrm>
          <a:prstGeom prst="rect">
            <a:avLst/>
          </a:prstGeom>
        </p:spPr>
      </p:pic>
      <p:pic>
        <p:nvPicPr>
          <p:cNvPr id="19" name="Picture 18" descr="A graph showing a blue line&#10;&#10;Description automatically generated">
            <a:extLst>
              <a:ext uri="{FF2B5EF4-FFF2-40B4-BE49-F238E27FC236}">
                <a16:creationId xmlns:a16="http://schemas.microsoft.com/office/drawing/2014/main" id="{97C3A327-521E-63B2-0E09-46735EDB947E}"/>
              </a:ext>
            </a:extLst>
          </p:cNvPr>
          <p:cNvPicPr>
            <a:picLocks noChangeAspect="1"/>
          </p:cNvPicPr>
          <p:nvPr/>
        </p:nvPicPr>
        <p:blipFill rotWithShape="1">
          <a:blip r:embed="rId5"/>
          <a:srcRect l="5786" r="6798"/>
          <a:stretch/>
        </p:blipFill>
        <p:spPr>
          <a:xfrm>
            <a:off x="72965" y="3644699"/>
            <a:ext cx="6544555" cy="2495546"/>
          </a:xfrm>
          <a:prstGeom prst="rect">
            <a:avLst/>
          </a:prstGeom>
        </p:spPr>
      </p:pic>
      <p:pic>
        <p:nvPicPr>
          <p:cNvPr id="21" name="Picture 20" descr="A graph of a beam mode&#10;&#10;Description automatically generated">
            <a:extLst>
              <a:ext uri="{FF2B5EF4-FFF2-40B4-BE49-F238E27FC236}">
                <a16:creationId xmlns:a16="http://schemas.microsoft.com/office/drawing/2014/main" id="{8C2A24D3-A43D-8BEB-A53A-9646A351F5F9}"/>
              </a:ext>
            </a:extLst>
          </p:cNvPr>
          <p:cNvPicPr>
            <a:picLocks noChangeAspect="1"/>
          </p:cNvPicPr>
          <p:nvPr/>
        </p:nvPicPr>
        <p:blipFill rotWithShape="1">
          <a:blip r:embed="rId6"/>
          <a:srcRect l="7130" r="22790"/>
          <a:stretch/>
        </p:blipFill>
        <p:spPr>
          <a:xfrm>
            <a:off x="5538722" y="3526558"/>
            <a:ext cx="5568824" cy="2648769"/>
          </a:xfrm>
          <a:prstGeom prst="rect">
            <a:avLst/>
          </a:prstGeom>
        </p:spPr>
      </p:pic>
      <p:sp>
        <p:nvSpPr>
          <p:cNvPr id="2" name="TextBox 1">
            <a:extLst>
              <a:ext uri="{FF2B5EF4-FFF2-40B4-BE49-F238E27FC236}">
                <a16:creationId xmlns:a16="http://schemas.microsoft.com/office/drawing/2014/main" id="{02C20447-AE99-D171-BBFD-AA2A52EAFD04}"/>
              </a:ext>
            </a:extLst>
          </p:cNvPr>
          <p:cNvSpPr txBox="1"/>
          <p:nvPr/>
        </p:nvSpPr>
        <p:spPr>
          <a:xfrm>
            <a:off x="4808737" y="1113250"/>
            <a:ext cx="1120877" cy="553998"/>
          </a:xfrm>
          <a:prstGeom prst="rect">
            <a:avLst/>
          </a:prstGeom>
          <a:noFill/>
        </p:spPr>
        <p:txBody>
          <a:bodyPr wrap="square" lIns="0" tIns="0" rIns="0" bIns="0" rtlCol="0">
            <a:spAutoFit/>
          </a:bodyPr>
          <a:lstStyle/>
          <a:p>
            <a:pPr algn="l"/>
            <a:r>
              <a:rPr lang="en-US" dirty="0"/>
              <a:t>RS06 100Hz </a:t>
            </a:r>
            <a:endParaRPr lang="en-GB" dirty="0"/>
          </a:p>
        </p:txBody>
      </p:sp>
      <p:sp>
        <p:nvSpPr>
          <p:cNvPr id="4" name="TextBox 3">
            <a:extLst>
              <a:ext uri="{FF2B5EF4-FFF2-40B4-BE49-F238E27FC236}">
                <a16:creationId xmlns:a16="http://schemas.microsoft.com/office/drawing/2014/main" id="{ECF2DBAA-960B-990C-0509-AFF501692570}"/>
              </a:ext>
            </a:extLst>
          </p:cNvPr>
          <p:cNvSpPr txBox="1"/>
          <p:nvPr/>
        </p:nvSpPr>
        <p:spPr>
          <a:xfrm>
            <a:off x="678105" y="1351476"/>
            <a:ext cx="1120877" cy="553998"/>
          </a:xfrm>
          <a:prstGeom prst="rect">
            <a:avLst/>
          </a:prstGeom>
          <a:noFill/>
        </p:spPr>
        <p:txBody>
          <a:bodyPr wrap="square" lIns="0" tIns="0" rIns="0" bIns="0" rtlCol="0">
            <a:spAutoFit/>
          </a:bodyPr>
          <a:lstStyle/>
          <a:p>
            <a:pPr algn="l"/>
            <a:r>
              <a:rPr lang="en-US" dirty="0"/>
              <a:t>TCLD dump</a:t>
            </a:r>
            <a:endParaRPr lang="en-GB" dirty="0"/>
          </a:p>
        </p:txBody>
      </p:sp>
      <p:sp>
        <p:nvSpPr>
          <p:cNvPr id="6" name="TextBox 5">
            <a:extLst>
              <a:ext uri="{FF2B5EF4-FFF2-40B4-BE49-F238E27FC236}">
                <a16:creationId xmlns:a16="http://schemas.microsoft.com/office/drawing/2014/main" id="{EADF8131-B738-B55A-21EE-DE190D76E66E}"/>
              </a:ext>
            </a:extLst>
          </p:cNvPr>
          <p:cNvSpPr txBox="1"/>
          <p:nvPr/>
        </p:nvSpPr>
        <p:spPr>
          <a:xfrm>
            <a:off x="678104" y="4130234"/>
            <a:ext cx="1120877" cy="553998"/>
          </a:xfrm>
          <a:prstGeom prst="rect">
            <a:avLst/>
          </a:prstGeom>
          <a:noFill/>
        </p:spPr>
        <p:txBody>
          <a:bodyPr wrap="square" lIns="0" tIns="0" rIns="0" bIns="0" rtlCol="0">
            <a:spAutoFit/>
          </a:bodyPr>
          <a:lstStyle/>
          <a:p>
            <a:pPr algn="l"/>
            <a:r>
              <a:rPr lang="en-US" dirty="0"/>
              <a:t>Q6 R7 dump</a:t>
            </a:r>
            <a:endParaRPr lang="en-GB" dirty="0"/>
          </a:p>
        </p:txBody>
      </p:sp>
    </p:spTree>
    <p:extLst>
      <p:ext uri="{BB962C8B-B14F-4D97-AF65-F5344CB8AC3E}">
        <p14:creationId xmlns:p14="http://schemas.microsoft.com/office/powerpoint/2010/main" val="28349890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75028"/>
            <a:ext cx="11376025" cy="365126"/>
          </a:xfrm>
        </p:spPr>
        <p:txBody>
          <a:bodyPr/>
          <a:lstStyle/>
          <a:p>
            <a:r>
              <a:rPr lang="en-US" sz="2600" dirty="0"/>
              <a:t>Lessons learnt for the next Ion Run</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38</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686807"/>
            <a:ext cx="11376025" cy="3272691"/>
          </a:xfrm>
          <a:prstGeom prst="rect">
            <a:avLst/>
          </a:prstGeom>
          <a:noFill/>
        </p:spPr>
        <p:txBody>
          <a:bodyPr wrap="square" lIns="0" tIns="0" rIns="0" bIns="0" rtlCol="0">
            <a:spAutoFit/>
          </a:bodyPr>
          <a:lstStyle/>
          <a:p>
            <a:pPr>
              <a:lnSpc>
                <a:spcPct val="150000"/>
              </a:lnSpc>
            </a:pPr>
            <a:endParaRPr lang="en-US" dirty="0"/>
          </a:p>
          <a:p>
            <a:pPr>
              <a:lnSpc>
                <a:spcPct val="150000"/>
              </a:lnSpc>
            </a:pPr>
            <a:r>
              <a:rPr lang="en-GB" dirty="0"/>
              <a:t>1.  Operation with crystal was efficient but some improvement is needed in order to maintain the crystals in </a:t>
            </a:r>
            <a:r>
              <a:rPr lang="en-GB" dirty="0" err="1"/>
              <a:t>channeling</a:t>
            </a:r>
            <a:r>
              <a:rPr lang="en-GB" dirty="0"/>
              <a:t>, in particular during the energy RAMP -&gt; See more in </a:t>
            </a:r>
            <a:r>
              <a:rPr lang="en-GB" dirty="0" err="1"/>
              <a:t>R.Cai’s</a:t>
            </a:r>
            <a:r>
              <a:rPr lang="en-GB" dirty="0"/>
              <a:t> talk in this session</a:t>
            </a:r>
          </a:p>
          <a:p>
            <a:pPr marL="342900" indent="-342900">
              <a:lnSpc>
                <a:spcPct val="150000"/>
              </a:lnSpc>
              <a:buAutoNum type="arabicPeriod" startAt="2"/>
            </a:pPr>
            <a:r>
              <a:rPr lang="en-GB" dirty="0"/>
              <a:t>Crystal operation in channelling, amorphous or volume reflection has a big impact on BLM signal pattern</a:t>
            </a:r>
          </a:p>
          <a:p>
            <a:pPr marL="800100" lvl="1" indent="-342900">
              <a:lnSpc>
                <a:spcPct val="150000"/>
              </a:lnSpc>
              <a:buFont typeface="Arial" panose="020B0604020202020204" pitchFamily="34" charset="0"/>
              <a:buChar char="•"/>
            </a:pPr>
            <a:r>
              <a:rPr lang="en-GB" dirty="0"/>
              <a:t>Additional margin for these cases is needed for next ion Run</a:t>
            </a:r>
          </a:p>
          <a:p>
            <a:pPr>
              <a:lnSpc>
                <a:spcPct val="150000"/>
              </a:lnSpc>
            </a:pPr>
            <a:r>
              <a:rPr lang="en-GB" dirty="0"/>
              <a:t>3.  Control of 10Hz losses will significantly improve </a:t>
            </a:r>
          </a:p>
          <a:p>
            <a:pPr marL="342900" indent="-342900">
              <a:lnSpc>
                <a:spcPct val="150000"/>
              </a:lnSpc>
              <a:buAutoNum type="arabicPeriod" startAt="4"/>
            </a:pPr>
            <a:r>
              <a:rPr lang="en-GB" dirty="0"/>
              <a:t>Loss maps as early as possible are essential, even if not in the full final configuration</a:t>
            </a:r>
          </a:p>
          <a:p>
            <a:pPr marL="800100" lvl="1" indent="-342900">
              <a:lnSpc>
                <a:spcPct val="150000"/>
              </a:lnSpc>
              <a:buFont typeface="Arial" panose="020B0604020202020204" pitchFamily="34" charset="0"/>
              <a:buChar char="•"/>
            </a:pPr>
            <a:r>
              <a:rPr lang="en-GB" dirty="0"/>
              <a:t>First set of thresholds done with 2022 loss maps was important to advance the work</a:t>
            </a:r>
          </a:p>
        </p:txBody>
      </p:sp>
    </p:spTree>
    <p:extLst>
      <p:ext uri="{BB962C8B-B14F-4D97-AF65-F5344CB8AC3E}">
        <p14:creationId xmlns:p14="http://schemas.microsoft.com/office/powerpoint/2010/main" val="39701776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75028"/>
            <a:ext cx="11376025" cy="365126"/>
          </a:xfrm>
        </p:spPr>
        <p:txBody>
          <a:bodyPr/>
          <a:lstStyle/>
          <a:p>
            <a:r>
              <a:rPr lang="en-US" sz="2600" dirty="0"/>
              <a:t>Summary</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39</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7" y="640154"/>
            <a:ext cx="11376025" cy="5816977"/>
          </a:xfrm>
          <a:prstGeom prst="rect">
            <a:avLst/>
          </a:prstGeom>
          <a:noFill/>
        </p:spPr>
        <p:txBody>
          <a:bodyPr wrap="square" lIns="0" tIns="0" rIns="0" bIns="0" rtlCol="0">
            <a:spAutoFit/>
          </a:bodyPr>
          <a:lstStyle/>
          <a:p>
            <a:pPr>
              <a:lnSpc>
                <a:spcPct val="150000"/>
              </a:lnSpc>
            </a:pPr>
            <a:r>
              <a:rPr lang="en-GB" sz="2000" dirty="0"/>
              <a:t>-  </a:t>
            </a:r>
            <a:r>
              <a:rPr lang="en-GB" dirty="0"/>
              <a:t>Beam lifetime and beam power loss </a:t>
            </a:r>
            <a:r>
              <a:rPr lang="en-GB" dirty="0" err="1"/>
              <a:t>analyzed</a:t>
            </a:r>
            <a:r>
              <a:rPr lang="en-GB" dirty="0"/>
              <a:t> for the proton and ion 2023 Runs</a:t>
            </a:r>
          </a:p>
          <a:p>
            <a:pPr>
              <a:lnSpc>
                <a:spcPct val="150000"/>
              </a:lnSpc>
            </a:pPr>
            <a:r>
              <a:rPr lang="en-US" dirty="0"/>
              <a:t>-  Proton Run:</a:t>
            </a:r>
          </a:p>
          <a:p>
            <a:pPr marL="800100" lvl="1" indent="-342900">
              <a:lnSpc>
                <a:spcPct val="150000"/>
              </a:lnSpc>
              <a:buFont typeface="Arial" panose="020B0604020202020204" pitchFamily="34" charset="0"/>
              <a:buChar char="•"/>
            </a:pPr>
            <a:r>
              <a:rPr lang="en-GB" dirty="0"/>
              <a:t>Injection losses in particular of Beam 1 could pose a limitation for 2024 -&gt; Several options to increase the margin of beam loss measurements in RS01 are under consideration.</a:t>
            </a:r>
            <a:endParaRPr lang="en-US" dirty="0"/>
          </a:p>
          <a:p>
            <a:pPr marL="800100" lvl="1" indent="-342900">
              <a:lnSpc>
                <a:spcPct val="150000"/>
              </a:lnSpc>
              <a:buFont typeface="Arial" panose="020B0604020202020204" pitchFamily="34" charset="0"/>
              <a:buChar char="•"/>
            </a:pPr>
            <a:r>
              <a:rPr lang="en-US" dirty="0"/>
              <a:t>Limitations in BLM thresholds during ADJUST understood and mitigated -&gt; </a:t>
            </a:r>
            <a:r>
              <a:rPr lang="en-GB" dirty="0"/>
              <a:t>Running regularly with minimum beam lifetime of ~1h, equivalent to 100 kW maximum power loss on average, with peaks up to 230kW (300kW in RS08, 655ms)</a:t>
            </a:r>
            <a:endParaRPr lang="en-US" dirty="0"/>
          </a:p>
          <a:p>
            <a:pPr>
              <a:lnSpc>
                <a:spcPct val="150000"/>
              </a:lnSpc>
            </a:pPr>
            <a:r>
              <a:rPr lang="en-US" dirty="0"/>
              <a:t>-  Ion Run:</a:t>
            </a:r>
          </a:p>
          <a:p>
            <a:pPr marL="742950" lvl="1" indent="-285750">
              <a:lnSpc>
                <a:spcPct val="150000"/>
              </a:lnSpc>
              <a:buFont typeface="Arial" panose="020B0604020202020204" pitchFamily="34" charset="0"/>
              <a:buChar char="•"/>
            </a:pPr>
            <a:r>
              <a:rPr lang="en-GB" dirty="0"/>
              <a:t>New beam loss pattern in IR7 due to the novel crystal collimation operation -&gt; Many BLM thresholds were needed to adapted for this new scenario, but overall, the strategy was correct</a:t>
            </a:r>
          </a:p>
          <a:p>
            <a:pPr marL="742950" lvl="1" indent="-285750">
              <a:lnSpc>
                <a:spcPct val="150000"/>
              </a:lnSpc>
              <a:buFont typeface="Arial" panose="020B0604020202020204" pitchFamily="34" charset="0"/>
              <a:buChar char="•"/>
            </a:pPr>
            <a:r>
              <a:rPr lang="en-GB" dirty="0"/>
              <a:t>For next Run, we will study how to overcome the limitations found during the RAMP, when crystal channelling could not be maintained </a:t>
            </a:r>
          </a:p>
          <a:p>
            <a:pPr marL="742950" lvl="1" indent="-285750">
              <a:lnSpc>
                <a:spcPct val="150000"/>
              </a:lnSpc>
              <a:buFont typeface="Arial" panose="020B0604020202020204" pitchFamily="34" charset="0"/>
              <a:buChar char="•"/>
            </a:pPr>
            <a:r>
              <a:rPr lang="en-GB" dirty="0"/>
              <a:t>ADJUST and STABLE beam lifetime drops dominated by 10Hz loss events</a:t>
            </a:r>
            <a:endParaRPr lang="en-US" dirty="0"/>
          </a:p>
          <a:p>
            <a:pPr marL="1657350" lvl="3" indent="-285750">
              <a:buFont typeface="Arial" panose="020B0604020202020204" pitchFamily="34" charset="0"/>
              <a:buChar char="•"/>
            </a:pPr>
            <a:endParaRPr lang="en-GB" sz="2400" dirty="0"/>
          </a:p>
        </p:txBody>
      </p:sp>
    </p:spTree>
    <p:extLst>
      <p:ext uri="{BB962C8B-B14F-4D97-AF65-F5344CB8AC3E}">
        <p14:creationId xmlns:p14="http://schemas.microsoft.com/office/powerpoint/2010/main" val="2753349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12775" y="352472"/>
            <a:ext cx="11376025" cy="365126"/>
          </a:xfrm>
        </p:spPr>
        <p:txBody>
          <a:bodyPr/>
          <a:lstStyle/>
          <a:p>
            <a:r>
              <a:rPr lang="en-US" sz="2600" dirty="0"/>
              <a:t>BLM thresholds</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4</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DC2318A-AB78-15DB-CC61-139C1EBA8A7D}"/>
                  </a:ext>
                </a:extLst>
              </p:cNvPr>
              <p:cNvSpPr txBox="1"/>
              <p:nvPr/>
            </p:nvSpPr>
            <p:spPr>
              <a:xfrm>
                <a:off x="921559" y="3991200"/>
                <a:ext cx="8943363" cy="430887"/>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r>
                        <m:rPr>
                          <m:nor/>
                        </m:rPr>
                        <a:rPr lang="en-US" sz="2800" b="0" i="0" smtClean="0">
                          <a:latin typeface="Cambria Math" panose="02040503050406030204" pitchFamily="18" charset="0"/>
                        </a:rPr>
                        <m:t>AppliedThresholds</m:t>
                      </m:r>
                      <m:r>
                        <m:rPr>
                          <m:nor/>
                        </m:rPr>
                        <a:rPr lang="en-US" sz="2800" b="0" i="0" smtClean="0">
                          <a:latin typeface="Cambria Math" panose="02040503050406030204" pitchFamily="18" charset="0"/>
                        </a:rPr>
                        <m:t>(</m:t>
                      </m:r>
                      <m:r>
                        <m:rPr>
                          <m:nor/>
                        </m:rPr>
                        <a:rPr lang="en-US" sz="2800" b="0" i="0" smtClean="0">
                          <a:latin typeface="Cambria Math" panose="02040503050406030204" pitchFamily="18" charset="0"/>
                        </a:rPr>
                        <m:t>E</m:t>
                      </m:r>
                      <m:r>
                        <m:rPr>
                          <m:nor/>
                        </m:rPr>
                        <a:rPr lang="en-US" sz="2800" b="0" i="0" smtClean="0">
                          <a:latin typeface="Cambria Math" panose="02040503050406030204" pitchFamily="18" charset="0"/>
                        </a:rPr>
                        <m:t>, </m:t>
                      </m:r>
                      <m:r>
                        <m:rPr>
                          <m:nor/>
                        </m:rPr>
                        <a:rPr lang="en-US" sz="2800" b="0" i="0" smtClean="0">
                          <a:latin typeface="Cambria Math" panose="02040503050406030204" pitchFamily="18" charset="0"/>
                        </a:rPr>
                        <m:t>t</m:t>
                      </m:r>
                      <m:r>
                        <m:rPr>
                          <m:nor/>
                        </m:rPr>
                        <a:rPr lang="en-US" sz="2800" b="0" i="0" smtClean="0">
                          <a:latin typeface="Cambria Math" panose="02040503050406030204" pitchFamily="18" charset="0"/>
                        </a:rPr>
                        <m:t>) = </m:t>
                      </m:r>
                      <m:r>
                        <m:rPr>
                          <m:nor/>
                        </m:rPr>
                        <a:rPr lang="en-US" sz="2800" b="0" i="0" smtClean="0">
                          <a:latin typeface="Cambria Math" panose="02040503050406030204" pitchFamily="18" charset="0"/>
                        </a:rPr>
                        <m:t>MasterThreshold</m:t>
                      </m:r>
                      <m:r>
                        <m:rPr>
                          <m:nor/>
                        </m:rPr>
                        <a:rPr lang="en-US" sz="2800" b="0" i="0" smtClean="0">
                          <a:latin typeface="Cambria Math" panose="02040503050406030204" pitchFamily="18" charset="0"/>
                        </a:rPr>
                        <m:t>(</m:t>
                      </m:r>
                      <m:r>
                        <m:rPr>
                          <m:nor/>
                        </m:rPr>
                        <a:rPr lang="en-US" sz="2800" b="0" i="0" smtClean="0">
                          <a:latin typeface="Cambria Math" panose="02040503050406030204" pitchFamily="18" charset="0"/>
                        </a:rPr>
                        <m:t>E</m:t>
                      </m:r>
                      <m:r>
                        <m:rPr>
                          <m:nor/>
                        </m:rPr>
                        <a:rPr lang="en-US" sz="2800" b="0" i="0" smtClean="0">
                          <a:latin typeface="Cambria Math" panose="02040503050406030204" pitchFamily="18" charset="0"/>
                        </a:rPr>
                        <m:t>, </m:t>
                      </m:r>
                      <m:r>
                        <m:rPr>
                          <m:nor/>
                        </m:rPr>
                        <a:rPr lang="en-US" sz="2800" b="0" i="0" smtClean="0">
                          <a:latin typeface="Cambria Math" panose="02040503050406030204" pitchFamily="18" charset="0"/>
                        </a:rPr>
                        <m:t>t</m:t>
                      </m:r>
                      <m:r>
                        <m:rPr>
                          <m:nor/>
                        </m:rPr>
                        <a:rPr lang="en-US" sz="2800" b="0" i="0" smtClean="0">
                          <a:latin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m:t>
                      </m:r>
                      <m:r>
                        <m:rPr>
                          <m:nor/>
                        </m:rPr>
                        <a:rPr lang="en-US" sz="2800" b="0" i="0" smtClean="0">
                          <a:latin typeface="Cambria Math" panose="02040503050406030204" pitchFamily="18" charset="0"/>
                          <a:ea typeface="Cambria Math" panose="02040503050406030204" pitchFamily="18" charset="0"/>
                        </a:rPr>
                        <m:t>MF</m:t>
                      </m:r>
                    </m:oMath>
                  </m:oMathPara>
                </a14:m>
                <a:endParaRPr lang="en-GB" sz="2800" dirty="0"/>
              </a:p>
            </p:txBody>
          </p:sp>
        </mc:Choice>
        <mc:Fallback xmlns="">
          <p:sp>
            <p:nvSpPr>
              <p:cNvPr id="8" name="TextBox 7">
                <a:extLst>
                  <a:ext uri="{FF2B5EF4-FFF2-40B4-BE49-F238E27FC236}">
                    <a16:creationId xmlns:a16="http://schemas.microsoft.com/office/drawing/2014/main" id="{CDC2318A-AB78-15DB-CC61-139C1EBA8A7D}"/>
                  </a:ext>
                </a:extLst>
              </p:cNvPr>
              <p:cNvSpPr txBox="1">
                <a:spLocks noRot="1" noChangeAspect="1" noMove="1" noResize="1" noEditPoints="1" noAdjustHandles="1" noChangeArrowheads="1" noChangeShapeType="1" noTextEdit="1"/>
              </p:cNvSpPr>
              <p:nvPr/>
            </p:nvSpPr>
            <p:spPr>
              <a:xfrm>
                <a:off x="921559" y="3991200"/>
                <a:ext cx="8943363" cy="430887"/>
              </a:xfrm>
              <a:prstGeom prst="rect">
                <a:avLst/>
              </a:prstGeom>
              <a:blipFill>
                <a:blip r:embed="rId3"/>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95DE2AC6-E5C1-2A89-FAAF-FC40C7990728}"/>
              </a:ext>
            </a:extLst>
          </p:cNvPr>
          <p:cNvSpPr txBox="1"/>
          <p:nvPr/>
        </p:nvSpPr>
        <p:spPr>
          <a:xfrm>
            <a:off x="412775" y="922011"/>
            <a:ext cx="11671069" cy="2712987"/>
          </a:xfrm>
          <a:prstGeom prst="rect">
            <a:avLst/>
          </a:prstGeom>
          <a:noFill/>
        </p:spPr>
        <p:txBody>
          <a:bodyPr wrap="square" lIns="0" tIns="0" rIns="0" bIns="0" rtlCol="0">
            <a:spAutoFit/>
          </a:bodyPr>
          <a:lstStyle/>
          <a:p>
            <a:pPr>
              <a:lnSpc>
                <a:spcPct val="150000"/>
              </a:lnSpc>
            </a:pPr>
            <a:r>
              <a:rPr lang="en-US" sz="2000" dirty="0"/>
              <a:t>-  Master thresholds selected according to different expected loss scenarios and damage/quench limits  </a:t>
            </a:r>
          </a:p>
          <a:p>
            <a:pPr>
              <a:lnSpc>
                <a:spcPct val="150000"/>
              </a:lnSpc>
            </a:pPr>
            <a:r>
              <a:rPr lang="en-US" sz="2000" dirty="0"/>
              <a:t>-  BLMs grouped in master thresholds families, each BLM with a different monitor factor (MF)</a:t>
            </a:r>
          </a:p>
          <a:p>
            <a:pPr algn="l">
              <a:lnSpc>
                <a:spcPct val="150000"/>
              </a:lnSpc>
            </a:pPr>
            <a:endParaRPr lang="en-US" sz="2000" dirty="0"/>
          </a:p>
          <a:p>
            <a:pPr algn="l">
              <a:lnSpc>
                <a:spcPct val="150000"/>
              </a:lnSpc>
            </a:pPr>
            <a:endParaRPr lang="en-US" sz="2000" dirty="0"/>
          </a:p>
          <a:p>
            <a:pPr algn="l">
              <a:lnSpc>
                <a:spcPct val="150000"/>
              </a:lnSpc>
            </a:pPr>
            <a:endParaRPr lang="en-GB" sz="2000" dirty="0"/>
          </a:p>
          <a:p>
            <a:pPr algn="l">
              <a:lnSpc>
                <a:spcPct val="150000"/>
              </a:lnSpc>
            </a:pPr>
            <a:endParaRPr lang="en-US" sz="2000" dirty="0"/>
          </a:p>
        </p:txBody>
      </p:sp>
      <p:cxnSp>
        <p:nvCxnSpPr>
          <p:cNvPr id="4" name="Straight Arrow Connector 3">
            <a:extLst>
              <a:ext uri="{FF2B5EF4-FFF2-40B4-BE49-F238E27FC236}">
                <a16:creationId xmlns:a16="http://schemas.microsoft.com/office/drawing/2014/main" id="{F720B074-E6A0-882B-37E9-C9F89951A232}"/>
              </a:ext>
            </a:extLst>
          </p:cNvPr>
          <p:cNvCxnSpPr>
            <a:cxnSpLocks/>
          </p:cNvCxnSpPr>
          <p:nvPr/>
        </p:nvCxnSpPr>
        <p:spPr>
          <a:xfrm>
            <a:off x="3580599" y="3354767"/>
            <a:ext cx="592824" cy="6194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CAF280D-6A09-2B43-4B48-A559D83955DA}"/>
              </a:ext>
            </a:extLst>
          </p:cNvPr>
          <p:cNvCxnSpPr>
            <a:cxnSpLocks/>
          </p:cNvCxnSpPr>
          <p:nvPr/>
        </p:nvCxnSpPr>
        <p:spPr>
          <a:xfrm>
            <a:off x="3756822" y="3327481"/>
            <a:ext cx="4066911" cy="6799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6DC2B59-38F3-4678-B00A-A1F6BBE07F2B}"/>
              </a:ext>
            </a:extLst>
          </p:cNvPr>
          <p:cNvSpPr txBox="1"/>
          <p:nvPr/>
        </p:nvSpPr>
        <p:spPr>
          <a:xfrm>
            <a:off x="1976704" y="2381283"/>
            <a:ext cx="1928819" cy="830997"/>
          </a:xfrm>
          <a:prstGeom prst="rect">
            <a:avLst/>
          </a:prstGeom>
          <a:noFill/>
        </p:spPr>
        <p:txBody>
          <a:bodyPr wrap="square" lIns="0" tIns="0" rIns="0" bIns="0" rtlCol="0">
            <a:spAutoFit/>
          </a:bodyPr>
          <a:lstStyle/>
          <a:p>
            <a:pPr algn="l"/>
            <a:r>
              <a:rPr lang="en-US" dirty="0"/>
              <a:t>32 energy levels (EL), ranging from 0 GeV to 7.9 </a:t>
            </a:r>
            <a:r>
              <a:rPr lang="en-US" dirty="0" err="1"/>
              <a:t>TeV</a:t>
            </a:r>
            <a:endParaRPr lang="en-GB" dirty="0"/>
          </a:p>
        </p:txBody>
      </p:sp>
      <p:cxnSp>
        <p:nvCxnSpPr>
          <p:cNvPr id="17" name="Straight Arrow Connector 16">
            <a:extLst>
              <a:ext uri="{FF2B5EF4-FFF2-40B4-BE49-F238E27FC236}">
                <a16:creationId xmlns:a16="http://schemas.microsoft.com/office/drawing/2014/main" id="{D6EADEF6-7595-D4FA-1C4E-000461999214}"/>
              </a:ext>
            </a:extLst>
          </p:cNvPr>
          <p:cNvCxnSpPr>
            <a:cxnSpLocks/>
          </p:cNvCxnSpPr>
          <p:nvPr/>
        </p:nvCxnSpPr>
        <p:spPr>
          <a:xfrm flipH="1">
            <a:off x="4784533" y="3354767"/>
            <a:ext cx="483158" cy="6364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46C0262-FEF0-079E-6E3A-B8E477A8527F}"/>
              </a:ext>
            </a:extLst>
          </p:cNvPr>
          <p:cNvCxnSpPr>
            <a:cxnSpLocks/>
          </p:cNvCxnSpPr>
          <p:nvPr/>
        </p:nvCxnSpPr>
        <p:spPr>
          <a:xfrm>
            <a:off x="6150887" y="3259919"/>
            <a:ext cx="2249030" cy="7474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D43E616-3B33-B06F-9207-F879610FD615}"/>
              </a:ext>
            </a:extLst>
          </p:cNvPr>
          <p:cNvSpPr txBox="1"/>
          <p:nvPr/>
        </p:nvSpPr>
        <p:spPr>
          <a:xfrm>
            <a:off x="4784533" y="2378222"/>
            <a:ext cx="2927554" cy="830997"/>
          </a:xfrm>
          <a:prstGeom prst="rect">
            <a:avLst/>
          </a:prstGeom>
          <a:noFill/>
        </p:spPr>
        <p:txBody>
          <a:bodyPr wrap="square" lIns="0" tIns="0" rIns="0" bIns="0" rtlCol="0">
            <a:spAutoFit/>
          </a:bodyPr>
          <a:lstStyle/>
          <a:p>
            <a:pPr algn="l"/>
            <a:r>
              <a:rPr lang="en-US" dirty="0"/>
              <a:t>12 integration times or Running Sums (RS), ranging from 40us to 84s</a:t>
            </a:r>
            <a:endParaRPr lang="en-GB" dirty="0"/>
          </a:p>
        </p:txBody>
      </p:sp>
      <p:cxnSp>
        <p:nvCxnSpPr>
          <p:cNvPr id="28" name="Straight Arrow Connector 27">
            <a:extLst>
              <a:ext uri="{FF2B5EF4-FFF2-40B4-BE49-F238E27FC236}">
                <a16:creationId xmlns:a16="http://schemas.microsoft.com/office/drawing/2014/main" id="{319F8D26-DAFF-0009-0834-6AED0563D220}"/>
              </a:ext>
            </a:extLst>
          </p:cNvPr>
          <p:cNvCxnSpPr/>
          <p:nvPr/>
        </p:nvCxnSpPr>
        <p:spPr>
          <a:xfrm flipH="1">
            <a:off x="9392975" y="3489279"/>
            <a:ext cx="210876" cy="4343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A49068FD-9F0C-0AD4-4FA1-B033FF214915}"/>
              </a:ext>
            </a:extLst>
          </p:cNvPr>
          <p:cNvSpPr txBox="1"/>
          <p:nvPr/>
        </p:nvSpPr>
        <p:spPr>
          <a:xfrm>
            <a:off x="9168111" y="3061189"/>
            <a:ext cx="1362286" cy="276999"/>
          </a:xfrm>
          <a:prstGeom prst="rect">
            <a:avLst/>
          </a:prstGeom>
          <a:noFill/>
        </p:spPr>
        <p:txBody>
          <a:bodyPr wrap="square" lIns="0" tIns="0" rIns="0" bIns="0" rtlCol="0">
            <a:spAutoFit/>
          </a:bodyPr>
          <a:lstStyle/>
          <a:p>
            <a:pPr algn="l"/>
            <a:r>
              <a:rPr lang="en-US" dirty="0"/>
              <a:t>From 0 to 1</a:t>
            </a:r>
            <a:endParaRPr lang="en-GB" dirty="0"/>
          </a:p>
        </p:txBody>
      </p:sp>
      <p:sp>
        <p:nvSpPr>
          <p:cNvPr id="14" name="Rectangle: Rounded Corners 13">
            <a:extLst>
              <a:ext uri="{FF2B5EF4-FFF2-40B4-BE49-F238E27FC236}">
                <a16:creationId xmlns:a16="http://schemas.microsoft.com/office/drawing/2014/main" id="{2DD59871-F9DD-3CCF-C522-31551835F426}"/>
              </a:ext>
            </a:extLst>
          </p:cNvPr>
          <p:cNvSpPr/>
          <p:nvPr/>
        </p:nvSpPr>
        <p:spPr>
          <a:xfrm>
            <a:off x="1888742" y="5194434"/>
            <a:ext cx="8414516" cy="70538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Each BLM thresholds family will have implemented values for each RS (12) and each EL (32), making it a total of 384 values</a:t>
            </a:r>
            <a:endParaRPr lang="en-GB" dirty="0"/>
          </a:p>
        </p:txBody>
      </p:sp>
    </p:spTree>
    <p:extLst>
      <p:ext uri="{BB962C8B-B14F-4D97-AF65-F5344CB8AC3E}">
        <p14:creationId xmlns:p14="http://schemas.microsoft.com/office/powerpoint/2010/main" val="41630990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75028"/>
            <a:ext cx="11376025" cy="365126"/>
          </a:xfrm>
        </p:spPr>
        <p:txBody>
          <a:bodyPr/>
          <a:lstStyle/>
          <a:p>
            <a:r>
              <a:rPr lang="en-US" sz="2600" dirty="0"/>
              <a:t>Backup slides</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40</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Tree>
    <p:extLst>
      <p:ext uri="{BB962C8B-B14F-4D97-AF65-F5344CB8AC3E}">
        <p14:creationId xmlns:p14="http://schemas.microsoft.com/office/powerpoint/2010/main" val="6324385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9174"/>
            <a:ext cx="11376025" cy="365126"/>
          </a:xfrm>
        </p:spPr>
        <p:txBody>
          <a:bodyPr/>
          <a:lstStyle/>
          <a:p>
            <a:r>
              <a:rPr lang="en-US" sz="2600" dirty="0"/>
              <a:t>BLM thresholds strategy for protons</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41</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8" y="706948"/>
            <a:ext cx="11376024" cy="1056700"/>
          </a:xfrm>
          <a:prstGeom prst="rect">
            <a:avLst/>
          </a:prstGeom>
          <a:noFill/>
        </p:spPr>
        <p:txBody>
          <a:bodyPr wrap="square" lIns="0" tIns="0" rIns="0" bIns="0" rtlCol="0">
            <a:spAutoFit/>
          </a:bodyPr>
          <a:lstStyle/>
          <a:p>
            <a:pPr marL="342900" indent="-342900" algn="l">
              <a:buAutoNum type="arabicPeriod"/>
            </a:pPr>
            <a:r>
              <a:rPr lang="en-US" u="sng" dirty="0"/>
              <a:t>Cold magnets</a:t>
            </a:r>
            <a:r>
              <a:rPr lang="en-US" dirty="0"/>
              <a:t>-&gt;</a:t>
            </a:r>
          </a:p>
          <a:p>
            <a:pPr algn="l">
              <a:lnSpc>
                <a:spcPct val="150000"/>
              </a:lnSpc>
            </a:pPr>
            <a:r>
              <a:rPr lang="en-US" dirty="0"/>
              <a:t>- Dust particles (UFOs) dominant source of transient beam loss events in the LHC arcs and DS</a:t>
            </a:r>
          </a:p>
          <a:p>
            <a:pPr algn="l">
              <a:lnSpc>
                <a:spcPct val="150000"/>
              </a:lnSpc>
            </a:pPr>
            <a:r>
              <a:rPr lang="en-US" dirty="0"/>
              <a:t>- Best machine availability if UFO-induced BLM dumps are avoided and quenches tolerated</a:t>
            </a:r>
            <a:endParaRPr lang="en-GB" dirty="0"/>
          </a:p>
        </p:txBody>
      </p:sp>
      <p:pic>
        <p:nvPicPr>
          <p:cNvPr id="7" name="Picture 6" descr="A blue rectangular object with white text&#10;&#10;Description automatically generated">
            <a:extLst>
              <a:ext uri="{FF2B5EF4-FFF2-40B4-BE49-F238E27FC236}">
                <a16:creationId xmlns:a16="http://schemas.microsoft.com/office/drawing/2014/main" id="{19F073BD-6919-4EE3-67D3-D67984EF32B3}"/>
              </a:ext>
            </a:extLst>
          </p:cNvPr>
          <p:cNvPicPr>
            <a:picLocks noChangeAspect="1"/>
          </p:cNvPicPr>
          <p:nvPr/>
        </p:nvPicPr>
        <p:blipFill>
          <a:blip r:embed="rId3"/>
          <a:stretch>
            <a:fillRect/>
          </a:stretch>
        </p:blipFill>
        <p:spPr>
          <a:xfrm>
            <a:off x="324833" y="2578147"/>
            <a:ext cx="11180952" cy="2314286"/>
          </a:xfrm>
          <a:prstGeom prst="rect">
            <a:avLst/>
          </a:prstGeom>
        </p:spPr>
      </p:pic>
      <p:sp>
        <p:nvSpPr>
          <p:cNvPr id="9" name="Arrow: Bent-Up 8">
            <a:extLst>
              <a:ext uri="{FF2B5EF4-FFF2-40B4-BE49-F238E27FC236}">
                <a16:creationId xmlns:a16="http://schemas.microsoft.com/office/drawing/2014/main" id="{CEA46CD4-F109-DE92-4C9F-BD2686D7FF13}"/>
              </a:ext>
            </a:extLst>
          </p:cNvPr>
          <p:cNvSpPr/>
          <p:nvPr/>
        </p:nvSpPr>
        <p:spPr>
          <a:xfrm rot="5400000">
            <a:off x="-98618" y="1660911"/>
            <a:ext cx="690320" cy="377756"/>
          </a:xfrm>
          <a:prstGeom prst="ben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Left Brace 9">
            <a:extLst>
              <a:ext uri="{FF2B5EF4-FFF2-40B4-BE49-F238E27FC236}">
                <a16:creationId xmlns:a16="http://schemas.microsoft.com/office/drawing/2014/main" id="{26C4626C-F6EA-8DBC-7064-92A64FD16397}"/>
              </a:ext>
            </a:extLst>
          </p:cNvPr>
          <p:cNvSpPr/>
          <p:nvPr/>
        </p:nvSpPr>
        <p:spPr>
          <a:xfrm>
            <a:off x="214246" y="1109180"/>
            <a:ext cx="221174" cy="69031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a:extLst>
              <a:ext uri="{FF2B5EF4-FFF2-40B4-BE49-F238E27FC236}">
                <a16:creationId xmlns:a16="http://schemas.microsoft.com/office/drawing/2014/main" id="{3F366C6E-3459-C375-0E5A-072687566DDA}"/>
              </a:ext>
            </a:extLst>
          </p:cNvPr>
          <p:cNvSpPr txBox="1"/>
          <p:nvPr/>
        </p:nvSpPr>
        <p:spPr>
          <a:xfrm>
            <a:off x="511277" y="1959327"/>
            <a:ext cx="10320206" cy="276999"/>
          </a:xfrm>
          <a:prstGeom prst="rect">
            <a:avLst/>
          </a:prstGeom>
          <a:noFill/>
        </p:spPr>
        <p:txBody>
          <a:bodyPr wrap="square" lIns="0" tIns="0" rIns="0" bIns="0" rtlCol="0">
            <a:spAutoFit/>
          </a:bodyPr>
          <a:lstStyle/>
          <a:p>
            <a:pPr algn="l"/>
            <a:r>
              <a:rPr lang="en-US" dirty="0"/>
              <a:t>Master thresholds at 3x the quench level in short RS (40us – 2.5ms), and MF = 0.333 </a:t>
            </a:r>
            <a:endParaRPr lang="en-GB" dirty="0"/>
          </a:p>
        </p:txBody>
      </p:sp>
      <p:sp>
        <p:nvSpPr>
          <p:cNvPr id="12" name="Rectangle: Rounded Corners 11">
            <a:extLst>
              <a:ext uri="{FF2B5EF4-FFF2-40B4-BE49-F238E27FC236}">
                <a16:creationId xmlns:a16="http://schemas.microsoft.com/office/drawing/2014/main" id="{4C825C83-817D-8A90-9DBF-DBB9A1A8147C}"/>
              </a:ext>
            </a:extLst>
          </p:cNvPr>
          <p:cNvSpPr/>
          <p:nvPr/>
        </p:nvSpPr>
        <p:spPr>
          <a:xfrm>
            <a:off x="246542" y="5298506"/>
            <a:ext cx="11376024" cy="70538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Thresholds reduced at selected arc/DS locations which are (possibly) affected by a hardware non-conformity: 2 magnets with one less quench heater and 35 magnets with a possible non-conform bypass diode</a:t>
            </a:r>
            <a:endParaRPr lang="en-GB" dirty="0"/>
          </a:p>
        </p:txBody>
      </p:sp>
      <p:sp>
        <p:nvSpPr>
          <p:cNvPr id="14" name="TextBox 13">
            <a:extLst>
              <a:ext uri="{FF2B5EF4-FFF2-40B4-BE49-F238E27FC236}">
                <a16:creationId xmlns:a16="http://schemas.microsoft.com/office/drawing/2014/main" id="{634AD7E2-99C6-68BB-5A9A-103C141F2FFF}"/>
              </a:ext>
            </a:extLst>
          </p:cNvPr>
          <p:cNvSpPr txBox="1"/>
          <p:nvPr/>
        </p:nvSpPr>
        <p:spPr>
          <a:xfrm>
            <a:off x="2334930" y="669443"/>
            <a:ext cx="8755257" cy="369332"/>
          </a:xfrm>
          <a:prstGeom prst="rect">
            <a:avLst/>
          </a:prstGeom>
          <a:noFill/>
        </p:spPr>
        <p:txBody>
          <a:bodyPr wrap="square">
            <a:spAutoFit/>
          </a:bodyPr>
          <a:lstStyle/>
          <a:p>
            <a:pPr algn="l"/>
            <a:r>
              <a:rPr lang="en-US" dirty="0">
                <a:solidFill>
                  <a:srgbClr val="FF0000"/>
                </a:solidFill>
              </a:rPr>
              <a:t>No changes with respect to 2022 -&gt; Described in LHC-BLM-ECR-0073</a:t>
            </a:r>
          </a:p>
        </p:txBody>
      </p:sp>
      <p:sp>
        <p:nvSpPr>
          <p:cNvPr id="15" name="TextBox 14">
            <a:extLst>
              <a:ext uri="{FF2B5EF4-FFF2-40B4-BE49-F238E27FC236}">
                <a16:creationId xmlns:a16="http://schemas.microsoft.com/office/drawing/2014/main" id="{08D27435-5B36-4CE5-7EDF-8731ACCF2429}"/>
              </a:ext>
            </a:extLst>
          </p:cNvPr>
          <p:cNvSpPr txBox="1"/>
          <p:nvPr/>
        </p:nvSpPr>
        <p:spPr>
          <a:xfrm>
            <a:off x="1919333" y="4778550"/>
            <a:ext cx="9586452" cy="246221"/>
          </a:xfrm>
          <a:prstGeom prst="rect">
            <a:avLst/>
          </a:prstGeom>
          <a:noFill/>
        </p:spPr>
        <p:txBody>
          <a:bodyPr wrap="square" lIns="0" tIns="0" rIns="0" bIns="0" rtlCol="0">
            <a:spAutoFit/>
          </a:bodyPr>
          <a:lstStyle/>
          <a:p>
            <a:pPr algn="l"/>
            <a:r>
              <a:rPr lang="en-US" sz="1600" dirty="0"/>
              <a:t>Standard BLM layout in a LHC arc half-cell</a:t>
            </a:r>
            <a:endParaRPr lang="en-GB" sz="1600" dirty="0"/>
          </a:p>
        </p:txBody>
      </p:sp>
    </p:spTree>
    <p:extLst>
      <p:ext uri="{BB962C8B-B14F-4D97-AF65-F5344CB8AC3E}">
        <p14:creationId xmlns:p14="http://schemas.microsoft.com/office/powerpoint/2010/main" val="25206753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12775" y="303552"/>
            <a:ext cx="11376025" cy="365126"/>
          </a:xfrm>
        </p:spPr>
        <p:txBody>
          <a:bodyPr/>
          <a:lstStyle/>
          <a:p>
            <a:r>
              <a:rPr lang="en-US" sz="2800" dirty="0"/>
              <a:t>BLM thresholds strategy for protons</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42</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22422" y="717642"/>
            <a:ext cx="11769577" cy="2026196"/>
          </a:xfrm>
          <a:prstGeom prst="rect">
            <a:avLst/>
          </a:prstGeom>
          <a:noFill/>
        </p:spPr>
        <p:txBody>
          <a:bodyPr wrap="square" lIns="0" tIns="0" rIns="0" bIns="0" rtlCol="0">
            <a:spAutoFit/>
          </a:bodyPr>
          <a:lstStyle/>
          <a:p>
            <a:pPr algn="l">
              <a:lnSpc>
                <a:spcPct val="150000"/>
              </a:lnSpc>
            </a:pPr>
            <a:r>
              <a:rPr lang="en-US" dirty="0"/>
              <a:t>6. </a:t>
            </a:r>
            <a:r>
              <a:rPr lang="en-US" u="sng" dirty="0"/>
              <a:t>Changes during the Run</a:t>
            </a:r>
          </a:p>
          <a:p>
            <a:pPr algn="l">
              <a:lnSpc>
                <a:spcPct val="150000"/>
              </a:lnSpc>
            </a:pPr>
            <a:r>
              <a:rPr lang="en-US" dirty="0"/>
              <a:t>-  Rise of MF MQTL 6R7 after dumps in ADJUST RS12 (84s) before IR7 MQW, Q6 MQTL master thresholds update</a:t>
            </a:r>
          </a:p>
          <a:p>
            <a:pPr algn="l">
              <a:lnSpc>
                <a:spcPct val="150000"/>
              </a:lnSpc>
            </a:pPr>
            <a:r>
              <a:rPr lang="en-US" dirty="0"/>
              <a:t>-  Rise of MF all IR7 families to give more margin to RS12 without changing the collimation model</a:t>
            </a:r>
          </a:p>
          <a:p>
            <a:pPr algn="l">
              <a:lnSpc>
                <a:spcPct val="150000"/>
              </a:lnSpc>
            </a:pPr>
            <a:r>
              <a:rPr lang="en-US" dirty="0"/>
              <a:t>-  Rise of MF in B1 TCP.C and TCP.B to give more margin for injection losses RS01 (40us)</a:t>
            </a:r>
          </a:p>
          <a:p>
            <a:pPr algn="l">
              <a:lnSpc>
                <a:spcPct val="150000"/>
              </a:lnSpc>
            </a:pPr>
            <a:r>
              <a:rPr lang="en-US" dirty="0"/>
              <a:t>-  Rise of MF in </a:t>
            </a:r>
            <a:r>
              <a:rPr lang="en-US" sz="1800" dirty="0"/>
              <a:t>BLMQI.03L1.B2E30_MQXA to give more margin during conditioning to the high losses in 4L1</a:t>
            </a:r>
            <a:endParaRPr lang="en-US" dirty="0"/>
          </a:p>
        </p:txBody>
      </p:sp>
      <p:sp>
        <p:nvSpPr>
          <p:cNvPr id="8" name="Arrow: Right 7">
            <a:extLst>
              <a:ext uri="{FF2B5EF4-FFF2-40B4-BE49-F238E27FC236}">
                <a16:creationId xmlns:a16="http://schemas.microsoft.com/office/drawing/2014/main" id="{BB45431A-F3C0-3EF8-86AB-418446722972}"/>
              </a:ext>
            </a:extLst>
          </p:cNvPr>
          <p:cNvSpPr/>
          <p:nvPr/>
        </p:nvSpPr>
        <p:spPr>
          <a:xfrm>
            <a:off x="407988" y="4749311"/>
            <a:ext cx="11253070" cy="186813"/>
          </a:xfrm>
          <a:prstGeom prst="rightArrow">
            <a:avLst/>
          </a:prstGeom>
          <a:solidFill>
            <a:srgbClr val="303030"/>
          </a:solidFill>
          <a:ln>
            <a:solidFill>
              <a:srgbClr val="30303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303030"/>
              </a:solidFill>
            </a:endParaRPr>
          </a:p>
        </p:txBody>
      </p:sp>
      <p:sp>
        <p:nvSpPr>
          <p:cNvPr id="9" name="TextBox 8">
            <a:extLst>
              <a:ext uri="{FF2B5EF4-FFF2-40B4-BE49-F238E27FC236}">
                <a16:creationId xmlns:a16="http://schemas.microsoft.com/office/drawing/2014/main" id="{5ECFA74E-82D0-728C-18C4-CA5669C2F509}"/>
              </a:ext>
            </a:extLst>
          </p:cNvPr>
          <p:cNvSpPr txBox="1"/>
          <p:nvPr/>
        </p:nvSpPr>
        <p:spPr>
          <a:xfrm rot="20392744">
            <a:off x="713886" y="4916894"/>
            <a:ext cx="1071716" cy="215444"/>
          </a:xfrm>
          <a:prstGeom prst="rect">
            <a:avLst/>
          </a:prstGeom>
          <a:noFill/>
        </p:spPr>
        <p:txBody>
          <a:bodyPr wrap="square" lIns="0" tIns="0" rIns="0" bIns="0" rtlCol="0">
            <a:spAutoFit/>
          </a:bodyPr>
          <a:lstStyle/>
          <a:p>
            <a:pPr algn="l"/>
            <a:r>
              <a:rPr lang="en-US" sz="1400" dirty="0">
                <a:solidFill>
                  <a:srgbClr val="303030"/>
                </a:solidFill>
              </a:rPr>
              <a:t>26 March</a:t>
            </a:r>
            <a:endParaRPr lang="en-GB" sz="1400" dirty="0">
              <a:solidFill>
                <a:srgbClr val="303030"/>
              </a:solidFill>
            </a:endParaRPr>
          </a:p>
        </p:txBody>
      </p:sp>
      <p:sp>
        <p:nvSpPr>
          <p:cNvPr id="10" name="TextBox 9">
            <a:extLst>
              <a:ext uri="{FF2B5EF4-FFF2-40B4-BE49-F238E27FC236}">
                <a16:creationId xmlns:a16="http://schemas.microsoft.com/office/drawing/2014/main" id="{D6DCD205-5DD2-9F20-80DC-FFA2414FC132}"/>
              </a:ext>
            </a:extLst>
          </p:cNvPr>
          <p:cNvSpPr txBox="1"/>
          <p:nvPr/>
        </p:nvSpPr>
        <p:spPr>
          <a:xfrm>
            <a:off x="528802" y="3321074"/>
            <a:ext cx="1545729" cy="1292662"/>
          </a:xfrm>
          <a:prstGeom prst="rect">
            <a:avLst/>
          </a:prstGeom>
          <a:noFill/>
        </p:spPr>
        <p:txBody>
          <a:bodyPr wrap="square" lIns="0" tIns="0" rIns="0" bIns="0" rtlCol="0">
            <a:spAutoFit/>
          </a:bodyPr>
          <a:lstStyle/>
          <a:p>
            <a:pPr algn="l"/>
            <a:r>
              <a:rPr lang="en-US" sz="1400" dirty="0">
                <a:solidFill>
                  <a:srgbClr val="303030"/>
                </a:solidFill>
              </a:rPr>
              <a:t>Update of collimation model with 2022 </a:t>
            </a:r>
            <a:r>
              <a:rPr lang="en-US" sz="1400" dirty="0" err="1">
                <a:solidFill>
                  <a:srgbClr val="303030"/>
                </a:solidFill>
              </a:rPr>
              <a:t>lossmap</a:t>
            </a:r>
            <a:r>
              <a:rPr lang="en-US" sz="1400" dirty="0">
                <a:solidFill>
                  <a:srgbClr val="303030"/>
                </a:solidFill>
              </a:rPr>
              <a:t> data. Set MF=0.4 for all collimator families</a:t>
            </a:r>
            <a:endParaRPr lang="en-GB" sz="1400" dirty="0">
              <a:solidFill>
                <a:srgbClr val="303030"/>
              </a:solidFill>
            </a:endParaRPr>
          </a:p>
        </p:txBody>
      </p:sp>
      <p:sp>
        <p:nvSpPr>
          <p:cNvPr id="11" name="TextBox 10">
            <a:extLst>
              <a:ext uri="{FF2B5EF4-FFF2-40B4-BE49-F238E27FC236}">
                <a16:creationId xmlns:a16="http://schemas.microsoft.com/office/drawing/2014/main" id="{2F8A3E09-FDCC-FE0C-1135-5F02AD41E7AB}"/>
              </a:ext>
            </a:extLst>
          </p:cNvPr>
          <p:cNvSpPr txBox="1"/>
          <p:nvPr/>
        </p:nvSpPr>
        <p:spPr>
          <a:xfrm rot="20392744">
            <a:off x="5574577" y="4878110"/>
            <a:ext cx="1071716" cy="215444"/>
          </a:xfrm>
          <a:prstGeom prst="rect">
            <a:avLst/>
          </a:prstGeom>
          <a:noFill/>
        </p:spPr>
        <p:txBody>
          <a:bodyPr wrap="square" lIns="0" tIns="0" rIns="0" bIns="0" rtlCol="0">
            <a:spAutoFit/>
          </a:bodyPr>
          <a:lstStyle/>
          <a:p>
            <a:pPr algn="l"/>
            <a:r>
              <a:rPr lang="en-US" sz="1400" dirty="0">
                <a:solidFill>
                  <a:srgbClr val="303030"/>
                </a:solidFill>
              </a:rPr>
              <a:t>17 May</a:t>
            </a:r>
            <a:endParaRPr lang="en-GB" sz="1400" dirty="0">
              <a:solidFill>
                <a:srgbClr val="303030"/>
              </a:solidFill>
            </a:endParaRPr>
          </a:p>
        </p:txBody>
      </p:sp>
      <p:sp>
        <p:nvSpPr>
          <p:cNvPr id="12" name="TextBox 11">
            <a:extLst>
              <a:ext uri="{FF2B5EF4-FFF2-40B4-BE49-F238E27FC236}">
                <a16:creationId xmlns:a16="http://schemas.microsoft.com/office/drawing/2014/main" id="{0C6C74E4-7436-FCA4-0E62-DB5A6CDC8B13}"/>
              </a:ext>
            </a:extLst>
          </p:cNvPr>
          <p:cNvSpPr txBox="1"/>
          <p:nvPr/>
        </p:nvSpPr>
        <p:spPr>
          <a:xfrm>
            <a:off x="5348738" y="3684525"/>
            <a:ext cx="1523394" cy="646331"/>
          </a:xfrm>
          <a:prstGeom prst="rect">
            <a:avLst/>
          </a:prstGeom>
          <a:noFill/>
        </p:spPr>
        <p:txBody>
          <a:bodyPr wrap="square" lIns="0" tIns="0" rIns="0" bIns="0" rtlCol="0">
            <a:spAutoFit/>
          </a:bodyPr>
          <a:lstStyle/>
          <a:p>
            <a:pPr algn="l"/>
            <a:r>
              <a:rPr lang="en-US" sz="1400" dirty="0">
                <a:solidFill>
                  <a:srgbClr val="303030"/>
                </a:solidFill>
              </a:rPr>
              <a:t>Increase of MF from 0.4 to 0.6 in all IR7 families</a:t>
            </a:r>
            <a:endParaRPr lang="en-GB" sz="1400" dirty="0">
              <a:solidFill>
                <a:srgbClr val="303030"/>
              </a:solidFill>
            </a:endParaRPr>
          </a:p>
        </p:txBody>
      </p:sp>
      <p:sp>
        <p:nvSpPr>
          <p:cNvPr id="13" name="TextBox 12">
            <a:extLst>
              <a:ext uri="{FF2B5EF4-FFF2-40B4-BE49-F238E27FC236}">
                <a16:creationId xmlns:a16="http://schemas.microsoft.com/office/drawing/2014/main" id="{1BE8370B-2FB7-E917-DC50-AAC28CF78E03}"/>
              </a:ext>
            </a:extLst>
          </p:cNvPr>
          <p:cNvSpPr txBox="1"/>
          <p:nvPr/>
        </p:nvSpPr>
        <p:spPr>
          <a:xfrm rot="20392744">
            <a:off x="7398316" y="4878109"/>
            <a:ext cx="1071716" cy="215444"/>
          </a:xfrm>
          <a:prstGeom prst="rect">
            <a:avLst/>
          </a:prstGeom>
          <a:noFill/>
        </p:spPr>
        <p:txBody>
          <a:bodyPr wrap="square" lIns="0" tIns="0" rIns="0" bIns="0" rtlCol="0">
            <a:spAutoFit/>
          </a:bodyPr>
          <a:lstStyle/>
          <a:p>
            <a:pPr algn="l"/>
            <a:r>
              <a:rPr lang="en-US" sz="1400" dirty="0">
                <a:solidFill>
                  <a:srgbClr val="303030"/>
                </a:solidFill>
              </a:rPr>
              <a:t>26 May</a:t>
            </a:r>
            <a:endParaRPr lang="en-GB" sz="1400" dirty="0">
              <a:solidFill>
                <a:srgbClr val="303030"/>
              </a:solidFill>
            </a:endParaRPr>
          </a:p>
        </p:txBody>
      </p:sp>
      <p:sp>
        <p:nvSpPr>
          <p:cNvPr id="14" name="TextBox 13">
            <a:extLst>
              <a:ext uri="{FF2B5EF4-FFF2-40B4-BE49-F238E27FC236}">
                <a16:creationId xmlns:a16="http://schemas.microsoft.com/office/drawing/2014/main" id="{75F150EF-53A9-327A-A683-4BAE8A24A72C}"/>
              </a:ext>
            </a:extLst>
          </p:cNvPr>
          <p:cNvSpPr txBox="1"/>
          <p:nvPr/>
        </p:nvSpPr>
        <p:spPr>
          <a:xfrm>
            <a:off x="7069851" y="3577579"/>
            <a:ext cx="1728646" cy="861774"/>
          </a:xfrm>
          <a:prstGeom prst="rect">
            <a:avLst/>
          </a:prstGeom>
          <a:noFill/>
        </p:spPr>
        <p:txBody>
          <a:bodyPr wrap="square" lIns="0" tIns="0" rIns="0" bIns="0" rtlCol="0">
            <a:spAutoFit/>
          </a:bodyPr>
          <a:lstStyle/>
          <a:p>
            <a:pPr algn="l"/>
            <a:r>
              <a:rPr lang="en-US" sz="1400" dirty="0">
                <a:solidFill>
                  <a:srgbClr val="303030"/>
                </a:solidFill>
              </a:rPr>
              <a:t>Increase of MF from 0.6 to 1 for TCP.C and TCP.B for Beam 1</a:t>
            </a:r>
            <a:endParaRPr lang="en-GB" sz="1400" dirty="0">
              <a:solidFill>
                <a:srgbClr val="303030"/>
              </a:solidFill>
            </a:endParaRPr>
          </a:p>
        </p:txBody>
      </p:sp>
      <p:sp>
        <p:nvSpPr>
          <p:cNvPr id="15" name="TextBox 14">
            <a:extLst>
              <a:ext uri="{FF2B5EF4-FFF2-40B4-BE49-F238E27FC236}">
                <a16:creationId xmlns:a16="http://schemas.microsoft.com/office/drawing/2014/main" id="{D671F66F-F984-96BD-A1EB-7E463704D23B}"/>
              </a:ext>
            </a:extLst>
          </p:cNvPr>
          <p:cNvSpPr txBox="1"/>
          <p:nvPr/>
        </p:nvSpPr>
        <p:spPr>
          <a:xfrm rot="20392744">
            <a:off x="2078884" y="4872986"/>
            <a:ext cx="1071716" cy="215444"/>
          </a:xfrm>
          <a:prstGeom prst="rect">
            <a:avLst/>
          </a:prstGeom>
          <a:noFill/>
        </p:spPr>
        <p:txBody>
          <a:bodyPr wrap="square" lIns="0" tIns="0" rIns="0" bIns="0" rtlCol="0">
            <a:spAutoFit/>
          </a:bodyPr>
          <a:lstStyle/>
          <a:p>
            <a:pPr algn="l"/>
            <a:r>
              <a:rPr lang="en-US" sz="1400" dirty="0">
                <a:solidFill>
                  <a:srgbClr val="303030"/>
                </a:solidFill>
              </a:rPr>
              <a:t>28 April</a:t>
            </a:r>
            <a:endParaRPr lang="en-GB" sz="1400" dirty="0">
              <a:solidFill>
                <a:srgbClr val="303030"/>
              </a:solidFill>
            </a:endParaRPr>
          </a:p>
        </p:txBody>
      </p:sp>
      <p:sp>
        <p:nvSpPr>
          <p:cNvPr id="16" name="TextBox 15">
            <a:extLst>
              <a:ext uri="{FF2B5EF4-FFF2-40B4-BE49-F238E27FC236}">
                <a16:creationId xmlns:a16="http://schemas.microsoft.com/office/drawing/2014/main" id="{DC10BC46-9205-7188-7CD0-685DC8960270}"/>
              </a:ext>
            </a:extLst>
          </p:cNvPr>
          <p:cNvSpPr txBox="1"/>
          <p:nvPr/>
        </p:nvSpPr>
        <p:spPr>
          <a:xfrm>
            <a:off x="2147830" y="3897098"/>
            <a:ext cx="1432380" cy="646331"/>
          </a:xfrm>
          <a:prstGeom prst="rect">
            <a:avLst/>
          </a:prstGeom>
          <a:noFill/>
        </p:spPr>
        <p:txBody>
          <a:bodyPr wrap="square" lIns="0" tIns="0" rIns="0" bIns="0" rtlCol="0">
            <a:spAutoFit/>
          </a:bodyPr>
          <a:lstStyle/>
          <a:p>
            <a:pPr algn="l"/>
            <a:r>
              <a:rPr lang="en-US" sz="1400" dirty="0">
                <a:solidFill>
                  <a:srgbClr val="303030"/>
                </a:solidFill>
              </a:rPr>
              <a:t>Increase of MF from 0.4 to 0.6 in MQTL 6R7</a:t>
            </a:r>
            <a:endParaRPr lang="en-GB" sz="1400" dirty="0">
              <a:solidFill>
                <a:srgbClr val="303030"/>
              </a:solidFill>
            </a:endParaRPr>
          </a:p>
        </p:txBody>
      </p:sp>
      <p:sp>
        <p:nvSpPr>
          <p:cNvPr id="17" name="TextBox 16">
            <a:extLst>
              <a:ext uri="{FF2B5EF4-FFF2-40B4-BE49-F238E27FC236}">
                <a16:creationId xmlns:a16="http://schemas.microsoft.com/office/drawing/2014/main" id="{7300D57A-FC93-21A2-5BE4-FD6B8DE67D16}"/>
              </a:ext>
            </a:extLst>
          </p:cNvPr>
          <p:cNvSpPr txBox="1"/>
          <p:nvPr/>
        </p:nvSpPr>
        <p:spPr>
          <a:xfrm rot="20392744">
            <a:off x="9693937" y="4858101"/>
            <a:ext cx="1071716" cy="215444"/>
          </a:xfrm>
          <a:prstGeom prst="rect">
            <a:avLst/>
          </a:prstGeom>
          <a:noFill/>
        </p:spPr>
        <p:txBody>
          <a:bodyPr wrap="square" lIns="0" tIns="0" rIns="0" bIns="0" rtlCol="0">
            <a:spAutoFit/>
          </a:bodyPr>
          <a:lstStyle/>
          <a:p>
            <a:pPr algn="l"/>
            <a:r>
              <a:rPr lang="en-US" sz="1400" dirty="0">
                <a:solidFill>
                  <a:srgbClr val="303030"/>
                </a:solidFill>
              </a:rPr>
              <a:t>31 May</a:t>
            </a:r>
            <a:endParaRPr lang="en-GB" sz="1400" dirty="0">
              <a:solidFill>
                <a:srgbClr val="303030"/>
              </a:solidFill>
            </a:endParaRPr>
          </a:p>
        </p:txBody>
      </p:sp>
      <p:sp>
        <p:nvSpPr>
          <p:cNvPr id="18" name="TextBox 17">
            <a:extLst>
              <a:ext uri="{FF2B5EF4-FFF2-40B4-BE49-F238E27FC236}">
                <a16:creationId xmlns:a16="http://schemas.microsoft.com/office/drawing/2014/main" id="{55346C77-894C-40B7-E6BA-262930A1D941}"/>
              </a:ext>
            </a:extLst>
          </p:cNvPr>
          <p:cNvSpPr txBox="1"/>
          <p:nvPr/>
        </p:nvSpPr>
        <p:spPr>
          <a:xfrm>
            <a:off x="9331954" y="3554076"/>
            <a:ext cx="1638363" cy="1077218"/>
          </a:xfrm>
          <a:prstGeom prst="rect">
            <a:avLst/>
          </a:prstGeom>
          <a:noFill/>
        </p:spPr>
        <p:txBody>
          <a:bodyPr wrap="square" lIns="0" tIns="0" rIns="0" bIns="0" rtlCol="0">
            <a:spAutoFit/>
          </a:bodyPr>
          <a:lstStyle/>
          <a:p>
            <a:pPr algn="l"/>
            <a:r>
              <a:rPr lang="en-US" sz="1400" dirty="0">
                <a:solidFill>
                  <a:srgbClr val="303030"/>
                </a:solidFill>
              </a:rPr>
              <a:t>Temporal increase of MF of BLMQI.03L1.B2E30_MQXA from 0.166 to 0.25</a:t>
            </a:r>
            <a:endParaRPr lang="en-GB" sz="1400" dirty="0">
              <a:solidFill>
                <a:srgbClr val="303030"/>
              </a:solidFill>
            </a:endParaRPr>
          </a:p>
        </p:txBody>
      </p:sp>
      <p:sp>
        <p:nvSpPr>
          <p:cNvPr id="19" name="TextBox 18">
            <a:extLst>
              <a:ext uri="{FF2B5EF4-FFF2-40B4-BE49-F238E27FC236}">
                <a16:creationId xmlns:a16="http://schemas.microsoft.com/office/drawing/2014/main" id="{2FC6B167-CED4-1354-3CD4-FC1C518388CC}"/>
              </a:ext>
            </a:extLst>
          </p:cNvPr>
          <p:cNvSpPr txBox="1"/>
          <p:nvPr/>
        </p:nvSpPr>
        <p:spPr>
          <a:xfrm rot="20392744">
            <a:off x="3853988" y="4872986"/>
            <a:ext cx="1071716" cy="215444"/>
          </a:xfrm>
          <a:prstGeom prst="rect">
            <a:avLst/>
          </a:prstGeom>
          <a:noFill/>
        </p:spPr>
        <p:txBody>
          <a:bodyPr wrap="square" lIns="0" tIns="0" rIns="0" bIns="0" rtlCol="0">
            <a:spAutoFit/>
          </a:bodyPr>
          <a:lstStyle/>
          <a:p>
            <a:pPr algn="l"/>
            <a:r>
              <a:rPr lang="en-US" sz="1400" dirty="0">
                <a:solidFill>
                  <a:srgbClr val="303030"/>
                </a:solidFill>
              </a:rPr>
              <a:t>12 May</a:t>
            </a:r>
            <a:endParaRPr lang="en-GB" sz="1400" dirty="0">
              <a:solidFill>
                <a:srgbClr val="303030"/>
              </a:solidFill>
            </a:endParaRPr>
          </a:p>
        </p:txBody>
      </p:sp>
      <p:sp>
        <p:nvSpPr>
          <p:cNvPr id="20" name="TextBox 19">
            <a:extLst>
              <a:ext uri="{FF2B5EF4-FFF2-40B4-BE49-F238E27FC236}">
                <a16:creationId xmlns:a16="http://schemas.microsoft.com/office/drawing/2014/main" id="{41BDC64C-90F6-52A1-7A19-69F7F616DB53}"/>
              </a:ext>
            </a:extLst>
          </p:cNvPr>
          <p:cNvSpPr txBox="1"/>
          <p:nvPr/>
        </p:nvSpPr>
        <p:spPr>
          <a:xfrm>
            <a:off x="3616982" y="3460276"/>
            <a:ext cx="1545729" cy="1077218"/>
          </a:xfrm>
          <a:prstGeom prst="rect">
            <a:avLst/>
          </a:prstGeom>
          <a:noFill/>
        </p:spPr>
        <p:txBody>
          <a:bodyPr wrap="square" lIns="0" tIns="0" rIns="0" bIns="0" rtlCol="0">
            <a:spAutoFit/>
          </a:bodyPr>
          <a:lstStyle/>
          <a:p>
            <a:pPr algn="l"/>
            <a:r>
              <a:rPr lang="en-US" sz="1400" dirty="0">
                <a:solidFill>
                  <a:srgbClr val="303030"/>
                </a:solidFill>
              </a:rPr>
              <a:t>Update of BLM Master thresholds in IR7 for Warm magnet MQW, Q6 MQTL</a:t>
            </a:r>
            <a:endParaRPr lang="en-GB" sz="1400" dirty="0">
              <a:solidFill>
                <a:srgbClr val="303030"/>
              </a:solidFill>
            </a:endParaRPr>
          </a:p>
        </p:txBody>
      </p:sp>
    </p:spTree>
    <p:extLst>
      <p:ext uri="{BB962C8B-B14F-4D97-AF65-F5344CB8AC3E}">
        <p14:creationId xmlns:p14="http://schemas.microsoft.com/office/powerpoint/2010/main" val="23100502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43807"/>
            <a:ext cx="11376025" cy="365126"/>
          </a:xfrm>
        </p:spPr>
        <p:txBody>
          <a:bodyPr/>
          <a:lstStyle/>
          <a:p>
            <a:r>
              <a:rPr lang="en-US" sz="2600" dirty="0"/>
              <a:t>BLM thresholds strategy for protons</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43</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8" y="635052"/>
            <a:ext cx="11567702" cy="3185487"/>
          </a:xfrm>
          <a:prstGeom prst="rect">
            <a:avLst/>
          </a:prstGeom>
          <a:noFill/>
        </p:spPr>
        <p:txBody>
          <a:bodyPr wrap="square" lIns="0" tIns="0" rIns="0" bIns="0" rtlCol="0">
            <a:spAutoFit/>
          </a:bodyPr>
          <a:lstStyle/>
          <a:p>
            <a:pPr algn="l">
              <a:lnSpc>
                <a:spcPct val="150000"/>
              </a:lnSpc>
            </a:pPr>
            <a:r>
              <a:rPr lang="en-US" dirty="0"/>
              <a:t>2. </a:t>
            </a:r>
            <a:r>
              <a:rPr lang="en-US" u="sng" dirty="0"/>
              <a:t>IR7 collimators</a:t>
            </a:r>
            <a:r>
              <a:rPr lang="en-US" dirty="0"/>
              <a:t> -&gt; </a:t>
            </a:r>
            <a:r>
              <a:rPr lang="en-US" dirty="0">
                <a:solidFill>
                  <a:srgbClr val="FF0000"/>
                </a:solidFill>
              </a:rPr>
              <a:t>New IR7 collimator threshold model applied in 2022 -&gt; LHC-BLM-ECR-0072 </a:t>
            </a:r>
          </a:p>
          <a:p>
            <a:pPr algn="l">
              <a:lnSpc>
                <a:spcPct val="150000"/>
              </a:lnSpc>
            </a:pPr>
            <a:r>
              <a:rPr lang="en-US" dirty="0"/>
              <a:t>-  BLM thresholds adjusted to the damage limits in collimators from losses in the entire IR7 collimation system</a:t>
            </a:r>
          </a:p>
          <a:p>
            <a:pPr marL="742950" lvl="1" indent="-285750">
              <a:lnSpc>
                <a:spcPct val="150000"/>
              </a:lnSpc>
              <a:buFont typeface="Arial" panose="020B0604020202020204" pitchFamily="34" charset="0"/>
              <a:buChar char="•"/>
            </a:pPr>
            <a:r>
              <a:rPr lang="en-US" dirty="0"/>
              <a:t>Damage limits from recent measurements and simulations at injection and top energy</a:t>
            </a:r>
          </a:p>
          <a:p>
            <a:pPr marL="742950" lvl="1" indent="-285750">
              <a:lnSpc>
                <a:spcPct val="150000"/>
              </a:lnSpc>
              <a:buFont typeface="Arial" panose="020B0604020202020204" pitchFamily="34" charset="0"/>
              <a:buChar char="•"/>
            </a:pPr>
            <a:r>
              <a:rPr lang="en-US" dirty="0"/>
              <a:t>Adjusted interpolation of proton loss rate for intermediate energies -&gt; Same allowed power loss</a:t>
            </a:r>
          </a:p>
          <a:p>
            <a:pPr marL="742950" lvl="1" indent="-285750">
              <a:lnSpc>
                <a:spcPct val="150000"/>
              </a:lnSpc>
              <a:buFont typeface="Arial" panose="020B0604020202020204" pitchFamily="34" charset="0"/>
              <a:buChar char="•"/>
            </a:pPr>
            <a:endParaRPr lang="en-US" dirty="0">
              <a:solidFill>
                <a:srgbClr val="FF0000"/>
              </a:solidFill>
            </a:endParaRPr>
          </a:p>
          <a:p>
            <a:pPr algn="l"/>
            <a:endParaRPr lang="en-US" dirty="0">
              <a:solidFill>
                <a:srgbClr val="FF0000"/>
              </a:solidFill>
            </a:endParaRPr>
          </a:p>
          <a:p>
            <a:pPr algn="l"/>
            <a:endParaRPr lang="en-US" dirty="0"/>
          </a:p>
          <a:p>
            <a:pPr algn="l"/>
            <a:endParaRPr lang="en-GB" dirty="0"/>
          </a:p>
          <a:p>
            <a:pPr algn="l"/>
            <a:endParaRPr lang="en-US" dirty="0"/>
          </a:p>
        </p:txBody>
      </p:sp>
      <p:pic>
        <p:nvPicPr>
          <p:cNvPr id="7" name="Picture 6" descr="A table with black text and black text&#10;&#10;Description automatically generated">
            <a:extLst>
              <a:ext uri="{FF2B5EF4-FFF2-40B4-BE49-F238E27FC236}">
                <a16:creationId xmlns:a16="http://schemas.microsoft.com/office/drawing/2014/main" id="{0CD5DBB8-0312-45EC-1BE3-CCBA7CEB77D4}"/>
              </a:ext>
            </a:extLst>
          </p:cNvPr>
          <p:cNvPicPr>
            <a:picLocks noChangeAspect="1"/>
          </p:cNvPicPr>
          <p:nvPr/>
        </p:nvPicPr>
        <p:blipFill>
          <a:blip r:embed="rId3"/>
          <a:stretch>
            <a:fillRect/>
          </a:stretch>
        </p:blipFill>
        <p:spPr>
          <a:xfrm>
            <a:off x="163959" y="3058855"/>
            <a:ext cx="6400800" cy="2329794"/>
          </a:xfrm>
          <a:prstGeom prst="rect">
            <a:avLst/>
          </a:prstGeom>
        </p:spPr>
      </p:pic>
      <p:pic>
        <p:nvPicPr>
          <p:cNvPr id="8" name="Picture 7" descr="A diagram of a shower beam&#10;&#10;Description automatically generated">
            <a:extLst>
              <a:ext uri="{FF2B5EF4-FFF2-40B4-BE49-F238E27FC236}">
                <a16:creationId xmlns:a16="http://schemas.microsoft.com/office/drawing/2014/main" id="{6BA6694B-903A-A9D8-8AE3-45F43DECD981}"/>
              </a:ext>
            </a:extLst>
          </p:cNvPr>
          <p:cNvPicPr>
            <a:picLocks noChangeAspect="1"/>
          </p:cNvPicPr>
          <p:nvPr/>
        </p:nvPicPr>
        <p:blipFill>
          <a:blip r:embed="rId4"/>
          <a:stretch>
            <a:fillRect/>
          </a:stretch>
        </p:blipFill>
        <p:spPr>
          <a:xfrm>
            <a:off x="6831939" y="2915630"/>
            <a:ext cx="4922873" cy="2473019"/>
          </a:xfrm>
          <a:prstGeom prst="rect">
            <a:avLst/>
          </a:prstGeom>
        </p:spPr>
      </p:pic>
      <p:sp>
        <p:nvSpPr>
          <p:cNvPr id="4" name="TextBox 3">
            <a:extLst>
              <a:ext uri="{FF2B5EF4-FFF2-40B4-BE49-F238E27FC236}">
                <a16:creationId xmlns:a16="http://schemas.microsoft.com/office/drawing/2014/main" id="{25DF67BF-D191-5007-F0EC-DE90A0DD5B91}"/>
              </a:ext>
            </a:extLst>
          </p:cNvPr>
          <p:cNvSpPr txBox="1"/>
          <p:nvPr/>
        </p:nvSpPr>
        <p:spPr>
          <a:xfrm>
            <a:off x="6971814" y="5441612"/>
            <a:ext cx="4816985" cy="861774"/>
          </a:xfrm>
          <a:prstGeom prst="rect">
            <a:avLst/>
          </a:prstGeom>
          <a:noFill/>
        </p:spPr>
        <p:txBody>
          <a:bodyPr wrap="square" lIns="0" tIns="0" rIns="0" bIns="0" rtlCol="0">
            <a:spAutoFit/>
          </a:bodyPr>
          <a:lstStyle/>
          <a:p>
            <a:r>
              <a:rPr lang="en-US" sz="1400" dirty="0"/>
              <a:t>https://www.researchgate.net/figure/Key-elements-of-the-LHC-multistage-collimation-system-IP-interaction-point_fig12_306186620</a:t>
            </a:r>
            <a:endParaRPr lang="en-GB" sz="1400" dirty="0"/>
          </a:p>
          <a:p>
            <a:pPr algn="l"/>
            <a:endParaRPr lang="en-GB" sz="1400" dirty="0"/>
          </a:p>
        </p:txBody>
      </p:sp>
    </p:spTree>
    <p:extLst>
      <p:ext uri="{BB962C8B-B14F-4D97-AF65-F5344CB8AC3E}">
        <p14:creationId xmlns:p14="http://schemas.microsoft.com/office/powerpoint/2010/main" val="41229670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Protons: Beam losses and margin to dump during Injection</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44</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pic>
        <p:nvPicPr>
          <p:cNvPr id="7" name="Picture 6" descr="A machine in a factory&#10;&#10;Description automatically generated">
            <a:extLst>
              <a:ext uri="{FF2B5EF4-FFF2-40B4-BE49-F238E27FC236}">
                <a16:creationId xmlns:a16="http://schemas.microsoft.com/office/drawing/2014/main" id="{04390609-9375-18BB-D209-CEC1CD222385}"/>
              </a:ext>
            </a:extLst>
          </p:cNvPr>
          <p:cNvPicPr>
            <a:picLocks noChangeAspect="1"/>
          </p:cNvPicPr>
          <p:nvPr/>
        </p:nvPicPr>
        <p:blipFill>
          <a:blip r:embed="rId3"/>
          <a:stretch>
            <a:fillRect/>
          </a:stretch>
        </p:blipFill>
        <p:spPr>
          <a:xfrm>
            <a:off x="2083591" y="707922"/>
            <a:ext cx="7881742" cy="5442155"/>
          </a:xfrm>
          <a:prstGeom prst="rect">
            <a:avLst/>
          </a:prstGeom>
        </p:spPr>
      </p:pic>
      <p:sp>
        <p:nvSpPr>
          <p:cNvPr id="8" name="Rectangle: Rounded Corners 7">
            <a:extLst>
              <a:ext uri="{FF2B5EF4-FFF2-40B4-BE49-F238E27FC236}">
                <a16:creationId xmlns:a16="http://schemas.microsoft.com/office/drawing/2014/main" id="{0232C87B-28B4-C264-24D4-2BA8C0FCA15B}"/>
              </a:ext>
            </a:extLst>
          </p:cNvPr>
          <p:cNvSpPr/>
          <p:nvPr/>
        </p:nvSpPr>
        <p:spPr>
          <a:xfrm>
            <a:off x="4108674" y="2063664"/>
            <a:ext cx="1042219" cy="5177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TCP.D</a:t>
            </a:r>
            <a:endParaRPr lang="en-GB" dirty="0"/>
          </a:p>
        </p:txBody>
      </p:sp>
      <p:sp>
        <p:nvSpPr>
          <p:cNvPr id="10" name="Rectangle: Rounded Corners 9">
            <a:extLst>
              <a:ext uri="{FF2B5EF4-FFF2-40B4-BE49-F238E27FC236}">
                <a16:creationId xmlns:a16="http://schemas.microsoft.com/office/drawing/2014/main" id="{EDD15940-1B14-97EE-D553-01BC303DED00}"/>
              </a:ext>
            </a:extLst>
          </p:cNvPr>
          <p:cNvSpPr/>
          <p:nvPr/>
        </p:nvSpPr>
        <p:spPr>
          <a:xfrm>
            <a:off x="6615961" y="1873624"/>
            <a:ext cx="1120029" cy="5177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TCP.C</a:t>
            </a:r>
            <a:endParaRPr lang="en-GB" dirty="0"/>
          </a:p>
        </p:txBody>
      </p:sp>
      <p:sp>
        <p:nvSpPr>
          <p:cNvPr id="11" name="Rectangle: Rounded Corners 10">
            <a:extLst>
              <a:ext uri="{FF2B5EF4-FFF2-40B4-BE49-F238E27FC236}">
                <a16:creationId xmlns:a16="http://schemas.microsoft.com/office/drawing/2014/main" id="{4136C769-0A42-6B24-AFB4-A11F6C1CB750}"/>
              </a:ext>
            </a:extLst>
          </p:cNvPr>
          <p:cNvSpPr/>
          <p:nvPr/>
        </p:nvSpPr>
        <p:spPr>
          <a:xfrm>
            <a:off x="6024462" y="4359496"/>
            <a:ext cx="1042219" cy="5177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TCP.D BLM</a:t>
            </a:r>
            <a:endParaRPr lang="en-GB" dirty="0"/>
          </a:p>
        </p:txBody>
      </p:sp>
      <p:sp>
        <p:nvSpPr>
          <p:cNvPr id="12" name="Rectangle: Rounded Corners 11">
            <a:extLst>
              <a:ext uri="{FF2B5EF4-FFF2-40B4-BE49-F238E27FC236}">
                <a16:creationId xmlns:a16="http://schemas.microsoft.com/office/drawing/2014/main" id="{5933BC83-38C1-4384-FCE3-837B3B8D408D}"/>
              </a:ext>
            </a:extLst>
          </p:cNvPr>
          <p:cNvSpPr/>
          <p:nvPr/>
        </p:nvSpPr>
        <p:spPr>
          <a:xfrm>
            <a:off x="7545372" y="3767734"/>
            <a:ext cx="1120029" cy="5177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TCP.C</a:t>
            </a:r>
          </a:p>
          <a:p>
            <a:pPr algn="ctr"/>
            <a:r>
              <a:rPr lang="en-US" dirty="0"/>
              <a:t>BLM</a:t>
            </a:r>
            <a:endParaRPr lang="en-GB" dirty="0"/>
          </a:p>
        </p:txBody>
      </p:sp>
      <p:sp>
        <p:nvSpPr>
          <p:cNvPr id="15" name="Arrow: Right 14">
            <a:extLst>
              <a:ext uri="{FF2B5EF4-FFF2-40B4-BE49-F238E27FC236}">
                <a16:creationId xmlns:a16="http://schemas.microsoft.com/office/drawing/2014/main" id="{AAB51ECD-9BFC-3CC5-EE43-F8259574362D}"/>
              </a:ext>
            </a:extLst>
          </p:cNvPr>
          <p:cNvSpPr/>
          <p:nvPr/>
        </p:nvSpPr>
        <p:spPr>
          <a:xfrm rot="21257620">
            <a:off x="2826089" y="2658156"/>
            <a:ext cx="5938684" cy="2439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462882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Protons: Beam losses and margin to dump during Injection</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45</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pic>
        <p:nvPicPr>
          <p:cNvPr id="4" name="Picture 3" descr="A machine with yellow stand&#10;&#10;Description automatically generated with medium confidence">
            <a:extLst>
              <a:ext uri="{FF2B5EF4-FFF2-40B4-BE49-F238E27FC236}">
                <a16:creationId xmlns:a16="http://schemas.microsoft.com/office/drawing/2014/main" id="{9E43E384-47B6-AB68-23EE-67BB845A4C51}"/>
              </a:ext>
            </a:extLst>
          </p:cNvPr>
          <p:cNvPicPr>
            <a:picLocks noChangeAspect="1"/>
          </p:cNvPicPr>
          <p:nvPr/>
        </p:nvPicPr>
        <p:blipFill>
          <a:blip r:embed="rId3"/>
          <a:stretch>
            <a:fillRect/>
          </a:stretch>
        </p:blipFill>
        <p:spPr>
          <a:xfrm>
            <a:off x="2456930" y="866777"/>
            <a:ext cx="6611563" cy="5157019"/>
          </a:xfrm>
          <a:prstGeom prst="rect">
            <a:avLst/>
          </a:prstGeom>
        </p:spPr>
      </p:pic>
      <p:sp>
        <p:nvSpPr>
          <p:cNvPr id="9" name="Rectangle: Rounded Corners 8">
            <a:extLst>
              <a:ext uri="{FF2B5EF4-FFF2-40B4-BE49-F238E27FC236}">
                <a16:creationId xmlns:a16="http://schemas.microsoft.com/office/drawing/2014/main" id="{ACECA699-CAF7-6744-7B52-C9362B40A886}"/>
              </a:ext>
            </a:extLst>
          </p:cNvPr>
          <p:cNvSpPr/>
          <p:nvPr/>
        </p:nvSpPr>
        <p:spPr>
          <a:xfrm>
            <a:off x="5503352" y="5000608"/>
            <a:ext cx="1042219" cy="5177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TCP.D BLM</a:t>
            </a:r>
            <a:endParaRPr lang="en-GB" dirty="0"/>
          </a:p>
        </p:txBody>
      </p:sp>
      <p:sp>
        <p:nvSpPr>
          <p:cNvPr id="13" name="Rectangle: Rounded Corners 12">
            <a:extLst>
              <a:ext uri="{FF2B5EF4-FFF2-40B4-BE49-F238E27FC236}">
                <a16:creationId xmlns:a16="http://schemas.microsoft.com/office/drawing/2014/main" id="{EDCC0213-6D0A-40F2-AB63-A0AE036EF9EA}"/>
              </a:ext>
            </a:extLst>
          </p:cNvPr>
          <p:cNvSpPr/>
          <p:nvPr/>
        </p:nvSpPr>
        <p:spPr>
          <a:xfrm>
            <a:off x="7545372" y="3445286"/>
            <a:ext cx="1120029" cy="5177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TCP.C</a:t>
            </a:r>
          </a:p>
          <a:p>
            <a:pPr algn="ctr"/>
            <a:r>
              <a:rPr lang="en-US" dirty="0"/>
              <a:t>BLM</a:t>
            </a:r>
            <a:endParaRPr lang="en-GB" dirty="0"/>
          </a:p>
        </p:txBody>
      </p:sp>
      <p:sp>
        <p:nvSpPr>
          <p:cNvPr id="14" name="Arrow: Right 13">
            <a:extLst>
              <a:ext uri="{FF2B5EF4-FFF2-40B4-BE49-F238E27FC236}">
                <a16:creationId xmlns:a16="http://schemas.microsoft.com/office/drawing/2014/main" id="{14897863-5454-87F7-A8F9-B3AF1E32A87F}"/>
              </a:ext>
            </a:extLst>
          </p:cNvPr>
          <p:cNvSpPr/>
          <p:nvPr/>
        </p:nvSpPr>
        <p:spPr>
          <a:xfrm rot="20495097">
            <a:off x="2343416" y="2316271"/>
            <a:ext cx="5938684" cy="2439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679302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Protons: Beam losses and margin to dump during Injection</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46</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pic>
        <p:nvPicPr>
          <p:cNvPr id="7" name="Picture 6" descr="A machine with many pipes and wires&#10;&#10;Description automatically generated">
            <a:extLst>
              <a:ext uri="{FF2B5EF4-FFF2-40B4-BE49-F238E27FC236}">
                <a16:creationId xmlns:a16="http://schemas.microsoft.com/office/drawing/2014/main" id="{56708A7D-7538-8570-19C3-15122B545AE5}"/>
              </a:ext>
            </a:extLst>
          </p:cNvPr>
          <p:cNvPicPr>
            <a:picLocks noChangeAspect="1"/>
          </p:cNvPicPr>
          <p:nvPr/>
        </p:nvPicPr>
        <p:blipFill>
          <a:blip r:embed="rId3"/>
          <a:stretch>
            <a:fillRect/>
          </a:stretch>
        </p:blipFill>
        <p:spPr>
          <a:xfrm>
            <a:off x="1494503" y="609366"/>
            <a:ext cx="8654662" cy="5639268"/>
          </a:xfrm>
          <a:prstGeom prst="rect">
            <a:avLst/>
          </a:prstGeom>
        </p:spPr>
      </p:pic>
      <p:sp>
        <p:nvSpPr>
          <p:cNvPr id="8" name="Arrow: Right 7">
            <a:extLst>
              <a:ext uri="{FF2B5EF4-FFF2-40B4-BE49-F238E27FC236}">
                <a16:creationId xmlns:a16="http://schemas.microsoft.com/office/drawing/2014/main" id="{D9619FB2-4FBF-73E8-1732-15D6E0A3FB2A}"/>
              </a:ext>
            </a:extLst>
          </p:cNvPr>
          <p:cNvSpPr/>
          <p:nvPr/>
        </p:nvSpPr>
        <p:spPr>
          <a:xfrm rot="21017912">
            <a:off x="2826090" y="2890381"/>
            <a:ext cx="5938684" cy="2439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9C610331-84A3-44DC-3F8D-033414176B3A}"/>
              </a:ext>
            </a:extLst>
          </p:cNvPr>
          <p:cNvSpPr/>
          <p:nvPr/>
        </p:nvSpPr>
        <p:spPr>
          <a:xfrm>
            <a:off x="4944416" y="1766300"/>
            <a:ext cx="1042219" cy="5177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TCP.B</a:t>
            </a:r>
            <a:endParaRPr lang="en-GB" dirty="0"/>
          </a:p>
        </p:txBody>
      </p:sp>
      <p:sp>
        <p:nvSpPr>
          <p:cNvPr id="11" name="Rectangle: Rounded Corners 10">
            <a:extLst>
              <a:ext uri="{FF2B5EF4-FFF2-40B4-BE49-F238E27FC236}">
                <a16:creationId xmlns:a16="http://schemas.microsoft.com/office/drawing/2014/main" id="{BB3CE2C2-EE16-67D8-F8AC-026961EA20FC}"/>
              </a:ext>
            </a:extLst>
          </p:cNvPr>
          <p:cNvSpPr/>
          <p:nvPr/>
        </p:nvSpPr>
        <p:spPr>
          <a:xfrm>
            <a:off x="3346380" y="5730902"/>
            <a:ext cx="1042219" cy="5177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TCP.C BLM</a:t>
            </a:r>
            <a:endParaRPr lang="en-GB" dirty="0"/>
          </a:p>
        </p:txBody>
      </p:sp>
      <p:sp>
        <p:nvSpPr>
          <p:cNvPr id="12" name="Rectangle: Rounded Corners 11">
            <a:extLst>
              <a:ext uri="{FF2B5EF4-FFF2-40B4-BE49-F238E27FC236}">
                <a16:creationId xmlns:a16="http://schemas.microsoft.com/office/drawing/2014/main" id="{B8086A3F-72FE-1DB4-D7D1-22814F2B2A4F}"/>
              </a:ext>
            </a:extLst>
          </p:cNvPr>
          <p:cNvSpPr/>
          <p:nvPr/>
        </p:nvSpPr>
        <p:spPr>
          <a:xfrm>
            <a:off x="7024262" y="4164217"/>
            <a:ext cx="1042219" cy="51773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TCP.B BLM</a:t>
            </a:r>
            <a:endParaRPr lang="en-GB" dirty="0"/>
          </a:p>
        </p:txBody>
      </p:sp>
    </p:spTree>
    <p:extLst>
      <p:ext uri="{BB962C8B-B14F-4D97-AF65-F5344CB8AC3E}">
        <p14:creationId xmlns:p14="http://schemas.microsoft.com/office/powerpoint/2010/main" val="8621633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Protons: Beam losses and margin to dump during Injection</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47</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pic>
        <p:nvPicPr>
          <p:cNvPr id="4" name="Picture 3" descr="A machine with wires and tubes&#10;&#10;Description automatically generated">
            <a:extLst>
              <a:ext uri="{FF2B5EF4-FFF2-40B4-BE49-F238E27FC236}">
                <a16:creationId xmlns:a16="http://schemas.microsoft.com/office/drawing/2014/main" id="{42A5F50B-D384-A1CC-9D98-7562570E89B3}"/>
              </a:ext>
            </a:extLst>
          </p:cNvPr>
          <p:cNvPicPr>
            <a:picLocks noChangeAspect="1"/>
          </p:cNvPicPr>
          <p:nvPr/>
        </p:nvPicPr>
        <p:blipFill>
          <a:blip r:embed="rId3"/>
          <a:stretch>
            <a:fillRect/>
          </a:stretch>
        </p:blipFill>
        <p:spPr>
          <a:xfrm>
            <a:off x="838002" y="802224"/>
            <a:ext cx="10111096" cy="5400999"/>
          </a:xfrm>
          <a:prstGeom prst="rect">
            <a:avLst/>
          </a:prstGeom>
        </p:spPr>
      </p:pic>
      <p:sp>
        <p:nvSpPr>
          <p:cNvPr id="9" name="Arrow: Right 8">
            <a:extLst>
              <a:ext uri="{FF2B5EF4-FFF2-40B4-BE49-F238E27FC236}">
                <a16:creationId xmlns:a16="http://schemas.microsoft.com/office/drawing/2014/main" id="{812D949F-1E3F-3882-EDEE-4733C2F8E518}"/>
              </a:ext>
            </a:extLst>
          </p:cNvPr>
          <p:cNvSpPr/>
          <p:nvPr/>
        </p:nvSpPr>
        <p:spPr>
          <a:xfrm rot="20747590">
            <a:off x="929904" y="1880582"/>
            <a:ext cx="8504875" cy="38091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599C6C2C-ECA7-40B5-70FB-EF2E15811C29}"/>
              </a:ext>
            </a:extLst>
          </p:cNvPr>
          <p:cNvSpPr/>
          <p:nvPr/>
        </p:nvSpPr>
        <p:spPr>
          <a:xfrm>
            <a:off x="5706740" y="4843671"/>
            <a:ext cx="1228527" cy="5732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TCP.B BLM</a:t>
            </a:r>
            <a:endParaRPr lang="en-GB" dirty="0"/>
          </a:p>
        </p:txBody>
      </p:sp>
      <p:sp>
        <p:nvSpPr>
          <p:cNvPr id="14" name="Rectangle: Rounded Corners 13">
            <a:extLst>
              <a:ext uri="{FF2B5EF4-FFF2-40B4-BE49-F238E27FC236}">
                <a16:creationId xmlns:a16="http://schemas.microsoft.com/office/drawing/2014/main" id="{C9047381-4037-F450-41D0-10E59477E304}"/>
              </a:ext>
            </a:extLst>
          </p:cNvPr>
          <p:cNvSpPr/>
          <p:nvPr/>
        </p:nvSpPr>
        <p:spPr>
          <a:xfrm>
            <a:off x="1366387" y="4709451"/>
            <a:ext cx="1228527" cy="5732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TCP.B </a:t>
            </a:r>
            <a:endParaRPr lang="en-GB" dirty="0"/>
          </a:p>
        </p:txBody>
      </p:sp>
    </p:spTree>
    <p:extLst>
      <p:ext uri="{BB962C8B-B14F-4D97-AF65-F5344CB8AC3E}">
        <p14:creationId xmlns:p14="http://schemas.microsoft.com/office/powerpoint/2010/main" val="19562022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Protons: Beam losses and margin to dump during start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48</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4" name="TextBox 3">
            <a:extLst>
              <a:ext uri="{FF2B5EF4-FFF2-40B4-BE49-F238E27FC236}">
                <a16:creationId xmlns:a16="http://schemas.microsoft.com/office/drawing/2014/main" id="{00391ABF-D304-E408-C4F2-A9869D5CF27D}"/>
              </a:ext>
            </a:extLst>
          </p:cNvPr>
          <p:cNvSpPr txBox="1"/>
          <p:nvPr/>
        </p:nvSpPr>
        <p:spPr>
          <a:xfrm>
            <a:off x="407987" y="710983"/>
            <a:ext cx="11376024" cy="2215991"/>
          </a:xfrm>
          <a:prstGeom prst="rect">
            <a:avLst/>
          </a:prstGeom>
          <a:noFill/>
        </p:spPr>
        <p:txBody>
          <a:bodyPr wrap="square" lIns="0" tIns="0" rIns="0" bIns="0" rtlCol="0">
            <a:spAutoFit/>
          </a:bodyPr>
          <a:lstStyle/>
          <a:p>
            <a:pPr algn="l"/>
            <a:r>
              <a:rPr lang="en-US" dirty="0"/>
              <a:t>Fills that dumped:</a:t>
            </a:r>
          </a:p>
          <a:p>
            <a:pPr algn="l"/>
            <a:r>
              <a:rPr lang="en-US" dirty="0"/>
              <a:t>- </a:t>
            </a:r>
            <a:r>
              <a:rPr lang="en-GB" dirty="0"/>
              <a:t>8735: Dumped 1490b due to losses at the beginning of the ramp (BLMQI.06L3.B2E10_MQTL, 5.2s RS) after remaining a long time at injection energy. Losses in R3, R7. Higher than usual losses in IR6 due to high AG population of 8.2e10 (B1) and 6.3e10 (B2). No relevant orbit changes.</a:t>
            </a:r>
          </a:p>
          <a:p>
            <a:pPr algn="l"/>
            <a:r>
              <a:rPr lang="en-GB" dirty="0"/>
              <a:t>- 8737: Dumped fill of 1800b due to losses at the beginning of the ramp due to </a:t>
            </a:r>
            <a:r>
              <a:rPr lang="en-GB" dirty="0" err="1"/>
              <a:t>debunched</a:t>
            </a:r>
            <a:r>
              <a:rPr lang="en-GB" dirty="0"/>
              <a:t> beam (BLMQI.06L3.B2E10_MQTL, 5.2s RS). Losses in R3, R7. Higher than usual losses in IR6 due to high AG population of 6.6e10 (B1) and 4.1e10 (B2). No relevant orbit changes. Similar event as on 08-MAY-2023 20h29</a:t>
            </a:r>
            <a:r>
              <a:rPr lang="en-GB" dirty="0">
                <a:solidFill>
                  <a:srgbClr val="FF0000"/>
                </a:solidFill>
              </a:rPr>
              <a:t>.</a:t>
            </a:r>
          </a:p>
          <a:p>
            <a:pPr algn="l"/>
            <a:endParaRPr lang="en-GB" dirty="0">
              <a:solidFill>
                <a:srgbClr val="FF0000"/>
              </a:solidFill>
            </a:endParaRPr>
          </a:p>
        </p:txBody>
      </p:sp>
    </p:spTree>
    <p:extLst>
      <p:ext uri="{BB962C8B-B14F-4D97-AF65-F5344CB8AC3E}">
        <p14:creationId xmlns:p14="http://schemas.microsoft.com/office/powerpoint/2010/main" val="30151177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Protons: Beam losses and margin to dump during end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49</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7" y="1004352"/>
            <a:ext cx="11376024" cy="2769989"/>
          </a:xfrm>
          <a:prstGeom prst="rect">
            <a:avLst/>
          </a:prstGeom>
          <a:noFill/>
        </p:spPr>
        <p:txBody>
          <a:bodyPr wrap="square" lIns="0" tIns="0" rIns="0" bIns="0" rtlCol="0">
            <a:spAutoFit/>
          </a:bodyPr>
          <a:lstStyle/>
          <a:p>
            <a:pPr algn="l"/>
            <a:r>
              <a:rPr lang="en-GB" dirty="0"/>
              <a:t>8683 - Dumped during the ramp with 400b. UFO signature in 16/17L4. Losses in L4 as well as L5, IR6, L7 (Beam 1). Dumped on losses in RS04 at BLMAI.05R6.B1E10_DFBLB. Quench of MB A17L4. No visible orbit changes.</a:t>
            </a:r>
          </a:p>
          <a:p>
            <a:pPr algn="l"/>
            <a:r>
              <a:rPr lang="en-GB" dirty="0"/>
              <a:t>8828 - Dumped on losses during the ramp on BLMQI.03L1.B2E30_MQXA (5.2s RS). High vacuum activity in L1 before the dump. Asymmetric losses in IR7 (higher in R7). Usual AG losses in IR6. Orbit changes below &lt;15 um (still in the ramp).</a:t>
            </a:r>
          </a:p>
          <a:p>
            <a:pPr algn="l"/>
            <a:r>
              <a:rPr lang="en-GB" dirty="0"/>
              <a:t>8829 - Dumped on losses in the ramp on BLMQI.03L1.B2E30_MQXA (5.2s RS). High vacuum activity in L1 before the dump. Asymmetric losses in IR7 (higher in R7). Usual AG losses in IR6. Orbit changes below &lt;15 um (still in the ramp).</a:t>
            </a:r>
          </a:p>
          <a:p>
            <a:pPr algn="l"/>
            <a:endParaRPr lang="en-GB" dirty="0"/>
          </a:p>
        </p:txBody>
      </p:sp>
    </p:spTree>
    <p:extLst>
      <p:ext uri="{BB962C8B-B14F-4D97-AF65-F5344CB8AC3E}">
        <p14:creationId xmlns:p14="http://schemas.microsoft.com/office/powerpoint/2010/main" val="1597541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9174"/>
            <a:ext cx="11376025" cy="365126"/>
          </a:xfrm>
        </p:spPr>
        <p:txBody>
          <a:bodyPr/>
          <a:lstStyle/>
          <a:p>
            <a:r>
              <a:rPr lang="en-US" sz="2600" dirty="0"/>
              <a:t>BLM thresholds strategy for protons</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5</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8" y="706948"/>
            <a:ext cx="11376024" cy="1056700"/>
          </a:xfrm>
          <a:prstGeom prst="rect">
            <a:avLst/>
          </a:prstGeom>
          <a:noFill/>
        </p:spPr>
        <p:txBody>
          <a:bodyPr wrap="square" lIns="0" tIns="0" rIns="0" bIns="0" rtlCol="0">
            <a:spAutoFit/>
          </a:bodyPr>
          <a:lstStyle/>
          <a:p>
            <a:pPr marL="342900" indent="-342900" algn="l">
              <a:buAutoNum type="arabicPeriod"/>
            </a:pPr>
            <a:r>
              <a:rPr lang="en-US" u="sng" dirty="0"/>
              <a:t>Cold magnets</a:t>
            </a:r>
            <a:r>
              <a:rPr lang="en-US" dirty="0"/>
              <a:t>-&gt;</a:t>
            </a:r>
          </a:p>
          <a:p>
            <a:pPr algn="l">
              <a:lnSpc>
                <a:spcPct val="150000"/>
              </a:lnSpc>
            </a:pPr>
            <a:r>
              <a:rPr lang="en-US" dirty="0"/>
              <a:t>- Dust particles (UFOs) dominant source of transient beam loss events in the LHC arcs and DS</a:t>
            </a:r>
          </a:p>
          <a:p>
            <a:pPr algn="l">
              <a:lnSpc>
                <a:spcPct val="150000"/>
              </a:lnSpc>
            </a:pPr>
            <a:r>
              <a:rPr lang="en-US" dirty="0"/>
              <a:t>- Best machine availability if UFO-induced BLM dumps are avoided and quenches tolerated</a:t>
            </a:r>
            <a:endParaRPr lang="en-GB" dirty="0"/>
          </a:p>
        </p:txBody>
      </p:sp>
      <p:sp>
        <p:nvSpPr>
          <p:cNvPr id="9" name="Arrow: Bent-Up 8">
            <a:extLst>
              <a:ext uri="{FF2B5EF4-FFF2-40B4-BE49-F238E27FC236}">
                <a16:creationId xmlns:a16="http://schemas.microsoft.com/office/drawing/2014/main" id="{CEA46CD4-F109-DE92-4C9F-BD2686D7FF13}"/>
              </a:ext>
            </a:extLst>
          </p:cNvPr>
          <p:cNvSpPr/>
          <p:nvPr/>
        </p:nvSpPr>
        <p:spPr>
          <a:xfrm rot="5400000">
            <a:off x="-98618" y="1660911"/>
            <a:ext cx="690320" cy="377756"/>
          </a:xfrm>
          <a:prstGeom prst="ben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Left Brace 9">
            <a:extLst>
              <a:ext uri="{FF2B5EF4-FFF2-40B4-BE49-F238E27FC236}">
                <a16:creationId xmlns:a16="http://schemas.microsoft.com/office/drawing/2014/main" id="{26C4626C-F6EA-8DBC-7064-92A64FD16397}"/>
              </a:ext>
            </a:extLst>
          </p:cNvPr>
          <p:cNvSpPr/>
          <p:nvPr/>
        </p:nvSpPr>
        <p:spPr>
          <a:xfrm>
            <a:off x="214246" y="1109180"/>
            <a:ext cx="221174" cy="69031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a:extLst>
              <a:ext uri="{FF2B5EF4-FFF2-40B4-BE49-F238E27FC236}">
                <a16:creationId xmlns:a16="http://schemas.microsoft.com/office/drawing/2014/main" id="{3F366C6E-3459-C375-0E5A-072687566DDA}"/>
              </a:ext>
            </a:extLst>
          </p:cNvPr>
          <p:cNvSpPr txBox="1"/>
          <p:nvPr/>
        </p:nvSpPr>
        <p:spPr>
          <a:xfrm>
            <a:off x="511277" y="1959327"/>
            <a:ext cx="10320206" cy="276999"/>
          </a:xfrm>
          <a:prstGeom prst="rect">
            <a:avLst/>
          </a:prstGeom>
          <a:noFill/>
        </p:spPr>
        <p:txBody>
          <a:bodyPr wrap="square" lIns="0" tIns="0" rIns="0" bIns="0" rtlCol="0">
            <a:spAutoFit/>
          </a:bodyPr>
          <a:lstStyle/>
          <a:p>
            <a:pPr algn="l"/>
            <a:r>
              <a:rPr lang="en-US" dirty="0"/>
              <a:t>Master thresholds at 3x the quench level in short RS (40us – 2.5ms), and MF = 0.333 </a:t>
            </a:r>
            <a:endParaRPr lang="en-GB" dirty="0"/>
          </a:p>
        </p:txBody>
      </p:sp>
      <p:sp>
        <p:nvSpPr>
          <p:cNvPr id="12" name="Rectangle: Rounded Corners 11">
            <a:extLst>
              <a:ext uri="{FF2B5EF4-FFF2-40B4-BE49-F238E27FC236}">
                <a16:creationId xmlns:a16="http://schemas.microsoft.com/office/drawing/2014/main" id="{4C825C83-817D-8A90-9DBF-DBB9A1A8147C}"/>
              </a:ext>
            </a:extLst>
          </p:cNvPr>
          <p:cNvSpPr/>
          <p:nvPr/>
        </p:nvSpPr>
        <p:spPr>
          <a:xfrm>
            <a:off x="324833" y="2432005"/>
            <a:ext cx="11376024" cy="70538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Thresholds reduced at selected arc/DS locations which are (possibly) affected by a hardware non-conformity: 2 magnets with one less quench heater and 35 magnets with a possible non-conform bypass diode</a:t>
            </a:r>
            <a:endParaRPr lang="en-GB" dirty="0"/>
          </a:p>
        </p:txBody>
      </p:sp>
      <p:sp>
        <p:nvSpPr>
          <p:cNvPr id="14" name="TextBox 13">
            <a:extLst>
              <a:ext uri="{FF2B5EF4-FFF2-40B4-BE49-F238E27FC236}">
                <a16:creationId xmlns:a16="http://schemas.microsoft.com/office/drawing/2014/main" id="{634AD7E2-99C6-68BB-5A9A-103C141F2FFF}"/>
              </a:ext>
            </a:extLst>
          </p:cNvPr>
          <p:cNvSpPr txBox="1"/>
          <p:nvPr/>
        </p:nvSpPr>
        <p:spPr>
          <a:xfrm>
            <a:off x="2334930" y="669443"/>
            <a:ext cx="8755257" cy="369332"/>
          </a:xfrm>
          <a:prstGeom prst="rect">
            <a:avLst/>
          </a:prstGeom>
          <a:noFill/>
        </p:spPr>
        <p:txBody>
          <a:bodyPr wrap="square">
            <a:spAutoFit/>
          </a:bodyPr>
          <a:lstStyle/>
          <a:p>
            <a:pPr algn="l"/>
            <a:r>
              <a:rPr lang="en-US" dirty="0">
                <a:solidFill>
                  <a:srgbClr val="FF0000"/>
                </a:solidFill>
              </a:rPr>
              <a:t>No changes with respect to 2022 -&gt; Described in LHC-BLM-ECR-0073</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A4231F1-2671-7579-4476-771A485FC1B4}"/>
                  </a:ext>
                </a:extLst>
              </p:cNvPr>
              <p:cNvSpPr txBox="1"/>
              <p:nvPr/>
            </p:nvSpPr>
            <p:spPr>
              <a:xfrm>
                <a:off x="246541" y="3429000"/>
                <a:ext cx="11454315" cy="2533963"/>
              </a:xfrm>
              <a:prstGeom prst="rect">
                <a:avLst/>
              </a:prstGeom>
              <a:noFill/>
            </p:spPr>
            <p:txBody>
              <a:bodyPr wrap="square">
                <a:spAutoFit/>
              </a:bodyPr>
              <a:lstStyle/>
              <a:p>
                <a:pPr>
                  <a:lnSpc>
                    <a:spcPct val="150000"/>
                  </a:lnSpc>
                </a:pPr>
                <a:r>
                  <a:rPr lang="en-US" dirty="0"/>
                  <a:t>2. </a:t>
                </a:r>
                <a:r>
                  <a:rPr lang="en-US" u="sng" dirty="0"/>
                  <a:t>Collision debris </a:t>
                </a:r>
                <a:r>
                  <a:rPr lang="en-US" dirty="0"/>
                  <a:t>-&gt; </a:t>
                </a:r>
                <a:r>
                  <a:rPr lang="en-US" dirty="0">
                    <a:solidFill>
                      <a:srgbClr val="FF0000"/>
                    </a:solidFill>
                  </a:rPr>
                  <a:t>Updated from measurements during the 2022 intensity ramp-up -&gt; LHC-BLM-ECR-0074</a:t>
                </a:r>
                <a:r>
                  <a:rPr lang="en-US" dirty="0"/>
                  <a:t> </a:t>
                </a:r>
                <a:endParaRPr lang="en-US" u="sng" dirty="0"/>
              </a:p>
              <a:p>
                <a:pPr algn="l">
                  <a:lnSpc>
                    <a:spcPct val="150000"/>
                  </a:lnSpc>
                </a:pPr>
                <a:r>
                  <a:rPr lang="en-US" dirty="0"/>
                  <a:t>-  BLM threshold families in the experimental insertions (IR1/5/8) have increased thresholds in the long RS (0.08s - 84s) to avoid constant warnings due to the physics debris leaking from the experiments </a:t>
                </a:r>
              </a:p>
              <a:p>
                <a:pPr algn="l">
                  <a:lnSpc>
                    <a:spcPct val="150000"/>
                  </a:lnSpc>
                </a:pPr>
                <a:r>
                  <a:rPr lang="en-US" dirty="0"/>
                  <a:t>-  Increased thresholds only active at top energy</a:t>
                </a:r>
              </a:p>
              <a:p>
                <a:pPr>
                  <a:lnSpc>
                    <a:spcPct val="150000"/>
                  </a:lnSpc>
                </a:pPr>
                <a:r>
                  <a:rPr lang="en-US" dirty="0"/>
                  <a:t>-  These thresholds must remain below the warning level (30%) for a luminosity of </a:t>
                </a:r>
                <a14:m>
                  <m:oMath xmlns:m="http://schemas.openxmlformats.org/officeDocument/2006/math">
                    <m:r>
                      <a:rPr lang="en-US" b="0" i="1" smtClean="0">
                        <a:latin typeface="Cambria Math" panose="02040503050406030204" pitchFamily="18" charset="0"/>
                      </a:rPr>
                      <m:t>2.5</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34</m:t>
                        </m:r>
                      </m:sup>
                    </m:sSup>
                    <m:sSup>
                      <m:sSupPr>
                        <m:ctrlPr>
                          <a:rPr lang="en-US" b="0" i="1" smtClean="0">
                            <a:latin typeface="Cambria Math" panose="02040503050406030204" pitchFamily="18" charset="0"/>
                            <a:ea typeface="Cambria Math" panose="02040503050406030204" pitchFamily="18" charset="0"/>
                          </a:rPr>
                        </m:ctrlPr>
                      </m:sSupPr>
                      <m:e>
                        <m:r>
                          <m:rPr>
                            <m:nor/>
                          </m:rPr>
                          <a:rPr lang="en-US" b="0" i="0" smtClean="0">
                            <a:latin typeface="Cambria Math" panose="02040503050406030204" pitchFamily="18" charset="0"/>
                            <a:ea typeface="Cambria Math" panose="02040503050406030204" pitchFamily="18" charset="0"/>
                          </a:rPr>
                          <m:t>cm</m:t>
                        </m:r>
                      </m:e>
                      <m:sup>
                        <m:r>
                          <a:rPr lang="en-US" b="0" i="1" smtClean="0">
                            <a:latin typeface="Cambria Math" panose="02040503050406030204" pitchFamily="18" charset="0"/>
                            <a:ea typeface="Cambria Math" panose="02040503050406030204" pitchFamily="18" charset="0"/>
                          </a:rPr>
                          <m:t>−2</m:t>
                        </m:r>
                      </m:sup>
                    </m:sSup>
                    <m:sSup>
                      <m:sSupPr>
                        <m:ctrlPr>
                          <a:rPr lang="en-US" b="0" i="1" smtClean="0">
                            <a:latin typeface="Cambria Math" panose="02040503050406030204" pitchFamily="18" charset="0"/>
                            <a:ea typeface="Cambria Math" panose="02040503050406030204" pitchFamily="18" charset="0"/>
                          </a:rPr>
                        </m:ctrlPr>
                      </m:sSupPr>
                      <m:e>
                        <m:r>
                          <m:rPr>
                            <m:nor/>
                          </m:rPr>
                          <a:rPr lang="en-US" b="0" i="0" smtClean="0">
                            <a:latin typeface="Cambria Math" panose="02040503050406030204" pitchFamily="18" charset="0"/>
                            <a:ea typeface="Cambria Math" panose="02040503050406030204" pitchFamily="18" charset="0"/>
                          </a:rPr>
                          <m:t>s</m:t>
                        </m:r>
                      </m:e>
                      <m:sup>
                        <m:r>
                          <a:rPr lang="en-US" b="0" i="1" smtClean="0">
                            <a:latin typeface="Cambria Math" panose="02040503050406030204" pitchFamily="18" charset="0"/>
                            <a:ea typeface="Cambria Math" panose="02040503050406030204" pitchFamily="18" charset="0"/>
                          </a:rPr>
                          <m:t>−1</m:t>
                        </m:r>
                      </m:sup>
                    </m:sSup>
                  </m:oMath>
                </a14:m>
                <a:r>
                  <a:rPr lang="en-GB" dirty="0"/>
                  <a:t> in ATLAS/CMS and </a:t>
                </a:r>
                <a14:m>
                  <m:oMath xmlns:m="http://schemas.openxmlformats.org/officeDocument/2006/math">
                    <m:r>
                      <a:rPr lang="en-US" i="1">
                        <a:latin typeface="Cambria Math" panose="02040503050406030204" pitchFamily="18" charset="0"/>
                      </a:rPr>
                      <m:t>2.5</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33</m:t>
                        </m:r>
                      </m:sup>
                    </m:sSup>
                    <m:sSup>
                      <m:sSupPr>
                        <m:ctrlPr>
                          <a:rPr lang="en-US" i="1">
                            <a:latin typeface="Cambria Math" panose="02040503050406030204" pitchFamily="18" charset="0"/>
                            <a:ea typeface="Cambria Math" panose="02040503050406030204" pitchFamily="18" charset="0"/>
                          </a:rPr>
                        </m:ctrlPr>
                      </m:sSupPr>
                      <m:e>
                        <m:r>
                          <m:rPr>
                            <m:nor/>
                          </m:rPr>
                          <a:rPr lang="en-US">
                            <a:latin typeface="Cambria Math" panose="02040503050406030204" pitchFamily="18" charset="0"/>
                            <a:ea typeface="Cambria Math" panose="02040503050406030204" pitchFamily="18" charset="0"/>
                          </a:rPr>
                          <m:t>cm</m:t>
                        </m:r>
                      </m:e>
                      <m:sup>
                        <m:r>
                          <a:rPr lang="en-US" i="1">
                            <a:latin typeface="Cambria Math" panose="02040503050406030204" pitchFamily="18" charset="0"/>
                            <a:ea typeface="Cambria Math" panose="02040503050406030204" pitchFamily="18" charset="0"/>
                          </a:rPr>
                          <m:t>−2</m:t>
                        </m:r>
                      </m:sup>
                    </m:sSup>
                    <m:sSup>
                      <m:sSupPr>
                        <m:ctrlPr>
                          <a:rPr lang="en-US" i="1">
                            <a:latin typeface="Cambria Math" panose="02040503050406030204" pitchFamily="18" charset="0"/>
                            <a:ea typeface="Cambria Math" panose="02040503050406030204" pitchFamily="18" charset="0"/>
                          </a:rPr>
                        </m:ctrlPr>
                      </m:sSupPr>
                      <m:e>
                        <m:r>
                          <m:rPr>
                            <m:nor/>
                          </m:rPr>
                          <a:rPr lang="en-US">
                            <a:latin typeface="Cambria Math" panose="02040503050406030204" pitchFamily="18" charset="0"/>
                            <a:ea typeface="Cambria Math" panose="02040503050406030204" pitchFamily="18" charset="0"/>
                          </a:rPr>
                          <m:t>s</m:t>
                        </m:r>
                      </m:e>
                      <m:sup>
                        <m:r>
                          <a:rPr lang="en-US" i="1">
                            <a:latin typeface="Cambria Math" panose="02040503050406030204" pitchFamily="18" charset="0"/>
                            <a:ea typeface="Cambria Math" panose="02040503050406030204" pitchFamily="18" charset="0"/>
                          </a:rPr>
                          <m:t>−1</m:t>
                        </m:r>
                      </m:sup>
                    </m:sSup>
                  </m:oMath>
                </a14:m>
                <a:r>
                  <a:rPr lang="en-GB" dirty="0"/>
                  <a:t> in </a:t>
                </a:r>
                <a:r>
                  <a:rPr lang="en-GB" dirty="0" err="1"/>
                  <a:t>LHCb</a:t>
                </a:r>
                <a:endParaRPr lang="en-GB" dirty="0"/>
              </a:p>
            </p:txBody>
          </p:sp>
        </mc:Choice>
        <mc:Fallback xmlns="">
          <p:sp>
            <p:nvSpPr>
              <p:cNvPr id="8" name="TextBox 7">
                <a:extLst>
                  <a:ext uri="{FF2B5EF4-FFF2-40B4-BE49-F238E27FC236}">
                    <a16:creationId xmlns:a16="http://schemas.microsoft.com/office/drawing/2014/main" id="{4A4231F1-2671-7579-4476-771A485FC1B4}"/>
                  </a:ext>
                </a:extLst>
              </p:cNvPr>
              <p:cNvSpPr txBox="1">
                <a:spLocks noRot="1" noChangeAspect="1" noMove="1" noResize="1" noEditPoints="1" noAdjustHandles="1" noChangeArrowheads="1" noChangeShapeType="1" noTextEdit="1"/>
              </p:cNvSpPr>
              <p:nvPr/>
            </p:nvSpPr>
            <p:spPr>
              <a:xfrm>
                <a:off x="246541" y="3429000"/>
                <a:ext cx="11454315" cy="2533963"/>
              </a:xfrm>
              <a:prstGeom prst="rect">
                <a:avLst/>
              </a:prstGeom>
              <a:blipFill>
                <a:blip r:embed="rId3"/>
                <a:stretch>
                  <a:fillRect l="-426" b="-2892"/>
                </a:stretch>
              </a:blipFill>
            </p:spPr>
            <p:txBody>
              <a:bodyPr/>
              <a:lstStyle/>
              <a:p>
                <a:r>
                  <a:rPr lang="en-GB">
                    <a:noFill/>
                  </a:rPr>
                  <a:t> </a:t>
                </a:r>
              </a:p>
            </p:txBody>
          </p:sp>
        </mc:Fallback>
      </mc:AlternateContent>
    </p:spTree>
    <p:extLst>
      <p:ext uri="{BB962C8B-B14F-4D97-AF65-F5344CB8AC3E}">
        <p14:creationId xmlns:p14="http://schemas.microsoft.com/office/powerpoint/2010/main" val="5383372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Protons: </a:t>
            </a:r>
            <a:r>
              <a:rPr lang="en-US" sz="2600" dirty="0"/>
              <a:t>Beam</a:t>
            </a:r>
            <a:r>
              <a:rPr lang="en-US" sz="2667" dirty="0"/>
              <a:t> losses and margin to dump during ADJUST</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50</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7" y="1004352"/>
            <a:ext cx="11376024" cy="3323987"/>
          </a:xfrm>
          <a:prstGeom prst="rect">
            <a:avLst/>
          </a:prstGeom>
          <a:noFill/>
        </p:spPr>
        <p:txBody>
          <a:bodyPr wrap="square" lIns="0" tIns="0" rIns="0" bIns="0" rtlCol="0">
            <a:spAutoFit/>
          </a:bodyPr>
          <a:lstStyle/>
          <a:p>
            <a:pPr algn="l"/>
            <a:r>
              <a:rPr lang="en-GB" dirty="0"/>
              <a:t>8643: Dump of 75b fill due to losses at TCL.6R5.B1 (RS01/02) caused by UFO when moving the TCL. High losses in R5 and asymmetric losses in IR7 (higher for L7). Otherwise clean dump. No relevant orbit changes.</a:t>
            </a:r>
          </a:p>
          <a:p>
            <a:pPr algn="l"/>
            <a:r>
              <a:rPr lang="en-GB" dirty="0"/>
              <a:t>8680: Issue in B1H with bad lifetimes leading to slow losses which dump in RS12. Clean dump</a:t>
            </a:r>
          </a:p>
          <a:p>
            <a:pPr algn="l"/>
            <a:r>
              <a:rPr lang="en-GB" dirty="0"/>
              <a:t>8681: Dump due to cleaning issue in B1H with slow losses in IR7 (RS12). Clean dump</a:t>
            </a:r>
          </a:p>
          <a:p>
            <a:pPr algn="l"/>
            <a:r>
              <a:rPr lang="en-GB" dirty="0"/>
              <a:t>8694: Dump of 900b physics fill due to losses at BLMTI.06R7.B1E10_TCLA.D6R7.B1 in RS12 when going into collisions (B1 lifetime issue). No relevant orbit change. Usual AG losses in IR6.</a:t>
            </a:r>
          </a:p>
          <a:p>
            <a:pPr algn="l"/>
            <a:r>
              <a:rPr lang="en-GB" dirty="0"/>
              <a:t>8749: Dump of 2400b physics fill due to beam losses in IR7 (lifetime dip) when going into collisions (BLMQI,05L7.B1E10.MQWA.D5L7, 655ms RS). Losses in L7, usual AG losses in IR6. Orbit changes &lt; 10um RMS.</a:t>
            </a:r>
          </a:p>
          <a:p>
            <a:pPr algn="l"/>
            <a:r>
              <a:rPr lang="en-GB" dirty="0"/>
              <a:t>9040: Dumped on losses in IR7 when going into collisions ( TCSG.A6R7.B2 - RS08). Losses in R7. Usual AG losses in IR6. No relevant orbit change.</a:t>
            </a:r>
          </a:p>
          <a:p>
            <a:pPr algn="l"/>
            <a:endParaRPr lang="en-GB" dirty="0">
              <a:solidFill>
                <a:srgbClr val="FF0000"/>
              </a:solidFill>
            </a:endParaRPr>
          </a:p>
        </p:txBody>
      </p:sp>
    </p:spTree>
    <p:extLst>
      <p:ext uri="{BB962C8B-B14F-4D97-AF65-F5344CB8AC3E}">
        <p14:creationId xmlns:p14="http://schemas.microsoft.com/office/powerpoint/2010/main" val="31828461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Protons: Beam losses and margin to dump during STABLE</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51</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pic>
        <p:nvPicPr>
          <p:cNvPr id="13" name="Picture 12" descr="A screen shot of a computer screen&#10;&#10;Description automatically generated">
            <a:extLst>
              <a:ext uri="{FF2B5EF4-FFF2-40B4-BE49-F238E27FC236}">
                <a16:creationId xmlns:a16="http://schemas.microsoft.com/office/drawing/2014/main" id="{0615B53A-CEB0-740B-711B-70EAC4B7E2FF}"/>
              </a:ext>
            </a:extLst>
          </p:cNvPr>
          <p:cNvPicPr>
            <a:picLocks noChangeAspect="1"/>
          </p:cNvPicPr>
          <p:nvPr/>
        </p:nvPicPr>
        <p:blipFill rotWithShape="1">
          <a:blip r:embed="rId3"/>
          <a:srcRect b="12485"/>
          <a:stretch/>
        </p:blipFill>
        <p:spPr>
          <a:xfrm>
            <a:off x="-743827" y="575590"/>
            <a:ext cx="12192000" cy="2667482"/>
          </a:xfrm>
          <a:prstGeom prst="rect">
            <a:avLst/>
          </a:prstGeom>
        </p:spPr>
      </p:pic>
      <p:pic>
        <p:nvPicPr>
          <p:cNvPr id="15" name="Picture 14" descr="A screen shot of a computer screen&#10;&#10;Description automatically generated">
            <a:extLst>
              <a:ext uri="{FF2B5EF4-FFF2-40B4-BE49-F238E27FC236}">
                <a16:creationId xmlns:a16="http://schemas.microsoft.com/office/drawing/2014/main" id="{0ED0ED97-20A8-DD5E-6767-12156DA7511F}"/>
              </a:ext>
            </a:extLst>
          </p:cNvPr>
          <p:cNvPicPr>
            <a:picLocks noChangeAspect="1"/>
          </p:cNvPicPr>
          <p:nvPr/>
        </p:nvPicPr>
        <p:blipFill rotWithShape="1">
          <a:blip r:embed="rId4"/>
          <a:srcRect t="11464"/>
          <a:stretch/>
        </p:blipFill>
        <p:spPr>
          <a:xfrm>
            <a:off x="-743827" y="3552700"/>
            <a:ext cx="12192000" cy="2698596"/>
          </a:xfrm>
          <a:prstGeom prst="rect">
            <a:avLst/>
          </a:prstGeom>
        </p:spPr>
      </p:pic>
      <p:sp>
        <p:nvSpPr>
          <p:cNvPr id="16" name="TextBox 15">
            <a:extLst>
              <a:ext uri="{FF2B5EF4-FFF2-40B4-BE49-F238E27FC236}">
                <a16:creationId xmlns:a16="http://schemas.microsoft.com/office/drawing/2014/main" id="{F339C578-76FE-E739-DD7C-2FBF3E3E9A82}"/>
              </a:ext>
            </a:extLst>
          </p:cNvPr>
          <p:cNvSpPr txBox="1"/>
          <p:nvPr/>
        </p:nvSpPr>
        <p:spPr>
          <a:xfrm>
            <a:off x="5974080" y="2526492"/>
            <a:ext cx="4059936" cy="553998"/>
          </a:xfrm>
          <a:prstGeom prst="rect">
            <a:avLst/>
          </a:prstGeom>
          <a:noFill/>
        </p:spPr>
        <p:txBody>
          <a:bodyPr wrap="square" lIns="0" tIns="0" rIns="0" bIns="0" rtlCol="0">
            <a:spAutoFit/>
          </a:bodyPr>
          <a:lstStyle/>
          <a:p>
            <a:pPr algn="l"/>
            <a:r>
              <a:rPr lang="en-US" dirty="0"/>
              <a:t>Minimum beam lifetime overall above the limits</a:t>
            </a:r>
            <a:endParaRPr lang="en-GB" dirty="0"/>
          </a:p>
        </p:txBody>
      </p:sp>
      <p:sp>
        <p:nvSpPr>
          <p:cNvPr id="17" name="TextBox 16">
            <a:extLst>
              <a:ext uri="{FF2B5EF4-FFF2-40B4-BE49-F238E27FC236}">
                <a16:creationId xmlns:a16="http://schemas.microsoft.com/office/drawing/2014/main" id="{41916CA2-2364-DE1B-60D1-F015B3CAB65B}"/>
              </a:ext>
            </a:extLst>
          </p:cNvPr>
          <p:cNvSpPr txBox="1"/>
          <p:nvPr/>
        </p:nvSpPr>
        <p:spPr>
          <a:xfrm>
            <a:off x="3650248" y="5364145"/>
            <a:ext cx="4059936" cy="553998"/>
          </a:xfrm>
          <a:prstGeom prst="rect">
            <a:avLst/>
          </a:prstGeom>
          <a:noFill/>
        </p:spPr>
        <p:txBody>
          <a:bodyPr wrap="square" lIns="0" tIns="0" rIns="0" bIns="0" rtlCol="0">
            <a:spAutoFit/>
          </a:bodyPr>
          <a:lstStyle/>
          <a:p>
            <a:pPr algn="l"/>
            <a:r>
              <a:rPr lang="en-US" dirty="0"/>
              <a:t>Maximum beam power loss below the limits</a:t>
            </a:r>
            <a:endParaRPr lang="en-GB" dirty="0"/>
          </a:p>
        </p:txBody>
      </p:sp>
      <p:sp>
        <p:nvSpPr>
          <p:cNvPr id="18" name="Oval 17">
            <a:extLst>
              <a:ext uri="{FF2B5EF4-FFF2-40B4-BE49-F238E27FC236}">
                <a16:creationId xmlns:a16="http://schemas.microsoft.com/office/drawing/2014/main" id="{6E858A78-5317-D9DB-9501-5EE3B7A553B1}"/>
              </a:ext>
            </a:extLst>
          </p:cNvPr>
          <p:cNvSpPr/>
          <p:nvPr/>
        </p:nvSpPr>
        <p:spPr>
          <a:xfrm>
            <a:off x="2375311" y="4718304"/>
            <a:ext cx="327597" cy="463296"/>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787FB492-87A6-C4A6-F4A9-6FADDC42044B}"/>
              </a:ext>
            </a:extLst>
          </p:cNvPr>
          <p:cNvSpPr txBox="1"/>
          <p:nvPr/>
        </p:nvSpPr>
        <p:spPr>
          <a:xfrm>
            <a:off x="1914144" y="4408676"/>
            <a:ext cx="4059936" cy="215444"/>
          </a:xfrm>
          <a:prstGeom prst="rect">
            <a:avLst/>
          </a:prstGeom>
          <a:noFill/>
        </p:spPr>
        <p:txBody>
          <a:bodyPr wrap="square" lIns="0" tIns="0" rIns="0" bIns="0" rtlCol="0">
            <a:spAutoFit/>
          </a:bodyPr>
          <a:lstStyle/>
          <a:p>
            <a:pPr algn="l"/>
            <a:r>
              <a:rPr lang="en-US" sz="1400" dirty="0"/>
              <a:t>Losses in IR3</a:t>
            </a:r>
            <a:endParaRPr lang="en-GB" sz="1400" dirty="0"/>
          </a:p>
        </p:txBody>
      </p:sp>
      <p:sp>
        <p:nvSpPr>
          <p:cNvPr id="20" name="Oval 19">
            <a:extLst>
              <a:ext uri="{FF2B5EF4-FFF2-40B4-BE49-F238E27FC236}">
                <a16:creationId xmlns:a16="http://schemas.microsoft.com/office/drawing/2014/main" id="{F242E14D-028B-E865-8B0F-643BDC61C404}"/>
              </a:ext>
            </a:extLst>
          </p:cNvPr>
          <p:cNvSpPr/>
          <p:nvPr/>
        </p:nvSpPr>
        <p:spPr>
          <a:xfrm>
            <a:off x="5319679" y="4092898"/>
            <a:ext cx="327597" cy="463296"/>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13E88944-E30B-69E8-FEF3-DC9D7FF5B3A9}"/>
              </a:ext>
            </a:extLst>
          </p:cNvPr>
          <p:cNvSpPr txBox="1"/>
          <p:nvPr/>
        </p:nvSpPr>
        <p:spPr>
          <a:xfrm>
            <a:off x="5155202" y="4603040"/>
            <a:ext cx="4059936" cy="215444"/>
          </a:xfrm>
          <a:prstGeom prst="rect">
            <a:avLst/>
          </a:prstGeom>
          <a:noFill/>
        </p:spPr>
        <p:txBody>
          <a:bodyPr wrap="square" lIns="0" tIns="0" rIns="0" bIns="0" rtlCol="0">
            <a:spAutoFit/>
          </a:bodyPr>
          <a:lstStyle/>
          <a:p>
            <a:pPr algn="l"/>
            <a:r>
              <a:rPr lang="en-US" sz="1400" dirty="0"/>
              <a:t>UFO L2</a:t>
            </a:r>
            <a:endParaRPr lang="en-GB" sz="1400" dirty="0"/>
          </a:p>
        </p:txBody>
      </p:sp>
    </p:spTree>
    <p:extLst>
      <p:ext uri="{BB962C8B-B14F-4D97-AF65-F5344CB8AC3E}">
        <p14:creationId xmlns:p14="http://schemas.microsoft.com/office/powerpoint/2010/main" val="14542078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Protons: Beam losses and margin to dump during STABLE</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52</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7" y="1004352"/>
            <a:ext cx="11376024" cy="1661993"/>
          </a:xfrm>
          <a:prstGeom prst="rect">
            <a:avLst/>
          </a:prstGeom>
          <a:noFill/>
        </p:spPr>
        <p:txBody>
          <a:bodyPr wrap="square" lIns="0" tIns="0" rIns="0" bIns="0" rtlCol="0">
            <a:spAutoFit/>
          </a:bodyPr>
          <a:lstStyle/>
          <a:p>
            <a:pPr algn="l"/>
            <a:r>
              <a:rPr lang="en-US" dirty="0"/>
              <a:t>Reasons to dump:</a:t>
            </a:r>
          </a:p>
          <a:p>
            <a:pPr algn="l"/>
            <a:r>
              <a:rPr lang="en-GB" dirty="0"/>
              <a:t>8728: Dump of ~1200b fill at beta*=39cm due to BLMs in IR3. No relevant orbit change. Clean dump with usual AG losses in IR6.</a:t>
            </a:r>
          </a:p>
          <a:p>
            <a:pPr algn="l"/>
            <a:r>
              <a:rPr lang="en-GB" dirty="0"/>
              <a:t>8872: Dumped on UFO-like losses in IR2, first detected by ALICE BCM. Losses in ~400us visible in IR2 before the dump. Highest losses on BLMEI.01L2.B1B10_BKGD_BCM. Usual AG losses in IR6. No relevant orbit changes.</a:t>
            </a:r>
            <a:endParaRPr lang="en-US" dirty="0"/>
          </a:p>
        </p:txBody>
      </p:sp>
    </p:spTree>
    <p:extLst>
      <p:ext uri="{BB962C8B-B14F-4D97-AF65-F5344CB8AC3E}">
        <p14:creationId xmlns:p14="http://schemas.microsoft.com/office/powerpoint/2010/main" val="28171176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53</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3200" y="269177"/>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3201" y="734125"/>
            <a:ext cx="11376024" cy="779701"/>
          </a:xfrm>
          <a:prstGeom prst="rect">
            <a:avLst/>
          </a:prstGeom>
          <a:noFill/>
        </p:spPr>
        <p:txBody>
          <a:bodyPr wrap="square" lIns="0" tIns="0" rIns="0" bIns="0" rtlCol="0">
            <a:spAutoFit/>
          </a:bodyPr>
          <a:lstStyle/>
          <a:p>
            <a:pPr algn="l">
              <a:lnSpc>
                <a:spcPct val="150000"/>
              </a:lnSpc>
            </a:pPr>
            <a:r>
              <a:rPr lang="en-US" dirty="0"/>
              <a:t>Changes applied on top of the existing proton BLM master thresholds in cases where there could be operational limitations -&gt; </a:t>
            </a:r>
            <a:r>
              <a:rPr lang="en-US" dirty="0">
                <a:solidFill>
                  <a:srgbClr val="FF0000"/>
                </a:solidFill>
              </a:rPr>
              <a:t>All changes described in LHC-BLM-ECR-0079</a:t>
            </a:r>
          </a:p>
        </p:txBody>
      </p:sp>
      <p:sp>
        <p:nvSpPr>
          <p:cNvPr id="8" name="Title 2">
            <a:extLst>
              <a:ext uri="{FF2B5EF4-FFF2-40B4-BE49-F238E27FC236}">
                <a16:creationId xmlns:a16="http://schemas.microsoft.com/office/drawing/2014/main" id="{F891101B-B0E8-643D-AEDB-3A215C90B7CF}"/>
              </a:ext>
            </a:extLst>
          </p:cNvPr>
          <p:cNvSpPr txBox="1">
            <a:spLocks/>
          </p:cNvSpPr>
          <p:nvPr/>
        </p:nvSpPr>
        <p:spPr>
          <a:xfrm>
            <a:off x="412775" y="319088"/>
            <a:ext cx="11376025" cy="36512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600" dirty="0"/>
              <a:t>BLM thresholds strategy for Pb ions</a:t>
            </a:r>
          </a:p>
        </p:txBody>
      </p:sp>
      <p:pic>
        <p:nvPicPr>
          <p:cNvPr id="4" name="Picture 3" descr="A screenshot of a document&#10;&#10;Description automatically generated">
            <a:extLst>
              <a:ext uri="{FF2B5EF4-FFF2-40B4-BE49-F238E27FC236}">
                <a16:creationId xmlns:a16="http://schemas.microsoft.com/office/drawing/2014/main" id="{A408053D-99F7-5513-6575-BFE73D420ABA}"/>
              </a:ext>
            </a:extLst>
          </p:cNvPr>
          <p:cNvPicPr>
            <a:picLocks noChangeAspect="1"/>
          </p:cNvPicPr>
          <p:nvPr/>
        </p:nvPicPr>
        <p:blipFill>
          <a:blip r:embed="rId3"/>
          <a:stretch>
            <a:fillRect/>
          </a:stretch>
        </p:blipFill>
        <p:spPr>
          <a:xfrm>
            <a:off x="2097924" y="1464376"/>
            <a:ext cx="8329803" cy="4777487"/>
          </a:xfrm>
          <a:prstGeom prst="rect">
            <a:avLst/>
          </a:prstGeom>
        </p:spPr>
      </p:pic>
    </p:spTree>
    <p:extLst>
      <p:ext uri="{BB962C8B-B14F-4D97-AF65-F5344CB8AC3E}">
        <p14:creationId xmlns:p14="http://schemas.microsoft.com/office/powerpoint/2010/main" val="780659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54</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12776" y="722254"/>
            <a:ext cx="11376024" cy="2077492"/>
          </a:xfrm>
          <a:prstGeom prst="rect">
            <a:avLst/>
          </a:prstGeom>
          <a:noFill/>
        </p:spPr>
        <p:txBody>
          <a:bodyPr wrap="square" lIns="0" tIns="0" rIns="0" bIns="0" rtlCol="0">
            <a:spAutoFit/>
          </a:bodyPr>
          <a:lstStyle/>
          <a:p>
            <a:pPr algn="l"/>
            <a:r>
              <a:rPr lang="en-US" dirty="0"/>
              <a:t>5. </a:t>
            </a:r>
            <a:r>
              <a:rPr lang="en-US" u="sng" dirty="0"/>
              <a:t>Changes during the Run</a:t>
            </a:r>
          </a:p>
          <a:p>
            <a:pPr algn="l">
              <a:lnSpc>
                <a:spcPct val="150000"/>
              </a:lnSpc>
            </a:pPr>
            <a:r>
              <a:rPr lang="en-US" dirty="0"/>
              <a:t>-  Fast losses at end of RAMP -&gt; TCTs FT corrections extended, increased IR7 MF</a:t>
            </a:r>
          </a:p>
          <a:p>
            <a:pPr algn="l">
              <a:lnSpc>
                <a:spcPct val="150000"/>
              </a:lnSpc>
            </a:pPr>
            <a:r>
              <a:rPr lang="en-US" dirty="0"/>
              <a:t>-  10Hz events also observed at top energy, crystals going out of channeling</a:t>
            </a:r>
          </a:p>
          <a:p>
            <a:pPr algn="l">
              <a:lnSpc>
                <a:spcPct val="150000"/>
              </a:lnSpc>
            </a:pPr>
            <a:r>
              <a:rPr lang="en-US" dirty="0"/>
              <a:t>-  Q8 IR3 thresholds increased by 30% at start of RAMP</a:t>
            </a:r>
          </a:p>
          <a:p>
            <a:pPr algn="l"/>
            <a:endParaRPr lang="en-US" dirty="0"/>
          </a:p>
          <a:p>
            <a:pPr algn="l"/>
            <a:endParaRPr lang="en-US" dirty="0"/>
          </a:p>
        </p:txBody>
      </p:sp>
      <p:pic>
        <p:nvPicPr>
          <p:cNvPr id="7" name="Picture 6" descr="A screen shot of a computer&#10;&#10;Description automatically generated">
            <a:extLst>
              <a:ext uri="{FF2B5EF4-FFF2-40B4-BE49-F238E27FC236}">
                <a16:creationId xmlns:a16="http://schemas.microsoft.com/office/drawing/2014/main" id="{666DAFC0-7E9F-856E-D91A-4D365575E302}"/>
              </a:ext>
            </a:extLst>
          </p:cNvPr>
          <p:cNvPicPr>
            <a:picLocks noChangeAspect="1"/>
          </p:cNvPicPr>
          <p:nvPr/>
        </p:nvPicPr>
        <p:blipFill rotWithShape="1">
          <a:blip r:embed="rId3"/>
          <a:srcRect t="963"/>
          <a:stretch/>
        </p:blipFill>
        <p:spPr>
          <a:xfrm>
            <a:off x="858317" y="2293058"/>
            <a:ext cx="10104650" cy="3951216"/>
          </a:xfrm>
          <a:prstGeom prst="rect">
            <a:avLst/>
          </a:prstGeom>
        </p:spPr>
      </p:pic>
      <p:sp>
        <p:nvSpPr>
          <p:cNvPr id="4" name="Title 2">
            <a:extLst>
              <a:ext uri="{FF2B5EF4-FFF2-40B4-BE49-F238E27FC236}">
                <a16:creationId xmlns:a16="http://schemas.microsoft.com/office/drawing/2014/main" id="{F3D14D95-B120-F1E3-58EC-E12A921132E7}"/>
              </a:ext>
            </a:extLst>
          </p:cNvPr>
          <p:cNvSpPr txBox="1">
            <a:spLocks/>
          </p:cNvSpPr>
          <p:nvPr/>
        </p:nvSpPr>
        <p:spPr>
          <a:xfrm>
            <a:off x="407986" y="242631"/>
            <a:ext cx="11376025" cy="36512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600" dirty="0"/>
              <a:t>BLM thresholds strategy for Pb ions</a:t>
            </a:r>
          </a:p>
        </p:txBody>
      </p:sp>
    </p:spTree>
    <p:extLst>
      <p:ext uri="{BB962C8B-B14F-4D97-AF65-F5344CB8AC3E}">
        <p14:creationId xmlns:p14="http://schemas.microsoft.com/office/powerpoint/2010/main" val="37443462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Ions: Beam losses and margin to dump during start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55</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7" y="1004352"/>
            <a:ext cx="11376024" cy="553998"/>
          </a:xfrm>
          <a:prstGeom prst="rect">
            <a:avLst/>
          </a:prstGeom>
          <a:noFill/>
        </p:spPr>
        <p:txBody>
          <a:bodyPr wrap="square" lIns="0" tIns="0" rIns="0" bIns="0" rtlCol="0">
            <a:spAutoFit/>
          </a:bodyPr>
          <a:lstStyle/>
          <a:p>
            <a:pPr algn="l"/>
            <a:r>
              <a:rPr lang="en-GB" dirty="0">
                <a:solidFill>
                  <a:srgbClr val="FF0000"/>
                </a:solidFill>
              </a:rPr>
              <a:t>- </a:t>
            </a:r>
            <a:r>
              <a:rPr lang="en-GB" dirty="0"/>
              <a:t>Fill 9241: Dumped on losses just at the start of the ramp with 1240b in IR3 (BLMQI.08R3.B1I30_MQ, RS09). Likely </a:t>
            </a:r>
            <a:r>
              <a:rPr lang="en-GB" dirty="0" err="1"/>
              <a:t>unbunched</a:t>
            </a:r>
            <a:r>
              <a:rPr lang="en-GB" dirty="0"/>
              <a:t> beam. H orbit changes &lt;30um RMS for B1/B2 (start of the ramp). High losses in IR3 and IR6.</a:t>
            </a:r>
            <a:endParaRPr lang="en-US" b="1" dirty="0"/>
          </a:p>
        </p:txBody>
      </p:sp>
      <p:graphicFrame>
        <p:nvGraphicFramePr>
          <p:cNvPr id="4" name="Table 3">
            <a:extLst>
              <a:ext uri="{FF2B5EF4-FFF2-40B4-BE49-F238E27FC236}">
                <a16:creationId xmlns:a16="http://schemas.microsoft.com/office/drawing/2014/main" id="{D1B92BAA-0BF7-24CE-75BA-DB4D9B525425}"/>
              </a:ext>
            </a:extLst>
          </p:cNvPr>
          <p:cNvGraphicFramePr>
            <a:graphicFrameLocks noGrp="1"/>
          </p:cNvGraphicFramePr>
          <p:nvPr>
            <p:extLst>
              <p:ext uri="{D42A27DB-BD31-4B8C-83A1-F6EECF244321}">
                <p14:modId xmlns:p14="http://schemas.microsoft.com/office/powerpoint/2010/main" val="347106984"/>
              </p:ext>
            </p:extLst>
          </p:nvPr>
        </p:nvGraphicFramePr>
        <p:xfrm>
          <a:off x="313081" y="2344767"/>
          <a:ext cx="11311229" cy="2168465"/>
        </p:xfrm>
        <a:graphic>
          <a:graphicData uri="http://schemas.openxmlformats.org/drawingml/2006/table">
            <a:tbl>
              <a:tblPr firstRow="1" bandRow="1">
                <a:tableStyleId>{8EC20E35-A176-4012-BC5E-935CFFF8708E}</a:tableStyleId>
              </a:tblPr>
              <a:tblGrid>
                <a:gridCol w="1286712">
                  <a:extLst>
                    <a:ext uri="{9D8B030D-6E8A-4147-A177-3AD203B41FA5}">
                      <a16:colId xmlns:a16="http://schemas.microsoft.com/office/drawing/2014/main" val="4222978261"/>
                    </a:ext>
                  </a:extLst>
                </a:gridCol>
                <a:gridCol w="1286712">
                  <a:extLst>
                    <a:ext uri="{9D8B030D-6E8A-4147-A177-3AD203B41FA5}">
                      <a16:colId xmlns:a16="http://schemas.microsoft.com/office/drawing/2014/main" val="1358265368"/>
                    </a:ext>
                  </a:extLst>
                </a:gridCol>
                <a:gridCol w="1286712">
                  <a:extLst>
                    <a:ext uri="{9D8B030D-6E8A-4147-A177-3AD203B41FA5}">
                      <a16:colId xmlns:a16="http://schemas.microsoft.com/office/drawing/2014/main" val="1499574504"/>
                    </a:ext>
                  </a:extLst>
                </a:gridCol>
                <a:gridCol w="1456000">
                  <a:extLst>
                    <a:ext uri="{9D8B030D-6E8A-4147-A177-3AD203B41FA5}">
                      <a16:colId xmlns:a16="http://schemas.microsoft.com/office/drawing/2014/main" val="1329699680"/>
                    </a:ext>
                  </a:extLst>
                </a:gridCol>
                <a:gridCol w="1456000">
                  <a:extLst>
                    <a:ext uri="{9D8B030D-6E8A-4147-A177-3AD203B41FA5}">
                      <a16:colId xmlns:a16="http://schemas.microsoft.com/office/drawing/2014/main" val="475933089"/>
                    </a:ext>
                  </a:extLst>
                </a:gridCol>
                <a:gridCol w="984363">
                  <a:extLst>
                    <a:ext uri="{9D8B030D-6E8A-4147-A177-3AD203B41FA5}">
                      <a16:colId xmlns:a16="http://schemas.microsoft.com/office/drawing/2014/main" val="68395008"/>
                    </a:ext>
                  </a:extLst>
                </a:gridCol>
                <a:gridCol w="1304229">
                  <a:extLst>
                    <a:ext uri="{9D8B030D-6E8A-4147-A177-3AD203B41FA5}">
                      <a16:colId xmlns:a16="http://schemas.microsoft.com/office/drawing/2014/main" val="178637730"/>
                    </a:ext>
                  </a:extLst>
                </a:gridCol>
                <a:gridCol w="2250501">
                  <a:extLst>
                    <a:ext uri="{9D8B030D-6E8A-4147-A177-3AD203B41FA5}">
                      <a16:colId xmlns:a16="http://schemas.microsoft.com/office/drawing/2014/main" val="1742759859"/>
                    </a:ext>
                  </a:extLst>
                </a:gridCol>
              </a:tblGrid>
              <a:tr h="675266">
                <a:tc>
                  <a:txBody>
                    <a:bodyPr/>
                    <a:lstStyle/>
                    <a:p>
                      <a:r>
                        <a:rPr lang="en-US" dirty="0"/>
                        <a:t>Fills</a:t>
                      </a:r>
                      <a:endParaRPr lang="en-GB" dirty="0"/>
                    </a:p>
                  </a:txBody>
                  <a:tcPr/>
                </a:tc>
                <a:tc>
                  <a:txBody>
                    <a:bodyPr/>
                    <a:lstStyle/>
                    <a:p>
                      <a:r>
                        <a:rPr lang="en-US" dirty="0"/>
                        <a:t>Date</a:t>
                      </a:r>
                      <a:endParaRPr lang="en-GB" dirty="0"/>
                    </a:p>
                  </a:txBody>
                  <a:tcPr/>
                </a:tc>
                <a:tc>
                  <a:txBody>
                    <a:bodyPr/>
                    <a:lstStyle/>
                    <a:p>
                      <a:r>
                        <a:rPr lang="en-US" dirty="0"/>
                        <a:t>BLM</a:t>
                      </a:r>
                      <a:endParaRPr lang="en-GB" dirty="0"/>
                    </a:p>
                  </a:txBody>
                  <a:tcPr/>
                </a:tc>
                <a:tc>
                  <a:txBody>
                    <a:bodyPr/>
                    <a:lstStyle/>
                    <a:p>
                      <a:r>
                        <a:rPr lang="en-US" dirty="0"/>
                        <a:t>BLM threshold (</a:t>
                      </a:r>
                      <a:r>
                        <a:rPr lang="en-US" dirty="0" err="1"/>
                        <a:t>Gy</a:t>
                      </a:r>
                      <a:r>
                        <a:rPr lang="en-US" dirty="0"/>
                        <a:t>/s)</a:t>
                      </a:r>
                      <a:endParaRPr lang="en-GB" dirty="0"/>
                    </a:p>
                  </a:txBody>
                  <a:tcPr/>
                </a:tc>
                <a:tc>
                  <a:txBody>
                    <a:bodyPr/>
                    <a:lstStyle/>
                    <a:p>
                      <a:r>
                        <a:rPr lang="en-US" dirty="0"/>
                        <a:t>BLM threshold end (</a:t>
                      </a:r>
                      <a:r>
                        <a:rPr lang="en-US" dirty="0" err="1"/>
                        <a:t>Gy</a:t>
                      </a:r>
                      <a:r>
                        <a:rPr lang="en-US" dirty="0"/>
                        <a:t>/s)</a:t>
                      </a:r>
                      <a:endParaRPr lang="en-GB" dirty="0"/>
                    </a:p>
                  </a:txBody>
                  <a:tcPr/>
                </a:tc>
                <a:tc>
                  <a:txBody>
                    <a:bodyPr/>
                    <a:lstStyle/>
                    <a:p>
                      <a:r>
                        <a:rPr lang="en-US" dirty="0"/>
                        <a:t>RS</a:t>
                      </a:r>
                      <a:endParaRPr lang="en-GB" dirty="0"/>
                    </a:p>
                  </a:txBody>
                  <a:tcPr/>
                </a:tc>
                <a:tc>
                  <a:txBody>
                    <a:bodyPr/>
                    <a:lstStyle/>
                    <a:p>
                      <a:r>
                        <a:rPr lang="en-US" dirty="0"/>
                        <a:t>Losses IR3</a:t>
                      </a:r>
                      <a:endParaRPr lang="en-GB" dirty="0"/>
                    </a:p>
                  </a:txBody>
                  <a:tcPr/>
                </a:tc>
                <a:tc>
                  <a:txBody>
                    <a:bodyPr/>
                    <a:lstStyle/>
                    <a:p>
                      <a:r>
                        <a:rPr lang="en-US" dirty="0"/>
                        <a:t>Energy (</a:t>
                      </a:r>
                      <a:r>
                        <a:rPr lang="en-US" dirty="0" err="1"/>
                        <a:t>TeV</a:t>
                      </a:r>
                      <a:r>
                        <a:rPr lang="en-US" dirty="0"/>
                        <a:t>)</a:t>
                      </a:r>
                      <a:endParaRPr lang="en-GB" dirty="0"/>
                    </a:p>
                  </a:txBody>
                  <a:tcPr/>
                </a:tc>
                <a:extLst>
                  <a:ext uri="{0D108BD9-81ED-4DB2-BD59-A6C34878D82A}">
                    <a16:rowId xmlns:a16="http://schemas.microsoft.com/office/drawing/2014/main" val="3032761235"/>
                  </a:ext>
                </a:extLst>
              </a:tr>
              <a:tr h="1254065">
                <a:tc>
                  <a:txBody>
                    <a:bodyPr/>
                    <a:lstStyle/>
                    <a:p>
                      <a:r>
                        <a:rPr lang="en-US" dirty="0">
                          <a:solidFill>
                            <a:schemeClr val="tx1"/>
                          </a:solidFill>
                        </a:rPr>
                        <a:t>9241</a:t>
                      </a:r>
                      <a:endParaRPr lang="en-GB" dirty="0">
                        <a:solidFill>
                          <a:schemeClr val="tx1"/>
                        </a:solidFill>
                      </a:endParaRPr>
                    </a:p>
                  </a:txBody>
                  <a:tcPr/>
                </a:tc>
                <a:tc>
                  <a:txBody>
                    <a:bodyPr/>
                    <a:lstStyle/>
                    <a:p>
                      <a:r>
                        <a:rPr lang="en-US" dirty="0">
                          <a:solidFill>
                            <a:schemeClr val="tx1"/>
                          </a:solidFill>
                        </a:rPr>
                        <a:t>27-09-23 17:38:16</a:t>
                      </a:r>
                      <a:endParaRPr lang="en-GB" dirty="0">
                        <a:solidFill>
                          <a:schemeClr val="tx1"/>
                        </a:solidFill>
                      </a:endParaRPr>
                    </a:p>
                  </a:txBody>
                  <a:tcPr/>
                </a:tc>
                <a:tc>
                  <a:txBody>
                    <a:bodyPr/>
                    <a:lstStyle/>
                    <a:p>
                      <a:r>
                        <a:rPr lang="en-GB" dirty="0">
                          <a:solidFill>
                            <a:srgbClr val="FF0000"/>
                          </a:solidFill>
                        </a:rPr>
                        <a:t>BLMQI.08R3.B1I30_MQ</a:t>
                      </a:r>
                      <a:endParaRPr lang="en-GB" dirty="0">
                        <a:solidFill>
                          <a:schemeClr val="tx1"/>
                        </a:solidFill>
                      </a:endParaRPr>
                    </a:p>
                  </a:txBody>
                  <a:tcPr/>
                </a:tc>
                <a:tc>
                  <a:txBody>
                    <a:bodyPr/>
                    <a:lstStyle/>
                    <a:p>
                      <a:r>
                        <a:rPr lang="en-US" dirty="0">
                          <a:solidFill>
                            <a:schemeClr val="tx1"/>
                          </a:solidFill>
                        </a:rPr>
                        <a:t>0.0039</a:t>
                      </a:r>
                    </a:p>
                    <a:p>
                      <a:r>
                        <a:rPr lang="en-US" dirty="0">
                          <a:solidFill>
                            <a:schemeClr val="tx1"/>
                          </a:solidFill>
                        </a:rPr>
                        <a:t>0.006 </a:t>
                      </a:r>
                      <a:endParaRPr lang="en-GB" dirty="0">
                        <a:solidFill>
                          <a:schemeClr val="tx1"/>
                        </a:solidFill>
                      </a:endParaRPr>
                    </a:p>
                  </a:txBody>
                  <a:tcPr/>
                </a:tc>
                <a:tc>
                  <a:txBody>
                    <a:bodyPr/>
                    <a:lstStyle/>
                    <a:p>
                      <a:r>
                        <a:rPr lang="en-US" dirty="0">
                          <a:solidFill>
                            <a:srgbClr val="00B050"/>
                          </a:solidFill>
                        </a:rPr>
                        <a:t>0.005</a:t>
                      </a:r>
                    </a:p>
                    <a:p>
                      <a:r>
                        <a:rPr lang="en-GB" dirty="0">
                          <a:solidFill>
                            <a:srgbClr val="00B050"/>
                          </a:solidFill>
                        </a:rPr>
                        <a:t>0.0081</a:t>
                      </a:r>
                    </a:p>
                  </a:txBody>
                  <a:tcPr/>
                </a:tc>
                <a:tc>
                  <a:txBody>
                    <a:bodyPr/>
                    <a:lstStyle/>
                    <a:p>
                      <a:r>
                        <a:rPr lang="en-US" dirty="0">
                          <a:solidFill>
                            <a:schemeClr val="tx1"/>
                          </a:solidFill>
                        </a:rPr>
                        <a:t>RS09</a:t>
                      </a:r>
                    </a:p>
                    <a:p>
                      <a:r>
                        <a:rPr lang="en-GB" dirty="0">
                          <a:solidFill>
                            <a:schemeClr val="tx1"/>
                          </a:solidFill>
                        </a:rPr>
                        <a:t>RS08</a:t>
                      </a:r>
                    </a:p>
                  </a:txBody>
                  <a:tcPr/>
                </a:tc>
                <a:tc>
                  <a:txBody>
                    <a:bodyPr/>
                    <a:lstStyle/>
                    <a:p>
                      <a:r>
                        <a:rPr lang="en-US" dirty="0">
                          <a:solidFill>
                            <a:schemeClr val="tx1"/>
                          </a:solidFill>
                        </a:rPr>
                        <a:t>12kW</a:t>
                      </a:r>
                    </a:p>
                    <a:p>
                      <a:r>
                        <a:rPr lang="en-US" dirty="0">
                          <a:solidFill>
                            <a:schemeClr val="tx1"/>
                          </a:solidFill>
                        </a:rPr>
                        <a:t>1.75e11 charges</a:t>
                      </a:r>
                      <a:endParaRPr lang="en-GB" dirty="0">
                        <a:solidFill>
                          <a:schemeClr val="tx1"/>
                        </a:solidFill>
                      </a:endParaRPr>
                    </a:p>
                  </a:txBody>
                  <a:tcPr/>
                </a:tc>
                <a:tc>
                  <a:txBody>
                    <a:bodyPr/>
                    <a:lstStyle/>
                    <a:p>
                      <a:r>
                        <a:rPr lang="en-US" dirty="0">
                          <a:solidFill>
                            <a:schemeClr val="tx1"/>
                          </a:solidFill>
                        </a:rPr>
                        <a:t>450GeV</a:t>
                      </a:r>
                      <a:endParaRPr lang="en-GB" dirty="0">
                        <a:solidFill>
                          <a:schemeClr val="tx1"/>
                        </a:solidFill>
                      </a:endParaRPr>
                    </a:p>
                  </a:txBody>
                  <a:tcPr/>
                </a:tc>
                <a:extLst>
                  <a:ext uri="{0D108BD9-81ED-4DB2-BD59-A6C34878D82A}">
                    <a16:rowId xmlns:a16="http://schemas.microsoft.com/office/drawing/2014/main" val="1479257849"/>
                  </a:ext>
                </a:extLst>
              </a:tr>
            </a:tbl>
          </a:graphicData>
        </a:graphic>
      </p:graphicFrame>
    </p:spTree>
    <p:extLst>
      <p:ext uri="{BB962C8B-B14F-4D97-AF65-F5344CB8AC3E}">
        <p14:creationId xmlns:p14="http://schemas.microsoft.com/office/powerpoint/2010/main" val="18913714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Ions: Beam losses and margin to dump during end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56</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7" y="1004352"/>
            <a:ext cx="11376024" cy="3600986"/>
          </a:xfrm>
          <a:prstGeom prst="rect">
            <a:avLst/>
          </a:prstGeom>
          <a:noFill/>
        </p:spPr>
        <p:txBody>
          <a:bodyPr wrap="square" lIns="0" tIns="0" rIns="0" bIns="0" rtlCol="0">
            <a:spAutoFit/>
          </a:bodyPr>
          <a:lstStyle/>
          <a:p>
            <a:pPr algn="l"/>
            <a:r>
              <a:rPr lang="en-US" dirty="0"/>
              <a:t>-</a:t>
            </a:r>
            <a:r>
              <a:rPr lang="en-US" dirty="0">
                <a:solidFill>
                  <a:srgbClr val="00B050"/>
                </a:solidFill>
              </a:rPr>
              <a:t> </a:t>
            </a:r>
            <a:r>
              <a:rPr lang="en-US" dirty="0"/>
              <a:t>9195: Fill with 395b dumped in the ramp due to losses above threshold for BLMQI.06R7.B1E10_MQTL (RS10/11). No relevant orbit changes. Moderate AG losses in IR6.</a:t>
            </a:r>
          </a:p>
          <a:p>
            <a:pPr algn="l"/>
            <a:r>
              <a:rPr lang="en-US" dirty="0"/>
              <a:t>- 9196: Fill with 339b dumped on losses at BLMTI.04L1.B1I10_TCTPH.4L1.B1 (RS08). H Orbit changes &lt;25um (still in the ramp). Relatively low AG losses in IR6.</a:t>
            </a:r>
          </a:p>
          <a:p>
            <a:pPr algn="l"/>
            <a:r>
              <a:rPr lang="en-US" dirty="0"/>
              <a:t>- 9199: Fill with 283b dumped on losses at BLMTI.04L1.B1I10_TCTPH.4L1.B1 (RS09). H Orbit changes &lt;20um (still in the ramp). Moderate AG losses in IR6.</a:t>
            </a:r>
          </a:p>
          <a:p>
            <a:pPr algn="l"/>
            <a:r>
              <a:rPr lang="en-US" dirty="0"/>
              <a:t>- 9219: Dump of 675b fill in the ramp due to losses at BLMQI.06R7.B1E20_MQTL (RS08). Orbit change of ~20 um rms in B1H and B2H before dump. Strange excursions of ~200 um visible in BPM data in L6 for B2 H and V appearing 2 turns before the dump. Moderate AG losses in IR6.</a:t>
            </a:r>
          </a:p>
          <a:p>
            <a:pPr algn="l"/>
            <a:r>
              <a:rPr lang="en-US" dirty="0"/>
              <a:t>- 9265: Dump on "10Hz losses" towards the end of the ramp. Losses triggered by BLM in 11L7.B2. Oscillatory pattern visible and also seen in IR3 and IR7. Pattern loosely visible on the BBQ data.</a:t>
            </a:r>
          </a:p>
          <a:p>
            <a:pPr algn="l"/>
            <a:r>
              <a:rPr lang="en-US" dirty="0"/>
              <a:t>- 9266: 10Hz like losses during the ramp. Triggered on BLM in 11L7.B2. Pattern visible in IR3 and IR7 for B2. Otherwise, clean dump.</a:t>
            </a:r>
          </a:p>
        </p:txBody>
      </p:sp>
    </p:spTree>
    <p:extLst>
      <p:ext uri="{BB962C8B-B14F-4D97-AF65-F5344CB8AC3E}">
        <p14:creationId xmlns:p14="http://schemas.microsoft.com/office/powerpoint/2010/main" val="38552211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Ions: Beam losses and margin to dump during end of RAMP</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57</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7" y="1004352"/>
            <a:ext cx="11376024" cy="1384995"/>
          </a:xfrm>
          <a:prstGeom prst="rect">
            <a:avLst/>
          </a:prstGeom>
          <a:noFill/>
        </p:spPr>
        <p:txBody>
          <a:bodyPr wrap="square" lIns="0" tIns="0" rIns="0" bIns="0" rtlCol="0">
            <a:spAutoFit/>
          </a:bodyPr>
          <a:lstStyle/>
          <a:p>
            <a:pPr algn="l"/>
            <a:r>
              <a:rPr lang="en-US" dirty="0"/>
              <a:t>- 9272: Dump on losses during the ramp (1240b) with 10Hz-like loss pattern (BLMQI.06R7.B1E10_MQTL, RS06). H orbit oscillations &lt;10um RMS visible. Losses in IR7 and IR3. Relatively low AG losses in IR6.</a:t>
            </a:r>
          </a:p>
          <a:p>
            <a:pPr algn="l"/>
            <a:r>
              <a:rPr lang="en-US" dirty="0"/>
              <a:t>- 9295: Dump of 1080b physics fill on beam losses (BLMTI.04L2.B1E10_TCTPV.4L2.B1, RS07) at the end of the ramp. Higher than usual losses in L7 and at TCTPV.L2.B1. Usual AG losses in IR6. Oscillating loss pattern before the dump (~20 Hz). Some orbit oscillation visible in H RMS orbit but with very low amplitude (5um RMS).</a:t>
            </a:r>
          </a:p>
        </p:txBody>
      </p:sp>
    </p:spTree>
    <p:extLst>
      <p:ext uri="{BB962C8B-B14F-4D97-AF65-F5344CB8AC3E}">
        <p14:creationId xmlns:p14="http://schemas.microsoft.com/office/powerpoint/2010/main" val="35585749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Ions: Beam losses and margin to dump during ADJUST</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58</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7" y="1004352"/>
            <a:ext cx="11376024" cy="2215991"/>
          </a:xfrm>
          <a:prstGeom prst="rect">
            <a:avLst/>
          </a:prstGeom>
          <a:noFill/>
        </p:spPr>
        <p:txBody>
          <a:bodyPr wrap="square" lIns="0" tIns="0" rIns="0" bIns="0" rtlCol="0">
            <a:spAutoFit/>
          </a:bodyPr>
          <a:lstStyle/>
          <a:p>
            <a:pPr algn="l"/>
            <a:r>
              <a:rPr lang="en-GB" dirty="0"/>
              <a:t>- 9280: Physics fill with 960b dumped on losses in ADJUST. TCLD.A11R2.B1 triggered in RS06. 10Hz loss pattern visible already 1s before the dump in IR7 and in R2. No obvious losses in IR3. Slightly higher than usual AG losses in IR6. H orbit oscillations &lt;10um RMS for B1H and B2H.</a:t>
            </a:r>
          </a:p>
          <a:p>
            <a:pPr algn="l"/>
            <a:r>
              <a:rPr lang="en-GB" dirty="0"/>
              <a:t>- 9299: Physics fill with 960b dumped in Adjust due to losses in IR7. 10Hz loss pattern visible before the dump. Losses in IR7, IR3, and at TCTPV.4L2. H orbit increase up to 20 um (B1) and 10 um (B2) RMS before the dump.</a:t>
            </a:r>
          </a:p>
          <a:p>
            <a:pPr algn="l"/>
            <a:r>
              <a:rPr lang="en-GB" dirty="0"/>
              <a:t>- 9304: Physics fill with 960b dumped in Adjust due to losses in IR7. 10Hz loss pattern visible before the dump. Losses in IR7, IR3, and at TCTPH.4L1. H orbit oscillations of ~50um amplitude in B1 and ~20 um in B2 building up before the dump.</a:t>
            </a:r>
          </a:p>
        </p:txBody>
      </p:sp>
    </p:spTree>
    <p:extLst>
      <p:ext uri="{BB962C8B-B14F-4D97-AF65-F5344CB8AC3E}">
        <p14:creationId xmlns:p14="http://schemas.microsoft.com/office/powerpoint/2010/main" val="23878816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Ions: Beam losses and margin to dump during STABLE</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59</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7" y="1004352"/>
            <a:ext cx="11376024" cy="3600986"/>
          </a:xfrm>
          <a:prstGeom prst="rect">
            <a:avLst/>
          </a:prstGeom>
          <a:noFill/>
        </p:spPr>
        <p:txBody>
          <a:bodyPr wrap="square" lIns="0" tIns="0" rIns="0" bIns="0" rtlCol="0">
            <a:spAutoFit/>
          </a:bodyPr>
          <a:lstStyle/>
          <a:p>
            <a:pPr algn="l"/>
            <a:r>
              <a:rPr lang="en-US" dirty="0"/>
              <a:t>- 9234: Physics fill with 1240b dumped on losses at BLMTI.11R2.B1I10_TCLD.A11R2.B1 (RS06). Losses at TCLD.R2 start to increase ~10ms before the dump. Smaller loss peak visible ~100ms before the dump. Losses also visible in IR7. Relatively high AG losses. Some H orbit movements visible but with amplitudes &lt;20um.</a:t>
            </a:r>
          </a:p>
          <a:p>
            <a:pPr algn="l"/>
            <a:r>
              <a:rPr lang="en-US" dirty="0"/>
              <a:t>- 9251: "10Hz dump" of 1240b ion fill. 10 Hz signature clearly visible in BLM signals. Dump on losses on TCLD.A11R2.B1. Clean dump.</a:t>
            </a:r>
          </a:p>
          <a:p>
            <a:pPr algn="l"/>
            <a:r>
              <a:rPr lang="en-US" dirty="0"/>
              <a:t>- 9267: 10Hz event in stable beams. Dump triggered by losses on BLM TCLD.A11R2.B1. Pattern visible in IR3 and IR7 for B2. Orbit oscillations are visible. Otherwise, clean dump.</a:t>
            </a:r>
          </a:p>
          <a:p>
            <a:pPr algn="l"/>
            <a:r>
              <a:rPr lang="en-US" dirty="0"/>
              <a:t>- 9284: Physics fill with 960b dumped due to losses in IR7 (Q6R7, RS06). 10Hz loss pattern visible before the dump. Losses in IR7 and IR3. Slightly higher AG losses. H orbit oscillations with ~40um amplitude RMS for B1H and ~15um for B2H. Same orbit oscillations in V but with much smaller amplitude (&lt;5um).</a:t>
            </a:r>
          </a:p>
          <a:p>
            <a:pPr algn="l"/>
            <a:r>
              <a:rPr lang="en-US" dirty="0"/>
              <a:t>- 9296: Physics fill with 1080b dumped due to losses in IR7 (Q6R7, RS06). 10Hz loss pattern visible before the dump. H orbit oscillations with ~35um amplitude RMS for B1H and ~10um for B2H. Losses in IR7 and IR3. Relatively low AG losses.</a:t>
            </a:r>
          </a:p>
        </p:txBody>
      </p:sp>
    </p:spTree>
    <p:extLst>
      <p:ext uri="{BB962C8B-B14F-4D97-AF65-F5344CB8AC3E}">
        <p14:creationId xmlns:p14="http://schemas.microsoft.com/office/powerpoint/2010/main" val="1704830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43807"/>
            <a:ext cx="11376025" cy="365126"/>
          </a:xfrm>
        </p:spPr>
        <p:txBody>
          <a:bodyPr/>
          <a:lstStyle/>
          <a:p>
            <a:r>
              <a:rPr lang="en-US" sz="2600" dirty="0"/>
              <a:t>BLM thresholds strategy for protons</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6</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8" y="635052"/>
            <a:ext cx="11567702" cy="4431983"/>
          </a:xfrm>
          <a:prstGeom prst="rect">
            <a:avLst/>
          </a:prstGeom>
          <a:noFill/>
        </p:spPr>
        <p:txBody>
          <a:bodyPr wrap="square" lIns="0" tIns="0" rIns="0" bIns="0" rtlCol="0">
            <a:spAutoFit/>
          </a:bodyPr>
          <a:lstStyle/>
          <a:p>
            <a:pPr algn="l">
              <a:lnSpc>
                <a:spcPct val="150000"/>
              </a:lnSpc>
            </a:pPr>
            <a:r>
              <a:rPr lang="en-US" dirty="0"/>
              <a:t>3. </a:t>
            </a:r>
            <a:r>
              <a:rPr lang="en-US" u="sng" dirty="0"/>
              <a:t>IR7 collimators and leakage</a:t>
            </a:r>
            <a:r>
              <a:rPr lang="en-US" dirty="0"/>
              <a:t> </a:t>
            </a:r>
            <a:r>
              <a:rPr lang="en-US" dirty="0">
                <a:solidFill>
                  <a:srgbClr val="FF0000"/>
                </a:solidFill>
              </a:rPr>
              <a:t>-&gt; New IR7 collimator threshold model applied in 2022 -&gt; LHC-BLM-ECR-0072 </a:t>
            </a:r>
          </a:p>
          <a:p>
            <a:pPr algn="l">
              <a:lnSpc>
                <a:spcPct val="150000"/>
              </a:lnSpc>
            </a:pPr>
            <a:r>
              <a:rPr lang="en-US" dirty="0"/>
              <a:t>-  BLM thresholds adjusted to the damage limits in collimators from losses in the entire IR7 collimation system</a:t>
            </a:r>
          </a:p>
          <a:p>
            <a:pPr marL="742950" lvl="1" indent="-285750">
              <a:lnSpc>
                <a:spcPct val="150000"/>
              </a:lnSpc>
              <a:buFont typeface="Arial" panose="020B0604020202020204" pitchFamily="34" charset="0"/>
              <a:buChar char="•"/>
            </a:pPr>
            <a:r>
              <a:rPr lang="en-US" dirty="0"/>
              <a:t>BLM response (expected BLM signal per proton lost in the collimator system) from </a:t>
            </a:r>
            <a:r>
              <a:rPr lang="en-US" dirty="0" err="1"/>
              <a:t>lossmaps</a:t>
            </a:r>
            <a:endParaRPr lang="en-US" dirty="0"/>
          </a:p>
          <a:p>
            <a:pPr marL="1200150" lvl="2" indent="-285750">
              <a:lnSpc>
                <a:spcPct val="150000"/>
              </a:lnSpc>
              <a:buFont typeface="Arial" panose="020B0604020202020204" pitchFamily="34" charset="0"/>
              <a:buChar char="•"/>
            </a:pPr>
            <a:r>
              <a:rPr lang="en-US" dirty="0">
                <a:solidFill>
                  <a:srgbClr val="FF0000"/>
                </a:solidFill>
              </a:rPr>
              <a:t>Updated values in 2023 from 2022 </a:t>
            </a:r>
            <a:r>
              <a:rPr lang="en-US" dirty="0" err="1">
                <a:solidFill>
                  <a:srgbClr val="FF0000"/>
                </a:solidFill>
              </a:rPr>
              <a:t>lossmaps</a:t>
            </a:r>
            <a:r>
              <a:rPr lang="en-US" dirty="0">
                <a:solidFill>
                  <a:srgbClr val="FF0000"/>
                </a:solidFill>
              </a:rPr>
              <a:t> -&gt; LHC-BLM-ECR-0076</a:t>
            </a:r>
          </a:p>
          <a:p>
            <a:pPr>
              <a:lnSpc>
                <a:spcPct val="150000"/>
              </a:lnSpc>
            </a:pPr>
            <a:r>
              <a:rPr lang="en-US" dirty="0"/>
              <a:t>-  Initial MF=0.4 for 2023 operation, was later changed to 0.6 (1.0 for TCP.B and TCP.C B1)</a:t>
            </a:r>
          </a:p>
          <a:p>
            <a:pPr algn="l">
              <a:lnSpc>
                <a:spcPct val="150000"/>
              </a:lnSpc>
            </a:pPr>
            <a:r>
              <a:rPr lang="en-US" dirty="0"/>
              <a:t>-  IR7 warm and Q6 magnets are sensitive to IR7 collimation leakage </a:t>
            </a:r>
          </a:p>
          <a:p>
            <a:pPr marL="742950" lvl="1" indent="-285750">
              <a:lnSpc>
                <a:spcPct val="150000"/>
              </a:lnSpc>
              <a:buFont typeface="Arial" panose="020B0604020202020204" pitchFamily="34" charset="0"/>
              <a:buChar char="•"/>
            </a:pPr>
            <a:r>
              <a:rPr lang="en-US" dirty="0">
                <a:solidFill>
                  <a:srgbClr val="FF0000"/>
                </a:solidFill>
              </a:rPr>
              <a:t>BLM thresholds aligned to the IR7 collimation BLM thresholds in the long RS (RS08-RS12) at the end of the ramp and at top energy -&gt; LHC-BLM-ECR-0073 and LHC-BLM-ECR-0074</a:t>
            </a:r>
            <a:endParaRPr lang="en-US" dirty="0"/>
          </a:p>
          <a:p>
            <a:pPr algn="l"/>
            <a:endParaRPr lang="en-US" dirty="0">
              <a:solidFill>
                <a:srgbClr val="FF0000"/>
              </a:solidFill>
            </a:endParaRPr>
          </a:p>
          <a:p>
            <a:pPr algn="l"/>
            <a:endParaRPr lang="en-US" dirty="0"/>
          </a:p>
          <a:p>
            <a:pPr algn="l"/>
            <a:endParaRPr lang="en-GB" dirty="0"/>
          </a:p>
          <a:p>
            <a:pPr algn="l"/>
            <a:endParaRPr lang="en-US" dirty="0"/>
          </a:p>
        </p:txBody>
      </p:sp>
      <p:graphicFrame>
        <p:nvGraphicFramePr>
          <p:cNvPr id="6" name="Table 5">
            <a:extLst>
              <a:ext uri="{FF2B5EF4-FFF2-40B4-BE49-F238E27FC236}">
                <a16:creationId xmlns:a16="http://schemas.microsoft.com/office/drawing/2014/main" id="{C25309D5-8446-8C21-C13F-7D14FC30E8D6}"/>
              </a:ext>
            </a:extLst>
          </p:cNvPr>
          <p:cNvGraphicFramePr>
            <a:graphicFrameLocks noGrp="1"/>
          </p:cNvGraphicFramePr>
          <p:nvPr>
            <p:extLst>
              <p:ext uri="{D42A27DB-BD31-4B8C-83A1-F6EECF244321}">
                <p14:modId xmlns:p14="http://schemas.microsoft.com/office/powerpoint/2010/main" val="2020890988"/>
              </p:ext>
            </p:extLst>
          </p:nvPr>
        </p:nvGraphicFramePr>
        <p:xfrm>
          <a:off x="407988" y="4122230"/>
          <a:ext cx="11105585" cy="2123440"/>
        </p:xfrm>
        <a:graphic>
          <a:graphicData uri="http://schemas.openxmlformats.org/drawingml/2006/table">
            <a:tbl>
              <a:tblPr firstRow="1" bandRow="1">
                <a:tableStyleId>{8EC20E35-A176-4012-BC5E-935CFFF8708E}</a:tableStyleId>
              </a:tblPr>
              <a:tblGrid>
                <a:gridCol w="2221117">
                  <a:extLst>
                    <a:ext uri="{9D8B030D-6E8A-4147-A177-3AD203B41FA5}">
                      <a16:colId xmlns:a16="http://schemas.microsoft.com/office/drawing/2014/main" val="1906905633"/>
                    </a:ext>
                  </a:extLst>
                </a:gridCol>
                <a:gridCol w="2221117">
                  <a:extLst>
                    <a:ext uri="{9D8B030D-6E8A-4147-A177-3AD203B41FA5}">
                      <a16:colId xmlns:a16="http://schemas.microsoft.com/office/drawing/2014/main" val="2857693314"/>
                    </a:ext>
                  </a:extLst>
                </a:gridCol>
                <a:gridCol w="1894707">
                  <a:extLst>
                    <a:ext uri="{9D8B030D-6E8A-4147-A177-3AD203B41FA5}">
                      <a16:colId xmlns:a16="http://schemas.microsoft.com/office/drawing/2014/main" val="2469413265"/>
                    </a:ext>
                  </a:extLst>
                </a:gridCol>
                <a:gridCol w="2340077">
                  <a:extLst>
                    <a:ext uri="{9D8B030D-6E8A-4147-A177-3AD203B41FA5}">
                      <a16:colId xmlns:a16="http://schemas.microsoft.com/office/drawing/2014/main" val="4090770492"/>
                    </a:ext>
                  </a:extLst>
                </a:gridCol>
                <a:gridCol w="2428567">
                  <a:extLst>
                    <a:ext uri="{9D8B030D-6E8A-4147-A177-3AD203B41FA5}">
                      <a16:colId xmlns:a16="http://schemas.microsoft.com/office/drawing/2014/main" val="860769029"/>
                    </a:ext>
                  </a:extLst>
                </a:gridCol>
              </a:tblGrid>
              <a:tr h="370840">
                <a:tc>
                  <a:txBody>
                    <a:bodyPr/>
                    <a:lstStyle/>
                    <a:p>
                      <a:pPr algn="ctr"/>
                      <a:endParaRPr lang="en-GB" dirty="0"/>
                    </a:p>
                  </a:txBody>
                  <a:tcPr/>
                </a:tc>
                <a:tc>
                  <a:txBody>
                    <a:bodyPr/>
                    <a:lstStyle/>
                    <a:p>
                      <a:pPr algn="ctr"/>
                      <a:r>
                        <a:rPr lang="en-US" dirty="0"/>
                        <a:t>Duration</a:t>
                      </a:r>
                      <a:endParaRPr lang="en-GB" dirty="0"/>
                    </a:p>
                  </a:txBody>
                  <a:tcPr/>
                </a:tc>
                <a:tc>
                  <a:txBody>
                    <a:bodyPr/>
                    <a:lstStyle/>
                    <a:p>
                      <a:pPr algn="ctr"/>
                      <a:r>
                        <a:rPr lang="en-US" dirty="0"/>
                        <a:t>Master thresholds</a:t>
                      </a:r>
                      <a:endParaRPr lang="en-GB" dirty="0"/>
                    </a:p>
                  </a:txBody>
                  <a:tcPr/>
                </a:tc>
                <a:tc>
                  <a:txBody>
                    <a:bodyPr/>
                    <a:lstStyle/>
                    <a:p>
                      <a:pPr algn="ctr"/>
                      <a:r>
                        <a:rPr lang="en-US" dirty="0"/>
                        <a:t>Applied thresholds (MF=0.4)</a:t>
                      </a:r>
                      <a:endParaRPr lang="en-GB" dirty="0"/>
                    </a:p>
                  </a:txBody>
                  <a:tcPr/>
                </a:tc>
                <a:tc>
                  <a:txBody>
                    <a:bodyPr/>
                    <a:lstStyle/>
                    <a:p>
                      <a:pPr algn="ctr"/>
                      <a:r>
                        <a:rPr lang="en-US" dirty="0"/>
                        <a:t>Applied thresholds (MF=0.6)</a:t>
                      </a:r>
                      <a:endParaRPr lang="en-GB" dirty="0"/>
                    </a:p>
                  </a:txBody>
                  <a:tcPr/>
                </a:tc>
                <a:extLst>
                  <a:ext uri="{0D108BD9-81ED-4DB2-BD59-A6C34878D82A}">
                    <a16:rowId xmlns:a16="http://schemas.microsoft.com/office/drawing/2014/main" val="3165154067"/>
                  </a:ext>
                </a:extLst>
              </a:tr>
              <a:tr h="370840">
                <a:tc>
                  <a:txBody>
                    <a:bodyPr/>
                    <a:lstStyle/>
                    <a:p>
                      <a:pPr algn="ctr"/>
                      <a:r>
                        <a:rPr lang="en-US" dirty="0"/>
                        <a:t>RS09</a:t>
                      </a:r>
                      <a:endParaRPr lang="en-GB" dirty="0"/>
                    </a:p>
                  </a:txBody>
                  <a:tcPr/>
                </a:tc>
                <a:tc>
                  <a:txBody>
                    <a:bodyPr/>
                    <a:lstStyle/>
                    <a:p>
                      <a:pPr algn="ctr"/>
                      <a:r>
                        <a:rPr lang="en-US" dirty="0"/>
                        <a:t>1.31 s</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500 kW</a:t>
                      </a:r>
                      <a:endParaRPr lang="en-GB" dirty="0"/>
                    </a:p>
                  </a:txBody>
                  <a:tcPr/>
                </a:tc>
                <a:tc>
                  <a:txBody>
                    <a:bodyPr/>
                    <a:lstStyle/>
                    <a:p>
                      <a:pPr algn="ctr"/>
                      <a:r>
                        <a:rPr lang="en-US" dirty="0"/>
                        <a:t>200 kW</a:t>
                      </a:r>
                      <a:endParaRPr lang="en-GB" dirty="0"/>
                    </a:p>
                  </a:txBody>
                  <a:tcPr/>
                </a:tc>
                <a:tc>
                  <a:txBody>
                    <a:bodyPr/>
                    <a:lstStyle/>
                    <a:p>
                      <a:pPr algn="ctr"/>
                      <a:r>
                        <a:rPr lang="en-US" dirty="0"/>
                        <a:t>300 kW</a:t>
                      </a:r>
                      <a:endParaRPr lang="en-GB" dirty="0"/>
                    </a:p>
                  </a:txBody>
                  <a:tcPr/>
                </a:tc>
                <a:extLst>
                  <a:ext uri="{0D108BD9-81ED-4DB2-BD59-A6C34878D82A}">
                    <a16:rowId xmlns:a16="http://schemas.microsoft.com/office/drawing/2014/main" val="3922218568"/>
                  </a:ext>
                </a:extLst>
              </a:tr>
              <a:tr h="370840">
                <a:tc>
                  <a:txBody>
                    <a:bodyPr/>
                    <a:lstStyle/>
                    <a:p>
                      <a:pPr algn="ctr"/>
                      <a:r>
                        <a:rPr lang="en-US" dirty="0"/>
                        <a:t>RS10</a:t>
                      </a:r>
                      <a:endParaRPr lang="en-GB" dirty="0"/>
                    </a:p>
                  </a:txBody>
                  <a:tcPr/>
                </a:tc>
                <a:tc>
                  <a:txBody>
                    <a:bodyPr/>
                    <a:lstStyle/>
                    <a:p>
                      <a:pPr algn="ctr"/>
                      <a:r>
                        <a:rPr lang="en-US" dirty="0"/>
                        <a:t>5.24 s</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500 kW</a:t>
                      </a:r>
                      <a:endParaRPr lang="en-GB" dirty="0"/>
                    </a:p>
                  </a:txBody>
                  <a:tcPr/>
                </a:tc>
                <a:tc>
                  <a:txBody>
                    <a:bodyPr/>
                    <a:lstStyle/>
                    <a:p>
                      <a:pPr algn="ctr"/>
                      <a:r>
                        <a:rPr lang="en-US" dirty="0"/>
                        <a:t>200 kW</a:t>
                      </a:r>
                      <a:endParaRPr lang="en-GB" dirty="0"/>
                    </a:p>
                  </a:txBody>
                  <a:tcPr/>
                </a:tc>
                <a:tc>
                  <a:txBody>
                    <a:bodyPr/>
                    <a:lstStyle/>
                    <a:p>
                      <a:pPr algn="ctr"/>
                      <a:r>
                        <a:rPr lang="en-US" dirty="0"/>
                        <a:t>300 kW</a:t>
                      </a:r>
                      <a:endParaRPr lang="en-GB" dirty="0"/>
                    </a:p>
                  </a:txBody>
                  <a:tcPr/>
                </a:tc>
                <a:extLst>
                  <a:ext uri="{0D108BD9-81ED-4DB2-BD59-A6C34878D82A}">
                    <a16:rowId xmlns:a16="http://schemas.microsoft.com/office/drawing/2014/main" val="342558993"/>
                  </a:ext>
                </a:extLst>
              </a:tr>
              <a:tr h="370840">
                <a:tc>
                  <a:txBody>
                    <a:bodyPr/>
                    <a:lstStyle/>
                    <a:p>
                      <a:pPr algn="ctr"/>
                      <a:r>
                        <a:rPr lang="en-US" dirty="0"/>
                        <a:t>RS11</a:t>
                      </a:r>
                      <a:endParaRPr lang="en-GB" dirty="0"/>
                    </a:p>
                  </a:txBody>
                  <a:tcPr/>
                </a:tc>
                <a:tc>
                  <a:txBody>
                    <a:bodyPr/>
                    <a:lstStyle/>
                    <a:p>
                      <a:pPr algn="ctr"/>
                      <a:r>
                        <a:rPr lang="en-US" dirty="0"/>
                        <a:t>20.97 s</a:t>
                      </a:r>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239 kW</a:t>
                      </a:r>
                      <a:endParaRPr lang="en-GB" dirty="0"/>
                    </a:p>
                  </a:txBody>
                  <a:tcPr/>
                </a:tc>
                <a:tc>
                  <a:txBody>
                    <a:bodyPr/>
                    <a:lstStyle/>
                    <a:p>
                      <a:pPr algn="ctr"/>
                      <a:r>
                        <a:rPr lang="en-US" dirty="0"/>
                        <a:t>96 kW</a:t>
                      </a:r>
                      <a:endParaRPr lang="en-GB" dirty="0"/>
                    </a:p>
                  </a:txBody>
                  <a:tcPr/>
                </a:tc>
                <a:tc>
                  <a:txBody>
                    <a:bodyPr/>
                    <a:lstStyle/>
                    <a:p>
                      <a:pPr algn="ctr"/>
                      <a:r>
                        <a:rPr lang="en-US" dirty="0"/>
                        <a:t>143 kW</a:t>
                      </a:r>
                      <a:endParaRPr lang="en-GB" dirty="0"/>
                    </a:p>
                  </a:txBody>
                  <a:tcPr/>
                </a:tc>
                <a:extLst>
                  <a:ext uri="{0D108BD9-81ED-4DB2-BD59-A6C34878D82A}">
                    <a16:rowId xmlns:a16="http://schemas.microsoft.com/office/drawing/2014/main" val="2188932860"/>
                  </a:ext>
                </a:extLst>
              </a:tr>
              <a:tr h="370840">
                <a:tc>
                  <a:txBody>
                    <a:bodyPr/>
                    <a:lstStyle/>
                    <a:p>
                      <a:pPr algn="ctr"/>
                      <a:r>
                        <a:rPr lang="en-US" dirty="0"/>
                        <a:t>RS12</a:t>
                      </a:r>
                      <a:endParaRPr lang="en-GB" dirty="0"/>
                    </a:p>
                  </a:txBody>
                  <a:tcPr/>
                </a:tc>
                <a:tc>
                  <a:txBody>
                    <a:bodyPr/>
                    <a:lstStyle/>
                    <a:p>
                      <a:pPr algn="ctr"/>
                      <a:r>
                        <a:rPr lang="en-US" dirty="0"/>
                        <a:t>83.89 s</a:t>
                      </a:r>
                      <a:endParaRPr lang="en-GB" dirty="0"/>
                    </a:p>
                  </a:txBody>
                  <a:tcPr/>
                </a:tc>
                <a:tc>
                  <a:txBody>
                    <a:bodyPr/>
                    <a:lstStyle/>
                    <a:p>
                      <a:pPr algn="ctr"/>
                      <a:r>
                        <a:rPr lang="en-US" dirty="0"/>
                        <a:t>100 kW</a:t>
                      </a:r>
                      <a:endParaRPr lang="en-GB" dirty="0"/>
                    </a:p>
                  </a:txBody>
                  <a:tcPr/>
                </a:tc>
                <a:tc>
                  <a:txBody>
                    <a:bodyPr/>
                    <a:lstStyle/>
                    <a:p>
                      <a:pPr algn="ctr"/>
                      <a:r>
                        <a:rPr lang="en-US" dirty="0"/>
                        <a:t>40 kW</a:t>
                      </a:r>
                      <a:endParaRPr lang="en-GB" dirty="0"/>
                    </a:p>
                  </a:txBody>
                  <a:tcPr/>
                </a:tc>
                <a:tc>
                  <a:txBody>
                    <a:bodyPr/>
                    <a:lstStyle/>
                    <a:p>
                      <a:pPr algn="ctr"/>
                      <a:r>
                        <a:rPr lang="en-US" dirty="0"/>
                        <a:t>60 kW</a:t>
                      </a:r>
                      <a:endParaRPr lang="en-GB" dirty="0"/>
                    </a:p>
                  </a:txBody>
                  <a:tcPr/>
                </a:tc>
                <a:extLst>
                  <a:ext uri="{0D108BD9-81ED-4DB2-BD59-A6C34878D82A}">
                    <a16:rowId xmlns:a16="http://schemas.microsoft.com/office/drawing/2014/main" val="3722686400"/>
                  </a:ext>
                </a:extLst>
              </a:tr>
            </a:tbl>
          </a:graphicData>
        </a:graphic>
      </p:graphicFrame>
    </p:spTree>
    <p:extLst>
      <p:ext uri="{BB962C8B-B14F-4D97-AF65-F5344CB8AC3E}">
        <p14:creationId xmlns:p14="http://schemas.microsoft.com/office/powerpoint/2010/main" val="2825348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12775" y="303552"/>
            <a:ext cx="11376025" cy="365126"/>
          </a:xfrm>
        </p:spPr>
        <p:txBody>
          <a:bodyPr/>
          <a:lstStyle/>
          <a:p>
            <a:r>
              <a:rPr lang="en-US" sz="2600" dirty="0"/>
              <a:t>BLM thresholds strategy for protons</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7</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22422" y="717642"/>
            <a:ext cx="11769577" cy="779701"/>
          </a:xfrm>
          <a:prstGeom prst="rect">
            <a:avLst/>
          </a:prstGeom>
          <a:noFill/>
        </p:spPr>
        <p:txBody>
          <a:bodyPr wrap="square" lIns="0" tIns="0" rIns="0" bIns="0" rtlCol="0">
            <a:spAutoFit/>
          </a:bodyPr>
          <a:lstStyle/>
          <a:p>
            <a:pPr algn="l">
              <a:lnSpc>
                <a:spcPct val="150000"/>
              </a:lnSpc>
            </a:pPr>
            <a:r>
              <a:rPr lang="en-US" dirty="0"/>
              <a:t>6. </a:t>
            </a:r>
            <a:r>
              <a:rPr lang="en-US" u="sng" dirty="0"/>
              <a:t>Changes during the Run</a:t>
            </a:r>
          </a:p>
          <a:p>
            <a:pPr algn="l">
              <a:lnSpc>
                <a:spcPct val="150000"/>
              </a:lnSpc>
            </a:pPr>
            <a:endParaRPr lang="en-US" dirty="0"/>
          </a:p>
        </p:txBody>
      </p:sp>
      <p:sp>
        <p:nvSpPr>
          <p:cNvPr id="8" name="Arrow: Right 7">
            <a:extLst>
              <a:ext uri="{FF2B5EF4-FFF2-40B4-BE49-F238E27FC236}">
                <a16:creationId xmlns:a16="http://schemas.microsoft.com/office/drawing/2014/main" id="{BB45431A-F3C0-3EF8-86AB-418446722972}"/>
              </a:ext>
            </a:extLst>
          </p:cNvPr>
          <p:cNvSpPr/>
          <p:nvPr/>
        </p:nvSpPr>
        <p:spPr>
          <a:xfrm>
            <a:off x="367740" y="4951217"/>
            <a:ext cx="11253070" cy="186813"/>
          </a:xfrm>
          <a:prstGeom prst="rightArrow">
            <a:avLst/>
          </a:prstGeom>
          <a:solidFill>
            <a:srgbClr val="303030"/>
          </a:solidFill>
          <a:ln>
            <a:solidFill>
              <a:srgbClr val="30303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303030"/>
              </a:solidFill>
            </a:endParaRPr>
          </a:p>
        </p:txBody>
      </p:sp>
      <p:sp>
        <p:nvSpPr>
          <p:cNvPr id="9" name="TextBox 8">
            <a:extLst>
              <a:ext uri="{FF2B5EF4-FFF2-40B4-BE49-F238E27FC236}">
                <a16:creationId xmlns:a16="http://schemas.microsoft.com/office/drawing/2014/main" id="{5ECFA74E-82D0-728C-18C4-CA5669C2F509}"/>
              </a:ext>
            </a:extLst>
          </p:cNvPr>
          <p:cNvSpPr txBox="1"/>
          <p:nvPr/>
        </p:nvSpPr>
        <p:spPr>
          <a:xfrm rot="20392744">
            <a:off x="673638" y="5118800"/>
            <a:ext cx="1071716" cy="215444"/>
          </a:xfrm>
          <a:prstGeom prst="rect">
            <a:avLst/>
          </a:prstGeom>
          <a:noFill/>
        </p:spPr>
        <p:txBody>
          <a:bodyPr wrap="square" lIns="0" tIns="0" rIns="0" bIns="0" rtlCol="0">
            <a:spAutoFit/>
          </a:bodyPr>
          <a:lstStyle/>
          <a:p>
            <a:pPr algn="l"/>
            <a:r>
              <a:rPr lang="en-US" sz="1400" dirty="0">
                <a:solidFill>
                  <a:srgbClr val="303030"/>
                </a:solidFill>
              </a:rPr>
              <a:t>26 March</a:t>
            </a:r>
            <a:endParaRPr lang="en-GB" sz="1400" dirty="0">
              <a:solidFill>
                <a:srgbClr val="303030"/>
              </a:solidFill>
            </a:endParaRPr>
          </a:p>
        </p:txBody>
      </p:sp>
      <p:sp>
        <p:nvSpPr>
          <p:cNvPr id="10" name="TextBox 9">
            <a:extLst>
              <a:ext uri="{FF2B5EF4-FFF2-40B4-BE49-F238E27FC236}">
                <a16:creationId xmlns:a16="http://schemas.microsoft.com/office/drawing/2014/main" id="{D6DCD205-5DD2-9F20-80DC-FFA2414FC132}"/>
              </a:ext>
            </a:extLst>
          </p:cNvPr>
          <p:cNvSpPr txBox="1"/>
          <p:nvPr/>
        </p:nvSpPr>
        <p:spPr>
          <a:xfrm>
            <a:off x="488554" y="3522980"/>
            <a:ext cx="1545729" cy="1292662"/>
          </a:xfrm>
          <a:prstGeom prst="rect">
            <a:avLst/>
          </a:prstGeom>
          <a:noFill/>
        </p:spPr>
        <p:txBody>
          <a:bodyPr wrap="square" lIns="0" tIns="0" rIns="0" bIns="0" rtlCol="0">
            <a:spAutoFit/>
          </a:bodyPr>
          <a:lstStyle/>
          <a:p>
            <a:pPr algn="l"/>
            <a:r>
              <a:rPr lang="en-US" sz="1400" dirty="0">
                <a:solidFill>
                  <a:srgbClr val="303030"/>
                </a:solidFill>
              </a:rPr>
              <a:t>Update of collimation model with 2022 </a:t>
            </a:r>
            <a:r>
              <a:rPr lang="en-US" sz="1400" dirty="0" err="1">
                <a:solidFill>
                  <a:srgbClr val="303030"/>
                </a:solidFill>
              </a:rPr>
              <a:t>lossmap</a:t>
            </a:r>
            <a:r>
              <a:rPr lang="en-US" sz="1400" dirty="0">
                <a:solidFill>
                  <a:srgbClr val="303030"/>
                </a:solidFill>
              </a:rPr>
              <a:t> data. Set MF=0.4 for all collimator families</a:t>
            </a:r>
            <a:endParaRPr lang="en-GB" sz="1400" dirty="0">
              <a:solidFill>
                <a:srgbClr val="303030"/>
              </a:solidFill>
            </a:endParaRPr>
          </a:p>
        </p:txBody>
      </p:sp>
      <p:sp>
        <p:nvSpPr>
          <p:cNvPr id="11" name="TextBox 10">
            <a:extLst>
              <a:ext uri="{FF2B5EF4-FFF2-40B4-BE49-F238E27FC236}">
                <a16:creationId xmlns:a16="http://schemas.microsoft.com/office/drawing/2014/main" id="{2F8A3E09-FDCC-FE0C-1135-5F02AD41E7AB}"/>
              </a:ext>
            </a:extLst>
          </p:cNvPr>
          <p:cNvSpPr txBox="1"/>
          <p:nvPr/>
        </p:nvSpPr>
        <p:spPr>
          <a:xfrm rot="20392744">
            <a:off x="5909259" y="5128978"/>
            <a:ext cx="1071716" cy="215444"/>
          </a:xfrm>
          <a:prstGeom prst="rect">
            <a:avLst/>
          </a:prstGeom>
          <a:noFill/>
        </p:spPr>
        <p:txBody>
          <a:bodyPr wrap="square" lIns="0" tIns="0" rIns="0" bIns="0" rtlCol="0">
            <a:spAutoFit/>
          </a:bodyPr>
          <a:lstStyle/>
          <a:p>
            <a:pPr algn="l"/>
            <a:r>
              <a:rPr lang="en-US" sz="1400" dirty="0">
                <a:solidFill>
                  <a:srgbClr val="303030"/>
                </a:solidFill>
              </a:rPr>
              <a:t>17 May</a:t>
            </a:r>
            <a:endParaRPr lang="en-GB" sz="1400" dirty="0">
              <a:solidFill>
                <a:srgbClr val="303030"/>
              </a:solidFill>
            </a:endParaRPr>
          </a:p>
        </p:txBody>
      </p:sp>
      <p:sp>
        <p:nvSpPr>
          <p:cNvPr id="12" name="TextBox 11">
            <a:extLst>
              <a:ext uri="{FF2B5EF4-FFF2-40B4-BE49-F238E27FC236}">
                <a16:creationId xmlns:a16="http://schemas.microsoft.com/office/drawing/2014/main" id="{0C6C74E4-7436-FCA4-0E62-DB5A6CDC8B13}"/>
              </a:ext>
            </a:extLst>
          </p:cNvPr>
          <p:cNvSpPr txBox="1"/>
          <p:nvPr/>
        </p:nvSpPr>
        <p:spPr>
          <a:xfrm>
            <a:off x="5782059" y="4124964"/>
            <a:ext cx="1523394" cy="646331"/>
          </a:xfrm>
          <a:prstGeom prst="rect">
            <a:avLst/>
          </a:prstGeom>
          <a:noFill/>
        </p:spPr>
        <p:txBody>
          <a:bodyPr wrap="square" lIns="0" tIns="0" rIns="0" bIns="0" rtlCol="0">
            <a:spAutoFit/>
          </a:bodyPr>
          <a:lstStyle/>
          <a:p>
            <a:pPr algn="l"/>
            <a:r>
              <a:rPr lang="en-US" sz="1400" dirty="0">
                <a:solidFill>
                  <a:srgbClr val="303030"/>
                </a:solidFill>
              </a:rPr>
              <a:t>Increase of MF from 0.4 to 0.6 in all IR7 families</a:t>
            </a:r>
            <a:endParaRPr lang="en-GB" sz="1400" dirty="0">
              <a:solidFill>
                <a:srgbClr val="303030"/>
              </a:solidFill>
            </a:endParaRPr>
          </a:p>
        </p:txBody>
      </p:sp>
      <p:sp>
        <p:nvSpPr>
          <p:cNvPr id="13" name="TextBox 12">
            <a:extLst>
              <a:ext uri="{FF2B5EF4-FFF2-40B4-BE49-F238E27FC236}">
                <a16:creationId xmlns:a16="http://schemas.microsoft.com/office/drawing/2014/main" id="{1BE8370B-2FB7-E917-DC50-AAC28CF78E03}"/>
              </a:ext>
            </a:extLst>
          </p:cNvPr>
          <p:cNvSpPr txBox="1"/>
          <p:nvPr/>
        </p:nvSpPr>
        <p:spPr>
          <a:xfrm rot="20392744">
            <a:off x="7902777" y="5099770"/>
            <a:ext cx="1071716" cy="215444"/>
          </a:xfrm>
          <a:prstGeom prst="rect">
            <a:avLst/>
          </a:prstGeom>
          <a:noFill/>
        </p:spPr>
        <p:txBody>
          <a:bodyPr wrap="square" lIns="0" tIns="0" rIns="0" bIns="0" rtlCol="0">
            <a:spAutoFit/>
          </a:bodyPr>
          <a:lstStyle/>
          <a:p>
            <a:pPr algn="l"/>
            <a:r>
              <a:rPr lang="en-US" sz="1400" dirty="0">
                <a:solidFill>
                  <a:srgbClr val="303030"/>
                </a:solidFill>
              </a:rPr>
              <a:t>26 May</a:t>
            </a:r>
            <a:endParaRPr lang="en-GB" sz="1400" dirty="0">
              <a:solidFill>
                <a:srgbClr val="303030"/>
              </a:solidFill>
            </a:endParaRPr>
          </a:p>
        </p:txBody>
      </p:sp>
      <p:sp>
        <p:nvSpPr>
          <p:cNvPr id="14" name="TextBox 13">
            <a:extLst>
              <a:ext uri="{FF2B5EF4-FFF2-40B4-BE49-F238E27FC236}">
                <a16:creationId xmlns:a16="http://schemas.microsoft.com/office/drawing/2014/main" id="{75F150EF-53A9-327A-A683-4BAE8A24A72C}"/>
              </a:ext>
            </a:extLst>
          </p:cNvPr>
          <p:cNvSpPr txBox="1"/>
          <p:nvPr/>
        </p:nvSpPr>
        <p:spPr>
          <a:xfrm>
            <a:off x="7531818" y="4072838"/>
            <a:ext cx="1760772" cy="646331"/>
          </a:xfrm>
          <a:prstGeom prst="rect">
            <a:avLst/>
          </a:prstGeom>
          <a:noFill/>
        </p:spPr>
        <p:txBody>
          <a:bodyPr wrap="square" lIns="0" tIns="0" rIns="0" bIns="0" rtlCol="0">
            <a:spAutoFit/>
          </a:bodyPr>
          <a:lstStyle/>
          <a:p>
            <a:pPr algn="l"/>
            <a:r>
              <a:rPr lang="en-US" sz="1400" dirty="0">
                <a:solidFill>
                  <a:srgbClr val="303030"/>
                </a:solidFill>
              </a:rPr>
              <a:t>Increase of MF from 0.6 to 1 for TCP.C and TCP.B for Beam 1</a:t>
            </a:r>
            <a:endParaRPr lang="en-GB" sz="1400" dirty="0">
              <a:solidFill>
                <a:srgbClr val="303030"/>
              </a:solidFill>
            </a:endParaRPr>
          </a:p>
        </p:txBody>
      </p:sp>
      <p:sp>
        <p:nvSpPr>
          <p:cNvPr id="15" name="TextBox 14">
            <a:extLst>
              <a:ext uri="{FF2B5EF4-FFF2-40B4-BE49-F238E27FC236}">
                <a16:creationId xmlns:a16="http://schemas.microsoft.com/office/drawing/2014/main" id="{D671F66F-F984-96BD-A1EB-7E463704D23B}"/>
              </a:ext>
            </a:extLst>
          </p:cNvPr>
          <p:cNvSpPr txBox="1"/>
          <p:nvPr/>
        </p:nvSpPr>
        <p:spPr>
          <a:xfrm rot="20392744">
            <a:off x="2509786" y="5108427"/>
            <a:ext cx="1071716" cy="215444"/>
          </a:xfrm>
          <a:prstGeom prst="rect">
            <a:avLst/>
          </a:prstGeom>
          <a:noFill/>
        </p:spPr>
        <p:txBody>
          <a:bodyPr wrap="square" lIns="0" tIns="0" rIns="0" bIns="0" rtlCol="0">
            <a:spAutoFit/>
          </a:bodyPr>
          <a:lstStyle/>
          <a:p>
            <a:pPr algn="l"/>
            <a:r>
              <a:rPr lang="en-US" sz="1400" dirty="0">
                <a:solidFill>
                  <a:srgbClr val="303030"/>
                </a:solidFill>
              </a:rPr>
              <a:t>28 April</a:t>
            </a:r>
            <a:endParaRPr lang="en-GB" sz="1400" dirty="0">
              <a:solidFill>
                <a:srgbClr val="303030"/>
              </a:solidFill>
            </a:endParaRPr>
          </a:p>
        </p:txBody>
      </p:sp>
      <p:sp>
        <p:nvSpPr>
          <p:cNvPr id="16" name="TextBox 15">
            <a:extLst>
              <a:ext uri="{FF2B5EF4-FFF2-40B4-BE49-F238E27FC236}">
                <a16:creationId xmlns:a16="http://schemas.microsoft.com/office/drawing/2014/main" id="{DC10BC46-9205-7188-7CD0-685DC8960270}"/>
              </a:ext>
            </a:extLst>
          </p:cNvPr>
          <p:cNvSpPr txBox="1"/>
          <p:nvPr/>
        </p:nvSpPr>
        <p:spPr>
          <a:xfrm>
            <a:off x="2323655" y="4083460"/>
            <a:ext cx="1432380" cy="646331"/>
          </a:xfrm>
          <a:prstGeom prst="rect">
            <a:avLst/>
          </a:prstGeom>
          <a:noFill/>
        </p:spPr>
        <p:txBody>
          <a:bodyPr wrap="square" lIns="0" tIns="0" rIns="0" bIns="0" rtlCol="0">
            <a:spAutoFit/>
          </a:bodyPr>
          <a:lstStyle/>
          <a:p>
            <a:pPr algn="l"/>
            <a:r>
              <a:rPr lang="en-US" sz="1400" dirty="0">
                <a:solidFill>
                  <a:srgbClr val="303030"/>
                </a:solidFill>
              </a:rPr>
              <a:t>Increase of MF from 0.4 to 0.6 in MQTL 6R7</a:t>
            </a:r>
            <a:endParaRPr lang="en-GB" sz="1400" dirty="0">
              <a:solidFill>
                <a:srgbClr val="303030"/>
              </a:solidFill>
            </a:endParaRPr>
          </a:p>
        </p:txBody>
      </p:sp>
      <p:sp>
        <p:nvSpPr>
          <p:cNvPr id="17" name="TextBox 16">
            <a:extLst>
              <a:ext uri="{FF2B5EF4-FFF2-40B4-BE49-F238E27FC236}">
                <a16:creationId xmlns:a16="http://schemas.microsoft.com/office/drawing/2014/main" id="{7300D57A-FC93-21A2-5BE4-FD6B8DE67D16}"/>
              </a:ext>
            </a:extLst>
          </p:cNvPr>
          <p:cNvSpPr txBox="1"/>
          <p:nvPr/>
        </p:nvSpPr>
        <p:spPr>
          <a:xfrm rot="20392744">
            <a:off x="10249345" y="5143933"/>
            <a:ext cx="1071716" cy="215444"/>
          </a:xfrm>
          <a:prstGeom prst="rect">
            <a:avLst/>
          </a:prstGeom>
          <a:noFill/>
        </p:spPr>
        <p:txBody>
          <a:bodyPr wrap="square" lIns="0" tIns="0" rIns="0" bIns="0" rtlCol="0">
            <a:spAutoFit/>
          </a:bodyPr>
          <a:lstStyle/>
          <a:p>
            <a:pPr algn="l"/>
            <a:r>
              <a:rPr lang="en-US" sz="1400" dirty="0">
                <a:solidFill>
                  <a:srgbClr val="303030"/>
                </a:solidFill>
              </a:rPr>
              <a:t>31 May</a:t>
            </a:r>
            <a:endParaRPr lang="en-GB" sz="1400" dirty="0">
              <a:solidFill>
                <a:srgbClr val="303030"/>
              </a:solidFill>
            </a:endParaRPr>
          </a:p>
        </p:txBody>
      </p:sp>
      <p:sp>
        <p:nvSpPr>
          <p:cNvPr id="18" name="TextBox 17">
            <a:extLst>
              <a:ext uri="{FF2B5EF4-FFF2-40B4-BE49-F238E27FC236}">
                <a16:creationId xmlns:a16="http://schemas.microsoft.com/office/drawing/2014/main" id="{55346C77-894C-40B7-E6BA-262930A1D941}"/>
              </a:ext>
            </a:extLst>
          </p:cNvPr>
          <p:cNvSpPr txBox="1"/>
          <p:nvPr/>
        </p:nvSpPr>
        <p:spPr>
          <a:xfrm>
            <a:off x="9737513" y="3825034"/>
            <a:ext cx="1638363" cy="1077218"/>
          </a:xfrm>
          <a:prstGeom prst="rect">
            <a:avLst/>
          </a:prstGeom>
          <a:noFill/>
        </p:spPr>
        <p:txBody>
          <a:bodyPr wrap="square" lIns="0" tIns="0" rIns="0" bIns="0" rtlCol="0">
            <a:spAutoFit/>
          </a:bodyPr>
          <a:lstStyle/>
          <a:p>
            <a:pPr algn="l"/>
            <a:r>
              <a:rPr lang="en-US" sz="1400" dirty="0">
                <a:solidFill>
                  <a:srgbClr val="303030"/>
                </a:solidFill>
              </a:rPr>
              <a:t>Temporal increase of MF of BLMQI.03L1.B2E30_MQXA from 0.166 to 0.25</a:t>
            </a:r>
            <a:endParaRPr lang="en-GB" sz="1400" dirty="0">
              <a:solidFill>
                <a:srgbClr val="303030"/>
              </a:solidFill>
            </a:endParaRPr>
          </a:p>
        </p:txBody>
      </p:sp>
      <p:sp>
        <p:nvSpPr>
          <p:cNvPr id="19" name="TextBox 18">
            <a:extLst>
              <a:ext uri="{FF2B5EF4-FFF2-40B4-BE49-F238E27FC236}">
                <a16:creationId xmlns:a16="http://schemas.microsoft.com/office/drawing/2014/main" id="{2FC6B167-CED4-1354-3CD4-FC1C518388CC}"/>
              </a:ext>
            </a:extLst>
          </p:cNvPr>
          <p:cNvSpPr txBox="1"/>
          <p:nvPr/>
        </p:nvSpPr>
        <p:spPr>
          <a:xfrm rot="20392744">
            <a:off x="4217879" y="5103050"/>
            <a:ext cx="1071716" cy="215444"/>
          </a:xfrm>
          <a:prstGeom prst="rect">
            <a:avLst/>
          </a:prstGeom>
          <a:noFill/>
        </p:spPr>
        <p:txBody>
          <a:bodyPr wrap="square" lIns="0" tIns="0" rIns="0" bIns="0" rtlCol="0">
            <a:spAutoFit/>
          </a:bodyPr>
          <a:lstStyle/>
          <a:p>
            <a:pPr algn="l"/>
            <a:r>
              <a:rPr lang="en-US" sz="1400" dirty="0">
                <a:solidFill>
                  <a:srgbClr val="303030"/>
                </a:solidFill>
              </a:rPr>
              <a:t>12 May</a:t>
            </a:r>
            <a:endParaRPr lang="en-GB" sz="1400" dirty="0">
              <a:solidFill>
                <a:srgbClr val="303030"/>
              </a:solidFill>
            </a:endParaRPr>
          </a:p>
        </p:txBody>
      </p:sp>
      <p:sp>
        <p:nvSpPr>
          <p:cNvPr id="20" name="TextBox 19">
            <a:extLst>
              <a:ext uri="{FF2B5EF4-FFF2-40B4-BE49-F238E27FC236}">
                <a16:creationId xmlns:a16="http://schemas.microsoft.com/office/drawing/2014/main" id="{41BDC64C-90F6-52A1-7A19-69F7F616DB53}"/>
              </a:ext>
            </a:extLst>
          </p:cNvPr>
          <p:cNvSpPr txBox="1"/>
          <p:nvPr/>
        </p:nvSpPr>
        <p:spPr>
          <a:xfrm>
            <a:off x="4053308" y="3806182"/>
            <a:ext cx="1545729" cy="1077218"/>
          </a:xfrm>
          <a:prstGeom prst="rect">
            <a:avLst/>
          </a:prstGeom>
          <a:noFill/>
        </p:spPr>
        <p:txBody>
          <a:bodyPr wrap="square" lIns="0" tIns="0" rIns="0" bIns="0" rtlCol="0">
            <a:spAutoFit/>
          </a:bodyPr>
          <a:lstStyle/>
          <a:p>
            <a:pPr algn="l"/>
            <a:r>
              <a:rPr lang="en-US" sz="1400" dirty="0">
                <a:solidFill>
                  <a:srgbClr val="303030"/>
                </a:solidFill>
              </a:rPr>
              <a:t>Update of BLM Master thresholds in IR7 for Warm magnet MQW, Q6 MQTL</a:t>
            </a:r>
            <a:endParaRPr lang="en-GB" sz="1400" dirty="0">
              <a:solidFill>
                <a:srgbClr val="303030"/>
              </a:solidFill>
            </a:endParaRPr>
          </a:p>
        </p:txBody>
      </p:sp>
      <p:sp>
        <p:nvSpPr>
          <p:cNvPr id="7" name="TextBox 6">
            <a:extLst>
              <a:ext uri="{FF2B5EF4-FFF2-40B4-BE49-F238E27FC236}">
                <a16:creationId xmlns:a16="http://schemas.microsoft.com/office/drawing/2014/main" id="{DA40B28C-7B49-DE17-ABD5-4D6CBC002A5A}"/>
              </a:ext>
            </a:extLst>
          </p:cNvPr>
          <p:cNvSpPr txBox="1"/>
          <p:nvPr/>
        </p:nvSpPr>
        <p:spPr>
          <a:xfrm>
            <a:off x="1338565" y="2105278"/>
            <a:ext cx="1545729" cy="1021883"/>
          </a:xfrm>
          <a:prstGeom prst="rect">
            <a:avLst/>
          </a:prstGeom>
          <a:noFill/>
        </p:spPr>
        <p:txBody>
          <a:bodyPr wrap="square">
            <a:spAutoFit/>
          </a:bodyPr>
          <a:lstStyle/>
          <a:p>
            <a:pPr algn="ctr">
              <a:lnSpc>
                <a:spcPct val="150000"/>
              </a:lnSpc>
            </a:pPr>
            <a:r>
              <a:rPr lang="en-US" sz="1400" dirty="0"/>
              <a:t>Dumps in ADJUST RS12 (84s) MQTL 6R7</a:t>
            </a:r>
          </a:p>
        </p:txBody>
      </p:sp>
      <p:sp>
        <p:nvSpPr>
          <p:cNvPr id="22" name="TextBox 21">
            <a:extLst>
              <a:ext uri="{FF2B5EF4-FFF2-40B4-BE49-F238E27FC236}">
                <a16:creationId xmlns:a16="http://schemas.microsoft.com/office/drawing/2014/main" id="{BA623B64-458C-4D18-136A-DA338B502ADD}"/>
              </a:ext>
            </a:extLst>
          </p:cNvPr>
          <p:cNvSpPr txBox="1"/>
          <p:nvPr/>
        </p:nvSpPr>
        <p:spPr>
          <a:xfrm>
            <a:off x="6758575" y="2121549"/>
            <a:ext cx="1545729" cy="1345048"/>
          </a:xfrm>
          <a:prstGeom prst="rect">
            <a:avLst/>
          </a:prstGeom>
          <a:noFill/>
        </p:spPr>
        <p:txBody>
          <a:bodyPr wrap="square">
            <a:spAutoFit/>
          </a:bodyPr>
          <a:lstStyle/>
          <a:p>
            <a:pPr algn="ctr">
              <a:lnSpc>
                <a:spcPct val="150000"/>
              </a:lnSpc>
            </a:pPr>
            <a:r>
              <a:rPr lang="en-US" sz="1400" dirty="0"/>
              <a:t>TCP.C and TCP.B limiting at injection RS01 (40us)</a:t>
            </a:r>
          </a:p>
        </p:txBody>
      </p:sp>
      <p:sp>
        <p:nvSpPr>
          <p:cNvPr id="23" name="TextBox 22">
            <a:extLst>
              <a:ext uri="{FF2B5EF4-FFF2-40B4-BE49-F238E27FC236}">
                <a16:creationId xmlns:a16="http://schemas.microsoft.com/office/drawing/2014/main" id="{4E2E4E3B-980A-C68C-325B-E56CE7958BD1}"/>
              </a:ext>
            </a:extLst>
          </p:cNvPr>
          <p:cNvSpPr txBox="1"/>
          <p:nvPr/>
        </p:nvSpPr>
        <p:spPr>
          <a:xfrm>
            <a:off x="8778960" y="1712340"/>
            <a:ext cx="1545729" cy="1668214"/>
          </a:xfrm>
          <a:prstGeom prst="rect">
            <a:avLst/>
          </a:prstGeom>
          <a:noFill/>
        </p:spPr>
        <p:txBody>
          <a:bodyPr wrap="square">
            <a:spAutoFit/>
          </a:bodyPr>
          <a:lstStyle/>
          <a:p>
            <a:pPr algn="ctr">
              <a:lnSpc>
                <a:spcPct val="150000"/>
              </a:lnSpc>
            </a:pPr>
            <a:r>
              <a:rPr lang="en-US" sz="1400" dirty="0"/>
              <a:t>BLMQI.03L1.B2E30_MQXA dumps in RS10 (5.2s) due to conditioning 4L1</a:t>
            </a:r>
          </a:p>
        </p:txBody>
      </p:sp>
      <p:sp>
        <p:nvSpPr>
          <p:cNvPr id="24" name="TextBox 23">
            <a:extLst>
              <a:ext uri="{FF2B5EF4-FFF2-40B4-BE49-F238E27FC236}">
                <a16:creationId xmlns:a16="http://schemas.microsoft.com/office/drawing/2014/main" id="{D226E08A-A657-90DE-558A-A8296AC37A0B}"/>
              </a:ext>
            </a:extLst>
          </p:cNvPr>
          <p:cNvSpPr txBox="1"/>
          <p:nvPr/>
        </p:nvSpPr>
        <p:spPr>
          <a:xfrm>
            <a:off x="4878811" y="2264631"/>
            <a:ext cx="1545729" cy="1021883"/>
          </a:xfrm>
          <a:prstGeom prst="rect">
            <a:avLst/>
          </a:prstGeom>
          <a:noFill/>
        </p:spPr>
        <p:txBody>
          <a:bodyPr wrap="square">
            <a:spAutoFit/>
          </a:bodyPr>
          <a:lstStyle/>
          <a:p>
            <a:pPr algn="ctr">
              <a:lnSpc>
                <a:spcPct val="150000"/>
              </a:lnSpc>
            </a:pPr>
            <a:r>
              <a:rPr lang="en-US" sz="1400" dirty="0"/>
              <a:t>IR7 collimators limiting in RS12 in ADJUST</a:t>
            </a:r>
          </a:p>
        </p:txBody>
      </p:sp>
      <p:sp>
        <p:nvSpPr>
          <p:cNvPr id="25" name="TextBox 24">
            <a:extLst>
              <a:ext uri="{FF2B5EF4-FFF2-40B4-BE49-F238E27FC236}">
                <a16:creationId xmlns:a16="http://schemas.microsoft.com/office/drawing/2014/main" id="{8705CA05-56F5-343A-FAF1-E17CE8096D14}"/>
              </a:ext>
            </a:extLst>
          </p:cNvPr>
          <p:cNvSpPr txBox="1"/>
          <p:nvPr/>
        </p:nvSpPr>
        <p:spPr>
          <a:xfrm>
            <a:off x="3113505" y="2130463"/>
            <a:ext cx="1545729" cy="1345048"/>
          </a:xfrm>
          <a:prstGeom prst="rect">
            <a:avLst/>
          </a:prstGeom>
          <a:noFill/>
        </p:spPr>
        <p:txBody>
          <a:bodyPr wrap="square">
            <a:spAutoFit/>
          </a:bodyPr>
          <a:lstStyle/>
          <a:p>
            <a:pPr algn="ctr">
              <a:lnSpc>
                <a:spcPct val="150000"/>
              </a:lnSpc>
            </a:pPr>
            <a:r>
              <a:rPr lang="en-US" sz="1400" dirty="0"/>
              <a:t>Dump in ADJUST RS08 (655ms) MQW L7</a:t>
            </a:r>
          </a:p>
        </p:txBody>
      </p:sp>
      <p:sp>
        <p:nvSpPr>
          <p:cNvPr id="4" name="Oval 3">
            <a:extLst>
              <a:ext uri="{FF2B5EF4-FFF2-40B4-BE49-F238E27FC236}">
                <a16:creationId xmlns:a16="http://schemas.microsoft.com/office/drawing/2014/main" id="{94407B3F-33E9-0905-3C88-D3D7C619F228}"/>
              </a:ext>
            </a:extLst>
          </p:cNvPr>
          <p:cNvSpPr/>
          <p:nvPr/>
        </p:nvSpPr>
        <p:spPr>
          <a:xfrm>
            <a:off x="1338565" y="2028760"/>
            <a:ext cx="1545729" cy="135864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E8E1C532-2E2D-AD49-7A4F-011F4600BAE3}"/>
              </a:ext>
            </a:extLst>
          </p:cNvPr>
          <p:cNvSpPr/>
          <p:nvPr/>
        </p:nvSpPr>
        <p:spPr>
          <a:xfrm>
            <a:off x="3104248" y="2122616"/>
            <a:ext cx="1545729" cy="135864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0A7786DA-2B4E-CFD5-FFD2-2C972012C3AF}"/>
              </a:ext>
            </a:extLst>
          </p:cNvPr>
          <p:cNvSpPr/>
          <p:nvPr/>
        </p:nvSpPr>
        <p:spPr>
          <a:xfrm>
            <a:off x="4859495" y="2138200"/>
            <a:ext cx="1545729" cy="135864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65968CB3-6595-B129-DF6E-4C784F96934C}"/>
              </a:ext>
            </a:extLst>
          </p:cNvPr>
          <p:cNvSpPr/>
          <p:nvPr/>
        </p:nvSpPr>
        <p:spPr>
          <a:xfrm>
            <a:off x="6702818" y="2125462"/>
            <a:ext cx="1545729" cy="135864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6956D026-050C-C3BC-4369-0F26C81F803B}"/>
              </a:ext>
            </a:extLst>
          </p:cNvPr>
          <p:cNvSpPr/>
          <p:nvPr/>
        </p:nvSpPr>
        <p:spPr>
          <a:xfrm>
            <a:off x="8546141" y="1556293"/>
            <a:ext cx="1979845" cy="211545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Arrow Connector 28">
            <a:extLst>
              <a:ext uri="{FF2B5EF4-FFF2-40B4-BE49-F238E27FC236}">
                <a16:creationId xmlns:a16="http://schemas.microsoft.com/office/drawing/2014/main" id="{D73DB0B1-F472-033F-F982-DB4E894C4780}"/>
              </a:ext>
            </a:extLst>
          </p:cNvPr>
          <p:cNvCxnSpPr/>
          <p:nvPr/>
        </p:nvCxnSpPr>
        <p:spPr>
          <a:xfrm>
            <a:off x="2129345" y="3429000"/>
            <a:ext cx="0" cy="1537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C9954D4-4686-4144-A92A-97418F36D568}"/>
              </a:ext>
            </a:extLst>
          </p:cNvPr>
          <p:cNvCxnSpPr/>
          <p:nvPr/>
        </p:nvCxnSpPr>
        <p:spPr>
          <a:xfrm>
            <a:off x="3881945" y="3466597"/>
            <a:ext cx="0" cy="1537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E7C3A985-1E2B-3F83-23E4-7CA18AC5792B}"/>
              </a:ext>
            </a:extLst>
          </p:cNvPr>
          <p:cNvCxnSpPr/>
          <p:nvPr/>
        </p:nvCxnSpPr>
        <p:spPr>
          <a:xfrm>
            <a:off x="5632882" y="3466597"/>
            <a:ext cx="0" cy="1537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1E825DA-4A11-6EE0-A897-0CD332402281}"/>
              </a:ext>
            </a:extLst>
          </p:cNvPr>
          <p:cNvCxnSpPr/>
          <p:nvPr/>
        </p:nvCxnSpPr>
        <p:spPr>
          <a:xfrm>
            <a:off x="7431202" y="3466597"/>
            <a:ext cx="0" cy="1537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E8750E2A-59B9-2AFF-4937-D4CADB45BD6E}"/>
              </a:ext>
            </a:extLst>
          </p:cNvPr>
          <p:cNvCxnSpPr/>
          <p:nvPr/>
        </p:nvCxnSpPr>
        <p:spPr>
          <a:xfrm>
            <a:off x="9560992" y="3466597"/>
            <a:ext cx="0" cy="1537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3693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00" dirty="0"/>
              <a:t>Protons: Beam losses and margin to dump during Injection</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8</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sp>
        <p:nvSpPr>
          <p:cNvPr id="2" name="TextBox 1">
            <a:extLst>
              <a:ext uri="{FF2B5EF4-FFF2-40B4-BE49-F238E27FC236}">
                <a16:creationId xmlns:a16="http://schemas.microsoft.com/office/drawing/2014/main" id="{27CE1BB0-3D27-49EA-DDE9-6AAD13A026A8}"/>
              </a:ext>
            </a:extLst>
          </p:cNvPr>
          <p:cNvSpPr txBox="1"/>
          <p:nvPr/>
        </p:nvSpPr>
        <p:spPr>
          <a:xfrm>
            <a:off x="407987" y="599974"/>
            <a:ext cx="11376024" cy="4924425"/>
          </a:xfrm>
          <a:prstGeom prst="rect">
            <a:avLst/>
          </a:prstGeom>
          <a:noFill/>
        </p:spPr>
        <p:txBody>
          <a:bodyPr wrap="square" lIns="0" tIns="0" rIns="0" bIns="0" rtlCol="0">
            <a:spAutoFit/>
          </a:bodyPr>
          <a:lstStyle/>
          <a:p>
            <a:pPr marL="285750" indent="-285750" algn="l">
              <a:lnSpc>
                <a:spcPct val="150000"/>
              </a:lnSpc>
              <a:buFont typeface="Arial" panose="020B0604020202020204" pitchFamily="34" charset="0"/>
              <a:buChar char="•"/>
            </a:pPr>
            <a:r>
              <a:rPr lang="en-US" dirty="0"/>
              <a:t>Losses in IR7 dumping during injection (</a:t>
            </a:r>
            <a:r>
              <a:rPr lang="en-US" dirty="0">
                <a:solidFill>
                  <a:srgbClr val="FF0000"/>
                </a:solidFill>
              </a:rPr>
              <a:t>see talk by Y. Dutheil in JAPW Session 2</a:t>
            </a:r>
            <a:r>
              <a:rPr lang="en-US" dirty="0"/>
              <a:t>) with 236b trains in B1</a:t>
            </a:r>
          </a:p>
          <a:p>
            <a:pPr marL="285750" indent="-285750" algn="l">
              <a:lnSpc>
                <a:spcPct val="150000"/>
              </a:lnSpc>
              <a:buFont typeface="Arial" panose="020B0604020202020204" pitchFamily="34" charset="0"/>
              <a:buChar char="•"/>
            </a:pPr>
            <a:r>
              <a:rPr lang="en-US" dirty="0"/>
              <a:t>Fast losses in RS01 (40us) reaching the BLM maximum electronics limit of 23 </a:t>
            </a:r>
            <a:r>
              <a:rPr lang="en-US" dirty="0" err="1"/>
              <a:t>Gy</a:t>
            </a:r>
            <a:r>
              <a:rPr lang="en-US" dirty="0"/>
              <a:t>/s at the B1 primary horizontal and skew collimator BLMs (TCP.C and TCP.B)</a:t>
            </a:r>
          </a:p>
          <a:p>
            <a:pPr marL="285750" indent="-285750">
              <a:lnSpc>
                <a:spcPct val="150000"/>
              </a:lnSpc>
              <a:buFont typeface="Arial" panose="020B0604020202020204" pitchFamily="34" charset="0"/>
              <a:buChar char="•"/>
            </a:pPr>
            <a:r>
              <a:rPr lang="en-US" dirty="0"/>
              <a:t>Losses analyzed and studied correlation with multiple factors, see (see </a:t>
            </a:r>
            <a:r>
              <a:rPr lang="en-US" dirty="0" err="1"/>
              <a:t>B.Salvachua</a:t>
            </a:r>
            <a:r>
              <a:rPr lang="en-US" dirty="0"/>
              <a:t> in </a:t>
            </a:r>
            <a:r>
              <a:rPr lang="en-US" dirty="0">
                <a:hlinkClick r:id="rId3"/>
              </a:rPr>
              <a:t>BLMTWG #97 </a:t>
            </a:r>
            <a:r>
              <a:rPr lang="en-US" dirty="0"/>
              <a:t>and </a:t>
            </a:r>
            <a:r>
              <a:rPr lang="en-US" dirty="0" err="1"/>
              <a:t>F.Velotti</a:t>
            </a:r>
            <a:r>
              <a:rPr lang="en-US" dirty="0"/>
              <a:t> in </a:t>
            </a:r>
            <a:r>
              <a:rPr lang="en-US" dirty="0">
                <a:hlinkClick r:id="rId4"/>
              </a:rPr>
              <a:t>LBOC #152</a:t>
            </a:r>
            <a:r>
              <a:rPr lang="en-US" dirty="0"/>
              <a:t>)</a:t>
            </a:r>
          </a:p>
          <a:p>
            <a:pPr marL="285750" indent="-285750" algn="l">
              <a:lnSpc>
                <a:spcPct val="150000"/>
              </a:lnSpc>
              <a:buFont typeface="Arial" panose="020B0604020202020204" pitchFamily="34" charset="0"/>
              <a:buChar char="•"/>
            </a:pPr>
            <a:r>
              <a:rPr lang="en-US" dirty="0"/>
              <a:t>Simple calibration to obtain the number of </a:t>
            </a:r>
          </a:p>
          <a:p>
            <a:pPr algn="l">
              <a:lnSpc>
                <a:spcPct val="150000"/>
              </a:lnSpc>
            </a:pPr>
            <a:r>
              <a:rPr lang="en-US" dirty="0"/>
              <a:t> lost protons at the moment of injection</a:t>
            </a:r>
          </a:p>
          <a:p>
            <a:pPr marL="285750" indent="-285750" algn="l">
              <a:lnSpc>
                <a:spcPct val="150000"/>
              </a:lnSpc>
              <a:buFont typeface="Arial" panose="020B0604020202020204" pitchFamily="34" charset="0"/>
              <a:buChar char="•"/>
            </a:pPr>
            <a:r>
              <a:rPr lang="en-US" dirty="0"/>
              <a:t>Known from BLM latency tests that a pilot</a:t>
            </a:r>
          </a:p>
          <a:p>
            <a:pPr algn="l">
              <a:lnSpc>
                <a:spcPct val="150000"/>
              </a:lnSpc>
            </a:pPr>
            <a:r>
              <a:rPr lang="en-US" dirty="0"/>
              <a:t> lost at the TCPs reaches the BLM saturation limit</a:t>
            </a:r>
          </a:p>
          <a:p>
            <a:pPr marL="285750" indent="-285750" algn="l">
              <a:lnSpc>
                <a:spcPct val="150000"/>
              </a:lnSpc>
              <a:buFont typeface="Arial" panose="020B0604020202020204" pitchFamily="34" charset="0"/>
              <a:buChar char="•"/>
            </a:pPr>
            <a:endParaRPr lang="en-US" dirty="0"/>
          </a:p>
          <a:p>
            <a:pPr algn="l">
              <a:lnSpc>
                <a:spcPct val="150000"/>
              </a:lnSpc>
            </a:pPr>
            <a:endParaRPr lang="en-US" sz="2000" dirty="0"/>
          </a:p>
          <a:p>
            <a:pPr algn="l"/>
            <a:endParaRPr lang="en-US" sz="2000" dirty="0"/>
          </a:p>
        </p:txBody>
      </p:sp>
      <p:pic>
        <p:nvPicPr>
          <p:cNvPr id="4" name="Image" descr="Image">
            <a:extLst>
              <a:ext uri="{FF2B5EF4-FFF2-40B4-BE49-F238E27FC236}">
                <a16:creationId xmlns:a16="http://schemas.microsoft.com/office/drawing/2014/main" id="{078DD630-FF8B-130A-2DB3-2C09DF933AE2}"/>
              </a:ext>
            </a:extLst>
          </p:cNvPr>
          <p:cNvPicPr>
            <a:picLocks noChangeAspect="1"/>
          </p:cNvPicPr>
          <p:nvPr/>
        </p:nvPicPr>
        <p:blipFill rotWithShape="1">
          <a:blip r:embed="rId5"/>
          <a:srcRect l="31488" t="11193" r="4123" b="11981"/>
          <a:stretch/>
        </p:blipFill>
        <p:spPr>
          <a:xfrm>
            <a:off x="5826124" y="2514266"/>
            <a:ext cx="5467364" cy="3527275"/>
          </a:xfrm>
          <a:prstGeom prst="rect">
            <a:avLst/>
          </a:prstGeom>
          <a:ln w="12700">
            <a:miter lim="400000"/>
          </a:ln>
        </p:spPr>
      </p:pic>
    </p:spTree>
    <p:extLst>
      <p:ext uri="{BB962C8B-B14F-4D97-AF65-F5344CB8AC3E}">
        <p14:creationId xmlns:p14="http://schemas.microsoft.com/office/powerpoint/2010/main" val="178182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234848"/>
            <a:ext cx="11376025" cy="365126"/>
          </a:xfrm>
        </p:spPr>
        <p:txBody>
          <a:bodyPr/>
          <a:lstStyle/>
          <a:p>
            <a:r>
              <a:rPr lang="en-US" sz="2667" dirty="0"/>
              <a:t>Protons: Beam losses and margin to dump during Injection</a:t>
            </a:r>
          </a:p>
        </p:txBody>
      </p:sp>
      <p:sp>
        <p:nvSpPr>
          <p:cNvPr id="46" name="Footer Placeholder 45">
            <a:extLst>
              <a:ext uri="{FF2B5EF4-FFF2-40B4-BE49-F238E27FC236}">
                <a16:creationId xmlns:a16="http://schemas.microsoft.com/office/drawing/2014/main" id="{1654AE99-9C08-E01B-E0A5-F5CD6FEC87A2}"/>
              </a:ext>
            </a:extLst>
          </p:cNvPr>
          <p:cNvSpPr>
            <a:spLocks noGrp="1"/>
          </p:cNvSpPr>
          <p:nvPr>
            <p:ph type="ftr" sz="quarter" idx="11"/>
          </p:nvPr>
        </p:nvSpPr>
        <p:spPr/>
        <p:txBody>
          <a:bodyPr/>
          <a:lstStyle/>
          <a:p>
            <a:r>
              <a:rPr lang="en-GB"/>
              <a:t>S.Morales - BLM thresholds and beam losses for protons and ions</a:t>
            </a:r>
            <a:endParaRPr lang="en-US" dirty="0"/>
          </a:p>
        </p:txBody>
      </p:sp>
      <p:sp>
        <p:nvSpPr>
          <p:cNvPr id="47" name="Slide Number Placeholder 46">
            <a:extLst>
              <a:ext uri="{FF2B5EF4-FFF2-40B4-BE49-F238E27FC236}">
                <a16:creationId xmlns:a16="http://schemas.microsoft.com/office/drawing/2014/main" id="{C201445D-9E4B-B088-181C-9250AD596D77}"/>
              </a:ext>
            </a:extLst>
          </p:cNvPr>
          <p:cNvSpPr>
            <a:spLocks noGrp="1"/>
          </p:cNvSpPr>
          <p:nvPr>
            <p:ph type="sldNum" sz="quarter" idx="12"/>
          </p:nvPr>
        </p:nvSpPr>
        <p:spPr/>
        <p:txBody>
          <a:bodyPr/>
          <a:lstStyle/>
          <a:p>
            <a:fld id="{17918391-D411-FE40-AAD7-861AE5233E0E}" type="slidenum">
              <a:rPr lang="en-US" smtClean="0"/>
              <a:pPr/>
              <a:t>9</a:t>
            </a:fld>
            <a:endParaRPr lang="en-US" dirty="0"/>
          </a:p>
        </p:txBody>
      </p:sp>
      <p:sp>
        <p:nvSpPr>
          <p:cNvPr id="5" name="Date Placeholder 4">
            <a:extLst>
              <a:ext uri="{FF2B5EF4-FFF2-40B4-BE49-F238E27FC236}">
                <a16:creationId xmlns:a16="http://schemas.microsoft.com/office/drawing/2014/main" id="{B8EC35FE-F196-F040-9AEC-842E9DAEA2C9}"/>
              </a:ext>
            </a:extLst>
          </p:cNvPr>
          <p:cNvSpPr>
            <a:spLocks noGrp="1"/>
          </p:cNvSpPr>
          <p:nvPr>
            <p:ph type="dt" sz="half" idx="10"/>
          </p:nvPr>
        </p:nvSpPr>
        <p:spPr/>
        <p:txBody>
          <a:bodyPr/>
          <a:lstStyle/>
          <a:p>
            <a:r>
              <a:rPr lang="en-US"/>
              <a:t>6 December 2023</a:t>
            </a:r>
            <a:endParaRPr lang="en-US" dirty="0"/>
          </a:p>
        </p:txBody>
      </p:sp>
      <p:sp>
        <p:nvSpPr>
          <p:cNvPr id="6" name="TextBox 5">
            <a:extLst>
              <a:ext uri="{FF2B5EF4-FFF2-40B4-BE49-F238E27FC236}">
                <a16:creationId xmlns:a16="http://schemas.microsoft.com/office/drawing/2014/main" id="{02322249-7ED9-2A22-0733-1E188D793571}"/>
              </a:ext>
            </a:extLst>
          </p:cNvPr>
          <p:cNvSpPr txBox="1"/>
          <p:nvPr/>
        </p:nvSpPr>
        <p:spPr>
          <a:xfrm>
            <a:off x="407988" y="501651"/>
            <a:ext cx="11376025" cy="1195199"/>
          </a:xfrm>
          <a:prstGeom prst="rect">
            <a:avLst/>
          </a:prstGeom>
          <a:noFill/>
        </p:spPr>
        <p:txBody>
          <a:bodyPr wrap="square" lIns="0" tIns="0" rIns="0" bIns="0" rtlCol="0">
            <a:spAutoFit/>
          </a:bodyPr>
          <a:lstStyle/>
          <a:p>
            <a:pPr lvl="1">
              <a:lnSpc>
                <a:spcPct val="150000"/>
              </a:lnSpc>
            </a:pPr>
            <a:endParaRPr lang="en-US" dirty="0"/>
          </a:p>
          <a:p>
            <a:pPr marL="742950" lvl="1" indent="-285750">
              <a:lnSpc>
                <a:spcPct val="150000"/>
              </a:lnSpc>
              <a:buFont typeface="Wingdings" panose="05000000000000000000" pitchFamily="2" charset="2"/>
              <a:buChar char="§"/>
            </a:pPr>
            <a:endParaRPr lang="en-US" dirty="0"/>
          </a:p>
          <a:p>
            <a:pPr>
              <a:lnSpc>
                <a:spcPct val="150000"/>
              </a:lnSpc>
            </a:pPr>
            <a:endParaRPr lang="en-US" dirty="0"/>
          </a:p>
        </p:txBody>
      </p:sp>
      <p:pic>
        <p:nvPicPr>
          <p:cNvPr id="9" name="Picture 8">
            <a:extLst>
              <a:ext uri="{FF2B5EF4-FFF2-40B4-BE49-F238E27FC236}">
                <a16:creationId xmlns:a16="http://schemas.microsoft.com/office/drawing/2014/main" id="{1F4CB333-70A7-3C70-DEA8-89E53D1677F3}"/>
              </a:ext>
            </a:extLst>
          </p:cNvPr>
          <p:cNvPicPr>
            <a:picLocks noChangeAspect="1"/>
          </p:cNvPicPr>
          <p:nvPr/>
        </p:nvPicPr>
        <p:blipFill rotWithShape="1">
          <a:blip r:embed="rId3"/>
          <a:srcRect l="7523" t="6448" r="7601" b="4726"/>
          <a:stretch/>
        </p:blipFill>
        <p:spPr>
          <a:xfrm>
            <a:off x="707924" y="599975"/>
            <a:ext cx="10766322" cy="5633678"/>
          </a:xfrm>
          <a:prstGeom prst="rect">
            <a:avLst/>
          </a:prstGeom>
        </p:spPr>
      </p:pic>
      <p:sp>
        <p:nvSpPr>
          <p:cNvPr id="4" name="TextBox 3">
            <a:extLst>
              <a:ext uri="{FF2B5EF4-FFF2-40B4-BE49-F238E27FC236}">
                <a16:creationId xmlns:a16="http://schemas.microsoft.com/office/drawing/2014/main" id="{B7803997-77EE-45F6-D1C0-AEF7E3E94D9E}"/>
              </a:ext>
            </a:extLst>
          </p:cNvPr>
          <p:cNvSpPr txBox="1"/>
          <p:nvPr/>
        </p:nvSpPr>
        <p:spPr>
          <a:xfrm>
            <a:off x="1530555" y="1041698"/>
            <a:ext cx="2290916" cy="830997"/>
          </a:xfrm>
          <a:prstGeom prst="rect">
            <a:avLst/>
          </a:prstGeom>
          <a:noFill/>
        </p:spPr>
        <p:txBody>
          <a:bodyPr wrap="square" lIns="0" tIns="0" rIns="0" bIns="0" rtlCol="0">
            <a:spAutoFit/>
          </a:bodyPr>
          <a:lstStyle/>
          <a:p>
            <a:pPr algn="l"/>
            <a:r>
              <a:rPr lang="en-US" dirty="0"/>
              <a:t>Results from BLM calibration RS01  (40us)</a:t>
            </a:r>
            <a:endParaRPr lang="en-GB" dirty="0"/>
          </a:p>
        </p:txBody>
      </p:sp>
      <p:sp>
        <p:nvSpPr>
          <p:cNvPr id="11" name="Arrow: Left-Right 10">
            <a:extLst>
              <a:ext uri="{FF2B5EF4-FFF2-40B4-BE49-F238E27FC236}">
                <a16:creationId xmlns:a16="http://schemas.microsoft.com/office/drawing/2014/main" id="{F5B428AB-E94B-F3AB-D153-98A52A6BBB67}"/>
              </a:ext>
            </a:extLst>
          </p:cNvPr>
          <p:cNvSpPr/>
          <p:nvPr/>
        </p:nvSpPr>
        <p:spPr>
          <a:xfrm>
            <a:off x="1853381" y="1931294"/>
            <a:ext cx="4139380" cy="232513"/>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Left-Right 11">
            <a:extLst>
              <a:ext uri="{FF2B5EF4-FFF2-40B4-BE49-F238E27FC236}">
                <a16:creationId xmlns:a16="http://schemas.microsoft.com/office/drawing/2014/main" id="{E1905524-2491-F7F9-D62C-27537436B2E4}"/>
              </a:ext>
            </a:extLst>
          </p:cNvPr>
          <p:cNvSpPr/>
          <p:nvPr/>
        </p:nvSpPr>
        <p:spPr>
          <a:xfrm>
            <a:off x="5992761" y="1931293"/>
            <a:ext cx="614516" cy="232513"/>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Left-Right 12">
            <a:extLst>
              <a:ext uri="{FF2B5EF4-FFF2-40B4-BE49-F238E27FC236}">
                <a16:creationId xmlns:a16="http://schemas.microsoft.com/office/drawing/2014/main" id="{D5BDA6F8-36C0-732C-94F9-DBB61963C242}"/>
              </a:ext>
            </a:extLst>
          </p:cNvPr>
          <p:cNvSpPr/>
          <p:nvPr/>
        </p:nvSpPr>
        <p:spPr>
          <a:xfrm>
            <a:off x="6607276" y="1931292"/>
            <a:ext cx="4139379" cy="232513"/>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4C68A501-B69C-6670-68E3-192DD1355A5A}"/>
              </a:ext>
            </a:extLst>
          </p:cNvPr>
          <p:cNvSpPr txBox="1"/>
          <p:nvPr/>
        </p:nvSpPr>
        <p:spPr>
          <a:xfrm>
            <a:off x="5992761" y="1656491"/>
            <a:ext cx="2290916" cy="276999"/>
          </a:xfrm>
          <a:prstGeom prst="rect">
            <a:avLst/>
          </a:prstGeom>
          <a:noFill/>
        </p:spPr>
        <p:txBody>
          <a:bodyPr wrap="square" lIns="0" tIns="0" rIns="0" bIns="0" rtlCol="0">
            <a:spAutoFit/>
          </a:bodyPr>
          <a:lstStyle/>
          <a:p>
            <a:pPr algn="l"/>
            <a:r>
              <a:rPr lang="en-US" dirty="0"/>
              <a:t>MF=0.6</a:t>
            </a:r>
            <a:endParaRPr lang="en-GB" dirty="0"/>
          </a:p>
        </p:txBody>
      </p:sp>
      <p:sp>
        <p:nvSpPr>
          <p:cNvPr id="15" name="TextBox 14">
            <a:extLst>
              <a:ext uri="{FF2B5EF4-FFF2-40B4-BE49-F238E27FC236}">
                <a16:creationId xmlns:a16="http://schemas.microsoft.com/office/drawing/2014/main" id="{308548E8-3B18-08EF-3BF3-713969D34D83}"/>
              </a:ext>
            </a:extLst>
          </p:cNvPr>
          <p:cNvSpPr txBox="1"/>
          <p:nvPr/>
        </p:nvSpPr>
        <p:spPr>
          <a:xfrm>
            <a:off x="3704282" y="1647620"/>
            <a:ext cx="2290916" cy="276999"/>
          </a:xfrm>
          <a:prstGeom prst="rect">
            <a:avLst/>
          </a:prstGeom>
          <a:noFill/>
        </p:spPr>
        <p:txBody>
          <a:bodyPr wrap="square" lIns="0" tIns="0" rIns="0" bIns="0" rtlCol="0">
            <a:spAutoFit/>
          </a:bodyPr>
          <a:lstStyle/>
          <a:p>
            <a:pPr algn="l"/>
            <a:r>
              <a:rPr lang="en-US" dirty="0"/>
              <a:t>MF=0.4</a:t>
            </a:r>
            <a:endParaRPr lang="en-GB" dirty="0"/>
          </a:p>
        </p:txBody>
      </p:sp>
      <p:sp>
        <p:nvSpPr>
          <p:cNvPr id="16" name="TextBox 15">
            <a:extLst>
              <a:ext uri="{FF2B5EF4-FFF2-40B4-BE49-F238E27FC236}">
                <a16:creationId xmlns:a16="http://schemas.microsoft.com/office/drawing/2014/main" id="{DDED0983-533B-6216-8FA0-4DC6EC4D53BE}"/>
              </a:ext>
            </a:extLst>
          </p:cNvPr>
          <p:cNvSpPr txBox="1"/>
          <p:nvPr/>
        </p:nvSpPr>
        <p:spPr>
          <a:xfrm>
            <a:off x="8062451" y="1656491"/>
            <a:ext cx="2290916" cy="276999"/>
          </a:xfrm>
          <a:prstGeom prst="rect">
            <a:avLst/>
          </a:prstGeom>
          <a:noFill/>
        </p:spPr>
        <p:txBody>
          <a:bodyPr wrap="square" lIns="0" tIns="0" rIns="0" bIns="0" rtlCol="0">
            <a:spAutoFit/>
          </a:bodyPr>
          <a:lstStyle/>
          <a:p>
            <a:pPr algn="l"/>
            <a:r>
              <a:rPr lang="en-US" dirty="0"/>
              <a:t>MF=1</a:t>
            </a:r>
            <a:endParaRPr lang="en-GB" dirty="0"/>
          </a:p>
        </p:txBody>
      </p:sp>
      <p:sp>
        <p:nvSpPr>
          <p:cNvPr id="2" name="TextBox 1">
            <a:extLst>
              <a:ext uri="{FF2B5EF4-FFF2-40B4-BE49-F238E27FC236}">
                <a16:creationId xmlns:a16="http://schemas.microsoft.com/office/drawing/2014/main" id="{B3C39DDC-9749-373A-549E-42542EF29C6C}"/>
              </a:ext>
            </a:extLst>
          </p:cNvPr>
          <p:cNvSpPr txBox="1"/>
          <p:nvPr/>
        </p:nvSpPr>
        <p:spPr>
          <a:xfrm>
            <a:off x="7713406" y="2591376"/>
            <a:ext cx="2290916" cy="553998"/>
          </a:xfrm>
          <a:prstGeom prst="rect">
            <a:avLst/>
          </a:prstGeom>
          <a:noFill/>
        </p:spPr>
        <p:txBody>
          <a:bodyPr wrap="square" lIns="0" tIns="0" rIns="0" bIns="0" rtlCol="0">
            <a:spAutoFit/>
          </a:bodyPr>
          <a:lstStyle/>
          <a:p>
            <a:pPr algn="l"/>
            <a:r>
              <a:rPr lang="en-US" dirty="0"/>
              <a:t>38 B1 dumps from losses on TCP.C</a:t>
            </a:r>
            <a:endParaRPr lang="en-GB" dirty="0">
              <a:solidFill>
                <a:srgbClr val="FF0000"/>
              </a:solidFill>
            </a:endParaRPr>
          </a:p>
        </p:txBody>
      </p:sp>
      <p:sp>
        <p:nvSpPr>
          <p:cNvPr id="7" name="TextBox 6">
            <a:extLst>
              <a:ext uri="{FF2B5EF4-FFF2-40B4-BE49-F238E27FC236}">
                <a16:creationId xmlns:a16="http://schemas.microsoft.com/office/drawing/2014/main" id="{2EBF84CB-6550-FD4D-957F-62D84EC53825}"/>
              </a:ext>
            </a:extLst>
          </p:cNvPr>
          <p:cNvSpPr txBox="1"/>
          <p:nvPr/>
        </p:nvSpPr>
        <p:spPr>
          <a:xfrm>
            <a:off x="1413366" y="3316274"/>
            <a:ext cx="2290916" cy="553998"/>
          </a:xfrm>
          <a:prstGeom prst="rect">
            <a:avLst/>
          </a:prstGeom>
          <a:noFill/>
        </p:spPr>
        <p:txBody>
          <a:bodyPr wrap="square" lIns="0" tIns="0" rIns="0" bIns="0" rtlCol="0">
            <a:spAutoFit/>
          </a:bodyPr>
          <a:lstStyle/>
          <a:p>
            <a:pPr algn="l"/>
            <a:r>
              <a:rPr lang="en-US" dirty="0">
                <a:solidFill>
                  <a:srgbClr val="FF0000"/>
                </a:solidFill>
              </a:rPr>
              <a:t>Saturation level 6.8e8 protons</a:t>
            </a:r>
            <a:endParaRPr lang="en-GB" dirty="0">
              <a:solidFill>
                <a:srgbClr val="FF0000"/>
              </a:solidFill>
            </a:endParaRPr>
          </a:p>
        </p:txBody>
      </p:sp>
    </p:spTree>
    <p:extLst>
      <p:ext uri="{BB962C8B-B14F-4D97-AF65-F5344CB8AC3E}">
        <p14:creationId xmlns:p14="http://schemas.microsoft.com/office/powerpoint/2010/main" val="2855212644"/>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16167</TotalTime>
  <Words>6922</Words>
  <Application>Microsoft Office PowerPoint</Application>
  <PresentationFormat>Widescreen</PresentationFormat>
  <Paragraphs>927</Paragraphs>
  <Slides>59</Slides>
  <Notes>53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59</vt:i4>
      </vt:variant>
    </vt:vector>
  </HeadingPairs>
  <TitlesOfParts>
    <vt:vector size="65" baseType="lpstr">
      <vt:lpstr>Arial</vt:lpstr>
      <vt:lpstr>Calibri</vt:lpstr>
      <vt:lpstr>Cambria Math</vt:lpstr>
      <vt:lpstr>Liberation Sans</vt:lpstr>
      <vt:lpstr>Wingdings</vt:lpstr>
      <vt:lpstr>Office Theme</vt:lpstr>
      <vt:lpstr>BLM thresholds and beam losses for protons and ions</vt:lpstr>
      <vt:lpstr>Outline of presentation</vt:lpstr>
      <vt:lpstr>PowerPoint Presentation</vt:lpstr>
      <vt:lpstr>BLM thresholds</vt:lpstr>
      <vt:lpstr>BLM thresholds strategy for protons</vt:lpstr>
      <vt:lpstr>BLM thresholds strategy for protons</vt:lpstr>
      <vt:lpstr>BLM thresholds strategy for protons</vt:lpstr>
      <vt:lpstr>Protons: Beam losses and margin to dump during Injection</vt:lpstr>
      <vt:lpstr>Protons: Beam losses and margin to dump during Injection</vt:lpstr>
      <vt:lpstr>Protons: Beam losses and margin to dump during Injection</vt:lpstr>
      <vt:lpstr>Protons: Beam losses and margin to dump during Injection</vt:lpstr>
      <vt:lpstr>Protons: Beam losses and margin to dump during Injection</vt:lpstr>
      <vt:lpstr>Protons: Beam losses and margin to dump during Injection</vt:lpstr>
      <vt:lpstr>PowerPoint Presentation</vt:lpstr>
      <vt:lpstr>Protons: Beam losses and margin to dump during start of RAMP</vt:lpstr>
      <vt:lpstr>Protons: Beam losses and margin to dump during start of RAMP</vt:lpstr>
      <vt:lpstr>Protons: Beam losses and margin to dump during end of RAMP</vt:lpstr>
      <vt:lpstr>Protons: Beam losses and margin to dump during ADJUST</vt:lpstr>
      <vt:lpstr>Protons: Beam losses and margin to dump during ADJUST</vt:lpstr>
      <vt:lpstr>PowerPoint Presentation</vt:lpstr>
      <vt:lpstr>PowerPoint Presentation</vt:lpstr>
      <vt:lpstr>PowerPoint Presentation</vt:lpstr>
      <vt:lpstr>PowerPoint Presentation</vt:lpstr>
      <vt:lpstr>PowerPoint Presentation</vt:lpstr>
      <vt:lpstr>Pb ions: Beam losses and margin to dump during start of RAMP</vt:lpstr>
      <vt:lpstr>Pb ions: Beam losses and margin to dump during end of RAMP</vt:lpstr>
      <vt:lpstr>RS06 100Hz data  </vt:lpstr>
      <vt:lpstr>RS06 100Hz data  </vt:lpstr>
      <vt:lpstr>Pb ions: Beam losses and margin to dump during end of RAMP</vt:lpstr>
      <vt:lpstr>Pb ions: Beam losses and margin to dump during end of RAMP</vt:lpstr>
      <vt:lpstr>Pb ions: Beam losses and margin to dump during end of RAMP</vt:lpstr>
      <vt:lpstr>Pb ions: Beam losses and margin to dump during ADJUST</vt:lpstr>
      <vt:lpstr>Pb ions: Beam losses and margin to dump during ADJUST</vt:lpstr>
      <vt:lpstr>Pb ions: Beam losses and margin to dump during ADJUST</vt:lpstr>
      <vt:lpstr>Pb ions: Beam losses and margin to dump during STABLE</vt:lpstr>
      <vt:lpstr>Pb ions: Beam losses and margin to dump during STABLE</vt:lpstr>
      <vt:lpstr>Pb ions: Beam losses and margin to dump during STABLE</vt:lpstr>
      <vt:lpstr>Lessons learnt for the next Ion Run</vt:lpstr>
      <vt:lpstr>Summary</vt:lpstr>
      <vt:lpstr>Backup slides</vt:lpstr>
      <vt:lpstr>BLM thresholds strategy for protons</vt:lpstr>
      <vt:lpstr>BLM thresholds strategy for protons</vt:lpstr>
      <vt:lpstr>BLM thresholds strategy for protons</vt:lpstr>
      <vt:lpstr>Protons: Beam losses and margin to dump during Injection</vt:lpstr>
      <vt:lpstr>Protons: Beam losses and margin to dump during Injection</vt:lpstr>
      <vt:lpstr>Protons: Beam losses and margin to dump during Injection</vt:lpstr>
      <vt:lpstr>Protons: Beam losses and margin to dump during Injection</vt:lpstr>
      <vt:lpstr>Protons: Beam losses and margin to dump during start of RAMP</vt:lpstr>
      <vt:lpstr>Protons: Beam losses and margin to dump during end of RAMP</vt:lpstr>
      <vt:lpstr>Protons: Beam losses and margin to dump during ADJUST</vt:lpstr>
      <vt:lpstr>Protons: Beam losses and margin to dump during STABLE</vt:lpstr>
      <vt:lpstr>Protons: Beam losses and margin to dump during STABLE</vt:lpstr>
      <vt:lpstr>PowerPoint Presentation</vt:lpstr>
      <vt:lpstr>PowerPoint Presentation</vt:lpstr>
      <vt:lpstr>Ions: Beam losses and margin to dump during start of RAMP</vt:lpstr>
      <vt:lpstr>Ions: Beam losses and margin to dump during end of RAMP</vt:lpstr>
      <vt:lpstr>Ions: Beam losses and margin to dump during end of RAMP</vt:lpstr>
      <vt:lpstr>Ions: Beam losses and margin to dump during ADJUST</vt:lpstr>
      <vt:lpstr>Ions: Beam losses and margin to dump during STABLE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Debriefing of MD6949</dc:title>
  <dc:creator>Eva Calvo</dc:creator>
  <cp:lastModifiedBy>Sara Morales Vigo</cp:lastModifiedBy>
  <cp:revision>389</cp:revision>
  <dcterms:created xsi:type="dcterms:W3CDTF">2022-07-14T10:15:25Z</dcterms:created>
  <dcterms:modified xsi:type="dcterms:W3CDTF">2023-12-06T13:09:09Z</dcterms:modified>
</cp:coreProperties>
</file>