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94" r:id="rId2"/>
    <p:sldId id="1180" r:id="rId3"/>
    <p:sldId id="1165" r:id="rId4"/>
    <p:sldId id="1164" r:id="rId5"/>
    <p:sldId id="1172" r:id="rId6"/>
    <p:sldId id="1181" r:id="rId7"/>
    <p:sldId id="1161" r:id="rId8"/>
    <p:sldId id="1160" r:id="rId9"/>
    <p:sldId id="1173" r:id="rId10"/>
    <p:sldId id="1185" r:id="rId11"/>
    <p:sldId id="1153" r:id="rId12"/>
    <p:sldId id="338" r:id="rId13"/>
    <p:sldId id="1150" r:id="rId14"/>
    <p:sldId id="1162" r:id="rId15"/>
    <p:sldId id="1156" r:id="rId16"/>
    <p:sldId id="1148" r:id="rId17"/>
    <p:sldId id="1157" r:id="rId18"/>
    <p:sldId id="1186" r:id="rId19"/>
    <p:sldId id="296" r:id="rId20"/>
    <p:sldId id="1141" r:id="rId21"/>
    <p:sldId id="1149" r:id="rId2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CAAA98F-FD5D-63D1-8CFC-95E127A3CE50}" name="Alice Marie Goillot" initials="AG" userId="S::alice.marie.goillot@cern.ch::a4f1e4a9-bec3-4bc7-a953-371c8b4dbb60" providerId="AD"/>
  <p188:author id="{26A624B4-73A8-ABE3-2385-AA97BE136CC8}" name="Nikolaos Charitonidis" initials="NC" userId="S::charitonick@hotmail.com::f8cdef31-a31e-4b4a-93e4-5f571e91255a_1:live.com:00011D674C35014C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E75B6"/>
    <a:srgbClr val="BDD7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938AA2-59CC-47A0-9BE7-D29C2A34ECA8}" v="86" dt="2023-12-05T18:10:36.027"/>
    <p1510:client id="{A80EA8AD-2D37-4116-BEB0-A06BD6BDB2C7}" v="184" dt="2023-12-05T17:48:04.984"/>
    <p1510:client id="{BC29DE62-15AB-43A4-B854-D24F7BB1E159}" v="338" dt="2023-12-05T17:27:22.433"/>
    <p1510:client id="{E09634BE-C072-4F0C-AC7F-3C60BBDCC13B}" v="6" dt="2023-12-05T17:55:05.810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05" autoAdjust="0"/>
    <p:restoredTop sz="96247" autoAdjust="0"/>
  </p:normalViewPr>
  <p:slideViewPr>
    <p:cSldViewPr snapToObjects="1">
      <p:cViewPr varScale="1">
        <p:scale>
          <a:sx n="123" d="100"/>
          <a:sy n="123" d="100"/>
        </p:scale>
        <p:origin x="150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32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ce Marie Goillot" clId="Web-{A80EA8AD-2D37-4116-BEB0-A06BD6BDB2C7}"/>
    <pc:docChg chg="addSld delSld modSld sldOrd">
      <pc:chgData name="Alice Marie Goillot" userId="" providerId="" clId="Web-{A80EA8AD-2D37-4116-BEB0-A06BD6BDB2C7}" dt="2023-12-05T17:48:04.984" v="130"/>
      <pc:docMkLst>
        <pc:docMk/>
      </pc:docMkLst>
      <pc:sldChg chg="modSp addAnim delAnim">
        <pc:chgData name="Alice Marie Goillot" userId="" providerId="" clId="Web-{A80EA8AD-2D37-4116-BEB0-A06BD6BDB2C7}" dt="2023-12-05T17:38:48.792" v="51" actId="1076"/>
        <pc:sldMkLst>
          <pc:docMk/>
          <pc:sldMk cId="1104806842" sldId="338"/>
        </pc:sldMkLst>
        <pc:spChg chg="mod">
          <ac:chgData name="Alice Marie Goillot" userId="" providerId="" clId="Web-{A80EA8AD-2D37-4116-BEB0-A06BD6BDB2C7}" dt="2023-12-05T17:38:35.885" v="49" actId="20577"/>
          <ac:spMkLst>
            <pc:docMk/>
            <pc:sldMk cId="1104806842" sldId="338"/>
            <ac:spMk id="2" creationId="{3B770B02-DEB3-4703-8636-225ECA465A20}"/>
          </ac:spMkLst>
        </pc:spChg>
        <pc:spChg chg="mod">
          <ac:chgData name="Alice Marie Goillot" userId="" providerId="" clId="Web-{A80EA8AD-2D37-4116-BEB0-A06BD6BDB2C7}" dt="2023-12-05T17:37:11.175" v="12" actId="20577"/>
          <ac:spMkLst>
            <pc:docMk/>
            <pc:sldMk cId="1104806842" sldId="338"/>
            <ac:spMk id="7" creationId="{68E99EF9-2DB8-905B-FF16-552F150C0B4C}"/>
          </ac:spMkLst>
        </pc:spChg>
        <pc:spChg chg="mod">
          <ac:chgData name="Alice Marie Goillot" userId="" providerId="" clId="Web-{A80EA8AD-2D37-4116-BEB0-A06BD6BDB2C7}" dt="2023-12-05T17:37:28.894" v="14" actId="20577"/>
          <ac:spMkLst>
            <pc:docMk/>
            <pc:sldMk cId="1104806842" sldId="338"/>
            <ac:spMk id="9" creationId="{78DFA103-AD48-797A-C8C9-637EC0631BD8}"/>
          </ac:spMkLst>
        </pc:spChg>
        <pc:spChg chg="mod">
          <ac:chgData name="Alice Marie Goillot" userId="" providerId="" clId="Web-{A80EA8AD-2D37-4116-BEB0-A06BD6BDB2C7}" dt="2023-12-05T17:38:48.776" v="50" actId="1076"/>
          <ac:spMkLst>
            <pc:docMk/>
            <pc:sldMk cId="1104806842" sldId="338"/>
            <ac:spMk id="16" creationId="{24C30E8C-E3C6-AC15-85DC-899DCE7925DF}"/>
          </ac:spMkLst>
        </pc:spChg>
        <pc:spChg chg="mod">
          <ac:chgData name="Alice Marie Goillot" userId="" providerId="" clId="Web-{A80EA8AD-2D37-4116-BEB0-A06BD6BDB2C7}" dt="2023-12-05T17:37:24.816" v="13" actId="20577"/>
          <ac:spMkLst>
            <pc:docMk/>
            <pc:sldMk cId="1104806842" sldId="338"/>
            <ac:spMk id="20" creationId="{00D02F8A-263C-4FD0-67B0-AE69F1A9E495}"/>
          </ac:spMkLst>
        </pc:spChg>
        <pc:picChg chg="mod">
          <ac:chgData name="Alice Marie Goillot" userId="" providerId="" clId="Web-{A80EA8AD-2D37-4116-BEB0-A06BD6BDB2C7}" dt="2023-12-05T17:38:48.792" v="51" actId="1076"/>
          <ac:picMkLst>
            <pc:docMk/>
            <pc:sldMk cId="1104806842" sldId="338"/>
            <ac:picMk id="18" creationId="{4AEA7257-5182-9B97-3A18-E05355ED55A8}"/>
          </ac:picMkLst>
        </pc:picChg>
      </pc:sldChg>
      <pc:sldChg chg="modSp">
        <pc:chgData name="Alice Marie Goillot" userId="" providerId="" clId="Web-{A80EA8AD-2D37-4116-BEB0-A06BD6BDB2C7}" dt="2023-12-05T17:44:46.604" v="127" actId="20577"/>
        <pc:sldMkLst>
          <pc:docMk/>
          <pc:sldMk cId="853328851" sldId="1148"/>
        </pc:sldMkLst>
        <pc:spChg chg="mod">
          <ac:chgData name="Alice Marie Goillot" userId="" providerId="" clId="Web-{A80EA8AD-2D37-4116-BEB0-A06BD6BDB2C7}" dt="2023-12-05T17:44:46.604" v="127" actId="20577"/>
          <ac:spMkLst>
            <pc:docMk/>
            <pc:sldMk cId="853328851" sldId="1148"/>
            <ac:spMk id="2" creationId="{6B987779-E111-F725-C5F6-72F19F263407}"/>
          </ac:spMkLst>
        </pc:spChg>
      </pc:sldChg>
      <pc:sldChg chg="addSp delSp modSp">
        <pc:chgData name="Alice Marie Goillot" userId="" providerId="" clId="Web-{A80EA8AD-2D37-4116-BEB0-A06BD6BDB2C7}" dt="2023-12-05T17:48:04.984" v="130"/>
        <pc:sldMkLst>
          <pc:docMk/>
          <pc:sldMk cId="1462391109" sldId="1151"/>
        </pc:sldMkLst>
        <pc:grpChg chg="del">
          <ac:chgData name="Alice Marie Goillot" userId="" providerId="" clId="Web-{A80EA8AD-2D37-4116-BEB0-A06BD6BDB2C7}" dt="2023-12-05T17:47:58.265" v="128"/>
          <ac:grpSpMkLst>
            <pc:docMk/>
            <pc:sldMk cId="1462391109" sldId="1151"/>
            <ac:grpSpMk id="7" creationId="{872F1AD6-8998-370B-0368-803D63475255}"/>
          </ac:grpSpMkLst>
        </pc:grpChg>
        <pc:picChg chg="add del mod">
          <ac:chgData name="Alice Marie Goillot" userId="" providerId="" clId="Web-{A80EA8AD-2D37-4116-BEB0-A06BD6BDB2C7}" dt="2023-12-05T17:48:04.984" v="130"/>
          <ac:picMkLst>
            <pc:docMk/>
            <pc:sldMk cId="1462391109" sldId="1151"/>
            <ac:picMk id="2" creationId="{A8F9B7BB-760B-CED3-ABD7-D56E8569AB1E}"/>
          </ac:picMkLst>
        </pc:picChg>
      </pc:sldChg>
      <pc:sldChg chg="addSp delSp modSp">
        <pc:chgData name="Alice Marie Goillot" userId="" providerId="" clId="Web-{A80EA8AD-2D37-4116-BEB0-A06BD6BDB2C7}" dt="2023-12-05T17:44:23.650" v="122" actId="1076"/>
        <pc:sldMkLst>
          <pc:docMk/>
          <pc:sldMk cId="3513217792" sldId="1162"/>
        </pc:sldMkLst>
        <pc:spChg chg="add mod">
          <ac:chgData name="Alice Marie Goillot" userId="" providerId="" clId="Web-{A80EA8AD-2D37-4116-BEB0-A06BD6BDB2C7}" dt="2023-12-05T17:44:13.681" v="116" actId="20577"/>
          <ac:spMkLst>
            <pc:docMk/>
            <pc:sldMk cId="3513217792" sldId="1162"/>
            <ac:spMk id="7" creationId="{E11CBEC6-11C0-2984-DC8A-717B53FF783F}"/>
          </ac:spMkLst>
        </pc:spChg>
        <pc:spChg chg="mod">
          <ac:chgData name="Alice Marie Goillot" userId="" providerId="" clId="Web-{A80EA8AD-2D37-4116-BEB0-A06BD6BDB2C7}" dt="2023-12-05T17:44:23.634" v="120" actId="1076"/>
          <ac:spMkLst>
            <pc:docMk/>
            <pc:sldMk cId="3513217792" sldId="1162"/>
            <ac:spMk id="12" creationId="{73CA6AB2-27EA-522A-8BD1-200CFBB10A8B}"/>
          </ac:spMkLst>
        </pc:spChg>
        <pc:spChg chg="mod">
          <ac:chgData name="Alice Marie Goillot" userId="" providerId="" clId="Web-{A80EA8AD-2D37-4116-BEB0-A06BD6BDB2C7}" dt="2023-12-05T17:44:23.650" v="121" actId="1076"/>
          <ac:spMkLst>
            <pc:docMk/>
            <pc:sldMk cId="3513217792" sldId="1162"/>
            <ac:spMk id="14" creationId="{95049047-97FD-8BDE-C96B-CA2FF477602C}"/>
          </ac:spMkLst>
        </pc:spChg>
        <pc:spChg chg="del">
          <ac:chgData name="Alice Marie Goillot" userId="" providerId="" clId="Web-{A80EA8AD-2D37-4116-BEB0-A06BD6BDB2C7}" dt="2023-12-05T17:39:28.542" v="58"/>
          <ac:spMkLst>
            <pc:docMk/>
            <pc:sldMk cId="3513217792" sldId="1162"/>
            <ac:spMk id="15" creationId="{1C625CD0-CAEF-169B-3E96-B541926F4251}"/>
          </ac:spMkLst>
        </pc:spChg>
        <pc:spChg chg="del">
          <ac:chgData name="Alice Marie Goillot" userId="" providerId="" clId="Web-{A80EA8AD-2D37-4116-BEB0-A06BD6BDB2C7}" dt="2023-12-05T17:39:30.089" v="59"/>
          <ac:spMkLst>
            <pc:docMk/>
            <pc:sldMk cId="3513217792" sldId="1162"/>
            <ac:spMk id="16" creationId="{2370C580-C73A-9D83-BFFB-FC8C934E13CF}"/>
          </ac:spMkLst>
        </pc:spChg>
        <pc:spChg chg="mod">
          <ac:chgData name="Alice Marie Goillot" userId="" providerId="" clId="Web-{A80EA8AD-2D37-4116-BEB0-A06BD6BDB2C7}" dt="2023-12-05T17:44:23.650" v="122" actId="1076"/>
          <ac:spMkLst>
            <pc:docMk/>
            <pc:sldMk cId="3513217792" sldId="1162"/>
            <ac:spMk id="17" creationId="{F485D5F5-1FCD-5307-E8C3-870CCEAFB07E}"/>
          </ac:spMkLst>
        </pc:spChg>
        <pc:picChg chg="mod">
          <ac:chgData name="Alice Marie Goillot" userId="" providerId="" clId="Web-{A80EA8AD-2D37-4116-BEB0-A06BD6BDB2C7}" dt="2023-12-05T17:44:23.588" v="117" actId="1076"/>
          <ac:picMkLst>
            <pc:docMk/>
            <pc:sldMk cId="3513217792" sldId="1162"/>
            <ac:picMk id="1026" creationId="{B7F65F1F-12D2-A204-D142-4DA1AAE5B60B}"/>
          </ac:picMkLst>
        </pc:picChg>
        <pc:picChg chg="mod">
          <ac:chgData name="Alice Marie Goillot" userId="" providerId="" clId="Web-{A80EA8AD-2D37-4116-BEB0-A06BD6BDB2C7}" dt="2023-12-05T17:44:23.603" v="118" actId="1076"/>
          <ac:picMkLst>
            <pc:docMk/>
            <pc:sldMk cId="3513217792" sldId="1162"/>
            <ac:picMk id="1028" creationId="{303C5438-95A8-B5ED-9382-1CFD93E25F8C}"/>
          </ac:picMkLst>
        </pc:picChg>
        <pc:picChg chg="mod modCrop">
          <ac:chgData name="Alice Marie Goillot" userId="" providerId="" clId="Web-{A80EA8AD-2D37-4116-BEB0-A06BD6BDB2C7}" dt="2023-12-05T17:44:23.634" v="119" actId="1076"/>
          <ac:picMkLst>
            <pc:docMk/>
            <pc:sldMk cId="3513217792" sldId="1162"/>
            <ac:picMk id="1030" creationId="{2A35F4A7-F3A5-F276-1FA5-173F77EA32E4}"/>
          </ac:picMkLst>
        </pc:picChg>
      </pc:sldChg>
      <pc:sldChg chg="modSp">
        <pc:chgData name="Alice Marie Goillot" userId="" providerId="" clId="Web-{A80EA8AD-2D37-4116-BEB0-A06BD6BDB2C7}" dt="2023-12-05T17:35:55.699" v="1" actId="20577"/>
        <pc:sldMkLst>
          <pc:docMk/>
          <pc:sldMk cId="2577177526" sldId="1180"/>
        </pc:sldMkLst>
        <pc:spChg chg="mod">
          <ac:chgData name="Alice Marie Goillot" userId="" providerId="" clId="Web-{A80EA8AD-2D37-4116-BEB0-A06BD6BDB2C7}" dt="2023-12-05T17:35:55.699" v="1" actId="20577"/>
          <ac:spMkLst>
            <pc:docMk/>
            <pc:sldMk cId="2577177526" sldId="1180"/>
            <ac:spMk id="2" creationId="{6B710C15-0AED-D14D-A6B5-BCD692064C02}"/>
          </ac:spMkLst>
        </pc:spChg>
        <pc:spChg chg="mod">
          <ac:chgData name="Alice Marie Goillot" userId="" providerId="" clId="Web-{A80EA8AD-2D37-4116-BEB0-A06BD6BDB2C7}" dt="2023-12-05T17:35:38.027" v="0" actId="20577"/>
          <ac:spMkLst>
            <pc:docMk/>
            <pc:sldMk cId="2577177526" sldId="1180"/>
            <ac:spMk id="7" creationId="{2CFC08F8-2E72-01B5-EC78-5EFF9EAAB82F}"/>
          </ac:spMkLst>
        </pc:spChg>
      </pc:sldChg>
      <pc:sldChg chg="del">
        <pc:chgData name="Alice Marie Goillot" userId="" providerId="" clId="Web-{A80EA8AD-2D37-4116-BEB0-A06BD6BDB2C7}" dt="2023-12-05T17:36:16.465" v="4"/>
        <pc:sldMkLst>
          <pc:docMk/>
          <pc:sldMk cId="4078690624" sldId="1184"/>
        </pc:sldMkLst>
      </pc:sldChg>
      <pc:sldChg chg="modSp add ord replId">
        <pc:chgData name="Alice Marie Goillot" userId="" providerId="" clId="Web-{A80EA8AD-2D37-4116-BEB0-A06BD6BDB2C7}" dt="2023-12-05T17:36:52.981" v="11" actId="20577"/>
        <pc:sldMkLst>
          <pc:docMk/>
          <pc:sldMk cId="144566531" sldId="1185"/>
        </pc:sldMkLst>
        <pc:spChg chg="mod">
          <ac:chgData name="Alice Marie Goillot" userId="" providerId="" clId="Web-{A80EA8AD-2D37-4116-BEB0-A06BD6BDB2C7}" dt="2023-12-05T17:36:29.950" v="5"/>
          <ac:spMkLst>
            <pc:docMk/>
            <pc:sldMk cId="144566531" sldId="1185"/>
            <ac:spMk id="2" creationId="{6B710C15-0AED-D14D-A6B5-BCD692064C02}"/>
          </ac:spMkLst>
        </pc:spChg>
        <pc:spChg chg="mod">
          <ac:chgData name="Alice Marie Goillot" userId="" providerId="" clId="Web-{A80EA8AD-2D37-4116-BEB0-A06BD6BDB2C7}" dt="2023-12-05T17:36:52.981" v="11" actId="20577"/>
          <ac:spMkLst>
            <pc:docMk/>
            <pc:sldMk cId="144566531" sldId="1185"/>
            <ac:spMk id="7" creationId="{2CFC08F8-2E72-01B5-EC78-5EFF9EAAB82F}"/>
          </ac:spMkLst>
        </pc:spChg>
      </pc:sldChg>
    </pc:docChg>
  </pc:docChgLst>
  <pc:docChgLst>
    <pc:chgData name="Nikolaos Charitonidis" clId="Web-{BC29DE62-15AB-43A4-B854-D24F7BB1E159}"/>
    <pc:docChg chg="modSld">
      <pc:chgData name="Nikolaos Charitonidis" userId="" providerId="" clId="Web-{BC29DE62-15AB-43A4-B854-D24F7BB1E159}" dt="2023-12-05T17:21:41.669" v="325" actId="20577"/>
      <pc:docMkLst>
        <pc:docMk/>
      </pc:docMkLst>
      <pc:sldChg chg="modSp">
        <pc:chgData name="Nikolaos Charitonidis" userId="" providerId="" clId="Web-{BC29DE62-15AB-43A4-B854-D24F7BB1E159}" dt="2023-12-05T17:03:09.959" v="12" actId="20577"/>
        <pc:sldMkLst>
          <pc:docMk/>
          <pc:sldMk cId="4014036434" sldId="294"/>
        </pc:sldMkLst>
        <pc:spChg chg="mod">
          <ac:chgData name="Nikolaos Charitonidis" userId="" providerId="" clId="Web-{BC29DE62-15AB-43A4-B854-D24F7BB1E159}" dt="2023-12-05T17:03:09.959" v="12" actId="20577"/>
          <ac:spMkLst>
            <pc:docMk/>
            <pc:sldMk cId="4014036434" sldId="294"/>
            <ac:spMk id="3" creationId="{5C506712-4143-A245-8C7E-528AACD1C21A}"/>
          </ac:spMkLst>
        </pc:spChg>
      </pc:sldChg>
      <pc:sldChg chg="modSp">
        <pc:chgData name="Nikolaos Charitonidis" userId="" providerId="" clId="Web-{BC29DE62-15AB-43A4-B854-D24F7BB1E159}" dt="2023-12-05T17:08:38.685" v="43" actId="14100"/>
        <pc:sldMkLst>
          <pc:docMk/>
          <pc:sldMk cId="1104806842" sldId="338"/>
        </pc:sldMkLst>
        <pc:spChg chg="mod">
          <ac:chgData name="Nikolaos Charitonidis" userId="" providerId="" clId="Web-{BC29DE62-15AB-43A4-B854-D24F7BB1E159}" dt="2023-12-05T17:08:38.685" v="43" actId="14100"/>
          <ac:spMkLst>
            <pc:docMk/>
            <pc:sldMk cId="1104806842" sldId="338"/>
            <ac:spMk id="2" creationId="{3B770B02-DEB3-4703-8636-225ECA465A20}"/>
          </ac:spMkLst>
        </pc:spChg>
        <pc:picChg chg="mod">
          <ac:chgData name="Nikolaos Charitonidis" userId="" providerId="" clId="Web-{BC29DE62-15AB-43A4-B854-D24F7BB1E159}" dt="2023-12-05T17:08:35.982" v="42" actId="14100"/>
          <ac:picMkLst>
            <pc:docMk/>
            <pc:sldMk cId="1104806842" sldId="338"/>
            <ac:picMk id="25" creationId="{9D5907A3-37B9-0F7C-A44C-91879889A312}"/>
          </ac:picMkLst>
        </pc:picChg>
      </pc:sldChg>
      <pc:sldChg chg="modSp">
        <pc:chgData name="Nikolaos Charitonidis" userId="" providerId="" clId="Web-{BC29DE62-15AB-43A4-B854-D24F7BB1E159}" dt="2023-12-05T17:17:50.254" v="307" actId="20577"/>
        <pc:sldMkLst>
          <pc:docMk/>
          <pc:sldMk cId="853328851" sldId="1148"/>
        </pc:sldMkLst>
        <pc:spChg chg="mod">
          <ac:chgData name="Nikolaos Charitonidis" userId="" providerId="" clId="Web-{BC29DE62-15AB-43A4-B854-D24F7BB1E159}" dt="2023-12-05T17:17:50.254" v="307" actId="20577"/>
          <ac:spMkLst>
            <pc:docMk/>
            <pc:sldMk cId="853328851" sldId="1148"/>
            <ac:spMk id="2" creationId="{6B987779-E111-F725-C5F6-72F19F263407}"/>
          </ac:spMkLst>
        </pc:spChg>
        <pc:spChg chg="mod">
          <ac:chgData name="Nikolaos Charitonidis" userId="" providerId="" clId="Web-{BC29DE62-15AB-43A4-B854-D24F7BB1E159}" dt="2023-12-05T17:13:14.290" v="74" actId="20577"/>
          <ac:spMkLst>
            <pc:docMk/>
            <pc:sldMk cId="853328851" sldId="1148"/>
            <ac:spMk id="3" creationId="{24F61410-17B4-D2F2-04B3-0D77A6DB1B71}"/>
          </ac:spMkLst>
        </pc:spChg>
      </pc:sldChg>
      <pc:sldChg chg="modSp">
        <pc:chgData name="Nikolaos Charitonidis" userId="" providerId="" clId="Web-{BC29DE62-15AB-43A4-B854-D24F7BB1E159}" dt="2023-12-05T17:21:41.669" v="325" actId="20577"/>
        <pc:sldMkLst>
          <pc:docMk/>
          <pc:sldMk cId="1462391109" sldId="1151"/>
        </pc:sldMkLst>
        <pc:spChg chg="mod">
          <ac:chgData name="Nikolaos Charitonidis" userId="" providerId="" clId="Web-{BC29DE62-15AB-43A4-B854-D24F7BB1E159}" dt="2023-12-05T17:21:41.669" v="325" actId="20577"/>
          <ac:spMkLst>
            <pc:docMk/>
            <pc:sldMk cId="1462391109" sldId="1151"/>
            <ac:spMk id="8" creationId="{B5B71B87-98E7-355E-226A-0EE8EABEBD1D}"/>
          </ac:spMkLst>
        </pc:spChg>
      </pc:sldChg>
      <pc:sldChg chg="modSp">
        <pc:chgData name="Nikolaos Charitonidis" userId="" providerId="" clId="Web-{BC29DE62-15AB-43A4-B854-D24F7BB1E159}" dt="2023-12-05T17:06:10.398" v="23" actId="20577"/>
        <pc:sldMkLst>
          <pc:docMk/>
          <pc:sldMk cId="3473263510" sldId="1153"/>
        </pc:sldMkLst>
        <pc:spChg chg="mod">
          <ac:chgData name="Nikolaos Charitonidis" userId="" providerId="" clId="Web-{BC29DE62-15AB-43A4-B854-D24F7BB1E159}" dt="2023-12-05T17:06:10.398" v="23" actId="20577"/>
          <ac:spMkLst>
            <pc:docMk/>
            <pc:sldMk cId="3473263510" sldId="1153"/>
            <ac:spMk id="57" creationId="{D36A3C7E-ABC1-B25D-B83B-BE967899025E}"/>
          </ac:spMkLst>
        </pc:spChg>
      </pc:sldChg>
      <pc:sldChg chg="modSp">
        <pc:chgData name="Nikolaos Charitonidis" userId="" providerId="" clId="Web-{BC29DE62-15AB-43A4-B854-D24F7BB1E159}" dt="2023-12-05T17:13:00.133" v="63" actId="20577"/>
        <pc:sldMkLst>
          <pc:docMk/>
          <pc:sldMk cId="1264408947" sldId="1156"/>
        </pc:sldMkLst>
        <pc:spChg chg="mod">
          <ac:chgData name="Nikolaos Charitonidis" userId="" providerId="" clId="Web-{BC29DE62-15AB-43A4-B854-D24F7BB1E159}" dt="2023-12-05T17:11:47.240" v="58" actId="20577"/>
          <ac:spMkLst>
            <pc:docMk/>
            <pc:sldMk cId="1264408947" sldId="1156"/>
            <ac:spMk id="2" creationId="{7A5D00D0-BF41-CC51-5D2B-39CC395CB502}"/>
          </ac:spMkLst>
        </pc:spChg>
        <pc:spChg chg="mod">
          <ac:chgData name="Nikolaos Charitonidis" userId="" providerId="" clId="Web-{BC29DE62-15AB-43A4-B854-D24F7BB1E159}" dt="2023-12-05T17:11:56.365" v="60" actId="14100"/>
          <ac:spMkLst>
            <pc:docMk/>
            <pc:sldMk cId="1264408947" sldId="1156"/>
            <ac:spMk id="15" creationId="{2456996D-6923-D949-07BF-D57D1C86F32D}"/>
          </ac:spMkLst>
        </pc:spChg>
        <pc:spChg chg="mod">
          <ac:chgData name="Nikolaos Charitonidis" userId="" providerId="" clId="Web-{BC29DE62-15AB-43A4-B854-D24F7BB1E159}" dt="2023-12-05T17:13:00.133" v="63" actId="20577"/>
          <ac:spMkLst>
            <pc:docMk/>
            <pc:sldMk cId="1264408947" sldId="1156"/>
            <ac:spMk id="23" creationId="{79105F42-6B6C-9CC3-7473-CE8E7EBB8B94}"/>
          </ac:spMkLst>
        </pc:spChg>
      </pc:sldChg>
      <pc:sldChg chg="modSp">
        <pc:chgData name="Nikolaos Charitonidis" userId="" providerId="" clId="Web-{BC29DE62-15AB-43A4-B854-D24F7BB1E159}" dt="2023-12-05T17:21:21.528" v="318" actId="20577"/>
        <pc:sldMkLst>
          <pc:docMk/>
          <pc:sldMk cId="3564327150" sldId="1157"/>
        </pc:sldMkLst>
        <pc:spChg chg="mod">
          <ac:chgData name="Nikolaos Charitonidis" userId="" providerId="" clId="Web-{BC29DE62-15AB-43A4-B854-D24F7BB1E159}" dt="2023-12-05T17:21:21.528" v="318" actId="20577"/>
          <ac:spMkLst>
            <pc:docMk/>
            <pc:sldMk cId="3564327150" sldId="1157"/>
            <ac:spMk id="2" creationId="{D79AE030-2843-E657-1F8A-F275D04EE8D7}"/>
          </ac:spMkLst>
        </pc:spChg>
      </pc:sldChg>
      <pc:sldChg chg="modSp">
        <pc:chgData name="Nikolaos Charitonidis" userId="" providerId="" clId="Web-{BC29DE62-15AB-43A4-B854-D24F7BB1E159}" dt="2023-12-05T17:05:01.635" v="20" actId="20577"/>
        <pc:sldMkLst>
          <pc:docMk/>
          <pc:sldMk cId="2577177526" sldId="1180"/>
        </pc:sldMkLst>
        <pc:spChg chg="mod">
          <ac:chgData name="Nikolaos Charitonidis" userId="" providerId="" clId="Web-{BC29DE62-15AB-43A4-B854-D24F7BB1E159}" dt="2023-12-05T17:05:01.635" v="20" actId="20577"/>
          <ac:spMkLst>
            <pc:docMk/>
            <pc:sldMk cId="2577177526" sldId="1180"/>
            <ac:spMk id="2" creationId="{6B710C15-0AED-D14D-A6B5-BCD692064C02}"/>
          </ac:spMkLst>
        </pc:spChg>
        <pc:spChg chg="mod">
          <ac:chgData name="Nikolaos Charitonidis" userId="" providerId="" clId="Web-{BC29DE62-15AB-43A4-B854-D24F7BB1E159}" dt="2023-12-05T17:03:40.210" v="15" actId="20577"/>
          <ac:spMkLst>
            <pc:docMk/>
            <pc:sldMk cId="2577177526" sldId="1180"/>
            <ac:spMk id="7" creationId="{2CFC08F8-2E72-01B5-EC78-5EFF9EAAB82F}"/>
          </ac:spMkLst>
        </pc:spChg>
        <pc:picChg chg="mod">
          <ac:chgData name="Nikolaos Charitonidis" userId="" providerId="" clId="Web-{BC29DE62-15AB-43A4-B854-D24F7BB1E159}" dt="2023-12-05T17:03:44.179" v="16" actId="1076"/>
          <ac:picMkLst>
            <pc:docMk/>
            <pc:sldMk cId="2577177526" sldId="1180"/>
            <ac:picMk id="10" creationId="{181F6E9D-4B57-64BC-470F-D0866F944A84}"/>
          </ac:picMkLst>
        </pc:picChg>
        <pc:picChg chg="mod">
          <ac:chgData name="Nikolaos Charitonidis" userId="" providerId="" clId="Web-{BC29DE62-15AB-43A4-B854-D24F7BB1E159}" dt="2023-12-05T17:03:51.163" v="17" actId="1076"/>
          <ac:picMkLst>
            <pc:docMk/>
            <pc:sldMk cId="2577177526" sldId="1180"/>
            <ac:picMk id="11" creationId="{D49701B1-AB03-9FBC-22BC-9BCB65E00B6D}"/>
          </ac:picMkLst>
        </pc:picChg>
      </pc:sldChg>
      <pc:sldChg chg="modSp">
        <pc:chgData name="Nikolaos Charitonidis" userId="" providerId="" clId="Web-{BC29DE62-15AB-43A4-B854-D24F7BB1E159}" dt="2023-12-05T17:04:49.775" v="18" actId="20577"/>
        <pc:sldMkLst>
          <pc:docMk/>
          <pc:sldMk cId="4078690624" sldId="1184"/>
        </pc:sldMkLst>
        <pc:spChg chg="mod">
          <ac:chgData name="Nikolaos Charitonidis" userId="" providerId="" clId="Web-{BC29DE62-15AB-43A4-B854-D24F7BB1E159}" dt="2023-12-05T17:04:49.775" v="18" actId="20577"/>
          <ac:spMkLst>
            <pc:docMk/>
            <pc:sldMk cId="4078690624" sldId="1184"/>
            <ac:spMk id="7" creationId="{2CFC08F8-2E72-01B5-EC78-5EFF9EAAB82F}"/>
          </ac:spMkLst>
        </pc:spChg>
      </pc:sldChg>
    </pc:docChg>
  </pc:docChgLst>
  <pc:docChgLst>
    <pc:chgData name="Alice Marie Goillot" clId="Web-{1B938AA2-59CC-47A0-9BE7-D29C2A34ECA8}"/>
    <pc:docChg chg="addSld delSld modSld">
      <pc:chgData name="Alice Marie Goillot" userId="" providerId="" clId="Web-{1B938AA2-59CC-47A0-9BE7-D29C2A34ECA8}" dt="2023-12-05T18:10:36.027" v="60" actId="1076"/>
      <pc:docMkLst>
        <pc:docMk/>
      </pc:docMkLst>
      <pc:sldChg chg="addSp delSp modSp add">
        <pc:chgData name="Alice Marie Goillot" userId="" providerId="" clId="Web-{1B938AA2-59CC-47A0-9BE7-D29C2A34ECA8}" dt="2023-12-05T17:59:58.540" v="5" actId="20577"/>
        <pc:sldMkLst>
          <pc:docMk/>
          <pc:sldMk cId="0" sldId="267"/>
        </pc:sldMkLst>
        <pc:spChg chg="add del mod">
          <ac:chgData name="Alice Marie Goillot" userId="" providerId="" clId="Web-{1B938AA2-59CC-47A0-9BE7-D29C2A34ECA8}" dt="2023-12-05T17:59:58.540" v="5" actId="20577"/>
          <ac:spMkLst>
            <pc:docMk/>
            <pc:sldMk cId="0" sldId="267"/>
            <ac:spMk id="2" creationId="{00000000-0000-0000-0000-000000000000}"/>
          </ac:spMkLst>
        </pc:spChg>
        <pc:spChg chg="add del mod">
          <ac:chgData name="Alice Marie Goillot" userId="" providerId="" clId="Web-{1B938AA2-59CC-47A0-9BE7-D29C2A34ECA8}" dt="2023-12-05T17:59:54.634" v="3"/>
          <ac:spMkLst>
            <pc:docMk/>
            <pc:sldMk cId="0" sldId="267"/>
            <ac:spMk id="20" creationId="{4F78BA6F-3D06-2668-31E9-E72BA29994E2}"/>
          </ac:spMkLst>
        </pc:spChg>
      </pc:sldChg>
      <pc:sldChg chg="modSp">
        <pc:chgData name="Alice Marie Goillot" userId="" providerId="" clId="Web-{1B938AA2-59CC-47A0-9BE7-D29C2A34ECA8}" dt="2023-12-05T18:10:36.027" v="60" actId="1076"/>
        <pc:sldMkLst>
          <pc:docMk/>
          <pc:sldMk cId="1104806842" sldId="338"/>
        </pc:sldMkLst>
        <pc:spChg chg="mod">
          <ac:chgData name="Alice Marie Goillot" userId="" providerId="" clId="Web-{1B938AA2-59CC-47A0-9BE7-D29C2A34ECA8}" dt="2023-12-05T18:10:36.027" v="60" actId="1076"/>
          <ac:spMkLst>
            <pc:docMk/>
            <pc:sldMk cId="1104806842" sldId="338"/>
            <ac:spMk id="26" creationId="{58416FA0-F8C8-5BF8-2FC4-F4312B916F94}"/>
          </ac:spMkLst>
        </pc:spChg>
      </pc:sldChg>
      <pc:sldChg chg="del">
        <pc:chgData name="Alice Marie Goillot" userId="" providerId="" clId="Web-{1B938AA2-59CC-47A0-9BE7-D29C2A34ECA8}" dt="2023-12-05T17:59:46.102" v="1"/>
        <pc:sldMkLst>
          <pc:docMk/>
          <pc:sldMk cId="1462391109" sldId="1151"/>
        </pc:sldMkLst>
      </pc:sldChg>
      <pc:sldChg chg="modSp">
        <pc:chgData name="Alice Marie Goillot" userId="" providerId="" clId="Web-{1B938AA2-59CC-47A0-9BE7-D29C2A34ECA8}" dt="2023-12-05T18:03:42.789" v="7" actId="20577"/>
        <pc:sldMkLst>
          <pc:docMk/>
          <pc:sldMk cId="1264408947" sldId="1156"/>
        </pc:sldMkLst>
        <pc:spChg chg="mod">
          <ac:chgData name="Alice Marie Goillot" userId="" providerId="" clId="Web-{1B938AA2-59CC-47A0-9BE7-D29C2A34ECA8}" dt="2023-12-05T18:03:42.789" v="7" actId="20577"/>
          <ac:spMkLst>
            <pc:docMk/>
            <pc:sldMk cId="1264408947" sldId="1156"/>
            <ac:spMk id="23" creationId="{79105F42-6B6C-9CC3-7473-CE8E7EBB8B94}"/>
          </ac:spMkLst>
        </pc:spChg>
      </pc:sldChg>
      <pc:sldChg chg="modSp">
        <pc:chgData name="Alice Marie Goillot" userId="" providerId="" clId="Web-{1B938AA2-59CC-47A0-9BE7-D29C2A34ECA8}" dt="2023-12-05T18:09:01.240" v="58" actId="1076"/>
        <pc:sldMkLst>
          <pc:docMk/>
          <pc:sldMk cId="3513217792" sldId="1162"/>
        </pc:sldMkLst>
        <pc:spChg chg="mod">
          <ac:chgData name="Alice Marie Goillot" userId="" providerId="" clId="Web-{1B938AA2-59CC-47A0-9BE7-D29C2A34ECA8}" dt="2023-12-05T18:09:01.240" v="58" actId="1076"/>
          <ac:spMkLst>
            <pc:docMk/>
            <pc:sldMk cId="3513217792" sldId="1162"/>
            <ac:spMk id="7" creationId="{E11CBEC6-11C0-2984-DC8A-717B53FF783F}"/>
          </ac:spMkLst>
        </pc:spChg>
        <pc:spChg chg="mod">
          <ac:chgData name="Alice Marie Goillot" userId="" providerId="" clId="Web-{1B938AA2-59CC-47A0-9BE7-D29C2A34ECA8}" dt="2023-12-05T18:08:53.552" v="57" actId="1076"/>
          <ac:spMkLst>
            <pc:docMk/>
            <pc:sldMk cId="3513217792" sldId="1162"/>
            <ac:spMk id="12" creationId="{73CA6AB2-27EA-522A-8BD1-200CFBB10A8B}"/>
          </ac:spMkLst>
        </pc:spChg>
        <pc:spChg chg="mod">
          <ac:chgData name="Alice Marie Goillot" userId="" providerId="" clId="Web-{1B938AA2-59CC-47A0-9BE7-D29C2A34ECA8}" dt="2023-12-05T18:08:53.505" v="54" actId="1076"/>
          <ac:spMkLst>
            <pc:docMk/>
            <pc:sldMk cId="3513217792" sldId="1162"/>
            <ac:spMk id="14" creationId="{95049047-97FD-8BDE-C96B-CA2FF477602C}"/>
          </ac:spMkLst>
        </pc:spChg>
        <pc:spChg chg="mod">
          <ac:chgData name="Alice Marie Goillot" userId="" providerId="" clId="Web-{1B938AA2-59CC-47A0-9BE7-D29C2A34ECA8}" dt="2023-12-05T18:08:53.521" v="55" actId="1076"/>
          <ac:spMkLst>
            <pc:docMk/>
            <pc:sldMk cId="3513217792" sldId="1162"/>
            <ac:spMk id="17" creationId="{F485D5F5-1FCD-5307-E8C3-870CCEAFB07E}"/>
          </ac:spMkLst>
        </pc:spChg>
        <pc:picChg chg="mod">
          <ac:chgData name="Alice Marie Goillot" userId="" providerId="" clId="Web-{1B938AA2-59CC-47A0-9BE7-D29C2A34ECA8}" dt="2023-12-05T18:08:53.474" v="52" actId="1076"/>
          <ac:picMkLst>
            <pc:docMk/>
            <pc:sldMk cId="3513217792" sldId="1162"/>
            <ac:picMk id="1026" creationId="{B7F65F1F-12D2-A204-D142-4DA1AAE5B60B}"/>
          </ac:picMkLst>
        </pc:picChg>
        <pc:picChg chg="mod">
          <ac:chgData name="Alice Marie Goillot" userId="" providerId="" clId="Web-{1B938AA2-59CC-47A0-9BE7-D29C2A34ECA8}" dt="2023-12-05T18:08:53.505" v="53" actId="1076"/>
          <ac:picMkLst>
            <pc:docMk/>
            <pc:sldMk cId="3513217792" sldId="1162"/>
            <ac:picMk id="1028" creationId="{303C5438-95A8-B5ED-9382-1CFD93E25F8C}"/>
          </ac:picMkLst>
        </pc:picChg>
        <pc:picChg chg="mod">
          <ac:chgData name="Alice Marie Goillot" userId="" providerId="" clId="Web-{1B938AA2-59CC-47A0-9BE7-D29C2A34ECA8}" dt="2023-12-05T18:08:53.536" v="56" actId="1076"/>
          <ac:picMkLst>
            <pc:docMk/>
            <pc:sldMk cId="3513217792" sldId="1162"/>
            <ac:picMk id="1030" creationId="{2A35F4A7-F3A5-F276-1FA5-173F77EA32E4}"/>
          </ac:picMkLst>
        </pc:picChg>
      </pc:sldChg>
      <pc:sldMasterChg chg="addSldLayout">
        <pc:chgData name="Alice Marie Goillot" userId="" providerId="" clId="Web-{1B938AA2-59CC-47A0-9BE7-D29C2A34ECA8}" dt="2023-12-05T17:59:41.242" v="0"/>
        <pc:sldMasterMkLst>
          <pc:docMk/>
          <pc:sldMasterMk cId="0" sldId="2147483648"/>
        </pc:sldMasterMkLst>
        <pc:sldLayoutChg chg="add">
          <pc:chgData name="Alice Marie Goillot" userId="" providerId="" clId="Web-{1B938AA2-59CC-47A0-9BE7-D29C2A34ECA8}" dt="2023-12-05T17:59:41.242" v="0"/>
          <pc:sldLayoutMkLst>
            <pc:docMk/>
            <pc:sldMasterMk cId="0" sldId="2147483648"/>
            <pc:sldLayoutMk cId="1502645753" sldId="2147483722"/>
          </pc:sldLayoutMkLst>
        </pc:sldLayoutChg>
      </pc:sldMasterChg>
    </pc:docChg>
  </pc:docChgLst>
  <pc:docChgLst>
    <pc:chgData name="Alice Marie Goillot" clId="Web-{E09634BE-C072-4F0C-AC7F-3C60BBDCC13B}"/>
    <pc:docChg chg="modSld">
      <pc:chgData name="Alice Marie Goillot" userId="" providerId="" clId="Web-{E09634BE-C072-4F0C-AC7F-3C60BBDCC13B}" dt="2023-12-05T17:55:05.810" v="4"/>
      <pc:docMkLst>
        <pc:docMk/>
      </pc:docMkLst>
      <pc:sldChg chg="addSp delSp modSp">
        <pc:chgData name="Alice Marie Goillot" userId="" providerId="" clId="Web-{E09634BE-C072-4F0C-AC7F-3C60BBDCC13B}" dt="2023-12-05T17:55:05.810" v="4"/>
        <pc:sldMkLst>
          <pc:docMk/>
          <pc:sldMk cId="1462391109" sldId="1151"/>
        </pc:sldMkLst>
        <pc:spChg chg="add del mod">
          <ac:chgData name="Alice Marie Goillot" userId="" providerId="" clId="Web-{E09634BE-C072-4F0C-AC7F-3C60BBDCC13B}" dt="2023-12-05T17:54:53.934" v="2"/>
          <ac:spMkLst>
            <pc:docMk/>
            <pc:sldMk cId="1462391109" sldId="1151"/>
            <ac:spMk id="2" creationId="{D3C61B7E-AEC4-B837-5F72-B613C59C36B7}"/>
          </ac:spMkLst>
        </pc:spChg>
        <pc:picChg chg="add del mod">
          <ac:chgData name="Alice Marie Goillot" userId="" providerId="" clId="Web-{E09634BE-C072-4F0C-AC7F-3C60BBDCC13B}" dt="2023-12-05T17:55:05.810" v="4"/>
          <ac:picMkLst>
            <pc:docMk/>
            <pc:sldMk cId="1462391109" sldId="1151"/>
            <ac:picMk id="3" creationId="{754B618E-EC0F-A44F-79BA-AA9CCA852E39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FED7CF-B1EF-934E-BEB0-45D3EAFF46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06F089-C558-474F-979B-1A35E6A7CAD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5C68FD6-3A60-4E41-94B3-09471EEC3E9A}" type="datetimeFigureOut">
              <a:rPr lang="en-US"/>
              <a:pPr>
                <a:defRPr/>
              </a:pPr>
              <a:t>12/11/2023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E83376-C0CF-134F-A65F-36031E62882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E2A8DC-A34B-094A-87EC-D93444C5199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730BE3C-4BFA-774A-9374-BBA71664B4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68424A7-ACC7-A945-BD77-DE512BC74A5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A30C11-3CF0-2D49-A5A7-E731FCCD8AB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D2A8E9D-19A8-964A-8577-03DFBE38A814}" type="datetimeFigureOut">
              <a:rPr lang="en-US"/>
              <a:pPr>
                <a:defRPr/>
              </a:pPr>
              <a:t>12/11/2023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F9094E7A-97EB-F248-9F17-15ED5AD9B48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9443E8A-D968-BB44-A40C-930F593BDE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B53D73-F552-4A48-99A0-2526D015202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5A77DF-6B43-9541-8B99-345AA89A40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2CA0B66-B0EF-0E47-BE78-CF87EB4C5A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2CA0B66-B0EF-0E47-BE78-CF87EB4C5AE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833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2CA0B66-B0EF-0E47-BE78-CF87EB4C5AE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839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2CA0B66-B0EF-0E47-BE78-CF87EB4C5AE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99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2CA0B66-B0EF-0E47-BE78-CF87EB4C5AE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6231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2CA0B66-B0EF-0E47-BE78-CF87EB4C5AE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847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F5DAF897-1B29-5146-A25D-D72B74D30B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113" y="2168525"/>
            <a:ext cx="2519362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126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Date Placeholder 9">
            <a:extLst>
              <a:ext uri="{FF2B5EF4-FFF2-40B4-BE49-F238E27FC236}">
                <a16:creationId xmlns:a16="http://schemas.microsoft.com/office/drawing/2014/main" id="{4A68E9EE-B23C-424E-9516-DD9C0EEE7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E158777D-9B74-6B4A-A6B3-B75F8475F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  <p:sp>
        <p:nvSpPr>
          <p:cNvPr id="9" name="Slide Number Placeholder 11">
            <a:extLst>
              <a:ext uri="{FF2B5EF4-FFF2-40B4-BE49-F238E27FC236}">
                <a16:creationId xmlns:a16="http://schemas.microsoft.com/office/drawing/2014/main" id="{B9B02D66-9EFE-6844-9CC1-5E981003F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F1FDF-889D-EA46-B529-9281DDF40E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859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146EFDD-252E-7649-8228-0A8CFCA3493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C91CCADB-7DF7-7E4A-8272-047CCE14A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12477255-F470-DF44-90F7-3EFB14C195F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FB7A1-7BD1-2B4B-ABEC-D1FE823D9E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406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DF01603-B67E-7246-9881-709AAE748682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C036B46E-1D6A-7144-91AA-E086FC6306BA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AB98B34F-C4CD-524D-B8B8-966D0B8F4E0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547D9-84AF-1449-BD23-A057940121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2552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A911D15-F030-3A4B-8BE7-CF8992CAA0F3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85F2FD3D-DAA5-8F41-A819-B7628F46B6D5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  <p:sp>
        <p:nvSpPr>
          <p:cNvPr id="11" name="Slide Number Placeholder 9">
            <a:extLst>
              <a:ext uri="{FF2B5EF4-FFF2-40B4-BE49-F238E27FC236}">
                <a16:creationId xmlns:a16="http://schemas.microsoft.com/office/drawing/2014/main" id="{BC4E4BD8-6B81-9D41-9A5E-D996575884F3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EB00B-26C1-574F-B52B-6A1B6451B3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4864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GB" noProof="0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335FA6E-E9DA-A84E-985A-717C9FB6D8BB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44FC8698-274B-A648-97AD-8E62622B31B0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902F0F2-D983-6040-B34B-697C5D49C46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A7CAF-765E-154D-AA22-34E36AEAB5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92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EC1935E-462C-194F-A2A7-2DE7C5D71E6B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969CCE60-D2B9-784D-90A2-419F4295FF9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4FF04689-8012-B64A-A48D-13140774BE1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0F8E9-F0B4-D843-8CFC-8A7B03BADB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3928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B670F76-DF0D-A34C-8B9F-19E7E30917A0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59865554-F560-0848-BD40-90008F2CCB6F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  <p:sp>
        <p:nvSpPr>
          <p:cNvPr id="13" name="Slide Number Placeholder 13">
            <a:extLst>
              <a:ext uri="{FF2B5EF4-FFF2-40B4-BE49-F238E27FC236}">
                <a16:creationId xmlns:a16="http://schemas.microsoft.com/office/drawing/2014/main" id="{18D89834-7397-B841-A343-A31D606B1511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7E803-4278-1546-AD7E-164F6FAAFE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5586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1794AD1D-9A95-8F47-A461-519B00A59AE4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54E69192-F81A-F747-867F-9825198A16C9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9B34977D-516C-3943-AB15-806EEF54EEC4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1EA6C-557B-5F4F-A865-EEBB10DD06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3136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2B09AB68-5233-F246-B52F-E902DA817A78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8BBD1B5-BC24-0149-B3DF-149564606CA0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D737F76D-22DE-1540-83FB-B37F5238F166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D4E9C-15FB-614D-AA5D-5268D26F1E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7719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8244F39A-5873-B74E-A52F-BEDDC2DF8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0A378AA-7D87-9544-94E3-41DBC80B2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344F3C17-FB58-614E-AA6E-1AE3FC1C9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4E412-BD5D-EB4B-9357-9252DE81AE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091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BA12FFE1-7019-DE47-AE52-99726E2AE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FBD25218-F5A7-2647-BFD7-78B741A7A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 dirty="0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C790790B-DCA8-6446-828C-0B4226D4B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E48E9-2467-EC4A-B0BB-4E6AAF2909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8176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5987CEF9-8A07-9346-AF06-60402ABA2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8E7C2024-029A-344C-BBDE-14A74B2C4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32CAF366-F9F4-8743-AB68-609646E83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D50E2-4031-784D-842E-C7CFFC2B01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0388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nding Acknowledg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>
            <a:extLst>
              <a:ext uri="{FF2B5EF4-FFF2-40B4-BE49-F238E27FC236}">
                <a16:creationId xmlns:a16="http://schemas.microsoft.com/office/drawing/2014/main" id="{D6800BE2-A1E2-784F-8046-080A581DA6DD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568450" y="3040063"/>
            <a:ext cx="9055100" cy="777875"/>
            <a:chOff x="1775520" y="2901684"/>
            <a:chExt cx="9055962" cy="777631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E9582F24-DB39-F347-B154-B2C1EC9C6BB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47999" y="2967335"/>
              <a:ext cx="778348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altLang="en-DE">
                  <a:cs typeface="Arial" panose="020B0604020202020204" pitchFamily="34" charset="0"/>
                </a:rPr>
                <a:t>This project has received funding from the European Union’s Horizon 2020 Research and Innovation programme under Grant Agreement no 730871</a:t>
              </a:r>
              <a:endParaRPr lang="en-DE" altLang="en-DE">
                <a:cs typeface="Arial" panose="020B0604020202020204" pitchFamily="34" charset="0"/>
              </a:endParaRPr>
            </a:p>
          </p:txBody>
        </p:sp>
        <p:pic>
          <p:nvPicPr>
            <p:cNvPr id="4" name="Picture 4" descr="EU logo">
              <a:extLst>
                <a:ext uri="{FF2B5EF4-FFF2-40B4-BE49-F238E27FC236}">
                  <a16:creationId xmlns:a16="http://schemas.microsoft.com/office/drawing/2014/main" id="{B0E6FBC2-D320-F343-8CE5-5C47421C767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5520" y="2901684"/>
              <a:ext cx="1165906" cy="777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92F419-8D11-9049-9E97-6B77ACEEB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0C85BD-00B8-1A42-B4D2-C9D04089E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638B1C-0681-F94C-BD43-7E4CEA270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3C312-96B1-AA43-AC0A-E21F93F861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4687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id="{A779FFCF-58E1-0F46-8989-42BE878A0FD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7988" y="6196013"/>
            <a:ext cx="11376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CH" altLang="en-DE"/>
              <a:t>home.cern</a:t>
            </a:r>
            <a:endParaRPr lang="en-US" altLang="en-DE"/>
          </a:p>
        </p:txBody>
      </p:sp>
      <p:pic>
        <p:nvPicPr>
          <p:cNvPr id="3" name="Picture 11">
            <a:extLst>
              <a:ext uri="{FF2B5EF4-FFF2-40B4-BE49-F238E27FC236}">
                <a16:creationId xmlns:a16="http://schemas.microsoft.com/office/drawing/2014/main" id="{7608E0DB-F874-0A47-BFF7-9F258FD8ECD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400" y="2244725"/>
            <a:ext cx="1727200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57055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00339F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1" i="0">
                <a:solidFill>
                  <a:srgbClr val="00339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en-GB" spc="-10"/>
              <a:t>G. Zevi Della Porta, A. Goillot | HiRadMat and AWAKE feedback &amp; outlook for 2024 </a:t>
            </a:r>
            <a:endParaRPr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00339F"/>
                </a:solidFill>
                <a:latin typeface="Arial MT"/>
                <a:cs typeface="Arial MT"/>
              </a:defRPr>
            </a:lvl1pPr>
          </a:lstStyle>
          <a:p>
            <a:pPr marL="12700">
              <a:lnSpc>
                <a:spcPts val="1425"/>
              </a:lnSpc>
            </a:pPr>
            <a:r>
              <a:rPr lang="en-US"/>
              <a:t>06/12/23</a:t>
            </a:r>
            <a:endParaRPr spc="-5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00339F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ct val="100000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  <p:extLst>
      <p:ext uri="{BB962C8B-B14F-4D97-AF65-F5344CB8AC3E}">
        <p14:creationId xmlns:p14="http://schemas.microsoft.com/office/powerpoint/2010/main" val="1502645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DDE4B814-467F-9647-BE74-A098E0AC3E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709613"/>
            <a:ext cx="1990725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</p:spPr>
        <p:txBody>
          <a:bodyPr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584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41F32A11-74C1-654D-A932-D25B78AA0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6C87D8F7-12A0-2743-84DD-5FF5D90DF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 dirty="0"/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807BD075-D21B-0748-A84C-147E6613B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0802A-88D9-C44E-9A97-E8A11EF7A6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573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8EC4A6DD-9FF0-534B-AE9D-124C07C91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B10B0301-8A87-E148-B266-BD9E17FF5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013DC46F-0132-2644-B96F-0D21A2E58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410E4-61B5-DD44-9DE0-B61071173A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840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E671A792-2C55-2047-AA71-655B28A2B82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57B409F6-A3FA-9340-A840-4235333E8EE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  <p:sp>
        <p:nvSpPr>
          <p:cNvPr id="8" name="Slide Number Placeholder 12">
            <a:extLst>
              <a:ext uri="{FF2B5EF4-FFF2-40B4-BE49-F238E27FC236}">
                <a16:creationId xmlns:a16="http://schemas.microsoft.com/office/drawing/2014/main" id="{3574C07E-7E9A-8546-B337-3D5F53F33D1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00D68-127C-F94D-A724-78E7EB7ECE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520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825F327-E7F4-E74B-BFF2-9EF7BF174566}"/>
              </a:ext>
            </a:extLst>
          </p:cNvPr>
          <p:cNvCxnSpPr/>
          <p:nvPr userDrawn="1"/>
        </p:nvCxnSpPr>
        <p:spPr>
          <a:xfrm>
            <a:off x="407988" y="6265863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11">
            <a:extLst>
              <a:ext uri="{FF2B5EF4-FFF2-40B4-BE49-F238E27FC236}">
                <a16:creationId xmlns:a16="http://schemas.microsoft.com/office/drawing/2014/main" id="{8513140E-983C-5944-B94D-F026CD83B2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6364288"/>
            <a:ext cx="4953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66DE9894-518D-3E43-AF9F-54DFCC2AB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60977D63-3D1A-0B40-9D02-62F56E05829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679A9DE-8868-1B4B-9147-13C095738B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87AC343-52ED-8149-AA24-700B20CDF1E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2633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C8172D55-3B60-D541-B493-FF6FA37A737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BD87B5B-5F52-F849-BFC8-9FAE2DF9D09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AE783567-7B20-134B-913E-4B1C54B6C2B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E12F1-93F1-C242-8059-8A3685D5FC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5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835A8978-601B-6546-878C-F9C16FE02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9E525393-58F9-5442-B9B9-94B52E39C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C8166FC2-2BDF-6C49-9DF4-5A1C2C02A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E3047-7FEA-A845-BF3C-24194D3C5C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963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F3BFD426-57A9-CB44-8DE6-6086C5890A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07988" y="373063"/>
            <a:ext cx="113760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DE"/>
              <a:t>Click to edit Master title style</a:t>
            </a:r>
            <a:endParaRPr lang="en-US" altLang="en-DE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E7B5F1EB-615C-004B-BFEC-91EE7B61A4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07988" y="1592263"/>
            <a:ext cx="11376025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DE"/>
              <a:t>Click to edit Master text styles</a:t>
            </a:r>
          </a:p>
          <a:p>
            <a:pPr lvl="1"/>
            <a:r>
              <a:rPr lang="en-US" altLang="en-DE"/>
              <a:t>Second level</a:t>
            </a:r>
          </a:p>
          <a:p>
            <a:pPr lvl="2"/>
            <a:r>
              <a:rPr lang="en-US" altLang="en-DE"/>
              <a:t>Third level</a:t>
            </a:r>
          </a:p>
          <a:p>
            <a:pPr lvl="3"/>
            <a:r>
              <a:rPr lang="en-US" altLang="en-DE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03CD12-FC54-654D-9638-B8E3582142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84563" y="6378575"/>
            <a:ext cx="6318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F6100A-BDB4-9348-989F-B90DA4E0D1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738" y="6383338"/>
            <a:ext cx="68103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B84395AB-F82F-8248-B3A6-8660F79D26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BED06E5-25EB-A647-8593-7425F9BB85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83338"/>
            <a:ext cx="6572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67B791D-C3BC-8344-A944-7B086BCE1404}"/>
              </a:ext>
            </a:extLst>
          </p:cNvPr>
          <p:cNvCxnSpPr/>
          <p:nvPr userDrawn="1"/>
        </p:nvCxnSpPr>
        <p:spPr>
          <a:xfrm>
            <a:off x="407988" y="6265863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3" name="Picture 17">
            <a:extLst>
              <a:ext uri="{FF2B5EF4-FFF2-40B4-BE49-F238E27FC236}">
                <a16:creationId xmlns:a16="http://schemas.microsoft.com/office/drawing/2014/main" id="{B9C7A5CC-E0A4-A94A-BDA3-C57C8C3D6A2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6364288"/>
            <a:ext cx="4953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  <p:sldLayoutId id="2147483719" r:id="rId20"/>
    <p:sldLayoutId id="2147483720" r:id="rId21"/>
    <p:sldLayoutId id="2147483721" r:id="rId22"/>
    <p:sldLayoutId id="2147483722" r:id="rId23"/>
  </p:sldLayoutIdLst>
  <p:hf hdr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algn="l" rtl="0" fontAlgn="base">
        <a:lnSpc>
          <a:spcPct val="90000"/>
        </a:lnSpc>
        <a:spcBef>
          <a:spcPts val="1800"/>
        </a:spcBef>
        <a:spcAft>
          <a:spcPts val="400"/>
        </a:spcAft>
        <a:buFont typeface="Arial" panose="020B0604020202020204" pitchFamily="34" charset="0"/>
        <a:defRPr sz="2100" b="1" kern="1200">
          <a:solidFill>
            <a:srgbClr val="181818"/>
          </a:solidFill>
          <a:latin typeface="+mn-lt"/>
          <a:ea typeface="+mn-ea"/>
          <a:cs typeface="+mn-cs"/>
        </a:defRPr>
      </a:lvl1pPr>
      <a:lvl2pPr marL="323850" indent="-323850" algn="l" rtl="0" fontAlgn="base"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kern="1200">
          <a:solidFill>
            <a:srgbClr val="181818"/>
          </a:solidFill>
          <a:latin typeface="+mn-lt"/>
          <a:ea typeface="+mn-ea"/>
          <a:cs typeface="+mn-cs"/>
        </a:defRPr>
      </a:lvl2pPr>
      <a:lvl3pPr marL="647700" indent="-323850" algn="l" rtl="0" fontAlgn="base"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700" kern="1200">
          <a:solidFill>
            <a:srgbClr val="181818"/>
          </a:solidFill>
          <a:latin typeface="+mn-lt"/>
          <a:ea typeface="+mn-ea"/>
          <a:cs typeface="+mn-cs"/>
        </a:defRPr>
      </a:lvl3pPr>
      <a:lvl4pPr marL="971550" indent="-323850" algn="l" rtl="0" fontAlgn="base"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rgbClr val="181818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1C446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9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jpeg"/><Relationship Id="rId5" Type="http://schemas.openxmlformats.org/officeDocument/2006/relationships/image" Target="../media/image6.jpeg"/><Relationship Id="rId10" Type="http://schemas.openxmlformats.org/officeDocument/2006/relationships/image" Target="../media/image7.png"/><Relationship Id="rId4" Type="http://schemas.openxmlformats.org/officeDocument/2006/relationships/image" Target="../media/image30.jpeg"/><Relationship Id="rId9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hyperlink" Target="https://home.cern/news/news/experiments/fireball-hiradmat" TargetMode="External"/><Relationship Id="rId7" Type="http://schemas.openxmlformats.org/officeDocument/2006/relationships/image" Target="../media/image38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11" Type="http://schemas.openxmlformats.org/officeDocument/2006/relationships/image" Target="../media/image7.png"/><Relationship Id="rId5" Type="http://schemas.openxmlformats.org/officeDocument/2006/relationships/image" Target="../media/image36.svg"/><Relationship Id="rId10" Type="http://schemas.openxmlformats.org/officeDocument/2006/relationships/image" Target="../media/image6.jpe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9.emf"/><Relationship Id="rId7" Type="http://schemas.openxmlformats.org/officeDocument/2006/relationships/image" Target="../media/image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emf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1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emf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5.tiff"/><Relationship Id="rId7" Type="http://schemas.openxmlformats.org/officeDocument/2006/relationships/image" Target="../media/image6.jpeg"/><Relationship Id="rId2" Type="http://schemas.openxmlformats.org/officeDocument/2006/relationships/hyperlink" Target="https://indico.cern.ch/event/1349652/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tiff"/><Relationship Id="rId5" Type="http://schemas.openxmlformats.org/officeDocument/2006/relationships/image" Target="../media/image27.png"/><Relationship Id="rId4" Type="http://schemas.openxmlformats.org/officeDocument/2006/relationships/image" Target="../media/image26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7C87F-882D-3B4F-9882-8ACBBF0FE3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140968"/>
            <a:ext cx="11376025" cy="2153265"/>
          </a:xfrm>
        </p:spPr>
        <p:txBody>
          <a:bodyPr/>
          <a:lstStyle/>
          <a:p>
            <a:r>
              <a:rPr lang="en-GB" dirty="0"/>
              <a:t>HiRadMat and AWAKE</a:t>
            </a:r>
            <a:r>
              <a:rPr lang="en-CH" dirty="0"/>
              <a:t> feedback &amp; outlook for 202</a:t>
            </a:r>
            <a:r>
              <a:rPr lang="fr-CH" dirty="0"/>
              <a:t>4</a:t>
            </a:r>
            <a:r>
              <a:rPr lang="en-CH" dirty="0"/>
              <a:t> </a:t>
            </a:r>
            <a:br>
              <a:rPr lang="en-GB" dirty="0"/>
            </a:br>
            <a:endParaRPr lang="en-D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506712-4143-A245-8C7E-528AACD1C2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373216"/>
            <a:ext cx="11376026" cy="803787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b="1" dirty="0"/>
              <a:t>A. </a:t>
            </a:r>
            <a:r>
              <a:rPr lang="en-GB" b="1" dirty="0" err="1"/>
              <a:t>Goillot</a:t>
            </a:r>
            <a:r>
              <a:rPr lang="en-GB" b="1" dirty="0"/>
              <a:t> on behalf of the </a:t>
            </a:r>
            <a:r>
              <a:rPr lang="en-GB" b="1" dirty="0" err="1"/>
              <a:t>HiRadMat</a:t>
            </a:r>
            <a:r>
              <a:rPr lang="en-GB" b="1" dirty="0"/>
              <a:t> team</a:t>
            </a:r>
            <a:endParaRPr lang="en-US">
              <a:cs typeface="Arial"/>
            </a:endParaRPr>
          </a:p>
          <a:p>
            <a:pPr>
              <a:spcBef>
                <a:spcPts val="1200"/>
              </a:spcBef>
            </a:pPr>
            <a:r>
              <a:rPr lang="en-GB" b="1" dirty="0"/>
              <a:t>M. Turner, G. Zevi Della Porta on behalf of the AWAKE collaboration</a:t>
            </a:r>
            <a:endParaRPr lang="en-GB" dirty="0">
              <a:solidFill>
                <a:srgbClr val="FF0000"/>
              </a:solidFill>
            </a:endParaRPr>
          </a:p>
          <a:p>
            <a:pPr>
              <a:spcBef>
                <a:spcPts val="1200"/>
              </a:spcBef>
            </a:pPr>
            <a:r>
              <a:rPr lang="en-US" dirty="0"/>
              <a:t>6</a:t>
            </a:r>
            <a:r>
              <a:rPr lang="en-US" baseline="30000" dirty="0"/>
              <a:t>st</a:t>
            </a:r>
            <a:r>
              <a:rPr lang="en-US" dirty="0"/>
              <a:t> December 2023 - </a:t>
            </a:r>
            <a:r>
              <a:rPr lang="en-GB" dirty="0"/>
              <a:t>JAPW 2023</a:t>
            </a:r>
          </a:p>
        </p:txBody>
      </p:sp>
    </p:spTree>
    <p:extLst>
      <p:ext uri="{BB962C8B-B14F-4D97-AF65-F5344CB8AC3E}">
        <p14:creationId xmlns:p14="http://schemas.microsoft.com/office/powerpoint/2010/main" val="40140364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710C15-0AED-D14D-A6B5-BCD692064C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4052" y="1592263"/>
            <a:ext cx="7272188" cy="4608512"/>
          </a:xfrm>
        </p:spPr>
        <p:txBody>
          <a:bodyPr/>
          <a:lstStyle/>
          <a:p>
            <a:pPr marL="0" indent="0">
              <a:buNone/>
            </a:pPr>
            <a:endParaRPr lang="en-US" dirty="0">
              <a:cs typeface="Arial"/>
            </a:endParaRPr>
          </a:p>
          <a:p>
            <a:r>
              <a:rPr lang="en-US" dirty="0">
                <a:solidFill>
                  <a:schemeClr val="tx2">
                    <a:lumMod val="25000"/>
                    <a:lumOff val="75000"/>
                  </a:schemeClr>
                </a:solidFill>
              </a:rPr>
              <a:t>Facility and Plans</a:t>
            </a:r>
            <a:endParaRPr lang="en-US">
              <a:solidFill>
                <a:schemeClr val="tx2">
                  <a:lumMod val="25000"/>
                  <a:lumOff val="75000"/>
                </a:schemeClr>
              </a:solidFill>
            </a:endParaRPr>
          </a:p>
          <a:p>
            <a:r>
              <a:rPr lang="en-US" dirty="0">
                <a:solidFill>
                  <a:schemeClr val="tx2">
                    <a:lumMod val="25000"/>
                    <a:lumOff val="75000"/>
                  </a:schemeClr>
                </a:solidFill>
              </a:rPr>
              <a:t>2023 Physics Highlights</a:t>
            </a:r>
            <a:endParaRPr lang="en-US">
              <a:solidFill>
                <a:schemeClr val="tx2">
                  <a:lumMod val="25000"/>
                  <a:lumOff val="75000"/>
                </a:schemeClr>
              </a:solidFill>
            </a:endParaRPr>
          </a:p>
          <a:p>
            <a:r>
              <a:rPr lang="en-US" dirty="0">
                <a:solidFill>
                  <a:schemeClr val="tx2">
                    <a:lumMod val="25000"/>
                    <a:lumOff val="75000"/>
                  </a:schemeClr>
                </a:solidFill>
              </a:rPr>
              <a:t>2023 Beam Feedback</a:t>
            </a:r>
            <a:endParaRPr lang="en-US">
              <a:solidFill>
                <a:schemeClr val="tx2">
                  <a:lumMod val="25000"/>
                  <a:lumOff val="75000"/>
                </a:schemeClr>
              </a:solidFill>
            </a:endParaRPr>
          </a:p>
          <a:p>
            <a:r>
              <a:rPr lang="en-US" dirty="0">
                <a:solidFill>
                  <a:schemeClr val="tx2">
                    <a:lumMod val="25000"/>
                    <a:lumOff val="75000"/>
                  </a:schemeClr>
                </a:solidFill>
              </a:rPr>
              <a:t>2024 Beam Requests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456089-6119-1448-B874-075EF9E15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88F31A-1B64-E146-B167-67FF05B45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9410E4-61B5-DD44-9DE0-B61071173AF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F1B283-7C7D-75EB-4333-42E193BE2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18D433-0536-1891-C634-C5ACF61DD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CFC08F8-2E72-01B5-EC78-5EFF9EAAB82F}"/>
              </a:ext>
            </a:extLst>
          </p:cNvPr>
          <p:cNvSpPr txBox="1">
            <a:spLocks/>
          </p:cNvSpPr>
          <p:nvPr/>
        </p:nvSpPr>
        <p:spPr bwMode="auto">
          <a:xfrm>
            <a:off x="6628878" y="1592263"/>
            <a:ext cx="4723706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rtl="0" fontAlgn="base"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rtl="0" fontAlgn="base"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rtl="0" fontAlgn="base"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  <a:cs typeface="Arial"/>
            </a:endParaRPr>
          </a:p>
          <a:p>
            <a:pPr eaLnBrk="1" hangingPunct="1"/>
            <a:r>
              <a:rPr lang="en-US" dirty="0">
                <a:solidFill>
                  <a:srgbClr val="000000"/>
                </a:solidFill>
              </a:rPr>
              <a:t>Facility and Plans</a:t>
            </a:r>
            <a:endParaRPr lang="en-US" dirty="0">
              <a:solidFill>
                <a:srgbClr val="000000"/>
              </a:solidFill>
              <a:cs typeface="Arial"/>
            </a:endParaRPr>
          </a:p>
          <a:p>
            <a:pPr eaLnBrk="1" hangingPunct="1"/>
            <a:r>
              <a:rPr lang="en-US" dirty="0">
                <a:solidFill>
                  <a:srgbClr val="000000"/>
                </a:solidFill>
              </a:rPr>
              <a:t>2023 Physics Highlights</a:t>
            </a:r>
            <a:endParaRPr lang="en-US" dirty="0">
              <a:solidFill>
                <a:srgbClr val="000000"/>
              </a:solidFill>
              <a:cs typeface="Arial"/>
            </a:endParaRPr>
          </a:p>
          <a:p>
            <a:pPr eaLnBrk="1" hangingPunct="1"/>
            <a:r>
              <a:rPr lang="en-US" dirty="0">
                <a:solidFill>
                  <a:srgbClr val="000000"/>
                </a:solidFill>
              </a:rPr>
              <a:t>2023 Beam Feedback</a:t>
            </a:r>
            <a:endParaRPr lang="en-US" dirty="0">
              <a:solidFill>
                <a:srgbClr val="000000"/>
              </a:solidFill>
              <a:cs typeface="Arial"/>
            </a:endParaRPr>
          </a:p>
          <a:p>
            <a:pPr eaLnBrk="1" hangingPunct="1"/>
            <a:r>
              <a:rPr lang="en-US" dirty="0">
                <a:solidFill>
                  <a:srgbClr val="000000"/>
                </a:solidFill>
              </a:rPr>
              <a:t>2024 Beam Requests</a:t>
            </a:r>
            <a:endParaRPr lang="en-US" dirty="0">
              <a:solidFill>
                <a:srgbClr val="000000"/>
              </a:solidFill>
              <a:cs typeface="Arial"/>
            </a:endParaRPr>
          </a:p>
          <a:p>
            <a:pPr eaLnBrk="1" hangingPunct="1"/>
            <a:endParaRPr lang="en-US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CA94F265-2F93-EC1B-09E6-63F8F5671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" t="16907" r="4285" b="17068"/>
          <a:stretch>
            <a:fillRect/>
          </a:stretch>
        </p:blipFill>
        <p:spPr bwMode="auto">
          <a:xfrm>
            <a:off x="1037486" y="6441321"/>
            <a:ext cx="1388112" cy="267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4BDAAA0-6C26-A88A-5AF4-D08A36939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8436" y="6369729"/>
            <a:ext cx="864096" cy="434928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181F6E9D-4B57-64BC-470F-D0866F944A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" t="16907" r="4285" b="17068"/>
          <a:stretch>
            <a:fillRect/>
          </a:stretch>
        </p:blipFill>
        <p:spPr bwMode="auto">
          <a:xfrm>
            <a:off x="6286341" y="1178986"/>
            <a:ext cx="3281501" cy="632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9701B1-AB03-9FBC-22BC-9BCB65E00B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7699" y="993779"/>
            <a:ext cx="1789338" cy="900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66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6AB6C674-DE57-42A1-4C52-E25D641F9952}"/>
              </a:ext>
            </a:extLst>
          </p:cNvPr>
          <p:cNvSpPr txBox="1"/>
          <p:nvPr/>
        </p:nvSpPr>
        <p:spPr>
          <a:xfrm>
            <a:off x="6882901" y="1548821"/>
            <a:ext cx="5159895" cy="80078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91440" tIns="91440" rIns="91440" bIns="91440" rtlCol="0">
            <a:noAutofit/>
          </a:bodyPr>
          <a:lstStyle/>
          <a:p>
            <a:pPr algn="ctr"/>
            <a:endParaRPr lang="en-US" sz="1200" b="1" dirty="0"/>
          </a:p>
        </p:txBody>
      </p:sp>
      <p:graphicFrame>
        <p:nvGraphicFramePr>
          <p:cNvPr id="14" name="Table 9">
            <a:extLst>
              <a:ext uri="{FF2B5EF4-FFF2-40B4-BE49-F238E27FC236}">
                <a16:creationId xmlns:a16="http://schemas.microsoft.com/office/drawing/2014/main" id="{4D1B9B4E-A9AA-6A1B-66C6-77038575F6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568997"/>
              </p:ext>
            </p:extLst>
          </p:nvPr>
        </p:nvGraphicFramePr>
        <p:xfrm>
          <a:off x="6888087" y="1548821"/>
          <a:ext cx="5159895" cy="786384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1512169">
                  <a:extLst>
                    <a:ext uri="{9D8B030D-6E8A-4147-A177-3AD203B41FA5}">
                      <a16:colId xmlns:a16="http://schemas.microsoft.com/office/drawing/2014/main" val="1858394743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231404582"/>
                    </a:ext>
                  </a:extLst>
                </a:gridCol>
                <a:gridCol w="2063550">
                  <a:extLst>
                    <a:ext uri="{9D8B030D-6E8A-4147-A177-3AD203B41FA5}">
                      <a16:colId xmlns:a16="http://schemas.microsoft.com/office/drawing/2014/main" val="782287262"/>
                    </a:ext>
                  </a:extLst>
                </a:gridCol>
              </a:tblGrid>
              <a:tr h="2275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Targetry</a:t>
                      </a:r>
                      <a:endParaRPr lang="en-GB" sz="1200" b="1" dirty="0">
                        <a:solidFill>
                          <a:schemeClr val="tx2"/>
                        </a:solidFill>
                      </a:endParaRPr>
                    </a:p>
                  </a:txBody>
                  <a:tcPr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Beam diagnostics</a:t>
                      </a:r>
                      <a:endParaRPr lang="en-GB" sz="1200" b="1" dirty="0">
                        <a:solidFill>
                          <a:schemeClr val="tx2"/>
                        </a:solidFill>
                      </a:endParaRPr>
                    </a:p>
                  </a:txBody>
                  <a:tcPr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Beam intercepting devices</a:t>
                      </a:r>
                      <a:endParaRPr lang="en-GB" sz="1200" b="1" dirty="0">
                        <a:solidFill>
                          <a:schemeClr val="tx2"/>
                        </a:solidFill>
                      </a:endParaRPr>
                    </a:p>
                  </a:txBody>
                  <a:tcPr marL="0" marB="0" anchor="ctr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2091738"/>
                  </a:ext>
                </a:extLst>
              </a:tr>
              <a:tr h="182032"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Superconducting magnets, Particle detectors, Plasma physics</a:t>
                      </a:r>
                      <a:endParaRPr lang="en-GB" sz="1200" b="1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3558742"/>
                  </a:ext>
                </a:extLst>
              </a:tr>
              <a:tr h="374904">
                <a:tc gridSpan="3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600" b="1" dirty="0"/>
                        <a:t>Experiments</a:t>
                      </a:r>
                      <a:endParaRPr lang="en-GB" sz="1600" b="1" dirty="0"/>
                    </a:p>
                  </a:txBody>
                  <a:tcPr marL="0" marR="0" marT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84471056"/>
                  </a:ext>
                </a:extLst>
              </a:tr>
            </a:tbl>
          </a:graphicData>
        </a:graphic>
      </p:graphicFrame>
      <p:pic>
        <p:nvPicPr>
          <p:cNvPr id="1034" name="Picture 10">
            <a:extLst>
              <a:ext uri="{FF2B5EF4-FFF2-40B4-BE49-F238E27FC236}">
                <a16:creationId xmlns:a16="http://schemas.microsoft.com/office/drawing/2014/main" id="{A61C24DD-9D0B-7D85-8D21-DB2F5EF344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00" t="39176" r="40440" b="32230"/>
          <a:stretch/>
        </p:blipFill>
        <p:spPr bwMode="auto">
          <a:xfrm>
            <a:off x="6888088" y="138997"/>
            <a:ext cx="1502859" cy="133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5E1229A-42CB-4A48-8BF0-7A4B109AE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373063"/>
            <a:ext cx="11161239" cy="1066800"/>
          </a:xfrm>
        </p:spPr>
        <p:txBody>
          <a:bodyPr/>
          <a:lstStyle/>
          <a:p>
            <a:r>
              <a:rPr lang="en-US" dirty="0"/>
              <a:t>HiRadMat Facility</a:t>
            </a:r>
            <a:br>
              <a:rPr lang="en-US" dirty="0"/>
            </a:br>
            <a:r>
              <a:rPr lang="en-US" sz="2000" dirty="0">
                <a:solidFill>
                  <a:schemeClr val="tx2"/>
                </a:solidFill>
              </a:rPr>
              <a:t>Short-pulse high-energy proton irradiation facility</a:t>
            </a:r>
            <a:r>
              <a:rPr lang="en-US" dirty="0">
                <a:solidFill>
                  <a:schemeClr val="tx2"/>
                </a:solidFill>
              </a:rPr>
              <a:t> </a:t>
            </a:r>
            <a:br>
              <a:rPr lang="en-US" dirty="0">
                <a:solidFill>
                  <a:schemeClr val="tx2"/>
                </a:solidFill>
              </a:rPr>
            </a:b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06D10F-CEBA-482B-B1F6-5A2A815AC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59C4C7-999F-4A24-8974-CCD611BB3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D54A2-064A-4299-BE90-299EE6648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9410E4-61B5-DD44-9DE0-B61071173AF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BFBDF8BA-7624-4659-ADB1-0CC17DACD2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7" t="24768" r="27774" b="39067"/>
          <a:stretch/>
        </p:blipFill>
        <p:spPr bwMode="auto">
          <a:xfrm>
            <a:off x="6888088" y="2688686"/>
            <a:ext cx="5159895" cy="2229902"/>
          </a:xfrm>
          <a:prstGeom prst="rect">
            <a:avLst/>
          </a:prstGeom>
          <a:noFill/>
          <a:ln w="38100">
            <a:noFill/>
          </a:ln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E76AABAA-24B7-4196-8FA5-43DAE215F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" t="16907" r="4285" b="17068"/>
          <a:stretch>
            <a:fillRect/>
          </a:stretch>
        </p:blipFill>
        <p:spPr bwMode="auto">
          <a:xfrm>
            <a:off x="1037486" y="6441321"/>
            <a:ext cx="1388112" cy="267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3EE39711-718C-4C2D-779C-0337B67AB6A8}"/>
              </a:ext>
            </a:extLst>
          </p:cNvPr>
          <p:cNvSpPr txBox="1"/>
          <p:nvPr/>
        </p:nvSpPr>
        <p:spPr>
          <a:xfrm>
            <a:off x="6888088" y="5180133"/>
            <a:ext cx="2448272" cy="984885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txBody>
          <a:bodyPr wrap="square" lIns="91440" tIns="91440" rIns="91440" bIns="91440" rtlCol="0">
            <a:spAutoFit/>
          </a:bodyPr>
          <a:lstStyle/>
          <a:p>
            <a:pPr algn="ctr"/>
            <a:r>
              <a:rPr lang="en-US" sz="1600" b="1" dirty="0"/>
              <a:t>Beam Diagnostics</a:t>
            </a:r>
          </a:p>
          <a:p>
            <a:pPr algn="ctr"/>
            <a:r>
              <a:rPr lang="en-US" sz="1200" b="1" dirty="0">
                <a:solidFill>
                  <a:schemeClr val="tx2"/>
                </a:solidFill>
              </a:rPr>
              <a:t>Transverse spot size</a:t>
            </a:r>
          </a:p>
          <a:p>
            <a:pPr algn="ctr"/>
            <a:r>
              <a:rPr lang="en-GB" sz="1200" b="1" dirty="0">
                <a:solidFill>
                  <a:schemeClr val="tx2"/>
                </a:solidFill>
              </a:rPr>
              <a:t>Bunch-to-bunch beam position</a:t>
            </a:r>
          </a:p>
          <a:p>
            <a:pPr algn="ctr"/>
            <a:r>
              <a:rPr lang="en-GB" sz="1200" b="1" dirty="0">
                <a:solidFill>
                  <a:schemeClr val="tx2"/>
                </a:solidFill>
              </a:rPr>
              <a:t>Beam losses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1C455EC-901F-03C4-FBD4-299937CF9768}"/>
              </a:ext>
            </a:extLst>
          </p:cNvPr>
          <p:cNvCxnSpPr>
            <a:cxnSpLocks/>
            <a:stCxn id="32" idx="0"/>
          </p:cNvCxnSpPr>
          <p:nvPr/>
        </p:nvCxnSpPr>
        <p:spPr>
          <a:xfrm flipH="1" flipV="1">
            <a:off x="8110151" y="3268402"/>
            <a:ext cx="0" cy="1911731"/>
          </a:xfrm>
          <a:prstGeom prst="line">
            <a:avLst/>
          </a:prstGeom>
          <a:ln w="19050">
            <a:solidFill>
              <a:schemeClr val="accent3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80891F2-46EC-4C32-4BE5-FC432163BE9B}"/>
              </a:ext>
            </a:extLst>
          </p:cNvPr>
          <p:cNvCxnSpPr>
            <a:cxnSpLocks/>
          </p:cNvCxnSpPr>
          <p:nvPr/>
        </p:nvCxnSpPr>
        <p:spPr>
          <a:xfrm flipV="1">
            <a:off x="10412503" y="4695059"/>
            <a:ext cx="0" cy="336511"/>
          </a:xfrm>
          <a:prstGeom prst="line">
            <a:avLst/>
          </a:prstGeom>
          <a:ln w="19050">
            <a:solidFill>
              <a:schemeClr val="accent2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63C60E8-6B9C-39D0-17D1-5247F4994177}"/>
              </a:ext>
            </a:extLst>
          </p:cNvPr>
          <p:cNvCxnSpPr>
            <a:cxnSpLocks/>
          </p:cNvCxnSpPr>
          <p:nvPr/>
        </p:nvCxnSpPr>
        <p:spPr>
          <a:xfrm flipV="1">
            <a:off x="11568607" y="4293096"/>
            <a:ext cx="0" cy="738474"/>
          </a:xfrm>
          <a:prstGeom prst="line">
            <a:avLst/>
          </a:prstGeom>
          <a:ln w="19050">
            <a:solidFill>
              <a:schemeClr val="accent2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E448C4A-C515-19BC-1E15-A35B52901F9E}"/>
              </a:ext>
            </a:extLst>
          </p:cNvPr>
          <p:cNvCxnSpPr>
            <a:cxnSpLocks/>
          </p:cNvCxnSpPr>
          <p:nvPr/>
        </p:nvCxnSpPr>
        <p:spPr>
          <a:xfrm flipV="1">
            <a:off x="10989518" y="5031570"/>
            <a:ext cx="0" cy="148563"/>
          </a:xfrm>
          <a:prstGeom prst="line">
            <a:avLst/>
          </a:prstGeom>
          <a:ln w="19050">
            <a:solidFill>
              <a:schemeClr val="accent2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E351396-73F3-FA1C-99F9-7B89DF63C5E2}"/>
              </a:ext>
            </a:extLst>
          </p:cNvPr>
          <p:cNvCxnSpPr>
            <a:cxnSpLocks/>
          </p:cNvCxnSpPr>
          <p:nvPr/>
        </p:nvCxnSpPr>
        <p:spPr>
          <a:xfrm>
            <a:off x="10410430" y="5031570"/>
            <a:ext cx="1158177" cy="0"/>
          </a:xfrm>
          <a:prstGeom prst="line">
            <a:avLst/>
          </a:prstGeom>
          <a:ln w="19050">
            <a:solidFill>
              <a:schemeClr val="accent2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44B26F76-97D9-8220-8A58-0797657B4BBB}"/>
              </a:ext>
            </a:extLst>
          </p:cNvPr>
          <p:cNvCxnSpPr>
            <a:cxnSpLocks/>
          </p:cNvCxnSpPr>
          <p:nvPr/>
        </p:nvCxnSpPr>
        <p:spPr>
          <a:xfrm>
            <a:off x="10128447" y="2531223"/>
            <a:ext cx="0" cy="897777"/>
          </a:xfrm>
          <a:prstGeom prst="line">
            <a:avLst/>
          </a:prstGeom>
          <a:ln w="19050">
            <a:solidFill>
              <a:schemeClr val="tx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8AA6B044-1017-DD0F-14E7-05773D8CD0E0}"/>
              </a:ext>
            </a:extLst>
          </p:cNvPr>
          <p:cNvCxnSpPr>
            <a:cxnSpLocks/>
          </p:cNvCxnSpPr>
          <p:nvPr/>
        </p:nvCxnSpPr>
        <p:spPr>
          <a:xfrm>
            <a:off x="11555275" y="2531223"/>
            <a:ext cx="0" cy="737179"/>
          </a:xfrm>
          <a:prstGeom prst="line">
            <a:avLst/>
          </a:prstGeom>
          <a:ln w="19050">
            <a:solidFill>
              <a:schemeClr val="tx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D4987893-8787-667F-C1F6-2A541A224FCD}"/>
              </a:ext>
            </a:extLst>
          </p:cNvPr>
          <p:cNvCxnSpPr>
            <a:cxnSpLocks/>
          </p:cNvCxnSpPr>
          <p:nvPr/>
        </p:nvCxnSpPr>
        <p:spPr>
          <a:xfrm flipV="1">
            <a:off x="10858096" y="2349607"/>
            <a:ext cx="0" cy="181616"/>
          </a:xfrm>
          <a:prstGeom prst="line">
            <a:avLst/>
          </a:prstGeom>
          <a:ln w="1905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14E13A84-20E6-01CB-4CD9-B5A63C8CD450}"/>
              </a:ext>
            </a:extLst>
          </p:cNvPr>
          <p:cNvCxnSpPr>
            <a:cxnSpLocks/>
          </p:cNvCxnSpPr>
          <p:nvPr/>
        </p:nvCxnSpPr>
        <p:spPr>
          <a:xfrm>
            <a:off x="10128447" y="2531223"/>
            <a:ext cx="1426828" cy="0"/>
          </a:xfrm>
          <a:prstGeom prst="line">
            <a:avLst/>
          </a:prstGeom>
          <a:ln w="1905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424B8A4-5393-E915-1B0E-3B6217053D8F}"/>
              </a:ext>
            </a:extLst>
          </p:cNvPr>
          <p:cNvSpPr txBox="1"/>
          <p:nvPr/>
        </p:nvSpPr>
        <p:spPr>
          <a:xfrm>
            <a:off x="9431938" y="5180133"/>
            <a:ext cx="2616045" cy="98488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txBody>
          <a:bodyPr wrap="square" lIns="91440" tIns="91440" rIns="91440" bIns="91440" rtlCol="0">
            <a:spAutoFit/>
          </a:bodyPr>
          <a:lstStyle/>
          <a:p>
            <a:pPr algn="ctr"/>
            <a:r>
              <a:rPr lang="en-US" sz="1600" b="1" dirty="0"/>
              <a:t>Test Stands</a:t>
            </a:r>
          </a:p>
          <a:p>
            <a:pPr algn="ctr"/>
            <a:r>
              <a:rPr lang="en-US" sz="1200" b="1" dirty="0">
                <a:solidFill>
                  <a:schemeClr val="tx2"/>
                </a:solidFill>
              </a:rPr>
              <a:t>Remote plug’n’play</a:t>
            </a:r>
            <a:endParaRPr lang="en-US" sz="1200" dirty="0">
              <a:solidFill>
                <a:schemeClr val="tx2"/>
              </a:solidFill>
            </a:endParaRPr>
          </a:p>
          <a:p>
            <a:pPr algn="ctr"/>
            <a:r>
              <a:rPr lang="en-US" sz="1200" dirty="0">
                <a:solidFill>
                  <a:schemeClr val="tx2"/>
                </a:solidFill>
              </a:rPr>
              <a:t>~</a:t>
            </a:r>
            <a:r>
              <a:rPr lang="en-US" sz="1200" b="1" dirty="0">
                <a:solidFill>
                  <a:schemeClr val="tx2"/>
                </a:solidFill>
              </a:rPr>
              <a:t>300 signal connections</a:t>
            </a:r>
          </a:p>
          <a:p>
            <a:pPr algn="ctr"/>
            <a:r>
              <a:rPr lang="en-US" sz="1200" b="1" dirty="0">
                <a:solidFill>
                  <a:schemeClr val="tx2"/>
                </a:solidFill>
              </a:rPr>
              <a:t>Cooling water, vacuum, press. air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D41AC6F-5ABA-B462-860F-3AED8CCFAB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01" t="5900" r="15810" b="28505"/>
          <a:stretch/>
        </p:blipFill>
        <p:spPr bwMode="auto">
          <a:xfrm>
            <a:off x="8457481" y="138997"/>
            <a:ext cx="2021792" cy="133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A80D5AB4-7BFE-0AA5-0225-6E467C593D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9" t="23523" r="27201" b="28082"/>
          <a:stretch/>
        </p:blipFill>
        <p:spPr bwMode="auto">
          <a:xfrm>
            <a:off x="10545806" y="138997"/>
            <a:ext cx="1507364" cy="133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9EC7F8F-EFB4-D1A3-3029-135AECD7930A}"/>
              </a:ext>
            </a:extLst>
          </p:cNvPr>
          <p:cNvCxnSpPr>
            <a:cxnSpLocks/>
          </p:cNvCxnSpPr>
          <p:nvPr/>
        </p:nvCxnSpPr>
        <p:spPr>
          <a:xfrm flipV="1">
            <a:off x="7752184" y="495300"/>
            <a:ext cx="0" cy="1053091"/>
          </a:xfrm>
          <a:prstGeom prst="line">
            <a:avLst/>
          </a:prstGeom>
          <a:ln w="19050">
            <a:solidFill>
              <a:schemeClr val="tx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E00D50D-CF15-963C-F9C5-2F820E2B6EB9}"/>
              </a:ext>
            </a:extLst>
          </p:cNvPr>
          <p:cNvCxnSpPr>
            <a:cxnSpLocks/>
          </p:cNvCxnSpPr>
          <p:nvPr/>
        </p:nvCxnSpPr>
        <p:spPr>
          <a:xfrm flipV="1">
            <a:off x="11208568" y="806509"/>
            <a:ext cx="0" cy="742312"/>
          </a:xfrm>
          <a:prstGeom prst="line">
            <a:avLst/>
          </a:prstGeom>
          <a:ln w="19050">
            <a:solidFill>
              <a:schemeClr val="tx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DF931F5-7C56-F6BB-003A-7AE169ED8609}"/>
              </a:ext>
            </a:extLst>
          </p:cNvPr>
          <p:cNvCxnSpPr>
            <a:cxnSpLocks/>
          </p:cNvCxnSpPr>
          <p:nvPr/>
        </p:nvCxnSpPr>
        <p:spPr>
          <a:xfrm flipV="1">
            <a:off x="9192343" y="1268760"/>
            <a:ext cx="0" cy="280061"/>
          </a:xfrm>
          <a:prstGeom prst="line">
            <a:avLst/>
          </a:prstGeom>
          <a:ln w="19050">
            <a:solidFill>
              <a:schemeClr val="tx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5804696-7A68-E6D2-CF3E-D20B72366DF7}"/>
              </a:ext>
            </a:extLst>
          </p:cNvPr>
          <p:cNvSpPr txBox="1"/>
          <p:nvPr/>
        </p:nvSpPr>
        <p:spPr>
          <a:xfrm>
            <a:off x="433031" y="1307961"/>
            <a:ext cx="5972903" cy="1323439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LHC-like Beam Parameters</a:t>
            </a:r>
          </a:p>
          <a:p>
            <a:pPr algn="ctr"/>
            <a:r>
              <a:rPr lang="en-GB" sz="1600" dirty="0">
                <a:solidFill>
                  <a:schemeClr val="tx2"/>
                </a:solidFill>
              </a:rPr>
              <a:t>Up to 288 bunches, </a:t>
            </a:r>
            <a:r>
              <a:rPr lang="en-GB" sz="1600" b="1" dirty="0">
                <a:solidFill>
                  <a:schemeClr val="tx2"/>
                </a:solidFill>
              </a:rPr>
              <a:t>≤</a:t>
            </a:r>
            <a:r>
              <a:rPr lang="en-US" sz="1600" b="1" dirty="0">
                <a:solidFill>
                  <a:schemeClr val="tx2"/>
                </a:solidFill>
              </a:rPr>
              <a:t>1.6×10</a:t>
            </a:r>
            <a:r>
              <a:rPr lang="en-US" sz="1600" b="1" baseline="30000" dirty="0">
                <a:solidFill>
                  <a:schemeClr val="tx2"/>
                </a:solidFill>
              </a:rPr>
              <a:t>11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b="1" dirty="0">
                <a:solidFill>
                  <a:schemeClr val="tx2"/>
                </a:solidFill>
              </a:rPr>
              <a:t>protons per bunch</a:t>
            </a:r>
          </a:p>
          <a:p>
            <a:pPr algn="ctr"/>
            <a:r>
              <a:rPr lang="en-US" sz="1600" b="1" dirty="0">
                <a:solidFill>
                  <a:schemeClr val="tx2"/>
                </a:solidFill>
              </a:rPr>
              <a:t>≤4.6×10</a:t>
            </a:r>
            <a:r>
              <a:rPr lang="en-US" sz="1600" b="1" baseline="30000" dirty="0">
                <a:solidFill>
                  <a:schemeClr val="tx2"/>
                </a:solidFill>
              </a:rPr>
              <a:t>13</a:t>
            </a:r>
            <a:r>
              <a:rPr lang="en-US" sz="1600" b="1" dirty="0">
                <a:solidFill>
                  <a:schemeClr val="tx2"/>
                </a:solidFill>
              </a:rPr>
              <a:t> protons</a:t>
            </a:r>
            <a:r>
              <a:rPr lang="en-US" sz="1600" dirty="0">
                <a:solidFill>
                  <a:schemeClr val="tx2"/>
                </a:solidFill>
              </a:rPr>
              <a:t> per pulse at </a:t>
            </a:r>
            <a:r>
              <a:rPr lang="en-US" sz="1600" b="1" dirty="0">
                <a:solidFill>
                  <a:schemeClr val="tx2"/>
                </a:solidFill>
              </a:rPr>
              <a:t>440 GeV/c (3.2 MJ)</a:t>
            </a:r>
          </a:p>
          <a:p>
            <a:pPr algn="ctr"/>
            <a:r>
              <a:rPr lang="en-GB" sz="16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~</a:t>
            </a:r>
            <a:r>
              <a:rPr lang="en-GB" sz="1600" b="1" dirty="0">
                <a:solidFill>
                  <a:schemeClr val="tx2"/>
                </a:solidFill>
              </a:rPr>
              <a:t>1.5 ns </a:t>
            </a:r>
            <a:r>
              <a:rPr lang="en-GB" sz="1600" dirty="0">
                <a:solidFill>
                  <a:schemeClr val="tx2"/>
                </a:solidFill>
              </a:rPr>
              <a:t>long bunches, 25 ns bunch spacing</a:t>
            </a:r>
            <a:endParaRPr lang="en-US" sz="1600" dirty="0">
              <a:solidFill>
                <a:schemeClr val="tx2"/>
              </a:solidFill>
            </a:endParaRPr>
          </a:p>
          <a:p>
            <a:pPr algn="ctr"/>
            <a:r>
              <a:rPr lang="en-US" sz="1600" dirty="0">
                <a:solidFill>
                  <a:schemeClr val="tx2"/>
                </a:solidFill>
              </a:rPr>
              <a:t>Beam size at target: </a:t>
            </a:r>
            <a:r>
              <a:rPr lang="en-US" sz="1600" b="1" dirty="0">
                <a:solidFill>
                  <a:schemeClr val="tx2"/>
                </a:solidFill>
              </a:rPr>
              <a:t>≥0.25 mm </a:t>
            </a:r>
            <a:r>
              <a:rPr lang="en-US" sz="1600" dirty="0">
                <a:solidFill>
                  <a:schemeClr val="tx2"/>
                </a:solidFill>
              </a:rPr>
              <a:t>(1 </a:t>
            </a:r>
            <a:r>
              <a:rPr lang="el-GR" sz="1600" dirty="0">
                <a:solidFill>
                  <a:schemeClr val="tx2"/>
                </a:solidFill>
              </a:rPr>
              <a:t>σ</a:t>
            </a:r>
            <a:r>
              <a:rPr lang="en-US" sz="1600" dirty="0">
                <a:solidFill>
                  <a:schemeClr val="tx2"/>
                </a:solidFill>
              </a:rPr>
              <a:t>)</a:t>
            </a:r>
          </a:p>
        </p:txBody>
      </p: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A2F01E58-B037-C25F-4D67-BBDE3CF2A474}"/>
              </a:ext>
            </a:extLst>
          </p:cNvPr>
          <p:cNvCxnSpPr>
            <a:cxnSpLocks/>
            <a:stCxn id="27" idx="3"/>
            <a:endCxn id="12" idx="1"/>
          </p:cNvCxnSpPr>
          <p:nvPr/>
        </p:nvCxnSpPr>
        <p:spPr>
          <a:xfrm>
            <a:off x="6405934" y="1969681"/>
            <a:ext cx="482154" cy="1833956"/>
          </a:xfrm>
          <a:prstGeom prst="bentConnector3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D36A3C7E-ABC1-B25D-B83B-BE9678990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907" y="2771016"/>
            <a:ext cx="6246174" cy="3112614"/>
          </a:xfrm>
        </p:spPr>
        <p:txBody>
          <a:bodyPr>
            <a:normAutofit/>
          </a:bodyPr>
          <a:lstStyle/>
          <a:p>
            <a:pPr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800" dirty="0"/>
              <a:t>Maximum flexibility to accommodate many requests</a:t>
            </a:r>
          </a:p>
          <a:p>
            <a:pPr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800" dirty="0"/>
              <a:t>Completed a total of 44 experiments since 2012</a:t>
            </a:r>
          </a:p>
          <a:p>
            <a:pPr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800" dirty="0"/>
              <a:t>Supported more than 20 external users during 240 days of transnational access during one operational year</a:t>
            </a: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AD1EC806-EA2D-79B2-12D2-40B38313164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529" b="4164"/>
          <a:stretch/>
        </p:blipFill>
        <p:spPr>
          <a:xfrm>
            <a:off x="88967" y="4671832"/>
            <a:ext cx="3163467" cy="1469959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7BCEF08A-01B7-11A8-3577-D1805C829997}"/>
              </a:ext>
            </a:extLst>
          </p:cNvPr>
          <p:cNvSpPr txBox="1"/>
          <p:nvPr/>
        </p:nvSpPr>
        <p:spPr>
          <a:xfrm>
            <a:off x="10870039" y="154743"/>
            <a:ext cx="1172757" cy="261610"/>
          </a:xfrm>
          <a:prstGeom prst="rect">
            <a:avLst/>
          </a:prstGeom>
          <a:solidFill>
            <a:schemeClr val="tx2">
              <a:alpha val="50000"/>
            </a:schemeClr>
          </a:solidFill>
        </p:spPr>
        <p:txBody>
          <a:bodyPr wrap="none" lIns="45720" tIns="45720" rIns="45720" bIns="45720" rtlCol="0">
            <a:spAutoFit/>
          </a:bodyPr>
          <a:lstStyle/>
          <a:p>
            <a:pPr algn="r"/>
            <a:r>
              <a:rPr lang="en-US" sz="1100" b="1" dirty="0">
                <a:solidFill>
                  <a:schemeClr val="bg1"/>
                </a:solidFill>
              </a:rPr>
              <a:t>LHC collimators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DBCC754-59A1-4D5E-8CC1-58B39422A98C}"/>
              </a:ext>
            </a:extLst>
          </p:cNvPr>
          <p:cNvSpPr txBox="1"/>
          <p:nvPr/>
        </p:nvSpPr>
        <p:spPr>
          <a:xfrm>
            <a:off x="8410994" y="138997"/>
            <a:ext cx="1911742" cy="261610"/>
          </a:xfrm>
          <a:prstGeom prst="rect">
            <a:avLst/>
          </a:prstGeom>
          <a:solidFill>
            <a:schemeClr val="tx2">
              <a:alpha val="50000"/>
            </a:schemeClr>
          </a:solidFill>
        </p:spPr>
        <p:txBody>
          <a:bodyPr wrap="none" lIns="45720" tIns="45720" rIns="45720" bIns="45720" rtlCol="0">
            <a:spAutoFit/>
          </a:bodyPr>
          <a:lstStyle/>
          <a:p>
            <a:pPr algn="r"/>
            <a:r>
              <a:rPr lang="en-US" sz="1100" b="1" dirty="0">
                <a:solidFill>
                  <a:schemeClr val="bg1"/>
                </a:solidFill>
              </a:rPr>
              <a:t>HL-LHC EO-BPM prototype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05CFA6F-2E6B-3613-6BC9-0D3FA557602D}"/>
              </a:ext>
            </a:extLst>
          </p:cNvPr>
          <p:cNvSpPr txBox="1"/>
          <p:nvPr/>
        </p:nvSpPr>
        <p:spPr>
          <a:xfrm>
            <a:off x="6882901" y="138997"/>
            <a:ext cx="805670" cy="261610"/>
          </a:xfrm>
          <a:prstGeom prst="rect">
            <a:avLst/>
          </a:prstGeom>
          <a:solidFill>
            <a:schemeClr val="tx2">
              <a:alpha val="50000"/>
            </a:schemeClr>
          </a:solidFill>
        </p:spPr>
        <p:txBody>
          <a:bodyPr wrap="none" lIns="45720" tIns="45720" rIns="45720" bIns="45720" rtlCol="0">
            <a:spAutoFit/>
          </a:bodyPr>
          <a:lstStyle/>
          <a:p>
            <a:pPr algn="r"/>
            <a:r>
              <a:rPr lang="en-US" sz="1100" b="1" dirty="0">
                <a:solidFill>
                  <a:schemeClr val="bg1"/>
                </a:solidFill>
              </a:rPr>
              <a:t>AD targets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48AB786-E32C-F4B2-85B2-E956AEE5E44C}"/>
              </a:ext>
            </a:extLst>
          </p:cNvPr>
          <p:cNvSpPr txBox="1"/>
          <p:nvPr/>
        </p:nvSpPr>
        <p:spPr>
          <a:xfrm>
            <a:off x="6884390" y="2673220"/>
            <a:ext cx="1895712" cy="261610"/>
          </a:xfrm>
          <a:prstGeom prst="rect">
            <a:avLst/>
          </a:prstGeom>
          <a:solidFill>
            <a:schemeClr val="tx2">
              <a:alpha val="50000"/>
            </a:schemeClr>
          </a:solidFill>
        </p:spPr>
        <p:txBody>
          <a:bodyPr wrap="none" lIns="45720" tIns="45720" rIns="45720" bIns="45720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HiRadMat TNC Target Area</a:t>
            </a:r>
            <a:endParaRPr lang="en-GB" sz="1100" b="1" dirty="0">
              <a:solidFill>
                <a:schemeClr val="bg1"/>
              </a:solidFill>
            </a:endParaRP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37FE5455-7183-FF60-B028-5DD6660C4E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96" t="21260" r="50714"/>
          <a:stretch/>
        </p:blipFill>
        <p:spPr bwMode="auto">
          <a:xfrm>
            <a:off x="3903832" y="4105360"/>
            <a:ext cx="2616045" cy="2321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5841BE1-ACBE-2BC0-CA85-7701A0F80D75}"/>
              </a:ext>
            </a:extLst>
          </p:cNvPr>
          <p:cNvSpPr txBox="1"/>
          <p:nvPr/>
        </p:nvSpPr>
        <p:spPr>
          <a:xfrm>
            <a:off x="5373848" y="4077072"/>
            <a:ext cx="576064" cy="161583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050" dirty="0">
                <a:solidFill>
                  <a:schemeClr val="tx2"/>
                </a:solidFill>
              </a:rPr>
              <a:t>GB</a:t>
            </a:r>
            <a:endParaRPr lang="en-GB" sz="1050" dirty="0">
              <a:solidFill>
                <a:schemeClr val="tx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794283-C663-6E05-7C9C-D54F0A8525D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08436" y="6369729"/>
            <a:ext cx="864096" cy="43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263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2" grpId="0" animBg="1"/>
      <p:bldP spid="38" grpId="0" animBg="1"/>
      <p:bldP spid="57" grpId="0" build="p"/>
      <p:bldP spid="67" grpId="0" animBg="1"/>
      <p:bldP spid="68" grpId="0" animBg="1"/>
      <p:bldP spid="69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770B02-DEB3-4703-8636-225ECA465A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019" y="974675"/>
            <a:ext cx="7055109" cy="4760912"/>
          </a:xfrm>
        </p:spPr>
        <p:txBody>
          <a:bodyPr/>
          <a:lstStyle/>
          <a:p>
            <a:pPr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/>
              <a:t>HRMT62 FIREBALL – </a:t>
            </a:r>
            <a:r>
              <a:rPr lang="en-GB" sz="1800" dirty="0"/>
              <a:t>Uni. of Oxford</a:t>
            </a:r>
            <a:endParaRPr lang="en-US" sz="1800" dirty="0"/>
          </a:p>
          <a:p>
            <a:pPr marL="368300" lvl="1" indent="0" algn="just">
              <a:buNone/>
            </a:pPr>
            <a:r>
              <a:rPr lang="en-GB" dirty="0"/>
              <a:t>Reproduce electron-positron enriched astrophysical jet in lab</a:t>
            </a:r>
          </a:p>
          <a:p>
            <a:pPr marL="368300" lvl="1" indent="0" algn="just">
              <a:buNone/>
            </a:pPr>
            <a:r>
              <a:rPr lang="en-US" dirty="0"/>
              <a:t>Nature physics paper submission</a:t>
            </a:r>
          </a:p>
          <a:p>
            <a:pPr marL="368300" lvl="1" indent="0" algn="just">
              <a:buNone/>
            </a:pPr>
            <a:r>
              <a:rPr lang="en-US" dirty="0">
                <a:hlinkClick r:id="rId3"/>
              </a:rPr>
              <a:t>https://home.cern/news/news/experiments/fireball-hiradmat</a:t>
            </a:r>
            <a:r>
              <a:rPr lang="en-US" dirty="0"/>
              <a:t>  </a:t>
            </a:r>
          </a:p>
          <a:p>
            <a:pPr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1" dirty="0"/>
              <a:t>HRMT58 ATLAS-ITk – </a:t>
            </a:r>
            <a:r>
              <a:rPr lang="en-US" sz="1800" dirty="0"/>
              <a:t>JSI, EP-UAT</a:t>
            </a:r>
          </a:p>
          <a:p>
            <a:pPr marL="368300" lvl="1" indent="0" algn="just">
              <a:buNone/>
            </a:pPr>
            <a:r>
              <a:rPr lang="en-US" dirty="0"/>
              <a:t>Initial test of ATLAS-ITk BCM prototype with LHC-like beams</a:t>
            </a:r>
          </a:p>
          <a:p>
            <a:pPr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/>
              <a:t>HRMT25 TPSG4 - SY/ABT </a:t>
            </a:r>
          </a:p>
          <a:p>
            <a:pPr marL="368300" lvl="1" indent="0" algn="just">
              <a:buNone/>
            </a:pPr>
            <a:r>
              <a:rPr lang="en-GB" dirty="0"/>
              <a:t>Test the MSE protection element (diluter) in case of accident scenario in HL-LHC and validate the simulations</a:t>
            </a:r>
            <a:endParaRPr lang="en-US" dirty="0"/>
          </a:p>
          <a:p>
            <a:pPr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1" dirty="0"/>
              <a:t>HRMT55 BLM3 – </a:t>
            </a:r>
            <a:r>
              <a:rPr lang="en-US" sz="1800" dirty="0"/>
              <a:t>ESS, GSI/FAIR, SY-BI</a:t>
            </a:r>
            <a:r>
              <a:rPr lang="en-CH" sz="1800" dirty="0"/>
              <a:t> </a:t>
            </a:r>
            <a:endParaRPr lang="en-US" sz="1800" dirty="0"/>
          </a:p>
          <a:p>
            <a:pPr marL="368300" lvl="1" indent="0" algn="just">
              <a:buNone/>
            </a:pPr>
            <a:r>
              <a:rPr lang="en-US" dirty="0"/>
              <a:t>Qualification of production BLMs for CERN, ESS, GSI/FAIR</a:t>
            </a:r>
          </a:p>
          <a:p>
            <a:pPr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1" dirty="0"/>
              <a:t>HRMT59 SMAUG </a:t>
            </a:r>
            <a:r>
              <a:rPr lang="en-US" sz="1800" dirty="0"/>
              <a:t>follow-up exp</a:t>
            </a:r>
            <a:r>
              <a:rPr lang="en-US" sz="1800" b="1" dirty="0"/>
              <a:t> – </a:t>
            </a:r>
            <a:r>
              <a:rPr lang="en-US" sz="1800" dirty="0"/>
              <a:t>TE-VSC, SY-STI, BE-EA</a:t>
            </a:r>
            <a:endParaRPr lang="en-US" sz="1800" dirty="0">
              <a:cs typeface="Arial"/>
            </a:endParaRPr>
          </a:p>
          <a:p>
            <a:pPr marL="368300" lvl="1" indent="0" algn="just">
              <a:buNone/>
            </a:pPr>
            <a:r>
              <a:rPr lang="en-US" dirty="0"/>
              <a:t>Assessment of Si</a:t>
            </a:r>
            <a:r>
              <a:rPr lang="en-US" baseline="-25000" dirty="0"/>
              <a:t>3</a:t>
            </a:r>
            <a:r>
              <a:rPr lang="en-US" dirty="0"/>
              <a:t>N</a:t>
            </a:r>
            <a:r>
              <a:rPr lang="en-US" baseline="-25000" dirty="0"/>
              <a:t>4</a:t>
            </a:r>
            <a:r>
              <a:rPr lang="en-US" dirty="0"/>
              <a:t> 1µm thick beam windows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E1229A-42CB-4A48-8BF0-7A4B109AE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HiRadMat Highlights 2023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06D10F-CEBA-482B-B1F6-5A2A815AC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712" y="6378575"/>
            <a:ext cx="631825" cy="365125"/>
          </a:xfrm>
        </p:spPr>
        <p:txBody>
          <a:bodyPr/>
          <a:lstStyle/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59C4C7-999F-4A24-8974-CCD611BB3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D54A2-064A-4299-BE90-299EE6648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9410E4-61B5-DD44-9DE0-B61071173AF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E99EF9-2DB8-905B-FF16-552F150C0B4C}"/>
              </a:ext>
            </a:extLst>
          </p:cNvPr>
          <p:cNvSpPr txBox="1"/>
          <p:nvPr/>
        </p:nvSpPr>
        <p:spPr>
          <a:xfrm>
            <a:off x="5062352" y="974675"/>
            <a:ext cx="1217926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fr-CH" sz="1600" dirty="0">
                <a:solidFill>
                  <a:srgbClr val="92D050"/>
                </a:solidFill>
                <a:latin typeface="Arial"/>
                <a:cs typeface="Arial"/>
              </a:rPr>
              <a:t>Completed</a:t>
            </a:r>
            <a:endParaRPr lang="en-GB" sz="1600" dirty="0">
              <a:solidFill>
                <a:srgbClr val="92D050"/>
              </a:solidFill>
              <a:latin typeface="Arial"/>
              <a:cs typeface="Arial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0D02F8A-263C-4FD0-67B0-AE69F1A9E495}"/>
              </a:ext>
            </a:extLst>
          </p:cNvPr>
          <p:cNvSpPr txBox="1"/>
          <p:nvPr/>
        </p:nvSpPr>
        <p:spPr>
          <a:xfrm>
            <a:off x="3740721" y="3455625"/>
            <a:ext cx="1217926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fr-CH" sz="1600" b="1" dirty="0">
                <a:solidFill>
                  <a:srgbClr val="92D050"/>
                </a:solidFill>
                <a:latin typeface="Arial"/>
                <a:cs typeface="Arial"/>
              </a:rPr>
              <a:t>Completed</a:t>
            </a:r>
            <a:endParaRPr lang="en-GB" sz="1600" b="1" dirty="0">
              <a:solidFill>
                <a:srgbClr val="92D050"/>
              </a:solidFill>
              <a:latin typeface="Arial"/>
              <a:cs typeface="Arial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B56CD0-C19F-1C5D-CE5B-BE12CBC6CAC1}"/>
              </a:ext>
            </a:extLst>
          </p:cNvPr>
          <p:cNvSpPr txBox="1"/>
          <p:nvPr/>
        </p:nvSpPr>
        <p:spPr>
          <a:xfrm>
            <a:off x="4618203" y="2437856"/>
            <a:ext cx="291646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>
                <a:solidFill>
                  <a:schemeClr val="accent3"/>
                </a:solidFill>
              </a:rPr>
              <a:t>First test completed, development ongoing</a:t>
            </a:r>
            <a:endParaRPr lang="en-GB" sz="1600" dirty="0">
              <a:solidFill>
                <a:schemeClr val="accent3"/>
              </a:solidFill>
            </a:endParaRPr>
          </a:p>
        </p:txBody>
      </p:sp>
      <p:pic>
        <p:nvPicPr>
          <p:cNvPr id="27" name="Graphic 26" descr="Stop outline">
            <a:extLst>
              <a:ext uri="{FF2B5EF4-FFF2-40B4-BE49-F238E27FC236}">
                <a16:creationId xmlns:a16="http://schemas.microsoft.com/office/drawing/2014/main" id="{5B484916-871B-AE16-BE8A-8D42EB941C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11017" y="2567214"/>
            <a:ext cx="261097" cy="261097"/>
          </a:xfrm>
          <a:prstGeom prst="rect">
            <a:avLst/>
          </a:prstGeom>
        </p:spPr>
      </p:pic>
      <p:pic>
        <p:nvPicPr>
          <p:cNvPr id="29" name="Graphic 28" descr="Checkbox Checked outline">
            <a:extLst>
              <a:ext uri="{FF2B5EF4-FFF2-40B4-BE49-F238E27FC236}">
                <a16:creationId xmlns:a16="http://schemas.microsoft.com/office/drawing/2014/main" id="{23357EFE-80DE-BDA5-AA74-926DDA90A5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65979" y="914254"/>
            <a:ext cx="363937" cy="363937"/>
          </a:xfrm>
          <a:prstGeom prst="rect">
            <a:avLst/>
          </a:prstGeom>
        </p:spPr>
      </p:pic>
      <p:pic>
        <p:nvPicPr>
          <p:cNvPr id="33" name="Graphic 32" descr="Checkbox Checked outline">
            <a:extLst>
              <a:ext uri="{FF2B5EF4-FFF2-40B4-BE49-F238E27FC236}">
                <a16:creationId xmlns:a16="http://schemas.microsoft.com/office/drawing/2014/main" id="{1CA489E2-8AD5-D86D-FED8-408C69E5A8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01863" y="3404076"/>
            <a:ext cx="363937" cy="3639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B4BADD2-5B73-E16C-2985-F79DCC1712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62086" y="95931"/>
            <a:ext cx="5041474" cy="3332939"/>
          </a:xfrm>
          <a:prstGeom prst="rect">
            <a:avLst/>
          </a:prstGeom>
        </p:spPr>
      </p:pic>
      <p:sp>
        <p:nvSpPr>
          <p:cNvPr id="21" name="Arrow: Right 20">
            <a:extLst>
              <a:ext uri="{FF2B5EF4-FFF2-40B4-BE49-F238E27FC236}">
                <a16:creationId xmlns:a16="http://schemas.microsoft.com/office/drawing/2014/main" id="{F2BDDA01-65F1-44F1-E99D-AD936896A18E}"/>
              </a:ext>
            </a:extLst>
          </p:cNvPr>
          <p:cNvSpPr/>
          <p:nvPr/>
        </p:nvSpPr>
        <p:spPr>
          <a:xfrm>
            <a:off x="6882969" y="1062662"/>
            <a:ext cx="552147" cy="125973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DFA103-AD48-797A-C8C9-637EC0631BD8}"/>
              </a:ext>
            </a:extLst>
          </p:cNvPr>
          <p:cNvSpPr txBox="1"/>
          <p:nvPr/>
        </p:nvSpPr>
        <p:spPr>
          <a:xfrm>
            <a:off x="5062352" y="4536748"/>
            <a:ext cx="1217926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n-CH" sz="1600" b="1" dirty="0">
                <a:solidFill>
                  <a:srgbClr val="92D050"/>
                </a:solidFill>
                <a:latin typeface="Arial"/>
                <a:cs typeface="Arial"/>
              </a:rPr>
              <a:t>Ongoing</a:t>
            </a:r>
            <a:endParaRPr lang="en-GB" sz="1600" b="1" dirty="0">
              <a:solidFill>
                <a:srgbClr val="92D050"/>
              </a:solidFill>
              <a:latin typeface="Arial"/>
              <a:cs typeface="Arial"/>
            </a:endParaRPr>
          </a:p>
        </p:txBody>
      </p:sp>
      <p:pic>
        <p:nvPicPr>
          <p:cNvPr id="14" name="Graphic 13" descr="Checkbox Checked outline">
            <a:extLst>
              <a:ext uri="{FF2B5EF4-FFF2-40B4-BE49-F238E27FC236}">
                <a16:creationId xmlns:a16="http://schemas.microsoft.com/office/drawing/2014/main" id="{29DFE1F7-4283-8385-712B-D03B8DCA48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23494" y="4485199"/>
            <a:ext cx="363937" cy="36393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4C30E8C-E3C6-AC15-85DC-899DCE7925DF}"/>
              </a:ext>
            </a:extLst>
          </p:cNvPr>
          <p:cNvSpPr txBox="1"/>
          <p:nvPr/>
        </p:nvSpPr>
        <p:spPr>
          <a:xfrm>
            <a:off x="5672889" y="5778096"/>
            <a:ext cx="1834307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n-US" sz="1600" b="1" dirty="0">
                <a:solidFill>
                  <a:srgbClr val="92D050"/>
                </a:solidFill>
                <a:latin typeface="Arial"/>
                <a:cs typeface="Arial"/>
              </a:rPr>
              <a:t>Completed</a:t>
            </a:r>
          </a:p>
        </p:txBody>
      </p:sp>
      <p:pic>
        <p:nvPicPr>
          <p:cNvPr id="18" name="Graphic 17" descr="Checkbox Checked outline">
            <a:extLst>
              <a:ext uri="{FF2B5EF4-FFF2-40B4-BE49-F238E27FC236}">
                <a16:creationId xmlns:a16="http://schemas.microsoft.com/office/drawing/2014/main" id="{4AEA7257-5182-9B97-3A18-E05355ED55A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13438" y="5717543"/>
            <a:ext cx="363937" cy="36393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D5907A3-37B9-0F7C-A44C-91879889A31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35143" y="3283643"/>
            <a:ext cx="4721355" cy="2714779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58416FA0-F8C8-5BF8-2FC4-F4312B916F94}"/>
              </a:ext>
            </a:extLst>
          </p:cNvPr>
          <p:cNvSpPr/>
          <p:nvPr/>
        </p:nvSpPr>
        <p:spPr>
          <a:xfrm>
            <a:off x="8354194" y="5142068"/>
            <a:ext cx="285755" cy="6747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050" b="1" dirty="0"/>
              <a:t>HRMT58</a:t>
            </a:r>
            <a:endParaRPr lang="en-GB" sz="1050" b="1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CB8E5DC-8EA6-6565-03DE-930657C611DF}"/>
              </a:ext>
            </a:extLst>
          </p:cNvPr>
          <p:cNvSpPr/>
          <p:nvPr/>
        </p:nvSpPr>
        <p:spPr>
          <a:xfrm>
            <a:off x="10019490" y="3721770"/>
            <a:ext cx="285755" cy="6747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050" b="1" dirty="0"/>
              <a:t>HRMT62</a:t>
            </a:r>
            <a:endParaRPr lang="en-GB" sz="1050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BF2F410-730F-E4B2-AF06-2F9904FC5797}"/>
              </a:ext>
            </a:extLst>
          </p:cNvPr>
          <p:cNvSpPr/>
          <p:nvPr/>
        </p:nvSpPr>
        <p:spPr>
          <a:xfrm>
            <a:off x="9995911" y="5168436"/>
            <a:ext cx="285755" cy="6747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050" b="1" dirty="0"/>
              <a:t>HRMT25</a:t>
            </a:r>
            <a:endParaRPr lang="en-GB" sz="1050" b="1" dirty="0"/>
          </a:p>
        </p:txBody>
      </p:sp>
      <p:pic>
        <p:nvPicPr>
          <p:cNvPr id="31" name="Picture 2">
            <a:extLst>
              <a:ext uri="{FF2B5EF4-FFF2-40B4-BE49-F238E27FC236}">
                <a16:creationId xmlns:a16="http://schemas.microsoft.com/office/drawing/2014/main" id="{E74DB6A2-F856-A86C-675A-9005315C3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" t="16907" r="4285" b="17068"/>
          <a:stretch>
            <a:fillRect/>
          </a:stretch>
        </p:blipFill>
        <p:spPr bwMode="auto">
          <a:xfrm>
            <a:off x="1037486" y="6441321"/>
            <a:ext cx="1388112" cy="267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4A65029A-641B-FFD9-086A-E3329FA05EA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608436" y="6369729"/>
            <a:ext cx="864096" cy="43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806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0" grpId="0"/>
      <p:bldP spid="22" grpId="0"/>
      <p:bldP spid="21" grpId="0" animBg="1"/>
      <p:bldP spid="9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36E7B9-0090-DD58-9F6C-7137D90CF2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06463"/>
            <a:ext cx="8711728" cy="3670876"/>
          </a:xfrm>
        </p:spPr>
        <p:txBody>
          <a:bodyPr>
            <a:normAutofit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en-GB" i="1" dirty="0">
                <a:solidFill>
                  <a:schemeClr val="tx1"/>
                </a:solidFill>
              </a:rPr>
              <a:t>Goal: Identify necessary upgrades to safely deliver LIU beam intensities to HiRadMat with the same minimum beam spot size that is available today.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/>
              <a:t>Study group involves all stakeholders, support teams and users:</a:t>
            </a:r>
          </a:p>
          <a:p>
            <a:pPr marL="0" lvl="1" indent="0" algn="ctr">
              <a:spcBef>
                <a:spcPts val="0"/>
              </a:spcBef>
              <a:buNone/>
            </a:pPr>
            <a:r>
              <a:rPr lang="en-GB" dirty="0"/>
              <a:t>BE-EA, SPS-OP, SY-ABT, SY-BI, HSE-RP, BE-CEM, TE-VSC, SY-STI, EN-MME</a:t>
            </a:r>
          </a:p>
          <a:p>
            <a:pPr marL="0" lvl="1" indent="0" algn="ctr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93AB93-3559-E9F4-EC9E-BD5A759AD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HiRadMat Upgrade Study Group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DEFEE0-8FDA-FDC9-A5BE-14CB4D5FB7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4563" y="6378575"/>
            <a:ext cx="631825" cy="365125"/>
          </a:xfrm>
        </p:spPr>
        <p:txBody>
          <a:bodyPr/>
          <a:lstStyle/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85FC86-FDD5-E196-E5FB-25067C871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0A041-752B-1AD3-2320-2D3E6ACB6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9410E4-61B5-DD44-9DE0-B61071173AF9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0BB5F989-EADA-9EF8-4D90-BC2F733903D4}"/>
              </a:ext>
            </a:extLst>
          </p:cNvPr>
          <p:cNvSpPr/>
          <p:nvPr/>
        </p:nvSpPr>
        <p:spPr>
          <a:xfrm>
            <a:off x="9207240" y="1439863"/>
            <a:ext cx="292608" cy="4712865"/>
          </a:xfrm>
          <a:prstGeom prst="downArrow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4E320A93-4F9B-BFB6-C17E-D223E91F3B7C}"/>
              </a:ext>
            </a:extLst>
          </p:cNvPr>
          <p:cNvSpPr txBox="1">
            <a:spLocks/>
          </p:cNvSpPr>
          <p:nvPr/>
        </p:nvSpPr>
        <p:spPr bwMode="auto">
          <a:xfrm>
            <a:off x="9587372" y="1439864"/>
            <a:ext cx="2196640" cy="4869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 lnSpcReduction="10000"/>
          </a:bodyPr>
          <a:lstStyle>
            <a:lvl1pPr algn="l" rtl="0" fontAlgn="base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rtl="0" fontAlgn="base"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rtl="0" fontAlgn="base"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rtl="0" fontAlgn="base"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800" dirty="0">
                <a:solidFill>
                  <a:schemeClr val="tx1"/>
                </a:solidFill>
              </a:rPr>
              <a:t>2023</a:t>
            </a:r>
          </a:p>
          <a:p>
            <a:pPr eaLnBrk="1" hangingPunct="1">
              <a:spcBef>
                <a:spcPts val="0"/>
              </a:spcBef>
            </a:pPr>
            <a:r>
              <a:rPr lang="en-US" sz="1600" b="0" dirty="0"/>
              <a:t>Decision on and implementation of HiRadMat upgrades</a:t>
            </a:r>
          </a:p>
          <a:p>
            <a:pPr eaLnBrk="1" hangingPunct="1">
              <a:spcBef>
                <a:spcPts val="0"/>
              </a:spcBef>
            </a:pPr>
            <a:endParaRPr lang="en-US" sz="1600" b="0" dirty="0"/>
          </a:p>
          <a:p>
            <a:pPr eaLnBrk="1" hangingPunct="1"/>
            <a:r>
              <a:rPr lang="en-US" sz="1800" dirty="0">
                <a:solidFill>
                  <a:schemeClr val="tx1"/>
                </a:solidFill>
              </a:rPr>
              <a:t>2023/24</a:t>
            </a:r>
          </a:p>
          <a:p>
            <a:pPr eaLnBrk="1" hangingPunct="1">
              <a:spcBef>
                <a:spcPts val="0"/>
              </a:spcBef>
            </a:pPr>
            <a:r>
              <a:rPr lang="en-US" sz="1600" b="0" dirty="0"/>
              <a:t>Works</a:t>
            </a:r>
          </a:p>
          <a:p>
            <a:pPr eaLnBrk="1" hangingPunct="1">
              <a:spcBef>
                <a:spcPts val="0"/>
              </a:spcBef>
            </a:pPr>
            <a:endParaRPr lang="en-US" dirty="0">
              <a:solidFill>
                <a:schemeClr val="tx1"/>
              </a:solidFill>
            </a:endParaRPr>
          </a:p>
          <a:p>
            <a:pPr eaLnBrk="1" hangingPunct="1"/>
            <a:r>
              <a:rPr lang="en-US" sz="1800" dirty="0">
                <a:solidFill>
                  <a:schemeClr val="tx1"/>
                </a:solidFill>
              </a:rPr>
              <a:t>2024</a:t>
            </a:r>
          </a:p>
          <a:p>
            <a:pPr eaLnBrk="1" hangingPunct="1">
              <a:spcBef>
                <a:spcPts val="0"/>
              </a:spcBef>
            </a:pPr>
            <a:r>
              <a:rPr lang="en-US" sz="1600" b="0" dirty="0"/>
              <a:t>LIU beams at HRMT</a:t>
            </a:r>
          </a:p>
          <a:p>
            <a:pPr eaLnBrk="1" hangingPunct="1">
              <a:spcBef>
                <a:spcPts val="0"/>
              </a:spcBef>
            </a:pPr>
            <a:r>
              <a:rPr lang="en-US" sz="1600" dirty="0"/>
              <a:t>3 Experiments waiting</a:t>
            </a:r>
          </a:p>
          <a:p>
            <a:pPr eaLnBrk="1" hangingPunct="1">
              <a:spcBef>
                <a:spcPts val="0"/>
              </a:spcBef>
            </a:pPr>
            <a:endParaRPr lang="en-US" dirty="0">
              <a:solidFill>
                <a:schemeClr val="tx1"/>
              </a:solidFill>
            </a:endParaRPr>
          </a:p>
          <a:p>
            <a:pPr eaLnBrk="1" hangingPunct="1"/>
            <a:r>
              <a:rPr lang="en-US" sz="1800" dirty="0">
                <a:solidFill>
                  <a:schemeClr val="tx1"/>
                </a:solidFill>
              </a:rPr>
              <a:t>2024++</a:t>
            </a:r>
          </a:p>
          <a:p>
            <a:pPr eaLnBrk="1" hangingPunct="1">
              <a:spcBef>
                <a:spcPts val="0"/>
              </a:spcBef>
            </a:pPr>
            <a:r>
              <a:rPr lang="en-US" sz="1800" b="0" dirty="0"/>
              <a:t>Standard operation with LIU beams</a:t>
            </a:r>
            <a:endParaRPr lang="en-US" sz="1600" b="0" dirty="0"/>
          </a:p>
          <a:p>
            <a:pPr eaLnBrk="1" hangingPunct="1">
              <a:spcBef>
                <a:spcPts val="0"/>
              </a:spcBef>
            </a:pPr>
            <a:endParaRPr lang="en-US" sz="1600" b="0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86432EEB-6F5B-36A8-76B8-53A836BAFD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" t="16907" r="4285" b="17068"/>
          <a:stretch>
            <a:fillRect/>
          </a:stretch>
        </p:blipFill>
        <p:spPr bwMode="auto">
          <a:xfrm>
            <a:off x="1037486" y="6441321"/>
            <a:ext cx="1388112" cy="267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7985EAC-312C-564E-274F-FB69E2E407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8436" y="6369729"/>
            <a:ext cx="864096" cy="43492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CB48417-90E9-6C18-B2AF-31FCC35B28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130" y="2592135"/>
            <a:ext cx="8644588" cy="3684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53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D93AB93-3559-E9F4-EC9E-BD5A759AD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HiRadMat dump upgrade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DEFEE0-8FDA-FDC9-A5BE-14CB4D5FB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85FC86-FDD5-E196-E5FB-25067C871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0A041-752B-1AD3-2320-2D3E6ACB6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9410E4-61B5-DD44-9DE0-B61071173AF9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7F65F1F-12D2-A204-D142-4DA1AAE5B6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602" y="2501564"/>
            <a:ext cx="3550257" cy="3358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03C5438-95A8-B5ED-9382-1CFD93E25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856" y="2495764"/>
            <a:ext cx="4478040" cy="3358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2A35F4A7-F3A5-F276-1FA5-173F77EA32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6" t="3967" r="17349" b="6335"/>
          <a:stretch/>
        </p:blipFill>
        <p:spPr bwMode="auto">
          <a:xfrm>
            <a:off x="119664" y="3690646"/>
            <a:ext cx="3443691" cy="2153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347A0C6-7CED-E0F7-3EE2-59AE389BCA7F}"/>
              </a:ext>
            </a:extLst>
          </p:cNvPr>
          <p:cNvSpPr txBox="1"/>
          <p:nvPr/>
        </p:nvSpPr>
        <p:spPr>
          <a:xfrm>
            <a:off x="520259" y="933998"/>
            <a:ext cx="41044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i="1" dirty="0"/>
              <a:t>Courtesy: N. Solieri (SY/STI)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CA6AB2-27EA-522A-8BD1-200CFBB10A8B}"/>
              </a:ext>
            </a:extLst>
          </p:cNvPr>
          <p:cNvSpPr txBox="1"/>
          <p:nvPr/>
        </p:nvSpPr>
        <p:spPr>
          <a:xfrm>
            <a:off x="228730" y="3361132"/>
            <a:ext cx="2942826" cy="27699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GB" dirty="0">
                <a:latin typeface="Arial"/>
                <a:cs typeface="Arial"/>
              </a:rPr>
              <a:t>Shielding dismantling …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049047-97FD-8BDE-C96B-CA2FF477602C}"/>
              </a:ext>
            </a:extLst>
          </p:cNvPr>
          <p:cNvSpPr txBox="1"/>
          <p:nvPr/>
        </p:nvSpPr>
        <p:spPr>
          <a:xfrm>
            <a:off x="4313641" y="2158515"/>
            <a:ext cx="2297484" cy="27699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GB" dirty="0">
                <a:latin typeface="Arial"/>
                <a:cs typeface="Arial"/>
              </a:rPr>
              <a:t>… dump handling …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485D5F5-1FCD-5307-E8C3-870CCEAFB07E}"/>
              </a:ext>
            </a:extLst>
          </p:cNvPr>
          <p:cNvSpPr txBox="1"/>
          <p:nvPr/>
        </p:nvSpPr>
        <p:spPr>
          <a:xfrm>
            <a:off x="8928488" y="2155346"/>
            <a:ext cx="2178164" cy="27699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GB" dirty="0">
                <a:latin typeface="Arial"/>
                <a:cs typeface="Arial"/>
              </a:rPr>
              <a:t>… until storage place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4FC74B14-46E5-80CC-7077-542EB8C40C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" t="16907" r="4285" b="17068"/>
          <a:stretch>
            <a:fillRect/>
          </a:stretch>
        </p:blipFill>
        <p:spPr bwMode="auto">
          <a:xfrm>
            <a:off x="1037486" y="6441321"/>
            <a:ext cx="1388112" cy="267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84FBF1-BC62-9A63-9E86-97473E97B2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08436" y="6369729"/>
            <a:ext cx="864096" cy="4349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11CBEC6-11C0-2984-DC8A-717B53FF783F}"/>
              </a:ext>
            </a:extLst>
          </p:cNvPr>
          <p:cNvSpPr txBox="1"/>
          <p:nvPr/>
        </p:nvSpPr>
        <p:spPr>
          <a:xfrm>
            <a:off x="330246" y="1743454"/>
            <a:ext cx="4474462" cy="83099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GB" dirty="0">
                <a:latin typeface="Arial"/>
                <a:cs typeface="Arial"/>
              </a:rPr>
              <a:t>With the aim to modify the dump to:</a:t>
            </a:r>
            <a:endParaRPr lang="en-GB" dirty="0">
              <a:cs typeface="Arial"/>
            </a:endParaRPr>
          </a:p>
          <a:p>
            <a:pPr marL="285750" indent="-285750" algn="just">
              <a:buFont typeface="Arial"/>
              <a:buChar char="•"/>
            </a:pPr>
            <a:r>
              <a:rPr lang="en-GB" dirty="0">
                <a:latin typeface="Arial"/>
                <a:cs typeface="Arial"/>
              </a:rPr>
              <a:t>Avoid the failures </a:t>
            </a:r>
            <a:endParaRPr lang="en-GB">
              <a:cs typeface="Arial"/>
            </a:endParaRPr>
          </a:p>
          <a:p>
            <a:pPr marL="285750" indent="-285750" algn="just">
              <a:buFont typeface="Arial"/>
              <a:buChar char="•"/>
            </a:pPr>
            <a:r>
              <a:rPr lang="en-GB" dirty="0">
                <a:latin typeface="Arial"/>
                <a:cs typeface="Arial"/>
              </a:rPr>
              <a:t>Make fixing easier</a:t>
            </a:r>
            <a:endParaRPr lang="en-GB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32177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A5D00D0-BF41-CC51-5D2B-39CC395CB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583" y="1002939"/>
            <a:ext cx="7416204" cy="4608512"/>
          </a:xfrm>
        </p:spPr>
        <p:txBody>
          <a:bodyPr>
            <a:noAutofit/>
          </a:bodyPr>
          <a:lstStyle/>
          <a:p>
            <a:pPr marL="348615">
              <a:buFont typeface="Wingdings" panose="05000000000000000000" pitchFamily="2" charset="2"/>
              <a:buChar char="§"/>
            </a:pPr>
            <a:r>
              <a:rPr lang="en-US" sz="1800" dirty="0"/>
              <a:t>5 experiments for 2024 (</a:t>
            </a:r>
            <a:r>
              <a:rPr lang="en-GB" sz="1800" dirty="0">
                <a:effectLst/>
                <a:latin typeface="Segoe UI"/>
                <a:cs typeface="Segoe UI"/>
              </a:rPr>
              <a:t>Schedule </a:t>
            </a:r>
            <a:r>
              <a:rPr lang="en-GB" sz="1800" dirty="0">
                <a:latin typeface="Segoe UI"/>
                <a:cs typeface="Segoe UI"/>
              </a:rPr>
              <a:t>refinement still</a:t>
            </a:r>
            <a:r>
              <a:rPr lang="en-GB" sz="1800" dirty="0">
                <a:effectLst/>
                <a:latin typeface="Segoe UI"/>
                <a:cs typeface="Segoe UI"/>
              </a:rPr>
              <a:t> </a:t>
            </a:r>
            <a:r>
              <a:rPr lang="en-GB" sz="1800" dirty="0">
                <a:latin typeface="Segoe UI"/>
                <a:cs typeface="Segoe UI"/>
              </a:rPr>
              <a:t>ongoing) </a:t>
            </a:r>
            <a:endParaRPr lang="en-GB" sz="1800" dirty="0">
              <a:latin typeface="Arial"/>
              <a:cs typeface="Arial"/>
            </a:endParaRPr>
          </a:p>
          <a:p>
            <a:pPr marL="348615">
              <a:buFont typeface="Wingdings" panose="05000000000000000000" pitchFamily="2" charset="2"/>
              <a:buChar char="§"/>
            </a:pPr>
            <a:r>
              <a:rPr lang="en-GB" sz="1800" dirty="0">
                <a:latin typeface="Arial"/>
                <a:cs typeface="Arial"/>
              </a:rPr>
              <a:t>HRMT64</a:t>
            </a:r>
            <a:r>
              <a:rPr lang="en-GB" sz="1800" dirty="0"/>
              <a:t> FIREBALL2 – Univ. of Oxford</a:t>
            </a:r>
            <a:endParaRPr lang="en-GB" sz="1800" dirty="0">
              <a:cs typeface="Arial"/>
            </a:endParaRPr>
          </a:p>
          <a:p>
            <a:pPr marL="347472" lvl="1" indent="0">
              <a:buNone/>
            </a:pPr>
            <a:r>
              <a:rPr lang="en-GB" dirty="0"/>
              <a:t>Electron/positron pair beam-driven plasma filamentation instabilities</a:t>
            </a:r>
            <a:endParaRPr lang="en-GB" sz="1800" dirty="0"/>
          </a:p>
          <a:p>
            <a:pPr marL="349200" indent="-342000" eaLnBrk="1" hangingPunct="1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800" dirty="0"/>
              <a:t>HRMT65 HL-TDE – SY-STI</a:t>
            </a:r>
          </a:p>
          <a:p>
            <a:pPr marL="349200" indent="0" eaLnBrk="1" hangingPunct="1">
              <a:spcBef>
                <a:spcPts val="200"/>
              </a:spcBef>
              <a:buNone/>
            </a:pPr>
            <a:r>
              <a:rPr lang="en-GB" sz="1800" b="0" dirty="0">
                <a:solidFill>
                  <a:schemeClr val="tx2"/>
                </a:solidFill>
              </a:rPr>
              <a:t>HL-LHC dump material qualification</a:t>
            </a:r>
          </a:p>
          <a:p>
            <a:pPr marL="349200" indent="0" eaLnBrk="1" hangingPunct="1">
              <a:spcBef>
                <a:spcPts val="200"/>
              </a:spcBef>
              <a:buNone/>
            </a:pPr>
            <a:r>
              <a:rPr lang="en-GB" sz="1800" b="0" dirty="0">
                <a:solidFill>
                  <a:schemeClr val="tx2"/>
                </a:solidFill>
              </a:rPr>
              <a:t>Two weeks of run</a:t>
            </a:r>
          </a:p>
          <a:p>
            <a:pPr marL="349200" indent="-349200" eaLnBrk="1" hangingPunct="1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800" dirty="0"/>
              <a:t>HRMT66 SMAUG-2 – TE-VSC, SY-STI, BE-EA</a:t>
            </a:r>
          </a:p>
          <a:p>
            <a:pPr marL="349200" indent="0" eaLnBrk="1" hangingPunct="1">
              <a:spcBef>
                <a:spcPts val="200"/>
              </a:spcBef>
              <a:buNone/>
            </a:pPr>
            <a:r>
              <a:rPr lang="en-GB" sz="1800" b="0" dirty="0">
                <a:solidFill>
                  <a:schemeClr val="tx2"/>
                </a:solidFill>
              </a:rPr>
              <a:t>Verification of HRMT LIU beam window designs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/>
              <a:t>HRMT55 BLM3 – ESS, GSI/FAIR, SY-BI</a:t>
            </a:r>
          </a:p>
          <a:p>
            <a:pPr marL="368300" lvl="1" indent="0">
              <a:buNone/>
            </a:pPr>
            <a:r>
              <a:rPr lang="en-US" dirty="0"/>
              <a:t>Qualification of production BLMs for CERN, ESS, GSI/FAIR</a:t>
            </a:r>
          </a:p>
          <a:p>
            <a:pPr marL="349200" indent="-342000" eaLnBrk="1" hangingPunct="1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chemeClr val="tx2"/>
                </a:solidFill>
              </a:rPr>
              <a:t>ATLAS-</a:t>
            </a:r>
            <a:r>
              <a:rPr lang="en-GB" sz="1800" dirty="0" err="1">
                <a:solidFill>
                  <a:schemeClr val="tx2"/>
                </a:solidFill>
              </a:rPr>
              <a:t>ITk</a:t>
            </a:r>
            <a:r>
              <a:rPr lang="en-GB" sz="1800" dirty="0">
                <a:solidFill>
                  <a:schemeClr val="tx2"/>
                </a:solidFill>
              </a:rPr>
              <a:t> – JSI, EP-UAT</a:t>
            </a:r>
          </a:p>
          <a:p>
            <a:pPr marL="349200" indent="0" eaLnBrk="1" hangingPunct="1">
              <a:spcBef>
                <a:spcPts val="200"/>
              </a:spcBef>
              <a:buNone/>
            </a:pPr>
            <a:r>
              <a:rPr lang="en-GB" sz="1800" b="0" dirty="0">
                <a:solidFill>
                  <a:schemeClr val="tx2"/>
                </a:solidFill>
              </a:rPr>
              <a:t>Continued test of ATLAS-</a:t>
            </a:r>
            <a:r>
              <a:rPr lang="en-GB" sz="1800" b="0" dirty="0" err="1">
                <a:solidFill>
                  <a:schemeClr val="tx2"/>
                </a:solidFill>
              </a:rPr>
              <a:t>ITk</a:t>
            </a:r>
            <a:r>
              <a:rPr lang="en-GB" sz="1800" b="0" dirty="0">
                <a:solidFill>
                  <a:schemeClr val="tx2"/>
                </a:solidFill>
              </a:rPr>
              <a:t> BCM prototype with LHC-like beams</a:t>
            </a:r>
          </a:p>
          <a:p>
            <a:pPr marL="349200" indent="0" eaLnBrk="1" hangingPunct="1">
              <a:spcBef>
                <a:spcPts val="200"/>
              </a:spcBef>
              <a:buNone/>
            </a:pPr>
            <a:r>
              <a:rPr lang="en-GB" sz="1800" b="0" dirty="0">
                <a:solidFill>
                  <a:schemeClr val="tx2"/>
                </a:solidFill>
              </a:rPr>
              <a:t>To be confirmed/parasitic</a:t>
            </a:r>
          </a:p>
          <a:p>
            <a:pPr marL="182880" indent="0" eaLnBrk="1" hangingPunct="1">
              <a:spcBef>
                <a:spcPts val="200"/>
              </a:spcBef>
              <a:buNone/>
            </a:pPr>
            <a:endParaRPr lang="en-GB" sz="1800" b="0" dirty="0">
              <a:solidFill>
                <a:schemeClr val="tx2"/>
              </a:solidFill>
            </a:endParaRPr>
          </a:p>
          <a:p>
            <a:pPr marL="182880" indent="0" eaLnBrk="1" hangingPunct="1">
              <a:spcBef>
                <a:spcPts val="200"/>
              </a:spcBef>
              <a:buNone/>
            </a:pPr>
            <a:endParaRPr lang="en-GB" sz="1800" b="0" dirty="0">
              <a:solidFill>
                <a:schemeClr val="tx2"/>
              </a:solidFill>
            </a:endParaRPr>
          </a:p>
          <a:p>
            <a:pPr marL="347472" indent="0">
              <a:buNone/>
            </a:pPr>
            <a:endParaRPr lang="en-US" sz="1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A5035D-0CD6-7961-9581-7E2FCC566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584775"/>
          </a:xfrm>
        </p:spPr>
        <p:txBody>
          <a:bodyPr/>
          <a:lstStyle/>
          <a:p>
            <a:r>
              <a:rPr lang="en-US" dirty="0"/>
              <a:t>HiRadMat Outlook for 2024+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DB9A9F-B306-155E-C1E1-BEE145981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B26175-722B-2799-68C9-82551E36D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8BB3CB-1B13-F5F7-1F78-297EF4291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9410E4-61B5-DD44-9DE0-B61071173AF9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79105F42-6B6C-9CC3-7473-CE8E7EBB8B94}"/>
              </a:ext>
            </a:extLst>
          </p:cNvPr>
          <p:cNvSpPr txBox="1">
            <a:spLocks/>
          </p:cNvSpPr>
          <p:nvPr/>
        </p:nvSpPr>
        <p:spPr bwMode="auto">
          <a:xfrm>
            <a:off x="7967068" y="2996952"/>
            <a:ext cx="4105596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rtl="0" fontAlgn="base"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rtl="0" fontAlgn="base"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rtl="0" fontAlgn="base"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en-GB" sz="1800" dirty="0">
                <a:solidFill>
                  <a:schemeClr val="accent1"/>
                </a:solidFill>
              </a:rPr>
              <a:t>2025 – Experiments</a:t>
            </a:r>
          </a:p>
          <a:p>
            <a:pPr marL="182880" indent="-182880" eaLnBrk="1" hangingPunct="1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400" dirty="0"/>
              <a:t>CRY3 – SY-STI, INFN</a:t>
            </a:r>
            <a:endParaRPr lang="en-GB" sz="1400" i="1" dirty="0">
              <a:solidFill>
                <a:schemeClr val="tx1"/>
              </a:solidFill>
            </a:endParaRPr>
          </a:p>
          <a:p>
            <a:pPr marL="182880" indent="0" eaLnBrk="1" hangingPunct="1">
              <a:spcBef>
                <a:spcPts val="200"/>
              </a:spcBef>
              <a:buNone/>
            </a:pPr>
            <a:r>
              <a:rPr lang="en-GB" sz="1300" b="0" dirty="0">
                <a:solidFill>
                  <a:schemeClr val="tx2"/>
                </a:solidFill>
              </a:rPr>
              <a:t>Robustness of pre-irradiated Si crystals for beam steering</a:t>
            </a:r>
          </a:p>
          <a:p>
            <a:pPr marL="182880" indent="-182880" eaLnBrk="1" hangingPunct="1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2"/>
                </a:solidFill>
              </a:rPr>
              <a:t>RaDIATE2 – Fermilab</a:t>
            </a:r>
            <a:endParaRPr lang="en-GB" sz="1400" b="0" dirty="0">
              <a:solidFill>
                <a:schemeClr val="tx2"/>
              </a:solidFill>
            </a:endParaRPr>
          </a:p>
          <a:p>
            <a:pPr marL="182880" indent="0" eaLnBrk="1" hangingPunct="1">
              <a:spcBef>
                <a:spcPts val="200"/>
              </a:spcBef>
              <a:buNone/>
            </a:pPr>
            <a:r>
              <a:rPr lang="en-GB" sz="1300" b="0" dirty="0">
                <a:solidFill>
                  <a:schemeClr val="tx2"/>
                </a:solidFill>
              </a:rPr>
              <a:t>Mitigate radiation damage to accelerator materials</a:t>
            </a:r>
          </a:p>
          <a:p>
            <a:pPr marL="182880" indent="-182880" eaLnBrk="1" hangingPunct="1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400" err="1">
                <a:solidFill>
                  <a:schemeClr val="tx2"/>
                </a:solidFill>
              </a:rPr>
              <a:t>ScCoils</a:t>
            </a:r>
            <a:r>
              <a:rPr lang="en-GB" sz="1400" dirty="0">
                <a:solidFill>
                  <a:schemeClr val="tx2"/>
                </a:solidFill>
              </a:rPr>
              <a:t> – TE/MPE</a:t>
            </a:r>
            <a:endParaRPr lang="en-GB" sz="1400">
              <a:solidFill>
                <a:schemeClr val="tx2"/>
              </a:solidFill>
              <a:cs typeface="Arial"/>
            </a:endParaRPr>
          </a:p>
          <a:p>
            <a:pPr marL="183515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b="0" dirty="0">
                <a:solidFill>
                  <a:schemeClr val="tx2"/>
                </a:solidFill>
              </a:rPr>
              <a:t>Identify damage mechanisms in multilayer, impregnated coils due to instantaneous beam impact.</a:t>
            </a:r>
            <a:endParaRPr lang="en-GB" sz="1300" b="0">
              <a:solidFill>
                <a:schemeClr val="tx2"/>
              </a:solidFill>
              <a:cs typeface="Arial"/>
            </a:endParaRPr>
          </a:p>
          <a:p>
            <a:pPr marL="182880" indent="-182880" eaLnBrk="1" hangingPunct="1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400" dirty="0"/>
              <a:t>DPA – J-PARC/KEK, TE-MPE</a:t>
            </a:r>
          </a:p>
          <a:p>
            <a:pPr marL="182880" indent="0" eaLnBrk="1" hangingPunct="1">
              <a:spcBef>
                <a:spcPts val="200"/>
              </a:spcBef>
              <a:buNone/>
            </a:pPr>
            <a:r>
              <a:rPr lang="en-GB" sz="1300" b="0" dirty="0">
                <a:solidFill>
                  <a:schemeClr val="tx2"/>
                </a:solidFill>
              </a:rPr>
              <a:t>Displacement damage cross-section measurements at 440 GeV/c</a:t>
            </a:r>
          </a:p>
          <a:p>
            <a:pPr marL="0" indent="0" eaLnBrk="1" hangingPunct="1">
              <a:buNone/>
            </a:pPr>
            <a:endParaRPr lang="en-GB" sz="1600" dirty="0"/>
          </a:p>
        </p:txBody>
      </p:sp>
      <p:pic>
        <p:nvPicPr>
          <p:cNvPr id="1026" name="x_Picture 2" descr="A screenshot of a calendar&#10;&#10;Description automatically generated">
            <a:extLst>
              <a:ext uri="{FF2B5EF4-FFF2-40B4-BE49-F238E27FC236}">
                <a16:creationId xmlns:a16="http://schemas.microsoft.com/office/drawing/2014/main" id="{ED563CDA-10E8-5118-9D65-524AFFAB99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602" y="44624"/>
            <a:ext cx="4348325" cy="241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E426BD50-A359-5C76-ADD8-7012AA3A9A46}"/>
              </a:ext>
            </a:extLst>
          </p:cNvPr>
          <p:cNvSpPr/>
          <p:nvPr/>
        </p:nvSpPr>
        <p:spPr>
          <a:xfrm>
            <a:off x="7896200" y="3307196"/>
            <a:ext cx="4176464" cy="1359974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GB" sz="1400" b="1" i="1" dirty="0">
                <a:solidFill>
                  <a:schemeClr val="tx1"/>
                </a:solidFill>
              </a:rPr>
              <a:t>LIU beam requests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64C9B7-30D1-75A1-B476-44BDDA165CDC}"/>
              </a:ext>
            </a:extLst>
          </p:cNvPr>
          <p:cNvSpPr txBox="1"/>
          <p:nvPr/>
        </p:nvSpPr>
        <p:spPr>
          <a:xfrm rot="16200000">
            <a:off x="8981353" y="759948"/>
            <a:ext cx="857005" cy="184666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/>
              <a:t>FIREBALL2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06E277-2956-6007-9DAA-F616D46E2EA0}"/>
              </a:ext>
            </a:extLst>
          </p:cNvPr>
          <p:cNvSpPr txBox="1"/>
          <p:nvPr/>
        </p:nvSpPr>
        <p:spPr>
          <a:xfrm rot="16200000">
            <a:off x="7804619" y="1964838"/>
            <a:ext cx="741589" cy="184668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/>
              <a:t>SMAUG2</a:t>
            </a:r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513D25-7F8A-8713-03F6-C08C9086CCA2}"/>
              </a:ext>
            </a:extLst>
          </p:cNvPr>
          <p:cNvSpPr txBox="1"/>
          <p:nvPr/>
        </p:nvSpPr>
        <p:spPr>
          <a:xfrm rot="16200000">
            <a:off x="9334244" y="1957759"/>
            <a:ext cx="741589" cy="184668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/>
              <a:t>HL - TDE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192EB78-AEE3-A7F4-308E-6CBC06311645}"/>
              </a:ext>
            </a:extLst>
          </p:cNvPr>
          <p:cNvSpPr txBox="1"/>
          <p:nvPr/>
        </p:nvSpPr>
        <p:spPr>
          <a:xfrm rot="16200000">
            <a:off x="9633964" y="1954566"/>
            <a:ext cx="741589" cy="184668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/>
              <a:t>HL - TDE</a:t>
            </a:r>
            <a:endParaRPr lang="en-GB" sz="12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56996D-6923-D949-07BF-D57D1C86F32D}"/>
              </a:ext>
            </a:extLst>
          </p:cNvPr>
          <p:cNvSpPr/>
          <p:nvPr/>
        </p:nvSpPr>
        <p:spPr>
          <a:xfrm>
            <a:off x="326536" y="2280239"/>
            <a:ext cx="7303365" cy="2593279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GB" sz="1400" b="1" i="1" dirty="0">
                <a:solidFill>
                  <a:schemeClr val="tx1"/>
                </a:solidFill>
              </a:rPr>
              <a:t>LIU beam requests</a:t>
            </a:r>
            <a:endParaRPr lang="en-GB" sz="1400" b="1" dirty="0">
              <a:solidFill>
                <a:schemeClr val="tx1"/>
              </a:solidFill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E22523C6-2B40-75B4-FD5A-FBD8A6DBC7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" t="16907" r="4285" b="17068"/>
          <a:stretch>
            <a:fillRect/>
          </a:stretch>
        </p:blipFill>
        <p:spPr bwMode="auto">
          <a:xfrm>
            <a:off x="1037486" y="6441321"/>
            <a:ext cx="1388112" cy="267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0947ED2-494F-8D16-39E5-1039210AA4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8436" y="6369729"/>
            <a:ext cx="864096" cy="43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408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987779-E111-F725-C5F6-72F19F263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96752"/>
            <a:ext cx="11376025" cy="5004023"/>
          </a:xfrm>
        </p:spPr>
        <p:txBody>
          <a:bodyPr>
            <a:normAutofit/>
          </a:bodyPr>
          <a:lstStyle/>
          <a:p>
            <a:pPr algn="just"/>
            <a:r>
              <a:rPr lang="en-US" dirty="0" err="1"/>
              <a:t>HiRadMat</a:t>
            </a:r>
            <a:r>
              <a:rPr lang="en-US" dirty="0"/>
              <a:t> runs in 2023 very smooth thanks to: </a:t>
            </a:r>
          </a:p>
          <a:p>
            <a:pPr lvl="1" indent="-261620" algn="just"/>
            <a:r>
              <a:rPr lang="en-US" b="1" dirty="0"/>
              <a:t>Excellent communication</a:t>
            </a:r>
            <a:r>
              <a:rPr lang="en-US" dirty="0"/>
              <a:t> with BE-OP to anticipate stable beam conditions (PSB, PS, SPS), and LHC for coordination concerning filling and accessing</a:t>
            </a:r>
          </a:p>
          <a:p>
            <a:pPr lvl="1" indent="-261620" algn="just"/>
            <a:r>
              <a:rPr lang="en-CH" dirty="0"/>
              <a:t>R</a:t>
            </a:r>
            <a:r>
              <a:rPr lang="en-US" dirty="0"/>
              <a:t>unning </a:t>
            </a:r>
            <a:r>
              <a:rPr lang="en-CH" dirty="0"/>
              <a:t>without parallel activities </a:t>
            </a:r>
            <a:r>
              <a:rPr lang="en-CH" b="1" dirty="0"/>
              <a:t>extremely beneficial</a:t>
            </a:r>
            <a:endParaRPr lang="en-US">
              <a:cs typeface="Arial"/>
            </a:endParaRPr>
          </a:p>
          <a:p>
            <a:pPr algn="just"/>
            <a:r>
              <a:rPr lang="en-GB" dirty="0"/>
              <a:t>All experiments finished before the end of the</a:t>
            </a:r>
            <a:r>
              <a:rPr lang="en-CH" dirty="0"/>
              <a:t> scheduled</a:t>
            </a:r>
            <a:r>
              <a:rPr lang="en-GB" dirty="0"/>
              <a:t> week,</a:t>
            </a:r>
            <a:r>
              <a:rPr lang="en-CH" dirty="0"/>
              <a:t> </a:t>
            </a:r>
            <a:r>
              <a:rPr lang="en-GB" u="sng" dirty="0"/>
              <a:t>all weekends returned to physics</a:t>
            </a:r>
            <a:r>
              <a:rPr lang="en-GB" dirty="0"/>
              <a:t>, AWAKE &amp; MDs also recuperated days from the </a:t>
            </a:r>
            <a:r>
              <a:rPr lang="en-GB" dirty="0" err="1"/>
              <a:t>HiRadMat</a:t>
            </a:r>
            <a:r>
              <a:rPr lang="en-GB" dirty="0"/>
              <a:t> </a:t>
            </a:r>
            <a:r>
              <a:rPr lang="en-CH" dirty="0"/>
              <a:t>w</a:t>
            </a:r>
            <a:r>
              <a:rPr lang="en-GB" dirty="0"/>
              <a:t>eeks </a:t>
            </a:r>
          </a:p>
          <a:p>
            <a:pPr lvl="1" indent="-261620" algn="just"/>
            <a:r>
              <a:rPr lang="en-US" dirty="0">
                <a:cs typeface="Arial"/>
              </a:rPr>
              <a:t>Large appreciation from the experiments for this flexibility of the injector complex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/>
              <a:t>Nonetheless, operation of </a:t>
            </a:r>
            <a:r>
              <a:rPr lang="en-US" dirty="0" err="1"/>
              <a:t>HiRadMat</a:t>
            </a:r>
            <a:r>
              <a:rPr lang="en-US" dirty="0"/>
              <a:t> is anything but routine</a:t>
            </a:r>
            <a:endParaRPr lang="en-US" dirty="0">
              <a:cs typeface="Arial"/>
            </a:endParaRPr>
          </a:p>
          <a:p>
            <a:pPr lvl="1" indent="-261620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Stakes are high: experiments need to complete their program within one week and have no contingency.</a:t>
            </a:r>
            <a:endParaRPr lang="en-US" dirty="0">
              <a:solidFill>
                <a:schemeClr val="tx2"/>
              </a:solidFill>
              <a:cs typeface="Arial"/>
            </a:endParaRP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Typical preparation time for </a:t>
            </a:r>
            <a:r>
              <a:rPr lang="en-US" dirty="0" err="1">
                <a:solidFill>
                  <a:schemeClr val="tx2"/>
                </a:solidFill>
              </a:rPr>
              <a:t>HiRadMat</a:t>
            </a:r>
            <a:r>
              <a:rPr lang="en-US" dirty="0">
                <a:solidFill>
                  <a:schemeClr val="tx2"/>
                </a:solidFill>
              </a:rPr>
              <a:t> experiment : at least a year in advance</a:t>
            </a:r>
            <a:endParaRPr lang="en-US" dirty="0">
              <a:solidFill>
                <a:schemeClr val="tx2"/>
              </a:solidFill>
              <a:cs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4F61410-17B4-D2F2-04B3-0D77A6DB1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HiRadMat</a:t>
            </a:r>
            <a:r>
              <a:rPr lang="en-US" dirty="0"/>
              <a:t> Operational Feedback 2023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00285-8C91-4AC4-2BC8-00BD80C0C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FDF410-0FF7-E590-8984-C8F90CA09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D90DE7-7C4F-DDB5-01CC-D53C6668C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9410E4-61B5-DD44-9DE0-B61071173AF9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098E8ADB-0093-9E8A-8778-178CB7A063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" t="16907" r="4285" b="17068"/>
          <a:stretch>
            <a:fillRect/>
          </a:stretch>
        </p:blipFill>
        <p:spPr bwMode="auto">
          <a:xfrm>
            <a:off x="1037486" y="6441321"/>
            <a:ext cx="1388112" cy="267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B22C80C-1996-4B86-E9F7-587014FB4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8436" y="6369729"/>
            <a:ext cx="864096" cy="43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3288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9AE030-2843-E657-1F8A-F275D04EE8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80728"/>
            <a:ext cx="11376025" cy="504056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GB" sz="2000" dirty="0"/>
              <a:t>AWAKE beam parameters available at HiRadMat (3×10</a:t>
            </a:r>
            <a:r>
              <a:rPr lang="en-GB" sz="2000" baseline="30000" dirty="0"/>
              <a:t>11</a:t>
            </a:r>
            <a:r>
              <a:rPr lang="en-GB" sz="2000" dirty="0"/>
              <a:t> ppb, 1 ns bunch length)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GB" sz="1600" dirty="0"/>
              <a:t>Necessity for HRMT62 experiment in 2023!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2000" dirty="0"/>
              <a:t>Better understanding of the beam uncertainties </a:t>
            </a:r>
          </a:p>
          <a:p>
            <a:pPr lvl="1" indent="-261620" algn="just">
              <a:buFont typeface="Wingdings" panose="05000000000000000000" pitchFamily="2" charset="2"/>
              <a:buChar char="§"/>
            </a:pPr>
            <a:r>
              <a:rPr lang="en-GB" sz="1600" dirty="0"/>
              <a:t>Enhance understanding of uncertainties of HiRadMat optics</a:t>
            </a:r>
            <a:endParaRPr lang="en-GB" sz="1600" dirty="0">
              <a:cs typeface="Arial"/>
            </a:endParaRP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FF0000"/>
                </a:solidFill>
              </a:rPr>
              <a:t>From 2024: Tolerances on the beam parameters to be defined in advance by the experimental teams in collaboration with BE/OP and SY/ABT depending on the experiment criticality.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2000" dirty="0"/>
              <a:t>Faster change-over between HiRadMat cycles and faster SPS SC changes in general</a:t>
            </a:r>
          </a:p>
          <a:p>
            <a:pPr lvl="1" indent="-261620" algn="just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FF0000"/>
                </a:solidFill>
              </a:rPr>
              <a:t>Increase efficiency, reduce amount of non-extracted HiRadMat cycles to benefit other users as well </a:t>
            </a:r>
            <a:endParaRPr lang="en-GB" sz="1600" dirty="0">
              <a:solidFill>
                <a:srgbClr val="FF0000"/>
              </a:solidFill>
              <a:cs typeface="Arial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2000" dirty="0"/>
              <a:t>Extraction with momenta &lt; 440 GeV/c but same time structure 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FF0000"/>
                </a:solidFill>
                <a:latin typeface="Arial"/>
              </a:rPr>
              <a:t>A small taskforce has been established (BE-EA, SY-ABT &amp; BE-OP) and tests are to be scheduled ideally before LS3. </a:t>
            </a:r>
          </a:p>
          <a:p>
            <a:pPr marL="0" indent="0" algn="just">
              <a:buNone/>
            </a:pPr>
            <a:r>
              <a:rPr lang="en-GB" sz="2000" dirty="0"/>
              <a:t>New request: 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2000" dirty="0"/>
              <a:t>Pre-commissioning of available optics a few hours the week before the actual experiment, in case of challenging optics or configurations </a:t>
            </a:r>
            <a:r>
              <a:rPr lang="en-GB" sz="2000" dirty="0">
                <a:sym typeface="Wingdings" panose="05000000000000000000" pitchFamily="2" charset="2"/>
              </a:rPr>
              <a:t> week 32/33 in 2024</a:t>
            </a:r>
            <a:endParaRPr lang="en-GB" sz="2000" dirty="0"/>
          </a:p>
          <a:p>
            <a:pPr lvl="1" algn="just">
              <a:buFont typeface="Wingdings" panose="05000000000000000000" pitchFamily="2" charset="2"/>
              <a:buChar char="§"/>
            </a:pPr>
            <a:endParaRPr lang="en-GB" sz="1600" dirty="0">
              <a:solidFill>
                <a:srgbClr val="FF0000"/>
              </a:solidFill>
            </a:endParaRPr>
          </a:p>
          <a:p>
            <a:pPr algn="just"/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730C43A-1BD1-51F5-F594-E7F3345E1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816" y="373063"/>
            <a:ext cx="11387198" cy="1067548"/>
          </a:xfrm>
        </p:spPr>
        <p:txBody>
          <a:bodyPr/>
          <a:lstStyle/>
          <a:p>
            <a:r>
              <a:rPr lang="en-US" dirty="0"/>
              <a:t>Flashback of HiRadMat Desiderata in 202</a:t>
            </a:r>
            <a:r>
              <a:rPr lang="fr-CH" dirty="0"/>
              <a:t>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6A690-D3B3-498A-1F79-601A6B0BA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745AE4-FE83-B820-CAE2-D514B464B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E7D4D2-BE69-5BF7-01A1-3ACE063E8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9410E4-61B5-DD44-9DE0-B61071173AF9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89342D-020B-71B3-96FC-95AB0AF59BA6}"/>
              </a:ext>
            </a:extLst>
          </p:cNvPr>
          <p:cNvSpPr txBox="1"/>
          <p:nvPr/>
        </p:nvSpPr>
        <p:spPr>
          <a:xfrm>
            <a:off x="5879976" y="1377305"/>
            <a:ext cx="381642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600" dirty="0" err="1">
                <a:solidFill>
                  <a:srgbClr val="92D050"/>
                </a:solidFill>
              </a:rPr>
              <a:t>Achieved</a:t>
            </a:r>
            <a:endParaRPr lang="en-GB" sz="1600" dirty="0">
              <a:solidFill>
                <a:srgbClr val="92D050"/>
              </a:solidFill>
            </a:endParaRPr>
          </a:p>
        </p:txBody>
      </p:sp>
      <p:pic>
        <p:nvPicPr>
          <p:cNvPr id="10" name="Graphic 9" descr="Checkbox Checked outline">
            <a:extLst>
              <a:ext uri="{FF2B5EF4-FFF2-40B4-BE49-F238E27FC236}">
                <a16:creationId xmlns:a16="http://schemas.microsoft.com/office/drawing/2014/main" id="{2F137E76-4507-505B-F215-D0E4360816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83603" y="1316884"/>
            <a:ext cx="363937" cy="363937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9F601F6F-1CFC-4A19-7F89-9D81293A96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" t="16907" r="4285" b="17068"/>
          <a:stretch>
            <a:fillRect/>
          </a:stretch>
        </p:blipFill>
        <p:spPr bwMode="auto">
          <a:xfrm>
            <a:off x="1037486" y="6441321"/>
            <a:ext cx="1388112" cy="267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E13FD61-6B32-F54B-F4E1-3F32DB4C78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08436" y="6369729"/>
            <a:ext cx="864096" cy="43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327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6A690-D3B3-498A-1F79-601A6B0BA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745AE4-FE83-B820-CAE2-D514B464B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G. Zevi Della Porta, A. Goillot | HiRadMat and AWAKE feedback &amp; outlook for 2024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E7D4D2-BE69-5BF7-01A1-3ACE063E8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9410E4-61B5-DD44-9DE0-B61071173AF9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9F601F6F-1CFC-4A19-7F89-9D81293A96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" t="16907" r="4285" b="17068"/>
          <a:stretch>
            <a:fillRect/>
          </a:stretch>
        </p:blipFill>
        <p:spPr bwMode="auto">
          <a:xfrm>
            <a:off x="1037486" y="6441321"/>
            <a:ext cx="1388112" cy="267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E13FD61-6B32-F54B-F4E1-3F32DB4C78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8436" y="6369729"/>
            <a:ext cx="864096" cy="43492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F88F29E-6FFB-B607-2701-4106C872CB87}"/>
              </a:ext>
            </a:extLst>
          </p:cNvPr>
          <p:cNvSpPr txBox="1"/>
          <p:nvPr/>
        </p:nvSpPr>
        <p:spPr>
          <a:xfrm>
            <a:off x="407368" y="332656"/>
            <a:ext cx="11712624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LID8192" sz="2800" dirty="0"/>
              <a:t>A big thank you to all the groups along the ATS sector for their dedication and help in the operation of HiRadMat facility since 2011!</a:t>
            </a:r>
            <a:endParaRPr lang="en-US" sz="28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FA7FE3A-382D-0D70-7E48-DFCA10F09235}"/>
              </a:ext>
            </a:extLst>
          </p:cNvPr>
          <p:cNvSpPr txBox="1"/>
          <p:nvPr/>
        </p:nvSpPr>
        <p:spPr>
          <a:xfrm>
            <a:off x="6456040" y="3941437"/>
            <a:ext cx="841376" cy="2880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SY-STI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083331E-D1A8-B97C-FAF0-ACC72B620776}"/>
              </a:ext>
            </a:extLst>
          </p:cNvPr>
          <p:cNvSpPr txBox="1"/>
          <p:nvPr/>
        </p:nvSpPr>
        <p:spPr>
          <a:xfrm>
            <a:off x="8749623" y="3945103"/>
            <a:ext cx="721842" cy="2880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SY-BI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E2E301-9B67-B9F2-2624-CF4B2F464EA8}"/>
              </a:ext>
            </a:extLst>
          </p:cNvPr>
          <p:cNvSpPr txBox="1"/>
          <p:nvPr/>
        </p:nvSpPr>
        <p:spPr>
          <a:xfrm>
            <a:off x="7532761" y="3162832"/>
            <a:ext cx="936104" cy="2880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BE-GM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9ADC11C-D39E-3B33-F1FD-91B985FA37B5}"/>
              </a:ext>
            </a:extLst>
          </p:cNvPr>
          <p:cNvSpPr txBox="1"/>
          <p:nvPr/>
        </p:nvSpPr>
        <p:spPr>
          <a:xfrm>
            <a:off x="9580494" y="3162832"/>
            <a:ext cx="936104" cy="2880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HSE-RP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07F7506-4141-874E-2828-AEDEF27DBD80}"/>
              </a:ext>
            </a:extLst>
          </p:cNvPr>
          <p:cNvSpPr txBox="1"/>
          <p:nvPr/>
        </p:nvSpPr>
        <p:spPr>
          <a:xfrm>
            <a:off x="6420956" y="2359253"/>
            <a:ext cx="93610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SY-ABT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0DE286-0470-17C1-A295-AD87E6B1B064}"/>
              </a:ext>
            </a:extLst>
          </p:cNvPr>
          <p:cNvSpPr txBox="1"/>
          <p:nvPr/>
        </p:nvSpPr>
        <p:spPr>
          <a:xfrm>
            <a:off x="7527689" y="2351875"/>
            <a:ext cx="93610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BE-OP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AB95BCC-FB4E-16E5-24AB-ADFBDC26B87F}"/>
              </a:ext>
            </a:extLst>
          </p:cNvPr>
          <p:cNvSpPr txBox="1"/>
          <p:nvPr/>
        </p:nvSpPr>
        <p:spPr>
          <a:xfrm>
            <a:off x="8535801" y="2351876"/>
            <a:ext cx="93610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EN-HE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E790E31-44C7-B036-3B21-A1E7C95359EB}"/>
              </a:ext>
            </a:extLst>
          </p:cNvPr>
          <p:cNvSpPr txBox="1"/>
          <p:nvPr/>
        </p:nvSpPr>
        <p:spPr>
          <a:xfrm>
            <a:off x="9615921" y="2351874"/>
            <a:ext cx="93610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BE-EA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16AE943-2256-053B-6FAE-DDF66F62CE54}"/>
              </a:ext>
            </a:extLst>
          </p:cNvPr>
          <p:cNvSpPr txBox="1"/>
          <p:nvPr/>
        </p:nvSpPr>
        <p:spPr>
          <a:xfrm>
            <a:off x="7532761" y="3941437"/>
            <a:ext cx="936104" cy="2880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EN-MME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EB8965F-9B1A-A4AB-668C-14F476FED6E5}"/>
              </a:ext>
            </a:extLst>
          </p:cNvPr>
          <p:cNvSpPr txBox="1"/>
          <p:nvPr/>
        </p:nvSpPr>
        <p:spPr>
          <a:xfrm>
            <a:off x="6420956" y="3177375"/>
            <a:ext cx="936104" cy="2880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TE-MPE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487D84-8F0F-5BDB-FD73-8D9841AA15B5}"/>
              </a:ext>
            </a:extLst>
          </p:cNvPr>
          <p:cNvSpPr txBox="1"/>
          <p:nvPr/>
        </p:nvSpPr>
        <p:spPr>
          <a:xfrm>
            <a:off x="8497584" y="3162832"/>
            <a:ext cx="936104" cy="2880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BE-CEM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487FBDF-5A48-A1D1-58C2-33B4C0C5A3A5}"/>
              </a:ext>
            </a:extLst>
          </p:cNvPr>
          <p:cNvSpPr txBox="1"/>
          <p:nvPr/>
        </p:nvSpPr>
        <p:spPr>
          <a:xfrm>
            <a:off x="9608522" y="3945103"/>
            <a:ext cx="936104" cy="2880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BE-ASR</a:t>
            </a:r>
            <a:endParaRPr lang="en-US" dirty="0"/>
          </a:p>
        </p:txBody>
      </p:sp>
      <p:pic>
        <p:nvPicPr>
          <p:cNvPr id="1030" name="Picture 6" descr="CERN logo on the screen | CERN Design Guidelines">
            <a:extLst>
              <a:ext uri="{FF2B5EF4-FFF2-40B4-BE49-F238E27FC236}">
                <a16:creationId xmlns:a16="http://schemas.microsoft.com/office/drawing/2014/main" id="{99D8DAAB-D248-FE44-2490-A6488A9B8B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44" t="25850" r="36116" b="25792"/>
          <a:stretch/>
        </p:blipFill>
        <p:spPr bwMode="auto">
          <a:xfrm>
            <a:off x="2425598" y="2279885"/>
            <a:ext cx="2594976" cy="2517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31635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7366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710C15-0AED-D14D-A6B5-BCD692064C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4052" y="1592263"/>
            <a:ext cx="7272188" cy="4608512"/>
          </a:xfrm>
        </p:spPr>
        <p:txBody>
          <a:bodyPr/>
          <a:lstStyle/>
          <a:p>
            <a:pPr marL="0" indent="0">
              <a:buNone/>
            </a:pPr>
            <a:endParaRPr lang="en-US" dirty="0">
              <a:cs typeface="Arial"/>
            </a:endParaRPr>
          </a:p>
          <a:p>
            <a:r>
              <a:rPr lang="en-US" dirty="0">
                <a:solidFill>
                  <a:srgbClr val="000000"/>
                </a:solidFill>
              </a:rPr>
              <a:t>Facility and Plans</a:t>
            </a:r>
            <a:endParaRPr lang="en-US">
              <a:solidFill>
                <a:srgbClr val="000000"/>
              </a:solidFill>
              <a:cs typeface="Arial"/>
            </a:endParaRPr>
          </a:p>
          <a:p>
            <a:r>
              <a:rPr lang="en-US" dirty="0">
                <a:solidFill>
                  <a:srgbClr val="000000"/>
                </a:solidFill>
              </a:rPr>
              <a:t>2023 Physics Highlights</a:t>
            </a:r>
            <a:endParaRPr lang="en-US">
              <a:solidFill>
                <a:srgbClr val="000000"/>
              </a:solidFill>
              <a:cs typeface="Arial"/>
            </a:endParaRPr>
          </a:p>
          <a:p>
            <a:r>
              <a:rPr lang="en-US" dirty="0">
                <a:solidFill>
                  <a:srgbClr val="000000"/>
                </a:solidFill>
              </a:rPr>
              <a:t>2023 Beam Feedback</a:t>
            </a:r>
            <a:endParaRPr lang="en-US">
              <a:solidFill>
                <a:srgbClr val="000000"/>
              </a:solidFill>
              <a:cs typeface="Arial"/>
            </a:endParaRPr>
          </a:p>
          <a:p>
            <a:r>
              <a:rPr lang="en-US" dirty="0">
                <a:solidFill>
                  <a:srgbClr val="000000"/>
                </a:solidFill>
              </a:rPr>
              <a:t>2024 Beam Requests</a:t>
            </a:r>
            <a:endParaRPr lang="en-US" dirty="0">
              <a:solidFill>
                <a:srgbClr val="000000"/>
              </a:solidFill>
              <a:cs typeface="Arial"/>
            </a:endParaRP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456089-6119-1448-B874-075EF9E15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88F31A-1B64-E146-B167-67FF05B45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9410E4-61B5-DD44-9DE0-B61071173AF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F1B283-7C7D-75EB-4333-42E193BE2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18D433-0536-1891-C634-C5ACF61DD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CFC08F8-2E72-01B5-EC78-5EFF9EAAB82F}"/>
              </a:ext>
            </a:extLst>
          </p:cNvPr>
          <p:cNvSpPr txBox="1">
            <a:spLocks/>
          </p:cNvSpPr>
          <p:nvPr/>
        </p:nvSpPr>
        <p:spPr bwMode="auto">
          <a:xfrm>
            <a:off x="6628878" y="1592263"/>
            <a:ext cx="4723706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rtl="0" fontAlgn="base"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rtl="0" fontAlgn="base"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rtl="0" fontAlgn="base"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Arial" panose="020B0604020202020204" pitchFamily="34" charset="0"/>
              <a:buNone/>
            </a:pPr>
            <a:endParaRPr lang="en-US" dirty="0">
              <a:solidFill>
                <a:schemeClr val="tx2">
                  <a:lumMod val="25000"/>
                  <a:lumOff val="75000"/>
                </a:schemeClr>
              </a:solidFill>
              <a:cs typeface="Arial"/>
            </a:endParaRPr>
          </a:p>
          <a:p>
            <a:pPr eaLnBrk="1" hangingPunct="1"/>
            <a:r>
              <a:rPr lang="en-US" dirty="0">
                <a:solidFill>
                  <a:schemeClr val="tx2">
                    <a:lumMod val="25000"/>
                    <a:lumOff val="75000"/>
                  </a:schemeClr>
                </a:solidFill>
              </a:rPr>
              <a:t>Facility and Plans</a:t>
            </a:r>
            <a:endParaRPr lang="en-US" dirty="0">
              <a:solidFill>
                <a:schemeClr val="tx2">
                  <a:lumMod val="25000"/>
                  <a:lumOff val="75000"/>
                </a:schemeClr>
              </a:solidFill>
              <a:cs typeface="Arial"/>
            </a:endParaRPr>
          </a:p>
          <a:p>
            <a:pPr eaLnBrk="1" hangingPunct="1"/>
            <a:r>
              <a:rPr lang="en-US" dirty="0">
                <a:solidFill>
                  <a:schemeClr val="tx2">
                    <a:lumMod val="25000"/>
                    <a:lumOff val="75000"/>
                  </a:schemeClr>
                </a:solidFill>
              </a:rPr>
              <a:t>2023 Physics Highlights</a:t>
            </a:r>
            <a:endParaRPr lang="en-US" dirty="0">
              <a:solidFill>
                <a:schemeClr val="tx2">
                  <a:lumMod val="25000"/>
                  <a:lumOff val="75000"/>
                </a:schemeClr>
              </a:solidFill>
              <a:cs typeface="Arial"/>
            </a:endParaRPr>
          </a:p>
          <a:p>
            <a:pPr eaLnBrk="1" hangingPunct="1"/>
            <a:r>
              <a:rPr lang="en-US" dirty="0">
                <a:solidFill>
                  <a:schemeClr val="tx2">
                    <a:lumMod val="25000"/>
                    <a:lumOff val="75000"/>
                  </a:schemeClr>
                </a:solidFill>
              </a:rPr>
              <a:t>2023 Beam Feedback</a:t>
            </a:r>
            <a:endParaRPr lang="en-US" dirty="0">
              <a:solidFill>
                <a:schemeClr val="tx2">
                  <a:lumMod val="25000"/>
                  <a:lumOff val="75000"/>
                </a:schemeClr>
              </a:solidFill>
              <a:cs typeface="Arial"/>
            </a:endParaRPr>
          </a:p>
          <a:p>
            <a:pPr eaLnBrk="1" hangingPunct="1"/>
            <a:r>
              <a:rPr lang="en-US" dirty="0">
                <a:solidFill>
                  <a:schemeClr val="tx2">
                    <a:lumMod val="25000"/>
                    <a:lumOff val="75000"/>
                  </a:schemeClr>
                </a:solidFill>
              </a:rPr>
              <a:t>2024 Beam Requests</a:t>
            </a:r>
            <a:endParaRPr lang="en-US" dirty="0">
              <a:solidFill>
                <a:schemeClr val="tx2">
                  <a:lumMod val="25000"/>
                  <a:lumOff val="75000"/>
                </a:schemeClr>
              </a:solidFill>
              <a:cs typeface="Arial"/>
            </a:endParaRPr>
          </a:p>
          <a:p>
            <a:pPr eaLnBrk="1" hangingPunct="1"/>
            <a:endParaRPr lang="en-US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CA94F265-2F93-EC1B-09E6-63F8F5671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" t="16907" r="4285" b="17068"/>
          <a:stretch>
            <a:fillRect/>
          </a:stretch>
        </p:blipFill>
        <p:spPr bwMode="auto">
          <a:xfrm>
            <a:off x="1037486" y="6441321"/>
            <a:ext cx="1388112" cy="267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4BDAAA0-6C26-A88A-5AF4-D08A36939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8436" y="6369729"/>
            <a:ext cx="864096" cy="434928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181F6E9D-4B57-64BC-470F-D0866F944A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" t="16907" r="4285" b="17068"/>
          <a:stretch>
            <a:fillRect/>
          </a:stretch>
        </p:blipFill>
        <p:spPr bwMode="auto">
          <a:xfrm>
            <a:off x="6286341" y="1178986"/>
            <a:ext cx="3281501" cy="632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9701B1-AB03-9FBC-22BC-9BCB65E00B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7699" y="993779"/>
            <a:ext cx="1789338" cy="900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1775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97EBD65-BB52-E24C-8C5E-1D879B1AD7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Proton trajectory jitter acceptable for current physics objectives, but not for Run 2c</a:t>
            </a:r>
          </a:p>
          <a:p>
            <a:pPr lvl="1" indent="0">
              <a:buNone/>
            </a:pPr>
            <a:r>
              <a:rPr lang="en-US" b="1" dirty="0"/>
              <a:t>2026+ </a:t>
            </a:r>
            <a:r>
              <a:rPr lang="en-US" dirty="0"/>
              <a:t>much stricter requirements for Electron/proton alignment</a:t>
            </a:r>
          </a:p>
          <a:p>
            <a:pPr lvl="1" indent="0">
              <a:buNone/>
            </a:pPr>
            <a:r>
              <a:rPr lang="en-US" b="1" dirty="0"/>
              <a:t>Key parameter </a:t>
            </a:r>
            <a:r>
              <a:rPr lang="en-US" dirty="0"/>
              <a:t>to avoid electron charge loss and emittance growth in the acceleration phase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Main source of jitter are the magnet power converters</a:t>
            </a:r>
          </a:p>
          <a:p>
            <a:pPr lvl="1" indent="0" algn="ctr">
              <a:spcBef>
                <a:spcPts val="1800"/>
              </a:spcBef>
              <a:spcAft>
                <a:spcPts val="1200"/>
              </a:spcAft>
              <a:buNone/>
            </a:pPr>
            <a:r>
              <a:rPr lang="en-US" sz="2000" b="1" dirty="0">
                <a:solidFill>
                  <a:schemeClr val="tx1"/>
                </a:solidFill>
              </a:rPr>
              <a:t>Only 3% usable shots if not improved </a:t>
            </a:r>
            <a:r>
              <a:rPr lang="en-US" sz="2000" dirty="0">
                <a:solidFill>
                  <a:schemeClr val="tx1"/>
                </a:solidFill>
              </a:rPr>
              <a:t>by Run 2c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Discussions and preliminary studies underway, countermeasures proposed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US" dirty="0"/>
              <a:t>Upgrade of converters output filters to reach Class 3 performance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US" dirty="0"/>
              <a:t>Upgrade of all Control Electronics in TT41/TT41 to FGC3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US" dirty="0"/>
              <a:t>Upgrade of MSE: synergy with LHC and NA in the context of SPS-CONS project </a:t>
            </a:r>
          </a:p>
          <a:p>
            <a:pPr marL="990900" lvl="2" indent="-342900">
              <a:buFont typeface="Wingdings" panose="05000000000000000000" pitchFamily="2" charset="2"/>
              <a:buChar char="§"/>
            </a:pPr>
            <a:r>
              <a:rPr lang="en-US" sz="1800" dirty="0"/>
              <a:t>Perform upgrades </a:t>
            </a:r>
            <a:r>
              <a:rPr lang="en-US" sz="1800" b="1" dirty="0"/>
              <a:t>already during LS3?</a:t>
            </a:r>
            <a:r>
              <a:rPr lang="en-US" sz="1800" dirty="0"/>
              <a:t>	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C22CB1-6871-1740-94DF-9E4164E2A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592668" cy="1066800"/>
          </a:xfrm>
        </p:spPr>
        <p:txBody>
          <a:bodyPr/>
          <a:lstStyle/>
          <a:p>
            <a:r>
              <a:rPr lang="en-US" dirty="0"/>
              <a:t>Long Term: Trajectory jitter for AWAKE after LS3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385597-10B5-B649-B261-E90E6F05DE8F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259263" y="6383338"/>
            <a:ext cx="6572250" cy="365125"/>
          </a:xfrm>
        </p:spPr>
        <p:txBody>
          <a:bodyPr/>
          <a:lstStyle/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5CA03F-E509-C441-9D5A-825457209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E0802A-88D9-C44E-9A97-E8A11EF7A61A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7" name="Picture 6" descr="AWAKE_white_background.jpg">
            <a:extLst>
              <a:ext uri="{FF2B5EF4-FFF2-40B4-BE49-F238E27FC236}">
                <a16:creationId xmlns:a16="http://schemas.microsoft.com/office/drawing/2014/main" id="{63B226C1-5E73-4799-8AE5-66D336F9AB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150" y="6328569"/>
            <a:ext cx="908344" cy="457200"/>
          </a:xfrm>
          <a:prstGeom prst="rect">
            <a:avLst/>
          </a:prstGeom>
        </p:spPr>
      </p:pic>
      <p:sp>
        <p:nvSpPr>
          <p:cNvPr id="8" name="Right Brace 7">
            <a:extLst>
              <a:ext uri="{FF2B5EF4-FFF2-40B4-BE49-F238E27FC236}">
                <a16:creationId xmlns:a16="http://schemas.microsoft.com/office/drawing/2014/main" id="{0CB1FA15-BA5B-4F7C-A5C2-70BC962212B8}"/>
              </a:ext>
            </a:extLst>
          </p:cNvPr>
          <p:cNvSpPr/>
          <p:nvPr/>
        </p:nvSpPr>
        <p:spPr>
          <a:xfrm>
            <a:off x="8004212" y="4525944"/>
            <a:ext cx="72008" cy="648072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A2923F-C0CA-48D3-855B-8444A13C3A71}"/>
              </a:ext>
            </a:extLst>
          </p:cNvPr>
          <p:cNvSpPr txBox="1"/>
          <p:nvPr/>
        </p:nvSpPr>
        <p:spPr>
          <a:xfrm>
            <a:off x="8292244" y="4711480"/>
            <a:ext cx="59631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~15%</a:t>
            </a:r>
            <a:endParaRPr lang="en-GB" dirty="0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B34D7FCE-62A9-453C-9135-B60761EB5595}"/>
              </a:ext>
            </a:extLst>
          </p:cNvPr>
          <p:cNvSpPr/>
          <p:nvPr/>
        </p:nvSpPr>
        <p:spPr>
          <a:xfrm>
            <a:off x="9372364" y="4544591"/>
            <a:ext cx="72008" cy="1116657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023E17-5D8C-481A-AF4B-652752F09385}"/>
              </a:ext>
            </a:extLst>
          </p:cNvPr>
          <p:cNvSpPr txBox="1"/>
          <p:nvPr/>
        </p:nvSpPr>
        <p:spPr>
          <a:xfrm>
            <a:off x="9660396" y="4964419"/>
            <a:ext cx="207108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~30% usable shots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2B49F1-9076-3E4B-ABDF-21F6356F6514}"/>
              </a:ext>
            </a:extLst>
          </p:cNvPr>
          <p:cNvSpPr txBox="1"/>
          <p:nvPr/>
        </p:nvSpPr>
        <p:spPr>
          <a:xfrm rot="21025036">
            <a:off x="367095" y="439912"/>
            <a:ext cx="3529675" cy="677108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b="1" dirty="0">
                <a:solidFill>
                  <a:srgbClr val="00B050"/>
                </a:solidFill>
              </a:rPr>
              <a:t>IEFC 2021</a:t>
            </a:r>
            <a:endParaRPr lang="en-GB" sz="4400" b="1" dirty="0">
              <a:solidFill>
                <a:srgbClr val="00B05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245418-03C0-13FB-C94D-8F441F4D1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704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987779-E111-F725-C5F6-72F19F263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482" y="1034061"/>
            <a:ext cx="11359293" cy="865969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GB" dirty="0"/>
              <a:t>Pre-commissioning of available optics a few hours the week before the actual experiment, in case of challenging optics or configurations </a:t>
            </a:r>
            <a:r>
              <a:rPr lang="en-CH" dirty="0">
                <a:sym typeface="Wingdings" panose="05000000000000000000" pitchFamily="2" charset="2"/>
              </a:rPr>
              <a:t> week 3</a:t>
            </a:r>
            <a:r>
              <a:rPr lang="fr-CH" dirty="0">
                <a:sym typeface="Wingdings" panose="05000000000000000000" pitchFamily="2" charset="2"/>
              </a:rPr>
              <a:t>2</a:t>
            </a:r>
            <a:r>
              <a:rPr lang="en-CH" dirty="0">
                <a:sym typeface="Wingdings" panose="05000000000000000000" pitchFamily="2" charset="2"/>
              </a:rPr>
              <a:t>/3</a:t>
            </a:r>
            <a:r>
              <a:rPr lang="fr-CH" dirty="0">
                <a:sym typeface="Wingdings" panose="05000000000000000000" pitchFamily="2" charset="2"/>
              </a:rPr>
              <a:t>3</a:t>
            </a:r>
            <a:r>
              <a:rPr lang="en-CH" dirty="0">
                <a:sym typeface="Wingdings" panose="05000000000000000000" pitchFamily="2" charset="2"/>
              </a:rPr>
              <a:t> in 2024</a:t>
            </a:r>
            <a:endParaRPr lang="en-GB" dirty="0"/>
          </a:p>
          <a:p>
            <a:pPr algn="just">
              <a:buFont typeface="Wingdings" panose="05000000000000000000" pitchFamily="2" charset="2"/>
              <a:buChar char="§"/>
            </a:pPr>
            <a:endParaRPr lang="en-US" sz="1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4F61410-17B4-D2F2-04B3-0D77A6DB1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dirty="0"/>
              <a:t>HiRadMat Requests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00285-8C91-4AC4-2BC8-00BD80C0C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FDF410-0FF7-E590-8984-C8F90CA09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D90DE7-7C4F-DDB5-01CC-D53C6668C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9410E4-61B5-DD44-9DE0-B61071173AF9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6073FEB-FC00-5993-D9A5-344CF457E9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" t="16907" r="4285" b="17068"/>
          <a:stretch>
            <a:fillRect/>
          </a:stretch>
        </p:blipFill>
        <p:spPr bwMode="auto">
          <a:xfrm>
            <a:off x="946150" y="6380163"/>
            <a:ext cx="1868488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8459440-D771-1173-0791-7F4663AFD8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529" b="4164"/>
          <a:stretch/>
        </p:blipFill>
        <p:spPr>
          <a:xfrm>
            <a:off x="2946946" y="6356392"/>
            <a:ext cx="864096" cy="401517"/>
          </a:xfrm>
          <a:prstGeom prst="rect">
            <a:avLst/>
          </a:prstGeom>
        </p:spPr>
      </p:pic>
      <p:pic>
        <p:nvPicPr>
          <p:cNvPr id="9" name="x_Picture 2" descr="A screenshot of a calendar&#10;&#10;Description automatically generated">
            <a:extLst>
              <a:ext uri="{FF2B5EF4-FFF2-40B4-BE49-F238E27FC236}">
                <a16:creationId xmlns:a16="http://schemas.microsoft.com/office/drawing/2014/main" id="{37A6787F-B590-5567-0408-DE23CF7556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940" y="1772432"/>
            <a:ext cx="4794987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B904E94-1AEC-BC5F-257D-02104E5E85A1}"/>
              </a:ext>
            </a:extLst>
          </p:cNvPr>
          <p:cNvSpPr txBox="1"/>
          <p:nvPr/>
        </p:nvSpPr>
        <p:spPr>
          <a:xfrm rot="16200000">
            <a:off x="8697135" y="2573367"/>
            <a:ext cx="945037" cy="189396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/>
              <a:t>FIREBALL2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F2BB8E-0C7D-9407-B32F-E24418857365}"/>
              </a:ext>
            </a:extLst>
          </p:cNvPr>
          <p:cNvSpPr txBox="1"/>
          <p:nvPr/>
        </p:nvSpPr>
        <p:spPr>
          <a:xfrm rot="16200000">
            <a:off x="7372532" y="3879154"/>
            <a:ext cx="817765" cy="189398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/>
              <a:t>SMAUG2</a:t>
            </a:r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5F10A9-81FD-7837-D8B0-FC140731BE7F}"/>
              </a:ext>
            </a:extLst>
          </p:cNvPr>
          <p:cNvSpPr txBox="1"/>
          <p:nvPr/>
        </p:nvSpPr>
        <p:spPr>
          <a:xfrm rot="16200000">
            <a:off x="9090226" y="3886816"/>
            <a:ext cx="817765" cy="189398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/>
              <a:t>HL - TDE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BD2777-A416-CD71-8F3E-BFE823343AAC}"/>
              </a:ext>
            </a:extLst>
          </p:cNvPr>
          <p:cNvSpPr txBox="1"/>
          <p:nvPr/>
        </p:nvSpPr>
        <p:spPr>
          <a:xfrm rot="16200000">
            <a:off x="9408842" y="3886816"/>
            <a:ext cx="817765" cy="189398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/>
              <a:t>HL - TDE</a:t>
            </a:r>
            <a:endParaRPr lang="en-GB" sz="1200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DD795D5-8296-1902-61A2-DAAF4C4FC31B}"/>
              </a:ext>
            </a:extLst>
          </p:cNvPr>
          <p:cNvSpPr/>
          <p:nvPr/>
        </p:nvSpPr>
        <p:spPr>
          <a:xfrm>
            <a:off x="8715198" y="3928113"/>
            <a:ext cx="288032" cy="152906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CBF2AC2-BF7A-502C-F901-E4F600A33A7F}"/>
              </a:ext>
            </a:extLst>
          </p:cNvPr>
          <p:cNvCxnSpPr>
            <a:cxnSpLocks/>
            <a:endCxn id="20" idx="0"/>
          </p:cNvCxnSpPr>
          <p:nvPr/>
        </p:nvCxnSpPr>
        <p:spPr>
          <a:xfrm>
            <a:off x="8511907" y="1650290"/>
            <a:ext cx="347307" cy="227782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F7156DA-D675-DA75-C652-CCC18126C3F7}"/>
              </a:ext>
            </a:extLst>
          </p:cNvPr>
          <p:cNvSpPr txBox="1"/>
          <p:nvPr/>
        </p:nvSpPr>
        <p:spPr>
          <a:xfrm>
            <a:off x="421110" y="2295358"/>
            <a:ext cx="6096000" cy="21021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tabLst/>
              <a:defRPr/>
            </a:pPr>
            <a:r>
              <a:rPr kumimoji="0" lang="fr-CH" sz="2100" b="1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User feedbacks: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CH" sz="2100" b="1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 </a:t>
            </a:r>
            <a:r>
              <a:rPr kumimoji="0" lang="fr-CH" sz="2100" b="1" i="0" u="none" strike="noStrike" kern="1200" cap="none" spc="0" normalizeH="0" baseline="0" noProof="0" dirty="0" err="1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intensity</a:t>
            </a:r>
            <a:r>
              <a:rPr kumimoji="0" lang="fr-CH" sz="2100" b="1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2.3</a:t>
            </a:r>
            <a:r>
              <a:rPr kumimoji="0" lang="fr-CH" sz="2100" b="1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fr-CH" sz="2100" b="1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11 </a:t>
            </a:r>
            <a:r>
              <a:rPr kumimoji="0" lang="fr-CH" sz="2100" b="1" i="0" u="none" strike="noStrike" kern="1200" cap="none" spc="0" normalizeH="0" baseline="0" noProof="0" dirty="0" err="1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ppb</a:t>
            </a:r>
            <a:r>
              <a:rPr kumimoji="0" lang="fr-CH" sz="2100" b="1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&amp; 228 </a:t>
            </a:r>
            <a:r>
              <a:rPr kumimoji="0" lang="fr-CH" sz="2100" b="1" i="0" u="none" strike="noStrike" kern="1200" cap="none" spc="0" normalizeH="0" baseline="0" noProof="0" dirty="0" err="1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bunches</a:t>
            </a:r>
            <a:endParaRPr kumimoji="0" lang="fr-CH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fr-CH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7612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Diagram&#10;&#10;Description automatically generated">
            <a:extLst>
              <a:ext uri="{FF2B5EF4-FFF2-40B4-BE49-F238E27FC236}">
                <a16:creationId xmlns:a16="http://schemas.microsoft.com/office/drawing/2014/main" id="{00206B38-FAE4-6041-AE30-9B3EF8F0B5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646" y="2587344"/>
            <a:ext cx="5461865" cy="341242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E509B3D-8359-9447-AEB7-D8619EE45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AWAKE Facility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0DF8CA-8AFA-EB4A-8DF0-C12D05F88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9410E4-61B5-DD44-9DE0-B61071173AF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DD931B-F6E2-CE46-B1C4-C8F54DD882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6013" y="1504436"/>
            <a:ext cx="5453150" cy="16459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3C05E08-DC28-E342-922F-1EAC406E32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3855" y="3922282"/>
            <a:ext cx="2553984" cy="21249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CCBD871-6195-8746-901C-EEBA3E44C5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16163" y="4077072"/>
            <a:ext cx="3340100" cy="22098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B211FF3B-746B-6647-A946-F12D38A17289}"/>
              </a:ext>
            </a:extLst>
          </p:cNvPr>
          <p:cNvSpPr/>
          <p:nvPr/>
        </p:nvSpPr>
        <p:spPr>
          <a:xfrm>
            <a:off x="6327507" y="868461"/>
            <a:ext cx="57141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2016-17: first seeded self-modulation of proton bunch</a:t>
            </a:r>
          </a:p>
          <a:p>
            <a:r>
              <a:rPr lang="en-US" sz="1400" dirty="0">
                <a:sym typeface="Wingdings" pitchFamily="2" charset="2"/>
              </a:rPr>
              <a:t> Demonstration that SPS bunch can be used for acceleration</a:t>
            </a:r>
            <a:endParaRPr lang="en-US" sz="14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79C57E8-FFD5-7D43-8D17-B4753C0CA147}"/>
              </a:ext>
            </a:extLst>
          </p:cNvPr>
          <p:cNvSpPr/>
          <p:nvPr/>
        </p:nvSpPr>
        <p:spPr>
          <a:xfrm>
            <a:off x="6309146" y="3307345"/>
            <a:ext cx="57141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2018: acceleration from 19 MeV to 2GeV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C0A0B4D-BC65-1942-9608-909D02B4AA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7145" y="3719082"/>
            <a:ext cx="5321300" cy="406400"/>
          </a:xfrm>
          <a:prstGeom prst="rect">
            <a:avLst/>
          </a:prstGeom>
        </p:spPr>
      </p:pic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8A1BAEE0-4888-504F-A591-671320136BD3}"/>
              </a:ext>
            </a:extLst>
          </p:cNvPr>
          <p:cNvSpPr txBox="1">
            <a:spLocks/>
          </p:cNvSpPr>
          <p:nvPr/>
        </p:nvSpPr>
        <p:spPr bwMode="auto">
          <a:xfrm>
            <a:off x="251068" y="1304882"/>
            <a:ext cx="6334125" cy="1332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rtl="0" fontAlgn="base"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rtl="0" fontAlgn="base"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rtl="0" fontAlgn="base"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09612" lvl="1" indent="-342900" eaLnBrk="1" hangingPunct="1">
              <a:buFont typeface="+mj-lt"/>
              <a:buAutoNum type="arabicPeriod"/>
            </a:pPr>
            <a:r>
              <a:rPr lang="en-US" sz="1400" dirty="0"/>
              <a:t>Laser ionizes </a:t>
            </a:r>
            <a:r>
              <a:rPr lang="en-US" sz="1400" dirty="0" err="1"/>
              <a:t>Rb</a:t>
            </a:r>
            <a:r>
              <a:rPr lang="en-US" sz="1400" dirty="0"/>
              <a:t> vapor, forming a plasma</a:t>
            </a:r>
          </a:p>
          <a:p>
            <a:pPr marL="709612" lvl="1" indent="-342900" eaLnBrk="1" hangingPunct="1">
              <a:buFont typeface="+mj-lt"/>
              <a:buAutoNum type="arabicPeriod"/>
            </a:pPr>
            <a:r>
              <a:rPr lang="en-US" sz="1400" dirty="0" err="1"/>
              <a:t>Rb</a:t>
            </a:r>
            <a:r>
              <a:rPr lang="en-US" sz="1400" dirty="0"/>
              <a:t> plasma creates micro-bunches in the proton beam</a:t>
            </a:r>
          </a:p>
          <a:p>
            <a:pPr marL="709612" lvl="1" indent="-342900" eaLnBrk="1" hangingPunct="1">
              <a:buFont typeface="+mj-lt"/>
              <a:buAutoNum type="arabicPeriod"/>
            </a:pPr>
            <a:r>
              <a:rPr lang="en-US" sz="1400" dirty="0"/>
              <a:t>Micro-bunched proton beam excites plasma </a:t>
            </a:r>
            <a:r>
              <a:rPr lang="en-US" sz="1400" dirty="0" err="1"/>
              <a:t>wakefields</a:t>
            </a:r>
            <a:endParaRPr lang="en-US" sz="1400" dirty="0"/>
          </a:p>
          <a:p>
            <a:pPr marL="709612" lvl="1" indent="-342900" eaLnBrk="1" hangingPunct="1">
              <a:buFont typeface="+mj-lt"/>
              <a:buAutoNum type="arabicPeriod"/>
            </a:pPr>
            <a:r>
              <a:rPr lang="en-US" sz="1400" dirty="0" err="1"/>
              <a:t>Wakefields</a:t>
            </a:r>
            <a:r>
              <a:rPr lang="en-US" sz="1400" dirty="0"/>
              <a:t> accelerate and focus electrons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C9C5674-1E88-744C-98F0-4D3A43964F64}"/>
              </a:ext>
            </a:extLst>
          </p:cNvPr>
          <p:cNvSpPr/>
          <p:nvPr/>
        </p:nvSpPr>
        <p:spPr>
          <a:xfrm>
            <a:off x="0" y="895769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Proton-driven plasma </a:t>
            </a:r>
            <a:r>
              <a:rPr lang="en-US" dirty="0" err="1"/>
              <a:t>wakefield</a:t>
            </a:r>
            <a:r>
              <a:rPr lang="en-US" dirty="0"/>
              <a:t> acceleration of electrons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33C8DFC-1BD7-8443-A524-F3DA957FC68A}"/>
              </a:ext>
            </a:extLst>
          </p:cNvPr>
          <p:cNvSpPr/>
          <p:nvPr/>
        </p:nvSpPr>
        <p:spPr>
          <a:xfrm>
            <a:off x="9408368" y="6222357"/>
            <a:ext cx="29408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333333"/>
                </a:solidFill>
                <a:latin typeface="-apple-system"/>
              </a:rPr>
              <a:t>AWAKE Collaboration,  Nature 561, 363 (2018)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A59EDA8-F06B-3C42-AE9A-D87DA925EA7C}"/>
              </a:ext>
            </a:extLst>
          </p:cNvPr>
          <p:cNvSpPr/>
          <p:nvPr/>
        </p:nvSpPr>
        <p:spPr>
          <a:xfrm>
            <a:off x="9057026" y="3099343"/>
            <a:ext cx="29408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333333"/>
                </a:solidFill>
                <a:latin typeface="-apple-system"/>
              </a:rPr>
              <a:t> AWAKE Collaboration, PRL 122, 054802 (2019)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AD6363B-6CA2-FF46-9538-E7C0B93B948D}"/>
              </a:ext>
            </a:extLst>
          </p:cNvPr>
          <p:cNvSpPr/>
          <p:nvPr/>
        </p:nvSpPr>
        <p:spPr>
          <a:xfrm>
            <a:off x="6293493" y="330658"/>
            <a:ext cx="57987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AWAKE Run 1: Proof of principle</a:t>
            </a:r>
            <a:endParaRPr lang="en-US" sz="2000" b="1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46D159F-656B-DE41-81F9-BE8064933481}"/>
              </a:ext>
            </a:extLst>
          </p:cNvPr>
          <p:cNvCxnSpPr>
            <a:cxnSpLocks/>
          </p:cNvCxnSpPr>
          <p:nvPr/>
        </p:nvCxnSpPr>
        <p:spPr>
          <a:xfrm>
            <a:off x="6023992" y="506633"/>
            <a:ext cx="0" cy="54470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1D22D9-6890-A584-67C8-042D50EF7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A50A5-995A-485E-3D34-383787D75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776187F-71D9-6917-5E32-E25D9A6DD7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" t="16907" r="4285" b="17068"/>
          <a:stretch>
            <a:fillRect/>
          </a:stretch>
        </p:blipFill>
        <p:spPr bwMode="auto">
          <a:xfrm>
            <a:off x="1037486" y="6441321"/>
            <a:ext cx="1388112" cy="267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D00445D-3FAD-FF43-9056-108D9239BA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08436" y="6369729"/>
            <a:ext cx="864096" cy="43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078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057064-2F97-DD42-A746-AD23E7DA6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520660" cy="1066800"/>
          </a:xfrm>
        </p:spPr>
        <p:txBody>
          <a:bodyPr/>
          <a:lstStyle/>
          <a:p>
            <a:r>
              <a:rPr lang="en-US" dirty="0"/>
              <a:t>AWAKE Run 2 (2021 – 2030): Towards an Accelerator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AC5468-B4C4-1A4E-9C96-CA82819B9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9410E4-61B5-DD44-9DE0-B61071173AF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69FC8EC0-24D6-C242-B39F-C9105ACE46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258" y="3520875"/>
            <a:ext cx="4194462" cy="369332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Milestones for AWAKE Run 2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2F63DD96-8FAE-9742-9917-32F8F082E6B5}"/>
              </a:ext>
            </a:extLst>
          </p:cNvPr>
          <p:cNvSpPr txBox="1">
            <a:spLocks/>
          </p:cNvSpPr>
          <p:nvPr/>
        </p:nvSpPr>
        <p:spPr bwMode="auto">
          <a:xfrm>
            <a:off x="6213932" y="980728"/>
            <a:ext cx="5990391" cy="3076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rtl="0" fontAlgn="base"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rtl="0" fontAlgn="base"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rtl="0" fontAlgn="base"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7853C"/>
                </a:solidFill>
              </a:rPr>
              <a:t>Run 2a (2021/22):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demonstrate the seeding of the self-modulation of the entire proton bunch with an electron bunch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b="1" dirty="0">
                <a:sym typeface="Wingdings" pitchFamily="2" charset="2"/>
              </a:rPr>
              <a:t> </a:t>
            </a:r>
            <a:r>
              <a:rPr lang="en-US" b="1" dirty="0"/>
              <a:t>Run 2b (2023/24): </a:t>
            </a:r>
            <a:br>
              <a:rPr lang="en-US" b="1" dirty="0"/>
            </a:br>
            <a:r>
              <a:rPr lang="en-US" dirty="0">
                <a:solidFill>
                  <a:srgbClr val="07853C"/>
                </a:solidFill>
              </a:rPr>
              <a:t>maintain </a:t>
            </a:r>
            <a:r>
              <a:rPr lang="en-US" u="sng" dirty="0">
                <a:solidFill>
                  <a:srgbClr val="07853C"/>
                </a:solidFill>
              </a:rPr>
              <a:t>large </a:t>
            </a:r>
            <a:r>
              <a:rPr lang="en-US" u="sng" dirty="0" err="1">
                <a:solidFill>
                  <a:srgbClr val="07853C"/>
                </a:solidFill>
              </a:rPr>
              <a:t>wakefield</a:t>
            </a:r>
            <a:r>
              <a:rPr lang="en-US" u="sng" dirty="0">
                <a:solidFill>
                  <a:srgbClr val="07853C"/>
                </a:solidFill>
              </a:rPr>
              <a:t> amplitudes</a:t>
            </a:r>
            <a:r>
              <a:rPr lang="en-US" dirty="0">
                <a:solidFill>
                  <a:srgbClr val="07853C"/>
                </a:solidFill>
              </a:rPr>
              <a:t> over long </a:t>
            </a:r>
            <a:br>
              <a:rPr lang="en-US" dirty="0">
                <a:solidFill>
                  <a:srgbClr val="07853C"/>
                </a:solidFill>
              </a:rPr>
            </a:br>
            <a:r>
              <a:rPr lang="en-US" dirty="0">
                <a:solidFill>
                  <a:srgbClr val="07853C"/>
                </a:solidFill>
              </a:rPr>
              <a:t>plasma distances</a:t>
            </a:r>
            <a:r>
              <a:rPr lang="en-US" b="1" dirty="0">
                <a:solidFill>
                  <a:srgbClr val="07853C"/>
                </a:solidFill>
              </a:rPr>
              <a:t> </a:t>
            </a:r>
            <a:r>
              <a:rPr lang="en-US" dirty="0">
                <a:solidFill>
                  <a:srgbClr val="07853C"/>
                </a:solidFill>
              </a:rPr>
              <a:t>using</a:t>
            </a:r>
            <a:r>
              <a:rPr lang="en-US" b="1" dirty="0">
                <a:solidFill>
                  <a:srgbClr val="07853C"/>
                </a:solidFill>
              </a:rPr>
              <a:t> </a:t>
            </a:r>
            <a:r>
              <a:rPr lang="en-US" dirty="0">
                <a:solidFill>
                  <a:srgbClr val="07853C"/>
                </a:solidFill>
              </a:rPr>
              <a:t>a </a:t>
            </a:r>
            <a:r>
              <a:rPr lang="en-US" b="1" dirty="0">
                <a:solidFill>
                  <a:srgbClr val="07853C"/>
                </a:solidFill>
              </a:rPr>
              <a:t>step in the plasma density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C00000"/>
                </a:solidFill>
              </a:rPr>
              <a:t>CNGS dismantling </a:t>
            </a:r>
            <a:r>
              <a:rPr lang="en-US" dirty="0"/>
              <a:t>and installation of Run 2c (2025/26/27)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endParaRPr lang="en-US" dirty="0"/>
          </a:p>
          <a:p>
            <a:pPr lvl="1" eaLnBrk="1" hangingPunct="1">
              <a:buFont typeface="Wingdings" panose="05000000000000000000" pitchFamily="2" charset="2"/>
              <a:buChar char="§"/>
            </a:pPr>
            <a:endParaRPr lang="en-US" dirty="0"/>
          </a:p>
          <a:p>
            <a:pPr eaLnBrk="1" hangingPunct="1"/>
            <a:endParaRPr lang="en-GB" dirty="0"/>
          </a:p>
        </p:txBody>
      </p:sp>
      <p:pic>
        <p:nvPicPr>
          <p:cNvPr id="7" name="Picture 6" descr="A diagram of a diagram of a solar energy source&#10;&#10;Description automatically generated with medium confidence">
            <a:extLst>
              <a:ext uri="{FF2B5EF4-FFF2-40B4-BE49-F238E27FC236}">
                <a16:creationId xmlns:a16="http://schemas.microsoft.com/office/drawing/2014/main" id="{08FDD68C-CD38-5147-89E7-14CB70BA9D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64" y="1043080"/>
            <a:ext cx="6370992" cy="3119131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CA57E79-080F-3647-BD4C-22F925F4DA67}"/>
              </a:ext>
            </a:extLst>
          </p:cNvPr>
          <p:cNvSpPr/>
          <p:nvPr/>
        </p:nvSpPr>
        <p:spPr>
          <a:xfrm>
            <a:off x="31542" y="2602646"/>
            <a:ext cx="31797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Potential to reach 200 GeV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EE1330B-2B46-594E-BF8F-00B2AADCD916}"/>
              </a:ext>
            </a:extLst>
          </p:cNvPr>
          <p:cNvSpPr/>
          <p:nvPr/>
        </p:nvSpPr>
        <p:spPr>
          <a:xfrm>
            <a:off x="2283341" y="3669951"/>
            <a:ext cx="229700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333333"/>
                </a:solidFill>
                <a:latin typeface="-apple-system"/>
              </a:rPr>
              <a:t>K V </a:t>
            </a:r>
            <a:r>
              <a:rPr lang="en-US" sz="1100" dirty="0" err="1">
                <a:solidFill>
                  <a:srgbClr val="333333"/>
                </a:solidFill>
                <a:latin typeface="-apple-system"/>
              </a:rPr>
              <a:t>Lotov</a:t>
            </a:r>
            <a:r>
              <a:rPr lang="en-US" sz="1100" dirty="0">
                <a:solidFill>
                  <a:srgbClr val="333333"/>
                </a:solidFill>
                <a:latin typeface="-apple-system"/>
              </a:rPr>
              <a:t> and P V </a:t>
            </a:r>
            <a:r>
              <a:rPr lang="en-US" sz="1100" dirty="0" err="1">
                <a:solidFill>
                  <a:srgbClr val="333333"/>
                </a:solidFill>
                <a:latin typeface="-apple-system"/>
              </a:rPr>
              <a:t>Tuev</a:t>
            </a:r>
            <a:r>
              <a:rPr lang="en-US" sz="1100" dirty="0">
                <a:solidFill>
                  <a:srgbClr val="333333"/>
                </a:solidFill>
                <a:latin typeface="-apple-system"/>
              </a:rPr>
              <a:t>, 2021 </a:t>
            </a:r>
            <a:r>
              <a:rPr lang="en-US" sz="1100" i="1" dirty="0">
                <a:solidFill>
                  <a:srgbClr val="333333"/>
                </a:solidFill>
                <a:latin typeface="-apple-system"/>
              </a:rPr>
              <a:t>Plasma Phys. Control. Fusion </a:t>
            </a:r>
            <a:r>
              <a:rPr lang="en-US" sz="1100" b="1" dirty="0">
                <a:solidFill>
                  <a:srgbClr val="333333"/>
                </a:solidFill>
                <a:latin typeface="-apple-system"/>
              </a:rPr>
              <a:t>63 </a:t>
            </a:r>
            <a:r>
              <a:rPr lang="en-US" sz="1100" dirty="0">
                <a:solidFill>
                  <a:srgbClr val="333333"/>
                </a:solidFill>
                <a:latin typeface="-apple-system"/>
              </a:rPr>
              <a:t>125027</a:t>
            </a:r>
            <a:endParaRPr lang="en-US" sz="11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9B2D7E9-DECF-334A-86B0-C1BA43800405}"/>
              </a:ext>
            </a:extLst>
          </p:cNvPr>
          <p:cNvGrpSpPr/>
          <p:nvPr/>
        </p:nvGrpSpPr>
        <p:grpSpPr>
          <a:xfrm>
            <a:off x="-33098" y="2845510"/>
            <a:ext cx="2384682" cy="1490901"/>
            <a:chOff x="11994" y="794658"/>
            <a:chExt cx="4991912" cy="2642328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DFD0DC5-70AF-3C46-B627-2CADA1E56F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43119"/>
            <a:stretch/>
          </p:blipFill>
          <p:spPr>
            <a:xfrm>
              <a:off x="11994" y="794658"/>
              <a:ext cx="4991912" cy="2146542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4C65F62-CEC9-AA40-B3AE-D29D1C3A19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5975" t="83586" b="-1"/>
            <a:stretch/>
          </p:blipFill>
          <p:spPr>
            <a:xfrm>
              <a:off x="809444" y="2817557"/>
              <a:ext cx="4194462" cy="619429"/>
            </a:xfrm>
            <a:prstGeom prst="rect">
              <a:avLst/>
            </a:prstGeom>
          </p:spPr>
        </p:pic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C90071-9579-3FBD-2A7D-B34ABB0FB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8C3A2-17A6-3C48-34AD-EEF13E4C2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236AF205-7E23-BDB7-8E6C-35FDEDE740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" t="16907" r="4285" b="17068"/>
          <a:stretch>
            <a:fillRect/>
          </a:stretch>
        </p:blipFill>
        <p:spPr bwMode="auto">
          <a:xfrm>
            <a:off x="1037486" y="6441321"/>
            <a:ext cx="1388112" cy="267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F6EDFC-31C0-981B-F26E-DEBC8938F6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08436" y="6369729"/>
            <a:ext cx="864096" cy="4349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F8FA286-4F21-6AE4-273B-86A6B4EDCA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" r="1235"/>
          <a:stretch/>
        </p:blipFill>
        <p:spPr>
          <a:xfrm>
            <a:off x="31543" y="4375477"/>
            <a:ext cx="6784538" cy="1789827"/>
          </a:xfrm>
          <a:prstGeom prst="rect">
            <a:avLst/>
          </a:prstGeom>
        </p:spPr>
      </p:pic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F7006572-A7BC-7847-89C9-93A3BB12994B}"/>
              </a:ext>
            </a:extLst>
          </p:cNvPr>
          <p:cNvSpPr txBox="1">
            <a:spLocks/>
          </p:cNvSpPr>
          <p:nvPr/>
        </p:nvSpPr>
        <p:spPr bwMode="auto">
          <a:xfrm>
            <a:off x="6213932" y="3717032"/>
            <a:ext cx="5990391" cy="2466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rtl="0" fontAlgn="base"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rtl="0" fontAlgn="base"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rtl="0" fontAlgn="base"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b="1" dirty="0"/>
              <a:t>Run 2c (after LS3, 2028/29): </a:t>
            </a:r>
            <a:r>
              <a:rPr lang="en-US" dirty="0"/>
              <a:t>demonstrate electron acceleration and </a:t>
            </a:r>
            <a:r>
              <a:rPr lang="en-US" dirty="0">
                <a:solidFill>
                  <a:srgbClr val="07853C"/>
                </a:solidFill>
              </a:rPr>
              <a:t>emittance control </a:t>
            </a:r>
            <a:r>
              <a:rPr lang="en-US" dirty="0"/>
              <a:t>of externally injected electrons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b="1" dirty="0"/>
              <a:t>Run 2d (2029/30..): </a:t>
            </a:r>
            <a:r>
              <a:rPr lang="en-US" dirty="0"/>
              <a:t>development of scalable plasma sources to </a:t>
            </a:r>
            <a:r>
              <a:rPr lang="en-US" dirty="0">
                <a:solidFill>
                  <a:srgbClr val="07853C"/>
                </a:solidFill>
              </a:rPr>
              <a:t>hundreds of meters length</a:t>
            </a:r>
            <a:endParaRPr lang="en-US" dirty="0"/>
          </a:p>
          <a:p>
            <a:pPr lvl="1" eaLnBrk="1" hangingPunct="1">
              <a:buFont typeface="Wingdings" panose="05000000000000000000" pitchFamily="2" charset="2"/>
              <a:buChar char="§"/>
            </a:pPr>
            <a:endParaRPr lang="en-US" b="1" dirty="0">
              <a:sym typeface="Wingdings" pitchFamily="2" charset="2"/>
            </a:endParaRP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b="1" dirty="0">
                <a:sym typeface="Wingdings" pitchFamily="2" charset="2"/>
              </a:rPr>
              <a:t></a:t>
            </a:r>
            <a:r>
              <a:rPr lang="en-US" dirty="0"/>
              <a:t> </a:t>
            </a:r>
            <a:r>
              <a:rPr lang="en-US" dirty="0">
                <a:solidFill>
                  <a:schemeClr val="tx1"/>
                </a:solidFill>
              </a:rPr>
              <a:t>Propose first applications for particle physics experiments with 50-200 GeV electron bunches!</a:t>
            </a:r>
            <a:endParaRPr lang="en-US" dirty="0"/>
          </a:p>
          <a:p>
            <a:pPr lvl="1" eaLnBrk="1" hangingPunct="1">
              <a:buFont typeface="Wingdings" panose="05000000000000000000" pitchFamily="2" charset="2"/>
              <a:buChar char="§"/>
            </a:pPr>
            <a:endParaRPr lang="en-US" dirty="0"/>
          </a:p>
          <a:p>
            <a:pPr eaLnBrk="1" hangingPunct="1">
              <a:buFont typeface="Wingdings" panose="05000000000000000000" pitchFamily="2" charset="2"/>
              <a:buChar char="§"/>
            </a:pPr>
            <a:endParaRPr lang="en-US" dirty="0"/>
          </a:p>
          <a:p>
            <a:pPr lvl="1" eaLnBrk="1" hangingPunct="1">
              <a:buFont typeface="Wingdings" panose="05000000000000000000" pitchFamily="2" charset="2"/>
              <a:buChar char="§"/>
            </a:pPr>
            <a:endParaRPr lang="en-US" dirty="0"/>
          </a:p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2584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8E3D52C-972F-2F4F-8367-0129D3AAF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78322"/>
            <a:ext cx="11376025" cy="622762"/>
          </a:xfrm>
        </p:spPr>
        <p:txBody>
          <a:bodyPr/>
          <a:lstStyle/>
          <a:p>
            <a:r>
              <a:rPr lang="en-US" dirty="0"/>
              <a:t>AWAKE 2023: Discharge Plasma Source (DPS)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C27E91-ECA5-2549-B786-EB5EF2EFD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9410E4-61B5-DD44-9DE0-B61071173AF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57CA9C2-4F8C-E847-BCE8-4FC8C72AEFCC}"/>
              </a:ext>
            </a:extLst>
          </p:cNvPr>
          <p:cNvSpPr/>
          <p:nvPr/>
        </p:nvSpPr>
        <p:spPr>
          <a:xfrm>
            <a:off x="479375" y="957767"/>
            <a:ext cx="102971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 b="1" dirty="0"/>
              <a:t>3-week test of a </a:t>
            </a:r>
            <a:r>
              <a:rPr lang="en-US" sz="2000" b="1" i="1" u="sng" dirty="0"/>
              <a:t>scalable</a:t>
            </a:r>
            <a:r>
              <a:rPr lang="en-US" sz="2000" b="1" dirty="0"/>
              <a:t> plasma technology (candidate for Run 2d)</a:t>
            </a:r>
            <a:endParaRPr lang="en-US" sz="1600" dirty="0"/>
          </a:p>
          <a:p>
            <a:pPr marL="1200150" lvl="2" indent="-285750">
              <a:buFont typeface="Wingdings" pitchFamily="2" charset="2"/>
              <a:buChar char="à"/>
            </a:pPr>
            <a:r>
              <a:rPr lang="en-US" dirty="0"/>
              <a:t>Successful operation of 10 m source: self-modulation over a range of plasma densities</a:t>
            </a:r>
          </a:p>
          <a:p>
            <a:pPr marL="1200150" lvl="2" indent="-285750">
              <a:buFont typeface="Wingdings" pitchFamily="2" charset="2"/>
              <a:buChar char="à"/>
            </a:pPr>
            <a:r>
              <a:rPr lang="en-US" dirty="0"/>
              <a:t>Unique physics program: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Ion Motion, Plasma Light, Transverse filamentation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121DD3-D3BC-F249-95F5-612CA763CE16}"/>
              </a:ext>
            </a:extLst>
          </p:cNvPr>
          <p:cNvSpPr/>
          <p:nvPr/>
        </p:nvSpPr>
        <p:spPr>
          <a:xfrm>
            <a:off x="0" y="2338897"/>
            <a:ext cx="5760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Gas-filled glass tube + electric discharge</a:t>
            </a:r>
          </a:p>
        </p:txBody>
      </p:sp>
      <p:pic>
        <p:nvPicPr>
          <p:cNvPr id="30" name="Grafik 45">
            <a:extLst>
              <a:ext uri="{FF2B5EF4-FFF2-40B4-BE49-F238E27FC236}">
                <a16:creationId xmlns:a16="http://schemas.microsoft.com/office/drawing/2014/main" id="{373FF93E-1FAA-7A43-A8DC-F453CC7C39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8372" y="2938760"/>
            <a:ext cx="2296297" cy="574074"/>
          </a:xfrm>
          <a:prstGeom prst="rect">
            <a:avLst/>
          </a:prstGeom>
        </p:spPr>
      </p:pic>
      <p:pic>
        <p:nvPicPr>
          <p:cNvPr id="31" name="Grafik 48">
            <a:extLst>
              <a:ext uri="{FF2B5EF4-FFF2-40B4-BE49-F238E27FC236}">
                <a16:creationId xmlns:a16="http://schemas.microsoft.com/office/drawing/2014/main" id="{0DB8F44F-6E53-B745-A94D-8601B00D556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433"/>
          <a:stretch/>
        </p:blipFill>
        <p:spPr>
          <a:xfrm>
            <a:off x="9618016" y="3494107"/>
            <a:ext cx="2317007" cy="79486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43951080-4A57-EE48-BB96-D06A9A587849}"/>
              </a:ext>
            </a:extLst>
          </p:cNvPr>
          <p:cNvSpPr/>
          <p:nvPr/>
        </p:nvSpPr>
        <p:spPr>
          <a:xfrm>
            <a:off x="8480443" y="4455777"/>
            <a:ext cx="15198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PRELIMINARY</a:t>
            </a:r>
          </a:p>
        </p:txBody>
      </p:sp>
      <p:pic>
        <p:nvPicPr>
          <p:cNvPr id="33" name="Grafik 51">
            <a:extLst>
              <a:ext uri="{FF2B5EF4-FFF2-40B4-BE49-F238E27FC236}">
                <a16:creationId xmlns:a16="http://schemas.microsoft.com/office/drawing/2014/main" id="{204723CE-7ED3-B341-B06A-86C01982E5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3745" y="3175981"/>
            <a:ext cx="1201663" cy="1240425"/>
          </a:xfrm>
          <a:prstGeom prst="rect">
            <a:avLst/>
          </a:prstGeom>
        </p:spPr>
      </p:pic>
      <p:sp>
        <p:nvSpPr>
          <p:cNvPr id="34" name="Textfeld 49">
            <a:extLst>
              <a:ext uri="{FF2B5EF4-FFF2-40B4-BE49-F238E27FC236}">
                <a16:creationId xmlns:a16="http://schemas.microsoft.com/office/drawing/2014/main" id="{A576BF79-9D0E-3843-B5A6-2EBC08757E69}"/>
              </a:ext>
            </a:extLst>
          </p:cNvPr>
          <p:cNvSpPr txBox="1"/>
          <p:nvPr/>
        </p:nvSpPr>
        <p:spPr>
          <a:xfrm>
            <a:off x="7110815" y="2983550"/>
            <a:ext cx="108459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>
                <a:solidFill>
                  <a:schemeClr val="tx2"/>
                </a:solidFill>
              </a:rPr>
              <a:t>Plasma Off</a:t>
            </a:r>
            <a:endParaRPr lang="en-GB" sz="1200" b="1" dirty="0">
              <a:solidFill>
                <a:schemeClr val="tx2"/>
              </a:solidFill>
            </a:endParaRPr>
          </a:p>
        </p:txBody>
      </p:sp>
      <p:sp>
        <p:nvSpPr>
          <p:cNvPr id="48" name="Textfeld 49">
            <a:extLst>
              <a:ext uri="{FF2B5EF4-FFF2-40B4-BE49-F238E27FC236}">
                <a16:creationId xmlns:a16="http://schemas.microsoft.com/office/drawing/2014/main" id="{F19A63F6-52F6-A44D-BCA6-0FE718D46D59}"/>
              </a:ext>
            </a:extLst>
          </p:cNvPr>
          <p:cNvSpPr txBox="1"/>
          <p:nvPr/>
        </p:nvSpPr>
        <p:spPr>
          <a:xfrm>
            <a:off x="7110815" y="4525931"/>
            <a:ext cx="108459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>
                <a:solidFill>
                  <a:schemeClr val="tx2"/>
                </a:solidFill>
              </a:rPr>
              <a:t>Plasma ON</a:t>
            </a:r>
            <a:endParaRPr lang="en-GB" sz="1200" b="1" dirty="0">
              <a:solidFill>
                <a:schemeClr val="tx2"/>
              </a:solidFill>
            </a:endParaRP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E3D260FE-B489-384B-8448-D89876E20F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5697" y="4710597"/>
            <a:ext cx="5288315" cy="1534648"/>
          </a:xfrm>
          <a:prstGeom prst="rect">
            <a:avLst/>
          </a:prstGeom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E6269CFF-9FEF-674B-A455-E189ABF851D8}"/>
              </a:ext>
            </a:extLst>
          </p:cNvPr>
          <p:cNvSpPr/>
          <p:nvPr/>
        </p:nvSpPr>
        <p:spPr>
          <a:xfrm>
            <a:off x="6803015" y="2187960"/>
            <a:ext cx="56507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Developed dedicated p</a:t>
            </a:r>
            <a:r>
              <a:rPr lang="en-US" sz="1600" b="1" baseline="30000" dirty="0">
                <a:solidFill>
                  <a:schemeClr val="bg2">
                    <a:lumMod val="10000"/>
                  </a:schemeClr>
                </a:solidFill>
              </a:rPr>
              <a:t>+</a:t>
            </a:r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 optics (wide bunch) to study transverse filamentation in high-density plasma</a:t>
            </a:r>
            <a:endParaRPr lang="en-US" sz="1600" b="1" dirty="0"/>
          </a:p>
        </p:txBody>
      </p:sp>
      <p:sp>
        <p:nvSpPr>
          <p:cNvPr id="28" name="Textfeld 41">
            <a:extLst>
              <a:ext uri="{FF2B5EF4-FFF2-40B4-BE49-F238E27FC236}">
                <a16:creationId xmlns:a16="http://schemas.microsoft.com/office/drawing/2014/main" id="{484D7099-87B8-9640-B5C3-7976EF387D96}"/>
              </a:ext>
            </a:extLst>
          </p:cNvPr>
          <p:cNvSpPr txBox="1"/>
          <p:nvPr/>
        </p:nvSpPr>
        <p:spPr>
          <a:xfrm>
            <a:off x="8688288" y="6068344"/>
            <a:ext cx="2421788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chemeClr val="accent5"/>
                </a:solidFill>
              </a:rPr>
              <a:t>   L. </a:t>
            </a:r>
            <a:r>
              <a:rPr lang="en-US" sz="1200" dirty="0" err="1">
                <a:solidFill>
                  <a:schemeClr val="accent5"/>
                </a:solidFill>
              </a:rPr>
              <a:t>Verra</a:t>
            </a:r>
            <a:r>
              <a:rPr lang="en-US" sz="1200" dirty="0">
                <a:solidFill>
                  <a:schemeClr val="accent5"/>
                </a:solidFill>
              </a:rPr>
              <a:t>  (AWAKE Collaboration)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DCC23D5-4C51-E54D-A036-036C9E5880BF}"/>
              </a:ext>
            </a:extLst>
          </p:cNvPr>
          <p:cNvSpPr/>
          <p:nvPr/>
        </p:nvSpPr>
        <p:spPr>
          <a:xfrm>
            <a:off x="8273858" y="3059693"/>
            <a:ext cx="133866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Proton bunch transverse size (</a:t>
            </a:r>
            <a:r>
              <a:rPr lang="el-GR" sz="1200" dirty="0">
                <a:solidFill>
                  <a:schemeClr val="bg2">
                    <a:lumMod val="10000"/>
                  </a:schemeClr>
                </a:solidFill>
              </a:rPr>
              <a:t>σ</a:t>
            </a:r>
            <a:r>
              <a:rPr lang="en-US" sz="1200" baseline="-25000" dirty="0">
                <a:solidFill>
                  <a:schemeClr val="bg2">
                    <a:lumMod val="10000"/>
                  </a:schemeClr>
                </a:solidFill>
              </a:rPr>
              <a:t>r</a:t>
            </a:r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) larger than plasma skin depth</a:t>
            </a:r>
            <a:endParaRPr lang="en-US" sz="1200" dirty="0"/>
          </a:p>
        </p:txBody>
      </p:sp>
      <p:pic>
        <p:nvPicPr>
          <p:cNvPr id="52" name="Grafik 9" descr="Ein Bild, das Maschine, Bautechnik, Stahl, Industrie enthält.&#10;&#10;Automatisch generierte Beschreibung">
            <a:extLst>
              <a:ext uri="{FF2B5EF4-FFF2-40B4-BE49-F238E27FC236}">
                <a16:creationId xmlns:a16="http://schemas.microsoft.com/office/drawing/2014/main" id="{7B57EE48-5BE4-4045-B3F6-A01A8E8FC77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767" y="2728878"/>
            <a:ext cx="6036112" cy="3395314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53CAFC-3A4B-B462-428B-BB6B6B6D4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81076A-3CDF-0EF6-AFD2-B70B11742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E2960233-121A-8B95-D905-6324B7DEA8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" t="16907" r="4285" b="17068"/>
          <a:stretch>
            <a:fillRect/>
          </a:stretch>
        </p:blipFill>
        <p:spPr bwMode="auto">
          <a:xfrm>
            <a:off x="1037486" y="6441321"/>
            <a:ext cx="1388112" cy="267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8810FD-F9F1-CA03-E56E-D8BC947B42C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08436" y="6369729"/>
            <a:ext cx="864096" cy="43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241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8E3D52C-972F-2F4F-8367-0129D3AAF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78322"/>
            <a:ext cx="11376025" cy="622762"/>
          </a:xfrm>
        </p:spPr>
        <p:txBody>
          <a:bodyPr/>
          <a:lstStyle/>
          <a:p>
            <a:r>
              <a:rPr lang="en-US" dirty="0"/>
              <a:t>AWAKE 2023: Density Step Plasma Source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C27E91-ECA5-2549-B786-EB5EF2EFD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9410E4-61B5-DD44-9DE0-B61071173AF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96C2079-518D-D945-9087-AAD10082BD06}"/>
              </a:ext>
            </a:extLst>
          </p:cNvPr>
          <p:cNvSpPr/>
          <p:nvPr/>
        </p:nvSpPr>
        <p:spPr>
          <a:xfrm>
            <a:off x="195651" y="784890"/>
            <a:ext cx="11762423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 b="1" dirty="0">
                <a:sym typeface="Wingdings" pitchFamily="2" charset="2"/>
              </a:rPr>
              <a:t>Study the effect of a density step on </a:t>
            </a:r>
            <a:r>
              <a:rPr lang="en-US" sz="2000" b="1" dirty="0" err="1">
                <a:sym typeface="Wingdings" pitchFamily="2" charset="2"/>
              </a:rPr>
              <a:t>wakefields</a:t>
            </a:r>
            <a:r>
              <a:rPr lang="en-US" sz="2000" b="1" dirty="0">
                <a:sym typeface="Wingdings" pitchFamily="2" charset="2"/>
              </a:rPr>
              <a:t> at long distances</a:t>
            </a:r>
            <a:endParaRPr lang="en-US" sz="1600" dirty="0"/>
          </a:p>
          <a:p>
            <a:pPr marL="742950" lvl="1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Successful operation : variable step position (0-5 m) and height (0-10%) </a:t>
            </a:r>
          </a:p>
          <a:p>
            <a:pPr marL="742950" lvl="1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New diagnostics: </a:t>
            </a:r>
            <a:r>
              <a:rPr lang="en-US" dirty="0"/>
              <a:t>measure Plasma Light enhancement by </a:t>
            </a:r>
            <a:r>
              <a:rPr lang="en-US" dirty="0" err="1"/>
              <a:t>wakefields</a:t>
            </a:r>
            <a:endParaRPr lang="en-US" dirty="0">
              <a:sym typeface="Wingdings" pitchFamily="2" charset="2"/>
            </a:endParaRPr>
          </a:p>
          <a:p>
            <a:pPr marL="742950" lvl="1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Use Plasma Light and Acceleration to optimize density step</a:t>
            </a:r>
          </a:p>
        </p:txBody>
      </p:sp>
      <p:pic>
        <p:nvPicPr>
          <p:cNvPr id="37" name="Picture 2">
            <a:extLst>
              <a:ext uri="{FF2B5EF4-FFF2-40B4-BE49-F238E27FC236}">
                <a16:creationId xmlns:a16="http://schemas.microsoft.com/office/drawing/2014/main" id="{C68D06FF-78EC-9749-9727-5396234FA0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68008" y="4797152"/>
            <a:ext cx="6102605" cy="1017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feld 24">
            <a:extLst>
              <a:ext uri="{FF2B5EF4-FFF2-40B4-BE49-F238E27FC236}">
                <a16:creationId xmlns:a16="http://schemas.microsoft.com/office/drawing/2014/main" id="{6EDDE6EA-0C29-6744-942E-A46611284329}"/>
              </a:ext>
            </a:extLst>
          </p:cNvPr>
          <p:cNvSpPr txBox="1"/>
          <p:nvPr/>
        </p:nvSpPr>
        <p:spPr>
          <a:xfrm>
            <a:off x="10848528" y="6021288"/>
            <a:ext cx="159882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chemeClr val="accent5"/>
                </a:solidFill>
              </a:rPr>
              <a:t>M. Turner, CERN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AB9A9AF-9C64-3B41-AE77-21C05A00A73E}"/>
              </a:ext>
            </a:extLst>
          </p:cNvPr>
          <p:cNvSpPr/>
          <p:nvPr/>
        </p:nvSpPr>
        <p:spPr>
          <a:xfrm>
            <a:off x="6600056" y="2979235"/>
            <a:ext cx="16151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Energy of accelerated electrons</a:t>
            </a:r>
          </a:p>
        </p:txBody>
      </p:sp>
      <p:pic>
        <p:nvPicPr>
          <p:cNvPr id="43" name="Grafik 9">
            <a:extLst>
              <a:ext uri="{FF2B5EF4-FFF2-40B4-BE49-F238E27FC236}">
                <a16:creationId xmlns:a16="http://schemas.microsoft.com/office/drawing/2014/main" id="{1BE83A0D-5BBA-D149-BA7D-9DB10ED135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9069" y="2492896"/>
            <a:ext cx="4272935" cy="2203054"/>
          </a:xfrm>
          <a:prstGeom prst="rect">
            <a:avLst/>
          </a:prstGeom>
        </p:spPr>
      </p:pic>
      <p:sp>
        <p:nvSpPr>
          <p:cNvPr id="44" name="Textfeld 52">
            <a:extLst>
              <a:ext uri="{FF2B5EF4-FFF2-40B4-BE49-F238E27FC236}">
                <a16:creationId xmlns:a16="http://schemas.microsoft.com/office/drawing/2014/main" id="{594D289F-D06D-6545-A01F-CEE52BADA1F4}"/>
              </a:ext>
            </a:extLst>
          </p:cNvPr>
          <p:cNvSpPr txBox="1"/>
          <p:nvPr/>
        </p:nvSpPr>
        <p:spPr>
          <a:xfrm>
            <a:off x="8526934" y="2596313"/>
            <a:ext cx="8592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0707FF"/>
                </a:solidFill>
              </a:rPr>
              <a:t>uniform</a:t>
            </a:r>
            <a:endParaRPr lang="en-GB" b="1" dirty="0">
              <a:solidFill>
                <a:srgbClr val="0707FF"/>
              </a:solidFill>
            </a:endParaRPr>
          </a:p>
        </p:txBody>
      </p:sp>
      <p:sp>
        <p:nvSpPr>
          <p:cNvPr id="45" name="Textfeld 53">
            <a:extLst>
              <a:ext uri="{FF2B5EF4-FFF2-40B4-BE49-F238E27FC236}">
                <a16:creationId xmlns:a16="http://schemas.microsoft.com/office/drawing/2014/main" id="{D1B61436-A838-E643-8E9C-1EBB5C331EA8}"/>
              </a:ext>
            </a:extLst>
          </p:cNvPr>
          <p:cNvSpPr txBox="1"/>
          <p:nvPr/>
        </p:nvSpPr>
        <p:spPr>
          <a:xfrm>
            <a:off x="9886142" y="3206942"/>
            <a:ext cx="13080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008300"/>
                </a:solidFill>
              </a:rPr>
              <a:t> stepped-up</a:t>
            </a:r>
            <a:endParaRPr lang="en-GB" b="1" dirty="0">
              <a:solidFill>
                <a:srgbClr val="008300"/>
              </a:solidFill>
            </a:endParaRPr>
          </a:p>
        </p:txBody>
      </p:sp>
      <p:sp>
        <p:nvSpPr>
          <p:cNvPr id="46" name="Textfeld 21">
            <a:extLst>
              <a:ext uri="{FF2B5EF4-FFF2-40B4-BE49-F238E27FC236}">
                <a16:creationId xmlns:a16="http://schemas.microsoft.com/office/drawing/2014/main" id="{59D4B0B5-A9F2-7A47-AF8F-54CBC72173D8}"/>
              </a:ext>
            </a:extLst>
          </p:cNvPr>
          <p:cNvSpPr txBox="1"/>
          <p:nvPr/>
        </p:nvSpPr>
        <p:spPr>
          <a:xfrm rot="1256128">
            <a:off x="10479361" y="2853056"/>
            <a:ext cx="125675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accent5"/>
                </a:solidFill>
              </a:rPr>
              <a:t>Preliminary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40" name="Textfeld 23">
            <a:extLst>
              <a:ext uri="{FF2B5EF4-FFF2-40B4-BE49-F238E27FC236}">
                <a16:creationId xmlns:a16="http://schemas.microsoft.com/office/drawing/2014/main" id="{823CDF13-DE8B-F141-B7CD-05AD87855C5A}"/>
              </a:ext>
            </a:extLst>
          </p:cNvPr>
          <p:cNvSpPr txBox="1"/>
          <p:nvPr/>
        </p:nvSpPr>
        <p:spPr>
          <a:xfrm>
            <a:off x="10848528" y="4581128"/>
            <a:ext cx="106657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chemeClr val="accent5"/>
                </a:solidFill>
              </a:rPr>
              <a:t>F. Pannell, UCL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EB5DC3D-6FC8-5546-86D2-869F98115DB7}"/>
              </a:ext>
            </a:extLst>
          </p:cNvPr>
          <p:cNvSpPr/>
          <p:nvPr/>
        </p:nvSpPr>
        <p:spPr>
          <a:xfrm>
            <a:off x="6314362" y="4509120"/>
            <a:ext cx="163810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Plasma Light</a:t>
            </a:r>
          </a:p>
        </p:txBody>
      </p:sp>
      <p:pic>
        <p:nvPicPr>
          <p:cNvPr id="26" name="Grafik 11">
            <a:extLst>
              <a:ext uri="{FF2B5EF4-FFF2-40B4-BE49-F238E27FC236}">
                <a16:creationId xmlns:a16="http://schemas.microsoft.com/office/drawing/2014/main" id="{7775879C-E1C7-394D-845F-B80D380089C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3214" y="2773899"/>
            <a:ext cx="5901148" cy="3319397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C8B87D29-BBA9-2843-B57C-9F499549B2E3}"/>
              </a:ext>
            </a:extLst>
          </p:cNvPr>
          <p:cNvSpPr/>
          <p:nvPr/>
        </p:nvSpPr>
        <p:spPr>
          <a:xfrm>
            <a:off x="-614217" y="2362044"/>
            <a:ext cx="75664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Rubidium vapor source with Density Step + laser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EDFB6914-D6D6-3640-8754-F10759B8C2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10787" y="571791"/>
            <a:ext cx="3405893" cy="1921105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8A6D0AD1-479B-B343-8F40-F3E446AC3AED}"/>
              </a:ext>
            </a:extLst>
          </p:cNvPr>
          <p:cNvSpPr/>
          <p:nvPr/>
        </p:nvSpPr>
        <p:spPr>
          <a:xfrm>
            <a:off x="9696400" y="569771"/>
            <a:ext cx="35412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Density step simulation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B2BD130-83BB-4B4A-944D-097573965BFD}"/>
              </a:ext>
            </a:extLst>
          </p:cNvPr>
          <p:cNvCxnSpPr>
            <a:cxnSpLocks/>
          </p:cNvCxnSpPr>
          <p:nvPr/>
        </p:nvCxnSpPr>
        <p:spPr>
          <a:xfrm>
            <a:off x="6369045" y="5805264"/>
            <a:ext cx="5792959" cy="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E55BC343-1B94-D142-BC06-9E4B4EEFD2EF}"/>
              </a:ext>
            </a:extLst>
          </p:cNvPr>
          <p:cNvSpPr/>
          <p:nvPr/>
        </p:nvSpPr>
        <p:spPr>
          <a:xfrm>
            <a:off x="6369045" y="5805264"/>
            <a:ext cx="73506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2">
                    <a:lumMod val="10000"/>
                  </a:schemeClr>
                </a:solidFill>
              </a:rPr>
              <a:t>   5.5 m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9E5AEB0C-2983-8D4A-8920-61E9D715603E}"/>
              </a:ext>
            </a:extLst>
          </p:cNvPr>
          <p:cNvSpPr/>
          <p:nvPr/>
        </p:nvSpPr>
        <p:spPr>
          <a:xfrm>
            <a:off x="7584933" y="5805264"/>
            <a:ext cx="73506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2">
                    <a:lumMod val="10000"/>
                  </a:schemeClr>
                </a:solidFill>
              </a:rPr>
              <a:t>   6.5 m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7BC64B39-3E0B-1E48-8A90-94A24C1EBAB3}"/>
              </a:ext>
            </a:extLst>
          </p:cNvPr>
          <p:cNvSpPr/>
          <p:nvPr/>
        </p:nvSpPr>
        <p:spPr>
          <a:xfrm>
            <a:off x="8803889" y="5805264"/>
            <a:ext cx="73506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2">
                    <a:lumMod val="10000"/>
                  </a:schemeClr>
                </a:solidFill>
              </a:rPr>
              <a:t>   7.5 m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D7C4C35-77D0-C845-A62A-1B910641E16F}"/>
              </a:ext>
            </a:extLst>
          </p:cNvPr>
          <p:cNvSpPr/>
          <p:nvPr/>
        </p:nvSpPr>
        <p:spPr>
          <a:xfrm>
            <a:off x="9992723" y="5805264"/>
            <a:ext cx="73506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2">
                    <a:lumMod val="10000"/>
                  </a:schemeClr>
                </a:solidFill>
              </a:rPr>
              <a:t>   8.5 m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C0F0888-5F04-ED4C-9EA9-F5C9E5C1C49A}"/>
              </a:ext>
            </a:extLst>
          </p:cNvPr>
          <p:cNvSpPr/>
          <p:nvPr/>
        </p:nvSpPr>
        <p:spPr>
          <a:xfrm>
            <a:off x="11255708" y="5805264"/>
            <a:ext cx="73506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2">
                    <a:lumMod val="10000"/>
                  </a:schemeClr>
                </a:solidFill>
              </a:rPr>
              <a:t>   9.5 m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6695C8-E37B-FD8E-5AD2-AB113FDC0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5E8AB4-2E7B-0F02-B1AE-F96EA9C11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4BE8653D-4C59-2295-0F98-C0D843A79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" t="16907" r="4285" b="17068"/>
          <a:stretch>
            <a:fillRect/>
          </a:stretch>
        </p:blipFill>
        <p:spPr bwMode="auto">
          <a:xfrm>
            <a:off x="1037486" y="6441321"/>
            <a:ext cx="1388112" cy="267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384E598-94D2-8813-9B70-F4C9FA3D1F3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08436" y="6369729"/>
            <a:ext cx="864096" cy="43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112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195433-AAE9-0D48-8AD1-E0C8D767D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AWAKE: Feedback for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2C3982-A003-7F40-86C0-2902338C1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9410E4-61B5-DD44-9DE0-B61071173AF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EC6C1519-6DC3-8F4D-A052-1157AACD0C8C}"/>
              </a:ext>
            </a:extLst>
          </p:cNvPr>
          <p:cNvSpPr txBox="1">
            <a:spLocks/>
          </p:cNvSpPr>
          <p:nvPr/>
        </p:nvSpPr>
        <p:spPr bwMode="auto">
          <a:xfrm>
            <a:off x="239147" y="1160722"/>
            <a:ext cx="8588889" cy="6237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fontAlgn="base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rtl="0" fontAlgn="base"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rtl="0" fontAlgn="base"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rtl="0" fontAlgn="base"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7853C"/>
                </a:solidFill>
              </a:rPr>
              <a:t>AWAKE is very happy of the support from all technical groups involved in the experiment infrastructure and from the SPS operation team!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Run for 2 out of 3 shifts. Only in </a:t>
            </a:r>
            <a:r>
              <a:rPr lang="en-US" dirty="0" err="1"/>
              <a:t>supercycle</a:t>
            </a:r>
            <a:r>
              <a:rPr lang="en-US" dirty="0"/>
              <a:t> when needed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After injector issues, LHC fills and AWAKE interventions, we receive </a:t>
            </a:r>
            <a:br>
              <a:rPr lang="en-US" dirty="0"/>
            </a:br>
            <a:r>
              <a:rPr lang="en-US" b="1" dirty="0"/>
              <a:t>between 6 and 10 hours of beam per day </a:t>
            </a:r>
            <a:r>
              <a:rPr lang="en-US" dirty="0"/>
              <a:t>(600-1200 extractions)</a:t>
            </a:r>
          </a:p>
          <a:p>
            <a:pPr marL="324000" indent="-285750" eaLnBrk="1" hangingPunct="1">
              <a:buFont typeface="Wingdings" panose="05000000000000000000" pitchFamily="2" charset="2"/>
              <a:buChar char="§"/>
            </a:pPr>
            <a:r>
              <a:rPr lang="en-US" sz="2000" dirty="0"/>
              <a:t>Only recurring p</a:t>
            </a:r>
            <a:r>
              <a:rPr lang="en-US" sz="2000" baseline="30000" dirty="0"/>
              <a:t>+</a:t>
            </a:r>
            <a:r>
              <a:rPr lang="en-US" sz="2000" dirty="0"/>
              <a:t> beam issue: unstable longitudinal profiles</a:t>
            </a:r>
            <a:endParaRPr lang="en-US" sz="1700" dirty="0">
              <a:solidFill>
                <a:schemeClr val="bg2">
                  <a:lumMod val="10000"/>
                </a:schemeClr>
              </a:solidFill>
              <a:sym typeface="Wingdings" pitchFamily="2" charset="2"/>
            </a:endParaRPr>
          </a:p>
          <a:p>
            <a:pPr marL="609750" lvl="1" indent="-285750" eaLnBrk="1" hangingPunct="1">
              <a:buFont typeface="Wingdings" panose="05000000000000000000" pitchFamily="2" charset="2"/>
              <a:buChar char="§"/>
            </a:pPr>
            <a:r>
              <a:rPr lang="en-US" sz="1700" dirty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Occasional event-to-event and day-to-day changes in </a:t>
            </a:r>
            <a:r>
              <a:rPr lang="en-US" sz="1700" b="1" dirty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length/shape of proton </a:t>
            </a:r>
            <a:br>
              <a:rPr lang="en-US" sz="1700" b="1" dirty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</a:br>
            <a:r>
              <a:rPr lang="en-US" sz="1700" b="1" dirty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bunch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, even after days of stable running</a:t>
            </a:r>
          </a:p>
          <a:p>
            <a:pPr marL="609750" lvl="1" indent="-285750" eaLnBrk="1" hangingPunct="1">
              <a:buFont typeface="Wingdings" panose="05000000000000000000" pitchFamily="2" charset="2"/>
              <a:buChar char="§"/>
            </a:pPr>
            <a:r>
              <a:rPr lang="en-US" sz="1700" dirty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Require tuning by SPS RF, while monitoring by AWAKE</a:t>
            </a:r>
          </a:p>
          <a:p>
            <a:pPr marL="870100" lvl="2" indent="-285750" eaLnBrk="1" hangingPunct="1">
              <a:buFont typeface="Wingdings" pitchFamily="2" charset="2"/>
              <a:buChar char="à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AWAKE streak camera is more sensitive than BQM </a:t>
            </a:r>
          </a:p>
          <a:p>
            <a:pPr marL="870100" lvl="2" indent="-285750" eaLnBrk="1" hangingPunct="1">
              <a:buFont typeface="Wingdings" pitchFamily="2" charset="2"/>
              <a:buChar char="à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Improved monitoring (PS cavities, SPS BQM at injection) planned</a:t>
            </a:r>
          </a:p>
          <a:p>
            <a:pPr marL="870100" lvl="2" indent="-285750" eaLnBrk="1" hangingPunct="1">
              <a:buFont typeface="Wingdings" pitchFamily="2" charset="2"/>
              <a:buChar char="à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See dedicated summary and proposals by I.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Karpov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 at SPS MPC: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sym typeface="Wingdings" pitchFamily="2" charset="2"/>
                <a:hlinkClick r:id="rId2"/>
              </a:rPr>
              <a:t>https://indico.cern.ch/event/1349652/</a:t>
            </a:r>
            <a:endParaRPr lang="en-US" sz="1600" dirty="0">
              <a:solidFill>
                <a:schemeClr val="bg2">
                  <a:lumMod val="10000"/>
                </a:schemeClr>
              </a:solidFill>
              <a:sym typeface="Wingdings" pitchFamily="2" charset="2"/>
            </a:endParaRPr>
          </a:p>
          <a:p>
            <a:pPr marL="870100" lvl="2" indent="-285750" eaLnBrk="1" hangingPunct="1">
              <a:buFont typeface="Wingdings" pitchFamily="2" charset="2"/>
              <a:buChar char="à"/>
            </a:pPr>
            <a:endParaRPr lang="en-US" sz="1500" dirty="0">
              <a:solidFill>
                <a:schemeClr val="bg2">
                  <a:lumMod val="10000"/>
                </a:schemeClr>
              </a:solidFill>
              <a:sym typeface="Wingdings" pitchFamily="2" charset="2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6521057-2A75-D54F-A4E4-3D7A72E578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9725" y="2740834"/>
            <a:ext cx="1875787" cy="15641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0200890-E975-394A-A3D9-FE66341717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3938" y="2738501"/>
            <a:ext cx="1875787" cy="156411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0F22DC9-682D-004B-8FFA-462A053727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0583" y="195869"/>
            <a:ext cx="2955977" cy="214807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E33F6FA-64D2-054C-BC75-9B78C3F6AC5E}"/>
              </a:ext>
            </a:extLst>
          </p:cNvPr>
          <p:cNvSpPr/>
          <p:nvPr/>
        </p:nvSpPr>
        <p:spPr>
          <a:xfrm>
            <a:off x="9355118" y="26592"/>
            <a:ext cx="2867932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Hours of beam in May Run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D0FE43A-1F95-CF44-96D3-D9DEC1C53DE7}"/>
              </a:ext>
            </a:extLst>
          </p:cNvPr>
          <p:cNvSpPr/>
          <p:nvPr/>
        </p:nvSpPr>
        <p:spPr>
          <a:xfrm>
            <a:off x="8210762" y="2373111"/>
            <a:ext cx="4077926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Avg. bunch z profile: Oct 19 and Oct 21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DBB79D4-EE49-E342-A5F2-2E006D2266C0}"/>
              </a:ext>
            </a:extLst>
          </p:cNvPr>
          <p:cNvSpPr/>
          <p:nvPr/>
        </p:nvSpPr>
        <p:spPr>
          <a:xfrm>
            <a:off x="7700849" y="4451686"/>
            <a:ext cx="4731855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Bunch z profile changing from event to event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7FBE2A1-B515-A940-AC5E-3A2AA2169C89}"/>
              </a:ext>
            </a:extLst>
          </p:cNvPr>
          <p:cNvSpPr/>
          <p:nvPr/>
        </p:nvSpPr>
        <p:spPr>
          <a:xfrm>
            <a:off x="9355118" y="5975702"/>
            <a:ext cx="1280770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2">
                    <a:lumMod val="10000"/>
                  </a:schemeClr>
                </a:solidFill>
              </a:rPr>
              <a:t>SPS Extraction #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D95A99D-8436-3C40-BB72-FBD4291BD61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80264" y="4729816"/>
            <a:ext cx="4636416" cy="128456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BE65175-2512-3A49-8EAC-3CED1A0B1DE3}"/>
              </a:ext>
            </a:extLst>
          </p:cNvPr>
          <p:cNvSpPr/>
          <p:nvPr/>
        </p:nvSpPr>
        <p:spPr>
          <a:xfrm rot="16200000">
            <a:off x="7155515" y="5115313"/>
            <a:ext cx="787712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2">
                    <a:lumMod val="10000"/>
                  </a:schemeClr>
                </a:solidFill>
              </a:rPr>
              <a:t>t [</a:t>
            </a:r>
            <a:r>
              <a:rPr lang="en-US" sz="1100" dirty="0" err="1">
                <a:solidFill>
                  <a:schemeClr val="bg2">
                    <a:lumMod val="10000"/>
                  </a:schemeClr>
                </a:solidFill>
              </a:rPr>
              <a:t>ps</a:t>
            </a:r>
            <a:r>
              <a:rPr lang="en-US" sz="1100" dirty="0">
                <a:solidFill>
                  <a:schemeClr val="bg2">
                    <a:lumMod val="10000"/>
                  </a:schemeClr>
                </a:solidFill>
              </a:rPr>
              <a:t>]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FE1D4E-3DB6-5DA0-D015-0AB99F9C2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0A1C43-F997-98B9-BDD4-E9D6B6858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A12972B9-0C6C-8567-E71A-28BBA88CEB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" t="16907" r="4285" b="17068"/>
          <a:stretch>
            <a:fillRect/>
          </a:stretch>
        </p:blipFill>
        <p:spPr bwMode="auto">
          <a:xfrm>
            <a:off x="1037486" y="6441321"/>
            <a:ext cx="1388112" cy="267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4EE0BC2-8DE5-22D0-EA14-73D481B5B0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08436" y="6369729"/>
            <a:ext cx="864096" cy="43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118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691247-CADA-ED48-BEE0-D4F1B916B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AWAKE: Progress on 2022 Feedback/Requests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92F959-8DF3-AC4B-A961-A1745A9B0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9410E4-61B5-DD44-9DE0-B61071173AF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02CA5DAA-BF3D-9B41-8F97-74940EB16494}"/>
              </a:ext>
            </a:extLst>
          </p:cNvPr>
          <p:cNvSpPr txBox="1">
            <a:spLocks/>
          </p:cNvSpPr>
          <p:nvPr/>
        </p:nvSpPr>
        <p:spPr bwMode="auto">
          <a:xfrm>
            <a:off x="403225" y="1308010"/>
            <a:ext cx="11569003" cy="4713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fontAlgn="base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rtl="0" fontAlgn="base"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rtl="0" fontAlgn="base"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rtl="0" fontAlgn="base"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Progress on desiderata from 2022 JAPW</a:t>
            </a:r>
            <a:endParaRPr lang="en-GB" sz="2000" dirty="0">
              <a:solidFill>
                <a:schemeClr val="bg2">
                  <a:lumMod val="10000"/>
                </a:schemeClr>
              </a:solidFill>
            </a:endParaRP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u="sng" dirty="0"/>
              <a:t>Speed up fine alignment of proton beam</a:t>
            </a:r>
            <a:endParaRPr lang="en-US" i="1" u="sng" dirty="0"/>
          </a:p>
          <a:p>
            <a:pPr marL="870100" lvl="2" indent="-285750" eaLnBrk="1" hangingPunct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7853C"/>
                </a:solidFill>
              </a:rPr>
              <a:t>FE Interlock threshold increased to avoid losing </a:t>
            </a:r>
            <a:r>
              <a:rPr lang="en-US" dirty="0" err="1">
                <a:solidFill>
                  <a:srgbClr val="07853C"/>
                </a:solidFill>
              </a:rPr>
              <a:t>supercycles</a:t>
            </a:r>
            <a:r>
              <a:rPr lang="en-US" dirty="0">
                <a:solidFill>
                  <a:srgbClr val="07853C"/>
                </a:solidFill>
              </a:rPr>
              <a:t> after every correction</a:t>
            </a:r>
          </a:p>
          <a:p>
            <a:pPr marL="609750" lvl="1" indent="-285750" eaLnBrk="1" hangingPunct="1">
              <a:buFont typeface="Wingdings" panose="05000000000000000000" pitchFamily="2" charset="2"/>
              <a:buChar char="§"/>
            </a:pPr>
            <a:r>
              <a:rPr lang="en-US" u="sng" dirty="0"/>
              <a:t>Stable beam with higher repetition rate in dedicated periods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7853C"/>
                </a:solidFill>
              </a:rPr>
              <a:t>Agreement in principle, </a:t>
            </a:r>
            <a:r>
              <a:rPr lang="en-US" dirty="0">
                <a:solidFill>
                  <a:srgbClr val="C00000"/>
                </a:solidFill>
              </a:rPr>
              <a:t>but only for pre-defined periods set days in advance. Difficult to plan</a:t>
            </a:r>
            <a:r>
              <a:rPr lang="en-US" dirty="0">
                <a:solidFill>
                  <a:srgbClr val="07853C"/>
                </a:solidFill>
              </a:rPr>
              <a:t>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7853C"/>
                </a:solidFill>
              </a:rPr>
              <a:t>High repetition mode used successfully when NA was out of commission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u="sng" dirty="0"/>
              <a:t>Continue maintaining availability of laser and electron beams during YETS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7853C"/>
                </a:solidFill>
              </a:rPr>
              <a:t>Added to official injector schedule. Worked smoothly thanks to detailed coordination </a:t>
            </a:r>
            <a:r>
              <a:rPr lang="en-US" dirty="0" err="1">
                <a:solidFill>
                  <a:srgbClr val="07853C"/>
                </a:solidFill>
              </a:rPr>
              <a:t>w.r.t.</a:t>
            </a:r>
            <a:r>
              <a:rPr lang="en-US" dirty="0">
                <a:solidFill>
                  <a:srgbClr val="07853C"/>
                </a:solidFill>
              </a:rPr>
              <a:t> YETS activities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u="sng" dirty="0"/>
              <a:t>[LS3] Upgrade of power converter to reduce proton beam jitter for Run 2c (2028+)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Upgrade TT40/41 converters and MSE expected to increase </a:t>
            </a:r>
            <a:r>
              <a:rPr lang="en-US" u="sng" dirty="0"/>
              <a:t>usable extractions</a:t>
            </a:r>
            <a:r>
              <a:rPr lang="en-US" dirty="0"/>
              <a:t> in Run 2c from 3% to 30%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7853C"/>
                </a:solidFill>
              </a:rPr>
              <a:t>Improvement in jitter observed after LS2: </a:t>
            </a:r>
            <a:r>
              <a:rPr lang="en-US" dirty="0">
                <a:solidFill>
                  <a:srgbClr val="C00000"/>
                </a:solidFill>
              </a:rPr>
              <a:t>AWAKE is continuing dedicated data-taking for jitter measurements to pinpoint the most relevant power converters</a:t>
            </a:r>
            <a:endParaRPr lang="en-US" sz="1700" dirty="0">
              <a:solidFill>
                <a:srgbClr val="C00000"/>
              </a:solidFill>
            </a:endParaRPr>
          </a:p>
          <a:p>
            <a:pPr marL="609750" lvl="1" indent="-285750" eaLnBrk="1" hangingPunct="1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617951-A6AF-833F-5202-6DFCDC1E5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C7E5C7-28C8-CC8A-D139-988D1363A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23A83783-B06B-BFD2-BFEF-52011A7F8B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" t="16907" r="4285" b="17068"/>
          <a:stretch>
            <a:fillRect/>
          </a:stretch>
        </p:blipFill>
        <p:spPr bwMode="auto">
          <a:xfrm>
            <a:off x="1037486" y="6441321"/>
            <a:ext cx="1388112" cy="267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A8E4267-FC89-8A20-E70C-7DFE9D6848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8436" y="6369729"/>
            <a:ext cx="864096" cy="43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810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89C22B0-8154-A948-BE98-B34B31F2DC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582" y="1124744"/>
            <a:ext cx="11376025" cy="5112568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dirty="0"/>
              <a:t>2024 will be the last year of AWAKE data taking until the end of LS3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No protons expected in 2025 in baseline planning: CNGS dismantling (1.5 years), LS3, then Run 2c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sym typeface="Wingdings" pitchFamily="2" charset="2"/>
              </a:rPr>
              <a:t>2024 will be a “production” year: few hardware interventions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ym typeface="Wingdings" pitchFamily="2" charset="2"/>
              </a:rPr>
              <a:t>Aim for stable Electron and Laser beams in collaboration with relevant CERN groups: BE-ABT, SY-STI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7853C"/>
                </a:solidFill>
                <a:sym typeface="Wingdings" pitchFamily="2" charset="2"/>
              </a:rPr>
              <a:t>Expect </a:t>
            </a:r>
            <a:r>
              <a:rPr lang="en-US" u="sng" dirty="0">
                <a:solidFill>
                  <a:srgbClr val="07853C"/>
                </a:solidFill>
                <a:sym typeface="Wingdings" pitchFamily="2" charset="2"/>
              </a:rPr>
              <a:t>stable and reproducible performance from proton beam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7853C"/>
                </a:solidFill>
                <a:sym typeface="Wingdings" pitchFamily="2" charset="2"/>
              </a:rPr>
              <a:t>Day-to-day stability in bunch shape needed for precision measurements over multiple days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sym typeface="Wingdings" pitchFamily="2" charset="2"/>
              </a:rPr>
              <a:t>Interested in testing new RF configuration for shorter beam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ym typeface="Wingdings" pitchFamily="2" charset="2"/>
              </a:rPr>
              <a:t>Developed by SPS RF team. Not necessary for 2024 physics goals, but </a:t>
            </a:r>
            <a:r>
              <a:rPr lang="en-US" dirty="0">
                <a:solidFill>
                  <a:srgbClr val="07853C"/>
                </a:solidFill>
                <a:sym typeface="Wingdings" pitchFamily="2" charset="2"/>
              </a:rPr>
              <a:t>potentially useful for Run 2c</a:t>
            </a:r>
            <a:endParaRPr lang="en-US" dirty="0">
              <a:sym typeface="Wingdings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Further improvements in communication: automated flag for “usable beam”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Communication with CCC on SPS issues has greatly improved, but AWAKE often discovers injector issues (SPS or upstream) while looking at physics plots, before operators notice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7853C"/>
                </a:solidFill>
              </a:rPr>
              <a:t>Develop (SPS+AWAKE) a “usable beam” flag: combine </a:t>
            </a:r>
            <a:r>
              <a:rPr lang="en-US" dirty="0" err="1">
                <a:solidFill>
                  <a:srgbClr val="07853C"/>
                </a:solidFill>
              </a:rPr>
              <a:t>diagnostics+status</a:t>
            </a:r>
            <a:r>
              <a:rPr lang="en-US" dirty="0">
                <a:solidFill>
                  <a:srgbClr val="07853C"/>
                </a:solidFill>
              </a:rPr>
              <a:t> to quickly spot known issues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CE97AD-2806-094F-820F-7AC86CF34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AWAKE Outlook and Requests for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EF7AB0-0A88-AD4E-BEB0-554B8A95D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9410E4-61B5-DD44-9DE0-B61071173AF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BF6F8C-3EC2-8A2E-5815-4FF4D6133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06/12/23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D66DFC-DC60-9EC4-F3AC-68B526DEB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Zevi Della Porta, A. Goillot | HiRadMat and AWAKE feedback &amp; outlook for 2024 </a:t>
            </a:r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469C8173-ADAA-E7A3-3B41-9EFA860EA7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" t="16907" r="4285" b="17068"/>
          <a:stretch>
            <a:fillRect/>
          </a:stretch>
        </p:blipFill>
        <p:spPr bwMode="auto">
          <a:xfrm>
            <a:off x="1037486" y="6441321"/>
            <a:ext cx="1388112" cy="267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D3D75CF-E278-5B9D-FD10-3B86AE14BE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8436" y="6369729"/>
            <a:ext cx="864096" cy="43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608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 [Auto-saved]" id="{EEBA5041-B23E-0E4A-B523-4EA9F2C9AF8B}" vid="{17FEE769-510F-514E-B0FB-92A796EE273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32364</TotalTime>
  <Words>2487</Words>
  <Application>Microsoft Office PowerPoint</Application>
  <PresentationFormat>Widescreen</PresentationFormat>
  <Paragraphs>342</Paragraphs>
  <Slides>21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-apple-system</vt:lpstr>
      <vt:lpstr>Arial</vt:lpstr>
      <vt:lpstr>Arial</vt:lpstr>
      <vt:lpstr>Arial MT</vt:lpstr>
      <vt:lpstr>Calibri</vt:lpstr>
      <vt:lpstr>Segoe UI</vt:lpstr>
      <vt:lpstr>Wingdings</vt:lpstr>
      <vt:lpstr>Office Theme</vt:lpstr>
      <vt:lpstr>HiRadMat and AWAKE feedback &amp; outlook for 2024  </vt:lpstr>
      <vt:lpstr>Outline</vt:lpstr>
      <vt:lpstr>AWAKE Facility</vt:lpstr>
      <vt:lpstr>AWAKE Run 2 (2021 – 2030): Towards an Accelerator</vt:lpstr>
      <vt:lpstr>AWAKE 2023: Discharge Plasma Source (DPS)</vt:lpstr>
      <vt:lpstr>AWAKE 2023: Density Step Plasma Source</vt:lpstr>
      <vt:lpstr>AWAKE: Feedback for 2023</vt:lpstr>
      <vt:lpstr>AWAKE: Progress on 2022 Feedback/Requests</vt:lpstr>
      <vt:lpstr>AWAKE Outlook and Requests for 2024</vt:lpstr>
      <vt:lpstr>Outline</vt:lpstr>
      <vt:lpstr>HiRadMat Facility Short-pulse high-energy proton irradiation facility  </vt:lpstr>
      <vt:lpstr>HiRadMat Highlights 2023</vt:lpstr>
      <vt:lpstr>HiRadMat Upgrade Study Group</vt:lpstr>
      <vt:lpstr>HiRadMat dump upgrade </vt:lpstr>
      <vt:lpstr>HiRadMat Outlook for 2024+</vt:lpstr>
      <vt:lpstr>HiRadMat Operational Feedback 2023</vt:lpstr>
      <vt:lpstr>Flashback of HiRadMat Desiderata in 2022</vt:lpstr>
      <vt:lpstr>PowerPoint Presentation</vt:lpstr>
      <vt:lpstr>PowerPoint Presentation</vt:lpstr>
      <vt:lpstr>Long Term: Trajectory jitter for AWAKE after LS3</vt:lpstr>
      <vt:lpstr>HiRadMat Requests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Microsoft Office User</dc:creator>
  <cp:lastModifiedBy>Alice Marie Goillot</cp:lastModifiedBy>
  <cp:revision>445</cp:revision>
  <cp:lastPrinted>2020-01-30T13:49:18Z</cp:lastPrinted>
  <dcterms:created xsi:type="dcterms:W3CDTF">2021-04-09T09:19:49Z</dcterms:created>
  <dcterms:modified xsi:type="dcterms:W3CDTF">2023-12-11T15:13:59Z</dcterms:modified>
</cp:coreProperties>
</file>