
<file path=[Content_Types].xml><?xml version="1.0" encoding="utf-8"?>
<Types xmlns="http://schemas.openxmlformats.org/package/2006/content-types"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  <p:sldMasterId id="2147483661" r:id="rId2"/>
  </p:sldMasterIdLst>
  <p:notesMasterIdLst>
    <p:notesMasterId r:id="rId2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2" r:id="rId17"/>
    <p:sldId id="302" r:id="rId18"/>
    <p:sldId id="270" r:id="rId19"/>
    <p:sldId id="271" r:id="rId20"/>
  </p:sldIdLst>
  <p:sldSz cx="12192000" cy="6858000"/>
  <p:notesSz cx="7559675" cy="10691813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9AA0A6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4" roundtripDataSignature="AMtx7mhXf50H3rhWwAV4tOA6zGCVo7Wf2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5B27B0C-5BCC-4681-922F-00ABEAD44D10}" v="73" dt="2023-12-06T06:37:51.688"/>
  </p1510:revLst>
</p1510:revInfo>
</file>

<file path=ppt/tableStyles.xml><?xml version="1.0" encoding="utf-8"?>
<a:tblStyleLst xmlns:a="http://schemas.openxmlformats.org/drawingml/2006/main" def="{2F2D1B93-C11D-4E76-88AD-2400361DC96C}">
  <a:tblStyle styleId="{2F2D1B93-C11D-4E76-88AD-2400361DC96C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690"/>
  </p:normalViewPr>
  <p:slideViewPr>
    <p:cSldViewPr snapToGrid="0">
      <p:cViewPr varScale="1">
        <p:scale>
          <a:sx n="99" d="100"/>
          <a:sy n="99" d="100"/>
        </p:scale>
        <p:origin x="760" y="184"/>
      </p:cViewPr>
      <p:guideLst>
        <p:guide orient="horz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customschemas.google.com/relationships/presentationmetadata" Target="meta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kolas Patronis" clId="Web-{75B27B0C-5BCC-4681-922F-00ABEAD44D10}"/>
    <pc:docChg chg="modSld">
      <pc:chgData name="Nikolas Patronis" userId="" providerId="" clId="Web-{75B27B0C-5BCC-4681-922F-00ABEAD44D10}" dt="2023-12-06T06:37:51.688" v="42" actId="1076"/>
      <pc:docMkLst>
        <pc:docMk/>
      </pc:docMkLst>
      <pc:sldChg chg="modSp">
        <pc:chgData name="Nikolas Patronis" userId="" providerId="" clId="Web-{75B27B0C-5BCC-4681-922F-00ABEAD44D10}" dt="2023-12-06T06:37:51.688" v="42" actId="1076"/>
        <pc:sldMkLst>
          <pc:docMk/>
          <pc:sldMk cId="0" sldId="256"/>
        </pc:sldMkLst>
        <pc:picChg chg="mod">
          <ac:chgData name="Nikolas Patronis" userId="" providerId="" clId="Web-{75B27B0C-5BCC-4681-922F-00ABEAD44D10}" dt="2023-12-06T06:37:51.688" v="42" actId="1076"/>
          <ac:picMkLst>
            <pc:docMk/>
            <pc:sldMk cId="0" sldId="256"/>
            <ac:picMk id="192" creationId="{00000000-0000-0000-0000-000000000000}"/>
          </ac:picMkLst>
        </pc:picChg>
        <pc:picChg chg="mod">
          <ac:chgData name="Nikolas Patronis" userId="" providerId="" clId="Web-{75B27B0C-5BCC-4681-922F-00ABEAD44D10}" dt="2023-12-06T06:37:19.703" v="40" actId="1076"/>
          <ac:picMkLst>
            <pc:docMk/>
            <pc:sldMk cId="0" sldId="256"/>
            <ac:picMk id="193" creationId="{00000000-0000-0000-0000-000000000000}"/>
          </ac:picMkLst>
        </pc:picChg>
      </pc:sldChg>
      <pc:sldChg chg="modSp">
        <pc:chgData name="Nikolas Patronis" userId="" providerId="" clId="Web-{75B27B0C-5BCC-4681-922F-00ABEAD44D10}" dt="2023-12-06T06:30:41.202" v="27" actId="20577"/>
        <pc:sldMkLst>
          <pc:docMk/>
          <pc:sldMk cId="0" sldId="257"/>
        </pc:sldMkLst>
        <pc:spChg chg="mod">
          <ac:chgData name="Nikolas Patronis" userId="" providerId="" clId="Web-{75B27B0C-5BCC-4681-922F-00ABEAD44D10}" dt="2023-12-06T06:30:41.202" v="27" actId="20577"/>
          <ac:spMkLst>
            <pc:docMk/>
            <pc:sldMk cId="0" sldId="257"/>
            <ac:spMk id="211" creationId="{00000000-0000-0000-0000-000000000000}"/>
          </ac:spMkLst>
        </pc:spChg>
      </pc:sldChg>
      <pc:sldChg chg="addSp modSp">
        <pc:chgData name="Nikolas Patronis" userId="" providerId="" clId="Web-{75B27B0C-5BCC-4681-922F-00ABEAD44D10}" dt="2023-12-06T06:32:08.876" v="37" actId="1076"/>
        <pc:sldMkLst>
          <pc:docMk/>
          <pc:sldMk cId="0" sldId="264"/>
        </pc:sldMkLst>
        <pc:spChg chg="add mod">
          <ac:chgData name="Nikolas Patronis" userId="" providerId="" clId="Web-{75B27B0C-5BCC-4681-922F-00ABEAD44D10}" dt="2023-12-06T06:32:04.282" v="36" actId="1076"/>
          <ac:spMkLst>
            <pc:docMk/>
            <pc:sldMk cId="0" sldId="264"/>
            <ac:spMk id="2" creationId="{E9B5DF8C-43AF-B85C-6645-A86790D8236B}"/>
          </ac:spMkLst>
        </pc:spChg>
        <pc:spChg chg="add mod">
          <ac:chgData name="Nikolas Patronis" userId="" providerId="" clId="Web-{75B27B0C-5BCC-4681-922F-00ABEAD44D10}" dt="2023-12-06T06:32:08.876" v="37" actId="1076"/>
          <ac:spMkLst>
            <pc:docMk/>
            <pc:sldMk cId="0" sldId="264"/>
            <ac:spMk id="3" creationId="{8713D828-11AC-4A3F-42DF-0249A19FC376}"/>
          </ac:spMkLst>
        </pc:spChg>
      </pc:sldChg>
      <pc:sldChg chg="modSp">
        <pc:chgData name="Nikolas Patronis" userId="" providerId="" clId="Web-{75B27B0C-5BCC-4681-922F-00ABEAD44D10}" dt="2023-12-06T06:30:00.216" v="22" actId="20577"/>
        <pc:sldMkLst>
          <pc:docMk/>
          <pc:sldMk cId="0" sldId="266"/>
        </pc:sldMkLst>
        <pc:spChg chg="mod">
          <ac:chgData name="Nikolas Patronis" userId="" providerId="" clId="Web-{75B27B0C-5BCC-4681-922F-00ABEAD44D10}" dt="2023-12-06T06:28:47.058" v="12" actId="20577"/>
          <ac:spMkLst>
            <pc:docMk/>
            <pc:sldMk cId="0" sldId="266"/>
            <ac:spMk id="2" creationId="{327260FF-02E3-B7E9-857F-8DBE7292BAF7}"/>
          </ac:spMkLst>
        </pc:spChg>
        <pc:spChg chg="mod">
          <ac:chgData name="Nikolas Patronis" userId="" providerId="" clId="Web-{75B27B0C-5BCC-4681-922F-00ABEAD44D10}" dt="2023-12-06T06:30:00.216" v="22" actId="20577"/>
          <ac:spMkLst>
            <pc:docMk/>
            <pc:sldMk cId="0" sldId="266"/>
            <ac:spMk id="310" creationId="{00000000-0000-0000-0000-000000000000}"/>
          </ac:spMkLst>
        </pc:spChg>
      </pc:sldChg>
      <pc:sldChg chg="modSp">
        <pc:chgData name="Nikolas Patronis" userId="" providerId="" clId="Web-{75B27B0C-5BCC-4681-922F-00ABEAD44D10}" dt="2023-12-06T06:33:00.096" v="38" actId="14100"/>
        <pc:sldMkLst>
          <pc:docMk/>
          <pc:sldMk cId="0" sldId="267"/>
        </pc:sldMkLst>
        <pc:spChg chg="mod">
          <ac:chgData name="Nikolas Patronis" userId="" providerId="" clId="Web-{75B27B0C-5BCC-4681-922F-00ABEAD44D10}" dt="2023-12-06T06:33:00.096" v="38" actId="14100"/>
          <ac:spMkLst>
            <pc:docMk/>
            <pc:sldMk cId="0" sldId="267"/>
            <ac:spMk id="328" creationId="{00000000-0000-0000-0000-000000000000}"/>
          </ac:spMkLst>
        </pc:spChg>
      </pc:sldChg>
      <pc:sldChg chg="modSp">
        <pc:chgData name="Nikolas Patronis" userId="" providerId="" clId="Web-{75B27B0C-5BCC-4681-922F-00ABEAD44D10}" dt="2023-12-06T06:33:05.487" v="39" actId="14100"/>
        <pc:sldMkLst>
          <pc:docMk/>
          <pc:sldMk cId="0" sldId="268"/>
        </pc:sldMkLst>
        <pc:spChg chg="mod">
          <ac:chgData name="Nikolas Patronis" userId="" providerId="" clId="Web-{75B27B0C-5BCC-4681-922F-00ABEAD44D10}" dt="2023-12-06T06:33:05.487" v="39" actId="14100"/>
          <ac:spMkLst>
            <pc:docMk/>
            <pc:sldMk cId="0" sldId="268"/>
            <ac:spMk id="337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25" cy="40094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87" name="Google Shape;18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26043026e3b_0_2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3" name="Google Shape;293;g26043026e3b_0_234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6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06" name="Google Shape;30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29cfe0ff244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5" name="Google Shape;315;g29cfe0ff244_0_8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29cfe0ff244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1" name="Google Shape;331;g29cfe0ff244_0_23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19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40" name="Google Shape;340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19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40" name="Google Shape;340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8797114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Google Shape;616;g25e56fd3d66_0_7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617" name="Google Shape;617;g25e56fd3d66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3368010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29cfe0ff24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5" name="Google Shape;345;g29cfe0ff244_0_0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2a27358fa6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4" name="Google Shape;354;g2a27358fa62_0_0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96" name="Google Shape;19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14d0efe2b9c_0_1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5" name="Google Shape;215;g14d0efe2b9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26043026e3b_0_6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27" name="Google Shape;227;g26043026e3b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26043026e3b_0_111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37" name="Google Shape;237;g26043026e3b_0_1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26043026e3b_0_118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45" name="Google Shape;245;g26043026e3b_0_1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14d494a1e8d_0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9" name="Google Shape;259;g14d494a1e8d_0_38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26043026e3b_0_2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3" name="Google Shape;273;g26043026e3b_0_249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29eaf104f2d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4" name="Google Shape;284;g29eaf104f2d_0_13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2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2"/>
          <p:cNvSpPr txBox="1">
            <a:spLocks noGrp="1"/>
          </p:cNvSpPr>
          <p:nvPr>
            <p:ph type="subTitle" idx="1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2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2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16" name="Google Shape;16;p22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3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33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33"/>
          <p:cNvSpPr txBox="1">
            <a:spLocks noGrp="1"/>
          </p:cNvSpPr>
          <p:nvPr>
            <p:ph type="body" idx="2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33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33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74" name="Google Shape;74;p33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4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34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34"/>
          <p:cNvSpPr txBox="1">
            <a:spLocks noGrp="1"/>
          </p:cNvSpPr>
          <p:nvPr>
            <p:ph type="body" idx="2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34"/>
          <p:cNvSpPr txBox="1">
            <a:spLocks noGrp="1"/>
          </p:cNvSpPr>
          <p:nvPr>
            <p:ph type="body" idx="3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34"/>
          <p:cNvSpPr txBox="1">
            <a:spLocks noGrp="1"/>
          </p:cNvSpPr>
          <p:nvPr>
            <p:ph type="body" idx="4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34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34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83" name="Google Shape;83;p34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5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35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35"/>
          <p:cNvSpPr txBox="1">
            <a:spLocks noGrp="1"/>
          </p:cNvSpPr>
          <p:nvPr>
            <p:ph type="body" idx="2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35"/>
          <p:cNvSpPr txBox="1">
            <a:spLocks noGrp="1"/>
          </p:cNvSpPr>
          <p:nvPr>
            <p:ph type="body" idx="3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35"/>
          <p:cNvSpPr txBox="1">
            <a:spLocks noGrp="1"/>
          </p:cNvSpPr>
          <p:nvPr>
            <p:ph type="body" idx="4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35"/>
          <p:cNvSpPr txBox="1">
            <a:spLocks noGrp="1"/>
          </p:cNvSpPr>
          <p:nvPr>
            <p:ph type="body" idx="5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35"/>
          <p:cNvSpPr txBox="1">
            <a:spLocks noGrp="1"/>
          </p:cNvSpPr>
          <p:nvPr>
            <p:ph type="body" idx="6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35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35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94" name="Google Shape;94;p35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4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24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104" name="Google Shape;104;p24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1a32939d4eb_1_180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g1a32939d4eb_1_180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9pPr>
          </a:lstStyle>
          <a:p>
            <a:endParaRPr/>
          </a:p>
        </p:txBody>
      </p:sp>
      <p:sp>
        <p:nvSpPr>
          <p:cNvPr id="108" name="Google Shape;108;g1a32939d4eb_1_180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g1a32939d4eb_1_180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g1a32939d4eb_1_180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/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/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/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/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/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/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/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/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5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15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15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15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15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/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/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/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/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/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/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/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/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38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38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38"/>
          <p:cNvSpPr txBox="1">
            <a:spLocks noGrp="1"/>
          </p:cNvSpPr>
          <p:nvPr>
            <p:ph type="body" idx="2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38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38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123" name="Google Shape;123;p38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9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39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39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128" name="Google Shape;128;p39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40"/>
          <p:cNvSpPr txBox="1">
            <a:spLocks noGrp="1"/>
          </p:cNvSpPr>
          <p:nvPr>
            <p:ph type="subTitle" idx="1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40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40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133" name="Google Shape;133;p40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41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41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41"/>
          <p:cNvSpPr txBox="1">
            <a:spLocks noGrp="1"/>
          </p:cNvSpPr>
          <p:nvPr>
            <p:ph type="body" idx="2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41"/>
          <p:cNvSpPr txBox="1">
            <a:spLocks noGrp="1"/>
          </p:cNvSpPr>
          <p:nvPr>
            <p:ph type="body" idx="3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41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41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141" name="Google Shape;141;p41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5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5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20" name="Google Shape;20;p25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42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42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42"/>
          <p:cNvSpPr txBox="1">
            <a:spLocks noGrp="1"/>
          </p:cNvSpPr>
          <p:nvPr>
            <p:ph type="body" idx="2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42"/>
          <p:cNvSpPr txBox="1">
            <a:spLocks noGrp="1"/>
          </p:cNvSpPr>
          <p:nvPr>
            <p:ph type="body" idx="3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42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42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149" name="Google Shape;149;p42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43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p43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43"/>
          <p:cNvSpPr txBox="1">
            <a:spLocks noGrp="1"/>
          </p:cNvSpPr>
          <p:nvPr>
            <p:ph type="body" idx="2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43"/>
          <p:cNvSpPr txBox="1">
            <a:spLocks noGrp="1"/>
          </p:cNvSpPr>
          <p:nvPr>
            <p:ph type="body" idx="3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43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43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157" name="Google Shape;157;p43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44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44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44"/>
          <p:cNvSpPr txBox="1">
            <a:spLocks noGrp="1"/>
          </p:cNvSpPr>
          <p:nvPr>
            <p:ph type="body" idx="2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44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44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164" name="Google Shape;164;p44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45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p45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8" name="Google Shape;168;p45"/>
          <p:cNvSpPr txBox="1">
            <a:spLocks noGrp="1"/>
          </p:cNvSpPr>
          <p:nvPr>
            <p:ph type="body" idx="2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p45"/>
          <p:cNvSpPr txBox="1">
            <a:spLocks noGrp="1"/>
          </p:cNvSpPr>
          <p:nvPr>
            <p:ph type="body" idx="3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p45"/>
          <p:cNvSpPr txBox="1">
            <a:spLocks noGrp="1"/>
          </p:cNvSpPr>
          <p:nvPr>
            <p:ph type="body" idx="4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1" name="Google Shape;171;p45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2" name="Google Shape;172;p45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173" name="Google Shape;173;p45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46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p46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7" name="Google Shape;177;p46"/>
          <p:cNvSpPr txBox="1">
            <a:spLocks noGrp="1"/>
          </p:cNvSpPr>
          <p:nvPr>
            <p:ph type="body" idx="2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8" name="Google Shape;178;p46"/>
          <p:cNvSpPr txBox="1">
            <a:spLocks noGrp="1"/>
          </p:cNvSpPr>
          <p:nvPr>
            <p:ph type="body" idx="3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p46"/>
          <p:cNvSpPr txBox="1">
            <a:spLocks noGrp="1"/>
          </p:cNvSpPr>
          <p:nvPr>
            <p:ph type="body" idx="4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0" name="Google Shape;180;p46"/>
          <p:cNvSpPr txBox="1">
            <a:spLocks noGrp="1"/>
          </p:cNvSpPr>
          <p:nvPr>
            <p:ph type="body" idx="5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p46"/>
          <p:cNvSpPr txBox="1">
            <a:spLocks noGrp="1"/>
          </p:cNvSpPr>
          <p:nvPr>
            <p:ph type="body" idx="6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p46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3" name="Google Shape;183;p46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184" name="Google Shape;184;p46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6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26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26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6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26" name="Google Shape;26;p26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7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7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7"/>
          <p:cNvSpPr txBox="1">
            <a:spLocks noGrp="1"/>
          </p:cNvSpPr>
          <p:nvPr>
            <p:ph type="body" idx="2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7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7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33" name="Google Shape;33;p27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8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8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28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38" name="Google Shape;38;p28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29"/>
          <p:cNvSpPr txBox="1">
            <a:spLocks noGrp="1"/>
          </p:cNvSpPr>
          <p:nvPr>
            <p:ph type="subTitle" idx="1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9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9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43" name="Google Shape;43;p29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0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30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30"/>
          <p:cNvSpPr txBox="1">
            <a:spLocks noGrp="1"/>
          </p:cNvSpPr>
          <p:nvPr>
            <p:ph type="body" idx="2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30"/>
          <p:cNvSpPr txBox="1">
            <a:spLocks noGrp="1"/>
          </p:cNvSpPr>
          <p:nvPr>
            <p:ph type="body" idx="3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30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30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51" name="Google Shape;51;p30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31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31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31"/>
          <p:cNvSpPr txBox="1">
            <a:spLocks noGrp="1"/>
          </p:cNvSpPr>
          <p:nvPr>
            <p:ph type="body" idx="2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31"/>
          <p:cNvSpPr txBox="1">
            <a:spLocks noGrp="1"/>
          </p:cNvSpPr>
          <p:nvPr>
            <p:ph type="body" idx="3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31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31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59" name="Google Shape;59;p31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32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32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32"/>
          <p:cNvSpPr txBox="1">
            <a:spLocks noGrp="1"/>
          </p:cNvSpPr>
          <p:nvPr>
            <p:ph type="body" idx="2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32"/>
          <p:cNvSpPr txBox="1">
            <a:spLocks noGrp="1"/>
          </p:cNvSpPr>
          <p:nvPr>
            <p:ph type="body" idx="3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32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32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67" name="Google Shape;67;p32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1"/>
          <p:cNvSpPr txBox="1"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21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21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  <a:defRPr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21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" name="Google Shape;10;p21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3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7" name="Google Shape;97;p23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8" name="Google Shape;98;p23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9" name="Google Shape;99;p23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  <a:defRPr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23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edh.cern.ch/Document/General/IncidentDeclaration/9967462the" TargetMode="External"/><Relationship Id="rId5" Type="http://schemas.openxmlformats.org/officeDocument/2006/relationships/image" Target="../media/image28.png"/><Relationship Id="rId4" Type="http://schemas.openxmlformats.org/officeDocument/2006/relationships/image" Target="../media/image2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063281/contributions/4468578/attachments/2360176/4028674/ISOLDE_nTOF_IEFC_workshop.pdf" TargetMode="External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png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8.png"/><Relationship Id="rId4" Type="http://schemas.openxmlformats.org/officeDocument/2006/relationships/image" Target="../media/image1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"/>
          <p:cNvSpPr/>
          <p:nvPr/>
        </p:nvSpPr>
        <p:spPr>
          <a:xfrm>
            <a:off x="0" y="0"/>
            <a:ext cx="12192000" cy="23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800"/>
              <a:buFont typeface="Arial"/>
              <a:buNone/>
            </a:pPr>
            <a:r>
              <a:rPr lang="de-DE" sz="4300" b="1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Feedback from n_TOF on 202</a:t>
            </a:r>
            <a:r>
              <a:rPr lang="de-DE" sz="4300" b="1">
                <a:solidFill>
                  <a:srgbClr val="0070C0"/>
                </a:solidFill>
              </a:rPr>
              <a:t>3</a:t>
            </a:r>
            <a:r>
              <a:rPr lang="de-DE" sz="4300" b="1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Operation and Outlook </a:t>
            </a:r>
            <a:endParaRPr sz="4300" b="1" i="0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800"/>
              <a:buFont typeface="Arial"/>
              <a:buNone/>
            </a:pPr>
            <a:endParaRPr sz="4800" b="1" i="0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800"/>
              <a:buFont typeface="Arial"/>
              <a:buNone/>
            </a:pPr>
            <a:r>
              <a:rPr lang="de-DE" sz="2500" b="1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Joint Accelerator Performance Workshop, </a:t>
            </a:r>
            <a:r>
              <a:rPr lang="de-DE" sz="2500" b="1">
                <a:solidFill>
                  <a:srgbClr val="0070C0"/>
                </a:solidFill>
              </a:rPr>
              <a:t>Montreux</a:t>
            </a:r>
            <a:r>
              <a:rPr lang="de-DE" sz="2500" b="1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de-DE" sz="2500" b="1">
                <a:solidFill>
                  <a:srgbClr val="0070C0"/>
                </a:solidFill>
              </a:rPr>
              <a:t>5-7</a:t>
            </a:r>
            <a:r>
              <a:rPr lang="de-DE" sz="2500" b="1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/12/202</a:t>
            </a:r>
            <a:r>
              <a:rPr lang="de-DE" sz="2500" b="1">
                <a:solidFill>
                  <a:srgbClr val="0070C0"/>
                </a:solidFill>
              </a:rPr>
              <a:t>3</a:t>
            </a:r>
            <a:endParaRPr sz="2500" b="1" i="0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1"/>
          <p:cNvSpPr/>
          <p:nvPr/>
        </p:nvSpPr>
        <p:spPr>
          <a:xfrm>
            <a:off x="2892005" y="2733346"/>
            <a:ext cx="6408000" cy="125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rm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520"/>
              <a:buFont typeface="Arial"/>
              <a:buNone/>
            </a:pPr>
            <a:r>
              <a:rPr lang="de-DE" sz="2520" b="0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Nikolas Patronis </a:t>
            </a:r>
            <a:endParaRPr sz="252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1001"/>
              </a:spcBef>
              <a:spcAft>
                <a:spcPts val="0"/>
              </a:spcAft>
              <a:buClr>
                <a:srgbClr val="0070C0"/>
              </a:buClr>
              <a:buSzPts val="2520"/>
              <a:buFont typeface="Arial"/>
              <a:buNone/>
            </a:pPr>
            <a:r>
              <a:rPr lang="de-DE" sz="2520" b="0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n_TOF Physics Coordinator</a:t>
            </a:r>
            <a:endParaRPr sz="252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1001"/>
              </a:spcBef>
              <a:spcAft>
                <a:spcPts val="0"/>
              </a:spcAft>
              <a:buClr>
                <a:srgbClr val="0070C0"/>
              </a:buClr>
              <a:buSzPts val="2100"/>
              <a:buFont typeface="Arial"/>
              <a:buNone/>
            </a:pPr>
            <a:r>
              <a:rPr lang="de-DE" sz="2100" b="0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CERN &amp; Univ. of Ioannina</a:t>
            </a:r>
            <a:endParaRPr sz="2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1" name="Google Shape;191;p1" descr="CERN – Logos Downloa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9228" y="4186752"/>
            <a:ext cx="2346908" cy="2384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87140" y="4000116"/>
            <a:ext cx="4115750" cy="28751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572235" y="4027919"/>
            <a:ext cx="3616501" cy="27123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26043026e3b_0_234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9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/>
              <a:t>10</a:t>
            </a:fld>
            <a:endParaRPr/>
          </a:p>
        </p:txBody>
      </p:sp>
      <p:sp>
        <p:nvSpPr>
          <p:cNvPr id="296" name="Google Shape;296;g26043026e3b_0_234"/>
          <p:cNvSpPr/>
          <p:nvPr/>
        </p:nvSpPr>
        <p:spPr>
          <a:xfrm>
            <a:off x="412125" y="153750"/>
            <a:ext cx="11580300" cy="69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de-DE" sz="4000" b="1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Issues during the 202</a:t>
            </a:r>
            <a:r>
              <a:rPr lang="de-DE" sz="40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r>
              <a:rPr lang="de-DE" sz="4000" b="1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campaign</a:t>
            </a:r>
            <a:endParaRPr sz="4000" b="1" i="0" u="none" strike="noStrike" cap="none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de-DE" sz="32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(on the Experiment side)</a:t>
            </a:r>
            <a:endParaRPr sz="32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7" name="Google Shape;297;g26043026e3b_0_234"/>
          <p:cNvPicPr preferRelativeResize="0"/>
          <p:nvPr/>
        </p:nvPicPr>
        <p:blipFill rotWithShape="1">
          <a:blip r:embed="rId3">
            <a:alphaModFix/>
          </a:blip>
          <a:srcRect b="18240"/>
          <a:stretch/>
        </p:blipFill>
        <p:spPr>
          <a:xfrm>
            <a:off x="490975" y="1688750"/>
            <a:ext cx="3374765" cy="4905249"/>
          </a:xfrm>
          <a:prstGeom prst="rect">
            <a:avLst/>
          </a:prstGeom>
          <a:noFill/>
          <a:ln>
            <a:noFill/>
          </a:ln>
        </p:spPr>
      </p:pic>
      <p:sp>
        <p:nvSpPr>
          <p:cNvPr id="298" name="Google Shape;298;g26043026e3b_0_234"/>
          <p:cNvSpPr txBox="1"/>
          <p:nvPr/>
        </p:nvSpPr>
        <p:spPr>
          <a:xfrm>
            <a:off x="1115313" y="5507300"/>
            <a:ext cx="2126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b="1">
                <a:solidFill>
                  <a:schemeClr val="lt1"/>
                </a:solidFill>
              </a:rPr>
              <a:t>Vacuum pump failures </a:t>
            </a:r>
            <a:endParaRPr b="1">
              <a:solidFill>
                <a:schemeClr val="lt1"/>
              </a:solidFill>
            </a:endParaRPr>
          </a:p>
        </p:txBody>
      </p:sp>
      <p:pic>
        <p:nvPicPr>
          <p:cNvPr id="299" name="Google Shape;299;g26043026e3b_0_2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38026" y="3216349"/>
            <a:ext cx="3654400" cy="2740827"/>
          </a:xfrm>
          <a:prstGeom prst="rect">
            <a:avLst/>
          </a:prstGeom>
          <a:noFill/>
          <a:ln>
            <a:noFill/>
          </a:ln>
        </p:spPr>
      </p:pic>
      <p:pic>
        <p:nvPicPr>
          <p:cNvPr id="300" name="Google Shape;300;g26043026e3b_0_2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86800" y="1976125"/>
            <a:ext cx="3463400" cy="4617876"/>
          </a:xfrm>
          <a:prstGeom prst="rect">
            <a:avLst/>
          </a:prstGeom>
          <a:noFill/>
          <a:ln>
            <a:noFill/>
          </a:ln>
        </p:spPr>
      </p:pic>
      <p:sp>
        <p:nvSpPr>
          <p:cNvPr id="301" name="Google Shape;301;g26043026e3b_0_234"/>
          <p:cNvSpPr txBox="1"/>
          <p:nvPr/>
        </p:nvSpPr>
        <p:spPr>
          <a:xfrm>
            <a:off x="4551975" y="6110375"/>
            <a:ext cx="2483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b="1">
                <a:solidFill>
                  <a:schemeClr val="lt1"/>
                </a:solidFill>
              </a:rPr>
              <a:t>Vacuum window failure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302" name="Google Shape;302;g26043026e3b_0_234"/>
          <p:cNvSpPr txBox="1"/>
          <p:nvPr/>
        </p:nvSpPr>
        <p:spPr>
          <a:xfrm>
            <a:off x="8923675" y="3404988"/>
            <a:ext cx="2483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b="1">
                <a:solidFill>
                  <a:schemeClr val="lt1"/>
                </a:solidFill>
              </a:rPr>
              <a:t>Vacuum window failure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303" name="Google Shape;303;g26043026e3b_0_234"/>
          <p:cNvSpPr txBox="1"/>
          <p:nvPr/>
        </p:nvSpPr>
        <p:spPr>
          <a:xfrm>
            <a:off x="8121825" y="2478300"/>
            <a:ext cx="38706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27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000" u="sng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https://edh.cern.ch/Document/General/IncidentDeclaration/9967462</a:t>
            </a:r>
            <a:endParaRPr sz="10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6"/>
          <p:cNvSpPr txBox="1">
            <a:spLocks noGrp="1"/>
          </p:cNvSpPr>
          <p:nvPr>
            <p:ph type="title" idx="4294967295"/>
          </p:nvPr>
        </p:nvSpPr>
        <p:spPr>
          <a:xfrm>
            <a:off x="781560" y="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76EC5"/>
              </a:buClr>
              <a:buSzPts val="4000"/>
              <a:buFont typeface="Calibri"/>
              <a:buNone/>
            </a:pPr>
            <a:r>
              <a:rPr lang="de-DE" sz="4000" b="1">
                <a:solidFill>
                  <a:srgbClr val="376EC5"/>
                </a:solidFill>
                <a:latin typeface="Calibri"/>
                <a:ea typeface="Calibri"/>
                <a:cs typeface="Calibri"/>
                <a:sym typeface="Calibri"/>
              </a:rPr>
              <a:t>n_TOF desiderata for the 2024 operation</a:t>
            </a:r>
            <a:endParaRPr sz="40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9" name="Google Shape;309;p6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9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/>
              <a:t>11</a:t>
            </a:fld>
            <a:endParaRPr dirty="0"/>
          </a:p>
        </p:txBody>
      </p:sp>
      <p:sp>
        <p:nvSpPr>
          <p:cNvPr id="310" name="Google Shape;310;p6"/>
          <p:cNvSpPr txBox="1"/>
          <p:nvPr/>
        </p:nvSpPr>
        <p:spPr>
          <a:xfrm>
            <a:off x="137825" y="962025"/>
            <a:ext cx="9606600" cy="5032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-361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100"/>
              <a:buFont typeface="Arial"/>
              <a:buChar char="●"/>
            </a:pPr>
            <a:r>
              <a:rPr lang="de-DE" sz="2100" b="1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202</a:t>
            </a:r>
            <a:r>
              <a:rPr lang="de-DE" sz="2100" b="1" dirty="0">
                <a:solidFill>
                  <a:srgbClr val="0070C0"/>
                </a:solidFill>
              </a:rPr>
              <a:t>4</a:t>
            </a:r>
            <a:r>
              <a:rPr lang="de-DE" sz="2100" b="1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Beam </a:t>
            </a:r>
            <a:r>
              <a:rPr lang="de-DE" sz="2100" b="1" i="0" u="none" strike="noStrike" cap="none" dirty="0" err="1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for</a:t>
            </a:r>
            <a:r>
              <a:rPr lang="de-DE" sz="2100" b="1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100" b="1" i="0" u="none" strike="noStrike" cap="none" dirty="0" err="1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n_TOF</a:t>
            </a:r>
            <a:r>
              <a:rPr lang="de-DE" sz="2100" b="1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(</a:t>
            </a:r>
            <a:r>
              <a:rPr lang="de-DE" sz="2100" b="1" i="0" u="none" strike="noStrike" cap="none" dirty="0" err="1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our</a:t>
            </a:r>
            <a:r>
              <a:rPr lang="de-DE" sz="2100" b="1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100" b="1" i="0" u="none" strike="noStrike" cap="none" dirty="0" err="1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request</a:t>
            </a:r>
            <a:r>
              <a:rPr lang="de-DE" sz="2100" b="1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de-DE" sz="2100" b="1" i="0" u="none" strike="noStrike" cap="none" dirty="0">
                <a:solidFill>
                  <a:srgbClr val="FF000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21</a:t>
            </a:r>
            <a:r>
              <a:rPr lang="de-DE" sz="2100" b="1" dirty="0">
                <a:solidFill>
                  <a:srgbClr val="FF0000"/>
                </a:solidFill>
                <a:highlight>
                  <a:schemeClr val="lt1"/>
                </a:highlight>
              </a:rPr>
              <a:t>7</a:t>
            </a:r>
            <a:r>
              <a:rPr lang="de-DE" sz="2100" b="1" i="0" u="none" strike="noStrike" cap="none" dirty="0">
                <a:solidFill>
                  <a:srgbClr val="0070C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E17 </a:t>
            </a:r>
            <a:r>
              <a:rPr lang="de-DE" sz="2100" b="1" i="0" u="none" strike="noStrike" cap="none" dirty="0" err="1">
                <a:solidFill>
                  <a:srgbClr val="0070C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or</a:t>
            </a:r>
            <a:r>
              <a:rPr lang="de-DE" sz="2100" b="1" i="0" u="none" strike="noStrike" cap="none" dirty="0">
                <a:solidFill>
                  <a:srgbClr val="0070C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 1E17</a:t>
            </a:r>
            <a:r>
              <a:rPr lang="de-DE" sz="2100" b="1" i="0" u="none" strike="noStrike" cap="none" dirty="0">
                <a:solidFill>
                  <a:srgbClr val="FF000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*</a:t>
            </a:r>
            <a:r>
              <a:rPr lang="de-DE" sz="2100" b="1" i="0" u="none" strike="noStrike" cap="none" dirty="0">
                <a:solidFill>
                  <a:srgbClr val="0070C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100" b="1" i="0" u="none" strike="noStrike" cap="none" dirty="0" err="1">
                <a:solidFill>
                  <a:srgbClr val="0070C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protons</a:t>
            </a:r>
            <a:r>
              <a:rPr lang="de-DE" sz="2100" b="1" i="0" u="none" strike="noStrike" cap="none" dirty="0">
                <a:solidFill>
                  <a:srgbClr val="0070C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/</a:t>
            </a:r>
            <a:r>
              <a:rPr lang="de-DE" sz="2100" b="1" i="0" u="none" strike="noStrike" cap="none" dirty="0" err="1">
                <a:solidFill>
                  <a:srgbClr val="0070C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day</a:t>
            </a:r>
            <a:r>
              <a:rPr lang="de-DE" sz="2100" b="1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sz="2100" b="1" i="0" u="none" strike="noStrike" cap="none" dirty="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61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100"/>
              <a:buFont typeface="Arial"/>
              <a:buChar char="○"/>
            </a:pPr>
            <a:r>
              <a:rPr lang="de-DE" sz="2100" dirty="0">
                <a:solidFill>
                  <a:srgbClr val="0070C0"/>
                </a:solidFill>
              </a:rPr>
              <a:t>18</a:t>
            </a:r>
            <a:r>
              <a:rPr lang="de-DE" sz="2100" b="0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.0</a:t>
            </a:r>
            <a:r>
              <a:rPr lang="de-DE" sz="2100" dirty="0">
                <a:solidFill>
                  <a:srgbClr val="0070C0"/>
                </a:solidFill>
              </a:rPr>
              <a:t>3</a:t>
            </a:r>
            <a:r>
              <a:rPr lang="de-DE" sz="2100" b="0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.202</a:t>
            </a:r>
            <a:r>
              <a:rPr lang="de-DE" sz="2100" dirty="0">
                <a:solidFill>
                  <a:srgbClr val="0070C0"/>
                </a:solidFill>
              </a:rPr>
              <a:t>4</a:t>
            </a:r>
            <a:r>
              <a:rPr lang="de-DE" sz="2100" b="0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- </a:t>
            </a:r>
            <a:r>
              <a:rPr lang="de-DE" sz="2100" b="0" i="0" u="none" strike="noStrike" cap="none" dirty="0" err="1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for</a:t>
            </a:r>
            <a:r>
              <a:rPr lang="de-DE" sz="2100" b="0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100" b="0" i="0" u="none" strike="noStrike" cap="none" dirty="0" err="1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hardware</a:t>
            </a:r>
            <a:r>
              <a:rPr lang="de-DE" sz="2100" b="0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100" b="0" i="0" u="none" strike="noStrike" cap="none" dirty="0" err="1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commissioning</a:t>
            </a:r>
            <a:r>
              <a:rPr lang="de-DE" sz="2100" b="0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(</a:t>
            </a:r>
            <a:r>
              <a:rPr lang="de-DE" sz="2100" b="0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7</a:t>
            </a:r>
            <a:r>
              <a:rPr lang="de-DE" sz="2100" b="0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days)</a:t>
            </a:r>
            <a:endParaRPr sz="2100" b="0" i="0" u="none" strike="noStrike" cap="none" dirty="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61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100"/>
              <a:buFont typeface="Arial"/>
              <a:buChar char="○"/>
            </a:pPr>
            <a:r>
              <a:rPr lang="de-DE" sz="2100" dirty="0">
                <a:solidFill>
                  <a:srgbClr val="0070C0"/>
                </a:solidFill>
              </a:rPr>
              <a:t>25</a:t>
            </a:r>
            <a:r>
              <a:rPr lang="de-DE" sz="2100" b="0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.0</a:t>
            </a:r>
            <a:r>
              <a:rPr lang="de-DE" sz="2100" dirty="0">
                <a:solidFill>
                  <a:srgbClr val="0070C0"/>
                </a:solidFill>
              </a:rPr>
              <a:t>3</a:t>
            </a:r>
            <a:r>
              <a:rPr lang="de-DE" sz="2100" b="0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.202</a:t>
            </a:r>
            <a:r>
              <a:rPr lang="de-DE" sz="2100" dirty="0">
                <a:solidFill>
                  <a:srgbClr val="0070C0"/>
                </a:solidFill>
              </a:rPr>
              <a:t>4</a:t>
            </a:r>
            <a:r>
              <a:rPr lang="de-DE" sz="2100" b="0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- Physics Start </a:t>
            </a:r>
            <a:endParaRPr sz="2100" b="0" i="0" u="none" strike="noStrike" cap="none" dirty="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61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100"/>
              <a:buFont typeface="Arial"/>
              <a:buChar char="○"/>
            </a:pPr>
            <a:r>
              <a:rPr lang="de-DE" sz="2100" dirty="0">
                <a:solidFill>
                  <a:srgbClr val="0070C0"/>
                </a:solidFill>
              </a:rPr>
              <a:t>28</a:t>
            </a:r>
            <a:r>
              <a:rPr lang="de-DE" sz="2100" b="0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.10.202</a:t>
            </a:r>
            <a:r>
              <a:rPr lang="de-DE" sz="2100" dirty="0">
                <a:solidFill>
                  <a:srgbClr val="0070C0"/>
                </a:solidFill>
              </a:rPr>
              <a:t>4</a:t>
            </a:r>
            <a:r>
              <a:rPr lang="de-DE" sz="2100" b="0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- beam off  (</a:t>
            </a:r>
            <a:r>
              <a:rPr lang="de-DE" sz="2100" b="0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de-DE" sz="2100" dirty="0">
                <a:solidFill>
                  <a:srgbClr val="FF0000"/>
                </a:solidFill>
              </a:rPr>
              <a:t>17</a:t>
            </a:r>
            <a:r>
              <a:rPr lang="de-DE" sz="2100" b="0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100" b="0" i="0" u="none" strike="noStrike" cap="none" dirty="0" err="1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days</a:t>
            </a:r>
            <a:r>
              <a:rPr lang="de-DE" sz="2100" b="0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100" b="0" i="0" u="none" strike="noStrike" cap="none" dirty="0" err="1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of</a:t>
            </a:r>
            <a:r>
              <a:rPr lang="de-DE" sz="2100" b="0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100" b="0" i="0" u="none" strike="noStrike" cap="none" dirty="0" err="1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physics</a:t>
            </a:r>
            <a:r>
              <a:rPr lang="de-DE" sz="2100" b="0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sz="2100" b="0" i="0" u="none" strike="noStrike" cap="none" dirty="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61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100"/>
              <a:buFont typeface="Arial"/>
              <a:buChar char="●"/>
            </a:pPr>
            <a:r>
              <a:rPr lang="de-DE" sz="2100" b="1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Pulses </a:t>
            </a:r>
            <a:r>
              <a:rPr lang="de-DE" sz="2100" b="1" i="0" u="none" strike="noStrike" cap="none" dirty="0" err="1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of</a:t>
            </a:r>
            <a:r>
              <a:rPr lang="de-DE" sz="2100" b="1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different </a:t>
            </a:r>
            <a:r>
              <a:rPr lang="de-DE" sz="2100" b="1" i="0" u="none" strike="noStrike" cap="none" dirty="0" err="1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intensities</a:t>
            </a:r>
            <a:endParaRPr sz="2100" b="1" i="0" u="none" strike="noStrike" cap="none" dirty="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61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100"/>
              <a:buFont typeface="Arial"/>
              <a:buChar char="○"/>
            </a:pPr>
            <a:r>
              <a:rPr lang="de-DE" sz="2100" b="0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High </a:t>
            </a:r>
            <a:r>
              <a:rPr lang="de-DE" sz="2100" b="0" i="0" u="none" strike="noStrike" cap="none" dirty="0" err="1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intensity</a:t>
            </a:r>
            <a:r>
              <a:rPr lang="de-DE" sz="2100" b="0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(</a:t>
            </a:r>
            <a:r>
              <a:rPr lang="de-DE" sz="2100" b="0" i="0" u="none" strike="noStrike" cap="none" dirty="0" err="1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dedicated</a:t>
            </a:r>
            <a:r>
              <a:rPr lang="de-DE" sz="2100" b="0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): 8.5E12 </a:t>
            </a:r>
            <a:r>
              <a:rPr lang="de-DE" sz="2100" b="0" i="0" u="none" strike="noStrike" cap="none" dirty="0" err="1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ppp</a:t>
            </a:r>
            <a:endParaRPr sz="2100" b="0" i="0" u="none" strike="noStrike" cap="none" dirty="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61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100"/>
              <a:buFont typeface="Arial"/>
              <a:buChar char="○"/>
            </a:pPr>
            <a:r>
              <a:rPr lang="de-DE" sz="2100" b="0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Low </a:t>
            </a:r>
            <a:r>
              <a:rPr lang="de-DE" sz="2100" b="0" i="0" u="none" strike="noStrike" cap="none" dirty="0" err="1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intensity</a:t>
            </a:r>
            <a:r>
              <a:rPr lang="de-DE" sz="2100" b="0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(</a:t>
            </a:r>
            <a:r>
              <a:rPr lang="de-DE" sz="2100" b="0" i="0" u="none" strike="noStrike" cap="none" dirty="0" err="1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parasitic</a:t>
            </a:r>
            <a:r>
              <a:rPr lang="de-DE" sz="2100" b="0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): 4.5E12 </a:t>
            </a:r>
            <a:r>
              <a:rPr lang="de-DE" sz="2100" b="0" i="0" u="none" strike="noStrike" cap="none" dirty="0" err="1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ppp</a:t>
            </a:r>
            <a:endParaRPr sz="2100" b="0" i="0" u="none" strike="noStrike" cap="none" dirty="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61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100"/>
              <a:buFont typeface="Arial"/>
              <a:buChar char="●"/>
            </a:pPr>
            <a:r>
              <a:rPr lang="de-DE" sz="2100" b="1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“Fixed” </a:t>
            </a:r>
            <a:r>
              <a:rPr lang="de-DE" sz="2100" b="1" i="0" u="none" strike="noStrike" cap="none" dirty="0" err="1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impact</a:t>
            </a:r>
            <a:r>
              <a:rPr lang="de-DE" sz="2100" b="1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100" b="1" i="0" u="none" strike="noStrike" cap="none" dirty="0" err="1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point</a:t>
            </a:r>
            <a:r>
              <a:rPr lang="de-DE" sz="2100" b="1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on </a:t>
            </a:r>
            <a:r>
              <a:rPr lang="de-DE" sz="2100" b="1" i="0" u="none" strike="noStrike" cap="none" dirty="0" err="1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the</a:t>
            </a:r>
            <a:r>
              <a:rPr lang="de-DE" sz="2100" b="1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100" b="1" i="0" u="none" strike="noStrike" cap="none" dirty="0" err="1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lead</a:t>
            </a:r>
            <a:r>
              <a:rPr lang="de-DE" sz="2100" b="1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100" b="1" i="0" u="none" strike="noStrike" cap="none" dirty="0" err="1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target</a:t>
            </a:r>
            <a:r>
              <a:rPr lang="de-DE" sz="2100" b="1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100" b="1" i="0" u="none" strike="noStrike" cap="none" dirty="0" err="1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for</a:t>
            </a:r>
            <a:r>
              <a:rPr lang="de-DE" sz="2100" b="1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100" b="1" i="0" u="none" strike="noStrike" cap="none" dirty="0" err="1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both</a:t>
            </a:r>
            <a:r>
              <a:rPr lang="de-DE" sz="2100" b="1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100" b="1" i="0" u="none" strike="noStrike" cap="none" dirty="0" err="1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pulses</a:t>
            </a:r>
            <a:endParaRPr sz="2100" b="1" i="0" u="none" strike="noStrike" cap="none" dirty="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61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100"/>
              <a:buFont typeface="Arial"/>
              <a:buChar char="○"/>
            </a:pPr>
            <a:r>
              <a:rPr lang="de-DE" sz="2100" b="0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± 5 mm horizontal (</a:t>
            </a:r>
            <a:r>
              <a:rPr lang="de-DE" sz="2100" b="0" i="0" u="none" strike="noStrike" cap="none" dirty="0" err="1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centroid</a:t>
            </a:r>
            <a:r>
              <a:rPr lang="de-DE" sz="2100" b="0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sz="2100" b="0" i="0" u="none" strike="noStrike" cap="none" dirty="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61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100"/>
              <a:buFont typeface="Arial"/>
              <a:buChar char="○"/>
            </a:pPr>
            <a:r>
              <a:rPr lang="de-DE" sz="2100" b="0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± 3 mm </a:t>
            </a:r>
            <a:r>
              <a:rPr lang="de-DE" sz="2100" b="0" i="0" u="none" strike="noStrike" cap="none" dirty="0" err="1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vertical</a:t>
            </a:r>
            <a:r>
              <a:rPr lang="de-DE" sz="2100" b="0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 (</a:t>
            </a:r>
            <a:r>
              <a:rPr lang="de-DE" sz="2100" b="0" i="0" u="none" strike="noStrike" cap="none" dirty="0" err="1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centroid</a:t>
            </a:r>
            <a:r>
              <a:rPr lang="de-DE" sz="2100" b="0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sz="2100" b="0" i="0" u="none" strike="noStrike" cap="none" dirty="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61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100"/>
              <a:buFont typeface="Arial"/>
              <a:buChar char="●"/>
            </a:pPr>
            <a:r>
              <a:rPr lang="de-DE" sz="2100" b="1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Same (</a:t>
            </a:r>
            <a:r>
              <a:rPr lang="de-DE" sz="2100" b="1" i="0" u="none" strike="noStrike" cap="none" dirty="0" err="1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as</a:t>
            </a:r>
            <a:r>
              <a:rPr lang="de-DE" sz="2100" b="1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2022) </a:t>
            </a:r>
            <a:r>
              <a:rPr lang="de-DE" sz="2100" b="1" i="0" u="none" strike="noStrike" cap="none" dirty="0" err="1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spatial</a:t>
            </a:r>
            <a:r>
              <a:rPr lang="de-DE" sz="2100" b="1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100" b="1" i="0" u="none" strike="noStrike" cap="none" dirty="0" err="1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profile</a:t>
            </a:r>
            <a:r>
              <a:rPr lang="de-DE" sz="2100" b="1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100" b="1" i="0" u="none" strike="noStrike" cap="none" dirty="0" err="1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dimensions</a:t>
            </a:r>
            <a:r>
              <a:rPr lang="de-DE" sz="2100" b="1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100" b="1" i="0" u="none" strike="noStrike" cap="none" dirty="0" err="1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of</a:t>
            </a:r>
            <a:r>
              <a:rPr lang="de-DE" sz="2100" b="1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100" b="1" i="0" u="none" strike="noStrike" cap="none" dirty="0" err="1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the</a:t>
            </a:r>
            <a:r>
              <a:rPr lang="de-DE" sz="2100" b="1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beam</a:t>
            </a:r>
            <a:endParaRPr sz="2100" b="1" i="0" u="none" strike="noStrike" cap="none" dirty="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61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100"/>
              <a:buFont typeface="Arial"/>
              <a:buChar char="●"/>
            </a:pPr>
            <a:r>
              <a:rPr lang="de-DE" sz="2100" b="1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Proton beam </a:t>
            </a:r>
            <a:r>
              <a:rPr lang="de-DE" sz="2100" b="1" i="0" u="none" strike="noStrike" cap="none" dirty="0" err="1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intensity</a:t>
            </a:r>
            <a:r>
              <a:rPr lang="de-DE" sz="2100" b="1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de-DE" sz="2100" b="1" i="0" u="none" strike="noStrike" cap="none" dirty="0">
                <a:solidFill>
                  <a:srgbClr val="0070C0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200-220e10 p/s</a:t>
            </a:r>
            <a:endParaRPr sz="2100" b="1" dirty="0">
              <a:solidFill>
                <a:srgbClr val="0070C0"/>
              </a:solidFill>
              <a:highlight>
                <a:srgbClr val="FFFF00"/>
              </a:highlight>
            </a:endParaRPr>
          </a:p>
          <a:p>
            <a:pPr marL="457200" marR="0" lvl="0" indent="-361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100"/>
              <a:buFont typeface="Arial"/>
              <a:buChar char="●"/>
            </a:pPr>
            <a:r>
              <a:rPr lang="de-DE" sz="2100" b="1" i="0" u="none" strike="noStrike" cap="none" dirty="0">
                <a:solidFill>
                  <a:srgbClr val="0070C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Pulse time </a:t>
            </a:r>
            <a:r>
              <a:rPr lang="de-DE" sz="2100" b="1" i="0" u="none" strike="noStrike" cap="none" dirty="0" err="1">
                <a:solidFill>
                  <a:srgbClr val="0070C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length</a:t>
            </a:r>
            <a:r>
              <a:rPr lang="de-DE" sz="2100" b="1" i="0" u="none" strike="noStrike" cap="none" dirty="0">
                <a:solidFill>
                  <a:srgbClr val="0070C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de-DE" sz="2100" b="1" dirty="0">
                <a:solidFill>
                  <a:srgbClr val="0070C0"/>
                </a:solidFill>
                <a:highlight>
                  <a:schemeClr val="lt1"/>
                </a:highlight>
              </a:rPr>
              <a:t>28</a:t>
            </a:r>
            <a:r>
              <a:rPr lang="de-DE" sz="2100" b="1" i="0" u="none" strike="noStrike" cap="none" dirty="0">
                <a:solidFill>
                  <a:srgbClr val="0070C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100" b="1" i="0" u="none" strike="noStrike" cap="none" dirty="0" err="1">
                <a:solidFill>
                  <a:srgbClr val="0070C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ns</a:t>
            </a:r>
            <a:r>
              <a:rPr lang="de-DE" sz="2100" b="1" i="0" u="none" strike="noStrike" cap="none" dirty="0">
                <a:solidFill>
                  <a:srgbClr val="0070C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 (σ ~ 7ns) </a:t>
            </a:r>
            <a:r>
              <a:rPr lang="de-DE" sz="2100" b="1" i="0" u="none" strike="noStrike" cap="none" dirty="0" err="1">
                <a:solidFill>
                  <a:srgbClr val="0070C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without</a:t>
            </a:r>
            <a:r>
              <a:rPr lang="de-DE" sz="2100" b="1" i="0" u="none" strike="noStrike" cap="none" dirty="0">
                <a:solidFill>
                  <a:srgbClr val="0070C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 “</a:t>
            </a:r>
            <a:r>
              <a:rPr lang="de-DE" sz="2100" b="1" i="0" u="none" strike="noStrike" cap="none" dirty="0" err="1">
                <a:solidFill>
                  <a:srgbClr val="0070C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tails</a:t>
            </a:r>
            <a:r>
              <a:rPr lang="de-DE" sz="2100" b="1" i="0" u="none" strike="noStrike" cap="none" dirty="0">
                <a:solidFill>
                  <a:srgbClr val="0070C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” and </a:t>
            </a:r>
            <a:r>
              <a:rPr lang="de-DE" sz="2100" b="1" i="0" u="none" strike="noStrike" cap="none" dirty="0" err="1">
                <a:solidFill>
                  <a:srgbClr val="0070C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pre</a:t>
            </a:r>
            <a:r>
              <a:rPr lang="de-DE" sz="2100" b="1" i="0" u="none" strike="noStrike" cap="none" dirty="0">
                <a:solidFill>
                  <a:srgbClr val="0070C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- </a:t>
            </a:r>
            <a:r>
              <a:rPr lang="de-DE" sz="2100" b="1" i="0" u="none" strike="noStrike" cap="none" dirty="0" err="1">
                <a:solidFill>
                  <a:srgbClr val="0070C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pulses</a:t>
            </a:r>
            <a:endParaRPr sz="2100" b="1" i="0" u="none" strike="noStrike" cap="none" dirty="0">
              <a:solidFill>
                <a:srgbClr val="0070C0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61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100"/>
              <a:buFont typeface="Arial"/>
              <a:buChar char="●"/>
            </a:pPr>
            <a:r>
              <a:rPr lang="de-DE" sz="2100" b="1" i="0" u="none" strike="noStrike" cap="none" dirty="0" err="1">
                <a:solidFill>
                  <a:srgbClr val="0070C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For</a:t>
            </a:r>
            <a:r>
              <a:rPr lang="de-DE" sz="2100" b="1" i="0" u="none" strike="noStrike" cap="none" dirty="0">
                <a:solidFill>
                  <a:srgbClr val="0070C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 202</a:t>
            </a:r>
            <a:r>
              <a:rPr lang="de-DE" sz="2100" b="1" dirty="0">
                <a:solidFill>
                  <a:srgbClr val="0070C0"/>
                </a:solidFill>
                <a:highlight>
                  <a:schemeClr val="lt1"/>
                </a:highlight>
              </a:rPr>
              <a:t>4</a:t>
            </a:r>
            <a:r>
              <a:rPr lang="de-DE" sz="2100" b="1" i="0" u="none" strike="noStrike" cap="none" dirty="0">
                <a:solidFill>
                  <a:srgbClr val="0070C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100" b="1" i="0" u="none" strike="noStrike" cap="none" dirty="0" err="1">
                <a:solidFill>
                  <a:srgbClr val="0070C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proton</a:t>
            </a:r>
            <a:r>
              <a:rPr lang="de-DE" sz="2100" b="1" i="0" u="none" strike="noStrike" cap="none" dirty="0">
                <a:solidFill>
                  <a:srgbClr val="0070C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100" b="1" i="0" u="none" strike="noStrike" cap="none" dirty="0" err="1">
                <a:solidFill>
                  <a:srgbClr val="0070C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budget</a:t>
            </a:r>
            <a:r>
              <a:rPr lang="de-DE" sz="2100" b="1" i="0" u="none" strike="noStrike" cap="none" dirty="0">
                <a:solidFill>
                  <a:srgbClr val="0070C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 will </a:t>
            </a:r>
            <a:r>
              <a:rPr lang="de-DE" sz="2100" b="1" i="0" u="none" strike="noStrike" cap="none" dirty="0" err="1">
                <a:solidFill>
                  <a:srgbClr val="0070C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be</a:t>
            </a:r>
            <a:r>
              <a:rPr lang="de-DE" sz="2100" b="1" i="0" u="none" strike="noStrike" cap="none" dirty="0">
                <a:solidFill>
                  <a:srgbClr val="0070C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 fully </a:t>
            </a:r>
            <a:r>
              <a:rPr lang="de-DE" sz="2100" b="1" i="0" u="none" strike="noStrike" cap="none" dirty="0" err="1">
                <a:solidFill>
                  <a:srgbClr val="0070C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optimized</a:t>
            </a:r>
            <a:r>
              <a:rPr lang="de-DE" sz="2100" b="1" i="0" u="none" strike="noStrike" cap="none" dirty="0">
                <a:solidFill>
                  <a:srgbClr val="0070C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de-DE" sz="2100" b="1" i="0" u="none" strike="noStrike" cap="none" dirty="0" err="1">
                <a:solidFill>
                  <a:srgbClr val="0070C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as</a:t>
            </a:r>
            <a:r>
              <a:rPr lang="de-DE" sz="2100" b="1" i="0" u="none" strike="noStrike" cap="none" dirty="0">
                <a:solidFill>
                  <a:srgbClr val="0070C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100" b="1" i="0" u="none" strike="noStrike" cap="none" dirty="0" err="1">
                <a:solidFill>
                  <a:srgbClr val="0070C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every</a:t>
            </a:r>
            <a:r>
              <a:rPr lang="de-DE" sz="2100" b="1" i="0" u="none" strike="noStrike" cap="none" dirty="0">
                <a:solidFill>
                  <a:srgbClr val="0070C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100" b="1" i="0" u="none" strike="noStrike" cap="none" dirty="0" err="1">
                <a:solidFill>
                  <a:srgbClr val="0070C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year</a:t>
            </a:r>
            <a:r>
              <a:rPr lang="de-DE" sz="2100" b="1" i="0" u="none" strike="noStrike" cap="none" dirty="0">
                <a:solidFill>
                  <a:srgbClr val="0070C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de-DE" sz="2100" b="1" i="0" u="none" strike="noStrike" cap="none" dirty="0" err="1">
                <a:solidFill>
                  <a:srgbClr val="0070C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by</a:t>
            </a:r>
            <a:r>
              <a:rPr lang="de-DE" sz="2100" b="1" i="0" u="none" strike="noStrike" cap="none" dirty="0">
                <a:solidFill>
                  <a:srgbClr val="0070C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100" b="1" i="0" u="none" strike="noStrike" cap="none" dirty="0" err="1">
                <a:solidFill>
                  <a:srgbClr val="0070C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running</a:t>
            </a:r>
            <a:r>
              <a:rPr lang="de-DE" sz="2100" b="1" i="0" u="none" strike="noStrike" cap="none" dirty="0">
                <a:solidFill>
                  <a:srgbClr val="0070C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 INTC </a:t>
            </a:r>
            <a:r>
              <a:rPr lang="de-DE" sz="2100" b="1" i="0" u="none" strike="noStrike" cap="none" dirty="0" err="1">
                <a:solidFill>
                  <a:srgbClr val="0070C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approved</a:t>
            </a:r>
            <a:r>
              <a:rPr lang="de-DE" sz="2100" b="1" i="0" u="none" strike="noStrike" cap="none" dirty="0">
                <a:solidFill>
                  <a:srgbClr val="0070C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100" b="1" i="0" u="none" strike="noStrike" cap="none" dirty="0" err="1">
                <a:solidFill>
                  <a:srgbClr val="0070C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experiments</a:t>
            </a:r>
            <a:r>
              <a:rPr lang="de-DE" sz="2100" b="1" i="0" u="none" strike="noStrike" cap="none" dirty="0">
                <a:solidFill>
                  <a:srgbClr val="0070C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 in parallel in </a:t>
            </a:r>
            <a:r>
              <a:rPr lang="de-DE" sz="2100" b="1" i="0" u="none" strike="noStrike" cap="none" dirty="0" err="1">
                <a:solidFill>
                  <a:srgbClr val="0070C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three</a:t>
            </a:r>
            <a:r>
              <a:rPr lang="de-DE" sz="2100" b="1" i="0" u="none" strike="noStrike" cap="none" dirty="0">
                <a:solidFill>
                  <a:srgbClr val="0070C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 EARs</a:t>
            </a:r>
            <a:endParaRPr sz="1400" b="0" i="0" u="none" strike="noStrike" cap="none" dirty="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1" name="Google Shape;311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449024" y="2740353"/>
            <a:ext cx="2712175" cy="35294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12" name="Google Shape;312;p6"/>
          <p:cNvCxnSpPr/>
          <p:nvPr/>
        </p:nvCxnSpPr>
        <p:spPr>
          <a:xfrm rot="10800000" flipH="1">
            <a:off x="7943275" y="3926300"/>
            <a:ext cx="1075500" cy="405000"/>
          </a:xfrm>
          <a:prstGeom prst="straightConnector1">
            <a:avLst/>
          </a:prstGeom>
          <a:noFill/>
          <a:ln w="28575" cap="flat" cmpd="sng">
            <a:solidFill>
              <a:srgbClr val="0070C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327260FF-02E3-B7E9-857F-8DBE7292BAF7}"/>
              </a:ext>
            </a:extLst>
          </p:cNvPr>
          <p:cNvSpPr txBox="1"/>
          <p:nvPr/>
        </p:nvSpPr>
        <p:spPr>
          <a:xfrm>
            <a:off x="9418299" y="1022445"/>
            <a:ext cx="2742900" cy="113877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CH" sz="2000" dirty="0">
                <a:solidFill>
                  <a:srgbClr val="FF0000"/>
                </a:solidFill>
              </a:rPr>
              <a:t>* </a:t>
            </a:r>
            <a:r>
              <a:rPr lang="en-CH" sz="1600" dirty="0">
                <a:solidFill>
                  <a:srgbClr val="0070C0"/>
                </a:solidFill>
              </a:rPr>
              <a:t>This is a “reasonable” request that takes into account </a:t>
            </a:r>
            <a:r>
              <a:rPr lang="en-US" sz="1600" dirty="0">
                <a:solidFill>
                  <a:srgbClr val="0070C0"/>
                </a:solidFill>
              </a:rPr>
              <a:t>the </a:t>
            </a:r>
            <a:r>
              <a:rPr lang="en-CH" sz="1600" dirty="0">
                <a:solidFill>
                  <a:srgbClr val="0070C0"/>
                </a:solidFill>
              </a:rPr>
              <a:t>foressen 2024 demands. </a:t>
            </a:r>
            <a:endParaRPr lang="en-US" sz="1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" name="Google Shape;317;g29cfe0ff244_0_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9950" y="248625"/>
            <a:ext cx="10280003" cy="6540451"/>
          </a:xfrm>
          <a:prstGeom prst="rect">
            <a:avLst/>
          </a:prstGeom>
          <a:noFill/>
          <a:ln>
            <a:noFill/>
          </a:ln>
        </p:spPr>
      </p:pic>
      <p:sp>
        <p:nvSpPr>
          <p:cNvPr id="318" name="Google Shape;318;g29cfe0ff244_0_8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9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/>
              <a:t>12</a:t>
            </a:fld>
            <a:endParaRPr/>
          </a:p>
        </p:txBody>
      </p:sp>
      <p:sp>
        <p:nvSpPr>
          <p:cNvPr id="319" name="Google Shape;319;g29cfe0ff244_0_8"/>
          <p:cNvSpPr/>
          <p:nvPr/>
        </p:nvSpPr>
        <p:spPr>
          <a:xfrm>
            <a:off x="3962750" y="1261625"/>
            <a:ext cx="3606900" cy="4851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g29cfe0ff244_0_8"/>
          <p:cNvSpPr/>
          <p:nvPr/>
        </p:nvSpPr>
        <p:spPr>
          <a:xfrm>
            <a:off x="4608075" y="784725"/>
            <a:ext cx="2715300" cy="4851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1" name="Google Shape;321;g29cfe0ff244_0_8"/>
          <p:cNvSpPr txBox="1"/>
          <p:nvPr/>
        </p:nvSpPr>
        <p:spPr>
          <a:xfrm>
            <a:off x="6617900" y="4248525"/>
            <a:ext cx="5040600" cy="19314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b="1">
                <a:solidFill>
                  <a:srgbClr val="3D85C6"/>
                </a:solidFill>
              </a:rPr>
              <a:t>Even more interesting physics cases (especially for astrophysics: i-process) is there and waiting for us! We have to extend our abilities to isotopes 2 or 5 mass units outside the valley of stability. That means less sample mass will be available. </a:t>
            </a:r>
            <a:endParaRPr sz="1800" b="1">
              <a:solidFill>
                <a:srgbClr val="3D85C6"/>
              </a:solidFill>
            </a:endParaRPr>
          </a:p>
        </p:txBody>
      </p:sp>
      <p:sp>
        <p:nvSpPr>
          <p:cNvPr id="322" name="Google Shape;322;g29cfe0ff244_0_8"/>
          <p:cNvSpPr txBox="1"/>
          <p:nvPr/>
        </p:nvSpPr>
        <p:spPr>
          <a:xfrm>
            <a:off x="8311925" y="2227375"/>
            <a:ext cx="3100500" cy="12621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38761D"/>
                </a:solidFill>
              </a:rPr>
              <a:t>Fission reaction studies are important for the role of fission recycling in nucleosynthesis as well as for the ongoing n_TOF research plan in energy applications</a:t>
            </a:r>
            <a:r>
              <a:rPr lang="de-DE">
                <a:solidFill>
                  <a:srgbClr val="FF0000"/>
                </a:solidFill>
              </a:rPr>
              <a:t> 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323" name="Google Shape;323;g29cfe0ff244_0_8"/>
          <p:cNvSpPr/>
          <p:nvPr/>
        </p:nvSpPr>
        <p:spPr>
          <a:xfrm rot="8939775" flipH="1">
            <a:off x="3044675" y="3519541"/>
            <a:ext cx="4020010" cy="120716"/>
          </a:xfrm>
          <a:prstGeom prst="flowChartTerminator">
            <a:avLst/>
          </a:prstGeom>
          <a:solidFill>
            <a:srgbClr val="FF0000">
              <a:alpha val="16360"/>
            </a:srgbClr>
          </a:solidFill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4" name="Google Shape;324;g29cfe0ff244_0_8"/>
          <p:cNvSpPr/>
          <p:nvPr/>
        </p:nvSpPr>
        <p:spPr>
          <a:xfrm rot="8939659" flipH="1">
            <a:off x="6718502" y="2172191"/>
            <a:ext cx="1024916" cy="120883"/>
          </a:xfrm>
          <a:prstGeom prst="flowChartTerminator">
            <a:avLst/>
          </a:prstGeom>
          <a:solidFill>
            <a:srgbClr val="00FF0C">
              <a:alpha val="38180"/>
            </a:srgbClr>
          </a:solidFill>
          <a:ln w="19050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5" name="Google Shape;325;g29cfe0ff244_0_8"/>
          <p:cNvSpPr txBox="1"/>
          <p:nvPr/>
        </p:nvSpPr>
        <p:spPr>
          <a:xfrm>
            <a:off x="4569875" y="4409775"/>
            <a:ext cx="969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0000"/>
                </a:solidFill>
              </a:rPr>
              <a:t>i-process</a:t>
            </a:r>
            <a:endParaRPr>
              <a:solidFill>
                <a:srgbClr val="FF0000"/>
              </a:solidFill>
            </a:endParaRPr>
          </a:p>
        </p:txBody>
      </p:sp>
      <p:cxnSp>
        <p:nvCxnSpPr>
          <p:cNvPr id="326" name="Google Shape;326;g29cfe0ff244_0_8"/>
          <p:cNvCxnSpPr/>
          <p:nvPr/>
        </p:nvCxnSpPr>
        <p:spPr>
          <a:xfrm rot="10800000">
            <a:off x="4569874" y="3949637"/>
            <a:ext cx="272700" cy="5115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27" name="Google Shape;327;g29cfe0ff244_0_8"/>
          <p:cNvCxnSpPr/>
          <p:nvPr/>
        </p:nvCxnSpPr>
        <p:spPr>
          <a:xfrm rot="10800000">
            <a:off x="7461426" y="2268559"/>
            <a:ext cx="850500" cy="530400"/>
          </a:xfrm>
          <a:prstGeom prst="straightConnector1">
            <a:avLst/>
          </a:prstGeom>
          <a:noFill/>
          <a:ln w="19050" cap="flat" cmpd="sng">
            <a:solidFill>
              <a:srgbClr val="38761D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28" name="Google Shape;328;g29cfe0ff244_0_8"/>
          <p:cNvSpPr/>
          <p:nvPr/>
        </p:nvSpPr>
        <p:spPr>
          <a:xfrm>
            <a:off x="1440725" y="126875"/>
            <a:ext cx="8910830" cy="668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de-DE" sz="40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n_TOF future (LS4: High Power target #4)</a:t>
            </a:r>
            <a:endParaRPr sz="4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29cfe0ff244_0_23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9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/>
              <a:t>13</a:t>
            </a:fld>
            <a:endParaRPr/>
          </a:p>
        </p:txBody>
      </p:sp>
      <p:sp>
        <p:nvSpPr>
          <p:cNvPr id="334" name="Google Shape;334;g29cfe0ff244_0_23"/>
          <p:cNvSpPr/>
          <p:nvPr/>
        </p:nvSpPr>
        <p:spPr>
          <a:xfrm>
            <a:off x="3962750" y="1261625"/>
            <a:ext cx="3606900" cy="4851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5" name="Google Shape;335;g29cfe0ff244_0_23"/>
          <p:cNvSpPr/>
          <p:nvPr/>
        </p:nvSpPr>
        <p:spPr>
          <a:xfrm>
            <a:off x="4608075" y="784725"/>
            <a:ext cx="2715300" cy="4851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6" name="Google Shape;336;g29cfe0ff244_0_23"/>
          <p:cNvSpPr txBox="1"/>
          <p:nvPr/>
        </p:nvSpPr>
        <p:spPr>
          <a:xfrm>
            <a:off x="311700" y="1171450"/>
            <a:ext cx="10694400" cy="51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900" b="1">
                <a:solidFill>
                  <a:srgbClr val="0070C0"/>
                </a:solidFill>
              </a:rPr>
              <a:t>With a target able to accept higher proton beam intensity (x10) we can:</a:t>
            </a:r>
            <a:endParaRPr sz="1900" b="1">
              <a:solidFill>
                <a:srgbClr val="0070C0"/>
              </a:solidFill>
            </a:endParaRPr>
          </a:p>
          <a:p>
            <a:pPr marL="45720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rgbClr val="3D85C6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3D85C6"/>
              </a:buClr>
              <a:buSzPts val="1400"/>
              <a:buChar char="●"/>
            </a:pPr>
            <a:r>
              <a:rPr lang="de-DE" sz="1800" b="1">
                <a:solidFill>
                  <a:srgbClr val="0070C0"/>
                </a:solidFill>
              </a:rPr>
              <a:t>Extend significantly the abilities of both </a:t>
            </a:r>
            <a:r>
              <a:rPr lang="de-DE" sz="1800" b="1">
                <a:solidFill>
                  <a:srgbClr val="6AA84F"/>
                </a:solidFill>
              </a:rPr>
              <a:t>TOF</a:t>
            </a:r>
            <a:r>
              <a:rPr lang="de-DE" sz="1800" b="1">
                <a:solidFill>
                  <a:srgbClr val="0070C0"/>
                </a:solidFill>
              </a:rPr>
              <a:t> experimental areas. Measurements  ~</a:t>
            </a:r>
            <a:r>
              <a:rPr lang="de-DE" sz="2000" b="1" u="sng">
                <a:solidFill>
                  <a:srgbClr val="6AA84F"/>
                </a:solidFill>
              </a:rPr>
              <a:t>10 times</a:t>
            </a:r>
            <a:r>
              <a:rPr lang="de-DE" sz="1800" b="1" u="sng">
                <a:solidFill>
                  <a:srgbClr val="6AA84F"/>
                </a:solidFill>
              </a:rPr>
              <a:t> lower sample masses become feasible</a:t>
            </a:r>
            <a:endParaRPr sz="1800" b="1" u="sng">
              <a:solidFill>
                <a:srgbClr val="6AA84F"/>
              </a:solidFill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Char char="○"/>
            </a:pPr>
            <a:r>
              <a:rPr lang="de-DE" sz="1800">
                <a:solidFill>
                  <a:srgbClr val="0070C0"/>
                </a:solidFill>
              </a:rPr>
              <a:t>Detection efficiency: </a:t>
            </a:r>
            <a:endParaRPr sz="1800">
              <a:solidFill>
                <a:srgbClr val="0070C0"/>
              </a:solidFill>
            </a:endParaRPr>
          </a:p>
          <a:p>
            <a:pPr marL="1371600" lvl="2" indent="-34290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Char char="■"/>
            </a:pPr>
            <a:r>
              <a:rPr lang="de-DE" sz="1800">
                <a:solidFill>
                  <a:srgbClr val="0070C0"/>
                </a:solidFill>
              </a:rPr>
              <a:t> </a:t>
            </a:r>
            <a:r>
              <a:rPr lang="de-DE" sz="1800" b="1">
                <a:solidFill>
                  <a:srgbClr val="0070C0"/>
                </a:solidFill>
              </a:rPr>
              <a:t>x2</a:t>
            </a:r>
            <a:r>
              <a:rPr lang="de-DE" sz="1800">
                <a:solidFill>
                  <a:srgbClr val="0070C0"/>
                </a:solidFill>
              </a:rPr>
              <a:t> or </a:t>
            </a:r>
            <a:r>
              <a:rPr lang="de-DE" sz="1800" b="1">
                <a:solidFill>
                  <a:srgbClr val="0070C0"/>
                </a:solidFill>
              </a:rPr>
              <a:t>x3</a:t>
            </a:r>
            <a:r>
              <a:rPr lang="de-DE" sz="1800">
                <a:solidFill>
                  <a:srgbClr val="0070C0"/>
                </a:solidFill>
              </a:rPr>
              <a:t> in gamma detection</a:t>
            </a:r>
            <a:endParaRPr sz="1800">
              <a:solidFill>
                <a:srgbClr val="0070C0"/>
              </a:solidFill>
            </a:endParaRPr>
          </a:p>
          <a:p>
            <a:pPr marL="1371600" lvl="2" indent="-34290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Char char="■"/>
            </a:pPr>
            <a:r>
              <a:rPr lang="de-DE" sz="1800">
                <a:solidFill>
                  <a:srgbClr val="0070C0"/>
                </a:solidFill>
              </a:rPr>
              <a:t> </a:t>
            </a:r>
            <a:r>
              <a:rPr lang="de-DE" sz="1800" b="1">
                <a:solidFill>
                  <a:srgbClr val="0070C0"/>
                </a:solidFill>
              </a:rPr>
              <a:t>x6</a:t>
            </a:r>
            <a:r>
              <a:rPr lang="de-DE" sz="1800">
                <a:solidFill>
                  <a:srgbClr val="0070C0"/>
                </a:solidFill>
              </a:rPr>
              <a:t> in particle detection</a:t>
            </a:r>
            <a:endParaRPr sz="1800" b="1">
              <a:solidFill>
                <a:srgbClr val="0070C0"/>
              </a:solidFill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Char char="○"/>
            </a:pPr>
            <a:r>
              <a:rPr lang="de-DE" sz="1800" b="1">
                <a:solidFill>
                  <a:srgbClr val="0070C0"/>
                </a:solidFill>
              </a:rPr>
              <a:t>Average neutron flux for TOF</a:t>
            </a:r>
            <a:r>
              <a:rPr lang="de-DE" sz="1800">
                <a:solidFill>
                  <a:srgbClr val="0070C0"/>
                </a:solidFill>
              </a:rPr>
              <a:t> measurements: </a:t>
            </a:r>
            <a:r>
              <a:rPr lang="de-DE" sz="1800" b="1">
                <a:solidFill>
                  <a:srgbClr val="0070C0"/>
                </a:solidFill>
              </a:rPr>
              <a:t>x2</a:t>
            </a:r>
            <a:r>
              <a:rPr lang="de-DE" sz="1800">
                <a:solidFill>
                  <a:srgbClr val="0070C0"/>
                </a:solidFill>
              </a:rPr>
              <a:t> (or more)  (</a:t>
            </a:r>
            <a:r>
              <a:rPr lang="de-DE" sz="1800" b="1">
                <a:solidFill>
                  <a:srgbClr val="0070C0"/>
                </a:solidFill>
              </a:rPr>
              <a:t>Maintaining the nice single bunch parameters for TOF measurement</a:t>
            </a:r>
            <a:r>
              <a:rPr lang="de-DE" sz="1800">
                <a:solidFill>
                  <a:srgbClr val="0070C0"/>
                </a:solidFill>
              </a:rPr>
              <a:t>)</a:t>
            </a:r>
            <a:endParaRPr sz="1800">
              <a:solidFill>
                <a:srgbClr val="0070C0"/>
              </a:solidFill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Char char="○"/>
            </a:pPr>
            <a:r>
              <a:rPr lang="de-DE" sz="1800" b="1">
                <a:solidFill>
                  <a:srgbClr val="0070C0"/>
                </a:solidFill>
              </a:rPr>
              <a:t>Potential increase single bunch intensity</a:t>
            </a:r>
            <a:r>
              <a:rPr lang="de-DE" sz="1800">
                <a:solidFill>
                  <a:srgbClr val="0070C0"/>
                </a:solidFill>
              </a:rPr>
              <a:t> </a:t>
            </a:r>
            <a:r>
              <a:rPr lang="de-DE" sz="1800" b="1">
                <a:solidFill>
                  <a:srgbClr val="0070C0"/>
                </a:solidFill>
              </a:rPr>
              <a:t>x2 or x3 </a:t>
            </a:r>
            <a:r>
              <a:rPr lang="de-DE" sz="1800">
                <a:solidFill>
                  <a:srgbClr val="0070C0"/>
                </a:solidFill>
              </a:rPr>
              <a:t> -&gt; important improvement in S/N ratio!</a:t>
            </a:r>
            <a:endParaRPr sz="1800">
              <a:solidFill>
                <a:srgbClr val="0070C0"/>
              </a:solidFill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solidFill>
                  <a:srgbClr val="0070C0"/>
                </a:solidFill>
              </a:rPr>
              <a:t> </a:t>
            </a:r>
            <a:endParaRPr sz="1800">
              <a:solidFill>
                <a:srgbClr val="0070C0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3D85C6"/>
              </a:buClr>
              <a:buSzPts val="1400"/>
              <a:buChar char="●"/>
            </a:pPr>
            <a:r>
              <a:rPr lang="de-DE" sz="1800" b="1">
                <a:solidFill>
                  <a:srgbClr val="0070C0"/>
                </a:solidFill>
              </a:rPr>
              <a:t>Extend significantly the abilities of both </a:t>
            </a:r>
            <a:r>
              <a:rPr lang="de-DE" sz="1800" b="1">
                <a:solidFill>
                  <a:srgbClr val="6AA84F"/>
                </a:solidFill>
              </a:rPr>
              <a:t>NEAR</a:t>
            </a:r>
            <a:r>
              <a:rPr lang="de-DE" sz="1800" b="1">
                <a:solidFill>
                  <a:srgbClr val="0070C0"/>
                </a:solidFill>
              </a:rPr>
              <a:t>: SACS measurements with ~</a:t>
            </a:r>
            <a:r>
              <a:rPr lang="de-DE" sz="2000" b="1" u="sng">
                <a:solidFill>
                  <a:srgbClr val="6AA84F"/>
                </a:solidFill>
              </a:rPr>
              <a:t>100 times</a:t>
            </a:r>
            <a:r>
              <a:rPr lang="de-DE" sz="1800" b="1" u="sng">
                <a:solidFill>
                  <a:srgbClr val="6AA84F"/>
                </a:solidFill>
              </a:rPr>
              <a:t> lower sample mass become feasible</a:t>
            </a:r>
            <a:endParaRPr sz="1800" b="1" u="sng">
              <a:solidFill>
                <a:srgbClr val="6AA84F"/>
              </a:solidFill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Char char="○"/>
            </a:pPr>
            <a:r>
              <a:rPr lang="de-DE" sz="1800">
                <a:solidFill>
                  <a:srgbClr val="0070C0"/>
                </a:solidFill>
              </a:rPr>
              <a:t>Detection efficiency: </a:t>
            </a:r>
            <a:r>
              <a:rPr lang="de-DE" sz="1800" b="1">
                <a:solidFill>
                  <a:srgbClr val="0070C0"/>
                </a:solidFill>
              </a:rPr>
              <a:t>x10</a:t>
            </a:r>
            <a:r>
              <a:rPr lang="de-DE" sz="1800">
                <a:solidFill>
                  <a:srgbClr val="0070C0"/>
                </a:solidFill>
              </a:rPr>
              <a:t> thanks (!) to Spanish HPGe Clover funding </a:t>
            </a:r>
            <a:endParaRPr sz="1800">
              <a:solidFill>
                <a:srgbClr val="0070C0"/>
              </a:solidFill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Char char="○"/>
            </a:pPr>
            <a:r>
              <a:rPr lang="de-DE" sz="1800">
                <a:solidFill>
                  <a:srgbClr val="0070C0"/>
                </a:solidFill>
              </a:rPr>
              <a:t>Average neutron flux: </a:t>
            </a:r>
            <a:r>
              <a:rPr lang="de-DE" sz="1800" b="1">
                <a:solidFill>
                  <a:srgbClr val="0070C0"/>
                </a:solidFill>
              </a:rPr>
              <a:t>x10</a:t>
            </a:r>
            <a:r>
              <a:rPr lang="de-DE" sz="1800">
                <a:solidFill>
                  <a:srgbClr val="0070C0"/>
                </a:solidFill>
              </a:rPr>
              <a:t> (or more) by reducing single bunch properties and increase the average power on target (e.g. by directing to FTN all 4 PSB pulses) </a:t>
            </a:r>
            <a:endParaRPr sz="1800" b="1">
              <a:solidFill>
                <a:srgbClr val="0070C0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b="1">
              <a:solidFill>
                <a:srgbClr val="3D85C6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3D85C6"/>
              </a:solidFill>
            </a:endParaRPr>
          </a:p>
        </p:txBody>
      </p:sp>
      <p:sp>
        <p:nvSpPr>
          <p:cNvPr id="337" name="Google Shape;337;g29cfe0ff244_0_23"/>
          <p:cNvSpPr/>
          <p:nvPr/>
        </p:nvSpPr>
        <p:spPr>
          <a:xfrm>
            <a:off x="1440725" y="126875"/>
            <a:ext cx="8863938" cy="668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de-DE" sz="40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n_TOF future (LS4: High Power target #4)</a:t>
            </a:r>
            <a:endParaRPr sz="4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19"/>
          <p:cNvSpPr/>
          <p:nvPr/>
        </p:nvSpPr>
        <p:spPr>
          <a:xfrm>
            <a:off x="3635550" y="2835150"/>
            <a:ext cx="4920900" cy="11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7200"/>
              <a:buFont typeface="Calibri"/>
              <a:buNone/>
            </a:pPr>
            <a:r>
              <a:rPr lang="de-DE" sz="7200" b="1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Thank you!</a:t>
            </a:r>
            <a:endParaRPr sz="7200" b="0" i="0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73957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Google Shape;620;g25e56fd3d66_0_7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9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/>
              <a:t>16</a:t>
            </a:fld>
            <a:endParaRPr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554DD5-3D51-B88C-6F60-95D10A4422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577" y="280831"/>
            <a:ext cx="11526592" cy="6215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6013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29cfe0ff244_0_0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9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/>
              <a:t>17</a:t>
            </a:fld>
            <a:endParaRPr/>
          </a:p>
        </p:txBody>
      </p:sp>
      <p:sp>
        <p:nvSpPr>
          <p:cNvPr id="348" name="Google Shape;348;g29cfe0ff244_0_0"/>
          <p:cNvSpPr/>
          <p:nvPr/>
        </p:nvSpPr>
        <p:spPr>
          <a:xfrm>
            <a:off x="2627100" y="92625"/>
            <a:ext cx="6937800" cy="69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de-DE" sz="40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n_TOF so far…</a:t>
            </a:r>
            <a:endParaRPr sz="4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9" name="Google Shape;349;g29cfe0ff244_0_0"/>
          <p:cNvSpPr/>
          <p:nvPr/>
        </p:nvSpPr>
        <p:spPr>
          <a:xfrm>
            <a:off x="3962750" y="1261625"/>
            <a:ext cx="3606900" cy="4851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50" name="Google Shape;350;g29cfe0ff244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5851" y="733708"/>
            <a:ext cx="11280299" cy="6124293"/>
          </a:xfrm>
          <a:prstGeom prst="rect">
            <a:avLst/>
          </a:prstGeom>
          <a:noFill/>
          <a:ln>
            <a:noFill/>
          </a:ln>
        </p:spPr>
      </p:pic>
      <p:sp>
        <p:nvSpPr>
          <p:cNvPr id="351" name="Google Shape;351;g29cfe0ff244_0_0"/>
          <p:cNvSpPr/>
          <p:nvPr/>
        </p:nvSpPr>
        <p:spPr>
          <a:xfrm>
            <a:off x="4608075" y="784725"/>
            <a:ext cx="2715300" cy="4851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g2a27358fa62_0_0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9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/>
              <a:t>18</a:t>
            </a:fld>
            <a:endParaRPr/>
          </a:p>
        </p:txBody>
      </p:sp>
      <p:sp>
        <p:nvSpPr>
          <p:cNvPr id="357" name="Google Shape;357;g2a27358fa62_0_0"/>
          <p:cNvSpPr/>
          <p:nvPr/>
        </p:nvSpPr>
        <p:spPr>
          <a:xfrm>
            <a:off x="2627100" y="92625"/>
            <a:ext cx="6937800" cy="69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de-DE" sz="40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Target #1</a:t>
            </a:r>
            <a:endParaRPr sz="4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8" name="Google Shape;358;g2a27358fa62_0_0"/>
          <p:cNvSpPr/>
          <p:nvPr/>
        </p:nvSpPr>
        <p:spPr>
          <a:xfrm>
            <a:off x="3962750" y="1261625"/>
            <a:ext cx="3606900" cy="4851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9" name="Google Shape;359;g2a27358fa62_0_0"/>
          <p:cNvSpPr/>
          <p:nvPr/>
        </p:nvSpPr>
        <p:spPr>
          <a:xfrm>
            <a:off x="4608075" y="784725"/>
            <a:ext cx="2715300" cy="4851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60" name="Google Shape;360;g2a27358fa62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72716" y="329100"/>
            <a:ext cx="5198939" cy="6528900"/>
          </a:xfrm>
          <a:prstGeom prst="rect">
            <a:avLst/>
          </a:prstGeom>
          <a:noFill/>
          <a:ln>
            <a:noFill/>
          </a:ln>
        </p:spPr>
      </p:pic>
      <p:sp>
        <p:nvSpPr>
          <p:cNvPr id="361" name="Google Shape;361;g2a27358fa62_0_0"/>
          <p:cNvSpPr txBox="1"/>
          <p:nvPr/>
        </p:nvSpPr>
        <p:spPr>
          <a:xfrm>
            <a:off x="228600" y="2609800"/>
            <a:ext cx="6230700" cy="21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Char char="●"/>
            </a:pPr>
            <a:r>
              <a:rPr lang="de-DE" sz="1800">
                <a:solidFill>
                  <a:srgbClr val="0070C0"/>
                </a:solidFill>
              </a:rPr>
              <a:t>The first n_TOF spallation target served the facility up to 2008.</a:t>
            </a:r>
            <a:endParaRPr sz="1800">
              <a:solidFill>
                <a:srgbClr val="0070C0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Char char="●"/>
            </a:pPr>
            <a:r>
              <a:rPr lang="de-DE" sz="1800">
                <a:solidFill>
                  <a:srgbClr val="0070C0"/>
                </a:solidFill>
              </a:rPr>
              <a:t>On 28/11/2023 the n_TOF target #1 at PSI (final storage)</a:t>
            </a:r>
            <a:endParaRPr sz="1800">
              <a:solidFill>
                <a:srgbClr val="0070C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70C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solidFill>
                  <a:schemeClr val="accent6"/>
                </a:solidFill>
              </a:rPr>
              <a:t>Many thanks to SY-STI for the good care of all stages of this demanding task!</a:t>
            </a:r>
            <a:endParaRPr sz="180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"/>
          <p:cNvSpPr/>
          <p:nvPr/>
        </p:nvSpPr>
        <p:spPr>
          <a:xfrm>
            <a:off x="1844650" y="286550"/>
            <a:ext cx="8893800" cy="69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de-DE" sz="4000" b="1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The n_TOF facility: EAR1 + EAR2 + NEAR</a:t>
            </a:r>
            <a:endParaRPr sz="4000" b="0" i="0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9" name="Google Shape;199;p2"/>
          <p:cNvPicPr preferRelativeResize="0"/>
          <p:nvPr/>
        </p:nvPicPr>
        <p:blipFill rotWithShape="1">
          <a:blip r:embed="rId3">
            <a:alphaModFix/>
          </a:blip>
          <a:srcRect l="16544" t="22048" r="7857" b="12114"/>
          <a:stretch/>
        </p:blipFill>
        <p:spPr>
          <a:xfrm>
            <a:off x="373975" y="894930"/>
            <a:ext cx="11687397" cy="5234761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2"/>
          <p:cNvSpPr/>
          <p:nvPr/>
        </p:nvSpPr>
        <p:spPr>
          <a:xfrm rot="10800000">
            <a:off x="11438600" y="5852323"/>
            <a:ext cx="459000" cy="21346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0800" cap="flat" cmpd="sng">
            <a:solidFill>
              <a:srgbClr val="FF0000"/>
            </a:solidFill>
            <a:prstDash val="solid"/>
            <a:miter lim="8000"/>
            <a:headEnd type="none" w="sm" len="sm"/>
            <a:tailEnd type="triangle" w="med" len="med"/>
          </a:ln>
        </p:spPr>
        <p:txBody>
          <a:bodyPr/>
          <a:lstStyle/>
          <a:p>
            <a:endParaRPr lang="en-CH"/>
          </a:p>
        </p:txBody>
      </p:sp>
      <p:pic>
        <p:nvPicPr>
          <p:cNvPr id="201" name="Google Shape;201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331280" y="1289520"/>
            <a:ext cx="1801800" cy="1343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571600" y="1310040"/>
            <a:ext cx="1698120" cy="2191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6680" y="2765880"/>
            <a:ext cx="3161520" cy="2121840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2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9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/>
              <a:t>2</a:t>
            </a:fld>
            <a:endParaRPr/>
          </a:p>
        </p:txBody>
      </p:sp>
      <p:pic>
        <p:nvPicPr>
          <p:cNvPr id="205" name="Google Shape;205;p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689961" y="4719625"/>
            <a:ext cx="2772576" cy="2001700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2"/>
          <p:cNvSpPr/>
          <p:nvPr/>
        </p:nvSpPr>
        <p:spPr>
          <a:xfrm rot="10800000">
            <a:off x="8003525" y="5916248"/>
            <a:ext cx="459000" cy="21346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0800" cap="flat" cmpd="sng">
            <a:solidFill>
              <a:srgbClr val="FF0000"/>
            </a:solidFill>
            <a:prstDash val="solid"/>
            <a:miter lim="8000"/>
            <a:headEnd type="none" w="sm" len="sm"/>
            <a:tailEnd type="triangle" w="med" len="med"/>
          </a:ln>
        </p:spPr>
        <p:txBody>
          <a:bodyPr/>
          <a:lstStyle/>
          <a:p>
            <a:endParaRPr lang="en-CH"/>
          </a:p>
        </p:txBody>
      </p:sp>
      <p:sp>
        <p:nvSpPr>
          <p:cNvPr id="207" name="Google Shape;207;p2"/>
          <p:cNvSpPr txBox="1"/>
          <p:nvPr/>
        </p:nvSpPr>
        <p:spPr>
          <a:xfrm>
            <a:off x="5709450" y="5852288"/>
            <a:ext cx="7731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-DE" sz="20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NEAR</a:t>
            </a:r>
            <a:endParaRPr sz="2000" b="0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p2"/>
          <p:cNvSpPr/>
          <p:nvPr/>
        </p:nvSpPr>
        <p:spPr>
          <a:xfrm>
            <a:off x="8462525" y="5916259"/>
            <a:ext cx="2531100" cy="69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Calibri"/>
              <a:buNone/>
            </a:pPr>
            <a:r>
              <a:rPr lang="de-DE" sz="18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20 GeV proton beam from the PS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2"/>
          <p:cNvSpPr txBox="1"/>
          <p:nvPr/>
        </p:nvSpPr>
        <p:spPr>
          <a:xfrm>
            <a:off x="4739275" y="1964500"/>
            <a:ext cx="3871200" cy="12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-DE" sz="1400" b="1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Three experimental areas (EAR)</a:t>
            </a:r>
            <a:endParaRPr sz="1400" b="1" i="0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400"/>
              <a:buFont typeface="Arial"/>
              <a:buChar char="●"/>
            </a:pPr>
            <a:r>
              <a:rPr lang="de-DE" sz="1400" b="0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Horizontal flight path: EAR1 at 200 m</a:t>
            </a:r>
            <a:endParaRPr sz="1400" b="0" i="0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400"/>
              <a:buFont typeface="Arial"/>
              <a:buChar char="●"/>
            </a:pPr>
            <a:r>
              <a:rPr lang="de-DE" sz="1400" b="0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Vertical flight-path: EAR2 at 20 m</a:t>
            </a:r>
            <a:endParaRPr sz="1400" b="0" i="0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400"/>
              <a:buFont typeface="Arial"/>
              <a:buChar char="●"/>
            </a:pPr>
            <a:r>
              <a:rPr lang="de-DE" sz="1400" b="0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NEAR at 3m distance: activation measurements</a:t>
            </a:r>
            <a:endParaRPr sz="1400" b="0" i="0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p2"/>
          <p:cNvSpPr txBox="1"/>
          <p:nvPr/>
        </p:nvSpPr>
        <p:spPr>
          <a:xfrm>
            <a:off x="2387400" y="1184800"/>
            <a:ext cx="5710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1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8"/>
              </a:rPr>
              <a:t>For intro to n_TOF &amp; ISOLDE see Karl Johnston talk on IEF-2021</a:t>
            </a:r>
            <a:endParaRPr sz="14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"/>
          <p:cNvSpPr txBox="1"/>
          <p:nvPr/>
        </p:nvSpPr>
        <p:spPr>
          <a:xfrm>
            <a:off x="449750" y="5443350"/>
            <a:ext cx="4861661" cy="1031021"/>
          </a:xfrm>
          <a:prstGeom prst="rect">
            <a:avLst/>
          </a:prstGeom>
          <a:solidFill>
            <a:srgbClr val="D9EAD3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>
              <a:buSzPts val="2100"/>
            </a:pPr>
            <a:r>
              <a:rPr lang="de-DE" sz="2100" dirty="0">
                <a:solidFill>
                  <a:srgbClr val="0070C0"/>
                </a:solidFill>
              </a:rPr>
              <a:t>   </a:t>
            </a:r>
            <a:r>
              <a:rPr lang="de-DE" sz="1700" dirty="0">
                <a:solidFill>
                  <a:srgbClr val="0070C0"/>
                </a:solidFill>
              </a:rPr>
              <a:t>                  140 </a:t>
            </a:r>
            <a:r>
              <a:rPr lang="de-DE" sz="1700" dirty="0" err="1">
                <a:solidFill>
                  <a:srgbClr val="0070C0"/>
                </a:solidFill>
              </a:rPr>
              <a:t>researchers</a:t>
            </a:r>
            <a:endParaRPr sz="1700">
              <a:solidFill>
                <a:srgbClr val="0070C0"/>
              </a:solidFill>
            </a:endParaRPr>
          </a:p>
          <a:p>
            <a:pPr>
              <a:buSzPts val="2100"/>
            </a:pPr>
            <a:r>
              <a:rPr lang="de-DE" sz="1700" dirty="0">
                <a:solidFill>
                  <a:srgbClr val="0070C0"/>
                </a:solidFill>
              </a:rPr>
              <a:t>	       40 </a:t>
            </a:r>
            <a:r>
              <a:rPr lang="de-DE" sz="1700" dirty="0" err="1">
                <a:solidFill>
                  <a:srgbClr val="0070C0"/>
                </a:solidFill>
              </a:rPr>
              <a:t>research</a:t>
            </a:r>
            <a:r>
              <a:rPr lang="de-DE" sz="1700" dirty="0">
                <a:solidFill>
                  <a:srgbClr val="0070C0"/>
                </a:solidFill>
              </a:rPr>
              <a:t> </a:t>
            </a:r>
            <a:r>
              <a:rPr lang="de-DE" sz="1700" dirty="0" err="1">
                <a:solidFill>
                  <a:srgbClr val="0070C0"/>
                </a:solidFill>
              </a:rPr>
              <a:t>institutions</a:t>
            </a:r>
            <a:r>
              <a:rPr lang="de-DE" sz="1700" dirty="0">
                <a:solidFill>
                  <a:srgbClr val="0070C0"/>
                </a:solidFill>
              </a:rPr>
              <a:t>/</a:t>
            </a:r>
            <a:r>
              <a:rPr lang="de-DE" sz="1700" dirty="0" err="1">
                <a:solidFill>
                  <a:srgbClr val="0070C0"/>
                </a:solidFill>
              </a:rPr>
              <a:t>teams</a:t>
            </a:r>
            <a:endParaRPr sz="1700" dirty="0" err="1">
              <a:solidFill>
                <a:srgbClr val="0070C0"/>
              </a:solidFill>
            </a:endParaRPr>
          </a:p>
          <a:p>
            <a:pPr>
              <a:buSzPts val="2100"/>
            </a:pPr>
            <a:r>
              <a:rPr lang="de-DE" sz="1700" dirty="0">
                <a:solidFill>
                  <a:srgbClr val="0070C0"/>
                </a:solidFill>
              </a:rPr>
              <a:t>	       20 PhD </a:t>
            </a:r>
            <a:r>
              <a:rPr lang="de-DE" sz="1700" dirty="0" err="1">
                <a:solidFill>
                  <a:srgbClr val="0070C0"/>
                </a:solidFill>
              </a:rPr>
              <a:t>students</a:t>
            </a:r>
            <a:r>
              <a:rPr lang="de-DE" sz="1700" dirty="0">
                <a:solidFill>
                  <a:srgbClr val="0070C0"/>
                </a:solidFill>
              </a:rPr>
              <a:t>/</a:t>
            </a:r>
            <a:r>
              <a:rPr lang="de-DE" sz="1700" dirty="0" err="1">
                <a:solidFill>
                  <a:srgbClr val="0070C0"/>
                </a:solidFill>
              </a:rPr>
              <a:t>year</a:t>
            </a:r>
            <a:endParaRPr sz="2100" dirty="0" err="1">
              <a:solidFill>
                <a:srgbClr val="0070C0"/>
              </a:solidFill>
            </a:endParaRPr>
          </a:p>
        </p:txBody>
      </p:sp>
      <p:pic>
        <p:nvPicPr>
          <p:cNvPr id="212" name="Google Shape;212;p2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449750" y="5519729"/>
            <a:ext cx="1257750" cy="8786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14d0efe2b9c_0_1"/>
          <p:cNvSpPr/>
          <p:nvPr/>
        </p:nvSpPr>
        <p:spPr>
          <a:xfrm>
            <a:off x="2119950" y="304350"/>
            <a:ext cx="7952100" cy="69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de-DE" sz="4000" b="1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n_TOF: a unique neutron TOF facility</a:t>
            </a:r>
            <a:endParaRPr sz="4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g14d0efe2b9c_0_1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9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/>
              <a:t>3</a:t>
            </a:fld>
            <a:endParaRPr/>
          </a:p>
        </p:txBody>
      </p:sp>
      <p:sp>
        <p:nvSpPr>
          <p:cNvPr id="219" name="Google Shape;219;g14d0efe2b9c_0_1"/>
          <p:cNvSpPr txBox="1"/>
          <p:nvPr/>
        </p:nvSpPr>
        <p:spPr>
          <a:xfrm>
            <a:off x="13" y="1409850"/>
            <a:ext cx="7007400" cy="3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500"/>
              <a:buFont typeface="Arial"/>
              <a:buChar char="●"/>
            </a:pPr>
            <a:r>
              <a:rPr lang="de-DE" sz="1500" b="1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Excellent time/energy resolution</a:t>
            </a:r>
            <a:r>
              <a:rPr lang="de-DE" sz="1500" b="0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endParaRPr sz="1500" b="0" i="0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500"/>
              <a:buFont typeface="Arial"/>
              <a:buChar char="○"/>
            </a:pPr>
            <a:r>
              <a:rPr lang="de-DE" sz="1500" b="0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total pulse width 4σ = 28 ns</a:t>
            </a:r>
            <a:endParaRPr sz="1500" b="0" i="0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500"/>
              <a:buFont typeface="Arial"/>
              <a:buChar char="○"/>
            </a:pPr>
            <a:r>
              <a:rPr lang="de-DE" sz="1500" b="0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EAR1 0.03%@1 eV, 0.5%@1MeV</a:t>
            </a:r>
            <a:endParaRPr sz="1500" b="0" i="0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500"/>
              <a:buFont typeface="Arial"/>
              <a:buChar char="○"/>
            </a:pPr>
            <a:r>
              <a:rPr lang="de-DE" sz="1500" b="0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EAR2: 0.4%@1 eV, 4%@1MeV</a:t>
            </a:r>
            <a:endParaRPr sz="1500" b="0" i="0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500"/>
              <a:buFont typeface="Arial"/>
              <a:buChar char="●"/>
            </a:pPr>
            <a:r>
              <a:rPr lang="de-DE" sz="1500" b="1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Extended energy range</a:t>
            </a:r>
            <a:r>
              <a:rPr lang="de-DE" sz="1500" b="0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(experimental XS data for neutron energies covering 11 orders of magnitude): </a:t>
            </a:r>
            <a:r>
              <a:rPr lang="de-DE" sz="1500" b="1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meV to GeV</a:t>
            </a:r>
            <a:endParaRPr sz="1500" b="1" i="0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500"/>
              <a:buFont typeface="Arial"/>
              <a:buChar char="●"/>
            </a:pPr>
            <a:r>
              <a:rPr lang="de-DE" sz="1500" b="1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High instantaneous flux</a:t>
            </a:r>
            <a:r>
              <a:rPr lang="de-DE" sz="1500" b="1">
                <a:solidFill>
                  <a:srgbClr val="0070C0"/>
                </a:solidFill>
              </a:rPr>
              <a:t> along with low background exp. areas</a:t>
            </a:r>
            <a:r>
              <a:rPr lang="de-DE" sz="1500" b="1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500" b="1" i="0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500"/>
              <a:buFont typeface="Arial"/>
              <a:buChar char="○"/>
            </a:pPr>
            <a:r>
              <a:rPr lang="de-DE" sz="1500" b="0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EAR1 ~ 0.5E6 n/puse (18 mm aperture)</a:t>
            </a:r>
            <a:endParaRPr sz="1500" b="0" i="0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500"/>
              <a:buFont typeface="Arial"/>
              <a:buChar char="○"/>
            </a:pPr>
            <a:r>
              <a:rPr lang="de-DE" sz="1500" b="0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EAR2: ~1E7 n/pulse (23 mm aperture)</a:t>
            </a:r>
            <a:endParaRPr sz="1500" b="0" i="0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500"/>
              <a:buFont typeface="Arial"/>
              <a:buChar char="○"/>
            </a:pPr>
            <a:r>
              <a:rPr lang="de-DE" sz="1500" b="0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Excellent signal to background conditions</a:t>
            </a:r>
            <a:endParaRPr sz="1500" b="0" i="0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500"/>
              <a:buFont typeface="Arial"/>
              <a:buChar char="○"/>
            </a:pPr>
            <a:r>
              <a:rPr lang="de-DE" sz="1500" b="0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Measurements with samples of extreme specific radioactivity are feasible</a:t>
            </a:r>
            <a:endParaRPr sz="1500" b="0" i="0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500"/>
              <a:buFont typeface="Arial"/>
              <a:buChar char="●"/>
            </a:pPr>
            <a:r>
              <a:rPr lang="de-DE" sz="1500" b="1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Excellent (and stable) neutron production conditions thanks to our NEW G3 spallation target</a:t>
            </a:r>
            <a:endParaRPr sz="1500" b="1">
              <a:solidFill>
                <a:srgbClr val="0070C0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0" name="Google Shape;220;g14d0efe2b9c_0_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0525" y="5218775"/>
            <a:ext cx="2278799" cy="1604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g14d0efe2b9c_0_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16588" y="5302300"/>
            <a:ext cx="1174225" cy="143705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22" name="Google Shape;222;g14d0efe2b9c_0_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586350" y="5283252"/>
            <a:ext cx="1966839" cy="1475125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23" name="Google Shape;223;g14d0efe2b9c_0_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264250" y="4313110"/>
            <a:ext cx="4687424" cy="254488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g14d0efe2b9c_0_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699112" y="1191028"/>
            <a:ext cx="3817700" cy="3122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26043026e3b_0_6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9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/>
              <a:t>4</a:t>
            </a:fld>
            <a:endParaRPr/>
          </a:p>
        </p:txBody>
      </p:sp>
      <p:graphicFrame>
        <p:nvGraphicFramePr>
          <p:cNvPr id="230" name="Google Shape;230;g26043026e3b_0_6"/>
          <p:cNvGraphicFramePr/>
          <p:nvPr/>
        </p:nvGraphicFramePr>
        <p:xfrm>
          <a:off x="544575" y="853655"/>
          <a:ext cx="6337675" cy="2773620"/>
        </p:xfrm>
        <a:graphic>
          <a:graphicData uri="http://schemas.openxmlformats.org/drawingml/2006/table">
            <a:tbl>
              <a:tblPr>
                <a:noFill/>
                <a:tableStyleId>{2F2D1B93-C11D-4E76-88AD-2400361DC96C}</a:tableStyleId>
              </a:tblPr>
              <a:tblGrid>
                <a:gridCol w="1920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08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90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41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de-DE" sz="1400" b="1" u="none" strike="noStrike" cap="none">
                          <a:solidFill>
                            <a:srgbClr val="0070C0"/>
                          </a:solidFill>
                        </a:rPr>
                        <a:t>EAR1</a:t>
                      </a:r>
                      <a:endParaRPr sz="1400" b="1" u="none" strike="noStrike" cap="none">
                        <a:solidFill>
                          <a:srgbClr val="0070C0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de-DE" sz="1400" b="1" u="none" strike="noStrike" cap="none">
                          <a:solidFill>
                            <a:srgbClr val="0070C0"/>
                          </a:solidFill>
                        </a:rPr>
                        <a:t>EAR2</a:t>
                      </a:r>
                      <a:endParaRPr sz="1400" b="1" u="none" strike="noStrike" cap="none">
                        <a:solidFill>
                          <a:srgbClr val="0070C0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de-DE" sz="1400" b="1" u="none" strike="noStrike" cap="none">
                          <a:solidFill>
                            <a:srgbClr val="0070C0"/>
                          </a:solidFill>
                        </a:rPr>
                        <a:t>NEAR</a:t>
                      </a:r>
                      <a:endParaRPr sz="1400" b="1" u="none" strike="noStrike" cap="none">
                        <a:solidFill>
                          <a:srgbClr val="0070C0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6775">
                <a:tc>
                  <a:txBody>
                    <a:bodyPr/>
                    <a:lstStyle/>
                    <a:p>
                      <a:pPr marL="457200" marR="0" lvl="0" indent="-3048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0"/>
                        </a:buClr>
                        <a:buSzPts val="1200"/>
                        <a:buFont typeface="Calibri"/>
                        <a:buChar char="●"/>
                      </a:pPr>
                      <a:r>
                        <a:rPr lang="de-DE" sz="120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HPGe test</a:t>
                      </a:r>
                      <a:endParaRPr sz="1200" u="none" strike="noStrike" cap="none">
                        <a:solidFill>
                          <a:srgbClr val="0070C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457200" marR="0" lvl="0" indent="-3048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0"/>
                        </a:buClr>
                        <a:buSzPts val="1200"/>
                        <a:buFont typeface="Calibri"/>
                        <a:buChar char="●"/>
                      </a:pPr>
                      <a:r>
                        <a:rPr lang="de-DE" sz="1200" u="none" strike="noStrike" cap="none" baseline="3000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r>
                        <a:rPr lang="de-DE" sz="1200" baseline="3000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81</a:t>
                      </a:r>
                      <a:r>
                        <a:rPr lang="de-DE" sz="120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Ta</a:t>
                      </a:r>
                      <a:r>
                        <a:rPr lang="de-DE" sz="1200" u="none" strike="noStrike" cap="none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(n,γ)</a:t>
                      </a:r>
                      <a:endParaRPr sz="1200" u="none" strike="noStrike" cap="none">
                        <a:solidFill>
                          <a:srgbClr val="0070C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457200" marR="0" lvl="0" indent="-3048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0"/>
                        </a:buClr>
                        <a:buSzPts val="1200"/>
                        <a:buFont typeface="Calibri"/>
                        <a:buChar char="●"/>
                      </a:pPr>
                      <a:r>
                        <a:rPr lang="de-DE" sz="1200" baseline="3000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nat</a:t>
                      </a:r>
                      <a:r>
                        <a:rPr lang="de-DE" sz="120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Er</a:t>
                      </a:r>
                      <a:r>
                        <a:rPr lang="de-DE" sz="1200" u="none" strike="noStrike" cap="none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(n,γ)</a:t>
                      </a:r>
                      <a:endParaRPr sz="1200" u="none" strike="noStrike" cap="none">
                        <a:solidFill>
                          <a:srgbClr val="0070C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457200" marR="0" lvl="0" indent="-3048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0"/>
                        </a:buClr>
                        <a:buSzPts val="1200"/>
                        <a:buFont typeface="Calibri"/>
                        <a:buChar char="●"/>
                      </a:pPr>
                      <a:r>
                        <a:rPr lang="de-DE" sz="1200" baseline="3000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30</a:t>
                      </a:r>
                      <a:r>
                        <a:rPr lang="de-DE" sz="120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Si</a:t>
                      </a:r>
                      <a:r>
                        <a:rPr lang="de-DE" sz="1200" u="none" strike="noStrike" cap="none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(n,γ)</a:t>
                      </a:r>
                      <a:endParaRPr sz="1200" u="none" strike="noStrike" cap="none">
                        <a:solidFill>
                          <a:srgbClr val="0070C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457200" marR="0" lvl="0" indent="-3048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0"/>
                        </a:buClr>
                        <a:buSzPts val="1200"/>
                        <a:buFont typeface="Calibri"/>
                        <a:buChar char="●"/>
                      </a:pPr>
                      <a:r>
                        <a:rPr lang="de-DE" sz="1200" u="none" strike="noStrike" cap="none" baseline="3000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  <a:r>
                        <a:rPr lang="de-DE" sz="1200" baseline="3000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43</a:t>
                      </a:r>
                      <a:r>
                        <a:rPr lang="de-DE" sz="120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Am</a:t>
                      </a:r>
                      <a:r>
                        <a:rPr lang="de-DE" sz="1200" u="none" strike="noStrike" cap="none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(n,f)</a:t>
                      </a:r>
                      <a:endParaRPr sz="1200" u="none" strike="noStrike" cap="none">
                        <a:solidFill>
                          <a:srgbClr val="0070C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457200" marR="0" lvl="0" indent="-3048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0"/>
                        </a:buClr>
                        <a:buSzPts val="1200"/>
                        <a:buFont typeface="Calibri"/>
                        <a:buChar char="●"/>
                      </a:pPr>
                      <a:r>
                        <a:rPr lang="de-DE" sz="1200" baseline="3000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12</a:t>
                      </a:r>
                      <a:r>
                        <a:rPr lang="de-DE" sz="120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C(n,p/d/a) SADR</a:t>
                      </a:r>
                      <a:endParaRPr sz="1200">
                        <a:solidFill>
                          <a:srgbClr val="0070C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457200" lvl="0" indent="-3048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0"/>
                        </a:buClr>
                        <a:buSzPts val="1200"/>
                        <a:buFont typeface="Calibri"/>
                        <a:buChar char="●"/>
                      </a:pPr>
                      <a:r>
                        <a:rPr lang="de-DE" sz="1200" baseline="3000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12</a:t>
                      </a:r>
                      <a:r>
                        <a:rPr lang="de-DE" sz="120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C(n,p/d/a) DDX</a:t>
                      </a:r>
                      <a:endParaRPr sz="1200">
                        <a:solidFill>
                          <a:srgbClr val="0070C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457200" lvl="0" indent="-3048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0"/>
                        </a:buClr>
                        <a:buSzPts val="1200"/>
                        <a:buFont typeface="Calibri"/>
                        <a:buChar char="●"/>
                      </a:pPr>
                      <a:r>
                        <a:rPr lang="de-DE" sz="120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Ar-transmission</a:t>
                      </a:r>
                      <a:endParaRPr sz="1200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>
                        <a:solidFill>
                          <a:srgbClr val="0070C0"/>
                        </a:solidFill>
                        <a:highlight>
                          <a:srgbClr val="FFFF00"/>
                        </a:highlight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4572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>
                        <a:solidFill>
                          <a:srgbClr val="0070C0"/>
                        </a:solidFill>
                        <a:highlight>
                          <a:srgbClr val="FFFF00"/>
                        </a:highlight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lvl="0" indent="-3048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0"/>
                        </a:buClr>
                        <a:buSzPts val="1200"/>
                        <a:buFont typeface="Calibri"/>
                        <a:buChar char="●"/>
                      </a:pPr>
                      <a:r>
                        <a:rPr lang="de-DE" sz="120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(n,γ) optimization study</a:t>
                      </a:r>
                      <a:endParaRPr sz="1200" u="none" strike="noStrike" cap="none">
                        <a:solidFill>
                          <a:srgbClr val="0070C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457200" marR="0" lvl="0" indent="-3048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0"/>
                        </a:buClr>
                        <a:buSzPts val="1200"/>
                        <a:buFont typeface="Calibri"/>
                        <a:buChar char="●"/>
                      </a:pPr>
                      <a:r>
                        <a:rPr lang="de-DE" sz="1200" u="none" strike="noStrike" cap="none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de-DE" sz="120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d-stilbene test</a:t>
                      </a:r>
                      <a:endParaRPr sz="1200" u="none" strike="noStrike" cap="none">
                        <a:solidFill>
                          <a:srgbClr val="0070C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457200" marR="0" lvl="0" indent="-3048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0"/>
                        </a:buClr>
                        <a:buSzPts val="1200"/>
                        <a:buFont typeface="Calibri"/>
                        <a:buChar char="●"/>
                      </a:pPr>
                      <a:r>
                        <a:rPr lang="de-DE" sz="1200" u="none" strike="noStrike" cap="none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de-DE" sz="1200" baseline="3000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197</a:t>
                      </a:r>
                      <a:r>
                        <a:rPr lang="de-DE" sz="120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Au(n,γ) with 1cm &amp; 2cm B4C</a:t>
                      </a:r>
                      <a:endParaRPr sz="1200" u="none" strike="noStrike" cap="none">
                        <a:solidFill>
                          <a:srgbClr val="0070C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457200" lvl="0" indent="-3048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0"/>
                        </a:buClr>
                        <a:buSzPts val="1200"/>
                        <a:buFont typeface="Calibri"/>
                        <a:buChar char="●"/>
                      </a:pPr>
                      <a:r>
                        <a:rPr lang="de-DE" sz="120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de-DE" sz="1200" baseline="3000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76</a:t>
                      </a:r>
                      <a:r>
                        <a:rPr lang="de-DE" sz="120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Ce(n,γ) with  1cm &amp; 2cm B4C</a:t>
                      </a:r>
                      <a:endParaRPr sz="1200" u="none" strike="noStrike" cap="none">
                        <a:solidFill>
                          <a:srgbClr val="0070C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457200" lvl="0" indent="-3048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0"/>
                        </a:buClr>
                        <a:buSzPts val="1200"/>
                        <a:buFont typeface="Calibri"/>
                        <a:buChar char="●"/>
                      </a:pPr>
                      <a:r>
                        <a:rPr lang="de-DE" sz="1200" baseline="3000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243</a:t>
                      </a:r>
                      <a:r>
                        <a:rPr lang="de-DE" sz="120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Am(n,f)</a:t>
                      </a:r>
                      <a:endParaRPr sz="1200" u="none" strike="noStrike" cap="none">
                        <a:solidFill>
                          <a:srgbClr val="0070C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457200" lvl="0" indent="-3048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0"/>
                        </a:buClr>
                        <a:buSzPts val="1200"/>
                        <a:buFont typeface="Calibri"/>
                        <a:buChar char="●"/>
                      </a:pPr>
                      <a:r>
                        <a:rPr lang="de-DE" sz="1200" baseline="3000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30</a:t>
                      </a:r>
                      <a:r>
                        <a:rPr lang="de-DE" sz="120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Si(n,γ)</a:t>
                      </a:r>
                      <a:endParaRPr sz="1200" u="none" strike="noStrike" cap="none">
                        <a:solidFill>
                          <a:srgbClr val="0070C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457200" lvl="0" indent="-3048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0"/>
                        </a:buClr>
                        <a:buSzPts val="1200"/>
                        <a:buFont typeface="Calibri"/>
                        <a:buChar char="●"/>
                      </a:pPr>
                      <a:r>
                        <a:rPr lang="de-DE" sz="1200" baseline="3000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64</a:t>
                      </a:r>
                      <a:r>
                        <a:rPr lang="de-DE" sz="120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Ni(n,γ)</a:t>
                      </a:r>
                      <a:endParaRPr sz="1200" u="none" strike="noStrike" cap="none">
                        <a:solidFill>
                          <a:srgbClr val="0070C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457200" lvl="0" indent="-3048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0"/>
                        </a:buClr>
                        <a:buSzPts val="1200"/>
                        <a:buFont typeface="Calibri"/>
                        <a:buChar char="●"/>
                      </a:pPr>
                      <a:r>
                        <a:rPr lang="de-DE" sz="1200" baseline="3000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26</a:t>
                      </a:r>
                      <a:r>
                        <a:rPr lang="de-DE" sz="120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Al(n,p/a) </a:t>
                      </a:r>
                      <a:endParaRPr sz="1200" u="none" strike="noStrike" cap="none">
                        <a:solidFill>
                          <a:srgbClr val="0070C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457200" lvl="0" indent="-3048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ts val="1200"/>
                        <a:buFont typeface="Calibri"/>
                        <a:buChar char="●"/>
                      </a:pPr>
                      <a:r>
                        <a:rPr lang="de-DE" sz="12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(n,p/d/a) SADR</a:t>
                      </a:r>
                      <a:endParaRPr sz="1200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457200" lvl="0" indent="-3048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0"/>
                        </a:buClr>
                        <a:buSzPts val="1200"/>
                        <a:buFont typeface="Calibri"/>
                        <a:buChar char="●"/>
                      </a:pPr>
                      <a:r>
                        <a:rPr lang="de-DE" sz="120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Si det. test for (n,cp)</a:t>
                      </a:r>
                      <a:endParaRPr sz="1200">
                        <a:solidFill>
                          <a:srgbClr val="0070C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457200" lvl="0" indent="-3048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0"/>
                        </a:buClr>
                        <a:buSzPts val="1200"/>
                        <a:buFont typeface="Calibri"/>
                        <a:buChar char="●"/>
                      </a:pPr>
                      <a:r>
                        <a:rPr lang="de-DE" sz="120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X17 2nd part of in-beam test</a:t>
                      </a:r>
                      <a:endParaRPr sz="1200">
                        <a:solidFill>
                          <a:srgbClr val="0070C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1200" u="none" strike="noStrike" cap="none">
                        <a:solidFill>
                          <a:srgbClr val="0070C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lvl="0" indent="-3048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0"/>
                        </a:buClr>
                        <a:buSzPts val="1200"/>
                        <a:buFont typeface="Calibri"/>
                        <a:buChar char="●"/>
                      </a:pPr>
                      <a:r>
                        <a:rPr lang="de-DE" sz="1200" u="none" strike="noStrike" cap="none" baseline="3000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197</a:t>
                      </a:r>
                      <a:r>
                        <a:rPr lang="de-DE" sz="1200" u="none" strike="noStrike" cap="none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Au(n,γ)</a:t>
                      </a:r>
                      <a:endParaRPr sz="1200" u="none" strike="noStrike" cap="none">
                        <a:solidFill>
                          <a:srgbClr val="0070C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457200" marR="0" lvl="0" indent="-3048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0"/>
                        </a:buClr>
                        <a:buSzPts val="1200"/>
                        <a:buFont typeface="Calibri"/>
                        <a:buChar char="●"/>
                      </a:pPr>
                      <a:r>
                        <a:rPr lang="de-DE" sz="1200" u="none" strike="noStrike" cap="none" baseline="3000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140</a:t>
                      </a:r>
                      <a:r>
                        <a:rPr lang="de-DE" sz="1200" u="none" strike="noStrike" cap="none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Ce(n,γ)</a:t>
                      </a:r>
                      <a:endParaRPr sz="1200" u="none" strike="noStrike" cap="none">
                        <a:solidFill>
                          <a:srgbClr val="0070C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457200" marR="0" lvl="0" indent="-3048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0"/>
                        </a:buClr>
                        <a:buSzPts val="1200"/>
                        <a:buFont typeface="Calibri"/>
                        <a:buChar char="●"/>
                      </a:pPr>
                      <a:r>
                        <a:rPr lang="de-DE" sz="1200" u="none" strike="noStrike" cap="none" baseline="3000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94</a:t>
                      </a:r>
                      <a:r>
                        <a:rPr lang="de-DE" sz="1200" u="none" strike="noStrike" cap="none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Zr(n,γ)</a:t>
                      </a:r>
                      <a:endParaRPr sz="1200" u="none" strike="noStrike" cap="none">
                        <a:solidFill>
                          <a:srgbClr val="0070C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457200" marR="0" lvl="0" indent="-3048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0"/>
                        </a:buClr>
                        <a:buSzPts val="1200"/>
                        <a:buFont typeface="Calibri"/>
                        <a:buChar char="●"/>
                      </a:pPr>
                      <a:r>
                        <a:rPr lang="de-DE" sz="120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Diamond det. test</a:t>
                      </a:r>
                      <a:endParaRPr sz="1200">
                        <a:solidFill>
                          <a:srgbClr val="0070C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457200" marR="0" lvl="0" indent="-3048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0"/>
                        </a:buClr>
                        <a:buSzPts val="1200"/>
                        <a:buFont typeface="Calibri"/>
                        <a:buChar char="●"/>
                      </a:pPr>
                      <a:r>
                        <a:rPr lang="de-DE" sz="120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SiC </a:t>
                      </a:r>
                      <a:endParaRPr sz="1200">
                        <a:solidFill>
                          <a:srgbClr val="0070C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457200" marR="0" lvl="0" indent="-3048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0"/>
                        </a:buClr>
                        <a:buSzPts val="1200"/>
                        <a:buFont typeface="Calibri"/>
                        <a:buChar char="●"/>
                      </a:pPr>
                      <a:r>
                        <a:rPr lang="de-DE" sz="120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Background </a:t>
                      </a:r>
                      <a:endParaRPr sz="1200">
                        <a:solidFill>
                          <a:srgbClr val="0070C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>
                        <a:solidFill>
                          <a:srgbClr val="0070C0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31" name="Google Shape;231;g26043026e3b_0_6"/>
          <p:cNvSpPr txBox="1"/>
          <p:nvPr/>
        </p:nvSpPr>
        <p:spPr>
          <a:xfrm>
            <a:off x="271700" y="3970650"/>
            <a:ext cx="7019700" cy="264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600"/>
              <a:buFont typeface="Arial"/>
              <a:buChar char="●"/>
            </a:pPr>
            <a:r>
              <a:rPr lang="de-DE" sz="1600">
                <a:solidFill>
                  <a:srgbClr val="0070C0"/>
                </a:solidFill>
              </a:rPr>
              <a:t>4</a:t>
            </a:r>
            <a:r>
              <a:rPr lang="de-DE" sz="1600" b="0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neutron capture reactions</a:t>
            </a:r>
            <a:endParaRPr sz="1600" b="0" i="0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600"/>
              <a:buChar char="●"/>
            </a:pPr>
            <a:r>
              <a:rPr lang="de-DE" sz="1600">
                <a:solidFill>
                  <a:srgbClr val="0070C0"/>
                </a:solidFill>
              </a:rPr>
              <a:t>2 (n,cp) reactions</a:t>
            </a:r>
            <a:endParaRPr sz="1600">
              <a:solidFill>
                <a:srgbClr val="0070C0"/>
              </a:solidFill>
            </a:endParaRPr>
          </a:p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600"/>
              <a:buFont typeface="Arial"/>
              <a:buChar char="●"/>
            </a:pPr>
            <a:r>
              <a:rPr lang="de-DE" sz="1600" b="0" i="0" u="none" strike="noStrike" cap="none" baseline="30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de-DE" sz="1600" baseline="30000">
                <a:solidFill>
                  <a:srgbClr val="0070C0"/>
                </a:solidFill>
              </a:rPr>
              <a:t>43</a:t>
            </a:r>
            <a:r>
              <a:rPr lang="de-DE" sz="1600">
                <a:solidFill>
                  <a:srgbClr val="0070C0"/>
                </a:solidFill>
              </a:rPr>
              <a:t>Am</a:t>
            </a:r>
            <a:r>
              <a:rPr lang="de-DE" sz="1600" b="0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fission </a:t>
            </a:r>
            <a:r>
              <a:rPr lang="de-DE" sz="1600">
                <a:solidFill>
                  <a:srgbClr val="0070C0"/>
                </a:solidFill>
              </a:rPr>
              <a:t>study covering 11 orders of magnitude of neutron energies</a:t>
            </a:r>
            <a:endParaRPr sz="1600" b="0" i="0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600"/>
              <a:buFont typeface="Arial"/>
              <a:buChar char="●"/>
            </a:pPr>
            <a:r>
              <a:rPr lang="de-DE" sz="1600">
                <a:solidFill>
                  <a:srgbClr val="0070C0"/>
                </a:solidFill>
              </a:rPr>
              <a:t>2</a:t>
            </a:r>
            <a:r>
              <a:rPr lang="de-DE" sz="1600" b="0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neutron capture reactions have been (further) studied at NEAR and EAR2 with different B4C filter configurations; Activation technique; MACS for different stellar temperatures; </a:t>
            </a:r>
            <a:endParaRPr sz="1600" b="0" i="0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600"/>
              <a:buChar char="●"/>
            </a:pPr>
            <a:r>
              <a:rPr lang="de-DE" sz="1600">
                <a:solidFill>
                  <a:srgbClr val="0070C0"/>
                </a:solidFill>
              </a:rPr>
              <a:t>NEAR beam profile, flux and background measurements</a:t>
            </a:r>
            <a:endParaRPr sz="1600">
              <a:solidFill>
                <a:srgbClr val="0070C0"/>
              </a:solidFill>
            </a:endParaRPr>
          </a:p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600"/>
              <a:buFont typeface="Arial"/>
              <a:buChar char="●"/>
            </a:pPr>
            <a:r>
              <a:rPr lang="de-DE" sz="1600">
                <a:solidFill>
                  <a:srgbClr val="0070C0"/>
                </a:solidFill>
              </a:rPr>
              <a:t>9</a:t>
            </a:r>
            <a:r>
              <a:rPr lang="de-DE" sz="1600" b="0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detector development projects have been accomplished successfully</a:t>
            </a:r>
            <a:endParaRPr sz="1600" b="0" i="0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600"/>
              <a:buFont typeface="Arial"/>
              <a:buChar char="●"/>
            </a:pPr>
            <a:r>
              <a:rPr lang="de-DE" sz="1600">
                <a:solidFill>
                  <a:srgbClr val="0070C0"/>
                </a:solidFill>
              </a:rPr>
              <a:t>First transmission measurement at n_TOF was realized</a:t>
            </a:r>
            <a:r>
              <a:rPr lang="de-DE" sz="1600" b="0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600" b="0" i="0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g26043026e3b_0_6"/>
          <p:cNvSpPr/>
          <p:nvPr/>
        </p:nvSpPr>
        <p:spPr>
          <a:xfrm>
            <a:off x="1884300" y="153750"/>
            <a:ext cx="8423400" cy="69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de-DE" sz="4000" b="1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Highlights of the 202</a:t>
            </a:r>
            <a:r>
              <a:rPr lang="de-DE" sz="40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r>
              <a:rPr lang="de-DE" sz="4000" b="1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n_TOF campaign</a:t>
            </a:r>
            <a:endParaRPr sz="4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3" name="Google Shape;233;g26043026e3b_0_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5075" y="1006050"/>
            <a:ext cx="4321459" cy="24688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g26043026e3b_0_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25075" y="3627252"/>
            <a:ext cx="4510618" cy="25768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26043026e3b_0_111"/>
          <p:cNvSpPr txBox="1">
            <a:spLocks noGrp="1"/>
          </p:cNvSpPr>
          <p:nvPr>
            <p:ph type="title" idx="4294967295"/>
          </p:nvPr>
        </p:nvSpPr>
        <p:spPr>
          <a:xfrm>
            <a:off x="781560" y="0"/>
            <a:ext cx="10515300" cy="132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76EC5"/>
              </a:buClr>
              <a:buSzPts val="4000"/>
              <a:buFont typeface="Calibri"/>
              <a:buNone/>
            </a:pPr>
            <a:r>
              <a:rPr lang="de-DE" sz="4000" b="1" i="0" u="none" strike="noStrike" cap="none">
                <a:solidFill>
                  <a:srgbClr val="376EC5"/>
                </a:solidFill>
                <a:latin typeface="Calibri"/>
                <a:ea typeface="Calibri"/>
                <a:cs typeface="Calibri"/>
                <a:sym typeface="Calibri"/>
              </a:rPr>
              <a:t>PoT status</a:t>
            </a:r>
            <a:endParaRPr sz="40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" name="Google Shape;240;g26043026e3b_0_111"/>
          <p:cNvSpPr/>
          <p:nvPr/>
        </p:nvSpPr>
        <p:spPr>
          <a:xfrm>
            <a:off x="263125" y="1565625"/>
            <a:ext cx="4670400" cy="30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457200" marR="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500"/>
              <a:buFont typeface="Calibri"/>
              <a:buChar char="●"/>
            </a:pPr>
            <a:r>
              <a:rPr lang="de-DE" sz="2500" b="1" i="0" u="none" strike="noStrike" cap="none">
                <a:solidFill>
                  <a:srgbClr val="0070C0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We received (=2.3E19) more </a:t>
            </a:r>
            <a:r>
              <a:rPr lang="de-DE" sz="2500" b="1">
                <a:solidFill>
                  <a:srgbClr val="0070C0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protons than expected (=2.</a:t>
            </a:r>
            <a:endParaRPr sz="2500" b="1" i="0" u="none" strike="noStrike" cap="none">
              <a:solidFill>
                <a:srgbClr val="0070C0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500" b="1">
                <a:solidFill>
                  <a:srgbClr val="0070C0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2.03E19) = </a:t>
            </a:r>
            <a:r>
              <a:rPr lang="de-DE" sz="2500" b="1">
                <a:solidFill>
                  <a:srgbClr val="FF0000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1.14E17 p/day</a:t>
            </a:r>
            <a:endParaRPr sz="2500" b="1">
              <a:solidFill>
                <a:srgbClr val="FF0000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500"/>
              <a:buFont typeface="Calibri"/>
              <a:buChar char="●"/>
            </a:pPr>
            <a:r>
              <a:rPr lang="de-DE" sz="2500" b="1">
                <a:solidFill>
                  <a:srgbClr val="0070C0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All experimental campaigns received the approved number of protons</a:t>
            </a:r>
            <a:endParaRPr sz="2500" b="1" i="0" u="none" strike="noStrike" cap="none">
              <a:solidFill>
                <a:srgbClr val="0070C0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500"/>
              <a:buFont typeface="Calibri"/>
              <a:buChar char="●"/>
            </a:pPr>
            <a:r>
              <a:rPr lang="de-DE" sz="2500" b="1">
                <a:solidFill>
                  <a:srgbClr val="0070C0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Flexibility on the pulse intensity</a:t>
            </a:r>
            <a:endParaRPr sz="2500" b="1" i="0" u="none" strike="noStrike" cap="none">
              <a:solidFill>
                <a:srgbClr val="0070C0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500"/>
              <a:buFont typeface="Calibri"/>
              <a:buChar char="●"/>
            </a:pPr>
            <a:r>
              <a:rPr lang="de-DE" sz="2500" b="1" i="0" u="none" strike="noStrike" cap="none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Many thanks to the PS teams!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" name="Google Shape;241;g26043026e3b_0_111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9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/>
              <a:t>5</a:t>
            </a:fld>
            <a:endParaRPr/>
          </a:p>
        </p:txBody>
      </p:sp>
      <p:pic>
        <p:nvPicPr>
          <p:cNvPr id="242" name="Google Shape;242;g26043026e3b_0_1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3525" y="1222910"/>
            <a:ext cx="6953677" cy="47083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g26043026e3b_0_1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42250" y="1367550"/>
            <a:ext cx="4129556" cy="2796126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g26043026e3b_0_118"/>
          <p:cNvSpPr txBox="1">
            <a:spLocks noGrp="1"/>
          </p:cNvSpPr>
          <p:nvPr>
            <p:ph type="title" idx="4294967295"/>
          </p:nvPr>
        </p:nvSpPr>
        <p:spPr>
          <a:xfrm>
            <a:off x="781560" y="0"/>
            <a:ext cx="10515300" cy="132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76EC5"/>
              </a:buClr>
              <a:buSzPts val="4000"/>
              <a:buFont typeface="Calibri"/>
              <a:buNone/>
            </a:pPr>
            <a:r>
              <a:rPr lang="de-DE" sz="4000" b="1" i="0" u="none" strike="noStrike" cap="none">
                <a:solidFill>
                  <a:srgbClr val="376EC5"/>
                </a:solidFill>
                <a:latin typeface="Calibri"/>
                <a:ea typeface="Calibri"/>
                <a:cs typeface="Calibri"/>
                <a:sym typeface="Calibri"/>
              </a:rPr>
              <a:t>PoT status</a:t>
            </a:r>
            <a:endParaRPr sz="40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Google Shape;249;g26043026e3b_0_118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9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/>
              <a:t>6</a:t>
            </a:fld>
            <a:endParaRPr/>
          </a:p>
        </p:txBody>
      </p:sp>
      <p:pic>
        <p:nvPicPr>
          <p:cNvPr id="250" name="Google Shape;250;g26043026e3b_0_1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975" y="1325100"/>
            <a:ext cx="4221375" cy="2796125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g26043026e3b_0_118"/>
          <p:cNvSpPr txBox="1"/>
          <p:nvPr/>
        </p:nvSpPr>
        <p:spPr>
          <a:xfrm>
            <a:off x="3546300" y="2712075"/>
            <a:ext cx="691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b="1">
                <a:solidFill>
                  <a:srgbClr val="0070C0"/>
                </a:solidFill>
              </a:rPr>
              <a:t>2022</a:t>
            </a:r>
            <a:endParaRPr b="1">
              <a:solidFill>
                <a:srgbClr val="0070C0"/>
              </a:solidFill>
            </a:endParaRPr>
          </a:p>
        </p:txBody>
      </p:sp>
      <p:sp>
        <p:nvSpPr>
          <p:cNvPr id="252" name="Google Shape;252;g26043026e3b_0_118"/>
          <p:cNvSpPr txBox="1"/>
          <p:nvPr/>
        </p:nvSpPr>
        <p:spPr>
          <a:xfrm>
            <a:off x="7797875" y="2712075"/>
            <a:ext cx="691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b="1">
                <a:solidFill>
                  <a:srgbClr val="0070C0"/>
                </a:solidFill>
              </a:rPr>
              <a:t>2023</a:t>
            </a:r>
            <a:endParaRPr b="1">
              <a:solidFill>
                <a:srgbClr val="0070C0"/>
              </a:solidFill>
            </a:endParaRPr>
          </a:p>
        </p:txBody>
      </p:sp>
      <p:cxnSp>
        <p:nvCxnSpPr>
          <p:cNvPr id="253" name="Google Shape;253;g26043026e3b_0_118"/>
          <p:cNvCxnSpPr/>
          <p:nvPr/>
        </p:nvCxnSpPr>
        <p:spPr>
          <a:xfrm>
            <a:off x="6024938" y="3112275"/>
            <a:ext cx="28500" cy="10530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stealth" w="med" len="med"/>
            <a:tailEnd type="none" w="med" len="med"/>
          </a:ln>
        </p:spPr>
      </p:cxnSp>
      <p:sp>
        <p:nvSpPr>
          <p:cNvPr id="254" name="Google Shape;254;g26043026e3b_0_118"/>
          <p:cNvSpPr txBox="1"/>
          <p:nvPr/>
        </p:nvSpPr>
        <p:spPr>
          <a:xfrm>
            <a:off x="4777150" y="4184225"/>
            <a:ext cx="3711900" cy="61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b="1">
                <a:solidFill>
                  <a:srgbClr val="FF0000"/>
                </a:solidFill>
              </a:rPr>
              <a:t>Average proton beam intensity upper limit: 167E10pps -&gt; 220E10pps; 09.06.2023</a:t>
            </a:r>
            <a:endParaRPr b="1">
              <a:solidFill>
                <a:srgbClr val="FF0000"/>
              </a:solidFill>
            </a:endParaRPr>
          </a:p>
        </p:txBody>
      </p:sp>
      <p:pic>
        <p:nvPicPr>
          <p:cNvPr id="255" name="Google Shape;255;g26043026e3b_0_1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076534" y="1477500"/>
            <a:ext cx="2963066" cy="4555057"/>
          </a:xfrm>
          <a:prstGeom prst="rect">
            <a:avLst/>
          </a:prstGeom>
          <a:noFill/>
          <a:ln>
            <a:noFill/>
          </a:ln>
        </p:spPr>
      </p:pic>
      <p:sp>
        <p:nvSpPr>
          <p:cNvPr id="256" name="Google Shape;256;g26043026e3b_0_118"/>
          <p:cNvSpPr txBox="1"/>
          <p:nvPr/>
        </p:nvSpPr>
        <p:spPr>
          <a:xfrm>
            <a:off x="2556550" y="5669950"/>
            <a:ext cx="54645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 b="1">
                <a:solidFill>
                  <a:schemeClr val="accent6"/>
                </a:solidFill>
              </a:rPr>
              <a:t>Many thanks to SY-STI, RP, and PS teams!</a:t>
            </a:r>
            <a:endParaRPr sz="2000" b="1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14d494a1e8d_0_38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9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/>
              <a:t>7</a:t>
            </a:fld>
            <a:endParaRPr/>
          </a:p>
        </p:txBody>
      </p:sp>
      <p:sp>
        <p:nvSpPr>
          <p:cNvPr id="262" name="Google Shape;262;g14d494a1e8d_0_38"/>
          <p:cNvSpPr/>
          <p:nvPr/>
        </p:nvSpPr>
        <p:spPr>
          <a:xfrm>
            <a:off x="1884300" y="153750"/>
            <a:ext cx="8423400" cy="69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de-DE" sz="4000" b="1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Issues during the 202</a:t>
            </a:r>
            <a:r>
              <a:rPr lang="de-DE" sz="40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r>
              <a:rPr lang="de-DE" sz="4000" b="1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campaign</a:t>
            </a:r>
            <a:endParaRPr sz="4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3" name="Google Shape;263;g14d494a1e8d_0_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9275" y="1084775"/>
            <a:ext cx="4476795" cy="2769725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g14d494a1e8d_0_38"/>
          <p:cNvSpPr txBox="1"/>
          <p:nvPr/>
        </p:nvSpPr>
        <p:spPr>
          <a:xfrm>
            <a:off x="3341000" y="1639925"/>
            <a:ext cx="1036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0000"/>
                </a:solidFill>
              </a:rPr>
              <a:t>2022</a:t>
            </a:r>
            <a:endParaRPr>
              <a:solidFill>
                <a:srgbClr val="FF0000"/>
              </a:solidFill>
            </a:endParaRPr>
          </a:p>
        </p:txBody>
      </p:sp>
      <p:pic>
        <p:nvPicPr>
          <p:cNvPr id="265" name="Google Shape;265;g14d494a1e8d_0_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9275" y="3977150"/>
            <a:ext cx="4476800" cy="2769700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g14d494a1e8d_0_38"/>
          <p:cNvSpPr txBox="1"/>
          <p:nvPr/>
        </p:nvSpPr>
        <p:spPr>
          <a:xfrm>
            <a:off x="725575" y="4178775"/>
            <a:ext cx="4110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0000"/>
                </a:solidFill>
              </a:rPr>
              <a:t>Start of 2023 campaign when ppp&gt;400E10 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267" name="Google Shape;267;g14d494a1e8d_0_38"/>
          <p:cNvSpPr txBox="1"/>
          <p:nvPr/>
        </p:nvSpPr>
        <p:spPr>
          <a:xfrm>
            <a:off x="5479350" y="1084775"/>
            <a:ext cx="59973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b="1">
                <a:solidFill>
                  <a:srgbClr val="0070C0"/>
                </a:solidFill>
              </a:rPr>
              <a:t>Beam start at 03.04.2023 - FTN line commissioning</a:t>
            </a:r>
            <a:endParaRPr sz="1800" b="1">
              <a:solidFill>
                <a:srgbClr val="0070C0"/>
              </a:solidFill>
            </a:endParaRPr>
          </a:p>
        </p:txBody>
      </p:sp>
      <p:pic>
        <p:nvPicPr>
          <p:cNvPr id="268" name="Google Shape;268;g14d494a1e8d_0_3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79350" y="2040125"/>
            <a:ext cx="5343600" cy="3305987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g14d494a1e8d_0_38"/>
          <p:cNvSpPr txBox="1"/>
          <p:nvPr/>
        </p:nvSpPr>
        <p:spPr>
          <a:xfrm>
            <a:off x="5479350" y="1546475"/>
            <a:ext cx="5343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0000"/>
                </a:solidFill>
              </a:rPr>
              <a:t>2023 after going back to the previous SEM grid el. chain  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270" name="Google Shape;270;g14d494a1e8d_0_38"/>
          <p:cNvSpPr txBox="1"/>
          <p:nvPr/>
        </p:nvSpPr>
        <p:spPr>
          <a:xfrm>
            <a:off x="5479350" y="5439550"/>
            <a:ext cx="5275800" cy="10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900">
                <a:solidFill>
                  <a:srgbClr val="0070C0"/>
                </a:solidFill>
              </a:rPr>
              <a:t>YETS 2023-24: Installation of new SEM grid detector head (larger aperture, more channels)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Google Shape;275;g26043026e3b_0_2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17300" y="2205000"/>
            <a:ext cx="5047325" cy="1584550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Google Shape;276;g26043026e3b_0_249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9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/>
              <a:t>8</a:t>
            </a:fld>
            <a:endParaRPr/>
          </a:p>
        </p:txBody>
      </p:sp>
      <p:sp>
        <p:nvSpPr>
          <p:cNvPr id="277" name="Google Shape;277;g26043026e3b_0_249"/>
          <p:cNvSpPr/>
          <p:nvPr/>
        </p:nvSpPr>
        <p:spPr>
          <a:xfrm>
            <a:off x="1884300" y="153750"/>
            <a:ext cx="8423400" cy="69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de-DE" sz="4000" b="1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Issues during the 202</a:t>
            </a:r>
            <a:r>
              <a:rPr lang="de-DE" sz="40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r>
              <a:rPr lang="de-DE" sz="4000" b="1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campaign</a:t>
            </a:r>
            <a:endParaRPr sz="4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8" name="Google Shape;278;g26043026e3b_0_2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4812" y="2205000"/>
            <a:ext cx="6405673" cy="4516324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g26043026e3b_0_249"/>
          <p:cNvSpPr/>
          <p:nvPr/>
        </p:nvSpPr>
        <p:spPr>
          <a:xfrm>
            <a:off x="285549" y="6246725"/>
            <a:ext cx="6184200" cy="474600"/>
          </a:xfrm>
          <a:prstGeom prst="rect">
            <a:avLst/>
          </a:prstGeom>
          <a:solidFill>
            <a:srgbClr val="FF0000">
              <a:alpha val="29800"/>
            </a:srgb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" name="Google Shape;280;g26043026e3b_0_249"/>
          <p:cNvSpPr txBox="1"/>
          <p:nvPr/>
        </p:nvSpPr>
        <p:spPr>
          <a:xfrm>
            <a:off x="271650" y="1007900"/>
            <a:ext cx="11648700" cy="77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900" b="1">
                <a:solidFill>
                  <a:srgbClr val="0070C0"/>
                </a:solidFill>
              </a:rPr>
              <a:t>n_TOF target borated water filter leak on 16/6/2023: </a:t>
            </a:r>
            <a:r>
              <a:rPr lang="de-DE" sz="1900">
                <a:solidFill>
                  <a:srgbClr val="0070C0"/>
                </a:solidFill>
              </a:rPr>
              <a:t>Thankfully a backup filter was available!</a:t>
            </a:r>
            <a:endParaRPr sz="1900">
              <a:solidFill>
                <a:srgbClr val="0070C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900">
                <a:solidFill>
                  <a:srgbClr val="0070C0"/>
                </a:solidFill>
              </a:rPr>
              <a:t>Many thanks to: Ch. Saury, N. Roget, Cl. Pruneau for the successful intervention!</a:t>
            </a:r>
            <a:endParaRPr sz="1900">
              <a:solidFill>
                <a:srgbClr val="0070C0"/>
              </a:solidFill>
            </a:endParaRPr>
          </a:p>
        </p:txBody>
      </p:sp>
      <p:sp>
        <p:nvSpPr>
          <p:cNvPr id="281" name="Google Shape;281;g26043026e3b_0_249"/>
          <p:cNvSpPr txBox="1"/>
          <p:nvPr/>
        </p:nvSpPr>
        <p:spPr>
          <a:xfrm>
            <a:off x="6873150" y="4378000"/>
            <a:ext cx="5047200" cy="16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900">
                <a:solidFill>
                  <a:srgbClr val="0070C0"/>
                </a:solidFill>
              </a:rPr>
              <a:t>YETS 2023-24: Cooling station upgrade (extend confinement to the entire station + additional retention vessels for the moderator skids, as requested by the tripartite)</a:t>
            </a:r>
            <a:endParaRPr sz="1900">
              <a:solidFill>
                <a:srgbClr val="0070C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29eaf104f2d_0_13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9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/>
              <a:t>9</a:t>
            </a:fld>
            <a:endParaRPr/>
          </a:p>
        </p:txBody>
      </p:sp>
      <p:sp>
        <p:nvSpPr>
          <p:cNvPr id="287" name="Google Shape;287;g29eaf104f2d_0_13"/>
          <p:cNvSpPr/>
          <p:nvPr/>
        </p:nvSpPr>
        <p:spPr>
          <a:xfrm>
            <a:off x="1884300" y="153750"/>
            <a:ext cx="8423400" cy="69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de-DE" sz="4000" b="1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Issues during the 202</a:t>
            </a:r>
            <a:r>
              <a:rPr lang="de-DE" sz="40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r>
              <a:rPr lang="de-DE" sz="4000" b="1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campaign</a:t>
            </a:r>
            <a:endParaRPr sz="4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g29eaf104f2d_0_13"/>
          <p:cNvSpPr txBox="1"/>
          <p:nvPr/>
        </p:nvSpPr>
        <p:spPr>
          <a:xfrm>
            <a:off x="271650" y="1007900"/>
            <a:ext cx="11648700" cy="77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900" b="1" dirty="0">
                <a:solidFill>
                  <a:srgbClr val="0070C0"/>
                </a:solidFill>
              </a:rPr>
              <a:t>The </a:t>
            </a:r>
            <a:r>
              <a:rPr lang="de-DE" sz="1900" b="1" dirty="0" err="1">
                <a:solidFill>
                  <a:srgbClr val="0070C0"/>
                </a:solidFill>
              </a:rPr>
              <a:t>ringing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problem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is</a:t>
            </a:r>
            <a:r>
              <a:rPr lang="de-DE" sz="1900" b="1" dirty="0">
                <a:solidFill>
                  <a:srgbClr val="0070C0"/>
                </a:solidFill>
              </a:rPr>
              <a:t> still </a:t>
            </a:r>
            <a:r>
              <a:rPr lang="de-DE" sz="1900" b="1" dirty="0" err="1">
                <a:solidFill>
                  <a:srgbClr val="0070C0"/>
                </a:solidFill>
              </a:rPr>
              <a:t>there</a:t>
            </a:r>
            <a:r>
              <a:rPr lang="de-DE" sz="1900" b="1" dirty="0">
                <a:solidFill>
                  <a:srgbClr val="0070C0"/>
                </a:solidFill>
              </a:rPr>
              <a:t>! </a:t>
            </a:r>
            <a:endParaRPr sz="1900" b="1" dirty="0">
              <a:solidFill>
                <a:srgbClr val="0070C0"/>
              </a:solidFill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900"/>
              <a:buChar char="●"/>
            </a:pPr>
            <a:r>
              <a:rPr lang="de-DE" sz="1900" dirty="0">
                <a:solidFill>
                  <a:srgbClr val="0070C0"/>
                </a:solidFill>
              </a:rPr>
              <a:t>This </a:t>
            </a:r>
            <a:r>
              <a:rPr lang="de-DE" sz="1900" dirty="0" err="1">
                <a:solidFill>
                  <a:srgbClr val="0070C0"/>
                </a:solidFill>
              </a:rPr>
              <a:t>is</a:t>
            </a:r>
            <a:r>
              <a:rPr lang="de-DE" sz="1900" dirty="0">
                <a:solidFill>
                  <a:srgbClr val="0070C0"/>
                </a:solidFill>
              </a:rPr>
              <a:t> a beam </a:t>
            </a:r>
            <a:r>
              <a:rPr lang="de-DE" sz="1900" dirty="0" err="1">
                <a:solidFill>
                  <a:srgbClr val="0070C0"/>
                </a:solidFill>
              </a:rPr>
              <a:t>related</a:t>
            </a:r>
            <a:r>
              <a:rPr lang="de-DE" sz="1900" dirty="0">
                <a:solidFill>
                  <a:srgbClr val="0070C0"/>
                </a:solidFill>
              </a:rPr>
              <a:t> </a:t>
            </a:r>
            <a:r>
              <a:rPr lang="de-DE" sz="1900" dirty="0" err="1">
                <a:solidFill>
                  <a:srgbClr val="0070C0"/>
                </a:solidFill>
              </a:rPr>
              <a:t>problem</a:t>
            </a:r>
            <a:r>
              <a:rPr lang="de-DE" sz="1900" dirty="0">
                <a:solidFill>
                  <a:srgbClr val="0070C0"/>
                </a:solidFill>
              </a:rPr>
              <a:t> </a:t>
            </a:r>
            <a:r>
              <a:rPr lang="de-DE" sz="1900" dirty="0" err="1">
                <a:solidFill>
                  <a:srgbClr val="0070C0"/>
                </a:solidFill>
              </a:rPr>
              <a:t>appeared</a:t>
            </a:r>
            <a:r>
              <a:rPr lang="de-DE" sz="1900" dirty="0">
                <a:solidFill>
                  <a:srgbClr val="0070C0"/>
                </a:solidFill>
              </a:rPr>
              <a:t> in EAR1 </a:t>
            </a:r>
            <a:r>
              <a:rPr lang="de-DE" sz="1900" dirty="0" err="1">
                <a:solidFill>
                  <a:srgbClr val="0070C0"/>
                </a:solidFill>
              </a:rPr>
              <a:t>during</a:t>
            </a:r>
            <a:r>
              <a:rPr lang="de-DE" sz="1900" dirty="0">
                <a:solidFill>
                  <a:srgbClr val="0070C0"/>
                </a:solidFill>
              </a:rPr>
              <a:t> 2022 </a:t>
            </a:r>
            <a:r>
              <a:rPr lang="de-DE" sz="1900" dirty="0" err="1">
                <a:solidFill>
                  <a:srgbClr val="0070C0"/>
                </a:solidFill>
              </a:rPr>
              <a:t>onwards</a:t>
            </a:r>
            <a:endParaRPr sz="1900" dirty="0">
              <a:solidFill>
                <a:srgbClr val="0070C0"/>
              </a:solidFill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900"/>
              <a:buChar char="●"/>
            </a:pPr>
            <a:r>
              <a:rPr lang="de-DE" sz="1900" b="1" dirty="0" err="1">
                <a:solidFill>
                  <a:srgbClr val="0070C0"/>
                </a:solidFill>
              </a:rPr>
              <a:t>For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some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detectors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the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problems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is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solved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dirty="0" err="1">
                <a:solidFill>
                  <a:srgbClr val="FF0000"/>
                </a:solidFill>
              </a:rPr>
              <a:t>for</a:t>
            </a:r>
            <a:r>
              <a:rPr lang="de-DE" sz="1900" dirty="0">
                <a:solidFill>
                  <a:srgbClr val="FF0000"/>
                </a:solidFill>
              </a:rPr>
              <a:t> </a:t>
            </a:r>
            <a:r>
              <a:rPr lang="de-DE" sz="1900" dirty="0" err="1">
                <a:solidFill>
                  <a:srgbClr val="FF0000"/>
                </a:solidFill>
              </a:rPr>
              <a:t>others</a:t>
            </a:r>
            <a:r>
              <a:rPr lang="de-DE" sz="1900" dirty="0">
                <a:solidFill>
                  <a:srgbClr val="FF0000"/>
                </a:solidFill>
              </a:rPr>
              <a:t> </a:t>
            </a:r>
            <a:r>
              <a:rPr lang="de-DE" sz="1900" dirty="0" err="1">
                <a:solidFill>
                  <a:srgbClr val="FF0000"/>
                </a:solidFill>
              </a:rPr>
              <a:t>the</a:t>
            </a:r>
            <a:r>
              <a:rPr lang="de-DE" sz="1900" dirty="0">
                <a:solidFill>
                  <a:srgbClr val="FF0000"/>
                </a:solidFill>
              </a:rPr>
              <a:t> </a:t>
            </a:r>
            <a:r>
              <a:rPr lang="de-DE" sz="1900" dirty="0" err="1">
                <a:solidFill>
                  <a:srgbClr val="FF0000"/>
                </a:solidFill>
              </a:rPr>
              <a:t>mitigation</a:t>
            </a:r>
            <a:r>
              <a:rPr lang="de-DE" sz="1900" dirty="0">
                <a:solidFill>
                  <a:srgbClr val="FF0000"/>
                </a:solidFill>
              </a:rPr>
              <a:t> </a:t>
            </a:r>
            <a:r>
              <a:rPr lang="de-DE" sz="1900" dirty="0" err="1">
                <a:solidFill>
                  <a:srgbClr val="FF0000"/>
                </a:solidFill>
              </a:rPr>
              <a:t>is</a:t>
            </a:r>
            <a:r>
              <a:rPr lang="de-DE" sz="1900" dirty="0">
                <a:solidFill>
                  <a:srgbClr val="FF0000"/>
                </a:solidFill>
              </a:rPr>
              <a:t> not possible</a:t>
            </a:r>
            <a:endParaRPr sz="1900" dirty="0">
              <a:solidFill>
                <a:srgbClr val="FF0000"/>
              </a:solidFill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900"/>
              <a:buChar char="●"/>
            </a:pPr>
            <a:r>
              <a:rPr lang="de-DE" sz="1900" b="1" dirty="0" err="1">
                <a:solidFill>
                  <a:srgbClr val="0070C0"/>
                </a:solidFill>
              </a:rPr>
              <a:t>Detailed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investigation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is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needed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dirty="0">
                <a:solidFill>
                  <a:srgbClr val="0070C0"/>
                </a:solidFill>
              </a:rPr>
              <a:t>(</a:t>
            </a:r>
            <a:r>
              <a:rPr lang="de-DE" sz="1900" dirty="0" err="1">
                <a:solidFill>
                  <a:srgbClr val="0070C0"/>
                </a:solidFill>
              </a:rPr>
              <a:t>antenna</a:t>
            </a:r>
            <a:r>
              <a:rPr lang="de-DE" sz="1900" dirty="0">
                <a:solidFill>
                  <a:srgbClr val="0070C0"/>
                </a:solidFill>
              </a:rPr>
              <a:t> </a:t>
            </a:r>
            <a:r>
              <a:rPr lang="de-DE" sz="1900" dirty="0" err="1">
                <a:solidFill>
                  <a:srgbClr val="0070C0"/>
                </a:solidFill>
              </a:rPr>
              <a:t>scanning</a:t>
            </a:r>
            <a:r>
              <a:rPr lang="de-DE" sz="1900" dirty="0">
                <a:solidFill>
                  <a:srgbClr val="0070C0"/>
                </a:solidFill>
              </a:rPr>
              <a:t>, </a:t>
            </a:r>
            <a:r>
              <a:rPr lang="de-DE" sz="1900" dirty="0" err="1">
                <a:solidFill>
                  <a:srgbClr val="0070C0"/>
                </a:solidFill>
              </a:rPr>
              <a:t>cabling</a:t>
            </a:r>
            <a:r>
              <a:rPr lang="de-DE" sz="1900" dirty="0">
                <a:solidFill>
                  <a:srgbClr val="0070C0"/>
                </a:solidFill>
              </a:rPr>
              <a:t> </a:t>
            </a:r>
            <a:r>
              <a:rPr lang="de-DE" sz="1900" dirty="0" err="1">
                <a:solidFill>
                  <a:srgbClr val="0070C0"/>
                </a:solidFill>
              </a:rPr>
              <a:t>improvement</a:t>
            </a:r>
            <a:r>
              <a:rPr lang="de-DE" sz="1900" dirty="0">
                <a:solidFill>
                  <a:srgbClr val="0070C0"/>
                </a:solidFill>
              </a:rPr>
              <a:t>, …)</a:t>
            </a:r>
            <a:endParaRPr sz="1900" dirty="0">
              <a:solidFill>
                <a:srgbClr val="0070C0"/>
              </a:solidFill>
            </a:endParaRPr>
          </a:p>
        </p:txBody>
      </p:sp>
      <p:pic>
        <p:nvPicPr>
          <p:cNvPr id="289" name="Google Shape;289;g29eaf104f2d_0_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1900" y="2846775"/>
            <a:ext cx="5904102" cy="3352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0" name="Google Shape;290;g29eaf104f2d_0_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93350" y="2875076"/>
            <a:ext cx="5804426" cy="32961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9B5DF8C-43AF-B85C-6645-A86790D8236B}"/>
              </a:ext>
            </a:extLst>
          </p:cNvPr>
          <p:cNvSpPr txBox="1"/>
          <p:nvPr/>
        </p:nvSpPr>
        <p:spPr>
          <a:xfrm>
            <a:off x="1351084" y="3223846"/>
            <a:ext cx="274320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dirty="0">
                <a:solidFill>
                  <a:srgbClr val="FF0000"/>
                </a:solidFill>
              </a:rPr>
              <a:t>2021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713D828-11AC-4A3F-42DF-0249A19FC376}"/>
              </a:ext>
            </a:extLst>
          </p:cNvPr>
          <p:cNvSpPr txBox="1"/>
          <p:nvPr/>
        </p:nvSpPr>
        <p:spPr>
          <a:xfrm>
            <a:off x="7341576" y="3282460"/>
            <a:ext cx="274320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dirty="0">
                <a:solidFill>
                  <a:srgbClr val="FF0000"/>
                </a:solidFill>
              </a:rPr>
              <a:t>2022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1253</Words>
  <Application>Microsoft Macintosh PowerPoint</Application>
  <PresentationFormat>Widescreen</PresentationFormat>
  <Paragraphs>154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Times New Roman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PoT status</vt:lpstr>
      <vt:lpstr>PoT status</vt:lpstr>
      <vt:lpstr>PowerPoint Presentation</vt:lpstr>
      <vt:lpstr>PowerPoint Presentation</vt:lpstr>
      <vt:lpstr>PowerPoint Presentation</vt:lpstr>
      <vt:lpstr>PowerPoint Presentation</vt:lpstr>
      <vt:lpstr>n_TOF desiderata for the 2024 operation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Νικόλαος Πατρώνης</dc:creator>
  <cp:lastModifiedBy>Nikolas Patronis</cp:lastModifiedBy>
  <cp:revision>28</cp:revision>
  <dcterms:created xsi:type="dcterms:W3CDTF">2021-08-13T06:49:04Z</dcterms:created>
  <dcterms:modified xsi:type="dcterms:W3CDTF">2023-12-06T11:25:38Z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Widescreen</vt:lpwstr>
  </property>
  <property fmtid="{D5CDD505-2E9C-101B-9397-08002B2CF9AE}" pid="3" name="Slides">
    <vt:i4>20</vt:i4>
  </property>
</Properties>
</file>