
<file path=[Content_Types].xml><?xml version="1.0" encoding="utf-8"?>
<Types xmlns="http://schemas.openxmlformats.org/package/2006/content-types">
  <Default Extension="png"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19"/>
  </p:notesMasterIdLst>
  <p:handoutMasterIdLst>
    <p:handoutMasterId r:id="rId20"/>
  </p:handoutMasterIdLst>
  <p:sldIdLst>
    <p:sldId id="435" r:id="rId2"/>
    <p:sldId id="436" r:id="rId3"/>
    <p:sldId id="469" r:id="rId4"/>
    <p:sldId id="504" r:id="rId5"/>
    <p:sldId id="516" r:id="rId6"/>
    <p:sldId id="517" r:id="rId7"/>
    <p:sldId id="518" r:id="rId8"/>
    <p:sldId id="519" r:id="rId9"/>
    <p:sldId id="520" r:id="rId10"/>
    <p:sldId id="521" r:id="rId11"/>
    <p:sldId id="523" r:id="rId12"/>
    <p:sldId id="522" r:id="rId13"/>
    <p:sldId id="524" r:id="rId14"/>
    <p:sldId id="525" r:id="rId15"/>
    <p:sldId id="526" r:id="rId16"/>
    <p:sldId id="527" r:id="rId17"/>
    <p:sldId id="445" r:id="rId18"/>
  </p:sldIdLst>
  <p:sldSz cx="9144000" cy="6858000" type="screen4x3"/>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290" autoAdjust="0"/>
    <p:restoredTop sz="97130" autoAdjust="0"/>
  </p:normalViewPr>
  <p:slideViewPr>
    <p:cSldViewPr>
      <p:cViewPr>
        <p:scale>
          <a:sx n="140" d="100"/>
          <a:sy n="140" d="100"/>
        </p:scale>
        <p:origin x="232" y="504"/>
      </p:cViewPr>
      <p:guideLst>
        <p:guide orient="horz" pos="2160"/>
        <p:guide pos="288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890665" cy="498395"/>
          </a:xfrm>
          <a:prstGeom prst="rect">
            <a:avLst/>
          </a:prstGeom>
        </p:spPr>
        <p:txBody>
          <a:bodyPr vert="horz" lIns="90727" tIns="45363" rIns="90727" bIns="45363" rtlCol="0"/>
          <a:lstStyle>
            <a:lvl1pPr algn="l">
              <a:defRPr sz="1200"/>
            </a:lvl1pPr>
          </a:lstStyle>
          <a:p>
            <a:endParaRPr lang="en-GB"/>
          </a:p>
        </p:txBody>
      </p:sp>
      <p:sp>
        <p:nvSpPr>
          <p:cNvPr id="3" name="Date Placeholder 2"/>
          <p:cNvSpPr>
            <a:spLocks noGrp="1"/>
          </p:cNvSpPr>
          <p:nvPr>
            <p:ph type="dt" sz="quarter" idx="1"/>
          </p:nvPr>
        </p:nvSpPr>
        <p:spPr>
          <a:xfrm>
            <a:off x="3776866" y="1"/>
            <a:ext cx="2890665" cy="498395"/>
          </a:xfrm>
          <a:prstGeom prst="rect">
            <a:avLst/>
          </a:prstGeom>
        </p:spPr>
        <p:txBody>
          <a:bodyPr vert="horz" lIns="90727" tIns="45363" rIns="90727" bIns="45363" rtlCol="0"/>
          <a:lstStyle>
            <a:lvl1pPr algn="r">
              <a:defRPr sz="1200"/>
            </a:lvl1pPr>
          </a:lstStyle>
          <a:p>
            <a:fld id="{2A25550D-C7D6-4A18-9DD5-798D4E85C6F8}" type="datetimeFigureOut">
              <a:rPr lang="en-GB" smtClean="0"/>
              <a:t>05/12/2023</a:t>
            </a:fld>
            <a:endParaRPr lang="en-GB"/>
          </a:p>
        </p:txBody>
      </p:sp>
      <p:sp>
        <p:nvSpPr>
          <p:cNvPr id="4" name="Footer Placeholder 3"/>
          <p:cNvSpPr>
            <a:spLocks noGrp="1"/>
          </p:cNvSpPr>
          <p:nvPr>
            <p:ph type="ftr" sz="quarter" idx="2"/>
          </p:nvPr>
        </p:nvSpPr>
        <p:spPr>
          <a:xfrm>
            <a:off x="0" y="9428243"/>
            <a:ext cx="2890665" cy="498395"/>
          </a:xfrm>
          <a:prstGeom prst="rect">
            <a:avLst/>
          </a:prstGeom>
        </p:spPr>
        <p:txBody>
          <a:bodyPr vert="horz" lIns="90727" tIns="45363" rIns="90727" bIns="45363" rtlCol="0" anchor="b"/>
          <a:lstStyle>
            <a:lvl1pPr algn="l">
              <a:defRPr sz="1200"/>
            </a:lvl1pPr>
          </a:lstStyle>
          <a:p>
            <a:endParaRPr lang="en-GB"/>
          </a:p>
        </p:txBody>
      </p:sp>
      <p:sp>
        <p:nvSpPr>
          <p:cNvPr id="5" name="Slide Number Placeholder 4"/>
          <p:cNvSpPr>
            <a:spLocks noGrp="1"/>
          </p:cNvSpPr>
          <p:nvPr>
            <p:ph type="sldNum" sz="quarter" idx="3"/>
          </p:nvPr>
        </p:nvSpPr>
        <p:spPr>
          <a:xfrm>
            <a:off x="3776866" y="9428243"/>
            <a:ext cx="2890665" cy="498395"/>
          </a:xfrm>
          <a:prstGeom prst="rect">
            <a:avLst/>
          </a:prstGeom>
        </p:spPr>
        <p:txBody>
          <a:bodyPr vert="horz" lIns="90727" tIns="45363" rIns="90727" bIns="45363" rtlCol="0" anchor="b"/>
          <a:lstStyle>
            <a:lvl1pPr algn="r">
              <a:defRPr sz="1200"/>
            </a:lvl1pPr>
          </a:lstStyle>
          <a:p>
            <a:fld id="{C9C2E95D-FBC1-4431-A33E-A52756E0B0D8}" type="slidenum">
              <a:rPr lang="en-GB" smtClean="0"/>
              <a:t>‹#›</a:t>
            </a:fld>
            <a:endParaRPr lang="en-GB"/>
          </a:p>
        </p:txBody>
      </p:sp>
    </p:spTree>
    <p:extLst>
      <p:ext uri="{BB962C8B-B14F-4D97-AF65-F5344CB8AC3E}">
        <p14:creationId xmlns:p14="http://schemas.microsoft.com/office/powerpoint/2010/main" val="29137765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890665" cy="498007"/>
          </a:xfrm>
          <a:prstGeom prst="rect">
            <a:avLst/>
          </a:prstGeom>
        </p:spPr>
        <p:txBody>
          <a:bodyPr vert="horz" lIns="90727" tIns="45363" rIns="90727" bIns="45363" rtlCol="0"/>
          <a:lstStyle>
            <a:lvl1pPr algn="l">
              <a:defRPr sz="1200"/>
            </a:lvl1pPr>
          </a:lstStyle>
          <a:p>
            <a:endParaRPr lang="en-GB"/>
          </a:p>
        </p:txBody>
      </p:sp>
      <p:sp>
        <p:nvSpPr>
          <p:cNvPr id="3" name="Date Placeholder 2"/>
          <p:cNvSpPr>
            <a:spLocks noGrp="1"/>
          </p:cNvSpPr>
          <p:nvPr>
            <p:ph type="dt" idx="1"/>
          </p:nvPr>
        </p:nvSpPr>
        <p:spPr>
          <a:xfrm>
            <a:off x="3776866" y="1"/>
            <a:ext cx="2890665" cy="498007"/>
          </a:xfrm>
          <a:prstGeom prst="rect">
            <a:avLst/>
          </a:prstGeom>
        </p:spPr>
        <p:txBody>
          <a:bodyPr vert="horz" lIns="90727" tIns="45363" rIns="90727" bIns="45363" rtlCol="0"/>
          <a:lstStyle>
            <a:lvl1pPr algn="r">
              <a:defRPr sz="1200"/>
            </a:lvl1pPr>
          </a:lstStyle>
          <a:p>
            <a:fld id="{70DE6E00-832A-465F-9B44-BB4B80F2A769}" type="datetimeFigureOut">
              <a:rPr lang="en-GB" smtClean="0"/>
              <a:pPr/>
              <a:t>05/12/2023</a:t>
            </a:fld>
            <a:endParaRPr lang="en-GB"/>
          </a:p>
        </p:txBody>
      </p:sp>
      <p:sp>
        <p:nvSpPr>
          <p:cNvPr id="4" name="Slide Image Placeholder 3"/>
          <p:cNvSpPr>
            <a:spLocks noGrp="1" noRot="1" noChangeAspect="1"/>
          </p:cNvSpPr>
          <p:nvPr>
            <p:ph type="sldImg" idx="2"/>
          </p:nvPr>
        </p:nvSpPr>
        <p:spPr>
          <a:xfrm>
            <a:off x="1101725" y="1239838"/>
            <a:ext cx="4465638" cy="3351212"/>
          </a:xfrm>
          <a:prstGeom prst="rect">
            <a:avLst/>
          </a:prstGeom>
          <a:noFill/>
          <a:ln w="12700">
            <a:solidFill>
              <a:prstClr val="black"/>
            </a:solidFill>
          </a:ln>
        </p:spPr>
        <p:txBody>
          <a:bodyPr vert="horz" lIns="90727" tIns="45363" rIns="90727" bIns="45363" rtlCol="0" anchor="ctr"/>
          <a:lstStyle/>
          <a:p>
            <a:endParaRPr lang="en-GB"/>
          </a:p>
        </p:txBody>
      </p:sp>
      <p:sp>
        <p:nvSpPr>
          <p:cNvPr id="5" name="Notes Placeholder 4"/>
          <p:cNvSpPr>
            <a:spLocks noGrp="1"/>
          </p:cNvSpPr>
          <p:nvPr>
            <p:ph type="body" sz="quarter" idx="3"/>
          </p:nvPr>
        </p:nvSpPr>
        <p:spPr>
          <a:xfrm>
            <a:off x="666598" y="4777366"/>
            <a:ext cx="5335893" cy="3909042"/>
          </a:xfrm>
          <a:prstGeom prst="rect">
            <a:avLst/>
          </a:prstGeom>
        </p:spPr>
        <p:txBody>
          <a:bodyPr vert="horz" lIns="90727" tIns="45363" rIns="90727" bIns="4536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631"/>
            <a:ext cx="2890665" cy="498007"/>
          </a:xfrm>
          <a:prstGeom prst="rect">
            <a:avLst/>
          </a:prstGeom>
        </p:spPr>
        <p:txBody>
          <a:bodyPr vert="horz" lIns="90727" tIns="45363" rIns="90727" bIns="45363" rtlCol="0" anchor="b"/>
          <a:lstStyle>
            <a:lvl1pPr algn="l">
              <a:defRPr sz="1200"/>
            </a:lvl1pPr>
          </a:lstStyle>
          <a:p>
            <a:endParaRPr lang="en-GB"/>
          </a:p>
        </p:txBody>
      </p:sp>
      <p:sp>
        <p:nvSpPr>
          <p:cNvPr id="7" name="Slide Number Placeholder 6"/>
          <p:cNvSpPr>
            <a:spLocks noGrp="1"/>
          </p:cNvSpPr>
          <p:nvPr>
            <p:ph type="sldNum" sz="quarter" idx="5"/>
          </p:nvPr>
        </p:nvSpPr>
        <p:spPr>
          <a:xfrm>
            <a:off x="3776866" y="9428631"/>
            <a:ext cx="2890665" cy="498007"/>
          </a:xfrm>
          <a:prstGeom prst="rect">
            <a:avLst/>
          </a:prstGeom>
        </p:spPr>
        <p:txBody>
          <a:bodyPr vert="horz" lIns="90727" tIns="45363" rIns="90727" bIns="45363" rtlCol="0" anchor="b"/>
          <a:lstStyle>
            <a:lvl1pPr algn="r">
              <a:defRPr sz="1200"/>
            </a:lvl1pPr>
          </a:lstStyle>
          <a:p>
            <a:fld id="{DD2A321E-EB7F-4E0A-8927-AEB10E2611B1}" type="slidenum">
              <a:rPr lang="en-GB" smtClean="0"/>
              <a:pPr/>
              <a:t>‹#›</a:t>
            </a:fld>
            <a:endParaRPr lang="en-GB"/>
          </a:p>
        </p:txBody>
      </p:sp>
    </p:spTree>
    <p:extLst>
      <p:ext uri="{BB962C8B-B14F-4D97-AF65-F5344CB8AC3E}">
        <p14:creationId xmlns:p14="http://schemas.microsoft.com/office/powerpoint/2010/main" val="12424289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Diapositive de titre">
    <p:spTree>
      <p:nvGrpSpPr>
        <p:cNvPr id="1" name=""/>
        <p:cNvGrpSpPr/>
        <p:nvPr/>
      </p:nvGrpSpPr>
      <p:grpSpPr>
        <a:xfrm>
          <a:off x="0" y="0"/>
          <a:ext cx="0" cy="0"/>
          <a:chOff x="0" y="0"/>
          <a:chExt cx="0" cy="0"/>
        </a:xfrm>
      </p:grpSpPr>
      <p:pic>
        <p:nvPicPr>
          <p:cNvPr id="5" name="Image 4" descr="logooutline.ep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pic>
        <p:nvPicPr>
          <p:cNvPr id="3"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extLst>
      <p:ext uri="{BB962C8B-B14F-4D97-AF65-F5344CB8AC3E}">
        <p14:creationId xmlns:p14="http://schemas.microsoft.com/office/powerpoint/2010/main" val="973659413"/>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12/5/23</a:t>
            </a:fld>
            <a:endParaRPr lang="en-US"/>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839296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12/5/23</a:t>
            </a:fld>
            <a:endParaRPr lang="en-US"/>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8065014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12/5/23</a:t>
            </a:fld>
            <a:endParaRPr lang="en-US"/>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23102456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3_Diapositive de titre">
    <p:spTree>
      <p:nvGrpSpPr>
        <p:cNvPr id="1" name=""/>
        <p:cNvGrpSpPr/>
        <p:nvPr/>
      </p:nvGrpSpPr>
      <p:grpSpPr>
        <a:xfrm>
          <a:off x="0" y="0"/>
          <a:ext cx="0" cy="0"/>
          <a:chOff x="0" y="0"/>
          <a:chExt cx="0" cy="0"/>
        </a:xfrm>
      </p:grpSpPr>
      <p:sp>
        <p:nvSpPr>
          <p:cNvPr id="4"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5" name="Image 2" descr="logooutline.ep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3777802100"/>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12/5/23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9492887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1_Diapositive de titre">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extLst>
      <p:ext uri="{BB962C8B-B14F-4D97-AF65-F5344CB8AC3E}">
        <p14:creationId xmlns:p14="http://schemas.microsoft.com/office/powerpoint/2010/main" val="1238718879"/>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4_Diapositive de titre">
    <p:spTree>
      <p:nvGrpSpPr>
        <p:cNvPr id="1" name=""/>
        <p:cNvGrpSpPr/>
        <p:nvPr/>
      </p:nvGrpSpPr>
      <p:grpSpPr>
        <a:xfrm>
          <a:off x="0" y="0"/>
          <a:ext cx="0" cy="0"/>
          <a:chOff x="0" y="0"/>
          <a:chExt cx="0" cy="0"/>
        </a:xfrm>
      </p:grpSpPr>
      <p:sp>
        <p:nvSpPr>
          <p:cNvPr id="4"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5" name="Image 2" descr="logooutline.ep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1435611395"/>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5_Diapositive de titre">
    <p:spTree>
      <p:nvGrpSpPr>
        <p:cNvPr id="1" name=""/>
        <p:cNvGrpSpPr/>
        <p:nvPr/>
      </p:nvGrpSpPr>
      <p:grpSpPr>
        <a:xfrm>
          <a:off x="0" y="0"/>
          <a:ext cx="0" cy="0"/>
          <a:chOff x="0" y="0"/>
          <a:chExt cx="0" cy="0"/>
        </a:xfrm>
      </p:grpSpPr>
      <p:pic>
        <p:nvPicPr>
          <p:cNvPr id="2" name="Picture 1" descr="LogoOutline.ai"/>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594557672"/>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6_Diapositive de titre">
    <p:spTree>
      <p:nvGrpSpPr>
        <p:cNvPr id="1" name=""/>
        <p:cNvGrpSpPr/>
        <p:nvPr/>
      </p:nvGrpSpPr>
      <p:grpSpPr>
        <a:xfrm>
          <a:off x="0" y="0"/>
          <a:ext cx="0" cy="0"/>
          <a:chOff x="0" y="0"/>
          <a:chExt cx="0" cy="0"/>
        </a:xfrm>
      </p:grpSpPr>
      <p:pic>
        <p:nvPicPr>
          <p:cNvPr id="3" name="Image 2" descr="logoBadgeWeb.eps"/>
          <p:cNvPicPr>
            <a:picLocks noChangeAspect="1"/>
          </p:cNvPicPr>
          <p:nvPr/>
        </p:nvPicPr>
        <p:blipFill rotWithShape="1">
          <a:blip r:embed="rId2" cstate="print">
            <a:extLst>
              <a:ext uri="{28A0092B-C50C-407E-A947-70E740481C1C}">
                <a14:useLocalDpi xmlns:a14="http://schemas.microsoft.com/office/drawing/2010/main" val="0"/>
              </a:ext>
            </a:extLst>
          </a:blip>
          <a:srcRect b="17835"/>
          <a:stretch/>
        </p:blipFill>
        <p:spPr>
          <a:xfrm>
            <a:off x="3959440" y="2765964"/>
            <a:ext cx="1221946" cy="1261931"/>
          </a:xfrm>
          <a:prstGeom prst="rect">
            <a:avLst/>
          </a:prstGeom>
        </p:spPr>
      </p:pic>
      <p:sp>
        <p:nvSpPr>
          <p:cNvPr id="4"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spTree>
    <p:extLst>
      <p:ext uri="{BB962C8B-B14F-4D97-AF65-F5344CB8AC3E}">
        <p14:creationId xmlns:p14="http://schemas.microsoft.com/office/powerpoint/2010/main" val="2629086341"/>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a:t>Click to edit Master title style</a:t>
            </a:r>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12/5/23</a:t>
            </a:fld>
            <a:endParaRPr lang="en-US"/>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18141492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26298796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12/5/23</a:t>
            </a:fld>
            <a:endParaRPr lang="en-US"/>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4327339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a:t>Click to edit Master title style</a:t>
            </a:r>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12/5/23</a:t>
            </a:fld>
            <a:endParaRPr lang="en-US"/>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6765446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a:t>Click to edit Master title style</a:t>
            </a:r>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12/5/23</a:t>
            </a:fld>
            <a:endParaRPr lang="en-US"/>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7546832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12/5/23</a:t>
            </a:fld>
            <a:endParaRPr lang="en-US"/>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pic>
        <p:nvPicPr>
          <p:cNvPr id="10" name="Image 9" descr="bande-02.eps"/>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Tree>
    <p:extLst>
      <p:ext uri="{BB962C8B-B14F-4D97-AF65-F5344CB8AC3E}">
        <p14:creationId xmlns:p14="http://schemas.microsoft.com/office/powerpoint/2010/main" val="3985272997"/>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60" r:id="rId15"/>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0.wmf"/></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22.emf"/><Relationship Id="rId5" Type="http://schemas.openxmlformats.org/officeDocument/2006/relationships/image" Target="../media/image16.pn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24.emf"/><Relationship Id="rId5" Type="http://schemas.openxmlformats.org/officeDocument/2006/relationships/image" Target="../media/image23.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25.tiff"/></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10.wmf"/><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11.jp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8" Type="http://schemas.openxmlformats.org/officeDocument/2006/relationships/image" Target="../media/image18.emf"/><Relationship Id="rId3" Type="http://schemas.openxmlformats.org/officeDocument/2006/relationships/image" Target="../media/image5.png"/><Relationship Id="rId7" Type="http://schemas.openxmlformats.org/officeDocument/2006/relationships/image" Target="../media/image17.emf"/><Relationship Id="rId2"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4" descr="logooutline.ep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extLst>
      <p:ext uri="{BB962C8B-B14F-4D97-AF65-F5344CB8AC3E}">
        <p14:creationId xmlns:p14="http://schemas.microsoft.com/office/powerpoint/2010/main" val="13568383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p:cNvPicPr>
            <a:picLocks noChangeAspect="1"/>
          </p:cNvPicPr>
          <p:nvPr/>
        </p:nvPicPr>
        <p:blipFill>
          <a:blip r:embed="rId2" cstate="print"/>
          <a:stretch>
            <a:fillRect/>
          </a:stretch>
        </p:blipFill>
        <p:spPr>
          <a:xfrm>
            <a:off x="8260984" y="15810"/>
            <a:ext cx="880432" cy="878306"/>
          </a:xfrm>
          <a:prstGeom prst="rect">
            <a:avLst/>
          </a:prstGeom>
        </p:spPr>
      </p:pic>
      <p:sp>
        <p:nvSpPr>
          <p:cNvPr id="33" name="Subtitle 2">
            <a:extLst>
              <a:ext uri="{FF2B5EF4-FFF2-40B4-BE49-F238E27FC236}">
                <a16:creationId xmlns:a16="http://schemas.microsoft.com/office/drawing/2014/main" id="{F86B1BA7-04B8-1A48-847F-C78E8E12DA41}"/>
              </a:ext>
            </a:extLst>
          </p:cNvPr>
          <p:cNvSpPr txBox="1">
            <a:spLocks/>
          </p:cNvSpPr>
          <p:nvPr/>
        </p:nvSpPr>
        <p:spPr>
          <a:xfrm>
            <a:off x="3505200" y="6501394"/>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a:t>J. Alberto Rodriguez – JAP Workshop 2023, Montreux – 07.12.2023</a:t>
            </a:r>
          </a:p>
        </p:txBody>
      </p:sp>
      <p:pic>
        <p:nvPicPr>
          <p:cNvPr id="39" name="Picture 38">
            <a:extLst>
              <a:ext uri="{FF2B5EF4-FFF2-40B4-BE49-F238E27FC236}">
                <a16:creationId xmlns:a16="http://schemas.microsoft.com/office/drawing/2014/main" id="{74C33B37-702E-B840-B292-BC58F1DF1A53}"/>
              </a:ext>
            </a:extLst>
          </p:cNvPr>
          <p:cNvPicPr>
            <a:picLocks noChangeAspect="1"/>
          </p:cNvPicPr>
          <p:nvPr/>
        </p:nvPicPr>
        <p:blipFill>
          <a:blip r:embed="rId3"/>
          <a:stretch>
            <a:fillRect/>
          </a:stretch>
        </p:blipFill>
        <p:spPr>
          <a:xfrm>
            <a:off x="0" y="6323484"/>
            <a:ext cx="2228832" cy="534516"/>
          </a:xfrm>
          <a:prstGeom prst="rect">
            <a:avLst/>
          </a:prstGeom>
        </p:spPr>
      </p:pic>
      <p:sp>
        <p:nvSpPr>
          <p:cNvPr id="87" name="TextBox 86">
            <a:extLst>
              <a:ext uri="{FF2B5EF4-FFF2-40B4-BE49-F238E27FC236}">
                <a16:creationId xmlns:a16="http://schemas.microsoft.com/office/drawing/2014/main" id="{7011CBF9-6860-D744-8D0B-8EC137EC1E23}"/>
              </a:ext>
            </a:extLst>
          </p:cNvPr>
          <p:cNvSpPr txBox="1"/>
          <p:nvPr/>
        </p:nvSpPr>
        <p:spPr>
          <a:xfrm>
            <a:off x="762000" y="894116"/>
            <a:ext cx="7239000" cy="2997615"/>
          </a:xfrm>
          <a:prstGeom prst="rect">
            <a:avLst/>
          </a:prstGeom>
          <a:noFill/>
          <a:ln>
            <a:noFill/>
          </a:ln>
        </p:spPr>
        <p:txBody>
          <a:bodyPr wrap="square" rtlCol="0">
            <a:spAutoFit/>
          </a:bodyPr>
          <a:lstStyle/>
          <a:p>
            <a:pPr marL="285750" indent="-285750">
              <a:lnSpc>
                <a:spcPct val="150000"/>
              </a:lnSpc>
              <a:spcBef>
                <a:spcPts val="300"/>
              </a:spcBef>
              <a:buFont typeface="Wingdings" panose="05000000000000000000" pitchFamily="2" charset="2"/>
              <a:buChar char="Ø"/>
            </a:pPr>
            <a:r>
              <a:rPr lang="en-GB" sz="2000" dirty="0">
                <a:solidFill>
                  <a:schemeClr val="tx2"/>
                </a:solidFill>
              </a:rPr>
              <a:t>Variety and purity of the beams.</a:t>
            </a:r>
          </a:p>
          <a:p>
            <a:pPr marL="285750" indent="-285750">
              <a:lnSpc>
                <a:spcPct val="150000"/>
              </a:lnSpc>
              <a:spcBef>
                <a:spcPts val="300"/>
              </a:spcBef>
              <a:buFont typeface="Wingdings" panose="05000000000000000000" pitchFamily="2" charset="2"/>
              <a:buChar char="Ø"/>
            </a:pPr>
            <a:r>
              <a:rPr lang="en-GB" sz="2000" dirty="0">
                <a:solidFill>
                  <a:schemeClr val="tx2"/>
                </a:solidFill>
              </a:rPr>
              <a:t>Beam intensity and number of shifts dedicated to Physics.</a:t>
            </a:r>
          </a:p>
          <a:p>
            <a:pPr marL="285750" indent="-285750">
              <a:lnSpc>
                <a:spcPct val="150000"/>
              </a:lnSpc>
              <a:spcBef>
                <a:spcPts val="300"/>
              </a:spcBef>
              <a:buFont typeface="Wingdings" panose="05000000000000000000" pitchFamily="2" charset="2"/>
              <a:buChar char="Ø"/>
            </a:pPr>
            <a:r>
              <a:rPr lang="en-GB" sz="2000" dirty="0">
                <a:solidFill>
                  <a:schemeClr val="tx2"/>
                </a:solidFill>
              </a:rPr>
              <a:t>Beam energy.</a:t>
            </a:r>
          </a:p>
          <a:p>
            <a:pPr marL="285750" indent="-285750">
              <a:lnSpc>
                <a:spcPct val="150000"/>
              </a:lnSpc>
              <a:spcBef>
                <a:spcPts val="300"/>
              </a:spcBef>
              <a:buFont typeface="Wingdings" panose="05000000000000000000" pitchFamily="2" charset="2"/>
              <a:buChar char="Ø"/>
            </a:pPr>
            <a:r>
              <a:rPr lang="en-GB" sz="2000" dirty="0">
                <a:solidFill>
                  <a:schemeClr val="tx2"/>
                </a:solidFill>
              </a:rPr>
              <a:t>Beam time structure.</a:t>
            </a:r>
          </a:p>
          <a:p>
            <a:pPr marL="285750" indent="-285750">
              <a:lnSpc>
                <a:spcPct val="150000"/>
              </a:lnSpc>
              <a:spcBef>
                <a:spcPts val="300"/>
              </a:spcBef>
              <a:buFont typeface="Wingdings" panose="05000000000000000000" pitchFamily="2" charset="2"/>
              <a:buChar char="Ø"/>
            </a:pPr>
            <a:r>
              <a:rPr lang="en-GB" sz="2000" dirty="0">
                <a:solidFill>
                  <a:schemeClr val="tx2"/>
                </a:solidFill>
              </a:rPr>
              <a:t>Transverse and longitudinal emittances and beam stability.</a:t>
            </a:r>
          </a:p>
          <a:p>
            <a:pPr marL="285750" indent="-285750">
              <a:lnSpc>
                <a:spcPct val="150000"/>
              </a:lnSpc>
              <a:spcBef>
                <a:spcPts val="300"/>
              </a:spcBef>
              <a:buFont typeface="Wingdings" panose="05000000000000000000" pitchFamily="2" charset="2"/>
              <a:buChar char="Ø"/>
            </a:pPr>
            <a:r>
              <a:rPr lang="en-GB" sz="2000" dirty="0">
                <a:solidFill>
                  <a:schemeClr val="tx2"/>
                </a:solidFill>
              </a:rPr>
              <a:t>…</a:t>
            </a:r>
          </a:p>
        </p:txBody>
      </p:sp>
      <p:sp>
        <p:nvSpPr>
          <p:cNvPr id="42" name="TextBox 41">
            <a:extLst>
              <a:ext uri="{FF2B5EF4-FFF2-40B4-BE49-F238E27FC236}">
                <a16:creationId xmlns:a16="http://schemas.microsoft.com/office/drawing/2014/main" id="{A8642F88-68E5-EA4E-AD65-721F5B6D32EC}"/>
              </a:ext>
            </a:extLst>
          </p:cNvPr>
          <p:cNvSpPr txBox="1"/>
          <p:nvPr/>
        </p:nvSpPr>
        <p:spPr>
          <a:xfrm>
            <a:off x="125988" y="166392"/>
            <a:ext cx="8865612" cy="523220"/>
          </a:xfrm>
          <a:prstGeom prst="rect">
            <a:avLst/>
          </a:prstGeom>
          <a:noFill/>
        </p:spPr>
        <p:txBody>
          <a:bodyPr wrap="square" rtlCol="0">
            <a:spAutoFit/>
          </a:bodyPr>
          <a:lstStyle/>
          <a:p>
            <a:r>
              <a:rPr lang="en-GB" sz="2800" b="1" u="sng" dirty="0"/>
              <a:t>What do the users of the facility request? </a:t>
            </a:r>
          </a:p>
        </p:txBody>
      </p:sp>
    </p:spTree>
    <p:extLst>
      <p:ext uri="{BB962C8B-B14F-4D97-AF65-F5344CB8AC3E}">
        <p14:creationId xmlns:p14="http://schemas.microsoft.com/office/powerpoint/2010/main" val="31106330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p:cNvPicPr>
            <a:picLocks noChangeAspect="1"/>
          </p:cNvPicPr>
          <p:nvPr/>
        </p:nvPicPr>
        <p:blipFill>
          <a:blip r:embed="rId2" cstate="print"/>
          <a:stretch>
            <a:fillRect/>
          </a:stretch>
        </p:blipFill>
        <p:spPr>
          <a:xfrm>
            <a:off x="8260984" y="15810"/>
            <a:ext cx="880432" cy="878306"/>
          </a:xfrm>
          <a:prstGeom prst="rect">
            <a:avLst/>
          </a:prstGeom>
        </p:spPr>
      </p:pic>
      <p:sp>
        <p:nvSpPr>
          <p:cNvPr id="33" name="Subtitle 2">
            <a:extLst>
              <a:ext uri="{FF2B5EF4-FFF2-40B4-BE49-F238E27FC236}">
                <a16:creationId xmlns:a16="http://schemas.microsoft.com/office/drawing/2014/main" id="{F86B1BA7-04B8-1A48-847F-C78E8E12DA41}"/>
              </a:ext>
            </a:extLst>
          </p:cNvPr>
          <p:cNvSpPr txBox="1">
            <a:spLocks/>
          </p:cNvSpPr>
          <p:nvPr/>
        </p:nvSpPr>
        <p:spPr>
          <a:xfrm>
            <a:off x="3505200" y="6501394"/>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a:t>J. Alberto Rodriguez – JAP Workshop 2023, Montreux – 07.12.2023</a:t>
            </a:r>
          </a:p>
        </p:txBody>
      </p:sp>
      <p:pic>
        <p:nvPicPr>
          <p:cNvPr id="39" name="Picture 38">
            <a:extLst>
              <a:ext uri="{FF2B5EF4-FFF2-40B4-BE49-F238E27FC236}">
                <a16:creationId xmlns:a16="http://schemas.microsoft.com/office/drawing/2014/main" id="{74C33B37-702E-B840-B292-BC58F1DF1A53}"/>
              </a:ext>
            </a:extLst>
          </p:cNvPr>
          <p:cNvPicPr>
            <a:picLocks noChangeAspect="1"/>
          </p:cNvPicPr>
          <p:nvPr/>
        </p:nvPicPr>
        <p:blipFill>
          <a:blip r:embed="rId3"/>
          <a:stretch>
            <a:fillRect/>
          </a:stretch>
        </p:blipFill>
        <p:spPr>
          <a:xfrm>
            <a:off x="0" y="6323484"/>
            <a:ext cx="2228832" cy="534516"/>
          </a:xfrm>
          <a:prstGeom prst="rect">
            <a:avLst/>
          </a:prstGeom>
        </p:spPr>
      </p:pic>
      <p:sp>
        <p:nvSpPr>
          <p:cNvPr id="42" name="TextBox 41">
            <a:extLst>
              <a:ext uri="{FF2B5EF4-FFF2-40B4-BE49-F238E27FC236}">
                <a16:creationId xmlns:a16="http://schemas.microsoft.com/office/drawing/2014/main" id="{A8642F88-68E5-EA4E-AD65-721F5B6D32EC}"/>
              </a:ext>
            </a:extLst>
          </p:cNvPr>
          <p:cNvSpPr txBox="1"/>
          <p:nvPr/>
        </p:nvSpPr>
        <p:spPr>
          <a:xfrm>
            <a:off x="125988" y="166392"/>
            <a:ext cx="8865612" cy="400110"/>
          </a:xfrm>
          <a:prstGeom prst="rect">
            <a:avLst/>
          </a:prstGeom>
          <a:noFill/>
        </p:spPr>
        <p:txBody>
          <a:bodyPr wrap="square" rtlCol="0">
            <a:spAutoFit/>
          </a:bodyPr>
          <a:lstStyle/>
          <a:p>
            <a:r>
              <a:rPr lang="en-GB" sz="2000" b="1" u="sng" dirty="0"/>
              <a:t>Variety and purity of beams:</a:t>
            </a:r>
          </a:p>
        </p:txBody>
      </p:sp>
      <p:grpSp>
        <p:nvGrpSpPr>
          <p:cNvPr id="31" name="Group 30">
            <a:extLst>
              <a:ext uri="{FF2B5EF4-FFF2-40B4-BE49-F238E27FC236}">
                <a16:creationId xmlns:a16="http://schemas.microsoft.com/office/drawing/2014/main" id="{E1A9BEC4-12FB-2447-A7A6-942EAD663B62}"/>
              </a:ext>
            </a:extLst>
          </p:cNvPr>
          <p:cNvGrpSpPr/>
          <p:nvPr/>
        </p:nvGrpSpPr>
        <p:grpSpPr>
          <a:xfrm>
            <a:off x="5980092" y="77355"/>
            <a:ext cx="2870967" cy="2815111"/>
            <a:chOff x="6219146" y="163505"/>
            <a:chExt cx="2870967" cy="2815111"/>
          </a:xfrm>
        </p:grpSpPr>
        <p:grpSp>
          <p:nvGrpSpPr>
            <p:cNvPr id="32" name="Group 31">
              <a:extLst>
                <a:ext uri="{FF2B5EF4-FFF2-40B4-BE49-F238E27FC236}">
                  <a16:creationId xmlns:a16="http://schemas.microsoft.com/office/drawing/2014/main" id="{84F92423-5321-A44C-A57F-3A9F0A7DA722}"/>
                </a:ext>
              </a:extLst>
            </p:cNvPr>
            <p:cNvGrpSpPr/>
            <p:nvPr/>
          </p:nvGrpSpPr>
          <p:grpSpPr>
            <a:xfrm>
              <a:off x="6219146" y="176938"/>
              <a:ext cx="2870967" cy="2801678"/>
              <a:chOff x="6096000" y="284676"/>
              <a:chExt cx="2870967" cy="2801678"/>
            </a:xfrm>
          </p:grpSpPr>
          <p:pic>
            <p:nvPicPr>
              <p:cNvPr id="35" name="Picture 82">
                <a:extLst>
                  <a:ext uri="{FF2B5EF4-FFF2-40B4-BE49-F238E27FC236}">
                    <a16:creationId xmlns:a16="http://schemas.microsoft.com/office/drawing/2014/main" id="{AB10E99B-9B6C-2B48-813B-2C31B91F995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9471" t="5942" r="13287" b="252"/>
              <a:stretch/>
            </p:blipFill>
            <p:spPr bwMode="auto">
              <a:xfrm>
                <a:off x="6096000" y="284676"/>
                <a:ext cx="2870967" cy="280167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9" name="Rectangle 48">
                <a:extLst>
                  <a:ext uri="{FF2B5EF4-FFF2-40B4-BE49-F238E27FC236}">
                    <a16:creationId xmlns:a16="http://schemas.microsoft.com/office/drawing/2014/main" id="{38D93812-20A9-844C-96ED-4AF56042A13F}"/>
                  </a:ext>
                </a:extLst>
              </p:cNvPr>
              <p:cNvSpPr/>
              <p:nvPr/>
            </p:nvSpPr>
            <p:spPr>
              <a:xfrm>
                <a:off x="6114861" y="2659626"/>
                <a:ext cx="914400" cy="402474"/>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grpSp>
        <p:sp>
          <p:nvSpPr>
            <p:cNvPr id="34" name="TextBox 33">
              <a:extLst>
                <a:ext uri="{FF2B5EF4-FFF2-40B4-BE49-F238E27FC236}">
                  <a16:creationId xmlns:a16="http://schemas.microsoft.com/office/drawing/2014/main" id="{1CC19E86-46A4-B342-8E25-284CCCBD0BE9}"/>
                </a:ext>
              </a:extLst>
            </p:cNvPr>
            <p:cNvSpPr txBox="1"/>
            <p:nvPr/>
          </p:nvSpPr>
          <p:spPr>
            <a:xfrm>
              <a:off x="6603502" y="163505"/>
              <a:ext cx="1883722" cy="411257"/>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dirty="0"/>
                <a:t>Nuclear chart and production yields at ISOLDE</a:t>
              </a:r>
              <a:endParaRPr lang="en-GB" sz="1100" dirty="0"/>
            </a:p>
          </p:txBody>
        </p:sp>
      </p:grpSp>
      <p:sp>
        <p:nvSpPr>
          <p:cNvPr id="66" name="TextBox 65">
            <a:extLst>
              <a:ext uri="{FF2B5EF4-FFF2-40B4-BE49-F238E27FC236}">
                <a16:creationId xmlns:a16="http://schemas.microsoft.com/office/drawing/2014/main" id="{B95CE98D-411E-4645-8B9E-935A10A9BA3B}"/>
              </a:ext>
            </a:extLst>
          </p:cNvPr>
          <p:cNvSpPr txBox="1"/>
          <p:nvPr/>
        </p:nvSpPr>
        <p:spPr>
          <a:xfrm>
            <a:off x="144276" y="1774563"/>
            <a:ext cx="6018053" cy="738664"/>
          </a:xfrm>
          <a:prstGeom prst="rect">
            <a:avLst/>
          </a:prstGeom>
          <a:noFill/>
          <a:ln>
            <a:noFill/>
          </a:ln>
        </p:spPr>
        <p:txBody>
          <a:bodyPr wrap="square" rtlCol="0">
            <a:spAutoFit/>
          </a:bodyPr>
          <a:lstStyle/>
          <a:p>
            <a:pPr marL="285750" indent="-285750">
              <a:spcBef>
                <a:spcPts val="300"/>
              </a:spcBef>
              <a:buFont typeface="Wingdings" pitchFamily="2" charset="2"/>
              <a:buChar char="Ø"/>
            </a:pPr>
            <a:r>
              <a:rPr lang="en-GB" sz="1400" b="1" dirty="0">
                <a:solidFill>
                  <a:schemeClr val="tx2"/>
                </a:solidFill>
              </a:rPr>
              <a:t>Mass resolving power not enough to separate isobaric contaminants</a:t>
            </a:r>
            <a:r>
              <a:rPr lang="en-GB" sz="1400" dirty="0">
                <a:solidFill>
                  <a:schemeClr val="tx2"/>
                </a:solidFill>
              </a:rPr>
              <a:t>. Some experimental stations equipped with a MR-</a:t>
            </a:r>
            <a:r>
              <a:rPr lang="en-GB" sz="1400" dirty="0" err="1">
                <a:solidFill>
                  <a:schemeClr val="tx2"/>
                </a:solidFill>
              </a:rPr>
              <a:t>ToF</a:t>
            </a:r>
            <a:r>
              <a:rPr lang="en-GB" sz="1400" dirty="0">
                <a:solidFill>
                  <a:schemeClr val="tx2"/>
                </a:solidFill>
              </a:rPr>
              <a:t>. But no plans to redesign the GPS or HRS separators at this time.</a:t>
            </a:r>
          </a:p>
        </p:txBody>
      </p:sp>
      <p:sp>
        <p:nvSpPr>
          <p:cNvPr id="67" name="TextBox 66">
            <a:extLst>
              <a:ext uri="{FF2B5EF4-FFF2-40B4-BE49-F238E27FC236}">
                <a16:creationId xmlns:a16="http://schemas.microsoft.com/office/drawing/2014/main" id="{6D5BD19F-2161-4E4B-A05D-A79C94E813DF}"/>
              </a:ext>
            </a:extLst>
          </p:cNvPr>
          <p:cNvSpPr txBox="1"/>
          <p:nvPr/>
        </p:nvSpPr>
        <p:spPr>
          <a:xfrm>
            <a:off x="159516" y="2590800"/>
            <a:ext cx="6018053" cy="738664"/>
          </a:xfrm>
          <a:prstGeom prst="rect">
            <a:avLst/>
          </a:prstGeom>
          <a:noFill/>
          <a:ln>
            <a:noFill/>
          </a:ln>
        </p:spPr>
        <p:txBody>
          <a:bodyPr wrap="square" rtlCol="0">
            <a:spAutoFit/>
          </a:bodyPr>
          <a:lstStyle/>
          <a:p>
            <a:pPr marL="285750" indent="-285750">
              <a:spcBef>
                <a:spcPts val="300"/>
              </a:spcBef>
              <a:buFont typeface="Wingdings" pitchFamily="2" charset="2"/>
              <a:buChar char="Ø"/>
            </a:pPr>
            <a:r>
              <a:rPr lang="en-GB" sz="1400" dirty="0">
                <a:solidFill>
                  <a:schemeClr val="tx2"/>
                </a:solidFill>
              </a:rPr>
              <a:t>Excellent work by SY/STI developing </a:t>
            </a:r>
            <a:r>
              <a:rPr lang="en-GB" sz="1400" b="1" dirty="0">
                <a:solidFill>
                  <a:schemeClr val="tx2"/>
                </a:solidFill>
              </a:rPr>
              <a:t>new targets and ionization mechanisms</a:t>
            </a:r>
            <a:r>
              <a:rPr lang="en-GB" sz="1400" dirty="0">
                <a:solidFill>
                  <a:schemeClr val="tx2"/>
                </a:solidFill>
              </a:rPr>
              <a:t> to increase the variety and purity of the RIBs. (e.g. LIST targets, RILIS new ionization schemes, molecular beams…)</a:t>
            </a:r>
          </a:p>
        </p:txBody>
      </p:sp>
      <p:sp>
        <p:nvSpPr>
          <p:cNvPr id="87" name="TextBox 86">
            <a:extLst>
              <a:ext uri="{FF2B5EF4-FFF2-40B4-BE49-F238E27FC236}">
                <a16:creationId xmlns:a16="http://schemas.microsoft.com/office/drawing/2014/main" id="{7011CBF9-6860-D744-8D0B-8EC137EC1E23}"/>
              </a:ext>
            </a:extLst>
          </p:cNvPr>
          <p:cNvSpPr txBox="1"/>
          <p:nvPr/>
        </p:nvSpPr>
        <p:spPr>
          <a:xfrm>
            <a:off x="144276" y="642205"/>
            <a:ext cx="6627653" cy="369332"/>
          </a:xfrm>
          <a:prstGeom prst="rect">
            <a:avLst/>
          </a:prstGeom>
          <a:noFill/>
          <a:ln>
            <a:noFill/>
          </a:ln>
        </p:spPr>
        <p:txBody>
          <a:bodyPr wrap="square" rtlCol="0">
            <a:spAutoFit/>
          </a:bodyPr>
          <a:lstStyle/>
          <a:p>
            <a:pPr>
              <a:spcBef>
                <a:spcPts val="300"/>
              </a:spcBef>
            </a:pPr>
            <a:r>
              <a:rPr lang="en-GB" b="1" dirty="0">
                <a:solidFill>
                  <a:schemeClr val="tx2"/>
                </a:solidFill>
              </a:rPr>
              <a:t>New regions of the nuclear chart </a:t>
            </a:r>
            <a:r>
              <a:rPr lang="en-GB" b="1" dirty="0">
                <a:solidFill>
                  <a:schemeClr val="tx2"/>
                </a:solidFill>
                <a:sym typeface="Wingdings" pitchFamily="2" charset="2"/>
              </a:rPr>
              <a:t> Additional Physics!</a:t>
            </a:r>
          </a:p>
        </p:txBody>
      </p:sp>
      <p:sp>
        <p:nvSpPr>
          <p:cNvPr id="71" name="TextBox 70">
            <a:extLst>
              <a:ext uri="{FF2B5EF4-FFF2-40B4-BE49-F238E27FC236}">
                <a16:creationId xmlns:a16="http://schemas.microsoft.com/office/drawing/2014/main" id="{FB8A20DE-40EF-9046-8ABF-35F9A8462422}"/>
              </a:ext>
            </a:extLst>
          </p:cNvPr>
          <p:cNvSpPr txBox="1"/>
          <p:nvPr/>
        </p:nvSpPr>
        <p:spPr>
          <a:xfrm>
            <a:off x="162564" y="1127905"/>
            <a:ext cx="6018053" cy="523220"/>
          </a:xfrm>
          <a:prstGeom prst="rect">
            <a:avLst/>
          </a:prstGeom>
          <a:noFill/>
          <a:ln>
            <a:noFill/>
          </a:ln>
        </p:spPr>
        <p:txBody>
          <a:bodyPr wrap="square" rtlCol="0">
            <a:spAutoFit/>
          </a:bodyPr>
          <a:lstStyle/>
          <a:p>
            <a:pPr marL="285750" indent="-285750">
              <a:spcBef>
                <a:spcPts val="300"/>
              </a:spcBef>
              <a:buFont typeface="Wingdings" pitchFamily="2" charset="2"/>
              <a:buChar char="Ø"/>
            </a:pPr>
            <a:r>
              <a:rPr lang="en-GB" sz="1400" b="1" dirty="0">
                <a:solidFill>
                  <a:schemeClr val="tx2"/>
                </a:solidFill>
              </a:rPr>
              <a:t>Short half-life</a:t>
            </a:r>
            <a:r>
              <a:rPr lang="en-GB" sz="1200" dirty="0">
                <a:solidFill>
                  <a:schemeClr val="tx2"/>
                </a:solidFill>
              </a:rPr>
              <a:t>. </a:t>
            </a:r>
            <a:r>
              <a:rPr lang="en-GB" sz="1400" dirty="0">
                <a:solidFill>
                  <a:schemeClr val="tx2"/>
                </a:solidFill>
              </a:rPr>
              <a:t>Not a lot we can do. Intrinsic limitation of ISOL facilities. Diffusion of isotopes out of target takes &gt; few milliseconds.</a:t>
            </a:r>
          </a:p>
        </p:txBody>
      </p:sp>
      <p:grpSp>
        <p:nvGrpSpPr>
          <p:cNvPr id="5" name="Group 4">
            <a:extLst>
              <a:ext uri="{FF2B5EF4-FFF2-40B4-BE49-F238E27FC236}">
                <a16:creationId xmlns:a16="http://schemas.microsoft.com/office/drawing/2014/main" id="{AEF5148D-9067-254E-B643-C46D3D044A0B}"/>
              </a:ext>
            </a:extLst>
          </p:cNvPr>
          <p:cNvGrpSpPr/>
          <p:nvPr/>
        </p:nvGrpSpPr>
        <p:grpSpPr>
          <a:xfrm>
            <a:off x="-184818" y="4549331"/>
            <a:ext cx="9239106" cy="2428736"/>
            <a:chOff x="-184818" y="4549331"/>
            <a:chExt cx="9239106" cy="2428736"/>
          </a:xfrm>
        </p:grpSpPr>
        <p:grpSp>
          <p:nvGrpSpPr>
            <p:cNvPr id="50" name="Group 49">
              <a:extLst>
                <a:ext uri="{FF2B5EF4-FFF2-40B4-BE49-F238E27FC236}">
                  <a16:creationId xmlns:a16="http://schemas.microsoft.com/office/drawing/2014/main" id="{F90B105C-5CCF-154D-AC6B-CDCA8BEB6A03}"/>
                </a:ext>
              </a:extLst>
            </p:cNvPr>
            <p:cNvGrpSpPr/>
            <p:nvPr/>
          </p:nvGrpSpPr>
          <p:grpSpPr>
            <a:xfrm>
              <a:off x="5543272" y="4648200"/>
              <a:ext cx="3511016" cy="2329867"/>
              <a:chOff x="4510563" y="1597682"/>
              <a:chExt cx="3511016" cy="2329867"/>
            </a:xfrm>
          </p:grpSpPr>
          <p:pic>
            <p:nvPicPr>
              <p:cNvPr id="51" name="Picture 50">
                <a:extLst>
                  <a:ext uri="{FF2B5EF4-FFF2-40B4-BE49-F238E27FC236}">
                    <a16:creationId xmlns:a16="http://schemas.microsoft.com/office/drawing/2014/main" id="{71343439-860A-E94E-8A09-0239C8706D68}"/>
                  </a:ext>
                </a:extLst>
              </p:cNvPr>
              <p:cNvPicPr>
                <a:picLocks noChangeAspect="1"/>
              </p:cNvPicPr>
              <p:nvPr/>
            </p:nvPicPr>
            <p:blipFill rotWithShape="1">
              <a:blip r:embed="rId5">
                <a:extLst>
                  <a:ext uri="{28A0092B-C50C-407E-A947-70E740481C1C}">
                    <a14:useLocalDpi xmlns:a14="http://schemas.microsoft.com/office/drawing/2010/main" val="0"/>
                  </a:ext>
                </a:extLst>
              </a:blip>
              <a:srcRect r="19684"/>
              <a:stretch/>
            </p:blipFill>
            <p:spPr>
              <a:xfrm>
                <a:off x="4510563" y="2076387"/>
                <a:ext cx="3511016" cy="1851162"/>
              </a:xfrm>
              <a:prstGeom prst="rect">
                <a:avLst/>
              </a:prstGeom>
            </p:spPr>
          </p:pic>
          <p:grpSp>
            <p:nvGrpSpPr>
              <p:cNvPr id="52" name="Group 51">
                <a:extLst>
                  <a:ext uri="{FF2B5EF4-FFF2-40B4-BE49-F238E27FC236}">
                    <a16:creationId xmlns:a16="http://schemas.microsoft.com/office/drawing/2014/main" id="{0437D682-132A-1E45-BA01-747F0A552BA9}"/>
                  </a:ext>
                </a:extLst>
              </p:cNvPr>
              <p:cNvGrpSpPr/>
              <p:nvPr/>
            </p:nvGrpSpPr>
            <p:grpSpPr>
              <a:xfrm>
                <a:off x="6683533" y="1597682"/>
                <a:ext cx="1338045" cy="2140026"/>
                <a:chOff x="6683533" y="1597682"/>
                <a:chExt cx="1338045" cy="2140026"/>
              </a:xfrm>
            </p:grpSpPr>
            <p:cxnSp>
              <p:nvCxnSpPr>
                <p:cNvPr id="53" name="Straight Connector 52">
                  <a:extLst>
                    <a:ext uri="{FF2B5EF4-FFF2-40B4-BE49-F238E27FC236}">
                      <a16:creationId xmlns:a16="http://schemas.microsoft.com/office/drawing/2014/main" id="{872D4BB0-06C5-D64E-8CF1-4C397FFE4958}"/>
                    </a:ext>
                  </a:extLst>
                </p:cNvPr>
                <p:cNvCxnSpPr>
                  <a:cxnSpLocks/>
                </p:cNvCxnSpPr>
                <p:nvPr/>
              </p:nvCxnSpPr>
              <p:spPr>
                <a:xfrm>
                  <a:off x="7123223" y="1695589"/>
                  <a:ext cx="0" cy="2033354"/>
                </a:xfrm>
                <a:prstGeom prst="line">
                  <a:avLst/>
                </a:prstGeom>
                <a:ln>
                  <a:solidFill>
                    <a:srgbClr val="7030A0"/>
                  </a:solidFill>
                  <a:prstDash val="dashDot"/>
                </a:ln>
                <a:effectLst>
                  <a:glow>
                    <a:schemeClr val="accent1">
                      <a:tint val="30000"/>
                      <a:shade val="95000"/>
                      <a:satMod val="300000"/>
                    </a:schemeClr>
                  </a:glow>
                </a:effectLst>
              </p:spPr>
              <p:style>
                <a:lnRef idx="2">
                  <a:schemeClr val="accent1"/>
                </a:lnRef>
                <a:fillRef idx="0">
                  <a:schemeClr val="accent1"/>
                </a:fillRef>
                <a:effectRef idx="1">
                  <a:schemeClr val="accent1"/>
                </a:effectRef>
                <a:fontRef idx="minor">
                  <a:schemeClr val="tx1"/>
                </a:fontRef>
              </p:style>
            </p:cxnSp>
            <p:cxnSp>
              <p:nvCxnSpPr>
                <p:cNvPr id="54" name="Straight Connector 53">
                  <a:extLst>
                    <a:ext uri="{FF2B5EF4-FFF2-40B4-BE49-F238E27FC236}">
                      <a16:creationId xmlns:a16="http://schemas.microsoft.com/office/drawing/2014/main" id="{DFB7E2D1-D33B-FC44-96F1-632771EFFD03}"/>
                    </a:ext>
                  </a:extLst>
                </p:cNvPr>
                <p:cNvCxnSpPr>
                  <a:cxnSpLocks/>
                  <a:stCxn id="57" idx="3"/>
                </p:cNvCxnSpPr>
                <p:nvPr/>
              </p:nvCxnSpPr>
              <p:spPr>
                <a:xfrm>
                  <a:off x="7583505" y="1695589"/>
                  <a:ext cx="9153" cy="2042119"/>
                </a:xfrm>
                <a:prstGeom prst="line">
                  <a:avLst/>
                </a:prstGeom>
                <a:ln>
                  <a:solidFill>
                    <a:srgbClr val="7030A0"/>
                  </a:solidFill>
                  <a:prstDash val="dashDot"/>
                </a:ln>
                <a:effectLst>
                  <a:glow>
                    <a:schemeClr val="accent1">
                      <a:tint val="30000"/>
                      <a:shade val="95000"/>
                      <a:satMod val="300000"/>
                    </a:schemeClr>
                  </a:glow>
                </a:effectLst>
              </p:spPr>
              <p:style>
                <a:lnRef idx="2">
                  <a:schemeClr val="accent1"/>
                </a:lnRef>
                <a:fillRef idx="0">
                  <a:schemeClr val="accent1"/>
                </a:fillRef>
                <a:effectRef idx="1">
                  <a:schemeClr val="accent1"/>
                </a:effectRef>
                <a:fontRef idx="minor">
                  <a:schemeClr val="tx1"/>
                </a:fontRef>
              </p:style>
            </p:cxnSp>
            <p:cxnSp>
              <p:nvCxnSpPr>
                <p:cNvPr id="55" name="Straight Connector 54">
                  <a:extLst>
                    <a:ext uri="{FF2B5EF4-FFF2-40B4-BE49-F238E27FC236}">
                      <a16:creationId xmlns:a16="http://schemas.microsoft.com/office/drawing/2014/main" id="{C3D23191-4EA9-434C-A2B6-ABEBCC38F5E6}"/>
                    </a:ext>
                  </a:extLst>
                </p:cNvPr>
                <p:cNvCxnSpPr>
                  <a:cxnSpLocks/>
                </p:cNvCxnSpPr>
                <p:nvPr/>
              </p:nvCxnSpPr>
              <p:spPr>
                <a:xfrm>
                  <a:off x="7217739" y="1905000"/>
                  <a:ext cx="0" cy="1823943"/>
                </a:xfrm>
                <a:prstGeom prst="line">
                  <a:avLst/>
                </a:prstGeom>
                <a:ln>
                  <a:solidFill>
                    <a:srgbClr val="7030A0"/>
                  </a:solidFill>
                  <a:prstDash val="dashDot"/>
                </a:ln>
                <a:effectLst>
                  <a:glow>
                    <a:schemeClr val="accent1">
                      <a:tint val="30000"/>
                      <a:shade val="95000"/>
                      <a:satMod val="300000"/>
                    </a:schemeClr>
                  </a:glow>
                </a:effectLst>
              </p:spPr>
              <p:style>
                <a:lnRef idx="2">
                  <a:schemeClr val="accent1"/>
                </a:lnRef>
                <a:fillRef idx="0">
                  <a:schemeClr val="accent1"/>
                </a:fillRef>
                <a:effectRef idx="1">
                  <a:schemeClr val="accent1"/>
                </a:effectRef>
                <a:fontRef idx="minor">
                  <a:schemeClr val="tx1"/>
                </a:fontRef>
              </p:style>
            </p:cxnSp>
            <p:cxnSp>
              <p:nvCxnSpPr>
                <p:cNvPr id="56" name="Straight Arrow Connector 55">
                  <a:extLst>
                    <a:ext uri="{FF2B5EF4-FFF2-40B4-BE49-F238E27FC236}">
                      <a16:creationId xmlns:a16="http://schemas.microsoft.com/office/drawing/2014/main" id="{5E02E92D-F20F-1A42-98D1-FF52A96D9989}"/>
                    </a:ext>
                  </a:extLst>
                </p:cNvPr>
                <p:cNvCxnSpPr>
                  <a:cxnSpLocks/>
                </p:cNvCxnSpPr>
                <p:nvPr/>
              </p:nvCxnSpPr>
              <p:spPr>
                <a:xfrm>
                  <a:off x="7115844" y="1770139"/>
                  <a:ext cx="470087" cy="0"/>
                </a:xfrm>
                <a:prstGeom prst="straightConnector1">
                  <a:avLst/>
                </a:prstGeom>
                <a:ln w="12700">
                  <a:solidFill>
                    <a:srgbClr val="FF0000"/>
                  </a:solidFill>
                  <a:headEnd type="stealth" w="med" len="lg"/>
                  <a:tailEnd type="stealth" w="med" len="lg"/>
                </a:ln>
              </p:spPr>
              <p:style>
                <a:lnRef idx="2">
                  <a:schemeClr val="accent1"/>
                </a:lnRef>
                <a:fillRef idx="0">
                  <a:schemeClr val="accent1"/>
                </a:fillRef>
                <a:effectRef idx="1">
                  <a:schemeClr val="accent1"/>
                </a:effectRef>
                <a:fontRef idx="minor">
                  <a:schemeClr val="tx1"/>
                </a:fontRef>
              </p:style>
            </p:cxnSp>
            <p:sp>
              <p:nvSpPr>
                <p:cNvPr id="57" name="TextBox 56">
                  <a:extLst>
                    <a:ext uri="{FF2B5EF4-FFF2-40B4-BE49-F238E27FC236}">
                      <a16:creationId xmlns:a16="http://schemas.microsoft.com/office/drawing/2014/main" id="{253DE5B4-3BDE-2E49-9C06-37D046946E03}"/>
                    </a:ext>
                  </a:extLst>
                </p:cNvPr>
                <p:cNvSpPr txBox="1"/>
                <p:nvPr/>
              </p:nvSpPr>
              <p:spPr>
                <a:xfrm>
                  <a:off x="7089888" y="1597682"/>
                  <a:ext cx="493617" cy="195814"/>
                </a:xfrm>
                <a:prstGeom prst="rect">
                  <a:avLst/>
                </a:prstGeom>
                <a:noFill/>
                <a:ln w="9525">
                  <a:noFill/>
                </a:ln>
              </p:spPr>
              <p:txBody>
                <a:bodyPr wrap="square" lIns="36000" tIns="36000" rIns="36000" bIns="36000" rtlCol="0" anchor="ctr">
                  <a:spAutoFit/>
                </a:bodyPr>
                <a:lstStyle/>
                <a:p>
                  <a:pPr algn="ctr"/>
                  <a:r>
                    <a:rPr lang="en-US" sz="800" dirty="0">
                      <a:solidFill>
                        <a:schemeClr val="accent6">
                          <a:lumMod val="50000"/>
                        </a:schemeClr>
                      </a:solidFill>
                    </a:rPr>
                    <a:t>Period</a:t>
                  </a:r>
                  <a:endParaRPr lang="en-GB" sz="800" dirty="0">
                    <a:solidFill>
                      <a:schemeClr val="accent6">
                        <a:lumMod val="50000"/>
                      </a:schemeClr>
                    </a:solidFill>
                  </a:endParaRPr>
                </a:p>
              </p:txBody>
            </p:sp>
            <p:sp>
              <p:nvSpPr>
                <p:cNvPr id="58" name="TextBox 57">
                  <a:extLst>
                    <a:ext uri="{FF2B5EF4-FFF2-40B4-BE49-F238E27FC236}">
                      <a16:creationId xmlns:a16="http://schemas.microsoft.com/office/drawing/2014/main" id="{5AF9A811-73B8-8140-99E7-E71A80F47037}"/>
                    </a:ext>
                  </a:extLst>
                </p:cNvPr>
                <p:cNvSpPr txBox="1"/>
                <p:nvPr/>
              </p:nvSpPr>
              <p:spPr>
                <a:xfrm>
                  <a:off x="7581888" y="1898038"/>
                  <a:ext cx="439690" cy="318924"/>
                </a:xfrm>
                <a:prstGeom prst="rect">
                  <a:avLst/>
                </a:prstGeom>
                <a:noFill/>
                <a:ln w="9525">
                  <a:noFill/>
                </a:ln>
              </p:spPr>
              <p:txBody>
                <a:bodyPr wrap="square" lIns="36000" tIns="36000" rIns="36000" bIns="36000" rtlCol="0" anchor="ctr">
                  <a:spAutoFit/>
                </a:bodyPr>
                <a:lstStyle/>
                <a:p>
                  <a:pPr algn="ctr"/>
                  <a:r>
                    <a:rPr lang="en-US" sz="800" dirty="0">
                      <a:solidFill>
                        <a:schemeClr val="accent6">
                          <a:lumMod val="50000"/>
                        </a:schemeClr>
                      </a:solidFill>
                    </a:rPr>
                    <a:t>Slow release</a:t>
                  </a:r>
                  <a:endParaRPr lang="en-GB" sz="800" dirty="0">
                    <a:solidFill>
                      <a:schemeClr val="accent6">
                        <a:lumMod val="50000"/>
                      </a:schemeClr>
                    </a:solidFill>
                  </a:endParaRPr>
                </a:p>
              </p:txBody>
            </p:sp>
            <p:cxnSp>
              <p:nvCxnSpPr>
                <p:cNvPr id="59" name="Straight Arrow Connector 58">
                  <a:extLst>
                    <a:ext uri="{FF2B5EF4-FFF2-40B4-BE49-F238E27FC236}">
                      <a16:creationId xmlns:a16="http://schemas.microsoft.com/office/drawing/2014/main" id="{42ADB513-0570-9642-8480-116B2E3D9D0D}"/>
                    </a:ext>
                  </a:extLst>
                </p:cNvPr>
                <p:cNvCxnSpPr>
                  <a:cxnSpLocks/>
                </p:cNvCxnSpPr>
                <p:nvPr/>
              </p:nvCxnSpPr>
              <p:spPr>
                <a:xfrm>
                  <a:off x="7212666" y="2060277"/>
                  <a:ext cx="370839" cy="0"/>
                </a:xfrm>
                <a:prstGeom prst="straightConnector1">
                  <a:avLst/>
                </a:prstGeom>
                <a:ln w="12700">
                  <a:solidFill>
                    <a:srgbClr val="FF0000"/>
                  </a:solidFill>
                  <a:headEnd type="stealth" w="med" len="lg"/>
                  <a:tailEnd type="stealth" w="med" len="lg"/>
                </a:ln>
              </p:spPr>
              <p:style>
                <a:lnRef idx="2">
                  <a:schemeClr val="accent1"/>
                </a:lnRef>
                <a:fillRef idx="0">
                  <a:schemeClr val="accent1"/>
                </a:fillRef>
                <a:effectRef idx="1">
                  <a:schemeClr val="accent1"/>
                </a:effectRef>
                <a:fontRef idx="minor">
                  <a:schemeClr val="tx1"/>
                </a:fontRef>
              </p:style>
            </p:cxnSp>
            <p:cxnSp>
              <p:nvCxnSpPr>
                <p:cNvPr id="60" name="Straight Arrow Connector 59">
                  <a:extLst>
                    <a:ext uri="{FF2B5EF4-FFF2-40B4-BE49-F238E27FC236}">
                      <a16:creationId xmlns:a16="http://schemas.microsoft.com/office/drawing/2014/main" id="{EA7079DD-6036-9C48-94F9-C4BDDBCB8984}"/>
                    </a:ext>
                  </a:extLst>
                </p:cNvPr>
                <p:cNvCxnSpPr>
                  <a:cxnSpLocks/>
                </p:cNvCxnSpPr>
                <p:nvPr/>
              </p:nvCxnSpPr>
              <p:spPr>
                <a:xfrm flipH="1">
                  <a:off x="7162800" y="1898055"/>
                  <a:ext cx="35334" cy="0"/>
                </a:xfrm>
                <a:prstGeom prst="straightConnector1">
                  <a:avLst/>
                </a:prstGeom>
                <a:ln w="12700">
                  <a:solidFill>
                    <a:srgbClr val="FF0000"/>
                  </a:solidFill>
                  <a:headEnd type="stealth" w="med" len="lg"/>
                  <a:tailEnd type="stealth" w="med" len="lg"/>
                </a:ln>
              </p:spPr>
              <p:style>
                <a:lnRef idx="2">
                  <a:schemeClr val="accent1"/>
                </a:lnRef>
                <a:fillRef idx="0">
                  <a:schemeClr val="accent1"/>
                </a:fillRef>
                <a:effectRef idx="1">
                  <a:schemeClr val="accent1"/>
                </a:effectRef>
                <a:fontRef idx="minor">
                  <a:schemeClr val="tx1"/>
                </a:fontRef>
              </p:style>
            </p:cxnSp>
            <p:sp>
              <p:nvSpPr>
                <p:cNvPr id="61" name="TextBox 60">
                  <a:extLst>
                    <a:ext uri="{FF2B5EF4-FFF2-40B4-BE49-F238E27FC236}">
                      <a16:creationId xmlns:a16="http://schemas.microsoft.com/office/drawing/2014/main" id="{7D597AF7-B5DA-014D-AD66-A250E36516CD}"/>
                    </a:ext>
                  </a:extLst>
                </p:cNvPr>
                <p:cNvSpPr txBox="1"/>
                <p:nvPr/>
              </p:nvSpPr>
              <p:spPr>
                <a:xfrm>
                  <a:off x="6683533" y="1732269"/>
                  <a:ext cx="439690" cy="318924"/>
                </a:xfrm>
                <a:prstGeom prst="rect">
                  <a:avLst/>
                </a:prstGeom>
                <a:noFill/>
                <a:ln w="9525">
                  <a:noFill/>
                </a:ln>
              </p:spPr>
              <p:txBody>
                <a:bodyPr wrap="square" lIns="36000" tIns="36000" rIns="36000" bIns="36000" rtlCol="0" anchor="ctr">
                  <a:spAutoFit/>
                </a:bodyPr>
                <a:lstStyle/>
                <a:p>
                  <a:pPr algn="ctr"/>
                  <a:r>
                    <a:rPr lang="en-US" sz="800" dirty="0">
                      <a:solidFill>
                        <a:schemeClr val="accent6">
                          <a:lumMod val="50000"/>
                        </a:schemeClr>
                      </a:solidFill>
                    </a:rPr>
                    <a:t>Fast release</a:t>
                  </a:r>
                  <a:endParaRPr lang="en-GB" sz="800" dirty="0">
                    <a:solidFill>
                      <a:schemeClr val="accent6">
                        <a:lumMod val="50000"/>
                      </a:schemeClr>
                    </a:solidFill>
                  </a:endParaRPr>
                </a:p>
              </p:txBody>
            </p:sp>
          </p:grpSp>
        </p:grpSp>
        <p:sp>
          <p:nvSpPr>
            <p:cNvPr id="62" name="TextBox 61">
              <a:extLst>
                <a:ext uri="{FF2B5EF4-FFF2-40B4-BE49-F238E27FC236}">
                  <a16:creationId xmlns:a16="http://schemas.microsoft.com/office/drawing/2014/main" id="{0BC6D89D-1D1B-0644-AF2D-4DA0DDFCFACC}"/>
                </a:ext>
              </a:extLst>
            </p:cNvPr>
            <p:cNvSpPr txBox="1"/>
            <p:nvPr/>
          </p:nvSpPr>
          <p:spPr>
            <a:xfrm>
              <a:off x="3736073" y="6173780"/>
              <a:ext cx="1954447" cy="580534"/>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dirty="0"/>
                <a:t>Pulsing beam gates to change contaminant ratios if release times are different </a:t>
              </a:r>
              <a:endParaRPr lang="en-GB" sz="1100" dirty="0"/>
            </a:p>
          </p:txBody>
        </p:sp>
        <p:sp>
          <p:nvSpPr>
            <p:cNvPr id="63" name="TextBox 62">
              <a:extLst>
                <a:ext uri="{FF2B5EF4-FFF2-40B4-BE49-F238E27FC236}">
                  <a16:creationId xmlns:a16="http://schemas.microsoft.com/office/drawing/2014/main" id="{3A888231-4BFA-2D46-B1C2-A5EFF925F944}"/>
                </a:ext>
              </a:extLst>
            </p:cNvPr>
            <p:cNvSpPr txBox="1"/>
            <p:nvPr/>
          </p:nvSpPr>
          <p:spPr>
            <a:xfrm>
              <a:off x="-184818" y="4830996"/>
              <a:ext cx="5904516" cy="1284967"/>
            </a:xfrm>
            <a:prstGeom prst="rect">
              <a:avLst/>
            </a:prstGeom>
            <a:noFill/>
            <a:ln>
              <a:noFill/>
            </a:ln>
          </p:spPr>
          <p:txBody>
            <a:bodyPr wrap="square" rtlCol="0">
              <a:spAutoFit/>
            </a:bodyPr>
            <a:lstStyle/>
            <a:p>
              <a:pPr marL="742950" lvl="1" indent="-285750">
                <a:spcBef>
                  <a:spcPts val="300"/>
                </a:spcBef>
                <a:buFont typeface="Wingdings" pitchFamily="2" charset="2"/>
                <a:buChar char="§"/>
              </a:pPr>
              <a:r>
                <a:rPr lang="en-GB" sz="1400" dirty="0">
                  <a:solidFill>
                    <a:schemeClr val="tx2"/>
                  </a:solidFill>
                </a:rPr>
                <a:t>In combination with </a:t>
              </a:r>
              <a:r>
                <a:rPr lang="en-GB" sz="1400" dirty="0" err="1">
                  <a:solidFill>
                    <a:schemeClr val="tx2"/>
                  </a:solidFill>
                </a:rPr>
                <a:t>supercycle</a:t>
              </a:r>
              <a:r>
                <a:rPr lang="en-GB" sz="1400" dirty="0">
                  <a:solidFill>
                    <a:schemeClr val="tx2"/>
                  </a:solidFill>
                </a:rPr>
                <a:t> structure, they can be used to improve beam purity.</a:t>
              </a:r>
            </a:p>
            <a:p>
              <a:pPr marL="742950" lvl="1" indent="-285750">
                <a:spcBef>
                  <a:spcPts val="300"/>
                </a:spcBef>
                <a:buFont typeface="Wingdings" pitchFamily="2" charset="2"/>
                <a:buChar char="§"/>
              </a:pPr>
              <a:r>
                <a:rPr lang="en-GB" sz="1400" dirty="0" err="1">
                  <a:solidFill>
                    <a:schemeClr val="tx2"/>
                  </a:solidFill>
                </a:rPr>
                <a:t>Supercycle</a:t>
              </a:r>
              <a:r>
                <a:rPr lang="en-GB" sz="1400" dirty="0">
                  <a:solidFill>
                    <a:schemeClr val="tx2"/>
                  </a:solidFill>
                </a:rPr>
                <a:t> structure kindly accommodated by PSB colleagues.</a:t>
              </a:r>
            </a:p>
            <a:p>
              <a:pPr marL="742950" lvl="1" indent="-285750">
                <a:spcBef>
                  <a:spcPts val="300"/>
                </a:spcBef>
                <a:buFont typeface="Wingdings" pitchFamily="2" charset="2"/>
                <a:buChar char="§"/>
              </a:pPr>
              <a:r>
                <a:rPr lang="en-GB" sz="1400" b="1" dirty="0">
                  <a:solidFill>
                    <a:schemeClr val="tx2"/>
                  </a:solidFill>
                </a:rPr>
                <a:t>Issues with the hardware since LS2. Work-around in place.</a:t>
              </a:r>
              <a:r>
                <a:rPr lang="en-GB" sz="1400" dirty="0">
                  <a:solidFill>
                    <a:schemeClr val="tx2"/>
                  </a:solidFill>
                </a:rPr>
                <a:t> </a:t>
              </a:r>
            </a:p>
            <a:p>
              <a:pPr marL="742950" lvl="1" indent="-285750">
                <a:spcBef>
                  <a:spcPts val="300"/>
                </a:spcBef>
                <a:buFont typeface="Wingdings" pitchFamily="2" charset="2"/>
                <a:buChar char="§"/>
              </a:pPr>
              <a:r>
                <a:rPr lang="en-GB" sz="1400" dirty="0">
                  <a:solidFill>
                    <a:schemeClr val="tx2"/>
                  </a:solidFill>
                </a:rPr>
                <a:t>Meeting to address this problem planned for next week.</a:t>
              </a:r>
            </a:p>
          </p:txBody>
        </p:sp>
        <p:sp>
          <p:nvSpPr>
            <p:cNvPr id="73" name="TextBox 72">
              <a:extLst>
                <a:ext uri="{FF2B5EF4-FFF2-40B4-BE49-F238E27FC236}">
                  <a16:creationId xmlns:a16="http://schemas.microsoft.com/office/drawing/2014/main" id="{B582BC7A-FFAE-E740-92F0-9407E7E00FD4}"/>
                </a:ext>
              </a:extLst>
            </p:cNvPr>
            <p:cNvSpPr txBox="1"/>
            <p:nvPr/>
          </p:nvSpPr>
          <p:spPr>
            <a:xfrm>
              <a:off x="152400" y="4549331"/>
              <a:ext cx="8712328" cy="307777"/>
            </a:xfrm>
            <a:prstGeom prst="rect">
              <a:avLst/>
            </a:prstGeom>
            <a:noFill/>
            <a:ln>
              <a:noFill/>
            </a:ln>
          </p:spPr>
          <p:txBody>
            <a:bodyPr wrap="square" rtlCol="0">
              <a:spAutoFit/>
            </a:bodyPr>
            <a:lstStyle/>
            <a:p>
              <a:pPr marL="285750" indent="-285750">
                <a:spcBef>
                  <a:spcPts val="300"/>
                </a:spcBef>
                <a:buFont typeface="Wingdings" panose="05000000000000000000" pitchFamily="2" charset="2"/>
                <a:buChar char="Ø"/>
              </a:pPr>
              <a:r>
                <a:rPr lang="en-GB" sz="1400" b="1" dirty="0">
                  <a:solidFill>
                    <a:schemeClr val="tx2"/>
                  </a:solidFill>
                </a:rPr>
                <a:t>Beam gates system (</a:t>
              </a:r>
              <a:r>
                <a:rPr lang="en-GB" sz="1400" dirty="0">
                  <a:solidFill>
                    <a:schemeClr val="tx2"/>
                  </a:solidFill>
                </a:rPr>
                <a:t>system to start/stop the transport of beams outside the separator zones):</a:t>
              </a:r>
            </a:p>
          </p:txBody>
        </p:sp>
      </p:grpSp>
      <p:grpSp>
        <p:nvGrpSpPr>
          <p:cNvPr id="3" name="Group 2">
            <a:extLst>
              <a:ext uri="{FF2B5EF4-FFF2-40B4-BE49-F238E27FC236}">
                <a16:creationId xmlns:a16="http://schemas.microsoft.com/office/drawing/2014/main" id="{051E0702-20B3-CB45-BC19-3F69EBC61223}"/>
              </a:ext>
            </a:extLst>
          </p:cNvPr>
          <p:cNvGrpSpPr/>
          <p:nvPr/>
        </p:nvGrpSpPr>
        <p:grpSpPr>
          <a:xfrm>
            <a:off x="155454" y="3005973"/>
            <a:ext cx="8839826" cy="1506908"/>
            <a:chOff x="155454" y="3005973"/>
            <a:chExt cx="8839826" cy="1506908"/>
          </a:xfrm>
        </p:grpSpPr>
        <p:sp>
          <p:nvSpPr>
            <p:cNvPr id="65" name="TextBox 64">
              <a:extLst>
                <a:ext uri="{FF2B5EF4-FFF2-40B4-BE49-F238E27FC236}">
                  <a16:creationId xmlns:a16="http://schemas.microsoft.com/office/drawing/2014/main" id="{328FCE53-EFCC-7649-A22D-19C80AB00CD9}"/>
                </a:ext>
              </a:extLst>
            </p:cNvPr>
            <p:cNvSpPr txBox="1"/>
            <p:nvPr/>
          </p:nvSpPr>
          <p:spPr>
            <a:xfrm>
              <a:off x="155454" y="3482478"/>
              <a:ext cx="6018053" cy="954107"/>
            </a:xfrm>
            <a:prstGeom prst="rect">
              <a:avLst/>
            </a:prstGeom>
            <a:noFill/>
            <a:ln>
              <a:noFill/>
            </a:ln>
          </p:spPr>
          <p:txBody>
            <a:bodyPr wrap="square" rtlCol="0">
              <a:spAutoFit/>
            </a:bodyPr>
            <a:lstStyle/>
            <a:p>
              <a:pPr marL="285750" indent="-285750">
                <a:spcBef>
                  <a:spcPts val="300"/>
                </a:spcBef>
                <a:buFont typeface="Wingdings" panose="05000000000000000000" pitchFamily="2" charset="2"/>
                <a:buChar char="Ø"/>
              </a:pPr>
              <a:r>
                <a:rPr lang="en-GB" sz="1400" b="1" dirty="0">
                  <a:solidFill>
                    <a:schemeClr val="tx2"/>
                  </a:solidFill>
                </a:rPr>
                <a:t>Stable beam contaminants due to ionization of residual gas in the REX-EBIS charge breeder greatly reduced </a:t>
              </a:r>
              <a:r>
                <a:rPr lang="en-GB" sz="1400" dirty="0">
                  <a:solidFill>
                    <a:schemeClr val="tx2"/>
                  </a:solidFill>
                </a:rPr>
                <a:t>during after LS2 thanks to the excellent vacuum level. </a:t>
              </a:r>
              <a:r>
                <a:rPr lang="en-GB" sz="1400" b="1" dirty="0">
                  <a:solidFill>
                    <a:schemeClr val="tx2"/>
                  </a:solidFill>
                </a:rPr>
                <a:t>Stripping foils </a:t>
              </a:r>
              <a:r>
                <a:rPr lang="en-GB" sz="1400" dirty="0">
                  <a:solidFill>
                    <a:schemeClr val="tx2"/>
                  </a:solidFill>
                </a:rPr>
                <a:t>in HEBT lines available and used for low A beams when needed.</a:t>
              </a:r>
            </a:p>
          </p:txBody>
        </p:sp>
        <p:pic>
          <p:nvPicPr>
            <p:cNvPr id="2" name="Picture 1">
              <a:extLst>
                <a:ext uri="{FF2B5EF4-FFF2-40B4-BE49-F238E27FC236}">
                  <a16:creationId xmlns:a16="http://schemas.microsoft.com/office/drawing/2014/main" id="{33EDD767-4BA8-8A42-810C-8E32CF593039}"/>
                </a:ext>
              </a:extLst>
            </p:cNvPr>
            <p:cNvPicPr>
              <a:picLocks noChangeAspect="1"/>
            </p:cNvPicPr>
            <p:nvPr/>
          </p:nvPicPr>
          <p:blipFill>
            <a:blip r:embed="rId6"/>
            <a:stretch>
              <a:fillRect/>
            </a:stretch>
          </p:blipFill>
          <p:spPr>
            <a:xfrm>
              <a:off x="6180617" y="3005973"/>
              <a:ext cx="2747607" cy="1506908"/>
            </a:xfrm>
            <a:prstGeom prst="rect">
              <a:avLst/>
            </a:prstGeom>
          </p:spPr>
        </p:pic>
        <p:sp>
          <p:nvSpPr>
            <p:cNvPr id="36" name="TextBox 35">
              <a:extLst>
                <a:ext uri="{FF2B5EF4-FFF2-40B4-BE49-F238E27FC236}">
                  <a16:creationId xmlns:a16="http://schemas.microsoft.com/office/drawing/2014/main" id="{4E0C6A60-4AE6-684B-A678-2F5FD600B288}"/>
                </a:ext>
              </a:extLst>
            </p:cNvPr>
            <p:cNvSpPr txBox="1"/>
            <p:nvPr/>
          </p:nvSpPr>
          <p:spPr>
            <a:xfrm>
              <a:off x="7613729" y="3144357"/>
              <a:ext cx="1381551" cy="411257"/>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dirty="0"/>
                <a:t>A/q spectrum out of the REX-EBIS</a:t>
              </a:r>
              <a:endParaRPr lang="en-GB" sz="1100" dirty="0"/>
            </a:p>
          </p:txBody>
        </p:sp>
      </p:grpSp>
    </p:spTree>
    <p:extLst>
      <p:ext uri="{BB962C8B-B14F-4D97-AF65-F5344CB8AC3E}">
        <p14:creationId xmlns:p14="http://schemas.microsoft.com/office/powerpoint/2010/main" val="2192555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7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p:cNvPicPr>
            <a:picLocks noChangeAspect="1"/>
          </p:cNvPicPr>
          <p:nvPr/>
        </p:nvPicPr>
        <p:blipFill>
          <a:blip r:embed="rId2" cstate="print"/>
          <a:stretch>
            <a:fillRect/>
          </a:stretch>
        </p:blipFill>
        <p:spPr>
          <a:xfrm>
            <a:off x="8260984" y="15810"/>
            <a:ext cx="880432" cy="878306"/>
          </a:xfrm>
          <a:prstGeom prst="rect">
            <a:avLst/>
          </a:prstGeom>
        </p:spPr>
      </p:pic>
      <p:sp>
        <p:nvSpPr>
          <p:cNvPr id="33" name="Subtitle 2">
            <a:extLst>
              <a:ext uri="{FF2B5EF4-FFF2-40B4-BE49-F238E27FC236}">
                <a16:creationId xmlns:a16="http://schemas.microsoft.com/office/drawing/2014/main" id="{F86B1BA7-04B8-1A48-847F-C78E8E12DA41}"/>
              </a:ext>
            </a:extLst>
          </p:cNvPr>
          <p:cNvSpPr txBox="1">
            <a:spLocks/>
          </p:cNvSpPr>
          <p:nvPr/>
        </p:nvSpPr>
        <p:spPr>
          <a:xfrm>
            <a:off x="3505200" y="6501394"/>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a:t>J. Alberto Rodriguez – JAP Workshop 2023, Montreux – 07.12.2023</a:t>
            </a:r>
          </a:p>
        </p:txBody>
      </p:sp>
      <p:pic>
        <p:nvPicPr>
          <p:cNvPr id="39" name="Picture 38">
            <a:extLst>
              <a:ext uri="{FF2B5EF4-FFF2-40B4-BE49-F238E27FC236}">
                <a16:creationId xmlns:a16="http://schemas.microsoft.com/office/drawing/2014/main" id="{74C33B37-702E-B840-B292-BC58F1DF1A53}"/>
              </a:ext>
            </a:extLst>
          </p:cNvPr>
          <p:cNvPicPr>
            <a:picLocks noChangeAspect="1"/>
          </p:cNvPicPr>
          <p:nvPr/>
        </p:nvPicPr>
        <p:blipFill>
          <a:blip r:embed="rId3"/>
          <a:stretch>
            <a:fillRect/>
          </a:stretch>
        </p:blipFill>
        <p:spPr>
          <a:xfrm>
            <a:off x="0" y="6323484"/>
            <a:ext cx="2228832" cy="534516"/>
          </a:xfrm>
          <a:prstGeom prst="rect">
            <a:avLst/>
          </a:prstGeom>
        </p:spPr>
      </p:pic>
      <p:sp>
        <p:nvSpPr>
          <p:cNvPr id="42" name="TextBox 41">
            <a:extLst>
              <a:ext uri="{FF2B5EF4-FFF2-40B4-BE49-F238E27FC236}">
                <a16:creationId xmlns:a16="http://schemas.microsoft.com/office/drawing/2014/main" id="{A8642F88-68E5-EA4E-AD65-721F5B6D32EC}"/>
              </a:ext>
            </a:extLst>
          </p:cNvPr>
          <p:cNvSpPr txBox="1"/>
          <p:nvPr/>
        </p:nvSpPr>
        <p:spPr>
          <a:xfrm>
            <a:off x="125988" y="166392"/>
            <a:ext cx="8865612" cy="400110"/>
          </a:xfrm>
          <a:prstGeom prst="rect">
            <a:avLst/>
          </a:prstGeom>
          <a:noFill/>
        </p:spPr>
        <p:txBody>
          <a:bodyPr wrap="square" rtlCol="0">
            <a:spAutoFit/>
          </a:bodyPr>
          <a:lstStyle/>
          <a:p>
            <a:r>
              <a:rPr lang="en-GB" sz="2000" b="1" u="sng" dirty="0"/>
              <a:t>Beam intensity and number of shifts dedicated to Physics:</a:t>
            </a:r>
          </a:p>
        </p:txBody>
      </p:sp>
      <p:sp>
        <p:nvSpPr>
          <p:cNvPr id="66" name="TextBox 65">
            <a:extLst>
              <a:ext uri="{FF2B5EF4-FFF2-40B4-BE49-F238E27FC236}">
                <a16:creationId xmlns:a16="http://schemas.microsoft.com/office/drawing/2014/main" id="{B95CE98D-411E-4645-8B9E-935A10A9BA3B}"/>
              </a:ext>
            </a:extLst>
          </p:cNvPr>
          <p:cNvSpPr txBox="1"/>
          <p:nvPr/>
        </p:nvSpPr>
        <p:spPr>
          <a:xfrm>
            <a:off x="114856" y="2738336"/>
            <a:ext cx="8847324" cy="2185214"/>
          </a:xfrm>
          <a:prstGeom prst="rect">
            <a:avLst/>
          </a:prstGeom>
          <a:noFill/>
          <a:ln>
            <a:noFill/>
          </a:ln>
        </p:spPr>
        <p:txBody>
          <a:bodyPr wrap="square" rtlCol="0">
            <a:spAutoFit/>
          </a:bodyPr>
          <a:lstStyle/>
          <a:p>
            <a:pPr marL="285750" indent="-285750">
              <a:spcBef>
                <a:spcPts val="300"/>
              </a:spcBef>
              <a:buFont typeface="Wingdings" pitchFamily="2" charset="2"/>
              <a:buChar char="Ø"/>
            </a:pPr>
            <a:r>
              <a:rPr lang="en-GB" sz="1400" b="1" dirty="0">
                <a:solidFill>
                  <a:schemeClr val="tx2"/>
                </a:solidFill>
              </a:rPr>
              <a:t>Improved operational efficiency </a:t>
            </a:r>
            <a:r>
              <a:rPr lang="en-GB" sz="1400" dirty="0">
                <a:solidFill>
                  <a:schemeClr val="tx2"/>
                </a:solidFill>
              </a:rPr>
              <a:t>(BE-OP, SY-STI-RBS/LP). Despite the shorter Physics campaign:</a:t>
            </a:r>
          </a:p>
          <a:p>
            <a:pPr marL="742950" lvl="1" indent="-285750">
              <a:spcBef>
                <a:spcPts val="300"/>
              </a:spcBef>
              <a:buFont typeface="Wingdings" pitchFamily="2" charset="2"/>
              <a:buChar char="§"/>
            </a:pPr>
            <a:r>
              <a:rPr lang="en-GB" sz="1400" b="1" dirty="0">
                <a:solidFill>
                  <a:schemeClr val="tx2"/>
                </a:solidFill>
              </a:rPr>
              <a:t>59 experiments in 2023 </a:t>
            </a:r>
            <a:r>
              <a:rPr lang="en-GB" sz="1400" dirty="0">
                <a:solidFill>
                  <a:schemeClr val="tx2"/>
                </a:solidFill>
              </a:rPr>
              <a:t>compared to 52 experiments in 2022.</a:t>
            </a:r>
          </a:p>
          <a:p>
            <a:pPr marL="742950" lvl="1" indent="-285750">
              <a:spcBef>
                <a:spcPts val="300"/>
              </a:spcBef>
              <a:buFont typeface="Wingdings" pitchFamily="2" charset="2"/>
              <a:buChar char="§"/>
            </a:pPr>
            <a:r>
              <a:rPr lang="en-GB" sz="1400" dirty="0">
                <a:solidFill>
                  <a:schemeClr val="tx2"/>
                </a:solidFill>
              </a:rPr>
              <a:t>Comparable number of protons to ISOLDE in 2023 and in 2022.</a:t>
            </a:r>
          </a:p>
          <a:p>
            <a:pPr marL="742950" lvl="1" indent="-285750">
              <a:spcBef>
                <a:spcPts val="300"/>
              </a:spcBef>
              <a:buFont typeface="Wingdings" pitchFamily="2" charset="2"/>
              <a:buChar char="§"/>
            </a:pPr>
            <a:r>
              <a:rPr lang="en-GB" sz="1400" dirty="0">
                <a:solidFill>
                  <a:schemeClr val="tx2"/>
                </a:solidFill>
              </a:rPr>
              <a:t>Note: Even though is not sustainable in the long-term and a correction to a reasonable middle point will be needed in 2024, it is still a remarkable achievement by all ISOLDE technical teams. </a:t>
            </a:r>
          </a:p>
          <a:p>
            <a:pPr marL="742950" lvl="1" indent="-285750">
              <a:spcBef>
                <a:spcPts val="300"/>
              </a:spcBef>
              <a:buFont typeface="Wingdings" pitchFamily="2" charset="2"/>
              <a:buChar char="§"/>
            </a:pPr>
            <a:r>
              <a:rPr lang="en-GB" sz="1400" b="1" dirty="0">
                <a:solidFill>
                  <a:schemeClr val="tx2"/>
                </a:solidFill>
              </a:rPr>
              <a:t>In the long-term: </a:t>
            </a:r>
            <a:r>
              <a:rPr lang="en-GB" sz="1400" dirty="0">
                <a:solidFill>
                  <a:schemeClr val="tx2"/>
                </a:solidFill>
              </a:rPr>
              <a:t>Development and validation of </a:t>
            </a:r>
            <a:br>
              <a:rPr lang="en-GB" sz="1400" dirty="0">
                <a:solidFill>
                  <a:schemeClr val="tx2"/>
                </a:solidFill>
              </a:rPr>
            </a:br>
            <a:r>
              <a:rPr lang="en-GB" sz="1400" b="1" dirty="0">
                <a:solidFill>
                  <a:schemeClr val="tx2"/>
                </a:solidFill>
              </a:rPr>
              <a:t>optics mode</a:t>
            </a:r>
            <a:r>
              <a:rPr lang="en-GB" sz="1400" dirty="0">
                <a:solidFill>
                  <a:schemeClr val="tx2"/>
                </a:solidFill>
              </a:rPr>
              <a:t>l for low-energy beam lines (SY-ABT), </a:t>
            </a:r>
            <a:br>
              <a:rPr lang="en-GB" sz="1400" dirty="0">
                <a:solidFill>
                  <a:schemeClr val="tx2"/>
                </a:solidFill>
              </a:rPr>
            </a:br>
            <a:r>
              <a:rPr lang="en-GB" sz="1400" dirty="0">
                <a:solidFill>
                  <a:schemeClr val="tx2"/>
                </a:solidFill>
              </a:rPr>
              <a:t>adoption of </a:t>
            </a:r>
            <a:r>
              <a:rPr lang="en-GB" sz="1400" b="1" dirty="0">
                <a:solidFill>
                  <a:schemeClr val="tx2"/>
                </a:solidFill>
              </a:rPr>
              <a:t>LSA</a:t>
            </a:r>
            <a:r>
              <a:rPr lang="en-GB" sz="1400" dirty="0">
                <a:solidFill>
                  <a:schemeClr val="tx2"/>
                </a:solidFill>
              </a:rPr>
              <a:t>, </a:t>
            </a:r>
            <a:r>
              <a:rPr lang="en-GB" sz="1400" b="1" dirty="0">
                <a:solidFill>
                  <a:schemeClr val="tx2"/>
                </a:solidFill>
              </a:rPr>
              <a:t>EPA</a:t>
            </a:r>
            <a:r>
              <a:rPr lang="en-GB" sz="1400" dirty="0">
                <a:solidFill>
                  <a:schemeClr val="tx2"/>
                </a:solidFill>
              </a:rPr>
              <a:t> project and additional software </a:t>
            </a:r>
            <a:br>
              <a:rPr lang="en-GB" sz="1400" dirty="0">
                <a:solidFill>
                  <a:schemeClr val="tx2"/>
                </a:solidFill>
              </a:rPr>
            </a:br>
            <a:r>
              <a:rPr lang="en-GB" sz="1400" dirty="0">
                <a:solidFill>
                  <a:schemeClr val="tx2"/>
                </a:solidFill>
              </a:rPr>
              <a:t>applications to automate tasks.</a:t>
            </a:r>
          </a:p>
        </p:txBody>
      </p:sp>
      <p:sp>
        <p:nvSpPr>
          <p:cNvPr id="67" name="TextBox 66">
            <a:extLst>
              <a:ext uri="{FF2B5EF4-FFF2-40B4-BE49-F238E27FC236}">
                <a16:creationId xmlns:a16="http://schemas.microsoft.com/office/drawing/2014/main" id="{6D5BD19F-2161-4E4B-A05D-A79C94E813DF}"/>
              </a:ext>
            </a:extLst>
          </p:cNvPr>
          <p:cNvSpPr txBox="1"/>
          <p:nvPr/>
        </p:nvSpPr>
        <p:spPr>
          <a:xfrm>
            <a:off x="128309" y="4910654"/>
            <a:ext cx="5029320" cy="1461939"/>
          </a:xfrm>
          <a:prstGeom prst="rect">
            <a:avLst/>
          </a:prstGeom>
          <a:noFill/>
          <a:ln>
            <a:noFill/>
          </a:ln>
        </p:spPr>
        <p:txBody>
          <a:bodyPr wrap="square" rtlCol="0">
            <a:spAutoFit/>
          </a:bodyPr>
          <a:lstStyle/>
          <a:p>
            <a:pPr marL="285750" indent="-285750">
              <a:spcBef>
                <a:spcPts val="300"/>
              </a:spcBef>
              <a:buFont typeface="Wingdings" pitchFamily="2" charset="2"/>
              <a:buChar char="Ø"/>
            </a:pPr>
            <a:r>
              <a:rPr lang="en-GB" sz="1400" b="1" dirty="0">
                <a:solidFill>
                  <a:schemeClr val="tx2"/>
                </a:solidFill>
              </a:rPr>
              <a:t>Pulsing of the central line.</a:t>
            </a:r>
          </a:p>
          <a:p>
            <a:pPr marL="742950" lvl="1" indent="-285750">
              <a:spcBef>
                <a:spcPts val="300"/>
              </a:spcBef>
              <a:buFont typeface="Wingdings" pitchFamily="2" charset="2"/>
              <a:buChar char="§"/>
            </a:pPr>
            <a:r>
              <a:rPr lang="en-GB" sz="1400" dirty="0">
                <a:solidFill>
                  <a:schemeClr val="tx2"/>
                </a:solidFill>
              </a:rPr>
              <a:t>With the notable exception of the SSP experiments, the central line blocks simultaneous beam delivery from GPS and HRS separators.</a:t>
            </a:r>
          </a:p>
          <a:p>
            <a:pPr marL="742950" lvl="1" indent="-285750">
              <a:spcBef>
                <a:spcPts val="300"/>
              </a:spcBef>
              <a:buFont typeface="Wingdings" pitchFamily="2" charset="2"/>
              <a:buChar char="§"/>
            </a:pPr>
            <a:r>
              <a:rPr lang="en-GB" sz="1400" dirty="0">
                <a:solidFill>
                  <a:schemeClr val="tx2"/>
                </a:solidFill>
              </a:rPr>
              <a:t>Pulsing this line will reduce the effective set-up time and increase the number of Physics shifts.   </a:t>
            </a:r>
          </a:p>
        </p:txBody>
      </p:sp>
      <p:sp>
        <p:nvSpPr>
          <p:cNvPr id="71" name="TextBox 70">
            <a:extLst>
              <a:ext uri="{FF2B5EF4-FFF2-40B4-BE49-F238E27FC236}">
                <a16:creationId xmlns:a16="http://schemas.microsoft.com/office/drawing/2014/main" id="{FB8A20DE-40EF-9046-8ABF-35F9A8462422}"/>
              </a:ext>
            </a:extLst>
          </p:cNvPr>
          <p:cNvSpPr txBox="1"/>
          <p:nvPr/>
        </p:nvSpPr>
        <p:spPr>
          <a:xfrm>
            <a:off x="162564" y="1008628"/>
            <a:ext cx="8978852" cy="1754326"/>
          </a:xfrm>
          <a:prstGeom prst="rect">
            <a:avLst/>
          </a:prstGeom>
          <a:noFill/>
          <a:ln>
            <a:noFill/>
          </a:ln>
        </p:spPr>
        <p:txBody>
          <a:bodyPr wrap="square" rtlCol="0">
            <a:spAutoFit/>
          </a:bodyPr>
          <a:lstStyle/>
          <a:p>
            <a:pPr marL="285750" indent="-285750">
              <a:spcBef>
                <a:spcPts val="300"/>
              </a:spcBef>
              <a:buFont typeface="Wingdings" pitchFamily="2" charset="2"/>
              <a:buChar char="Ø"/>
            </a:pPr>
            <a:r>
              <a:rPr lang="en-GB" sz="1400" b="1" dirty="0">
                <a:solidFill>
                  <a:schemeClr val="tx2"/>
                </a:solidFill>
              </a:rPr>
              <a:t>Beam intensity for all RIBs proportional to proton beam intensity. Up to a factor x5 higher intensity for multiple RIBs expected with 2 GeV proton energy. Keeping the 1.4 GeV option needed. </a:t>
            </a:r>
          </a:p>
          <a:p>
            <a:pPr marL="742950" lvl="1" indent="-285750">
              <a:spcBef>
                <a:spcPts val="300"/>
              </a:spcBef>
              <a:buFont typeface="Wingdings" pitchFamily="2" charset="2"/>
              <a:buChar char="§"/>
            </a:pPr>
            <a:r>
              <a:rPr lang="en-GB" sz="1400" dirty="0">
                <a:solidFill>
                  <a:schemeClr val="tx2"/>
                </a:solidFill>
              </a:rPr>
              <a:t>Linac4 and PSB high-intensity MDs extremely valuable and very welcome by the user community.</a:t>
            </a:r>
          </a:p>
          <a:p>
            <a:pPr marL="742950" lvl="1" indent="-285750">
              <a:spcBef>
                <a:spcPts val="300"/>
              </a:spcBef>
              <a:buFont typeface="Wingdings" pitchFamily="2" charset="2"/>
              <a:buChar char="§"/>
            </a:pPr>
            <a:r>
              <a:rPr lang="en-GB" sz="1400" b="1" dirty="0">
                <a:solidFill>
                  <a:schemeClr val="tx2"/>
                </a:solidFill>
              </a:rPr>
              <a:t>Beam dumps consolidation and 2 GeV upgrade of the BTY line </a:t>
            </a:r>
            <a:r>
              <a:rPr lang="en-GB" sz="1400" dirty="0">
                <a:solidFill>
                  <a:schemeClr val="tx2"/>
                </a:solidFill>
              </a:rPr>
              <a:t>needed (hopefully during LS3).</a:t>
            </a:r>
          </a:p>
          <a:p>
            <a:pPr marL="742950" lvl="1" indent="-285750">
              <a:spcBef>
                <a:spcPts val="300"/>
              </a:spcBef>
              <a:buFont typeface="Wingdings" pitchFamily="2" charset="2"/>
              <a:buChar char="§"/>
            </a:pPr>
            <a:r>
              <a:rPr lang="en-GB" sz="1400" dirty="0">
                <a:solidFill>
                  <a:schemeClr val="tx2"/>
                </a:solidFill>
              </a:rPr>
              <a:t>Additional target (and possibly front-end) developments may be needed to cope with the new p beam.</a:t>
            </a:r>
          </a:p>
          <a:p>
            <a:pPr marL="742950" lvl="1" indent="-285750">
              <a:spcBef>
                <a:spcPts val="300"/>
              </a:spcBef>
              <a:buFont typeface="Wingdings" pitchFamily="2" charset="2"/>
              <a:buChar char="§"/>
            </a:pPr>
            <a:r>
              <a:rPr lang="en-GB" sz="1400" dirty="0">
                <a:solidFill>
                  <a:schemeClr val="tx2"/>
                </a:solidFill>
              </a:rPr>
              <a:t>In the meantime: </a:t>
            </a:r>
            <a:r>
              <a:rPr lang="en-GB" sz="1400" b="1" dirty="0">
                <a:solidFill>
                  <a:schemeClr val="tx2"/>
                </a:solidFill>
              </a:rPr>
              <a:t>1.7 GeV p to GPS target will be used for physics </a:t>
            </a:r>
            <a:r>
              <a:rPr lang="en-GB" sz="1400" dirty="0">
                <a:solidFill>
                  <a:schemeClr val="tx2"/>
                </a:solidFill>
              </a:rPr>
              <a:t>and higher than 2 </a:t>
            </a:r>
            <a:r>
              <a:rPr lang="en-GB" sz="1400" dirty="0" err="1">
                <a:solidFill>
                  <a:schemeClr val="tx2"/>
                </a:solidFill>
              </a:rPr>
              <a:t>uA</a:t>
            </a:r>
            <a:r>
              <a:rPr lang="en-GB" sz="1400" dirty="0">
                <a:solidFill>
                  <a:schemeClr val="tx2"/>
                </a:solidFill>
              </a:rPr>
              <a:t> p current may be occasionally requested (RP and SY-STI assessment to define authorized beam power limit).</a:t>
            </a:r>
          </a:p>
        </p:txBody>
      </p:sp>
      <p:sp>
        <p:nvSpPr>
          <p:cNvPr id="75" name="TextBox 74">
            <a:extLst>
              <a:ext uri="{FF2B5EF4-FFF2-40B4-BE49-F238E27FC236}">
                <a16:creationId xmlns:a16="http://schemas.microsoft.com/office/drawing/2014/main" id="{B7CB6716-4CF1-A64A-83B1-F0C2346E1725}"/>
              </a:ext>
            </a:extLst>
          </p:cNvPr>
          <p:cNvSpPr txBox="1"/>
          <p:nvPr/>
        </p:nvSpPr>
        <p:spPr>
          <a:xfrm>
            <a:off x="144276" y="642205"/>
            <a:ext cx="8694924" cy="369332"/>
          </a:xfrm>
          <a:prstGeom prst="rect">
            <a:avLst/>
          </a:prstGeom>
          <a:noFill/>
          <a:ln>
            <a:noFill/>
          </a:ln>
        </p:spPr>
        <p:txBody>
          <a:bodyPr wrap="square" rtlCol="0">
            <a:spAutoFit/>
          </a:bodyPr>
          <a:lstStyle/>
          <a:p>
            <a:pPr>
              <a:spcBef>
                <a:spcPts val="300"/>
              </a:spcBef>
            </a:pPr>
            <a:r>
              <a:rPr lang="en-GB" b="1" dirty="0">
                <a:solidFill>
                  <a:schemeClr val="tx2"/>
                </a:solidFill>
              </a:rPr>
              <a:t>Higher RIBs intensities </a:t>
            </a:r>
            <a:r>
              <a:rPr lang="en-GB" b="1" dirty="0">
                <a:solidFill>
                  <a:schemeClr val="tx2"/>
                </a:solidFill>
                <a:sym typeface="Wingdings" pitchFamily="2" charset="2"/>
              </a:rPr>
              <a:t> “New” isotopes and more experiments in a year! </a:t>
            </a:r>
          </a:p>
        </p:txBody>
      </p:sp>
      <p:grpSp>
        <p:nvGrpSpPr>
          <p:cNvPr id="14" name="Group 13">
            <a:extLst>
              <a:ext uri="{FF2B5EF4-FFF2-40B4-BE49-F238E27FC236}">
                <a16:creationId xmlns:a16="http://schemas.microsoft.com/office/drawing/2014/main" id="{12D163D2-613F-4244-B64F-47455DEA1560}"/>
              </a:ext>
            </a:extLst>
          </p:cNvPr>
          <p:cNvGrpSpPr/>
          <p:nvPr/>
        </p:nvGrpSpPr>
        <p:grpSpPr>
          <a:xfrm>
            <a:off x="5140070" y="4278811"/>
            <a:ext cx="3699130" cy="2472093"/>
            <a:chOff x="5173598" y="4130310"/>
            <a:chExt cx="3699130" cy="2472093"/>
          </a:xfrm>
        </p:grpSpPr>
        <p:pic>
          <p:nvPicPr>
            <p:cNvPr id="76" name="Picture 75">
              <a:extLst>
                <a:ext uri="{FF2B5EF4-FFF2-40B4-BE49-F238E27FC236}">
                  <a16:creationId xmlns:a16="http://schemas.microsoft.com/office/drawing/2014/main" id="{48F96424-B03C-A24C-AABA-BE7B0333E71E}"/>
                </a:ext>
              </a:extLst>
            </p:cNvPr>
            <p:cNvPicPr>
              <a:picLocks noChangeAspect="1"/>
            </p:cNvPicPr>
            <p:nvPr/>
          </p:nvPicPr>
          <p:blipFill>
            <a:blip r:embed="rId4"/>
            <a:stretch>
              <a:fillRect/>
            </a:stretch>
          </p:blipFill>
          <p:spPr>
            <a:xfrm>
              <a:off x="5173598" y="4130310"/>
              <a:ext cx="3699130" cy="2145130"/>
            </a:xfrm>
            <a:prstGeom prst="rect">
              <a:avLst/>
            </a:prstGeom>
            <a:ln w="19050">
              <a:noFill/>
            </a:ln>
          </p:spPr>
        </p:pic>
        <p:sp>
          <p:nvSpPr>
            <p:cNvPr id="77" name="TextBox 76">
              <a:extLst>
                <a:ext uri="{FF2B5EF4-FFF2-40B4-BE49-F238E27FC236}">
                  <a16:creationId xmlns:a16="http://schemas.microsoft.com/office/drawing/2014/main" id="{DBCD08E4-3A2D-E144-A87E-A36E3F2E658E}"/>
                </a:ext>
              </a:extLst>
            </p:cNvPr>
            <p:cNvSpPr txBox="1"/>
            <p:nvPr/>
          </p:nvSpPr>
          <p:spPr>
            <a:xfrm>
              <a:off x="6713709" y="4746643"/>
              <a:ext cx="618907" cy="411257"/>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dirty="0"/>
                <a:t>Central line</a:t>
              </a:r>
              <a:endParaRPr lang="en-GB" sz="1100" dirty="0"/>
            </a:p>
          </p:txBody>
        </p:sp>
        <p:cxnSp>
          <p:nvCxnSpPr>
            <p:cNvPr id="78" name="Straight Arrow Connector 77">
              <a:extLst>
                <a:ext uri="{FF2B5EF4-FFF2-40B4-BE49-F238E27FC236}">
                  <a16:creationId xmlns:a16="http://schemas.microsoft.com/office/drawing/2014/main" id="{8419F89C-6592-8D40-BA72-DB149D924149}"/>
                </a:ext>
              </a:extLst>
            </p:cNvPr>
            <p:cNvCxnSpPr>
              <a:cxnSpLocks/>
              <a:stCxn id="77" idx="2"/>
            </p:cNvCxnSpPr>
            <p:nvPr/>
          </p:nvCxnSpPr>
          <p:spPr>
            <a:xfrm>
              <a:off x="7023163" y="5157900"/>
              <a:ext cx="309453" cy="396183"/>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79" name="TextBox 78">
              <a:extLst>
                <a:ext uri="{FF2B5EF4-FFF2-40B4-BE49-F238E27FC236}">
                  <a16:creationId xmlns:a16="http://schemas.microsoft.com/office/drawing/2014/main" id="{4EB16B29-8183-0845-A777-3A613BCAE606}"/>
                </a:ext>
              </a:extLst>
            </p:cNvPr>
            <p:cNvSpPr txBox="1"/>
            <p:nvPr/>
          </p:nvSpPr>
          <p:spPr>
            <a:xfrm>
              <a:off x="5786029" y="6360423"/>
              <a:ext cx="1855360" cy="241980"/>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dirty="0"/>
                <a:t>SSP experimental stations</a:t>
              </a:r>
              <a:endParaRPr lang="en-GB" sz="1100" dirty="0"/>
            </a:p>
          </p:txBody>
        </p:sp>
        <p:cxnSp>
          <p:nvCxnSpPr>
            <p:cNvPr id="80" name="Straight Arrow Connector 79">
              <a:extLst>
                <a:ext uri="{FF2B5EF4-FFF2-40B4-BE49-F238E27FC236}">
                  <a16:creationId xmlns:a16="http://schemas.microsoft.com/office/drawing/2014/main" id="{56CF964E-4C27-614F-BA14-16738FE30B02}"/>
                </a:ext>
              </a:extLst>
            </p:cNvPr>
            <p:cNvCxnSpPr>
              <a:cxnSpLocks/>
              <a:stCxn id="79" idx="0"/>
            </p:cNvCxnSpPr>
            <p:nvPr/>
          </p:nvCxnSpPr>
          <p:spPr>
            <a:xfrm flipV="1">
              <a:off x="6713709" y="6082360"/>
              <a:ext cx="618907" cy="278063"/>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cxnSp>
          <p:nvCxnSpPr>
            <p:cNvPr id="82" name="Straight Arrow Connector 81">
              <a:extLst>
                <a:ext uri="{FF2B5EF4-FFF2-40B4-BE49-F238E27FC236}">
                  <a16:creationId xmlns:a16="http://schemas.microsoft.com/office/drawing/2014/main" id="{7F864D73-7C04-C748-B359-5A8D5856DA81}"/>
                </a:ext>
              </a:extLst>
            </p:cNvPr>
            <p:cNvCxnSpPr>
              <a:cxnSpLocks/>
              <a:stCxn id="79" idx="0"/>
            </p:cNvCxnSpPr>
            <p:nvPr/>
          </p:nvCxnSpPr>
          <p:spPr>
            <a:xfrm flipV="1">
              <a:off x="6713709" y="6174983"/>
              <a:ext cx="927680" cy="185440"/>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154020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7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p:cNvPicPr>
            <a:picLocks noChangeAspect="1"/>
          </p:cNvPicPr>
          <p:nvPr/>
        </p:nvPicPr>
        <p:blipFill>
          <a:blip r:embed="rId2" cstate="print"/>
          <a:stretch>
            <a:fillRect/>
          </a:stretch>
        </p:blipFill>
        <p:spPr>
          <a:xfrm>
            <a:off x="8260984" y="15810"/>
            <a:ext cx="880432" cy="878306"/>
          </a:xfrm>
          <a:prstGeom prst="rect">
            <a:avLst/>
          </a:prstGeom>
        </p:spPr>
      </p:pic>
      <p:sp>
        <p:nvSpPr>
          <p:cNvPr id="33" name="Subtitle 2">
            <a:extLst>
              <a:ext uri="{FF2B5EF4-FFF2-40B4-BE49-F238E27FC236}">
                <a16:creationId xmlns:a16="http://schemas.microsoft.com/office/drawing/2014/main" id="{F86B1BA7-04B8-1A48-847F-C78E8E12DA41}"/>
              </a:ext>
            </a:extLst>
          </p:cNvPr>
          <p:cNvSpPr txBox="1">
            <a:spLocks/>
          </p:cNvSpPr>
          <p:nvPr/>
        </p:nvSpPr>
        <p:spPr>
          <a:xfrm>
            <a:off x="3505200" y="6501394"/>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a:t>J. Alberto Rodriguez – JAP Workshop 2023, Montreux – 07.12.2023</a:t>
            </a:r>
          </a:p>
        </p:txBody>
      </p:sp>
      <p:pic>
        <p:nvPicPr>
          <p:cNvPr id="39" name="Picture 38">
            <a:extLst>
              <a:ext uri="{FF2B5EF4-FFF2-40B4-BE49-F238E27FC236}">
                <a16:creationId xmlns:a16="http://schemas.microsoft.com/office/drawing/2014/main" id="{74C33B37-702E-B840-B292-BC58F1DF1A53}"/>
              </a:ext>
            </a:extLst>
          </p:cNvPr>
          <p:cNvPicPr>
            <a:picLocks noChangeAspect="1"/>
          </p:cNvPicPr>
          <p:nvPr/>
        </p:nvPicPr>
        <p:blipFill>
          <a:blip r:embed="rId3"/>
          <a:stretch>
            <a:fillRect/>
          </a:stretch>
        </p:blipFill>
        <p:spPr>
          <a:xfrm>
            <a:off x="0" y="6323484"/>
            <a:ext cx="2228832" cy="534516"/>
          </a:xfrm>
          <a:prstGeom prst="rect">
            <a:avLst/>
          </a:prstGeom>
        </p:spPr>
      </p:pic>
      <p:sp>
        <p:nvSpPr>
          <p:cNvPr id="42" name="TextBox 41">
            <a:extLst>
              <a:ext uri="{FF2B5EF4-FFF2-40B4-BE49-F238E27FC236}">
                <a16:creationId xmlns:a16="http://schemas.microsoft.com/office/drawing/2014/main" id="{A8642F88-68E5-EA4E-AD65-721F5B6D32EC}"/>
              </a:ext>
            </a:extLst>
          </p:cNvPr>
          <p:cNvSpPr txBox="1"/>
          <p:nvPr/>
        </p:nvSpPr>
        <p:spPr>
          <a:xfrm>
            <a:off x="125988" y="166392"/>
            <a:ext cx="8865612" cy="400110"/>
          </a:xfrm>
          <a:prstGeom prst="rect">
            <a:avLst/>
          </a:prstGeom>
          <a:noFill/>
        </p:spPr>
        <p:txBody>
          <a:bodyPr wrap="square" rtlCol="0">
            <a:spAutoFit/>
          </a:bodyPr>
          <a:lstStyle/>
          <a:p>
            <a:r>
              <a:rPr lang="en-GB" sz="2000" b="1" u="sng" dirty="0"/>
              <a:t>Beam energy:</a:t>
            </a:r>
          </a:p>
        </p:txBody>
      </p:sp>
      <p:sp>
        <p:nvSpPr>
          <p:cNvPr id="66" name="TextBox 65">
            <a:extLst>
              <a:ext uri="{FF2B5EF4-FFF2-40B4-BE49-F238E27FC236}">
                <a16:creationId xmlns:a16="http://schemas.microsoft.com/office/drawing/2014/main" id="{B95CE98D-411E-4645-8B9E-935A10A9BA3B}"/>
              </a:ext>
            </a:extLst>
          </p:cNvPr>
          <p:cNvSpPr txBox="1"/>
          <p:nvPr/>
        </p:nvSpPr>
        <p:spPr>
          <a:xfrm>
            <a:off x="114856" y="2123109"/>
            <a:ext cx="6285944" cy="2362185"/>
          </a:xfrm>
          <a:prstGeom prst="rect">
            <a:avLst/>
          </a:prstGeom>
          <a:noFill/>
          <a:ln>
            <a:noFill/>
          </a:ln>
        </p:spPr>
        <p:txBody>
          <a:bodyPr wrap="square" rtlCol="0">
            <a:spAutoFit/>
          </a:bodyPr>
          <a:lstStyle/>
          <a:p>
            <a:pPr marL="285750" indent="-285750">
              <a:spcBef>
                <a:spcPts val="300"/>
              </a:spcBef>
              <a:buFont typeface="Wingdings" pitchFamily="2" charset="2"/>
              <a:buChar char="Ø"/>
            </a:pPr>
            <a:r>
              <a:rPr lang="en-GB" sz="1400" b="1" dirty="0">
                <a:solidFill>
                  <a:schemeClr val="tx2"/>
                </a:solidFill>
              </a:rPr>
              <a:t>In the short-term:</a:t>
            </a:r>
          </a:p>
          <a:p>
            <a:pPr marL="742950" lvl="1" indent="-285750">
              <a:spcBef>
                <a:spcPts val="300"/>
              </a:spcBef>
              <a:buFont typeface="Wingdings" pitchFamily="2" charset="2"/>
              <a:buChar char="§"/>
            </a:pPr>
            <a:r>
              <a:rPr lang="en-GB" sz="1400" dirty="0">
                <a:solidFill>
                  <a:schemeClr val="tx2"/>
                </a:solidFill>
              </a:rPr>
              <a:t>Experimental proposals may be rejected by the TAC or not scheduled.</a:t>
            </a:r>
          </a:p>
          <a:p>
            <a:pPr marL="742950" lvl="1" indent="-285750">
              <a:spcBef>
                <a:spcPts val="300"/>
              </a:spcBef>
              <a:buFont typeface="Wingdings" pitchFamily="2" charset="2"/>
              <a:buChar char="§"/>
            </a:pPr>
            <a:r>
              <a:rPr lang="en-GB" sz="1400" dirty="0">
                <a:solidFill>
                  <a:schemeClr val="tx2"/>
                </a:solidFill>
              </a:rPr>
              <a:t>Pushing accelerating gradient. Consequences: </a:t>
            </a:r>
            <a:r>
              <a:rPr lang="en-GB" sz="1400" b="1" dirty="0">
                <a:solidFill>
                  <a:schemeClr val="tx2"/>
                </a:solidFill>
              </a:rPr>
              <a:t>Additional trips</a:t>
            </a:r>
            <a:r>
              <a:rPr lang="en-GB" sz="1400" dirty="0">
                <a:solidFill>
                  <a:schemeClr val="tx2"/>
                </a:solidFill>
              </a:rPr>
              <a:t>. Downtime increases quickly! </a:t>
            </a:r>
          </a:p>
          <a:p>
            <a:pPr marL="742950" lvl="1" indent="-285750">
              <a:spcBef>
                <a:spcPts val="300"/>
              </a:spcBef>
              <a:buFont typeface="Wingdings" pitchFamily="2" charset="2"/>
              <a:buChar char="§"/>
            </a:pPr>
            <a:r>
              <a:rPr lang="en-GB" sz="1400" b="1" dirty="0">
                <a:solidFill>
                  <a:schemeClr val="tx2"/>
                </a:solidFill>
              </a:rPr>
              <a:t>Boosting the charge state of the beam. </a:t>
            </a:r>
            <a:r>
              <a:rPr lang="en-GB" sz="1400" dirty="0">
                <a:solidFill>
                  <a:schemeClr val="tx2"/>
                </a:solidFill>
              </a:rPr>
              <a:t>Possible only because of the </a:t>
            </a:r>
            <a:r>
              <a:rPr lang="en-GB" sz="1400" b="1" dirty="0">
                <a:solidFill>
                  <a:schemeClr val="tx2"/>
                </a:solidFill>
              </a:rPr>
              <a:t>excellent performance of the new electron gun </a:t>
            </a:r>
            <a:r>
              <a:rPr lang="en-GB" sz="1400" dirty="0">
                <a:solidFill>
                  <a:schemeClr val="tx2"/>
                </a:solidFill>
              </a:rPr>
              <a:t>developed by BE-ABP during LS2.</a:t>
            </a:r>
            <a:r>
              <a:rPr lang="en-GB" sz="1400" b="1" dirty="0">
                <a:solidFill>
                  <a:schemeClr val="tx2"/>
                </a:solidFill>
              </a:rPr>
              <a:t> </a:t>
            </a:r>
            <a:r>
              <a:rPr lang="en-GB" sz="1400" dirty="0">
                <a:solidFill>
                  <a:schemeClr val="tx2"/>
                </a:solidFill>
              </a:rPr>
              <a:t>Consequences: Longer breeding time reducing repetition rate and worsens the time structure of the beam. In some cases, saturation of the REX-TRAP.  </a:t>
            </a:r>
          </a:p>
        </p:txBody>
      </p:sp>
      <p:sp>
        <p:nvSpPr>
          <p:cNvPr id="67" name="TextBox 66">
            <a:extLst>
              <a:ext uri="{FF2B5EF4-FFF2-40B4-BE49-F238E27FC236}">
                <a16:creationId xmlns:a16="http://schemas.microsoft.com/office/drawing/2014/main" id="{6D5BD19F-2161-4E4B-A05D-A79C94E813DF}"/>
              </a:ext>
            </a:extLst>
          </p:cNvPr>
          <p:cNvSpPr txBox="1"/>
          <p:nvPr/>
        </p:nvSpPr>
        <p:spPr>
          <a:xfrm>
            <a:off x="128308" y="4419973"/>
            <a:ext cx="7034492" cy="1931298"/>
          </a:xfrm>
          <a:prstGeom prst="rect">
            <a:avLst/>
          </a:prstGeom>
          <a:noFill/>
          <a:ln>
            <a:noFill/>
          </a:ln>
        </p:spPr>
        <p:txBody>
          <a:bodyPr wrap="square" rtlCol="0">
            <a:spAutoFit/>
          </a:bodyPr>
          <a:lstStyle/>
          <a:p>
            <a:pPr marL="285750" indent="-285750">
              <a:spcBef>
                <a:spcPts val="300"/>
              </a:spcBef>
              <a:buFont typeface="Wingdings" pitchFamily="2" charset="2"/>
              <a:buChar char="Ø"/>
            </a:pPr>
            <a:r>
              <a:rPr lang="en-GB" sz="1400" b="1" dirty="0">
                <a:solidFill>
                  <a:schemeClr val="tx2"/>
                </a:solidFill>
              </a:rPr>
              <a:t>In the long-term:</a:t>
            </a:r>
          </a:p>
          <a:p>
            <a:pPr marL="742950" lvl="1" indent="-285750">
              <a:spcBef>
                <a:spcPts val="300"/>
              </a:spcBef>
              <a:buFont typeface="Wingdings" pitchFamily="2" charset="2"/>
              <a:buChar char="§"/>
            </a:pPr>
            <a:r>
              <a:rPr lang="en-GB" sz="1400" dirty="0">
                <a:solidFill>
                  <a:schemeClr val="tx2"/>
                </a:solidFill>
              </a:rPr>
              <a:t>Keeping the cryomodules cold during the YETS. Under investigation by </a:t>
            </a:r>
            <a:br>
              <a:rPr lang="en-GB" sz="1400" dirty="0">
                <a:solidFill>
                  <a:schemeClr val="tx2"/>
                </a:solidFill>
              </a:rPr>
            </a:br>
            <a:r>
              <a:rPr lang="en-GB" sz="1400" dirty="0">
                <a:solidFill>
                  <a:schemeClr val="tx2"/>
                </a:solidFill>
              </a:rPr>
              <a:t>SY-RF and TE-CRG.</a:t>
            </a:r>
          </a:p>
          <a:p>
            <a:pPr marL="742950" lvl="1" indent="-285750">
              <a:spcBef>
                <a:spcPts val="300"/>
              </a:spcBef>
              <a:buFont typeface="Wingdings" pitchFamily="2" charset="2"/>
              <a:buChar char="§"/>
            </a:pPr>
            <a:r>
              <a:rPr lang="en-GB" sz="1400" b="1" dirty="0">
                <a:solidFill>
                  <a:schemeClr val="tx2"/>
                </a:solidFill>
              </a:rPr>
              <a:t>Additional cryomodule </a:t>
            </a:r>
            <a:r>
              <a:rPr lang="en-GB" sz="1400" dirty="0">
                <a:solidFill>
                  <a:schemeClr val="tx2"/>
                </a:solidFill>
              </a:rPr>
              <a:t>(hopefully, shortly after LS3). Major effort by SY-RF, TE-VSC and other groups.</a:t>
            </a:r>
          </a:p>
          <a:p>
            <a:pPr marL="742950" lvl="1" indent="-285750">
              <a:spcBef>
                <a:spcPts val="300"/>
              </a:spcBef>
              <a:buFont typeface="Wingdings" pitchFamily="2" charset="2"/>
              <a:buChar char="§"/>
            </a:pPr>
            <a:r>
              <a:rPr lang="en-GB" sz="1400" b="1" dirty="0">
                <a:solidFill>
                  <a:schemeClr val="tx2"/>
                </a:solidFill>
              </a:rPr>
              <a:t>Consolidation of existing cryomodules.</a:t>
            </a:r>
            <a:r>
              <a:rPr lang="en-GB" sz="1400" dirty="0">
                <a:solidFill>
                  <a:schemeClr val="tx2"/>
                </a:solidFill>
              </a:rPr>
              <a:t> Major effort (i.e. clean room in SM18). Cannot be done during a normal YETS without impact on the Physics campaign unless an additional cryomodule is used as a “hot” spare.</a:t>
            </a:r>
          </a:p>
        </p:txBody>
      </p:sp>
      <p:sp>
        <p:nvSpPr>
          <p:cNvPr id="71" name="TextBox 70">
            <a:extLst>
              <a:ext uri="{FF2B5EF4-FFF2-40B4-BE49-F238E27FC236}">
                <a16:creationId xmlns:a16="http://schemas.microsoft.com/office/drawing/2014/main" id="{FB8A20DE-40EF-9046-8ABF-35F9A8462422}"/>
              </a:ext>
            </a:extLst>
          </p:cNvPr>
          <p:cNvSpPr txBox="1"/>
          <p:nvPr/>
        </p:nvSpPr>
        <p:spPr>
          <a:xfrm>
            <a:off x="162564" y="1295049"/>
            <a:ext cx="5933436" cy="738664"/>
          </a:xfrm>
          <a:prstGeom prst="rect">
            <a:avLst/>
          </a:prstGeom>
          <a:noFill/>
          <a:ln>
            <a:noFill/>
          </a:ln>
        </p:spPr>
        <p:txBody>
          <a:bodyPr wrap="square" rtlCol="0">
            <a:spAutoFit/>
          </a:bodyPr>
          <a:lstStyle/>
          <a:p>
            <a:pPr marL="285750" indent="-285750">
              <a:spcBef>
                <a:spcPts val="300"/>
              </a:spcBef>
              <a:buFont typeface="Wingdings" pitchFamily="2" charset="2"/>
              <a:buChar char="Ø"/>
            </a:pPr>
            <a:r>
              <a:rPr lang="en-GB" sz="1400" b="1" dirty="0">
                <a:solidFill>
                  <a:schemeClr val="tx2"/>
                </a:solidFill>
              </a:rPr>
              <a:t>Accelerating gradient </a:t>
            </a:r>
            <a:r>
              <a:rPr lang="en-GB" sz="1400" dirty="0">
                <a:solidFill>
                  <a:schemeClr val="tx2"/>
                </a:solidFill>
              </a:rPr>
              <a:t>of superconducting cavities limited in average to </a:t>
            </a:r>
            <a:r>
              <a:rPr lang="en-GB" sz="1400" b="1" dirty="0">
                <a:solidFill>
                  <a:schemeClr val="tx2"/>
                </a:solidFill>
              </a:rPr>
              <a:t>~70 % of the nominal </a:t>
            </a:r>
            <a:r>
              <a:rPr lang="en-GB" sz="1400" dirty="0">
                <a:solidFill>
                  <a:schemeClr val="tx2"/>
                </a:solidFill>
              </a:rPr>
              <a:t>6 MV/m. In addition, it is degrading over time (believed to be caused by the yearly thermal cycles).</a:t>
            </a:r>
          </a:p>
        </p:txBody>
      </p:sp>
      <p:sp>
        <p:nvSpPr>
          <p:cNvPr id="75" name="TextBox 74">
            <a:extLst>
              <a:ext uri="{FF2B5EF4-FFF2-40B4-BE49-F238E27FC236}">
                <a16:creationId xmlns:a16="http://schemas.microsoft.com/office/drawing/2014/main" id="{B7CB6716-4CF1-A64A-83B1-F0C2346E1725}"/>
              </a:ext>
            </a:extLst>
          </p:cNvPr>
          <p:cNvSpPr txBox="1"/>
          <p:nvPr/>
        </p:nvSpPr>
        <p:spPr>
          <a:xfrm>
            <a:off x="144276" y="642205"/>
            <a:ext cx="8694924" cy="646331"/>
          </a:xfrm>
          <a:prstGeom prst="rect">
            <a:avLst/>
          </a:prstGeom>
          <a:noFill/>
          <a:ln>
            <a:noFill/>
          </a:ln>
        </p:spPr>
        <p:txBody>
          <a:bodyPr wrap="square" rtlCol="0">
            <a:spAutoFit/>
          </a:bodyPr>
          <a:lstStyle/>
          <a:p>
            <a:pPr>
              <a:spcBef>
                <a:spcPts val="300"/>
              </a:spcBef>
            </a:pPr>
            <a:r>
              <a:rPr lang="en-GB" b="1" dirty="0">
                <a:solidFill>
                  <a:schemeClr val="tx2"/>
                </a:solidFill>
              </a:rPr>
              <a:t>Higher beam energies increase the cross-section of some reaction and it is required for many high-energy experiments.</a:t>
            </a:r>
            <a:endParaRPr lang="en-GB" b="1" dirty="0">
              <a:solidFill>
                <a:schemeClr val="tx2"/>
              </a:solidFill>
              <a:sym typeface="Wingdings" pitchFamily="2" charset="2"/>
            </a:endParaRPr>
          </a:p>
        </p:txBody>
      </p:sp>
      <p:pic>
        <p:nvPicPr>
          <p:cNvPr id="17" name="Picture 16">
            <a:extLst>
              <a:ext uri="{FF2B5EF4-FFF2-40B4-BE49-F238E27FC236}">
                <a16:creationId xmlns:a16="http://schemas.microsoft.com/office/drawing/2014/main" id="{8D48E62E-774B-0C4A-B27A-167928A5BACE}"/>
              </a:ext>
            </a:extLst>
          </p:cNvPr>
          <p:cNvPicPr>
            <a:picLocks noChangeAspect="1"/>
          </p:cNvPicPr>
          <p:nvPr/>
        </p:nvPicPr>
        <p:blipFill rotWithShape="1">
          <a:blip r:embed="rId4"/>
          <a:srcRect t="1" b="30205"/>
          <a:stretch/>
        </p:blipFill>
        <p:spPr>
          <a:xfrm>
            <a:off x="7176252" y="4707628"/>
            <a:ext cx="1917297" cy="2102405"/>
          </a:xfrm>
          <a:prstGeom prst="rect">
            <a:avLst/>
          </a:prstGeom>
          <a:ln w="12700">
            <a:solidFill>
              <a:srgbClr val="FF0000"/>
            </a:solidFill>
          </a:ln>
        </p:spPr>
      </p:pic>
      <p:pic>
        <p:nvPicPr>
          <p:cNvPr id="18" name="Picture 4">
            <a:extLst>
              <a:ext uri="{FF2B5EF4-FFF2-40B4-BE49-F238E27FC236}">
                <a16:creationId xmlns:a16="http://schemas.microsoft.com/office/drawing/2014/main" id="{50752A4B-44F8-984E-941F-65B85A338762}"/>
              </a:ext>
            </a:extLst>
          </p:cNvPr>
          <p:cNvPicPr>
            <a:picLocks noChangeAspect="1" noChangeArrowheads="1"/>
          </p:cNvPicPr>
          <p:nvPr/>
        </p:nvPicPr>
        <p:blipFill>
          <a:blip r:embed="rId5" cstate="print"/>
          <a:srcRect/>
          <a:stretch>
            <a:fillRect/>
          </a:stretch>
        </p:blipFill>
        <p:spPr bwMode="auto">
          <a:xfrm>
            <a:off x="7472791" y="3612441"/>
            <a:ext cx="1576385" cy="1410544"/>
          </a:xfrm>
          <a:prstGeom prst="rect">
            <a:avLst/>
          </a:prstGeom>
          <a:noFill/>
          <a:ln w="12700">
            <a:solidFill>
              <a:srgbClr val="FF0000"/>
            </a:solidFill>
            <a:miter lim="800000"/>
            <a:headEnd/>
            <a:tailEnd/>
          </a:ln>
        </p:spPr>
      </p:pic>
      <p:grpSp>
        <p:nvGrpSpPr>
          <p:cNvPr id="3" name="Group 2">
            <a:extLst>
              <a:ext uri="{FF2B5EF4-FFF2-40B4-BE49-F238E27FC236}">
                <a16:creationId xmlns:a16="http://schemas.microsoft.com/office/drawing/2014/main" id="{2B0C2911-4CB4-924F-A29A-9BBCDAB3BFE1}"/>
              </a:ext>
            </a:extLst>
          </p:cNvPr>
          <p:cNvGrpSpPr/>
          <p:nvPr/>
        </p:nvGrpSpPr>
        <p:grpSpPr>
          <a:xfrm>
            <a:off x="6278362" y="1024006"/>
            <a:ext cx="2824331" cy="2548483"/>
            <a:chOff x="6278362" y="1024006"/>
            <a:chExt cx="2824331" cy="2548483"/>
          </a:xfrm>
        </p:grpSpPr>
        <p:pic>
          <p:nvPicPr>
            <p:cNvPr id="2" name="Picture 1">
              <a:extLst>
                <a:ext uri="{FF2B5EF4-FFF2-40B4-BE49-F238E27FC236}">
                  <a16:creationId xmlns:a16="http://schemas.microsoft.com/office/drawing/2014/main" id="{0C85042E-B93A-E140-854A-A9710D88AE3E}"/>
                </a:ext>
              </a:extLst>
            </p:cNvPr>
            <p:cNvPicPr>
              <a:picLocks noChangeAspect="1"/>
            </p:cNvPicPr>
            <p:nvPr/>
          </p:nvPicPr>
          <p:blipFill>
            <a:blip r:embed="rId6"/>
            <a:stretch>
              <a:fillRect/>
            </a:stretch>
          </p:blipFill>
          <p:spPr>
            <a:xfrm>
              <a:off x="6278362" y="1534411"/>
              <a:ext cx="2815187" cy="2038078"/>
            </a:xfrm>
            <a:prstGeom prst="rect">
              <a:avLst/>
            </a:prstGeom>
          </p:spPr>
        </p:pic>
        <p:sp>
          <p:nvSpPr>
            <p:cNvPr id="22" name="TextBox 21">
              <a:extLst>
                <a:ext uri="{FF2B5EF4-FFF2-40B4-BE49-F238E27FC236}">
                  <a16:creationId xmlns:a16="http://schemas.microsoft.com/office/drawing/2014/main" id="{D55DB05C-22F4-3F4B-82CF-4B7F96DA16D1}"/>
                </a:ext>
              </a:extLst>
            </p:cNvPr>
            <p:cNvSpPr txBox="1"/>
            <p:nvPr/>
          </p:nvSpPr>
          <p:spPr>
            <a:xfrm>
              <a:off x="7021899" y="1024006"/>
              <a:ext cx="2080794" cy="580534"/>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dirty="0"/>
                <a:t>Maximum nominal (orange) and operational (blue) beam energy for different A/q ratios </a:t>
              </a:r>
              <a:endParaRPr lang="en-GB" sz="1100" dirty="0"/>
            </a:p>
          </p:txBody>
        </p:sp>
      </p:grpSp>
    </p:spTree>
    <p:extLst>
      <p:ext uri="{BB962C8B-B14F-4D97-AF65-F5344CB8AC3E}">
        <p14:creationId xmlns:p14="http://schemas.microsoft.com/office/powerpoint/2010/main" val="872826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7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p:cNvPicPr>
            <a:picLocks noChangeAspect="1"/>
          </p:cNvPicPr>
          <p:nvPr/>
        </p:nvPicPr>
        <p:blipFill>
          <a:blip r:embed="rId2" cstate="print"/>
          <a:stretch>
            <a:fillRect/>
          </a:stretch>
        </p:blipFill>
        <p:spPr>
          <a:xfrm>
            <a:off x="8260984" y="15810"/>
            <a:ext cx="880432" cy="878306"/>
          </a:xfrm>
          <a:prstGeom prst="rect">
            <a:avLst/>
          </a:prstGeom>
        </p:spPr>
      </p:pic>
      <p:sp>
        <p:nvSpPr>
          <p:cNvPr id="33" name="Subtitle 2">
            <a:extLst>
              <a:ext uri="{FF2B5EF4-FFF2-40B4-BE49-F238E27FC236}">
                <a16:creationId xmlns:a16="http://schemas.microsoft.com/office/drawing/2014/main" id="{F86B1BA7-04B8-1A48-847F-C78E8E12DA41}"/>
              </a:ext>
            </a:extLst>
          </p:cNvPr>
          <p:cNvSpPr txBox="1">
            <a:spLocks/>
          </p:cNvSpPr>
          <p:nvPr/>
        </p:nvSpPr>
        <p:spPr>
          <a:xfrm>
            <a:off x="3505200" y="6501394"/>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a:t>J. Alberto Rodriguez – JAP Workshop 2023, Montreux – 07.12.2023</a:t>
            </a:r>
          </a:p>
        </p:txBody>
      </p:sp>
      <p:pic>
        <p:nvPicPr>
          <p:cNvPr id="39" name="Picture 38">
            <a:extLst>
              <a:ext uri="{FF2B5EF4-FFF2-40B4-BE49-F238E27FC236}">
                <a16:creationId xmlns:a16="http://schemas.microsoft.com/office/drawing/2014/main" id="{74C33B37-702E-B840-B292-BC58F1DF1A53}"/>
              </a:ext>
            </a:extLst>
          </p:cNvPr>
          <p:cNvPicPr>
            <a:picLocks noChangeAspect="1"/>
          </p:cNvPicPr>
          <p:nvPr/>
        </p:nvPicPr>
        <p:blipFill>
          <a:blip r:embed="rId3"/>
          <a:stretch>
            <a:fillRect/>
          </a:stretch>
        </p:blipFill>
        <p:spPr>
          <a:xfrm>
            <a:off x="0" y="6323484"/>
            <a:ext cx="2228832" cy="534516"/>
          </a:xfrm>
          <a:prstGeom prst="rect">
            <a:avLst/>
          </a:prstGeom>
        </p:spPr>
      </p:pic>
      <p:sp>
        <p:nvSpPr>
          <p:cNvPr id="42" name="TextBox 41">
            <a:extLst>
              <a:ext uri="{FF2B5EF4-FFF2-40B4-BE49-F238E27FC236}">
                <a16:creationId xmlns:a16="http://schemas.microsoft.com/office/drawing/2014/main" id="{A8642F88-68E5-EA4E-AD65-721F5B6D32EC}"/>
              </a:ext>
            </a:extLst>
          </p:cNvPr>
          <p:cNvSpPr txBox="1"/>
          <p:nvPr/>
        </p:nvSpPr>
        <p:spPr>
          <a:xfrm>
            <a:off x="125988" y="166392"/>
            <a:ext cx="8865612" cy="400110"/>
          </a:xfrm>
          <a:prstGeom prst="rect">
            <a:avLst/>
          </a:prstGeom>
          <a:noFill/>
        </p:spPr>
        <p:txBody>
          <a:bodyPr wrap="square" rtlCol="0">
            <a:spAutoFit/>
          </a:bodyPr>
          <a:lstStyle/>
          <a:p>
            <a:r>
              <a:rPr lang="en-GB" sz="2000" b="1" u="sng" dirty="0"/>
              <a:t>Beam time structure:</a:t>
            </a:r>
          </a:p>
        </p:txBody>
      </p:sp>
      <p:sp>
        <p:nvSpPr>
          <p:cNvPr id="66" name="TextBox 65">
            <a:extLst>
              <a:ext uri="{FF2B5EF4-FFF2-40B4-BE49-F238E27FC236}">
                <a16:creationId xmlns:a16="http://schemas.microsoft.com/office/drawing/2014/main" id="{B95CE98D-411E-4645-8B9E-935A10A9BA3B}"/>
              </a:ext>
            </a:extLst>
          </p:cNvPr>
          <p:cNvSpPr txBox="1"/>
          <p:nvPr/>
        </p:nvSpPr>
        <p:spPr>
          <a:xfrm>
            <a:off x="114856" y="3707259"/>
            <a:ext cx="8931965" cy="2754600"/>
          </a:xfrm>
          <a:prstGeom prst="rect">
            <a:avLst/>
          </a:prstGeom>
          <a:noFill/>
          <a:ln>
            <a:noFill/>
          </a:ln>
        </p:spPr>
        <p:txBody>
          <a:bodyPr wrap="square" rtlCol="0">
            <a:spAutoFit/>
          </a:bodyPr>
          <a:lstStyle/>
          <a:p>
            <a:pPr marL="285750" indent="-285750">
              <a:spcBef>
                <a:spcPts val="300"/>
              </a:spcBef>
              <a:buFont typeface="Wingdings" pitchFamily="2" charset="2"/>
              <a:buChar char="Ø"/>
            </a:pPr>
            <a:r>
              <a:rPr lang="en-GB" sz="1400" b="1" dirty="0">
                <a:solidFill>
                  <a:schemeClr val="tx2"/>
                </a:solidFill>
              </a:rPr>
              <a:t>Non-optimal time structure.</a:t>
            </a:r>
            <a:r>
              <a:rPr lang="en-GB" sz="1400" dirty="0">
                <a:solidFill>
                  <a:schemeClr val="tx2"/>
                </a:solidFill>
              </a:rPr>
              <a:t> A/q acceptance limited to 4.0 (compared to nominal 4.5) because of instabilities of REX RF systems at high peak powers. In addition, RF pulse lengths limited to ~ 1.2 </a:t>
            </a:r>
            <a:r>
              <a:rPr lang="en-GB" sz="1400" dirty="0" err="1">
                <a:solidFill>
                  <a:schemeClr val="tx2"/>
                </a:solidFill>
              </a:rPr>
              <a:t>ms</a:t>
            </a:r>
            <a:r>
              <a:rPr lang="en-GB" sz="1400" dirty="0">
                <a:solidFill>
                  <a:schemeClr val="tx2"/>
                </a:solidFill>
              </a:rPr>
              <a:t> due to the average power limit in the 9gap.</a:t>
            </a:r>
          </a:p>
          <a:p>
            <a:pPr marL="285750" indent="-285750">
              <a:spcBef>
                <a:spcPts val="300"/>
              </a:spcBef>
              <a:buFont typeface="Wingdings" pitchFamily="2" charset="2"/>
              <a:buChar char="Ø"/>
            </a:pPr>
            <a:r>
              <a:rPr lang="en-GB" sz="1400" b="1" dirty="0">
                <a:solidFill>
                  <a:schemeClr val="tx2"/>
                </a:solidFill>
              </a:rPr>
              <a:t>In the short-term: </a:t>
            </a:r>
            <a:r>
              <a:rPr lang="en-GB" sz="1400" dirty="0">
                <a:solidFill>
                  <a:schemeClr val="tx2"/>
                </a:solidFill>
              </a:rPr>
              <a:t>Limiting Physics with heavy isotopes, </a:t>
            </a:r>
            <a:br>
              <a:rPr lang="en-GB" sz="1400" dirty="0">
                <a:solidFill>
                  <a:schemeClr val="tx2"/>
                </a:solidFill>
              </a:rPr>
            </a:br>
            <a:r>
              <a:rPr lang="en-GB" sz="1400" dirty="0">
                <a:solidFill>
                  <a:schemeClr val="tx2"/>
                </a:solidFill>
              </a:rPr>
              <a:t>pushing the REX-EBIS (possible only because of the </a:t>
            </a:r>
            <a:br>
              <a:rPr lang="en-GB" sz="1400" dirty="0">
                <a:solidFill>
                  <a:schemeClr val="tx2"/>
                </a:solidFill>
              </a:rPr>
            </a:br>
            <a:r>
              <a:rPr lang="en-GB" sz="1400" b="1" dirty="0">
                <a:solidFill>
                  <a:schemeClr val="tx2"/>
                </a:solidFill>
              </a:rPr>
              <a:t>excellent performance of the new electron gun </a:t>
            </a:r>
            <a:r>
              <a:rPr lang="en-GB" sz="1400" dirty="0">
                <a:solidFill>
                  <a:schemeClr val="tx2"/>
                </a:solidFill>
              </a:rPr>
              <a:t>developed </a:t>
            </a:r>
            <a:br>
              <a:rPr lang="en-GB" sz="1400" dirty="0">
                <a:solidFill>
                  <a:schemeClr val="tx2"/>
                </a:solidFill>
              </a:rPr>
            </a:br>
            <a:r>
              <a:rPr lang="en-GB" sz="1400" dirty="0">
                <a:solidFill>
                  <a:schemeClr val="tx2"/>
                </a:solidFill>
              </a:rPr>
              <a:t>by BE-ABP during LS2), slow extraction (~1 </a:t>
            </a:r>
            <a:r>
              <a:rPr lang="en-GB" sz="1400" dirty="0" err="1">
                <a:solidFill>
                  <a:schemeClr val="tx2"/>
                </a:solidFill>
              </a:rPr>
              <a:t>ms</a:t>
            </a:r>
            <a:r>
              <a:rPr lang="en-GB" sz="1400" dirty="0">
                <a:solidFill>
                  <a:schemeClr val="tx2"/>
                </a:solidFill>
              </a:rPr>
              <a:t> long </a:t>
            </a:r>
            <a:br>
              <a:rPr lang="en-GB" sz="1400" dirty="0">
                <a:solidFill>
                  <a:schemeClr val="tx2"/>
                </a:solidFill>
              </a:rPr>
            </a:br>
            <a:r>
              <a:rPr lang="en-GB" sz="1400" dirty="0">
                <a:solidFill>
                  <a:schemeClr val="tx2"/>
                </a:solidFill>
              </a:rPr>
              <a:t>pulses) from the REX-EBIS.</a:t>
            </a:r>
          </a:p>
          <a:p>
            <a:pPr marL="285750" indent="-285750">
              <a:spcBef>
                <a:spcPts val="300"/>
              </a:spcBef>
              <a:buFont typeface="Wingdings" pitchFamily="2" charset="2"/>
              <a:buChar char="Ø"/>
            </a:pPr>
            <a:r>
              <a:rPr lang="en-GB" sz="1400" b="1" dirty="0">
                <a:solidFill>
                  <a:schemeClr val="tx2"/>
                </a:solidFill>
              </a:rPr>
              <a:t>In the long-term: New solid-state RF amplifiers and </a:t>
            </a:r>
            <a:br>
              <a:rPr lang="en-GB" sz="1400" b="1" dirty="0">
                <a:solidFill>
                  <a:schemeClr val="tx2"/>
                </a:solidFill>
              </a:rPr>
            </a:br>
            <a:r>
              <a:rPr lang="en-GB" sz="1400" b="1" dirty="0">
                <a:solidFill>
                  <a:schemeClr val="tx2"/>
                </a:solidFill>
              </a:rPr>
              <a:t>digital LLRF system </a:t>
            </a:r>
            <a:r>
              <a:rPr lang="en-GB" sz="1400" dirty="0">
                <a:solidFill>
                  <a:schemeClr val="tx2"/>
                </a:solidFill>
              </a:rPr>
              <a:t>(LS3). In my view, a study (beam </a:t>
            </a:r>
            <a:br>
              <a:rPr lang="en-GB" sz="1400" dirty="0">
                <a:solidFill>
                  <a:schemeClr val="tx2"/>
                </a:solidFill>
              </a:rPr>
            </a:br>
            <a:r>
              <a:rPr lang="en-GB" sz="1400" dirty="0">
                <a:solidFill>
                  <a:schemeClr val="tx2"/>
                </a:solidFill>
              </a:rPr>
              <a:t>dynamics and RF EM designs) to replace some of the </a:t>
            </a:r>
            <a:br>
              <a:rPr lang="en-GB" sz="1400" dirty="0">
                <a:solidFill>
                  <a:schemeClr val="tx2"/>
                </a:solidFill>
              </a:rPr>
            </a:br>
            <a:r>
              <a:rPr lang="en-GB" sz="1400" dirty="0">
                <a:solidFill>
                  <a:schemeClr val="tx2"/>
                </a:solidFill>
              </a:rPr>
              <a:t>REX RF cavities should also be launched.</a:t>
            </a:r>
          </a:p>
        </p:txBody>
      </p:sp>
      <p:sp>
        <p:nvSpPr>
          <p:cNvPr id="71" name="TextBox 70">
            <a:extLst>
              <a:ext uri="{FF2B5EF4-FFF2-40B4-BE49-F238E27FC236}">
                <a16:creationId xmlns:a16="http://schemas.microsoft.com/office/drawing/2014/main" id="{FB8A20DE-40EF-9046-8ABF-35F9A8462422}"/>
              </a:ext>
            </a:extLst>
          </p:cNvPr>
          <p:cNvSpPr txBox="1"/>
          <p:nvPr/>
        </p:nvSpPr>
        <p:spPr>
          <a:xfrm>
            <a:off x="162563" y="1002457"/>
            <a:ext cx="6843945" cy="2146742"/>
          </a:xfrm>
          <a:prstGeom prst="rect">
            <a:avLst/>
          </a:prstGeom>
          <a:noFill/>
          <a:ln>
            <a:noFill/>
          </a:ln>
        </p:spPr>
        <p:txBody>
          <a:bodyPr wrap="square" rtlCol="0">
            <a:spAutoFit/>
          </a:bodyPr>
          <a:lstStyle/>
          <a:p>
            <a:pPr marL="285750" indent="-285750">
              <a:spcBef>
                <a:spcPts val="300"/>
              </a:spcBef>
              <a:buFont typeface="Wingdings" pitchFamily="2" charset="2"/>
              <a:buChar char="Ø"/>
            </a:pPr>
            <a:r>
              <a:rPr lang="en-GB" sz="1400" dirty="0">
                <a:solidFill>
                  <a:schemeClr val="tx2"/>
                </a:solidFill>
              </a:rPr>
              <a:t>The time structure of the beam defined by the </a:t>
            </a:r>
            <a:r>
              <a:rPr lang="en-GB" sz="1400" dirty="0" err="1">
                <a:solidFill>
                  <a:schemeClr val="tx2"/>
                </a:solidFill>
              </a:rPr>
              <a:t>supercycle</a:t>
            </a:r>
            <a:r>
              <a:rPr lang="en-GB" sz="1400" dirty="0">
                <a:solidFill>
                  <a:schemeClr val="tx2"/>
                </a:solidFill>
              </a:rPr>
              <a:t> structure, the RIB release time and the configuration of the beam gates.  </a:t>
            </a:r>
          </a:p>
          <a:p>
            <a:pPr marL="285750" indent="-285750">
              <a:spcBef>
                <a:spcPts val="300"/>
              </a:spcBef>
              <a:buFont typeface="Wingdings" pitchFamily="2" charset="2"/>
              <a:buChar char="Ø"/>
            </a:pPr>
            <a:r>
              <a:rPr lang="en-GB" sz="1400" dirty="0">
                <a:solidFill>
                  <a:schemeClr val="tx2"/>
                </a:solidFill>
              </a:rPr>
              <a:t>The </a:t>
            </a:r>
            <a:r>
              <a:rPr lang="en-GB" sz="1400" b="1" dirty="0">
                <a:solidFill>
                  <a:schemeClr val="tx2"/>
                </a:solidFill>
              </a:rPr>
              <a:t>ISOLDE cooler/</a:t>
            </a:r>
            <a:r>
              <a:rPr lang="en-GB" sz="1400" b="1" dirty="0" err="1">
                <a:solidFill>
                  <a:schemeClr val="tx2"/>
                </a:solidFill>
              </a:rPr>
              <a:t>buncher</a:t>
            </a:r>
            <a:r>
              <a:rPr lang="en-GB" sz="1400" b="1" dirty="0">
                <a:solidFill>
                  <a:schemeClr val="tx2"/>
                </a:solidFill>
              </a:rPr>
              <a:t> </a:t>
            </a:r>
            <a:r>
              <a:rPr lang="en-GB" sz="1400" dirty="0">
                <a:solidFill>
                  <a:schemeClr val="tx2"/>
                </a:solidFill>
              </a:rPr>
              <a:t>in the HRS separator is required to bunch and change the time structure.</a:t>
            </a:r>
          </a:p>
          <a:p>
            <a:pPr marL="285750" indent="-285750">
              <a:spcBef>
                <a:spcPts val="300"/>
              </a:spcBef>
              <a:buFont typeface="Wingdings" pitchFamily="2" charset="2"/>
              <a:buChar char="Ø"/>
            </a:pPr>
            <a:r>
              <a:rPr lang="en-GB" sz="1400" dirty="0">
                <a:solidFill>
                  <a:schemeClr val="tx2"/>
                </a:solidFill>
              </a:rPr>
              <a:t>Even though the situation has improved significantly after LS2 (e.g. remote He gas injection system, new RF amplifiers…), some issues remain (e.g. possible misalignment of extraction system, limited RF power, hysteresis in gas supply…)</a:t>
            </a:r>
          </a:p>
          <a:p>
            <a:pPr marL="285750" indent="-285750">
              <a:spcBef>
                <a:spcPts val="300"/>
              </a:spcBef>
              <a:buFont typeface="Wingdings" pitchFamily="2" charset="2"/>
              <a:buChar char="Ø"/>
            </a:pPr>
            <a:r>
              <a:rPr lang="en-GB" sz="1400" dirty="0">
                <a:solidFill>
                  <a:schemeClr val="tx2"/>
                </a:solidFill>
              </a:rPr>
              <a:t>In the longer term, removing the HRS one and adding dedicated cooler/</a:t>
            </a:r>
            <a:r>
              <a:rPr lang="en-GB" sz="1400" dirty="0" err="1">
                <a:solidFill>
                  <a:schemeClr val="tx2"/>
                </a:solidFill>
              </a:rPr>
              <a:t>bunchers</a:t>
            </a:r>
            <a:r>
              <a:rPr lang="en-GB" sz="1400" dirty="0">
                <a:solidFill>
                  <a:schemeClr val="tx2"/>
                </a:solidFill>
              </a:rPr>
              <a:t> for each experimental station that needs them should be studied. </a:t>
            </a:r>
          </a:p>
        </p:txBody>
      </p:sp>
      <p:sp>
        <p:nvSpPr>
          <p:cNvPr id="75" name="TextBox 74">
            <a:extLst>
              <a:ext uri="{FF2B5EF4-FFF2-40B4-BE49-F238E27FC236}">
                <a16:creationId xmlns:a16="http://schemas.microsoft.com/office/drawing/2014/main" id="{B7CB6716-4CF1-A64A-83B1-F0C2346E1725}"/>
              </a:ext>
            </a:extLst>
          </p:cNvPr>
          <p:cNvSpPr txBox="1"/>
          <p:nvPr/>
        </p:nvSpPr>
        <p:spPr>
          <a:xfrm>
            <a:off x="144276" y="642205"/>
            <a:ext cx="8694924" cy="369332"/>
          </a:xfrm>
          <a:prstGeom prst="rect">
            <a:avLst/>
          </a:prstGeom>
          <a:noFill/>
          <a:ln>
            <a:noFill/>
          </a:ln>
        </p:spPr>
        <p:txBody>
          <a:bodyPr wrap="square" rtlCol="0">
            <a:spAutoFit/>
          </a:bodyPr>
          <a:lstStyle/>
          <a:p>
            <a:pPr>
              <a:spcBef>
                <a:spcPts val="300"/>
              </a:spcBef>
            </a:pPr>
            <a:r>
              <a:rPr lang="en-GB" b="1" dirty="0">
                <a:solidFill>
                  <a:schemeClr val="tx2"/>
                </a:solidFill>
              </a:rPr>
              <a:t>Low-energy users often require bunched beams.</a:t>
            </a:r>
            <a:endParaRPr lang="en-GB" b="1" dirty="0">
              <a:solidFill>
                <a:schemeClr val="tx2"/>
              </a:solidFill>
              <a:sym typeface="Wingdings" pitchFamily="2" charset="2"/>
            </a:endParaRPr>
          </a:p>
        </p:txBody>
      </p:sp>
      <p:sp>
        <p:nvSpPr>
          <p:cNvPr id="12" name="TextBox 11">
            <a:extLst>
              <a:ext uri="{FF2B5EF4-FFF2-40B4-BE49-F238E27FC236}">
                <a16:creationId xmlns:a16="http://schemas.microsoft.com/office/drawing/2014/main" id="{3FA4A3D6-2D5B-1542-AB40-E31794103A15}"/>
              </a:ext>
            </a:extLst>
          </p:cNvPr>
          <p:cNvSpPr txBox="1"/>
          <p:nvPr/>
        </p:nvSpPr>
        <p:spPr>
          <a:xfrm>
            <a:off x="144276" y="3094456"/>
            <a:ext cx="8694924" cy="646331"/>
          </a:xfrm>
          <a:prstGeom prst="rect">
            <a:avLst/>
          </a:prstGeom>
          <a:noFill/>
          <a:ln>
            <a:noFill/>
          </a:ln>
        </p:spPr>
        <p:txBody>
          <a:bodyPr wrap="square" rtlCol="0">
            <a:spAutoFit/>
          </a:bodyPr>
          <a:lstStyle/>
          <a:p>
            <a:pPr>
              <a:spcBef>
                <a:spcPts val="300"/>
              </a:spcBef>
            </a:pPr>
            <a:r>
              <a:rPr lang="en-GB" b="1" dirty="0">
                <a:solidFill>
                  <a:schemeClr val="tx2"/>
                </a:solidFill>
              </a:rPr>
              <a:t>High-energy users generally request the highest possible average beam intensity with the lowest possible peak intensity to avoid pile-up in their DAQ.  </a:t>
            </a:r>
            <a:endParaRPr lang="en-GB" b="1" dirty="0">
              <a:solidFill>
                <a:schemeClr val="tx2"/>
              </a:solidFill>
              <a:sym typeface="Wingdings" pitchFamily="2" charset="2"/>
            </a:endParaRPr>
          </a:p>
        </p:txBody>
      </p:sp>
      <p:pic>
        <p:nvPicPr>
          <p:cNvPr id="31" name="Picture 30">
            <a:extLst>
              <a:ext uri="{FF2B5EF4-FFF2-40B4-BE49-F238E27FC236}">
                <a16:creationId xmlns:a16="http://schemas.microsoft.com/office/drawing/2014/main" id="{22B8A90F-27B7-5C43-9D2A-F0139E96CB5E}"/>
              </a:ext>
            </a:extLst>
          </p:cNvPr>
          <p:cNvPicPr>
            <a:picLocks noChangeAspect="1"/>
          </p:cNvPicPr>
          <p:nvPr/>
        </p:nvPicPr>
        <p:blipFill rotWithShape="1">
          <a:blip r:embed="rId4">
            <a:extLst>
              <a:ext uri="{28A0092B-C50C-407E-A947-70E740481C1C}">
                <a14:useLocalDpi xmlns:a14="http://schemas.microsoft.com/office/drawing/2010/main" val="0"/>
              </a:ext>
            </a:extLst>
          </a:blip>
          <a:srcRect r="30900"/>
          <a:stretch/>
        </p:blipFill>
        <p:spPr>
          <a:xfrm>
            <a:off x="6934200" y="41995"/>
            <a:ext cx="2112621" cy="1417183"/>
          </a:xfrm>
          <a:prstGeom prst="rect">
            <a:avLst/>
          </a:prstGeom>
        </p:spPr>
      </p:pic>
      <p:grpSp>
        <p:nvGrpSpPr>
          <p:cNvPr id="3" name="Group 2">
            <a:extLst>
              <a:ext uri="{FF2B5EF4-FFF2-40B4-BE49-F238E27FC236}">
                <a16:creationId xmlns:a16="http://schemas.microsoft.com/office/drawing/2014/main" id="{0BC5FE40-AE29-274A-B7CE-A90998FBDCA6}"/>
              </a:ext>
            </a:extLst>
          </p:cNvPr>
          <p:cNvGrpSpPr/>
          <p:nvPr/>
        </p:nvGrpSpPr>
        <p:grpSpPr>
          <a:xfrm>
            <a:off x="7006509" y="1404185"/>
            <a:ext cx="2087609" cy="1539868"/>
            <a:chOff x="7006509" y="1404185"/>
            <a:chExt cx="2087609" cy="1539868"/>
          </a:xfrm>
        </p:grpSpPr>
        <p:pic>
          <p:nvPicPr>
            <p:cNvPr id="2" name="Picture 1">
              <a:extLst>
                <a:ext uri="{FF2B5EF4-FFF2-40B4-BE49-F238E27FC236}">
                  <a16:creationId xmlns:a16="http://schemas.microsoft.com/office/drawing/2014/main" id="{C1FB745C-0128-7945-A960-D795E9181BF6}"/>
                </a:ext>
              </a:extLst>
            </p:cNvPr>
            <p:cNvPicPr>
              <a:picLocks noChangeAspect="1"/>
            </p:cNvPicPr>
            <p:nvPr/>
          </p:nvPicPr>
          <p:blipFill>
            <a:blip r:embed="rId5"/>
            <a:stretch>
              <a:fillRect/>
            </a:stretch>
          </p:blipFill>
          <p:spPr>
            <a:xfrm>
              <a:off x="7006509" y="1420195"/>
              <a:ext cx="2040312" cy="1523858"/>
            </a:xfrm>
            <a:prstGeom prst="rect">
              <a:avLst/>
            </a:prstGeom>
            <a:ln w="12700">
              <a:solidFill>
                <a:srgbClr val="FF0000"/>
              </a:solidFill>
            </a:ln>
          </p:spPr>
        </p:pic>
        <p:sp>
          <p:nvSpPr>
            <p:cNvPr id="34" name="TextBox 33">
              <a:extLst>
                <a:ext uri="{FF2B5EF4-FFF2-40B4-BE49-F238E27FC236}">
                  <a16:creationId xmlns:a16="http://schemas.microsoft.com/office/drawing/2014/main" id="{2B07BF1B-A4CD-8948-A170-1DD92A61C47F}"/>
                </a:ext>
              </a:extLst>
            </p:cNvPr>
            <p:cNvSpPr txBox="1"/>
            <p:nvPr/>
          </p:nvSpPr>
          <p:spPr>
            <a:xfrm>
              <a:off x="7459025" y="1404185"/>
              <a:ext cx="1635093" cy="241980"/>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dirty="0"/>
                <a:t>ISOLDE cooler/</a:t>
              </a:r>
              <a:r>
                <a:rPr lang="en-US" sz="1100" dirty="0" err="1"/>
                <a:t>buncher</a:t>
              </a:r>
              <a:endParaRPr lang="en-GB" sz="1100" dirty="0"/>
            </a:p>
          </p:txBody>
        </p:sp>
      </p:grpSp>
      <p:grpSp>
        <p:nvGrpSpPr>
          <p:cNvPr id="4" name="Group 3">
            <a:extLst>
              <a:ext uri="{FF2B5EF4-FFF2-40B4-BE49-F238E27FC236}">
                <a16:creationId xmlns:a16="http://schemas.microsoft.com/office/drawing/2014/main" id="{B51BA284-0E03-5B41-8BF6-E5B2B99E7020}"/>
              </a:ext>
            </a:extLst>
          </p:cNvPr>
          <p:cNvGrpSpPr/>
          <p:nvPr/>
        </p:nvGrpSpPr>
        <p:grpSpPr>
          <a:xfrm>
            <a:off x="5334000" y="4420999"/>
            <a:ext cx="3807416" cy="2157551"/>
            <a:chOff x="5045493" y="4420999"/>
            <a:chExt cx="4095923" cy="2157551"/>
          </a:xfrm>
        </p:grpSpPr>
        <p:pic>
          <p:nvPicPr>
            <p:cNvPr id="32" name="Picture 31">
              <a:extLst>
                <a:ext uri="{FF2B5EF4-FFF2-40B4-BE49-F238E27FC236}">
                  <a16:creationId xmlns:a16="http://schemas.microsoft.com/office/drawing/2014/main" id="{80AA2CB4-0ECF-FA46-85D2-0698F439148D}"/>
                </a:ext>
              </a:extLst>
            </p:cNvPr>
            <p:cNvPicPr>
              <a:picLocks noChangeAspect="1"/>
            </p:cNvPicPr>
            <p:nvPr/>
          </p:nvPicPr>
          <p:blipFill rotWithShape="1">
            <a:blip r:embed="rId6"/>
            <a:srcRect l="5069"/>
            <a:stretch/>
          </p:blipFill>
          <p:spPr>
            <a:xfrm>
              <a:off x="5045493" y="4420999"/>
              <a:ext cx="4095923" cy="2157551"/>
            </a:xfrm>
            <a:prstGeom prst="rect">
              <a:avLst/>
            </a:prstGeom>
          </p:spPr>
        </p:pic>
        <p:sp>
          <p:nvSpPr>
            <p:cNvPr id="35" name="TextBox 34">
              <a:extLst>
                <a:ext uri="{FF2B5EF4-FFF2-40B4-BE49-F238E27FC236}">
                  <a16:creationId xmlns:a16="http://schemas.microsoft.com/office/drawing/2014/main" id="{D02ED5CE-51CA-F747-B93F-0956C906BC7B}"/>
                </a:ext>
              </a:extLst>
            </p:cNvPr>
            <p:cNvSpPr txBox="1"/>
            <p:nvPr/>
          </p:nvSpPr>
          <p:spPr>
            <a:xfrm>
              <a:off x="6116653" y="4462991"/>
              <a:ext cx="1635093" cy="411257"/>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dirty="0"/>
                <a:t>Slow-extracted beam pulse from REX-EBIS</a:t>
              </a:r>
              <a:endParaRPr lang="en-GB" sz="1100" dirty="0"/>
            </a:p>
          </p:txBody>
        </p:sp>
      </p:grpSp>
    </p:spTree>
    <p:extLst>
      <p:ext uri="{BB962C8B-B14F-4D97-AF65-F5344CB8AC3E}">
        <p14:creationId xmlns:p14="http://schemas.microsoft.com/office/powerpoint/2010/main" val="939020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71" grpId="0"/>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p:cNvPicPr>
            <a:picLocks noChangeAspect="1"/>
          </p:cNvPicPr>
          <p:nvPr/>
        </p:nvPicPr>
        <p:blipFill>
          <a:blip r:embed="rId2" cstate="print"/>
          <a:stretch>
            <a:fillRect/>
          </a:stretch>
        </p:blipFill>
        <p:spPr>
          <a:xfrm>
            <a:off x="8260984" y="15810"/>
            <a:ext cx="880432" cy="878306"/>
          </a:xfrm>
          <a:prstGeom prst="rect">
            <a:avLst/>
          </a:prstGeom>
        </p:spPr>
      </p:pic>
      <p:sp>
        <p:nvSpPr>
          <p:cNvPr id="33" name="Subtitle 2">
            <a:extLst>
              <a:ext uri="{FF2B5EF4-FFF2-40B4-BE49-F238E27FC236}">
                <a16:creationId xmlns:a16="http://schemas.microsoft.com/office/drawing/2014/main" id="{F86B1BA7-04B8-1A48-847F-C78E8E12DA41}"/>
              </a:ext>
            </a:extLst>
          </p:cNvPr>
          <p:cNvSpPr txBox="1">
            <a:spLocks/>
          </p:cNvSpPr>
          <p:nvPr/>
        </p:nvSpPr>
        <p:spPr>
          <a:xfrm>
            <a:off x="3505200" y="6501394"/>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a:t>J. Alberto Rodriguez – JAP Workshop 2023, Montreux – 07.12.2023</a:t>
            </a:r>
          </a:p>
        </p:txBody>
      </p:sp>
      <p:pic>
        <p:nvPicPr>
          <p:cNvPr id="39" name="Picture 38">
            <a:extLst>
              <a:ext uri="{FF2B5EF4-FFF2-40B4-BE49-F238E27FC236}">
                <a16:creationId xmlns:a16="http://schemas.microsoft.com/office/drawing/2014/main" id="{74C33B37-702E-B840-B292-BC58F1DF1A53}"/>
              </a:ext>
            </a:extLst>
          </p:cNvPr>
          <p:cNvPicPr>
            <a:picLocks noChangeAspect="1"/>
          </p:cNvPicPr>
          <p:nvPr/>
        </p:nvPicPr>
        <p:blipFill>
          <a:blip r:embed="rId3"/>
          <a:stretch>
            <a:fillRect/>
          </a:stretch>
        </p:blipFill>
        <p:spPr>
          <a:xfrm>
            <a:off x="0" y="6323484"/>
            <a:ext cx="2228832" cy="534516"/>
          </a:xfrm>
          <a:prstGeom prst="rect">
            <a:avLst/>
          </a:prstGeom>
        </p:spPr>
      </p:pic>
      <p:sp>
        <p:nvSpPr>
          <p:cNvPr id="42" name="TextBox 41">
            <a:extLst>
              <a:ext uri="{FF2B5EF4-FFF2-40B4-BE49-F238E27FC236}">
                <a16:creationId xmlns:a16="http://schemas.microsoft.com/office/drawing/2014/main" id="{A8642F88-68E5-EA4E-AD65-721F5B6D32EC}"/>
              </a:ext>
            </a:extLst>
          </p:cNvPr>
          <p:cNvSpPr txBox="1"/>
          <p:nvPr/>
        </p:nvSpPr>
        <p:spPr>
          <a:xfrm>
            <a:off x="125988" y="166392"/>
            <a:ext cx="8865612" cy="707886"/>
          </a:xfrm>
          <a:prstGeom prst="rect">
            <a:avLst/>
          </a:prstGeom>
          <a:noFill/>
        </p:spPr>
        <p:txBody>
          <a:bodyPr wrap="square" rtlCol="0">
            <a:spAutoFit/>
          </a:bodyPr>
          <a:lstStyle/>
          <a:p>
            <a:r>
              <a:rPr lang="en-GB" sz="2000" b="1" u="sng" dirty="0"/>
              <a:t>Transverse / longitudinal emittances and beam stability:</a:t>
            </a:r>
          </a:p>
          <a:p>
            <a:endParaRPr lang="en-GB" sz="2000" b="1" u="sng" dirty="0"/>
          </a:p>
        </p:txBody>
      </p:sp>
      <p:sp>
        <p:nvSpPr>
          <p:cNvPr id="66" name="TextBox 65">
            <a:extLst>
              <a:ext uri="{FF2B5EF4-FFF2-40B4-BE49-F238E27FC236}">
                <a16:creationId xmlns:a16="http://schemas.microsoft.com/office/drawing/2014/main" id="{B95CE98D-411E-4645-8B9E-935A10A9BA3B}"/>
              </a:ext>
            </a:extLst>
          </p:cNvPr>
          <p:cNvSpPr txBox="1"/>
          <p:nvPr/>
        </p:nvSpPr>
        <p:spPr>
          <a:xfrm>
            <a:off x="114856" y="3987128"/>
            <a:ext cx="8931965" cy="1892826"/>
          </a:xfrm>
          <a:prstGeom prst="rect">
            <a:avLst/>
          </a:prstGeom>
          <a:noFill/>
          <a:ln>
            <a:noFill/>
          </a:ln>
        </p:spPr>
        <p:txBody>
          <a:bodyPr wrap="square" rtlCol="0">
            <a:spAutoFit/>
          </a:bodyPr>
          <a:lstStyle/>
          <a:p>
            <a:pPr marL="285750" indent="-285750">
              <a:spcBef>
                <a:spcPts val="300"/>
              </a:spcBef>
              <a:buFont typeface="Wingdings" pitchFamily="2" charset="2"/>
              <a:buChar char="Ø"/>
            </a:pPr>
            <a:r>
              <a:rPr lang="en-GB" sz="1400" b="1" dirty="0">
                <a:solidFill>
                  <a:schemeClr val="tx2"/>
                </a:solidFill>
              </a:rPr>
              <a:t>Trips of the target and line heating. </a:t>
            </a:r>
            <a:r>
              <a:rPr lang="en-GB" sz="1400" dirty="0">
                <a:solidFill>
                  <a:schemeClr val="tx2"/>
                </a:solidFill>
              </a:rPr>
              <a:t>Slow ramping to limit thermal stresses in target units. Significant source of downtime. Root cause not clear. Difficult diagnosis.</a:t>
            </a:r>
          </a:p>
          <a:p>
            <a:pPr marL="285750" indent="-285750">
              <a:spcBef>
                <a:spcPts val="300"/>
              </a:spcBef>
              <a:buFont typeface="Wingdings" pitchFamily="2" charset="2"/>
              <a:buChar char="Ø"/>
            </a:pPr>
            <a:r>
              <a:rPr lang="en-GB" sz="1400" b="1" dirty="0">
                <a:solidFill>
                  <a:schemeClr val="tx2"/>
                </a:solidFill>
              </a:rPr>
              <a:t>Beam characterization. </a:t>
            </a:r>
            <a:r>
              <a:rPr lang="en-GB" sz="1400" dirty="0">
                <a:solidFill>
                  <a:schemeClr val="tx2"/>
                </a:solidFill>
              </a:rPr>
              <a:t>Excellent consolidation work by SY-BI since LS2. Dozens of devices already replaced or added (FCs, scanning wires, </a:t>
            </a:r>
            <a:r>
              <a:rPr lang="en-GB" sz="1400" dirty="0" err="1">
                <a:solidFill>
                  <a:schemeClr val="tx2"/>
                </a:solidFill>
              </a:rPr>
              <a:t>linac</a:t>
            </a:r>
            <a:r>
              <a:rPr lang="en-GB" sz="1400" dirty="0">
                <a:solidFill>
                  <a:schemeClr val="tx2"/>
                </a:solidFill>
              </a:rPr>
              <a:t> slits and attenuators…). Several others (e.g. BTY </a:t>
            </a:r>
            <a:r>
              <a:rPr lang="en-GB" sz="1400" dirty="0" err="1">
                <a:solidFill>
                  <a:schemeClr val="tx2"/>
                </a:solidFill>
              </a:rPr>
              <a:t>SEMgrids</a:t>
            </a:r>
            <a:r>
              <a:rPr lang="en-GB" sz="1400" dirty="0">
                <a:solidFill>
                  <a:schemeClr val="tx2"/>
                </a:solidFill>
              </a:rPr>
              <a:t>, low-energy slits systems) planned for the coming years.</a:t>
            </a:r>
          </a:p>
          <a:p>
            <a:pPr marL="285750" indent="-285750">
              <a:spcBef>
                <a:spcPts val="300"/>
              </a:spcBef>
              <a:buFont typeface="Wingdings" pitchFamily="2" charset="2"/>
              <a:buChar char="Ø"/>
            </a:pPr>
            <a:r>
              <a:rPr lang="en-GB" sz="1400" b="1" dirty="0">
                <a:solidFill>
                  <a:schemeClr val="tx2"/>
                </a:solidFill>
              </a:rPr>
              <a:t>Limited support for some critical systems. </a:t>
            </a:r>
            <a:r>
              <a:rPr lang="en-GB" sz="1400" dirty="0">
                <a:solidFill>
                  <a:schemeClr val="tx2"/>
                </a:solidFill>
              </a:rPr>
              <a:t>Day-time support for the REX RF systems and best effort for the front-end HT may result in loss of an experiment if the system fails during afterhours. Improving the level of support would be greatly appreciated by OP and the user community.</a:t>
            </a:r>
          </a:p>
        </p:txBody>
      </p:sp>
      <p:sp>
        <p:nvSpPr>
          <p:cNvPr id="71" name="TextBox 70">
            <a:extLst>
              <a:ext uri="{FF2B5EF4-FFF2-40B4-BE49-F238E27FC236}">
                <a16:creationId xmlns:a16="http://schemas.microsoft.com/office/drawing/2014/main" id="{FB8A20DE-40EF-9046-8ABF-35F9A8462422}"/>
              </a:ext>
            </a:extLst>
          </p:cNvPr>
          <p:cNvSpPr txBox="1"/>
          <p:nvPr/>
        </p:nvSpPr>
        <p:spPr>
          <a:xfrm>
            <a:off x="162564" y="1002457"/>
            <a:ext cx="6781586" cy="2439129"/>
          </a:xfrm>
          <a:prstGeom prst="rect">
            <a:avLst/>
          </a:prstGeom>
          <a:noFill/>
          <a:ln>
            <a:noFill/>
          </a:ln>
        </p:spPr>
        <p:txBody>
          <a:bodyPr wrap="square" rtlCol="0">
            <a:spAutoFit/>
          </a:bodyPr>
          <a:lstStyle/>
          <a:p>
            <a:pPr marL="285750" indent="-285750">
              <a:spcBef>
                <a:spcPts val="300"/>
              </a:spcBef>
              <a:buFont typeface="Wingdings" pitchFamily="2" charset="2"/>
              <a:buChar char="Ø"/>
            </a:pPr>
            <a:r>
              <a:rPr lang="en-GB" sz="1400" dirty="0">
                <a:solidFill>
                  <a:schemeClr val="tx2"/>
                </a:solidFill>
              </a:rPr>
              <a:t>Instabilities of the </a:t>
            </a:r>
            <a:r>
              <a:rPr lang="en-GB" sz="1400" b="1" dirty="0">
                <a:solidFill>
                  <a:schemeClr val="tx2"/>
                </a:solidFill>
              </a:rPr>
              <a:t>aging electrostatic power converters </a:t>
            </a:r>
            <a:r>
              <a:rPr lang="en-GB" sz="1400" dirty="0">
                <a:solidFill>
                  <a:schemeClr val="tx2"/>
                </a:solidFill>
              </a:rPr>
              <a:t>result in effective </a:t>
            </a:r>
            <a:r>
              <a:rPr lang="en-GB" sz="1400" b="1" dirty="0">
                <a:solidFill>
                  <a:schemeClr val="tx2"/>
                </a:solidFill>
              </a:rPr>
              <a:t>emittance growth </a:t>
            </a:r>
            <a:r>
              <a:rPr lang="en-GB" sz="1400" dirty="0">
                <a:solidFill>
                  <a:schemeClr val="tx2"/>
                </a:solidFill>
              </a:rPr>
              <a:t>(electrostatic benders are excellent energy spectrometers).</a:t>
            </a:r>
          </a:p>
          <a:p>
            <a:pPr marL="285750" indent="-285750">
              <a:spcBef>
                <a:spcPts val="300"/>
              </a:spcBef>
              <a:buFont typeface="Wingdings" pitchFamily="2" charset="2"/>
              <a:buChar char="Ø"/>
            </a:pPr>
            <a:r>
              <a:rPr lang="en-GB" sz="1400" dirty="0">
                <a:solidFill>
                  <a:schemeClr val="tx2"/>
                </a:solidFill>
              </a:rPr>
              <a:t>Phase and field instabilities of the REX RF and SRF systems result effective growth of both longitudinal and transverse emittance (after HEBT dipoles).</a:t>
            </a:r>
          </a:p>
          <a:p>
            <a:pPr>
              <a:spcBef>
                <a:spcPts val="300"/>
              </a:spcBef>
            </a:pPr>
            <a:r>
              <a:rPr lang="en-GB" sz="1400" dirty="0">
                <a:solidFill>
                  <a:schemeClr val="tx2"/>
                </a:solidFill>
              </a:rPr>
              <a:t>In the long-term:</a:t>
            </a:r>
          </a:p>
          <a:p>
            <a:pPr marL="285750" indent="-285750">
              <a:spcBef>
                <a:spcPts val="300"/>
              </a:spcBef>
              <a:buFont typeface="Wingdings" pitchFamily="2" charset="2"/>
              <a:buChar char="Ø"/>
            </a:pPr>
            <a:r>
              <a:rPr lang="en-GB" sz="1400" b="1" dirty="0">
                <a:solidFill>
                  <a:schemeClr val="tx2"/>
                </a:solidFill>
              </a:rPr>
              <a:t>Consolidation of electrostatic and HRS dipoles power converters (</a:t>
            </a:r>
            <a:r>
              <a:rPr lang="en-GB" sz="1400" dirty="0">
                <a:solidFill>
                  <a:schemeClr val="tx2"/>
                </a:solidFill>
              </a:rPr>
              <a:t>SY-EPC) over the next few years. </a:t>
            </a:r>
          </a:p>
          <a:p>
            <a:pPr marL="285750" indent="-285750">
              <a:spcBef>
                <a:spcPts val="300"/>
              </a:spcBef>
              <a:buFont typeface="Wingdings" pitchFamily="2" charset="2"/>
              <a:buChar char="Ø"/>
            </a:pPr>
            <a:r>
              <a:rPr lang="en-GB" sz="1400" b="1" dirty="0">
                <a:solidFill>
                  <a:schemeClr val="tx2"/>
                </a:solidFill>
              </a:rPr>
              <a:t>Development of optics model </a:t>
            </a:r>
            <a:r>
              <a:rPr lang="en-GB" sz="1400" dirty="0">
                <a:solidFill>
                  <a:schemeClr val="tx2"/>
                </a:solidFill>
              </a:rPr>
              <a:t>for low-energy beam lines (SY-ABT) should help improving quality of beam set-ups and reducing growth effective emittance.  </a:t>
            </a:r>
          </a:p>
          <a:p>
            <a:pPr marL="285750" indent="-285750">
              <a:spcBef>
                <a:spcPts val="300"/>
              </a:spcBef>
              <a:buFont typeface="Wingdings" pitchFamily="2" charset="2"/>
              <a:buChar char="Ø"/>
            </a:pPr>
            <a:r>
              <a:rPr lang="en-GB" sz="1400" b="1" dirty="0">
                <a:solidFill>
                  <a:schemeClr val="tx2"/>
                </a:solidFill>
              </a:rPr>
              <a:t>New solid-state RF amplifiers and digital LLRF system </a:t>
            </a:r>
            <a:r>
              <a:rPr lang="en-GB" sz="1400" dirty="0">
                <a:solidFill>
                  <a:schemeClr val="tx2"/>
                </a:solidFill>
              </a:rPr>
              <a:t>(LS3).</a:t>
            </a:r>
          </a:p>
        </p:txBody>
      </p:sp>
      <p:sp>
        <p:nvSpPr>
          <p:cNvPr id="75" name="TextBox 74">
            <a:extLst>
              <a:ext uri="{FF2B5EF4-FFF2-40B4-BE49-F238E27FC236}">
                <a16:creationId xmlns:a16="http://schemas.microsoft.com/office/drawing/2014/main" id="{B7CB6716-4CF1-A64A-83B1-F0C2346E1725}"/>
              </a:ext>
            </a:extLst>
          </p:cNvPr>
          <p:cNvSpPr txBox="1"/>
          <p:nvPr/>
        </p:nvSpPr>
        <p:spPr>
          <a:xfrm>
            <a:off x="144276" y="642205"/>
            <a:ext cx="8694924" cy="369332"/>
          </a:xfrm>
          <a:prstGeom prst="rect">
            <a:avLst/>
          </a:prstGeom>
          <a:noFill/>
          <a:ln>
            <a:noFill/>
          </a:ln>
        </p:spPr>
        <p:txBody>
          <a:bodyPr wrap="square" rtlCol="0">
            <a:spAutoFit/>
          </a:bodyPr>
          <a:lstStyle/>
          <a:p>
            <a:pPr>
              <a:spcBef>
                <a:spcPts val="300"/>
              </a:spcBef>
            </a:pPr>
            <a:r>
              <a:rPr lang="en-GB" b="1" dirty="0">
                <a:solidFill>
                  <a:schemeClr val="tx2"/>
                </a:solidFill>
              </a:rPr>
              <a:t>Users need small transverse &amp; longitudinal emittance beams.</a:t>
            </a:r>
            <a:endParaRPr lang="en-GB" b="1" dirty="0">
              <a:solidFill>
                <a:schemeClr val="tx2"/>
              </a:solidFill>
              <a:sym typeface="Wingdings" pitchFamily="2" charset="2"/>
            </a:endParaRPr>
          </a:p>
        </p:txBody>
      </p:sp>
      <p:grpSp>
        <p:nvGrpSpPr>
          <p:cNvPr id="3" name="Group 2">
            <a:extLst>
              <a:ext uri="{FF2B5EF4-FFF2-40B4-BE49-F238E27FC236}">
                <a16:creationId xmlns:a16="http://schemas.microsoft.com/office/drawing/2014/main" id="{E2A43D55-8ABC-654E-9DA9-5140520154CA}"/>
              </a:ext>
            </a:extLst>
          </p:cNvPr>
          <p:cNvGrpSpPr/>
          <p:nvPr/>
        </p:nvGrpSpPr>
        <p:grpSpPr>
          <a:xfrm>
            <a:off x="7041752" y="826871"/>
            <a:ext cx="2099664" cy="2273734"/>
            <a:chOff x="7082213" y="262405"/>
            <a:chExt cx="2099664" cy="2273734"/>
          </a:xfrm>
        </p:grpSpPr>
        <p:pic>
          <p:nvPicPr>
            <p:cNvPr id="13" name="Picture 12">
              <a:extLst>
                <a:ext uri="{FF2B5EF4-FFF2-40B4-BE49-F238E27FC236}">
                  <a16:creationId xmlns:a16="http://schemas.microsoft.com/office/drawing/2014/main" id="{6684F83D-119D-D54F-992E-8B7F4E284123}"/>
                </a:ext>
              </a:extLst>
            </p:cNvPr>
            <p:cNvPicPr>
              <a:picLocks noChangeAspect="1"/>
            </p:cNvPicPr>
            <p:nvPr/>
          </p:nvPicPr>
          <p:blipFill>
            <a:blip r:embed="rId4"/>
            <a:stretch>
              <a:fillRect/>
            </a:stretch>
          </p:blipFill>
          <p:spPr>
            <a:xfrm>
              <a:off x="7082213" y="712541"/>
              <a:ext cx="1895051" cy="1823598"/>
            </a:xfrm>
            <a:prstGeom prst="rect">
              <a:avLst/>
            </a:prstGeom>
          </p:spPr>
        </p:pic>
        <p:sp>
          <p:nvSpPr>
            <p:cNvPr id="14" name="TextBox 13">
              <a:extLst>
                <a:ext uri="{FF2B5EF4-FFF2-40B4-BE49-F238E27FC236}">
                  <a16:creationId xmlns:a16="http://schemas.microsoft.com/office/drawing/2014/main" id="{F6C22EF5-4E8F-C842-85BF-71BEC7536763}"/>
                </a:ext>
              </a:extLst>
            </p:cNvPr>
            <p:cNvSpPr txBox="1"/>
            <p:nvPr/>
          </p:nvSpPr>
          <p:spPr>
            <a:xfrm>
              <a:off x="7082213" y="262405"/>
              <a:ext cx="2099664" cy="411257"/>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dirty="0"/>
                <a:t>Jitter due to faulty power converter visible in beam profile.</a:t>
              </a:r>
              <a:endParaRPr lang="en-GB" sz="1100" dirty="0"/>
            </a:p>
          </p:txBody>
        </p:sp>
      </p:grpSp>
      <p:sp>
        <p:nvSpPr>
          <p:cNvPr id="16" name="TextBox 15">
            <a:extLst>
              <a:ext uri="{FF2B5EF4-FFF2-40B4-BE49-F238E27FC236}">
                <a16:creationId xmlns:a16="http://schemas.microsoft.com/office/drawing/2014/main" id="{C3EC5E31-1F67-104A-B10E-3E10A9A4105E}"/>
              </a:ext>
            </a:extLst>
          </p:cNvPr>
          <p:cNvSpPr txBox="1"/>
          <p:nvPr/>
        </p:nvSpPr>
        <p:spPr>
          <a:xfrm>
            <a:off x="58932" y="3569765"/>
            <a:ext cx="8865612" cy="400110"/>
          </a:xfrm>
          <a:prstGeom prst="rect">
            <a:avLst/>
          </a:prstGeom>
          <a:noFill/>
        </p:spPr>
        <p:txBody>
          <a:bodyPr wrap="square" rtlCol="0">
            <a:spAutoFit/>
          </a:bodyPr>
          <a:lstStyle/>
          <a:p>
            <a:r>
              <a:rPr lang="en-GB" sz="2000" b="1" u="sng" dirty="0"/>
              <a:t>Other possible improvements:</a:t>
            </a:r>
          </a:p>
        </p:txBody>
      </p:sp>
    </p:spTree>
    <p:extLst>
      <p:ext uri="{BB962C8B-B14F-4D97-AF65-F5344CB8AC3E}">
        <p14:creationId xmlns:p14="http://schemas.microsoft.com/office/powerpoint/2010/main" val="828506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71" grpId="0"/>
      <p:bldP spid="1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p:cNvPicPr>
            <a:picLocks noChangeAspect="1"/>
          </p:cNvPicPr>
          <p:nvPr/>
        </p:nvPicPr>
        <p:blipFill>
          <a:blip r:embed="rId2" cstate="print"/>
          <a:stretch>
            <a:fillRect/>
          </a:stretch>
        </p:blipFill>
        <p:spPr>
          <a:xfrm>
            <a:off x="8260984" y="15810"/>
            <a:ext cx="880432" cy="878306"/>
          </a:xfrm>
          <a:prstGeom prst="rect">
            <a:avLst/>
          </a:prstGeom>
        </p:spPr>
      </p:pic>
      <p:sp>
        <p:nvSpPr>
          <p:cNvPr id="33" name="Subtitle 2">
            <a:extLst>
              <a:ext uri="{FF2B5EF4-FFF2-40B4-BE49-F238E27FC236}">
                <a16:creationId xmlns:a16="http://schemas.microsoft.com/office/drawing/2014/main" id="{F86B1BA7-04B8-1A48-847F-C78E8E12DA41}"/>
              </a:ext>
            </a:extLst>
          </p:cNvPr>
          <p:cNvSpPr txBox="1">
            <a:spLocks/>
          </p:cNvSpPr>
          <p:nvPr/>
        </p:nvSpPr>
        <p:spPr>
          <a:xfrm>
            <a:off x="3505200" y="6501394"/>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a:t>J. Alberto Rodriguez – JAP Workshop 2023, Montreux – 07.12.2023</a:t>
            </a:r>
          </a:p>
        </p:txBody>
      </p:sp>
      <p:pic>
        <p:nvPicPr>
          <p:cNvPr id="39" name="Picture 38">
            <a:extLst>
              <a:ext uri="{FF2B5EF4-FFF2-40B4-BE49-F238E27FC236}">
                <a16:creationId xmlns:a16="http://schemas.microsoft.com/office/drawing/2014/main" id="{74C33B37-702E-B840-B292-BC58F1DF1A53}"/>
              </a:ext>
            </a:extLst>
          </p:cNvPr>
          <p:cNvPicPr>
            <a:picLocks noChangeAspect="1"/>
          </p:cNvPicPr>
          <p:nvPr/>
        </p:nvPicPr>
        <p:blipFill>
          <a:blip r:embed="rId3"/>
          <a:stretch>
            <a:fillRect/>
          </a:stretch>
        </p:blipFill>
        <p:spPr>
          <a:xfrm>
            <a:off x="0" y="6323484"/>
            <a:ext cx="2228832" cy="534516"/>
          </a:xfrm>
          <a:prstGeom prst="rect">
            <a:avLst/>
          </a:prstGeom>
        </p:spPr>
      </p:pic>
      <p:sp>
        <p:nvSpPr>
          <p:cNvPr id="42" name="TextBox 41">
            <a:extLst>
              <a:ext uri="{FF2B5EF4-FFF2-40B4-BE49-F238E27FC236}">
                <a16:creationId xmlns:a16="http://schemas.microsoft.com/office/drawing/2014/main" id="{A8642F88-68E5-EA4E-AD65-721F5B6D32EC}"/>
              </a:ext>
            </a:extLst>
          </p:cNvPr>
          <p:cNvSpPr txBox="1"/>
          <p:nvPr/>
        </p:nvSpPr>
        <p:spPr>
          <a:xfrm>
            <a:off x="125988" y="166392"/>
            <a:ext cx="8865612" cy="707886"/>
          </a:xfrm>
          <a:prstGeom prst="rect">
            <a:avLst/>
          </a:prstGeom>
          <a:noFill/>
        </p:spPr>
        <p:txBody>
          <a:bodyPr wrap="square" rtlCol="0">
            <a:spAutoFit/>
          </a:bodyPr>
          <a:lstStyle/>
          <a:p>
            <a:r>
              <a:rPr lang="en-GB" sz="2000" b="1" u="sng" dirty="0"/>
              <a:t>Summary:</a:t>
            </a:r>
          </a:p>
          <a:p>
            <a:endParaRPr lang="en-GB" sz="2000" b="1" u="sng" dirty="0"/>
          </a:p>
        </p:txBody>
      </p:sp>
      <p:sp>
        <p:nvSpPr>
          <p:cNvPr id="71" name="TextBox 70">
            <a:extLst>
              <a:ext uri="{FF2B5EF4-FFF2-40B4-BE49-F238E27FC236}">
                <a16:creationId xmlns:a16="http://schemas.microsoft.com/office/drawing/2014/main" id="{FB8A20DE-40EF-9046-8ABF-35F9A8462422}"/>
              </a:ext>
            </a:extLst>
          </p:cNvPr>
          <p:cNvSpPr txBox="1"/>
          <p:nvPr/>
        </p:nvSpPr>
        <p:spPr>
          <a:xfrm>
            <a:off x="125988" y="586278"/>
            <a:ext cx="8448036" cy="877163"/>
          </a:xfrm>
          <a:prstGeom prst="rect">
            <a:avLst/>
          </a:prstGeom>
          <a:noFill/>
          <a:ln>
            <a:noFill/>
          </a:ln>
        </p:spPr>
        <p:txBody>
          <a:bodyPr wrap="square" rtlCol="0">
            <a:spAutoFit/>
          </a:bodyPr>
          <a:lstStyle/>
          <a:p>
            <a:pPr>
              <a:spcBef>
                <a:spcPts val="300"/>
              </a:spcBef>
            </a:pPr>
            <a:r>
              <a:rPr lang="en-GB" b="1" dirty="0">
                <a:solidFill>
                  <a:schemeClr val="tx2"/>
                </a:solidFill>
              </a:rPr>
              <a:t>Very demanding but successful 2023 Physics campaign:</a:t>
            </a:r>
          </a:p>
          <a:p>
            <a:pPr marL="285750" indent="-285750">
              <a:spcBef>
                <a:spcPts val="300"/>
              </a:spcBef>
              <a:buFont typeface="Wingdings" pitchFamily="2" charset="2"/>
              <a:buChar char="Ø"/>
            </a:pPr>
            <a:r>
              <a:rPr lang="en-GB" sz="1400" dirty="0">
                <a:solidFill>
                  <a:schemeClr val="tx2"/>
                </a:solidFill>
              </a:rPr>
              <a:t>More experiments than in 2022 and comparable number of protons despite the shorter length.</a:t>
            </a:r>
          </a:p>
          <a:p>
            <a:pPr marL="285750" indent="-285750">
              <a:spcBef>
                <a:spcPts val="300"/>
              </a:spcBef>
              <a:buFont typeface="Wingdings" pitchFamily="2" charset="2"/>
              <a:buChar char="Ø"/>
            </a:pPr>
            <a:r>
              <a:rPr lang="en-GB" sz="1400" dirty="0">
                <a:solidFill>
                  <a:schemeClr val="tx2"/>
                </a:solidFill>
              </a:rPr>
              <a:t>Several work-arounds in place to deal with aging equipment.</a:t>
            </a:r>
          </a:p>
        </p:txBody>
      </p:sp>
      <p:sp>
        <p:nvSpPr>
          <p:cNvPr id="15" name="TextBox 14">
            <a:extLst>
              <a:ext uri="{FF2B5EF4-FFF2-40B4-BE49-F238E27FC236}">
                <a16:creationId xmlns:a16="http://schemas.microsoft.com/office/drawing/2014/main" id="{AD39A178-D971-0D4C-A397-C58E38B3D039}"/>
              </a:ext>
            </a:extLst>
          </p:cNvPr>
          <p:cNvSpPr txBox="1"/>
          <p:nvPr/>
        </p:nvSpPr>
        <p:spPr>
          <a:xfrm>
            <a:off x="125988" y="1483004"/>
            <a:ext cx="8448036" cy="1384995"/>
          </a:xfrm>
          <a:prstGeom prst="rect">
            <a:avLst/>
          </a:prstGeom>
          <a:noFill/>
          <a:ln>
            <a:noFill/>
          </a:ln>
        </p:spPr>
        <p:txBody>
          <a:bodyPr wrap="square" rtlCol="0">
            <a:spAutoFit/>
          </a:bodyPr>
          <a:lstStyle/>
          <a:p>
            <a:pPr>
              <a:spcBef>
                <a:spcPts val="300"/>
              </a:spcBef>
            </a:pPr>
            <a:r>
              <a:rPr lang="en-GB" b="1" dirty="0">
                <a:solidFill>
                  <a:schemeClr val="tx2"/>
                </a:solidFill>
              </a:rPr>
              <a:t>Multiple systems consolidated and improved since LS2:</a:t>
            </a:r>
          </a:p>
          <a:p>
            <a:pPr marL="285750" indent="-285750">
              <a:spcBef>
                <a:spcPts val="300"/>
              </a:spcBef>
              <a:buFont typeface="Wingdings" pitchFamily="2" charset="2"/>
              <a:buChar char="Ø"/>
            </a:pPr>
            <a:r>
              <a:rPr lang="en-GB" sz="1400" dirty="0">
                <a:solidFill>
                  <a:schemeClr val="tx2"/>
                </a:solidFill>
              </a:rPr>
              <a:t>Target front-ends.</a:t>
            </a:r>
          </a:p>
          <a:p>
            <a:pPr marL="285750" indent="-285750">
              <a:spcBef>
                <a:spcPts val="300"/>
              </a:spcBef>
              <a:buFont typeface="Wingdings" pitchFamily="2" charset="2"/>
              <a:buChar char="Ø"/>
            </a:pPr>
            <a:r>
              <a:rPr lang="en-GB" sz="1400" dirty="0">
                <a:solidFill>
                  <a:schemeClr val="tx2"/>
                </a:solidFill>
              </a:rPr>
              <a:t>Tape station.</a:t>
            </a:r>
          </a:p>
          <a:p>
            <a:pPr marL="285750" indent="-285750">
              <a:spcBef>
                <a:spcPts val="300"/>
              </a:spcBef>
              <a:buFont typeface="Wingdings" pitchFamily="2" charset="2"/>
              <a:buChar char="Ø"/>
            </a:pPr>
            <a:r>
              <a:rPr lang="en-GB" sz="1400" dirty="0">
                <a:solidFill>
                  <a:schemeClr val="tx2"/>
                </a:solidFill>
              </a:rPr>
              <a:t>REX and low-energy beam instrumentation.</a:t>
            </a:r>
          </a:p>
          <a:p>
            <a:pPr marL="285750" indent="-285750">
              <a:spcBef>
                <a:spcPts val="300"/>
              </a:spcBef>
              <a:buFont typeface="Wingdings" pitchFamily="2" charset="2"/>
              <a:buChar char="Ø"/>
            </a:pPr>
            <a:r>
              <a:rPr lang="en-GB" sz="1400" dirty="0">
                <a:solidFill>
                  <a:schemeClr val="tx2"/>
                </a:solidFill>
              </a:rPr>
              <a:t>REX-EBIS electron gun.</a:t>
            </a:r>
          </a:p>
        </p:txBody>
      </p:sp>
      <p:sp>
        <p:nvSpPr>
          <p:cNvPr id="17" name="TextBox 16">
            <a:extLst>
              <a:ext uri="{FF2B5EF4-FFF2-40B4-BE49-F238E27FC236}">
                <a16:creationId xmlns:a16="http://schemas.microsoft.com/office/drawing/2014/main" id="{F774A37C-EE37-2047-A6F2-E0F498F0DC2D}"/>
              </a:ext>
            </a:extLst>
          </p:cNvPr>
          <p:cNvSpPr txBox="1"/>
          <p:nvPr/>
        </p:nvSpPr>
        <p:spPr>
          <a:xfrm>
            <a:off x="125988" y="2819351"/>
            <a:ext cx="8448036" cy="3416320"/>
          </a:xfrm>
          <a:prstGeom prst="rect">
            <a:avLst/>
          </a:prstGeom>
          <a:noFill/>
          <a:ln>
            <a:noFill/>
          </a:ln>
        </p:spPr>
        <p:txBody>
          <a:bodyPr wrap="square" rtlCol="0">
            <a:spAutoFit/>
          </a:bodyPr>
          <a:lstStyle/>
          <a:p>
            <a:pPr>
              <a:spcBef>
                <a:spcPts val="300"/>
              </a:spcBef>
            </a:pPr>
            <a:r>
              <a:rPr lang="en-GB" b="1" dirty="0">
                <a:solidFill>
                  <a:schemeClr val="tx2"/>
                </a:solidFill>
              </a:rPr>
              <a:t>Lots of improvements planned or being evaluated for the coming years:</a:t>
            </a:r>
          </a:p>
          <a:p>
            <a:pPr marL="285750" indent="-285750">
              <a:spcBef>
                <a:spcPts val="300"/>
              </a:spcBef>
              <a:buFont typeface="Wingdings" pitchFamily="2" charset="2"/>
              <a:buChar char="Ø"/>
            </a:pPr>
            <a:r>
              <a:rPr lang="en-GB" sz="1400" dirty="0">
                <a:solidFill>
                  <a:schemeClr val="tx2"/>
                </a:solidFill>
              </a:rPr>
              <a:t>Consolidation of the beam dumps.</a:t>
            </a:r>
          </a:p>
          <a:p>
            <a:pPr marL="285750" indent="-285750">
              <a:spcBef>
                <a:spcPts val="300"/>
              </a:spcBef>
              <a:buFont typeface="Wingdings" pitchFamily="2" charset="2"/>
              <a:buChar char="Ø"/>
            </a:pPr>
            <a:r>
              <a:rPr lang="en-GB" sz="1400" dirty="0">
                <a:solidFill>
                  <a:schemeClr val="tx2"/>
                </a:solidFill>
              </a:rPr>
              <a:t>2 GeV upgrade of the BTY line.</a:t>
            </a:r>
          </a:p>
          <a:p>
            <a:pPr marL="285750" indent="-285750">
              <a:spcBef>
                <a:spcPts val="300"/>
              </a:spcBef>
              <a:buFont typeface="Wingdings" pitchFamily="2" charset="2"/>
              <a:buChar char="Ø"/>
            </a:pPr>
            <a:r>
              <a:rPr lang="en-GB" sz="1400" dirty="0">
                <a:solidFill>
                  <a:schemeClr val="tx2"/>
                </a:solidFill>
              </a:rPr>
              <a:t>Consolidation of the electrostatic and HRS dipoles power converters.</a:t>
            </a:r>
          </a:p>
          <a:p>
            <a:pPr marL="285750" indent="-285750">
              <a:spcBef>
                <a:spcPts val="300"/>
              </a:spcBef>
              <a:buFont typeface="Wingdings" pitchFamily="2" charset="2"/>
              <a:buChar char="Ø"/>
            </a:pPr>
            <a:r>
              <a:rPr lang="en-GB" sz="1400" dirty="0">
                <a:solidFill>
                  <a:schemeClr val="tx2"/>
                </a:solidFill>
              </a:rPr>
              <a:t>Pulsing of the central line.</a:t>
            </a:r>
          </a:p>
          <a:p>
            <a:pPr marL="285750" indent="-285750">
              <a:spcBef>
                <a:spcPts val="300"/>
              </a:spcBef>
              <a:buFont typeface="Wingdings" pitchFamily="2" charset="2"/>
              <a:buChar char="Ø"/>
            </a:pPr>
            <a:r>
              <a:rPr lang="en-GB" sz="1400" dirty="0">
                <a:solidFill>
                  <a:schemeClr val="tx2"/>
                </a:solidFill>
              </a:rPr>
              <a:t>Development of the optics model of the low-energy beam lines.</a:t>
            </a:r>
          </a:p>
          <a:p>
            <a:pPr marL="285750" indent="-285750">
              <a:spcBef>
                <a:spcPts val="300"/>
              </a:spcBef>
              <a:buFont typeface="Wingdings" pitchFamily="2" charset="2"/>
              <a:buChar char="Ø"/>
            </a:pPr>
            <a:r>
              <a:rPr lang="en-GB" sz="1400" dirty="0">
                <a:solidFill>
                  <a:schemeClr val="tx2"/>
                </a:solidFill>
              </a:rPr>
              <a:t>New solid-state amplifiers for REX.</a:t>
            </a:r>
          </a:p>
          <a:p>
            <a:pPr marL="285750" indent="-285750">
              <a:spcBef>
                <a:spcPts val="300"/>
              </a:spcBef>
              <a:buFont typeface="Wingdings" pitchFamily="2" charset="2"/>
              <a:buChar char="Ø"/>
            </a:pPr>
            <a:r>
              <a:rPr lang="en-GB" sz="1400" dirty="0">
                <a:solidFill>
                  <a:schemeClr val="tx2"/>
                </a:solidFill>
              </a:rPr>
              <a:t>New digital LLRF system for REX.</a:t>
            </a:r>
          </a:p>
          <a:p>
            <a:pPr marL="285750" indent="-285750">
              <a:spcBef>
                <a:spcPts val="300"/>
              </a:spcBef>
              <a:buFont typeface="Wingdings" pitchFamily="2" charset="2"/>
              <a:buChar char="Ø"/>
            </a:pPr>
            <a:r>
              <a:rPr lang="en-GB" sz="1400" dirty="0">
                <a:solidFill>
                  <a:schemeClr val="tx2"/>
                </a:solidFill>
              </a:rPr>
              <a:t>Consolidation of SRF cavities.</a:t>
            </a:r>
          </a:p>
          <a:p>
            <a:pPr marL="285750" indent="-285750">
              <a:spcBef>
                <a:spcPts val="300"/>
              </a:spcBef>
              <a:buFont typeface="Wingdings" pitchFamily="2" charset="2"/>
              <a:buChar char="Ø"/>
            </a:pPr>
            <a:r>
              <a:rPr lang="en-GB" sz="1400" dirty="0">
                <a:solidFill>
                  <a:schemeClr val="tx2"/>
                </a:solidFill>
              </a:rPr>
              <a:t>Additional cryomodule.</a:t>
            </a:r>
          </a:p>
          <a:p>
            <a:pPr marL="285750" indent="-285750">
              <a:spcBef>
                <a:spcPts val="300"/>
              </a:spcBef>
              <a:buFont typeface="Wingdings" pitchFamily="2" charset="2"/>
              <a:buChar char="Ø"/>
            </a:pPr>
            <a:r>
              <a:rPr lang="en-GB" sz="1400" dirty="0">
                <a:solidFill>
                  <a:schemeClr val="tx2"/>
                </a:solidFill>
              </a:rPr>
              <a:t>System of keep SRF cavities cold during the YETS.</a:t>
            </a:r>
          </a:p>
          <a:p>
            <a:pPr marL="285750" indent="-285750">
              <a:spcBef>
                <a:spcPts val="300"/>
              </a:spcBef>
              <a:buFont typeface="Wingdings" pitchFamily="2" charset="2"/>
              <a:buChar char="Ø"/>
            </a:pPr>
            <a:r>
              <a:rPr lang="en-GB" sz="1400" dirty="0">
                <a:solidFill>
                  <a:schemeClr val="tx2"/>
                </a:solidFill>
              </a:rPr>
              <a:t>Consolidation of several BTY and low-energy lines beam instrumentation.</a:t>
            </a:r>
          </a:p>
          <a:p>
            <a:pPr marL="285750" indent="-285750">
              <a:spcBef>
                <a:spcPts val="300"/>
              </a:spcBef>
              <a:buFont typeface="Wingdings" pitchFamily="2" charset="2"/>
              <a:buChar char="Ø"/>
            </a:pPr>
            <a:r>
              <a:rPr lang="en-GB" sz="1400" dirty="0">
                <a:solidFill>
                  <a:schemeClr val="tx2"/>
                </a:solidFill>
              </a:rPr>
              <a:t>RILIS lab extension and upgrade.</a:t>
            </a:r>
          </a:p>
        </p:txBody>
      </p:sp>
    </p:spTree>
    <p:extLst>
      <p:ext uri="{BB962C8B-B14F-4D97-AF65-F5344CB8AC3E}">
        <p14:creationId xmlns:p14="http://schemas.microsoft.com/office/powerpoint/2010/main" val="1843851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4" descr="logooutline.ep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extLst>
      <p:ext uri="{BB962C8B-B14F-4D97-AF65-F5344CB8AC3E}">
        <p14:creationId xmlns:p14="http://schemas.microsoft.com/office/powerpoint/2010/main" val="38889536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2667000"/>
            <a:ext cx="8915400" cy="1371600"/>
          </a:xfrm>
        </p:spPr>
        <p:txBody>
          <a:bodyPr>
            <a:noAutofit/>
          </a:bodyPr>
          <a:lstStyle/>
          <a:p>
            <a:pPr algn="ctr"/>
            <a:r>
              <a:rPr lang="en-US" sz="3600" b="1" dirty="0"/>
              <a:t>Status</a:t>
            </a:r>
            <a:r>
              <a:rPr lang="en-US" sz="3200" b="1" dirty="0"/>
              <a:t> Update from ISOLDE</a:t>
            </a:r>
            <a:endParaRPr lang="en-GB" sz="3200" b="1" dirty="0"/>
          </a:p>
        </p:txBody>
      </p:sp>
      <p:sp>
        <p:nvSpPr>
          <p:cNvPr id="3" name="Subtitle 2"/>
          <p:cNvSpPr>
            <a:spLocks noGrp="1"/>
          </p:cNvSpPr>
          <p:nvPr>
            <p:ph type="subTitle" idx="1"/>
          </p:nvPr>
        </p:nvSpPr>
        <p:spPr>
          <a:xfrm>
            <a:off x="5260384" y="6172200"/>
            <a:ext cx="3883616" cy="685800"/>
          </a:xfrm>
        </p:spPr>
        <p:txBody>
          <a:bodyPr>
            <a:normAutofit/>
          </a:bodyPr>
          <a:lstStyle/>
          <a:p>
            <a:pPr algn="l"/>
            <a:r>
              <a:rPr lang="en-GB" sz="1400" dirty="0">
                <a:solidFill>
                  <a:schemeClr val="tx1"/>
                </a:solidFill>
              </a:rPr>
              <a:t>J. Alberto Rodriguez on behalf of </a:t>
            </a:r>
            <a:br>
              <a:rPr lang="en-GB" sz="1400" dirty="0">
                <a:solidFill>
                  <a:schemeClr val="tx1"/>
                </a:solidFill>
              </a:rPr>
            </a:br>
            <a:r>
              <a:rPr lang="en-GB" sz="1400" dirty="0">
                <a:solidFill>
                  <a:schemeClr val="tx1"/>
                </a:solidFill>
              </a:rPr>
              <a:t>ISOLDE operations and other technical teams</a:t>
            </a:r>
          </a:p>
        </p:txBody>
      </p:sp>
      <p:pic>
        <p:nvPicPr>
          <p:cNvPr id="7" name="Picture 6"/>
          <p:cNvPicPr>
            <a:picLocks noChangeAspect="1"/>
          </p:cNvPicPr>
          <p:nvPr/>
        </p:nvPicPr>
        <p:blipFill>
          <a:blip r:embed="rId2" cstate="print"/>
          <a:stretch>
            <a:fillRect/>
          </a:stretch>
        </p:blipFill>
        <p:spPr>
          <a:xfrm>
            <a:off x="8260984" y="15810"/>
            <a:ext cx="880432" cy="878306"/>
          </a:xfrm>
          <a:prstGeom prst="rect">
            <a:avLst/>
          </a:prstGeom>
        </p:spPr>
      </p:pic>
      <p:pic>
        <p:nvPicPr>
          <p:cNvPr id="4" name="Picture 3">
            <a:extLst>
              <a:ext uri="{FF2B5EF4-FFF2-40B4-BE49-F238E27FC236}">
                <a16:creationId xmlns:a16="http://schemas.microsoft.com/office/drawing/2014/main" id="{F97F8430-1C64-104F-AB84-CA19C668F2D2}"/>
              </a:ext>
            </a:extLst>
          </p:cNvPr>
          <p:cNvPicPr>
            <a:picLocks noChangeAspect="1"/>
          </p:cNvPicPr>
          <p:nvPr/>
        </p:nvPicPr>
        <p:blipFill>
          <a:blip r:embed="rId3"/>
          <a:stretch>
            <a:fillRect/>
          </a:stretch>
        </p:blipFill>
        <p:spPr>
          <a:xfrm>
            <a:off x="-11317" y="118413"/>
            <a:ext cx="2806700" cy="673100"/>
          </a:xfrm>
          <a:prstGeom prst="rect">
            <a:avLst/>
          </a:prstGeom>
        </p:spPr>
      </p:pic>
    </p:spTree>
    <p:extLst>
      <p:ext uri="{BB962C8B-B14F-4D97-AF65-F5344CB8AC3E}">
        <p14:creationId xmlns:p14="http://schemas.microsoft.com/office/powerpoint/2010/main" val="3349108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
          <p:cNvSpPr txBox="1">
            <a:spLocks/>
          </p:cNvSpPr>
          <p:nvPr/>
        </p:nvSpPr>
        <p:spPr>
          <a:xfrm>
            <a:off x="57168" y="53079"/>
            <a:ext cx="6762794" cy="6858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2700" b="1" u="sng" dirty="0"/>
              <a:t>Outline:</a:t>
            </a:r>
          </a:p>
        </p:txBody>
      </p:sp>
      <p:sp>
        <p:nvSpPr>
          <p:cNvPr id="3" name="Content Placeholder 2"/>
          <p:cNvSpPr>
            <a:spLocks noGrp="1"/>
          </p:cNvSpPr>
          <p:nvPr>
            <p:ph idx="1"/>
          </p:nvPr>
        </p:nvSpPr>
        <p:spPr>
          <a:xfrm>
            <a:off x="762000" y="864692"/>
            <a:ext cx="7696200" cy="3730963"/>
          </a:xfrm>
        </p:spPr>
        <p:txBody>
          <a:bodyPr numCol="1">
            <a:noAutofit/>
          </a:bodyPr>
          <a:lstStyle/>
          <a:p>
            <a:pPr>
              <a:lnSpc>
                <a:spcPct val="150000"/>
              </a:lnSpc>
              <a:buFont typeface="Wingdings" pitchFamily="2" charset="2"/>
              <a:buChar char="Ø"/>
            </a:pPr>
            <a:r>
              <a:rPr lang="en-GB" sz="1800" dirty="0"/>
              <a:t>Introduction to the ISOLDE facility and the 2023 Physics campaign.</a:t>
            </a:r>
          </a:p>
          <a:p>
            <a:pPr>
              <a:lnSpc>
                <a:spcPct val="150000"/>
              </a:lnSpc>
              <a:buFont typeface="Wingdings" pitchFamily="2" charset="2"/>
              <a:buChar char="Ø"/>
            </a:pPr>
            <a:r>
              <a:rPr lang="en-GB" sz="1800" dirty="0"/>
              <a:t>The REX/HIE-ISOLDE post-accelerator.</a:t>
            </a:r>
          </a:p>
          <a:p>
            <a:pPr>
              <a:lnSpc>
                <a:spcPct val="150000"/>
              </a:lnSpc>
              <a:buFont typeface="Wingdings" pitchFamily="2" charset="2"/>
              <a:buChar char="Ø"/>
            </a:pPr>
            <a:r>
              <a:rPr lang="en-GB" sz="1800" dirty="0"/>
              <a:t>What do the users of the facility request? </a:t>
            </a:r>
          </a:p>
          <a:p>
            <a:pPr lvl="1">
              <a:lnSpc>
                <a:spcPct val="150000"/>
              </a:lnSpc>
              <a:buFont typeface="Wingdings" pitchFamily="2" charset="2"/>
              <a:buChar char="§"/>
            </a:pPr>
            <a:r>
              <a:rPr lang="en-GB" sz="1600" dirty="0"/>
              <a:t>Variety and purity of the beams.</a:t>
            </a:r>
          </a:p>
          <a:p>
            <a:pPr lvl="1">
              <a:lnSpc>
                <a:spcPct val="150000"/>
              </a:lnSpc>
              <a:buFont typeface="Wingdings" pitchFamily="2" charset="2"/>
              <a:buChar char="§"/>
            </a:pPr>
            <a:r>
              <a:rPr lang="en-GB" sz="1600" dirty="0"/>
              <a:t>Beam intensity and number of shifts dedicated to Physics.</a:t>
            </a:r>
          </a:p>
          <a:p>
            <a:pPr lvl="1">
              <a:lnSpc>
                <a:spcPct val="150000"/>
              </a:lnSpc>
              <a:buFont typeface="Wingdings" pitchFamily="2" charset="2"/>
              <a:buChar char="§"/>
            </a:pPr>
            <a:r>
              <a:rPr lang="en-GB" sz="1600" dirty="0"/>
              <a:t>Beam energy.</a:t>
            </a:r>
          </a:p>
          <a:p>
            <a:pPr lvl="1">
              <a:lnSpc>
                <a:spcPct val="150000"/>
              </a:lnSpc>
              <a:buFont typeface="Wingdings" pitchFamily="2" charset="2"/>
              <a:buChar char="§"/>
            </a:pPr>
            <a:r>
              <a:rPr lang="en-GB" sz="1600" dirty="0"/>
              <a:t>Beam time structure.</a:t>
            </a:r>
          </a:p>
          <a:p>
            <a:pPr lvl="1">
              <a:lnSpc>
                <a:spcPct val="150000"/>
              </a:lnSpc>
              <a:buFont typeface="Wingdings" pitchFamily="2" charset="2"/>
              <a:buChar char="§"/>
            </a:pPr>
            <a:r>
              <a:rPr lang="en-GB" sz="1600" dirty="0"/>
              <a:t>Transverse and longitudinal emittances and beam stability.</a:t>
            </a:r>
          </a:p>
          <a:p>
            <a:pPr>
              <a:lnSpc>
                <a:spcPct val="150000"/>
              </a:lnSpc>
              <a:buFont typeface="Wingdings" pitchFamily="2" charset="2"/>
              <a:buChar char="Ø"/>
            </a:pPr>
            <a:r>
              <a:rPr lang="en-GB" sz="1800" dirty="0"/>
              <a:t>Summary.</a:t>
            </a:r>
          </a:p>
        </p:txBody>
      </p:sp>
      <p:pic>
        <p:nvPicPr>
          <p:cNvPr id="17" name="Picture 16"/>
          <p:cNvPicPr>
            <a:picLocks noChangeAspect="1"/>
          </p:cNvPicPr>
          <p:nvPr/>
        </p:nvPicPr>
        <p:blipFill>
          <a:blip r:embed="rId2" cstate="print"/>
          <a:stretch>
            <a:fillRect/>
          </a:stretch>
        </p:blipFill>
        <p:spPr>
          <a:xfrm>
            <a:off x="8260984" y="15810"/>
            <a:ext cx="880432" cy="878306"/>
          </a:xfrm>
          <a:prstGeom prst="rect">
            <a:avLst/>
          </a:prstGeom>
        </p:spPr>
      </p:pic>
      <p:sp>
        <p:nvSpPr>
          <p:cNvPr id="8" name="Subtitle 2"/>
          <p:cNvSpPr txBox="1">
            <a:spLocks/>
          </p:cNvSpPr>
          <p:nvPr/>
        </p:nvSpPr>
        <p:spPr>
          <a:xfrm>
            <a:off x="3505200" y="6549361"/>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a:t>J. Alberto Rodriguez – JAP Workshop 2023, Montreux – 07.12.2023</a:t>
            </a:r>
          </a:p>
        </p:txBody>
      </p:sp>
      <p:pic>
        <p:nvPicPr>
          <p:cNvPr id="7" name="Picture 6">
            <a:extLst>
              <a:ext uri="{FF2B5EF4-FFF2-40B4-BE49-F238E27FC236}">
                <a16:creationId xmlns:a16="http://schemas.microsoft.com/office/drawing/2014/main" id="{1D91E98D-8040-DA49-BB39-B62862B11B18}"/>
              </a:ext>
            </a:extLst>
          </p:cNvPr>
          <p:cNvPicPr>
            <a:picLocks noChangeAspect="1"/>
          </p:cNvPicPr>
          <p:nvPr/>
        </p:nvPicPr>
        <p:blipFill>
          <a:blip r:embed="rId3"/>
          <a:stretch>
            <a:fillRect/>
          </a:stretch>
        </p:blipFill>
        <p:spPr>
          <a:xfrm>
            <a:off x="0" y="6323484"/>
            <a:ext cx="2228832" cy="534516"/>
          </a:xfrm>
          <a:prstGeom prst="rect">
            <a:avLst/>
          </a:prstGeom>
        </p:spPr>
      </p:pic>
    </p:spTree>
    <p:extLst>
      <p:ext uri="{BB962C8B-B14F-4D97-AF65-F5344CB8AC3E}">
        <p14:creationId xmlns:p14="http://schemas.microsoft.com/office/powerpoint/2010/main" val="27386830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p:cNvPicPr>
            <a:picLocks noChangeAspect="1"/>
          </p:cNvPicPr>
          <p:nvPr/>
        </p:nvPicPr>
        <p:blipFill>
          <a:blip r:embed="rId2" cstate="print"/>
          <a:stretch>
            <a:fillRect/>
          </a:stretch>
        </p:blipFill>
        <p:spPr>
          <a:xfrm>
            <a:off x="8260984" y="15810"/>
            <a:ext cx="880432" cy="878306"/>
          </a:xfrm>
          <a:prstGeom prst="rect">
            <a:avLst/>
          </a:prstGeom>
        </p:spPr>
      </p:pic>
      <p:sp>
        <p:nvSpPr>
          <p:cNvPr id="35" name="TextBox 34"/>
          <p:cNvSpPr txBox="1"/>
          <p:nvPr/>
        </p:nvSpPr>
        <p:spPr>
          <a:xfrm>
            <a:off x="367545" y="629411"/>
            <a:ext cx="8773871" cy="1031051"/>
          </a:xfrm>
          <a:prstGeom prst="rect">
            <a:avLst/>
          </a:prstGeom>
          <a:solidFill>
            <a:schemeClr val="bg1"/>
          </a:solidFill>
          <a:ln>
            <a:noFill/>
          </a:ln>
        </p:spPr>
        <p:txBody>
          <a:bodyPr wrap="square" rtlCol="0">
            <a:spAutoFit/>
          </a:bodyPr>
          <a:lstStyle/>
          <a:p>
            <a:pPr marL="285750" indent="-285750">
              <a:spcBef>
                <a:spcPts val="300"/>
              </a:spcBef>
              <a:buFont typeface="Wingdings" charset="2"/>
              <a:buChar char="Ø"/>
            </a:pPr>
            <a:r>
              <a:rPr lang="en-GB" sz="1400" dirty="0">
                <a:solidFill>
                  <a:schemeClr val="tx2"/>
                </a:solidFill>
              </a:rPr>
              <a:t>ISOLDE is the </a:t>
            </a:r>
            <a:r>
              <a:rPr lang="en-GB" sz="1400" b="1" dirty="0">
                <a:solidFill>
                  <a:schemeClr val="tx2"/>
                </a:solidFill>
              </a:rPr>
              <a:t>Radioactive Ion Beams (RIBs) </a:t>
            </a:r>
            <a:r>
              <a:rPr lang="en-GB" sz="1400" dirty="0">
                <a:solidFill>
                  <a:schemeClr val="tx2"/>
                </a:solidFill>
              </a:rPr>
              <a:t>production facility at CERN.</a:t>
            </a:r>
          </a:p>
          <a:p>
            <a:pPr marL="285750" indent="-285750">
              <a:spcBef>
                <a:spcPts val="300"/>
              </a:spcBef>
              <a:buFont typeface="Wingdings" charset="2"/>
              <a:buChar char="Ø"/>
            </a:pPr>
            <a:r>
              <a:rPr lang="en-GB" sz="1400" b="1" dirty="0">
                <a:solidFill>
                  <a:schemeClr val="tx2"/>
                </a:solidFill>
              </a:rPr>
              <a:t>ISOLDE receives ~ 50 - 70 % of the protons produced in the complex.</a:t>
            </a:r>
          </a:p>
          <a:p>
            <a:pPr marL="285750" indent="-285750">
              <a:spcBef>
                <a:spcPts val="300"/>
              </a:spcBef>
              <a:buFont typeface="Wingdings" charset="2"/>
              <a:buChar char="Ø"/>
            </a:pPr>
            <a:r>
              <a:rPr lang="en-GB" sz="1400" dirty="0">
                <a:solidFill>
                  <a:schemeClr val="tx2"/>
                </a:solidFill>
              </a:rPr>
              <a:t>RIBs are produced when 1.4 GeV protons from the PSB are transferred to the facility via the BTY line and impinge in one of the two targets. </a:t>
            </a:r>
          </a:p>
        </p:txBody>
      </p:sp>
      <p:sp>
        <p:nvSpPr>
          <p:cNvPr id="47" name="TextBox 46"/>
          <p:cNvSpPr txBox="1"/>
          <p:nvPr/>
        </p:nvSpPr>
        <p:spPr>
          <a:xfrm>
            <a:off x="125988" y="166392"/>
            <a:ext cx="8865612" cy="400110"/>
          </a:xfrm>
          <a:prstGeom prst="rect">
            <a:avLst/>
          </a:prstGeom>
          <a:noFill/>
        </p:spPr>
        <p:txBody>
          <a:bodyPr wrap="square" rtlCol="0">
            <a:spAutoFit/>
          </a:bodyPr>
          <a:lstStyle/>
          <a:p>
            <a:r>
              <a:rPr lang="en-GB" sz="2000" b="1" u="sng" dirty="0"/>
              <a:t>Introduction to the ISOLDE facility and the 2023 Physics campaign:</a:t>
            </a:r>
          </a:p>
        </p:txBody>
      </p:sp>
      <p:sp>
        <p:nvSpPr>
          <p:cNvPr id="33" name="Subtitle 2">
            <a:extLst>
              <a:ext uri="{FF2B5EF4-FFF2-40B4-BE49-F238E27FC236}">
                <a16:creationId xmlns:a16="http://schemas.microsoft.com/office/drawing/2014/main" id="{F86B1BA7-04B8-1A48-847F-C78E8E12DA41}"/>
              </a:ext>
            </a:extLst>
          </p:cNvPr>
          <p:cNvSpPr txBox="1">
            <a:spLocks/>
          </p:cNvSpPr>
          <p:nvPr/>
        </p:nvSpPr>
        <p:spPr>
          <a:xfrm>
            <a:off x="3505200" y="6549361"/>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a:t>J. Alberto Rodriguez – JAP Workshop 2023, Montreux – 07.12.2023</a:t>
            </a:r>
          </a:p>
        </p:txBody>
      </p:sp>
      <p:pic>
        <p:nvPicPr>
          <p:cNvPr id="39" name="Picture 38">
            <a:extLst>
              <a:ext uri="{FF2B5EF4-FFF2-40B4-BE49-F238E27FC236}">
                <a16:creationId xmlns:a16="http://schemas.microsoft.com/office/drawing/2014/main" id="{74C33B37-702E-B840-B292-BC58F1DF1A53}"/>
              </a:ext>
            </a:extLst>
          </p:cNvPr>
          <p:cNvPicPr>
            <a:picLocks noChangeAspect="1"/>
          </p:cNvPicPr>
          <p:nvPr/>
        </p:nvPicPr>
        <p:blipFill>
          <a:blip r:embed="rId3"/>
          <a:stretch>
            <a:fillRect/>
          </a:stretch>
        </p:blipFill>
        <p:spPr>
          <a:xfrm>
            <a:off x="0" y="6323484"/>
            <a:ext cx="2228832" cy="534516"/>
          </a:xfrm>
          <a:prstGeom prst="rect">
            <a:avLst/>
          </a:prstGeom>
        </p:spPr>
      </p:pic>
      <p:grpSp>
        <p:nvGrpSpPr>
          <p:cNvPr id="9" name="Group 8"/>
          <p:cNvGrpSpPr/>
          <p:nvPr/>
        </p:nvGrpSpPr>
        <p:grpSpPr>
          <a:xfrm>
            <a:off x="1143000" y="2649928"/>
            <a:ext cx="6553200" cy="3726075"/>
            <a:chOff x="1552600" y="990600"/>
            <a:chExt cx="6372200" cy="3690453"/>
          </a:xfrm>
        </p:grpSpPr>
        <p:pic>
          <p:nvPicPr>
            <p:cNvPr id="10" name="Picture 9"/>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1552600" y="990600"/>
              <a:ext cx="6372200" cy="3690453"/>
            </a:xfrm>
            <a:prstGeom prst="rect">
              <a:avLst/>
            </a:prstGeom>
            <a:ln>
              <a:noFill/>
            </a:ln>
            <a:effectLst>
              <a:softEdge rad="112500"/>
            </a:effectLst>
          </p:spPr>
        </p:pic>
        <p:sp>
          <p:nvSpPr>
            <p:cNvPr id="11" name="Oval 49"/>
            <p:cNvSpPr/>
            <p:nvPr/>
          </p:nvSpPr>
          <p:spPr bwMode="auto">
            <a:xfrm flipH="1">
              <a:off x="2214563" y="2474913"/>
              <a:ext cx="46037" cy="46037"/>
            </a:xfrm>
            <a:prstGeom prst="ellipse">
              <a:avLst/>
            </a:prstGeom>
            <a:solidFill>
              <a:srgbClr val="FF0000"/>
            </a:solidFill>
            <a:ln w="12700" cap="flat" cmpd="sng" algn="ctr">
              <a:solidFill>
                <a:srgbClr val="000000"/>
              </a:solidFill>
              <a:prstDash val="solid"/>
              <a:headEnd type="none" w="med" len="med"/>
              <a:tailEnd type="none" w="med" len="med"/>
            </a:ln>
            <a:effectLst/>
            <a:extLst/>
          </p:spPr>
          <p:txBody>
            <a:bodyPr wrap="none"/>
            <a:lstStyle/>
            <a:p>
              <a:pPr eaLnBrk="1" hangingPunct="1">
                <a:defRPr/>
              </a:pPr>
              <a:endParaRPr lang="en-US" sz="2000" b="1" kern="0" dirty="0">
                <a:solidFill>
                  <a:srgbClr val="000000"/>
                </a:solidFill>
                <a:latin typeface="Arial"/>
                <a:ea typeface="+mn-ea"/>
                <a:cs typeface="+mn-cs"/>
              </a:endParaRPr>
            </a:p>
          </p:txBody>
        </p:sp>
        <p:sp>
          <p:nvSpPr>
            <p:cNvPr id="12" name="Oval 49"/>
            <p:cNvSpPr/>
            <p:nvPr/>
          </p:nvSpPr>
          <p:spPr bwMode="auto">
            <a:xfrm flipV="1">
              <a:off x="2224088" y="2500313"/>
              <a:ext cx="44450" cy="46037"/>
            </a:xfrm>
            <a:prstGeom prst="ellipse">
              <a:avLst/>
            </a:prstGeom>
            <a:solidFill>
              <a:srgbClr val="FF0000"/>
            </a:solidFill>
            <a:ln w="12700" cap="flat" cmpd="sng" algn="ctr">
              <a:solidFill>
                <a:srgbClr val="000000"/>
              </a:solidFill>
              <a:prstDash val="solid"/>
              <a:headEnd type="none" w="med" len="med"/>
              <a:tailEnd type="none" w="med" len="med"/>
            </a:ln>
            <a:effectLst/>
            <a:extLst/>
          </p:spPr>
          <p:txBody>
            <a:bodyPr wrap="none"/>
            <a:lstStyle/>
            <a:p>
              <a:pPr eaLnBrk="1" hangingPunct="1">
                <a:defRPr/>
              </a:pPr>
              <a:endParaRPr lang="en-US" sz="2000" b="1" kern="0" dirty="0">
                <a:solidFill>
                  <a:srgbClr val="000000"/>
                </a:solidFill>
                <a:latin typeface="Arial"/>
                <a:ea typeface="+mn-ea"/>
                <a:cs typeface="+mn-cs"/>
              </a:endParaRPr>
            </a:p>
          </p:txBody>
        </p:sp>
        <p:sp>
          <p:nvSpPr>
            <p:cNvPr id="13" name="Oval 49"/>
            <p:cNvSpPr/>
            <p:nvPr/>
          </p:nvSpPr>
          <p:spPr bwMode="auto">
            <a:xfrm flipH="1">
              <a:off x="2214563" y="2449513"/>
              <a:ext cx="46037" cy="46037"/>
            </a:xfrm>
            <a:prstGeom prst="ellipse">
              <a:avLst/>
            </a:prstGeom>
            <a:solidFill>
              <a:srgbClr val="FF0000"/>
            </a:solidFill>
            <a:ln w="9525" cap="flat" cmpd="sng" algn="ctr">
              <a:solidFill>
                <a:srgbClr val="000000"/>
              </a:solidFill>
              <a:prstDash val="solid"/>
              <a:headEnd type="none" w="med" len="med"/>
              <a:tailEnd type="none" w="med" len="med"/>
            </a:ln>
            <a:effectLst/>
            <a:extLst/>
          </p:spPr>
          <p:txBody>
            <a:bodyPr wrap="none"/>
            <a:lstStyle/>
            <a:p>
              <a:pPr eaLnBrk="1" hangingPunct="1">
                <a:defRPr/>
              </a:pPr>
              <a:endParaRPr lang="en-US" sz="2000" b="1" kern="0" dirty="0">
                <a:solidFill>
                  <a:srgbClr val="000000"/>
                </a:solidFill>
                <a:latin typeface="Arial"/>
                <a:ea typeface="+mn-ea"/>
                <a:cs typeface="+mn-cs"/>
              </a:endParaRPr>
            </a:p>
          </p:txBody>
        </p:sp>
        <p:cxnSp>
          <p:nvCxnSpPr>
            <p:cNvPr id="14" name="Straight Arrow Connector 8"/>
            <p:cNvCxnSpPr>
              <a:cxnSpLocks noChangeShapeType="1"/>
            </p:cNvCxnSpPr>
            <p:nvPr/>
          </p:nvCxnSpPr>
          <p:spPr bwMode="auto">
            <a:xfrm>
              <a:off x="1758321" y="2143127"/>
              <a:ext cx="430841" cy="319085"/>
            </a:xfrm>
            <a:prstGeom prst="straightConnector1">
              <a:avLst/>
            </a:prstGeom>
            <a:noFill/>
            <a:ln w="38100">
              <a:solidFill>
                <a:srgbClr val="FF0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cxnSp>
        <p:grpSp>
          <p:nvGrpSpPr>
            <p:cNvPr id="15" name="Gruppo 2"/>
            <p:cNvGrpSpPr>
              <a:grpSpLocks/>
            </p:cNvGrpSpPr>
            <p:nvPr/>
          </p:nvGrpSpPr>
          <p:grpSpPr bwMode="auto">
            <a:xfrm>
              <a:off x="1600198" y="998339"/>
              <a:ext cx="1843089" cy="562174"/>
              <a:chOff x="3401688" y="1560778"/>
              <a:chExt cx="2502908" cy="1152657"/>
            </a:xfrm>
          </p:grpSpPr>
          <p:sp>
            <p:nvSpPr>
              <p:cNvPr id="30" name="Rettangolo 1"/>
              <p:cNvSpPr>
                <a:spLocks noChangeArrowheads="1"/>
              </p:cNvSpPr>
              <p:nvPr/>
            </p:nvSpPr>
            <p:spPr bwMode="auto">
              <a:xfrm>
                <a:off x="3401688" y="1724173"/>
                <a:ext cx="1948863" cy="950443"/>
              </a:xfrm>
              <a:prstGeom prst="rect">
                <a:avLst/>
              </a:prstGeom>
              <a:solidFill>
                <a:srgbClr val="FFFFFF">
                  <a:alpha val="58000"/>
                </a:srgbClr>
              </a:solidFill>
              <a:ln w="9525" algn="ctr">
                <a:solidFill>
                  <a:srgbClr val="000000"/>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lstStyle>
                <a:lvl1pPr>
                  <a:spcBef>
                    <a:spcPct val="20000"/>
                  </a:spcBef>
                  <a:buChar char="•"/>
                  <a:defRPr sz="2800">
                    <a:solidFill>
                      <a:schemeClr val="tx1"/>
                    </a:solidFill>
                    <a:latin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defRPr/>
                </a:pPr>
                <a:endParaRPr lang="en-US" altLang="it-IT" sz="1600" b="1" kern="0" dirty="0">
                  <a:solidFill>
                    <a:srgbClr val="000000"/>
                  </a:solidFill>
                </a:endParaRPr>
              </a:p>
            </p:txBody>
          </p:sp>
          <p:sp>
            <p:nvSpPr>
              <p:cNvPr id="31" name="Oval 49"/>
              <p:cNvSpPr/>
              <p:nvPr/>
            </p:nvSpPr>
            <p:spPr bwMode="auto">
              <a:xfrm flipH="1">
                <a:off x="3533195" y="1821581"/>
                <a:ext cx="125038" cy="156237"/>
              </a:xfrm>
              <a:prstGeom prst="ellipse">
                <a:avLst/>
              </a:prstGeom>
              <a:solidFill>
                <a:srgbClr val="FF0000"/>
              </a:solidFill>
              <a:ln w="25400" cap="flat" cmpd="sng" algn="ctr">
                <a:solidFill>
                  <a:srgbClr val="000000"/>
                </a:solidFill>
                <a:prstDash val="solid"/>
                <a:headEnd type="none" w="med" len="med"/>
                <a:tailEnd type="none" w="med" len="med"/>
              </a:ln>
              <a:effectLst/>
              <a:extLst/>
            </p:spPr>
            <p:txBody>
              <a:bodyPr wrap="none"/>
              <a:lstStyle/>
              <a:p>
                <a:pPr eaLnBrk="1" hangingPunct="1">
                  <a:defRPr/>
                </a:pPr>
                <a:endParaRPr lang="en-US" sz="1600" b="1" kern="0" dirty="0">
                  <a:solidFill>
                    <a:srgbClr val="000000"/>
                  </a:solidFill>
                  <a:latin typeface="Arial"/>
                  <a:ea typeface="+mn-ea"/>
                  <a:cs typeface="+mn-cs"/>
                </a:endParaRPr>
              </a:p>
            </p:txBody>
          </p:sp>
          <p:sp>
            <p:nvSpPr>
              <p:cNvPr id="32" name="Oval 49"/>
              <p:cNvSpPr/>
              <p:nvPr/>
            </p:nvSpPr>
            <p:spPr bwMode="auto">
              <a:xfrm flipH="1">
                <a:off x="3531040" y="2075467"/>
                <a:ext cx="125038" cy="156237"/>
              </a:xfrm>
              <a:prstGeom prst="ellipse">
                <a:avLst/>
              </a:prstGeom>
              <a:solidFill>
                <a:srgbClr val="FFFF00"/>
              </a:solidFill>
              <a:ln w="25400" cap="flat" cmpd="sng" algn="ctr">
                <a:solidFill>
                  <a:srgbClr val="000000"/>
                </a:solidFill>
                <a:prstDash val="solid"/>
                <a:headEnd type="none" w="med" len="med"/>
                <a:tailEnd type="none" w="med" len="med"/>
              </a:ln>
              <a:effectLst/>
              <a:extLst/>
            </p:spPr>
            <p:txBody>
              <a:bodyPr wrap="none"/>
              <a:lstStyle/>
              <a:p>
                <a:pPr eaLnBrk="1" hangingPunct="1">
                  <a:defRPr/>
                </a:pPr>
                <a:endParaRPr lang="en-US" sz="1600" b="1" kern="0" dirty="0">
                  <a:solidFill>
                    <a:srgbClr val="000000"/>
                  </a:solidFill>
                  <a:latin typeface="Arial"/>
                  <a:ea typeface="+mn-ea"/>
                  <a:cs typeface="+mn-cs"/>
                </a:endParaRPr>
              </a:p>
            </p:txBody>
          </p:sp>
          <p:sp>
            <p:nvSpPr>
              <p:cNvPr id="34" name="Oval 49"/>
              <p:cNvSpPr/>
              <p:nvPr/>
            </p:nvSpPr>
            <p:spPr bwMode="auto">
              <a:xfrm flipH="1">
                <a:off x="3533195" y="2342372"/>
                <a:ext cx="125038" cy="159491"/>
              </a:xfrm>
              <a:prstGeom prst="ellipse">
                <a:avLst/>
              </a:prstGeom>
              <a:solidFill>
                <a:schemeClr val="tx1"/>
              </a:solidFill>
              <a:ln w="25400" cap="flat" cmpd="sng" algn="ctr">
                <a:solidFill>
                  <a:srgbClr val="000000"/>
                </a:solidFill>
                <a:prstDash val="solid"/>
                <a:headEnd type="none" w="med" len="med"/>
                <a:tailEnd type="none" w="med" len="med"/>
              </a:ln>
              <a:effectLst/>
              <a:extLst/>
            </p:spPr>
            <p:txBody>
              <a:bodyPr wrap="none"/>
              <a:lstStyle/>
              <a:p>
                <a:pPr eaLnBrk="1" hangingPunct="1">
                  <a:defRPr/>
                </a:pPr>
                <a:endParaRPr lang="en-US" sz="1600" b="1" kern="0" dirty="0">
                  <a:solidFill>
                    <a:srgbClr val="000000"/>
                  </a:solidFill>
                  <a:latin typeface="Arial"/>
                  <a:ea typeface="+mn-ea"/>
                  <a:cs typeface="+mn-cs"/>
                </a:endParaRPr>
              </a:p>
            </p:txBody>
          </p:sp>
          <p:sp>
            <p:nvSpPr>
              <p:cNvPr id="36" name="CasellaDiTesto 28"/>
              <p:cNvSpPr txBox="1">
                <a:spLocks noChangeArrowheads="1"/>
              </p:cNvSpPr>
              <p:nvPr/>
            </p:nvSpPr>
            <p:spPr bwMode="auto">
              <a:xfrm>
                <a:off x="3653921" y="2127546"/>
                <a:ext cx="1935924" cy="58588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spAutoFit/>
              </a:bodyPr>
              <a:lstStyle>
                <a:lvl1pPr>
                  <a:spcBef>
                    <a:spcPct val="20000"/>
                  </a:spcBef>
                  <a:buChar char="•"/>
                  <a:defRPr sz="2800">
                    <a:solidFill>
                      <a:schemeClr val="tx1"/>
                    </a:solidFill>
                    <a:latin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defRPr/>
                </a:pPr>
                <a:r>
                  <a:rPr lang="en-US" altLang="it-IT" sz="1200" b="1" kern="0" dirty="0">
                    <a:solidFill>
                      <a:srgbClr val="000000"/>
                    </a:solidFill>
                  </a:rPr>
                  <a:t>Ions</a:t>
                </a:r>
              </a:p>
            </p:txBody>
          </p:sp>
          <p:sp>
            <p:nvSpPr>
              <p:cNvPr id="37" name="CasellaDiTesto 29"/>
              <p:cNvSpPr txBox="1">
                <a:spLocks noChangeArrowheads="1"/>
              </p:cNvSpPr>
              <p:nvPr/>
            </p:nvSpPr>
            <p:spPr bwMode="auto">
              <a:xfrm>
                <a:off x="3653921" y="1844365"/>
                <a:ext cx="2250675" cy="58588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spAutoFit/>
              </a:bodyPr>
              <a:lstStyle>
                <a:lvl1pPr>
                  <a:spcBef>
                    <a:spcPct val="20000"/>
                  </a:spcBef>
                  <a:buChar char="•"/>
                  <a:defRPr sz="2800">
                    <a:solidFill>
                      <a:schemeClr val="tx1"/>
                    </a:solidFill>
                    <a:latin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defRPr/>
                </a:pPr>
                <a:r>
                  <a:rPr lang="en-US" altLang="it-IT" sz="1200" b="1" kern="0" dirty="0">
                    <a:solidFill>
                      <a:srgbClr val="000000"/>
                    </a:solidFill>
                  </a:rPr>
                  <a:t>Radioisotopes</a:t>
                </a:r>
              </a:p>
            </p:txBody>
          </p:sp>
          <p:sp>
            <p:nvSpPr>
              <p:cNvPr id="38" name="CasellaDiTesto 30"/>
              <p:cNvSpPr txBox="1">
                <a:spLocks noChangeArrowheads="1"/>
              </p:cNvSpPr>
              <p:nvPr/>
            </p:nvSpPr>
            <p:spPr bwMode="auto">
              <a:xfrm>
                <a:off x="3653921" y="1560778"/>
                <a:ext cx="2188157" cy="58588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spAutoFit/>
              </a:bodyPr>
              <a:lstStyle>
                <a:lvl1pPr>
                  <a:spcBef>
                    <a:spcPct val="20000"/>
                  </a:spcBef>
                  <a:buChar char="•"/>
                  <a:defRPr sz="2800">
                    <a:solidFill>
                      <a:schemeClr val="tx1"/>
                    </a:solidFill>
                    <a:latin typeface="Arial" panose="020B0604020202020204" pitchFamily="34" charset="0"/>
                  </a:defRPr>
                </a:lvl1pPr>
                <a:lvl2pPr marL="742950" indent="-285750">
                  <a:spcBef>
                    <a:spcPct val="20000"/>
                  </a:spcBef>
                  <a:buChar char="–"/>
                  <a:defRPr sz="2400">
                    <a:solidFill>
                      <a:schemeClr val="tx1"/>
                    </a:solidFill>
                    <a:latin typeface="Arial" panose="020B0604020202020204" pitchFamily="34" charset="0"/>
                  </a:defRPr>
                </a:lvl2pPr>
                <a:lvl3pPr marL="1143000" indent="-228600">
                  <a:spcBef>
                    <a:spcPct val="20000"/>
                  </a:spcBef>
                  <a:buChar char="•"/>
                  <a:defRPr sz="20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defRPr/>
                </a:pPr>
                <a:r>
                  <a:rPr lang="en-US" altLang="it-IT" sz="1200" b="1" kern="0" dirty="0">
                    <a:solidFill>
                      <a:srgbClr val="000000"/>
                    </a:solidFill>
                  </a:rPr>
                  <a:t>Protons</a:t>
                </a:r>
              </a:p>
            </p:txBody>
          </p:sp>
        </p:grpSp>
        <p:sp>
          <p:nvSpPr>
            <p:cNvPr id="16" name="Oval 49"/>
            <p:cNvSpPr/>
            <p:nvPr/>
          </p:nvSpPr>
          <p:spPr bwMode="auto">
            <a:xfrm flipH="1">
              <a:off x="2522538" y="2700338"/>
              <a:ext cx="47625" cy="46037"/>
            </a:xfrm>
            <a:prstGeom prst="ellipse">
              <a:avLst/>
            </a:prstGeom>
            <a:solidFill>
              <a:srgbClr val="FFFF00"/>
            </a:solidFill>
            <a:ln w="12700" cap="flat" cmpd="sng" algn="ctr">
              <a:solidFill>
                <a:srgbClr val="000000"/>
              </a:solidFill>
              <a:prstDash val="solid"/>
              <a:headEnd type="none" w="med" len="med"/>
              <a:tailEnd type="none" w="med" len="med"/>
            </a:ln>
            <a:effectLst/>
            <a:extLst/>
          </p:spPr>
          <p:txBody>
            <a:bodyPr wrap="none"/>
            <a:lstStyle/>
            <a:p>
              <a:pPr eaLnBrk="1" hangingPunct="1">
                <a:defRPr/>
              </a:pPr>
              <a:endParaRPr lang="en-US" sz="2000" b="1" kern="0" dirty="0">
                <a:solidFill>
                  <a:srgbClr val="000000"/>
                </a:solidFill>
                <a:latin typeface="Arial"/>
                <a:ea typeface="+mn-ea"/>
                <a:cs typeface="+mn-cs"/>
              </a:endParaRPr>
            </a:p>
          </p:txBody>
        </p:sp>
        <p:sp>
          <p:nvSpPr>
            <p:cNvPr id="17" name="Oval 49"/>
            <p:cNvSpPr/>
            <p:nvPr/>
          </p:nvSpPr>
          <p:spPr bwMode="auto">
            <a:xfrm flipH="1">
              <a:off x="3082925" y="3059113"/>
              <a:ext cx="46038" cy="46037"/>
            </a:xfrm>
            <a:prstGeom prst="ellipse">
              <a:avLst/>
            </a:prstGeom>
            <a:solidFill>
              <a:srgbClr val="FFFF00"/>
            </a:solidFill>
            <a:ln w="12700" cap="flat" cmpd="sng" algn="ctr">
              <a:solidFill>
                <a:srgbClr val="000000"/>
              </a:solidFill>
              <a:prstDash val="solid"/>
              <a:headEnd type="none" w="med" len="med"/>
              <a:tailEnd type="none" w="med" len="med"/>
            </a:ln>
            <a:effectLst/>
            <a:extLst/>
          </p:spPr>
          <p:txBody>
            <a:bodyPr wrap="none"/>
            <a:lstStyle/>
            <a:p>
              <a:pPr eaLnBrk="1" hangingPunct="1">
                <a:defRPr/>
              </a:pPr>
              <a:endParaRPr lang="en-US" sz="2000" b="1" kern="0" dirty="0">
                <a:solidFill>
                  <a:srgbClr val="000000"/>
                </a:solidFill>
                <a:latin typeface="Arial"/>
                <a:ea typeface="+mn-ea"/>
                <a:cs typeface="+mn-cs"/>
              </a:endParaRPr>
            </a:p>
          </p:txBody>
        </p:sp>
        <p:sp>
          <p:nvSpPr>
            <p:cNvPr id="18" name="Oval 17"/>
            <p:cNvSpPr/>
            <p:nvPr/>
          </p:nvSpPr>
          <p:spPr bwMode="auto">
            <a:xfrm flipH="1">
              <a:off x="2498725" y="2632075"/>
              <a:ext cx="46038" cy="46038"/>
            </a:xfrm>
            <a:prstGeom prst="ellipse">
              <a:avLst/>
            </a:prstGeom>
            <a:solidFill>
              <a:srgbClr val="FFFF00"/>
            </a:solidFill>
            <a:ln w="12700" cap="flat" cmpd="sng" algn="ctr">
              <a:solidFill>
                <a:srgbClr val="000000"/>
              </a:solidFill>
              <a:prstDash val="solid"/>
              <a:headEnd type="none" w="med" len="med"/>
              <a:tailEnd type="none" w="med" len="med"/>
            </a:ln>
            <a:effectLst/>
            <a:extLst/>
          </p:spPr>
          <p:txBody>
            <a:bodyPr wrap="none"/>
            <a:lstStyle/>
            <a:p>
              <a:pPr eaLnBrk="1" hangingPunct="1">
                <a:defRPr/>
              </a:pPr>
              <a:endParaRPr lang="en-US" sz="2000" b="1" kern="0" dirty="0">
                <a:solidFill>
                  <a:srgbClr val="000000"/>
                </a:solidFill>
                <a:latin typeface="Arial"/>
                <a:ea typeface="+mn-ea"/>
                <a:cs typeface="+mn-cs"/>
              </a:endParaRPr>
            </a:p>
          </p:txBody>
        </p:sp>
        <p:sp>
          <p:nvSpPr>
            <p:cNvPr id="19" name="Oval 49"/>
            <p:cNvSpPr/>
            <p:nvPr/>
          </p:nvSpPr>
          <p:spPr bwMode="auto">
            <a:xfrm flipH="1">
              <a:off x="3035300" y="3009900"/>
              <a:ext cx="44450" cy="46038"/>
            </a:xfrm>
            <a:prstGeom prst="ellipse">
              <a:avLst/>
            </a:prstGeom>
            <a:solidFill>
              <a:srgbClr val="FFFF00"/>
            </a:solidFill>
            <a:ln w="12700" cap="flat" cmpd="sng" algn="ctr">
              <a:solidFill>
                <a:srgbClr val="000000"/>
              </a:solidFill>
              <a:prstDash val="solid"/>
              <a:headEnd type="none" w="med" len="med"/>
              <a:tailEnd type="none" w="med" len="med"/>
            </a:ln>
            <a:effectLst/>
            <a:extLst/>
          </p:spPr>
          <p:txBody>
            <a:bodyPr wrap="none"/>
            <a:lstStyle/>
            <a:p>
              <a:pPr eaLnBrk="1" hangingPunct="1">
                <a:defRPr/>
              </a:pPr>
              <a:endParaRPr lang="en-US" sz="2000" b="1" kern="0" dirty="0">
                <a:solidFill>
                  <a:srgbClr val="000000"/>
                </a:solidFill>
                <a:latin typeface="Arial"/>
                <a:ea typeface="+mn-ea"/>
                <a:cs typeface="+mn-cs"/>
              </a:endParaRPr>
            </a:p>
          </p:txBody>
        </p:sp>
        <p:sp>
          <p:nvSpPr>
            <p:cNvPr id="20" name="Oval 49"/>
            <p:cNvSpPr/>
            <p:nvPr/>
          </p:nvSpPr>
          <p:spPr bwMode="auto">
            <a:xfrm flipH="1">
              <a:off x="2452688" y="2608263"/>
              <a:ext cx="46037" cy="46037"/>
            </a:xfrm>
            <a:prstGeom prst="ellipse">
              <a:avLst/>
            </a:prstGeom>
            <a:solidFill>
              <a:srgbClr val="FFFF00"/>
            </a:solidFill>
            <a:ln w="12700" cap="flat" cmpd="sng" algn="ctr">
              <a:solidFill>
                <a:srgbClr val="000000"/>
              </a:solidFill>
              <a:prstDash val="solid"/>
              <a:headEnd type="none" w="med" len="med"/>
              <a:tailEnd type="none" w="med" len="med"/>
            </a:ln>
            <a:effectLst/>
            <a:extLst/>
          </p:spPr>
          <p:txBody>
            <a:bodyPr wrap="none"/>
            <a:lstStyle/>
            <a:p>
              <a:pPr eaLnBrk="1" hangingPunct="1">
                <a:defRPr/>
              </a:pPr>
              <a:endParaRPr lang="en-US" sz="2000" b="1" kern="0" dirty="0">
                <a:solidFill>
                  <a:srgbClr val="000000"/>
                </a:solidFill>
                <a:latin typeface="Arial"/>
                <a:ea typeface="+mn-ea"/>
                <a:cs typeface="+mn-cs"/>
              </a:endParaRPr>
            </a:p>
          </p:txBody>
        </p:sp>
        <p:sp>
          <p:nvSpPr>
            <p:cNvPr id="21" name="Oval 20"/>
            <p:cNvSpPr/>
            <p:nvPr/>
          </p:nvSpPr>
          <p:spPr bwMode="auto">
            <a:xfrm flipH="1">
              <a:off x="3017838" y="2982913"/>
              <a:ext cx="47625" cy="53975"/>
            </a:xfrm>
            <a:prstGeom prst="ellipse">
              <a:avLst/>
            </a:prstGeom>
            <a:solidFill>
              <a:srgbClr val="FFFF00"/>
            </a:solidFill>
            <a:ln w="12700" cap="flat" cmpd="sng" algn="ctr">
              <a:solidFill>
                <a:srgbClr val="000000"/>
              </a:solidFill>
              <a:prstDash val="solid"/>
              <a:headEnd type="none" w="med" len="med"/>
              <a:tailEnd type="none" w="med" len="med"/>
            </a:ln>
            <a:effectLst/>
            <a:extLst/>
          </p:spPr>
          <p:txBody>
            <a:bodyPr wrap="none"/>
            <a:lstStyle/>
            <a:p>
              <a:pPr eaLnBrk="1" hangingPunct="1">
                <a:defRPr/>
              </a:pPr>
              <a:endParaRPr lang="en-US" sz="2000" b="1" kern="0" dirty="0">
                <a:solidFill>
                  <a:srgbClr val="000000"/>
                </a:solidFill>
                <a:latin typeface="Arial"/>
                <a:ea typeface="+mn-ea"/>
                <a:cs typeface="+mn-cs"/>
              </a:endParaRPr>
            </a:p>
          </p:txBody>
        </p:sp>
        <p:sp>
          <p:nvSpPr>
            <p:cNvPr id="22" name="Oval 49"/>
            <p:cNvSpPr/>
            <p:nvPr/>
          </p:nvSpPr>
          <p:spPr bwMode="auto">
            <a:xfrm flipH="1">
              <a:off x="3589338" y="2809875"/>
              <a:ext cx="46037" cy="46038"/>
            </a:xfrm>
            <a:prstGeom prst="ellipse">
              <a:avLst/>
            </a:prstGeom>
            <a:solidFill>
              <a:schemeClr val="tx1"/>
            </a:solidFill>
            <a:ln w="12700" cap="flat" cmpd="sng" algn="ctr">
              <a:solidFill>
                <a:srgbClr val="000000"/>
              </a:solidFill>
              <a:prstDash val="solid"/>
              <a:headEnd type="none" w="med" len="med"/>
              <a:tailEnd type="none" w="med" len="med"/>
            </a:ln>
            <a:effectLst/>
            <a:extLst/>
          </p:spPr>
          <p:txBody>
            <a:bodyPr wrap="none"/>
            <a:lstStyle/>
            <a:p>
              <a:pPr eaLnBrk="1" hangingPunct="1">
                <a:defRPr/>
              </a:pPr>
              <a:endParaRPr lang="en-US" sz="2000" b="1" kern="0" dirty="0">
                <a:solidFill>
                  <a:srgbClr val="000000"/>
                </a:solidFill>
                <a:latin typeface="Arial"/>
                <a:ea typeface="+mn-ea"/>
                <a:cs typeface="+mn-cs"/>
              </a:endParaRPr>
            </a:p>
          </p:txBody>
        </p:sp>
        <p:sp>
          <p:nvSpPr>
            <p:cNvPr id="23" name="Oval 49"/>
            <p:cNvSpPr/>
            <p:nvPr/>
          </p:nvSpPr>
          <p:spPr bwMode="auto">
            <a:xfrm flipH="1">
              <a:off x="3576638" y="2786063"/>
              <a:ext cx="46037" cy="44450"/>
            </a:xfrm>
            <a:prstGeom prst="ellipse">
              <a:avLst/>
            </a:prstGeom>
            <a:solidFill>
              <a:schemeClr val="tx1"/>
            </a:solidFill>
            <a:ln w="12700" cap="flat" cmpd="sng" algn="ctr">
              <a:solidFill>
                <a:srgbClr val="000000"/>
              </a:solidFill>
              <a:prstDash val="solid"/>
              <a:headEnd type="none" w="med" len="med"/>
              <a:tailEnd type="none" w="med" len="med"/>
            </a:ln>
            <a:effectLst/>
            <a:extLst/>
          </p:spPr>
          <p:txBody>
            <a:bodyPr wrap="none"/>
            <a:lstStyle/>
            <a:p>
              <a:pPr eaLnBrk="1" hangingPunct="1">
                <a:defRPr/>
              </a:pPr>
              <a:endParaRPr lang="en-US" sz="2000" b="1" kern="0" dirty="0">
                <a:solidFill>
                  <a:srgbClr val="000000"/>
                </a:solidFill>
                <a:latin typeface="Arial"/>
                <a:ea typeface="+mn-ea"/>
                <a:cs typeface="+mn-cs"/>
              </a:endParaRPr>
            </a:p>
          </p:txBody>
        </p:sp>
        <p:sp>
          <p:nvSpPr>
            <p:cNvPr id="26" name="Oval 49"/>
            <p:cNvSpPr/>
            <p:nvPr/>
          </p:nvSpPr>
          <p:spPr bwMode="auto">
            <a:xfrm flipH="1">
              <a:off x="3567113" y="2755900"/>
              <a:ext cx="44450" cy="46038"/>
            </a:xfrm>
            <a:prstGeom prst="ellipse">
              <a:avLst/>
            </a:prstGeom>
            <a:solidFill>
              <a:schemeClr val="tx1"/>
            </a:solidFill>
            <a:ln w="12700" cap="flat" cmpd="sng" algn="ctr">
              <a:solidFill>
                <a:srgbClr val="000000"/>
              </a:solidFill>
              <a:prstDash val="solid"/>
              <a:headEnd type="none" w="med" len="med"/>
              <a:tailEnd type="none" w="med" len="med"/>
            </a:ln>
            <a:effectLst/>
            <a:extLst/>
          </p:spPr>
          <p:txBody>
            <a:bodyPr wrap="none"/>
            <a:lstStyle/>
            <a:p>
              <a:pPr eaLnBrk="1" hangingPunct="1">
                <a:defRPr/>
              </a:pPr>
              <a:endParaRPr lang="en-US" sz="2000" b="1" kern="0" dirty="0">
                <a:solidFill>
                  <a:srgbClr val="000000"/>
                </a:solidFill>
                <a:latin typeface="Arial"/>
                <a:ea typeface="+mn-ea"/>
                <a:cs typeface="+mn-cs"/>
              </a:endParaRPr>
            </a:p>
          </p:txBody>
        </p:sp>
        <p:sp>
          <p:nvSpPr>
            <p:cNvPr id="28" name="TextBox 27"/>
            <p:cNvSpPr txBox="1"/>
            <p:nvPr/>
          </p:nvSpPr>
          <p:spPr>
            <a:xfrm rot="4467263">
              <a:off x="1997076" y="3092450"/>
              <a:ext cx="1014412" cy="369887"/>
            </a:xfrm>
            <a:prstGeom prst="rect">
              <a:avLst/>
            </a:prstGeom>
            <a:noFill/>
          </p:spPr>
          <p:txBody>
            <a:bodyPr wrap="none">
              <a:spAutoFit/>
            </a:bodyPr>
            <a:lstStyle/>
            <a:p>
              <a:pPr>
                <a:defRPr/>
              </a:pPr>
              <a:r>
                <a:rPr lang="en-US" dirty="0">
                  <a:ln w="0"/>
                  <a:effectLst>
                    <a:outerShdw blurRad="38100" dist="19050" dir="2700000" algn="tl" rotWithShape="0">
                      <a:schemeClr val="dk1">
                        <a:alpha val="40000"/>
                      </a:schemeClr>
                    </a:outerShdw>
                  </a:effectLst>
                </a:rPr>
                <a:t>Vacuum</a:t>
              </a:r>
            </a:p>
          </p:txBody>
        </p:sp>
        <p:sp>
          <p:nvSpPr>
            <p:cNvPr id="29" name="TextBox 28"/>
            <p:cNvSpPr txBox="1"/>
            <p:nvPr/>
          </p:nvSpPr>
          <p:spPr>
            <a:xfrm rot="4467263">
              <a:off x="1955800" y="3187701"/>
              <a:ext cx="466725" cy="368300"/>
            </a:xfrm>
            <a:prstGeom prst="rect">
              <a:avLst/>
            </a:prstGeom>
            <a:noFill/>
          </p:spPr>
          <p:txBody>
            <a:bodyPr wrap="none">
              <a:spAutoFit/>
            </a:bodyPr>
            <a:lstStyle/>
            <a:p>
              <a:pPr>
                <a:defRPr/>
              </a:pPr>
              <a:r>
                <a:rPr lang="en-US" dirty="0">
                  <a:ln w="0"/>
                  <a:effectLst>
                    <a:outerShdw blurRad="38100" dist="19050" dir="2700000" algn="tl" rotWithShape="0">
                      <a:schemeClr val="dk1">
                        <a:alpha val="40000"/>
                      </a:schemeClr>
                    </a:outerShdw>
                  </a:effectLst>
                </a:rPr>
                <a:t>Air</a:t>
              </a:r>
            </a:p>
          </p:txBody>
        </p:sp>
      </p:grpSp>
      <p:sp>
        <p:nvSpPr>
          <p:cNvPr id="40" name="TextBox 39">
            <a:extLst>
              <a:ext uri="{FF2B5EF4-FFF2-40B4-BE49-F238E27FC236}">
                <a16:creationId xmlns:a16="http://schemas.microsoft.com/office/drawing/2014/main" id="{9532F16F-3A9C-BC40-8B38-DA4DFEF3F11E}"/>
              </a:ext>
            </a:extLst>
          </p:cNvPr>
          <p:cNvSpPr txBox="1"/>
          <p:nvPr/>
        </p:nvSpPr>
        <p:spPr>
          <a:xfrm>
            <a:off x="361420" y="1623309"/>
            <a:ext cx="8773871" cy="815608"/>
          </a:xfrm>
          <a:prstGeom prst="rect">
            <a:avLst/>
          </a:prstGeom>
          <a:solidFill>
            <a:schemeClr val="bg1"/>
          </a:solidFill>
          <a:ln>
            <a:noFill/>
          </a:ln>
        </p:spPr>
        <p:txBody>
          <a:bodyPr wrap="square" rtlCol="0">
            <a:spAutoFit/>
          </a:bodyPr>
          <a:lstStyle/>
          <a:p>
            <a:pPr marL="285750" indent="-285750">
              <a:spcBef>
                <a:spcPts val="300"/>
              </a:spcBef>
              <a:buFont typeface="Wingdings" charset="2"/>
              <a:buChar char="Ø"/>
            </a:pPr>
            <a:r>
              <a:rPr lang="en-GB" sz="1400" dirty="0">
                <a:solidFill>
                  <a:schemeClr val="tx2"/>
                </a:solidFill>
              </a:rPr>
              <a:t>The just-created radioactive isotopes diffuse out of the target when it is heated to ~ 2000 C. </a:t>
            </a:r>
          </a:p>
          <a:p>
            <a:pPr marL="285750" indent="-285750">
              <a:spcBef>
                <a:spcPts val="300"/>
              </a:spcBef>
              <a:buFont typeface="Wingdings" charset="2"/>
              <a:buChar char="Ø"/>
            </a:pPr>
            <a:r>
              <a:rPr lang="en-GB" sz="1400" dirty="0">
                <a:solidFill>
                  <a:schemeClr val="tx2"/>
                </a:solidFill>
              </a:rPr>
              <a:t>They are ionized using different mechanisms (surface, plasma, laser).</a:t>
            </a:r>
          </a:p>
          <a:p>
            <a:pPr marL="285750" indent="-285750">
              <a:spcBef>
                <a:spcPts val="300"/>
              </a:spcBef>
              <a:buFont typeface="Wingdings" charset="2"/>
              <a:buChar char="Ø"/>
            </a:pPr>
            <a:r>
              <a:rPr lang="en-GB" sz="1400" dirty="0">
                <a:solidFill>
                  <a:schemeClr val="tx2"/>
                </a:solidFill>
              </a:rPr>
              <a:t>They are extracted out of the target unit that is floating at 30-60 kV.</a:t>
            </a:r>
          </a:p>
        </p:txBody>
      </p:sp>
    </p:spTree>
    <p:extLst>
      <p:ext uri="{BB962C8B-B14F-4D97-AF65-F5344CB8AC3E}">
        <p14:creationId xmlns:p14="http://schemas.microsoft.com/office/powerpoint/2010/main" val="9605276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p:cNvPicPr>
            <a:picLocks noChangeAspect="1"/>
          </p:cNvPicPr>
          <p:nvPr/>
        </p:nvPicPr>
        <p:blipFill>
          <a:blip r:embed="rId2" cstate="print"/>
          <a:stretch>
            <a:fillRect/>
          </a:stretch>
        </p:blipFill>
        <p:spPr>
          <a:xfrm>
            <a:off x="8260984" y="15810"/>
            <a:ext cx="880432" cy="878306"/>
          </a:xfrm>
          <a:prstGeom prst="rect">
            <a:avLst/>
          </a:prstGeom>
        </p:spPr>
      </p:pic>
      <p:sp>
        <p:nvSpPr>
          <p:cNvPr id="35" name="TextBox 34"/>
          <p:cNvSpPr txBox="1"/>
          <p:nvPr/>
        </p:nvSpPr>
        <p:spPr>
          <a:xfrm>
            <a:off x="329067" y="620392"/>
            <a:ext cx="5499855" cy="738664"/>
          </a:xfrm>
          <a:prstGeom prst="rect">
            <a:avLst/>
          </a:prstGeom>
          <a:solidFill>
            <a:schemeClr val="bg1"/>
          </a:solidFill>
          <a:ln>
            <a:noFill/>
          </a:ln>
        </p:spPr>
        <p:txBody>
          <a:bodyPr wrap="square" rtlCol="0">
            <a:spAutoFit/>
          </a:bodyPr>
          <a:lstStyle/>
          <a:p>
            <a:pPr marL="285750" indent="-285750">
              <a:spcBef>
                <a:spcPts val="300"/>
              </a:spcBef>
              <a:buFont typeface="Wingdings" charset="2"/>
              <a:buChar char="Ø"/>
            </a:pPr>
            <a:r>
              <a:rPr lang="en-GB" sz="1400" dirty="0">
                <a:solidFill>
                  <a:schemeClr val="tx2"/>
                </a:solidFill>
              </a:rPr>
              <a:t>ISOLDE is able to produce and deliver ~1500 different isotopes with a very large range of beam intensities (i.e. often </a:t>
            </a:r>
            <a:r>
              <a:rPr lang="en-GB" sz="1400" b="1" dirty="0">
                <a:solidFill>
                  <a:schemeClr val="tx2"/>
                </a:solidFill>
              </a:rPr>
              <a:t>difficult beam characterization and optimization</a:t>
            </a:r>
            <a:r>
              <a:rPr lang="en-GB" sz="1400" dirty="0">
                <a:solidFill>
                  <a:schemeClr val="tx2"/>
                </a:solidFill>
              </a:rPr>
              <a:t>).</a:t>
            </a:r>
          </a:p>
        </p:txBody>
      </p:sp>
      <p:sp>
        <p:nvSpPr>
          <p:cNvPr id="33" name="Subtitle 2">
            <a:extLst>
              <a:ext uri="{FF2B5EF4-FFF2-40B4-BE49-F238E27FC236}">
                <a16:creationId xmlns:a16="http://schemas.microsoft.com/office/drawing/2014/main" id="{F86B1BA7-04B8-1A48-847F-C78E8E12DA41}"/>
              </a:ext>
            </a:extLst>
          </p:cNvPr>
          <p:cNvSpPr txBox="1">
            <a:spLocks/>
          </p:cNvSpPr>
          <p:nvPr/>
        </p:nvSpPr>
        <p:spPr>
          <a:xfrm>
            <a:off x="3505200" y="6549361"/>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a:t>J. Alberto Rodriguez – JAP Workshop 2023, Montreux – 07.12.2023</a:t>
            </a:r>
          </a:p>
        </p:txBody>
      </p:sp>
      <p:pic>
        <p:nvPicPr>
          <p:cNvPr id="39" name="Picture 38">
            <a:extLst>
              <a:ext uri="{FF2B5EF4-FFF2-40B4-BE49-F238E27FC236}">
                <a16:creationId xmlns:a16="http://schemas.microsoft.com/office/drawing/2014/main" id="{74C33B37-702E-B840-B292-BC58F1DF1A53}"/>
              </a:ext>
            </a:extLst>
          </p:cNvPr>
          <p:cNvPicPr>
            <a:picLocks noChangeAspect="1"/>
          </p:cNvPicPr>
          <p:nvPr/>
        </p:nvPicPr>
        <p:blipFill>
          <a:blip r:embed="rId3"/>
          <a:stretch>
            <a:fillRect/>
          </a:stretch>
        </p:blipFill>
        <p:spPr>
          <a:xfrm>
            <a:off x="0" y="6323484"/>
            <a:ext cx="2228832" cy="534516"/>
          </a:xfrm>
          <a:prstGeom prst="rect">
            <a:avLst/>
          </a:prstGeom>
        </p:spPr>
      </p:pic>
      <p:grpSp>
        <p:nvGrpSpPr>
          <p:cNvPr id="3" name="Group 2">
            <a:extLst>
              <a:ext uri="{FF2B5EF4-FFF2-40B4-BE49-F238E27FC236}">
                <a16:creationId xmlns:a16="http://schemas.microsoft.com/office/drawing/2014/main" id="{EA24A70B-1246-2947-B4E3-AFDE2A5D42DE}"/>
              </a:ext>
            </a:extLst>
          </p:cNvPr>
          <p:cNvGrpSpPr/>
          <p:nvPr/>
        </p:nvGrpSpPr>
        <p:grpSpPr>
          <a:xfrm>
            <a:off x="0" y="3779242"/>
            <a:ext cx="9296400" cy="2442505"/>
            <a:chOff x="-3820" y="3329234"/>
            <a:chExt cx="9296400" cy="2442505"/>
          </a:xfrm>
        </p:grpSpPr>
        <p:pic>
          <p:nvPicPr>
            <p:cNvPr id="45" name="Picture 44">
              <a:extLst>
                <a:ext uri="{FF2B5EF4-FFF2-40B4-BE49-F238E27FC236}">
                  <a16:creationId xmlns:a16="http://schemas.microsoft.com/office/drawing/2014/main" id="{D3BE482B-9CC7-D749-9571-20DCE40A1674}"/>
                </a:ext>
              </a:extLst>
            </p:cNvPr>
            <p:cNvPicPr>
              <a:picLocks noChangeAspect="1"/>
            </p:cNvPicPr>
            <p:nvPr/>
          </p:nvPicPr>
          <p:blipFill rotWithShape="1">
            <a:blip r:embed="rId4"/>
            <a:srcRect l="-112" t="-5160" r="-1531" b="5160"/>
            <a:stretch/>
          </p:blipFill>
          <p:spPr>
            <a:xfrm>
              <a:off x="-3820" y="3581569"/>
              <a:ext cx="9296400" cy="1135034"/>
            </a:xfrm>
            <a:prstGeom prst="rect">
              <a:avLst/>
            </a:prstGeom>
          </p:spPr>
        </p:pic>
        <p:pic>
          <p:nvPicPr>
            <p:cNvPr id="46" name="Picture 45">
              <a:extLst>
                <a:ext uri="{FF2B5EF4-FFF2-40B4-BE49-F238E27FC236}">
                  <a16:creationId xmlns:a16="http://schemas.microsoft.com/office/drawing/2014/main" id="{7947EB87-AFD0-6A43-861A-8BA069F5C1E8}"/>
                </a:ext>
              </a:extLst>
            </p:cNvPr>
            <p:cNvPicPr>
              <a:picLocks noChangeAspect="1"/>
            </p:cNvPicPr>
            <p:nvPr/>
          </p:nvPicPr>
          <p:blipFill rotWithShape="1">
            <a:blip r:embed="rId5"/>
            <a:srcRect l="1" r="150"/>
            <a:stretch/>
          </p:blipFill>
          <p:spPr>
            <a:xfrm>
              <a:off x="-3820" y="4716603"/>
              <a:ext cx="9147820" cy="1055136"/>
            </a:xfrm>
            <a:prstGeom prst="rect">
              <a:avLst/>
            </a:prstGeom>
          </p:spPr>
        </p:pic>
        <p:sp>
          <p:nvSpPr>
            <p:cNvPr id="48" name="TextBox 47">
              <a:extLst>
                <a:ext uri="{FF2B5EF4-FFF2-40B4-BE49-F238E27FC236}">
                  <a16:creationId xmlns:a16="http://schemas.microsoft.com/office/drawing/2014/main" id="{60C5B2E4-BD0E-5E48-883F-9473D6F55A6E}"/>
                </a:ext>
              </a:extLst>
            </p:cNvPr>
            <p:cNvSpPr txBox="1"/>
            <p:nvPr/>
          </p:nvSpPr>
          <p:spPr>
            <a:xfrm>
              <a:off x="224780" y="3329234"/>
              <a:ext cx="3460384" cy="411257"/>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dirty="0"/>
                <a:t>2023 Physics Schedule (K. Johnston, H. </a:t>
              </a:r>
              <a:r>
                <a:rPr lang="en-US" sz="1100" dirty="0" err="1"/>
                <a:t>Heylen</a:t>
              </a:r>
              <a:r>
                <a:rPr lang="en-US" sz="1100" dirty="0"/>
                <a:t>). Experiments in green for GPS and in blue for HRS</a:t>
              </a:r>
              <a:endParaRPr lang="en-GB" sz="1100" dirty="0"/>
            </a:p>
          </p:txBody>
        </p:sp>
      </p:grpSp>
      <p:grpSp>
        <p:nvGrpSpPr>
          <p:cNvPr id="4" name="Group 3">
            <a:extLst>
              <a:ext uri="{FF2B5EF4-FFF2-40B4-BE49-F238E27FC236}">
                <a16:creationId xmlns:a16="http://schemas.microsoft.com/office/drawing/2014/main" id="{086982E0-35DC-2A4D-885C-3DDCA2DF8E5C}"/>
              </a:ext>
            </a:extLst>
          </p:cNvPr>
          <p:cNvGrpSpPr/>
          <p:nvPr/>
        </p:nvGrpSpPr>
        <p:grpSpPr>
          <a:xfrm>
            <a:off x="6019800" y="973362"/>
            <a:ext cx="2870967" cy="2815111"/>
            <a:chOff x="6219146" y="163505"/>
            <a:chExt cx="2870967" cy="2815111"/>
          </a:xfrm>
        </p:grpSpPr>
        <p:grpSp>
          <p:nvGrpSpPr>
            <p:cNvPr id="2" name="Group 1">
              <a:extLst>
                <a:ext uri="{FF2B5EF4-FFF2-40B4-BE49-F238E27FC236}">
                  <a16:creationId xmlns:a16="http://schemas.microsoft.com/office/drawing/2014/main" id="{16285564-9F7C-0640-9CF5-130DAC51FE46}"/>
                </a:ext>
              </a:extLst>
            </p:cNvPr>
            <p:cNvGrpSpPr/>
            <p:nvPr/>
          </p:nvGrpSpPr>
          <p:grpSpPr>
            <a:xfrm>
              <a:off x="6219146" y="176938"/>
              <a:ext cx="2870967" cy="2801678"/>
              <a:chOff x="6096000" y="284676"/>
              <a:chExt cx="2870967" cy="2801678"/>
            </a:xfrm>
          </p:grpSpPr>
          <p:pic>
            <p:nvPicPr>
              <p:cNvPr id="42" name="Picture 82">
                <a:extLst>
                  <a:ext uri="{FF2B5EF4-FFF2-40B4-BE49-F238E27FC236}">
                    <a16:creationId xmlns:a16="http://schemas.microsoft.com/office/drawing/2014/main" id="{D74DE9E7-8062-4D49-8447-F41CCC918EC8}"/>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9471" t="5942" r="13287" b="252"/>
              <a:stretch/>
            </p:blipFill>
            <p:spPr bwMode="auto">
              <a:xfrm>
                <a:off x="6096000" y="284676"/>
                <a:ext cx="2870967" cy="280167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3" name="Rectangle 42">
                <a:extLst>
                  <a:ext uri="{FF2B5EF4-FFF2-40B4-BE49-F238E27FC236}">
                    <a16:creationId xmlns:a16="http://schemas.microsoft.com/office/drawing/2014/main" id="{4C9E524D-0E01-8C4C-8BE7-77DD7ED1F961}"/>
                  </a:ext>
                </a:extLst>
              </p:cNvPr>
              <p:cNvSpPr/>
              <p:nvPr/>
            </p:nvSpPr>
            <p:spPr>
              <a:xfrm>
                <a:off x="6114861" y="2659626"/>
                <a:ext cx="914400" cy="402474"/>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grpSp>
        <p:sp>
          <p:nvSpPr>
            <p:cNvPr id="49" name="TextBox 48">
              <a:extLst>
                <a:ext uri="{FF2B5EF4-FFF2-40B4-BE49-F238E27FC236}">
                  <a16:creationId xmlns:a16="http://schemas.microsoft.com/office/drawing/2014/main" id="{63D6DC89-ED9C-5B4C-AB53-4A496DD8301D}"/>
                </a:ext>
              </a:extLst>
            </p:cNvPr>
            <p:cNvSpPr txBox="1"/>
            <p:nvPr/>
          </p:nvSpPr>
          <p:spPr>
            <a:xfrm>
              <a:off x="6603502" y="163505"/>
              <a:ext cx="1883722" cy="411257"/>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dirty="0"/>
                <a:t>Nuclear chart and production yields at ISOLDE</a:t>
              </a:r>
              <a:endParaRPr lang="en-GB" sz="1100" dirty="0"/>
            </a:p>
          </p:txBody>
        </p:sp>
      </p:grpSp>
      <p:sp>
        <p:nvSpPr>
          <p:cNvPr id="51" name="TextBox 50">
            <a:extLst>
              <a:ext uri="{FF2B5EF4-FFF2-40B4-BE49-F238E27FC236}">
                <a16:creationId xmlns:a16="http://schemas.microsoft.com/office/drawing/2014/main" id="{FDBA8D88-942A-614F-9843-80F83FA4CA81}"/>
              </a:ext>
            </a:extLst>
          </p:cNvPr>
          <p:cNvSpPr txBox="1"/>
          <p:nvPr/>
        </p:nvSpPr>
        <p:spPr>
          <a:xfrm>
            <a:off x="125988" y="166392"/>
            <a:ext cx="8865612" cy="400110"/>
          </a:xfrm>
          <a:prstGeom prst="rect">
            <a:avLst/>
          </a:prstGeom>
          <a:noFill/>
        </p:spPr>
        <p:txBody>
          <a:bodyPr wrap="square" rtlCol="0">
            <a:spAutoFit/>
          </a:bodyPr>
          <a:lstStyle/>
          <a:p>
            <a:r>
              <a:rPr lang="en-GB" sz="2000" b="1" u="sng" dirty="0"/>
              <a:t>Introduction to the ISOLDE facility and the 2023 Physics campaign:</a:t>
            </a:r>
          </a:p>
        </p:txBody>
      </p:sp>
      <p:sp>
        <p:nvSpPr>
          <p:cNvPr id="52" name="TextBox 51">
            <a:extLst>
              <a:ext uri="{FF2B5EF4-FFF2-40B4-BE49-F238E27FC236}">
                <a16:creationId xmlns:a16="http://schemas.microsoft.com/office/drawing/2014/main" id="{46A89BE0-32E6-084C-89F9-8D33DDC6FCE9}"/>
              </a:ext>
            </a:extLst>
          </p:cNvPr>
          <p:cNvSpPr txBox="1"/>
          <p:nvPr/>
        </p:nvSpPr>
        <p:spPr>
          <a:xfrm>
            <a:off x="329067" y="1399881"/>
            <a:ext cx="5499855" cy="1208023"/>
          </a:xfrm>
          <a:prstGeom prst="rect">
            <a:avLst/>
          </a:prstGeom>
          <a:solidFill>
            <a:schemeClr val="bg1"/>
          </a:solidFill>
          <a:ln>
            <a:noFill/>
          </a:ln>
        </p:spPr>
        <p:txBody>
          <a:bodyPr wrap="square" rtlCol="0">
            <a:spAutoFit/>
          </a:bodyPr>
          <a:lstStyle/>
          <a:p>
            <a:pPr marL="285750" indent="-285750">
              <a:spcBef>
                <a:spcPts val="300"/>
              </a:spcBef>
              <a:buFont typeface="Wingdings" charset="2"/>
              <a:buChar char="Ø"/>
            </a:pPr>
            <a:r>
              <a:rPr lang="en-GB" sz="1400" b="1" dirty="0">
                <a:solidFill>
                  <a:schemeClr val="tx2"/>
                </a:solidFill>
              </a:rPr>
              <a:t>More than a hundred different beams delivered </a:t>
            </a:r>
            <a:r>
              <a:rPr lang="en-GB" sz="1400" dirty="0">
                <a:solidFill>
                  <a:schemeClr val="tx2"/>
                </a:solidFill>
              </a:rPr>
              <a:t>to complete </a:t>
            </a:r>
            <a:br>
              <a:rPr lang="en-GB" sz="1400" dirty="0">
                <a:solidFill>
                  <a:schemeClr val="tx2"/>
                </a:solidFill>
              </a:rPr>
            </a:br>
            <a:r>
              <a:rPr lang="en-GB" sz="1400" dirty="0">
                <a:solidFill>
                  <a:schemeClr val="tx2"/>
                </a:solidFill>
              </a:rPr>
              <a:t>the </a:t>
            </a:r>
            <a:r>
              <a:rPr lang="en-GB" sz="1400" b="1" dirty="0">
                <a:solidFill>
                  <a:schemeClr val="tx2"/>
                </a:solidFill>
              </a:rPr>
              <a:t>59 experiments scheduled in 2023</a:t>
            </a:r>
            <a:r>
              <a:rPr lang="en-GB" sz="1400" dirty="0">
                <a:solidFill>
                  <a:schemeClr val="tx2"/>
                </a:solidFill>
              </a:rPr>
              <a:t>.</a:t>
            </a:r>
          </a:p>
          <a:p>
            <a:pPr marL="285750" indent="-285750">
              <a:spcBef>
                <a:spcPts val="300"/>
              </a:spcBef>
              <a:buFont typeface="Wingdings" charset="2"/>
              <a:buChar char="Ø"/>
            </a:pPr>
            <a:r>
              <a:rPr lang="en-GB" sz="1400" b="1" dirty="0">
                <a:solidFill>
                  <a:schemeClr val="tx2"/>
                </a:solidFill>
              </a:rPr>
              <a:t>Experiments last 1 day - 1 week and are scheduled sequentially </a:t>
            </a:r>
            <a:r>
              <a:rPr lang="en-GB" sz="1400" dirty="0">
                <a:solidFill>
                  <a:schemeClr val="tx2"/>
                </a:solidFill>
              </a:rPr>
              <a:t>alternating target positions (although solid state physics normally done in parallel). </a:t>
            </a:r>
          </a:p>
        </p:txBody>
      </p:sp>
      <p:sp>
        <p:nvSpPr>
          <p:cNvPr id="53" name="TextBox 52">
            <a:extLst>
              <a:ext uri="{FF2B5EF4-FFF2-40B4-BE49-F238E27FC236}">
                <a16:creationId xmlns:a16="http://schemas.microsoft.com/office/drawing/2014/main" id="{08887293-E6E8-EB41-9775-F1F11C2BD43E}"/>
              </a:ext>
            </a:extLst>
          </p:cNvPr>
          <p:cNvSpPr txBox="1"/>
          <p:nvPr/>
        </p:nvSpPr>
        <p:spPr>
          <a:xfrm>
            <a:off x="329067" y="2667362"/>
            <a:ext cx="5499855" cy="954107"/>
          </a:xfrm>
          <a:prstGeom prst="rect">
            <a:avLst/>
          </a:prstGeom>
          <a:solidFill>
            <a:schemeClr val="bg1"/>
          </a:solidFill>
          <a:ln>
            <a:noFill/>
          </a:ln>
        </p:spPr>
        <p:txBody>
          <a:bodyPr wrap="square" rtlCol="0">
            <a:spAutoFit/>
          </a:bodyPr>
          <a:lstStyle/>
          <a:p>
            <a:pPr marL="285750" indent="-285750">
              <a:spcBef>
                <a:spcPts val="300"/>
              </a:spcBef>
              <a:buFont typeface="Wingdings" charset="2"/>
              <a:buChar char="Ø"/>
            </a:pPr>
            <a:r>
              <a:rPr lang="en-GB" sz="1400" dirty="0">
                <a:solidFill>
                  <a:schemeClr val="tx2"/>
                </a:solidFill>
              </a:rPr>
              <a:t>Each experiment generally requires a different target (multiple target changes every week), ionization mechanism and/or beam characteristics (i.e. </a:t>
            </a:r>
            <a:r>
              <a:rPr lang="en-GB" sz="1400" b="1" dirty="0">
                <a:solidFill>
                  <a:schemeClr val="tx2"/>
                </a:solidFill>
              </a:rPr>
              <a:t>dedicated “mini-commissioning” and machine set-up for every experiment</a:t>
            </a:r>
            <a:r>
              <a:rPr lang="en-GB" sz="1400" dirty="0">
                <a:solidFill>
                  <a:schemeClr val="tx2"/>
                </a:solidFill>
              </a:rPr>
              <a:t>).</a:t>
            </a:r>
          </a:p>
        </p:txBody>
      </p:sp>
    </p:spTree>
    <p:extLst>
      <p:ext uri="{BB962C8B-B14F-4D97-AF65-F5344CB8AC3E}">
        <p14:creationId xmlns:p14="http://schemas.microsoft.com/office/powerpoint/2010/main" val="2971780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p:cNvPicPr>
            <a:picLocks noChangeAspect="1"/>
          </p:cNvPicPr>
          <p:nvPr/>
        </p:nvPicPr>
        <p:blipFill>
          <a:blip r:embed="rId2" cstate="print"/>
          <a:stretch>
            <a:fillRect/>
          </a:stretch>
        </p:blipFill>
        <p:spPr>
          <a:xfrm>
            <a:off x="8260984" y="15810"/>
            <a:ext cx="880432" cy="878306"/>
          </a:xfrm>
          <a:prstGeom prst="rect">
            <a:avLst/>
          </a:prstGeom>
        </p:spPr>
      </p:pic>
      <p:sp>
        <p:nvSpPr>
          <p:cNvPr id="33" name="Subtitle 2">
            <a:extLst>
              <a:ext uri="{FF2B5EF4-FFF2-40B4-BE49-F238E27FC236}">
                <a16:creationId xmlns:a16="http://schemas.microsoft.com/office/drawing/2014/main" id="{F86B1BA7-04B8-1A48-847F-C78E8E12DA41}"/>
              </a:ext>
            </a:extLst>
          </p:cNvPr>
          <p:cNvSpPr txBox="1">
            <a:spLocks/>
          </p:cNvSpPr>
          <p:nvPr/>
        </p:nvSpPr>
        <p:spPr>
          <a:xfrm>
            <a:off x="3505200" y="6501394"/>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a:t>J. Alberto Rodriguez – JAP Workshop 2023, Montreux – 07.12.2023</a:t>
            </a:r>
          </a:p>
        </p:txBody>
      </p:sp>
      <p:pic>
        <p:nvPicPr>
          <p:cNvPr id="39" name="Picture 38">
            <a:extLst>
              <a:ext uri="{FF2B5EF4-FFF2-40B4-BE49-F238E27FC236}">
                <a16:creationId xmlns:a16="http://schemas.microsoft.com/office/drawing/2014/main" id="{74C33B37-702E-B840-B292-BC58F1DF1A53}"/>
              </a:ext>
            </a:extLst>
          </p:cNvPr>
          <p:cNvPicPr>
            <a:picLocks noChangeAspect="1"/>
          </p:cNvPicPr>
          <p:nvPr/>
        </p:nvPicPr>
        <p:blipFill>
          <a:blip r:embed="rId3"/>
          <a:stretch>
            <a:fillRect/>
          </a:stretch>
        </p:blipFill>
        <p:spPr>
          <a:xfrm>
            <a:off x="0" y="6323484"/>
            <a:ext cx="2228832" cy="534516"/>
          </a:xfrm>
          <a:prstGeom prst="rect">
            <a:avLst/>
          </a:prstGeom>
        </p:spPr>
      </p:pic>
      <p:sp>
        <p:nvSpPr>
          <p:cNvPr id="51" name="TextBox 50">
            <a:extLst>
              <a:ext uri="{FF2B5EF4-FFF2-40B4-BE49-F238E27FC236}">
                <a16:creationId xmlns:a16="http://schemas.microsoft.com/office/drawing/2014/main" id="{FDBA8D88-942A-614F-9843-80F83FA4CA81}"/>
              </a:ext>
            </a:extLst>
          </p:cNvPr>
          <p:cNvSpPr txBox="1"/>
          <p:nvPr/>
        </p:nvSpPr>
        <p:spPr>
          <a:xfrm>
            <a:off x="125988" y="166392"/>
            <a:ext cx="8865612" cy="400110"/>
          </a:xfrm>
          <a:prstGeom prst="rect">
            <a:avLst/>
          </a:prstGeom>
          <a:noFill/>
        </p:spPr>
        <p:txBody>
          <a:bodyPr wrap="square" rtlCol="0">
            <a:spAutoFit/>
          </a:bodyPr>
          <a:lstStyle/>
          <a:p>
            <a:r>
              <a:rPr lang="en-GB" sz="2000" b="1" u="sng" dirty="0"/>
              <a:t>Introduction to the ISOLDE facility and the 2023 Physics campaign:</a:t>
            </a:r>
          </a:p>
        </p:txBody>
      </p:sp>
      <p:pic>
        <p:nvPicPr>
          <p:cNvPr id="16" name="Picture 15" descr="Diagram, engineering drawing&#10;&#10;Description automatically generated">
            <a:extLst>
              <a:ext uri="{FF2B5EF4-FFF2-40B4-BE49-F238E27FC236}">
                <a16:creationId xmlns:a16="http://schemas.microsoft.com/office/drawing/2014/main" id="{DCD8B1EB-84A3-0E40-B026-AD33008D8003}"/>
              </a:ext>
            </a:extLst>
          </p:cNvPr>
          <p:cNvPicPr>
            <a:picLocks noChangeAspect="1"/>
          </p:cNvPicPr>
          <p:nvPr/>
        </p:nvPicPr>
        <p:blipFill rotWithShape="1">
          <a:blip r:embed="rId4">
            <a:clrChange>
              <a:clrFrom>
                <a:srgbClr val="FEFFFF"/>
              </a:clrFrom>
              <a:clrTo>
                <a:srgbClr val="FEFFFF">
                  <a:alpha val="0"/>
                </a:srgbClr>
              </a:clrTo>
            </a:clrChange>
          </a:blip>
          <a:srcRect l="15737" r="16258"/>
          <a:stretch/>
        </p:blipFill>
        <p:spPr>
          <a:xfrm>
            <a:off x="1427238" y="1164515"/>
            <a:ext cx="6297945" cy="5114014"/>
          </a:xfrm>
          <a:prstGeom prst="rect">
            <a:avLst/>
          </a:prstGeom>
        </p:spPr>
      </p:pic>
      <p:sp>
        <p:nvSpPr>
          <p:cNvPr id="22" name="TextBox 21">
            <a:extLst>
              <a:ext uri="{FF2B5EF4-FFF2-40B4-BE49-F238E27FC236}">
                <a16:creationId xmlns:a16="http://schemas.microsoft.com/office/drawing/2014/main" id="{0D71649D-6C13-6142-8B35-B655667E322C}"/>
              </a:ext>
            </a:extLst>
          </p:cNvPr>
          <p:cNvSpPr txBox="1"/>
          <p:nvPr/>
        </p:nvSpPr>
        <p:spPr>
          <a:xfrm>
            <a:off x="7305318" y="777627"/>
            <a:ext cx="1215844" cy="411257"/>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dirty="0"/>
              <a:t>MEDICIS facility</a:t>
            </a:r>
          </a:p>
          <a:p>
            <a:pPr algn="ctr"/>
            <a:r>
              <a:rPr lang="en-US" sz="1100" dirty="0" err="1"/>
              <a:t>Nanolab</a:t>
            </a:r>
            <a:endParaRPr lang="en-GB" sz="1100" dirty="0"/>
          </a:p>
        </p:txBody>
      </p:sp>
      <p:grpSp>
        <p:nvGrpSpPr>
          <p:cNvPr id="86" name="Group 85">
            <a:extLst>
              <a:ext uri="{FF2B5EF4-FFF2-40B4-BE49-F238E27FC236}">
                <a16:creationId xmlns:a16="http://schemas.microsoft.com/office/drawing/2014/main" id="{D6A1B821-BC97-7C42-B7CA-D8B90EDAD285}"/>
              </a:ext>
            </a:extLst>
          </p:cNvPr>
          <p:cNvGrpSpPr/>
          <p:nvPr/>
        </p:nvGrpSpPr>
        <p:grpSpPr>
          <a:xfrm>
            <a:off x="3242948" y="4473962"/>
            <a:ext cx="5901052" cy="2155438"/>
            <a:chOff x="2767680" y="4229735"/>
            <a:chExt cx="5901052" cy="2155438"/>
          </a:xfrm>
        </p:grpSpPr>
        <p:sp>
          <p:nvSpPr>
            <p:cNvPr id="17" name="Rounded Rectangle 16">
              <a:extLst>
                <a:ext uri="{FF2B5EF4-FFF2-40B4-BE49-F238E27FC236}">
                  <a16:creationId xmlns:a16="http://schemas.microsoft.com/office/drawing/2014/main" id="{8C1C9C7B-89A4-094F-AE70-5B35F915C0C7}"/>
                </a:ext>
              </a:extLst>
            </p:cNvPr>
            <p:cNvSpPr/>
            <p:nvPr/>
          </p:nvSpPr>
          <p:spPr>
            <a:xfrm>
              <a:off x="2767680" y="4229735"/>
              <a:ext cx="3528243" cy="627913"/>
            </a:xfrm>
            <a:prstGeom prst="roundRect">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1F821C2F-A137-2F4D-A941-3797D7AC88BD}"/>
                </a:ext>
              </a:extLst>
            </p:cNvPr>
            <p:cNvGrpSpPr/>
            <p:nvPr/>
          </p:nvGrpSpPr>
          <p:grpSpPr>
            <a:xfrm>
              <a:off x="5804556" y="5277177"/>
              <a:ext cx="2864176" cy="1107996"/>
              <a:chOff x="6176969" y="5215488"/>
              <a:chExt cx="2942581" cy="1107996"/>
            </a:xfrm>
          </p:grpSpPr>
          <p:sp>
            <p:nvSpPr>
              <p:cNvPr id="19" name="TextBox 18">
                <a:extLst>
                  <a:ext uri="{FF2B5EF4-FFF2-40B4-BE49-F238E27FC236}">
                    <a16:creationId xmlns:a16="http://schemas.microsoft.com/office/drawing/2014/main" id="{74855A98-8F6D-2640-8C14-368223975A3C}"/>
                  </a:ext>
                </a:extLst>
              </p:cNvPr>
              <p:cNvSpPr txBox="1"/>
              <p:nvPr/>
            </p:nvSpPr>
            <p:spPr>
              <a:xfrm>
                <a:off x="6176969" y="5215488"/>
                <a:ext cx="2942581" cy="1107996"/>
              </a:xfrm>
              <a:prstGeom prst="rect">
                <a:avLst/>
              </a:prstGeom>
              <a:solidFill>
                <a:schemeClr val="bg1"/>
              </a:solidFill>
              <a:ln w="15875">
                <a:solidFill>
                  <a:srgbClr val="FF0000"/>
                </a:solidFill>
              </a:ln>
            </p:spPr>
            <p:txBody>
              <a:bodyPr wrap="square" rtlCol="0">
                <a:spAutoFit/>
              </a:bodyPr>
              <a:lstStyle/>
              <a:p>
                <a:pPr>
                  <a:spcBef>
                    <a:spcPts val="300"/>
                  </a:spcBef>
                </a:pPr>
                <a:r>
                  <a:rPr lang="en-GB" sz="1200" u="sng" dirty="0">
                    <a:solidFill>
                      <a:schemeClr val="tx2"/>
                    </a:solidFill>
                  </a:rPr>
                  <a:t>Low energy experimental stations:</a:t>
                </a:r>
              </a:p>
              <a:p>
                <a:pPr marL="285750" indent="-285750">
                  <a:spcBef>
                    <a:spcPts val="300"/>
                  </a:spcBef>
                  <a:buFont typeface="Wingdings" panose="05000000000000000000" pitchFamily="2" charset="2"/>
                  <a:buChar char="§"/>
                </a:pPr>
                <a:r>
                  <a:rPr lang="en-GB" sz="1100" dirty="0">
                    <a:solidFill>
                      <a:schemeClr val="tx2"/>
                    </a:solidFill>
                  </a:rPr>
                  <a:t>IDS</a:t>
                </a:r>
              </a:p>
              <a:p>
                <a:pPr marL="285750" indent="-285750">
                  <a:spcBef>
                    <a:spcPts val="300"/>
                  </a:spcBef>
                  <a:buFont typeface="Wingdings" panose="05000000000000000000" pitchFamily="2" charset="2"/>
                  <a:buChar char="§"/>
                </a:pPr>
                <a:r>
                  <a:rPr lang="en-GB" sz="1100" dirty="0">
                    <a:solidFill>
                      <a:schemeClr val="tx2"/>
                    </a:solidFill>
                  </a:rPr>
                  <a:t>ISOLTRAP</a:t>
                </a:r>
              </a:p>
              <a:p>
                <a:pPr marL="285750" indent="-285750">
                  <a:spcBef>
                    <a:spcPts val="300"/>
                  </a:spcBef>
                  <a:buFont typeface="Wingdings" panose="05000000000000000000" pitchFamily="2" charset="2"/>
                  <a:buChar char="§"/>
                </a:pPr>
                <a:r>
                  <a:rPr lang="en-GB" sz="1100" dirty="0">
                    <a:solidFill>
                      <a:schemeClr val="tx2"/>
                    </a:solidFill>
                  </a:rPr>
                  <a:t>CRIS</a:t>
                </a:r>
              </a:p>
              <a:p>
                <a:pPr marL="285750" indent="-285750">
                  <a:spcBef>
                    <a:spcPts val="300"/>
                  </a:spcBef>
                  <a:buFont typeface="Wingdings" panose="05000000000000000000" pitchFamily="2" charset="2"/>
                  <a:buChar char="§"/>
                </a:pPr>
                <a:r>
                  <a:rPr lang="en-GB" sz="1100" dirty="0">
                    <a:solidFill>
                      <a:schemeClr val="tx2"/>
                    </a:solidFill>
                  </a:rPr>
                  <a:t>COLLAPS</a:t>
                </a:r>
              </a:p>
            </p:txBody>
          </p:sp>
          <p:sp>
            <p:nvSpPr>
              <p:cNvPr id="20" name="TextBox 19">
                <a:extLst>
                  <a:ext uri="{FF2B5EF4-FFF2-40B4-BE49-F238E27FC236}">
                    <a16:creationId xmlns:a16="http://schemas.microsoft.com/office/drawing/2014/main" id="{AFB8AAA8-C6B7-BD44-B116-4CA60DFE0322}"/>
                  </a:ext>
                </a:extLst>
              </p:cNvPr>
              <p:cNvSpPr txBox="1"/>
              <p:nvPr/>
            </p:nvSpPr>
            <p:spPr>
              <a:xfrm>
                <a:off x="7291385" y="5438626"/>
                <a:ext cx="1725679" cy="884858"/>
              </a:xfrm>
              <a:prstGeom prst="rect">
                <a:avLst/>
              </a:prstGeom>
              <a:noFill/>
              <a:ln w="15875">
                <a:noFill/>
              </a:ln>
            </p:spPr>
            <p:txBody>
              <a:bodyPr wrap="square" rtlCol="0">
                <a:spAutoFit/>
              </a:bodyPr>
              <a:lstStyle/>
              <a:p>
                <a:pPr marL="285750" indent="-285750">
                  <a:spcBef>
                    <a:spcPts val="300"/>
                  </a:spcBef>
                  <a:buFont typeface="Wingdings" panose="05000000000000000000" pitchFamily="2" charset="2"/>
                  <a:buChar char="§"/>
                </a:pPr>
                <a:r>
                  <a:rPr lang="en-GB" sz="1100" dirty="0">
                    <a:solidFill>
                      <a:schemeClr val="tx2"/>
                    </a:solidFill>
                  </a:rPr>
                  <a:t>SSP stations</a:t>
                </a:r>
              </a:p>
              <a:p>
                <a:pPr marL="285750" indent="-285750">
                  <a:spcBef>
                    <a:spcPts val="300"/>
                  </a:spcBef>
                  <a:buFont typeface="Wingdings" panose="05000000000000000000" pitchFamily="2" charset="2"/>
                  <a:buChar char="§"/>
                </a:pPr>
                <a:r>
                  <a:rPr lang="en-GB" sz="1100" dirty="0">
                    <a:solidFill>
                      <a:schemeClr val="tx2"/>
                    </a:solidFill>
                  </a:rPr>
                  <a:t>VITO</a:t>
                </a:r>
              </a:p>
              <a:p>
                <a:pPr marL="285750" indent="-285750">
                  <a:spcBef>
                    <a:spcPts val="300"/>
                  </a:spcBef>
                  <a:buFont typeface="Wingdings" panose="05000000000000000000" pitchFamily="2" charset="2"/>
                  <a:buChar char="§"/>
                </a:pPr>
                <a:r>
                  <a:rPr lang="en-GB" sz="1100" dirty="0">
                    <a:solidFill>
                      <a:schemeClr val="tx2"/>
                    </a:solidFill>
                  </a:rPr>
                  <a:t>MIRACLS / PUMA</a:t>
                </a:r>
              </a:p>
              <a:p>
                <a:pPr marL="285750" indent="-285750">
                  <a:spcBef>
                    <a:spcPts val="300"/>
                  </a:spcBef>
                  <a:buFont typeface="Wingdings" panose="05000000000000000000" pitchFamily="2" charset="2"/>
                  <a:buChar char="§"/>
                </a:pPr>
                <a:r>
                  <a:rPr lang="en-GB" sz="1100" dirty="0">
                    <a:solidFill>
                      <a:schemeClr val="tx2"/>
                    </a:solidFill>
                  </a:rPr>
                  <a:t>WISARD</a:t>
                </a:r>
              </a:p>
            </p:txBody>
          </p:sp>
        </p:grpSp>
        <p:cxnSp>
          <p:nvCxnSpPr>
            <p:cNvPr id="23" name="Straight Arrow Connector 22">
              <a:extLst>
                <a:ext uri="{FF2B5EF4-FFF2-40B4-BE49-F238E27FC236}">
                  <a16:creationId xmlns:a16="http://schemas.microsoft.com/office/drawing/2014/main" id="{8646210C-7978-AF43-9444-CED987D82E90}"/>
                </a:ext>
              </a:extLst>
            </p:cNvPr>
            <p:cNvCxnSpPr>
              <a:cxnSpLocks/>
            </p:cNvCxnSpPr>
            <p:nvPr/>
          </p:nvCxnSpPr>
          <p:spPr>
            <a:xfrm flipH="1" flipV="1">
              <a:off x="6295923" y="4780864"/>
              <a:ext cx="656915" cy="496314"/>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grpSp>
      <p:cxnSp>
        <p:nvCxnSpPr>
          <p:cNvPr id="25" name="Straight Arrow Connector 24">
            <a:extLst>
              <a:ext uri="{FF2B5EF4-FFF2-40B4-BE49-F238E27FC236}">
                <a16:creationId xmlns:a16="http://schemas.microsoft.com/office/drawing/2014/main" id="{BE6C4BC2-01DE-B341-81A4-4EC0BF7932A9}"/>
              </a:ext>
            </a:extLst>
          </p:cNvPr>
          <p:cNvCxnSpPr>
            <a:cxnSpLocks/>
            <a:stCxn id="22" idx="2"/>
          </p:cNvCxnSpPr>
          <p:nvPr/>
        </p:nvCxnSpPr>
        <p:spPr>
          <a:xfrm flipH="1">
            <a:off x="7180868" y="1188884"/>
            <a:ext cx="732372" cy="839058"/>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cxnSp>
        <p:nvCxnSpPr>
          <p:cNvPr id="29" name="Straight Arrow Connector 28">
            <a:extLst>
              <a:ext uri="{FF2B5EF4-FFF2-40B4-BE49-F238E27FC236}">
                <a16:creationId xmlns:a16="http://schemas.microsoft.com/office/drawing/2014/main" id="{587B1C24-6358-D34C-A188-1BAB5FE0CBC8}"/>
              </a:ext>
            </a:extLst>
          </p:cNvPr>
          <p:cNvCxnSpPr>
            <a:cxnSpLocks/>
            <a:stCxn id="22" idx="2"/>
          </p:cNvCxnSpPr>
          <p:nvPr/>
        </p:nvCxnSpPr>
        <p:spPr>
          <a:xfrm flipH="1">
            <a:off x="7070470" y="1188884"/>
            <a:ext cx="842770" cy="411257"/>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34" name="TextBox 33">
            <a:extLst>
              <a:ext uri="{FF2B5EF4-FFF2-40B4-BE49-F238E27FC236}">
                <a16:creationId xmlns:a16="http://schemas.microsoft.com/office/drawing/2014/main" id="{F7E224EB-5F4C-FB45-8791-234F43A3F6D1}"/>
              </a:ext>
            </a:extLst>
          </p:cNvPr>
          <p:cNvSpPr txBox="1"/>
          <p:nvPr/>
        </p:nvSpPr>
        <p:spPr>
          <a:xfrm>
            <a:off x="2673728" y="2450377"/>
            <a:ext cx="993972" cy="411257"/>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dirty="0" err="1"/>
              <a:t>Cryoplant</a:t>
            </a:r>
            <a:endParaRPr lang="en-US" sz="1100" dirty="0"/>
          </a:p>
          <a:p>
            <a:pPr algn="ctr"/>
            <a:r>
              <a:rPr lang="en-US" sz="1100" dirty="0"/>
              <a:t>Water plant</a:t>
            </a:r>
            <a:endParaRPr lang="en-GB" sz="1100" dirty="0"/>
          </a:p>
        </p:txBody>
      </p:sp>
      <p:cxnSp>
        <p:nvCxnSpPr>
          <p:cNvPr id="36" name="Straight Arrow Connector 35">
            <a:extLst>
              <a:ext uri="{FF2B5EF4-FFF2-40B4-BE49-F238E27FC236}">
                <a16:creationId xmlns:a16="http://schemas.microsoft.com/office/drawing/2014/main" id="{35E5C54A-9EA7-4B4C-826F-900636D132ED}"/>
              </a:ext>
            </a:extLst>
          </p:cNvPr>
          <p:cNvCxnSpPr>
            <a:cxnSpLocks/>
            <a:stCxn id="34" idx="2"/>
          </p:cNvCxnSpPr>
          <p:nvPr/>
        </p:nvCxnSpPr>
        <p:spPr>
          <a:xfrm>
            <a:off x="3170714" y="2861634"/>
            <a:ext cx="112614" cy="643566"/>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cxnSp>
        <p:nvCxnSpPr>
          <p:cNvPr id="37" name="Straight Arrow Connector 36">
            <a:extLst>
              <a:ext uri="{FF2B5EF4-FFF2-40B4-BE49-F238E27FC236}">
                <a16:creationId xmlns:a16="http://schemas.microsoft.com/office/drawing/2014/main" id="{C0335AF2-BCFD-F54D-A045-5B9D5EE8FE0A}"/>
              </a:ext>
            </a:extLst>
          </p:cNvPr>
          <p:cNvCxnSpPr>
            <a:cxnSpLocks/>
            <a:stCxn id="34" idx="2"/>
          </p:cNvCxnSpPr>
          <p:nvPr/>
        </p:nvCxnSpPr>
        <p:spPr>
          <a:xfrm>
            <a:off x="3170714" y="2861634"/>
            <a:ext cx="715486" cy="386888"/>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44" name="TextBox 43">
            <a:extLst>
              <a:ext uri="{FF2B5EF4-FFF2-40B4-BE49-F238E27FC236}">
                <a16:creationId xmlns:a16="http://schemas.microsoft.com/office/drawing/2014/main" id="{474F103D-60C4-FB4B-9470-BFE8C275A3EF}"/>
              </a:ext>
            </a:extLst>
          </p:cNvPr>
          <p:cNvSpPr txBox="1"/>
          <p:nvPr/>
        </p:nvSpPr>
        <p:spPr>
          <a:xfrm>
            <a:off x="3527198" y="6116345"/>
            <a:ext cx="993972" cy="411257"/>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dirty="0"/>
              <a:t>Control room</a:t>
            </a:r>
          </a:p>
          <a:p>
            <a:pPr algn="ctr"/>
            <a:r>
              <a:rPr lang="en-US" sz="1100" dirty="0"/>
              <a:t>User labs</a:t>
            </a:r>
            <a:endParaRPr lang="en-GB" sz="1100" dirty="0"/>
          </a:p>
        </p:txBody>
      </p:sp>
      <p:cxnSp>
        <p:nvCxnSpPr>
          <p:cNvPr id="47" name="Straight Arrow Connector 46">
            <a:extLst>
              <a:ext uri="{FF2B5EF4-FFF2-40B4-BE49-F238E27FC236}">
                <a16:creationId xmlns:a16="http://schemas.microsoft.com/office/drawing/2014/main" id="{A527F14E-54DE-3F46-8EF0-3041D0B34DE5}"/>
              </a:ext>
            </a:extLst>
          </p:cNvPr>
          <p:cNvCxnSpPr>
            <a:cxnSpLocks/>
          </p:cNvCxnSpPr>
          <p:nvPr/>
        </p:nvCxnSpPr>
        <p:spPr>
          <a:xfrm flipV="1">
            <a:off x="4521170" y="5856117"/>
            <a:ext cx="198041" cy="260228"/>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grpSp>
        <p:nvGrpSpPr>
          <p:cNvPr id="83" name="Group 82">
            <a:extLst>
              <a:ext uri="{FF2B5EF4-FFF2-40B4-BE49-F238E27FC236}">
                <a16:creationId xmlns:a16="http://schemas.microsoft.com/office/drawing/2014/main" id="{96867597-A343-0640-A3AF-F4ACD12DC39A}"/>
              </a:ext>
            </a:extLst>
          </p:cNvPr>
          <p:cNvGrpSpPr/>
          <p:nvPr/>
        </p:nvGrpSpPr>
        <p:grpSpPr>
          <a:xfrm>
            <a:off x="593495" y="3391680"/>
            <a:ext cx="4529973" cy="2969302"/>
            <a:chOff x="118227" y="3147453"/>
            <a:chExt cx="4529973" cy="2969302"/>
          </a:xfrm>
        </p:grpSpPr>
        <p:sp>
          <p:nvSpPr>
            <p:cNvPr id="50" name="Rounded Rectangle 49">
              <a:extLst>
                <a:ext uri="{FF2B5EF4-FFF2-40B4-BE49-F238E27FC236}">
                  <a16:creationId xmlns:a16="http://schemas.microsoft.com/office/drawing/2014/main" id="{2A49BDFB-297D-BE48-9F5B-F17808C73772}"/>
                </a:ext>
              </a:extLst>
            </p:cNvPr>
            <p:cNvSpPr/>
            <p:nvPr/>
          </p:nvSpPr>
          <p:spPr>
            <a:xfrm>
              <a:off x="1183953" y="4257686"/>
              <a:ext cx="1166043" cy="534024"/>
            </a:xfrm>
            <a:prstGeom prst="roundRect">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2FF7A16F-769F-B74E-96D9-F34AB83D15E7}"/>
                </a:ext>
              </a:extLst>
            </p:cNvPr>
            <p:cNvSpPr txBox="1"/>
            <p:nvPr/>
          </p:nvSpPr>
          <p:spPr>
            <a:xfrm>
              <a:off x="174676" y="5216509"/>
              <a:ext cx="2724296" cy="900246"/>
            </a:xfrm>
            <a:prstGeom prst="rect">
              <a:avLst/>
            </a:prstGeom>
            <a:solidFill>
              <a:schemeClr val="bg1"/>
            </a:solidFill>
            <a:ln w="15875">
              <a:solidFill>
                <a:srgbClr val="FF0000"/>
              </a:solidFill>
            </a:ln>
          </p:spPr>
          <p:txBody>
            <a:bodyPr wrap="square" rtlCol="0">
              <a:spAutoFit/>
            </a:bodyPr>
            <a:lstStyle/>
            <a:p>
              <a:pPr>
                <a:spcBef>
                  <a:spcPts val="300"/>
                </a:spcBef>
              </a:pPr>
              <a:r>
                <a:rPr lang="en-GB" sz="1200" u="sng" dirty="0">
                  <a:solidFill>
                    <a:schemeClr val="tx2"/>
                  </a:solidFill>
                </a:rPr>
                <a:t>High energy experimental stations:</a:t>
              </a:r>
            </a:p>
            <a:p>
              <a:pPr marL="285750" indent="-285750">
                <a:spcBef>
                  <a:spcPts val="300"/>
                </a:spcBef>
                <a:buFont typeface="Wingdings" panose="05000000000000000000" pitchFamily="2" charset="2"/>
                <a:buChar char="§"/>
              </a:pPr>
              <a:r>
                <a:rPr lang="en-GB" sz="1100" dirty="0" err="1">
                  <a:solidFill>
                    <a:schemeClr val="tx2"/>
                  </a:solidFill>
                </a:rPr>
                <a:t>Miniball</a:t>
              </a:r>
              <a:endParaRPr lang="en-GB" sz="1100" dirty="0">
                <a:solidFill>
                  <a:schemeClr val="tx2"/>
                </a:solidFill>
              </a:endParaRPr>
            </a:p>
            <a:p>
              <a:pPr marL="285750" indent="-285750">
                <a:spcBef>
                  <a:spcPts val="300"/>
                </a:spcBef>
                <a:buFont typeface="Wingdings" panose="05000000000000000000" pitchFamily="2" charset="2"/>
                <a:buChar char="§"/>
              </a:pPr>
              <a:r>
                <a:rPr lang="en-GB" sz="1100" dirty="0">
                  <a:solidFill>
                    <a:schemeClr val="tx2"/>
                  </a:solidFill>
                </a:rPr>
                <a:t>ISS</a:t>
              </a:r>
            </a:p>
            <a:p>
              <a:pPr marL="285750" indent="-285750">
                <a:spcBef>
                  <a:spcPts val="300"/>
                </a:spcBef>
                <a:buFont typeface="Wingdings" panose="05000000000000000000" pitchFamily="2" charset="2"/>
                <a:buChar char="§"/>
              </a:pPr>
              <a:r>
                <a:rPr lang="en-GB" sz="1100" dirty="0">
                  <a:solidFill>
                    <a:schemeClr val="tx2"/>
                  </a:solidFill>
                </a:rPr>
                <a:t>SEC</a:t>
              </a:r>
            </a:p>
          </p:txBody>
        </p:sp>
        <p:cxnSp>
          <p:nvCxnSpPr>
            <p:cNvPr id="55" name="Straight Arrow Connector 54">
              <a:extLst>
                <a:ext uri="{FF2B5EF4-FFF2-40B4-BE49-F238E27FC236}">
                  <a16:creationId xmlns:a16="http://schemas.microsoft.com/office/drawing/2014/main" id="{84284A82-B886-194E-A7B8-5E2CDA931760}"/>
                </a:ext>
              </a:extLst>
            </p:cNvPr>
            <p:cNvCxnSpPr>
              <a:cxnSpLocks/>
            </p:cNvCxnSpPr>
            <p:nvPr/>
          </p:nvCxnSpPr>
          <p:spPr>
            <a:xfrm flipV="1">
              <a:off x="1536824" y="4755954"/>
              <a:ext cx="122092" cy="422644"/>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56" name="Rounded Rectangle 55">
              <a:extLst>
                <a:ext uri="{FF2B5EF4-FFF2-40B4-BE49-F238E27FC236}">
                  <a16:creationId xmlns:a16="http://schemas.microsoft.com/office/drawing/2014/main" id="{023A978C-9D73-6E4D-950A-96AE2E955CF9}"/>
                </a:ext>
              </a:extLst>
            </p:cNvPr>
            <p:cNvSpPr/>
            <p:nvPr/>
          </p:nvSpPr>
          <p:spPr>
            <a:xfrm>
              <a:off x="1321978" y="3813652"/>
              <a:ext cx="3326222" cy="368815"/>
            </a:xfrm>
            <a:prstGeom prst="roundRect">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 name="TextBox 56">
              <a:extLst>
                <a:ext uri="{FF2B5EF4-FFF2-40B4-BE49-F238E27FC236}">
                  <a16:creationId xmlns:a16="http://schemas.microsoft.com/office/drawing/2014/main" id="{323A590E-53D9-9B43-B045-D38F159A88DF}"/>
                </a:ext>
              </a:extLst>
            </p:cNvPr>
            <p:cNvSpPr txBox="1"/>
            <p:nvPr/>
          </p:nvSpPr>
          <p:spPr>
            <a:xfrm>
              <a:off x="118227" y="3147453"/>
              <a:ext cx="1291371" cy="411257"/>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dirty="0"/>
                <a:t>REX/HIE-ISOLDE </a:t>
              </a:r>
              <a:br>
                <a:rPr lang="en-US" sz="1100" dirty="0"/>
              </a:br>
              <a:r>
                <a:rPr lang="en-US" sz="1100" dirty="0"/>
                <a:t>post-accelerator</a:t>
              </a:r>
            </a:p>
          </p:txBody>
        </p:sp>
        <p:cxnSp>
          <p:nvCxnSpPr>
            <p:cNvPr id="58" name="Straight Arrow Connector 57">
              <a:extLst>
                <a:ext uri="{FF2B5EF4-FFF2-40B4-BE49-F238E27FC236}">
                  <a16:creationId xmlns:a16="http://schemas.microsoft.com/office/drawing/2014/main" id="{A8385E08-B1EA-1048-A9DB-6DB32753EB5D}"/>
                </a:ext>
              </a:extLst>
            </p:cNvPr>
            <p:cNvCxnSpPr>
              <a:cxnSpLocks/>
            </p:cNvCxnSpPr>
            <p:nvPr/>
          </p:nvCxnSpPr>
          <p:spPr>
            <a:xfrm>
              <a:off x="877024" y="3564579"/>
              <a:ext cx="444954" cy="352992"/>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grpSp>
      <p:grpSp>
        <p:nvGrpSpPr>
          <p:cNvPr id="84" name="Group 83">
            <a:extLst>
              <a:ext uri="{FF2B5EF4-FFF2-40B4-BE49-F238E27FC236}">
                <a16:creationId xmlns:a16="http://schemas.microsoft.com/office/drawing/2014/main" id="{19021CC4-6FAC-4347-99B0-87BB1BB710E8}"/>
              </a:ext>
            </a:extLst>
          </p:cNvPr>
          <p:cNvGrpSpPr/>
          <p:nvPr/>
        </p:nvGrpSpPr>
        <p:grpSpPr>
          <a:xfrm>
            <a:off x="5721287" y="2970608"/>
            <a:ext cx="3014965" cy="1124472"/>
            <a:chOff x="5246019" y="2726381"/>
            <a:chExt cx="3014965" cy="1124472"/>
          </a:xfrm>
        </p:grpSpPr>
        <p:sp>
          <p:nvSpPr>
            <p:cNvPr id="59" name="TextBox 58">
              <a:extLst>
                <a:ext uri="{FF2B5EF4-FFF2-40B4-BE49-F238E27FC236}">
                  <a16:creationId xmlns:a16="http://schemas.microsoft.com/office/drawing/2014/main" id="{86AA37E4-5A27-7841-8C71-9800A4909BE1}"/>
                </a:ext>
              </a:extLst>
            </p:cNvPr>
            <p:cNvSpPr txBox="1"/>
            <p:nvPr/>
          </p:nvSpPr>
          <p:spPr>
            <a:xfrm rot="534162">
              <a:off x="7347346" y="3473610"/>
              <a:ext cx="795001" cy="241980"/>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dirty="0"/>
                <a:t>BTY line</a:t>
              </a:r>
              <a:endParaRPr lang="en-GB" sz="1100" dirty="0"/>
            </a:p>
          </p:txBody>
        </p:sp>
        <p:cxnSp>
          <p:nvCxnSpPr>
            <p:cNvPr id="60" name="Straight Arrow Connector 59">
              <a:extLst>
                <a:ext uri="{FF2B5EF4-FFF2-40B4-BE49-F238E27FC236}">
                  <a16:creationId xmlns:a16="http://schemas.microsoft.com/office/drawing/2014/main" id="{F1BCBEB4-2C38-114C-9A68-73F9A2A42BF4}"/>
                </a:ext>
              </a:extLst>
            </p:cNvPr>
            <p:cNvCxnSpPr>
              <a:cxnSpLocks/>
            </p:cNvCxnSpPr>
            <p:nvPr/>
          </p:nvCxnSpPr>
          <p:spPr>
            <a:xfrm flipH="1" flipV="1">
              <a:off x="7102189" y="3668488"/>
              <a:ext cx="1158795" cy="182365"/>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cxnSp>
          <p:nvCxnSpPr>
            <p:cNvPr id="62" name="Straight Arrow Connector 61">
              <a:extLst>
                <a:ext uri="{FF2B5EF4-FFF2-40B4-BE49-F238E27FC236}">
                  <a16:creationId xmlns:a16="http://schemas.microsoft.com/office/drawing/2014/main" id="{1EB766C4-2D04-1C43-BA5E-1F8AE811A5DA}"/>
                </a:ext>
              </a:extLst>
            </p:cNvPr>
            <p:cNvCxnSpPr>
              <a:cxnSpLocks/>
              <a:stCxn id="67" idx="1"/>
            </p:cNvCxnSpPr>
            <p:nvPr/>
          </p:nvCxnSpPr>
          <p:spPr>
            <a:xfrm flipH="1">
              <a:off x="5804556" y="2932010"/>
              <a:ext cx="506836" cy="626700"/>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cxnSp>
          <p:nvCxnSpPr>
            <p:cNvPr id="65" name="Straight Arrow Connector 64">
              <a:extLst>
                <a:ext uri="{FF2B5EF4-FFF2-40B4-BE49-F238E27FC236}">
                  <a16:creationId xmlns:a16="http://schemas.microsoft.com/office/drawing/2014/main" id="{1C6E7BE6-C5BA-524C-868E-AE77AD52F906}"/>
                </a:ext>
              </a:extLst>
            </p:cNvPr>
            <p:cNvCxnSpPr>
              <a:cxnSpLocks/>
            </p:cNvCxnSpPr>
            <p:nvPr/>
          </p:nvCxnSpPr>
          <p:spPr>
            <a:xfrm flipH="1">
              <a:off x="5246019" y="2929212"/>
              <a:ext cx="1049904" cy="97484"/>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67" name="TextBox 66">
              <a:extLst>
                <a:ext uri="{FF2B5EF4-FFF2-40B4-BE49-F238E27FC236}">
                  <a16:creationId xmlns:a16="http://schemas.microsoft.com/office/drawing/2014/main" id="{A8B9855A-3D9E-A444-BC0D-A29AFDCA8C24}"/>
                </a:ext>
              </a:extLst>
            </p:cNvPr>
            <p:cNvSpPr txBox="1"/>
            <p:nvPr/>
          </p:nvSpPr>
          <p:spPr>
            <a:xfrm>
              <a:off x="6311392" y="2726381"/>
              <a:ext cx="761825" cy="411257"/>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dirty="0"/>
                <a:t>Target stations</a:t>
              </a:r>
              <a:endParaRPr lang="en-GB" sz="1100" dirty="0"/>
            </a:p>
          </p:txBody>
        </p:sp>
      </p:grpSp>
      <p:grpSp>
        <p:nvGrpSpPr>
          <p:cNvPr id="85" name="Group 84">
            <a:extLst>
              <a:ext uri="{FF2B5EF4-FFF2-40B4-BE49-F238E27FC236}">
                <a16:creationId xmlns:a16="http://schemas.microsoft.com/office/drawing/2014/main" id="{14CF5EB9-BFE6-B245-A061-3D50C3E6FE52}"/>
              </a:ext>
            </a:extLst>
          </p:cNvPr>
          <p:cNvGrpSpPr/>
          <p:nvPr/>
        </p:nvGrpSpPr>
        <p:grpSpPr>
          <a:xfrm>
            <a:off x="4661849" y="2956901"/>
            <a:ext cx="3029769" cy="1454959"/>
            <a:chOff x="4186581" y="2712674"/>
            <a:chExt cx="3029769" cy="1454959"/>
          </a:xfrm>
        </p:grpSpPr>
        <p:sp>
          <p:nvSpPr>
            <p:cNvPr id="72" name="TextBox 71">
              <a:extLst>
                <a:ext uri="{FF2B5EF4-FFF2-40B4-BE49-F238E27FC236}">
                  <a16:creationId xmlns:a16="http://schemas.microsoft.com/office/drawing/2014/main" id="{14B4DBAA-AEC4-B940-A0CE-F59FDFDFB8D9}"/>
                </a:ext>
              </a:extLst>
            </p:cNvPr>
            <p:cNvSpPr txBox="1"/>
            <p:nvPr/>
          </p:nvSpPr>
          <p:spPr>
            <a:xfrm>
              <a:off x="6168258" y="3925653"/>
              <a:ext cx="1048092" cy="241980"/>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dirty="0"/>
                <a:t>GPS separator</a:t>
              </a:r>
              <a:endParaRPr lang="en-GB" sz="1100" dirty="0"/>
            </a:p>
          </p:txBody>
        </p:sp>
        <p:cxnSp>
          <p:nvCxnSpPr>
            <p:cNvPr id="73" name="Straight Arrow Connector 72">
              <a:extLst>
                <a:ext uri="{FF2B5EF4-FFF2-40B4-BE49-F238E27FC236}">
                  <a16:creationId xmlns:a16="http://schemas.microsoft.com/office/drawing/2014/main" id="{AFC96B70-C36A-A346-8956-2343D298CB60}"/>
                </a:ext>
              </a:extLst>
            </p:cNvPr>
            <p:cNvCxnSpPr>
              <a:cxnSpLocks/>
            </p:cNvCxnSpPr>
            <p:nvPr/>
          </p:nvCxnSpPr>
          <p:spPr>
            <a:xfrm flipH="1" flipV="1">
              <a:off x="5804556" y="3967030"/>
              <a:ext cx="363702" cy="98517"/>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76" name="TextBox 75">
              <a:extLst>
                <a:ext uri="{FF2B5EF4-FFF2-40B4-BE49-F238E27FC236}">
                  <a16:creationId xmlns:a16="http://schemas.microsoft.com/office/drawing/2014/main" id="{C292D909-A48A-B84B-9D4C-32BB97DFBAD3}"/>
                </a:ext>
              </a:extLst>
            </p:cNvPr>
            <p:cNvSpPr txBox="1"/>
            <p:nvPr/>
          </p:nvSpPr>
          <p:spPr>
            <a:xfrm>
              <a:off x="4186581" y="2712674"/>
              <a:ext cx="715271" cy="411257"/>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dirty="0"/>
                <a:t>HRS separator</a:t>
              </a:r>
              <a:endParaRPr lang="en-GB" sz="1100" dirty="0"/>
            </a:p>
          </p:txBody>
        </p:sp>
        <p:cxnSp>
          <p:nvCxnSpPr>
            <p:cNvPr id="77" name="Straight Arrow Connector 76">
              <a:extLst>
                <a:ext uri="{FF2B5EF4-FFF2-40B4-BE49-F238E27FC236}">
                  <a16:creationId xmlns:a16="http://schemas.microsoft.com/office/drawing/2014/main" id="{280CBF56-0BBA-A341-B85B-CBB5700DCDAA}"/>
                </a:ext>
              </a:extLst>
            </p:cNvPr>
            <p:cNvCxnSpPr>
              <a:cxnSpLocks/>
              <a:stCxn id="76" idx="2"/>
            </p:cNvCxnSpPr>
            <p:nvPr/>
          </p:nvCxnSpPr>
          <p:spPr>
            <a:xfrm>
              <a:off x="4544217" y="3123931"/>
              <a:ext cx="292305" cy="453127"/>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grpSp>
      <p:sp>
        <p:nvSpPr>
          <p:cNvPr id="87" name="TextBox 86">
            <a:extLst>
              <a:ext uri="{FF2B5EF4-FFF2-40B4-BE49-F238E27FC236}">
                <a16:creationId xmlns:a16="http://schemas.microsoft.com/office/drawing/2014/main" id="{7011CBF9-6860-D744-8D0B-8EC137EC1E23}"/>
              </a:ext>
            </a:extLst>
          </p:cNvPr>
          <p:cNvSpPr txBox="1"/>
          <p:nvPr/>
        </p:nvSpPr>
        <p:spPr>
          <a:xfrm>
            <a:off x="77949" y="695438"/>
            <a:ext cx="7132404" cy="738664"/>
          </a:xfrm>
          <a:prstGeom prst="rect">
            <a:avLst/>
          </a:prstGeom>
          <a:noFill/>
          <a:ln>
            <a:noFill/>
          </a:ln>
        </p:spPr>
        <p:txBody>
          <a:bodyPr wrap="square" rtlCol="0">
            <a:spAutoFit/>
          </a:bodyPr>
          <a:lstStyle/>
          <a:p>
            <a:pPr marL="285750" indent="-285750">
              <a:spcBef>
                <a:spcPts val="300"/>
              </a:spcBef>
              <a:buFont typeface="Wingdings" charset="2"/>
              <a:buChar char="Ø"/>
            </a:pPr>
            <a:r>
              <a:rPr lang="en-GB" sz="1400" dirty="0">
                <a:solidFill>
                  <a:schemeClr val="tx2"/>
                </a:solidFill>
              </a:rPr>
              <a:t>Isotopes extracted from one of the two front-ends are transported using electrostatic elements to a separator (GPS or HRS) where the RIB of interest is selected. A beam switch yard is used to distribute the beam.</a:t>
            </a:r>
          </a:p>
        </p:txBody>
      </p:sp>
      <p:sp>
        <p:nvSpPr>
          <p:cNvPr id="91" name="TextBox 90">
            <a:extLst>
              <a:ext uri="{FF2B5EF4-FFF2-40B4-BE49-F238E27FC236}">
                <a16:creationId xmlns:a16="http://schemas.microsoft.com/office/drawing/2014/main" id="{96619644-4DF5-6C4C-80B1-80B56F37C074}"/>
              </a:ext>
            </a:extLst>
          </p:cNvPr>
          <p:cNvSpPr txBox="1"/>
          <p:nvPr/>
        </p:nvSpPr>
        <p:spPr>
          <a:xfrm>
            <a:off x="77949" y="1550212"/>
            <a:ext cx="5251359" cy="738664"/>
          </a:xfrm>
          <a:prstGeom prst="rect">
            <a:avLst/>
          </a:prstGeom>
          <a:solidFill>
            <a:schemeClr val="bg1"/>
          </a:solidFill>
          <a:ln>
            <a:noFill/>
          </a:ln>
        </p:spPr>
        <p:txBody>
          <a:bodyPr wrap="square" rtlCol="0">
            <a:spAutoFit/>
          </a:bodyPr>
          <a:lstStyle/>
          <a:p>
            <a:pPr marL="285750" indent="-285750">
              <a:spcBef>
                <a:spcPts val="300"/>
              </a:spcBef>
              <a:buFont typeface="Wingdings" charset="2"/>
              <a:buChar char="Ø"/>
            </a:pPr>
            <a:r>
              <a:rPr lang="en-GB" sz="1400" dirty="0">
                <a:solidFill>
                  <a:schemeClr val="tx2"/>
                </a:solidFill>
              </a:rPr>
              <a:t>The RIB of interest is transported to one of the experimental stations either directly or after being accelerated in the REX/HIE-ISOLDE post-accelerator.</a:t>
            </a:r>
          </a:p>
        </p:txBody>
      </p:sp>
    </p:spTree>
    <p:extLst>
      <p:ext uri="{BB962C8B-B14F-4D97-AF65-F5344CB8AC3E}">
        <p14:creationId xmlns:p14="http://schemas.microsoft.com/office/powerpoint/2010/main" val="2869723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9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42">
            <a:extLst>
              <a:ext uri="{FF2B5EF4-FFF2-40B4-BE49-F238E27FC236}">
                <a16:creationId xmlns:a16="http://schemas.microsoft.com/office/drawing/2014/main" id="{EA835FD3-9E67-3F49-A46F-E163BBADB9C1}"/>
              </a:ext>
            </a:extLst>
          </p:cNvPr>
          <p:cNvPicPr>
            <a:picLocks noChangeAspect="1"/>
          </p:cNvPicPr>
          <p:nvPr/>
        </p:nvPicPr>
        <p:blipFill rotWithShape="1">
          <a:blip r:embed="rId2">
            <a:extLst>
              <a:ext uri="{28A0092B-C50C-407E-A947-70E740481C1C}">
                <a14:useLocalDpi xmlns:a14="http://schemas.microsoft.com/office/drawing/2010/main" val="0"/>
              </a:ext>
            </a:extLst>
          </a:blip>
          <a:srcRect t="2818" b="2424"/>
          <a:stretch/>
        </p:blipFill>
        <p:spPr>
          <a:xfrm>
            <a:off x="0" y="1940915"/>
            <a:ext cx="9144000" cy="4476750"/>
          </a:xfrm>
          <a:prstGeom prst="rect">
            <a:avLst/>
          </a:prstGeom>
        </p:spPr>
      </p:pic>
      <p:pic>
        <p:nvPicPr>
          <p:cNvPr id="41" name="Picture 40"/>
          <p:cNvPicPr>
            <a:picLocks noChangeAspect="1"/>
          </p:cNvPicPr>
          <p:nvPr/>
        </p:nvPicPr>
        <p:blipFill>
          <a:blip r:embed="rId3" cstate="print"/>
          <a:stretch>
            <a:fillRect/>
          </a:stretch>
        </p:blipFill>
        <p:spPr>
          <a:xfrm>
            <a:off x="8260984" y="15810"/>
            <a:ext cx="880432" cy="878306"/>
          </a:xfrm>
          <a:prstGeom prst="rect">
            <a:avLst/>
          </a:prstGeom>
        </p:spPr>
      </p:pic>
      <p:sp>
        <p:nvSpPr>
          <p:cNvPr id="33" name="Subtitle 2">
            <a:extLst>
              <a:ext uri="{FF2B5EF4-FFF2-40B4-BE49-F238E27FC236}">
                <a16:creationId xmlns:a16="http://schemas.microsoft.com/office/drawing/2014/main" id="{F86B1BA7-04B8-1A48-847F-C78E8E12DA41}"/>
              </a:ext>
            </a:extLst>
          </p:cNvPr>
          <p:cNvSpPr txBox="1">
            <a:spLocks/>
          </p:cNvSpPr>
          <p:nvPr/>
        </p:nvSpPr>
        <p:spPr>
          <a:xfrm>
            <a:off x="3505200" y="6501394"/>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a:t>J. Alberto Rodriguez – JAP Workshop 2023, Montreux – 07.12.2023</a:t>
            </a:r>
          </a:p>
        </p:txBody>
      </p:sp>
      <p:pic>
        <p:nvPicPr>
          <p:cNvPr id="39" name="Picture 38">
            <a:extLst>
              <a:ext uri="{FF2B5EF4-FFF2-40B4-BE49-F238E27FC236}">
                <a16:creationId xmlns:a16="http://schemas.microsoft.com/office/drawing/2014/main" id="{74C33B37-702E-B840-B292-BC58F1DF1A53}"/>
              </a:ext>
            </a:extLst>
          </p:cNvPr>
          <p:cNvPicPr>
            <a:picLocks noChangeAspect="1"/>
          </p:cNvPicPr>
          <p:nvPr/>
        </p:nvPicPr>
        <p:blipFill>
          <a:blip r:embed="rId4"/>
          <a:stretch>
            <a:fillRect/>
          </a:stretch>
        </p:blipFill>
        <p:spPr>
          <a:xfrm>
            <a:off x="0" y="6323484"/>
            <a:ext cx="2228832" cy="534516"/>
          </a:xfrm>
          <a:prstGeom prst="rect">
            <a:avLst/>
          </a:prstGeom>
        </p:spPr>
      </p:pic>
      <p:sp>
        <p:nvSpPr>
          <p:cNvPr id="87" name="TextBox 86">
            <a:extLst>
              <a:ext uri="{FF2B5EF4-FFF2-40B4-BE49-F238E27FC236}">
                <a16:creationId xmlns:a16="http://schemas.microsoft.com/office/drawing/2014/main" id="{7011CBF9-6860-D744-8D0B-8EC137EC1E23}"/>
              </a:ext>
            </a:extLst>
          </p:cNvPr>
          <p:cNvSpPr txBox="1"/>
          <p:nvPr/>
        </p:nvSpPr>
        <p:spPr>
          <a:xfrm>
            <a:off x="77948" y="695438"/>
            <a:ext cx="8913651" cy="777136"/>
          </a:xfrm>
          <a:prstGeom prst="rect">
            <a:avLst/>
          </a:prstGeom>
          <a:noFill/>
          <a:ln>
            <a:noFill/>
          </a:ln>
        </p:spPr>
        <p:txBody>
          <a:bodyPr wrap="square" rtlCol="0">
            <a:spAutoFit/>
          </a:bodyPr>
          <a:lstStyle/>
          <a:p>
            <a:pPr marL="285750" indent="-285750">
              <a:spcBef>
                <a:spcPts val="300"/>
              </a:spcBef>
              <a:buFont typeface="Wingdings" panose="05000000000000000000" pitchFamily="2" charset="2"/>
              <a:buChar char="Ø"/>
            </a:pPr>
            <a:r>
              <a:rPr lang="en-GB" sz="1400" dirty="0">
                <a:solidFill>
                  <a:schemeClr val="tx2"/>
                </a:solidFill>
              </a:rPr>
              <a:t>Ions are accumulated and transversely cooled in the REX-TRAP and charge bred in the REX-EBIS.</a:t>
            </a:r>
          </a:p>
          <a:p>
            <a:pPr marL="285750" indent="-285750">
              <a:spcBef>
                <a:spcPts val="300"/>
              </a:spcBef>
              <a:buFont typeface="Wingdings" panose="05000000000000000000" pitchFamily="2" charset="2"/>
              <a:buChar char="Ø"/>
            </a:pPr>
            <a:r>
              <a:rPr lang="en-GB" sz="1400" dirty="0">
                <a:solidFill>
                  <a:schemeClr val="tx2"/>
                </a:solidFill>
              </a:rPr>
              <a:t>The charge state of interest is selected in the REX separator before injection into the REX/HIE-ISOLDE </a:t>
            </a:r>
            <a:r>
              <a:rPr lang="en-GB" sz="1400" dirty="0" err="1">
                <a:solidFill>
                  <a:schemeClr val="tx2"/>
                </a:solidFill>
              </a:rPr>
              <a:t>linac</a:t>
            </a:r>
            <a:r>
              <a:rPr lang="en-GB" sz="1400" dirty="0">
                <a:solidFill>
                  <a:schemeClr val="tx2"/>
                </a:solidFill>
              </a:rPr>
              <a:t> for acceleration.</a:t>
            </a:r>
          </a:p>
        </p:txBody>
      </p:sp>
      <p:sp>
        <p:nvSpPr>
          <p:cNvPr id="42" name="TextBox 41">
            <a:extLst>
              <a:ext uri="{FF2B5EF4-FFF2-40B4-BE49-F238E27FC236}">
                <a16:creationId xmlns:a16="http://schemas.microsoft.com/office/drawing/2014/main" id="{A8642F88-68E5-EA4E-AD65-721F5B6D32EC}"/>
              </a:ext>
            </a:extLst>
          </p:cNvPr>
          <p:cNvSpPr txBox="1"/>
          <p:nvPr/>
        </p:nvSpPr>
        <p:spPr>
          <a:xfrm>
            <a:off x="125988" y="166392"/>
            <a:ext cx="8865612" cy="400110"/>
          </a:xfrm>
          <a:prstGeom prst="rect">
            <a:avLst/>
          </a:prstGeom>
          <a:noFill/>
        </p:spPr>
        <p:txBody>
          <a:bodyPr wrap="square" rtlCol="0">
            <a:spAutoFit/>
          </a:bodyPr>
          <a:lstStyle/>
          <a:p>
            <a:r>
              <a:rPr lang="en-GB" sz="2000" b="1" u="sng" dirty="0"/>
              <a:t>The REX/HIE-ISOLDE post-accelerator:</a:t>
            </a:r>
          </a:p>
        </p:txBody>
      </p:sp>
      <p:grpSp>
        <p:nvGrpSpPr>
          <p:cNvPr id="2" name="Group 1">
            <a:extLst>
              <a:ext uri="{FF2B5EF4-FFF2-40B4-BE49-F238E27FC236}">
                <a16:creationId xmlns:a16="http://schemas.microsoft.com/office/drawing/2014/main" id="{778432A5-9924-AF43-AC07-FE3D89E32FA0}"/>
              </a:ext>
            </a:extLst>
          </p:cNvPr>
          <p:cNvGrpSpPr/>
          <p:nvPr/>
        </p:nvGrpSpPr>
        <p:grpSpPr>
          <a:xfrm>
            <a:off x="1349598" y="1524000"/>
            <a:ext cx="7549970" cy="4800600"/>
            <a:chOff x="1349598" y="1828800"/>
            <a:chExt cx="7549970" cy="4800600"/>
          </a:xfrm>
        </p:grpSpPr>
        <p:pic>
          <p:nvPicPr>
            <p:cNvPr id="45" name="Picture 44">
              <a:extLst>
                <a:ext uri="{FF2B5EF4-FFF2-40B4-BE49-F238E27FC236}">
                  <a16:creationId xmlns:a16="http://schemas.microsoft.com/office/drawing/2014/main" id="{5D55327B-DE3D-024E-ACED-EB24DD5EB6D9}"/>
                </a:ext>
              </a:extLst>
            </p:cNvPr>
            <p:cNvPicPr>
              <a:picLocks noChangeAspect="1"/>
            </p:cNvPicPr>
            <p:nvPr/>
          </p:nvPicPr>
          <p:blipFill>
            <a:blip r:embed="rId5"/>
            <a:stretch>
              <a:fillRect/>
            </a:stretch>
          </p:blipFill>
          <p:spPr>
            <a:xfrm>
              <a:off x="1349598" y="1828800"/>
              <a:ext cx="4624988" cy="4800600"/>
            </a:xfrm>
            <a:prstGeom prst="rect">
              <a:avLst/>
            </a:prstGeom>
            <a:ln w="12700">
              <a:solidFill>
                <a:srgbClr val="FF0000"/>
              </a:solidFill>
            </a:ln>
          </p:spPr>
        </p:pic>
        <p:sp>
          <p:nvSpPr>
            <p:cNvPr id="46" name="TextBox 35">
              <a:extLst>
                <a:ext uri="{FF2B5EF4-FFF2-40B4-BE49-F238E27FC236}">
                  <a16:creationId xmlns:a16="http://schemas.microsoft.com/office/drawing/2014/main" id="{1D5BAFED-EC55-464D-84E7-B1C51505552E}"/>
                </a:ext>
              </a:extLst>
            </p:cNvPr>
            <p:cNvSpPr txBox="1"/>
            <p:nvPr/>
          </p:nvSpPr>
          <p:spPr>
            <a:xfrm rot="20669082">
              <a:off x="4295928" y="4689360"/>
              <a:ext cx="850615" cy="221018"/>
            </a:xfrm>
            <a:prstGeom prst="rect">
              <a:avLst/>
            </a:prstGeom>
            <a:solidFill>
              <a:schemeClr val="bg1"/>
            </a:solidFill>
            <a:ln>
              <a:solidFill>
                <a:srgbClr val="FF0000"/>
              </a:solidFill>
            </a:ln>
          </p:spPr>
          <p:txBody>
            <a:bodyPr wrap="square" lIns="36000" tIns="18000" rIns="36000" bIns="180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rgbClr val="FF0000"/>
                  </a:solidFill>
                </a:rPr>
                <a:t>REX-TRAP</a:t>
              </a:r>
            </a:p>
          </p:txBody>
        </p:sp>
        <p:sp>
          <p:nvSpPr>
            <p:cNvPr id="48" name="TextBox 35">
              <a:extLst>
                <a:ext uri="{FF2B5EF4-FFF2-40B4-BE49-F238E27FC236}">
                  <a16:creationId xmlns:a16="http://schemas.microsoft.com/office/drawing/2014/main" id="{314E6B3F-8801-F544-B94D-B15D25D3E15E}"/>
                </a:ext>
              </a:extLst>
            </p:cNvPr>
            <p:cNvSpPr txBox="1"/>
            <p:nvPr/>
          </p:nvSpPr>
          <p:spPr>
            <a:xfrm rot="21288184">
              <a:off x="3868219" y="2054968"/>
              <a:ext cx="844743" cy="221018"/>
            </a:xfrm>
            <a:prstGeom prst="rect">
              <a:avLst/>
            </a:prstGeom>
            <a:solidFill>
              <a:schemeClr val="bg1"/>
            </a:solidFill>
            <a:ln>
              <a:solidFill>
                <a:srgbClr val="FF0000"/>
              </a:solidFill>
            </a:ln>
          </p:spPr>
          <p:txBody>
            <a:bodyPr wrap="square" lIns="36000" tIns="18000" rIns="36000" bIns="180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rgbClr val="FF0000"/>
                  </a:solidFill>
                </a:rPr>
                <a:t>REX-EBIS</a:t>
              </a:r>
            </a:p>
          </p:txBody>
        </p:sp>
        <p:sp>
          <p:nvSpPr>
            <p:cNvPr id="49" name="TextBox 35">
              <a:extLst>
                <a:ext uri="{FF2B5EF4-FFF2-40B4-BE49-F238E27FC236}">
                  <a16:creationId xmlns:a16="http://schemas.microsoft.com/office/drawing/2014/main" id="{15D4191C-C62C-9443-B76C-A3705AADD556}"/>
                </a:ext>
              </a:extLst>
            </p:cNvPr>
            <p:cNvSpPr txBox="1"/>
            <p:nvPr/>
          </p:nvSpPr>
          <p:spPr>
            <a:xfrm rot="20669082">
              <a:off x="2019962" y="5668976"/>
              <a:ext cx="850615" cy="405683"/>
            </a:xfrm>
            <a:prstGeom prst="rect">
              <a:avLst/>
            </a:prstGeom>
            <a:solidFill>
              <a:schemeClr val="bg1"/>
            </a:solidFill>
            <a:ln>
              <a:solidFill>
                <a:srgbClr val="FF0000"/>
              </a:solidFill>
            </a:ln>
          </p:spPr>
          <p:txBody>
            <a:bodyPr wrap="square" lIns="36000" tIns="18000" rIns="36000" bIns="180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rgbClr val="FF0000"/>
                  </a:solidFill>
                </a:rPr>
                <a:t>REX Separator</a:t>
              </a:r>
            </a:p>
          </p:txBody>
        </p:sp>
        <p:cxnSp>
          <p:nvCxnSpPr>
            <p:cNvPr id="52" name="Straight Arrow Connector 51">
              <a:extLst>
                <a:ext uri="{FF2B5EF4-FFF2-40B4-BE49-F238E27FC236}">
                  <a16:creationId xmlns:a16="http://schemas.microsoft.com/office/drawing/2014/main" id="{D009C90C-21BF-FF4A-B66B-6E13F52A6F5A}"/>
                </a:ext>
              </a:extLst>
            </p:cNvPr>
            <p:cNvCxnSpPr/>
            <p:nvPr/>
          </p:nvCxnSpPr>
          <p:spPr>
            <a:xfrm flipH="1" flipV="1">
              <a:off x="5974586" y="1828800"/>
              <a:ext cx="1797814" cy="483768"/>
            </a:xfrm>
            <a:prstGeom prst="straightConnector1">
              <a:avLst/>
            </a:prstGeom>
            <a:ln w="19050">
              <a:solidFill>
                <a:srgbClr val="FF0000"/>
              </a:solidFill>
              <a:headEnd type="none" w="lg" len="lg"/>
              <a:tailEnd type="none" w="lg" len="lg"/>
            </a:ln>
          </p:spPr>
          <p:style>
            <a:lnRef idx="2">
              <a:schemeClr val="accent1"/>
            </a:lnRef>
            <a:fillRef idx="0">
              <a:schemeClr val="accent1"/>
            </a:fillRef>
            <a:effectRef idx="1">
              <a:schemeClr val="accent1"/>
            </a:effectRef>
            <a:fontRef idx="minor">
              <a:schemeClr val="tx1"/>
            </a:fontRef>
          </p:style>
        </p:cxnSp>
        <p:sp>
          <p:nvSpPr>
            <p:cNvPr id="54" name="Rounded Rectangle 53">
              <a:extLst>
                <a:ext uri="{FF2B5EF4-FFF2-40B4-BE49-F238E27FC236}">
                  <a16:creationId xmlns:a16="http://schemas.microsoft.com/office/drawing/2014/main" id="{42DCF9CE-F487-7240-8511-E0A54DA17B27}"/>
                </a:ext>
              </a:extLst>
            </p:cNvPr>
            <p:cNvSpPr/>
            <p:nvPr/>
          </p:nvSpPr>
          <p:spPr>
            <a:xfrm>
              <a:off x="7620000" y="2312568"/>
              <a:ext cx="1279568" cy="1345032"/>
            </a:xfrm>
            <a:prstGeom prst="roundRect">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61" name="Straight Arrow Connector 60">
              <a:extLst>
                <a:ext uri="{FF2B5EF4-FFF2-40B4-BE49-F238E27FC236}">
                  <a16:creationId xmlns:a16="http://schemas.microsoft.com/office/drawing/2014/main" id="{5CA85344-4DE4-9841-9338-E42891A526FD}"/>
                </a:ext>
              </a:extLst>
            </p:cNvPr>
            <p:cNvCxnSpPr/>
            <p:nvPr/>
          </p:nvCxnSpPr>
          <p:spPr>
            <a:xfrm flipH="1">
              <a:off x="5974586" y="3657600"/>
              <a:ext cx="1797814" cy="2971800"/>
            </a:xfrm>
            <a:prstGeom prst="straightConnector1">
              <a:avLst/>
            </a:prstGeom>
            <a:ln w="19050">
              <a:solidFill>
                <a:srgbClr val="FF0000"/>
              </a:solidFill>
              <a:headEnd type="none" w="lg" len="lg"/>
              <a:tailEnd type="none" w="lg" len="lg"/>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699993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42">
            <a:extLst>
              <a:ext uri="{FF2B5EF4-FFF2-40B4-BE49-F238E27FC236}">
                <a16:creationId xmlns:a16="http://schemas.microsoft.com/office/drawing/2014/main" id="{EA835FD3-9E67-3F49-A46F-E163BBADB9C1}"/>
              </a:ext>
            </a:extLst>
          </p:cNvPr>
          <p:cNvPicPr>
            <a:picLocks noChangeAspect="1"/>
          </p:cNvPicPr>
          <p:nvPr/>
        </p:nvPicPr>
        <p:blipFill rotWithShape="1">
          <a:blip r:embed="rId2">
            <a:extLst>
              <a:ext uri="{28A0092B-C50C-407E-A947-70E740481C1C}">
                <a14:useLocalDpi xmlns:a14="http://schemas.microsoft.com/office/drawing/2010/main" val="0"/>
              </a:ext>
            </a:extLst>
          </a:blip>
          <a:srcRect t="2818" b="2424"/>
          <a:stretch/>
        </p:blipFill>
        <p:spPr>
          <a:xfrm>
            <a:off x="0" y="1940915"/>
            <a:ext cx="9144000" cy="4476750"/>
          </a:xfrm>
          <a:prstGeom prst="rect">
            <a:avLst/>
          </a:prstGeom>
        </p:spPr>
      </p:pic>
      <p:pic>
        <p:nvPicPr>
          <p:cNvPr id="41" name="Picture 40"/>
          <p:cNvPicPr>
            <a:picLocks noChangeAspect="1"/>
          </p:cNvPicPr>
          <p:nvPr/>
        </p:nvPicPr>
        <p:blipFill>
          <a:blip r:embed="rId3" cstate="print"/>
          <a:stretch>
            <a:fillRect/>
          </a:stretch>
        </p:blipFill>
        <p:spPr>
          <a:xfrm>
            <a:off x="8260984" y="15810"/>
            <a:ext cx="880432" cy="878306"/>
          </a:xfrm>
          <a:prstGeom prst="rect">
            <a:avLst/>
          </a:prstGeom>
        </p:spPr>
      </p:pic>
      <p:sp>
        <p:nvSpPr>
          <p:cNvPr id="33" name="Subtitle 2">
            <a:extLst>
              <a:ext uri="{FF2B5EF4-FFF2-40B4-BE49-F238E27FC236}">
                <a16:creationId xmlns:a16="http://schemas.microsoft.com/office/drawing/2014/main" id="{F86B1BA7-04B8-1A48-847F-C78E8E12DA41}"/>
              </a:ext>
            </a:extLst>
          </p:cNvPr>
          <p:cNvSpPr txBox="1">
            <a:spLocks/>
          </p:cNvSpPr>
          <p:nvPr/>
        </p:nvSpPr>
        <p:spPr>
          <a:xfrm>
            <a:off x="3505200" y="6501394"/>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a:t>J. Alberto Rodriguez – JAP Workshop 2023, Montreux – 07.12.2023</a:t>
            </a:r>
          </a:p>
        </p:txBody>
      </p:sp>
      <p:pic>
        <p:nvPicPr>
          <p:cNvPr id="39" name="Picture 38">
            <a:extLst>
              <a:ext uri="{FF2B5EF4-FFF2-40B4-BE49-F238E27FC236}">
                <a16:creationId xmlns:a16="http://schemas.microsoft.com/office/drawing/2014/main" id="{74C33B37-702E-B840-B292-BC58F1DF1A53}"/>
              </a:ext>
            </a:extLst>
          </p:cNvPr>
          <p:cNvPicPr>
            <a:picLocks noChangeAspect="1"/>
          </p:cNvPicPr>
          <p:nvPr/>
        </p:nvPicPr>
        <p:blipFill>
          <a:blip r:embed="rId4"/>
          <a:stretch>
            <a:fillRect/>
          </a:stretch>
        </p:blipFill>
        <p:spPr>
          <a:xfrm>
            <a:off x="0" y="6323484"/>
            <a:ext cx="2228832" cy="534516"/>
          </a:xfrm>
          <a:prstGeom prst="rect">
            <a:avLst/>
          </a:prstGeom>
        </p:spPr>
      </p:pic>
      <p:sp>
        <p:nvSpPr>
          <p:cNvPr id="87" name="TextBox 86">
            <a:extLst>
              <a:ext uri="{FF2B5EF4-FFF2-40B4-BE49-F238E27FC236}">
                <a16:creationId xmlns:a16="http://schemas.microsoft.com/office/drawing/2014/main" id="{7011CBF9-6860-D744-8D0B-8EC137EC1E23}"/>
              </a:ext>
            </a:extLst>
          </p:cNvPr>
          <p:cNvSpPr txBox="1"/>
          <p:nvPr/>
        </p:nvSpPr>
        <p:spPr>
          <a:xfrm>
            <a:off x="77948" y="577232"/>
            <a:ext cx="8913651" cy="1323439"/>
          </a:xfrm>
          <a:prstGeom prst="rect">
            <a:avLst/>
          </a:prstGeom>
          <a:noFill/>
          <a:ln>
            <a:noFill/>
          </a:ln>
        </p:spPr>
        <p:txBody>
          <a:bodyPr wrap="square" rtlCol="0">
            <a:spAutoFit/>
          </a:bodyPr>
          <a:lstStyle/>
          <a:p>
            <a:pPr>
              <a:spcBef>
                <a:spcPts val="300"/>
              </a:spcBef>
            </a:pPr>
            <a:r>
              <a:rPr lang="en-GB" sz="1400" dirty="0">
                <a:solidFill>
                  <a:schemeClr val="tx2"/>
                </a:solidFill>
              </a:rPr>
              <a:t>The </a:t>
            </a:r>
            <a:r>
              <a:rPr lang="en-GB" sz="1400" b="1" dirty="0">
                <a:solidFill>
                  <a:schemeClr val="tx2"/>
                </a:solidFill>
              </a:rPr>
              <a:t>REX room temperature </a:t>
            </a:r>
            <a:r>
              <a:rPr lang="en-GB" sz="1400" b="1" dirty="0" err="1">
                <a:solidFill>
                  <a:schemeClr val="tx2"/>
                </a:solidFill>
              </a:rPr>
              <a:t>linac</a:t>
            </a:r>
            <a:r>
              <a:rPr lang="en-GB" sz="1400" dirty="0">
                <a:solidFill>
                  <a:schemeClr val="tx2"/>
                </a:solidFill>
              </a:rPr>
              <a:t>:</a:t>
            </a:r>
          </a:p>
          <a:p>
            <a:pPr marL="285750" indent="-285750">
              <a:spcBef>
                <a:spcPts val="300"/>
              </a:spcBef>
              <a:buFont typeface="Wingdings" panose="05000000000000000000" pitchFamily="2" charset="2"/>
              <a:buChar char="Ø"/>
            </a:pPr>
            <a:r>
              <a:rPr lang="en-GB" sz="1400" dirty="0">
                <a:solidFill>
                  <a:schemeClr val="tx2"/>
                </a:solidFill>
              </a:rPr>
              <a:t>Beam from the charge breeder with 5 </a:t>
            </a:r>
            <a:r>
              <a:rPr lang="en-GB" sz="1400" dirty="0" err="1">
                <a:solidFill>
                  <a:schemeClr val="tx2"/>
                </a:solidFill>
              </a:rPr>
              <a:t>keV</a:t>
            </a:r>
            <a:r>
              <a:rPr lang="en-GB" sz="1400" dirty="0">
                <a:solidFill>
                  <a:schemeClr val="tx2"/>
                </a:solidFill>
              </a:rPr>
              <a:t>/u energy is accelerated to 2.8 MeV/u.</a:t>
            </a:r>
          </a:p>
          <a:p>
            <a:pPr marL="285750" indent="-285750">
              <a:spcBef>
                <a:spcPts val="300"/>
              </a:spcBef>
              <a:buFont typeface="Wingdings" panose="05000000000000000000" pitchFamily="2" charset="2"/>
              <a:buChar char="Ø"/>
            </a:pPr>
            <a:r>
              <a:rPr lang="en-GB" sz="1400" dirty="0">
                <a:solidFill>
                  <a:schemeClr val="tx2"/>
                </a:solidFill>
              </a:rPr>
              <a:t>Cavities: Seven RF structures: f = 101.28 MHz (except for 9gap at 202.56 MHz) up to 10% duty cycle.</a:t>
            </a:r>
          </a:p>
          <a:p>
            <a:pPr marL="285750" indent="-285750">
              <a:spcBef>
                <a:spcPts val="300"/>
              </a:spcBef>
              <a:buFont typeface="Wingdings" panose="05000000000000000000" pitchFamily="2" charset="2"/>
              <a:buChar char="Ø"/>
            </a:pPr>
            <a:r>
              <a:rPr lang="en-GB" sz="1400" b="1" dirty="0">
                <a:solidFill>
                  <a:schemeClr val="tx2"/>
                </a:solidFill>
              </a:rPr>
              <a:t>Nominal charge state acceptance: 2.5 &lt; A/q &lt; 4.5. Operational 2023: 1.75 &lt; A/q &lt; 4.0</a:t>
            </a:r>
          </a:p>
          <a:p>
            <a:pPr marL="285750" indent="-285750">
              <a:spcBef>
                <a:spcPts val="300"/>
              </a:spcBef>
              <a:buFont typeface="Wingdings" panose="05000000000000000000" pitchFamily="2" charset="2"/>
              <a:buChar char="Ø"/>
            </a:pPr>
            <a:r>
              <a:rPr lang="en-GB" sz="1400" dirty="0">
                <a:solidFill>
                  <a:schemeClr val="tx2"/>
                </a:solidFill>
              </a:rPr>
              <a:t>Beam instrumentation: 3 diagnostic boxes (FCs, silicon detectors, beam attenuators and collimators).</a:t>
            </a:r>
          </a:p>
        </p:txBody>
      </p:sp>
      <p:sp>
        <p:nvSpPr>
          <p:cNvPr id="42" name="TextBox 41">
            <a:extLst>
              <a:ext uri="{FF2B5EF4-FFF2-40B4-BE49-F238E27FC236}">
                <a16:creationId xmlns:a16="http://schemas.microsoft.com/office/drawing/2014/main" id="{A8642F88-68E5-EA4E-AD65-721F5B6D32EC}"/>
              </a:ext>
            </a:extLst>
          </p:cNvPr>
          <p:cNvSpPr txBox="1"/>
          <p:nvPr/>
        </p:nvSpPr>
        <p:spPr>
          <a:xfrm>
            <a:off x="125988" y="166392"/>
            <a:ext cx="8865612" cy="400110"/>
          </a:xfrm>
          <a:prstGeom prst="rect">
            <a:avLst/>
          </a:prstGeom>
          <a:noFill/>
        </p:spPr>
        <p:txBody>
          <a:bodyPr wrap="square" rtlCol="0">
            <a:spAutoFit/>
          </a:bodyPr>
          <a:lstStyle/>
          <a:p>
            <a:r>
              <a:rPr lang="en-GB" sz="2000" b="1" u="sng" dirty="0"/>
              <a:t>The REX/HIE-ISOLDE post-accelerator:</a:t>
            </a:r>
          </a:p>
        </p:txBody>
      </p:sp>
      <p:graphicFrame>
        <p:nvGraphicFramePr>
          <p:cNvPr id="16" name="Table 15">
            <a:extLst>
              <a:ext uri="{FF2B5EF4-FFF2-40B4-BE49-F238E27FC236}">
                <a16:creationId xmlns:a16="http://schemas.microsoft.com/office/drawing/2014/main" id="{26803301-F41E-A944-AFA5-C0C3222EAD51}"/>
              </a:ext>
            </a:extLst>
          </p:cNvPr>
          <p:cNvGraphicFramePr>
            <a:graphicFrameLocks noGrp="1"/>
          </p:cNvGraphicFramePr>
          <p:nvPr>
            <p:extLst>
              <p:ext uri="{D42A27DB-BD31-4B8C-83A1-F6EECF244321}">
                <p14:modId xmlns:p14="http://schemas.microsoft.com/office/powerpoint/2010/main" val="94379828"/>
              </p:ext>
            </p:extLst>
          </p:nvPr>
        </p:nvGraphicFramePr>
        <p:xfrm>
          <a:off x="77948" y="1940915"/>
          <a:ext cx="3079606" cy="1947600"/>
        </p:xfrm>
        <a:graphic>
          <a:graphicData uri="http://schemas.openxmlformats.org/drawingml/2006/table">
            <a:tbl>
              <a:tblPr>
                <a:tableStyleId>{5C22544A-7EE6-4342-B048-85BDC9FD1C3A}</a:tableStyleId>
              </a:tblPr>
              <a:tblGrid>
                <a:gridCol w="641206">
                  <a:extLst>
                    <a:ext uri="{9D8B030D-6E8A-4147-A177-3AD203B41FA5}">
                      <a16:colId xmlns:a16="http://schemas.microsoft.com/office/drawing/2014/main" val="20000"/>
                    </a:ext>
                  </a:extLst>
                </a:gridCol>
                <a:gridCol w="533400">
                  <a:extLst>
                    <a:ext uri="{9D8B030D-6E8A-4147-A177-3AD203B41FA5}">
                      <a16:colId xmlns:a16="http://schemas.microsoft.com/office/drawing/2014/main" val="20001"/>
                    </a:ext>
                  </a:extLst>
                </a:gridCol>
                <a:gridCol w="457200">
                  <a:extLst>
                    <a:ext uri="{9D8B030D-6E8A-4147-A177-3AD203B41FA5}">
                      <a16:colId xmlns:a16="http://schemas.microsoft.com/office/drawing/2014/main" val="20002"/>
                    </a:ext>
                  </a:extLst>
                </a:gridCol>
                <a:gridCol w="685800">
                  <a:extLst>
                    <a:ext uri="{9D8B030D-6E8A-4147-A177-3AD203B41FA5}">
                      <a16:colId xmlns:a16="http://schemas.microsoft.com/office/drawing/2014/main" val="20003"/>
                    </a:ext>
                  </a:extLst>
                </a:gridCol>
                <a:gridCol w="762000">
                  <a:extLst>
                    <a:ext uri="{9D8B030D-6E8A-4147-A177-3AD203B41FA5}">
                      <a16:colId xmlns:a16="http://schemas.microsoft.com/office/drawing/2014/main" val="2909343369"/>
                    </a:ext>
                  </a:extLst>
                </a:gridCol>
              </a:tblGrid>
              <a:tr h="344396">
                <a:tc>
                  <a:txBody>
                    <a:bodyPr/>
                    <a:lstStyle/>
                    <a:p>
                      <a:pPr algn="ctr">
                        <a:spcBef>
                          <a:spcPts val="300"/>
                        </a:spcBef>
                        <a:spcAft>
                          <a:spcPts val="0"/>
                        </a:spcAft>
                      </a:pPr>
                      <a:r>
                        <a:rPr lang="en-GB" sz="1000" b="0" kern="800" dirty="0">
                          <a:effectLst/>
                          <a:latin typeface="+mn-lt"/>
                        </a:rPr>
                        <a:t>RF structure</a:t>
                      </a:r>
                      <a:endParaRPr lang="en-GB" sz="1000" b="0" dirty="0">
                        <a:effectLst/>
                        <a:latin typeface="+mn-lt"/>
                        <a:ea typeface="Times New Roman" panose="02020603050405020304" pitchFamily="18" charset="0"/>
                      </a:endParaRPr>
                    </a:p>
                  </a:txBody>
                  <a:tcPr marL="36195" marR="36195"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b="0" kern="800" dirty="0" err="1">
                          <a:effectLst/>
                          <a:latin typeface="+mn-lt"/>
                        </a:rPr>
                        <a:t>E</a:t>
                      </a:r>
                      <a:r>
                        <a:rPr lang="en-GB" sz="1000" b="0" kern="800" baseline="-25000" dirty="0" err="1">
                          <a:effectLst/>
                          <a:latin typeface="+mn-lt"/>
                        </a:rPr>
                        <a:t>f</a:t>
                      </a:r>
                      <a:r>
                        <a:rPr lang="en-GB" sz="1000" b="0" kern="800" dirty="0">
                          <a:effectLst/>
                          <a:latin typeface="+mn-lt"/>
                        </a:rPr>
                        <a:t> [MeV/u]</a:t>
                      </a:r>
                      <a:endParaRPr lang="en-GB" sz="1000" b="0" dirty="0">
                        <a:effectLst/>
                        <a:latin typeface="+mn-lt"/>
                        <a:ea typeface="Times New Roman" panose="02020603050405020304" pitchFamily="18" charset="0"/>
                      </a:endParaRPr>
                    </a:p>
                  </a:txBody>
                  <a:tcPr marL="36195" marR="36195"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b="0" kern="800" dirty="0">
                          <a:effectLst/>
                          <a:latin typeface="+mn-lt"/>
                        </a:rPr>
                        <a:t>β</a:t>
                      </a:r>
                      <a:r>
                        <a:rPr lang="en-GB" sz="1000" b="0" kern="800" baseline="-25000" dirty="0">
                          <a:effectLst/>
                          <a:latin typeface="+mn-lt"/>
                        </a:rPr>
                        <a:t>f </a:t>
                      </a:r>
                      <a:r>
                        <a:rPr lang="en-GB" sz="1000" b="0" kern="800" dirty="0">
                          <a:effectLst/>
                          <a:latin typeface="+mn-lt"/>
                        </a:rPr>
                        <a:t>[%]</a:t>
                      </a:r>
                      <a:endParaRPr lang="en-GB" sz="1000" b="0" dirty="0">
                        <a:effectLst/>
                        <a:latin typeface="+mn-lt"/>
                        <a:ea typeface="Times New Roman" panose="02020603050405020304" pitchFamily="18" charset="0"/>
                      </a:endParaRPr>
                    </a:p>
                  </a:txBody>
                  <a:tcPr marL="68580" marR="6858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b="0" kern="800" dirty="0">
                          <a:effectLst/>
                          <a:latin typeface="+mn-lt"/>
                        </a:rPr>
                        <a:t>P [kW] for A/q=4.0</a:t>
                      </a:r>
                      <a:endParaRPr lang="en-GB" sz="1000" b="0" dirty="0">
                        <a:effectLst/>
                        <a:latin typeface="+mn-lt"/>
                        <a:ea typeface="Times New Roman" panose="02020603050405020304" pitchFamily="18" charset="0"/>
                      </a:endParaRPr>
                    </a:p>
                  </a:txBody>
                  <a:tcPr marL="36195" marR="36195"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b="0" dirty="0">
                          <a:effectLst/>
                          <a:latin typeface="+mn-lt"/>
                          <a:ea typeface="Times New Roman" panose="02020603050405020304" pitchFamily="18" charset="0"/>
                        </a:rPr>
                        <a:t>A/q</a:t>
                      </a:r>
                      <a:r>
                        <a:rPr lang="en-GB" sz="1000" b="0" baseline="0" dirty="0">
                          <a:effectLst/>
                          <a:latin typeface="+mn-lt"/>
                          <a:ea typeface="Times New Roman" panose="02020603050405020304" pitchFamily="18" charset="0"/>
                        </a:rPr>
                        <a:t> acceptance</a:t>
                      </a:r>
                      <a:endParaRPr lang="en-GB" sz="1000" b="0" dirty="0">
                        <a:effectLst/>
                        <a:latin typeface="+mn-lt"/>
                        <a:ea typeface="Times New Roman" panose="02020603050405020304" pitchFamily="18" charset="0"/>
                      </a:endParaRPr>
                    </a:p>
                  </a:txBody>
                  <a:tcPr marL="36195" marR="36195"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205102">
                <a:tc>
                  <a:txBody>
                    <a:bodyPr/>
                    <a:lstStyle/>
                    <a:p>
                      <a:pPr algn="ctr">
                        <a:spcBef>
                          <a:spcPts val="300"/>
                        </a:spcBef>
                        <a:spcAft>
                          <a:spcPts val="0"/>
                        </a:spcAft>
                      </a:pPr>
                      <a:r>
                        <a:rPr lang="en-GB" sz="1000" kern="800" dirty="0">
                          <a:effectLst/>
                          <a:latin typeface="+mn-lt"/>
                        </a:rPr>
                        <a:t>RFQ</a:t>
                      </a:r>
                      <a:endParaRPr lang="en-GB" sz="10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kern="800">
                          <a:effectLst/>
                          <a:latin typeface="+mn-lt"/>
                        </a:rPr>
                        <a:t>0.3</a:t>
                      </a:r>
                      <a:endParaRPr lang="en-GB" sz="100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kern="800" dirty="0">
                          <a:effectLst/>
                          <a:latin typeface="+mn-lt"/>
                        </a:rPr>
                        <a:t>2.5</a:t>
                      </a:r>
                      <a:endParaRPr lang="en-GB" sz="1000" dirty="0">
                        <a:effectLst/>
                        <a:latin typeface="+mn-lt"/>
                        <a:ea typeface="Times New Roman" panose="02020603050405020304" pitchFamily="18" charset="0"/>
                      </a:endParaRPr>
                    </a:p>
                  </a:txBody>
                  <a:tcPr marL="68580" marR="6858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kern="800">
                          <a:effectLst/>
                          <a:latin typeface="+mn-lt"/>
                        </a:rPr>
                        <a:t>29</a:t>
                      </a:r>
                      <a:endParaRPr lang="en-GB" sz="100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dirty="0">
                          <a:effectLst/>
                          <a:latin typeface="+mn-lt"/>
                          <a:ea typeface="Times New Roman" panose="02020603050405020304" pitchFamily="18" charset="0"/>
                        </a:rPr>
                        <a:t>&lt; 5.5</a:t>
                      </a: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205102">
                <a:tc>
                  <a:txBody>
                    <a:bodyPr/>
                    <a:lstStyle/>
                    <a:p>
                      <a:pPr algn="ctr">
                        <a:spcBef>
                          <a:spcPts val="300"/>
                        </a:spcBef>
                        <a:spcAft>
                          <a:spcPts val="0"/>
                        </a:spcAft>
                      </a:pPr>
                      <a:r>
                        <a:rPr lang="en-GB" sz="1000" kern="800" dirty="0" err="1">
                          <a:effectLst/>
                          <a:latin typeface="+mn-lt"/>
                        </a:rPr>
                        <a:t>Buncher</a:t>
                      </a:r>
                      <a:endParaRPr lang="en-GB" sz="10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kern="800" dirty="0">
                          <a:effectLst/>
                          <a:latin typeface="+mn-lt"/>
                        </a:rPr>
                        <a:t>0.3</a:t>
                      </a:r>
                      <a:endParaRPr lang="en-GB" sz="10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kern="800" dirty="0">
                          <a:effectLst/>
                          <a:latin typeface="+mn-lt"/>
                        </a:rPr>
                        <a:t>2.5</a:t>
                      </a:r>
                      <a:endParaRPr lang="en-GB" sz="1000" dirty="0">
                        <a:effectLst/>
                        <a:latin typeface="+mn-lt"/>
                        <a:ea typeface="Times New Roman" panose="02020603050405020304" pitchFamily="18" charset="0"/>
                      </a:endParaRPr>
                    </a:p>
                  </a:txBody>
                  <a:tcPr marL="68580" marR="6858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kern="800">
                          <a:effectLst/>
                          <a:latin typeface="+mn-lt"/>
                        </a:rPr>
                        <a:t>1.3</a:t>
                      </a:r>
                      <a:endParaRPr lang="en-GB" sz="100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dirty="0">
                          <a:effectLst/>
                          <a:latin typeface="+mn-lt"/>
                          <a:ea typeface="Times New Roman" panose="02020603050405020304" pitchFamily="18" charset="0"/>
                        </a:rPr>
                        <a:t>&gt; 2.5</a:t>
                      </a: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205102">
                <a:tc>
                  <a:txBody>
                    <a:bodyPr/>
                    <a:lstStyle/>
                    <a:p>
                      <a:pPr algn="ctr">
                        <a:spcBef>
                          <a:spcPts val="300"/>
                        </a:spcBef>
                        <a:spcAft>
                          <a:spcPts val="0"/>
                        </a:spcAft>
                      </a:pPr>
                      <a:r>
                        <a:rPr lang="en-GB" sz="1000" kern="800" dirty="0">
                          <a:effectLst/>
                          <a:latin typeface="+mn-lt"/>
                        </a:rPr>
                        <a:t>IHS</a:t>
                      </a:r>
                      <a:endParaRPr lang="en-GB" sz="10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kern="800" dirty="0">
                          <a:effectLst/>
                          <a:latin typeface="+mn-lt"/>
                        </a:rPr>
                        <a:t>1.2</a:t>
                      </a:r>
                      <a:endParaRPr lang="en-GB" sz="10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kern="800" dirty="0">
                          <a:effectLst/>
                          <a:latin typeface="+mn-lt"/>
                        </a:rPr>
                        <a:t>5.1</a:t>
                      </a:r>
                      <a:endParaRPr lang="en-GB" sz="1000" dirty="0">
                        <a:effectLst/>
                        <a:latin typeface="+mn-lt"/>
                        <a:ea typeface="Times New Roman" panose="02020603050405020304" pitchFamily="18" charset="0"/>
                      </a:endParaRPr>
                    </a:p>
                  </a:txBody>
                  <a:tcPr marL="68580" marR="6858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kern="800" dirty="0">
                          <a:effectLst/>
                          <a:latin typeface="+mn-lt"/>
                        </a:rPr>
                        <a:t>40</a:t>
                      </a:r>
                      <a:endParaRPr lang="en-GB" sz="10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dirty="0">
                          <a:effectLst/>
                          <a:latin typeface="+mn-lt"/>
                          <a:ea typeface="Times New Roman" panose="02020603050405020304" pitchFamily="18" charset="0"/>
                        </a:rPr>
                        <a:t>&lt; 4.5</a:t>
                      </a: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205102">
                <a:tc>
                  <a:txBody>
                    <a:bodyPr/>
                    <a:lstStyle/>
                    <a:p>
                      <a:pPr algn="ctr">
                        <a:spcBef>
                          <a:spcPts val="300"/>
                        </a:spcBef>
                        <a:spcAft>
                          <a:spcPts val="0"/>
                        </a:spcAft>
                      </a:pPr>
                      <a:r>
                        <a:rPr lang="en-GB" sz="1000" kern="800">
                          <a:effectLst/>
                          <a:latin typeface="+mn-lt"/>
                        </a:rPr>
                        <a:t>7gap1</a:t>
                      </a:r>
                      <a:endParaRPr lang="en-GB" sz="100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kern="800" dirty="0">
                          <a:effectLst/>
                          <a:latin typeface="+mn-lt"/>
                        </a:rPr>
                        <a:t>1.55</a:t>
                      </a:r>
                      <a:endParaRPr lang="en-GB" sz="10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kern="800">
                          <a:effectLst/>
                          <a:latin typeface="+mn-lt"/>
                        </a:rPr>
                        <a:t>5.7</a:t>
                      </a:r>
                      <a:endParaRPr lang="en-GB" sz="1000">
                        <a:effectLst/>
                        <a:latin typeface="+mn-lt"/>
                        <a:ea typeface="Times New Roman" panose="02020603050405020304" pitchFamily="18" charset="0"/>
                      </a:endParaRPr>
                    </a:p>
                  </a:txBody>
                  <a:tcPr marL="68580" marR="6858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kern="800">
                          <a:effectLst/>
                          <a:latin typeface="+mn-lt"/>
                        </a:rPr>
                        <a:t>60</a:t>
                      </a:r>
                      <a:endParaRPr lang="en-GB" sz="100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dirty="0">
                          <a:effectLst/>
                          <a:latin typeface="+mn-lt"/>
                          <a:ea typeface="Times New Roman" panose="02020603050405020304" pitchFamily="18" charset="0"/>
                        </a:rPr>
                        <a:t>&gt; 2.5</a:t>
                      </a: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205102">
                <a:tc>
                  <a:txBody>
                    <a:bodyPr/>
                    <a:lstStyle/>
                    <a:p>
                      <a:pPr algn="ctr">
                        <a:spcBef>
                          <a:spcPts val="300"/>
                        </a:spcBef>
                        <a:spcAft>
                          <a:spcPts val="0"/>
                        </a:spcAft>
                      </a:pPr>
                      <a:r>
                        <a:rPr lang="en-GB" sz="1000" kern="800">
                          <a:effectLst/>
                          <a:latin typeface="+mn-lt"/>
                        </a:rPr>
                        <a:t>7gap2</a:t>
                      </a:r>
                      <a:endParaRPr lang="en-GB" sz="100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kern="800" dirty="0">
                          <a:effectLst/>
                          <a:latin typeface="+mn-lt"/>
                        </a:rPr>
                        <a:t>1.88</a:t>
                      </a:r>
                      <a:endParaRPr lang="en-GB" sz="10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kern="800" dirty="0">
                          <a:effectLst/>
                          <a:latin typeface="+mn-lt"/>
                        </a:rPr>
                        <a:t>6.3</a:t>
                      </a:r>
                      <a:endParaRPr lang="en-GB" sz="1000" dirty="0">
                        <a:effectLst/>
                        <a:latin typeface="+mn-lt"/>
                        <a:ea typeface="Times New Roman" panose="02020603050405020304" pitchFamily="18" charset="0"/>
                      </a:endParaRPr>
                    </a:p>
                  </a:txBody>
                  <a:tcPr marL="68580" marR="6858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kern="800" dirty="0">
                          <a:effectLst/>
                          <a:latin typeface="+mn-lt"/>
                        </a:rPr>
                        <a:t>60</a:t>
                      </a:r>
                      <a:endParaRPr lang="en-GB" sz="10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300"/>
                        </a:spcBef>
                        <a:spcAft>
                          <a:spcPts val="0"/>
                        </a:spcAft>
                        <a:buClrTx/>
                        <a:buSzTx/>
                        <a:buFontTx/>
                        <a:buNone/>
                        <a:tabLst/>
                        <a:defRPr/>
                      </a:pPr>
                      <a:r>
                        <a:rPr lang="en-GB" sz="1000" dirty="0">
                          <a:effectLst/>
                          <a:latin typeface="+mn-lt"/>
                          <a:ea typeface="Times New Roman" panose="02020603050405020304" pitchFamily="18" charset="0"/>
                        </a:rPr>
                        <a:t>&gt; 2.5</a:t>
                      </a: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205102">
                <a:tc>
                  <a:txBody>
                    <a:bodyPr/>
                    <a:lstStyle/>
                    <a:p>
                      <a:pPr algn="ctr">
                        <a:spcBef>
                          <a:spcPts val="300"/>
                        </a:spcBef>
                        <a:spcAft>
                          <a:spcPts val="0"/>
                        </a:spcAft>
                      </a:pPr>
                      <a:r>
                        <a:rPr lang="en-GB" sz="1000" kern="800">
                          <a:effectLst/>
                          <a:latin typeface="+mn-lt"/>
                        </a:rPr>
                        <a:t>7gap3</a:t>
                      </a:r>
                      <a:endParaRPr lang="en-GB" sz="100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kern="800">
                          <a:effectLst/>
                          <a:latin typeface="+mn-lt"/>
                        </a:rPr>
                        <a:t>2.2</a:t>
                      </a:r>
                      <a:endParaRPr lang="en-GB" sz="100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kern="800" dirty="0">
                          <a:effectLst/>
                          <a:latin typeface="+mn-lt"/>
                        </a:rPr>
                        <a:t>6.8</a:t>
                      </a:r>
                      <a:endParaRPr lang="en-GB" sz="1000" dirty="0">
                        <a:effectLst/>
                        <a:latin typeface="+mn-lt"/>
                        <a:ea typeface="Times New Roman" panose="02020603050405020304" pitchFamily="18" charset="0"/>
                      </a:endParaRPr>
                    </a:p>
                  </a:txBody>
                  <a:tcPr marL="68580" marR="6858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kern="800" dirty="0">
                          <a:effectLst/>
                          <a:latin typeface="+mn-lt"/>
                        </a:rPr>
                        <a:t>60</a:t>
                      </a:r>
                      <a:endParaRPr lang="en-GB" sz="10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300"/>
                        </a:spcBef>
                        <a:spcAft>
                          <a:spcPts val="0"/>
                        </a:spcAft>
                        <a:buClrTx/>
                        <a:buSzTx/>
                        <a:buFontTx/>
                        <a:buNone/>
                        <a:tabLst/>
                        <a:defRPr/>
                      </a:pPr>
                      <a:r>
                        <a:rPr lang="en-GB" sz="1000" dirty="0">
                          <a:effectLst/>
                          <a:latin typeface="+mn-lt"/>
                          <a:ea typeface="Times New Roman" panose="02020603050405020304" pitchFamily="18" charset="0"/>
                        </a:rPr>
                        <a:t>&gt; 2.5</a:t>
                      </a: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r h="205102">
                <a:tc>
                  <a:txBody>
                    <a:bodyPr/>
                    <a:lstStyle/>
                    <a:p>
                      <a:pPr algn="ctr">
                        <a:spcBef>
                          <a:spcPts val="300"/>
                        </a:spcBef>
                        <a:spcAft>
                          <a:spcPts val="0"/>
                        </a:spcAft>
                      </a:pPr>
                      <a:r>
                        <a:rPr lang="en-GB" sz="1000" kern="800" dirty="0">
                          <a:effectLst/>
                          <a:latin typeface="+mn-lt"/>
                        </a:rPr>
                        <a:t>9gap</a:t>
                      </a:r>
                      <a:endParaRPr lang="en-GB" sz="10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kern="800" dirty="0">
                          <a:effectLst/>
                          <a:latin typeface="+mn-lt"/>
                        </a:rPr>
                        <a:t>2.85 </a:t>
                      </a:r>
                      <a:endParaRPr lang="en-GB" sz="10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kern="800" dirty="0">
                          <a:effectLst/>
                          <a:latin typeface="+mn-lt"/>
                        </a:rPr>
                        <a:t>7.8</a:t>
                      </a:r>
                      <a:endParaRPr lang="en-GB" sz="1000" dirty="0">
                        <a:effectLst/>
                        <a:latin typeface="+mn-lt"/>
                        <a:ea typeface="Times New Roman" panose="02020603050405020304" pitchFamily="18" charset="0"/>
                      </a:endParaRPr>
                    </a:p>
                  </a:txBody>
                  <a:tcPr marL="68580" marR="6858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kern="800" dirty="0">
                          <a:effectLst/>
                          <a:latin typeface="+mn-lt"/>
                        </a:rPr>
                        <a:t>71</a:t>
                      </a:r>
                      <a:endParaRPr lang="en-GB" sz="10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300"/>
                        </a:spcBef>
                        <a:spcAft>
                          <a:spcPts val="0"/>
                        </a:spcAft>
                        <a:buClrTx/>
                        <a:buSzTx/>
                        <a:buFontTx/>
                        <a:buNone/>
                        <a:tabLst/>
                        <a:defRPr/>
                      </a:pPr>
                      <a:r>
                        <a:rPr lang="en-GB" sz="1000" dirty="0">
                          <a:effectLst/>
                          <a:latin typeface="+mn-lt"/>
                          <a:ea typeface="Times New Roman" panose="02020603050405020304" pitchFamily="18" charset="0"/>
                        </a:rPr>
                        <a:t>&gt; 2.5</a:t>
                      </a: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7"/>
                  </a:ext>
                </a:extLst>
              </a:tr>
            </a:tbl>
          </a:graphicData>
        </a:graphic>
      </p:graphicFrame>
      <p:cxnSp>
        <p:nvCxnSpPr>
          <p:cNvPr id="17" name="Straight Arrow Connector 16">
            <a:extLst>
              <a:ext uri="{FF2B5EF4-FFF2-40B4-BE49-F238E27FC236}">
                <a16:creationId xmlns:a16="http://schemas.microsoft.com/office/drawing/2014/main" id="{BD4CE606-DAD6-854D-8032-590D550A12C6}"/>
              </a:ext>
            </a:extLst>
          </p:cNvPr>
          <p:cNvCxnSpPr>
            <a:stCxn id="23" idx="0"/>
          </p:cNvCxnSpPr>
          <p:nvPr/>
        </p:nvCxnSpPr>
        <p:spPr>
          <a:xfrm flipH="1" flipV="1">
            <a:off x="6836217" y="3326615"/>
            <a:ext cx="572237" cy="374947"/>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099CC1D1-E844-0B4C-89F9-09BBA281C213}"/>
              </a:ext>
            </a:extLst>
          </p:cNvPr>
          <p:cNvSpPr txBox="1"/>
          <p:nvPr/>
        </p:nvSpPr>
        <p:spPr>
          <a:xfrm>
            <a:off x="8153400" y="1708311"/>
            <a:ext cx="731849" cy="241980"/>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dirty="0"/>
              <a:t>REX-EBIS</a:t>
            </a:r>
            <a:endParaRPr lang="en-GB" sz="1100" dirty="0"/>
          </a:p>
        </p:txBody>
      </p:sp>
      <p:sp>
        <p:nvSpPr>
          <p:cNvPr id="19" name="TextBox 18">
            <a:extLst>
              <a:ext uri="{FF2B5EF4-FFF2-40B4-BE49-F238E27FC236}">
                <a16:creationId xmlns:a16="http://schemas.microsoft.com/office/drawing/2014/main" id="{8DE0DE44-B172-B44C-9E85-C5D4CB6FBC49}"/>
              </a:ext>
            </a:extLst>
          </p:cNvPr>
          <p:cNvSpPr txBox="1"/>
          <p:nvPr/>
        </p:nvSpPr>
        <p:spPr>
          <a:xfrm>
            <a:off x="8335247" y="3014700"/>
            <a:ext cx="806140" cy="241980"/>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a:t>REX-TRAP</a:t>
            </a:r>
            <a:endParaRPr lang="en-GB" sz="1100" dirty="0"/>
          </a:p>
        </p:txBody>
      </p:sp>
      <p:sp>
        <p:nvSpPr>
          <p:cNvPr id="20" name="TextBox 19">
            <a:extLst>
              <a:ext uri="{FF2B5EF4-FFF2-40B4-BE49-F238E27FC236}">
                <a16:creationId xmlns:a16="http://schemas.microsoft.com/office/drawing/2014/main" id="{EFFF8399-BE22-1B4E-9699-2766D4C83906}"/>
              </a:ext>
            </a:extLst>
          </p:cNvPr>
          <p:cNvSpPr txBox="1"/>
          <p:nvPr/>
        </p:nvSpPr>
        <p:spPr>
          <a:xfrm rot="20807440">
            <a:off x="6231315" y="2340677"/>
            <a:ext cx="806140" cy="241980"/>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dirty="0"/>
              <a:t>REX </a:t>
            </a:r>
            <a:r>
              <a:rPr lang="en-US" sz="1100" dirty="0" err="1"/>
              <a:t>linac</a:t>
            </a:r>
            <a:endParaRPr lang="en-GB" sz="1100" dirty="0"/>
          </a:p>
        </p:txBody>
      </p:sp>
      <p:cxnSp>
        <p:nvCxnSpPr>
          <p:cNvPr id="21" name="Straight Arrow Connector 20">
            <a:extLst>
              <a:ext uri="{FF2B5EF4-FFF2-40B4-BE49-F238E27FC236}">
                <a16:creationId xmlns:a16="http://schemas.microsoft.com/office/drawing/2014/main" id="{B7F6C27B-ED54-6B48-BCF9-E81552600CBC}"/>
              </a:ext>
            </a:extLst>
          </p:cNvPr>
          <p:cNvCxnSpPr/>
          <p:nvPr/>
        </p:nvCxnSpPr>
        <p:spPr>
          <a:xfrm flipH="1">
            <a:off x="5754212" y="2448765"/>
            <a:ext cx="1810056" cy="451397"/>
          </a:xfrm>
          <a:prstGeom prst="straightConnector1">
            <a:avLst/>
          </a:prstGeom>
          <a:ln w="19050">
            <a:solidFill>
              <a:srgbClr val="FF0000"/>
            </a:solidFill>
            <a:headEnd type="stealth" w="lg" len="lg"/>
            <a:tailEnd type="stealth" w="lg" len="lg"/>
          </a:ln>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96F31EEA-0000-224D-BF3E-14C1A0A756A4}"/>
              </a:ext>
            </a:extLst>
          </p:cNvPr>
          <p:cNvSpPr txBox="1"/>
          <p:nvPr/>
        </p:nvSpPr>
        <p:spPr>
          <a:xfrm>
            <a:off x="7564268" y="3025287"/>
            <a:ext cx="717184" cy="411257"/>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a:t>REX separator</a:t>
            </a:r>
            <a:endParaRPr lang="en-GB" sz="1100" dirty="0"/>
          </a:p>
        </p:txBody>
      </p:sp>
      <p:pic>
        <p:nvPicPr>
          <p:cNvPr id="23" name="Picture 22">
            <a:extLst>
              <a:ext uri="{FF2B5EF4-FFF2-40B4-BE49-F238E27FC236}">
                <a16:creationId xmlns:a16="http://schemas.microsoft.com/office/drawing/2014/main" id="{F1242D32-B700-5D4A-8904-EFF3BD6000D9}"/>
              </a:ext>
            </a:extLst>
          </p:cNvPr>
          <p:cNvPicPr>
            <a:picLocks noChangeAspect="1"/>
          </p:cNvPicPr>
          <p:nvPr/>
        </p:nvPicPr>
        <p:blipFill>
          <a:blip r:embed="rId5"/>
          <a:stretch>
            <a:fillRect/>
          </a:stretch>
        </p:blipFill>
        <p:spPr>
          <a:xfrm>
            <a:off x="5754212" y="3701562"/>
            <a:ext cx="3308483" cy="2481362"/>
          </a:xfrm>
          <a:prstGeom prst="rect">
            <a:avLst/>
          </a:prstGeom>
          <a:ln>
            <a:solidFill>
              <a:srgbClr val="FF0000"/>
            </a:solidFill>
          </a:ln>
        </p:spPr>
      </p:pic>
    </p:spTree>
    <p:extLst>
      <p:ext uri="{BB962C8B-B14F-4D97-AF65-F5344CB8AC3E}">
        <p14:creationId xmlns:p14="http://schemas.microsoft.com/office/powerpoint/2010/main" val="838273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42">
            <a:extLst>
              <a:ext uri="{FF2B5EF4-FFF2-40B4-BE49-F238E27FC236}">
                <a16:creationId xmlns:a16="http://schemas.microsoft.com/office/drawing/2014/main" id="{EA835FD3-9E67-3F49-A46F-E163BBADB9C1}"/>
              </a:ext>
            </a:extLst>
          </p:cNvPr>
          <p:cNvPicPr>
            <a:picLocks noChangeAspect="1"/>
          </p:cNvPicPr>
          <p:nvPr/>
        </p:nvPicPr>
        <p:blipFill rotWithShape="1">
          <a:blip r:embed="rId2">
            <a:extLst>
              <a:ext uri="{28A0092B-C50C-407E-A947-70E740481C1C}">
                <a14:useLocalDpi xmlns:a14="http://schemas.microsoft.com/office/drawing/2010/main" val="0"/>
              </a:ext>
            </a:extLst>
          </a:blip>
          <a:srcRect t="2818" b="2424"/>
          <a:stretch/>
        </p:blipFill>
        <p:spPr>
          <a:xfrm>
            <a:off x="0" y="1940915"/>
            <a:ext cx="9144000" cy="4476750"/>
          </a:xfrm>
          <a:prstGeom prst="rect">
            <a:avLst/>
          </a:prstGeom>
        </p:spPr>
      </p:pic>
      <p:pic>
        <p:nvPicPr>
          <p:cNvPr id="41" name="Picture 40"/>
          <p:cNvPicPr>
            <a:picLocks noChangeAspect="1"/>
          </p:cNvPicPr>
          <p:nvPr/>
        </p:nvPicPr>
        <p:blipFill>
          <a:blip r:embed="rId3" cstate="print"/>
          <a:stretch>
            <a:fillRect/>
          </a:stretch>
        </p:blipFill>
        <p:spPr>
          <a:xfrm>
            <a:off x="8260984" y="15810"/>
            <a:ext cx="880432" cy="878306"/>
          </a:xfrm>
          <a:prstGeom prst="rect">
            <a:avLst/>
          </a:prstGeom>
        </p:spPr>
      </p:pic>
      <p:sp>
        <p:nvSpPr>
          <p:cNvPr id="33" name="Subtitle 2">
            <a:extLst>
              <a:ext uri="{FF2B5EF4-FFF2-40B4-BE49-F238E27FC236}">
                <a16:creationId xmlns:a16="http://schemas.microsoft.com/office/drawing/2014/main" id="{F86B1BA7-04B8-1A48-847F-C78E8E12DA41}"/>
              </a:ext>
            </a:extLst>
          </p:cNvPr>
          <p:cNvSpPr txBox="1">
            <a:spLocks/>
          </p:cNvSpPr>
          <p:nvPr/>
        </p:nvSpPr>
        <p:spPr>
          <a:xfrm>
            <a:off x="3505200" y="6501394"/>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a:t>J. Alberto Rodriguez – JAP Workshop 2023, Montreux – 07.12.2023</a:t>
            </a:r>
          </a:p>
        </p:txBody>
      </p:sp>
      <p:pic>
        <p:nvPicPr>
          <p:cNvPr id="39" name="Picture 38">
            <a:extLst>
              <a:ext uri="{FF2B5EF4-FFF2-40B4-BE49-F238E27FC236}">
                <a16:creationId xmlns:a16="http://schemas.microsoft.com/office/drawing/2014/main" id="{74C33B37-702E-B840-B292-BC58F1DF1A53}"/>
              </a:ext>
            </a:extLst>
          </p:cNvPr>
          <p:cNvPicPr>
            <a:picLocks noChangeAspect="1"/>
          </p:cNvPicPr>
          <p:nvPr/>
        </p:nvPicPr>
        <p:blipFill>
          <a:blip r:embed="rId4"/>
          <a:stretch>
            <a:fillRect/>
          </a:stretch>
        </p:blipFill>
        <p:spPr>
          <a:xfrm>
            <a:off x="0" y="6323484"/>
            <a:ext cx="2228832" cy="534516"/>
          </a:xfrm>
          <a:prstGeom prst="rect">
            <a:avLst/>
          </a:prstGeom>
        </p:spPr>
      </p:pic>
      <p:sp>
        <p:nvSpPr>
          <p:cNvPr id="87" name="TextBox 86">
            <a:extLst>
              <a:ext uri="{FF2B5EF4-FFF2-40B4-BE49-F238E27FC236}">
                <a16:creationId xmlns:a16="http://schemas.microsoft.com/office/drawing/2014/main" id="{7011CBF9-6860-D744-8D0B-8EC137EC1E23}"/>
              </a:ext>
            </a:extLst>
          </p:cNvPr>
          <p:cNvSpPr txBox="1"/>
          <p:nvPr/>
        </p:nvSpPr>
        <p:spPr>
          <a:xfrm>
            <a:off x="77948" y="577232"/>
            <a:ext cx="9066052" cy="1323439"/>
          </a:xfrm>
          <a:prstGeom prst="rect">
            <a:avLst/>
          </a:prstGeom>
          <a:noFill/>
          <a:ln>
            <a:noFill/>
          </a:ln>
        </p:spPr>
        <p:txBody>
          <a:bodyPr wrap="square" rtlCol="0">
            <a:spAutoFit/>
          </a:bodyPr>
          <a:lstStyle/>
          <a:p>
            <a:pPr>
              <a:spcBef>
                <a:spcPts val="300"/>
              </a:spcBef>
            </a:pPr>
            <a:r>
              <a:rPr lang="en-GB" sz="1400" dirty="0">
                <a:solidFill>
                  <a:schemeClr val="tx2"/>
                </a:solidFill>
              </a:rPr>
              <a:t>The </a:t>
            </a:r>
            <a:r>
              <a:rPr lang="en-GB" sz="1400" b="1" dirty="0">
                <a:solidFill>
                  <a:schemeClr val="tx2"/>
                </a:solidFill>
              </a:rPr>
              <a:t>HIE-ISOLDE superconducting </a:t>
            </a:r>
            <a:r>
              <a:rPr lang="en-GB" sz="1400" b="1" dirty="0" err="1">
                <a:solidFill>
                  <a:schemeClr val="tx2"/>
                </a:solidFill>
              </a:rPr>
              <a:t>linac</a:t>
            </a:r>
            <a:r>
              <a:rPr lang="en-GB" sz="1400" b="1" dirty="0">
                <a:solidFill>
                  <a:schemeClr val="tx2"/>
                </a:solidFill>
              </a:rPr>
              <a:t> and HEBT lines (project completed in 2018)</a:t>
            </a:r>
            <a:r>
              <a:rPr lang="en-GB" sz="1400" dirty="0">
                <a:solidFill>
                  <a:schemeClr val="tx2"/>
                </a:solidFill>
              </a:rPr>
              <a:t>:</a:t>
            </a:r>
          </a:p>
          <a:p>
            <a:pPr marL="285750" indent="-285750">
              <a:spcBef>
                <a:spcPts val="300"/>
              </a:spcBef>
              <a:buFont typeface="Wingdings" panose="05000000000000000000" pitchFamily="2" charset="2"/>
              <a:buChar char="Ø"/>
            </a:pPr>
            <a:r>
              <a:rPr lang="en-GB" sz="1400" dirty="0">
                <a:solidFill>
                  <a:schemeClr val="tx2"/>
                </a:solidFill>
              </a:rPr>
              <a:t>Cavities: Quarter Wave Resonators (QWR) made of a copper substrate with sputtered niobium.</a:t>
            </a:r>
          </a:p>
          <a:p>
            <a:pPr marL="285750" indent="-285750">
              <a:spcBef>
                <a:spcPts val="300"/>
              </a:spcBef>
              <a:buFont typeface="Wingdings" panose="05000000000000000000" pitchFamily="2" charset="2"/>
              <a:buChar char="Ø"/>
            </a:pPr>
            <a:r>
              <a:rPr lang="en-GB" sz="1400" dirty="0">
                <a:solidFill>
                  <a:schemeClr val="tx2"/>
                </a:solidFill>
              </a:rPr>
              <a:t>Cryomodule: one SC solenoid and 5 QWR that can be phased independently.</a:t>
            </a:r>
          </a:p>
          <a:p>
            <a:pPr marL="285750" indent="-285750">
              <a:spcBef>
                <a:spcPts val="300"/>
              </a:spcBef>
              <a:buFont typeface="Wingdings" panose="05000000000000000000" pitchFamily="2" charset="2"/>
              <a:buChar char="Ø"/>
            </a:pPr>
            <a:r>
              <a:rPr lang="en-GB" sz="1400" b="1" dirty="0">
                <a:solidFill>
                  <a:schemeClr val="tx2"/>
                </a:solidFill>
              </a:rPr>
              <a:t>Nominal energy: 9.2 MeV/u (A/q = 4.5), 14.2 MeV/u (A/q = 2.5). Operational 2023: ~7.2 MeV/u (A/q = 4.5). </a:t>
            </a:r>
          </a:p>
          <a:p>
            <a:pPr marL="285750" indent="-285750">
              <a:spcBef>
                <a:spcPts val="300"/>
              </a:spcBef>
              <a:buFont typeface="Wingdings" panose="05000000000000000000" pitchFamily="2" charset="2"/>
              <a:buChar char="Ø"/>
            </a:pPr>
            <a:r>
              <a:rPr lang="en-GB" sz="1400" dirty="0">
                <a:solidFill>
                  <a:schemeClr val="tx2"/>
                </a:solidFill>
              </a:rPr>
              <a:t>Diagnostics: scanning slits, collimators, stripping foils, silicon detectors and FCs.</a:t>
            </a:r>
          </a:p>
        </p:txBody>
      </p:sp>
      <p:sp>
        <p:nvSpPr>
          <p:cNvPr id="42" name="TextBox 41">
            <a:extLst>
              <a:ext uri="{FF2B5EF4-FFF2-40B4-BE49-F238E27FC236}">
                <a16:creationId xmlns:a16="http://schemas.microsoft.com/office/drawing/2014/main" id="{A8642F88-68E5-EA4E-AD65-721F5B6D32EC}"/>
              </a:ext>
            </a:extLst>
          </p:cNvPr>
          <p:cNvSpPr txBox="1"/>
          <p:nvPr/>
        </p:nvSpPr>
        <p:spPr>
          <a:xfrm>
            <a:off x="125988" y="166392"/>
            <a:ext cx="8865612" cy="400110"/>
          </a:xfrm>
          <a:prstGeom prst="rect">
            <a:avLst/>
          </a:prstGeom>
          <a:noFill/>
        </p:spPr>
        <p:txBody>
          <a:bodyPr wrap="square" rtlCol="0">
            <a:spAutoFit/>
          </a:bodyPr>
          <a:lstStyle/>
          <a:p>
            <a:r>
              <a:rPr lang="en-GB" sz="2000" b="1" u="sng" dirty="0"/>
              <a:t>The REX/HIE-ISOLDE post-accelerator:</a:t>
            </a:r>
          </a:p>
        </p:txBody>
      </p:sp>
      <p:sp>
        <p:nvSpPr>
          <p:cNvPr id="18" name="TextBox 17">
            <a:extLst>
              <a:ext uri="{FF2B5EF4-FFF2-40B4-BE49-F238E27FC236}">
                <a16:creationId xmlns:a16="http://schemas.microsoft.com/office/drawing/2014/main" id="{099CC1D1-E844-0B4C-89F9-09BBA281C213}"/>
              </a:ext>
            </a:extLst>
          </p:cNvPr>
          <p:cNvSpPr txBox="1"/>
          <p:nvPr/>
        </p:nvSpPr>
        <p:spPr>
          <a:xfrm>
            <a:off x="8153400" y="1708311"/>
            <a:ext cx="731849" cy="241980"/>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dirty="0"/>
              <a:t>REX-EBIS</a:t>
            </a:r>
            <a:endParaRPr lang="en-GB" sz="1100" dirty="0"/>
          </a:p>
        </p:txBody>
      </p:sp>
      <p:sp>
        <p:nvSpPr>
          <p:cNvPr id="19" name="TextBox 18">
            <a:extLst>
              <a:ext uri="{FF2B5EF4-FFF2-40B4-BE49-F238E27FC236}">
                <a16:creationId xmlns:a16="http://schemas.microsoft.com/office/drawing/2014/main" id="{8DE0DE44-B172-B44C-9E85-C5D4CB6FBC49}"/>
              </a:ext>
            </a:extLst>
          </p:cNvPr>
          <p:cNvSpPr txBox="1"/>
          <p:nvPr/>
        </p:nvSpPr>
        <p:spPr>
          <a:xfrm>
            <a:off x="8335247" y="3014700"/>
            <a:ext cx="806140" cy="241980"/>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a:t>REX-TRAP</a:t>
            </a:r>
            <a:endParaRPr lang="en-GB" sz="1100" dirty="0"/>
          </a:p>
        </p:txBody>
      </p:sp>
      <p:sp>
        <p:nvSpPr>
          <p:cNvPr id="20" name="TextBox 19">
            <a:extLst>
              <a:ext uri="{FF2B5EF4-FFF2-40B4-BE49-F238E27FC236}">
                <a16:creationId xmlns:a16="http://schemas.microsoft.com/office/drawing/2014/main" id="{EFFF8399-BE22-1B4E-9699-2766D4C83906}"/>
              </a:ext>
            </a:extLst>
          </p:cNvPr>
          <p:cNvSpPr txBox="1"/>
          <p:nvPr/>
        </p:nvSpPr>
        <p:spPr>
          <a:xfrm rot="20807440">
            <a:off x="6231315" y="2340677"/>
            <a:ext cx="806140" cy="241980"/>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dirty="0"/>
              <a:t>REX </a:t>
            </a:r>
            <a:r>
              <a:rPr lang="en-US" sz="1100" dirty="0" err="1"/>
              <a:t>linac</a:t>
            </a:r>
            <a:endParaRPr lang="en-GB" sz="1100" dirty="0"/>
          </a:p>
        </p:txBody>
      </p:sp>
      <p:cxnSp>
        <p:nvCxnSpPr>
          <p:cNvPr id="21" name="Straight Arrow Connector 20">
            <a:extLst>
              <a:ext uri="{FF2B5EF4-FFF2-40B4-BE49-F238E27FC236}">
                <a16:creationId xmlns:a16="http://schemas.microsoft.com/office/drawing/2014/main" id="{B7F6C27B-ED54-6B48-BCF9-E81552600CBC}"/>
              </a:ext>
            </a:extLst>
          </p:cNvPr>
          <p:cNvCxnSpPr/>
          <p:nvPr/>
        </p:nvCxnSpPr>
        <p:spPr>
          <a:xfrm flipH="1">
            <a:off x="5754212" y="2448765"/>
            <a:ext cx="1810056" cy="451397"/>
          </a:xfrm>
          <a:prstGeom prst="straightConnector1">
            <a:avLst/>
          </a:prstGeom>
          <a:ln w="19050">
            <a:solidFill>
              <a:srgbClr val="FF0000"/>
            </a:solidFill>
            <a:headEnd type="stealth" w="lg" len="lg"/>
            <a:tailEnd type="stealth" w="lg" len="lg"/>
          </a:ln>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96F31EEA-0000-224D-BF3E-14C1A0A756A4}"/>
              </a:ext>
            </a:extLst>
          </p:cNvPr>
          <p:cNvSpPr txBox="1"/>
          <p:nvPr/>
        </p:nvSpPr>
        <p:spPr>
          <a:xfrm>
            <a:off x="7564268" y="3025287"/>
            <a:ext cx="717184" cy="411257"/>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a:t>REX separator</a:t>
            </a:r>
            <a:endParaRPr lang="en-GB" sz="1100" dirty="0"/>
          </a:p>
        </p:txBody>
      </p:sp>
      <p:cxnSp>
        <p:nvCxnSpPr>
          <p:cNvPr id="24" name="Straight Arrow Connector 23">
            <a:extLst>
              <a:ext uri="{FF2B5EF4-FFF2-40B4-BE49-F238E27FC236}">
                <a16:creationId xmlns:a16="http://schemas.microsoft.com/office/drawing/2014/main" id="{3E7FAD52-3EC2-024B-BC44-34ED3BAC824D}"/>
              </a:ext>
            </a:extLst>
          </p:cNvPr>
          <p:cNvCxnSpPr/>
          <p:nvPr/>
        </p:nvCxnSpPr>
        <p:spPr>
          <a:xfrm flipH="1" flipV="1">
            <a:off x="5902337" y="3878119"/>
            <a:ext cx="1164115" cy="222104"/>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pic>
        <p:nvPicPr>
          <p:cNvPr id="25" name="Picture 24">
            <a:extLst>
              <a:ext uri="{FF2B5EF4-FFF2-40B4-BE49-F238E27FC236}">
                <a16:creationId xmlns:a16="http://schemas.microsoft.com/office/drawing/2014/main" id="{33E8FF7D-07A1-3540-BDBA-12D49D66A797}"/>
              </a:ext>
            </a:extLst>
          </p:cNvPr>
          <p:cNvPicPr>
            <a:picLocks noChangeAspect="1"/>
          </p:cNvPicPr>
          <p:nvPr/>
        </p:nvPicPr>
        <p:blipFill rotWithShape="1">
          <a:blip r:embed="rId5"/>
          <a:srcRect b="15705"/>
          <a:stretch/>
        </p:blipFill>
        <p:spPr>
          <a:xfrm>
            <a:off x="7088222" y="3617741"/>
            <a:ext cx="1917297" cy="2539200"/>
          </a:xfrm>
          <a:prstGeom prst="rect">
            <a:avLst/>
          </a:prstGeom>
          <a:ln w="9525">
            <a:solidFill>
              <a:srgbClr val="FF0000"/>
            </a:solidFill>
          </a:ln>
        </p:spPr>
      </p:pic>
      <p:cxnSp>
        <p:nvCxnSpPr>
          <p:cNvPr id="26" name="Straight Arrow Connector 25">
            <a:extLst>
              <a:ext uri="{FF2B5EF4-FFF2-40B4-BE49-F238E27FC236}">
                <a16:creationId xmlns:a16="http://schemas.microsoft.com/office/drawing/2014/main" id="{E31BBCF9-D100-084E-B1DF-97891AB0EA01}"/>
              </a:ext>
            </a:extLst>
          </p:cNvPr>
          <p:cNvCxnSpPr/>
          <p:nvPr/>
        </p:nvCxnSpPr>
        <p:spPr>
          <a:xfrm flipV="1">
            <a:off x="2490298" y="3640408"/>
            <a:ext cx="1319702" cy="45390"/>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27" name="TextBox 26">
            <a:extLst>
              <a:ext uri="{FF2B5EF4-FFF2-40B4-BE49-F238E27FC236}">
                <a16:creationId xmlns:a16="http://schemas.microsoft.com/office/drawing/2014/main" id="{56BB25CC-3945-3246-A249-C7BB290715D4}"/>
              </a:ext>
            </a:extLst>
          </p:cNvPr>
          <p:cNvSpPr txBox="1"/>
          <p:nvPr/>
        </p:nvSpPr>
        <p:spPr>
          <a:xfrm>
            <a:off x="4092768" y="4027302"/>
            <a:ext cx="413163" cy="241980"/>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dirty="0"/>
              <a:t>2018</a:t>
            </a:r>
            <a:endParaRPr lang="en-GB" sz="1100" dirty="0"/>
          </a:p>
        </p:txBody>
      </p:sp>
      <p:sp>
        <p:nvSpPr>
          <p:cNvPr id="28" name="TextBox 27">
            <a:extLst>
              <a:ext uri="{FF2B5EF4-FFF2-40B4-BE49-F238E27FC236}">
                <a16:creationId xmlns:a16="http://schemas.microsoft.com/office/drawing/2014/main" id="{DB65516B-58B9-B747-8684-3B897A9D3584}"/>
              </a:ext>
            </a:extLst>
          </p:cNvPr>
          <p:cNvSpPr txBox="1"/>
          <p:nvPr/>
        </p:nvSpPr>
        <p:spPr>
          <a:xfrm>
            <a:off x="4562612" y="3881554"/>
            <a:ext cx="413163" cy="241980"/>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dirty="0"/>
              <a:t>2017</a:t>
            </a:r>
            <a:endParaRPr lang="en-GB" sz="1100" dirty="0"/>
          </a:p>
        </p:txBody>
      </p:sp>
      <p:sp>
        <p:nvSpPr>
          <p:cNvPr id="29" name="TextBox 28">
            <a:extLst>
              <a:ext uri="{FF2B5EF4-FFF2-40B4-BE49-F238E27FC236}">
                <a16:creationId xmlns:a16="http://schemas.microsoft.com/office/drawing/2014/main" id="{58C0D508-6E02-B344-AC0D-8C066B8CEA31}"/>
              </a:ext>
            </a:extLst>
          </p:cNvPr>
          <p:cNvSpPr txBox="1"/>
          <p:nvPr/>
        </p:nvSpPr>
        <p:spPr>
          <a:xfrm>
            <a:off x="5016917" y="3757129"/>
            <a:ext cx="413163" cy="241980"/>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dirty="0"/>
              <a:t>2016</a:t>
            </a:r>
            <a:endParaRPr lang="en-GB" sz="1100" dirty="0"/>
          </a:p>
        </p:txBody>
      </p:sp>
      <p:sp>
        <p:nvSpPr>
          <p:cNvPr id="30" name="TextBox 29">
            <a:extLst>
              <a:ext uri="{FF2B5EF4-FFF2-40B4-BE49-F238E27FC236}">
                <a16:creationId xmlns:a16="http://schemas.microsoft.com/office/drawing/2014/main" id="{FA05F26B-867B-7B49-A56B-47D2334B47CC}"/>
              </a:ext>
            </a:extLst>
          </p:cNvPr>
          <p:cNvSpPr txBox="1"/>
          <p:nvPr/>
        </p:nvSpPr>
        <p:spPr>
          <a:xfrm>
            <a:off x="5459627" y="3656699"/>
            <a:ext cx="413163" cy="241980"/>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a:t>2015</a:t>
            </a:r>
            <a:endParaRPr lang="en-GB" sz="1100" dirty="0"/>
          </a:p>
        </p:txBody>
      </p:sp>
      <p:sp>
        <p:nvSpPr>
          <p:cNvPr id="36" name="TextBox 35">
            <a:extLst>
              <a:ext uri="{FF2B5EF4-FFF2-40B4-BE49-F238E27FC236}">
                <a16:creationId xmlns:a16="http://schemas.microsoft.com/office/drawing/2014/main" id="{8CFDEC87-BA5B-E647-953B-567175DCCA71}"/>
              </a:ext>
            </a:extLst>
          </p:cNvPr>
          <p:cNvSpPr txBox="1"/>
          <p:nvPr/>
        </p:nvSpPr>
        <p:spPr>
          <a:xfrm rot="20807440">
            <a:off x="4104492" y="2777940"/>
            <a:ext cx="1203597" cy="241980"/>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a:t>HIE-ISOLDE </a:t>
            </a:r>
            <a:r>
              <a:rPr lang="en-US" sz="1100" dirty="0" err="1"/>
              <a:t>linac</a:t>
            </a:r>
            <a:endParaRPr lang="en-GB" sz="1100" dirty="0"/>
          </a:p>
        </p:txBody>
      </p:sp>
      <p:cxnSp>
        <p:nvCxnSpPr>
          <p:cNvPr id="37" name="Straight Arrow Connector 36">
            <a:extLst>
              <a:ext uri="{FF2B5EF4-FFF2-40B4-BE49-F238E27FC236}">
                <a16:creationId xmlns:a16="http://schemas.microsoft.com/office/drawing/2014/main" id="{DBB339FD-A0CC-EF4F-8953-5774A2C509DE}"/>
              </a:ext>
            </a:extLst>
          </p:cNvPr>
          <p:cNvCxnSpPr/>
          <p:nvPr/>
        </p:nvCxnSpPr>
        <p:spPr>
          <a:xfrm flipH="1">
            <a:off x="3810000" y="2878703"/>
            <a:ext cx="1850666" cy="481884"/>
          </a:xfrm>
          <a:prstGeom prst="straightConnector1">
            <a:avLst/>
          </a:prstGeom>
          <a:ln w="19050">
            <a:solidFill>
              <a:srgbClr val="FF0000"/>
            </a:solidFill>
            <a:headEnd type="stealth" w="lg" len="lg"/>
            <a:tailEnd type="stealth" w="lg" len="lg"/>
          </a:ln>
        </p:spPr>
        <p:style>
          <a:lnRef idx="2">
            <a:schemeClr val="accent1"/>
          </a:lnRef>
          <a:fillRef idx="0">
            <a:schemeClr val="accent1"/>
          </a:fillRef>
          <a:effectRef idx="1">
            <a:schemeClr val="accent1"/>
          </a:effectRef>
          <a:fontRef idx="minor">
            <a:schemeClr val="tx1"/>
          </a:fontRef>
        </p:style>
      </p:cxnSp>
      <p:pic>
        <p:nvPicPr>
          <p:cNvPr id="38" name="Picture 4">
            <a:extLst>
              <a:ext uri="{FF2B5EF4-FFF2-40B4-BE49-F238E27FC236}">
                <a16:creationId xmlns:a16="http://schemas.microsoft.com/office/drawing/2014/main" id="{ABA3585D-94EE-AB44-918E-7622160DC84F}"/>
              </a:ext>
            </a:extLst>
          </p:cNvPr>
          <p:cNvPicPr>
            <a:picLocks noChangeAspect="1" noChangeArrowheads="1"/>
          </p:cNvPicPr>
          <p:nvPr/>
        </p:nvPicPr>
        <p:blipFill>
          <a:blip r:embed="rId6" cstate="print"/>
          <a:srcRect/>
          <a:stretch>
            <a:fillRect/>
          </a:stretch>
        </p:blipFill>
        <p:spPr bwMode="auto">
          <a:xfrm>
            <a:off x="228600" y="2029981"/>
            <a:ext cx="2232151" cy="1997321"/>
          </a:xfrm>
          <a:prstGeom prst="rect">
            <a:avLst/>
          </a:prstGeom>
          <a:noFill/>
          <a:ln w="15875">
            <a:solidFill>
              <a:srgbClr val="FF0000"/>
            </a:solidFill>
            <a:miter lim="800000"/>
            <a:headEnd/>
            <a:tailEnd/>
          </a:ln>
        </p:spPr>
      </p:pic>
      <p:graphicFrame>
        <p:nvGraphicFramePr>
          <p:cNvPr id="40" name="Table 39">
            <a:extLst>
              <a:ext uri="{FF2B5EF4-FFF2-40B4-BE49-F238E27FC236}">
                <a16:creationId xmlns:a16="http://schemas.microsoft.com/office/drawing/2014/main" id="{A0BAC4D2-1ACA-5E43-AFB3-9C2ADB2A70ED}"/>
              </a:ext>
            </a:extLst>
          </p:cNvPr>
          <p:cNvGraphicFramePr>
            <a:graphicFrameLocks noGrp="1"/>
          </p:cNvGraphicFramePr>
          <p:nvPr>
            <p:extLst>
              <p:ext uri="{D42A27DB-BD31-4B8C-83A1-F6EECF244321}">
                <p14:modId xmlns:p14="http://schemas.microsoft.com/office/powerpoint/2010/main" val="609794475"/>
              </p:ext>
            </p:extLst>
          </p:nvPr>
        </p:nvGraphicFramePr>
        <p:xfrm>
          <a:off x="4013358" y="4406050"/>
          <a:ext cx="2817711" cy="1842350"/>
        </p:xfrm>
        <a:graphic>
          <a:graphicData uri="http://schemas.openxmlformats.org/drawingml/2006/table">
            <a:tbl>
              <a:tblPr bandRow="1">
                <a:tableStyleId>{5C22544A-7EE6-4342-B048-85BDC9FD1C3A}</a:tableStyleId>
              </a:tblPr>
              <a:tblGrid>
                <a:gridCol w="2174402">
                  <a:extLst>
                    <a:ext uri="{9D8B030D-6E8A-4147-A177-3AD203B41FA5}">
                      <a16:colId xmlns:a16="http://schemas.microsoft.com/office/drawing/2014/main" val="20000"/>
                    </a:ext>
                  </a:extLst>
                </a:gridCol>
                <a:gridCol w="643309">
                  <a:extLst>
                    <a:ext uri="{9D8B030D-6E8A-4147-A177-3AD203B41FA5}">
                      <a16:colId xmlns:a16="http://schemas.microsoft.com/office/drawing/2014/main" val="20001"/>
                    </a:ext>
                  </a:extLst>
                </a:gridCol>
              </a:tblGrid>
              <a:tr h="209063">
                <a:tc>
                  <a:txBody>
                    <a:bodyPr/>
                    <a:lstStyle/>
                    <a:p>
                      <a:r>
                        <a:rPr lang="en-US" sz="1100" dirty="0"/>
                        <a:t>f [MHz]</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100" dirty="0"/>
                        <a:t>101.28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209063">
                <a:tc>
                  <a:txBody>
                    <a:bodyPr/>
                    <a:lstStyle/>
                    <a:p>
                      <a:r>
                        <a:rPr lang="en-US" sz="1100" dirty="0"/>
                        <a:t>Geometrical</a:t>
                      </a:r>
                      <a:r>
                        <a:rPr lang="en-US" sz="1100" baseline="0" dirty="0"/>
                        <a:t> b</a:t>
                      </a:r>
                      <a:r>
                        <a:rPr lang="en-US" sz="1100" dirty="0"/>
                        <a:t>eta (</a:t>
                      </a:r>
                      <a:r>
                        <a:rPr lang="el-GR" sz="1100" b="0" i="0" kern="1200" dirty="0">
                          <a:solidFill>
                            <a:schemeClr val="dk1"/>
                          </a:solidFill>
                          <a:latin typeface="+mn-lt"/>
                          <a:ea typeface="+mn-ea"/>
                          <a:cs typeface="+mn-cs"/>
                        </a:rPr>
                        <a:t>β</a:t>
                      </a:r>
                      <a:r>
                        <a:rPr lang="en-US" sz="1100" b="0" i="0" kern="1200" baseline="-25000" dirty="0">
                          <a:solidFill>
                            <a:schemeClr val="dk1"/>
                          </a:solidFill>
                          <a:latin typeface="+mn-lt"/>
                          <a:ea typeface="+mn-ea"/>
                          <a:cs typeface="+mn-cs"/>
                        </a:rPr>
                        <a:t>g</a:t>
                      </a:r>
                      <a:r>
                        <a:rPr lang="en-US" sz="1100" b="0" i="0" kern="1200" dirty="0">
                          <a:solidFill>
                            <a:schemeClr val="dk1"/>
                          </a:solidFill>
                          <a:latin typeface="+mn-lt"/>
                          <a:ea typeface="+mn-ea"/>
                          <a:cs typeface="+mn-cs"/>
                        </a:rPr>
                        <a:t>)</a:t>
                      </a:r>
                      <a:endParaRPr lang="en-US"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100" dirty="0"/>
                        <a:t>10.3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209063">
                <a:tc>
                  <a:txBody>
                    <a:bodyPr/>
                    <a:lstStyle/>
                    <a:p>
                      <a:r>
                        <a:rPr lang="en-US" sz="1100" dirty="0" err="1"/>
                        <a:t>E</a:t>
                      </a:r>
                      <a:r>
                        <a:rPr lang="en-US" sz="1100" baseline="-25000" dirty="0" err="1"/>
                        <a:t>acc</a:t>
                      </a:r>
                      <a:r>
                        <a:rPr lang="en-US" sz="1100" dirty="0"/>
                        <a:t> [MV/m]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100" dirty="0"/>
                        <a:t>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34818">
                <a:tc>
                  <a:txBody>
                    <a:bodyPr/>
                    <a:lstStyle/>
                    <a:p>
                      <a:r>
                        <a:rPr lang="en-US" sz="1100" dirty="0"/>
                        <a:t>Quality</a:t>
                      </a:r>
                      <a:r>
                        <a:rPr lang="en-US" sz="1100" baseline="0" dirty="0"/>
                        <a:t> factor (</a:t>
                      </a:r>
                      <a:r>
                        <a:rPr lang="en-US" sz="1100" baseline="0" dirty="0" err="1"/>
                        <a:t>Q</a:t>
                      </a:r>
                      <a:r>
                        <a:rPr lang="en-US" sz="1100" baseline="-25000" dirty="0" err="1"/>
                        <a:t>o</a:t>
                      </a:r>
                      <a:r>
                        <a:rPr lang="en-US" sz="1100" baseline="0" dirty="0"/>
                        <a:t>) at  </a:t>
                      </a:r>
                      <a:r>
                        <a:rPr lang="en-US" sz="1100" baseline="0" dirty="0" err="1"/>
                        <a:t>E</a:t>
                      </a:r>
                      <a:r>
                        <a:rPr lang="en-US" sz="1100" baseline="-25000" dirty="0" err="1"/>
                        <a:t>acc</a:t>
                      </a:r>
                      <a:endParaRPr lang="en-US" sz="1100" baseline="-25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100" dirty="0"/>
                        <a:t>5∙10</a:t>
                      </a:r>
                      <a:r>
                        <a:rPr lang="en-US" sz="1100" baseline="30000" dirty="0"/>
                        <a:t>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209063">
                <a:tc>
                  <a:txBody>
                    <a:bodyPr/>
                    <a:lstStyle/>
                    <a:p>
                      <a:r>
                        <a:rPr lang="en-US" sz="1100" dirty="0"/>
                        <a:t>Active length [m]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100" dirty="0"/>
                        <a:t>0.3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209063">
                <a:tc>
                  <a:txBody>
                    <a:bodyPr/>
                    <a:lstStyle/>
                    <a:p>
                      <a:r>
                        <a:rPr lang="en-US" sz="1100" dirty="0"/>
                        <a:t>Beam aperture</a:t>
                      </a:r>
                      <a:r>
                        <a:rPr lang="en-US" sz="1100" baseline="0" dirty="0"/>
                        <a:t> [cm]</a:t>
                      </a:r>
                      <a:endParaRPr lang="en-US"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100" dirty="0"/>
                        <a:t>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287870">
                <a:tc>
                  <a:txBody>
                    <a:bodyPr/>
                    <a:lstStyle/>
                    <a:p>
                      <a:r>
                        <a:rPr lang="en-US" sz="1100" dirty="0"/>
                        <a:t>Max. Transit Time</a:t>
                      </a:r>
                      <a:r>
                        <a:rPr lang="en-US" sz="1100" baseline="0" dirty="0"/>
                        <a:t> Factor (TTF)</a:t>
                      </a:r>
                      <a:endParaRPr lang="en-US"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100" dirty="0"/>
                        <a:t>0.9</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7"/>
                  </a:ext>
                </a:extLst>
              </a:tr>
            </a:tbl>
          </a:graphicData>
        </a:graphic>
      </p:graphicFrame>
      <p:pic>
        <p:nvPicPr>
          <p:cNvPr id="44" name="Picture 43">
            <a:extLst>
              <a:ext uri="{FF2B5EF4-FFF2-40B4-BE49-F238E27FC236}">
                <a16:creationId xmlns:a16="http://schemas.microsoft.com/office/drawing/2014/main" id="{99E842F4-DC3D-9946-9740-58E7A67B5446}"/>
              </a:ext>
            </a:extLst>
          </p:cNvPr>
          <p:cNvPicPr>
            <a:picLocks noChangeAspect="1"/>
          </p:cNvPicPr>
          <p:nvPr/>
        </p:nvPicPr>
        <p:blipFill>
          <a:blip r:embed="rId7" cstate="print"/>
          <a:stretch>
            <a:fillRect/>
          </a:stretch>
        </p:blipFill>
        <p:spPr>
          <a:xfrm>
            <a:off x="2529900" y="2057204"/>
            <a:ext cx="861362" cy="1443293"/>
          </a:xfrm>
          <a:prstGeom prst="rect">
            <a:avLst/>
          </a:prstGeom>
          <a:ln w="19050">
            <a:solidFill>
              <a:srgbClr val="FF0000"/>
            </a:solidFill>
          </a:ln>
        </p:spPr>
      </p:pic>
      <p:pic>
        <p:nvPicPr>
          <p:cNvPr id="45" name="Picture 44">
            <a:extLst>
              <a:ext uri="{FF2B5EF4-FFF2-40B4-BE49-F238E27FC236}">
                <a16:creationId xmlns:a16="http://schemas.microsoft.com/office/drawing/2014/main" id="{DC53660E-761E-0F45-83BA-282D131E5645}"/>
              </a:ext>
            </a:extLst>
          </p:cNvPr>
          <p:cNvPicPr>
            <a:picLocks noChangeAspect="1"/>
          </p:cNvPicPr>
          <p:nvPr/>
        </p:nvPicPr>
        <p:blipFill>
          <a:blip r:embed="rId8" cstate="print"/>
          <a:stretch>
            <a:fillRect/>
          </a:stretch>
        </p:blipFill>
        <p:spPr>
          <a:xfrm>
            <a:off x="3483041" y="2030069"/>
            <a:ext cx="985999" cy="739496"/>
          </a:xfrm>
          <a:prstGeom prst="rect">
            <a:avLst/>
          </a:prstGeom>
          <a:ln w="19050">
            <a:solidFill>
              <a:srgbClr val="FF0000"/>
            </a:solidFill>
          </a:ln>
        </p:spPr>
      </p:pic>
      <p:sp>
        <p:nvSpPr>
          <p:cNvPr id="46" name="TextBox 45">
            <a:extLst>
              <a:ext uri="{FF2B5EF4-FFF2-40B4-BE49-F238E27FC236}">
                <a16:creationId xmlns:a16="http://schemas.microsoft.com/office/drawing/2014/main" id="{2A10AA48-1C96-BE43-9482-3A19DF81B481}"/>
              </a:ext>
            </a:extLst>
          </p:cNvPr>
          <p:cNvSpPr txBox="1"/>
          <p:nvPr/>
        </p:nvSpPr>
        <p:spPr>
          <a:xfrm>
            <a:off x="3136348" y="5562600"/>
            <a:ext cx="577417" cy="241980"/>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dirty="0" err="1"/>
              <a:t>Miniball</a:t>
            </a:r>
            <a:endParaRPr lang="en-GB" sz="1100" dirty="0"/>
          </a:p>
        </p:txBody>
      </p:sp>
      <p:sp>
        <p:nvSpPr>
          <p:cNvPr id="47" name="TextBox 46">
            <a:extLst>
              <a:ext uri="{FF2B5EF4-FFF2-40B4-BE49-F238E27FC236}">
                <a16:creationId xmlns:a16="http://schemas.microsoft.com/office/drawing/2014/main" id="{9D665A4B-8544-3B45-ACF9-E7DF3E843309}"/>
              </a:ext>
            </a:extLst>
          </p:cNvPr>
          <p:cNvSpPr txBox="1"/>
          <p:nvPr/>
        </p:nvSpPr>
        <p:spPr>
          <a:xfrm>
            <a:off x="1568758" y="5849362"/>
            <a:ext cx="437921" cy="241980"/>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dirty="0"/>
              <a:t>ISS</a:t>
            </a:r>
            <a:endParaRPr lang="en-GB" sz="1100" dirty="0"/>
          </a:p>
        </p:txBody>
      </p:sp>
      <p:sp>
        <p:nvSpPr>
          <p:cNvPr id="48" name="TextBox 47">
            <a:extLst>
              <a:ext uri="{FF2B5EF4-FFF2-40B4-BE49-F238E27FC236}">
                <a16:creationId xmlns:a16="http://schemas.microsoft.com/office/drawing/2014/main" id="{76B8A17D-4B2B-3A41-9888-183B4600CEA4}"/>
              </a:ext>
            </a:extLst>
          </p:cNvPr>
          <p:cNvSpPr txBox="1"/>
          <p:nvPr/>
        </p:nvSpPr>
        <p:spPr>
          <a:xfrm>
            <a:off x="694206" y="5558105"/>
            <a:ext cx="577417" cy="241980"/>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dirty="0"/>
              <a:t>SEC</a:t>
            </a:r>
            <a:endParaRPr lang="en-GB" sz="1100" dirty="0"/>
          </a:p>
        </p:txBody>
      </p:sp>
    </p:spTree>
    <p:extLst>
      <p:ext uri="{BB962C8B-B14F-4D97-AF65-F5344CB8AC3E}">
        <p14:creationId xmlns:p14="http://schemas.microsoft.com/office/powerpoint/2010/main" val="1299812058"/>
      </p:ext>
    </p:extLst>
  </p:cSld>
  <p:clrMapOvr>
    <a:masterClrMapping/>
  </p:clrMapOvr>
</p:sld>
</file>

<file path=ppt/theme/theme1.xml><?xml version="1.0" encoding="utf-8"?>
<a:theme xmlns:a="http://schemas.openxmlformats.org/drawingml/2006/main" name="CERNCobranding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CERN-cobranding_4-3</Template>
  <TotalTime>63104</TotalTime>
  <Words>2589</Words>
  <Application>Microsoft Macintosh PowerPoint</Application>
  <PresentationFormat>On-screen Show (4:3)</PresentationFormat>
  <Paragraphs>260</Paragraphs>
  <Slides>17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Optima</vt:lpstr>
      <vt:lpstr>Times New Roman</vt:lpstr>
      <vt:lpstr>Wingdings</vt:lpstr>
      <vt:lpstr>CERNCobranding4-3</vt:lpstr>
      <vt:lpstr>PowerPoint Presentation</vt:lpstr>
      <vt:lpstr>Status Update from ISOLDE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Jose Rodriguez</dc:creator>
  <cp:lastModifiedBy>Alberto Rodriguez Rodriguez</cp:lastModifiedBy>
  <cp:revision>1492</cp:revision>
  <cp:lastPrinted>2018-12-06T13:49:04Z</cp:lastPrinted>
  <dcterms:created xsi:type="dcterms:W3CDTF">2006-08-16T00:00:00Z</dcterms:created>
  <dcterms:modified xsi:type="dcterms:W3CDTF">2023-12-06T22:18:27Z</dcterms:modified>
</cp:coreProperties>
</file>